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notesSlides/notesSlide2.xml" ContentType="application/vnd.openxmlformats-officedocument.presentationml.notesSlide+xml"/>
  <Override PartName="/ppt/media/image9.jpeg" ContentType="image/jpeg"/>
  <Override PartName="/ppt/media/image10.jpeg" ContentType="image/jpeg"/>
  <Override PartName="/ppt/media/image11.jpeg" ContentType="image/jpeg"/>
  <Override PartName="/ppt/media/image12.jpeg" ContentType="image/jpeg"/>
  <Override PartName="/ppt/charts/chart1.xml" ContentType="application/vnd.openxmlformats-officedocument.drawingml.char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1pPr>
    <a:lvl2pPr marL="0" marR="0" indent="4572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2pPr>
    <a:lvl3pPr marL="0" marR="0" indent="9144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3pPr>
    <a:lvl4pPr marL="0" marR="0" indent="13716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4pPr>
    <a:lvl5pPr marL="0" marR="0" indent="18288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5pPr>
    <a:lvl6pPr marL="0" marR="0" indent="22860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6pPr>
    <a:lvl7pPr marL="0" marR="0" indent="27432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7pPr>
    <a:lvl8pPr marL="0" marR="0" indent="32004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8pPr>
    <a:lvl9pPr marL="0" marR="0" indent="36576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611002"/>
          <c:y val="0.0274473"/>
          <c:w val="0.9339"/>
          <c:h val="0.749882"/>
        </c:manualLayout>
      </c:layout>
      <c:barChart>
        <c:barDir val="col"/>
        <c:grouping val="clustered"/>
        <c:varyColors val="0"/>
        <c:ser>
          <c:idx val="0"/>
          <c:order val="0"/>
          <c:tx>
            <c:strRef>
              <c:f>Sheet1!$A$2</c:f>
              <c:strCache>
                <c:ptCount val="1"/>
                <c:pt idx="0">
                  <c:v>Region 1</c:v>
                </c:pt>
              </c:strCache>
            </c:strRef>
          </c:tx>
          <c:spPr>
            <a:solidFill>
              <a:srgbClr val="B308AC"/>
            </a:solidFill>
            <a:ln w="12700" cap="flat">
              <a:noFill/>
              <a:miter lim="400000"/>
            </a:ln>
            <a:effectLst/>
          </c:spPr>
          <c:invertIfNegative val="0"/>
          <c:dLbls>
            <c:numFmt formatCode="#,##0.00" sourceLinked="0"/>
            <c:txPr>
              <a:bodyPr/>
              <a:lstStyle/>
              <a:p>
                <a:pPr>
                  <a:defRPr b="0" i="0" strike="noStrike" sz="1700" u="none">
                    <a:solidFill>
                      <a:srgbClr val="FFFFFF"/>
                    </a:solidFill>
                    <a:latin typeface="Helvetica Neue"/>
                  </a:defRPr>
                </a:pPr>
              </a:p>
            </c:txPr>
            <c:dLblPos val="inEnd"/>
            <c:showLegendKey val="0"/>
            <c:showVal val="1"/>
            <c:showCatName val="0"/>
            <c:showSerName val="0"/>
            <c:showPercent val="0"/>
            <c:showBubbleSize val="0"/>
            <c:showLeaderLines val="0"/>
          </c:dLbls>
          <c:cat>
            <c:strRef>
              <c:f>Sheet1!$B$1:$I$1</c:f>
              <c:strCache>
                <c:ptCount val="8"/>
                <c:pt idx="0">
                  <c:v>Others</c:v>
                </c:pt>
                <c:pt idx="1">
                  <c:v>Wearables</c:v>
                </c:pt>
                <c:pt idx="2">
                  <c:v>Smart Cities</c:v>
                </c:pt>
                <c:pt idx="3">
                  <c:v>Smart Utilities</c:v>
                </c:pt>
                <c:pt idx="4">
                  <c:v>Connected Cars</c:v>
                </c:pt>
                <c:pt idx="5">
                  <c:v>Smart Homes</c:v>
                </c:pt>
                <c:pt idx="6">
                  <c:v>Connected Health</c:v>
                </c:pt>
                <c:pt idx="7">
                  <c:v>Industrial IoT</c:v>
                </c:pt>
              </c:strCache>
            </c:strRef>
          </c:cat>
          <c:val>
            <c:numRef>
              <c:f>Sheet1!$B$2:$I$2</c:f>
              <c:numCache>
                <c:ptCount val="8"/>
                <c:pt idx="0">
                  <c:v>2.000000</c:v>
                </c:pt>
                <c:pt idx="1">
                  <c:v>3.000000</c:v>
                </c:pt>
                <c:pt idx="2">
                  <c:v>4.000000</c:v>
                </c:pt>
                <c:pt idx="3">
                  <c:v>4.000000</c:v>
                </c:pt>
                <c:pt idx="4">
                  <c:v>7.000000</c:v>
                </c:pt>
                <c:pt idx="5">
                  <c:v>14.000000</c:v>
                </c:pt>
                <c:pt idx="6">
                  <c:v>20.000000</c:v>
                </c:pt>
                <c:pt idx="7">
                  <c:v>24.000000</c:v>
                </c:pt>
              </c:numCache>
            </c:numRef>
          </c:val>
        </c:ser>
        <c:gapWidth val="40"/>
        <c:overlap val="-10"/>
        <c:axId val="2094734552"/>
        <c:axId val="2094734553"/>
      </c:barChart>
      <c:catAx>
        <c:axId val="2094734552"/>
        <c:scaling>
          <c:orientation val="minMax"/>
        </c:scaling>
        <c:delete val="0"/>
        <c:axPos val="b"/>
        <c:numFmt formatCode="General" sourceLinked="0"/>
        <c:majorTickMark val="in"/>
        <c:minorTickMark val="none"/>
        <c:tickLblPos val="low"/>
        <c:spPr>
          <a:ln w="12700" cap="flat">
            <a:solidFill>
              <a:srgbClr val="000000"/>
            </a:solidFill>
            <a:prstDash val="solid"/>
            <a:miter lim="400000"/>
          </a:ln>
        </c:spPr>
        <c:txPr>
          <a:bodyPr rot="-5400000"/>
          <a:lstStyle/>
          <a:p>
            <a:pPr>
              <a:defRPr b="0" i="0" strike="noStrike" sz="1700" u="none">
                <a:solidFill>
                  <a:srgbClr val="000000"/>
                </a:solidFill>
                <a:latin typeface="Helvetica Neue"/>
              </a:defRPr>
            </a:pPr>
          </a:p>
        </c:txPr>
        <c:crossAx val="2094734553"/>
        <c:crosses val="autoZero"/>
        <c:auto val="1"/>
        <c:lblAlgn val="ctr"/>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solidFill>
              <a:srgbClr val="000000"/>
            </a:solidFill>
            <a:prstDash val="solid"/>
            <a:miter lim="400000"/>
          </a:ln>
        </c:spPr>
        <c:txPr>
          <a:bodyPr rot="0"/>
          <a:lstStyle/>
          <a:p>
            <a:pPr>
              <a:defRPr b="0" i="0" strike="noStrike" sz="1700" u="none">
                <a:solidFill>
                  <a:srgbClr val="000000"/>
                </a:solidFill>
                <a:latin typeface="Helvetica Neue"/>
              </a:defRPr>
            </a:pPr>
          </a:p>
        </c:txPr>
        <c:crossAx val="2094734552"/>
        <c:crosses val="autoZero"/>
        <c:crossBetween val="between"/>
        <c:majorUnit val="7.5"/>
        <c:minorUnit val="3.7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6" name="Shape 186"/>
          <p:cNvSpPr/>
          <p:nvPr>
            <p:ph type="sldImg"/>
          </p:nvPr>
        </p:nvSpPr>
        <p:spPr>
          <a:xfrm>
            <a:off x="1143000" y="685800"/>
            <a:ext cx="4572000" cy="3429000"/>
          </a:xfrm>
          <a:prstGeom prst="rect">
            <a:avLst/>
          </a:prstGeom>
        </p:spPr>
        <p:txBody>
          <a:bodyPr/>
          <a:lstStyle/>
          <a:p>
            <a:pPr/>
          </a:p>
        </p:txBody>
      </p:sp>
      <p:sp>
        <p:nvSpPr>
          <p:cNvPr id="187" name="Shape 18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a:r>
              <a:t>1 - the China graph (CN) is on Cyprus (CY)</a:t>
            </a:r>
          </a:p>
          <a:p>
            <a:pPr/>
            <a:r>
              <a:t>2 - Ireland and TV and VG all have two bars.</a:t>
            </a:r>
          </a:p>
          <a:p>
            <a:pPr/>
            <a:r>
              <a:t>3 - The location of each bar relative to the country changes.</a:t>
            </a:r>
          </a:p>
          <a:p>
            <a:pPr/>
            <a:r>
              <a:t>Looks like the number of bars is more than the number of legends.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hape 374"/>
          <p:cNvSpPr/>
          <p:nvPr>
            <p:ph type="sldImg"/>
          </p:nvPr>
        </p:nvSpPr>
        <p:spPr>
          <a:prstGeom prst="rect">
            <a:avLst/>
          </a:prstGeom>
        </p:spPr>
        <p:txBody>
          <a:bodyPr/>
          <a:lstStyle/>
          <a:p>
            <a:pPr/>
          </a:p>
        </p:txBody>
      </p:sp>
      <p:sp>
        <p:nvSpPr>
          <p:cNvPr id="375" name="Shape 375"/>
          <p:cNvSpPr/>
          <p:nvPr>
            <p:ph type="body" sz="quarter" idx="1"/>
          </p:nvPr>
        </p:nvSpPr>
        <p:spPr>
          <a:prstGeom prst="rect">
            <a:avLst/>
          </a:prstGeom>
        </p:spPr>
        <p:txBody>
          <a:bodyPr/>
          <a:lstStyle/>
          <a:p>
            <a:pPr defTabSz="914400">
              <a:lnSpc>
                <a:spcPct val="100000"/>
              </a:lnSpc>
              <a:spcBef>
                <a:spcPts val="400"/>
              </a:spcBef>
              <a:defRPr sz="1200">
                <a:latin typeface="MetaCondBook-Roman"/>
                <a:ea typeface="MetaCondBook-Roman"/>
                <a:cs typeface="MetaCondBook-Roman"/>
                <a:sym typeface="MetaCondBook-Roman"/>
              </a:defRPr>
            </a:pPr>
            <a:r>
              <a:t>The tag is made up of  three r major components: substrate, antenna and IC.</a:t>
            </a:r>
          </a:p>
          <a:p>
            <a:pPr defTabSz="914400">
              <a:lnSpc>
                <a:spcPct val="100000"/>
              </a:lnSpc>
              <a:spcBef>
                <a:spcPts val="400"/>
              </a:spcBef>
              <a:defRPr sz="1200">
                <a:latin typeface="MetaCondBook-Roman"/>
                <a:ea typeface="MetaCondBook-Roman"/>
                <a:cs typeface="MetaCondBook-Roman"/>
                <a:sym typeface="MetaCondBook-Roman"/>
              </a:defRPr>
            </a:pPr>
          </a:p>
          <a:p>
            <a:pPr defTabSz="914400">
              <a:lnSpc>
                <a:spcPct val="100000"/>
              </a:lnSpc>
              <a:spcBef>
                <a:spcPts val="400"/>
              </a:spcBef>
              <a:defRPr sz="1200">
                <a:latin typeface="MetaCondBook-Roman"/>
                <a:ea typeface="MetaCondBook-Roman"/>
                <a:cs typeface="MetaCondBook-Roman"/>
                <a:sym typeface="MetaCondBook-Roman"/>
              </a:defRPr>
            </a:pPr>
          </a:p>
          <a:p>
            <a:pPr defTabSz="914400">
              <a:lnSpc>
                <a:spcPct val="100000"/>
              </a:lnSpc>
              <a:spcBef>
                <a:spcPts val="400"/>
              </a:spcBef>
              <a:defRPr sz="1200">
                <a:latin typeface="MetaCondBook-Roman"/>
                <a:ea typeface="MetaCondBook-Roman"/>
                <a:cs typeface="MetaCondBook-Roman"/>
                <a:sym typeface="MetaCondBook-Roman"/>
              </a:defRPr>
            </a:pPr>
          </a:p>
          <a:p>
            <a:pPr defTabSz="914400">
              <a:lnSpc>
                <a:spcPct val="100000"/>
              </a:lnSpc>
              <a:spcBef>
                <a:spcPts val="400"/>
              </a:spcBef>
              <a:defRPr sz="1200">
                <a:latin typeface="MetaCondBook-Roman"/>
                <a:ea typeface="MetaCondBook-Roman"/>
                <a:cs typeface="MetaCondBook-Roman"/>
                <a:sym typeface="MetaCondBook-Roman"/>
              </a:defRPr>
            </a:pPr>
          </a:p>
          <a:p>
            <a:pPr defTabSz="914400">
              <a:lnSpc>
                <a:spcPct val="100000"/>
              </a:lnSpc>
              <a:spcBef>
                <a:spcPts val="400"/>
              </a:spcBef>
              <a:defRPr sz="1200">
                <a:latin typeface="MetaCondBook-Roman"/>
                <a:ea typeface="MetaCondBook-Roman"/>
                <a:cs typeface="MetaCondBook-Roman"/>
                <a:sym typeface="MetaCondBook-Roman"/>
              </a:defRPr>
            </a:pPr>
          </a:p>
          <a:p>
            <a:pPr defTabSz="914400">
              <a:lnSpc>
                <a:spcPct val="100000"/>
              </a:lnSpc>
              <a:spcBef>
                <a:spcPts val="400"/>
              </a:spcBef>
              <a:defRPr sz="1200">
                <a:latin typeface="MetaCondBook-Roman"/>
                <a:ea typeface="MetaCondBook-Roman"/>
                <a:cs typeface="MetaCondBook-Roman"/>
                <a:sym typeface="MetaCondBook-Roman"/>
              </a:defRPr>
            </a:pPr>
          </a:p>
          <a:p>
            <a:pPr defTabSz="914400">
              <a:lnSpc>
                <a:spcPct val="100000"/>
              </a:lnSpc>
              <a:spcBef>
                <a:spcPts val="400"/>
              </a:spcBef>
              <a:defRPr sz="1200">
                <a:latin typeface="MetaCondBook-Roman"/>
                <a:ea typeface="MetaCondBook-Roman"/>
                <a:cs typeface="MetaCondBook-Roman"/>
                <a:sym typeface="MetaCondBook-Roman"/>
              </a:defRPr>
            </a:pPr>
          </a:p>
          <a:p>
            <a:pPr defTabSz="914400">
              <a:lnSpc>
                <a:spcPct val="100000"/>
              </a:lnSpc>
              <a:spcBef>
                <a:spcPts val="400"/>
              </a:spcBef>
              <a:defRPr sz="1200">
                <a:latin typeface="MetaCondBook-Roman"/>
                <a:ea typeface="MetaCondBook-Roman"/>
                <a:cs typeface="MetaCondBook-Roman"/>
                <a:sym typeface="MetaCondBook-Roman"/>
              </a:defRPr>
            </a:pPr>
          </a:p>
          <a:p>
            <a:pPr defTabSz="914400">
              <a:lnSpc>
                <a:spcPct val="100000"/>
              </a:lnSpc>
              <a:spcBef>
                <a:spcPts val="400"/>
              </a:spcBef>
              <a:defRPr sz="1200">
                <a:latin typeface="MetaCondBook-Roman"/>
                <a:ea typeface="MetaCondBook-Roman"/>
                <a:cs typeface="MetaCondBook-Roman"/>
                <a:sym typeface="MetaCondBook-Roman"/>
              </a:defRPr>
            </a:pPr>
          </a:p>
          <a:p>
            <a:pPr defTabSz="914400">
              <a:lnSpc>
                <a:spcPct val="100000"/>
              </a:lnSpc>
              <a:spcBef>
                <a:spcPts val="400"/>
              </a:spcBef>
              <a:defRPr sz="1200">
                <a:latin typeface="MetaCondBook-Roman"/>
                <a:ea typeface="MetaCondBook-Roman"/>
                <a:cs typeface="MetaCondBook-Roman"/>
                <a:sym typeface="MetaCondBook-Roman"/>
              </a:defRPr>
            </a:pPr>
          </a:p>
          <a:p>
            <a:pPr defTabSz="914400">
              <a:lnSpc>
                <a:spcPct val="100000"/>
              </a:lnSpc>
              <a:spcBef>
                <a:spcPts val="400"/>
              </a:spcBef>
              <a:defRPr sz="1200">
                <a:latin typeface="MetaCondBook-Roman"/>
                <a:ea typeface="MetaCondBook-Roman"/>
                <a:cs typeface="MetaCondBook-Roman"/>
                <a:sym typeface="MetaCondBook-Roman"/>
              </a:defRPr>
            </a:pPr>
          </a:p>
          <a:p>
            <a:pPr defTabSz="914400">
              <a:lnSpc>
                <a:spcPct val="100000"/>
              </a:lnSpc>
              <a:spcBef>
                <a:spcPts val="400"/>
              </a:spcBef>
              <a:defRPr sz="1200">
                <a:latin typeface="MetaCondBook-Roman"/>
                <a:ea typeface="MetaCondBook-Roman"/>
                <a:cs typeface="MetaCondBook-Roman"/>
                <a:sym typeface="MetaCondBook-Roman"/>
              </a:defRPr>
            </a:pPr>
          </a:p>
          <a:p>
            <a:pPr defTabSz="914400">
              <a:lnSpc>
                <a:spcPct val="100000"/>
              </a:lnSpc>
              <a:spcBef>
                <a:spcPts val="400"/>
              </a:spcBef>
              <a:defRPr sz="1200">
                <a:latin typeface="MetaCondBook-Roman"/>
                <a:ea typeface="MetaCondBook-Roman"/>
                <a:cs typeface="MetaCondBook-Roman"/>
                <a:sym typeface="MetaCondBook-Roman"/>
              </a:defRPr>
            </a:pPr>
            <a:r>
              <a:t>Its design, manuffacture and assembly are a complex set of steps with the following economics......</a:t>
            </a:r>
          </a:p>
          <a:p>
            <a:pPr defTabSz="914400">
              <a:lnSpc>
                <a:spcPct val="100000"/>
              </a:lnSpc>
              <a:spcBef>
                <a:spcPts val="400"/>
              </a:spcBef>
              <a:defRPr sz="1200">
                <a:latin typeface="MetaCondBook-Roman"/>
                <a:ea typeface="MetaCondBook-Roman"/>
                <a:cs typeface="MetaCondBook-Roman"/>
                <a:sym typeface="MetaCondBook-Roman"/>
              </a:defRPr>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Opening Slide">
    <p:spTree>
      <p:nvGrpSpPr>
        <p:cNvPr id="1" name=""/>
        <p:cNvGrpSpPr/>
        <p:nvPr/>
      </p:nvGrpSpPr>
      <p:grpSpPr>
        <a:xfrm>
          <a:off x="0" y="0"/>
          <a:ext cx="0" cy="0"/>
          <a:chOff x="0" y="0"/>
          <a:chExt cx="0" cy="0"/>
        </a:xfrm>
      </p:grpSpPr>
      <p:sp>
        <p:nvSpPr>
          <p:cNvPr id="13" name="Rectangle"/>
          <p:cNvSpPr/>
          <p:nvPr/>
        </p:nvSpPr>
        <p:spPr>
          <a:xfrm>
            <a:off x="109357" y="109660"/>
            <a:ext cx="24165285" cy="13496680"/>
          </a:xfrm>
          <a:prstGeom prst="rect">
            <a:avLst/>
          </a:prstGeom>
          <a:ln w="63500">
            <a:solidFill>
              <a:srgbClr val="B30838"/>
            </a:solidFill>
            <a:miter lim="400000"/>
          </a:ln>
        </p:spPr>
        <p:txBody>
          <a:bodyPr lIns="0" tIns="0" rIns="0" bIns="0" anchor="ctr"/>
          <a:lstStyle/>
          <a:p>
            <a:pPr defTabSz="1828800">
              <a:spcBef>
                <a:spcPts val="0"/>
              </a:spcBef>
              <a:defRPr sz="3200">
                <a:latin typeface="Arial"/>
                <a:ea typeface="Arial"/>
                <a:cs typeface="Arial"/>
                <a:sym typeface="Arial"/>
              </a:defRPr>
            </a:pPr>
          </a:p>
        </p:txBody>
      </p:sp>
      <p:sp>
        <p:nvSpPr>
          <p:cNvPr id="14" name="Body Level One…"/>
          <p:cNvSpPr txBox="1"/>
          <p:nvPr>
            <p:ph type="body" sz="half" idx="1" hasCustomPrompt="1"/>
          </p:nvPr>
        </p:nvSpPr>
        <p:spPr>
          <a:xfrm>
            <a:off x="3657599" y="8148906"/>
            <a:ext cx="17068801" cy="4833420"/>
          </a:xfrm>
          <a:prstGeom prst="rect">
            <a:avLst/>
          </a:prstGeom>
        </p:spPr>
        <p:txBody>
          <a:bodyPr lIns="91437" tIns="91437" rIns="91437" bIns="91437"/>
          <a:lstStyle>
            <a:lvl1pPr marR="0" algn="ctr" defTabSz="1828800">
              <a:spcBef>
                <a:spcPts val="0"/>
              </a:spcBef>
              <a:defRPr sz="6400">
                <a:uFillTx/>
                <a:latin typeface="Arial"/>
                <a:ea typeface="Arial"/>
                <a:cs typeface="Arial"/>
                <a:sym typeface="Arial"/>
              </a:defRPr>
            </a:lvl1pPr>
            <a:lvl2pPr marL="0" marR="0" indent="0" algn="ctr" defTabSz="1828800">
              <a:spcBef>
                <a:spcPts val="0"/>
              </a:spcBef>
              <a:buSzTx/>
              <a:buNone/>
              <a:defRPr sz="6400">
                <a:uFillTx/>
                <a:latin typeface="Arial"/>
                <a:ea typeface="Arial"/>
                <a:cs typeface="Arial"/>
                <a:sym typeface="Arial"/>
              </a:defRPr>
            </a:lvl2pPr>
            <a:lvl3pPr marL="0" marR="0" indent="0" algn="ctr" defTabSz="1828800">
              <a:spcBef>
                <a:spcPts val="0"/>
              </a:spcBef>
              <a:buSzTx/>
              <a:buNone/>
              <a:defRPr sz="6400">
                <a:uFillTx/>
                <a:latin typeface="Arial"/>
                <a:ea typeface="Arial"/>
                <a:cs typeface="Arial"/>
                <a:sym typeface="Arial"/>
              </a:defRPr>
            </a:lvl3pPr>
            <a:lvl4pPr marR="0" algn="ctr" defTabSz="1828800">
              <a:spcBef>
                <a:spcPts val="0"/>
              </a:spcBef>
              <a:defRPr sz="6400">
                <a:uFillTx/>
                <a:latin typeface="Arial"/>
                <a:ea typeface="Arial"/>
                <a:cs typeface="Arial"/>
                <a:sym typeface="Arial"/>
              </a:defRPr>
            </a:lvl4pPr>
            <a:lvl5pPr marL="0" marR="0" indent="0" algn="ctr" defTabSz="1828800">
              <a:spcBef>
                <a:spcPts val="0"/>
              </a:spcBef>
              <a:buSzTx/>
              <a:buNone/>
              <a:defRPr sz="6400">
                <a:uFillTx/>
                <a:latin typeface="Arial"/>
                <a:ea typeface="Arial"/>
                <a:cs typeface="Arial"/>
                <a:sym typeface="Arial"/>
              </a:defRPr>
            </a:lvl5pPr>
          </a:lstStyle>
          <a:p>
            <a:pPr/>
            <a:r>
              <a:t>Click to add subtitle</a:t>
            </a:r>
          </a:p>
          <a:p>
            <a:pPr lvl="1"/>
            <a:r>
              <a:t/>
            </a:r>
          </a:p>
          <a:p>
            <a:pPr lvl="2"/>
            <a:r>
              <a:t/>
            </a:r>
          </a:p>
          <a:p>
            <a:pPr lvl="3"/>
            <a:r>
              <a:t/>
            </a:r>
          </a:p>
          <a:p>
            <a:pPr lvl="4"/>
            <a:r>
              <a:t/>
            </a:r>
          </a:p>
        </p:txBody>
      </p:sp>
      <p:sp>
        <p:nvSpPr>
          <p:cNvPr id="15" name="Title Text"/>
          <p:cNvSpPr txBox="1"/>
          <p:nvPr>
            <p:ph type="title"/>
          </p:nvPr>
        </p:nvSpPr>
        <p:spPr>
          <a:xfrm>
            <a:off x="247276" y="5715000"/>
            <a:ext cx="23889449" cy="2286000"/>
          </a:xfrm>
          <a:prstGeom prst="rect">
            <a:avLst/>
          </a:prstGeom>
          <a:blipFill>
            <a:blip r:embed="rId2"/>
          </a:blipFill>
        </p:spPr>
        <p:txBody>
          <a:bodyPr lIns="91437" tIns="91437" rIns="91437" bIns="91437"/>
          <a:lstStyle>
            <a:lvl1pPr marR="0" indent="0" algn="ctr" defTabSz="1828800">
              <a:lnSpc>
                <a:spcPct val="90000"/>
              </a:lnSpc>
              <a:defRPr b="1" sz="8400">
                <a:uFillTx/>
                <a:latin typeface="Arial"/>
                <a:ea typeface="Arial"/>
                <a:cs typeface="Arial"/>
                <a:sym typeface="Arial"/>
              </a:defRPr>
            </a:lvl1pPr>
          </a:lstStyle>
          <a:p>
            <a:pPr/>
            <a:r>
              <a:t>Title Text</a:t>
            </a:r>
          </a:p>
        </p:txBody>
      </p:sp>
      <p:pic>
        <p:nvPicPr>
          <p:cNvPr id="16" name="Image" descr="Image"/>
          <p:cNvPicPr>
            <a:picLocks noChangeAspect="1"/>
          </p:cNvPicPr>
          <p:nvPr/>
        </p:nvPicPr>
        <p:blipFill>
          <a:blip r:embed="rId3">
            <a:extLst/>
          </a:blip>
          <a:stretch>
            <a:fillRect/>
          </a:stretch>
        </p:blipFill>
        <p:spPr>
          <a:xfrm>
            <a:off x="886077" y="11165123"/>
            <a:ext cx="5408646" cy="1815193"/>
          </a:xfrm>
          <a:prstGeom prst="rect">
            <a:avLst/>
          </a:prstGeom>
          <a:ln w="12700">
            <a:miter lim="400000"/>
          </a:ln>
        </p:spPr>
      </p:pic>
      <p:sp>
        <p:nvSpPr>
          <p:cNvPr id="17" name="Slide Number"/>
          <p:cNvSpPr txBox="1"/>
          <p:nvPr>
            <p:ph type="sldNum" sz="quarter" idx="2"/>
          </p:nvPr>
        </p:nvSpPr>
        <p:spPr>
          <a:xfrm>
            <a:off x="23558507" y="13030203"/>
            <a:ext cx="534606" cy="528504"/>
          </a:xfrm>
          <a:prstGeom prst="rect">
            <a:avLst/>
          </a:prstGeom>
        </p:spPr>
        <p:txBody>
          <a:bodyPr lIns="91437" tIns="91437" rIns="91437" bIns="91437" anchor="ctr"/>
          <a:lstStyle>
            <a:lvl1pPr algn="r" defTabSz="1828800">
              <a:defRPr>
                <a:solidFill>
                  <a:srgbClr val="888888"/>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estions for students">
    <p:spTree>
      <p:nvGrpSpPr>
        <p:cNvPr id="1" name=""/>
        <p:cNvGrpSpPr/>
        <p:nvPr/>
      </p:nvGrpSpPr>
      <p:grpSpPr>
        <a:xfrm>
          <a:off x="0" y="0"/>
          <a:ext cx="0" cy="0"/>
          <a:chOff x="0" y="0"/>
          <a:chExt cx="0" cy="0"/>
        </a:xfrm>
      </p:grpSpPr>
      <p:sp>
        <p:nvSpPr>
          <p:cNvPr id="99" name="Title Text"/>
          <p:cNvSpPr txBox="1"/>
          <p:nvPr>
            <p:ph type="title"/>
          </p:nvPr>
        </p:nvSpPr>
        <p:spPr>
          <a:xfrm>
            <a:off x="-35808" y="3304278"/>
            <a:ext cx="24439347" cy="7107444"/>
          </a:xfrm>
          <a:prstGeom prst="rect">
            <a:avLst/>
          </a:prstGeom>
          <a:solidFill>
            <a:srgbClr val="FFFFFF"/>
          </a:solidFill>
        </p:spPr>
        <p:txBody>
          <a:bodyPr lIns="50800" tIns="50800" rIns="50800" bIns="50800"/>
          <a:lstStyle>
            <a:lvl1pPr indent="406400" algn="ctr">
              <a:defRPr b="1" sz="14400">
                <a:solidFill>
                  <a:srgbClr val="000000"/>
                </a:solidFill>
              </a:defRPr>
            </a:lvl1pPr>
          </a:lstStyle>
          <a:p>
            <a:pPr/>
            <a:r>
              <a:t>Title Text</a:t>
            </a:r>
          </a:p>
        </p:txBody>
      </p:sp>
      <p:sp>
        <p:nvSpPr>
          <p:cNvPr id="100" name="Body Level One…"/>
          <p:cNvSpPr txBox="1"/>
          <p:nvPr>
            <p:ph type="body" sz="quarter" idx="1"/>
          </p:nvPr>
        </p:nvSpPr>
        <p:spPr>
          <a:xfrm>
            <a:off x="425578" y="10593142"/>
            <a:ext cx="23516575" cy="2630433"/>
          </a:xfrm>
          <a:prstGeom prst="rect">
            <a:avLst/>
          </a:prstGeom>
        </p:spPr>
        <p:txBody>
          <a:bodyPr lIns="50800" tIns="50800" rIns="50800" bIns="50800"/>
          <a:lstStyle>
            <a:lvl1pPr marR="0" defTabSz="825500">
              <a:spcBef>
                <a:spcPts val="3200"/>
              </a:spcBef>
              <a:defRPr sz="4200">
                <a:uFillTx/>
              </a:defRPr>
            </a:lvl1pPr>
            <a:lvl2pPr marL="0" marR="0" indent="457200" defTabSz="825500">
              <a:spcBef>
                <a:spcPts val="400"/>
              </a:spcBef>
              <a:buSzTx/>
              <a:buNone/>
              <a:defRPr sz="3600">
                <a:uFillTx/>
              </a:defRPr>
            </a:lvl2pPr>
            <a:lvl3pPr marL="1447800" marR="0" indent="-635000" defTabSz="825500">
              <a:spcBef>
                <a:spcPts val="800"/>
              </a:spcBef>
              <a:buSzPct val="125000"/>
              <a:buChar char="-"/>
              <a:defRPr sz="3200">
                <a:uFillTx/>
              </a:defRPr>
            </a:lvl3pPr>
            <a:lvl4pPr marR="0" indent="1676400" defTabSz="825500">
              <a:spcBef>
                <a:spcPts val="400"/>
              </a:spcBef>
              <a:defRPr sz="3200">
                <a:uFillTx/>
              </a:defRPr>
            </a:lvl4pPr>
            <a:lvl5pPr marL="0" marR="0" indent="1828800" defTabSz="825500">
              <a:spcBef>
                <a:spcPts val="0"/>
              </a:spcBef>
              <a:buSzTx/>
              <a:buNone/>
              <a:defRPr sz="3200">
                <a:uFillTx/>
                <a:latin typeface="Andale Mono"/>
                <a:ea typeface="Andale Mono"/>
                <a:cs typeface="Andale Mono"/>
                <a:sym typeface="Andale Mono"/>
              </a:defRPr>
            </a:lvl5pPr>
          </a:lstStyle>
          <a:p>
            <a:pPr/>
            <a:r>
              <a:t>Body Level One</a:t>
            </a:r>
          </a:p>
          <a:p>
            <a:pPr lvl="1"/>
            <a:r>
              <a:t>Body Level Two</a:t>
            </a:r>
          </a:p>
          <a:p>
            <a:pPr lvl="2"/>
            <a:r>
              <a:t>Body Level Three</a:t>
            </a:r>
          </a:p>
          <a:p>
            <a:pPr lvl="3"/>
            <a:r>
              <a:t>Body Level Four</a:t>
            </a:r>
          </a:p>
          <a:p>
            <a:pPr lvl="4"/>
            <a:r>
              <a:t>Body Level Five</a:t>
            </a:r>
          </a:p>
        </p:txBody>
      </p:sp>
      <p:sp>
        <p:nvSpPr>
          <p:cNvPr id="101" name="Rectangle"/>
          <p:cNvSpPr/>
          <p:nvPr/>
        </p:nvSpPr>
        <p:spPr>
          <a:xfrm>
            <a:off x="-27673" y="15120"/>
            <a:ext cx="24439346" cy="2065410"/>
          </a:xfrm>
          <a:prstGeom prst="rect">
            <a:avLst/>
          </a:prstGeom>
          <a:solidFill>
            <a:srgbClr val="B30838"/>
          </a:solidFill>
          <a:ln w="12700">
            <a:miter lim="400000"/>
          </a:ln>
        </p:spPr>
        <p:txBody>
          <a:bodyPr lIns="50800" tIns="50800" rIns="50800" bIns="50800" anchor="ctr">
            <a:normAutofit fontScale="100000" lnSpcReduction="0"/>
          </a:bodyPr>
          <a:lstStyle/>
          <a:p>
            <a:pPr marR="81280" indent="406400" defTabSz="1821656">
              <a:spcBef>
                <a:spcPts val="0"/>
              </a:spcBef>
              <a:defRPr>
                <a:solidFill>
                  <a:srgbClr val="FFFFFF"/>
                </a:solidFill>
                <a:uFill>
                  <a:solidFill>
                    <a:srgbClr val="FFFFFF"/>
                  </a:solidFill>
                </a:uFill>
                <a:latin typeface="Helvetica"/>
                <a:ea typeface="Helvetica"/>
                <a:cs typeface="Helvetica"/>
                <a:sym typeface="Helvetica"/>
              </a:defRPr>
            </a:pPr>
          </a:p>
        </p:txBody>
      </p:sp>
      <p:sp>
        <p:nvSpPr>
          <p:cNvPr id="102" name="Slide Number"/>
          <p:cNvSpPr txBox="1"/>
          <p:nvPr>
            <p:ph type="sldNum" sz="quarter" idx="2"/>
          </p:nvPr>
        </p:nvSpPr>
        <p:spPr>
          <a:xfrm>
            <a:off x="11959031" y="13081000"/>
            <a:ext cx="453238" cy="461059"/>
          </a:xfrm>
          <a:prstGeom prst="rect">
            <a:avLst/>
          </a:prstGeom>
        </p:spPr>
        <p:txBody>
          <a:bodyPr lIns="50800" tIns="50800" rIns="50800" bIns="50800"/>
          <a:lstStyle>
            <a:lvl1pPr defTabSz="825500">
              <a:defRPr b="0">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C221 Half-text">
    <p:spTree>
      <p:nvGrpSpPr>
        <p:cNvPr id="1" name=""/>
        <p:cNvGrpSpPr/>
        <p:nvPr/>
      </p:nvGrpSpPr>
      <p:grpSpPr>
        <a:xfrm>
          <a:off x="0" y="0"/>
          <a:ext cx="0" cy="0"/>
          <a:chOff x="0" y="0"/>
          <a:chExt cx="0" cy="0"/>
        </a:xfrm>
      </p:grpSpPr>
      <p:sp>
        <p:nvSpPr>
          <p:cNvPr id="109" name="Body Level One…"/>
          <p:cNvSpPr/>
          <p:nvPr>
            <p:ph type="body" sz="half" idx="1"/>
          </p:nvPr>
        </p:nvSpPr>
        <p:spPr>
          <a:xfrm>
            <a:off x="531377" y="2138632"/>
            <a:ext cx="9794820" cy="10783397"/>
          </a:xfrm>
          <a:prstGeom prst="rect">
            <a:avLst/>
          </a:prstGeom>
          <a:ln w="3175"/>
        </p:spPr>
        <p:txBody>
          <a:bodyPr lIns="71437" tIns="71437" rIns="71437" bIns="71437"/>
          <a:lstStyle>
            <a:lvl1pPr defTabSz="1821656">
              <a:spcBef>
                <a:spcPts val="1200"/>
              </a:spcBef>
              <a:buFont typeface="Arial"/>
              <a:defRPr sz="3600">
                <a:latin typeface="Helvetica Neue"/>
                <a:ea typeface="Helvetica Neue"/>
                <a:cs typeface="Helvetica Neue"/>
                <a:sym typeface="Helvetica Neue"/>
              </a:defRPr>
            </a:lvl1pPr>
            <a:lvl2pPr marL="528771" indent="-304800" defTabSz="1821656">
              <a:spcBef>
                <a:spcPts val="1100"/>
              </a:spcBef>
              <a:buChar char="•"/>
              <a:defRPr sz="3200">
                <a:latin typeface="Helvetica Neue"/>
                <a:ea typeface="Helvetica Neue"/>
                <a:cs typeface="Helvetica Neue"/>
                <a:sym typeface="Helvetica Neue"/>
              </a:defRPr>
            </a:lvl2pPr>
            <a:lvl3pPr marL="918915" indent="-304799" defTabSz="1821656">
              <a:spcBef>
                <a:spcPts val="1100"/>
              </a:spcBef>
              <a:defRPr i="1" sz="3200">
                <a:latin typeface="Helvetica Neue"/>
                <a:ea typeface="Helvetica Neue"/>
                <a:cs typeface="Helvetica Neue"/>
                <a:sym typeface="Helvetica Neue"/>
              </a:defRPr>
            </a:lvl3pPr>
            <a:lvl4pPr indent="744163" defTabSz="1821656">
              <a:lnSpc>
                <a:spcPct val="90000"/>
              </a:lnSpc>
              <a:spcBef>
                <a:spcPts val="0"/>
              </a:spcBef>
              <a:defRPr sz="2400">
                <a:latin typeface="Menlo Regular"/>
                <a:ea typeface="Menlo Regular"/>
                <a:cs typeface="Menlo Regular"/>
                <a:sym typeface="Menlo Regular"/>
              </a:defRPr>
            </a:lvl4pPr>
            <a:lvl5pPr marL="1667933" indent="-296333" defTabSz="1821656">
              <a:spcBef>
                <a:spcPts val="800"/>
              </a:spcBef>
              <a:buSzPct val="75000"/>
              <a:buChar char="•"/>
              <a:defRPr sz="24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10" name="Rectangle"/>
          <p:cNvSpPr/>
          <p:nvPr/>
        </p:nvSpPr>
        <p:spPr>
          <a:xfrm>
            <a:off x="-4493" y="13167360"/>
            <a:ext cx="24392986" cy="630085"/>
          </a:xfrm>
          <a:prstGeom prst="rect">
            <a:avLst/>
          </a:prstGeom>
          <a:solidFill>
            <a:srgbClr val="E2E2E2"/>
          </a:solidFill>
          <a:ln w="3175"/>
        </p:spPr>
        <p:txBody>
          <a:bodyPr lIns="71437" tIns="71437" rIns="71437" bIns="71437" anchor="ctr"/>
          <a:lstStyle/>
          <a:p>
            <a:pPr marL="81280" marR="81280" algn="ctr" defTabSz="1821656">
              <a:spcBef>
                <a:spcPts val="0"/>
              </a:spcBef>
              <a:defRPr sz="3200">
                <a:solidFill>
                  <a:srgbClr val="FFFFFF"/>
                </a:solidFill>
                <a:uFill>
                  <a:solidFill>
                    <a:srgbClr val="FFFFFF"/>
                  </a:solidFill>
                </a:uFill>
                <a:latin typeface="Arial"/>
                <a:ea typeface="Arial"/>
                <a:cs typeface="Arial"/>
                <a:sym typeface="Arial"/>
              </a:defRPr>
            </a:pPr>
          </a:p>
        </p:txBody>
      </p:sp>
      <p:sp>
        <p:nvSpPr>
          <p:cNvPr id="111" name="Title Text"/>
          <p:cNvSpPr/>
          <p:nvPr>
            <p:ph type="title"/>
          </p:nvPr>
        </p:nvSpPr>
        <p:spPr>
          <a:xfrm>
            <a:off x="-1" y="-1"/>
            <a:ext cx="24361692" cy="1741910"/>
          </a:xfrm>
          <a:prstGeom prst="rect">
            <a:avLst/>
          </a:prstGeom>
          <a:solidFill>
            <a:srgbClr val="A11438"/>
          </a:solidFill>
          <a:ln w="3175">
            <a:solidFill>
              <a:srgbClr val="000000"/>
            </a:solidFill>
            <a:round/>
          </a:ln>
        </p:spPr>
        <p:txBody>
          <a:bodyPr lIns="71437" tIns="71437" rIns="71437" bIns="71437">
            <a:noAutofit/>
          </a:bodyPr>
          <a:lstStyle>
            <a:lvl1pPr marL="81280" indent="228600" defTabSz="1821656">
              <a:defRPr b="1">
                <a:latin typeface="Arial"/>
                <a:ea typeface="Arial"/>
                <a:cs typeface="Arial"/>
                <a:sym typeface="Arial"/>
              </a:defRPr>
            </a:lvl1pPr>
          </a:lstStyle>
          <a:p>
            <a:pPr/>
            <a:r>
              <a:t>Title Text</a:t>
            </a:r>
          </a:p>
        </p:txBody>
      </p:sp>
      <p:sp>
        <p:nvSpPr>
          <p:cNvPr id="112" name="Slide Number"/>
          <p:cNvSpPr/>
          <p:nvPr>
            <p:ph type="sldNum" sz="quarter" idx="2"/>
          </p:nvPr>
        </p:nvSpPr>
        <p:spPr>
          <a:xfrm>
            <a:off x="23509356" y="13149580"/>
            <a:ext cx="635567" cy="540817"/>
          </a:xfrm>
          <a:prstGeom prst="rect">
            <a:avLst/>
          </a:prstGeom>
          <a:solidFill>
            <a:srgbClr val="E2E2E2"/>
          </a:solidFill>
          <a:ln w="3175">
            <a:solidFill>
              <a:srgbClr val="000000"/>
            </a:solidFill>
            <a:round/>
          </a:ln>
        </p:spPr>
        <p:txBody>
          <a:bodyPr lIns="71437" tIns="71437" rIns="71437" bIns="71437"/>
          <a:lstStyle>
            <a:lvl1pPr marL="81280" marR="81280" defTabSz="1821656">
              <a:defRPr b="0" i="1" sz="2800">
                <a:solidFill>
                  <a:srgbClr val="000000"/>
                </a:solidFill>
                <a:uFill>
                  <a:solidFill>
                    <a:srgbClr val="FFFFFF"/>
                  </a:solidFill>
                </a:uFill>
                <a:latin typeface="Arial"/>
                <a:ea typeface="Arial"/>
                <a:cs typeface="Arial"/>
                <a:sym typeface="Arial"/>
              </a:defRPr>
            </a:lvl1pPr>
          </a:lstStyle>
          <a:p>
            <a:pPr/>
            <a:fld id="{86CB4B4D-7CA3-9044-876B-883B54F8677D}" type="slidenum"/>
          </a:p>
        </p:txBody>
      </p:sp>
      <p:sp>
        <p:nvSpPr>
          <p:cNvPr id="113" name="Text"/>
          <p:cNvSpPr/>
          <p:nvPr/>
        </p:nvSpPr>
        <p:spPr>
          <a:xfrm>
            <a:off x="178232" y="13187147"/>
            <a:ext cx="16824490" cy="537642"/>
          </a:xfrm>
          <a:prstGeom prst="rect">
            <a:avLst/>
          </a:prstGeom>
          <a:ln w="12700">
            <a:miter lim="400000"/>
          </a:ln>
        </p:spPr>
        <p:txBody>
          <a:bodyPr lIns="71437" tIns="71437" rIns="71437" bIns="71437" anchor="ctr">
            <a:spAutoFit/>
          </a:bodyPr>
          <a:lstStyle/>
          <a:p>
            <a:pPr marL="81280" marR="81280" defTabSz="1821656">
              <a:spcBef>
                <a:spcPts val="0"/>
              </a:spcBef>
              <a:defRPr b="1" sz="2800">
                <a:solidFill>
                  <a:srgbClr val="B30838"/>
                </a:solidFill>
                <a:uFill>
                  <a:solidFill>
                    <a:srgbClr val="000000"/>
                  </a:solidFill>
                </a:uFill>
                <a:latin typeface="Arial"/>
                <a:ea typeface="Arial"/>
                <a:cs typeface="Arial"/>
                <a:sym typeface="Arial"/>
              </a:defRPr>
            </a:pPr>
          </a:p>
        </p:txBody>
      </p:sp>
      <p:sp>
        <p:nvSpPr>
          <p:cNvPr id="114" name="Rectangle"/>
          <p:cNvSpPr/>
          <p:nvPr/>
        </p:nvSpPr>
        <p:spPr>
          <a:xfrm>
            <a:off x="-1" y="12984481"/>
            <a:ext cx="24505921" cy="237745"/>
          </a:xfrm>
          <a:prstGeom prst="rect">
            <a:avLst/>
          </a:prstGeom>
          <a:solidFill>
            <a:srgbClr val="E2E2E2"/>
          </a:solidFill>
          <a:ln w="25400"/>
        </p:spPr>
        <p:txBody>
          <a:bodyPr lIns="71437" tIns="71437" rIns="71437" bIns="71437" anchor="ctr"/>
          <a:lstStyle/>
          <a:p>
            <a:pPr marL="81280" marR="81280" algn="ctr" defTabSz="1821656">
              <a:spcBef>
                <a:spcPts val="0"/>
              </a:spcBef>
              <a:defRPr sz="2800">
                <a:solidFill>
                  <a:srgbClr val="FFFFFF"/>
                </a:solidFill>
                <a:uFill>
                  <a:solidFill>
                    <a:srgbClr val="FFFFFF"/>
                  </a:solidFill>
                </a:uFill>
                <a:latin typeface="Big Caslon Medium"/>
                <a:ea typeface="Big Caslon Medium"/>
                <a:cs typeface="Big Caslon Medium"/>
                <a:sym typeface="Big Caslon Medium"/>
              </a:defRPr>
            </a:pPr>
          </a:p>
        </p:txBody>
      </p:sp>
      <p:sp>
        <p:nvSpPr>
          <p:cNvPr id="115" name="Object Placeholder"/>
          <p:cNvSpPr/>
          <p:nvPr>
            <p:ph type="obj" idx="3"/>
          </p:nvPr>
        </p:nvSpPr>
        <p:spPr>
          <a:xfrm>
            <a:off x="10918748" y="1998486"/>
            <a:ext cx="12769973" cy="10735767"/>
          </a:xfrm>
          <a:prstGeom prst="rect">
            <a:avLst/>
          </a:prstGeom>
          <a:ln w="3175"/>
        </p:spPr>
        <p:txBody>
          <a:bodyPr lIns="53578" tIns="53578" rIns="53578" bIns="53578" anchor="ctr">
            <a:noAutofit/>
          </a:bodyPr>
          <a:lstStyle/>
          <a:p>
            <a:pPr marR="0" algn="ctr" defTabSz="910828">
              <a:spcBef>
                <a:spcPts val="0"/>
              </a:spcBef>
              <a:defRPr>
                <a:uFillTx/>
                <a:latin typeface="Gill Sans"/>
                <a:ea typeface="Gill Sans"/>
                <a:cs typeface="Gill Sans"/>
                <a:sym typeface="Gill Sans"/>
              </a:defRPr>
            </a:pPr>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Break">
    <p:spTree>
      <p:nvGrpSpPr>
        <p:cNvPr id="1" name=""/>
        <p:cNvGrpSpPr/>
        <p:nvPr/>
      </p:nvGrpSpPr>
      <p:grpSpPr>
        <a:xfrm>
          <a:off x="0" y="0"/>
          <a:ext cx="0" cy="0"/>
          <a:chOff x="0" y="0"/>
          <a:chExt cx="0" cy="0"/>
        </a:xfrm>
      </p:grpSpPr>
      <p:sp>
        <p:nvSpPr>
          <p:cNvPr id="122" name="Rectangle"/>
          <p:cNvSpPr/>
          <p:nvPr/>
        </p:nvSpPr>
        <p:spPr>
          <a:xfrm>
            <a:off x="109357" y="109663"/>
            <a:ext cx="24165285" cy="13496675"/>
          </a:xfrm>
          <a:prstGeom prst="rect">
            <a:avLst/>
          </a:prstGeom>
          <a:ln w="304800">
            <a:solidFill>
              <a:srgbClr val="B30838"/>
            </a:solidFill>
            <a:miter/>
          </a:ln>
        </p:spPr>
        <p:txBody>
          <a:bodyPr lIns="91439" tIns="91439" rIns="91439" bIns="91439" anchor="ctr"/>
          <a:lstStyle/>
          <a:p>
            <a:pPr defTabSz="1828800">
              <a:spcBef>
                <a:spcPts val="0"/>
              </a:spcBef>
              <a:defRPr sz="3200">
                <a:latin typeface="Arial"/>
                <a:ea typeface="Arial"/>
                <a:cs typeface="Arial"/>
                <a:sym typeface="Arial"/>
              </a:defRPr>
            </a:pPr>
          </a:p>
        </p:txBody>
      </p:sp>
      <p:sp>
        <p:nvSpPr>
          <p:cNvPr id="123" name="Slide Number"/>
          <p:cNvSpPr txBox="1"/>
          <p:nvPr>
            <p:ph type="sldNum" sz="quarter" idx="2"/>
          </p:nvPr>
        </p:nvSpPr>
        <p:spPr>
          <a:xfrm>
            <a:off x="23558501" y="13030200"/>
            <a:ext cx="534612" cy="528510"/>
          </a:xfrm>
          <a:prstGeom prst="rect">
            <a:avLst/>
          </a:prstGeom>
        </p:spPr>
        <p:txBody>
          <a:bodyPr lIns="91439" tIns="91439" rIns="91439" bIns="91439" anchor="ctr"/>
          <a:lstStyle>
            <a:lvl1pPr algn="r" defTabSz="1828800">
              <a:defRPr>
                <a:solidFill>
                  <a:srgbClr val="888888"/>
                </a:solidFill>
                <a:uFillTx/>
                <a:latin typeface="Arial"/>
                <a:ea typeface="Arial"/>
                <a:cs typeface="Arial"/>
                <a:sym typeface="Arial"/>
              </a:defRPr>
            </a:lvl1pPr>
          </a:lstStyle>
          <a:p>
            <a:pPr/>
            <a:fld id="{86CB4B4D-7CA3-9044-876B-883B54F8677D}" type="slidenum"/>
          </a:p>
        </p:txBody>
      </p:sp>
      <p:sp>
        <p:nvSpPr>
          <p:cNvPr id="124" name="Body Level One…"/>
          <p:cNvSpPr txBox="1"/>
          <p:nvPr>
            <p:ph type="body" sz="half" idx="1" hasCustomPrompt="1"/>
          </p:nvPr>
        </p:nvSpPr>
        <p:spPr>
          <a:xfrm>
            <a:off x="3657599" y="8148908"/>
            <a:ext cx="17068801" cy="4833416"/>
          </a:xfrm>
          <a:prstGeom prst="rect">
            <a:avLst/>
          </a:prstGeom>
        </p:spPr>
        <p:txBody>
          <a:bodyPr lIns="91439" tIns="91439" rIns="91439" bIns="91439"/>
          <a:lstStyle>
            <a:lvl1pPr marR="0" algn="ctr" defTabSz="1828800">
              <a:spcBef>
                <a:spcPts val="0"/>
              </a:spcBef>
              <a:defRPr sz="6400">
                <a:uFillTx/>
                <a:latin typeface="Arial"/>
                <a:ea typeface="Arial"/>
                <a:cs typeface="Arial"/>
                <a:sym typeface="Arial"/>
              </a:defRPr>
            </a:lvl1pPr>
            <a:lvl2pPr marL="0" marR="0" indent="457200" algn="ctr" defTabSz="1828800">
              <a:lnSpc>
                <a:spcPct val="90000"/>
              </a:lnSpc>
              <a:spcBef>
                <a:spcPts val="2000"/>
              </a:spcBef>
              <a:buSzTx/>
              <a:buNone/>
              <a:defRPr sz="6400">
                <a:uFillTx/>
                <a:latin typeface="Arial"/>
                <a:ea typeface="Arial"/>
                <a:cs typeface="Arial"/>
                <a:sym typeface="Arial"/>
              </a:defRPr>
            </a:lvl2pPr>
            <a:lvl3pPr marL="0" marR="0" indent="914400" algn="ctr" defTabSz="1828800">
              <a:lnSpc>
                <a:spcPct val="90000"/>
              </a:lnSpc>
              <a:spcBef>
                <a:spcPts val="2000"/>
              </a:spcBef>
              <a:buSzTx/>
              <a:buNone/>
              <a:defRPr sz="6400">
                <a:uFillTx/>
                <a:latin typeface="Arial"/>
                <a:ea typeface="Arial"/>
                <a:cs typeface="Arial"/>
                <a:sym typeface="Arial"/>
              </a:defRPr>
            </a:lvl3pPr>
            <a:lvl4pPr marR="0" indent="1371600" algn="ctr" defTabSz="1828800">
              <a:lnSpc>
                <a:spcPct val="90000"/>
              </a:lnSpc>
              <a:spcBef>
                <a:spcPts val="2000"/>
              </a:spcBef>
              <a:defRPr sz="6400">
                <a:uFillTx/>
                <a:latin typeface="Arial"/>
                <a:ea typeface="Arial"/>
                <a:cs typeface="Arial"/>
                <a:sym typeface="Arial"/>
              </a:defRPr>
            </a:lvl4pPr>
            <a:lvl5pPr marL="0" marR="0" indent="1828800" algn="ctr" defTabSz="1828800">
              <a:lnSpc>
                <a:spcPct val="90000"/>
              </a:lnSpc>
              <a:spcBef>
                <a:spcPts val="2000"/>
              </a:spcBef>
              <a:buSzTx/>
              <a:buNone/>
              <a:defRPr sz="6400">
                <a:uFillTx/>
                <a:latin typeface="Arial"/>
                <a:ea typeface="Arial"/>
                <a:cs typeface="Arial"/>
                <a:sym typeface="Arial"/>
              </a:defRPr>
            </a:lvl5pPr>
          </a:lstStyle>
          <a:p>
            <a:pPr/>
            <a:r>
              <a:t>Click to add subtitle</a:t>
            </a:r>
          </a:p>
          <a:p>
            <a:pPr lvl="1"/>
            <a:r>
              <a:t/>
            </a:r>
          </a:p>
          <a:p>
            <a:pPr lvl="2"/>
            <a:r>
              <a:t/>
            </a:r>
          </a:p>
          <a:p>
            <a:pPr lvl="3"/>
            <a:r>
              <a:t/>
            </a:r>
          </a:p>
          <a:p>
            <a:pPr lvl="4"/>
            <a:r>
              <a:t/>
            </a:r>
          </a:p>
        </p:txBody>
      </p:sp>
      <p:sp>
        <p:nvSpPr>
          <p:cNvPr id="125" name="Title Text"/>
          <p:cNvSpPr txBox="1"/>
          <p:nvPr>
            <p:ph type="title"/>
          </p:nvPr>
        </p:nvSpPr>
        <p:spPr>
          <a:xfrm>
            <a:off x="247279" y="5715000"/>
            <a:ext cx="23889442" cy="2286000"/>
          </a:xfrm>
          <a:prstGeom prst="rect">
            <a:avLst/>
          </a:prstGeom>
        </p:spPr>
        <p:txBody>
          <a:bodyPr lIns="91439" tIns="91439" rIns="91439" bIns="91439"/>
          <a:lstStyle>
            <a:lvl1pPr marR="0" indent="0" algn="ctr" defTabSz="1828800">
              <a:lnSpc>
                <a:spcPct val="90000"/>
              </a:lnSpc>
              <a:defRPr b="1" sz="8400">
                <a:uFillTx/>
                <a:latin typeface="Arial"/>
                <a:ea typeface="Arial"/>
                <a:cs typeface="Arial"/>
                <a:sym typeface="Arial"/>
              </a:defRPr>
            </a:lvl1pPr>
          </a:lstStyle>
          <a:p>
            <a:pPr/>
            <a:r>
              <a:t>Title Text</a:t>
            </a:r>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C221 Text">
    <p:spTree>
      <p:nvGrpSpPr>
        <p:cNvPr id="1" name=""/>
        <p:cNvGrpSpPr/>
        <p:nvPr/>
      </p:nvGrpSpPr>
      <p:grpSpPr>
        <a:xfrm>
          <a:off x="0" y="0"/>
          <a:ext cx="0" cy="0"/>
          <a:chOff x="0" y="0"/>
          <a:chExt cx="0" cy="0"/>
        </a:xfrm>
      </p:grpSpPr>
      <p:sp>
        <p:nvSpPr>
          <p:cNvPr id="132" name="Body Level One…"/>
          <p:cNvSpPr/>
          <p:nvPr>
            <p:ph type="body" idx="1"/>
          </p:nvPr>
        </p:nvSpPr>
        <p:spPr>
          <a:xfrm>
            <a:off x="531377" y="2138632"/>
            <a:ext cx="23321246" cy="10783396"/>
          </a:xfrm>
          <a:prstGeom prst="rect">
            <a:avLst/>
          </a:prstGeom>
        </p:spPr>
        <p:txBody>
          <a:bodyPr lIns="71437" tIns="71437" rIns="71437" bIns="71437"/>
          <a:lstStyle>
            <a:lvl1pPr defTabSz="1821656">
              <a:spcBef>
                <a:spcPts val="1200"/>
              </a:spcBef>
              <a:buFont typeface="Arial"/>
              <a:defRPr sz="4200">
                <a:latin typeface="Helvetica Neue"/>
                <a:ea typeface="Helvetica Neue"/>
                <a:cs typeface="Helvetica Neue"/>
                <a:sym typeface="Helvetica Neue"/>
              </a:defRPr>
            </a:lvl1pPr>
            <a:lvl2pPr marL="0" indent="223971" defTabSz="1821656">
              <a:spcBef>
                <a:spcPts val="1100"/>
              </a:spcBef>
              <a:buSzTx/>
              <a:buNone/>
              <a:defRPr sz="3200">
                <a:latin typeface="Helvetica Neue"/>
                <a:ea typeface="Helvetica Neue"/>
                <a:cs typeface="Helvetica Neue"/>
                <a:sym typeface="Helvetica Neue"/>
              </a:defRPr>
            </a:lvl2pPr>
            <a:lvl3pPr marL="918915" indent="-304799" defTabSz="1821656">
              <a:spcBef>
                <a:spcPts val="1100"/>
              </a:spcBef>
              <a:defRPr i="1" sz="3200">
                <a:latin typeface="Helvetica Neue"/>
                <a:ea typeface="Helvetica Neue"/>
                <a:cs typeface="Helvetica Neue"/>
                <a:sym typeface="Helvetica Neue"/>
              </a:defRPr>
            </a:lvl3pPr>
            <a:lvl4pPr indent="744163" defTabSz="1821656">
              <a:lnSpc>
                <a:spcPct val="90000"/>
              </a:lnSpc>
              <a:spcBef>
                <a:spcPts val="0"/>
              </a:spcBef>
              <a:defRPr sz="2400">
                <a:latin typeface="Consolas"/>
                <a:ea typeface="Consolas"/>
                <a:cs typeface="Consolas"/>
                <a:sym typeface="Consolas"/>
              </a:defRPr>
            </a:lvl4pPr>
            <a:lvl5pPr marL="1667933" indent="-296333" defTabSz="1821656">
              <a:spcBef>
                <a:spcPts val="800"/>
              </a:spcBef>
              <a:buSzPct val="75000"/>
              <a:buChar char="•"/>
              <a:defRPr sz="24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3" name="Rectangle"/>
          <p:cNvSpPr/>
          <p:nvPr/>
        </p:nvSpPr>
        <p:spPr>
          <a:xfrm>
            <a:off x="-4493" y="13167360"/>
            <a:ext cx="24392986" cy="630085"/>
          </a:xfrm>
          <a:prstGeom prst="rect">
            <a:avLst/>
          </a:prstGeom>
          <a:solidFill>
            <a:srgbClr val="E2E2E2"/>
          </a:solidFill>
          <a:ln w="12700"/>
        </p:spPr>
        <p:txBody>
          <a:bodyPr lIns="71437" tIns="71437" rIns="71437" bIns="71437" anchor="ctr"/>
          <a:lstStyle/>
          <a:p>
            <a:pPr marL="81280" marR="81280" algn="ctr" defTabSz="1821656">
              <a:spcBef>
                <a:spcPts val="0"/>
              </a:spcBef>
              <a:defRPr sz="3400">
                <a:solidFill>
                  <a:srgbClr val="FFFFFF"/>
                </a:solidFill>
                <a:uFill>
                  <a:solidFill>
                    <a:srgbClr val="FFFFFF"/>
                  </a:solidFill>
                </a:uFill>
                <a:latin typeface="Arial"/>
                <a:ea typeface="Arial"/>
                <a:cs typeface="Arial"/>
                <a:sym typeface="Arial"/>
              </a:defRPr>
            </a:pPr>
          </a:p>
        </p:txBody>
      </p:sp>
      <p:sp>
        <p:nvSpPr>
          <p:cNvPr id="134" name="Title Text"/>
          <p:cNvSpPr/>
          <p:nvPr>
            <p:ph type="title"/>
          </p:nvPr>
        </p:nvSpPr>
        <p:spPr>
          <a:xfrm>
            <a:off x="0" y="0"/>
            <a:ext cx="24361690" cy="1741909"/>
          </a:xfrm>
          <a:prstGeom prst="rect">
            <a:avLst/>
          </a:prstGeom>
          <a:solidFill>
            <a:srgbClr val="A11438"/>
          </a:solidFill>
          <a:ln>
            <a:solidFill>
              <a:srgbClr val="000000"/>
            </a:solidFill>
            <a:round/>
          </a:ln>
        </p:spPr>
        <p:txBody>
          <a:bodyPr lIns="71437" tIns="71437" rIns="71437" bIns="71437"/>
          <a:lstStyle>
            <a:lvl1pPr marL="81280" indent="228600" defTabSz="1821656">
              <a:defRPr b="1" sz="5000"/>
            </a:lvl1pPr>
          </a:lstStyle>
          <a:p>
            <a:pPr/>
            <a:r>
              <a:t>Title Text</a:t>
            </a:r>
          </a:p>
        </p:txBody>
      </p:sp>
      <p:sp>
        <p:nvSpPr>
          <p:cNvPr id="135" name="Slide Number"/>
          <p:cNvSpPr/>
          <p:nvPr>
            <p:ph type="sldNum" sz="quarter" idx="2"/>
          </p:nvPr>
        </p:nvSpPr>
        <p:spPr>
          <a:xfrm>
            <a:off x="23490467" y="13149580"/>
            <a:ext cx="673344" cy="612776"/>
          </a:xfrm>
          <a:prstGeom prst="rect">
            <a:avLst/>
          </a:prstGeom>
          <a:solidFill>
            <a:srgbClr val="E2E2E2"/>
          </a:solidFill>
          <a:ln>
            <a:solidFill>
              <a:srgbClr val="000000"/>
            </a:solidFill>
            <a:round/>
          </a:ln>
        </p:spPr>
        <p:txBody>
          <a:bodyPr lIns="71437" tIns="71437" rIns="71437" bIns="71437"/>
          <a:lstStyle>
            <a:lvl1pPr marL="81280" marR="81280" defTabSz="1821656">
              <a:defRPr b="0" i="1" sz="3000">
                <a:solidFill>
                  <a:srgbClr val="000000"/>
                </a:solidFill>
                <a:uFill>
                  <a:solidFill>
                    <a:srgbClr val="FFFFFF"/>
                  </a:solidFill>
                </a:uFill>
                <a:latin typeface="Helvetica"/>
                <a:ea typeface="Helvetica"/>
                <a:cs typeface="Helvetica"/>
                <a:sym typeface="Helvetica"/>
              </a:defRPr>
            </a:lvl1pPr>
          </a:lstStyle>
          <a:p>
            <a:pPr/>
            <a:fld id="{86CB4B4D-7CA3-9044-876B-883B54F8677D}" type="slidenum"/>
          </a:p>
        </p:txBody>
      </p:sp>
      <p:sp>
        <p:nvSpPr>
          <p:cNvPr id="136" name="Text"/>
          <p:cNvSpPr/>
          <p:nvPr/>
        </p:nvSpPr>
        <p:spPr>
          <a:xfrm>
            <a:off x="178233" y="13155930"/>
            <a:ext cx="16824490" cy="600076"/>
          </a:xfrm>
          <a:prstGeom prst="rect">
            <a:avLst/>
          </a:prstGeom>
          <a:ln w="12700">
            <a:miter lim="400000"/>
          </a:ln>
        </p:spPr>
        <p:txBody>
          <a:bodyPr lIns="71437" tIns="71437" rIns="71437" bIns="71437" anchor="ctr">
            <a:spAutoFit/>
          </a:bodyPr>
          <a:lstStyle/>
          <a:p>
            <a:pPr marL="81280" marR="81280" defTabSz="1821656">
              <a:spcBef>
                <a:spcPts val="0"/>
              </a:spcBef>
              <a:defRPr b="1" sz="3000">
                <a:solidFill>
                  <a:srgbClr val="B30838"/>
                </a:solidFill>
                <a:uFill>
                  <a:solidFill>
                    <a:srgbClr val="000000"/>
                  </a:solidFill>
                </a:uFill>
                <a:latin typeface="Helvetica"/>
                <a:ea typeface="Helvetica"/>
                <a:cs typeface="Helvetica"/>
                <a:sym typeface="Helvetica"/>
              </a:defRPr>
            </a:pPr>
          </a:p>
        </p:txBody>
      </p:sp>
      <p:sp>
        <p:nvSpPr>
          <p:cNvPr id="137" name="Rectangle"/>
          <p:cNvSpPr/>
          <p:nvPr/>
        </p:nvSpPr>
        <p:spPr>
          <a:xfrm>
            <a:off x="0" y="12984480"/>
            <a:ext cx="24505920" cy="237745"/>
          </a:xfrm>
          <a:prstGeom prst="rect">
            <a:avLst/>
          </a:prstGeom>
          <a:solidFill>
            <a:srgbClr val="E2E2E2"/>
          </a:solidFill>
          <a:ln w="12700"/>
        </p:spPr>
        <p:txBody>
          <a:bodyPr lIns="71437" tIns="71437" rIns="71437" bIns="71437" anchor="ctr"/>
          <a:lstStyle/>
          <a:p>
            <a:pPr marL="81280" marR="81280" algn="ctr" defTabSz="1821656">
              <a:spcBef>
                <a:spcPts val="0"/>
              </a:spcBef>
              <a:defRPr sz="3000">
                <a:solidFill>
                  <a:srgbClr val="FFFFFF"/>
                </a:solidFill>
                <a:uFill>
                  <a:solidFill>
                    <a:srgbClr val="FFFFFF"/>
                  </a:solidFill>
                </a:uFill>
                <a:latin typeface="Big Caslon Medium"/>
                <a:ea typeface="Big Caslon Medium"/>
                <a:cs typeface="Big Caslon Medium"/>
                <a:sym typeface="Big Caslon Medium"/>
              </a:defRPr>
            </a:pP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pic>
        <p:nvPicPr>
          <p:cNvPr id="144" name="v3.png" descr="v3.png"/>
          <p:cNvPicPr>
            <a:picLocks noChangeAspect="1"/>
          </p:cNvPicPr>
          <p:nvPr/>
        </p:nvPicPr>
        <p:blipFill>
          <a:blip r:embed="rId2">
            <a:extLst/>
          </a:blip>
          <a:stretch>
            <a:fillRect/>
          </a:stretch>
        </p:blipFill>
        <p:spPr>
          <a:xfrm>
            <a:off x="3048000" y="0"/>
            <a:ext cx="18288000" cy="13719175"/>
          </a:xfrm>
          <a:prstGeom prst="rect">
            <a:avLst/>
          </a:prstGeom>
          <a:ln w="12700">
            <a:miter lim="400000"/>
          </a:ln>
        </p:spPr>
      </p:pic>
      <p:sp>
        <p:nvSpPr>
          <p:cNvPr id="145" name="Title Text"/>
          <p:cNvSpPr txBox="1"/>
          <p:nvPr>
            <p:ph type="title"/>
          </p:nvPr>
        </p:nvSpPr>
        <p:spPr>
          <a:xfrm>
            <a:off x="6353175" y="4495800"/>
            <a:ext cx="11125200" cy="1219200"/>
          </a:xfrm>
          <a:prstGeom prst="rect">
            <a:avLst/>
          </a:prstGeom>
          <a:noFill/>
        </p:spPr>
        <p:txBody>
          <a:bodyPr lIns="91439" tIns="91439" rIns="91439" bIns="91439" anchor="t"/>
          <a:lstStyle>
            <a:lvl1pPr marR="0" indent="0" defTabSz="1828800">
              <a:defRPr sz="5600">
                <a:solidFill>
                  <a:srgbClr val="FFFF00"/>
                </a:solidFill>
                <a:uFillTx/>
                <a:latin typeface="MetaBold-Caps"/>
                <a:ea typeface="MetaBold-Caps"/>
                <a:cs typeface="MetaBold-Caps"/>
                <a:sym typeface="MetaBold-Caps"/>
              </a:defRPr>
            </a:lvl1pPr>
          </a:lstStyle>
          <a:p>
            <a:pPr/>
            <a:r>
              <a:t>Title Text</a:t>
            </a:r>
          </a:p>
        </p:txBody>
      </p:sp>
      <p:sp>
        <p:nvSpPr>
          <p:cNvPr id="146" name="Body Level One…"/>
          <p:cNvSpPr txBox="1"/>
          <p:nvPr>
            <p:ph type="body" sz="quarter" idx="1"/>
          </p:nvPr>
        </p:nvSpPr>
        <p:spPr>
          <a:xfrm>
            <a:off x="5203825" y="6140450"/>
            <a:ext cx="13716000" cy="1216025"/>
          </a:xfrm>
          <a:prstGeom prst="rect">
            <a:avLst/>
          </a:prstGeom>
        </p:spPr>
        <p:txBody>
          <a:bodyPr lIns="91439" tIns="91439" rIns="91439" bIns="91439"/>
          <a:lstStyle>
            <a:lvl1pPr marR="0" defTabSz="1828800">
              <a:spcBef>
                <a:spcPts val="1900"/>
              </a:spcBef>
              <a:defRPr sz="8000">
                <a:solidFill>
                  <a:srgbClr val="EAEAEA"/>
                </a:solidFill>
                <a:uFillTx/>
                <a:latin typeface="MetaBold-Caps"/>
                <a:ea typeface="MetaBold-Caps"/>
                <a:cs typeface="MetaBold-Caps"/>
                <a:sym typeface="MetaBold-Caps"/>
              </a:defRPr>
            </a:lvl1pPr>
            <a:lvl2pPr marL="0" marR="0" indent="344487" defTabSz="1828800">
              <a:spcBef>
                <a:spcPts val="1900"/>
              </a:spcBef>
              <a:buSzTx/>
              <a:buNone/>
              <a:defRPr sz="8000">
                <a:solidFill>
                  <a:srgbClr val="EAEAEA"/>
                </a:solidFill>
                <a:uFillTx/>
                <a:latin typeface="MetaBold-Caps"/>
                <a:ea typeface="MetaBold-Caps"/>
                <a:cs typeface="MetaBold-Caps"/>
                <a:sym typeface="MetaBold-Caps"/>
              </a:defRPr>
            </a:lvl2pPr>
            <a:lvl3pPr marL="0" marR="0" indent="458787" defTabSz="1828800">
              <a:spcBef>
                <a:spcPts val="1900"/>
              </a:spcBef>
              <a:buSzTx/>
              <a:buNone/>
              <a:defRPr sz="8000">
                <a:solidFill>
                  <a:srgbClr val="EAEAEA"/>
                </a:solidFill>
                <a:uFillTx/>
                <a:latin typeface="MetaBold-Caps"/>
                <a:ea typeface="MetaBold-Caps"/>
                <a:cs typeface="MetaBold-Caps"/>
                <a:sym typeface="MetaBold-Caps"/>
              </a:defRPr>
            </a:lvl3pPr>
            <a:lvl4pPr marR="0" indent="573087" defTabSz="1828800">
              <a:spcBef>
                <a:spcPts val="1900"/>
              </a:spcBef>
              <a:defRPr sz="8000">
                <a:solidFill>
                  <a:srgbClr val="EAEAEA"/>
                </a:solidFill>
                <a:uFillTx/>
                <a:latin typeface="MetaBold-Caps"/>
                <a:ea typeface="MetaBold-Caps"/>
                <a:cs typeface="MetaBold-Caps"/>
                <a:sym typeface="MetaBold-Caps"/>
              </a:defRPr>
            </a:lvl4pPr>
            <a:lvl5pPr marL="0" marR="0" indent="858837" defTabSz="1828800">
              <a:spcBef>
                <a:spcPts val="1900"/>
              </a:spcBef>
              <a:buSzTx/>
              <a:buNone/>
              <a:defRPr sz="8000">
                <a:solidFill>
                  <a:srgbClr val="EAEAEA"/>
                </a:solidFill>
                <a:uFillTx/>
                <a:latin typeface="MetaBold-Caps"/>
                <a:ea typeface="MetaBold-Caps"/>
                <a:cs typeface="MetaBold-Caps"/>
                <a:sym typeface="MetaBold-Caps"/>
              </a:defRPr>
            </a:lvl5pPr>
          </a:lstStyle>
          <a:p>
            <a:pPr/>
            <a:r>
              <a:t>Body Level One</a:t>
            </a:r>
          </a:p>
          <a:p>
            <a:pPr lvl="1"/>
            <a:r>
              <a:t>Body Level Two</a:t>
            </a:r>
          </a:p>
          <a:p>
            <a:pPr lvl="2"/>
            <a:r>
              <a:t>Body Level Three</a:t>
            </a:r>
          </a:p>
          <a:p>
            <a:pPr lvl="3"/>
            <a:r>
              <a:t>Body Level Four</a:t>
            </a:r>
          </a:p>
          <a:p>
            <a:pPr lvl="4"/>
            <a:r>
              <a:t>Body Level Five</a:t>
            </a:r>
          </a:p>
        </p:txBody>
      </p:sp>
      <p:sp>
        <p:nvSpPr>
          <p:cNvPr id="147" name="Slide Number"/>
          <p:cNvSpPr txBox="1"/>
          <p:nvPr>
            <p:ph type="sldNum" sz="quarter" idx="2"/>
          </p:nvPr>
        </p:nvSpPr>
        <p:spPr>
          <a:xfrm>
            <a:off x="20344189" y="12795250"/>
            <a:ext cx="534611" cy="551180"/>
          </a:xfrm>
          <a:prstGeom prst="rect">
            <a:avLst/>
          </a:prstGeom>
        </p:spPr>
        <p:txBody>
          <a:bodyPr lIns="91439" tIns="91439" rIns="91439" bIns="91439"/>
          <a:lstStyle>
            <a:lvl1pPr algn="r" defTabSz="1828800">
              <a:defRPr b="0">
                <a:solidFill>
                  <a:srgbClr val="FFFFFF"/>
                </a:solidFill>
                <a:uFillTx/>
                <a:latin typeface="MetaBook-Caps"/>
                <a:ea typeface="MetaBook-Caps"/>
                <a:cs typeface="MetaBook-Caps"/>
                <a:sym typeface="MetaBook-Cap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pic>
        <p:nvPicPr>
          <p:cNvPr id="154" name="v3.png" descr="v3.png"/>
          <p:cNvPicPr>
            <a:picLocks noChangeAspect="1"/>
          </p:cNvPicPr>
          <p:nvPr/>
        </p:nvPicPr>
        <p:blipFill>
          <a:blip r:embed="rId2">
            <a:extLst/>
          </a:blip>
          <a:stretch>
            <a:fillRect/>
          </a:stretch>
        </p:blipFill>
        <p:spPr>
          <a:xfrm>
            <a:off x="3048000" y="0"/>
            <a:ext cx="18288000" cy="13719175"/>
          </a:xfrm>
          <a:prstGeom prst="rect">
            <a:avLst/>
          </a:prstGeom>
          <a:ln w="12700">
            <a:miter lim="400000"/>
          </a:ln>
        </p:spPr>
      </p:pic>
      <p:pic>
        <p:nvPicPr>
          <p:cNvPr id="155" name="v3.png" descr="v3.png"/>
          <p:cNvPicPr>
            <a:picLocks noChangeAspect="1"/>
          </p:cNvPicPr>
          <p:nvPr/>
        </p:nvPicPr>
        <p:blipFill>
          <a:blip r:embed="rId2">
            <a:extLst/>
          </a:blip>
          <a:stretch>
            <a:fillRect/>
          </a:stretch>
        </p:blipFill>
        <p:spPr>
          <a:xfrm>
            <a:off x="3048000" y="0"/>
            <a:ext cx="18288000" cy="13719175"/>
          </a:xfrm>
          <a:prstGeom prst="rect">
            <a:avLst/>
          </a:prstGeom>
          <a:ln w="12700">
            <a:miter lim="400000"/>
          </a:ln>
        </p:spPr>
      </p:pic>
      <p:sp>
        <p:nvSpPr>
          <p:cNvPr id="156" name="Title Text"/>
          <p:cNvSpPr txBox="1"/>
          <p:nvPr>
            <p:ph type="title"/>
          </p:nvPr>
        </p:nvSpPr>
        <p:spPr>
          <a:xfrm>
            <a:off x="4464050" y="933450"/>
            <a:ext cx="11277600" cy="1219200"/>
          </a:xfrm>
          <a:prstGeom prst="rect">
            <a:avLst/>
          </a:prstGeom>
          <a:noFill/>
        </p:spPr>
        <p:txBody>
          <a:bodyPr lIns="91439" tIns="91439" rIns="91439" bIns="91439" anchor="t"/>
          <a:lstStyle>
            <a:lvl1pPr marR="0" indent="0" defTabSz="1828800">
              <a:defRPr sz="5600">
                <a:solidFill>
                  <a:srgbClr val="FFFF00"/>
                </a:solidFill>
                <a:uFillTx/>
                <a:latin typeface="MetaBold-Caps"/>
                <a:ea typeface="MetaBold-Caps"/>
                <a:cs typeface="MetaBold-Caps"/>
                <a:sym typeface="MetaBold-Caps"/>
              </a:defRPr>
            </a:lvl1pPr>
          </a:lstStyle>
          <a:p>
            <a:pPr/>
            <a:r>
              <a:t>Title Text</a:t>
            </a:r>
          </a:p>
        </p:txBody>
      </p:sp>
      <p:sp>
        <p:nvSpPr>
          <p:cNvPr id="157" name="Body Level One…"/>
          <p:cNvSpPr txBox="1"/>
          <p:nvPr>
            <p:ph type="body" idx="1"/>
          </p:nvPr>
        </p:nvSpPr>
        <p:spPr>
          <a:xfrm>
            <a:off x="4457700" y="2854325"/>
            <a:ext cx="15268575" cy="8991600"/>
          </a:xfrm>
          <a:prstGeom prst="rect">
            <a:avLst/>
          </a:prstGeom>
        </p:spPr>
        <p:txBody>
          <a:bodyPr lIns="91439" tIns="91439" rIns="91439" bIns="91439"/>
          <a:lstStyle>
            <a:lvl1pPr marL="460375" marR="0" indent="-460375" defTabSz="1828800">
              <a:lnSpc>
                <a:spcPct val="110000"/>
              </a:lnSpc>
              <a:spcBef>
                <a:spcPts val="1100"/>
              </a:spcBef>
              <a:buClr>
                <a:srgbClr val="FFFF00"/>
              </a:buClr>
              <a:buSzPct val="75000"/>
              <a:buFont typeface="Helvetica"/>
              <a:buChar char="•"/>
              <a:defRPr>
                <a:solidFill>
                  <a:srgbClr val="EAEAEA"/>
                </a:solidFill>
                <a:uFillTx/>
                <a:latin typeface="MetaCondBook-Roman"/>
                <a:ea typeface="MetaCondBook-Roman"/>
                <a:cs typeface="MetaCondBook-Roman"/>
                <a:sym typeface="MetaCondBook-Roman"/>
              </a:defRPr>
            </a:lvl1pPr>
            <a:lvl2pPr marL="0" marR="0" indent="344487" defTabSz="1828800">
              <a:lnSpc>
                <a:spcPct val="110000"/>
              </a:lnSpc>
              <a:spcBef>
                <a:spcPts val="1100"/>
              </a:spcBef>
              <a:buClr>
                <a:srgbClr val="FFFF00"/>
              </a:buClr>
              <a:buSzTx/>
              <a:buFont typeface="Helvetica"/>
              <a:buNone/>
              <a:defRPr>
                <a:solidFill>
                  <a:srgbClr val="EAEAEA"/>
                </a:solidFill>
                <a:uFillTx/>
                <a:latin typeface="MetaCondBook-Roman"/>
                <a:ea typeface="MetaCondBook-Roman"/>
                <a:cs typeface="MetaCondBook-Roman"/>
                <a:sym typeface="MetaCondBook-Roman"/>
              </a:defRPr>
            </a:lvl2pPr>
            <a:lvl3pPr marL="0" marR="0" indent="458787" defTabSz="1828800">
              <a:lnSpc>
                <a:spcPct val="110000"/>
              </a:lnSpc>
              <a:spcBef>
                <a:spcPts val="1100"/>
              </a:spcBef>
              <a:buClr>
                <a:srgbClr val="FFFF00"/>
              </a:buClr>
              <a:buSzTx/>
              <a:buFont typeface="Helvetica"/>
              <a:buNone/>
              <a:defRPr>
                <a:solidFill>
                  <a:srgbClr val="EAEAEA"/>
                </a:solidFill>
                <a:uFillTx/>
                <a:latin typeface="MetaCondBook-Roman"/>
                <a:ea typeface="MetaCondBook-Roman"/>
                <a:cs typeface="MetaCondBook-Roman"/>
                <a:sym typeface="MetaCondBook-Roman"/>
              </a:defRPr>
            </a:lvl3pPr>
            <a:lvl4pPr marL="1030287" marR="0" indent="-457200" defTabSz="1828800">
              <a:lnSpc>
                <a:spcPct val="110000"/>
              </a:lnSpc>
              <a:spcBef>
                <a:spcPts val="1100"/>
              </a:spcBef>
              <a:buClr>
                <a:srgbClr val="FFFF00"/>
              </a:buClr>
              <a:buSzPct val="75000"/>
              <a:buFont typeface="Helvetica"/>
              <a:buChar char="–"/>
              <a:defRPr>
                <a:solidFill>
                  <a:srgbClr val="EAEAEA"/>
                </a:solidFill>
                <a:uFillTx/>
                <a:latin typeface="MetaCondBook-Roman"/>
                <a:ea typeface="MetaCondBook-Roman"/>
                <a:cs typeface="MetaCondBook-Roman"/>
                <a:sym typeface="MetaCondBook-Roman"/>
              </a:defRPr>
            </a:lvl4pPr>
            <a:lvl5pPr marL="0" marR="0" indent="858837" defTabSz="1828800">
              <a:lnSpc>
                <a:spcPct val="110000"/>
              </a:lnSpc>
              <a:spcBef>
                <a:spcPts val="1100"/>
              </a:spcBef>
              <a:buClr>
                <a:srgbClr val="FFFF00"/>
              </a:buClr>
              <a:buSzTx/>
              <a:buFont typeface="Helvetica"/>
              <a:buNone/>
              <a:defRPr>
                <a:solidFill>
                  <a:srgbClr val="EAEAEA"/>
                </a:solidFill>
                <a:uFillTx/>
                <a:latin typeface="MetaCondBook-Roman"/>
                <a:ea typeface="MetaCondBook-Roman"/>
                <a:cs typeface="MetaCondBook-Roman"/>
                <a:sym typeface="MetaCondBook-Roman"/>
              </a:defRPr>
            </a:lvl5pPr>
          </a:lstStyle>
          <a:p>
            <a:pPr/>
            <a:r>
              <a:t>Body Level One</a:t>
            </a:r>
          </a:p>
          <a:p>
            <a:pPr lvl="1"/>
            <a:r>
              <a:t>Body Level Two</a:t>
            </a:r>
          </a:p>
          <a:p>
            <a:pPr lvl="2"/>
            <a:r>
              <a:t>Body Level Three</a:t>
            </a:r>
          </a:p>
          <a:p>
            <a:pPr lvl="3"/>
            <a:r>
              <a:t>Body Level Four</a:t>
            </a:r>
          </a:p>
          <a:p>
            <a:pPr lvl="4"/>
            <a:r>
              <a:t>Body Level Five</a:t>
            </a:r>
          </a:p>
        </p:txBody>
      </p:sp>
      <p:sp>
        <p:nvSpPr>
          <p:cNvPr id="158" name="Slide Number"/>
          <p:cNvSpPr txBox="1"/>
          <p:nvPr>
            <p:ph type="sldNum" sz="quarter" idx="2"/>
          </p:nvPr>
        </p:nvSpPr>
        <p:spPr>
          <a:xfrm>
            <a:off x="20344189" y="12795250"/>
            <a:ext cx="534611" cy="551180"/>
          </a:xfrm>
          <a:prstGeom prst="rect">
            <a:avLst/>
          </a:prstGeom>
        </p:spPr>
        <p:txBody>
          <a:bodyPr lIns="91439" tIns="91439" rIns="91439" bIns="91439"/>
          <a:lstStyle>
            <a:lvl1pPr algn="r" defTabSz="1828800">
              <a:defRPr b="0">
                <a:solidFill>
                  <a:srgbClr val="FFFFFF"/>
                </a:solidFill>
                <a:uFillTx/>
                <a:latin typeface="MetaBook-Caps"/>
                <a:ea typeface="MetaBook-Caps"/>
                <a:cs typeface="MetaBook-Caps"/>
                <a:sym typeface="MetaBook-Cap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pic>
        <p:nvPicPr>
          <p:cNvPr id="165" name="v3.png" descr="v3.png"/>
          <p:cNvPicPr>
            <a:picLocks noChangeAspect="1"/>
          </p:cNvPicPr>
          <p:nvPr/>
        </p:nvPicPr>
        <p:blipFill>
          <a:blip r:embed="rId2">
            <a:extLst/>
          </a:blip>
          <a:stretch>
            <a:fillRect/>
          </a:stretch>
        </p:blipFill>
        <p:spPr>
          <a:xfrm>
            <a:off x="3048000" y="0"/>
            <a:ext cx="18288000" cy="13719175"/>
          </a:xfrm>
          <a:prstGeom prst="rect">
            <a:avLst/>
          </a:prstGeom>
          <a:ln w="12700">
            <a:miter lim="400000"/>
          </a:ln>
        </p:spPr>
      </p:pic>
      <p:pic>
        <p:nvPicPr>
          <p:cNvPr id="166" name="v3.png" descr="v3.png"/>
          <p:cNvPicPr>
            <a:picLocks noChangeAspect="1"/>
          </p:cNvPicPr>
          <p:nvPr/>
        </p:nvPicPr>
        <p:blipFill>
          <a:blip r:embed="rId2">
            <a:extLst/>
          </a:blip>
          <a:stretch>
            <a:fillRect/>
          </a:stretch>
        </p:blipFill>
        <p:spPr>
          <a:xfrm>
            <a:off x="3048000" y="0"/>
            <a:ext cx="18288000" cy="13719175"/>
          </a:xfrm>
          <a:prstGeom prst="rect">
            <a:avLst/>
          </a:prstGeom>
          <a:ln w="12700">
            <a:miter lim="400000"/>
          </a:ln>
        </p:spPr>
      </p:pic>
      <p:sp>
        <p:nvSpPr>
          <p:cNvPr id="167" name="Title Text"/>
          <p:cNvSpPr txBox="1"/>
          <p:nvPr>
            <p:ph type="title"/>
          </p:nvPr>
        </p:nvSpPr>
        <p:spPr>
          <a:xfrm>
            <a:off x="4464050" y="933450"/>
            <a:ext cx="11277600" cy="1219200"/>
          </a:xfrm>
          <a:prstGeom prst="rect">
            <a:avLst/>
          </a:prstGeom>
          <a:noFill/>
        </p:spPr>
        <p:txBody>
          <a:bodyPr lIns="91439" tIns="91439" rIns="91439" bIns="91439" anchor="t"/>
          <a:lstStyle>
            <a:lvl1pPr marR="0" indent="0" defTabSz="1828800">
              <a:defRPr sz="5600">
                <a:solidFill>
                  <a:srgbClr val="FFFF00"/>
                </a:solidFill>
                <a:uFillTx/>
                <a:latin typeface="MetaBold-Caps"/>
                <a:ea typeface="MetaBold-Caps"/>
                <a:cs typeface="MetaBold-Caps"/>
                <a:sym typeface="MetaBold-Caps"/>
              </a:defRPr>
            </a:lvl1pPr>
          </a:lstStyle>
          <a:p>
            <a:pPr/>
            <a:r>
              <a:t>Title Text</a:t>
            </a:r>
          </a:p>
        </p:txBody>
      </p:sp>
      <p:sp>
        <p:nvSpPr>
          <p:cNvPr id="168" name="Slide Number"/>
          <p:cNvSpPr txBox="1"/>
          <p:nvPr>
            <p:ph type="sldNum" sz="quarter" idx="2"/>
          </p:nvPr>
        </p:nvSpPr>
        <p:spPr>
          <a:xfrm>
            <a:off x="20344189" y="12795250"/>
            <a:ext cx="534611" cy="551180"/>
          </a:xfrm>
          <a:prstGeom prst="rect">
            <a:avLst/>
          </a:prstGeom>
        </p:spPr>
        <p:txBody>
          <a:bodyPr lIns="91439" tIns="91439" rIns="91439" bIns="91439"/>
          <a:lstStyle>
            <a:lvl1pPr algn="r" defTabSz="1828800">
              <a:defRPr b="0">
                <a:solidFill>
                  <a:srgbClr val="FFFFFF"/>
                </a:solidFill>
                <a:uFillTx/>
                <a:latin typeface="MetaBook-Caps"/>
                <a:ea typeface="MetaBook-Caps"/>
                <a:cs typeface="MetaBook-Caps"/>
                <a:sym typeface="MetaBook-Cap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pic>
        <p:nvPicPr>
          <p:cNvPr id="175" name="v3.png" descr="v3.png"/>
          <p:cNvPicPr>
            <a:picLocks noChangeAspect="1"/>
          </p:cNvPicPr>
          <p:nvPr/>
        </p:nvPicPr>
        <p:blipFill>
          <a:blip r:embed="rId2">
            <a:extLst/>
          </a:blip>
          <a:stretch>
            <a:fillRect/>
          </a:stretch>
        </p:blipFill>
        <p:spPr>
          <a:xfrm>
            <a:off x="3048000" y="0"/>
            <a:ext cx="18288000" cy="13719175"/>
          </a:xfrm>
          <a:prstGeom prst="rect">
            <a:avLst/>
          </a:prstGeom>
          <a:ln w="12700">
            <a:miter lim="400000"/>
          </a:ln>
        </p:spPr>
      </p:pic>
      <p:pic>
        <p:nvPicPr>
          <p:cNvPr id="176" name="v3.png" descr="v3.png"/>
          <p:cNvPicPr>
            <a:picLocks noChangeAspect="1"/>
          </p:cNvPicPr>
          <p:nvPr/>
        </p:nvPicPr>
        <p:blipFill>
          <a:blip r:embed="rId2">
            <a:extLst/>
          </a:blip>
          <a:stretch>
            <a:fillRect/>
          </a:stretch>
        </p:blipFill>
        <p:spPr>
          <a:xfrm>
            <a:off x="3048000" y="0"/>
            <a:ext cx="18288000" cy="13719175"/>
          </a:xfrm>
          <a:prstGeom prst="rect">
            <a:avLst/>
          </a:prstGeom>
          <a:ln w="12700">
            <a:miter lim="400000"/>
          </a:ln>
        </p:spPr>
      </p:pic>
      <p:sp>
        <p:nvSpPr>
          <p:cNvPr id="177" name="Title Text"/>
          <p:cNvSpPr txBox="1"/>
          <p:nvPr>
            <p:ph type="title"/>
          </p:nvPr>
        </p:nvSpPr>
        <p:spPr>
          <a:xfrm>
            <a:off x="4464050" y="933450"/>
            <a:ext cx="11277600" cy="1219200"/>
          </a:xfrm>
          <a:prstGeom prst="rect">
            <a:avLst/>
          </a:prstGeom>
          <a:noFill/>
        </p:spPr>
        <p:txBody>
          <a:bodyPr lIns="91439" tIns="91439" rIns="91439" bIns="91439" anchor="t"/>
          <a:lstStyle>
            <a:lvl1pPr marR="0" indent="0" defTabSz="1828800">
              <a:defRPr sz="5600">
                <a:solidFill>
                  <a:srgbClr val="FFFF00"/>
                </a:solidFill>
                <a:uFillTx/>
                <a:latin typeface="MetaBold-Caps"/>
                <a:ea typeface="MetaBold-Caps"/>
                <a:cs typeface="MetaBold-Caps"/>
                <a:sym typeface="MetaBold-Caps"/>
              </a:defRPr>
            </a:lvl1pPr>
          </a:lstStyle>
          <a:p>
            <a:pPr/>
            <a:r>
              <a:t>Title Text</a:t>
            </a:r>
          </a:p>
        </p:txBody>
      </p:sp>
      <p:sp>
        <p:nvSpPr>
          <p:cNvPr id="178" name="Body Level One…"/>
          <p:cNvSpPr txBox="1"/>
          <p:nvPr>
            <p:ph type="body" sz="half" idx="1"/>
          </p:nvPr>
        </p:nvSpPr>
        <p:spPr>
          <a:xfrm>
            <a:off x="4457700" y="2854325"/>
            <a:ext cx="7492912" cy="8991600"/>
          </a:xfrm>
          <a:prstGeom prst="rect">
            <a:avLst/>
          </a:prstGeom>
        </p:spPr>
        <p:txBody>
          <a:bodyPr lIns="91439" tIns="91439" rIns="91439" bIns="91439"/>
          <a:lstStyle>
            <a:lvl1pPr marL="460375" marR="0" indent="-460375" defTabSz="1828800">
              <a:lnSpc>
                <a:spcPct val="110000"/>
              </a:lnSpc>
              <a:spcBef>
                <a:spcPts val="1100"/>
              </a:spcBef>
              <a:buClr>
                <a:srgbClr val="FFFF00"/>
              </a:buClr>
              <a:buSzPct val="75000"/>
              <a:buFont typeface="Helvetica"/>
              <a:buChar char="•"/>
              <a:defRPr>
                <a:solidFill>
                  <a:srgbClr val="EAEAEA"/>
                </a:solidFill>
                <a:uFillTx/>
                <a:latin typeface="MetaCondBook-Roman"/>
                <a:ea typeface="MetaCondBook-Roman"/>
                <a:cs typeface="MetaCondBook-Roman"/>
                <a:sym typeface="MetaCondBook-Roman"/>
              </a:defRPr>
            </a:lvl1pPr>
            <a:lvl2pPr marL="0" marR="0" indent="344487" defTabSz="1828800">
              <a:lnSpc>
                <a:spcPct val="110000"/>
              </a:lnSpc>
              <a:spcBef>
                <a:spcPts val="1100"/>
              </a:spcBef>
              <a:buClr>
                <a:srgbClr val="FFFF00"/>
              </a:buClr>
              <a:buSzTx/>
              <a:buFont typeface="Helvetica"/>
              <a:buNone/>
              <a:defRPr>
                <a:solidFill>
                  <a:srgbClr val="EAEAEA"/>
                </a:solidFill>
                <a:uFillTx/>
                <a:latin typeface="MetaCondBook-Roman"/>
                <a:ea typeface="MetaCondBook-Roman"/>
                <a:cs typeface="MetaCondBook-Roman"/>
                <a:sym typeface="MetaCondBook-Roman"/>
              </a:defRPr>
            </a:lvl2pPr>
            <a:lvl3pPr marL="0" marR="0" indent="458787" defTabSz="1828800">
              <a:lnSpc>
                <a:spcPct val="110000"/>
              </a:lnSpc>
              <a:spcBef>
                <a:spcPts val="1100"/>
              </a:spcBef>
              <a:buClr>
                <a:srgbClr val="FFFF00"/>
              </a:buClr>
              <a:buSzTx/>
              <a:buFont typeface="Helvetica"/>
              <a:buNone/>
              <a:defRPr>
                <a:solidFill>
                  <a:srgbClr val="EAEAEA"/>
                </a:solidFill>
                <a:uFillTx/>
                <a:latin typeface="MetaCondBook-Roman"/>
                <a:ea typeface="MetaCondBook-Roman"/>
                <a:cs typeface="MetaCondBook-Roman"/>
                <a:sym typeface="MetaCondBook-Roman"/>
              </a:defRPr>
            </a:lvl3pPr>
            <a:lvl4pPr marL="1030287" marR="0" indent="-457200" defTabSz="1828800">
              <a:lnSpc>
                <a:spcPct val="110000"/>
              </a:lnSpc>
              <a:spcBef>
                <a:spcPts val="1100"/>
              </a:spcBef>
              <a:buClr>
                <a:srgbClr val="FFFF00"/>
              </a:buClr>
              <a:buSzPct val="75000"/>
              <a:buFont typeface="Helvetica"/>
              <a:buChar char="–"/>
              <a:defRPr>
                <a:solidFill>
                  <a:srgbClr val="EAEAEA"/>
                </a:solidFill>
                <a:uFillTx/>
                <a:latin typeface="MetaCondBook-Roman"/>
                <a:ea typeface="MetaCondBook-Roman"/>
                <a:cs typeface="MetaCondBook-Roman"/>
                <a:sym typeface="MetaCondBook-Roman"/>
              </a:defRPr>
            </a:lvl4pPr>
            <a:lvl5pPr marL="0" marR="0" indent="858837" defTabSz="1828800">
              <a:lnSpc>
                <a:spcPct val="110000"/>
              </a:lnSpc>
              <a:spcBef>
                <a:spcPts val="1100"/>
              </a:spcBef>
              <a:buClr>
                <a:srgbClr val="FFFF00"/>
              </a:buClr>
              <a:buSzTx/>
              <a:buFont typeface="Helvetica"/>
              <a:buNone/>
              <a:defRPr>
                <a:solidFill>
                  <a:srgbClr val="EAEAEA"/>
                </a:solidFill>
                <a:uFillTx/>
                <a:latin typeface="MetaCondBook-Roman"/>
                <a:ea typeface="MetaCondBook-Roman"/>
                <a:cs typeface="MetaCondBook-Roman"/>
                <a:sym typeface="MetaCondBook-Roman"/>
              </a:defRPr>
            </a:lvl5pPr>
          </a:lstStyle>
          <a:p>
            <a:pPr/>
            <a:r>
              <a:t>Body Level One</a:t>
            </a:r>
          </a:p>
          <a:p>
            <a:pPr lvl="1"/>
            <a:r>
              <a:t>Body Level Two</a:t>
            </a:r>
          </a:p>
          <a:p>
            <a:pPr lvl="2"/>
            <a:r>
              <a:t>Body Level Three</a:t>
            </a:r>
          </a:p>
          <a:p>
            <a:pPr lvl="3"/>
            <a:r>
              <a:t>Body Level Four</a:t>
            </a:r>
          </a:p>
          <a:p>
            <a:pPr lvl="4"/>
            <a:r>
              <a:t>Body Level Five</a:t>
            </a:r>
          </a:p>
        </p:txBody>
      </p:sp>
      <p:sp>
        <p:nvSpPr>
          <p:cNvPr id="179" name="Rectangle"/>
          <p:cNvSpPr/>
          <p:nvPr>
            <p:ph type="body" sz="half" idx="21"/>
          </p:nvPr>
        </p:nvSpPr>
        <p:spPr>
          <a:xfrm>
            <a:off x="12233363" y="2854325"/>
            <a:ext cx="7492912" cy="8991600"/>
          </a:xfrm>
          <a:prstGeom prst="rect">
            <a:avLst/>
          </a:prstGeom>
        </p:spPr>
        <p:txBody>
          <a:bodyPr lIns="91439" tIns="91439" rIns="91439" bIns="91439"/>
          <a:lstStyle/>
          <a:p>
            <a:pPr marL="460375" marR="0" indent="-460375" defTabSz="1828800">
              <a:lnSpc>
                <a:spcPct val="110000"/>
              </a:lnSpc>
              <a:spcBef>
                <a:spcPts val="1100"/>
              </a:spcBef>
              <a:buClr>
                <a:srgbClr val="FFFF00"/>
              </a:buClr>
              <a:buSzPct val="75000"/>
              <a:buFont typeface="Helvetica"/>
              <a:buChar char="•"/>
              <a:defRPr>
                <a:solidFill>
                  <a:srgbClr val="EAEAEA"/>
                </a:solidFill>
                <a:uFillTx/>
                <a:latin typeface="MetaCondBook-Roman"/>
                <a:ea typeface="MetaCondBook-Roman"/>
                <a:cs typeface="MetaCondBook-Roman"/>
                <a:sym typeface="MetaCondBook-Roman"/>
              </a:defRPr>
            </a:pPr>
          </a:p>
        </p:txBody>
      </p:sp>
      <p:sp>
        <p:nvSpPr>
          <p:cNvPr id="180" name="Slide Number"/>
          <p:cNvSpPr txBox="1"/>
          <p:nvPr>
            <p:ph type="sldNum" sz="quarter" idx="2"/>
          </p:nvPr>
        </p:nvSpPr>
        <p:spPr>
          <a:xfrm>
            <a:off x="20344189" y="12795250"/>
            <a:ext cx="534611" cy="551180"/>
          </a:xfrm>
          <a:prstGeom prst="rect">
            <a:avLst/>
          </a:prstGeom>
        </p:spPr>
        <p:txBody>
          <a:bodyPr lIns="91439" tIns="91439" rIns="91439" bIns="91439"/>
          <a:lstStyle>
            <a:lvl1pPr algn="r" defTabSz="1828800">
              <a:defRPr b="0">
                <a:solidFill>
                  <a:srgbClr val="FFFFFF"/>
                </a:solidFill>
                <a:uFillTx/>
                <a:latin typeface="MetaBook-Caps"/>
                <a:ea typeface="MetaBook-Caps"/>
                <a:cs typeface="MetaBook-Caps"/>
                <a:sym typeface="MetaBook-Cap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Break 2">
    <p:spTree>
      <p:nvGrpSpPr>
        <p:cNvPr id="1" name=""/>
        <p:cNvGrpSpPr/>
        <p:nvPr/>
      </p:nvGrpSpPr>
      <p:grpSpPr>
        <a:xfrm>
          <a:off x="0" y="0"/>
          <a:ext cx="0" cy="0"/>
          <a:chOff x="0" y="0"/>
          <a:chExt cx="0" cy="0"/>
        </a:xfrm>
      </p:grpSpPr>
      <p:sp>
        <p:nvSpPr>
          <p:cNvPr id="24" name="Rectangle"/>
          <p:cNvSpPr/>
          <p:nvPr/>
        </p:nvSpPr>
        <p:spPr>
          <a:xfrm>
            <a:off x="109357" y="109660"/>
            <a:ext cx="24165285" cy="13496680"/>
          </a:xfrm>
          <a:prstGeom prst="rect">
            <a:avLst/>
          </a:prstGeom>
          <a:ln w="63500">
            <a:solidFill>
              <a:srgbClr val="B30838"/>
            </a:solidFill>
            <a:miter lim="400000"/>
          </a:ln>
        </p:spPr>
        <p:txBody>
          <a:bodyPr lIns="0" tIns="0" rIns="0" bIns="0" anchor="ctr"/>
          <a:lstStyle/>
          <a:p>
            <a:pPr defTabSz="1828800">
              <a:spcBef>
                <a:spcPts val="0"/>
              </a:spcBef>
              <a:defRPr sz="3200">
                <a:latin typeface="Arial"/>
                <a:ea typeface="Arial"/>
                <a:cs typeface="Arial"/>
                <a:sym typeface="Arial"/>
              </a:defRPr>
            </a:pPr>
          </a:p>
        </p:txBody>
      </p:sp>
      <p:sp>
        <p:nvSpPr>
          <p:cNvPr id="25" name="Title Text"/>
          <p:cNvSpPr txBox="1"/>
          <p:nvPr>
            <p:ph type="title"/>
          </p:nvPr>
        </p:nvSpPr>
        <p:spPr>
          <a:xfrm>
            <a:off x="1239303" y="1443293"/>
            <a:ext cx="16741051" cy="11341217"/>
          </a:xfrm>
          <a:prstGeom prst="rect">
            <a:avLst/>
          </a:prstGeom>
          <a:blipFill>
            <a:blip r:embed="rId2"/>
          </a:blipFill>
        </p:spPr>
        <p:txBody>
          <a:bodyPr lIns="91437" tIns="91437" rIns="91437" bIns="91437"/>
          <a:lstStyle>
            <a:lvl1pPr marR="0" indent="0" algn="ctr" defTabSz="1828800">
              <a:lnSpc>
                <a:spcPct val="90000"/>
              </a:lnSpc>
              <a:defRPr b="1" sz="8400">
                <a:uFillTx/>
                <a:latin typeface="Arial"/>
                <a:ea typeface="Arial"/>
                <a:cs typeface="Arial"/>
                <a:sym typeface="Arial"/>
              </a:defRPr>
            </a:lvl1pPr>
          </a:lstStyle>
          <a:p>
            <a:pPr/>
            <a:r>
              <a:t>Title Text</a:t>
            </a:r>
          </a:p>
        </p:txBody>
      </p:sp>
      <p:sp>
        <p:nvSpPr>
          <p:cNvPr id="26" name="Picture Placeholder 2"/>
          <p:cNvSpPr/>
          <p:nvPr>
            <p:ph type="pic" sz="quarter" idx="21"/>
          </p:nvPr>
        </p:nvSpPr>
        <p:spPr>
          <a:xfrm>
            <a:off x="18321866" y="1502834"/>
            <a:ext cx="5490636" cy="11303001"/>
          </a:xfrm>
          <a:prstGeom prst="rect">
            <a:avLst/>
          </a:prstGeom>
        </p:spPr>
        <p:txBody>
          <a:bodyPr lIns="91439" tIns="45719" rIns="91439" bIns="45719">
            <a:noAutofit/>
          </a:bodyPr>
          <a:lstStyle/>
          <a:p>
            <a:pPr/>
          </a:p>
        </p:txBody>
      </p:sp>
      <p:sp>
        <p:nvSpPr>
          <p:cNvPr id="27" name="Slide Number"/>
          <p:cNvSpPr txBox="1"/>
          <p:nvPr>
            <p:ph type="sldNum" sz="quarter" idx="2"/>
          </p:nvPr>
        </p:nvSpPr>
        <p:spPr>
          <a:xfrm>
            <a:off x="23558507" y="13030203"/>
            <a:ext cx="534606" cy="528504"/>
          </a:xfrm>
          <a:prstGeom prst="rect">
            <a:avLst/>
          </a:prstGeom>
        </p:spPr>
        <p:txBody>
          <a:bodyPr lIns="91437" tIns="91437" rIns="91437" bIns="91437" anchor="ctr"/>
          <a:lstStyle>
            <a:lvl1pPr algn="r" defTabSz="1828800">
              <a:defRPr>
                <a:solidFill>
                  <a:srgbClr val="888888"/>
                </a:solidFill>
                <a:uFillTx/>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34" name="Title Text"/>
          <p:cNvSpPr txBox="1"/>
          <p:nvPr>
            <p:ph type="title"/>
          </p:nvPr>
        </p:nvSpPr>
        <p:spPr>
          <a:xfrm>
            <a:off x="-27673" y="10302"/>
            <a:ext cx="24439346" cy="2065410"/>
          </a:xfrm>
          <a:prstGeom prst="rect">
            <a:avLst/>
          </a:prstGeom>
        </p:spPr>
        <p:txBody>
          <a:bodyPr lIns="50800" tIns="50800" rIns="50800" bIns="50800"/>
          <a:lstStyle>
            <a:lvl1pPr indent="406400"/>
          </a:lstStyle>
          <a:p>
            <a:pPr/>
            <a:r>
              <a:t>Title Text</a:t>
            </a:r>
          </a:p>
        </p:txBody>
      </p:sp>
      <p:sp>
        <p:nvSpPr>
          <p:cNvPr id="35" name="Body Level One…"/>
          <p:cNvSpPr txBox="1"/>
          <p:nvPr>
            <p:ph type="body" idx="1"/>
          </p:nvPr>
        </p:nvSpPr>
        <p:spPr>
          <a:xfrm>
            <a:off x="425578" y="2427551"/>
            <a:ext cx="23516575" cy="10796025"/>
          </a:xfrm>
          <a:prstGeom prst="rect">
            <a:avLst/>
          </a:prstGeom>
        </p:spPr>
        <p:txBody>
          <a:bodyPr lIns="50800" tIns="50800" rIns="50800" bIns="50800"/>
          <a:lstStyle>
            <a:lvl1pPr marR="0" defTabSz="825500">
              <a:spcBef>
                <a:spcPts val="3200"/>
              </a:spcBef>
              <a:defRPr sz="4200">
                <a:uFillTx/>
              </a:defRPr>
            </a:lvl1pPr>
            <a:lvl2pPr marL="0" marR="0" indent="457200" defTabSz="825500">
              <a:spcBef>
                <a:spcPts val="400"/>
              </a:spcBef>
              <a:buSzTx/>
              <a:buNone/>
              <a:defRPr sz="3600">
                <a:uFillTx/>
              </a:defRPr>
            </a:lvl2pPr>
            <a:lvl3pPr marL="1447800" marR="0" indent="-635000" defTabSz="825500">
              <a:spcBef>
                <a:spcPts val="800"/>
              </a:spcBef>
              <a:buSzPct val="125000"/>
              <a:buChar char="-"/>
              <a:defRPr sz="3200">
                <a:uFillTx/>
              </a:defRPr>
            </a:lvl3pPr>
            <a:lvl4pPr marR="0" indent="1676400" defTabSz="825500">
              <a:spcBef>
                <a:spcPts val="400"/>
              </a:spcBef>
              <a:defRPr sz="3200">
                <a:uFillTx/>
              </a:defRPr>
            </a:lvl4pPr>
            <a:lvl5pPr marL="0" marR="0" indent="1828800" defTabSz="825500">
              <a:spcBef>
                <a:spcPts val="0"/>
              </a:spcBef>
              <a:buSzTx/>
              <a:buNone/>
              <a:defRPr sz="3200">
                <a:uFillTx/>
                <a:latin typeface="Menlo Regular"/>
                <a:ea typeface="Menlo Regular"/>
                <a:cs typeface="Menlo Regular"/>
                <a:sym typeface="Menlo Regular"/>
              </a:defRPr>
            </a:lvl5pPr>
          </a:lstStyle>
          <a:p>
            <a:pPr/>
            <a:r>
              <a:t>Body Level One</a:t>
            </a:r>
          </a:p>
          <a:p>
            <a:pPr lvl="1"/>
            <a:r>
              <a:t>Body Level Two</a:t>
            </a:r>
          </a:p>
          <a:p>
            <a:pPr lvl="2"/>
            <a:r>
              <a:t>Body Level Three</a:t>
            </a:r>
          </a:p>
          <a:p>
            <a:pPr lvl="3"/>
            <a:r>
              <a:t>Body Level Four</a:t>
            </a:r>
          </a:p>
          <a:p>
            <a:pPr lvl="4"/>
            <a:r>
              <a:t>Body Level Five</a:t>
            </a:r>
          </a:p>
        </p:txBody>
      </p:sp>
      <p:sp>
        <p:nvSpPr>
          <p:cNvPr id="36" name="Slide Number"/>
          <p:cNvSpPr txBox="1"/>
          <p:nvPr>
            <p:ph type="sldNum" sz="quarter" idx="2"/>
          </p:nvPr>
        </p:nvSpPr>
        <p:spPr>
          <a:xfrm>
            <a:off x="11959031" y="13081000"/>
            <a:ext cx="453238" cy="461059"/>
          </a:xfrm>
          <a:prstGeom prst="rect">
            <a:avLst/>
          </a:prstGeom>
        </p:spPr>
        <p:txBody>
          <a:bodyPr lIns="50800" tIns="50800" rIns="50800" bIns="50800"/>
          <a:lstStyle>
            <a:lvl1pPr defTabSz="825500">
              <a:defRPr b="0">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icture">
    <p:spTree>
      <p:nvGrpSpPr>
        <p:cNvPr id="1" name=""/>
        <p:cNvGrpSpPr/>
        <p:nvPr/>
      </p:nvGrpSpPr>
      <p:grpSpPr>
        <a:xfrm>
          <a:off x="0" y="0"/>
          <a:ext cx="0" cy="0"/>
          <a:chOff x="0" y="0"/>
          <a:chExt cx="0" cy="0"/>
        </a:xfrm>
      </p:grpSpPr>
      <p:sp>
        <p:nvSpPr>
          <p:cNvPr id="43" name="Title Text"/>
          <p:cNvSpPr txBox="1"/>
          <p:nvPr>
            <p:ph type="title"/>
          </p:nvPr>
        </p:nvSpPr>
        <p:spPr>
          <a:xfrm>
            <a:off x="-27673" y="10302"/>
            <a:ext cx="24439346" cy="2065410"/>
          </a:xfrm>
          <a:prstGeom prst="rect">
            <a:avLst/>
          </a:prstGeom>
        </p:spPr>
        <p:txBody>
          <a:bodyPr lIns="50800" tIns="50800" rIns="50800" bIns="50800"/>
          <a:lstStyle>
            <a:lvl1pPr indent="406400"/>
          </a:lstStyle>
          <a:p>
            <a:pPr/>
            <a:r>
              <a:t>Title Text</a:t>
            </a:r>
          </a:p>
        </p:txBody>
      </p:sp>
      <p:sp>
        <p:nvSpPr>
          <p:cNvPr id="44" name="Body Level One…"/>
          <p:cNvSpPr txBox="1"/>
          <p:nvPr>
            <p:ph type="body" sz="half" idx="1"/>
          </p:nvPr>
        </p:nvSpPr>
        <p:spPr>
          <a:xfrm>
            <a:off x="425578" y="2427551"/>
            <a:ext cx="12251009" cy="10796025"/>
          </a:xfrm>
          <a:prstGeom prst="rect">
            <a:avLst/>
          </a:prstGeom>
        </p:spPr>
        <p:txBody>
          <a:bodyPr lIns="50800" tIns="50800" rIns="50800" bIns="50800"/>
          <a:lstStyle>
            <a:lvl1pPr marR="0" defTabSz="825500">
              <a:spcBef>
                <a:spcPts val="3200"/>
              </a:spcBef>
              <a:defRPr sz="4200">
                <a:uFillTx/>
              </a:defRPr>
            </a:lvl1pPr>
            <a:lvl2pPr marL="0" marR="0" indent="457200" defTabSz="825500">
              <a:spcBef>
                <a:spcPts val="400"/>
              </a:spcBef>
              <a:buSzTx/>
              <a:buNone/>
              <a:defRPr sz="3600">
                <a:uFillTx/>
              </a:defRPr>
            </a:lvl2pPr>
            <a:lvl3pPr marL="1447800" marR="0" indent="-635000" defTabSz="825500">
              <a:spcBef>
                <a:spcPts val="800"/>
              </a:spcBef>
              <a:buSzPct val="125000"/>
              <a:buChar char="-"/>
              <a:defRPr sz="3200">
                <a:uFillTx/>
              </a:defRPr>
            </a:lvl3pPr>
            <a:lvl4pPr marR="0" indent="1676400" defTabSz="825500">
              <a:spcBef>
                <a:spcPts val="400"/>
              </a:spcBef>
              <a:defRPr sz="3200">
                <a:uFillTx/>
              </a:defRPr>
            </a:lvl4pPr>
            <a:lvl5pPr marL="0" marR="0" indent="1828800" defTabSz="825500">
              <a:spcBef>
                <a:spcPts val="0"/>
              </a:spcBef>
              <a:buSzTx/>
              <a:buNone/>
              <a:defRPr sz="3200">
                <a:uFillTx/>
                <a:latin typeface="Menlo Regular"/>
                <a:ea typeface="Menlo Regular"/>
                <a:cs typeface="Menlo Regular"/>
                <a:sym typeface="Menlo Regular"/>
              </a:defRPr>
            </a:lvl5pPr>
          </a:lstStyle>
          <a:p>
            <a:pPr/>
            <a:r>
              <a:t>Body Level One</a:t>
            </a:r>
          </a:p>
          <a:p>
            <a:pPr lvl="1"/>
            <a:r>
              <a:t>Body Level Two</a:t>
            </a:r>
          </a:p>
          <a:p>
            <a:pPr lvl="2"/>
            <a:r>
              <a:t>Body Level Three</a:t>
            </a:r>
          </a:p>
          <a:p>
            <a:pPr lvl="3"/>
            <a:r>
              <a:t>Body Level Four</a:t>
            </a:r>
          </a:p>
          <a:p>
            <a:pPr lvl="4"/>
            <a:r>
              <a:t>Body Level Five</a:t>
            </a:r>
          </a:p>
        </p:txBody>
      </p:sp>
      <p:sp>
        <p:nvSpPr>
          <p:cNvPr id="45" name="Object Placeholder"/>
          <p:cNvSpPr txBox="1"/>
          <p:nvPr>
            <p:ph type="obj" sz="half" idx="3"/>
          </p:nvPr>
        </p:nvSpPr>
        <p:spPr>
          <a:xfrm>
            <a:off x="13169900" y="2285931"/>
            <a:ext cx="10714232" cy="10796024"/>
          </a:xfrm>
          <a:prstGeom prst="rect">
            <a:avLst/>
          </a:prstGeom>
        </p:spPr>
        <p:txBody>
          <a:bodyPr lIns="50800" tIns="50800" rIns="50800" bIns="50800" anchor="ctr"/>
          <a:lstStyle/>
          <a:p>
            <a:pPr marR="0" algn="ctr" defTabSz="825500">
              <a:spcBef>
                <a:spcPts val="0"/>
              </a:spcBef>
              <a:defRPr sz="5600">
                <a:uFillTx/>
                <a:latin typeface="Gill Sans"/>
                <a:ea typeface="Gill Sans"/>
                <a:cs typeface="Gill Sans"/>
                <a:sym typeface="Gill Sans"/>
              </a:defRPr>
            </a:pPr>
          </a:p>
        </p:txBody>
      </p:sp>
      <p:sp>
        <p:nvSpPr>
          <p:cNvPr id="46" name="Slide Number"/>
          <p:cNvSpPr txBox="1"/>
          <p:nvPr>
            <p:ph type="sldNum" sz="quarter" idx="2"/>
          </p:nvPr>
        </p:nvSpPr>
        <p:spPr>
          <a:xfrm>
            <a:off x="11959031" y="13081000"/>
            <a:ext cx="453238" cy="461059"/>
          </a:xfrm>
          <a:prstGeom prst="rect">
            <a:avLst/>
          </a:prstGeom>
        </p:spPr>
        <p:txBody>
          <a:bodyPr lIns="50800" tIns="50800" rIns="50800" bIns="50800"/>
          <a:lstStyle>
            <a:lvl1pPr defTabSz="825500">
              <a:defRPr b="0">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estions for students">
    <p:spTree>
      <p:nvGrpSpPr>
        <p:cNvPr id="1" name=""/>
        <p:cNvGrpSpPr/>
        <p:nvPr/>
      </p:nvGrpSpPr>
      <p:grpSpPr>
        <a:xfrm>
          <a:off x="0" y="0"/>
          <a:ext cx="0" cy="0"/>
          <a:chOff x="0" y="0"/>
          <a:chExt cx="0" cy="0"/>
        </a:xfrm>
      </p:grpSpPr>
      <p:sp>
        <p:nvSpPr>
          <p:cNvPr id="53" name="Title Text"/>
          <p:cNvSpPr txBox="1"/>
          <p:nvPr>
            <p:ph type="title"/>
          </p:nvPr>
        </p:nvSpPr>
        <p:spPr>
          <a:xfrm>
            <a:off x="-27673" y="4688120"/>
            <a:ext cx="24439346" cy="2065410"/>
          </a:xfrm>
          <a:prstGeom prst="rect">
            <a:avLst/>
          </a:prstGeom>
          <a:solidFill>
            <a:srgbClr val="FFFFFF"/>
          </a:solidFill>
        </p:spPr>
        <p:txBody>
          <a:bodyPr lIns="50800" tIns="50800" rIns="50800" bIns="50800"/>
          <a:lstStyle>
            <a:lvl1pPr indent="406400" algn="ctr">
              <a:defRPr b="1" sz="6400">
                <a:solidFill>
                  <a:srgbClr val="000000"/>
                </a:solidFill>
              </a:defRPr>
            </a:lvl1pPr>
          </a:lstStyle>
          <a:p>
            <a:pPr/>
            <a:r>
              <a:t>Title Text</a:t>
            </a:r>
          </a:p>
        </p:txBody>
      </p:sp>
      <p:sp>
        <p:nvSpPr>
          <p:cNvPr id="54" name="Body Level One…"/>
          <p:cNvSpPr txBox="1"/>
          <p:nvPr>
            <p:ph type="body" sz="quarter" idx="1"/>
          </p:nvPr>
        </p:nvSpPr>
        <p:spPr>
          <a:xfrm>
            <a:off x="425578" y="10593142"/>
            <a:ext cx="23516575" cy="2630433"/>
          </a:xfrm>
          <a:prstGeom prst="rect">
            <a:avLst/>
          </a:prstGeom>
        </p:spPr>
        <p:txBody>
          <a:bodyPr lIns="50800" tIns="50800" rIns="50800" bIns="50800"/>
          <a:lstStyle>
            <a:lvl1pPr marR="0" defTabSz="825500">
              <a:spcBef>
                <a:spcPts val="3200"/>
              </a:spcBef>
              <a:defRPr sz="4200">
                <a:uFillTx/>
              </a:defRPr>
            </a:lvl1pPr>
            <a:lvl2pPr marL="0" marR="0" indent="457200" defTabSz="825500">
              <a:spcBef>
                <a:spcPts val="400"/>
              </a:spcBef>
              <a:buSzTx/>
              <a:buNone/>
              <a:defRPr sz="3600">
                <a:uFillTx/>
              </a:defRPr>
            </a:lvl2pPr>
            <a:lvl3pPr marL="1447800" marR="0" indent="-635000" defTabSz="825500">
              <a:spcBef>
                <a:spcPts val="800"/>
              </a:spcBef>
              <a:buSzPct val="125000"/>
              <a:buChar char="-"/>
              <a:defRPr sz="3200">
                <a:uFillTx/>
              </a:defRPr>
            </a:lvl3pPr>
            <a:lvl4pPr marR="0" indent="1676400" defTabSz="825500">
              <a:spcBef>
                <a:spcPts val="400"/>
              </a:spcBef>
              <a:defRPr sz="3200">
                <a:uFillTx/>
              </a:defRPr>
            </a:lvl4pPr>
            <a:lvl5pPr marL="0" marR="0" indent="1828800" defTabSz="825500">
              <a:spcBef>
                <a:spcPts val="0"/>
              </a:spcBef>
              <a:buSzTx/>
              <a:buNone/>
              <a:defRPr sz="3200">
                <a:uFillTx/>
                <a:latin typeface="Andale Mono"/>
                <a:ea typeface="Andale Mono"/>
                <a:cs typeface="Andale Mono"/>
                <a:sym typeface="Andale Mono"/>
              </a:defRPr>
            </a:lvl5pPr>
          </a:lstStyle>
          <a:p>
            <a:pPr/>
            <a:r>
              <a:t>Body Level One</a:t>
            </a:r>
          </a:p>
          <a:p>
            <a:pPr lvl="1"/>
            <a:r>
              <a:t>Body Level Two</a:t>
            </a:r>
          </a:p>
          <a:p>
            <a:pPr lvl="2"/>
            <a:r>
              <a:t>Body Level Three</a:t>
            </a:r>
          </a:p>
          <a:p>
            <a:pPr lvl="3"/>
            <a:r>
              <a:t>Body Level Four</a:t>
            </a:r>
          </a:p>
          <a:p>
            <a:pPr lvl="4"/>
            <a:r>
              <a:t>Body Level Five</a:t>
            </a:r>
          </a:p>
        </p:txBody>
      </p:sp>
      <p:sp>
        <p:nvSpPr>
          <p:cNvPr id="55" name="Question for students"/>
          <p:cNvSpPr/>
          <p:nvPr/>
        </p:nvSpPr>
        <p:spPr>
          <a:xfrm>
            <a:off x="-27673" y="15120"/>
            <a:ext cx="24439346" cy="2065410"/>
          </a:xfrm>
          <a:prstGeom prst="rect">
            <a:avLst/>
          </a:prstGeom>
          <a:solidFill>
            <a:srgbClr val="B30838"/>
          </a:soli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marR="81280" indent="406400" defTabSz="1821656">
              <a:spcBef>
                <a:spcPts val="0"/>
              </a:spcBef>
              <a:defRPr>
                <a:solidFill>
                  <a:srgbClr val="FFFFFF"/>
                </a:solidFill>
                <a:uFill>
                  <a:solidFill>
                    <a:srgbClr val="FFFFFF"/>
                  </a:solidFill>
                </a:uFill>
                <a:latin typeface="Helvetica"/>
                <a:ea typeface="Helvetica"/>
                <a:cs typeface="Helvetica"/>
                <a:sym typeface="Helvetica"/>
              </a:defRPr>
            </a:lvl1pPr>
          </a:lstStyle>
          <a:p>
            <a:pPr/>
            <a:r>
              <a:t>Question for students</a:t>
            </a:r>
          </a:p>
        </p:txBody>
      </p:sp>
      <p:sp>
        <p:nvSpPr>
          <p:cNvPr id="56" name="Slide Number"/>
          <p:cNvSpPr txBox="1"/>
          <p:nvPr>
            <p:ph type="sldNum" sz="quarter" idx="2"/>
          </p:nvPr>
        </p:nvSpPr>
        <p:spPr>
          <a:xfrm>
            <a:off x="11959031" y="13081000"/>
            <a:ext cx="453238" cy="461059"/>
          </a:xfrm>
          <a:prstGeom prst="rect">
            <a:avLst/>
          </a:prstGeom>
        </p:spPr>
        <p:txBody>
          <a:bodyPr lIns="50800" tIns="50800" rIns="50800" bIns="50800"/>
          <a:lstStyle>
            <a:lvl1pPr defTabSz="825500">
              <a:defRPr b="0">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enter">
    <p:bg>
      <p:bgPr>
        <a:solidFill>
          <a:srgbClr val="D5D5D5"/>
        </a:solidFill>
      </p:bgPr>
    </p:bg>
    <p:spTree>
      <p:nvGrpSpPr>
        <p:cNvPr id="1" name=""/>
        <p:cNvGrpSpPr/>
        <p:nvPr/>
      </p:nvGrpSpPr>
      <p:grpSpPr>
        <a:xfrm>
          <a:off x="0" y="0"/>
          <a:ext cx="0" cy="0"/>
          <a:chOff x="0" y="0"/>
          <a:chExt cx="0" cy="0"/>
        </a:xfrm>
      </p:grpSpPr>
      <p:sp>
        <p:nvSpPr>
          <p:cNvPr id="63" name="Title Text"/>
          <p:cNvSpPr txBox="1"/>
          <p:nvPr>
            <p:ph type="title"/>
          </p:nvPr>
        </p:nvSpPr>
        <p:spPr>
          <a:xfrm>
            <a:off x="-46443" y="5675483"/>
            <a:ext cx="24460617" cy="1831381"/>
          </a:xfrm>
          <a:prstGeom prst="rect">
            <a:avLst/>
          </a:prstGeom>
        </p:spPr>
        <p:txBody>
          <a:bodyPr lIns="50800" tIns="50800" rIns="50800" bIns="50800"/>
          <a:lstStyle>
            <a:lvl1pPr algn="ctr">
              <a:defRPr sz="6400"/>
            </a:lvl1pPr>
          </a:lstStyle>
          <a:p>
            <a:pPr/>
            <a:r>
              <a:t>Title Text</a:t>
            </a:r>
          </a:p>
        </p:txBody>
      </p:sp>
      <p:sp>
        <p:nvSpPr>
          <p:cNvPr id="64" name="Body Level One…"/>
          <p:cNvSpPr txBox="1"/>
          <p:nvPr>
            <p:ph type="body" sz="half" idx="1"/>
          </p:nvPr>
        </p:nvSpPr>
        <p:spPr>
          <a:xfrm>
            <a:off x="425578" y="9444448"/>
            <a:ext cx="23516575" cy="3779128"/>
          </a:xfrm>
          <a:prstGeom prst="rect">
            <a:avLst/>
          </a:prstGeom>
        </p:spPr>
        <p:txBody>
          <a:bodyPr lIns="50800" tIns="50800" rIns="50800" bIns="50800"/>
          <a:lstStyle>
            <a:lvl1pPr marR="0" defTabSz="825500">
              <a:spcBef>
                <a:spcPts val="1200"/>
              </a:spcBef>
              <a:defRPr>
                <a:uFillTx/>
              </a:defRPr>
            </a:lvl1pPr>
            <a:lvl2pPr marL="0" marR="0" indent="457200" defTabSz="825500">
              <a:spcBef>
                <a:spcPts val="400"/>
              </a:spcBef>
              <a:buSzTx/>
              <a:buNone/>
              <a:defRPr sz="3600">
                <a:uFillTx/>
              </a:defRPr>
            </a:lvl2pPr>
            <a:lvl3pPr marL="1447800" marR="0" indent="-635000" defTabSz="825500">
              <a:spcBef>
                <a:spcPts val="800"/>
              </a:spcBef>
              <a:buSzPct val="125000"/>
              <a:buChar char="-"/>
              <a:defRPr sz="3200">
                <a:uFillTx/>
              </a:defRPr>
            </a:lvl3pPr>
            <a:lvl4pPr marR="0" indent="1676400" defTabSz="825500">
              <a:spcBef>
                <a:spcPts val="400"/>
              </a:spcBef>
              <a:defRPr sz="3200">
                <a:uFillTx/>
              </a:defRPr>
            </a:lvl4pPr>
            <a:lvl5pPr marL="0" marR="0" indent="1828800" defTabSz="825500">
              <a:spcBef>
                <a:spcPts val="0"/>
              </a:spcBef>
              <a:buSzTx/>
              <a:buNone/>
              <a:defRPr sz="3200">
                <a:uFillTx/>
                <a:latin typeface="Andale Mono"/>
                <a:ea typeface="Andale Mono"/>
                <a:cs typeface="Andale Mono"/>
                <a:sym typeface="Andale Mono"/>
              </a:defRPr>
            </a:lvl5pPr>
          </a:lstStyle>
          <a:p>
            <a:pPr/>
            <a:r>
              <a:t>Body Level One</a:t>
            </a:r>
          </a:p>
          <a:p>
            <a:pPr lvl="1"/>
            <a:r>
              <a:t>Body Level Two</a:t>
            </a:r>
          </a:p>
          <a:p>
            <a:pPr lvl="2"/>
            <a:r>
              <a:t>Body Level Three</a:t>
            </a:r>
          </a:p>
          <a:p>
            <a:pPr lvl="3"/>
            <a:r>
              <a:t>Body Level Four</a:t>
            </a:r>
          </a:p>
          <a:p>
            <a:pPr lvl="4"/>
            <a:r>
              <a:t>Body Level Five</a:t>
            </a:r>
          </a:p>
        </p:txBody>
      </p:sp>
      <p:sp>
        <p:nvSpPr>
          <p:cNvPr id="65" name="Slide Number"/>
          <p:cNvSpPr txBox="1"/>
          <p:nvPr>
            <p:ph type="sldNum" sz="quarter" idx="2"/>
          </p:nvPr>
        </p:nvSpPr>
        <p:spPr>
          <a:xfrm>
            <a:off x="11959031" y="13081000"/>
            <a:ext cx="453238" cy="461059"/>
          </a:xfrm>
          <a:prstGeom prst="rect">
            <a:avLst/>
          </a:prstGeom>
        </p:spPr>
        <p:txBody>
          <a:bodyPr lIns="50800" tIns="50800" rIns="50800" bIns="50800"/>
          <a:lstStyle>
            <a:lvl1pPr defTabSz="825500">
              <a:defRPr b="0">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sp>
        <p:nvSpPr>
          <p:cNvPr id="72" name="Title Text"/>
          <p:cNvSpPr txBox="1"/>
          <p:nvPr>
            <p:ph type="title"/>
          </p:nvPr>
        </p:nvSpPr>
        <p:spPr>
          <a:xfrm>
            <a:off x="4833937" y="357187"/>
            <a:ext cx="14716126" cy="3429001"/>
          </a:xfrm>
          <a:prstGeom prst="rect">
            <a:avLst/>
          </a:prstGeom>
          <a:noFill/>
        </p:spPr>
        <p:txBody>
          <a:bodyPr lIns="64293" tIns="64293" rIns="64293" bIns="64293"/>
          <a:lstStyle>
            <a:lvl1pPr marL="482203" marR="0" indent="-456803" algn="ctr" defTabSz="1285875">
              <a:spcBef>
                <a:spcPts val="200"/>
              </a:spcBef>
              <a:defRPr sz="11800">
                <a:solidFill>
                  <a:srgbClr val="000000"/>
                </a:solidFill>
                <a:uFillTx/>
                <a:latin typeface="Gill Sans"/>
                <a:ea typeface="Gill Sans"/>
                <a:cs typeface="Gill Sans"/>
                <a:sym typeface="Gill Sans"/>
              </a:defRPr>
            </a:lvl1pPr>
          </a:lstStyle>
          <a:p>
            <a:pPr/>
            <a:r>
              <a:t>Title Text</a:t>
            </a:r>
          </a:p>
        </p:txBody>
      </p:sp>
      <p:sp>
        <p:nvSpPr>
          <p:cNvPr id="73" name="Body Level One…"/>
          <p:cNvSpPr txBox="1"/>
          <p:nvPr>
            <p:ph type="body" sz="half" idx="1"/>
          </p:nvPr>
        </p:nvSpPr>
        <p:spPr>
          <a:xfrm>
            <a:off x="4833937" y="3893343"/>
            <a:ext cx="14716126" cy="8036720"/>
          </a:xfrm>
          <a:prstGeom prst="rect">
            <a:avLst/>
          </a:prstGeom>
        </p:spPr>
        <p:txBody>
          <a:bodyPr lIns="64293" tIns="64293" rIns="64293" bIns="64293" anchor="ctr"/>
          <a:lstStyle>
            <a:lvl1pPr marL="913795" marR="0" indent="-596295" defTabSz="1285875">
              <a:spcBef>
                <a:spcPts val="3600"/>
              </a:spcBef>
              <a:buClr>
                <a:srgbClr val="000000"/>
              </a:buClr>
              <a:buSzPct val="171000"/>
              <a:buFont typeface="Gill Sans"/>
              <a:buChar char="•"/>
              <a:defRPr sz="5800">
                <a:uFillTx/>
                <a:latin typeface="Gill Sans"/>
                <a:ea typeface="Gill Sans"/>
                <a:cs typeface="Gill Sans"/>
                <a:sym typeface="Gill Sans"/>
              </a:defRPr>
            </a:lvl1pPr>
            <a:lvl2pPr marL="2166055" marR="0" indent="-1391355" defTabSz="1285875">
              <a:spcBef>
                <a:spcPts val="3600"/>
              </a:spcBef>
              <a:buClr>
                <a:srgbClr val="000000"/>
              </a:buClr>
              <a:buSzPct val="171000"/>
              <a:buFont typeface="Gill Sans"/>
              <a:buChar char="•"/>
              <a:defRPr sz="5800">
                <a:uFillTx/>
                <a:latin typeface="Gill Sans"/>
                <a:ea typeface="Gill Sans"/>
                <a:cs typeface="Gill Sans"/>
                <a:sym typeface="Gill Sans"/>
              </a:defRPr>
            </a:lvl2pPr>
            <a:lvl3pPr marL="2623255" marR="0" indent="-1391355" defTabSz="1285875">
              <a:spcBef>
                <a:spcPts val="3600"/>
              </a:spcBef>
              <a:buClr>
                <a:srgbClr val="000000"/>
              </a:buClr>
              <a:buSzPct val="171000"/>
              <a:buFont typeface="Gill Sans"/>
              <a:buChar char="•"/>
              <a:defRPr sz="5800">
                <a:uFillTx/>
                <a:latin typeface="Gill Sans"/>
                <a:ea typeface="Gill Sans"/>
                <a:cs typeface="Gill Sans"/>
                <a:sym typeface="Gill Sans"/>
              </a:defRPr>
            </a:lvl3pPr>
            <a:lvl4pPr marL="3080455" marR="0" indent="-1391355" defTabSz="1285875">
              <a:spcBef>
                <a:spcPts val="3600"/>
              </a:spcBef>
              <a:buClr>
                <a:srgbClr val="000000"/>
              </a:buClr>
              <a:buSzPct val="171000"/>
              <a:buFont typeface="Gill Sans"/>
              <a:buChar char="•"/>
              <a:defRPr sz="5800">
                <a:uFillTx/>
                <a:latin typeface="Gill Sans"/>
                <a:ea typeface="Gill Sans"/>
                <a:cs typeface="Gill Sans"/>
                <a:sym typeface="Gill Sans"/>
              </a:defRPr>
            </a:lvl4pPr>
            <a:lvl5pPr marL="3537655" marR="0" indent="-1391355" defTabSz="1285875">
              <a:spcBef>
                <a:spcPts val="3600"/>
              </a:spcBef>
              <a:buClr>
                <a:srgbClr val="000000"/>
              </a:buClr>
              <a:buSzPct val="171000"/>
              <a:buFont typeface="Gill Sans"/>
              <a:buChar char="•"/>
              <a:defRPr sz="5800">
                <a:uFillTx/>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xfrm>
            <a:off x="11887199" y="12344399"/>
            <a:ext cx="4267201" cy="736601"/>
          </a:xfrm>
          <a:prstGeom prst="rect">
            <a:avLst/>
          </a:prstGeom>
        </p:spPr>
        <p:txBody>
          <a:bodyPr lIns="64293" tIns="64293" rIns="64293" bIns="64293" anchor="ctr"/>
          <a:lstStyle>
            <a:lvl1pPr algn="r" defTabSz="1285875">
              <a:defRPr b="0" sz="1600">
                <a:solidFill>
                  <a:srgbClr val="FFFFFF"/>
                </a:solidFill>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81" name="Title Text"/>
          <p:cNvSpPr txBox="1"/>
          <p:nvPr>
            <p:ph type="title"/>
          </p:nvPr>
        </p:nvSpPr>
        <p:spPr>
          <a:prstGeom prst="rect">
            <a:avLst/>
          </a:prstGeom>
        </p:spPr>
        <p:txBody>
          <a:bodyPr/>
          <a:lstStyle/>
          <a:p>
            <a:pPr/>
            <a:r>
              <a:t>Title Text</a:t>
            </a:r>
          </a:p>
        </p:txBody>
      </p:sp>
      <p:sp>
        <p:nvSpPr>
          <p:cNvPr id="8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90" name="EKS DP Cover.jpg" descr="EKS DP Cover.jpg"/>
          <p:cNvPicPr>
            <a:picLocks noChangeAspect="1"/>
          </p:cNvPicPr>
          <p:nvPr/>
        </p:nvPicPr>
        <p:blipFill>
          <a:blip r:embed="rId2">
            <a:extLst/>
          </a:blip>
          <a:stretch>
            <a:fillRect/>
          </a:stretch>
        </p:blipFill>
        <p:spPr>
          <a:xfrm>
            <a:off x="21006750" y="8382709"/>
            <a:ext cx="3179830" cy="4453544"/>
          </a:xfrm>
          <a:prstGeom prst="rect">
            <a:avLst/>
          </a:prstGeom>
          <a:ln w="12700">
            <a:miter lim="400000"/>
          </a:ln>
        </p:spPr>
      </p:pic>
      <p:sp>
        <p:nvSpPr>
          <p:cNvPr id="91" name="From Differential Privacy (2025), MIT Press, Illustration by Ted Rall"/>
          <p:cNvSpPr txBox="1"/>
          <p:nvPr/>
        </p:nvSpPr>
        <p:spPr>
          <a:xfrm>
            <a:off x="15074608" y="13099520"/>
            <a:ext cx="9146104" cy="461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t>From </a:t>
            </a:r>
            <a:r>
              <a:rPr i="1"/>
              <a:t>Differential Privacy</a:t>
            </a:r>
            <a:r>
              <a:t> (2025), MIT Press, Illustration by Ted Rall</a:t>
            </a:r>
          </a:p>
        </p:txBody>
      </p:sp>
      <p:sp>
        <p:nvSpPr>
          <p:cNvPr id="92" name="Slide Number"/>
          <p:cNvSpPr txBox="1"/>
          <p:nvPr>
            <p:ph type="sldNum" sz="quarter" idx="2"/>
          </p:nvPr>
        </p:nvSpPr>
        <p:spPr>
          <a:xfrm>
            <a:off x="11959031" y="13081000"/>
            <a:ext cx="453238" cy="461059"/>
          </a:xfrm>
          <a:prstGeom prst="rect">
            <a:avLst/>
          </a:prstGeom>
        </p:spPr>
        <p:txBody>
          <a:bodyPr lIns="50800" tIns="50800" rIns="50800" bIns="50800"/>
          <a:lstStyle>
            <a:lvl1pPr defTabSz="825500">
              <a:defRPr b="0">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p:cNvSpPr/>
          <p:nvPr/>
        </p:nvSpPr>
        <p:spPr>
          <a:xfrm>
            <a:off x="-96939" y="-1"/>
            <a:ext cx="24561608" cy="1945481"/>
          </a:xfrm>
          <a:prstGeom prst="rect">
            <a:avLst/>
          </a:prstGeom>
          <a:solidFill>
            <a:srgbClr val="B30838"/>
          </a:solidFill>
          <a:ln w="12700">
            <a:miter lim="400000"/>
          </a:ln>
        </p:spPr>
        <p:txBody>
          <a:bodyPr lIns="0" tIns="0" rIns="0" bIns="0" anchor="ctr"/>
          <a:lstStyle/>
          <a:p>
            <a:pPr marR="81280" algn="ctr" defTabSz="1821656">
              <a:spcBef>
                <a:spcPts val="0"/>
              </a:spcBef>
              <a:defRPr sz="2800">
                <a:solidFill>
                  <a:srgbClr val="61A60E"/>
                </a:solidFill>
                <a:uFill>
                  <a:solidFill>
                    <a:srgbClr val="FFFFFF"/>
                  </a:solidFill>
                </a:uFill>
                <a:latin typeface="Arial"/>
                <a:ea typeface="Arial"/>
                <a:cs typeface="Arial"/>
                <a:sym typeface="Arial"/>
              </a:defRPr>
            </a:pPr>
          </a:p>
        </p:txBody>
      </p:sp>
      <p:sp>
        <p:nvSpPr>
          <p:cNvPr id="3" name="Line"/>
          <p:cNvSpPr/>
          <p:nvPr/>
        </p:nvSpPr>
        <p:spPr>
          <a:xfrm>
            <a:off x="500873" y="13010488"/>
            <a:ext cx="23161104" cy="1"/>
          </a:xfrm>
          <a:prstGeom prst="line">
            <a:avLst/>
          </a:prstGeom>
          <a:ln w="3175">
            <a:solidFill>
              <a:srgbClr val="0073AA"/>
            </a:solidFill>
          </a:ln>
        </p:spPr>
        <p:txBody>
          <a:bodyPr lIns="121917" tIns="121917" rIns="121917" bIns="121917"/>
          <a:lstStyle/>
          <a:p>
            <a:pPr defTabSz="2438400">
              <a:spcBef>
                <a:spcPts val="0"/>
              </a:spcBef>
              <a:defRPr sz="3200">
                <a:solidFill>
                  <a:srgbClr val="1B2E12"/>
                </a:solidFill>
                <a:latin typeface="Helvetica"/>
                <a:ea typeface="Helvetica"/>
                <a:cs typeface="Helvetica"/>
                <a:sym typeface="Helvetica"/>
              </a:defRPr>
            </a:pPr>
          </a:p>
        </p:txBody>
      </p:sp>
      <p:sp>
        <p:nvSpPr>
          <p:cNvPr id="4" name="Title Text"/>
          <p:cNvSpPr txBox="1"/>
          <p:nvPr>
            <p:ph type="title"/>
          </p:nvPr>
        </p:nvSpPr>
        <p:spPr>
          <a:xfrm>
            <a:off x="774868" y="7338"/>
            <a:ext cx="22834265" cy="1930804"/>
          </a:xfrm>
          <a:prstGeom prst="rect">
            <a:avLst/>
          </a:prstGeom>
          <a:solidFill>
            <a:srgbClr val="B30838"/>
          </a:solidFill>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5" name="Body Level One…"/>
          <p:cNvSpPr txBox="1"/>
          <p:nvPr>
            <p:ph type="body" idx="1"/>
          </p:nvPr>
        </p:nvSpPr>
        <p:spPr>
          <a:xfrm>
            <a:off x="850418" y="2250279"/>
            <a:ext cx="22462013" cy="1089317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23209253" y="13106400"/>
            <a:ext cx="512763" cy="498475"/>
          </a:xfrm>
          <a:prstGeom prst="rect">
            <a:avLst/>
          </a:prstGeom>
          <a:ln w="12700">
            <a:miter lim="400000"/>
          </a:ln>
        </p:spPr>
        <p:txBody>
          <a:bodyPr wrap="none" lIns="71437" tIns="71437" rIns="71437" bIns="71437">
            <a:spAutoFit/>
          </a:bodyPr>
          <a:lstStyle>
            <a:lvl1pPr algn="ctr" defTabSz="910826">
              <a:spcBef>
                <a:spcPts val="0"/>
              </a:spcBef>
              <a:defRPr b="1" sz="2400">
                <a:solidFill>
                  <a:srgbClr val="002C55"/>
                </a:solidFill>
                <a:uFill>
                  <a:solidFill>
                    <a:srgbClr val="006DA2"/>
                  </a:solidFill>
                </a:uFill>
                <a:latin typeface="Trebuchet MS"/>
                <a:ea typeface="Trebuchet MS"/>
                <a:cs typeface="Trebuchet MS"/>
                <a:sym typeface="Trebuchet M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81280" indent="30480" algn="l" defTabSz="1821656" latinLnBrk="0">
        <a:lnSpc>
          <a:spcPct val="100000"/>
        </a:lnSpc>
        <a:spcBef>
          <a:spcPts val="0"/>
        </a:spcBef>
        <a:spcAft>
          <a:spcPts val="0"/>
        </a:spcAft>
        <a:buClrTx/>
        <a:buSzTx/>
        <a:buFontTx/>
        <a:buNone/>
        <a:tabLst/>
        <a:defRPr b="0" baseline="0" cap="none" i="0" spc="0" strike="noStrike" sz="4800" u="none">
          <a:solidFill>
            <a:srgbClr val="FFFFFF"/>
          </a:solidFill>
          <a:uFill>
            <a:solidFill>
              <a:srgbClr val="FFFFFF"/>
            </a:solidFill>
          </a:uFill>
          <a:latin typeface="Helvetica"/>
          <a:ea typeface="Helvetica"/>
          <a:cs typeface="Helvetica"/>
          <a:sym typeface="Helvetica"/>
        </a:defRPr>
      </a:lvl1pPr>
      <a:lvl2pPr marL="0" marR="81280" indent="30480" algn="l" defTabSz="1821656" latinLnBrk="0">
        <a:lnSpc>
          <a:spcPct val="100000"/>
        </a:lnSpc>
        <a:spcBef>
          <a:spcPts val="0"/>
        </a:spcBef>
        <a:spcAft>
          <a:spcPts val="0"/>
        </a:spcAft>
        <a:buClrTx/>
        <a:buSzTx/>
        <a:buFontTx/>
        <a:buNone/>
        <a:tabLst/>
        <a:defRPr b="0" baseline="0" cap="none" i="0" spc="0" strike="noStrike" sz="4800" u="none">
          <a:solidFill>
            <a:srgbClr val="FFFFFF"/>
          </a:solidFill>
          <a:uFill>
            <a:solidFill>
              <a:srgbClr val="FFFFFF"/>
            </a:solidFill>
          </a:uFill>
          <a:latin typeface="Helvetica"/>
          <a:ea typeface="Helvetica"/>
          <a:cs typeface="Helvetica"/>
          <a:sym typeface="Helvetica"/>
        </a:defRPr>
      </a:lvl2pPr>
      <a:lvl3pPr marL="0" marR="81280" indent="30480" algn="l" defTabSz="1821656" latinLnBrk="0">
        <a:lnSpc>
          <a:spcPct val="100000"/>
        </a:lnSpc>
        <a:spcBef>
          <a:spcPts val="0"/>
        </a:spcBef>
        <a:spcAft>
          <a:spcPts val="0"/>
        </a:spcAft>
        <a:buClrTx/>
        <a:buSzTx/>
        <a:buFontTx/>
        <a:buNone/>
        <a:tabLst/>
        <a:defRPr b="0" baseline="0" cap="none" i="0" spc="0" strike="noStrike" sz="4800" u="none">
          <a:solidFill>
            <a:srgbClr val="FFFFFF"/>
          </a:solidFill>
          <a:uFill>
            <a:solidFill>
              <a:srgbClr val="FFFFFF"/>
            </a:solidFill>
          </a:uFill>
          <a:latin typeface="Helvetica"/>
          <a:ea typeface="Helvetica"/>
          <a:cs typeface="Helvetica"/>
          <a:sym typeface="Helvetica"/>
        </a:defRPr>
      </a:lvl3pPr>
      <a:lvl4pPr marL="0" marR="81280" indent="30480" algn="l" defTabSz="1821656" latinLnBrk="0">
        <a:lnSpc>
          <a:spcPct val="100000"/>
        </a:lnSpc>
        <a:spcBef>
          <a:spcPts val="0"/>
        </a:spcBef>
        <a:spcAft>
          <a:spcPts val="0"/>
        </a:spcAft>
        <a:buClrTx/>
        <a:buSzTx/>
        <a:buFontTx/>
        <a:buNone/>
        <a:tabLst/>
        <a:defRPr b="0" baseline="0" cap="none" i="0" spc="0" strike="noStrike" sz="4800" u="none">
          <a:solidFill>
            <a:srgbClr val="FFFFFF"/>
          </a:solidFill>
          <a:uFill>
            <a:solidFill>
              <a:srgbClr val="FFFFFF"/>
            </a:solidFill>
          </a:uFill>
          <a:latin typeface="Helvetica"/>
          <a:ea typeface="Helvetica"/>
          <a:cs typeface="Helvetica"/>
          <a:sym typeface="Helvetica"/>
        </a:defRPr>
      </a:lvl4pPr>
      <a:lvl5pPr marL="0" marR="81280" indent="30480" algn="l" defTabSz="1821656" latinLnBrk="0">
        <a:lnSpc>
          <a:spcPct val="100000"/>
        </a:lnSpc>
        <a:spcBef>
          <a:spcPts val="0"/>
        </a:spcBef>
        <a:spcAft>
          <a:spcPts val="0"/>
        </a:spcAft>
        <a:buClrTx/>
        <a:buSzTx/>
        <a:buFontTx/>
        <a:buNone/>
        <a:tabLst/>
        <a:defRPr b="0" baseline="0" cap="none" i="0" spc="0" strike="noStrike" sz="4800" u="none">
          <a:solidFill>
            <a:srgbClr val="FFFFFF"/>
          </a:solidFill>
          <a:uFill>
            <a:solidFill>
              <a:srgbClr val="FFFFFF"/>
            </a:solidFill>
          </a:uFill>
          <a:latin typeface="Helvetica"/>
          <a:ea typeface="Helvetica"/>
          <a:cs typeface="Helvetica"/>
          <a:sym typeface="Helvetica"/>
        </a:defRPr>
      </a:lvl5pPr>
      <a:lvl6pPr marL="0" marR="81280" indent="30480" algn="l" defTabSz="1821656" latinLnBrk="0">
        <a:lnSpc>
          <a:spcPct val="100000"/>
        </a:lnSpc>
        <a:spcBef>
          <a:spcPts val="0"/>
        </a:spcBef>
        <a:spcAft>
          <a:spcPts val="0"/>
        </a:spcAft>
        <a:buClrTx/>
        <a:buSzTx/>
        <a:buFontTx/>
        <a:buNone/>
        <a:tabLst/>
        <a:defRPr b="0" baseline="0" cap="none" i="0" spc="0" strike="noStrike" sz="4800" u="none">
          <a:solidFill>
            <a:srgbClr val="FFFFFF"/>
          </a:solidFill>
          <a:uFill>
            <a:solidFill>
              <a:srgbClr val="FFFFFF"/>
            </a:solidFill>
          </a:uFill>
          <a:latin typeface="Helvetica"/>
          <a:ea typeface="Helvetica"/>
          <a:cs typeface="Helvetica"/>
          <a:sym typeface="Helvetica"/>
        </a:defRPr>
      </a:lvl6pPr>
      <a:lvl7pPr marL="0" marR="81280" indent="30480" algn="l" defTabSz="1821656" latinLnBrk="0">
        <a:lnSpc>
          <a:spcPct val="100000"/>
        </a:lnSpc>
        <a:spcBef>
          <a:spcPts val="0"/>
        </a:spcBef>
        <a:spcAft>
          <a:spcPts val="0"/>
        </a:spcAft>
        <a:buClrTx/>
        <a:buSzTx/>
        <a:buFontTx/>
        <a:buNone/>
        <a:tabLst/>
        <a:defRPr b="0" baseline="0" cap="none" i="0" spc="0" strike="noStrike" sz="4800" u="none">
          <a:solidFill>
            <a:srgbClr val="FFFFFF"/>
          </a:solidFill>
          <a:uFill>
            <a:solidFill>
              <a:srgbClr val="FFFFFF"/>
            </a:solidFill>
          </a:uFill>
          <a:latin typeface="Helvetica"/>
          <a:ea typeface="Helvetica"/>
          <a:cs typeface="Helvetica"/>
          <a:sym typeface="Helvetica"/>
        </a:defRPr>
      </a:lvl7pPr>
      <a:lvl8pPr marL="0" marR="81280" indent="30480" algn="l" defTabSz="1821656" latinLnBrk="0">
        <a:lnSpc>
          <a:spcPct val="100000"/>
        </a:lnSpc>
        <a:spcBef>
          <a:spcPts val="0"/>
        </a:spcBef>
        <a:spcAft>
          <a:spcPts val="0"/>
        </a:spcAft>
        <a:buClrTx/>
        <a:buSzTx/>
        <a:buFontTx/>
        <a:buNone/>
        <a:tabLst/>
        <a:defRPr b="0" baseline="0" cap="none" i="0" spc="0" strike="noStrike" sz="4800" u="none">
          <a:solidFill>
            <a:srgbClr val="FFFFFF"/>
          </a:solidFill>
          <a:uFill>
            <a:solidFill>
              <a:srgbClr val="FFFFFF"/>
            </a:solidFill>
          </a:uFill>
          <a:latin typeface="Helvetica"/>
          <a:ea typeface="Helvetica"/>
          <a:cs typeface="Helvetica"/>
          <a:sym typeface="Helvetica"/>
        </a:defRPr>
      </a:lvl8pPr>
      <a:lvl9pPr marL="0" marR="81280" indent="30480" algn="l" defTabSz="1821656" latinLnBrk="0">
        <a:lnSpc>
          <a:spcPct val="100000"/>
        </a:lnSpc>
        <a:spcBef>
          <a:spcPts val="0"/>
        </a:spcBef>
        <a:spcAft>
          <a:spcPts val="0"/>
        </a:spcAft>
        <a:buClrTx/>
        <a:buSzTx/>
        <a:buFontTx/>
        <a:buNone/>
        <a:tabLst/>
        <a:defRPr b="0" baseline="0" cap="none" i="0" spc="0" strike="noStrike" sz="4800" u="none">
          <a:solidFill>
            <a:srgbClr val="FFFFFF"/>
          </a:solidFill>
          <a:uFill>
            <a:solidFill>
              <a:srgbClr val="FFFFFF"/>
            </a:solidFill>
          </a:uFill>
          <a:latin typeface="Helvetica"/>
          <a:ea typeface="Helvetica"/>
          <a:cs typeface="Helvetica"/>
          <a:sym typeface="Helvetica"/>
        </a:defRPr>
      </a:lvl9pPr>
    </p:titleStyle>
    <p:bodyStyle>
      <a:lvl1pPr marL="0" marR="81280" indent="0" algn="l" defTabSz="1821656" latinLnBrk="0">
        <a:lnSpc>
          <a:spcPct val="100000"/>
        </a:lnSpc>
        <a:spcBef>
          <a:spcPts val="1000"/>
        </a:spcBef>
        <a:spcAft>
          <a:spcPts val="0"/>
        </a:spcAft>
        <a:buClrTx/>
        <a:buSzTx/>
        <a:buFontTx/>
        <a:buNone/>
        <a:tabLst/>
        <a:defRPr b="0" baseline="0" cap="none" i="0" spc="0" strike="noStrike" sz="4800" u="none">
          <a:solidFill>
            <a:srgbClr val="000000"/>
          </a:solidFill>
          <a:uFill>
            <a:solidFill>
              <a:srgbClr val="006DA2"/>
            </a:solidFill>
          </a:uFill>
          <a:latin typeface="Helvetica"/>
          <a:ea typeface="Helvetica"/>
          <a:cs typeface="Helvetica"/>
          <a:sym typeface="Helvetica"/>
        </a:defRPr>
      </a:lvl1pPr>
      <a:lvl2pPr marL="680056" marR="81280" indent="-410816" algn="l" defTabSz="1821656" latinLnBrk="0">
        <a:lnSpc>
          <a:spcPct val="100000"/>
        </a:lnSpc>
        <a:spcBef>
          <a:spcPts val="1000"/>
        </a:spcBef>
        <a:spcAft>
          <a:spcPts val="0"/>
        </a:spcAft>
        <a:buClrTx/>
        <a:buSzPct val="100000"/>
        <a:buFontTx/>
        <a:buChar char="§"/>
        <a:tabLst/>
        <a:defRPr b="0" baseline="0" cap="none" i="0" spc="0" strike="noStrike" sz="4800" u="none">
          <a:solidFill>
            <a:srgbClr val="000000"/>
          </a:solidFill>
          <a:uFill>
            <a:solidFill>
              <a:srgbClr val="006DA2"/>
            </a:solidFill>
          </a:uFill>
          <a:latin typeface="Helvetica"/>
          <a:ea typeface="Helvetica"/>
          <a:cs typeface="Helvetica"/>
          <a:sym typeface="Helvetica"/>
        </a:defRPr>
      </a:lvl2pPr>
      <a:lvl3pPr marL="1142076" marR="81280" indent="-415636" algn="l" defTabSz="1821656" latinLnBrk="0">
        <a:lnSpc>
          <a:spcPct val="100000"/>
        </a:lnSpc>
        <a:spcBef>
          <a:spcPts val="1000"/>
        </a:spcBef>
        <a:spcAft>
          <a:spcPts val="0"/>
        </a:spcAft>
        <a:buClrTx/>
        <a:buSzPct val="100000"/>
        <a:buFontTx/>
        <a:buChar char="—"/>
        <a:tabLst/>
        <a:defRPr b="0" baseline="0" cap="none" i="0" spc="0" strike="noStrike" sz="4800" u="none">
          <a:solidFill>
            <a:srgbClr val="000000"/>
          </a:solidFill>
          <a:uFill>
            <a:solidFill>
              <a:srgbClr val="006DA2"/>
            </a:solidFill>
          </a:uFill>
          <a:latin typeface="Helvetica"/>
          <a:ea typeface="Helvetica"/>
          <a:cs typeface="Helvetica"/>
          <a:sym typeface="Helvetica"/>
        </a:defRPr>
      </a:lvl3pPr>
      <a:lvl4pPr marL="0" marR="81280" indent="0" algn="l" defTabSz="1821656" latinLnBrk="0">
        <a:lnSpc>
          <a:spcPct val="100000"/>
        </a:lnSpc>
        <a:spcBef>
          <a:spcPts val="1000"/>
        </a:spcBef>
        <a:spcAft>
          <a:spcPts val="0"/>
        </a:spcAft>
        <a:buClrTx/>
        <a:buSzTx/>
        <a:buFontTx/>
        <a:buNone/>
        <a:tabLst/>
        <a:defRPr b="0" baseline="0" cap="none" i="0" spc="0" strike="noStrike" sz="4800" u="none">
          <a:solidFill>
            <a:srgbClr val="000000"/>
          </a:solidFill>
          <a:uFill>
            <a:solidFill>
              <a:srgbClr val="006DA2"/>
            </a:solidFill>
          </a:uFill>
          <a:latin typeface="Helvetica"/>
          <a:ea typeface="Helvetica"/>
          <a:cs typeface="Helvetica"/>
          <a:sym typeface="Helvetica"/>
        </a:defRPr>
      </a:lvl4pPr>
      <a:lvl5pPr marL="2098038" marR="81280" indent="-457200" algn="l" defTabSz="1821656" latinLnBrk="0">
        <a:lnSpc>
          <a:spcPct val="100000"/>
        </a:lnSpc>
        <a:spcBef>
          <a:spcPts val="1000"/>
        </a:spcBef>
        <a:spcAft>
          <a:spcPts val="0"/>
        </a:spcAft>
        <a:buClrTx/>
        <a:buSzPct val="100000"/>
        <a:buFontTx/>
        <a:buChar char="§"/>
        <a:tabLst/>
        <a:defRPr b="0" baseline="0" cap="none" i="0" spc="0" strike="noStrike" sz="4800" u="none">
          <a:solidFill>
            <a:srgbClr val="000000"/>
          </a:solidFill>
          <a:uFill>
            <a:solidFill>
              <a:srgbClr val="006DA2"/>
            </a:solidFill>
          </a:uFill>
          <a:latin typeface="Helvetica"/>
          <a:ea typeface="Helvetica"/>
          <a:cs typeface="Helvetica"/>
          <a:sym typeface="Helvetica"/>
        </a:defRPr>
      </a:lvl5pPr>
      <a:lvl6pPr marL="0" marR="81280" indent="0" algn="l" defTabSz="1821656" latinLnBrk="0">
        <a:lnSpc>
          <a:spcPct val="100000"/>
        </a:lnSpc>
        <a:spcBef>
          <a:spcPts val="1000"/>
        </a:spcBef>
        <a:spcAft>
          <a:spcPts val="0"/>
        </a:spcAft>
        <a:buClrTx/>
        <a:buSzTx/>
        <a:buFontTx/>
        <a:buNone/>
        <a:tabLst/>
        <a:defRPr b="0" baseline="0" cap="none" i="0" spc="0" strike="noStrike" sz="4800" u="none">
          <a:solidFill>
            <a:srgbClr val="000000"/>
          </a:solidFill>
          <a:uFill>
            <a:solidFill>
              <a:srgbClr val="006DA2"/>
            </a:solidFill>
          </a:uFill>
          <a:latin typeface="Helvetica"/>
          <a:ea typeface="Helvetica"/>
          <a:cs typeface="Helvetica"/>
          <a:sym typeface="Helvetica"/>
        </a:defRPr>
      </a:lvl6pPr>
      <a:lvl7pPr marL="0" marR="81280" indent="0" algn="l" defTabSz="1821656" latinLnBrk="0">
        <a:lnSpc>
          <a:spcPct val="100000"/>
        </a:lnSpc>
        <a:spcBef>
          <a:spcPts val="1000"/>
        </a:spcBef>
        <a:spcAft>
          <a:spcPts val="0"/>
        </a:spcAft>
        <a:buClrTx/>
        <a:buSzTx/>
        <a:buFontTx/>
        <a:buNone/>
        <a:tabLst/>
        <a:defRPr b="0" baseline="0" cap="none" i="0" spc="0" strike="noStrike" sz="4800" u="none">
          <a:solidFill>
            <a:srgbClr val="000000"/>
          </a:solidFill>
          <a:uFill>
            <a:solidFill>
              <a:srgbClr val="006DA2"/>
            </a:solidFill>
          </a:uFill>
          <a:latin typeface="Helvetica"/>
          <a:ea typeface="Helvetica"/>
          <a:cs typeface="Helvetica"/>
          <a:sym typeface="Helvetica"/>
        </a:defRPr>
      </a:lvl7pPr>
      <a:lvl8pPr marL="0" marR="81280" indent="0" algn="l" defTabSz="1821656" latinLnBrk="0">
        <a:lnSpc>
          <a:spcPct val="100000"/>
        </a:lnSpc>
        <a:spcBef>
          <a:spcPts val="1000"/>
        </a:spcBef>
        <a:spcAft>
          <a:spcPts val="0"/>
        </a:spcAft>
        <a:buClrTx/>
        <a:buSzTx/>
        <a:buFontTx/>
        <a:buNone/>
        <a:tabLst/>
        <a:defRPr b="0" baseline="0" cap="none" i="0" spc="0" strike="noStrike" sz="4800" u="none">
          <a:solidFill>
            <a:srgbClr val="000000"/>
          </a:solidFill>
          <a:uFill>
            <a:solidFill>
              <a:srgbClr val="006DA2"/>
            </a:solidFill>
          </a:uFill>
          <a:latin typeface="Helvetica"/>
          <a:ea typeface="Helvetica"/>
          <a:cs typeface="Helvetica"/>
          <a:sym typeface="Helvetica"/>
        </a:defRPr>
      </a:lvl8pPr>
      <a:lvl9pPr marL="0" marR="81280" indent="0" algn="l" defTabSz="1821656" latinLnBrk="0">
        <a:lnSpc>
          <a:spcPct val="100000"/>
        </a:lnSpc>
        <a:spcBef>
          <a:spcPts val="1000"/>
        </a:spcBef>
        <a:spcAft>
          <a:spcPts val="0"/>
        </a:spcAft>
        <a:buClrTx/>
        <a:buSzTx/>
        <a:buFontTx/>
        <a:buNone/>
        <a:tabLst/>
        <a:defRPr b="0" baseline="0" cap="none" i="0" spc="0" strike="noStrike" sz="4800" u="none">
          <a:solidFill>
            <a:srgbClr val="000000"/>
          </a:solidFill>
          <a:uFill>
            <a:solidFill>
              <a:srgbClr val="006DA2"/>
            </a:solidFill>
          </a:uFill>
          <a:latin typeface="Helvetica"/>
          <a:ea typeface="Helvetica"/>
          <a:cs typeface="Helvetica"/>
          <a:sym typeface="Helvetica"/>
        </a:defRPr>
      </a:lvl9pPr>
    </p:bodyStyle>
    <p:otherStyle>
      <a:lvl1pPr marL="0" marR="0" indent="0" algn="ctr" defTabSz="910826" latinLnBrk="0">
        <a:lnSpc>
          <a:spcPct val="100000"/>
        </a:lnSpc>
        <a:spcBef>
          <a:spcPts val="0"/>
        </a:spcBef>
        <a:spcAft>
          <a:spcPts val="0"/>
        </a:spcAft>
        <a:buClrTx/>
        <a:buSzTx/>
        <a:buFontTx/>
        <a:buNone/>
        <a:tabLst/>
        <a:defRPr b="1" baseline="0" cap="none" i="0" spc="0" strike="noStrike" sz="2400" u="none">
          <a:solidFill>
            <a:schemeClr val="tx1"/>
          </a:solidFill>
          <a:uFill>
            <a:solidFill>
              <a:srgbClr val="006DA2"/>
            </a:solidFill>
          </a:uFill>
          <a:latin typeface="+mn-lt"/>
          <a:ea typeface="+mn-ea"/>
          <a:cs typeface="+mn-cs"/>
          <a:sym typeface="Trebuchet MS"/>
        </a:defRPr>
      </a:lvl1pPr>
      <a:lvl2pPr marL="0" marR="0" indent="0" algn="ctr" defTabSz="910826" latinLnBrk="0">
        <a:lnSpc>
          <a:spcPct val="100000"/>
        </a:lnSpc>
        <a:spcBef>
          <a:spcPts val="0"/>
        </a:spcBef>
        <a:spcAft>
          <a:spcPts val="0"/>
        </a:spcAft>
        <a:buClrTx/>
        <a:buSzTx/>
        <a:buFontTx/>
        <a:buNone/>
        <a:tabLst/>
        <a:defRPr b="1" baseline="0" cap="none" i="0" spc="0" strike="noStrike" sz="2400" u="none">
          <a:solidFill>
            <a:schemeClr val="tx1"/>
          </a:solidFill>
          <a:uFill>
            <a:solidFill>
              <a:srgbClr val="006DA2"/>
            </a:solidFill>
          </a:uFill>
          <a:latin typeface="+mn-lt"/>
          <a:ea typeface="+mn-ea"/>
          <a:cs typeface="+mn-cs"/>
          <a:sym typeface="Trebuchet MS"/>
        </a:defRPr>
      </a:lvl2pPr>
      <a:lvl3pPr marL="0" marR="0" indent="0" algn="ctr" defTabSz="910826" latinLnBrk="0">
        <a:lnSpc>
          <a:spcPct val="100000"/>
        </a:lnSpc>
        <a:spcBef>
          <a:spcPts val="0"/>
        </a:spcBef>
        <a:spcAft>
          <a:spcPts val="0"/>
        </a:spcAft>
        <a:buClrTx/>
        <a:buSzTx/>
        <a:buFontTx/>
        <a:buNone/>
        <a:tabLst/>
        <a:defRPr b="1" baseline="0" cap="none" i="0" spc="0" strike="noStrike" sz="2400" u="none">
          <a:solidFill>
            <a:schemeClr val="tx1"/>
          </a:solidFill>
          <a:uFill>
            <a:solidFill>
              <a:srgbClr val="006DA2"/>
            </a:solidFill>
          </a:uFill>
          <a:latin typeface="+mn-lt"/>
          <a:ea typeface="+mn-ea"/>
          <a:cs typeface="+mn-cs"/>
          <a:sym typeface="Trebuchet MS"/>
        </a:defRPr>
      </a:lvl3pPr>
      <a:lvl4pPr marL="0" marR="0" indent="0" algn="ctr" defTabSz="910826" latinLnBrk="0">
        <a:lnSpc>
          <a:spcPct val="100000"/>
        </a:lnSpc>
        <a:spcBef>
          <a:spcPts val="0"/>
        </a:spcBef>
        <a:spcAft>
          <a:spcPts val="0"/>
        </a:spcAft>
        <a:buClrTx/>
        <a:buSzTx/>
        <a:buFontTx/>
        <a:buNone/>
        <a:tabLst/>
        <a:defRPr b="1" baseline="0" cap="none" i="0" spc="0" strike="noStrike" sz="2400" u="none">
          <a:solidFill>
            <a:schemeClr val="tx1"/>
          </a:solidFill>
          <a:uFill>
            <a:solidFill>
              <a:srgbClr val="006DA2"/>
            </a:solidFill>
          </a:uFill>
          <a:latin typeface="+mn-lt"/>
          <a:ea typeface="+mn-ea"/>
          <a:cs typeface="+mn-cs"/>
          <a:sym typeface="Trebuchet MS"/>
        </a:defRPr>
      </a:lvl4pPr>
      <a:lvl5pPr marL="0" marR="0" indent="0" algn="ctr" defTabSz="910826" latinLnBrk="0">
        <a:lnSpc>
          <a:spcPct val="100000"/>
        </a:lnSpc>
        <a:spcBef>
          <a:spcPts val="0"/>
        </a:spcBef>
        <a:spcAft>
          <a:spcPts val="0"/>
        </a:spcAft>
        <a:buClrTx/>
        <a:buSzTx/>
        <a:buFontTx/>
        <a:buNone/>
        <a:tabLst/>
        <a:defRPr b="1" baseline="0" cap="none" i="0" spc="0" strike="noStrike" sz="2400" u="none">
          <a:solidFill>
            <a:schemeClr val="tx1"/>
          </a:solidFill>
          <a:uFill>
            <a:solidFill>
              <a:srgbClr val="006DA2"/>
            </a:solidFill>
          </a:uFill>
          <a:latin typeface="+mn-lt"/>
          <a:ea typeface="+mn-ea"/>
          <a:cs typeface="+mn-cs"/>
          <a:sym typeface="Trebuchet MS"/>
        </a:defRPr>
      </a:lvl5pPr>
      <a:lvl6pPr marL="0" marR="0" indent="0" algn="ctr" defTabSz="910826" latinLnBrk="0">
        <a:lnSpc>
          <a:spcPct val="100000"/>
        </a:lnSpc>
        <a:spcBef>
          <a:spcPts val="0"/>
        </a:spcBef>
        <a:spcAft>
          <a:spcPts val="0"/>
        </a:spcAft>
        <a:buClrTx/>
        <a:buSzTx/>
        <a:buFontTx/>
        <a:buNone/>
        <a:tabLst/>
        <a:defRPr b="1" baseline="0" cap="none" i="0" spc="0" strike="noStrike" sz="2400" u="none">
          <a:solidFill>
            <a:schemeClr val="tx1"/>
          </a:solidFill>
          <a:uFill>
            <a:solidFill>
              <a:srgbClr val="006DA2"/>
            </a:solidFill>
          </a:uFill>
          <a:latin typeface="+mn-lt"/>
          <a:ea typeface="+mn-ea"/>
          <a:cs typeface="+mn-cs"/>
          <a:sym typeface="Trebuchet MS"/>
        </a:defRPr>
      </a:lvl6pPr>
      <a:lvl7pPr marL="0" marR="0" indent="0" algn="ctr" defTabSz="910826" latinLnBrk="0">
        <a:lnSpc>
          <a:spcPct val="100000"/>
        </a:lnSpc>
        <a:spcBef>
          <a:spcPts val="0"/>
        </a:spcBef>
        <a:spcAft>
          <a:spcPts val="0"/>
        </a:spcAft>
        <a:buClrTx/>
        <a:buSzTx/>
        <a:buFontTx/>
        <a:buNone/>
        <a:tabLst/>
        <a:defRPr b="1" baseline="0" cap="none" i="0" spc="0" strike="noStrike" sz="2400" u="none">
          <a:solidFill>
            <a:schemeClr val="tx1"/>
          </a:solidFill>
          <a:uFill>
            <a:solidFill>
              <a:srgbClr val="006DA2"/>
            </a:solidFill>
          </a:uFill>
          <a:latin typeface="+mn-lt"/>
          <a:ea typeface="+mn-ea"/>
          <a:cs typeface="+mn-cs"/>
          <a:sym typeface="Trebuchet MS"/>
        </a:defRPr>
      </a:lvl7pPr>
      <a:lvl8pPr marL="0" marR="0" indent="0" algn="ctr" defTabSz="910826" latinLnBrk="0">
        <a:lnSpc>
          <a:spcPct val="100000"/>
        </a:lnSpc>
        <a:spcBef>
          <a:spcPts val="0"/>
        </a:spcBef>
        <a:spcAft>
          <a:spcPts val="0"/>
        </a:spcAft>
        <a:buClrTx/>
        <a:buSzTx/>
        <a:buFontTx/>
        <a:buNone/>
        <a:tabLst/>
        <a:defRPr b="1" baseline="0" cap="none" i="0" spc="0" strike="noStrike" sz="2400" u="none">
          <a:solidFill>
            <a:schemeClr val="tx1"/>
          </a:solidFill>
          <a:uFill>
            <a:solidFill>
              <a:srgbClr val="006DA2"/>
            </a:solidFill>
          </a:uFill>
          <a:latin typeface="+mn-lt"/>
          <a:ea typeface="+mn-ea"/>
          <a:cs typeface="+mn-cs"/>
          <a:sym typeface="Trebuchet MS"/>
        </a:defRPr>
      </a:lvl8pPr>
      <a:lvl9pPr marL="0" marR="0" indent="0" algn="ctr" defTabSz="910826" latinLnBrk="0">
        <a:lnSpc>
          <a:spcPct val="100000"/>
        </a:lnSpc>
        <a:spcBef>
          <a:spcPts val="0"/>
        </a:spcBef>
        <a:spcAft>
          <a:spcPts val="0"/>
        </a:spcAft>
        <a:buClrTx/>
        <a:buSzTx/>
        <a:buFontTx/>
        <a:buNone/>
        <a:tabLst/>
        <a:defRPr b="1" baseline="0" cap="none" i="0" spc="0" strike="noStrike" sz="2400" u="none">
          <a:solidFill>
            <a:schemeClr val="tx1"/>
          </a:solidFill>
          <a:uFill>
            <a:solidFill>
              <a:srgbClr val="006DA2"/>
            </a:solidFill>
          </a:uFill>
          <a:latin typeface="+mn-lt"/>
          <a:ea typeface="+mn-ea"/>
          <a:cs typeface="+mn-cs"/>
          <a:sym typeface="Trebuchet M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en.wikipedia.org/wiki/Network_address_translation" TargetMode="External"/><Relationship Id="rId3" Type="http://schemas.openxmlformats.org/officeDocument/2006/relationships/hyperlink" Target="https://en.wikipedia.org/wiki/Private_network" TargetMode="External"/><Relationship Id="rId4" Type="http://schemas.openxmlformats.org/officeDocument/2006/relationships/image" Target="../media/image19.png"/><Relationship Id="rId5" Type="http://schemas.openxmlformats.org/officeDocument/2006/relationships/hyperlink" Target="https://en.wikipedia.org/wiki/CIDR"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hyperlink" Target="https://www.google.com/intl/en/ipv6/statistics.html" TargetMode="External"/></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hyperlink" Target="https://alchetron.com/Kevin-Ashton" TargetMode="Externa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29.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2.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cs.cmu.edu/~coke/history_long.txt"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hyperlink" Target="https://en.wikipedia.org/wiki/Smart_meter" TargetMode="External"/><Relationship Id="rId5" Type="http://schemas.openxmlformats.org/officeDocument/2006/relationships/image" Target="../media/image36.png"/><Relationship Id="rId6" Type="http://schemas.openxmlformats.org/officeDocument/2006/relationships/hyperlink" Target="https://www.amazon.com/Amazon-Basics-Equivalent-4-Pack-Multicolor/dp/B0CG5VZ8KT" TargetMode="External"/><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12.jpeg"/><Relationship Id="rId13" Type="http://schemas.openxmlformats.org/officeDocument/2006/relationships/image" Target="../media/image4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 Id="rId3" Type="http://schemas.openxmlformats.org/officeDocument/2006/relationships/image" Target="../media/image4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png"/><Relationship Id="rId3" Type="http://schemas.openxmlformats.org/officeDocument/2006/relationships/chart" Target="../charts/chart1.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 Id="rId3" Type="http://schemas.openxmlformats.org/officeDocument/2006/relationships/image" Target="../media/image62.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perceptualedge.com/articles/visual_business_intelligence/save_the_pies_for_dessert.pdf" TargetMode="External"/><Relationship Id="rId3" Type="http://schemas.openxmlformats.org/officeDocument/2006/relationships/image" Target="../media/image6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png"/><Relationship Id="rId3" Type="http://schemas.openxmlformats.org/officeDocument/2006/relationships/image" Target="../media/image67.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onio.com/article/how-do-rf-harvesting-work.html" TargetMode="External"/><Relationship Id="rId3" Type="http://schemas.openxmlformats.org/officeDocument/2006/relationships/image" Target="../media/image68.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0.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3.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6.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png"/><Relationship Id="rId3" Type="http://schemas.openxmlformats.org/officeDocument/2006/relationships/image" Target="../media/image78.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9.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0.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1.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3.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40.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90.png"/><Relationship Id="rId6" Type="http://schemas.openxmlformats.org/officeDocument/2006/relationships/image" Target="../media/image91.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5.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Title 1"/>
          <p:cNvSpPr txBox="1"/>
          <p:nvPr>
            <p:ph type="ctrTitle"/>
          </p:nvPr>
        </p:nvSpPr>
        <p:spPr>
          <a:xfrm>
            <a:off x="247276" y="5715000"/>
            <a:ext cx="23889448" cy="2286000"/>
          </a:xfrm>
          <a:prstGeom prst="rect">
            <a:avLst/>
          </a:prstGeom>
        </p:spPr>
        <p:txBody>
          <a:bodyPr/>
          <a:lstStyle/>
          <a:p>
            <a:pPr/>
            <a:r>
              <a:t>CSCI E-11</a:t>
            </a:r>
          </a:p>
        </p:txBody>
      </p:sp>
      <p:sp>
        <p:nvSpPr>
          <p:cNvPr id="190" name="Subtitle 2"/>
          <p:cNvSpPr txBox="1"/>
          <p:nvPr>
            <p:ph type="subTitle" sz="half" idx="1"/>
          </p:nvPr>
        </p:nvSpPr>
        <p:spPr>
          <a:prstGeom prst="rect">
            <a:avLst/>
          </a:prstGeom>
        </p:spPr>
        <p:txBody>
          <a:bodyPr/>
          <a:lstStyle/>
          <a:p>
            <a:pPr/>
            <a:r>
              <a:t>Class 12</a:t>
            </a:r>
          </a:p>
          <a:p>
            <a:pPr/>
            <a:r>
              <a:t>April 22, 2025</a:t>
            </a:r>
          </a:p>
          <a:p>
            <a:pPr/>
            <a:r>
              <a:t>Introduction to IoT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Double-click to edit"/>
          <p:cNvSpPr txBox="1"/>
          <p:nvPr>
            <p:ph type="title"/>
          </p:nvPr>
        </p:nvSpPr>
        <p:spPr>
          <a:prstGeom prst="rect">
            <a:avLst/>
          </a:prstGeom>
        </p:spPr>
        <p:txBody>
          <a:bodyPr/>
          <a:lstStyle/>
          <a:p>
            <a:pPr/>
          </a:p>
        </p:txBody>
      </p:sp>
      <p:pic>
        <p:nvPicPr>
          <p:cNvPr id="227" name="Front_Cover.pdf" descr="Front_Cover.pdf"/>
          <p:cNvPicPr>
            <a:picLocks noChangeAspect="1"/>
          </p:cNvPicPr>
          <p:nvPr/>
        </p:nvPicPr>
        <p:blipFill>
          <a:blip r:embed="rId2">
            <a:extLst/>
          </a:blip>
          <a:stretch>
            <a:fillRect/>
          </a:stretch>
        </p:blipFill>
        <p:spPr>
          <a:xfrm>
            <a:off x="734065" y="674557"/>
            <a:ext cx="7196330" cy="9829801"/>
          </a:xfrm>
          <a:prstGeom prst="rect">
            <a:avLst/>
          </a:prstGeom>
          <a:ln w="25400">
            <a:solidFill>
              <a:srgbClr val="000000"/>
            </a:solidFill>
            <a:miter lim="400000"/>
          </a:ln>
        </p:spPr>
      </p:pic>
      <p:pic>
        <p:nvPicPr>
          <p:cNvPr id="228" name="Creating_Super-Hearing_Capabilities_With_Real-Time_AI (dragged).pdf" descr="Creating_Super-Hearing_Capabilities_With_Real-Time_AI (dragged).pdf"/>
          <p:cNvPicPr>
            <a:picLocks noChangeAspect="1"/>
          </p:cNvPicPr>
          <p:nvPr/>
        </p:nvPicPr>
        <p:blipFill>
          <a:blip r:embed="rId3">
            <a:extLst/>
          </a:blip>
          <a:stretch>
            <a:fillRect/>
          </a:stretch>
        </p:blipFill>
        <p:spPr>
          <a:xfrm>
            <a:off x="8594159" y="2471267"/>
            <a:ext cx="7195682" cy="9829445"/>
          </a:xfrm>
          <a:prstGeom prst="rect">
            <a:avLst/>
          </a:prstGeom>
          <a:ln w="25400">
            <a:solidFill>
              <a:srgbClr val="000000"/>
            </a:solidFill>
            <a:miter lim="400000"/>
          </a:ln>
        </p:spPr>
      </p:pic>
      <p:pic>
        <p:nvPicPr>
          <p:cNvPr id="229" name="Creating_Super-Hearing_Capabilities_With_Real-Time_AI (dragged).pdf" descr="Creating_Super-Hearing_Capabilities_With_Real-Time_AI (dragged).pdf"/>
          <p:cNvPicPr>
            <a:picLocks noChangeAspect="1"/>
          </p:cNvPicPr>
          <p:nvPr/>
        </p:nvPicPr>
        <p:blipFill>
          <a:blip r:embed="rId4">
            <a:extLst/>
          </a:blip>
          <a:stretch>
            <a:fillRect/>
          </a:stretch>
        </p:blipFill>
        <p:spPr>
          <a:xfrm>
            <a:off x="16644256" y="3552675"/>
            <a:ext cx="7195682" cy="9829445"/>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Labs"/>
          <p:cNvSpPr txBox="1"/>
          <p:nvPr>
            <p:ph type="title"/>
          </p:nvPr>
        </p:nvSpPr>
        <p:spPr>
          <a:prstGeom prst="rect">
            <a:avLst/>
          </a:prstGeom>
        </p:spPr>
        <p:txBody>
          <a:bodyPr/>
          <a:lstStyle/>
          <a:p>
            <a:pPr/>
            <a:r>
              <a:t>Labs</a:t>
            </a:r>
          </a:p>
        </p:txBody>
      </p:sp>
      <p:sp>
        <p:nvSpPr>
          <p:cNvPr id="232" name="Lab #6: Due April 21 (Yesterday)…"/>
          <p:cNvSpPr txBox="1"/>
          <p:nvPr>
            <p:ph type="body" sz="half" idx="1"/>
          </p:nvPr>
        </p:nvSpPr>
        <p:spPr>
          <a:prstGeom prst="rect">
            <a:avLst/>
          </a:prstGeom>
        </p:spPr>
        <p:txBody>
          <a:bodyPr/>
          <a:lstStyle/>
          <a:p>
            <a:pPr/>
            <a:r>
              <a:t>Lab #6: Due April 21 (Yesterday)</a:t>
            </a:r>
          </a:p>
          <a:p>
            <a:pPr/>
            <a:r>
              <a:t>Lab #7: Due May 12 (3 weeks from now! Don’t wait)</a:t>
            </a:r>
          </a:p>
          <a:p>
            <a:pPr/>
            <a:r>
              <a:t>Lab #8: Also due May 12 (5 points of extra credit)</a:t>
            </a:r>
          </a:p>
          <a:p>
            <a:pPr/>
            <a:r>
              <a:t>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Lab 6 — Leaderboard sorted by IP Address, as of April 20"/>
          <p:cNvSpPr txBox="1"/>
          <p:nvPr>
            <p:ph type="title"/>
          </p:nvPr>
        </p:nvSpPr>
        <p:spPr>
          <a:prstGeom prst="rect">
            <a:avLst/>
          </a:prstGeom>
        </p:spPr>
        <p:txBody>
          <a:bodyPr/>
          <a:lstStyle/>
          <a:p>
            <a:pPr/>
            <a:r>
              <a:t>Lab 6 — Leaderboard sorted by IP Address, as of April 20</a:t>
            </a:r>
          </a:p>
        </p:txBody>
      </p:sp>
      <p:sp>
        <p:nvSpPr>
          <p:cNvPr id="235" name="Q: What features would you like to see added to the leaderboard display?"/>
          <p:cNvSpPr txBox="1"/>
          <p:nvPr>
            <p:ph type="body" idx="1"/>
          </p:nvPr>
        </p:nvSpPr>
        <p:spPr>
          <a:prstGeom prst="rect">
            <a:avLst/>
          </a:prstGeom>
        </p:spPr>
        <p:txBody>
          <a:bodyPr/>
          <a:lstStyle/>
          <a:p>
            <a:pPr/>
          </a:p>
          <a:p>
            <a:pPr/>
          </a:p>
          <a:p>
            <a:pPr/>
          </a:p>
          <a:p>
            <a:pPr/>
          </a:p>
          <a:p>
            <a:pPr/>
          </a:p>
          <a:p>
            <a:pPr/>
          </a:p>
          <a:p>
            <a:pPr/>
          </a:p>
          <a:p>
            <a:pPr/>
            <a:r>
              <a:t>Q: What features would you like to see added to the leaderboard display?</a:t>
            </a:r>
          </a:p>
        </p:txBody>
      </p:sp>
      <p:pic>
        <p:nvPicPr>
          <p:cNvPr id="236" name="pasted-movie.png" descr="pasted-movie.png"/>
          <p:cNvPicPr>
            <a:picLocks noChangeAspect="1"/>
          </p:cNvPicPr>
          <p:nvPr/>
        </p:nvPicPr>
        <p:blipFill>
          <a:blip r:embed="rId2">
            <a:extLst/>
          </a:blip>
          <a:stretch>
            <a:fillRect/>
          </a:stretch>
        </p:blipFill>
        <p:spPr>
          <a:xfrm>
            <a:off x="966891" y="3311920"/>
            <a:ext cx="22433949" cy="5356267"/>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Lab 7"/>
          <p:cNvSpPr txBox="1"/>
          <p:nvPr>
            <p:ph type="title"/>
          </p:nvPr>
        </p:nvSpPr>
        <p:spPr>
          <a:prstGeom prst="rect">
            <a:avLst/>
          </a:prstGeom>
        </p:spPr>
        <p:txBody>
          <a:bodyPr/>
          <a:lstStyle/>
          <a:p>
            <a:pPr/>
            <a:r>
              <a:t>Lab 7 </a:t>
            </a:r>
          </a:p>
        </p:txBody>
      </p:sp>
      <p:sp>
        <p:nvSpPr>
          <p:cNvPr id="239" name="Double-click to edit"/>
          <p:cNvSpPr txBox="1"/>
          <p:nvPr>
            <p:ph type="body" idx="1"/>
          </p:nvPr>
        </p:nvSpPr>
        <p:spPr>
          <a:prstGeom prst="rect">
            <a:avLst/>
          </a:prstGeom>
        </p:spPr>
        <p:txBody>
          <a:bodyPr/>
          <a:lstStyle/>
          <a:p>
            <a:pPr/>
          </a:p>
        </p:txBody>
      </p:sp>
      <p:pic>
        <p:nvPicPr>
          <p:cNvPr id="240" name="Image" descr="Image"/>
          <p:cNvPicPr>
            <a:picLocks noChangeAspect="1"/>
          </p:cNvPicPr>
          <p:nvPr/>
        </p:nvPicPr>
        <p:blipFill>
          <a:blip r:embed="rId2">
            <a:extLst/>
          </a:blip>
          <a:stretch>
            <a:fillRect/>
          </a:stretch>
        </p:blipFill>
        <p:spPr>
          <a:xfrm>
            <a:off x="4614371" y="0"/>
            <a:ext cx="15155259" cy="13716000"/>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IoT 1"/>
          <p:cNvSpPr txBox="1"/>
          <p:nvPr>
            <p:ph type="title"/>
          </p:nvPr>
        </p:nvSpPr>
        <p:spPr>
          <a:prstGeom prst="rect">
            <a:avLst/>
          </a:prstGeom>
        </p:spPr>
        <p:txBody>
          <a:bodyPr/>
          <a:lstStyle/>
          <a:p>
            <a:pPr/>
            <a:r>
              <a:t>IoT 1</a:t>
            </a:r>
          </a:p>
        </p:txBody>
      </p:sp>
      <p:sp>
        <p:nvSpPr>
          <p:cNvPr id="243" name="Double-click to edit"/>
          <p:cNvSpPr txBox="1"/>
          <p:nvPr>
            <p:ph type="body" sz="half"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Internet of Things (IoT)"/>
          <p:cNvSpPr txBox="1"/>
          <p:nvPr>
            <p:ph type="title"/>
          </p:nvPr>
        </p:nvSpPr>
        <p:spPr>
          <a:prstGeom prst="rect">
            <a:avLst/>
          </a:prstGeom>
        </p:spPr>
        <p:txBody>
          <a:bodyPr/>
          <a:lstStyle/>
          <a:p>
            <a:pPr/>
            <a:r>
              <a:t>Internet of Things</a:t>
            </a:r>
            <a:br/>
            <a:r>
              <a:t>(IoT)</a:t>
            </a:r>
          </a:p>
        </p:txBody>
      </p:sp>
      <p:sp>
        <p:nvSpPr>
          <p:cNvPr id="246" name="Q: What do we mean by “Internet?”"/>
          <p:cNvSpPr txBox="1"/>
          <p:nvPr>
            <p:ph type="body" sz="quarter" idx="1"/>
          </p:nvPr>
        </p:nvSpPr>
        <p:spPr>
          <a:prstGeom prst="rect">
            <a:avLst/>
          </a:prstGeom>
        </p:spPr>
        <p:txBody>
          <a:bodyPr/>
          <a:lstStyle/>
          <a:p>
            <a:pPr/>
            <a:r>
              <a:t>Q: What do we mean by “Internet?”</a:t>
            </a:r>
          </a:p>
        </p:txBody>
      </p:sp>
      <p:sp>
        <p:nvSpPr>
          <p:cNvPr id="247" name="Oval"/>
          <p:cNvSpPr/>
          <p:nvPr/>
        </p:nvSpPr>
        <p:spPr>
          <a:xfrm>
            <a:off x="3922359" y="4322567"/>
            <a:ext cx="7900677" cy="2909140"/>
          </a:xfrm>
          <a:prstGeom prst="ellipse">
            <a:avLst/>
          </a:prstGeom>
          <a:ln w="63500">
            <a:solidFill>
              <a:schemeClr val="accent5">
                <a:hueOff val="-82419"/>
                <a:satOff val="-9513"/>
                <a:lumOff val="-16343"/>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47"/>
                                        </p:tgtEl>
                                        <p:attrNameLst>
                                          <p:attrName>style.visibility</p:attrName>
                                        </p:attrNameLst>
                                      </p:cBhvr>
                                      <p:to>
                                        <p:strVal val="visible"/>
                                      </p:to>
                                    </p:set>
                                    <p:animEffect filter="dissolve" transition="in">
                                      <p:cBhvr>
                                        <p:cTn id="7" dur="20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lt" backwards="0">
                                    <p:tmAbs val="0"/>
                                  </p:iterate>
                                  <p:childTnLst>
                                    <p:set>
                                      <p:cBhvr>
                                        <p:cTn id="11" fill="hold"/>
                                        <p:tgtEl>
                                          <p:spTgt spid="246"/>
                                        </p:tgtEl>
                                        <p:attrNameLst>
                                          <p:attrName>style.visibility</p:attrName>
                                        </p:attrNameLst>
                                      </p:cBhvr>
                                      <p:to>
                                        <p:strVal val="visible"/>
                                      </p:to>
                                    </p:set>
                                    <p:animEffect filter="fade" transition="in">
                                      <p:cBhvr>
                                        <p:cTn id="12" dur="2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1"/>
      <p:bldP build="whole" bldLvl="1" animBg="1" rev="0" advAuto="0" spid="246" grpId="2"/>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Internet:  a network of networks"/>
          <p:cNvSpPr txBox="1"/>
          <p:nvPr>
            <p:ph type="title"/>
          </p:nvPr>
        </p:nvSpPr>
        <p:spPr>
          <a:prstGeom prst="rect">
            <a:avLst/>
          </a:prstGeom>
        </p:spPr>
        <p:txBody>
          <a:bodyPr/>
          <a:lstStyle/>
          <a:p>
            <a:pPr/>
            <a:r>
              <a:t>Internet: </a:t>
            </a:r>
            <a:br/>
            <a:r>
              <a:t>a network of networks</a:t>
            </a:r>
          </a:p>
        </p:txBody>
      </p:sp>
      <p:sp>
        <p:nvSpPr>
          <p:cNvPr id="250" name="Double-click to edit"/>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Network” — Like your wi-fi network"/>
          <p:cNvSpPr txBox="1"/>
          <p:nvPr>
            <p:ph type="title"/>
          </p:nvPr>
        </p:nvSpPr>
        <p:spPr>
          <a:prstGeom prst="rect">
            <a:avLst/>
          </a:prstGeom>
        </p:spPr>
        <p:txBody>
          <a:bodyPr/>
          <a:lstStyle/>
          <a:p>
            <a:pPr/>
            <a:r>
              <a:t>“Network” — Like your wi-fi network</a:t>
            </a:r>
          </a:p>
        </p:txBody>
      </p:sp>
      <p:sp>
        <p:nvSpPr>
          <p:cNvPr id="253" name="Host ⇄ Host…"/>
          <p:cNvSpPr txBox="1"/>
          <p:nvPr>
            <p:ph type="body" idx="1"/>
          </p:nvPr>
        </p:nvSpPr>
        <p:spPr>
          <a:prstGeom prst="rect">
            <a:avLst/>
          </a:prstGeom>
        </p:spPr>
        <p:txBody>
          <a:bodyPr/>
          <a:lstStyle/>
          <a:p>
            <a:pPr/>
            <a:r>
              <a:t>Host ⇄ Host</a:t>
            </a:r>
          </a:p>
          <a:p>
            <a:pPr/>
            <a:r>
              <a:t>“Layer 1” — the physical connection</a:t>
            </a:r>
          </a:p>
          <a:p>
            <a:pPr lvl="1"/>
            <a:r>
              <a:t>IEEE 802.3 	— Ethernet &amp; Twisted Pair</a:t>
            </a:r>
          </a:p>
          <a:p>
            <a:pPr lvl="1"/>
            <a:r>
              <a:t>IEEE 802.11 	— Wi-Fi</a:t>
            </a:r>
          </a:p>
          <a:p>
            <a:pPr/>
            <a:r>
              <a:t>“Layer 2” — the network data connection</a:t>
            </a:r>
          </a:p>
          <a:p>
            <a:pPr lvl="1"/>
            <a:r>
              <a:t>MAC — Media Access Control</a:t>
            </a:r>
          </a:p>
          <a:p>
            <a:pPr lvl="1"/>
            <a:r>
              <a:t>48-bit address — 44:a9:2c:51:41:90</a:t>
            </a:r>
          </a:p>
          <a:p>
            <a:pPr lvl="1"/>
          </a:p>
          <a:p>
            <a:pPr lvl="1"/>
          </a:p>
          <a:p>
            <a:pPr/>
          </a:p>
        </p:txBody>
      </p:sp>
      <p:pic>
        <p:nvPicPr>
          <p:cNvPr id="254" name="pasted-movie.png" descr="pasted-movie.png"/>
          <p:cNvPicPr>
            <a:picLocks noChangeAspect="1"/>
          </p:cNvPicPr>
          <p:nvPr/>
        </p:nvPicPr>
        <p:blipFill>
          <a:blip r:embed="rId2">
            <a:extLst/>
          </a:blip>
          <a:stretch>
            <a:fillRect/>
          </a:stretch>
        </p:blipFill>
        <p:spPr>
          <a:xfrm>
            <a:off x="11773523" y="4360782"/>
            <a:ext cx="11972640" cy="6929563"/>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Rectangle"/>
          <p:cNvSpPr/>
          <p:nvPr/>
        </p:nvSpPr>
        <p:spPr>
          <a:xfrm>
            <a:off x="4329362" y="7736796"/>
            <a:ext cx="2530165" cy="513509"/>
          </a:xfrm>
          <a:prstGeom prst="rect">
            <a:avLst/>
          </a:pr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p>
        </p:txBody>
      </p:sp>
      <p:sp>
        <p:nvSpPr>
          <p:cNvPr id="257" name="$ ifconfig…"/>
          <p:cNvSpPr txBox="1"/>
          <p:nvPr>
            <p:ph type="title"/>
          </p:nvPr>
        </p:nvSpPr>
        <p:spPr>
          <a:prstGeom prst="rect">
            <a:avLst/>
          </a:prstGeom>
        </p:spPr>
        <p:txBody>
          <a:bodyPr/>
          <a:lstStyle/>
          <a:p>
            <a:pPr/>
            <a:r>
              <a:t>$ ifconfig </a:t>
            </a:r>
          </a:p>
          <a:p>
            <a:pPr/>
            <a:r>
              <a:t>shows MAC addresses</a:t>
            </a:r>
          </a:p>
        </p:txBody>
      </p:sp>
      <p:sp>
        <p:nvSpPr>
          <p:cNvPr id="258" name="simsong@Seasons ~ % ifconfig…"/>
          <p:cNvSpPr txBox="1"/>
          <p:nvPr>
            <p:ph type="body" idx="1"/>
          </p:nvPr>
        </p:nvSpPr>
        <p:spPr>
          <a:prstGeom prst="rect">
            <a:avLst/>
          </a:prstGeom>
        </p:spPr>
        <p:txBody>
          <a:bodyPr/>
          <a:lstStyle/>
          <a:p>
            <a:pPr lvl="4"/>
            <a:r>
              <a:t>simsong@Seasons ~ % ifconfig                                               </a:t>
            </a:r>
          </a:p>
          <a:p>
            <a:pPr lvl="4"/>
            <a:r>
              <a:t>lo0: flags=8049&lt;UP,LOOPBACK,RUNNING,MULTICAST&gt; mtu 16384</a:t>
            </a:r>
          </a:p>
          <a:p>
            <a:pPr lvl="4"/>
            <a:r>
              <a:t>	options=1203&lt;RXCSUM,TXCSUM,TXSTATUS,SW_TIMESTAMP&gt;</a:t>
            </a:r>
          </a:p>
          <a:p>
            <a:pPr lvl="4"/>
            <a:r>
              <a:t>	inet 127.0.0.1 netmask 0xff000000</a:t>
            </a:r>
          </a:p>
          <a:p>
            <a:pPr lvl="4"/>
            <a:r>
              <a:t>	inet6 ::1 prefixlen 128</a:t>
            </a:r>
          </a:p>
          <a:p>
            <a:pPr lvl="4"/>
            <a:r>
              <a:t>	inet6 fe80::1%lo0 prefixlen 64 scopeid 0x1</a:t>
            </a:r>
          </a:p>
          <a:p>
            <a:pPr lvl="4"/>
            <a:r>
              <a:t>	nd6 options=201&lt;PERFORMNUD,DAD&gt;</a:t>
            </a:r>
          </a:p>
          <a:p>
            <a:pPr lvl="4"/>
          </a:p>
          <a:p>
            <a:pPr lvl="4"/>
            <a:r>
              <a:t>. . . </a:t>
            </a:r>
          </a:p>
          <a:p>
            <a:pPr lvl="4"/>
            <a:r>
              <a:t>en7: flags=8863&lt;UP,BROADCAST,SMART,RUNNING,SIMPLEX,MULTICAST&gt; mtu 1500</a:t>
            </a:r>
          </a:p>
          <a:p>
            <a:pPr lvl="4"/>
            <a:r>
              <a:t>	options=404&lt;VLAN_MTU,CHANNEL_IO&gt;</a:t>
            </a:r>
          </a:p>
          <a:p>
            <a:pPr lvl="4"/>
            <a:r>
              <a:t>	</a:t>
            </a:r>
            <a:r>
              <a:rPr b="1"/>
              <a:t>ether 44:a9:2c:51:41:90</a:t>
            </a:r>
          </a:p>
          <a:p>
            <a:pPr lvl="4"/>
            <a:r>
              <a:t>	inet6 fe80::182f:551:f527:befe%en7 prefixlen 64 secured scopeid 0x1b</a:t>
            </a:r>
          </a:p>
          <a:p>
            <a:pPr lvl="4"/>
            <a:r>
              <a:t>	inet6 fd11:6ed0:5d25:a56b:1077:1fd9:ddb0:6fda prefixlen 64 autoconf secured</a:t>
            </a:r>
          </a:p>
          <a:p>
            <a:pPr lvl="4"/>
            <a:r>
              <a:t>	inet 10.14.8.90 netmask 0xfffff000 broadcast 10.14.15.255</a:t>
            </a:r>
          </a:p>
          <a:p>
            <a:pPr lvl="4"/>
            <a:r>
              <a:t>	nd6 options=201&lt;PERFORMNUD,DAD&gt;</a:t>
            </a:r>
          </a:p>
          <a:p>
            <a:pPr lvl="4"/>
            <a:r>
              <a:t>	media: autoselect (1000baseT &lt;full-duplex&gt;)</a:t>
            </a:r>
          </a:p>
          <a:p>
            <a:pPr lvl="4"/>
            <a:r>
              <a:t>	status: active</a:t>
            </a:r>
          </a:p>
        </p:txBody>
      </p:sp>
      <p:pic>
        <p:nvPicPr>
          <p:cNvPr id="259" name="pasted-movie.png" descr="pasted-movie.png"/>
          <p:cNvPicPr>
            <a:picLocks noChangeAspect="1"/>
          </p:cNvPicPr>
          <p:nvPr/>
        </p:nvPicPr>
        <p:blipFill>
          <a:blip r:embed="rId2">
            <a:extLst/>
          </a:blip>
          <a:stretch>
            <a:fillRect/>
          </a:stretch>
        </p:blipFill>
        <p:spPr>
          <a:xfrm>
            <a:off x="12568280" y="103888"/>
            <a:ext cx="10259569" cy="13716001"/>
          </a:xfrm>
          <a:prstGeom prst="rect">
            <a:avLst/>
          </a:prstGeom>
          <a:ln w="254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2"/>
      <p:bldP build="whole" bldLvl="1" animBg="1" rev="0" advAuto="0" spid="259"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The Internet Protocol connects the networks together"/>
          <p:cNvSpPr txBox="1"/>
          <p:nvPr>
            <p:ph type="title"/>
          </p:nvPr>
        </p:nvSpPr>
        <p:spPr>
          <a:prstGeom prst="rect">
            <a:avLst/>
          </a:prstGeom>
        </p:spPr>
        <p:txBody>
          <a:bodyPr/>
          <a:lstStyle/>
          <a:p>
            <a:pPr/>
            <a:r>
              <a:t>The Internet Protocol connects the networks together</a:t>
            </a:r>
          </a:p>
        </p:txBody>
      </p:sp>
      <p:pic>
        <p:nvPicPr>
          <p:cNvPr id="262" name="pasted-movie.png" descr="pasted-movie.png"/>
          <p:cNvPicPr>
            <a:picLocks noChangeAspect="1"/>
          </p:cNvPicPr>
          <p:nvPr/>
        </p:nvPicPr>
        <p:blipFill>
          <a:blip r:embed="rId2">
            <a:extLst/>
          </a:blip>
          <a:srcRect l="743" t="0" r="51648" b="0"/>
          <a:stretch>
            <a:fillRect/>
          </a:stretch>
        </p:blipFill>
        <p:spPr>
          <a:xfrm>
            <a:off x="3274584" y="6661160"/>
            <a:ext cx="5699879" cy="6929562"/>
          </a:xfrm>
          <a:prstGeom prst="rect">
            <a:avLst/>
          </a:prstGeom>
          <a:ln w="25400">
            <a:solidFill>
              <a:srgbClr val="000000"/>
            </a:solidFill>
            <a:miter lim="400000"/>
          </a:ln>
        </p:spPr>
      </p:pic>
      <p:pic>
        <p:nvPicPr>
          <p:cNvPr id="263" name="pasted-movie.png" descr="pasted-movie.png"/>
          <p:cNvPicPr>
            <a:picLocks noChangeAspect="1"/>
          </p:cNvPicPr>
          <p:nvPr/>
        </p:nvPicPr>
        <p:blipFill>
          <a:blip r:embed="rId2">
            <a:extLst/>
          </a:blip>
          <a:srcRect l="743" t="0" r="51648" b="0"/>
          <a:stretch>
            <a:fillRect/>
          </a:stretch>
        </p:blipFill>
        <p:spPr>
          <a:xfrm>
            <a:off x="15422910" y="6661160"/>
            <a:ext cx="5699880" cy="6929562"/>
          </a:xfrm>
          <a:prstGeom prst="rect">
            <a:avLst/>
          </a:prstGeom>
          <a:ln w="25400">
            <a:solidFill>
              <a:srgbClr val="000000"/>
            </a:solidFill>
            <a:miter lim="400000"/>
          </a:ln>
        </p:spPr>
      </p:pic>
      <p:grpSp>
        <p:nvGrpSpPr>
          <p:cNvPr id="266" name="pasted-movie.png"/>
          <p:cNvGrpSpPr/>
          <p:nvPr/>
        </p:nvGrpSpPr>
        <p:grpSpPr>
          <a:xfrm>
            <a:off x="6191740" y="1472488"/>
            <a:ext cx="12608052" cy="3580322"/>
            <a:chOff x="0" y="0"/>
            <a:chExt cx="12608050" cy="3580320"/>
          </a:xfrm>
        </p:grpSpPr>
        <p:pic>
          <p:nvPicPr>
            <p:cNvPr id="265" name="pasted-movie.png" descr="pasted-movie.png"/>
            <p:cNvPicPr>
              <a:picLocks noChangeAspect="1"/>
            </p:cNvPicPr>
            <p:nvPr/>
          </p:nvPicPr>
          <p:blipFill>
            <a:blip r:embed="rId3">
              <a:extLst/>
            </a:blip>
            <a:stretch>
              <a:fillRect/>
            </a:stretch>
          </p:blipFill>
          <p:spPr>
            <a:xfrm>
              <a:off x="127000" y="88900"/>
              <a:ext cx="12354051" cy="3250121"/>
            </a:xfrm>
            <a:prstGeom prst="rect">
              <a:avLst/>
            </a:prstGeom>
            <a:ln>
              <a:noFill/>
            </a:ln>
            <a:effectLst/>
          </p:spPr>
        </p:pic>
        <p:pic>
          <p:nvPicPr>
            <p:cNvPr id="264" name="pasted-movie.png" descr="pasted-movie.png"/>
            <p:cNvPicPr>
              <a:picLocks noChangeAspect="0"/>
            </p:cNvPicPr>
            <p:nvPr/>
          </p:nvPicPr>
          <p:blipFill>
            <a:blip r:embed="rId4">
              <a:extLst/>
            </a:blip>
            <a:stretch>
              <a:fillRect/>
            </a:stretch>
          </p:blipFill>
          <p:spPr>
            <a:xfrm>
              <a:off x="0" y="-1"/>
              <a:ext cx="12608051" cy="3580322"/>
            </a:xfrm>
            <a:prstGeom prst="rect">
              <a:avLst/>
            </a:prstGeom>
            <a:effectLst/>
          </p:spPr>
        </p:pic>
      </p:grpSp>
      <p:sp>
        <p:nvSpPr>
          <p:cNvPr id="267" name="Line"/>
          <p:cNvSpPr/>
          <p:nvPr/>
        </p:nvSpPr>
        <p:spPr>
          <a:xfrm flipV="1">
            <a:off x="6493792" y="3714508"/>
            <a:ext cx="4737438" cy="5239738"/>
          </a:xfrm>
          <a:prstGeom prst="line">
            <a:avLst/>
          </a:prstGeom>
          <a:ln w="88900">
            <a:solidFill>
              <a:srgbClr val="000000"/>
            </a:solidFill>
            <a:prstDash val="sysDot"/>
            <a:miter lim="400000"/>
            <a:tailEnd type="triangle"/>
          </a:ln>
        </p:spPr>
        <p:txBody>
          <a:bodyPr lIns="50800" tIns="50800" rIns="50800" bIns="50800" anchor="ctr"/>
          <a:lstStyle/>
          <a:p>
            <a:pPr/>
          </a:p>
        </p:txBody>
      </p:sp>
      <p:sp>
        <p:nvSpPr>
          <p:cNvPr id="268" name="Line"/>
          <p:cNvSpPr/>
          <p:nvPr/>
        </p:nvSpPr>
        <p:spPr>
          <a:xfrm flipH="1" flipV="1">
            <a:off x="12543946" y="3916141"/>
            <a:ext cx="5378615" cy="4833466"/>
          </a:xfrm>
          <a:prstGeom prst="line">
            <a:avLst/>
          </a:prstGeom>
          <a:ln w="88900">
            <a:solidFill>
              <a:srgbClr val="000000"/>
            </a:solidFill>
            <a:prstDash val="sysDot"/>
            <a:miter lim="400000"/>
            <a:tailEnd type="triangle"/>
          </a:ln>
        </p:spPr>
        <p:txBody>
          <a:bodyPr lIns="50800" tIns="50800" rIns="50800" bIns="50800" anchor="ctr"/>
          <a:lstStyle/>
          <a:p>
            <a:pPr/>
          </a:p>
        </p:txBody>
      </p:sp>
      <p:sp>
        <p:nvSpPr>
          <p:cNvPr id="269" name="“network gateway”"/>
          <p:cNvSpPr txBox="1"/>
          <p:nvPr/>
        </p:nvSpPr>
        <p:spPr>
          <a:xfrm>
            <a:off x="1088432" y="8316699"/>
            <a:ext cx="3682493" cy="585112"/>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z="3200">
                <a:solidFill>
                  <a:srgbClr val="FFFFFF"/>
                </a:solidFill>
                <a:latin typeface="+mn-lt"/>
                <a:ea typeface="+mn-ea"/>
                <a:cs typeface="+mn-cs"/>
                <a:sym typeface="Helvetica Neue Medium"/>
              </a:defRPr>
            </a:lvl1pPr>
          </a:lstStyle>
          <a:p>
            <a:pPr/>
            <a:r>
              <a:t>“network gateway”</a:t>
            </a:r>
          </a:p>
        </p:txBody>
      </p:sp>
      <p:sp>
        <p:nvSpPr>
          <p:cNvPr id="270" name="“network gateway”"/>
          <p:cNvSpPr txBox="1"/>
          <p:nvPr/>
        </p:nvSpPr>
        <p:spPr>
          <a:xfrm>
            <a:off x="13296124" y="8316699"/>
            <a:ext cx="3682493" cy="585112"/>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z="3200">
                <a:solidFill>
                  <a:srgbClr val="FFFFFF"/>
                </a:solidFill>
                <a:latin typeface="+mn-lt"/>
                <a:ea typeface="+mn-ea"/>
                <a:cs typeface="+mn-cs"/>
                <a:sym typeface="Helvetica Neue Medium"/>
              </a:defRPr>
            </a:lvl1pPr>
          </a:lstStyle>
          <a:p>
            <a:pPr/>
            <a:r>
              <a:t>“network gateway”</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Outline for today’s class"/>
          <p:cNvSpPr txBox="1"/>
          <p:nvPr>
            <p:ph type="title"/>
          </p:nvPr>
        </p:nvSpPr>
        <p:spPr>
          <a:prstGeom prst="rect">
            <a:avLst/>
          </a:prstGeom>
        </p:spPr>
        <p:txBody>
          <a:bodyPr/>
          <a:lstStyle/>
          <a:p>
            <a:pPr/>
            <a:r>
              <a:t>Outline for today’s class</a:t>
            </a:r>
          </a:p>
        </p:txBody>
      </p:sp>
      <p:sp>
        <p:nvSpPr>
          <p:cNvPr id="193" name="News story…"/>
          <p:cNvSpPr txBox="1"/>
          <p:nvPr>
            <p:ph type="body" idx="1"/>
          </p:nvPr>
        </p:nvSpPr>
        <p:spPr>
          <a:xfrm>
            <a:off x="1212978" y="2630751"/>
            <a:ext cx="23516575" cy="10796025"/>
          </a:xfrm>
          <a:prstGeom prst="rect">
            <a:avLst/>
          </a:prstGeom>
        </p:spPr>
        <p:txBody>
          <a:bodyPr/>
          <a:lstStyle/>
          <a:p>
            <a:pPr/>
            <a:r>
              <a:t>News story</a:t>
            </a:r>
          </a:p>
          <a:p>
            <a:pPr lvl="1"/>
            <a:r>
              <a:t>April 9 — World IoT Day!</a:t>
            </a:r>
          </a:p>
          <a:p>
            <a:pPr/>
            <a:r>
              <a:t>Labs:</a:t>
            </a:r>
          </a:p>
          <a:p>
            <a:pPr lvl="1"/>
            <a:r>
              <a:t>Lab 6 — Due April 28</a:t>
            </a:r>
          </a:p>
          <a:p>
            <a:pPr lvl="1"/>
            <a:r>
              <a:t>Lab 7 — Due May 12 </a:t>
            </a:r>
          </a:p>
          <a:p>
            <a:pPr/>
            <a:r>
              <a:t>IoT 1</a:t>
            </a:r>
          </a:p>
          <a:p>
            <a:pPr/>
            <a:r>
              <a:t>This week’s reading:</a:t>
            </a:r>
          </a:p>
          <a:p>
            <a:pPr lvl="1"/>
            <a:r>
              <a:t>Internet of Things (IoT): Opportunities, issues and challenges towards a smart and sustainable future</a:t>
            </a:r>
          </a:p>
          <a:p>
            <a:pPr/>
            <a:r>
              <a:t>IoT 2</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IPv4 Internet January 1983 →"/>
          <p:cNvSpPr txBox="1"/>
          <p:nvPr>
            <p:ph type="title"/>
          </p:nvPr>
        </p:nvSpPr>
        <p:spPr>
          <a:prstGeom prst="rect">
            <a:avLst/>
          </a:prstGeom>
        </p:spPr>
        <p:txBody>
          <a:bodyPr/>
          <a:lstStyle/>
          <a:p>
            <a:pPr/>
            <a:r>
              <a:t>IPv4 Internet</a:t>
            </a:r>
            <a:br/>
            <a:r>
              <a:t>January 1983 → </a:t>
            </a:r>
          </a:p>
        </p:txBody>
      </p:sp>
      <p:sp>
        <p:nvSpPr>
          <p:cNvPr id="273" name="Double-click to edit"/>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Facts about IPv4"/>
          <p:cNvSpPr txBox="1"/>
          <p:nvPr>
            <p:ph type="title"/>
          </p:nvPr>
        </p:nvSpPr>
        <p:spPr>
          <a:prstGeom prst="rect">
            <a:avLst/>
          </a:prstGeom>
        </p:spPr>
        <p:txBody>
          <a:bodyPr/>
          <a:lstStyle/>
          <a:p>
            <a:pPr/>
            <a:r>
              <a:t>Facts about IPv4</a:t>
            </a:r>
          </a:p>
        </p:txBody>
      </p:sp>
      <p:sp>
        <p:nvSpPr>
          <p:cNvPr id="276" name="Data moves by packets.…"/>
          <p:cNvSpPr txBox="1"/>
          <p:nvPr>
            <p:ph type="body" idx="1"/>
          </p:nvPr>
        </p:nvSpPr>
        <p:spPr>
          <a:prstGeom prst="rect">
            <a:avLst/>
          </a:prstGeom>
        </p:spPr>
        <p:txBody>
          <a:bodyPr/>
          <a:lstStyle/>
          <a:p>
            <a:pPr/>
            <a:r>
              <a:t>Data moves by packets.  </a:t>
            </a:r>
          </a:p>
          <a:p>
            <a:pPr lvl="1"/>
            <a:r>
              <a:t>Packets can be fragmented.</a:t>
            </a:r>
          </a:p>
          <a:p>
            <a:pPr lvl="1"/>
            <a:r>
              <a:t>Variable number of IP “options”</a:t>
            </a:r>
          </a:p>
          <a:p>
            <a:pPr lvl="1"/>
            <a:r>
              <a:t>Most traffic is “TCP” (streams) or “UDP” (datagrams)</a:t>
            </a:r>
          </a:p>
          <a:p>
            <a:pPr lvl="1"/>
            <a:r>
              <a:t>Each layer has its own “checksum.”</a:t>
            </a:r>
          </a:p>
          <a:p>
            <a:pPr/>
            <a:r>
              <a:t>Source &amp; destination addresses: 32 bits each = 2</a:t>
            </a:r>
            <a:r>
              <a:rPr baseline="34380"/>
              <a:t>32</a:t>
            </a:r>
            <a:r>
              <a:t> = 4,294,967,296 possible addresses</a:t>
            </a:r>
          </a:p>
          <a:p>
            <a:pPr/>
            <a:r>
              <a:t>TCP &amp; UDP source &amp; destination Ports: 16 bits each = 2</a:t>
            </a:r>
            <a:r>
              <a:rPr baseline="31999"/>
              <a:t>16</a:t>
            </a:r>
            <a:r>
              <a:t> = 65,536 possible ports</a:t>
            </a:r>
          </a:p>
          <a:p>
            <a:pPr/>
            <a:r>
              <a:t>Sample addresses:</a:t>
            </a:r>
          </a:p>
          <a:p>
            <a:pPr lvl="1"/>
            <a:r>
              <a:t>127.0.0.1			loopback address</a:t>
            </a:r>
          </a:p>
          <a:p>
            <a:pPr lvl="1"/>
            <a:r>
              <a:t>10.0.0.1			local network gateway</a:t>
            </a:r>
          </a:p>
          <a:p>
            <a:pPr lvl="1"/>
            <a:r>
              <a:t>8.8.8.8			A popular nameserver</a:t>
            </a:r>
          </a:p>
          <a:p>
            <a:pPr lvl="1"/>
            <a:r>
              <a:t>23.185.0.1		dce.harvard.edu			</a:t>
            </a:r>
          </a:p>
        </p:txBody>
      </p:sp>
      <p:pic>
        <p:nvPicPr>
          <p:cNvPr id="277" name="pasted-movie.png" descr="pasted-movie.png"/>
          <p:cNvPicPr>
            <a:picLocks noChangeAspect="1"/>
          </p:cNvPicPr>
          <p:nvPr/>
        </p:nvPicPr>
        <p:blipFill>
          <a:blip r:embed="rId2">
            <a:extLst/>
          </a:blip>
          <a:stretch>
            <a:fillRect/>
          </a:stretch>
        </p:blipFill>
        <p:spPr>
          <a:xfrm>
            <a:off x="11660193" y="7940106"/>
            <a:ext cx="12162337" cy="555329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IPv4 — 232 is not enough!"/>
          <p:cNvSpPr txBox="1"/>
          <p:nvPr>
            <p:ph type="title"/>
          </p:nvPr>
        </p:nvSpPr>
        <p:spPr>
          <a:prstGeom prst="rect">
            <a:avLst/>
          </a:prstGeom>
        </p:spPr>
        <p:txBody>
          <a:bodyPr/>
          <a:lstStyle/>
          <a:p>
            <a:pPr/>
            <a:r>
              <a:t>IPv4 — 2</a:t>
            </a:r>
            <a:r>
              <a:rPr baseline="34083"/>
              <a:t>32 </a:t>
            </a:r>
            <a:r>
              <a:t>is not enough!</a:t>
            </a:r>
          </a:p>
        </p:txBody>
      </p:sp>
      <p:sp>
        <p:nvSpPr>
          <p:cNvPr id="280" name="IP Address “exhaustion.”"/>
          <p:cNvSpPr txBox="1"/>
          <p:nvPr>
            <p:ph type="body" idx="1"/>
          </p:nvPr>
        </p:nvSpPr>
        <p:spPr>
          <a:prstGeom prst="rect">
            <a:avLst/>
          </a:prstGeom>
        </p:spPr>
        <p:txBody>
          <a:bodyPr/>
          <a:lstStyle/>
          <a:p>
            <a:pPr/>
            <a:r>
              <a:t>IP Address “exhaustion.”</a:t>
            </a:r>
          </a:p>
          <a:p>
            <a:pPr/>
          </a:p>
          <a:p>
            <a:pPr/>
          </a:p>
          <a:p>
            <a:pPr/>
          </a:p>
          <a:p>
            <a:pPr/>
          </a:p>
          <a:p>
            <a:pPr/>
          </a:p>
        </p:txBody>
      </p:sp>
      <p:pic>
        <p:nvPicPr>
          <p:cNvPr id="281" name="pasted-movie.png" descr="pasted-movie.png"/>
          <p:cNvPicPr>
            <a:picLocks noChangeAspect="1"/>
          </p:cNvPicPr>
          <p:nvPr/>
        </p:nvPicPr>
        <p:blipFill>
          <a:blip r:embed="rId2">
            <a:extLst/>
          </a:blip>
          <a:stretch>
            <a:fillRect/>
          </a:stretch>
        </p:blipFill>
        <p:spPr>
          <a:xfrm>
            <a:off x="2780240" y="4736733"/>
            <a:ext cx="18807251" cy="617766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Private networks and network address translation help conserve IPv4 address space."/>
          <p:cNvSpPr txBox="1"/>
          <p:nvPr>
            <p:ph type="title"/>
          </p:nvPr>
        </p:nvSpPr>
        <p:spPr>
          <a:prstGeom prst="rect">
            <a:avLst/>
          </a:prstGeom>
        </p:spPr>
        <p:txBody>
          <a:bodyPr/>
          <a:lstStyle/>
          <a:p>
            <a:pPr/>
            <a:r>
              <a:t>Private networks and network address translation help conserve IPv4 address space.</a:t>
            </a:r>
          </a:p>
        </p:txBody>
      </p:sp>
      <p:sp>
        <p:nvSpPr>
          <p:cNvPr id="284" name="https://en.wikipedia.org/wiki/Network_address_translation  https://en.wikipedia.org/wiki/Private_network"/>
          <p:cNvSpPr txBox="1"/>
          <p:nvPr/>
        </p:nvSpPr>
        <p:spPr>
          <a:xfrm>
            <a:off x="18364727" y="12973767"/>
            <a:ext cx="5769369" cy="603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700"/>
            </a:pPr>
            <a:r>
              <a:rPr>
                <a:hlinkClick r:id="rId2" invalidUrl="" action="" tgtFrame="" tooltip="" history="1" highlightClick="0" endSnd="0"/>
              </a:rPr>
              <a:t>https://en.wikipedia.org/wiki/Network_address_translation</a:t>
            </a:r>
            <a:r>
              <a:t> </a:t>
            </a:r>
            <a:br/>
            <a:r>
              <a:rPr>
                <a:hlinkClick r:id="rId3" invalidUrl="" action="" tgtFrame="" tooltip="" history="1" highlightClick="0" endSnd="0"/>
              </a:rPr>
              <a:t>https://en.wikipedia.org/wiki/Private_network</a:t>
            </a:r>
            <a:r>
              <a:t> </a:t>
            </a:r>
          </a:p>
        </p:txBody>
      </p:sp>
      <p:pic>
        <p:nvPicPr>
          <p:cNvPr id="285" name="pasted-movie.png" descr="pasted-movie.png"/>
          <p:cNvPicPr>
            <a:picLocks noChangeAspect="1"/>
          </p:cNvPicPr>
          <p:nvPr/>
        </p:nvPicPr>
        <p:blipFill>
          <a:blip r:embed="rId4">
            <a:extLst/>
          </a:blip>
          <a:stretch>
            <a:fillRect/>
          </a:stretch>
        </p:blipFill>
        <p:spPr>
          <a:xfrm>
            <a:off x="5427815" y="2112202"/>
            <a:ext cx="13528370" cy="6790973"/>
          </a:xfrm>
          <a:prstGeom prst="rect">
            <a:avLst/>
          </a:prstGeom>
          <a:ln w="12700">
            <a:miter lim="400000"/>
          </a:ln>
        </p:spPr>
      </p:pic>
      <p:graphicFrame>
        <p:nvGraphicFramePr>
          <p:cNvPr id="286" name="Table 1"/>
          <p:cNvGraphicFramePr/>
          <p:nvPr/>
        </p:nvGraphicFramePr>
        <p:xfrm>
          <a:off x="5423417" y="9359653"/>
          <a:ext cx="13537165" cy="354721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657992"/>
                <a:gridCol w="2868315"/>
                <a:gridCol w="2368644"/>
                <a:gridCol w="3734024"/>
                <a:gridCol w="1452459"/>
                <a:gridCol w="1455727"/>
              </a:tblGrid>
              <a:tr h="886803">
                <a:tc>
                  <a:txBody>
                    <a:bodyPr/>
                    <a:lstStyle/>
                    <a:p>
                      <a:pPr defTabSz="457200">
                        <a:defRPr sz="1800">
                          <a:uFillTx/>
                        </a:defRPr>
                      </a:pPr>
                      <a:r>
                        <a:rPr sz="2200">
                          <a:solidFill>
                            <a:srgbClr val="202122"/>
                          </a:solidFill>
                          <a:latin typeface="Helvetica"/>
                          <a:ea typeface="Helvetica"/>
                          <a:cs typeface="Helvetica"/>
                          <a:sym typeface="Helvetica"/>
                        </a:rPr>
                        <a:t>RFC 1918 name</a:t>
                      </a:r>
                    </a:p>
                  </a:txBody>
                  <a:tcPr marL="71120" marR="266700" marT="35560" marB="35560" anchor="ctr" anchorCtr="0" horzOverflow="overflow">
                    <a:solidFill>
                      <a:srgbClr val="EAECF0"/>
                    </a:solidFill>
                  </a:tcPr>
                </a:tc>
                <a:tc>
                  <a:txBody>
                    <a:bodyPr/>
                    <a:lstStyle/>
                    <a:p>
                      <a:pPr defTabSz="457200">
                        <a:defRPr sz="1800">
                          <a:uFillTx/>
                        </a:defRPr>
                      </a:pPr>
                      <a:r>
                        <a:rPr sz="2200">
                          <a:solidFill>
                            <a:srgbClr val="202122"/>
                          </a:solidFill>
                          <a:latin typeface="Helvetica"/>
                          <a:ea typeface="Helvetica"/>
                          <a:cs typeface="Helvetica"/>
                          <a:sym typeface="Helvetica"/>
                        </a:rPr>
                        <a:t>IP address range</a:t>
                      </a:r>
                    </a:p>
                  </a:txBody>
                  <a:tcPr marL="71120" marR="266700" marT="35560" marB="35560" anchor="ctr" anchorCtr="0" horzOverflow="overflow">
                    <a:solidFill>
                      <a:srgbClr val="EAECF0"/>
                    </a:solidFill>
                  </a:tcPr>
                </a:tc>
                <a:tc>
                  <a:txBody>
                    <a:bodyPr/>
                    <a:lstStyle/>
                    <a:p>
                      <a:pPr defTabSz="457200">
                        <a:defRPr sz="1800">
                          <a:uFillTx/>
                        </a:defRPr>
                      </a:pPr>
                      <a:r>
                        <a:rPr sz="2200">
                          <a:solidFill>
                            <a:srgbClr val="202122"/>
                          </a:solidFill>
                          <a:latin typeface="Helvetica"/>
                          <a:ea typeface="Helvetica"/>
                          <a:cs typeface="Helvetica"/>
                          <a:sym typeface="Helvetica"/>
                        </a:rPr>
                        <a:t>Number of addresses</a:t>
                      </a:r>
                    </a:p>
                  </a:txBody>
                  <a:tcPr marL="71120" marR="266700" marT="35560" marB="35560" anchor="ctr" anchorCtr="0" horzOverflow="overflow">
                    <a:solidFill>
                      <a:srgbClr val="EAECF0"/>
                    </a:solidFill>
                  </a:tcPr>
                </a:tc>
                <a:tc>
                  <a:txBody>
                    <a:bodyPr/>
                    <a:lstStyle/>
                    <a:p>
                      <a:pPr defTabSz="457200">
                        <a:defRPr sz="2200">
                          <a:solidFill>
                            <a:srgbClr val="202122"/>
                          </a:solidFill>
                          <a:uFillTx/>
                          <a:latin typeface="Helvetica"/>
                          <a:ea typeface="Helvetica"/>
                          <a:cs typeface="Helvetica"/>
                          <a:sym typeface="Helvetica"/>
                        </a:defRPr>
                      </a:pPr>
                      <a:r>
                        <a:t>Largest </a:t>
                      </a:r>
                      <a:r>
                        <a:rPr u="sng">
                          <a:solidFill>
                            <a:srgbClr val="3366CC"/>
                          </a:solidFill>
                          <a:hlinkClick r:id="rId5" invalidUrl="" action="" tgtFrame="" tooltip="" history="1" highlightClick="0" endSnd="0"/>
                        </a:rPr>
                        <a:t>CIDR</a:t>
                      </a:r>
                      <a:r>
                        <a:t> block (subnet mask)</a:t>
                      </a:r>
                    </a:p>
                  </a:txBody>
                  <a:tcPr marL="71120" marR="266700" marT="35560" marB="35560" anchor="ctr" anchorCtr="0" horzOverflow="overflow">
                    <a:solidFill>
                      <a:srgbClr val="EAECF0"/>
                    </a:solidFill>
                  </a:tcPr>
                </a:tc>
                <a:tc>
                  <a:txBody>
                    <a:bodyPr/>
                    <a:lstStyle/>
                    <a:p>
                      <a:pPr defTabSz="457200">
                        <a:defRPr sz="1800">
                          <a:uFillTx/>
                        </a:defRPr>
                      </a:pPr>
                      <a:r>
                        <a:rPr sz="2200">
                          <a:solidFill>
                            <a:srgbClr val="202122"/>
                          </a:solidFill>
                          <a:latin typeface="Helvetica"/>
                          <a:ea typeface="Helvetica"/>
                          <a:cs typeface="Helvetica"/>
                          <a:sym typeface="Helvetica"/>
                        </a:rPr>
                        <a:t>Host ID size</a:t>
                      </a:r>
                    </a:p>
                  </a:txBody>
                  <a:tcPr marL="71120" marR="266700" marT="35560" marB="35560" anchor="ctr" anchorCtr="0" horzOverflow="overflow">
                    <a:solidFill>
                      <a:srgbClr val="EAECF0"/>
                    </a:solidFill>
                  </a:tcPr>
                </a:tc>
                <a:tc>
                  <a:txBody>
                    <a:bodyPr/>
                    <a:lstStyle/>
                    <a:p>
                      <a:pPr defTabSz="457200">
                        <a:defRPr sz="1800">
                          <a:uFillTx/>
                        </a:defRPr>
                      </a:pPr>
                      <a:r>
                        <a:rPr sz="2200">
                          <a:solidFill>
                            <a:srgbClr val="202122"/>
                          </a:solidFill>
                          <a:latin typeface="Helvetica"/>
                          <a:ea typeface="Helvetica"/>
                          <a:cs typeface="Helvetica"/>
                          <a:sym typeface="Helvetica"/>
                        </a:rPr>
                        <a:t>Mask bits</a:t>
                      </a:r>
                    </a:p>
                  </a:txBody>
                  <a:tcPr marL="71120" marR="266700" marT="35560" marB="35560" anchor="ctr" anchorCtr="0" horzOverflow="overflow">
                    <a:solidFill>
                      <a:srgbClr val="EAECF0"/>
                    </a:solidFill>
                  </a:tcPr>
                </a:tc>
              </a:tr>
              <a:tr h="886803">
                <a:tc>
                  <a:txBody>
                    <a:bodyPr/>
                    <a:lstStyle/>
                    <a:p>
                      <a:pPr algn="l" defTabSz="457200">
                        <a:defRPr sz="1800">
                          <a:uFillTx/>
                        </a:defRPr>
                      </a:pPr>
                      <a:r>
                        <a:rPr sz="2200">
                          <a:solidFill>
                            <a:srgbClr val="202122"/>
                          </a:solidFill>
                          <a:latin typeface="Helvetica"/>
                          <a:ea typeface="Helvetica"/>
                          <a:cs typeface="Helvetica"/>
                          <a:sym typeface="Helvetica"/>
                        </a:rPr>
                        <a:t>24-bit block</a:t>
                      </a:r>
                    </a:p>
                  </a:txBody>
                  <a:tcPr marL="71120" marR="71120" marT="35560" marB="35560" anchor="ctr" anchorCtr="0" horzOverflow="overflow"/>
                </a:tc>
                <a:tc>
                  <a:txBody>
                    <a:bodyPr/>
                    <a:lstStyle/>
                    <a:p>
                      <a:pPr defTabSz="457200">
                        <a:defRPr sz="1800">
                          <a:uFillTx/>
                        </a:defRPr>
                      </a:pPr>
                      <a:r>
                        <a:rPr sz="2200">
                          <a:solidFill>
                            <a:srgbClr val="202122"/>
                          </a:solidFill>
                          <a:latin typeface="Helvetica"/>
                          <a:ea typeface="Helvetica"/>
                          <a:cs typeface="Helvetica"/>
                          <a:sym typeface="Helvetica"/>
                        </a:rPr>
                        <a:t>10.0.0.0 – 10.255.255.255</a:t>
                      </a:r>
                    </a:p>
                  </a:txBody>
                  <a:tcPr marL="71120" marR="71120" marT="35560" marB="35560" anchor="ctr" anchorCtr="0" horzOverflow="overflow"/>
                </a:tc>
                <a:tc>
                  <a:txBody>
                    <a:bodyPr/>
                    <a:lstStyle/>
                    <a:p>
                      <a:pPr algn="r" defTabSz="457200">
                        <a:defRPr sz="1800">
                          <a:uFillTx/>
                        </a:defRPr>
                      </a:pPr>
                      <a:r>
                        <a:rPr sz="2200">
                          <a:solidFill>
                            <a:srgbClr val="202122"/>
                          </a:solidFill>
                          <a:latin typeface="Helvetica"/>
                          <a:ea typeface="Helvetica"/>
                          <a:cs typeface="Helvetica"/>
                          <a:sym typeface="Helvetica"/>
                        </a:rPr>
                        <a:t>16777216</a:t>
                      </a:r>
                    </a:p>
                  </a:txBody>
                  <a:tcPr marL="71120" marR="71120" marT="35560" marB="35560" anchor="ctr" anchorCtr="0" horzOverflow="overflow"/>
                </a:tc>
                <a:tc>
                  <a:txBody>
                    <a:bodyPr/>
                    <a:lstStyle/>
                    <a:p>
                      <a:pPr defTabSz="457200">
                        <a:defRPr sz="1800">
                          <a:uFillTx/>
                        </a:defRPr>
                      </a:pPr>
                      <a:r>
                        <a:rPr sz="2200">
                          <a:solidFill>
                            <a:srgbClr val="202122"/>
                          </a:solidFill>
                          <a:latin typeface="Helvetica"/>
                          <a:ea typeface="Helvetica"/>
                          <a:cs typeface="Helvetica"/>
                          <a:sym typeface="Helvetica"/>
                        </a:rPr>
                        <a:t>10.0.0.0/8  (255.0.0.0)</a:t>
                      </a:r>
                    </a:p>
                  </a:txBody>
                  <a:tcPr marL="71120" marR="71120" marT="35560" marB="35560" anchor="ctr" anchorCtr="0" horzOverflow="overflow"/>
                </a:tc>
                <a:tc>
                  <a:txBody>
                    <a:bodyPr/>
                    <a:lstStyle/>
                    <a:p>
                      <a:pPr algn="r" defTabSz="457200">
                        <a:defRPr sz="1800">
                          <a:uFillTx/>
                        </a:defRPr>
                      </a:pPr>
                      <a:r>
                        <a:rPr sz="2200">
                          <a:solidFill>
                            <a:srgbClr val="202122"/>
                          </a:solidFill>
                          <a:latin typeface="Helvetica"/>
                          <a:ea typeface="Helvetica"/>
                          <a:cs typeface="Helvetica"/>
                          <a:sym typeface="Helvetica"/>
                        </a:rPr>
                        <a:t>24 bits</a:t>
                      </a:r>
                    </a:p>
                  </a:txBody>
                  <a:tcPr marL="71120" marR="71120" marT="35560" marB="35560" anchor="ctr" anchorCtr="0" horzOverflow="overflow"/>
                </a:tc>
                <a:tc>
                  <a:txBody>
                    <a:bodyPr/>
                    <a:lstStyle/>
                    <a:p>
                      <a:pPr algn="r" defTabSz="457200">
                        <a:defRPr sz="1800">
                          <a:uFillTx/>
                        </a:defRPr>
                      </a:pPr>
                      <a:r>
                        <a:rPr sz="2200">
                          <a:solidFill>
                            <a:srgbClr val="202122"/>
                          </a:solidFill>
                          <a:latin typeface="Helvetica"/>
                          <a:ea typeface="Helvetica"/>
                          <a:cs typeface="Helvetica"/>
                          <a:sym typeface="Helvetica"/>
                        </a:rPr>
                        <a:t>8 bits</a:t>
                      </a:r>
                    </a:p>
                  </a:txBody>
                  <a:tcPr marL="71120" marR="71120" marT="35560" marB="35560" anchor="ctr" anchorCtr="0" horzOverflow="overflow"/>
                </a:tc>
              </a:tr>
              <a:tr h="886803">
                <a:tc>
                  <a:txBody>
                    <a:bodyPr/>
                    <a:lstStyle/>
                    <a:p>
                      <a:pPr algn="l" defTabSz="457200">
                        <a:defRPr sz="1800">
                          <a:uFillTx/>
                        </a:defRPr>
                      </a:pPr>
                      <a:r>
                        <a:rPr sz="2200">
                          <a:solidFill>
                            <a:srgbClr val="202122"/>
                          </a:solidFill>
                          <a:latin typeface="Helvetica"/>
                          <a:ea typeface="Helvetica"/>
                          <a:cs typeface="Helvetica"/>
                          <a:sym typeface="Helvetica"/>
                        </a:rPr>
                        <a:t>20-bit block</a:t>
                      </a:r>
                    </a:p>
                  </a:txBody>
                  <a:tcPr marL="71120" marR="71120" marT="35560" marB="35560" anchor="ctr" anchorCtr="0" horzOverflow="overflow"/>
                </a:tc>
                <a:tc>
                  <a:txBody>
                    <a:bodyPr/>
                    <a:lstStyle/>
                    <a:p>
                      <a:pPr defTabSz="457200">
                        <a:defRPr sz="1800">
                          <a:uFillTx/>
                        </a:defRPr>
                      </a:pPr>
                      <a:r>
                        <a:rPr sz="2200">
                          <a:solidFill>
                            <a:srgbClr val="202122"/>
                          </a:solidFill>
                          <a:latin typeface="Helvetica"/>
                          <a:ea typeface="Helvetica"/>
                          <a:cs typeface="Helvetica"/>
                          <a:sym typeface="Helvetica"/>
                        </a:rPr>
                        <a:t>172.16.0.0 – 172.31.255.255</a:t>
                      </a:r>
                    </a:p>
                  </a:txBody>
                  <a:tcPr marL="71120" marR="71120" marT="35560" marB="35560" anchor="ctr" anchorCtr="0" horzOverflow="overflow"/>
                </a:tc>
                <a:tc>
                  <a:txBody>
                    <a:bodyPr/>
                    <a:lstStyle/>
                    <a:p>
                      <a:pPr algn="r" defTabSz="457200">
                        <a:defRPr sz="1800">
                          <a:uFillTx/>
                        </a:defRPr>
                      </a:pPr>
                      <a:r>
                        <a:rPr sz="2200">
                          <a:solidFill>
                            <a:srgbClr val="202122"/>
                          </a:solidFill>
                          <a:latin typeface="Helvetica"/>
                          <a:ea typeface="Helvetica"/>
                          <a:cs typeface="Helvetica"/>
                          <a:sym typeface="Helvetica"/>
                        </a:rPr>
                        <a:t>1048576</a:t>
                      </a:r>
                    </a:p>
                  </a:txBody>
                  <a:tcPr marL="71120" marR="71120" marT="35560" marB="35560" anchor="ctr" anchorCtr="0" horzOverflow="overflow"/>
                </a:tc>
                <a:tc>
                  <a:txBody>
                    <a:bodyPr/>
                    <a:lstStyle/>
                    <a:p>
                      <a:pPr defTabSz="457200">
                        <a:defRPr sz="1800">
                          <a:uFillTx/>
                        </a:defRPr>
                      </a:pPr>
                      <a:r>
                        <a:rPr sz="2200">
                          <a:solidFill>
                            <a:srgbClr val="202122"/>
                          </a:solidFill>
                          <a:latin typeface="Helvetica"/>
                          <a:ea typeface="Helvetica"/>
                          <a:cs typeface="Helvetica"/>
                          <a:sym typeface="Helvetica"/>
                        </a:rPr>
                        <a:t>172.16.0.0/12 (255.240.0.0)</a:t>
                      </a:r>
                    </a:p>
                  </a:txBody>
                  <a:tcPr marL="71120" marR="71120" marT="35560" marB="35560" anchor="ctr" anchorCtr="0" horzOverflow="overflow"/>
                </a:tc>
                <a:tc>
                  <a:txBody>
                    <a:bodyPr/>
                    <a:lstStyle/>
                    <a:p>
                      <a:pPr algn="r" defTabSz="457200">
                        <a:defRPr sz="1800">
                          <a:uFillTx/>
                        </a:defRPr>
                      </a:pPr>
                      <a:r>
                        <a:rPr sz="2200">
                          <a:solidFill>
                            <a:srgbClr val="202122"/>
                          </a:solidFill>
                          <a:latin typeface="Helvetica"/>
                          <a:ea typeface="Helvetica"/>
                          <a:cs typeface="Helvetica"/>
                          <a:sym typeface="Helvetica"/>
                        </a:rPr>
                        <a:t>20 bits</a:t>
                      </a:r>
                    </a:p>
                  </a:txBody>
                  <a:tcPr marL="71120" marR="71120" marT="35560" marB="35560" anchor="ctr" anchorCtr="0" horzOverflow="overflow"/>
                </a:tc>
                <a:tc>
                  <a:txBody>
                    <a:bodyPr/>
                    <a:lstStyle/>
                    <a:p>
                      <a:pPr algn="r" defTabSz="457200">
                        <a:defRPr sz="1800">
                          <a:uFillTx/>
                        </a:defRPr>
                      </a:pPr>
                      <a:r>
                        <a:rPr sz="2200">
                          <a:solidFill>
                            <a:srgbClr val="202122"/>
                          </a:solidFill>
                          <a:latin typeface="Helvetica"/>
                          <a:ea typeface="Helvetica"/>
                          <a:cs typeface="Helvetica"/>
                          <a:sym typeface="Helvetica"/>
                        </a:rPr>
                        <a:t>12 bits</a:t>
                      </a:r>
                    </a:p>
                  </a:txBody>
                  <a:tcPr marL="71120" marR="71120" marT="35560" marB="35560" anchor="ctr" anchorCtr="0" horzOverflow="overflow"/>
                </a:tc>
              </a:tr>
              <a:tr h="886803">
                <a:tc>
                  <a:txBody>
                    <a:bodyPr/>
                    <a:lstStyle/>
                    <a:p>
                      <a:pPr algn="l" defTabSz="457200">
                        <a:defRPr sz="1800">
                          <a:uFillTx/>
                        </a:defRPr>
                      </a:pPr>
                      <a:r>
                        <a:rPr sz="2200">
                          <a:solidFill>
                            <a:srgbClr val="202122"/>
                          </a:solidFill>
                          <a:latin typeface="Helvetica"/>
                          <a:ea typeface="Helvetica"/>
                          <a:cs typeface="Helvetica"/>
                          <a:sym typeface="Helvetica"/>
                        </a:rPr>
                        <a:t>16-bit block</a:t>
                      </a:r>
                    </a:p>
                  </a:txBody>
                  <a:tcPr marL="71120" marR="71120" marT="35560" marB="35560" anchor="ctr" anchorCtr="0" horzOverflow="overflow"/>
                </a:tc>
                <a:tc>
                  <a:txBody>
                    <a:bodyPr/>
                    <a:lstStyle/>
                    <a:p>
                      <a:pPr defTabSz="457200">
                        <a:defRPr sz="1800">
                          <a:uFillTx/>
                        </a:defRPr>
                      </a:pPr>
                      <a:r>
                        <a:rPr sz="2200">
                          <a:solidFill>
                            <a:srgbClr val="202122"/>
                          </a:solidFill>
                          <a:latin typeface="Helvetica"/>
                          <a:ea typeface="Helvetica"/>
                          <a:cs typeface="Helvetica"/>
                          <a:sym typeface="Helvetica"/>
                        </a:rPr>
                        <a:t>192.168.0.0 – 192.168.255.255</a:t>
                      </a:r>
                    </a:p>
                  </a:txBody>
                  <a:tcPr marL="71120" marR="71120" marT="35560" marB="35560" anchor="ctr" anchorCtr="0" horzOverflow="overflow"/>
                </a:tc>
                <a:tc>
                  <a:txBody>
                    <a:bodyPr/>
                    <a:lstStyle/>
                    <a:p>
                      <a:pPr algn="r" defTabSz="457200">
                        <a:defRPr sz="1800">
                          <a:uFillTx/>
                        </a:defRPr>
                      </a:pPr>
                      <a:r>
                        <a:rPr sz="2200">
                          <a:solidFill>
                            <a:srgbClr val="202122"/>
                          </a:solidFill>
                          <a:latin typeface="Helvetica"/>
                          <a:ea typeface="Helvetica"/>
                          <a:cs typeface="Helvetica"/>
                          <a:sym typeface="Helvetica"/>
                        </a:rPr>
                        <a:t>65536</a:t>
                      </a:r>
                    </a:p>
                  </a:txBody>
                  <a:tcPr marL="71120" marR="71120" marT="35560" marB="35560" anchor="ctr" anchorCtr="0" horzOverflow="overflow"/>
                </a:tc>
                <a:tc>
                  <a:txBody>
                    <a:bodyPr/>
                    <a:lstStyle/>
                    <a:p>
                      <a:pPr defTabSz="457200">
                        <a:defRPr sz="1800">
                          <a:uFillTx/>
                        </a:defRPr>
                      </a:pPr>
                      <a:r>
                        <a:rPr sz="2200">
                          <a:solidFill>
                            <a:srgbClr val="202122"/>
                          </a:solidFill>
                          <a:latin typeface="Helvetica"/>
                          <a:ea typeface="Helvetica"/>
                          <a:cs typeface="Helvetica"/>
                          <a:sym typeface="Helvetica"/>
                        </a:rPr>
                        <a:t>192.168.0.0/16 (255.255.0.0)</a:t>
                      </a:r>
                    </a:p>
                  </a:txBody>
                  <a:tcPr marL="71120" marR="71120" marT="35560" marB="35560" anchor="ctr" anchorCtr="0" horzOverflow="overflow"/>
                </a:tc>
                <a:tc>
                  <a:txBody>
                    <a:bodyPr/>
                    <a:lstStyle/>
                    <a:p>
                      <a:pPr algn="r" defTabSz="457200">
                        <a:defRPr sz="1800">
                          <a:uFillTx/>
                        </a:defRPr>
                      </a:pPr>
                      <a:r>
                        <a:rPr sz="2200">
                          <a:solidFill>
                            <a:srgbClr val="202122"/>
                          </a:solidFill>
                          <a:latin typeface="Helvetica"/>
                          <a:ea typeface="Helvetica"/>
                          <a:cs typeface="Helvetica"/>
                          <a:sym typeface="Helvetica"/>
                        </a:rPr>
                        <a:t>16 bits</a:t>
                      </a:r>
                    </a:p>
                  </a:txBody>
                  <a:tcPr marL="71120" marR="71120" marT="35560" marB="35560" anchor="ctr" anchorCtr="0" horzOverflow="overflow"/>
                </a:tc>
                <a:tc>
                  <a:txBody>
                    <a:bodyPr/>
                    <a:lstStyle/>
                    <a:p>
                      <a:pPr algn="r" defTabSz="457200">
                        <a:defRPr sz="1800">
                          <a:uFillTx/>
                        </a:defRPr>
                      </a:pPr>
                      <a:r>
                        <a:rPr sz="2200">
                          <a:solidFill>
                            <a:srgbClr val="202122"/>
                          </a:solidFill>
                          <a:latin typeface="Helvetica"/>
                          <a:ea typeface="Helvetica"/>
                          <a:cs typeface="Helvetica"/>
                          <a:sym typeface="Helvetica"/>
                        </a:rPr>
                        <a:t>16 bits</a:t>
                      </a:r>
                    </a:p>
                  </a:txBody>
                  <a:tcPr marL="71120" marR="71120" marT="35560" marB="35560" anchor="ctr" anchorCtr="0" horzOverflow="overflow"/>
                </a:tc>
              </a:tr>
            </a:tbl>
          </a:graphicData>
        </a:graphic>
      </p:graphicFrame>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IPv6 Internet June 6, 2012 →"/>
          <p:cNvSpPr txBox="1"/>
          <p:nvPr>
            <p:ph type="title"/>
          </p:nvPr>
        </p:nvSpPr>
        <p:spPr>
          <a:prstGeom prst="rect">
            <a:avLst/>
          </a:prstGeom>
        </p:spPr>
        <p:txBody>
          <a:bodyPr/>
          <a:lstStyle/>
          <a:p>
            <a:pPr/>
            <a:r>
              <a:t>IPv6 Internet</a:t>
            </a:r>
            <a:br/>
            <a:r>
              <a:t>June 6, 2012 → </a:t>
            </a:r>
          </a:p>
        </p:txBody>
      </p:sp>
      <p:sp>
        <p:nvSpPr>
          <p:cNvPr id="289" name="Double-click to edit"/>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Facts about IPv6"/>
          <p:cNvSpPr txBox="1"/>
          <p:nvPr>
            <p:ph type="title"/>
          </p:nvPr>
        </p:nvSpPr>
        <p:spPr>
          <a:prstGeom prst="rect">
            <a:avLst/>
          </a:prstGeom>
        </p:spPr>
        <p:txBody>
          <a:bodyPr/>
          <a:lstStyle/>
          <a:p>
            <a:pPr/>
            <a:r>
              <a:t>Facts about IPv6</a:t>
            </a:r>
          </a:p>
        </p:txBody>
      </p:sp>
      <p:sp>
        <p:nvSpPr>
          <p:cNvPr id="292" name="Data moves by packets.…"/>
          <p:cNvSpPr txBox="1"/>
          <p:nvPr>
            <p:ph type="body" idx="1"/>
          </p:nvPr>
        </p:nvSpPr>
        <p:spPr>
          <a:prstGeom prst="rect">
            <a:avLst/>
          </a:prstGeom>
        </p:spPr>
        <p:txBody>
          <a:bodyPr/>
          <a:lstStyle/>
          <a:p>
            <a:pPr/>
            <a:r>
              <a:t>Data moves by packets.</a:t>
            </a:r>
          </a:p>
          <a:p>
            <a:pPr lvl="1"/>
            <a:r>
              <a:t>Packets </a:t>
            </a:r>
            <a:r>
              <a:rPr b="1"/>
              <a:t>cannot</a:t>
            </a:r>
            <a:r>
              <a:t> be fragmented.</a:t>
            </a:r>
          </a:p>
          <a:p>
            <a:pPr lvl="1"/>
            <a:r>
              <a:t>No IP “options”</a:t>
            </a:r>
          </a:p>
          <a:p>
            <a:pPr lvl="1"/>
            <a:r>
              <a:t>Most traffic is “TCP” (streams) or “UDP” (datagrams)</a:t>
            </a:r>
          </a:p>
          <a:p>
            <a:pPr lvl="1"/>
            <a:r>
              <a:t>Only the top layer has a checksum.</a:t>
            </a:r>
          </a:p>
          <a:p>
            <a:pPr/>
            <a:r>
              <a:t>Source &amp; Destination Addresses: 128 bits each = 2</a:t>
            </a:r>
            <a:r>
              <a:rPr baseline="34380"/>
              <a:t>128</a:t>
            </a:r>
            <a:r>
              <a:t> = 3.4 x 10</a:t>
            </a:r>
            <a:r>
              <a:rPr baseline="31999"/>
              <a:t>38</a:t>
            </a:r>
            <a:r>
              <a:t> possible addresses</a:t>
            </a:r>
          </a:p>
          <a:p>
            <a:pPr/>
            <a:r>
              <a:t>TCP source &amp; destination ports: 16 bits each = 2</a:t>
            </a:r>
            <a:r>
              <a:rPr baseline="31999"/>
              <a:t>16</a:t>
            </a:r>
            <a:r>
              <a:t> = 65,536 possible ports</a:t>
            </a:r>
          </a:p>
          <a:p>
            <a:pPr/>
            <a:r>
              <a:t>Sample addresses:</a:t>
            </a:r>
          </a:p>
          <a:p>
            <a:pPr lvl="1"/>
            <a:r>
              <a:t>fe80::1						loopback address</a:t>
            </a:r>
          </a:p>
          <a:p>
            <a:pPr lvl="1"/>
            <a:r>
              <a:t>fe80::434:97ff:feef:3a1d 		local IP address</a:t>
            </a:r>
          </a:p>
          <a:p>
            <a:pPr lvl="1"/>
            <a:r>
              <a:t>2620:12a:8000::1				dce.harvard.edu			</a:t>
            </a:r>
          </a:p>
          <a:p>
            <a:pPr lvl="1"/>
          </a:p>
          <a:p>
            <a:pPr lvl="2"/>
            <a:r>
              <a:t>“::” means “fill with 0s.”</a:t>
            </a:r>
          </a:p>
        </p:txBody>
      </p:sp>
      <p:pic>
        <p:nvPicPr>
          <p:cNvPr id="293" name="pasted-movie.png" descr="pasted-movie.png"/>
          <p:cNvPicPr>
            <a:picLocks noChangeAspect="1"/>
          </p:cNvPicPr>
          <p:nvPr/>
        </p:nvPicPr>
        <p:blipFill>
          <a:blip r:embed="rId2">
            <a:extLst/>
          </a:blip>
          <a:stretch>
            <a:fillRect/>
          </a:stretch>
        </p:blipFill>
        <p:spPr>
          <a:xfrm>
            <a:off x="11099854" y="8099314"/>
            <a:ext cx="11978125" cy="5519088"/>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IPv6 adoption"/>
          <p:cNvSpPr txBox="1"/>
          <p:nvPr>
            <p:ph type="title"/>
          </p:nvPr>
        </p:nvSpPr>
        <p:spPr>
          <a:prstGeom prst="rect">
            <a:avLst/>
          </a:prstGeom>
        </p:spPr>
        <p:txBody>
          <a:bodyPr/>
          <a:lstStyle/>
          <a:p>
            <a:pPr/>
            <a:r>
              <a:t>IPv6 adoption</a:t>
            </a:r>
          </a:p>
        </p:txBody>
      </p:sp>
      <p:pic>
        <p:nvPicPr>
          <p:cNvPr id="296" name="pasted-movie.png" descr="pasted-movie.png"/>
          <p:cNvPicPr>
            <a:picLocks noChangeAspect="1"/>
          </p:cNvPicPr>
          <p:nvPr/>
        </p:nvPicPr>
        <p:blipFill>
          <a:blip r:embed="rId2">
            <a:extLst/>
          </a:blip>
          <a:stretch>
            <a:fillRect/>
          </a:stretch>
        </p:blipFill>
        <p:spPr>
          <a:xfrm>
            <a:off x="8050447" y="275751"/>
            <a:ext cx="15377172" cy="12925300"/>
          </a:xfrm>
          <a:prstGeom prst="rect">
            <a:avLst/>
          </a:prstGeom>
          <a:ln w="12700">
            <a:miter lim="400000"/>
          </a:ln>
        </p:spPr>
      </p:pic>
      <p:sp>
        <p:nvSpPr>
          <p:cNvPr id="297" name="https://www.google.com/intl/en/ipv6/statistics.html"/>
          <p:cNvSpPr txBox="1"/>
          <p:nvPr/>
        </p:nvSpPr>
        <p:spPr>
          <a:xfrm>
            <a:off x="12230994" y="12841709"/>
            <a:ext cx="11794928"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3200"/>
              </a:spcBef>
              <a:defRPr sz="4200" u="sng">
                <a:latin typeface="Helvetica"/>
                <a:ea typeface="Helvetica"/>
                <a:cs typeface="Helvetica"/>
                <a:sym typeface="Helvetica"/>
                <a:hlinkClick r:id="rId3" invalidUrl="" action="" tgtFrame="" tooltip="" history="1" highlightClick="0" endSnd="0"/>
              </a:defRPr>
            </a:lvl1pPr>
          </a:lstStyle>
          <a:p>
            <a:pPr>
              <a:defRPr u="none"/>
            </a:pPr>
            <a:r>
              <a:rPr u="sng">
                <a:hlinkClick r:id="rId3" invalidUrl="" action="" tgtFrame="" tooltip="" history="1" highlightClick="0" endSnd="0"/>
              </a:rPr>
              <a:t>https://www.google.com/intl/en/ipv6/statistics.html</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Double-click to edit"/>
          <p:cNvSpPr txBox="1"/>
          <p:nvPr>
            <p:ph type="title"/>
          </p:nvPr>
        </p:nvSpPr>
        <p:spPr>
          <a:prstGeom prst="rect">
            <a:avLst/>
          </a:prstGeom>
        </p:spPr>
        <p:txBody>
          <a:bodyPr/>
          <a:lstStyle/>
          <a:p>
            <a:pPr/>
          </a:p>
        </p:txBody>
      </p:sp>
      <p:pic>
        <p:nvPicPr>
          <p:cNvPr id="300" name="pasted-movie.png" descr="pasted-movie.png"/>
          <p:cNvPicPr>
            <a:picLocks noChangeAspect="1"/>
          </p:cNvPicPr>
          <p:nvPr/>
        </p:nvPicPr>
        <p:blipFill>
          <a:blip r:embed="rId3">
            <a:extLst/>
          </a:blip>
          <a:stretch>
            <a:fillRect/>
          </a:stretch>
        </p:blipFill>
        <p:spPr>
          <a:xfrm>
            <a:off x="1571898" y="708066"/>
            <a:ext cx="21984231" cy="10560327"/>
          </a:xfrm>
          <a:prstGeom prst="rect">
            <a:avLst/>
          </a:prstGeom>
          <a:ln w="25400">
            <a:solidFill>
              <a:srgbClr val="000000"/>
            </a:solidFill>
            <a:miter lim="400000"/>
          </a:ln>
        </p:spPr>
      </p:pic>
      <p:sp>
        <p:nvSpPr>
          <p:cNvPr id="301" name="https://www.iana.org/numbers/allocations/apnic/ipv6/"/>
          <p:cNvSpPr txBox="1"/>
          <p:nvPr/>
        </p:nvSpPr>
        <p:spPr>
          <a:xfrm>
            <a:off x="12529021" y="12853831"/>
            <a:ext cx="11700562" cy="659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vl1pPr>
          </a:lstStyle>
          <a:p>
            <a:pPr/>
            <a:r>
              <a:t>https://www.iana.org/numbers/allocations/apnic/ipv6/</a:t>
            </a:r>
          </a:p>
        </p:txBody>
      </p:sp>
      <p:sp>
        <p:nvSpPr>
          <p:cNvPr id="302" name="Q: Name three things wrong with this graph."/>
          <p:cNvSpPr txBox="1"/>
          <p:nvPr/>
        </p:nvSpPr>
        <p:spPr>
          <a:xfrm>
            <a:off x="1083462" y="11663026"/>
            <a:ext cx="12128298"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Q: Name three things wrong with this graph.</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IPv6 exhaustion???"/>
          <p:cNvSpPr txBox="1"/>
          <p:nvPr>
            <p:ph type="title"/>
          </p:nvPr>
        </p:nvSpPr>
        <p:spPr>
          <a:prstGeom prst="rect">
            <a:avLst/>
          </a:prstGeom>
        </p:spPr>
        <p:txBody>
          <a:bodyPr/>
          <a:lstStyle/>
          <a:p>
            <a:pPr/>
            <a:r>
              <a:t>IPv6 exhaustion???</a:t>
            </a:r>
          </a:p>
        </p:txBody>
      </p:sp>
      <p:sp>
        <p:nvSpPr>
          <p:cNvPr id="307" name="Even with 2128 addresses,  allocation matters."/>
          <p:cNvSpPr txBox="1"/>
          <p:nvPr>
            <p:ph type="body" idx="1"/>
          </p:nvPr>
        </p:nvSpPr>
        <p:spPr>
          <a:prstGeom prst="rect">
            <a:avLst/>
          </a:prstGeom>
        </p:spPr>
        <p:txBody>
          <a:bodyPr/>
          <a:lstStyle/>
          <a:p>
            <a:pPr/>
            <a:r>
              <a:t>Even with 2</a:t>
            </a:r>
            <a:r>
              <a:rPr baseline="31999"/>
              <a:t>128</a:t>
            </a:r>
            <a:r>
              <a:t> addresses, </a:t>
            </a:r>
            <a:br/>
            <a:r>
              <a:t>allocation matters.</a:t>
            </a:r>
          </a:p>
        </p:txBody>
      </p:sp>
      <p:pic>
        <p:nvPicPr>
          <p:cNvPr id="308" name="pasted-movie.png" descr="pasted-movie.png"/>
          <p:cNvPicPr>
            <a:picLocks noChangeAspect="1"/>
          </p:cNvPicPr>
          <p:nvPr/>
        </p:nvPicPr>
        <p:blipFill>
          <a:blip r:embed="rId2">
            <a:extLst/>
          </a:blip>
          <a:stretch>
            <a:fillRect/>
          </a:stretch>
        </p:blipFill>
        <p:spPr>
          <a:xfrm>
            <a:off x="8960656" y="388169"/>
            <a:ext cx="12887665" cy="12731193"/>
          </a:xfrm>
          <a:prstGeom prst="rect">
            <a:avLst/>
          </a:prstGeom>
          <a:ln w="25400">
            <a:solidFill>
              <a:srgbClr val="000000"/>
            </a:solidFill>
            <a:miter lim="400000"/>
          </a:ln>
        </p:spPr>
      </p:pic>
      <p:sp>
        <p:nvSpPr>
          <p:cNvPr id="309" name="https://www.iana.org/numbers/allocations/apnic/ipv6/"/>
          <p:cNvSpPr txBox="1"/>
          <p:nvPr/>
        </p:nvSpPr>
        <p:spPr>
          <a:xfrm>
            <a:off x="16155846" y="13058092"/>
            <a:ext cx="14749578"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https://www.iana.org/numbers/allocations/apnic/ipv6/</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Internet of Things (IoT)"/>
          <p:cNvSpPr txBox="1"/>
          <p:nvPr>
            <p:ph type="title"/>
          </p:nvPr>
        </p:nvSpPr>
        <p:spPr>
          <a:prstGeom prst="rect">
            <a:avLst/>
          </a:prstGeom>
        </p:spPr>
        <p:txBody>
          <a:bodyPr/>
          <a:lstStyle/>
          <a:p>
            <a:pPr/>
            <a:r>
              <a:t>Internet of Things</a:t>
            </a:r>
            <a:br/>
            <a:r>
              <a:t>(IoT)</a:t>
            </a:r>
          </a:p>
        </p:txBody>
      </p:sp>
      <p:sp>
        <p:nvSpPr>
          <p:cNvPr id="312" name="Double-click to edit"/>
          <p:cNvSpPr txBox="1"/>
          <p:nvPr>
            <p:ph type="body" sz="quarter" idx="1"/>
          </p:nvPr>
        </p:nvSpPr>
        <p:spPr>
          <a:prstGeom prst="rect">
            <a:avLst/>
          </a:prstGeom>
        </p:spPr>
        <p:txBody>
          <a:bodyPr/>
          <a:lstStyle/>
          <a:p>
            <a:pPr/>
          </a:p>
        </p:txBody>
      </p:sp>
      <p:sp>
        <p:nvSpPr>
          <p:cNvPr id="313" name="Oval"/>
          <p:cNvSpPr/>
          <p:nvPr/>
        </p:nvSpPr>
        <p:spPr>
          <a:xfrm>
            <a:off x="13598785" y="4322567"/>
            <a:ext cx="7084762" cy="2909140"/>
          </a:xfrm>
          <a:prstGeom prst="ellipse">
            <a:avLst/>
          </a:prstGeom>
          <a:ln w="63500">
            <a:solidFill>
              <a:schemeClr val="accent5">
                <a:hueOff val="-82419"/>
                <a:satOff val="-9513"/>
                <a:lumOff val="-16343"/>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13"/>
                                        </p:tgtEl>
                                        <p:attrNameLst>
                                          <p:attrName>style.visibility</p:attrName>
                                        </p:attrNameLst>
                                      </p:cBhvr>
                                      <p:to>
                                        <p:strVal val="visible"/>
                                      </p:to>
                                    </p:set>
                                    <p:animEffect filter="dissolve" transition="in">
                                      <p:cBhvr>
                                        <p:cTn id="7" dur="2000"/>
                                        <p:tgtEl>
                                          <p:spTgt spid="31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lt" backwards="0">
                                    <p:tmAbs val="0"/>
                                  </p:iterate>
                                  <p:childTnLst>
                                    <p:set>
                                      <p:cBhvr>
                                        <p:cTn id="11" fill="hold"/>
                                        <p:tgtEl>
                                          <p:spTgt spid="312"/>
                                        </p:tgtEl>
                                        <p:attrNameLst>
                                          <p:attrName>style.visibility</p:attrName>
                                        </p:attrNameLst>
                                      </p:cBhvr>
                                      <p:to>
                                        <p:strVal val="visible"/>
                                      </p:to>
                                    </p:set>
                                    <p:animEffect filter="fade" transition="in">
                                      <p:cBhvr>
                                        <p:cTn id="12" dur="2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3" grpId="1"/>
      <p:bldP build="whole" bldLvl="1" animBg="1" rev="0" advAuto="0" spid="312"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Title 1"/>
          <p:cNvSpPr txBox="1"/>
          <p:nvPr>
            <p:ph type="title"/>
          </p:nvPr>
        </p:nvSpPr>
        <p:spPr>
          <a:prstGeom prst="rect">
            <a:avLst/>
          </a:prstGeom>
        </p:spPr>
        <p:txBody>
          <a:bodyPr/>
          <a:lstStyle>
            <a:lvl1pPr algn="l"/>
          </a:lstStyle>
          <a:p>
            <a:pPr/>
            <a:r>
              <a:t>News Stories</a:t>
            </a:r>
          </a:p>
        </p:txBody>
      </p:sp>
      <p:sp>
        <p:nvSpPr>
          <p:cNvPr id="196" name="Content Placeholder 2"/>
          <p:cNvSpPr txBox="1"/>
          <p:nvPr>
            <p:ph type="body" sz="half" idx="1"/>
          </p:nvPr>
        </p:nvSpPr>
        <p:spPr>
          <a:prstGeom prst="rect">
            <a:avLst/>
          </a:prstGeom>
        </p:spPr>
        <p:txBody>
          <a:bodyPr/>
          <a:lstStyle/>
          <a:p>
            <a:pPr lvl="1"/>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If IoT is something new, then……"/>
          <p:cNvSpPr txBox="1"/>
          <p:nvPr>
            <p:ph type="title"/>
          </p:nvPr>
        </p:nvSpPr>
        <p:spPr>
          <a:prstGeom prst="rect">
            <a:avLst/>
          </a:prstGeom>
        </p:spPr>
        <p:txBody>
          <a:bodyPr/>
          <a:lstStyle/>
          <a:p>
            <a:pPr marR="71526" indent="357631" defTabSz="1603057">
              <a:defRPr sz="12672"/>
            </a:pPr>
            <a:r>
              <a:t>If IoT is something new, then…</a:t>
            </a:r>
            <a:br/>
          </a:p>
          <a:p>
            <a:pPr marR="71526" indent="357631" defTabSz="1603057">
              <a:defRPr sz="12672"/>
            </a:pPr>
            <a:r>
              <a:t>Q: What are “not” things?</a:t>
            </a:r>
          </a:p>
        </p:txBody>
      </p:sp>
      <p:sp>
        <p:nvSpPr>
          <p:cNvPr id="316" name="Double-click to edit"/>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The Internet of “not things” (circa 1999) —"/>
          <p:cNvSpPr txBox="1"/>
          <p:nvPr>
            <p:ph type="title"/>
          </p:nvPr>
        </p:nvSpPr>
        <p:spPr>
          <a:prstGeom prst="rect">
            <a:avLst/>
          </a:prstGeom>
        </p:spPr>
        <p:txBody>
          <a:bodyPr/>
          <a:lstStyle/>
          <a:p>
            <a:pPr/>
            <a:r>
              <a:t>The Internet of “not things” (circa 1999) — </a:t>
            </a:r>
          </a:p>
        </p:txBody>
      </p:sp>
      <p:pic>
        <p:nvPicPr>
          <p:cNvPr id="319" name="pasted-movie.png" descr="pasted-movie.png"/>
          <p:cNvPicPr>
            <a:picLocks noChangeAspect="1"/>
          </p:cNvPicPr>
          <p:nvPr/>
        </p:nvPicPr>
        <p:blipFill>
          <a:blip r:embed="rId2">
            <a:extLst/>
          </a:blip>
          <a:stretch>
            <a:fillRect/>
          </a:stretch>
        </p:blipFill>
        <p:spPr>
          <a:xfrm>
            <a:off x="582148" y="2710468"/>
            <a:ext cx="7227367" cy="5069943"/>
          </a:xfrm>
          <a:prstGeom prst="rect">
            <a:avLst/>
          </a:prstGeom>
          <a:ln w="12700">
            <a:miter lim="400000"/>
          </a:ln>
        </p:spPr>
      </p:pic>
      <p:pic>
        <p:nvPicPr>
          <p:cNvPr id="320" name="pasted-movie.png" descr="pasted-movie.png"/>
          <p:cNvPicPr>
            <a:picLocks noChangeAspect="1"/>
          </p:cNvPicPr>
          <p:nvPr/>
        </p:nvPicPr>
        <p:blipFill>
          <a:blip r:embed="rId3">
            <a:extLst/>
          </a:blip>
          <a:srcRect l="1908" t="11769" r="3814" b="10708"/>
          <a:stretch>
            <a:fillRect/>
          </a:stretch>
        </p:blipFill>
        <p:spPr>
          <a:xfrm>
            <a:off x="482600" y="8261026"/>
            <a:ext cx="8220872" cy="5069836"/>
          </a:xfrm>
          <a:custGeom>
            <a:avLst/>
            <a:gdLst/>
            <a:ahLst/>
            <a:cxnLst>
              <a:cxn ang="0">
                <a:pos x="wd2" y="hd2"/>
              </a:cxn>
              <a:cxn ang="5400000">
                <a:pos x="wd2" y="hd2"/>
              </a:cxn>
              <a:cxn ang="10800000">
                <a:pos x="wd2" y="hd2"/>
              </a:cxn>
              <a:cxn ang="16200000">
                <a:pos x="wd2" y="hd2"/>
              </a:cxn>
            </a:cxnLst>
            <a:rect l="0" t="0" r="r" b="b"/>
            <a:pathLst>
              <a:path w="21600" h="21573" fill="norm" stroke="1" extrusionOk="0">
                <a:moveTo>
                  <a:pt x="4429" y="5"/>
                </a:moveTo>
                <a:cubicBezTo>
                  <a:pt x="4381" y="-16"/>
                  <a:pt x="4131" y="36"/>
                  <a:pt x="4066" y="81"/>
                </a:cubicBezTo>
                <a:cubicBezTo>
                  <a:pt x="4025" y="108"/>
                  <a:pt x="3970" y="239"/>
                  <a:pt x="3970" y="307"/>
                </a:cubicBezTo>
                <a:cubicBezTo>
                  <a:pt x="3970" y="334"/>
                  <a:pt x="3961" y="356"/>
                  <a:pt x="3950" y="356"/>
                </a:cubicBezTo>
                <a:cubicBezTo>
                  <a:pt x="3939" y="356"/>
                  <a:pt x="3930" y="384"/>
                  <a:pt x="3930" y="418"/>
                </a:cubicBezTo>
                <a:cubicBezTo>
                  <a:pt x="3930" y="453"/>
                  <a:pt x="3921" y="490"/>
                  <a:pt x="3910" y="501"/>
                </a:cubicBezTo>
                <a:cubicBezTo>
                  <a:pt x="3900" y="512"/>
                  <a:pt x="3891" y="548"/>
                  <a:pt x="3891" y="582"/>
                </a:cubicBezTo>
                <a:cubicBezTo>
                  <a:pt x="3891" y="616"/>
                  <a:pt x="3882" y="645"/>
                  <a:pt x="3871" y="645"/>
                </a:cubicBezTo>
                <a:cubicBezTo>
                  <a:pt x="3860" y="645"/>
                  <a:pt x="3851" y="665"/>
                  <a:pt x="3851" y="690"/>
                </a:cubicBezTo>
                <a:cubicBezTo>
                  <a:pt x="3851" y="715"/>
                  <a:pt x="3827" y="812"/>
                  <a:pt x="3799" y="906"/>
                </a:cubicBezTo>
                <a:cubicBezTo>
                  <a:pt x="3751" y="1063"/>
                  <a:pt x="3740" y="1107"/>
                  <a:pt x="3704" y="1256"/>
                </a:cubicBezTo>
                <a:cubicBezTo>
                  <a:pt x="3698" y="1282"/>
                  <a:pt x="3685" y="1326"/>
                  <a:pt x="3675" y="1352"/>
                </a:cubicBezTo>
                <a:cubicBezTo>
                  <a:pt x="3665" y="1379"/>
                  <a:pt x="3648" y="1436"/>
                  <a:pt x="3637" y="1481"/>
                </a:cubicBezTo>
                <a:cubicBezTo>
                  <a:pt x="3617" y="1562"/>
                  <a:pt x="3577" y="1715"/>
                  <a:pt x="3526" y="1906"/>
                </a:cubicBezTo>
                <a:cubicBezTo>
                  <a:pt x="3510" y="1964"/>
                  <a:pt x="3482" y="2073"/>
                  <a:pt x="3462" y="2148"/>
                </a:cubicBezTo>
                <a:cubicBezTo>
                  <a:pt x="3443" y="2223"/>
                  <a:pt x="3420" y="2284"/>
                  <a:pt x="3411" y="2284"/>
                </a:cubicBezTo>
                <a:cubicBezTo>
                  <a:pt x="3402" y="2284"/>
                  <a:pt x="3394" y="2320"/>
                  <a:pt x="3394" y="2364"/>
                </a:cubicBezTo>
                <a:cubicBezTo>
                  <a:pt x="3394" y="2408"/>
                  <a:pt x="3385" y="2445"/>
                  <a:pt x="3374" y="2445"/>
                </a:cubicBezTo>
                <a:cubicBezTo>
                  <a:pt x="3364" y="2445"/>
                  <a:pt x="3355" y="2480"/>
                  <a:pt x="3355" y="2524"/>
                </a:cubicBezTo>
                <a:cubicBezTo>
                  <a:pt x="3355" y="2568"/>
                  <a:pt x="3346" y="2605"/>
                  <a:pt x="3336" y="2605"/>
                </a:cubicBezTo>
                <a:cubicBezTo>
                  <a:pt x="3326" y="2605"/>
                  <a:pt x="3311" y="2638"/>
                  <a:pt x="3304" y="2678"/>
                </a:cubicBezTo>
                <a:cubicBezTo>
                  <a:pt x="3296" y="2718"/>
                  <a:pt x="3273" y="2815"/>
                  <a:pt x="3251" y="2894"/>
                </a:cubicBezTo>
                <a:cubicBezTo>
                  <a:pt x="3230" y="2974"/>
                  <a:pt x="3204" y="3072"/>
                  <a:pt x="3194" y="3112"/>
                </a:cubicBezTo>
                <a:cubicBezTo>
                  <a:pt x="3099" y="3497"/>
                  <a:pt x="3069" y="3602"/>
                  <a:pt x="3053" y="3602"/>
                </a:cubicBezTo>
                <a:cubicBezTo>
                  <a:pt x="3044" y="3602"/>
                  <a:pt x="3038" y="3631"/>
                  <a:pt x="3038" y="3668"/>
                </a:cubicBezTo>
                <a:cubicBezTo>
                  <a:pt x="3038" y="3704"/>
                  <a:pt x="3024" y="3756"/>
                  <a:pt x="3007" y="3782"/>
                </a:cubicBezTo>
                <a:cubicBezTo>
                  <a:pt x="2991" y="3809"/>
                  <a:pt x="2978" y="3857"/>
                  <a:pt x="2978" y="3890"/>
                </a:cubicBezTo>
                <a:cubicBezTo>
                  <a:pt x="2978" y="3924"/>
                  <a:pt x="2968" y="3961"/>
                  <a:pt x="2957" y="3972"/>
                </a:cubicBezTo>
                <a:cubicBezTo>
                  <a:pt x="2946" y="3982"/>
                  <a:pt x="2938" y="4022"/>
                  <a:pt x="2938" y="4061"/>
                </a:cubicBezTo>
                <a:cubicBezTo>
                  <a:pt x="2937" y="4100"/>
                  <a:pt x="2919" y="4167"/>
                  <a:pt x="2898" y="4211"/>
                </a:cubicBezTo>
                <a:cubicBezTo>
                  <a:pt x="2877" y="4256"/>
                  <a:pt x="2860" y="4314"/>
                  <a:pt x="2859" y="4341"/>
                </a:cubicBezTo>
                <a:cubicBezTo>
                  <a:pt x="2859" y="4408"/>
                  <a:pt x="2812" y="4566"/>
                  <a:pt x="2794" y="4566"/>
                </a:cubicBezTo>
                <a:cubicBezTo>
                  <a:pt x="2785" y="4566"/>
                  <a:pt x="2779" y="4600"/>
                  <a:pt x="2779" y="4642"/>
                </a:cubicBezTo>
                <a:cubicBezTo>
                  <a:pt x="2779" y="4684"/>
                  <a:pt x="2766" y="4737"/>
                  <a:pt x="2750" y="4759"/>
                </a:cubicBezTo>
                <a:cubicBezTo>
                  <a:pt x="2733" y="4781"/>
                  <a:pt x="2720" y="4825"/>
                  <a:pt x="2720" y="4858"/>
                </a:cubicBezTo>
                <a:cubicBezTo>
                  <a:pt x="2720" y="4891"/>
                  <a:pt x="2711" y="4919"/>
                  <a:pt x="2700" y="4919"/>
                </a:cubicBezTo>
                <a:cubicBezTo>
                  <a:pt x="2689" y="4919"/>
                  <a:pt x="2680" y="4962"/>
                  <a:pt x="2680" y="5015"/>
                </a:cubicBezTo>
                <a:cubicBezTo>
                  <a:pt x="2680" y="5068"/>
                  <a:pt x="2673" y="5111"/>
                  <a:pt x="2663" y="5111"/>
                </a:cubicBezTo>
                <a:cubicBezTo>
                  <a:pt x="2654" y="5111"/>
                  <a:pt x="2630" y="5173"/>
                  <a:pt x="2611" y="5248"/>
                </a:cubicBezTo>
                <a:cubicBezTo>
                  <a:pt x="2592" y="5323"/>
                  <a:pt x="2559" y="5437"/>
                  <a:pt x="2538" y="5502"/>
                </a:cubicBezTo>
                <a:cubicBezTo>
                  <a:pt x="2518" y="5566"/>
                  <a:pt x="2502" y="5642"/>
                  <a:pt x="2502" y="5670"/>
                </a:cubicBezTo>
                <a:cubicBezTo>
                  <a:pt x="2502" y="5722"/>
                  <a:pt x="2463" y="5852"/>
                  <a:pt x="2439" y="5883"/>
                </a:cubicBezTo>
                <a:cubicBezTo>
                  <a:pt x="2432" y="5892"/>
                  <a:pt x="2421" y="5946"/>
                  <a:pt x="2413" y="6003"/>
                </a:cubicBezTo>
                <a:cubicBezTo>
                  <a:pt x="2405" y="6061"/>
                  <a:pt x="2393" y="6108"/>
                  <a:pt x="2386" y="6108"/>
                </a:cubicBezTo>
                <a:cubicBezTo>
                  <a:pt x="2367" y="6108"/>
                  <a:pt x="2322" y="6270"/>
                  <a:pt x="2322" y="6338"/>
                </a:cubicBezTo>
                <a:cubicBezTo>
                  <a:pt x="2322" y="6368"/>
                  <a:pt x="2314" y="6402"/>
                  <a:pt x="2304" y="6412"/>
                </a:cubicBezTo>
                <a:cubicBezTo>
                  <a:pt x="2280" y="6436"/>
                  <a:pt x="2223" y="6619"/>
                  <a:pt x="2223" y="6672"/>
                </a:cubicBezTo>
                <a:cubicBezTo>
                  <a:pt x="2223" y="6694"/>
                  <a:pt x="2210" y="6754"/>
                  <a:pt x="2194" y="6804"/>
                </a:cubicBezTo>
                <a:cubicBezTo>
                  <a:pt x="2166" y="6890"/>
                  <a:pt x="2114" y="7091"/>
                  <a:pt x="2056" y="7329"/>
                </a:cubicBezTo>
                <a:cubicBezTo>
                  <a:pt x="2050" y="7355"/>
                  <a:pt x="2037" y="7399"/>
                  <a:pt x="2027" y="7425"/>
                </a:cubicBezTo>
                <a:cubicBezTo>
                  <a:pt x="2009" y="7476"/>
                  <a:pt x="1912" y="7813"/>
                  <a:pt x="1885" y="7923"/>
                </a:cubicBezTo>
                <a:cubicBezTo>
                  <a:pt x="1877" y="7959"/>
                  <a:pt x="1851" y="8056"/>
                  <a:pt x="1828" y="8140"/>
                </a:cubicBezTo>
                <a:cubicBezTo>
                  <a:pt x="1805" y="8223"/>
                  <a:pt x="1786" y="8307"/>
                  <a:pt x="1786" y="8325"/>
                </a:cubicBezTo>
                <a:cubicBezTo>
                  <a:pt x="1786" y="8343"/>
                  <a:pt x="1779" y="8357"/>
                  <a:pt x="1770" y="8357"/>
                </a:cubicBezTo>
                <a:cubicBezTo>
                  <a:pt x="1760" y="8357"/>
                  <a:pt x="1742" y="8419"/>
                  <a:pt x="1727" y="8494"/>
                </a:cubicBezTo>
                <a:cubicBezTo>
                  <a:pt x="1712" y="8569"/>
                  <a:pt x="1688" y="8654"/>
                  <a:pt x="1674" y="8682"/>
                </a:cubicBezTo>
                <a:cubicBezTo>
                  <a:pt x="1659" y="8710"/>
                  <a:pt x="1648" y="8757"/>
                  <a:pt x="1648" y="8786"/>
                </a:cubicBezTo>
                <a:cubicBezTo>
                  <a:pt x="1648" y="8816"/>
                  <a:pt x="1639" y="8839"/>
                  <a:pt x="1628" y="8839"/>
                </a:cubicBezTo>
                <a:cubicBezTo>
                  <a:pt x="1617" y="8839"/>
                  <a:pt x="1608" y="8864"/>
                  <a:pt x="1608" y="8894"/>
                </a:cubicBezTo>
                <a:cubicBezTo>
                  <a:pt x="1608" y="8925"/>
                  <a:pt x="1586" y="9024"/>
                  <a:pt x="1559" y="9112"/>
                </a:cubicBezTo>
                <a:cubicBezTo>
                  <a:pt x="1414" y="9595"/>
                  <a:pt x="1389" y="9684"/>
                  <a:pt x="1389" y="9725"/>
                </a:cubicBezTo>
                <a:cubicBezTo>
                  <a:pt x="1389" y="9750"/>
                  <a:pt x="1380" y="9771"/>
                  <a:pt x="1369" y="9771"/>
                </a:cubicBezTo>
                <a:cubicBezTo>
                  <a:pt x="1358" y="9771"/>
                  <a:pt x="1349" y="9803"/>
                  <a:pt x="1349" y="9844"/>
                </a:cubicBezTo>
                <a:cubicBezTo>
                  <a:pt x="1349" y="9884"/>
                  <a:pt x="1328" y="9971"/>
                  <a:pt x="1300" y="10036"/>
                </a:cubicBezTo>
                <a:cubicBezTo>
                  <a:pt x="1273" y="10101"/>
                  <a:pt x="1250" y="10175"/>
                  <a:pt x="1250" y="10202"/>
                </a:cubicBezTo>
                <a:cubicBezTo>
                  <a:pt x="1250" y="10228"/>
                  <a:pt x="1243" y="10257"/>
                  <a:pt x="1234" y="10266"/>
                </a:cubicBezTo>
                <a:cubicBezTo>
                  <a:pt x="1225" y="10275"/>
                  <a:pt x="1192" y="10388"/>
                  <a:pt x="1162" y="10517"/>
                </a:cubicBezTo>
                <a:cubicBezTo>
                  <a:pt x="1131" y="10646"/>
                  <a:pt x="1098" y="10766"/>
                  <a:pt x="1089" y="10783"/>
                </a:cubicBezTo>
                <a:cubicBezTo>
                  <a:pt x="1079" y="10799"/>
                  <a:pt x="1072" y="10839"/>
                  <a:pt x="1072" y="10870"/>
                </a:cubicBezTo>
                <a:cubicBezTo>
                  <a:pt x="1072" y="10902"/>
                  <a:pt x="1063" y="10928"/>
                  <a:pt x="1052" y="10928"/>
                </a:cubicBezTo>
                <a:cubicBezTo>
                  <a:pt x="1041" y="10928"/>
                  <a:pt x="1032" y="10944"/>
                  <a:pt x="1032" y="10965"/>
                </a:cubicBezTo>
                <a:cubicBezTo>
                  <a:pt x="1032" y="11025"/>
                  <a:pt x="967" y="11250"/>
                  <a:pt x="949" y="11250"/>
                </a:cubicBezTo>
                <a:cubicBezTo>
                  <a:pt x="940" y="11250"/>
                  <a:pt x="932" y="11282"/>
                  <a:pt x="932" y="11323"/>
                </a:cubicBezTo>
                <a:cubicBezTo>
                  <a:pt x="932" y="11364"/>
                  <a:pt x="923" y="11412"/>
                  <a:pt x="911" y="11431"/>
                </a:cubicBezTo>
                <a:cubicBezTo>
                  <a:pt x="900" y="11450"/>
                  <a:pt x="888" y="11486"/>
                  <a:pt x="885" y="11510"/>
                </a:cubicBezTo>
                <a:cubicBezTo>
                  <a:pt x="883" y="11535"/>
                  <a:pt x="851" y="11657"/>
                  <a:pt x="816" y="11781"/>
                </a:cubicBezTo>
                <a:cubicBezTo>
                  <a:pt x="780" y="11904"/>
                  <a:pt x="744" y="12034"/>
                  <a:pt x="735" y="12069"/>
                </a:cubicBezTo>
                <a:cubicBezTo>
                  <a:pt x="720" y="12132"/>
                  <a:pt x="683" y="12265"/>
                  <a:pt x="560" y="12696"/>
                </a:cubicBezTo>
                <a:cubicBezTo>
                  <a:pt x="527" y="12811"/>
                  <a:pt x="487" y="12955"/>
                  <a:pt x="470" y="13017"/>
                </a:cubicBezTo>
                <a:cubicBezTo>
                  <a:pt x="361" y="13422"/>
                  <a:pt x="337" y="13499"/>
                  <a:pt x="302" y="13556"/>
                </a:cubicBezTo>
                <a:cubicBezTo>
                  <a:pt x="281" y="13590"/>
                  <a:pt x="251" y="13664"/>
                  <a:pt x="236" y="13719"/>
                </a:cubicBezTo>
                <a:cubicBezTo>
                  <a:pt x="221" y="13775"/>
                  <a:pt x="201" y="13821"/>
                  <a:pt x="193" y="13821"/>
                </a:cubicBezTo>
                <a:cubicBezTo>
                  <a:pt x="185" y="13821"/>
                  <a:pt x="178" y="13833"/>
                  <a:pt x="178" y="13849"/>
                </a:cubicBezTo>
                <a:cubicBezTo>
                  <a:pt x="178" y="13879"/>
                  <a:pt x="55" y="14334"/>
                  <a:pt x="19" y="14439"/>
                </a:cubicBezTo>
                <a:cubicBezTo>
                  <a:pt x="6" y="14476"/>
                  <a:pt x="0" y="14595"/>
                  <a:pt x="0" y="14704"/>
                </a:cubicBezTo>
                <a:cubicBezTo>
                  <a:pt x="0" y="14813"/>
                  <a:pt x="7" y="14913"/>
                  <a:pt x="20" y="14913"/>
                </a:cubicBezTo>
                <a:cubicBezTo>
                  <a:pt x="32" y="14913"/>
                  <a:pt x="40" y="15039"/>
                  <a:pt x="40" y="15227"/>
                </a:cubicBezTo>
                <a:cubicBezTo>
                  <a:pt x="40" y="15401"/>
                  <a:pt x="47" y="15557"/>
                  <a:pt x="57" y="15574"/>
                </a:cubicBezTo>
                <a:cubicBezTo>
                  <a:pt x="68" y="15590"/>
                  <a:pt x="82" y="15719"/>
                  <a:pt x="88" y="15861"/>
                </a:cubicBezTo>
                <a:cubicBezTo>
                  <a:pt x="118" y="16564"/>
                  <a:pt x="133" y="16801"/>
                  <a:pt x="154" y="16884"/>
                </a:cubicBezTo>
                <a:cubicBezTo>
                  <a:pt x="168" y="16934"/>
                  <a:pt x="178" y="17073"/>
                  <a:pt x="178" y="17195"/>
                </a:cubicBezTo>
                <a:cubicBezTo>
                  <a:pt x="178" y="17316"/>
                  <a:pt x="187" y="17425"/>
                  <a:pt x="198" y="17436"/>
                </a:cubicBezTo>
                <a:cubicBezTo>
                  <a:pt x="210" y="17448"/>
                  <a:pt x="218" y="17612"/>
                  <a:pt x="218" y="17821"/>
                </a:cubicBezTo>
                <a:cubicBezTo>
                  <a:pt x="218" y="18031"/>
                  <a:pt x="226" y="18195"/>
                  <a:pt x="238" y="18207"/>
                </a:cubicBezTo>
                <a:cubicBezTo>
                  <a:pt x="249" y="18217"/>
                  <a:pt x="258" y="18345"/>
                  <a:pt x="259" y="18490"/>
                </a:cubicBezTo>
                <a:cubicBezTo>
                  <a:pt x="259" y="18671"/>
                  <a:pt x="268" y="18773"/>
                  <a:pt x="288" y="18816"/>
                </a:cubicBezTo>
                <a:cubicBezTo>
                  <a:pt x="308" y="18860"/>
                  <a:pt x="317" y="18960"/>
                  <a:pt x="317" y="19154"/>
                </a:cubicBezTo>
                <a:cubicBezTo>
                  <a:pt x="317" y="19306"/>
                  <a:pt x="326" y="19444"/>
                  <a:pt x="336" y="19461"/>
                </a:cubicBezTo>
                <a:cubicBezTo>
                  <a:pt x="346" y="19478"/>
                  <a:pt x="359" y="19623"/>
                  <a:pt x="365" y="19782"/>
                </a:cubicBezTo>
                <a:cubicBezTo>
                  <a:pt x="409" y="20967"/>
                  <a:pt x="437" y="21156"/>
                  <a:pt x="579" y="21241"/>
                </a:cubicBezTo>
                <a:cubicBezTo>
                  <a:pt x="615" y="21263"/>
                  <a:pt x="662" y="21298"/>
                  <a:pt x="684" y="21319"/>
                </a:cubicBezTo>
                <a:cubicBezTo>
                  <a:pt x="713" y="21346"/>
                  <a:pt x="1112" y="21358"/>
                  <a:pt x="2164" y="21365"/>
                </a:cubicBezTo>
                <a:cubicBezTo>
                  <a:pt x="3574" y="21374"/>
                  <a:pt x="3607" y="21372"/>
                  <a:pt x="3775" y="21305"/>
                </a:cubicBezTo>
                <a:cubicBezTo>
                  <a:pt x="3891" y="21259"/>
                  <a:pt x="3959" y="21248"/>
                  <a:pt x="3983" y="21268"/>
                </a:cubicBezTo>
                <a:cubicBezTo>
                  <a:pt x="4004" y="21285"/>
                  <a:pt x="4055" y="21300"/>
                  <a:pt x="4097" y="21304"/>
                </a:cubicBezTo>
                <a:cubicBezTo>
                  <a:pt x="4140" y="21307"/>
                  <a:pt x="4190" y="21324"/>
                  <a:pt x="4210" y="21341"/>
                </a:cubicBezTo>
                <a:cubicBezTo>
                  <a:pt x="4258" y="21383"/>
                  <a:pt x="4400" y="21380"/>
                  <a:pt x="4451" y="21336"/>
                </a:cubicBezTo>
                <a:cubicBezTo>
                  <a:pt x="4486" y="21305"/>
                  <a:pt x="5296" y="21265"/>
                  <a:pt x="5568" y="21280"/>
                </a:cubicBezTo>
                <a:cubicBezTo>
                  <a:pt x="5749" y="21290"/>
                  <a:pt x="6191" y="21289"/>
                  <a:pt x="6293" y="21278"/>
                </a:cubicBezTo>
                <a:cubicBezTo>
                  <a:pt x="6419" y="21265"/>
                  <a:pt x="6569" y="21290"/>
                  <a:pt x="6676" y="21344"/>
                </a:cubicBezTo>
                <a:cubicBezTo>
                  <a:pt x="6729" y="21371"/>
                  <a:pt x="6763" y="21372"/>
                  <a:pt x="6796" y="21348"/>
                </a:cubicBezTo>
                <a:cubicBezTo>
                  <a:pt x="6855" y="21304"/>
                  <a:pt x="7381" y="21294"/>
                  <a:pt x="7449" y="21336"/>
                </a:cubicBezTo>
                <a:cubicBezTo>
                  <a:pt x="7481" y="21356"/>
                  <a:pt x="8503" y="21376"/>
                  <a:pt x="10181" y="21388"/>
                </a:cubicBezTo>
                <a:cubicBezTo>
                  <a:pt x="11655" y="21399"/>
                  <a:pt x="12888" y="21420"/>
                  <a:pt x="12921" y="21436"/>
                </a:cubicBezTo>
                <a:cubicBezTo>
                  <a:pt x="12954" y="21451"/>
                  <a:pt x="13096" y="21455"/>
                  <a:pt x="13236" y="21446"/>
                </a:cubicBezTo>
                <a:cubicBezTo>
                  <a:pt x="13528" y="21426"/>
                  <a:pt x="13518" y="21427"/>
                  <a:pt x="14532" y="21451"/>
                </a:cubicBezTo>
                <a:cubicBezTo>
                  <a:pt x="16528" y="21497"/>
                  <a:pt x="17518" y="21533"/>
                  <a:pt x="17534" y="21559"/>
                </a:cubicBezTo>
                <a:cubicBezTo>
                  <a:pt x="17550" y="21584"/>
                  <a:pt x="20767" y="21574"/>
                  <a:pt x="20782" y="21549"/>
                </a:cubicBezTo>
                <a:cubicBezTo>
                  <a:pt x="20788" y="21540"/>
                  <a:pt x="20810" y="21533"/>
                  <a:pt x="20832" y="21533"/>
                </a:cubicBezTo>
                <a:cubicBezTo>
                  <a:pt x="20913" y="21533"/>
                  <a:pt x="20996" y="21458"/>
                  <a:pt x="21049" y="21336"/>
                </a:cubicBezTo>
                <a:cubicBezTo>
                  <a:pt x="21079" y="21267"/>
                  <a:pt x="21103" y="21191"/>
                  <a:pt x="21103" y="21165"/>
                </a:cubicBezTo>
                <a:cubicBezTo>
                  <a:pt x="21103" y="21140"/>
                  <a:pt x="21112" y="21110"/>
                  <a:pt x="21123" y="21099"/>
                </a:cubicBezTo>
                <a:cubicBezTo>
                  <a:pt x="21134" y="21089"/>
                  <a:pt x="21143" y="20945"/>
                  <a:pt x="21143" y="20782"/>
                </a:cubicBezTo>
                <a:cubicBezTo>
                  <a:pt x="21143" y="20600"/>
                  <a:pt x="21152" y="20470"/>
                  <a:pt x="21166" y="20448"/>
                </a:cubicBezTo>
                <a:cubicBezTo>
                  <a:pt x="21179" y="20427"/>
                  <a:pt x="21197" y="20298"/>
                  <a:pt x="21207" y="20160"/>
                </a:cubicBezTo>
                <a:cubicBezTo>
                  <a:pt x="21234" y="19775"/>
                  <a:pt x="21260" y="19423"/>
                  <a:pt x="21283" y="19124"/>
                </a:cubicBezTo>
                <a:cubicBezTo>
                  <a:pt x="21294" y="18973"/>
                  <a:pt x="21308" y="18727"/>
                  <a:pt x="21314" y="18576"/>
                </a:cubicBezTo>
                <a:cubicBezTo>
                  <a:pt x="21320" y="18426"/>
                  <a:pt x="21333" y="18289"/>
                  <a:pt x="21343" y="18272"/>
                </a:cubicBezTo>
                <a:cubicBezTo>
                  <a:pt x="21353" y="18256"/>
                  <a:pt x="21362" y="18146"/>
                  <a:pt x="21362" y="18027"/>
                </a:cubicBezTo>
                <a:cubicBezTo>
                  <a:pt x="21362" y="17876"/>
                  <a:pt x="21370" y="17801"/>
                  <a:pt x="21391" y="17772"/>
                </a:cubicBezTo>
                <a:cubicBezTo>
                  <a:pt x="21414" y="17742"/>
                  <a:pt x="21422" y="17659"/>
                  <a:pt x="21422" y="17418"/>
                </a:cubicBezTo>
                <a:cubicBezTo>
                  <a:pt x="21422" y="17242"/>
                  <a:pt x="21430" y="17093"/>
                  <a:pt x="21441" y="17082"/>
                </a:cubicBezTo>
                <a:cubicBezTo>
                  <a:pt x="21452" y="17071"/>
                  <a:pt x="21461" y="16955"/>
                  <a:pt x="21461" y="16823"/>
                </a:cubicBezTo>
                <a:cubicBezTo>
                  <a:pt x="21461" y="16685"/>
                  <a:pt x="21469" y="16584"/>
                  <a:pt x="21481" y="16584"/>
                </a:cubicBezTo>
                <a:cubicBezTo>
                  <a:pt x="21492" y="16584"/>
                  <a:pt x="21501" y="16488"/>
                  <a:pt x="21501" y="16362"/>
                </a:cubicBezTo>
                <a:cubicBezTo>
                  <a:pt x="21501" y="16241"/>
                  <a:pt x="21515" y="16081"/>
                  <a:pt x="21531" y="16006"/>
                </a:cubicBezTo>
                <a:cubicBezTo>
                  <a:pt x="21547" y="15931"/>
                  <a:pt x="21560" y="15770"/>
                  <a:pt x="21560" y="15650"/>
                </a:cubicBezTo>
                <a:cubicBezTo>
                  <a:pt x="21560" y="15529"/>
                  <a:pt x="21569" y="15422"/>
                  <a:pt x="21580" y="15412"/>
                </a:cubicBezTo>
                <a:cubicBezTo>
                  <a:pt x="21593" y="15399"/>
                  <a:pt x="21600" y="15214"/>
                  <a:pt x="21600" y="15023"/>
                </a:cubicBezTo>
                <a:cubicBezTo>
                  <a:pt x="21600" y="14833"/>
                  <a:pt x="21594" y="14636"/>
                  <a:pt x="21581" y="14599"/>
                </a:cubicBezTo>
                <a:cubicBezTo>
                  <a:pt x="21532" y="14457"/>
                  <a:pt x="21461" y="14179"/>
                  <a:pt x="21461" y="14131"/>
                </a:cubicBezTo>
                <a:cubicBezTo>
                  <a:pt x="21461" y="14102"/>
                  <a:pt x="21452" y="14077"/>
                  <a:pt x="21441" y="14077"/>
                </a:cubicBezTo>
                <a:cubicBezTo>
                  <a:pt x="21430" y="14077"/>
                  <a:pt x="21422" y="14042"/>
                  <a:pt x="21422" y="13998"/>
                </a:cubicBezTo>
                <a:cubicBezTo>
                  <a:pt x="21422" y="13954"/>
                  <a:pt x="21413" y="13917"/>
                  <a:pt x="21403" y="13917"/>
                </a:cubicBezTo>
                <a:cubicBezTo>
                  <a:pt x="21364" y="13917"/>
                  <a:pt x="21181" y="13318"/>
                  <a:pt x="21149" y="13089"/>
                </a:cubicBezTo>
                <a:cubicBezTo>
                  <a:pt x="21144" y="13050"/>
                  <a:pt x="21131" y="13017"/>
                  <a:pt x="21121" y="13017"/>
                </a:cubicBezTo>
                <a:cubicBezTo>
                  <a:pt x="21112" y="13017"/>
                  <a:pt x="21103" y="12982"/>
                  <a:pt x="21103" y="12937"/>
                </a:cubicBezTo>
                <a:cubicBezTo>
                  <a:pt x="21103" y="12893"/>
                  <a:pt x="21096" y="12856"/>
                  <a:pt x="21086" y="12856"/>
                </a:cubicBezTo>
                <a:cubicBezTo>
                  <a:pt x="21076" y="12856"/>
                  <a:pt x="21062" y="12813"/>
                  <a:pt x="21054" y="12760"/>
                </a:cubicBezTo>
                <a:cubicBezTo>
                  <a:pt x="21047" y="12707"/>
                  <a:pt x="21033" y="12655"/>
                  <a:pt x="21023" y="12645"/>
                </a:cubicBezTo>
                <a:cubicBezTo>
                  <a:pt x="21013" y="12635"/>
                  <a:pt x="21004" y="12600"/>
                  <a:pt x="21004" y="12566"/>
                </a:cubicBezTo>
                <a:cubicBezTo>
                  <a:pt x="21004" y="12532"/>
                  <a:pt x="20997" y="12503"/>
                  <a:pt x="20989" y="12503"/>
                </a:cubicBezTo>
                <a:cubicBezTo>
                  <a:pt x="20980" y="12503"/>
                  <a:pt x="20961" y="12448"/>
                  <a:pt x="20947" y="12382"/>
                </a:cubicBezTo>
                <a:cubicBezTo>
                  <a:pt x="20922" y="12264"/>
                  <a:pt x="20901" y="12183"/>
                  <a:pt x="20822" y="11892"/>
                </a:cubicBezTo>
                <a:cubicBezTo>
                  <a:pt x="20783" y="11749"/>
                  <a:pt x="20761" y="11666"/>
                  <a:pt x="20738" y="11571"/>
                </a:cubicBezTo>
                <a:cubicBezTo>
                  <a:pt x="20732" y="11545"/>
                  <a:pt x="20720" y="11501"/>
                  <a:pt x="20710" y="11475"/>
                </a:cubicBezTo>
                <a:cubicBezTo>
                  <a:pt x="20665" y="11345"/>
                  <a:pt x="20647" y="11278"/>
                  <a:pt x="20647" y="11233"/>
                </a:cubicBezTo>
                <a:cubicBezTo>
                  <a:pt x="20647" y="11207"/>
                  <a:pt x="20640" y="11186"/>
                  <a:pt x="20631" y="11186"/>
                </a:cubicBezTo>
                <a:cubicBezTo>
                  <a:pt x="20622" y="11186"/>
                  <a:pt x="20604" y="11131"/>
                  <a:pt x="20589" y="11065"/>
                </a:cubicBezTo>
                <a:cubicBezTo>
                  <a:pt x="20562" y="10939"/>
                  <a:pt x="20518" y="10778"/>
                  <a:pt x="20433" y="10479"/>
                </a:cubicBezTo>
                <a:cubicBezTo>
                  <a:pt x="20359" y="10218"/>
                  <a:pt x="20298" y="9997"/>
                  <a:pt x="20262" y="9860"/>
                </a:cubicBezTo>
                <a:cubicBezTo>
                  <a:pt x="20244" y="9794"/>
                  <a:pt x="20216" y="9685"/>
                  <a:pt x="20198" y="9619"/>
                </a:cubicBezTo>
                <a:cubicBezTo>
                  <a:pt x="20181" y="9553"/>
                  <a:pt x="20145" y="9426"/>
                  <a:pt x="20119" y="9337"/>
                </a:cubicBezTo>
                <a:cubicBezTo>
                  <a:pt x="20093" y="9248"/>
                  <a:pt x="20071" y="9152"/>
                  <a:pt x="20071" y="9122"/>
                </a:cubicBezTo>
                <a:cubicBezTo>
                  <a:pt x="20071" y="9093"/>
                  <a:pt x="20062" y="9059"/>
                  <a:pt x="20051" y="9048"/>
                </a:cubicBezTo>
                <a:cubicBezTo>
                  <a:pt x="20040" y="9037"/>
                  <a:pt x="20032" y="8995"/>
                  <a:pt x="20032" y="8954"/>
                </a:cubicBezTo>
                <a:cubicBezTo>
                  <a:pt x="20032" y="8913"/>
                  <a:pt x="20019" y="8861"/>
                  <a:pt x="20002" y="8839"/>
                </a:cubicBezTo>
                <a:cubicBezTo>
                  <a:pt x="19986" y="8817"/>
                  <a:pt x="19972" y="8772"/>
                  <a:pt x="19972" y="8739"/>
                </a:cubicBezTo>
                <a:cubicBezTo>
                  <a:pt x="19972" y="8706"/>
                  <a:pt x="19963" y="8678"/>
                  <a:pt x="19952" y="8678"/>
                </a:cubicBezTo>
                <a:cubicBezTo>
                  <a:pt x="19941" y="8678"/>
                  <a:pt x="19932" y="8643"/>
                  <a:pt x="19932" y="8599"/>
                </a:cubicBezTo>
                <a:cubicBezTo>
                  <a:pt x="19932" y="8555"/>
                  <a:pt x="19924" y="8518"/>
                  <a:pt x="19913" y="8518"/>
                </a:cubicBezTo>
                <a:cubicBezTo>
                  <a:pt x="19902" y="8518"/>
                  <a:pt x="19893" y="8504"/>
                  <a:pt x="19893" y="8486"/>
                </a:cubicBezTo>
                <a:cubicBezTo>
                  <a:pt x="19893" y="8468"/>
                  <a:pt x="19874" y="8385"/>
                  <a:pt x="19851" y="8302"/>
                </a:cubicBezTo>
                <a:cubicBezTo>
                  <a:pt x="19828" y="8218"/>
                  <a:pt x="19802" y="8119"/>
                  <a:pt x="19794" y="8084"/>
                </a:cubicBezTo>
                <a:cubicBezTo>
                  <a:pt x="19785" y="8048"/>
                  <a:pt x="19756" y="7941"/>
                  <a:pt x="19728" y="7844"/>
                </a:cubicBezTo>
                <a:cubicBezTo>
                  <a:pt x="19701" y="7747"/>
                  <a:pt x="19673" y="7644"/>
                  <a:pt x="19667" y="7618"/>
                </a:cubicBezTo>
                <a:cubicBezTo>
                  <a:pt x="19660" y="7591"/>
                  <a:pt x="19646" y="7548"/>
                  <a:pt x="19636" y="7521"/>
                </a:cubicBezTo>
                <a:cubicBezTo>
                  <a:pt x="19614" y="7463"/>
                  <a:pt x="19535" y="7175"/>
                  <a:pt x="19535" y="7152"/>
                </a:cubicBezTo>
                <a:cubicBezTo>
                  <a:pt x="19535" y="7142"/>
                  <a:pt x="19518" y="7074"/>
                  <a:pt x="19497" y="7000"/>
                </a:cubicBezTo>
                <a:cubicBezTo>
                  <a:pt x="19475" y="6925"/>
                  <a:pt x="19443" y="6787"/>
                  <a:pt x="19425" y="6694"/>
                </a:cubicBezTo>
                <a:cubicBezTo>
                  <a:pt x="19406" y="6601"/>
                  <a:pt x="19384" y="6525"/>
                  <a:pt x="19375" y="6525"/>
                </a:cubicBezTo>
                <a:cubicBezTo>
                  <a:pt x="19365" y="6525"/>
                  <a:pt x="19357" y="6490"/>
                  <a:pt x="19357" y="6446"/>
                </a:cubicBezTo>
                <a:cubicBezTo>
                  <a:pt x="19357" y="6401"/>
                  <a:pt x="19348" y="6365"/>
                  <a:pt x="19337" y="6365"/>
                </a:cubicBezTo>
                <a:cubicBezTo>
                  <a:pt x="19326" y="6365"/>
                  <a:pt x="19317" y="6331"/>
                  <a:pt x="19317" y="6289"/>
                </a:cubicBezTo>
                <a:cubicBezTo>
                  <a:pt x="19317" y="6247"/>
                  <a:pt x="19303" y="6194"/>
                  <a:pt x="19287" y="6172"/>
                </a:cubicBezTo>
                <a:cubicBezTo>
                  <a:pt x="19271" y="6150"/>
                  <a:pt x="19258" y="6106"/>
                  <a:pt x="19258" y="6072"/>
                </a:cubicBezTo>
                <a:cubicBezTo>
                  <a:pt x="19258" y="6039"/>
                  <a:pt x="19250" y="6012"/>
                  <a:pt x="19241" y="6012"/>
                </a:cubicBezTo>
                <a:cubicBezTo>
                  <a:pt x="19232" y="6012"/>
                  <a:pt x="19214" y="5958"/>
                  <a:pt x="19199" y="5892"/>
                </a:cubicBezTo>
                <a:cubicBezTo>
                  <a:pt x="19175" y="5782"/>
                  <a:pt x="19152" y="5692"/>
                  <a:pt x="19078" y="5417"/>
                </a:cubicBezTo>
                <a:cubicBezTo>
                  <a:pt x="19064" y="5364"/>
                  <a:pt x="19049" y="5292"/>
                  <a:pt x="19045" y="5257"/>
                </a:cubicBezTo>
                <a:cubicBezTo>
                  <a:pt x="19041" y="5221"/>
                  <a:pt x="19030" y="5187"/>
                  <a:pt x="19019" y="5181"/>
                </a:cubicBezTo>
                <a:cubicBezTo>
                  <a:pt x="19008" y="5175"/>
                  <a:pt x="18999" y="5136"/>
                  <a:pt x="18999" y="5093"/>
                </a:cubicBezTo>
                <a:cubicBezTo>
                  <a:pt x="18999" y="5050"/>
                  <a:pt x="18991" y="5015"/>
                  <a:pt x="18981" y="5015"/>
                </a:cubicBezTo>
                <a:cubicBezTo>
                  <a:pt x="18967" y="5015"/>
                  <a:pt x="18922" y="4858"/>
                  <a:pt x="18918" y="4791"/>
                </a:cubicBezTo>
                <a:cubicBezTo>
                  <a:pt x="18917" y="4782"/>
                  <a:pt x="18905" y="4739"/>
                  <a:pt x="18891" y="4694"/>
                </a:cubicBezTo>
                <a:cubicBezTo>
                  <a:pt x="18877" y="4650"/>
                  <a:pt x="18856" y="4578"/>
                  <a:pt x="18845" y="4534"/>
                </a:cubicBezTo>
                <a:cubicBezTo>
                  <a:pt x="18834" y="4490"/>
                  <a:pt x="18807" y="4387"/>
                  <a:pt x="18785" y="4308"/>
                </a:cubicBezTo>
                <a:cubicBezTo>
                  <a:pt x="18764" y="4228"/>
                  <a:pt x="18740" y="4131"/>
                  <a:pt x="18732" y="4091"/>
                </a:cubicBezTo>
                <a:cubicBezTo>
                  <a:pt x="18725" y="4052"/>
                  <a:pt x="18710" y="4019"/>
                  <a:pt x="18700" y="4019"/>
                </a:cubicBezTo>
                <a:cubicBezTo>
                  <a:pt x="18690" y="4019"/>
                  <a:pt x="18682" y="3984"/>
                  <a:pt x="18682" y="3939"/>
                </a:cubicBezTo>
                <a:cubicBezTo>
                  <a:pt x="18682" y="3895"/>
                  <a:pt x="18673" y="3858"/>
                  <a:pt x="18662" y="3858"/>
                </a:cubicBezTo>
                <a:cubicBezTo>
                  <a:pt x="18651" y="3858"/>
                  <a:pt x="18642" y="3832"/>
                  <a:pt x="18642" y="3798"/>
                </a:cubicBezTo>
                <a:cubicBezTo>
                  <a:pt x="18642" y="3764"/>
                  <a:pt x="18627" y="3688"/>
                  <a:pt x="18609" y="3629"/>
                </a:cubicBezTo>
                <a:cubicBezTo>
                  <a:pt x="18549" y="3434"/>
                  <a:pt x="18542" y="3409"/>
                  <a:pt x="18542" y="3360"/>
                </a:cubicBezTo>
                <a:cubicBezTo>
                  <a:pt x="18542" y="3333"/>
                  <a:pt x="18534" y="3313"/>
                  <a:pt x="18523" y="3313"/>
                </a:cubicBezTo>
                <a:cubicBezTo>
                  <a:pt x="18512" y="3313"/>
                  <a:pt x="18503" y="3291"/>
                  <a:pt x="18503" y="3264"/>
                </a:cubicBezTo>
                <a:cubicBezTo>
                  <a:pt x="18503" y="3237"/>
                  <a:pt x="18494" y="3186"/>
                  <a:pt x="18483" y="3151"/>
                </a:cubicBezTo>
                <a:cubicBezTo>
                  <a:pt x="18472" y="3116"/>
                  <a:pt x="18454" y="3059"/>
                  <a:pt x="18443" y="3024"/>
                </a:cubicBezTo>
                <a:cubicBezTo>
                  <a:pt x="18432" y="2989"/>
                  <a:pt x="18424" y="2938"/>
                  <a:pt x="18424" y="2911"/>
                </a:cubicBezTo>
                <a:cubicBezTo>
                  <a:pt x="18424" y="2884"/>
                  <a:pt x="18415" y="2862"/>
                  <a:pt x="18404" y="2862"/>
                </a:cubicBezTo>
                <a:cubicBezTo>
                  <a:pt x="18393" y="2862"/>
                  <a:pt x="18383" y="2837"/>
                  <a:pt x="18383" y="2806"/>
                </a:cubicBezTo>
                <a:cubicBezTo>
                  <a:pt x="18383" y="2775"/>
                  <a:pt x="18370" y="2722"/>
                  <a:pt x="18354" y="2688"/>
                </a:cubicBezTo>
                <a:cubicBezTo>
                  <a:pt x="18338" y="2654"/>
                  <a:pt x="18325" y="2598"/>
                  <a:pt x="18325" y="2566"/>
                </a:cubicBezTo>
                <a:cubicBezTo>
                  <a:pt x="18325" y="2534"/>
                  <a:pt x="18316" y="2509"/>
                  <a:pt x="18305" y="2509"/>
                </a:cubicBezTo>
                <a:cubicBezTo>
                  <a:pt x="18294" y="2509"/>
                  <a:pt x="18285" y="2476"/>
                  <a:pt x="18285" y="2436"/>
                </a:cubicBezTo>
                <a:cubicBezTo>
                  <a:pt x="18285" y="2397"/>
                  <a:pt x="18263" y="2292"/>
                  <a:pt x="18237" y="2203"/>
                </a:cubicBezTo>
                <a:cubicBezTo>
                  <a:pt x="18192" y="2052"/>
                  <a:pt x="18170" y="1974"/>
                  <a:pt x="18094" y="1682"/>
                </a:cubicBezTo>
                <a:cubicBezTo>
                  <a:pt x="18077" y="1615"/>
                  <a:pt x="18055" y="1537"/>
                  <a:pt x="18045" y="1506"/>
                </a:cubicBezTo>
                <a:cubicBezTo>
                  <a:pt x="18035" y="1475"/>
                  <a:pt x="18026" y="1429"/>
                  <a:pt x="18026" y="1405"/>
                </a:cubicBezTo>
                <a:cubicBezTo>
                  <a:pt x="18026" y="1380"/>
                  <a:pt x="18013" y="1342"/>
                  <a:pt x="17997" y="1320"/>
                </a:cubicBezTo>
                <a:cubicBezTo>
                  <a:pt x="17981" y="1298"/>
                  <a:pt x="17967" y="1246"/>
                  <a:pt x="17967" y="1205"/>
                </a:cubicBezTo>
                <a:cubicBezTo>
                  <a:pt x="17967" y="1164"/>
                  <a:pt x="17958" y="1122"/>
                  <a:pt x="17947" y="1111"/>
                </a:cubicBezTo>
                <a:cubicBezTo>
                  <a:pt x="17936" y="1100"/>
                  <a:pt x="17927" y="1056"/>
                  <a:pt x="17927" y="1013"/>
                </a:cubicBezTo>
                <a:cubicBezTo>
                  <a:pt x="17927" y="970"/>
                  <a:pt x="17920" y="935"/>
                  <a:pt x="17912" y="935"/>
                </a:cubicBezTo>
                <a:cubicBezTo>
                  <a:pt x="17891" y="935"/>
                  <a:pt x="17828" y="705"/>
                  <a:pt x="17828" y="629"/>
                </a:cubicBezTo>
                <a:cubicBezTo>
                  <a:pt x="17828" y="532"/>
                  <a:pt x="17730" y="354"/>
                  <a:pt x="17642" y="293"/>
                </a:cubicBezTo>
                <a:cubicBezTo>
                  <a:pt x="17563" y="239"/>
                  <a:pt x="17313" y="234"/>
                  <a:pt x="12844" y="212"/>
                </a:cubicBezTo>
                <a:cubicBezTo>
                  <a:pt x="10251" y="200"/>
                  <a:pt x="8117" y="178"/>
                  <a:pt x="8100" y="163"/>
                </a:cubicBezTo>
                <a:cubicBezTo>
                  <a:pt x="8084" y="149"/>
                  <a:pt x="7772" y="136"/>
                  <a:pt x="7407" y="133"/>
                </a:cubicBezTo>
                <a:cubicBezTo>
                  <a:pt x="7042" y="130"/>
                  <a:pt x="6729" y="116"/>
                  <a:pt x="6711" y="101"/>
                </a:cubicBezTo>
                <a:cubicBezTo>
                  <a:pt x="6694" y="86"/>
                  <a:pt x="6183" y="61"/>
                  <a:pt x="5578" y="48"/>
                </a:cubicBezTo>
                <a:cubicBezTo>
                  <a:pt x="4972" y="35"/>
                  <a:pt x="4455" y="16"/>
                  <a:pt x="4429" y="5"/>
                </a:cubicBezTo>
                <a:close/>
                <a:moveTo>
                  <a:pt x="4800" y="18000"/>
                </a:moveTo>
                <a:cubicBezTo>
                  <a:pt x="4810" y="18000"/>
                  <a:pt x="4824" y="18011"/>
                  <a:pt x="4844" y="18031"/>
                </a:cubicBezTo>
                <a:cubicBezTo>
                  <a:pt x="4868" y="18056"/>
                  <a:pt x="4865" y="18061"/>
                  <a:pt x="4829" y="18061"/>
                </a:cubicBezTo>
                <a:cubicBezTo>
                  <a:pt x="4805" y="18062"/>
                  <a:pt x="4784" y="18049"/>
                  <a:pt x="4784" y="18031"/>
                </a:cubicBezTo>
                <a:cubicBezTo>
                  <a:pt x="4784" y="18011"/>
                  <a:pt x="4790" y="18000"/>
                  <a:pt x="4800" y="18000"/>
                </a:cubicBezTo>
                <a:close/>
              </a:path>
            </a:pathLst>
          </a:custGeom>
          <a:ln w="12700">
            <a:miter lim="400000"/>
          </a:ln>
        </p:spPr>
      </p:pic>
      <p:pic>
        <p:nvPicPr>
          <p:cNvPr id="321" name="pasted-movie.png" descr="pasted-movie.png"/>
          <p:cNvPicPr>
            <a:picLocks noChangeAspect="1"/>
          </p:cNvPicPr>
          <p:nvPr/>
        </p:nvPicPr>
        <p:blipFill>
          <a:blip r:embed="rId4">
            <a:extLst/>
          </a:blip>
          <a:stretch>
            <a:fillRect/>
          </a:stretch>
        </p:blipFill>
        <p:spPr>
          <a:xfrm>
            <a:off x="8370504" y="2511195"/>
            <a:ext cx="3200886" cy="2400665"/>
          </a:xfrm>
          <a:prstGeom prst="rect">
            <a:avLst/>
          </a:prstGeom>
          <a:ln w="12700">
            <a:miter lim="400000"/>
          </a:ln>
        </p:spPr>
      </p:pic>
      <p:sp>
        <p:nvSpPr>
          <p:cNvPr id="322" name="https://www.reddit.com/r/retrobattlestations/comments/agv6c6/home_battle_station_1999/"/>
          <p:cNvSpPr txBox="1"/>
          <p:nvPr/>
        </p:nvSpPr>
        <p:spPr>
          <a:xfrm>
            <a:off x="10012065" y="12907935"/>
            <a:ext cx="14080275" cy="511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pPr/>
            <a:r>
              <a:t>https://www.reddit.com/r/retrobattlestations/comments/agv6c6/home_battle_station_1999/</a:t>
            </a:r>
          </a:p>
        </p:txBody>
      </p:sp>
      <p:pic>
        <p:nvPicPr>
          <p:cNvPr id="323" name="pasted-movie.png" descr="pasted-movie.png"/>
          <p:cNvPicPr>
            <a:picLocks noChangeAspect="1"/>
          </p:cNvPicPr>
          <p:nvPr/>
        </p:nvPicPr>
        <p:blipFill>
          <a:blip r:embed="rId5">
            <a:extLst/>
          </a:blip>
          <a:stretch>
            <a:fillRect/>
          </a:stretch>
        </p:blipFill>
        <p:spPr>
          <a:xfrm>
            <a:off x="11739840" y="4657233"/>
            <a:ext cx="12174915" cy="811661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1999: Kevin Ashton, MIT Auto-ID Center, coins “Internet of Things”"/>
          <p:cNvSpPr txBox="1"/>
          <p:nvPr>
            <p:ph type="title"/>
          </p:nvPr>
        </p:nvSpPr>
        <p:spPr>
          <a:prstGeom prst="rect">
            <a:avLst/>
          </a:prstGeom>
        </p:spPr>
        <p:txBody>
          <a:bodyPr/>
          <a:lstStyle/>
          <a:p>
            <a:pPr/>
            <a:r>
              <a:t>1999: Kevin Ashton, MIT Auto-ID Center, coins “Internet of Things” </a:t>
            </a:r>
          </a:p>
        </p:txBody>
      </p:sp>
      <p:sp>
        <p:nvSpPr>
          <p:cNvPr id="326" name="“Auto-ID” — Things identify themselves.…"/>
          <p:cNvSpPr txBox="1"/>
          <p:nvPr>
            <p:ph type="body" idx="1"/>
          </p:nvPr>
        </p:nvSpPr>
        <p:spPr>
          <a:xfrm>
            <a:off x="273178" y="2529151"/>
            <a:ext cx="23516575" cy="10796025"/>
          </a:xfrm>
          <a:prstGeom prst="rect">
            <a:avLst/>
          </a:prstGeom>
        </p:spPr>
        <p:txBody>
          <a:bodyPr/>
          <a:lstStyle/>
          <a:p>
            <a:pPr/>
            <a:r>
              <a:t>“Auto-ID” — Things identify themselves.</a:t>
            </a:r>
          </a:p>
          <a:p>
            <a:pPr lvl="1"/>
            <a:r>
              <a:t>RFID — Radio Frequency Identification.</a:t>
            </a:r>
          </a:p>
        </p:txBody>
      </p:sp>
      <p:pic>
        <p:nvPicPr>
          <p:cNvPr id="327" name="pasted-movie.png" descr="pasted-movie.png"/>
          <p:cNvPicPr>
            <a:picLocks noChangeAspect="1"/>
          </p:cNvPicPr>
          <p:nvPr/>
        </p:nvPicPr>
        <p:blipFill>
          <a:blip r:embed="rId2">
            <a:extLst/>
          </a:blip>
          <a:stretch>
            <a:fillRect/>
          </a:stretch>
        </p:blipFill>
        <p:spPr>
          <a:xfrm>
            <a:off x="872413" y="8981830"/>
            <a:ext cx="4653064" cy="3912805"/>
          </a:xfrm>
          <a:prstGeom prst="rect">
            <a:avLst/>
          </a:prstGeom>
          <a:ln w="12700">
            <a:miter lim="400000"/>
          </a:ln>
        </p:spPr>
      </p:pic>
      <p:pic>
        <p:nvPicPr>
          <p:cNvPr id="328" name="pasted-movie.png" descr="pasted-movie.png"/>
          <p:cNvPicPr>
            <a:picLocks noChangeAspect="1"/>
          </p:cNvPicPr>
          <p:nvPr/>
        </p:nvPicPr>
        <p:blipFill>
          <a:blip r:embed="rId3">
            <a:extLst/>
          </a:blip>
          <a:stretch>
            <a:fillRect/>
          </a:stretch>
        </p:blipFill>
        <p:spPr>
          <a:xfrm>
            <a:off x="12847026" y="3054677"/>
            <a:ext cx="9470566" cy="9541773"/>
          </a:xfrm>
          <a:prstGeom prst="rect">
            <a:avLst/>
          </a:prstGeom>
          <a:ln w="12700">
            <a:miter lim="400000"/>
          </a:ln>
        </p:spPr>
      </p:pic>
      <p:sp>
        <p:nvSpPr>
          <p:cNvPr id="329" name="https://alchetron.com/Kevin-Ashton"/>
          <p:cNvSpPr txBox="1"/>
          <p:nvPr/>
        </p:nvSpPr>
        <p:spPr>
          <a:xfrm>
            <a:off x="12863924" y="12643569"/>
            <a:ext cx="10017253"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u="sng">
                <a:hlinkClick r:id="rId4" invalidUrl="" action="" tgtFrame="" tooltip="" history="1" highlightClick="0" endSnd="0"/>
              </a:rPr>
              <a:t>https://alchetron.com/Kevin-Ashton</a:t>
            </a:r>
            <a:r>
              <a:t>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What is an RFID Reader?"/>
          <p:cNvSpPr txBox="1"/>
          <p:nvPr>
            <p:ph type="title"/>
          </p:nvPr>
        </p:nvSpPr>
        <p:spPr>
          <a:xfrm>
            <a:off x="6353175" y="4495800"/>
            <a:ext cx="10731500" cy="1219200"/>
          </a:xfrm>
          <a:prstGeom prst="rect">
            <a:avLst/>
          </a:prstGeom>
        </p:spPr>
        <p:txBody>
          <a:bodyPr/>
          <a:lstStyle/>
          <a:p>
            <a:pPr/>
            <a:r>
              <a:t>What is an RFID Reader?</a:t>
            </a:r>
          </a:p>
        </p:txBody>
      </p:sp>
      <p:pic>
        <p:nvPicPr>
          <p:cNvPr id="332" name="MIT-WH012-figure-1.jpeg" descr="MIT-WH012-figure-1.jpeg"/>
          <p:cNvPicPr>
            <a:picLocks noChangeAspect="1"/>
          </p:cNvPicPr>
          <p:nvPr/>
        </p:nvPicPr>
        <p:blipFill>
          <a:blip r:embed="rId2">
            <a:extLst/>
          </a:blip>
          <a:stretch>
            <a:fillRect/>
          </a:stretch>
        </p:blipFill>
        <p:spPr>
          <a:xfrm>
            <a:off x="4006850" y="3054350"/>
            <a:ext cx="16548100" cy="7889875"/>
          </a:xfrm>
          <a:prstGeom prst="rect">
            <a:avLst/>
          </a:prstGeom>
          <a:ln w="12700">
            <a:miter lim="400000"/>
          </a:ln>
        </p:spPr>
      </p:pic>
      <p:sp>
        <p:nvSpPr>
          <p:cNvPr id="333" name="Four main elements: Tags, Readers, Antennas, and Network Systems"/>
          <p:cNvSpPr txBox="1"/>
          <p:nvPr/>
        </p:nvSpPr>
        <p:spPr>
          <a:xfrm>
            <a:off x="4368165" y="11680825"/>
            <a:ext cx="13120370" cy="14020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900"/>
              </a:spcBef>
              <a:defRPr sz="4000">
                <a:solidFill>
                  <a:srgbClr val="EAEAEA"/>
                </a:solidFill>
                <a:latin typeface="MetaCondBook-Roman"/>
                <a:ea typeface="MetaCondBook-Roman"/>
                <a:cs typeface="MetaCondBook-Roman"/>
                <a:sym typeface="MetaCondBook-Roman"/>
              </a:defRPr>
            </a:pPr>
            <a:r>
              <a:t>Four main elements: </a:t>
            </a:r>
            <a:r>
              <a:rPr>
                <a:solidFill>
                  <a:srgbClr val="FFFF00"/>
                </a:solidFill>
              </a:rPr>
              <a:t>Tags</a:t>
            </a:r>
            <a:r>
              <a:t>, </a:t>
            </a:r>
            <a:r>
              <a:rPr>
                <a:solidFill>
                  <a:srgbClr val="FFFF00"/>
                </a:solidFill>
              </a:rPr>
              <a:t>Readers</a:t>
            </a:r>
            <a:r>
              <a:t>, </a:t>
            </a:r>
            <a:r>
              <a:rPr>
                <a:solidFill>
                  <a:srgbClr val="FFFF00"/>
                </a:solidFill>
              </a:rPr>
              <a:t>Antennas</a:t>
            </a:r>
            <a:r>
              <a:t>, and </a:t>
            </a:r>
            <a:r>
              <a:rPr>
                <a:solidFill>
                  <a:srgbClr val="FFFF00"/>
                </a:solidFill>
              </a:rPr>
              <a:t>Network Systems</a:t>
            </a:r>
          </a:p>
        </p:txBody>
      </p:sp>
      <p:sp>
        <p:nvSpPr>
          <p:cNvPr id="334" name="(eg Savant)"/>
          <p:cNvSpPr txBox="1"/>
          <p:nvPr/>
        </p:nvSpPr>
        <p:spPr>
          <a:xfrm>
            <a:off x="17039589" y="8909050"/>
            <a:ext cx="2960371" cy="7924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900"/>
              </a:spcBef>
              <a:defRPr sz="4000">
                <a:solidFill>
                  <a:srgbClr val="EAEAEA"/>
                </a:solidFill>
                <a:latin typeface="MetaBold-Caps"/>
                <a:ea typeface="MetaBold-Caps"/>
                <a:cs typeface="MetaBold-Caps"/>
                <a:sym typeface="MetaBold-Caps"/>
              </a:defRPr>
            </a:lvl1pPr>
          </a:lstStyle>
          <a:p>
            <a:pPr/>
            <a:r>
              <a:t>(eg Savant)</a:t>
            </a:r>
          </a:p>
        </p:txBody>
      </p:sp>
      <p:sp>
        <p:nvSpPr>
          <p:cNvPr id="335" name="Elements of an RFID system"/>
          <p:cNvSpPr txBox="1"/>
          <p:nvPr/>
        </p:nvSpPr>
        <p:spPr>
          <a:xfrm>
            <a:off x="4555490" y="933450"/>
            <a:ext cx="11094720" cy="10337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0"/>
              </a:spcBef>
              <a:defRPr sz="5600">
                <a:solidFill>
                  <a:srgbClr val="FFFF00"/>
                </a:solidFill>
                <a:latin typeface="MetaBold-Caps"/>
                <a:ea typeface="MetaBold-Caps"/>
                <a:cs typeface="MetaBold-Caps"/>
                <a:sym typeface="MetaBold-Caps"/>
              </a:defRPr>
            </a:lvl1pPr>
          </a:lstStyle>
          <a:p>
            <a:pPr/>
            <a:r>
              <a:t>Elements of an RFID system</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RF system variables"/>
          <p:cNvSpPr txBox="1"/>
          <p:nvPr>
            <p:ph type="title"/>
          </p:nvPr>
        </p:nvSpPr>
        <p:spPr>
          <a:prstGeom prst="rect">
            <a:avLst/>
          </a:prstGeom>
        </p:spPr>
        <p:txBody>
          <a:bodyPr/>
          <a:lstStyle/>
          <a:p>
            <a:pPr/>
            <a:r>
              <a:t>RF system variables</a:t>
            </a:r>
          </a:p>
        </p:txBody>
      </p:sp>
      <p:sp>
        <p:nvSpPr>
          <p:cNvPr id="338" name="Choice of operating frequency…"/>
          <p:cNvSpPr txBox="1"/>
          <p:nvPr>
            <p:ph type="body" idx="1"/>
          </p:nvPr>
        </p:nvSpPr>
        <p:spPr>
          <a:prstGeom prst="rect">
            <a:avLst/>
          </a:prstGeom>
        </p:spPr>
        <p:txBody>
          <a:bodyPr/>
          <a:lstStyle/>
          <a:p>
            <a:pPr marL="914400" indent="-914400">
              <a:buFontTx/>
              <a:buAutoNum type="arabicPeriod" startAt="1"/>
            </a:pPr>
            <a:r>
              <a:t>Choice of operating frequency</a:t>
            </a:r>
          </a:p>
          <a:p>
            <a:pPr marL="914400" indent="-914400">
              <a:buFontTx/>
              <a:buAutoNum type="arabicPeriod" startAt="1"/>
            </a:pPr>
            <a:r>
              <a:t>Tag IC, tag antenna design</a:t>
            </a:r>
          </a:p>
          <a:p>
            <a:pPr marL="914400" indent="-914400">
              <a:buFontTx/>
              <a:buAutoNum type="arabicPeriod" startAt="1"/>
            </a:pPr>
            <a:r>
              <a:t>Reader, reader antenna design</a:t>
            </a:r>
          </a:p>
          <a:p>
            <a:pPr marL="914400" indent="-914400">
              <a:buFontTx/>
              <a:buAutoNum type="arabicPeriod" startAt="1"/>
            </a:pPr>
            <a:r>
              <a:t>Proximate materials</a:t>
            </a:r>
          </a:p>
          <a:p>
            <a:pPr marL="914400" indent="-914400">
              <a:buFontTx/>
              <a:buAutoNum type="arabicPeriod" startAt="1"/>
            </a:pPr>
            <a:r>
              <a:t>Sources of external interference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Major RFID markets by frequency"/>
          <p:cNvSpPr txBox="1"/>
          <p:nvPr>
            <p:ph type="title"/>
          </p:nvPr>
        </p:nvSpPr>
        <p:spPr>
          <a:prstGeom prst="rect">
            <a:avLst/>
          </a:prstGeom>
        </p:spPr>
        <p:txBody>
          <a:bodyPr/>
          <a:lstStyle/>
          <a:p>
            <a:pPr/>
            <a:r>
              <a:t>Major RFID markets by frequency</a:t>
            </a:r>
          </a:p>
        </p:txBody>
      </p:sp>
      <p:pic>
        <p:nvPicPr>
          <p:cNvPr id="341" name="earth.jpeg" descr="earth.jpeg"/>
          <p:cNvPicPr>
            <a:picLocks noChangeAspect="1"/>
          </p:cNvPicPr>
          <p:nvPr/>
        </p:nvPicPr>
        <p:blipFill>
          <a:blip r:embed="rId2">
            <a:extLst/>
          </a:blip>
          <a:stretch>
            <a:fillRect/>
          </a:stretch>
        </p:blipFill>
        <p:spPr>
          <a:xfrm>
            <a:off x="4267200" y="3352800"/>
            <a:ext cx="16611600" cy="7061200"/>
          </a:xfrm>
          <a:prstGeom prst="rect">
            <a:avLst/>
          </a:prstGeom>
          <a:ln w="50800">
            <a:solidFill>
              <a:srgbClr val="000000"/>
            </a:solidFill>
          </a:ln>
        </p:spPr>
      </p:pic>
      <p:sp>
        <p:nvSpPr>
          <p:cNvPr id="342" name="Line"/>
          <p:cNvSpPr/>
          <p:nvPr/>
        </p:nvSpPr>
        <p:spPr>
          <a:xfrm flipH="1">
            <a:off x="11430000" y="3352800"/>
            <a:ext cx="1" cy="8382000"/>
          </a:xfrm>
          <a:prstGeom prst="line">
            <a:avLst/>
          </a:prstGeom>
          <a:ln w="50800">
            <a:solidFill>
              <a:srgbClr val="FFFFFF"/>
            </a:solidFill>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343" name="Line"/>
          <p:cNvSpPr/>
          <p:nvPr/>
        </p:nvSpPr>
        <p:spPr>
          <a:xfrm flipH="1">
            <a:off x="15544799" y="3352800"/>
            <a:ext cx="1" cy="8382000"/>
          </a:xfrm>
          <a:prstGeom prst="line">
            <a:avLst/>
          </a:prstGeom>
          <a:ln w="50800">
            <a:solidFill>
              <a:srgbClr val="FFFFFF"/>
            </a:solidFill>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344" name="US, Canada…"/>
          <p:cNvSpPr txBox="1"/>
          <p:nvPr/>
        </p:nvSpPr>
        <p:spPr>
          <a:xfrm>
            <a:off x="6412865" y="10334625"/>
            <a:ext cx="3685600" cy="3129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828800">
              <a:spcBef>
                <a:spcPts val="0"/>
              </a:spcBef>
              <a:defRPr>
                <a:solidFill>
                  <a:srgbClr val="FFFF00"/>
                </a:solidFill>
                <a:latin typeface="MetaCondBook-Roman"/>
                <a:ea typeface="MetaCondBook-Roman"/>
                <a:cs typeface="MetaCondBook-Roman"/>
                <a:sym typeface="MetaCondBook-Roman"/>
              </a:defRPr>
            </a:pPr>
            <a:r>
              <a:t>US, Canada</a:t>
            </a:r>
          </a:p>
          <a:p>
            <a:pPr defTabSz="1828800">
              <a:spcBef>
                <a:spcPts val="0"/>
              </a:spcBef>
              <a:defRPr>
                <a:solidFill>
                  <a:srgbClr val="EAEAEA"/>
                </a:solidFill>
                <a:latin typeface="MetaCondBook-Roman"/>
                <a:ea typeface="MetaCondBook-Roman"/>
                <a:cs typeface="MetaCondBook-Roman"/>
                <a:sym typeface="MetaCondBook-Roman"/>
              </a:defRPr>
            </a:pPr>
            <a:r>
              <a:t>125KHz</a:t>
            </a:r>
          </a:p>
          <a:p>
            <a:pPr defTabSz="1828800">
              <a:spcBef>
                <a:spcPts val="0"/>
              </a:spcBef>
              <a:defRPr>
                <a:solidFill>
                  <a:srgbClr val="EAEAEA"/>
                </a:solidFill>
                <a:latin typeface="MetaCondBook-Roman"/>
                <a:ea typeface="MetaCondBook-Roman"/>
                <a:cs typeface="MetaCondBook-Roman"/>
                <a:sym typeface="MetaCondBook-Roman"/>
              </a:defRPr>
            </a:pPr>
            <a:r>
              <a:t>13.56MHz</a:t>
            </a:r>
          </a:p>
          <a:p>
            <a:pPr defTabSz="1828800">
              <a:spcBef>
                <a:spcPts val="0"/>
              </a:spcBef>
              <a:defRPr>
                <a:solidFill>
                  <a:srgbClr val="EAEAEA"/>
                </a:solidFill>
                <a:latin typeface="MetaCondBook-Roman"/>
                <a:ea typeface="MetaCondBook-Roman"/>
                <a:cs typeface="MetaCondBook-Roman"/>
                <a:sym typeface="MetaCondBook-Roman"/>
              </a:defRPr>
            </a:pPr>
            <a:r>
              <a:t>902-928MHz</a:t>
            </a:r>
          </a:p>
        </p:txBody>
      </p:sp>
      <p:sp>
        <p:nvSpPr>
          <p:cNvPr id="345" name="EU Countries…"/>
          <p:cNvSpPr txBox="1"/>
          <p:nvPr/>
        </p:nvSpPr>
        <p:spPr>
          <a:xfrm>
            <a:off x="11670665" y="10388600"/>
            <a:ext cx="3820736" cy="3129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828800">
              <a:spcBef>
                <a:spcPts val="0"/>
              </a:spcBef>
              <a:defRPr>
                <a:solidFill>
                  <a:srgbClr val="FFFF00"/>
                </a:solidFill>
                <a:latin typeface="MetaCondBook-Roman"/>
                <a:ea typeface="MetaCondBook-Roman"/>
                <a:cs typeface="MetaCondBook-Roman"/>
                <a:sym typeface="MetaCondBook-Roman"/>
              </a:defRPr>
            </a:pPr>
            <a:r>
              <a:t>EU Countries</a:t>
            </a:r>
          </a:p>
          <a:p>
            <a:pPr defTabSz="1828800">
              <a:spcBef>
                <a:spcPts val="0"/>
              </a:spcBef>
              <a:defRPr>
                <a:solidFill>
                  <a:srgbClr val="EAEAEA"/>
                </a:solidFill>
                <a:latin typeface="MetaCondBook-Roman"/>
                <a:ea typeface="MetaCondBook-Roman"/>
                <a:cs typeface="MetaCondBook-Roman"/>
                <a:sym typeface="MetaCondBook-Roman"/>
              </a:defRPr>
            </a:pPr>
            <a:r>
              <a:t>125KHz</a:t>
            </a:r>
          </a:p>
          <a:p>
            <a:pPr defTabSz="1828800">
              <a:spcBef>
                <a:spcPts val="0"/>
              </a:spcBef>
              <a:defRPr>
                <a:solidFill>
                  <a:srgbClr val="EAEAEA"/>
                </a:solidFill>
                <a:latin typeface="MetaCondBook-Roman"/>
                <a:ea typeface="MetaCondBook-Roman"/>
                <a:cs typeface="MetaCondBook-Roman"/>
                <a:sym typeface="MetaCondBook-Roman"/>
              </a:defRPr>
            </a:pPr>
            <a:r>
              <a:t>13.56MHz</a:t>
            </a:r>
          </a:p>
          <a:p>
            <a:pPr defTabSz="1828800">
              <a:spcBef>
                <a:spcPts val="0"/>
              </a:spcBef>
              <a:defRPr>
                <a:solidFill>
                  <a:srgbClr val="EAEAEA"/>
                </a:solidFill>
                <a:latin typeface="MetaCondBook-Roman"/>
                <a:ea typeface="MetaCondBook-Roman"/>
                <a:cs typeface="MetaCondBook-Roman"/>
                <a:sym typeface="MetaCondBook-Roman"/>
              </a:defRPr>
            </a:pPr>
            <a:r>
              <a:t>868-870MHz</a:t>
            </a:r>
          </a:p>
        </p:txBody>
      </p:sp>
      <p:sp>
        <p:nvSpPr>
          <p:cNvPr id="346" name="Japan…"/>
          <p:cNvSpPr txBox="1"/>
          <p:nvPr/>
        </p:nvSpPr>
        <p:spPr>
          <a:xfrm>
            <a:off x="16210914" y="10394950"/>
            <a:ext cx="3685600" cy="3129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828800">
              <a:spcBef>
                <a:spcPts val="0"/>
              </a:spcBef>
              <a:defRPr>
                <a:solidFill>
                  <a:srgbClr val="FFFF00"/>
                </a:solidFill>
                <a:latin typeface="MetaCondBook-Roman"/>
                <a:ea typeface="MetaCondBook-Roman"/>
                <a:cs typeface="MetaCondBook-Roman"/>
                <a:sym typeface="MetaCondBook-Roman"/>
              </a:defRPr>
            </a:pPr>
            <a:r>
              <a:t>Japan</a:t>
            </a:r>
          </a:p>
          <a:p>
            <a:pPr defTabSz="1828800">
              <a:spcBef>
                <a:spcPts val="0"/>
              </a:spcBef>
              <a:defRPr>
                <a:solidFill>
                  <a:srgbClr val="EAEAEA"/>
                </a:solidFill>
                <a:latin typeface="MetaCondBook-Roman"/>
                <a:ea typeface="MetaCondBook-Roman"/>
                <a:cs typeface="MetaCondBook-Roman"/>
                <a:sym typeface="MetaCondBook-Roman"/>
              </a:defRPr>
            </a:pPr>
            <a:r>
              <a:t>125KHz</a:t>
            </a:r>
          </a:p>
          <a:p>
            <a:pPr defTabSz="1828800">
              <a:spcBef>
                <a:spcPts val="0"/>
              </a:spcBef>
              <a:defRPr>
                <a:solidFill>
                  <a:srgbClr val="EAEAEA"/>
                </a:solidFill>
                <a:latin typeface="MetaCondBook-Roman"/>
                <a:ea typeface="MetaCondBook-Roman"/>
                <a:cs typeface="MetaCondBook-Roman"/>
                <a:sym typeface="MetaCondBook-Roman"/>
              </a:defRPr>
            </a:pPr>
            <a:r>
              <a:t>13.56MHz</a:t>
            </a:r>
          </a:p>
          <a:p>
            <a:pPr defTabSz="1828800">
              <a:spcBef>
                <a:spcPts val="0"/>
              </a:spcBef>
              <a:defRPr>
                <a:solidFill>
                  <a:srgbClr val="EAEAEA"/>
                </a:solidFill>
                <a:latin typeface="MetaCondBook-Roman"/>
                <a:ea typeface="MetaCondBook-Roman"/>
                <a:cs typeface="MetaCondBook-Roman"/>
                <a:sym typeface="MetaCondBook-Roman"/>
              </a:defRPr>
            </a:pPr>
            <a:r>
              <a:t>950-956MHz</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2"/>
                                        </p:tgtEl>
                                        <p:attrNameLst>
                                          <p:attrName>style.visibility</p:attrName>
                                        </p:attrNameLst>
                                      </p:cBhvr>
                                      <p:to>
                                        <p:strVal val="visible"/>
                                      </p:to>
                                    </p:set>
                                    <p:animEffect filter="fade" transition="in">
                                      <p:cBhvr>
                                        <p:cTn id="7" dur="1000"/>
                                        <p:tgtEl>
                                          <p:spTgt spid="34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43"/>
                                        </p:tgtEl>
                                        <p:attrNameLst>
                                          <p:attrName>style.visibility</p:attrName>
                                        </p:attrNameLst>
                                      </p:cBhvr>
                                      <p:to>
                                        <p:strVal val="visible"/>
                                      </p:to>
                                    </p:set>
                                    <p:animEffect filter="fade" transition="in">
                                      <p:cBhvr>
                                        <p:cTn id="12" dur="1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3" grpId="2"/>
      <p:bldP build="whole" bldLvl="1" animBg="1" rev="0" advAuto="0" spid="342"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RFID tags at different frequencies"/>
          <p:cNvSpPr txBox="1"/>
          <p:nvPr>
            <p:ph type="title"/>
          </p:nvPr>
        </p:nvSpPr>
        <p:spPr>
          <a:prstGeom prst="rect">
            <a:avLst/>
          </a:prstGeom>
        </p:spPr>
        <p:txBody>
          <a:bodyPr/>
          <a:lstStyle/>
          <a:p>
            <a:pPr/>
            <a:r>
              <a:t>RFID tags at different frequencies</a:t>
            </a:r>
          </a:p>
        </p:txBody>
      </p:sp>
      <p:grpSp>
        <p:nvGrpSpPr>
          <p:cNvPr id="353" name="Group"/>
          <p:cNvGrpSpPr/>
          <p:nvPr/>
        </p:nvGrpSpPr>
        <p:grpSpPr>
          <a:xfrm>
            <a:off x="4267200" y="3149600"/>
            <a:ext cx="13563600" cy="0"/>
            <a:chOff x="0" y="0"/>
            <a:chExt cx="13563600" cy="0"/>
          </a:xfrm>
        </p:grpSpPr>
        <p:sp>
          <p:nvSpPr>
            <p:cNvPr id="349" name="125 KHz…"/>
            <p:cNvSpPr/>
            <p:nvPr/>
          </p:nvSpPr>
          <p:spPr>
            <a:xfrm>
              <a:off x="0" y="0"/>
              <a:ext cx="2286001"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defTabSz="1828800">
                <a:spcBef>
                  <a:spcPts val="2100"/>
                </a:spcBef>
                <a:defRPr sz="3600">
                  <a:solidFill>
                    <a:srgbClr val="EAEAEA"/>
                  </a:solidFill>
                  <a:latin typeface="MetaBold-Caps"/>
                  <a:ea typeface="MetaBold-Caps"/>
                  <a:cs typeface="MetaBold-Caps"/>
                  <a:sym typeface="MetaBold-Caps"/>
                </a:defRPr>
              </a:pPr>
              <a:r>
                <a:t>125 KHz</a:t>
              </a:r>
            </a:p>
            <a:p>
              <a:pPr defTabSz="1828800">
                <a:spcBef>
                  <a:spcPts val="2800"/>
                </a:spcBef>
                <a:defRPr sz="3600">
                  <a:solidFill>
                    <a:srgbClr val="EAEAEA"/>
                  </a:solidFill>
                  <a:latin typeface="MetaBold-Caps"/>
                  <a:ea typeface="MetaBold-Caps"/>
                  <a:cs typeface="MetaBold-Caps"/>
                  <a:sym typeface="MetaBold-Caps"/>
                </a:defRPr>
              </a:pPr>
            </a:p>
            <a:p>
              <a:pPr defTabSz="1828800">
                <a:spcBef>
                  <a:spcPts val="2100"/>
                </a:spcBef>
                <a:defRPr sz="3600">
                  <a:solidFill>
                    <a:srgbClr val="FFFFFF"/>
                  </a:solidFill>
                  <a:latin typeface="MetaBold-Caps"/>
                  <a:ea typeface="MetaBold-Caps"/>
                  <a:cs typeface="MetaBold-Caps"/>
                  <a:sym typeface="MetaBold-Caps"/>
                </a:defRPr>
              </a:pPr>
              <a:r>
                <a:t>TI</a:t>
              </a:r>
            </a:p>
            <a:p>
              <a:pPr defTabSz="1828800">
                <a:spcBef>
                  <a:spcPts val="2100"/>
                </a:spcBef>
                <a:defRPr sz="3600">
                  <a:solidFill>
                    <a:srgbClr val="FFFFFF"/>
                  </a:solidFill>
                  <a:latin typeface="MetaBold-Caps"/>
                  <a:ea typeface="MetaBold-Caps"/>
                  <a:cs typeface="MetaBold-Caps"/>
                  <a:sym typeface="MetaBold-Caps"/>
                </a:defRPr>
              </a:pPr>
              <a:r>
                <a:t>Philips</a:t>
              </a:r>
            </a:p>
            <a:p>
              <a:pPr defTabSz="1828800">
                <a:spcBef>
                  <a:spcPts val="2100"/>
                </a:spcBef>
                <a:defRPr sz="3600">
                  <a:solidFill>
                    <a:srgbClr val="FFFFFF"/>
                  </a:solidFill>
                  <a:latin typeface="MetaBold-Caps"/>
                  <a:ea typeface="MetaBold-Caps"/>
                  <a:cs typeface="MetaBold-Caps"/>
                  <a:sym typeface="MetaBold-Caps"/>
                </a:defRPr>
              </a:pPr>
              <a:r>
                <a:t>Others</a:t>
              </a:r>
            </a:p>
          </p:txBody>
        </p:sp>
        <p:sp>
          <p:nvSpPr>
            <p:cNvPr id="350" name="13.56 MHz…"/>
            <p:cNvSpPr/>
            <p:nvPr/>
          </p:nvSpPr>
          <p:spPr>
            <a:xfrm>
              <a:off x="3352800" y="0"/>
              <a:ext cx="289560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defTabSz="1828800">
                <a:spcBef>
                  <a:spcPts val="2100"/>
                </a:spcBef>
                <a:defRPr sz="3600">
                  <a:solidFill>
                    <a:srgbClr val="EAEAEA"/>
                  </a:solidFill>
                  <a:latin typeface="MetaBold-Caps"/>
                  <a:ea typeface="MetaBold-Caps"/>
                  <a:cs typeface="MetaBold-Caps"/>
                  <a:sym typeface="MetaBold-Caps"/>
                </a:defRPr>
              </a:pPr>
              <a:r>
                <a:t>13.56 MHz</a:t>
              </a:r>
            </a:p>
            <a:p>
              <a:pPr defTabSz="1828800">
                <a:spcBef>
                  <a:spcPts val="2800"/>
                </a:spcBef>
                <a:defRPr sz="3600">
                  <a:solidFill>
                    <a:srgbClr val="EAEAEA"/>
                  </a:solidFill>
                  <a:latin typeface="MetaBold-Caps"/>
                  <a:ea typeface="MetaBold-Caps"/>
                  <a:cs typeface="MetaBold-Caps"/>
                  <a:sym typeface="MetaBold-Caps"/>
                </a:defRPr>
              </a:pPr>
            </a:p>
            <a:p>
              <a:pPr defTabSz="1828800">
                <a:spcBef>
                  <a:spcPts val="2100"/>
                </a:spcBef>
                <a:defRPr sz="3600">
                  <a:solidFill>
                    <a:srgbClr val="FFFFFF"/>
                  </a:solidFill>
                  <a:latin typeface="MetaBold-Caps"/>
                  <a:ea typeface="MetaBold-Caps"/>
                  <a:cs typeface="MetaBold-Caps"/>
                  <a:sym typeface="MetaBold-Caps"/>
                </a:defRPr>
              </a:pPr>
              <a:r>
                <a:t>Tagsys</a:t>
              </a:r>
            </a:p>
            <a:p>
              <a:pPr defTabSz="1828800">
                <a:spcBef>
                  <a:spcPts val="2100"/>
                </a:spcBef>
                <a:defRPr sz="3600">
                  <a:solidFill>
                    <a:srgbClr val="FFFFFF"/>
                  </a:solidFill>
                  <a:latin typeface="MetaBold-Caps"/>
                  <a:ea typeface="MetaBold-Caps"/>
                  <a:cs typeface="MetaBold-Caps"/>
                  <a:sym typeface="MetaBold-Caps"/>
                </a:defRPr>
              </a:pPr>
              <a:r>
                <a:t>Philips</a:t>
              </a:r>
            </a:p>
            <a:p>
              <a:pPr defTabSz="1828800">
                <a:spcBef>
                  <a:spcPts val="2100"/>
                </a:spcBef>
                <a:defRPr sz="3600">
                  <a:solidFill>
                    <a:srgbClr val="FFFFFF"/>
                  </a:solidFill>
                  <a:latin typeface="MetaBold-Caps"/>
                  <a:ea typeface="MetaBold-Caps"/>
                  <a:cs typeface="MetaBold-Caps"/>
                  <a:sym typeface="MetaBold-Caps"/>
                </a:defRPr>
              </a:pPr>
              <a:r>
                <a:t>TI</a:t>
              </a:r>
            </a:p>
            <a:p>
              <a:pPr defTabSz="1828800">
                <a:spcBef>
                  <a:spcPts val="2100"/>
                </a:spcBef>
                <a:defRPr sz="3600">
                  <a:solidFill>
                    <a:srgbClr val="FFFFFF"/>
                  </a:solidFill>
                  <a:latin typeface="MetaBold-Caps"/>
                  <a:ea typeface="MetaBold-Caps"/>
                  <a:cs typeface="MetaBold-Caps"/>
                  <a:sym typeface="MetaBold-Caps"/>
                </a:defRPr>
              </a:pPr>
              <a:r>
                <a:t>Microchip</a:t>
              </a:r>
            </a:p>
            <a:p>
              <a:pPr defTabSz="1828800">
                <a:spcBef>
                  <a:spcPts val="2100"/>
                </a:spcBef>
                <a:defRPr sz="3600">
                  <a:solidFill>
                    <a:srgbClr val="FFFFFF"/>
                  </a:solidFill>
                  <a:latin typeface="MetaBold-Caps"/>
                  <a:ea typeface="MetaBold-Caps"/>
                  <a:cs typeface="MetaBold-Caps"/>
                  <a:sym typeface="MetaBold-Caps"/>
                </a:defRPr>
              </a:pPr>
              <a:r>
                <a:t>Others</a:t>
              </a:r>
            </a:p>
          </p:txBody>
        </p:sp>
        <p:sp>
          <p:nvSpPr>
            <p:cNvPr id="351" name="915 MHz…"/>
            <p:cNvSpPr/>
            <p:nvPr/>
          </p:nvSpPr>
          <p:spPr>
            <a:xfrm>
              <a:off x="6858000" y="0"/>
              <a:ext cx="335280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defTabSz="1828800">
                <a:spcBef>
                  <a:spcPts val="2100"/>
                </a:spcBef>
                <a:defRPr sz="3600">
                  <a:solidFill>
                    <a:srgbClr val="FFFFFF"/>
                  </a:solidFill>
                  <a:latin typeface="MetaBold-Caps"/>
                  <a:ea typeface="MetaBold-Caps"/>
                  <a:cs typeface="MetaBold-Caps"/>
                  <a:sym typeface="MetaBold-Caps"/>
                </a:defRPr>
              </a:pPr>
              <a:r>
                <a:t> </a:t>
              </a:r>
              <a:r>
                <a:rPr>
                  <a:solidFill>
                    <a:srgbClr val="EAEAEA"/>
                  </a:solidFill>
                </a:rPr>
                <a:t>915 MHz</a:t>
              </a:r>
            </a:p>
            <a:p>
              <a:pPr defTabSz="1828800">
                <a:spcBef>
                  <a:spcPts val="2800"/>
                </a:spcBef>
                <a:defRPr sz="3600">
                  <a:solidFill>
                    <a:srgbClr val="EAEAEA"/>
                  </a:solidFill>
                  <a:latin typeface="MetaBold-Caps"/>
                  <a:ea typeface="MetaBold-Caps"/>
                  <a:cs typeface="MetaBold-Caps"/>
                  <a:sym typeface="MetaBold-Caps"/>
                </a:defRPr>
              </a:pPr>
            </a:p>
            <a:p>
              <a:pPr defTabSz="1828800">
                <a:spcBef>
                  <a:spcPts val="2100"/>
                </a:spcBef>
                <a:defRPr sz="3600">
                  <a:solidFill>
                    <a:srgbClr val="FFFFFF"/>
                  </a:solidFill>
                  <a:latin typeface="MetaBold-Caps"/>
                  <a:ea typeface="MetaBold-Caps"/>
                  <a:cs typeface="MetaBold-Caps"/>
                  <a:sym typeface="MetaBold-Caps"/>
                </a:defRPr>
              </a:pPr>
              <a:r>
                <a:t>Intermec</a:t>
              </a:r>
            </a:p>
            <a:p>
              <a:pPr defTabSz="1828800">
                <a:spcBef>
                  <a:spcPts val="2100"/>
                </a:spcBef>
                <a:defRPr sz="3600">
                  <a:solidFill>
                    <a:srgbClr val="FFFFFF"/>
                  </a:solidFill>
                  <a:latin typeface="MetaBold-Caps"/>
                  <a:ea typeface="MetaBold-Caps"/>
                  <a:cs typeface="MetaBold-Caps"/>
                  <a:sym typeface="MetaBold-Caps"/>
                </a:defRPr>
              </a:pPr>
              <a:r>
                <a:t>SCS</a:t>
              </a:r>
            </a:p>
            <a:p>
              <a:pPr defTabSz="1828800">
                <a:spcBef>
                  <a:spcPts val="2100"/>
                </a:spcBef>
                <a:defRPr sz="3600">
                  <a:solidFill>
                    <a:srgbClr val="FFFFFF"/>
                  </a:solidFill>
                  <a:latin typeface="MetaBold-Caps"/>
                  <a:ea typeface="MetaBold-Caps"/>
                  <a:cs typeface="MetaBold-Caps"/>
                  <a:sym typeface="MetaBold-Caps"/>
                </a:defRPr>
              </a:pPr>
              <a:r>
                <a:t>Matrics</a:t>
              </a:r>
            </a:p>
            <a:p>
              <a:pPr defTabSz="1828800">
                <a:spcBef>
                  <a:spcPts val="2100"/>
                </a:spcBef>
                <a:defRPr sz="3600">
                  <a:solidFill>
                    <a:srgbClr val="FFFFFF"/>
                  </a:solidFill>
                  <a:latin typeface="MetaBold-Caps"/>
                  <a:ea typeface="MetaBold-Caps"/>
                  <a:cs typeface="MetaBold-Caps"/>
                  <a:sym typeface="MetaBold-Caps"/>
                </a:defRPr>
              </a:pPr>
              <a:r>
                <a:t>Alien </a:t>
              </a:r>
            </a:p>
            <a:p>
              <a:pPr defTabSz="1828800">
                <a:spcBef>
                  <a:spcPts val="2100"/>
                </a:spcBef>
                <a:defRPr sz="3600">
                  <a:solidFill>
                    <a:srgbClr val="FFFFFF"/>
                  </a:solidFill>
                  <a:latin typeface="MetaBold-Caps"/>
                  <a:ea typeface="MetaBold-Caps"/>
                  <a:cs typeface="MetaBold-Caps"/>
                  <a:sym typeface="MetaBold-Caps"/>
                </a:defRPr>
              </a:pPr>
              <a:r>
                <a:t>Philips</a:t>
              </a:r>
            </a:p>
            <a:p>
              <a:pPr defTabSz="1828800">
                <a:spcBef>
                  <a:spcPts val="2100"/>
                </a:spcBef>
                <a:defRPr sz="3600">
                  <a:solidFill>
                    <a:srgbClr val="FFFFFF"/>
                  </a:solidFill>
                  <a:latin typeface="MetaBold-Caps"/>
                  <a:ea typeface="MetaBold-Caps"/>
                  <a:cs typeface="MetaBold-Caps"/>
                  <a:sym typeface="MetaBold-Caps"/>
                </a:defRPr>
              </a:pPr>
              <a:r>
                <a:t>TI</a:t>
              </a:r>
            </a:p>
          </p:txBody>
        </p:sp>
        <p:sp>
          <p:nvSpPr>
            <p:cNvPr id="352" name="2.4 GHz…"/>
            <p:cNvSpPr/>
            <p:nvPr/>
          </p:nvSpPr>
          <p:spPr>
            <a:xfrm>
              <a:off x="10210800" y="0"/>
              <a:ext cx="335280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defTabSz="1828800">
                <a:spcBef>
                  <a:spcPts val="2100"/>
                </a:spcBef>
                <a:defRPr sz="3600">
                  <a:solidFill>
                    <a:srgbClr val="EAEAEA"/>
                  </a:solidFill>
                  <a:latin typeface="MetaBold-Caps"/>
                  <a:ea typeface="MetaBold-Caps"/>
                  <a:cs typeface="MetaBold-Caps"/>
                  <a:sym typeface="MetaBold-Caps"/>
                </a:defRPr>
              </a:pPr>
              <a:r>
                <a:t>2.4 GHz</a:t>
              </a:r>
            </a:p>
            <a:p>
              <a:pPr defTabSz="1828800">
                <a:spcBef>
                  <a:spcPts val="2800"/>
                </a:spcBef>
                <a:defRPr sz="3600">
                  <a:solidFill>
                    <a:srgbClr val="EAEAEA"/>
                  </a:solidFill>
                  <a:latin typeface="MetaBold-Caps"/>
                  <a:ea typeface="MetaBold-Caps"/>
                  <a:cs typeface="MetaBold-Caps"/>
                  <a:sym typeface="MetaBold-Caps"/>
                </a:defRPr>
              </a:pPr>
            </a:p>
            <a:p>
              <a:pPr defTabSz="1828800">
                <a:spcBef>
                  <a:spcPts val="2100"/>
                </a:spcBef>
                <a:defRPr sz="3600">
                  <a:solidFill>
                    <a:srgbClr val="FFFFFF"/>
                  </a:solidFill>
                  <a:latin typeface="MetaBold-Caps"/>
                  <a:ea typeface="MetaBold-Caps"/>
                  <a:cs typeface="MetaBold-Caps"/>
                  <a:sym typeface="MetaBold-Caps"/>
                </a:defRPr>
              </a:pPr>
              <a:r>
                <a:t>Intermec</a:t>
              </a:r>
            </a:p>
            <a:p>
              <a:pPr defTabSz="1828800">
                <a:spcBef>
                  <a:spcPts val="2100"/>
                </a:spcBef>
                <a:defRPr sz="3600">
                  <a:solidFill>
                    <a:srgbClr val="FFFFFF"/>
                  </a:solidFill>
                  <a:latin typeface="MetaBold-Caps"/>
                  <a:ea typeface="MetaBold-Caps"/>
                  <a:cs typeface="MetaBold-Caps"/>
                  <a:sym typeface="MetaBold-Caps"/>
                </a:defRPr>
              </a:pPr>
              <a:r>
                <a:t>SCS</a:t>
              </a:r>
            </a:p>
            <a:p>
              <a:pPr defTabSz="1828800">
                <a:spcBef>
                  <a:spcPts val="2100"/>
                </a:spcBef>
                <a:defRPr sz="3600">
                  <a:solidFill>
                    <a:srgbClr val="FFFFFF"/>
                  </a:solidFill>
                  <a:latin typeface="MetaBold-Caps"/>
                  <a:ea typeface="MetaBold-Caps"/>
                  <a:cs typeface="MetaBold-Caps"/>
                  <a:sym typeface="MetaBold-Caps"/>
                </a:defRPr>
              </a:pPr>
              <a:r>
                <a:t>Hitachi</a:t>
              </a:r>
            </a:p>
          </p:txBody>
        </p:sp>
      </p:grpSp>
      <p:grpSp>
        <p:nvGrpSpPr>
          <p:cNvPr id="358" name="Group"/>
          <p:cNvGrpSpPr/>
          <p:nvPr/>
        </p:nvGrpSpPr>
        <p:grpSpPr>
          <a:xfrm>
            <a:off x="4241800" y="7839075"/>
            <a:ext cx="15446375" cy="4606925"/>
            <a:chOff x="0" y="0"/>
            <a:chExt cx="15446375" cy="4606925"/>
          </a:xfrm>
        </p:grpSpPr>
        <p:pic>
          <p:nvPicPr>
            <p:cNvPr id="354" name="sokymat.jpeg" descr="sokymat.jpeg"/>
            <p:cNvPicPr>
              <a:picLocks noChangeAspect="1"/>
            </p:cNvPicPr>
            <p:nvPr/>
          </p:nvPicPr>
          <p:blipFill>
            <a:blip r:embed="rId2">
              <a:extLst/>
            </a:blip>
            <a:stretch>
              <a:fillRect/>
            </a:stretch>
          </p:blipFill>
          <p:spPr>
            <a:xfrm>
              <a:off x="0" y="0"/>
              <a:ext cx="2286000" cy="1682750"/>
            </a:xfrm>
            <a:prstGeom prst="rect">
              <a:avLst/>
            </a:prstGeom>
            <a:ln w="12700" cap="flat">
              <a:noFill/>
              <a:miter lim="400000"/>
            </a:ln>
            <a:effectLst/>
          </p:spPr>
        </p:pic>
        <p:pic>
          <p:nvPicPr>
            <p:cNvPr id="355" name="titags.jpeg" descr="titags.jpeg"/>
            <p:cNvPicPr>
              <a:picLocks noChangeAspect="1"/>
            </p:cNvPicPr>
            <p:nvPr/>
          </p:nvPicPr>
          <p:blipFill>
            <a:blip r:embed="rId3">
              <a:extLst/>
            </a:blip>
            <a:stretch>
              <a:fillRect/>
            </a:stretch>
          </p:blipFill>
          <p:spPr>
            <a:xfrm>
              <a:off x="3200400" y="1247775"/>
              <a:ext cx="2438400" cy="1501775"/>
            </a:xfrm>
            <a:prstGeom prst="rect">
              <a:avLst/>
            </a:prstGeom>
            <a:ln w="12700" cap="flat">
              <a:noFill/>
              <a:miter lim="400000"/>
            </a:ln>
            <a:effectLst/>
          </p:spPr>
        </p:pic>
        <p:pic>
          <p:nvPicPr>
            <p:cNvPr id="356" name="matrics.jpeg" descr="matrics.jpeg"/>
            <p:cNvPicPr>
              <a:picLocks noChangeAspect="1"/>
            </p:cNvPicPr>
            <p:nvPr/>
          </p:nvPicPr>
          <p:blipFill>
            <a:blip r:embed="rId4">
              <a:extLst/>
            </a:blip>
            <a:stretch>
              <a:fillRect/>
            </a:stretch>
          </p:blipFill>
          <p:spPr>
            <a:xfrm>
              <a:off x="6858000" y="2444750"/>
              <a:ext cx="2590800" cy="2162175"/>
            </a:xfrm>
            <a:prstGeom prst="rect">
              <a:avLst/>
            </a:prstGeom>
            <a:ln w="12700" cap="flat">
              <a:noFill/>
              <a:miter lim="400000"/>
            </a:ln>
            <a:effectLst/>
          </p:spPr>
        </p:pic>
        <p:pic>
          <p:nvPicPr>
            <p:cNvPr id="357" name="intermec.png" descr="intermec.png"/>
            <p:cNvPicPr>
              <a:picLocks noChangeAspect="1"/>
            </p:cNvPicPr>
            <p:nvPr/>
          </p:nvPicPr>
          <p:blipFill>
            <a:blip r:embed="rId5">
              <a:extLst/>
            </a:blip>
            <a:stretch>
              <a:fillRect/>
            </a:stretch>
          </p:blipFill>
          <p:spPr>
            <a:xfrm>
              <a:off x="10210800" y="463550"/>
              <a:ext cx="5235575" cy="137160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0" name="tag-aidc.jpeg" descr="tag-aidc.jpeg"/>
          <p:cNvPicPr>
            <a:picLocks noChangeAspect="1"/>
          </p:cNvPicPr>
          <p:nvPr/>
        </p:nvPicPr>
        <p:blipFill>
          <a:blip r:embed="rId3">
            <a:extLst/>
          </a:blip>
          <a:stretch>
            <a:fillRect/>
          </a:stretch>
        </p:blipFill>
        <p:spPr>
          <a:xfrm>
            <a:off x="4267200" y="3048000"/>
            <a:ext cx="5969000" cy="9093200"/>
          </a:xfrm>
          <a:prstGeom prst="rect">
            <a:avLst/>
          </a:prstGeom>
          <a:ln w="12700">
            <a:miter lim="400000"/>
          </a:ln>
        </p:spPr>
      </p:pic>
      <p:sp>
        <p:nvSpPr>
          <p:cNvPr id="361" name="Tag anatomy"/>
          <p:cNvSpPr txBox="1"/>
          <p:nvPr>
            <p:ph type="title"/>
          </p:nvPr>
        </p:nvSpPr>
        <p:spPr>
          <a:prstGeom prst="rect">
            <a:avLst/>
          </a:prstGeom>
        </p:spPr>
        <p:txBody>
          <a:bodyPr/>
          <a:lstStyle/>
          <a:p>
            <a:pPr/>
            <a:r>
              <a:t>Tag anatomy</a:t>
            </a:r>
          </a:p>
        </p:txBody>
      </p:sp>
      <p:grpSp>
        <p:nvGrpSpPr>
          <p:cNvPr id="364" name="Group"/>
          <p:cNvGrpSpPr/>
          <p:nvPr/>
        </p:nvGrpSpPr>
        <p:grpSpPr>
          <a:xfrm>
            <a:off x="7010400" y="3733800"/>
            <a:ext cx="7010400" cy="546100"/>
            <a:chOff x="0" y="0"/>
            <a:chExt cx="7010400" cy="546100"/>
          </a:xfrm>
        </p:grpSpPr>
        <p:sp>
          <p:nvSpPr>
            <p:cNvPr id="362" name="Line"/>
            <p:cNvSpPr/>
            <p:nvPr/>
          </p:nvSpPr>
          <p:spPr>
            <a:xfrm>
              <a:off x="0" y="228600"/>
              <a:ext cx="4419600" cy="0"/>
            </a:xfrm>
            <a:prstGeom prst="line">
              <a:avLst/>
            </a:prstGeom>
            <a:noFill/>
            <a:ln w="50800" cap="flat">
              <a:solidFill>
                <a:srgbClr val="FFFFFF"/>
              </a:solidFill>
              <a:prstDash val="solid"/>
              <a:round/>
              <a:tailEnd type="triangle" w="med" len="med"/>
            </a:ln>
            <a:effectLst/>
          </p:spPr>
          <p:txBody>
            <a:bodyPr wrap="square" lIns="91439" tIns="91439" rIns="91439" bIns="91439" numCol="1" anchor="t">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363" name="Substrate"/>
            <p:cNvSpPr txBox="1"/>
            <p:nvPr/>
          </p:nvSpPr>
          <p:spPr>
            <a:xfrm>
              <a:off x="4876800" y="0"/>
              <a:ext cx="2133600" cy="546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828800">
                <a:spcBef>
                  <a:spcPts val="2100"/>
                </a:spcBef>
                <a:defRPr sz="3600">
                  <a:solidFill>
                    <a:srgbClr val="EAEAEA"/>
                  </a:solidFill>
                  <a:latin typeface="MetaBold-Caps"/>
                  <a:ea typeface="MetaBold-Caps"/>
                  <a:cs typeface="MetaBold-Caps"/>
                  <a:sym typeface="MetaBold-Caps"/>
                </a:defRPr>
              </a:lvl1pPr>
            </a:lstStyle>
            <a:p>
              <a:pPr/>
              <a:r>
                <a:t>Substrate</a:t>
              </a:r>
            </a:p>
          </p:txBody>
        </p:sp>
      </p:grpSp>
      <p:grpSp>
        <p:nvGrpSpPr>
          <p:cNvPr id="367" name="Group"/>
          <p:cNvGrpSpPr/>
          <p:nvPr/>
        </p:nvGrpSpPr>
        <p:grpSpPr>
          <a:xfrm>
            <a:off x="6299200" y="6350000"/>
            <a:ext cx="7721600" cy="546100"/>
            <a:chOff x="0" y="0"/>
            <a:chExt cx="7721600" cy="546100"/>
          </a:xfrm>
        </p:grpSpPr>
        <p:sp>
          <p:nvSpPr>
            <p:cNvPr id="365" name="Line"/>
            <p:cNvSpPr/>
            <p:nvPr/>
          </p:nvSpPr>
          <p:spPr>
            <a:xfrm>
              <a:off x="0" y="203200"/>
              <a:ext cx="5130800" cy="0"/>
            </a:xfrm>
            <a:prstGeom prst="line">
              <a:avLst/>
            </a:prstGeom>
            <a:noFill/>
            <a:ln w="50800" cap="flat">
              <a:solidFill>
                <a:srgbClr val="FFFFFF"/>
              </a:solidFill>
              <a:prstDash val="solid"/>
              <a:round/>
              <a:tailEnd type="triangle" w="med" len="med"/>
            </a:ln>
            <a:effectLst/>
          </p:spPr>
          <p:txBody>
            <a:bodyPr wrap="square" lIns="91439" tIns="91439" rIns="91439" bIns="91439" numCol="1" anchor="t">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366" name="Tag IC"/>
            <p:cNvSpPr txBox="1"/>
            <p:nvPr/>
          </p:nvSpPr>
          <p:spPr>
            <a:xfrm>
              <a:off x="5588000" y="0"/>
              <a:ext cx="2133600" cy="546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828800">
                <a:spcBef>
                  <a:spcPts val="2100"/>
                </a:spcBef>
                <a:defRPr sz="3600">
                  <a:solidFill>
                    <a:srgbClr val="EAEAEA"/>
                  </a:solidFill>
                  <a:latin typeface="MetaBold-Caps"/>
                  <a:ea typeface="MetaBold-Caps"/>
                  <a:cs typeface="MetaBold-Caps"/>
                  <a:sym typeface="MetaBold-Caps"/>
                </a:defRPr>
              </a:lvl1pPr>
            </a:lstStyle>
            <a:p>
              <a:pPr/>
              <a:r>
                <a:t>Tag IC</a:t>
              </a:r>
            </a:p>
          </p:txBody>
        </p:sp>
      </p:grpSp>
      <p:grpSp>
        <p:nvGrpSpPr>
          <p:cNvPr id="370" name="Group"/>
          <p:cNvGrpSpPr/>
          <p:nvPr/>
        </p:nvGrpSpPr>
        <p:grpSpPr>
          <a:xfrm>
            <a:off x="7442199" y="8788400"/>
            <a:ext cx="7035801" cy="203201"/>
            <a:chOff x="0" y="0"/>
            <a:chExt cx="7035800" cy="203200"/>
          </a:xfrm>
        </p:grpSpPr>
        <p:sp>
          <p:nvSpPr>
            <p:cNvPr id="368" name="Line"/>
            <p:cNvSpPr/>
            <p:nvPr/>
          </p:nvSpPr>
          <p:spPr>
            <a:xfrm>
              <a:off x="0" y="171449"/>
              <a:ext cx="3911600" cy="31752"/>
            </a:xfrm>
            <a:prstGeom prst="line">
              <a:avLst/>
            </a:prstGeom>
            <a:noFill/>
            <a:ln w="50800" cap="flat">
              <a:solidFill>
                <a:srgbClr val="FFFFFF"/>
              </a:solidFill>
              <a:prstDash val="solid"/>
              <a:round/>
              <a:tailEnd type="triangle" w="med" len="med"/>
            </a:ln>
            <a:effectLst/>
          </p:spPr>
          <p:txBody>
            <a:bodyPr wrap="square" lIns="91439" tIns="91439" rIns="91439" bIns="91439" numCol="1" anchor="t">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369" name="Antenna"/>
            <p:cNvSpPr/>
            <p:nvPr/>
          </p:nvSpPr>
          <p:spPr>
            <a:xfrm>
              <a:off x="4445000" y="0"/>
              <a:ext cx="259080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828800">
                <a:spcBef>
                  <a:spcPts val="2100"/>
                </a:spcBef>
                <a:defRPr sz="3600">
                  <a:solidFill>
                    <a:srgbClr val="EAEAEA"/>
                  </a:solidFill>
                  <a:latin typeface="MetaBold-Caps"/>
                  <a:ea typeface="MetaBold-Caps"/>
                  <a:cs typeface="MetaBold-Caps"/>
                  <a:sym typeface="MetaBold-Caps"/>
                </a:defRPr>
              </a:lvl1pPr>
            </a:lstStyle>
            <a:p>
              <a:pPr/>
              <a:r>
                <a:t>Antenna</a:t>
              </a:r>
            </a:p>
          </p:txBody>
        </p:sp>
      </p:grpSp>
      <p:grpSp>
        <p:nvGrpSpPr>
          <p:cNvPr id="373" name="Group"/>
          <p:cNvGrpSpPr/>
          <p:nvPr/>
        </p:nvGrpSpPr>
        <p:grpSpPr>
          <a:xfrm>
            <a:off x="6375400" y="4978400"/>
            <a:ext cx="7575551" cy="1320800"/>
            <a:chOff x="0" y="0"/>
            <a:chExt cx="7575549" cy="1320800"/>
          </a:xfrm>
        </p:grpSpPr>
        <p:sp>
          <p:nvSpPr>
            <p:cNvPr id="371" name="Die attach"/>
            <p:cNvSpPr txBox="1"/>
            <p:nvPr/>
          </p:nvSpPr>
          <p:spPr>
            <a:xfrm>
              <a:off x="5502761" y="0"/>
              <a:ext cx="2072789" cy="546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828800">
                <a:spcBef>
                  <a:spcPts val="2100"/>
                </a:spcBef>
                <a:defRPr sz="3600">
                  <a:solidFill>
                    <a:srgbClr val="EAEAEA"/>
                  </a:solidFill>
                  <a:latin typeface="MetaBold-Caps"/>
                  <a:ea typeface="MetaBold-Caps"/>
                  <a:cs typeface="MetaBold-Caps"/>
                  <a:sym typeface="MetaBold-Caps"/>
                </a:defRPr>
              </a:lvl1pPr>
            </a:lstStyle>
            <a:p>
              <a:pPr/>
              <a:r>
                <a:t>Die attach</a:t>
              </a:r>
            </a:p>
          </p:txBody>
        </p:sp>
        <p:sp>
          <p:nvSpPr>
            <p:cNvPr id="372" name="Line"/>
            <p:cNvSpPr/>
            <p:nvPr/>
          </p:nvSpPr>
          <p:spPr>
            <a:xfrm>
              <a:off x="0" y="177800"/>
              <a:ext cx="5058593" cy="1143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9874" y="0"/>
                  </a:lnTo>
                  <a:lnTo>
                    <a:pt x="21600" y="0"/>
                  </a:lnTo>
                </a:path>
              </a:pathLst>
            </a:custGeom>
            <a:noFill/>
            <a:ln w="50800" cap="flat">
              <a:solidFill>
                <a:srgbClr val="FFFFFF"/>
              </a:solidFill>
              <a:prstDash val="solid"/>
              <a:round/>
              <a:tailEnd type="triangle" w="med" len="med"/>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0"/>
                                        </p:tgtEl>
                                        <p:attrNameLst>
                                          <p:attrName>style.visibility</p:attrName>
                                        </p:attrNameLst>
                                      </p:cBhvr>
                                      <p:to>
                                        <p:strVal val="visible"/>
                                      </p:to>
                                    </p:set>
                                    <p:animEffect filter="fade" transition="in">
                                      <p:cBhvr>
                                        <p:cTn id="7" dur="1000"/>
                                        <p:tgtEl>
                                          <p:spTgt spid="36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64"/>
                                        </p:tgtEl>
                                        <p:attrNameLst>
                                          <p:attrName>style.visibility</p:attrName>
                                        </p:attrNameLst>
                                      </p:cBhvr>
                                      <p:to>
                                        <p:strVal val="visible"/>
                                      </p:to>
                                    </p:set>
                                    <p:animEffect filter="fade" transition="in">
                                      <p:cBhvr>
                                        <p:cTn id="12" dur="1000"/>
                                        <p:tgtEl>
                                          <p:spTgt spid="36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73"/>
                                        </p:tgtEl>
                                        <p:attrNameLst>
                                          <p:attrName>style.visibility</p:attrName>
                                        </p:attrNameLst>
                                      </p:cBhvr>
                                      <p:to>
                                        <p:strVal val="visible"/>
                                      </p:to>
                                    </p:set>
                                    <p:animEffect filter="fade" transition="in">
                                      <p:cBhvr>
                                        <p:cTn id="17" dur="1000"/>
                                        <p:tgtEl>
                                          <p:spTgt spid="37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367"/>
                                        </p:tgtEl>
                                        <p:attrNameLst>
                                          <p:attrName>style.visibility</p:attrName>
                                        </p:attrNameLst>
                                      </p:cBhvr>
                                      <p:to>
                                        <p:strVal val="visible"/>
                                      </p:to>
                                    </p:set>
                                    <p:animEffect filter="fade" transition="in">
                                      <p:cBhvr>
                                        <p:cTn id="22" dur="1000"/>
                                        <p:tgtEl>
                                          <p:spTgt spid="36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370"/>
                                        </p:tgtEl>
                                        <p:attrNameLst>
                                          <p:attrName>style.visibility</p:attrName>
                                        </p:attrNameLst>
                                      </p:cBhvr>
                                      <p:to>
                                        <p:strVal val="visible"/>
                                      </p:to>
                                    </p:set>
                                    <p:animEffect filter="fade" transition="in">
                                      <p:cBhvr>
                                        <p:cTn id="27" dur="10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0" grpId="5"/>
      <p:bldP build="whole" bldLvl="1" animBg="1" rev="0" advAuto="0" spid="367" grpId="4"/>
      <p:bldP build="whole" bldLvl="1" animBg="1" rev="0" advAuto="0" spid="364" grpId="2"/>
      <p:bldP build="whole" bldLvl="1" animBg="1" rev="0" advAuto="0" spid="360" grpId="1"/>
      <p:bldP build="whole" bldLvl="1" animBg="1" rev="0" advAuto="0" spid="373" grpId="3"/>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Tag block diagram"/>
          <p:cNvSpPr txBox="1"/>
          <p:nvPr>
            <p:ph type="title"/>
          </p:nvPr>
        </p:nvSpPr>
        <p:spPr>
          <a:prstGeom prst="rect">
            <a:avLst/>
          </a:prstGeom>
        </p:spPr>
        <p:txBody>
          <a:bodyPr/>
          <a:lstStyle/>
          <a:p>
            <a:pPr/>
            <a:r>
              <a:t>Tag block diagram</a:t>
            </a:r>
          </a:p>
        </p:txBody>
      </p:sp>
      <p:grpSp>
        <p:nvGrpSpPr>
          <p:cNvPr id="380" name="Group"/>
          <p:cNvGrpSpPr/>
          <p:nvPr/>
        </p:nvGrpSpPr>
        <p:grpSpPr>
          <a:xfrm>
            <a:off x="4400550" y="5651500"/>
            <a:ext cx="1095376" cy="1666875"/>
            <a:chOff x="84727" y="397933"/>
            <a:chExt cx="1095375" cy="1666874"/>
          </a:xfrm>
        </p:grpSpPr>
        <p:sp>
          <p:nvSpPr>
            <p:cNvPr id="378" name="Triangle"/>
            <p:cNvSpPr/>
            <p:nvPr/>
          </p:nvSpPr>
          <p:spPr>
            <a:xfrm rot="10800000">
              <a:off x="84727" y="397933"/>
              <a:ext cx="1095376" cy="1193801"/>
            </a:xfrm>
            <a:prstGeom prst="triangle">
              <a:avLst/>
            </a:prstGeom>
            <a:noFill/>
            <a:ln w="50800" cap="flat">
              <a:solidFill>
                <a:srgbClr val="EAEAEA"/>
              </a:solidFill>
              <a:prstDash val="solid"/>
              <a:round/>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379" name="Line"/>
            <p:cNvSpPr/>
            <p:nvPr/>
          </p:nvSpPr>
          <p:spPr>
            <a:xfrm flipH="1">
              <a:off x="634002" y="420158"/>
              <a:ext cx="1" cy="1644651"/>
            </a:xfrm>
            <a:prstGeom prst="line">
              <a:avLst/>
            </a:prstGeom>
            <a:noFill/>
            <a:ln w="50800" cap="flat">
              <a:solidFill>
                <a:srgbClr val="EAEAEA"/>
              </a:solidFill>
              <a:prstDash val="solid"/>
              <a:round/>
            </a:ln>
            <a:effectLst/>
          </p:spPr>
          <p:txBody>
            <a:bodyPr wrap="square" lIns="91439" tIns="91439" rIns="91439" bIns="91439" numCol="1" anchor="t">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grpSp>
      <p:sp>
        <p:nvSpPr>
          <p:cNvPr id="381" name="Antenna"/>
          <p:cNvSpPr txBox="1"/>
          <p:nvPr/>
        </p:nvSpPr>
        <p:spPr>
          <a:xfrm>
            <a:off x="4012565" y="4460875"/>
            <a:ext cx="2261871" cy="7924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900"/>
              </a:spcBef>
              <a:defRPr sz="4000">
                <a:solidFill>
                  <a:srgbClr val="EAEAEA"/>
                </a:solidFill>
                <a:latin typeface="MetaBold-Caps"/>
                <a:ea typeface="MetaBold-Caps"/>
                <a:cs typeface="MetaBold-Caps"/>
                <a:sym typeface="MetaBold-Caps"/>
              </a:defRPr>
            </a:lvl1pPr>
          </a:lstStyle>
          <a:p>
            <a:pPr/>
            <a:r>
              <a:t>Antenna</a:t>
            </a:r>
          </a:p>
        </p:txBody>
      </p:sp>
      <p:sp>
        <p:nvSpPr>
          <p:cNvPr id="382" name="Rectangle"/>
          <p:cNvSpPr/>
          <p:nvPr/>
        </p:nvSpPr>
        <p:spPr>
          <a:xfrm>
            <a:off x="7604125" y="5229225"/>
            <a:ext cx="3886200" cy="1419225"/>
          </a:xfrm>
          <a:prstGeom prst="rect">
            <a:avLst/>
          </a:prstGeom>
          <a:ln w="50800">
            <a:solidFill>
              <a:srgbClr val="FFFFFF"/>
            </a:solidFill>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383" name="Power Supply"/>
          <p:cNvSpPr txBox="1"/>
          <p:nvPr/>
        </p:nvSpPr>
        <p:spPr>
          <a:xfrm>
            <a:off x="7784465" y="5632450"/>
            <a:ext cx="3481071" cy="7924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900"/>
              </a:spcBef>
              <a:defRPr sz="4000">
                <a:solidFill>
                  <a:srgbClr val="EAEAEA"/>
                </a:solidFill>
                <a:latin typeface="MetaBold-Caps"/>
                <a:ea typeface="MetaBold-Caps"/>
                <a:cs typeface="MetaBold-Caps"/>
                <a:sym typeface="MetaBold-Caps"/>
              </a:defRPr>
            </a:lvl1pPr>
          </a:lstStyle>
          <a:p>
            <a:pPr/>
            <a:r>
              <a:t>Power Supply</a:t>
            </a:r>
          </a:p>
        </p:txBody>
      </p:sp>
      <p:sp>
        <p:nvSpPr>
          <p:cNvPr id="384" name="Rectangle"/>
          <p:cNvSpPr/>
          <p:nvPr/>
        </p:nvSpPr>
        <p:spPr>
          <a:xfrm>
            <a:off x="7629525" y="7007225"/>
            <a:ext cx="3886200" cy="1419225"/>
          </a:xfrm>
          <a:prstGeom prst="rect">
            <a:avLst/>
          </a:prstGeom>
          <a:ln w="50800">
            <a:solidFill>
              <a:srgbClr val="FFFFFF"/>
            </a:solidFill>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385" name="Tx Modulator"/>
          <p:cNvSpPr txBox="1"/>
          <p:nvPr/>
        </p:nvSpPr>
        <p:spPr>
          <a:xfrm>
            <a:off x="7809865" y="7410450"/>
            <a:ext cx="3481071" cy="7924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900"/>
              </a:spcBef>
              <a:defRPr sz="4000">
                <a:solidFill>
                  <a:srgbClr val="EAEAEA"/>
                </a:solidFill>
                <a:latin typeface="MetaBold-Caps"/>
                <a:ea typeface="MetaBold-Caps"/>
                <a:cs typeface="MetaBold-Caps"/>
                <a:sym typeface="MetaBold-Caps"/>
              </a:defRPr>
            </a:lvl1pPr>
          </a:lstStyle>
          <a:p>
            <a:pPr/>
            <a:r>
              <a:t>Tx Modulator </a:t>
            </a:r>
          </a:p>
        </p:txBody>
      </p:sp>
      <p:sp>
        <p:nvSpPr>
          <p:cNvPr id="386" name="Rectangle"/>
          <p:cNvSpPr/>
          <p:nvPr/>
        </p:nvSpPr>
        <p:spPr>
          <a:xfrm>
            <a:off x="7654925" y="8734425"/>
            <a:ext cx="3886200" cy="1419225"/>
          </a:xfrm>
          <a:prstGeom prst="rect">
            <a:avLst/>
          </a:prstGeom>
          <a:ln w="50800">
            <a:solidFill>
              <a:srgbClr val="FFFFFF"/>
            </a:solidFill>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387" name="Rx Demodulator"/>
          <p:cNvSpPr txBox="1"/>
          <p:nvPr/>
        </p:nvSpPr>
        <p:spPr>
          <a:xfrm>
            <a:off x="7835265" y="8782050"/>
            <a:ext cx="3481071" cy="14020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900"/>
              </a:spcBef>
              <a:defRPr sz="4000">
                <a:solidFill>
                  <a:srgbClr val="EAEAEA"/>
                </a:solidFill>
                <a:latin typeface="MetaBold-Caps"/>
                <a:ea typeface="MetaBold-Caps"/>
                <a:cs typeface="MetaBold-Caps"/>
                <a:sym typeface="MetaBold-Caps"/>
              </a:defRPr>
            </a:lvl1pPr>
          </a:lstStyle>
          <a:p>
            <a:pPr/>
            <a:r>
              <a:t>Rx Demodulator</a:t>
            </a:r>
          </a:p>
        </p:txBody>
      </p:sp>
      <p:sp>
        <p:nvSpPr>
          <p:cNvPr id="388" name="Rectangle"/>
          <p:cNvSpPr/>
          <p:nvPr/>
        </p:nvSpPr>
        <p:spPr>
          <a:xfrm>
            <a:off x="11922125" y="5788025"/>
            <a:ext cx="3886200" cy="3784600"/>
          </a:xfrm>
          <a:prstGeom prst="rect">
            <a:avLst/>
          </a:prstGeom>
          <a:ln w="50800">
            <a:solidFill>
              <a:srgbClr val="FFFFFF"/>
            </a:solidFill>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389" name="Control Logic…"/>
          <p:cNvSpPr txBox="1"/>
          <p:nvPr/>
        </p:nvSpPr>
        <p:spPr>
          <a:xfrm>
            <a:off x="12127865" y="6683375"/>
            <a:ext cx="3481071" cy="213360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900"/>
              </a:spcBef>
              <a:defRPr sz="4000">
                <a:solidFill>
                  <a:srgbClr val="EAEAEA"/>
                </a:solidFill>
                <a:latin typeface="MetaBold-Caps"/>
                <a:ea typeface="MetaBold-Caps"/>
                <a:cs typeface="MetaBold-Caps"/>
                <a:sym typeface="MetaBold-Caps"/>
              </a:defRPr>
            </a:pPr>
            <a:r>
              <a:t>Control Logic</a:t>
            </a:r>
          </a:p>
          <a:p>
            <a:pPr defTabSz="1828800">
              <a:spcBef>
                <a:spcPts val="900"/>
              </a:spcBef>
              <a:defRPr sz="4000">
                <a:solidFill>
                  <a:srgbClr val="EAEAEA"/>
                </a:solidFill>
                <a:latin typeface="MetaBold-Caps"/>
                <a:ea typeface="MetaBold-Caps"/>
                <a:cs typeface="MetaBold-Caps"/>
                <a:sym typeface="MetaBold-Caps"/>
              </a:defRPr>
            </a:pPr>
            <a:r>
              <a:t>(Finite State machine)</a:t>
            </a:r>
          </a:p>
        </p:txBody>
      </p:sp>
      <p:sp>
        <p:nvSpPr>
          <p:cNvPr id="390" name="Rectangle"/>
          <p:cNvSpPr/>
          <p:nvPr/>
        </p:nvSpPr>
        <p:spPr>
          <a:xfrm>
            <a:off x="16309975" y="5222875"/>
            <a:ext cx="2667000" cy="5203825"/>
          </a:xfrm>
          <a:prstGeom prst="rect">
            <a:avLst/>
          </a:prstGeom>
          <a:ln w="50800">
            <a:solidFill>
              <a:srgbClr val="FFFFFF"/>
            </a:solidFill>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391" name="Memory…"/>
          <p:cNvSpPr txBox="1"/>
          <p:nvPr/>
        </p:nvSpPr>
        <p:spPr>
          <a:xfrm>
            <a:off x="16515714" y="6118225"/>
            <a:ext cx="2331721" cy="152400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900"/>
              </a:spcBef>
              <a:defRPr sz="4000">
                <a:solidFill>
                  <a:srgbClr val="EAEAEA"/>
                </a:solidFill>
                <a:latin typeface="MetaBold-Caps"/>
                <a:ea typeface="MetaBold-Caps"/>
                <a:cs typeface="MetaBold-Caps"/>
                <a:sym typeface="MetaBold-Caps"/>
              </a:defRPr>
            </a:pPr>
            <a:r>
              <a:t>Memory</a:t>
            </a:r>
          </a:p>
          <a:p>
            <a:pPr defTabSz="1828800">
              <a:spcBef>
                <a:spcPts val="900"/>
              </a:spcBef>
              <a:defRPr sz="4000">
                <a:solidFill>
                  <a:srgbClr val="EAEAEA"/>
                </a:solidFill>
                <a:latin typeface="MetaBold-Caps"/>
                <a:ea typeface="MetaBold-Caps"/>
                <a:cs typeface="MetaBold-Caps"/>
                <a:sym typeface="MetaBold-Caps"/>
              </a:defRPr>
            </a:pPr>
            <a:r>
              <a:t>Cells</a:t>
            </a:r>
          </a:p>
        </p:txBody>
      </p:sp>
      <p:sp>
        <p:nvSpPr>
          <p:cNvPr id="392" name="Rectangle"/>
          <p:cNvSpPr/>
          <p:nvPr/>
        </p:nvSpPr>
        <p:spPr>
          <a:xfrm>
            <a:off x="6883400" y="4508500"/>
            <a:ext cx="13271500" cy="7419975"/>
          </a:xfrm>
          <a:prstGeom prst="rect">
            <a:avLst/>
          </a:prstGeom>
          <a:ln w="50800">
            <a:solidFill>
              <a:srgbClr val="EAEAEA"/>
            </a:solidFill>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393" name="Line"/>
          <p:cNvSpPr/>
          <p:nvPr/>
        </p:nvSpPr>
        <p:spPr>
          <a:xfrm>
            <a:off x="4940300" y="7321550"/>
            <a:ext cx="1917700" cy="0"/>
          </a:xfrm>
          <a:prstGeom prst="line">
            <a:avLst/>
          </a:prstGeom>
          <a:ln w="50800">
            <a:solidFill>
              <a:srgbClr val="EAEAEA"/>
            </a:solidFill>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394" name="Tag Integrated Circuit (IC)"/>
          <p:cNvSpPr txBox="1"/>
          <p:nvPr/>
        </p:nvSpPr>
        <p:spPr>
          <a:xfrm>
            <a:off x="7641590" y="11042650"/>
            <a:ext cx="8062595" cy="7924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900"/>
              </a:spcBef>
              <a:defRPr sz="4000">
                <a:solidFill>
                  <a:srgbClr val="EAEAEA"/>
                </a:solidFill>
                <a:latin typeface="MetaBold-Caps"/>
                <a:ea typeface="MetaBold-Caps"/>
                <a:cs typeface="MetaBold-Caps"/>
                <a:sym typeface="MetaBold-Caps"/>
              </a:defRPr>
            </a:lvl1pPr>
          </a:lstStyle>
          <a:p>
            <a:pPr/>
            <a:r>
              <a:t>Tag Integrated Circuit (IC)</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What does a reader do?"/>
          <p:cNvSpPr txBox="1"/>
          <p:nvPr>
            <p:ph type="title"/>
          </p:nvPr>
        </p:nvSpPr>
        <p:spPr>
          <a:prstGeom prst="rect">
            <a:avLst/>
          </a:prstGeom>
        </p:spPr>
        <p:txBody>
          <a:bodyPr/>
          <a:lstStyle/>
          <a:p>
            <a:pPr/>
            <a:r>
              <a:t>What does a reader do?</a:t>
            </a:r>
          </a:p>
        </p:txBody>
      </p:sp>
      <p:sp>
        <p:nvSpPr>
          <p:cNvPr id="397" name="Primary functions:…"/>
          <p:cNvSpPr txBox="1"/>
          <p:nvPr>
            <p:ph type="body" idx="1"/>
          </p:nvPr>
        </p:nvSpPr>
        <p:spPr>
          <a:prstGeom prst="rect">
            <a:avLst/>
          </a:prstGeom>
        </p:spPr>
        <p:txBody>
          <a:bodyPr/>
          <a:lstStyle/>
          <a:p>
            <a:pPr/>
            <a:r>
              <a:t>Primary functions:</a:t>
            </a:r>
          </a:p>
          <a:p>
            <a:pPr lvl="1">
              <a:lnSpc>
                <a:spcPct val="100000"/>
              </a:lnSpc>
              <a:spcBef>
                <a:spcPts val="0"/>
              </a:spcBef>
              <a:defRPr sz="3600">
                <a:solidFill>
                  <a:srgbClr val="FFFF00"/>
                </a:solidFill>
              </a:defRPr>
            </a:pPr>
            <a:r>
              <a:t>Remotely power tags</a:t>
            </a:r>
          </a:p>
          <a:p>
            <a:pPr lvl="1">
              <a:lnSpc>
                <a:spcPct val="100000"/>
              </a:lnSpc>
              <a:spcBef>
                <a:spcPts val="0"/>
              </a:spcBef>
              <a:defRPr sz="3600">
                <a:solidFill>
                  <a:srgbClr val="FFFF00"/>
                </a:solidFill>
              </a:defRPr>
            </a:pPr>
            <a:r>
              <a:t>Establish a bidirectional data link</a:t>
            </a:r>
          </a:p>
          <a:p>
            <a:pPr lvl="1">
              <a:lnSpc>
                <a:spcPct val="100000"/>
              </a:lnSpc>
              <a:spcBef>
                <a:spcPts val="0"/>
              </a:spcBef>
              <a:defRPr sz="3600">
                <a:solidFill>
                  <a:srgbClr val="FFFF00"/>
                </a:solidFill>
              </a:defRPr>
            </a:pPr>
            <a:r>
              <a:t>Inventory tags, filter results</a:t>
            </a:r>
          </a:p>
          <a:p>
            <a:pPr lvl="1">
              <a:lnSpc>
                <a:spcPct val="100000"/>
              </a:lnSpc>
              <a:spcBef>
                <a:spcPts val="0"/>
              </a:spcBef>
              <a:defRPr sz="3600">
                <a:solidFill>
                  <a:srgbClr val="FFFF00"/>
                </a:solidFill>
              </a:defRPr>
            </a:pPr>
            <a:r>
              <a:t>Communicate with networked server(s)</a:t>
            </a:r>
          </a:p>
        </p:txBody>
      </p:sp>
      <p:pic>
        <p:nvPicPr>
          <p:cNvPr id="398" name="Agile2RFIDReader.jpeg" descr="Agile2RFIDReader.jpeg"/>
          <p:cNvPicPr>
            <a:picLocks noChangeAspect="1"/>
          </p:cNvPicPr>
          <p:nvPr/>
        </p:nvPicPr>
        <p:blipFill>
          <a:blip r:embed="rId2">
            <a:extLst/>
          </a:blip>
          <a:stretch>
            <a:fillRect/>
          </a:stretch>
        </p:blipFill>
        <p:spPr>
          <a:xfrm>
            <a:off x="16395700" y="8318500"/>
            <a:ext cx="4318000" cy="37338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April 9 was World IOT Day"/>
          <p:cNvSpPr txBox="1"/>
          <p:nvPr>
            <p:ph type="title"/>
          </p:nvPr>
        </p:nvSpPr>
        <p:spPr>
          <a:prstGeom prst="rect">
            <a:avLst/>
          </a:prstGeom>
        </p:spPr>
        <p:txBody>
          <a:bodyPr/>
          <a:lstStyle/>
          <a:p>
            <a:pPr/>
            <a:r>
              <a:t>April 9 was World IOT Day</a:t>
            </a:r>
          </a:p>
        </p:txBody>
      </p:sp>
      <p:sp>
        <p:nvSpPr>
          <p:cNvPr id="199" name="Double-click to edit"/>
          <p:cNvSpPr txBox="1"/>
          <p:nvPr>
            <p:ph type="body" idx="1"/>
          </p:nvPr>
        </p:nvSpPr>
        <p:spPr>
          <a:prstGeom prst="rect">
            <a:avLst/>
          </a:prstGeom>
        </p:spPr>
        <p:txBody>
          <a:bodyPr/>
          <a:lstStyle/>
          <a:p>
            <a:pPr/>
          </a:p>
        </p:txBody>
      </p:sp>
      <p:pic>
        <p:nvPicPr>
          <p:cNvPr id="200" name="pasted-movie.png" descr="pasted-movie.png"/>
          <p:cNvPicPr>
            <a:picLocks noChangeAspect="1"/>
          </p:cNvPicPr>
          <p:nvPr/>
        </p:nvPicPr>
        <p:blipFill>
          <a:blip r:embed="rId2">
            <a:extLst/>
          </a:blip>
          <a:stretch>
            <a:fillRect/>
          </a:stretch>
        </p:blipFill>
        <p:spPr>
          <a:xfrm>
            <a:off x="4053833" y="1778096"/>
            <a:ext cx="16514066" cy="13032468"/>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Reader anatomy"/>
          <p:cNvSpPr txBox="1"/>
          <p:nvPr>
            <p:ph type="title"/>
          </p:nvPr>
        </p:nvSpPr>
        <p:spPr>
          <a:prstGeom prst="rect">
            <a:avLst/>
          </a:prstGeom>
        </p:spPr>
        <p:txBody>
          <a:bodyPr/>
          <a:lstStyle/>
          <a:p>
            <a:pPr/>
            <a:r>
              <a:t>Reader anatomy</a:t>
            </a:r>
          </a:p>
        </p:txBody>
      </p:sp>
      <p:pic>
        <p:nvPicPr>
          <p:cNvPr id="401" name="readerinternal.jpeg" descr="readerinternal.jpeg"/>
          <p:cNvPicPr>
            <a:picLocks noChangeAspect="1"/>
          </p:cNvPicPr>
          <p:nvPr/>
        </p:nvPicPr>
        <p:blipFill>
          <a:blip r:embed="rId2">
            <a:extLst/>
          </a:blip>
          <a:stretch>
            <a:fillRect/>
          </a:stretch>
        </p:blipFill>
        <p:spPr>
          <a:xfrm>
            <a:off x="7921625" y="2743200"/>
            <a:ext cx="8991600" cy="8331200"/>
          </a:xfrm>
          <a:prstGeom prst="rect">
            <a:avLst/>
          </a:prstGeom>
          <a:ln w="12700">
            <a:miter lim="400000"/>
          </a:ln>
        </p:spPr>
      </p:pic>
      <p:sp>
        <p:nvSpPr>
          <p:cNvPr id="402" name="Rectangle"/>
          <p:cNvSpPr/>
          <p:nvPr/>
        </p:nvSpPr>
        <p:spPr>
          <a:xfrm>
            <a:off x="10966450" y="5102225"/>
            <a:ext cx="2860675" cy="5797550"/>
          </a:xfrm>
          <a:prstGeom prst="rect">
            <a:avLst/>
          </a:prstGeom>
          <a:ln w="76200">
            <a:solidFill>
              <a:srgbClr val="FF0000"/>
            </a:solidFill>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03" name="915MHz…"/>
          <p:cNvSpPr txBox="1"/>
          <p:nvPr/>
        </p:nvSpPr>
        <p:spPr>
          <a:xfrm>
            <a:off x="9791065" y="11833225"/>
            <a:ext cx="2515871" cy="152400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900"/>
              </a:spcBef>
              <a:defRPr sz="4000">
                <a:solidFill>
                  <a:srgbClr val="EAEAEA"/>
                </a:solidFill>
                <a:latin typeface="MetaBold-Caps"/>
                <a:ea typeface="MetaBold-Caps"/>
                <a:cs typeface="MetaBold-Caps"/>
                <a:sym typeface="MetaBold-Caps"/>
              </a:defRPr>
            </a:pPr>
            <a:r>
              <a:t>915MHz</a:t>
            </a:r>
          </a:p>
          <a:p>
            <a:pPr defTabSz="1828800">
              <a:spcBef>
                <a:spcPts val="900"/>
              </a:spcBef>
              <a:defRPr sz="4000">
                <a:solidFill>
                  <a:srgbClr val="EAEAEA"/>
                </a:solidFill>
                <a:latin typeface="MetaBold-Caps"/>
                <a:ea typeface="MetaBold-Caps"/>
                <a:cs typeface="MetaBold-Caps"/>
                <a:sym typeface="MetaBold-Caps"/>
              </a:defRPr>
            </a:pPr>
            <a:r>
              <a:t>Radio</a:t>
            </a:r>
          </a:p>
        </p:txBody>
      </p:sp>
      <p:sp>
        <p:nvSpPr>
          <p:cNvPr id="404" name="Rectangle"/>
          <p:cNvSpPr/>
          <p:nvPr/>
        </p:nvSpPr>
        <p:spPr>
          <a:xfrm>
            <a:off x="8308975" y="6096000"/>
            <a:ext cx="2295525" cy="4762501"/>
          </a:xfrm>
          <a:prstGeom prst="rect">
            <a:avLst/>
          </a:prstGeom>
          <a:ln w="76200">
            <a:solidFill>
              <a:srgbClr val="FF0000"/>
            </a:solidFill>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05" name="Network…"/>
          <p:cNvSpPr txBox="1"/>
          <p:nvPr/>
        </p:nvSpPr>
        <p:spPr>
          <a:xfrm>
            <a:off x="4349114" y="8172450"/>
            <a:ext cx="2741297" cy="152400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900"/>
              </a:spcBef>
              <a:defRPr sz="4000">
                <a:solidFill>
                  <a:srgbClr val="EAEAEA"/>
                </a:solidFill>
                <a:latin typeface="MetaBold-Caps"/>
                <a:ea typeface="MetaBold-Caps"/>
                <a:cs typeface="MetaBold-Caps"/>
                <a:sym typeface="MetaBold-Caps"/>
              </a:defRPr>
            </a:pPr>
            <a:r>
              <a:t>Network</a:t>
            </a:r>
          </a:p>
          <a:p>
            <a:pPr defTabSz="1828800">
              <a:spcBef>
                <a:spcPts val="900"/>
              </a:spcBef>
              <a:defRPr sz="4000">
                <a:solidFill>
                  <a:srgbClr val="EAEAEA"/>
                </a:solidFill>
                <a:latin typeface="MetaBold-Caps"/>
                <a:ea typeface="MetaBold-Caps"/>
                <a:cs typeface="MetaBold-Caps"/>
                <a:sym typeface="MetaBold-Caps"/>
              </a:defRPr>
            </a:pPr>
            <a:r>
              <a:t>Processor</a:t>
            </a:r>
          </a:p>
        </p:txBody>
      </p:sp>
      <p:sp>
        <p:nvSpPr>
          <p:cNvPr id="406" name="Rectangle"/>
          <p:cNvSpPr/>
          <p:nvPr/>
        </p:nvSpPr>
        <p:spPr>
          <a:xfrm>
            <a:off x="8391525" y="2997200"/>
            <a:ext cx="4343400" cy="1924050"/>
          </a:xfrm>
          <a:prstGeom prst="rect">
            <a:avLst/>
          </a:prstGeom>
          <a:ln w="76200">
            <a:solidFill>
              <a:srgbClr val="FF0000"/>
            </a:solidFill>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07" name="Digital Signal…"/>
          <p:cNvSpPr txBox="1"/>
          <p:nvPr/>
        </p:nvSpPr>
        <p:spPr>
          <a:xfrm>
            <a:off x="4063365" y="2781300"/>
            <a:ext cx="3430271" cy="225552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900"/>
              </a:spcBef>
              <a:defRPr sz="4000">
                <a:solidFill>
                  <a:srgbClr val="EAEAEA"/>
                </a:solidFill>
                <a:latin typeface="MetaBold-Caps"/>
                <a:ea typeface="MetaBold-Caps"/>
                <a:cs typeface="MetaBold-Caps"/>
                <a:sym typeface="MetaBold-Caps"/>
              </a:defRPr>
            </a:pPr>
            <a:r>
              <a:t>Digital Signal</a:t>
            </a:r>
          </a:p>
          <a:p>
            <a:pPr defTabSz="1828800">
              <a:spcBef>
                <a:spcPts val="900"/>
              </a:spcBef>
              <a:defRPr sz="4000">
                <a:solidFill>
                  <a:srgbClr val="EAEAEA"/>
                </a:solidFill>
                <a:latin typeface="MetaBold-Caps"/>
                <a:ea typeface="MetaBold-Caps"/>
                <a:cs typeface="MetaBold-Caps"/>
                <a:sym typeface="MetaBold-Caps"/>
              </a:defRPr>
            </a:pPr>
            <a:r>
              <a:t>Processor</a:t>
            </a:r>
          </a:p>
          <a:p>
            <a:pPr defTabSz="1828800">
              <a:spcBef>
                <a:spcPts val="900"/>
              </a:spcBef>
              <a:defRPr sz="4000">
                <a:solidFill>
                  <a:srgbClr val="EAEAEA"/>
                </a:solidFill>
                <a:latin typeface="MetaBold-Caps"/>
                <a:ea typeface="MetaBold-Caps"/>
                <a:cs typeface="MetaBold-Caps"/>
                <a:sym typeface="MetaBold-Caps"/>
              </a:defRPr>
            </a:pPr>
            <a:r>
              <a:t>(DSP)</a:t>
            </a:r>
          </a:p>
        </p:txBody>
      </p:sp>
      <p:sp>
        <p:nvSpPr>
          <p:cNvPr id="408" name="Rectangle"/>
          <p:cNvSpPr/>
          <p:nvPr/>
        </p:nvSpPr>
        <p:spPr>
          <a:xfrm>
            <a:off x="14033500" y="5086350"/>
            <a:ext cx="1727200" cy="5797550"/>
          </a:xfrm>
          <a:prstGeom prst="rect">
            <a:avLst/>
          </a:prstGeom>
          <a:ln w="76200">
            <a:solidFill>
              <a:srgbClr val="FF0000"/>
            </a:solidFill>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09" name="13.56MHz…"/>
          <p:cNvSpPr txBox="1"/>
          <p:nvPr/>
        </p:nvSpPr>
        <p:spPr>
          <a:xfrm>
            <a:off x="15518764" y="11782425"/>
            <a:ext cx="2715896" cy="152400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900"/>
              </a:spcBef>
              <a:defRPr sz="4000">
                <a:solidFill>
                  <a:srgbClr val="EAEAEA"/>
                </a:solidFill>
                <a:latin typeface="MetaBold-Caps"/>
                <a:ea typeface="MetaBold-Caps"/>
                <a:cs typeface="MetaBold-Caps"/>
                <a:sym typeface="MetaBold-Caps"/>
              </a:defRPr>
            </a:pPr>
            <a:r>
              <a:t>13.56MHz</a:t>
            </a:r>
          </a:p>
          <a:p>
            <a:pPr defTabSz="1828800">
              <a:spcBef>
                <a:spcPts val="900"/>
              </a:spcBef>
              <a:defRPr sz="4000">
                <a:solidFill>
                  <a:srgbClr val="EAEAEA"/>
                </a:solidFill>
                <a:latin typeface="MetaBold-Caps"/>
                <a:ea typeface="MetaBold-Caps"/>
                <a:cs typeface="MetaBold-Caps"/>
                <a:sym typeface="MetaBold-Caps"/>
              </a:defRPr>
            </a:pPr>
            <a:r>
              <a:t>Radio</a:t>
            </a:r>
          </a:p>
        </p:txBody>
      </p:sp>
      <p:sp>
        <p:nvSpPr>
          <p:cNvPr id="410" name="Line"/>
          <p:cNvSpPr/>
          <p:nvPr/>
        </p:nvSpPr>
        <p:spPr>
          <a:xfrm>
            <a:off x="6772274" y="3968749"/>
            <a:ext cx="2959101" cy="247652"/>
          </a:xfrm>
          <a:prstGeom prst="line">
            <a:avLst/>
          </a:prstGeom>
          <a:ln w="76200">
            <a:solidFill>
              <a:srgbClr val="FF0000"/>
            </a:solidFill>
            <a:tailEnd type="triangle"/>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11" name="Line"/>
          <p:cNvSpPr/>
          <p:nvPr/>
        </p:nvSpPr>
        <p:spPr>
          <a:xfrm flipV="1">
            <a:off x="6734174" y="7972425"/>
            <a:ext cx="3105151" cy="787400"/>
          </a:xfrm>
          <a:prstGeom prst="line">
            <a:avLst/>
          </a:prstGeom>
          <a:ln w="76200">
            <a:solidFill>
              <a:srgbClr val="FF0000"/>
            </a:solidFill>
            <a:tailEnd type="triangle"/>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12" name="Line"/>
          <p:cNvSpPr/>
          <p:nvPr/>
        </p:nvSpPr>
        <p:spPr>
          <a:xfrm flipV="1">
            <a:off x="11328400" y="8353425"/>
            <a:ext cx="1060450" cy="3473450"/>
          </a:xfrm>
          <a:prstGeom prst="line">
            <a:avLst/>
          </a:prstGeom>
          <a:ln w="76200">
            <a:solidFill>
              <a:srgbClr val="FF0000"/>
            </a:solidFill>
            <a:tailEnd type="triangle"/>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13" name="Line"/>
          <p:cNvSpPr/>
          <p:nvPr/>
        </p:nvSpPr>
        <p:spPr>
          <a:xfrm flipH="1" flipV="1">
            <a:off x="14986000" y="8534399"/>
            <a:ext cx="815976" cy="3225802"/>
          </a:xfrm>
          <a:prstGeom prst="line">
            <a:avLst/>
          </a:prstGeom>
          <a:ln w="76200">
            <a:solidFill>
              <a:srgbClr val="FF0000"/>
            </a:solidFill>
            <a:tailEnd type="triangle"/>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14" name="Rectangle"/>
          <p:cNvSpPr/>
          <p:nvPr/>
        </p:nvSpPr>
        <p:spPr>
          <a:xfrm>
            <a:off x="15938500" y="3686175"/>
            <a:ext cx="742950" cy="7153275"/>
          </a:xfrm>
          <a:prstGeom prst="rect">
            <a:avLst/>
          </a:prstGeom>
          <a:ln w="76200">
            <a:solidFill>
              <a:srgbClr val="FF0000"/>
            </a:solidFill>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15" name="Line"/>
          <p:cNvSpPr/>
          <p:nvPr/>
        </p:nvSpPr>
        <p:spPr>
          <a:xfrm flipH="1" flipV="1">
            <a:off x="16205199" y="7950200"/>
            <a:ext cx="1454151" cy="1301750"/>
          </a:xfrm>
          <a:prstGeom prst="line">
            <a:avLst/>
          </a:prstGeom>
          <a:ln w="76200">
            <a:solidFill>
              <a:srgbClr val="FF0000"/>
            </a:solidFill>
            <a:tailEnd type="triangle"/>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16" name="Power…"/>
          <p:cNvSpPr txBox="1"/>
          <p:nvPr/>
        </p:nvSpPr>
        <p:spPr>
          <a:xfrm>
            <a:off x="17820639" y="8683625"/>
            <a:ext cx="2715896" cy="152400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900"/>
              </a:spcBef>
              <a:defRPr sz="4000">
                <a:solidFill>
                  <a:srgbClr val="EAEAEA"/>
                </a:solidFill>
                <a:latin typeface="MetaBold-Caps"/>
                <a:ea typeface="MetaBold-Caps"/>
                <a:cs typeface="MetaBold-Caps"/>
                <a:sym typeface="MetaBold-Caps"/>
              </a:defRPr>
            </a:pPr>
            <a:r>
              <a:t>Power</a:t>
            </a:r>
          </a:p>
          <a:p>
            <a:pPr defTabSz="1828800">
              <a:spcBef>
                <a:spcPts val="900"/>
              </a:spcBef>
              <a:defRPr sz="4000">
                <a:solidFill>
                  <a:srgbClr val="EAEAEA"/>
                </a:solidFill>
                <a:latin typeface="MetaBold-Caps"/>
                <a:ea typeface="MetaBold-Caps"/>
                <a:cs typeface="MetaBold-Caps"/>
                <a:sym typeface="MetaBold-Caps"/>
              </a:defRPr>
            </a:pPr>
            <a:r>
              <a:t>Supply</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A passive RFID  communication model"/>
          <p:cNvSpPr txBox="1"/>
          <p:nvPr>
            <p:ph type="title"/>
          </p:nvPr>
        </p:nvSpPr>
        <p:spPr>
          <a:prstGeom prst="rect">
            <a:avLst/>
          </a:prstGeom>
        </p:spPr>
        <p:txBody>
          <a:bodyPr/>
          <a:lstStyle/>
          <a:p>
            <a:pPr defTabSz="1078991">
              <a:defRPr sz="3303"/>
            </a:pPr>
            <a:r>
              <a:t>A passive RFID </a:t>
            </a:r>
            <a:br/>
            <a:r>
              <a:t>communication model</a:t>
            </a:r>
          </a:p>
        </p:txBody>
      </p:sp>
      <p:sp>
        <p:nvSpPr>
          <p:cNvPr id="419" name="Rectangle"/>
          <p:cNvSpPr/>
          <p:nvPr/>
        </p:nvSpPr>
        <p:spPr>
          <a:xfrm>
            <a:off x="16916400" y="5502275"/>
            <a:ext cx="3886200" cy="2590800"/>
          </a:xfrm>
          <a:prstGeom prst="rect">
            <a:avLst/>
          </a:prstGeom>
          <a:ln w="50800">
            <a:solidFill>
              <a:srgbClr val="FFFFFF"/>
            </a:solidFill>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20" name="Tags"/>
          <p:cNvSpPr txBox="1"/>
          <p:nvPr/>
        </p:nvSpPr>
        <p:spPr>
          <a:xfrm>
            <a:off x="4838065" y="9188450"/>
            <a:ext cx="1814196" cy="7924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900"/>
              </a:spcBef>
              <a:defRPr sz="4000">
                <a:solidFill>
                  <a:srgbClr val="EAEAEA"/>
                </a:solidFill>
                <a:latin typeface="MetaBold-Caps"/>
                <a:ea typeface="MetaBold-Caps"/>
                <a:cs typeface="MetaBold-Caps"/>
                <a:sym typeface="MetaBold-Caps"/>
              </a:defRPr>
            </a:lvl1pPr>
          </a:lstStyle>
          <a:p>
            <a:pPr/>
            <a:r>
              <a:t>Tags</a:t>
            </a:r>
          </a:p>
        </p:txBody>
      </p:sp>
      <p:sp>
        <p:nvSpPr>
          <p:cNvPr id="421" name="Reader"/>
          <p:cNvSpPr txBox="1"/>
          <p:nvPr/>
        </p:nvSpPr>
        <p:spPr>
          <a:xfrm>
            <a:off x="17868264" y="6254750"/>
            <a:ext cx="2385696" cy="7924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900"/>
              </a:spcBef>
              <a:defRPr sz="4000">
                <a:solidFill>
                  <a:srgbClr val="EAEAEA"/>
                </a:solidFill>
                <a:latin typeface="MetaBold-Caps"/>
                <a:ea typeface="MetaBold-Caps"/>
                <a:cs typeface="MetaBold-Caps"/>
                <a:sym typeface="MetaBold-Caps"/>
              </a:defRPr>
            </a:lvl1pPr>
          </a:lstStyle>
          <a:p>
            <a:pPr/>
            <a:r>
              <a:t>Reader</a:t>
            </a:r>
          </a:p>
        </p:txBody>
      </p:sp>
      <p:grpSp>
        <p:nvGrpSpPr>
          <p:cNvPr id="426" name="Group"/>
          <p:cNvGrpSpPr/>
          <p:nvPr/>
        </p:nvGrpSpPr>
        <p:grpSpPr>
          <a:xfrm>
            <a:off x="6416675" y="5321300"/>
            <a:ext cx="1184275" cy="2143125"/>
            <a:chOff x="0" y="0"/>
            <a:chExt cx="1184275" cy="2143125"/>
          </a:xfrm>
        </p:grpSpPr>
        <p:sp>
          <p:nvSpPr>
            <p:cNvPr id="422" name="Triangle"/>
            <p:cNvSpPr/>
            <p:nvPr/>
          </p:nvSpPr>
          <p:spPr>
            <a:xfrm rot="10800000">
              <a:off x="116069" y="124464"/>
              <a:ext cx="886847" cy="849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3" y="0"/>
                  </a:moveTo>
                  <a:lnTo>
                    <a:pt x="0" y="21600"/>
                  </a:lnTo>
                  <a:lnTo>
                    <a:pt x="21600" y="21600"/>
                  </a:lnTo>
                  <a:close/>
                </a:path>
              </a:pathLst>
            </a:custGeom>
            <a:solidFill>
              <a:srgbClr val="80E6FF"/>
            </a:solidFill>
            <a:ln w="12700" cap="flat">
              <a:noFill/>
              <a:miter lim="400000"/>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23" name="Rectangle"/>
            <p:cNvSpPr/>
            <p:nvPr/>
          </p:nvSpPr>
          <p:spPr>
            <a:xfrm>
              <a:off x="449770" y="919871"/>
              <a:ext cx="237582" cy="320886"/>
            </a:xfrm>
            <a:prstGeom prst="rect">
              <a:avLst/>
            </a:prstGeom>
            <a:solidFill>
              <a:srgbClr val="80E6FF"/>
            </a:solidFill>
            <a:ln w="12700" cap="flat">
              <a:noFill/>
              <a:miter lim="400000"/>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24" name="Rectangle"/>
            <p:cNvSpPr/>
            <p:nvPr/>
          </p:nvSpPr>
          <p:spPr>
            <a:xfrm>
              <a:off x="0" y="0"/>
              <a:ext cx="1184275" cy="2143125"/>
            </a:xfrm>
            <a:prstGeom prst="rect">
              <a:avLst/>
            </a:prstGeom>
            <a:noFill/>
            <a:ln w="76200" cap="flat">
              <a:solidFill>
                <a:srgbClr val="80E6FF"/>
              </a:solidFill>
              <a:prstDash val="solid"/>
              <a:round/>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25" name="Triangle"/>
            <p:cNvSpPr/>
            <p:nvPr/>
          </p:nvSpPr>
          <p:spPr>
            <a:xfrm>
              <a:off x="137832" y="1186303"/>
              <a:ext cx="886847" cy="849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3" y="0"/>
                  </a:moveTo>
                  <a:lnTo>
                    <a:pt x="0" y="21600"/>
                  </a:lnTo>
                  <a:lnTo>
                    <a:pt x="21600" y="21600"/>
                  </a:lnTo>
                  <a:close/>
                </a:path>
              </a:pathLst>
            </a:custGeom>
            <a:solidFill>
              <a:srgbClr val="80E6FF"/>
            </a:solidFill>
            <a:ln w="12700" cap="flat">
              <a:noFill/>
              <a:miter lim="400000"/>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grpSp>
      <p:grpSp>
        <p:nvGrpSpPr>
          <p:cNvPr id="431" name="Group"/>
          <p:cNvGrpSpPr/>
          <p:nvPr/>
        </p:nvGrpSpPr>
        <p:grpSpPr>
          <a:xfrm>
            <a:off x="4978400" y="4076700"/>
            <a:ext cx="1184275" cy="2143125"/>
            <a:chOff x="0" y="0"/>
            <a:chExt cx="1184275" cy="2143125"/>
          </a:xfrm>
        </p:grpSpPr>
        <p:sp>
          <p:nvSpPr>
            <p:cNvPr id="427" name="Triangle"/>
            <p:cNvSpPr/>
            <p:nvPr/>
          </p:nvSpPr>
          <p:spPr>
            <a:xfrm rot="10800000">
              <a:off x="116069" y="124464"/>
              <a:ext cx="886847" cy="849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3" y="0"/>
                  </a:moveTo>
                  <a:lnTo>
                    <a:pt x="0" y="21600"/>
                  </a:lnTo>
                  <a:lnTo>
                    <a:pt x="21600" y="21600"/>
                  </a:lnTo>
                  <a:close/>
                </a:path>
              </a:pathLst>
            </a:custGeom>
            <a:solidFill>
              <a:srgbClr val="80E6FF"/>
            </a:solidFill>
            <a:ln w="12700" cap="flat">
              <a:noFill/>
              <a:miter lim="400000"/>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28" name="Rectangle"/>
            <p:cNvSpPr/>
            <p:nvPr/>
          </p:nvSpPr>
          <p:spPr>
            <a:xfrm>
              <a:off x="449770" y="919871"/>
              <a:ext cx="237582" cy="320886"/>
            </a:xfrm>
            <a:prstGeom prst="rect">
              <a:avLst/>
            </a:prstGeom>
            <a:solidFill>
              <a:srgbClr val="80E6FF"/>
            </a:solidFill>
            <a:ln w="12700" cap="flat">
              <a:noFill/>
              <a:miter lim="400000"/>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29" name="Rectangle"/>
            <p:cNvSpPr/>
            <p:nvPr/>
          </p:nvSpPr>
          <p:spPr>
            <a:xfrm>
              <a:off x="0" y="0"/>
              <a:ext cx="1184275" cy="2143125"/>
            </a:xfrm>
            <a:prstGeom prst="rect">
              <a:avLst/>
            </a:prstGeom>
            <a:noFill/>
            <a:ln w="76200" cap="flat">
              <a:solidFill>
                <a:srgbClr val="80E6FF"/>
              </a:solidFill>
              <a:prstDash val="solid"/>
              <a:round/>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30" name="Triangle"/>
            <p:cNvSpPr/>
            <p:nvPr/>
          </p:nvSpPr>
          <p:spPr>
            <a:xfrm>
              <a:off x="137832" y="1186303"/>
              <a:ext cx="886847" cy="849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3" y="0"/>
                  </a:moveTo>
                  <a:lnTo>
                    <a:pt x="0" y="21600"/>
                  </a:lnTo>
                  <a:lnTo>
                    <a:pt x="21600" y="21600"/>
                  </a:lnTo>
                  <a:close/>
                </a:path>
              </a:pathLst>
            </a:custGeom>
            <a:solidFill>
              <a:srgbClr val="80E6FF"/>
            </a:solidFill>
            <a:ln w="12700" cap="flat">
              <a:noFill/>
              <a:miter lim="400000"/>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grpSp>
      <p:grpSp>
        <p:nvGrpSpPr>
          <p:cNvPr id="436" name="Group"/>
          <p:cNvGrpSpPr/>
          <p:nvPr/>
        </p:nvGrpSpPr>
        <p:grpSpPr>
          <a:xfrm>
            <a:off x="4956175" y="6518275"/>
            <a:ext cx="1184275" cy="2143125"/>
            <a:chOff x="0" y="0"/>
            <a:chExt cx="1184275" cy="2143125"/>
          </a:xfrm>
        </p:grpSpPr>
        <p:sp>
          <p:nvSpPr>
            <p:cNvPr id="432" name="Triangle"/>
            <p:cNvSpPr/>
            <p:nvPr/>
          </p:nvSpPr>
          <p:spPr>
            <a:xfrm rot="10800000">
              <a:off x="116069" y="124464"/>
              <a:ext cx="886847" cy="849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3" y="0"/>
                  </a:moveTo>
                  <a:lnTo>
                    <a:pt x="0" y="21600"/>
                  </a:lnTo>
                  <a:lnTo>
                    <a:pt x="21600" y="21600"/>
                  </a:lnTo>
                  <a:close/>
                </a:path>
              </a:pathLst>
            </a:custGeom>
            <a:solidFill>
              <a:srgbClr val="80E6FF"/>
            </a:solidFill>
            <a:ln w="12700" cap="flat">
              <a:noFill/>
              <a:miter lim="400000"/>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33" name="Rectangle"/>
            <p:cNvSpPr/>
            <p:nvPr/>
          </p:nvSpPr>
          <p:spPr>
            <a:xfrm>
              <a:off x="449770" y="919871"/>
              <a:ext cx="237582" cy="320886"/>
            </a:xfrm>
            <a:prstGeom prst="rect">
              <a:avLst/>
            </a:prstGeom>
            <a:solidFill>
              <a:srgbClr val="80E6FF"/>
            </a:solidFill>
            <a:ln w="12700" cap="flat">
              <a:noFill/>
              <a:miter lim="400000"/>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34" name="Rectangle"/>
            <p:cNvSpPr/>
            <p:nvPr/>
          </p:nvSpPr>
          <p:spPr>
            <a:xfrm>
              <a:off x="0" y="0"/>
              <a:ext cx="1184275" cy="2143125"/>
            </a:xfrm>
            <a:prstGeom prst="rect">
              <a:avLst/>
            </a:prstGeom>
            <a:noFill/>
            <a:ln w="76200" cap="flat">
              <a:solidFill>
                <a:srgbClr val="80E6FF"/>
              </a:solidFill>
              <a:prstDash val="solid"/>
              <a:round/>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35" name="Triangle"/>
            <p:cNvSpPr/>
            <p:nvPr/>
          </p:nvSpPr>
          <p:spPr>
            <a:xfrm>
              <a:off x="137832" y="1186303"/>
              <a:ext cx="886847" cy="849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3" y="0"/>
                  </a:moveTo>
                  <a:lnTo>
                    <a:pt x="0" y="21600"/>
                  </a:lnTo>
                  <a:lnTo>
                    <a:pt x="21600" y="21600"/>
                  </a:lnTo>
                  <a:close/>
                </a:path>
              </a:pathLst>
            </a:custGeom>
            <a:solidFill>
              <a:srgbClr val="80E6FF"/>
            </a:solidFill>
            <a:ln w="12700" cap="flat">
              <a:noFill/>
              <a:miter lim="400000"/>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grpSp>
      <p:sp>
        <p:nvSpPr>
          <p:cNvPr id="437" name="Line"/>
          <p:cNvSpPr/>
          <p:nvPr/>
        </p:nvSpPr>
        <p:spPr>
          <a:xfrm flipH="1">
            <a:off x="8201024" y="5502274"/>
            <a:ext cx="5953126" cy="25402"/>
          </a:xfrm>
          <a:prstGeom prst="line">
            <a:avLst/>
          </a:prstGeom>
          <a:ln w="50800">
            <a:solidFill>
              <a:srgbClr val="EAEAEA"/>
            </a:solidFill>
            <a:tailEnd type="triangle"/>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38" name="Power from RF field"/>
          <p:cNvSpPr txBox="1"/>
          <p:nvPr/>
        </p:nvSpPr>
        <p:spPr>
          <a:xfrm>
            <a:off x="8422640" y="4645025"/>
            <a:ext cx="4683989" cy="7924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spcBef>
                <a:spcPts val="0"/>
              </a:spcBef>
              <a:defRPr sz="4000">
                <a:solidFill>
                  <a:srgbClr val="EAEAEA"/>
                </a:solidFill>
                <a:latin typeface="MetaBold-Caps"/>
                <a:ea typeface="MetaBold-Caps"/>
                <a:cs typeface="MetaBold-Caps"/>
                <a:sym typeface="MetaBold-Caps"/>
              </a:defRPr>
            </a:lvl1pPr>
          </a:lstStyle>
          <a:p>
            <a:pPr/>
            <a:r>
              <a:t>Power from RF field</a:t>
            </a:r>
          </a:p>
        </p:txBody>
      </p:sp>
      <p:grpSp>
        <p:nvGrpSpPr>
          <p:cNvPr id="441" name="Group"/>
          <p:cNvGrpSpPr/>
          <p:nvPr/>
        </p:nvGrpSpPr>
        <p:grpSpPr>
          <a:xfrm>
            <a:off x="14900274" y="5156200"/>
            <a:ext cx="1095376" cy="1666875"/>
            <a:chOff x="84727" y="397933"/>
            <a:chExt cx="1095375" cy="1666874"/>
          </a:xfrm>
        </p:grpSpPr>
        <p:sp>
          <p:nvSpPr>
            <p:cNvPr id="439" name="Triangle"/>
            <p:cNvSpPr/>
            <p:nvPr/>
          </p:nvSpPr>
          <p:spPr>
            <a:xfrm rot="10800000">
              <a:off x="84727" y="397933"/>
              <a:ext cx="1095376" cy="1193801"/>
            </a:xfrm>
            <a:prstGeom prst="triangle">
              <a:avLst/>
            </a:prstGeom>
            <a:noFill/>
            <a:ln w="50800" cap="flat">
              <a:solidFill>
                <a:srgbClr val="EAEAEA"/>
              </a:solidFill>
              <a:prstDash val="solid"/>
              <a:round/>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40" name="Line"/>
            <p:cNvSpPr/>
            <p:nvPr/>
          </p:nvSpPr>
          <p:spPr>
            <a:xfrm flipH="1">
              <a:off x="634003" y="420158"/>
              <a:ext cx="1" cy="1644651"/>
            </a:xfrm>
            <a:prstGeom prst="line">
              <a:avLst/>
            </a:prstGeom>
            <a:noFill/>
            <a:ln w="50800" cap="flat">
              <a:solidFill>
                <a:srgbClr val="EAEAEA"/>
              </a:solidFill>
              <a:prstDash val="solid"/>
              <a:round/>
            </a:ln>
            <a:effectLst/>
          </p:spPr>
          <p:txBody>
            <a:bodyPr wrap="square" lIns="91439" tIns="91439" rIns="91439" bIns="91439" numCol="1" anchor="t">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grpSp>
      <p:sp>
        <p:nvSpPr>
          <p:cNvPr id="442" name="Reader…"/>
          <p:cNvSpPr txBox="1"/>
          <p:nvPr/>
        </p:nvSpPr>
        <p:spPr>
          <a:xfrm>
            <a:off x="14801214" y="3571875"/>
            <a:ext cx="2385696" cy="152400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900"/>
              </a:spcBef>
              <a:defRPr sz="4000">
                <a:solidFill>
                  <a:srgbClr val="EAEAEA"/>
                </a:solidFill>
                <a:latin typeface="MetaBold-Caps"/>
                <a:ea typeface="MetaBold-Caps"/>
                <a:cs typeface="MetaBold-Caps"/>
                <a:sym typeface="MetaBold-Caps"/>
              </a:defRPr>
            </a:pPr>
            <a:r>
              <a:t>Reader</a:t>
            </a:r>
          </a:p>
          <a:p>
            <a:pPr defTabSz="1828800">
              <a:spcBef>
                <a:spcPts val="900"/>
              </a:spcBef>
              <a:defRPr sz="4000">
                <a:solidFill>
                  <a:srgbClr val="EAEAEA"/>
                </a:solidFill>
                <a:latin typeface="MetaBold-Caps"/>
                <a:ea typeface="MetaBold-Caps"/>
                <a:cs typeface="MetaBold-Caps"/>
                <a:sym typeface="MetaBold-Caps"/>
              </a:defRPr>
            </a:pPr>
            <a:r>
              <a:t>Antenna</a:t>
            </a:r>
          </a:p>
        </p:txBody>
      </p:sp>
      <p:sp>
        <p:nvSpPr>
          <p:cNvPr id="443" name="Line"/>
          <p:cNvSpPr/>
          <p:nvPr/>
        </p:nvSpPr>
        <p:spPr>
          <a:xfrm>
            <a:off x="15446375" y="6823074"/>
            <a:ext cx="1495426" cy="22227"/>
          </a:xfrm>
          <a:prstGeom prst="line">
            <a:avLst/>
          </a:prstGeom>
          <a:ln w="50800">
            <a:solidFill>
              <a:srgbClr val="EAEAEA"/>
            </a:solidFill>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44" name="Line"/>
          <p:cNvSpPr/>
          <p:nvPr/>
        </p:nvSpPr>
        <p:spPr>
          <a:xfrm flipH="1" flipV="1">
            <a:off x="8150225" y="6423024"/>
            <a:ext cx="6003926" cy="3177"/>
          </a:xfrm>
          <a:prstGeom prst="line">
            <a:avLst/>
          </a:prstGeom>
          <a:ln w="50800">
            <a:solidFill>
              <a:srgbClr val="EAEAEA"/>
            </a:solidFill>
            <a:tailEnd type="triangle"/>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45" name="Reader-&gt;Tag Commands"/>
          <p:cNvSpPr txBox="1"/>
          <p:nvPr/>
        </p:nvSpPr>
        <p:spPr>
          <a:xfrm>
            <a:off x="8403590" y="5584825"/>
            <a:ext cx="5885032" cy="7924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spcBef>
                <a:spcPts val="0"/>
              </a:spcBef>
              <a:defRPr sz="4000">
                <a:solidFill>
                  <a:srgbClr val="EAEAEA"/>
                </a:solidFill>
                <a:latin typeface="MetaBold-Caps"/>
                <a:ea typeface="MetaBold-Caps"/>
                <a:cs typeface="MetaBold-Caps"/>
                <a:sym typeface="MetaBold-Caps"/>
              </a:defRPr>
            </a:lvl1pPr>
          </a:lstStyle>
          <a:p>
            <a:pPr/>
            <a:r>
              <a:t>Reader-&gt;Tag Commands</a:t>
            </a:r>
          </a:p>
        </p:txBody>
      </p:sp>
      <p:sp>
        <p:nvSpPr>
          <p:cNvPr id="446" name="Line"/>
          <p:cNvSpPr/>
          <p:nvPr/>
        </p:nvSpPr>
        <p:spPr>
          <a:xfrm>
            <a:off x="8302625" y="8042275"/>
            <a:ext cx="5826125" cy="0"/>
          </a:xfrm>
          <a:prstGeom prst="line">
            <a:avLst/>
          </a:prstGeom>
          <a:ln w="50800">
            <a:solidFill>
              <a:srgbClr val="EAEAEA"/>
            </a:solidFill>
            <a:tailEnd type="triangle"/>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47" name="Tag-&gt;Reader Responses"/>
          <p:cNvSpPr txBox="1"/>
          <p:nvPr/>
        </p:nvSpPr>
        <p:spPr>
          <a:xfrm>
            <a:off x="8409940" y="7204075"/>
            <a:ext cx="5829221" cy="7924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spcBef>
                <a:spcPts val="0"/>
              </a:spcBef>
              <a:defRPr sz="4000">
                <a:solidFill>
                  <a:srgbClr val="EAEAEA"/>
                </a:solidFill>
                <a:latin typeface="MetaBold-Caps"/>
                <a:ea typeface="MetaBold-Caps"/>
                <a:cs typeface="MetaBold-Caps"/>
                <a:sym typeface="MetaBold-Caps"/>
              </a:defRPr>
            </a:lvl1pPr>
          </a:lstStyle>
          <a:p>
            <a:pPr/>
            <a:r>
              <a:t>Tag-&gt;Reader Responses</a:t>
            </a:r>
          </a:p>
        </p:txBody>
      </p:sp>
      <p:sp>
        <p:nvSpPr>
          <p:cNvPr id="448" name="Rectangle"/>
          <p:cNvSpPr/>
          <p:nvPr/>
        </p:nvSpPr>
        <p:spPr>
          <a:xfrm>
            <a:off x="8054975" y="3686175"/>
            <a:ext cx="6397625" cy="8442325"/>
          </a:xfrm>
          <a:prstGeom prst="rect">
            <a:avLst/>
          </a:prstGeom>
          <a:ln w="63500">
            <a:solidFill>
              <a:srgbClr val="FFFF00"/>
            </a:solidFill>
            <a:prstDash val="sysDot"/>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49" name="RFID Communication Channel"/>
          <p:cNvSpPr txBox="1"/>
          <p:nvPr/>
        </p:nvSpPr>
        <p:spPr>
          <a:xfrm>
            <a:off x="8505190" y="10312400"/>
            <a:ext cx="5700396" cy="14020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spcBef>
                <a:spcPts val="900"/>
              </a:spcBef>
              <a:defRPr sz="4000">
                <a:solidFill>
                  <a:srgbClr val="EAEAEA"/>
                </a:solidFill>
                <a:latin typeface="MetaBold-Caps"/>
                <a:ea typeface="MetaBold-Caps"/>
                <a:cs typeface="MetaBold-Caps"/>
                <a:sym typeface="MetaBold-Caps"/>
              </a:defRPr>
            </a:lvl1pPr>
          </a:lstStyle>
          <a:p>
            <a:pPr/>
            <a:r>
              <a:t>RFID Communication Channel</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Limiting factors for passive RFID"/>
          <p:cNvSpPr txBox="1"/>
          <p:nvPr>
            <p:ph type="title"/>
          </p:nvPr>
        </p:nvSpPr>
        <p:spPr>
          <a:prstGeom prst="rect">
            <a:avLst/>
          </a:prstGeom>
        </p:spPr>
        <p:txBody>
          <a:bodyPr/>
          <a:lstStyle/>
          <a:p>
            <a:pPr/>
            <a:r>
              <a:t>Limiting factors for passive RFID</a:t>
            </a:r>
          </a:p>
        </p:txBody>
      </p:sp>
      <p:sp>
        <p:nvSpPr>
          <p:cNvPr id="452" name="Reader transmitter power Pr (Gov’t. limited)…"/>
          <p:cNvSpPr txBox="1"/>
          <p:nvPr/>
        </p:nvSpPr>
        <p:spPr>
          <a:xfrm>
            <a:off x="4720590" y="4359275"/>
            <a:ext cx="14368145" cy="621690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914400" indent="-914400" defTabSz="1828800">
              <a:spcBef>
                <a:spcPts val="1100"/>
              </a:spcBef>
              <a:buClr>
                <a:srgbClr val="FFFF00"/>
              </a:buClr>
              <a:buSzPct val="80000"/>
              <a:buAutoNum type="arabicPeriod" startAt="1"/>
              <a:defRPr>
                <a:solidFill>
                  <a:srgbClr val="EAEAEA"/>
                </a:solidFill>
                <a:latin typeface="MetaBold-Caps"/>
                <a:ea typeface="MetaBold-Caps"/>
                <a:cs typeface="MetaBold-Caps"/>
                <a:sym typeface="MetaBold-Caps"/>
              </a:defRPr>
            </a:pPr>
            <a:r>
              <a:t>Reader transmitter power </a:t>
            </a:r>
            <a:r>
              <a:rPr>
                <a:solidFill>
                  <a:srgbClr val="FFFF00"/>
                </a:solidFill>
              </a:rPr>
              <a:t>Pr </a:t>
            </a:r>
            <a:r>
              <a:rPr>
                <a:solidFill>
                  <a:srgbClr val="FFB200"/>
                </a:solidFill>
              </a:rPr>
              <a:t>(Gov’t. limited)</a:t>
            </a:r>
          </a:p>
          <a:p>
            <a:pPr marL="914400" indent="-914400" defTabSz="1828800">
              <a:spcBef>
                <a:spcPts val="1100"/>
              </a:spcBef>
              <a:buClr>
                <a:srgbClr val="FFFF00"/>
              </a:buClr>
              <a:buSzPct val="80000"/>
              <a:buAutoNum type="arabicPeriod" startAt="1"/>
              <a:defRPr>
                <a:solidFill>
                  <a:srgbClr val="EAEAEA"/>
                </a:solidFill>
                <a:latin typeface="MetaBold-Caps"/>
                <a:ea typeface="MetaBold-Caps"/>
                <a:cs typeface="MetaBold-Caps"/>
                <a:sym typeface="MetaBold-Caps"/>
              </a:defRPr>
            </a:pPr>
            <a:r>
              <a:t>Reader receiver sensitivity </a:t>
            </a:r>
            <a:r>
              <a:rPr>
                <a:solidFill>
                  <a:srgbClr val="FFFF00"/>
                </a:solidFill>
              </a:rPr>
              <a:t>Sr</a:t>
            </a:r>
            <a:r>
              <a:t> </a:t>
            </a:r>
          </a:p>
          <a:p>
            <a:pPr marL="914400" indent="-914400" defTabSz="1828800">
              <a:spcBef>
                <a:spcPts val="1100"/>
              </a:spcBef>
              <a:buClr>
                <a:srgbClr val="FFFF00"/>
              </a:buClr>
              <a:buSzPct val="80000"/>
              <a:buAutoNum type="arabicPeriod" startAt="1"/>
              <a:defRPr>
                <a:solidFill>
                  <a:srgbClr val="EAEAEA"/>
                </a:solidFill>
                <a:latin typeface="MetaBold-Caps"/>
                <a:ea typeface="MetaBold-Caps"/>
                <a:cs typeface="MetaBold-Caps"/>
                <a:sym typeface="MetaBold-Caps"/>
              </a:defRPr>
            </a:pPr>
            <a:r>
              <a:t>Reader antenna gain </a:t>
            </a:r>
            <a:r>
              <a:rPr>
                <a:solidFill>
                  <a:srgbClr val="FFFF00"/>
                </a:solidFill>
              </a:rPr>
              <a:t>Gr </a:t>
            </a:r>
            <a:r>
              <a:rPr>
                <a:solidFill>
                  <a:srgbClr val="FFB200"/>
                </a:solidFill>
              </a:rPr>
              <a:t>(Gov’t. limited)</a:t>
            </a:r>
            <a:endParaRPr>
              <a:solidFill>
                <a:srgbClr val="FFB200"/>
              </a:solidFill>
            </a:endParaRPr>
          </a:p>
          <a:p>
            <a:pPr marL="914400" indent="-914400" defTabSz="1828800">
              <a:spcBef>
                <a:spcPts val="1100"/>
              </a:spcBef>
              <a:buClr>
                <a:srgbClr val="FFFF00"/>
              </a:buClr>
              <a:buSzPct val="80000"/>
              <a:buAutoNum type="arabicPeriod" startAt="1"/>
              <a:defRPr>
                <a:solidFill>
                  <a:srgbClr val="EAEAEA"/>
                </a:solidFill>
                <a:latin typeface="MetaBold-Caps"/>
                <a:ea typeface="MetaBold-Caps"/>
                <a:cs typeface="MetaBold-Caps"/>
                <a:sym typeface="MetaBold-Caps"/>
              </a:defRPr>
            </a:pPr>
          </a:p>
          <a:p>
            <a:pPr marL="914400" indent="-914400" defTabSz="1828800">
              <a:spcBef>
                <a:spcPts val="1100"/>
              </a:spcBef>
              <a:buClr>
                <a:srgbClr val="FFFF00"/>
              </a:buClr>
              <a:buSzPct val="80000"/>
              <a:buAutoNum type="arabicPeriod" startAt="4"/>
              <a:defRPr>
                <a:solidFill>
                  <a:srgbClr val="EAEAEA"/>
                </a:solidFill>
                <a:latin typeface="MetaBold-Caps"/>
                <a:ea typeface="MetaBold-Caps"/>
                <a:cs typeface="MetaBold-Caps"/>
                <a:sym typeface="MetaBold-Caps"/>
              </a:defRPr>
            </a:pPr>
            <a:r>
              <a:t>Tag antenna gain </a:t>
            </a:r>
            <a:r>
              <a:rPr>
                <a:solidFill>
                  <a:srgbClr val="FFFF00"/>
                </a:solidFill>
              </a:rPr>
              <a:t>Gt </a:t>
            </a:r>
            <a:r>
              <a:rPr>
                <a:solidFill>
                  <a:srgbClr val="FFB200"/>
                </a:solidFill>
              </a:rPr>
              <a:t>(Size limited)</a:t>
            </a:r>
          </a:p>
          <a:p>
            <a:pPr marL="914400" indent="-914400" defTabSz="1828800">
              <a:spcBef>
                <a:spcPts val="1100"/>
              </a:spcBef>
              <a:buClr>
                <a:srgbClr val="FFFF00"/>
              </a:buClr>
              <a:buSzPct val="80000"/>
              <a:buAutoNum type="arabicPeriod" startAt="4"/>
              <a:defRPr>
                <a:solidFill>
                  <a:srgbClr val="EAEAEA"/>
                </a:solidFill>
                <a:latin typeface="MetaBold-Caps"/>
                <a:ea typeface="MetaBold-Caps"/>
                <a:cs typeface="MetaBold-Caps"/>
                <a:sym typeface="MetaBold-Caps"/>
              </a:defRPr>
            </a:pPr>
            <a:r>
              <a:t>Power required at tag </a:t>
            </a:r>
            <a:r>
              <a:rPr>
                <a:solidFill>
                  <a:srgbClr val="FFFF00"/>
                </a:solidFill>
              </a:rPr>
              <a:t>Pt </a:t>
            </a:r>
            <a:r>
              <a:rPr>
                <a:solidFill>
                  <a:srgbClr val="FFB200"/>
                </a:solidFill>
              </a:rPr>
              <a:t>(Silicon process limited)</a:t>
            </a:r>
          </a:p>
          <a:p>
            <a:pPr marL="914400" indent="-914400" defTabSz="1828800">
              <a:spcBef>
                <a:spcPts val="1100"/>
              </a:spcBef>
              <a:buClr>
                <a:srgbClr val="FFFF00"/>
              </a:buClr>
              <a:buSzPct val="80000"/>
              <a:buAutoNum type="arabicPeriod" startAt="4"/>
              <a:defRPr>
                <a:solidFill>
                  <a:srgbClr val="EAEAEA"/>
                </a:solidFill>
                <a:latin typeface="MetaBold-Caps"/>
                <a:ea typeface="MetaBold-Caps"/>
                <a:cs typeface="MetaBold-Caps"/>
                <a:sym typeface="MetaBold-Caps"/>
              </a:defRPr>
            </a:pPr>
            <a:r>
              <a:t>Tag modulator efficiency </a:t>
            </a:r>
            <a:r>
              <a:rPr>
                <a:solidFill>
                  <a:srgbClr val="FFFF00"/>
                </a:solidFill>
              </a:rPr>
              <a:t>Et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Reader-&gt;Tag power transfer"/>
          <p:cNvSpPr txBox="1"/>
          <p:nvPr>
            <p:ph type="title"/>
          </p:nvPr>
        </p:nvSpPr>
        <p:spPr>
          <a:prstGeom prst="rect">
            <a:avLst/>
          </a:prstGeom>
        </p:spPr>
        <p:txBody>
          <a:bodyPr/>
          <a:lstStyle/>
          <a:p>
            <a:pPr/>
            <a:r>
              <a:t>Reader-&gt;Tag power transfer</a:t>
            </a:r>
          </a:p>
        </p:txBody>
      </p:sp>
      <p:grpSp>
        <p:nvGrpSpPr>
          <p:cNvPr id="459" name="Group"/>
          <p:cNvGrpSpPr/>
          <p:nvPr/>
        </p:nvGrpSpPr>
        <p:grpSpPr>
          <a:xfrm>
            <a:off x="15979775" y="4171950"/>
            <a:ext cx="1184275" cy="2143125"/>
            <a:chOff x="0" y="0"/>
            <a:chExt cx="1184275" cy="2143125"/>
          </a:xfrm>
        </p:grpSpPr>
        <p:sp>
          <p:nvSpPr>
            <p:cNvPr id="455" name="Triangle"/>
            <p:cNvSpPr/>
            <p:nvPr/>
          </p:nvSpPr>
          <p:spPr>
            <a:xfrm rot="10800000">
              <a:off x="116069" y="124464"/>
              <a:ext cx="886847" cy="849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3" y="0"/>
                  </a:moveTo>
                  <a:lnTo>
                    <a:pt x="0" y="21600"/>
                  </a:lnTo>
                  <a:lnTo>
                    <a:pt x="21600" y="21600"/>
                  </a:lnTo>
                  <a:close/>
                </a:path>
              </a:pathLst>
            </a:custGeom>
            <a:solidFill>
              <a:srgbClr val="80E6FF"/>
            </a:solidFill>
            <a:ln w="12700" cap="flat">
              <a:noFill/>
              <a:miter lim="400000"/>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56" name="Rectangle"/>
            <p:cNvSpPr/>
            <p:nvPr/>
          </p:nvSpPr>
          <p:spPr>
            <a:xfrm>
              <a:off x="449770" y="919871"/>
              <a:ext cx="237582" cy="320886"/>
            </a:xfrm>
            <a:prstGeom prst="rect">
              <a:avLst/>
            </a:prstGeom>
            <a:solidFill>
              <a:srgbClr val="80E6FF"/>
            </a:solidFill>
            <a:ln w="12700" cap="flat">
              <a:noFill/>
              <a:miter lim="400000"/>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57" name="Rectangle"/>
            <p:cNvSpPr/>
            <p:nvPr/>
          </p:nvSpPr>
          <p:spPr>
            <a:xfrm>
              <a:off x="0" y="0"/>
              <a:ext cx="1184275" cy="2143125"/>
            </a:xfrm>
            <a:prstGeom prst="rect">
              <a:avLst/>
            </a:prstGeom>
            <a:noFill/>
            <a:ln w="76200" cap="flat">
              <a:solidFill>
                <a:srgbClr val="80E6FF"/>
              </a:solidFill>
              <a:prstDash val="solid"/>
              <a:round/>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58" name="Triangle"/>
            <p:cNvSpPr/>
            <p:nvPr/>
          </p:nvSpPr>
          <p:spPr>
            <a:xfrm>
              <a:off x="137832" y="1186303"/>
              <a:ext cx="886847" cy="849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3" y="0"/>
                  </a:moveTo>
                  <a:lnTo>
                    <a:pt x="0" y="21600"/>
                  </a:lnTo>
                  <a:lnTo>
                    <a:pt x="21600" y="21600"/>
                  </a:lnTo>
                  <a:close/>
                </a:path>
              </a:pathLst>
            </a:custGeom>
            <a:solidFill>
              <a:srgbClr val="80E6FF"/>
            </a:solidFill>
            <a:ln w="12700" cap="flat">
              <a:noFill/>
              <a:miter lim="400000"/>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grpSp>
      <p:sp>
        <p:nvSpPr>
          <p:cNvPr id="460" name="Rectangle"/>
          <p:cNvSpPr/>
          <p:nvPr/>
        </p:nvSpPr>
        <p:spPr>
          <a:xfrm>
            <a:off x="3965575" y="4089400"/>
            <a:ext cx="3886200" cy="2590800"/>
          </a:xfrm>
          <a:prstGeom prst="rect">
            <a:avLst/>
          </a:prstGeom>
          <a:ln w="50800">
            <a:solidFill>
              <a:srgbClr val="FFFFFF"/>
            </a:solidFill>
          </a:ln>
        </p:spPr>
        <p:txBody>
          <a:bodyPr tIns="91439" bIns="91439" anchor="ct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61" name="Reader"/>
          <p:cNvSpPr txBox="1"/>
          <p:nvPr/>
        </p:nvSpPr>
        <p:spPr>
          <a:xfrm>
            <a:off x="4917440" y="4841875"/>
            <a:ext cx="2385696" cy="7924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900"/>
              </a:spcBef>
              <a:defRPr sz="4000">
                <a:solidFill>
                  <a:srgbClr val="EAEAEA"/>
                </a:solidFill>
                <a:latin typeface="MetaBold-Caps"/>
                <a:ea typeface="MetaBold-Caps"/>
                <a:cs typeface="MetaBold-Caps"/>
                <a:sym typeface="MetaBold-Caps"/>
              </a:defRPr>
            </a:lvl1pPr>
          </a:lstStyle>
          <a:p>
            <a:pPr/>
            <a:r>
              <a:t>Reader</a:t>
            </a:r>
          </a:p>
        </p:txBody>
      </p:sp>
      <p:grpSp>
        <p:nvGrpSpPr>
          <p:cNvPr id="464" name="Group"/>
          <p:cNvGrpSpPr/>
          <p:nvPr/>
        </p:nvGrpSpPr>
        <p:grpSpPr>
          <a:xfrm>
            <a:off x="8775700" y="4140199"/>
            <a:ext cx="1095375" cy="1666877"/>
            <a:chOff x="84727" y="397933"/>
            <a:chExt cx="1095374" cy="1666875"/>
          </a:xfrm>
        </p:grpSpPr>
        <p:sp>
          <p:nvSpPr>
            <p:cNvPr id="462" name="Triangle"/>
            <p:cNvSpPr/>
            <p:nvPr/>
          </p:nvSpPr>
          <p:spPr>
            <a:xfrm rot="10800000">
              <a:off x="84727" y="397933"/>
              <a:ext cx="1095376" cy="1193801"/>
            </a:xfrm>
            <a:prstGeom prst="triangle">
              <a:avLst/>
            </a:prstGeom>
            <a:noFill/>
            <a:ln w="50800" cap="flat">
              <a:solidFill>
                <a:srgbClr val="EAEAEA"/>
              </a:solidFill>
              <a:prstDash val="solid"/>
              <a:round/>
            </a:ln>
            <a:effectLst/>
          </p:spPr>
          <p:txBody>
            <a:bodyPr wrap="square" lIns="91439" tIns="91439" rIns="91439" bIns="91439" numCol="1" anchor="ctr">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63" name="Line"/>
            <p:cNvSpPr/>
            <p:nvPr/>
          </p:nvSpPr>
          <p:spPr>
            <a:xfrm flipH="1">
              <a:off x="634002" y="420158"/>
              <a:ext cx="1" cy="1644651"/>
            </a:xfrm>
            <a:prstGeom prst="line">
              <a:avLst/>
            </a:prstGeom>
            <a:noFill/>
            <a:ln w="50800" cap="flat">
              <a:solidFill>
                <a:srgbClr val="EAEAEA"/>
              </a:solidFill>
              <a:prstDash val="solid"/>
              <a:round/>
            </a:ln>
            <a:effectLst/>
          </p:spPr>
          <p:txBody>
            <a:bodyPr wrap="square" lIns="91439" tIns="91439" rIns="91439" bIns="91439" numCol="1" anchor="t">
              <a:noAutofit/>
            </a:bodyPr>
            <a:lstStyle/>
            <a:p>
              <a:pPr defTabSz="1828800">
                <a:spcBef>
                  <a:spcPts val="0"/>
                </a:spcBef>
                <a:defRPr>
                  <a:solidFill>
                    <a:srgbClr val="EAEAEA"/>
                  </a:solidFill>
                  <a:latin typeface="MetaCondBook-Roman"/>
                  <a:ea typeface="MetaCondBook-Roman"/>
                  <a:cs typeface="MetaCondBook-Roman"/>
                  <a:sym typeface="MetaCondBook-Roman"/>
                </a:defRPr>
              </a:pPr>
            </a:p>
          </p:txBody>
        </p:sp>
      </p:grpSp>
      <p:sp>
        <p:nvSpPr>
          <p:cNvPr id="465" name="Reader…"/>
          <p:cNvSpPr txBox="1"/>
          <p:nvPr/>
        </p:nvSpPr>
        <p:spPr>
          <a:xfrm>
            <a:off x="8676640" y="2555875"/>
            <a:ext cx="2385696" cy="152400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900"/>
              </a:spcBef>
              <a:defRPr sz="4000">
                <a:solidFill>
                  <a:srgbClr val="EAEAEA"/>
                </a:solidFill>
                <a:latin typeface="MetaBold-Caps"/>
                <a:ea typeface="MetaBold-Caps"/>
                <a:cs typeface="MetaBold-Caps"/>
                <a:sym typeface="MetaBold-Caps"/>
              </a:defRPr>
            </a:pPr>
            <a:r>
              <a:t>Reader</a:t>
            </a:r>
          </a:p>
          <a:p>
            <a:pPr defTabSz="1828800">
              <a:spcBef>
                <a:spcPts val="900"/>
              </a:spcBef>
              <a:defRPr sz="4000">
                <a:solidFill>
                  <a:srgbClr val="EAEAEA"/>
                </a:solidFill>
                <a:latin typeface="MetaBold-Caps"/>
                <a:ea typeface="MetaBold-Caps"/>
                <a:cs typeface="MetaBold-Caps"/>
                <a:sym typeface="MetaBold-Caps"/>
              </a:defRPr>
            </a:pPr>
            <a:r>
              <a:t>Antenna</a:t>
            </a:r>
          </a:p>
        </p:txBody>
      </p:sp>
      <p:sp>
        <p:nvSpPr>
          <p:cNvPr id="466" name="Line"/>
          <p:cNvSpPr/>
          <p:nvPr/>
        </p:nvSpPr>
        <p:spPr>
          <a:xfrm>
            <a:off x="7851775" y="5807074"/>
            <a:ext cx="1495426" cy="22227"/>
          </a:xfrm>
          <a:prstGeom prst="line">
            <a:avLst/>
          </a:prstGeom>
          <a:ln w="50800">
            <a:solidFill>
              <a:srgbClr val="EAEAEA"/>
            </a:solidFill>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67" name="Line"/>
          <p:cNvSpPr/>
          <p:nvPr/>
        </p:nvSpPr>
        <p:spPr>
          <a:xfrm>
            <a:off x="11115675" y="5229225"/>
            <a:ext cx="3911600" cy="0"/>
          </a:xfrm>
          <a:prstGeom prst="line">
            <a:avLst/>
          </a:prstGeom>
          <a:ln w="114300">
            <a:solidFill>
              <a:srgbClr val="FFFFFF"/>
            </a:solidFill>
            <a:tailEnd type="triangle"/>
          </a:ln>
        </p:spPr>
        <p:txBody>
          <a:bodyPr tIns="91439" bIns="91439"/>
          <a:lstStyle/>
          <a:p>
            <a:pPr defTabSz="1828800">
              <a:spcBef>
                <a:spcPts val="0"/>
              </a:spcBef>
              <a:defRPr>
                <a:solidFill>
                  <a:srgbClr val="EAEAEA"/>
                </a:solidFill>
                <a:latin typeface="MetaCondBook-Roman"/>
                <a:ea typeface="MetaCondBook-Roman"/>
                <a:cs typeface="MetaCondBook-Roman"/>
                <a:sym typeface="MetaCondBook-Roman"/>
              </a:defRPr>
            </a:pPr>
          </a:p>
        </p:txBody>
      </p:sp>
      <p:sp>
        <p:nvSpPr>
          <p:cNvPr id="468" name="Tag"/>
          <p:cNvSpPr txBox="1"/>
          <p:nvPr/>
        </p:nvSpPr>
        <p:spPr>
          <a:xfrm>
            <a:off x="15918814" y="2889250"/>
            <a:ext cx="1814196" cy="7924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900"/>
              </a:spcBef>
              <a:defRPr sz="4000">
                <a:solidFill>
                  <a:srgbClr val="EAEAEA"/>
                </a:solidFill>
                <a:latin typeface="MetaBold-Caps"/>
                <a:ea typeface="MetaBold-Caps"/>
                <a:cs typeface="MetaBold-Caps"/>
                <a:sym typeface="MetaBold-Caps"/>
              </a:defRPr>
            </a:lvl1pPr>
          </a:lstStyle>
          <a:p>
            <a:pPr/>
            <a:r>
              <a:t>Tag</a:t>
            </a:r>
          </a:p>
        </p:txBody>
      </p:sp>
      <p:sp>
        <p:nvSpPr>
          <p:cNvPr id="469" name="Q: If a reader transmits Pr watts, how much power Pt does the tag receive at a separation distance d?…"/>
          <p:cNvSpPr txBox="1"/>
          <p:nvPr/>
        </p:nvSpPr>
        <p:spPr>
          <a:xfrm>
            <a:off x="4996815" y="7940675"/>
            <a:ext cx="14463395" cy="442249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900"/>
              </a:spcBef>
              <a:defRPr sz="4000">
                <a:solidFill>
                  <a:srgbClr val="FFFF00"/>
                </a:solidFill>
                <a:latin typeface="MetaBold-Caps"/>
                <a:ea typeface="MetaBold-Caps"/>
                <a:cs typeface="MetaBold-Caps"/>
                <a:sym typeface="MetaBold-Caps"/>
              </a:defRPr>
            </a:pPr>
            <a:r>
              <a:t>Q:</a:t>
            </a:r>
            <a:r>
              <a:rPr>
                <a:solidFill>
                  <a:srgbClr val="EAEAEA"/>
                </a:solidFill>
              </a:rPr>
              <a:t> If a reader transmits </a:t>
            </a:r>
            <a:r>
              <a:t>Pr</a:t>
            </a:r>
            <a:r>
              <a:rPr>
                <a:solidFill>
                  <a:srgbClr val="EAEAEA"/>
                </a:solidFill>
              </a:rPr>
              <a:t> watts, how much power </a:t>
            </a:r>
            <a:r>
              <a:t>Pt</a:t>
            </a:r>
            <a:r>
              <a:rPr>
                <a:solidFill>
                  <a:srgbClr val="EAEAEA"/>
                </a:solidFill>
              </a:rPr>
              <a:t> does the tag receive at a separation distance </a:t>
            </a:r>
            <a:r>
              <a:t>d</a:t>
            </a:r>
            <a:r>
              <a:rPr>
                <a:solidFill>
                  <a:srgbClr val="EAEAEA"/>
                </a:solidFill>
              </a:rPr>
              <a:t>?</a:t>
            </a:r>
          </a:p>
          <a:p>
            <a:pPr defTabSz="1828800">
              <a:spcBef>
                <a:spcPts val="1100"/>
              </a:spcBef>
              <a:defRPr sz="4000">
                <a:solidFill>
                  <a:srgbClr val="EAEAEA"/>
                </a:solidFill>
                <a:latin typeface="MetaBold-Caps"/>
                <a:ea typeface="MetaBold-Caps"/>
                <a:cs typeface="MetaBold-Caps"/>
                <a:sym typeface="MetaBold-Caps"/>
              </a:defRPr>
            </a:pPr>
          </a:p>
          <a:p>
            <a:pPr defTabSz="1828800">
              <a:spcBef>
                <a:spcPts val="900"/>
              </a:spcBef>
              <a:defRPr sz="4000">
                <a:solidFill>
                  <a:srgbClr val="FFFF00"/>
                </a:solidFill>
                <a:latin typeface="MetaBold-Caps"/>
                <a:ea typeface="MetaBold-Caps"/>
                <a:cs typeface="MetaBold-Caps"/>
                <a:sym typeface="MetaBold-Caps"/>
              </a:defRPr>
            </a:pPr>
            <a:r>
              <a:t>A:</a:t>
            </a:r>
            <a:r>
              <a:rPr>
                <a:solidFill>
                  <a:srgbClr val="EAEAEA"/>
                </a:solidFill>
              </a:rPr>
              <a:t> It depends-</a:t>
            </a:r>
          </a:p>
          <a:p>
            <a:pPr defTabSz="1828800">
              <a:spcBef>
                <a:spcPts val="900"/>
              </a:spcBef>
              <a:defRPr sz="4000">
                <a:solidFill>
                  <a:srgbClr val="EAEAEA"/>
                </a:solidFill>
                <a:latin typeface="MetaBold-Caps"/>
                <a:ea typeface="MetaBold-Caps"/>
                <a:cs typeface="MetaBold-Caps"/>
                <a:sym typeface="MetaBold-Caps"/>
              </a:defRPr>
            </a:pPr>
            <a:r>
              <a:t>	UHF (915MHz) : Far field propagation : </a:t>
            </a:r>
            <a:r>
              <a:rPr>
                <a:solidFill>
                  <a:srgbClr val="FFFF00"/>
                </a:solidFill>
              </a:rPr>
              <a:t>Pt </a:t>
            </a:r>
            <a:r>
              <a:rPr>
                <a:solidFill>
                  <a:srgbClr val="FFFF00"/>
                </a:solidFill>
                <a:latin typeface="Symbol"/>
                <a:ea typeface="Symbol"/>
                <a:cs typeface="Symbol"/>
                <a:sym typeface="Symbol"/>
              </a:rPr>
              <a:t>µ </a:t>
            </a:r>
            <a:r>
              <a:rPr>
                <a:solidFill>
                  <a:srgbClr val="FFFF00"/>
                </a:solidFill>
              </a:rPr>
              <a:t>1/d</a:t>
            </a:r>
            <a:r>
              <a:rPr baseline="31000">
                <a:solidFill>
                  <a:srgbClr val="FFFF00"/>
                </a:solidFill>
              </a:rPr>
              <a:t>2</a:t>
            </a:r>
          </a:p>
          <a:p>
            <a:pPr defTabSz="1828800">
              <a:spcBef>
                <a:spcPts val="900"/>
              </a:spcBef>
              <a:defRPr sz="4000">
                <a:solidFill>
                  <a:srgbClr val="EAEAEA"/>
                </a:solidFill>
                <a:latin typeface="MetaBold-Caps"/>
                <a:ea typeface="MetaBold-Caps"/>
                <a:cs typeface="MetaBold-Caps"/>
                <a:sym typeface="MetaBold-Caps"/>
              </a:defRPr>
            </a:pPr>
            <a:r>
              <a:t>	HF (13.56MHz) : Inductive coupling : </a:t>
            </a:r>
            <a:r>
              <a:rPr>
                <a:solidFill>
                  <a:srgbClr val="FFFF00"/>
                </a:solidFill>
              </a:rPr>
              <a:t>Pt </a:t>
            </a:r>
            <a:r>
              <a:rPr>
                <a:solidFill>
                  <a:srgbClr val="FFFF00"/>
                </a:solidFill>
                <a:latin typeface="Symbol"/>
                <a:ea typeface="Symbol"/>
                <a:cs typeface="Symbol"/>
                <a:sym typeface="Symbol"/>
              </a:rPr>
              <a:t>µ</a:t>
            </a:r>
            <a:r>
              <a:rPr>
                <a:solidFill>
                  <a:srgbClr val="FFFF00"/>
                </a:solidFill>
              </a:rPr>
              <a:t>1/d</a:t>
            </a:r>
            <a:r>
              <a:rPr baseline="31000">
                <a:solidFill>
                  <a:srgbClr val="FFFF00"/>
                </a:solidFill>
              </a:rPr>
              <a:t>6</a:t>
            </a:r>
          </a:p>
        </p:txBody>
      </p:sp>
      <p:sp>
        <p:nvSpPr>
          <p:cNvPr id="470" name="Separation…"/>
          <p:cNvSpPr txBox="1"/>
          <p:nvPr/>
        </p:nvSpPr>
        <p:spPr>
          <a:xfrm>
            <a:off x="11619865" y="5524500"/>
            <a:ext cx="3106421" cy="138480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800"/>
              </a:spcBef>
              <a:defRPr sz="3600">
                <a:solidFill>
                  <a:srgbClr val="EAEAEA"/>
                </a:solidFill>
                <a:latin typeface="MetaBold-Caps"/>
                <a:ea typeface="MetaBold-Caps"/>
                <a:cs typeface="MetaBold-Caps"/>
                <a:sym typeface="MetaBold-Caps"/>
              </a:defRPr>
            </a:pPr>
            <a:r>
              <a:t>Separation</a:t>
            </a:r>
          </a:p>
          <a:p>
            <a:pPr defTabSz="1828800">
              <a:spcBef>
                <a:spcPts val="800"/>
              </a:spcBef>
              <a:defRPr sz="3600">
                <a:solidFill>
                  <a:srgbClr val="EAEAEA"/>
                </a:solidFill>
                <a:latin typeface="MetaBold-Caps"/>
                <a:ea typeface="MetaBold-Caps"/>
                <a:cs typeface="MetaBold-Caps"/>
                <a:sym typeface="MetaBold-Caps"/>
              </a:defRPr>
            </a:pPr>
            <a:r>
              <a:t>distance </a:t>
            </a:r>
            <a:r>
              <a:rPr>
                <a:solidFill>
                  <a:srgbClr val="FFFF00"/>
                </a:solidFill>
              </a:rPr>
              <a:t>d</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Typical UHF system parameters"/>
          <p:cNvSpPr txBox="1"/>
          <p:nvPr>
            <p:ph type="title"/>
          </p:nvPr>
        </p:nvSpPr>
        <p:spPr>
          <a:prstGeom prst="rect">
            <a:avLst/>
          </a:prstGeom>
        </p:spPr>
        <p:txBody>
          <a:bodyPr/>
          <a:lstStyle/>
          <a:p>
            <a:pPr/>
            <a:r>
              <a:t>Typical UHF system parameters</a:t>
            </a:r>
          </a:p>
        </p:txBody>
      </p:sp>
      <p:sp>
        <p:nvSpPr>
          <p:cNvPr id="473" name="Reader Transmit Power Pr = 30dBm (1 Watt)…"/>
          <p:cNvSpPr txBox="1"/>
          <p:nvPr>
            <p:ph type="body" idx="1"/>
          </p:nvPr>
        </p:nvSpPr>
        <p:spPr>
          <a:xfrm>
            <a:off x="4749800" y="2828925"/>
            <a:ext cx="15078075" cy="8991600"/>
          </a:xfrm>
          <a:prstGeom prst="rect">
            <a:avLst/>
          </a:prstGeom>
        </p:spPr>
        <p:txBody>
          <a:bodyPr/>
          <a:lstStyle/>
          <a:p>
            <a:pPr>
              <a:lnSpc>
                <a:spcPct val="100000"/>
              </a:lnSpc>
              <a:spcBef>
                <a:spcPts val="900"/>
              </a:spcBef>
              <a:buSzTx/>
              <a:buNone/>
              <a:defRPr sz="4000"/>
            </a:pPr>
          </a:p>
          <a:p>
            <a:pPr>
              <a:lnSpc>
                <a:spcPct val="100000"/>
              </a:lnSpc>
              <a:spcBef>
                <a:spcPts val="900"/>
              </a:spcBef>
              <a:defRPr sz="4000"/>
            </a:pPr>
            <a:r>
              <a:t>Reader Transmit Power</a:t>
            </a:r>
            <a:r>
              <a:rPr>
                <a:solidFill>
                  <a:srgbClr val="FFFF00"/>
                </a:solidFill>
              </a:rPr>
              <a:t> Pr</a:t>
            </a:r>
            <a:r>
              <a:t> = 30dBm (1 Watt)</a:t>
            </a:r>
          </a:p>
          <a:p>
            <a:pPr>
              <a:lnSpc>
                <a:spcPct val="100000"/>
              </a:lnSpc>
              <a:spcBef>
                <a:spcPts val="900"/>
              </a:spcBef>
              <a:defRPr sz="4000"/>
            </a:pPr>
            <a:r>
              <a:t>Reader Receiver Sensitivity</a:t>
            </a:r>
            <a:r>
              <a:rPr>
                <a:solidFill>
                  <a:srgbClr val="FFFF00"/>
                </a:solidFill>
              </a:rPr>
              <a:t> Sr</a:t>
            </a:r>
            <a:r>
              <a:t> = -80dBm (10 </a:t>
            </a:r>
            <a:r>
              <a:rPr baseline="31000"/>
              <a:t>-11</a:t>
            </a:r>
            <a:r>
              <a:t> Watts)</a:t>
            </a:r>
          </a:p>
          <a:p>
            <a:pPr>
              <a:lnSpc>
                <a:spcPct val="100000"/>
              </a:lnSpc>
              <a:spcBef>
                <a:spcPts val="900"/>
              </a:spcBef>
              <a:defRPr sz="4000"/>
            </a:pPr>
            <a:r>
              <a:t>Reader Antenna Gain</a:t>
            </a:r>
            <a:r>
              <a:rPr>
                <a:solidFill>
                  <a:srgbClr val="FFFF00"/>
                </a:solidFill>
              </a:rPr>
              <a:t> Gr</a:t>
            </a:r>
            <a:r>
              <a:t> = 6dBi </a:t>
            </a:r>
          </a:p>
          <a:p>
            <a:pPr>
              <a:lnSpc>
                <a:spcPct val="100000"/>
              </a:lnSpc>
              <a:spcBef>
                <a:spcPts val="900"/>
              </a:spcBef>
              <a:defRPr sz="4000"/>
            </a:pPr>
          </a:p>
          <a:p>
            <a:pPr>
              <a:lnSpc>
                <a:spcPct val="100000"/>
              </a:lnSpc>
              <a:spcBef>
                <a:spcPts val="900"/>
              </a:spcBef>
              <a:defRPr sz="4000"/>
            </a:pPr>
            <a:r>
              <a:t>Tag Power Requirement</a:t>
            </a:r>
            <a:r>
              <a:rPr>
                <a:solidFill>
                  <a:srgbClr val="FFFF00"/>
                </a:solidFill>
              </a:rPr>
              <a:t> Pt</a:t>
            </a:r>
            <a:r>
              <a:t> = -10dBm (100 microwatts)</a:t>
            </a:r>
          </a:p>
          <a:p>
            <a:pPr>
              <a:lnSpc>
                <a:spcPct val="100000"/>
              </a:lnSpc>
              <a:spcBef>
                <a:spcPts val="900"/>
              </a:spcBef>
              <a:defRPr sz="4000"/>
            </a:pPr>
            <a:r>
              <a:t>Tag Antenna Gain</a:t>
            </a:r>
            <a:r>
              <a:rPr>
                <a:solidFill>
                  <a:srgbClr val="FFFF00"/>
                </a:solidFill>
              </a:rPr>
              <a:t> Gt</a:t>
            </a:r>
            <a:r>
              <a:t> = 1dBi</a:t>
            </a:r>
          </a:p>
          <a:p>
            <a:pPr>
              <a:lnSpc>
                <a:spcPct val="100000"/>
              </a:lnSpc>
              <a:spcBef>
                <a:spcPts val="900"/>
              </a:spcBef>
              <a:defRPr sz="4000"/>
            </a:pPr>
            <a:r>
              <a:t>Tag Backscatter Efficiency</a:t>
            </a:r>
            <a:r>
              <a:rPr>
                <a:solidFill>
                  <a:srgbClr val="FFFF00"/>
                </a:solidFill>
              </a:rPr>
              <a:t> Et</a:t>
            </a:r>
            <a:r>
              <a:t> = -20dB</a:t>
            </a:r>
          </a:p>
          <a:p>
            <a:pPr>
              <a:lnSpc>
                <a:spcPct val="100000"/>
              </a:lnSpc>
              <a:spcBef>
                <a:spcPts val="900"/>
              </a:spcBef>
              <a:defRPr sz="4000"/>
            </a:pPr>
          </a:p>
          <a:p>
            <a:pPr>
              <a:lnSpc>
                <a:spcPct val="100000"/>
              </a:lnSpc>
              <a:spcBef>
                <a:spcPts val="900"/>
              </a:spcBef>
              <a:defRPr sz="4000"/>
            </a:pPr>
            <a:r>
              <a:t>System operating wavelength </a:t>
            </a:r>
            <a:r>
              <a:rPr>
                <a:solidFill>
                  <a:srgbClr val="FFFF00"/>
                </a:solidFill>
                <a:latin typeface="Symbol"/>
                <a:ea typeface="Symbol"/>
                <a:cs typeface="Symbol"/>
                <a:sym typeface="Symbol"/>
              </a:rPr>
              <a:t>l</a:t>
            </a:r>
            <a:r>
              <a:t> = 33cm (915MHz)</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Blah blah blah"/>
          <p:cNvSpPr txBox="1"/>
          <p:nvPr/>
        </p:nvSpPr>
        <p:spPr>
          <a:xfrm>
            <a:off x="1776526" y="4909616"/>
            <a:ext cx="20830947" cy="38967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5600"/>
            </a:lvl1pPr>
          </a:lstStyle>
          <a:p>
            <a:pPr/>
            <a:r>
              <a:t>Blah blah blah</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Conclusions"/>
          <p:cNvSpPr txBox="1"/>
          <p:nvPr>
            <p:ph type="title"/>
          </p:nvPr>
        </p:nvSpPr>
        <p:spPr>
          <a:prstGeom prst="rect">
            <a:avLst/>
          </a:prstGeom>
        </p:spPr>
        <p:txBody>
          <a:bodyPr/>
          <a:lstStyle/>
          <a:p>
            <a:pPr/>
            <a:r>
              <a:t>Conclusions</a:t>
            </a:r>
          </a:p>
        </p:txBody>
      </p:sp>
      <p:sp>
        <p:nvSpPr>
          <p:cNvPr id="478" name="There are serious practical limitations to passive RFID read range.…"/>
          <p:cNvSpPr txBox="1"/>
          <p:nvPr>
            <p:ph type="body" idx="1"/>
          </p:nvPr>
        </p:nvSpPr>
        <p:spPr>
          <a:prstGeom prst="rect">
            <a:avLst/>
          </a:prstGeom>
        </p:spPr>
        <p:txBody>
          <a:bodyPr/>
          <a:lstStyle/>
          <a:p>
            <a:pPr>
              <a:lnSpc>
                <a:spcPct val="100000"/>
              </a:lnSpc>
            </a:pPr>
            <a:r>
              <a:t>There are </a:t>
            </a:r>
            <a:r>
              <a:rPr>
                <a:solidFill>
                  <a:srgbClr val="FFFF00"/>
                </a:solidFill>
              </a:rPr>
              <a:t>serious practical limitations</a:t>
            </a:r>
            <a:r>
              <a:t> to passive RFID read range.</a:t>
            </a:r>
          </a:p>
          <a:p>
            <a:pPr>
              <a:lnSpc>
                <a:spcPct val="100000"/>
              </a:lnSpc>
            </a:pPr>
            <a:r>
              <a:t>It is </a:t>
            </a:r>
            <a:r>
              <a:rPr>
                <a:solidFill>
                  <a:srgbClr val="FFFF00"/>
                </a:solidFill>
              </a:rPr>
              <a:t>not practical</a:t>
            </a:r>
            <a:r>
              <a:t> to read a passive UHF RFID tag from Earth orbit.</a:t>
            </a:r>
          </a:p>
          <a:p>
            <a:pPr>
              <a:lnSpc>
                <a:spcPct val="100000"/>
              </a:lnSpc>
            </a:pPr>
            <a:r>
              <a:t>Improvements to tag IC design will yield commercially helpful, but probably </a:t>
            </a:r>
            <a:r>
              <a:rPr>
                <a:solidFill>
                  <a:srgbClr val="FFFF00"/>
                </a:solidFill>
              </a:rPr>
              <a:t>privacy-insignificant</a:t>
            </a:r>
            <a:r>
              <a:t> increase in read range.</a:t>
            </a:r>
          </a:p>
          <a:p>
            <a:pPr>
              <a:lnSpc>
                <a:spcPct val="100000"/>
              </a:lnSpc>
              <a:buSzTx/>
              <a:buNone/>
            </a:pPr>
            <a:r>
              <a:t> </a:t>
            </a:r>
          </a:p>
          <a:p>
            <a:pPr>
              <a:lnSpc>
                <a:spcPct val="100000"/>
              </a:lnSpc>
            </a:pPr>
            <a:r>
              <a:t>UHF RFID signals are </a:t>
            </a:r>
            <a:r>
              <a:rPr>
                <a:solidFill>
                  <a:srgbClr val="FFFF00"/>
                </a:solidFill>
              </a:rPr>
              <a:t>easily shielded</a:t>
            </a:r>
            <a:r>
              <a:t> by common materials (aluminum foil, antistatic bags, or your hands).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And what happend to “ThingMagic” ?"/>
          <p:cNvSpPr txBox="1"/>
          <p:nvPr>
            <p:ph type="title"/>
          </p:nvPr>
        </p:nvSpPr>
        <p:spPr>
          <a:prstGeom prst="rect">
            <a:avLst/>
          </a:prstGeom>
        </p:spPr>
        <p:txBody>
          <a:bodyPr/>
          <a:lstStyle/>
          <a:p>
            <a:pPr/>
            <a:r>
              <a:t>And what happend to “ThingMagic” ?</a:t>
            </a:r>
          </a:p>
        </p:txBody>
      </p:sp>
      <p:sp>
        <p:nvSpPr>
          <p:cNvPr id="481" name="2000 — Founded by MIT Media Lab grads…"/>
          <p:cNvSpPr txBox="1"/>
          <p:nvPr>
            <p:ph type="body" sz="half" idx="1"/>
          </p:nvPr>
        </p:nvSpPr>
        <p:spPr>
          <a:xfrm>
            <a:off x="425578" y="2427551"/>
            <a:ext cx="10173516" cy="10796025"/>
          </a:xfrm>
          <a:prstGeom prst="rect">
            <a:avLst/>
          </a:prstGeom>
        </p:spPr>
        <p:txBody>
          <a:bodyPr/>
          <a:lstStyle/>
          <a:p>
            <a:pPr/>
            <a:r>
              <a:t>2000 — Founded by MIT Media Lab grads</a:t>
            </a:r>
          </a:p>
          <a:p>
            <a:pPr/>
            <a:r>
              <a:t>2010 — Sold to Trimble</a:t>
            </a:r>
          </a:p>
          <a:p>
            <a:pPr/>
            <a:r>
              <a:t>2017 — Sold to Novanta for $20M</a:t>
            </a:r>
          </a:p>
        </p:txBody>
      </p:sp>
      <p:pic>
        <p:nvPicPr>
          <p:cNvPr id="482" name="pasted-movie.png" descr="pasted-movie.png"/>
          <p:cNvPicPr>
            <a:picLocks noChangeAspect="1"/>
          </p:cNvPicPr>
          <p:nvPr/>
        </p:nvPicPr>
        <p:blipFill>
          <a:blip r:embed="rId2">
            <a:extLst/>
          </a:blip>
          <a:stretch>
            <a:fillRect/>
          </a:stretch>
        </p:blipFill>
        <p:spPr>
          <a:xfrm>
            <a:off x="11060245" y="1247372"/>
            <a:ext cx="13032397" cy="11780875"/>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Double-click to edit"/>
          <p:cNvSpPr txBox="1"/>
          <p:nvPr>
            <p:ph type="title"/>
          </p:nvPr>
        </p:nvSpPr>
        <p:spPr>
          <a:prstGeom prst="rect">
            <a:avLst/>
          </a:prstGeom>
        </p:spPr>
        <p:txBody>
          <a:bodyPr/>
          <a:lstStyle/>
          <a:p>
            <a:pPr/>
          </a:p>
        </p:txBody>
      </p:sp>
      <p:sp>
        <p:nvSpPr>
          <p:cNvPr id="485" name="Double-click to edit"/>
          <p:cNvSpPr txBox="1"/>
          <p:nvPr>
            <p:ph type="body" idx="1"/>
          </p:nvPr>
        </p:nvSpPr>
        <p:spPr>
          <a:prstGeom prst="rect">
            <a:avLst/>
          </a:prstGeom>
        </p:spPr>
        <p:txBody>
          <a:bodyPr/>
          <a:lstStyle/>
          <a:p>
            <a:pPr/>
          </a:p>
        </p:txBody>
      </p:sp>
      <p:pic>
        <p:nvPicPr>
          <p:cNvPr id="486" name="pasted-movie.png" descr="pasted-movie.png"/>
          <p:cNvPicPr>
            <a:picLocks noChangeAspect="1"/>
          </p:cNvPicPr>
          <p:nvPr/>
        </p:nvPicPr>
        <p:blipFill>
          <a:blip r:embed="rId2">
            <a:extLst/>
          </a:blip>
          <a:stretch>
            <a:fillRect/>
          </a:stretch>
        </p:blipFill>
        <p:spPr>
          <a:xfrm>
            <a:off x="201617" y="601718"/>
            <a:ext cx="19642542" cy="12512564"/>
          </a:xfrm>
          <a:prstGeom prst="rect">
            <a:avLst/>
          </a:prstGeom>
          <a:ln w="12700">
            <a:miter lim="400000"/>
          </a:ln>
        </p:spPr>
      </p:pic>
      <p:pic>
        <p:nvPicPr>
          <p:cNvPr id="487" name="pasted-movie.png" descr="pasted-movie.png"/>
          <p:cNvPicPr>
            <a:picLocks noChangeAspect="1"/>
          </p:cNvPicPr>
          <p:nvPr/>
        </p:nvPicPr>
        <p:blipFill>
          <a:blip r:embed="rId3">
            <a:extLst/>
          </a:blip>
          <a:stretch>
            <a:fillRect/>
          </a:stretch>
        </p:blipFill>
        <p:spPr>
          <a:xfrm>
            <a:off x="16449919" y="8702710"/>
            <a:ext cx="6654730" cy="4482821"/>
          </a:xfrm>
          <a:prstGeom prst="rect">
            <a:avLst/>
          </a:prstGeom>
          <a:ln w="12700">
            <a:miter lim="400000"/>
          </a:ln>
        </p:spPr>
      </p:pic>
      <p:sp>
        <p:nvSpPr>
          <p:cNvPr id="488" name="Oval"/>
          <p:cNvSpPr/>
          <p:nvPr/>
        </p:nvSpPr>
        <p:spPr>
          <a:xfrm>
            <a:off x="9784877" y="4270843"/>
            <a:ext cx="1905639" cy="1022649"/>
          </a:xfrm>
          <a:prstGeom prst="ellipse">
            <a:avLst/>
          </a:prstGeom>
          <a:ln w="165100">
            <a:solidFill>
              <a:schemeClr val="accent5">
                <a:hueOff val="-82419"/>
                <a:satOff val="-9513"/>
                <a:lumOff val="-16343"/>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88"/>
                                        </p:tgtEl>
                                        <p:attrNameLst>
                                          <p:attrName>style.visibility</p:attrName>
                                        </p:attrNameLst>
                                      </p:cBhvr>
                                      <p:to>
                                        <p:strVal val="visible"/>
                                      </p:to>
                                    </p:set>
                                    <p:animEffect filter="dissolve" transition="in">
                                      <p:cBhvr>
                                        <p:cTn id="7" dur="200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8"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1970s - 1990s — an early thing on the internet — CMU coke machine"/>
          <p:cNvSpPr txBox="1"/>
          <p:nvPr>
            <p:ph type="title"/>
          </p:nvPr>
        </p:nvSpPr>
        <p:spPr>
          <a:prstGeom prst="rect">
            <a:avLst/>
          </a:prstGeom>
        </p:spPr>
        <p:txBody>
          <a:bodyPr/>
          <a:lstStyle/>
          <a:p>
            <a:pPr/>
            <a:r>
              <a:t>1970s - 1990s — an early thing on the internet — CMU coke machine</a:t>
            </a:r>
          </a:p>
        </p:txBody>
      </p:sp>
      <p:sp>
        <p:nvSpPr>
          <p:cNvPr id="491" name="Originally connected to the time sharing machine in the 1970s…"/>
          <p:cNvSpPr txBox="1"/>
          <p:nvPr>
            <p:ph type="body" idx="1"/>
          </p:nvPr>
        </p:nvSpPr>
        <p:spPr>
          <a:prstGeom prst="rect">
            <a:avLst/>
          </a:prstGeom>
        </p:spPr>
        <p:txBody>
          <a:bodyPr/>
          <a:lstStyle/>
          <a:p>
            <a:pPr/>
            <a:r>
              <a:t>Originally connected to the time sharing machine in the 1970s</a:t>
            </a:r>
          </a:p>
          <a:p>
            <a:pPr defTabSz="457200">
              <a:spcBef>
                <a:spcPts val="0"/>
              </a:spcBef>
              <a:defRPr sz="3500">
                <a:latin typeface="Courier"/>
                <a:ea typeface="Courier"/>
                <a:cs typeface="Courier"/>
                <a:sym typeface="Courier"/>
              </a:defRPr>
            </a:pPr>
            <a:r>
              <a:t>        EMPTY   EMPTY   1h 3m</a:t>
            </a:r>
          </a:p>
          <a:p>
            <a:pPr defTabSz="457200">
              <a:spcBef>
                <a:spcPts val="0"/>
              </a:spcBef>
              <a:defRPr sz="3500">
                <a:latin typeface="Courier"/>
                <a:ea typeface="Courier"/>
                <a:cs typeface="Courier"/>
                <a:sym typeface="Courier"/>
              </a:defRPr>
            </a:pPr>
            <a:r>
              <a:t>        COLD    COLD    1h 4m</a:t>
            </a:r>
          </a:p>
          <a:p>
            <a:pPr defTabSz="457200">
              <a:spcBef>
                <a:spcPts val="0"/>
              </a:spcBef>
              <a:defRPr sz="3500">
                <a:latin typeface="Courier"/>
                <a:ea typeface="Courier"/>
                <a:cs typeface="Courier"/>
                <a:sym typeface="Courier"/>
              </a:defRPr>
            </a:pPr>
            <a:r>
              <a:t> </a:t>
            </a:r>
          </a:p>
          <a:p>
            <a:pPr defTabSz="457200">
              <a:spcBef>
                <a:spcPts val="0"/>
              </a:spcBef>
              <a:defRPr sz="1300">
                <a:latin typeface="Courier"/>
                <a:ea typeface="Courier"/>
                <a:cs typeface="Courier"/>
                <a:sym typeface="Courier"/>
              </a:defRPr>
            </a:pPr>
          </a:p>
          <a:p>
            <a:pPr/>
          </a:p>
          <a:p>
            <a:pPr defTabSz="457200">
              <a:spcBef>
                <a:spcPts val="0"/>
              </a:spcBef>
              <a:defRPr sz="2800">
                <a:latin typeface="Courier"/>
                <a:ea typeface="Courier"/>
                <a:cs typeface="Courier"/>
                <a:sym typeface="Courier"/>
              </a:defRPr>
            </a:pPr>
            <a:r>
              <a:t>&gt; In 1992, a second year graduate student and a full time staff member</a:t>
            </a:r>
          </a:p>
          <a:p>
            <a:pPr defTabSz="457200">
              <a:spcBef>
                <a:spcPts val="0"/>
              </a:spcBef>
              <a:defRPr sz="2800">
                <a:latin typeface="Courier"/>
                <a:ea typeface="Courier"/>
                <a:cs typeface="Courier"/>
                <a:sym typeface="Courier"/>
              </a:defRPr>
            </a:pPr>
            <a:r>
              <a:t>&gt; of the CMU CS department decided to re-connect the coke machine to the</a:t>
            </a:r>
          </a:p>
          <a:p>
            <a:pPr defTabSz="457200">
              <a:spcBef>
                <a:spcPts val="0"/>
              </a:spcBef>
              <a:defRPr sz="2800">
                <a:latin typeface="Courier"/>
                <a:ea typeface="Courier"/>
                <a:cs typeface="Courier"/>
                <a:sym typeface="Courier"/>
              </a:defRPr>
            </a:pPr>
            <a:r>
              <a:t>&gt; internet.  The new Coke Machine Interface passively senses the</a:t>
            </a:r>
          </a:p>
          <a:p>
            <a:pPr defTabSz="457200">
              <a:spcBef>
                <a:spcPts val="0"/>
              </a:spcBef>
              <a:defRPr sz="2800">
                <a:latin typeface="Courier"/>
                <a:ea typeface="Courier"/>
                <a:cs typeface="Courier"/>
                <a:sym typeface="Courier"/>
              </a:defRPr>
            </a:pPr>
            <a:r>
              <a:t>&gt; presence of bottles in the machine by the state of the "empty" light</a:t>
            </a:r>
          </a:p>
          <a:p>
            <a:pPr defTabSz="457200">
              <a:spcBef>
                <a:spcPts val="0"/>
              </a:spcBef>
              <a:defRPr sz="2800">
                <a:latin typeface="Courier"/>
                <a:ea typeface="Courier"/>
                <a:cs typeface="Courier"/>
                <a:sym typeface="Courier"/>
              </a:defRPr>
            </a:pPr>
            <a:r>
              <a:t>&gt; for each column.  The status of the nearby M&amp;M machine is also</a:t>
            </a:r>
          </a:p>
          <a:p>
            <a:pPr defTabSz="457200">
              <a:spcBef>
                <a:spcPts val="0"/>
              </a:spcBef>
              <a:defRPr sz="2800">
                <a:latin typeface="Courier"/>
                <a:ea typeface="Courier"/>
                <a:cs typeface="Courier"/>
                <a:sym typeface="Courier"/>
              </a:defRPr>
            </a:pPr>
            <a:r>
              <a:t>&gt; monitored.  The new Coke Machine Interface is based on home-brew</a:t>
            </a:r>
          </a:p>
          <a:p>
            <a:pPr defTabSz="457200">
              <a:spcBef>
                <a:spcPts val="0"/>
              </a:spcBef>
              <a:defRPr sz="2800">
                <a:latin typeface="Courier"/>
                <a:ea typeface="Courier"/>
                <a:cs typeface="Courier"/>
                <a:sym typeface="Courier"/>
              </a:defRPr>
            </a:pPr>
            <a:r>
              <a:t>&gt; optical isolators designed by John Zsarnay before he left CMU in 1991.</a:t>
            </a:r>
          </a:p>
          <a:p>
            <a:pPr defTabSz="457200">
              <a:spcBef>
                <a:spcPts val="0"/>
              </a:spcBef>
              <a:defRPr sz="2800">
                <a:latin typeface="Courier"/>
                <a:ea typeface="Courier"/>
                <a:cs typeface="Courier"/>
                <a:sym typeface="Courier"/>
              </a:defRPr>
            </a:pPr>
            <a:r>
              <a:t>&gt; The new Coke Machine Interface resides on a PC-XT class machine whose </a:t>
            </a:r>
          </a:p>
          <a:p>
            <a:pPr defTabSz="457200">
              <a:spcBef>
                <a:spcPts val="0"/>
              </a:spcBef>
              <a:defRPr sz="2800">
                <a:latin typeface="Courier"/>
                <a:ea typeface="Courier"/>
                <a:cs typeface="Courier"/>
                <a:sym typeface="Courier"/>
              </a:defRPr>
            </a:pPr>
            <a:r>
              <a:t>&gt; host name is COKE.ELAB.CS.CMU.EDU at IP address 128.2.209.43.</a:t>
            </a:r>
          </a:p>
        </p:txBody>
      </p:sp>
      <p:sp>
        <p:nvSpPr>
          <p:cNvPr id="492" name="The &quot;Only&quot; Coke Machine on the Internet…"/>
          <p:cNvSpPr txBox="1"/>
          <p:nvPr/>
        </p:nvSpPr>
        <p:spPr>
          <a:xfrm>
            <a:off x="16228055" y="2682063"/>
            <a:ext cx="7273182" cy="10287001"/>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1300">
                <a:latin typeface="Courier"/>
                <a:ea typeface="Courier"/>
                <a:cs typeface="Courier"/>
                <a:sym typeface="Courier"/>
              </a:defRPr>
            </a:pPr>
            <a:r>
              <a:t>	       The "Only" Coke Machine on the Internet</a:t>
            </a:r>
          </a:p>
          <a:p>
            <a:pPr defTabSz="457200">
              <a:spcBef>
                <a:spcPts val="0"/>
              </a:spcBef>
              <a:defRPr sz="1300">
                <a:latin typeface="Courier"/>
                <a:ea typeface="Courier"/>
                <a:cs typeface="Courier"/>
                <a:sym typeface="Courier"/>
              </a:defRPr>
            </a:pPr>
          </a:p>
          <a:p>
            <a:pPr defTabSz="457200">
              <a:spcBef>
                <a:spcPts val="0"/>
              </a:spcBef>
              <a:defRPr sz="1300">
                <a:latin typeface="Courier"/>
                <a:ea typeface="Courier"/>
                <a:cs typeface="Courier"/>
                <a:sym typeface="Courier"/>
              </a:defRPr>
            </a:pPr>
            <a:r>
              <a:t>Hi, I'm the CMU CS Department Coke Machine.  A lot of folks have</a:t>
            </a:r>
          </a:p>
          <a:p>
            <a:pPr defTabSz="457200">
              <a:spcBef>
                <a:spcPts val="0"/>
              </a:spcBef>
              <a:defRPr sz="1300">
                <a:latin typeface="Courier"/>
                <a:ea typeface="Courier"/>
                <a:cs typeface="Courier"/>
                <a:sym typeface="Courier"/>
              </a:defRPr>
            </a:pPr>
            <a:r>
              <a:t>written a quite a bit about me in the last couple of years, and most</a:t>
            </a:r>
          </a:p>
          <a:p>
            <a:pPr defTabSz="457200">
              <a:spcBef>
                <a:spcPts val="0"/>
              </a:spcBef>
              <a:defRPr sz="1300">
                <a:latin typeface="Courier"/>
                <a:ea typeface="Courier"/>
                <a:cs typeface="Courier"/>
                <a:sym typeface="Courier"/>
              </a:defRPr>
            </a:pPr>
            <a:r>
              <a:t>of them can tell you more about the history of me and my family than I</a:t>
            </a:r>
          </a:p>
          <a:p>
            <a:pPr defTabSz="457200">
              <a:spcBef>
                <a:spcPts val="0"/>
              </a:spcBef>
              <a:defRPr sz="1300">
                <a:latin typeface="Courier"/>
                <a:ea typeface="Courier"/>
                <a:cs typeface="Courier"/>
                <a:sym typeface="Courier"/>
              </a:defRPr>
            </a:pPr>
            <a:r>
              <a:t>can.  Before I worked here, my Mom, and I think her Pop (heh heh :-)</a:t>
            </a:r>
          </a:p>
          <a:p>
            <a:pPr defTabSz="457200">
              <a:spcBef>
                <a:spcPts val="0"/>
              </a:spcBef>
              <a:defRPr sz="1300">
                <a:latin typeface="Courier"/>
                <a:ea typeface="Courier"/>
                <a:cs typeface="Courier"/>
                <a:sym typeface="Courier"/>
              </a:defRPr>
            </a:pPr>
            <a:r>
              <a:t>used to sell sodas to the folks in the Computer Science Department.</a:t>
            </a:r>
          </a:p>
          <a:p>
            <a:pPr defTabSz="457200">
              <a:spcBef>
                <a:spcPts val="0"/>
              </a:spcBef>
              <a:defRPr sz="1300">
                <a:latin typeface="Courier"/>
                <a:ea typeface="Courier"/>
                <a:cs typeface="Courier"/>
                <a:sym typeface="Courier"/>
              </a:defRPr>
            </a:pPr>
            <a:r>
              <a:t>In fact, my family has been here longer than most of the students, and</a:t>
            </a:r>
          </a:p>
          <a:p>
            <a:pPr defTabSz="457200">
              <a:spcBef>
                <a:spcPts val="0"/>
              </a:spcBef>
              <a:defRPr sz="1300">
                <a:latin typeface="Courier"/>
                <a:ea typeface="Courier"/>
                <a:cs typeface="Courier"/>
                <a:sym typeface="Courier"/>
              </a:defRPr>
            </a:pPr>
            <a:r>
              <a:t>even a lot of the faculty.  We moved to the third floor of the</a:t>
            </a:r>
          </a:p>
          <a:p>
            <a:pPr defTabSz="457200">
              <a:spcBef>
                <a:spcPts val="0"/>
              </a:spcBef>
              <a:defRPr sz="1300">
                <a:latin typeface="Courier"/>
                <a:ea typeface="Courier"/>
                <a:cs typeface="Courier"/>
                <a:sym typeface="Courier"/>
              </a:defRPr>
            </a:pPr>
            <a:r>
              <a:t>computer science building (Wean Hall) in the 70's.  I still sell Coke </a:t>
            </a:r>
          </a:p>
          <a:p>
            <a:pPr defTabSz="457200">
              <a:spcBef>
                <a:spcPts val="0"/>
              </a:spcBef>
              <a:defRPr sz="1300">
                <a:latin typeface="Courier"/>
                <a:ea typeface="Courier"/>
                <a:cs typeface="Courier"/>
                <a:sym typeface="Courier"/>
              </a:defRPr>
            </a:pPr>
            <a:r>
              <a:t>in bottles, but they're big 20 oz plastic things these days.  They go</a:t>
            </a:r>
          </a:p>
          <a:p>
            <a:pPr defTabSz="457200">
              <a:spcBef>
                <a:spcPts val="0"/>
              </a:spcBef>
              <a:defRPr sz="1300">
                <a:latin typeface="Courier"/>
                <a:ea typeface="Courier"/>
                <a:cs typeface="Courier"/>
                <a:sym typeface="Courier"/>
              </a:defRPr>
            </a:pPr>
            <a:r>
              <a:t>for 50 cents each, which I guess isn't too bad considering inflation.</a:t>
            </a:r>
          </a:p>
          <a:p>
            <a:pPr defTabSz="457200">
              <a:spcBef>
                <a:spcPts val="0"/>
              </a:spcBef>
              <a:defRPr sz="1300">
                <a:latin typeface="Courier"/>
                <a:ea typeface="Courier"/>
                <a:cs typeface="Courier"/>
                <a:sym typeface="Courier"/>
              </a:defRPr>
            </a:pPr>
            <a:r>
              <a:t>And at least they don't break inside me any more like the glass ones</a:t>
            </a:r>
          </a:p>
          <a:p>
            <a:pPr defTabSz="457200">
              <a:spcBef>
                <a:spcPts val="0"/>
              </a:spcBef>
              <a:defRPr sz="1300">
                <a:latin typeface="Courier"/>
                <a:ea typeface="Courier"/>
                <a:cs typeface="Courier"/>
                <a:sym typeface="Courier"/>
              </a:defRPr>
            </a:pPr>
            <a:r>
              <a:t>used to.  What a mess...</a:t>
            </a:r>
          </a:p>
          <a:p>
            <a:pPr defTabSz="457200">
              <a:spcBef>
                <a:spcPts val="0"/>
              </a:spcBef>
              <a:defRPr sz="1300">
                <a:latin typeface="Courier"/>
                <a:ea typeface="Courier"/>
                <a:cs typeface="Courier"/>
                <a:sym typeface="Courier"/>
              </a:defRPr>
            </a:pPr>
          </a:p>
          <a:p>
            <a:pPr defTabSz="457200">
              <a:spcBef>
                <a:spcPts val="0"/>
              </a:spcBef>
              <a:defRPr sz="1300">
                <a:latin typeface="Courier"/>
                <a:ea typeface="Courier"/>
                <a:cs typeface="Courier"/>
                <a:sym typeface="Courier"/>
              </a:defRPr>
            </a:pPr>
            <a:r>
              <a:t>Tom Lane had the following to say about us:</a:t>
            </a:r>
          </a:p>
          <a:p>
            <a:pPr defTabSz="457200">
              <a:spcBef>
                <a:spcPts val="0"/>
              </a:spcBef>
              <a:defRPr sz="1300">
                <a:latin typeface="Courier"/>
                <a:ea typeface="Courier"/>
                <a:cs typeface="Courier"/>
                <a:sym typeface="Courier"/>
              </a:defRPr>
            </a:pPr>
          </a:p>
          <a:p>
            <a:pPr defTabSz="457200">
              <a:spcBef>
                <a:spcPts val="0"/>
              </a:spcBef>
              <a:defRPr sz="1300">
                <a:latin typeface="Courier"/>
                <a:ea typeface="Courier"/>
                <a:cs typeface="Courier"/>
                <a:sym typeface="Courier"/>
              </a:defRPr>
            </a:pPr>
            <a:r>
              <a:t>&gt; Since time immemorial (well, maybe 1970) the Carnegie-Mellon CS</a:t>
            </a:r>
          </a:p>
          <a:p>
            <a:pPr defTabSz="457200">
              <a:spcBef>
                <a:spcPts val="0"/>
              </a:spcBef>
              <a:defRPr sz="1300">
                <a:latin typeface="Courier"/>
                <a:ea typeface="Courier"/>
                <a:cs typeface="Courier"/>
                <a:sym typeface="Courier"/>
              </a:defRPr>
            </a:pPr>
            <a:r>
              <a:t>&gt; department has maintained a departmental Coke machine which sells</a:t>
            </a:r>
          </a:p>
          <a:p>
            <a:pPr defTabSz="457200">
              <a:spcBef>
                <a:spcPts val="0"/>
              </a:spcBef>
              <a:defRPr sz="1300">
                <a:latin typeface="Courier"/>
                <a:ea typeface="Courier"/>
                <a:cs typeface="Courier"/>
                <a:sym typeface="Courier"/>
              </a:defRPr>
            </a:pPr>
            <a:r>
              <a:t>&gt; bottles of Coke for a dime or so less than other vending machines</a:t>
            </a:r>
          </a:p>
          <a:p>
            <a:pPr defTabSz="457200">
              <a:spcBef>
                <a:spcPts val="0"/>
              </a:spcBef>
              <a:defRPr sz="1300">
                <a:latin typeface="Courier"/>
                <a:ea typeface="Courier"/>
                <a:cs typeface="Courier"/>
                <a:sym typeface="Courier"/>
              </a:defRPr>
            </a:pPr>
            <a:r>
              <a:t>&gt; around campus. As no Real Programmer can function without caffeine,</a:t>
            </a:r>
          </a:p>
          <a:p>
            <a:pPr defTabSz="457200">
              <a:spcBef>
                <a:spcPts val="0"/>
              </a:spcBef>
              <a:defRPr sz="1300">
                <a:latin typeface="Courier"/>
                <a:ea typeface="Courier"/>
                <a:cs typeface="Courier"/>
                <a:sym typeface="Courier"/>
              </a:defRPr>
            </a:pPr>
            <a:r>
              <a:t>&gt; the machine is very popular. (I recall hearing that it had the highest</a:t>
            </a:r>
          </a:p>
          <a:p>
            <a:pPr defTabSz="457200">
              <a:spcBef>
                <a:spcPts val="0"/>
              </a:spcBef>
              <a:defRPr sz="1300">
                <a:latin typeface="Courier"/>
                <a:ea typeface="Courier"/>
                <a:cs typeface="Courier"/>
                <a:sym typeface="Courier"/>
              </a:defRPr>
            </a:pPr>
            <a:r>
              <a:t>&gt; sales volume of any Coke machine in the Pittsburgh area.) The machine</a:t>
            </a:r>
          </a:p>
          <a:p>
            <a:pPr defTabSz="457200">
              <a:spcBef>
                <a:spcPts val="0"/>
              </a:spcBef>
              <a:defRPr sz="1300">
                <a:latin typeface="Courier"/>
                <a:ea typeface="Courier"/>
                <a:cs typeface="Courier"/>
                <a:sym typeface="Courier"/>
              </a:defRPr>
            </a:pPr>
            <a:r>
              <a:t>&gt; is loaded on a rather erratic schedule by grad student volunteers.</a:t>
            </a:r>
          </a:p>
          <a:p>
            <a:pPr defTabSz="457200">
              <a:spcBef>
                <a:spcPts val="0"/>
              </a:spcBef>
              <a:defRPr sz="1300">
                <a:latin typeface="Courier"/>
                <a:ea typeface="Courier"/>
                <a:cs typeface="Courier"/>
                <a:sym typeface="Courier"/>
              </a:defRPr>
            </a:pPr>
            <a:r>
              <a:t>&gt; </a:t>
            </a:r>
          </a:p>
          <a:p>
            <a:pPr defTabSz="457200">
              <a:spcBef>
                <a:spcPts val="0"/>
              </a:spcBef>
              <a:defRPr sz="1300">
                <a:latin typeface="Courier"/>
                <a:ea typeface="Courier"/>
                <a:cs typeface="Courier"/>
                <a:sym typeface="Courier"/>
              </a:defRPr>
            </a:pPr>
            <a:r>
              <a:t>&gt; In the mid-seventies expansion of the department caused people's</a:t>
            </a:r>
          </a:p>
          <a:p>
            <a:pPr defTabSz="457200">
              <a:spcBef>
                <a:spcPts val="0"/>
              </a:spcBef>
              <a:defRPr sz="1300">
                <a:latin typeface="Courier"/>
                <a:ea typeface="Courier"/>
                <a:cs typeface="Courier"/>
                <a:sym typeface="Courier"/>
              </a:defRPr>
            </a:pPr>
            <a:r>
              <a:t>&gt; offices to be located ever further away from the main terminal room</a:t>
            </a:r>
          </a:p>
          <a:p>
            <a:pPr defTabSz="457200">
              <a:spcBef>
                <a:spcPts val="0"/>
              </a:spcBef>
              <a:defRPr sz="1300">
                <a:latin typeface="Courier"/>
                <a:ea typeface="Courier"/>
                <a:cs typeface="Courier"/>
                <a:sym typeface="Courier"/>
              </a:defRPr>
            </a:pPr>
            <a:r>
              <a:t>&gt; where the Coke machine stood. It got rather annoying to traipse down</a:t>
            </a:r>
          </a:p>
          <a:p>
            <a:pPr defTabSz="457200">
              <a:spcBef>
                <a:spcPts val="0"/>
              </a:spcBef>
              <a:defRPr sz="1300">
                <a:latin typeface="Courier"/>
                <a:ea typeface="Courier"/>
                <a:cs typeface="Courier"/>
                <a:sym typeface="Courier"/>
              </a:defRPr>
            </a:pPr>
            <a:r>
              <a:t>&gt; to the third floor only to find the machine empty - or worse, to shell</a:t>
            </a:r>
          </a:p>
          <a:p>
            <a:pPr defTabSz="457200">
              <a:spcBef>
                <a:spcPts val="0"/>
              </a:spcBef>
              <a:defRPr sz="1300">
                <a:latin typeface="Courier"/>
                <a:ea typeface="Courier"/>
                <a:cs typeface="Courier"/>
                <a:sym typeface="Courier"/>
              </a:defRPr>
            </a:pPr>
            <a:r>
              <a:t>&gt; out hard-earned cash to receive a recently loaded, still-warm Coke.</a:t>
            </a:r>
          </a:p>
          <a:p>
            <a:pPr defTabSz="457200">
              <a:spcBef>
                <a:spcPts val="0"/>
              </a:spcBef>
              <a:defRPr sz="1300">
                <a:latin typeface="Courier"/>
                <a:ea typeface="Courier"/>
                <a:cs typeface="Courier"/>
                <a:sym typeface="Courier"/>
              </a:defRPr>
            </a:pPr>
            <a:r>
              <a:t>&gt; One day a couple of people got together to devise a solution.</a:t>
            </a:r>
          </a:p>
          <a:p>
            <a:pPr defTabSz="457200">
              <a:spcBef>
                <a:spcPts val="0"/>
              </a:spcBef>
              <a:defRPr sz="1300">
                <a:latin typeface="Courier"/>
                <a:ea typeface="Courier"/>
                <a:cs typeface="Courier"/>
                <a:sym typeface="Courier"/>
              </a:defRPr>
            </a:pPr>
            <a:r>
              <a:t>&gt; </a:t>
            </a:r>
          </a:p>
          <a:p>
            <a:pPr defTabSz="457200">
              <a:spcBef>
                <a:spcPts val="0"/>
              </a:spcBef>
              <a:defRPr sz="1300">
                <a:latin typeface="Courier"/>
                <a:ea typeface="Courier"/>
                <a:cs typeface="Courier"/>
                <a:sym typeface="Courier"/>
              </a:defRPr>
            </a:pPr>
            <a:r>
              <a:t>&gt; They installed micro-switches in the Coke machine to sense how many</a:t>
            </a:r>
          </a:p>
          <a:p>
            <a:pPr defTabSz="457200">
              <a:spcBef>
                <a:spcPts val="0"/>
              </a:spcBef>
              <a:defRPr sz="1300">
                <a:latin typeface="Courier"/>
                <a:ea typeface="Courier"/>
                <a:cs typeface="Courier"/>
                <a:sym typeface="Courier"/>
              </a:defRPr>
            </a:pPr>
            <a:r>
              <a:t>&gt; bottles were present in each of its six columns of bottles. The</a:t>
            </a:r>
          </a:p>
          <a:p>
            <a:pPr defTabSz="457200">
              <a:spcBef>
                <a:spcPts val="0"/>
              </a:spcBef>
              <a:defRPr sz="1300">
                <a:latin typeface="Courier"/>
                <a:ea typeface="Courier"/>
                <a:cs typeface="Courier"/>
                <a:sym typeface="Courier"/>
              </a:defRPr>
            </a:pPr>
            <a:r>
              <a:t>&gt; switches were hooked up to CMUA, the PDP-10 that was then the main</a:t>
            </a:r>
          </a:p>
          <a:p>
            <a:pPr defTabSz="457200">
              <a:spcBef>
                <a:spcPts val="0"/>
              </a:spcBef>
              <a:defRPr sz="1300">
                <a:latin typeface="Courier"/>
                <a:ea typeface="Courier"/>
                <a:cs typeface="Courier"/>
                <a:sym typeface="Courier"/>
              </a:defRPr>
            </a:pPr>
            <a:r>
              <a:t>&gt; departmental computer. A server program was written to keep tabs on</a:t>
            </a:r>
          </a:p>
          <a:p>
            <a:pPr defTabSz="457200">
              <a:spcBef>
                <a:spcPts val="0"/>
              </a:spcBef>
              <a:defRPr sz="1300">
                <a:latin typeface="Courier"/>
                <a:ea typeface="Courier"/>
                <a:cs typeface="Courier"/>
                <a:sym typeface="Courier"/>
              </a:defRPr>
            </a:pPr>
            <a:r>
              <a:t>&gt; the Coke machine's state, including how long each bottle had been in</a:t>
            </a:r>
          </a:p>
          <a:p>
            <a:pPr defTabSz="457200">
              <a:spcBef>
                <a:spcPts val="0"/>
              </a:spcBef>
              <a:defRPr sz="1300">
                <a:latin typeface="Courier"/>
                <a:ea typeface="Courier"/>
                <a:cs typeface="Courier"/>
                <a:sym typeface="Courier"/>
              </a:defRPr>
            </a:pPr>
            <a:r>
              <a:t>&gt; the machine. When you ran the companion status inquiry program, you'd</a:t>
            </a:r>
          </a:p>
          <a:p>
            <a:pPr defTabSz="457200">
              <a:spcBef>
                <a:spcPts val="0"/>
              </a:spcBef>
              <a:defRPr sz="1300">
                <a:latin typeface="Courier"/>
                <a:ea typeface="Courier"/>
                <a:cs typeface="Courier"/>
                <a:sym typeface="Courier"/>
              </a:defRPr>
            </a:pPr>
            <a:r>
              <a:t>&gt; get a display that might look like this:</a:t>
            </a:r>
          </a:p>
          <a:p>
            <a:pPr defTabSz="457200">
              <a:spcBef>
                <a:spcPts val="0"/>
              </a:spcBef>
              <a:defRPr sz="1300">
                <a:latin typeface="Courier"/>
                <a:ea typeface="Courier"/>
                <a:cs typeface="Courier"/>
                <a:sym typeface="Courier"/>
              </a:defRPr>
            </a:pPr>
            <a:r>
              <a:t>&gt; </a:t>
            </a:r>
          </a:p>
          <a:p>
            <a:pPr defTabSz="457200">
              <a:spcBef>
                <a:spcPts val="0"/>
              </a:spcBef>
              <a:defRPr sz="1300">
                <a:latin typeface="Courier"/>
                <a:ea typeface="Courier"/>
                <a:cs typeface="Courier"/>
                <a:sym typeface="Courier"/>
              </a:defRPr>
            </a:pPr>
            <a:r>
              <a:t>&gt;                 EMPTY   EMPTY   1h 3m</a:t>
            </a:r>
          </a:p>
          <a:p>
            <a:pPr defTabSz="457200">
              <a:spcBef>
                <a:spcPts val="0"/>
              </a:spcBef>
              <a:defRPr sz="1300">
                <a:latin typeface="Courier"/>
                <a:ea typeface="Courier"/>
                <a:cs typeface="Courier"/>
                <a:sym typeface="Courier"/>
              </a:defRPr>
            </a:pPr>
            <a:r>
              <a:t>&gt;                 COLD    COLD    1h 4m</a:t>
            </a:r>
          </a:p>
          <a:p>
            <a:pPr defTabSz="457200">
              <a:spcBef>
                <a:spcPts val="0"/>
              </a:spcBef>
              <a:defRPr sz="1300">
                <a:latin typeface="Courier"/>
                <a:ea typeface="Courier"/>
                <a:cs typeface="Courier"/>
                <a:sym typeface="Courier"/>
              </a:defRPr>
            </a:pPr>
            <a:r>
              <a:t>&gt; </a:t>
            </a:r>
          </a:p>
          <a:p>
            <a:pPr defTabSz="457200">
              <a:spcBef>
                <a:spcPts val="0"/>
              </a:spcBef>
              <a:defRPr sz="1300">
                <a:latin typeface="Courier"/>
                <a:ea typeface="Courier"/>
                <a:cs typeface="Courier"/>
                <a:sym typeface="Courier"/>
              </a:defRPr>
            </a:pPr>
            <a:r>
              <a:t>&gt; This let you know that cold Coke could be had by pressing the</a:t>
            </a:r>
          </a:p>
          <a:p>
            <a:pPr defTabSz="457200">
              <a:spcBef>
                <a:spcPts val="0"/>
              </a:spcBef>
              <a:defRPr sz="1300">
                <a:latin typeface="Courier"/>
                <a:ea typeface="Courier"/>
                <a:cs typeface="Courier"/>
                <a:sym typeface="Courier"/>
              </a:defRPr>
            </a:pPr>
            <a:r>
              <a:t>&gt; lower-left or lower-center button, while the bottom bottles in the two</a:t>
            </a:r>
          </a:p>
          <a:p>
            <a:pPr defTabSz="457200">
              <a:spcBef>
                <a:spcPts val="0"/>
              </a:spcBef>
              <a:defRPr sz="1300">
                <a:latin typeface="Courier"/>
                <a:ea typeface="Courier"/>
                <a:cs typeface="Courier"/>
                <a:sym typeface="Courier"/>
              </a:defRPr>
            </a:pPr>
            <a:r>
              <a:t>&gt; right-hand columns had been loaded an hour or so beforehand, so were</a:t>
            </a:r>
          </a:p>
          <a:p>
            <a:pPr defTabSz="457200">
              <a:spcBef>
                <a:spcPts val="0"/>
              </a:spcBef>
              <a:defRPr sz="1300">
                <a:latin typeface="Courier"/>
                <a:ea typeface="Courier"/>
                <a:cs typeface="Courier"/>
                <a:sym typeface="Courier"/>
              </a:defRPr>
            </a:pPr>
            <a:r>
              <a:t>&gt; still warm. (I think the display changed to just "COLD" after the</a:t>
            </a:r>
          </a:p>
          <a:p>
            <a:pPr defTabSz="457200">
              <a:spcBef>
                <a:spcPts val="0"/>
              </a:spcBef>
              <a:defRPr sz="1300">
                <a:latin typeface="Courier"/>
                <a:ea typeface="Courier"/>
                <a:cs typeface="Courier"/>
                <a:sym typeface="Courier"/>
              </a:defRPr>
            </a:pPr>
            <a:r>
              <a:t>&gt; bottle had been there 3 hours.)</a:t>
            </a:r>
          </a:p>
          <a:p>
            <a:pPr defTabSz="457200">
              <a:spcBef>
                <a:spcPts val="0"/>
              </a:spcBef>
              <a:defRPr sz="1300">
                <a:latin typeface="Courier"/>
                <a:ea typeface="Courier"/>
                <a:cs typeface="Courier"/>
                <a:sym typeface="Courier"/>
              </a:defRPr>
            </a:pPr>
            <a:r>
              <a:t>&gt; </a:t>
            </a:r>
          </a:p>
        </p:txBody>
      </p:sp>
      <p:sp>
        <p:nvSpPr>
          <p:cNvPr id="493" name="https://www.cs.cmu.edu/~coke/history_long.txt"/>
          <p:cNvSpPr txBox="1"/>
          <p:nvPr/>
        </p:nvSpPr>
        <p:spPr>
          <a:xfrm>
            <a:off x="14452759" y="13041384"/>
            <a:ext cx="9128304" cy="5851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rPr u="sng">
                <a:hlinkClick r:id="rId2" invalidUrl="" action="" tgtFrame="" tooltip="" history="1" highlightClick="0" endSnd="0"/>
              </a:rPr>
              <a:t>https://www.cs.cmu.edu/~coke/history_long.txt</a:t>
            </a:r>
            <a:r>
              <a:t>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Double-click to edit"/>
          <p:cNvSpPr txBox="1"/>
          <p:nvPr>
            <p:ph type="title"/>
          </p:nvPr>
        </p:nvSpPr>
        <p:spPr>
          <a:prstGeom prst="rect">
            <a:avLst/>
          </a:prstGeom>
        </p:spPr>
        <p:txBody>
          <a:bodyPr/>
          <a:lstStyle/>
          <a:p>
            <a:pPr/>
          </a:p>
        </p:txBody>
      </p:sp>
      <p:sp>
        <p:nvSpPr>
          <p:cNvPr id="203" name="Double-click to edit"/>
          <p:cNvSpPr txBox="1"/>
          <p:nvPr>
            <p:ph type="body" idx="1"/>
          </p:nvPr>
        </p:nvSpPr>
        <p:spPr>
          <a:prstGeom prst="rect">
            <a:avLst/>
          </a:prstGeom>
        </p:spPr>
        <p:txBody>
          <a:bodyPr/>
          <a:lstStyle/>
          <a:p>
            <a:pPr/>
          </a:p>
        </p:txBody>
      </p:sp>
      <p:pic>
        <p:nvPicPr>
          <p:cNvPr id="204" name="pasted-movie.png" descr="pasted-movie.png"/>
          <p:cNvPicPr>
            <a:picLocks noChangeAspect="1"/>
          </p:cNvPicPr>
          <p:nvPr/>
        </p:nvPicPr>
        <p:blipFill>
          <a:blip r:embed="rId2">
            <a:extLst/>
          </a:blip>
          <a:stretch>
            <a:fillRect/>
          </a:stretch>
        </p:blipFill>
        <p:spPr>
          <a:xfrm>
            <a:off x="3361069" y="0"/>
            <a:ext cx="17661861" cy="13716000"/>
          </a:xfrm>
          <a:prstGeom prst="rect">
            <a:avLst/>
          </a:prstGeom>
          <a:ln w="25400">
            <a:solidFill>
              <a:srgbClr val="000000"/>
            </a:solidFill>
            <a:miter lim="400000"/>
          </a:ln>
        </p:spPr>
      </p:pic>
      <p:sp>
        <p:nvSpPr>
          <p:cNvPr id="205" name="Oval"/>
          <p:cNvSpPr/>
          <p:nvPr/>
        </p:nvSpPr>
        <p:spPr>
          <a:xfrm>
            <a:off x="16286773" y="12802145"/>
            <a:ext cx="3854115" cy="670854"/>
          </a:xfrm>
          <a:prstGeom prst="ellipse">
            <a:avLst/>
          </a:prstGeom>
          <a:ln w="50800">
            <a:solidFill>
              <a:schemeClr val="accent5">
                <a:hueOff val="-82419"/>
                <a:satOff val="-9513"/>
                <a:lumOff val="-16343"/>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05"/>
                                        </p:tgtEl>
                                        <p:attrNameLst>
                                          <p:attrName>style.visibility</p:attrName>
                                        </p:attrNameLst>
                                      </p:cBhvr>
                                      <p:to>
                                        <p:strVal val="visible"/>
                                      </p:to>
                                    </p:set>
                                    <p:animEffect filter="dissolve" transition="in">
                                      <p:cBhvr>
                                        <p:cTn id="7" dur="2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1989 / 1990  — Another early thing on the Internet…"/>
          <p:cNvSpPr txBox="1"/>
          <p:nvPr>
            <p:ph type="title"/>
          </p:nvPr>
        </p:nvSpPr>
        <p:spPr>
          <a:prstGeom prst="rect">
            <a:avLst/>
          </a:prstGeom>
        </p:spPr>
        <p:txBody>
          <a:bodyPr/>
          <a:lstStyle/>
          <a:p>
            <a:pPr/>
            <a:r>
              <a:t>1989 / 1990 	— Another early thing on the Internet </a:t>
            </a:r>
          </a:p>
          <a:p>
            <a:pPr/>
            <a:r>
              <a:t>			— Toaster (FTP Software/ John Romkey)</a:t>
            </a:r>
          </a:p>
        </p:txBody>
      </p:sp>
      <p:sp>
        <p:nvSpPr>
          <p:cNvPr id="496" name="Implemented SNMP…"/>
          <p:cNvSpPr txBox="1"/>
          <p:nvPr>
            <p:ph type="body" idx="1"/>
          </p:nvPr>
        </p:nvSpPr>
        <p:spPr>
          <a:prstGeom prst="rect">
            <a:avLst/>
          </a:prstGeom>
        </p:spPr>
        <p:txBody>
          <a:bodyPr/>
          <a:lstStyle/>
          <a:p>
            <a:pPr/>
            <a:r>
              <a:t>Implemented SNMP</a:t>
            </a:r>
          </a:p>
          <a:p>
            <a:pPr/>
            <a:r>
              <a:t>To show you could </a:t>
            </a:r>
            <a:br/>
            <a:r>
              <a:t>actually control things</a:t>
            </a:r>
          </a:p>
        </p:txBody>
      </p:sp>
      <p:pic>
        <p:nvPicPr>
          <p:cNvPr id="497" name="pasted-movie.png" descr="pasted-movie.png"/>
          <p:cNvPicPr>
            <a:picLocks noChangeAspect="1"/>
          </p:cNvPicPr>
          <p:nvPr/>
        </p:nvPicPr>
        <p:blipFill>
          <a:blip r:embed="rId2">
            <a:extLst/>
          </a:blip>
          <a:srcRect l="0" t="9150" r="0" b="4063"/>
          <a:stretch>
            <a:fillRect/>
          </a:stretch>
        </p:blipFill>
        <p:spPr>
          <a:xfrm>
            <a:off x="7655204" y="2149708"/>
            <a:ext cx="16261397" cy="11400572"/>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Q: What are things today?"/>
          <p:cNvSpPr txBox="1"/>
          <p:nvPr>
            <p:ph type="title"/>
          </p:nvPr>
        </p:nvSpPr>
        <p:spPr>
          <a:prstGeom prst="rect">
            <a:avLst/>
          </a:prstGeom>
        </p:spPr>
        <p:txBody>
          <a:bodyPr/>
          <a:lstStyle/>
          <a:p>
            <a:pPr/>
            <a:r>
              <a:t>Q: What are things today?</a:t>
            </a:r>
          </a:p>
        </p:txBody>
      </p:sp>
      <p:sp>
        <p:nvSpPr>
          <p:cNvPr id="500" name="Double-click to edit"/>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500"/>
                                        </p:tgtEl>
                                        <p:attrNameLst>
                                          <p:attrName>style.visibility</p:attrName>
                                        </p:attrNameLst>
                                      </p:cBhvr>
                                      <p:to>
                                        <p:strVal val="visible"/>
                                      </p:to>
                                    </p:set>
                                    <p:animEffect filter="fade" transition="in">
                                      <p:cBhvr>
                                        <p:cTn id="7" dur="20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0"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Today’s things"/>
          <p:cNvSpPr txBox="1"/>
          <p:nvPr>
            <p:ph type="title"/>
          </p:nvPr>
        </p:nvSpPr>
        <p:spPr>
          <a:prstGeom prst="rect">
            <a:avLst/>
          </a:prstGeom>
        </p:spPr>
        <p:txBody>
          <a:bodyPr/>
          <a:lstStyle/>
          <a:p>
            <a:pPr/>
            <a:r>
              <a:t>Today’s things</a:t>
            </a:r>
          </a:p>
        </p:txBody>
      </p:sp>
      <p:sp>
        <p:nvSpPr>
          <p:cNvPr id="503" name="Double-click to edit"/>
          <p:cNvSpPr txBox="1"/>
          <p:nvPr>
            <p:ph type="body" idx="1"/>
          </p:nvPr>
        </p:nvSpPr>
        <p:spPr>
          <a:prstGeom prst="rect">
            <a:avLst/>
          </a:prstGeom>
        </p:spPr>
        <p:txBody>
          <a:bodyPr/>
          <a:lstStyle/>
          <a:p>
            <a:pPr/>
          </a:p>
        </p:txBody>
      </p:sp>
      <p:grpSp>
        <p:nvGrpSpPr>
          <p:cNvPr id="506" name="Group"/>
          <p:cNvGrpSpPr/>
          <p:nvPr/>
        </p:nvGrpSpPr>
        <p:grpSpPr>
          <a:xfrm>
            <a:off x="853830" y="714619"/>
            <a:ext cx="5469232" cy="6502219"/>
            <a:chOff x="0" y="7587"/>
            <a:chExt cx="5469230" cy="6502218"/>
          </a:xfrm>
        </p:grpSpPr>
        <p:pic>
          <p:nvPicPr>
            <p:cNvPr id="504" name="pasted-movie.png" descr="pasted-movie.png"/>
            <p:cNvPicPr>
              <a:picLocks noChangeAspect="1"/>
            </p:cNvPicPr>
            <p:nvPr/>
          </p:nvPicPr>
          <p:blipFill>
            <a:blip r:embed="rId2">
              <a:extLst/>
            </a:blip>
            <a:srcRect l="0" t="0" r="4147" b="1"/>
            <a:stretch>
              <a:fillRect/>
            </a:stretch>
          </p:blipFill>
          <p:spPr>
            <a:xfrm>
              <a:off x="0" y="7587"/>
              <a:ext cx="5469189" cy="5939188"/>
            </a:xfrm>
            <a:custGeom>
              <a:avLst/>
              <a:gdLst/>
              <a:ahLst/>
              <a:cxnLst>
                <a:cxn ang="0">
                  <a:pos x="wd2" y="hd2"/>
                </a:cxn>
                <a:cxn ang="5400000">
                  <a:pos x="wd2" y="hd2"/>
                </a:cxn>
                <a:cxn ang="10800000">
                  <a:pos x="wd2" y="hd2"/>
                </a:cxn>
                <a:cxn ang="16200000">
                  <a:pos x="wd2" y="hd2"/>
                </a:cxn>
              </a:cxnLst>
              <a:rect l="0" t="0" r="r" b="b"/>
              <a:pathLst>
                <a:path w="21571" h="21600" fill="norm" stroke="1" extrusionOk="0">
                  <a:moveTo>
                    <a:pt x="15935" y="0"/>
                  </a:moveTo>
                  <a:lnTo>
                    <a:pt x="15044" y="30"/>
                  </a:lnTo>
                  <a:cubicBezTo>
                    <a:pt x="14112" y="62"/>
                    <a:pt x="12835" y="171"/>
                    <a:pt x="12206" y="273"/>
                  </a:cubicBezTo>
                  <a:cubicBezTo>
                    <a:pt x="11577" y="375"/>
                    <a:pt x="10334" y="526"/>
                    <a:pt x="9444" y="609"/>
                  </a:cubicBezTo>
                  <a:cubicBezTo>
                    <a:pt x="8553" y="692"/>
                    <a:pt x="7204" y="843"/>
                    <a:pt x="6444" y="944"/>
                  </a:cubicBezTo>
                  <a:cubicBezTo>
                    <a:pt x="5685" y="1045"/>
                    <a:pt x="4214" y="1214"/>
                    <a:pt x="3174" y="1321"/>
                  </a:cubicBezTo>
                  <a:cubicBezTo>
                    <a:pt x="1935" y="1448"/>
                    <a:pt x="1201" y="1565"/>
                    <a:pt x="1039" y="1663"/>
                  </a:cubicBezTo>
                  <a:lnTo>
                    <a:pt x="794" y="1811"/>
                  </a:lnTo>
                  <a:lnTo>
                    <a:pt x="847" y="3760"/>
                  </a:lnTo>
                  <a:cubicBezTo>
                    <a:pt x="899" y="5690"/>
                    <a:pt x="987" y="6341"/>
                    <a:pt x="1440" y="8184"/>
                  </a:cubicBezTo>
                  <a:cubicBezTo>
                    <a:pt x="1683" y="9174"/>
                    <a:pt x="1755" y="9243"/>
                    <a:pt x="2550" y="9243"/>
                  </a:cubicBezTo>
                  <a:cubicBezTo>
                    <a:pt x="2966" y="9243"/>
                    <a:pt x="3068" y="9274"/>
                    <a:pt x="3068" y="9401"/>
                  </a:cubicBezTo>
                  <a:cubicBezTo>
                    <a:pt x="3068" y="9714"/>
                    <a:pt x="2024" y="11631"/>
                    <a:pt x="1728" y="11860"/>
                  </a:cubicBezTo>
                  <a:cubicBezTo>
                    <a:pt x="1434" y="12088"/>
                    <a:pt x="1432" y="12099"/>
                    <a:pt x="1429" y="13143"/>
                  </a:cubicBezTo>
                  <a:cubicBezTo>
                    <a:pt x="1428" y="13722"/>
                    <a:pt x="1380" y="14386"/>
                    <a:pt x="1321" y="14620"/>
                  </a:cubicBezTo>
                  <a:cubicBezTo>
                    <a:pt x="1263" y="14853"/>
                    <a:pt x="1150" y="15362"/>
                    <a:pt x="1071" y="15751"/>
                  </a:cubicBezTo>
                  <a:cubicBezTo>
                    <a:pt x="724" y="17452"/>
                    <a:pt x="516" y="18203"/>
                    <a:pt x="266" y="18657"/>
                  </a:cubicBezTo>
                  <a:cubicBezTo>
                    <a:pt x="19" y="19106"/>
                    <a:pt x="0" y="19233"/>
                    <a:pt x="0" y="20370"/>
                  </a:cubicBezTo>
                  <a:lnTo>
                    <a:pt x="0" y="21600"/>
                  </a:lnTo>
                  <a:lnTo>
                    <a:pt x="4494" y="21600"/>
                  </a:lnTo>
                  <a:lnTo>
                    <a:pt x="8988" y="21600"/>
                  </a:lnTo>
                  <a:lnTo>
                    <a:pt x="9635" y="20935"/>
                  </a:lnTo>
                  <a:cubicBezTo>
                    <a:pt x="9990" y="20569"/>
                    <a:pt x="10619" y="20016"/>
                    <a:pt x="11032" y="19706"/>
                  </a:cubicBezTo>
                  <a:cubicBezTo>
                    <a:pt x="11708" y="19200"/>
                    <a:pt x="12762" y="18094"/>
                    <a:pt x="13335" y="17293"/>
                  </a:cubicBezTo>
                  <a:cubicBezTo>
                    <a:pt x="13470" y="17105"/>
                    <a:pt x="13746" y="16920"/>
                    <a:pt x="14085" y="16791"/>
                  </a:cubicBezTo>
                  <a:cubicBezTo>
                    <a:pt x="14379" y="16678"/>
                    <a:pt x="14857" y="16378"/>
                    <a:pt x="15148" y="16122"/>
                  </a:cubicBezTo>
                  <a:cubicBezTo>
                    <a:pt x="15438" y="15867"/>
                    <a:pt x="15692" y="15658"/>
                    <a:pt x="15713" y="15658"/>
                  </a:cubicBezTo>
                  <a:cubicBezTo>
                    <a:pt x="15930" y="15658"/>
                    <a:pt x="18769" y="15250"/>
                    <a:pt x="19078" y="15174"/>
                  </a:cubicBezTo>
                  <a:cubicBezTo>
                    <a:pt x="19671" y="15029"/>
                    <a:pt x="20778" y="14474"/>
                    <a:pt x="21223" y="14099"/>
                  </a:cubicBezTo>
                  <a:cubicBezTo>
                    <a:pt x="21564" y="13810"/>
                    <a:pt x="21600" y="13736"/>
                    <a:pt x="21556" y="13419"/>
                  </a:cubicBezTo>
                  <a:cubicBezTo>
                    <a:pt x="21467" y="12780"/>
                    <a:pt x="20961" y="11675"/>
                    <a:pt x="20197" y="10454"/>
                  </a:cubicBezTo>
                  <a:cubicBezTo>
                    <a:pt x="19242" y="8927"/>
                    <a:pt x="18945" y="8516"/>
                    <a:pt x="18748" y="8447"/>
                  </a:cubicBezTo>
                  <a:cubicBezTo>
                    <a:pt x="18595" y="8392"/>
                    <a:pt x="16310" y="8736"/>
                    <a:pt x="16126" y="8841"/>
                  </a:cubicBezTo>
                  <a:cubicBezTo>
                    <a:pt x="16076" y="8869"/>
                    <a:pt x="15501" y="8926"/>
                    <a:pt x="14849" y="8968"/>
                  </a:cubicBezTo>
                  <a:cubicBezTo>
                    <a:pt x="13936" y="9025"/>
                    <a:pt x="13532" y="9011"/>
                    <a:pt x="13100" y="8907"/>
                  </a:cubicBezTo>
                  <a:cubicBezTo>
                    <a:pt x="12444" y="8749"/>
                    <a:pt x="11813" y="8734"/>
                    <a:pt x="11396" y="8865"/>
                  </a:cubicBezTo>
                  <a:cubicBezTo>
                    <a:pt x="11176" y="8934"/>
                    <a:pt x="10859" y="8912"/>
                    <a:pt x="10178" y="8780"/>
                  </a:cubicBezTo>
                  <a:cubicBezTo>
                    <a:pt x="9671" y="8682"/>
                    <a:pt x="9313" y="8597"/>
                    <a:pt x="9381" y="8592"/>
                  </a:cubicBezTo>
                  <a:cubicBezTo>
                    <a:pt x="9449" y="8587"/>
                    <a:pt x="10139" y="8500"/>
                    <a:pt x="10915" y="8398"/>
                  </a:cubicBezTo>
                  <a:cubicBezTo>
                    <a:pt x="11691" y="8295"/>
                    <a:pt x="13426" y="8082"/>
                    <a:pt x="14770" y="7924"/>
                  </a:cubicBezTo>
                  <a:cubicBezTo>
                    <a:pt x="16115" y="7766"/>
                    <a:pt x="17335" y="7585"/>
                    <a:pt x="17481" y="7520"/>
                  </a:cubicBezTo>
                  <a:cubicBezTo>
                    <a:pt x="17747" y="7403"/>
                    <a:pt x="17748" y="7399"/>
                    <a:pt x="17777" y="6082"/>
                  </a:cubicBezTo>
                  <a:cubicBezTo>
                    <a:pt x="17820" y="4208"/>
                    <a:pt x="17396" y="1531"/>
                    <a:pt x="16854" y="245"/>
                  </a:cubicBezTo>
                  <a:lnTo>
                    <a:pt x="16750" y="0"/>
                  </a:lnTo>
                  <a:lnTo>
                    <a:pt x="15935" y="0"/>
                  </a:lnTo>
                  <a:close/>
                </a:path>
              </a:pathLst>
            </a:custGeom>
            <a:ln w="12700" cap="flat">
              <a:noFill/>
              <a:miter lim="400000"/>
            </a:ln>
            <a:effectLst/>
          </p:spPr>
        </p:pic>
        <p:sp>
          <p:nvSpPr>
            <p:cNvPr id="505" name="Caption"/>
            <p:cNvSpPr/>
            <p:nvPr/>
          </p:nvSpPr>
          <p:spPr>
            <a:xfrm>
              <a:off x="0" y="6048440"/>
              <a:ext cx="5469231" cy="461366"/>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400"/>
              </a:lvl1pPr>
            </a:lstStyle>
            <a:p>
              <a:pPr/>
              <a:r>
                <a:t>https://en.wikipedia.org/wiki/E-ZPass</a:t>
              </a:r>
            </a:p>
          </p:txBody>
        </p:sp>
      </p:grpSp>
      <p:grpSp>
        <p:nvGrpSpPr>
          <p:cNvPr id="509" name="Group"/>
          <p:cNvGrpSpPr/>
          <p:nvPr/>
        </p:nvGrpSpPr>
        <p:grpSpPr>
          <a:xfrm>
            <a:off x="7119494" y="594740"/>
            <a:ext cx="4876801" cy="7328527"/>
            <a:chOff x="0" y="0"/>
            <a:chExt cx="4876800" cy="7328525"/>
          </a:xfrm>
        </p:grpSpPr>
        <p:pic>
          <p:nvPicPr>
            <p:cNvPr id="507" name="pasted-movie.png" descr="pasted-movie.png"/>
            <p:cNvPicPr>
              <a:picLocks noChangeAspect="1"/>
            </p:cNvPicPr>
            <p:nvPr/>
          </p:nvPicPr>
          <p:blipFill>
            <a:blip r:embed="rId3">
              <a:extLst/>
            </a:blip>
            <a:srcRect l="583" t="2052" r="967" b="229"/>
            <a:stretch>
              <a:fillRect/>
            </a:stretch>
          </p:blipFill>
          <p:spPr>
            <a:xfrm>
              <a:off x="309087" y="-1"/>
              <a:ext cx="4258626" cy="6171358"/>
            </a:xfrm>
            <a:custGeom>
              <a:avLst/>
              <a:gdLst/>
              <a:ahLst/>
              <a:cxnLst>
                <a:cxn ang="0">
                  <a:pos x="wd2" y="hd2"/>
                </a:cxn>
                <a:cxn ang="5400000">
                  <a:pos x="wd2" y="hd2"/>
                </a:cxn>
                <a:cxn ang="10800000">
                  <a:pos x="wd2" y="hd2"/>
                </a:cxn>
                <a:cxn ang="16200000">
                  <a:pos x="wd2" y="hd2"/>
                </a:cxn>
              </a:cxnLst>
              <a:rect l="0" t="0" r="r" b="b"/>
              <a:pathLst>
                <a:path w="21541" h="21593" fill="norm" stroke="1" extrusionOk="0">
                  <a:moveTo>
                    <a:pt x="6211" y="0"/>
                  </a:moveTo>
                  <a:cubicBezTo>
                    <a:pt x="5752" y="0"/>
                    <a:pt x="5294" y="10"/>
                    <a:pt x="5276" y="31"/>
                  </a:cubicBezTo>
                  <a:cubicBezTo>
                    <a:pt x="5261" y="47"/>
                    <a:pt x="5148" y="61"/>
                    <a:pt x="5023" y="61"/>
                  </a:cubicBezTo>
                  <a:cubicBezTo>
                    <a:pt x="4716" y="62"/>
                    <a:pt x="4194" y="117"/>
                    <a:pt x="4142" y="153"/>
                  </a:cubicBezTo>
                  <a:cubicBezTo>
                    <a:pt x="4118" y="169"/>
                    <a:pt x="4058" y="182"/>
                    <a:pt x="4009" y="182"/>
                  </a:cubicBezTo>
                  <a:cubicBezTo>
                    <a:pt x="3960" y="182"/>
                    <a:pt x="3863" y="203"/>
                    <a:pt x="3794" y="228"/>
                  </a:cubicBezTo>
                  <a:cubicBezTo>
                    <a:pt x="3725" y="253"/>
                    <a:pt x="3649" y="272"/>
                    <a:pt x="3626" y="272"/>
                  </a:cubicBezTo>
                  <a:cubicBezTo>
                    <a:pt x="3602" y="272"/>
                    <a:pt x="3521" y="293"/>
                    <a:pt x="3445" y="317"/>
                  </a:cubicBezTo>
                  <a:cubicBezTo>
                    <a:pt x="3369" y="341"/>
                    <a:pt x="3185" y="395"/>
                    <a:pt x="3036" y="438"/>
                  </a:cubicBezTo>
                  <a:cubicBezTo>
                    <a:pt x="2300" y="647"/>
                    <a:pt x="1585" y="1018"/>
                    <a:pt x="1231" y="1375"/>
                  </a:cubicBezTo>
                  <a:cubicBezTo>
                    <a:pt x="1150" y="1457"/>
                    <a:pt x="1051" y="1547"/>
                    <a:pt x="1010" y="1575"/>
                  </a:cubicBezTo>
                  <a:cubicBezTo>
                    <a:pt x="969" y="1603"/>
                    <a:pt x="869" y="1693"/>
                    <a:pt x="789" y="1775"/>
                  </a:cubicBezTo>
                  <a:cubicBezTo>
                    <a:pt x="709" y="1856"/>
                    <a:pt x="588" y="1967"/>
                    <a:pt x="520" y="2022"/>
                  </a:cubicBezTo>
                  <a:cubicBezTo>
                    <a:pt x="343" y="2164"/>
                    <a:pt x="106" y="2527"/>
                    <a:pt x="50" y="2740"/>
                  </a:cubicBezTo>
                  <a:cubicBezTo>
                    <a:pt x="-39" y="3084"/>
                    <a:pt x="-1" y="17263"/>
                    <a:pt x="93" y="18344"/>
                  </a:cubicBezTo>
                  <a:cubicBezTo>
                    <a:pt x="159" y="19117"/>
                    <a:pt x="453" y="19746"/>
                    <a:pt x="990" y="20267"/>
                  </a:cubicBezTo>
                  <a:cubicBezTo>
                    <a:pt x="1228" y="20499"/>
                    <a:pt x="1705" y="20816"/>
                    <a:pt x="2024" y="20957"/>
                  </a:cubicBezTo>
                  <a:cubicBezTo>
                    <a:pt x="2243" y="21054"/>
                    <a:pt x="2387" y="21105"/>
                    <a:pt x="2913" y="21264"/>
                  </a:cubicBezTo>
                  <a:cubicBezTo>
                    <a:pt x="3149" y="21336"/>
                    <a:pt x="3347" y="21377"/>
                    <a:pt x="3592" y="21409"/>
                  </a:cubicBezTo>
                  <a:cubicBezTo>
                    <a:pt x="3724" y="21425"/>
                    <a:pt x="3857" y="21454"/>
                    <a:pt x="3889" y="21471"/>
                  </a:cubicBezTo>
                  <a:cubicBezTo>
                    <a:pt x="3925" y="21491"/>
                    <a:pt x="4457" y="21507"/>
                    <a:pt x="5334" y="21514"/>
                  </a:cubicBezTo>
                  <a:cubicBezTo>
                    <a:pt x="6111" y="21521"/>
                    <a:pt x="6760" y="21539"/>
                    <a:pt x="6810" y="21556"/>
                  </a:cubicBezTo>
                  <a:cubicBezTo>
                    <a:pt x="6863" y="21574"/>
                    <a:pt x="7244" y="21579"/>
                    <a:pt x="7793" y="21568"/>
                  </a:cubicBezTo>
                  <a:cubicBezTo>
                    <a:pt x="9795" y="21530"/>
                    <a:pt x="12498" y="21522"/>
                    <a:pt x="12585" y="21553"/>
                  </a:cubicBezTo>
                  <a:cubicBezTo>
                    <a:pt x="12634" y="21571"/>
                    <a:pt x="13062" y="21586"/>
                    <a:pt x="13569" y="21590"/>
                  </a:cubicBezTo>
                  <a:cubicBezTo>
                    <a:pt x="14712" y="21600"/>
                    <a:pt x="15584" y="21583"/>
                    <a:pt x="15678" y="21549"/>
                  </a:cubicBezTo>
                  <a:cubicBezTo>
                    <a:pt x="15719" y="21534"/>
                    <a:pt x="15916" y="21521"/>
                    <a:pt x="16116" y="21520"/>
                  </a:cubicBezTo>
                  <a:cubicBezTo>
                    <a:pt x="16788" y="21514"/>
                    <a:pt x="18048" y="21407"/>
                    <a:pt x="18218" y="21341"/>
                  </a:cubicBezTo>
                  <a:cubicBezTo>
                    <a:pt x="18260" y="21324"/>
                    <a:pt x="18326" y="21311"/>
                    <a:pt x="18364" y="21311"/>
                  </a:cubicBezTo>
                  <a:cubicBezTo>
                    <a:pt x="18403" y="21311"/>
                    <a:pt x="18497" y="21292"/>
                    <a:pt x="18573" y="21270"/>
                  </a:cubicBezTo>
                  <a:cubicBezTo>
                    <a:pt x="18649" y="21247"/>
                    <a:pt x="18828" y="21198"/>
                    <a:pt x="18973" y="21160"/>
                  </a:cubicBezTo>
                  <a:cubicBezTo>
                    <a:pt x="19117" y="21122"/>
                    <a:pt x="19268" y="21071"/>
                    <a:pt x="19306" y="21049"/>
                  </a:cubicBezTo>
                  <a:cubicBezTo>
                    <a:pt x="19344" y="21026"/>
                    <a:pt x="19388" y="21009"/>
                    <a:pt x="19406" y="21009"/>
                  </a:cubicBezTo>
                  <a:cubicBezTo>
                    <a:pt x="19524" y="21009"/>
                    <a:pt x="20463" y="20407"/>
                    <a:pt x="20663" y="20203"/>
                  </a:cubicBezTo>
                  <a:cubicBezTo>
                    <a:pt x="21036" y="19824"/>
                    <a:pt x="21356" y="19188"/>
                    <a:pt x="21492" y="18555"/>
                  </a:cubicBezTo>
                  <a:cubicBezTo>
                    <a:pt x="21541" y="18324"/>
                    <a:pt x="21561" y="4737"/>
                    <a:pt x="21512" y="4594"/>
                  </a:cubicBezTo>
                  <a:cubicBezTo>
                    <a:pt x="21499" y="4557"/>
                    <a:pt x="21481" y="4117"/>
                    <a:pt x="21472" y="3617"/>
                  </a:cubicBezTo>
                  <a:cubicBezTo>
                    <a:pt x="21456" y="2716"/>
                    <a:pt x="21455" y="2708"/>
                    <a:pt x="21335" y="2483"/>
                  </a:cubicBezTo>
                  <a:cubicBezTo>
                    <a:pt x="21154" y="2141"/>
                    <a:pt x="20985" y="1955"/>
                    <a:pt x="20621" y="1700"/>
                  </a:cubicBezTo>
                  <a:cubicBezTo>
                    <a:pt x="20439" y="1572"/>
                    <a:pt x="20203" y="1395"/>
                    <a:pt x="20095" y="1304"/>
                  </a:cubicBezTo>
                  <a:cubicBezTo>
                    <a:pt x="19925" y="1161"/>
                    <a:pt x="19650" y="966"/>
                    <a:pt x="19432" y="835"/>
                  </a:cubicBezTo>
                  <a:cubicBezTo>
                    <a:pt x="19112" y="642"/>
                    <a:pt x="18126" y="272"/>
                    <a:pt x="17931" y="272"/>
                  </a:cubicBezTo>
                  <a:cubicBezTo>
                    <a:pt x="17894" y="272"/>
                    <a:pt x="17852" y="261"/>
                    <a:pt x="17838" y="246"/>
                  </a:cubicBezTo>
                  <a:cubicBezTo>
                    <a:pt x="17825" y="231"/>
                    <a:pt x="17734" y="209"/>
                    <a:pt x="17636" y="197"/>
                  </a:cubicBezTo>
                  <a:cubicBezTo>
                    <a:pt x="17538" y="186"/>
                    <a:pt x="17406" y="158"/>
                    <a:pt x="17345" y="136"/>
                  </a:cubicBezTo>
                  <a:cubicBezTo>
                    <a:pt x="17283" y="114"/>
                    <a:pt x="17133" y="87"/>
                    <a:pt x="17009" y="75"/>
                  </a:cubicBezTo>
                  <a:cubicBezTo>
                    <a:pt x="16886" y="64"/>
                    <a:pt x="16763" y="42"/>
                    <a:pt x="16736" y="27"/>
                  </a:cubicBezTo>
                  <a:cubicBezTo>
                    <a:pt x="16708" y="10"/>
                    <a:pt x="15705" y="6"/>
                    <a:pt x="14319" y="15"/>
                  </a:cubicBezTo>
                  <a:cubicBezTo>
                    <a:pt x="13017" y="24"/>
                    <a:pt x="10882" y="37"/>
                    <a:pt x="9578" y="46"/>
                  </a:cubicBezTo>
                  <a:cubicBezTo>
                    <a:pt x="7999" y="56"/>
                    <a:pt x="7192" y="51"/>
                    <a:pt x="7163" y="31"/>
                  </a:cubicBezTo>
                  <a:cubicBezTo>
                    <a:pt x="7133" y="10"/>
                    <a:pt x="6671" y="0"/>
                    <a:pt x="6211" y="0"/>
                  </a:cubicBezTo>
                  <a:close/>
                </a:path>
              </a:pathLst>
            </a:custGeom>
            <a:ln w="12700" cap="flat">
              <a:noFill/>
              <a:miter lim="400000"/>
            </a:ln>
            <a:effectLst/>
          </p:spPr>
        </p:pic>
        <p:sp>
          <p:nvSpPr>
            <p:cNvPr id="508" name="Caption"/>
            <p:cNvSpPr/>
            <p:nvPr/>
          </p:nvSpPr>
          <p:spPr>
            <a:xfrm>
              <a:off x="0" y="6273104"/>
              <a:ext cx="4876800" cy="1055421"/>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3200"/>
              </a:pPr>
              <a:r>
                <a:rPr u="sng">
                  <a:hlinkClick r:id="rId4" invalidUrl="" action="" tgtFrame="" tooltip="" history="1" highlightClick="0" endSnd="0"/>
                </a:rPr>
                <a:t>https://en.wikipedia.org/wiki/Smart_meter</a:t>
              </a:r>
              <a:r>
                <a:t>	</a:t>
              </a:r>
            </a:p>
          </p:txBody>
        </p:sp>
      </p:grpSp>
      <p:grpSp>
        <p:nvGrpSpPr>
          <p:cNvPr id="512" name="Group"/>
          <p:cNvGrpSpPr/>
          <p:nvPr/>
        </p:nvGrpSpPr>
        <p:grpSpPr>
          <a:xfrm>
            <a:off x="20180437" y="236763"/>
            <a:ext cx="3865491" cy="6014937"/>
            <a:chOff x="0" y="-5"/>
            <a:chExt cx="3865489" cy="6014935"/>
          </a:xfrm>
        </p:grpSpPr>
        <p:pic>
          <p:nvPicPr>
            <p:cNvPr id="510" name="pasted-movie.png" descr="pasted-movie.png"/>
            <p:cNvPicPr>
              <a:picLocks noChangeAspect="1"/>
            </p:cNvPicPr>
            <p:nvPr/>
          </p:nvPicPr>
          <p:blipFill>
            <a:blip r:embed="rId5">
              <a:extLst/>
            </a:blip>
            <a:srcRect l="5391" t="6432" r="1127" b="2665"/>
            <a:stretch>
              <a:fillRect/>
            </a:stretch>
          </p:blipFill>
          <p:spPr>
            <a:xfrm>
              <a:off x="0" y="-6"/>
              <a:ext cx="3865310" cy="3978701"/>
            </a:xfrm>
            <a:custGeom>
              <a:avLst/>
              <a:gdLst/>
              <a:ahLst/>
              <a:cxnLst>
                <a:cxn ang="0">
                  <a:pos x="wd2" y="hd2"/>
                </a:cxn>
                <a:cxn ang="5400000">
                  <a:pos x="wd2" y="hd2"/>
                </a:cxn>
                <a:cxn ang="10800000">
                  <a:pos x="wd2" y="hd2"/>
                </a:cxn>
                <a:cxn ang="16200000">
                  <a:pos x="wd2" y="hd2"/>
                </a:cxn>
              </a:cxnLst>
              <a:rect l="0" t="0" r="r" b="b"/>
              <a:pathLst>
                <a:path w="21595" h="21598" fill="norm" stroke="1" extrusionOk="0">
                  <a:moveTo>
                    <a:pt x="17055" y="0"/>
                  </a:moveTo>
                  <a:cubicBezTo>
                    <a:pt x="16745" y="1"/>
                    <a:pt x="16448" y="23"/>
                    <a:pt x="16406" y="62"/>
                  </a:cubicBezTo>
                  <a:cubicBezTo>
                    <a:pt x="16391" y="76"/>
                    <a:pt x="16302" y="88"/>
                    <a:pt x="16208" y="88"/>
                  </a:cubicBezTo>
                  <a:cubicBezTo>
                    <a:pt x="16115" y="89"/>
                    <a:pt x="15981" y="101"/>
                    <a:pt x="15911" y="116"/>
                  </a:cubicBezTo>
                  <a:cubicBezTo>
                    <a:pt x="15841" y="132"/>
                    <a:pt x="15745" y="152"/>
                    <a:pt x="15698" y="159"/>
                  </a:cubicBezTo>
                  <a:cubicBezTo>
                    <a:pt x="15652" y="167"/>
                    <a:pt x="15590" y="183"/>
                    <a:pt x="15559" y="196"/>
                  </a:cubicBezTo>
                  <a:cubicBezTo>
                    <a:pt x="15528" y="208"/>
                    <a:pt x="15401" y="251"/>
                    <a:pt x="15277" y="291"/>
                  </a:cubicBezTo>
                  <a:cubicBezTo>
                    <a:pt x="14933" y="402"/>
                    <a:pt x="14252" y="749"/>
                    <a:pt x="14064" y="911"/>
                  </a:cubicBezTo>
                  <a:cubicBezTo>
                    <a:pt x="14033" y="938"/>
                    <a:pt x="13915" y="1040"/>
                    <a:pt x="13800" y="1137"/>
                  </a:cubicBezTo>
                  <a:cubicBezTo>
                    <a:pt x="13686" y="1235"/>
                    <a:pt x="13570" y="1350"/>
                    <a:pt x="13543" y="1392"/>
                  </a:cubicBezTo>
                  <a:cubicBezTo>
                    <a:pt x="13516" y="1434"/>
                    <a:pt x="13467" y="1493"/>
                    <a:pt x="13432" y="1523"/>
                  </a:cubicBezTo>
                  <a:cubicBezTo>
                    <a:pt x="13397" y="1553"/>
                    <a:pt x="13300" y="1673"/>
                    <a:pt x="13215" y="1790"/>
                  </a:cubicBezTo>
                  <a:cubicBezTo>
                    <a:pt x="13114" y="1929"/>
                    <a:pt x="13029" y="2017"/>
                    <a:pt x="12971" y="2040"/>
                  </a:cubicBezTo>
                  <a:cubicBezTo>
                    <a:pt x="12918" y="2062"/>
                    <a:pt x="12693" y="2084"/>
                    <a:pt x="12419" y="2096"/>
                  </a:cubicBezTo>
                  <a:cubicBezTo>
                    <a:pt x="12164" y="2107"/>
                    <a:pt x="11934" y="2127"/>
                    <a:pt x="11907" y="2141"/>
                  </a:cubicBezTo>
                  <a:cubicBezTo>
                    <a:pt x="11880" y="2155"/>
                    <a:pt x="11807" y="2167"/>
                    <a:pt x="11745" y="2167"/>
                  </a:cubicBezTo>
                  <a:cubicBezTo>
                    <a:pt x="11683" y="2167"/>
                    <a:pt x="11625" y="2178"/>
                    <a:pt x="11616" y="2191"/>
                  </a:cubicBezTo>
                  <a:cubicBezTo>
                    <a:pt x="11608" y="2204"/>
                    <a:pt x="11542" y="2224"/>
                    <a:pt x="11470" y="2234"/>
                  </a:cubicBezTo>
                  <a:cubicBezTo>
                    <a:pt x="11398" y="2245"/>
                    <a:pt x="11307" y="2266"/>
                    <a:pt x="11266" y="2281"/>
                  </a:cubicBezTo>
                  <a:cubicBezTo>
                    <a:pt x="11226" y="2297"/>
                    <a:pt x="11166" y="2320"/>
                    <a:pt x="11135" y="2331"/>
                  </a:cubicBezTo>
                  <a:cubicBezTo>
                    <a:pt x="10269" y="2649"/>
                    <a:pt x="9609" y="3125"/>
                    <a:pt x="9124" y="3781"/>
                  </a:cubicBezTo>
                  <a:cubicBezTo>
                    <a:pt x="9019" y="3924"/>
                    <a:pt x="8924" y="4069"/>
                    <a:pt x="8914" y="4102"/>
                  </a:cubicBezTo>
                  <a:cubicBezTo>
                    <a:pt x="8892" y="4168"/>
                    <a:pt x="8920" y="4162"/>
                    <a:pt x="8093" y="4218"/>
                  </a:cubicBezTo>
                  <a:cubicBezTo>
                    <a:pt x="7861" y="4234"/>
                    <a:pt x="7648" y="4259"/>
                    <a:pt x="7621" y="4274"/>
                  </a:cubicBezTo>
                  <a:cubicBezTo>
                    <a:pt x="7594" y="4289"/>
                    <a:pt x="7536" y="4302"/>
                    <a:pt x="7490" y="4302"/>
                  </a:cubicBezTo>
                  <a:cubicBezTo>
                    <a:pt x="7444" y="4302"/>
                    <a:pt x="7398" y="4315"/>
                    <a:pt x="7388" y="4330"/>
                  </a:cubicBezTo>
                  <a:cubicBezTo>
                    <a:pt x="7379" y="4345"/>
                    <a:pt x="7341" y="4356"/>
                    <a:pt x="7304" y="4356"/>
                  </a:cubicBezTo>
                  <a:cubicBezTo>
                    <a:pt x="7244" y="4356"/>
                    <a:pt x="7136" y="4389"/>
                    <a:pt x="6938" y="4466"/>
                  </a:cubicBezTo>
                  <a:cubicBezTo>
                    <a:pt x="6907" y="4478"/>
                    <a:pt x="6819" y="4509"/>
                    <a:pt x="6743" y="4535"/>
                  </a:cubicBezTo>
                  <a:cubicBezTo>
                    <a:pt x="6667" y="4561"/>
                    <a:pt x="6529" y="4624"/>
                    <a:pt x="6437" y="4675"/>
                  </a:cubicBezTo>
                  <a:cubicBezTo>
                    <a:pt x="6345" y="4726"/>
                    <a:pt x="6264" y="4768"/>
                    <a:pt x="6257" y="4768"/>
                  </a:cubicBezTo>
                  <a:cubicBezTo>
                    <a:pt x="6228" y="4768"/>
                    <a:pt x="5855" y="5008"/>
                    <a:pt x="5727" y="5108"/>
                  </a:cubicBezTo>
                  <a:cubicBezTo>
                    <a:pt x="5650" y="5169"/>
                    <a:pt x="5459" y="5336"/>
                    <a:pt x="5304" y="5481"/>
                  </a:cubicBezTo>
                  <a:lnTo>
                    <a:pt x="5022" y="5744"/>
                  </a:lnTo>
                  <a:lnTo>
                    <a:pt x="4459" y="5765"/>
                  </a:lnTo>
                  <a:cubicBezTo>
                    <a:pt x="4150" y="5776"/>
                    <a:pt x="3883" y="5794"/>
                    <a:pt x="3867" y="5806"/>
                  </a:cubicBezTo>
                  <a:cubicBezTo>
                    <a:pt x="3851" y="5819"/>
                    <a:pt x="3776" y="5835"/>
                    <a:pt x="3699" y="5843"/>
                  </a:cubicBezTo>
                  <a:cubicBezTo>
                    <a:pt x="3390" y="5873"/>
                    <a:pt x="2892" y="6008"/>
                    <a:pt x="2674" y="6121"/>
                  </a:cubicBezTo>
                  <a:cubicBezTo>
                    <a:pt x="2633" y="6142"/>
                    <a:pt x="2523" y="6191"/>
                    <a:pt x="2430" y="6233"/>
                  </a:cubicBezTo>
                  <a:cubicBezTo>
                    <a:pt x="2337" y="6274"/>
                    <a:pt x="2243" y="6323"/>
                    <a:pt x="2220" y="6342"/>
                  </a:cubicBezTo>
                  <a:cubicBezTo>
                    <a:pt x="2197" y="6361"/>
                    <a:pt x="2109" y="6413"/>
                    <a:pt x="2027" y="6457"/>
                  </a:cubicBezTo>
                  <a:cubicBezTo>
                    <a:pt x="1875" y="6538"/>
                    <a:pt x="1642" y="6705"/>
                    <a:pt x="1532" y="6810"/>
                  </a:cubicBezTo>
                  <a:cubicBezTo>
                    <a:pt x="1324" y="7010"/>
                    <a:pt x="1008" y="7343"/>
                    <a:pt x="963" y="7411"/>
                  </a:cubicBezTo>
                  <a:cubicBezTo>
                    <a:pt x="933" y="7455"/>
                    <a:pt x="890" y="7512"/>
                    <a:pt x="867" y="7538"/>
                  </a:cubicBezTo>
                  <a:cubicBezTo>
                    <a:pt x="806" y="7608"/>
                    <a:pt x="625" y="7928"/>
                    <a:pt x="512" y="8161"/>
                  </a:cubicBezTo>
                  <a:cubicBezTo>
                    <a:pt x="369" y="8457"/>
                    <a:pt x="366" y="8461"/>
                    <a:pt x="315" y="8626"/>
                  </a:cubicBezTo>
                  <a:cubicBezTo>
                    <a:pt x="289" y="8709"/>
                    <a:pt x="250" y="8831"/>
                    <a:pt x="229" y="8895"/>
                  </a:cubicBezTo>
                  <a:cubicBezTo>
                    <a:pt x="207" y="8960"/>
                    <a:pt x="191" y="9036"/>
                    <a:pt x="191" y="9066"/>
                  </a:cubicBezTo>
                  <a:cubicBezTo>
                    <a:pt x="191" y="9095"/>
                    <a:pt x="180" y="9141"/>
                    <a:pt x="167" y="9167"/>
                  </a:cubicBezTo>
                  <a:cubicBezTo>
                    <a:pt x="91" y="9310"/>
                    <a:pt x="23" y="9836"/>
                    <a:pt x="3" y="10460"/>
                  </a:cubicBezTo>
                  <a:cubicBezTo>
                    <a:pt x="-5" y="10689"/>
                    <a:pt x="2" y="10880"/>
                    <a:pt x="18" y="10912"/>
                  </a:cubicBezTo>
                  <a:cubicBezTo>
                    <a:pt x="33" y="10943"/>
                    <a:pt x="52" y="11078"/>
                    <a:pt x="60" y="11214"/>
                  </a:cubicBezTo>
                  <a:cubicBezTo>
                    <a:pt x="68" y="11349"/>
                    <a:pt x="94" y="11527"/>
                    <a:pt x="118" y="11610"/>
                  </a:cubicBezTo>
                  <a:cubicBezTo>
                    <a:pt x="141" y="11693"/>
                    <a:pt x="178" y="11823"/>
                    <a:pt x="200" y="11899"/>
                  </a:cubicBezTo>
                  <a:cubicBezTo>
                    <a:pt x="221" y="11974"/>
                    <a:pt x="266" y="12090"/>
                    <a:pt x="300" y="12157"/>
                  </a:cubicBezTo>
                  <a:cubicBezTo>
                    <a:pt x="333" y="12224"/>
                    <a:pt x="359" y="12297"/>
                    <a:pt x="359" y="12321"/>
                  </a:cubicBezTo>
                  <a:cubicBezTo>
                    <a:pt x="360" y="12420"/>
                    <a:pt x="590" y="12923"/>
                    <a:pt x="728" y="13129"/>
                  </a:cubicBezTo>
                  <a:cubicBezTo>
                    <a:pt x="758" y="13174"/>
                    <a:pt x="818" y="13279"/>
                    <a:pt x="863" y="13362"/>
                  </a:cubicBezTo>
                  <a:cubicBezTo>
                    <a:pt x="907" y="13444"/>
                    <a:pt x="990" y="13593"/>
                    <a:pt x="1047" y="13691"/>
                  </a:cubicBezTo>
                  <a:cubicBezTo>
                    <a:pt x="1188" y="13934"/>
                    <a:pt x="1413" y="14391"/>
                    <a:pt x="1457" y="14525"/>
                  </a:cubicBezTo>
                  <a:cubicBezTo>
                    <a:pt x="1477" y="14585"/>
                    <a:pt x="1503" y="14648"/>
                    <a:pt x="1515" y="14663"/>
                  </a:cubicBezTo>
                  <a:cubicBezTo>
                    <a:pt x="1526" y="14678"/>
                    <a:pt x="1544" y="14742"/>
                    <a:pt x="1555" y="14807"/>
                  </a:cubicBezTo>
                  <a:cubicBezTo>
                    <a:pt x="1565" y="14872"/>
                    <a:pt x="1583" y="14945"/>
                    <a:pt x="1597" y="14971"/>
                  </a:cubicBezTo>
                  <a:cubicBezTo>
                    <a:pt x="1627" y="15028"/>
                    <a:pt x="1689" y="15376"/>
                    <a:pt x="1705" y="15581"/>
                  </a:cubicBezTo>
                  <a:cubicBezTo>
                    <a:pt x="1712" y="15663"/>
                    <a:pt x="1728" y="15742"/>
                    <a:pt x="1741" y="15757"/>
                  </a:cubicBezTo>
                  <a:cubicBezTo>
                    <a:pt x="1754" y="15772"/>
                    <a:pt x="1772" y="15908"/>
                    <a:pt x="1783" y="16059"/>
                  </a:cubicBezTo>
                  <a:cubicBezTo>
                    <a:pt x="1794" y="16209"/>
                    <a:pt x="1815" y="16345"/>
                    <a:pt x="1827" y="16360"/>
                  </a:cubicBezTo>
                  <a:cubicBezTo>
                    <a:pt x="1840" y="16376"/>
                    <a:pt x="1855" y="16541"/>
                    <a:pt x="1865" y="16729"/>
                  </a:cubicBezTo>
                  <a:cubicBezTo>
                    <a:pt x="1884" y="17103"/>
                    <a:pt x="1928" y="17373"/>
                    <a:pt x="1980" y="17448"/>
                  </a:cubicBezTo>
                  <a:cubicBezTo>
                    <a:pt x="1999" y="17475"/>
                    <a:pt x="2056" y="17543"/>
                    <a:pt x="2109" y="17599"/>
                  </a:cubicBezTo>
                  <a:cubicBezTo>
                    <a:pt x="2161" y="17655"/>
                    <a:pt x="2227" y="17745"/>
                    <a:pt x="2253" y="17800"/>
                  </a:cubicBezTo>
                  <a:cubicBezTo>
                    <a:pt x="2279" y="17854"/>
                    <a:pt x="2363" y="17954"/>
                    <a:pt x="2441" y="18019"/>
                  </a:cubicBezTo>
                  <a:lnTo>
                    <a:pt x="2586" y="18138"/>
                  </a:lnTo>
                  <a:lnTo>
                    <a:pt x="2586" y="18414"/>
                  </a:lnTo>
                  <a:cubicBezTo>
                    <a:pt x="2586" y="18599"/>
                    <a:pt x="2600" y="18708"/>
                    <a:pt x="2628" y="18754"/>
                  </a:cubicBezTo>
                  <a:cubicBezTo>
                    <a:pt x="2681" y="18844"/>
                    <a:pt x="2681" y="18959"/>
                    <a:pt x="2628" y="19002"/>
                  </a:cubicBezTo>
                  <a:cubicBezTo>
                    <a:pt x="2573" y="19046"/>
                    <a:pt x="2573" y="19248"/>
                    <a:pt x="2628" y="19318"/>
                  </a:cubicBezTo>
                  <a:cubicBezTo>
                    <a:pt x="2681" y="19387"/>
                    <a:pt x="2680" y="19441"/>
                    <a:pt x="2628" y="19538"/>
                  </a:cubicBezTo>
                  <a:cubicBezTo>
                    <a:pt x="2574" y="19639"/>
                    <a:pt x="2574" y="19722"/>
                    <a:pt x="2630" y="19827"/>
                  </a:cubicBezTo>
                  <a:cubicBezTo>
                    <a:pt x="2657" y="19878"/>
                    <a:pt x="2669" y="19943"/>
                    <a:pt x="2659" y="19991"/>
                  </a:cubicBezTo>
                  <a:cubicBezTo>
                    <a:pt x="2650" y="20034"/>
                    <a:pt x="2633" y="20106"/>
                    <a:pt x="2623" y="20152"/>
                  </a:cubicBezTo>
                  <a:cubicBezTo>
                    <a:pt x="2591" y="20306"/>
                    <a:pt x="2679" y="20426"/>
                    <a:pt x="3109" y="20811"/>
                  </a:cubicBezTo>
                  <a:cubicBezTo>
                    <a:pt x="3332" y="21011"/>
                    <a:pt x="3515" y="21181"/>
                    <a:pt x="3515" y="21191"/>
                  </a:cubicBezTo>
                  <a:cubicBezTo>
                    <a:pt x="3515" y="21200"/>
                    <a:pt x="3558" y="21259"/>
                    <a:pt x="3612" y="21320"/>
                  </a:cubicBezTo>
                  <a:cubicBezTo>
                    <a:pt x="3751" y="21478"/>
                    <a:pt x="3903" y="21546"/>
                    <a:pt x="4107" y="21546"/>
                  </a:cubicBezTo>
                  <a:cubicBezTo>
                    <a:pt x="4198" y="21546"/>
                    <a:pt x="4278" y="21557"/>
                    <a:pt x="4286" y="21570"/>
                  </a:cubicBezTo>
                  <a:cubicBezTo>
                    <a:pt x="4297" y="21587"/>
                    <a:pt x="4497" y="21597"/>
                    <a:pt x="4696" y="21598"/>
                  </a:cubicBezTo>
                  <a:cubicBezTo>
                    <a:pt x="4896" y="21599"/>
                    <a:pt x="5096" y="21591"/>
                    <a:pt x="5107" y="21574"/>
                  </a:cubicBezTo>
                  <a:cubicBezTo>
                    <a:pt x="5116" y="21559"/>
                    <a:pt x="5182" y="21546"/>
                    <a:pt x="5253" y="21546"/>
                  </a:cubicBezTo>
                  <a:cubicBezTo>
                    <a:pt x="5460" y="21546"/>
                    <a:pt x="5631" y="21438"/>
                    <a:pt x="5809" y="21193"/>
                  </a:cubicBezTo>
                  <a:cubicBezTo>
                    <a:pt x="5892" y="21079"/>
                    <a:pt x="6063" y="20881"/>
                    <a:pt x="6189" y="20753"/>
                  </a:cubicBezTo>
                  <a:cubicBezTo>
                    <a:pt x="6414" y="20523"/>
                    <a:pt x="6561" y="20302"/>
                    <a:pt x="6599" y="20131"/>
                  </a:cubicBezTo>
                  <a:cubicBezTo>
                    <a:pt x="6610" y="20082"/>
                    <a:pt x="6629" y="20036"/>
                    <a:pt x="6643" y="20027"/>
                  </a:cubicBezTo>
                  <a:cubicBezTo>
                    <a:pt x="6684" y="20002"/>
                    <a:pt x="6675" y="19784"/>
                    <a:pt x="6630" y="19726"/>
                  </a:cubicBezTo>
                  <a:cubicBezTo>
                    <a:pt x="6577" y="19657"/>
                    <a:pt x="6575" y="19582"/>
                    <a:pt x="6628" y="19484"/>
                  </a:cubicBezTo>
                  <a:cubicBezTo>
                    <a:pt x="6681" y="19386"/>
                    <a:pt x="6681" y="19277"/>
                    <a:pt x="6628" y="19209"/>
                  </a:cubicBezTo>
                  <a:cubicBezTo>
                    <a:pt x="6576" y="19142"/>
                    <a:pt x="6575" y="19035"/>
                    <a:pt x="6628" y="18946"/>
                  </a:cubicBezTo>
                  <a:cubicBezTo>
                    <a:pt x="6650" y="18908"/>
                    <a:pt x="6669" y="18847"/>
                    <a:pt x="6670" y="18810"/>
                  </a:cubicBezTo>
                  <a:cubicBezTo>
                    <a:pt x="6671" y="18745"/>
                    <a:pt x="6674" y="18746"/>
                    <a:pt x="6756" y="18842"/>
                  </a:cubicBezTo>
                  <a:cubicBezTo>
                    <a:pt x="6860" y="18965"/>
                    <a:pt x="7108" y="19208"/>
                    <a:pt x="7335" y="19411"/>
                  </a:cubicBezTo>
                  <a:cubicBezTo>
                    <a:pt x="7428" y="19494"/>
                    <a:pt x="7559" y="19623"/>
                    <a:pt x="7625" y="19695"/>
                  </a:cubicBezTo>
                  <a:cubicBezTo>
                    <a:pt x="7692" y="19768"/>
                    <a:pt x="7817" y="19865"/>
                    <a:pt x="7905" y="19913"/>
                  </a:cubicBezTo>
                  <a:lnTo>
                    <a:pt x="8064" y="19999"/>
                  </a:lnTo>
                  <a:lnTo>
                    <a:pt x="8685" y="19999"/>
                  </a:lnTo>
                  <a:cubicBezTo>
                    <a:pt x="9138" y="19999"/>
                    <a:pt x="9342" y="19989"/>
                    <a:pt x="9444" y="19960"/>
                  </a:cubicBezTo>
                  <a:cubicBezTo>
                    <a:pt x="9599" y="19917"/>
                    <a:pt x="9744" y="19788"/>
                    <a:pt x="9918" y="19547"/>
                  </a:cubicBezTo>
                  <a:cubicBezTo>
                    <a:pt x="9977" y="19464"/>
                    <a:pt x="10120" y="19306"/>
                    <a:pt x="10233" y="19193"/>
                  </a:cubicBezTo>
                  <a:cubicBezTo>
                    <a:pt x="10444" y="18983"/>
                    <a:pt x="10585" y="18787"/>
                    <a:pt x="10585" y="18713"/>
                  </a:cubicBezTo>
                  <a:cubicBezTo>
                    <a:pt x="10585" y="18690"/>
                    <a:pt x="10596" y="18651"/>
                    <a:pt x="10610" y="18625"/>
                  </a:cubicBezTo>
                  <a:cubicBezTo>
                    <a:pt x="10738" y="18379"/>
                    <a:pt x="10755" y="18259"/>
                    <a:pt x="10679" y="18129"/>
                  </a:cubicBezTo>
                  <a:cubicBezTo>
                    <a:pt x="10632" y="18051"/>
                    <a:pt x="10631" y="18040"/>
                    <a:pt x="10681" y="17899"/>
                  </a:cubicBezTo>
                  <a:cubicBezTo>
                    <a:pt x="10727" y="17766"/>
                    <a:pt x="10728" y="17742"/>
                    <a:pt x="10692" y="17670"/>
                  </a:cubicBezTo>
                  <a:cubicBezTo>
                    <a:pt x="10640" y="17570"/>
                    <a:pt x="10650" y="16657"/>
                    <a:pt x="10703" y="16559"/>
                  </a:cubicBezTo>
                  <a:cubicBezTo>
                    <a:pt x="10774" y="16427"/>
                    <a:pt x="10840" y="16425"/>
                    <a:pt x="10840" y="16554"/>
                  </a:cubicBezTo>
                  <a:cubicBezTo>
                    <a:pt x="10840" y="16639"/>
                    <a:pt x="10868" y="16683"/>
                    <a:pt x="11044" y="16862"/>
                  </a:cubicBezTo>
                  <a:cubicBezTo>
                    <a:pt x="11286" y="17109"/>
                    <a:pt x="11297" y="17119"/>
                    <a:pt x="11499" y="17274"/>
                  </a:cubicBezTo>
                  <a:cubicBezTo>
                    <a:pt x="11585" y="17340"/>
                    <a:pt x="11662" y="17413"/>
                    <a:pt x="11670" y="17438"/>
                  </a:cubicBezTo>
                  <a:cubicBezTo>
                    <a:pt x="11678" y="17462"/>
                    <a:pt x="11758" y="17553"/>
                    <a:pt x="11847" y="17636"/>
                  </a:cubicBezTo>
                  <a:cubicBezTo>
                    <a:pt x="12092" y="17865"/>
                    <a:pt x="12156" y="17878"/>
                    <a:pt x="12938" y="17871"/>
                  </a:cubicBezTo>
                  <a:cubicBezTo>
                    <a:pt x="13584" y="17865"/>
                    <a:pt x="13588" y="17866"/>
                    <a:pt x="13714" y="17793"/>
                  </a:cubicBezTo>
                  <a:cubicBezTo>
                    <a:pt x="13854" y="17713"/>
                    <a:pt x="13927" y="17636"/>
                    <a:pt x="14040" y="17461"/>
                  </a:cubicBezTo>
                  <a:cubicBezTo>
                    <a:pt x="14081" y="17397"/>
                    <a:pt x="14197" y="17273"/>
                    <a:pt x="14297" y="17183"/>
                  </a:cubicBezTo>
                  <a:cubicBezTo>
                    <a:pt x="14560" y="16949"/>
                    <a:pt x="14783" y="16641"/>
                    <a:pt x="14783" y="16516"/>
                  </a:cubicBezTo>
                  <a:cubicBezTo>
                    <a:pt x="14783" y="16487"/>
                    <a:pt x="14805" y="16424"/>
                    <a:pt x="14829" y="16376"/>
                  </a:cubicBezTo>
                  <a:cubicBezTo>
                    <a:pt x="14862" y="16312"/>
                    <a:pt x="14868" y="16246"/>
                    <a:pt x="14856" y="16132"/>
                  </a:cubicBezTo>
                  <a:cubicBezTo>
                    <a:pt x="14831" y="15902"/>
                    <a:pt x="14831" y="15881"/>
                    <a:pt x="14854" y="15712"/>
                  </a:cubicBezTo>
                  <a:cubicBezTo>
                    <a:pt x="14869" y="15595"/>
                    <a:pt x="14865" y="15538"/>
                    <a:pt x="14831" y="15473"/>
                  </a:cubicBezTo>
                  <a:cubicBezTo>
                    <a:pt x="14793" y="15398"/>
                    <a:pt x="14792" y="15377"/>
                    <a:pt x="14827" y="15311"/>
                  </a:cubicBezTo>
                  <a:cubicBezTo>
                    <a:pt x="14881" y="15211"/>
                    <a:pt x="14879" y="15071"/>
                    <a:pt x="14820" y="14975"/>
                  </a:cubicBezTo>
                  <a:cubicBezTo>
                    <a:pt x="14775" y="14901"/>
                    <a:pt x="14775" y="14889"/>
                    <a:pt x="14820" y="14766"/>
                  </a:cubicBezTo>
                  <a:cubicBezTo>
                    <a:pt x="14847" y="14694"/>
                    <a:pt x="14869" y="14586"/>
                    <a:pt x="14869" y="14525"/>
                  </a:cubicBezTo>
                  <a:cubicBezTo>
                    <a:pt x="14869" y="14419"/>
                    <a:pt x="14907" y="14348"/>
                    <a:pt x="14962" y="14348"/>
                  </a:cubicBezTo>
                  <a:cubicBezTo>
                    <a:pt x="14976" y="14348"/>
                    <a:pt x="14978" y="14368"/>
                    <a:pt x="14969" y="14391"/>
                  </a:cubicBezTo>
                  <a:cubicBezTo>
                    <a:pt x="14929" y="14492"/>
                    <a:pt x="14987" y="14655"/>
                    <a:pt x="15100" y="14755"/>
                  </a:cubicBezTo>
                  <a:cubicBezTo>
                    <a:pt x="15227" y="14870"/>
                    <a:pt x="15473" y="15098"/>
                    <a:pt x="15871" y="15473"/>
                  </a:cubicBezTo>
                  <a:cubicBezTo>
                    <a:pt x="16024" y="15617"/>
                    <a:pt x="16186" y="15748"/>
                    <a:pt x="16228" y="15766"/>
                  </a:cubicBezTo>
                  <a:cubicBezTo>
                    <a:pt x="16271" y="15784"/>
                    <a:pt x="16333" y="15810"/>
                    <a:pt x="16368" y="15826"/>
                  </a:cubicBezTo>
                  <a:cubicBezTo>
                    <a:pt x="16470" y="15872"/>
                    <a:pt x="17507" y="15874"/>
                    <a:pt x="17643" y="15828"/>
                  </a:cubicBezTo>
                  <a:cubicBezTo>
                    <a:pt x="17937" y="15730"/>
                    <a:pt x="17980" y="15698"/>
                    <a:pt x="18117" y="15488"/>
                  </a:cubicBezTo>
                  <a:cubicBezTo>
                    <a:pt x="18175" y="15400"/>
                    <a:pt x="18324" y="15227"/>
                    <a:pt x="18448" y="15102"/>
                  </a:cubicBezTo>
                  <a:cubicBezTo>
                    <a:pt x="18830" y="14717"/>
                    <a:pt x="18849" y="14688"/>
                    <a:pt x="18924" y="14443"/>
                  </a:cubicBezTo>
                  <a:cubicBezTo>
                    <a:pt x="18943" y="14383"/>
                    <a:pt x="18978" y="14292"/>
                    <a:pt x="19002" y="14243"/>
                  </a:cubicBezTo>
                  <a:cubicBezTo>
                    <a:pt x="19041" y="14160"/>
                    <a:pt x="19041" y="14141"/>
                    <a:pt x="18993" y="14004"/>
                  </a:cubicBezTo>
                  <a:cubicBezTo>
                    <a:pt x="18943" y="13859"/>
                    <a:pt x="18941" y="13847"/>
                    <a:pt x="18989" y="13717"/>
                  </a:cubicBezTo>
                  <a:cubicBezTo>
                    <a:pt x="19034" y="13594"/>
                    <a:pt x="19035" y="13575"/>
                    <a:pt x="18995" y="13502"/>
                  </a:cubicBezTo>
                  <a:cubicBezTo>
                    <a:pt x="18941" y="13400"/>
                    <a:pt x="18942" y="13306"/>
                    <a:pt x="18995" y="13183"/>
                  </a:cubicBezTo>
                  <a:cubicBezTo>
                    <a:pt x="19034" y="13093"/>
                    <a:pt x="19031" y="13076"/>
                    <a:pt x="18975" y="12961"/>
                  </a:cubicBezTo>
                  <a:cubicBezTo>
                    <a:pt x="18924" y="12855"/>
                    <a:pt x="18921" y="12823"/>
                    <a:pt x="18949" y="12748"/>
                  </a:cubicBezTo>
                  <a:cubicBezTo>
                    <a:pt x="18967" y="12699"/>
                    <a:pt x="18982" y="12616"/>
                    <a:pt x="18982" y="12562"/>
                  </a:cubicBezTo>
                  <a:cubicBezTo>
                    <a:pt x="18982" y="12434"/>
                    <a:pt x="19036" y="12336"/>
                    <a:pt x="19151" y="12261"/>
                  </a:cubicBezTo>
                  <a:cubicBezTo>
                    <a:pt x="19202" y="12227"/>
                    <a:pt x="19258" y="12174"/>
                    <a:pt x="19275" y="12144"/>
                  </a:cubicBezTo>
                  <a:cubicBezTo>
                    <a:pt x="19292" y="12114"/>
                    <a:pt x="19359" y="12031"/>
                    <a:pt x="19426" y="11959"/>
                  </a:cubicBezTo>
                  <a:cubicBezTo>
                    <a:pt x="19635" y="11734"/>
                    <a:pt x="19643" y="11702"/>
                    <a:pt x="19714" y="10720"/>
                  </a:cubicBezTo>
                  <a:cubicBezTo>
                    <a:pt x="19730" y="10494"/>
                    <a:pt x="19755" y="10285"/>
                    <a:pt x="19769" y="10255"/>
                  </a:cubicBezTo>
                  <a:cubicBezTo>
                    <a:pt x="19783" y="10225"/>
                    <a:pt x="19802" y="10138"/>
                    <a:pt x="19811" y="10063"/>
                  </a:cubicBezTo>
                  <a:cubicBezTo>
                    <a:pt x="19838" y="9842"/>
                    <a:pt x="19896" y="9520"/>
                    <a:pt x="19916" y="9490"/>
                  </a:cubicBezTo>
                  <a:cubicBezTo>
                    <a:pt x="19925" y="9475"/>
                    <a:pt x="19940" y="9394"/>
                    <a:pt x="19951" y="9311"/>
                  </a:cubicBezTo>
                  <a:cubicBezTo>
                    <a:pt x="19962" y="9228"/>
                    <a:pt x="19982" y="9124"/>
                    <a:pt x="19995" y="9079"/>
                  </a:cubicBezTo>
                  <a:cubicBezTo>
                    <a:pt x="20092" y="8749"/>
                    <a:pt x="20123" y="8654"/>
                    <a:pt x="20171" y="8549"/>
                  </a:cubicBezTo>
                  <a:cubicBezTo>
                    <a:pt x="20200" y="8483"/>
                    <a:pt x="20250" y="8365"/>
                    <a:pt x="20281" y="8288"/>
                  </a:cubicBezTo>
                  <a:cubicBezTo>
                    <a:pt x="20313" y="8211"/>
                    <a:pt x="20349" y="8135"/>
                    <a:pt x="20361" y="8120"/>
                  </a:cubicBezTo>
                  <a:cubicBezTo>
                    <a:pt x="20381" y="8095"/>
                    <a:pt x="20457" y="7963"/>
                    <a:pt x="20618" y="7670"/>
                  </a:cubicBezTo>
                  <a:cubicBezTo>
                    <a:pt x="20648" y="7617"/>
                    <a:pt x="20708" y="7512"/>
                    <a:pt x="20754" y="7437"/>
                  </a:cubicBezTo>
                  <a:cubicBezTo>
                    <a:pt x="20799" y="7362"/>
                    <a:pt x="20864" y="7244"/>
                    <a:pt x="20898" y="7176"/>
                  </a:cubicBezTo>
                  <a:cubicBezTo>
                    <a:pt x="21110" y="6755"/>
                    <a:pt x="21151" y="6671"/>
                    <a:pt x="21151" y="6642"/>
                  </a:cubicBezTo>
                  <a:cubicBezTo>
                    <a:pt x="21151" y="6613"/>
                    <a:pt x="21295" y="6328"/>
                    <a:pt x="21346" y="6258"/>
                  </a:cubicBezTo>
                  <a:cubicBezTo>
                    <a:pt x="21357" y="6243"/>
                    <a:pt x="21387" y="6152"/>
                    <a:pt x="21414" y="6054"/>
                  </a:cubicBezTo>
                  <a:cubicBezTo>
                    <a:pt x="21442" y="5956"/>
                    <a:pt x="21477" y="5833"/>
                    <a:pt x="21492" y="5780"/>
                  </a:cubicBezTo>
                  <a:cubicBezTo>
                    <a:pt x="21548" y="5586"/>
                    <a:pt x="21595" y="4932"/>
                    <a:pt x="21594" y="4546"/>
                  </a:cubicBezTo>
                  <a:cubicBezTo>
                    <a:pt x="21594" y="4417"/>
                    <a:pt x="21589" y="4317"/>
                    <a:pt x="21576" y="4274"/>
                  </a:cubicBezTo>
                  <a:cubicBezTo>
                    <a:pt x="21561" y="4222"/>
                    <a:pt x="21536" y="4062"/>
                    <a:pt x="21521" y="3919"/>
                  </a:cubicBezTo>
                  <a:cubicBezTo>
                    <a:pt x="21506" y="3776"/>
                    <a:pt x="21480" y="3585"/>
                    <a:pt x="21463" y="3494"/>
                  </a:cubicBezTo>
                  <a:cubicBezTo>
                    <a:pt x="21431" y="3319"/>
                    <a:pt x="21305" y="2897"/>
                    <a:pt x="21261" y="2818"/>
                  </a:cubicBezTo>
                  <a:cubicBezTo>
                    <a:pt x="21247" y="2792"/>
                    <a:pt x="21235" y="2753"/>
                    <a:pt x="21235" y="2732"/>
                  </a:cubicBezTo>
                  <a:cubicBezTo>
                    <a:pt x="21235" y="2681"/>
                    <a:pt x="21018" y="2244"/>
                    <a:pt x="20913" y="2085"/>
                  </a:cubicBezTo>
                  <a:cubicBezTo>
                    <a:pt x="20578" y="1576"/>
                    <a:pt x="20383" y="1345"/>
                    <a:pt x="20075" y="1094"/>
                  </a:cubicBezTo>
                  <a:cubicBezTo>
                    <a:pt x="20008" y="1040"/>
                    <a:pt x="19908" y="960"/>
                    <a:pt x="19853" y="916"/>
                  </a:cubicBezTo>
                  <a:cubicBezTo>
                    <a:pt x="19694" y="785"/>
                    <a:pt x="19311" y="537"/>
                    <a:pt x="19162" y="470"/>
                  </a:cubicBezTo>
                  <a:cubicBezTo>
                    <a:pt x="18900" y="351"/>
                    <a:pt x="18797" y="309"/>
                    <a:pt x="18656" y="263"/>
                  </a:cubicBezTo>
                  <a:cubicBezTo>
                    <a:pt x="18579" y="237"/>
                    <a:pt x="18490" y="208"/>
                    <a:pt x="18459" y="196"/>
                  </a:cubicBezTo>
                  <a:cubicBezTo>
                    <a:pt x="18383" y="166"/>
                    <a:pt x="18273" y="141"/>
                    <a:pt x="18038" y="108"/>
                  </a:cubicBezTo>
                  <a:cubicBezTo>
                    <a:pt x="17929" y="92"/>
                    <a:pt x="17816" y="71"/>
                    <a:pt x="17785" y="58"/>
                  </a:cubicBezTo>
                  <a:cubicBezTo>
                    <a:pt x="17689" y="19"/>
                    <a:pt x="17365" y="-1"/>
                    <a:pt x="17055" y="0"/>
                  </a:cubicBezTo>
                  <a:close/>
                  <a:moveTo>
                    <a:pt x="6703" y="18362"/>
                  </a:moveTo>
                  <a:cubicBezTo>
                    <a:pt x="6722" y="18358"/>
                    <a:pt x="6730" y="18377"/>
                    <a:pt x="6710" y="18422"/>
                  </a:cubicBezTo>
                  <a:cubicBezTo>
                    <a:pt x="6698" y="18447"/>
                    <a:pt x="6681" y="18528"/>
                    <a:pt x="6672" y="18603"/>
                  </a:cubicBezTo>
                  <a:cubicBezTo>
                    <a:pt x="6656" y="18729"/>
                    <a:pt x="6653" y="18736"/>
                    <a:pt x="6621" y="18681"/>
                  </a:cubicBezTo>
                  <a:cubicBezTo>
                    <a:pt x="6575" y="18601"/>
                    <a:pt x="6578" y="18549"/>
                    <a:pt x="6632" y="18437"/>
                  </a:cubicBezTo>
                  <a:cubicBezTo>
                    <a:pt x="6654" y="18392"/>
                    <a:pt x="6684" y="18366"/>
                    <a:pt x="6703" y="18362"/>
                  </a:cubicBezTo>
                  <a:close/>
                </a:path>
              </a:pathLst>
            </a:custGeom>
            <a:ln w="12700" cap="flat">
              <a:noFill/>
              <a:miter lim="400000"/>
            </a:ln>
            <a:effectLst/>
          </p:spPr>
        </p:pic>
        <p:sp>
          <p:nvSpPr>
            <p:cNvPr id="511" name="Caption"/>
            <p:cNvSpPr/>
            <p:nvPr/>
          </p:nvSpPr>
          <p:spPr>
            <a:xfrm>
              <a:off x="0" y="4080364"/>
              <a:ext cx="3865490" cy="1934567"/>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a:spcBef>
                  <a:spcPts val="0"/>
                </a:spcBef>
                <a:defRPr sz="2400"/>
              </a:pPr>
              <a:r>
                <a:rPr u="sng">
                  <a:hlinkClick r:id="rId6" invalidUrl="" action="" tgtFrame="" tooltip="" history="1" highlightClick="0" endSnd="0"/>
                </a:rPr>
                <a:t>https://www.amazon.com/Amazon-Basics-Equivalent-4-Pack-Multicolor/dp/B0CG5VZ8KT</a:t>
              </a:r>
              <a:r>
                <a:t>	</a:t>
              </a:r>
            </a:p>
          </p:txBody>
        </p:sp>
      </p:grpSp>
      <p:grpSp>
        <p:nvGrpSpPr>
          <p:cNvPr id="515" name="Group"/>
          <p:cNvGrpSpPr/>
          <p:nvPr/>
        </p:nvGrpSpPr>
        <p:grpSpPr>
          <a:xfrm>
            <a:off x="694224" y="8699332"/>
            <a:ext cx="4572001" cy="3904283"/>
            <a:chOff x="0" y="0"/>
            <a:chExt cx="4572000" cy="3904282"/>
          </a:xfrm>
        </p:grpSpPr>
        <p:pic>
          <p:nvPicPr>
            <p:cNvPr id="513" name="pasted-movie.png" descr="pasted-movie.png"/>
            <p:cNvPicPr>
              <a:picLocks noChangeAspect="1"/>
            </p:cNvPicPr>
            <p:nvPr/>
          </p:nvPicPr>
          <p:blipFill>
            <a:blip r:embed="rId7">
              <a:extLst/>
            </a:blip>
            <a:srcRect l="17508" t="18166" r="17117" b="17587"/>
            <a:stretch>
              <a:fillRect/>
            </a:stretch>
          </p:blipFill>
          <p:spPr>
            <a:xfrm>
              <a:off x="630159" y="0"/>
              <a:ext cx="3311682" cy="3254487"/>
            </a:xfrm>
            <a:custGeom>
              <a:avLst/>
              <a:gdLst/>
              <a:ahLst/>
              <a:cxnLst>
                <a:cxn ang="0">
                  <a:pos x="wd2" y="hd2"/>
                </a:cxn>
                <a:cxn ang="5400000">
                  <a:pos x="wd2" y="hd2"/>
                </a:cxn>
                <a:cxn ang="10800000">
                  <a:pos x="wd2" y="hd2"/>
                </a:cxn>
                <a:cxn ang="16200000">
                  <a:pos x="wd2" y="hd2"/>
                </a:cxn>
              </a:cxnLst>
              <a:rect l="0" t="0" r="r" b="b"/>
              <a:pathLst>
                <a:path w="21594" h="21570" fill="norm" stroke="1" extrusionOk="0">
                  <a:moveTo>
                    <a:pt x="10585" y="0"/>
                  </a:moveTo>
                  <a:cubicBezTo>
                    <a:pt x="10145" y="0"/>
                    <a:pt x="9802" y="34"/>
                    <a:pt x="9449" y="116"/>
                  </a:cubicBezTo>
                  <a:cubicBezTo>
                    <a:pt x="8866" y="251"/>
                    <a:pt x="7762" y="583"/>
                    <a:pt x="7497" y="702"/>
                  </a:cubicBezTo>
                  <a:cubicBezTo>
                    <a:pt x="7398" y="747"/>
                    <a:pt x="7272" y="784"/>
                    <a:pt x="7218" y="784"/>
                  </a:cubicBezTo>
                  <a:cubicBezTo>
                    <a:pt x="7044" y="784"/>
                    <a:pt x="5591" y="1548"/>
                    <a:pt x="5029" y="1936"/>
                  </a:cubicBezTo>
                  <a:cubicBezTo>
                    <a:pt x="3583" y="2932"/>
                    <a:pt x="2462" y="4167"/>
                    <a:pt x="1677" y="5624"/>
                  </a:cubicBezTo>
                  <a:cubicBezTo>
                    <a:pt x="1561" y="5839"/>
                    <a:pt x="1388" y="6130"/>
                    <a:pt x="1292" y="6268"/>
                  </a:cubicBezTo>
                  <a:cubicBezTo>
                    <a:pt x="1044" y="6626"/>
                    <a:pt x="413" y="7952"/>
                    <a:pt x="254" y="8449"/>
                  </a:cubicBezTo>
                  <a:cubicBezTo>
                    <a:pt x="75" y="9010"/>
                    <a:pt x="-3" y="9755"/>
                    <a:pt x="1" y="10893"/>
                  </a:cubicBezTo>
                  <a:cubicBezTo>
                    <a:pt x="4" y="11922"/>
                    <a:pt x="47" y="12242"/>
                    <a:pt x="363" y="13589"/>
                  </a:cubicBezTo>
                  <a:cubicBezTo>
                    <a:pt x="483" y="14099"/>
                    <a:pt x="1078" y="15581"/>
                    <a:pt x="1300" y="15919"/>
                  </a:cubicBezTo>
                  <a:cubicBezTo>
                    <a:pt x="1340" y="15981"/>
                    <a:pt x="1582" y="16348"/>
                    <a:pt x="1835" y="16735"/>
                  </a:cubicBezTo>
                  <a:cubicBezTo>
                    <a:pt x="2369" y="17550"/>
                    <a:pt x="2469" y="17675"/>
                    <a:pt x="3246" y="18468"/>
                  </a:cubicBezTo>
                  <a:cubicBezTo>
                    <a:pt x="3777" y="19011"/>
                    <a:pt x="3970" y="19179"/>
                    <a:pt x="4320" y="19415"/>
                  </a:cubicBezTo>
                  <a:cubicBezTo>
                    <a:pt x="4390" y="19462"/>
                    <a:pt x="4603" y="19619"/>
                    <a:pt x="4796" y="19762"/>
                  </a:cubicBezTo>
                  <a:cubicBezTo>
                    <a:pt x="5215" y="20074"/>
                    <a:pt x="6405" y="20699"/>
                    <a:pt x="7016" y="20928"/>
                  </a:cubicBezTo>
                  <a:cubicBezTo>
                    <a:pt x="7481" y="21102"/>
                    <a:pt x="8553" y="21375"/>
                    <a:pt x="8768" y="21375"/>
                  </a:cubicBezTo>
                  <a:cubicBezTo>
                    <a:pt x="8838" y="21375"/>
                    <a:pt x="8917" y="21400"/>
                    <a:pt x="8947" y="21430"/>
                  </a:cubicBezTo>
                  <a:cubicBezTo>
                    <a:pt x="8976" y="21460"/>
                    <a:pt x="9237" y="21508"/>
                    <a:pt x="9524" y="21538"/>
                  </a:cubicBezTo>
                  <a:cubicBezTo>
                    <a:pt x="10120" y="21600"/>
                    <a:pt x="11932" y="21566"/>
                    <a:pt x="12220" y="21488"/>
                  </a:cubicBezTo>
                  <a:cubicBezTo>
                    <a:pt x="12326" y="21459"/>
                    <a:pt x="12698" y="21364"/>
                    <a:pt x="13046" y="21275"/>
                  </a:cubicBezTo>
                  <a:cubicBezTo>
                    <a:pt x="13632" y="21125"/>
                    <a:pt x="14707" y="20748"/>
                    <a:pt x="14834" y="20649"/>
                  </a:cubicBezTo>
                  <a:cubicBezTo>
                    <a:pt x="14864" y="20625"/>
                    <a:pt x="14987" y="20574"/>
                    <a:pt x="15108" y="20536"/>
                  </a:cubicBezTo>
                  <a:cubicBezTo>
                    <a:pt x="15502" y="20410"/>
                    <a:pt x="16644" y="19791"/>
                    <a:pt x="16871" y="19581"/>
                  </a:cubicBezTo>
                  <a:cubicBezTo>
                    <a:pt x="16992" y="19468"/>
                    <a:pt x="17227" y="19307"/>
                    <a:pt x="17393" y="19223"/>
                  </a:cubicBezTo>
                  <a:cubicBezTo>
                    <a:pt x="17932" y="18951"/>
                    <a:pt x="19640" y="17040"/>
                    <a:pt x="19883" y="16437"/>
                  </a:cubicBezTo>
                  <a:cubicBezTo>
                    <a:pt x="19905" y="16383"/>
                    <a:pt x="20101" y="16055"/>
                    <a:pt x="20320" y="15709"/>
                  </a:cubicBezTo>
                  <a:cubicBezTo>
                    <a:pt x="20681" y="15138"/>
                    <a:pt x="21083" y="14310"/>
                    <a:pt x="21083" y="14133"/>
                  </a:cubicBezTo>
                  <a:cubicBezTo>
                    <a:pt x="21083" y="14095"/>
                    <a:pt x="21153" y="13838"/>
                    <a:pt x="21241" y="13560"/>
                  </a:cubicBezTo>
                  <a:cubicBezTo>
                    <a:pt x="21465" y="12853"/>
                    <a:pt x="21582" y="12030"/>
                    <a:pt x="21593" y="11050"/>
                  </a:cubicBezTo>
                  <a:cubicBezTo>
                    <a:pt x="21597" y="10724"/>
                    <a:pt x="21589" y="10379"/>
                    <a:pt x="21570" y="10017"/>
                  </a:cubicBezTo>
                  <a:cubicBezTo>
                    <a:pt x="21514" y="8972"/>
                    <a:pt x="21393" y="8235"/>
                    <a:pt x="21143" y="7397"/>
                  </a:cubicBezTo>
                  <a:cubicBezTo>
                    <a:pt x="20873" y="6493"/>
                    <a:pt x="20493" y="5818"/>
                    <a:pt x="20253" y="5818"/>
                  </a:cubicBezTo>
                  <a:cubicBezTo>
                    <a:pt x="20196" y="5818"/>
                    <a:pt x="20114" y="5764"/>
                    <a:pt x="20072" y="5695"/>
                  </a:cubicBezTo>
                  <a:cubicBezTo>
                    <a:pt x="20029" y="5626"/>
                    <a:pt x="19818" y="5265"/>
                    <a:pt x="19601" y="4895"/>
                  </a:cubicBezTo>
                  <a:cubicBezTo>
                    <a:pt x="19201" y="4217"/>
                    <a:pt x="18687" y="3546"/>
                    <a:pt x="18082" y="2907"/>
                  </a:cubicBezTo>
                  <a:cubicBezTo>
                    <a:pt x="17532" y="2326"/>
                    <a:pt x="17431" y="2234"/>
                    <a:pt x="17173" y="2099"/>
                  </a:cubicBezTo>
                  <a:cubicBezTo>
                    <a:pt x="17037" y="2028"/>
                    <a:pt x="16881" y="1918"/>
                    <a:pt x="16824" y="1854"/>
                  </a:cubicBezTo>
                  <a:cubicBezTo>
                    <a:pt x="16649" y="1658"/>
                    <a:pt x="15473" y="931"/>
                    <a:pt x="15000" y="726"/>
                  </a:cubicBezTo>
                  <a:cubicBezTo>
                    <a:pt x="14849" y="661"/>
                    <a:pt x="14559" y="573"/>
                    <a:pt x="14353" y="529"/>
                  </a:cubicBezTo>
                  <a:cubicBezTo>
                    <a:pt x="14146" y="485"/>
                    <a:pt x="13910" y="412"/>
                    <a:pt x="13827" y="368"/>
                  </a:cubicBezTo>
                  <a:cubicBezTo>
                    <a:pt x="13483" y="187"/>
                    <a:pt x="11830" y="0"/>
                    <a:pt x="10585" y="0"/>
                  </a:cubicBezTo>
                  <a:close/>
                </a:path>
              </a:pathLst>
            </a:custGeom>
            <a:ln w="12700" cap="flat">
              <a:noFill/>
              <a:miter lim="400000"/>
            </a:ln>
            <a:effectLst/>
          </p:spPr>
        </p:pic>
        <p:sp>
          <p:nvSpPr>
            <p:cNvPr id="514" name="Caption"/>
            <p:cNvSpPr/>
            <p:nvPr/>
          </p:nvSpPr>
          <p:spPr>
            <a:xfrm>
              <a:off x="0" y="3356149"/>
              <a:ext cx="4572000" cy="5481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spcBef>
                  <a:spcPts val="0"/>
                </a:spcBef>
                <a:defRPr sz="3000"/>
              </a:lvl1pPr>
            </a:lstStyle>
            <a:p>
              <a:pPr/>
              <a:r>
                <a:t>Google Nest Thermostat</a:t>
              </a:r>
            </a:p>
          </p:txBody>
        </p:sp>
      </p:grpSp>
      <p:grpSp>
        <p:nvGrpSpPr>
          <p:cNvPr id="518" name="Group"/>
          <p:cNvGrpSpPr/>
          <p:nvPr/>
        </p:nvGrpSpPr>
        <p:grpSpPr>
          <a:xfrm>
            <a:off x="19108077" y="9336212"/>
            <a:ext cx="4572001" cy="3489596"/>
            <a:chOff x="0" y="0"/>
            <a:chExt cx="4572000" cy="3489595"/>
          </a:xfrm>
        </p:grpSpPr>
        <p:pic>
          <p:nvPicPr>
            <p:cNvPr id="516" name="pasted-movie.png" descr="pasted-movie.png"/>
            <p:cNvPicPr>
              <a:picLocks noChangeAspect="1"/>
            </p:cNvPicPr>
            <p:nvPr/>
          </p:nvPicPr>
          <p:blipFill>
            <a:blip r:embed="rId8">
              <a:extLst/>
            </a:blip>
            <a:stretch>
              <a:fillRect/>
            </a:stretch>
          </p:blipFill>
          <p:spPr>
            <a:xfrm>
              <a:off x="411502" y="0"/>
              <a:ext cx="3748996" cy="2839864"/>
            </a:xfrm>
            <a:prstGeom prst="rect">
              <a:avLst/>
            </a:prstGeom>
            <a:ln w="12700" cap="flat">
              <a:noFill/>
              <a:miter lim="400000"/>
            </a:ln>
            <a:effectLst/>
          </p:spPr>
        </p:pic>
        <p:sp>
          <p:nvSpPr>
            <p:cNvPr id="517" name="Caption"/>
            <p:cNvSpPr/>
            <p:nvPr/>
          </p:nvSpPr>
          <p:spPr>
            <a:xfrm>
              <a:off x="0" y="2941463"/>
              <a:ext cx="4572000" cy="5481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spcBef>
                  <a:spcPts val="0"/>
                </a:spcBef>
                <a:defRPr sz="3000"/>
              </a:lvl1pPr>
            </a:lstStyle>
            <a:p>
              <a:pPr/>
              <a:r>
                <a:t>Google Nest Hub</a:t>
              </a:r>
            </a:p>
          </p:txBody>
        </p:sp>
      </p:grpSp>
      <p:grpSp>
        <p:nvGrpSpPr>
          <p:cNvPr id="521" name="Group"/>
          <p:cNvGrpSpPr/>
          <p:nvPr/>
        </p:nvGrpSpPr>
        <p:grpSpPr>
          <a:xfrm>
            <a:off x="14551202" y="8763823"/>
            <a:ext cx="4572001" cy="4170638"/>
            <a:chOff x="0" y="0"/>
            <a:chExt cx="4572000" cy="4170637"/>
          </a:xfrm>
        </p:grpSpPr>
        <p:pic>
          <p:nvPicPr>
            <p:cNvPr id="519" name="pasted-movie.png" descr="pasted-movie.png"/>
            <p:cNvPicPr>
              <a:picLocks noChangeAspect="1"/>
            </p:cNvPicPr>
            <p:nvPr/>
          </p:nvPicPr>
          <p:blipFill>
            <a:blip r:embed="rId9">
              <a:extLst/>
            </a:blip>
            <a:stretch>
              <a:fillRect/>
            </a:stretch>
          </p:blipFill>
          <p:spPr>
            <a:xfrm>
              <a:off x="530216" y="0"/>
              <a:ext cx="3511568" cy="3520906"/>
            </a:xfrm>
            <a:prstGeom prst="rect">
              <a:avLst/>
            </a:prstGeom>
            <a:ln w="12700" cap="flat">
              <a:noFill/>
              <a:miter lim="400000"/>
            </a:ln>
            <a:effectLst/>
          </p:spPr>
        </p:pic>
        <p:sp>
          <p:nvSpPr>
            <p:cNvPr id="520" name="Caption"/>
            <p:cNvSpPr/>
            <p:nvPr/>
          </p:nvSpPr>
          <p:spPr>
            <a:xfrm>
              <a:off x="0" y="3622505"/>
              <a:ext cx="4572000" cy="5481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spcBef>
                  <a:spcPts val="0"/>
                </a:spcBef>
                <a:defRPr sz="3000"/>
              </a:lvl1pPr>
            </a:lstStyle>
            <a:p>
              <a:pPr/>
              <a:r>
                <a:t>Hubitat</a:t>
              </a:r>
            </a:p>
          </p:txBody>
        </p:sp>
      </p:grpSp>
      <p:pic>
        <p:nvPicPr>
          <p:cNvPr id="522" name="pasted-movie.png" descr="pasted-movie.png"/>
          <p:cNvPicPr>
            <a:picLocks noChangeAspect="1"/>
          </p:cNvPicPr>
          <p:nvPr/>
        </p:nvPicPr>
        <p:blipFill>
          <a:blip r:embed="rId10">
            <a:extLst/>
          </a:blip>
          <a:stretch>
            <a:fillRect/>
          </a:stretch>
        </p:blipFill>
        <p:spPr>
          <a:xfrm>
            <a:off x="10387450" y="9482026"/>
            <a:ext cx="4139075" cy="3075344"/>
          </a:xfrm>
          <a:prstGeom prst="rect">
            <a:avLst/>
          </a:prstGeom>
          <a:ln w="12700">
            <a:miter lim="400000"/>
          </a:ln>
        </p:spPr>
      </p:pic>
      <p:pic>
        <p:nvPicPr>
          <p:cNvPr id="523" name="pasted-movie.png" descr="pasted-movie.png"/>
          <p:cNvPicPr>
            <a:picLocks noChangeAspect="1"/>
          </p:cNvPicPr>
          <p:nvPr/>
        </p:nvPicPr>
        <p:blipFill>
          <a:blip r:embed="rId11">
            <a:extLst/>
          </a:blip>
          <a:stretch>
            <a:fillRect/>
          </a:stretch>
        </p:blipFill>
        <p:spPr>
          <a:xfrm>
            <a:off x="12542677" y="3538744"/>
            <a:ext cx="7705689" cy="5671387"/>
          </a:xfrm>
          <a:prstGeom prst="rect">
            <a:avLst/>
          </a:prstGeom>
          <a:ln w="12700">
            <a:miter lim="400000"/>
          </a:ln>
        </p:spPr>
      </p:pic>
      <p:grpSp>
        <p:nvGrpSpPr>
          <p:cNvPr id="526" name="Group"/>
          <p:cNvGrpSpPr/>
          <p:nvPr/>
        </p:nvGrpSpPr>
        <p:grpSpPr>
          <a:xfrm>
            <a:off x="5551855" y="8337225"/>
            <a:ext cx="4572001" cy="4627089"/>
            <a:chOff x="0" y="0"/>
            <a:chExt cx="4572000" cy="4627087"/>
          </a:xfrm>
        </p:grpSpPr>
        <p:pic>
          <p:nvPicPr>
            <p:cNvPr id="524" name="pasted-movie.png" descr="pasted-movie.png"/>
            <p:cNvPicPr>
              <a:picLocks noChangeAspect="1"/>
            </p:cNvPicPr>
            <p:nvPr/>
          </p:nvPicPr>
          <p:blipFill>
            <a:blip r:embed="rId12">
              <a:extLst/>
            </a:blip>
            <a:srcRect l="479" t="0" r="295" b="35"/>
            <a:stretch>
              <a:fillRect/>
            </a:stretch>
          </p:blipFill>
          <p:spPr>
            <a:xfrm>
              <a:off x="1066535" y="0"/>
              <a:ext cx="2438922" cy="3977289"/>
            </a:xfrm>
            <a:custGeom>
              <a:avLst/>
              <a:gdLst/>
              <a:ahLst/>
              <a:cxnLst>
                <a:cxn ang="0">
                  <a:pos x="wd2" y="hd2"/>
                </a:cxn>
                <a:cxn ang="5400000">
                  <a:pos x="wd2" y="hd2"/>
                </a:cxn>
                <a:cxn ang="10800000">
                  <a:pos x="wd2" y="hd2"/>
                </a:cxn>
                <a:cxn ang="16200000">
                  <a:pos x="wd2" y="hd2"/>
                </a:cxn>
              </a:cxnLst>
              <a:rect l="0" t="0" r="r" b="b"/>
              <a:pathLst>
                <a:path w="21587" h="21587" fill="norm" stroke="1" extrusionOk="0">
                  <a:moveTo>
                    <a:pt x="2112" y="0"/>
                  </a:moveTo>
                  <a:lnTo>
                    <a:pt x="1230" y="321"/>
                  </a:lnTo>
                  <a:cubicBezTo>
                    <a:pt x="746" y="497"/>
                    <a:pt x="304" y="686"/>
                    <a:pt x="247" y="741"/>
                  </a:cubicBezTo>
                  <a:cubicBezTo>
                    <a:pt x="165" y="819"/>
                    <a:pt x="132" y="1314"/>
                    <a:pt x="96" y="2998"/>
                  </a:cubicBezTo>
                  <a:cubicBezTo>
                    <a:pt x="70" y="4186"/>
                    <a:pt x="29" y="5347"/>
                    <a:pt x="8" y="5577"/>
                  </a:cubicBezTo>
                  <a:cubicBezTo>
                    <a:pt x="-13" y="5807"/>
                    <a:pt x="8" y="6292"/>
                    <a:pt x="50" y="6656"/>
                  </a:cubicBezTo>
                  <a:cubicBezTo>
                    <a:pt x="92" y="7020"/>
                    <a:pt x="143" y="8668"/>
                    <a:pt x="166" y="10318"/>
                  </a:cubicBezTo>
                  <a:cubicBezTo>
                    <a:pt x="188" y="11967"/>
                    <a:pt x="246" y="14007"/>
                    <a:pt x="292" y="14852"/>
                  </a:cubicBezTo>
                  <a:cubicBezTo>
                    <a:pt x="339" y="15697"/>
                    <a:pt x="399" y="17470"/>
                    <a:pt x="429" y="18792"/>
                  </a:cubicBezTo>
                  <a:cubicBezTo>
                    <a:pt x="489" y="21365"/>
                    <a:pt x="474" y="21271"/>
                    <a:pt x="882" y="21521"/>
                  </a:cubicBezTo>
                  <a:cubicBezTo>
                    <a:pt x="998" y="21592"/>
                    <a:pt x="1095" y="21600"/>
                    <a:pt x="1494" y="21570"/>
                  </a:cubicBezTo>
                  <a:cubicBezTo>
                    <a:pt x="1754" y="21551"/>
                    <a:pt x="2023" y="21540"/>
                    <a:pt x="2087" y="21544"/>
                  </a:cubicBezTo>
                  <a:cubicBezTo>
                    <a:pt x="2152" y="21549"/>
                    <a:pt x="6269" y="21561"/>
                    <a:pt x="11238" y="21570"/>
                  </a:cubicBezTo>
                  <a:cubicBezTo>
                    <a:pt x="20917" y="21589"/>
                    <a:pt x="20579" y="21595"/>
                    <a:pt x="20786" y="21357"/>
                  </a:cubicBezTo>
                  <a:cubicBezTo>
                    <a:pt x="20885" y="21244"/>
                    <a:pt x="21029" y="18610"/>
                    <a:pt x="21260" y="12644"/>
                  </a:cubicBezTo>
                  <a:cubicBezTo>
                    <a:pt x="21304" y="11509"/>
                    <a:pt x="21378" y="9652"/>
                    <a:pt x="21425" y="8517"/>
                  </a:cubicBezTo>
                  <a:cubicBezTo>
                    <a:pt x="21473" y="7382"/>
                    <a:pt x="21532" y="5218"/>
                    <a:pt x="21552" y="3705"/>
                  </a:cubicBezTo>
                  <a:lnTo>
                    <a:pt x="21587" y="954"/>
                  </a:lnTo>
                  <a:lnTo>
                    <a:pt x="21383" y="765"/>
                  </a:lnTo>
                  <a:cubicBezTo>
                    <a:pt x="21251" y="642"/>
                    <a:pt x="21022" y="527"/>
                    <a:pt x="20730" y="435"/>
                  </a:cubicBezTo>
                  <a:cubicBezTo>
                    <a:pt x="20483" y="357"/>
                    <a:pt x="20123" y="227"/>
                    <a:pt x="19929" y="146"/>
                  </a:cubicBezTo>
                  <a:lnTo>
                    <a:pt x="19578" y="0"/>
                  </a:lnTo>
                  <a:lnTo>
                    <a:pt x="10845" y="0"/>
                  </a:lnTo>
                  <a:lnTo>
                    <a:pt x="2112" y="0"/>
                  </a:lnTo>
                  <a:close/>
                </a:path>
              </a:pathLst>
            </a:custGeom>
            <a:ln w="12700" cap="flat">
              <a:noFill/>
              <a:miter lim="400000"/>
            </a:ln>
            <a:effectLst/>
          </p:spPr>
        </p:pic>
        <p:sp>
          <p:nvSpPr>
            <p:cNvPr id="525" name="Caption"/>
            <p:cNvSpPr/>
            <p:nvPr/>
          </p:nvSpPr>
          <p:spPr>
            <a:xfrm>
              <a:off x="0" y="4078955"/>
              <a:ext cx="4572000" cy="5481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spcBef>
                  <a:spcPts val="0"/>
                </a:spcBef>
                <a:defRPr sz="3000"/>
              </a:lvl1pPr>
            </a:lstStyle>
            <a:p>
              <a:pPr/>
              <a:r>
                <a:t>GE Washer/Dryer</a:t>
              </a:r>
            </a:p>
          </p:txBody>
        </p:sp>
      </p:grpSp>
      <p:pic>
        <p:nvPicPr>
          <p:cNvPr id="527" name="pasted-movie.png" descr="pasted-movie.png"/>
          <p:cNvPicPr>
            <a:picLocks noChangeAspect="1"/>
          </p:cNvPicPr>
          <p:nvPr/>
        </p:nvPicPr>
        <p:blipFill>
          <a:blip r:embed="rId13">
            <a:extLst/>
          </a:blip>
          <a:srcRect l="23189" t="27431" r="6551" b="5659"/>
          <a:stretch>
            <a:fillRect/>
          </a:stretch>
        </p:blipFill>
        <p:spPr>
          <a:xfrm>
            <a:off x="12900613" y="191378"/>
            <a:ext cx="5730082" cy="3075471"/>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0722" y="0"/>
                </a:moveTo>
                <a:cubicBezTo>
                  <a:pt x="8075" y="0"/>
                  <a:pt x="5432" y="18"/>
                  <a:pt x="5250" y="56"/>
                </a:cubicBezTo>
                <a:cubicBezTo>
                  <a:pt x="4565" y="198"/>
                  <a:pt x="3660" y="678"/>
                  <a:pt x="3275" y="1101"/>
                </a:cubicBezTo>
                <a:cubicBezTo>
                  <a:pt x="3216" y="1165"/>
                  <a:pt x="3122" y="1246"/>
                  <a:pt x="3065" y="1282"/>
                </a:cubicBezTo>
                <a:cubicBezTo>
                  <a:pt x="3009" y="1318"/>
                  <a:pt x="2909" y="1423"/>
                  <a:pt x="2842" y="1513"/>
                </a:cubicBezTo>
                <a:cubicBezTo>
                  <a:pt x="2776" y="1604"/>
                  <a:pt x="2671" y="1729"/>
                  <a:pt x="2609" y="1792"/>
                </a:cubicBezTo>
                <a:cubicBezTo>
                  <a:pt x="2300" y="2108"/>
                  <a:pt x="1771" y="2950"/>
                  <a:pt x="1424" y="3676"/>
                </a:cubicBezTo>
                <a:cubicBezTo>
                  <a:pt x="1323" y="3889"/>
                  <a:pt x="1201" y="4141"/>
                  <a:pt x="1153" y="4236"/>
                </a:cubicBezTo>
                <a:cubicBezTo>
                  <a:pt x="1011" y="4524"/>
                  <a:pt x="962" y="4648"/>
                  <a:pt x="962" y="4727"/>
                </a:cubicBezTo>
                <a:cubicBezTo>
                  <a:pt x="962" y="4801"/>
                  <a:pt x="897" y="4941"/>
                  <a:pt x="741" y="5203"/>
                </a:cubicBezTo>
                <a:cubicBezTo>
                  <a:pt x="691" y="5286"/>
                  <a:pt x="661" y="5395"/>
                  <a:pt x="661" y="5493"/>
                </a:cubicBezTo>
                <a:cubicBezTo>
                  <a:pt x="661" y="5579"/>
                  <a:pt x="637" y="5745"/>
                  <a:pt x="606" y="5864"/>
                </a:cubicBezTo>
                <a:cubicBezTo>
                  <a:pt x="575" y="5982"/>
                  <a:pt x="519" y="6206"/>
                  <a:pt x="482" y="6360"/>
                </a:cubicBezTo>
                <a:cubicBezTo>
                  <a:pt x="445" y="6514"/>
                  <a:pt x="402" y="6683"/>
                  <a:pt x="387" y="6736"/>
                </a:cubicBezTo>
                <a:cubicBezTo>
                  <a:pt x="373" y="6790"/>
                  <a:pt x="361" y="6873"/>
                  <a:pt x="361" y="6920"/>
                </a:cubicBezTo>
                <a:cubicBezTo>
                  <a:pt x="361" y="6967"/>
                  <a:pt x="347" y="7004"/>
                  <a:pt x="331" y="7004"/>
                </a:cubicBezTo>
                <a:cubicBezTo>
                  <a:pt x="314" y="7004"/>
                  <a:pt x="301" y="7065"/>
                  <a:pt x="301" y="7140"/>
                </a:cubicBezTo>
                <a:cubicBezTo>
                  <a:pt x="301" y="7216"/>
                  <a:pt x="287" y="7294"/>
                  <a:pt x="271" y="7313"/>
                </a:cubicBezTo>
                <a:cubicBezTo>
                  <a:pt x="254" y="7332"/>
                  <a:pt x="241" y="7420"/>
                  <a:pt x="241" y="7511"/>
                </a:cubicBezTo>
                <a:cubicBezTo>
                  <a:pt x="241" y="7602"/>
                  <a:pt x="227" y="7678"/>
                  <a:pt x="211" y="7678"/>
                </a:cubicBezTo>
                <a:cubicBezTo>
                  <a:pt x="194" y="7678"/>
                  <a:pt x="181" y="7765"/>
                  <a:pt x="181" y="7873"/>
                </a:cubicBezTo>
                <a:cubicBezTo>
                  <a:pt x="181" y="7981"/>
                  <a:pt x="168" y="8068"/>
                  <a:pt x="151" y="8068"/>
                </a:cubicBezTo>
                <a:cubicBezTo>
                  <a:pt x="135" y="8068"/>
                  <a:pt x="120" y="8157"/>
                  <a:pt x="120" y="8263"/>
                </a:cubicBezTo>
                <a:cubicBezTo>
                  <a:pt x="120" y="8370"/>
                  <a:pt x="106" y="8470"/>
                  <a:pt x="90" y="8489"/>
                </a:cubicBezTo>
                <a:cubicBezTo>
                  <a:pt x="73" y="8508"/>
                  <a:pt x="60" y="8698"/>
                  <a:pt x="60" y="8910"/>
                </a:cubicBezTo>
                <a:cubicBezTo>
                  <a:pt x="60" y="9122"/>
                  <a:pt x="46" y="9312"/>
                  <a:pt x="30" y="9331"/>
                </a:cubicBezTo>
                <a:cubicBezTo>
                  <a:pt x="11" y="9353"/>
                  <a:pt x="0" y="9919"/>
                  <a:pt x="0" y="10844"/>
                </a:cubicBezTo>
                <a:cubicBezTo>
                  <a:pt x="0" y="11769"/>
                  <a:pt x="11" y="12336"/>
                  <a:pt x="30" y="12358"/>
                </a:cubicBezTo>
                <a:cubicBezTo>
                  <a:pt x="46" y="12377"/>
                  <a:pt x="60" y="12514"/>
                  <a:pt x="60" y="12664"/>
                </a:cubicBezTo>
                <a:cubicBezTo>
                  <a:pt x="60" y="12815"/>
                  <a:pt x="73" y="12954"/>
                  <a:pt x="90" y="12973"/>
                </a:cubicBezTo>
                <a:cubicBezTo>
                  <a:pt x="106" y="12993"/>
                  <a:pt x="120" y="13093"/>
                  <a:pt x="120" y="13199"/>
                </a:cubicBezTo>
                <a:cubicBezTo>
                  <a:pt x="120" y="13305"/>
                  <a:pt x="135" y="13394"/>
                  <a:pt x="151" y="13394"/>
                </a:cubicBezTo>
                <a:cubicBezTo>
                  <a:pt x="168" y="13394"/>
                  <a:pt x="181" y="13481"/>
                  <a:pt x="181" y="13587"/>
                </a:cubicBezTo>
                <a:cubicBezTo>
                  <a:pt x="181" y="13693"/>
                  <a:pt x="194" y="13793"/>
                  <a:pt x="211" y="13812"/>
                </a:cubicBezTo>
                <a:cubicBezTo>
                  <a:pt x="227" y="13831"/>
                  <a:pt x="241" y="13934"/>
                  <a:pt x="241" y="14038"/>
                </a:cubicBezTo>
                <a:cubicBezTo>
                  <a:pt x="241" y="14142"/>
                  <a:pt x="254" y="14242"/>
                  <a:pt x="271" y="14261"/>
                </a:cubicBezTo>
                <a:cubicBezTo>
                  <a:pt x="287" y="14280"/>
                  <a:pt x="301" y="14346"/>
                  <a:pt x="301" y="14406"/>
                </a:cubicBezTo>
                <a:cubicBezTo>
                  <a:pt x="301" y="14466"/>
                  <a:pt x="314" y="14515"/>
                  <a:pt x="331" y="14515"/>
                </a:cubicBezTo>
                <a:cubicBezTo>
                  <a:pt x="347" y="14515"/>
                  <a:pt x="361" y="14564"/>
                  <a:pt x="361" y="14626"/>
                </a:cubicBezTo>
                <a:cubicBezTo>
                  <a:pt x="361" y="14688"/>
                  <a:pt x="373" y="14784"/>
                  <a:pt x="387" y="14838"/>
                </a:cubicBezTo>
                <a:cubicBezTo>
                  <a:pt x="500" y="15255"/>
                  <a:pt x="542" y="15431"/>
                  <a:pt x="542" y="15498"/>
                </a:cubicBezTo>
                <a:cubicBezTo>
                  <a:pt x="542" y="15542"/>
                  <a:pt x="555" y="15579"/>
                  <a:pt x="571" y="15579"/>
                </a:cubicBezTo>
                <a:cubicBezTo>
                  <a:pt x="588" y="15579"/>
                  <a:pt x="601" y="15628"/>
                  <a:pt x="601" y="15688"/>
                </a:cubicBezTo>
                <a:cubicBezTo>
                  <a:pt x="601" y="15748"/>
                  <a:pt x="615" y="15811"/>
                  <a:pt x="631" y="15830"/>
                </a:cubicBezTo>
                <a:cubicBezTo>
                  <a:pt x="648" y="15849"/>
                  <a:pt x="661" y="15921"/>
                  <a:pt x="661" y="15989"/>
                </a:cubicBezTo>
                <a:cubicBezTo>
                  <a:pt x="661" y="16057"/>
                  <a:pt x="703" y="16191"/>
                  <a:pt x="753" y="16290"/>
                </a:cubicBezTo>
                <a:cubicBezTo>
                  <a:pt x="802" y="16388"/>
                  <a:pt x="842" y="16483"/>
                  <a:pt x="842" y="16502"/>
                </a:cubicBezTo>
                <a:cubicBezTo>
                  <a:pt x="842" y="16520"/>
                  <a:pt x="869" y="16589"/>
                  <a:pt x="902" y="16655"/>
                </a:cubicBezTo>
                <a:cubicBezTo>
                  <a:pt x="935" y="16721"/>
                  <a:pt x="962" y="16810"/>
                  <a:pt x="962" y="16850"/>
                </a:cubicBezTo>
                <a:cubicBezTo>
                  <a:pt x="962" y="16891"/>
                  <a:pt x="977" y="16923"/>
                  <a:pt x="993" y="16923"/>
                </a:cubicBezTo>
                <a:cubicBezTo>
                  <a:pt x="1010" y="16923"/>
                  <a:pt x="1023" y="16952"/>
                  <a:pt x="1023" y="16987"/>
                </a:cubicBezTo>
                <a:cubicBezTo>
                  <a:pt x="1023" y="17184"/>
                  <a:pt x="2088" y="19188"/>
                  <a:pt x="2278" y="19350"/>
                </a:cubicBezTo>
                <a:cubicBezTo>
                  <a:pt x="2316" y="19382"/>
                  <a:pt x="2346" y="19426"/>
                  <a:pt x="2346" y="19450"/>
                </a:cubicBezTo>
                <a:cubicBezTo>
                  <a:pt x="2346" y="19475"/>
                  <a:pt x="2411" y="19564"/>
                  <a:pt x="2489" y="19648"/>
                </a:cubicBezTo>
                <a:cubicBezTo>
                  <a:pt x="2568" y="19732"/>
                  <a:pt x="2672" y="19862"/>
                  <a:pt x="2720" y="19935"/>
                </a:cubicBezTo>
                <a:cubicBezTo>
                  <a:pt x="2834" y="20109"/>
                  <a:pt x="3395" y="20608"/>
                  <a:pt x="3764" y="20863"/>
                </a:cubicBezTo>
                <a:cubicBezTo>
                  <a:pt x="4143" y="21125"/>
                  <a:pt x="4449" y="21268"/>
                  <a:pt x="4870" y="21376"/>
                </a:cubicBezTo>
                <a:cubicBezTo>
                  <a:pt x="5058" y="21425"/>
                  <a:pt x="5225" y="21479"/>
                  <a:pt x="5242" y="21499"/>
                </a:cubicBezTo>
                <a:cubicBezTo>
                  <a:pt x="5259" y="21519"/>
                  <a:pt x="5843" y="21550"/>
                  <a:pt x="6539" y="21569"/>
                </a:cubicBezTo>
                <a:cubicBezTo>
                  <a:pt x="7236" y="21587"/>
                  <a:pt x="9755" y="21600"/>
                  <a:pt x="12137" y="21596"/>
                </a:cubicBezTo>
                <a:lnTo>
                  <a:pt x="16470" y="21591"/>
                </a:lnTo>
                <a:lnTo>
                  <a:pt x="16823" y="21415"/>
                </a:lnTo>
                <a:cubicBezTo>
                  <a:pt x="17854" y="20908"/>
                  <a:pt x="18164" y="20693"/>
                  <a:pt x="18752" y="20078"/>
                </a:cubicBezTo>
                <a:cubicBezTo>
                  <a:pt x="19364" y="19436"/>
                  <a:pt x="20119" y="18213"/>
                  <a:pt x="20456" y="17316"/>
                </a:cubicBezTo>
                <a:cubicBezTo>
                  <a:pt x="20496" y="17208"/>
                  <a:pt x="20551" y="17075"/>
                  <a:pt x="20578" y="17020"/>
                </a:cubicBezTo>
                <a:cubicBezTo>
                  <a:pt x="20605" y="16966"/>
                  <a:pt x="20646" y="16854"/>
                  <a:pt x="20669" y="16769"/>
                </a:cubicBezTo>
                <a:cubicBezTo>
                  <a:pt x="20693" y="16685"/>
                  <a:pt x="20735" y="16567"/>
                  <a:pt x="20764" y="16507"/>
                </a:cubicBezTo>
                <a:cubicBezTo>
                  <a:pt x="20793" y="16448"/>
                  <a:pt x="20816" y="16364"/>
                  <a:pt x="20816" y="16323"/>
                </a:cubicBezTo>
                <a:cubicBezTo>
                  <a:pt x="20816" y="16283"/>
                  <a:pt x="20826" y="16251"/>
                  <a:pt x="20839" y="16251"/>
                </a:cubicBezTo>
                <a:cubicBezTo>
                  <a:pt x="20851" y="16251"/>
                  <a:pt x="20896" y="16111"/>
                  <a:pt x="20937" y="15942"/>
                </a:cubicBezTo>
                <a:cubicBezTo>
                  <a:pt x="20979" y="15772"/>
                  <a:pt x="21022" y="15635"/>
                  <a:pt x="21034" y="15635"/>
                </a:cubicBezTo>
                <a:cubicBezTo>
                  <a:pt x="21047" y="15635"/>
                  <a:pt x="21057" y="15603"/>
                  <a:pt x="21057" y="15563"/>
                </a:cubicBezTo>
                <a:cubicBezTo>
                  <a:pt x="21057" y="15459"/>
                  <a:pt x="21129" y="15187"/>
                  <a:pt x="21156" y="15186"/>
                </a:cubicBezTo>
                <a:cubicBezTo>
                  <a:pt x="21168" y="15186"/>
                  <a:pt x="21178" y="15125"/>
                  <a:pt x="21178" y="15050"/>
                </a:cubicBezTo>
                <a:cubicBezTo>
                  <a:pt x="21178" y="14975"/>
                  <a:pt x="21191" y="14896"/>
                  <a:pt x="21208" y="14877"/>
                </a:cubicBezTo>
                <a:cubicBezTo>
                  <a:pt x="21225" y="14858"/>
                  <a:pt x="21238" y="14782"/>
                  <a:pt x="21238" y="14707"/>
                </a:cubicBezTo>
                <a:cubicBezTo>
                  <a:pt x="21238" y="14632"/>
                  <a:pt x="21251" y="14570"/>
                  <a:pt x="21268" y="14570"/>
                </a:cubicBezTo>
                <a:cubicBezTo>
                  <a:pt x="21284" y="14570"/>
                  <a:pt x="21298" y="14508"/>
                  <a:pt x="21298" y="14431"/>
                </a:cubicBezTo>
                <a:cubicBezTo>
                  <a:pt x="21298" y="14354"/>
                  <a:pt x="21311" y="14289"/>
                  <a:pt x="21328" y="14289"/>
                </a:cubicBezTo>
                <a:cubicBezTo>
                  <a:pt x="21344" y="14289"/>
                  <a:pt x="21358" y="14215"/>
                  <a:pt x="21358" y="14124"/>
                </a:cubicBezTo>
                <a:cubicBezTo>
                  <a:pt x="21358" y="14034"/>
                  <a:pt x="21371" y="13946"/>
                  <a:pt x="21388" y="13927"/>
                </a:cubicBezTo>
                <a:cubicBezTo>
                  <a:pt x="21404" y="13908"/>
                  <a:pt x="21417" y="13818"/>
                  <a:pt x="21417" y="13729"/>
                </a:cubicBezTo>
                <a:cubicBezTo>
                  <a:pt x="21417" y="13640"/>
                  <a:pt x="21432" y="13553"/>
                  <a:pt x="21449" y="13534"/>
                </a:cubicBezTo>
                <a:cubicBezTo>
                  <a:pt x="21465" y="13515"/>
                  <a:pt x="21479" y="13387"/>
                  <a:pt x="21479" y="13252"/>
                </a:cubicBezTo>
                <a:cubicBezTo>
                  <a:pt x="21479" y="13117"/>
                  <a:pt x="21492" y="12993"/>
                  <a:pt x="21509" y="12973"/>
                </a:cubicBezTo>
                <a:cubicBezTo>
                  <a:pt x="21525" y="12954"/>
                  <a:pt x="21539" y="12839"/>
                  <a:pt x="21539" y="12720"/>
                </a:cubicBezTo>
                <a:cubicBezTo>
                  <a:pt x="21539" y="12600"/>
                  <a:pt x="21552" y="12488"/>
                  <a:pt x="21569" y="12469"/>
                </a:cubicBezTo>
                <a:cubicBezTo>
                  <a:pt x="21589" y="12445"/>
                  <a:pt x="21600" y="11700"/>
                  <a:pt x="21600" y="10956"/>
                </a:cubicBezTo>
                <a:cubicBezTo>
                  <a:pt x="21600" y="10211"/>
                  <a:pt x="21589" y="9466"/>
                  <a:pt x="21569" y="9442"/>
                </a:cubicBezTo>
                <a:cubicBezTo>
                  <a:pt x="21552" y="9423"/>
                  <a:pt x="21539" y="9283"/>
                  <a:pt x="21539" y="9133"/>
                </a:cubicBezTo>
                <a:cubicBezTo>
                  <a:pt x="21539" y="8983"/>
                  <a:pt x="21525" y="8845"/>
                  <a:pt x="21509" y="8826"/>
                </a:cubicBezTo>
                <a:cubicBezTo>
                  <a:pt x="21492" y="8807"/>
                  <a:pt x="21479" y="8692"/>
                  <a:pt x="21479" y="8573"/>
                </a:cubicBezTo>
                <a:cubicBezTo>
                  <a:pt x="21479" y="8453"/>
                  <a:pt x="21465" y="8341"/>
                  <a:pt x="21449" y="8322"/>
                </a:cubicBezTo>
                <a:cubicBezTo>
                  <a:pt x="21432" y="8303"/>
                  <a:pt x="21417" y="8213"/>
                  <a:pt x="21417" y="8124"/>
                </a:cubicBezTo>
                <a:cubicBezTo>
                  <a:pt x="21417" y="8035"/>
                  <a:pt x="21404" y="7948"/>
                  <a:pt x="21388" y="7929"/>
                </a:cubicBezTo>
                <a:cubicBezTo>
                  <a:pt x="21371" y="7910"/>
                  <a:pt x="21358" y="7819"/>
                  <a:pt x="21358" y="7728"/>
                </a:cubicBezTo>
                <a:cubicBezTo>
                  <a:pt x="21358" y="7638"/>
                  <a:pt x="21344" y="7564"/>
                  <a:pt x="21328" y="7564"/>
                </a:cubicBezTo>
                <a:cubicBezTo>
                  <a:pt x="21311" y="7564"/>
                  <a:pt x="21298" y="7503"/>
                  <a:pt x="21298" y="7427"/>
                </a:cubicBezTo>
                <a:cubicBezTo>
                  <a:pt x="21298" y="7352"/>
                  <a:pt x="21284" y="7276"/>
                  <a:pt x="21268" y="7257"/>
                </a:cubicBezTo>
                <a:cubicBezTo>
                  <a:pt x="21251" y="7238"/>
                  <a:pt x="21238" y="7160"/>
                  <a:pt x="21238" y="7085"/>
                </a:cubicBezTo>
                <a:cubicBezTo>
                  <a:pt x="21238" y="7009"/>
                  <a:pt x="21225" y="6948"/>
                  <a:pt x="21208" y="6948"/>
                </a:cubicBezTo>
                <a:cubicBezTo>
                  <a:pt x="21191" y="6948"/>
                  <a:pt x="21178" y="6911"/>
                  <a:pt x="21178" y="6864"/>
                </a:cubicBezTo>
                <a:cubicBezTo>
                  <a:pt x="21178" y="6818"/>
                  <a:pt x="21166" y="6734"/>
                  <a:pt x="21151" y="6680"/>
                </a:cubicBezTo>
                <a:cubicBezTo>
                  <a:pt x="21136" y="6627"/>
                  <a:pt x="21064" y="6359"/>
                  <a:pt x="20993" y="6081"/>
                </a:cubicBezTo>
                <a:cubicBezTo>
                  <a:pt x="20921" y="5804"/>
                  <a:pt x="20856" y="5562"/>
                  <a:pt x="20847" y="5546"/>
                </a:cubicBezTo>
                <a:cubicBezTo>
                  <a:pt x="20839" y="5531"/>
                  <a:pt x="20816" y="5468"/>
                  <a:pt x="20798" y="5407"/>
                </a:cubicBezTo>
                <a:cubicBezTo>
                  <a:pt x="20717" y="5130"/>
                  <a:pt x="20678" y="5013"/>
                  <a:pt x="20644" y="4944"/>
                </a:cubicBezTo>
                <a:cubicBezTo>
                  <a:pt x="20624" y="4903"/>
                  <a:pt x="20585" y="4796"/>
                  <a:pt x="20556" y="4704"/>
                </a:cubicBezTo>
                <a:cubicBezTo>
                  <a:pt x="20527" y="4613"/>
                  <a:pt x="20492" y="4540"/>
                  <a:pt x="20479" y="4540"/>
                </a:cubicBezTo>
                <a:cubicBezTo>
                  <a:pt x="20466" y="4540"/>
                  <a:pt x="20456" y="4506"/>
                  <a:pt x="20456" y="4468"/>
                </a:cubicBezTo>
                <a:cubicBezTo>
                  <a:pt x="20455" y="4429"/>
                  <a:pt x="20410" y="4308"/>
                  <a:pt x="20357" y="4197"/>
                </a:cubicBezTo>
                <a:cubicBezTo>
                  <a:pt x="20303" y="4086"/>
                  <a:pt x="20226" y="3914"/>
                  <a:pt x="20185" y="3813"/>
                </a:cubicBezTo>
                <a:cubicBezTo>
                  <a:pt x="20077" y="3550"/>
                  <a:pt x="19725" y="2923"/>
                  <a:pt x="19462" y="2525"/>
                </a:cubicBezTo>
                <a:cubicBezTo>
                  <a:pt x="19338" y="2338"/>
                  <a:pt x="19220" y="2156"/>
                  <a:pt x="19197" y="2121"/>
                </a:cubicBezTo>
                <a:cubicBezTo>
                  <a:pt x="19175" y="2086"/>
                  <a:pt x="19087" y="1980"/>
                  <a:pt x="19001" y="1884"/>
                </a:cubicBezTo>
                <a:cubicBezTo>
                  <a:pt x="18916" y="1788"/>
                  <a:pt x="18805" y="1657"/>
                  <a:pt x="18756" y="1594"/>
                </a:cubicBezTo>
                <a:cubicBezTo>
                  <a:pt x="18575" y="1364"/>
                  <a:pt x="17905" y="787"/>
                  <a:pt x="17592" y="594"/>
                </a:cubicBezTo>
                <a:cubicBezTo>
                  <a:pt x="17229" y="369"/>
                  <a:pt x="16638" y="138"/>
                  <a:pt x="16214" y="56"/>
                </a:cubicBezTo>
                <a:cubicBezTo>
                  <a:pt x="16019" y="18"/>
                  <a:pt x="13369" y="0"/>
                  <a:pt x="10722" y="0"/>
                </a:cubicBezTo>
                <a:close/>
              </a:path>
            </a:pathLst>
          </a:cu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Double-click to edit"/>
          <p:cNvSpPr txBox="1"/>
          <p:nvPr>
            <p:ph type="title"/>
          </p:nvPr>
        </p:nvSpPr>
        <p:spPr>
          <a:prstGeom prst="rect">
            <a:avLst/>
          </a:prstGeom>
        </p:spPr>
        <p:txBody>
          <a:bodyPr/>
          <a:lstStyle/>
          <a:p>
            <a:pPr/>
          </a:p>
        </p:txBody>
      </p:sp>
      <p:sp>
        <p:nvSpPr>
          <p:cNvPr id="530" name="Double-click to edit"/>
          <p:cNvSpPr txBox="1"/>
          <p:nvPr>
            <p:ph type="body" idx="1"/>
          </p:nvPr>
        </p:nvSpPr>
        <p:spPr>
          <a:prstGeom prst="rect">
            <a:avLst/>
          </a:prstGeom>
        </p:spPr>
        <p:txBody>
          <a:bodyPr/>
          <a:lstStyle/>
          <a:p>
            <a:pPr/>
          </a:p>
        </p:txBody>
      </p:sp>
      <p:pic>
        <p:nvPicPr>
          <p:cNvPr id="531" name="pasted-movie.png" descr="pasted-movie.png"/>
          <p:cNvPicPr>
            <a:picLocks noChangeAspect="1"/>
          </p:cNvPicPr>
          <p:nvPr/>
        </p:nvPicPr>
        <p:blipFill>
          <a:blip r:embed="rId2">
            <a:extLst/>
          </a:blip>
          <a:stretch>
            <a:fillRect/>
          </a:stretch>
        </p:blipFill>
        <p:spPr>
          <a:xfrm>
            <a:off x="7271763" y="1397000"/>
            <a:ext cx="16395701" cy="10922000"/>
          </a:xfrm>
          <a:prstGeom prst="rect">
            <a:avLst/>
          </a:prstGeom>
          <a:ln w="12700">
            <a:miter lim="400000"/>
          </a:ln>
        </p:spPr>
      </p:pic>
      <p:pic>
        <p:nvPicPr>
          <p:cNvPr id="532" name="pasted-movie.png" descr="pasted-movie.png"/>
          <p:cNvPicPr>
            <a:picLocks noChangeAspect="1"/>
          </p:cNvPicPr>
          <p:nvPr/>
        </p:nvPicPr>
        <p:blipFill>
          <a:blip r:embed="rId3">
            <a:extLst/>
          </a:blip>
          <a:stretch>
            <a:fillRect/>
          </a:stretch>
        </p:blipFill>
        <p:spPr>
          <a:xfrm>
            <a:off x="-325797" y="3896508"/>
            <a:ext cx="12798998" cy="9407264"/>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Q: How do things communicate?"/>
          <p:cNvSpPr txBox="1"/>
          <p:nvPr>
            <p:ph type="title"/>
          </p:nvPr>
        </p:nvSpPr>
        <p:spPr>
          <a:prstGeom prst="rect">
            <a:avLst/>
          </a:prstGeom>
        </p:spPr>
        <p:txBody>
          <a:bodyPr/>
          <a:lstStyle/>
          <a:p>
            <a:pPr/>
            <a:r>
              <a:t>Q: How do things communicate?</a:t>
            </a:r>
          </a:p>
        </p:txBody>
      </p:sp>
      <p:sp>
        <p:nvSpPr>
          <p:cNvPr id="535" name="Double-click to edit"/>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535"/>
                                        </p:tgtEl>
                                        <p:attrNameLst>
                                          <p:attrName>style.visibility</p:attrName>
                                        </p:attrNameLst>
                                      </p:cBhvr>
                                      <p:to>
                                        <p:strVal val="visible"/>
                                      </p:to>
                                    </p:set>
                                    <p:animEffect filter="fade" transition="in">
                                      <p:cBhvr>
                                        <p:cTn id="7" dur="2000"/>
                                        <p:tgtEl>
                                          <p:spTgt spid="5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5"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IoT devices communicate using every available technology."/>
          <p:cNvSpPr txBox="1"/>
          <p:nvPr>
            <p:ph type="title"/>
          </p:nvPr>
        </p:nvSpPr>
        <p:spPr>
          <a:prstGeom prst="rect">
            <a:avLst/>
          </a:prstGeom>
        </p:spPr>
        <p:txBody>
          <a:bodyPr/>
          <a:lstStyle/>
          <a:p>
            <a:pPr/>
            <a:r>
              <a:t>IoT devices communicate using </a:t>
            </a:r>
            <a:r>
              <a:rPr i="1"/>
              <a:t>every available technology.</a:t>
            </a:r>
          </a:p>
        </p:txBody>
      </p:sp>
      <p:sp>
        <p:nvSpPr>
          <p:cNvPr id="538" name="Ethernet &amp; Internet protocols — IPv4 &amp; IPv6…"/>
          <p:cNvSpPr txBox="1"/>
          <p:nvPr>
            <p:ph type="body" idx="1"/>
          </p:nvPr>
        </p:nvSpPr>
        <p:spPr>
          <a:prstGeom prst="rect">
            <a:avLst/>
          </a:prstGeom>
        </p:spPr>
        <p:txBody>
          <a:bodyPr/>
          <a:lstStyle/>
          <a:p>
            <a:pPr/>
            <a:r>
              <a:t>Ethernet &amp; Internet protocols — IPv4 &amp; IPv6</a:t>
            </a:r>
          </a:p>
          <a:p>
            <a:pPr lvl="1"/>
            <a:r>
              <a:t>Ethernet</a:t>
            </a:r>
          </a:p>
          <a:p>
            <a:pPr lvl="1"/>
            <a:r>
              <a:t>Ethernet over power</a:t>
            </a:r>
          </a:p>
          <a:p>
            <a:pPr lvl="1"/>
            <a:r>
              <a:t>Wi-Fi</a:t>
            </a:r>
          </a:p>
          <a:p>
            <a:pPr/>
            <a:r>
              <a:t>Bluetooth</a:t>
            </a:r>
          </a:p>
          <a:p>
            <a:pPr/>
            <a:r>
              <a:t>Mesh networking</a:t>
            </a:r>
          </a:p>
          <a:p>
            <a:pPr lvl="1"/>
            <a:r>
              <a:t>Z-Wave</a:t>
            </a:r>
          </a:p>
          <a:p>
            <a:pPr lvl="1"/>
            <a:r>
              <a:t>Zigbee</a:t>
            </a:r>
          </a:p>
          <a:p>
            <a:pPr lvl="1"/>
            <a:r>
              <a:t>Bluetooth mesh networking</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Wi-Fi"/>
          <p:cNvSpPr txBox="1"/>
          <p:nvPr>
            <p:ph type="title"/>
          </p:nvPr>
        </p:nvSpPr>
        <p:spPr>
          <a:prstGeom prst="rect">
            <a:avLst/>
          </a:prstGeom>
        </p:spPr>
        <p:txBody>
          <a:bodyPr/>
          <a:lstStyle/>
          <a:p>
            <a:pPr/>
            <a:r>
              <a:t>Wi-Fi</a:t>
            </a:r>
          </a:p>
        </p:txBody>
      </p:sp>
      <p:sp>
        <p:nvSpPr>
          <p:cNvPr id="541" name="Double-click to edit"/>
          <p:cNvSpPr txBox="1"/>
          <p:nvPr>
            <p:ph type="body" idx="1"/>
          </p:nvPr>
        </p:nvSpPr>
        <p:spPr>
          <a:prstGeom prst="rect">
            <a:avLst/>
          </a:prstGeom>
        </p:spPr>
        <p:txBody>
          <a:bodyPr/>
          <a:lstStyle/>
          <a:p>
            <a:pPr/>
          </a:p>
        </p:txBody>
      </p:sp>
      <p:pic>
        <p:nvPicPr>
          <p:cNvPr id="542" name="pasted-movie.png" descr="pasted-movie.png"/>
          <p:cNvPicPr>
            <a:picLocks noChangeAspect="1"/>
          </p:cNvPicPr>
          <p:nvPr/>
        </p:nvPicPr>
        <p:blipFill>
          <a:blip r:embed="rId2">
            <a:extLst/>
          </a:blip>
          <a:stretch>
            <a:fillRect/>
          </a:stretch>
        </p:blipFill>
        <p:spPr>
          <a:xfrm>
            <a:off x="-8135" y="1611835"/>
            <a:ext cx="24384001" cy="12427457"/>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Double-click to edit"/>
          <p:cNvSpPr txBox="1"/>
          <p:nvPr>
            <p:ph type="title"/>
          </p:nvPr>
        </p:nvSpPr>
        <p:spPr>
          <a:prstGeom prst="rect">
            <a:avLst/>
          </a:prstGeom>
        </p:spPr>
        <p:txBody>
          <a:bodyPr/>
          <a:lstStyle/>
          <a:p>
            <a:pPr/>
          </a:p>
        </p:txBody>
      </p:sp>
      <p:sp>
        <p:nvSpPr>
          <p:cNvPr id="545" name="Double-click to edit"/>
          <p:cNvSpPr txBox="1"/>
          <p:nvPr>
            <p:ph type="body" idx="1"/>
          </p:nvPr>
        </p:nvSpPr>
        <p:spPr>
          <a:prstGeom prst="rect">
            <a:avLst/>
          </a:prstGeom>
        </p:spPr>
        <p:txBody>
          <a:bodyPr/>
          <a:lstStyle/>
          <a:p>
            <a:pPr/>
          </a:p>
        </p:txBody>
      </p:sp>
      <p:pic>
        <p:nvPicPr>
          <p:cNvPr id="546" name="pasted-movie.png" descr="pasted-movie.png"/>
          <p:cNvPicPr>
            <a:picLocks noChangeAspect="1"/>
          </p:cNvPicPr>
          <p:nvPr/>
        </p:nvPicPr>
        <p:blipFill>
          <a:blip r:embed="rId2">
            <a:extLst/>
          </a:blip>
          <a:stretch>
            <a:fillRect/>
          </a:stretch>
        </p:blipFill>
        <p:spPr>
          <a:xfrm>
            <a:off x="2979370" y="716246"/>
            <a:ext cx="18133343" cy="12088896"/>
          </a:xfrm>
          <a:prstGeom prst="rect">
            <a:avLst/>
          </a:prstGeom>
          <a:ln w="12700">
            <a:miter lim="400000"/>
          </a:ln>
        </p:spPr>
      </p:pic>
      <p:sp>
        <p:nvSpPr>
          <p:cNvPr id="547" name="https://circuitdigest.com/article/understanding-z-wave-protocol-and-its-role-in-home-automation"/>
          <p:cNvSpPr txBox="1"/>
          <p:nvPr/>
        </p:nvSpPr>
        <p:spPr>
          <a:xfrm>
            <a:off x="2864358" y="12809605"/>
            <a:ext cx="17765066"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https://circuitdigest.com/article/understanding-z-wave-protocol-and-its-role-in-home-automation</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Mesh Networking systems compared (ChatGPT)"/>
          <p:cNvSpPr txBox="1"/>
          <p:nvPr>
            <p:ph type="title"/>
          </p:nvPr>
        </p:nvSpPr>
        <p:spPr>
          <a:prstGeom prst="rect">
            <a:avLst/>
          </a:prstGeom>
        </p:spPr>
        <p:txBody>
          <a:bodyPr/>
          <a:lstStyle/>
          <a:p>
            <a:pPr/>
            <a:r>
              <a:t>Mesh Networking systems compared (ChatGPT)</a:t>
            </a:r>
          </a:p>
        </p:txBody>
      </p:sp>
      <p:sp>
        <p:nvSpPr>
          <p:cNvPr id="550" name="Double-click to edit"/>
          <p:cNvSpPr txBox="1"/>
          <p:nvPr>
            <p:ph type="body" idx="1"/>
          </p:nvPr>
        </p:nvSpPr>
        <p:spPr>
          <a:prstGeom prst="rect">
            <a:avLst/>
          </a:prstGeom>
        </p:spPr>
        <p:txBody>
          <a:bodyPr/>
          <a:lstStyle/>
          <a:p>
            <a:pPr/>
          </a:p>
        </p:txBody>
      </p:sp>
      <p:graphicFrame>
        <p:nvGraphicFramePr>
          <p:cNvPr id="551" name="Table 1"/>
          <p:cNvGraphicFramePr/>
          <p:nvPr/>
        </p:nvGraphicFramePr>
        <p:xfrm>
          <a:off x="473378" y="1908359"/>
          <a:ext cx="23532256" cy="1165974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922540"/>
                <a:gridCol w="5917971"/>
                <a:gridCol w="6171336"/>
                <a:gridCol w="7520407"/>
              </a:tblGrid>
              <a:tr h="777316">
                <a:tc>
                  <a:txBody>
                    <a:bodyPr/>
                    <a:lstStyle/>
                    <a:p>
                      <a:pPr defTabSz="457200">
                        <a:defRPr sz="1800">
                          <a:uFillTx/>
                        </a:defRPr>
                      </a:pPr>
                      <a:r>
                        <a:rPr b="1" sz="2700">
                          <a:latin typeface="Times Roman"/>
                          <a:ea typeface="Times Roman"/>
                          <a:cs typeface="Times Roman"/>
                          <a:sym typeface="Times Roman"/>
                        </a:rPr>
                        <a:t>Feature</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Zigbee</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Z-Wave</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Bluetooth Mesh</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Frequency</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2.4 GHz (global); 868/915 MHz regionally</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Sub-GHz: 868.42 MHz (EU) 908.42 MHz (US)</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2.4 GHz (global)</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Range (per hop)</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~10–20 m indoors</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~30–100 m indoors</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~10–30 m indoors</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Max Nodes</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&gt;65,000 devices</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~232 devices per network</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~32,000 (theoretical limit; practical deployments are smaller)</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Topology</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Mesh (star/tree supported)</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Mesh (up to 4 hops)</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Managed mesh (many-to-many, flooding approach)</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Power Usage</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Very low</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Very low</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Low (optimized for short bursts; beaconing can drain more)</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Data Rate</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Up to 250 kbps</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Up to 100 kbps</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1 Mbps (but effective throughput is lower due to mesh overhead)</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Interoperability</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Open standard (Zigbee 3.0 improves compatibility)</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Proprietary but standardized</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Open standard via Bluetooth SIG</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Vendor Alliance</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Zigbee Alliance (CSA)</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Z-Wave Alliance (Silicon Labs)</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Bluetooth SIG</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Security</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AES-128 encryption</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AES-128 encryption</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AES-128 encryption, device and message authentication</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Device Certification</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Required for branding</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Required for branding</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Optional but recommended for compliance</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Interference Potential</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Moderate–High (2.4 GHz overlaps with Wi-Fi/Bluetooth)</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Low (sub-GHz less crowded)</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High (shares band with Wi-Fi and other Bluetooth devices)</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Market Penetration</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Broad in commercial &amp; residential IoT</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Strong in consumer smart homes</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Growing, especially in lighting, industrial, and wearables</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Open/Proprietary</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Open standard (IEEE 802.15.4)</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Proprietary protocol (owned by Silicon Labs)</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Open standard (Bluetooth Core Spec + Mesh Profile Spec)</a:t>
                      </a:r>
                    </a:p>
                  </a:txBody>
                  <a:tcPr marL="12700" marR="12700" marT="12700" marB="12700" anchor="ctr" anchorCtr="0" horzOverflow="overflow"/>
                </a:tc>
              </a:tr>
              <a:tr h="777316">
                <a:tc>
                  <a:txBody>
                    <a:bodyPr/>
                    <a:lstStyle/>
                    <a:p>
                      <a:pPr algn="l" defTabSz="457200">
                        <a:defRPr sz="1800">
                          <a:uFillTx/>
                        </a:defRPr>
                      </a:pPr>
                      <a:r>
                        <a:rPr b="1" sz="2700">
                          <a:latin typeface="Times Roman"/>
                          <a:ea typeface="Times Roman"/>
                          <a:cs typeface="Times Roman"/>
                          <a:sym typeface="Times Roman"/>
                        </a:rPr>
                        <a:t>Matter Support</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Supported natively or via bridge</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Supported via bridge only</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Future support planned, some bridges available</a:t>
                      </a:r>
                    </a:p>
                  </a:txBody>
                  <a:tcPr marL="12700" marR="12700" marT="12700" marB="12700" anchor="ctr" anchorCtr="0" horzOverflow="overflow"/>
                </a:tc>
              </a:tr>
            </a:tbl>
          </a:graphicData>
        </a:graphic>
      </p:graphicFrame>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IoT devices communicate using every availabile technology."/>
          <p:cNvSpPr txBox="1"/>
          <p:nvPr>
            <p:ph type="title"/>
          </p:nvPr>
        </p:nvSpPr>
        <p:spPr>
          <a:prstGeom prst="rect">
            <a:avLst/>
          </a:prstGeom>
        </p:spPr>
        <p:txBody>
          <a:bodyPr/>
          <a:lstStyle/>
          <a:p>
            <a:pPr/>
            <a:r>
              <a:t>IoT devices communicate using </a:t>
            </a:r>
            <a:r>
              <a:rPr i="1"/>
              <a:t>every availabile technology.</a:t>
            </a:r>
          </a:p>
        </p:txBody>
      </p:sp>
      <p:sp>
        <p:nvSpPr>
          <p:cNvPr id="554" name="Ethernet &amp; Internet protocols — IPv4 &amp; IPv6…"/>
          <p:cNvSpPr txBox="1"/>
          <p:nvPr>
            <p:ph type="body" sz="half" idx="1"/>
          </p:nvPr>
        </p:nvSpPr>
        <p:spPr>
          <a:xfrm>
            <a:off x="425578" y="2427551"/>
            <a:ext cx="10697792" cy="10796025"/>
          </a:xfrm>
          <a:prstGeom prst="rect">
            <a:avLst/>
          </a:prstGeom>
        </p:spPr>
        <p:txBody>
          <a:bodyPr/>
          <a:lstStyle/>
          <a:p>
            <a:pPr/>
            <a:r>
              <a:t>Ethernet &amp; Internet protocols — IPv4 &amp; IPv6</a:t>
            </a:r>
          </a:p>
          <a:p>
            <a:pPr lvl="1"/>
            <a:r>
              <a:t>Ethernet</a:t>
            </a:r>
          </a:p>
          <a:p>
            <a:pPr lvl="1"/>
            <a:r>
              <a:t>Ethernet over power</a:t>
            </a:r>
          </a:p>
          <a:p>
            <a:pPr lvl="1"/>
            <a:r>
              <a:t>Wi-Fi</a:t>
            </a:r>
          </a:p>
          <a:p>
            <a:pPr/>
            <a:r>
              <a:t>Bluetooth</a:t>
            </a:r>
          </a:p>
          <a:p>
            <a:pPr/>
            <a:r>
              <a:t>Mesh networking</a:t>
            </a:r>
          </a:p>
          <a:p>
            <a:pPr lvl="1"/>
            <a:r>
              <a:t>Z-Wave</a:t>
            </a:r>
          </a:p>
          <a:p>
            <a:pPr lvl="1"/>
            <a:r>
              <a:t>Zigbee</a:t>
            </a:r>
          </a:p>
          <a:p>
            <a:pPr lvl="1"/>
            <a:r>
              <a:t>Bluetooth mesh networking</a:t>
            </a:r>
          </a:p>
        </p:txBody>
      </p:sp>
      <p:grpSp>
        <p:nvGrpSpPr>
          <p:cNvPr id="558" name="Group"/>
          <p:cNvGrpSpPr/>
          <p:nvPr/>
        </p:nvGrpSpPr>
        <p:grpSpPr>
          <a:xfrm>
            <a:off x="3763481" y="2065274"/>
            <a:ext cx="20178672" cy="11520578"/>
            <a:chOff x="-223935" y="-223939"/>
            <a:chExt cx="20178671" cy="11520577"/>
          </a:xfrm>
        </p:grpSpPr>
        <p:pic>
          <p:nvPicPr>
            <p:cNvPr id="555" name="Line Line" descr="Line Line"/>
            <p:cNvPicPr>
              <a:picLocks noChangeAspect="0"/>
            </p:cNvPicPr>
            <p:nvPr/>
          </p:nvPicPr>
          <p:blipFill>
            <a:blip r:embed="rId2">
              <a:extLst/>
            </a:blip>
            <a:stretch>
              <a:fillRect/>
            </a:stretch>
          </p:blipFill>
          <p:spPr>
            <a:xfrm rot="19144761">
              <a:off x="-2224338" y="5377598"/>
              <a:ext cx="17222044" cy="317501"/>
            </a:xfrm>
            <a:prstGeom prst="rect">
              <a:avLst/>
            </a:prstGeom>
            <a:effectLst/>
          </p:spPr>
        </p:pic>
        <p:sp>
          <p:nvSpPr>
            <p:cNvPr id="557" name="RS232…"/>
            <p:cNvSpPr/>
            <p:nvPr/>
          </p:nvSpPr>
          <p:spPr>
            <a:xfrm>
              <a:off x="7397176" y="138337"/>
              <a:ext cx="12557560" cy="10796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p>
              <a:pPr lvl="1" algn="r">
                <a:spcBef>
                  <a:spcPts val="400"/>
                </a:spcBef>
                <a:defRPr sz="3600">
                  <a:latin typeface="Helvetica"/>
                  <a:ea typeface="Helvetica"/>
                  <a:cs typeface="Helvetica"/>
                  <a:sym typeface="Helvetica"/>
                </a:defRPr>
              </a:pPr>
              <a:r>
                <a:t>RS232</a:t>
              </a:r>
            </a:p>
            <a:p>
              <a:pPr lvl="1" algn="r">
                <a:spcBef>
                  <a:spcPts val="400"/>
                </a:spcBef>
                <a:defRPr sz="3600">
                  <a:latin typeface="Helvetica"/>
                  <a:ea typeface="Helvetica"/>
                  <a:cs typeface="Helvetica"/>
                  <a:sym typeface="Helvetica"/>
                </a:defRPr>
              </a:pPr>
              <a:r>
                <a:t>USB</a:t>
              </a:r>
            </a:p>
            <a:p>
              <a:pPr lvl="1" algn="r">
                <a:spcBef>
                  <a:spcPts val="400"/>
                </a:spcBef>
                <a:defRPr sz="3600">
                  <a:latin typeface="Helvetica"/>
                  <a:ea typeface="Helvetica"/>
                  <a:cs typeface="Helvetica"/>
                  <a:sym typeface="Helvetica"/>
                </a:defRPr>
              </a:pPr>
            </a:p>
            <a:p>
              <a:pPr lvl="1" algn="r">
                <a:spcBef>
                  <a:spcPts val="400"/>
                </a:spcBef>
                <a:defRPr sz="3600">
                  <a:latin typeface="Helvetica"/>
                  <a:ea typeface="Helvetica"/>
                  <a:cs typeface="Helvetica"/>
                  <a:sym typeface="Helvetica"/>
                </a:defRPr>
              </a:pPr>
              <a:r>
                <a:t>1-Wire</a:t>
              </a:r>
            </a:p>
            <a:p>
              <a:pPr lvl="1" algn="r">
                <a:spcBef>
                  <a:spcPts val="400"/>
                </a:spcBef>
                <a:defRPr sz="3600">
                  <a:latin typeface="Helvetica"/>
                  <a:ea typeface="Helvetica"/>
                  <a:cs typeface="Helvetica"/>
                  <a:sym typeface="Helvetica"/>
                </a:defRPr>
              </a:pPr>
              <a:r>
                <a:t>JTAG</a:t>
              </a:r>
            </a:p>
            <a:p>
              <a:pPr lvl="1" algn="r">
                <a:spcBef>
                  <a:spcPts val="400"/>
                </a:spcBef>
                <a:defRPr sz="3600">
                  <a:latin typeface="Helvetica"/>
                  <a:ea typeface="Helvetica"/>
                  <a:cs typeface="Helvetica"/>
                  <a:sym typeface="Helvetica"/>
                </a:defRPr>
              </a:pPr>
              <a:r>
                <a:t>I</a:t>
              </a:r>
              <a:r>
                <a:rPr baseline="31999"/>
                <a:t>2</a:t>
              </a:r>
              <a:r>
                <a:t>C</a:t>
              </a:r>
            </a:p>
            <a:p>
              <a:pPr lvl="1" algn="r">
                <a:spcBef>
                  <a:spcPts val="400"/>
                </a:spcBef>
                <a:defRPr sz="3600">
                  <a:latin typeface="Helvetica"/>
                  <a:ea typeface="Helvetica"/>
                  <a:cs typeface="Helvetica"/>
                  <a:sym typeface="Helvetica"/>
                </a:defRPr>
              </a:pPr>
              <a:r>
                <a:t>SPI (Serial Peripheral Interface)</a:t>
              </a:r>
            </a:p>
            <a:p>
              <a:pPr lvl="1" algn="r">
                <a:spcBef>
                  <a:spcPts val="400"/>
                </a:spcBef>
                <a:defRPr sz="3600">
                  <a:latin typeface="Helvetica"/>
                  <a:ea typeface="Helvetica"/>
                  <a:cs typeface="Helvetica"/>
                  <a:sym typeface="Helvetica"/>
                </a:defRPr>
              </a:pPr>
              <a:r>
                <a:t>CAN (Controller Area Network — vehicles)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558"/>
                                        </p:tgtEl>
                                        <p:attrNameLst>
                                          <p:attrName>style.visibility</p:attrName>
                                        </p:attrNameLst>
                                      </p:cBhvr>
                                      <p:to>
                                        <p:strVal val="visible"/>
                                      </p:to>
                                    </p:set>
                                    <p:anim calcmode="lin" valueType="num">
                                      <p:cBhvr>
                                        <p:cTn id="7" dur="1000" fill="hold"/>
                                        <p:tgtEl>
                                          <p:spTgt spid="558"/>
                                        </p:tgtEl>
                                        <p:attrNameLst>
                                          <p:attrName>ppt_x</p:attrName>
                                        </p:attrNameLst>
                                      </p:cBhvr>
                                      <p:tavLst>
                                        <p:tav tm="0">
                                          <p:val>
                                            <p:strVal val="1+#ppt_w/2"/>
                                          </p:val>
                                        </p:tav>
                                        <p:tav tm="100000">
                                          <p:val>
                                            <p:strVal val="#ppt_x"/>
                                          </p:val>
                                        </p:tav>
                                      </p:tavLst>
                                    </p:anim>
                                    <p:anim calcmode="lin" valueType="num">
                                      <p:cBhvr>
                                        <p:cTn id="8" dur="1000" fill="hold"/>
                                        <p:tgtEl>
                                          <p:spTgt spid="5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8"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Double-click to edit"/>
          <p:cNvSpPr txBox="1"/>
          <p:nvPr>
            <p:ph type="title"/>
          </p:nvPr>
        </p:nvSpPr>
        <p:spPr>
          <a:prstGeom prst="rect">
            <a:avLst/>
          </a:prstGeom>
        </p:spPr>
        <p:txBody>
          <a:bodyPr/>
          <a:lstStyle/>
          <a:p>
            <a:pPr/>
          </a:p>
        </p:txBody>
      </p:sp>
      <p:sp>
        <p:nvSpPr>
          <p:cNvPr id="208" name="Double-click to edit"/>
          <p:cNvSpPr txBox="1"/>
          <p:nvPr>
            <p:ph type="body" idx="1"/>
          </p:nvPr>
        </p:nvSpPr>
        <p:spPr>
          <a:prstGeom prst="rect">
            <a:avLst/>
          </a:prstGeom>
        </p:spPr>
        <p:txBody>
          <a:bodyPr/>
          <a:lstStyle/>
          <a:p>
            <a:pPr/>
          </a:p>
        </p:txBody>
      </p:sp>
      <p:pic>
        <p:nvPicPr>
          <p:cNvPr id="209" name="pasted-movie.png" descr="pasted-movie.png"/>
          <p:cNvPicPr>
            <a:picLocks noChangeAspect="1"/>
          </p:cNvPicPr>
          <p:nvPr/>
        </p:nvPicPr>
        <p:blipFill>
          <a:blip r:embed="rId2">
            <a:extLst/>
          </a:blip>
          <a:stretch>
            <a:fillRect/>
          </a:stretch>
        </p:blipFill>
        <p:spPr>
          <a:xfrm>
            <a:off x="4415661" y="0"/>
            <a:ext cx="15552678" cy="13716000"/>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Double-click to edit"/>
          <p:cNvSpPr txBox="1"/>
          <p:nvPr>
            <p:ph type="title"/>
          </p:nvPr>
        </p:nvSpPr>
        <p:spPr>
          <a:prstGeom prst="rect">
            <a:avLst/>
          </a:prstGeom>
        </p:spPr>
        <p:txBody>
          <a:bodyPr/>
          <a:lstStyle/>
          <a:p>
            <a:pPr/>
          </a:p>
        </p:txBody>
      </p:sp>
      <p:sp>
        <p:nvSpPr>
          <p:cNvPr id="561" name="Double-click to edit"/>
          <p:cNvSpPr txBox="1"/>
          <p:nvPr>
            <p:ph type="body" idx="1"/>
          </p:nvPr>
        </p:nvSpPr>
        <p:spPr>
          <a:prstGeom prst="rect">
            <a:avLst/>
          </a:prstGeom>
        </p:spPr>
        <p:txBody>
          <a:bodyPr/>
          <a:lstStyle/>
          <a:p>
            <a:pPr/>
          </a:p>
        </p:txBody>
      </p:sp>
      <p:graphicFrame>
        <p:nvGraphicFramePr>
          <p:cNvPr id="562" name="Table 1"/>
          <p:cNvGraphicFramePr/>
          <p:nvPr/>
        </p:nvGraphicFramePr>
        <p:xfrm>
          <a:off x="781196" y="565788"/>
          <a:ext cx="23305008" cy="1290594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391857"/>
                <a:gridCol w="1815404"/>
                <a:gridCol w="3368007"/>
                <a:gridCol w="1999383"/>
                <a:gridCol w="2421068"/>
                <a:gridCol w="2390825"/>
                <a:gridCol w="2483741"/>
                <a:gridCol w="2745039"/>
                <a:gridCol w="1279131"/>
                <a:gridCol w="3410546"/>
              </a:tblGrid>
              <a:tr h="1290594">
                <a:tc>
                  <a:txBody>
                    <a:bodyPr/>
                    <a:lstStyle/>
                    <a:p>
                      <a:pPr defTabSz="457200">
                        <a:defRPr sz="1800">
                          <a:uFillTx/>
                        </a:defRPr>
                      </a:pPr>
                      <a:r>
                        <a:rPr b="1" sz="2700">
                          <a:latin typeface="Times Roman"/>
                          <a:ea typeface="Times Roman"/>
                          <a:cs typeface="Times Roman"/>
                          <a:sym typeface="Times Roman"/>
                        </a:rPr>
                        <a:t>Protocol</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Year Introduced</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Max Speed</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Power Delivery</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Bus Type</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Max Devices</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Typical Distance</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Security</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Still Used?</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Estimated Devices Deployed</a:t>
                      </a:r>
                    </a:p>
                  </a:txBody>
                  <a:tcPr marL="12700" marR="12700" marT="12700" marB="12700" anchor="ctr" anchorCtr="0" horzOverflow="overflow"/>
                </a:tc>
              </a:tr>
              <a:tr h="1290594">
                <a:tc>
                  <a:txBody>
                    <a:bodyPr/>
                    <a:lstStyle/>
                    <a:p>
                      <a:pPr defTabSz="457200">
                        <a:defRPr sz="1800">
                          <a:uFillTx/>
                        </a:defRPr>
                      </a:pPr>
                      <a:r>
                        <a:rPr b="1" sz="2700">
                          <a:latin typeface="Times Roman"/>
                          <a:ea typeface="Times Roman"/>
                          <a:cs typeface="Times Roman"/>
                          <a:sym typeface="Times Roman"/>
                        </a:rPr>
                        <a:t>RS-232</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1962</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 Mbps (typically 115.2 kbps)</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No</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Point-to-point</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2 (1:1)</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~15 m</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None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 Legacy only</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Billions (esp. 80s–2000s)</a:t>
                      </a:r>
                    </a:p>
                  </a:txBody>
                  <a:tcPr marL="12700" marR="12700" marT="12700" marB="12700" anchor="ctr" anchorCtr="0" horzOverflow="overflow"/>
                </a:tc>
              </a:tr>
              <a:tr h="1290594">
                <a:tc>
                  <a:txBody>
                    <a:bodyPr/>
                    <a:lstStyle/>
                    <a:p>
                      <a:pPr defTabSz="457200">
                        <a:defRPr sz="1800">
                          <a:uFillTx/>
                        </a:defRPr>
                      </a:pPr>
                      <a:r>
                        <a:rPr b="1" sz="2700">
                          <a:latin typeface="Times Roman"/>
                          <a:ea typeface="Times Roman"/>
                          <a:cs typeface="Times Roman"/>
                          <a:sym typeface="Times Roman"/>
                        </a:rPr>
                        <a:t>USB 2.0</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2000</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480 Mbps</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Yes (up to 2.5W per port)</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Host-device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127 per host</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~5 m</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Optional (application-layer)</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 Yes</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Billions (ubiquitous on PCs and MCUs)</a:t>
                      </a:r>
                    </a:p>
                  </a:txBody>
                  <a:tcPr marL="12700" marR="12700" marT="12700" marB="12700" anchor="ctr" anchorCtr="0" horzOverflow="overflow"/>
                </a:tc>
              </a:tr>
              <a:tr h="1290594">
                <a:tc>
                  <a:txBody>
                    <a:bodyPr/>
                    <a:lstStyle/>
                    <a:p>
                      <a:pPr defTabSz="457200">
                        <a:defRPr sz="1800">
                          <a:uFillTx/>
                        </a:defRPr>
                      </a:pPr>
                      <a:r>
                        <a:rPr b="1" sz="2700">
                          <a:latin typeface="Times Roman"/>
                          <a:ea typeface="Times Roman"/>
                          <a:cs typeface="Times Roman"/>
                          <a:sym typeface="Times Roman"/>
                        </a:rPr>
                        <a:t>USB 3.0</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2008</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5 Gbps</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Yes (up to 4.5W or more)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Host-device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127 per host</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~3 m</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Optional (application-layer)</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 Yes</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Billions (esp. for storage devices)</a:t>
                      </a:r>
                    </a:p>
                  </a:txBody>
                  <a:tcPr marL="12700" marR="12700" marT="12700" marB="12700" anchor="ctr" anchorCtr="0" horzOverflow="overflow"/>
                </a:tc>
              </a:tr>
              <a:tr h="1290594">
                <a:tc>
                  <a:txBody>
                    <a:bodyPr/>
                    <a:lstStyle/>
                    <a:p>
                      <a:pPr defTabSz="457200">
                        <a:defRPr sz="1800">
                          <a:uFillTx/>
                        </a:defRPr>
                      </a:pPr>
                      <a:r>
                        <a:rPr b="1" sz="2700">
                          <a:latin typeface="Times Roman"/>
                          <a:ea typeface="Times Roman"/>
                          <a:cs typeface="Times Roman"/>
                          <a:sym typeface="Times Roman"/>
                        </a:rPr>
                        <a:t>USB-C</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2014</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10–40 Gbps  (with USB 3.1/3.2/4)</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Yes (up to 100W via PD)</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Connector spec (not a protocol itself)</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N/A</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~3 m</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Optional (application-layer)</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 Yes</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Billions (rapidly replacing earlier USBs)</a:t>
                      </a:r>
                    </a:p>
                  </a:txBody>
                  <a:tcPr marL="12700" marR="12700" marT="12700" marB="12700" anchor="ctr" anchorCtr="0" horzOverflow="overflow"/>
                </a:tc>
              </a:tr>
              <a:tr h="1290594">
                <a:tc>
                  <a:txBody>
                    <a:bodyPr/>
                    <a:lstStyle/>
                    <a:p>
                      <a:pPr defTabSz="457200">
                        <a:defRPr sz="1800">
                          <a:uFillTx/>
                        </a:defRPr>
                      </a:pPr>
                      <a:r>
                        <a:rPr b="1" sz="2700">
                          <a:latin typeface="Times Roman"/>
                          <a:ea typeface="Times Roman"/>
                          <a:cs typeface="Times Roman"/>
                          <a:sym typeface="Times Roman"/>
                        </a:rPr>
                        <a:t>1-Wire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1990</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~16 kbps (std),  142 kbps (overdrive)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Yes (parasitic or powered)</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Master-slave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100</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~100 m</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None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 Niche use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Millions (sensors, iButtons)</a:t>
                      </a:r>
                    </a:p>
                  </a:txBody>
                  <a:tcPr marL="12700" marR="12700" marT="12700" marB="12700" anchor="ctr" anchorCtr="0" horzOverflow="overflow"/>
                </a:tc>
              </a:tr>
              <a:tr h="1290594">
                <a:tc>
                  <a:txBody>
                    <a:bodyPr/>
                    <a:lstStyle/>
                    <a:p>
                      <a:pPr defTabSz="457200">
                        <a:defRPr sz="1800">
                          <a:uFillTx/>
                        </a:defRPr>
                      </a:pPr>
                      <a:r>
                        <a:rPr b="1" sz="2700">
                          <a:latin typeface="Times Roman"/>
                          <a:ea typeface="Times Roman"/>
                          <a:cs typeface="Times Roman"/>
                          <a:sym typeface="Times Roman"/>
                        </a:rPr>
                        <a:t>JTAG</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1990</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~20 MHz  (device-dependent)</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No</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Daisy-chained</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~5</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PCB-local</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None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 Yes</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Billions (debug/program every MCU/FPGA)</a:t>
                      </a:r>
                    </a:p>
                  </a:txBody>
                  <a:tcPr marL="12700" marR="12700" marT="12700" marB="12700" anchor="ctr" anchorCtr="0" horzOverflow="overflow"/>
                </a:tc>
              </a:tr>
              <a:tr h="1290594">
                <a:tc>
                  <a:txBody>
                    <a:bodyPr/>
                    <a:lstStyle/>
                    <a:p>
                      <a:pPr defTabSz="457200">
                        <a:defRPr sz="1800">
                          <a:uFillTx/>
                        </a:defRPr>
                      </a:pPr>
                      <a:r>
                        <a:rPr b="1" sz="2700">
                          <a:latin typeface="Times Roman"/>
                          <a:ea typeface="Times Roman"/>
                          <a:cs typeface="Times Roman"/>
                          <a:sym typeface="Times Roman"/>
                        </a:rPr>
                        <a:t>I²C</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1982</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3.4 Mbps  (HS mode)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No (can be added)</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Multi-master shared bus</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128 (7-bit) or 1024 (10-bit)</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 m</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None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 Yes</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Billions (MCUs, sensors, EEPROM)</a:t>
                      </a:r>
                    </a:p>
                  </a:txBody>
                  <a:tcPr marL="12700" marR="12700" marT="12700" marB="12700" anchor="ctr" anchorCtr="0" horzOverflow="overflow"/>
                </a:tc>
              </a:tr>
              <a:tr h="1290594">
                <a:tc>
                  <a:txBody>
                    <a:bodyPr/>
                    <a:lstStyle/>
                    <a:p>
                      <a:pPr defTabSz="457200">
                        <a:defRPr sz="1800">
                          <a:uFillTx/>
                        </a:defRPr>
                      </a:pPr>
                      <a:r>
                        <a:rPr b="1" sz="2700">
                          <a:latin typeface="Times Roman"/>
                          <a:ea typeface="Times Roman"/>
                          <a:cs typeface="Times Roman"/>
                          <a:sym typeface="Times Roman"/>
                        </a:rPr>
                        <a:t>SPI</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~1980</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10–100+ Mbps (device-limited)</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No</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Master-slave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Typically 1–4 (more with mux)</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&lt;1 m</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None</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 Yes</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Billions (displays, ADCs, memory)</a:t>
                      </a:r>
                    </a:p>
                  </a:txBody>
                  <a:tcPr marL="12700" marR="12700" marT="12700" marB="12700" anchor="ctr" anchorCtr="0" horzOverflow="overflow"/>
                </a:tc>
              </a:tr>
              <a:tr h="1290594">
                <a:tc>
                  <a:txBody>
                    <a:bodyPr/>
                    <a:lstStyle/>
                    <a:p>
                      <a:pPr defTabSz="457200">
                        <a:defRPr sz="1800">
                          <a:uFillTx/>
                        </a:defRPr>
                      </a:pPr>
                      <a:r>
                        <a:rPr b="1" sz="2700">
                          <a:latin typeface="Times Roman"/>
                          <a:ea typeface="Times Roman"/>
                          <a:cs typeface="Times Roman"/>
                          <a:sym typeface="Times Roman"/>
                        </a:rPr>
                        <a:t>CAN</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1986</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 Mbps (Classic),  5 Mbps+ (CAN FD)</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No</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Multi-master broadcast bus</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112 (practical)</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~40 m (up to 1 km at low speed)</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MAC filtering, app-layer auth</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 Yes</a:t>
                      </a:r>
                    </a:p>
                  </a:txBody>
                  <a:tcPr marL="12700" marR="12700" marT="12700" marB="12700" anchor="ctr" anchorCtr="0" horzOverflow="overflow"/>
                </a:tc>
                <a:tc>
                  <a:txBody>
                    <a:bodyPr/>
                    <a:lstStyle/>
                    <a:p>
                      <a:pPr defTabSz="457200">
                        <a:defRPr sz="1800">
                          <a:uFillTx/>
                        </a:defRPr>
                      </a:pPr>
                      <a:r>
                        <a:rPr sz="2700">
                          <a:latin typeface="Times Roman"/>
                          <a:ea typeface="Times Roman"/>
                          <a:cs typeface="Times Roman"/>
                          <a:sym typeface="Times Roman"/>
                        </a:rPr>
                        <a:t>Billions (vehicles, industrial)</a:t>
                      </a:r>
                    </a:p>
                  </a:txBody>
                  <a:tcPr marL="12700" marR="12700" marT="12700" marB="12700" anchor="ctr" anchorCtr="0" horzOverflow="overflow"/>
                </a:tc>
              </a:tr>
            </a:tbl>
          </a:graphicData>
        </a:graphic>
      </p:graphicFrame>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Neopixels… aka WS2812"/>
          <p:cNvSpPr txBox="1"/>
          <p:nvPr>
            <p:ph type="title"/>
          </p:nvPr>
        </p:nvSpPr>
        <p:spPr>
          <a:prstGeom prst="rect">
            <a:avLst/>
          </a:prstGeom>
        </p:spPr>
        <p:txBody>
          <a:bodyPr/>
          <a:lstStyle/>
          <a:p>
            <a:pPr/>
            <a:r>
              <a:t>Neopixels… aka WS2812</a:t>
            </a:r>
          </a:p>
        </p:txBody>
      </p:sp>
      <p:pic>
        <p:nvPicPr>
          <p:cNvPr id="565" name="Image" descr="Image"/>
          <p:cNvPicPr>
            <a:picLocks noChangeAspect="1"/>
          </p:cNvPicPr>
          <p:nvPr/>
        </p:nvPicPr>
        <p:blipFill>
          <a:blip r:embed="rId2">
            <a:extLst/>
          </a:blip>
          <a:srcRect l="0" t="1990" r="10876" b="0"/>
          <a:stretch>
            <a:fillRect/>
          </a:stretch>
        </p:blipFill>
        <p:spPr>
          <a:xfrm>
            <a:off x="111381" y="2177576"/>
            <a:ext cx="11911695" cy="11223894"/>
          </a:xfrm>
          <a:prstGeom prst="rect">
            <a:avLst/>
          </a:prstGeom>
          <a:ln w="12700">
            <a:miter lim="400000"/>
          </a:ln>
        </p:spPr>
      </p:pic>
      <p:pic>
        <p:nvPicPr>
          <p:cNvPr id="566" name="pasted-movie.png" descr="pasted-movie.png"/>
          <p:cNvPicPr>
            <a:picLocks noChangeAspect="1"/>
          </p:cNvPicPr>
          <p:nvPr/>
        </p:nvPicPr>
        <p:blipFill>
          <a:blip r:embed="rId3">
            <a:extLst/>
          </a:blip>
          <a:srcRect l="0" t="0" r="0" b="11306"/>
          <a:stretch>
            <a:fillRect/>
          </a:stretch>
        </p:blipFill>
        <p:spPr>
          <a:xfrm>
            <a:off x="18819841" y="308341"/>
            <a:ext cx="4298947" cy="8248032"/>
          </a:xfrm>
          <a:prstGeom prst="rect">
            <a:avLst/>
          </a:prstGeom>
          <a:ln w="12700">
            <a:miter lim="400000"/>
          </a:ln>
        </p:spPr>
      </p:pic>
      <p:pic>
        <p:nvPicPr>
          <p:cNvPr id="567" name="pasted-movie.png" descr="pasted-movie.png"/>
          <p:cNvPicPr>
            <a:picLocks noChangeAspect="1"/>
          </p:cNvPicPr>
          <p:nvPr/>
        </p:nvPicPr>
        <p:blipFill>
          <a:blip r:embed="rId4">
            <a:extLst/>
          </a:blip>
          <a:stretch>
            <a:fillRect/>
          </a:stretch>
        </p:blipFill>
        <p:spPr>
          <a:xfrm>
            <a:off x="13257600" y="324328"/>
            <a:ext cx="4280493" cy="8216038"/>
          </a:xfrm>
          <a:prstGeom prst="rect">
            <a:avLst/>
          </a:prstGeom>
          <a:ln w="12700">
            <a:miter lim="400000"/>
          </a:ln>
        </p:spPr>
      </p:pic>
      <p:pic>
        <p:nvPicPr>
          <p:cNvPr id="568" name="pasted-movie.png" descr="pasted-movie.png"/>
          <p:cNvPicPr>
            <a:picLocks noChangeAspect="1"/>
          </p:cNvPicPr>
          <p:nvPr/>
        </p:nvPicPr>
        <p:blipFill>
          <a:blip r:embed="rId5">
            <a:extLst/>
          </a:blip>
          <a:stretch>
            <a:fillRect/>
          </a:stretch>
        </p:blipFill>
        <p:spPr>
          <a:xfrm>
            <a:off x="15909211" y="8969393"/>
            <a:ext cx="7040227" cy="431214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Electronics Test!"/>
          <p:cNvSpPr txBox="1"/>
          <p:nvPr>
            <p:ph type="title"/>
          </p:nvPr>
        </p:nvSpPr>
        <p:spPr>
          <a:prstGeom prst="rect">
            <a:avLst/>
          </a:prstGeom>
        </p:spPr>
        <p:txBody>
          <a:bodyPr/>
          <a:lstStyle/>
          <a:p>
            <a:pPr/>
            <a:r>
              <a:t>Electronics Test!</a:t>
            </a:r>
          </a:p>
        </p:txBody>
      </p:sp>
      <p:sp>
        <p:nvSpPr>
          <p:cNvPr id="571" name="Double-click to edit"/>
          <p:cNvSpPr txBox="1"/>
          <p:nvPr>
            <p:ph type="body" sz="half"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Q: Can you identify these symbols?"/>
          <p:cNvSpPr txBox="1"/>
          <p:nvPr>
            <p:ph type="title"/>
          </p:nvPr>
        </p:nvSpPr>
        <p:spPr>
          <a:prstGeom prst="rect">
            <a:avLst/>
          </a:prstGeom>
        </p:spPr>
        <p:txBody>
          <a:bodyPr/>
          <a:lstStyle/>
          <a:p>
            <a:pPr/>
            <a:r>
              <a:t>Q: Can you identify these symbols?</a:t>
            </a:r>
          </a:p>
        </p:txBody>
      </p:sp>
      <p:pic>
        <p:nvPicPr>
          <p:cNvPr id="574" name="pasted-movie.png" descr="pasted-movie.png"/>
          <p:cNvPicPr>
            <a:picLocks noChangeAspect="1"/>
          </p:cNvPicPr>
          <p:nvPr/>
        </p:nvPicPr>
        <p:blipFill>
          <a:blip r:embed="rId2">
            <a:extLst/>
          </a:blip>
          <a:srcRect l="0" t="71950" r="0" b="0"/>
          <a:stretch>
            <a:fillRect/>
          </a:stretch>
        </p:blipFill>
        <p:spPr>
          <a:xfrm>
            <a:off x="8767551" y="2579749"/>
            <a:ext cx="4840499" cy="1088128"/>
          </a:xfrm>
          <a:prstGeom prst="rect">
            <a:avLst/>
          </a:prstGeom>
          <a:ln w="12700">
            <a:miter lim="400000"/>
          </a:ln>
        </p:spPr>
      </p:pic>
      <p:pic>
        <p:nvPicPr>
          <p:cNvPr id="575" name="pasted-movie.png" descr="pasted-movie.png"/>
          <p:cNvPicPr>
            <a:picLocks noChangeAspect="1"/>
          </p:cNvPicPr>
          <p:nvPr/>
        </p:nvPicPr>
        <p:blipFill>
          <a:blip r:embed="rId3">
            <a:extLst/>
          </a:blip>
          <a:srcRect l="70654" t="1607" r="3147" b="2324"/>
          <a:stretch>
            <a:fillRect/>
          </a:stretch>
        </p:blipFill>
        <p:spPr>
          <a:xfrm flipH="1" rot="5400000">
            <a:off x="9912689" y="8454129"/>
            <a:ext cx="2162680" cy="5563500"/>
          </a:xfrm>
          <a:prstGeom prst="rect">
            <a:avLst/>
          </a:prstGeom>
          <a:ln w="12700">
            <a:miter lim="400000"/>
          </a:ln>
        </p:spPr>
      </p:pic>
      <p:pic>
        <p:nvPicPr>
          <p:cNvPr id="576" name="pasted-movie.png" descr="pasted-movie.png"/>
          <p:cNvPicPr>
            <a:picLocks noChangeAspect="1"/>
          </p:cNvPicPr>
          <p:nvPr/>
        </p:nvPicPr>
        <p:blipFill>
          <a:blip r:embed="rId4">
            <a:extLst/>
          </a:blip>
          <a:srcRect l="0" t="23611" r="0" b="39139"/>
          <a:stretch>
            <a:fillRect/>
          </a:stretch>
        </p:blipFill>
        <p:spPr>
          <a:xfrm>
            <a:off x="8573740" y="4922028"/>
            <a:ext cx="4840569" cy="1697021"/>
          </a:xfrm>
          <a:prstGeom prst="rect">
            <a:avLst/>
          </a:prstGeom>
          <a:ln w="12700">
            <a:miter lim="400000"/>
          </a:ln>
        </p:spPr>
      </p:pic>
      <p:pic>
        <p:nvPicPr>
          <p:cNvPr id="577" name="pasted-movie.png" descr="pasted-movie.png"/>
          <p:cNvPicPr>
            <a:picLocks noChangeAspect="1"/>
          </p:cNvPicPr>
          <p:nvPr/>
        </p:nvPicPr>
        <p:blipFill>
          <a:blip r:embed="rId5">
            <a:extLst/>
          </a:blip>
          <a:stretch>
            <a:fillRect/>
          </a:stretch>
        </p:blipFill>
        <p:spPr>
          <a:xfrm>
            <a:off x="9978082" y="7447056"/>
            <a:ext cx="2032001" cy="1879601"/>
          </a:xfrm>
          <a:prstGeom prst="rect">
            <a:avLst/>
          </a:prstGeom>
          <a:ln w="12700">
            <a:miter lim="400000"/>
          </a:ln>
        </p:spPr>
      </p:pic>
      <p:pic>
        <p:nvPicPr>
          <p:cNvPr id="578" name="pasted-movie.png" descr="pasted-movie.png"/>
          <p:cNvPicPr>
            <a:picLocks noChangeAspect="1"/>
          </p:cNvPicPr>
          <p:nvPr/>
        </p:nvPicPr>
        <p:blipFill>
          <a:blip r:embed="rId6">
            <a:extLst/>
          </a:blip>
          <a:stretch>
            <a:fillRect/>
          </a:stretch>
        </p:blipFill>
        <p:spPr>
          <a:xfrm>
            <a:off x="15883421" y="3857400"/>
            <a:ext cx="3456677" cy="3456677"/>
          </a:xfrm>
          <a:prstGeom prst="rect">
            <a:avLst/>
          </a:prstGeom>
          <a:ln w="12700">
            <a:miter lim="400000"/>
          </a:ln>
        </p:spPr>
      </p:pic>
      <p:pic>
        <p:nvPicPr>
          <p:cNvPr id="579" name="pasted-movie.png" descr="pasted-movie.png"/>
          <p:cNvPicPr>
            <a:picLocks noChangeAspect="1"/>
          </p:cNvPicPr>
          <p:nvPr/>
        </p:nvPicPr>
        <p:blipFill>
          <a:blip r:embed="rId7">
            <a:extLst/>
          </a:blip>
          <a:stretch>
            <a:fillRect/>
          </a:stretch>
        </p:blipFill>
        <p:spPr>
          <a:xfrm>
            <a:off x="15823046" y="9447220"/>
            <a:ext cx="3577426" cy="3577425"/>
          </a:xfrm>
          <a:prstGeom prst="rect">
            <a:avLst/>
          </a:prstGeom>
          <a:ln w="12700">
            <a:miter lim="400000"/>
          </a:ln>
        </p:spPr>
      </p:pic>
      <p:sp>
        <p:nvSpPr>
          <p:cNvPr id="580" name="a"/>
          <p:cNvSpPr txBox="1"/>
          <p:nvPr/>
        </p:nvSpPr>
        <p:spPr>
          <a:xfrm>
            <a:off x="7170731" y="2719650"/>
            <a:ext cx="441656"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t>
            </a:r>
          </a:p>
        </p:txBody>
      </p:sp>
      <p:sp>
        <p:nvSpPr>
          <p:cNvPr id="581" name="b"/>
          <p:cNvSpPr txBox="1"/>
          <p:nvPr/>
        </p:nvSpPr>
        <p:spPr>
          <a:xfrm>
            <a:off x="7170731" y="5181522"/>
            <a:ext cx="475794"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t>
            </a:r>
          </a:p>
        </p:txBody>
      </p:sp>
      <p:sp>
        <p:nvSpPr>
          <p:cNvPr id="582" name="c"/>
          <p:cNvSpPr txBox="1"/>
          <p:nvPr/>
        </p:nvSpPr>
        <p:spPr>
          <a:xfrm>
            <a:off x="14764918" y="5181522"/>
            <a:ext cx="441657"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t>
            </a:r>
          </a:p>
        </p:txBody>
      </p:sp>
      <p:sp>
        <p:nvSpPr>
          <p:cNvPr id="583" name="d"/>
          <p:cNvSpPr txBox="1"/>
          <p:nvPr/>
        </p:nvSpPr>
        <p:spPr>
          <a:xfrm>
            <a:off x="7187800" y="7982640"/>
            <a:ext cx="475793"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t>
            </a:r>
          </a:p>
        </p:txBody>
      </p:sp>
      <p:sp>
        <p:nvSpPr>
          <p:cNvPr id="584" name="e"/>
          <p:cNvSpPr txBox="1"/>
          <p:nvPr/>
        </p:nvSpPr>
        <p:spPr>
          <a:xfrm>
            <a:off x="7204869" y="10831717"/>
            <a:ext cx="441656"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a:t>
            </a:r>
          </a:p>
        </p:txBody>
      </p:sp>
      <p:sp>
        <p:nvSpPr>
          <p:cNvPr id="585" name="f"/>
          <p:cNvSpPr txBox="1"/>
          <p:nvPr/>
        </p:nvSpPr>
        <p:spPr>
          <a:xfrm>
            <a:off x="14764918" y="10831717"/>
            <a:ext cx="294743"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Q: How about these vocab words?"/>
          <p:cNvSpPr txBox="1"/>
          <p:nvPr>
            <p:ph type="title"/>
          </p:nvPr>
        </p:nvSpPr>
        <p:spPr>
          <a:prstGeom prst="rect">
            <a:avLst/>
          </a:prstGeom>
        </p:spPr>
        <p:txBody>
          <a:bodyPr/>
          <a:lstStyle/>
          <a:p>
            <a:pPr/>
            <a:r>
              <a:t>Q: How about these vocab words?</a:t>
            </a:r>
          </a:p>
        </p:txBody>
      </p:sp>
      <p:sp>
        <p:nvSpPr>
          <p:cNvPr id="588" name="Cathode…"/>
          <p:cNvSpPr txBox="1"/>
          <p:nvPr>
            <p:ph type="body" idx="1"/>
          </p:nvPr>
        </p:nvSpPr>
        <p:spPr>
          <a:prstGeom prst="rect">
            <a:avLst/>
          </a:prstGeom>
        </p:spPr>
        <p:txBody>
          <a:bodyPr/>
          <a:lstStyle/>
          <a:p>
            <a:pPr/>
            <a:r>
              <a:t>Cathode</a:t>
            </a:r>
          </a:p>
          <a:p>
            <a:pPr/>
            <a:r>
              <a:t>Anode </a:t>
            </a:r>
          </a:p>
          <a:p>
            <a:pPr/>
            <a:r>
              <a:t>Battery</a:t>
            </a:r>
          </a:p>
          <a:p>
            <a:pPr/>
            <a:r>
              <a:t>Diode</a:t>
            </a:r>
          </a:p>
          <a:p>
            <a:pPr/>
            <a:r>
              <a:t>Transistor</a:t>
            </a:r>
          </a:p>
          <a:p>
            <a:pPr/>
          </a:p>
          <a:p>
            <a:pPr/>
            <a:r>
              <a:t>Q: Bonus points — What’s a 555?</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92" name="Group"/>
          <p:cNvGrpSpPr/>
          <p:nvPr/>
        </p:nvGrpSpPr>
        <p:grpSpPr>
          <a:xfrm>
            <a:off x="14227508" y="10210"/>
            <a:ext cx="10089166" cy="13695579"/>
            <a:chOff x="0" y="0"/>
            <a:chExt cx="10089165" cy="13695577"/>
          </a:xfrm>
        </p:grpSpPr>
        <p:sp>
          <p:nvSpPr>
            <p:cNvPr id="590" name="Rectangle"/>
            <p:cNvSpPr/>
            <p:nvPr/>
          </p:nvSpPr>
          <p:spPr>
            <a:xfrm>
              <a:off x="0" y="243356"/>
              <a:ext cx="10089166" cy="13452222"/>
            </a:xfrm>
            <a:prstGeom prst="rect">
              <a:avLst/>
            </a:prstGeom>
            <a:solidFill>
              <a:srgbClr val="FFFFFF"/>
            </a:solidFill>
            <a:ln w="12700" cap="flat">
              <a:noFill/>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p>
          </p:txBody>
        </p:sp>
        <p:pic>
          <p:nvPicPr>
            <p:cNvPr id="591" name="Image" descr="Image"/>
            <p:cNvPicPr>
              <a:picLocks noChangeAspect="1"/>
            </p:cNvPicPr>
            <p:nvPr/>
          </p:nvPicPr>
          <p:blipFill>
            <a:blip r:embed="rId2">
              <a:extLst/>
            </a:blip>
            <a:stretch>
              <a:fillRect/>
            </a:stretch>
          </p:blipFill>
          <p:spPr>
            <a:xfrm>
              <a:off x="0" y="0"/>
              <a:ext cx="10089166" cy="13452215"/>
            </a:xfrm>
            <a:prstGeom prst="rect">
              <a:avLst/>
            </a:prstGeom>
            <a:ln w="12700" cap="flat">
              <a:noFill/>
              <a:miter lim="400000"/>
            </a:ln>
            <a:effectLst/>
          </p:spPr>
        </p:pic>
      </p:grpSp>
      <p:sp>
        <p:nvSpPr>
          <p:cNvPr id="593" name="Internet of Things (IoT): Opportunities, issues and challenges towards a smart and sustainable future"/>
          <p:cNvSpPr txBox="1"/>
          <p:nvPr>
            <p:ph type="title"/>
          </p:nvPr>
        </p:nvSpPr>
        <p:spPr>
          <a:prstGeom prst="rect">
            <a:avLst/>
          </a:prstGeom>
        </p:spPr>
        <p:txBody>
          <a:bodyPr/>
          <a:lstStyle/>
          <a:p>
            <a:pPr marR="73151" indent="27432" defTabSz="1639490">
              <a:defRPr sz="5760"/>
            </a:pPr>
            <a:r>
              <a:t>Internet of Things (IoT): Opportunities, issues and challenges</a:t>
            </a:r>
            <a:br/>
            <a:r>
              <a:t>towards a smart and sustainable future</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5" name="Image" descr="Image"/>
          <p:cNvPicPr>
            <a:picLocks noChangeAspect="1"/>
          </p:cNvPicPr>
          <p:nvPr/>
        </p:nvPicPr>
        <p:blipFill>
          <a:blip r:embed="rId2">
            <a:extLst/>
          </a:blip>
          <a:stretch>
            <a:fillRect/>
          </a:stretch>
        </p:blipFill>
        <p:spPr>
          <a:xfrm>
            <a:off x="11265749" y="1762218"/>
            <a:ext cx="13086323" cy="10191564"/>
          </a:xfrm>
          <a:prstGeom prst="rect">
            <a:avLst/>
          </a:prstGeom>
          <a:ln w="12700">
            <a:miter lim="400000"/>
          </a:ln>
        </p:spPr>
      </p:pic>
      <p:sp>
        <p:nvSpPr>
          <p:cNvPr id="596" name="This article is really a textbook"/>
          <p:cNvSpPr txBox="1"/>
          <p:nvPr>
            <p:ph type="title"/>
          </p:nvPr>
        </p:nvSpPr>
        <p:spPr>
          <a:prstGeom prst="rect">
            <a:avLst/>
          </a:prstGeom>
        </p:spPr>
        <p:txBody>
          <a:bodyPr/>
          <a:lstStyle/>
          <a:p>
            <a:pPr/>
            <a:r>
              <a:t>This article is really a textbook</a:t>
            </a:r>
          </a:p>
        </p:txBody>
      </p:sp>
      <p:sp>
        <p:nvSpPr>
          <p:cNvPr id="597" name="Skim the article for what you find interesting.…"/>
          <p:cNvSpPr txBox="1"/>
          <p:nvPr>
            <p:ph type="body" idx="1"/>
          </p:nvPr>
        </p:nvSpPr>
        <p:spPr>
          <a:prstGeom prst="rect">
            <a:avLst/>
          </a:prstGeom>
        </p:spPr>
        <p:txBody>
          <a:bodyPr/>
          <a:lstStyle/>
          <a:p>
            <a:pPr/>
            <a:r>
              <a:t>Skim the article for what you find interesting.</a:t>
            </a:r>
          </a:p>
          <a:p>
            <a:pPr/>
            <a:r>
              <a:t>Key points:</a:t>
            </a:r>
          </a:p>
          <a:p>
            <a:pPr lvl="1"/>
            <a:r>
              <a:t>IoT has the possibility to revolutionize</a:t>
            </a:r>
          </a:p>
          <a:p>
            <a:pPr lvl="2"/>
            <a:r>
              <a:t>transportation</a:t>
            </a:r>
          </a:p>
          <a:p>
            <a:pPr lvl="2"/>
            <a:r>
              <a:t>energy management</a:t>
            </a:r>
          </a:p>
          <a:p>
            <a:pPr lvl="2"/>
            <a:r>
              <a:t>power networks</a:t>
            </a:r>
          </a:p>
          <a:p>
            <a:pPr lvl="2"/>
            <a:r>
              <a:t>agriculture</a:t>
            </a:r>
          </a:p>
          <a:p>
            <a:pPr lvl="1"/>
          </a:p>
          <a:p>
            <a:pPr lvl="1"/>
            <a:r>
              <a:t>Industrial applications are the most well developed.</a:t>
            </a:r>
          </a:p>
          <a:p>
            <a:pPr lvl="1"/>
          </a:p>
          <a:p>
            <a:pPr lvl="1"/>
            <a:r>
              <a:t>Home automation is … </a:t>
            </a:r>
          </a:p>
          <a:p>
            <a:pPr lvl="1"/>
          </a:p>
          <a:p>
            <a:pPr lvl="1"/>
            <a:r>
              <a:t>Q: How many people think that they have a smart home?</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General market structure of IoT technologies"/>
          <p:cNvSpPr txBox="1"/>
          <p:nvPr>
            <p:ph type="title"/>
          </p:nvPr>
        </p:nvSpPr>
        <p:spPr>
          <a:prstGeom prst="rect">
            <a:avLst/>
          </a:prstGeom>
        </p:spPr>
        <p:txBody>
          <a:bodyPr/>
          <a:lstStyle/>
          <a:p>
            <a:pPr/>
            <a:r>
              <a:t>General market structure of IoT technologies</a:t>
            </a:r>
          </a:p>
        </p:txBody>
      </p:sp>
      <p:pic>
        <p:nvPicPr>
          <p:cNvPr id="600" name="Image" descr="Image"/>
          <p:cNvPicPr>
            <a:picLocks noChangeAspect="1"/>
          </p:cNvPicPr>
          <p:nvPr/>
        </p:nvPicPr>
        <p:blipFill>
          <a:blip r:embed="rId2">
            <a:extLst/>
          </a:blip>
          <a:srcRect l="0" t="19690" r="0" b="0"/>
          <a:stretch>
            <a:fillRect/>
          </a:stretch>
        </p:blipFill>
        <p:spPr>
          <a:xfrm>
            <a:off x="1557068" y="5596596"/>
            <a:ext cx="10195464" cy="5259544"/>
          </a:xfrm>
          <a:prstGeom prst="rect">
            <a:avLst/>
          </a:prstGeom>
          <a:ln w="12700">
            <a:miter lim="400000"/>
          </a:ln>
        </p:spPr>
      </p:pic>
      <p:sp>
        <p:nvSpPr>
          <p:cNvPr id="601" name="Oval"/>
          <p:cNvSpPr/>
          <p:nvPr/>
        </p:nvSpPr>
        <p:spPr>
          <a:xfrm>
            <a:off x="8597900" y="9909968"/>
            <a:ext cx="2705696" cy="1032025"/>
          </a:xfrm>
          <a:prstGeom prst="ellipse">
            <a:avLst/>
          </a:prstGeom>
          <a:ln w="63500">
            <a:solidFill>
              <a:schemeClr val="accent5">
                <a:hueOff val="-82419"/>
                <a:satOff val="-9513"/>
                <a:lumOff val="-16343"/>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p>
        </p:txBody>
      </p:sp>
      <p:pic>
        <p:nvPicPr>
          <p:cNvPr id="602" name="Image" descr="Image"/>
          <p:cNvPicPr>
            <a:picLocks noChangeAspect="1"/>
          </p:cNvPicPr>
          <p:nvPr/>
        </p:nvPicPr>
        <p:blipFill>
          <a:blip r:embed="rId2">
            <a:extLst/>
          </a:blip>
          <a:srcRect l="0" t="0" r="0" b="80057"/>
          <a:stretch>
            <a:fillRect/>
          </a:stretch>
        </p:blipFill>
        <p:spPr>
          <a:xfrm>
            <a:off x="451317" y="3218785"/>
            <a:ext cx="13728592" cy="1758612"/>
          </a:xfrm>
          <a:prstGeom prst="rect">
            <a:avLst/>
          </a:prstGeom>
          <a:ln w="12700">
            <a:miter lim="400000"/>
          </a:ln>
        </p:spPr>
      </p:pic>
      <p:graphicFrame>
        <p:nvGraphicFramePr>
          <p:cNvPr id="603" name="2D Column Chart"/>
          <p:cNvGraphicFramePr/>
          <p:nvPr/>
        </p:nvGraphicFramePr>
        <p:xfrm>
          <a:off x="13271899" y="3890019"/>
          <a:ext cx="10285609" cy="9033867"/>
        </p:xfrm>
        <a:graphic xmlns:a="http://schemas.openxmlformats.org/drawingml/2006/main">
          <a:graphicData uri="http://schemas.openxmlformats.org/drawingml/2006/chart">
            <c:chart xmlns:c="http://schemas.openxmlformats.org/drawingml/2006/chart" r:id="rId3"/>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601"/>
                                        </p:tgtEl>
                                        <p:attrNameLst>
                                          <p:attrName>style.visibility</p:attrName>
                                        </p:attrNameLst>
                                      </p:cBhvr>
                                      <p:to>
                                        <p:strVal val="visible"/>
                                      </p:to>
                                    </p:set>
                                    <p:animEffect filter="dissolve" transition="in">
                                      <p:cBhvr>
                                        <p:cTn id="11" dur="2000"/>
                                        <p:tgtEl>
                                          <p:spTgt spid="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3" grpId="1"/>
      <p:bldP build="whole" bldLvl="1" animBg="1" rev="0" advAuto="0" spid="601" grpId="2"/>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2 slide aside) This illustration shows a good reason to avoid pie charts"/>
          <p:cNvSpPr txBox="1"/>
          <p:nvPr>
            <p:ph type="title"/>
          </p:nvPr>
        </p:nvSpPr>
        <p:spPr>
          <a:prstGeom prst="rect">
            <a:avLst/>
          </a:prstGeom>
        </p:spPr>
        <p:txBody>
          <a:bodyPr/>
          <a:lstStyle/>
          <a:p>
            <a:pPr/>
            <a:r>
              <a:t>(2 slide aside)</a:t>
            </a:r>
            <a:br/>
            <a:r>
              <a:t>This illustration shows a good reason to avoid pie charts</a:t>
            </a:r>
          </a:p>
        </p:txBody>
      </p:sp>
      <p:sp>
        <p:nvSpPr>
          <p:cNvPr id="606" name="Double-click to edit"/>
          <p:cNvSpPr txBox="1"/>
          <p:nvPr>
            <p:ph type="body" idx="1"/>
          </p:nvPr>
        </p:nvSpPr>
        <p:spPr>
          <a:prstGeom prst="rect">
            <a:avLst/>
          </a:prstGeom>
        </p:spPr>
        <p:txBody>
          <a:bodyPr/>
          <a:lstStyle/>
          <a:p>
            <a:pPr/>
          </a:p>
        </p:txBody>
      </p:sp>
      <p:pic>
        <p:nvPicPr>
          <p:cNvPr id="607" name="Image" descr="Image"/>
          <p:cNvPicPr>
            <a:picLocks noChangeAspect="1"/>
          </p:cNvPicPr>
          <p:nvPr/>
        </p:nvPicPr>
        <p:blipFill>
          <a:blip r:embed="rId2">
            <a:extLst/>
          </a:blip>
          <a:stretch>
            <a:fillRect/>
          </a:stretch>
        </p:blipFill>
        <p:spPr>
          <a:xfrm>
            <a:off x="606335" y="3983138"/>
            <a:ext cx="10526299" cy="7620001"/>
          </a:xfrm>
          <a:prstGeom prst="rect">
            <a:avLst/>
          </a:prstGeom>
          <a:ln w="12700">
            <a:miter lim="400000"/>
          </a:ln>
        </p:spPr>
      </p:pic>
      <p:pic>
        <p:nvPicPr>
          <p:cNvPr id="608" name="Image" descr="Image"/>
          <p:cNvPicPr>
            <a:picLocks noChangeAspect="1"/>
          </p:cNvPicPr>
          <p:nvPr/>
        </p:nvPicPr>
        <p:blipFill>
          <a:blip r:embed="rId3">
            <a:extLst/>
          </a:blip>
          <a:stretch>
            <a:fillRect/>
          </a:stretch>
        </p:blipFill>
        <p:spPr>
          <a:xfrm>
            <a:off x="12234463" y="4015563"/>
            <a:ext cx="10526300" cy="7620001"/>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2 slide aside) If you want more…"/>
          <p:cNvSpPr txBox="1"/>
          <p:nvPr>
            <p:ph type="title"/>
          </p:nvPr>
        </p:nvSpPr>
        <p:spPr>
          <a:prstGeom prst="rect">
            <a:avLst/>
          </a:prstGeom>
        </p:spPr>
        <p:txBody>
          <a:bodyPr/>
          <a:lstStyle/>
          <a:p>
            <a:pPr/>
            <a:r>
              <a:t>(2 slide aside)</a:t>
            </a:r>
            <a:br/>
            <a:r>
              <a:t>If you want more…</a:t>
            </a:r>
          </a:p>
        </p:txBody>
      </p:sp>
      <p:sp>
        <p:nvSpPr>
          <p:cNvPr id="611" name="Double-click to edit"/>
          <p:cNvSpPr txBox="1"/>
          <p:nvPr>
            <p:ph type="body" idx="1"/>
          </p:nvPr>
        </p:nvSpPr>
        <p:spPr>
          <a:prstGeom prst="rect">
            <a:avLst/>
          </a:prstGeom>
        </p:spPr>
        <p:txBody>
          <a:bodyPr/>
          <a:lstStyle/>
          <a:p>
            <a:pPr/>
          </a:p>
        </p:txBody>
      </p:sp>
      <p:sp>
        <p:nvSpPr>
          <p:cNvPr id="612" name="https://www.perceptualedge.com/articles/visual_business_intelligence/save_the_pies_for_dessert.pdf"/>
          <p:cNvSpPr txBox="1"/>
          <p:nvPr/>
        </p:nvSpPr>
        <p:spPr>
          <a:xfrm>
            <a:off x="7829847" y="13226434"/>
            <a:ext cx="16320771" cy="523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pPr>
            <a:r>
              <a:rPr u="sng">
                <a:hlinkClick r:id="rId2" invalidUrl="" action="" tgtFrame="" tooltip="" history="1" highlightClick="0" endSnd="0"/>
              </a:rPr>
              <a:t>https://www.perceptualedge.com/articles/visual_business_intelligence/save_the_pies_for_dessert.pdf</a:t>
            </a:r>
            <a:r>
              <a:t> </a:t>
            </a:r>
          </a:p>
        </p:txBody>
      </p:sp>
      <p:pic>
        <p:nvPicPr>
          <p:cNvPr id="613" name="save_the_pies_for_dessert (dragged).pdf" descr="save_the_pies_for_dessert (dragged).pdf"/>
          <p:cNvPicPr>
            <a:picLocks noChangeAspect="1"/>
          </p:cNvPicPr>
          <p:nvPr/>
        </p:nvPicPr>
        <p:blipFill>
          <a:blip r:embed="rId3">
            <a:extLst/>
          </a:blip>
          <a:srcRect l="0" t="0" r="0" b="43238"/>
          <a:stretch>
            <a:fillRect/>
          </a:stretch>
        </p:blipFill>
        <p:spPr>
          <a:xfrm>
            <a:off x="3193192" y="1467687"/>
            <a:ext cx="15384652" cy="1130086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Double-click to edit"/>
          <p:cNvSpPr txBox="1"/>
          <p:nvPr>
            <p:ph type="title"/>
          </p:nvPr>
        </p:nvSpPr>
        <p:spPr>
          <a:prstGeom prst="rect">
            <a:avLst/>
          </a:prstGeom>
        </p:spPr>
        <p:txBody>
          <a:bodyPr/>
          <a:lstStyle/>
          <a:p>
            <a:pPr/>
          </a:p>
        </p:txBody>
      </p:sp>
      <p:sp>
        <p:nvSpPr>
          <p:cNvPr id="212" name="Double-click to edit"/>
          <p:cNvSpPr txBox="1"/>
          <p:nvPr>
            <p:ph type="body" idx="1"/>
          </p:nvPr>
        </p:nvSpPr>
        <p:spPr>
          <a:prstGeom prst="rect">
            <a:avLst/>
          </a:prstGeom>
        </p:spPr>
        <p:txBody>
          <a:bodyPr/>
          <a:lstStyle/>
          <a:p>
            <a:pPr/>
          </a:p>
        </p:txBody>
      </p:sp>
      <p:pic>
        <p:nvPicPr>
          <p:cNvPr id="213" name="pasted-movie.png" descr="pasted-movie.png"/>
          <p:cNvPicPr>
            <a:picLocks noChangeAspect="1"/>
          </p:cNvPicPr>
          <p:nvPr/>
        </p:nvPicPr>
        <p:blipFill>
          <a:blip r:embed="rId2">
            <a:extLst/>
          </a:blip>
          <a:stretch>
            <a:fillRect/>
          </a:stretch>
        </p:blipFill>
        <p:spPr>
          <a:xfrm>
            <a:off x="3255049" y="0"/>
            <a:ext cx="17873901" cy="13716000"/>
          </a:xfrm>
          <a:prstGeom prst="rect">
            <a:avLst/>
          </a:prstGeom>
          <a:ln w="25400">
            <a:solidFill>
              <a:srgbClr val="000000"/>
            </a:solidFill>
            <a:miter lim="400000"/>
          </a:ln>
        </p:spPr>
      </p:pic>
      <p:sp>
        <p:nvSpPr>
          <p:cNvPr id="214" name="Oval"/>
          <p:cNvSpPr/>
          <p:nvPr/>
        </p:nvSpPr>
        <p:spPr>
          <a:xfrm>
            <a:off x="6131657" y="12261419"/>
            <a:ext cx="3854116" cy="1203028"/>
          </a:xfrm>
          <a:prstGeom prst="ellipse">
            <a:avLst/>
          </a:prstGeom>
          <a:ln w="50800">
            <a:solidFill>
              <a:schemeClr val="accent5">
                <a:hueOff val="-82419"/>
                <a:satOff val="-9513"/>
                <a:lumOff val="-16343"/>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4"/>
                                        </p:tgtEl>
                                        <p:attrNameLst>
                                          <p:attrName>style.visibility</p:attrName>
                                        </p:attrNameLst>
                                      </p:cBhvr>
                                      <p:to>
                                        <p:strVal val="visible"/>
                                      </p:to>
                                    </p:set>
                                    <p:animEffect filter="dissolve" transition="in">
                                      <p:cBhvr>
                                        <p:cTn id="7" dur="20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 grpId="1"/>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IoT devices need to be aware of available Internet connectivity— but it’s becoming less of an issue."/>
          <p:cNvSpPr txBox="1"/>
          <p:nvPr>
            <p:ph type="title"/>
          </p:nvPr>
        </p:nvSpPr>
        <p:spPr>
          <a:prstGeom prst="rect">
            <a:avLst/>
          </a:prstGeom>
        </p:spPr>
        <p:txBody>
          <a:bodyPr/>
          <a:lstStyle/>
          <a:p>
            <a:pPr/>
            <a:r>
              <a:t>IoT devices need to be aware of available Internet connectivity—</a:t>
            </a:r>
            <a:br/>
            <a:r>
              <a:t>but it’s becoming less of an issue.</a:t>
            </a:r>
          </a:p>
        </p:txBody>
      </p:sp>
      <p:sp>
        <p:nvSpPr>
          <p:cNvPr id="616" name="Choices influenced by available bandwidth:…"/>
          <p:cNvSpPr txBox="1"/>
          <p:nvPr>
            <p:ph type="body" idx="1"/>
          </p:nvPr>
        </p:nvSpPr>
        <p:spPr>
          <a:prstGeom prst="rect">
            <a:avLst/>
          </a:prstGeom>
        </p:spPr>
        <p:txBody>
          <a:bodyPr/>
          <a:lstStyle/>
          <a:p>
            <a:pPr/>
            <a:r>
              <a:t>Choices influenced by available bandwidth:</a:t>
            </a:r>
          </a:p>
          <a:p>
            <a:pPr lvl="1"/>
            <a:r>
              <a:t>Compute: on-device or off-device</a:t>
            </a:r>
          </a:p>
          <a:p>
            <a:pPr lvl="1"/>
            <a:r>
              <a:t>Storage: on-device or off-device</a:t>
            </a:r>
          </a:p>
          <a:p>
            <a:pPr lvl="1"/>
            <a:r>
              <a:t>Battery size and life — faster bandwidth is typically more energy efficient.</a:t>
            </a:r>
          </a:p>
        </p:txBody>
      </p:sp>
      <p:pic>
        <p:nvPicPr>
          <p:cNvPr id="617" name="Image" descr="Image"/>
          <p:cNvPicPr>
            <a:picLocks noChangeAspect="1"/>
          </p:cNvPicPr>
          <p:nvPr/>
        </p:nvPicPr>
        <p:blipFill>
          <a:blip r:embed="rId2">
            <a:extLst/>
          </a:blip>
          <a:stretch>
            <a:fillRect/>
          </a:stretch>
        </p:blipFill>
        <p:spPr>
          <a:xfrm>
            <a:off x="3747569" y="5613449"/>
            <a:ext cx="16888862" cy="7218991"/>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Q: Smart power grid and energy meter — what are they?"/>
          <p:cNvSpPr txBox="1"/>
          <p:nvPr>
            <p:ph type="title"/>
          </p:nvPr>
        </p:nvSpPr>
        <p:spPr>
          <a:prstGeom prst="rect">
            <a:avLst/>
          </a:prstGeom>
        </p:spPr>
        <p:txBody>
          <a:bodyPr/>
          <a:lstStyle/>
          <a:p>
            <a:pPr/>
            <a:r>
              <a:t>Q: Smart power grid and energy meter — what are they?</a:t>
            </a:r>
          </a:p>
        </p:txBody>
      </p:sp>
      <p:sp>
        <p:nvSpPr>
          <p:cNvPr id="620" name="Double-click to edit"/>
          <p:cNvSpPr txBox="1"/>
          <p:nvPr>
            <p:ph type="body" idx="1"/>
          </p:nvPr>
        </p:nvSpPr>
        <p:spPr>
          <a:prstGeom prst="rect">
            <a:avLst/>
          </a:prstGeom>
        </p:spPr>
        <p:txBody>
          <a:bodyPr/>
          <a:lstStyle/>
          <a:p>
            <a:pPr/>
          </a:p>
        </p:txBody>
      </p:sp>
      <p:pic>
        <p:nvPicPr>
          <p:cNvPr id="621" name="Image" descr="Image"/>
          <p:cNvPicPr>
            <a:picLocks noChangeAspect="1"/>
          </p:cNvPicPr>
          <p:nvPr/>
        </p:nvPicPr>
        <p:blipFill>
          <a:blip r:embed="rId2">
            <a:extLst/>
          </a:blip>
          <a:stretch>
            <a:fillRect/>
          </a:stretch>
        </p:blipFill>
        <p:spPr>
          <a:xfrm>
            <a:off x="4501781" y="2057125"/>
            <a:ext cx="16966390" cy="11536877"/>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Examples of the smart power grid today"/>
          <p:cNvSpPr txBox="1"/>
          <p:nvPr>
            <p:ph type="title"/>
          </p:nvPr>
        </p:nvSpPr>
        <p:spPr>
          <a:prstGeom prst="rect">
            <a:avLst/>
          </a:prstGeom>
        </p:spPr>
        <p:txBody>
          <a:bodyPr/>
          <a:lstStyle/>
          <a:p>
            <a:pPr/>
            <a:r>
              <a:t>Examples of the smart power grid today</a:t>
            </a:r>
          </a:p>
        </p:txBody>
      </p:sp>
      <p:sp>
        <p:nvSpPr>
          <p:cNvPr id="624" name="Double-click to edit"/>
          <p:cNvSpPr txBox="1"/>
          <p:nvPr>
            <p:ph type="body" idx="1"/>
          </p:nvPr>
        </p:nvSpPr>
        <p:spPr>
          <a:prstGeom prst="rect">
            <a:avLst/>
          </a:prstGeom>
        </p:spPr>
        <p:txBody>
          <a:bodyPr/>
          <a:lstStyle/>
          <a:p>
            <a:pPr/>
          </a:p>
        </p:txBody>
      </p:sp>
      <p:pic>
        <p:nvPicPr>
          <p:cNvPr id="625" name="pasted-movie.png" descr="pasted-movie.png"/>
          <p:cNvPicPr>
            <a:picLocks noChangeAspect="1"/>
          </p:cNvPicPr>
          <p:nvPr/>
        </p:nvPicPr>
        <p:blipFill>
          <a:blip r:embed="rId2">
            <a:extLst/>
          </a:blip>
          <a:stretch>
            <a:fillRect/>
          </a:stretch>
        </p:blipFill>
        <p:spPr>
          <a:xfrm>
            <a:off x="16150766" y="2604246"/>
            <a:ext cx="6877299" cy="10442635"/>
          </a:xfrm>
          <a:prstGeom prst="rect">
            <a:avLst/>
          </a:prstGeom>
          <a:ln w="12700">
            <a:miter lim="400000"/>
          </a:ln>
        </p:spPr>
      </p:pic>
      <p:pic>
        <p:nvPicPr>
          <p:cNvPr id="626" name="Image" descr="Image"/>
          <p:cNvPicPr>
            <a:picLocks noChangeAspect="1"/>
          </p:cNvPicPr>
          <p:nvPr/>
        </p:nvPicPr>
        <p:blipFill>
          <a:blip r:embed="rId3">
            <a:extLst/>
          </a:blip>
          <a:stretch>
            <a:fillRect/>
          </a:stretch>
        </p:blipFill>
        <p:spPr>
          <a:xfrm>
            <a:off x="1991895" y="2387941"/>
            <a:ext cx="12002126" cy="10796025"/>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There is tremendous emphasis on power consumption"/>
          <p:cNvSpPr txBox="1"/>
          <p:nvPr>
            <p:ph type="title"/>
          </p:nvPr>
        </p:nvSpPr>
        <p:spPr>
          <a:prstGeom prst="rect">
            <a:avLst/>
          </a:prstGeom>
        </p:spPr>
        <p:txBody>
          <a:bodyPr/>
          <a:lstStyle/>
          <a:p>
            <a:pPr/>
            <a:r>
              <a:t>There is tremendous emphasis on power consumption</a:t>
            </a:r>
          </a:p>
        </p:txBody>
      </p:sp>
      <p:sp>
        <p:nvSpPr>
          <p:cNvPr id="629" name="What is the power consumption when running a program?…"/>
          <p:cNvSpPr txBox="1"/>
          <p:nvPr>
            <p:ph type="body" idx="1"/>
          </p:nvPr>
        </p:nvSpPr>
        <p:spPr>
          <a:prstGeom prst="rect">
            <a:avLst/>
          </a:prstGeom>
        </p:spPr>
        <p:txBody>
          <a:bodyPr/>
          <a:lstStyle/>
          <a:p>
            <a:pPr defTabSz="652145">
              <a:spcBef>
                <a:spcPts val="2500"/>
              </a:spcBef>
              <a:defRPr sz="3318"/>
            </a:pPr>
            <a:r>
              <a:t>What is the power consumption when running a program?</a:t>
            </a:r>
          </a:p>
          <a:p>
            <a:pPr defTabSz="652145">
              <a:spcBef>
                <a:spcPts val="2500"/>
              </a:spcBef>
              <a:defRPr sz="3318"/>
            </a:pPr>
            <a:r>
              <a:t>What is the absolute minimum power draw in “power down” mode?</a:t>
            </a:r>
          </a:p>
          <a:p>
            <a:pPr defTabSz="652145">
              <a:spcBef>
                <a:spcPts val="2500"/>
              </a:spcBef>
              <a:defRPr sz="3318"/>
            </a:pPr>
            <a:r>
              <a:t>How does the system wake up?</a:t>
            </a:r>
          </a:p>
          <a:p>
            <a:pPr lvl="1" indent="361188" defTabSz="652145">
              <a:spcBef>
                <a:spcPts val="300"/>
              </a:spcBef>
              <a:defRPr sz="2844"/>
            </a:pPr>
            <a:r>
              <a:t>Real Time Clock (RTC)</a:t>
            </a:r>
          </a:p>
          <a:p>
            <a:pPr lvl="1" indent="361188" defTabSz="652145">
              <a:spcBef>
                <a:spcPts val="300"/>
              </a:spcBef>
              <a:defRPr sz="2844"/>
            </a:pPr>
            <a:r>
              <a:t>Watchdog timer (WDT)</a:t>
            </a:r>
          </a:p>
          <a:p>
            <a:pPr lvl="1" indent="361188" defTabSz="652145">
              <a:spcBef>
                <a:spcPts val="300"/>
              </a:spcBef>
              <a:defRPr sz="2844"/>
            </a:pPr>
            <a:r>
              <a:t>Interrupt</a:t>
            </a:r>
          </a:p>
          <a:p>
            <a:pPr defTabSz="652145">
              <a:spcBef>
                <a:spcPts val="2500"/>
              </a:spcBef>
              <a:defRPr sz="3318"/>
            </a:pPr>
            <a:r>
              <a:t>How does the system power-down and power-up components?</a:t>
            </a:r>
          </a:p>
          <a:p>
            <a:pPr defTabSz="652145">
              <a:spcBef>
                <a:spcPts val="2500"/>
              </a:spcBef>
              <a:defRPr sz="3318"/>
            </a:pPr>
            <a:r>
              <a:t>What are the sources of power?</a:t>
            </a:r>
          </a:p>
          <a:p>
            <a:pPr lvl="1" indent="361188" defTabSz="652145">
              <a:spcBef>
                <a:spcPts val="300"/>
              </a:spcBef>
              <a:defRPr sz="2844"/>
            </a:pPr>
            <a:r>
              <a:t>“Ambient power sources” — Solar, body, RF in the air</a:t>
            </a:r>
          </a:p>
          <a:p>
            <a:pPr lvl="1" indent="361188" defTabSz="652145">
              <a:spcBef>
                <a:spcPts val="300"/>
              </a:spcBef>
              <a:defRPr sz="2844"/>
            </a:pPr>
            <a:r>
              <a:t>Battery.</a:t>
            </a:r>
          </a:p>
          <a:p>
            <a:pPr lvl="1" indent="361188" defTabSz="652145">
              <a:spcBef>
                <a:spcPts val="300"/>
              </a:spcBef>
              <a:defRPr sz="2844"/>
            </a:pPr>
            <a:r>
              <a:t>Line voltage</a:t>
            </a:r>
          </a:p>
          <a:p>
            <a:pPr lvl="1" indent="361188" defTabSz="652145">
              <a:spcBef>
                <a:spcPts val="300"/>
              </a:spcBef>
              <a:defRPr sz="2844"/>
            </a:pPr>
            <a:r>
              <a:t>Fuel cell</a:t>
            </a:r>
          </a:p>
          <a:p>
            <a:pPr lvl="1" indent="361188" defTabSz="652145">
              <a:spcBef>
                <a:spcPts val="300"/>
              </a:spcBef>
              <a:defRPr sz="2844"/>
            </a:pPr>
          </a:p>
          <a:p>
            <a:pPr lvl="1" indent="361188" defTabSz="652145">
              <a:spcBef>
                <a:spcPts val="300"/>
              </a:spcBef>
              <a:defRPr sz="2844"/>
            </a:pPr>
          </a:p>
          <a:p>
            <a:pPr defTabSz="652145">
              <a:spcBef>
                <a:spcPts val="2500"/>
              </a:spcBef>
              <a:defRPr sz="3318"/>
            </a:pPr>
            <a:r>
              <a:t>If the computer turns off…</a:t>
            </a:r>
          </a:p>
          <a:p>
            <a:pPr lvl="1" indent="361188" defTabSz="652145">
              <a:spcBef>
                <a:spcPts val="300"/>
              </a:spcBef>
              <a:defRPr sz="2844"/>
            </a:pPr>
            <a:r>
              <a:t>How does it turn back on?</a:t>
            </a:r>
          </a:p>
          <a:p>
            <a:pPr lvl="1" indent="361188" defTabSz="652145">
              <a:spcBef>
                <a:spcPts val="300"/>
              </a:spcBef>
              <a:defRPr sz="2844"/>
            </a:pPr>
            <a:r>
              <a:t>Where does it store data (EEPROM?)</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Ambient RF harvesting"/>
          <p:cNvSpPr txBox="1"/>
          <p:nvPr>
            <p:ph type="title"/>
          </p:nvPr>
        </p:nvSpPr>
        <p:spPr>
          <a:prstGeom prst="rect">
            <a:avLst/>
          </a:prstGeom>
        </p:spPr>
        <p:txBody>
          <a:bodyPr/>
          <a:lstStyle/>
          <a:p>
            <a:pPr/>
            <a:r>
              <a:t>Ambient RF harvesting</a:t>
            </a:r>
          </a:p>
        </p:txBody>
      </p:sp>
      <p:sp>
        <p:nvSpPr>
          <p:cNvPr id="632" name="https://www.onio.com/article/how-do-rf-harvesting-work.html"/>
          <p:cNvSpPr txBox="1"/>
          <p:nvPr>
            <p:ph type="body" idx="1"/>
          </p:nvPr>
        </p:nvSpPr>
        <p:spPr>
          <a:prstGeom prst="rect">
            <a:avLst/>
          </a:prstGeom>
        </p:spPr>
        <p:txBody>
          <a:bodyPr/>
          <a:lstStyle/>
          <a:p>
            <a:pPr/>
            <a:r>
              <a:rPr u="sng">
                <a:hlinkClick r:id="rId2" invalidUrl="" action="" tgtFrame="" tooltip="" history="1" highlightClick="0" endSnd="0"/>
              </a:rPr>
              <a:t>https://www.onio.com/article/how-do-rf-harvesting-work.html</a:t>
            </a:r>
            <a:r>
              <a:t> </a:t>
            </a:r>
          </a:p>
        </p:txBody>
      </p:sp>
      <p:pic>
        <p:nvPicPr>
          <p:cNvPr id="633" name="pasted-movie.png" descr="pasted-movie.png"/>
          <p:cNvPicPr>
            <a:picLocks noChangeAspect="1"/>
          </p:cNvPicPr>
          <p:nvPr/>
        </p:nvPicPr>
        <p:blipFill>
          <a:blip r:embed="rId3">
            <a:extLst/>
          </a:blip>
          <a:stretch>
            <a:fillRect/>
          </a:stretch>
        </p:blipFill>
        <p:spPr>
          <a:xfrm>
            <a:off x="10180812" y="3749828"/>
            <a:ext cx="13306290" cy="9216064"/>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IoT 2"/>
          <p:cNvSpPr txBox="1"/>
          <p:nvPr>
            <p:ph type="title"/>
          </p:nvPr>
        </p:nvSpPr>
        <p:spPr>
          <a:prstGeom prst="rect">
            <a:avLst/>
          </a:prstGeom>
        </p:spPr>
        <p:txBody>
          <a:bodyPr/>
          <a:lstStyle/>
          <a:p>
            <a:pPr/>
            <a:r>
              <a:t>IoT 2</a:t>
            </a:r>
          </a:p>
        </p:txBody>
      </p:sp>
      <p:sp>
        <p:nvSpPr>
          <p:cNvPr id="636" name="Data — Input, Output, Storage, and Compute"/>
          <p:cNvSpPr txBox="1"/>
          <p:nvPr>
            <p:ph type="body" sz="half" idx="1"/>
          </p:nvPr>
        </p:nvSpPr>
        <p:spPr>
          <a:prstGeom prst="rect">
            <a:avLst/>
          </a:prstGeom>
        </p:spPr>
        <p:txBody>
          <a:bodyPr/>
          <a:lstStyle/>
          <a:p>
            <a:pPr/>
            <a:r>
              <a:t>Data — Input, Output, Storage, and Compute</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ensors"/>
          <p:cNvSpPr txBox="1"/>
          <p:nvPr>
            <p:ph type="title"/>
          </p:nvPr>
        </p:nvSpPr>
        <p:spPr>
          <a:prstGeom prst="rect">
            <a:avLst/>
          </a:prstGeom>
        </p:spPr>
        <p:txBody>
          <a:bodyPr/>
          <a:lstStyle/>
          <a:p>
            <a:pPr/>
            <a:r>
              <a:t>Sensors</a:t>
            </a:r>
          </a:p>
        </p:txBody>
      </p:sp>
      <p:sp>
        <p:nvSpPr>
          <p:cNvPr id="639" name="Double-click to edit"/>
          <p:cNvSpPr txBox="1"/>
          <p:nvPr>
            <p:ph type="body" sz="half"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Double-click to edit"/>
          <p:cNvSpPr txBox="1"/>
          <p:nvPr>
            <p:ph type="title"/>
          </p:nvPr>
        </p:nvSpPr>
        <p:spPr>
          <a:prstGeom prst="rect">
            <a:avLst/>
          </a:prstGeom>
        </p:spPr>
        <p:txBody>
          <a:bodyPr/>
          <a:lstStyle/>
          <a:p>
            <a:pPr/>
          </a:p>
        </p:txBody>
      </p:sp>
      <p:sp>
        <p:nvSpPr>
          <p:cNvPr id="642" name="Double-click to edit"/>
          <p:cNvSpPr txBox="1"/>
          <p:nvPr>
            <p:ph type="body" idx="1"/>
          </p:nvPr>
        </p:nvSpPr>
        <p:spPr>
          <a:prstGeom prst="rect">
            <a:avLst/>
          </a:prstGeom>
        </p:spPr>
        <p:txBody>
          <a:bodyPr/>
          <a:lstStyle/>
          <a:p>
            <a:pPr/>
          </a:p>
        </p:txBody>
      </p:sp>
      <p:pic>
        <p:nvPicPr>
          <p:cNvPr id="643" name="pasted-movie.png" descr="pasted-movie.png"/>
          <p:cNvPicPr>
            <a:picLocks noChangeAspect="1"/>
          </p:cNvPicPr>
          <p:nvPr/>
        </p:nvPicPr>
        <p:blipFill>
          <a:blip r:embed="rId2">
            <a:extLst/>
          </a:blip>
          <a:stretch>
            <a:fillRect/>
          </a:stretch>
        </p:blipFill>
        <p:spPr>
          <a:xfrm>
            <a:off x="4201534" y="0"/>
            <a:ext cx="15980933"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Double-click to edit"/>
          <p:cNvSpPr txBox="1"/>
          <p:nvPr>
            <p:ph type="title"/>
          </p:nvPr>
        </p:nvSpPr>
        <p:spPr>
          <a:prstGeom prst="rect">
            <a:avLst/>
          </a:prstGeom>
        </p:spPr>
        <p:txBody>
          <a:bodyPr/>
          <a:lstStyle/>
          <a:p>
            <a:pPr/>
          </a:p>
        </p:txBody>
      </p:sp>
      <p:sp>
        <p:nvSpPr>
          <p:cNvPr id="646" name="Double-click to edit"/>
          <p:cNvSpPr txBox="1"/>
          <p:nvPr>
            <p:ph type="body" idx="1"/>
          </p:nvPr>
        </p:nvSpPr>
        <p:spPr>
          <a:prstGeom prst="rect">
            <a:avLst/>
          </a:prstGeom>
        </p:spPr>
        <p:txBody>
          <a:bodyPr/>
          <a:lstStyle/>
          <a:p>
            <a:pPr/>
          </a:p>
        </p:txBody>
      </p:sp>
      <p:pic>
        <p:nvPicPr>
          <p:cNvPr id="647" name="pasted-movie.png" descr="pasted-movie.png"/>
          <p:cNvPicPr>
            <a:picLocks noChangeAspect="1"/>
          </p:cNvPicPr>
          <p:nvPr/>
        </p:nvPicPr>
        <p:blipFill>
          <a:blip r:embed="rId2">
            <a:extLst/>
          </a:blip>
          <a:stretch>
            <a:fillRect/>
          </a:stretch>
        </p:blipFill>
        <p:spPr>
          <a:xfrm>
            <a:off x="4201534" y="0"/>
            <a:ext cx="15980933"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Double-click to edit"/>
          <p:cNvSpPr txBox="1"/>
          <p:nvPr>
            <p:ph type="title"/>
          </p:nvPr>
        </p:nvSpPr>
        <p:spPr>
          <a:prstGeom prst="rect">
            <a:avLst/>
          </a:prstGeom>
        </p:spPr>
        <p:txBody>
          <a:bodyPr/>
          <a:lstStyle/>
          <a:p>
            <a:pPr/>
          </a:p>
        </p:txBody>
      </p:sp>
      <p:sp>
        <p:nvSpPr>
          <p:cNvPr id="650" name="Double-click to edit"/>
          <p:cNvSpPr txBox="1"/>
          <p:nvPr>
            <p:ph type="body" idx="1"/>
          </p:nvPr>
        </p:nvSpPr>
        <p:spPr>
          <a:prstGeom prst="rect">
            <a:avLst/>
          </a:prstGeom>
        </p:spPr>
        <p:txBody>
          <a:bodyPr/>
          <a:lstStyle/>
          <a:p>
            <a:pPr/>
          </a:p>
        </p:txBody>
      </p:sp>
      <p:pic>
        <p:nvPicPr>
          <p:cNvPr id="651" name="pasted-movie.png" descr="pasted-movie.png"/>
          <p:cNvPicPr>
            <a:picLocks noChangeAspect="1"/>
          </p:cNvPicPr>
          <p:nvPr/>
        </p:nvPicPr>
        <p:blipFill>
          <a:blip r:embed="rId2">
            <a:extLst/>
          </a:blip>
          <a:stretch>
            <a:fillRect/>
          </a:stretch>
        </p:blipFill>
        <p:spPr>
          <a:xfrm>
            <a:off x="-376904" y="114140"/>
            <a:ext cx="25137808" cy="137160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Double-click to edit"/>
          <p:cNvSpPr txBox="1"/>
          <p:nvPr>
            <p:ph type="title"/>
          </p:nvPr>
        </p:nvSpPr>
        <p:spPr>
          <a:prstGeom prst="rect">
            <a:avLst/>
          </a:prstGeom>
        </p:spPr>
        <p:txBody>
          <a:bodyPr/>
          <a:lstStyle/>
          <a:p>
            <a:pPr/>
          </a:p>
        </p:txBody>
      </p:sp>
      <p:sp>
        <p:nvSpPr>
          <p:cNvPr id="217" name="Double-click to edit"/>
          <p:cNvSpPr txBox="1"/>
          <p:nvPr>
            <p:ph type="body" idx="1"/>
          </p:nvPr>
        </p:nvSpPr>
        <p:spPr>
          <a:prstGeom prst="rect">
            <a:avLst/>
          </a:prstGeom>
        </p:spPr>
        <p:txBody>
          <a:bodyPr/>
          <a:lstStyle/>
          <a:p>
            <a:pPr/>
          </a:p>
        </p:txBody>
      </p:sp>
      <p:pic>
        <p:nvPicPr>
          <p:cNvPr id="218" name="pasted-movie.png" descr="pasted-movie.png"/>
          <p:cNvPicPr>
            <a:picLocks noChangeAspect="1"/>
          </p:cNvPicPr>
          <p:nvPr/>
        </p:nvPicPr>
        <p:blipFill>
          <a:blip r:embed="rId2">
            <a:extLst/>
          </a:blip>
          <a:stretch>
            <a:fillRect/>
          </a:stretch>
        </p:blipFill>
        <p:spPr>
          <a:xfrm>
            <a:off x="2776252" y="0"/>
            <a:ext cx="18831496" cy="13716000"/>
          </a:xfrm>
          <a:prstGeom prst="rect">
            <a:avLst/>
          </a:prstGeom>
          <a:ln w="12700">
            <a:miter lim="400000"/>
          </a:ln>
        </p:spPr>
      </p:pic>
      <p:sp>
        <p:nvSpPr>
          <p:cNvPr id="219" name="Arrow"/>
          <p:cNvSpPr/>
          <p:nvPr/>
        </p:nvSpPr>
        <p:spPr>
          <a:xfrm>
            <a:off x="2395098" y="11124223"/>
            <a:ext cx="3740468" cy="1274792"/>
          </a:xfrm>
          <a:prstGeom prst="rightArrow">
            <a:avLst>
              <a:gd name="adj1" fmla="val 32000"/>
              <a:gd name="adj2" fmla="val 63759"/>
            </a:avLst>
          </a:prstGeom>
          <a:solidFill>
            <a:schemeClr val="accent1"/>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9"/>
                                        </p:tgtEl>
                                        <p:attrNameLst>
                                          <p:attrName>style.visibility</p:attrName>
                                        </p:attrNameLst>
                                      </p:cBhvr>
                                      <p:to>
                                        <p:strVal val="visible"/>
                                      </p:to>
                                    </p:set>
                                    <p:animEffect filter="wipe(left)" transition="in">
                                      <p:cBhvr>
                                        <p:cTn id="7"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9" grpId="1"/>
    </p:bldLst>
  </p:timing>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Double-click to edit"/>
          <p:cNvSpPr txBox="1"/>
          <p:nvPr>
            <p:ph type="title"/>
          </p:nvPr>
        </p:nvSpPr>
        <p:spPr>
          <a:prstGeom prst="rect">
            <a:avLst/>
          </a:prstGeom>
        </p:spPr>
        <p:txBody>
          <a:bodyPr/>
          <a:lstStyle/>
          <a:p>
            <a:pPr/>
          </a:p>
        </p:txBody>
      </p:sp>
      <p:sp>
        <p:nvSpPr>
          <p:cNvPr id="654" name="Double-click to edit"/>
          <p:cNvSpPr txBox="1"/>
          <p:nvPr>
            <p:ph type="body" idx="1"/>
          </p:nvPr>
        </p:nvSpPr>
        <p:spPr>
          <a:prstGeom prst="rect">
            <a:avLst/>
          </a:prstGeom>
        </p:spPr>
        <p:txBody>
          <a:bodyPr/>
          <a:lstStyle/>
          <a:p>
            <a:pPr/>
          </a:p>
        </p:txBody>
      </p:sp>
      <p:pic>
        <p:nvPicPr>
          <p:cNvPr id="655" name="pasted-movie.png" descr="pasted-movie.png"/>
          <p:cNvPicPr>
            <a:picLocks noChangeAspect="1"/>
          </p:cNvPicPr>
          <p:nvPr/>
        </p:nvPicPr>
        <p:blipFill>
          <a:blip r:embed="rId2">
            <a:extLst/>
          </a:blip>
          <a:stretch>
            <a:fillRect/>
          </a:stretch>
        </p:blipFill>
        <p:spPr>
          <a:xfrm>
            <a:off x="2857331" y="0"/>
            <a:ext cx="18669338"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Double-click to edit"/>
          <p:cNvSpPr txBox="1"/>
          <p:nvPr>
            <p:ph type="title"/>
          </p:nvPr>
        </p:nvSpPr>
        <p:spPr>
          <a:prstGeom prst="rect">
            <a:avLst/>
          </a:prstGeom>
        </p:spPr>
        <p:txBody>
          <a:bodyPr/>
          <a:lstStyle/>
          <a:p>
            <a:pPr/>
          </a:p>
        </p:txBody>
      </p:sp>
      <p:sp>
        <p:nvSpPr>
          <p:cNvPr id="658" name="Double-click to edit"/>
          <p:cNvSpPr txBox="1"/>
          <p:nvPr>
            <p:ph type="body" idx="1"/>
          </p:nvPr>
        </p:nvSpPr>
        <p:spPr>
          <a:prstGeom prst="rect">
            <a:avLst/>
          </a:prstGeom>
        </p:spPr>
        <p:txBody>
          <a:bodyPr/>
          <a:lstStyle/>
          <a:p>
            <a:pPr/>
          </a:p>
        </p:txBody>
      </p:sp>
      <p:pic>
        <p:nvPicPr>
          <p:cNvPr id="659" name="pasted-movie.png" descr="pasted-movie.png"/>
          <p:cNvPicPr>
            <a:picLocks noChangeAspect="1"/>
          </p:cNvPicPr>
          <p:nvPr/>
        </p:nvPicPr>
        <p:blipFill>
          <a:blip r:embed="rId2">
            <a:extLst/>
          </a:blip>
          <a:stretch>
            <a:fillRect/>
          </a:stretch>
        </p:blipFill>
        <p:spPr>
          <a:xfrm>
            <a:off x="739631" y="2298061"/>
            <a:ext cx="22540037" cy="8793721"/>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Double-click to edit"/>
          <p:cNvSpPr txBox="1"/>
          <p:nvPr>
            <p:ph type="title"/>
          </p:nvPr>
        </p:nvSpPr>
        <p:spPr>
          <a:prstGeom prst="rect">
            <a:avLst/>
          </a:prstGeom>
        </p:spPr>
        <p:txBody>
          <a:bodyPr/>
          <a:lstStyle/>
          <a:p>
            <a:pPr/>
          </a:p>
        </p:txBody>
      </p:sp>
      <p:sp>
        <p:nvSpPr>
          <p:cNvPr id="662" name="Double-click to edit"/>
          <p:cNvSpPr txBox="1"/>
          <p:nvPr>
            <p:ph type="body" idx="1"/>
          </p:nvPr>
        </p:nvSpPr>
        <p:spPr>
          <a:prstGeom prst="rect">
            <a:avLst/>
          </a:prstGeom>
        </p:spPr>
        <p:txBody>
          <a:bodyPr/>
          <a:lstStyle/>
          <a:p>
            <a:pPr/>
          </a:p>
        </p:txBody>
      </p:sp>
      <p:pic>
        <p:nvPicPr>
          <p:cNvPr id="663" name="pasted-movie.png" descr="pasted-movie.png"/>
          <p:cNvPicPr>
            <a:picLocks noChangeAspect="1"/>
          </p:cNvPicPr>
          <p:nvPr/>
        </p:nvPicPr>
        <p:blipFill>
          <a:blip r:embed="rId2">
            <a:extLst/>
          </a:blip>
          <a:stretch>
            <a:fillRect/>
          </a:stretch>
        </p:blipFill>
        <p:spPr>
          <a:xfrm>
            <a:off x="984291" y="702632"/>
            <a:ext cx="22415418" cy="10263818"/>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Double-click to edit"/>
          <p:cNvSpPr txBox="1"/>
          <p:nvPr>
            <p:ph type="title"/>
          </p:nvPr>
        </p:nvSpPr>
        <p:spPr>
          <a:prstGeom prst="rect">
            <a:avLst/>
          </a:prstGeom>
        </p:spPr>
        <p:txBody>
          <a:bodyPr/>
          <a:lstStyle/>
          <a:p>
            <a:pPr/>
          </a:p>
        </p:txBody>
      </p:sp>
      <p:sp>
        <p:nvSpPr>
          <p:cNvPr id="666" name="Double-click to edit"/>
          <p:cNvSpPr txBox="1"/>
          <p:nvPr>
            <p:ph type="body" idx="1"/>
          </p:nvPr>
        </p:nvSpPr>
        <p:spPr>
          <a:prstGeom prst="rect">
            <a:avLst/>
          </a:prstGeom>
        </p:spPr>
        <p:txBody>
          <a:bodyPr/>
          <a:lstStyle/>
          <a:p>
            <a:pPr/>
          </a:p>
        </p:txBody>
      </p:sp>
      <p:pic>
        <p:nvPicPr>
          <p:cNvPr id="667" name="pasted-movie.png" descr="pasted-movie.png"/>
          <p:cNvPicPr>
            <a:picLocks noChangeAspect="1"/>
          </p:cNvPicPr>
          <p:nvPr/>
        </p:nvPicPr>
        <p:blipFill>
          <a:blip r:embed="rId2">
            <a:extLst/>
          </a:blip>
          <a:stretch>
            <a:fillRect/>
          </a:stretch>
        </p:blipFill>
        <p:spPr>
          <a:xfrm>
            <a:off x="1296309" y="182395"/>
            <a:ext cx="21791382" cy="12979146"/>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Double-click to edit"/>
          <p:cNvSpPr txBox="1"/>
          <p:nvPr>
            <p:ph type="title"/>
          </p:nvPr>
        </p:nvSpPr>
        <p:spPr>
          <a:prstGeom prst="rect">
            <a:avLst/>
          </a:prstGeom>
        </p:spPr>
        <p:txBody>
          <a:bodyPr/>
          <a:lstStyle/>
          <a:p>
            <a:pPr/>
          </a:p>
        </p:txBody>
      </p:sp>
      <p:sp>
        <p:nvSpPr>
          <p:cNvPr id="670" name="Double-click to edit"/>
          <p:cNvSpPr txBox="1"/>
          <p:nvPr>
            <p:ph type="body" idx="1"/>
          </p:nvPr>
        </p:nvSpPr>
        <p:spPr>
          <a:prstGeom prst="rect">
            <a:avLst/>
          </a:prstGeom>
        </p:spPr>
        <p:txBody>
          <a:bodyPr/>
          <a:lstStyle/>
          <a:p>
            <a:pPr/>
          </a:p>
        </p:txBody>
      </p:sp>
      <p:pic>
        <p:nvPicPr>
          <p:cNvPr id="671" name="pasted-movie.png" descr="pasted-movie.png"/>
          <p:cNvPicPr>
            <a:picLocks noChangeAspect="1"/>
          </p:cNvPicPr>
          <p:nvPr/>
        </p:nvPicPr>
        <p:blipFill>
          <a:blip r:embed="rId2">
            <a:extLst/>
          </a:blip>
          <a:stretch>
            <a:fillRect/>
          </a:stretch>
        </p:blipFill>
        <p:spPr>
          <a:xfrm>
            <a:off x="1351093" y="283564"/>
            <a:ext cx="21681814" cy="13408695"/>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Double-click to edit"/>
          <p:cNvSpPr txBox="1"/>
          <p:nvPr>
            <p:ph type="title"/>
          </p:nvPr>
        </p:nvSpPr>
        <p:spPr>
          <a:prstGeom prst="rect">
            <a:avLst/>
          </a:prstGeom>
        </p:spPr>
        <p:txBody>
          <a:bodyPr/>
          <a:lstStyle/>
          <a:p>
            <a:pPr/>
          </a:p>
        </p:txBody>
      </p:sp>
      <p:sp>
        <p:nvSpPr>
          <p:cNvPr id="674" name="Double-click to edit"/>
          <p:cNvSpPr txBox="1"/>
          <p:nvPr>
            <p:ph type="body" idx="1"/>
          </p:nvPr>
        </p:nvSpPr>
        <p:spPr>
          <a:prstGeom prst="rect">
            <a:avLst/>
          </a:prstGeom>
        </p:spPr>
        <p:txBody>
          <a:bodyPr/>
          <a:lstStyle/>
          <a:p>
            <a:pPr/>
          </a:p>
        </p:txBody>
      </p:sp>
      <p:pic>
        <p:nvPicPr>
          <p:cNvPr id="675" name="pasted-movie.png" descr="pasted-movie.png"/>
          <p:cNvPicPr>
            <a:picLocks noChangeAspect="1"/>
          </p:cNvPicPr>
          <p:nvPr/>
        </p:nvPicPr>
        <p:blipFill>
          <a:blip r:embed="rId2">
            <a:extLst/>
          </a:blip>
          <a:stretch>
            <a:fillRect/>
          </a:stretch>
        </p:blipFill>
        <p:spPr>
          <a:xfrm>
            <a:off x="951734" y="952500"/>
            <a:ext cx="18110201" cy="11811000"/>
          </a:xfrm>
          <a:prstGeom prst="rect">
            <a:avLst/>
          </a:prstGeom>
          <a:ln w="12700">
            <a:miter lim="400000"/>
          </a:ln>
        </p:spPr>
      </p:pic>
      <p:grpSp>
        <p:nvGrpSpPr>
          <p:cNvPr id="678" name="Three AS7265x spectral sensors are combined alongside a visible, UV, and IR LEDs to illuminate and test various surfaces for light spectroscopy.…"/>
          <p:cNvGrpSpPr/>
          <p:nvPr/>
        </p:nvGrpSpPr>
        <p:grpSpPr>
          <a:xfrm>
            <a:off x="9452127" y="8153399"/>
            <a:ext cx="15000438" cy="5537201"/>
            <a:chOff x="0" y="0"/>
            <a:chExt cx="15000436" cy="5537200"/>
          </a:xfrm>
        </p:grpSpPr>
        <p:sp>
          <p:nvSpPr>
            <p:cNvPr id="677" name="Three AS7265x spectral sensors are combined alongside a visible, UV, and IR LEDs to illuminate and test various surfaces for light spectroscopy.…"/>
            <p:cNvSpPr txBox="1"/>
            <p:nvPr/>
          </p:nvSpPr>
          <p:spPr>
            <a:xfrm>
              <a:off x="158750" y="158750"/>
              <a:ext cx="14682937" cy="52197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spcBef>
                  <a:spcPts val="0"/>
                </a:spcBef>
                <a:defRPr sz="3500">
                  <a:solidFill>
                    <a:srgbClr val="1D1D1B"/>
                  </a:solidFill>
                  <a:latin typeface="Helvetica"/>
                  <a:ea typeface="Helvetica"/>
                  <a:cs typeface="Helvetica"/>
                  <a:sym typeface="Helvetica"/>
                </a:defRPr>
              </a:pPr>
              <a:r>
                <a:t>Three AS7265x spectral sensors are combined alongside a visible, UV, and IR LEDs to illuminate and test various surfaces for light spectroscopy. </a:t>
              </a:r>
            </a:p>
            <a:p>
              <a:pPr defTabSz="457200">
                <a:spcBef>
                  <a:spcPts val="0"/>
                </a:spcBef>
                <a:defRPr sz="3500">
                  <a:solidFill>
                    <a:srgbClr val="1D1D1B"/>
                  </a:solidFill>
                  <a:latin typeface="Helvetica"/>
                  <a:ea typeface="Helvetica"/>
                  <a:cs typeface="Helvetica"/>
                  <a:sym typeface="Helvetica"/>
                </a:defRPr>
              </a:pPr>
            </a:p>
            <a:p>
              <a:pPr defTabSz="457200">
                <a:spcBef>
                  <a:spcPts val="0"/>
                </a:spcBef>
                <a:defRPr sz="3500">
                  <a:solidFill>
                    <a:srgbClr val="1D1D1B"/>
                  </a:solidFill>
                  <a:latin typeface="Helvetica"/>
                  <a:ea typeface="Helvetica"/>
                  <a:cs typeface="Helvetica"/>
                  <a:sym typeface="Helvetica"/>
                </a:defRPr>
              </a:pPr>
              <a:r>
                <a:t>The Triad is made up of three sensors; the AS72651, the AS72652, and the AS72653 and can detect the light from 410nm (UV) to 940nm (IR). </a:t>
              </a:r>
            </a:p>
            <a:p>
              <a:pPr defTabSz="457200">
                <a:spcBef>
                  <a:spcPts val="0"/>
                </a:spcBef>
                <a:defRPr sz="3500">
                  <a:solidFill>
                    <a:srgbClr val="1D1D1B"/>
                  </a:solidFill>
                  <a:latin typeface="Helvetica"/>
                  <a:ea typeface="Helvetica"/>
                  <a:cs typeface="Helvetica"/>
                  <a:sym typeface="Helvetica"/>
                </a:defRPr>
              </a:pPr>
            </a:p>
            <a:p>
              <a:pPr defTabSz="457200">
                <a:spcBef>
                  <a:spcPts val="0"/>
                </a:spcBef>
                <a:defRPr sz="3500">
                  <a:solidFill>
                    <a:srgbClr val="1D1D1B"/>
                  </a:solidFill>
                  <a:latin typeface="Helvetica"/>
                  <a:ea typeface="Helvetica"/>
                  <a:cs typeface="Helvetica"/>
                  <a:sym typeface="Helvetica"/>
                </a:defRPr>
              </a:pPr>
              <a:r>
                <a:t>In addition, 18 individual light frequencies can be measured with precision down to 28.6 nW/cm2 and accuracy of +/-12%. </a:t>
              </a:r>
            </a:p>
          </p:txBody>
        </p:sp>
        <p:pic>
          <p:nvPicPr>
            <p:cNvPr id="676" name="Three AS7265x spectral sensors are combined alongside a visible, UV, and IR LEDs to illuminate and test various surfaces for light spectroscopy.… Three AS7265x spectral sensors are combined alongside a visible, UV, and IR LEDs to illuminate and test vari" descr="Three AS7265x spectral sensors are combined alongside a visible, UV, and IR LEDs to illuminate and test various surfaces for light spectroscopy.… Three AS7265x spectral sensors are combined alongside a visible, UV, and IR LEDs to illuminate and test various surfaces for light spectroscopy. The Triad is made up of three sensors; the AS72651, the AS72652, and the AS72653 and can detect the light from 410nm (UV) to 940nm (IR). In addition, 18 individual light frequencies can be measured with precision down to 28.6 nW/cm2 and accuracy of +/-12%. "/>
            <p:cNvPicPr>
              <a:picLocks noChangeAspect="0"/>
            </p:cNvPicPr>
            <p:nvPr/>
          </p:nvPicPr>
          <p:blipFill>
            <a:blip r:embed="rId3">
              <a:extLst/>
            </a:blip>
            <a:stretch>
              <a:fillRect/>
            </a:stretch>
          </p:blipFill>
          <p:spPr>
            <a:xfrm>
              <a:off x="0" y="0"/>
              <a:ext cx="15000437" cy="5537200"/>
            </a:xfrm>
            <a:prstGeom prst="rect">
              <a:avLst/>
            </a:prstGeom>
            <a:effectLst/>
          </p:spPr>
        </p:pic>
      </p:gr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Double-click to edit"/>
          <p:cNvSpPr txBox="1"/>
          <p:nvPr>
            <p:ph type="title"/>
          </p:nvPr>
        </p:nvSpPr>
        <p:spPr>
          <a:prstGeom prst="rect">
            <a:avLst/>
          </a:prstGeom>
        </p:spPr>
        <p:txBody>
          <a:bodyPr/>
          <a:lstStyle/>
          <a:p>
            <a:pPr/>
          </a:p>
        </p:txBody>
      </p:sp>
      <p:sp>
        <p:nvSpPr>
          <p:cNvPr id="681" name="Double-click to edit"/>
          <p:cNvSpPr txBox="1"/>
          <p:nvPr>
            <p:ph type="body" idx="1"/>
          </p:nvPr>
        </p:nvSpPr>
        <p:spPr>
          <a:prstGeom prst="rect">
            <a:avLst/>
          </a:prstGeom>
        </p:spPr>
        <p:txBody>
          <a:bodyPr/>
          <a:lstStyle/>
          <a:p>
            <a:pPr/>
          </a:p>
        </p:txBody>
      </p:sp>
      <p:pic>
        <p:nvPicPr>
          <p:cNvPr id="682" name="pasted-movie.png" descr="pasted-movie.png"/>
          <p:cNvPicPr>
            <a:picLocks noChangeAspect="1"/>
          </p:cNvPicPr>
          <p:nvPr/>
        </p:nvPicPr>
        <p:blipFill>
          <a:blip r:embed="rId2">
            <a:extLst/>
          </a:blip>
          <a:stretch>
            <a:fillRect/>
          </a:stretch>
        </p:blipFill>
        <p:spPr>
          <a:xfrm>
            <a:off x="3130550" y="184737"/>
            <a:ext cx="19760188" cy="1350118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Double-click to edit"/>
          <p:cNvSpPr txBox="1"/>
          <p:nvPr>
            <p:ph type="title"/>
          </p:nvPr>
        </p:nvSpPr>
        <p:spPr>
          <a:prstGeom prst="rect">
            <a:avLst/>
          </a:prstGeom>
        </p:spPr>
        <p:txBody>
          <a:bodyPr/>
          <a:lstStyle/>
          <a:p>
            <a:pPr/>
          </a:p>
        </p:txBody>
      </p:sp>
      <p:sp>
        <p:nvSpPr>
          <p:cNvPr id="685" name="Double-click to edit"/>
          <p:cNvSpPr txBox="1"/>
          <p:nvPr>
            <p:ph type="body" idx="1"/>
          </p:nvPr>
        </p:nvSpPr>
        <p:spPr>
          <a:prstGeom prst="rect">
            <a:avLst/>
          </a:prstGeom>
        </p:spPr>
        <p:txBody>
          <a:bodyPr/>
          <a:lstStyle/>
          <a:p>
            <a:pPr/>
          </a:p>
        </p:txBody>
      </p:sp>
      <p:pic>
        <p:nvPicPr>
          <p:cNvPr id="686" name="pasted-movie.png" descr="pasted-movie.png"/>
          <p:cNvPicPr>
            <a:picLocks noChangeAspect="1"/>
          </p:cNvPicPr>
          <p:nvPr/>
        </p:nvPicPr>
        <p:blipFill>
          <a:blip r:embed="rId2">
            <a:extLst/>
          </a:blip>
          <a:stretch>
            <a:fillRect/>
          </a:stretch>
        </p:blipFill>
        <p:spPr>
          <a:xfrm>
            <a:off x="2857331" y="0"/>
            <a:ext cx="18669338"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Double-click to edit"/>
          <p:cNvSpPr txBox="1"/>
          <p:nvPr>
            <p:ph type="title"/>
          </p:nvPr>
        </p:nvSpPr>
        <p:spPr>
          <a:prstGeom prst="rect">
            <a:avLst/>
          </a:prstGeom>
        </p:spPr>
        <p:txBody>
          <a:bodyPr/>
          <a:lstStyle/>
          <a:p>
            <a:pPr/>
          </a:p>
        </p:txBody>
      </p:sp>
      <p:sp>
        <p:nvSpPr>
          <p:cNvPr id="689" name="Double-click to edit"/>
          <p:cNvSpPr txBox="1"/>
          <p:nvPr>
            <p:ph type="body" idx="1"/>
          </p:nvPr>
        </p:nvSpPr>
        <p:spPr>
          <a:prstGeom prst="rect">
            <a:avLst/>
          </a:prstGeom>
        </p:spPr>
        <p:txBody>
          <a:bodyPr/>
          <a:lstStyle/>
          <a:p>
            <a:pPr/>
          </a:p>
        </p:txBody>
      </p:sp>
      <p:pic>
        <p:nvPicPr>
          <p:cNvPr id="690" name="pasted-movie.png" descr="pasted-movie.png"/>
          <p:cNvPicPr>
            <a:picLocks noChangeAspect="1"/>
          </p:cNvPicPr>
          <p:nvPr/>
        </p:nvPicPr>
        <p:blipFill>
          <a:blip r:embed="rId2">
            <a:extLst/>
          </a:blip>
          <a:stretch>
            <a:fillRect/>
          </a:stretch>
        </p:blipFill>
        <p:spPr>
          <a:xfrm>
            <a:off x="3263900" y="946150"/>
            <a:ext cx="17856200" cy="118237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Double-click to edit"/>
          <p:cNvSpPr txBox="1"/>
          <p:nvPr>
            <p:ph type="title"/>
          </p:nvPr>
        </p:nvSpPr>
        <p:spPr>
          <a:prstGeom prst="rect">
            <a:avLst/>
          </a:prstGeom>
        </p:spPr>
        <p:txBody>
          <a:bodyPr/>
          <a:lstStyle/>
          <a:p>
            <a:pPr/>
          </a:p>
        </p:txBody>
      </p:sp>
      <p:sp>
        <p:nvSpPr>
          <p:cNvPr id="693" name="Double-click to edit"/>
          <p:cNvSpPr txBox="1"/>
          <p:nvPr>
            <p:ph type="body" idx="1"/>
          </p:nvPr>
        </p:nvSpPr>
        <p:spPr>
          <a:prstGeom prst="rect">
            <a:avLst/>
          </a:prstGeom>
        </p:spPr>
        <p:txBody>
          <a:bodyPr/>
          <a:lstStyle/>
          <a:p>
            <a:pPr/>
          </a:p>
        </p:txBody>
      </p:sp>
      <p:pic>
        <p:nvPicPr>
          <p:cNvPr id="694" name="pasted-movie.png" descr="pasted-movie.png"/>
          <p:cNvPicPr>
            <a:picLocks noChangeAspect="1"/>
          </p:cNvPicPr>
          <p:nvPr/>
        </p:nvPicPr>
        <p:blipFill>
          <a:blip r:embed="rId2">
            <a:extLst/>
          </a:blip>
          <a:srcRect l="5148" t="16307" r="6062" b="29281"/>
          <a:stretch>
            <a:fillRect/>
          </a:stretch>
        </p:blipFill>
        <p:spPr>
          <a:xfrm>
            <a:off x="673521" y="1603694"/>
            <a:ext cx="23020673" cy="1036433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Double-click to edit"/>
          <p:cNvSpPr txBox="1"/>
          <p:nvPr>
            <p:ph type="title"/>
          </p:nvPr>
        </p:nvSpPr>
        <p:spPr>
          <a:prstGeom prst="rect">
            <a:avLst/>
          </a:prstGeom>
        </p:spPr>
        <p:txBody>
          <a:bodyPr/>
          <a:lstStyle/>
          <a:p>
            <a:pPr/>
          </a:p>
        </p:txBody>
      </p:sp>
      <p:sp>
        <p:nvSpPr>
          <p:cNvPr id="222" name="Double-click to edit"/>
          <p:cNvSpPr txBox="1"/>
          <p:nvPr>
            <p:ph type="body" idx="1"/>
          </p:nvPr>
        </p:nvSpPr>
        <p:spPr>
          <a:prstGeom prst="rect">
            <a:avLst/>
          </a:prstGeom>
        </p:spPr>
        <p:txBody>
          <a:bodyPr/>
          <a:lstStyle/>
          <a:p>
            <a:pPr/>
          </a:p>
        </p:txBody>
      </p:sp>
      <p:pic>
        <p:nvPicPr>
          <p:cNvPr id="223" name="pasted-movie.png" descr="pasted-movie.png"/>
          <p:cNvPicPr>
            <a:picLocks noChangeAspect="1"/>
          </p:cNvPicPr>
          <p:nvPr/>
        </p:nvPicPr>
        <p:blipFill>
          <a:blip r:embed="rId2">
            <a:extLst/>
          </a:blip>
          <a:stretch>
            <a:fillRect/>
          </a:stretch>
        </p:blipFill>
        <p:spPr>
          <a:xfrm>
            <a:off x="5180691" y="0"/>
            <a:ext cx="14022618" cy="13716000"/>
          </a:xfrm>
          <a:prstGeom prst="rect">
            <a:avLst/>
          </a:prstGeom>
          <a:ln w="25400">
            <a:solidFill>
              <a:srgbClr val="000000"/>
            </a:solidFill>
            <a:miter lim="400000"/>
          </a:ln>
        </p:spPr>
      </p:pic>
      <p:sp>
        <p:nvSpPr>
          <p:cNvPr id="224" name="Oval"/>
          <p:cNvSpPr/>
          <p:nvPr/>
        </p:nvSpPr>
        <p:spPr>
          <a:xfrm>
            <a:off x="8861669" y="6814584"/>
            <a:ext cx="3854115" cy="670853"/>
          </a:xfrm>
          <a:prstGeom prst="ellipse">
            <a:avLst/>
          </a:prstGeom>
          <a:ln w="50800">
            <a:solidFill>
              <a:schemeClr val="accent5">
                <a:hueOff val="-82419"/>
                <a:satOff val="-9513"/>
                <a:lumOff val="-16343"/>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24"/>
                                        </p:tgtEl>
                                        <p:attrNameLst>
                                          <p:attrName>style.visibility</p:attrName>
                                        </p:attrNameLst>
                                      </p:cBhvr>
                                      <p:to>
                                        <p:strVal val="visible"/>
                                      </p:to>
                                    </p:set>
                                    <p:animEffect filter="dissolve" transition="in">
                                      <p:cBhvr>
                                        <p:cTn id="7" dur="2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 grpId="1"/>
    </p:bldLst>
  </p:timing>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6" name="Double-click to edit"/>
          <p:cNvSpPr txBox="1"/>
          <p:nvPr>
            <p:ph type="title"/>
          </p:nvPr>
        </p:nvSpPr>
        <p:spPr>
          <a:prstGeom prst="rect">
            <a:avLst/>
          </a:prstGeom>
        </p:spPr>
        <p:txBody>
          <a:bodyPr/>
          <a:lstStyle/>
          <a:p>
            <a:pPr/>
          </a:p>
        </p:txBody>
      </p:sp>
      <p:sp>
        <p:nvSpPr>
          <p:cNvPr id="697" name="Double-click to edit"/>
          <p:cNvSpPr txBox="1"/>
          <p:nvPr>
            <p:ph type="body" idx="1"/>
          </p:nvPr>
        </p:nvSpPr>
        <p:spPr>
          <a:prstGeom prst="rect">
            <a:avLst/>
          </a:prstGeom>
        </p:spPr>
        <p:txBody>
          <a:bodyPr/>
          <a:lstStyle/>
          <a:p>
            <a:pPr/>
          </a:p>
        </p:txBody>
      </p:sp>
      <p:pic>
        <p:nvPicPr>
          <p:cNvPr id="698" name="pasted-movie.png" descr="pasted-movie.png"/>
          <p:cNvPicPr>
            <a:picLocks noChangeAspect="1"/>
          </p:cNvPicPr>
          <p:nvPr/>
        </p:nvPicPr>
        <p:blipFill>
          <a:blip r:embed="rId2">
            <a:extLst/>
          </a:blip>
          <a:stretch>
            <a:fillRect/>
          </a:stretch>
        </p:blipFill>
        <p:spPr>
          <a:xfrm>
            <a:off x="3200400" y="946150"/>
            <a:ext cx="17983200" cy="118237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Storage"/>
          <p:cNvSpPr txBox="1"/>
          <p:nvPr>
            <p:ph type="title"/>
          </p:nvPr>
        </p:nvSpPr>
        <p:spPr>
          <a:prstGeom prst="rect">
            <a:avLst/>
          </a:prstGeom>
        </p:spPr>
        <p:txBody>
          <a:bodyPr/>
          <a:lstStyle/>
          <a:p>
            <a:pPr/>
            <a:r>
              <a:t>Storage</a:t>
            </a:r>
          </a:p>
        </p:txBody>
      </p:sp>
      <p:sp>
        <p:nvSpPr>
          <p:cNvPr id="701" name="Double-click to edit"/>
          <p:cNvSpPr txBox="1"/>
          <p:nvPr>
            <p:ph type="body" sz="half"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MESH                                     LOCAL                                   CLOUD"/>
          <p:cNvSpPr txBox="1"/>
          <p:nvPr>
            <p:ph type="title"/>
          </p:nvPr>
        </p:nvSpPr>
        <p:spPr>
          <a:prstGeom prst="rect">
            <a:avLst/>
          </a:prstGeom>
          <a:ln>
            <a:solidFill>
              <a:schemeClr val="accent5">
                <a:hueOff val="-82419"/>
                <a:satOff val="-9513"/>
                <a:lumOff val="-16343"/>
              </a:schemeClr>
            </a:solidFill>
          </a:ln>
        </p:spPr>
        <p:txBody>
          <a:bodyPr/>
          <a:lstStyle/>
          <a:p>
            <a:pPr/>
            <a:r>
              <a:t>               MESH                                     LOCAL                                   CLOUD</a:t>
            </a:r>
          </a:p>
        </p:txBody>
      </p:sp>
      <p:sp>
        <p:nvSpPr>
          <p:cNvPr id="704" name="Double-click to edit"/>
          <p:cNvSpPr txBox="1"/>
          <p:nvPr>
            <p:ph type="body" sz="half" idx="1"/>
          </p:nvPr>
        </p:nvSpPr>
        <p:spPr>
          <a:xfrm>
            <a:off x="425578" y="2427551"/>
            <a:ext cx="7472614" cy="10796025"/>
          </a:xfrm>
          <a:prstGeom prst="rect">
            <a:avLst/>
          </a:prstGeom>
          <a:ln w="76200">
            <a:solidFill>
              <a:srgbClr val="000000"/>
            </a:solidFill>
          </a:ln>
        </p:spPr>
        <p:txBody>
          <a:bodyPr/>
          <a:lstStyle/>
          <a:p>
            <a:pPr/>
          </a:p>
        </p:txBody>
      </p:sp>
      <p:sp>
        <p:nvSpPr>
          <p:cNvPr id="705" name="Rectangle"/>
          <p:cNvSpPr/>
          <p:nvPr/>
        </p:nvSpPr>
        <p:spPr>
          <a:xfrm>
            <a:off x="8455693" y="2427551"/>
            <a:ext cx="7472614" cy="10796025"/>
          </a:xfrm>
          <a:prstGeom prst="rect">
            <a:avLst/>
          </a:prstGeom>
          <a:ln w="76200">
            <a:solidFill>
              <a:srgbClr val="000000"/>
            </a:solidFill>
            <a:miter lim="400000"/>
          </a:ln>
        </p:spPr>
        <p:txBody>
          <a:bodyPr lIns="50800" tIns="50800" rIns="50800" bIns="50800">
            <a:normAutofit fontScale="100000" lnSpcReduction="0"/>
          </a:bodyPr>
          <a:lstStyle/>
          <a:p>
            <a:pPr>
              <a:spcBef>
                <a:spcPts val="3200"/>
              </a:spcBef>
              <a:defRPr sz="4200">
                <a:latin typeface="Helvetica"/>
                <a:ea typeface="Helvetica"/>
                <a:cs typeface="Helvetica"/>
                <a:sym typeface="Helvetica"/>
              </a:defRPr>
            </a:pPr>
          </a:p>
        </p:txBody>
      </p:sp>
      <p:sp>
        <p:nvSpPr>
          <p:cNvPr id="706" name="Rectangle"/>
          <p:cNvSpPr/>
          <p:nvPr/>
        </p:nvSpPr>
        <p:spPr>
          <a:xfrm>
            <a:off x="16298025" y="2427551"/>
            <a:ext cx="7472614" cy="10796025"/>
          </a:xfrm>
          <a:prstGeom prst="rect">
            <a:avLst/>
          </a:prstGeom>
          <a:ln w="76200">
            <a:solidFill>
              <a:srgbClr val="000000"/>
            </a:solidFill>
            <a:miter lim="400000"/>
          </a:ln>
        </p:spPr>
        <p:txBody>
          <a:bodyPr lIns="50800" tIns="50800" rIns="50800" bIns="50800">
            <a:normAutofit fontScale="100000" lnSpcReduction="0"/>
          </a:bodyPr>
          <a:lstStyle/>
          <a:p>
            <a:pPr>
              <a:spcBef>
                <a:spcPts val="3200"/>
              </a:spcBef>
              <a:defRPr sz="4200">
                <a:latin typeface="Helvetica"/>
                <a:ea typeface="Helvetica"/>
                <a:cs typeface="Helvetica"/>
                <a:sym typeface="Helvetica"/>
              </a:defRPr>
            </a:pPr>
          </a:p>
        </p:txBody>
      </p:sp>
      <p:pic>
        <p:nvPicPr>
          <p:cNvPr id="707" name="pasted-movie.png" descr="pasted-movie.png"/>
          <p:cNvPicPr>
            <a:picLocks noChangeAspect="1"/>
          </p:cNvPicPr>
          <p:nvPr/>
        </p:nvPicPr>
        <p:blipFill>
          <a:blip r:embed="rId2">
            <a:extLst/>
          </a:blip>
          <a:stretch>
            <a:fillRect/>
          </a:stretch>
        </p:blipFill>
        <p:spPr>
          <a:xfrm>
            <a:off x="17303832" y="2970849"/>
            <a:ext cx="5461001" cy="1485901"/>
          </a:xfrm>
          <a:prstGeom prst="rect">
            <a:avLst/>
          </a:prstGeom>
          <a:ln w="12700">
            <a:miter lim="400000"/>
          </a:ln>
        </p:spPr>
      </p:pic>
      <p:pic>
        <p:nvPicPr>
          <p:cNvPr id="708" name="pasted-movie.png" descr="pasted-movie.png"/>
          <p:cNvPicPr>
            <a:picLocks noChangeAspect="1"/>
          </p:cNvPicPr>
          <p:nvPr/>
        </p:nvPicPr>
        <p:blipFill>
          <a:blip r:embed="rId3">
            <a:extLst/>
          </a:blip>
          <a:srcRect l="2462" t="29858" r="2462" b="20452"/>
          <a:stretch>
            <a:fillRect/>
          </a:stretch>
        </p:blipFill>
        <p:spPr>
          <a:xfrm>
            <a:off x="16718064" y="5082600"/>
            <a:ext cx="7104577" cy="1856562"/>
          </a:xfrm>
          <a:prstGeom prst="rect">
            <a:avLst/>
          </a:prstGeom>
          <a:ln w="12700">
            <a:miter lim="400000"/>
          </a:ln>
        </p:spPr>
      </p:pic>
      <p:pic>
        <p:nvPicPr>
          <p:cNvPr id="709" name="pasted-movie.png" descr="pasted-movie.png"/>
          <p:cNvPicPr>
            <a:picLocks noChangeAspect="1"/>
          </p:cNvPicPr>
          <p:nvPr/>
        </p:nvPicPr>
        <p:blipFill>
          <a:blip r:embed="rId4">
            <a:extLst/>
          </a:blip>
          <a:stretch>
            <a:fillRect/>
          </a:stretch>
        </p:blipFill>
        <p:spPr>
          <a:xfrm>
            <a:off x="17615994" y="7063563"/>
            <a:ext cx="5308601" cy="1524001"/>
          </a:xfrm>
          <a:prstGeom prst="rect">
            <a:avLst/>
          </a:prstGeom>
          <a:ln w="12700">
            <a:miter lim="400000"/>
          </a:ln>
        </p:spPr>
      </p:pic>
      <p:pic>
        <p:nvPicPr>
          <p:cNvPr id="710" name="pasted-movie.png" descr="pasted-movie.png"/>
          <p:cNvPicPr>
            <a:picLocks noChangeAspect="1"/>
          </p:cNvPicPr>
          <p:nvPr/>
        </p:nvPicPr>
        <p:blipFill>
          <a:blip r:embed="rId5">
            <a:extLst/>
          </a:blip>
          <a:srcRect l="4173" t="19996" r="8440" b="6405"/>
          <a:stretch>
            <a:fillRect/>
          </a:stretch>
        </p:blipFill>
        <p:spPr>
          <a:xfrm>
            <a:off x="8666759" y="8438823"/>
            <a:ext cx="7050441" cy="4411955"/>
          </a:xfrm>
          <a:prstGeom prst="rect">
            <a:avLst/>
          </a:prstGeom>
          <a:ln w="12700">
            <a:miter lim="400000"/>
          </a:ln>
        </p:spPr>
      </p:pic>
      <p:grpSp>
        <p:nvGrpSpPr>
          <p:cNvPr id="713" name="Group"/>
          <p:cNvGrpSpPr/>
          <p:nvPr/>
        </p:nvGrpSpPr>
        <p:grpSpPr>
          <a:xfrm>
            <a:off x="9144411" y="2896203"/>
            <a:ext cx="6095178" cy="3672151"/>
            <a:chOff x="0" y="0"/>
            <a:chExt cx="6095177" cy="3672149"/>
          </a:xfrm>
        </p:grpSpPr>
        <p:pic>
          <p:nvPicPr>
            <p:cNvPr id="711" name="pasted-movie.png" descr="pasted-movie.png"/>
            <p:cNvPicPr>
              <a:picLocks noChangeAspect="1"/>
            </p:cNvPicPr>
            <p:nvPr/>
          </p:nvPicPr>
          <p:blipFill>
            <a:blip r:embed="rId6">
              <a:extLst/>
            </a:blip>
            <a:srcRect l="22790" t="33159" r="27488" b="33968"/>
            <a:stretch>
              <a:fillRect/>
            </a:stretch>
          </p:blipFill>
          <p:spPr>
            <a:xfrm>
              <a:off x="0" y="0"/>
              <a:ext cx="6095178" cy="3022287"/>
            </a:xfrm>
            <a:custGeom>
              <a:avLst/>
              <a:gdLst/>
              <a:ahLst/>
              <a:cxnLst>
                <a:cxn ang="0">
                  <a:pos x="wd2" y="hd2"/>
                </a:cxn>
                <a:cxn ang="5400000">
                  <a:pos x="wd2" y="hd2"/>
                </a:cxn>
                <a:cxn ang="10800000">
                  <a:pos x="wd2" y="hd2"/>
                </a:cxn>
                <a:cxn ang="16200000">
                  <a:pos x="wd2" y="hd2"/>
                </a:cxn>
              </a:cxnLst>
              <a:rect l="0" t="0" r="r" b="b"/>
              <a:pathLst>
                <a:path w="21588" h="21533" fill="norm" stroke="1" extrusionOk="0">
                  <a:moveTo>
                    <a:pt x="14372" y="0"/>
                  </a:moveTo>
                  <a:cubicBezTo>
                    <a:pt x="13995" y="0"/>
                    <a:pt x="13784" y="92"/>
                    <a:pt x="13451" y="404"/>
                  </a:cubicBezTo>
                  <a:cubicBezTo>
                    <a:pt x="13167" y="671"/>
                    <a:pt x="12870" y="882"/>
                    <a:pt x="12661" y="964"/>
                  </a:cubicBezTo>
                  <a:cubicBezTo>
                    <a:pt x="12557" y="1005"/>
                    <a:pt x="12405" y="1072"/>
                    <a:pt x="12322" y="1117"/>
                  </a:cubicBezTo>
                  <a:cubicBezTo>
                    <a:pt x="12239" y="1162"/>
                    <a:pt x="12027" y="1248"/>
                    <a:pt x="11851" y="1306"/>
                  </a:cubicBezTo>
                  <a:cubicBezTo>
                    <a:pt x="11675" y="1365"/>
                    <a:pt x="11439" y="1461"/>
                    <a:pt x="11325" y="1521"/>
                  </a:cubicBezTo>
                  <a:cubicBezTo>
                    <a:pt x="11033" y="1675"/>
                    <a:pt x="10656" y="1828"/>
                    <a:pt x="10083" y="2030"/>
                  </a:cubicBezTo>
                  <a:cubicBezTo>
                    <a:pt x="9562" y="2214"/>
                    <a:pt x="9436" y="2268"/>
                    <a:pt x="9348" y="2336"/>
                  </a:cubicBezTo>
                  <a:cubicBezTo>
                    <a:pt x="9294" y="2376"/>
                    <a:pt x="9185" y="2409"/>
                    <a:pt x="9104" y="2409"/>
                  </a:cubicBezTo>
                  <a:cubicBezTo>
                    <a:pt x="9024" y="2409"/>
                    <a:pt x="8950" y="2440"/>
                    <a:pt x="8939" y="2477"/>
                  </a:cubicBezTo>
                  <a:cubicBezTo>
                    <a:pt x="8927" y="2514"/>
                    <a:pt x="8795" y="2569"/>
                    <a:pt x="8645" y="2599"/>
                  </a:cubicBezTo>
                  <a:cubicBezTo>
                    <a:pt x="8495" y="2628"/>
                    <a:pt x="8343" y="2683"/>
                    <a:pt x="8307" y="2720"/>
                  </a:cubicBezTo>
                  <a:cubicBezTo>
                    <a:pt x="8272" y="2758"/>
                    <a:pt x="8195" y="2806"/>
                    <a:pt x="8137" y="2825"/>
                  </a:cubicBezTo>
                  <a:cubicBezTo>
                    <a:pt x="8080" y="2844"/>
                    <a:pt x="7906" y="2914"/>
                    <a:pt x="7751" y="2980"/>
                  </a:cubicBezTo>
                  <a:cubicBezTo>
                    <a:pt x="7596" y="3047"/>
                    <a:pt x="7401" y="3118"/>
                    <a:pt x="7318" y="3139"/>
                  </a:cubicBezTo>
                  <a:cubicBezTo>
                    <a:pt x="7235" y="3159"/>
                    <a:pt x="7142" y="3195"/>
                    <a:pt x="7111" y="3221"/>
                  </a:cubicBezTo>
                  <a:cubicBezTo>
                    <a:pt x="7080" y="3247"/>
                    <a:pt x="6928" y="3313"/>
                    <a:pt x="6772" y="3365"/>
                  </a:cubicBezTo>
                  <a:cubicBezTo>
                    <a:pt x="6617" y="3417"/>
                    <a:pt x="6414" y="3491"/>
                    <a:pt x="6321" y="3532"/>
                  </a:cubicBezTo>
                  <a:cubicBezTo>
                    <a:pt x="6228" y="3572"/>
                    <a:pt x="6041" y="3645"/>
                    <a:pt x="5907" y="3693"/>
                  </a:cubicBezTo>
                  <a:cubicBezTo>
                    <a:pt x="5772" y="3741"/>
                    <a:pt x="5569" y="3834"/>
                    <a:pt x="5455" y="3899"/>
                  </a:cubicBezTo>
                  <a:cubicBezTo>
                    <a:pt x="5342" y="3965"/>
                    <a:pt x="5156" y="4046"/>
                    <a:pt x="5042" y="4080"/>
                  </a:cubicBezTo>
                  <a:cubicBezTo>
                    <a:pt x="4837" y="4142"/>
                    <a:pt x="4453" y="4278"/>
                    <a:pt x="4308" y="4340"/>
                  </a:cubicBezTo>
                  <a:cubicBezTo>
                    <a:pt x="4267" y="4358"/>
                    <a:pt x="4114" y="4404"/>
                    <a:pt x="3970" y="4442"/>
                  </a:cubicBezTo>
                  <a:cubicBezTo>
                    <a:pt x="3825" y="4480"/>
                    <a:pt x="3680" y="4529"/>
                    <a:pt x="3649" y="4552"/>
                  </a:cubicBezTo>
                  <a:cubicBezTo>
                    <a:pt x="3618" y="4576"/>
                    <a:pt x="3532" y="4613"/>
                    <a:pt x="3458" y="4634"/>
                  </a:cubicBezTo>
                  <a:cubicBezTo>
                    <a:pt x="3384" y="4656"/>
                    <a:pt x="3298" y="4692"/>
                    <a:pt x="3267" y="4716"/>
                  </a:cubicBezTo>
                  <a:cubicBezTo>
                    <a:pt x="3202" y="4767"/>
                    <a:pt x="2633" y="4894"/>
                    <a:pt x="2239" y="4948"/>
                  </a:cubicBezTo>
                  <a:cubicBezTo>
                    <a:pt x="2094" y="4968"/>
                    <a:pt x="1942" y="5016"/>
                    <a:pt x="1900" y="5053"/>
                  </a:cubicBezTo>
                  <a:cubicBezTo>
                    <a:pt x="1824" y="5121"/>
                    <a:pt x="1287" y="5220"/>
                    <a:pt x="897" y="5237"/>
                  </a:cubicBezTo>
                  <a:cubicBezTo>
                    <a:pt x="780" y="5242"/>
                    <a:pt x="671" y="5271"/>
                    <a:pt x="655" y="5302"/>
                  </a:cubicBezTo>
                  <a:cubicBezTo>
                    <a:pt x="639" y="5333"/>
                    <a:pt x="578" y="5358"/>
                    <a:pt x="517" y="5358"/>
                  </a:cubicBezTo>
                  <a:cubicBezTo>
                    <a:pt x="407" y="5358"/>
                    <a:pt x="242" y="5551"/>
                    <a:pt x="84" y="5864"/>
                  </a:cubicBezTo>
                  <a:cubicBezTo>
                    <a:pt x="4" y="6024"/>
                    <a:pt x="0" y="6092"/>
                    <a:pt x="0" y="7128"/>
                  </a:cubicBezTo>
                  <a:cubicBezTo>
                    <a:pt x="0" y="7777"/>
                    <a:pt x="16" y="8243"/>
                    <a:pt x="38" y="8271"/>
                  </a:cubicBezTo>
                  <a:cubicBezTo>
                    <a:pt x="62" y="8300"/>
                    <a:pt x="76" y="9127"/>
                    <a:pt x="76" y="10502"/>
                  </a:cubicBezTo>
                  <a:cubicBezTo>
                    <a:pt x="76" y="11877"/>
                    <a:pt x="89" y="12703"/>
                    <a:pt x="112" y="12733"/>
                  </a:cubicBezTo>
                  <a:cubicBezTo>
                    <a:pt x="133" y="12759"/>
                    <a:pt x="150" y="13101"/>
                    <a:pt x="150" y="13496"/>
                  </a:cubicBezTo>
                  <a:cubicBezTo>
                    <a:pt x="150" y="14207"/>
                    <a:pt x="151" y="14211"/>
                    <a:pt x="273" y="14432"/>
                  </a:cubicBezTo>
                  <a:cubicBezTo>
                    <a:pt x="436" y="14730"/>
                    <a:pt x="658" y="14949"/>
                    <a:pt x="863" y="15017"/>
                  </a:cubicBezTo>
                  <a:cubicBezTo>
                    <a:pt x="913" y="15034"/>
                    <a:pt x="984" y="15080"/>
                    <a:pt x="1021" y="15119"/>
                  </a:cubicBezTo>
                  <a:cubicBezTo>
                    <a:pt x="1057" y="15158"/>
                    <a:pt x="1119" y="15193"/>
                    <a:pt x="1160" y="15193"/>
                  </a:cubicBezTo>
                  <a:cubicBezTo>
                    <a:pt x="1200" y="15193"/>
                    <a:pt x="1297" y="15250"/>
                    <a:pt x="1378" y="15320"/>
                  </a:cubicBezTo>
                  <a:cubicBezTo>
                    <a:pt x="1458" y="15390"/>
                    <a:pt x="1532" y="15452"/>
                    <a:pt x="1542" y="15458"/>
                  </a:cubicBezTo>
                  <a:cubicBezTo>
                    <a:pt x="1552" y="15465"/>
                    <a:pt x="1604" y="15504"/>
                    <a:pt x="1656" y="15546"/>
                  </a:cubicBezTo>
                  <a:cubicBezTo>
                    <a:pt x="1708" y="15588"/>
                    <a:pt x="1863" y="15704"/>
                    <a:pt x="2003" y="15803"/>
                  </a:cubicBezTo>
                  <a:cubicBezTo>
                    <a:pt x="2143" y="15903"/>
                    <a:pt x="2257" y="16009"/>
                    <a:pt x="2257" y="16041"/>
                  </a:cubicBezTo>
                  <a:cubicBezTo>
                    <a:pt x="2257" y="16073"/>
                    <a:pt x="2282" y="16100"/>
                    <a:pt x="2312" y="16100"/>
                  </a:cubicBezTo>
                  <a:cubicBezTo>
                    <a:pt x="2366" y="16100"/>
                    <a:pt x="2633" y="16326"/>
                    <a:pt x="2671" y="16403"/>
                  </a:cubicBezTo>
                  <a:cubicBezTo>
                    <a:pt x="2681" y="16424"/>
                    <a:pt x="2808" y="16557"/>
                    <a:pt x="2953" y="16700"/>
                  </a:cubicBezTo>
                  <a:cubicBezTo>
                    <a:pt x="3098" y="16843"/>
                    <a:pt x="3225" y="16981"/>
                    <a:pt x="3236" y="17008"/>
                  </a:cubicBezTo>
                  <a:cubicBezTo>
                    <a:pt x="3246" y="17035"/>
                    <a:pt x="3326" y="17120"/>
                    <a:pt x="3414" y="17197"/>
                  </a:cubicBezTo>
                  <a:cubicBezTo>
                    <a:pt x="3502" y="17275"/>
                    <a:pt x="3575" y="17361"/>
                    <a:pt x="3575" y="17390"/>
                  </a:cubicBezTo>
                  <a:cubicBezTo>
                    <a:pt x="3575" y="17418"/>
                    <a:pt x="3630" y="17487"/>
                    <a:pt x="3697" y="17542"/>
                  </a:cubicBezTo>
                  <a:cubicBezTo>
                    <a:pt x="3764" y="17598"/>
                    <a:pt x="3889" y="17740"/>
                    <a:pt x="3975" y="17856"/>
                  </a:cubicBezTo>
                  <a:cubicBezTo>
                    <a:pt x="4061" y="17972"/>
                    <a:pt x="4144" y="18066"/>
                    <a:pt x="4159" y="18066"/>
                  </a:cubicBezTo>
                  <a:cubicBezTo>
                    <a:pt x="4175" y="18066"/>
                    <a:pt x="4240" y="18146"/>
                    <a:pt x="4304" y="18244"/>
                  </a:cubicBezTo>
                  <a:cubicBezTo>
                    <a:pt x="4368" y="18342"/>
                    <a:pt x="4494" y="18498"/>
                    <a:pt x="4582" y="18589"/>
                  </a:cubicBezTo>
                  <a:cubicBezTo>
                    <a:pt x="4671" y="18679"/>
                    <a:pt x="4772" y="18799"/>
                    <a:pt x="4807" y="18857"/>
                  </a:cubicBezTo>
                  <a:cubicBezTo>
                    <a:pt x="4843" y="18916"/>
                    <a:pt x="4957" y="19099"/>
                    <a:pt x="5062" y="19262"/>
                  </a:cubicBezTo>
                  <a:cubicBezTo>
                    <a:pt x="5272" y="19590"/>
                    <a:pt x="5682" y="20492"/>
                    <a:pt x="5682" y="20627"/>
                  </a:cubicBezTo>
                  <a:cubicBezTo>
                    <a:pt x="5682" y="20675"/>
                    <a:pt x="5698" y="20712"/>
                    <a:pt x="5718" y="20712"/>
                  </a:cubicBezTo>
                  <a:cubicBezTo>
                    <a:pt x="5739" y="20712"/>
                    <a:pt x="5756" y="20748"/>
                    <a:pt x="5756" y="20791"/>
                  </a:cubicBezTo>
                  <a:cubicBezTo>
                    <a:pt x="5756" y="20958"/>
                    <a:pt x="5966" y="21294"/>
                    <a:pt x="6161" y="21442"/>
                  </a:cubicBezTo>
                  <a:cubicBezTo>
                    <a:pt x="6371" y="21600"/>
                    <a:pt x="7248" y="21539"/>
                    <a:pt x="7387" y="21357"/>
                  </a:cubicBezTo>
                  <a:cubicBezTo>
                    <a:pt x="7442" y="21284"/>
                    <a:pt x="7487" y="21244"/>
                    <a:pt x="7487" y="21266"/>
                  </a:cubicBezTo>
                  <a:cubicBezTo>
                    <a:pt x="7487" y="21289"/>
                    <a:pt x="7619" y="21177"/>
                    <a:pt x="7779" y="21018"/>
                  </a:cubicBezTo>
                  <a:cubicBezTo>
                    <a:pt x="8094" y="20704"/>
                    <a:pt x="8495" y="20410"/>
                    <a:pt x="8610" y="20410"/>
                  </a:cubicBezTo>
                  <a:cubicBezTo>
                    <a:pt x="8649" y="20410"/>
                    <a:pt x="8794" y="20292"/>
                    <a:pt x="8933" y="20147"/>
                  </a:cubicBezTo>
                  <a:cubicBezTo>
                    <a:pt x="9072" y="20001"/>
                    <a:pt x="9215" y="19881"/>
                    <a:pt x="9249" y="19881"/>
                  </a:cubicBezTo>
                  <a:cubicBezTo>
                    <a:pt x="9284" y="19881"/>
                    <a:pt x="9360" y="19830"/>
                    <a:pt x="9419" y="19768"/>
                  </a:cubicBezTo>
                  <a:cubicBezTo>
                    <a:pt x="9479" y="19706"/>
                    <a:pt x="9568" y="19655"/>
                    <a:pt x="9618" y="19655"/>
                  </a:cubicBezTo>
                  <a:cubicBezTo>
                    <a:pt x="9667" y="19655"/>
                    <a:pt x="9738" y="19623"/>
                    <a:pt x="9774" y="19584"/>
                  </a:cubicBezTo>
                  <a:cubicBezTo>
                    <a:pt x="9810" y="19545"/>
                    <a:pt x="9975" y="19457"/>
                    <a:pt x="10140" y="19389"/>
                  </a:cubicBezTo>
                  <a:cubicBezTo>
                    <a:pt x="10306" y="19320"/>
                    <a:pt x="10469" y="19233"/>
                    <a:pt x="10503" y="19197"/>
                  </a:cubicBezTo>
                  <a:cubicBezTo>
                    <a:pt x="10538" y="19160"/>
                    <a:pt x="10652" y="19109"/>
                    <a:pt x="10758" y="19081"/>
                  </a:cubicBezTo>
                  <a:cubicBezTo>
                    <a:pt x="10863" y="19052"/>
                    <a:pt x="10960" y="19001"/>
                    <a:pt x="10971" y="18965"/>
                  </a:cubicBezTo>
                  <a:cubicBezTo>
                    <a:pt x="10982" y="18929"/>
                    <a:pt x="11046" y="18897"/>
                    <a:pt x="11113" y="18897"/>
                  </a:cubicBezTo>
                  <a:cubicBezTo>
                    <a:pt x="11180" y="18897"/>
                    <a:pt x="11251" y="18869"/>
                    <a:pt x="11271" y="18832"/>
                  </a:cubicBezTo>
                  <a:cubicBezTo>
                    <a:pt x="11290" y="18795"/>
                    <a:pt x="11399" y="18727"/>
                    <a:pt x="11512" y="18685"/>
                  </a:cubicBezTo>
                  <a:cubicBezTo>
                    <a:pt x="11626" y="18642"/>
                    <a:pt x="11813" y="18553"/>
                    <a:pt x="11927" y="18484"/>
                  </a:cubicBezTo>
                  <a:cubicBezTo>
                    <a:pt x="12169" y="18337"/>
                    <a:pt x="12296" y="18271"/>
                    <a:pt x="12679" y="18105"/>
                  </a:cubicBezTo>
                  <a:cubicBezTo>
                    <a:pt x="12940" y="17992"/>
                    <a:pt x="13067" y="17918"/>
                    <a:pt x="13262" y="17763"/>
                  </a:cubicBezTo>
                  <a:cubicBezTo>
                    <a:pt x="13347" y="17696"/>
                    <a:pt x="13666" y="17549"/>
                    <a:pt x="13922" y="17458"/>
                  </a:cubicBezTo>
                  <a:cubicBezTo>
                    <a:pt x="14145" y="17377"/>
                    <a:pt x="14431" y="17242"/>
                    <a:pt x="14618" y="17132"/>
                  </a:cubicBezTo>
                  <a:cubicBezTo>
                    <a:pt x="14700" y="17084"/>
                    <a:pt x="14783" y="17056"/>
                    <a:pt x="14800" y="17067"/>
                  </a:cubicBezTo>
                  <a:cubicBezTo>
                    <a:pt x="14818" y="17079"/>
                    <a:pt x="14853" y="17054"/>
                    <a:pt x="14879" y="17011"/>
                  </a:cubicBezTo>
                  <a:cubicBezTo>
                    <a:pt x="14905" y="16968"/>
                    <a:pt x="15008" y="16910"/>
                    <a:pt x="15109" y="16884"/>
                  </a:cubicBezTo>
                  <a:cubicBezTo>
                    <a:pt x="15211" y="16857"/>
                    <a:pt x="15311" y="16809"/>
                    <a:pt x="15332" y="16776"/>
                  </a:cubicBezTo>
                  <a:cubicBezTo>
                    <a:pt x="15352" y="16744"/>
                    <a:pt x="15420" y="16703"/>
                    <a:pt x="15482" y="16686"/>
                  </a:cubicBezTo>
                  <a:cubicBezTo>
                    <a:pt x="15544" y="16668"/>
                    <a:pt x="15621" y="16632"/>
                    <a:pt x="15652" y="16606"/>
                  </a:cubicBezTo>
                  <a:cubicBezTo>
                    <a:pt x="15683" y="16581"/>
                    <a:pt x="15793" y="16528"/>
                    <a:pt x="15897" y="16488"/>
                  </a:cubicBezTo>
                  <a:cubicBezTo>
                    <a:pt x="16000" y="16448"/>
                    <a:pt x="16178" y="16357"/>
                    <a:pt x="16292" y="16287"/>
                  </a:cubicBezTo>
                  <a:cubicBezTo>
                    <a:pt x="16405" y="16217"/>
                    <a:pt x="16549" y="16143"/>
                    <a:pt x="16611" y="16123"/>
                  </a:cubicBezTo>
                  <a:cubicBezTo>
                    <a:pt x="16673" y="16103"/>
                    <a:pt x="16750" y="16069"/>
                    <a:pt x="16781" y="16044"/>
                  </a:cubicBezTo>
                  <a:cubicBezTo>
                    <a:pt x="16812" y="16019"/>
                    <a:pt x="16922" y="15954"/>
                    <a:pt x="17025" y="15902"/>
                  </a:cubicBezTo>
                  <a:cubicBezTo>
                    <a:pt x="17129" y="15850"/>
                    <a:pt x="17357" y="15736"/>
                    <a:pt x="17533" y="15648"/>
                  </a:cubicBezTo>
                  <a:cubicBezTo>
                    <a:pt x="17709" y="15560"/>
                    <a:pt x="17879" y="15466"/>
                    <a:pt x="17910" y="15442"/>
                  </a:cubicBezTo>
                  <a:cubicBezTo>
                    <a:pt x="17971" y="15393"/>
                    <a:pt x="18013" y="15376"/>
                    <a:pt x="18203" y="15314"/>
                  </a:cubicBezTo>
                  <a:cubicBezTo>
                    <a:pt x="18272" y="15292"/>
                    <a:pt x="18424" y="15233"/>
                    <a:pt x="18542" y="15184"/>
                  </a:cubicBezTo>
                  <a:cubicBezTo>
                    <a:pt x="18660" y="15136"/>
                    <a:pt x="18849" y="15070"/>
                    <a:pt x="18962" y="15037"/>
                  </a:cubicBezTo>
                  <a:cubicBezTo>
                    <a:pt x="19076" y="15004"/>
                    <a:pt x="19246" y="14942"/>
                    <a:pt x="19339" y="14899"/>
                  </a:cubicBezTo>
                  <a:cubicBezTo>
                    <a:pt x="19432" y="14856"/>
                    <a:pt x="19613" y="14818"/>
                    <a:pt x="19741" y="14817"/>
                  </a:cubicBezTo>
                  <a:cubicBezTo>
                    <a:pt x="19869" y="14815"/>
                    <a:pt x="19984" y="14779"/>
                    <a:pt x="19997" y="14737"/>
                  </a:cubicBezTo>
                  <a:cubicBezTo>
                    <a:pt x="20010" y="14696"/>
                    <a:pt x="20112" y="14661"/>
                    <a:pt x="20223" y="14661"/>
                  </a:cubicBezTo>
                  <a:cubicBezTo>
                    <a:pt x="20335" y="14661"/>
                    <a:pt x="20434" y="14632"/>
                    <a:pt x="20445" y="14596"/>
                  </a:cubicBezTo>
                  <a:cubicBezTo>
                    <a:pt x="20456" y="14560"/>
                    <a:pt x="20589" y="14513"/>
                    <a:pt x="20739" y="14491"/>
                  </a:cubicBezTo>
                  <a:cubicBezTo>
                    <a:pt x="21008" y="14454"/>
                    <a:pt x="21157" y="14351"/>
                    <a:pt x="21262" y="14130"/>
                  </a:cubicBezTo>
                  <a:cubicBezTo>
                    <a:pt x="21346" y="13953"/>
                    <a:pt x="21446" y="13467"/>
                    <a:pt x="21446" y="13239"/>
                  </a:cubicBezTo>
                  <a:cubicBezTo>
                    <a:pt x="21446" y="13124"/>
                    <a:pt x="21462" y="12996"/>
                    <a:pt x="21481" y="12956"/>
                  </a:cubicBezTo>
                  <a:cubicBezTo>
                    <a:pt x="21501" y="12916"/>
                    <a:pt x="21526" y="12220"/>
                    <a:pt x="21538" y="11409"/>
                  </a:cubicBezTo>
                  <a:cubicBezTo>
                    <a:pt x="21582" y="8165"/>
                    <a:pt x="21600" y="5839"/>
                    <a:pt x="21580" y="5624"/>
                  </a:cubicBezTo>
                  <a:cubicBezTo>
                    <a:pt x="21545" y="5252"/>
                    <a:pt x="21322" y="5014"/>
                    <a:pt x="20825" y="4821"/>
                  </a:cubicBezTo>
                  <a:cubicBezTo>
                    <a:pt x="20721" y="4781"/>
                    <a:pt x="20603" y="4717"/>
                    <a:pt x="20562" y="4680"/>
                  </a:cubicBezTo>
                  <a:cubicBezTo>
                    <a:pt x="20521" y="4642"/>
                    <a:pt x="20428" y="4595"/>
                    <a:pt x="20355" y="4575"/>
                  </a:cubicBezTo>
                  <a:cubicBezTo>
                    <a:pt x="20283" y="4556"/>
                    <a:pt x="20156" y="4505"/>
                    <a:pt x="20073" y="4462"/>
                  </a:cubicBezTo>
                  <a:cubicBezTo>
                    <a:pt x="19990" y="4419"/>
                    <a:pt x="19880" y="4366"/>
                    <a:pt x="19828" y="4343"/>
                  </a:cubicBezTo>
                  <a:cubicBezTo>
                    <a:pt x="19363" y="4139"/>
                    <a:pt x="18997" y="3935"/>
                    <a:pt x="18946" y="3851"/>
                  </a:cubicBezTo>
                  <a:cubicBezTo>
                    <a:pt x="18924" y="3816"/>
                    <a:pt x="18813" y="3749"/>
                    <a:pt x="18700" y="3701"/>
                  </a:cubicBezTo>
                  <a:cubicBezTo>
                    <a:pt x="18586" y="3653"/>
                    <a:pt x="18458" y="3567"/>
                    <a:pt x="18414" y="3509"/>
                  </a:cubicBezTo>
                  <a:cubicBezTo>
                    <a:pt x="18370" y="3451"/>
                    <a:pt x="18272" y="3379"/>
                    <a:pt x="18196" y="3351"/>
                  </a:cubicBezTo>
                  <a:cubicBezTo>
                    <a:pt x="18121" y="3322"/>
                    <a:pt x="18060" y="3269"/>
                    <a:pt x="18060" y="3232"/>
                  </a:cubicBezTo>
                  <a:cubicBezTo>
                    <a:pt x="18060" y="3195"/>
                    <a:pt x="18034" y="3164"/>
                    <a:pt x="18002" y="3164"/>
                  </a:cubicBezTo>
                  <a:cubicBezTo>
                    <a:pt x="17971" y="3164"/>
                    <a:pt x="17916" y="3133"/>
                    <a:pt x="17880" y="3093"/>
                  </a:cubicBezTo>
                  <a:cubicBezTo>
                    <a:pt x="17783" y="2987"/>
                    <a:pt x="17566" y="2807"/>
                    <a:pt x="17458" y="2746"/>
                  </a:cubicBezTo>
                  <a:cubicBezTo>
                    <a:pt x="17407" y="2716"/>
                    <a:pt x="17297" y="2632"/>
                    <a:pt x="17214" y="2559"/>
                  </a:cubicBezTo>
                  <a:cubicBezTo>
                    <a:pt x="17131" y="2486"/>
                    <a:pt x="16953" y="2348"/>
                    <a:pt x="16819" y="2254"/>
                  </a:cubicBezTo>
                  <a:cubicBezTo>
                    <a:pt x="16684" y="2159"/>
                    <a:pt x="16522" y="2025"/>
                    <a:pt x="16460" y="1954"/>
                  </a:cubicBezTo>
                  <a:cubicBezTo>
                    <a:pt x="16398" y="1882"/>
                    <a:pt x="16267" y="1764"/>
                    <a:pt x="16169" y="1691"/>
                  </a:cubicBezTo>
                  <a:cubicBezTo>
                    <a:pt x="16071" y="1618"/>
                    <a:pt x="15972" y="1510"/>
                    <a:pt x="15949" y="1453"/>
                  </a:cubicBezTo>
                  <a:cubicBezTo>
                    <a:pt x="15925" y="1396"/>
                    <a:pt x="15881" y="1349"/>
                    <a:pt x="15850" y="1349"/>
                  </a:cubicBezTo>
                  <a:cubicBezTo>
                    <a:pt x="15820" y="1349"/>
                    <a:pt x="15748" y="1273"/>
                    <a:pt x="15691" y="1179"/>
                  </a:cubicBezTo>
                  <a:cubicBezTo>
                    <a:pt x="15440" y="760"/>
                    <a:pt x="15327" y="612"/>
                    <a:pt x="15039" y="317"/>
                  </a:cubicBezTo>
                  <a:cubicBezTo>
                    <a:pt x="14742" y="11"/>
                    <a:pt x="14721" y="0"/>
                    <a:pt x="14372" y="0"/>
                  </a:cubicBezTo>
                  <a:close/>
                </a:path>
              </a:pathLst>
            </a:custGeom>
            <a:ln w="12700" cap="flat">
              <a:noFill/>
              <a:miter lim="400000"/>
            </a:ln>
            <a:effectLst/>
          </p:spPr>
        </p:pic>
        <p:sp>
          <p:nvSpPr>
            <p:cNvPr id="712" name="Caption"/>
            <p:cNvSpPr/>
            <p:nvPr/>
          </p:nvSpPr>
          <p:spPr>
            <a:xfrm>
              <a:off x="0" y="3124017"/>
              <a:ext cx="6095178" cy="5481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spcBef>
                  <a:spcPts val="0"/>
                </a:spcBef>
                <a:defRPr sz="3000"/>
              </a:lvl1pPr>
            </a:lstStyle>
            <a:p>
              <a:pPr/>
              <a:r>
                <a:t>Raspberry PI4</a:t>
              </a:r>
            </a:p>
          </p:txBody>
        </p:sp>
      </p:grpSp>
      <p:pic>
        <p:nvPicPr>
          <p:cNvPr id="714" name="pasted-movie.png" descr="pasted-movie.png"/>
          <p:cNvPicPr>
            <a:picLocks noChangeAspect="1"/>
          </p:cNvPicPr>
          <p:nvPr/>
        </p:nvPicPr>
        <p:blipFill>
          <a:blip r:embed="rId7">
            <a:extLst/>
          </a:blip>
          <a:srcRect l="17067" t="22375" r="11553" b="22375"/>
          <a:stretch>
            <a:fillRect/>
          </a:stretch>
        </p:blipFill>
        <p:spPr>
          <a:xfrm>
            <a:off x="813855" y="4040429"/>
            <a:ext cx="2305345" cy="1340289"/>
          </a:xfrm>
          <a:prstGeom prst="rect">
            <a:avLst/>
          </a:prstGeom>
          <a:ln w="12700">
            <a:miter lim="400000"/>
          </a:ln>
        </p:spPr>
      </p:pic>
      <p:pic>
        <p:nvPicPr>
          <p:cNvPr id="715" name="pasted-movie.png" descr="pasted-movie.png"/>
          <p:cNvPicPr>
            <a:picLocks noChangeAspect="1"/>
          </p:cNvPicPr>
          <p:nvPr/>
        </p:nvPicPr>
        <p:blipFill>
          <a:blip r:embed="rId7">
            <a:extLst/>
          </a:blip>
          <a:srcRect l="17067" t="22375" r="11553" b="22375"/>
          <a:stretch>
            <a:fillRect/>
          </a:stretch>
        </p:blipFill>
        <p:spPr>
          <a:xfrm>
            <a:off x="5360491" y="3043676"/>
            <a:ext cx="2305345" cy="1340288"/>
          </a:xfrm>
          <a:prstGeom prst="rect">
            <a:avLst/>
          </a:prstGeom>
          <a:ln w="12700">
            <a:miter lim="400000"/>
          </a:ln>
        </p:spPr>
      </p:pic>
      <p:pic>
        <p:nvPicPr>
          <p:cNvPr id="716" name="pasted-movie.png" descr="pasted-movie.png"/>
          <p:cNvPicPr>
            <a:picLocks noChangeAspect="1"/>
          </p:cNvPicPr>
          <p:nvPr/>
        </p:nvPicPr>
        <p:blipFill>
          <a:blip r:embed="rId7">
            <a:extLst/>
          </a:blip>
          <a:srcRect l="17067" t="22375" r="11553" b="22375"/>
          <a:stretch>
            <a:fillRect/>
          </a:stretch>
        </p:blipFill>
        <p:spPr>
          <a:xfrm>
            <a:off x="4297648" y="6874885"/>
            <a:ext cx="2305345" cy="1340288"/>
          </a:xfrm>
          <a:prstGeom prst="rect">
            <a:avLst/>
          </a:prstGeom>
          <a:ln w="12700">
            <a:miter lim="400000"/>
          </a:ln>
        </p:spPr>
      </p:pic>
      <p:pic>
        <p:nvPicPr>
          <p:cNvPr id="717" name="pasted-movie.png" descr="pasted-movie.png"/>
          <p:cNvPicPr>
            <a:picLocks noChangeAspect="1"/>
          </p:cNvPicPr>
          <p:nvPr/>
        </p:nvPicPr>
        <p:blipFill>
          <a:blip r:embed="rId7">
            <a:extLst/>
          </a:blip>
          <a:srcRect l="17067" t="22375" r="11553" b="22375"/>
          <a:stretch>
            <a:fillRect/>
          </a:stretch>
        </p:blipFill>
        <p:spPr>
          <a:xfrm>
            <a:off x="813855" y="10031597"/>
            <a:ext cx="2305345" cy="1340289"/>
          </a:xfrm>
          <a:prstGeom prst="rect">
            <a:avLst/>
          </a:prstGeom>
          <a:ln w="12700">
            <a:miter lim="400000"/>
          </a:ln>
        </p:spPr>
      </p:pic>
      <p:pic>
        <p:nvPicPr>
          <p:cNvPr id="718" name="pasted-movie.png" descr="pasted-movie.png"/>
          <p:cNvPicPr>
            <a:picLocks noChangeAspect="1"/>
          </p:cNvPicPr>
          <p:nvPr/>
        </p:nvPicPr>
        <p:blipFill>
          <a:blip r:embed="rId7">
            <a:extLst/>
          </a:blip>
          <a:srcRect l="17067" t="22375" r="11553" b="22375"/>
          <a:stretch>
            <a:fillRect/>
          </a:stretch>
        </p:blipFill>
        <p:spPr>
          <a:xfrm>
            <a:off x="5360491" y="11659908"/>
            <a:ext cx="2305345" cy="1340289"/>
          </a:xfrm>
          <a:prstGeom prst="rect">
            <a:avLst/>
          </a:prstGeom>
          <a:ln w="12700">
            <a:miter lim="400000"/>
          </a:ln>
        </p:spPr>
      </p:pic>
      <p:sp>
        <p:nvSpPr>
          <p:cNvPr id="724" name="Connection Line"/>
          <p:cNvSpPr/>
          <p:nvPr/>
        </p:nvSpPr>
        <p:spPr>
          <a:xfrm>
            <a:off x="2706136" y="8215132"/>
            <a:ext cx="2004678" cy="1816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76200">
            <a:solidFill>
              <a:srgbClr val="000000"/>
            </a:solidFill>
            <a:prstDash val="sysDot"/>
            <a:miter lim="400000"/>
            <a:headEnd type="triangle"/>
            <a:tailEnd type="triangle"/>
          </a:ln>
        </p:spPr>
        <p:txBody>
          <a:bodyPr/>
          <a:lstStyle/>
          <a:p>
            <a:pPr/>
          </a:p>
        </p:txBody>
      </p:sp>
      <p:sp>
        <p:nvSpPr>
          <p:cNvPr id="725" name="Connection Line"/>
          <p:cNvSpPr/>
          <p:nvPr/>
        </p:nvSpPr>
        <p:spPr>
          <a:xfrm>
            <a:off x="5599218" y="8215132"/>
            <a:ext cx="765150" cy="3444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76200">
            <a:solidFill>
              <a:srgbClr val="000000"/>
            </a:solidFill>
            <a:prstDash val="sysDot"/>
            <a:miter lim="400000"/>
            <a:headEnd type="triangle"/>
            <a:tailEnd type="triangle"/>
          </a:ln>
        </p:spPr>
        <p:txBody>
          <a:bodyPr/>
          <a:lstStyle/>
          <a:p>
            <a:pPr/>
          </a:p>
        </p:txBody>
      </p:sp>
      <p:sp>
        <p:nvSpPr>
          <p:cNvPr id="726" name="Connection Line"/>
          <p:cNvSpPr/>
          <p:nvPr/>
        </p:nvSpPr>
        <p:spPr>
          <a:xfrm>
            <a:off x="5636275" y="4383923"/>
            <a:ext cx="691036" cy="2490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76200">
            <a:solidFill>
              <a:srgbClr val="000000"/>
            </a:solidFill>
            <a:prstDash val="sysDot"/>
            <a:miter lim="400000"/>
            <a:headEnd type="triangle"/>
            <a:tailEnd type="triangle"/>
          </a:ln>
        </p:spPr>
        <p:txBody>
          <a:bodyPr/>
          <a:lstStyle/>
          <a:p>
            <a:pPr/>
          </a:p>
        </p:txBody>
      </p:sp>
      <p:sp>
        <p:nvSpPr>
          <p:cNvPr id="727" name="Connection Line"/>
          <p:cNvSpPr/>
          <p:nvPr/>
        </p:nvSpPr>
        <p:spPr>
          <a:xfrm>
            <a:off x="2790219" y="5380676"/>
            <a:ext cx="1836513" cy="1494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ln w="76200">
            <a:solidFill>
              <a:srgbClr val="000000"/>
            </a:solidFill>
            <a:prstDash val="sysDot"/>
            <a:miter lim="400000"/>
            <a:headEnd type="triangle"/>
            <a:tailEnd type="triangle"/>
          </a:ln>
        </p:spPr>
        <p:txBody>
          <a:bodyPr/>
          <a:lstStyle/>
          <a:p>
            <a:pPr/>
          </a:p>
        </p:txBody>
      </p:sp>
      <p:pic>
        <p:nvPicPr>
          <p:cNvPr id="723" name="pasted-movie.png" descr="pasted-movie.png"/>
          <p:cNvPicPr>
            <a:picLocks noChangeAspect="1"/>
          </p:cNvPicPr>
          <p:nvPr/>
        </p:nvPicPr>
        <p:blipFill>
          <a:blip r:embed="rId8">
            <a:extLst/>
          </a:blip>
          <a:stretch>
            <a:fillRect/>
          </a:stretch>
        </p:blipFill>
        <p:spPr>
          <a:xfrm>
            <a:off x="17464378" y="9542070"/>
            <a:ext cx="5611833" cy="1856582"/>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Compute"/>
          <p:cNvSpPr txBox="1"/>
          <p:nvPr>
            <p:ph type="title"/>
          </p:nvPr>
        </p:nvSpPr>
        <p:spPr>
          <a:prstGeom prst="rect">
            <a:avLst/>
          </a:prstGeom>
        </p:spPr>
        <p:txBody>
          <a:bodyPr/>
          <a:lstStyle/>
          <a:p>
            <a:pPr/>
            <a:r>
              <a:t>Compute</a:t>
            </a:r>
          </a:p>
        </p:txBody>
      </p:sp>
      <p:sp>
        <p:nvSpPr>
          <p:cNvPr id="730" name="Double-click to edit"/>
          <p:cNvSpPr txBox="1"/>
          <p:nvPr>
            <p:ph type="body" sz="half"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On-Device                                 LOCAL                                   CLOUD"/>
          <p:cNvSpPr txBox="1"/>
          <p:nvPr>
            <p:ph type="title"/>
          </p:nvPr>
        </p:nvSpPr>
        <p:spPr>
          <a:prstGeom prst="rect">
            <a:avLst/>
          </a:prstGeom>
          <a:ln>
            <a:solidFill>
              <a:schemeClr val="accent5">
                <a:hueOff val="-82419"/>
                <a:satOff val="-9513"/>
                <a:lumOff val="-16343"/>
              </a:schemeClr>
            </a:solidFill>
          </a:ln>
        </p:spPr>
        <p:txBody>
          <a:bodyPr/>
          <a:lstStyle/>
          <a:p>
            <a:pPr/>
            <a:r>
              <a:t>               On-Device                                 LOCAL                                   CLOUD</a:t>
            </a:r>
          </a:p>
        </p:txBody>
      </p:sp>
      <p:sp>
        <p:nvSpPr>
          <p:cNvPr id="733" name="Double-click to edit"/>
          <p:cNvSpPr txBox="1"/>
          <p:nvPr>
            <p:ph type="body" sz="half" idx="1"/>
          </p:nvPr>
        </p:nvSpPr>
        <p:spPr>
          <a:xfrm>
            <a:off x="425578" y="2427551"/>
            <a:ext cx="7472614" cy="10796025"/>
          </a:xfrm>
          <a:prstGeom prst="rect">
            <a:avLst/>
          </a:prstGeom>
          <a:ln w="76200">
            <a:solidFill>
              <a:srgbClr val="000000"/>
            </a:solidFill>
          </a:ln>
        </p:spPr>
        <p:txBody>
          <a:bodyPr/>
          <a:lstStyle/>
          <a:p>
            <a:pPr/>
          </a:p>
        </p:txBody>
      </p:sp>
      <p:sp>
        <p:nvSpPr>
          <p:cNvPr id="734" name="Rectangle"/>
          <p:cNvSpPr/>
          <p:nvPr/>
        </p:nvSpPr>
        <p:spPr>
          <a:xfrm>
            <a:off x="8455693" y="2427551"/>
            <a:ext cx="7472614" cy="10796025"/>
          </a:xfrm>
          <a:prstGeom prst="rect">
            <a:avLst/>
          </a:prstGeom>
          <a:ln w="76200">
            <a:solidFill>
              <a:srgbClr val="000000"/>
            </a:solidFill>
            <a:miter lim="400000"/>
          </a:ln>
        </p:spPr>
        <p:txBody>
          <a:bodyPr lIns="50800" tIns="50800" rIns="50800" bIns="50800">
            <a:normAutofit fontScale="100000" lnSpcReduction="0"/>
          </a:bodyPr>
          <a:lstStyle/>
          <a:p>
            <a:pPr>
              <a:spcBef>
                <a:spcPts val="3200"/>
              </a:spcBef>
              <a:defRPr sz="4200">
                <a:latin typeface="Helvetica"/>
                <a:ea typeface="Helvetica"/>
                <a:cs typeface="Helvetica"/>
                <a:sym typeface="Helvetica"/>
              </a:defRPr>
            </a:pPr>
          </a:p>
        </p:txBody>
      </p:sp>
      <p:sp>
        <p:nvSpPr>
          <p:cNvPr id="735" name="Rectangle"/>
          <p:cNvSpPr/>
          <p:nvPr/>
        </p:nvSpPr>
        <p:spPr>
          <a:xfrm>
            <a:off x="16298025" y="2427551"/>
            <a:ext cx="7472614" cy="10796025"/>
          </a:xfrm>
          <a:prstGeom prst="rect">
            <a:avLst/>
          </a:prstGeom>
          <a:ln w="76200">
            <a:solidFill>
              <a:srgbClr val="000000"/>
            </a:solidFill>
            <a:miter lim="400000"/>
          </a:ln>
        </p:spPr>
        <p:txBody>
          <a:bodyPr lIns="50800" tIns="50800" rIns="50800" bIns="50800">
            <a:normAutofit fontScale="100000" lnSpcReduction="0"/>
          </a:bodyPr>
          <a:lstStyle/>
          <a:p>
            <a:pPr>
              <a:spcBef>
                <a:spcPts val="3200"/>
              </a:spcBef>
              <a:defRPr sz="4200">
                <a:latin typeface="Helvetica"/>
                <a:ea typeface="Helvetica"/>
                <a:cs typeface="Helvetica"/>
                <a:sym typeface="Helvetica"/>
              </a:defRPr>
            </a:pPr>
          </a:p>
        </p:txBody>
      </p:sp>
      <p:pic>
        <p:nvPicPr>
          <p:cNvPr id="736" name="pasted-movie.png" descr="pasted-movie.png"/>
          <p:cNvPicPr>
            <a:picLocks noChangeAspect="1"/>
          </p:cNvPicPr>
          <p:nvPr/>
        </p:nvPicPr>
        <p:blipFill>
          <a:blip r:embed="rId2">
            <a:extLst/>
          </a:blip>
          <a:srcRect l="4173" t="19996" r="8440" b="6405"/>
          <a:stretch>
            <a:fillRect/>
          </a:stretch>
        </p:blipFill>
        <p:spPr>
          <a:xfrm>
            <a:off x="8666759" y="8438823"/>
            <a:ext cx="7050441" cy="4411955"/>
          </a:xfrm>
          <a:prstGeom prst="rect">
            <a:avLst/>
          </a:prstGeom>
          <a:ln w="12700">
            <a:miter lim="400000"/>
          </a:ln>
        </p:spPr>
      </p:pic>
      <p:grpSp>
        <p:nvGrpSpPr>
          <p:cNvPr id="739" name="Group"/>
          <p:cNvGrpSpPr/>
          <p:nvPr/>
        </p:nvGrpSpPr>
        <p:grpSpPr>
          <a:xfrm>
            <a:off x="9144411" y="2896203"/>
            <a:ext cx="6095178" cy="3672151"/>
            <a:chOff x="0" y="0"/>
            <a:chExt cx="6095177" cy="3672149"/>
          </a:xfrm>
        </p:grpSpPr>
        <p:pic>
          <p:nvPicPr>
            <p:cNvPr id="737" name="pasted-movie.png" descr="pasted-movie.png"/>
            <p:cNvPicPr>
              <a:picLocks noChangeAspect="1"/>
            </p:cNvPicPr>
            <p:nvPr/>
          </p:nvPicPr>
          <p:blipFill>
            <a:blip r:embed="rId3">
              <a:extLst/>
            </a:blip>
            <a:srcRect l="22790" t="33159" r="27488" b="33968"/>
            <a:stretch>
              <a:fillRect/>
            </a:stretch>
          </p:blipFill>
          <p:spPr>
            <a:xfrm>
              <a:off x="0" y="0"/>
              <a:ext cx="6095178" cy="3022287"/>
            </a:xfrm>
            <a:custGeom>
              <a:avLst/>
              <a:gdLst/>
              <a:ahLst/>
              <a:cxnLst>
                <a:cxn ang="0">
                  <a:pos x="wd2" y="hd2"/>
                </a:cxn>
                <a:cxn ang="5400000">
                  <a:pos x="wd2" y="hd2"/>
                </a:cxn>
                <a:cxn ang="10800000">
                  <a:pos x="wd2" y="hd2"/>
                </a:cxn>
                <a:cxn ang="16200000">
                  <a:pos x="wd2" y="hd2"/>
                </a:cxn>
              </a:cxnLst>
              <a:rect l="0" t="0" r="r" b="b"/>
              <a:pathLst>
                <a:path w="21588" h="21533" fill="norm" stroke="1" extrusionOk="0">
                  <a:moveTo>
                    <a:pt x="14372" y="0"/>
                  </a:moveTo>
                  <a:cubicBezTo>
                    <a:pt x="13995" y="0"/>
                    <a:pt x="13784" y="92"/>
                    <a:pt x="13451" y="404"/>
                  </a:cubicBezTo>
                  <a:cubicBezTo>
                    <a:pt x="13167" y="671"/>
                    <a:pt x="12870" y="882"/>
                    <a:pt x="12661" y="964"/>
                  </a:cubicBezTo>
                  <a:cubicBezTo>
                    <a:pt x="12557" y="1005"/>
                    <a:pt x="12405" y="1072"/>
                    <a:pt x="12322" y="1117"/>
                  </a:cubicBezTo>
                  <a:cubicBezTo>
                    <a:pt x="12239" y="1162"/>
                    <a:pt x="12027" y="1248"/>
                    <a:pt x="11851" y="1306"/>
                  </a:cubicBezTo>
                  <a:cubicBezTo>
                    <a:pt x="11675" y="1365"/>
                    <a:pt x="11439" y="1461"/>
                    <a:pt x="11325" y="1521"/>
                  </a:cubicBezTo>
                  <a:cubicBezTo>
                    <a:pt x="11033" y="1675"/>
                    <a:pt x="10656" y="1828"/>
                    <a:pt x="10083" y="2030"/>
                  </a:cubicBezTo>
                  <a:cubicBezTo>
                    <a:pt x="9562" y="2214"/>
                    <a:pt x="9436" y="2268"/>
                    <a:pt x="9348" y="2336"/>
                  </a:cubicBezTo>
                  <a:cubicBezTo>
                    <a:pt x="9294" y="2376"/>
                    <a:pt x="9185" y="2409"/>
                    <a:pt x="9104" y="2409"/>
                  </a:cubicBezTo>
                  <a:cubicBezTo>
                    <a:pt x="9024" y="2409"/>
                    <a:pt x="8950" y="2440"/>
                    <a:pt x="8939" y="2477"/>
                  </a:cubicBezTo>
                  <a:cubicBezTo>
                    <a:pt x="8927" y="2514"/>
                    <a:pt x="8795" y="2569"/>
                    <a:pt x="8645" y="2599"/>
                  </a:cubicBezTo>
                  <a:cubicBezTo>
                    <a:pt x="8495" y="2628"/>
                    <a:pt x="8343" y="2683"/>
                    <a:pt x="8307" y="2720"/>
                  </a:cubicBezTo>
                  <a:cubicBezTo>
                    <a:pt x="8272" y="2758"/>
                    <a:pt x="8195" y="2806"/>
                    <a:pt x="8137" y="2825"/>
                  </a:cubicBezTo>
                  <a:cubicBezTo>
                    <a:pt x="8080" y="2844"/>
                    <a:pt x="7906" y="2914"/>
                    <a:pt x="7751" y="2980"/>
                  </a:cubicBezTo>
                  <a:cubicBezTo>
                    <a:pt x="7596" y="3047"/>
                    <a:pt x="7401" y="3118"/>
                    <a:pt x="7318" y="3139"/>
                  </a:cubicBezTo>
                  <a:cubicBezTo>
                    <a:pt x="7235" y="3159"/>
                    <a:pt x="7142" y="3195"/>
                    <a:pt x="7111" y="3221"/>
                  </a:cubicBezTo>
                  <a:cubicBezTo>
                    <a:pt x="7080" y="3247"/>
                    <a:pt x="6928" y="3313"/>
                    <a:pt x="6772" y="3365"/>
                  </a:cubicBezTo>
                  <a:cubicBezTo>
                    <a:pt x="6617" y="3417"/>
                    <a:pt x="6414" y="3491"/>
                    <a:pt x="6321" y="3532"/>
                  </a:cubicBezTo>
                  <a:cubicBezTo>
                    <a:pt x="6228" y="3572"/>
                    <a:pt x="6041" y="3645"/>
                    <a:pt x="5907" y="3693"/>
                  </a:cubicBezTo>
                  <a:cubicBezTo>
                    <a:pt x="5772" y="3741"/>
                    <a:pt x="5569" y="3834"/>
                    <a:pt x="5455" y="3899"/>
                  </a:cubicBezTo>
                  <a:cubicBezTo>
                    <a:pt x="5342" y="3965"/>
                    <a:pt x="5156" y="4046"/>
                    <a:pt x="5042" y="4080"/>
                  </a:cubicBezTo>
                  <a:cubicBezTo>
                    <a:pt x="4837" y="4142"/>
                    <a:pt x="4453" y="4278"/>
                    <a:pt x="4308" y="4340"/>
                  </a:cubicBezTo>
                  <a:cubicBezTo>
                    <a:pt x="4267" y="4358"/>
                    <a:pt x="4114" y="4404"/>
                    <a:pt x="3970" y="4442"/>
                  </a:cubicBezTo>
                  <a:cubicBezTo>
                    <a:pt x="3825" y="4480"/>
                    <a:pt x="3680" y="4529"/>
                    <a:pt x="3649" y="4552"/>
                  </a:cubicBezTo>
                  <a:cubicBezTo>
                    <a:pt x="3618" y="4576"/>
                    <a:pt x="3532" y="4613"/>
                    <a:pt x="3458" y="4634"/>
                  </a:cubicBezTo>
                  <a:cubicBezTo>
                    <a:pt x="3384" y="4656"/>
                    <a:pt x="3298" y="4692"/>
                    <a:pt x="3267" y="4716"/>
                  </a:cubicBezTo>
                  <a:cubicBezTo>
                    <a:pt x="3202" y="4767"/>
                    <a:pt x="2633" y="4894"/>
                    <a:pt x="2239" y="4948"/>
                  </a:cubicBezTo>
                  <a:cubicBezTo>
                    <a:pt x="2094" y="4968"/>
                    <a:pt x="1942" y="5016"/>
                    <a:pt x="1900" y="5053"/>
                  </a:cubicBezTo>
                  <a:cubicBezTo>
                    <a:pt x="1824" y="5121"/>
                    <a:pt x="1287" y="5220"/>
                    <a:pt x="897" y="5237"/>
                  </a:cubicBezTo>
                  <a:cubicBezTo>
                    <a:pt x="780" y="5242"/>
                    <a:pt x="671" y="5271"/>
                    <a:pt x="655" y="5302"/>
                  </a:cubicBezTo>
                  <a:cubicBezTo>
                    <a:pt x="639" y="5333"/>
                    <a:pt x="578" y="5358"/>
                    <a:pt x="517" y="5358"/>
                  </a:cubicBezTo>
                  <a:cubicBezTo>
                    <a:pt x="407" y="5358"/>
                    <a:pt x="242" y="5551"/>
                    <a:pt x="84" y="5864"/>
                  </a:cubicBezTo>
                  <a:cubicBezTo>
                    <a:pt x="4" y="6024"/>
                    <a:pt x="0" y="6092"/>
                    <a:pt x="0" y="7128"/>
                  </a:cubicBezTo>
                  <a:cubicBezTo>
                    <a:pt x="0" y="7777"/>
                    <a:pt x="16" y="8243"/>
                    <a:pt x="38" y="8271"/>
                  </a:cubicBezTo>
                  <a:cubicBezTo>
                    <a:pt x="62" y="8300"/>
                    <a:pt x="76" y="9127"/>
                    <a:pt x="76" y="10502"/>
                  </a:cubicBezTo>
                  <a:cubicBezTo>
                    <a:pt x="76" y="11877"/>
                    <a:pt x="89" y="12703"/>
                    <a:pt x="112" y="12733"/>
                  </a:cubicBezTo>
                  <a:cubicBezTo>
                    <a:pt x="133" y="12759"/>
                    <a:pt x="150" y="13101"/>
                    <a:pt x="150" y="13496"/>
                  </a:cubicBezTo>
                  <a:cubicBezTo>
                    <a:pt x="150" y="14207"/>
                    <a:pt x="151" y="14211"/>
                    <a:pt x="273" y="14432"/>
                  </a:cubicBezTo>
                  <a:cubicBezTo>
                    <a:pt x="436" y="14730"/>
                    <a:pt x="658" y="14949"/>
                    <a:pt x="863" y="15017"/>
                  </a:cubicBezTo>
                  <a:cubicBezTo>
                    <a:pt x="913" y="15034"/>
                    <a:pt x="984" y="15080"/>
                    <a:pt x="1021" y="15119"/>
                  </a:cubicBezTo>
                  <a:cubicBezTo>
                    <a:pt x="1057" y="15158"/>
                    <a:pt x="1119" y="15193"/>
                    <a:pt x="1160" y="15193"/>
                  </a:cubicBezTo>
                  <a:cubicBezTo>
                    <a:pt x="1200" y="15193"/>
                    <a:pt x="1297" y="15250"/>
                    <a:pt x="1378" y="15320"/>
                  </a:cubicBezTo>
                  <a:cubicBezTo>
                    <a:pt x="1458" y="15390"/>
                    <a:pt x="1532" y="15452"/>
                    <a:pt x="1542" y="15458"/>
                  </a:cubicBezTo>
                  <a:cubicBezTo>
                    <a:pt x="1552" y="15465"/>
                    <a:pt x="1604" y="15504"/>
                    <a:pt x="1656" y="15546"/>
                  </a:cubicBezTo>
                  <a:cubicBezTo>
                    <a:pt x="1708" y="15588"/>
                    <a:pt x="1863" y="15704"/>
                    <a:pt x="2003" y="15803"/>
                  </a:cubicBezTo>
                  <a:cubicBezTo>
                    <a:pt x="2143" y="15903"/>
                    <a:pt x="2257" y="16009"/>
                    <a:pt x="2257" y="16041"/>
                  </a:cubicBezTo>
                  <a:cubicBezTo>
                    <a:pt x="2257" y="16073"/>
                    <a:pt x="2282" y="16100"/>
                    <a:pt x="2312" y="16100"/>
                  </a:cubicBezTo>
                  <a:cubicBezTo>
                    <a:pt x="2366" y="16100"/>
                    <a:pt x="2633" y="16326"/>
                    <a:pt x="2671" y="16403"/>
                  </a:cubicBezTo>
                  <a:cubicBezTo>
                    <a:pt x="2681" y="16424"/>
                    <a:pt x="2808" y="16557"/>
                    <a:pt x="2953" y="16700"/>
                  </a:cubicBezTo>
                  <a:cubicBezTo>
                    <a:pt x="3098" y="16843"/>
                    <a:pt x="3225" y="16981"/>
                    <a:pt x="3236" y="17008"/>
                  </a:cubicBezTo>
                  <a:cubicBezTo>
                    <a:pt x="3246" y="17035"/>
                    <a:pt x="3326" y="17120"/>
                    <a:pt x="3414" y="17197"/>
                  </a:cubicBezTo>
                  <a:cubicBezTo>
                    <a:pt x="3502" y="17275"/>
                    <a:pt x="3575" y="17361"/>
                    <a:pt x="3575" y="17390"/>
                  </a:cubicBezTo>
                  <a:cubicBezTo>
                    <a:pt x="3575" y="17418"/>
                    <a:pt x="3630" y="17487"/>
                    <a:pt x="3697" y="17542"/>
                  </a:cubicBezTo>
                  <a:cubicBezTo>
                    <a:pt x="3764" y="17598"/>
                    <a:pt x="3889" y="17740"/>
                    <a:pt x="3975" y="17856"/>
                  </a:cubicBezTo>
                  <a:cubicBezTo>
                    <a:pt x="4061" y="17972"/>
                    <a:pt x="4144" y="18066"/>
                    <a:pt x="4159" y="18066"/>
                  </a:cubicBezTo>
                  <a:cubicBezTo>
                    <a:pt x="4175" y="18066"/>
                    <a:pt x="4240" y="18146"/>
                    <a:pt x="4304" y="18244"/>
                  </a:cubicBezTo>
                  <a:cubicBezTo>
                    <a:pt x="4368" y="18342"/>
                    <a:pt x="4494" y="18498"/>
                    <a:pt x="4582" y="18589"/>
                  </a:cubicBezTo>
                  <a:cubicBezTo>
                    <a:pt x="4671" y="18679"/>
                    <a:pt x="4772" y="18799"/>
                    <a:pt x="4807" y="18857"/>
                  </a:cubicBezTo>
                  <a:cubicBezTo>
                    <a:pt x="4843" y="18916"/>
                    <a:pt x="4957" y="19099"/>
                    <a:pt x="5062" y="19262"/>
                  </a:cubicBezTo>
                  <a:cubicBezTo>
                    <a:pt x="5272" y="19590"/>
                    <a:pt x="5682" y="20492"/>
                    <a:pt x="5682" y="20627"/>
                  </a:cubicBezTo>
                  <a:cubicBezTo>
                    <a:pt x="5682" y="20675"/>
                    <a:pt x="5698" y="20712"/>
                    <a:pt x="5718" y="20712"/>
                  </a:cubicBezTo>
                  <a:cubicBezTo>
                    <a:pt x="5739" y="20712"/>
                    <a:pt x="5756" y="20748"/>
                    <a:pt x="5756" y="20791"/>
                  </a:cubicBezTo>
                  <a:cubicBezTo>
                    <a:pt x="5756" y="20958"/>
                    <a:pt x="5966" y="21294"/>
                    <a:pt x="6161" y="21442"/>
                  </a:cubicBezTo>
                  <a:cubicBezTo>
                    <a:pt x="6371" y="21600"/>
                    <a:pt x="7248" y="21539"/>
                    <a:pt x="7387" y="21357"/>
                  </a:cubicBezTo>
                  <a:cubicBezTo>
                    <a:pt x="7442" y="21284"/>
                    <a:pt x="7487" y="21244"/>
                    <a:pt x="7487" y="21266"/>
                  </a:cubicBezTo>
                  <a:cubicBezTo>
                    <a:pt x="7487" y="21289"/>
                    <a:pt x="7619" y="21177"/>
                    <a:pt x="7779" y="21018"/>
                  </a:cubicBezTo>
                  <a:cubicBezTo>
                    <a:pt x="8094" y="20704"/>
                    <a:pt x="8495" y="20410"/>
                    <a:pt x="8610" y="20410"/>
                  </a:cubicBezTo>
                  <a:cubicBezTo>
                    <a:pt x="8649" y="20410"/>
                    <a:pt x="8794" y="20292"/>
                    <a:pt x="8933" y="20147"/>
                  </a:cubicBezTo>
                  <a:cubicBezTo>
                    <a:pt x="9072" y="20001"/>
                    <a:pt x="9215" y="19881"/>
                    <a:pt x="9249" y="19881"/>
                  </a:cubicBezTo>
                  <a:cubicBezTo>
                    <a:pt x="9284" y="19881"/>
                    <a:pt x="9360" y="19830"/>
                    <a:pt x="9419" y="19768"/>
                  </a:cubicBezTo>
                  <a:cubicBezTo>
                    <a:pt x="9479" y="19706"/>
                    <a:pt x="9568" y="19655"/>
                    <a:pt x="9618" y="19655"/>
                  </a:cubicBezTo>
                  <a:cubicBezTo>
                    <a:pt x="9667" y="19655"/>
                    <a:pt x="9738" y="19623"/>
                    <a:pt x="9774" y="19584"/>
                  </a:cubicBezTo>
                  <a:cubicBezTo>
                    <a:pt x="9810" y="19545"/>
                    <a:pt x="9975" y="19457"/>
                    <a:pt x="10140" y="19389"/>
                  </a:cubicBezTo>
                  <a:cubicBezTo>
                    <a:pt x="10306" y="19320"/>
                    <a:pt x="10469" y="19233"/>
                    <a:pt x="10503" y="19197"/>
                  </a:cubicBezTo>
                  <a:cubicBezTo>
                    <a:pt x="10538" y="19160"/>
                    <a:pt x="10652" y="19109"/>
                    <a:pt x="10758" y="19081"/>
                  </a:cubicBezTo>
                  <a:cubicBezTo>
                    <a:pt x="10863" y="19052"/>
                    <a:pt x="10960" y="19001"/>
                    <a:pt x="10971" y="18965"/>
                  </a:cubicBezTo>
                  <a:cubicBezTo>
                    <a:pt x="10982" y="18929"/>
                    <a:pt x="11046" y="18897"/>
                    <a:pt x="11113" y="18897"/>
                  </a:cubicBezTo>
                  <a:cubicBezTo>
                    <a:pt x="11180" y="18897"/>
                    <a:pt x="11251" y="18869"/>
                    <a:pt x="11271" y="18832"/>
                  </a:cubicBezTo>
                  <a:cubicBezTo>
                    <a:pt x="11290" y="18795"/>
                    <a:pt x="11399" y="18727"/>
                    <a:pt x="11512" y="18685"/>
                  </a:cubicBezTo>
                  <a:cubicBezTo>
                    <a:pt x="11626" y="18642"/>
                    <a:pt x="11813" y="18553"/>
                    <a:pt x="11927" y="18484"/>
                  </a:cubicBezTo>
                  <a:cubicBezTo>
                    <a:pt x="12169" y="18337"/>
                    <a:pt x="12296" y="18271"/>
                    <a:pt x="12679" y="18105"/>
                  </a:cubicBezTo>
                  <a:cubicBezTo>
                    <a:pt x="12940" y="17992"/>
                    <a:pt x="13067" y="17918"/>
                    <a:pt x="13262" y="17763"/>
                  </a:cubicBezTo>
                  <a:cubicBezTo>
                    <a:pt x="13347" y="17696"/>
                    <a:pt x="13666" y="17549"/>
                    <a:pt x="13922" y="17458"/>
                  </a:cubicBezTo>
                  <a:cubicBezTo>
                    <a:pt x="14145" y="17377"/>
                    <a:pt x="14431" y="17242"/>
                    <a:pt x="14618" y="17132"/>
                  </a:cubicBezTo>
                  <a:cubicBezTo>
                    <a:pt x="14700" y="17084"/>
                    <a:pt x="14783" y="17056"/>
                    <a:pt x="14800" y="17067"/>
                  </a:cubicBezTo>
                  <a:cubicBezTo>
                    <a:pt x="14818" y="17079"/>
                    <a:pt x="14853" y="17054"/>
                    <a:pt x="14879" y="17011"/>
                  </a:cubicBezTo>
                  <a:cubicBezTo>
                    <a:pt x="14905" y="16968"/>
                    <a:pt x="15008" y="16910"/>
                    <a:pt x="15109" y="16884"/>
                  </a:cubicBezTo>
                  <a:cubicBezTo>
                    <a:pt x="15211" y="16857"/>
                    <a:pt x="15311" y="16809"/>
                    <a:pt x="15332" y="16776"/>
                  </a:cubicBezTo>
                  <a:cubicBezTo>
                    <a:pt x="15352" y="16744"/>
                    <a:pt x="15420" y="16703"/>
                    <a:pt x="15482" y="16686"/>
                  </a:cubicBezTo>
                  <a:cubicBezTo>
                    <a:pt x="15544" y="16668"/>
                    <a:pt x="15621" y="16632"/>
                    <a:pt x="15652" y="16606"/>
                  </a:cubicBezTo>
                  <a:cubicBezTo>
                    <a:pt x="15683" y="16581"/>
                    <a:pt x="15793" y="16528"/>
                    <a:pt x="15897" y="16488"/>
                  </a:cubicBezTo>
                  <a:cubicBezTo>
                    <a:pt x="16000" y="16448"/>
                    <a:pt x="16178" y="16357"/>
                    <a:pt x="16292" y="16287"/>
                  </a:cubicBezTo>
                  <a:cubicBezTo>
                    <a:pt x="16405" y="16217"/>
                    <a:pt x="16549" y="16143"/>
                    <a:pt x="16611" y="16123"/>
                  </a:cubicBezTo>
                  <a:cubicBezTo>
                    <a:pt x="16673" y="16103"/>
                    <a:pt x="16750" y="16069"/>
                    <a:pt x="16781" y="16044"/>
                  </a:cubicBezTo>
                  <a:cubicBezTo>
                    <a:pt x="16812" y="16019"/>
                    <a:pt x="16922" y="15954"/>
                    <a:pt x="17025" y="15902"/>
                  </a:cubicBezTo>
                  <a:cubicBezTo>
                    <a:pt x="17129" y="15850"/>
                    <a:pt x="17357" y="15736"/>
                    <a:pt x="17533" y="15648"/>
                  </a:cubicBezTo>
                  <a:cubicBezTo>
                    <a:pt x="17709" y="15560"/>
                    <a:pt x="17879" y="15466"/>
                    <a:pt x="17910" y="15442"/>
                  </a:cubicBezTo>
                  <a:cubicBezTo>
                    <a:pt x="17971" y="15393"/>
                    <a:pt x="18013" y="15376"/>
                    <a:pt x="18203" y="15314"/>
                  </a:cubicBezTo>
                  <a:cubicBezTo>
                    <a:pt x="18272" y="15292"/>
                    <a:pt x="18424" y="15233"/>
                    <a:pt x="18542" y="15184"/>
                  </a:cubicBezTo>
                  <a:cubicBezTo>
                    <a:pt x="18660" y="15136"/>
                    <a:pt x="18849" y="15070"/>
                    <a:pt x="18962" y="15037"/>
                  </a:cubicBezTo>
                  <a:cubicBezTo>
                    <a:pt x="19076" y="15004"/>
                    <a:pt x="19246" y="14942"/>
                    <a:pt x="19339" y="14899"/>
                  </a:cubicBezTo>
                  <a:cubicBezTo>
                    <a:pt x="19432" y="14856"/>
                    <a:pt x="19613" y="14818"/>
                    <a:pt x="19741" y="14817"/>
                  </a:cubicBezTo>
                  <a:cubicBezTo>
                    <a:pt x="19869" y="14815"/>
                    <a:pt x="19984" y="14779"/>
                    <a:pt x="19997" y="14737"/>
                  </a:cubicBezTo>
                  <a:cubicBezTo>
                    <a:pt x="20010" y="14696"/>
                    <a:pt x="20112" y="14661"/>
                    <a:pt x="20223" y="14661"/>
                  </a:cubicBezTo>
                  <a:cubicBezTo>
                    <a:pt x="20335" y="14661"/>
                    <a:pt x="20434" y="14632"/>
                    <a:pt x="20445" y="14596"/>
                  </a:cubicBezTo>
                  <a:cubicBezTo>
                    <a:pt x="20456" y="14560"/>
                    <a:pt x="20589" y="14513"/>
                    <a:pt x="20739" y="14491"/>
                  </a:cubicBezTo>
                  <a:cubicBezTo>
                    <a:pt x="21008" y="14454"/>
                    <a:pt x="21157" y="14351"/>
                    <a:pt x="21262" y="14130"/>
                  </a:cubicBezTo>
                  <a:cubicBezTo>
                    <a:pt x="21346" y="13953"/>
                    <a:pt x="21446" y="13467"/>
                    <a:pt x="21446" y="13239"/>
                  </a:cubicBezTo>
                  <a:cubicBezTo>
                    <a:pt x="21446" y="13124"/>
                    <a:pt x="21462" y="12996"/>
                    <a:pt x="21481" y="12956"/>
                  </a:cubicBezTo>
                  <a:cubicBezTo>
                    <a:pt x="21501" y="12916"/>
                    <a:pt x="21526" y="12220"/>
                    <a:pt x="21538" y="11409"/>
                  </a:cubicBezTo>
                  <a:cubicBezTo>
                    <a:pt x="21582" y="8165"/>
                    <a:pt x="21600" y="5839"/>
                    <a:pt x="21580" y="5624"/>
                  </a:cubicBezTo>
                  <a:cubicBezTo>
                    <a:pt x="21545" y="5252"/>
                    <a:pt x="21322" y="5014"/>
                    <a:pt x="20825" y="4821"/>
                  </a:cubicBezTo>
                  <a:cubicBezTo>
                    <a:pt x="20721" y="4781"/>
                    <a:pt x="20603" y="4717"/>
                    <a:pt x="20562" y="4680"/>
                  </a:cubicBezTo>
                  <a:cubicBezTo>
                    <a:pt x="20521" y="4642"/>
                    <a:pt x="20428" y="4595"/>
                    <a:pt x="20355" y="4575"/>
                  </a:cubicBezTo>
                  <a:cubicBezTo>
                    <a:pt x="20283" y="4556"/>
                    <a:pt x="20156" y="4505"/>
                    <a:pt x="20073" y="4462"/>
                  </a:cubicBezTo>
                  <a:cubicBezTo>
                    <a:pt x="19990" y="4419"/>
                    <a:pt x="19880" y="4366"/>
                    <a:pt x="19828" y="4343"/>
                  </a:cubicBezTo>
                  <a:cubicBezTo>
                    <a:pt x="19363" y="4139"/>
                    <a:pt x="18997" y="3935"/>
                    <a:pt x="18946" y="3851"/>
                  </a:cubicBezTo>
                  <a:cubicBezTo>
                    <a:pt x="18924" y="3816"/>
                    <a:pt x="18813" y="3749"/>
                    <a:pt x="18700" y="3701"/>
                  </a:cubicBezTo>
                  <a:cubicBezTo>
                    <a:pt x="18586" y="3653"/>
                    <a:pt x="18458" y="3567"/>
                    <a:pt x="18414" y="3509"/>
                  </a:cubicBezTo>
                  <a:cubicBezTo>
                    <a:pt x="18370" y="3451"/>
                    <a:pt x="18272" y="3379"/>
                    <a:pt x="18196" y="3351"/>
                  </a:cubicBezTo>
                  <a:cubicBezTo>
                    <a:pt x="18121" y="3322"/>
                    <a:pt x="18060" y="3269"/>
                    <a:pt x="18060" y="3232"/>
                  </a:cubicBezTo>
                  <a:cubicBezTo>
                    <a:pt x="18060" y="3195"/>
                    <a:pt x="18034" y="3164"/>
                    <a:pt x="18002" y="3164"/>
                  </a:cubicBezTo>
                  <a:cubicBezTo>
                    <a:pt x="17971" y="3164"/>
                    <a:pt x="17916" y="3133"/>
                    <a:pt x="17880" y="3093"/>
                  </a:cubicBezTo>
                  <a:cubicBezTo>
                    <a:pt x="17783" y="2987"/>
                    <a:pt x="17566" y="2807"/>
                    <a:pt x="17458" y="2746"/>
                  </a:cubicBezTo>
                  <a:cubicBezTo>
                    <a:pt x="17407" y="2716"/>
                    <a:pt x="17297" y="2632"/>
                    <a:pt x="17214" y="2559"/>
                  </a:cubicBezTo>
                  <a:cubicBezTo>
                    <a:pt x="17131" y="2486"/>
                    <a:pt x="16953" y="2348"/>
                    <a:pt x="16819" y="2254"/>
                  </a:cubicBezTo>
                  <a:cubicBezTo>
                    <a:pt x="16684" y="2159"/>
                    <a:pt x="16522" y="2025"/>
                    <a:pt x="16460" y="1954"/>
                  </a:cubicBezTo>
                  <a:cubicBezTo>
                    <a:pt x="16398" y="1882"/>
                    <a:pt x="16267" y="1764"/>
                    <a:pt x="16169" y="1691"/>
                  </a:cubicBezTo>
                  <a:cubicBezTo>
                    <a:pt x="16071" y="1618"/>
                    <a:pt x="15972" y="1510"/>
                    <a:pt x="15949" y="1453"/>
                  </a:cubicBezTo>
                  <a:cubicBezTo>
                    <a:pt x="15925" y="1396"/>
                    <a:pt x="15881" y="1349"/>
                    <a:pt x="15850" y="1349"/>
                  </a:cubicBezTo>
                  <a:cubicBezTo>
                    <a:pt x="15820" y="1349"/>
                    <a:pt x="15748" y="1273"/>
                    <a:pt x="15691" y="1179"/>
                  </a:cubicBezTo>
                  <a:cubicBezTo>
                    <a:pt x="15440" y="760"/>
                    <a:pt x="15327" y="612"/>
                    <a:pt x="15039" y="317"/>
                  </a:cubicBezTo>
                  <a:cubicBezTo>
                    <a:pt x="14742" y="11"/>
                    <a:pt x="14721" y="0"/>
                    <a:pt x="14372" y="0"/>
                  </a:cubicBezTo>
                  <a:close/>
                </a:path>
              </a:pathLst>
            </a:custGeom>
            <a:ln w="12700" cap="flat">
              <a:noFill/>
              <a:miter lim="400000"/>
            </a:ln>
            <a:effectLst/>
          </p:spPr>
        </p:pic>
        <p:sp>
          <p:nvSpPr>
            <p:cNvPr id="738" name="Caption"/>
            <p:cNvSpPr/>
            <p:nvPr/>
          </p:nvSpPr>
          <p:spPr>
            <a:xfrm>
              <a:off x="0" y="3124017"/>
              <a:ext cx="6095178" cy="5481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spcBef>
                  <a:spcPts val="0"/>
                </a:spcBef>
                <a:defRPr sz="3000"/>
              </a:lvl1pPr>
            </a:lstStyle>
            <a:p>
              <a:pPr/>
              <a:r>
                <a:t>Raspberry PI4</a:t>
              </a:r>
            </a:p>
          </p:txBody>
        </p:sp>
      </p:grpSp>
      <p:pic>
        <p:nvPicPr>
          <p:cNvPr id="740" name="pasted-movie.png" descr="pasted-movie.png"/>
          <p:cNvPicPr>
            <a:picLocks noChangeAspect="1"/>
          </p:cNvPicPr>
          <p:nvPr/>
        </p:nvPicPr>
        <p:blipFill>
          <a:blip r:embed="rId4">
            <a:extLst/>
          </a:blip>
          <a:srcRect l="17067" t="22375" r="11553" b="22375"/>
          <a:stretch>
            <a:fillRect/>
          </a:stretch>
        </p:blipFill>
        <p:spPr>
          <a:xfrm>
            <a:off x="4297648" y="6874885"/>
            <a:ext cx="2305345" cy="1340288"/>
          </a:xfrm>
          <a:prstGeom prst="rect">
            <a:avLst/>
          </a:prstGeom>
          <a:ln w="12700">
            <a:miter lim="400000"/>
          </a:ln>
        </p:spPr>
      </p:pic>
      <p:pic>
        <p:nvPicPr>
          <p:cNvPr id="741" name="pasted-movie.png" descr="pasted-movie.png"/>
          <p:cNvPicPr>
            <a:picLocks noChangeAspect="1"/>
          </p:cNvPicPr>
          <p:nvPr/>
        </p:nvPicPr>
        <p:blipFill>
          <a:blip r:embed="rId5">
            <a:extLst/>
          </a:blip>
          <a:stretch>
            <a:fillRect/>
          </a:stretch>
        </p:blipFill>
        <p:spPr>
          <a:xfrm>
            <a:off x="18738932" y="3480144"/>
            <a:ext cx="2590801" cy="2438401"/>
          </a:xfrm>
          <a:prstGeom prst="rect">
            <a:avLst/>
          </a:prstGeom>
          <a:ln w="12700">
            <a:miter lim="400000"/>
          </a:ln>
        </p:spPr>
      </p:pic>
      <p:sp>
        <p:nvSpPr>
          <p:cNvPr id="742" name="Functions as a service"/>
          <p:cNvSpPr txBox="1"/>
          <p:nvPr/>
        </p:nvSpPr>
        <p:spPr>
          <a:xfrm>
            <a:off x="16709150" y="6057296"/>
            <a:ext cx="6188356"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Functions as a service</a:t>
            </a:r>
          </a:p>
        </p:txBody>
      </p:sp>
      <p:pic>
        <p:nvPicPr>
          <p:cNvPr id="743" name="pasted-movie.png" descr="pasted-movie.png"/>
          <p:cNvPicPr>
            <a:picLocks noChangeAspect="1"/>
          </p:cNvPicPr>
          <p:nvPr/>
        </p:nvPicPr>
        <p:blipFill>
          <a:blip r:embed="rId6">
            <a:extLst/>
          </a:blip>
          <a:stretch>
            <a:fillRect/>
          </a:stretch>
        </p:blipFill>
        <p:spPr>
          <a:xfrm>
            <a:off x="17830040" y="7316627"/>
            <a:ext cx="3946575" cy="3714423"/>
          </a:xfrm>
          <a:prstGeom prst="rect">
            <a:avLst/>
          </a:prstGeom>
          <a:ln w="12700">
            <a:miter lim="400000"/>
          </a:ln>
        </p:spPr>
      </p:pic>
      <p:sp>
        <p:nvSpPr>
          <p:cNvPr id="744" name="Servers  (possibly elastic)"/>
          <p:cNvSpPr txBox="1"/>
          <p:nvPr/>
        </p:nvSpPr>
        <p:spPr>
          <a:xfrm>
            <a:off x="17780905" y="10840963"/>
            <a:ext cx="4607053" cy="15323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r>
              <a:t>Servers </a:t>
            </a:r>
            <a:br/>
            <a:r>
              <a:t>(possibly elastic)</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We’ve been working with the ESP32-S3…"/>
          <p:cNvSpPr txBox="1"/>
          <p:nvPr>
            <p:ph type="title"/>
          </p:nvPr>
        </p:nvSpPr>
        <p:spPr>
          <a:prstGeom prst="rect">
            <a:avLst/>
          </a:prstGeom>
        </p:spPr>
        <p:txBody>
          <a:bodyPr/>
          <a:lstStyle/>
          <a:p>
            <a:pPr/>
            <a:r>
              <a:t>We’ve been working with the ESP32-S3</a:t>
            </a:r>
          </a:p>
          <a:p>
            <a:pPr/>
            <a:r>
              <a:t>What about the ESP32-C6?</a:t>
            </a:r>
          </a:p>
        </p:txBody>
      </p:sp>
      <p:graphicFrame>
        <p:nvGraphicFramePr>
          <p:cNvPr id="747" name="Table 1"/>
          <p:cNvGraphicFramePr/>
          <p:nvPr/>
        </p:nvGraphicFramePr>
        <p:xfrm>
          <a:off x="6841669" y="2137248"/>
          <a:ext cx="16758735" cy="1148877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626850"/>
                <a:gridCol w="5801916"/>
                <a:gridCol w="6329966"/>
              </a:tblGrid>
              <a:tr h="820626">
                <a:tc>
                  <a:txBody>
                    <a:bodyPr/>
                    <a:lstStyle/>
                    <a:p>
                      <a:pPr defTabSz="457200">
                        <a:defRPr sz="1800">
                          <a:uFillTx/>
                        </a:defRPr>
                      </a:pPr>
                      <a:r>
                        <a:rPr b="1" sz="2700">
                          <a:latin typeface="Times Roman"/>
                          <a:ea typeface="Times Roman"/>
                          <a:cs typeface="Times Roman"/>
                          <a:sym typeface="Times Roman"/>
                        </a:rPr>
                        <a:t>Feature</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ESP32-C6</a:t>
                      </a:r>
                    </a:p>
                  </a:txBody>
                  <a:tcPr marL="12700" marR="12700" marT="12700" marB="12700" anchor="ctr" anchorCtr="0" horzOverflow="overflow"/>
                </a:tc>
                <a:tc>
                  <a:txBody>
                    <a:bodyPr/>
                    <a:lstStyle/>
                    <a:p>
                      <a:pPr defTabSz="457200">
                        <a:defRPr sz="1800">
                          <a:uFillTx/>
                        </a:defRPr>
                      </a:pPr>
                      <a:r>
                        <a:rPr b="1" sz="2700">
                          <a:latin typeface="Times Roman"/>
                          <a:ea typeface="Times Roman"/>
                          <a:cs typeface="Times Roman"/>
                          <a:sym typeface="Times Roman"/>
                        </a:rPr>
                        <a:t>ESP32-S3</a:t>
                      </a:r>
                    </a:p>
                  </a:txBody>
                  <a:tcPr marL="12700" marR="12700" marT="12700" marB="12700" anchor="ctr" anchorCtr="0" horzOverflow="overflow"/>
                </a:tc>
              </a:tr>
              <a:tr h="820626">
                <a:tc>
                  <a:txBody>
                    <a:bodyPr/>
                    <a:lstStyle/>
                    <a:p>
                      <a:pPr algn="l" defTabSz="457200">
                        <a:defRPr sz="1800">
                          <a:uFillTx/>
                        </a:defRPr>
                      </a:pPr>
                      <a:r>
                        <a:rPr b="1" sz="2700">
                          <a:latin typeface="Times Roman"/>
                          <a:ea typeface="Times Roman"/>
                          <a:cs typeface="Times Roman"/>
                          <a:sym typeface="Times Roman"/>
                        </a:rPr>
                        <a:t>Core Architecture</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Single-core RISC-V @ 160 MHz</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Dual-core Xtensa LX7 @ 240 MHz</a:t>
                      </a:r>
                    </a:p>
                  </a:txBody>
                  <a:tcPr marL="12700" marR="12700" marT="12700" marB="12700" anchor="ctr" anchorCtr="0" horzOverflow="overflow"/>
                </a:tc>
              </a:tr>
              <a:tr h="820626">
                <a:tc>
                  <a:txBody>
                    <a:bodyPr/>
                    <a:lstStyle/>
                    <a:p>
                      <a:pPr algn="l" defTabSz="457200">
                        <a:defRPr sz="1800">
                          <a:uFillTx/>
                        </a:defRPr>
                      </a:pPr>
                      <a:r>
                        <a:rPr b="1" sz="2700">
                          <a:latin typeface="Times Roman"/>
                          <a:ea typeface="Times Roman"/>
                          <a:cs typeface="Times Roman"/>
                          <a:sym typeface="Times Roman"/>
                        </a:rPr>
                        <a:t>Wi-Fi</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Wi-Fi 6 (802.11ax) 2.4 GHz</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Wi-Fi 4 (802.11b/g/n) 2.4 GHz</a:t>
                      </a:r>
                    </a:p>
                  </a:txBody>
                  <a:tcPr marL="12700" marR="12700" marT="12700" marB="12700" anchor="ctr" anchorCtr="0" horzOverflow="overflow"/>
                </a:tc>
              </a:tr>
              <a:tr h="820626">
                <a:tc>
                  <a:txBody>
                    <a:bodyPr/>
                    <a:lstStyle/>
                    <a:p>
                      <a:pPr algn="l" defTabSz="457200">
                        <a:defRPr sz="1800">
                          <a:uFillTx/>
                        </a:defRPr>
                      </a:pPr>
                      <a:r>
                        <a:rPr b="1" sz="2700">
                          <a:latin typeface="Times Roman"/>
                          <a:ea typeface="Times Roman"/>
                          <a:cs typeface="Times Roman"/>
                          <a:sym typeface="Times Roman"/>
                        </a:rPr>
                        <a:t>Bluetooth</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Bluetooth 5.0 LE</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Bluetooth 5.0 LE</a:t>
                      </a:r>
                    </a:p>
                  </a:txBody>
                  <a:tcPr marL="12700" marR="12700" marT="12700" marB="12700" anchor="ctr" anchorCtr="0" horzOverflow="overflow"/>
                </a:tc>
              </a:tr>
              <a:tr h="820626">
                <a:tc>
                  <a:txBody>
                    <a:bodyPr/>
                    <a:lstStyle/>
                    <a:p>
                      <a:pPr algn="l" defTabSz="457200">
                        <a:defRPr sz="1800">
                          <a:uFillTx/>
                        </a:defRPr>
                      </a:pPr>
                      <a:r>
                        <a:rPr b="1" sz="2700">
                          <a:latin typeface="Times Roman"/>
                          <a:ea typeface="Times Roman"/>
                          <a:cs typeface="Times Roman"/>
                          <a:sym typeface="Times Roman"/>
                        </a:rPr>
                        <a:t>IEEE 802.15.4 (Thread/Zigbee)</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 Supported</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 Not supported</a:t>
                      </a:r>
                    </a:p>
                  </a:txBody>
                  <a:tcPr marL="12700" marR="12700" marT="12700" marB="12700" anchor="ctr" anchorCtr="0" horzOverflow="overflow"/>
                </a:tc>
              </a:tr>
              <a:tr h="820626">
                <a:tc>
                  <a:txBody>
                    <a:bodyPr/>
                    <a:lstStyle/>
                    <a:p>
                      <a:pPr algn="l" defTabSz="457200">
                        <a:defRPr sz="1800">
                          <a:uFillTx/>
                        </a:defRPr>
                      </a:pPr>
                      <a:r>
                        <a:rPr b="1" sz="2700">
                          <a:latin typeface="Times Roman"/>
                          <a:ea typeface="Times Roman"/>
                          <a:cs typeface="Times Roman"/>
                          <a:sym typeface="Times Roman"/>
                        </a:rPr>
                        <a:t>PSRAM Support</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 No external PSRAM support</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 Supports external PSRAM</a:t>
                      </a:r>
                    </a:p>
                  </a:txBody>
                  <a:tcPr marL="12700" marR="12700" marT="12700" marB="12700" anchor="ctr" anchorCtr="0" horzOverflow="overflow"/>
                </a:tc>
              </a:tr>
              <a:tr h="820626">
                <a:tc>
                  <a:txBody>
                    <a:bodyPr/>
                    <a:lstStyle/>
                    <a:p>
                      <a:pPr algn="l" defTabSz="457200">
                        <a:defRPr sz="1800">
                          <a:uFillTx/>
                        </a:defRPr>
                      </a:pPr>
                      <a:r>
                        <a:rPr b="1" sz="2700">
                          <a:latin typeface="Times Roman"/>
                          <a:ea typeface="Times Roman"/>
                          <a:cs typeface="Times Roman"/>
                          <a:sym typeface="Times Roman"/>
                        </a:rPr>
                        <a:t>AI Acceleration</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 Not available</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 Vector instructions for AI (ML, DSP, etc.)</a:t>
                      </a:r>
                    </a:p>
                  </a:txBody>
                  <a:tcPr marL="12700" marR="12700" marT="12700" marB="12700" anchor="ctr" anchorCtr="0" horzOverflow="overflow"/>
                </a:tc>
              </a:tr>
              <a:tr h="820626">
                <a:tc>
                  <a:txBody>
                    <a:bodyPr/>
                    <a:lstStyle/>
                    <a:p>
                      <a:pPr algn="l" defTabSz="457200">
                        <a:defRPr sz="1800">
                          <a:uFillTx/>
                        </a:defRPr>
                      </a:pPr>
                      <a:r>
                        <a:rPr b="1" sz="2700">
                          <a:latin typeface="Times Roman"/>
                          <a:ea typeface="Times Roman"/>
                          <a:cs typeface="Times Roman"/>
                          <a:sym typeface="Times Roman"/>
                        </a:rPr>
                        <a:t>USB OTG</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 Full-speed USB 2.0 Device</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 Full-speed USB 1.1 OTG</a:t>
                      </a:r>
                    </a:p>
                  </a:txBody>
                  <a:tcPr marL="12700" marR="12700" marT="12700" marB="12700" anchor="ctr" anchorCtr="0" horzOverflow="overflow"/>
                </a:tc>
              </a:tr>
              <a:tr h="820626">
                <a:tc>
                  <a:txBody>
                    <a:bodyPr/>
                    <a:lstStyle/>
                    <a:p>
                      <a:pPr algn="l" defTabSz="457200">
                        <a:defRPr sz="1800">
                          <a:uFillTx/>
                        </a:defRPr>
                      </a:pPr>
                      <a:r>
                        <a:rPr b="1" sz="2700">
                          <a:latin typeface="Times Roman"/>
                          <a:ea typeface="Times Roman"/>
                          <a:cs typeface="Times Roman"/>
                          <a:sym typeface="Times Roman"/>
                        </a:rPr>
                        <a:t>Security</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Secure boot, Flash encryption, AES, SHA</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Secure boot, Flash encryption, AES, SHA</a:t>
                      </a:r>
                    </a:p>
                  </a:txBody>
                  <a:tcPr marL="12700" marR="12700" marT="12700" marB="12700" anchor="ctr" anchorCtr="0" horzOverflow="overflow"/>
                </a:tc>
              </a:tr>
              <a:tr h="820626">
                <a:tc>
                  <a:txBody>
                    <a:bodyPr/>
                    <a:lstStyle/>
                    <a:p>
                      <a:pPr algn="l" defTabSz="457200">
                        <a:defRPr sz="1800">
                          <a:uFillTx/>
                        </a:defRPr>
                      </a:pPr>
                      <a:r>
                        <a:rPr b="1" sz="2700">
                          <a:latin typeface="Times Roman"/>
                          <a:ea typeface="Times Roman"/>
                          <a:cs typeface="Times Roman"/>
                          <a:sym typeface="Times Roman"/>
                        </a:rPr>
                        <a:t>GPIO Count</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Up to 22</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Up to 45</a:t>
                      </a:r>
                    </a:p>
                  </a:txBody>
                  <a:tcPr marL="12700" marR="12700" marT="12700" marB="12700" anchor="ctr" anchorCtr="0" horzOverflow="overflow"/>
                </a:tc>
              </a:tr>
              <a:tr h="820626">
                <a:tc>
                  <a:txBody>
                    <a:bodyPr/>
                    <a:lstStyle/>
                    <a:p>
                      <a:pPr algn="l" defTabSz="457200">
                        <a:defRPr sz="1800">
                          <a:uFillTx/>
                        </a:defRPr>
                      </a:pPr>
                      <a:r>
                        <a:rPr b="1" sz="2700">
                          <a:latin typeface="Times Roman"/>
                          <a:ea typeface="Times Roman"/>
                          <a:cs typeface="Times Roman"/>
                          <a:sym typeface="Times Roman"/>
                        </a:rPr>
                        <a:t>Ultra Low Power (ULP)</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ULP coprocessor (new RISC-V based)</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ULP coprocessor (FSM based)</a:t>
                      </a:r>
                    </a:p>
                  </a:txBody>
                  <a:tcPr marL="12700" marR="12700" marT="12700" marB="12700" anchor="ctr" anchorCtr="0" horzOverflow="overflow"/>
                </a:tc>
              </a:tr>
              <a:tr h="820626">
                <a:tc>
                  <a:txBody>
                    <a:bodyPr/>
                    <a:lstStyle/>
                    <a:p>
                      <a:pPr algn="l" defTabSz="457200">
                        <a:defRPr sz="1800">
                          <a:uFillTx/>
                        </a:defRPr>
                      </a:pPr>
                      <a:r>
                        <a:rPr b="1" sz="2700">
                          <a:latin typeface="Times Roman"/>
                          <a:ea typeface="Times Roman"/>
                          <a:cs typeface="Times Roman"/>
                          <a:sym typeface="Times Roman"/>
                        </a:rPr>
                        <a:t>Temperature Range</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–40°C to +125°C (industrial)</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–40°C to +105°C (typical)</a:t>
                      </a:r>
                    </a:p>
                  </a:txBody>
                  <a:tcPr marL="12700" marR="12700" marT="12700" marB="12700" anchor="ctr" anchorCtr="0" horzOverflow="overflow"/>
                </a:tc>
              </a:tr>
              <a:tr h="820626">
                <a:tc>
                  <a:txBody>
                    <a:bodyPr/>
                    <a:lstStyle/>
                    <a:p>
                      <a:pPr algn="l" defTabSz="457200">
                        <a:defRPr sz="1800">
                          <a:uFillTx/>
                        </a:defRPr>
                      </a:pPr>
                      <a:r>
                        <a:rPr b="1" sz="2700">
                          <a:latin typeface="Times Roman"/>
                          <a:ea typeface="Times Roman"/>
                          <a:cs typeface="Times Roman"/>
                          <a:sym typeface="Times Roman"/>
                        </a:rPr>
                        <a:t>Target Use Cases</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Thread/Zigbee IoT, BLE, Wi-Fi 6 IoT</a:t>
                      </a:r>
                    </a:p>
                  </a:txBody>
                  <a:tcPr marL="12700" marR="12700" marT="12700" marB="12700" anchor="ctr" anchorCtr="0" horzOverflow="overflow"/>
                </a:tc>
                <a:tc>
                  <a:txBody>
                    <a:bodyPr/>
                    <a:lstStyle/>
                    <a:p>
                      <a:pPr algn="l" defTabSz="457200">
                        <a:defRPr sz="1800">
                          <a:uFillTx/>
                        </a:defRPr>
                      </a:pPr>
                      <a:r>
                        <a:rPr sz="2700">
                          <a:latin typeface="Times Roman"/>
                          <a:ea typeface="Times Roman"/>
                          <a:cs typeface="Times Roman"/>
                          <a:sym typeface="Times Roman"/>
                        </a:rPr>
                        <a:t>AIoT, voice, image recognition, more I/O</a:t>
                      </a:r>
                    </a:p>
                  </a:txBody>
                  <a:tcPr marL="12700" marR="12700" marT="12700" marB="12700" anchor="ctr" anchorCtr="0" horzOverflow="overflow"/>
                </a:tc>
              </a:tr>
              <a:tr h="820626">
                <a:tc>
                  <a:txBody>
                    <a:bodyPr/>
                    <a:lstStyle/>
                    <a:p>
                      <a:pPr algn="l" defTabSz="457200">
                        <a:defRPr sz="1800">
                          <a:uFillTx/>
                        </a:defRPr>
                      </a:pPr>
                      <a:r>
                        <a:rPr b="1" sz="2700">
                          <a:latin typeface="Times Roman"/>
                          <a:ea typeface="Times Roman"/>
                          <a:cs typeface="Times Roman"/>
                          <a:sym typeface="Times Roman"/>
                        </a:rPr>
                        <a:t>Release Year</a:t>
                      </a:r>
                    </a:p>
                  </a:txBody>
                  <a:tcPr marL="12700" marR="12700" marT="12700" marB="12700" anchor="ctr" anchorCtr="0" horzOverflow="overflow"/>
                </a:tc>
                <a:tc>
                  <a:txBody>
                    <a:bodyPr/>
                    <a:lstStyle/>
                    <a:p>
                      <a:pPr algn="r" defTabSz="457200">
                        <a:defRPr sz="1800">
                          <a:uFillTx/>
                        </a:defRPr>
                      </a:pPr>
                      <a:r>
                        <a:rPr sz="2700">
                          <a:latin typeface="Times Roman"/>
                          <a:ea typeface="Times Roman"/>
                          <a:cs typeface="Times Roman"/>
                          <a:sym typeface="Times Roman"/>
                        </a:rPr>
                        <a:t>2023</a:t>
                      </a:r>
                    </a:p>
                  </a:txBody>
                  <a:tcPr marL="12700" marR="12700" marT="12700" marB="12700" anchor="ctr" anchorCtr="0" horzOverflow="overflow"/>
                </a:tc>
                <a:tc>
                  <a:txBody>
                    <a:bodyPr/>
                    <a:lstStyle/>
                    <a:p>
                      <a:pPr algn="r" defTabSz="457200">
                        <a:defRPr sz="1800">
                          <a:uFillTx/>
                        </a:defRPr>
                      </a:pPr>
                      <a:r>
                        <a:rPr sz="2700">
                          <a:latin typeface="Times Roman"/>
                          <a:ea typeface="Times Roman"/>
                          <a:cs typeface="Times Roman"/>
                          <a:sym typeface="Times Roman"/>
                        </a:rPr>
                        <a:t>2021</a:t>
                      </a:r>
                    </a:p>
                  </a:txBody>
                  <a:tcPr marL="12700" marR="12700" marT="12700" marB="12700" anchor="ctr" anchorCtr="0" horzOverflow="overflow"/>
                </a:tc>
              </a:tr>
            </a:tbl>
          </a:graphicData>
        </a:graphic>
      </p:graphicFrame>
      <p:pic>
        <p:nvPicPr>
          <p:cNvPr id="748" name="pasted-movie.png" descr="pasted-movie.png"/>
          <p:cNvPicPr>
            <a:picLocks noChangeAspect="1"/>
          </p:cNvPicPr>
          <p:nvPr/>
        </p:nvPicPr>
        <p:blipFill>
          <a:blip r:embed="rId2">
            <a:extLst/>
          </a:blip>
          <a:srcRect l="30589" t="15969" r="30418" b="16654"/>
          <a:stretch>
            <a:fillRect/>
          </a:stretch>
        </p:blipFill>
        <p:spPr>
          <a:xfrm>
            <a:off x="312621" y="2298737"/>
            <a:ext cx="2739233" cy="3549895"/>
          </a:xfrm>
          <a:custGeom>
            <a:avLst/>
            <a:gdLst/>
            <a:ahLst/>
            <a:cxnLst>
              <a:cxn ang="0">
                <a:pos x="wd2" y="hd2"/>
              </a:cxn>
              <a:cxn ang="5400000">
                <a:pos x="wd2" y="hd2"/>
              </a:cxn>
              <a:cxn ang="10800000">
                <a:pos x="wd2" y="hd2"/>
              </a:cxn>
              <a:cxn ang="16200000">
                <a:pos x="wd2" y="hd2"/>
              </a:cxn>
            </a:cxnLst>
            <a:rect l="0" t="0" r="r" b="b"/>
            <a:pathLst>
              <a:path w="21589" h="21592" fill="norm" stroke="1" extrusionOk="0">
                <a:moveTo>
                  <a:pt x="15224" y="6"/>
                </a:moveTo>
                <a:cubicBezTo>
                  <a:pt x="15177" y="20"/>
                  <a:pt x="14125" y="25"/>
                  <a:pt x="12884" y="20"/>
                </a:cubicBezTo>
                <a:cubicBezTo>
                  <a:pt x="11644" y="15"/>
                  <a:pt x="10514" y="12"/>
                  <a:pt x="10376" y="13"/>
                </a:cubicBezTo>
                <a:cubicBezTo>
                  <a:pt x="10237" y="14"/>
                  <a:pt x="9799" y="14"/>
                  <a:pt x="9403" y="13"/>
                </a:cubicBezTo>
                <a:cubicBezTo>
                  <a:pt x="5892" y="4"/>
                  <a:pt x="5905" y="2"/>
                  <a:pt x="5543" y="141"/>
                </a:cubicBezTo>
                <a:cubicBezTo>
                  <a:pt x="5254" y="252"/>
                  <a:pt x="5220" y="331"/>
                  <a:pt x="5262" y="771"/>
                </a:cubicBezTo>
                <a:cubicBezTo>
                  <a:pt x="5283" y="994"/>
                  <a:pt x="5272" y="1144"/>
                  <a:pt x="5227" y="1261"/>
                </a:cubicBezTo>
                <a:lnTo>
                  <a:pt x="5161" y="1430"/>
                </a:lnTo>
                <a:lnTo>
                  <a:pt x="4129" y="1442"/>
                </a:lnTo>
                <a:cubicBezTo>
                  <a:pt x="3561" y="1450"/>
                  <a:pt x="2988" y="1476"/>
                  <a:pt x="2856" y="1500"/>
                </a:cubicBezTo>
                <a:cubicBezTo>
                  <a:pt x="2724" y="1524"/>
                  <a:pt x="2409" y="1563"/>
                  <a:pt x="2159" y="1585"/>
                </a:cubicBezTo>
                <a:cubicBezTo>
                  <a:pt x="1675" y="1626"/>
                  <a:pt x="1517" y="1667"/>
                  <a:pt x="1252" y="1819"/>
                </a:cubicBezTo>
                <a:cubicBezTo>
                  <a:pt x="1161" y="1871"/>
                  <a:pt x="1058" y="1913"/>
                  <a:pt x="1026" y="1913"/>
                </a:cubicBezTo>
                <a:cubicBezTo>
                  <a:pt x="972" y="1913"/>
                  <a:pt x="863" y="2003"/>
                  <a:pt x="576" y="2285"/>
                </a:cubicBezTo>
                <a:cubicBezTo>
                  <a:pt x="510" y="2349"/>
                  <a:pt x="432" y="2421"/>
                  <a:pt x="404" y="2444"/>
                </a:cubicBezTo>
                <a:cubicBezTo>
                  <a:pt x="325" y="2508"/>
                  <a:pt x="241" y="2724"/>
                  <a:pt x="241" y="2857"/>
                </a:cubicBezTo>
                <a:cubicBezTo>
                  <a:pt x="241" y="2922"/>
                  <a:pt x="209" y="2998"/>
                  <a:pt x="169" y="3023"/>
                </a:cubicBezTo>
                <a:cubicBezTo>
                  <a:pt x="120" y="3055"/>
                  <a:pt x="97" y="3138"/>
                  <a:pt x="97" y="3286"/>
                </a:cubicBezTo>
                <a:cubicBezTo>
                  <a:pt x="97" y="3407"/>
                  <a:pt x="74" y="3504"/>
                  <a:pt x="47" y="3504"/>
                </a:cubicBezTo>
                <a:cubicBezTo>
                  <a:pt x="21" y="3504"/>
                  <a:pt x="0" y="3601"/>
                  <a:pt x="0" y="3721"/>
                </a:cubicBezTo>
                <a:cubicBezTo>
                  <a:pt x="0" y="3891"/>
                  <a:pt x="25" y="3966"/>
                  <a:pt x="119" y="4073"/>
                </a:cubicBezTo>
                <a:cubicBezTo>
                  <a:pt x="239" y="4210"/>
                  <a:pt x="279" y="4407"/>
                  <a:pt x="194" y="4448"/>
                </a:cubicBezTo>
                <a:cubicBezTo>
                  <a:pt x="170" y="4459"/>
                  <a:pt x="117" y="4519"/>
                  <a:pt x="76" y="4583"/>
                </a:cubicBezTo>
                <a:cubicBezTo>
                  <a:pt x="15" y="4677"/>
                  <a:pt x="0" y="4848"/>
                  <a:pt x="0" y="5490"/>
                </a:cubicBezTo>
                <a:cubicBezTo>
                  <a:pt x="0" y="5992"/>
                  <a:pt x="17" y="6280"/>
                  <a:pt x="47" y="6280"/>
                </a:cubicBezTo>
                <a:cubicBezTo>
                  <a:pt x="74" y="6280"/>
                  <a:pt x="97" y="6318"/>
                  <a:pt x="97" y="6367"/>
                </a:cubicBezTo>
                <a:cubicBezTo>
                  <a:pt x="97" y="6415"/>
                  <a:pt x="130" y="6476"/>
                  <a:pt x="169" y="6502"/>
                </a:cubicBezTo>
                <a:cubicBezTo>
                  <a:pt x="209" y="6527"/>
                  <a:pt x="241" y="6577"/>
                  <a:pt x="241" y="6613"/>
                </a:cubicBezTo>
                <a:cubicBezTo>
                  <a:pt x="241" y="6649"/>
                  <a:pt x="209" y="6699"/>
                  <a:pt x="169" y="6724"/>
                </a:cubicBezTo>
                <a:cubicBezTo>
                  <a:pt x="130" y="6749"/>
                  <a:pt x="97" y="6809"/>
                  <a:pt x="97" y="6857"/>
                </a:cubicBezTo>
                <a:cubicBezTo>
                  <a:pt x="97" y="6904"/>
                  <a:pt x="74" y="6953"/>
                  <a:pt x="47" y="6965"/>
                </a:cubicBezTo>
                <a:cubicBezTo>
                  <a:pt x="18" y="6979"/>
                  <a:pt x="0" y="7279"/>
                  <a:pt x="0" y="7740"/>
                </a:cubicBezTo>
                <a:cubicBezTo>
                  <a:pt x="0" y="8502"/>
                  <a:pt x="29" y="8645"/>
                  <a:pt x="197" y="8725"/>
                </a:cubicBezTo>
                <a:cubicBezTo>
                  <a:pt x="244" y="8747"/>
                  <a:pt x="239" y="8771"/>
                  <a:pt x="182" y="8839"/>
                </a:cubicBezTo>
                <a:cubicBezTo>
                  <a:pt x="141" y="8886"/>
                  <a:pt x="93" y="8991"/>
                  <a:pt x="72" y="9073"/>
                </a:cubicBezTo>
                <a:cubicBezTo>
                  <a:pt x="14" y="9300"/>
                  <a:pt x="-11" y="19861"/>
                  <a:pt x="47" y="19861"/>
                </a:cubicBezTo>
                <a:cubicBezTo>
                  <a:pt x="74" y="19861"/>
                  <a:pt x="97" y="19917"/>
                  <a:pt x="97" y="19986"/>
                </a:cubicBezTo>
                <a:cubicBezTo>
                  <a:pt x="97" y="20055"/>
                  <a:pt x="127" y="20129"/>
                  <a:pt x="163" y="20153"/>
                </a:cubicBezTo>
                <a:cubicBezTo>
                  <a:pt x="199" y="20176"/>
                  <a:pt x="255" y="20271"/>
                  <a:pt x="288" y="20363"/>
                </a:cubicBezTo>
                <a:cubicBezTo>
                  <a:pt x="322" y="20455"/>
                  <a:pt x="389" y="20545"/>
                  <a:pt x="438" y="20565"/>
                </a:cubicBezTo>
                <a:cubicBezTo>
                  <a:pt x="487" y="20586"/>
                  <a:pt x="529" y="20618"/>
                  <a:pt x="529" y="20635"/>
                </a:cubicBezTo>
                <a:cubicBezTo>
                  <a:pt x="529" y="20672"/>
                  <a:pt x="1034" y="21082"/>
                  <a:pt x="1080" y="21082"/>
                </a:cubicBezTo>
                <a:cubicBezTo>
                  <a:pt x="1096" y="21082"/>
                  <a:pt x="1181" y="21123"/>
                  <a:pt x="1267" y="21174"/>
                </a:cubicBezTo>
                <a:cubicBezTo>
                  <a:pt x="1354" y="21225"/>
                  <a:pt x="1455" y="21268"/>
                  <a:pt x="1492" y="21268"/>
                </a:cubicBezTo>
                <a:cubicBezTo>
                  <a:pt x="1530" y="21268"/>
                  <a:pt x="1606" y="21290"/>
                  <a:pt x="1658" y="21319"/>
                </a:cubicBezTo>
                <a:cubicBezTo>
                  <a:pt x="1711" y="21347"/>
                  <a:pt x="1817" y="21375"/>
                  <a:pt x="1896" y="21381"/>
                </a:cubicBezTo>
                <a:cubicBezTo>
                  <a:pt x="1974" y="21388"/>
                  <a:pt x="2066" y="21408"/>
                  <a:pt x="2099" y="21427"/>
                </a:cubicBezTo>
                <a:cubicBezTo>
                  <a:pt x="2177" y="21471"/>
                  <a:pt x="2754" y="21528"/>
                  <a:pt x="3454" y="21560"/>
                </a:cubicBezTo>
                <a:cubicBezTo>
                  <a:pt x="3932" y="21582"/>
                  <a:pt x="7566" y="21592"/>
                  <a:pt x="11111" y="21591"/>
                </a:cubicBezTo>
                <a:cubicBezTo>
                  <a:pt x="14655" y="21591"/>
                  <a:pt x="18112" y="21580"/>
                  <a:pt x="18233" y="21558"/>
                </a:cubicBezTo>
                <a:cubicBezTo>
                  <a:pt x="18352" y="21536"/>
                  <a:pt x="18696" y="21505"/>
                  <a:pt x="18999" y="21490"/>
                </a:cubicBezTo>
                <a:cubicBezTo>
                  <a:pt x="19623" y="21459"/>
                  <a:pt x="19891" y="21412"/>
                  <a:pt x="20156" y="21282"/>
                </a:cubicBezTo>
                <a:cubicBezTo>
                  <a:pt x="20258" y="21233"/>
                  <a:pt x="20363" y="21193"/>
                  <a:pt x="20391" y="21193"/>
                </a:cubicBezTo>
                <a:cubicBezTo>
                  <a:pt x="20419" y="21193"/>
                  <a:pt x="20604" y="21067"/>
                  <a:pt x="20801" y="20913"/>
                </a:cubicBezTo>
                <a:cubicBezTo>
                  <a:pt x="21078" y="20696"/>
                  <a:pt x="21169" y="20595"/>
                  <a:pt x="21211" y="20469"/>
                </a:cubicBezTo>
                <a:cubicBezTo>
                  <a:pt x="21240" y="20379"/>
                  <a:pt x="21296" y="20287"/>
                  <a:pt x="21333" y="20264"/>
                </a:cubicBezTo>
                <a:cubicBezTo>
                  <a:pt x="21379" y="20234"/>
                  <a:pt x="21398" y="20135"/>
                  <a:pt x="21398" y="19933"/>
                </a:cubicBezTo>
                <a:cubicBezTo>
                  <a:pt x="21398" y="19774"/>
                  <a:pt x="21419" y="19632"/>
                  <a:pt x="21445" y="19619"/>
                </a:cubicBezTo>
                <a:cubicBezTo>
                  <a:pt x="21472" y="19607"/>
                  <a:pt x="21495" y="19540"/>
                  <a:pt x="21495" y="19470"/>
                </a:cubicBezTo>
                <a:cubicBezTo>
                  <a:pt x="21495" y="19399"/>
                  <a:pt x="21472" y="19342"/>
                  <a:pt x="21445" y="19342"/>
                </a:cubicBezTo>
                <a:cubicBezTo>
                  <a:pt x="21419" y="19342"/>
                  <a:pt x="21398" y="19252"/>
                  <a:pt x="21398" y="19141"/>
                </a:cubicBezTo>
                <a:cubicBezTo>
                  <a:pt x="21398" y="19030"/>
                  <a:pt x="21419" y="18929"/>
                  <a:pt x="21445" y="18917"/>
                </a:cubicBezTo>
                <a:cubicBezTo>
                  <a:pt x="21472" y="18904"/>
                  <a:pt x="21495" y="18837"/>
                  <a:pt x="21495" y="18767"/>
                </a:cubicBezTo>
                <a:cubicBezTo>
                  <a:pt x="21495" y="18697"/>
                  <a:pt x="21516" y="18639"/>
                  <a:pt x="21542" y="18639"/>
                </a:cubicBezTo>
                <a:cubicBezTo>
                  <a:pt x="21574" y="18639"/>
                  <a:pt x="21589" y="17241"/>
                  <a:pt x="21589" y="14516"/>
                </a:cubicBezTo>
                <a:cubicBezTo>
                  <a:pt x="21589" y="11807"/>
                  <a:pt x="21574" y="10384"/>
                  <a:pt x="21542" y="10369"/>
                </a:cubicBezTo>
                <a:cubicBezTo>
                  <a:pt x="21516" y="10356"/>
                  <a:pt x="21495" y="10306"/>
                  <a:pt x="21495" y="10258"/>
                </a:cubicBezTo>
                <a:cubicBezTo>
                  <a:pt x="21495" y="10209"/>
                  <a:pt x="21472" y="10159"/>
                  <a:pt x="21445" y="10147"/>
                </a:cubicBezTo>
                <a:cubicBezTo>
                  <a:pt x="21381" y="10116"/>
                  <a:pt x="21384" y="9820"/>
                  <a:pt x="21448" y="9770"/>
                </a:cubicBezTo>
                <a:cubicBezTo>
                  <a:pt x="21482" y="9744"/>
                  <a:pt x="21492" y="9576"/>
                  <a:pt x="21473" y="9273"/>
                </a:cubicBezTo>
                <a:cubicBezTo>
                  <a:pt x="21458" y="9021"/>
                  <a:pt x="21433" y="8357"/>
                  <a:pt x="21420" y="7798"/>
                </a:cubicBezTo>
                <a:cubicBezTo>
                  <a:pt x="21397" y="6830"/>
                  <a:pt x="21391" y="6778"/>
                  <a:pt x="21295" y="6700"/>
                </a:cubicBezTo>
                <a:cubicBezTo>
                  <a:pt x="21211" y="6631"/>
                  <a:pt x="21198" y="6584"/>
                  <a:pt x="21217" y="6412"/>
                </a:cubicBezTo>
                <a:cubicBezTo>
                  <a:pt x="21230" y="6294"/>
                  <a:pt x="21274" y="6177"/>
                  <a:pt x="21320" y="6137"/>
                </a:cubicBezTo>
                <a:cubicBezTo>
                  <a:pt x="21390" y="6078"/>
                  <a:pt x="21398" y="5965"/>
                  <a:pt x="21398" y="5259"/>
                </a:cubicBezTo>
                <a:cubicBezTo>
                  <a:pt x="21398" y="4477"/>
                  <a:pt x="21396" y="4442"/>
                  <a:pt x="21298" y="4378"/>
                </a:cubicBezTo>
                <a:cubicBezTo>
                  <a:pt x="21212" y="4321"/>
                  <a:pt x="21199" y="4282"/>
                  <a:pt x="21217" y="4112"/>
                </a:cubicBezTo>
                <a:cubicBezTo>
                  <a:pt x="21229" y="3998"/>
                  <a:pt x="21274" y="3883"/>
                  <a:pt x="21320" y="3844"/>
                </a:cubicBezTo>
                <a:cubicBezTo>
                  <a:pt x="21381" y="3792"/>
                  <a:pt x="21398" y="3703"/>
                  <a:pt x="21398" y="3475"/>
                </a:cubicBezTo>
                <a:cubicBezTo>
                  <a:pt x="21398" y="3310"/>
                  <a:pt x="21419" y="3166"/>
                  <a:pt x="21445" y="3154"/>
                </a:cubicBezTo>
                <a:cubicBezTo>
                  <a:pt x="21472" y="3141"/>
                  <a:pt x="21495" y="3057"/>
                  <a:pt x="21495" y="2968"/>
                </a:cubicBezTo>
                <a:cubicBezTo>
                  <a:pt x="21495" y="2879"/>
                  <a:pt x="21472" y="2794"/>
                  <a:pt x="21445" y="2782"/>
                </a:cubicBezTo>
                <a:cubicBezTo>
                  <a:pt x="21419" y="2769"/>
                  <a:pt x="21398" y="2701"/>
                  <a:pt x="21398" y="2630"/>
                </a:cubicBezTo>
                <a:cubicBezTo>
                  <a:pt x="21398" y="2497"/>
                  <a:pt x="21112" y="2099"/>
                  <a:pt x="21017" y="2099"/>
                </a:cubicBezTo>
                <a:cubicBezTo>
                  <a:pt x="20990" y="2099"/>
                  <a:pt x="20967" y="2077"/>
                  <a:pt x="20967" y="2050"/>
                </a:cubicBezTo>
                <a:cubicBezTo>
                  <a:pt x="20967" y="1984"/>
                  <a:pt x="20553" y="1747"/>
                  <a:pt x="20319" y="1679"/>
                </a:cubicBezTo>
                <a:cubicBezTo>
                  <a:pt x="20214" y="1648"/>
                  <a:pt x="19985" y="1615"/>
                  <a:pt x="19812" y="1606"/>
                </a:cubicBezTo>
                <a:cubicBezTo>
                  <a:pt x="19639" y="1597"/>
                  <a:pt x="19451" y="1571"/>
                  <a:pt x="19393" y="1548"/>
                </a:cubicBezTo>
                <a:cubicBezTo>
                  <a:pt x="19335" y="1525"/>
                  <a:pt x="19240" y="1486"/>
                  <a:pt x="19181" y="1461"/>
                </a:cubicBezTo>
                <a:cubicBezTo>
                  <a:pt x="19107" y="1431"/>
                  <a:pt x="18603" y="1410"/>
                  <a:pt x="17592" y="1396"/>
                </a:cubicBezTo>
                <a:cubicBezTo>
                  <a:pt x="16199" y="1377"/>
                  <a:pt x="16110" y="1372"/>
                  <a:pt x="16046" y="1305"/>
                </a:cubicBezTo>
                <a:cubicBezTo>
                  <a:pt x="16009" y="1265"/>
                  <a:pt x="15978" y="1178"/>
                  <a:pt x="15978" y="1111"/>
                </a:cubicBezTo>
                <a:cubicBezTo>
                  <a:pt x="15978" y="1045"/>
                  <a:pt x="15954" y="982"/>
                  <a:pt x="15928" y="969"/>
                </a:cubicBezTo>
                <a:cubicBezTo>
                  <a:pt x="15901" y="956"/>
                  <a:pt x="15881" y="797"/>
                  <a:pt x="15881" y="614"/>
                </a:cubicBezTo>
                <a:cubicBezTo>
                  <a:pt x="15881" y="191"/>
                  <a:pt x="15819" y="91"/>
                  <a:pt x="15524" y="28"/>
                </a:cubicBezTo>
                <a:cubicBezTo>
                  <a:pt x="15405" y="2"/>
                  <a:pt x="15271" y="-8"/>
                  <a:pt x="15224" y="6"/>
                </a:cubicBezTo>
                <a:close/>
              </a:path>
            </a:pathLst>
          </a:custGeom>
          <a:ln w="12700">
            <a:miter lim="400000"/>
          </a:ln>
        </p:spPr>
      </p:pic>
      <p:pic>
        <p:nvPicPr>
          <p:cNvPr id="749" name="pasted-movie.png" descr="pasted-movie.png"/>
          <p:cNvPicPr>
            <a:picLocks noChangeAspect="1"/>
          </p:cNvPicPr>
          <p:nvPr/>
        </p:nvPicPr>
        <p:blipFill>
          <a:blip r:embed="rId3">
            <a:extLst/>
          </a:blip>
          <a:srcRect l="28857" t="15798" r="30224" b="15932"/>
          <a:stretch>
            <a:fillRect/>
          </a:stretch>
        </p:blipFill>
        <p:spPr>
          <a:xfrm>
            <a:off x="3439624" y="2349939"/>
            <a:ext cx="2739243" cy="3427646"/>
          </a:xfrm>
          <a:custGeom>
            <a:avLst/>
            <a:gdLst/>
            <a:ahLst/>
            <a:cxnLst>
              <a:cxn ang="0">
                <a:pos x="wd2" y="hd2"/>
              </a:cxn>
              <a:cxn ang="5400000">
                <a:pos x="wd2" y="hd2"/>
              </a:cxn>
              <a:cxn ang="10800000">
                <a:pos x="wd2" y="hd2"/>
              </a:cxn>
              <a:cxn ang="16200000">
                <a:pos x="wd2" y="hd2"/>
              </a:cxn>
            </a:cxnLst>
            <a:rect l="0" t="0" r="r" b="b"/>
            <a:pathLst>
              <a:path w="21599" h="21562" fill="norm" stroke="1" extrusionOk="0">
                <a:moveTo>
                  <a:pt x="10565" y="1"/>
                </a:moveTo>
                <a:cubicBezTo>
                  <a:pt x="9283" y="3"/>
                  <a:pt x="8817" y="8"/>
                  <a:pt x="7386" y="36"/>
                </a:cubicBezTo>
                <a:cubicBezTo>
                  <a:pt x="5979" y="64"/>
                  <a:pt x="5671" y="84"/>
                  <a:pt x="5671" y="151"/>
                </a:cubicBezTo>
                <a:cubicBezTo>
                  <a:pt x="5671" y="165"/>
                  <a:pt x="5580" y="249"/>
                  <a:pt x="5467" y="338"/>
                </a:cubicBezTo>
                <a:lnTo>
                  <a:pt x="5261" y="498"/>
                </a:lnTo>
                <a:lnTo>
                  <a:pt x="5261" y="887"/>
                </a:lnTo>
                <a:cubicBezTo>
                  <a:pt x="5260" y="1165"/>
                  <a:pt x="5276" y="1282"/>
                  <a:pt x="5317" y="1294"/>
                </a:cubicBezTo>
                <a:cubicBezTo>
                  <a:pt x="5362" y="1307"/>
                  <a:pt x="5361" y="1320"/>
                  <a:pt x="5314" y="1359"/>
                </a:cubicBezTo>
                <a:cubicBezTo>
                  <a:pt x="5268" y="1398"/>
                  <a:pt x="4956" y="1415"/>
                  <a:pt x="3896" y="1431"/>
                </a:cubicBezTo>
                <a:cubicBezTo>
                  <a:pt x="2618" y="1451"/>
                  <a:pt x="2525" y="1457"/>
                  <a:pt x="2310" y="1534"/>
                </a:cubicBezTo>
                <a:cubicBezTo>
                  <a:pt x="2184" y="1579"/>
                  <a:pt x="1948" y="1623"/>
                  <a:pt x="1784" y="1634"/>
                </a:cubicBezTo>
                <a:cubicBezTo>
                  <a:pt x="1621" y="1644"/>
                  <a:pt x="1446" y="1667"/>
                  <a:pt x="1396" y="1684"/>
                </a:cubicBezTo>
                <a:cubicBezTo>
                  <a:pt x="1346" y="1700"/>
                  <a:pt x="1228" y="1739"/>
                  <a:pt x="1136" y="1771"/>
                </a:cubicBezTo>
                <a:cubicBezTo>
                  <a:pt x="1044" y="1803"/>
                  <a:pt x="951" y="1831"/>
                  <a:pt x="927" y="1831"/>
                </a:cubicBezTo>
                <a:cubicBezTo>
                  <a:pt x="867" y="1831"/>
                  <a:pt x="354" y="2226"/>
                  <a:pt x="266" y="2340"/>
                </a:cubicBezTo>
                <a:cubicBezTo>
                  <a:pt x="228" y="2390"/>
                  <a:pt x="170" y="2497"/>
                  <a:pt x="138" y="2577"/>
                </a:cubicBezTo>
                <a:cubicBezTo>
                  <a:pt x="106" y="2658"/>
                  <a:pt x="63" y="2738"/>
                  <a:pt x="41" y="2757"/>
                </a:cubicBezTo>
                <a:cubicBezTo>
                  <a:pt x="13" y="2781"/>
                  <a:pt x="-1" y="2975"/>
                  <a:pt x="0" y="3167"/>
                </a:cubicBezTo>
                <a:cubicBezTo>
                  <a:pt x="2" y="3358"/>
                  <a:pt x="16" y="3547"/>
                  <a:pt x="44" y="3561"/>
                </a:cubicBezTo>
                <a:cubicBezTo>
                  <a:pt x="69" y="3573"/>
                  <a:pt x="91" y="3658"/>
                  <a:pt x="91" y="3748"/>
                </a:cubicBezTo>
                <a:cubicBezTo>
                  <a:pt x="91" y="3928"/>
                  <a:pt x="138" y="4018"/>
                  <a:pt x="304" y="4160"/>
                </a:cubicBezTo>
                <a:cubicBezTo>
                  <a:pt x="440" y="4277"/>
                  <a:pt x="438" y="4347"/>
                  <a:pt x="304" y="4462"/>
                </a:cubicBezTo>
                <a:cubicBezTo>
                  <a:pt x="99" y="4639"/>
                  <a:pt x="86" y="4722"/>
                  <a:pt x="100" y="5583"/>
                </a:cubicBezTo>
                <a:cubicBezTo>
                  <a:pt x="114" y="6343"/>
                  <a:pt x="121" y="6398"/>
                  <a:pt x="207" y="6455"/>
                </a:cubicBezTo>
                <a:cubicBezTo>
                  <a:pt x="257" y="6488"/>
                  <a:pt x="327" y="6561"/>
                  <a:pt x="363" y="6617"/>
                </a:cubicBezTo>
                <a:cubicBezTo>
                  <a:pt x="433" y="6724"/>
                  <a:pt x="432" y="6722"/>
                  <a:pt x="172" y="7096"/>
                </a:cubicBezTo>
                <a:cubicBezTo>
                  <a:pt x="107" y="7190"/>
                  <a:pt x="96" y="7318"/>
                  <a:pt x="94" y="7890"/>
                </a:cubicBezTo>
                <a:cubicBezTo>
                  <a:pt x="92" y="8600"/>
                  <a:pt x="113" y="8702"/>
                  <a:pt x="298" y="8856"/>
                </a:cubicBezTo>
                <a:cubicBezTo>
                  <a:pt x="451" y="8984"/>
                  <a:pt x="538" y="9133"/>
                  <a:pt x="470" y="9151"/>
                </a:cubicBezTo>
                <a:cubicBezTo>
                  <a:pt x="438" y="9159"/>
                  <a:pt x="410" y="9188"/>
                  <a:pt x="410" y="9216"/>
                </a:cubicBezTo>
                <a:cubicBezTo>
                  <a:pt x="410" y="9243"/>
                  <a:pt x="363" y="9307"/>
                  <a:pt x="304" y="9358"/>
                </a:cubicBezTo>
                <a:cubicBezTo>
                  <a:pt x="244" y="9409"/>
                  <a:pt x="179" y="9522"/>
                  <a:pt x="160" y="9608"/>
                </a:cubicBezTo>
                <a:cubicBezTo>
                  <a:pt x="120" y="9789"/>
                  <a:pt x="122" y="10257"/>
                  <a:pt x="163" y="10551"/>
                </a:cubicBezTo>
                <a:cubicBezTo>
                  <a:pt x="180" y="10674"/>
                  <a:pt x="170" y="10787"/>
                  <a:pt x="141" y="10831"/>
                </a:cubicBezTo>
                <a:cubicBezTo>
                  <a:pt x="104" y="10886"/>
                  <a:pt x="111" y="10944"/>
                  <a:pt x="163" y="11061"/>
                </a:cubicBezTo>
                <a:cubicBezTo>
                  <a:pt x="201" y="11147"/>
                  <a:pt x="245" y="11227"/>
                  <a:pt x="263" y="11238"/>
                </a:cubicBezTo>
                <a:cubicBezTo>
                  <a:pt x="425" y="11335"/>
                  <a:pt x="449" y="11568"/>
                  <a:pt x="313" y="11720"/>
                </a:cubicBezTo>
                <a:cubicBezTo>
                  <a:pt x="196" y="11851"/>
                  <a:pt x="124" y="12057"/>
                  <a:pt x="138" y="12207"/>
                </a:cubicBezTo>
                <a:cubicBezTo>
                  <a:pt x="144" y="12267"/>
                  <a:pt x="153" y="12570"/>
                  <a:pt x="160" y="12881"/>
                </a:cubicBezTo>
                <a:cubicBezTo>
                  <a:pt x="167" y="13192"/>
                  <a:pt x="172" y="13473"/>
                  <a:pt x="176" y="13507"/>
                </a:cubicBezTo>
                <a:cubicBezTo>
                  <a:pt x="179" y="13542"/>
                  <a:pt x="253" y="13629"/>
                  <a:pt x="341" y="13699"/>
                </a:cubicBezTo>
                <a:cubicBezTo>
                  <a:pt x="429" y="13770"/>
                  <a:pt x="504" y="13861"/>
                  <a:pt x="504" y="13904"/>
                </a:cubicBezTo>
                <a:cubicBezTo>
                  <a:pt x="504" y="13948"/>
                  <a:pt x="429" y="14046"/>
                  <a:pt x="341" y="14124"/>
                </a:cubicBezTo>
                <a:lnTo>
                  <a:pt x="182" y="14266"/>
                </a:lnTo>
                <a:lnTo>
                  <a:pt x="182" y="15120"/>
                </a:lnTo>
                <a:cubicBezTo>
                  <a:pt x="182" y="15833"/>
                  <a:pt x="193" y="15978"/>
                  <a:pt x="251" y="16016"/>
                </a:cubicBezTo>
                <a:cubicBezTo>
                  <a:pt x="288" y="16041"/>
                  <a:pt x="320" y="16084"/>
                  <a:pt x="320" y="16111"/>
                </a:cubicBezTo>
                <a:cubicBezTo>
                  <a:pt x="320" y="16139"/>
                  <a:pt x="360" y="16183"/>
                  <a:pt x="410" y="16209"/>
                </a:cubicBezTo>
                <a:cubicBezTo>
                  <a:pt x="466" y="16236"/>
                  <a:pt x="504" y="16292"/>
                  <a:pt x="504" y="16353"/>
                </a:cubicBezTo>
                <a:cubicBezTo>
                  <a:pt x="504" y="16414"/>
                  <a:pt x="466" y="16471"/>
                  <a:pt x="410" y="16498"/>
                </a:cubicBezTo>
                <a:cubicBezTo>
                  <a:pt x="360" y="16523"/>
                  <a:pt x="320" y="16563"/>
                  <a:pt x="320" y="16586"/>
                </a:cubicBezTo>
                <a:cubicBezTo>
                  <a:pt x="320" y="16608"/>
                  <a:pt x="288" y="16648"/>
                  <a:pt x="251" y="16673"/>
                </a:cubicBezTo>
                <a:cubicBezTo>
                  <a:pt x="193" y="16711"/>
                  <a:pt x="182" y="16854"/>
                  <a:pt x="182" y="17544"/>
                </a:cubicBezTo>
                <a:lnTo>
                  <a:pt x="182" y="18373"/>
                </a:lnTo>
                <a:lnTo>
                  <a:pt x="341" y="18508"/>
                </a:lnTo>
                <a:cubicBezTo>
                  <a:pt x="530" y="18668"/>
                  <a:pt x="558" y="18846"/>
                  <a:pt x="410" y="18952"/>
                </a:cubicBezTo>
                <a:cubicBezTo>
                  <a:pt x="360" y="18989"/>
                  <a:pt x="320" y="19038"/>
                  <a:pt x="320" y="19062"/>
                </a:cubicBezTo>
                <a:cubicBezTo>
                  <a:pt x="320" y="19087"/>
                  <a:pt x="288" y="19129"/>
                  <a:pt x="251" y="19154"/>
                </a:cubicBezTo>
                <a:cubicBezTo>
                  <a:pt x="194" y="19192"/>
                  <a:pt x="182" y="19316"/>
                  <a:pt x="182" y="19851"/>
                </a:cubicBezTo>
                <a:cubicBezTo>
                  <a:pt x="182" y="20261"/>
                  <a:pt x="200" y="20503"/>
                  <a:pt x="229" y="20503"/>
                </a:cubicBezTo>
                <a:cubicBezTo>
                  <a:pt x="254" y="20503"/>
                  <a:pt x="273" y="20522"/>
                  <a:pt x="273" y="20545"/>
                </a:cubicBezTo>
                <a:cubicBezTo>
                  <a:pt x="273" y="20645"/>
                  <a:pt x="526" y="20986"/>
                  <a:pt x="723" y="21152"/>
                </a:cubicBezTo>
                <a:cubicBezTo>
                  <a:pt x="980" y="21368"/>
                  <a:pt x="1190" y="21487"/>
                  <a:pt x="1358" y="21511"/>
                </a:cubicBezTo>
                <a:cubicBezTo>
                  <a:pt x="1427" y="21521"/>
                  <a:pt x="1494" y="21537"/>
                  <a:pt x="1506" y="21546"/>
                </a:cubicBezTo>
                <a:cubicBezTo>
                  <a:pt x="1566" y="21594"/>
                  <a:pt x="16422" y="21518"/>
                  <a:pt x="18570" y="21459"/>
                </a:cubicBezTo>
                <a:cubicBezTo>
                  <a:pt x="19976" y="21420"/>
                  <a:pt x="20280" y="21374"/>
                  <a:pt x="20641" y="21154"/>
                </a:cubicBezTo>
                <a:cubicBezTo>
                  <a:pt x="20971" y="20953"/>
                  <a:pt x="21314" y="20633"/>
                  <a:pt x="21314" y="20525"/>
                </a:cubicBezTo>
                <a:cubicBezTo>
                  <a:pt x="21314" y="20495"/>
                  <a:pt x="21336" y="20460"/>
                  <a:pt x="21361" y="20448"/>
                </a:cubicBezTo>
                <a:cubicBezTo>
                  <a:pt x="21388" y="20435"/>
                  <a:pt x="21405" y="20230"/>
                  <a:pt x="21405" y="19956"/>
                </a:cubicBezTo>
                <a:cubicBezTo>
                  <a:pt x="21405" y="19682"/>
                  <a:pt x="21425" y="19477"/>
                  <a:pt x="21452" y="19464"/>
                </a:cubicBezTo>
                <a:cubicBezTo>
                  <a:pt x="21477" y="19452"/>
                  <a:pt x="21499" y="19344"/>
                  <a:pt x="21499" y="19224"/>
                </a:cubicBezTo>
                <a:cubicBezTo>
                  <a:pt x="21499" y="19035"/>
                  <a:pt x="21477" y="18983"/>
                  <a:pt x="21336" y="18822"/>
                </a:cubicBezTo>
                <a:lnTo>
                  <a:pt x="21173" y="18640"/>
                </a:lnTo>
                <a:lnTo>
                  <a:pt x="21386" y="18423"/>
                </a:lnTo>
                <a:lnTo>
                  <a:pt x="21599" y="18208"/>
                </a:lnTo>
                <a:lnTo>
                  <a:pt x="21568" y="17961"/>
                </a:lnTo>
                <a:cubicBezTo>
                  <a:pt x="21531" y="17675"/>
                  <a:pt x="21534" y="17600"/>
                  <a:pt x="21571" y="17052"/>
                </a:cubicBezTo>
                <a:lnTo>
                  <a:pt x="21596" y="16648"/>
                </a:lnTo>
                <a:lnTo>
                  <a:pt x="21421" y="16516"/>
                </a:lnTo>
                <a:cubicBezTo>
                  <a:pt x="21324" y="16443"/>
                  <a:pt x="21230" y="16381"/>
                  <a:pt x="21211" y="16381"/>
                </a:cubicBezTo>
                <a:cubicBezTo>
                  <a:pt x="21161" y="16380"/>
                  <a:pt x="21170" y="16209"/>
                  <a:pt x="21220" y="16184"/>
                </a:cubicBezTo>
                <a:cubicBezTo>
                  <a:pt x="21244" y="16172"/>
                  <a:pt x="21293" y="16116"/>
                  <a:pt x="21330" y="16061"/>
                </a:cubicBezTo>
                <a:cubicBezTo>
                  <a:pt x="21366" y="16006"/>
                  <a:pt x="21437" y="15903"/>
                  <a:pt x="21486" y="15829"/>
                </a:cubicBezTo>
                <a:cubicBezTo>
                  <a:pt x="21558" y="15722"/>
                  <a:pt x="21572" y="15641"/>
                  <a:pt x="21558" y="15427"/>
                </a:cubicBezTo>
                <a:cubicBezTo>
                  <a:pt x="21549" y="15280"/>
                  <a:pt x="21529" y="14938"/>
                  <a:pt x="21515" y="14668"/>
                </a:cubicBezTo>
                <a:cubicBezTo>
                  <a:pt x="21490" y="14234"/>
                  <a:pt x="21478" y="14169"/>
                  <a:pt x="21396" y="14111"/>
                </a:cubicBezTo>
                <a:cubicBezTo>
                  <a:pt x="21344" y="14076"/>
                  <a:pt x="21273" y="14047"/>
                  <a:pt x="21239" y="14047"/>
                </a:cubicBezTo>
                <a:cubicBezTo>
                  <a:pt x="21126" y="14047"/>
                  <a:pt x="21111" y="13869"/>
                  <a:pt x="21217" y="13779"/>
                </a:cubicBezTo>
                <a:cubicBezTo>
                  <a:pt x="21271" y="13734"/>
                  <a:pt x="21314" y="13681"/>
                  <a:pt x="21314" y="13662"/>
                </a:cubicBezTo>
                <a:cubicBezTo>
                  <a:pt x="21314" y="13643"/>
                  <a:pt x="21355" y="13607"/>
                  <a:pt x="21405" y="13582"/>
                </a:cubicBezTo>
                <a:cubicBezTo>
                  <a:pt x="21492" y="13539"/>
                  <a:pt x="21499" y="13497"/>
                  <a:pt x="21499" y="12661"/>
                </a:cubicBezTo>
                <a:lnTo>
                  <a:pt x="21499" y="11785"/>
                </a:lnTo>
                <a:lnTo>
                  <a:pt x="21377" y="11677"/>
                </a:lnTo>
                <a:cubicBezTo>
                  <a:pt x="21310" y="11617"/>
                  <a:pt x="21226" y="11567"/>
                  <a:pt x="21192" y="11567"/>
                </a:cubicBezTo>
                <a:cubicBezTo>
                  <a:pt x="21093" y="11567"/>
                  <a:pt x="21124" y="11396"/>
                  <a:pt x="21239" y="11305"/>
                </a:cubicBezTo>
                <a:cubicBezTo>
                  <a:pt x="21494" y="11105"/>
                  <a:pt x="21499" y="11082"/>
                  <a:pt x="21499" y="10224"/>
                </a:cubicBezTo>
                <a:lnTo>
                  <a:pt x="21499" y="9428"/>
                </a:lnTo>
                <a:lnTo>
                  <a:pt x="21314" y="9293"/>
                </a:lnTo>
                <a:cubicBezTo>
                  <a:pt x="21102" y="9137"/>
                  <a:pt x="21082" y="9020"/>
                  <a:pt x="21239" y="8896"/>
                </a:cubicBezTo>
                <a:cubicBezTo>
                  <a:pt x="21495" y="8694"/>
                  <a:pt x="21499" y="8680"/>
                  <a:pt x="21499" y="7775"/>
                </a:cubicBezTo>
                <a:cubicBezTo>
                  <a:pt x="21499" y="7313"/>
                  <a:pt x="21479" y="6936"/>
                  <a:pt x="21458" y="6936"/>
                </a:cubicBezTo>
                <a:cubicBezTo>
                  <a:pt x="21345" y="6936"/>
                  <a:pt x="21258" y="6493"/>
                  <a:pt x="21361" y="6442"/>
                </a:cubicBezTo>
                <a:cubicBezTo>
                  <a:pt x="21386" y="6430"/>
                  <a:pt x="21405" y="6381"/>
                  <a:pt x="21405" y="6332"/>
                </a:cubicBezTo>
                <a:cubicBezTo>
                  <a:pt x="21405" y="6283"/>
                  <a:pt x="21427" y="6242"/>
                  <a:pt x="21452" y="6242"/>
                </a:cubicBezTo>
                <a:cubicBezTo>
                  <a:pt x="21481" y="6242"/>
                  <a:pt x="21499" y="5945"/>
                  <a:pt x="21499" y="5423"/>
                </a:cubicBezTo>
                <a:lnTo>
                  <a:pt x="21499" y="4605"/>
                </a:lnTo>
                <a:lnTo>
                  <a:pt x="21314" y="4487"/>
                </a:lnTo>
                <a:cubicBezTo>
                  <a:pt x="21119" y="4362"/>
                  <a:pt x="21080" y="4245"/>
                  <a:pt x="21205" y="4163"/>
                </a:cubicBezTo>
                <a:cubicBezTo>
                  <a:pt x="21359" y="4061"/>
                  <a:pt x="21405" y="3916"/>
                  <a:pt x="21405" y="3566"/>
                </a:cubicBezTo>
                <a:cubicBezTo>
                  <a:pt x="21405" y="3375"/>
                  <a:pt x="21386" y="3209"/>
                  <a:pt x="21361" y="3197"/>
                </a:cubicBezTo>
                <a:cubicBezTo>
                  <a:pt x="21336" y="3184"/>
                  <a:pt x="21314" y="3071"/>
                  <a:pt x="21314" y="2944"/>
                </a:cubicBezTo>
                <a:cubicBezTo>
                  <a:pt x="21314" y="2784"/>
                  <a:pt x="21293" y="2701"/>
                  <a:pt x="21245" y="2670"/>
                </a:cubicBezTo>
                <a:cubicBezTo>
                  <a:pt x="21208" y="2645"/>
                  <a:pt x="21177" y="2598"/>
                  <a:pt x="21177" y="2565"/>
                </a:cubicBezTo>
                <a:cubicBezTo>
                  <a:pt x="21176" y="2511"/>
                  <a:pt x="20979" y="2289"/>
                  <a:pt x="20810" y="2153"/>
                </a:cubicBezTo>
                <a:cubicBezTo>
                  <a:pt x="20773" y="2122"/>
                  <a:pt x="20692" y="2042"/>
                  <a:pt x="20629" y="1976"/>
                </a:cubicBezTo>
                <a:cubicBezTo>
                  <a:pt x="20566" y="1909"/>
                  <a:pt x="20487" y="1835"/>
                  <a:pt x="20454" y="1813"/>
                </a:cubicBezTo>
                <a:cubicBezTo>
                  <a:pt x="20420" y="1792"/>
                  <a:pt x="20358" y="1751"/>
                  <a:pt x="20316" y="1721"/>
                </a:cubicBezTo>
                <a:cubicBezTo>
                  <a:pt x="20274" y="1691"/>
                  <a:pt x="20126" y="1622"/>
                  <a:pt x="19987" y="1569"/>
                </a:cubicBezTo>
                <a:cubicBezTo>
                  <a:pt x="19784" y="1490"/>
                  <a:pt x="19651" y="1467"/>
                  <a:pt x="19280" y="1451"/>
                </a:cubicBezTo>
                <a:cubicBezTo>
                  <a:pt x="19029" y="1441"/>
                  <a:pt x="18708" y="1407"/>
                  <a:pt x="18570" y="1377"/>
                </a:cubicBezTo>
                <a:cubicBezTo>
                  <a:pt x="18377" y="1334"/>
                  <a:pt x="18068" y="1319"/>
                  <a:pt x="17234" y="1319"/>
                </a:cubicBezTo>
                <a:lnTo>
                  <a:pt x="16148" y="1319"/>
                </a:lnTo>
                <a:lnTo>
                  <a:pt x="16148" y="850"/>
                </a:lnTo>
                <a:cubicBezTo>
                  <a:pt x="16148" y="390"/>
                  <a:pt x="16142" y="377"/>
                  <a:pt x="16026" y="293"/>
                </a:cubicBezTo>
                <a:cubicBezTo>
                  <a:pt x="15960" y="246"/>
                  <a:pt x="15867" y="176"/>
                  <a:pt x="15816" y="138"/>
                </a:cubicBezTo>
                <a:cubicBezTo>
                  <a:pt x="15642" y="10"/>
                  <a:pt x="15020" y="-6"/>
                  <a:pt x="10565" y="1"/>
                </a:cubicBezTo>
                <a:close/>
              </a:path>
            </a:pathLst>
          </a:custGeom>
          <a:ln w="12700">
            <a:miter lim="400000"/>
          </a:ln>
        </p:spPr>
      </p:pic>
      <p:pic>
        <p:nvPicPr>
          <p:cNvPr id="750" name="pasted-movie.png" descr="pasted-movie.png"/>
          <p:cNvPicPr>
            <a:picLocks noChangeAspect="1"/>
          </p:cNvPicPr>
          <p:nvPr/>
        </p:nvPicPr>
        <p:blipFill>
          <a:blip r:embed="rId4">
            <a:extLst/>
          </a:blip>
          <a:srcRect l="21230" t="15421" r="24697" b="16993"/>
          <a:stretch>
            <a:fillRect/>
          </a:stretch>
        </p:blipFill>
        <p:spPr>
          <a:xfrm>
            <a:off x="282526" y="6429134"/>
            <a:ext cx="5860654" cy="5493919"/>
          </a:xfrm>
          <a:custGeom>
            <a:avLst/>
            <a:gdLst/>
            <a:ahLst/>
            <a:cxnLst>
              <a:cxn ang="0">
                <a:pos x="wd2" y="hd2"/>
              </a:cxn>
              <a:cxn ang="5400000">
                <a:pos x="wd2" y="hd2"/>
              </a:cxn>
              <a:cxn ang="10800000">
                <a:pos x="wd2" y="hd2"/>
              </a:cxn>
              <a:cxn ang="16200000">
                <a:pos x="wd2" y="hd2"/>
              </a:cxn>
            </a:cxnLst>
            <a:rect l="0" t="0" r="r" b="b"/>
            <a:pathLst>
              <a:path w="21600" h="21548" fill="norm" stroke="1" extrusionOk="0">
                <a:moveTo>
                  <a:pt x="17013" y="0"/>
                </a:moveTo>
                <a:cubicBezTo>
                  <a:pt x="16794" y="2"/>
                  <a:pt x="16743" y="17"/>
                  <a:pt x="16592" y="120"/>
                </a:cubicBezTo>
                <a:cubicBezTo>
                  <a:pt x="16497" y="185"/>
                  <a:pt x="16402" y="237"/>
                  <a:pt x="16381" y="237"/>
                </a:cubicBezTo>
                <a:cubicBezTo>
                  <a:pt x="16360" y="237"/>
                  <a:pt x="16323" y="260"/>
                  <a:pt x="16296" y="288"/>
                </a:cubicBezTo>
                <a:cubicBezTo>
                  <a:pt x="16270" y="316"/>
                  <a:pt x="16187" y="376"/>
                  <a:pt x="16112" y="419"/>
                </a:cubicBezTo>
                <a:cubicBezTo>
                  <a:pt x="16037" y="462"/>
                  <a:pt x="15929" y="530"/>
                  <a:pt x="15872" y="570"/>
                </a:cubicBezTo>
                <a:cubicBezTo>
                  <a:pt x="15754" y="652"/>
                  <a:pt x="15623" y="716"/>
                  <a:pt x="15575" y="716"/>
                </a:cubicBezTo>
                <a:cubicBezTo>
                  <a:pt x="15557" y="716"/>
                  <a:pt x="15543" y="731"/>
                  <a:pt x="15543" y="749"/>
                </a:cubicBezTo>
                <a:cubicBezTo>
                  <a:pt x="15543" y="767"/>
                  <a:pt x="15455" y="828"/>
                  <a:pt x="15348" y="886"/>
                </a:cubicBezTo>
                <a:cubicBezTo>
                  <a:pt x="15241" y="944"/>
                  <a:pt x="15146" y="1011"/>
                  <a:pt x="15136" y="1037"/>
                </a:cubicBezTo>
                <a:cubicBezTo>
                  <a:pt x="15127" y="1063"/>
                  <a:pt x="15102" y="1085"/>
                  <a:pt x="15081" y="1085"/>
                </a:cubicBezTo>
                <a:cubicBezTo>
                  <a:pt x="15025" y="1086"/>
                  <a:pt x="14640" y="1296"/>
                  <a:pt x="14556" y="1372"/>
                </a:cubicBezTo>
                <a:cubicBezTo>
                  <a:pt x="14517" y="1406"/>
                  <a:pt x="14415" y="1472"/>
                  <a:pt x="14330" y="1518"/>
                </a:cubicBezTo>
                <a:cubicBezTo>
                  <a:pt x="14245" y="1564"/>
                  <a:pt x="14112" y="1639"/>
                  <a:pt x="14036" y="1686"/>
                </a:cubicBezTo>
                <a:cubicBezTo>
                  <a:pt x="13801" y="1831"/>
                  <a:pt x="13558" y="1975"/>
                  <a:pt x="13415" y="2052"/>
                </a:cubicBezTo>
                <a:cubicBezTo>
                  <a:pt x="13339" y="2092"/>
                  <a:pt x="13228" y="2167"/>
                  <a:pt x="13167" y="2218"/>
                </a:cubicBezTo>
                <a:cubicBezTo>
                  <a:pt x="13106" y="2270"/>
                  <a:pt x="13035" y="2316"/>
                  <a:pt x="13009" y="2320"/>
                </a:cubicBezTo>
                <a:cubicBezTo>
                  <a:pt x="12984" y="2324"/>
                  <a:pt x="12893" y="2377"/>
                  <a:pt x="12808" y="2438"/>
                </a:cubicBezTo>
                <a:cubicBezTo>
                  <a:pt x="12722" y="2499"/>
                  <a:pt x="12594" y="2579"/>
                  <a:pt x="12522" y="2615"/>
                </a:cubicBezTo>
                <a:cubicBezTo>
                  <a:pt x="12451" y="2652"/>
                  <a:pt x="12392" y="2694"/>
                  <a:pt x="12392" y="2710"/>
                </a:cubicBezTo>
                <a:cubicBezTo>
                  <a:pt x="12392" y="2726"/>
                  <a:pt x="12321" y="2776"/>
                  <a:pt x="12233" y="2822"/>
                </a:cubicBezTo>
                <a:cubicBezTo>
                  <a:pt x="11971" y="2960"/>
                  <a:pt x="11943" y="2978"/>
                  <a:pt x="11943" y="3008"/>
                </a:cubicBezTo>
                <a:cubicBezTo>
                  <a:pt x="11943" y="3023"/>
                  <a:pt x="11926" y="3036"/>
                  <a:pt x="11907" y="3036"/>
                </a:cubicBezTo>
                <a:cubicBezTo>
                  <a:pt x="11887" y="3036"/>
                  <a:pt x="11773" y="3103"/>
                  <a:pt x="11652" y="3184"/>
                </a:cubicBezTo>
                <a:cubicBezTo>
                  <a:pt x="11531" y="3264"/>
                  <a:pt x="11417" y="3330"/>
                  <a:pt x="11398" y="3330"/>
                </a:cubicBezTo>
                <a:cubicBezTo>
                  <a:pt x="11378" y="3330"/>
                  <a:pt x="11325" y="3371"/>
                  <a:pt x="11281" y="3422"/>
                </a:cubicBezTo>
                <a:cubicBezTo>
                  <a:pt x="11236" y="3472"/>
                  <a:pt x="11178" y="3513"/>
                  <a:pt x="11153" y="3514"/>
                </a:cubicBezTo>
                <a:cubicBezTo>
                  <a:pt x="11110" y="3514"/>
                  <a:pt x="10939" y="3618"/>
                  <a:pt x="10905" y="3664"/>
                </a:cubicBezTo>
                <a:cubicBezTo>
                  <a:pt x="10883" y="3694"/>
                  <a:pt x="10557" y="3884"/>
                  <a:pt x="10202" y="4075"/>
                </a:cubicBezTo>
                <a:cubicBezTo>
                  <a:pt x="10055" y="4155"/>
                  <a:pt x="9935" y="4236"/>
                  <a:pt x="9935" y="4254"/>
                </a:cubicBezTo>
                <a:cubicBezTo>
                  <a:pt x="9935" y="4273"/>
                  <a:pt x="9911" y="4287"/>
                  <a:pt x="9882" y="4287"/>
                </a:cubicBezTo>
                <a:cubicBezTo>
                  <a:pt x="9853" y="4287"/>
                  <a:pt x="9654" y="4380"/>
                  <a:pt x="9440" y="4494"/>
                </a:cubicBezTo>
                <a:cubicBezTo>
                  <a:pt x="9227" y="4608"/>
                  <a:pt x="9029" y="4714"/>
                  <a:pt x="9000" y="4728"/>
                </a:cubicBezTo>
                <a:cubicBezTo>
                  <a:pt x="8934" y="4760"/>
                  <a:pt x="8731" y="4872"/>
                  <a:pt x="8620" y="4938"/>
                </a:cubicBezTo>
                <a:cubicBezTo>
                  <a:pt x="8572" y="4966"/>
                  <a:pt x="8353" y="5082"/>
                  <a:pt x="8134" y="5196"/>
                </a:cubicBezTo>
                <a:cubicBezTo>
                  <a:pt x="7915" y="5310"/>
                  <a:pt x="7651" y="5462"/>
                  <a:pt x="7546" y="5532"/>
                </a:cubicBezTo>
                <a:cubicBezTo>
                  <a:pt x="7441" y="5603"/>
                  <a:pt x="7279" y="5700"/>
                  <a:pt x="7183" y="5747"/>
                </a:cubicBezTo>
                <a:cubicBezTo>
                  <a:pt x="6996" y="5840"/>
                  <a:pt x="6900" y="5901"/>
                  <a:pt x="6829" y="5970"/>
                </a:cubicBezTo>
                <a:cubicBezTo>
                  <a:pt x="6805" y="5994"/>
                  <a:pt x="6729" y="6035"/>
                  <a:pt x="6663" y="6060"/>
                </a:cubicBezTo>
                <a:cubicBezTo>
                  <a:pt x="6596" y="6086"/>
                  <a:pt x="6543" y="6119"/>
                  <a:pt x="6543" y="6133"/>
                </a:cubicBezTo>
                <a:cubicBezTo>
                  <a:pt x="6543" y="6167"/>
                  <a:pt x="6340" y="6275"/>
                  <a:pt x="6278" y="6275"/>
                </a:cubicBezTo>
                <a:cubicBezTo>
                  <a:pt x="6252" y="6275"/>
                  <a:pt x="6231" y="6291"/>
                  <a:pt x="6231" y="6311"/>
                </a:cubicBezTo>
                <a:cubicBezTo>
                  <a:pt x="6231" y="6330"/>
                  <a:pt x="6184" y="6373"/>
                  <a:pt x="6127" y="6404"/>
                </a:cubicBezTo>
                <a:cubicBezTo>
                  <a:pt x="6070" y="6435"/>
                  <a:pt x="6023" y="6452"/>
                  <a:pt x="6023" y="6440"/>
                </a:cubicBezTo>
                <a:cubicBezTo>
                  <a:pt x="6023" y="6428"/>
                  <a:pt x="5983" y="6452"/>
                  <a:pt x="5933" y="6494"/>
                </a:cubicBezTo>
                <a:cubicBezTo>
                  <a:pt x="5883" y="6536"/>
                  <a:pt x="5820" y="6571"/>
                  <a:pt x="5794" y="6571"/>
                </a:cubicBezTo>
                <a:cubicBezTo>
                  <a:pt x="5768" y="6571"/>
                  <a:pt x="5746" y="6582"/>
                  <a:pt x="5746" y="6597"/>
                </a:cubicBezTo>
                <a:cubicBezTo>
                  <a:pt x="5745" y="6612"/>
                  <a:pt x="5680" y="6657"/>
                  <a:pt x="5599" y="6697"/>
                </a:cubicBezTo>
                <a:cubicBezTo>
                  <a:pt x="5519" y="6736"/>
                  <a:pt x="5402" y="6806"/>
                  <a:pt x="5342" y="6852"/>
                </a:cubicBezTo>
                <a:cubicBezTo>
                  <a:pt x="5281" y="6899"/>
                  <a:pt x="5216" y="6938"/>
                  <a:pt x="5197" y="6938"/>
                </a:cubicBezTo>
                <a:cubicBezTo>
                  <a:pt x="5162" y="6938"/>
                  <a:pt x="4833" y="7119"/>
                  <a:pt x="4673" y="7226"/>
                </a:cubicBezTo>
                <a:cubicBezTo>
                  <a:pt x="4626" y="7258"/>
                  <a:pt x="4502" y="7332"/>
                  <a:pt x="4397" y="7391"/>
                </a:cubicBezTo>
                <a:cubicBezTo>
                  <a:pt x="4292" y="7450"/>
                  <a:pt x="4181" y="7522"/>
                  <a:pt x="4151" y="7550"/>
                </a:cubicBezTo>
                <a:cubicBezTo>
                  <a:pt x="4121" y="7578"/>
                  <a:pt x="4081" y="7601"/>
                  <a:pt x="4062" y="7601"/>
                </a:cubicBezTo>
                <a:cubicBezTo>
                  <a:pt x="4043" y="7601"/>
                  <a:pt x="3961" y="7651"/>
                  <a:pt x="3882" y="7712"/>
                </a:cubicBezTo>
                <a:cubicBezTo>
                  <a:pt x="3803" y="7772"/>
                  <a:pt x="3726" y="7822"/>
                  <a:pt x="3709" y="7822"/>
                </a:cubicBezTo>
                <a:cubicBezTo>
                  <a:pt x="3660" y="7822"/>
                  <a:pt x="3600" y="8001"/>
                  <a:pt x="3600" y="8149"/>
                </a:cubicBezTo>
                <a:cubicBezTo>
                  <a:pt x="3600" y="8295"/>
                  <a:pt x="3706" y="8502"/>
                  <a:pt x="3863" y="8661"/>
                </a:cubicBezTo>
                <a:cubicBezTo>
                  <a:pt x="3909" y="8707"/>
                  <a:pt x="3946" y="8769"/>
                  <a:pt x="3946" y="8798"/>
                </a:cubicBezTo>
                <a:cubicBezTo>
                  <a:pt x="3946" y="8828"/>
                  <a:pt x="3962" y="8853"/>
                  <a:pt x="3980" y="8853"/>
                </a:cubicBezTo>
                <a:cubicBezTo>
                  <a:pt x="3998" y="8853"/>
                  <a:pt x="4037" y="8910"/>
                  <a:pt x="4068" y="8979"/>
                </a:cubicBezTo>
                <a:cubicBezTo>
                  <a:pt x="4099" y="9048"/>
                  <a:pt x="4154" y="9133"/>
                  <a:pt x="4191" y="9169"/>
                </a:cubicBezTo>
                <a:cubicBezTo>
                  <a:pt x="4227" y="9204"/>
                  <a:pt x="4258" y="9247"/>
                  <a:pt x="4258" y="9265"/>
                </a:cubicBezTo>
                <a:cubicBezTo>
                  <a:pt x="4258" y="9284"/>
                  <a:pt x="4297" y="9353"/>
                  <a:pt x="4344" y="9419"/>
                </a:cubicBezTo>
                <a:cubicBezTo>
                  <a:pt x="4392" y="9486"/>
                  <a:pt x="4431" y="9553"/>
                  <a:pt x="4431" y="9567"/>
                </a:cubicBezTo>
                <a:cubicBezTo>
                  <a:pt x="4431" y="9581"/>
                  <a:pt x="4483" y="9649"/>
                  <a:pt x="4546" y="9718"/>
                </a:cubicBezTo>
                <a:cubicBezTo>
                  <a:pt x="4609" y="9787"/>
                  <a:pt x="4682" y="9889"/>
                  <a:pt x="4710" y="9945"/>
                </a:cubicBezTo>
                <a:cubicBezTo>
                  <a:pt x="4737" y="10002"/>
                  <a:pt x="4798" y="10083"/>
                  <a:pt x="4846" y="10127"/>
                </a:cubicBezTo>
                <a:lnTo>
                  <a:pt x="4932" y="10208"/>
                </a:lnTo>
                <a:lnTo>
                  <a:pt x="4828" y="10303"/>
                </a:lnTo>
                <a:cubicBezTo>
                  <a:pt x="4771" y="10356"/>
                  <a:pt x="4694" y="10410"/>
                  <a:pt x="4656" y="10423"/>
                </a:cubicBezTo>
                <a:cubicBezTo>
                  <a:pt x="4618" y="10436"/>
                  <a:pt x="4503" y="10510"/>
                  <a:pt x="4400" y="10588"/>
                </a:cubicBezTo>
                <a:cubicBezTo>
                  <a:pt x="4297" y="10666"/>
                  <a:pt x="4191" y="10730"/>
                  <a:pt x="4166" y="10730"/>
                </a:cubicBezTo>
                <a:cubicBezTo>
                  <a:pt x="4140" y="10730"/>
                  <a:pt x="4119" y="10747"/>
                  <a:pt x="4119" y="10767"/>
                </a:cubicBezTo>
                <a:cubicBezTo>
                  <a:pt x="4119" y="10787"/>
                  <a:pt x="4102" y="10805"/>
                  <a:pt x="4081" y="10805"/>
                </a:cubicBezTo>
                <a:cubicBezTo>
                  <a:pt x="4060" y="10805"/>
                  <a:pt x="3970" y="10866"/>
                  <a:pt x="3882" y="10942"/>
                </a:cubicBezTo>
                <a:cubicBezTo>
                  <a:pt x="3733" y="11070"/>
                  <a:pt x="3631" y="11138"/>
                  <a:pt x="3404" y="11264"/>
                </a:cubicBezTo>
                <a:cubicBezTo>
                  <a:pt x="3354" y="11291"/>
                  <a:pt x="3304" y="11329"/>
                  <a:pt x="3293" y="11346"/>
                </a:cubicBezTo>
                <a:cubicBezTo>
                  <a:pt x="3281" y="11364"/>
                  <a:pt x="3194" y="11435"/>
                  <a:pt x="3100" y="11505"/>
                </a:cubicBezTo>
                <a:cubicBezTo>
                  <a:pt x="3005" y="11575"/>
                  <a:pt x="2887" y="11670"/>
                  <a:pt x="2839" y="11715"/>
                </a:cubicBezTo>
                <a:cubicBezTo>
                  <a:pt x="2791" y="11761"/>
                  <a:pt x="2742" y="11798"/>
                  <a:pt x="2728" y="11798"/>
                </a:cubicBezTo>
                <a:cubicBezTo>
                  <a:pt x="2714" y="11798"/>
                  <a:pt x="2665" y="11835"/>
                  <a:pt x="2618" y="11880"/>
                </a:cubicBezTo>
                <a:cubicBezTo>
                  <a:pt x="2572" y="11926"/>
                  <a:pt x="2469" y="12012"/>
                  <a:pt x="2392" y="12073"/>
                </a:cubicBezTo>
                <a:cubicBezTo>
                  <a:pt x="2131" y="12276"/>
                  <a:pt x="2096" y="12309"/>
                  <a:pt x="1922" y="12479"/>
                </a:cubicBezTo>
                <a:cubicBezTo>
                  <a:pt x="1464" y="12928"/>
                  <a:pt x="1040" y="13379"/>
                  <a:pt x="941" y="13525"/>
                </a:cubicBezTo>
                <a:cubicBezTo>
                  <a:pt x="880" y="13615"/>
                  <a:pt x="800" y="13710"/>
                  <a:pt x="762" y="13739"/>
                </a:cubicBezTo>
                <a:cubicBezTo>
                  <a:pt x="724" y="13767"/>
                  <a:pt x="692" y="13806"/>
                  <a:pt x="692" y="13824"/>
                </a:cubicBezTo>
                <a:cubicBezTo>
                  <a:pt x="692" y="13869"/>
                  <a:pt x="460" y="14252"/>
                  <a:pt x="415" y="14282"/>
                </a:cubicBezTo>
                <a:cubicBezTo>
                  <a:pt x="396" y="14295"/>
                  <a:pt x="380" y="14332"/>
                  <a:pt x="380" y="14364"/>
                </a:cubicBezTo>
                <a:cubicBezTo>
                  <a:pt x="380" y="14397"/>
                  <a:pt x="345" y="14475"/>
                  <a:pt x="300" y="14537"/>
                </a:cubicBezTo>
                <a:cubicBezTo>
                  <a:pt x="255" y="14600"/>
                  <a:pt x="199" y="14737"/>
                  <a:pt x="176" y="14844"/>
                </a:cubicBezTo>
                <a:cubicBezTo>
                  <a:pt x="152" y="14950"/>
                  <a:pt x="118" y="15047"/>
                  <a:pt x="101" y="15059"/>
                </a:cubicBezTo>
                <a:cubicBezTo>
                  <a:pt x="84" y="15070"/>
                  <a:pt x="69" y="15135"/>
                  <a:pt x="69" y="15203"/>
                </a:cubicBezTo>
                <a:cubicBezTo>
                  <a:pt x="69" y="15272"/>
                  <a:pt x="54" y="15337"/>
                  <a:pt x="35" y="15350"/>
                </a:cubicBezTo>
                <a:cubicBezTo>
                  <a:pt x="12" y="15365"/>
                  <a:pt x="0" y="15653"/>
                  <a:pt x="0" y="15940"/>
                </a:cubicBezTo>
                <a:cubicBezTo>
                  <a:pt x="0" y="16227"/>
                  <a:pt x="12" y="16513"/>
                  <a:pt x="35" y="16528"/>
                </a:cubicBezTo>
                <a:cubicBezTo>
                  <a:pt x="54" y="16541"/>
                  <a:pt x="69" y="16589"/>
                  <a:pt x="69" y="16634"/>
                </a:cubicBezTo>
                <a:cubicBezTo>
                  <a:pt x="69" y="16679"/>
                  <a:pt x="101" y="16780"/>
                  <a:pt x="139" y="16860"/>
                </a:cubicBezTo>
                <a:cubicBezTo>
                  <a:pt x="177" y="16939"/>
                  <a:pt x="208" y="17033"/>
                  <a:pt x="208" y="17068"/>
                </a:cubicBezTo>
                <a:cubicBezTo>
                  <a:pt x="208" y="17103"/>
                  <a:pt x="228" y="17145"/>
                  <a:pt x="252" y="17162"/>
                </a:cubicBezTo>
                <a:cubicBezTo>
                  <a:pt x="275" y="17178"/>
                  <a:pt x="315" y="17235"/>
                  <a:pt x="341" y="17288"/>
                </a:cubicBezTo>
                <a:cubicBezTo>
                  <a:pt x="384" y="17378"/>
                  <a:pt x="520" y="17567"/>
                  <a:pt x="579" y="17621"/>
                </a:cubicBezTo>
                <a:cubicBezTo>
                  <a:pt x="594" y="17634"/>
                  <a:pt x="682" y="17721"/>
                  <a:pt x="775" y="17815"/>
                </a:cubicBezTo>
                <a:cubicBezTo>
                  <a:pt x="868" y="17910"/>
                  <a:pt x="1013" y="18021"/>
                  <a:pt x="1096" y="18063"/>
                </a:cubicBezTo>
                <a:cubicBezTo>
                  <a:pt x="1179" y="18104"/>
                  <a:pt x="1246" y="18152"/>
                  <a:pt x="1246" y="18170"/>
                </a:cubicBezTo>
                <a:cubicBezTo>
                  <a:pt x="1246" y="18188"/>
                  <a:pt x="1262" y="18205"/>
                  <a:pt x="1281" y="18205"/>
                </a:cubicBezTo>
                <a:cubicBezTo>
                  <a:pt x="1314" y="18205"/>
                  <a:pt x="1383" y="18234"/>
                  <a:pt x="1818" y="18444"/>
                </a:cubicBezTo>
                <a:cubicBezTo>
                  <a:pt x="1913" y="18490"/>
                  <a:pt x="2054" y="18540"/>
                  <a:pt x="2130" y="18555"/>
                </a:cubicBezTo>
                <a:cubicBezTo>
                  <a:pt x="2206" y="18569"/>
                  <a:pt x="2283" y="18594"/>
                  <a:pt x="2302" y="18609"/>
                </a:cubicBezTo>
                <a:cubicBezTo>
                  <a:pt x="2342" y="18641"/>
                  <a:pt x="2504" y="18668"/>
                  <a:pt x="2994" y="18723"/>
                </a:cubicBezTo>
                <a:cubicBezTo>
                  <a:pt x="3389" y="18767"/>
                  <a:pt x="5320" y="18736"/>
                  <a:pt x="5380" y="18685"/>
                </a:cubicBezTo>
                <a:cubicBezTo>
                  <a:pt x="5418" y="18653"/>
                  <a:pt x="5447" y="18648"/>
                  <a:pt x="6023" y="18563"/>
                </a:cubicBezTo>
                <a:cubicBezTo>
                  <a:pt x="6204" y="18536"/>
                  <a:pt x="6375" y="18503"/>
                  <a:pt x="6404" y="18491"/>
                </a:cubicBezTo>
                <a:cubicBezTo>
                  <a:pt x="6492" y="18453"/>
                  <a:pt x="6793" y="18378"/>
                  <a:pt x="6976" y="18349"/>
                </a:cubicBezTo>
                <a:cubicBezTo>
                  <a:pt x="7071" y="18334"/>
                  <a:pt x="7242" y="18294"/>
                  <a:pt x="7356" y="18259"/>
                </a:cubicBezTo>
                <a:cubicBezTo>
                  <a:pt x="7470" y="18224"/>
                  <a:pt x="7580" y="18193"/>
                  <a:pt x="7599" y="18189"/>
                </a:cubicBezTo>
                <a:cubicBezTo>
                  <a:pt x="7657" y="18177"/>
                  <a:pt x="8107" y="18018"/>
                  <a:pt x="8291" y="17945"/>
                </a:cubicBezTo>
                <a:cubicBezTo>
                  <a:pt x="8386" y="17907"/>
                  <a:pt x="8515" y="17868"/>
                  <a:pt x="8577" y="17859"/>
                </a:cubicBezTo>
                <a:cubicBezTo>
                  <a:pt x="8640" y="17849"/>
                  <a:pt x="8711" y="17826"/>
                  <a:pt x="8734" y="17808"/>
                </a:cubicBezTo>
                <a:cubicBezTo>
                  <a:pt x="8757" y="17789"/>
                  <a:pt x="8900" y="17727"/>
                  <a:pt x="9053" y="17671"/>
                </a:cubicBezTo>
                <a:cubicBezTo>
                  <a:pt x="9205" y="17614"/>
                  <a:pt x="9368" y="17551"/>
                  <a:pt x="9416" y="17531"/>
                </a:cubicBezTo>
                <a:cubicBezTo>
                  <a:pt x="9463" y="17510"/>
                  <a:pt x="9518" y="17488"/>
                  <a:pt x="9537" y="17482"/>
                </a:cubicBezTo>
                <a:cubicBezTo>
                  <a:pt x="9696" y="17431"/>
                  <a:pt x="10050" y="17282"/>
                  <a:pt x="10084" y="17252"/>
                </a:cubicBezTo>
                <a:cubicBezTo>
                  <a:pt x="10107" y="17231"/>
                  <a:pt x="10201" y="17187"/>
                  <a:pt x="10293" y="17154"/>
                </a:cubicBezTo>
                <a:cubicBezTo>
                  <a:pt x="10449" y="17097"/>
                  <a:pt x="10465" y="17097"/>
                  <a:pt x="10527" y="17157"/>
                </a:cubicBezTo>
                <a:cubicBezTo>
                  <a:pt x="10564" y="17192"/>
                  <a:pt x="10593" y="17243"/>
                  <a:pt x="10593" y="17269"/>
                </a:cubicBezTo>
                <a:cubicBezTo>
                  <a:pt x="10593" y="17295"/>
                  <a:pt x="10641" y="17370"/>
                  <a:pt x="10698" y="17437"/>
                </a:cubicBezTo>
                <a:cubicBezTo>
                  <a:pt x="10794" y="17548"/>
                  <a:pt x="11151" y="18078"/>
                  <a:pt x="11234" y="18233"/>
                </a:cubicBezTo>
                <a:cubicBezTo>
                  <a:pt x="11253" y="18268"/>
                  <a:pt x="11310" y="18356"/>
                  <a:pt x="11362" y="18429"/>
                </a:cubicBezTo>
                <a:cubicBezTo>
                  <a:pt x="11415" y="18501"/>
                  <a:pt x="11457" y="18571"/>
                  <a:pt x="11457" y="18584"/>
                </a:cubicBezTo>
                <a:cubicBezTo>
                  <a:pt x="11457" y="18612"/>
                  <a:pt x="11701" y="18991"/>
                  <a:pt x="11804" y="19124"/>
                </a:cubicBezTo>
                <a:cubicBezTo>
                  <a:pt x="11843" y="19175"/>
                  <a:pt x="11922" y="19277"/>
                  <a:pt x="11978" y="19350"/>
                </a:cubicBezTo>
                <a:cubicBezTo>
                  <a:pt x="12035" y="19424"/>
                  <a:pt x="12081" y="19510"/>
                  <a:pt x="12081" y="19543"/>
                </a:cubicBezTo>
                <a:cubicBezTo>
                  <a:pt x="12081" y="19576"/>
                  <a:pt x="12093" y="19602"/>
                  <a:pt x="12108" y="19602"/>
                </a:cubicBezTo>
                <a:cubicBezTo>
                  <a:pt x="12139" y="19602"/>
                  <a:pt x="12392" y="19992"/>
                  <a:pt x="12392" y="20040"/>
                </a:cubicBezTo>
                <a:cubicBezTo>
                  <a:pt x="12392" y="20057"/>
                  <a:pt x="12424" y="20100"/>
                  <a:pt x="12462" y="20136"/>
                </a:cubicBezTo>
                <a:cubicBezTo>
                  <a:pt x="12500" y="20173"/>
                  <a:pt x="12531" y="20221"/>
                  <a:pt x="12531" y="20244"/>
                </a:cubicBezTo>
                <a:cubicBezTo>
                  <a:pt x="12531" y="20266"/>
                  <a:pt x="12583" y="20342"/>
                  <a:pt x="12647" y="20413"/>
                </a:cubicBezTo>
                <a:cubicBezTo>
                  <a:pt x="12710" y="20484"/>
                  <a:pt x="12805" y="20617"/>
                  <a:pt x="12859" y="20707"/>
                </a:cubicBezTo>
                <a:cubicBezTo>
                  <a:pt x="12988" y="20928"/>
                  <a:pt x="13267" y="21279"/>
                  <a:pt x="13401" y="21391"/>
                </a:cubicBezTo>
                <a:cubicBezTo>
                  <a:pt x="13427" y="21412"/>
                  <a:pt x="13511" y="21455"/>
                  <a:pt x="13587" y="21489"/>
                </a:cubicBezTo>
                <a:cubicBezTo>
                  <a:pt x="13836" y="21598"/>
                  <a:pt x="14458" y="21546"/>
                  <a:pt x="14538" y="21410"/>
                </a:cubicBezTo>
                <a:cubicBezTo>
                  <a:pt x="14572" y="21351"/>
                  <a:pt x="14968" y="21150"/>
                  <a:pt x="15048" y="21150"/>
                </a:cubicBezTo>
                <a:cubicBezTo>
                  <a:pt x="15092" y="21150"/>
                  <a:pt x="15127" y="21132"/>
                  <a:pt x="15127" y="21112"/>
                </a:cubicBezTo>
                <a:cubicBezTo>
                  <a:pt x="15127" y="21092"/>
                  <a:pt x="15156" y="21075"/>
                  <a:pt x="15192" y="21075"/>
                </a:cubicBezTo>
                <a:cubicBezTo>
                  <a:pt x="15228" y="21075"/>
                  <a:pt x="15276" y="21051"/>
                  <a:pt x="15300" y="21020"/>
                </a:cubicBezTo>
                <a:cubicBezTo>
                  <a:pt x="15324" y="20990"/>
                  <a:pt x="15357" y="20964"/>
                  <a:pt x="15373" y="20964"/>
                </a:cubicBezTo>
                <a:cubicBezTo>
                  <a:pt x="15390" y="20964"/>
                  <a:pt x="15493" y="20899"/>
                  <a:pt x="15603" y="20818"/>
                </a:cubicBezTo>
                <a:cubicBezTo>
                  <a:pt x="15713" y="20737"/>
                  <a:pt x="15877" y="20645"/>
                  <a:pt x="15967" y="20613"/>
                </a:cubicBezTo>
                <a:cubicBezTo>
                  <a:pt x="16057" y="20581"/>
                  <a:pt x="16131" y="20539"/>
                  <a:pt x="16131" y="20521"/>
                </a:cubicBezTo>
                <a:cubicBezTo>
                  <a:pt x="16131" y="20502"/>
                  <a:pt x="16162" y="20486"/>
                  <a:pt x="16200" y="20486"/>
                </a:cubicBezTo>
                <a:cubicBezTo>
                  <a:pt x="16237" y="20486"/>
                  <a:pt x="16320" y="20437"/>
                  <a:pt x="16385" y="20376"/>
                </a:cubicBezTo>
                <a:cubicBezTo>
                  <a:pt x="16450" y="20315"/>
                  <a:pt x="16527" y="20265"/>
                  <a:pt x="16557" y="20265"/>
                </a:cubicBezTo>
                <a:cubicBezTo>
                  <a:pt x="16586" y="20265"/>
                  <a:pt x="16615" y="20253"/>
                  <a:pt x="16621" y="20237"/>
                </a:cubicBezTo>
                <a:cubicBezTo>
                  <a:pt x="16640" y="20191"/>
                  <a:pt x="16847" y="20082"/>
                  <a:pt x="16915" y="20082"/>
                </a:cubicBezTo>
                <a:cubicBezTo>
                  <a:pt x="16950" y="20082"/>
                  <a:pt x="17060" y="20015"/>
                  <a:pt x="17159" y="19935"/>
                </a:cubicBezTo>
                <a:cubicBezTo>
                  <a:pt x="17319" y="19806"/>
                  <a:pt x="17722" y="19602"/>
                  <a:pt x="17816" y="19602"/>
                </a:cubicBezTo>
                <a:cubicBezTo>
                  <a:pt x="17835" y="19602"/>
                  <a:pt x="17879" y="19570"/>
                  <a:pt x="17912" y="19531"/>
                </a:cubicBezTo>
                <a:cubicBezTo>
                  <a:pt x="17946" y="19491"/>
                  <a:pt x="18016" y="19450"/>
                  <a:pt x="18069" y="19437"/>
                </a:cubicBezTo>
                <a:cubicBezTo>
                  <a:pt x="18122" y="19425"/>
                  <a:pt x="18194" y="19383"/>
                  <a:pt x="18227" y="19344"/>
                </a:cubicBezTo>
                <a:cubicBezTo>
                  <a:pt x="18310" y="19246"/>
                  <a:pt x="18570" y="19087"/>
                  <a:pt x="18647" y="19087"/>
                </a:cubicBezTo>
                <a:cubicBezTo>
                  <a:pt x="18681" y="19087"/>
                  <a:pt x="18799" y="19013"/>
                  <a:pt x="18909" y="18922"/>
                </a:cubicBezTo>
                <a:cubicBezTo>
                  <a:pt x="19018" y="18831"/>
                  <a:pt x="19116" y="18756"/>
                  <a:pt x="19127" y="18756"/>
                </a:cubicBezTo>
                <a:cubicBezTo>
                  <a:pt x="19137" y="18756"/>
                  <a:pt x="19242" y="18709"/>
                  <a:pt x="19361" y="18651"/>
                </a:cubicBezTo>
                <a:cubicBezTo>
                  <a:pt x="19479" y="18593"/>
                  <a:pt x="19641" y="18516"/>
                  <a:pt x="19722" y="18478"/>
                </a:cubicBezTo>
                <a:cubicBezTo>
                  <a:pt x="19803" y="18441"/>
                  <a:pt x="19870" y="18396"/>
                  <a:pt x="19870" y="18379"/>
                </a:cubicBezTo>
                <a:cubicBezTo>
                  <a:pt x="19870" y="18361"/>
                  <a:pt x="19883" y="18356"/>
                  <a:pt x="19899" y="18366"/>
                </a:cubicBezTo>
                <a:cubicBezTo>
                  <a:pt x="19915" y="18377"/>
                  <a:pt x="19964" y="18345"/>
                  <a:pt x="20009" y="18295"/>
                </a:cubicBezTo>
                <a:cubicBezTo>
                  <a:pt x="20053" y="18245"/>
                  <a:pt x="20104" y="18205"/>
                  <a:pt x="20121" y="18205"/>
                </a:cubicBezTo>
                <a:cubicBezTo>
                  <a:pt x="20138" y="18205"/>
                  <a:pt x="20175" y="18179"/>
                  <a:pt x="20203" y="18148"/>
                </a:cubicBezTo>
                <a:cubicBezTo>
                  <a:pt x="20232" y="18118"/>
                  <a:pt x="20297" y="18085"/>
                  <a:pt x="20348" y="18074"/>
                </a:cubicBezTo>
                <a:cubicBezTo>
                  <a:pt x="20596" y="18019"/>
                  <a:pt x="20828" y="17890"/>
                  <a:pt x="20965" y="17731"/>
                </a:cubicBezTo>
                <a:cubicBezTo>
                  <a:pt x="21129" y="17542"/>
                  <a:pt x="21152" y="17468"/>
                  <a:pt x="21174" y="17011"/>
                </a:cubicBezTo>
                <a:cubicBezTo>
                  <a:pt x="21190" y="16694"/>
                  <a:pt x="21179" y="16634"/>
                  <a:pt x="21070" y="16418"/>
                </a:cubicBezTo>
                <a:cubicBezTo>
                  <a:pt x="21050" y="16377"/>
                  <a:pt x="21012" y="16299"/>
                  <a:pt x="20986" y="16243"/>
                </a:cubicBezTo>
                <a:cubicBezTo>
                  <a:pt x="20959" y="16188"/>
                  <a:pt x="20923" y="16142"/>
                  <a:pt x="20905" y="16142"/>
                </a:cubicBezTo>
                <a:cubicBezTo>
                  <a:pt x="20888" y="16142"/>
                  <a:pt x="20873" y="16101"/>
                  <a:pt x="20873" y="16050"/>
                </a:cubicBezTo>
                <a:cubicBezTo>
                  <a:pt x="20873" y="16000"/>
                  <a:pt x="20858" y="15958"/>
                  <a:pt x="20839" y="15958"/>
                </a:cubicBezTo>
                <a:cubicBezTo>
                  <a:pt x="20820" y="15958"/>
                  <a:pt x="20804" y="15937"/>
                  <a:pt x="20804" y="15912"/>
                </a:cubicBezTo>
                <a:cubicBezTo>
                  <a:pt x="20804" y="15886"/>
                  <a:pt x="20749" y="15803"/>
                  <a:pt x="20683" y="15726"/>
                </a:cubicBezTo>
                <a:cubicBezTo>
                  <a:pt x="20569" y="15595"/>
                  <a:pt x="20493" y="15473"/>
                  <a:pt x="20493" y="15426"/>
                </a:cubicBezTo>
                <a:cubicBezTo>
                  <a:pt x="20493" y="15415"/>
                  <a:pt x="20526" y="15406"/>
                  <a:pt x="20566" y="15406"/>
                </a:cubicBezTo>
                <a:cubicBezTo>
                  <a:pt x="20633" y="15406"/>
                  <a:pt x="20768" y="15321"/>
                  <a:pt x="20917" y="15186"/>
                </a:cubicBezTo>
                <a:cubicBezTo>
                  <a:pt x="20950" y="15156"/>
                  <a:pt x="20977" y="15094"/>
                  <a:pt x="20977" y="15049"/>
                </a:cubicBezTo>
                <a:cubicBezTo>
                  <a:pt x="20977" y="15004"/>
                  <a:pt x="20993" y="14958"/>
                  <a:pt x="21012" y="14945"/>
                </a:cubicBezTo>
                <a:cubicBezTo>
                  <a:pt x="21031" y="14933"/>
                  <a:pt x="21047" y="14850"/>
                  <a:pt x="21047" y="14761"/>
                </a:cubicBezTo>
                <a:cubicBezTo>
                  <a:pt x="21047" y="14673"/>
                  <a:pt x="21031" y="14590"/>
                  <a:pt x="21012" y="14578"/>
                </a:cubicBezTo>
                <a:cubicBezTo>
                  <a:pt x="20993" y="14565"/>
                  <a:pt x="20977" y="14524"/>
                  <a:pt x="20977" y="14486"/>
                </a:cubicBezTo>
                <a:cubicBezTo>
                  <a:pt x="20977" y="14448"/>
                  <a:pt x="20954" y="14392"/>
                  <a:pt x="20926" y="14361"/>
                </a:cubicBezTo>
                <a:cubicBezTo>
                  <a:pt x="20897" y="14331"/>
                  <a:pt x="20873" y="14288"/>
                  <a:pt x="20873" y="14266"/>
                </a:cubicBezTo>
                <a:cubicBezTo>
                  <a:pt x="20873" y="14245"/>
                  <a:pt x="20862" y="14227"/>
                  <a:pt x="20847" y="14227"/>
                </a:cubicBezTo>
                <a:cubicBezTo>
                  <a:pt x="20832" y="14227"/>
                  <a:pt x="20816" y="14190"/>
                  <a:pt x="20813" y="14145"/>
                </a:cubicBezTo>
                <a:cubicBezTo>
                  <a:pt x="20810" y="14100"/>
                  <a:pt x="20791" y="14057"/>
                  <a:pt x="20771" y="14050"/>
                </a:cubicBezTo>
                <a:cubicBezTo>
                  <a:pt x="20751" y="14043"/>
                  <a:pt x="20736" y="14015"/>
                  <a:pt x="20736" y="13988"/>
                </a:cubicBezTo>
                <a:cubicBezTo>
                  <a:pt x="20736" y="13961"/>
                  <a:pt x="20697" y="13906"/>
                  <a:pt x="20649" y="13866"/>
                </a:cubicBezTo>
                <a:cubicBezTo>
                  <a:pt x="20602" y="13827"/>
                  <a:pt x="20561" y="13775"/>
                  <a:pt x="20561" y="13753"/>
                </a:cubicBezTo>
                <a:cubicBezTo>
                  <a:pt x="20561" y="13730"/>
                  <a:pt x="20547" y="13712"/>
                  <a:pt x="20528" y="13712"/>
                </a:cubicBezTo>
                <a:cubicBezTo>
                  <a:pt x="20509" y="13712"/>
                  <a:pt x="20493" y="13695"/>
                  <a:pt x="20493" y="13673"/>
                </a:cubicBezTo>
                <a:cubicBezTo>
                  <a:pt x="20493" y="13652"/>
                  <a:pt x="20407" y="13522"/>
                  <a:pt x="20303" y="13384"/>
                </a:cubicBezTo>
                <a:cubicBezTo>
                  <a:pt x="20198" y="13246"/>
                  <a:pt x="20112" y="13113"/>
                  <a:pt x="20112" y="13090"/>
                </a:cubicBezTo>
                <a:cubicBezTo>
                  <a:pt x="20112" y="13066"/>
                  <a:pt x="20088" y="13037"/>
                  <a:pt x="20060" y="13026"/>
                </a:cubicBezTo>
                <a:cubicBezTo>
                  <a:pt x="20031" y="13014"/>
                  <a:pt x="20009" y="12982"/>
                  <a:pt x="20009" y="12954"/>
                </a:cubicBezTo>
                <a:cubicBezTo>
                  <a:pt x="20009" y="12927"/>
                  <a:pt x="19978" y="12888"/>
                  <a:pt x="19941" y="12867"/>
                </a:cubicBezTo>
                <a:cubicBezTo>
                  <a:pt x="19904" y="12846"/>
                  <a:pt x="19853" y="12790"/>
                  <a:pt x="19829" y="12744"/>
                </a:cubicBezTo>
                <a:cubicBezTo>
                  <a:pt x="19697" y="12498"/>
                  <a:pt x="19637" y="12402"/>
                  <a:pt x="19567" y="12324"/>
                </a:cubicBezTo>
                <a:cubicBezTo>
                  <a:pt x="19524" y="12276"/>
                  <a:pt x="19489" y="12227"/>
                  <a:pt x="19489" y="12216"/>
                </a:cubicBezTo>
                <a:cubicBezTo>
                  <a:pt x="19489" y="12185"/>
                  <a:pt x="19278" y="12005"/>
                  <a:pt x="19163" y="11938"/>
                </a:cubicBezTo>
                <a:cubicBezTo>
                  <a:pt x="19000" y="11842"/>
                  <a:pt x="18762" y="11854"/>
                  <a:pt x="18609" y="11964"/>
                </a:cubicBezTo>
                <a:cubicBezTo>
                  <a:pt x="18539" y="12015"/>
                  <a:pt x="18462" y="12056"/>
                  <a:pt x="18436" y="12056"/>
                </a:cubicBezTo>
                <a:cubicBezTo>
                  <a:pt x="18411" y="12056"/>
                  <a:pt x="18371" y="12080"/>
                  <a:pt x="18347" y="12110"/>
                </a:cubicBezTo>
                <a:cubicBezTo>
                  <a:pt x="18267" y="12213"/>
                  <a:pt x="18147" y="12173"/>
                  <a:pt x="17965" y="11984"/>
                </a:cubicBezTo>
                <a:cubicBezTo>
                  <a:pt x="17869" y="11885"/>
                  <a:pt x="17745" y="11792"/>
                  <a:pt x="17689" y="11779"/>
                </a:cubicBezTo>
                <a:cubicBezTo>
                  <a:pt x="17632" y="11766"/>
                  <a:pt x="17577" y="11740"/>
                  <a:pt x="17566" y="11721"/>
                </a:cubicBezTo>
                <a:cubicBezTo>
                  <a:pt x="17555" y="11703"/>
                  <a:pt x="17371" y="11687"/>
                  <a:pt x="17156" y="11687"/>
                </a:cubicBezTo>
                <a:cubicBezTo>
                  <a:pt x="16733" y="11687"/>
                  <a:pt x="16754" y="11697"/>
                  <a:pt x="16559" y="11438"/>
                </a:cubicBezTo>
                <a:cubicBezTo>
                  <a:pt x="16409" y="11238"/>
                  <a:pt x="16293" y="11192"/>
                  <a:pt x="16065" y="11247"/>
                </a:cubicBezTo>
                <a:cubicBezTo>
                  <a:pt x="15959" y="11272"/>
                  <a:pt x="15804" y="11315"/>
                  <a:pt x="15723" y="11343"/>
                </a:cubicBezTo>
                <a:cubicBezTo>
                  <a:pt x="15641" y="11371"/>
                  <a:pt x="15525" y="11392"/>
                  <a:pt x="15464" y="11393"/>
                </a:cubicBezTo>
                <a:cubicBezTo>
                  <a:pt x="15370" y="11394"/>
                  <a:pt x="15269" y="11414"/>
                  <a:pt x="15041" y="11479"/>
                </a:cubicBezTo>
                <a:cubicBezTo>
                  <a:pt x="15022" y="11484"/>
                  <a:pt x="14956" y="11517"/>
                  <a:pt x="14895" y="11552"/>
                </a:cubicBezTo>
                <a:cubicBezTo>
                  <a:pt x="14834" y="11586"/>
                  <a:pt x="14765" y="11614"/>
                  <a:pt x="14741" y="11614"/>
                </a:cubicBezTo>
                <a:cubicBezTo>
                  <a:pt x="14697" y="11614"/>
                  <a:pt x="14664" y="11643"/>
                  <a:pt x="14412" y="11905"/>
                </a:cubicBezTo>
                <a:cubicBezTo>
                  <a:pt x="14333" y="11988"/>
                  <a:pt x="14257" y="12056"/>
                  <a:pt x="14244" y="12056"/>
                </a:cubicBezTo>
                <a:cubicBezTo>
                  <a:pt x="14231" y="12056"/>
                  <a:pt x="14124" y="12102"/>
                  <a:pt x="14007" y="12160"/>
                </a:cubicBezTo>
                <a:cubicBezTo>
                  <a:pt x="13794" y="12266"/>
                  <a:pt x="13671" y="12319"/>
                  <a:pt x="13638" y="12318"/>
                </a:cubicBezTo>
                <a:cubicBezTo>
                  <a:pt x="13629" y="12317"/>
                  <a:pt x="13539" y="12365"/>
                  <a:pt x="13439" y="12425"/>
                </a:cubicBezTo>
                <a:cubicBezTo>
                  <a:pt x="13340" y="12485"/>
                  <a:pt x="13258" y="12523"/>
                  <a:pt x="13258" y="12509"/>
                </a:cubicBezTo>
                <a:cubicBezTo>
                  <a:pt x="13258" y="12495"/>
                  <a:pt x="13187" y="12560"/>
                  <a:pt x="13100" y="12655"/>
                </a:cubicBezTo>
                <a:cubicBezTo>
                  <a:pt x="13013" y="12750"/>
                  <a:pt x="12900" y="12840"/>
                  <a:pt x="12849" y="12853"/>
                </a:cubicBezTo>
                <a:cubicBezTo>
                  <a:pt x="12797" y="12866"/>
                  <a:pt x="12724" y="12898"/>
                  <a:pt x="12686" y="12923"/>
                </a:cubicBezTo>
                <a:cubicBezTo>
                  <a:pt x="12613" y="12971"/>
                  <a:pt x="12264" y="13102"/>
                  <a:pt x="12113" y="13138"/>
                </a:cubicBezTo>
                <a:cubicBezTo>
                  <a:pt x="12064" y="13150"/>
                  <a:pt x="11964" y="13210"/>
                  <a:pt x="11890" y="13272"/>
                </a:cubicBezTo>
                <a:cubicBezTo>
                  <a:pt x="11776" y="13369"/>
                  <a:pt x="11731" y="13383"/>
                  <a:pt x="11577" y="13376"/>
                </a:cubicBezTo>
                <a:cubicBezTo>
                  <a:pt x="11450" y="13371"/>
                  <a:pt x="11356" y="13392"/>
                  <a:pt x="11254" y="13449"/>
                </a:cubicBezTo>
                <a:cubicBezTo>
                  <a:pt x="11175" y="13493"/>
                  <a:pt x="11090" y="13529"/>
                  <a:pt x="11065" y="13529"/>
                </a:cubicBezTo>
                <a:cubicBezTo>
                  <a:pt x="11041" y="13529"/>
                  <a:pt x="10969" y="13570"/>
                  <a:pt x="10905" y="13620"/>
                </a:cubicBezTo>
                <a:cubicBezTo>
                  <a:pt x="10840" y="13671"/>
                  <a:pt x="10767" y="13712"/>
                  <a:pt x="10744" y="13712"/>
                </a:cubicBezTo>
                <a:cubicBezTo>
                  <a:pt x="10678" y="13712"/>
                  <a:pt x="10457" y="13864"/>
                  <a:pt x="10343" y="13988"/>
                </a:cubicBezTo>
                <a:cubicBezTo>
                  <a:pt x="10045" y="14311"/>
                  <a:pt x="9991" y="14380"/>
                  <a:pt x="9914" y="14542"/>
                </a:cubicBezTo>
                <a:cubicBezTo>
                  <a:pt x="9844" y="14691"/>
                  <a:pt x="9831" y="14772"/>
                  <a:pt x="9831" y="15060"/>
                </a:cubicBezTo>
                <a:cubicBezTo>
                  <a:pt x="9831" y="15248"/>
                  <a:pt x="9847" y="15412"/>
                  <a:pt x="9866" y="15424"/>
                </a:cubicBezTo>
                <a:cubicBezTo>
                  <a:pt x="9885" y="15437"/>
                  <a:pt x="9900" y="15488"/>
                  <a:pt x="9900" y="15538"/>
                </a:cubicBezTo>
                <a:cubicBezTo>
                  <a:pt x="9900" y="15588"/>
                  <a:pt x="9953" y="15734"/>
                  <a:pt x="10018" y="15862"/>
                </a:cubicBezTo>
                <a:cubicBezTo>
                  <a:pt x="10083" y="15990"/>
                  <a:pt x="10126" y="16110"/>
                  <a:pt x="10113" y="16130"/>
                </a:cubicBezTo>
                <a:cubicBezTo>
                  <a:pt x="10081" y="16179"/>
                  <a:pt x="9831" y="16337"/>
                  <a:pt x="9831" y="16307"/>
                </a:cubicBezTo>
                <a:cubicBezTo>
                  <a:pt x="9831" y="16279"/>
                  <a:pt x="9477" y="16547"/>
                  <a:pt x="9334" y="16682"/>
                </a:cubicBezTo>
                <a:cubicBezTo>
                  <a:pt x="9309" y="16706"/>
                  <a:pt x="9157" y="16774"/>
                  <a:pt x="8997" y="16835"/>
                </a:cubicBezTo>
                <a:cubicBezTo>
                  <a:pt x="8837" y="16896"/>
                  <a:pt x="8575" y="16998"/>
                  <a:pt x="8415" y="17060"/>
                </a:cubicBezTo>
                <a:cubicBezTo>
                  <a:pt x="8255" y="17123"/>
                  <a:pt x="8080" y="17182"/>
                  <a:pt x="8024" y="17193"/>
                </a:cubicBezTo>
                <a:cubicBezTo>
                  <a:pt x="7969" y="17203"/>
                  <a:pt x="7897" y="17226"/>
                  <a:pt x="7865" y="17244"/>
                </a:cubicBezTo>
                <a:cubicBezTo>
                  <a:pt x="7833" y="17262"/>
                  <a:pt x="7713" y="17304"/>
                  <a:pt x="7599" y="17337"/>
                </a:cubicBezTo>
                <a:cubicBezTo>
                  <a:pt x="7485" y="17371"/>
                  <a:pt x="7320" y="17421"/>
                  <a:pt x="7235" y="17448"/>
                </a:cubicBezTo>
                <a:cubicBezTo>
                  <a:pt x="7149" y="17475"/>
                  <a:pt x="7017" y="17510"/>
                  <a:pt x="6941" y="17523"/>
                </a:cubicBezTo>
                <a:cubicBezTo>
                  <a:pt x="6864" y="17536"/>
                  <a:pt x="6771" y="17562"/>
                  <a:pt x="6733" y="17580"/>
                </a:cubicBezTo>
                <a:cubicBezTo>
                  <a:pt x="6658" y="17617"/>
                  <a:pt x="6342" y="17683"/>
                  <a:pt x="6092" y="17714"/>
                </a:cubicBezTo>
                <a:cubicBezTo>
                  <a:pt x="6007" y="17725"/>
                  <a:pt x="5921" y="17747"/>
                  <a:pt x="5901" y="17764"/>
                </a:cubicBezTo>
                <a:cubicBezTo>
                  <a:pt x="5881" y="17781"/>
                  <a:pt x="5740" y="17806"/>
                  <a:pt x="5589" y="17820"/>
                </a:cubicBezTo>
                <a:cubicBezTo>
                  <a:pt x="5438" y="17834"/>
                  <a:pt x="5288" y="17860"/>
                  <a:pt x="5256" y="17878"/>
                </a:cubicBezTo>
                <a:cubicBezTo>
                  <a:pt x="5223" y="17895"/>
                  <a:pt x="5096" y="17909"/>
                  <a:pt x="4972" y="17909"/>
                </a:cubicBezTo>
                <a:cubicBezTo>
                  <a:pt x="4848" y="17909"/>
                  <a:pt x="4736" y="17926"/>
                  <a:pt x="4725" y="17946"/>
                </a:cubicBezTo>
                <a:cubicBezTo>
                  <a:pt x="4697" y="17993"/>
                  <a:pt x="3237" y="17996"/>
                  <a:pt x="3155" y="17949"/>
                </a:cubicBezTo>
                <a:cubicBezTo>
                  <a:pt x="3123" y="17931"/>
                  <a:pt x="3011" y="17912"/>
                  <a:pt x="2906" y="17907"/>
                </a:cubicBezTo>
                <a:cubicBezTo>
                  <a:pt x="2802" y="17902"/>
                  <a:pt x="2694" y="17884"/>
                  <a:pt x="2664" y="17868"/>
                </a:cubicBezTo>
                <a:cubicBezTo>
                  <a:pt x="2634" y="17852"/>
                  <a:pt x="2542" y="17832"/>
                  <a:pt x="2460" y="17822"/>
                </a:cubicBezTo>
                <a:cubicBezTo>
                  <a:pt x="2379" y="17811"/>
                  <a:pt x="2295" y="17789"/>
                  <a:pt x="2273" y="17772"/>
                </a:cubicBezTo>
                <a:cubicBezTo>
                  <a:pt x="2251" y="17755"/>
                  <a:pt x="2147" y="17709"/>
                  <a:pt x="2042" y="17671"/>
                </a:cubicBezTo>
                <a:cubicBezTo>
                  <a:pt x="1937" y="17633"/>
                  <a:pt x="1844" y="17592"/>
                  <a:pt x="1834" y="17580"/>
                </a:cubicBezTo>
                <a:cubicBezTo>
                  <a:pt x="1811" y="17551"/>
                  <a:pt x="1708" y="17487"/>
                  <a:pt x="1531" y="17389"/>
                </a:cubicBezTo>
                <a:cubicBezTo>
                  <a:pt x="1342" y="17284"/>
                  <a:pt x="999" y="16860"/>
                  <a:pt x="923" y="16639"/>
                </a:cubicBezTo>
                <a:cubicBezTo>
                  <a:pt x="859" y="16454"/>
                  <a:pt x="831" y="16315"/>
                  <a:pt x="831" y="16187"/>
                </a:cubicBezTo>
                <a:cubicBezTo>
                  <a:pt x="831" y="16104"/>
                  <a:pt x="815" y="16025"/>
                  <a:pt x="796" y="16013"/>
                </a:cubicBezTo>
                <a:cubicBezTo>
                  <a:pt x="753" y="15985"/>
                  <a:pt x="752" y="15868"/>
                  <a:pt x="793" y="15782"/>
                </a:cubicBezTo>
                <a:cubicBezTo>
                  <a:pt x="831" y="15702"/>
                  <a:pt x="900" y="15391"/>
                  <a:pt x="900" y="15300"/>
                </a:cubicBezTo>
                <a:cubicBezTo>
                  <a:pt x="900" y="15262"/>
                  <a:pt x="924" y="15210"/>
                  <a:pt x="952" y="15185"/>
                </a:cubicBezTo>
                <a:cubicBezTo>
                  <a:pt x="981" y="15160"/>
                  <a:pt x="1003" y="15108"/>
                  <a:pt x="1003" y="15070"/>
                </a:cubicBezTo>
                <a:cubicBezTo>
                  <a:pt x="1003" y="15031"/>
                  <a:pt x="1024" y="14964"/>
                  <a:pt x="1047" y="14920"/>
                </a:cubicBezTo>
                <a:cubicBezTo>
                  <a:pt x="1135" y="14759"/>
                  <a:pt x="1387" y="14354"/>
                  <a:pt x="1454" y="14265"/>
                </a:cubicBezTo>
                <a:cubicBezTo>
                  <a:pt x="1492" y="14214"/>
                  <a:pt x="1522" y="14161"/>
                  <a:pt x="1523" y="14147"/>
                </a:cubicBezTo>
                <a:cubicBezTo>
                  <a:pt x="1523" y="14116"/>
                  <a:pt x="1570" y="14063"/>
                  <a:pt x="2032" y="13561"/>
                </a:cubicBezTo>
                <a:cubicBezTo>
                  <a:pt x="2225" y="13351"/>
                  <a:pt x="2451" y="13126"/>
                  <a:pt x="2533" y="13062"/>
                </a:cubicBezTo>
                <a:cubicBezTo>
                  <a:pt x="2616" y="12997"/>
                  <a:pt x="2756" y="12869"/>
                  <a:pt x="2845" y="12780"/>
                </a:cubicBezTo>
                <a:cubicBezTo>
                  <a:pt x="3014" y="12609"/>
                  <a:pt x="3250" y="12429"/>
                  <a:pt x="3437" y="12327"/>
                </a:cubicBezTo>
                <a:cubicBezTo>
                  <a:pt x="3498" y="12294"/>
                  <a:pt x="3557" y="12257"/>
                  <a:pt x="3566" y="12244"/>
                </a:cubicBezTo>
                <a:cubicBezTo>
                  <a:pt x="3612" y="12185"/>
                  <a:pt x="3878" y="11981"/>
                  <a:pt x="3910" y="11981"/>
                </a:cubicBezTo>
                <a:cubicBezTo>
                  <a:pt x="3930" y="11981"/>
                  <a:pt x="3946" y="11970"/>
                  <a:pt x="3946" y="11955"/>
                </a:cubicBezTo>
                <a:cubicBezTo>
                  <a:pt x="3946" y="11940"/>
                  <a:pt x="4024" y="11870"/>
                  <a:pt x="4119" y="11801"/>
                </a:cubicBezTo>
                <a:cubicBezTo>
                  <a:pt x="4214" y="11732"/>
                  <a:pt x="4293" y="11662"/>
                  <a:pt x="4293" y="11645"/>
                </a:cubicBezTo>
                <a:cubicBezTo>
                  <a:pt x="4293" y="11628"/>
                  <a:pt x="4313" y="11614"/>
                  <a:pt x="4338" y="11614"/>
                </a:cubicBezTo>
                <a:cubicBezTo>
                  <a:pt x="4364" y="11614"/>
                  <a:pt x="4421" y="11573"/>
                  <a:pt x="4466" y="11522"/>
                </a:cubicBezTo>
                <a:cubicBezTo>
                  <a:pt x="4510" y="11471"/>
                  <a:pt x="4568" y="11430"/>
                  <a:pt x="4594" y="11430"/>
                </a:cubicBezTo>
                <a:cubicBezTo>
                  <a:pt x="4641" y="11430"/>
                  <a:pt x="4795" y="11326"/>
                  <a:pt x="4932" y="11203"/>
                </a:cubicBezTo>
                <a:cubicBezTo>
                  <a:pt x="5012" y="11131"/>
                  <a:pt x="5327" y="10951"/>
                  <a:pt x="5371" y="10951"/>
                </a:cubicBezTo>
                <a:cubicBezTo>
                  <a:pt x="5409" y="10951"/>
                  <a:pt x="5605" y="11178"/>
                  <a:pt x="5607" y="11223"/>
                </a:cubicBezTo>
                <a:cubicBezTo>
                  <a:pt x="5608" y="11261"/>
                  <a:pt x="5853" y="11589"/>
                  <a:pt x="5893" y="11608"/>
                </a:cubicBezTo>
                <a:cubicBezTo>
                  <a:pt x="5908" y="11614"/>
                  <a:pt x="5920" y="11634"/>
                  <a:pt x="5920" y="11651"/>
                </a:cubicBezTo>
                <a:cubicBezTo>
                  <a:pt x="5920" y="11704"/>
                  <a:pt x="6089" y="11955"/>
                  <a:pt x="6162" y="12009"/>
                </a:cubicBezTo>
                <a:cubicBezTo>
                  <a:pt x="6200" y="12037"/>
                  <a:pt x="6231" y="12081"/>
                  <a:pt x="6231" y="12106"/>
                </a:cubicBezTo>
                <a:cubicBezTo>
                  <a:pt x="6231" y="12131"/>
                  <a:pt x="6286" y="12208"/>
                  <a:pt x="6353" y="12277"/>
                </a:cubicBezTo>
                <a:cubicBezTo>
                  <a:pt x="6419" y="12346"/>
                  <a:pt x="6474" y="12423"/>
                  <a:pt x="6474" y="12450"/>
                </a:cubicBezTo>
                <a:cubicBezTo>
                  <a:pt x="6474" y="12476"/>
                  <a:pt x="6489" y="12497"/>
                  <a:pt x="6508" y="12497"/>
                </a:cubicBezTo>
                <a:cubicBezTo>
                  <a:pt x="6527" y="12497"/>
                  <a:pt x="6543" y="12521"/>
                  <a:pt x="6543" y="12551"/>
                </a:cubicBezTo>
                <a:cubicBezTo>
                  <a:pt x="6543" y="12581"/>
                  <a:pt x="6581" y="12633"/>
                  <a:pt x="6629" y="12666"/>
                </a:cubicBezTo>
                <a:cubicBezTo>
                  <a:pt x="6677" y="12699"/>
                  <a:pt x="6715" y="12750"/>
                  <a:pt x="6715" y="12778"/>
                </a:cubicBezTo>
                <a:cubicBezTo>
                  <a:pt x="6715" y="12806"/>
                  <a:pt x="6729" y="12828"/>
                  <a:pt x="6745" y="12828"/>
                </a:cubicBezTo>
                <a:cubicBezTo>
                  <a:pt x="6760" y="12828"/>
                  <a:pt x="6795" y="12874"/>
                  <a:pt x="6822" y="12929"/>
                </a:cubicBezTo>
                <a:cubicBezTo>
                  <a:pt x="6849" y="12985"/>
                  <a:pt x="6890" y="13053"/>
                  <a:pt x="6913" y="13079"/>
                </a:cubicBezTo>
                <a:cubicBezTo>
                  <a:pt x="7025" y="13206"/>
                  <a:pt x="7200" y="13448"/>
                  <a:pt x="7200" y="13477"/>
                </a:cubicBezTo>
                <a:cubicBezTo>
                  <a:pt x="7200" y="13496"/>
                  <a:pt x="7232" y="13531"/>
                  <a:pt x="7270" y="13557"/>
                </a:cubicBezTo>
                <a:cubicBezTo>
                  <a:pt x="7308" y="13582"/>
                  <a:pt x="7338" y="13619"/>
                  <a:pt x="7338" y="13639"/>
                </a:cubicBezTo>
                <a:cubicBezTo>
                  <a:pt x="7338" y="13680"/>
                  <a:pt x="7475" y="13856"/>
                  <a:pt x="7627" y="14013"/>
                </a:cubicBezTo>
                <a:cubicBezTo>
                  <a:pt x="7740" y="14130"/>
                  <a:pt x="7910" y="14227"/>
                  <a:pt x="8003" y="14227"/>
                </a:cubicBezTo>
                <a:cubicBezTo>
                  <a:pt x="8088" y="14227"/>
                  <a:pt x="8653" y="13938"/>
                  <a:pt x="8653" y="13894"/>
                </a:cubicBezTo>
                <a:cubicBezTo>
                  <a:pt x="8653" y="13875"/>
                  <a:pt x="8678" y="13860"/>
                  <a:pt x="8708" y="13860"/>
                </a:cubicBezTo>
                <a:cubicBezTo>
                  <a:pt x="8737" y="13860"/>
                  <a:pt x="8819" y="13817"/>
                  <a:pt x="8889" y="13767"/>
                </a:cubicBezTo>
                <a:cubicBezTo>
                  <a:pt x="8959" y="13716"/>
                  <a:pt x="9033" y="13675"/>
                  <a:pt x="9053" y="13675"/>
                </a:cubicBezTo>
                <a:cubicBezTo>
                  <a:pt x="9103" y="13675"/>
                  <a:pt x="9835" y="13277"/>
                  <a:pt x="9903" y="13213"/>
                </a:cubicBezTo>
                <a:cubicBezTo>
                  <a:pt x="9933" y="13184"/>
                  <a:pt x="9975" y="13160"/>
                  <a:pt x="9996" y="13160"/>
                </a:cubicBezTo>
                <a:cubicBezTo>
                  <a:pt x="10017" y="13160"/>
                  <a:pt x="10093" y="13124"/>
                  <a:pt x="10164" y="13079"/>
                </a:cubicBezTo>
                <a:cubicBezTo>
                  <a:pt x="10236" y="13034"/>
                  <a:pt x="10318" y="12993"/>
                  <a:pt x="10347" y="12988"/>
                </a:cubicBezTo>
                <a:cubicBezTo>
                  <a:pt x="10376" y="12984"/>
                  <a:pt x="10417" y="12958"/>
                  <a:pt x="10437" y="12931"/>
                </a:cubicBezTo>
                <a:cubicBezTo>
                  <a:pt x="10477" y="12873"/>
                  <a:pt x="10791" y="12682"/>
                  <a:pt x="10845" y="12682"/>
                </a:cubicBezTo>
                <a:cubicBezTo>
                  <a:pt x="10864" y="12682"/>
                  <a:pt x="10931" y="12641"/>
                  <a:pt x="10994" y="12590"/>
                </a:cubicBezTo>
                <a:cubicBezTo>
                  <a:pt x="11056" y="12539"/>
                  <a:pt x="11126" y="12497"/>
                  <a:pt x="11149" y="12497"/>
                </a:cubicBezTo>
                <a:cubicBezTo>
                  <a:pt x="11172" y="12497"/>
                  <a:pt x="11243" y="12455"/>
                  <a:pt x="11305" y="12405"/>
                </a:cubicBezTo>
                <a:cubicBezTo>
                  <a:pt x="11368" y="12354"/>
                  <a:pt x="11442" y="12313"/>
                  <a:pt x="11469" y="12313"/>
                </a:cubicBezTo>
                <a:cubicBezTo>
                  <a:pt x="11497" y="12313"/>
                  <a:pt x="11537" y="12291"/>
                  <a:pt x="11558" y="12263"/>
                </a:cubicBezTo>
                <a:cubicBezTo>
                  <a:pt x="11580" y="12236"/>
                  <a:pt x="11733" y="12141"/>
                  <a:pt x="11899" y="12053"/>
                </a:cubicBezTo>
                <a:cubicBezTo>
                  <a:pt x="12066" y="11964"/>
                  <a:pt x="12210" y="11882"/>
                  <a:pt x="12220" y="11871"/>
                </a:cubicBezTo>
                <a:cubicBezTo>
                  <a:pt x="12252" y="11831"/>
                  <a:pt x="12601" y="11614"/>
                  <a:pt x="12632" y="11614"/>
                </a:cubicBezTo>
                <a:cubicBezTo>
                  <a:pt x="12680" y="11614"/>
                  <a:pt x="12876" y="11488"/>
                  <a:pt x="12876" y="11457"/>
                </a:cubicBezTo>
                <a:cubicBezTo>
                  <a:pt x="12876" y="11442"/>
                  <a:pt x="12900" y="11430"/>
                  <a:pt x="12928" y="11430"/>
                </a:cubicBezTo>
                <a:cubicBezTo>
                  <a:pt x="12955" y="11430"/>
                  <a:pt x="13036" y="11393"/>
                  <a:pt x="13107" y="11348"/>
                </a:cubicBezTo>
                <a:cubicBezTo>
                  <a:pt x="13179" y="11303"/>
                  <a:pt x="13260" y="11262"/>
                  <a:pt x="13287" y="11257"/>
                </a:cubicBezTo>
                <a:cubicBezTo>
                  <a:pt x="13315" y="11253"/>
                  <a:pt x="13348" y="11236"/>
                  <a:pt x="13359" y="11217"/>
                </a:cubicBezTo>
                <a:cubicBezTo>
                  <a:pt x="13385" y="11175"/>
                  <a:pt x="13782" y="10951"/>
                  <a:pt x="13830" y="10951"/>
                </a:cubicBezTo>
                <a:cubicBezTo>
                  <a:pt x="13849" y="10951"/>
                  <a:pt x="13903" y="10914"/>
                  <a:pt x="13951" y="10868"/>
                </a:cubicBezTo>
                <a:cubicBezTo>
                  <a:pt x="14045" y="10779"/>
                  <a:pt x="14394" y="10583"/>
                  <a:pt x="14458" y="10583"/>
                </a:cubicBezTo>
                <a:cubicBezTo>
                  <a:pt x="14479" y="10583"/>
                  <a:pt x="14515" y="10559"/>
                  <a:pt x="14538" y="10529"/>
                </a:cubicBezTo>
                <a:cubicBezTo>
                  <a:pt x="14561" y="10499"/>
                  <a:pt x="14692" y="10414"/>
                  <a:pt x="14828" y="10341"/>
                </a:cubicBezTo>
                <a:cubicBezTo>
                  <a:pt x="15272" y="10101"/>
                  <a:pt x="15456" y="9989"/>
                  <a:pt x="15484" y="9936"/>
                </a:cubicBezTo>
                <a:cubicBezTo>
                  <a:pt x="15500" y="9907"/>
                  <a:pt x="15535" y="9883"/>
                  <a:pt x="15563" y="9883"/>
                </a:cubicBezTo>
                <a:cubicBezTo>
                  <a:pt x="15592" y="9883"/>
                  <a:pt x="15673" y="9842"/>
                  <a:pt x="15743" y="9791"/>
                </a:cubicBezTo>
                <a:cubicBezTo>
                  <a:pt x="15813" y="9741"/>
                  <a:pt x="15886" y="9699"/>
                  <a:pt x="15906" y="9699"/>
                </a:cubicBezTo>
                <a:cubicBezTo>
                  <a:pt x="15925" y="9699"/>
                  <a:pt x="16000" y="9657"/>
                  <a:pt x="16071" y="9606"/>
                </a:cubicBezTo>
                <a:cubicBezTo>
                  <a:pt x="16142" y="9555"/>
                  <a:pt x="16201" y="9523"/>
                  <a:pt x="16201" y="9534"/>
                </a:cubicBezTo>
                <a:cubicBezTo>
                  <a:pt x="16201" y="9546"/>
                  <a:pt x="16259" y="9513"/>
                  <a:pt x="16330" y="9461"/>
                </a:cubicBezTo>
                <a:cubicBezTo>
                  <a:pt x="16401" y="9410"/>
                  <a:pt x="16474" y="9368"/>
                  <a:pt x="16494" y="9368"/>
                </a:cubicBezTo>
                <a:cubicBezTo>
                  <a:pt x="16513" y="9368"/>
                  <a:pt x="16574" y="9327"/>
                  <a:pt x="16630" y="9276"/>
                </a:cubicBezTo>
                <a:cubicBezTo>
                  <a:pt x="16685" y="9225"/>
                  <a:pt x="16744" y="9184"/>
                  <a:pt x="16760" y="9184"/>
                </a:cubicBezTo>
                <a:cubicBezTo>
                  <a:pt x="16802" y="9184"/>
                  <a:pt x="17892" y="8526"/>
                  <a:pt x="18021" y="8423"/>
                </a:cubicBezTo>
                <a:cubicBezTo>
                  <a:pt x="18080" y="8376"/>
                  <a:pt x="18147" y="8337"/>
                  <a:pt x="18170" y="8337"/>
                </a:cubicBezTo>
                <a:cubicBezTo>
                  <a:pt x="18193" y="8337"/>
                  <a:pt x="18264" y="8296"/>
                  <a:pt x="18326" y="8246"/>
                </a:cubicBezTo>
                <a:cubicBezTo>
                  <a:pt x="18389" y="8195"/>
                  <a:pt x="18464" y="8154"/>
                  <a:pt x="18493" y="8154"/>
                </a:cubicBezTo>
                <a:cubicBezTo>
                  <a:pt x="18522" y="8154"/>
                  <a:pt x="18565" y="8129"/>
                  <a:pt x="18588" y="8099"/>
                </a:cubicBezTo>
                <a:cubicBezTo>
                  <a:pt x="18611" y="8070"/>
                  <a:pt x="18663" y="8035"/>
                  <a:pt x="18704" y="8021"/>
                </a:cubicBezTo>
                <a:cubicBezTo>
                  <a:pt x="18745" y="8008"/>
                  <a:pt x="18849" y="7944"/>
                  <a:pt x="18935" y="7880"/>
                </a:cubicBezTo>
                <a:cubicBezTo>
                  <a:pt x="19021" y="7815"/>
                  <a:pt x="19191" y="7711"/>
                  <a:pt x="19315" y="7648"/>
                </a:cubicBezTo>
                <a:cubicBezTo>
                  <a:pt x="19439" y="7585"/>
                  <a:pt x="19595" y="7490"/>
                  <a:pt x="19660" y="7438"/>
                </a:cubicBezTo>
                <a:cubicBezTo>
                  <a:pt x="19726" y="7385"/>
                  <a:pt x="19799" y="7343"/>
                  <a:pt x="19824" y="7343"/>
                </a:cubicBezTo>
                <a:cubicBezTo>
                  <a:pt x="19849" y="7343"/>
                  <a:pt x="19870" y="7324"/>
                  <a:pt x="19870" y="7301"/>
                </a:cubicBezTo>
                <a:cubicBezTo>
                  <a:pt x="19870" y="7277"/>
                  <a:pt x="19879" y="7268"/>
                  <a:pt x="19892" y="7280"/>
                </a:cubicBezTo>
                <a:cubicBezTo>
                  <a:pt x="19904" y="7293"/>
                  <a:pt x="19952" y="7272"/>
                  <a:pt x="20000" y="7232"/>
                </a:cubicBezTo>
                <a:cubicBezTo>
                  <a:pt x="20047" y="7192"/>
                  <a:pt x="20105" y="7159"/>
                  <a:pt x="20129" y="7159"/>
                </a:cubicBezTo>
                <a:cubicBezTo>
                  <a:pt x="20152" y="7159"/>
                  <a:pt x="20215" y="7118"/>
                  <a:pt x="20270" y="7067"/>
                </a:cubicBezTo>
                <a:cubicBezTo>
                  <a:pt x="20326" y="7017"/>
                  <a:pt x="20387" y="6975"/>
                  <a:pt x="20406" y="6975"/>
                </a:cubicBezTo>
                <a:cubicBezTo>
                  <a:pt x="20425" y="6975"/>
                  <a:pt x="20509" y="6926"/>
                  <a:pt x="20594" y="6866"/>
                </a:cubicBezTo>
                <a:cubicBezTo>
                  <a:pt x="20678" y="6807"/>
                  <a:pt x="20758" y="6765"/>
                  <a:pt x="20771" y="6773"/>
                </a:cubicBezTo>
                <a:cubicBezTo>
                  <a:pt x="20783" y="6781"/>
                  <a:pt x="20842" y="6738"/>
                  <a:pt x="20904" y="6678"/>
                </a:cubicBezTo>
                <a:cubicBezTo>
                  <a:pt x="20965" y="6618"/>
                  <a:pt x="21032" y="6571"/>
                  <a:pt x="21050" y="6571"/>
                </a:cubicBezTo>
                <a:cubicBezTo>
                  <a:pt x="21104" y="6571"/>
                  <a:pt x="21366" y="6386"/>
                  <a:pt x="21487" y="6264"/>
                </a:cubicBezTo>
                <a:cubicBezTo>
                  <a:pt x="21563" y="6188"/>
                  <a:pt x="21600" y="6116"/>
                  <a:pt x="21600" y="6046"/>
                </a:cubicBezTo>
                <a:cubicBezTo>
                  <a:pt x="21600" y="5934"/>
                  <a:pt x="21599" y="5932"/>
                  <a:pt x="21411" y="5700"/>
                </a:cubicBezTo>
                <a:cubicBezTo>
                  <a:pt x="21344" y="5617"/>
                  <a:pt x="21288" y="5535"/>
                  <a:pt x="21288" y="5520"/>
                </a:cubicBezTo>
                <a:cubicBezTo>
                  <a:pt x="21288" y="5504"/>
                  <a:pt x="21254" y="5455"/>
                  <a:pt x="21211" y="5411"/>
                </a:cubicBezTo>
                <a:cubicBezTo>
                  <a:pt x="21168" y="5367"/>
                  <a:pt x="21101" y="5283"/>
                  <a:pt x="21063" y="5226"/>
                </a:cubicBezTo>
                <a:cubicBezTo>
                  <a:pt x="21025" y="5168"/>
                  <a:pt x="20971" y="5096"/>
                  <a:pt x="20940" y="5064"/>
                </a:cubicBezTo>
                <a:cubicBezTo>
                  <a:pt x="20910" y="5032"/>
                  <a:pt x="20838" y="4931"/>
                  <a:pt x="20779" y="4840"/>
                </a:cubicBezTo>
                <a:cubicBezTo>
                  <a:pt x="20721" y="4749"/>
                  <a:pt x="20633" y="4634"/>
                  <a:pt x="20583" y="4584"/>
                </a:cubicBezTo>
                <a:cubicBezTo>
                  <a:pt x="20534" y="4535"/>
                  <a:pt x="20493" y="4475"/>
                  <a:pt x="20493" y="4451"/>
                </a:cubicBezTo>
                <a:cubicBezTo>
                  <a:pt x="20493" y="4426"/>
                  <a:pt x="20423" y="4323"/>
                  <a:pt x="20338" y="4222"/>
                </a:cubicBezTo>
                <a:cubicBezTo>
                  <a:pt x="20252" y="4120"/>
                  <a:pt x="20181" y="4020"/>
                  <a:pt x="20181" y="3999"/>
                </a:cubicBezTo>
                <a:cubicBezTo>
                  <a:pt x="20181" y="3978"/>
                  <a:pt x="20142" y="3928"/>
                  <a:pt x="20095" y="3889"/>
                </a:cubicBezTo>
                <a:cubicBezTo>
                  <a:pt x="20047" y="3849"/>
                  <a:pt x="20009" y="3804"/>
                  <a:pt x="20009" y="3789"/>
                </a:cubicBezTo>
                <a:cubicBezTo>
                  <a:pt x="20009" y="3774"/>
                  <a:pt x="19891" y="3614"/>
                  <a:pt x="19748" y="3436"/>
                </a:cubicBezTo>
                <a:cubicBezTo>
                  <a:pt x="19605" y="3257"/>
                  <a:pt x="19489" y="3098"/>
                  <a:pt x="19489" y="3082"/>
                </a:cubicBezTo>
                <a:cubicBezTo>
                  <a:pt x="19489" y="3067"/>
                  <a:pt x="19438" y="2995"/>
                  <a:pt x="19377" y="2924"/>
                </a:cubicBezTo>
                <a:cubicBezTo>
                  <a:pt x="19315" y="2852"/>
                  <a:pt x="19198" y="2701"/>
                  <a:pt x="19119" y="2589"/>
                </a:cubicBezTo>
                <a:cubicBezTo>
                  <a:pt x="19040" y="2477"/>
                  <a:pt x="18951" y="2358"/>
                  <a:pt x="18920" y="2326"/>
                </a:cubicBezTo>
                <a:cubicBezTo>
                  <a:pt x="18890" y="2294"/>
                  <a:pt x="18866" y="2250"/>
                  <a:pt x="18866" y="2229"/>
                </a:cubicBezTo>
                <a:cubicBezTo>
                  <a:pt x="18866" y="2208"/>
                  <a:pt x="18834" y="2173"/>
                  <a:pt x="18796" y="2151"/>
                </a:cubicBezTo>
                <a:cubicBezTo>
                  <a:pt x="18758" y="2130"/>
                  <a:pt x="18727" y="2096"/>
                  <a:pt x="18727" y="2075"/>
                </a:cubicBezTo>
                <a:cubicBezTo>
                  <a:pt x="18727" y="2036"/>
                  <a:pt x="18579" y="1813"/>
                  <a:pt x="18481" y="1708"/>
                </a:cubicBezTo>
                <a:cubicBezTo>
                  <a:pt x="18451" y="1675"/>
                  <a:pt x="18397" y="1596"/>
                  <a:pt x="18362" y="1532"/>
                </a:cubicBezTo>
                <a:cubicBezTo>
                  <a:pt x="18326" y="1468"/>
                  <a:pt x="18284" y="1415"/>
                  <a:pt x="18269" y="1415"/>
                </a:cubicBezTo>
                <a:cubicBezTo>
                  <a:pt x="18254" y="1415"/>
                  <a:pt x="18243" y="1393"/>
                  <a:pt x="18243" y="1364"/>
                </a:cubicBezTo>
                <a:cubicBezTo>
                  <a:pt x="18243" y="1335"/>
                  <a:pt x="18204" y="1278"/>
                  <a:pt x="18157" y="1238"/>
                </a:cubicBezTo>
                <a:cubicBezTo>
                  <a:pt x="18109" y="1198"/>
                  <a:pt x="18069" y="1148"/>
                  <a:pt x="18069" y="1126"/>
                </a:cubicBezTo>
                <a:cubicBezTo>
                  <a:pt x="18069" y="1103"/>
                  <a:pt x="18054" y="1084"/>
                  <a:pt x="18035" y="1084"/>
                </a:cubicBezTo>
                <a:cubicBezTo>
                  <a:pt x="18016" y="1084"/>
                  <a:pt x="18000" y="1063"/>
                  <a:pt x="18000" y="1037"/>
                </a:cubicBezTo>
                <a:cubicBezTo>
                  <a:pt x="18000" y="1011"/>
                  <a:pt x="17932" y="909"/>
                  <a:pt x="17850" y="808"/>
                </a:cubicBezTo>
                <a:cubicBezTo>
                  <a:pt x="17767" y="707"/>
                  <a:pt x="17658" y="553"/>
                  <a:pt x="17607" y="467"/>
                </a:cubicBezTo>
                <a:cubicBezTo>
                  <a:pt x="17556" y="381"/>
                  <a:pt x="17502" y="312"/>
                  <a:pt x="17487" y="312"/>
                </a:cubicBezTo>
                <a:cubicBezTo>
                  <a:pt x="17471" y="312"/>
                  <a:pt x="17436" y="266"/>
                  <a:pt x="17409" y="210"/>
                </a:cubicBezTo>
                <a:cubicBezTo>
                  <a:pt x="17317" y="19"/>
                  <a:pt x="17278" y="-2"/>
                  <a:pt x="17013" y="0"/>
                </a:cubicBezTo>
                <a:close/>
              </a:path>
            </a:pathLst>
          </a:custGeom>
          <a:ln w="12700">
            <a:miter lim="400000"/>
          </a:ln>
        </p:spPr>
      </p:pic>
      <p:sp>
        <p:nvSpPr>
          <p:cNvPr id="751" name="USD$13.99"/>
          <p:cNvSpPr txBox="1"/>
          <p:nvPr/>
        </p:nvSpPr>
        <p:spPr>
          <a:xfrm>
            <a:off x="1488685" y="12051418"/>
            <a:ext cx="3448336" cy="106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b="1" sz="6200">
                <a:solidFill>
                  <a:srgbClr val="E37318"/>
                </a:solidFill>
                <a:latin typeface="Times Roman"/>
                <a:ea typeface="Times Roman"/>
                <a:cs typeface="Times Roman"/>
                <a:sym typeface="Times Roman"/>
              </a:defRPr>
            </a:pPr>
            <a:r>
              <a:rPr b="0" sz="4600"/>
              <a:t>USD</a:t>
            </a:r>
            <a:r>
              <a:t>$13.99</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Here’s another dev board……"/>
          <p:cNvSpPr txBox="1"/>
          <p:nvPr>
            <p:ph type="title"/>
          </p:nvPr>
        </p:nvSpPr>
        <p:spPr>
          <a:prstGeom prst="rect">
            <a:avLst/>
          </a:prstGeom>
        </p:spPr>
        <p:txBody>
          <a:bodyPr/>
          <a:lstStyle/>
          <a:p>
            <a:pPr/>
            <a:r>
              <a:t>Here’s another dev board…</a:t>
            </a:r>
          </a:p>
          <a:p>
            <a:pPr/>
            <a:r>
              <a:t>(LilyGO is another Shenzhen-based company)</a:t>
            </a:r>
          </a:p>
        </p:txBody>
      </p:sp>
      <p:sp>
        <p:nvSpPr>
          <p:cNvPr id="754" name="Double-click to edit"/>
          <p:cNvSpPr txBox="1"/>
          <p:nvPr>
            <p:ph type="body" idx="1"/>
          </p:nvPr>
        </p:nvSpPr>
        <p:spPr>
          <a:prstGeom prst="rect">
            <a:avLst/>
          </a:prstGeom>
        </p:spPr>
        <p:txBody>
          <a:bodyPr/>
          <a:lstStyle/>
          <a:p>
            <a:pPr/>
          </a:p>
        </p:txBody>
      </p:sp>
      <p:pic>
        <p:nvPicPr>
          <p:cNvPr id="755" name="pasted-movie.png" descr="pasted-movie.png"/>
          <p:cNvPicPr>
            <a:picLocks noChangeAspect="1"/>
          </p:cNvPicPr>
          <p:nvPr/>
        </p:nvPicPr>
        <p:blipFill>
          <a:blip r:embed="rId2">
            <a:extLst/>
          </a:blip>
          <a:stretch>
            <a:fillRect/>
          </a:stretch>
        </p:blipFill>
        <p:spPr>
          <a:xfrm>
            <a:off x="3471984" y="2427551"/>
            <a:ext cx="17092466" cy="10796025"/>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Any questions?"/>
          <p:cNvSpPr txBox="1"/>
          <p:nvPr>
            <p:ph type="title"/>
          </p:nvPr>
        </p:nvSpPr>
        <p:spPr>
          <a:prstGeom prst="rect">
            <a:avLst/>
          </a:prstGeom>
        </p:spPr>
        <p:txBody>
          <a:bodyPr/>
          <a:lstStyle/>
          <a:p>
            <a:pPr/>
            <a:r>
              <a:t>Any questions?</a:t>
            </a:r>
          </a:p>
        </p:txBody>
      </p:sp>
      <p:sp>
        <p:nvSpPr>
          <p:cNvPr id="758" name="Live meetup?"/>
          <p:cNvSpPr txBox="1"/>
          <p:nvPr>
            <p:ph type="body" sz="half" idx="1"/>
          </p:nvPr>
        </p:nvSpPr>
        <p:spPr>
          <a:prstGeom prst="rect">
            <a:avLst/>
          </a:prstGeom>
        </p:spPr>
        <p:txBody>
          <a:bodyPr/>
          <a:lstStyle/>
          <a:p>
            <a:pPr/>
            <a:r>
              <a:t>Live meetup?</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