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media/image1.jpeg" ContentType="image/jpeg"/>
  <Override PartName="/ppt/media/image2.jpeg" ContentType="image/jpeg"/>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media/image3.jpeg" ContentType="image/jpeg"/>
  <Override PartName="/ppt/notesSlides/notesSlide3.xml" ContentType="application/vnd.openxmlformats-officedocument.presentationml.notesSlide+xml"/>
  <Override PartName="/ppt/notesSlides/notesSlide4.xml" ContentType="application/vnd.openxmlformats-officedocument.presentationml.notesSlide+xml"/>
  <Override PartName="/ppt/media/image4.jpeg" ContentType="image/jpeg"/>
  <Override PartName="/ppt/media/image5.jpeg" ContentType="image/jpeg"/>
  <Override PartName="/ppt/media/image6.jpeg" ContentType="image/jpeg"/>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media/image7.jpeg" ContentType="image/jpeg"/>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 id="278" r:id="rId30"/>
    <p:sldId id="279" r:id="rId31"/>
    <p:sldId id="280" r:id="rId32"/>
    <p:sldId id="281" r:id="rId33"/>
    <p:sldId id="282" r:id="rId34"/>
    <p:sldId id="283" r:id="rId35"/>
    <p:sldId id="284" r:id="rId36"/>
    <p:sldId id="285" r:id="rId37"/>
    <p:sldId id="286" r:id="rId38"/>
    <p:sldId id="287" r:id="rId39"/>
    <p:sldId id="288" r:id="rId40"/>
    <p:sldId id="289" r:id="rId41"/>
    <p:sldId id="290" r:id="rId42"/>
    <p:sldId id="291" r:id="rId43"/>
    <p:sldId id="292" r:id="rId44"/>
    <p:sldId id="293" r:id="rId45"/>
    <p:sldId id="294" r:id="rId46"/>
    <p:sldId id="295" r:id="rId47"/>
    <p:sldId id="296" r:id="rId48"/>
    <p:sldId id="297" r:id="rId49"/>
    <p:sldId id="298" r:id="rId50"/>
    <p:sldId id="299" r:id="rId51"/>
    <p:sldId id="300" r:id="rId52"/>
    <p:sldId id="301" r:id="rId53"/>
    <p:sldId id="302" r:id="rId54"/>
    <p:sldId id="303" r:id="rId55"/>
    <p:sldId id="304" r:id="rId56"/>
    <p:sldId id="305" r:id="rId57"/>
    <p:sldId id="306" r:id="rId58"/>
    <p:sldId id="307" r:id="rId59"/>
    <p:sldId id="308" r:id="rId60"/>
    <p:sldId id="309" r:id="rId61"/>
    <p:sldId id="310" r:id="rId62"/>
    <p:sldId id="311" r:id="rId63"/>
    <p:sldId id="312" r:id="rId64"/>
    <p:sldId id="313" r:id="rId65"/>
    <p:sldId id="314" r:id="rId66"/>
    <p:sldId id="315" r:id="rId67"/>
    <p:sldId id="316" r:id="rId68"/>
    <p:sldId id="317" r:id="rId69"/>
    <p:sldId id="318" r:id="rId70"/>
    <p:sldId id="319" r:id="rId71"/>
    <p:sldId id="320" r:id="rId72"/>
    <p:sldId id="321" r:id="rId73"/>
    <p:sldId id="322" r:id="rId74"/>
    <p:sldId id="323" r:id="rId75"/>
    <p:sldId id="324" r:id="rId76"/>
    <p:sldId id="325" r:id="rId77"/>
    <p:sldId id="326" r:id="rId78"/>
    <p:sldId id="327" r:id="rId79"/>
    <p:sldId id="328" r:id="rId80"/>
    <p:sldId id="329" r:id="rId81"/>
    <p:sldId id="330" r:id="rId82"/>
    <p:sldId id="331" r:id="rId83"/>
    <p:sldId id="332" r:id="rId84"/>
    <p:sldId id="333" r:id="rId85"/>
    <p:sldId id="334" r:id="rId86"/>
    <p:sldId id="335" r:id="rId87"/>
    <p:sldId id="336" r:id="rId88"/>
    <p:sldId id="337" r:id="rId89"/>
    <p:sldId id="338" r:id="rId90"/>
    <p:sldId id="339" r:id="rId91"/>
    <p:sldId id="340" r:id="rId92"/>
    <p:sldId id="341" r:id="rId93"/>
    <p:sldId id="342" r:id="rId94"/>
    <p:sldId id="343" r:id="rId95"/>
    <p:sldId id="344" r:id="rId96"/>
    <p:sldId id="345" r:id="rId97"/>
    <p:sldId id="346" r:id="rId98"/>
    <p:sldId id="347" r:id="rId99"/>
  </p:sldIdLst>
  <p:sldSz cx="24384000" cy="137160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1pPr>
    <a:lvl2pPr marL="0" marR="0" indent="4572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2pPr>
    <a:lvl3pPr marL="0" marR="0" indent="9144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3pPr>
    <a:lvl4pPr marL="0" marR="0" indent="13716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4pPr>
    <a:lvl5pPr marL="0" marR="0" indent="18288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5pPr>
    <a:lvl6pPr marL="0" marR="0" indent="22860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6pPr>
    <a:lvl7pPr marL="0" marR="0" indent="27432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7pPr>
    <a:lvl8pPr marL="0" marR="0" indent="32004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8pPr>
    <a:lvl9pPr marL="0" marR="0" indent="365760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file>

<file path=ppt/presProps.xml><?xml version="1.0" encoding="utf-8"?>
<p:presentation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howPr loop="0"/>
</p:presentationPr>
</file>

<file path=ppt/tableStyles.xml><?xml version="1.0" encoding="utf-8"?>
<a:tblStyleLst xmlns:a="http://schemas.openxmlformats.org/drawingml/2006/main" xmlns:r="http://schemas.openxmlformats.org/officeDocument/2006/relationships" def="{5940675A-B579-460E-94D1-54222C63F5DA}">
  <a:tblStyle styleId="{4C3C2611-4C71-4FC5-86AE-919BDF0F9419}" styleName="">
    <a:tblBg/>
    <a:wholeTbl>
      <a:tcTxStyle b="off" i="off">
        <a:font>
          <a:latin typeface="Helvetica Neue"/>
          <a:ea typeface="Helvetica Neue"/>
          <a:cs typeface="Helvetica Neue"/>
        </a:font>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wholeTbl>
    <a:band2H>
      <a:tcTxStyle b="def" i="def"/>
      <a:tcStyle>
        <a:tcBdr/>
        <a:fill>
          <a:solidFill>
            <a:srgbClr val="E3E5E8"/>
          </a:solidFill>
        </a:fill>
      </a:tcStyle>
    </a:band2H>
    <a:firstCol>
      <a:tcTxStyle b="on" i="off">
        <a:font>
          <a:latin typeface="Helvetica Neue"/>
          <a:ea typeface="Helvetica Neue"/>
          <a:cs typeface="Helvetica Neue"/>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lumOff val="-13575"/>
            </a:schemeClr>
          </a:solidFill>
        </a:fill>
      </a:tcStyle>
    </a:firstCol>
    <a:lastRow>
      <a:tcTxStyle b="off" i="off">
        <a:font>
          <a:latin typeface="Helvetica Neue"/>
          <a:ea typeface="Helvetica Neue"/>
          <a:cs typeface="Helvetica Neue"/>
        </a:font>
        <a:srgbClr val="000000"/>
      </a:tcTxStyle>
      <a:tcStyle>
        <a:tcBdr>
          <a:left>
            <a:ln w="12700" cap="flat">
              <a:noFill/>
              <a:miter lim="400000"/>
            </a:ln>
          </a:left>
          <a:right>
            <a:ln w="12700" cap="flat">
              <a:noFill/>
              <a:miter lim="400000"/>
            </a:ln>
          </a:right>
          <a:top>
            <a:ln w="12700" cap="flat">
              <a:solidFill>
                <a:srgbClr val="3797C6"/>
              </a:solidFill>
              <a:prstDash val="solid"/>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lastRow>
    <a:firstRow>
      <a:tcTxStyle b="on" i="off">
        <a:font>
          <a:latin typeface="Helvetica Neue"/>
          <a:ea typeface="Helvetica Neue"/>
          <a:cs typeface="Helvetica Neue"/>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hueOff val="114395"/>
              <a:lumOff val="-24975"/>
            </a:schemeClr>
          </a:solidFill>
        </a:fill>
      </a:tcStyle>
    </a:firstRow>
  </a:tblStyle>
  <a:tblStyle styleId="{C7B018BB-80A7-4F77-B60F-C8B233D01FF8}" styleName="">
    <a:tblBg/>
    <a:wholeTbl>
      <a:tcTxStyle b="off" i="off">
        <a:font>
          <a:latin typeface="Helvetica Neue"/>
          <a:ea typeface="Helvetica Neue"/>
          <a:cs typeface="Helvetica Neue"/>
        </a:font>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12700" cap="flat">
              <a:solidFill>
                <a:srgbClr val="B8B8B8"/>
              </a:solidFill>
              <a:prstDash val="solid"/>
              <a:miter lim="400000"/>
            </a:ln>
          </a:top>
          <a:bottom>
            <a:ln w="12700" cap="flat">
              <a:solidFill>
                <a:srgbClr val="B8B8B8"/>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wholeTbl>
    <a:band2H>
      <a:tcTxStyle b="def" i="def"/>
      <a:tcStyle>
        <a:tcBdr/>
        <a:fill>
          <a:solidFill>
            <a:srgbClr val="E1E0DA"/>
          </a:solidFill>
        </a:fill>
      </a:tcStyle>
    </a:band2H>
    <a:firstCol>
      <a:tcTxStyle b="off" i="off">
        <a:fontRef idx="minor">
          <a:srgbClr val="FFFFFF"/>
        </a:fontRef>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chemeClr val="accent3">
              <a:hueOff val="362282"/>
              <a:satOff val="31803"/>
              <a:lumOff val="-18242"/>
            </a:schemeClr>
          </a:solidFill>
        </a:fill>
      </a:tcStyle>
    </a:firstCol>
    <a:lastRow>
      <a:tcTxStyle b="off" i="off">
        <a:font>
          <a:latin typeface="Helvetica Neue"/>
          <a:ea typeface="Helvetica Neue"/>
          <a:cs typeface="Helvetica Neue"/>
        </a:font>
        <a:srgbClr val="000000"/>
      </a:tcTxStyle>
      <a:tcStyle>
        <a:tcBdr>
          <a:left>
            <a:ln w="12700" cap="flat">
              <a:solidFill>
                <a:srgbClr val="606060"/>
              </a:solidFill>
              <a:prstDash val="solid"/>
              <a:miter lim="400000"/>
            </a:ln>
          </a:left>
          <a:right>
            <a:ln w="12700" cap="flat">
              <a:solidFill>
                <a:srgbClr val="606060"/>
              </a:solidFill>
              <a:prstDash val="solid"/>
              <a:miter lim="400000"/>
            </a:ln>
          </a:right>
          <a:top>
            <a:ln w="254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rgbClr val="EBEBEB"/>
          </a:solidFill>
        </a:fill>
      </a:tcStyle>
    </a:lastRow>
    <a:firstRow>
      <a:tcTxStyle b="off" i="off">
        <a:fontRef idx="minor">
          <a:srgbClr val="FFFFFF"/>
        </a:fontRef>
        <a:srgbClr val="FFFFFF"/>
      </a:tcTxStyle>
      <a:tcStyle>
        <a:tcBdr>
          <a:left>
            <a:ln w="12700" cap="flat">
              <a:solidFill>
                <a:srgbClr val="929292"/>
              </a:solidFill>
              <a:prstDash val="solid"/>
              <a:miter lim="400000"/>
            </a:ln>
          </a:left>
          <a:right>
            <a:ln w="12700" cap="flat">
              <a:solidFill>
                <a:srgbClr val="929292"/>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929292"/>
              </a:solidFill>
              <a:prstDash val="solid"/>
              <a:miter lim="400000"/>
            </a:ln>
          </a:insideH>
          <a:insideV>
            <a:ln w="12700" cap="flat">
              <a:solidFill>
                <a:srgbClr val="929292"/>
              </a:solidFill>
              <a:prstDash val="solid"/>
              <a:miter lim="400000"/>
            </a:ln>
          </a:insideV>
        </a:tcBdr>
        <a:fill>
          <a:solidFill>
            <a:srgbClr val="017101"/>
          </a:solidFill>
        </a:fill>
      </a:tcStyle>
    </a:firstRow>
  </a:tblStyle>
  <a:tblStyle styleId="{EEE7283C-3CF3-47DC-8721-378D4A62B228}" styleName="">
    <a:tblBg/>
    <a:wholeTbl>
      <a:tcTxStyle b="off" i="off">
        <a:font>
          <a:latin typeface="Helvetica Neue Light"/>
          <a:ea typeface="Helvetica Neue Light"/>
          <a:cs typeface="Helvetica Neue Light"/>
        </a:font>
        <a:srgbClr val="000000"/>
      </a:tcTxStyle>
      <a:tcStyle>
        <a:tcBdr>
          <a:left>
            <a:ln w="12700" cap="flat">
              <a:solidFill>
                <a:srgbClr val="5D5D5D"/>
              </a:solidFill>
              <a:custDash>
                <a:ds d="200000" sp="200000"/>
              </a:custDash>
              <a:miter lim="400000"/>
            </a:ln>
          </a:left>
          <a:right>
            <a:ln w="12700" cap="flat">
              <a:solidFill>
                <a:srgbClr val="5D5D5D"/>
              </a:solidFill>
              <a:custDash>
                <a:ds d="200000" sp="200000"/>
              </a:custDash>
              <a:miter lim="400000"/>
            </a:ln>
          </a:right>
          <a:top>
            <a:ln w="12700" cap="flat">
              <a:solidFill>
                <a:srgbClr val="5D5D5D"/>
              </a:solidFill>
              <a:custDash>
                <a:ds d="200000" sp="200000"/>
              </a:custDash>
              <a:miter lim="400000"/>
            </a:ln>
          </a:top>
          <a:bottom>
            <a:ln w="12700" cap="flat">
              <a:solidFill>
                <a:srgbClr val="5D5D5D"/>
              </a:solidFill>
              <a:custDash>
                <a:ds d="200000" sp="200000"/>
              </a:custDash>
              <a:miter lim="400000"/>
            </a:ln>
          </a:bottom>
          <a:insideH>
            <a:ln w="12700" cap="flat">
              <a:solidFill>
                <a:srgbClr val="5D5D5D"/>
              </a:solidFill>
              <a:custDash>
                <a:ds d="200000" sp="200000"/>
              </a:custDash>
              <a:miter lim="400000"/>
            </a:ln>
          </a:insideH>
          <a:insideV>
            <a:ln w="12700" cap="flat">
              <a:solidFill>
                <a:srgbClr val="5D5D5D"/>
              </a:solidFill>
              <a:custDash>
                <a:ds d="200000" sp="200000"/>
              </a:custDash>
              <a:miter lim="400000"/>
            </a:ln>
          </a:insideV>
        </a:tcBdr>
        <a:fill>
          <a:solidFill>
            <a:srgbClr val="FAF7E9"/>
          </a:solidFill>
        </a:fill>
      </a:tcStyle>
    </a:wholeTbl>
    <a:band2H>
      <a:tcTxStyle b="def" i="def"/>
      <a:tcStyle>
        <a:tcBdr/>
        <a:fill>
          <a:solidFill>
            <a:srgbClr val="EDEADD"/>
          </a:solidFill>
        </a:fill>
      </a:tcStyle>
    </a:band2H>
    <a:firstCol>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9BA00"/>
          </a:solidFill>
        </a:fill>
      </a:tcStyle>
    </a:firstCol>
    <a:lastRow>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F9400"/>
          </a:solidFill>
        </a:fill>
      </a:tcStyle>
    </a:lastRow>
    <a:firstRow>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F9400"/>
          </a:solidFill>
        </a:fill>
      </a:tcStyle>
    </a:firstRow>
  </a:tblStyle>
  <a:tblStyle styleId="{CF821DB8-F4EB-4A41-A1BA-3FCAFE7338EE}" styleName="">
    <a:tblBg/>
    <a:wholeTbl>
      <a:tcTxStyle b="off" i="off">
        <a:font>
          <a:latin typeface="Helvetica Neue"/>
          <a:ea typeface="Helvetica Neue"/>
          <a:cs typeface="Helvetica Neue"/>
        </a:font>
        <a:srgbClr val="000000"/>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EBEBEB"/>
          </a:solidFill>
        </a:fill>
      </a:tcStyle>
    </a:wholeTbl>
    <a:band2H>
      <a:tcTxStyle b="def" i="def"/>
      <a:tcStyle>
        <a:tcBdr/>
        <a:fill>
          <a:solidFill>
            <a:srgbClr val="DADBDA"/>
          </a:solidFill>
        </a:fill>
      </a:tcStyle>
    </a:band2H>
    <a:firstCol>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chemeClr val="accent6">
              <a:hueOff val="-146070"/>
              <a:satOff val="-10048"/>
              <a:lumOff val="-30626"/>
            </a:schemeClr>
          </a:solidFill>
        </a:fill>
      </a:tcStyle>
    </a:firstCol>
    <a:lastRow>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C24785"/>
          </a:solidFill>
        </a:fill>
      </a:tcStyle>
    </a:lastRow>
    <a:firstRow>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C24785"/>
          </a:solidFill>
        </a:fill>
      </a:tcStyle>
    </a:firstRow>
  </a:tblStyle>
  <a:tblStyle styleId="{33BA23B1-9221-436E-865A-0063620EA4FD}" styleName="">
    <a:tblBg/>
    <a:wholeTbl>
      <a:tcTxStyle b="off" i="off">
        <a:font>
          <a:latin typeface="Helvetica Neue"/>
          <a:ea typeface="Helvetica Neue"/>
          <a:cs typeface="Helvetica Neue"/>
        </a:font>
        <a:srgbClr val="000000"/>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B5B5C1"/>
          </a:solidFill>
        </a:fill>
      </a:tcStyle>
    </a:wholeTbl>
    <a:band2H>
      <a:tcTxStyle b="def" i="def"/>
      <a:tcStyle>
        <a:tcBdr/>
        <a:fill>
          <a:solidFill>
            <a:srgbClr val="9A9AA5"/>
          </a:solidFill>
        </a:fill>
      </a:tcStyle>
    </a:band2H>
    <a:firstCol>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53585F"/>
          </a:solidFill>
        </a:fill>
      </a:tcStyle>
    </a:firstCol>
    <a:lastRow>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98089"/>
          </a:solidFill>
        </a:fill>
      </a:tcStyle>
    </a:lastRow>
    <a:firstRow>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98089"/>
          </a:solidFill>
        </a:fill>
      </a:tcStyle>
    </a:firstRow>
  </a:tblStyle>
  <a:tblStyle styleId="{2708684C-4D16-4618-839F-0558EEFCDFE6}" styleName="">
    <a:tblBg/>
    <a:wholeTbl>
      <a:tcTxStyle b="off"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wholeTbl>
    <a:band2H>
      <a:tcTxStyle b="def" i="def"/>
      <a:tcStyle>
        <a:tcBdr/>
        <a:fill>
          <a:solidFill>
            <a:srgbClr val="EDEEEE"/>
          </a:solidFill>
        </a:fill>
      </a:tcStyle>
    </a:band2H>
    <a:firstCol>
      <a:tcTxStyle b="on" i="off">
        <a:font>
          <a:latin typeface="Helvetica Neue"/>
          <a:ea typeface="Helvetica Neue"/>
          <a:cs typeface="Helvetica Neue"/>
        </a:font>
        <a:srgbClr val="000000"/>
      </a:tcTxStyle>
      <a:tcStyle>
        <a:tcBdr>
          <a:left>
            <a:ln w="12700" cap="flat">
              <a:noFill/>
              <a:miter lim="400000"/>
            </a:ln>
          </a:left>
          <a:right>
            <a:ln w="12700" cap="flat">
              <a:solidFill>
                <a:srgbClr val="000000"/>
              </a:solidFill>
              <a:prstDash val="solid"/>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Col>
    <a:lastRow>
      <a:tcTxStyle b="on"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prstDash val="solid"/>
              <a:miter lim="400000"/>
            </a:ln>
          </a:top>
          <a:bottom>
            <a:ln w="12700" cap="flat">
              <a:noFill/>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lastRow>
    <a:firstRow>
      <a:tcTxStyle b="on"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noFill/>
              <a:miter lim="400000"/>
            </a:ln>
          </a:top>
          <a:bottom>
            <a:ln w="12700" cap="flat">
              <a:solidFill>
                <a:srgbClr val="000000"/>
              </a:solidFill>
              <a:prstDash val="solid"/>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Comments="1"/>
</file>

<file path=ppt/_rels/presentation.xml.rels><?xml version="1.0" encoding="UTF-8"?>
<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 Id="rId30" Type="http://schemas.openxmlformats.org/officeDocument/2006/relationships/slide" Target="slides/slide23.xml"/><Relationship Id="rId31" Type="http://schemas.openxmlformats.org/officeDocument/2006/relationships/slide" Target="slides/slide24.xml"/><Relationship Id="rId32" Type="http://schemas.openxmlformats.org/officeDocument/2006/relationships/slide" Target="slides/slide25.xml"/><Relationship Id="rId33" Type="http://schemas.openxmlformats.org/officeDocument/2006/relationships/slide" Target="slides/slide26.xml"/><Relationship Id="rId34" Type="http://schemas.openxmlformats.org/officeDocument/2006/relationships/slide" Target="slides/slide27.xml"/><Relationship Id="rId35" Type="http://schemas.openxmlformats.org/officeDocument/2006/relationships/slide" Target="slides/slide28.xml"/><Relationship Id="rId36" Type="http://schemas.openxmlformats.org/officeDocument/2006/relationships/slide" Target="slides/slide29.xml"/><Relationship Id="rId37" Type="http://schemas.openxmlformats.org/officeDocument/2006/relationships/slide" Target="slides/slide30.xml"/><Relationship Id="rId38" Type="http://schemas.openxmlformats.org/officeDocument/2006/relationships/slide" Target="slides/slide31.xml"/><Relationship Id="rId39" Type="http://schemas.openxmlformats.org/officeDocument/2006/relationships/slide" Target="slides/slide32.xml"/><Relationship Id="rId40" Type="http://schemas.openxmlformats.org/officeDocument/2006/relationships/slide" Target="slides/slide33.xml"/><Relationship Id="rId41" Type="http://schemas.openxmlformats.org/officeDocument/2006/relationships/slide" Target="slides/slide34.xml"/><Relationship Id="rId42" Type="http://schemas.openxmlformats.org/officeDocument/2006/relationships/slide" Target="slides/slide35.xml"/><Relationship Id="rId43" Type="http://schemas.openxmlformats.org/officeDocument/2006/relationships/slide" Target="slides/slide36.xml"/><Relationship Id="rId44" Type="http://schemas.openxmlformats.org/officeDocument/2006/relationships/slide" Target="slides/slide37.xml"/><Relationship Id="rId45" Type="http://schemas.openxmlformats.org/officeDocument/2006/relationships/slide" Target="slides/slide38.xml"/><Relationship Id="rId46" Type="http://schemas.openxmlformats.org/officeDocument/2006/relationships/slide" Target="slides/slide39.xml"/><Relationship Id="rId47" Type="http://schemas.openxmlformats.org/officeDocument/2006/relationships/slide" Target="slides/slide40.xml"/><Relationship Id="rId48" Type="http://schemas.openxmlformats.org/officeDocument/2006/relationships/slide" Target="slides/slide41.xml"/><Relationship Id="rId49" Type="http://schemas.openxmlformats.org/officeDocument/2006/relationships/slide" Target="slides/slide42.xml"/><Relationship Id="rId50" Type="http://schemas.openxmlformats.org/officeDocument/2006/relationships/slide" Target="slides/slide43.xml"/><Relationship Id="rId51" Type="http://schemas.openxmlformats.org/officeDocument/2006/relationships/slide" Target="slides/slide44.xml"/><Relationship Id="rId52" Type="http://schemas.openxmlformats.org/officeDocument/2006/relationships/slide" Target="slides/slide45.xml"/><Relationship Id="rId53" Type="http://schemas.openxmlformats.org/officeDocument/2006/relationships/slide" Target="slides/slide46.xml"/><Relationship Id="rId54" Type="http://schemas.openxmlformats.org/officeDocument/2006/relationships/slide" Target="slides/slide47.xml"/><Relationship Id="rId55" Type="http://schemas.openxmlformats.org/officeDocument/2006/relationships/slide" Target="slides/slide48.xml"/><Relationship Id="rId56" Type="http://schemas.openxmlformats.org/officeDocument/2006/relationships/slide" Target="slides/slide49.xml"/><Relationship Id="rId57" Type="http://schemas.openxmlformats.org/officeDocument/2006/relationships/slide" Target="slides/slide50.xml"/><Relationship Id="rId58" Type="http://schemas.openxmlformats.org/officeDocument/2006/relationships/slide" Target="slides/slide51.xml"/><Relationship Id="rId59" Type="http://schemas.openxmlformats.org/officeDocument/2006/relationships/slide" Target="slides/slide52.xml"/><Relationship Id="rId60" Type="http://schemas.openxmlformats.org/officeDocument/2006/relationships/slide" Target="slides/slide53.xml"/><Relationship Id="rId61" Type="http://schemas.openxmlformats.org/officeDocument/2006/relationships/slide" Target="slides/slide54.xml"/><Relationship Id="rId62" Type="http://schemas.openxmlformats.org/officeDocument/2006/relationships/slide" Target="slides/slide55.xml"/><Relationship Id="rId63" Type="http://schemas.openxmlformats.org/officeDocument/2006/relationships/slide" Target="slides/slide56.xml"/><Relationship Id="rId64" Type="http://schemas.openxmlformats.org/officeDocument/2006/relationships/slide" Target="slides/slide57.xml"/><Relationship Id="rId65" Type="http://schemas.openxmlformats.org/officeDocument/2006/relationships/slide" Target="slides/slide58.xml"/><Relationship Id="rId66" Type="http://schemas.openxmlformats.org/officeDocument/2006/relationships/slide" Target="slides/slide59.xml"/><Relationship Id="rId67" Type="http://schemas.openxmlformats.org/officeDocument/2006/relationships/slide" Target="slides/slide60.xml"/><Relationship Id="rId68" Type="http://schemas.openxmlformats.org/officeDocument/2006/relationships/slide" Target="slides/slide61.xml"/><Relationship Id="rId69" Type="http://schemas.openxmlformats.org/officeDocument/2006/relationships/slide" Target="slides/slide62.xml"/><Relationship Id="rId70" Type="http://schemas.openxmlformats.org/officeDocument/2006/relationships/slide" Target="slides/slide63.xml"/><Relationship Id="rId71" Type="http://schemas.openxmlformats.org/officeDocument/2006/relationships/slide" Target="slides/slide64.xml"/><Relationship Id="rId72" Type="http://schemas.openxmlformats.org/officeDocument/2006/relationships/slide" Target="slides/slide65.xml"/><Relationship Id="rId73" Type="http://schemas.openxmlformats.org/officeDocument/2006/relationships/slide" Target="slides/slide66.xml"/><Relationship Id="rId74" Type="http://schemas.openxmlformats.org/officeDocument/2006/relationships/slide" Target="slides/slide67.xml"/><Relationship Id="rId75" Type="http://schemas.openxmlformats.org/officeDocument/2006/relationships/slide" Target="slides/slide68.xml"/><Relationship Id="rId76" Type="http://schemas.openxmlformats.org/officeDocument/2006/relationships/slide" Target="slides/slide69.xml"/><Relationship Id="rId77" Type="http://schemas.openxmlformats.org/officeDocument/2006/relationships/slide" Target="slides/slide70.xml"/><Relationship Id="rId78" Type="http://schemas.openxmlformats.org/officeDocument/2006/relationships/slide" Target="slides/slide71.xml"/><Relationship Id="rId79" Type="http://schemas.openxmlformats.org/officeDocument/2006/relationships/slide" Target="slides/slide72.xml"/><Relationship Id="rId80" Type="http://schemas.openxmlformats.org/officeDocument/2006/relationships/slide" Target="slides/slide73.xml"/><Relationship Id="rId81" Type="http://schemas.openxmlformats.org/officeDocument/2006/relationships/slide" Target="slides/slide74.xml"/><Relationship Id="rId82" Type="http://schemas.openxmlformats.org/officeDocument/2006/relationships/slide" Target="slides/slide75.xml"/><Relationship Id="rId83" Type="http://schemas.openxmlformats.org/officeDocument/2006/relationships/slide" Target="slides/slide76.xml"/><Relationship Id="rId84" Type="http://schemas.openxmlformats.org/officeDocument/2006/relationships/slide" Target="slides/slide77.xml"/><Relationship Id="rId85" Type="http://schemas.openxmlformats.org/officeDocument/2006/relationships/slide" Target="slides/slide78.xml"/><Relationship Id="rId86" Type="http://schemas.openxmlformats.org/officeDocument/2006/relationships/slide" Target="slides/slide79.xml"/><Relationship Id="rId87" Type="http://schemas.openxmlformats.org/officeDocument/2006/relationships/slide" Target="slides/slide80.xml"/><Relationship Id="rId88" Type="http://schemas.openxmlformats.org/officeDocument/2006/relationships/slide" Target="slides/slide81.xml"/><Relationship Id="rId89" Type="http://schemas.openxmlformats.org/officeDocument/2006/relationships/slide" Target="slides/slide82.xml"/><Relationship Id="rId90" Type="http://schemas.openxmlformats.org/officeDocument/2006/relationships/slide" Target="slides/slide83.xml"/><Relationship Id="rId91" Type="http://schemas.openxmlformats.org/officeDocument/2006/relationships/slide" Target="slides/slide84.xml"/><Relationship Id="rId92" Type="http://schemas.openxmlformats.org/officeDocument/2006/relationships/slide" Target="slides/slide85.xml"/><Relationship Id="rId93" Type="http://schemas.openxmlformats.org/officeDocument/2006/relationships/slide" Target="slides/slide86.xml"/><Relationship Id="rId94" Type="http://schemas.openxmlformats.org/officeDocument/2006/relationships/slide" Target="slides/slide87.xml"/><Relationship Id="rId95" Type="http://schemas.openxmlformats.org/officeDocument/2006/relationships/slide" Target="slides/slide88.xml"/><Relationship Id="rId96" Type="http://schemas.openxmlformats.org/officeDocument/2006/relationships/slide" Target="slides/slide89.xml"/><Relationship Id="rId97" Type="http://schemas.openxmlformats.org/officeDocument/2006/relationships/slide" Target="slides/slide90.xml"/><Relationship Id="rId98" Type="http://schemas.openxmlformats.org/officeDocument/2006/relationships/slide" Target="slides/slide91.xml"/><Relationship Id="rId99" Type="http://schemas.openxmlformats.org/officeDocument/2006/relationships/slide" Target="slides/slide92.xml"/></Relationships>

</file>

<file path=ppt/notesMasters/_rels/notesMaster1.xml.rels><?xml version="1.0" encoding="UTF-8"?>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spTree>
      <p:nvGrpSpPr>
        <p:cNvPr id="1" name=""/>
        <p:cNvGrpSpPr/>
        <p:nvPr/>
      </p:nvGrpSpPr>
      <p:grpSpPr>
        <a:xfrm>
          <a:off x="0" y="0"/>
          <a:ext cx="0" cy="0"/>
          <a:chOff x="0" y="0"/>
          <a:chExt cx="0" cy="0"/>
        </a:xfrm>
      </p:grpSpPr>
      <p:sp>
        <p:nvSpPr>
          <p:cNvPr id="143" name="Shape 143"/>
          <p:cNvSpPr/>
          <p:nvPr>
            <p:ph type="sldImg"/>
          </p:nvPr>
        </p:nvSpPr>
        <p:spPr>
          <a:xfrm>
            <a:off x="1143000" y="685800"/>
            <a:ext cx="4572000" cy="3429000"/>
          </a:xfrm>
          <a:prstGeom prst="rect">
            <a:avLst/>
          </a:prstGeom>
        </p:spPr>
        <p:txBody>
          <a:bodyPr/>
          <a:lstStyle/>
          <a:p>
            <a:pPr/>
          </a:p>
        </p:txBody>
      </p:sp>
      <p:sp>
        <p:nvSpPr>
          <p:cNvPr id="144" name="Shape 144"/>
          <p:cNvSpPr/>
          <p:nvPr>
            <p:ph type="body" sz="quarter" idx="1"/>
          </p:nvPr>
        </p:nvSpPr>
        <p:spPr>
          <a:xfrm>
            <a:off x="914400" y="4343400"/>
            <a:ext cx="5029200" cy="4114800"/>
          </a:xfrm>
          <a:prstGeom prst="rect">
            <a:avLst/>
          </a:prstGeom>
        </p:spPr>
        <p:txBody>
          <a:bodyPr/>
          <a:lstStyle/>
          <a:p>
            <a:pPr/>
          </a:p>
        </p:txBody>
      </p:sp>
    </p:spTree>
  </p:cSld>
  <p:clrMap bg1="lt1" tx1="dk1" bg2="lt2" tx2="dk2" accent1="accent1" accent2="accent2" accent3="accent3" accent4="accent4" accent5="accent5" accent6="accent6" hlink="hlink" folHlink="folHlink"/>
  <p:notesStyle>
    <a:lvl1pPr defTabSz="457200" latinLnBrk="0">
      <a:lnSpc>
        <a:spcPct val="117999"/>
      </a:lnSpc>
      <a:defRPr sz="2200">
        <a:latin typeface="Helvetica Neue"/>
        <a:ea typeface="Helvetica Neue"/>
        <a:cs typeface="Helvetica Neue"/>
        <a:sym typeface="Helvetica Neue"/>
      </a:defRPr>
    </a:lvl1pPr>
    <a:lvl2pPr indent="228600" defTabSz="457200" latinLnBrk="0">
      <a:lnSpc>
        <a:spcPct val="117999"/>
      </a:lnSpc>
      <a:defRPr sz="2200">
        <a:latin typeface="Helvetica Neue"/>
        <a:ea typeface="Helvetica Neue"/>
        <a:cs typeface="Helvetica Neue"/>
        <a:sym typeface="Helvetica Neue"/>
      </a:defRPr>
    </a:lvl2pPr>
    <a:lvl3pPr indent="457200" defTabSz="457200" latinLnBrk="0">
      <a:lnSpc>
        <a:spcPct val="117999"/>
      </a:lnSpc>
      <a:defRPr sz="2200">
        <a:latin typeface="Helvetica Neue"/>
        <a:ea typeface="Helvetica Neue"/>
        <a:cs typeface="Helvetica Neue"/>
        <a:sym typeface="Helvetica Neue"/>
      </a:defRPr>
    </a:lvl3pPr>
    <a:lvl4pPr indent="685800" defTabSz="457200" latinLnBrk="0">
      <a:lnSpc>
        <a:spcPct val="117999"/>
      </a:lnSpc>
      <a:defRPr sz="2200">
        <a:latin typeface="Helvetica Neue"/>
        <a:ea typeface="Helvetica Neue"/>
        <a:cs typeface="Helvetica Neue"/>
        <a:sym typeface="Helvetica Neue"/>
      </a:defRPr>
    </a:lvl4pPr>
    <a:lvl5pPr indent="914400" defTabSz="457200" latinLnBrk="0">
      <a:lnSpc>
        <a:spcPct val="117999"/>
      </a:lnSpc>
      <a:defRPr sz="2200">
        <a:latin typeface="Helvetica Neue"/>
        <a:ea typeface="Helvetica Neue"/>
        <a:cs typeface="Helvetica Neue"/>
        <a:sym typeface="Helvetica Neue"/>
      </a:defRPr>
    </a:lvl5pPr>
    <a:lvl6pPr indent="1143000" defTabSz="457200" latinLnBrk="0">
      <a:lnSpc>
        <a:spcPct val="117999"/>
      </a:lnSpc>
      <a:defRPr sz="2200">
        <a:latin typeface="Helvetica Neue"/>
        <a:ea typeface="Helvetica Neue"/>
        <a:cs typeface="Helvetica Neue"/>
        <a:sym typeface="Helvetica Neue"/>
      </a:defRPr>
    </a:lvl6pPr>
    <a:lvl7pPr indent="1371600" defTabSz="457200" latinLnBrk="0">
      <a:lnSpc>
        <a:spcPct val="117999"/>
      </a:lnSpc>
      <a:defRPr sz="2200">
        <a:latin typeface="Helvetica Neue"/>
        <a:ea typeface="Helvetica Neue"/>
        <a:cs typeface="Helvetica Neue"/>
        <a:sym typeface="Helvetica Neue"/>
      </a:defRPr>
    </a:lvl7pPr>
    <a:lvl8pPr indent="1600200" defTabSz="457200" latinLnBrk="0">
      <a:lnSpc>
        <a:spcPct val="117999"/>
      </a:lnSpc>
      <a:defRPr sz="2200">
        <a:latin typeface="Helvetica Neue"/>
        <a:ea typeface="Helvetica Neue"/>
        <a:cs typeface="Helvetica Neue"/>
        <a:sym typeface="Helvetica Neue"/>
      </a:defRPr>
    </a:lvl8pPr>
    <a:lvl9pPr indent="1828800" defTabSz="457200" latinLnBrk="0">
      <a:lnSpc>
        <a:spcPct val="117999"/>
      </a:lnSpc>
      <a:defRPr sz="2200">
        <a:latin typeface="Helvetica Neue"/>
        <a:ea typeface="Helvetica Neue"/>
        <a:cs typeface="Helvetica Neue"/>
        <a:sym typeface="Helvetica Neue"/>
      </a:defRPr>
    </a:lvl9pPr>
  </p:notesStyle>
</p:notesMaster>
</file>

<file path=ppt/notesSlides/_rels/notesSlide1.xml.rels><?xml version="1.0" encoding="UTF-8"?>
<Relationships xmlns="http://schemas.openxmlformats.org/package/2006/relationships"><Relationship Id="rId1" Type="http://schemas.openxmlformats.org/officeDocument/2006/relationships/slide" Target="../slides/slide22.xml"/><Relationship Id="rId2" Type="http://schemas.openxmlformats.org/officeDocument/2006/relationships/notesMaster" Target="../notesMasters/notesMaster1.xml"/></Relationships>

</file>

<file path=ppt/notesSlides/_rels/notesSlide2.xml.rels><?xml version="1.0" encoding="UTF-8"?>
<Relationships xmlns="http://schemas.openxmlformats.org/package/2006/relationships"><Relationship Id="rId1" Type="http://schemas.openxmlformats.org/officeDocument/2006/relationships/slide" Target="../slides/slide24.xml"/><Relationship Id="rId2" Type="http://schemas.openxmlformats.org/officeDocument/2006/relationships/notesMaster" Target="../notesMasters/notesMaster1.xml"/></Relationships>

</file>

<file path=ppt/notesSlides/_rels/notesSlide3.xml.rels><?xml version="1.0" encoding="UTF-8"?>
<Relationships xmlns="http://schemas.openxmlformats.org/package/2006/relationships"><Relationship Id="rId1" Type="http://schemas.openxmlformats.org/officeDocument/2006/relationships/slide" Target="../slides/slide29.xml"/><Relationship Id="rId2" Type="http://schemas.openxmlformats.org/officeDocument/2006/relationships/notesMaster" Target="../notesMasters/notesMaster1.xml"/></Relationships>

</file>

<file path=ppt/notesSlides/_rels/notesSlide4.xml.rels><?xml version="1.0" encoding="UTF-8"?>
<Relationships xmlns="http://schemas.openxmlformats.org/package/2006/relationships"><Relationship Id="rId1" Type="http://schemas.openxmlformats.org/officeDocument/2006/relationships/slide" Target="../slides/slide50.xml"/><Relationship Id="rId2" Type="http://schemas.openxmlformats.org/officeDocument/2006/relationships/notesMaster" Target="../notesMasters/notesMaster1.xml"/></Relationships>

</file>

<file path=ppt/notesSlides/_rels/notesSlide5.xml.rels><?xml version="1.0" encoding="UTF-8"?>
<Relationships xmlns="http://schemas.openxmlformats.org/package/2006/relationships"><Relationship Id="rId1" Type="http://schemas.openxmlformats.org/officeDocument/2006/relationships/slide" Target="../slides/slide61.xml"/><Relationship Id="rId2" Type="http://schemas.openxmlformats.org/officeDocument/2006/relationships/notesMaster" Target="../notesMasters/notesMaster1.xml"/></Relationships>

</file>

<file path=ppt/notesSlides/_rels/notesSlide6.xml.rels><?xml version="1.0" encoding="UTF-8"?>
<Relationships xmlns="http://schemas.openxmlformats.org/package/2006/relationships"><Relationship Id="rId1" Type="http://schemas.openxmlformats.org/officeDocument/2006/relationships/slide" Target="../slides/slide66.xml"/><Relationship Id="rId2" Type="http://schemas.openxmlformats.org/officeDocument/2006/relationships/notesMaster" Target="../notesMasters/notesMaster1.xml"/></Relationships>

</file>

<file path=ppt/notesSlides/_rels/notesSlide7.xml.rels><?xml version="1.0" encoding="UTF-8"?>
<Relationships xmlns="http://schemas.openxmlformats.org/package/2006/relationships"><Relationship Id="rId1" Type="http://schemas.openxmlformats.org/officeDocument/2006/relationships/slide" Target="../slides/slide67.xml"/><Relationship Id="rId2"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57" name="Shape 257"/>
          <p:cNvSpPr/>
          <p:nvPr>
            <p:ph type="sldImg"/>
          </p:nvPr>
        </p:nvSpPr>
        <p:spPr>
          <a:prstGeom prst="rect">
            <a:avLst/>
          </a:prstGeom>
        </p:spPr>
        <p:txBody>
          <a:bodyPr/>
          <a:lstStyle/>
          <a:p>
            <a:pPr/>
          </a:p>
        </p:txBody>
      </p:sp>
      <p:sp>
        <p:nvSpPr>
          <p:cNvPr id="258" name="Shape 258"/>
          <p:cNvSpPr/>
          <p:nvPr>
            <p:ph type="body" sz="quarter" idx="1"/>
          </p:nvPr>
        </p:nvSpPr>
        <p:spPr>
          <a:prstGeom prst="rect">
            <a:avLst/>
          </a:prstGeom>
        </p:spPr>
        <p:txBody>
          <a:bodyPr/>
          <a:lstStyle/>
          <a:p>
            <a:pPr defTabSz="914400">
              <a:lnSpc>
                <a:spcPct val="100000"/>
              </a:lnSpc>
              <a:defRPr sz="1400">
                <a:latin typeface="Arial"/>
                <a:ea typeface="Arial"/>
                <a:cs typeface="Arial"/>
                <a:sym typeface="Arial"/>
              </a:defRPr>
            </a:pPr>
            <a:r>
              <a:t>Google will compare your password to a list of known hacked passwords. https://blog.google/products/chrome/better-password-protections/; https://security.googleblog.com/2019/12/better-password-protections-in-chrome.html</a:t>
            </a:r>
          </a:p>
          <a:p>
            <a:pPr defTabSz="914400">
              <a:lnSpc>
                <a:spcPct val="100000"/>
              </a:lnSpc>
              <a:defRPr sz="1400">
                <a:latin typeface="Arial"/>
                <a:ea typeface="Arial"/>
                <a:cs typeface="Arial"/>
                <a:sym typeface="Arial"/>
              </a:defRPr>
            </a:pPr>
          </a:p>
          <a:p>
            <a:pPr defTabSz="914400">
              <a:lnSpc>
                <a:spcPct val="100000"/>
              </a:lnSpc>
              <a:defRPr sz="1400">
                <a:latin typeface="Arial"/>
                <a:ea typeface="Arial"/>
                <a:cs typeface="Arial"/>
                <a:sym typeface="Arial"/>
              </a:defRPr>
            </a:pPr>
            <a:r>
              <a:t>Apple CSAM proposal: https://www.apple.com/child-safety/pdf/CSAM_Detection_Technical_Summary.pdf</a:t>
            </a:r>
          </a:p>
          <a:p>
            <a:pPr defTabSz="914400">
              <a:lnSpc>
                <a:spcPct val="100000"/>
              </a:lnSpc>
              <a:defRPr sz="1400">
                <a:latin typeface="Arial"/>
                <a:ea typeface="Arial"/>
                <a:cs typeface="Arial"/>
                <a:sym typeface="Arial"/>
              </a:defRPr>
            </a:p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5" name="Shape 285"/>
          <p:cNvSpPr/>
          <p:nvPr>
            <p:ph type="sldImg"/>
          </p:nvPr>
        </p:nvSpPr>
        <p:spPr>
          <a:prstGeom prst="rect">
            <a:avLst/>
          </a:prstGeom>
        </p:spPr>
        <p:txBody>
          <a:bodyPr/>
          <a:lstStyle/>
          <a:p>
            <a:pPr/>
          </a:p>
        </p:txBody>
      </p:sp>
      <p:sp>
        <p:nvSpPr>
          <p:cNvPr id="286" name="Shape 286"/>
          <p:cNvSpPr/>
          <p:nvPr>
            <p:ph type="body" sz="quarter" idx="1"/>
          </p:nvPr>
        </p:nvSpPr>
        <p:spPr>
          <a:prstGeom prst="rect">
            <a:avLst/>
          </a:prstGeom>
        </p:spPr>
        <p:txBody>
          <a:bodyPr/>
          <a:lstStyle>
            <a:lvl1pPr defTabSz="914400">
              <a:lnSpc>
                <a:spcPct val="100000"/>
              </a:lnSpc>
              <a:defRPr sz="1400">
                <a:latin typeface="Arial"/>
                <a:ea typeface="Arial"/>
                <a:cs typeface="Arial"/>
                <a:sym typeface="Arial"/>
              </a:defRPr>
            </a:lvl1pPr>
          </a:lstStyle>
          <a:p>
            <a:pPr/>
            <a:r>
              <a:t>As a proof that it’s theoretically possible, consider the most trivial solution: the client requests the entire database, which the server provides. The client then searches the database locally. The client gets the information it wants and the database learns nothing about which record the client was interested in or the nature of its query. This is obviously entirely impractical for both network traffic and demands on the client, but that’s just a matter of degree. The question is now how do we improve the performance of the system?</a:t>
            </a: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9" name="Shape 309"/>
          <p:cNvSpPr/>
          <p:nvPr>
            <p:ph type="sldImg"/>
          </p:nvPr>
        </p:nvSpPr>
        <p:spPr>
          <a:prstGeom prst="rect">
            <a:avLst/>
          </a:prstGeom>
        </p:spPr>
        <p:txBody>
          <a:bodyPr/>
          <a:lstStyle/>
          <a:p>
            <a:pPr/>
          </a:p>
        </p:txBody>
      </p:sp>
      <p:sp>
        <p:nvSpPr>
          <p:cNvPr id="310" name="Shape 310"/>
          <p:cNvSpPr/>
          <p:nvPr>
            <p:ph type="body" sz="quarter" idx="1"/>
          </p:nvPr>
        </p:nvSpPr>
        <p:spPr>
          <a:prstGeom prst="rect">
            <a:avLst/>
          </a:prstGeom>
        </p:spPr>
        <p:txBody>
          <a:bodyPr/>
          <a:lstStyle>
            <a:lvl1pPr defTabSz="914400">
              <a:lnSpc>
                <a:spcPct val="100000"/>
              </a:lnSpc>
              <a:defRPr sz="1400">
                <a:latin typeface="Arial"/>
                <a:ea typeface="Arial"/>
                <a:cs typeface="Arial"/>
                <a:sym typeface="Arial"/>
              </a:defRPr>
            </a:lvl1pPr>
          </a:lstStyle>
          <a:p>
            <a:pPr/>
            <a:r>
              <a:t>One of the best government acronyms. Sadly, this page is a 404 error now.</a:t>
            </a: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15" name="Shape 515"/>
          <p:cNvSpPr/>
          <p:nvPr>
            <p:ph type="sldImg"/>
          </p:nvPr>
        </p:nvSpPr>
        <p:spPr>
          <a:prstGeom prst="rect">
            <a:avLst/>
          </a:prstGeom>
        </p:spPr>
        <p:txBody>
          <a:bodyPr/>
          <a:lstStyle/>
          <a:p>
            <a:pPr/>
          </a:p>
        </p:txBody>
      </p:sp>
      <p:sp>
        <p:nvSpPr>
          <p:cNvPr id="516" name="Shape 516"/>
          <p:cNvSpPr/>
          <p:nvPr>
            <p:ph type="body" sz="quarter" idx="1"/>
          </p:nvPr>
        </p:nvSpPr>
        <p:spPr>
          <a:prstGeom prst="rect">
            <a:avLst/>
          </a:prstGeom>
        </p:spPr>
        <p:txBody>
          <a:bodyPr/>
          <a:lstStyle>
            <a:lvl1pPr defTabSz="914400">
              <a:lnSpc>
                <a:spcPct val="100000"/>
              </a:lnSpc>
              <a:defRPr sz="1400">
                <a:latin typeface="Arial"/>
                <a:ea typeface="Arial"/>
                <a:cs typeface="Arial"/>
                <a:sym typeface="Arial"/>
              </a:defRPr>
            </a:lvl1pPr>
          </a:lstStyle>
          <a:p>
            <a:pPr/>
            <a:r>
              <a:t>Secure systems are really hard to make, and even secure systems can be used insecurely</a:t>
            </a: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42" name="Shape 642"/>
          <p:cNvSpPr/>
          <p:nvPr>
            <p:ph type="sldImg"/>
          </p:nvPr>
        </p:nvSpPr>
        <p:spPr>
          <a:prstGeom prst="rect">
            <a:avLst/>
          </a:prstGeom>
        </p:spPr>
        <p:txBody>
          <a:bodyPr/>
          <a:lstStyle/>
          <a:p>
            <a:pPr/>
          </a:p>
        </p:txBody>
      </p:sp>
      <p:sp>
        <p:nvSpPr>
          <p:cNvPr id="643" name="Shape 643"/>
          <p:cNvSpPr/>
          <p:nvPr>
            <p:ph type="body" sz="quarter" idx="1"/>
          </p:nvPr>
        </p:nvSpPr>
        <p:spPr>
          <a:prstGeom prst="rect">
            <a:avLst/>
          </a:prstGeom>
        </p:spPr>
        <p:txBody>
          <a:bodyPr/>
          <a:lstStyle/>
          <a:p>
            <a:pPr defTabSz="2438400">
              <a:lnSpc>
                <a:spcPct val="100000"/>
              </a:lnSpc>
              <a:defRPr sz="3600">
                <a:latin typeface="Arial"/>
                <a:ea typeface="Arial"/>
                <a:cs typeface="Arial"/>
                <a:sym typeface="Arial"/>
              </a:defRPr>
            </a:pPr>
            <a:r>
              <a:t>Composition is a fancy term which means "combining". </a:t>
            </a:r>
          </a:p>
          <a:p>
            <a:pPr defTabSz="2438400">
              <a:lnSpc>
                <a:spcPct val="100000"/>
              </a:lnSpc>
              <a:defRPr sz="3600">
                <a:latin typeface="Arial"/>
                <a:ea typeface="Arial"/>
                <a:cs typeface="Arial"/>
                <a:sym typeface="Arial"/>
              </a:defRPr>
            </a:pPr>
            <a:r>
              <a:t>Here, we say it doesn’t compose because the privacy properties of generalization can suddenly and unexpectedly fail if you use it twice.</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2" name="Shape 702"/>
          <p:cNvSpPr/>
          <p:nvPr>
            <p:ph type="sldImg"/>
          </p:nvPr>
        </p:nvSpPr>
        <p:spPr>
          <a:prstGeom prst="rect">
            <a:avLst/>
          </a:prstGeom>
        </p:spPr>
        <p:txBody>
          <a:bodyPr/>
          <a:lstStyle/>
          <a:p>
            <a:pPr/>
          </a:p>
        </p:txBody>
      </p:sp>
      <p:sp>
        <p:nvSpPr>
          <p:cNvPr id="703" name="Shape 703"/>
          <p:cNvSpPr/>
          <p:nvPr>
            <p:ph type="body" sz="quarter" idx="1"/>
          </p:nvPr>
        </p:nvSpPr>
        <p:spPr>
          <a:prstGeom prst="rect">
            <a:avLst/>
          </a:prstGeom>
        </p:spPr>
        <p:txBody>
          <a:bodyPr/>
          <a:lstStyle>
            <a:lvl1pPr defTabSz="2438400">
              <a:lnSpc>
                <a:spcPct val="100000"/>
              </a:lnSpc>
              <a:defRPr sz="3600">
                <a:latin typeface="Arial"/>
                <a:ea typeface="Arial"/>
                <a:cs typeface="Arial"/>
                <a:sym typeface="Arial"/>
              </a:defRPr>
            </a:lvl1pPr>
          </a:lstStyle>
          <a:p>
            <a:pPr/>
            <a:r>
              <a:t>This is a simplified database reconstruction problem without DP.</a:t>
            </a: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7" name="Shape 707"/>
          <p:cNvSpPr/>
          <p:nvPr>
            <p:ph type="sldImg"/>
          </p:nvPr>
        </p:nvSpPr>
        <p:spPr>
          <a:prstGeom prst="rect">
            <a:avLst/>
          </a:prstGeom>
        </p:spPr>
        <p:txBody>
          <a:bodyPr/>
          <a:lstStyle/>
          <a:p>
            <a:pPr/>
          </a:p>
        </p:txBody>
      </p:sp>
      <p:sp>
        <p:nvSpPr>
          <p:cNvPr id="708" name="Shape 708"/>
          <p:cNvSpPr/>
          <p:nvPr>
            <p:ph type="body" sz="quarter" idx="1"/>
          </p:nvPr>
        </p:nvSpPr>
        <p:spPr>
          <a:prstGeom prst="rect">
            <a:avLst/>
          </a:prstGeom>
        </p:spPr>
        <p:txBody>
          <a:bodyPr/>
          <a:lstStyle>
            <a:lvl1pPr defTabSz="2438400">
              <a:lnSpc>
                <a:spcPct val="100000"/>
              </a:lnSpc>
              <a:defRPr sz="3600">
                <a:latin typeface="Arial"/>
                <a:ea typeface="Arial"/>
                <a:cs typeface="Arial"/>
                <a:sym typeface="Arial"/>
              </a:defRPr>
            </a:lvl1pPr>
          </a:lstStyle>
          <a:p>
            <a:pPr/>
            <a:r>
              <a:t>This is the problem with DP</a:t>
            </a:r>
          </a:p>
        </p:txBody>
      </p:sp>
    </p:spTree>
  </p:cSld>
  <p:clrMapOvr>
    <a:masterClrMapping/>
  </p:clrMapOvr>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jpeg"/><Relationship Id="rId3" Type="http://schemas.openxmlformats.org/officeDocument/2006/relationships/image" Target="../media/image1.png"/></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jpeg"/></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jpeg"/></Relationships>

</file>

<file path=ppt/slideLayouts/_rels/slideLayout10.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itle" showMasterSp="0" showMasterPhAnim="1">
  <p:cSld name="Opening Slide">
    <p:spTree>
      <p:nvGrpSpPr>
        <p:cNvPr id="1" name=""/>
        <p:cNvGrpSpPr/>
        <p:nvPr/>
      </p:nvGrpSpPr>
      <p:grpSpPr>
        <a:xfrm>
          <a:off x="0" y="0"/>
          <a:ext cx="0" cy="0"/>
          <a:chOff x="0" y="0"/>
          <a:chExt cx="0" cy="0"/>
        </a:xfrm>
      </p:grpSpPr>
      <p:sp>
        <p:nvSpPr>
          <p:cNvPr id="13" name="Rectangle"/>
          <p:cNvSpPr/>
          <p:nvPr/>
        </p:nvSpPr>
        <p:spPr>
          <a:xfrm>
            <a:off x="109357" y="109660"/>
            <a:ext cx="24165285" cy="13496680"/>
          </a:xfrm>
          <a:prstGeom prst="rect">
            <a:avLst/>
          </a:prstGeom>
          <a:ln w="63500">
            <a:solidFill>
              <a:srgbClr val="B30838"/>
            </a:solidFill>
            <a:miter lim="400000"/>
          </a:ln>
        </p:spPr>
        <p:txBody>
          <a:bodyPr lIns="0" tIns="0" rIns="0" bIns="0" anchor="ctr"/>
          <a:lstStyle/>
          <a:p>
            <a:pPr defTabSz="1828800">
              <a:spcBef>
                <a:spcPts val="0"/>
              </a:spcBef>
              <a:defRPr sz="3200">
                <a:latin typeface="Arial"/>
                <a:ea typeface="Arial"/>
                <a:cs typeface="Arial"/>
                <a:sym typeface="Arial"/>
              </a:defRPr>
            </a:pPr>
          </a:p>
        </p:txBody>
      </p:sp>
      <p:sp>
        <p:nvSpPr>
          <p:cNvPr id="14" name="Body Level One…"/>
          <p:cNvSpPr txBox="1"/>
          <p:nvPr>
            <p:ph type="body" sz="half" idx="1" hasCustomPrompt="1"/>
          </p:nvPr>
        </p:nvSpPr>
        <p:spPr>
          <a:xfrm>
            <a:off x="3657599" y="8148906"/>
            <a:ext cx="17068801" cy="4833420"/>
          </a:xfrm>
          <a:prstGeom prst="rect">
            <a:avLst/>
          </a:prstGeom>
        </p:spPr>
        <p:txBody>
          <a:bodyPr lIns="91437" tIns="91437" rIns="91437" bIns="91437"/>
          <a:lstStyle>
            <a:lvl1pPr marR="0" algn="ctr" defTabSz="1828800">
              <a:spcBef>
                <a:spcPts val="0"/>
              </a:spcBef>
              <a:defRPr sz="6400">
                <a:uFillTx/>
                <a:latin typeface="Arial"/>
                <a:ea typeface="Arial"/>
                <a:cs typeface="Arial"/>
                <a:sym typeface="Arial"/>
              </a:defRPr>
            </a:lvl1pPr>
            <a:lvl2pPr marL="0" marR="0" indent="0" algn="ctr" defTabSz="1828800">
              <a:spcBef>
                <a:spcPts val="0"/>
              </a:spcBef>
              <a:buSzTx/>
              <a:buNone/>
              <a:defRPr sz="6400">
                <a:uFillTx/>
                <a:latin typeface="Arial"/>
                <a:ea typeface="Arial"/>
                <a:cs typeface="Arial"/>
                <a:sym typeface="Arial"/>
              </a:defRPr>
            </a:lvl2pPr>
            <a:lvl3pPr marL="0" marR="0" indent="0" algn="ctr" defTabSz="1828800">
              <a:spcBef>
                <a:spcPts val="0"/>
              </a:spcBef>
              <a:buSzTx/>
              <a:buNone/>
              <a:defRPr sz="6400">
                <a:uFillTx/>
                <a:latin typeface="Arial"/>
                <a:ea typeface="Arial"/>
                <a:cs typeface="Arial"/>
                <a:sym typeface="Arial"/>
              </a:defRPr>
            </a:lvl3pPr>
            <a:lvl4pPr marR="0" algn="ctr" defTabSz="1828800">
              <a:spcBef>
                <a:spcPts val="0"/>
              </a:spcBef>
              <a:defRPr sz="6400">
                <a:uFillTx/>
                <a:latin typeface="Arial"/>
                <a:ea typeface="Arial"/>
                <a:cs typeface="Arial"/>
                <a:sym typeface="Arial"/>
              </a:defRPr>
            </a:lvl4pPr>
            <a:lvl5pPr marL="0" marR="0" indent="0" algn="ctr" defTabSz="1828800">
              <a:spcBef>
                <a:spcPts val="0"/>
              </a:spcBef>
              <a:buSzTx/>
              <a:buNone/>
              <a:defRPr sz="6400">
                <a:uFillTx/>
                <a:latin typeface="Arial"/>
                <a:ea typeface="Arial"/>
                <a:cs typeface="Arial"/>
                <a:sym typeface="Arial"/>
              </a:defRPr>
            </a:lvl5pPr>
          </a:lstStyle>
          <a:p>
            <a:pPr/>
            <a:r>
              <a:t>Click to add subtitle</a:t>
            </a:r>
          </a:p>
          <a:p>
            <a:pPr lvl="1"/>
            <a:r>
              <a:t/>
            </a:r>
          </a:p>
          <a:p>
            <a:pPr lvl="2"/>
            <a:r>
              <a:t/>
            </a:r>
          </a:p>
          <a:p>
            <a:pPr lvl="3"/>
            <a:r>
              <a:t/>
            </a:r>
          </a:p>
          <a:p>
            <a:pPr lvl="4"/>
            <a:r>
              <a:t/>
            </a:r>
          </a:p>
        </p:txBody>
      </p:sp>
      <p:sp>
        <p:nvSpPr>
          <p:cNvPr id="15" name="Title Text"/>
          <p:cNvSpPr txBox="1"/>
          <p:nvPr>
            <p:ph type="title"/>
          </p:nvPr>
        </p:nvSpPr>
        <p:spPr>
          <a:xfrm>
            <a:off x="247276" y="5715000"/>
            <a:ext cx="23889449" cy="2286000"/>
          </a:xfrm>
          <a:prstGeom prst="rect">
            <a:avLst/>
          </a:prstGeom>
          <a:blipFill>
            <a:blip r:embed="rId2"/>
          </a:blipFill>
        </p:spPr>
        <p:txBody>
          <a:bodyPr lIns="91437" tIns="91437" rIns="91437" bIns="91437"/>
          <a:lstStyle>
            <a:lvl1pPr marR="0" indent="0" algn="ctr" defTabSz="1828800">
              <a:lnSpc>
                <a:spcPct val="90000"/>
              </a:lnSpc>
              <a:defRPr b="1" sz="8400">
                <a:uFillTx/>
                <a:latin typeface="Arial"/>
                <a:ea typeface="Arial"/>
                <a:cs typeface="Arial"/>
                <a:sym typeface="Arial"/>
              </a:defRPr>
            </a:lvl1pPr>
          </a:lstStyle>
          <a:p>
            <a:pPr/>
            <a:r>
              <a:t>Title Text</a:t>
            </a:r>
          </a:p>
        </p:txBody>
      </p:sp>
      <p:pic>
        <p:nvPicPr>
          <p:cNvPr id="16" name="Image" descr="Image"/>
          <p:cNvPicPr>
            <a:picLocks noChangeAspect="1"/>
          </p:cNvPicPr>
          <p:nvPr/>
        </p:nvPicPr>
        <p:blipFill>
          <a:blip r:embed="rId3">
            <a:extLst/>
          </a:blip>
          <a:stretch>
            <a:fillRect/>
          </a:stretch>
        </p:blipFill>
        <p:spPr>
          <a:xfrm>
            <a:off x="886077" y="11165123"/>
            <a:ext cx="5408646" cy="1815193"/>
          </a:xfrm>
          <a:prstGeom prst="rect">
            <a:avLst/>
          </a:prstGeom>
          <a:ln w="12700">
            <a:miter lim="400000"/>
          </a:ln>
        </p:spPr>
      </p:pic>
      <p:sp>
        <p:nvSpPr>
          <p:cNvPr id="17" name="Slide Number"/>
          <p:cNvSpPr txBox="1"/>
          <p:nvPr>
            <p:ph type="sldNum" sz="quarter" idx="2"/>
          </p:nvPr>
        </p:nvSpPr>
        <p:spPr>
          <a:xfrm>
            <a:off x="23558507" y="13030203"/>
            <a:ext cx="534606" cy="528504"/>
          </a:xfrm>
          <a:prstGeom prst="rect">
            <a:avLst/>
          </a:prstGeom>
        </p:spPr>
        <p:txBody>
          <a:bodyPr lIns="91437" tIns="91437" rIns="91437" bIns="91437" anchor="ctr"/>
          <a:lstStyle>
            <a:lvl1pPr algn="r" defTabSz="1828800">
              <a:defRPr>
                <a:solidFill>
                  <a:srgbClr val="888888"/>
                </a:solidFill>
                <a:uFillTx/>
                <a:latin typeface="Arial"/>
                <a:ea typeface="Arial"/>
                <a:cs typeface="Arial"/>
                <a:sym typeface="Arial"/>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Section Break 2">
    <p:spTree>
      <p:nvGrpSpPr>
        <p:cNvPr id="1" name=""/>
        <p:cNvGrpSpPr/>
        <p:nvPr/>
      </p:nvGrpSpPr>
      <p:grpSpPr>
        <a:xfrm>
          <a:off x="0" y="0"/>
          <a:ext cx="0" cy="0"/>
          <a:chOff x="0" y="0"/>
          <a:chExt cx="0" cy="0"/>
        </a:xfrm>
      </p:grpSpPr>
      <p:sp>
        <p:nvSpPr>
          <p:cNvPr id="24" name="Rectangle"/>
          <p:cNvSpPr/>
          <p:nvPr/>
        </p:nvSpPr>
        <p:spPr>
          <a:xfrm>
            <a:off x="109357" y="109660"/>
            <a:ext cx="24165285" cy="13496680"/>
          </a:xfrm>
          <a:prstGeom prst="rect">
            <a:avLst/>
          </a:prstGeom>
          <a:ln w="63500">
            <a:solidFill>
              <a:srgbClr val="B30838"/>
            </a:solidFill>
            <a:miter lim="400000"/>
          </a:ln>
        </p:spPr>
        <p:txBody>
          <a:bodyPr lIns="0" tIns="0" rIns="0" bIns="0" anchor="ctr"/>
          <a:lstStyle/>
          <a:p>
            <a:pPr defTabSz="1828800">
              <a:spcBef>
                <a:spcPts val="0"/>
              </a:spcBef>
              <a:defRPr sz="3200">
                <a:latin typeface="Arial"/>
                <a:ea typeface="Arial"/>
                <a:cs typeface="Arial"/>
                <a:sym typeface="Arial"/>
              </a:defRPr>
            </a:pPr>
          </a:p>
        </p:txBody>
      </p:sp>
      <p:sp>
        <p:nvSpPr>
          <p:cNvPr id="25" name="Title Text"/>
          <p:cNvSpPr txBox="1"/>
          <p:nvPr>
            <p:ph type="title"/>
          </p:nvPr>
        </p:nvSpPr>
        <p:spPr>
          <a:xfrm>
            <a:off x="1239303" y="1443293"/>
            <a:ext cx="16741051" cy="11341217"/>
          </a:xfrm>
          <a:prstGeom prst="rect">
            <a:avLst/>
          </a:prstGeom>
          <a:blipFill>
            <a:blip r:embed="rId2"/>
          </a:blipFill>
        </p:spPr>
        <p:txBody>
          <a:bodyPr lIns="91437" tIns="91437" rIns="91437" bIns="91437"/>
          <a:lstStyle>
            <a:lvl1pPr marR="0" indent="0" algn="ctr" defTabSz="1828800">
              <a:lnSpc>
                <a:spcPct val="90000"/>
              </a:lnSpc>
              <a:defRPr b="1" sz="8400">
                <a:uFillTx/>
                <a:latin typeface="Arial"/>
                <a:ea typeface="Arial"/>
                <a:cs typeface="Arial"/>
                <a:sym typeface="Arial"/>
              </a:defRPr>
            </a:lvl1pPr>
          </a:lstStyle>
          <a:p>
            <a:pPr/>
            <a:r>
              <a:t>Title Text</a:t>
            </a:r>
          </a:p>
        </p:txBody>
      </p:sp>
      <p:sp>
        <p:nvSpPr>
          <p:cNvPr id="26" name="Picture Placeholder 2"/>
          <p:cNvSpPr/>
          <p:nvPr>
            <p:ph type="pic" sz="quarter" idx="21"/>
          </p:nvPr>
        </p:nvSpPr>
        <p:spPr>
          <a:xfrm>
            <a:off x="18321866" y="1502834"/>
            <a:ext cx="5490636" cy="11303001"/>
          </a:xfrm>
          <a:prstGeom prst="rect">
            <a:avLst/>
          </a:prstGeom>
        </p:spPr>
        <p:txBody>
          <a:bodyPr lIns="91439" tIns="45719" rIns="91439" bIns="45719">
            <a:noAutofit/>
          </a:bodyPr>
          <a:lstStyle/>
          <a:p>
            <a:pPr/>
          </a:p>
        </p:txBody>
      </p:sp>
      <p:sp>
        <p:nvSpPr>
          <p:cNvPr id="27" name="Slide Number"/>
          <p:cNvSpPr txBox="1"/>
          <p:nvPr>
            <p:ph type="sldNum" sz="quarter" idx="2"/>
          </p:nvPr>
        </p:nvSpPr>
        <p:spPr>
          <a:xfrm>
            <a:off x="23558507" y="13030203"/>
            <a:ext cx="534606" cy="528504"/>
          </a:xfrm>
          <a:prstGeom prst="rect">
            <a:avLst/>
          </a:prstGeom>
        </p:spPr>
        <p:txBody>
          <a:bodyPr lIns="91437" tIns="91437" rIns="91437" bIns="91437" anchor="ctr"/>
          <a:lstStyle>
            <a:lvl1pPr algn="r" defTabSz="1828800">
              <a:defRPr>
                <a:solidFill>
                  <a:srgbClr val="888888"/>
                </a:solidFill>
                <a:uFillTx/>
                <a:latin typeface="Arial"/>
                <a:ea typeface="Arial"/>
                <a:cs typeface="Arial"/>
                <a:sym typeface="Arial"/>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amp; Bullets">
    <p:spTree>
      <p:nvGrpSpPr>
        <p:cNvPr id="1" name=""/>
        <p:cNvGrpSpPr/>
        <p:nvPr/>
      </p:nvGrpSpPr>
      <p:grpSpPr>
        <a:xfrm>
          <a:off x="0" y="0"/>
          <a:ext cx="0" cy="0"/>
          <a:chOff x="0" y="0"/>
          <a:chExt cx="0" cy="0"/>
        </a:xfrm>
      </p:grpSpPr>
      <p:sp>
        <p:nvSpPr>
          <p:cNvPr id="34" name="Title Text"/>
          <p:cNvSpPr txBox="1"/>
          <p:nvPr>
            <p:ph type="title"/>
          </p:nvPr>
        </p:nvSpPr>
        <p:spPr>
          <a:xfrm>
            <a:off x="-27673" y="10302"/>
            <a:ext cx="24439346" cy="2065410"/>
          </a:xfrm>
          <a:prstGeom prst="rect">
            <a:avLst/>
          </a:prstGeom>
        </p:spPr>
        <p:txBody>
          <a:bodyPr lIns="50800" tIns="50800" rIns="50800" bIns="50800"/>
          <a:lstStyle>
            <a:lvl1pPr indent="406400"/>
          </a:lstStyle>
          <a:p>
            <a:pPr/>
            <a:r>
              <a:t>Title Text</a:t>
            </a:r>
          </a:p>
        </p:txBody>
      </p:sp>
      <p:sp>
        <p:nvSpPr>
          <p:cNvPr id="35" name="Body Level One…"/>
          <p:cNvSpPr txBox="1"/>
          <p:nvPr>
            <p:ph type="body" idx="1"/>
          </p:nvPr>
        </p:nvSpPr>
        <p:spPr>
          <a:xfrm>
            <a:off x="425578" y="2427551"/>
            <a:ext cx="23516575" cy="10796025"/>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Menlo Regular"/>
                <a:ea typeface="Menlo Regular"/>
                <a:cs typeface="Menlo Regular"/>
                <a:sym typeface="Menlo Regular"/>
              </a:defRPr>
            </a:lvl5pPr>
          </a:lstStyle>
          <a:p>
            <a:pPr/>
            <a:r>
              <a:t>Body Level One</a:t>
            </a:r>
          </a:p>
          <a:p>
            <a:pPr lvl="1"/>
            <a:r>
              <a:t>Body Level Two</a:t>
            </a:r>
          </a:p>
          <a:p>
            <a:pPr lvl="2"/>
            <a:r>
              <a:t>Body Level Three</a:t>
            </a:r>
          </a:p>
          <a:p>
            <a:pPr lvl="3"/>
            <a:r>
              <a:t>Body Level Four</a:t>
            </a:r>
          </a:p>
          <a:p>
            <a:pPr lvl="4"/>
            <a:r>
              <a:t>Body Level Five</a:t>
            </a:r>
          </a:p>
        </p:txBody>
      </p:sp>
      <p:sp>
        <p:nvSpPr>
          <p:cNvPr id="36"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amp; Bullets Picture">
    <p:spTree>
      <p:nvGrpSpPr>
        <p:cNvPr id="1" name=""/>
        <p:cNvGrpSpPr/>
        <p:nvPr/>
      </p:nvGrpSpPr>
      <p:grpSpPr>
        <a:xfrm>
          <a:off x="0" y="0"/>
          <a:ext cx="0" cy="0"/>
          <a:chOff x="0" y="0"/>
          <a:chExt cx="0" cy="0"/>
        </a:xfrm>
      </p:grpSpPr>
      <p:sp>
        <p:nvSpPr>
          <p:cNvPr id="43" name="Title Text"/>
          <p:cNvSpPr txBox="1"/>
          <p:nvPr>
            <p:ph type="title"/>
          </p:nvPr>
        </p:nvSpPr>
        <p:spPr>
          <a:xfrm>
            <a:off x="-27673" y="10302"/>
            <a:ext cx="24439346" cy="2065410"/>
          </a:xfrm>
          <a:prstGeom prst="rect">
            <a:avLst/>
          </a:prstGeom>
        </p:spPr>
        <p:txBody>
          <a:bodyPr lIns="50800" tIns="50800" rIns="50800" bIns="50800"/>
          <a:lstStyle>
            <a:lvl1pPr indent="406400"/>
          </a:lstStyle>
          <a:p>
            <a:pPr/>
            <a:r>
              <a:t>Title Text</a:t>
            </a:r>
          </a:p>
        </p:txBody>
      </p:sp>
      <p:sp>
        <p:nvSpPr>
          <p:cNvPr id="44" name="Body Level One…"/>
          <p:cNvSpPr txBox="1"/>
          <p:nvPr>
            <p:ph type="body" sz="half" idx="1"/>
          </p:nvPr>
        </p:nvSpPr>
        <p:spPr>
          <a:xfrm>
            <a:off x="425578" y="2427551"/>
            <a:ext cx="12251009" cy="10796025"/>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Menlo Regular"/>
                <a:ea typeface="Menlo Regular"/>
                <a:cs typeface="Menlo Regular"/>
                <a:sym typeface="Menlo Regular"/>
              </a:defRPr>
            </a:lvl5pPr>
          </a:lstStyle>
          <a:p>
            <a:pPr/>
            <a:r>
              <a:t>Body Level One</a:t>
            </a:r>
          </a:p>
          <a:p>
            <a:pPr lvl="1"/>
            <a:r>
              <a:t>Body Level Two</a:t>
            </a:r>
          </a:p>
          <a:p>
            <a:pPr lvl="2"/>
            <a:r>
              <a:t>Body Level Three</a:t>
            </a:r>
          </a:p>
          <a:p>
            <a:pPr lvl="3"/>
            <a:r>
              <a:t>Body Level Four</a:t>
            </a:r>
          </a:p>
          <a:p>
            <a:pPr lvl="4"/>
            <a:r>
              <a:t>Body Level Five</a:t>
            </a:r>
          </a:p>
        </p:txBody>
      </p:sp>
      <p:sp>
        <p:nvSpPr>
          <p:cNvPr id="45" name="Object Placeholder"/>
          <p:cNvSpPr txBox="1"/>
          <p:nvPr>
            <p:ph type="obj" sz="half" idx="3"/>
          </p:nvPr>
        </p:nvSpPr>
        <p:spPr>
          <a:xfrm>
            <a:off x="13169900" y="2285931"/>
            <a:ext cx="10714232" cy="10796024"/>
          </a:xfrm>
          <a:prstGeom prst="rect">
            <a:avLst/>
          </a:prstGeom>
        </p:spPr>
        <p:txBody>
          <a:bodyPr lIns="50800" tIns="50800" rIns="50800" bIns="50800" anchor="ctr"/>
          <a:lstStyle/>
          <a:p>
            <a:pPr marR="0" algn="ctr" defTabSz="825500">
              <a:spcBef>
                <a:spcPts val="0"/>
              </a:spcBef>
              <a:defRPr sz="5600">
                <a:uFillTx/>
                <a:latin typeface="Gill Sans"/>
                <a:ea typeface="Gill Sans"/>
                <a:cs typeface="Gill Sans"/>
                <a:sym typeface="Gill Sans"/>
              </a:defRPr>
            </a:pPr>
          </a:p>
        </p:txBody>
      </p:sp>
      <p:sp>
        <p:nvSpPr>
          <p:cNvPr id="46"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Questions for students">
    <p:spTree>
      <p:nvGrpSpPr>
        <p:cNvPr id="1" name=""/>
        <p:cNvGrpSpPr/>
        <p:nvPr/>
      </p:nvGrpSpPr>
      <p:grpSpPr>
        <a:xfrm>
          <a:off x="0" y="0"/>
          <a:ext cx="0" cy="0"/>
          <a:chOff x="0" y="0"/>
          <a:chExt cx="0" cy="0"/>
        </a:xfrm>
      </p:grpSpPr>
      <p:sp>
        <p:nvSpPr>
          <p:cNvPr id="53" name="Title Text"/>
          <p:cNvSpPr txBox="1"/>
          <p:nvPr>
            <p:ph type="title"/>
          </p:nvPr>
        </p:nvSpPr>
        <p:spPr>
          <a:xfrm>
            <a:off x="-27673" y="4688120"/>
            <a:ext cx="24439346" cy="2065410"/>
          </a:xfrm>
          <a:prstGeom prst="rect">
            <a:avLst/>
          </a:prstGeom>
          <a:solidFill>
            <a:srgbClr val="FFFFFF"/>
          </a:solidFill>
        </p:spPr>
        <p:txBody>
          <a:bodyPr lIns="50800" tIns="50800" rIns="50800" bIns="50800"/>
          <a:lstStyle>
            <a:lvl1pPr indent="406400" algn="ctr">
              <a:defRPr b="1" sz="6400">
                <a:solidFill>
                  <a:srgbClr val="000000"/>
                </a:solidFill>
              </a:defRPr>
            </a:lvl1pPr>
          </a:lstStyle>
          <a:p>
            <a:pPr/>
            <a:r>
              <a:t>Title Text</a:t>
            </a:r>
          </a:p>
        </p:txBody>
      </p:sp>
      <p:sp>
        <p:nvSpPr>
          <p:cNvPr id="54" name="Body Level One…"/>
          <p:cNvSpPr txBox="1"/>
          <p:nvPr>
            <p:ph type="body" sz="quarter" idx="1"/>
          </p:nvPr>
        </p:nvSpPr>
        <p:spPr>
          <a:xfrm>
            <a:off x="425578" y="10593142"/>
            <a:ext cx="23516575" cy="2630433"/>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55" name="Question for students"/>
          <p:cNvSpPr/>
          <p:nvPr/>
        </p:nvSpPr>
        <p:spPr>
          <a:xfrm>
            <a:off x="-27673" y="15120"/>
            <a:ext cx="24439346" cy="2065410"/>
          </a:xfrm>
          <a:prstGeom prst="rect">
            <a:avLst/>
          </a:prstGeom>
          <a:solidFill>
            <a:srgbClr val="B30838"/>
          </a:solidFill>
          <a:ln w="12700">
            <a:miter lim="400000"/>
          </a:ln>
          <a:extLst>
            <a:ext uri="{C572A759-6A51-4108-AA02-DFA0A04FC94B}">
              <ma14:wrappingTextBoxFlag xmlns:ma14="http://schemas.microsoft.com/office/mac/drawingml/2011/main" val="1"/>
            </a:ext>
          </a:extLst>
        </p:spPr>
        <p:txBody>
          <a:bodyPr lIns="50800" tIns="50800" rIns="50800" bIns="50800" anchor="ctr">
            <a:normAutofit fontScale="100000" lnSpcReduction="0"/>
          </a:bodyPr>
          <a:lstStyle>
            <a:lvl1pPr marR="81280" indent="406400" defTabSz="1821656">
              <a:spcBef>
                <a:spcPts val="0"/>
              </a:spcBef>
              <a:defRPr>
                <a:solidFill>
                  <a:srgbClr val="FFFFFF"/>
                </a:solidFill>
                <a:uFill>
                  <a:solidFill>
                    <a:srgbClr val="FFFFFF"/>
                  </a:solidFill>
                </a:uFill>
                <a:latin typeface="Helvetica"/>
                <a:ea typeface="Helvetica"/>
                <a:cs typeface="Helvetica"/>
                <a:sym typeface="Helvetica"/>
              </a:defRPr>
            </a:lvl1pPr>
          </a:lstStyle>
          <a:p>
            <a:pPr/>
            <a:r>
              <a:t>Question for students</a:t>
            </a:r>
          </a:p>
        </p:txBody>
      </p:sp>
      <p:sp>
        <p:nvSpPr>
          <p:cNvPr id="56"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6.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Center">
    <p:bg>
      <p:bgPr>
        <a:solidFill>
          <a:srgbClr val="D5D5D5"/>
        </a:solidFill>
      </p:bgPr>
    </p:bg>
    <p:spTree>
      <p:nvGrpSpPr>
        <p:cNvPr id="1" name=""/>
        <p:cNvGrpSpPr/>
        <p:nvPr/>
      </p:nvGrpSpPr>
      <p:grpSpPr>
        <a:xfrm>
          <a:off x="0" y="0"/>
          <a:ext cx="0" cy="0"/>
          <a:chOff x="0" y="0"/>
          <a:chExt cx="0" cy="0"/>
        </a:xfrm>
      </p:grpSpPr>
      <p:sp>
        <p:nvSpPr>
          <p:cNvPr id="63" name="Title Text"/>
          <p:cNvSpPr txBox="1"/>
          <p:nvPr>
            <p:ph type="title"/>
          </p:nvPr>
        </p:nvSpPr>
        <p:spPr>
          <a:xfrm>
            <a:off x="-46443" y="5675483"/>
            <a:ext cx="24460617" cy="1831381"/>
          </a:xfrm>
          <a:prstGeom prst="rect">
            <a:avLst/>
          </a:prstGeom>
        </p:spPr>
        <p:txBody>
          <a:bodyPr lIns="50800" tIns="50800" rIns="50800" bIns="50800"/>
          <a:lstStyle>
            <a:lvl1pPr algn="ctr">
              <a:defRPr sz="6400"/>
            </a:lvl1pPr>
          </a:lstStyle>
          <a:p>
            <a:pPr/>
            <a:r>
              <a:t>Title Text</a:t>
            </a:r>
          </a:p>
        </p:txBody>
      </p:sp>
      <p:sp>
        <p:nvSpPr>
          <p:cNvPr id="64" name="Body Level One…"/>
          <p:cNvSpPr txBox="1"/>
          <p:nvPr>
            <p:ph type="body" sz="half" idx="1"/>
          </p:nvPr>
        </p:nvSpPr>
        <p:spPr>
          <a:xfrm>
            <a:off x="425578" y="9444448"/>
            <a:ext cx="23516575" cy="3779128"/>
          </a:xfrm>
          <a:prstGeom prst="rect">
            <a:avLst/>
          </a:prstGeom>
        </p:spPr>
        <p:txBody>
          <a:bodyPr lIns="50800" tIns="50800" rIns="50800" bIns="50800"/>
          <a:lstStyle>
            <a:lvl1pPr marR="0" defTabSz="825500">
              <a:spcBef>
                <a:spcPts val="1200"/>
              </a:spcBef>
              <a:defRPr>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65"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7.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Default">
    <p:spTree>
      <p:nvGrpSpPr>
        <p:cNvPr id="1" name=""/>
        <p:cNvGrpSpPr/>
        <p:nvPr/>
      </p:nvGrpSpPr>
      <p:grpSpPr>
        <a:xfrm>
          <a:off x="0" y="0"/>
          <a:ext cx="0" cy="0"/>
          <a:chOff x="0" y="0"/>
          <a:chExt cx="0" cy="0"/>
        </a:xfrm>
      </p:grpSpPr>
      <p:sp>
        <p:nvSpPr>
          <p:cNvPr id="72" name="Title Text"/>
          <p:cNvSpPr txBox="1"/>
          <p:nvPr>
            <p:ph type="title"/>
          </p:nvPr>
        </p:nvSpPr>
        <p:spPr>
          <a:xfrm>
            <a:off x="4833937" y="357187"/>
            <a:ext cx="14716126" cy="3429001"/>
          </a:xfrm>
          <a:prstGeom prst="rect">
            <a:avLst/>
          </a:prstGeom>
          <a:noFill/>
        </p:spPr>
        <p:txBody>
          <a:bodyPr lIns="64293" tIns="64293" rIns="64293" bIns="64293"/>
          <a:lstStyle>
            <a:lvl1pPr marL="482203" marR="0" indent="-456803" algn="ctr" defTabSz="1285875">
              <a:spcBef>
                <a:spcPts val="200"/>
              </a:spcBef>
              <a:defRPr sz="11800">
                <a:solidFill>
                  <a:srgbClr val="000000"/>
                </a:solidFill>
                <a:uFillTx/>
                <a:latin typeface="Gill Sans"/>
                <a:ea typeface="Gill Sans"/>
                <a:cs typeface="Gill Sans"/>
                <a:sym typeface="Gill Sans"/>
              </a:defRPr>
            </a:lvl1pPr>
          </a:lstStyle>
          <a:p>
            <a:pPr/>
            <a:r>
              <a:t>Title Text</a:t>
            </a:r>
          </a:p>
        </p:txBody>
      </p:sp>
      <p:sp>
        <p:nvSpPr>
          <p:cNvPr id="73" name="Body Level One…"/>
          <p:cNvSpPr txBox="1"/>
          <p:nvPr>
            <p:ph type="body" sz="half" idx="1"/>
          </p:nvPr>
        </p:nvSpPr>
        <p:spPr>
          <a:xfrm>
            <a:off x="4833937" y="3893343"/>
            <a:ext cx="14716126" cy="8036720"/>
          </a:xfrm>
          <a:prstGeom prst="rect">
            <a:avLst/>
          </a:prstGeom>
        </p:spPr>
        <p:txBody>
          <a:bodyPr lIns="64293" tIns="64293" rIns="64293" bIns="64293" anchor="ctr"/>
          <a:lstStyle>
            <a:lvl1pPr marL="913795" marR="0" indent="-596295" defTabSz="1285875">
              <a:spcBef>
                <a:spcPts val="3600"/>
              </a:spcBef>
              <a:buClr>
                <a:srgbClr val="000000"/>
              </a:buClr>
              <a:buSzPct val="171000"/>
              <a:buFont typeface="Gill Sans"/>
              <a:buChar char="•"/>
              <a:defRPr sz="5800">
                <a:uFillTx/>
                <a:latin typeface="Gill Sans"/>
                <a:ea typeface="Gill Sans"/>
                <a:cs typeface="Gill Sans"/>
                <a:sym typeface="Gill Sans"/>
              </a:defRPr>
            </a:lvl1pPr>
            <a:lvl2pPr marL="2166055" marR="0" indent="-1391355" defTabSz="1285875">
              <a:spcBef>
                <a:spcPts val="3600"/>
              </a:spcBef>
              <a:buClr>
                <a:srgbClr val="000000"/>
              </a:buClr>
              <a:buSzPct val="171000"/>
              <a:buFont typeface="Gill Sans"/>
              <a:buChar char="•"/>
              <a:defRPr sz="5800">
                <a:uFillTx/>
                <a:latin typeface="Gill Sans"/>
                <a:ea typeface="Gill Sans"/>
                <a:cs typeface="Gill Sans"/>
                <a:sym typeface="Gill Sans"/>
              </a:defRPr>
            </a:lvl2pPr>
            <a:lvl3pPr marL="2623255" marR="0" indent="-1391355" defTabSz="1285875">
              <a:spcBef>
                <a:spcPts val="3600"/>
              </a:spcBef>
              <a:buClr>
                <a:srgbClr val="000000"/>
              </a:buClr>
              <a:buSzPct val="171000"/>
              <a:buFont typeface="Gill Sans"/>
              <a:buChar char="•"/>
              <a:defRPr sz="5800">
                <a:uFillTx/>
                <a:latin typeface="Gill Sans"/>
                <a:ea typeface="Gill Sans"/>
                <a:cs typeface="Gill Sans"/>
                <a:sym typeface="Gill Sans"/>
              </a:defRPr>
            </a:lvl3pPr>
            <a:lvl4pPr marL="3080455" marR="0" indent="-1391355" defTabSz="1285875">
              <a:spcBef>
                <a:spcPts val="3600"/>
              </a:spcBef>
              <a:buClr>
                <a:srgbClr val="000000"/>
              </a:buClr>
              <a:buSzPct val="171000"/>
              <a:buFont typeface="Gill Sans"/>
              <a:buChar char="•"/>
              <a:defRPr sz="5800">
                <a:uFillTx/>
                <a:latin typeface="Gill Sans"/>
                <a:ea typeface="Gill Sans"/>
                <a:cs typeface="Gill Sans"/>
                <a:sym typeface="Gill Sans"/>
              </a:defRPr>
            </a:lvl4pPr>
            <a:lvl5pPr marL="3537655" marR="0" indent="-1391355" defTabSz="1285875">
              <a:spcBef>
                <a:spcPts val="3600"/>
              </a:spcBef>
              <a:buClr>
                <a:srgbClr val="000000"/>
              </a:buClr>
              <a:buSzPct val="171000"/>
              <a:buFont typeface="Gill Sans"/>
              <a:buChar char="•"/>
              <a:defRPr sz="5800">
                <a:uFillTx/>
                <a:latin typeface="Gill Sans"/>
                <a:ea typeface="Gill Sans"/>
                <a:cs typeface="Gill Sans"/>
                <a:sym typeface="Gill Sans"/>
              </a:defRPr>
            </a:lvl5pPr>
          </a:lstStyle>
          <a:p>
            <a:pPr/>
            <a:r>
              <a:t>Body Level One</a:t>
            </a:r>
          </a:p>
          <a:p>
            <a:pPr lvl="1"/>
            <a:r>
              <a:t>Body Level Two</a:t>
            </a:r>
          </a:p>
          <a:p>
            <a:pPr lvl="2"/>
            <a:r>
              <a:t>Body Level Three</a:t>
            </a:r>
          </a:p>
          <a:p>
            <a:pPr lvl="3"/>
            <a:r>
              <a:t>Body Level Four</a:t>
            </a:r>
          </a:p>
          <a:p>
            <a:pPr lvl="4"/>
            <a:r>
              <a:t>Body Level Five</a:t>
            </a:r>
          </a:p>
        </p:txBody>
      </p:sp>
      <p:sp>
        <p:nvSpPr>
          <p:cNvPr id="74" name="Slide Number"/>
          <p:cNvSpPr txBox="1"/>
          <p:nvPr>
            <p:ph type="sldNum" sz="quarter" idx="2"/>
          </p:nvPr>
        </p:nvSpPr>
        <p:spPr>
          <a:xfrm>
            <a:off x="11887199" y="12344399"/>
            <a:ext cx="4267201" cy="736601"/>
          </a:xfrm>
          <a:prstGeom prst="rect">
            <a:avLst/>
          </a:prstGeom>
        </p:spPr>
        <p:txBody>
          <a:bodyPr lIns="64293" tIns="64293" rIns="64293" bIns="64293" anchor="ctr"/>
          <a:lstStyle>
            <a:lvl1pPr algn="r" defTabSz="1285875">
              <a:defRPr b="0" sz="1600">
                <a:solidFill>
                  <a:srgbClr val="FFFFFF"/>
                </a:solidFill>
                <a:uFillTx/>
                <a:latin typeface="Gill Sans"/>
                <a:ea typeface="Gill Sans"/>
                <a:cs typeface="Gill Sans"/>
                <a:sym typeface="Gill Sans"/>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8.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Title and Content">
    <p:spTree>
      <p:nvGrpSpPr>
        <p:cNvPr id="1" name=""/>
        <p:cNvGrpSpPr/>
        <p:nvPr/>
      </p:nvGrpSpPr>
      <p:grpSpPr>
        <a:xfrm>
          <a:off x="0" y="0"/>
          <a:ext cx="0" cy="0"/>
          <a:chOff x="0" y="0"/>
          <a:chExt cx="0" cy="0"/>
        </a:xfrm>
      </p:grpSpPr>
      <p:sp>
        <p:nvSpPr>
          <p:cNvPr id="81" name="Title Text"/>
          <p:cNvSpPr txBox="1"/>
          <p:nvPr>
            <p:ph type="title"/>
          </p:nvPr>
        </p:nvSpPr>
        <p:spPr>
          <a:prstGeom prst="rect">
            <a:avLst/>
          </a:prstGeom>
        </p:spPr>
        <p:txBody>
          <a:bodyPr/>
          <a:lstStyle/>
          <a:p>
            <a:pPr/>
            <a:r>
              <a:t>Title Text</a:t>
            </a:r>
          </a:p>
        </p:txBody>
      </p:sp>
      <p:sp>
        <p:nvSpPr>
          <p:cNvPr id="82" name="Body Level One…"/>
          <p:cNvSpPr txBox="1"/>
          <p:nvPr>
            <p:ph type="body" idx="1"/>
          </p:nvPr>
        </p:nvSpPr>
        <p:spPr>
          <a:prstGeom prst="rect">
            <a:avLst/>
          </a:prstGeom>
        </p:spPr>
        <p:txBody>
          <a:bodyPr/>
          <a:lstStyle/>
          <a:p>
            <a:pPr/>
            <a:r>
              <a:t>Body Level One</a:t>
            </a:r>
          </a:p>
          <a:p>
            <a:pPr lvl="1"/>
            <a:r>
              <a:t>Body Level Two</a:t>
            </a:r>
          </a:p>
          <a:p>
            <a:pPr lvl="2"/>
            <a:r>
              <a:t>Body Level Three</a:t>
            </a:r>
          </a:p>
          <a:p>
            <a:pPr lvl="3"/>
            <a:r>
              <a:t>Body Level Four</a:t>
            </a:r>
          </a:p>
          <a:p>
            <a:pPr lvl="4"/>
            <a:r>
              <a:t>Body Level Five</a:t>
            </a:r>
          </a:p>
        </p:txBody>
      </p:sp>
      <p:sp>
        <p:nvSpPr>
          <p:cNvPr id="83"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9.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Blank">
    <p:spTree>
      <p:nvGrpSpPr>
        <p:cNvPr id="1" name=""/>
        <p:cNvGrpSpPr/>
        <p:nvPr/>
      </p:nvGrpSpPr>
      <p:grpSpPr>
        <a:xfrm>
          <a:off x="0" y="0"/>
          <a:ext cx="0" cy="0"/>
          <a:chOff x="0" y="0"/>
          <a:chExt cx="0" cy="0"/>
        </a:xfrm>
      </p:grpSpPr>
      <p:pic>
        <p:nvPicPr>
          <p:cNvPr id="90" name="EKS DP Cover.jpg" descr="EKS DP Cover.jpg"/>
          <p:cNvPicPr>
            <a:picLocks noChangeAspect="1"/>
          </p:cNvPicPr>
          <p:nvPr/>
        </p:nvPicPr>
        <p:blipFill>
          <a:blip r:embed="rId2">
            <a:extLst/>
          </a:blip>
          <a:stretch>
            <a:fillRect/>
          </a:stretch>
        </p:blipFill>
        <p:spPr>
          <a:xfrm>
            <a:off x="21006750" y="8382709"/>
            <a:ext cx="3179830" cy="4453544"/>
          </a:xfrm>
          <a:prstGeom prst="rect">
            <a:avLst/>
          </a:prstGeom>
          <a:ln w="12700">
            <a:miter lim="400000"/>
          </a:ln>
        </p:spPr>
      </p:pic>
      <p:sp>
        <p:nvSpPr>
          <p:cNvPr id="91" name="From Differential Privacy (2025), MIT Press, Illustration by Ted Rall"/>
          <p:cNvSpPr txBox="1"/>
          <p:nvPr/>
        </p:nvSpPr>
        <p:spPr>
          <a:xfrm>
            <a:off x="15074608" y="13099520"/>
            <a:ext cx="9146104" cy="461367"/>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defRPr sz="2400"/>
            </a:pPr>
            <a:r>
              <a:t>From </a:t>
            </a:r>
            <a:r>
              <a:rPr i="1"/>
              <a:t>Differential Privacy</a:t>
            </a:r>
            <a:r>
              <a:t> (2025), MIT Press, Illustration by Ted Rall</a:t>
            </a:r>
          </a:p>
        </p:txBody>
      </p:sp>
      <p:sp>
        <p:nvSpPr>
          <p:cNvPr id="92"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10.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Questions for students">
    <p:spTree>
      <p:nvGrpSpPr>
        <p:cNvPr id="1" name=""/>
        <p:cNvGrpSpPr/>
        <p:nvPr/>
      </p:nvGrpSpPr>
      <p:grpSpPr>
        <a:xfrm>
          <a:off x="0" y="0"/>
          <a:ext cx="0" cy="0"/>
          <a:chOff x="0" y="0"/>
          <a:chExt cx="0" cy="0"/>
        </a:xfrm>
      </p:grpSpPr>
      <p:sp>
        <p:nvSpPr>
          <p:cNvPr id="99" name="Title Text"/>
          <p:cNvSpPr txBox="1"/>
          <p:nvPr>
            <p:ph type="title"/>
          </p:nvPr>
        </p:nvSpPr>
        <p:spPr>
          <a:xfrm>
            <a:off x="-35808" y="3304278"/>
            <a:ext cx="24439347" cy="7107444"/>
          </a:xfrm>
          <a:prstGeom prst="rect">
            <a:avLst/>
          </a:prstGeom>
          <a:solidFill>
            <a:srgbClr val="FFFFFF"/>
          </a:solidFill>
        </p:spPr>
        <p:txBody>
          <a:bodyPr lIns="50800" tIns="50800" rIns="50800" bIns="50800"/>
          <a:lstStyle>
            <a:lvl1pPr indent="406400" algn="ctr">
              <a:defRPr b="1" sz="14400">
                <a:solidFill>
                  <a:srgbClr val="000000"/>
                </a:solidFill>
              </a:defRPr>
            </a:lvl1pPr>
          </a:lstStyle>
          <a:p>
            <a:pPr/>
            <a:r>
              <a:t>Title Text</a:t>
            </a:r>
          </a:p>
        </p:txBody>
      </p:sp>
      <p:sp>
        <p:nvSpPr>
          <p:cNvPr id="100" name="Body Level One…"/>
          <p:cNvSpPr txBox="1"/>
          <p:nvPr>
            <p:ph type="body" sz="quarter" idx="1"/>
          </p:nvPr>
        </p:nvSpPr>
        <p:spPr>
          <a:xfrm>
            <a:off x="425578" y="10593142"/>
            <a:ext cx="23516575" cy="2630433"/>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101" name="Rectangle"/>
          <p:cNvSpPr/>
          <p:nvPr/>
        </p:nvSpPr>
        <p:spPr>
          <a:xfrm>
            <a:off x="-27673" y="15120"/>
            <a:ext cx="24439346" cy="2065410"/>
          </a:xfrm>
          <a:prstGeom prst="rect">
            <a:avLst/>
          </a:prstGeom>
          <a:solidFill>
            <a:srgbClr val="B30838"/>
          </a:solidFill>
          <a:ln w="12700">
            <a:miter lim="400000"/>
          </a:ln>
        </p:spPr>
        <p:txBody>
          <a:bodyPr lIns="50800" tIns="50800" rIns="50800" bIns="50800" anchor="ctr">
            <a:normAutofit fontScale="100000" lnSpcReduction="0"/>
          </a:bodyPr>
          <a:lstStyle/>
          <a:p>
            <a:pPr marR="81280" indent="406400" defTabSz="1821656">
              <a:spcBef>
                <a:spcPts val="0"/>
              </a:spcBef>
              <a:defRPr>
                <a:solidFill>
                  <a:srgbClr val="FFFFFF"/>
                </a:solidFill>
                <a:uFill>
                  <a:solidFill>
                    <a:srgbClr val="FFFFFF"/>
                  </a:solidFill>
                </a:uFill>
                <a:latin typeface="Helvetica"/>
                <a:ea typeface="Helvetica"/>
                <a:cs typeface="Helvetica"/>
                <a:sym typeface="Helvetica"/>
              </a:defRPr>
            </a:pPr>
          </a:p>
        </p:txBody>
      </p:sp>
      <p:sp>
        <p:nvSpPr>
          <p:cNvPr id="102" name="Slide Number"/>
          <p:cNvSpPr txBox="1"/>
          <p:nvPr>
            <p:ph type="sldNum" sz="quarter" idx="2"/>
          </p:nvPr>
        </p:nvSpPr>
        <p:spPr>
          <a:xfrm>
            <a:off x="11959031" y="13081000"/>
            <a:ext cx="453238" cy="461059"/>
          </a:xfrm>
          <a:prstGeom prst="rect">
            <a:avLst/>
          </a:prstGeom>
        </p:spPr>
        <p:txBody>
          <a:bodyPr lIns="50800" tIns="50800" rIns="50800" bIns="50800"/>
          <a:lstStyle>
            <a:lvl1pPr defTabSz="825500">
              <a:defRPr b="0">
                <a:solidFill>
                  <a:srgbClr val="000000"/>
                </a:solidFill>
                <a:uFillTx/>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1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AC221 Half-text">
    <p:spTree>
      <p:nvGrpSpPr>
        <p:cNvPr id="1" name=""/>
        <p:cNvGrpSpPr/>
        <p:nvPr/>
      </p:nvGrpSpPr>
      <p:grpSpPr>
        <a:xfrm>
          <a:off x="0" y="0"/>
          <a:ext cx="0" cy="0"/>
          <a:chOff x="0" y="0"/>
          <a:chExt cx="0" cy="0"/>
        </a:xfrm>
      </p:grpSpPr>
      <p:sp>
        <p:nvSpPr>
          <p:cNvPr id="109" name="Body Level One…"/>
          <p:cNvSpPr/>
          <p:nvPr>
            <p:ph type="body" sz="half" idx="1"/>
          </p:nvPr>
        </p:nvSpPr>
        <p:spPr>
          <a:xfrm>
            <a:off x="531377" y="2138632"/>
            <a:ext cx="9794820" cy="10783397"/>
          </a:xfrm>
          <a:prstGeom prst="rect">
            <a:avLst/>
          </a:prstGeom>
          <a:ln w="3175"/>
        </p:spPr>
        <p:txBody>
          <a:bodyPr lIns="71437" tIns="71437" rIns="71437" bIns="71437"/>
          <a:lstStyle>
            <a:lvl1pPr defTabSz="1821656">
              <a:spcBef>
                <a:spcPts val="1200"/>
              </a:spcBef>
              <a:buFont typeface="Arial"/>
              <a:defRPr sz="3600">
                <a:latin typeface="Helvetica Neue"/>
                <a:ea typeface="Helvetica Neue"/>
                <a:cs typeface="Helvetica Neue"/>
                <a:sym typeface="Helvetica Neue"/>
              </a:defRPr>
            </a:lvl1pPr>
            <a:lvl2pPr marL="528771" indent="-304800" defTabSz="1821656">
              <a:spcBef>
                <a:spcPts val="1100"/>
              </a:spcBef>
              <a:buChar char="•"/>
              <a:defRPr sz="3200">
                <a:latin typeface="Helvetica Neue"/>
                <a:ea typeface="Helvetica Neue"/>
                <a:cs typeface="Helvetica Neue"/>
                <a:sym typeface="Helvetica Neue"/>
              </a:defRPr>
            </a:lvl2pPr>
            <a:lvl3pPr marL="918915" indent="-304799" defTabSz="1821656">
              <a:spcBef>
                <a:spcPts val="1100"/>
              </a:spcBef>
              <a:defRPr i="1" sz="3200">
                <a:latin typeface="Helvetica Neue"/>
                <a:ea typeface="Helvetica Neue"/>
                <a:cs typeface="Helvetica Neue"/>
                <a:sym typeface="Helvetica Neue"/>
              </a:defRPr>
            </a:lvl3pPr>
            <a:lvl4pPr indent="744163" defTabSz="1821656">
              <a:lnSpc>
                <a:spcPct val="90000"/>
              </a:lnSpc>
              <a:spcBef>
                <a:spcPts val="0"/>
              </a:spcBef>
              <a:defRPr sz="2400">
                <a:latin typeface="Menlo Regular"/>
                <a:ea typeface="Menlo Regular"/>
                <a:cs typeface="Menlo Regular"/>
                <a:sym typeface="Menlo Regular"/>
              </a:defRPr>
            </a:lvl4pPr>
            <a:lvl5pPr marL="1667933" indent="-296333" defTabSz="1821656">
              <a:spcBef>
                <a:spcPts val="800"/>
              </a:spcBef>
              <a:buSzPct val="75000"/>
              <a:buChar char="•"/>
              <a:defRPr sz="2400">
                <a:latin typeface="Helvetica Neue"/>
                <a:ea typeface="Helvetica Neue"/>
                <a:cs typeface="Helvetica Neue"/>
                <a:sym typeface="Helvetica Neue"/>
              </a:defRPr>
            </a:lvl5pPr>
          </a:lstStyle>
          <a:p>
            <a:pPr/>
            <a:r>
              <a:t>Body Level One</a:t>
            </a:r>
          </a:p>
          <a:p>
            <a:pPr lvl="1"/>
            <a:r>
              <a:t>Body Level Two</a:t>
            </a:r>
          </a:p>
          <a:p>
            <a:pPr lvl="2"/>
            <a:r>
              <a:t>Body Level Three</a:t>
            </a:r>
          </a:p>
          <a:p>
            <a:pPr lvl="3"/>
            <a:r>
              <a:t>Body Level Four</a:t>
            </a:r>
          </a:p>
          <a:p>
            <a:pPr lvl="4"/>
            <a:r>
              <a:t>Body Level Five</a:t>
            </a:r>
          </a:p>
        </p:txBody>
      </p:sp>
      <p:sp>
        <p:nvSpPr>
          <p:cNvPr id="110"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111" name="Title Text"/>
          <p:cNvSpPr/>
          <p:nvPr>
            <p:ph type="title"/>
          </p:nvPr>
        </p:nvSpPr>
        <p:spPr>
          <a:xfrm>
            <a:off x="-1" y="-1"/>
            <a:ext cx="24361692" cy="1741910"/>
          </a:xfrm>
          <a:prstGeom prst="rect">
            <a:avLst/>
          </a:prstGeom>
          <a:solidFill>
            <a:srgbClr val="A11438"/>
          </a:solidFill>
          <a:ln w="3175">
            <a:solidFill>
              <a:srgbClr val="000000"/>
            </a:solidFill>
            <a:round/>
          </a:ln>
        </p:spPr>
        <p:txBody>
          <a:bodyPr lIns="71437" tIns="71437" rIns="71437" bIns="71437">
            <a:noAutofit/>
          </a:bodyPr>
          <a:lstStyle>
            <a:lvl1pPr marL="81280" indent="228600" defTabSz="1821656">
              <a:defRPr b="1">
                <a:latin typeface="Arial"/>
                <a:ea typeface="Arial"/>
                <a:cs typeface="Arial"/>
                <a:sym typeface="Arial"/>
              </a:defRPr>
            </a:lvl1pPr>
          </a:lstStyle>
          <a:p>
            <a:pPr/>
            <a:r>
              <a:t>Title Text</a:t>
            </a:r>
          </a:p>
        </p:txBody>
      </p:sp>
      <p:sp>
        <p:nvSpPr>
          <p:cNvPr id="112" name="Slide Number"/>
          <p:cNvSpPr/>
          <p:nvPr>
            <p:ph type="sldNum" sz="quarter" idx="2"/>
          </p:nvPr>
        </p:nvSpPr>
        <p:spPr>
          <a:xfrm>
            <a:off x="23509356" y="13149580"/>
            <a:ext cx="635567" cy="540817"/>
          </a:xfrm>
          <a:prstGeom prst="rect">
            <a:avLst/>
          </a:prstGeom>
          <a:solidFill>
            <a:srgbClr val="E2E2E2"/>
          </a:solidFill>
          <a:ln w="3175">
            <a:solidFill>
              <a:srgbClr val="000000"/>
            </a:solidFill>
            <a:round/>
          </a:ln>
        </p:spPr>
        <p:txBody>
          <a:bodyPr lIns="71437" tIns="71437" rIns="71437" bIns="71437"/>
          <a:lstStyle>
            <a:lvl1pPr marL="81280" marR="81280" defTabSz="1821656">
              <a:defRPr b="0" i="1" sz="2800">
                <a:solidFill>
                  <a:srgbClr val="000000"/>
                </a:solidFill>
                <a:uFill>
                  <a:solidFill>
                    <a:srgbClr val="FFFFFF"/>
                  </a:solidFill>
                </a:uFill>
                <a:latin typeface="Arial"/>
                <a:ea typeface="Arial"/>
                <a:cs typeface="Arial"/>
                <a:sym typeface="Arial"/>
              </a:defRPr>
            </a:lvl1pPr>
          </a:lstStyle>
          <a:p>
            <a:pPr/>
            <a:fld id="{86CB4B4D-7CA3-9044-876B-883B54F8677D}" type="slidenum"/>
          </a:p>
        </p:txBody>
      </p:sp>
      <p:sp>
        <p:nvSpPr>
          <p:cNvPr id="113"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114"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sp>
        <p:nvSpPr>
          <p:cNvPr id="115" name="Object Placeholder"/>
          <p:cNvSpPr/>
          <p:nvPr>
            <p:ph type="obj" idx="3"/>
          </p:nvPr>
        </p:nvSpPr>
        <p:spPr>
          <a:xfrm>
            <a:off x="10918748" y="1998486"/>
            <a:ext cx="12769973" cy="10735767"/>
          </a:xfrm>
          <a:prstGeom prst="rect">
            <a:avLst/>
          </a:prstGeom>
          <a:ln w="3175"/>
        </p:spPr>
        <p:txBody>
          <a:bodyPr lIns="53578" tIns="53578" rIns="53578" bIns="53578" anchor="ctr">
            <a:noAutofit/>
          </a:bodyPr>
          <a:lstStyle/>
          <a:p>
            <a:pPr marR="0" algn="ctr" defTabSz="910828">
              <a:spcBef>
                <a:spcPts val="0"/>
              </a:spcBef>
              <a:defRPr>
                <a:uFillTx/>
                <a:latin typeface="Gill Sans"/>
                <a:ea typeface="Gill Sans"/>
                <a:cs typeface="Gill Sans"/>
                <a:sym typeface="Gill Sans"/>
              </a:defRPr>
            </a:pPr>
          </a:p>
        </p:txBody>
      </p:sp>
    </p:spTree>
  </p:cSld>
  <p:clrMapOvr>
    <a:masterClrMapping/>
  </p:clrMapOvr>
  <p:transition xmlns:p14="http://schemas.microsoft.com/office/powerpoint/2010/main" spd="med" advClick="1"/>
</p:sldLayout>
</file>

<file path=ppt/slideLayouts/slideLayout1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Section Break">
    <p:spTree>
      <p:nvGrpSpPr>
        <p:cNvPr id="1" name=""/>
        <p:cNvGrpSpPr/>
        <p:nvPr/>
      </p:nvGrpSpPr>
      <p:grpSpPr>
        <a:xfrm>
          <a:off x="0" y="0"/>
          <a:ext cx="0" cy="0"/>
          <a:chOff x="0" y="0"/>
          <a:chExt cx="0" cy="0"/>
        </a:xfrm>
      </p:grpSpPr>
      <p:sp>
        <p:nvSpPr>
          <p:cNvPr id="122" name="Rectangle"/>
          <p:cNvSpPr/>
          <p:nvPr/>
        </p:nvSpPr>
        <p:spPr>
          <a:xfrm>
            <a:off x="109357" y="109663"/>
            <a:ext cx="24165285" cy="13496675"/>
          </a:xfrm>
          <a:prstGeom prst="rect">
            <a:avLst/>
          </a:prstGeom>
          <a:ln w="304800">
            <a:solidFill>
              <a:srgbClr val="B30838"/>
            </a:solidFill>
            <a:miter/>
          </a:ln>
        </p:spPr>
        <p:txBody>
          <a:bodyPr lIns="91439" tIns="91439" rIns="91439" bIns="91439" anchor="ctr"/>
          <a:lstStyle/>
          <a:p>
            <a:pPr defTabSz="1828800">
              <a:spcBef>
                <a:spcPts val="0"/>
              </a:spcBef>
              <a:defRPr sz="3200">
                <a:latin typeface="Arial"/>
                <a:ea typeface="Arial"/>
                <a:cs typeface="Arial"/>
                <a:sym typeface="Arial"/>
              </a:defRPr>
            </a:pPr>
          </a:p>
        </p:txBody>
      </p:sp>
      <p:sp>
        <p:nvSpPr>
          <p:cNvPr id="123" name="Slide Number"/>
          <p:cNvSpPr txBox="1"/>
          <p:nvPr>
            <p:ph type="sldNum" sz="quarter" idx="2"/>
          </p:nvPr>
        </p:nvSpPr>
        <p:spPr>
          <a:xfrm>
            <a:off x="23558501" y="13030200"/>
            <a:ext cx="534612" cy="528510"/>
          </a:xfrm>
          <a:prstGeom prst="rect">
            <a:avLst/>
          </a:prstGeom>
        </p:spPr>
        <p:txBody>
          <a:bodyPr lIns="91439" tIns="91439" rIns="91439" bIns="91439" anchor="ctr"/>
          <a:lstStyle>
            <a:lvl1pPr algn="r" defTabSz="1828800">
              <a:defRPr>
                <a:solidFill>
                  <a:srgbClr val="888888"/>
                </a:solidFill>
                <a:uFillTx/>
                <a:latin typeface="Arial"/>
                <a:ea typeface="Arial"/>
                <a:cs typeface="Arial"/>
                <a:sym typeface="Arial"/>
              </a:defRPr>
            </a:lvl1pPr>
          </a:lstStyle>
          <a:p>
            <a:pPr/>
            <a:fld id="{86CB4B4D-7CA3-9044-876B-883B54F8677D}" type="slidenum"/>
          </a:p>
        </p:txBody>
      </p:sp>
      <p:sp>
        <p:nvSpPr>
          <p:cNvPr id="124" name="Body Level One…"/>
          <p:cNvSpPr txBox="1"/>
          <p:nvPr>
            <p:ph type="body" sz="half" idx="1" hasCustomPrompt="1"/>
          </p:nvPr>
        </p:nvSpPr>
        <p:spPr>
          <a:xfrm>
            <a:off x="3657599" y="8148908"/>
            <a:ext cx="17068801" cy="4833416"/>
          </a:xfrm>
          <a:prstGeom prst="rect">
            <a:avLst/>
          </a:prstGeom>
        </p:spPr>
        <p:txBody>
          <a:bodyPr lIns="91439" tIns="91439" rIns="91439" bIns="91439"/>
          <a:lstStyle>
            <a:lvl1pPr marR="0" algn="ctr" defTabSz="1828800">
              <a:spcBef>
                <a:spcPts val="0"/>
              </a:spcBef>
              <a:defRPr sz="6400">
                <a:uFillTx/>
                <a:latin typeface="Arial"/>
                <a:ea typeface="Arial"/>
                <a:cs typeface="Arial"/>
                <a:sym typeface="Arial"/>
              </a:defRPr>
            </a:lvl1pPr>
            <a:lvl2pPr marL="0" marR="0" indent="457200" algn="ctr" defTabSz="1828800">
              <a:lnSpc>
                <a:spcPct val="90000"/>
              </a:lnSpc>
              <a:spcBef>
                <a:spcPts val="2000"/>
              </a:spcBef>
              <a:buSzTx/>
              <a:buNone/>
              <a:defRPr sz="6400">
                <a:uFillTx/>
                <a:latin typeface="Arial"/>
                <a:ea typeface="Arial"/>
                <a:cs typeface="Arial"/>
                <a:sym typeface="Arial"/>
              </a:defRPr>
            </a:lvl2pPr>
            <a:lvl3pPr marL="0" marR="0" indent="914400" algn="ctr" defTabSz="1828800">
              <a:lnSpc>
                <a:spcPct val="90000"/>
              </a:lnSpc>
              <a:spcBef>
                <a:spcPts val="2000"/>
              </a:spcBef>
              <a:buSzTx/>
              <a:buNone/>
              <a:defRPr sz="6400">
                <a:uFillTx/>
                <a:latin typeface="Arial"/>
                <a:ea typeface="Arial"/>
                <a:cs typeface="Arial"/>
                <a:sym typeface="Arial"/>
              </a:defRPr>
            </a:lvl3pPr>
            <a:lvl4pPr marR="0" indent="1371600" algn="ctr" defTabSz="1828800">
              <a:lnSpc>
                <a:spcPct val="90000"/>
              </a:lnSpc>
              <a:spcBef>
                <a:spcPts val="2000"/>
              </a:spcBef>
              <a:defRPr sz="6400">
                <a:uFillTx/>
                <a:latin typeface="Arial"/>
                <a:ea typeface="Arial"/>
                <a:cs typeface="Arial"/>
                <a:sym typeface="Arial"/>
              </a:defRPr>
            </a:lvl4pPr>
            <a:lvl5pPr marL="0" marR="0" indent="1828800" algn="ctr" defTabSz="1828800">
              <a:lnSpc>
                <a:spcPct val="90000"/>
              </a:lnSpc>
              <a:spcBef>
                <a:spcPts val="2000"/>
              </a:spcBef>
              <a:buSzTx/>
              <a:buNone/>
              <a:defRPr sz="6400">
                <a:uFillTx/>
                <a:latin typeface="Arial"/>
                <a:ea typeface="Arial"/>
                <a:cs typeface="Arial"/>
                <a:sym typeface="Arial"/>
              </a:defRPr>
            </a:lvl5pPr>
          </a:lstStyle>
          <a:p>
            <a:pPr/>
            <a:r>
              <a:t>Click to add subtitle</a:t>
            </a:r>
          </a:p>
          <a:p>
            <a:pPr lvl="1"/>
            <a:r>
              <a:t/>
            </a:r>
          </a:p>
          <a:p>
            <a:pPr lvl="2"/>
            <a:r>
              <a:t/>
            </a:r>
          </a:p>
          <a:p>
            <a:pPr lvl="3"/>
            <a:r>
              <a:t/>
            </a:r>
          </a:p>
          <a:p>
            <a:pPr lvl="4"/>
            <a:r>
              <a:t/>
            </a:r>
          </a:p>
        </p:txBody>
      </p:sp>
      <p:sp>
        <p:nvSpPr>
          <p:cNvPr id="125" name="Title Text"/>
          <p:cNvSpPr txBox="1"/>
          <p:nvPr>
            <p:ph type="title"/>
          </p:nvPr>
        </p:nvSpPr>
        <p:spPr>
          <a:xfrm>
            <a:off x="247279" y="5715000"/>
            <a:ext cx="23889442" cy="2286000"/>
          </a:xfrm>
          <a:prstGeom prst="rect">
            <a:avLst/>
          </a:prstGeom>
        </p:spPr>
        <p:txBody>
          <a:bodyPr lIns="91439" tIns="91439" rIns="91439" bIns="91439"/>
          <a:lstStyle>
            <a:lvl1pPr marR="0" indent="0" algn="ctr" defTabSz="1828800">
              <a:lnSpc>
                <a:spcPct val="90000"/>
              </a:lnSpc>
              <a:defRPr b="1" sz="8400">
                <a:uFillTx/>
                <a:latin typeface="Arial"/>
                <a:ea typeface="Arial"/>
                <a:cs typeface="Arial"/>
                <a:sym typeface="Arial"/>
              </a:defRPr>
            </a:lvl1pPr>
          </a:lstStyle>
          <a:p>
            <a:pPr/>
            <a:r>
              <a:t>Title Text</a:t>
            </a:r>
          </a:p>
        </p:txBody>
      </p:sp>
    </p:spTree>
  </p:cSld>
  <p:clrMapOvr>
    <a:masterClrMapping/>
  </p:clrMapOvr>
  <p:transition xmlns:p14="http://schemas.microsoft.com/office/powerpoint/2010/main" spd="med" advClick="1"/>
</p:sldLayout>
</file>

<file path=ppt/slideLayouts/slideLayout1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AC221 Text">
    <p:spTree>
      <p:nvGrpSpPr>
        <p:cNvPr id="1" name=""/>
        <p:cNvGrpSpPr/>
        <p:nvPr/>
      </p:nvGrpSpPr>
      <p:grpSpPr>
        <a:xfrm>
          <a:off x="0" y="0"/>
          <a:ext cx="0" cy="0"/>
          <a:chOff x="0" y="0"/>
          <a:chExt cx="0" cy="0"/>
        </a:xfrm>
      </p:grpSpPr>
      <p:sp>
        <p:nvSpPr>
          <p:cNvPr id="132" name="Body Level One…"/>
          <p:cNvSpPr/>
          <p:nvPr>
            <p:ph type="body" idx="1"/>
          </p:nvPr>
        </p:nvSpPr>
        <p:spPr>
          <a:xfrm>
            <a:off x="531377" y="2138632"/>
            <a:ext cx="23321246" cy="10783396"/>
          </a:xfrm>
          <a:prstGeom prst="rect">
            <a:avLst/>
          </a:prstGeom>
        </p:spPr>
        <p:txBody>
          <a:bodyPr lIns="71437" tIns="71437" rIns="71437" bIns="71437"/>
          <a:lstStyle>
            <a:lvl1pPr defTabSz="1821656">
              <a:spcBef>
                <a:spcPts val="1200"/>
              </a:spcBef>
              <a:buFont typeface="Arial"/>
              <a:defRPr sz="4200">
                <a:latin typeface="Helvetica Neue"/>
                <a:ea typeface="Helvetica Neue"/>
                <a:cs typeface="Helvetica Neue"/>
                <a:sym typeface="Helvetica Neue"/>
              </a:defRPr>
            </a:lvl1pPr>
            <a:lvl2pPr marL="0" indent="223971" defTabSz="1821656">
              <a:spcBef>
                <a:spcPts val="1100"/>
              </a:spcBef>
              <a:buSzTx/>
              <a:buNone/>
              <a:defRPr sz="3200">
                <a:latin typeface="Helvetica Neue"/>
                <a:ea typeface="Helvetica Neue"/>
                <a:cs typeface="Helvetica Neue"/>
                <a:sym typeface="Helvetica Neue"/>
              </a:defRPr>
            </a:lvl2pPr>
            <a:lvl3pPr marL="918915" indent="-304799" defTabSz="1821656">
              <a:spcBef>
                <a:spcPts val="1100"/>
              </a:spcBef>
              <a:defRPr i="1" sz="3200">
                <a:latin typeface="Helvetica Neue"/>
                <a:ea typeface="Helvetica Neue"/>
                <a:cs typeface="Helvetica Neue"/>
                <a:sym typeface="Helvetica Neue"/>
              </a:defRPr>
            </a:lvl3pPr>
            <a:lvl4pPr indent="744163" defTabSz="1821656">
              <a:lnSpc>
                <a:spcPct val="90000"/>
              </a:lnSpc>
              <a:spcBef>
                <a:spcPts val="0"/>
              </a:spcBef>
              <a:defRPr sz="2400">
                <a:latin typeface="Consolas"/>
                <a:ea typeface="Consolas"/>
                <a:cs typeface="Consolas"/>
                <a:sym typeface="Consolas"/>
              </a:defRPr>
            </a:lvl4pPr>
            <a:lvl5pPr marL="1667933" indent="-296333" defTabSz="1821656">
              <a:spcBef>
                <a:spcPts val="800"/>
              </a:spcBef>
              <a:buSzPct val="75000"/>
              <a:buChar char="•"/>
              <a:defRPr sz="2400">
                <a:latin typeface="Helvetica Neue"/>
                <a:ea typeface="Helvetica Neue"/>
                <a:cs typeface="Helvetica Neue"/>
                <a:sym typeface="Helvetica Neue"/>
              </a:defRPr>
            </a:lvl5pPr>
          </a:lstStyle>
          <a:p>
            <a:pPr/>
            <a:r>
              <a:t>Body Level One</a:t>
            </a:r>
          </a:p>
          <a:p>
            <a:pPr lvl="1"/>
            <a:r>
              <a:t>Body Level Two</a:t>
            </a:r>
          </a:p>
          <a:p>
            <a:pPr lvl="2"/>
            <a:r>
              <a:t>Body Level Three</a:t>
            </a:r>
          </a:p>
          <a:p>
            <a:pPr lvl="3"/>
            <a:r>
              <a:t>Body Level Four</a:t>
            </a:r>
          </a:p>
          <a:p>
            <a:pPr lvl="4"/>
            <a:r>
              <a:t>Body Level Five</a:t>
            </a:r>
          </a:p>
        </p:txBody>
      </p:sp>
      <p:sp>
        <p:nvSpPr>
          <p:cNvPr id="13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134" name="Title Text"/>
          <p:cNvSpPr/>
          <p:nvPr>
            <p:ph type="title"/>
          </p:nvPr>
        </p:nvSpPr>
        <p:spPr>
          <a:xfrm>
            <a:off x="0" y="0"/>
            <a:ext cx="24361690" cy="1741909"/>
          </a:xfrm>
          <a:prstGeom prst="rect">
            <a:avLst/>
          </a:prstGeom>
          <a:solidFill>
            <a:srgbClr val="A11438"/>
          </a:solidFill>
          <a:ln>
            <a:solidFill>
              <a:srgbClr val="000000"/>
            </a:solidFill>
            <a:round/>
          </a:ln>
        </p:spPr>
        <p:txBody>
          <a:bodyPr lIns="71437" tIns="71437" rIns="71437" bIns="71437"/>
          <a:lstStyle>
            <a:lvl1pPr marL="81280" indent="228600" defTabSz="1821656">
              <a:defRPr b="1" sz="5000"/>
            </a:lvl1pPr>
          </a:lstStyle>
          <a:p>
            <a:pPr/>
            <a:r>
              <a:t>Title Text</a:t>
            </a:r>
          </a:p>
        </p:txBody>
      </p:sp>
      <p:sp>
        <p:nvSpPr>
          <p:cNvPr id="135" name="Slide Number"/>
          <p:cNvSpPr/>
          <p:nvPr>
            <p:ph type="sldNum" sz="quarter" idx="2"/>
          </p:nvPr>
        </p:nvSpPr>
        <p:spPr>
          <a:xfrm>
            <a:off x="23490467" y="13149580"/>
            <a:ext cx="673344" cy="612776"/>
          </a:xfrm>
          <a:prstGeom prst="rect">
            <a:avLst/>
          </a:prstGeom>
          <a:solidFill>
            <a:srgbClr val="E2E2E2"/>
          </a:solidFill>
          <a:ln>
            <a:solidFill>
              <a:srgbClr val="000000"/>
            </a:solidFill>
            <a:round/>
          </a:ln>
        </p:spPr>
        <p:txBody>
          <a:bodyPr lIns="71437" tIns="71437" rIns="71437" bIns="71437"/>
          <a:lstStyle>
            <a:lvl1pPr marL="81280" marR="81280" defTabSz="1821656">
              <a:defRPr b="0" i="1" sz="3000">
                <a:solidFill>
                  <a:srgbClr val="000000"/>
                </a:solidFill>
                <a:uFill>
                  <a:solidFill>
                    <a:srgbClr val="FFFFFF"/>
                  </a:solidFill>
                </a:uFill>
                <a:latin typeface="Helvetica"/>
                <a:ea typeface="Helvetica"/>
                <a:cs typeface="Helvetica"/>
                <a:sym typeface="Helvetica"/>
              </a:defRPr>
            </a:lvl1pPr>
          </a:lstStyle>
          <a:p>
            <a:pPr/>
            <a:fld id="{86CB4B4D-7CA3-9044-876B-883B54F8677D}" type="slidenum"/>
          </a:p>
        </p:txBody>
      </p:sp>
      <p:sp>
        <p:nvSpPr>
          <p:cNvPr id="13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13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Tree>
  </p:cSld>
  <p:clrMapOvr>
    <a:masterClrMapping/>
  </p:clrMapOvr>
  <p:transition xmlns:p14="http://schemas.microsoft.com/office/powerpoint/2010/main" spd="med" advClick="1"/>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slideLayout" Target="../slideLayouts/slideLayout1.xml"/><Relationship Id="rId3" Type="http://schemas.openxmlformats.org/officeDocument/2006/relationships/slideLayout" Target="../slideLayouts/slideLayout2.xml"/><Relationship Id="rId4" Type="http://schemas.openxmlformats.org/officeDocument/2006/relationships/slideLayout" Target="../slideLayouts/slideLayout3.xml"/><Relationship Id="rId5" Type="http://schemas.openxmlformats.org/officeDocument/2006/relationships/slideLayout" Target="../slideLayouts/slideLayout4.xml"/><Relationship Id="rId6" Type="http://schemas.openxmlformats.org/officeDocument/2006/relationships/slideLayout" Target="../slideLayouts/slideLayout5.xml"/><Relationship Id="rId7" Type="http://schemas.openxmlformats.org/officeDocument/2006/relationships/slideLayout" Target="../slideLayouts/slideLayout6.xml"/><Relationship Id="rId8" Type="http://schemas.openxmlformats.org/officeDocument/2006/relationships/slideLayout" Target="../slideLayouts/slideLayout7.xml"/><Relationship Id="rId9" Type="http://schemas.openxmlformats.org/officeDocument/2006/relationships/slideLayout" Target="../slideLayouts/slideLayout8.xml"/><Relationship Id="rId10" Type="http://schemas.openxmlformats.org/officeDocument/2006/relationships/slideLayout" Target="../slideLayouts/slideLayout9.xml"/><Relationship Id="rId11" Type="http://schemas.openxmlformats.org/officeDocument/2006/relationships/slideLayout" Target="../slideLayouts/slideLayout10.xml"/><Relationship Id="rId12" Type="http://schemas.openxmlformats.org/officeDocument/2006/relationships/slideLayout" Target="../slideLayouts/slideLayout11.xml"/><Relationship Id="rId13" Type="http://schemas.openxmlformats.org/officeDocument/2006/relationships/slideLayout" Target="../slideLayouts/slideLayout12.xml"/><Relationship Id="rId14" Type="http://schemas.openxmlformats.org/officeDocument/2006/relationships/slideLayout" Target="../slideLayouts/slideLayout13.xml"/></Relationships>

</file>

<file path=ppt/slideMasters/slideMaster1.xml><?xml version="1.0" encoding="utf-8"?>
<p:sld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bg>
      <p:bgPr>
        <a:solidFill>
          <a:srgbClr val="FFFFFF"/>
        </a:solidFill>
      </p:bgPr>
    </p:bg>
    <p:spTree>
      <p:nvGrpSpPr>
        <p:cNvPr id="1" name=""/>
        <p:cNvGrpSpPr/>
        <p:nvPr/>
      </p:nvGrpSpPr>
      <p:grpSpPr>
        <a:xfrm>
          <a:off x="0" y="0"/>
          <a:ext cx="0" cy="0"/>
          <a:chOff x="0" y="0"/>
          <a:chExt cx="0" cy="0"/>
        </a:xfrm>
      </p:grpSpPr>
      <p:sp>
        <p:nvSpPr>
          <p:cNvPr id="2" name="Rectangle"/>
          <p:cNvSpPr/>
          <p:nvPr/>
        </p:nvSpPr>
        <p:spPr>
          <a:xfrm>
            <a:off x="-96939" y="-1"/>
            <a:ext cx="24561608" cy="1945481"/>
          </a:xfrm>
          <a:prstGeom prst="rect">
            <a:avLst/>
          </a:prstGeom>
          <a:solidFill>
            <a:srgbClr val="B30838"/>
          </a:solidFill>
          <a:ln w="12700">
            <a:miter lim="400000"/>
          </a:ln>
        </p:spPr>
        <p:txBody>
          <a:bodyPr lIns="0" tIns="0" rIns="0" bIns="0" anchor="ctr"/>
          <a:lstStyle/>
          <a:p>
            <a:pPr marR="81280" algn="ctr" defTabSz="1821656">
              <a:spcBef>
                <a:spcPts val="0"/>
              </a:spcBef>
              <a:defRPr sz="2800">
                <a:solidFill>
                  <a:srgbClr val="61A60E"/>
                </a:solidFill>
                <a:uFill>
                  <a:solidFill>
                    <a:srgbClr val="FFFFFF"/>
                  </a:solidFill>
                </a:uFill>
                <a:latin typeface="Arial"/>
                <a:ea typeface="Arial"/>
                <a:cs typeface="Arial"/>
                <a:sym typeface="Arial"/>
              </a:defRPr>
            </a:pPr>
          </a:p>
        </p:txBody>
      </p:sp>
      <p:sp>
        <p:nvSpPr>
          <p:cNvPr id="3" name="Line"/>
          <p:cNvSpPr/>
          <p:nvPr/>
        </p:nvSpPr>
        <p:spPr>
          <a:xfrm>
            <a:off x="500873" y="13010488"/>
            <a:ext cx="23161104" cy="1"/>
          </a:xfrm>
          <a:prstGeom prst="line">
            <a:avLst/>
          </a:prstGeom>
          <a:ln w="3175">
            <a:solidFill>
              <a:srgbClr val="0073AA"/>
            </a:solidFill>
          </a:ln>
        </p:spPr>
        <p:txBody>
          <a:bodyPr lIns="121917" tIns="121917" rIns="121917" bIns="121917"/>
          <a:lstStyle/>
          <a:p>
            <a:pPr defTabSz="2438400">
              <a:spcBef>
                <a:spcPts val="0"/>
              </a:spcBef>
              <a:defRPr sz="3200">
                <a:solidFill>
                  <a:srgbClr val="1B2E12"/>
                </a:solidFill>
                <a:latin typeface="Helvetica"/>
                <a:ea typeface="Helvetica"/>
                <a:cs typeface="Helvetica"/>
                <a:sym typeface="Helvetica"/>
              </a:defRPr>
            </a:pPr>
          </a:p>
        </p:txBody>
      </p:sp>
      <p:sp>
        <p:nvSpPr>
          <p:cNvPr id="4" name="Title Text"/>
          <p:cNvSpPr txBox="1"/>
          <p:nvPr>
            <p:ph type="title"/>
          </p:nvPr>
        </p:nvSpPr>
        <p:spPr>
          <a:xfrm>
            <a:off x="774868" y="7338"/>
            <a:ext cx="22834265" cy="1930804"/>
          </a:xfrm>
          <a:prstGeom prst="rect">
            <a:avLst/>
          </a:prstGeom>
          <a:solidFill>
            <a:srgbClr val="B30838"/>
          </a:solidFill>
          <a:ln w="12700">
            <a:miter lim="400000"/>
          </a:ln>
          <a:extLst>
            <a:ext uri="{C572A759-6A51-4108-AA02-DFA0A04FC94B}">
              <ma14:wrappingTextBoxFlag xmlns:ma14="http://schemas.microsoft.com/office/mac/drawingml/2011/main" val="1"/>
            </a:ext>
          </a:extLst>
        </p:spPr>
        <p:txBody>
          <a:bodyPr lIns="71437" tIns="71437" rIns="71437" bIns="71437" anchor="ctr">
            <a:normAutofit fontScale="100000" lnSpcReduction="0"/>
          </a:bodyPr>
          <a:lstStyle/>
          <a:p>
            <a:pPr/>
            <a:r>
              <a:t>Title Text</a:t>
            </a:r>
          </a:p>
        </p:txBody>
      </p:sp>
      <p:sp>
        <p:nvSpPr>
          <p:cNvPr id="5" name="Body Level One…"/>
          <p:cNvSpPr txBox="1"/>
          <p:nvPr>
            <p:ph type="body" idx="1"/>
          </p:nvPr>
        </p:nvSpPr>
        <p:spPr>
          <a:xfrm>
            <a:off x="850418" y="2250279"/>
            <a:ext cx="22462013" cy="10893178"/>
          </a:xfrm>
          <a:prstGeom prst="rect">
            <a:avLst/>
          </a:prstGeom>
          <a:ln w="12700">
            <a:miter lim="400000"/>
          </a:ln>
          <a:extLst>
            <a:ext uri="{C572A759-6A51-4108-AA02-DFA0A04FC94B}">
              <ma14:wrappingTextBoxFlag xmlns:ma14="http://schemas.microsoft.com/office/mac/drawingml/2011/main" val="1"/>
            </a:ext>
          </a:extLst>
        </p:spPr>
        <p:txBody>
          <a:bodyPr lIns="71437" tIns="71437" rIns="71437" bIns="71437">
            <a:normAutofit fontScale="100000" lnSpcReduction="0"/>
          </a:bodyPr>
          <a:lstStyle/>
          <a:p>
            <a:pPr/>
            <a:r>
              <a:t>Body Level One</a:t>
            </a:r>
          </a:p>
          <a:p>
            <a:pPr lvl="1"/>
            <a:r>
              <a:t>Body Level Two</a:t>
            </a:r>
          </a:p>
          <a:p>
            <a:pPr lvl="2"/>
            <a:r>
              <a:t>Body Level Three</a:t>
            </a:r>
          </a:p>
          <a:p>
            <a:pPr lvl="3"/>
            <a:r>
              <a:t>Body Level Four</a:t>
            </a:r>
          </a:p>
          <a:p>
            <a:pPr lvl="4"/>
            <a:r>
              <a:t>Body Level Five</a:t>
            </a:r>
          </a:p>
        </p:txBody>
      </p:sp>
      <p:sp>
        <p:nvSpPr>
          <p:cNvPr id="6" name="Slide Number"/>
          <p:cNvSpPr txBox="1"/>
          <p:nvPr>
            <p:ph type="sldNum" sz="quarter" idx="2"/>
          </p:nvPr>
        </p:nvSpPr>
        <p:spPr>
          <a:xfrm>
            <a:off x="23209253" y="13106400"/>
            <a:ext cx="512763" cy="498475"/>
          </a:xfrm>
          <a:prstGeom prst="rect">
            <a:avLst/>
          </a:prstGeom>
          <a:ln w="12700">
            <a:miter lim="400000"/>
          </a:ln>
        </p:spPr>
        <p:txBody>
          <a:bodyPr wrap="none" lIns="71437" tIns="71437" rIns="71437" bIns="71437">
            <a:spAutoFit/>
          </a:bodyPr>
          <a:lstStyle>
            <a:lvl1pPr algn="ctr" defTabSz="910826">
              <a:spcBef>
                <a:spcPts val="0"/>
              </a:spcBef>
              <a:defRPr b="1" sz="2400">
                <a:solidFill>
                  <a:srgbClr val="002C55"/>
                </a:solidFill>
                <a:uFill>
                  <a:solidFill>
                    <a:srgbClr val="006DA2"/>
                  </a:solidFill>
                </a:uFill>
                <a:latin typeface="Trebuchet MS"/>
                <a:ea typeface="Trebuchet MS"/>
                <a:cs typeface="Trebuchet MS"/>
                <a:sym typeface="Trebuchet MS"/>
              </a:defRPr>
            </a:lvl1pPr>
          </a:lstStyle>
          <a:p>
            <a:pPr/>
            <a:fld id="{86CB4B4D-7CA3-9044-876B-883B54F8677D}" type="slidenum"/>
          </a:p>
        </p:txBody>
      </p:sp>
    </p:spTree>
  </p:cSld>
  <p:clrMap bg1="lt1" tx1="dk1" bg2="lt2" tx2="dk2" accent1="accent1" accent2="accent2" accent3="accent3" accent4="accent4" accent5="accent5" accent6="accent6" hlink="hlink" folHlink="folHlink"/>
  <p:sldLayoutIdLst>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Lst>
  <p:transition xmlns:p14="http://schemas.microsoft.com/office/powerpoint/2010/main" spd="med" advClick="1"/>
  <p:txStyles>
    <p:titleStyle>
      <a:lvl1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1pPr>
      <a:lvl2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2pPr>
      <a:lvl3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3pPr>
      <a:lvl4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4pPr>
      <a:lvl5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5pPr>
      <a:lvl6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6pPr>
      <a:lvl7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7pPr>
      <a:lvl8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8pPr>
      <a:lvl9pPr marL="0" marR="81280" indent="30480" algn="l" defTabSz="1821656" latinLnBrk="0">
        <a:lnSpc>
          <a:spcPct val="100000"/>
        </a:lnSpc>
        <a:spcBef>
          <a:spcPts val="0"/>
        </a:spcBef>
        <a:spcAft>
          <a:spcPts val="0"/>
        </a:spcAft>
        <a:buClrTx/>
        <a:buSzTx/>
        <a:buFontTx/>
        <a:buNone/>
        <a:tabLst/>
        <a:defRPr b="0" baseline="0" cap="none" i="0" spc="0" strike="noStrike" sz="4800" u="none">
          <a:solidFill>
            <a:srgbClr val="FFFFFF"/>
          </a:solidFill>
          <a:uFill>
            <a:solidFill>
              <a:srgbClr val="FFFFFF"/>
            </a:solidFill>
          </a:uFill>
          <a:latin typeface="Helvetica"/>
          <a:ea typeface="Helvetica"/>
          <a:cs typeface="Helvetica"/>
          <a:sym typeface="Helvetica"/>
        </a:defRPr>
      </a:lvl9pPr>
    </p:titleStyle>
    <p:bodyStyle>
      <a:lvl1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1pPr>
      <a:lvl2pPr marL="680056" marR="81280" indent="-410816"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2pPr>
      <a:lvl3pPr marL="1142076" marR="81280" indent="-415636"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3pPr>
      <a:lvl4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4pPr>
      <a:lvl5pPr marL="2098038" marR="81280" indent="-457200"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5pPr>
      <a:lvl6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6pPr>
      <a:lvl7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7pPr>
      <a:lvl8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8pPr>
      <a:lvl9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9pPr>
    </p:bodyStyle>
    <p:otherStyle>
      <a:lvl1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1pPr>
      <a:lvl2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2pPr>
      <a:lvl3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3pPr>
      <a:lvl4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4pPr>
      <a:lvl5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5pPr>
      <a:lvl6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6pPr>
      <a:lvl7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7pPr>
      <a:lvl8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8pPr>
      <a:lvl9pPr marL="0" marR="0" indent="0" algn="ctr" defTabSz="910826" latinLnBrk="0">
        <a:lnSpc>
          <a:spcPct val="100000"/>
        </a:lnSpc>
        <a:spcBef>
          <a:spcPts val="0"/>
        </a:spcBef>
        <a:spcAft>
          <a:spcPts val="0"/>
        </a:spcAft>
        <a:buClrTx/>
        <a:buSzTx/>
        <a:buFontTx/>
        <a:buNone/>
        <a:tabLst/>
        <a:defRPr b="1" baseline="0" cap="none" i="0" spc="0" strike="noStrike" sz="2400" u="none">
          <a:solidFill>
            <a:schemeClr val="tx1"/>
          </a:solidFill>
          <a:uFill>
            <a:solidFill>
              <a:srgbClr val="006DA2"/>
            </a:solidFill>
          </a:uFill>
          <a:latin typeface="+mn-lt"/>
          <a:ea typeface="+mn-ea"/>
          <a:cs typeface="+mn-cs"/>
          <a:sym typeface="Trebuchet MS"/>
        </a:defRPr>
      </a:lvl9pPr>
    </p:otherStyle>
  </p:txStyles>
</p:sldMaster>
</file>

<file path=ppt/slides/_rels/slide1.xml.rels><?xml version="1.0" encoding="UTF-8"?>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Relationships xmlns="http://schemas.openxmlformats.org/package/2006/relationships"><Relationship Id="rId1" Type="http://schemas.openxmlformats.org/officeDocument/2006/relationships/slideLayout" Target="../slideLayouts/slideLayout3.xml"/></Relationships>

</file>

<file path=ppt/slides/_rels/slide3.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4.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2.png"/><Relationship Id="rId3" Type="http://schemas.openxmlformats.org/officeDocument/2006/relationships/image" Target="../media/image3.png"/><Relationship Id="rId4" Type="http://schemas.openxmlformats.org/officeDocument/2006/relationships/hyperlink" Target="https://www.bleepingcomputer.com/news/security/undocumented-commands-found-in-bluetooth-chip-used-by-a-billion-devices/" TargetMode="External"/><Relationship Id="rId5" Type="http://schemas.openxmlformats.org/officeDocument/2006/relationships/image" Target="../media/image4.png"/></Relationships>

</file>

<file path=ppt/slides/_rels/slide5.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5.png"/></Relationships>

</file>

<file path=ppt/slides/_rels/slide6.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6.png"/><Relationship Id="rId3" Type="http://schemas.openxmlformats.org/officeDocument/2006/relationships/image" Target="../media/image7.png"/><Relationship Id="rId4" Type="http://schemas.openxmlformats.org/officeDocument/2006/relationships/image" Target="../media/image8.png"/></Relationships>

</file>

<file path=ppt/slides/_rels/slide7.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9.png"/></Relationships>

</file>

<file path=ppt/slides/_rels/slide8.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0.png"/><Relationship Id="rId3" Type="http://schemas.openxmlformats.org/officeDocument/2006/relationships/image" Target="../media/image11.png"/><Relationship Id="rId4" Type="http://schemas.openxmlformats.org/officeDocument/2006/relationships/image" Target="../media/image12.png"/></Relationships>

</file>

<file path=ppt/slides/_rels/slide9.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3.png"/></Relationships>

</file>

<file path=ppt/slides/_rels/slide10.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4.png"/></Relationships>

</file>

<file path=ppt/slides/_rels/slide1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5.png"/></Relationships>

</file>

<file path=ppt/slides/_rels/slide13.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6.png"/></Relationships>

</file>

<file path=ppt/slides/_rels/slide14.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7.png"/></Relationships>

</file>

<file path=ppt/slides/_rels/slide15.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18.png"/></Relationships>

</file>

<file path=ppt/slides/_rels/slide16.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hyperlink" Target="https://en.wikipedia.org/wiki/Marc_Rotenberg" TargetMode="External"/><Relationship Id="rId3" Type="http://schemas.openxmlformats.org/officeDocument/2006/relationships/image" Target="../media/image19.png"/></Relationships>

</file>

<file path=ppt/slides/_rels/slide18.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20.png"/><Relationship Id="rId3" Type="http://schemas.openxmlformats.org/officeDocument/2006/relationships/image" Target="../media/image21.png"/></Relationships>

</file>

<file path=ppt/slides/_rels/slide19.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22.png"/></Relationships>

</file>

<file path=ppt/slides/_rels/slide20.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23.png"/><Relationship Id="rId3" Type="http://schemas.openxmlformats.org/officeDocument/2006/relationships/image" Target="../media/image24.png"/><Relationship Id="rId4" Type="http://schemas.openxmlformats.org/officeDocument/2006/relationships/image" Target="../media/image25.png"/><Relationship Id="rId5" Type="http://schemas.openxmlformats.org/officeDocument/2006/relationships/hyperlink" Target="https://www.nytimes.com/2022/05/19/opinion/privacy-technology-data.html" TargetMode="External"/></Relationships>

</file>

<file path=ppt/slides/_rels/slide2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26.png"/></Relationships>

</file>

<file path=ppt/slides/_rels/slide2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xml"/><Relationship Id="rId3" Type="http://schemas.openxmlformats.org/officeDocument/2006/relationships/image" Target="../media/image27.png"/><Relationship Id="rId4" Type="http://schemas.openxmlformats.org/officeDocument/2006/relationships/image" Target="../media/image28.png"/><Relationship Id="rId5" Type="http://schemas.openxmlformats.org/officeDocument/2006/relationships/image" Target="../media/image29.png"/></Relationships>

</file>

<file path=ppt/slides/_rels/slide23.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30.png"/><Relationship Id="rId3" Type="http://schemas.openxmlformats.org/officeDocument/2006/relationships/image" Target="../media/image31.png"/><Relationship Id="rId4" Type="http://schemas.openxmlformats.org/officeDocument/2006/relationships/image" Target="../media/image32.png"/></Relationships>

</file>

<file path=ppt/slides/_rels/slide24.xml.rels><?xml version="1.0" encoding="UTF-8"?>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notesSlide" Target="../notesSlides/notesSlide2.xml"/><Relationship Id="rId3" Type="http://schemas.openxmlformats.org/officeDocument/2006/relationships/image" Target="../media/image33.png"/><Relationship Id="rId4" Type="http://schemas.openxmlformats.org/officeDocument/2006/relationships/image" Target="../media/image30.png"/><Relationship Id="rId5" Type="http://schemas.openxmlformats.org/officeDocument/2006/relationships/image" Target="../media/image31.png"/><Relationship Id="rId6" Type="http://schemas.openxmlformats.org/officeDocument/2006/relationships/image" Target="../media/image34.png"/></Relationships>

</file>

<file path=ppt/slides/_rels/slide25.xml.rels><?xml version="1.0" encoding="UTF-8"?>
<Relationships xmlns="http://schemas.openxmlformats.org/package/2006/relationships"><Relationship Id="rId1" Type="http://schemas.openxmlformats.org/officeDocument/2006/relationships/slideLayout" Target="../slideLayouts/slideLayout8.xml"/><Relationship Id="rId2" Type="http://schemas.openxmlformats.org/officeDocument/2006/relationships/image" Target="../media/image35.png"/></Relationships>

</file>

<file path=ppt/slides/_rels/slide26.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hyperlink" Target="https://dataingovernment.blog.gov.uk/2020/08/20/synthetic-data-unlocking-the-power-of-data-and-skills-for-machine-learning/" TargetMode="External"/><Relationship Id="rId3" Type="http://schemas.openxmlformats.org/officeDocument/2006/relationships/image" Target="../media/image36.png"/></Relationships>

</file>

<file path=ppt/slides/_rels/slide27.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28.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37.png"/><Relationship Id="rId3" Type="http://schemas.openxmlformats.org/officeDocument/2006/relationships/video" Target="https://www.youtube.com/embed/faApR9AR-eg?feature=oembed" TargetMode="External"/><Relationship Id="rId4" Type="http://schemas.openxmlformats.org/officeDocument/2006/relationships/image" Target="../media/image3.jpeg"/><Relationship Id="rId5" Type="http://schemas.openxmlformats.org/officeDocument/2006/relationships/hyperlink" Target="https://www.youtube.com/watch?v=faApR9AR-eg" TargetMode="External"/></Relationships>

</file>

<file path=ppt/slides/_rels/slide29.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3.xml"/><Relationship Id="rId3" Type="http://schemas.openxmlformats.org/officeDocument/2006/relationships/image" Target="../media/image38.png"/></Relationships>

</file>

<file path=ppt/slides/_rels/slide30.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39.png"/><Relationship Id="rId3" Type="http://schemas.openxmlformats.org/officeDocument/2006/relationships/image" Target="../media/image40.png"/></Relationships>

</file>

<file path=ppt/slides/_rels/slide31.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image" Target="../media/image41.png"/></Relationships>

</file>

<file path=ppt/slides/_rels/slide32.xml.rels><?xml version="1.0" encoding="UTF-8"?>
<Relationships xmlns="http://schemas.openxmlformats.org/package/2006/relationships"><Relationship Id="rId1" Type="http://schemas.openxmlformats.org/officeDocument/2006/relationships/slideLayout" Target="../slideLayouts/slideLayout6.xml"/></Relationships>

</file>

<file path=ppt/slides/_rels/slide33.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1.tif"/><Relationship Id="rId3" Type="http://schemas.openxmlformats.org/officeDocument/2006/relationships/image" Target="../media/image42.png"/></Relationships>

</file>

<file path=ppt/slides/_rels/slide34.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1.tif"/></Relationships>

</file>

<file path=ppt/slides/_rels/slide35.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3.png"/></Relationships>

</file>

<file path=ppt/slides/_rels/slide36.xml.rels><?xml version="1.0" encoding="UTF-8"?>
<Relationships xmlns="http://schemas.openxmlformats.org/package/2006/relationships"><Relationship Id="rId1" Type="http://schemas.openxmlformats.org/officeDocument/2006/relationships/slideLayout" Target="../slideLayouts/slideLayout12.xml"/></Relationships>

</file>

<file path=ppt/slides/_rels/slide37.xml.rels><?xml version="1.0" encoding="UTF-8"?>
<Relationships xmlns="http://schemas.openxmlformats.org/package/2006/relationships"><Relationship Id="rId1" Type="http://schemas.openxmlformats.org/officeDocument/2006/relationships/slideLayout" Target="../slideLayouts/slideLayout13.xml"/></Relationships>

</file>

<file path=ppt/slides/_rels/slide38.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4.png"/><Relationship Id="rId3" Type="http://schemas.openxmlformats.org/officeDocument/2006/relationships/image" Target="../media/image45.png"/></Relationships>

</file>

<file path=ppt/slides/_rels/slide39.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hyperlink" Target="https://www.consumerfinance.gov/data-research/hmda/" TargetMode="External"/><Relationship Id="rId3" Type="http://schemas.openxmlformats.org/officeDocument/2006/relationships/image" Target="../media/image46.png"/></Relationships>

</file>

<file path=ppt/slides/_rels/slide40.xml.rels><?xml version="1.0" encoding="UTF-8"?>
<Relationships xmlns="http://schemas.openxmlformats.org/package/2006/relationships"><Relationship Id="rId1" Type="http://schemas.openxmlformats.org/officeDocument/2006/relationships/slideLayout" Target="../slideLayouts/slideLayout13.xml"/></Relationships>

</file>

<file path=ppt/slides/_rels/slide41.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7.png"/></Relationships>

</file>

<file path=ppt/slides/_rels/slide42.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8.png"/></Relationships>

</file>

<file path=ppt/slides/_rels/slide43.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2.tif"/><Relationship Id="rId3" Type="http://schemas.openxmlformats.org/officeDocument/2006/relationships/image" Target="../media/image48.png"/><Relationship Id="rId4" Type="http://schemas.openxmlformats.org/officeDocument/2006/relationships/image" Target="../media/image3.tif"/></Relationships>

</file>

<file path=ppt/slides/_rels/slide44.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48.png"/><Relationship Id="rId3" Type="http://schemas.openxmlformats.org/officeDocument/2006/relationships/image" Target="../media/image49.png"/></Relationships>

</file>

<file path=ppt/slides/_rels/slide45.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50.png"/></Relationships>

</file>

<file path=ppt/slides/_rels/slide46.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51.png"/><Relationship Id="rId3" Type="http://schemas.openxmlformats.org/officeDocument/2006/relationships/image" Target="../media/image52.png"/><Relationship Id="rId4" Type="http://schemas.openxmlformats.org/officeDocument/2006/relationships/image" Target="../media/image53.png"/></Relationships>

</file>

<file path=ppt/slides/_rels/slide47.xml.rels><?xml version="1.0" encoding="UTF-8"?>
<Relationships xmlns="http://schemas.openxmlformats.org/package/2006/relationships"><Relationship Id="rId1" Type="http://schemas.openxmlformats.org/officeDocument/2006/relationships/slideLayout" Target="../slideLayouts/slideLayout10.xml"/></Relationships>

</file>

<file path=ppt/slides/_rels/slide48.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54.png"/></Relationships>

</file>

<file path=ppt/slides/_rels/slide49.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55.png"/><Relationship Id="rId3" Type="http://schemas.openxmlformats.org/officeDocument/2006/relationships/image" Target="../media/image56.png"/><Relationship Id="rId4" Type="http://schemas.openxmlformats.org/officeDocument/2006/relationships/image" Target="../media/image57.png"/></Relationships>

</file>

<file path=ppt/slides/_rels/slide50.xml.rels><?xml version="1.0" encoding="UTF-8"?>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notesSlide" Target="../notesSlides/notesSlide4.xml"/></Relationships>

</file>

<file path=ppt/slides/_rels/slide51.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hyperlink" Target="https://mpc.cs.berkeley.edu/" TargetMode="External"/></Relationships>

</file>

<file path=ppt/slides/_rels/slide52.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4.jpeg"/><Relationship Id="rId3" Type="http://schemas.openxmlformats.org/officeDocument/2006/relationships/image" Target="../media/image5.jpeg"/></Relationships>

</file>

<file path=ppt/slides/_rels/slide53.xml.rels><?xml version="1.0" encoding="UTF-8"?>
<Relationships xmlns="http://schemas.openxmlformats.org/package/2006/relationships"><Relationship Id="rId1" Type="http://schemas.openxmlformats.org/officeDocument/2006/relationships/slideLayout" Target="../slideLayouts/slideLayout11.xml"/></Relationships>

</file>

<file path=ppt/slides/_rels/slide54.xml.rels><?xml version="1.0" encoding="UTF-8"?>
<Relationships xmlns="http://schemas.openxmlformats.org/package/2006/relationships"><Relationship Id="rId1" Type="http://schemas.openxmlformats.org/officeDocument/2006/relationships/slideLayout" Target="../slideLayouts/slideLayout10.xml"/></Relationships>

</file>

<file path=ppt/slides/_rels/slide55.xml.rels><?xml version="1.0" encoding="UTF-8"?>
<Relationships xmlns="http://schemas.openxmlformats.org/package/2006/relationships"><Relationship Id="rId1" Type="http://schemas.openxmlformats.org/officeDocument/2006/relationships/slideLayout" Target="../slideLayouts/slideLayout12.xml"/><Relationship Id="rId2" Type="http://schemas.openxmlformats.org/officeDocument/2006/relationships/image" Target="../media/image4.tif"/></Relationships>

</file>

<file path=ppt/slides/_rels/slide56.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tif"/><Relationship Id="rId3" Type="http://schemas.openxmlformats.org/officeDocument/2006/relationships/image" Target="../media/image58.png"/></Relationships>

</file>

<file path=ppt/slides/_rels/slide57.xml.rels><?xml version="1.0" encoding="UTF-8"?>
<Relationships xmlns="http://schemas.openxmlformats.org/package/2006/relationships"><Relationship Id="rId1" Type="http://schemas.openxmlformats.org/officeDocument/2006/relationships/slideLayout" Target="../slideLayouts/slideLayout13.xml"/></Relationships>

</file>

<file path=ppt/slides/_rels/slide58.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hyperlink" Target="http://www.cis.upenn.edu/~aaroth/Papers/privacybook.pdf" TargetMode="External"/><Relationship Id="rId3" Type="http://schemas.openxmlformats.org/officeDocument/2006/relationships/hyperlink" Target="https://en.wikipedia.org/wiki/Cynthia_Dwork" TargetMode="External"/><Relationship Id="rId4" Type="http://schemas.openxmlformats.org/officeDocument/2006/relationships/hyperlink" Target="https://en.wikipedia.org/wiki/Aaron_Roth" TargetMode="External"/><Relationship Id="rId5" Type="http://schemas.openxmlformats.org/officeDocument/2006/relationships/hyperlink" Target="https://doi.org/10.1561/0400000042" TargetMode="External"/></Relationships>

</file>

<file path=ppt/slides/_rels/slide59.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59.png"/></Relationships>

</file>

<file path=ppt/slides/_rels/slide60.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0.png"/><Relationship Id="rId3" Type="http://schemas.openxmlformats.org/officeDocument/2006/relationships/image" Target="../media/image6.jpeg"/></Relationships>

</file>

<file path=ppt/slides/_rels/slide61.xml.rels><?xml version="1.0" encoding="UTF-8"?>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notesSlide" Target="../notesSlides/notesSlide5.xml"/></Relationships>

</file>

<file path=ppt/slides/_rels/slide62.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1.png"/></Relationships>

</file>

<file path=ppt/slides/_rels/slide63.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2.png"/><Relationship Id="rId3" Type="http://schemas.openxmlformats.org/officeDocument/2006/relationships/image" Target="../media/image63.png"/><Relationship Id="rId4" Type="http://schemas.openxmlformats.org/officeDocument/2006/relationships/image" Target="../media/image64.png"/><Relationship Id="rId5" Type="http://schemas.openxmlformats.org/officeDocument/2006/relationships/image" Target="../media/image65.png"/><Relationship Id="rId6" Type="http://schemas.openxmlformats.org/officeDocument/2006/relationships/image" Target="../media/image66.png"/></Relationships>

</file>

<file path=ppt/slides/_rels/slide64.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2.png"/><Relationship Id="rId3" Type="http://schemas.openxmlformats.org/officeDocument/2006/relationships/image" Target="../media/image63.png"/><Relationship Id="rId4" Type="http://schemas.openxmlformats.org/officeDocument/2006/relationships/image" Target="../media/image65.png"/><Relationship Id="rId5" Type="http://schemas.openxmlformats.org/officeDocument/2006/relationships/image" Target="../media/image66.png"/><Relationship Id="rId6" Type="http://schemas.openxmlformats.org/officeDocument/2006/relationships/image" Target="../media/image64.png"/></Relationships>

</file>

<file path=ppt/slides/_rels/slide65.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67.png"/></Relationships>

</file>

<file path=ppt/slides/_rels/slide66.xml.rels><?xml version="1.0" encoding="UTF-8"?>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notesSlide" Target="../notesSlides/notesSlide6.xml"/></Relationships>

</file>

<file path=ppt/slides/_rels/slide67.xml.rels><?xml version="1.0" encoding="UTF-8"?>
<Relationships xmlns="http://schemas.openxmlformats.org/package/2006/relationships"><Relationship Id="rId1" Type="http://schemas.openxmlformats.org/officeDocument/2006/relationships/slideLayout" Target="../slideLayouts/slideLayout10.xml"/><Relationship Id="rId2" Type="http://schemas.openxmlformats.org/officeDocument/2006/relationships/notesSlide" Target="../notesSlides/notesSlide7.xml"/></Relationships>

</file>

<file path=ppt/slides/_rels/slide68.xml.rels><?xml version="1.0" encoding="UTF-8"?>
<Relationships xmlns="http://schemas.openxmlformats.org/package/2006/relationships"><Relationship Id="rId1" Type="http://schemas.openxmlformats.org/officeDocument/2006/relationships/slideLayout" Target="../slideLayouts/slideLayout9.xml"/><Relationship Id="rId2" Type="http://schemas.openxmlformats.org/officeDocument/2006/relationships/image" Target="../media/image5.tif"/></Relationships>

</file>

<file path=ppt/slides/_rels/slide69.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8.png"/></Relationships>

</file>

<file path=ppt/slides/_rels/slide70.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60.png"/><Relationship Id="rId3" Type="http://schemas.openxmlformats.org/officeDocument/2006/relationships/image" Target="../media/image69.png"/></Relationships>

</file>

<file path=ppt/slides/_rels/slide71.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70.png"/></Relationships>

</file>

<file path=ppt/slides/_rels/slide72.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6.tif"/></Relationships>

</file>

<file path=ppt/slides/_rels/slide73.xml.rels><?xml version="1.0" encoding="UTF-8"?>
<Relationships xmlns="http://schemas.openxmlformats.org/package/2006/relationships"><Relationship Id="rId1" Type="http://schemas.openxmlformats.org/officeDocument/2006/relationships/slideLayout" Target="../slideLayouts/slideLayout12.xml"/></Relationships>

</file>

<file path=ppt/slides/_rels/slide74.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71.png"/><Relationship Id="rId3" Type="http://schemas.openxmlformats.org/officeDocument/2006/relationships/image" Target="../media/image72.png"/></Relationships>

</file>

<file path=ppt/slides/_rels/slide75.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73.png"/><Relationship Id="rId3" Type="http://schemas.openxmlformats.org/officeDocument/2006/relationships/image" Target="../media/image74.png"/><Relationship Id="rId4" Type="http://schemas.openxmlformats.org/officeDocument/2006/relationships/image" Target="../media/image75.png"/><Relationship Id="rId5" Type="http://schemas.openxmlformats.org/officeDocument/2006/relationships/image" Target="../media/image76.png"/><Relationship Id="rId6" Type="http://schemas.openxmlformats.org/officeDocument/2006/relationships/image" Target="../media/image77.png"/><Relationship Id="rId7" Type="http://schemas.openxmlformats.org/officeDocument/2006/relationships/image" Target="../media/image78.png"/></Relationships>

</file>

<file path=ppt/slides/_rels/slide76.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79.png"/><Relationship Id="rId3" Type="http://schemas.openxmlformats.org/officeDocument/2006/relationships/image" Target="../media/image80.png"/><Relationship Id="rId4" Type="http://schemas.openxmlformats.org/officeDocument/2006/relationships/image" Target="../media/image7.jpeg"/></Relationships>

</file>

<file path=ppt/slides/_rels/slide77.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81.png"/><Relationship Id="rId3" Type="http://schemas.openxmlformats.org/officeDocument/2006/relationships/image" Target="../media/image82.png"/><Relationship Id="rId4" Type="http://schemas.openxmlformats.org/officeDocument/2006/relationships/hyperlink" Target="https://www2.census.gov/about/training-workshops/2023/2023-06-15-nmf-presentation.pdf" TargetMode="External"/></Relationships>

</file>

<file path=ppt/slides/_rels/slide78.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83.png"/><Relationship Id="rId3" Type="http://schemas.openxmlformats.org/officeDocument/2006/relationships/hyperlink" Target="https://www.census.gov/data/academy/webinars/2023/noisy-measurement-files.html" TargetMode="External"/></Relationships>

</file>

<file path=ppt/slides/_rels/slide79.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84.png"/><Relationship Id="rId3" Type="http://schemas.openxmlformats.org/officeDocument/2006/relationships/hyperlink" Target="https://www.census.gov/data/academy/webinars/2023/noisy-measurement-files.html" TargetMode="External"/></Relationships>

</file>

<file path=ppt/slides/_rels/slide80.xml.rels><?xml version="1.0" encoding="UTF-8"?>
<Relationships xmlns="http://schemas.openxmlformats.org/package/2006/relationships"><Relationship Id="rId1" Type="http://schemas.openxmlformats.org/officeDocument/2006/relationships/slideLayout" Target="../slideLayouts/slideLayout12.xml"/></Relationships>

</file>

<file path=ppt/slides/_rels/slide81.xml.rels><?xml version="1.0" encoding="UTF-8"?>
<Relationships xmlns="http://schemas.openxmlformats.org/package/2006/relationships"><Relationship Id="rId1" Type="http://schemas.openxmlformats.org/officeDocument/2006/relationships/slideLayout" Target="../slideLayouts/slideLayout12.xml"/></Relationships>

</file>

<file path=ppt/slides/_rels/slide82.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7.tif"/><Relationship Id="rId3" Type="http://schemas.openxmlformats.org/officeDocument/2006/relationships/image" Target="../media/image8.tif"/></Relationships>

</file>

<file path=ppt/slides/_rels/slide83.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9.tif"/></Relationships>

</file>

<file path=ppt/slides/_rels/slide84.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85.png"/><Relationship Id="rId3" Type="http://schemas.openxmlformats.org/officeDocument/2006/relationships/image" Target="../media/image86.png"/><Relationship Id="rId4" Type="http://schemas.openxmlformats.org/officeDocument/2006/relationships/image" Target="../media/image87.png"/></Relationships>

</file>

<file path=ppt/slides/_rels/slide85.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88.png"/></Relationships>

</file>

<file path=ppt/slides/_rels/slide86.xml.rels><?xml version="1.0" encoding="UTF-8"?>
<Relationships xmlns="http://schemas.openxmlformats.org/package/2006/relationships"><Relationship Id="rId1" Type="http://schemas.openxmlformats.org/officeDocument/2006/relationships/slideLayout" Target="../slideLayouts/slideLayout12.xml"/></Relationships>

</file>

<file path=ppt/slides/_rels/slide87.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10.tif"/></Relationships>

</file>

<file path=ppt/slides/_rels/slide88.xml.rels><?xml version="1.0" encoding="UTF-8"?>
<Relationships xmlns="http://schemas.openxmlformats.org/package/2006/relationships"><Relationship Id="rId1" Type="http://schemas.openxmlformats.org/officeDocument/2006/relationships/slideLayout" Target="../slideLayouts/slideLayout11.xml"/><Relationship Id="rId2" Type="http://schemas.openxmlformats.org/officeDocument/2006/relationships/image" Target="../media/image11.tif"/></Relationships>

</file>

<file path=ppt/slides/_rels/slide89.xml.rels><?xml version="1.0" encoding="UTF-8"?>
<Relationships xmlns="http://schemas.openxmlformats.org/package/2006/relationships"><Relationship Id="rId1" Type="http://schemas.openxmlformats.org/officeDocument/2006/relationships/slideLayout" Target="../slideLayouts/slideLayout13.xml"/></Relationships>

</file>

<file path=ppt/slides/_rels/slide90.xml.rels><?xml version="1.0" encoding="UTF-8"?>
<Relationships xmlns="http://schemas.openxmlformats.org/package/2006/relationships"><Relationship Id="rId1" Type="http://schemas.openxmlformats.org/officeDocument/2006/relationships/slideLayout" Target="../slideLayouts/slideLayout13.xml"/></Relationships>

</file>

<file path=ppt/slides/_rels/slide91.xml.rels><?xml version="1.0" encoding="UTF-8"?>
<Relationships xmlns="http://schemas.openxmlformats.org/package/2006/relationships"><Relationship Id="rId1" Type="http://schemas.openxmlformats.org/officeDocument/2006/relationships/slideLayout" Target="../slideLayouts/slideLayout13.xml"/><Relationship Id="rId2" Type="http://schemas.openxmlformats.org/officeDocument/2006/relationships/image" Target="../media/image42.png"/><Relationship Id="rId3" Type="http://schemas.openxmlformats.org/officeDocument/2006/relationships/image" Target="../media/image89.png"/><Relationship Id="rId4" Type="http://schemas.openxmlformats.org/officeDocument/2006/relationships/image" Target="../media/image90.png"/><Relationship Id="rId5" Type="http://schemas.openxmlformats.org/officeDocument/2006/relationships/image" Target="../media/image91.png"/></Relationships>

</file>

<file path=ppt/slides/_rels/slide92.xml.rels><?xml version="1.0" encoding="UTF-8"?>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hyperlink" Target="https://doi.org/10.1145/3453930" TargetMode="External"/><Relationship Id="rId3" Type="http://schemas.openxmlformats.org/officeDocument/2006/relationships/hyperlink" Target="https://unstats.un.org/bigdata/task-teams/privacy/UN%20Handbook%20for%20Privacy-Preserving%20Techniques.pdf" TargetMode="External"/></Relationships>

</file>

<file path=ppt/slides/slide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6" name="Title 1"/>
          <p:cNvSpPr txBox="1"/>
          <p:nvPr>
            <p:ph type="ctrTitle"/>
          </p:nvPr>
        </p:nvSpPr>
        <p:spPr>
          <a:xfrm>
            <a:off x="247276" y="5715000"/>
            <a:ext cx="23889448" cy="2286000"/>
          </a:xfrm>
          <a:prstGeom prst="rect">
            <a:avLst/>
          </a:prstGeom>
        </p:spPr>
        <p:txBody>
          <a:bodyPr/>
          <a:lstStyle/>
          <a:p>
            <a:pPr/>
            <a:r>
              <a:t>CSCI E-11</a:t>
            </a:r>
          </a:p>
        </p:txBody>
      </p:sp>
      <p:sp>
        <p:nvSpPr>
          <p:cNvPr id="147" name="Subtitle 2"/>
          <p:cNvSpPr txBox="1"/>
          <p:nvPr>
            <p:ph type="subTitle" sz="half" idx="1"/>
          </p:nvPr>
        </p:nvSpPr>
        <p:spPr>
          <a:prstGeom prst="rect">
            <a:avLst/>
          </a:prstGeom>
        </p:spPr>
        <p:txBody>
          <a:bodyPr/>
          <a:lstStyle/>
          <a:p>
            <a:pPr/>
            <a:r>
              <a:t>Class 7</a:t>
            </a:r>
          </a:p>
          <a:p>
            <a:pPr/>
            <a:r>
              <a:t>March 11, 2025</a:t>
            </a:r>
          </a:p>
          <a:p>
            <a:pPr/>
            <a:r>
              <a:t>Privacy Enhancing Technologies (PETs)</a:t>
            </a:r>
          </a:p>
        </p:txBody>
      </p:sp>
    </p:spTree>
  </p:cSld>
  <p:clrMapOvr>
    <a:masterClrMapping/>
  </p:clrMapOvr>
  <p:transition xmlns:p14="http://schemas.microsoft.com/office/powerpoint/2010/main" spd="med" advClick="1"/>
</p:sld>
</file>

<file path=ppt/slides/slide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9" name="Outline for today’s class"/>
          <p:cNvSpPr txBox="1"/>
          <p:nvPr>
            <p:ph type="title"/>
          </p:nvPr>
        </p:nvSpPr>
        <p:spPr>
          <a:prstGeom prst="rect">
            <a:avLst/>
          </a:prstGeom>
        </p:spPr>
        <p:txBody>
          <a:bodyPr/>
          <a:lstStyle/>
          <a:p>
            <a:pPr/>
            <a:r>
              <a:t>Outline for today’s class</a:t>
            </a:r>
          </a:p>
        </p:txBody>
      </p:sp>
      <p:sp>
        <p:nvSpPr>
          <p:cNvPr id="150" name="News story…"/>
          <p:cNvSpPr txBox="1"/>
          <p:nvPr>
            <p:ph type="body" idx="1"/>
          </p:nvPr>
        </p:nvSpPr>
        <p:spPr>
          <a:prstGeom prst="rect">
            <a:avLst/>
          </a:prstGeom>
        </p:spPr>
        <p:txBody>
          <a:bodyPr/>
          <a:lstStyle/>
          <a:p>
            <a:pPr/>
            <a:r>
              <a:t>News story</a:t>
            </a:r>
          </a:p>
          <a:p>
            <a:pPr lvl="1"/>
            <a:r>
              <a:t>ESP32 compromise! </a:t>
            </a:r>
          </a:p>
          <a:p>
            <a:pPr lvl="1"/>
            <a:r>
              <a:t>Undocumented APIs: what are they, and why they are a security risk.</a:t>
            </a:r>
          </a:p>
          <a:p>
            <a:pPr/>
            <a:r>
              <a:t>Labs:</a:t>
            </a:r>
          </a:p>
          <a:p>
            <a:pPr lvl="1"/>
            <a:r>
              <a:t>Lab 4 Status Check - Due Friday!</a:t>
            </a:r>
          </a:p>
          <a:p>
            <a:pPr/>
            <a:r>
              <a:t>This week’s reading:</a:t>
            </a:r>
          </a:p>
          <a:p>
            <a:pPr lvl="1"/>
            <a:r>
              <a:t>The engineer who cried quantum!</a:t>
            </a:r>
          </a:p>
          <a:p>
            <a:pPr/>
            <a:r>
              <a:t>PETs:</a:t>
            </a:r>
          </a:p>
        </p:txBody>
      </p:sp>
    </p:spTree>
  </p:cSld>
  <p:clrMapOvr>
    <a:masterClrMapping/>
  </p:clrMapOvr>
  <p:transition xmlns:p14="http://schemas.microsoft.com/office/powerpoint/2010/main" spd="med" advClick="1"/>
</p:sld>
</file>

<file path=ppt/slides/slide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2" name="Title 1"/>
          <p:cNvSpPr txBox="1"/>
          <p:nvPr>
            <p:ph type="title"/>
          </p:nvPr>
        </p:nvSpPr>
        <p:spPr>
          <a:prstGeom prst="rect">
            <a:avLst/>
          </a:prstGeom>
        </p:spPr>
        <p:txBody>
          <a:bodyPr/>
          <a:lstStyle>
            <a:lvl1pPr algn="l"/>
          </a:lstStyle>
          <a:p>
            <a:pPr/>
            <a:r>
              <a:t>News Stories (2)</a:t>
            </a:r>
          </a:p>
        </p:txBody>
      </p:sp>
      <p:sp>
        <p:nvSpPr>
          <p:cNvPr id="153" name="Content Placeholder 2"/>
          <p:cNvSpPr txBox="1"/>
          <p:nvPr>
            <p:ph type="body" sz="half" idx="1"/>
          </p:nvPr>
        </p:nvSpPr>
        <p:spPr>
          <a:prstGeom prst="rect">
            <a:avLst/>
          </a:prstGeom>
        </p:spPr>
        <p:txBody>
          <a:bodyPr/>
          <a:lstStyle/>
          <a:p>
            <a:pPr lvl="1"/>
          </a:p>
        </p:txBody>
      </p:sp>
    </p:spTree>
  </p:cSld>
  <p:clrMapOvr>
    <a:masterClrMapping/>
  </p:clrMapOvr>
  <p:transition xmlns:p14="http://schemas.microsoft.com/office/powerpoint/2010/main" spd="med" advClick="1"/>
</p:sld>
</file>

<file path=ppt/slides/slide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5" name="ESP32 has undocumented commands that allow chip take-over…"/>
          <p:cNvSpPr txBox="1"/>
          <p:nvPr>
            <p:ph type="title"/>
          </p:nvPr>
        </p:nvSpPr>
        <p:spPr>
          <a:prstGeom prst="rect">
            <a:avLst/>
          </a:prstGeom>
        </p:spPr>
        <p:txBody>
          <a:bodyPr/>
          <a:lstStyle/>
          <a:p>
            <a:pPr/>
            <a:r>
              <a:t>ESP32 has undocumented commands that allow chip take-over</a:t>
            </a:r>
          </a:p>
          <a:p>
            <a:pPr/>
            <a:r>
              <a:t>(originally called a “back door”)</a:t>
            </a:r>
          </a:p>
        </p:txBody>
      </p:sp>
      <p:sp>
        <p:nvSpPr>
          <p:cNvPr id="156" name="Double-click to edit"/>
          <p:cNvSpPr txBox="1"/>
          <p:nvPr>
            <p:ph type="body" idx="1"/>
          </p:nvPr>
        </p:nvSpPr>
        <p:spPr>
          <a:prstGeom prst="rect">
            <a:avLst/>
          </a:prstGeom>
        </p:spPr>
        <p:txBody>
          <a:bodyPr/>
          <a:lstStyle/>
          <a:p>
            <a:pPr/>
          </a:p>
        </p:txBody>
      </p:sp>
      <p:pic>
        <p:nvPicPr>
          <p:cNvPr id="157" name="pasted-movie.png" descr="pasted-movie.png"/>
          <p:cNvPicPr>
            <a:picLocks noChangeAspect="1"/>
          </p:cNvPicPr>
          <p:nvPr/>
        </p:nvPicPr>
        <p:blipFill>
          <a:blip r:embed="rId2">
            <a:extLst/>
          </a:blip>
          <a:stretch>
            <a:fillRect/>
          </a:stretch>
        </p:blipFill>
        <p:spPr>
          <a:xfrm>
            <a:off x="1528279" y="2809876"/>
            <a:ext cx="10269042" cy="1684706"/>
          </a:xfrm>
          <a:prstGeom prst="rect">
            <a:avLst/>
          </a:prstGeom>
          <a:ln w="12700">
            <a:miter lim="400000"/>
          </a:ln>
        </p:spPr>
      </p:pic>
      <p:pic>
        <p:nvPicPr>
          <p:cNvPr id="158" name="pasted-movie.png" descr="pasted-movie.png"/>
          <p:cNvPicPr>
            <a:picLocks noChangeAspect="1"/>
          </p:cNvPicPr>
          <p:nvPr/>
        </p:nvPicPr>
        <p:blipFill>
          <a:blip r:embed="rId3">
            <a:extLst/>
          </a:blip>
          <a:srcRect l="0" t="0" r="0" b="22298"/>
          <a:stretch>
            <a:fillRect/>
          </a:stretch>
        </p:blipFill>
        <p:spPr>
          <a:xfrm>
            <a:off x="1528279" y="4534224"/>
            <a:ext cx="10269042" cy="7893740"/>
          </a:xfrm>
          <a:prstGeom prst="rect">
            <a:avLst/>
          </a:prstGeom>
          <a:ln w="12700">
            <a:miter lim="400000"/>
          </a:ln>
        </p:spPr>
      </p:pic>
      <p:pic>
        <p:nvPicPr>
          <p:cNvPr id="159" name="pasted-movie.png" descr="pasted-movie.png"/>
          <p:cNvPicPr>
            <a:picLocks noChangeAspect="1"/>
          </p:cNvPicPr>
          <p:nvPr/>
        </p:nvPicPr>
        <p:blipFill>
          <a:blip r:embed="rId3">
            <a:extLst/>
          </a:blip>
          <a:srcRect l="6696" t="77137" r="0" b="0"/>
          <a:stretch>
            <a:fillRect/>
          </a:stretch>
        </p:blipFill>
        <p:spPr>
          <a:xfrm>
            <a:off x="11791176" y="3023344"/>
            <a:ext cx="12044560" cy="2919760"/>
          </a:xfrm>
          <a:prstGeom prst="rect">
            <a:avLst/>
          </a:prstGeom>
          <a:ln w="12700">
            <a:miter lim="400000"/>
          </a:ln>
        </p:spPr>
      </p:pic>
      <p:sp>
        <p:nvSpPr>
          <p:cNvPr id="160" name="https://www.bleepingcomputer.com/news/security/undocumented-commands-found-in-bluetooth-chip-used-by-a-billion-devices/"/>
          <p:cNvSpPr txBox="1"/>
          <p:nvPr/>
        </p:nvSpPr>
        <p:spPr>
          <a:xfrm>
            <a:off x="1408973" y="12420639"/>
            <a:ext cx="18680113" cy="47371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2500"/>
            </a:pPr>
            <a:r>
              <a:rPr u="sng">
                <a:hlinkClick r:id="rId4" invalidUrl="" action="" tgtFrame="" tooltip="" history="1" highlightClick="0" endSnd="0"/>
              </a:rPr>
              <a:t>https://www.bleepingcomputer.com/news/security/undocumented-commands-found-in-bluetooth-chip-used-by-a-billion-devices/</a:t>
            </a:r>
            <a:r>
              <a:t> </a:t>
            </a:r>
          </a:p>
        </p:txBody>
      </p:sp>
      <p:pic>
        <p:nvPicPr>
          <p:cNvPr id="161" name="pasted-movie.png" descr="pasted-movie.png"/>
          <p:cNvPicPr>
            <a:picLocks noChangeAspect="1"/>
          </p:cNvPicPr>
          <p:nvPr/>
        </p:nvPicPr>
        <p:blipFill>
          <a:blip r:embed="rId5">
            <a:extLst/>
          </a:blip>
          <a:srcRect l="33571" t="50056" r="33571" b="24506"/>
          <a:stretch>
            <a:fillRect/>
          </a:stretch>
        </p:blipFill>
        <p:spPr>
          <a:xfrm>
            <a:off x="17972028" y="6920271"/>
            <a:ext cx="5020870" cy="2919642"/>
          </a:xfrm>
          <a:prstGeom prst="rect">
            <a:avLst/>
          </a:prstGeom>
          <a:ln w="12700">
            <a:miter lim="400000"/>
          </a:ln>
        </p:spPr>
      </p:pic>
    </p:spTree>
  </p:cSld>
  <p:clrMapOvr>
    <a:masterClrMapping/>
  </p:clrMapOvr>
  <p:transition xmlns:p14="http://schemas.microsoft.com/office/powerpoint/2010/main" spd="med" advClick="1"/>
</p:sld>
</file>

<file path=ppt/slides/slide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3" name="CVE-2025-27840"/>
          <p:cNvSpPr txBox="1"/>
          <p:nvPr>
            <p:ph type="title"/>
          </p:nvPr>
        </p:nvSpPr>
        <p:spPr>
          <a:prstGeom prst="rect">
            <a:avLst/>
          </a:prstGeom>
        </p:spPr>
        <p:txBody>
          <a:bodyPr/>
          <a:lstStyle/>
          <a:p>
            <a:pPr/>
            <a:r>
              <a:t>CVE-2025-27840</a:t>
            </a:r>
          </a:p>
        </p:txBody>
      </p:sp>
      <p:sp>
        <p:nvSpPr>
          <p:cNvPr id="164" name="Tarlogic claims vendor specific Bluetooth commands that can read &amp; write any memory location.…"/>
          <p:cNvSpPr txBox="1"/>
          <p:nvPr>
            <p:ph type="body" idx="1"/>
          </p:nvPr>
        </p:nvSpPr>
        <p:spPr>
          <a:prstGeom prst="rect">
            <a:avLst/>
          </a:prstGeom>
        </p:spPr>
        <p:txBody>
          <a:bodyPr/>
          <a:lstStyle/>
          <a:p>
            <a:pPr defTabSz="808990">
              <a:spcBef>
                <a:spcPts val="3100"/>
              </a:spcBef>
              <a:defRPr sz="4116"/>
            </a:pPr>
            <a:r>
              <a:t>Tarlogic claims vendor specific Bluetooth commands that can read &amp; write any memory location.</a:t>
            </a:r>
          </a:p>
          <a:p>
            <a:pPr lvl="1" indent="448055" defTabSz="808990">
              <a:spcBef>
                <a:spcPts val="300"/>
              </a:spcBef>
              <a:defRPr sz="3528"/>
            </a:pPr>
            <a:r>
              <a:t>Claims it could be used for persistence.</a:t>
            </a:r>
          </a:p>
          <a:p>
            <a:pPr lvl="1" indent="448055" defTabSz="808990">
              <a:spcBef>
                <a:spcPts val="300"/>
              </a:spcBef>
              <a:defRPr sz="3528"/>
            </a:pPr>
            <a:r>
              <a:t>Claims it could be used to load code that attacks other systems.</a:t>
            </a:r>
          </a:p>
          <a:p>
            <a:pPr defTabSz="808990">
              <a:spcBef>
                <a:spcPts val="3100"/>
              </a:spcBef>
              <a:defRPr sz="4116"/>
            </a:pPr>
          </a:p>
          <a:p>
            <a:pPr defTabSz="808990">
              <a:spcBef>
                <a:spcPts val="3100"/>
              </a:spcBef>
              <a:defRPr sz="4116"/>
            </a:pPr>
            <a:r>
              <a:t>Espressif response:</a:t>
            </a:r>
          </a:p>
          <a:p>
            <a:pPr lvl="1" indent="448055" defTabSz="808990">
              <a:spcBef>
                <a:spcPts val="300"/>
              </a:spcBef>
              <a:defRPr sz="3528"/>
            </a:pPr>
            <a:r>
              <a:t>Every vendor has undocumented debug commands.</a:t>
            </a:r>
          </a:p>
          <a:p>
            <a:pPr lvl="1" indent="448055" defTabSz="808990">
              <a:spcBef>
                <a:spcPts val="300"/>
              </a:spcBef>
              <a:defRPr sz="3528"/>
            </a:pPr>
            <a:r>
              <a:t>These commands cannot be triggered by Bluetooth</a:t>
            </a:r>
          </a:p>
          <a:p>
            <a:pPr lvl="1" indent="448055" defTabSz="808990">
              <a:spcBef>
                <a:spcPts val="300"/>
              </a:spcBef>
              <a:defRPr sz="3528"/>
            </a:pPr>
            <a:r>
              <a:t>No remote access - only from host. (Tarlogic says otherwise)</a:t>
            </a:r>
          </a:p>
          <a:p>
            <a:pPr lvl="1" indent="448055" defTabSz="808990">
              <a:spcBef>
                <a:spcPts val="300"/>
              </a:spcBef>
              <a:defRPr sz="3528"/>
            </a:pPr>
            <a:r>
              <a:t>Only affects ESP32, not ESP32-C, ESP32-S, ESP32-H</a:t>
            </a:r>
          </a:p>
          <a:p>
            <a:pPr lvl="1" indent="448055" defTabSz="808990">
              <a:spcBef>
                <a:spcPts val="3100"/>
              </a:spcBef>
              <a:defRPr sz="11858"/>
            </a:pPr>
            <a:r>
              <a:t>🤷‍♀️</a:t>
            </a:r>
          </a:p>
          <a:p>
            <a:pPr defTabSz="808990">
              <a:spcBef>
                <a:spcPts val="3100"/>
              </a:spcBef>
              <a:defRPr sz="4116"/>
            </a:pPr>
            <a:r>
              <a:t>Q: Are undocumented APIs a security risk? </a:t>
            </a:r>
            <a:br/>
            <a:r>
              <a:t>Why or why not?</a:t>
            </a:r>
          </a:p>
        </p:txBody>
      </p:sp>
      <p:pic>
        <p:nvPicPr>
          <p:cNvPr id="165" name="pasted-movie.png" descr="pasted-movie.png"/>
          <p:cNvPicPr>
            <a:picLocks noChangeAspect="1"/>
          </p:cNvPicPr>
          <p:nvPr/>
        </p:nvPicPr>
        <p:blipFill>
          <a:blip r:embed="rId2">
            <a:extLst/>
          </a:blip>
          <a:stretch>
            <a:fillRect/>
          </a:stretch>
        </p:blipFill>
        <p:spPr>
          <a:xfrm>
            <a:off x="13836522" y="5052120"/>
            <a:ext cx="9970104" cy="7477577"/>
          </a:xfrm>
          <a:prstGeom prst="rect">
            <a:avLst/>
          </a:prstGeom>
          <a:ln w="12700">
            <a:miter lim="400000"/>
          </a:ln>
        </p:spPr>
      </p:pic>
    </p:spTree>
  </p:cSld>
  <p:clrMapOvr>
    <a:masterClrMapping/>
  </p:clrMapOvr>
  <p:transition xmlns:p14="http://schemas.microsoft.com/office/powerpoint/2010/main" spd="med" advClick="1"/>
</p:sld>
</file>

<file path=ppt/slides/slide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7" name="On October 28, 2020 CBP launched the CBP One application."/>
          <p:cNvSpPr txBox="1"/>
          <p:nvPr>
            <p:ph type="title"/>
          </p:nvPr>
        </p:nvSpPr>
        <p:spPr>
          <a:prstGeom prst="rect">
            <a:avLst/>
          </a:prstGeom>
        </p:spPr>
        <p:txBody>
          <a:bodyPr/>
          <a:lstStyle/>
          <a:p>
            <a:pPr/>
            <a:r>
              <a:t>On October 28, 2020 CBP launched the CBP One application.</a:t>
            </a:r>
          </a:p>
        </p:txBody>
      </p:sp>
      <p:sp>
        <p:nvSpPr>
          <p:cNvPr id="168" name="“Once a user has access to the International Organization functionality in CBP One, he or she will be able to use the application to facilitate processing of individuals that are enrolled in Migrant Protection Protocols and have an active immigration pro"/>
          <p:cNvSpPr txBox="1"/>
          <p:nvPr>
            <p:ph type="body" idx="1"/>
          </p:nvPr>
        </p:nvSpPr>
        <p:spPr>
          <a:prstGeom prst="rect">
            <a:avLst/>
          </a:prstGeom>
        </p:spPr>
        <p:txBody>
          <a:bodyPr/>
          <a:lstStyle/>
          <a:p>
            <a:pPr/>
            <a:r>
              <a:t>“Once a user has access to the International Organization functionality in CBP One, he or she will be able to use the application to facilitate processing of individuals that are enrolled in Migrant Protection Protocols and have an active immigration proceeding (i.e., no final adjudication.”)</a:t>
            </a:r>
          </a:p>
        </p:txBody>
      </p:sp>
      <p:pic>
        <p:nvPicPr>
          <p:cNvPr id="169" name="Image" descr="Image"/>
          <p:cNvPicPr>
            <a:picLocks noChangeAspect="1"/>
          </p:cNvPicPr>
          <p:nvPr/>
        </p:nvPicPr>
        <p:blipFill>
          <a:blip r:embed="rId2">
            <a:extLst/>
          </a:blip>
          <a:stretch>
            <a:fillRect/>
          </a:stretch>
        </p:blipFill>
        <p:spPr>
          <a:xfrm>
            <a:off x="7448756" y="4769282"/>
            <a:ext cx="5483087" cy="8465458"/>
          </a:xfrm>
          <a:prstGeom prst="rect">
            <a:avLst/>
          </a:prstGeom>
          <a:ln w="12700">
            <a:miter lim="400000"/>
          </a:ln>
        </p:spPr>
      </p:pic>
      <p:pic>
        <p:nvPicPr>
          <p:cNvPr id="170" name="Image" descr="Image"/>
          <p:cNvPicPr>
            <a:picLocks noChangeAspect="1"/>
          </p:cNvPicPr>
          <p:nvPr/>
        </p:nvPicPr>
        <p:blipFill>
          <a:blip r:embed="rId3">
            <a:extLst/>
          </a:blip>
          <a:stretch>
            <a:fillRect/>
          </a:stretch>
        </p:blipFill>
        <p:spPr>
          <a:xfrm>
            <a:off x="12574235" y="4748284"/>
            <a:ext cx="11862310" cy="7530234"/>
          </a:xfrm>
          <a:prstGeom prst="rect">
            <a:avLst/>
          </a:prstGeom>
          <a:ln w="12700">
            <a:miter lim="400000"/>
          </a:ln>
        </p:spPr>
      </p:pic>
      <p:pic>
        <p:nvPicPr>
          <p:cNvPr id="171" name="24_0130_priv_pia-cbp-068-appendixupdate (dragged).pdf" descr="24_0130_priv_pia-cbp-068-appendixupdate (dragged).pdf"/>
          <p:cNvPicPr>
            <a:picLocks noChangeAspect="1"/>
          </p:cNvPicPr>
          <p:nvPr/>
        </p:nvPicPr>
        <p:blipFill>
          <a:blip r:embed="rId4">
            <a:extLst/>
          </a:blip>
          <a:stretch>
            <a:fillRect/>
          </a:stretch>
        </p:blipFill>
        <p:spPr>
          <a:xfrm>
            <a:off x="659852" y="4997178"/>
            <a:ext cx="6189288" cy="8009667"/>
          </a:xfrm>
          <a:prstGeom prst="rect">
            <a:avLst/>
          </a:prstGeom>
          <a:ln w="25400">
            <a:solidFill>
              <a:srgbClr val="000000"/>
            </a:solidFill>
            <a:miter lim="400000"/>
          </a:ln>
        </p:spPr>
      </p:pic>
    </p:spTree>
  </p:cSld>
  <p:clrMapOvr>
    <a:masterClrMapping/>
  </p:clrMapOvr>
  <p:transition xmlns:p14="http://schemas.microsoft.com/office/powerpoint/2010/main" spd="med" advClick="1"/>
</p:sld>
</file>

<file path=ppt/slides/slide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3" name="On January 20 at 12:01pm eastern time, CBP One stopped working."/>
          <p:cNvSpPr txBox="1"/>
          <p:nvPr>
            <p:ph type="title"/>
          </p:nvPr>
        </p:nvSpPr>
        <p:spPr>
          <a:prstGeom prst="rect">
            <a:avLst/>
          </a:prstGeom>
        </p:spPr>
        <p:txBody>
          <a:bodyPr/>
          <a:lstStyle/>
          <a:p>
            <a:pPr/>
            <a:r>
              <a:t>On January 20 at 12:01pm eastern time, CBP One stopped working.</a:t>
            </a:r>
          </a:p>
        </p:txBody>
      </p:sp>
      <p:pic>
        <p:nvPicPr>
          <p:cNvPr id="174" name="pasted-movie.png" descr="pasted-movie.png"/>
          <p:cNvPicPr>
            <a:picLocks noChangeAspect="1"/>
          </p:cNvPicPr>
          <p:nvPr/>
        </p:nvPicPr>
        <p:blipFill>
          <a:blip r:embed="rId2">
            <a:extLst/>
          </a:blip>
          <a:stretch>
            <a:fillRect/>
          </a:stretch>
        </p:blipFill>
        <p:spPr>
          <a:xfrm>
            <a:off x="7906629" y="2203290"/>
            <a:ext cx="8570741" cy="11262832"/>
          </a:xfrm>
          <a:prstGeom prst="rect">
            <a:avLst/>
          </a:prstGeom>
          <a:ln w="12700">
            <a:miter lim="400000"/>
          </a:ln>
        </p:spPr>
      </p:pic>
    </p:spTree>
  </p:cSld>
  <p:clrMapOvr>
    <a:masterClrMapping/>
  </p:clrMapOvr>
  <p:transition xmlns:p14="http://schemas.microsoft.com/office/powerpoint/2010/main" spd="med" advClick="1"/>
</p:sld>
</file>

<file path=ppt/slides/slide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6" name="This week, CBP One relaunched as “CBP Home.”…"/>
          <p:cNvSpPr txBox="1"/>
          <p:nvPr>
            <p:ph type="title"/>
          </p:nvPr>
        </p:nvSpPr>
        <p:spPr>
          <a:prstGeom prst="rect">
            <a:avLst/>
          </a:prstGeom>
        </p:spPr>
        <p:txBody>
          <a:bodyPr/>
          <a:lstStyle/>
          <a:p>
            <a:pPr/>
            <a:r>
              <a:t>This week, CBP One relaunched as “CBP Home.”</a:t>
            </a:r>
          </a:p>
          <a:p>
            <a:pPr/>
            <a:r>
              <a:t>Through auto-update, users will </a:t>
            </a:r>
            <a:r>
              <a:rPr i="1"/>
              <a:t>automatically get new verison with all new features!</a:t>
            </a:r>
          </a:p>
        </p:txBody>
      </p:sp>
      <p:pic>
        <p:nvPicPr>
          <p:cNvPr id="177" name="pasted-movie.png" descr="pasted-movie.png"/>
          <p:cNvPicPr>
            <a:picLocks noChangeAspect="1"/>
          </p:cNvPicPr>
          <p:nvPr/>
        </p:nvPicPr>
        <p:blipFill>
          <a:blip r:embed="rId2">
            <a:extLst/>
          </a:blip>
          <a:stretch>
            <a:fillRect/>
          </a:stretch>
        </p:blipFill>
        <p:spPr>
          <a:xfrm>
            <a:off x="3331586" y="2196281"/>
            <a:ext cx="3352801" cy="952501"/>
          </a:xfrm>
          <a:prstGeom prst="rect">
            <a:avLst/>
          </a:prstGeom>
          <a:ln w="12700">
            <a:miter lim="400000"/>
          </a:ln>
        </p:spPr>
      </p:pic>
      <p:pic>
        <p:nvPicPr>
          <p:cNvPr id="178" name="pasted-movie.png" descr="pasted-movie.png"/>
          <p:cNvPicPr>
            <a:picLocks noChangeAspect="1"/>
          </p:cNvPicPr>
          <p:nvPr/>
        </p:nvPicPr>
        <p:blipFill>
          <a:blip r:embed="rId3">
            <a:extLst/>
          </a:blip>
          <a:stretch>
            <a:fillRect/>
          </a:stretch>
        </p:blipFill>
        <p:spPr>
          <a:xfrm>
            <a:off x="727560" y="2951719"/>
            <a:ext cx="9324273" cy="10499067"/>
          </a:xfrm>
          <a:prstGeom prst="rect">
            <a:avLst/>
          </a:prstGeom>
          <a:ln w="12700">
            <a:miter lim="400000"/>
          </a:ln>
        </p:spPr>
      </p:pic>
      <p:grpSp>
        <p:nvGrpSpPr>
          <p:cNvPr id="181" name="Group"/>
          <p:cNvGrpSpPr/>
          <p:nvPr/>
        </p:nvGrpSpPr>
        <p:grpSpPr>
          <a:xfrm>
            <a:off x="13122498" y="2688077"/>
            <a:ext cx="10493873" cy="10002090"/>
            <a:chOff x="0" y="0"/>
            <a:chExt cx="10493871" cy="10002089"/>
          </a:xfrm>
        </p:grpSpPr>
        <p:pic>
          <p:nvPicPr>
            <p:cNvPr id="179" name="pasted-movie.png" descr="pasted-movie.png"/>
            <p:cNvPicPr>
              <a:picLocks noChangeAspect="1"/>
            </p:cNvPicPr>
            <p:nvPr/>
          </p:nvPicPr>
          <p:blipFill>
            <a:blip r:embed="rId4">
              <a:extLst/>
            </a:blip>
            <a:stretch>
              <a:fillRect/>
            </a:stretch>
          </p:blipFill>
          <p:spPr>
            <a:xfrm>
              <a:off x="0" y="0"/>
              <a:ext cx="10493872" cy="10002090"/>
            </a:xfrm>
            <a:prstGeom prst="rect">
              <a:avLst/>
            </a:prstGeom>
            <a:ln w="25400" cap="flat">
              <a:solidFill>
                <a:srgbClr val="000000"/>
              </a:solidFill>
              <a:prstDash val="solid"/>
              <a:miter lim="400000"/>
            </a:ln>
            <a:effectLst/>
          </p:spPr>
        </p:pic>
        <p:sp>
          <p:nvSpPr>
            <p:cNvPr id="180" name="Oval"/>
            <p:cNvSpPr/>
            <p:nvPr/>
          </p:nvSpPr>
          <p:spPr>
            <a:xfrm>
              <a:off x="2101989" y="5423850"/>
              <a:ext cx="7050669" cy="1059378"/>
            </a:xfrm>
            <a:prstGeom prst="ellipse">
              <a:avLst/>
            </a:prstGeom>
            <a:noFill/>
            <a:ln w="88900" cap="flat">
              <a:solidFill>
                <a:schemeClr val="accent5">
                  <a:lumOff val="-29866"/>
                </a:schemeClr>
              </a:solidFill>
              <a:prstDash val="solid"/>
              <a:miter lim="400000"/>
            </a:ln>
            <a:effectLst/>
          </p:spPr>
          <p:txBody>
            <a:bodyPr wrap="square" lIns="0" tIns="0" rIns="0" bIns="0" numCol="1" anchor="ctr">
              <a:noAutofit/>
            </a:bodyPr>
            <a:lstStyle/>
            <a:p>
              <a:pPr algn="ctr">
                <a:spcBef>
                  <a:spcPts val="0"/>
                </a:spcBef>
                <a:defRPr sz="3200">
                  <a:solidFill>
                    <a:srgbClr val="FFFFFF"/>
                  </a:solidFill>
                  <a:latin typeface="+mn-lt"/>
                  <a:ea typeface="+mn-ea"/>
                  <a:cs typeface="+mn-cs"/>
                  <a:sym typeface="Helvetica Neue Medium"/>
                </a:defRPr>
              </a:pPr>
            </a:p>
          </p:txBody>
        </p:sp>
      </p:grpSp>
    </p:spTree>
  </p:cSld>
  <p:clrMapOvr>
    <a:masterClrMapping/>
  </p:clrMapOvr>
  <p:transition xmlns:p14="http://schemas.microsoft.com/office/powerpoint/2010/main" spd="med" advClick="1"/>
</p:sld>
</file>

<file path=ppt/slides/slide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3" name="Double-click to edit"/>
          <p:cNvSpPr txBox="1"/>
          <p:nvPr>
            <p:ph type="title"/>
          </p:nvPr>
        </p:nvSpPr>
        <p:spPr>
          <a:prstGeom prst="rect">
            <a:avLst/>
          </a:prstGeom>
        </p:spPr>
        <p:txBody>
          <a:bodyPr/>
          <a:lstStyle/>
          <a:p>
            <a:pPr/>
          </a:p>
        </p:txBody>
      </p:sp>
      <p:sp>
        <p:nvSpPr>
          <p:cNvPr id="184" name="Double-click to edit"/>
          <p:cNvSpPr txBox="1"/>
          <p:nvPr>
            <p:ph type="body" idx="1"/>
          </p:nvPr>
        </p:nvSpPr>
        <p:spPr>
          <a:prstGeom prst="rect">
            <a:avLst/>
          </a:prstGeom>
        </p:spPr>
        <p:txBody>
          <a:bodyPr/>
          <a:lstStyle/>
          <a:p>
            <a:pPr/>
          </a:p>
        </p:txBody>
      </p:sp>
      <p:pic>
        <p:nvPicPr>
          <p:cNvPr id="185" name="cbp_home_sitd_qrg_march_2025.pdf" descr="cbp_home_sitd_qrg_march_2025.pdf"/>
          <p:cNvPicPr>
            <a:picLocks noChangeAspect="1"/>
          </p:cNvPicPr>
          <p:nvPr/>
        </p:nvPicPr>
        <p:blipFill>
          <a:blip r:embed="rId2">
            <a:extLst/>
          </a:blip>
          <a:stretch>
            <a:fillRect/>
          </a:stretch>
        </p:blipFill>
        <p:spPr>
          <a:xfrm>
            <a:off x="985752" y="463495"/>
            <a:ext cx="21989730" cy="13350909"/>
          </a:xfrm>
          <a:prstGeom prst="rect">
            <a:avLst/>
          </a:prstGeom>
          <a:ln w="25400">
            <a:solidFill>
              <a:srgbClr val="000000"/>
            </a:solidFill>
            <a:miter lim="400000"/>
          </a:ln>
        </p:spPr>
      </p:pic>
    </p:spTree>
  </p:cSld>
  <p:clrMapOvr>
    <a:masterClrMapping/>
  </p:clrMapOvr>
  <p:transition xmlns:p14="http://schemas.microsoft.com/office/powerpoint/2010/main" spd="med" advClick="1"/>
</p:sld>
</file>

<file path=ppt/slides/slide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7" name="Labs"/>
          <p:cNvSpPr txBox="1"/>
          <p:nvPr>
            <p:ph type="title"/>
          </p:nvPr>
        </p:nvSpPr>
        <p:spPr>
          <a:prstGeom prst="rect">
            <a:avLst/>
          </a:prstGeom>
        </p:spPr>
        <p:txBody>
          <a:bodyPr/>
          <a:lstStyle/>
          <a:p>
            <a:pPr/>
            <a:r>
              <a:t>Labs</a:t>
            </a:r>
          </a:p>
        </p:txBody>
      </p:sp>
      <p:sp>
        <p:nvSpPr>
          <p:cNvPr id="188" name="Lab #3: Due March 3 (Yesterday)…"/>
          <p:cNvSpPr txBox="1"/>
          <p:nvPr>
            <p:ph type="body" sz="half" idx="1"/>
          </p:nvPr>
        </p:nvSpPr>
        <p:spPr>
          <a:prstGeom prst="rect">
            <a:avLst/>
          </a:prstGeom>
        </p:spPr>
        <p:txBody>
          <a:bodyPr/>
          <a:lstStyle/>
          <a:p>
            <a:pPr/>
            <a:r>
              <a:t>Lab #3: Due March 3 (Yesterday)</a:t>
            </a:r>
          </a:p>
          <a:p>
            <a:pPr/>
            <a:r>
              <a:t>Lab #4: Due </a:t>
            </a:r>
          </a:p>
        </p:txBody>
      </p:sp>
    </p:spTree>
  </p:cSld>
  <p:clrMapOvr>
    <a:masterClrMapping/>
  </p:clrMapOvr>
  <p:transition xmlns:p14="http://schemas.microsoft.com/office/powerpoint/2010/main" spd="med" advClick="1"/>
</p:sld>
</file>

<file path=ppt/slides/slide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0" name="Lab 4"/>
          <p:cNvSpPr txBox="1"/>
          <p:nvPr>
            <p:ph type="title"/>
          </p:nvPr>
        </p:nvSpPr>
        <p:spPr>
          <a:prstGeom prst="rect">
            <a:avLst/>
          </a:prstGeom>
        </p:spPr>
        <p:txBody>
          <a:bodyPr/>
          <a:lstStyle/>
          <a:p>
            <a:pPr/>
            <a:r>
              <a:t>Lab 4</a:t>
            </a:r>
          </a:p>
        </p:txBody>
      </p:sp>
      <p:sp>
        <p:nvSpPr>
          <p:cNvPr id="191" name="32 students have working systems!"/>
          <p:cNvSpPr txBox="1"/>
          <p:nvPr>
            <p:ph type="body" idx="1"/>
          </p:nvPr>
        </p:nvSpPr>
        <p:spPr>
          <a:prstGeom prst="rect">
            <a:avLst/>
          </a:prstGeom>
        </p:spPr>
        <p:txBody>
          <a:bodyPr/>
          <a:lstStyle>
            <a:lvl1pPr>
              <a:defRPr i="1"/>
            </a:lvl1pPr>
          </a:lstStyle>
          <a:p>
            <a:pPr/>
            <a:r>
              <a:t>32 students have working systems!</a:t>
            </a:r>
          </a:p>
        </p:txBody>
      </p:sp>
      <p:pic>
        <p:nvPicPr>
          <p:cNvPr id="192" name="pasted-movie.png" descr="pasted-movie.png"/>
          <p:cNvPicPr>
            <a:picLocks noChangeAspect="1"/>
          </p:cNvPicPr>
          <p:nvPr/>
        </p:nvPicPr>
        <p:blipFill>
          <a:blip r:embed="rId2">
            <a:extLst/>
          </a:blip>
          <a:stretch>
            <a:fillRect/>
          </a:stretch>
        </p:blipFill>
        <p:spPr>
          <a:xfrm>
            <a:off x="8764146" y="168495"/>
            <a:ext cx="15893879" cy="13716001"/>
          </a:xfrm>
          <a:prstGeom prst="rect">
            <a:avLst/>
          </a:prstGeom>
          <a:ln w="12700">
            <a:miter lim="400000"/>
          </a:ln>
        </p:spPr>
      </p:pic>
    </p:spTree>
  </p:cSld>
  <p:clrMapOvr>
    <a:masterClrMapping/>
  </p:clrMapOvr>
  <p:transition xmlns:p14="http://schemas.microsoft.com/office/powerpoint/2010/main" spd="med" advClick="1"/>
</p:sld>
</file>

<file path=ppt/slides/slide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4" name="this one is great … except for “Your Name Goes Here”"/>
          <p:cNvSpPr txBox="1"/>
          <p:nvPr>
            <p:ph type="title"/>
          </p:nvPr>
        </p:nvSpPr>
        <p:spPr>
          <a:prstGeom prst="rect">
            <a:avLst/>
          </a:prstGeom>
        </p:spPr>
        <p:txBody>
          <a:bodyPr/>
          <a:lstStyle/>
          <a:p>
            <a:pPr/>
            <a:r>
              <a:t>this one is great … except for “Your Name Goes Here”</a:t>
            </a:r>
          </a:p>
        </p:txBody>
      </p:sp>
      <p:sp>
        <p:nvSpPr>
          <p:cNvPr id="195" name="Double-click to edit"/>
          <p:cNvSpPr txBox="1"/>
          <p:nvPr>
            <p:ph type="body" idx="1"/>
          </p:nvPr>
        </p:nvSpPr>
        <p:spPr>
          <a:prstGeom prst="rect">
            <a:avLst/>
          </a:prstGeom>
        </p:spPr>
        <p:txBody>
          <a:bodyPr/>
          <a:lstStyle/>
          <a:p>
            <a:pPr/>
          </a:p>
        </p:txBody>
      </p:sp>
      <p:pic>
        <p:nvPicPr>
          <p:cNvPr id="196" name="pasted-movie.png" descr="pasted-movie.png"/>
          <p:cNvPicPr>
            <a:picLocks noChangeAspect="1"/>
          </p:cNvPicPr>
          <p:nvPr/>
        </p:nvPicPr>
        <p:blipFill>
          <a:blip r:embed="rId2">
            <a:extLst/>
          </a:blip>
          <a:stretch>
            <a:fillRect/>
          </a:stretch>
        </p:blipFill>
        <p:spPr>
          <a:xfrm>
            <a:off x="5163644" y="1977213"/>
            <a:ext cx="14351001" cy="11696701"/>
          </a:xfrm>
          <a:prstGeom prst="rect">
            <a:avLst/>
          </a:prstGeom>
          <a:ln w="12700">
            <a:miter lim="400000"/>
          </a:ln>
        </p:spPr>
      </p:pic>
    </p:spTree>
  </p:cSld>
  <p:clrMapOvr>
    <a:masterClrMapping/>
  </p:clrMapOvr>
  <p:transition xmlns:p14="http://schemas.microsoft.com/office/powerpoint/2010/main" spd="med" advClick="1"/>
</p:sld>
</file>

<file path=ppt/slides/slide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8" name="Another great success — this one with messages!"/>
          <p:cNvSpPr txBox="1"/>
          <p:nvPr>
            <p:ph type="title"/>
          </p:nvPr>
        </p:nvSpPr>
        <p:spPr>
          <a:prstGeom prst="rect">
            <a:avLst/>
          </a:prstGeom>
        </p:spPr>
        <p:txBody>
          <a:bodyPr/>
          <a:lstStyle/>
          <a:p>
            <a:pPr/>
            <a:r>
              <a:t>Another great success — this one with messages!</a:t>
            </a:r>
          </a:p>
        </p:txBody>
      </p:sp>
      <p:sp>
        <p:nvSpPr>
          <p:cNvPr id="199" name="Double-click to edit"/>
          <p:cNvSpPr txBox="1"/>
          <p:nvPr>
            <p:ph type="body" idx="1"/>
          </p:nvPr>
        </p:nvSpPr>
        <p:spPr>
          <a:prstGeom prst="rect">
            <a:avLst/>
          </a:prstGeom>
        </p:spPr>
        <p:txBody>
          <a:bodyPr/>
          <a:lstStyle/>
          <a:p>
            <a:pPr/>
          </a:p>
        </p:txBody>
      </p:sp>
      <p:pic>
        <p:nvPicPr>
          <p:cNvPr id="200" name="pasted-movie.png" descr="pasted-movie.png"/>
          <p:cNvPicPr>
            <a:picLocks noChangeAspect="1"/>
          </p:cNvPicPr>
          <p:nvPr/>
        </p:nvPicPr>
        <p:blipFill>
          <a:blip r:embed="rId2">
            <a:extLst/>
          </a:blip>
          <a:stretch>
            <a:fillRect/>
          </a:stretch>
        </p:blipFill>
        <p:spPr>
          <a:xfrm>
            <a:off x="5016500" y="1977213"/>
            <a:ext cx="14351000" cy="11696701"/>
          </a:xfrm>
          <a:prstGeom prst="rect">
            <a:avLst/>
          </a:prstGeom>
          <a:ln w="12700">
            <a:miter lim="400000"/>
          </a:ln>
        </p:spPr>
      </p:pic>
    </p:spTree>
  </p:cSld>
  <p:clrMapOvr>
    <a:masterClrMapping/>
  </p:clrMapOvr>
  <p:transition xmlns:p14="http://schemas.microsoft.com/office/powerpoint/2010/main" spd="med" advClick="1"/>
</p:sld>
</file>

<file path=ppt/slides/slide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2" name="I’m not sure how this person got rid of the form…?"/>
          <p:cNvSpPr txBox="1"/>
          <p:nvPr>
            <p:ph type="title"/>
          </p:nvPr>
        </p:nvSpPr>
        <p:spPr>
          <a:prstGeom prst="rect">
            <a:avLst/>
          </a:prstGeom>
        </p:spPr>
        <p:txBody>
          <a:bodyPr/>
          <a:lstStyle/>
          <a:p>
            <a:pPr/>
            <a:r>
              <a:t>I’m not sure how this person got rid of the form…?</a:t>
            </a:r>
          </a:p>
        </p:txBody>
      </p:sp>
      <p:sp>
        <p:nvSpPr>
          <p:cNvPr id="203" name="Double-click to edit"/>
          <p:cNvSpPr txBox="1"/>
          <p:nvPr>
            <p:ph type="body" idx="1"/>
          </p:nvPr>
        </p:nvSpPr>
        <p:spPr>
          <a:prstGeom prst="rect">
            <a:avLst/>
          </a:prstGeom>
        </p:spPr>
        <p:txBody>
          <a:bodyPr/>
          <a:lstStyle/>
          <a:p>
            <a:pPr/>
          </a:p>
        </p:txBody>
      </p:sp>
      <p:pic>
        <p:nvPicPr>
          <p:cNvPr id="204" name="pasted-movie.png" descr="pasted-movie.png"/>
          <p:cNvPicPr>
            <a:picLocks noChangeAspect="1"/>
          </p:cNvPicPr>
          <p:nvPr/>
        </p:nvPicPr>
        <p:blipFill>
          <a:blip r:embed="rId2">
            <a:extLst/>
          </a:blip>
          <a:stretch>
            <a:fillRect/>
          </a:stretch>
        </p:blipFill>
        <p:spPr>
          <a:xfrm>
            <a:off x="5016500" y="2249870"/>
            <a:ext cx="14351000" cy="11696701"/>
          </a:xfrm>
          <a:prstGeom prst="rect">
            <a:avLst/>
          </a:prstGeom>
          <a:ln w="12700">
            <a:miter lim="400000"/>
          </a:ln>
        </p:spPr>
      </p:pic>
    </p:spTree>
  </p:cSld>
  <p:clrMapOvr>
    <a:masterClrMapping/>
  </p:clrMapOvr>
  <p:transition xmlns:p14="http://schemas.microsoft.com/office/powerpoint/2010/main" spd="med" advClick="1"/>
</p:sld>
</file>

<file path=ppt/slides/slide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6" name="This one is even more stripped down!"/>
          <p:cNvSpPr txBox="1"/>
          <p:nvPr>
            <p:ph type="title"/>
          </p:nvPr>
        </p:nvSpPr>
        <p:spPr>
          <a:prstGeom prst="rect">
            <a:avLst/>
          </a:prstGeom>
        </p:spPr>
        <p:txBody>
          <a:bodyPr/>
          <a:lstStyle/>
          <a:p>
            <a:pPr/>
            <a:r>
              <a:t>This one is even more stripped down!</a:t>
            </a:r>
          </a:p>
        </p:txBody>
      </p:sp>
      <p:sp>
        <p:nvSpPr>
          <p:cNvPr id="207" name="Double-click to edit"/>
          <p:cNvSpPr txBox="1"/>
          <p:nvPr>
            <p:ph type="body" idx="1"/>
          </p:nvPr>
        </p:nvSpPr>
        <p:spPr>
          <a:prstGeom prst="rect">
            <a:avLst/>
          </a:prstGeom>
        </p:spPr>
        <p:txBody>
          <a:bodyPr/>
          <a:lstStyle/>
          <a:p>
            <a:pPr/>
          </a:p>
        </p:txBody>
      </p:sp>
      <p:pic>
        <p:nvPicPr>
          <p:cNvPr id="208" name="pasted-movie.png" descr="pasted-movie.png"/>
          <p:cNvPicPr>
            <a:picLocks noChangeAspect="1"/>
          </p:cNvPicPr>
          <p:nvPr/>
        </p:nvPicPr>
        <p:blipFill>
          <a:blip r:embed="rId2">
            <a:extLst/>
          </a:blip>
          <a:stretch>
            <a:fillRect/>
          </a:stretch>
        </p:blipFill>
        <p:spPr>
          <a:xfrm>
            <a:off x="5016500" y="2523139"/>
            <a:ext cx="14351000" cy="11696701"/>
          </a:xfrm>
          <a:prstGeom prst="rect">
            <a:avLst/>
          </a:prstGeom>
          <a:ln w="12700">
            <a:miter lim="400000"/>
          </a:ln>
        </p:spPr>
      </p:pic>
    </p:spTree>
  </p:cSld>
  <p:clrMapOvr>
    <a:masterClrMapping/>
  </p:clrMapOvr>
  <p:transition xmlns:p14="http://schemas.microsoft.com/office/powerpoint/2010/main" spd="med" advClick="1"/>
</p:sld>
</file>

<file path=ppt/slides/slide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0" name="Privacy Enhancing Technologies"/>
          <p:cNvSpPr txBox="1"/>
          <p:nvPr>
            <p:ph type="title"/>
          </p:nvPr>
        </p:nvSpPr>
        <p:spPr>
          <a:prstGeom prst="rect">
            <a:avLst/>
          </a:prstGeom>
        </p:spPr>
        <p:txBody>
          <a:bodyPr/>
          <a:lstStyle/>
          <a:p>
            <a:pPr/>
            <a:r>
              <a:t>Privacy Enhancing Technologies</a:t>
            </a:r>
          </a:p>
        </p:txBody>
      </p:sp>
      <p:sp>
        <p:nvSpPr>
          <p:cNvPr id="211" name="Q: Define “Privacy Enhancing Technology”"/>
          <p:cNvSpPr txBox="1"/>
          <p:nvPr>
            <p:ph type="body" sz="half" idx="1"/>
          </p:nvPr>
        </p:nvSpPr>
        <p:spPr>
          <a:prstGeom prst="rect">
            <a:avLst/>
          </a:prstGeom>
        </p:spPr>
        <p:txBody>
          <a:bodyPr/>
          <a:lstStyle/>
          <a:p>
            <a:pPr/>
            <a:r>
              <a:t>Q: Define “Privacy Enhancing Technology”</a:t>
            </a:r>
          </a:p>
        </p:txBody>
      </p:sp>
    </p:spTree>
  </p:cSld>
  <p:clrMapOvr>
    <a:masterClrMapping/>
  </p:clrMapOvr>
  <p:transition xmlns:p14="http://schemas.microsoft.com/office/powerpoint/2010/main" spd="med" advClick="1"/>
</p:sld>
</file>

<file path=ppt/slides/slide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3" name="Marc Rotenberg coined the term “privacy enhancing technologies” in 1991"/>
          <p:cNvSpPr txBox="1"/>
          <p:nvPr>
            <p:ph type="title"/>
          </p:nvPr>
        </p:nvSpPr>
        <p:spPr>
          <a:prstGeom prst="rect">
            <a:avLst/>
          </a:prstGeom>
        </p:spPr>
        <p:txBody>
          <a:bodyPr/>
          <a:lstStyle/>
          <a:p>
            <a:pPr/>
            <a:r>
              <a:t>Marc Rotenberg coined the term “privacy enhancing technologies” in 1991</a:t>
            </a:r>
          </a:p>
        </p:txBody>
      </p:sp>
      <p:sp>
        <p:nvSpPr>
          <p:cNvPr id="214" name="https://en.wikipedia.org/wiki/Marc_Rotenberg…"/>
          <p:cNvSpPr txBox="1"/>
          <p:nvPr>
            <p:ph type="body" idx="1"/>
          </p:nvPr>
        </p:nvSpPr>
        <p:spPr>
          <a:xfrm>
            <a:off x="425578" y="2427551"/>
            <a:ext cx="13911730" cy="10796025"/>
          </a:xfrm>
          <a:prstGeom prst="rect">
            <a:avLst/>
          </a:prstGeom>
        </p:spPr>
        <p:txBody>
          <a:bodyPr/>
          <a:lstStyle/>
          <a:p>
            <a:pPr/>
            <a:r>
              <a:rPr u="sng">
                <a:hlinkClick r:id="rId2" invalidUrl="" action="" tgtFrame="" tooltip="" history="1" highlightClick="0" endSnd="0"/>
              </a:rPr>
              <a:t>https://en.wikipedia.org/wiki/Marc_Rotenberg</a:t>
            </a:r>
          </a:p>
          <a:p>
            <a:pPr lvl="1"/>
            <a:r>
              <a:t>Public Interest Computer Association (1983),</a:t>
            </a:r>
          </a:p>
          <a:p>
            <a:pPr lvl="1"/>
            <a:r>
              <a:t>Computer Professionals for Social Responsibility (1985)</a:t>
            </a:r>
          </a:p>
          <a:p>
            <a:pPr lvl="1"/>
            <a:r>
              <a:t>Conference on Computers, Freedom, and Privacy (1991)</a:t>
            </a:r>
          </a:p>
          <a:p>
            <a:pPr lvl="1"/>
            <a:r>
              <a:t>Electronic Privacy Information Center (1994)</a:t>
            </a:r>
          </a:p>
          <a:p>
            <a:pPr lvl="1"/>
            <a:r>
              <a:t>the Public Voice Coalition (1996)</a:t>
            </a:r>
          </a:p>
          <a:p>
            <a:pPr lvl="1"/>
            <a:r>
              <a:t>the Public Interest Registry (2003)</a:t>
            </a:r>
          </a:p>
          <a:p>
            <a:pPr lvl="1"/>
            <a:r>
              <a:t>the Civil Society Information Society Advisory Council to the OECD (CSISAC) (2009)</a:t>
            </a:r>
          </a:p>
          <a:p>
            <a:pPr lvl="1"/>
            <a:r>
              <a:t>EPIC Public Voice Fund (2018)</a:t>
            </a:r>
          </a:p>
          <a:p>
            <a:pPr lvl="1"/>
            <a:r>
              <a:t>Center for AI and Digital Policy (2020)</a:t>
            </a:r>
          </a:p>
        </p:txBody>
      </p:sp>
      <p:pic>
        <p:nvPicPr>
          <p:cNvPr id="215" name="pasted-movie.png" descr="pasted-movie.png"/>
          <p:cNvPicPr>
            <a:picLocks noChangeAspect="1"/>
          </p:cNvPicPr>
          <p:nvPr/>
        </p:nvPicPr>
        <p:blipFill>
          <a:blip r:embed="rId3">
            <a:extLst/>
          </a:blip>
          <a:stretch>
            <a:fillRect/>
          </a:stretch>
        </p:blipFill>
        <p:spPr>
          <a:xfrm>
            <a:off x="15790881" y="2083420"/>
            <a:ext cx="6782284" cy="11484286"/>
          </a:xfrm>
          <a:prstGeom prst="rect">
            <a:avLst/>
          </a:prstGeom>
          <a:ln w="12700">
            <a:miter lim="400000"/>
          </a:ln>
        </p:spPr>
      </p:pic>
    </p:spTree>
  </p:cSld>
  <p:clrMapOvr>
    <a:masterClrMapping/>
  </p:clrMapOvr>
  <p:transition xmlns:p14="http://schemas.microsoft.com/office/powerpoint/2010/main" spd="med" advClick="1"/>
</p:sld>
</file>

<file path=ppt/slides/slide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7" name="PETs use cryptography to restrict the leakage of information."/>
          <p:cNvSpPr txBox="1"/>
          <p:nvPr>
            <p:ph type="title"/>
          </p:nvPr>
        </p:nvSpPr>
        <p:spPr>
          <a:prstGeom prst="rect">
            <a:avLst/>
          </a:prstGeom>
        </p:spPr>
        <p:txBody>
          <a:bodyPr/>
          <a:lstStyle/>
          <a:p>
            <a:pPr/>
            <a:r>
              <a:t>PETs use cryptography to restrict the leakage of information.</a:t>
            </a:r>
          </a:p>
        </p:txBody>
      </p:sp>
      <p:sp>
        <p:nvSpPr>
          <p:cNvPr id="218" name="David Chaum’s Mix Networks…"/>
          <p:cNvSpPr txBox="1"/>
          <p:nvPr>
            <p:ph type="body" idx="1"/>
          </p:nvPr>
        </p:nvSpPr>
        <p:spPr>
          <a:xfrm>
            <a:off x="425578" y="2427551"/>
            <a:ext cx="19211819" cy="10796025"/>
          </a:xfrm>
          <a:prstGeom prst="rect">
            <a:avLst/>
          </a:prstGeom>
        </p:spPr>
        <p:txBody>
          <a:bodyPr/>
          <a:lstStyle/>
          <a:p>
            <a:pPr defTabSz="718184">
              <a:spcBef>
                <a:spcPts val="2700"/>
              </a:spcBef>
              <a:defRPr sz="3654"/>
            </a:pPr>
            <a:r>
              <a:t>David Chaum’s Mix Networks</a:t>
            </a:r>
          </a:p>
          <a:p>
            <a:pPr lvl="1" indent="397763" defTabSz="718184">
              <a:spcBef>
                <a:spcPts val="300"/>
              </a:spcBef>
              <a:defRPr sz="3132"/>
            </a:pPr>
            <a:r>
              <a:t>“Untraceable Electronic Mail, Return Addresses, and Digital Pseudonyms”</a:t>
            </a:r>
          </a:p>
          <a:p>
            <a:pPr lvl="1" indent="397763" defTabSz="718184">
              <a:spcBef>
                <a:spcPts val="300"/>
              </a:spcBef>
              <a:defRPr sz="3132"/>
            </a:pPr>
            <a:r>
              <a:t>D. Chaum, Communications of the ACM, vol. 24 no. 2, February, 1981.</a:t>
            </a:r>
          </a:p>
          <a:p>
            <a:pPr lvl="2" marL="1259586" indent="-552450" defTabSz="718184">
              <a:spcBef>
                <a:spcPts val="600"/>
              </a:spcBef>
              <a:defRPr sz="2784"/>
            </a:pPr>
            <a:r>
              <a:t>Multiple layers of encryption, removed by successive routers.</a:t>
            </a:r>
          </a:p>
          <a:p>
            <a:pPr defTabSz="718184">
              <a:spcBef>
                <a:spcPts val="2700"/>
              </a:spcBef>
              <a:defRPr sz="3654"/>
            </a:pPr>
            <a:r>
              <a:t>David Chaum’s Ecash</a:t>
            </a:r>
          </a:p>
          <a:p>
            <a:pPr lvl="1" indent="397763" defTabSz="718184">
              <a:spcBef>
                <a:spcPts val="300"/>
              </a:spcBef>
              <a:defRPr sz="3132"/>
            </a:pPr>
            <a:r>
              <a:t>Anonymous cryptographic electronic money (1982)</a:t>
            </a:r>
          </a:p>
          <a:p>
            <a:pPr lvl="1" indent="397763" defTabSz="718184">
              <a:spcBef>
                <a:spcPts val="300"/>
              </a:spcBef>
              <a:defRPr sz="3132"/>
            </a:pPr>
            <a:r>
              <a:t>Double-spending reveals the identity of the thief.</a:t>
            </a:r>
          </a:p>
          <a:p>
            <a:pPr lvl="1" indent="397763" defTabSz="718184">
              <a:spcBef>
                <a:spcPts val="300"/>
              </a:spcBef>
              <a:defRPr sz="3132"/>
            </a:pPr>
            <a:r>
              <a:t>Commercialized as a micropayment system (1995-1998)</a:t>
            </a:r>
          </a:p>
          <a:p>
            <a:pPr defTabSz="718184">
              <a:spcBef>
                <a:spcPts val="2700"/>
              </a:spcBef>
              <a:defRPr sz="3654"/>
            </a:pPr>
            <a:r>
              <a:t>Onion Routing</a:t>
            </a:r>
          </a:p>
          <a:p>
            <a:pPr lvl="1" indent="397763" defTabSz="718184">
              <a:spcBef>
                <a:spcPts val="300"/>
              </a:spcBef>
              <a:defRPr sz="3132"/>
            </a:pPr>
            <a:r>
              <a:t>Onion Routing for Anonymous and Private Networks (Goldschlag, Reed and Syverson, 1999)</a:t>
            </a:r>
          </a:p>
          <a:p>
            <a:pPr lvl="2" marL="1259586" indent="-552450" defTabSz="718184">
              <a:spcBef>
                <a:spcPts val="600"/>
              </a:spcBef>
              <a:defRPr sz="2784"/>
            </a:pPr>
            <a:r>
              <a:t>“Onion Routing operates by dynamically building anonymous connections within a network of real-time Chaum Mixes”</a:t>
            </a:r>
          </a:p>
          <a:p>
            <a:pPr lvl="1" indent="397763" defTabSz="718184">
              <a:spcBef>
                <a:spcPts val="300"/>
              </a:spcBef>
              <a:defRPr sz="3132"/>
            </a:pPr>
            <a:r>
              <a:t>Tor: The Second-Generation Onion Router (Dingledine, Mathewson, Syverson, 2004)</a:t>
            </a:r>
          </a:p>
          <a:p>
            <a:pPr defTabSz="718184">
              <a:spcBef>
                <a:spcPts val="2700"/>
              </a:spcBef>
              <a:defRPr sz="3654"/>
            </a:pPr>
            <a:r>
              <a:t>Censorship Resistant Anonymous Storage</a:t>
            </a:r>
          </a:p>
          <a:p>
            <a:pPr lvl="1" indent="397763" defTabSz="718184">
              <a:spcBef>
                <a:spcPts val="300"/>
              </a:spcBef>
              <a:defRPr sz="3132"/>
            </a:pPr>
            <a:r>
              <a:t>Distributed hash tables.</a:t>
            </a:r>
          </a:p>
          <a:p>
            <a:pPr lvl="1" indent="397763" defTabSz="718184">
              <a:spcBef>
                <a:spcPts val="300"/>
              </a:spcBef>
              <a:defRPr sz="3132"/>
            </a:pPr>
            <a:r>
              <a:t>The Free Haven Project: Distributed Anonymous Storage Service (Dingledine, Freedman and Molnar, 2000)</a:t>
            </a:r>
          </a:p>
        </p:txBody>
      </p:sp>
      <p:grpSp>
        <p:nvGrpSpPr>
          <p:cNvPr id="221" name="Group"/>
          <p:cNvGrpSpPr/>
          <p:nvPr/>
        </p:nvGrpSpPr>
        <p:grpSpPr>
          <a:xfrm>
            <a:off x="19986776" y="2321328"/>
            <a:ext cx="4572001" cy="5428532"/>
            <a:chOff x="0" y="0"/>
            <a:chExt cx="4572000" cy="5428531"/>
          </a:xfrm>
        </p:grpSpPr>
        <p:pic>
          <p:nvPicPr>
            <p:cNvPr id="219" name="pasted-movie.png" descr="pasted-movie.png"/>
            <p:cNvPicPr>
              <a:picLocks noChangeAspect="1"/>
            </p:cNvPicPr>
            <p:nvPr/>
          </p:nvPicPr>
          <p:blipFill>
            <a:blip r:embed="rId2">
              <a:extLst/>
            </a:blip>
            <a:stretch>
              <a:fillRect/>
            </a:stretch>
          </p:blipFill>
          <p:spPr>
            <a:xfrm>
              <a:off x="376039" y="0"/>
              <a:ext cx="3819922" cy="4778800"/>
            </a:xfrm>
            <a:prstGeom prst="rect">
              <a:avLst/>
            </a:prstGeom>
            <a:ln w="12700" cap="flat">
              <a:noFill/>
              <a:miter lim="400000"/>
            </a:ln>
            <a:effectLst/>
          </p:spPr>
        </p:pic>
        <p:sp>
          <p:nvSpPr>
            <p:cNvPr id="220" name="Caption"/>
            <p:cNvSpPr/>
            <p:nvPr/>
          </p:nvSpPr>
          <p:spPr>
            <a:xfrm>
              <a:off x="0" y="4880399"/>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sz="3000"/>
              </a:lvl1pPr>
            </a:lstStyle>
            <a:p>
              <a:pPr/>
              <a:r>
                <a:t>David Chaum 1995</a:t>
              </a:r>
            </a:p>
          </p:txBody>
        </p:sp>
      </p:grpSp>
      <p:grpSp>
        <p:nvGrpSpPr>
          <p:cNvPr id="224" name="Group"/>
          <p:cNvGrpSpPr/>
          <p:nvPr/>
        </p:nvGrpSpPr>
        <p:grpSpPr>
          <a:xfrm>
            <a:off x="19986907" y="8455704"/>
            <a:ext cx="4572001" cy="4042751"/>
            <a:chOff x="0" y="0"/>
            <a:chExt cx="4572000" cy="4042750"/>
          </a:xfrm>
        </p:grpSpPr>
        <p:pic>
          <p:nvPicPr>
            <p:cNvPr id="222" name="pasted-movie.png" descr="pasted-movie.png"/>
            <p:cNvPicPr>
              <a:picLocks noChangeAspect="1"/>
            </p:cNvPicPr>
            <p:nvPr/>
          </p:nvPicPr>
          <p:blipFill>
            <a:blip r:embed="rId3">
              <a:extLst/>
            </a:blip>
            <a:srcRect l="0" t="0" r="15045" b="0"/>
            <a:stretch>
              <a:fillRect/>
            </a:stretch>
          </p:blipFill>
          <p:spPr>
            <a:xfrm>
              <a:off x="378023" y="0"/>
              <a:ext cx="3815779" cy="3393019"/>
            </a:xfrm>
            <a:prstGeom prst="rect">
              <a:avLst/>
            </a:prstGeom>
            <a:ln w="12700" cap="flat">
              <a:noFill/>
              <a:miter lim="400000"/>
            </a:ln>
            <a:effectLst/>
          </p:spPr>
        </p:pic>
        <p:sp>
          <p:nvSpPr>
            <p:cNvPr id="223" name="Caption"/>
            <p:cNvSpPr/>
            <p:nvPr/>
          </p:nvSpPr>
          <p:spPr>
            <a:xfrm>
              <a:off x="0" y="3494618"/>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sz="3000"/>
              </a:lvl1pPr>
            </a:lstStyle>
            <a:p>
              <a:pPr/>
              <a:r>
                <a:t>2013</a:t>
              </a:r>
            </a:p>
          </p:txBody>
        </p:sp>
      </p:grpSp>
    </p:spTree>
  </p:cSld>
  <p:clrMapOvr>
    <a:masterClrMapping/>
  </p:clrMapOvr>
  <p:transition xmlns:p14="http://schemas.microsoft.com/office/powerpoint/2010/main" spd="med" advClick="1"/>
</p:sld>
</file>

<file path=ppt/slides/slide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26" name="Today the term PETs is widely used"/>
          <p:cNvSpPr txBox="1"/>
          <p:nvPr>
            <p:ph type="title"/>
          </p:nvPr>
        </p:nvSpPr>
        <p:spPr>
          <a:prstGeom prst="rect">
            <a:avLst/>
          </a:prstGeom>
        </p:spPr>
        <p:txBody>
          <a:bodyPr/>
          <a:lstStyle/>
          <a:p>
            <a:pPr/>
            <a:r>
              <a:t>Today the term PETs is widely used</a:t>
            </a:r>
          </a:p>
        </p:txBody>
      </p:sp>
      <p:sp>
        <p:nvSpPr>
          <p:cNvPr id="227" name="“The European Union Agency for Cybersecurity (ENISA) refers to PETs as:…"/>
          <p:cNvSpPr txBox="1"/>
          <p:nvPr>
            <p:ph type="body" sz="half" idx="1"/>
          </p:nvPr>
        </p:nvSpPr>
        <p:spPr>
          <a:prstGeom prst="rect">
            <a:avLst/>
          </a:prstGeom>
        </p:spPr>
        <p:txBody>
          <a:bodyPr/>
          <a:lstStyle/>
          <a:p>
            <a:pPr/>
            <a:r>
              <a:t>“The European Union Agency for Cybersecurity (ENISA) refers to PETs as:</a:t>
            </a:r>
          </a:p>
          <a:p>
            <a:pPr lvl="1"/>
            <a:r>
              <a:t>‘software and hardware solutions, ie systems encompassing technical processes, methods or knowledge to achieve specific privacy or data protection functionality or to protect against risks of privacy of an individual or a group of natural persons.’ ”</a:t>
            </a:r>
          </a:p>
          <a:p>
            <a:pPr/>
          </a:p>
          <a:p>
            <a:pPr/>
            <a:r>
              <a:t>PETs can:</a:t>
            </a:r>
          </a:p>
          <a:p>
            <a:pPr lvl="1"/>
            <a:r>
              <a:t>“… reduce the risk to individuals, while enabling furhter analysis of personal data without a controller ncessarily sharing it, or a processor having access to it.”</a:t>
            </a:r>
          </a:p>
        </p:txBody>
      </p:sp>
      <p:pic>
        <p:nvPicPr>
          <p:cNvPr id="228" name="chapter-5-anonymisation-pets (dragged).pdf" descr="chapter-5-anonymisation-pets (dragged).pdf"/>
          <p:cNvPicPr>
            <a:picLocks noChangeAspect="1"/>
          </p:cNvPicPr>
          <p:nvPr/>
        </p:nvPicPr>
        <p:blipFill>
          <a:blip r:embed="rId2">
            <a:extLst/>
          </a:blip>
          <a:stretch>
            <a:fillRect/>
          </a:stretch>
        </p:blipFill>
        <p:spPr>
          <a:xfrm>
            <a:off x="14712779" y="205906"/>
            <a:ext cx="9157991" cy="12951514"/>
          </a:xfrm>
          <a:prstGeom prst="rect">
            <a:avLst/>
          </a:prstGeom>
          <a:ln w="12700">
            <a:miter lim="400000"/>
          </a:ln>
        </p:spPr>
      </p:pic>
    </p:spTree>
  </p:cSld>
  <p:clrMapOvr>
    <a:masterClrMapping/>
  </p:clrMapOvr>
  <p:transition xmlns:p14="http://schemas.microsoft.com/office/powerpoint/2010/main" spd="med" advClick="1"/>
</p:sld>
</file>

<file path=ppt/slides/slide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30" name="Risks of using PETs (ico):"/>
          <p:cNvSpPr txBox="1"/>
          <p:nvPr>
            <p:ph type="title"/>
          </p:nvPr>
        </p:nvSpPr>
        <p:spPr>
          <a:prstGeom prst="rect">
            <a:avLst/>
          </a:prstGeom>
        </p:spPr>
        <p:txBody>
          <a:bodyPr/>
          <a:lstStyle/>
          <a:p>
            <a:pPr/>
            <a:r>
              <a:t>Risks of using PETs (ico):</a:t>
            </a:r>
          </a:p>
        </p:txBody>
      </p:sp>
      <p:sp>
        <p:nvSpPr>
          <p:cNvPr id="231" name="Lack of maturity…"/>
          <p:cNvSpPr txBox="1"/>
          <p:nvPr>
            <p:ph type="body" sz="half" idx="1"/>
          </p:nvPr>
        </p:nvSpPr>
        <p:spPr>
          <a:prstGeom prst="rect">
            <a:avLst/>
          </a:prstGeom>
        </p:spPr>
        <p:txBody>
          <a:bodyPr/>
          <a:lstStyle/>
          <a:p>
            <a:pPr defTabSz="784225">
              <a:spcBef>
                <a:spcPts val="3000"/>
              </a:spcBef>
              <a:defRPr sz="3989"/>
            </a:pPr>
            <a:r>
              <a:t>Lack of maturity</a:t>
            </a:r>
          </a:p>
          <a:p>
            <a:pPr lvl="1" indent="434340" defTabSz="784225">
              <a:spcBef>
                <a:spcPts val="300"/>
              </a:spcBef>
              <a:defRPr sz="3420"/>
            </a:pPr>
            <a:r>
              <a:t>“Some PETs may not be sufficiently mature in terms of their scalability, availability of standards and their robustness to attacks.”</a:t>
            </a:r>
          </a:p>
          <a:p>
            <a:pPr defTabSz="784225">
              <a:spcBef>
                <a:spcPts val="3000"/>
              </a:spcBef>
              <a:defRPr sz="3989"/>
            </a:pPr>
            <a:r>
              <a:t>Lack of expertise</a:t>
            </a:r>
          </a:p>
          <a:p>
            <a:pPr lvl="1" indent="434340" defTabSz="784225">
              <a:spcBef>
                <a:spcPts val="300"/>
              </a:spcBef>
              <a:defRPr sz="3420"/>
            </a:pPr>
            <a:r>
              <a:t>“PETs can require significant expertise to set up and use appropriately.</a:t>
            </a:r>
          </a:p>
          <a:p>
            <a:pPr lvl="1" indent="434340" defTabSz="784225">
              <a:spcBef>
                <a:spcPts val="300"/>
              </a:spcBef>
              <a:defRPr sz="3420"/>
            </a:pPr>
          </a:p>
          <a:p>
            <a:pPr lvl="1" indent="434340" defTabSz="784225">
              <a:spcBef>
                <a:spcPts val="300"/>
              </a:spcBef>
              <a:defRPr sz="3420"/>
            </a:pPr>
            <a:r>
              <a:t>Insufficient expertise can lead to mistakes in implementation, and a poor understanding of how to configure the PET to deliver the appropriate balance of privacy and utility.”</a:t>
            </a:r>
          </a:p>
          <a:p>
            <a:pPr defTabSz="784225">
              <a:spcBef>
                <a:spcPts val="3000"/>
              </a:spcBef>
              <a:defRPr sz="3989"/>
            </a:pPr>
            <a:r>
              <a:t>Mistakes in implementation</a:t>
            </a:r>
          </a:p>
          <a:p>
            <a:pPr lvl="1" indent="434340" defTabSz="784225">
              <a:spcBef>
                <a:spcPts val="300"/>
              </a:spcBef>
              <a:defRPr sz="3420"/>
            </a:pPr>
            <a:r>
              <a:t>“There may be differences between the implementation of a PET in theory and its practical application. Risks to individuals’ rights and freedoms may arise as a result.”</a:t>
            </a:r>
          </a:p>
        </p:txBody>
      </p:sp>
      <p:pic>
        <p:nvPicPr>
          <p:cNvPr id="232" name="pasted-movie.png" descr="pasted-movie.png"/>
          <p:cNvPicPr>
            <a:picLocks noChangeAspect="1"/>
          </p:cNvPicPr>
          <p:nvPr/>
        </p:nvPicPr>
        <p:blipFill>
          <a:blip r:embed="rId2">
            <a:extLst/>
          </a:blip>
          <a:stretch>
            <a:fillRect/>
          </a:stretch>
        </p:blipFill>
        <p:spPr>
          <a:xfrm>
            <a:off x="15090116" y="3641012"/>
            <a:ext cx="8369103" cy="8369103"/>
          </a:xfrm>
          <a:prstGeom prst="rect">
            <a:avLst/>
          </a:prstGeom>
          <a:ln w="12700">
            <a:miter lim="400000"/>
          </a:ln>
        </p:spPr>
      </p:pic>
      <p:pic>
        <p:nvPicPr>
          <p:cNvPr id="233" name="Image" descr="Image"/>
          <p:cNvPicPr>
            <a:picLocks noChangeAspect="1"/>
          </p:cNvPicPr>
          <p:nvPr/>
        </p:nvPicPr>
        <p:blipFill>
          <a:blip r:embed="rId3">
            <a:extLst/>
          </a:blip>
          <a:stretch>
            <a:fillRect/>
          </a:stretch>
        </p:blipFill>
        <p:spPr>
          <a:xfrm>
            <a:off x="16551681" y="1964589"/>
            <a:ext cx="5445972" cy="1870738"/>
          </a:xfrm>
          <a:prstGeom prst="rect">
            <a:avLst/>
          </a:prstGeom>
          <a:ln w="12700">
            <a:miter lim="400000"/>
          </a:ln>
        </p:spPr>
      </p:pic>
      <p:pic>
        <p:nvPicPr>
          <p:cNvPr id="234" name="Image" descr="Image"/>
          <p:cNvPicPr>
            <a:picLocks noChangeAspect="1"/>
          </p:cNvPicPr>
          <p:nvPr/>
        </p:nvPicPr>
        <p:blipFill>
          <a:blip r:embed="rId4">
            <a:extLst/>
          </a:blip>
          <a:stretch>
            <a:fillRect/>
          </a:stretch>
        </p:blipFill>
        <p:spPr>
          <a:xfrm>
            <a:off x="14683768" y="12128797"/>
            <a:ext cx="5039182" cy="1177761"/>
          </a:xfrm>
          <a:prstGeom prst="rect">
            <a:avLst/>
          </a:prstGeom>
          <a:ln w="12700">
            <a:miter lim="400000"/>
          </a:ln>
        </p:spPr>
      </p:pic>
      <p:sp>
        <p:nvSpPr>
          <p:cNvPr id="235" name="https://www.nytimes.com/2022/05/19/opinion/privacy-technology-data.html"/>
          <p:cNvSpPr txBox="1"/>
          <p:nvPr/>
        </p:nvSpPr>
        <p:spPr>
          <a:xfrm>
            <a:off x="19165403" y="12137566"/>
            <a:ext cx="4936158" cy="1160222"/>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defRPr sz="2300"/>
            </a:pPr>
            <a:r>
              <a:rPr u="sng">
                <a:hlinkClick r:id="rId5" invalidUrl="" action="" tgtFrame="" tooltip="" history="1" highlightClick="0" endSnd="0"/>
              </a:rPr>
              <a:t>https://www.nytimes.com/2022/05/19/opinion/privacy-technology-data.html</a:t>
            </a:r>
            <a:r>
              <a:t> </a:t>
            </a:r>
          </a:p>
        </p:txBody>
      </p:sp>
    </p:spTree>
  </p:cSld>
  <p:clrMapOvr>
    <a:masterClrMapping/>
  </p:clrMapOvr>
  <p:transition xmlns:p14="http://schemas.microsoft.com/office/powerpoint/2010/main" spd="med" advClick="1"/>
</p:sld>
</file>

<file path=ppt/slides/slide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37" name="Title 1"/>
          <p:cNvSpPr txBox="1"/>
          <p:nvPr>
            <p:ph type="title"/>
          </p:nvPr>
        </p:nvSpPr>
        <p:spPr>
          <a:prstGeom prst="rect">
            <a:avLst/>
          </a:prstGeom>
        </p:spPr>
        <p:txBody>
          <a:bodyPr/>
          <a:lstStyle/>
          <a:p>
            <a:pPr lvl="1"/>
            <a:r>
              <a:t>PETs can protect data from being accessed, control how it’s used, or limit output disclosures.</a:t>
            </a:r>
          </a:p>
        </p:txBody>
      </p:sp>
      <p:pic>
        <p:nvPicPr>
          <p:cNvPr id="238" name="Picture 4" descr="Picture 4"/>
          <p:cNvPicPr>
            <a:picLocks noChangeAspect="1"/>
          </p:cNvPicPr>
          <p:nvPr/>
        </p:nvPicPr>
        <p:blipFill>
          <a:blip r:embed="rId2">
            <a:extLst/>
          </a:blip>
          <a:stretch>
            <a:fillRect/>
          </a:stretch>
        </p:blipFill>
        <p:spPr>
          <a:xfrm>
            <a:off x="2757810" y="2925909"/>
            <a:ext cx="12459507" cy="10673714"/>
          </a:xfrm>
          <a:prstGeom prst="rect">
            <a:avLst/>
          </a:prstGeom>
          <a:ln w="12700">
            <a:miter lim="400000"/>
          </a:ln>
        </p:spPr>
      </p:pic>
      <p:sp>
        <p:nvSpPr>
          <p:cNvPr id="239" name="TextBox 2"/>
          <p:cNvSpPr txBox="1"/>
          <p:nvPr/>
        </p:nvSpPr>
        <p:spPr>
          <a:xfrm>
            <a:off x="15201205" y="11045642"/>
            <a:ext cx="12420296" cy="2281633"/>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Source: UN Handbook on Privacy-Preserving</a:t>
            </a:r>
          </a:p>
          <a:p>
            <a:pPr/>
            <a:r>
              <a:t>Computing Techniques</a:t>
            </a:r>
          </a:p>
        </p:txBody>
      </p:sp>
    </p:spTree>
  </p:cSld>
  <p:clrMapOvr>
    <a:masterClrMapping/>
  </p:clrMapOvr>
  <p:transition xmlns:p14="http://schemas.microsoft.com/office/powerpoint/2010/main" spd="med" advClick="1"/>
</p:sld>
</file>

<file path=ppt/slides/slide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1" name="Title 1"/>
          <p:cNvSpPr txBox="1"/>
          <p:nvPr>
            <p:ph type="title"/>
          </p:nvPr>
        </p:nvSpPr>
        <p:spPr>
          <a:prstGeom prst="rect">
            <a:avLst/>
          </a:prstGeom>
        </p:spPr>
        <p:txBody>
          <a:bodyPr/>
          <a:lstStyle/>
          <a:p>
            <a:pPr/>
            <a:r>
              <a:t>Private Set Intersection lets two parties discover overlap without revealing other members.</a:t>
            </a:r>
          </a:p>
        </p:txBody>
      </p:sp>
      <p:sp>
        <p:nvSpPr>
          <p:cNvPr id="242" name="Double-click to edit"/>
          <p:cNvSpPr txBox="1"/>
          <p:nvPr>
            <p:ph type="body" idx="1"/>
          </p:nvPr>
        </p:nvSpPr>
        <p:spPr>
          <a:prstGeom prst="rect">
            <a:avLst/>
          </a:prstGeom>
        </p:spPr>
        <p:txBody>
          <a:bodyPr/>
          <a:lstStyle/>
          <a:p>
            <a:pPr/>
          </a:p>
        </p:txBody>
      </p:sp>
      <p:pic>
        <p:nvPicPr>
          <p:cNvPr id="243" name="Picture 4" descr="Picture 4"/>
          <p:cNvPicPr>
            <a:picLocks noChangeAspect="1"/>
          </p:cNvPicPr>
          <p:nvPr/>
        </p:nvPicPr>
        <p:blipFill>
          <a:blip r:embed="rId3">
            <a:extLst/>
          </a:blip>
          <a:stretch>
            <a:fillRect/>
          </a:stretch>
        </p:blipFill>
        <p:spPr>
          <a:xfrm>
            <a:off x="1221042" y="3895895"/>
            <a:ext cx="4930377" cy="8493503"/>
          </a:xfrm>
          <a:prstGeom prst="rect">
            <a:avLst/>
          </a:prstGeom>
          <a:ln w="12700">
            <a:miter lim="400000"/>
          </a:ln>
        </p:spPr>
      </p:pic>
      <p:pic>
        <p:nvPicPr>
          <p:cNvPr id="244" name="Picture 8" descr="Picture 8"/>
          <p:cNvPicPr>
            <a:picLocks noChangeAspect="1"/>
          </p:cNvPicPr>
          <p:nvPr/>
        </p:nvPicPr>
        <p:blipFill>
          <a:blip r:embed="rId4">
            <a:extLst/>
          </a:blip>
          <a:stretch>
            <a:fillRect/>
          </a:stretch>
        </p:blipFill>
        <p:spPr>
          <a:xfrm>
            <a:off x="14468775" y="3518407"/>
            <a:ext cx="9220588" cy="4711807"/>
          </a:xfrm>
          <a:prstGeom prst="rect">
            <a:avLst/>
          </a:prstGeom>
          <a:ln w="12700">
            <a:miter lim="400000"/>
          </a:ln>
        </p:spPr>
      </p:pic>
      <p:pic>
        <p:nvPicPr>
          <p:cNvPr id="245" name="Picture 10" descr="Picture 10"/>
          <p:cNvPicPr>
            <a:picLocks noChangeAspect="1"/>
          </p:cNvPicPr>
          <p:nvPr/>
        </p:nvPicPr>
        <p:blipFill>
          <a:blip r:embed="rId5">
            <a:extLst/>
          </a:blip>
          <a:stretch>
            <a:fillRect/>
          </a:stretch>
        </p:blipFill>
        <p:spPr>
          <a:xfrm>
            <a:off x="11950370" y="3518407"/>
            <a:ext cx="2152950" cy="2191057"/>
          </a:xfrm>
          <a:prstGeom prst="rect">
            <a:avLst/>
          </a:prstGeom>
          <a:ln w="12700">
            <a:miter lim="400000"/>
          </a:ln>
        </p:spPr>
      </p:pic>
      <p:sp>
        <p:nvSpPr>
          <p:cNvPr id="246" name="Oval 2"/>
          <p:cNvSpPr/>
          <p:nvPr/>
        </p:nvSpPr>
        <p:spPr>
          <a:xfrm>
            <a:off x="9157959" y="6858000"/>
            <a:ext cx="5681847" cy="5636475"/>
          </a:xfrm>
          <a:prstGeom prst="ellipse">
            <a:avLst/>
          </a:prstGeom>
          <a:ln w="101600">
            <a:solidFill>
              <a:srgbClr val="0070C0"/>
            </a:solidFill>
          </a:ln>
        </p:spPr>
        <p:txBody>
          <a:bodyPr lIns="0" tIns="0" rIns="0" bIns="0" anchor="ctr"/>
          <a:lstStyle/>
          <a:p>
            <a:pPr algn="ctr" defTabSz="2438400">
              <a:spcBef>
                <a:spcPts val="0"/>
              </a:spcBef>
              <a:defRPr sz="2400">
                <a:solidFill>
                  <a:srgbClr val="281C2E"/>
                </a:solidFill>
                <a:latin typeface="Helvetica"/>
                <a:ea typeface="Helvetica"/>
                <a:cs typeface="Helvetica"/>
                <a:sym typeface="Helvetica"/>
              </a:defRPr>
            </a:pPr>
          </a:p>
        </p:txBody>
      </p:sp>
      <p:sp>
        <p:nvSpPr>
          <p:cNvPr id="247" name="Oval 3"/>
          <p:cNvSpPr/>
          <p:nvPr/>
        </p:nvSpPr>
        <p:spPr>
          <a:xfrm>
            <a:off x="12364339" y="6858000"/>
            <a:ext cx="5681846" cy="5636475"/>
          </a:xfrm>
          <a:prstGeom prst="ellipse">
            <a:avLst/>
          </a:prstGeom>
          <a:ln w="101600">
            <a:solidFill>
              <a:srgbClr val="FF0000"/>
            </a:solidFill>
          </a:ln>
        </p:spPr>
        <p:txBody>
          <a:bodyPr lIns="0" tIns="0" rIns="0" bIns="0" anchor="ctr"/>
          <a:lstStyle/>
          <a:p>
            <a:pPr algn="ctr" defTabSz="2438400">
              <a:spcBef>
                <a:spcPts val="0"/>
              </a:spcBef>
              <a:defRPr sz="2400">
                <a:solidFill>
                  <a:srgbClr val="281C2E"/>
                </a:solidFill>
                <a:latin typeface="Helvetica"/>
                <a:ea typeface="Helvetica"/>
                <a:cs typeface="Helvetica"/>
                <a:sym typeface="Helvetica"/>
              </a:defRPr>
            </a:pPr>
          </a:p>
        </p:txBody>
      </p:sp>
      <p:sp>
        <p:nvSpPr>
          <p:cNvPr id="248" name="TextBox 5"/>
          <p:cNvSpPr txBox="1"/>
          <p:nvPr/>
        </p:nvSpPr>
        <p:spPr>
          <a:xfrm>
            <a:off x="10641555" y="7860879"/>
            <a:ext cx="426056" cy="589470"/>
          </a:xfrm>
          <a:prstGeom prst="rect">
            <a:avLst/>
          </a:prstGeom>
          <a:ln w="12700">
            <a:miter lim="400000"/>
          </a:ln>
          <a:extLst>
            <a:ext uri="{C572A759-6A51-4108-AA02-DFA0A04FC94B}">
              <ma14:wrappingTextBoxFlag xmlns:ma14="http://schemas.microsoft.com/office/mac/drawingml/2011/main" val="1"/>
            </a:ext>
          </a:extLst>
        </p:spPr>
        <p:txBody>
          <a:bodyPr wrap="none"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a</a:t>
            </a:r>
          </a:p>
        </p:txBody>
      </p:sp>
      <p:sp>
        <p:nvSpPr>
          <p:cNvPr id="249" name="TextBox 7"/>
          <p:cNvSpPr txBox="1"/>
          <p:nvPr/>
        </p:nvSpPr>
        <p:spPr>
          <a:xfrm>
            <a:off x="13230378" y="8204383"/>
            <a:ext cx="372358"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b</a:t>
            </a:r>
          </a:p>
        </p:txBody>
      </p:sp>
      <p:sp>
        <p:nvSpPr>
          <p:cNvPr id="250" name="TextBox 9"/>
          <p:cNvSpPr txBox="1"/>
          <p:nvPr/>
        </p:nvSpPr>
        <p:spPr>
          <a:xfrm>
            <a:off x="10408613" y="9439013"/>
            <a:ext cx="372358"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c</a:t>
            </a:r>
          </a:p>
        </p:txBody>
      </p:sp>
      <p:sp>
        <p:nvSpPr>
          <p:cNvPr id="251" name="TextBox 11"/>
          <p:cNvSpPr txBox="1"/>
          <p:nvPr/>
        </p:nvSpPr>
        <p:spPr>
          <a:xfrm>
            <a:off x="13538477" y="9186088"/>
            <a:ext cx="372358" cy="589469"/>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f</a:t>
            </a:r>
          </a:p>
        </p:txBody>
      </p:sp>
      <p:sp>
        <p:nvSpPr>
          <p:cNvPr id="252" name="TextBox 12"/>
          <p:cNvSpPr txBox="1"/>
          <p:nvPr/>
        </p:nvSpPr>
        <p:spPr>
          <a:xfrm>
            <a:off x="16190235" y="8230213"/>
            <a:ext cx="372358" cy="589469"/>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d</a:t>
            </a:r>
          </a:p>
        </p:txBody>
      </p:sp>
      <p:sp>
        <p:nvSpPr>
          <p:cNvPr id="253" name="TextBox 13"/>
          <p:cNvSpPr txBox="1"/>
          <p:nvPr/>
        </p:nvSpPr>
        <p:spPr>
          <a:xfrm>
            <a:off x="11447437" y="11020428"/>
            <a:ext cx="372359"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e</a:t>
            </a:r>
          </a:p>
        </p:txBody>
      </p:sp>
      <p:sp>
        <p:nvSpPr>
          <p:cNvPr id="254" name="TextBox 14"/>
          <p:cNvSpPr txBox="1"/>
          <p:nvPr/>
        </p:nvSpPr>
        <p:spPr>
          <a:xfrm>
            <a:off x="16190235" y="9439013"/>
            <a:ext cx="372358"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g</a:t>
            </a:r>
          </a:p>
        </p:txBody>
      </p:sp>
      <p:sp>
        <p:nvSpPr>
          <p:cNvPr id="255" name="TextBox 15"/>
          <p:cNvSpPr txBox="1"/>
          <p:nvPr/>
        </p:nvSpPr>
        <p:spPr>
          <a:xfrm>
            <a:off x="15574036" y="10831138"/>
            <a:ext cx="372359" cy="589469"/>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h</a:t>
            </a:r>
          </a:p>
        </p:txBody>
      </p:sp>
      <p:sp>
        <p:nvSpPr>
          <p:cNvPr id="256" name="TextBox 16"/>
          <p:cNvSpPr txBox="1"/>
          <p:nvPr/>
        </p:nvSpPr>
        <p:spPr>
          <a:xfrm>
            <a:off x="13325814" y="10453541"/>
            <a:ext cx="372358"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i</a:t>
            </a:r>
          </a:p>
        </p:txBody>
      </p:sp>
    </p:spTree>
  </p:cSld>
  <p:clrMapOvr>
    <a:masterClrMapping/>
  </p:clrMapOvr>
  <p:transition xmlns:p14="http://schemas.microsoft.com/office/powerpoint/2010/main" spd="med" advClick="1"/>
</p:sld>
</file>

<file path=ppt/slides/slide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0" name="Title 1"/>
          <p:cNvSpPr txBox="1"/>
          <p:nvPr>
            <p:ph type="title"/>
          </p:nvPr>
        </p:nvSpPr>
        <p:spPr>
          <a:prstGeom prst="rect">
            <a:avLst/>
          </a:prstGeom>
        </p:spPr>
        <p:txBody>
          <a:bodyPr/>
          <a:lstStyle/>
          <a:p>
            <a:pPr/>
            <a:r>
              <a:t>Homomorphic Encryption</a:t>
            </a:r>
          </a:p>
        </p:txBody>
      </p:sp>
      <p:pic>
        <p:nvPicPr>
          <p:cNvPr id="261" name="Graphic 4" descr="Graphic 4"/>
          <p:cNvPicPr>
            <a:picLocks noChangeAspect="1"/>
          </p:cNvPicPr>
          <p:nvPr/>
        </p:nvPicPr>
        <p:blipFill>
          <a:blip r:embed="rId2">
            <a:extLst/>
          </a:blip>
          <a:stretch>
            <a:fillRect/>
          </a:stretch>
        </p:blipFill>
        <p:spPr>
          <a:xfrm>
            <a:off x="9561441" y="1918253"/>
            <a:ext cx="6221898" cy="6221897"/>
          </a:xfrm>
          <a:prstGeom prst="rect">
            <a:avLst/>
          </a:prstGeom>
          <a:ln w="12700">
            <a:miter lim="400000"/>
          </a:ln>
        </p:spPr>
      </p:pic>
      <p:pic>
        <p:nvPicPr>
          <p:cNvPr id="262" name="Graphic 5" descr="Graphic 5"/>
          <p:cNvPicPr>
            <a:picLocks noChangeAspect="1"/>
          </p:cNvPicPr>
          <p:nvPr/>
        </p:nvPicPr>
        <p:blipFill>
          <a:blip r:embed="rId3">
            <a:extLst/>
          </a:blip>
          <a:stretch>
            <a:fillRect/>
          </a:stretch>
        </p:blipFill>
        <p:spPr>
          <a:xfrm>
            <a:off x="2820314" y="7752922"/>
            <a:ext cx="5071356" cy="5071356"/>
          </a:xfrm>
          <a:prstGeom prst="rect">
            <a:avLst/>
          </a:prstGeom>
          <a:ln w="12700">
            <a:miter lim="400000"/>
          </a:ln>
        </p:spPr>
      </p:pic>
      <p:pic>
        <p:nvPicPr>
          <p:cNvPr id="263" name="Graphic 7" descr="Graphic 7"/>
          <p:cNvPicPr>
            <a:picLocks noChangeAspect="1"/>
          </p:cNvPicPr>
          <p:nvPr/>
        </p:nvPicPr>
        <p:blipFill>
          <a:blip r:embed="rId3">
            <a:extLst/>
          </a:blip>
          <a:stretch>
            <a:fillRect/>
          </a:stretch>
        </p:blipFill>
        <p:spPr>
          <a:xfrm>
            <a:off x="17020018" y="7752919"/>
            <a:ext cx="5071356" cy="5071356"/>
          </a:xfrm>
          <a:prstGeom prst="rect">
            <a:avLst/>
          </a:prstGeom>
          <a:ln w="12700">
            <a:miter lim="400000"/>
          </a:ln>
        </p:spPr>
      </p:pic>
      <p:sp>
        <p:nvSpPr>
          <p:cNvPr id="264" name="TextBox 8"/>
          <p:cNvSpPr txBox="1"/>
          <p:nvPr/>
        </p:nvSpPr>
        <p:spPr>
          <a:xfrm>
            <a:off x="3357039" y="9484533"/>
            <a:ext cx="2523241" cy="922398"/>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b="1">
                <a:solidFill>
                  <a:srgbClr val="1B2E12"/>
                </a:solidFill>
                <a:latin typeface="Arial"/>
                <a:ea typeface="Arial"/>
                <a:cs typeface="Arial"/>
                <a:sym typeface="Arial"/>
              </a:defRPr>
            </a:lvl1pPr>
          </a:lstStyle>
          <a:p>
            <a:pPr/>
            <a:r>
              <a:t>17 x 23</a:t>
            </a:r>
          </a:p>
        </p:txBody>
      </p:sp>
      <p:sp>
        <p:nvSpPr>
          <p:cNvPr id="265" name="TextBox 9"/>
          <p:cNvSpPr txBox="1"/>
          <p:nvPr/>
        </p:nvSpPr>
        <p:spPr>
          <a:xfrm>
            <a:off x="11059541" y="5053488"/>
            <a:ext cx="3753506" cy="1046074"/>
          </a:xfrm>
          <a:prstGeom prst="rect">
            <a:avLst/>
          </a:prstGeom>
          <a:ln w="12700">
            <a:miter lim="400000"/>
          </a:ln>
          <a:extLst>
            <a:ext uri="{C572A759-6A51-4108-AA02-DFA0A04FC94B}">
              <ma14:wrappingTextBoxFlag xmlns:ma14="http://schemas.microsoft.com/office/mac/drawingml/2011/main" val="1"/>
            </a:ext>
          </a:extLst>
        </p:spPr>
        <p:txBody>
          <a:bodyPr wrap="none" lIns="121919" tIns="121919" rIns="121919" bIns="121919">
            <a:spAutoFit/>
          </a:bodyPr>
          <a:lstStyle/>
          <a:p>
            <a:pPr defTabSz="2438400">
              <a:spcBef>
                <a:spcPts val="0"/>
              </a:spcBef>
              <a:defRPr sz="5600">
                <a:solidFill>
                  <a:srgbClr val="1B2E12"/>
                </a:solidFill>
                <a:latin typeface="Arial"/>
                <a:ea typeface="Arial"/>
                <a:cs typeface="Arial"/>
                <a:sym typeface="Arial"/>
              </a:defRPr>
            </a:pPr>
            <a:r>
              <a:t>f(</a:t>
            </a:r>
            <a:r>
              <a:rPr i="1"/>
              <a:t>x</a:t>
            </a:r>
            <a:r>
              <a:t>, </a:t>
            </a:r>
            <a:r>
              <a:rPr i="1"/>
              <a:t>y</a:t>
            </a:r>
            <a:r>
              <a:t>) = </a:t>
            </a:r>
            <a:r>
              <a:rPr i="1"/>
              <a:t>x</a:t>
            </a:r>
            <a:r>
              <a:t> </a:t>
            </a:r>
            <a:r>
              <a:rPr i="1"/>
              <a:t>y</a:t>
            </a:r>
          </a:p>
        </p:txBody>
      </p:sp>
      <p:sp>
        <p:nvSpPr>
          <p:cNvPr id="266" name="TextBox 10"/>
          <p:cNvSpPr txBox="1"/>
          <p:nvPr/>
        </p:nvSpPr>
        <p:spPr>
          <a:xfrm>
            <a:off x="18213249" y="9484533"/>
            <a:ext cx="1574125" cy="922398"/>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b="1">
                <a:solidFill>
                  <a:srgbClr val="1B2E12"/>
                </a:solidFill>
                <a:latin typeface="Arial"/>
                <a:ea typeface="Arial"/>
                <a:cs typeface="Arial"/>
                <a:sym typeface="Arial"/>
              </a:defRPr>
            </a:lvl1pPr>
          </a:lstStyle>
          <a:p>
            <a:pPr/>
            <a:r>
              <a:t>391</a:t>
            </a:r>
          </a:p>
        </p:txBody>
      </p:sp>
      <p:sp>
        <p:nvSpPr>
          <p:cNvPr id="267" name="Straight Arrow Connector 12"/>
          <p:cNvSpPr/>
          <p:nvPr/>
        </p:nvSpPr>
        <p:spPr>
          <a:xfrm flipV="1">
            <a:off x="4562061" y="6292306"/>
            <a:ext cx="5516220" cy="2314982"/>
          </a:xfrm>
          <a:prstGeom prst="line">
            <a:avLst/>
          </a:prstGeom>
          <a:ln w="63500">
            <a:solidFill>
              <a:srgbClr val="595959"/>
            </a:solidFill>
            <a:tailEnd type="triangle"/>
          </a:ln>
        </p:spPr>
        <p:txBody>
          <a:bodyPr lIns="121917" tIns="121917" rIns="121917" bIns="121917"/>
          <a:lstStyle/>
          <a:p>
            <a:pPr defTabSz="2438400">
              <a:spcBef>
                <a:spcPts val="0"/>
              </a:spcBef>
              <a:defRPr sz="3200">
                <a:solidFill>
                  <a:srgbClr val="1B2E12"/>
                </a:solidFill>
                <a:latin typeface="Helvetica"/>
                <a:ea typeface="Helvetica"/>
                <a:cs typeface="Helvetica"/>
                <a:sym typeface="Helvetica"/>
              </a:defRPr>
            </a:pPr>
          </a:p>
        </p:txBody>
      </p:sp>
      <p:sp>
        <p:nvSpPr>
          <p:cNvPr id="268" name="Straight Arrow Connector 13"/>
          <p:cNvSpPr/>
          <p:nvPr/>
        </p:nvSpPr>
        <p:spPr>
          <a:xfrm>
            <a:off x="15228546" y="6764613"/>
            <a:ext cx="3251612" cy="2001702"/>
          </a:xfrm>
          <a:prstGeom prst="line">
            <a:avLst/>
          </a:prstGeom>
          <a:ln w="63500">
            <a:solidFill>
              <a:srgbClr val="595959"/>
            </a:solidFill>
            <a:tailEnd type="triangle"/>
          </a:ln>
        </p:spPr>
        <p:txBody>
          <a:bodyPr lIns="121917" tIns="121917" rIns="121917" bIns="121917"/>
          <a:lstStyle/>
          <a:p>
            <a:pPr defTabSz="2438400">
              <a:spcBef>
                <a:spcPts val="0"/>
              </a:spcBef>
              <a:defRPr sz="3200">
                <a:solidFill>
                  <a:srgbClr val="1B2E12"/>
                </a:solidFill>
                <a:latin typeface="Helvetica"/>
                <a:ea typeface="Helvetica"/>
                <a:cs typeface="Helvetica"/>
                <a:sym typeface="Helvetica"/>
              </a:defRPr>
            </a:pPr>
          </a:p>
        </p:txBody>
      </p:sp>
      <p:sp>
        <p:nvSpPr>
          <p:cNvPr id="269" name="TextBox 17"/>
          <p:cNvSpPr txBox="1"/>
          <p:nvPr/>
        </p:nvSpPr>
        <p:spPr>
          <a:xfrm rot="20194061">
            <a:off x="5372872" y="6251056"/>
            <a:ext cx="5739518" cy="589470"/>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0x3f7ce81c</a:t>
            </a:r>
          </a:p>
        </p:txBody>
      </p:sp>
      <p:sp>
        <p:nvSpPr>
          <p:cNvPr id="270" name="TextBox 18"/>
          <p:cNvSpPr txBox="1"/>
          <p:nvPr/>
        </p:nvSpPr>
        <p:spPr>
          <a:xfrm rot="1870911">
            <a:off x="16130552" y="7771660"/>
            <a:ext cx="5739519" cy="589469"/>
          </a:xfrm>
          <a:prstGeom prst="rect">
            <a:avLst/>
          </a:prstGeom>
          <a:ln w="12700">
            <a:miter lim="400000"/>
          </a:ln>
          <a:extLst>
            <a:ext uri="{C572A759-6A51-4108-AA02-DFA0A04FC94B}">
              <ma14:wrappingTextBoxFlag xmlns:ma14="http://schemas.microsoft.com/office/mac/drawingml/2011/main" val="1"/>
            </a:ext>
          </a:extLst>
        </p:spPr>
        <p:txBody>
          <a:bodyPr lIns="121919" tIns="121919" rIns="121919" bIns="121919">
            <a:spAutoFit/>
          </a:bodyPr>
          <a:lstStyle>
            <a:lvl1pPr defTabSz="2438400">
              <a:spcBef>
                <a:spcPts val="0"/>
              </a:spcBef>
              <a:defRPr sz="2400">
                <a:solidFill>
                  <a:srgbClr val="1B2E12"/>
                </a:solidFill>
                <a:latin typeface="Arial"/>
                <a:ea typeface="Arial"/>
                <a:cs typeface="Arial"/>
                <a:sym typeface="Arial"/>
              </a:defRPr>
            </a:lvl1pPr>
          </a:lstStyle>
          <a:p>
            <a:pPr/>
            <a:r>
              <a:t>0x71b66ca7</a:t>
            </a:r>
          </a:p>
        </p:txBody>
      </p:sp>
      <p:pic>
        <p:nvPicPr>
          <p:cNvPr id="271" name="Graphic 3" descr="Graphic 3"/>
          <p:cNvPicPr>
            <a:picLocks noChangeAspect="1"/>
          </p:cNvPicPr>
          <p:nvPr/>
        </p:nvPicPr>
        <p:blipFill>
          <a:blip r:embed="rId4">
            <a:extLst/>
          </a:blip>
          <a:stretch>
            <a:fillRect/>
          </a:stretch>
        </p:blipFill>
        <p:spPr>
          <a:xfrm>
            <a:off x="11902442" y="3920626"/>
            <a:ext cx="1226758" cy="1226758"/>
          </a:xfrm>
          <a:prstGeom prst="rect">
            <a:avLst/>
          </a:prstGeom>
          <a:ln w="12700">
            <a:miter lim="400000"/>
          </a:ln>
        </p:spPr>
      </p:pic>
      <p:pic>
        <p:nvPicPr>
          <p:cNvPr id="272" name="Graphic 6" descr="Graphic 6"/>
          <p:cNvPicPr>
            <a:picLocks noChangeAspect="1"/>
          </p:cNvPicPr>
          <p:nvPr/>
        </p:nvPicPr>
        <p:blipFill>
          <a:blip r:embed="rId4">
            <a:extLst/>
          </a:blip>
          <a:stretch>
            <a:fillRect/>
          </a:stretch>
        </p:blipFill>
        <p:spPr>
          <a:xfrm>
            <a:off x="7912261" y="6151235"/>
            <a:ext cx="1226758" cy="1226758"/>
          </a:xfrm>
          <a:prstGeom prst="rect">
            <a:avLst/>
          </a:prstGeom>
          <a:ln w="12700">
            <a:miter lim="400000"/>
          </a:ln>
        </p:spPr>
      </p:pic>
      <p:pic>
        <p:nvPicPr>
          <p:cNvPr id="273" name="Graphic 11" descr="Graphic 11"/>
          <p:cNvPicPr>
            <a:picLocks noChangeAspect="1"/>
          </p:cNvPicPr>
          <p:nvPr/>
        </p:nvPicPr>
        <p:blipFill>
          <a:blip r:embed="rId4">
            <a:extLst/>
          </a:blip>
          <a:stretch>
            <a:fillRect/>
          </a:stretch>
        </p:blipFill>
        <p:spPr>
          <a:xfrm>
            <a:off x="16165247" y="6958986"/>
            <a:ext cx="1226758" cy="1226759"/>
          </a:xfrm>
          <a:prstGeom prst="rect">
            <a:avLst/>
          </a:prstGeom>
          <a:ln w="12700">
            <a:miter lim="400000"/>
          </a:ln>
        </p:spPr>
      </p:pic>
    </p:spTree>
  </p:cSld>
  <p:clrMapOvr>
    <a:masterClrMapping/>
  </p:clrMapOvr>
  <p:transition xmlns:p14="http://schemas.microsoft.com/office/powerpoint/2010/main" spd="med" advClick="1"/>
</p:sld>
</file>

<file path=ppt/slides/slide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275" name="Picture 8" descr="Picture 8"/>
          <p:cNvPicPr>
            <a:picLocks noChangeAspect="1"/>
          </p:cNvPicPr>
          <p:nvPr/>
        </p:nvPicPr>
        <p:blipFill>
          <a:blip r:embed="rId3">
            <a:extLst/>
          </a:blip>
          <a:srcRect l="0" t="0" r="0" b="64386"/>
          <a:stretch>
            <a:fillRect/>
          </a:stretch>
        </p:blipFill>
        <p:spPr>
          <a:xfrm>
            <a:off x="14903580" y="2295279"/>
            <a:ext cx="8582650" cy="5665723"/>
          </a:xfrm>
          <a:prstGeom prst="rect">
            <a:avLst/>
          </a:prstGeom>
          <a:ln w="12700">
            <a:miter lim="400000"/>
          </a:ln>
        </p:spPr>
      </p:pic>
      <p:pic>
        <p:nvPicPr>
          <p:cNvPr id="276" name="Picture 8" descr="Picture 8"/>
          <p:cNvPicPr>
            <a:picLocks noChangeAspect="1"/>
          </p:cNvPicPr>
          <p:nvPr/>
        </p:nvPicPr>
        <p:blipFill>
          <a:blip r:embed="rId3">
            <a:extLst/>
          </a:blip>
          <a:srcRect l="0" t="35644" r="0" b="0"/>
          <a:stretch>
            <a:fillRect/>
          </a:stretch>
        </p:blipFill>
        <p:spPr>
          <a:xfrm>
            <a:off x="5972025" y="3175660"/>
            <a:ext cx="7212033" cy="8603079"/>
          </a:xfrm>
          <a:prstGeom prst="rect">
            <a:avLst/>
          </a:prstGeom>
          <a:ln w="12700">
            <a:miter lim="400000"/>
          </a:ln>
        </p:spPr>
      </p:pic>
      <p:sp>
        <p:nvSpPr>
          <p:cNvPr id="277" name="Title 1"/>
          <p:cNvSpPr txBox="1"/>
          <p:nvPr>
            <p:ph type="title"/>
          </p:nvPr>
        </p:nvSpPr>
        <p:spPr>
          <a:xfrm>
            <a:off x="774869" y="7338"/>
            <a:ext cx="22834265" cy="1930804"/>
          </a:xfrm>
          <a:prstGeom prst="rect">
            <a:avLst/>
          </a:prstGeom>
        </p:spPr>
        <p:txBody>
          <a:bodyPr/>
          <a:lstStyle>
            <a:lvl1pPr algn="ctr"/>
          </a:lstStyle>
          <a:p>
            <a:pPr/>
            <a:r>
              <a:t>Private Information Retrieval</a:t>
            </a:r>
          </a:p>
        </p:txBody>
      </p:sp>
      <p:grpSp>
        <p:nvGrpSpPr>
          <p:cNvPr id="284" name="Group"/>
          <p:cNvGrpSpPr/>
          <p:nvPr/>
        </p:nvGrpSpPr>
        <p:grpSpPr>
          <a:xfrm>
            <a:off x="1015904" y="3187112"/>
            <a:ext cx="23265024" cy="10089846"/>
            <a:chOff x="0" y="0"/>
            <a:chExt cx="23265024" cy="10089845"/>
          </a:xfrm>
        </p:grpSpPr>
        <p:pic>
          <p:nvPicPr>
            <p:cNvPr id="278" name="Graphic 7" descr="Graphic 7"/>
            <p:cNvPicPr>
              <a:picLocks noChangeAspect="1"/>
            </p:cNvPicPr>
            <p:nvPr/>
          </p:nvPicPr>
          <p:blipFill>
            <a:blip r:embed="rId4">
              <a:extLst/>
            </a:blip>
            <a:stretch>
              <a:fillRect/>
            </a:stretch>
          </p:blipFill>
          <p:spPr>
            <a:xfrm>
              <a:off x="13175178" y="0"/>
              <a:ext cx="10089847" cy="10089846"/>
            </a:xfrm>
            <a:prstGeom prst="rect">
              <a:avLst/>
            </a:prstGeom>
            <a:ln w="12700" cap="flat">
              <a:noFill/>
              <a:miter lim="400000"/>
            </a:ln>
            <a:effectLst/>
          </p:spPr>
        </p:pic>
        <p:pic>
          <p:nvPicPr>
            <p:cNvPr id="279" name="Graphic 8" descr="Graphic 8"/>
            <p:cNvPicPr>
              <a:picLocks noChangeAspect="1"/>
            </p:cNvPicPr>
            <p:nvPr/>
          </p:nvPicPr>
          <p:blipFill>
            <a:blip r:embed="rId5">
              <a:extLst/>
            </a:blip>
            <a:stretch>
              <a:fillRect/>
            </a:stretch>
          </p:blipFill>
          <p:spPr>
            <a:xfrm>
              <a:off x="0" y="2814259"/>
              <a:ext cx="5071355" cy="5071355"/>
            </a:xfrm>
            <a:prstGeom prst="rect">
              <a:avLst/>
            </a:prstGeom>
            <a:ln w="12700" cap="flat">
              <a:noFill/>
              <a:miter lim="400000"/>
            </a:ln>
            <a:effectLst/>
          </p:spPr>
        </p:pic>
        <p:sp>
          <p:nvSpPr>
            <p:cNvPr id="280" name="Straight Arrow Connector 10"/>
            <p:cNvSpPr/>
            <p:nvPr/>
          </p:nvSpPr>
          <p:spPr>
            <a:xfrm>
              <a:off x="5071354" y="4671581"/>
              <a:ext cx="11693119" cy="1"/>
            </a:xfrm>
            <a:prstGeom prst="line">
              <a:avLst/>
            </a:prstGeom>
            <a:noFill/>
            <a:ln w="101600" cap="flat">
              <a:solidFill>
                <a:srgbClr val="595959"/>
              </a:solidFill>
              <a:prstDash val="solid"/>
              <a:round/>
              <a:tailEnd type="triangle" w="med" len="med"/>
            </a:ln>
            <a:effectLst/>
          </p:spPr>
          <p:txBody>
            <a:bodyPr wrap="square" lIns="121917" tIns="121917" rIns="121917" bIns="121917" numCol="1" anchor="t">
              <a:noAutofit/>
            </a:bodyPr>
            <a:lstStyle/>
            <a:p>
              <a:pPr defTabSz="2438400">
                <a:spcBef>
                  <a:spcPts val="0"/>
                </a:spcBef>
                <a:defRPr sz="3200">
                  <a:solidFill>
                    <a:srgbClr val="1B2E12"/>
                  </a:solidFill>
                  <a:latin typeface="Helvetica"/>
                  <a:ea typeface="Helvetica"/>
                  <a:cs typeface="Helvetica"/>
                  <a:sym typeface="Helvetica"/>
                </a:defRPr>
              </a:pPr>
            </a:p>
          </p:txBody>
        </p:sp>
        <p:pic>
          <p:nvPicPr>
            <p:cNvPr id="281" name="Graphic 11" descr="Graphic 11"/>
            <p:cNvPicPr>
              <a:picLocks noChangeAspect="1"/>
            </p:cNvPicPr>
            <p:nvPr/>
          </p:nvPicPr>
          <p:blipFill>
            <a:blip r:embed="rId6">
              <a:extLst/>
            </a:blip>
            <a:stretch>
              <a:fillRect/>
            </a:stretch>
          </p:blipFill>
          <p:spPr>
            <a:xfrm>
              <a:off x="16402573" y="3731917"/>
              <a:ext cx="3236039" cy="3236039"/>
            </a:xfrm>
            <a:prstGeom prst="rect">
              <a:avLst/>
            </a:prstGeom>
            <a:ln w="12700" cap="flat">
              <a:noFill/>
              <a:miter lim="400000"/>
            </a:ln>
            <a:effectLst/>
          </p:spPr>
        </p:pic>
        <p:sp>
          <p:nvSpPr>
            <p:cNvPr id="282" name="Straight Arrow Connector 14"/>
            <p:cNvSpPr/>
            <p:nvPr/>
          </p:nvSpPr>
          <p:spPr>
            <a:xfrm>
              <a:off x="5071354" y="5874155"/>
              <a:ext cx="11693119" cy="1"/>
            </a:xfrm>
            <a:prstGeom prst="line">
              <a:avLst/>
            </a:prstGeom>
            <a:noFill/>
            <a:ln w="101600" cap="flat">
              <a:solidFill>
                <a:srgbClr val="595959"/>
              </a:solidFill>
              <a:prstDash val="solid"/>
              <a:round/>
              <a:headEnd type="triangle" w="med" len="med"/>
            </a:ln>
            <a:effectLst/>
          </p:spPr>
          <p:txBody>
            <a:bodyPr wrap="square" lIns="121917" tIns="121917" rIns="121917" bIns="121917" numCol="1" anchor="t">
              <a:noAutofit/>
            </a:bodyPr>
            <a:lstStyle/>
            <a:p>
              <a:pPr defTabSz="2438400">
                <a:spcBef>
                  <a:spcPts val="0"/>
                </a:spcBef>
                <a:defRPr sz="3200">
                  <a:solidFill>
                    <a:srgbClr val="1B2E12"/>
                  </a:solidFill>
                  <a:latin typeface="Helvetica"/>
                  <a:ea typeface="Helvetica"/>
                  <a:cs typeface="Helvetica"/>
                  <a:sym typeface="Helvetica"/>
                </a:defRPr>
              </a:pPr>
            </a:p>
          </p:txBody>
        </p:sp>
        <p:pic>
          <p:nvPicPr>
            <p:cNvPr id="283" name="Graphic 15" descr="Graphic 15"/>
            <p:cNvPicPr>
              <a:picLocks noChangeAspect="1"/>
            </p:cNvPicPr>
            <p:nvPr/>
          </p:nvPicPr>
          <p:blipFill>
            <a:blip r:embed="rId6">
              <a:extLst/>
            </a:blip>
            <a:stretch>
              <a:fillRect/>
            </a:stretch>
          </p:blipFill>
          <p:spPr>
            <a:xfrm>
              <a:off x="9259051" y="4766928"/>
              <a:ext cx="3236038" cy="3236038"/>
            </a:xfrm>
            <a:prstGeom prst="rect">
              <a:avLst/>
            </a:prstGeom>
            <a:ln w="12700" cap="flat">
              <a:noFill/>
              <a:miter lim="400000"/>
            </a:ln>
            <a:effectLst/>
          </p:spPr>
        </p:pic>
      </p:grpSp>
    </p:spTree>
  </p:cSld>
  <p:clrMapOvr>
    <a:masterClrMapping/>
  </p:clrMapOvr>
  <p:transition xmlns:p14="http://schemas.microsoft.com/office/powerpoint/2010/main" spd="med" advClick="1"/>
</p:sld>
</file>

<file path=ppt/slides/slide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8" name="Federated Learning"/>
          <p:cNvSpPr txBox="1"/>
          <p:nvPr>
            <p:ph type="title"/>
          </p:nvPr>
        </p:nvSpPr>
        <p:spPr>
          <a:prstGeom prst="rect">
            <a:avLst/>
          </a:prstGeom>
        </p:spPr>
        <p:txBody>
          <a:bodyPr/>
          <a:lstStyle/>
          <a:p>
            <a:pPr/>
            <a:r>
              <a:t>Federated Learning</a:t>
            </a:r>
          </a:p>
        </p:txBody>
      </p:sp>
      <p:pic>
        <p:nvPicPr>
          <p:cNvPr id="289" name="Picture 4" descr="Picture 4"/>
          <p:cNvPicPr>
            <a:picLocks noChangeAspect="1"/>
          </p:cNvPicPr>
          <p:nvPr/>
        </p:nvPicPr>
        <p:blipFill>
          <a:blip r:embed="rId2">
            <a:extLst/>
          </a:blip>
          <a:stretch>
            <a:fillRect/>
          </a:stretch>
        </p:blipFill>
        <p:spPr>
          <a:xfrm>
            <a:off x="1039546" y="2642429"/>
            <a:ext cx="21692863" cy="8431142"/>
          </a:xfrm>
          <a:prstGeom prst="rect">
            <a:avLst/>
          </a:prstGeom>
          <a:ln w="12700">
            <a:miter lim="400000"/>
          </a:ln>
        </p:spPr>
      </p:pic>
      <p:sp>
        <p:nvSpPr>
          <p:cNvPr id="290" name="TextBox 7"/>
          <p:cNvSpPr txBox="1"/>
          <p:nvPr/>
        </p:nvSpPr>
        <p:spPr>
          <a:xfrm>
            <a:off x="2072991" y="11241994"/>
            <a:ext cx="22366298" cy="1532332"/>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r>
              <a:t>https://blog.ml.cmu.edu/2019/11/12/federated-learning-challenges-methods-and-future-directions/</a:t>
            </a:r>
          </a:p>
        </p:txBody>
      </p:sp>
    </p:spTree>
  </p:cSld>
  <p:clrMapOvr>
    <a:masterClrMapping/>
  </p:clrMapOvr>
  <p:transition xmlns:p14="http://schemas.microsoft.com/office/powerpoint/2010/main" spd="med" advClick="1"/>
</p:sld>
</file>

<file path=ppt/slides/slide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2" name="Synthetic data"/>
          <p:cNvSpPr txBox="1"/>
          <p:nvPr>
            <p:ph type="title"/>
          </p:nvPr>
        </p:nvSpPr>
        <p:spPr>
          <a:prstGeom prst="rect">
            <a:avLst/>
          </a:prstGeom>
        </p:spPr>
        <p:txBody>
          <a:bodyPr/>
          <a:lstStyle/>
          <a:p>
            <a:pPr/>
            <a:r>
              <a:t>Synthetic data</a:t>
            </a:r>
          </a:p>
        </p:txBody>
      </p:sp>
      <p:sp>
        <p:nvSpPr>
          <p:cNvPr id="293" name="Double-click to edit"/>
          <p:cNvSpPr txBox="1"/>
          <p:nvPr>
            <p:ph type="body" idx="1"/>
          </p:nvPr>
        </p:nvSpPr>
        <p:spPr>
          <a:prstGeom prst="rect">
            <a:avLst/>
          </a:prstGeom>
        </p:spPr>
        <p:txBody>
          <a:bodyPr/>
          <a:lstStyle/>
          <a:p>
            <a:pPr/>
          </a:p>
        </p:txBody>
      </p:sp>
      <p:sp>
        <p:nvSpPr>
          <p:cNvPr id="294" name="TextBox 4"/>
          <p:cNvSpPr txBox="1"/>
          <p:nvPr/>
        </p:nvSpPr>
        <p:spPr>
          <a:xfrm>
            <a:off x="1222115" y="12713148"/>
            <a:ext cx="22855393" cy="461366"/>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defRPr sz="2400"/>
            </a:pPr>
            <a:r>
              <a:rPr u="sng">
                <a:hlinkClick r:id="rId2" invalidUrl="" action="" tgtFrame="" tooltip="" history="1" highlightClick="0" endSnd="0"/>
              </a:rPr>
              <a:t>https://dataingovernment.blog.gov.uk/2020/08/20/synthetic-data-unlocking-the-power-of-data-and-skills-for-machine-learning/</a:t>
            </a:r>
            <a:r>
              <a:t> </a:t>
            </a:r>
          </a:p>
        </p:txBody>
      </p:sp>
      <p:pic>
        <p:nvPicPr>
          <p:cNvPr id="295" name="Picture 6" descr="Picture 6"/>
          <p:cNvPicPr>
            <a:picLocks noChangeAspect="1"/>
          </p:cNvPicPr>
          <p:nvPr/>
        </p:nvPicPr>
        <p:blipFill>
          <a:blip r:embed="rId3">
            <a:extLst/>
          </a:blip>
          <a:srcRect l="0" t="2701" r="0" b="0"/>
          <a:stretch>
            <a:fillRect/>
          </a:stretch>
        </p:blipFill>
        <p:spPr>
          <a:xfrm>
            <a:off x="1313170" y="2661324"/>
            <a:ext cx="21757660" cy="9895802"/>
          </a:xfrm>
          <a:prstGeom prst="rect">
            <a:avLst/>
          </a:prstGeom>
          <a:ln w="12700">
            <a:miter lim="400000"/>
          </a:ln>
        </p:spPr>
      </p:pic>
    </p:spTree>
  </p:cSld>
  <p:clrMapOvr>
    <a:masterClrMapping/>
  </p:clrMapOvr>
  <p:transition xmlns:p14="http://schemas.microsoft.com/office/powerpoint/2010/main" spd="med" advClick="1"/>
</p:sld>
</file>

<file path=ppt/slides/slide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7" name="Enclaves"/>
          <p:cNvSpPr txBox="1"/>
          <p:nvPr>
            <p:ph type="title"/>
          </p:nvPr>
        </p:nvSpPr>
        <p:spPr>
          <a:prstGeom prst="rect">
            <a:avLst/>
          </a:prstGeom>
        </p:spPr>
        <p:txBody>
          <a:bodyPr/>
          <a:lstStyle/>
          <a:p>
            <a:pPr/>
            <a:r>
              <a:t>Enclaves</a:t>
            </a:r>
          </a:p>
        </p:txBody>
      </p:sp>
      <p:sp>
        <p:nvSpPr>
          <p:cNvPr id="298" name="Double-click to edit"/>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0" name="Double-click to edit"/>
          <p:cNvSpPr txBox="1"/>
          <p:nvPr>
            <p:ph type="title"/>
          </p:nvPr>
        </p:nvSpPr>
        <p:spPr>
          <a:prstGeom prst="rect">
            <a:avLst/>
          </a:prstGeom>
        </p:spPr>
        <p:txBody>
          <a:bodyPr/>
          <a:lstStyle/>
          <a:p>
            <a:pPr/>
          </a:p>
        </p:txBody>
      </p:sp>
      <p:sp>
        <p:nvSpPr>
          <p:cNvPr id="301" name="Double-click to edit"/>
          <p:cNvSpPr txBox="1"/>
          <p:nvPr>
            <p:ph type="body" idx="1"/>
          </p:nvPr>
        </p:nvSpPr>
        <p:spPr>
          <a:prstGeom prst="rect">
            <a:avLst/>
          </a:prstGeom>
        </p:spPr>
        <p:txBody>
          <a:bodyPr/>
          <a:lstStyle/>
          <a:p>
            <a:pPr/>
          </a:p>
        </p:txBody>
      </p:sp>
      <p:pic>
        <p:nvPicPr>
          <p:cNvPr id="302" name="pasted-movie.png" descr="pasted-movie.png"/>
          <p:cNvPicPr>
            <a:picLocks noChangeAspect="1"/>
          </p:cNvPicPr>
          <p:nvPr/>
        </p:nvPicPr>
        <p:blipFill>
          <a:blip r:embed="rId2">
            <a:extLst/>
          </a:blip>
          <a:stretch>
            <a:fillRect/>
          </a:stretch>
        </p:blipFill>
        <p:spPr>
          <a:xfrm>
            <a:off x="746811" y="153743"/>
            <a:ext cx="12431111" cy="13716001"/>
          </a:xfrm>
          <a:prstGeom prst="rect">
            <a:avLst/>
          </a:prstGeom>
          <a:ln w="12700">
            <a:miter lim="400000"/>
          </a:ln>
        </p:spPr>
      </p:pic>
      <p:pic>
        <p:nvPicPr>
          <p:cNvPr id="303" name="Data Access and the FSRDC" descr="Data Access and the FSRDC"/>
          <p:cNvPicPr>
            <a:picLocks noChangeAspect="0"/>
          </p:cNvPicPr>
          <p:nvPr>
            <a:videoFile xmlns:mc="http://schemas.openxmlformats.org/markup-compatibility/2006" xmlns:aiw="http://developer.apple.com/namespaces/iwork" r:link="rId3" mc:Ignorable="aiw" aiw:title="Data Access and the FSRDC" aiw:author="Institute for Social Research and Data Innovation"/>
          </p:nvPr>
        </p:nvPicPr>
        <p:blipFill>
          <a:blip r:embed="rId4">
            <a:extLst/>
          </a:blip>
          <a:stretch>
            <a:fillRect/>
          </a:stretch>
        </p:blipFill>
        <p:spPr>
          <a:xfrm>
            <a:off x="12985181" y="2417858"/>
            <a:ext cx="11248381" cy="6327214"/>
          </a:xfrm>
          <a:prstGeom prst="rect">
            <a:avLst/>
          </a:prstGeom>
        </p:spPr>
      </p:pic>
      <p:sp>
        <p:nvSpPr>
          <p:cNvPr id="304" name="https://www.youtube.com/watch?v=faApR9AR-eg"/>
          <p:cNvSpPr/>
          <p:nvPr/>
        </p:nvSpPr>
        <p:spPr>
          <a:xfrm>
            <a:off x="12985181" y="8846671"/>
            <a:ext cx="11248381" cy="548133"/>
          </a:xfrm>
          <a:prstGeom prst="roundRect">
            <a:avLst>
              <a:gd name="adj" fmla="val 0"/>
            </a:avLst>
          </a:prstGeom>
          <a:ln w="12700">
            <a:miter lim="400000"/>
          </a:ln>
          <a:extLst>
            <a:ext uri="{C572A759-6A51-4108-AA02-DFA0A04FC94B}">
              <ma14:wrappingTextBoxFlag xmlns:ma14="http://schemas.microsoft.com/office/mac/drawingml/2011/main" val="1"/>
            </a:ext>
          </a:extLst>
        </p:spPr>
        <p:txBody>
          <a:bodyPr lIns="50800" tIns="50800" rIns="50800" bIns="50800" anchor="ctr"/>
          <a:lstStyle/>
          <a:p>
            <a:pPr algn="ctr">
              <a:spcBef>
                <a:spcPts val="0"/>
              </a:spcBef>
              <a:defRPr sz="3000"/>
            </a:pPr>
            <a:r>
              <a:rPr u="sng">
                <a:hlinkClick r:id="rId5" invalidUrl="" action="" tgtFrame="" tooltip="" history="1" highlightClick="0" endSnd="0"/>
              </a:rPr>
              <a:t>https://www.youtube.com/watch?v=faApR9AR-eg</a:t>
            </a:r>
            <a:r>
              <a:t> </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mediacall" nodeType="clickEffect" presetSubtype="0" presetID="1" grpId="1" fill="hold">
                                  <p:stCondLst>
                                    <p:cond delay="0"/>
                                  </p:stCondLst>
                                  <p:childTnLst>
                                    <p:cmd type="call" cmd="playFrom(0.0)">
                                      <p:cBhvr>
                                        <p:cTn id="6" dur="1" fill="hold"/>
                                        <p:tgtEl>
                                          <p:spTgt spid="303"/>
                                        </p:tgtEl>
                                      </p:cBhvr>
                                    </p:cmd>
                                  </p:childTnLst>
                                </p:cTn>
                              </p:par>
                            </p:childTnLst>
                          </p:cTn>
                        </p:par>
                      </p:childTnLst>
                    </p:cTn>
                  </p:par>
                </p:childTnLst>
              </p:cTn>
              <p:prevCondLst>
                <p:cond evt="onPrev">
                  <p:tgtEl>
                    <p:sldTgt/>
                  </p:tgtEl>
                </p:cond>
              </p:prevCondLst>
              <p:nextCondLst>
                <p:cond evt="onNext">
                  <p:tgtEl>
                    <p:sldTgt/>
                  </p:tgtEl>
                </p:cond>
              </p:nextCondLst>
            </p:seq>
            <p:video fullScrn="0">
              <p:cMediaNode mute="0" showWhenStopped="1" numSld="1" vol="80000">
                <p:cTn id="7" fill="hold" display="0">
                  <p:stCondLst>
                    <p:cond delay="indefinite"/>
                  </p:stCondLst>
                </p:cTn>
                <p:tgtEl>
                  <p:spTgt spid="303"/>
                </p:tgtEl>
              </p:cMediaNode>
            </p:video>
            <p:seq concurrent="1" prevAc="none" nextAc="seek">
              <p:cTn id="8" evtFilter="cancelBubble" nodeType="interactiveSeq" restart="whenNotActive" fill="hold">
                <p:stCondLst>
                  <p:cond delay="0" evt="onClick">
                    <p:tgtEl>
                      <p:spTgt spid="303"/>
                    </p:tgtEl>
                  </p:cond>
                </p:stCondLst>
                <p:endSync delay="0" evt="end">
                  <p:rtn val="all"/>
                </p:endSync>
                <p:childTnLst>
                  <p:par>
                    <p:cTn id="9" fill="hold">
                      <p:stCondLst>
                        <p:cond delay="0"/>
                      </p:stCondLst>
                      <p:childTnLst>
                        <p:par>
                          <p:cTn id="10" fill="hold">
                            <p:stCondLst>
                              <p:cond delay="0"/>
                            </p:stCondLst>
                            <p:childTnLst>
                              <p:par>
                                <p:cTn id="11" presetClass="mediacall" nodeType="clickEffect" presetSubtype="0" presetID="2" fill="hold">
                                  <p:stCondLst>
                                    <p:cond delay="0"/>
                                  </p:stCondLst>
                                  <p:childTnLst>
                                    <p:cmd type="call" cmd="togglePause">
                                      <p:cBhvr>
                                        <p:cTn id="12" dur="1" fill="hold"/>
                                        <p:tgtEl>
                                          <p:spTgt spid="303"/>
                                        </p:tgtEl>
                                      </p:cBhvr>
                                    </p:cmd>
                                  </p:childTnLst>
                                </p:cTn>
                              </p:par>
                            </p:childTnLst>
                          </p:cTn>
                        </p:par>
                      </p:childTnLst>
                    </p:cTn>
                  </p:par>
                </p:childTnLst>
              </p:cTn>
              <p:nextCondLst>
                <p:cond delay="0" evt="onClick">
                  <p:tgtEl>
                    <p:spTgt spid="303"/>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6" name="Double-click to edit"/>
          <p:cNvSpPr txBox="1"/>
          <p:nvPr>
            <p:ph type="title"/>
          </p:nvPr>
        </p:nvSpPr>
        <p:spPr>
          <a:prstGeom prst="rect">
            <a:avLst/>
          </a:prstGeom>
        </p:spPr>
        <p:txBody>
          <a:bodyPr/>
          <a:lstStyle/>
          <a:p>
            <a:pPr/>
          </a:p>
        </p:txBody>
      </p:sp>
      <p:sp>
        <p:nvSpPr>
          <p:cNvPr id="307" name="Double-click to edit"/>
          <p:cNvSpPr txBox="1"/>
          <p:nvPr>
            <p:ph type="body" idx="1"/>
          </p:nvPr>
        </p:nvSpPr>
        <p:spPr>
          <a:prstGeom prst="rect">
            <a:avLst/>
          </a:prstGeom>
        </p:spPr>
        <p:txBody>
          <a:bodyPr/>
          <a:lstStyle/>
          <a:p>
            <a:pPr/>
          </a:p>
        </p:txBody>
      </p:sp>
      <p:pic>
        <p:nvPicPr>
          <p:cNvPr id="308" name="Picture 4" descr="Picture 4"/>
          <p:cNvPicPr>
            <a:picLocks noChangeAspect="1"/>
          </p:cNvPicPr>
          <p:nvPr/>
        </p:nvPicPr>
        <p:blipFill>
          <a:blip r:embed="rId3">
            <a:extLst/>
          </a:blip>
          <a:stretch>
            <a:fillRect/>
          </a:stretch>
        </p:blipFill>
        <p:spPr>
          <a:xfrm>
            <a:off x="4746562" y="-1"/>
            <a:ext cx="14890878" cy="13716001"/>
          </a:xfrm>
          <a:prstGeom prst="rect">
            <a:avLst/>
          </a:prstGeom>
          <a:ln w="12700">
            <a:miter lim="400000"/>
          </a:ln>
        </p:spPr>
      </p:pic>
    </p:spTree>
  </p:cSld>
  <p:clrMapOvr>
    <a:masterClrMapping/>
  </p:clrMapOvr>
  <p:transition xmlns:p14="http://schemas.microsoft.com/office/powerpoint/2010/main" spd="med" advClick="1"/>
</p:sld>
</file>

<file path=ppt/slides/slide3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2" name="Intel TDX…"/>
          <p:cNvSpPr txBox="1"/>
          <p:nvPr>
            <p:ph type="title"/>
          </p:nvPr>
        </p:nvSpPr>
        <p:spPr>
          <a:prstGeom prst="rect">
            <a:avLst/>
          </a:prstGeom>
        </p:spPr>
        <p:txBody>
          <a:bodyPr/>
          <a:lstStyle/>
          <a:p>
            <a:pPr/>
            <a:r>
              <a:t>Intel TDX</a:t>
            </a:r>
          </a:p>
          <a:p>
            <a:pPr/>
            <a:r>
              <a:t>(Replaces SGX</a:t>
            </a:r>
          </a:p>
        </p:txBody>
      </p:sp>
      <p:sp>
        <p:nvSpPr>
          <p:cNvPr id="313" name="Provides:…"/>
          <p:cNvSpPr txBox="1"/>
          <p:nvPr>
            <p:ph type="body" idx="1"/>
          </p:nvPr>
        </p:nvSpPr>
        <p:spPr>
          <a:prstGeom prst="rect">
            <a:avLst/>
          </a:prstGeom>
        </p:spPr>
        <p:txBody>
          <a:bodyPr/>
          <a:lstStyle/>
          <a:p>
            <a:pPr/>
          </a:p>
          <a:p>
            <a:pPr/>
          </a:p>
          <a:p>
            <a:pPr/>
          </a:p>
          <a:p>
            <a:pPr/>
          </a:p>
          <a:p>
            <a:pPr/>
          </a:p>
          <a:p>
            <a:pPr/>
            <a:r>
              <a:t>Provides:</a:t>
            </a:r>
          </a:p>
          <a:p>
            <a:pPr lvl="1"/>
            <a:r>
              <a:t>Isolation</a:t>
            </a:r>
          </a:p>
          <a:p>
            <a:pPr lvl="1"/>
            <a:r>
              <a:t>Confidentiality</a:t>
            </a:r>
          </a:p>
          <a:p>
            <a:pPr lvl="1"/>
            <a:r>
              <a:t>Integrity</a:t>
            </a:r>
          </a:p>
          <a:p>
            <a:pPr lvl="1"/>
            <a:r>
              <a:t>Attestation </a:t>
            </a:r>
          </a:p>
        </p:txBody>
      </p:sp>
      <p:pic>
        <p:nvPicPr>
          <p:cNvPr id="314" name="pasted-movie.png" descr="pasted-movie.png"/>
          <p:cNvPicPr>
            <a:picLocks noChangeAspect="1"/>
          </p:cNvPicPr>
          <p:nvPr/>
        </p:nvPicPr>
        <p:blipFill>
          <a:blip r:embed="rId2">
            <a:extLst/>
          </a:blip>
          <a:stretch>
            <a:fillRect/>
          </a:stretch>
        </p:blipFill>
        <p:spPr>
          <a:xfrm>
            <a:off x="5835187" y="6774244"/>
            <a:ext cx="12492477" cy="7027018"/>
          </a:xfrm>
          <a:prstGeom prst="rect">
            <a:avLst/>
          </a:prstGeom>
          <a:ln w="12700">
            <a:miter lim="400000"/>
          </a:ln>
        </p:spPr>
      </p:pic>
      <p:pic>
        <p:nvPicPr>
          <p:cNvPr id="315" name="pasted-movie.png" descr="pasted-movie.png"/>
          <p:cNvPicPr>
            <a:picLocks noChangeAspect="1"/>
          </p:cNvPicPr>
          <p:nvPr/>
        </p:nvPicPr>
        <p:blipFill>
          <a:blip r:embed="rId3">
            <a:extLst/>
          </a:blip>
          <a:stretch>
            <a:fillRect/>
          </a:stretch>
        </p:blipFill>
        <p:spPr>
          <a:xfrm>
            <a:off x="2965033" y="1669808"/>
            <a:ext cx="17526001" cy="5118101"/>
          </a:xfrm>
          <a:prstGeom prst="rect">
            <a:avLst/>
          </a:prstGeom>
          <a:ln w="12700">
            <a:miter lim="400000"/>
          </a:ln>
        </p:spPr>
      </p:pic>
    </p:spTree>
  </p:cSld>
  <p:clrMapOvr>
    <a:masterClrMapping/>
  </p:clrMapOvr>
  <p:transition xmlns:p14="http://schemas.microsoft.com/office/powerpoint/2010/main" spd="med" advClick="1"/>
</p:sld>
</file>

<file path=ppt/slides/slide3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7" name="Intel TDX Use Cases"/>
          <p:cNvSpPr txBox="1"/>
          <p:nvPr>
            <p:ph type="title"/>
          </p:nvPr>
        </p:nvSpPr>
        <p:spPr>
          <a:prstGeom prst="rect">
            <a:avLst/>
          </a:prstGeom>
        </p:spPr>
        <p:txBody>
          <a:bodyPr/>
          <a:lstStyle/>
          <a:p>
            <a:pPr/>
            <a:r>
              <a:t>Intel TDX Use Cases</a:t>
            </a:r>
          </a:p>
        </p:txBody>
      </p:sp>
      <p:sp>
        <p:nvSpPr>
          <p:cNvPr id="318" name="Double-click to edit"/>
          <p:cNvSpPr txBox="1"/>
          <p:nvPr>
            <p:ph type="body" idx="1"/>
          </p:nvPr>
        </p:nvSpPr>
        <p:spPr>
          <a:prstGeom prst="rect">
            <a:avLst/>
          </a:prstGeom>
        </p:spPr>
        <p:txBody>
          <a:bodyPr/>
          <a:lstStyle/>
          <a:p>
            <a:pPr/>
          </a:p>
        </p:txBody>
      </p:sp>
      <p:pic>
        <p:nvPicPr>
          <p:cNvPr id="319" name="pasted-movie.png" descr="pasted-movie.png"/>
          <p:cNvPicPr>
            <a:picLocks noChangeAspect="1"/>
          </p:cNvPicPr>
          <p:nvPr/>
        </p:nvPicPr>
        <p:blipFill>
          <a:blip r:embed="rId2">
            <a:extLst/>
          </a:blip>
          <a:srcRect l="0" t="22765" r="0" b="0"/>
          <a:stretch>
            <a:fillRect/>
          </a:stretch>
        </p:blipFill>
        <p:spPr>
          <a:xfrm>
            <a:off x="506705" y="2765428"/>
            <a:ext cx="23354321" cy="6945334"/>
          </a:xfrm>
          <a:prstGeom prst="rect">
            <a:avLst/>
          </a:prstGeom>
          <a:ln w="12700">
            <a:miter lim="400000"/>
          </a:ln>
        </p:spPr>
      </p:pic>
    </p:spTree>
  </p:cSld>
  <p:clrMapOvr>
    <a:masterClrMapping/>
  </p:clrMapOvr>
  <p:transition xmlns:p14="http://schemas.microsoft.com/office/powerpoint/2010/main" spd="med" advClick="1"/>
</p:sld>
</file>

<file path=ppt/slides/slide3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1" name="Evidence Making, Input Controls &amp; Output Controls"/>
          <p:cNvSpPr txBox="1"/>
          <p:nvPr>
            <p:ph type="title"/>
          </p:nvPr>
        </p:nvSpPr>
        <p:spPr>
          <a:prstGeom prst="rect">
            <a:avLst/>
          </a:prstGeom>
        </p:spPr>
        <p:txBody>
          <a:bodyPr/>
          <a:lstStyle/>
          <a:p>
            <a:pPr/>
            <a:r>
              <a:t>Evidence Making, Input Controls &amp; Output Controls</a:t>
            </a:r>
          </a:p>
        </p:txBody>
      </p:sp>
      <p:sp>
        <p:nvSpPr>
          <p:cNvPr id="322" name="Double-click to edit"/>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3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4" name="Double-click to edit"/>
          <p:cNvSpPr txBox="1"/>
          <p:nvPr>
            <p:ph type="body" idx="1"/>
          </p:nvPr>
        </p:nvSpPr>
        <p:spPr>
          <a:xfrm>
            <a:off x="531377" y="2138632"/>
            <a:ext cx="23321247" cy="10783397"/>
          </a:xfrm>
          <a:prstGeom prst="rect">
            <a:avLst/>
          </a:prstGeom>
        </p:spPr>
        <p:txBody>
          <a:bodyPr/>
          <a:lstStyle/>
          <a:p>
            <a:pPr/>
          </a:p>
        </p:txBody>
      </p:sp>
      <p:sp>
        <p:nvSpPr>
          <p:cNvPr id="325"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326" name="On January 15, 2018 President Trump signed the  Foundations for Evidence-Based Policymaking Act."/>
          <p:cNvSpPr txBox="1"/>
          <p:nvPr>
            <p:ph type="title"/>
          </p:nvPr>
        </p:nvSpPr>
        <p:spPr>
          <a:xfrm>
            <a:off x="-1" y="-1"/>
            <a:ext cx="24361692" cy="1741910"/>
          </a:xfrm>
          <a:prstGeom prst="rect">
            <a:avLst/>
          </a:prstGeom>
        </p:spPr>
        <p:txBody>
          <a:bodyPr/>
          <a:lstStyle/>
          <a:p>
            <a:pPr/>
            <a:r>
              <a:t>On January 15, 2018 President Trump signed the </a:t>
            </a:r>
            <a:br/>
            <a:r>
              <a:t>Foundations for Evidence-Based Policymaking Act.</a:t>
            </a:r>
          </a:p>
        </p:txBody>
      </p:sp>
      <p:sp>
        <p:nvSpPr>
          <p:cNvPr id="32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28"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329"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330" name="Figure 10 - GrandTheoryoftheEvidenceAct.tif" descr="Figure 10 - GrandTheoryoftheEvidenceAct.tif"/>
          <p:cNvPicPr>
            <a:picLocks noChangeAspect="1"/>
          </p:cNvPicPr>
          <p:nvPr/>
        </p:nvPicPr>
        <p:blipFill>
          <a:blip r:embed="rId2">
            <a:extLst/>
          </a:blip>
          <a:srcRect l="0" t="2965" r="0" b="2965"/>
          <a:stretch>
            <a:fillRect/>
          </a:stretch>
        </p:blipFill>
        <p:spPr>
          <a:xfrm>
            <a:off x="8022104" y="1977284"/>
            <a:ext cx="8373229" cy="11707628"/>
          </a:xfrm>
          <a:prstGeom prst="rect">
            <a:avLst/>
          </a:prstGeom>
          <a:ln w="12700">
            <a:miter lim="400000"/>
          </a:ln>
        </p:spPr>
      </p:pic>
      <p:pic>
        <p:nvPicPr>
          <p:cNvPr id="331" name="pasted-movie.png" descr="pasted-movie.png"/>
          <p:cNvPicPr>
            <a:picLocks noChangeAspect="1"/>
          </p:cNvPicPr>
          <p:nvPr/>
        </p:nvPicPr>
        <p:blipFill>
          <a:blip r:embed="rId3">
            <a:extLst/>
          </a:blip>
          <a:stretch>
            <a:fillRect/>
          </a:stretch>
        </p:blipFill>
        <p:spPr>
          <a:xfrm>
            <a:off x="21670565" y="10232176"/>
            <a:ext cx="1911712" cy="2675113"/>
          </a:xfrm>
          <a:prstGeom prst="rect">
            <a:avLst/>
          </a:prstGeom>
          <a:ln w="12700">
            <a:miter lim="400000"/>
          </a:ln>
        </p:spPr>
      </p:pic>
    </p:spTree>
  </p:cSld>
  <p:clrMapOvr>
    <a:masterClrMapping/>
  </p:clrMapOvr>
  <p:transition xmlns:p14="http://schemas.microsoft.com/office/powerpoint/2010/main" spd="med" advClick="1"/>
</p:sld>
</file>

<file path=ppt/slides/slide3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33" name="Many efforts to use confidential data are stalled:…"/>
          <p:cNvSpPr txBox="1"/>
          <p:nvPr>
            <p:ph type="body" idx="1"/>
          </p:nvPr>
        </p:nvSpPr>
        <p:spPr>
          <a:xfrm>
            <a:off x="531377" y="2138632"/>
            <a:ext cx="23321247" cy="10783397"/>
          </a:xfrm>
          <a:prstGeom prst="rect">
            <a:avLst/>
          </a:prstGeom>
        </p:spPr>
        <p:txBody>
          <a:bodyPr/>
          <a:lstStyle/>
          <a:p>
            <a:pPr/>
            <a:r>
              <a:t>Many efforts to use confidential data are stalled:</a:t>
            </a:r>
          </a:p>
          <a:p>
            <a:pPr lvl="1"/>
            <a:r>
              <a:t>Negotiating data agreements</a:t>
            </a:r>
          </a:p>
          <a:p>
            <a:pPr lvl="1"/>
            <a:r>
              <a:t>Ensuring security for the confidential data</a:t>
            </a:r>
          </a:p>
          <a:p>
            <a:pPr lvl="1"/>
            <a:r>
              <a:t>Background investigations for the statisticians to work with the sensitive data</a:t>
            </a:r>
          </a:p>
          <a:p>
            <a:pPr lvl="1"/>
            <a:r>
              <a:t>Ensuring that the publications won’t compromise privacy</a:t>
            </a:r>
          </a:p>
          <a:p>
            <a:pPr/>
          </a:p>
          <a:p>
            <a:pPr/>
            <a:r>
              <a:t>Today many respondents </a:t>
            </a:r>
            <a:r>
              <a:rPr i="1"/>
              <a:t>do not provide data </a:t>
            </a:r>
            <a:r>
              <a:t>due to confidentiality concerns.</a:t>
            </a:r>
          </a:p>
          <a:p>
            <a:pPr/>
          </a:p>
          <a:p>
            <a:pPr/>
            <a:r>
              <a:t>Many businesses cannot make full use of their data</a:t>
            </a:r>
          </a:p>
          <a:p>
            <a:pPr/>
          </a:p>
          <a:p>
            <a:pPr/>
            <a:r>
              <a:t>PETs can make new data products possible</a:t>
            </a:r>
          </a:p>
        </p:txBody>
      </p:sp>
      <p:sp>
        <p:nvSpPr>
          <p:cNvPr id="334"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335" name="The problem: these “confidential data” are tremendously sensitive!"/>
          <p:cNvSpPr txBox="1"/>
          <p:nvPr>
            <p:ph type="title"/>
          </p:nvPr>
        </p:nvSpPr>
        <p:spPr>
          <a:xfrm>
            <a:off x="-1" y="-1"/>
            <a:ext cx="24361692" cy="1741910"/>
          </a:xfrm>
          <a:prstGeom prst="rect">
            <a:avLst/>
          </a:prstGeom>
        </p:spPr>
        <p:txBody>
          <a:bodyPr/>
          <a:lstStyle/>
          <a:p>
            <a:pPr/>
            <a:r>
              <a:t>The problem: these “confidential data” are tremendously sensitive!</a:t>
            </a:r>
          </a:p>
        </p:txBody>
      </p:sp>
      <p:sp>
        <p:nvSpPr>
          <p:cNvPr id="33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37"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338"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339" name="Figure 10 - GrandTheoryoftheEvidenceAct.tif" descr="Figure 10 - GrandTheoryoftheEvidenceAct.tif"/>
          <p:cNvPicPr>
            <a:picLocks noChangeAspect="1"/>
          </p:cNvPicPr>
          <p:nvPr/>
        </p:nvPicPr>
        <p:blipFill>
          <a:blip r:embed="rId2">
            <a:extLst/>
          </a:blip>
          <a:srcRect l="0" t="2965" r="0" b="2965"/>
          <a:stretch>
            <a:fillRect/>
          </a:stretch>
        </p:blipFill>
        <p:spPr>
          <a:xfrm>
            <a:off x="15228461" y="2114349"/>
            <a:ext cx="7669312" cy="10723396"/>
          </a:xfrm>
          <a:prstGeom prst="rect">
            <a:avLst/>
          </a:prstGeom>
          <a:ln w="12700">
            <a:miter lim="400000"/>
          </a:ln>
        </p:spPr>
      </p:pic>
      <p:sp>
        <p:nvSpPr>
          <p:cNvPr id="340" name="Oval"/>
          <p:cNvSpPr/>
          <p:nvPr/>
        </p:nvSpPr>
        <p:spPr>
          <a:xfrm>
            <a:off x="16238715" y="3377025"/>
            <a:ext cx="6227154" cy="2095308"/>
          </a:xfrm>
          <a:prstGeom prst="ellipse">
            <a:avLst/>
          </a:prstGeom>
          <a:solidFill>
            <a:srgbClr val="F5AB80">
              <a:alpha val="41235"/>
            </a:srgbClr>
          </a:solidFill>
          <a:ln w="63500">
            <a:solidFill>
              <a:srgbClr val="595959">
                <a:alpha val="41235"/>
              </a:srgbClr>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Tree>
  </p:cSld>
  <p:clrMapOvr>
    <a:masterClrMapping/>
  </p:clrMapOvr>
  <p:transition xmlns:p14="http://schemas.microsoft.com/office/powerpoint/2010/main" spd="med" advClick="1"/>
</p:sld>
</file>

<file path=ppt/slides/slide3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2"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343" name="How do we use from individuals to make public policy while protecting confidentiality?"/>
          <p:cNvSpPr txBox="1"/>
          <p:nvPr>
            <p:ph type="title"/>
          </p:nvPr>
        </p:nvSpPr>
        <p:spPr>
          <a:xfrm>
            <a:off x="-1" y="-1"/>
            <a:ext cx="24361692" cy="1741910"/>
          </a:xfrm>
          <a:prstGeom prst="rect">
            <a:avLst/>
          </a:prstGeom>
        </p:spPr>
        <p:txBody>
          <a:bodyPr/>
          <a:lstStyle>
            <a:lvl1pPr>
              <a:defRPr sz="4500">
                <a:latin typeface="Arial"/>
                <a:ea typeface="Arial"/>
                <a:cs typeface="Arial"/>
                <a:sym typeface="Arial"/>
              </a:defRPr>
            </a:lvl1pPr>
          </a:lstStyle>
          <a:p>
            <a:pPr/>
            <a:r>
              <a:t>How do we use from individuals to make public policy while protecting confidentiality?</a:t>
            </a:r>
          </a:p>
        </p:txBody>
      </p:sp>
      <p:sp>
        <p:nvSpPr>
          <p:cNvPr id="34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45"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346"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pSp>
        <p:nvGrpSpPr>
          <p:cNvPr id="354" name="Group"/>
          <p:cNvGrpSpPr/>
          <p:nvPr/>
        </p:nvGrpSpPr>
        <p:grpSpPr>
          <a:xfrm>
            <a:off x="592854" y="2323552"/>
            <a:ext cx="23232158" cy="5468528"/>
            <a:chOff x="0" y="0"/>
            <a:chExt cx="23232157" cy="5468527"/>
          </a:xfrm>
        </p:grpSpPr>
        <p:pic>
          <p:nvPicPr>
            <p:cNvPr id="347" name="pasted-movie.png" descr="pasted-movie.png"/>
            <p:cNvPicPr>
              <a:picLocks noChangeAspect="1"/>
            </p:cNvPicPr>
            <p:nvPr/>
          </p:nvPicPr>
          <p:blipFill>
            <a:blip r:embed="rId2">
              <a:extLst/>
            </a:blip>
            <a:srcRect l="0" t="0" r="66263" b="21907"/>
            <a:stretch>
              <a:fillRect/>
            </a:stretch>
          </p:blipFill>
          <p:spPr>
            <a:xfrm>
              <a:off x="0" y="2645"/>
              <a:ext cx="3269553" cy="4324682"/>
            </a:xfrm>
            <a:prstGeom prst="rect">
              <a:avLst/>
            </a:prstGeom>
            <a:ln w="12700" cap="flat">
              <a:noFill/>
              <a:miter lim="400000"/>
            </a:ln>
            <a:effectLst/>
          </p:spPr>
        </p:pic>
        <p:pic>
          <p:nvPicPr>
            <p:cNvPr id="348" name="pasted-movie.png" descr="pasted-movie.png"/>
            <p:cNvPicPr>
              <a:picLocks noChangeAspect="1"/>
            </p:cNvPicPr>
            <p:nvPr/>
          </p:nvPicPr>
          <p:blipFill>
            <a:blip r:embed="rId2">
              <a:extLst/>
            </a:blip>
            <a:srcRect l="67287" t="0" r="0" b="21808"/>
            <a:stretch>
              <a:fillRect/>
            </a:stretch>
          </p:blipFill>
          <p:spPr>
            <a:xfrm>
              <a:off x="4117345" y="0"/>
              <a:ext cx="3170287" cy="4330158"/>
            </a:xfrm>
            <a:prstGeom prst="rect">
              <a:avLst/>
            </a:prstGeom>
            <a:ln w="12700" cap="flat">
              <a:noFill/>
              <a:miter lim="400000"/>
            </a:ln>
            <a:effectLst/>
          </p:spPr>
        </p:pic>
        <p:sp>
          <p:nvSpPr>
            <p:cNvPr id="349" name="Statistics…"/>
            <p:cNvSpPr/>
            <p:nvPr/>
          </p:nvSpPr>
          <p:spPr>
            <a:xfrm>
              <a:off x="10553824" y="471487"/>
              <a:ext cx="3386667" cy="3386668"/>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marR="169333" indent="203200" algn="ctr" defTabSz="2438400">
                <a:spcBef>
                  <a:spcPts val="0"/>
                </a:spcBef>
                <a:defRPr i="1" sz="5200">
                  <a:solidFill>
                    <a:srgbClr val="FFFFFF"/>
                  </a:solidFill>
                  <a:latin typeface="Arial"/>
                  <a:ea typeface="Arial"/>
                  <a:cs typeface="Arial"/>
                  <a:sym typeface="Arial"/>
                </a:defRPr>
              </a:pPr>
              <a:r>
                <a:t>Statistics</a:t>
              </a:r>
            </a:p>
            <a:p>
              <a:pPr marR="169333" indent="203200" algn="ctr" defTabSz="2438400">
                <a:spcBef>
                  <a:spcPts val="0"/>
                </a:spcBef>
                <a:defRPr i="1" sz="5200">
                  <a:solidFill>
                    <a:srgbClr val="FFFFFF"/>
                  </a:solidFill>
                  <a:latin typeface="Arial"/>
                  <a:ea typeface="Arial"/>
                  <a:cs typeface="Arial"/>
                  <a:sym typeface="Arial"/>
                </a:defRPr>
              </a:pPr>
              <a:r>
                <a:t>making</a:t>
              </a:r>
            </a:p>
            <a:p>
              <a:pPr marR="169333" indent="203200" algn="ctr" defTabSz="2438400">
                <a:spcBef>
                  <a:spcPts val="0"/>
                </a:spcBef>
                <a:defRPr i="1" sz="5200">
                  <a:solidFill>
                    <a:srgbClr val="FFFFFF"/>
                  </a:solidFill>
                  <a:latin typeface="Arial"/>
                  <a:ea typeface="Arial"/>
                  <a:cs typeface="Arial"/>
                  <a:sym typeface="Arial"/>
                </a:defRPr>
              </a:pPr>
              <a:r>
                <a:t>functions</a:t>
              </a:r>
            </a:p>
          </p:txBody>
        </p:sp>
        <p:sp>
          <p:nvSpPr>
            <p:cNvPr id="350" name="Arrow"/>
            <p:cNvSpPr/>
            <p:nvPr/>
          </p:nvSpPr>
          <p:spPr>
            <a:xfrm>
              <a:off x="7407787" y="1622182"/>
              <a:ext cx="1343788"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351" name="Arrow"/>
            <p:cNvSpPr/>
            <p:nvPr/>
          </p:nvSpPr>
          <p:spPr>
            <a:xfrm>
              <a:off x="16085306" y="1622182"/>
              <a:ext cx="1343788"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352" name="Reports for policymakers"/>
            <p:cNvSpPr txBox="1"/>
            <p:nvPr/>
          </p:nvSpPr>
          <p:spPr>
            <a:xfrm>
              <a:off x="17771147" y="1229849"/>
              <a:ext cx="5461011" cy="1853010"/>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spAutoFit/>
            </a:bodyPr>
            <a:lstStyle>
              <a:lvl1pPr defTabSz="2438400">
                <a:spcBef>
                  <a:spcPts val="0"/>
                </a:spcBef>
                <a:defRPr sz="6400">
                  <a:solidFill>
                    <a:srgbClr val="1B2E12"/>
                  </a:solidFill>
                  <a:latin typeface="Arial"/>
                  <a:ea typeface="Arial"/>
                  <a:cs typeface="Arial"/>
                  <a:sym typeface="Arial"/>
                </a:defRPr>
              </a:lvl1pPr>
            </a:lstStyle>
            <a:p>
              <a:pPr/>
              <a:r>
                <a:t>Reports for policymakers</a:t>
              </a:r>
            </a:p>
          </p:txBody>
        </p:sp>
        <p:sp>
          <p:nvSpPr>
            <p:cNvPr id="353" name="Confidential data"/>
            <p:cNvSpPr/>
            <p:nvPr/>
          </p:nvSpPr>
          <p:spPr>
            <a:xfrm>
              <a:off x="82907" y="4622440"/>
              <a:ext cx="7257632"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r>
                <a:t>Confidential data</a:t>
              </a:r>
            </a:p>
          </p:txBody>
        </p:sp>
      </p:grpSp>
      <p:grpSp>
        <p:nvGrpSpPr>
          <p:cNvPr id="365" name="Group"/>
          <p:cNvGrpSpPr/>
          <p:nvPr/>
        </p:nvGrpSpPr>
        <p:grpSpPr>
          <a:xfrm>
            <a:off x="345561" y="8135678"/>
            <a:ext cx="19980165" cy="5356141"/>
            <a:chOff x="0" y="0"/>
            <a:chExt cx="19980162" cy="5356139"/>
          </a:xfrm>
        </p:grpSpPr>
        <p:sp>
          <p:nvSpPr>
            <p:cNvPr id="355" name="BIG IDEA: Break the relationship between the identities and the data."/>
            <p:cNvSpPr/>
            <p:nvPr/>
          </p:nvSpPr>
          <p:spPr>
            <a:xfrm>
              <a:off x="5505021" y="0"/>
              <a:ext cx="14475142" cy="0"/>
            </a:xfrm>
            <a:custGeom>
              <a:avLst/>
              <a:gdLst/>
              <a:ahLst/>
              <a:cxnLst>
                <a:cxn ang="0">
                  <a:pos x="wd2" y="hd2"/>
                </a:cxn>
                <a:cxn ang="5400000">
                  <a:pos x="wd2" y="hd2"/>
                </a:cxn>
                <a:cxn ang="10800000">
                  <a:pos x="wd2" y="hd2"/>
                </a:cxn>
                <a:cxn ang="16200000">
                  <a:pos x="wd2" y="hd2"/>
                </a:cxn>
              </a:cxnLst>
              <a:rect l="0" t="0" r="r" b="b"/>
              <a:pathLst>
                <a:path w="21600" h="0" fill="norm" stroke="1" extrusionOk="0">
                  <a:moveTo>
                    <a:pt x="0" y="0"/>
                  </a:moveTo>
                  <a:lnTo>
                    <a:pt x="21600" y="0"/>
                  </a:lnTo>
                  <a:lnTo>
                    <a:pt x="21600" y="0"/>
                  </a:lnTo>
                  <a:lnTo>
                    <a:pt x="0" y="0"/>
                  </a:lnTo>
                  <a:close/>
                </a:path>
              </a:pathLst>
            </a:cu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spAutoFit/>
            </a:bodyPr>
            <a:lstStyle>
              <a:lvl1pPr algn="ctr" defTabSz="2438400">
                <a:spcBef>
                  <a:spcPts val="0"/>
                </a:spcBef>
                <a:defRPr b="1" sz="3200">
                  <a:solidFill>
                    <a:srgbClr val="1B2E12"/>
                  </a:solidFill>
                  <a:latin typeface="Arial"/>
                  <a:ea typeface="Arial"/>
                  <a:cs typeface="Arial"/>
                  <a:sym typeface="Arial"/>
                </a:defRPr>
              </a:lvl1pPr>
            </a:lstStyle>
            <a:p>
              <a:pPr/>
              <a:r>
                <a:t>BIG IDEA: Break the relationship between the identities and the data. </a:t>
              </a:r>
            </a:p>
          </p:txBody>
        </p:sp>
        <p:grpSp>
          <p:nvGrpSpPr>
            <p:cNvPr id="361" name="Group"/>
            <p:cNvGrpSpPr/>
            <p:nvPr/>
          </p:nvGrpSpPr>
          <p:grpSpPr>
            <a:xfrm>
              <a:off x="7451332" y="1969472"/>
              <a:ext cx="10582520" cy="3386668"/>
              <a:chOff x="0" y="0"/>
              <a:chExt cx="10582518" cy="3386666"/>
            </a:xfrm>
          </p:grpSpPr>
          <p:sp>
            <p:nvSpPr>
              <p:cNvPr id="356" name="Statistics…"/>
              <p:cNvSpPr/>
              <p:nvPr/>
            </p:nvSpPr>
            <p:spPr>
              <a:xfrm>
                <a:off x="3597926" y="0"/>
                <a:ext cx="3386668" cy="3386667"/>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marR="169333" indent="203200" algn="ctr" defTabSz="2438400">
                  <a:spcBef>
                    <a:spcPts val="0"/>
                  </a:spcBef>
                  <a:defRPr i="1" sz="5200">
                    <a:solidFill>
                      <a:srgbClr val="FFFFFF"/>
                    </a:solidFill>
                    <a:latin typeface="Arial"/>
                    <a:ea typeface="Arial"/>
                    <a:cs typeface="Arial"/>
                    <a:sym typeface="Arial"/>
                  </a:defRPr>
                </a:pPr>
                <a:r>
                  <a:t>Statistics</a:t>
                </a:r>
              </a:p>
              <a:p>
                <a:pPr marR="169333" indent="203200" algn="ctr" defTabSz="2438400">
                  <a:spcBef>
                    <a:spcPts val="0"/>
                  </a:spcBef>
                  <a:defRPr i="1" sz="5200">
                    <a:solidFill>
                      <a:srgbClr val="FFFFFF"/>
                    </a:solidFill>
                    <a:latin typeface="Arial"/>
                    <a:ea typeface="Arial"/>
                    <a:cs typeface="Arial"/>
                    <a:sym typeface="Arial"/>
                  </a:defRPr>
                </a:pPr>
                <a:r>
                  <a:t>making</a:t>
                </a:r>
              </a:p>
              <a:p>
                <a:pPr marR="169333" indent="203200" algn="ctr" defTabSz="2438400">
                  <a:spcBef>
                    <a:spcPts val="0"/>
                  </a:spcBef>
                  <a:defRPr i="1" sz="5200">
                    <a:solidFill>
                      <a:srgbClr val="FFFFFF"/>
                    </a:solidFill>
                    <a:latin typeface="Arial"/>
                    <a:ea typeface="Arial"/>
                    <a:cs typeface="Arial"/>
                    <a:sym typeface="Arial"/>
                  </a:defRPr>
                </a:pPr>
                <a:r>
                  <a:t>functions</a:t>
                </a:r>
              </a:p>
            </p:txBody>
          </p:sp>
          <p:sp>
            <p:nvSpPr>
              <p:cNvPr id="357" name="Arrow"/>
              <p:cNvSpPr/>
              <p:nvPr/>
            </p:nvSpPr>
            <p:spPr>
              <a:xfrm>
                <a:off x="0" y="1150694"/>
                <a:ext cx="1343787"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358" name="Arrow"/>
              <p:cNvSpPr/>
              <p:nvPr/>
            </p:nvSpPr>
            <p:spPr>
              <a:xfrm>
                <a:off x="9238732" y="1150694"/>
                <a:ext cx="1343787"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359" name="Input…"/>
              <p:cNvSpPr/>
              <p:nvPr/>
            </p:nvSpPr>
            <p:spPr>
              <a:xfrm>
                <a:off x="1639565" y="0"/>
                <a:ext cx="1696449" cy="3386667"/>
              </a:xfrm>
              <a:prstGeom prst="rect">
                <a:avLst/>
              </a:prstGeom>
              <a:solidFill>
                <a:srgbClr val="EB5600"/>
              </a:solidFill>
              <a:ln w="101600" cap="flat">
                <a:solidFill>
                  <a:srgbClr val="FFFFFF"/>
                </a:solidFill>
                <a:prstDash val="solid"/>
                <a:round/>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algn="ctr" defTabSz="2438400">
                  <a:spcBef>
                    <a:spcPts val="0"/>
                  </a:spcBef>
                  <a:defRPr sz="3200">
                    <a:solidFill>
                      <a:srgbClr val="FFFFFF"/>
                    </a:solidFill>
                    <a:latin typeface="Comic Sans MS"/>
                    <a:ea typeface="Comic Sans MS"/>
                    <a:cs typeface="Comic Sans MS"/>
                    <a:sym typeface="Comic Sans MS"/>
                  </a:defRPr>
                </a:pPr>
                <a:r>
                  <a:t>Input </a:t>
                </a:r>
                <a:br/>
              </a:p>
              <a:p>
                <a:pPr algn="ctr" defTabSz="2438400">
                  <a:spcBef>
                    <a:spcPts val="0"/>
                  </a:spcBef>
                  <a:defRPr sz="3200">
                    <a:solidFill>
                      <a:srgbClr val="FFFFFF"/>
                    </a:solidFill>
                    <a:latin typeface="Comic Sans MS"/>
                    <a:ea typeface="Comic Sans MS"/>
                    <a:cs typeface="Comic Sans MS"/>
                    <a:sym typeface="Comic Sans MS"/>
                  </a:defRPr>
                </a:pPr>
                <a:r>
                  <a:t>controls</a:t>
                </a:r>
              </a:p>
            </p:txBody>
          </p:sp>
          <p:sp>
            <p:nvSpPr>
              <p:cNvPr id="360" name="Output…"/>
              <p:cNvSpPr/>
              <p:nvPr/>
            </p:nvSpPr>
            <p:spPr>
              <a:xfrm>
                <a:off x="7261538" y="0"/>
                <a:ext cx="1964555" cy="3386667"/>
              </a:xfrm>
              <a:prstGeom prst="rect">
                <a:avLst/>
              </a:prstGeom>
              <a:solidFill>
                <a:srgbClr val="EB5600"/>
              </a:solidFill>
              <a:ln w="101600" cap="flat">
                <a:solidFill>
                  <a:srgbClr val="FFFFFF"/>
                </a:solidFill>
                <a:prstDash val="solid"/>
                <a:round/>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algn="ctr" defTabSz="2438400">
                  <a:spcBef>
                    <a:spcPts val="0"/>
                  </a:spcBef>
                  <a:defRPr sz="3200">
                    <a:solidFill>
                      <a:srgbClr val="FFFFFF"/>
                    </a:solidFill>
                    <a:latin typeface="Comic Sans MS"/>
                    <a:ea typeface="Comic Sans MS"/>
                    <a:cs typeface="Comic Sans MS"/>
                    <a:sym typeface="Comic Sans MS"/>
                  </a:defRPr>
                </a:pPr>
                <a:r>
                  <a:t>Output </a:t>
                </a:r>
                <a:br/>
              </a:p>
              <a:p>
                <a:pPr algn="ctr" defTabSz="2438400">
                  <a:spcBef>
                    <a:spcPts val="0"/>
                  </a:spcBef>
                  <a:defRPr sz="3200">
                    <a:solidFill>
                      <a:srgbClr val="FFFFFF"/>
                    </a:solidFill>
                    <a:latin typeface="Comic Sans MS"/>
                    <a:ea typeface="Comic Sans MS"/>
                    <a:cs typeface="Comic Sans MS"/>
                    <a:sym typeface="Comic Sans MS"/>
                  </a:defRPr>
                </a:pPr>
                <a:r>
                  <a:t>controls</a:t>
                </a:r>
              </a:p>
            </p:txBody>
          </p:sp>
        </p:grpSp>
        <p:sp>
          <p:nvSpPr>
            <p:cNvPr id="362" name="Confidential data"/>
            <p:cNvSpPr/>
            <p:nvPr/>
          </p:nvSpPr>
          <p:spPr>
            <a:xfrm>
              <a:off x="0" y="3272548"/>
              <a:ext cx="7257631"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363" name="Prevent inference about confidential data with output controls."/>
            <p:cNvSpPr/>
            <p:nvPr/>
          </p:nvSpPr>
          <p:spPr>
            <a:xfrm>
              <a:off x="17178847" y="1105946"/>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4200">
                  <a:latin typeface="Arial"/>
                  <a:ea typeface="Arial"/>
                  <a:cs typeface="Arial"/>
                  <a:sym typeface="Arial"/>
                </a:defRPr>
              </a:pPr>
              <a:r>
                <a:t>Prevent inference about</a:t>
              </a:r>
              <a:br/>
              <a:r>
                <a:t>confidential data with</a:t>
              </a:r>
              <a:br/>
              <a:r>
                <a:t>output controls.</a:t>
              </a:r>
            </a:p>
          </p:txBody>
        </p:sp>
        <p:sp>
          <p:nvSpPr>
            <p:cNvPr id="364" name="“anonymize” with input controls"/>
            <p:cNvSpPr/>
            <p:nvPr/>
          </p:nvSpPr>
          <p:spPr>
            <a:xfrm>
              <a:off x="3630413" y="1148641"/>
              <a:ext cx="4638688" cy="1"/>
            </a:xfrm>
            <a:custGeom>
              <a:avLst/>
              <a:gdLst/>
              <a:ahLst/>
              <a:cxnLst>
                <a:cxn ang="0">
                  <a:pos x="wd2" y="hd2"/>
                </a:cxn>
                <a:cxn ang="5400000">
                  <a:pos x="wd2" y="hd2"/>
                </a:cxn>
                <a:cxn ang="10800000">
                  <a:pos x="wd2" y="hd2"/>
                </a:cxn>
                <a:cxn ang="16200000">
                  <a:pos x="wd2" y="hd2"/>
                </a:cxn>
              </a:cxnLst>
              <a:rect l="0" t="0" r="r" b="b"/>
              <a:pathLst>
                <a:path w="21600" h="0" fill="norm" stroke="1" extrusionOk="0">
                  <a:moveTo>
                    <a:pt x="0" y="0"/>
                  </a:moveTo>
                  <a:lnTo>
                    <a:pt x="21600" y="0"/>
                  </a:lnTo>
                  <a:lnTo>
                    <a:pt x="21600" y="0"/>
                  </a:lnTo>
                  <a:lnTo>
                    <a:pt x="0" y="0"/>
                  </a:lnTo>
                  <a:close/>
                </a:path>
              </a:pathLst>
            </a:custGeom>
            <a:no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t">
              <a:spAutoFit/>
            </a:bodyPr>
            <a:lstStyle>
              <a:lvl1pPr defTabSz="2438400">
                <a:spcBef>
                  <a:spcPts val="0"/>
                </a:spcBef>
                <a:defRPr sz="4200">
                  <a:latin typeface="Arial"/>
                  <a:ea typeface="Arial"/>
                  <a:cs typeface="Arial"/>
                  <a:sym typeface="Arial"/>
                </a:defRPr>
              </a:lvl1pPr>
            </a:lstStyle>
            <a:p>
              <a:pPr/>
              <a:r>
                <a:t>“anonymize” with input controls</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mph" nodeType="clickEffect" presetID="9" grpId="1" fill="hold">
                                  <p:stCondLst>
                                    <p:cond delay="0"/>
                                  </p:stCondLst>
                                  <p:childTnLst>
                                    <p:set>
                                      <p:cBhvr>
                                        <p:cTn id="6" dur="indefinite" fill="hold"/>
                                        <p:tgtEl>
                                          <p:spTgt spid="354"/>
                                        </p:tgtEl>
                                        <p:attrNameLst>
                                          <p:attrName>style.opacity</p:attrName>
                                        </p:attrNameLst>
                                      </p:cBhvr>
                                      <p:to>
                                        <p:strVal val="0.22"/>
                                      </p:to>
                                    </p:set>
                                    <p:animEffect filter="image" prLst="opacity: 0.22; ">
                                      <p:cBhvr>
                                        <p:cTn id="7" dur="indefinite" fill="hold"/>
                                        <p:tgtEl>
                                          <p:spTgt spid="354"/>
                                        </p:tgtEl>
                                      </p:cBhvr>
                                    </p:animEffect>
                                  </p:childTnLst>
                                </p:cTn>
                              </p:par>
                            </p:childTnLst>
                          </p:cTn>
                        </p:par>
                        <p:par>
                          <p:cTn id="8" fill="hold">
                            <p:stCondLst>
                              <p:cond delay="500"/>
                            </p:stCondLst>
                            <p:childTnLst>
                              <p:par>
                                <p:cTn id="9" presetClass="entr" nodeType="afterEffect" presetSubtype="0" presetID="1" grpId="2" fill="hold">
                                  <p:stCondLst>
                                    <p:cond delay="0"/>
                                  </p:stCondLst>
                                  <p:iterate type="el" backwards="0">
                                    <p:tmAbs val="0"/>
                                  </p:iterate>
                                  <p:childTnLst>
                                    <p:set>
                                      <p:cBhvr>
                                        <p:cTn id="10" fill="hold"/>
                                        <p:tgtEl>
                                          <p:spTgt spid="365"/>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365" grpId="2"/>
      <p:bldP build="whole" bldLvl="1" animBg="1" rev="0" advAuto="0" spid="354" grpId="1"/>
    </p:bldLst>
  </p:timing>
</p:sld>
</file>

<file path=ppt/slides/slide3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6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68" name="Input Controls"/>
          <p:cNvSpPr txBox="1"/>
          <p:nvPr>
            <p:ph type="title"/>
          </p:nvPr>
        </p:nvSpPr>
        <p:spPr>
          <a:prstGeom prst="rect">
            <a:avLst/>
          </a:prstGeom>
        </p:spPr>
        <p:txBody>
          <a:bodyPr/>
          <a:lstStyle/>
          <a:p>
            <a:pPr/>
            <a:r>
              <a:t>Input Controls</a:t>
            </a:r>
          </a:p>
        </p:txBody>
      </p:sp>
      <p:sp>
        <p:nvSpPr>
          <p:cNvPr id="369" name="Statistics…"/>
          <p:cNvSpPr/>
          <p:nvPr/>
        </p:nvSpPr>
        <p:spPr>
          <a:xfrm>
            <a:off x="16322420" y="8873251"/>
            <a:ext cx="3386668" cy="3386668"/>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marR="169333" indent="203200" algn="ctr" defTabSz="2438400">
              <a:spcBef>
                <a:spcPts val="0"/>
              </a:spcBef>
              <a:defRPr i="1" sz="5200">
                <a:solidFill>
                  <a:srgbClr val="FFFFFF"/>
                </a:solidFill>
                <a:latin typeface="Arial"/>
                <a:ea typeface="Arial"/>
                <a:cs typeface="Arial"/>
                <a:sym typeface="Arial"/>
              </a:defRPr>
            </a:pPr>
            <a:r>
              <a:t>Statistics</a:t>
            </a:r>
          </a:p>
          <a:p>
            <a:pPr marR="169333" indent="203200" algn="ctr" defTabSz="2438400">
              <a:spcBef>
                <a:spcPts val="0"/>
              </a:spcBef>
              <a:defRPr i="1" sz="5200">
                <a:solidFill>
                  <a:srgbClr val="FFFFFF"/>
                </a:solidFill>
                <a:latin typeface="Arial"/>
                <a:ea typeface="Arial"/>
                <a:cs typeface="Arial"/>
                <a:sym typeface="Arial"/>
              </a:defRPr>
            </a:pPr>
            <a:r>
              <a:t>making</a:t>
            </a:r>
          </a:p>
          <a:p>
            <a:pPr marR="169333" indent="203200" algn="ctr" defTabSz="2438400">
              <a:spcBef>
                <a:spcPts val="0"/>
              </a:spcBef>
              <a:defRPr i="1" sz="5200">
                <a:solidFill>
                  <a:srgbClr val="FFFFFF"/>
                </a:solidFill>
                <a:latin typeface="Arial"/>
                <a:ea typeface="Arial"/>
                <a:cs typeface="Arial"/>
                <a:sym typeface="Arial"/>
              </a:defRPr>
            </a:pPr>
            <a:r>
              <a:t>functions</a:t>
            </a:r>
          </a:p>
        </p:txBody>
      </p:sp>
      <p:sp>
        <p:nvSpPr>
          <p:cNvPr id="370" name="Arrow"/>
          <p:cNvSpPr/>
          <p:nvPr/>
        </p:nvSpPr>
        <p:spPr>
          <a:xfrm>
            <a:off x="9333594" y="10023946"/>
            <a:ext cx="1343788"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371" name="Arrow"/>
          <p:cNvSpPr/>
          <p:nvPr/>
        </p:nvSpPr>
        <p:spPr>
          <a:xfrm>
            <a:off x="21963226" y="10023946"/>
            <a:ext cx="1343788"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372" name="Input…"/>
          <p:cNvSpPr/>
          <p:nvPr/>
        </p:nvSpPr>
        <p:spPr>
          <a:xfrm>
            <a:off x="10973159" y="8873251"/>
            <a:ext cx="1696450" cy="3386668"/>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p>
            <a:pPr algn="ctr" defTabSz="2438400">
              <a:spcBef>
                <a:spcPts val="0"/>
              </a:spcBef>
              <a:defRPr sz="3200">
                <a:solidFill>
                  <a:srgbClr val="FFFFFF"/>
                </a:solidFill>
                <a:latin typeface="Comic Sans MS"/>
                <a:ea typeface="Comic Sans MS"/>
                <a:cs typeface="Comic Sans MS"/>
                <a:sym typeface="Comic Sans MS"/>
              </a:defRPr>
            </a:pPr>
            <a:r>
              <a:t>Input </a:t>
            </a:r>
            <a:br/>
          </a:p>
          <a:p>
            <a:pPr algn="ctr" defTabSz="2438400">
              <a:spcBef>
                <a:spcPts val="0"/>
              </a:spcBef>
              <a:defRPr sz="3200">
                <a:solidFill>
                  <a:srgbClr val="FFFFFF"/>
                </a:solidFill>
                <a:latin typeface="Comic Sans MS"/>
                <a:ea typeface="Comic Sans MS"/>
                <a:cs typeface="Comic Sans MS"/>
                <a:sym typeface="Comic Sans MS"/>
              </a:defRPr>
            </a:pPr>
            <a:r>
              <a:t>controls</a:t>
            </a:r>
          </a:p>
        </p:txBody>
      </p:sp>
      <p:sp>
        <p:nvSpPr>
          <p:cNvPr id="373" name="Output…"/>
          <p:cNvSpPr/>
          <p:nvPr/>
        </p:nvSpPr>
        <p:spPr>
          <a:xfrm>
            <a:off x="19986032" y="8873251"/>
            <a:ext cx="1964555" cy="3386668"/>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p>
            <a:pPr algn="ctr" defTabSz="2438400">
              <a:spcBef>
                <a:spcPts val="0"/>
              </a:spcBef>
              <a:defRPr sz="3200">
                <a:solidFill>
                  <a:srgbClr val="FFFFFF"/>
                </a:solidFill>
                <a:latin typeface="Comic Sans MS"/>
                <a:ea typeface="Comic Sans MS"/>
                <a:cs typeface="Comic Sans MS"/>
                <a:sym typeface="Comic Sans MS"/>
              </a:defRPr>
            </a:pPr>
            <a:r>
              <a:t>Output </a:t>
            </a:r>
            <a:br/>
          </a:p>
          <a:p>
            <a:pPr algn="ctr" defTabSz="2438400">
              <a:spcBef>
                <a:spcPts val="0"/>
              </a:spcBef>
              <a:defRPr sz="3200">
                <a:solidFill>
                  <a:srgbClr val="FFFFFF"/>
                </a:solidFill>
                <a:latin typeface="Comic Sans MS"/>
                <a:ea typeface="Comic Sans MS"/>
                <a:cs typeface="Comic Sans MS"/>
                <a:sym typeface="Comic Sans MS"/>
              </a:defRPr>
            </a:pPr>
            <a:r>
              <a:t>controls</a:t>
            </a:r>
          </a:p>
        </p:txBody>
      </p:sp>
      <p:sp>
        <p:nvSpPr>
          <p:cNvPr id="374" name="Confidential data"/>
          <p:cNvSpPr/>
          <p:nvPr/>
        </p:nvSpPr>
        <p:spPr>
          <a:xfrm>
            <a:off x="1882261" y="10176326"/>
            <a:ext cx="7257632" cy="846088"/>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375" name="safe data"/>
          <p:cNvSpPr/>
          <p:nvPr/>
        </p:nvSpPr>
        <p:spPr>
          <a:xfrm>
            <a:off x="13109061" y="8880926"/>
            <a:ext cx="2824707" cy="528510"/>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76" name="safe data"/>
          <p:cNvSpPr/>
          <p:nvPr/>
        </p:nvSpPr>
        <p:spPr>
          <a:xfrm>
            <a:off x="13109061" y="9550851"/>
            <a:ext cx="2824707" cy="528510"/>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77" name="safe data"/>
          <p:cNvSpPr/>
          <p:nvPr/>
        </p:nvSpPr>
        <p:spPr>
          <a:xfrm>
            <a:off x="13109061" y="10220776"/>
            <a:ext cx="2824707" cy="528510"/>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78" name="safe data"/>
          <p:cNvSpPr/>
          <p:nvPr/>
        </p:nvSpPr>
        <p:spPr>
          <a:xfrm>
            <a:off x="13109061" y="10938326"/>
            <a:ext cx="2824707" cy="528510"/>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79" name="safe data"/>
          <p:cNvSpPr/>
          <p:nvPr/>
        </p:nvSpPr>
        <p:spPr>
          <a:xfrm>
            <a:off x="13131559" y="11751126"/>
            <a:ext cx="2824707" cy="528510"/>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Tree>
  </p:cSld>
  <p:clrMapOvr>
    <a:masterClrMapping/>
  </p:clrMapOvr>
  <p:transition xmlns:p14="http://schemas.microsoft.com/office/powerpoint/2010/main" spd="med" advClick="1"/>
</p:sld>
</file>

<file path=ppt/slides/slide3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81" name="Input controls prevent confidential data from reaching the statistics makers."/>
          <p:cNvSpPr txBox="1"/>
          <p:nvPr>
            <p:ph type="body" idx="1"/>
          </p:nvPr>
        </p:nvSpPr>
        <p:spPr>
          <a:xfrm>
            <a:off x="531377" y="2138632"/>
            <a:ext cx="23321247" cy="10783397"/>
          </a:xfrm>
          <a:prstGeom prst="rect">
            <a:avLst/>
          </a:prstGeom>
        </p:spPr>
        <p:txBody>
          <a:bodyPr/>
          <a:lstStyle/>
          <a:p>
            <a:pPr/>
            <a:r>
              <a:t>Input controls prevent confidential data from reaching the statistics makers.</a:t>
            </a:r>
          </a:p>
          <a:p>
            <a:pPr/>
          </a:p>
        </p:txBody>
      </p:sp>
      <p:sp>
        <p:nvSpPr>
          <p:cNvPr id="382"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383" name="Input Controls – making data safe for statistics"/>
          <p:cNvSpPr txBox="1"/>
          <p:nvPr>
            <p:ph type="title"/>
          </p:nvPr>
        </p:nvSpPr>
        <p:spPr>
          <a:xfrm>
            <a:off x="-1" y="-1"/>
            <a:ext cx="24361692" cy="1741910"/>
          </a:xfrm>
          <a:prstGeom prst="rect">
            <a:avLst/>
          </a:prstGeom>
        </p:spPr>
        <p:txBody>
          <a:bodyPr/>
          <a:lstStyle/>
          <a:p>
            <a:pPr/>
            <a:r>
              <a:t>Input Controls – making data safe for statistics</a:t>
            </a:r>
          </a:p>
        </p:txBody>
      </p:sp>
      <p:sp>
        <p:nvSpPr>
          <p:cNvPr id="38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385"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386"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pSp>
        <p:nvGrpSpPr>
          <p:cNvPr id="395" name="Group"/>
          <p:cNvGrpSpPr/>
          <p:nvPr/>
        </p:nvGrpSpPr>
        <p:grpSpPr>
          <a:xfrm>
            <a:off x="5044422" y="7336551"/>
            <a:ext cx="14074004" cy="3406385"/>
            <a:chOff x="0" y="0"/>
            <a:chExt cx="14074003" cy="3406383"/>
          </a:xfrm>
        </p:grpSpPr>
        <p:sp>
          <p:nvSpPr>
            <p:cNvPr id="387" name="Arrow"/>
            <p:cNvSpPr/>
            <p:nvPr/>
          </p:nvSpPr>
          <p:spPr>
            <a:xfrm>
              <a:off x="7451332" y="1150694"/>
              <a:ext cx="1343788"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388" name="De-Id"/>
            <p:cNvSpPr/>
            <p:nvPr/>
          </p:nvSpPr>
          <p:spPr>
            <a:xfrm>
              <a:off x="9090897" y="0"/>
              <a:ext cx="1696450" cy="3386667"/>
            </a:xfrm>
            <a:prstGeom prst="rect">
              <a:avLst/>
            </a:prstGeom>
            <a:solidFill>
              <a:srgbClr val="EB5600"/>
            </a:solidFill>
            <a:ln w="101600" cap="flat">
              <a:solidFill>
                <a:srgbClr val="FFFFFF"/>
              </a:solidFill>
              <a:prstDash val="solid"/>
              <a:round/>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lvl1pPr algn="ctr" defTabSz="2438400">
                <a:spcBef>
                  <a:spcPts val="0"/>
                </a:spcBef>
                <a:defRPr sz="3200">
                  <a:solidFill>
                    <a:srgbClr val="FFFFFF"/>
                  </a:solidFill>
                  <a:latin typeface="Comic Sans MS"/>
                  <a:ea typeface="Comic Sans MS"/>
                  <a:cs typeface="Comic Sans MS"/>
                  <a:sym typeface="Comic Sans MS"/>
                </a:defRPr>
              </a:lvl1pPr>
            </a:lstStyle>
            <a:p>
              <a:pPr/>
              <a:r>
                <a:t>De-Id</a:t>
              </a:r>
            </a:p>
          </p:txBody>
        </p:sp>
        <p:sp>
          <p:nvSpPr>
            <p:cNvPr id="389" name="Confidential data"/>
            <p:cNvSpPr/>
            <p:nvPr/>
          </p:nvSpPr>
          <p:spPr>
            <a:xfrm>
              <a:off x="0" y="1303075"/>
              <a:ext cx="7257631"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390" name="safe data"/>
            <p:cNvSpPr/>
            <p:nvPr/>
          </p:nvSpPr>
          <p:spPr>
            <a:xfrm>
              <a:off x="11226800" y="7675"/>
              <a:ext cx="2824706" cy="528509"/>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91" name="safe data"/>
            <p:cNvSpPr/>
            <p:nvPr/>
          </p:nvSpPr>
          <p:spPr>
            <a:xfrm>
              <a:off x="11226800" y="677600"/>
              <a:ext cx="2824706" cy="528509"/>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92" name="safe data"/>
            <p:cNvSpPr/>
            <p:nvPr/>
          </p:nvSpPr>
          <p:spPr>
            <a:xfrm>
              <a:off x="11226800" y="1347525"/>
              <a:ext cx="2824706" cy="528509"/>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93" name="safe data"/>
            <p:cNvSpPr/>
            <p:nvPr/>
          </p:nvSpPr>
          <p:spPr>
            <a:xfrm>
              <a:off x="11226800" y="2065075"/>
              <a:ext cx="2824706" cy="528509"/>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sp>
          <p:nvSpPr>
            <p:cNvPr id="394" name="safe data"/>
            <p:cNvSpPr/>
            <p:nvPr/>
          </p:nvSpPr>
          <p:spPr>
            <a:xfrm>
              <a:off x="11249297" y="2877875"/>
              <a:ext cx="2824707" cy="528509"/>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p>
              <a:pPr lvl="1" marR="169333" indent="203200" algn="ctr" defTabSz="2438400">
                <a:spcBef>
                  <a:spcPts val="0"/>
                </a:spcBef>
                <a:defRPr i="1" sz="3200">
                  <a:solidFill>
                    <a:srgbClr val="FFFFFF"/>
                  </a:solidFill>
                  <a:latin typeface="Arial"/>
                  <a:ea typeface="Arial"/>
                  <a:cs typeface="Arial"/>
                  <a:sym typeface="Arial"/>
                </a:defRPr>
              </a:pPr>
              <a:r>
                <a:t>safe data</a:t>
              </a:r>
            </a:p>
          </p:txBody>
        </p:sp>
      </p:grpSp>
    </p:spTree>
  </p:cSld>
  <p:clrMapOvr>
    <a:masterClrMapping/>
  </p:clrMapOvr>
  <p:transition xmlns:p14="http://schemas.microsoft.com/office/powerpoint/2010/main" spd="med" advClick="1"/>
</p:sld>
</file>

<file path=ppt/slides/slide3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97" name="Find the identifying information in the dataset.…"/>
          <p:cNvSpPr/>
          <p:nvPr>
            <p:ph type="body" idx="1"/>
          </p:nvPr>
        </p:nvSpPr>
        <p:spPr>
          <a:prstGeom prst="rect">
            <a:avLst/>
          </a:prstGeom>
        </p:spPr>
        <p:txBody>
          <a:bodyPr/>
          <a:lstStyle/>
          <a:p>
            <a:pPr/>
            <a:r>
              <a:t>Find the identifying information in the dataset.</a:t>
            </a:r>
          </a:p>
          <a:p>
            <a:pPr/>
            <a:r>
              <a:t>Remove it.</a:t>
            </a:r>
          </a:p>
          <a:p>
            <a:pPr/>
            <a:r>
              <a:t>Done!</a:t>
            </a:r>
          </a:p>
          <a:p>
            <a:pPr/>
          </a:p>
        </p:txBody>
      </p:sp>
      <p:sp>
        <p:nvSpPr>
          <p:cNvPr id="398"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399" name="De-Identification is a common input control"/>
          <p:cNvSpPr/>
          <p:nvPr>
            <p:ph type="title"/>
          </p:nvPr>
        </p:nvSpPr>
        <p:spPr>
          <a:prstGeom prst="rect">
            <a:avLst/>
          </a:prstGeom>
        </p:spPr>
        <p:txBody>
          <a:bodyPr/>
          <a:lstStyle/>
          <a:p>
            <a:pPr/>
            <a:r>
              <a:t>De-Identification is a common input control</a:t>
            </a:r>
          </a:p>
        </p:txBody>
      </p:sp>
      <p:sp>
        <p:nvSpPr>
          <p:cNvPr id="400"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01"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02"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03" name="image58.tif" descr="image58.tif"/>
          <p:cNvPicPr>
            <a:picLocks noChangeAspect="1"/>
          </p:cNvPicPr>
          <p:nvPr/>
        </p:nvPicPr>
        <p:blipFill>
          <a:blip r:embed="rId2">
            <a:extLst/>
          </a:blip>
          <a:stretch>
            <a:fillRect/>
          </a:stretch>
        </p:blipFill>
        <p:spPr>
          <a:xfrm>
            <a:off x="12732370" y="1629530"/>
            <a:ext cx="10280462" cy="5615703"/>
          </a:xfrm>
          <a:prstGeom prst="rect">
            <a:avLst/>
          </a:prstGeom>
          <a:ln w="12700">
            <a:miter lim="400000"/>
          </a:ln>
        </p:spPr>
      </p:pic>
      <p:pic>
        <p:nvPicPr>
          <p:cNvPr id="404" name="Group" descr="Group"/>
          <p:cNvPicPr>
            <a:picLocks noChangeAspect="1"/>
          </p:cNvPicPr>
          <p:nvPr/>
        </p:nvPicPr>
        <p:blipFill>
          <a:blip r:embed="rId3">
            <a:extLst/>
          </a:blip>
          <a:stretch>
            <a:fillRect/>
          </a:stretch>
        </p:blipFill>
        <p:spPr>
          <a:xfrm>
            <a:off x="12569671" y="7431305"/>
            <a:ext cx="10605859" cy="4898677"/>
          </a:xfrm>
          <a:prstGeom prst="rect">
            <a:avLst/>
          </a:prstGeom>
          <a:ln w="12700">
            <a:miter lim="400000"/>
          </a:ln>
        </p:spPr>
      </p:pic>
    </p:spTree>
  </p:cSld>
  <p:clrMapOvr>
    <a:masterClrMapping/>
  </p:clrMapOvr>
  <p:transition xmlns:p14="http://schemas.microsoft.com/office/powerpoint/2010/main" spd="med" advClick="1"/>
</p:sld>
</file>

<file path=ppt/slides/slide3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06" name="A list of every mortgage issued in the US!…"/>
          <p:cNvSpPr/>
          <p:nvPr>
            <p:ph type="body" idx="1"/>
          </p:nvPr>
        </p:nvSpPr>
        <p:spPr>
          <a:prstGeom prst="rect">
            <a:avLst/>
          </a:prstGeom>
        </p:spPr>
        <p:txBody>
          <a:bodyPr/>
          <a:lstStyle/>
          <a:p>
            <a:pPr/>
            <a:r>
              <a:t>A list of every mortgage issued in the US!</a:t>
            </a:r>
          </a:p>
          <a:p>
            <a:pPr lvl="1"/>
            <a:r>
              <a:t>Location (census tract)</a:t>
            </a:r>
          </a:p>
          <a:p>
            <a:pPr lvl="1"/>
            <a:r>
              <a:t>Property type</a:t>
            </a:r>
          </a:p>
          <a:p>
            <a:pPr lvl="1"/>
            <a:r>
              <a:t>Purpose of loan</a:t>
            </a:r>
          </a:p>
          <a:p>
            <a:pPr lvl="1"/>
            <a:r>
              <a:t>Applicant’s sex, race, ethnicity, income</a:t>
            </a:r>
          </a:p>
          <a:p>
            <a:pPr/>
          </a:p>
          <a:p>
            <a:pPr/>
            <a:r>
              <a:t>Download it while you can!</a:t>
            </a:r>
          </a:p>
          <a:p>
            <a:pPr lvl="1"/>
            <a:r>
              <a:rPr u="sng">
                <a:solidFill>
                  <a:srgbClr val="1C3678"/>
                </a:solidFill>
                <a:uFill>
                  <a:solidFill>
                    <a:srgbClr val="1C3678"/>
                  </a:solidFill>
                </a:uFill>
                <a:hlinkClick r:id="rId2" invalidUrl="" action="" tgtFrame="" tooltip="" history="1" highlightClick="0" endSnd="0"/>
              </a:rPr>
              <a:t>https://www.consumerfinance.gov/data-research/hmda/</a:t>
            </a:r>
            <a:r>
              <a:t> </a:t>
            </a:r>
          </a:p>
        </p:txBody>
      </p:sp>
      <p:sp>
        <p:nvSpPr>
          <p:cNvPr id="407"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08" name="De-ID at work:  Home Mortgage Disclosure Act data"/>
          <p:cNvSpPr/>
          <p:nvPr>
            <p:ph type="title"/>
          </p:nvPr>
        </p:nvSpPr>
        <p:spPr>
          <a:prstGeom prst="rect">
            <a:avLst/>
          </a:prstGeom>
        </p:spPr>
        <p:txBody>
          <a:bodyPr/>
          <a:lstStyle/>
          <a:p>
            <a:pPr/>
            <a:r>
              <a:t>De-ID at work: </a:t>
            </a:r>
            <a:br/>
            <a:r>
              <a:t>Home Mortgage Disclosure Act data</a:t>
            </a:r>
          </a:p>
        </p:txBody>
      </p:sp>
      <p:sp>
        <p:nvSpPr>
          <p:cNvPr id="409"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1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1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12" name="pasted-movie.png" descr="pasted-movie.png"/>
          <p:cNvPicPr>
            <a:picLocks noChangeAspect="1"/>
          </p:cNvPicPr>
          <p:nvPr/>
        </p:nvPicPr>
        <p:blipFill>
          <a:blip r:embed="rId3">
            <a:extLst/>
          </a:blip>
          <a:stretch>
            <a:fillRect/>
          </a:stretch>
        </p:blipFill>
        <p:spPr>
          <a:xfrm>
            <a:off x="11571261" y="-169365"/>
            <a:ext cx="12804945" cy="13716001"/>
          </a:xfrm>
          <a:prstGeom prst="rect">
            <a:avLst/>
          </a:prstGeom>
          <a:ln w="12700"/>
        </p:spPr>
      </p:pic>
    </p:spTree>
  </p:cSld>
  <p:clrMapOvr>
    <a:masterClrMapping/>
  </p:clrMapOvr>
  <p:transition xmlns:p14="http://schemas.microsoft.com/office/powerpoint/2010/main" spd="med" advClick="1"/>
</p:sld>
</file>

<file path=ppt/slides/slide4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14" name="Double-click to edit"/>
          <p:cNvSpPr/>
          <p:nvPr>
            <p:ph type="body" idx="1"/>
          </p:nvPr>
        </p:nvSpPr>
        <p:spPr>
          <a:prstGeom prst="rect">
            <a:avLst/>
          </a:prstGeom>
        </p:spPr>
        <p:txBody>
          <a:bodyPr/>
          <a:lstStyle/>
          <a:p>
            <a:pPr>
              <a:buSzPct val="100000"/>
              <a:buChar char="•"/>
            </a:pPr>
          </a:p>
        </p:txBody>
      </p:sp>
      <p:sp>
        <p:nvSpPr>
          <p:cNvPr id="415"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16" name="There are (legally) no privacy issues with HMDA’s database"/>
          <p:cNvSpPr/>
          <p:nvPr>
            <p:ph type="title"/>
          </p:nvPr>
        </p:nvSpPr>
        <p:spPr>
          <a:prstGeom prst="rect">
            <a:avLst/>
          </a:prstGeom>
        </p:spPr>
        <p:txBody>
          <a:bodyPr/>
          <a:lstStyle/>
          <a:p>
            <a:pPr/>
            <a:r>
              <a:t>There are (legally) no privacy issues with HMDA’s database</a:t>
            </a:r>
          </a:p>
        </p:txBody>
      </p:sp>
      <p:sp>
        <p:nvSpPr>
          <p:cNvPr id="417"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18"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19"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aphicFrame>
        <p:nvGraphicFramePr>
          <p:cNvPr id="420" name="Table 1"/>
          <p:cNvGraphicFramePr/>
          <p:nvPr/>
        </p:nvGraphicFramePr>
        <p:xfrm>
          <a:off x="4033405" y="2271247"/>
          <a:ext cx="17799043" cy="12429570"/>
        </p:xfrm>
        <a:graphic xmlns:a="http://schemas.openxmlformats.org/drawingml/2006/main">
          <a:graphicData uri="http://schemas.openxmlformats.org/drawingml/2006/table">
            <a:tbl>
              <a:tblPr firstCol="0" firstRow="0" lastCol="0" lastRow="0" bandCol="0" bandRow="1" rtl="0">
                <a:tableStyleId>{4C3C2611-4C71-4FC5-86AE-919BDF0F9419}</a:tableStyleId>
              </a:tblPr>
              <a:tblGrid>
                <a:gridCol w="2540906"/>
                <a:gridCol w="2540906"/>
                <a:gridCol w="2540906"/>
                <a:gridCol w="5081812"/>
                <a:gridCol w="2540906"/>
                <a:gridCol w="2540906"/>
              </a:tblGrid>
              <a:tr h="541530">
                <a:tc>
                  <a:txBody>
                    <a:bodyPr/>
                    <a:lstStyle/>
                    <a:p>
                      <a:pPr defTabSz="1285875">
                        <a:defRPr sz="1800">
                          <a:uFillTx/>
                        </a:defRPr>
                      </a:pPr>
                      <a:r>
                        <a:rPr b="1" sz="1600">
                          <a:latin typeface="Calibri"/>
                          <a:ea typeface="Calibri"/>
                          <a:cs typeface="Calibri"/>
                          <a:sym typeface="Calibri"/>
                        </a:rPr>
                        <a:t>loan_amount_000s</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b="1" sz="1600">
                          <a:latin typeface="Calibri"/>
                          <a:ea typeface="Calibri"/>
                          <a:cs typeface="Calibri"/>
                          <a:sym typeface="Calibri"/>
                        </a:rPr>
                        <a:t>co_applicant_sex_name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b="1" sz="1600">
                          <a:latin typeface="Calibri"/>
                          <a:ea typeface="Calibri"/>
                          <a:cs typeface="Calibri"/>
                          <a:sym typeface="Calibri"/>
                        </a:rPr>
                        <a:t>applicant_race_name_1</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b="1" sz="1600">
                          <a:latin typeface="Calibri"/>
                          <a:ea typeface="Calibri"/>
                          <a:cs typeface="Calibri"/>
                          <a:sym typeface="Calibri"/>
                        </a:rPr>
                        <a:t>applicant_ethnicity_name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b="1" sz="1600">
                          <a:latin typeface="Calibri"/>
                          <a:ea typeface="Calibri"/>
                          <a:cs typeface="Calibri"/>
                          <a:sym typeface="Calibri"/>
                        </a:rPr>
                        <a:t>co_applicant_race_name_1</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b="1" sz="1600">
                          <a:latin typeface="Calibri"/>
                          <a:ea typeface="Calibri"/>
                          <a:cs typeface="Calibri"/>
                          <a:sym typeface="Calibri"/>
                        </a:rPr>
                        <a:t>co_applicant_ethnicity_name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215</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225</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266</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320</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335</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342</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352</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355</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355</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382</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399</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400</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404</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404</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404</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413</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416</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Asian</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417</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417</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428</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444</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450</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Asian</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464</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477</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r h="371104">
                <a:tc>
                  <a:txBody>
                    <a:bodyPr/>
                    <a:lstStyle/>
                    <a:p>
                      <a:pPr defTabSz="1285875">
                        <a:defRPr sz="1800">
                          <a:uFillTx/>
                        </a:defRPr>
                      </a:pPr>
                      <a:r>
                        <a:rPr sz="1600">
                          <a:latin typeface="Calibri"/>
                          <a:ea typeface="Calibri"/>
                          <a:cs typeface="Calibri"/>
                          <a:sym typeface="Calibri"/>
                        </a:rPr>
                        <a:t>486</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White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Not Hispanic or Latino</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c>
                  <a:txBody>
                    <a:bodyPr/>
                    <a:lstStyle/>
                    <a:p>
                      <a:pPr defTabSz="1285875">
                        <a:defRPr sz="1800">
                          <a:uFillTx/>
                        </a:defRPr>
                      </a:pPr>
                      <a:r>
                        <a:rPr sz="1600">
                          <a:latin typeface="Calibri"/>
                          <a:ea typeface="Calibri"/>
                          <a:cs typeface="Calibri"/>
                          <a:sym typeface="Calibri"/>
                        </a:rPr>
                        <a:t>No co-applicant</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solidFill>
                      <a:srgbClr val="FFFFFF"/>
                    </a:solidFill>
                  </a:tcPr>
                </a:tc>
              </a:tr>
              <a:tr h="371104">
                <a:tc>
                  <a:txBody>
                    <a:bodyPr/>
                    <a:lstStyle/>
                    <a:p>
                      <a:pPr defTabSz="1285875">
                        <a:defRPr sz="1800">
                          <a:uFillTx/>
                        </a:defRPr>
                      </a:pPr>
                      <a:r>
                        <a:rPr sz="1600">
                          <a:latin typeface="Calibri"/>
                          <a:ea typeface="Calibri"/>
                          <a:cs typeface="Calibri"/>
                          <a:sym typeface="Calibri"/>
                        </a:rPr>
                        <a:t>511</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800">
                          <a:uFillTx/>
                        </a:defRPr>
                      </a:pPr>
                      <a:r>
                        <a:rPr sz="1600">
                          <a:latin typeface="Calibri"/>
                          <a:ea typeface="Calibri"/>
                          <a:cs typeface="Calibri"/>
                          <a:sym typeface="Calibri"/>
                        </a:rPr>
                        <a:t>Female</a:t>
                      </a: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c>
                  <a:txBody>
                    <a:bodyPr/>
                    <a:lstStyle/>
                    <a:p>
                      <a:pPr defTabSz="1285875">
                        <a:defRPr sz="1600">
                          <a:uFillTx/>
                          <a:latin typeface="Calibri"/>
                          <a:ea typeface="Calibri"/>
                          <a:cs typeface="Calibri"/>
                          <a:sym typeface="Calibri"/>
                        </a:defRPr>
                      </a:pPr>
                    </a:p>
                  </a:txBody>
                  <a:tcPr marL="12700" marR="12700" marT="12700" marB="12700" anchor="b" anchorCtr="0" horzOverflow="overflow">
                    <a:lnL w="12700">
                      <a:solidFill>
                        <a:srgbClr val="000000"/>
                      </a:solidFill>
                    </a:lnL>
                    <a:lnR w="12700">
                      <a:solidFill>
                        <a:srgbClr val="000000"/>
                      </a:solidFill>
                    </a:lnR>
                    <a:lnT w="12700">
                      <a:solidFill>
                        <a:srgbClr val="000000"/>
                      </a:solidFill>
                    </a:lnT>
                    <a:lnB w="12700">
                      <a:solidFill>
                        <a:srgbClr val="000000"/>
                      </a:solidFill>
                    </a:lnB>
                  </a:tcPr>
                </a:tc>
              </a:tr>
            </a:tbl>
          </a:graphicData>
        </a:graphic>
      </p:graphicFrame>
    </p:spTree>
  </p:cSld>
  <p:clrMapOvr>
    <a:masterClrMapping/>
  </p:clrMapOvr>
  <p:transition xmlns:p14="http://schemas.microsoft.com/office/powerpoint/2010/main" spd="med" advClick="1"/>
</p:sld>
</file>

<file path=ppt/slides/slide4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22" name="HIPAA does not apply to de-identified medical records!"/>
          <p:cNvSpPr txBox="1"/>
          <p:nvPr>
            <p:ph type="body" idx="1"/>
          </p:nvPr>
        </p:nvSpPr>
        <p:spPr>
          <a:xfrm>
            <a:off x="531377" y="2138632"/>
            <a:ext cx="23321247" cy="10783397"/>
          </a:xfrm>
          <a:prstGeom prst="rect">
            <a:avLst/>
          </a:prstGeom>
          <a:ln w="3175"/>
        </p:spPr>
        <p:txBody>
          <a:bodyPr/>
          <a:lstStyle/>
          <a:p>
            <a:pPr/>
            <a:r>
              <a:t>HIPAA does not apply to de-identified medical records!</a:t>
            </a:r>
          </a:p>
        </p:txBody>
      </p:sp>
      <p:sp>
        <p:nvSpPr>
          <p:cNvPr id="42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24" name="Privacy laws don’t cover de-identified health data!"/>
          <p:cNvSpPr txBox="1"/>
          <p:nvPr>
            <p:ph type="title"/>
          </p:nvPr>
        </p:nvSpPr>
        <p:spPr>
          <a:xfrm>
            <a:off x="-1" y="-1"/>
            <a:ext cx="24361692" cy="1741910"/>
          </a:xfrm>
          <a:prstGeom prst="rect">
            <a:avLst/>
          </a:prstGeom>
        </p:spPr>
        <p:txBody>
          <a:bodyPr/>
          <a:lstStyle/>
          <a:p>
            <a:pPr/>
            <a:r>
              <a:t>Privacy laws don’t cover de-identified health data!</a:t>
            </a:r>
          </a:p>
        </p:txBody>
      </p:sp>
      <p:sp>
        <p:nvSpPr>
          <p:cNvPr id="42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2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2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28" name="image35.png" descr="image35.png"/>
          <p:cNvPicPr>
            <a:picLocks noChangeAspect="1"/>
          </p:cNvPicPr>
          <p:nvPr/>
        </p:nvPicPr>
        <p:blipFill>
          <a:blip r:embed="rId2">
            <a:extLst/>
          </a:blip>
          <a:stretch>
            <a:fillRect/>
          </a:stretch>
        </p:blipFill>
        <p:spPr>
          <a:xfrm>
            <a:off x="5688500" y="3544016"/>
            <a:ext cx="12785848" cy="9589386"/>
          </a:xfrm>
          <a:prstGeom prst="rect">
            <a:avLst/>
          </a:prstGeom>
          <a:ln w="25400">
            <a:solidFill>
              <a:srgbClr val="4F81BD"/>
            </a:solidFill>
          </a:ln>
        </p:spPr>
      </p:pic>
    </p:spTree>
  </p:cSld>
  <p:clrMapOvr>
    <a:masterClrMapping/>
  </p:clrMapOvr>
  <p:transition xmlns:p14="http://schemas.microsoft.com/office/powerpoint/2010/main" spd="med" advClick="1"/>
</p:sld>
</file>

<file path=ppt/slides/slide4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30" name="March 2014 New York City Taxi &amp; License Commission tweets a &quot;TAXI FACTS&quot; Infographic:"/>
          <p:cNvSpPr txBox="1"/>
          <p:nvPr>
            <p:ph type="body" idx="1"/>
          </p:nvPr>
        </p:nvSpPr>
        <p:spPr>
          <a:xfrm>
            <a:off x="531377" y="2138632"/>
            <a:ext cx="23321247" cy="10783397"/>
          </a:xfrm>
          <a:prstGeom prst="rect">
            <a:avLst/>
          </a:prstGeom>
        </p:spPr>
        <p:txBody>
          <a:bodyPr/>
          <a:lstStyle/>
          <a:p>
            <a:pPr/>
            <a:r>
              <a:t>March 2014</a:t>
            </a:r>
            <a:br/>
            <a:r>
              <a:t>New York City Taxi &amp; License Commission tweets a "TAXI FACTS" Infographic:</a:t>
            </a:r>
          </a:p>
          <a:p>
            <a:pPr algn="ctr"/>
          </a:p>
        </p:txBody>
      </p:sp>
      <p:pic>
        <p:nvPicPr>
          <p:cNvPr id="431" name="image7.png" descr="image7.png"/>
          <p:cNvPicPr>
            <a:picLocks noChangeAspect="1"/>
          </p:cNvPicPr>
          <p:nvPr/>
        </p:nvPicPr>
        <p:blipFill>
          <a:blip r:embed="rId2">
            <a:extLst/>
          </a:blip>
          <a:stretch>
            <a:fillRect/>
          </a:stretch>
        </p:blipFill>
        <p:spPr>
          <a:xfrm>
            <a:off x="531377" y="2138632"/>
            <a:ext cx="7655982" cy="8249981"/>
          </a:xfrm>
          <a:prstGeom prst="rect">
            <a:avLst/>
          </a:prstGeom>
          <a:ln w="12700">
            <a:miter lim="400000"/>
          </a:ln>
        </p:spPr>
      </p:pic>
      <p:sp>
        <p:nvSpPr>
          <p:cNvPr id="432"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33" name="Problem: de-identified data can be re-identified"/>
          <p:cNvSpPr txBox="1"/>
          <p:nvPr>
            <p:ph type="title"/>
          </p:nvPr>
        </p:nvSpPr>
        <p:spPr>
          <a:xfrm>
            <a:off x="-1" y="-1"/>
            <a:ext cx="24361692" cy="1741910"/>
          </a:xfrm>
          <a:prstGeom prst="rect">
            <a:avLst/>
          </a:prstGeom>
        </p:spPr>
        <p:txBody>
          <a:bodyPr/>
          <a:lstStyle/>
          <a:p>
            <a:pPr/>
            <a:r>
              <a:t>Problem: de-identified data can be re-identified</a:t>
            </a:r>
          </a:p>
        </p:txBody>
      </p:sp>
      <p:sp>
        <p:nvSpPr>
          <p:cNvPr id="43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35"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36"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Tree>
  </p:cSld>
  <p:clrMapOvr>
    <a:masterClrMapping/>
  </p:clrMapOvr>
  <p:transition xmlns:p14="http://schemas.microsoft.com/office/powerpoint/2010/main" spd="med" advClick="1"/>
</p:sld>
</file>

<file path=ppt/slides/slide4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38" name="(Taxis are like Ubers, without the app, and you can pay with cash.)"/>
          <p:cNvSpPr txBox="1"/>
          <p:nvPr>
            <p:ph type="body" idx="1"/>
          </p:nvPr>
        </p:nvSpPr>
        <p:spPr>
          <a:xfrm>
            <a:off x="531377" y="2138632"/>
            <a:ext cx="23321247" cy="10783397"/>
          </a:xfrm>
          <a:prstGeom prst="rect">
            <a:avLst/>
          </a:prstGeom>
        </p:spPr>
        <p:txBody>
          <a:bodyPr/>
          <a:lstStyle/>
          <a:p>
            <a:pPr lvl="1"/>
            <a:r>
              <a:t>(Taxis are like Ubers, without the app, and you can pay with cash.)</a:t>
            </a:r>
          </a:p>
        </p:txBody>
      </p:sp>
      <p:sp>
        <p:nvSpPr>
          <p:cNvPr id="439"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40" name="Shape 85"/>
          <p:cNvSpPr txBox="1"/>
          <p:nvPr>
            <p:ph type="title"/>
          </p:nvPr>
        </p:nvSpPr>
        <p:spPr>
          <a:xfrm>
            <a:off x="-1" y="-1"/>
            <a:ext cx="24361692" cy="1741910"/>
          </a:xfrm>
          <a:prstGeom prst="rect">
            <a:avLst/>
          </a:prstGeom>
        </p:spPr>
        <p:txBody>
          <a:bodyPr/>
          <a:lstStyle/>
          <a:p>
            <a:pPr/>
            <a:r>
              <a:t>The data came from the city’s new digital taxi meters</a:t>
            </a:r>
          </a:p>
        </p:txBody>
      </p:sp>
      <p:sp>
        <p:nvSpPr>
          <p:cNvPr id="441" name="Shape 84"/>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42"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43"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44" name="image6.tif" descr="image6.tif"/>
          <p:cNvPicPr>
            <a:picLocks noChangeAspect="1"/>
          </p:cNvPicPr>
          <p:nvPr/>
        </p:nvPicPr>
        <p:blipFill>
          <a:blip r:embed="rId2">
            <a:extLst/>
          </a:blip>
          <a:stretch>
            <a:fillRect/>
          </a:stretch>
        </p:blipFill>
        <p:spPr>
          <a:xfrm>
            <a:off x="1908810" y="3735245"/>
            <a:ext cx="10605948" cy="3044303"/>
          </a:xfrm>
          <a:prstGeom prst="rect">
            <a:avLst/>
          </a:prstGeom>
          <a:ln w="12700">
            <a:miter lim="400000"/>
          </a:ln>
        </p:spPr>
      </p:pic>
      <p:sp>
        <p:nvSpPr>
          <p:cNvPr id="445" name="Shape 87"/>
          <p:cNvSpPr txBox="1"/>
          <p:nvPr/>
        </p:nvSpPr>
        <p:spPr>
          <a:xfrm>
            <a:off x="1171377" y="7417760"/>
            <a:ext cx="5224139" cy="377327"/>
          </a:xfrm>
          <a:prstGeom prst="rect">
            <a:avLst/>
          </a:prstGeom>
          <a:ln w="12700">
            <a:miter lim="400000"/>
          </a:ln>
          <a:extLst>
            <a:ext uri="{C572A759-6A51-4108-AA02-DFA0A04FC94B}">
              <ma14:wrappingTextBoxFlag xmlns:ma14="http://schemas.microsoft.com/office/mac/drawingml/2011/main" val="1"/>
            </a:ext>
          </a:extLst>
        </p:spPr>
        <p:txBody>
          <a:bodyPr wrap="none" lIns="64292" tIns="64292" rIns="64292" bIns="64292">
            <a:spAutoFit/>
          </a:bodyPr>
          <a:lstStyle>
            <a:lvl1pPr defTabSz="1285875">
              <a:spcBef>
                <a:spcPts val="0"/>
              </a:spcBef>
              <a:defRPr sz="2000">
                <a:latin typeface="Calibri"/>
                <a:ea typeface="Calibri"/>
                <a:cs typeface="Calibri"/>
                <a:sym typeface="Calibri"/>
              </a:defRPr>
            </a:lvl1pPr>
          </a:lstStyle>
          <a:p>
            <a:pPr/>
            <a:r>
              <a:t>http://nycitycab.com/NYC%20Taxi%20Guide.aspx</a:t>
            </a:r>
          </a:p>
        </p:txBody>
      </p:sp>
      <p:pic>
        <p:nvPicPr>
          <p:cNvPr id="446" name="image7.png" descr="image7.png"/>
          <p:cNvPicPr>
            <a:picLocks noChangeAspect="1"/>
          </p:cNvPicPr>
          <p:nvPr/>
        </p:nvPicPr>
        <p:blipFill>
          <a:blip r:embed="rId3">
            <a:extLst/>
          </a:blip>
          <a:stretch>
            <a:fillRect/>
          </a:stretch>
        </p:blipFill>
        <p:spPr>
          <a:xfrm>
            <a:off x="14737374" y="3371291"/>
            <a:ext cx="7860406" cy="8470265"/>
          </a:xfrm>
          <a:prstGeom prst="rect">
            <a:avLst/>
          </a:prstGeom>
          <a:ln w="12700">
            <a:miter lim="400000"/>
          </a:ln>
        </p:spPr>
      </p:pic>
      <p:sp>
        <p:nvSpPr>
          <p:cNvPr id="447" name="Shape 89"/>
          <p:cNvSpPr/>
          <p:nvPr/>
        </p:nvSpPr>
        <p:spPr>
          <a:xfrm>
            <a:off x="12889321" y="6157843"/>
            <a:ext cx="1478985" cy="1526977"/>
          </a:xfrm>
          <a:prstGeom prst="rightArrow">
            <a:avLst>
              <a:gd name="adj1" fmla="val 50000"/>
              <a:gd name="adj2" fmla="val 50000"/>
            </a:avLst>
          </a:prstGeom>
          <a:solidFill>
            <a:srgbClr val="FFFFFF"/>
          </a:solidFill>
          <a:ln w="101600">
            <a:solidFill>
              <a:srgbClr val="4F81BD"/>
            </a:solidFill>
            <a:bevel/>
          </a:ln>
          <a:effectLst>
            <a:outerShdw sx="100000" sy="100000" kx="0" ky="0" algn="b" rotWithShape="0" blurRad="63500" dist="63500" dir="5400000">
              <a:srgbClr val="000000">
                <a:alpha val="35000"/>
              </a:srgbClr>
            </a:outerShdw>
          </a:effectLst>
        </p:spPr>
        <p:txBody>
          <a:bodyPr lIns="91437" tIns="91437" rIns="91437" bIns="91437" anchor="ctr"/>
          <a:lstStyle/>
          <a:p>
            <a:pPr defTabSz="1285875">
              <a:spcBef>
                <a:spcPts val="0"/>
              </a:spcBef>
              <a:defRPr sz="3200">
                <a:latin typeface="Calibri"/>
                <a:ea typeface="Calibri"/>
                <a:cs typeface="Calibri"/>
                <a:sym typeface="Calibri"/>
              </a:defRPr>
            </a:pPr>
          </a:p>
        </p:txBody>
      </p:sp>
      <p:pic>
        <p:nvPicPr>
          <p:cNvPr id="448" name="image8.tif" descr="image8.tif"/>
          <p:cNvPicPr>
            <a:picLocks noChangeAspect="1"/>
          </p:cNvPicPr>
          <p:nvPr/>
        </p:nvPicPr>
        <p:blipFill>
          <a:blip r:embed="rId4">
            <a:extLst/>
          </a:blip>
          <a:srcRect l="0" t="24925" r="0" b="8703"/>
          <a:stretch>
            <a:fillRect/>
          </a:stretch>
        </p:blipFill>
        <p:spPr>
          <a:xfrm>
            <a:off x="1908140" y="7039981"/>
            <a:ext cx="10606187" cy="4692955"/>
          </a:xfrm>
          <a:prstGeom prst="rect">
            <a:avLst/>
          </a:prstGeom>
          <a:ln w="12700">
            <a:miter lim="400000"/>
          </a:ln>
        </p:spPr>
      </p:pic>
      <p:sp>
        <p:nvSpPr>
          <p:cNvPr id="449" name="Shape 93"/>
          <p:cNvSpPr txBox="1"/>
          <p:nvPr/>
        </p:nvSpPr>
        <p:spPr>
          <a:xfrm>
            <a:off x="1058840" y="12488086"/>
            <a:ext cx="9144002" cy="285451"/>
          </a:xfrm>
          <a:prstGeom prst="rect">
            <a:avLst/>
          </a:prstGeom>
          <a:ln w="12700">
            <a:miter lim="400000"/>
          </a:ln>
          <a:extLst>
            <a:ext uri="{C572A759-6A51-4108-AA02-DFA0A04FC94B}">
              <ma14:wrappingTextBoxFlag xmlns:ma14="http://schemas.microsoft.com/office/mac/drawingml/2011/main" val="1"/>
            </a:ext>
          </a:extLst>
        </p:spPr>
        <p:txBody>
          <a:bodyPr lIns="64292" tIns="64292" rIns="64292" bIns="64292">
            <a:spAutoFit/>
          </a:bodyPr>
          <a:lstStyle>
            <a:lvl1pPr defTabSz="1285875">
              <a:spcBef>
                <a:spcPts val="0"/>
              </a:spcBef>
              <a:defRPr sz="1200">
                <a:latin typeface="Calibri"/>
                <a:ea typeface="Calibri"/>
                <a:cs typeface="Calibri"/>
                <a:sym typeface="Calibri"/>
              </a:defRPr>
            </a:lvl1pPr>
          </a:lstStyle>
          <a:p>
            <a:pPr/>
            <a:r>
              <a:t>https://commons.wikimedia.org/wiki/File:Hybrid_taxi_NYC_07_2010_Escape_9775.JPG</a:t>
            </a:r>
          </a:p>
        </p:txBody>
      </p:sp>
    </p:spTree>
  </p:cSld>
  <p:clrMapOvr>
    <a:masterClrMapping/>
  </p:clrMapOvr>
  <p:transition xmlns:p14="http://schemas.microsoft.com/office/powerpoint/2010/main" spd="med" advClick="1"/>
</p:sld>
</file>

<file path=ppt/slides/slide4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51" name="Shape 113"/>
          <p:cNvSpPr txBox="1"/>
          <p:nvPr>
            <p:ph type="body" sz="half" idx="1"/>
          </p:nvPr>
        </p:nvSpPr>
        <p:spPr>
          <a:prstGeom prst="rect">
            <a:avLst/>
          </a:prstGeom>
        </p:spPr>
        <p:txBody>
          <a:bodyPr/>
          <a:lstStyle/>
          <a:p>
            <a:pPr>
              <a:buSzPct val="100000"/>
              <a:buChar char="•"/>
            </a:pPr>
          </a:p>
          <a:p>
            <a:pPr>
              <a:buSzPct val="100000"/>
              <a:buChar char="•"/>
            </a:pPr>
          </a:p>
          <a:p>
            <a:pPr>
              <a:buSzPct val="100000"/>
              <a:buChar char="•"/>
            </a:pPr>
          </a:p>
          <a:p>
            <a:pPr>
              <a:buSzPct val="100000"/>
              <a:buChar char="•"/>
            </a:pPr>
          </a:p>
          <a:p>
            <a:pPr>
              <a:buSzPct val="100000"/>
              <a:buChar char="•"/>
            </a:pPr>
          </a:p>
          <a:p>
            <a:pPr>
              <a:buSzPct val="100000"/>
              <a:buChar char="•"/>
            </a:pPr>
          </a:p>
          <a:p>
            <a:pPr>
              <a:buSzPct val="100000"/>
              <a:buChar char="•"/>
            </a:pPr>
          </a:p>
          <a:p>
            <a:pPr>
              <a:buSzPct val="100000"/>
              <a:buChar char="•"/>
            </a:pPr>
          </a:p>
          <a:p>
            <a:pPr>
              <a:buSzPct val="100000"/>
              <a:buChar char="•"/>
            </a:pPr>
          </a:p>
          <a:p>
            <a:pPr>
              <a:buSzPct val="100000"/>
              <a:buChar char="•"/>
            </a:pPr>
          </a:p>
        </p:txBody>
      </p:sp>
      <p:sp>
        <p:nvSpPr>
          <p:cNvPr id="452"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453" name="Shape 114"/>
          <p:cNvSpPr txBox="1"/>
          <p:nvPr>
            <p:ph type="title"/>
          </p:nvPr>
        </p:nvSpPr>
        <p:spPr>
          <a:prstGeom prst="rect">
            <a:avLst/>
          </a:prstGeom>
        </p:spPr>
        <p:txBody>
          <a:bodyPr/>
          <a:lstStyle/>
          <a:p>
            <a:pPr/>
            <a:r>
              <a:t>Chris Whong filed a request under the NYC “Freedom of Information Law” </a:t>
            </a:r>
            <a:br/>
            <a:r>
              <a:t>for the data that went into the graphic.</a:t>
            </a:r>
          </a:p>
        </p:txBody>
      </p:sp>
      <p:sp>
        <p:nvSpPr>
          <p:cNvPr id="454" name="Shape 112"/>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55"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456"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457" name="image7.png" descr="image7.png"/>
          <p:cNvPicPr>
            <a:picLocks noChangeAspect="1"/>
          </p:cNvPicPr>
          <p:nvPr/>
        </p:nvPicPr>
        <p:blipFill>
          <a:blip r:embed="rId2">
            <a:extLst/>
          </a:blip>
          <a:stretch>
            <a:fillRect/>
          </a:stretch>
        </p:blipFill>
        <p:spPr>
          <a:xfrm>
            <a:off x="14228705" y="2255928"/>
            <a:ext cx="9706502" cy="10459592"/>
          </a:xfrm>
          <a:prstGeom prst="rect">
            <a:avLst/>
          </a:prstGeom>
          <a:ln w="165100">
            <a:solidFill>
              <a:srgbClr val="000000"/>
            </a:solidFill>
            <a:miter lim="400000"/>
          </a:ln>
        </p:spPr>
      </p:pic>
      <p:pic>
        <p:nvPicPr>
          <p:cNvPr id="458" name="pasted-movie.png" descr="pasted-movie.png"/>
          <p:cNvPicPr>
            <a:picLocks noChangeAspect="1"/>
          </p:cNvPicPr>
          <p:nvPr/>
        </p:nvPicPr>
        <p:blipFill>
          <a:blip r:embed="rId3">
            <a:extLst/>
          </a:blip>
          <a:stretch>
            <a:fillRect/>
          </a:stretch>
        </p:blipFill>
        <p:spPr>
          <a:xfrm>
            <a:off x="1251583" y="4129225"/>
            <a:ext cx="11609679" cy="6802210"/>
          </a:xfrm>
          <a:prstGeom prst="rect">
            <a:avLst/>
          </a:prstGeom>
          <a:ln w="63500">
            <a:solidFill>
              <a:srgbClr val="DDDDDD"/>
            </a:solidFill>
            <a:miter lim="400000"/>
          </a:ln>
        </p:spPr>
      </p:pic>
    </p:spTree>
  </p:cSld>
  <p:clrMapOvr>
    <a:masterClrMapping/>
  </p:clrMapOvr>
  <p:transition xmlns:p14="http://schemas.microsoft.com/office/powerpoint/2010/main" spd="med" advClick="1"/>
</p:sld>
</file>

<file path=ppt/slides/slide4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60" name="Shape 120"/>
          <p:cNvSpPr txBox="1"/>
          <p:nvPr>
            <p:ph type="body" idx="1"/>
          </p:nvPr>
        </p:nvSpPr>
        <p:spPr>
          <a:xfrm>
            <a:off x="531377" y="2138632"/>
            <a:ext cx="23321247" cy="10783397"/>
          </a:xfrm>
          <a:prstGeom prst="rect">
            <a:avLst/>
          </a:prstGeom>
        </p:spPr>
        <p:txBody>
          <a:bodyPr/>
          <a:lstStyle/>
          <a:p>
            <a:pPr/>
            <a:r>
              <a:t>175 million trips</a:t>
            </a:r>
          </a:p>
          <a:p>
            <a:pPr/>
          </a:p>
          <a:p>
            <a:pPr/>
          </a:p>
          <a:p>
            <a:pPr/>
          </a:p>
          <a:p>
            <a:pPr/>
          </a:p>
          <a:p>
            <a:pPr/>
          </a:p>
          <a:p>
            <a:pPr/>
          </a:p>
          <a:p>
            <a:pPr/>
          </a:p>
          <a:p>
            <a:pPr/>
            <a:r>
              <a:t>Every trip:</a:t>
            </a:r>
          </a:p>
          <a:p>
            <a:pPr lvl="1"/>
            <a:r>
              <a:t>Pickup date, time &amp; GPS</a:t>
            </a:r>
          </a:p>
          <a:p>
            <a:pPr lvl="1"/>
            <a:r>
              <a:t>Drop-off date, time &amp; GPS</a:t>
            </a:r>
          </a:p>
          <a:p>
            <a:pPr lvl="1"/>
            <a:r>
              <a:t>Fare &amp; tip</a:t>
            </a:r>
          </a:p>
          <a:p>
            <a:pPr lvl="1"/>
            <a:r>
              <a:t>Encoded medallion number.</a:t>
            </a:r>
          </a:p>
        </p:txBody>
      </p:sp>
      <p:sp>
        <p:nvSpPr>
          <p:cNvPr id="461"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62" name="Shape 121"/>
          <p:cNvSpPr txBox="1"/>
          <p:nvPr>
            <p:ph type="title"/>
          </p:nvPr>
        </p:nvSpPr>
        <p:spPr>
          <a:xfrm>
            <a:off x="-1" y="-1"/>
            <a:ext cx="24361692" cy="1741910"/>
          </a:xfrm>
          <a:prstGeom prst="rect">
            <a:avLst/>
          </a:prstGeom>
        </p:spPr>
        <p:txBody>
          <a:bodyPr/>
          <a:lstStyle/>
          <a:p>
            <a:pPr/>
            <a:r>
              <a:t>NYC TLC provided Chris Whong with </a:t>
            </a:r>
            <a:r>
              <a:rPr i="1"/>
              <a:t>all the data</a:t>
            </a:r>
          </a:p>
        </p:txBody>
      </p:sp>
      <p:sp>
        <p:nvSpPr>
          <p:cNvPr id="463" name="Shape 119"/>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64"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65"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66" name="image13.png" descr="image13.png"/>
          <p:cNvPicPr>
            <a:picLocks noChangeAspect="1"/>
          </p:cNvPicPr>
          <p:nvPr/>
        </p:nvPicPr>
        <p:blipFill>
          <a:blip r:embed="rId2">
            <a:extLst/>
          </a:blip>
          <a:stretch>
            <a:fillRect/>
          </a:stretch>
        </p:blipFill>
        <p:spPr>
          <a:xfrm>
            <a:off x="1775259" y="3996364"/>
            <a:ext cx="20833482" cy="3659641"/>
          </a:xfrm>
          <a:prstGeom prst="rect">
            <a:avLst/>
          </a:prstGeom>
          <a:ln w="12700">
            <a:miter lim="400000"/>
          </a:ln>
        </p:spPr>
      </p:pic>
    </p:spTree>
  </p:cSld>
  <p:clrMapOvr>
    <a:masterClrMapping/>
  </p:clrMapOvr>
  <p:transition xmlns:p14="http://schemas.microsoft.com/office/powerpoint/2010/main" spd="med" advClick="1"/>
</p:sld>
</file>

<file path=ppt/slides/slide4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68" name="Shape 157"/>
          <p:cNvSpPr txBox="1"/>
          <p:nvPr>
            <p:ph type="body" idx="1"/>
          </p:nvPr>
        </p:nvSpPr>
        <p:spPr>
          <a:xfrm>
            <a:off x="531377" y="2138632"/>
            <a:ext cx="23321247" cy="10783397"/>
          </a:xfrm>
          <a:prstGeom prst="rect">
            <a:avLst/>
          </a:prstGeom>
          <a:ln w="3175"/>
        </p:spPr>
        <p:txBody>
          <a:bodyPr/>
          <a:lstStyle/>
          <a:p>
            <a:pPr>
              <a:buSzPct val="100000"/>
              <a:buChar char="•"/>
            </a:pPr>
          </a:p>
        </p:txBody>
      </p:sp>
      <p:sp>
        <p:nvSpPr>
          <p:cNvPr id="469"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70" name="Shape 158"/>
          <p:cNvSpPr txBox="1"/>
          <p:nvPr>
            <p:ph type="title"/>
          </p:nvPr>
        </p:nvSpPr>
        <p:spPr>
          <a:xfrm>
            <a:off x="-1" y="-1"/>
            <a:ext cx="24361692" cy="1741910"/>
          </a:xfrm>
          <a:prstGeom prst="rect">
            <a:avLst/>
          </a:prstGeom>
        </p:spPr>
        <p:txBody>
          <a:bodyPr/>
          <a:lstStyle/>
          <a:p>
            <a:pPr/>
            <a:r>
              <a:t>Some pick-up locations were from sensitive locations…</a:t>
            </a:r>
            <a:br/>
            <a:r>
              <a:t>Some drop-offs were identifying….</a:t>
            </a:r>
          </a:p>
        </p:txBody>
      </p:sp>
      <p:sp>
        <p:nvSpPr>
          <p:cNvPr id="471" name="Shape 168"/>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72"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73"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474" name="Shape 159"/>
          <p:cNvSpPr txBox="1"/>
          <p:nvPr/>
        </p:nvSpPr>
        <p:spPr>
          <a:xfrm>
            <a:off x="1388946" y="11296366"/>
            <a:ext cx="6857795" cy="285450"/>
          </a:xfrm>
          <a:prstGeom prst="rect">
            <a:avLst/>
          </a:prstGeom>
          <a:ln w="12700">
            <a:miter lim="400000"/>
          </a:ln>
          <a:extLst>
            <a:ext uri="{C572A759-6A51-4108-AA02-DFA0A04FC94B}">
              <ma14:wrappingTextBoxFlag xmlns:ma14="http://schemas.microsoft.com/office/mac/drawingml/2011/main" val="1"/>
            </a:ext>
          </a:extLst>
        </p:spPr>
        <p:txBody>
          <a:bodyPr lIns="64292" tIns="64292" rIns="64292" bIns="64292">
            <a:spAutoFit/>
          </a:bodyPr>
          <a:lstStyle>
            <a:lvl1pPr defTabSz="1285875">
              <a:spcBef>
                <a:spcPts val="0"/>
              </a:spcBef>
              <a:defRPr sz="1200">
                <a:latin typeface="Calibri"/>
                <a:ea typeface="Calibri"/>
                <a:cs typeface="Calibri"/>
                <a:sym typeface="Calibri"/>
              </a:defRPr>
            </a:lvl1pPr>
          </a:lstStyle>
          <a:p>
            <a:pPr/>
            <a:r>
              <a:t>http://content.research.neustar.biz/blog/differential-privacy/stripRaw.html</a:t>
            </a:r>
          </a:p>
        </p:txBody>
      </p:sp>
      <p:pic>
        <p:nvPicPr>
          <p:cNvPr id="475" name="image21.png" descr="image21.png"/>
          <p:cNvPicPr>
            <a:picLocks noChangeAspect="1"/>
          </p:cNvPicPr>
          <p:nvPr/>
        </p:nvPicPr>
        <p:blipFill>
          <a:blip r:embed="rId2">
            <a:extLst/>
          </a:blip>
          <a:stretch>
            <a:fillRect/>
          </a:stretch>
        </p:blipFill>
        <p:spPr>
          <a:xfrm>
            <a:off x="10637431" y="2659852"/>
            <a:ext cx="13408480" cy="8902170"/>
          </a:xfrm>
          <a:prstGeom prst="rect">
            <a:avLst/>
          </a:prstGeom>
          <a:ln w="12700">
            <a:miter lim="400000"/>
          </a:ln>
        </p:spPr>
      </p:pic>
      <p:sp>
        <p:nvSpPr>
          <p:cNvPr id="476" name="Shape 161"/>
          <p:cNvSpPr/>
          <p:nvPr/>
        </p:nvSpPr>
        <p:spPr>
          <a:xfrm>
            <a:off x="913563" y="11722914"/>
            <a:ext cx="450060" cy="450060"/>
          </a:xfrm>
          <a:prstGeom prst="ellipse">
            <a:avLst/>
          </a:prstGeom>
          <a:solidFill>
            <a:srgbClr val="FFFF00"/>
          </a:solidFill>
          <a:ln w="3175">
            <a:solidFill>
              <a:srgbClr val="000000"/>
            </a:solidFill>
            <a:bevel/>
          </a:ln>
          <a:effectLst>
            <a:outerShdw sx="100000" sy="100000" kx="0" ky="0" algn="b" rotWithShape="0" blurRad="63500" dist="63500" dir="5400000">
              <a:srgbClr val="000000">
                <a:alpha val="35000"/>
              </a:srgbClr>
            </a:outerShdw>
          </a:effectLst>
        </p:spPr>
        <p:txBody>
          <a:bodyPr lIns="91437" tIns="91437" rIns="91437" bIns="91437" anchor="ctr"/>
          <a:lstStyle/>
          <a:p>
            <a:pPr defTabSz="964454">
              <a:spcBef>
                <a:spcPts val="0"/>
              </a:spcBef>
              <a:defRPr sz="2400">
                <a:latin typeface="Calibri"/>
                <a:ea typeface="Calibri"/>
                <a:cs typeface="Calibri"/>
                <a:sym typeface="Calibri"/>
              </a:defRPr>
            </a:pPr>
          </a:p>
        </p:txBody>
      </p:sp>
      <p:sp>
        <p:nvSpPr>
          <p:cNvPr id="477" name="Shape 162"/>
          <p:cNvSpPr txBox="1"/>
          <p:nvPr/>
        </p:nvSpPr>
        <p:spPr>
          <a:xfrm>
            <a:off x="1452909" y="11647061"/>
            <a:ext cx="2510121" cy="438185"/>
          </a:xfrm>
          <a:prstGeom prst="rect">
            <a:avLst/>
          </a:prstGeom>
          <a:ln w="12700">
            <a:miter lim="400000"/>
          </a:ln>
          <a:extLst>
            <a:ext uri="{C572A759-6A51-4108-AA02-DFA0A04FC94B}">
              <ma14:wrappingTextBoxFlag xmlns:ma14="http://schemas.microsoft.com/office/mac/drawingml/2011/main" val="1"/>
            </a:ext>
          </a:extLst>
        </p:spPr>
        <p:txBody>
          <a:bodyPr wrap="none" lIns="68577" tIns="68577" rIns="68577" bIns="68577">
            <a:spAutoFit/>
          </a:bodyPr>
          <a:lstStyle>
            <a:lvl1pPr defTabSz="964454">
              <a:spcBef>
                <a:spcPts val="0"/>
              </a:spcBef>
              <a:defRPr sz="2400">
                <a:latin typeface="Calibri"/>
                <a:ea typeface="Calibri"/>
                <a:cs typeface="Calibri"/>
                <a:sym typeface="Calibri"/>
              </a:defRPr>
            </a:lvl1pPr>
          </a:lstStyle>
          <a:p>
            <a:pPr/>
            <a:r>
              <a:t>Frequent customer</a:t>
            </a:r>
          </a:p>
        </p:txBody>
      </p:sp>
      <p:sp>
        <p:nvSpPr>
          <p:cNvPr id="478" name="Shape 163"/>
          <p:cNvSpPr/>
          <p:nvPr/>
        </p:nvSpPr>
        <p:spPr>
          <a:xfrm>
            <a:off x="4282406" y="11657991"/>
            <a:ext cx="450060" cy="450060"/>
          </a:xfrm>
          <a:prstGeom prst="ellipse">
            <a:avLst/>
          </a:prstGeom>
          <a:solidFill>
            <a:srgbClr val="0432FF"/>
          </a:solidFill>
          <a:ln w="3175">
            <a:solidFill>
              <a:srgbClr val="000000"/>
            </a:solidFill>
            <a:bevel/>
          </a:ln>
          <a:effectLst>
            <a:outerShdw sx="100000" sy="100000" kx="0" ky="0" algn="b" rotWithShape="0" blurRad="63500" dist="63500" dir="5400000">
              <a:srgbClr val="000000">
                <a:alpha val="35000"/>
              </a:srgbClr>
            </a:outerShdw>
          </a:effectLst>
        </p:spPr>
        <p:txBody>
          <a:bodyPr lIns="91437" tIns="91437" rIns="91437" bIns="91437" anchor="ctr"/>
          <a:lstStyle/>
          <a:p>
            <a:pPr defTabSz="964454">
              <a:spcBef>
                <a:spcPts val="0"/>
              </a:spcBef>
              <a:defRPr sz="2400">
                <a:latin typeface="Calibri"/>
                <a:ea typeface="Calibri"/>
                <a:cs typeface="Calibri"/>
                <a:sym typeface="Calibri"/>
              </a:defRPr>
            </a:pPr>
          </a:p>
        </p:txBody>
      </p:sp>
      <p:sp>
        <p:nvSpPr>
          <p:cNvPr id="479" name="Shape 164"/>
          <p:cNvSpPr txBox="1"/>
          <p:nvPr/>
        </p:nvSpPr>
        <p:spPr>
          <a:xfrm>
            <a:off x="4821751" y="11624254"/>
            <a:ext cx="2713867" cy="438185"/>
          </a:xfrm>
          <a:prstGeom prst="rect">
            <a:avLst/>
          </a:prstGeom>
          <a:ln w="12700">
            <a:miter lim="400000"/>
          </a:ln>
          <a:extLst>
            <a:ext uri="{C572A759-6A51-4108-AA02-DFA0A04FC94B}">
              <ma14:wrappingTextBoxFlag xmlns:ma14="http://schemas.microsoft.com/office/mac/drawingml/2011/main" val="1"/>
            </a:ext>
          </a:extLst>
        </p:spPr>
        <p:txBody>
          <a:bodyPr wrap="none" lIns="68577" tIns="68577" rIns="68577" bIns="68577">
            <a:spAutoFit/>
          </a:bodyPr>
          <a:lstStyle>
            <a:lvl1pPr defTabSz="964454">
              <a:spcBef>
                <a:spcPts val="0"/>
              </a:spcBef>
              <a:defRPr sz="2400">
                <a:latin typeface="Calibri"/>
                <a:ea typeface="Calibri"/>
                <a:cs typeface="Calibri"/>
                <a:sym typeface="Calibri"/>
              </a:defRPr>
            </a:lvl1pPr>
          </a:lstStyle>
          <a:p>
            <a:pPr/>
            <a:r>
              <a:t>Occasional customer</a:t>
            </a:r>
          </a:p>
        </p:txBody>
      </p:sp>
      <p:pic>
        <p:nvPicPr>
          <p:cNvPr id="480" name="image22.png" descr="image22.png"/>
          <p:cNvPicPr>
            <a:picLocks noChangeAspect="1"/>
          </p:cNvPicPr>
          <p:nvPr/>
        </p:nvPicPr>
        <p:blipFill>
          <a:blip r:embed="rId3">
            <a:extLst/>
          </a:blip>
          <a:stretch>
            <a:fillRect/>
          </a:stretch>
        </p:blipFill>
        <p:spPr>
          <a:xfrm>
            <a:off x="570995" y="2161593"/>
            <a:ext cx="8095675" cy="4553817"/>
          </a:xfrm>
          <a:prstGeom prst="rect">
            <a:avLst/>
          </a:prstGeom>
          <a:ln w="12700">
            <a:miter lim="400000"/>
          </a:ln>
        </p:spPr>
      </p:pic>
      <p:sp>
        <p:nvSpPr>
          <p:cNvPr id="481" name="Shape 166"/>
          <p:cNvSpPr txBox="1"/>
          <p:nvPr/>
        </p:nvSpPr>
        <p:spPr>
          <a:xfrm>
            <a:off x="20698203" y="11296366"/>
            <a:ext cx="1631913" cy="265656"/>
          </a:xfrm>
          <a:prstGeom prst="rect">
            <a:avLst/>
          </a:prstGeom>
          <a:ln w="12700">
            <a:miter lim="400000"/>
          </a:ln>
          <a:extLst>
            <a:ext uri="{C572A759-6A51-4108-AA02-DFA0A04FC94B}">
              <ma14:wrappingTextBoxFlag xmlns:ma14="http://schemas.microsoft.com/office/mac/drawingml/2011/main" val="1"/>
            </a:ext>
          </a:extLst>
        </p:spPr>
        <p:txBody>
          <a:bodyPr lIns="64292" tIns="64292" rIns="64292" bIns="64292">
            <a:spAutoFit/>
          </a:bodyPr>
          <a:lstStyle>
            <a:lvl1pPr defTabSz="1285875">
              <a:spcBef>
                <a:spcPts val="0"/>
              </a:spcBef>
              <a:defRPr sz="1000">
                <a:latin typeface="Calibri"/>
                <a:ea typeface="Calibri"/>
                <a:cs typeface="Calibri"/>
                <a:sym typeface="Calibri"/>
              </a:defRPr>
            </a:lvl1pPr>
          </a:lstStyle>
          <a:p>
            <a:pPr/>
            <a:r>
              <a:t>Google Street view</a:t>
            </a:r>
          </a:p>
        </p:txBody>
      </p:sp>
      <p:pic>
        <p:nvPicPr>
          <p:cNvPr id="482" name="image23.png" descr="image23.png"/>
          <p:cNvPicPr>
            <a:picLocks noChangeAspect="1"/>
          </p:cNvPicPr>
          <p:nvPr/>
        </p:nvPicPr>
        <p:blipFill>
          <a:blip r:embed="rId4">
            <a:extLst/>
          </a:blip>
          <a:stretch>
            <a:fillRect/>
          </a:stretch>
        </p:blipFill>
        <p:spPr>
          <a:xfrm>
            <a:off x="532654" y="6798953"/>
            <a:ext cx="8172356" cy="4516539"/>
          </a:xfrm>
          <a:prstGeom prst="rect">
            <a:avLst/>
          </a:prstGeom>
          <a:ln w="12700">
            <a:miter lim="400000"/>
          </a:ln>
        </p:spPr>
      </p:pic>
    </p:spTree>
  </p:cSld>
  <p:clrMapOvr>
    <a:masterClrMapping/>
  </p:clrMapOvr>
  <p:transition xmlns:p14="http://schemas.microsoft.com/office/powerpoint/2010/main" spd="med" advClick="1"/>
</p:sld>
</file>

<file path=ppt/slides/slide4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84" name="What about de-identified health data?"/>
          <p:cNvSpPr/>
          <p:nvPr>
            <p:ph type="title"/>
          </p:nvPr>
        </p:nvSpPr>
        <p:spPr>
          <a:prstGeom prst="rect">
            <a:avLst/>
          </a:prstGeom>
        </p:spPr>
        <p:txBody>
          <a:bodyPr/>
          <a:lstStyle/>
          <a:p>
            <a:pPr/>
            <a:r>
              <a:t>What about de-identified health data?</a:t>
            </a:r>
          </a:p>
        </p:txBody>
      </p:sp>
      <p:sp>
        <p:nvSpPr>
          <p:cNvPr id="485" name="Double-click to edit"/>
          <p:cNvSpPr/>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4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87"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88" name="In 1996, Massachusetts Governor William Weld fainted while receiving an honary degree at Bentley College and was admitted to Deaconess Waltham Hospital."/>
          <p:cNvSpPr/>
          <p:nvPr>
            <p:ph type="title"/>
          </p:nvPr>
        </p:nvSpPr>
        <p:spPr>
          <a:prstGeom prst="rect">
            <a:avLst/>
          </a:prstGeom>
        </p:spPr>
        <p:txBody>
          <a:bodyPr/>
          <a:lstStyle>
            <a:lvl1pPr marL="78841" marR="78841" indent="221742" defTabSz="1767006">
              <a:defRPr sz="4850"/>
            </a:lvl1pPr>
          </a:lstStyle>
          <a:p>
            <a:pPr/>
            <a:r>
              <a:t>In 1996, Massachusetts Governor William Weld fainted while receiving an honary degree at Bentley College and was admitted to Deaconess Waltham Hospital.</a:t>
            </a:r>
          </a:p>
        </p:txBody>
      </p:sp>
      <p:sp>
        <p:nvSpPr>
          <p:cNvPr id="489"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9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9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492" name="pasted-movie.png" descr="pasted-movie.png"/>
          <p:cNvPicPr>
            <a:picLocks noChangeAspect="1"/>
          </p:cNvPicPr>
          <p:nvPr/>
        </p:nvPicPr>
        <p:blipFill>
          <a:blip r:embed="rId2">
            <a:extLst/>
          </a:blip>
          <a:stretch>
            <a:fillRect/>
          </a:stretch>
        </p:blipFill>
        <p:spPr>
          <a:xfrm>
            <a:off x="1043461" y="1765399"/>
            <a:ext cx="22297078" cy="10934601"/>
          </a:xfrm>
          <a:prstGeom prst="rect">
            <a:avLst/>
          </a:prstGeom>
          <a:ln w="12700">
            <a:miter lim="400000"/>
          </a:ln>
        </p:spPr>
      </p:pic>
    </p:spTree>
  </p:cSld>
  <p:clrMapOvr>
    <a:masterClrMapping/>
  </p:clrMapOvr>
  <p:transition xmlns:p14="http://schemas.microsoft.com/office/powerpoint/2010/main" spd="med" advClick="1"/>
</p:sld>
</file>

<file path=ppt/slides/slide4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494" name="Sweeney showed that she could find it with Weld’s Birthday, Sex &amp; ZIP Code (which she got from Cambridge voter rolls.)…"/>
          <p:cNvSpPr/>
          <p:nvPr>
            <p:ph type="body" idx="1"/>
          </p:nvPr>
        </p:nvSpPr>
        <p:spPr>
          <a:prstGeom prst="rect">
            <a:avLst/>
          </a:prstGeom>
        </p:spPr>
        <p:txBody>
          <a:bodyPr/>
          <a:lstStyle/>
          <a:p>
            <a:pPr>
              <a:spcBef>
                <a:spcPts val="1100"/>
              </a:spcBef>
              <a:defRPr sz="3200"/>
            </a:pPr>
            <a:r>
              <a:t>Sweeney showed that she could find it with Weld’s Birthday, Sex &amp; ZIP Code (which she got from Cambridge voter rolls.)</a:t>
            </a:r>
          </a:p>
          <a:p>
            <a:pPr>
              <a:spcBef>
                <a:spcPts val="1100"/>
              </a:spcBef>
              <a:defRPr sz="3200"/>
            </a:pPr>
            <a:r>
              <a:t>(Actually, it was even easier to find using press accounts.)</a:t>
            </a:r>
          </a:p>
        </p:txBody>
      </p:sp>
      <p:sp>
        <p:nvSpPr>
          <p:cNvPr id="495"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496" name="In 2000 PhD student Latanya Sweeney found William Weld’s hospital records in a “de-identified” dataset made available to health care researchers."/>
          <p:cNvSpPr/>
          <p:nvPr>
            <p:ph type="title"/>
          </p:nvPr>
        </p:nvSpPr>
        <p:spPr>
          <a:prstGeom prst="rect">
            <a:avLst/>
          </a:prstGeom>
        </p:spPr>
        <p:txBody>
          <a:bodyPr/>
          <a:lstStyle/>
          <a:p>
            <a:pPr/>
            <a:r>
              <a:t>In 2000 PhD student Latanya Sweeney found William Weld’s hospital records in a “de-identified” dataset made available to health care researchers.</a:t>
            </a:r>
          </a:p>
        </p:txBody>
      </p:sp>
      <p:sp>
        <p:nvSpPr>
          <p:cNvPr id="497"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498"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499"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500" name="image36.png" descr="image36.png"/>
          <p:cNvPicPr>
            <a:picLocks noChangeAspect="1"/>
          </p:cNvPicPr>
          <p:nvPr/>
        </p:nvPicPr>
        <p:blipFill>
          <a:blip r:embed="rId2">
            <a:extLst/>
          </a:blip>
          <a:stretch>
            <a:fillRect/>
          </a:stretch>
        </p:blipFill>
        <p:spPr>
          <a:xfrm>
            <a:off x="19662362" y="5548034"/>
            <a:ext cx="3587386" cy="4865934"/>
          </a:xfrm>
          <a:prstGeom prst="rect">
            <a:avLst/>
          </a:prstGeom>
          <a:ln w="12700">
            <a:miter lim="400000"/>
          </a:ln>
        </p:spPr>
      </p:pic>
      <p:pic>
        <p:nvPicPr>
          <p:cNvPr id="501" name="pasted-movie.png" descr="pasted-movie.png"/>
          <p:cNvPicPr>
            <a:picLocks noChangeAspect="1"/>
          </p:cNvPicPr>
          <p:nvPr/>
        </p:nvPicPr>
        <p:blipFill>
          <a:blip r:embed="rId3">
            <a:extLst/>
          </a:blip>
          <a:stretch>
            <a:fillRect/>
          </a:stretch>
        </p:blipFill>
        <p:spPr>
          <a:xfrm>
            <a:off x="267550" y="4965702"/>
            <a:ext cx="8920800" cy="1754609"/>
          </a:xfrm>
          <a:prstGeom prst="rect">
            <a:avLst/>
          </a:prstGeom>
          <a:ln w="12700">
            <a:miter lim="400000"/>
          </a:ln>
        </p:spPr>
      </p:pic>
      <p:pic>
        <p:nvPicPr>
          <p:cNvPr id="502" name="pasted-movie.png" descr="pasted-movie.png"/>
          <p:cNvPicPr>
            <a:picLocks noChangeAspect="1"/>
          </p:cNvPicPr>
          <p:nvPr/>
        </p:nvPicPr>
        <p:blipFill>
          <a:blip r:embed="rId4">
            <a:extLst/>
          </a:blip>
          <a:stretch>
            <a:fillRect/>
          </a:stretch>
        </p:blipFill>
        <p:spPr>
          <a:xfrm>
            <a:off x="565149" y="7047133"/>
            <a:ext cx="7269799" cy="5906098"/>
          </a:xfrm>
          <a:prstGeom prst="rect">
            <a:avLst/>
          </a:prstGeom>
          <a:ln w="12700">
            <a:miter lim="400000"/>
          </a:ln>
        </p:spPr>
      </p:pic>
      <p:sp>
        <p:nvSpPr>
          <p:cNvPr id="503" name="Oval"/>
          <p:cNvSpPr/>
          <p:nvPr/>
        </p:nvSpPr>
        <p:spPr>
          <a:xfrm>
            <a:off x="9537149" y="4207798"/>
            <a:ext cx="6995501" cy="6645064"/>
          </a:xfrm>
          <a:prstGeom prst="ellipse">
            <a:avLst/>
          </a:prstGeom>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04" name="Oval"/>
          <p:cNvSpPr/>
          <p:nvPr/>
        </p:nvSpPr>
        <p:spPr>
          <a:xfrm>
            <a:off x="12775434" y="4207798"/>
            <a:ext cx="6538128" cy="6645064"/>
          </a:xfrm>
          <a:prstGeom prst="ellipse">
            <a:avLst/>
          </a:prstGeom>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05" name="Hospital…"/>
          <p:cNvSpPr txBox="1"/>
          <p:nvPr/>
        </p:nvSpPr>
        <p:spPr>
          <a:xfrm>
            <a:off x="10511122" y="6832127"/>
            <a:ext cx="1842295" cy="13964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Hospital</a:t>
            </a:r>
          </a:p>
          <a:p>
            <a:pPr algn="ctr" defTabSz="2438400">
              <a:spcBef>
                <a:spcPts val="0"/>
              </a:spcBef>
              <a:defRPr sz="3200">
                <a:solidFill>
                  <a:srgbClr val="1B2E12"/>
                </a:solidFill>
                <a:latin typeface="Arial"/>
                <a:ea typeface="Arial"/>
                <a:cs typeface="Arial"/>
                <a:sym typeface="Arial"/>
              </a:defRPr>
            </a:pPr>
            <a:r>
              <a:t>admission</a:t>
            </a:r>
          </a:p>
          <a:p>
            <a:pPr algn="ctr" defTabSz="2438400">
              <a:spcBef>
                <a:spcPts val="0"/>
              </a:spcBef>
              <a:defRPr sz="3200">
                <a:solidFill>
                  <a:srgbClr val="1B2E12"/>
                </a:solidFill>
                <a:latin typeface="Arial"/>
                <a:ea typeface="Arial"/>
                <a:cs typeface="Arial"/>
                <a:sym typeface="Arial"/>
              </a:defRPr>
            </a:pPr>
            <a:r>
              <a:t>info</a:t>
            </a:r>
          </a:p>
        </p:txBody>
      </p:sp>
      <p:sp>
        <p:nvSpPr>
          <p:cNvPr id="506" name="Birthday…"/>
          <p:cNvSpPr txBox="1"/>
          <p:nvPr/>
        </p:nvSpPr>
        <p:spPr>
          <a:xfrm>
            <a:off x="13694178" y="6832127"/>
            <a:ext cx="1722041" cy="13964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Birthday</a:t>
            </a:r>
          </a:p>
          <a:p>
            <a:pPr algn="ctr" defTabSz="2438400">
              <a:spcBef>
                <a:spcPts val="0"/>
              </a:spcBef>
              <a:defRPr sz="3200">
                <a:solidFill>
                  <a:srgbClr val="1B2E12"/>
                </a:solidFill>
                <a:latin typeface="Arial"/>
                <a:ea typeface="Arial"/>
                <a:cs typeface="Arial"/>
                <a:sym typeface="Arial"/>
              </a:defRPr>
            </a:pPr>
            <a:r>
              <a:t>Sex</a:t>
            </a:r>
          </a:p>
          <a:p>
            <a:pPr algn="ctr" defTabSz="2438400">
              <a:spcBef>
                <a:spcPts val="0"/>
              </a:spcBef>
              <a:defRPr sz="3200">
                <a:solidFill>
                  <a:srgbClr val="1B2E12"/>
                </a:solidFill>
                <a:latin typeface="Arial"/>
                <a:ea typeface="Arial"/>
                <a:cs typeface="Arial"/>
                <a:sym typeface="Arial"/>
              </a:defRPr>
            </a:pPr>
            <a:r>
              <a:t>ZIP Code</a:t>
            </a:r>
          </a:p>
        </p:txBody>
      </p:sp>
      <p:sp>
        <p:nvSpPr>
          <p:cNvPr id="507" name="Name…"/>
          <p:cNvSpPr txBox="1"/>
          <p:nvPr/>
        </p:nvSpPr>
        <p:spPr>
          <a:xfrm>
            <a:off x="17260943" y="6832127"/>
            <a:ext cx="1503562" cy="13964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Name</a:t>
            </a:r>
          </a:p>
          <a:p>
            <a:pPr algn="ctr" defTabSz="2438400">
              <a:spcBef>
                <a:spcPts val="0"/>
              </a:spcBef>
              <a:defRPr sz="3200">
                <a:solidFill>
                  <a:srgbClr val="1B2E12"/>
                </a:solidFill>
                <a:latin typeface="Arial"/>
                <a:ea typeface="Arial"/>
                <a:cs typeface="Arial"/>
                <a:sym typeface="Arial"/>
              </a:defRPr>
            </a:pPr>
            <a:r>
              <a:t>Address</a:t>
            </a:r>
          </a:p>
          <a:p>
            <a:pPr algn="ctr" defTabSz="2438400">
              <a:spcBef>
                <a:spcPts val="0"/>
              </a:spcBef>
              <a:defRPr sz="3200">
                <a:solidFill>
                  <a:srgbClr val="1B2E12"/>
                </a:solidFill>
                <a:latin typeface="Arial"/>
                <a:ea typeface="Arial"/>
                <a:cs typeface="Arial"/>
                <a:sym typeface="Arial"/>
              </a:defRPr>
            </a:pPr>
            <a:r>
              <a:t>Phone</a:t>
            </a:r>
          </a:p>
        </p:txBody>
      </p:sp>
      <p:sp>
        <p:nvSpPr>
          <p:cNvPr id="508" name="de-identified…"/>
          <p:cNvSpPr txBox="1"/>
          <p:nvPr/>
        </p:nvSpPr>
        <p:spPr>
          <a:xfrm>
            <a:off x="11613850" y="11125883"/>
            <a:ext cx="2226867" cy="9265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de-identified</a:t>
            </a:r>
          </a:p>
          <a:p>
            <a:pPr algn="ctr" defTabSz="2438400">
              <a:spcBef>
                <a:spcPts val="0"/>
              </a:spcBef>
              <a:defRPr sz="3200">
                <a:solidFill>
                  <a:srgbClr val="1B2E12"/>
                </a:solidFill>
                <a:latin typeface="Arial"/>
                <a:ea typeface="Arial"/>
                <a:cs typeface="Arial"/>
                <a:sym typeface="Arial"/>
              </a:defRPr>
            </a:pPr>
            <a:r>
              <a:t>data set</a:t>
            </a:r>
          </a:p>
        </p:txBody>
      </p:sp>
      <p:sp>
        <p:nvSpPr>
          <p:cNvPr id="509" name="identified…"/>
          <p:cNvSpPr txBox="1"/>
          <p:nvPr/>
        </p:nvSpPr>
        <p:spPr>
          <a:xfrm>
            <a:off x="15919913" y="11125883"/>
            <a:ext cx="1639492" cy="9265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identified</a:t>
            </a:r>
          </a:p>
          <a:p>
            <a:pPr algn="ctr" defTabSz="2438400">
              <a:spcBef>
                <a:spcPts val="0"/>
              </a:spcBef>
              <a:defRPr sz="3200">
                <a:solidFill>
                  <a:srgbClr val="1B2E12"/>
                </a:solidFill>
                <a:latin typeface="Arial"/>
                <a:ea typeface="Arial"/>
                <a:cs typeface="Arial"/>
                <a:sym typeface="Arial"/>
              </a:defRPr>
            </a:pPr>
            <a:r>
              <a:t>data set</a:t>
            </a:r>
          </a:p>
        </p:txBody>
      </p:sp>
      <p:sp>
        <p:nvSpPr>
          <p:cNvPr id="510" name="Cambridge…"/>
          <p:cNvSpPr txBox="1"/>
          <p:nvPr/>
        </p:nvSpPr>
        <p:spPr>
          <a:xfrm>
            <a:off x="20342919" y="3760027"/>
            <a:ext cx="2226271" cy="13964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sz="3200">
                <a:solidFill>
                  <a:srgbClr val="1B2E12"/>
                </a:solidFill>
                <a:latin typeface="Arial"/>
                <a:ea typeface="Arial"/>
                <a:cs typeface="Arial"/>
                <a:sym typeface="Arial"/>
              </a:defRPr>
            </a:pPr>
            <a:r>
              <a:t>Cambridge</a:t>
            </a:r>
          </a:p>
          <a:p>
            <a:pPr algn="ctr" defTabSz="2438400">
              <a:spcBef>
                <a:spcPts val="0"/>
              </a:spcBef>
              <a:defRPr sz="3200">
                <a:solidFill>
                  <a:srgbClr val="1B2E12"/>
                </a:solidFill>
                <a:latin typeface="Arial"/>
                <a:ea typeface="Arial"/>
                <a:cs typeface="Arial"/>
                <a:sym typeface="Arial"/>
              </a:defRPr>
            </a:pPr>
            <a:r>
              <a:t>voter</a:t>
            </a:r>
          </a:p>
          <a:p>
            <a:pPr algn="ctr" defTabSz="2438400">
              <a:spcBef>
                <a:spcPts val="0"/>
              </a:spcBef>
              <a:defRPr sz="3200">
                <a:solidFill>
                  <a:srgbClr val="1B2E12"/>
                </a:solidFill>
                <a:latin typeface="Arial"/>
                <a:ea typeface="Arial"/>
                <a:cs typeface="Arial"/>
                <a:sym typeface="Arial"/>
              </a:defRPr>
            </a:pPr>
            <a:r>
              <a:t>registrations</a:t>
            </a:r>
          </a:p>
        </p:txBody>
      </p:sp>
    </p:spTree>
  </p:cSld>
  <p:clrMapOvr>
    <a:masterClrMapping/>
  </p:clrMapOvr>
  <p:transition xmlns:p14="http://schemas.microsoft.com/office/powerpoint/2010/main" spd="med" advClick="1"/>
</p:sld>
</file>

<file path=ppt/slides/slide5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12" name="Title 1"/>
          <p:cNvSpPr txBox="1"/>
          <p:nvPr>
            <p:ph type="title"/>
          </p:nvPr>
        </p:nvSpPr>
        <p:spPr>
          <a:prstGeom prst="rect">
            <a:avLst/>
          </a:prstGeom>
        </p:spPr>
        <p:txBody>
          <a:bodyPr/>
          <a:lstStyle/>
          <a:p>
            <a:pPr/>
            <a:r>
              <a:t>De-identification just doesn’t work</a:t>
            </a:r>
          </a:p>
        </p:txBody>
      </p:sp>
      <p:sp>
        <p:nvSpPr>
          <p:cNvPr id="513" name="🤷♀️"/>
          <p:cNvSpPr txBox="1"/>
          <p:nvPr/>
        </p:nvSpPr>
        <p:spPr>
          <a:xfrm>
            <a:off x="9785350" y="8210550"/>
            <a:ext cx="4457700" cy="582930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spcBef>
                <a:spcPts val="3200"/>
              </a:spcBef>
              <a:defRPr sz="35000">
                <a:latin typeface="Helvetica"/>
                <a:ea typeface="Helvetica"/>
                <a:cs typeface="Helvetica"/>
                <a:sym typeface="Helvetica"/>
              </a:defRPr>
            </a:lvl1pPr>
          </a:lstStyle>
          <a:p>
            <a:pPr/>
            <a:r>
              <a:t>🤷‍♀️</a:t>
            </a:r>
          </a:p>
        </p:txBody>
      </p:sp>
      <p:sp>
        <p:nvSpPr>
          <p:cNvPr id="514" name="… reliably…"/>
          <p:cNvSpPr txBox="1"/>
          <p:nvPr/>
        </p:nvSpPr>
        <p:spPr>
          <a:xfrm>
            <a:off x="5565948" y="9448800"/>
            <a:ext cx="15080904" cy="335280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marR="81280" indent="406400" algn="ctr" defTabSz="1821656">
              <a:spcBef>
                <a:spcPts val="0"/>
              </a:spcBef>
              <a:defRPr b="1" sz="14400">
                <a:uFill>
                  <a:solidFill>
                    <a:srgbClr val="FFFFFF"/>
                  </a:solidFill>
                </a:uFill>
                <a:latin typeface="Helvetica"/>
                <a:ea typeface="Helvetica"/>
                <a:cs typeface="Helvetica"/>
                <a:sym typeface="Helvetica"/>
              </a:defRPr>
            </a:pPr>
            <a:r>
              <a:t>… reliably</a:t>
            </a:r>
          </a:p>
          <a:p>
            <a:pPr marR="81280" indent="406400" algn="ctr" defTabSz="1821656">
              <a:spcBef>
                <a:spcPts val="0"/>
              </a:spcBef>
              <a:defRPr b="1" sz="7600">
                <a:uFill>
                  <a:solidFill>
                    <a:srgbClr val="FFFFFF"/>
                  </a:solidFill>
                </a:uFill>
                <a:latin typeface="Helvetica"/>
                <a:ea typeface="Helvetica"/>
                <a:cs typeface="Helvetica"/>
                <a:sym typeface="Helvetica"/>
              </a:defRPr>
            </a:pPr>
            <a:r>
              <a:t>(there’s no mathematical basis.)</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path" nodeType="clickEffect" presetSubtype="0" presetID="-1" grpId="1" accel="50000" decel="50000" fill="hold">
                                  <p:stCondLst>
                                    <p:cond delay="0"/>
                                  </p:stCondLst>
                                  <p:childTnLst>
                                    <p:animMotion path="M 0.000000 0.000000 L -0.367749 0.000875" origin="layout" pathEditMode="relative">
                                      <p:cBhvr>
                                        <p:cTn id="6" dur="1000" fill="hold"/>
                                        <p:tgtEl>
                                          <p:spTgt spid="513"/>
                                        </p:tgtEl>
                                        <p:attrNameLst>
                                          <p:attrName>ppt_x</p:attrName>
                                          <p:attrName>ppt_y</p:attrName>
                                        </p:attrNameLst>
                                      </p:cBhvr>
                                    </p:animMotion>
                                  </p:childTnLst>
                                </p:cTn>
                              </p:par>
                            </p:childTnLst>
                          </p:cTn>
                        </p:par>
                        <p:par>
                          <p:cTn id="7" fill="hold">
                            <p:stCondLst>
                              <p:cond delay="1000"/>
                            </p:stCondLst>
                            <p:childTnLst>
                              <p:par>
                                <p:cTn id="8" presetClass="entr" nodeType="afterEffect" presetSubtype="0" presetID="1" grpId="2" fill="hold">
                                  <p:stCondLst>
                                    <p:cond delay="0"/>
                                  </p:stCondLst>
                                  <p:iterate type="el" backwards="0">
                                    <p:tmAbs val="0"/>
                                  </p:iterate>
                                  <p:childTnLst>
                                    <p:set>
                                      <p:cBhvr>
                                        <p:cTn id="9" fill="hold"/>
                                        <p:tgtEl>
                                          <p:spTgt spid="514"/>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514" grpId="2"/>
    </p:bldLst>
  </p:timing>
</p:sld>
</file>

<file path=ppt/slides/slide5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18" name="SMPC makes it possible to compute the value of a function without learning the raw inputs.…"/>
          <p:cNvSpPr txBox="1"/>
          <p:nvPr>
            <p:ph type="body" sz="half" idx="1"/>
          </p:nvPr>
        </p:nvSpPr>
        <p:spPr>
          <a:xfrm>
            <a:off x="531377" y="2138632"/>
            <a:ext cx="10617443" cy="10783396"/>
          </a:xfrm>
          <a:prstGeom prst="rect">
            <a:avLst/>
          </a:prstGeom>
        </p:spPr>
        <p:txBody>
          <a:bodyPr/>
          <a:lstStyle/>
          <a:p>
            <a:pPr/>
            <a:r>
              <a:t>SMPC makes it possible to compute</a:t>
            </a:r>
            <a:br/>
            <a:r>
              <a:t>the value of a function without learning</a:t>
            </a:r>
            <a:br/>
            <a:r>
              <a:t>the raw inputs.</a:t>
            </a:r>
          </a:p>
          <a:p>
            <a:pPr/>
          </a:p>
          <a:p>
            <a:pPr/>
          </a:p>
          <a:p>
            <a:pPr/>
            <a:r>
              <a:t>Real-world examples:</a:t>
            </a:r>
          </a:p>
          <a:p>
            <a:pPr lvl="1"/>
            <a:r>
              <a:t>Conducting an auction without forcing participants to reveal their bids.</a:t>
            </a:r>
          </a:p>
          <a:p>
            <a:pPr lvl="1"/>
            <a:r>
              <a:t>Characterizing the gender wage gap without revealing what individual men and women are paid.</a:t>
            </a:r>
          </a:p>
          <a:p>
            <a:pPr lvl="1"/>
            <a:r>
              <a:t>Proving a person’s biometrics are unique without revealing their biometric.</a:t>
            </a:r>
          </a:p>
          <a:p>
            <a:pPr lvl="1"/>
          </a:p>
          <a:p>
            <a:pPr lvl="2"/>
            <a:r>
              <a:t>many more at </a:t>
            </a:r>
            <a:r>
              <a:rPr u="sng">
                <a:solidFill>
                  <a:srgbClr val="1C3678"/>
                </a:solidFill>
                <a:uFill>
                  <a:solidFill>
                    <a:srgbClr val="1C3678"/>
                  </a:solidFill>
                </a:uFill>
                <a:hlinkClick r:id="rId2" invalidUrl="" action="" tgtFrame="" tooltip="" history="1" highlightClick="0" endSnd="0"/>
              </a:rPr>
              <a:t>https://mpc.cs.berkeley.edu/</a:t>
            </a:r>
            <a:r>
              <a:t> </a:t>
            </a:r>
          </a:p>
        </p:txBody>
      </p:sp>
      <p:sp>
        <p:nvSpPr>
          <p:cNvPr id="519"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520" name="Secure multiparty computation (SMPC) is another kind of input control."/>
          <p:cNvSpPr txBox="1"/>
          <p:nvPr>
            <p:ph type="title"/>
          </p:nvPr>
        </p:nvSpPr>
        <p:spPr>
          <a:prstGeom prst="rect">
            <a:avLst/>
          </a:prstGeom>
        </p:spPr>
        <p:txBody>
          <a:bodyPr/>
          <a:lstStyle/>
          <a:p>
            <a:pPr/>
            <a:r>
              <a:t>Secure multiparty computation (SMPC) is another kind of input control.</a:t>
            </a:r>
          </a:p>
        </p:txBody>
      </p:sp>
      <p:sp>
        <p:nvSpPr>
          <p:cNvPr id="52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22"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523"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sp>
        <p:nvSpPr>
          <p:cNvPr id="524" name="Statistics…"/>
          <p:cNvSpPr/>
          <p:nvPr/>
        </p:nvSpPr>
        <p:spPr>
          <a:xfrm>
            <a:off x="19594035" y="2621097"/>
            <a:ext cx="3386667" cy="3386668"/>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nchor="ctr"/>
          <a:lstStyle/>
          <a:p>
            <a:pPr marR="169333" indent="203200" algn="ctr" defTabSz="2438400">
              <a:spcBef>
                <a:spcPts val="0"/>
              </a:spcBef>
              <a:defRPr i="1" sz="5200">
                <a:solidFill>
                  <a:srgbClr val="FFFFFF"/>
                </a:solidFill>
                <a:latin typeface="Arial"/>
                <a:ea typeface="Arial"/>
                <a:cs typeface="Arial"/>
                <a:sym typeface="Arial"/>
              </a:defRPr>
            </a:pPr>
            <a:r>
              <a:t>Statistics</a:t>
            </a:r>
          </a:p>
          <a:p>
            <a:pPr marR="169333" indent="203200" algn="ctr" defTabSz="2438400">
              <a:spcBef>
                <a:spcPts val="0"/>
              </a:spcBef>
              <a:defRPr i="1" sz="5200">
                <a:solidFill>
                  <a:srgbClr val="FFFFFF"/>
                </a:solidFill>
                <a:latin typeface="Arial"/>
                <a:ea typeface="Arial"/>
                <a:cs typeface="Arial"/>
                <a:sym typeface="Arial"/>
              </a:defRPr>
            </a:pPr>
            <a:r>
              <a:t>making</a:t>
            </a:r>
          </a:p>
          <a:p>
            <a:pPr marR="169333" indent="203200" algn="ctr" defTabSz="2438400">
              <a:spcBef>
                <a:spcPts val="0"/>
              </a:spcBef>
              <a:defRPr i="1" sz="5200">
                <a:solidFill>
                  <a:srgbClr val="FFFFFF"/>
                </a:solidFill>
                <a:latin typeface="Arial"/>
                <a:ea typeface="Arial"/>
                <a:cs typeface="Arial"/>
                <a:sym typeface="Arial"/>
              </a:defRPr>
            </a:pPr>
            <a:r>
              <a:t>functions</a:t>
            </a:r>
          </a:p>
        </p:txBody>
      </p:sp>
      <p:sp>
        <p:nvSpPr>
          <p:cNvPr id="525" name="Input…"/>
          <p:cNvSpPr/>
          <p:nvPr/>
        </p:nvSpPr>
        <p:spPr>
          <a:xfrm>
            <a:off x="17620851" y="2621097"/>
            <a:ext cx="1711272" cy="3386668"/>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p>
            <a:pPr algn="ctr" defTabSz="2438400">
              <a:spcBef>
                <a:spcPts val="0"/>
              </a:spcBef>
              <a:defRPr sz="3200">
                <a:solidFill>
                  <a:srgbClr val="FFFFFF"/>
                </a:solidFill>
                <a:latin typeface="Comic Sans MS"/>
                <a:ea typeface="Comic Sans MS"/>
                <a:cs typeface="Comic Sans MS"/>
                <a:sym typeface="Comic Sans MS"/>
              </a:defRPr>
            </a:pPr>
            <a:r>
              <a:t>Input </a:t>
            </a:r>
            <a:br/>
          </a:p>
          <a:p>
            <a:pPr algn="ctr" defTabSz="2438400">
              <a:spcBef>
                <a:spcPts val="0"/>
              </a:spcBef>
              <a:defRPr sz="3200">
                <a:solidFill>
                  <a:srgbClr val="FFFFFF"/>
                </a:solidFill>
                <a:latin typeface="Comic Sans MS"/>
                <a:ea typeface="Comic Sans MS"/>
                <a:cs typeface="Comic Sans MS"/>
                <a:sym typeface="Comic Sans MS"/>
              </a:defRPr>
            </a:pPr>
            <a:r>
              <a:t>controls</a:t>
            </a:r>
          </a:p>
        </p:txBody>
      </p:sp>
      <p:sp>
        <p:nvSpPr>
          <p:cNvPr id="526" name="Confidential data"/>
          <p:cNvSpPr/>
          <p:nvPr/>
        </p:nvSpPr>
        <p:spPr>
          <a:xfrm>
            <a:off x="11599846" y="2742850"/>
            <a:ext cx="3701459" cy="846088"/>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527" name="Confidential data"/>
          <p:cNvSpPr/>
          <p:nvPr/>
        </p:nvSpPr>
        <p:spPr>
          <a:xfrm>
            <a:off x="11599846" y="3891386"/>
            <a:ext cx="3701459" cy="846088"/>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528" name="Confidential data"/>
          <p:cNvSpPr/>
          <p:nvPr/>
        </p:nvSpPr>
        <p:spPr>
          <a:xfrm>
            <a:off x="11599846" y="5039923"/>
            <a:ext cx="3701459" cy="846088"/>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lstStyle/>
          <a:p>
            <a:pPr lvl="1" indent="0" algn="ctr" defTabSz="2438400">
              <a:spcBef>
                <a:spcPts val="0"/>
              </a:spcBef>
              <a:defRPr sz="3600">
                <a:solidFill>
                  <a:srgbClr val="FFFFFF"/>
                </a:solidFill>
                <a:latin typeface="Arial"/>
                <a:ea typeface="Arial"/>
                <a:cs typeface="Arial"/>
                <a:sym typeface="Arial"/>
              </a:defRPr>
            </a:pPr>
            <a:r>
              <a:t>Confidential data</a:t>
            </a:r>
          </a:p>
        </p:txBody>
      </p:sp>
      <p:sp>
        <p:nvSpPr>
          <p:cNvPr id="529" name="Arrow"/>
          <p:cNvSpPr/>
          <p:nvPr/>
        </p:nvSpPr>
        <p:spPr>
          <a:xfrm>
            <a:off x="15631847" y="2623255"/>
            <a:ext cx="1343788"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30" name="Arrow"/>
          <p:cNvSpPr/>
          <p:nvPr/>
        </p:nvSpPr>
        <p:spPr>
          <a:xfrm>
            <a:off x="15981286" y="3771792"/>
            <a:ext cx="1343788"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31" name="Arrow"/>
          <p:cNvSpPr/>
          <p:nvPr/>
        </p:nvSpPr>
        <p:spPr>
          <a:xfrm>
            <a:off x="15631847" y="4920329"/>
            <a:ext cx="1343788" cy="1085277"/>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Tree>
  </p:cSld>
  <p:clrMapOvr>
    <a:masterClrMapping/>
  </p:clrMapOvr>
  <p:transition xmlns:p14="http://schemas.microsoft.com/office/powerpoint/2010/main" spd="med" advClick="1"/>
</p:sld>
</file>

<file path=ppt/slides/slide5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33" name="In a hypothetical room that turned in these eight cards:…"/>
          <p:cNvSpPr txBox="1"/>
          <p:nvPr>
            <p:ph type="body" sz="half" idx="1"/>
          </p:nvPr>
        </p:nvSpPr>
        <p:spPr>
          <a:prstGeom prst="rect">
            <a:avLst/>
          </a:prstGeom>
        </p:spPr>
        <p:txBody>
          <a:bodyPr/>
          <a:lstStyle/>
          <a:p>
            <a:pPr/>
            <a:r>
              <a:t>In a hypothetical room that turned in these eight cards:</a:t>
            </a:r>
          </a:p>
          <a:p>
            <a:pPr/>
          </a:p>
          <a:p>
            <a:pPr/>
          </a:p>
          <a:p>
            <a:pPr/>
          </a:p>
          <a:p>
            <a:pPr/>
          </a:p>
          <a:p>
            <a:pPr/>
          </a:p>
          <a:p>
            <a:pPr/>
          </a:p>
          <a:p>
            <a:pPr/>
          </a:p>
          <a:p>
            <a:pPr/>
          </a:p>
          <a:p>
            <a:pPr/>
          </a:p>
          <a:p>
            <a:pPr/>
            <a:r>
              <a:t>There are 4 people in the room, and their average age is 24.5</a:t>
            </a:r>
          </a:p>
        </p:txBody>
      </p:sp>
      <p:sp>
        <p:nvSpPr>
          <p:cNvPr id="534"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535" name="You can compute the average age in a room securely by having people split their ages."/>
          <p:cNvSpPr txBox="1"/>
          <p:nvPr>
            <p:ph type="title"/>
          </p:nvPr>
        </p:nvSpPr>
        <p:spPr>
          <a:prstGeom prst="rect">
            <a:avLst/>
          </a:prstGeom>
        </p:spPr>
        <p:txBody>
          <a:bodyPr/>
          <a:lstStyle/>
          <a:p>
            <a:pPr/>
            <a:r>
              <a:t>You can compute the average age in a room securely by having people split their ages.</a:t>
            </a:r>
          </a:p>
        </p:txBody>
      </p:sp>
      <p:sp>
        <p:nvSpPr>
          <p:cNvPr id="53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37"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538"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sp>
        <p:nvSpPr>
          <p:cNvPr id="539" name="10"/>
          <p:cNvSpPr/>
          <p:nvPr/>
        </p:nvSpPr>
        <p:spPr>
          <a:xfrm>
            <a:off x="7506870" y="4023631"/>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10</a:t>
            </a:r>
          </a:p>
        </p:txBody>
      </p:sp>
      <p:sp>
        <p:nvSpPr>
          <p:cNvPr id="540" name="15"/>
          <p:cNvSpPr/>
          <p:nvPr/>
        </p:nvSpPr>
        <p:spPr>
          <a:xfrm>
            <a:off x="7506870" y="5491258"/>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15</a:t>
            </a:r>
          </a:p>
        </p:txBody>
      </p:sp>
      <p:sp>
        <p:nvSpPr>
          <p:cNvPr id="541" name="-7"/>
          <p:cNvSpPr/>
          <p:nvPr/>
        </p:nvSpPr>
        <p:spPr>
          <a:xfrm>
            <a:off x="7506870" y="6958884"/>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-7</a:t>
            </a:r>
          </a:p>
        </p:txBody>
      </p:sp>
      <p:sp>
        <p:nvSpPr>
          <p:cNvPr id="542" name="8"/>
          <p:cNvSpPr/>
          <p:nvPr/>
        </p:nvSpPr>
        <p:spPr>
          <a:xfrm>
            <a:off x="14189217" y="4023631"/>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8</a:t>
            </a:r>
          </a:p>
        </p:txBody>
      </p:sp>
      <p:sp>
        <p:nvSpPr>
          <p:cNvPr id="543" name="4"/>
          <p:cNvSpPr/>
          <p:nvPr/>
        </p:nvSpPr>
        <p:spPr>
          <a:xfrm>
            <a:off x="14189217" y="5491258"/>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4</a:t>
            </a:r>
          </a:p>
        </p:txBody>
      </p:sp>
      <p:sp>
        <p:nvSpPr>
          <p:cNvPr id="544" name="43"/>
          <p:cNvSpPr/>
          <p:nvPr/>
        </p:nvSpPr>
        <p:spPr>
          <a:xfrm>
            <a:off x="14189217" y="6958884"/>
            <a:ext cx="2466763" cy="1113943"/>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43</a:t>
            </a:r>
          </a:p>
        </p:txBody>
      </p:sp>
      <p:sp>
        <p:nvSpPr>
          <p:cNvPr id="545" name="Line"/>
          <p:cNvSpPr/>
          <p:nvPr/>
        </p:nvSpPr>
        <p:spPr>
          <a:xfrm>
            <a:off x="7211572" y="8551333"/>
            <a:ext cx="9739704" cy="1"/>
          </a:xfrm>
          <a:prstGeom prst="line">
            <a:avLst/>
          </a:prstGeom>
          <a:ln w="63500">
            <a:solidFill>
              <a:srgbClr val="595959"/>
            </a:solidFill>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46" name="30             +            68 =   98 ➗ 4 = 24.5"/>
          <p:cNvSpPr txBox="1"/>
          <p:nvPr/>
        </p:nvSpPr>
        <p:spPr>
          <a:xfrm>
            <a:off x="8171162" y="8979039"/>
            <a:ext cx="14447838" cy="1066801"/>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6400">
                <a:solidFill>
                  <a:srgbClr val="1B2E12"/>
                </a:solidFill>
                <a:latin typeface="Arial"/>
                <a:ea typeface="Arial"/>
                <a:cs typeface="Arial"/>
                <a:sym typeface="Arial"/>
              </a:defRPr>
            </a:lvl1pPr>
          </a:lstStyle>
          <a:p>
            <a:pPr/>
            <a:r>
              <a:t>30             +            68 =   98 ➗ 4 = 24.5</a:t>
            </a:r>
          </a:p>
        </p:txBody>
      </p:sp>
      <p:pic>
        <p:nvPicPr>
          <p:cNvPr id="547" name="pasted-movie.heic" descr="pasted-movie.heic"/>
          <p:cNvPicPr>
            <a:picLocks noChangeAspect="1"/>
          </p:cNvPicPr>
          <p:nvPr/>
        </p:nvPicPr>
        <p:blipFill>
          <a:blip r:embed="rId2">
            <a:extLst/>
          </a:blip>
          <a:srcRect l="7393" t="26958" r="4174" b="26958"/>
          <a:stretch>
            <a:fillRect/>
          </a:stretch>
        </p:blipFill>
        <p:spPr>
          <a:xfrm>
            <a:off x="3844536" y="3221708"/>
            <a:ext cx="3289537" cy="2285680"/>
          </a:xfrm>
          <a:prstGeom prst="rect">
            <a:avLst/>
          </a:prstGeom>
          <a:ln w="12700">
            <a:miter lim="400000"/>
          </a:ln>
        </p:spPr>
      </p:pic>
      <p:pic>
        <p:nvPicPr>
          <p:cNvPr id="548" name="pasted-movie.heic" descr="pasted-movie.heic"/>
          <p:cNvPicPr>
            <a:picLocks noChangeAspect="1"/>
          </p:cNvPicPr>
          <p:nvPr/>
        </p:nvPicPr>
        <p:blipFill>
          <a:blip r:embed="rId3">
            <a:extLst/>
          </a:blip>
          <a:srcRect l="7871" t="27833" r="4107" b="30918"/>
          <a:stretch>
            <a:fillRect/>
          </a:stretch>
        </p:blipFill>
        <p:spPr>
          <a:xfrm>
            <a:off x="17046871" y="3337067"/>
            <a:ext cx="3289490" cy="2055376"/>
          </a:xfrm>
          <a:prstGeom prst="rect">
            <a:avLst/>
          </a:prstGeom>
          <a:ln w="12700">
            <a:miter lim="400000"/>
          </a:ln>
        </p:spPr>
      </p:pic>
    </p:spTree>
  </p:cSld>
  <p:clrMapOvr>
    <a:masterClrMapping/>
  </p:clrMapOvr>
  <p:transition xmlns:p14="http://schemas.microsoft.com/office/powerpoint/2010/main" spd="med" advClick="1"/>
</p:sld>
</file>

<file path=ppt/slides/slide5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50"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551" name="Here’s the math."/>
          <p:cNvSpPr txBox="1"/>
          <p:nvPr>
            <p:ph type="title"/>
          </p:nvPr>
        </p:nvSpPr>
        <p:spPr>
          <a:prstGeom prst="rect">
            <a:avLst/>
          </a:prstGeom>
        </p:spPr>
        <p:txBody>
          <a:bodyPr/>
          <a:lstStyle/>
          <a:p>
            <a:pPr/>
            <a:r>
              <a:t>Here’s the math.</a:t>
            </a:r>
          </a:p>
        </p:txBody>
      </p:sp>
      <p:sp>
        <p:nvSpPr>
          <p:cNvPr id="552"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53"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554"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grpSp>
        <p:nvGrpSpPr>
          <p:cNvPr id="564" name="Group"/>
          <p:cNvGrpSpPr/>
          <p:nvPr/>
        </p:nvGrpSpPr>
        <p:grpSpPr>
          <a:xfrm>
            <a:off x="4938704" y="5205682"/>
            <a:ext cx="13445824" cy="3659113"/>
            <a:chOff x="0" y="0"/>
            <a:chExt cx="13445822" cy="3659112"/>
          </a:xfrm>
        </p:grpSpPr>
        <p:sp>
          <p:nvSpPr>
            <p:cNvPr id="555" name="Rectangle"/>
            <p:cNvSpPr/>
            <p:nvPr/>
          </p:nvSpPr>
          <p:spPr>
            <a:xfrm>
              <a:off x="0" y="121753"/>
              <a:ext cx="3701458"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14:m>
                <m:oMathPara>
                  <m:oMathParaPr>
                    <m:jc m:val="center"/>
                  </m:oMathParaPr>
                  <m:oMath>
                    <m:sSub>
                      <m:e>
                        <m:r>
                          <m:rPr>
                            <m:nor/>
                          </m:rPr>
                          <a:rPr xmlns:a="http://schemas.openxmlformats.org/drawingml/2006/main" sz="4450" i="1">
                            <a:solidFill>
                              <a:srgbClr val="FFFFFF"/>
                            </a:solidFill>
                            <a:latin typeface="Cambria Math" panose="02040503050406030204" pitchFamily="18" charset="0"/>
                          </a:rPr>
                          <m:t>Age</m:t>
                        </m:r>
                      </m:e>
                      <m:sub>
                        <m:r>
                          <a:rPr xmlns:a="http://schemas.openxmlformats.org/drawingml/2006/main" sz="4450" i="1">
                            <a:solidFill>
                              <a:srgbClr val="FFFFFF"/>
                            </a:solidFill>
                            <a:latin typeface="Cambria Math" panose="02040503050406030204" pitchFamily="18" charset="0"/>
                          </a:rPr>
                          <m:t>1</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a</m:t>
                        </m:r>
                      </m:e>
                      <m:sub>
                        <m:r>
                          <a:rPr xmlns:a="http://schemas.openxmlformats.org/drawingml/2006/main" sz="4450" i="1">
                            <a:solidFill>
                              <a:srgbClr val="FFFFFF"/>
                            </a:solidFill>
                            <a:latin typeface="Cambria Math" panose="02040503050406030204" pitchFamily="18" charset="0"/>
                          </a:rPr>
                          <m:t>1</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b</m:t>
                        </m:r>
                      </m:e>
                      <m:sub>
                        <m:r>
                          <a:rPr xmlns:a="http://schemas.openxmlformats.org/drawingml/2006/main" sz="4450" i="1">
                            <a:solidFill>
                              <a:srgbClr val="FFFFFF"/>
                            </a:solidFill>
                            <a:latin typeface="Cambria Math" panose="02040503050406030204" pitchFamily="18" charset="0"/>
                          </a:rPr>
                          <m:t>1</m:t>
                        </m:r>
                      </m:sub>
                    </m:sSub>
                  </m:oMath>
                </m:oMathPara>
              </a14:m>
              <a:endParaRPr sz="3700"/>
            </a:p>
          </p:txBody>
        </p:sp>
        <p:sp>
          <p:nvSpPr>
            <p:cNvPr id="556" name="Rectangle"/>
            <p:cNvSpPr/>
            <p:nvPr/>
          </p:nvSpPr>
          <p:spPr>
            <a:xfrm>
              <a:off x="0" y="1270289"/>
              <a:ext cx="3701458"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14:m>
                <m:oMathPara>
                  <m:oMathParaPr>
                    <m:jc m:val="center"/>
                  </m:oMathParaPr>
                  <m:oMath>
                    <m:sSub>
                      <m:e>
                        <m:r>
                          <m:rPr>
                            <m:nor/>
                          </m:rPr>
                          <a:rPr xmlns:a="http://schemas.openxmlformats.org/drawingml/2006/main" sz="4450" i="1">
                            <a:solidFill>
                              <a:srgbClr val="FFFFFF"/>
                            </a:solidFill>
                            <a:latin typeface="Cambria Math" panose="02040503050406030204" pitchFamily="18" charset="0"/>
                          </a:rPr>
                          <m:t>Age</m:t>
                        </m:r>
                      </m:e>
                      <m:sub>
                        <m:r>
                          <a:rPr xmlns:a="http://schemas.openxmlformats.org/drawingml/2006/main" sz="4450" i="1">
                            <a:solidFill>
                              <a:srgbClr val="FFFFFF"/>
                            </a:solidFill>
                            <a:latin typeface="Cambria Math" panose="02040503050406030204" pitchFamily="18" charset="0"/>
                          </a:rPr>
                          <m:t>2</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a</m:t>
                        </m:r>
                      </m:e>
                      <m:sub>
                        <m:r>
                          <a:rPr xmlns:a="http://schemas.openxmlformats.org/drawingml/2006/main" sz="4450" i="1">
                            <a:solidFill>
                              <a:srgbClr val="FFFFFF"/>
                            </a:solidFill>
                            <a:latin typeface="Cambria Math" panose="02040503050406030204" pitchFamily="18" charset="0"/>
                          </a:rPr>
                          <m:t>2</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b</m:t>
                        </m:r>
                      </m:e>
                      <m:sub>
                        <m:r>
                          <a:rPr xmlns:a="http://schemas.openxmlformats.org/drawingml/2006/main" sz="4450" i="1">
                            <a:solidFill>
                              <a:srgbClr val="FFFFFF"/>
                            </a:solidFill>
                            <a:latin typeface="Cambria Math" panose="02040503050406030204" pitchFamily="18" charset="0"/>
                          </a:rPr>
                          <m:t>2</m:t>
                        </m:r>
                      </m:sub>
                    </m:sSub>
                  </m:oMath>
                </m:oMathPara>
              </a14:m>
              <a:endParaRPr sz="3700"/>
            </a:p>
          </p:txBody>
        </p:sp>
        <p:sp>
          <p:nvSpPr>
            <p:cNvPr id="557" name="Rectangle"/>
            <p:cNvSpPr/>
            <p:nvPr/>
          </p:nvSpPr>
          <p:spPr>
            <a:xfrm>
              <a:off x="-1" y="2813025"/>
              <a:ext cx="3701459" cy="846088"/>
            </a:xfrm>
            <a:prstGeom prst="rect">
              <a:avLst/>
            </a:prstGeom>
            <a:gradFill flip="none" rotWithShape="1">
              <a:gsLst>
                <a:gs pos="0">
                  <a:srgbClr val="0E3086"/>
                </a:gs>
                <a:gs pos="100000">
                  <a:srgbClr val="A8B0DC"/>
                </a:gs>
              </a:gsLst>
              <a:lin ang="16200000" scaled="0"/>
            </a:gradFill>
            <a:ln w="25400" cap="flat">
              <a:solidFill>
                <a:srgbClr val="193477"/>
              </a:solidFill>
              <a:prstDash val="solid"/>
              <a:round/>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wrap="square" lIns="0" tIns="0" rIns="0" bIns="0" numCol="1" anchor="ctr">
              <a:noAutofit/>
            </a:bodyPr>
            <a:lstStyle/>
            <a:p>
              <a:pPr lvl="1" indent="0" algn="ctr" defTabSz="2438400">
                <a:spcBef>
                  <a:spcPts val="0"/>
                </a:spcBef>
                <a:defRPr sz="3600">
                  <a:solidFill>
                    <a:srgbClr val="FFFFFF"/>
                  </a:solidFill>
                  <a:latin typeface="Arial"/>
                  <a:ea typeface="Arial"/>
                  <a:cs typeface="Arial"/>
                  <a:sym typeface="Arial"/>
                </a:defRPr>
              </a:pPr>
              <a14:m>
                <m:oMathPara>
                  <m:oMathParaPr>
                    <m:jc m:val="center"/>
                  </m:oMathParaPr>
                  <m:oMath>
                    <m:sSub>
                      <m:e>
                        <m:r>
                          <m:rPr>
                            <m:nor/>
                          </m:rPr>
                          <a:rPr xmlns:a="http://schemas.openxmlformats.org/drawingml/2006/main" sz="4450" i="1">
                            <a:solidFill>
                              <a:srgbClr val="FFFFFF"/>
                            </a:solidFill>
                            <a:latin typeface="Cambria Math" panose="02040503050406030204" pitchFamily="18" charset="0"/>
                          </a:rPr>
                          <m:t>Age</m:t>
                        </m:r>
                      </m:e>
                      <m:sub>
                        <m:r>
                          <a:rPr xmlns:a="http://schemas.openxmlformats.org/drawingml/2006/main" sz="4450" i="1">
                            <a:solidFill>
                              <a:srgbClr val="FFFFFF"/>
                            </a:solidFill>
                            <a:latin typeface="Cambria Math" panose="02040503050406030204" pitchFamily="18" charset="0"/>
                          </a:rPr>
                          <m:t>n</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a</m:t>
                        </m:r>
                      </m:e>
                      <m:sub>
                        <m:r>
                          <a:rPr xmlns:a="http://schemas.openxmlformats.org/drawingml/2006/main" sz="4450" i="1">
                            <a:solidFill>
                              <a:srgbClr val="FFFFFF"/>
                            </a:solidFill>
                            <a:latin typeface="Cambria Math" panose="02040503050406030204" pitchFamily="18" charset="0"/>
                          </a:rPr>
                          <m:t>n</m:t>
                        </m:r>
                      </m:sub>
                    </m:sSub>
                    <m:r>
                      <a:rPr xmlns:a="http://schemas.openxmlformats.org/drawingml/2006/main" sz="4450" i="1">
                        <a:solidFill>
                          <a:srgbClr val="FFFFFF"/>
                        </a:solidFill>
                        <a:latin typeface="Cambria Math" panose="02040503050406030204" pitchFamily="18" charset="0"/>
                      </a:rPr>
                      <m:t>+</m:t>
                    </m:r>
                    <m:sSub>
                      <m:e>
                        <m:r>
                          <a:rPr xmlns:a="http://schemas.openxmlformats.org/drawingml/2006/main" sz="4450" i="1">
                            <a:solidFill>
                              <a:srgbClr val="FFFFFF"/>
                            </a:solidFill>
                            <a:latin typeface="Cambria Math" panose="02040503050406030204" pitchFamily="18" charset="0"/>
                          </a:rPr>
                          <m:t>b</m:t>
                        </m:r>
                      </m:e>
                      <m:sub>
                        <m:r>
                          <a:rPr xmlns:a="http://schemas.openxmlformats.org/drawingml/2006/main" sz="4450" i="1">
                            <a:solidFill>
                              <a:srgbClr val="FFFFFF"/>
                            </a:solidFill>
                            <a:latin typeface="Cambria Math" panose="02040503050406030204" pitchFamily="18" charset="0"/>
                          </a:rPr>
                          <m:t>n</m:t>
                        </m:r>
                      </m:sub>
                    </m:sSub>
                  </m:oMath>
                </m:oMathPara>
              </a14:m>
              <a:endParaRPr sz="3700"/>
            </a:p>
          </p:txBody>
        </p:sp>
        <p:sp>
          <p:nvSpPr>
            <p:cNvPr id="558" name="Arrow"/>
            <p:cNvSpPr/>
            <p:nvPr/>
          </p:nvSpPr>
          <p:spPr>
            <a:xfrm>
              <a:off x="4032000" y="2158"/>
              <a:ext cx="1343787" cy="1085278"/>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559" name="Arrow"/>
            <p:cNvSpPr/>
            <p:nvPr/>
          </p:nvSpPr>
          <p:spPr>
            <a:xfrm>
              <a:off x="4381439" y="1150695"/>
              <a:ext cx="1343788" cy="1085277"/>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560" name="Arrow"/>
            <p:cNvSpPr/>
            <p:nvPr/>
          </p:nvSpPr>
          <p:spPr>
            <a:xfrm>
              <a:off x="4311012" y="2524488"/>
              <a:ext cx="1343788" cy="1085277"/>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561" name="Square"/>
            <p:cNvSpPr/>
            <p:nvPr/>
          </p:nvSpPr>
          <p:spPr>
            <a:xfrm>
              <a:off x="6251655" y="0"/>
              <a:ext cx="3386668" cy="3386667"/>
            </a:xfrm>
            <a:prstGeom prst="rect">
              <a:avLst/>
            </a:prstGeom>
            <a:solidFill>
              <a:srgbClr val="46A800"/>
            </a:solidFill>
            <a:ln w="12700" cap="flat">
              <a:noFill/>
              <a:miter lim="400000"/>
            </a:ln>
            <a:effectLst/>
            <a:extLst>
              <a:ext uri="{C572A759-6A51-4108-AA02-DFA0A04FC94B}">
                <ma14:wrappingTextBoxFlag xmlns:ma14="http://schemas.microsoft.com/office/mac/drawingml/2011/main" val="1"/>
              </a:ext>
            </a:extLst>
          </p:spPr>
          <p:txBody>
            <a:bodyPr wrap="square" lIns="0" tIns="0" rIns="0" bIns="0" numCol="1" anchor="ctr">
              <a:no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14:m>
                <m:oMathPara>
                  <m:oMathParaPr>
                    <m:jc m:val="center"/>
                  </m:oMathParaPr>
                  <m:oMath>
                    <m:f>
                      <m:fPr>
                        <m:ctrlPr>
                          <a:rPr xmlns:a="http://schemas.openxmlformats.org/drawingml/2006/main" sz="6000" i="1">
                            <a:solidFill>
                              <a:srgbClr val="FFFFFF"/>
                            </a:solidFill>
                            <a:latin typeface="Cambria Math" panose="02040503050406030204" pitchFamily="18" charset="0"/>
                          </a:rPr>
                        </m:ctrlPr>
                        <m:type m:val="bar"/>
                      </m:fPr>
                      <m:num>
                        <m:sSubSup>
                          <m:e>
                            <m:r>
                              <a:rPr xmlns:a="http://schemas.openxmlformats.org/drawingml/2006/main" sz="6000" i="1">
                                <a:solidFill>
                                  <a:srgbClr val="FFFFFF"/>
                                </a:solidFill>
                                <a:latin typeface="Cambria Math" panose="02040503050406030204" pitchFamily="18" charset="0"/>
                              </a:rPr>
                              <m:t>∑</m:t>
                            </m:r>
                          </m:e>
                          <m:sub>
                            <m:r>
                              <a:rPr xmlns:a="http://schemas.openxmlformats.org/drawingml/2006/main" sz="6000" i="1">
                                <a:solidFill>
                                  <a:srgbClr val="FFFFFF"/>
                                </a:solidFill>
                                <a:latin typeface="Cambria Math" panose="02040503050406030204" pitchFamily="18" charset="0"/>
                              </a:rPr>
                              <m:t>1</m:t>
                            </m:r>
                          </m:sub>
                          <m:sup>
                            <m:r>
                              <a:rPr xmlns:a="http://schemas.openxmlformats.org/drawingml/2006/main" sz="6000" i="1">
                                <a:solidFill>
                                  <a:srgbClr val="FFFFFF"/>
                                </a:solidFill>
                                <a:latin typeface="Cambria Math" panose="02040503050406030204" pitchFamily="18" charset="0"/>
                              </a:rPr>
                              <m:t>n</m:t>
                            </m:r>
                          </m:sup>
                        </m:sSubSup>
                        <m:sSub>
                          <m:e>
                            <m:r>
                              <a:rPr xmlns:a="http://schemas.openxmlformats.org/drawingml/2006/main" sz="6000" i="1">
                                <a:solidFill>
                                  <a:srgbClr val="FFFFFF"/>
                                </a:solidFill>
                                <a:latin typeface="Cambria Math" panose="02040503050406030204" pitchFamily="18" charset="0"/>
                              </a:rPr>
                              <m:t>a</m:t>
                            </m:r>
                          </m:e>
                          <m:sub>
                            <m:r>
                              <a:rPr xmlns:a="http://schemas.openxmlformats.org/drawingml/2006/main" sz="6000" i="1">
                                <a:solidFill>
                                  <a:srgbClr val="FFFFFF"/>
                                </a:solidFill>
                                <a:latin typeface="Cambria Math" panose="02040503050406030204" pitchFamily="18" charset="0"/>
                              </a:rPr>
                              <m:t>i</m:t>
                            </m:r>
                          </m:sub>
                        </m:sSub>
                        <m:r>
                          <a:rPr xmlns:a="http://schemas.openxmlformats.org/drawingml/2006/main" sz="6000" i="1">
                            <a:solidFill>
                              <a:srgbClr val="FFFFFF"/>
                            </a:solidFill>
                            <a:latin typeface="Cambria Math" panose="02040503050406030204" pitchFamily="18" charset="0"/>
                          </a:rPr>
                          <m:t>+</m:t>
                        </m:r>
                        <m:sSub>
                          <m:e>
                            <m:r>
                              <a:rPr xmlns:a="http://schemas.openxmlformats.org/drawingml/2006/main" sz="6000" i="1">
                                <a:solidFill>
                                  <a:srgbClr val="FFFFFF"/>
                                </a:solidFill>
                                <a:latin typeface="Cambria Math" panose="02040503050406030204" pitchFamily="18" charset="0"/>
                              </a:rPr>
                              <m:t>b</m:t>
                            </m:r>
                          </m:e>
                          <m:sub>
                            <m:r>
                              <a:rPr xmlns:a="http://schemas.openxmlformats.org/drawingml/2006/main" sz="6000" i="1">
                                <a:solidFill>
                                  <a:srgbClr val="FFFFFF"/>
                                </a:solidFill>
                                <a:latin typeface="Cambria Math" panose="02040503050406030204" pitchFamily="18" charset="0"/>
                              </a:rPr>
                              <m:t>i</m:t>
                            </m:r>
                          </m:sub>
                        </m:sSub>
                      </m:num>
                      <m:den>
                        <m:r>
                          <a:rPr xmlns:a="http://schemas.openxmlformats.org/drawingml/2006/main" sz="6000" i="1">
                            <a:solidFill>
                              <a:srgbClr val="FFFFFF"/>
                            </a:solidFill>
                            <a:latin typeface="Cambria Math" panose="02040503050406030204" pitchFamily="18" charset="0"/>
                          </a:rPr>
                          <m:t>n</m:t>
                        </m:r>
                      </m:den>
                    </m:f>
                  </m:oMath>
                </m:oMathPara>
              </a14:m>
              <a:endParaRPr sz="5300"/>
            </a:p>
          </p:txBody>
        </p:sp>
        <p:sp>
          <p:nvSpPr>
            <p:cNvPr id="562" name="Arrow"/>
            <p:cNvSpPr/>
            <p:nvPr/>
          </p:nvSpPr>
          <p:spPr>
            <a:xfrm>
              <a:off x="10311445" y="1009933"/>
              <a:ext cx="1343787" cy="1085277"/>
            </a:xfrm>
            <a:prstGeom prst="rightArrow">
              <a:avLst>
                <a:gd name="adj1" fmla="val 32000"/>
                <a:gd name="adj2" fmla="val 64000"/>
              </a:avLst>
            </a:prstGeom>
            <a:solidFill>
              <a:srgbClr val="FFFFFF"/>
            </a:solidFill>
            <a:ln w="63500" cap="flat">
              <a:solidFill>
                <a:srgbClr val="595959"/>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563" name="Output"/>
            <p:cNvSpPr/>
            <p:nvPr/>
          </p:nvSpPr>
          <p:spPr>
            <a:xfrm>
              <a:off x="12175822" y="1091733"/>
              <a:ext cx="1270001" cy="1270001"/>
            </a:xfrm>
            <a:prstGeom prst="line">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6400">
                  <a:solidFill>
                    <a:srgbClr val="1B2E12"/>
                  </a:solidFill>
                  <a:latin typeface="Arial"/>
                  <a:ea typeface="Arial"/>
                  <a:cs typeface="Arial"/>
                  <a:sym typeface="Arial"/>
                </a:defRPr>
              </a:lvl1pPr>
            </a:lstStyle>
            <a:p>
              <a:pPr/>
              <a:r>
                <a:t>Output</a:t>
              </a:r>
            </a:p>
          </p:txBody>
        </p:sp>
      </p:grpSp>
      <p:sp>
        <p:nvSpPr>
          <p:cNvPr id="565" name="…"/>
          <p:cNvSpPr txBox="1"/>
          <p:nvPr/>
        </p:nvSpPr>
        <p:spPr>
          <a:xfrm>
            <a:off x="4718377" y="7130238"/>
            <a:ext cx="622301" cy="678558"/>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marR="81280" defTabSz="1821656">
              <a:spcBef>
                <a:spcPts val="1200"/>
              </a:spcBef>
              <a:buFont typeface="Wingdings"/>
              <a:defRPr>
                <a:uFill>
                  <a:solidFill>
                    <a:srgbClr val="006DA2"/>
                  </a:solidFill>
                </a:uFill>
                <a:latin typeface="Arial"/>
                <a:ea typeface="Arial"/>
                <a:cs typeface="Arial"/>
                <a:sym typeface="Arial"/>
              </a:defRPr>
            </a:lvl1pPr>
          </a:lstStyle>
          <a:p>
            <a:pPr/>
            <a:r>
              <a:t>…</a:t>
            </a:r>
          </a:p>
        </p:txBody>
      </p:sp>
    </p:spTree>
  </p:cSld>
  <p:clrMapOvr>
    <a:masterClrMapping/>
  </p:clrMapOvr>
  <p:transition xmlns:p14="http://schemas.microsoft.com/office/powerpoint/2010/main" spd="med" advClick="1"/>
</p:sld>
</file>

<file path=ppt/slides/slide5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67" name="Problem solved?…"/>
          <p:cNvSpPr/>
          <p:nvPr>
            <p:ph type="title"/>
          </p:nvPr>
        </p:nvSpPr>
        <p:spPr>
          <a:prstGeom prst="rect">
            <a:avLst/>
          </a:prstGeom>
        </p:spPr>
        <p:txBody>
          <a:bodyPr/>
          <a:lstStyle/>
          <a:p>
            <a:pPr/>
            <a:r>
              <a:t>Problem solved?</a:t>
            </a:r>
          </a:p>
          <a:p>
            <a:pPr/>
            <a:r>
              <a:t>Not quite.</a:t>
            </a:r>
          </a:p>
        </p:txBody>
      </p:sp>
      <p:sp>
        <p:nvSpPr>
          <p:cNvPr id="568" name="Double-click to edit"/>
          <p:cNvSpPr/>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5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7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71" name="Click to add subtitle"/>
          <p:cNvSpPr txBox="1"/>
          <p:nvPr>
            <p:ph type="body" sz="half" idx="1"/>
          </p:nvPr>
        </p:nvSpPr>
        <p:spPr>
          <a:prstGeom prst="rect">
            <a:avLst/>
          </a:prstGeom>
        </p:spPr>
        <p:txBody>
          <a:bodyPr/>
          <a:lstStyle/>
          <a:p>
            <a:pPr/>
          </a:p>
          <a:p>
            <a:pPr/>
          </a:p>
        </p:txBody>
      </p:sp>
      <p:sp>
        <p:nvSpPr>
          <p:cNvPr id="572" name="Output controls:  Because input controls are not enough!"/>
          <p:cNvSpPr txBox="1"/>
          <p:nvPr>
            <p:ph type="title"/>
          </p:nvPr>
        </p:nvSpPr>
        <p:spPr>
          <a:prstGeom prst="rect">
            <a:avLst/>
          </a:prstGeom>
        </p:spPr>
        <p:txBody>
          <a:bodyPr/>
          <a:lstStyle/>
          <a:p>
            <a:pPr defTabSz="1664208">
              <a:defRPr sz="7644"/>
            </a:pPr>
            <a:r>
              <a:t>Output controls: </a:t>
            </a:r>
            <a:br/>
            <a:r>
              <a:t>Because input controls are not enough!</a:t>
            </a:r>
          </a:p>
        </p:txBody>
      </p:sp>
      <p:pic>
        <p:nvPicPr>
          <p:cNvPr id="573" name="Image" descr="Image"/>
          <p:cNvPicPr>
            <a:picLocks noChangeAspect="1"/>
          </p:cNvPicPr>
          <p:nvPr/>
        </p:nvPicPr>
        <p:blipFill>
          <a:blip r:embed="rId2">
            <a:extLst/>
          </a:blip>
          <a:stretch>
            <a:fillRect/>
          </a:stretch>
        </p:blipFill>
        <p:spPr>
          <a:xfrm>
            <a:off x="7947214" y="8140986"/>
            <a:ext cx="8754979" cy="4997876"/>
          </a:xfrm>
          <a:prstGeom prst="rect">
            <a:avLst/>
          </a:prstGeom>
          <a:ln w="12700">
            <a:miter lim="400000"/>
          </a:ln>
        </p:spPr>
      </p:pic>
    </p:spTree>
  </p:cSld>
  <p:clrMapOvr>
    <a:masterClrMapping/>
  </p:clrMapOvr>
  <p:transition xmlns:p14="http://schemas.microsoft.com/office/powerpoint/2010/main" spd="med" advClick="1"/>
</p:sld>
</file>

<file path=ppt/slides/slide5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75" name="Double-click to edit"/>
          <p:cNvSpPr txBox="1"/>
          <p:nvPr>
            <p:ph type="body" idx="1"/>
          </p:nvPr>
        </p:nvSpPr>
        <p:spPr>
          <a:xfrm>
            <a:off x="531377" y="2138632"/>
            <a:ext cx="23321247" cy="10783397"/>
          </a:xfrm>
          <a:prstGeom prst="rect">
            <a:avLst/>
          </a:prstGeom>
        </p:spPr>
        <p:txBody>
          <a:bodyPr/>
          <a:lstStyle/>
          <a:p>
            <a:pPr/>
          </a:p>
          <a:p>
            <a:pPr/>
          </a:p>
          <a:p>
            <a:pPr/>
          </a:p>
          <a:p>
            <a:pPr/>
          </a:p>
          <a:p>
            <a:pPr/>
          </a:p>
          <a:p>
            <a:pPr/>
          </a:p>
          <a:p>
            <a:pPr/>
          </a:p>
          <a:p>
            <a:pPr/>
          </a:p>
        </p:txBody>
      </p:sp>
      <p:sp>
        <p:nvSpPr>
          <p:cNvPr id="576"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577" name="You are in a class with 9 other students.…"/>
          <p:cNvSpPr txBox="1"/>
          <p:nvPr>
            <p:ph type="title"/>
          </p:nvPr>
        </p:nvSpPr>
        <p:spPr>
          <a:xfrm>
            <a:off x="-1" y="-1"/>
            <a:ext cx="24361692" cy="1741910"/>
          </a:xfrm>
          <a:prstGeom prst="rect">
            <a:avLst/>
          </a:prstGeom>
        </p:spPr>
        <p:txBody>
          <a:bodyPr/>
          <a:lstStyle/>
          <a:p>
            <a:pPr/>
            <a:r>
              <a:t>You are in a class with 9 other students. </a:t>
            </a:r>
          </a:p>
          <a:p>
            <a:pPr/>
            <a:r>
              <a:t>You take a test. The teacher announces the class average is 98%</a:t>
            </a:r>
          </a:p>
        </p:txBody>
      </p:sp>
      <p:sp>
        <p:nvSpPr>
          <p:cNvPr id="57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79"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580"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581" name="Image" descr="Image"/>
          <p:cNvPicPr>
            <a:picLocks noChangeAspect="1"/>
          </p:cNvPicPr>
          <p:nvPr/>
        </p:nvPicPr>
        <p:blipFill>
          <a:blip r:embed="rId2">
            <a:extLst/>
          </a:blip>
          <a:stretch>
            <a:fillRect/>
          </a:stretch>
        </p:blipFill>
        <p:spPr>
          <a:xfrm>
            <a:off x="541583" y="1983759"/>
            <a:ext cx="9632658" cy="5498908"/>
          </a:xfrm>
          <a:prstGeom prst="rect">
            <a:avLst/>
          </a:prstGeom>
          <a:ln w="12700">
            <a:miter lim="400000"/>
          </a:ln>
        </p:spPr>
      </p:pic>
      <p:grpSp>
        <p:nvGrpSpPr>
          <p:cNvPr id="584" name="Group"/>
          <p:cNvGrpSpPr/>
          <p:nvPr/>
        </p:nvGrpSpPr>
        <p:grpSpPr>
          <a:xfrm>
            <a:off x="10959796" y="4070996"/>
            <a:ext cx="11920978" cy="8176974"/>
            <a:chOff x="0" y="0"/>
            <a:chExt cx="11920977" cy="8176972"/>
          </a:xfrm>
        </p:grpSpPr>
        <p:pic>
          <p:nvPicPr>
            <p:cNvPr id="582" name="pasted-movie.png" descr="pasted-movie.png"/>
            <p:cNvPicPr>
              <a:picLocks noChangeAspect="1"/>
            </p:cNvPicPr>
            <p:nvPr/>
          </p:nvPicPr>
          <p:blipFill>
            <a:blip r:embed="rId3">
              <a:extLst/>
            </a:blip>
            <a:stretch>
              <a:fillRect/>
            </a:stretch>
          </p:blipFill>
          <p:spPr>
            <a:xfrm>
              <a:off x="67132" y="0"/>
              <a:ext cx="11853846" cy="6773626"/>
            </a:xfrm>
            <a:prstGeom prst="rect">
              <a:avLst/>
            </a:prstGeom>
            <a:ln w="12700" cap="flat">
              <a:noFill/>
              <a:miter lim="400000"/>
            </a:ln>
            <a:effectLst/>
          </p:spPr>
        </p:pic>
        <p:sp>
          <p:nvSpPr>
            <p:cNvPr id="583" name="You got an 80.…"/>
            <p:cNvSpPr txBox="1"/>
            <p:nvPr/>
          </p:nvSpPr>
          <p:spPr>
            <a:xfrm>
              <a:off x="0" y="6975222"/>
              <a:ext cx="9253439" cy="120175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4200">
                  <a:latin typeface="Arial"/>
                  <a:ea typeface="Arial"/>
                  <a:cs typeface="Arial"/>
                  <a:sym typeface="Arial"/>
                </a:defRPr>
              </a:pPr>
              <a:r>
                <a:t>You got an 80.</a:t>
              </a:r>
            </a:p>
            <a:p>
              <a:pPr defTabSz="2438400">
                <a:spcBef>
                  <a:spcPts val="0"/>
                </a:spcBef>
                <a:defRPr sz="4200">
                  <a:latin typeface="Arial"/>
                  <a:ea typeface="Arial"/>
                  <a:cs typeface="Arial"/>
                  <a:sym typeface="Arial"/>
                </a:defRPr>
              </a:pPr>
              <a:r>
                <a:t>Now you know everybody else’s grade.</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584"/>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584" grpId="1"/>
    </p:bldLst>
  </p:timing>
</p:sld>
</file>

<file path=ppt/slides/slide5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586"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587" name="Rectangle"/>
          <p:cNvSpPr/>
          <p:nvPr/>
        </p:nvSpPr>
        <p:spPr>
          <a:xfrm>
            <a:off x="686388" y="2198163"/>
            <a:ext cx="5855145" cy="8234741"/>
          </a:xfrm>
          <a:prstGeom prst="rect">
            <a:avLst/>
          </a:prstGeom>
          <a:solidFill>
            <a:srgbClr val="C41230">
              <a:alpha val="25923"/>
            </a:srgbClr>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88" name="Every published statistic is a constraint on the confidential data.…"/>
          <p:cNvSpPr txBox="1"/>
          <p:nvPr>
            <p:ph type="title"/>
          </p:nvPr>
        </p:nvSpPr>
        <p:spPr>
          <a:xfrm>
            <a:off x="-1" y="-1"/>
            <a:ext cx="24361692" cy="1741910"/>
          </a:xfrm>
          <a:prstGeom prst="rect">
            <a:avLst/>
          </a:prstGeom>
        </p:spPr>
        <p:txBody>
          <a:bodyPr/>
          <a:lstStyle/>
          <a:p>
            <a:pPr/>
            <a:r>
              <a:t>Every published statistic is a constraint on the confidential data.</a:t>
            </a:r>
          </a:p>
          <a:p>
            <a:pPr/>
            <a:r>
              <a:t>These constraints can be mathematically </a:t>
            </a:r>
            <a:r>
              <a:rPr i="1"/>
              <a:t>solved</a:t>
            </a:r>
            <a:r>
              <a:t>.</a:t>
            </a:r>
          </a:p>
        </p:txBody>
      </p:sp>
      <p:sp>
        <p:nvSpPr>
          <p:cNvPr id="58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59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59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592" name="S1    S6…"/>
          <p:cNvSpPr txBox="1"/>
          <p:nvPr/>
        </p:nvSpPr>
        <p:spPr>
          <a:xfrm>
            <a:off x="2120518" y="4280458"/>
            <a:ext cx="2311475" cy="3156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2438400">
              <a:spcBef>
                <a:spcPts val="0"/>
              </a:spcBef>
              <a:defRPr sz="4400">
                <a:solidFill>
                  <a:srgbClr val="1B2E12"/>
                </a:solidFill>
                <a:latin typeface="Arial"/>
                <a:ea typeface="Arial"/>
                <a:cs typeface="Arial"/>
                <a:sym typeface="Arial"/>
              </a:defRPr>
            </a:pPr>
            <a:r>
              <a:t>S1    S6</a:t>
            </a:r>
          </a:p>
          <a:p>
            <a:pPr defTabSz="2438400">
              <a:spcBef>
                <a:spcPts val="0"/>
              </a:spcBef>
              <a:defRPr sz="4400">
                <a:solidFill>
                  <a:srgbClr val="1B2E12"/>
                </a:solidFill>
                <a:latin typeface="Arial"/>
                <a:ea typeface="Arial"/>
                <a:cs typeface="Arial"/>
                <a:sym typeface="Arial"/>
              </a:defRPr>
            </a:pPr>
            <a:r>
              <a:t>S2    S7</a:t>
            </a:r>
          </a:p>
          <a:p>
            <a:pPr defTabSz="2438400">
              <a:spcBef>
                <a:spcPts val="0"/>
              </a:spcBef>
              <a:defRPr sz="4400">
                <a:solidFill>
                  <a:srgbClr val="1B2E12"/>
                </a:solidFill>
                <a:latin typeface="Arial"/>
                <a:ea typeface="Arial"/>
                <a:cs typeface="Arial"/>
                <a:sym typeface="Arial"/>
              </a:defRPr>
            </a:pPr>
            <a:r>
              <a:t>S3    S8</a:t>
            </a:r>
          </a:p>
          <a:p>
            <a:pPr defTabSz="2438400">
              <a:spcBef>
                <a:spcPts val="0"/>
              </a:spcBef>
              <a:defRPr sz="4400">
                <a:solidFill>
                  <a:srgbClr val="1B2E12"/>
                </a:solidFill>
                <a:latin typeface="Arial"/>
                <a:ea typeface="Arial"/>
                <a:cs typeface="Arial"/>
                <a:sym typeface="Arial"/>
              </a:defRPr>
            </a:pPr>
            <a:r>
              <a:t>S4    S9 </a:t>
            </a:r>
          </a:p>
          <a:p>
            <a:pPr defTabSz="2438400">
              <a:spcBef>
                <a:spcPts val="0"/>
              </a:spcBef>
              <a:defRPr sz="4400">
                <a:solidFill>
                  <a:srgbClr val="1B2E12"/>
                </a:solidFill>
                <a:latin typeface="Arial"/>
                <a:ea typeface="Arial"/>
                <a:cs typeface="Arial"/>
                <a:sym typeface="Arial"/>
              </a:defRPr>
            </a:pPr>
            <a:r>
              <a:t>S5    S10</a:t>
            </a:r>
          </a:p>
        </p:txBody>
      </p:sp>
      <p:sp>
        <p:nvSpPr>
          <p:cNvPr id="593" name="Student Scores…"/>
          <p:cNvSpPr txBox="1"/>
          <p:nvPr/>
        </p:nvSpPr>
        <p:spPr>
          <a:xfrm>
            <a:off x="1224039" y="2445052"/>
            <a:ext cx="4547221" cy="1251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algn="ctr" defTabSz="2438400">
              <a:spcBef>
                <a:spcPts val="0"/>
              </a:spcBef>
              <a:defRPr i="1" sz="4400">
                <a:solidFill>
                  <a:srgbClr val="1B2E12"/>
                </a:solidFill>
                <a:latin typeface="Arial"/>
                <a:ea typeface="Arial"/>
                <a:cs typeface="Arial"/>
                <a:sym typeface="Arial"/>
              </a:defRPr>
            </a:pPr>
            <a:r>
              <a:t>Student Scores</a:t>
            </a:r>
          </a:p>
          <a:p>
            <a:pPr algn="ctr" defTabSz="2438400">
              <a:spcBef>
                <a:spcPts val="0"/>
              </a:spcBef>
              <a:defRPr i="1" sz="4400">
                <a:solidFill>
                  <a:srgbClr val="1B2E12"/>
                </a:solidFill>
                <a:latin typeface="Arial"/>
                <a:ea typeface="Arial"/>
                <a:cs typeface="Arial"/>
                <a:sym typeface="Arial"/>
              </a:defRPr>
            </a:pPr>
            <a:r>
              <a:t>(Hidden variables)</a:t>
            </a:r>
          </a:p>
        </p:txBody>
      </p:sp>
      <p:sp>
        <p:nvSpPr>
          <p:cNvPr id="594" name="Line"/>
          <p:cNvSpPr/>
          <p:nvPr/>
        </p:nvSpPr>
        <p:spPr>
          <a:xfrm>
            <a:off x="6553813" y="5164666"/>
            <a:ext cx="4899103"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95" name="Class Average = 98 (published)…"/>
          <p:cNvSpPr txBox="1"/>
          <p:nvPr/>
        </p:nvSpPr>
        <p:spPr>
          <a:xfrm>
            <a:off x="11606929" y="2199070"/>
            <a:ext cx="12117201" cy="10776720"/>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algn="ctr" defTabSz="2438400">
              <a:spcBef>
                <a:spcPts val="0"/>
              </a:spcBef>
              <a:defRPr sz="4400">
                <a:solidFill>
                  <a:srgbClr val="1B2E12"/>
                </a:solidFill>
                <a:latin typeface="Arial"/>
                <a:ea typeface="Arial"/>
                <a:cs typeface="Arial"/>
                <a:sym typeface="Arial"/>
              </a:defRPr>
            </a:pPr>
            <a:r>
              <a:t>Class Average = 98 (published)</a:t>
            </a: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sz="4400">
                <a:solidFill>
                  <a:srgbClr val="1B2E12"/>
                </a:solidFill>
                <a:latin typeface="Arial"/>
                <a:ea typeface="Arial"/>
                <a:cs typeface="Arial"/>
                <a:sym typeface="Arial"/>
              </a:defRPr>
            </a:pPr>
            <a:r>
              <a:t>Implies:</a:t>
            </a: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sz="4400">
                <a:solidFill>
                  <a:srgbClr val="1B2E12"/>
                </a:solidFill>
                <a:latin typeface="Arial"/>
                <a:ea typeface="Arial"/>
                <a:cs typeface="Arial"/>
                <a:sym typeface="Arial"/>
              </a:defRPr>
            </a:pPr>
            <a:r>
              <a:t>If </a:t>
            </a:r>
          </a:p>
          <a:p>
            <a:pPr algn="ctr" defTabSz="2438400">
              <a:spcBef>
                <a:spcPts val="0"/>
              </a:spcBef>
              <a:defRPr sz="4400">
                <a:solidFill>
                  <a:srgbClr val="1B2E12"/>
                </a:solidFill>
                <a:latin typeface="Arial"/>
                <a:ea typeface="Arial"/>
                <a:cs typeface="Arial"/>
                <a:sym typeface="Arial"/>
              </a:defRPr>
            </a:pPr>
            <a:r>
              <a:rPr b="1"/>
              <a:t>S10=80</a:t>
            </a:r>
            <a:endParaRPr b="1"/>
          </a:p>
          <a:p>
            <a:pPr algn="ctr" defTabSz="2438400">
              <a:spcBef>
                <a:spcPts val="0"/>
              </a:spcBef>
              <a:defRPr sz="4400">
                <a:solidFill>
                  <a:srgbClr val="1B2E12"/>
                </a:solidFill>
                <a:latin typeface="Arial"/>
                <a:ea typeface="Arial"/>
                <a:cs typeface="Arial"/>
                <a:sym typeface="Arial"/>
              </a:defRPr>
            </a:pPr>
            <a:endParaRPr b="1"/>
          </a:p>
          <a:p>
            <a:pPr algn="ctr" defTabSz="2438400">
              <a:spcBef>
                <a:spcPts val="0"/>
              </a:spcBef>
              <a:defRPr sz="4400">
                <a:solidFill>
                  <a:srgbClr val="1B2E12"/>
                </a:solidFill>
                <a:latin typeface="Arial"/>
                <a:ea typeface="Arial"/>
                <a:cs typeface="Arial"/>
                <a:sym typeface="Arial"/>
              </a:defRPr>
            </a:pPr>
            <a:r>
              <a:t>and</a:t>
            </a:r>
          </a:p>
          <a:p>
            <a:pPr algn="ctr" defTabSz="2438400">
              <a:spcBef>
                <a:spcPts val="0"/>
              </a:spcBef>
              <a:defRPr b="1" sz="4400">
                <a:solidFill>
                  <a:srgbClr val="1B2E12"/>
                </a:solidFill>
                <a:latin typeface="Arial"/>
                <a:ea typeface="Arial"/>
                <a:cs typeface="Arial"/>
                <a:sym typeface="Arial"/>
              </a:defRPr>
            </a:pPr>
          </a:p>
          <a:p>
            <a:pPr algn="ctr" defTabSz="2438400">
              <a:spcBef>
                <a:spcPts val="0"/>
              </a:spcBef>
              <a:defRPr b="1" sz="4400">
                <a:solidFill>
                  <a:srgbClr val="1B2E12"/>
                </a:solidFill>
                <a:latin typeface="Arial"/>
                <a:ea typeface="Arial"/>
                <a:cs typeface="Arial"/>
                <a:sym typeface="Arial"/>
              </a:defRPr>
            </a:pPr>
            <a:r>
              <a:t>0 ≤ Sn ≤ 100</a:t>
            </a: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sz="4400">
                <a:solidFill>
                  <a:srgbClr val="1B2E12"/>
                </a:solidFill>
                <a:latin typeface="Arial"/>
                <a:ea typeface="Arial"/>
                <a:cs typeface="Arial"/>
                <a:sym typeface="Arial"/>
              </a:defRPr>
            </a:pPr>
            <a:r>
              <a:t>then:</a:t>
            </a:r>
          </a:p>
          <a:p>
            <a:pPr algn="ctr" defTabSz="2438400">
              <a:spcBef>
                <a:spcPts val="0"/>
              </a:spcBef>
              <a:defRPr sz="4400">
                <a:solidFill>
                  <a:srgbClr val="1B2E12"/>
                </a:solidFill>
                <a:latin typeface="Arial"/>
                <a:ea typeface="Arial"/>
                <a:cs typeface="Arial"/>
                <a:sym typeface="Arial"/>
              </a:defRPr>
            </a:pPr>
          </a:p>
          <a:p>
            <a:pPr algn="ctr" defTabSz="2438400">
              <a:spcBef>
                <a:spcPts val="0"/>
              </a:spcBef>
              <a:defRPr b="1" sz="4400">
                <a:solidFill>
                  <a:srgbClr val="1B2E12"/>
                </a:solidFill>
                <a:latin typeface="Arial"/>
                <a:ea typeface="Arial"/>
                <a:cs typeface="Arial"/>
                <a:sym typeface="Arial"/>
              </a:defRPr>
            </a:pPr>
            <a:r>
              <a:t>S1..S9 = 100</a:t>
            </a:r>
          </a:p>
        </p:txBody>
      </p:sp>
      <p:sp>
        <p:nvSpPr>
          <p:cNvPr id="596" name="Line"/>
          <p:cNvSpPr/>
          <p:nvPr/>
        </p:nvSpPr>
        <p:spPr>
          <a:xfrm flipH="1" flipV="1">
            <a:off x="4615069" y="7427816"/>
            <a:ext cx="2056139" cy="804324"/>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597" name="Your Score"/>
          <p:cNvSpPr txBox="1"/>
          <p:nvPr/>
        </p:nvSpPr>
        <p:spPr>
          <a:xfrm>
            <a:off x="6775795" y="7901751"/>
            <a:ext cx="2777233" cy="616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i="1" sz="4400">
                <a:solidFill>
                  <a:srgbClr val="1B2E12"/>
                </a:solidFill>
                <a:latin typeface="Arial"/>
                <a:ea typeface="Arial"/>
                <a:cs typeface="Arial"/>
                <a:sym typeface="Arial"/>
              </a:defRPr>
            </a:lvl1pPr>
          </a:lstStyle>
          <a:p>
            <a:pPr/>
            <a:r>
              <a:t>Your Score</a:t>
            </a:r>
          </a:p>
        </p:txBody>
      </p:sp>
      <p:sp>
        <p:nvSpPr>
          <p:cNvPr id="598" name="Equation"/>
          <p:cNvSpPr txBox="1"/>
          <p:nvPr/>
        </p:nvSpPr>
        <p:spPr>
          <a:xfrm>
            <a:off x="12301189" y="4882792"/>
            <a:ext cx="11177739" cy="1013575"/>
          </a:xfrm>
          <a:prstGeom prst="rect">
            <a:avLst/>
          </a:prstGeom>
          <a:ln w="12700">
            <a:miter lim="400000"/>
          </a:ln>
        </p:spPr>
        <p:txBody>
          <a:bodyPr wrap="none" lIns="0" tIns="0" rIns="0" bIns="0">
            <a:spAutoFit/>
          </a:bodyPr>
          <a:lstStyle/>
          <a:p>
            <a:pPr defTabSz="914400" latinLnBrk="1">
              <a:spcBef>
                <a:spcPts val="0"/>
              </a:spcBef>
              <a:defRPr sz="1800"/>
            </a:pPr>
            <a14:m>
              <m:oMathPara>
                <m:oMathParaPr>
                  <m:jc m:val="centerGroup"/>
                </m:oMathParaPr>
                <m:oMath>
                  <m:f>
                    <m:fPr>
                      <m:ctrlPr>
                        <a:rPr xmlns:a="http://schemas.openxmlformats.org/drawingml/2006/main" sz="3700" i="1">
                          <a:solidFill>
                            <a:srgbClr val="1B2D11"/>
                          </a:solidFill>
                          <a:latin typeface="Cambria Math" panose="02040503050406030204" pitchFamily="18" charset="0"/>
                        </a:rPr>
                      </m:ctrlPr>
                      <m:type m:val="bar"/>
                    </m:fPr>
                    <m:num>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1</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2</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3</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4</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5</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6</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7</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8</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9</m:t>
                      </m:r>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S</m:t>
                      </m:r>
                      <m:r>
                        <a:rPr xmlns:a="http://schemas.openxmlformats.org/drawingml/2006/main" sz="3700" i="1">
                          <a:solidFill>
                            <a:srgbClr val="1B2D11"/>
                          </a:solidFill>
                          <a:latin typeface="Cambria Math" panose="02040503050406030204" pitchFamily="18" charset="0"/>
                        </a:rPr>
                        <m:t>10</m:t>
                      </m:r>
                      <m:r>
                        <a:rPr xmlns:a="http://schemas.openxmlformats.org/drawingml/2006/main" sz="3700" i="1">
                          <a:solidFill>
                            <a:srgbClr val="1B2D11"/>
                          </a:solidFill>
                          <a:latin typeface="Cambria Math" panose="02040503050406030204" pitchFamily="18" charset="0"/>
                        </a:rPr>
                        <m:t>)</m:t>
                      </m:r>
                    </m:num>
                    <m:den>
                      <m:r>
                        <a:rPr xmlns:a="http://schemas.openxmlformats.org/drawingml/2006/main" sz="3700" i="1">
                          <a:solidFill>
                            <a:srgbClr val="1B2D11"/>
                          </a:solidFill>
                          <a:latin typeface="Cambria Math" panose="02040503050406030204" pitchFamily="18" charset="0"/>
                        </a:rPr>
                        <m:t>10</m:t>
                      </m:r>
                    </m:den>
                  </m:f>
                  <m:r>
                    <a:rPr xmlns:a="http://schemas.openxmlformats.org/drawingml/2006/main" sz="3700" i="1">
                      <a:solidFill>
                        <a:srgbClr val="1B2D11"/>
                      </a:solidFill>
                      <a:latin typeface="Cambria Math" panose="02040503050406030204" pitchFamily="18" charset="0"/>
                    </a:rPr>
                    <m:t>=</m:t>
                  </m:r>
                  <m:r>
                    <a:rPr xmlns:a="http://schemas.openxmlformats.org/drawingml/2006/main" sz="3700" i="1">
                      <a:solidFill>
                        <a:srgbClr val="1B2D11"/>
                      </a:solidFill>
                      <a:latin typeface="Cambria Math" panose="02040503050406030204" pitchFamily="18" charset="0"/>
                    </a:rPr>
                    <m:t>98</m:t>
                  </m:r>
                </m:oMath>
              </m:oMathPara>
            </a14:m>
            <a:endParaRPr sz="3700">
              <a:solidFill>
                <a:srgbClr val="1B2E12"/>
              </a:solidFill>
            </a:endParaRPr>
          </a:p>
        </p:txBody>
      </p:sp>
    </p:spTree>
  </p:cSld>
  <p:clrMapOvr>
    <a:masterClrMapping/>
  </p:clrMapOvr>
  <p:transition xmlns:p14="http://schemas.microsoft.com/office/powerpoint/2010/main" spd="med" advClick="1"/>
</p:sld>
</file>

<file path=ppt/slides/slide5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00" name="Every statistical release based on confidential data leaks some aspect of the confidential data on which it is based.…"/>
          <p:cNvSpPr txBox="1"/>
          <p:nvPr>
            <p:ph type="body" idx="1"/>
          </p:nvPr>
        </p:nvSpPr>
        <p:spPr>
          <a:xfrm>
            <a:off x="531377" y="2138632"/>
            <a:ext cx="23321247" cy="10783397"/>
          </a:xfrm>
          <a:prstGeom prst="rect">
            <a:avLst/>
          </a:prstGeom>
        </p:spPr>
        <p:txBody>
          <a:bodyPr/>
          <a:lstStyle/>
          <a:p>
            <a:pPr/>
            <a:r>
              <a:t>Every statistical release based on confidential data leaks some aspect of the confidential data on which it is based.</a:t>
            </a:r>
          </a:p>
          <a:p>
            <a:pPr/>
          </a:p>
          <a:p>
            <a:pPr/>
            <a:r>
              <a:t>If the results of enough queries are released, the entire confidential database is eventually revealed.</a:t>
            </a:r>
          </a:p>
          <a:p>
            <a:pPr/>
          </a:p>
          <a:p>
            <a:pPr>
              <a:defRPr i="1"/>
            </a:pPr>
            <a:r>
              <a:t>or more simply…</a:t>
            </a:r>
          </a:p>
          <a:p>
            <a:pPr/>
          </a:p>
          <a:p>
            <a:pPr/>
            <a:r>
              <a:t>“Overly accurate answers to too many questions will destroy privacy in a spectacular way.”</a:t>
            </a:r>
          </a:p>
          <a:p>
            <a:pPr lvl="2"/>
            <a:r>
              <a:t> </a:t>
            </a:r>
            <a:r>
              <a:rPr>
                <a:solidFill>
                  <a:srgbClr val="3366CC"/>
                </a:solidFill>
                <a:hlinkClick r:id="rId2" invalidUrl="" action="" tgtFrame="" tooltip="" history="1" highlightClick="0" endSnd="0"/>
              </a:rPr>
              <a:t>The Algorithmic Foundations of Differential Privacy</a:t>
            </a:r>
            <a:r>
              <a:t> by </a:t>
            </a:r>
            <a:r>
              <a:rPr>
                <a:solidFill>
                  <a:srgbClr val="3366CC"/>
                </a:solidFill>
                <a:hlinkClick r:id="rId3" invalidUrl="" action="" tgtFrame="" tooltip="" history="1" highlightClick="0" endSnd="0"/>
              </a:rPr>
              <a:t>Cynthia Dwork</a:t>
            </a:r>
            <a:r>
              <a:t> and </a:t>
            </a:r>
            <a:r>
              <a:rPr>
                <a:solidFill>
                  <a:srgbClr val="3366CC"/>
                </a:solidFill>
                <a:hlinkClick r:id="rId4" invalidUrl="" action="" tgtFrame="" tooltip="" history="1" highlightClick="0" endSnd="0"/>
              </a:rPr>
              <a:t>Aaron Roth</a:t>
            </a:r>
            <a:r>
              <a:t>. </a:t>
            </a:r>
            <a:br/>
            <a:r>
              <a:t>Foundations and Trends in Theoretical Computer Science. Vol. 9, no. 3–4, pp. 211‐407, Aug. 2014. </a:t>
            </a:r>
            <a:r>
              <a:rPr>
                <a:solidFill>
                  <a:srgbClr val="3366CC"/>
                </a:solidFill>
                <a:hlinkClick r:id="rId5" invalidUrl="" action="" tgtFrame="" tooltip="" history="1" highlightClick="0" endSnd="0"/>
              </a:rPr>
              <a:t>DOI:10.1561/0400000042</a:t>
            </a:r>
          </a:p>
          <a:p>
            <a:pPr/>
            <a:r>
              <a:t>Sometimes “too many questions” is “1 question” (as evidenced here)</a:t>
            </a:r>
          </a:p>
        </p:txBody>
      </p:sp>
      <p:sp>
        <p:nvSpPr>
          <p:cNvPr id="601"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02" name="“The Fundamental Law of Information Recovery”"/>
          <p:cNvSpPr txBox="1"/>
          <p:nvPr>
            <p:ph type="title"/>
          </p:nvPr>
        </p:nvSpPr>
        <p:spPr>
          <a:xfrm>
            <a:off x="-1" y="-1"/>
            <a:ext cx="24361692" cy="1741910"/>
          </a:xfrm>
          <a:prstGeom prst="rect">
            <a:avLst/>
          </a:prstGeom>
        </p:spPr>
        <p:txBody>
          <a:bodyPr/>
          <a:lstStyle/>
          <a:p>
            <a:pPr/>
            <a:r>
              <a:t>“The Fundamental Law of Information Recovery”</a:t>
            </a:r>
          </a:p>
        </p:txBody>
      </p:sp>
      <p:sp>
        <p:nvSpPr>
          <p:cNvPr id="60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04"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05"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Tree>
  </p:cSld>
  <p:clrMapOvr>
    <a:masterClrMapping/>
  </p:clrMapOvr>
  <p:transition xmlns:p14="http://schemas.microsoft.com/office/powerpoint/2010/main" spd="med" advClick="1"/>
</p:sld>
</file>

<file path=ppt/slides/slide5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07" name="There are two kinds of constrains in this system:…"/>
          <p:cNvSpPr txBox="1"/>
          <p:nvPr>
            <p:ph type="body" idx="1"/>
          </p:nvPr>
        </p:nvSpPr>
        <p:spPr>
          <a:xfrm>
            <a:off x="531377" y="2138632"/>
            <a:ext cx="23321247" cy="10783397"/>
          </a:xfrm>
          <a:prstGeom prst="rect">
            <a:avLst/>
          </a:prstGeom>
        </p:spPr>
        <p:txBody>
          <a:bodyPr/>
          <a:lstStyle/>
          <a:p>
            <a:pPr/>
            <a:r>
              <a:t>There are two kinds of constrains in this system:</a:t>
            </a:r>
          </a:p>
          <a:p>
            <a:pPr lvl="1"/>
            <a:r>
              <a:t>data dependent constraints</a:t>
            </a:r>
          </a:p>
          <a:p>
            <a:pPr lvl="1"/>
            <a:r>
              <a:t>structural constraints</a:t>
            </a:r>
          </a:p>
          <a:p>
            <a:pPr/>
          </a:p>
          <a:p>
            <a:pPr/>
            <a:r>
              <a:t>We can’t break the structural</a:t>
            </a:r>
            <a:br/>
            <a:r>
              <a:t>constraints</a:t>
            </a:r>
          </a:p>
          <a:p>
            <a:pPr/>
          </a:p>
          <a:p>
            <a:pPr/>
          </a:p>
          <a:p>
            <a:pPr/>
          </a:p>
          <a:p>
            <a:pPr/>
          </a:p>
        </p:txBody>
      </p:sp>
      <p:sp>
        <p:nvSpPr>
          <p:cNvPr id="608"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09" name="The only way to avoid this privacy problem is to break the constraints"/>
          <p:cNvSpPr txBox="1"/>
          <p:nvPr>
            <p:ph type="title"/>
          </p:nvPr>
        </p:nvSpPr>
        <p:spPr>
          <a:xfrm>
            <a:off x="-1" y="-1"/>
            <a:ext cx="24361692" cy="1741910"/>
          </a:xfrm>
          <a:prstGeom prst="rect">
            <a:avLst/>
          </a:prstGeom>
        </p:spPr>
        <p:txBody>
          <a:bodyPr/>
          <a:lstStyle/>
          <a:p>
            <a:pPr/>
            <a:r>
              <a:t>The only way to avoid this privacy problem is to break the constraints</a:t>
            </a:r>
          </a:p>
        </p:txBody>
      </p:sp>
      <p:sp>
        <p:nvSpPr>
          <p:cNvPr id="610"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11"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12"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613" name="Oval"/>
          <p:cNvSpPr/>
          <p:nvPr/>
        </p:nvSpPr>
        <p:spPr>
          <a:xfrm>
            <a:off x="734455" y="2851955"/>
            <a:ext cx="7960914" cy="810318"/>
          </a:xfrm>
          <a:prstGeom prst="ellipse">
            <a:avLst/>
          </a:prstGeom>
          <a:solidFill>
            <a:srgbClr val="F5AB80">
              <a:alpha val="41235"/>
            </a:srgbClr>
          </a:solidFill>
          <a:ln w="63500">
            <a:solidFill>
              <a:srgbClr val="595959">
                <a:alpha val="41235"/>
              </a:srgbClr>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614" name="Oval"/>
          <p:cNvSpPr/>
          <p:nvPr/>
        </p:nvSpPr>
        <p:spPr>
          <a:xfrm>
            <a:off x="642406" y="3591115"/>
            <a:ext cx="6083303" cy="810318"/>
          </a:xfrm>
          <a:prstGeom prst="ellipse">
            <a:avLst/>
          </a:prstGeom>
          <a:solidFill>
            <a:srgbClr val="41F554">
              <a:alpha val="41235"/>
            </a:srgbClr>
          </a:solidFill>
          <a:ln w="63500">
            <a:solidFill>
              <a:srgbClr val="595959">
                <a:alpha val="41235"/>
              </a:srgbClr>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grpSp>
        <p:nvGrpSpPr>
          <p:cNvPr id="626" name="Group"/>
          <p:cNvGrpSpPr/>
          <p:nvPr/>
        </p:nvGrpSpPr>
        <p:grpSpPr>
          <a:xfrm>
            <a:off x="9826720" y="3525408"/>
            <a:ext cx="13891513" cy="7900918"/>
            <a:chOff x="0" y="0"/>
            <a:chExt cx="13891511" cy="7900917"/>
          </a:xfrm>
        </p:grpSpPr>
        <p:pic>
          <p:nvPicPr>
            <p:cNvPr id="615" name="2024-01-14 PETs.pdf" descr="2024-01-14 PETs.pdf"/>
            <p:cNvPicPr>
              <a:picLocks noChangeAspect="1"/>
            </p:cNvPicPr>
            <p:nvPr/>
          </p:nvPicPr>
          <p:blipFill>
            <a:blip r:embed="rId2">
              <a:extLst/>
            </a:blip>
            <a:srcRect l="0" t="13197" r="0" b="13197"/>
            <a:stretch>
              <a:fillRect/>
            </a:stretch>
          </p:blipFill>
          <p:spPr>
            <a:xfrm>
              <a:off x="0" y="0"/>
              <a:ext cx="13891512" cy="7900918"/>
            </a:xfrm>
            <a:prstGeom prst="rect">
              <a:avLst/>
            </a:prstGeom>
            <a:ln w="12700" cap="flat">
              <a:noFill/>
              <a:miter lim="400000"/>
            </a:ln>
            <a:effectLst>
              <a:outerShdw sx="100000" sy="100000" kx="0" ky="0" algn="b" rotWithShape="0" blurRad="673100" dist="330200" dir="3965156">
                <a:srgbClr val="000000">
                  <a:alpha val="70000"/>
                </a:srgbClr>
              </a:outerShdw>
            </a:effectLst>
          </p:spPr>
        </p:pic>
        <p:sp>
          <p:nvSpPr>
            <p:cNvPr id="616" name="Oval"/>
            <p:cNvSpPr/>
            <p:nvPr/>
          </p:nvSpPr>
          <p:spPr>
            <a:xfrm>
              <a:off x="10424414" y="6932116"/>
              <a:ext cx="723528" cy="767388"/>
            </a:xfrm>
            <a:prstGeom prst="ellipse">
              <a:avLst/>
            </a:prstGeom>
            <a:solidFill>
              <a:srgbClr val="F5AB80">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17" name="Oval"/>
            <p:cNvSpPr/>
            <p:nvPr/>
          </p:nvSpPr>
          <p:spPr>
            <a:xfrm>
              <a:off x="10072689" y="3841747"/>
              <a:ext cx="723527" cy="767388"/>
            </a:xfrm>
            <a:prstGeom prst="ellipse">
              <a:avLst/>
            </a:prstGeom>
            <a:solidFill>
              <a:srgbClr val="F5AB80">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18" name="Oval"/>
            <p:cNvSpPr/>
            <p:nvPr/>
          </p:nvSpPr>
          <p:spPr>
            <a:xfrm>
              <a:off x="10072689" y="1168876"/>
              <a:ext cx="723527" cy="767388"/>
            </a:xfrm>
            <a:prstGeom prst="ellipse">
              <a:avLst/>
            </a:prstGeom>
            <a:solidFill>
              <a:srgbClr val="F5AB80">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19" name="Oval"/>
            <p:cNvSpPr/>
            <p:nvPr/>
          </p:nvSpPr>
          <p:spPr>
            <a:xfrm>
              <a:off x="6544061" y="2577147"/>
              <a:ext cx="6639839"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20" name="Oval"/>
            <p:cNvSpPr/>
            <p:nvPr/>
          </p:nvSpPr>
          <p:spPr>
            <a:xfrm>
              <a:off x="13091738" y="2787852"/>
              <a:ext cx="723528" cy="767388"/>
            </a:xfrm>
            <a:prstGeom prst="ellipse">
              <a:avLst/>
            </a:prstGeom>
            <a:solidFill>
              <a:srgbClr val="F5AB80">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21" name="Oval"/>
            <p:cNvSpPr/>
            <p:nvPr/>
          </p:nvSpPr>
          <p:spPr>
            <a:xfrm>
              <a:off x="9502219" y="3841747"/>
              <a:ext cx="723527"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22" name="Oval"/>
            <p:cNvSpPr/>
            <p:nvPr/>
          </p:nvSpPr>
          <p:spPr>
            <a:xfrm>
              <a:off x="10424414" y="5386931"/>
              <a:ext cx="723528"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b="1" sz="3600">
                  <a:solidFill>
                    <a:srgbClr val="1A9988"/>
                  </a:solidFill>
                  <a:latin typeface="Arial"/>
                  <a:ea typeface="Arial"/>
                  <a:cs typeface="Arial"/>
                  <a:sym typeface="Arial"/>
                </a:defRPr>
              </a:pPr>
            </a:p>
          </p:txBody>
        </p:sp>
        <p:sp>
          <p:nvSpPr>
            <p:cNvPr id="623" name="Oval"/>
            <p:cNvSpPr/>
            <p:nvPr/>
          </p:nvSpPr>
          <p:spPr>
            <a:xfrm>
              <a:off x="8820177" y="6932116"/>
              <a:ext cx="1595592"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24" name="Oval"/>
            <p:cNvSpPr/>
            <p:nvPr/>
          </p:nvSpPr>
          <p:spPr>
            <a:xfrm>
              <a:off x="8820177" y="5386931"/>
              <a:ext cx="1595592"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sp>
          <p:nvSpPr>
            <p:cNvPr id="625" name="Oval"/>
            <p:cNvSpPr/>
            <p:nvPr/>
          </p:nvSpPr>
          <p:spPr>
            <a:xfrm>
              <a:off x="7358989" y="1168876"/>
              <a:ext cx="2639284" cy="767388"/>
            </a:xfrm>
            <a:prstGeom prst="ellipse">
              <a:avLst/>
            </a:prstGeom>
            <a:solidFill>
              <a:srgbClr val="41F554">
                <a:alpha val="41235"/>
              </a:srgbClr>
            </a:solidFill>
            <a:ln w="63500" cap="flat">
              <a:solidFill>
                <a:srgbClr val="595959">
                  <a:alpha val="41235"/>
                </a:srgbClr>
              </a:solidFill>
              <a:prstDash val="solid"/>
              <a:round/>
            </a:ln>
            <a:effectLst/>
          </p:spPr>
          <p:txBody>
            <a:bodyPr wrap="square" lIns="0" tIns="0" rIns="0" bIns="0" numCol="1" anchor="t">
              <a:noAutofit/>
            </a:bodyPr>
            <a:lstStyle/>
            <a:p>
              <a:pPr defTabSz="2438400">
                <a:spcBef>
                  <a:spcPts val="0"/>
                </a:spcBef>
                <a:defRPr sz="3600">
                  <a:solidFill>
                    <a:srgbClr val="1A9988"/>
                  </a:solidFill>
                  <a:latin typeface="Arial"/>
                  <a:ea typeface="Arial"/>
                  <a:cs typeface="Arial"/>
                  <a:sym typeface="Arial"/>
                </a:defRPr>
              </a:pPr>
            </a:p>
          </p:txBody>
        </p:sp>
      </p:grpSp>
    </p:spTree>
  </p:cSld>
  <p:clrMapOvr>
    <a:masterClrMapping/>
  </p:clrMapOvr>
  <p:transition xmlns:p14="http://schemas.microsoft.com/office/powerpoint/2010/main" spd="med" advClick="1"/>
</p:sld>
</file>

<file path=ppt/slides/slide6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28" name="This is called generalization or coarsening"/>
          <p:cNvSpPr txBox="1"/>
          <p:nvPr>
            <p:ph type="body" idx="1"/>
          </p:nvPr>
        </p:nvSpPr>
        <p:spPr>
          <a:xfrm>
            <a:off x="531377" y="2138632"/>
            <a:ext cx="23321247" cy="10783397"/>
          </a:xfrm>
          <a:prstGeom prst="rect">
            <a:avLst/>
          </a:prstGeom>
        </p:spPr>
        <p:txBody>
          <a:bodyPr/>
          <a:lstStyle/>
          <a:p>
            <a:pPr/>
            <a:r>
              <a:t>This is called </a:t>
            </a:r>
            <a:r>
              <a:rPr b="1"/>
              <a:t>generalization</a:t>
            </a:r>
            <a:r>
              <a:t> or </a:t>
            </a:r>
            <a:r>
              <a:rPr b="1"/>
              <a:t>coarsening</a:t>
            </a:r>
          </a:p>
          <a:p>
            <a:pPr/>
          </a:p>
          <a:p>
            <a:pPr/>
          </a:p>
          <a:p>
            <a:pPr/>
          </a:p>
          <a:p>
            <a:pPr/>
          </a:p>
        </p:txBody>
      </p:sp>
      <p:sp>
        <p:nvSpPr>
          <p:cNvPr id="629"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30" name="What if the teacher said the class average is between 98 and 100?"/>
          <p:cNvSpPr txBox="1"/>
          <p:nvPr>
            <p:ph type="title"/>
          </p:nvPr>
        </p:nvSpPr>
        <p:spPr>
          <a:xfrm>
            <a:off x="-1" y="-1"/>
            <a:ext cx="24361692" cy="1741910"/>
          </a:xfrm>
          <a:prstGeom prst="rect">
            <a:avLst/>
          </a:prstGeom>
        </p:spPr>
        <p:txBody>
          <a:bodyPr/>
          <a:lstStyle/>
          <a:p>
            <a:pPr/>
            <a:r>
              <a:t>What if the teacher said the class average is between 98 and 100?</a:t>
            </a:r>
          </a:p>
        </p:txBody>
      </p:sp>
      <p:sp>
        <p:nvSpPr>
          <p:cNvPr id="63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32"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33"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634" name="Image" descr="Image"/>
          <p:cNvPicPr>
            <a:picLocks noChangeAspect="1"/>
          </p:cNvPicPr>
          <p:nvPr/>
        </p:nvPicPr>
        <p:blipFill>
          <a:blip r:embed="rId2">
            <a:extLst/>
          </a:blip>
          <a:srcRect l="0" t="21865" r="49006" b="3559"/>
          <a:stretch>
            <a:fillRect/>
          </a:stretch>
        </p:blipFill>
        <p:spPr>
          <a:xfrm>
            <a:off x="7599507" y="4086515"/>
            <a:ext cx="4876141" cy="1543054"/>
          </a:xfrm>
          <a:prstGeom prst="rect">
            <a:avLst/>
          </a:prstGeom>
          <a:ln w="12700">
            <a:miter lim="400000"/>
          </a:ln>
        </p:spPr>
      </p:pic>
      <p:sp>
        <p:nvSpPr>
          <p:cNvPr id="635" name="= 98 .. 100"/>
          <p:cNvSpPr txBox="1"/>
          <p:nvPr/>
        </p:nvSpPr>
        <p:spPr>
          <a:xfrm>
            <a:off x="12674289" y="4459254"/>
            <a:ext cx="2057600" cy="45660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 98 .. 100 </a:t>
            </a:r>
          </a:p>
        </p:txBody>
      </p:sp>
      <p:grpSp>
        <p:nvGrpSpPr>
          <p:cNvPr id="638" name="Group"/>
          <p:cNvGrpSpPr/>
          <p:nvPr/>
        </p:nvGrpSpPr>
        <p:grpSpPr>
          <a:xfrm>
            <a:off x="689355" y="5324038"/>
            <a:ext cx="21967005" cy="7435143"/>
            <a:chOff x="0" y="0"/>
            <a:chExt cx="21967003" cy="7435141"/>
          </a:xfrm>
        </p:grpSpPr>
        <p:pic>
          <p:nvPicPr>
            <p:cNvPr id="636" name="DALL·E 2025-01-11 09.35.54 - A realistic scene of exactly 9 students sitting together at a single lunchroom table in a bright and modern lunchroom. The students are wearing formal.jpeg" descr="DALL·E 2025-01-11 09.35.54 - A realistic scene of exactly 9 students sitting together at a single lunchroom table in a bright and modern lunchroom. The students are wearing formal.jpeg"/>
            <p:cNvPicPr>
              <a:picLocks noChangeAspect="1"/>
            </p:cNvPicPr>
            <p:nvPr/>
          </p:nvPicPr>
          <p:blipFill>
            <a:blip r:embed="rId3">
              <a:extLst/>
            </a:blip>
            <a:srcRect l="0" t="31209" r="0" b="9807"/>
            <a:stretch>
              <a:fillRect/>
            </a:stretch>
          </p:blipFill>
          <p:spPr>
            <a:xfrm>
              <a:off x="13943539" y="292837"/>
              <a:ext cx="8023465" cy="4732476"/>
            </a:xfrm>
            <a:prstGeom prst="rect">
              <a:avLst/>
            </a:prstGeom>
            <a:ln w="12700" cap="flat">
              <a:noFill/>
              <a:miter lim="400000"/>
            </a:ln>
            <a:effectLst/>
          </p:spPr>
        </p:pic>
        <p:sp>
          <p:nvSpPr>
            <p:cNvPr id="637" name="But wait —…"/>
            <p:cNvSpPr txBox="1"/>
            <p:nvPr/>
          </p:nvSpPr>
          <p:spPr>
            <a:xfrm>
              <a:off x="0" y="0"/>
              <a:ext cx="11118088" cy="743514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marR="81280" defTabSz="1821656">
                <a:spcBef>
                  <a:spcPts val="1200"/>
                </a:spcBef>
                <a:buFont typeface="Arial"/>
                <a:defRPr sz="4200">
                  <a:uFill>
                    <a:solidFill>
                      <a:srgbClr val="006DA2"/>
                    </a:solidFill>
                  </a:uFill>
                </a:defRPr>
              </a:pPr>
              <a:r>
                <a:rPr i="1"/>
                <a:t>But wait </a:t>
              </a:r>
              <a:r>
                <a:t>— </a:t>
              </a:r>
            </a:p>
            <a:p>
              <a:pPr lvl="1" marR="81280" indent="223971" defTabSz="1821656">
                <a:spcBef>
                  <a:spcPts val="1100"/>
                </a:spcBef>
                <a:defRPr sz="3200">
                  <a:uFill>
                    <a:solidFill>
                      <a:srgbClr val="006DA2"/>
                    </a:solidFill>
                  </a:uFill>
                </a:defRPr>
              </a:pPr>
              <a:r>
                <a:t>Those other 9 students all got 100!</a:t>
              </a:r>
            </a:p>
            <a:p>
              <a:pPr lvl="1" marR="81280" indent="223971" defTabSz="1821656">
                <a:spcBef>
                  <a:spcPts val="1100"/>
                </a:spcBef>
                <a:defRPr sz="3200">
                  <a:uFill>
                    <a:solidFill>
                      <a:srgbClr val="006DA2"/>
                    </a:solidFill>
                  </a:uFill>
                </a:defRPr>
              </a:pPr>
              <a:r>
                <a:t>They are all friends and get together at lunch.</a:t>
              </a:r>
            </a:p>
            <a:p>
              <a:pPr marR="81280" defTabSz="1821656">
                <a:spcBef>
                  <a:spcPts val="1200"/>
                </a:spcBef>
                <a:buFont typeface="Arial"/>
                <a:defRPr sz="4200">
                  <a:uFill>
                    <a:solidFill>
                      <a:srgbClr val="006DA2"/>
                    </a:solidFill>
                  </a:uFill>
                </a:defRPr>
              </a:pPr>
            </a:p>
            <a:p>
              <a:pPr marR="81280" defTabSz="1821656">
                <a:spcBef>
                  <a:spcPts val="1200"/>
                </a:spcBef>
                <a:buFont typeface="Arial"/>
                <a:defRPr sz="4200">
                  <a:uFill>
                    <a:solidFill>
                      <a:srgbClr val="006DA2"/>
                    </a:solidFill>
                  </a:uFill>
                </a:defRPr>
              </a:pPr>
              <a:r>
                <a:t>Now they can compute bounds on your grade:</a:t>
              </a:r>
            </a:p>
            <a:p>
              <a:pPr marR="81280" defTabSz="1821656">
                <a:spcBef>
                  <a:spcPts val="1200"/>
                </a:spcBef>
                <a:buFont typeface="Arial"/>
                <a:defRPr sz="4200">
                  <a:uFill>
                    <a:solidFill>
                      <a:srgbClr val="006DA2"/>
                    </a:solidFill>
                  </a:uFill>
                </a:defRPr>
              </a:pPr>
            </a:p>
            <a:p>
              <a:pPr marR="81280" algn="ctr" defTabSz="1821656">
                <a:spcBef>
                  <a:spcPts val="1200"/>
                </a:spcBef>
                <a:buFont typeface="Arial"/>
                <a:defRPr sz="4200">
                  <a:uFill>
                    <a:solidFill>
                      <a:srgbClr val="006DA2"/>
                    </a:solidFill>
                  </a:uFill>
                </a:defRPr>
              </a:pPr>
              <a14:m>
                <m:oMathPara>
                  <m:oMathParaPr>
                    <m:jc m:val="center"/>
                  </m:oMathParaPr>
                  <m:oMath>
                    <m:r>
                      <a:rPr xmlns:a="http://schemas.openxmlformats.org/drawingml/2006/main" sz="5050" i="1">
                        <a:solidFill>
                          <a:srgbClr val="000000"/>
                        </a:solidFill>
                        <a:latin typeface="Cambria Math" panose="02040503050406030204" pitchFamily="18" charset="0"/>
                      </a:rPr>
                      <m:t>98</m:t>
                    </m:r>
                    <m:r>
                      <a:rPr xmlns:a="http://schemas.openxmlformats.org/drawingml/2006/main" sz="5050" i="1">
                        <a:solidFill>
                          <a:srgbClr val="000000"/>
                        </a:solidFill>
                        <a:latin typeface="Cambria Math" panose="02040503050406030204" pitchFamily="18" charset="0"/>
                      </a:rPr>
                      <m:t>≤</m:t>
                    </m:r>
                    <m:f>
                      <m:fPr>
                        <m:ctrlPr>
                          <a:rPr xmlns:a="http://schemas.openxmlformats.org/drawingml/2006/main" sz="5050" i="1">
                            <a:solidFill>
                              <a:srgbClr val="000000"/>
                            </a:solidFill>
                            <a:latin typeface="Cambria Math" panose="02040503050406030204" pitchFamily="18" charset="0"/>
                          </a:rPr>
                        </m:ctrlPr>
                        <m:type m:val="bar"/>
                      </m:fPr>
                      <m:num>
                        <m:r>
                          <a:rPr xmlns:a="http://schemas.openxmlformats.org/drawingml/2006/main" sz="5050" i="1">
                            <a:solidFill>
                              <a:srgbClr val="000000"/>
                            </a:solidFill>
                            <a:latin typeface="Cambria Math" panose="02040503050406030204" pitchFamily="18" charset="0"/>
                          </a:rPr>
                          <m:t>900</m:t>
                        </m:r>
                        <m:r>
                          <a:rPr xmlns:a="http://schemas.openxmlformats.org/drawingml/2006/main" sz="5050" i="1">
                            <a:solidFill>
                              <a:srgbClr val="000000"/>
                            </a:solidFill>
                            <a:latin typeface="Cambria Math" panose="02040503050406030204" pitchFamily="18" charset="0"/>
                          </a:rPr>
                          <m:t>+</m:t>
                        </m:r>
                        <m:r>
                          <m:rPr>
                            <m:nor/>
                          </m:rPr>
                          <a:rPr xmlns:a="http://schemas.openxmlformats.org/drawingml/2006/main" sz="5050" i="1">
                            <a:solidFill>
                              <a:srgbClr val="000000"/>
                            </a:solidFill>
                            <a:latin typeface="Cambria Math" panose="02040503050406030204" pitchFamily="18" charset="0"/>
                          </a:rPr>
                          <m:t>(your grade)</m:t>
                        </m:r>
                      </m:num>
                      <m:den>
                        <m:r>
                          <a:rPr xmlns:a="http://schemas.openxmlformats.org/drawingml/2006/main" sz="5050" i="1">
                            <a:solidFill>
                              <a:srgbClr val="000000"/>
                            </a:solidFill>
                            <a:latin typeface="Cambria Math" panose="02040503050406030204" pitchFamily="18" charset="0"/>
                          </a:rPr>
                          <m:t>10</m:t>
                        </m:r>
                      </m:den>
                    </m:f>
                    <m:r>
                      <a:rPr xmlns:a="http://schemas.openxmlformats.org/drawingml/2006/main" sz="5050" i="1">
                        <a:solidFill>
                          <a:srgbClr val="000000"/>
                        </a:solidFill>
                        <a:latin typeface="Cambria Math" panose="02040503050406030204" pitchFamily="18" charset="0"/>
                      </a:rPr>
                      <m:t>≤</m:t>
                    </m:r>
                    <m:r>
                      <a:rPr xmlns:a="http://schemas.openxmlformats.org/drawingml/2006/main" sz="5050" i="1">
                        <a:solidFill>
                          <a:srgbClr val="000000"/>
                        </a:solidFill>
                        <a:latin typeface="Cambria Math" panose="02040503050406030204" pitchFamily="18" charset="0"/>
                      </a:rPr>
                      <m:t>100</m:t>
                    </m:r>
                  </m:oMath>
                </m:oMathPara>
              </a14:m>
            </a:p>
            <a:p>
              <a:pPr marR="81280" defTabSz="1821656">
                <a:spcBef>
                  <a:spcPts val="1200"/>
                </a:spcBef>
                <a:buFont typeface="Arial"/>
                <a:defRPr sz="4200">
                  <a:uFill>
                    <a:solidFill>
                      <a:srgbClr val="006DA2"/>
                    </a:solidFill>
                  </a:uFill>
                </a:defRPr>
              </a:pPr>
            </a:p>
            <a:p>
              <a:pPr marR="81280" defTabSz="1821656">
                <a:spcBef>
                  <a:spcPts val="1200"/>
                </a:spcBef>
                <a:buFont typeface="Arial"/>
                <a:defRPr sz="4200">
                  <a:uFill>
                    <a:solidFill>
                      <a:srgbClr val="006DA2"/>
                    </a:solidFill>
                  </a:uFill>
                </a:defRPr>
              </a:pPr>
              <a:r>
                <a:t>They know you got between an 80 and 100!</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638"/>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638" grpId="1"/>
    </p:bldLst>
  </p:timing>
</p:sld>
</file>

<file path=ppt/slides/slide6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40" name="Generalization looks like it does a good job!…"/>
          <p:cNvSpPr/>
          <p:nvPr>
            <p:ph type="title"/>
          </p:nvPr>
        </p:nvSpPr>
        <p:spPr>
          <a:prstGeom prst="rect">
            <a:avLst/>
          </a:prstGeom>
        </p:spPr>
        <p:txBody>
          <a:bodyPr/>
          <a:lstStyle/>
          <a:p>
            <a:pPr marR="60147" indent="300736" defTabSz="1348025">
              <a:defRPr sz="10656"/>
            </a:pPr>
            <a:r>
              <a:t>Generalization looks like it does a good job!</a:t>
            </a:r>
          </a:p>
          <a:p>
            <a:pPr marR="60147" indent="300736" defTabSz="1348025">
              <a:defRPr sz="10656"/>
            </a:pPr>
          </a:p>
          <a:p>
            <a:pPr marR="60147" indent="300736" defTabSz="1348025">
              <a:defRPr sz="10656"/>
            </a:pPr>
            <a:r>
              <a:t>But generalization doesn’t </a:t>
            </a:r>
            <a:r>
              <a:rPr i="1"/>
              <a:t>compose</a:t>
            </a:r>
            <a:r>
              <a:t>.</a:t>
            </a:r>
          </a:p>
        </p:txBody>
      </p:sp>
      <p:sp>
        <p:nvSpPr>
          <p:cNvPr id="641" name="Double-click to edit"/>
          <p:cNvSpPr/>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6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45" name="The other 9 students in the class know that you got between 80 and 100.…"/>
          <p:cNvSpPr txBox="1"/>
          <p:nvPr>
            <p:ph type="body" idx="1"/>
          </p:nvPr>
        </p:nvSpPr>
        <p:spPr>
          <a:xfrm>
            <a:off x="531377" y="2138632"/>
            <a:ext cx="23321247" cy="10783397"/>
          </a:xfrm>
          <a:prstGeom prst="rect">
            <a:avLst/>
          </a:prstGeom>
        </p:spPr>
        <p:txBody>
          <a:bodyPr/>
          <a:lstStyle/>
          <a:p>
            <a:pPr/>
            <a:r>
              <a:t>The other 9 students in the class know that you got between 80 and 100.</a:t>
            </a:r>
          </a:p>
          <a:p>
            <a:pPr/>
          </a:p>
          <a:p>
            <a:pPr/>
            <a:r>
              <a:t>They can combine this with other information to learn your grade.</a:t>
            </a:r>
          </a:p>
          <a:p>
            <a:pPr/>
          </a:p>
        </p:txBody>
      </p:sp>
      <p:sp>
        <p:nvSpPr>
          <p:cNvPr id="646"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47" name="If the class average is 98..100, that sets a hard limit on your possible scores."/>
          <p:cNvSpPr txBox="1"/>
          <p:nvPr>
            <p:ph type="title"/>
          </p:nvPr>
        </p:nvSpPr>
        <p:spPr>
          <a:xfrm>
            <a:off x="-1" y="-1"/>
            <a:ext cx="24361692" cy="1741910"/>
          </a:xfrm>
          <a:prstGeom prst="rect">
            <a:avLst/>
          </a:prstGeom>
        </p:spPr>
        <p:txBody>
          <a:bodyPr/>
          <a:lstStyle/>
          <a:p>
            <a:pPr>
              <a:defRPr sz="4600">
                <a:latin typeface="Arial"/>
                <a:ea typeface="Arial"/>
                <a:cs typeface="Arial"/>
                <a:sym typeface="Arial"/>
              </a:defRPr>
            </a:pPr>
            <a:r>
              <a:t>If the class average is 98..100, that sets a </a:t>
            </a:r>
            <a:r>
              <a:rPr i="1"/>
              <a:t>hard limit</a:t>
            </a:r>
            <a:r>
              <a:t> on your possible scores.</a:t>
            </a:r>
          </a:p>
        </p:txBody>
      </p:sp>
      <p:sp>
        <p:nvSpPr>
          <p:cNvPr id="648"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49"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50"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pSp>
        <p:nvGrpSpPr>
          <p:cNvPr id="654" name="Group"/>
          <p:cNvGrpSpPr/>
          <p:nvPr/>
        </p:nvGrpSpPr>
        <p:grpSpPr>
          <a:xfrm>
            <a:off x="3209120" y="4973834"/>
            <a:ext cx="15725628" cy="7614170"/>
            <a:chOff x="0" y="0"/>
            <a:chExt cx="15725627" cy="7614169"/>
          </a:xfrm>
        </p:grpSpPr>
        <p:pic>
          <p:nvPicPr>
            <p:cNvPr id="651" name="pasted-movie.png" descr="pasted-movie.png"/>
            <p:cNvPicPr>
              <a:picLocks noChangeAspect="1"/>
            </p:cNvPicPr>
            <p:nvPr/>
          </p:nvPicPr>
          <p:blipFill>
            <a:blip r:embed="rId2">
              <a:extLst/>
            </a:blip>
            <a:stretch>
              <a:fillRect/>
            </a:stretch>
          </p:blipFill>
          <p:spPr>
            <a:xfrm>
              <a:off x="1743911" y="975956"/>
              <a:ext cx="13981717" cy="5662258"/>
            </a:xfrm>
            <a:prstGeom prst="rect">
              <a:avLst/>
            </a:prstGeom>
            <a:ln w="12700" cap="flat">
              <a:noFill/>
              <a:miter lim="400000"/>
            </a:ln>
            <a:effectLst/>
          </p:spPr>
        </p:pic>
        <p:sp>
          <p:nvSpPr>
            <p:cNvPr id="652" name="Math scores are used for a lot of reports…"/>
            <p:cNvSpPr txBox="1"/>
            <p:nvPr/>
          </p:nvSpPr>
          <p:spPr>
            <a:xfrm>
              <a:off x="0" y="0"/>
              <a:ext cx="10109429" cy="62006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marR="81280" defTabSz="1821656">
                <a:spcBef>
                  <a:spcPts val="1200"/>
                </a:spcBef>
                <a:buFont typeface="Arial"/>
                <a:defRPr sz="4200">
                  <a:uFill>
                    <a:solidFill>
                      <a:srgbClr val="006DA2"/>
                    </a:solidFill>
                  </a:uFill>
                </a:defRPr>
              </a:lvl1pPr>
            </a:lstStyle>
            <a:p>
              <a:pPr/>
              <a:r>
                <a:t>Math scores are used for a lot of reports…</a:t>
              </a:r>
            </a:p>
          </p:txBody>
        </p:sp>
        <p:sp>
          <p:nvSpPr>
            <p:cNvPr id="653" name="(download it while you can!)"/>
            <p:cNvSpPr txBox="1"/>
            <p:nvPr/>
          </p:nvSpPr>
          <p:spPr>
            <a:xfrm>
              <a:off x="5733609" y="6994104"/>
              <a:ext cx="6620460" cy="62006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marR="81280" defTabSz="1821656">
                <a:spcBef>
                  <a:spcPts val="1200"/>
                </a:spcBef>
                <a:buFont typeface="Arial"/>
                <a:defRPr sz="4200">
                  <a:uFill>
                    <a:solidFill>
                      <a:srgbClr val="006DA2"/>
                    </a:solidFill>
                  </a:uFill>
                </a:defRPr>
              </a:lvl1pPr>
            </a:lstStyle>
            <a:p>
              <a:pPr/>
              <a:r>
                <a:t>(download it while you can!)</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xit" nodeType="clickEffect" presetSubtype="32" presetID="23" grpId="1" fill="hold">
                                  <p:stCondLst>
                                    <p:cond delay="0"/>
                                  </p:stCondLst>
                                  <p:iterate type="el" backwards="0">
                                    <p:tmAbs val="0"/>
                                  </p:iterate>
                                  <p:childTnLst>
                                    <p:anim calcmode="lin" valueType="num">
                                      <p:cBhvr>
                                        <p:cTn id="6" dur="1000" fill="hold"/>
                                        <p:tgtEl>
                                          <p:spTgt spid="645"/>
                                        </p:tgtEl>
                                        <p:attrNameLst>
                                          <p:attrName>ppt_w</p:attrName>
                                        </p:attrNameLst>
                                      </p:cBhvr>
                                      <p:tavLst>
                                        <p:tav tm="0">
                                          <p:val>
                                            <p:strVal val="ppt_w"/>
                                          </p:val>
                                        </p:tav>
                                        <p:tav tm="100000">
                                          <p:val>
                                            <p:fltVal val="0"/>
                                          </p:val>
                                        </p:tav>
                                      </p:tavLst>
                                    </p:anim>
                                    <p:anim calcmode="lin" valueType="num">
                                      <p:cBhvr>
                                        <p:cTn id="7" dur="1000" fill="hold"/>
                                        <p:tgtEl>
                                          <p:spTgt spid="645"/>
                                        </p:tgtEl>
                                        <p:attrNameLst>
                                          <p:attrName>ppt_h</p:attrName>
                                        </p:attrNameLst>
                                      </p:cBhvr>
                                      <p:tavLst>
                                        <p:tav tm="0">
                                          <p:val>
                                            <p:strVal val="ppt_h"/>
                                          </p:val>
                                        </p:tav>
                                        <p:tav tm="100000">
                                          <p:val>
                                            <p:fltVal val="0"/>
                                          </p:val>
                                        </p:tav>
                                      </p:tavLst>
                                    </p:anim>
                                    <p:set>
                                      <p:cBhvr>
                                        <p:cTn id="8" fill="hold">
                                          <p:stCondLst>
                                            <p:cond delay="999"/>
                                          </p:stCondLst>
                                        </p:cTn>
                                        <p:tgtEl>
                                          <p:spTgt spid="645"/>
                                        </p:tgtEl>
                                        <p:attrNameLst>
                                          <p:attrName>style.visibility</p:attrName>
                                        </p:attrNameLst>
                                      </p:cBhvr>
                                      <p:to>
                                        <p:strVal val="hidden"/>
                                      </p:to>
                                    </p:set>
                                  </p:childTnLst>
                                </p:cTn>
                              </p:par>
                            </p:childTnLst>
                          </p:cTn>
                        </p:par>
                        <p:par>
                          <p:cTn id="9" fill="hold">
                            <p:stCondLst>
                              <p:cond delay="1000"/>
                            </p:stCondLst>
                            <p:childTnLst>
                              <p:par>
                                <p:cTn id="10" presetClass="entr" nodeType="afterEffect" presetSubtype="0" presetID="1" grpId="2" fill="hold">
                                  <p:stCondLst>
                                    <p:cond delay="0"/>
                                  </p:stCondLst>
                                  <p:iterate type="el" backwards="0">
                                    <p:tmAbs val="0"/>
                                  </p:iterate>
                                  <p:childTnLst>
                                    <p:set>
                                      <p:cBhvr>
                                        <p:cTn id="11" fill="hold"/>
                                        <p:tgtEl>
                                          <p:spTgt spid="654"/>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645" grpId="1"/>
      <p:bldP build="whole" bldLvl="1" animBg="1" rev="0" advAuto="0" spid="654" grpId="2"/>
    </p:bldLst>
  </p:timing>
</p:sld>
</file>

<file path=ppt/slides/slide6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56" name="The other 9 students in the class know that you got between 80 and 100.…"/>
          <p:cNvSpPr txBox="1"/>
          <p:nvPr>
            <p:ph type="body" idx="1"/>
          </p:nvPr>
        </p:nvSpPr>
        <p:spPr>
          <a:xfrm>
            <a:off x="531377" y="2138632"/>
            <a:ext cx="23321247" cy="10783397"/>
          </a:xfrm>
          <a:prstGeom prst="rect">
            <a:avLst/>
          </a:prstGeom>
        </p:spPr>
        <p:txBody>
          <a:bodyPr/>
          <a:lstStyle/>
          <a:p>
            <a:pPr/>
            <a:r>
              <a:t>The other 9 students in the class know that you got between 80 and 100.</a:t>
            </a:r>
          </a:p>
          <a:p>
            <a:pPr/>
            <a:r>
              <a:t>They are all West Side kids!</a:t>
            </a:r>
          </a:p>
          <a:p>
            <a:pPr/>
          </a:p>
          <a:p>
            <a:pPr/>
          </a:p>
          <a:p>
            <a:pPr/>
          </a:p>
          <a:p>
            <a:pPr/>
          </a:p>
          <a:p>
            <a:pPr/>
          </a:p>
        </p:txBody>
      </p:sp>
      <p:sp>
        <p:nvSpPr>
          <p:cNvPr id="657"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58" name="The 9 students in your class are West Side kids.…"/>
          <p:cNvSpPr txBox="1"/>
          <p:nvPr>
            <p:ph type="title"/>
          </p:nvPr>
        </p:nvSpPr>
        <p:spPr>
          <a:xfrm>
            <a:off x="-1" y="-1"/>
            <a:ext cx="24361692" cy="1741910"/>
          </a:xfrm>
          <a:prstGeom prst="rect">
            <a:avLst/>
          </a:prstGeom>
        </p:spPr>
        <p:txBody>
          <a:bodyPr/>
          <a:lstStyle/>
          <a:p>
            <a:pPr/>
            <a:r>
              <a:t>The 9 students in your class are </a:t>
            </a:r>
            <a:r>
              <a:rPr i="1"/>
              <a:t>West Side kids</a:t>
            </a:r>
            <a:r>
              <a:t>.</a:t>
            </a:r>
          </a:p>
          <a:p>
            <a:pPr/>
            <a:r>
              <a:t>You are an </a:t>
            </a:r>
            <a:r>
              <a:rPr i="1"/>
              <a:t>East Side kid.</a:t>
            </a:r>
          </a:p>
        </p:txBody>
      </p:sp>
      <p:sp>
        <p:nvSpPr>
          <p:cNvPr id="65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6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6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662" name="pasted-movie.png" descr="pasted-movie.png"/>
          <p:cNvPicPr>
            <a:picLocks noChangeAspect="1"/>
          </p:cNvPicPr>
          <p:nvPr/>
        </p:nvPicPr>
        <p:blipFill>
          <a:blip r:embed="rId2">
            <a:extLst/>
          </a:blip>
          <a:stretch>
            <a:fillRect/>
          </a:stretch>
        </p:blipFill>
        <p:spPr>
          <a:xfrm>
            <a:off x="11638435" y="5524646"/>
            <a:ext cx="2676857" cy="2676856"/>
          </a:xfrm>
          <a:prstGeom prst="rect">
            <a:avLst/>
          </a:prstGeom>
          <a:ln w="12700">
            <a:miter lim="400000"/>
          </a:ln>
        </p:spPr>
      </p:pic>
      <p:grpSp>
        <p:nvGrpSpPr>
          <p:cNvPr id="667" name="Group"/>
          <p:cNvGrpSpPr/>
          <p:nvPr/>
        </p:nvGrpSpPr>
        <p:grpSpPr>
          <a:xfrm>
            <a:off x="738822" y="4874522"/>
            <a:ext cx="10329167" cy="3966727"/>
            <a:chOff x="0" y="0"/>
            <a:chExt cx="10329165" cy="3966726"/>
          </a:xfrm>
        </p:grpSpPr>
        <p:pic>
          <p:nvPicPr>
            <p:cNvPr id="663" name="pasted-movie.png" descr="pasted-movie.png"/>
            <p:cNvPicPr>
              <a:picLocks noChangeAspect="1"/>
            </p:cNvPicPr>
            <p:nvPr/>
          </p:nvPicPr>
          <p:blipFill>
            <a:blip r:embed="rId3">
              <a:extLst/>
            </a:blip>
            <a:srcRect l="0" t="31348" r="0" b="20930"/>
            <a:stretch>
              <a:fillRect/>
            </a:stretch>
          </p:blipFill>
          <p:spPr>
            <a:xfrm>
              <a:off x="5728022" y="653313"/>
              <a:ext cx="4601145" cy="2195723"/>
            </a:xfrm>
            <a:prstGeom prst="rect">
              <a:avLst/>
            </a:prstGeom>
            <a:ln w="12700" cap="flat">
              <a:noFill/>
              <a:miter lim="400000"/>
            </a:ln>
            <a:effectLst/>
          </p:spPr>
        </p:pic>
        <p:sp>
          <p:nvSpPr>
            <p:cNvPr id="664" name="West Side kids"/>
            <p:cNvSpPr txBox="1"/>
            <p:nvPr/>
          </p:nvSpPr>
          <p:spPr>
            <a:xfrm>
              <a:off x="3982011" y="0"/>
              <a:ext cx="2692996" cy="45660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3200">
                  <a:solidFill>
                    <a:srgbClr val="1B2E12"/>
                  </a:solidFill>
                  <a:latin typeface="Arial"/>
                  <a:ea typeface="Arial"/>
                  <a:cs typeface="Arial"/>
                  <a:sym typeface="Arial"/>
                </a:defRPr>
              </a:lvl1pPr>
            </a:lstStyle>
            <a:p>
              <a:pPr/>
              <a:r>
                <a:t>West Side kids</a:t>
              </a:r>
            </a:p>
          </p:txBody>
        </p:sp>
        <p:pic>
          <p:nvPicPr>
            <p:cNvPr id="665" name="pasted-movie.png" descr="pasted-movie.png"/>
            <p:cNvPicPr>
              <a:picLocks noChangeAspect="1"/>
            </p:cNvPicPr>
            <p:nvPr/>
          </p:nvPicPr>
          <p:blipFill>
            <a:blip r:embed="rId4">
              <a:extLst/>
            </a:blip>
            <a:srcRect l="0" t="14406" r="0" b="21355"/>
            <a:stretch>
              <a:fillRect/>
            </a:stretch>
          </p:blipFill>
          <p:spPr>
            <a:xfrm flipH="1">
              <a:off x="0" y="653313"/>
              <a:ext cx="5158064" cy="3313414"/>
            </a:xfrm>
            <a:prstGeom prst="rect">
              <a:avLst/>
            </a:prstGeom>
            <a:ln w="12700" cap="flat">
              <a:noFill/>
              <a:miter lim="400000"/>
            </a:ln>
            <a:effectLst/>
          </p:spPr>
        </p:pic>
        <p:sp>
          <p:nvSpPr>
            <p:cNvPr id="666" name="Your class"/>
            <p:cNvSpPr txBox="1"/>
            <p:nvPr/>
          </p:nvSpPr>
          <p:spPr>
            <a:xfrm>
              <a:off x="7081928" y="3041829"/>
              <a:ext cx="1872655" cy="45660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3200">
                  <a:solidFill>
                    <a:srgbClr val="1B2E12"/>
                  </a:solidFill>
                  <a:latin typeface="Arial"/>
                  <a:ea typeface="Arial"/>
                  <a:cs typeface="Arial"/>
                  <a:sym typeface="Arial"/>
                </a:defRPr>
              </a:lvl1pPr>
            </a:lstStyle>
            <a:p>
              <a:pPr/>
              <a:r>
                <a:t>Your class</a:t>
              </a:r>
            </a:p>
          </p:txBody>
        </p:sp>
      </p:grpSp>
      <p:grpSp>
        <p:nvGrpSpPr>
          <p:cNvPr id="672" name="Group"/>
          <p:cNvGrpSpPr/>
          <p:nvPr/>
        </p:nvGrpSpPr>
        <p:grpSpPr>
          <a:xfrm>
            <a:off x="15600061" y="4874522"/>
            <a:ext cx="8045370" cy="3732126"/>
            <a:chOff x="0" y="0"/>
            <a:chExt cx="8045368" cy="3732125"/>
          </a:xfrm>
        </p:grpSpPr>
        <p:pic>
          <p:nvPicPr>
            <p:cNvPr id="668" name="pasted-movie.png" descr="pasted-movie.png"/>
            <p:cNvPicPr>
              <a:picLocks noChangeAspect="1"/>
            </p:cNvPicPr>
            <p:nvPr/>
          </p:nvPicPr>
          <p:blipFill>
            <a:blip r:embed="rId5">
              <a:extLst/>
            </a:blip>
            <a:srcRect l="22086" t="15399" r="28386" b="12600"/>
            <a:stretch>
              <a:fillRect/>
            </a:stretch>
          </p:blipFill>
          <p:spPr>
            <a:xfrm flipH="1">
              <a:off x="-1" y="661053"/>
              <a:ext cx="1510304" cy="2195610"/>
            </a:xfrm>
            <a:prstGeom prst="rect">
              <a:avLst/>
            </a:prstGeom>
            <a:ln w="12700" cap="flat">
              <a:noFill/>
              <a:miter lim="400000"/>
            </a:ln>
            <a:effectLst/>
          </p:spPr>
        </p:pic>
        <p:sp>
          <p:nvSpPr>
            <p:cNvPr id="669" name="East Side kids"/>
            <p:cNvSpPr txBox="1"/>
            <p:nvPr/>
          </p:nvSpPr>
          <p:spPr>
            <a:xfrm>
              <a:off x="1014855" y="0"/>
              <a:ext cx="2587825" cy="45660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3200">
                  <a:solidFill>
                    <a:srgbClr val="1B2E12"/>
                  </a:solidFill>
                  <a:latin typeface="Arial"/>
                  <a:ea typeface="Arial"/>
                  <a:cs typeface="Arial"/>
                  <a:sym typeface="Arial"/>
                </a:defRPr>
              </a:lvl1pPr>
            </a:lstStyle>
            <a:p>
              <a:pPr/>
              <a:r>
                <a:t>East Side kids</a:t>
              </a:r>
            </a:p>
          </p:txBody>
        </p:sp>
        <p:pic>
          <p:nvPicPr>
            <p:cNvPr id="670" name="pasted-movie.png" descr="pasted-movie.png"/>
            <p:cNvPicPr>
              <a:picLocks noChangeAspect="1"/>
            </p:cNvPicPr>
            <p:nvPr/>
          </p:nvPicPr>
          <p:blipFill>
            <a:blip r:embed="rId6">
              <a:extLst/>
            </a:blip>
            <a:srcRect l="0" t="23879" r="0" b="22020"/>
            <a:stretch>
              <a:fillRect/>
            </a:stretch>
          </p:blipFill>
          <p:spPr>
            <a:xfrm flipH="1">
              <a:off x="2354363" y="653312"/>
              <a:ext cx="5691006" cy="3078814"/>
            </a:xfrm>
            <a:prstGeom prst="rect">
              <a:avLst/>
            </a:prstGeom>
            <a:ln w="12700" cap="flat">
              <a:noFill/>
              <a:miter lim="400000"/>
            </a:ln>
            <a:effectLst/>
          </p:spPr>
        </p:pic>
        <p:sp>
          <p:nvSpPr>
            <p:cNvPr id="671" name="You"/>
            <p:cNvSpPr txBox="1"/>
            <p:nvPr/>
          </p:nvSpPr>
          <p:spPr>
            <a:xfrm>
              <a:off x="395347" y="3041829"/>
              <a:ext cx="698501" cy="45660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3200">
                  <a:solidFill>
                    <a:srgbClr val="1B2E12"/>
                  </a:solidFill>
                  <a:latin typeface="Arial"/>
                  <a:ea typeface="Arial"/>
                  <a:cs typeface="Arial"/>
                  <a:sym typeface="Arial"/>
                </a:defRPr>
              </a:lvl1pPr>
            </a:lstStyle>
            <a:p>
              <a:pPr/>
              <a:r>
                <a:t>You</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8" presetID="2" grpId="1" fill="hold">
                                  <p:stCondLst>
                                    <p:cond delay="0"/>
                                  </p:stCondLst>
                                  <p:iterate type="el" backwards="0">
                                    <p:tmAbs val="0"/>
                                  </p:iterate>
                                  <p:childTnLst>
                                    <p:set>
                                      <p:cBhvr>
                                        <p:cTn id="6" fill="hold"/>
                                        <p:tgtEl>
                                          <p:spTgt spid="667"/>
                                        </p:tgtEl>
                                        <p:attrNameLst>
                                          <p:attrName>style.visibility</p:attrName>
                                        </p:attrNameLst>
                                      </p:cBhvr>
                                      <p:to>
                                        <p:strVal val="visible"/>
                                      </p:to>
                                    </p:set>
                                    <p:anim calcmode="lin" valueType="num">
                                      <p:cBhvr>
                                        <p:cTn id="7" dur="1000" fill="hold"/>
                                        <p:tgtEl>
                                          <p:spTgt spid="667"/>
                                        </p:tgtEl>
                                        <p:attrNameLst>
                                          <p:attrName>ppt_x</p:attrName>
                                        </p:attrNameLst>
                                      </p:cBhvr>
                                      <p:tavLst>
                                        <p:tav tm="0">
                                          <p:val>
                                            <p:strVal val="0-#ppt_w/2"/>
                                          </p:val>
                                        </p:tav>
                                        <p:tav tm="100000">
                                          <p:val>
                                            <p:strVal val="#ppt_x"/>
                                          </p:val>
                                        </p:tav>
                                      </p:tavLst>
                                    </p:anim>
                                    <p:anim calcmode="lin" valueType="num">
                                      <p:cBhvr>
                                        <p:cTn id="8" dur="1000" fill="hold"/>
                                        <p:tgtEl>
                                          <p:spTgt spid="667"/>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Class="entr" nodeType="clickEffect" presetSubtype="2" presetID="2" grpId="2" fill="hold">
                                  <p:stCondLst>
                                    <p:cond delay="0"/>
                                  </p:stCondLst>
                                  <p:iterate type="el" backwards="0">
                                    <p:tmAbs val="0"/>
                                  </p:iterate>
                                  <p:childTnLst>
                                    <p:set>
                                      <p:cBhvr>
                                        <p:cTn id="12" fill="hold"/>
                                        <p:tgtEl>
                                          <p:spTgt spid="672"/>
                                        </p:tgtEl>
                                        <p:attrNameLst>
                                          <p:attrName>style.visibility</p:attrName>
                                        </p:attrNameLst>
                                      </p:cBhvr>
                                      <p:to>
                                        <p:strVal val="visible"/>
                                      </p:to>
                                    </p:set>
                                    <p:anim calcmode="lin" valueType="num">
                                      <p:cBhvr>
                                        <p:cTn id="13" dur="1000" fill="hold"/>
                                        <p:tgtEl>
                                          <p:spTgt spid="672"/>
                                        </p:tgtEl>
                                        <p:attrNameLst>
                                          <p:attrName>ppt_x</p:attrName>
                                        </p:attrNameLst>
                                      </p:cBhvr>
                                      <p:tavLst>
                                        <p:tav tm="0">
                                          <p:val>
                                            <p:strVal val="1+#ppt_w/2"/>
                                          </p:val>
                                        </p:tav>
                                        <p:tav tm="100000">
                                          <p:val>
                                            <p:strVal val="#ppt_x"/>
                                          </p:val>
                                        </p:tav>
                                      </p:tavLst>
                                    </p:anim>
                                    <p:anim calcmode="lin" valueType="num">
                                      <p:cBhvr>
                                        <p:cTn id="14" dur="1000" fill="hold"/>
                                        <p:tgtEl>
                                          <p:spTgt spid="672"/>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672" grpId="2"/>
      <p:bldP build="whole" bldLvl="1" animBg="1" rev="0" advAuto="0" spid="667" grpId="1"/>
    </p:bldLst>
  </p:timing>
</p:sld>
</file>

<file path=ppt/slides/slide6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74" name="Your school publishes a report looking at math scores of all students in the grade.…"/>
          <p:cNvSpPr txBox="1"/>
          <p:nvPr>
            <p:ph type="body" idx="1"/>
          </p:nvPr>
        </p:nvSpPr>
        <p:spPr>
          <a:xfrm>
            <a:off x="531377" y="2138632"/>
            <a:ext cx="23321247" cy="10783397"/>
          </a:xfrm>
          <a:prstGeom prst="rect">
            <a:avLst/>
          </a:prstGeom>
          <a:ln w="3175"/>
        </p:spPr>
        <p:txBody>
          <a:bodyPr/>
          <a:lstStyle/>
          <a:p>
            <a:pPr/>
          </a:p>
          <a:p>
            <a:pPr/>
          </a:p>
          <a:p>
            <a:pPr/>
          </a:p>
          <a:p>
            <a:pPr/>
          </a:p>
          <a:p>
            <a:pPr/>
          </a:p>
          <a:p>
            <a:pPr/>
          </a:p>
          <a:p>
            <a:pPr/>
          </a:p>
          <a:p>
            <a:pPr/>
          </a:p>
          <a:p>
            <a:pPr/>
          </a:p>
          <a:p>
            <a:pPr/>
            <a:r>
              <a:t>Your school publishes a report looking at math scores of all students in the grade.</a:t>
            </a:r>
          </a:p>
          <a:p>
            <a:pPr lvl="1"/>
            <a:r>
              <a:t>The school is proud of its East Side scores!</a:t>
            </a:r>
          </a:p>
          <a:p>
            <a:pPr/>
          </a:p>
          <a:p>
            <a:pPr/>
            <a:r>
              <a:t>Your school revealed your grade!</a:t>
            </a:r>
          </a:p>
        </p:txBody>
      </p:sp>
      <p:sp>
        <p:nvSpPr>
          <p:cNvPr id="675"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676" name="Your school is really proud that it’s raised the East Side kids’ math scores!"/>
          <p:cNvSpPr txBox="1"/>
          <p:nvPr>
            <p:ph type="title"/>
          </p:nvPr>
        </p:nvSpPr>
        <p:spPr>
          <a:xfrm>
            <a:off x="-1" y="-1"/>
            <a:ext cx="24361692" cy="1741910"/>
          </a:xfrm>
          <a:prstGeom prst="rect">
            <a:avLst/>
          </a:prstGeom>
        </p:spPr>
        <p:txBody>
          <a:bodyPr/>
          <a:lstStyle/>
          <a:p>
            <a:pPr/>
            <a:r>
              <a:t>Your school is </a:t>
            </a:r>
            <a:r>
              <a:rPr i="1"/>
              <a:t>really proud </a:t>
            </a:r>
            <a:r>
              <a:t>that it’s raised the East Side kids’ math scores!</a:t>
            </a:r>
          </a:p>
        </p:txBody>
      </p:sp>
      <p:sp>
        <p:nvSpPr>
          <p:cNvPr id="677"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78"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679"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aphicFrame>
        <p:nvGraphicFramePr>
          <p:cNvPr id="680" name="Table 1"/>
          <p:cNvGraphicFramePr/>
          <p:nvPr/>
        </p:nvGraphicFramePr>
        <p:xfrm>
          <a:off x="10746292" y="11262740"/>
          <a:ext cx="13286766" cy="1879178"/>
        </p:xfrm>
        <a:graphic xmlns:a="http://schemas.openxmlformats.org/drawingml/2006/main">
          <a:graphicData uri="http://schemas.openxmlformats.org/drawingml/2006/table">
            <a:tbl>
              <a:tblPr firstCol="1" firstRow="1" lastCol="0" lastRow="0" bandCol="0" bandRow="0" rtl="0">
                <a:tableStyleId>{C7B018BB-80A7-4F77-B60F-C8B233D01FF8}</a:tableStyleId>
              </a:tblPr>
              <a:tblGrid>
                <a:gridCol w="4092597"/>
                <a:gridCol w="1734294"/>
                <a:gridCol w="1803326"/>
                <a:gridCol w="1803326"/>
                <a:gridCol w="1592636"/>
                <a:gridCol w="2247885"/>
              </a:tblGrid>
              <a:tr h="622158">
                <a:tc>
                  <a:txBody>
                    <a:bodyPr/>
                    <a:lstStyle/>
                    <a:p>
                      <a:pPr algn="l" defTabSz="2438400">
                        <a:defRPr b="1" sz="3600">
                          <a:uFillTx/>
                          <a:latin typeface="Arial"/>
                          <a:ea typeface="Arial"/>
                          <a:cs typeface="Arial"/>
                          <a:sym typeface="Arial"/>
                        </a:defRPr>
                      </a:pP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0-60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61-70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71-80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81-90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91-100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r>
              <a:tr h="622158">
                <a:tc>
                  <a:txBody>
                    <a:bodyPr/>
                    <a:lstStyle/>
                    <a:p>
                      <a:pPr algn="l" defTabSz="2438400">
                        <a:defRPr sz="1800">
                          <a:solidFill>
                            <a:srgbClr val="000000"/>
                          </a:solidFill>
                          <a:uFillTx/>
                        </a:defRPr>
                      </a:pPr>
                      <a:r>
                        <a:rPr b="1" sz="3600">
                          <a:solidFill>
                            <a:srgbClr val="FFFFFF"/>
                          </a:solidFill>
                          <a:latin typeface="Arial"/>
                          <a:ea typeface="Arial"/>
                          <a:cs typeface="Arial"/>
                          <a:sym typeface="Arial"/>
                        </a:rPr>
                        <a:t>West Side kids</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535353"/>
                    </a:solidFill>
                  </a:tcPr>
                </a:tc>
                <a:tc>
                  <a:txBody>
                    <a:bodyPr/>
                    <a:lstStyle/>
                    <a:p>
                      <a:pPr algn="r" defTabSz="2438400">
                        <a:defRPr sz="1800">
                          <a:uFillTx/>
                        </a:defRPr>
                      </a:pPr>
                      <a:r>
                        <a:rPr sz="3600">
                          <a:latin typeface="Arial"/>
                          <a:ea typeface="Arial"/>
                          <a:cs typeface="Arial"/>
                          <a:sym typeface="Arial"/>
                        </a:rPr>
                        <a:t>10</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15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75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95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65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r>
              <a:tr h="622158">
                <a:tc>
                  <a:txBody>
                    <a:bodyPr/>
                    <a:lstStyle/>
                    <a:p>
                      <a:pPr algn="l" defTabSz="2438400">
                        <a:defRPr sz="1800">
                          <a:solidFill>
                            <a:srgbClr val="000000"/>
                          </a:solidFill>
                          <a:uFillTx/>
                        </a:defRPr>
                      </a:pPr>
                      <a:r>
                        <a:rPr b="1" sz="3600">
                          <a:solidFill>
                            <a:srgbClr val="FFFFFF"/>
                          </a:solidFill>
                          <a:latin typeface="Arial"/>
                          <a:ea typeface="Arial"/>
                          <a:cs typeface="Arial"/>
                          <a:sym typeface="Arial"/>
                        </a:rPr>
                        <a:t>East Side kids</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EB5600"/>
                    </a:solidFill>
                  </a:tcPr>
                </a:tc>
                <a:tc>
                  <a:txBody>
                    <a:bodyPr/>
                    <a:lstStyle/>
                    <a:p>
                      <a:pPr algn="r" defTabSz="2438400">
                        <a:defRPr sz="1800">
                          <a:uFillTx/>
                        </a:defRPr>
                      </a:pPr>
                      <a:r>
                        <a:rPr sz="3600">
                          <a:latin typeface="Arial"/>
                          <a:ea typeface="Arial"/>
                          <a:cs typeface="Arial"/>
                          <a:sym typeface="Arial"/>
                        </a:rPr>
                        <a:t>15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45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125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0</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0</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r>
            </a:tbl>
          </a:graphicData>
        </a:graphic>
      </p:graphicFrame>
      <p:sp>
        <p:nvSpPr>
          <p:cNvPr id="681" name="# of students in grade with math scores in range"/>
          <p:cNvSpPr txBox="1"/>
          <p:nvPr/>
        </p:nvSpPr>
        <p:spPr>
          <a:xfrm>
            <a:off x="13603958" y="10682392"/>
            <a:ext cx="8664775" cy="45660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defTabSz="2438400">
              <a:spcBef>
                <a:spcPts val="0"/>
              </a:spcBef>
              <a:defRPr sz="3200">
                <a:solidFill>
                  <a:srgbClr val="1B2E12"/>
                </a:solidFill>
                <a:latin typeface="Arial"/>
                <a:ea typeface="Arial"/>
                <a:cs typeface="Arial"/>
                <a:sym typeface="Arial"/>
              </a:defRPr>
            </a:lvl1pPr>
          </a:lstStyle>
          <a:p>
            <a:pPr/>
            <a:r>
              <a:t># of students in grade with math scores in range</a:t>
            </a:r>
          </a:p>
        </p:txBody>
      </p:sp>
      <p:pic>
        <p:nvPicPr>
          <p:cNvPr id="682" name="pasted-movie.png" descr="pasted-movie.png"/>
          <p:cNvPicPr>
            <a:picLocks noChangeAspect="1"/>
          </p:cNvPicPr>
          <p:nvPr/>
        </p:nvPicPr>
        <p:blipFill>
          <a:blip r:embed="rId2">
            <a:extLst/>
          </a:blip>
          <a:stretch>
            <a:fillRect/>
          </a:stretch>
        </p:blipFill>
        <p:spPr>
          <a:xfrm>
            <a:off x="11638435" y="5524646"/>
            <a:ext cx="2676857" cy="2676856"/>
          </a:xfrm>
          <a:prstGeom prst="rect">
            <a:avLst/>
          </a:prstGeom>
          <a:ln w="12700">
            <a:miter lim="400000"/>
          </a:ln>
        </p:spPr>
      </p:pic>
      <p:pic>
        <p:nvPicPr>
          <p:cNvPr id="683" name="pasted-movie.png" descr="pasted-movie.png"/>
          <p:cNvPicPr>
            <a:picLocks noChangeAspect="1"/>
          </p:cNvPicPr>
          <p:nvPr/>
        </p:nvPicPr>
        <p:blipFill>
          <a:blip r:embed="rId3">
            <a:extLst/>
          </a:blip>
          <a:srcRect l="0" t="31348" r="0" b="20930"/>
          <a:stretch>
            <a:fillRect/>
          </a:stretch>
        </p:blipFill>
        <p:spPr>
          <a:xfrm>
            <a:off x="6466844" y="5527835"/>
            <a:ext cx="4601145" cy="2195724"/>
          </a:xfrm>
          <a:prstGeom prst="rect">
            <a:avLst/>
          </a:prstGeom>
          <a:ln w="12700">
            <a:miter lim="400000"/>
          </a:ln>
        </p:spPr>
      </p:pic>
      <p:sp>
        <p:nvSpPr>
          <p:cNvPr id="684" name="West Side kids"/>
          <p:cNvSpPr txBox="1"/>
          <p:nvPr/>
        </p:nvSpPr>
        <p:spPr>
          <a:xfrm>
            <a:off x="4720833" y="4874522"/>
            <a:ext cx="2692996"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West Side kids</a:t>
            </a:r>
          </a:p>
        </p:txBody>
      </p:sp>
      <p:pic>
        <p:nvPicPr>
          <p:cNvPr id="685" name="pasted-movie.png" descr="pasted-movie.png"/>
          <p:cNvPicPr>
            <a:picLocks noChangeAspect="1"/>
          </p:cNvPicPr>
          <p:nvPr/>
        </p:nvPicPr>
        <p:blipFill>
          <a:blip r:embed="rId4">
            <a:extLst/>
          </a:blip>
          <a:srcRect l="22086" t="15399" r="28386" b="12600"/>
          <a:stretch>
            <a:fillRect/>
          </a:stretch>
        </p:blipFill>
        <p:spPr>
          <a:xfrm flipH="1">
            <a:off x="15600061" y="5535575"/>
            <a:ext cx="1510304" cy="2195610"/>
          </a:xfrm>
          <a:prstGeom prst="rect">
            <a:avLst/>
          </a:prstGeom>
          <a:ln w="12700">
            <a:miter lim="400000"/>
          </a:ln>
        </p:spPr>
      </p:pic>
      <p:sp>
        <p:nvSpPr>
          <p:cNvPr id="686" name="East Side kids"/>
          <p:cNvSpPr txBox="1"/>
          <p:nvPr/>
        </p:nvSpPr>
        <p:spPr>
          <a:xfrm>
            <a:off x="16614917" y="4874522"/>
            <a:ext cx="2587825"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East Side kids</a:t>
            </a:r>
          </a:p>
        </p:txBody>
      </p:sp>
      <p:pic>
        <p:nvPicPr>
          <p:cNvPr id="687" name="pasted-movie.png" descr="pasted-movie.png"/>
          <p:cNvPicPr>
            <a:picLocks noChangeAspect="1"/>
          </p:cNvPicPr>
          <p:nvPr/>
        </p:nvPicPr>
        <p:blipFill>
          <a:blip r:embed="rId5">
            <a:extLst/>
          </a:blip>
          <a:srcRect l="0" t="23879" r="0" b="22020"/>
          <a:stretch>
            <a:fillRect/>
          </a:stretch>
        </p:blipFill>
        <p:spPr>
          <a:xfrm flipH="1">
            <a:off x="17954425" y="5527835"/>
            <a:ext cx="5691006" cy="3078813"/>
          </a:xfrm>
          <a:prstGeom prst="rect">
            <a:avLst/>
          </a:prstGeom>
          <a:ln w="12700">
            <a:miter lim="400000"/>
          </a:ln>
        </p:spPr>
      </p:pic>
      <p:pic>
        <p:nvPicPr>
          <p:cNvPr id="688" name="pasted-movie.png" descr="pasted-movie.png"/>
          <p:cNvPicPr>
            <a:picLocks noChangeAspect="1"/>
          </p:cNvPicPr>
          <p:nvPr/>
        </p:nvPicPr>
        <p:blipFill>
          <a:blip r:embed="rId6">
            <a:extLst/>
          </a:blip>
          <a:srcRect l="0" t="14406" r="0" b="21355"/>
          <a:stretch>
            <a:fillRect/>
          </a:stretch>
        </p:blipFill>
        <p:spPr>
          <a:xfrm flipH="1">
            <a:off x="738822" y="5527835"/>
            <a:ext cx="5158065" cy="3313414"/>
          </a:xfrm>
          <a:prstGeom prst="rect">
            <a:avLst/>
          </a:prstGeom>
          <a:ln w="12700">
            <a:miter lim="400000"/>
          </a:ln>
        </p:spPr>
      </p:pic>
      <p:sp>
        <p:nvSpPr>
          <p:cNvPr id="689" name="Your class"/>
          <p:cNvSpPr txBox="1"/>
          <p:nvPr/>
        </p:nvSpPr>
        <p:spPr>
          <a:xfrm>
            <a:off x="7820750" y="7916352"/>
            <a:ext cx="1872656"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Your class</a:t>
            </a:r>
          </a:p>
        </p:txBody>
      </p:sp>
      <p:sp>
        <p:nvSpPr>
          <p:cNvPr id="690" name="You"/>
          <p:cNvSpPr txBox="1"/>
          <p:nvPr/>
        </p:nvSpPr>
        <p:spPr>
          <a:xfrm>
            <a:off x="15995409" y="7916352"/>
            <a:ext cx="698501"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You</a:t>
            </a:r>
          </a:p>
        </p:txBody>
      </p:sp>
    </p:spTree>
  </p:cSld>
  <p:clrMapOvr>
    <a:masterClrMapping/>
  </p:clrMapOvr>
  <p:transition xmlns:p14="http://schemas.microsoft.com/office/powerpoint/2010/main" spd="med" advClick="1"/>
</p:sld>
</file>

<file path=ppt/slides/slide6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92"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693" name="Solving these equations for confidential numbers is called Database Reconstruction. It’s like sudoku."/>
          <p:cNvSpPr/>
          <p:nvPr>
            <p:ph type="title"/>
          </p:nvPr>
        </p:nvSpPr>
        <p:spPr>
          <a:prstGeom prst="rect">
            <a:avLst/>
          </a:prstGeom>
        </p:spPr>
        <p:txBody>
          <a:bodyPr/>
          <a:lstStyle/>
          <a:p>
            <a:pPr/>
            <a:r>
              <a:t>Solving these equations for confidential numbers is called</a:t>
            </a:r>
            <a:br/>
            <a:r>
              <a:t>Database Reconstruction. It’s like sudoku. </a:t>
            </a:r>
          </a:p>
        </p:txBody>
      </p:sp>
      <p:sp>
        <p:nvSpPr>
          <p:cNvPr id="694"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695"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696"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697" name="pasted-movie.png" descr="pasted-movie.png"/>
          <p:cNvPicPr>
            <a:picLocks noChangeAspect="1"/>
          </p:cNvPicPr>
          <p:nvPr/>
        </p:nvPicPr>
        <p:blipFill>
          <a:blip r:embed="rId2">
            <a:extLst/>
          </a:blip>
          <a:stretch>
            <a:fillRect/>
          </a:stretch>
        </p:blipFill>
        <p:spPr>
          <a:xfrm>
            <a:off x="7751615" y="2235200"/>
            <a:ext cx="8880770" cy="8880769"/>
          </a:xfrm>
          <a:prstGeom prst="rect">
            <a:avLst/>
          </a:prstGeom>
          <a:ln w="12700">
            <a:miter lim="400000"/>
          </a:ln>
        </p:spPr>
      </p:pic>
      <p:sp>
        <p:nvSpPr>
          <p:cNvPr id="698" name="It’s just solving a bunch of constraints!"/>
          <p:cNvSpPr txBox="1"/>
          <p:nvPr/>
        </p:nvSpPr>
        <p:spPr>
          <a:xfrm>
            <a:off x="6230874" y="11686168"/>
            <a:ext cx="12044171" cy="728112"/>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b="1" sz="5100">
                <a:solidFill>
                  <a:srgbClr val="1B2E12"/>
                </a:solidFill>
                <a:latin typeface="Arial"/>
                <a:ea typeface="Arial"/>
                <a:cs typeface="Arial"/>
                <a:sym typeface="Arial"/>
              </a:defRPr>
            </a:lvl1pPr>
          </a:lstStyle>
          <a:p>
            <a:pPr/>
            <a:r>
              <a:t>It’s just solving a bunch of constraints!</a:t>
            </a:r>
          </a:p>
        </p:txBody>
      </p:sp>
    </p:spTree>
  </p:cSld>
  <p:clrMapOvr>
    <a:masterClrMapping/>
  </p:clrMapOvr>
  <p:transition xmlns:p14="http://schemas.microsoft.com/office/powerpoint/2010/main" spd="med" advClick="1"/>
</p:sld>
</file>

<file path=ppt/slides/slide6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0" name="Solve for x:…"/>
          <p:cNvSpPr/>
          <p:nvPr>
            <p:ph type="title"/>
          </p:nvPr>
        </p:nvSpPr>
        <p:spPr>
          <a:prstGeom prst="rect">
            <a:avLst/>
          </a:prstGeom>
        </p:spPr>
        <p:txBody>
          <a:bodyPr/>
          <a:lstStyle/>
          <a:p>
            <a:pPr/>
            <a:r>
              <a:t>Solve for x:</a:t>
            </a:r>
          </a:p>
          <a:p>
            <a:pPr/>
            <a:r>
              <a:t>x = 80</a:t>
            </a:r>
          </a:p>
        </p:txBody>
      </p:sp>
      <p:sp>
        <p:nvSpPr>
          <p:cNvPr id="701" name="Double-click to edit"/>
          <p:cNvSpPr/>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6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05" name="Solve for x:…"/>
          <p:cNvSpPr/>
          <p:nvPr>
            <p:ph type="title"/>
          </p:nvPr>
        </p:nvSpPr>
        <p:spPr>
          <a:prstGeom prst="rect">
            <a:avLst/>
          </a:prstGeom>
        </p:spPr>
        <p:txBody>
          <a:bodyPr/>
          <a:lstStyle/>
          <a:p>
            <a:pPr/>
            <a:r>
              <a:t>Solve for x:</a:t>
            </a:r>
          </a:p>
          <a:p>
            <a:pPr/>
            <a:r>
              <a:t>x + noise = 80</a:t>
            </a:r>
          </a:p>
        </p:txBody>
      </p:sp>
      <p:sp>
        <p:nvSpPr>
          <p:cNvPr id="706" name="Double-click to edit"/>
          <p:cNvSpPr/>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6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710" name="Figure 06 - NoisyStatistics.tif" descr="Figure 06 - NoisyStatistics.tif"/>
          <p:cNvPicPr>
            <a:picLocks noChangeAspect="1"/>
          </p:cNvPicPr>
          <p:nvPr/>
        </p:nvPicPr>
        <p:blipFill>
          <a:blip r:embed="rId2">
            <a:extLst/>
          </a:blip>
          <a:srcRect l="0" t="0" r="0" b="2233"/>
          <a:stretch>
            <a:fillRect/>
          </a:stretch>
        </p:blipFill>
        <p:spPr>
          <a:xfrm>
            <a:off x="3757414" y="300632"/>
            <a:ext cx="16869140" cy="12821781"/>
          </a:xfrm>
          <a:prstGeom prst="rect">
            <a:avLst/>
          </a:prstGeom>
          <a:ln w="12700">
            <a:miter lim="400000"/>
          </a:ln>
        </p:spPr>
      </p:pic>
    </p:spTree>
  </p:cSld>
  <p:clrMapOvr>
    <a:masterClrMapping/>
  </p:clrMapOvr>
  <p:transition xmlns:p14="http://schemas.microsoft.com/office/powerpoint/2010/main" spd="med" advClick="1"/>
</p:sld>
</file>

<file path=ppt/slides/slide6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12" name="Double-click to edit"/>
          <p:cNvSpPr txBox="1"/>
          <p:nvPr>
            <p:ph type="body" idx="1"/>
          </p:nvPr>
        </p:nvSpPr>
        <p:spPr>
          <a:xfrm>
            <a:off x="531377" y="2138632"/>
            <a:ext cx="23321247" cy="10783397"/>
          </a:xfrm>
          <a:prstGeom prst="rect">
            <a:avLst/>
          </a:prstGeom>
        </p:spPr>
        <p:txBody>
          <a:bodyPr/>
          <a:lstStyle/>
          <a:p>
            <a:pPr/>
          </a:p>
        </p:txBody>
      </p:sp>
      <p:sp>
        <p:nvSpPr>
          <p:cNvPr id="71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14" name="Differential privacy adds noise.…"/>
          <p:cNvSpPr txBox="1"/>
          <p:nvPr>
            <p:ph type="title"/>
          </p:nvPr>
        </p:nvSpPr>
        <p:spPr>
          <a:xfrm>
            <a:off x="-1" y="-1"/>
            <a:ext cx="24361692" cy="1741910"/>
          </a:xfrm>
          <a:prstGeom prst="rect">
            <a:avLst/>
          </a:prstGeom>
        </p:spPr>
        <p:txBody>
          <a:bodyPr/>
          <a:lstStyle/>
          <a:p>
            <a:pPr/>
            <a:r>
              <a:t>Differential privacy adds noise.</a:t>
            </a:r>
          </a:p>
          <a:p>
            <a:pPr/>
            <a:r>
              <a:t>Noise creates uncertainty about the confidential data</a:t>
            </a:r>
          </a:p>
        </p:txBody>
      </p:sp>
      <p:sp>
        <p:nvSpPr>
          <p:cNvPr id="71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1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1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aphicFrame>
        <p:nvGraphicFramePr>
          <p:cNvPr id="718" name="Table 1"/>
          <p:cNvGraphicFramePr/>
          <p:nvPr/>
        </p:nvGraphicFramePr>
        <p:xfrm>
          <a:off x="392143" y="5117378"/>
          <a:ext cx="11261014" cy="1862701"/>
        </p:xfrm>
        <a:graphic xmlns:a="http://schemas.openxmlformats.org/drawingml/2006/main">
          <a:graphicData uri="http://schemas.openxmlformats.org/drawingml/2006/table">
            <a:tbl>
              <a:tblPr firstCol="1" firstRow="1" lastCol="0" lastRow="0" bandCol="0" bandRow="0" rtl="0">
                <a:tableStyleId>{C7B018BB-80A7-4F77-B60F-C8B233D01FF8}</a:tableStyleId>
              </a:tblPr>
              <a:tblGrid>
                <a:gridCol w="3464111"/>
                <a:gridCol w="1467964"/>
                <a:gridCol w="1526395"/>
                <a:gridCol w="1526395"/>
                <a:gridCol w="1348060"/>
                <a:gridCol w="1902685"/>
              </a:tblGrid>
              <a:tr h="612433">
                <a:tc>
                  <a:txBody>
                    <a:bodyPr/>
                    <a:lstStyle/>
                    <a:p>
                      <a:pPr algn="l" defTabSz="2438400">
                        <a:defRPr b="1" sz="3600">
                          <a:uFillTx/>
                          <a:latin typeface="Arial"/>
                          <a:ea typeface="Arial"/>
                          <a:cs typeface="Arial"/>
                          <a:sym typeface="Arial"/>
                        </a:defRPr>
                      </a:pP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0-60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61-70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71-80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81-90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91-100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r>
              <a:tr h="612433">
                <a:tc>
                  <a:txBody>
                    <a:bodyPr/>
                    <a:lstStyle/>
                    <a:p>
                      <a:pPr algn="l" defTabSz="2438400">
                        <a:defRPr sz="1800">
                          <a:solidFill>
                            <a:srgbClr val="000000"/>
                          </a:solidFill>
                          <a:uFillTx/>
                        </a:defRPr>
                      </a:pPr>
                      <a:r>
                        <a:rPr b="1" sz="3600">
                          <a:solidFill>
                            <a:srgbClr val="FFFFFF"/>
                          </a:solidFill>
                          <a:latin typeface="Arial"/>
                          <a:ea typeface="Arial"/>
                          <a:cs typeface="Arial"/>
                          <a:sym typeface="Arial"/>
                        </a:rPr>
                        <a:t>West Side kids</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535353"/>
                    </a:solidFill>
                  </a:tcPr>
                </a:tc>
                <a:tc>
                  <a:txBody>
                    <a:bodyPr/>
                    <a:lstStyle/>
                    <a:p>
                      <a:pPr algn="r" defTabSz="2438400">
                        <a:defRPr sz="1800">
                          <a:uFillTx/>
                        </a:defRPr>
                      </a:pPr>
                      <a:r>
                        <a:rPr sz="3600">
                          <a:latin typeface="Arial"/>
                          <a:ea typeface="Arial"/>
                          <a:cs typeface="Arial"/>
                          <a:sym typeface="Arial"/>
                        </a:rPr>
                        <a:t>10</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15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75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95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65</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r>
              <a:tr h="612433">
                <a:tc>
                  <a:txBody>
                    <a:bodyPr/>
                    <a:lstStyle/>
                    <a:p>
                      <a:pPr algn="l" defTabSz="2438400">
                        <a:defRPr sz="1800">
                          <a:solidFill>
                            <a:srgbClr val="000000"/>
                          </a:solidFill>
                          <a:uFillTx/>
                        </a:defRPr>
                      </a:pPr>
                      <a:r>
                        <a:rPr b="1" sz="3600">
                          <a:solidFill>
                            <a:srgbClr val="FFFFFF"/>
                          </a:solidFill>
                          <a:latin typeface="Arial"/>
                          <a:ea typeface="Arial"/>
                          <a:cs typeface="Arial"/>
                          <a:sym typeface="Arial"/>
                        </a:rPr>
                        <a:t>East Side kids</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EB5600"/>
                    </a:solidFill>
                  </a:tcPr>
                </a:tc>
                <a:tc>
                  <a:txBody>
                    <a:bodyPr/>
                    <a:lstStyle/>
                    <a:p>
                      <a:pPr algn="r" defTabSz="2438400">
                        <a:defRPr sz="1800">
                          <a:uFillTx/>
                        </a:defRPr>
                      </a:pPr>
                      <a:r>
                        <a:rPr sz="3600">
                          <a:latin typeface="Arial"/>
                          <a:ea typeface="Arial"/>
                          <a:cs typeface="Arial"/>
                          <a:sym typeface="Arial"/>
                        </a:rPr>
                        <a:t>15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45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125</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0</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0</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r>
            </a:tbl>
          </a:graphicData>
        </a:graphic>
      </p:graphicFrame>
      <p:pic>
        <p:nvPicPr>
          <p:cNvPr id="719" name="pasted-movie.png" descr="pasted-movie.png"/>
          <p:cNvPicPr>
            <a:picLocks noChangeAspect="1"/>
          </p:cNvPicPr>
          <p:nvPr/>
        </p:nvPicPr>
        <p:blipFill>
          <a:blip r:embed="rId2">
            <a:extLst/>
          </a:blip>
          <a:srcRect l="54117" t="14718" r="12196" b="57585"/>
          <a:stretch>
            <a:fillRect/>
          </a:stretch>
        </p:blipFill>
        <p:spPr>
          <a:xfrm>
            <a:off x="8805788" y="2923859"/>
            <a:ext cx="3229429" cy="1517237"/>
          </a:xfrm>
          <a:prstGeom prst="rect">
            <a:avLst/>
          </a:prstGeom>
          <a:ln w="12700">
            <a:miter lim="400000"/>
          </a:ln>
        </p:spPr>
      </p:pic>
      <p:sp>
        <p:nvSpPr>
          <p:cNvPr id="720" name="+ noise →"/>
          <p:cNvSpPr txBox="1"/>
          <p:nvPr/>
        </p:nvSpPr>
        <p:spPr>
          <a:xfrm>
            <a:off x="12643909" y="3452265"/>
            <a:ext cx="1853804"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 noise →</a:t>
            </a:r>
          </a:p>
        </p:txBody>
      </p:sp>
      <p:sp>
        <p:nvSpPr>
          <p:cNvPr id="721" name="+ noise →"/>
          <p:cNvSpPr txBox="1"/>
          <p:nvPr/>
        </p:nvSpPr>
        <p:spPr>
          <a:xfrm>
            <a:off x="12643909" y="5795025"/>
            <a:ext cx="1853804"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 noise →</a:t>
            </a:r>
          </a:p>
        </p:txBody>
      </p:sp>
      <p:graphicFrame>
        <p:nvGraphicFramePr>
          <p:cNvPr id="722" name="Table 1-1"/>
          <p:cNvGraphicFramePr/>
          <p:nvPr/>
        </p:nvGraphicFramePr>
        <p:xfrm>
          <a:off x="15049709" y="5117378"/>
          <a:ext cx="8527544" cy="1862701"/>
        </p:xfrm>
        <a:graphic xmlns:a="http://schemas.openxmlformats.org/drawingml/2006/main">
          <a:graphicData uri="http://schemas.openxmlformats.org/drawingml/2006/table">
            <a:tbl>
              <a:tblPr firstCol="0" firstRow="1" lastCol="0" lastRow="0" bandCol="0" bandRow="0" rtl="0">
                <a:tableStyleId>{C7B018BB-80A7-4F77-B60F-C8B233D01FF8}</a:tableStyleId>
              </a:tblPr>
              <a:tblGrid>
                <a:gridCol w="1605976"/>
                <a:gridCol w="1669900"/>
                <a:gridCol w="1669900"/>
                <a:gridCol w="1474799"/>
                <a:gridCol w="2081566"/>
              </a:tblGrid>
              <a:tr h="612433">
                <a:tc>
                  <a:txBody>
                    <a:bodyPr/>
                    <a:lstStyle/>
                    <a:p>
                      <a:pPr defTabSz="2438400">
                        <a:defRPr sz="1800">
                          <a:solidFill>
                            <a:srgbClr val="000000"/>
                          </a:solidFill>
                          <a:uFillTx/>
                        </a:defRPr>
                      </a:pPr>
                      <a:r>
                        <a:rPr b="1" sz="3600">
                          <a:solidFill>
                            <a:srgbClr val="FFFFFF"/>
                          </a:solidFill>
                          <a:latin typeface="Arial"/>
                          <a:ea typeface="Arial"/>
                          <a:cs typeface="Arial"/>
                          <a:sym typeface="Arial"/>
                        </a:rPr>
                        <a:t>0-60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61-70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71-80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81-90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c>
                  <a:txBody>
                    <a:bodyPr/>
                    <a:lstStyle/>
                    <a:p>
                      <a:pPr defTabSz="2438400">
                        <a:defRPr sz="1800">
                          <a:solidFill>
                            <a:srgbClr val="000000"/>
                          </a:solidFill>
                          <a:uFillTx/>
                        </a:defRPr>
                      </a:pPr>
                      <a:r>
                        <a:rPr b="1" sz="3600">
                          <a:solidFill>
                            <a:srgbClr val="FFFFFF"/>
                          </a:solidFill>
                          <a:latin typeface="Arial"/>
                          <a:ea typeface="Arial"/>
                          <a:cs typeface="Arial"/>
                          <a:sym typeface="Arial"/>
                        </a:rPr>
                        <a:t>91-100</a:t>
                      </a:r>
                    </a:p>
                  </a:txBody>
                  <a:tcPr marL="0" marR="0" marT="0" marB="0" anchor="t" anchorCtr="0" horzOverflow="overflow">
                    <a:lnL w="25400">
                      <a:solidFill>
                        <a:srgbClr val="FFFFFF"/>
                      </a:solidFill>
                    </a:lnL>
                    <a:lnR w="25400">
                      <a:solidFill>
                        <a:srgbClr val="FFFFFF"/>
                      </a:solidFill>
                    </a:lnR>
                    <a:lnT w="25400">
                      <a:solidFill>
                        <a:srgbClr val="FFFFFF"/>
                      </a:solidFill>
                    </a:lnT>
                    <a:lnB w="101600">
                      <a:solidFill>
                        <a:srgbClr val="FFFFFF"/>
                      </a:solidFill>
                    </a:lnB>
                    <a:solidFill>
                      <a:srgbClr val="5583A0"/>
                    </a:solidFill>
                  </a:tcPr>
                </a:tc>
              </a:tr>
              <a:tr h="612433">
                <a:tc>
                  <a:txBody>
                    <a:bodyPr/>
                    <a:lstStyle/>
                    <a:p>
                      <a:pPr algn="r" defTabSz="2438400">
                        <a:defRPr sz="1800">
                          <a:uFillTx/>
                        </a:defRPr>
                      </a:pPr>
                      <a:r>
                        <a:rPr sz="3600">
                          <a:latin typeface="Arial"/>
                          <a:ea typeface="Arial"/>
                          <a:cs typeface="Arial"/>
                          <a:sym typeface="Arial"/>
                        </a:rPr>
                        <a:t>8</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16</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76</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92</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c>
                  <a:txBody>
                    <a:bodyPr/>
                    <a:lstStyle/>
                    <a:p>
                      <a:pPr algn="r" defTabSz="2438400">
                        <a:defRPr sz="1800">
                          <a:uFillTx/>
                        </a:defRPr>
                      </a:pPr>
                      <a:r>
                        <a:rPr sz="3600">
                          <a:latin typeface="Arial"/>
                          <a:ea typeface="Arial"/>
                          <a:cs typeface="Arial"/>
                          <a:sym typeface="Arial"/>
                        </a:rPr>
                        <a:t>68</a:t>
                      </a:r>
                    </a:p>
                  </a:txBody>
                  <a:tcPr marL="0" marR="0" marT="0" marB="0" anchor="t" anchorCtr="0" horzOverflow="overflow">
                    <a:lnL w="25400">
                      <a:solidFill>
                        <a:srgbClr val="FFFFFF"/>
                      </a:solidFill>
                    </a:lnL>
                    <a:lnR w="25400">
                      <a:solidFill>
                        <a:srgbClr val="FFFFFF"/>
                      </a:solidFill>
                    </a:lnR>
                    <a:lnT w="101600">
                      <a:solidFill>
                        <a:srgbClr val="FFFFFF"/>
                      </a:solidFill>
                    </a:lnT>
                    <a:lnB w="25400">
                      <a:solidFill>
                        <a:srgbClr val="FFFFFF"/>
                      </a:solidFill>
                    </a:lnB>
                    <a:solidFill>
                      <a:srgbClr val="DDDDDD"/>
                    </a:solidFill>
                  </a:tcPr>
                </a:tc>
              </a:tr>
              <a:tr h="612433">
                <a:tc>
                  <a:txBody>
                    <a:bodyPr/>
                    <a:lstStyle/>
                    <a:p>
                      <a:pPr algn="r" defTabSz="2438400">
                        <a:defRPr sz="1800">
                          <a:uFillTx/>
                        </a:defRPr>
                      </a:pPr>
                      <a:r>
                        <a:rPr sz="3600">
                          <a:latin typeface="Arial"/>
                          <a:ea typeface="Arial"/>
                          <a:cs typeface="Arial"/>
                          <a:sym typeface="Arial"/>
                        </a:rPr>
                        <a:t>12</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48</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121</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3</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c>
                  <a:txBody>
                    <a:bodyPr/>
                    <a:lstStyle/>
                    <a:p>
                      <a:pPr algn="r" defTabSz="2438400">
                        <a:defRPr sz="1800">
                          <a:uFillTx/>
                        </a:defRPr>
                      </a:pPr>
                      <a:r>
                        <a:rPr sz="3600">
                          <a:latin typeface="Arial"/>
                          <a:ea typeface="Arial"/>
                          <a:cs typeface="Arial"/>
                          <a:sym typeface="Arial"/>
                        </a:rPr>
                        <a:t>1</a:t>
                      </a:r>
                    </a:p>
                  </a:txBody>
                  <a:tcPr marL="0" marR="0" marT="0" marB="0" anchor="t" anchorCtr="0" horzOverflow="overflow">
                    <a:lnL w="25400">
                      <a:solidFill>
                        <a:srgbClr val="FFFFFF"/>
                      </a:solidFill>
                    </a:lnL>
                    <a:lnR w="25400">
                      <a:solidFill>
                        <a:srgbClr val="FFFFFF"/>
                      </a:solidFill>
                    </a:lnR>
                    <a:lnT w="25400">
                      <a:solidFill>
                        <a:srgbClr val="FFFFFF"/>
                      </a:solidFill>
                    </a:lnT>
                    <a:lnB w="25400">
                      <a:solidFill>
                        <a:srgbClr val="FFFFFF"/>
                      </a:solidFill>
                    </a:lnB>
                    <a:solidFill>
                      <a:srgbClr val="F7D0CA"/>
                    </a:solidFill>
                  </a:tcPr>
                </a:tc>
              </a:tr>
            </a:tbl>
          </a:graphicData>
        </a:graphic>
      </p:graphicFrame>
      <p:sp>
        <p:nvSpPr>
          <p:cNvPr id="723" name="96.5%"/>
          <p:cNvSpPr txBox="1"/>
          <p:nvPr/>
        </p:nvSpPr>
        <p:spPr>
          <a:xfrm>
            <a:off x="15370064" y="3320676"/>
            <a:ext cx="2342482" cy="715827"/>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5000">
                <a:solidFill>
                  <a:srgbClr val="FFFFFF"/>
                </a:solidFill>
                <a:latin typeface="Arial"/>
                <a:ea typeface="Arial"/>
                <a:cs typeface="Arial"/>
                <a:sym typeface="Arial"/>
              </a:defRPr>
            </a:lvl1pPr>
          </a:lstStyle>
          <a:p>
            <a:pPr/>
            <a:r>
              <a:t>  96.5% </a:t>
            </a:r>
          </a:p>
        </p:txBody>
      </p:sp>
      <p:sp>
        <p:nvSpPr>
          <p:cNvPr id="724" name="Arrow"/>
          <p:cNvSpPr/>
          <p:nvPr/>
        </p:nvSpPr>
        <p:spPr>
          <a:xfrm rot="5400000">
            <a:off x="5572251" y="7626252"/>
            <a:ext cx="1343788"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725" name="Arrow"/>
          <p:cNvSpPr/>
          <p:nvPr/>
        </p:nvSpPr>
        <p:spPr>
          <a:xfrm rot="5400000">
            <a:off x="17355280" y="7643246"/>
            <a:ext cx="1343787" cy="1085278"/>
          </a:xfrm>
          <a:prstGeom prst="rightArrow">
            <a:avLst>
              <a:gd name="adj1" fmla="val 32000"/>
              <a:gd name="adj2" fmla="val 64000"/>
            </a:avLst>
          </a:prstGeom>
          <a:solidFill>
            <a:srgbClr val="FFFFFF"/>
          </a:solidFill>
          <a:ln w="63500">
            <a:solidFill>
              <a:srgbClr val="595959"/>
            </a:solidFill>
          </a:ln>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726" name="database…"/>
          <p:cNvSpPr txBox="1"/>
          <p:nvPr/>
        </p:nvSpPr>
        <p:spPr>
          <a:xfrm>
            <a:off x="7263154" y="7639074"/>
            <a:ext cx="4254675" cy="1077243"/>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spAutoFit/>
          </a:bodyPr>
          <a:lstStyle/>
          <a:p>
            <a:pPr algn="ctr" defTabSz="2438400">
              <a:spcBef>
                <a:spcPts val="0"/>
              </a:spcBef>
              <a:defRPr sz="3600">
                <a:solidFill>
                  <a:srgbClr val="FFFFFF"/>
                </a:solidFill>
                <a:latin typeface="Arial"/>
                <a:ea typeface="Arial"/>
                <a:cs typeface="Arial"/>
                <a:sym typeface="Arial"/>
              </a:defRPr>
            </a:pPr>
            <a:r>
              <a:t>database</a:t>
            </a:r>
          </a:p>
          <a:p>
            <a:pPr algn="ctr" defTabSz="2438400">
              <a:spcBef>
                <a:spcPts val="0"/>
              </a:spcBef>
              <a:defRPr sz="3600">
                <a:solidFill>
                  <a:srgbClr val="FFFFFF"/>
                </a:solidFill>
                <a:latin typeface="Arial"/>
                <a:ea typeface="Arial"/>
                <a:cs typeface="Arial"/>
                <a:sym typeface="Arial"/>
              </a:defRPr>
            </a:pPr>
            <a:r>
              <a:t>reconstruction</a:t>
            </a:r>
          </a:p>
        </p:txBody>
      </p:sp>
      <p:sp>
        <p:nvSpPr>
          <p:cNvPr id="727" name="database…"/>
          <p:cNvSpPr txBox="1"/>
          <p:nvPr/>
        </p:nvSpPr>
        <p:spPr>
          <a:xfrm>
            <a:off x="18839726" y="7622079"/>
            <a:ext cx="4254675" cy="1077244"/>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spAutoFit/>
          </a:bodyPr>
          <a:lstStyle/>
          <a:p>
            <a:pPr algn="ctr" defTabSz="2438400">
              <a:spcBef>
                <a:spcPts val="0"/>
              </a:spcBef>
              <a:defRPr sz="3600">
                <a:solidFill>
                  <a:srgbClr val="FFFFFF"/>
                </a:solidFill>
                <a:latin typeface="Arial"/>
                <a:ea typeface="Arial"/>
                <a:cs typeface="Arial"/>
                <a:sym typeface="Arial"/>
              </a:defRPr>
            </a:pPr>
            <a:r>
              <a:t>database</a:t>
            </a:r>
          </a:p>
          <a:p>
            <a:pPr algn="ctr" defTabSz="2438400">
              <a:spcBef>
                <a:spcPts val="0"/>
              </a:spcBef>
              <a:defRPr sz="3600">
                <a:solidFill>
                  <a:srgbClr val="FFFFFF"/>
                </a:solidFill>
                <a:latin typeface="Arial"/>
                <a:ea typeface="Arial"/>
                <a:cs typeface="Arial"/>
                <a:sym typeface="Arial"/>
              </a:defRPr>
            </a:pPr>
            <a:r>
              <a:t>reconstruction</a:t>
            </a:r>
          </a:p>
        </p:txBody>
      </p:sp>
      <p:sp>
        <p:nvSpPr>
          <p:cNvPr id="728" name="Original confidential database"/>
          <p:cNvSpPr/>
          <p:nvPr/>
        </p:nvSpPr>
        <p:spPr>
          <a:xfrm>
            <a:off x="3512792" y="9438137"/>
            <a:ext cx="5855145" cy="2492366"/>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Original confidential database</a:t>
            </a:r>
          </a:p>
        </p:txBody>
      </p:sp>
      <p:sp>
        <p:nvSpPr>
          <p:cNvPr id="729" name="Incorrect reconstruction"/>
          <p:cNvSpPr/>
          <p:nvPr/>
        </p:nvSpPr>
        <p:spPr>
          <a:xfrm>
            <a:off x="15099600" y="9629642"/>
            <a:ext cx="5855146" cy="2492366"/>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Incorrect reconstruction</a:t>
            </a:r>
          </a:p>
        </p:txBody>
      </p:sp>
      <p:sp>
        <p:nvSpPr>
          <p:cNvPr id="730" name="X"/>
          <p:cNvSpPr txBox="1"/>
          <p:nvPr/>
        </p:nvSpPr>
        <p:spPr>
          <a:xfrm>
            <a:off x="17422930" y="7463131"/>
            <a:ext cx="1181671" cy="196196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13800">
                <a:solidFill>
                  <a:srgbClr val="B30838">
                    <a:alpha val="41610"/>
                  </a:srgbClr>
                </a:solidFill>
                <a:latin typeface="Arial"/>
                <a:ea typeface="Arial"/>
                <a:cs typeface="Arial"/>
                <a:sym typeface="Arial"/>
              </a:defRPr>
            </a:lvl1pPr>
          </a:lstStyle>
          <a:p>
            <a:pPr/>
            <a:r>
              <a:t>X</a:t>
            </a:r>
          </a:p>
        </p:txBody>
      </p:sp>
    </p:spTree>
  </p:cSld>
  <p:clrMapOvr>
    <a:masterClrMapping/>
  </p:clrMapOvr>
  <p:transition xmlns:p14="http://schemas.microsoft.com/office/powerpoint/2010/main" spd="med" advClick="1"/>
</p:sld>
</file>

<file path=ppt/slides/slide7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32" name="What we compute:…"/>
          <p:cNvSpPr txBox="1"/>
          <p:nvPr>
            <p:ph type="body" idx="1"/>
          </p:nvPr>
        </p:nvSpPr>
        <p:spPr>
          <a:xfrm>
            <a:off x="531377" y="2138632"/>
            <a:ext cx="23321247" cy="10783397"/>
          </a:xfrm>
          <a:prstGeom prst="rect">
            <a:avLst/>
          </a:prstGeom>
        </p:spPr>
        <p:txBody>
          <a:bodyPr/>
          <a:lstStyle/>
          <a:p>
            <a:pPr/>
            <a:r>
              <a:t>What we compute:</a:t>
            </a:r>
          </a:p>
          <a:p>
            <a:pPr/>
          </a:p>
          <a:p>
            <a:pPr/>
          </a:p>
          <a:p>
            <a:pPr/>
          </a:p>
          <a:p>
            <a:pPr/>
            <a:r>
              <a:t>What we publish:</a:t>
            </a:r>
          </a:p>
          <a:p>
            <a:pPr/>
          </a:p>
          <a:p>
            <a:pPr/>
          </a:p>
          <a:p>
            <a:pPr/>
          </a:p>
          <a:p>
            <a:pPr/>
          </a:p>
          <a:p>
            <a:pPr/>
            <a:r>
              <a:t>The math of differential privacy computes </a:t>
            </a:r>
            <a:endParaRPr b="1"/>
          </a:p>
          <a:p>
            <a:pPr/>
            <a:endParaRPr b="1"/>
          </a:p>
          <a:p>
            <a:pPr/>
            <a:r>
              <a:rPr b="1"/>
              <a:t>The more noise that’s added, the more privacy the students get! </a:t>
            </a:r>
            <a:endParaRPr b="1"/>
          </a:p>
          <a:p>
            <a:pPr lvl="1"/>
            <a:r>
              <a:rPr b="1"/>
              <a:t>And the worse the statistics…</a:t>
            </a:r>
          </a:p>
        </p:txBody>
      </p:sp>
      <p:sp>
        <p:nvSpPr>
          <p:cNvPr id="73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34" name="A common form of differential privacy:…"/>
          <p:cNvSpPr txBox="1"/>
          <p:nvPr>
            <p:ph type="title"/>
          </p:nvPr>
        </p:nvSpPr>
        <p:spPr>
          <a:xfrm>
            <a:off x="-1" y="-1"/>
            <a:ext cx="24361692" cy="1741910"/>
          </a:xfrm>
          <a:prstGeom prst="rect">
            <a:avLst/>
          </a:prstGeom>
        </p:spPr>
        <p:txBody>
          <a:bodyPr/>
          <a:lstStyle/>
          <a:p>
            <a:pPr/>
            <a:r>
              <a:t>A common form of differential privacy:</a:t>
            </a:r>
          </a:p>
          <a:p>
            <a:pPr/>
            <a:r>
              <a:t>Add a random value (x) to each statistic before it is published.</a:t>
            </a:r>
          </a:p>
        </p:txBody>
      </p:sp>
      <p:sp>
        <p:nvSpPr>
          <p:cNvPr id="73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3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3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pSp>
        <p:nvGrpSpPr>
          <p:cNvPr id="740" name="Group"/>
          <p:cNvGrpSpPr/>
          <p:nvPr/>
        </p:nvGrpSpPr>
        <p:grpSpPr>
          <a:xfrm>
            <a:off x="2962599" y="3617051"/>
            <a:ext cx="14538895" cy="1655096"/>
            <a:chOff x="0" y="0"/>
            <a:chExt cx="14538893" cy="1655094"/>
          </a:xfrm>
        </p:grpSpPr>
        <p:pic>
          <p:nvPicPr>
            <p:cNvPr id="738" name="Image" descr="Image"/>
            <p:cNvPicPr>
              <a:picLocks noChangeAspect="1"/>
            </p:cNvPicPr>
            <p:nvPr/>
          </p:nvPicPr>
          <p:blipFill>
            <a:blip r:embed="rId2">
              <a:extLst/>
            </a:blip>
            <a:srcRect l="0" t="20009" r="0" b="0"/>
            <a:stretch>
              <a:fillRect/>
            </a:stretch>
          </p:blipFill>
          <p:spPr>
            <a:xfrm>
              <a:off x="0" y="0"/>
              <a:ext cx="9562359" cy="1655095"/>
            </a:xfrm>
            <a:prstGeom prst="rect">
              <a:avLst/>
            </a:prstGeom>
            <a:ln w="12700" cap="flat">
              <a:noFill/>
              <a:miter lim="400000"/>
            </a:ln>
            <a:effectLst/>
          </p:spPr>
        </p:pic>
        <p:sp>
          <p:nvSpPr>
            <p:cNvPr id="739" name="+ noise = 96.5"/>
            <p:cNvSpPr txBox="1"/>
            <p:nvPr/>
          </p:nvSpPr>
          <p:spPr>
            <a:xfrm>
              <a:off x="9027962" y="116442"/>
              <a:ext cx="5510932" cy="93777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6600">
                  <a:solidFill>
                    <a:srgbClr val="1B2E12"/>
                  </a:solidFill>
                  <a:latin typeface="Arial"/>
                  <a:ea typeface="Arial"/>
                  <a:cs typeface="Arial"/>
                  <a:sym typeface="Arial"/>
                </a:defRPr>
              </a:pPr>
              <a:r>
                <a:t>+ </a:t>
              </a:r>
              <a:r>
                <a:rPr b="1"/>
                <a:t>noise </a:t>
              </a:r>
              <a:r>
                <a:t>= 96.5</a:t>
              </a:r>
            </a:p>
          </p:txBody>
        </p:sp>
      </p:grpSp>
      <p:grpSp>
        <p:nvGrpSpPr>
          <p:cNvPr id="743" name="Group"/>
          <p:cNvGrpSpPr/>
          <p:nvPr/>
        </p:nvGrpSpPr>
        <p:grpSpPr>
          <a:xfrm>
            <a:off x="2962599" y="6943718"/>
            <a:ext cx="14631801" cy="1655096"/>
            <a:chOff x="0" y="0"/>
            <a:chExt cx="14631799" cy="1655094"/>
          </a:xfrm>
        </p:grpSpPr>
        <p:pic>
          <p:nvPicPr>
            <p:cNvPr id="741" name="Image" descr="Image"/>
            <p:cNvPicPr>
              <a:picLocks noChangeAspect="1"/>
            </p:cNvPicPr>
            <p:nvPr/>
          </p:nvPicPr>
          <p:blipFill>
            <a:blip r:embed="rId2">
              <a:extLst/>
            </a:blip>
            <a:srcRect l="0" t="20009" r="0" b="0"/>
            <a:stretch>
              <a:fillRect/>
            </a:stretch>
          </p:blipFill>
          <p:spPr>
            <a:xfrm>
              <a:off x="0" y="0"/>
              <a:ext cx="9562359" cy="1655095"/>
            </a:xfrm>
            <a:prstGeom prst="rect">
              <a:avLst/>
            </a:prstGeom>
            <a:ln w="12700" cap="flat">
              <a:noFill/>
              <a:miter lim="400000"/>
            </a:ln>
            <a:effectLst/>
          </p:spPr>
        </p:pic>
        <p:sp>
          <p:nvSpPr>
            <p:cNvPr id="742" name="+ x         = 96.5"/>
            <p:cNvSpPr txBox="1"/>
            <p:nvPr/>
          </p:nvSpPr>
          <p:spPr>
            <a:xfrm>
              <a:off x="9027962" y="116442"/>
              <a:ext cx="5603838" cy="937779"/>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lvl1pPr defTabSz="2438400">
                <a:spcBef>
                  <a:spcPts val="0"/>
                </a:spcBef>
                <a:defRPr sz="6600">
                  <a:solidFill>
                    <a:srgbClr val="1B2E12"/>
                  </a:solidFill>
                  <a:latin typeface="Arial"/>
                  <a:ea typeface="Arial"/>
                  <a:cs typeface="Arial"/>
                  <a:sym typeface="Arial"/>
                </a:defRPr>
              </a:lvl1pPr>
            </a:lstStyle>
            <a:p>
              <a:pPr/>
              <a:r>
                <a:t>+ x         = 96.5</a:t>
              </a:r>
            </a:p>
          </p:txBody>
        </p:sp>
      </p:grpSp>
      <p:pic>
        <p:nvPicPr>
          <p:cNvPr id="744" name="Image" descr="Image"/>
          <p:cNvPicPr>
            <a:picLocks noChangeAspect="1"/>
          </p:cNvPicPr>
          <p:nvPr/>
        </p:nvPicPr>
        <p:blipFill>
          <a:blip r:embed="rId3">
            <a:extLst/>
          </a:blip>
          <a:stretch>
            <a:fillRect/>
          </a:stretch>
        </p:blipFill>
        <p:spPr>
          <a:xfrm>
            <a:off x="8020325" y="6442009"/>
            <a:ext cx="5473409" cy="2658514"/>
          </a:xfrm>
          <a:prstGeom prst="rect">
            <a:avLst/>
          </a:prstGeom>
          <a:ln w="12700">
            <a:miter lim="400000"/>
          </a:ln>
        </p:spPr>
      </p:pic>
    </p:spTree>
  </p:cSld>
  <p:clrMapOvr>
    <a:masterClrMapping/>
  </p:clrMapOvr>
  <p:transition xmlns:p14="http://schemas.microsoft.com/office/powerpoint/2010/main" spd="med" advClick="1"/>
</p:sld>
</file>

<file path=ppt/slides/slide7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46" name="The “privacy loss” of differential privacy is a tunable parameter: 0 ≤ ε ≤ ∞…"/>
          <p:cNvSpPr txBox="1"/>
          <p:nvPr>
            <p:ph type="body" idx="1"/>
          </p:nvPr>
        </p:nvSpPr>
        <p:spPr>
          <a:xfrm>
            <a:off x="531377" y="2138632"/>
            <a:ext cx="23321247" cy="10783397"/>
          </a:xfrm>
          <a:prstGeom prst="rect">
            <a:avLst/>
          </a:prstGeom>
        </p:spPr>
        <p:txBody>
          <a:bodyPr/>
          <a:lstStyle/>
          <a:p>
            <a:pPr/>
            <a:r>
              <a:t>The “privacy loss” of differential privacy is a tunable parameter: </a:t>
            </a:r>
            <a:r>
              <a:t>0 ≤ ε ≤ ∞</a:t>
            </a:r>
          </a:p>
          <a:p>
            <a:pPr>
              <a:defRPr i="1"/>
            </a:pPr>
            <a:endParaRPr i="0"/>
          </a:p>
          <a:p>
            <a:pPr>
              <a:defRPr i="1"/>
            </a:pPr>
            <a:r>
              <a:rPr i="0"/>
              <a:t>There’s no “right” value for ε — it’s a policy decision</a:t>
            </a:r>
          </a:p>
          <a:p>
            <a:pPr lvl="1"/>
            <a:r>
              <a:t>More privacy loss = more accurate statistics.</a:t>
            </a:r>
          </a:p>
          <a:p>
            <a:pPr lvl="1"/>
            <a:r>
              <a:t>(Public good) vs. (personal privacy protection)</a:t>
            </a:r>
          </a:p>
          <a:p>
            <a:pPr/>
          </a:p>
          <a:p>
            <a:pPr/>
            <a:r>
              <a:t>DP tells data users the accuracy of data.</a:t>
            </a:r>
          </a:p>
          <a:p>
            <a:pPr lvl="1"/>
            <a:r>
              <a:t>Accuracy is hidden by other approaches.</a:t>
            </a:r>
          </a:p>
          <a:p>
            <a:pPr/>
          </a:p>
        </p:txBody>
      </p:sp>
      <p:sp>
        <p:nvSpPr>
          <p:cNvPr id="747"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48" name="Differential Privacy is tunable…"/>
          <p:cNvSpPr txBox="1"/>
          <p:nvPr>
            <p:ph type="title"/>
          </p:nvPr>
        </p:nvSpPr>
        <p:spPr>
          <a:xfrm>
            <a:off x="-1" y="-1"/>
            <a:ext cx="24361692" cy="1741910"/>
          </a:xfrm>
          <a:prstGeom prst="rect">
            <a:avLst/>
          </a:prstGeom>
        </p:spPr>
        <p:txBody>
          <a:bodyPr/>
          <a:lstStyle/>
          <a:p>
            <a:pPr/>
            <a:r>
              <a:t>Differential Privacy is tunable…</a:t>
            </a:r>
          </a:p>
        </p:txBody>
      </p:sp>
      <p:sp>
        <p:nvSpPr>
          <p:cNvPr id="74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5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5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752" name="Content Placeholder 5" descr="Content Placeholder 5"/>
          <p:cNvPicPr>
            <a:picLocks noChangeAspect="1"/>
          </p:cNvPicPr>
          <p:nvPr/>
        </p:nvPicPr>
        <p:blipFill>
          <a:blip r:embed="rId2">
            <a:extLst/>
          </a:blip>
          <a:srcRect l="1573" t="16681" r="1477" b="1611"/>
          <a:stretch>
            <a:fillRect/>
          </a:stretch>
        </p:blipFill>
        <p:spPr>
          <a:xfrm>
            <a:off x="13028688" y="6621330"/>
            <a:ext cx="10937494" cy="6696265"/>
          </a:xfrm>
          <a:prstGeom prst="rect">
            <a:avLst/>
          </a:prstGeom>
          <a:ln w="12700">
            <a:miter lim="400000"/>
          </a:ln>
        </p:spPr>
      </p:pic>
      <p:sp>
        <p:nvSpPr>
          <p:cNvPr id="753" name="More “privacy loss”…"/>
          <p:cNvSpPr txBox="1"/>
          <p:nvPr/>
        </p:nvSpPr>
        <p:spPr>
          <a:xfrm>
            <a:off x="17840109" y="4840208"/>
            <a:ext cx="5976988"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wrap="none" lIns="0" tIns="0" rIns="0" bIns="0" anchor="ctr">
            <a:spAutoFit/>
          </a:bodyPr>
          <a:lstStyle/>
          <a:p>
            <a:pPr marR="169333" indent="203200" algn="ctr" defTabSz="2438400">
              <a:spcBef>
                <a:spcPts val="0"/>
              </a:spcBef>
              <a:defRPr i="1" sz="5200">
                <a:solidFill>
                  <a:srgbClr val="FFFFFF"/>
                </a:solidFill>
                <a:latin typeface="Arial"/>
                <a:ea typeface="Arial"/>
                <a:cs typeface="Arial"/>
                <a:sym typeface="Arial"/>
              </a:defRPr>
            </a:pPr>
            <a:r>
              <a:t>More “privacy loss” </a:t>
            </a:r>
          </a:p>
          <a:p>
            <a:pPr marR="169333" indent="203200" algn="ctr" defTabSz="2438400">
              <a:spcBef>
                <a:spcPts val="0"/>
              </a:spcBef>
              <a:defRPr i="1" sz="5200">
                <a:solidFill>
                  <a:srgbClr val="FFFFFF"/>
                </a:solidFill>
                <a:latin typeface="Arial"/>
                <a:ea typeface="Arial"/>
                <a:cs typeface="Arial"/>
                <a:sym typeface="Arial"/>
              </a:defRPr>
            </a:pPr>
            <a:r>
              <a:t>More accuracy</a:t>
            </a:r>
          </a:p>
        </p:txBody>
      </p:sp>
      <p:sp>
        <p:nvSpPr>
          <p:cNvPr id="754" name="Less “privacy loss”…"/>
          <p:cNvSpPr txBox="1"/>
          <p:nvPr/>
        </p:nvSpPr>
        <p:spPr>
          <a:xfrm>
            <a:off x="6650274" y="11318464"/>
            <a:ext cx="5867351"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wrap="none" lIns="0" tIns="0" rIns="0" bIns="0" anchor="ctr">
            <a:spAutoFit/>
          </a:bodyPr>
          <a:lstStyle/>
          <a:p>
            <a:pPr marR="169333" indent="203200" algn="ctr" defTabSz="2438400">
              <a:spcBef>
                <a:spcPts val="0"/>
              </a:spcBef>
              <a:defRPr i="1" sz="5200">
                <a:solidFill>
                  <a:srgbClr val="FFFFFF"/>
                </a:solidFill>
                <a:latin typeface="Arial"/>
                <a:ea typeface="Arial"/>
                <a:cs typeface="Arial"/>
                <a:sym typeface="Arial"/>
              </a:defRPr>
            </a:pPr>
            <a:r>
              <a:t>Less “privacy loss” </a:t>
            </a:r>
          </a:p>
          <a:p>
            <a:pPr marR="169333" indent="203200" algn="ctr" defTabSz="2438400">
              <a:spcBef>
                <a:spcPts val="0"/>
              </a:spcBef>
              <a:defRPr i="1" sz="5200">
                <a:solidFill>
                  <a:srgbClr val="FFFFFF"/>
                </a:solidFill>
                <a:latin typeface="Arial"/>
                <a:ea typeface="Arial"/>
                <a:cs typeface="Arial"/>
                <a:sym typeface="Arial"/>
              </a:defRPr>
            </a:pPr>
            <a:r>
              <a:t>Less accuracy </a:t>
            </a:r>
          </a:p>
        </p:txBody>
      </p:sp>
    </p:spTree>
  </p:cSld>
  <p:clrMapOvr>
    <a:masterClrMapping/>
  </p:clrMapOvr>
  <p:transition xmlns:p14="http://schemas.microsoft.com/office/powerpoint/2010/main" spd="med" advClick="1"/>
</p:sld>
</file>

<file path=ppt/slides/slide7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56" name="Whoops!"/>
          <p:cNvSpPr txBox="1"/>
          <p:nvPr>
            <p:ph type="body" sz="half" idx="1"/>
          </p:nvPr>
        </p:nvSpPr>
        <p:spPr>
          <a:prstGeom prst="rect">
            <a:avLst/>
          </a:prstGeom>
        </p:spPr>
        <p:txBody>
          <a:bodyPr/>
          <a:lstStyle/>
          <a:p>
            <a:pPr/>
            <a:r>
              <a:t>Whoops!</a:t>
            </a:r>
          </a:p>
        </p:txBody>
      </p:sp>
      <p:sp>
        <p:nvSpPr>
          <p:cNvPr id="757"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758" name="But in the early days of DP, DP’s creators said ε should be between 0.1 and 1.0."/>
          <p:cNvSpPr txBox="1"/>
          <p:nvPr>
            <p:ph type="title"/>
          </p:nvPr>
        </p:nvSpPr>
        <p:spPr>
          <a:prstGeom prst="rect">
            <a:avLst/>
          </a:prstGeom>
        </p:spPr>
        <p:txBody>
          <a:bodyPr/>
          <a:lstStyle/>
          <a:p>
            <a:pPr/>
            <a:r>
              <a:t>But in the early days of DP, DP’s creators said ε should be between 0.1 and 1.0.</a:t>
            </a:r>
          </a:p>
        </p:txBody>
      </p:sp>
      <p:sp>
        <p:nvSpPr>
          <p:cNvPr id="75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60"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761"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762" name="Figure 07 - PrivacyAccuracyTradeoffSpot.tif" descr="Figure 07 - PrivacyAccuracyTradeoffSpot.tif"/>
          <p:cNvPicPr>
            <a:picLocks noChangeAspect="1"/>
          </p:cNvPicPr>
          <p:nvPr/>
        </p:nvPicPr>
        <p:blipFill>
          <a:blip r:embed="rId2">
            <a:extLst/>
          </a:blip>
          <a:srcRect l="0" t="0" r="3531" b="3981"/>
          <a:stretch>
            <a:fillRect/>
          </a:stretch>
        </p:blipFill>
        <p:spPr>
          <a:xfrm>
            <a:off x="8553011" y="1770692"/>
            <a:ext cx="7255632" cy="10783274"/>
          </a:xfrm>
          <a:prstGeom prst="rect">
            <a:avLst/>
          </a:prstGeom>
          <a:ln w="12700">
            <a:miter lim="400000"/>
          </a:ln>
        </p:spPr>
      </p:pic>
    </p:spTree>
  </p:cSld>
  <p:clrMapOvr>
    <a:masterClrMapping/>
  </p:clrMapOvr>
  <p:transition xmlns:p14="http://schemas.microsoft.com/office/powerpoint/2010/main" spd="med" advClick="1"/>
</p:sld>
</file>

<file path=ppt/slides/slide7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6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65" name="Click to add subtitle"/>
          <p:cNvSpPr txBox="1"/>
          <p:nvPr>
            <p:ph type="body" sz="half" idx="1"/>
          </p:nvPr>
        </p:nvSpPr>
        <p:spPr>
          <a:prstGeom prst="rect">
            <a:avLst/>
          </a:prstGeom>
        </p:spPr>
        <p:txBody>
          <a:bodyPr/>
          <a:lstStyle/>
          <a:p>
            <a:pPr/>
          </a:p>
        </p:txBody>
      </p:sp>
      <p:sp>
        <p:nvSpPr>
          <p:cNvPr id="766" name="How we brought DP to the 2020 Census"/>
          <p:cNvSpPr txBox="1"/>
          <p:nvPr>
            <p:ph type="title"/>
          </p:nvPr>
        </p:nvSpPr>
        <p:spPr>
          <a:prstGeom prst="rect">
            <a:avLst/>
          </a:prstGeom>
        </p:spPr>
        <p:txBody>
          <a:bodyPr/>
          <a:lstStyle/>
          <a:p>
            <a:pPr/>
            <a:r>
              <a:t>How we brought DP to the 2020 Census</a:t>
            </a:r>
          </a:p>
        </p:txBody>
      </p:sp>
    </p:spTree>
  </p:cSld>
  <p:clrMapOvr>
    <a:masterClrMapping/>
  </p:clrMapOvr>
  <p:transition xmlns:p14="http://schemas.microsoft.com/office/powerpoint/2010/main" spd="med" advClick="1"/>
</p:sld>
</file>

<file path=ppt/slides/slide7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68" name="First US Census:…"/>
          <p:cNvSpPr txBox="1"/>
          <p:nvPr>
            <p:ph type="body" idx="1"/>
          </p:nvPr>
        </p:nvSpPr>
        <p:spPr>
          <a:xfrm>
            <a:off x="531377" y="2138632"/>
            <a:ext cx="23321247" cy="10783397"/>
          </a:xfrm>
          <a:prstGeom prst="rect">
            <a:avLst/>
          </a:prstGeom>
        </p:spPr>
        <p:txBody>
          <a:bodyPr/>
          <a:lstStyle/>
          <a:p>
            <a:pPr/>
            <a:r>
              <a:t>First US Census: </a:t>
            </a:r>
          </a:p>
          <a:p>
            <a:pPr/>
            <a:r>
              <a:t>1790</a:t>
            </a:r>
          </a:p>
          <a:p>
            <a:pPr/>
          </a:p>
          <a:p>
            <a:pPr/>
            <a:r>
              <a:t>Purpose: </a:t>
            </a:r>
          </a:p>
          <a:p>
            <a:pPr/>
            <a:r>
              <a:t>Apportion the US House of Representatives</a:t>
            </a:r>
          </a:p>
        </p:txBody>
      </p:sp>
      <p:sp>
        <p:nvSpPr>
          <p:cNvPr id="769"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70" name="The US Census is the world’s longest running statistical program."/>
          <p:cNvSpPr txBox="1"/>
          <p:nvPr>
            <p:ph type="title"/>
          </p:nvPr>
        </p:nvSpPr>
        <p:spPr>
          <a:xfrm>
            <a:off x="-1" y="-1"/>
            <a:ext cx="24361692" cy="1741910"/>
          </a:xfrm>
          <a:prstGeom prst="rect">
            <a:avLst/>
          </a:prstGeom>
        </p:spPr>
        <p:txBody>
          <a:bodyPr/>
          <a:lstStyle/>
          <a:p>
            <a:pPr/>
            <a:r>
              <a:t>The US Census is the world’s longest running statistical program.</a:t>
            </a:r>
          </a:p>
        </p:txBody>
      </p:sp>
      <p:sp>
        <p:nvSpPr>
          <p:cNvPr id="77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72"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73"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774" name="Thomas Jefferson…"/>
          <p:cNvSpPr txBox="1"/>
          <p:nvPr/>
        </p:nvSpPr>
        <p:spPr>
          <a:xfrm>
            <a:off x="13442230" y="10416859"/>
            <a:ext cx="10554117" cy="2336206"/>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defTabSz="2438400">
              <a:spcBef>
                <a:spcPts val="0"/>
              </a:spcBef>
              <a:defRPr sz="3200">
                <a:solidFill>
                  <a:srgbClr val="1B2E12"/>
                </a:solidFill>
                <a:latin typeface="Arial"/>
                <a:ea typeface="Arial"/>
                <a:cs typeface="Arial"/>
                <a:sym typeface="Arial"/>
              </a:defRPr>
            </a:pPr>
            <a:r>
              <a:t>Thomas Jefferson</a:t>
            </a:r>
          </a:p>
          <a:p>
            <a:pPr defTabSz="2438400">
              <a:spcBef>
                <a:spcPts val="0"/>
              </a:spcBef>
              <a:defRPr sz="3200">
                <a:solidFill>
                  <a:srgbClr val="1B2E12"/>
                </a:solidFill>
                <a:latin typeface="Arial"/>
                <a:ea typeface="Arial"/>
                <a:cs typeface="Arial"/>
                <a:sym typeface="Arial"/>
              </a:defRPr>
            </a:pPr>
            <a:r>
              <a:t>Primary author, US Declaration of Independence</a:t>
            </a:r>
          </a:p>
          <a:p>
            <a:pPr defTabSz="2438400">
              <a:spcBef>
                <a:spcPts val="0"/>
              </a:spcBef>
              <a:defRPr sz="3200">
                <a:solidFill>
                  <a:srgbClr val="1B2E12"/>
                </a:solidFill>
                <a:latin typeface="Arial"/>
                <a:ea typeface="Arial"/>
                <a:cs typeface="Arial"/>
                <a:sym typeface="Arial"/>
              </a:defRPr>
            </a:pPr>
            <a:r>
              <a:t>First US Secretary of State</a:t>
            </a:r>
          </a:p>
          <a:p>
            <a:pPr defTabSz="2438400">
              <a:spcBef>
                <a:spcPts val="0"/>
              </a:spcBef>
              <a:defRPr sz="3200">
                <a:solidFill>
                  <a:srgbClr val="1B2E12"/>
                </a:solidFill>
                <a:latin typeface="Arial"/>
                <a:ea typeface="Arial"/>
                <a:cs typeface="Arial"/>
                <a:sym typeface="Arial"/>
              </a:defRPr>
            </a:pPr>
            <a:r>
              <a:t>First US Patent Commissioner (reviewed every patent)</a:t>
            </a:r>
          </a:p>
          <a:p>
            <a:pPr defTabSz="2438400">
              <a:spcBef>
                <a:spcPts val="0"/>
              </a:spcBef>
              <a:defRPr sz="3200">
                <a:solidFill>
                  <a:srgbClr val="1B2E12"/>
                </a:solidFill>
                <a:latin typeface="Arial"/>
                <a:ea typeface="Arial"/>
                <a:cs typeface="Arial"/>
                <a:sym typeface="Arial"/>
              </a:defRPr>
            </a:pPr>
            <a:r>
              <a:t>Oversaw first US Census</a:t>
            </a:r>
          </a:p>
        </p:txBody>
      </p:sp>
      <p:pic>
        <p:nvPicPr>
          <p:cNvPr id="775" name="pasted-movie.png" descr="pasted-movie.png"/>
          <p:cNvPicPr>
            <a:picLocks noChangeAspect="1"/>
          </p:cNvPicPr>
          <p:nvPr/>
        </p:nvPicPr>
        <p:blipFill>
          <a:blip r:embed="rId2">
            <a:extLst/>
          </a:blip>
          <a:srcRect l="0" t="0" r="0" b="0"/>
          <a:stretch>
            <a:fillRect/>
          </a:stretch>
        </p:blipFill>
        <p:spPr>
          <a:xfrm>
            <a:off x="887215" y="6697223"/>
            <a:ext cx="7305431" cy="5742652"/>
          </a:xfrm>
          <a:prstGeom prst="rect">
            <a:avLst/>
          </a:prstGeom>
          <a:ln w="12700">
            <a:miter lim="400000"/>
          </a:ln>
        </p:spPr>
      </p:pic>
      <p:pic>
        <p:nvPicPr>
          <p:cNvPr id="776" name="pasted-movie.png" descr="pasted-movie.png"/>
          <p:cNvPicPr>
            <a:picLocks noChangeAspect="1"/>
          </p:cNvPicPr>
          <p:nvPr/>
        </p:nvPicPr>
        <p:blipFill>
          <a:blip r:embed="rId3">
            <a:extLst/>
          </a:blip>
          <a:stretch>
            <a:fillRect/>
          </a:stretch>
        </p:blipFill>
        <p:spPr>
          <a:xfrm>
            <a:off x="13312371" y="2060098"/>
            <a:ext cx="8124740" cy="8124739"/>
          </a:xfrm>
          <a:prstGeom prst="rect">
            <a:avLst/>
          </a:prstGeom>
          <a:ln w="12700">
            <a:miter lim="400000"/>
          </a:ln>
        </p:spPr>
      </p:pic>
    </p:spTree>
  </p:cSld>
  <p:clrMapOvr>
    <a:masterClrMapping/>
  </p:clrMapOvr>
  <p:transition xmlns:p14="http://schemas.microsoft.com/office/powerpoint/2010/main" spd="med" advClick="1"/>
</p:sld>
</file>

<file path=ppt/slides/slide7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78" name="Double-click to edit"/>
          <p:cNvSpPr txBox="1"/>
          <p:nvPr>
            <p:ph type="body" idx="1"/>
          </p:nvPr>
        </p:nvSpPr>
        <p:spPr>
          <a:xfrm>
            <a:off x="531377" y="2138632"/>
            <a:ext cx="23321247" cy="10783397"/>
          </a:xfrm>
          <a:prstGeom prst="rect">
            <a:avLst/>
          </a:prstGeom>
          <a:ln w="3175"/>
        </p:spPr>
        <p:txBody>
          <a:bodyPr/>
          <a:lstStyle/>
          <a:p>
            <a:pPr>
              <a:defRPr i="1"/>
            </a:pPr>
          </a:p>
        </p:txBody>
      </p:sp>
      <p:sp>
        <p:nvSpPr>
          <p:cNvPr id="779"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80" name="The US Constitution calls for a census every 10 years.…"/>
          <p:cNvSpPr txBox="1"/>
          <p:nvPr>
            <p:ph type="title"/>
          </p:nvPr>
        </p:nvSpPr>
        <p:spPr>
          <a:xfrm>
            <a:off x="-1" y="-1"/>
            <a:ext cx="24361692" cy="1741910"/>
          </a:xfrm>
          <a:prstGeom prst="rect">
            <a:avLst/>
          </a:prstGeom>
          <a:noFill/>
          <a:ln w="3175">
            <a:noFill/>
            <a:miter lim="400000"/>
          </a:ln>
        </p:spPr>
        <p:txBody>
          <a:bodyPr>
            <a:noAutofit/>
          </a:bodyPr>
          <a:lstStyle/>
          <a:p>
            <a:pPr/>
            <a:r>
              <a:t>The US Constitution calls for a census every 10 years. </a:t>
            </a:r>
          </a:p>
          <a:p>
            <a:pPr/>
            <a:r>
              <a:t>2020 was the 23rd US census.</a:t>
            </a:r>
          </a:p>
        </p:txBody>
      </p:sp>
      <p:sp>
        <p:nvSpPr>
          <p:cNvPr id="78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82"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83"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784" name="Each congressional district elects a member to the House of Representatives.…"/>
          <p:cNvSpPr txBox="1"/>
          <p:nvPr/>
        </p:nvSpPr>
        <p:spPr>
          <a:xfrm>
            <a:off x="711799" y="11221510"/>
            <a:ext cx="10645556" cy="1747804"/>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p>
            <a:pPr marR="81280" algn="ctr" defTabSz="1821656">
              <a:spcBef>
                <a:spcPts val="1200"/>
              </a:spcBef>
              <a:buFont typeface="Wingdings"/>
              <a:defRPr i="1" sz="3600">
                <a:uFill>
                  <a:solidFill>
                    <a:srgbClr val="006DA2"/>
                  </a:solidFill>
                </a:uFill>
                <a:latin typeface="Arial"/>
                <a:ea typeface="Arial"/>
                <a:cs typeface="Arial"/>
                <a:sym typeface="Arial"/>
              </a:defRPr>
            </a:pPr>
            <a:r>
              <a:t>Each congressional district elects a member to the House of Representatives. </a:t>
            </a:r>
          </a:p>
          <a:p>
            <a:pPr marR="81280" algn="ctr" defTabSz="1821656">
              <a:spcBef>
                <a:spcPts val="1200"/>
              </a:spcBef>
              <a:buFont typeface="Wingdings"/>
              <a:defRPr i="1" sz="3600">
                <a:uFill>
                  <a:solidFill>
                    <a:srgbClr val="006DA2"/>
                  </a:solidFill>
                </a:uFill>
                <a:latin typeface="Arial"/>
                <a:ea typeface="Arial"/>
                <a:cs typeface="Arial"/>
                <a:sym typeface="Arial"/>
              </a:defRPr>
            </a:pPr>
            <a:r>
              <a:t>There have been 435 seats since 1912</a:t>
            </a:r>
          </a:p>
        </p:txBody>
      </p:sp>
      <p:pic>
        <p:nvPicPr>
          <p:cNvPr id="785" name="pasted-movie.png" descr="pasted-movie.png"/>
          <p:cNvPicPr>
            <a:picLocks noChangeAspect="1"/>
          </p:cNvPicPr>
          <p:nvPr/>
        </p:nvPicPr>
        <p:blipFill>
          <a:blip r:embed="rId2">
            <a:extLst/>
          </a:blip>
          <a:stretch>
            <a:fillRect/>
          </a:stretch>
        </p:blipFill>
        <p:spPr>
          <a:xfrm>
            <a:off x="14617535" y="5521981"/>
            <a:ext cx="8768514" cy="5418668"/>
          </a:xfrm>
          <a:prstGeom prst="rect">
            <a:avLst/>
          </a:prstGeom>
          <a:ln w="12700">
            <a:miter lim="400000"/>
          </a:ln>
        </p:spPr>
      </p:pic>
      <p:sp>
        <p:nvSpPr>
          <p:cNvPr id="786" name="Each state elects 2 senators"/>
          <p:cNvSpPr txBox="1"/>
          <p:nvPr/>
        </p:nvSpPr>
        <p:spPr>
          <a:xfrm>
            <a:off x="15210271" y="11221510"/>
            <a:ext cx="7583041" cy="518444"/>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lvl1pPr marR="81280" algn="ctr" defTabSz="1821656">
              <a:spcBef>
                <a:spcPts val="1200"/>
              </a:spcBef>
              <a:buFont typeface="Wingdings"/>
              <a:defRPr i="1" sz="3600">
                <a:uFill>
                  <a:solidFill>
                    <a:srgbClr val="006DA2"/>
                  </a:solidFill>
                </a:uFill>
                <a:latin typeface="Arial"/>
                <a:ea typeface="Arial"/>
                <a:cs typeface="Arial"/>
                <a:sym typeface="Arial"/>
              </a:defRPr>
            </a:lvl1pPr>
          </a:lstStyle>
          <a:p>
            <a:pPr/>
            <a:r>
              <a:t>Each state elects 2 senators</a:t>
            </a:r>
          </a:p>
        </p:txBody>
      </p:sp>
      <p:pic>
        <p:nvPicPr>
          <p:cNvPr id="787" name="pasted-movie.png" descr="pasted-movie.png"/>
          <p:cNvPicPr>
            <a:picLocks noChangeAspect="1"/>
          </p:cNvPicPr>
          <p:nvPr/>
        </p:nvPicPr>
        <p:blipFill>
          <a:blip r:embed="rId3">
            <a:extLst/>
          </a:blip>
          <a:stretch>
            <a:fillRect/>
          </a:stretch>
        </p:blipFill>
        <p:spPr>
          <a:xfrm>
            <a:off x="16271599" y="1854451"/>
            <a:ext cx="5460387" cy="3386668"/>
          </a:xfrm>
          <a:prstGeom prst="rect">
            <a:avLst/>
          </a:prstGeom>
          <a:ln w="12700">
            <a:miter lim="400000"/>
          </a:ln>
        </p:spPr>
      </p:pic>
      <p:pic>
        <p:nvPicPr>
          <p:cNvPr id="788" name="pasted-movie.png" descr="pasted-movie.png"/>
          <p:cNvPicPr>
            <a:picLocks noChangeAspect="1"/>
          </p:cNvPicPr>
          <p:nvPr/>
        </p:nvPicPr>
        <p:blipFill>
          <a:blip r:embed="rId4">
            <a:extLst/>
          </a:blip>
          <a:srcRect l="3878" t="14373" r="3878" b="6513"/>
          <a:stretch>
            <a:fillRect/>
          </a:stretch>
        </p:blipFill>
        <p:spPr>
          <a:xfrm>
            <a:off x="3032840" y="1854451"/>
            <a:ext cx="4728894" cy="3386668"/>
          </a:xfrm>
          <a:prstGeom prst="rect">
            <a:avLst/>
          </a:prstGeom>
          <a:ln w="12700">
            <a:miter lim="400000"/>
          </a:ln>
        </p:spPr>
      </p:pic>
      <p:pic>
        <p:nvPicPr>
          <p:cNvPr id="789" name="pasted-movie.png" descr="pasted-movie.png"/>
          <p:cNvPicPr>
            <a:picLocks noChangeAspect="1"/>
          </p:cNvPicPr>
          <p:nvPr/>
        </p:nvPicPr>
        <p:blipFill>
          <a:blip r:embed="rId5">
            <a:extLst/>
          </a:blip>
          <a:stretch>
            <a:fillRect/>
          </a:stretch>
        </p:blipFill>
        <p:spPr>
          <a:xfrm>
            <a:off x="4383259" y="5337235"/>
            <a:ext cx="8768514" cy="5788160"/>
          </a:xfrm>
          <a:prstGeom prst="rect">
            <a:avLst/>
          </a:prstGeom>
          <a:ln w="12700">
            <a:miter lim="400000"/>
          </a:ln>
        </p:spPr>
      </p:pic>
      <p:pic>
        <p:nvPicPr>
          <p:cNvPr id="790" name="pasted-movie.png" descr="pasted-movie.png"/>
          <p:cNvPicPr>
            <a:picLocks noChangeAspect="1"/>
          </p:cNvPicPr>
          <p:nvPr/>
        </p:nvPicPr>
        <p:blipFill>
          <a:blip r:embed="rId6">
            <a:extLst/>
          </a:blip>
          <a:stretch>
            <a:fillRect/>
          </a:stretch>
        </p:blipFill>
        <p:spPr>
          <a:xfrm>
            <a:off x="762717" y="5337235"/>
            <a:ext cx="3566875" cy="2746046"/>
          </a:xfrm>
          <a:prstGeom prst="rect">
            <a:avLst/>
          </a:prstGeom>
          <a:ln w="12700">
            <a:miter lim="400000"/>
          </a:ln>
        </p:spPr>
      </p:pic>
      <p:pic>
        <p:nvPicPr>
          <p:cNvPr id="791" name="pasted-movie.png" descr="pasted-movie.png"/>
          <p:cNvPicPr>
            <a:picLocks noChangeAspect="1"/>
          </p:cNvPicPr>
          <p:nvPr/>
        </p:nvPicPr>
        <p:blipFill>
          <a:blip r:embed="rId7">
            <a:extLst/>
          </a:blip>
          <a:stretch>
            <a:fillRect/>
          </a:stretch>
        </p:blipFill>
        <p:spPr>
          <a:xfrm>
            <a:off x="2708488" y="8179396"/>
            <a:ext cx="1625906" cy="2945998"/>
          </a:xfrm>
          <a:prstGeom prst="rect">
            <a:avLst/>
          </a:prstGeom>
          <a:ln w="12700">
            <a:miter lim="400000"/>
          </a:ln>
        </p:spPr>
      </p:pic>
    </p:spTree>
  </p:cSld>
  <p:clrMapOvr>
    <a:masterClrMapping/>
  </p:clrMapOvr>
  <p:transition xmlns:p14="http://schemas.microsoft.com/office/powerpoint/2010/main" spd="med" advClick="1"/>
</p:sld>
</file>

<file path=ppt/slides/slide7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93" name="Double-click to edit"/>
          <p:cNvSpPr txBox="1"/>
          <p:nvPr>
            <p:ph type="body" idx="1"/>
          </p:nvPr>
        </p:nvSpPr>
        <p:spPr>
          <a:xfrm>
            <a:off x="531377" y="2138632"/>
            <a:ext cx="23321247" cy="10783397"/>
          </a:xfrm>
          <a:prstGeom prst="rect">
            <a:avLst/>
          </a:prstGeom>
        </p:spPr>
        <p:txBody>
          <a:bodyPr/>
          <a:lstStyle/>
          <a:p>
            <a:pPr/>
          </a:p>
        </p:txBody>
      </p:sp>
      <p:sp>
        <p:nvSpPr>
          <p:cNvPr id="794"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795" name="The 2020 Census asked every household in the US to fill out a survey."/>
          <p:cNvSpPr txBox="1"/>
          <p:nvPr>
            <p:ph type="title"/>
          </p:nvPr>
        </p:nvSpPr>
        <p:spPr>
          <a:xfrm>
            <a:off x="-1" y="-1"/>
            <a:ext cx="24361692" cy="1741910"/>
          </a:xfrm>
          <a:prstGeom prst="rect">
            <a:avLst/>
          </a:prstGeom>
        </p:spPr>
        <p:txBody>
          <a:bodyPr/>
          <a:lstStyle/>
          <a:p>
            <a:pPr/>
            <a:r>
              <a:t>The 2020 Census asked every household in the US to fill out a survey.</a:t>
            </a:r>
          </a:p>
        </p:txBody>
      </p:sp>
      <p:sp>
        <p:nvSpPr>
          <p:cNvPr id="79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797"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798"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799" name="Image" descr="Image"/>
          <p:cNvPicPr>
            <a:picLocks noChangeAspect="1"/>
          </p:cNvPicPr>
          <p:nvPr/>
        </p:nvPicPr>
        <p:blipFill>
          <a:blip r:embed="rId2">
            <a:extLst/>
          </a:blip>
          <a:stretch>
            <a:fillRect/>
          </a:stretch>
        </p:blipFill>
        <p:spPr>
          <a:xfrm>
            <a:off x="702689" y="2465692"/>
            <a:ext cx="6743783" cy="4523182"/>
          </a:xfrm>
          <a:prstGeom prst="rect">
            <a:avLst/>
          </a:prstGeom>
          <a:ln w="101600">
            <a:solidFill>
              <a:srgbClr val="1A1A1A"/>
            </a:solidFill>
            <a:miter lim="400000"/>
          </a:ln>
        </p:spPr>
      </p:pic>
      <p:pic>
        <p:nvPicPr>
          <p:cNvPr id="800" name="Image" descr="Image"/>
          <p:cNvPicPr>
            <a:picLocks noChangeAspect="1"/>
          </p:cNvPicPr>
          <p:nvPr/>
        </p:nvPicPr>
        <p:blipFill>
          <a:blip r:embed="rId3">
            <a:extLst/>
          </a:blip>
          <a:stretch>
            <a:fillRect/>
          </a:stretch>
        </p:blipFill>
        <p:spPr>
          <a:xfrm>
            <a:off x="770422" y="7718656"/>
            <a:ext cx="6743783" cy="5286144"/>
          </a:xfrm>
          <a:prstGeom prst="rect">
            <a:avLst/>
          </a:prstGeom>
          <a:ln w="101600">
            <a:solidFill>
              <a:srgbClr val="1A1A1A"/>
            </a:solidFill>
            <a:miter lim="400000"/>
          </a:ln>
        </p:spPr>
      </p:pic>
      <p:sp>
        <p:nvSpPr>
          <p:cNvPr id="801" name="Rectangle 9"/>
          <p:cNvSpPr/>
          <p:nvPr/>
        </p:nvSpPr>
        <p:spPr>
          <a:xfrm>
            <a:off x="17780013" y="4775635"/>
            <a:ext cx="3378111" cy="2906047"/>
          </a:xfrm>
          <a:prstGeom prst="rect">
            <a:avLst/>
          </a:prstGeom>
          <a:solidFill>
            <a:srgbClr val="00B0F0"/>
          </a:solidFill>
          <a:ln w="3175">
            <a:solidFill>
              <a:srgbClr val="586972"/>
            </a:solidFill>
            <a:miter/>
          </a:ln>
          <a:extLst>
            <a:ext uri="{C572A759-6A51-4108-AA02-DFA0A04FC94B}">
              <ma14:wrappingTextBoxFlag xmlns:ma14="http://schemas.microsoft.com/office/mac/drawingml/2011/main" val="1"/>
            </a:ext>
          </a:extLst>
        </p:spPr>
        <p:txBody>
          <a:bodyPr lIns="91439" tIns="91439" rIns="91439" bIns="91439" anchor="ctr"/>
          <a:lstStyle>
            <a:lvl1pPr algn="ctr" defTabSz="1828800">
              <a:spcBef>
                <a:spcPts val="0"/>
              </a:spcBef>
              <a:defRPr b="1" sz="3200">
                <a:solidFill>
                  <a:srgbClr val="FFFFFF"/>
                </a:solidFill>
                <a:latin typeface="Arial"/>
                <a:ea typeface="Arial"/>
                <a:cs typeface="Arial"/>
                <a:sym typeface="Arial"/>
              </a:defRPr>
            </a:lvl1pPr>
          </a:lstStyle>
          <a:p>
            <a:pPr/>
            <a:r>
              <a:t>Noisy Measurements</a:t>
            </a:r>
          </a:p>
        </p:txBody>
      </p:sp>
      <p:sp>
        <p:nvSpPr>
          <p:cNvPr id="802" name="Rectangle 10"/>
          <p:cNvSpPr/>
          <p:nvPr/>
        </p:nvSpPr>
        <p:spPr>
          <a:xfrm>
            <a:off x="16061427" y="9281395"/>
            <a:ext cx="2714535" cy="2160668"/>
          </a:xfrm>
          <a:prstGeom prst="rect">
            <a:avLst/>
          </a:prstGeom>
          <a:solidFill>
            <a:srgbClr val="00B0F0"/>
          </a:solidFill>
          <a:ln w="3175">
            <a:solidFill>
              <a:srgbClr val="586972"/>
            </a:solidFill>
            <a:miter/>
          </a:ln>
          <a:extLst>
            <a:ext uri="{C572A759-6A51-4108-AA02-DFA0A04FC94B}">
              <ma14:wrappingTextBoxFlag xmlns:ma14="http://schemas.microsoft.com/office/mac/drawingml/2011/main" val="1"/>
            </a:ext>
          </a:extLst>
        </p:spPr>
        <p:txBody>
          <a:bodyPr lIns="91439" tIns="91439" rIns="91439" bIns="91439" anchor="ctr"/>
          <a:lstStyle>
            <a:lvl1pPr algn="ctr" defTabSz="1828800">
              <a:spcBef>
                <a:spcPts val="0"/>
              </a:spcBef>
              <a:defRPr sz="3200">
                <a:solidFill>
                  <a:srgbClr val="FFFFFF"/>
                </a:solidFill>
                <a:latin typeface="Arial"/>
                <a:ea typeface="Arial"/>
                <a:cs typeface="Arial"/>
                <a:sym typeface="Arial"/>
              </a:defRPr>
            </a:lvl1pPr>
          </a:lstStyle>
          <a:p>
            <a:pPr/>
            <a:r>
              <a:t>Academic research</a:t>
            </a:r>
          </a:p>
        </p:txBody>
      </p:sp>
      <p:cxnSp>
        <p:nvCxnSpPr>
          <p:cNvPr id="803" name="Straight Arrow Connector 29"/>
          <p:cNvCxnSpPr>
            <a:stCxn id="801" idx="0"/>
            <a:endCxn id="802" idx="0"/>
          </p:cNvCxnSpPr>
          <p:nvPr/>
        </p:nvCxnSpPr>
        <p:spPr>
          <a:xfrm flipH="1">
            <a:off x="17418694" y="6228658"/>
            <a:ext cx="2050375" cy="4133072"/>
          </a:xfrm>
          <a:prstGeom prst="straightConnector1">
            <a:avLst/>
          </a:prstGeom>
          <a:ln w="127000">
            <a:solidFill>
              <a:srgbClr val="78909C"/>
            </a:solidFill>
            <a:miter/>
            <a:tailEnd type="triangle"/>
          </a:ln>
        </p:spPr>
      </p:cxnSp>
      <p:grpSp>
        <p:nvGrpSpPr>
          <p:cNvPr id="806" name="Rectangle 21"/>
          <p:cNvGrpSpPr/>
          <p:nvPr/>
        </p:nvGrpSpPr>
        <p:grpSpPr>
          <a:xfrm>
            <a:off x="8348235" y="4760291"/>
            <a:ext cx="2714535" cy="2936736"/>
            <a:chOff x="0" y="0"/>
            <a:chExt cx="2714534" cy="2936734"/>
          </a:xfrm>
        </p:grpSpPr>
        <p:sp>
          <p:nvSpPr>
            <p:cNvPr id="804" name="Rectangle"/>
            <p:cNvSpPr/>
            <p:nvPr/>
          </p:nvSpPr>
          <p:spPr>
            <a:xfrm>
              <a:off x="-1" y="-1"/>
              <a:ext cx="2714536" cy="2936736"/>
            </a:xfrm>
            <a:prstGeom prst="rect">
              <a:avLst/>
            </a:prstGeom>
            <a:solidFill>
              <a:srgbClr val="FF0000"/>
            </a:solidFill>
            <a:ln w="3175" cap="flat">
              <a:solidFill>
                <a:srgbClr val="586972"/>
              </a:solidFill>
              <a:prstDash val="solid"/>
              <a:miter lim="800000"/>
            </a:ln>
            <a:effectLst/>
          </p:spPr>
          <p:txBody>
            <a:bodyPr wrap="square" lIns="91439" tIns="91439" rIns="91439" bIns="91439" numCol="1" anchor="ctr">
              <a:noAutofit/>
            </a:bodyPr>
            <a:lstStyle/>
            <a:p>
              <a:pPr algn="ctr" defTabSz="1828800">
                <a:spcBef>
                  <a:spcPts val="0"/>
                </a:spcBef>
                <a:defRPr sz="3200">
                  <a:solidFill>
                    <a:srgbClr val="FFFFFF"/>
                  </a:solidFill>
                  <a:latin typeface="Arial"/>
                  <a:ea typeface="Arial"/>
                  <a:cs typeface="Arial"/>
                  <a:sym typeface="Arial"/>
                </a:defRPr>
              </a:pPr>
            </a:p>
          </p:txBody>
        </p:sp>
        <p:sp>
          <p:nvSpPr>
            <p:cNvPr id="805" name="Decennial Response File"/>
            <p:cNvSpPr txBox="1"/>
            <p:nvPr/>
          </p:nvSpPr>
          <p:spPr>
            <a:xfrm>
              <a:off x="104139" y="678724"/>
              <a:ext cx="2506256" cy="157928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91439" tIns="91439" rIns="91439" bIns="91439" numCol="1" anchor="ctr">
              <a:spAutoFit/>
            </a:bodyPr>
            <a:lstStyle>
              <a:lvl1pPr algn="ctr" defTabSz="1828800">
                <a:spcBef>
                  <a:spcPts val="0"/>
                </a:spcBef>
                <a:defRPr b="1" sz="3200">
                  <a:solidFill>
                    <a:srgbClr val="FFFFFF"/>
                  </a:solidFill>
                  <a:latin typeface="Arial"/>
                  <a:ea typeface="Arial"/>
                  <a:cs typeface="Arial"/>
                  <a:sym typeface="Arial"/>
                </a:defRPr>
              </a:lvl1pPr>
            </a:lstStyle>
            <a:p>
              <a:pPr/>
              <a:r>
                <a:t>Decennial Response File</a:t>
              </a:r>
            </a:p>
          </p:txBody>
        </p:sp>
      </p:grpSp>
      <p:sp>
        <p:nvSpPr>
          <p:cNvPr id="818" name="Straight Arrow Connector 34"/>
          <p:cNvSpPr/>
          <p:nvPr/>
        </p:nvSpPr>
        <p:spPr>
          <a:xfrm>
            <a:off x="11064447" y="6228568"/>
            <a:ext cx="1222355" cy="44"/>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21600"/>
                </a:moveTo>
                <a:lnTo>
                  <a:pt x="21600" y="0"/>
                </a:lnTo>
              </a:path>
            </a:pathLst>
          </a:custGeom>
          <a:ln w="127000">
            <a:solidFill>
              <a:srgbClr val="FF3300"/>
            </a:solidFill>
            <a:miter/>
            <a:tailEnd type="triangle"/>
          </a:ln>
        </p:spPr>
        <p:txBody>
          <a:bodyPr/>
          <a:lstStyle/>
          <a:p>
            <a:pPr/>
          </a:p>
        </p:txBody>
      </p:sp>
      <p:pic>
        <p:nvPicPr>
          <p:cNvPr id="808" name="Picture 35" descr="Picture 35"/>
          <p:cNvPicPr>
            <a:picLocks noChangeAspect="1"/>
          </p:cNvPicPr>
          <p:nvPr/>
        </p:nvPicPr>
        <p:blipFill>
          <a:blip r:embed="rId4">
            <a:extLst/>
          </a:blip>
          <a:stretch>
            <a:fillRect/>
          </a:stretch>
        </p:blipFill>
        <p:spPr>
          <a:xfrm>
            <a:off x="8140009" y="7806139"/>
            <a:ext cx="3130989" cy="2351436"/>
          </a:xfrm>
          <a:prstGeom prst="rect">
            <a:avLst/>
          </a:prstGeom>
          <a:ln w="12700">
            <a:miter lim="400000"/>
          </a:ln>
        </p:spPr>
      </p:pic>
      <p:sp>
        <p:nvSpPr>
          <p:cNvPr id="809" name="Rectangle 23"/>
          <p:cNvSpPr/>
          <p:nvPr/>
        </p:nvSpPr>
        <p:spPr>
          <a:xfrm>
            <a:off x="12288388" y="4861935"/>
            <a:ext cx="3828397" cy="2733131"/>
          </a:xfrm>
          <a:prstGeom prst="rect">
            <a:avLst/>
          </a:prstGeom>
          <a:solidFill>
            <a:srgbClr val="7030A0"/>
          </a:solidFill>
          <a:ln w="3175">
            <a:solidFill>
              <a:srgbClr val="586972"/>
            </a:solidFill>
            <a:miter/>
          </a:ln>
          <a:extLst>
            <a:ext uri="{C572A759-6A51-4108-AA02-DFA0A04FC94B}">
              <ma14:wrappingTextBoxFlag xmlns:ma14="http://schemas.microsoft.com/office/mac/drawingml/2011/main" val="1"/>
            </a:ext>
          </a:extLst>
        </p:spPr>
        <p:txBody>
          <a:bodyPr lIns="91439" tIns="91439" rIns="91439" bIns="91439" anchor="ctr"/>
          <a:lstStyle>
            <a:lvl1pPr algn="ctr" defTabSz="1828800">
              <a:spcBef>
                <a:spcPts val="0"/>
              </a:spcBef>
              <a:defRPr sz="3200">
                <a:solidFill>
                  <a:srgbClr val="FFFFFF"/>
                </a:solidFill>
                <a:latin typeface="Arial"/>
                <a:ea typeface="Arial"/>
                <a:cs typeface="Arial"/>
                <a:sym typeface="Arial"/>
              </a:defRPr>
            </a:lvl1pPr>
          </a:lstStyle>
          <a:p>
            <a:pPr/>
            <a:r>
              <a:t>Disclosure Avoidance System</a:t>
            </a:r>
          </a:p>
        </p:txBody>
      </p:sp>
      <p:cxnSp>
        <p:nvCxnSpPr>
          <p:cNvPr id="810" name="Straight Arrow Connector 24"/>
          <p:cNvCxnSpPr>
            <a:stCxn id="811" idx="0"/>
            <a:endCxn id="809" idx="0"/>
          </p:cNvCxnSpPr>
          <p:nvPr/>
        </p:nvCxnSpPr>
        <p:spPr>
          <a:xfrm flipV="1">
            <a:off x="13140267" y="6228500"/>
            <a:ext cx="1062320" cy="5634062"/>
          </a:xfrm>
          <a:prstGeom prst="straightConnector1">
            <a:avLst/>
          </a:prstGeom>
          <a:ln w="127000">
            <a:solidFill>
              <a:srgbClr val="78909C"/>
            </a:solidFill>
            <a:miter/>
            <a:tailEnd type="triangle"/>
          </a:ln>
        </p:spPr>
      </p:cxnSp>
      <p:sp>
        <p:nvSpPr>
          <p:cNvPr id="811" name="Rounded Rectangle 26"/>
          <p:cNvSpPr/>
          <p:nvPr/>
        </p:nvSpPr>
        <p:spPr>
          <a:xfrm>
            <a:off x="10793179" y="10924040"/>
            <a:ext cx="4694177" cy="1877043"/>
          </a:xfrm>
          <a:prstGeom prst="roundRect">
            <a:avLst>
              <a:gd name="adj" fmla="val 16667"/>
            </a:avLst>
          </a:prstGeom>
          <a:solidFill>
            <a:srgbClr val="7030A0"/>
          </a:solidFill>
          <a:ln w="3175">
            <a:solidFill>
              <a:srgbClr val="586972"/>
            </a:solidFill>
            <a:miter/>
          </a:ln>
          <a:extLst>
            <a:ext uri="{C572A759-6A51-4108-AA02-DFA0A04FC94B}">
              <ma14:wrappingTextBoxFlag xmlns:ma14="http://schemas.microsoft.com/office/mac/drawingml/2011/main" val="1"/>
            </a:ext>
          </a:extLst>
        </p:spPr>
        <p:txBody>
          <a:bodyPr lIns="91439" tIns="91439" rIns="91439" bIns="91439" anchor="ctr"/>
          <a:lstStyle/>
          <a:p>
            <a:pPr algn="ctr" defTabSz="1828800">
              <a:spcBef>
                <a:spcPts val="0"/>
              </a:spcBef>
              <a:defRPr sz="3200">
                <a:solidFill>
                  <a:srgbClr val="FFFFFF"/>
                </a:solidFill>
                <a:latin typeface="Arial"/>
                <a:ea typeface="Arial"/>
                <a:cs typeface="Arial"/>
                <a:sym typeface="Arial"/>
              </a:defRPr>
            </a:pPr>
            <a:r>
              <a:t>Privacy-loss Budget,</a:t>
            </a:r>
          </a:p>
          <a:p>
            <a:pPr algn="ctr" defTabSz="1828800">
              <a:spcBef>
                <a:spcPts val="0"/>
              </a:spcBef>
              <a:defRPr sz="3200">
                <a:solidFill>
                  <a:srgbClr val="FFFFFF"/>
                </a:solidFill>
                <a:latin typeface="Arial"/>
                <a:ea typeface="Arial"/>
                <a:cs typeface="Arial"/>
                <a:sym typeface="Arial"/>
              </a:defRPr>
            </a:pPr>
            <a:r>
              <a:t>Accuracy Decisions</a:t>
            </a:r>
          </a:p>
        </p:txBody>
      </p:sp>
      <p:cxnSp>
        <p:nvCxnSpPr>
          <p:cNvPr id="812" name="Straight Arrow Connector 28"/>
          <p:cNvCxnSpPr>
            <a:stCxn id="809" idx="0"/>
            <a:endCxn id="801" idx="0"/>
          </p:cNvCxnSpPr>
          <p:nvPr/>
        </p:nvCxnSpPr>
        <p:spPr>
          <a:xfrm>
            <a:off x="14202586" y="6228500"/>
            <a:ext cx="5266483" cy="159"/>
          </a:xfrm>
          <a:prstGeom prst="straightConnector1">
            <a:avLst/>
          </a:prstGeom>
          <a:ln w="127000">
            <a:solidFill>
              <a:srgbClr val="78909C"/>
            </a:solidFill>
            <a:miter/>
            <a:tailEnd type="triangle"/>
          </a:ln>
        </p:spPr>
      </p:cxnSp>
      <p:sp>
        <p:nvSpPr>
          <p:cNvPr id="813" name="Edits &amp; preprocessing"/>
          <p:cNvSpPr txBox="1"/>
          <p:nvPr/>
        </p:nvSpPr>
        <p:spPr>
          <a:xfrm rot="17622640">
            <a:off x="9797456" y="3446064"/>
            <a:ext cx="4785213" cy="456605"/>
          </a:xfrm>
          <a:prstGeom prst="rect">
            <a:avLst/>
          </a:prstGeom>
          <a:ln w="12700">
            <a:miter lim="400000"/>
          </a:ln>
          <a:extLst>
            <a:ext uri="{C572A759-6A51-4108-AA02-DFA0A04FC94B}">
              <ma14:wrappingTextBoxFlag xmlns:ma14="http://schemas.microsoft.com/office/mac/drawingml/2011/main" val="1"/>
            </a:ext>
          </a:extLst>
        </p:spPr>
        <p:txBody>
          <a:bodyPr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Edits &amp; preprocessing</a:t>
            </a:r>
          </a:p>
        </p:txBody>
      </p:sp>
      <p:sp>
        <p:nvSpPr>
          <p:cNvPr id="814" name="Rectangle 10"/>
          <p:cNvSpPr/>
          <p:nvPr/>
        </p:nvSpPr>
        <p:spPr>
          <a:xfrm>
            <a:off x="19925768" y="9281395"/>
            <a:ext cx="2714535" cy="2160668"/>
          </a:xfrm>
          <a:prstGeom prst="rect">
            <a:avLst/>
          </a:prstGeom>
          <a:solidFill>
            <a:srgbClr val="00B0F0"/>
          </a:solidFill>
          <a:ln w="3175">
            <a:solidFill>
              <a:srgbClr val="586972"/>
            </a:solidFill>
            <a:miter/>
          </a:ln>
          <a:extLst>
            <a:ext uri="{C572A759-6A51-4108-AA02-DFA0A04FC94B}">
              <ma14:wrappingTextBoxFlag xmlns:ma14="http://schemas.microsoft.com/office/mac/drawingml/2011/main" val="1"/>
            </a:ext>
          </a:extLst>
        </p:spPr>
        <p:txBody>
          <a:bodyPr lIns="91439" tIns="91439" rIns="91439" bIns="91439" anchor="ctr"/>
          <a:lstStyle>
            <a:lvl1pPr algn="ctr" defTabSz="1828800">
              <a:spcBef>
                <a:spcPts val="0"/>
              </a:spcBef>
              <a:defRPr sz="3200">
                <a:solidFill>
                  <a:srgbClr val="FFFFFF"/>
                </a:solidFill>
                <a:latin typeface="Arial"/>
                <a:ea typeface="Arial"/>
                <a:cs typeface="Arial"/>
                <a:sym typeface="Arial"/>
              </a:defRPr>
            </a:lvl1pPr>
          </a:lstStyle>
          <a:p>
            <a:pPr/>
            <a:r>
              <a:t>Published tabulations</a:t>
            </a:r>
          </a:p>
        </p:txBody>
      </p:sp>
      <p:cxnSp>
        <p:nvCxnSpPr>
          <p:cNvPr id="815" name="Straight Arrow Connector 29"/>
          <p:cNvCxnSpPr>
            <a:stCxn id="801" idx="0"/>
            <a:endCxn id="814" idx="0"/>
          </p:cNvCxnSpPr>
          <p:nvPr/>
        </p:nvCxnSpPr>
        <p:spPr>
          <a:xfrm>
            <a:off x="19469068" y="6228658"/>
            <a:ext cx="1813968" cy="4133072"/>
          </a:xfrm>
          <a:prstGeom prst="straightConnector1">
            <a:avLst/>
          </a:prstGeom>
          <a:ln w="127000">
            <a:solidFill>
              <a:srgbClr val="78909C"/>
            </a:solidFill>
            <a:miter/>
            <a:tailEnd type="triangle"/>
          </a:ln>
        </p:spPr>
      </p:cxnSp>
      <p:sp>
        <p:nvSpPr>
          <p:cNvPr id="819" name="Straight Arrow Connector 34"/>
          <p:cNvSpPr/>
          <p:nvPr/>
        </p:nvSpPr>
        <p:spPr>
          <a:xfrm>
            <a:off x="7497189" y="5639860"/>
            <a:ext cx="849459" cy="226491"/>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0"/>
                </a:moveTo>
                <a:lnTo>
                  <a:pt x="21600" y="21600"/>
                </a:lnTo>
              </a:path>
            </a:pathLst>
          </a:custGeom>
          <a:ln w="127000">
            <a:solidFill>
              <a:srgbClr val="FF3300"/>
            </a:solidFill>
            <a:miter/>
            <a:tailEnd type="triangle"/>
          </a:ln>
        </p:spPr>
        <p:txBody>
          <a:bodyPr/>
          <a:lstStyle/>
          <a:p>
            <a:pPr/>
          </a:p>
        </p:txBody>
      </p:sp>
      <p:sp>
        <p:nvSpPr>
          <p:cNvPr id="820" name="Straight Arrow Connector 34"/>
          <p:cNvSpPr/>
          <p:nvPr/>
        </p:nvSpPr>
        <p:spPr>
          <a:xfrm>
            <a:off x="7564922" y="7238167"/>
            <a:ext cx="781726" cy="580754"/>
          </a:xfrm>
          <a:custGeom>
            <a:avLst/>
            <a:gdLst/>
            <a:ahLst/>
            <a:cxnLst>
              <a:cxn ang="0">
                <a:pos x="wd2" y="hd2"/>
              </a:cxn>
              <a:cxn ang="5400000">
                <a:pos x="wd2" y="hd2"/>
              </a:cxn>
              <a:cxn ang="10800000">
                <a:pos x="wd2" y="hd2"/>
              </a:cxn>
              <a:cxn ang="16200000">
                <a:pos x="wd2" y="hd2"/>
              </a:cxn>
            </a:cxnLst>
            <a:rect l="0" t="0" r="r" b="b"/>
            <a:pathLst>
              <a:path w="21600" h="21600" fill="norm" stroke="1" extrusionOk="0">
                <a:moveTo>
                  <a:pt x="0" y="21600"/>
                </a:moveTo>
                <a:lnTo>
                  <a:pt x="21600" y="0"/>
                </a:lnTo>
              </a:path>
            </a:pathLst>
          </a:custGeom>
          <a:ln w="127000">
            <a:solidFill>
              <a:srgbClr val="FF3300"/>
            </a:solidFill>
            <a:miter/>
            <a:tailEnd type="triangle"/>
          </a:ln>
        </p:spPr>
        <p:txBody>
          <a:bodyPr/>
          <a:lstStyle/>
          <a:p>
            <a:pPr/>
          </a:p>
        </p:txBody>
      </p:sp>
    </p:spTree>
  </p:cSld>
  <p:clrMapOvr>
    <a:masterClrMapping/>
  </p:clrMapOvr>
  <p:transition xmlns:p14="http://schemas.microsoft.com/office/powerpoint/2010/main" spd="med" advClick="1"/>
</p:sld>
</file>

<file path=ppt/slides/slide7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pic>
        <p:nvPicPr>
          <p:cNvPr id="822" name="Image" descr="Image"/>
          <p:cNvPicPr>
            <a:picLocks noChangeAspect="1"/>
          </p:cNvPicPr>
          <p:nvPr/>
        </p:nvPicPr>
        <p:blipFill>
          <a:blip r:embed="rId2">
            <a:extLst/>
          </a:blip>
          <a:stretch>
            <a:fillRect/>
          </a:stretch>
        </p:blipFill>
        <p:spPr>
          <a:xfrm>
            <a:off x="10146975" y="9078004"/>
            <a:ext cx="14390446" cy="1622540"/>
          </a:xfrm>
          <a:prstGeom prst="rect">
            <a:avLst/>
          </a:prstGeom>
          <a:ln w="12700">
            <a:miter lim="400000"/>
          </a:ln>
        </p:spPr>
      </p:pic>
      <p:sp>
        <p:nvSpPr>
          <p:cNvPr id="823" name="Statistics computed at each geographic layer.…"/>
          <p:cNvSpPr txBox="1"/>
          <p:nvPr>
            <p:ph type="body" sz="half" idx="1"/>
          </p:nvPr>
        </p:nvSpPr>
        <p:spPr>
          <a:prstGeom prst="rect">
            <a:avLst/>
          </a:prstGeom>
        </p:spPr>
        <p:txBody>
          <a:bodyPr/>
          <a:lstStyle/>
          <a:p>
            <a:pPr/>
            <a:r>
              <a:t>Statistics computed at each geographic layer.</a:t>
            </a:r>
          </a:p>
          <a:p>
            <a:pPr/>
          </a:p>
          <a:p>
            <a:pPr/>
            <a:r>
              <a:t>Accurate statistics for each layer determined by higher layer.</a:t>
            </a:r>
          </a:p>
          <a:p>
            <a:pPr/>
          </a:p>
        </p:txBody>
      </p:sp>
      <p:sp>
        <p:nvSpPr>
          <p:cNvPr id="824"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825" name="This was implemented using the TopDown Algorithm"/>
          <p:cNvSpPr txBox="1"/>
          <p:nvPr>
            <p:ph type="title"/>
          </p:nvPr>
        </p:nvSpPr>
        <p:spPr>
          <a:prstGeom prst="rect">
            <a:avLst/>
          </a:prstGeom>
        </p:spPr>
        <p:txBody>
          <a:bodyPr/>
          <a:lstStyle/>
          <a:p>
            <a:pPr/>
            <a:r>
              <a:t>This was implemented using the TopDown Algorithm</a:t>
            </a:r>
          </a:p>
        </p:txBody>
      </p:sp>
      <p:sp>
        <p:nvSpPr>
          <p:cNvPr id="82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27"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828"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829" name="Image" descr="Image"/>
          <p:cNvPicPr>
            <a:picLocks noChangeAspect="1"/>
          </p:cNvPicPr>
          <p:nvPr/>
        </p:nvPicPr>
        <p:blipFill>
          <a:blip r:embed="rId3">
            <a:extLst/>
          </a:blip>
          <a:srcRect l="0" t="10481" r="0" b="0"/>
          <a:stretch>
            <a:fillRect/>
          </a:stretch>
        </p:blipFill>
        <p:spPr>
          <a:xfrm>
            <a:off x="10438876" y="2120903"/>
            <a:ext cx="13806596" cy="6952207"/>
          </a:xfrm>
          <a:prstGeom prst="rect">
            <a:avLst/>
          </a:prstGeom>
          <a:ln w="12700">
            <a:miter lim="400000"/>
          </a:ln>
          <a:effectLst>
            <a:outerShdw sx="100000" sy="100000" kx="0" ky="0" algn="b" rotWithShape="0" blurRad="673100" dist="330200" dir="3965156">
              <a:srgbClr val="000000">
                <a:alpha val="70000"/>
              </a:srgbClr>
            </a:outerShdw>
          </a:effectLst>
        </p:spPr>
      </p:pic>
      <p:sp>
        <p:nvSpPr>
          <p:cNvPr id="830" name="https://www2.census.gov/about/training-workshops/2023/2023-06-15-nmf-presentation.pdf"/>
          <p:cNvSpPr txBox="1"/>
          <p:nvPr/>
        </p:nvSpPr>
        <p:spPr>
          <a:xfrm>
            <a:off x="10376774" y="10603464"/>
            <a:ext cx="12290674"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2438400">
              <a:spcBef>
                <a:spcPts val="0"/>
              </a:spcBef>
              <a:defRPr sz="3200">
                <a:solidFill>
                  <a:srgbClr val="1B2E12"/>
                </a:solidFill>
                <a:latin typeface="Arial"/>
                <a:ea typeface="Arial"/>
                <a:cs typeface="Arial"/>
                <a:sym typeface="Arial"/>
              </a:defRPr>
            </a:pPr>
            <a:r>
              <a:rPr sz="2400" u="sng">
                <a:solidFill>
                  <a:srgbClr val="1C3678"/>
                </a:solidFill>
                <a:uFill>
                  <a:solidFill>
                    <a:srgbClr val="1C3678"/>
                  </a:solidFill>
                </a:uFill>
                <a:hlinkClick r:id="rId4" invalidUrl="" action="" tgtFrame="" tooltip="" history="1" highlightClick="0" endSnd="0"/>
              </a:rPr>
              <a:t>https://www2.census.gov/about/training-workshops/2023/2023-06-15-nmf-presentation.pdf</a:t>
            </a:r>
            <a:r>
              <a:t> </a:t>
            </a:r>
          </a:p>
        </p:txBody>
      </p:sp>
    </p:spTree>
  </p:cSld>
  <p:clrMapOvr>
    <a:masterClrMapping/>
  </p:clrMapOvr>
  <p:transition xmlns:p14="http://schemas.microsoft.com/office/powerpoint/2010/main" spd="med" advClick="1"/>
</p:sld>
</file>

<file path=ppt/slides/slide7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32" name="“Noisy Measurement Files”…"/>
          <p:cNvSpPr txBox="1"/>
          <p:nvPr>
            <p:ph type="body" idx="1"/>
          </p:nvPr>
        </p:nvSpPr>
        <p:spPr>
          <a:xfrm>
            <a:off x="531377" y="2138632"/>
            <a:ext cx="23321247" cy="10783397"/>
          </a:xfrm>
          <a:prstGeom prst="rect">
            <a:avLst/>
          </a:prstGeom>
        </p:spPr>
        <p:txBody>
          <a:bodyPr/>
          <a:lstStyle/>
          <a:p>
            <a:pPr marR="78028" defTabSz="1748789">
              <a:defRPr sz="4032"/>
            </a:pPr>
            <a:r>
              <a:t>“Noisy Measurement Files”</a:t>
            </a:r>
          </a:p>
          <a:p>
            <a:pPr lvl="1" marR="78028" indent="215012" defTabSz="1748789">
              <a:spcBef>
                <a:spcPts val="1000"/>
              </a:spcBef>
              <a:defRPr sz="3072"/>
            </a:pPr>
            <a:r>
              <a:t>Raw data with noise added.</a:t>
            </a:r>
          </a:p>
          <a:p>
            <a:pPr lvl="2" marL="882159" marR="78028" indent="-292607" defTabSz="1748789">
              <a:spcBef>
                <a:spcPts val="1000"/>
              </a:spcBef>
              <a:defRPr sz="3072"/>
            </a:pPr>
            <a:r>
              <a:t>Fractional numbers</a:t>
            </a:r>
          </a:p>
          <a:p>
            <a:pPr lvl="2" marL="882159" marR="78028" indent="-292607" defTabSz="1748789">
              <a:spcBef>
                <a:spcPts val="1000"/>
              </a:spcBef>
              <a:defRPr sz="3072"/>
            </a:pPr>
            <a:r>
              <a:t>Negative numbers</a:t>
            </a:r>
          </a:p>
          <a:p>
            <a:pPr marR="78028" defTabSz="1748789">
              <a:defRPr sz="4032"/>
            </a:pPr>
          </a:p>
          <a:p>
            <a:pPr marR="78028" defTabSz="1748789">
              <a:defRPr sz="4032"/>
            </a:pPr>
            <a:r>
              <a:t>Four sets of NMFs:</a:t>
            </a:r>
          </a:p>
          <a:p>
            <a:pPr lvl="1" marR="78028" indent="215012" defTabSz="1748789">
              <a:spcBef>
                <a:spcPts val="1000"/>
              </a:spcBef>
              <a:defRPr sz="3072"/>
            </a:pPr>
            <a:r>
              <a:t>Block-by-block Redistricting files</a:t>
            </a:r>
          </a:p>
          <a:p>
            <a:pPr lvl="2" marL="882159" marR="78028" indent="-292607" defTabSz="1748789">
              <a:spcBef>
                <a:spcPts val="1000"/>
              </a:spcBef>
              <a:defRPr sz="3072"/>
            </a:pPr>
            <a:r>
              <a:t>PL-94-171 NMF People</a:t>
            </a:r>
          </a:p>
          <a:p>
            <a:pPr lvl="2" marL="882159" marR="78028" indent="-292607" defTabSz="1748789">
              <a:spcBef>
                <a:spcPts val="1000"/>
              </a:spcBef>
              <a:defRPr sz="3072"/>
            </a:pPr>
            <a:r>
              <a:t>PL-94-171 NMF Housing Units</a:t>
            </a:r>
          </a:p>
          <a:p>
            <a:pPr lvl="1" marR="78028" indent="215012" defTabSz="1748789">
              <a:spcBef>
                <a:spcPts val="1000"/>
              </a:spcBef>
              <a:defRPr sz="3072"/>
            </a:pPr>
            <a:r>
              <a:t>Larger geographies with more demographic attributes.</a:t>
            </a:r>
          </a:p>
          <a:p>
            <a:pPr lvl="2" marL="882159" marR="78028" indent="-292607" defTabSz="1748789">
              <a:spcBef>
                <a:spcPts val="1000"/>
              </a:spcBef>
              <a:defRPr sz="3072"/>
            </a:pPr>
            <a:r>
              <a:t>DHC NMF People</a:t>
            </a:r>
          </a:p>
          <a:p>
            <a:pPr lvl="2" marL="882159" marR="78028" indent="-292607" defTabSz="1748789">
              <a:spcBef>
                <a:spcPts val="1000"/>
              </a:spcBef>
              <a:defRPr sz="3072"/>
            </a:pPr>
            <a:r>
              <a:t>DHC NMF Housing Units</a:t>
            </a:r>
          </a:p>
          <a:p>
            <a:pPr marR="78028" defTabSz="1748789">
              <a:defRPr sz="4032"/>
            </a:pPr>
          </a:p>
          <a:p>
            <a:pPr marR="78028" defTabSz="1748789">
              <a:defRPr sz="4032"/>
            </a:pPr>
            <a:r>
              <a:t>Privacy Protected Microdata Files</a:t>
            </a:r>
          </a:p>
          <a:p>
            <a:pPr marR="78028" defTabSz="1748789">
              <a:defRPr sz="4032"/>
            </a:pPr>
          </a:p>
          <a:p>
            <a:pPr marR="78028" defTabSz="1748789">
              <a:defRPr sz="4032"/>
            </a:pPr>
            <a:r>
              <a:t>Published tabulations</a:t>
            </a:r>
          </a:p>
        </p:txBody>
      </p:sp>
      <p:sp>
        <p:nvSpPr>
          <p:cNvPr id="83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834" name="The Census Bureau ultimately released multiple data products for the 2020 census."/>
          <p:cNvSpPr txBox="1"/>
          <p:nvPr>
            <p:ph type="title"/>
          </p:nvPr>
        </p:nvSpPr>
        <p:spPr>
          <a:xfrm>
            <a:off x="-1" y="-1"/>
            <a:ext cx="24361692" cy="1741910"/>
          </a:xfrm>
          <a:prstGeom prst="rect">
            <a:avLst/>
          </a:prstGeom>
        </p:spPr>
        <p:txBody>
          <a:bodyPr/>
          <a:lstStyle/>
          <a:p>
            <a:pPr/>
            <a:r>
              <a:t>The Census Bureau ultimately released </a:t>
            </a:r>
            <a:r>
              <a:rPr i="1"/>
              <a:t>multiple data products</a:t>
            </a:r>
            <a:r>
              <a:t> for the 2020 census. </a:t>
            </a:r>
          </a:p>
        </p:txBody>
      </p:sp>
      <p:sp>
        <p:nvSpPr>
          <p:cNvPr id="83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3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83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838" name="Image" descr="Image"/>
          <p:cNvPicPr>
            <a:picLocks noChangeAspect="1"/>
          </p:cNvPicPr>
          <p:nvPr/>
        </p:nvPicPr>
        <p:blipFill>
          <a:blip r:embed="rId2">
            <a:extLst/>
          </a:blip>
          <a:stretch>
            <a:fillRect/>
          </a:stretch>
        </p:blipFill>
        <p:spPr>
          <a:xfrm>
            <a:off x="10696708" y="2162703"/>
            <a:ext cx="13082244" cy="7358762"/>
          </a:xfrm>
          <a:prstGeom prst="rect">
            <a:avLst/>
          </a:prstGeom>
          <a:ln w="12700">
            <a:miter lim="400000"/>
          </a:ln>
          <a:effectLst>
            <a:outerShdw sx="100000" sy="100000" kx="0" ky="0" algn="b" rotWithShape="0" blurRad="673100" dist="330200" dir="3965156">
              <a:srgbClr val="000000">
                <a:alpha val="70000"/>
              </a:srgbClr>
            </a:outerShdw>
          </a:effectLst>
        </p:spPr>
      </p:pic>
      <p:sp>
        <p:nvSpPr>
          <p:cNvPr id="839" name="https://www.census.gov/data/academy/webinars/2023/noisy-measurement-files.html"/>
          <p:cNvSpPr txBox="1"/>
          <p:nvPr/>
        </p:nvSpPr>
        <p:spPr>
          <a:xfrm>
            <a:off x="10479828" y="9746429"/>
            <a:ext cx="12903767" cy="382898"/>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marR="81280" defTabSz="1821656">
              <a:lnSpc>
                <a:spcPct val="120000"/>
              </a:lnSpc>
              <a:spcBef>
                <a:spcPts val="1100"/>
              </a:spcBef>
              <a:buClr>
                <a:srgbClr val="000000"/>
              </a:buClr>
              <a:buFont typeface="Wingdings"/>
              <a:defRPr sz="2600">
                <a:uFill>
                  <a:solidFill>
                    <a:srgbClr val="006DA2"/>
                  </a:solidFill>
                </a:uFill>
                <a:latin typeface="Arial"/>
                <a:ea typeface="Arial"/>
                <a:cs typeface="Arial"/>
                <a:sym typeface="Arial"/>
              </a:defRPr>
            </a:pPr>
            <a:r>
              <a:rPr u="sng">
                <a:solidFill>
                  <a:srgbClr val="1C3678"/>
                </a:solidFill>
                <a:uFill>
                  <a:solidFill>
                    <a:srgbClr val="1C3678"/>
                  </a:solidFill>
                </a:uFill>
                <a:hlinkClick r:id="rId3" invalidUrl="" action="" tgtFrame="" tooltip="" history="1" highlightClick="0" endSnd="0"/>
              </a:rPr>
              <a:t>https://www.census.gov/data/academy/webinars/2023/noisy-measurement-files.html</a:t>
            </a:r>
            <a:r>
              <a:t>   </a:t>
            </a:r>
          </a:p>
        </p:txBody>
      </p:sp>
    </p:spTree>
  </p:cSld>
  <p:clrMapOvr>
    <a:masterClrMapping/>
  </p:clrMapOvr>
  <p:transition xmlns:p14="http://schemas.microsoft.com/office/powerpoint/2010/main" spd="med" advClick="1"/>
</p:sld>
</file>

<file path=ppt/slides/slide7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41" name="Double-click to edit"/>
          <p:cNvSpPr txBox="1"/>
          <p:nvPr>
            <p:ph type="body" idx="1"/>
          </p:nvPr>
        </p:nvSpPr>
        <p:spPr>
          <a:xfrm>
            <a:off x="531377" y="2138632"/>
            <a:ext cx="23321247" cy="10783397"/>
          </a:xfrm>
          <a:prstGeom prst="rect">
            <a:avLst/>
          </a:prstGeom>
        </p:spPr>
        <p:txBody>
          <a:bodyPr/>
          <a:lstStyle/>
          <a:p>
            <a:pPr/>
          </a:p>
        </p:txBody>
      </p:sp>
      <p:sp>
        <p:nvSpPr>
          <p:cNvPr id="842"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843" name="Multiple data products creates confusion…"/>
          <p:cNvSpPr txBox="1"/>
          <p:nvPr>
            <p:ph type="title"/>
          </p:nvPr>
        </p:nvSpPr>
        <p:spPr>
          <a:xfrm>
            <a:off x="-1" y="-1"/>
            <a:ext cx="24361692" cy="1741910"/>
          </a:xfrm>
          <a:prstGeom prst="rect">
            <a:avLst/>
          </a:prstGeom>
        </p:spPr>
        <p:txBody>
          <a:bodyPr/>
          <a:lstStyle/>
          <a:p>
            <a:pPr/>
            <a:r>
              <a:t>Multiple data products creates confusion…</a:t>
            </a:r>
          </a:p>
        </p:txBody>
      </p:sp>
      <p:sp>
        <p:nvSpPr>
          <p:cNvPr id="84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45"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846"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847" name="Image" descr="Image"/>
          <p:cNvPicPr>
            <a:picLocks noChangeAspect="1"/>
          </p:cNvPicPr>
          <p:nvPr/>
        </p:nvPicPr>
        <p:blipFill>
          <a:blip r:embed="rId2">
            <a:extLst/>
          </a:blip>
          <a:stretch>
            <a:fillRect/>
          </a:stretch>
        </p:blipFill>
        <p:spPr>
          <a:xfrm>
            <a:off x="1973306" y="1454564"/>
            <a:ext cx="20437388" cy="11496031"/>
          </a:xfrm>
          <a:prstGeom prst="rect">
            <a:avLst/>
          </a:prstGeom>
          <a:ln w="12700">
            <a:miter lim="400000"/>
          </a:ln>
          <a:effectLst>
            <a:outerShdw sx="100000" sy="100000" kx="0" ky="0" algn="b" rotWithShape="0" blurRad="673100" dist="330200" dir="3965156">
              <a:srgbClr val="000000">
                <a:alpha val="70000"/>
              </a:srgbClr>
            </a:outerShdw>
          </a:effectLst>
        </p:spPr>
      </p:pic>
      <p:sp>
        <p:nvSpPr>
          <p:cNvPr id="848" name="https://www.census.gov/data/academy/webinars/2023/noisy-measurement-files.html"/>
          <p:cNvSpPr txBox="1"/>
          <p:nvPr/>
        </p:nvSpPr>
        <p:spPr>
          <a:xfrm>
            <a:off x="8034274" y="12578061"/>
            <a:ext cx="13173007" cy="382899"/>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lvl="1" marR="81280" indent="269240" defTabSz="1821656">
              <a:lnSpc>
                <a:spcPct val="120000"/>
              </a:lnSpc>
              <a:spcBef>
                <a:spcPts val="1100"/>
              </a:spcBef>
              <a:buClr>
                <a:srgbClr val="000000"/>
              </a:buClr>
              <a:buFont typeface="Wingdings"/>
              <a:defRPr sz="2600">
                <a:uFill>
                  <a:solidFill>
                    <a:srgbClr val="006DA2"/>
                  </a:solidFill>
                </a:uFill>
                <a:latin typeface="Arial"/>
                <a:ea typeface="Arial"/>
                <a:cs typeface="Arial"/>
                <a:sym typeface="Arial"/>
              </a:defRPr>
            </a:pPr>
            <a:r>
              <a:rPr u="sng">
                <a:solidFill>
                  <a:srgbClr val="1C3678"/>
                </a:solidFill>
                <a:uFill>
                  <a:solidFill>
                    <a:srgbClr val="1C3678"/>
                  </a:solidFill>
                </a:uFill>
                <a:hlinkClick r:id="rId3" invalidUrl="" action="" tgtFrame="" tooltip="" history="1" highlightClick="0" endSnd="0"/>
              </a:rPr>
              <a:t>https://www.census.gov/data/academy/webinars/2023/noisy-measurement-files.html</a:t>
            </a:r>
            <a:r>
              <a:t>   </a:t>
            </a:r>
          </a:p>
        </p:txBody>
      </p:sp>
    </p:spTree>
  </p:cSld>
  <p:clrMapOvr>
    <a:masterClrMapping/>
  </p:clrMapOvr>
  <p:transition xmlns:p14="http://schemas.microsoft.com/office/powerpoint/2010/main" spd="med" advClick="1"/>
</p:sld>
</file>

<file path=ppt/slides/slide8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50" name="Slide Number"/>
          <p:cNvSpPr/>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51" name="Click to add subtitle"/>
          <p:cNvSpPr/>
          <p:nvPr>
            <p:ph type="body" sz="half" idx="1"/>
          </p:nvPr>
        </p:nvSpPr>
        <p:spPr>
          <a:prstGeom prst="rect">
            <a:avLst/>
          </a:prstGeom>
        </p:spPr>
        <p:txBody>
          <a:bodyPr/>
          <a:lstStyle/>
          <a:p>
            <a:pPr/>
          </a:p>
        </p:txBody>
      </p:sp>
      <p:sp>
        <p:nvSpPr>
          <p:cNvPr id="852" name="But this wasn’t the real problem"/>
          <p:cNvSpPr/>
          <p:nvPr>
            <p:ph type="title"/>
          </p:nvPr>
        </p:nvSpPr>
        <p:spPr>
          <a:prstGeom prst="rect">
            <a:avLst/>
          </a:prstGeom>
          <a:solidFill>
            <a:srgbClr val="FFFFFF"/>
          </a:solidFill>
        </p:spPr>
        <p:txBody>
          <a:bodyPr/>
          <a:lstStyle>
            <a:lvl1pPr>
              <a:defRPr>
                <a:solidFill>
                  <a:srgbClr val="B30838"/>
                </a:solidFill>
              </a:defRPr>
            </a:lvl1pPr>
          </a:lstStyle>
          <a:p>
            <a:pPr/>
            <a:r>
              <a:t>But this wasn’t the real problem</a:t>
            </a:r>
          </a:p>
        </p:txBody>
      </p:sp>
    </p:spTree>
  </p:cSld>
  <p:clrMapOvr>
    <a:masterClrMapping/>
  </p:clrMapOvr>
  <p:transition xmlns:p14="http://schemas.microsoft.com/office/powerpoint/2010/main" spd="med" advClick="1"/>
</p:sld>
</file>

<file path=ppt/slides/slide8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54"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55" name="Click to add subtitle"/>
          <p:cNvSpPr txBox="1"/>
          <p:nvPr>
            <p:ph type="body" sz="half" idx="1"/>
          </p:nvPr>
        </p:nvSpPr>
        <p:spPr>
          <a:prstGeom prst="rect">
            <a:avLst/>
          </a:prstGeom>
        </p:spPr>
        <p:txBody>
          <a:bodyPr/>
          <a:lstStyle/>
          <a:p>
            <a:pPr/>
          </a:p>
        </p:txBody>
      </p:sp>
      <p:sp>
        <p:nvSpPr>
          <p:cNvPr id="856" name="The Census 2020 DP Backlash"/>
          <p:cNvSpPr txBox="1"/>
          <p:nvPr>
            <p:ph type="title"/>
          </p:nvPr>
        </p:nvSpPr>
        <p:spPr>
          <a:prstGeom prst="rect">
            <a:avLst/>
          </a:prstGeom>
        </p:spPr>
        <p:txBody>
          <a:bodyPr/>
          <a:lstStyle/>
          <a:p>
            <a:pPr/>
            <a:r>
              <a:t>The Census 2020 DP Backlash</a:t>
            </a:r>
          </a:p>
        </p:txBody>
      </p:sp>
    </p:spTree>
  </p:cSld>
  <p:clrMapOvr>
    <a:masterClrMapping/>
  </p:clrMapOvr>
  <p:transition xmlns:p14="http://schemas.microsoft.com/office/powerpoint/2010/main" spd="med" advClick="1"/>
</p:sld>
</file>

<file path=ppt/slides/slide8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58" name="Many data users wanted highly accurate data reports on small areas.…"/>
          <p:cNvSpPr txBox="1"/>
          <p:nvPr>
            <p:ph type="body" sz="half" idx="1"/>
          </p:nvPr>
        </p:nvSpPr>
        <p:spPr>
          <a:prstGeom prst="rect">
            <a:avLst/>
          </a:prstGeom>
        </p:spPr>
        <p:txBody>
          <a:bodyPr/>
          <a:lstStyle/>
          <a:p>
            <a:pPr/>
            <a:r>
              <a:t>Many data users wanted highly accurate data reports on small areas.</a:t>
            </a:r>
          </a:p>
          <a:p>
            <a:pPr lvl="1"/>
            <a:r>
              <a:t>Some were anxious about the intentional addition of noise.</a:t>
            </a:r>
          </a:p>
          <a:p>
            <a:pPr lvl="1"/>
            <a:r>
              <a:t>Some were concerned that previous studies done with swapped data might not be replicated if they used DP data.</a:t>
            </a:r>
          </a:p>
          <a:p>
            <a:pPr lvl="1"/>
          </a:p>
          <a:p>
            <a:pPr/>
            <a:r>
              <a:t>Many data users believed they require access to Public Use Microdata.</a:t>
            </a:r>
          </a:p>
          <a:p>
            <a:pPr/>
          </a:p>
          <a:p>
            <a:pPr/>
            <a:r>
              <a:t>Users in 2000 and 2010 didn’t know the error introduced by swapping and other protections applied to the tables and PUMS.</a:t>
            </a:r>
          </a:p>
        </p:txBody>
      </p:sp>
      <p:sp>
        <p:nvSpPr>
          <p:cNvPr id="859"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860" name="Differential privacy was not widely known or understood."/>
          <p:cNvSpPr txBox="1"/>
          <p:nvPr>
            <p:ph type="title"/>
          </p:nvPr>
        </p:nvSpPr>
        <p:spPr>
          <a:prstGeom prst="rect">
            <a:avLst/>
          </a:prstGeom>
        </p:spPr>
        <p:txBody>
          <a:bodyPr/>
          <a:lstStyle/>
          <a:p>
            <a:pPr/>
            <a:r>
              <a:t>Differential privacy was not widely known or understood.</a:t>
            </a:r>
          </a:p>
        </p:txBody>
      </p:sp>
      <p:sp>
        <p:nvSpPr>
          <p:cNvPr id="86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62"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863"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grpSp>
        <p:nvGrpSpPr>
          <p:cNvPr id="866" name="Group"/>
          <p:cNvGrpSpPr/>
          <p:nvPr/>
        </p:nvGrpSpPr>
        <p:grpSpPr>
          <a:xfrm>
            <a:off x="10310497" y="2162780"/>
            <a:ext cx="13497228" cy="10605083"/>
            <a:chOff x="0" y="0"/>
            <a:chExt cx="13497227" cy="10605082"/>
          </a:xfrm>
        </p:grpSpPr>
        <p:pic>
          <p:nvPicPr>
            <p:cNvPr id="864" name="Figure 19 - ArgumentsAgainstDifferentialPrivacy1.tif" descr="Figure 19 - ArgumentsAgainstDifferentialPrivacy1.tif"/>
            <p:cNvPicPr>
              <a:picLocks noChangeAspect="1"/>
            </p:cNvPicPr>
            <p:nvPr/>
          </p:nvPicPr>
          <p:blipFill>
            <a:blip r:embed="rId2">
              <a:extLst/>
            </a:blip>
            <a:srcRect l="0" t="0" r="5102" b="0"/>
            <a:stretch>
              <a:fillRect/>
            </a:stretch>
          </p:blipFill>
          <p:spPr>
            <a:xfrm>
              <a:off x="0" y="0"/>
              <a:ext cx="6875985" cy="10605083"/>
            </a:xfrm>
            <a:prstGeom prst="rect">
              <a:avLst/>
            </a:prstGeom>
            <a:ln w="12700" cap="flat">
              <a:noFill/>
              <a:miter lim="400000"/>
            </a:ln>
            <a:effectLst/>
          </p:spPr>
        </p:pic>
        <p:pic>
          <p:nvPicPr>
            <p:cNvPr id="865" name="Figure 20 - ArgumentsAgainstDifferentialPrivacy2.tif" descr="Figure 20 - ArgumentsAgainstDifferentialPrivacy2.tif"/>
            <p:cNvPicPr>
              <a:picLocks noChangeAspect="1"/>
            </p:cNvPicPr>
            <p:nvPr/>
          </p:nvPicPr>
          <p:blipFill>
            <a:blip r:embed="rId3">
              <a:extLst/>
            </a:blip>
            <a:srcRect l="7794" t="0" r="0" b="1520"/>
            <a:stretch>
              <a:fillRect/>
            </a:stretch>
          </p:blipFill>
          <p:spPr>
            <a:xfrm>
              <a:off x="6874807" y="126168"/>
              <a:ext cx="6622421" cy="10302700"/>
            </a:xfrm>
            <a:prstGeom prst="rect">
              <a:avLst/>
            </a:prstGeom>
            <a:ln w="12700" cap="flat">
              <a:noFill/>
              <a:miter lim="400000"/>
            </a:ln>
            <a:effectLst/>
          </p:spPr>
        </p:pic>
      </p:grpSp>
    </p:spTree>
  </p:cSld>
  <p:clrMapOvr>
    <a:masterClrMapping/>
  </p:clrMapOvr>
  <p:transition xmlns:p14="http://schemas.microsoft.com/office/powerpoint/2010/main" spd="med" advClick="1"/>
</p:sld>
</file>

<file path=ppt/slides/slide8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68" name="“About 57 percent of the 2010 Census population were ‘unique’ at the smallest census geography, block level, meaning they were the only people in their block with a specific combination of sex, age (in years), race (any of the 63 possible Office of Manag"/>
          <p:cNvSpPr txBox="1"/>
          <p:nvPr>
            <p:ph type="body" sz="half" idx="1"/>
          </p:nvPr>
        </p:nvSpPr>
        <p:spPr>
          <a:prstGeom prst="rect">
            <a:avLst/>
          </a:prstGeom>
        </p:spPr>
        <p:txBody>
          <a:bodyPr/>
          <a:lstStyle/>
          <a:p>
            <a:pPr/>
            <a:r>
              <a:t>“</a:t>
            </a:r>
            <a:r>
              <a:rPr b="1"/>
              <a:t>About 57 percent of the 2010 Census population were ‘unique’ </a:t>
            </a:r>
            <a:r>
              <a:t>at the smallest census geography, block level, meaning they were the only people in their block with a specific combination of sex, age (in years), race (any of the 63 possible Office of Management and Budget race combinations), and Hispanic/Latino ethnicity” (McKenna 2018). </a:t>
            </a:r>
          </a:p>
          <a:p>
            <a:pPr/>
          </a:p>
        </p:txBody>
      </p:sp>
      <p:sp>
        <p:nvSpPr>
          <p:cNvPr id="869"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870" name="There is a lot more diversity in the US population than people realize."/>
          <p:cNvSpPr txBox="1"/>
          <p:nvPr>
            <p:ph type="title"/>
          </p:nvPr>
        </p:nvSpPr>
        <p:spPr>
          <a:prstGeom prst="rect">
            <a:avLst/>
          </a:prstGeom>
        </p:spPr>
        <p:txBody>
          <a:bodyPr/>
          <a:lstStyle/>
          <a:p>
            <a:pPr/>
            <a:r>
              <a:t>There is a lot more diversity in the US population than people realize.</a:t>
            </a:r>
          </a:p>
        </p:txBody>
      </p:sp>
      <p:sp>
        <p:nvSpPr>
          <p:cNvPr id="87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72"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873"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874" name="Figure 21 - GeneralizingDiversity.tif" descr="Figure 21 - GeneralizingDiversity.tif"/>
          <p:cNvPicPr>
            <a:picLocks noChangeAspect="1"/>
          </p:cNvPicPr>
          <p:nvPr/>
        </p:nvPicPr>
        <p:blipFill>
          <a:blip r:embed="rId2">
            <a:extLst/>
          </a:blip>
          <a:srcRect l="2239" t="1884" r="2239" b="1884"/>
          <a:stretch>
            <a:fillRect/>
          </a:stretch>
        </p:blipFill>
        <p:spPr>
          <a:xfrm>
            <a:off x="15569182" y="1936135"/>
            <a:ext cx="7651412" cy="11521616"/>
          </a:xfrm>
          <a:prstGeom prst="rect">
            <a:avLst/>
          </a:prstGeom>
          <a:ln w="12700">
            <a:miter lim="400000"/>
          </a:ln>
        </p:spPr>
      </p:pic>
    </p:spTree>
  </p:cSld>
  <p:clrMapOvr>
    <a:masterClrMapping/>
  </p:clrMapOvr>
  <p:transition xmlns:p14="http://schemas.microsoft.com/office/powerpoint/2010/main" spd="med" advClick="1"/>
</p:sld>
</file>

<file path=ppt/slides/slide8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76" name="Ruggles made his career distributing public use data.…"/>
          <p:cNvSpPr txBox="1"/>
          <p:nvPr>
            <p:ph type="body" idx="1"/>
          </p:nvPr>
        </p:nvSpPr>
        <p:spPr>
          <a:xfrm>
            <a:off x="531377" y="2138632"/>
            <a:ext cx="23321247" cy="10783397"/>
          </a:xfrm>
          <a:prstGeom prst="rect">
            <a:avLst/>
          </a:prstGeom>
        </p:spPr>
        <p:txBody>
          <a:bodyPr/>
          <a:lstStyle/>
          <a:p>
            <a:pPr/>
            <a:r>
              <a:t>Ruggles made his career distributing public use data.</a:t>
            </a:r>
          </a:p>
          <a:p>
            <a:pPr/>
            <a:r>
              <a:t>IPUMS — Integrated Public Use Microdata Series, is the world's largest collection of individual-level population data.</a:t>
            </a:r>
          </a:p>
        </p:txBody>
      </p:sp>
      <p:sp>
        <p:nvSpPr>
          <p:cNvPr id="877"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878" name="Dr. Steven Ruggles voiced concerns about DP in the 2020 Census."/>
          <p:cNvSpPr txBox="1"/>
          <p:nvPr>
            <p:ph type="title"/>
          </p:nvPr>
        </p:nvSpPr>
        <p:spPr>
          <a:xfrm>
            <a:off x="-1" y="-1"/>
            <a:ext cx="24361692" cy="1741910"/>
          </a:xfrm>
          <a:prstGeom prst="rect">
            <a:avLst/>
          </a:prstGeom>
        </p:spPr>
        <p:txBody>
          <a:bodyPr/>
          <a:lstStyle/>
          <a:p>
            <a:pPr/>
            <a:r>
              <a:t>Dr. Steven Ruggles voiced concerns about DP in the 2020 Census.</a:t>
            </a:r>
          </a:p>
        </p:txBody>
      </p:sp>
      <p:sp>
        <p:nvSpPr>
          <p:cNvPr id="87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8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88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pic>
        <p:nvPicPr>
          <p:cNvPr id="882" name="Picture 5" descr="Picture 5"/>
          <p:cNvPicPr>
            <a:picLocks noChangeAspect="1"/>
          </p:cNvPicPr>
          <p:nvPr/>
        </p:nvPicPr>
        <p:blipFill>
          <a:blip r:embed="rId2">
            <a:extLst/>
          </a:blip>
          <a:stretch>
            <a:fillRect/>
          </a:stretch>
        </p:blipFill>
        <p:spPr>
          <a:xfrm>
            <a:off x="2360117" y="5170478"/>
            <a:ext cx="8454380" cy="5052780"/>
          </a:xfrm>
          <a:prstGeom prst="rect">
            <a:avLst/>
          </a:prstGeom>
          <a:ln w="254000" cap="sq">
            <a:solidFill>
              <a:srgbClr val="C8C6BD"/>
            </a:solidFill>
            <a:miter/>
          </a:ln>
          <a:effectLst>
            <a:outerShdw sx="100000" sy="100000" kx="0" ky="0" algn="b" rotWithShape="0" blurRad="673100" dist="0" dir="0">
              <a:srgbClr val="000000">
                <a:alpha val="43000"/>
              </a:srgbClr>
            </a:outerShdw>
          </a:effectLst>
        </p:spPr>
      </p:pic>
      <p:pic>
        <p:nvPicPr>
          <p:cNvPr id="883" name="Picture 7" descr="Picture 7"/>
          <p:cNvPicPr>
            <a:picLocks noChangeAspect="1"/>
          </p:cNvPicPr>
          <p:nvPr/>
        </p:nvPicPr>
        <p:blipFill>
          <a:blip r:embed="rId3">
            <a:extLst/>
          </a:blip>
          <a:stretch>
            <a:fillRect/>
          </a:stretch>
        </p:blipFill>
        <p:spPr>
          <a:xfrm>
            <a:off x="14222679" y="5549220"/>
            <a:ext cx="8102436" cy="4468778"/>
          </a:xfrm>
          <a:prstGeom prst="rect">
            <a:avLst/>
          </a:prstGeom>
          <a:ln w="254000" cap="sq">
            <a:solidFill>
              <a:srgbClr val="C8C6BD"/>
            </a:solidFill>
            <a:miter/>
          </a:ln>
          <a:effectLst>
            <a:outerShdw sx="100000" sy="100000" kx="0" ky="0" algn="b" rotWithShape="0" blurRad="673100" dist="0" dir="0">
              <a:srgbClr val="000000">
                <a:alpha val="43000"/>
              </a:srgbClr>
            </a:outerShdw>
          </a:effectLst>
        </p:spPr>
      </p:pic>
      <p:sp>
        <p:nvSpPr>
          <p:cNvPr id="884" name="Steven Ruggles 5 Jul 2019"/>
          <p:cNvSpPr txBox="1"/>
          <p:nvPr/>
        </p:nvSpPr>
        <p:spPr>
          <a:xfrm>
            <a:off x="2220272" y="10722300"/>
            <a:ext cx="7031807" cy="616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b="1" sz="4400">
                <a:solidFill>
                  <a:srgbClr val="1B2E12"/>
                </a:solidFill>
                <a:latin typeface="Arial"/>
                <a:ea typeface="Arial"/>
                <a:cs typeface="Arial"/>
                <a:sym typeface="Arial"/>
              </a:defRPr>
            </a:lvl1pPr>
          </a:lstStyle>
          <a:p>
            <a:pPr/>
            <a:r>
              <a:t>Steven Ruggles 5 Jul 2019</a:t>
            </a:r>
          </a:p>
        </p:txBody>
      </p:sp>
      <p:pic>
        <p:nvPicPr>
          <p:cNvPr id="885" name="Content Placeholder 5" descr="Content Placeholder 5"/>
          <p:cNvPicPr>
            <a:picLocks noChangeAspect="1"/>
          </p:cNvPicPr>
          <p:nvPr/>
        </p:nvPicPr>
        <p:blipFill>
          <a:blip r:embed="rId4">
            <a:extLst/>
          </a:blip>
          <a:stretch>
            <a:fillRect/>
          </a:stretch>
        </p:blipFill>
        <p:spPr>
          <a:xfrm>
            <a:off x="17830942" y="1375844"/>
            <a:ext cx="6027123" cy="2646377"/>
          </a:xfrm>
          <a:prstGeom prst="rect">
            <a:avLst/>
          </a:prstGeom>
          <a:ln w="25400">
            <a:solidFill>
              <a:srgbClr val="1A1A1A"/>
            </a:solidFill>
          </a:ln>
        </p:spPr>
      </p:pic>
      <p:sp>
        <p:nvSpPr>
          <p:cNvPr id="886" name="Ruggles organized a petition with 4000+ signers asking for no DP in 2020 Census.…"/>
          <p:cNvSpPr txBox="1"/>
          <p:nvPr/>
        </p:nvSpPr>
        <p:spPr>
          <a:xfrm>
            <a:off x="1887675" y="12219595"/>
            <a:ext cx="14836776" cy="926505"/>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2438400">
              <a:spcBef>
                <a:spcPts val="0"/>
              </a:spcBef>
              <a:defRPr sz="3200">
                <a:solidFill>
                  <a:srgbClr val="1B2E12"/>
                </a:solidFill>
                <a:latin typeface="Arial"/>
                <a:ea typeface="Arial"/>
                <a:cs typeface="Arial"/>
                <a:sym typeface="Arial"/>
              </a:defRPr>
            </a:pPr>
            <a:r>
              <a:t>Ruggles organized a petition with 4000+ signers asking for no DP in 2020 Census.</a:t>
            </a:r>
          </a:p>
          <a:p>
            <a:pPr defTabSz="2438400">
              <a:spcBef>
                <a:spcPts val="0"/>
              </a:spcBef>
              <a:defRPr sz="3200">
                <a:solidFill>
                  <a:srgbClr val="1B2E12"/>
                </a:solidFill>
                <a:latin typeface="Arial"/>
                <a:ea typeface="Arial"/>
                <a:cs typeface="Arial"/>
                <a:sym typeface="Arial"/>
              </a:defRPr>
            </a:pPr>
            <a:r>
              <a:t>Ultimately DP was used, but delayed for the American Community Survey.</a:t>
            </a:r>
          </a:p>
        </p:txBody>
      </p:sp>
    </p:spTree>
  </p:cSld>
  <p:clrMapOvr>
    <a:masterClrMapping/>
  </p:clrMapOvr>
  <p:transition xmlns:p14="http://schemas.microsoft.com/office/powerpoint/2010/main" spd="med" advClick="1"/>
</p:sld>
</file>

<file path=ppt/slides/slide8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88" name="An article in The New York Times stated that DP was responsible for allocating 13 adults and one child to Census Block 1002 in downtown Chicago, a block that “consists entirely of a 700-foot bend in the Chicago River”(Wines 2022).…"/>
          <p:cNvSpPr txBox="1"/>
          <p:nvPr>
            <p:ph type="body" sz="half" idx="1"/>
          </p:nvPr>
        </p:nvSpPr>
        <p:spPr>
          <a:prstGeom prst="rect">
            <a:avLst/>
          </a:prstGeom>
        </p:spPr>
        <p:txBody>
          <a:bodyPr/>
          <a:lstStyle/>
          <a:p>
            <a:pPr marR="79654" defTabSz="1785223">
              <a:defRPr sz="3528"/>
            </a:pPr>
            <a:r>
              <a:t>An article in The New York Times stated that DP was responsible for allocating 13 adults and one child to Census Block 1002 in downtown Chicago, a block that “consists entirely of a 700-foot bend in the Chicago River”(Wines 2022). </a:t>
            </a:r>
          </a:p>
          <a:p>
            <a:pPr marR="79654" defTabSz="1785223">
              <a:defRPr sz="3528"/>
            </a:pPr>
          </a:p>
          <a:p>
            <a:pPr marR="79654" defTabSz="1785223">
              <a:defRPr sz="3528"/>
            </a:pPr>
            <a:r>
              <a:t>In fact, the TopDown algorithm implemented a constraint such that “the number of householders (person one on the questionnaire) cannot be greater than the number of housing units” (J. Abowd et al. 2022). </a:t>
            </a:r>
          </a:p>
          <a:p>
            <a:pPr marR="79654" defTabSz="1785223">
              <a:defRPr sz="3528"/>
            </a:pPr>
          </a:p>
          <a:p>
            <a:pPr lvl="1" marL="518196" marR="79654" indent="-298704" defTabSz="1785223">
              <a:spcBef>
                <a:spcPts val="1000"/>
              </a:spcBef>
              <a:defRPr sz="3136"/>
            </a:pPr>
            <a:r>
              <a:t>Likely answer:  Error in geography file</a:t>
            </a:r>
          </a:p>
          <a:p>
            <a:pPr lvl="1" marL="518196" marR="79654" indent="-298704" defTabSz="1785223">
              <a:spcBef>
                <a:spcPts val="1000"/>
              </a:spcBef>
              <a:defRPr sz="3136"/>
            </a:pPr>
            <a:r>
              <a:t>Unlikely answer: house boat</a:t>
            </a:r>
          </a:p>
          <a:p>
            <a:pPr marR="79654" defTabSz="1785223">
              <a:defRPr sz="3528"/>
            </a:pPr>
          </a:p>
        </p:txBody>
      </p:sp>
      <p:sp>
        <p:nvSpPr>
          <p:cNvPr id="889"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890" name="Errors in the 2020 Census were blamed on DP."/>
          <p:cNvSpPr txBox="1"/>
          <p:nvPr>
            <p:ph type="title"/>
          </p:nvPr>
        </p:nvSpPr>
        <p:spPr>
          <a:prstGeom prst="rect">
            <a:avLst/>
          </a:prstGeom>
        </p:spPr>
        <p:txBody>
          <a:bodyPr/>
          <a:lstStyle/>
          <a:p>
            <a:pPr/>
            <a:r>
              <a:t>Errors in the 2020 Census were blamed on DP.</a:t>
            </a:r>
          </a:p>
        </p:txBody>
      </p:sp>
      <p:sp>
        <p:nvSpPr>
          <p:cNvPr id="89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92"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893"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894" name="pasted-movie.png" descr="pasted-movie.png"/>
          <p:cNvPicPr>
            <a:picLocks noChangeAspect="1"/>
          </p:cNvPicPr>
          <p:nvPr/>
        </p:nvPicPr>
        <p:blipFill>
          <a:blip r:embed="rId2">
            <a:extLst/>
          </a:blip>
          <a:stretch>
            <a:fillRect/>
          </a:stretch>
        </p:blipFill>
        <p:spPr>
          <a:xfrm>
            <a:off x="12531001" y="2415907"/>
            <a:ext cx="11220623" cy="10561922"/>
          </a:xfrm>
          <a:prstGeom prst="rect">
            <a:avLst/>
          </a:prstGeom>
          <a:ln w="25400">
            <a:solidFill>
              <a:srgbClr val="1A1A1A"/>
            </a:solidFill>
          </a:ln>
        </p:spPr>
      </p:pic>
    </p:spTree>
  </p:cSld>
  <p:clrMapOvr>
    <a:masterClrMapping/>
  </p:clrMapOvr>
  <p:transition xmlns:p14="http://schemas.microsoft.com/office/powerpoint/2010/main" spd="med" advClick="1"/>
</p:sld>
</file>

<file path=ppt/slides/slide8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96"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897" name="Click to add subtitle"/>
          <p:cNvSpPr txBox="1"/>
          <p:nvPr>
            <p:ph type="body" sz="half" idx="1"/>
          </p:nvPr>
        </p:nvSpPr>
        <p:spPr>
          <a:prstGeom prst="rect">
            <a:avLst/>
          </a:prstGeom>
        </p:spPr>
        <p:txBody>
          <a:bodyPr/>
          <a:lstStyle/>
          <a:p>
            <a:pPr/>
          </a:p>
        </p:txBody>
      </p:sp>
      <p:sp>
        <p:nvSpPr>
          <p:cNvPr id="898" name="DP Today and Tomorrow"/>
          <p:cNvSpPr txBox="1"/>
          <p:nvPr>
            <p:ph type="title"/>
          </p:nvPr>
        </p:nvSpPr>
        <p:spPr>
          <a:prstGeom prst="rect">
            <a:avLst/>
          </a:prstGeom>
        </p:spPr>
        <p:txBody>
          <a:bodyPr/>
          <a:lstStyle/>
          <a:p>
            <a:pPr/>
            <a:r>
              <a:t>DP Today and Tomorrow</a:t>
            </a:r>
          </a:p>
        </p:txBody>
      </p:sp>
    </p:spTree>
  </p:cSld>
  <p:clrMapOvr>
    <a:masterClrMapping/>
  </p:clrMapOvr>
  <p:transition xmlns:p14="http://schemas.microsoft.com/office/powerpoint/2010/main" spd="med" advClick="1"/>
</p:sld>
</file>

<file path=ppt/slides/slide8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00" name="Double-click to edit"/>
          <p:cNvSpPr txBox="1"/>
          <p:nvPr>
            <p:ph type="body" sz="half" idx="1"/>
          </p:nvPr>
        </p:nvSpPr>
        <p:spPr>
          <a:prstGeom prst="rect">
            <a:avLst/>
          </a:prstGeom>
        </p:spPr>
        <p:txBody>
          <a:bodyPr/>
          <a:lstStyle/>
          <a:p>
            <a:pPr/>
          </a:p>
        </p:txBody>
      </p:sp>
      <p:sp>
        <p:nvSpPr>
          <p:cNvPr id="901"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902" name="DP can limit “training data extraction” from AI models."/>
          <p:cNvSpPr txBox="1"/>
          <p:nvPr>
            <p:ph type="title"/>
          </p:nvPr>
        </p:nvSpPr>
        <p:spPr>
          <a:prstGeom prst="rect">
            <a:avLst/>
          </a:prstGeom>
        </p:spPr>
        <p:txBody>
          <a:bodyPr/>
          <a:lstStyle/>
          <a:p>
            <a:pPr/>
            <a:r>
              <a:t>DP can limit “training data extraction” from AI models.</a:t>
            </a:r>
          </a:p>
        </p:txBody>
      </p:sp>
      <p:sp>
        <p:nvSpPr>
          <p:cNvPr id="90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04"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905"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906" name="Figure 17 - Training Data Extraction 1.tif" descr="Figure 17 - Training Data Extraction 1.tif"/>
          <p:cNvPicPr>
            <a:picLocks noChangeAspect="1"/>
          </p:cNvPicPr>
          <p:nvPr/>
        </p:nvPicPr>
        <p:blipFill>
          <a:blip r:embed="rId2">
            <a:extLst/>
          </a:blip>
          <a:srcRect l="0" t="0" r="0" b="4613"/>
          <a:stretch>
            <a:fillRect/>
          </a:stretch>
        </p:blipFill>
        <p:spPr>
          <a:xfrm>
            <a:off x="4844611" y="1837464"/>
            <a:ext cx="14672561" cy="11235981"/>
          </a:xfrm>
          <a:prstGeom prst="rect">
            <a:avLst/>
          </a:prstGeom>
          <a:ln w="12700">
            <a:miter lim="400000"/>
          </a:ln>
        </p:spPr>
      </p:pic>
    </p:spTree>
  </p:cSld>
  <p:clrMapOvr>
    <a:masterClrMapping/>
  </p:clrMapOvr>
  <p:transition xmlns:p14="http://schemas.microsoft.com/office/powerpoint/2010/main" spd="med" advClick="1"/>
</p:sld>
</file>

<file path=ppt/slides/slide8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08" name="Double-click to edit"/>
          <p:cNvSpPr txBox="1"/>
          <p:nvPr>
            <p:ph type="body" sz="half" idx="1"/>
          </p:nvPr>
        </p:nvSpPr>
        <p:spPr>
          <a:prstGeom prst="rect">
            <a:avLst/>
          </a:prstGeom>
        </p:spPr>
        <p:txBody>
          <a:bodyPr/>
          <a:lstStyle/>
          <a:p>
            <a:pPr/>
          </a:p>
        </p:txBody>
      </p:sp>
      <p:sp>
        <p:nvSpPr>
          <p:cNvPr id="909" name="Rectangle"/>
          <p:cNvSpPr/>
          <p:nvPr/>
        </p:nvSpPr>
        <p:spPr>
          <a:xfrm>
            <a:off x="-4493" y="13167360"/>
            <a:ext cx="24392986" cy="630085"/>
          </a:xfrm>
          <a:prstGeom prst="rect">
            <a:avLst/>
          </a:prstGeom>
          <a:solidFill>
            <a:srgbClr val="E2E2E2"/>
          </a:solidFill>
          <a:ln w="3175"/>
        </p:spPr>
        <p:txBody>
          <a:bodyPr lIns="71437" tIns="71437" rIns="71437" bIns="71437" anchor="ctr"/>
          <a:lstStyle/>
          <a:p>
            <a:pPr marL="81280" marR="81280" algn="ctr" defTabSz="1821656">
              <a:spcBef>
                <a:spcPts val="0"/>
              </a:spcBef>
              <a:defRPr sz="3200">
                <a:solidFill>
                  <a:srgbClr val="FFFFFF"/>
                </a:solidFill>
                <a:uFill>
                  <a:solidFill>
                    <a:srgbClr val="FFFFFF"/>
                  </a:solidFill>
                </a:uFill>
                <a:latin typeface="Arial"/>
                <a:ea typeface="Arial"/>
                <a:cs typeface="Arial"/>
                <a:sym typeface="Arial"/>
              </a:defRPr>
            </a:pPr>
          </a:p>
        </p:txBody>
      </p:sp>
      <p:sp>
        <p:nvSpPr>
          <p:cNvPr id="910" name="DP won’t protect your raw data from the government."/>
          <p:cNvSpPr txBox="1"/>
          <p:nvPr>
            <p:ph type="title"/>
          </p:nvPr>
        </p:nvSpPr>
        <p:spPr>
          <a:prstGeom prst="rect">
            <a:avLst/>
          </a:prstGeom>
        </p:spPr>
        <p:txBody>
          <a:bodyPr/>
          <a:lstStyle/>
          <a:p>
            <a:pPr/>
            <a:r>
              <a:t>DP won’t protect your raw data from the government.</a:t>
            </a:r>
          </a:p>
        </p:txBody>
      </p:sp>
      <p:sp>
        <p:nvSpPr>
          <p:cNvPr id="911"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12" name="Text"/>
          <p:cNvSpPr/>
          <p:nvPr/>
        </p:nvSpPr>
        <p:spPr>
          <a:xfrm>
            <a:off x="178232" y="13187147"/>
            <a:ext cx="16824490" cy="537642"/>
          </a:xfrm>
          <a:prstGeom prst="rect">
            <a:avLst/>
          </a:prstGeom>
          <a:ln w="12700">
            <a:miter lim="400000"/>
          </a:ln>
        </p:spPr>
        <p:txBody>
          <a:bodyPr lIns="71437" tIns="71437" rIns="71437" bIns="71437" anchor="ctr">
            <a:spAutoFit/>
          </a:bodyPr>
          <a:lstStyle/>
          <a:p>
            <a:pPr marL="81280" marR="81280" defTabSz="1821656">
              <a:spcBef>
                <a:spcPts val="0"/>
              </a:spcBef>
              <a:defRPr b="1" sz="2800">
                <a:solidFill>
                  <a:srgbClr val="B30838"/>
                </a:solidFill>
                <a:uFill>
                  <a:solidFill>
                    <a:srgbClr val="000000"/>
                  </a:solidFill>
                </a:uFill>
                <a:latin typeface="Arial"/>
                <a:ea typeface="Arial"/>
                <a:cs typeface="Arial"/>
                <a:sym typeface="Arial"/>
              </a:defRPr>
            </a:pPr>
          </a:p>
        </p:txBody>
      </p:sp>
      <p:sp>
        <p:nvSpPr>
          <p:cNvPr id="913" name="Rectangle"/>
          <p:cNvSpPr/>
          <p:nvPr/>
        </p:nvSpPr>
        <p:spPr>
          <a:xfrm>
            <a:off x="-1" y="12984481"/>
            <a:ext cx="24505921" cy="237745"/>
          </a:xfrm>
          <a:prstGeom prst="rect">
            <a:avLst/>
          </a:prstGeom>
          <a:solidFill>
            <a:srgbClr val="E2E2E2"/>
          </a:solidFill>
          <a:ln w="25400"/>
        </p:spPr>
        <p:txBody>
          <a:bodyPr lIns="71437" tIns="71437" rIns="71437" bIns="71437" anchor="ctr"/>
          <a:lstStyle/>
          <a:p>
            <a:pPr marL="81280" marR="81280" algn="ctr" defTabSz="1821656">
              <a:spcBef>
                <a:spcPts val="0"/>
              </a:spcBef>
              <a:defRPr sz="2800">
                <a:solidFill>
                  <a:srgbClr val="FFFFFF"/>
                </a:solidFill>
                <a:uFill>
                  <a:solidFill>
                    <a:srgbClr val="FFFFFF"/>
                  </a:solidFill>
                </a:uFill>
                <a:latin typeface="Big Caslon Medium"/>
                <a:ea typeface="Big Caslon Medium"/>
                <a:cs typeface="Big Caslon Medium"/>
                <a:sym typeface="Big Caslon Medium"/>
              </a:defRPr>
            </a:pPr>
          </a:p>
        </p:txBody>
      </p:sp>
      <p:pic>
        <p:nvPicPr>
          <p:cNvPr id="914" name="Figure 09 - LawsCanBeChanged.tif" descr="Figure 09 - LawsCanBeChanged.tif"/>
          <p:cNvPicPr>
            <a:picLocks noChangeAspect="1"/>
          </p:cNvPicPr>
          <p:nvPr/>
        </p:nvPicPr>
        <p:blipFill>
          <a:blip r:embed="rId2">
            <a:extLst/>
          </a:blip>
          <a:srcRect l="0" t="1693" r="0" b="2727"/>
          <a:stretch>
            <a:fillRect/>
          </a:stretch>
        </p:blipFill>
        <p:spPr>
          <a:xfrm>
            <a:off x="8147206" y="1858754"/>
            <a:ext cx="8067317" cy="11547798"/>
          </a:xfrm>
          <a:prstGeom prst="rect">
            <a:avLst/>
          </a:prstGeom>
          <a:ln w="12700">
            <a:miter lim="400000"/>
          </a:ln>
        </p:spPr>
      </p:pic>
    </p:spTree>
  </p:cSld>
  <p:clrMapOvr>
    <a:masterClrMapping/>
  </p:clrMapOvr>
  <p:transition xmlns:p14="http://schemas.microsoft.com/office/powerpoint/2010/main" spd="med" advClick="1"/>
</p:sld>
</file>

<file path=ppt/slides/slide8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16"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917" name="Consumer purchases"/>
          <p:cNvSpPr/>
          <p:nvPr/>
        </p:nvSpPr>
        <p:spPr>
          <a:xfrm>
            <a:off x="570077" y="3192723"/>
            <a:ext cx="5855146" cy="2492367"/>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Consumer purchases</a:t>
            </a:r>
          </a:p>
        </p:txBody>
      </p:sp>
      <p:sp>
        <p:nvSpPr>
          <p:cNvPr id="918" name="Many governments and businesses make public use of confidential data."/>
          <p:cNvSpPr txBox="1"/>
          <p:nvPr>
            <p:ph type="title"/>
          </p:nvPr>
        </p:nvSpPr>
        <p:spPr>
          <a:xfrm>
            <a:off x="-1" y="-1"/>
            <a:ext cx="24361692" cy="1741910"/>
          </a:xfrm>
          <a:prstGeom prst="rect">
            <a:avLst/>
          </a:prstGeom>
        </p:spPr>
        <p:txBody>
          <a:bodyPr/>
          <a:lstStyle/>
          <a:p>
            <a:pPr/>
            <a:r>
              <a:t>Many governments and businesses make </a:t>
            </a:r>
            <a:r>
              <a:rPr i="1"/>
              <a:t>public use</a:t>
            </a:r>
            <a:r>
              <a:t> of </a:t>
            </a:r>
            <a:r>
              <a:rPr i="1"/>
              <a:t>confidential data</a:t>
            </a:r>
            <a:r>
              <a:t>.</a:t>
            </a:r>
          </a:p>
        </p:txBody>
      </p:sp>
      <p:sp>
        <p:nvSpPr>
          <p:cNvPr id="919"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20"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921"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922" name="Line"/>
          <p:cNvSpPr/>
          <p:nvPr/>
        </p:nvSpPr>
        <p:spPr>
          <a:xfrm>
            <a:off x="6641881" y="4438906"/>
            <a:ext cx="3562539"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23" name="Confidential datasets"/>
          <p:cNvSpPr txBox="1"/>
          <p:nvPr/>
        </p:nvSpPr>
        <p:spPr>
          <a:xfrm>
            <a:off x="881883" y="2445052"/>
            <a:ext cx="5231533" cy="616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defTabSz="2438400">
              <a:spcBef>
                <a:spcPts val="0"/>
              </a:spcBef>
              <a:defRPr i="1" sz="4400">
                <a:solidFill>
                  <a:srgbClr val="1B2E12"/>
                </a:solidFill>
                <a:latin typeface="Arial"/>
                <a:ea typeface="Arial"/>
                <a:cs typeface="Arial"/>
                <a:sym typeface="Arial"/>
              </a:defRPr>
            </a:lvl1pPr>
          </a:lstStyle>
          <a:p>
            <a:pPr/>
            <a:r>
              <a:t>Confidential datasets</a:t>
            </a:r>
          </a:p>
        </p:txBody>
      </p:sp>
      <p:sp>
        <p:nvSpPr>
          <p:cNvPr id="924" name="Advertisement shown by Google"/>
          <p:cNvSpPr txBox="1"/>
          <p:nvPr/>
        </p:nvSpPr>
        <p:spPr>
          <a:xfrm>
            <a:off x="10370277" y="3671052"/>
            <a:ext cx="6551433"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Advertisement shown by Google</a:t>
            </a:r>
          </a:p>
        </p:txBody>
      </p:sp>
      <p:sp>
        <p:nvSpPr>
          <p:cNvPr id="925" name="Survey responses"/>
          <p:cNvSpPr/>
          <p:nvPr/>
        </p:nvSpPr>
        <p:spPr>
          <a:xfrm>
            <a:off x="639944" y="6229683"/>
            <a:ext cx="5855145" cy="2492367"/>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Survey responses</a:t>
            </a:r>
          </a:p>
        </p:txBody>
      </p:sp>
      <p:sp>
        <p:nvSpPr>
          <p:cNvPr id="926" name="Line"/>
          <p:cNvSpPr/>
          <p:nvPr/>
        </p:nvSpPr>
        <p:spPr>
          <a:xfrm>
            <a:off x="6569919" y="7475866"/>
            <a:ext cx="3706462"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27" name="Statistics published by the US Census Bureau"/>
          <p:cNvSpPr txBox="1"/>
          <p:nvPr/>
        </p:nvSpPr>
        <p:spPr>
          <a:xfrm>
            <a:off x="10370277" y="6318546"/>
            <a:ext cx="6551433" cy="2264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Statistics published by the US Census Bureau</a:t>
            </a:r>
          </a:p>
        </p:txBody>
      </p:sp>
      <p:sp>
        <p:nvSpPr>
          <p:cNvPr id="928" name="Medical records"/>
          <p:cNvSpPr/>
          <p:nvPr/>
        </p:nvSpPr>
        <p:spPr>
          <a:xfrm>
            <a:off x="682930" y="9328835"/>
            <a:ext cx="5855146" cy="2492366"/>
          </a:xfrm>
          <a:prstGeom prst="rect">
            <a:avLst/>
          </a:prstGeom>
          <a:solidFill>
            <a:srgbClr val="EB5600"/>
          </a:solidFill>
          <a:ln w="101600">
            <a:solidFill>
              <a:srgbClr val="FFFFFF"/>
            </a:solidFill>
          </a:ln>
          <a:effectLst>
            <a:outerShdw sx="100000" sy="100000" kx="0" ky="0" algn="b" rotWithShape="0" blurRad="101600" dist="50800" dir="5400000">
              <a:srgbClr val="000000">
                <a:alpha val="38000"/>
              </a:srgbClr>
            </a:outerShdw>
          </a:effectLst>
          <a:extLst>
            <a:ext uri="{C572A759-6A51-4108-AA02-DFA0A04FC94B}">
              <ma14:wrappingTextBoxFlag xmlns:ma14="http://schemas.microsoft.com/office/mac/drawingml/2011/main" val="1"/>
            </a:ext>
          </a:extLst>
        </p:spPr>
        <p:txBody>
          <a:bodyPr lIns="0" tIns="0" rIns="0" bIns="0" anchor="ctr"/>
          <a:lstStyle>
            <a:lvl1pPr algn="ctr" defTabSz="2438400">
              <a:spcBef>
                <a:spcPts val="0"/>
              </a:spcBef>
              <a:defRPr sz="4400">
                <a:solidFill>
                  <a:srgbClr val="FFFFFF"/>
                </a:solidFill>
                <a:latin typeface="Comic Sans MS"/>
                <a:ea typeface="Comic Sans MS"/>
                <a:cs typeface="Comic Sans MS"/>
                <a:sym typeface="Comic Sans MS"/>
              </a:defRPr>
            </a:lvl1pPr>
          </a:lstStyle>
          <a:p>
            <a:pPr/>
            <a:r>
              <a:t>Medical records</a:t>
            </a:r>
          </a:p>
        </p:txBody>
      </p:sp>
      <p:sp>
        <p:nvSpPr>
          <p:cNvPr id="929" name="Line"/>
          <p:cNvSpPr/>
          <p:nvPr/>
        </p:nvSpPr>
        <p:spPr>
          <a:xfrm>
            <a:off x="6612906" y="10575018"/>
            <a:ext cx="3620488"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30" name="Tables in academic papers"/>
          <p:cNvSpPr txBox="1"/>
          <p:nvPr/>
        </p:nvSpPr>
        <p:spPr>
          <a:xfrm>
            <a:off x="10370277" y="9767440"/>
            <a:ext cx="6551433"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Tables in academic papers</a:t>
            </a:r>
          </a:p>
        </p:txBody>
      </p:sp>
      <p:sp>
        <p:nvSpPr>
          <p:cNvPr id="931" name="Public uses"/>
          <p:cNvSpPr txBox="1"/>
          <p:nvPr/>
        </p:nvSpPr>
        <p:spPr>
          <a:xfrm>
            <a:off x="12210856" y="2479016"/>
            <a:ext cx="2870275" cy="61672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algn="ctr" defTabSz="2438400">
              <a:spcBef>
                <a:spcPts val="0"/>
              </a:spcBef>
              <a:defRPr i="1" sz="4400">
                <a:solidFill>
                  <a:srgbClr val="1B2E12"/>
                </a:solidFill>
                <a:latin typeface="Arial"/>
                <a:ea typeface="Arial"/>
                <a:cs typeface="Arial"/>
                <a:sym typeface="Arial"/>
              </a:defRPr>
            </a:lvl1pPr>
          </a:lstStyle>
          <a:p>
            <a:pPr/>
            <a:r>
              <a:t>Public uses</a:t>
            </a:r>
          </a:p>
        </p:txBody>
      </p:sp>
    </p:spTree>
  </p:cSld>
  <p:clrMapOvr>
    <a:masterClrMapping/>
  </p:clrMapOvr>
  <p:transition xmlns:p14="http://schemas.microsoft.com/office/powerpoint/2010/main" spd="med" advClick="1"/>
</p:sld>
</file>

<file path=ppt/slides/slide9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33"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934" name="These outputs can result in harms to individuals.…"/>
          <p:cNvSpPr txBox="1"/>
          <p:nvPr>
            <p:ph type="title"/>
          </p:nvPr>
        </p:nvSpPr>
        <p:spPr>
          <a:xfrm>
            <a:off x="-1" y="-1"/>
            <a:ext cx="24361692" cy="1741910"/>
          </a:xfrm>
          <a:prstGeom prst="rect">
            <a:avLst/>
          </a:prstGeom>
        </p:spPr>
        <p:txBody>
          <a:bodyPr/>
          <a:lstStyle/>
          <a:p>
            <a:pPr/>
            <a:r>
              <a:t>These outputs can result in harms to individuals.</a:t>
            </a:r>
          </a:p>
          <a:p>
            <a:pPr/>
            <a:r>
              <a:t>Attackers can “reconstruct” the confidential database.</a:t>
            </a:r>
          </a:p>
        </p:txBody>
      </p:sp>
      <p:sp>
        <p:nvSpPr>
          <p:cNvPr id="935"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36"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937"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sp>
        <p:nvSpPr>
          <p:cNvPr id="938" name="DP can limit (but not eliminate) these harms."/>
          <p:cNvSpPr txBox="1"/>
          <p:nvPr/>
        </p:nvSpPr>
        <p:spPr>
          <a:xfrm>
            <a:off x="1106420" y="11978289"/>
            <a:ext cx="15989301" cy="913210"/>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6400">
                <a:solidFill>
                  <a:srgbClr val="1B2E12"/>
                </a:solidFill>
                <a:latin typeface="Arial"/>
                <a:ea typeface="Arial"/>
                <a:cs typeface="Arial"/>
                <a:sym typeface="Arial"/>
              </a:defRPr>
            </a:lvl1pPr>
          </a:lstStyle>
          <a:p>
            <a:pPr/>
            <a:r>
              <a:t>DP can limit (but not eliminate) these harms.</a:t>
            </a:r>
          </a:p>
        </p:txBody>
      </p:sp>
      <p:sp>
        <p:nvSpPr>
          <p:cNvPr id="939" name="Public uses"/>
          <p:cNvSpPr txBox="1"/>
          <p:nvPr/>
        </p:nvSpPr>
        <p:spPr>
          <a:xfrm>
            <a:off x="4663896" y="2445934"/>
            <a:ext cx="2090937" cy="4566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lvl1pPr defTabSz="2438400">
              <a:spcBef>
                <a:spcPts val="0"/>
              </a:spcBef>
              <a:defRPr sz="3200">
                <a:solidFill>
                  <a:srgbClr val="1B2E12"/>
                </a:solidFill>
                <a:latin typeface="Arial"/>
                <a:ea typeface="Arial"/>
                <a:cs typeface="Arial"/>
                <a:sym typeface="Arial"/>
              </a:defRPr>
            </a:lvl1pPr>
          </a:lstStyle>
          <a:p>
            <a:pPr/>
            <a:r>
              <a:t>Public uses</a:t>
            </a:r>
          </a:p>
        </p:txBody>
      </p:sp>
      <p:sp>
        <p:nvSpPr>
          <p:cNvPr id="940" name="Potential harm  to individuals"/>
          <p:cNvSpPr txBox="1"/>
          <p:nvPr/>
        </p:nvSpPr>
        <p:spPr>
          <a:xfrm>
            <a:off x="14231628" y="1854994"/>
            <a:ext cx="2745980" cy="926506"/>
          </a:xfrm>
          <a:prstGeom prst="rect">
            <a:avLst/>
          </a:prstGeom>
          <a:ln w="12700">
            <a:miter lim="400000"/>
          </a:ln>
          <a:extLst>
            <a:ext uri="{C572A759-6A51-4108-AA02-DFA0A04FC94B}">
              <ma14:wrappingTextBoxFlag xmlns:ma14="http://schemas.microsoft.com/office/mac/drawingml/2011/main" val="1"/>
            </a:ext>
          </a:extLst>
        </p:spPr>
        <p:txBody>
          <a:bodyPr wrap="none" lIns="0" tIns="0" rIns="0" bIns="0">
            <a:spAutoFit/>
          </a:bodyPr>
          <a:lstStyle/>
          <a:p>
            <a:pPr defTabSz="2438400">
              <a:spcBef>
                <a:spcPts val="0"/>
              </a:spcBef>
              <a:defRPr sz="3200">
                <a:solidFill>
                  <a:srgbClr val="1B2E12"/>
                </a:solidFill>
                <a:latin typeface="Arial"/>
                <a:ea typeface="Arial"/>
                <a:cs typeface="Arial"/>
                <a:sym typeface="Arial"/>
              </a:defRPr>
            </a:pPr>
            <a:r>
              <a:t>Potential harm </a:t>
            </a:r>
            <a:br/>
            <a:r>
              <a:t>to individuals</a:t>
            </a:r>
          </a:p>
        </p:txBody>
      </p:sp>
      <p:sp>
        <p:nvSpPr>
          <p:cNvPr id="941" name="Leaks sexual preference;  job termination"/>
          <p:cNvSpPr txBox="1"/>
          <p:nvPr/>
        </p:nvSpPr>
        <p:spPr>
          <a:xfrm>
            <a:off x="13477281" y="2900934"/>
            <a:ext cx="4254675" cy="1610644"/>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spAutoFit/>
          </a:bodyPr>
          <a:lstStyle/>
          <a:p>
            <a:pPr algn="ctr" defTabSz="2438400">
              <a:spcBef>
                <a:spcPts val="0"/>
              </a:spcBef>
              <a:defRPr sz="3600">
                <a:solidFill>
                  <a:srgbClr val="FFFFFF"/>
                </a:solidFill>
                <a:latin typeface="Arial"/>
                <a:ea typeface="Arial"/>
                <a:cs typeface="Arial"/>
                <a:sym typeface="Arial"/>
              </a:defRPr>
            </a:pPr>
            <a:r>
              <a:t>Leaks sexual preference; </a:t>
            </a:r>
            <a:br/>
            <a:r>
              <a:t>job termination</a:t>
            </a:r>
          </a:p>
        </p:txBody>
      </p:sp>
      <p:sp>
        <p:nvSpPr>
          <p:cNvPr id="942" name="Identification of respondents leads to unwanted publicity"/>
          <p:cNvSpPr txBox="1"/>
          <p:nvPr/>
        </p:nvSpPr>
        <p:spPr>
          <a:xfrm>
            <a:off x="13477281" y="5336578"/>
            <a:ext cx="4254675" cy="2144044"/>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spAutoFit/>
          </a:bodyPr>
          <a:lstStyle>
            <a:lvl1pPr algn="ctr" defTabSz="2438400">
              <a:spcBef>
                <a:spcPts val="0"/>
              </a:spcBef>
              <a:defRPr sz="3600">
                <a:solidFill>
                  <a:srgbClr val="FFFFFF"/>
                </a:solidFill>
                <a:latin typeface="Arial"/>
                <a:ea typeface="Arial"/>
                <a:cs typeface="Arial"/>
                <a:sym typeface="Arial"/>
              </a:defRPr>
            </a:lvl1pPr>
          </a:lstStyle>
          <a:p>
            <a:pPr/>
            <a:r>
              <a:t>Identification of respondents leads to unwanted publicity</a:t>
            </a:r>
          </a:p>
        </p:txBody>
      </p:sp>
      <p:sp>
        <p:nvSpPr>
          <p:cNvPr id="943" name="Political targeting"/>
          <p:cNvSpPr txBox="1"/>
          <p:nvPr/>
        </p:nvSpPr>
        <p:spPr>
          <a:xfrm>
            <a:off x="13477281" y="9037045"/>
            <a:ext cx="4254675" cy="1610644"/>
          </a:xfrm>
          <a:prstGeom prst="rect">
            <a:avLst/>
          </a:prstGeom>
          <a:gradFill>
            <a:gsLst>
              <a:gs pos="0">
                <a:srgbClr val="0E3086"/>
              </a:gs>
              <a:gs pos="100000">
                <a:srgbClr val="A8B0DC"/>
              </a:gs>
            </a:gsLst>
            <a:lin ang="16200000"/>
          </a:gradFill>
          <a:ln w="25400">
            <a:solidFill>
              <a:srgbClr val="193477"/>
            </a:solidFill>
          </a:ln>
          <a:effectLst>
            <a:outerShdw sx="100000" sy="100000" kx="0" ky="0" algn="b" rotWithShape="0" blurRad="101600" dist="50800" dir="5400000">
              <a:srgbClr val="000000">
                <a:alpha val="35000"/>
              </a:srgbClr>
            </a:outerShdw>
          </a:effectLst>
          <a:extLst>
            <a:ext uri="{C572A759-6A51-4108-AA02-DFA0A04FC94B}">
              <ma14:wrappingTextBoxFlag xmlns:ma14="http://schemas.microsoft.com/office/mac/drawingml/2011/main" val="1"/>
            </a:ext>
          </a:extLst>
        </p:spPr>
        <p:txBody>
          <a:bodyPr lIns="0" tIns="0" rIns="0" bIns="0" anchor="ctr">
            <a:spAutoFit/>
          </a:bodyPr>
          <a:lstStyle/>
          <a:p>
            <a:pPr algn="ctr" defTabSz="2438400">
              <a:spcBef>
                <a:spcPts val="0"/>
              </a:spcBef>
              <a:defRPr sz="3600">
                <a:solidFill>
                  <a:srgbClr val="FFFFFF"/>
                </a:solidFill>
                <a:latin typeface="Arial"/>
                <a:ea typeface="Arial"/>
                <a:cs typeface="Arial"/>
                <a:sym typeface="Arial"/>
              </a:defRPr>
            </a:pPr>
            <a:br/>
            <a:r>
              <a:t>Political targeting</a:t>
            </a:r>
            <a:br/>
          </a:p>
        </p:txBody>
      </p:sp>
      <p:sp>
        <p:nvSpPr>
          <p:cNvPr id="944" name="Line"/>
          <p:cNvSpPr/>
          <p:nvPr/>
        </p:nvSpPr>
        <p:spPr>
          <a:xfrm>
            <a:off x="9518488" y="3789943"/>
            <a:ext cx="3562539"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45" name="Advertisement shown by Google"/>
          <p:cNvSpPr txBox="1"/>
          <p:nvPr/>
        </p:nvSpPr>
        <p:spPr>
          <a:xfrm>
            <a:off x="2267677" y="3027512"/>
            <a:ext cx="6551433"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Advertisement shown by Google</a:t>
            </a:r>
          </a:p>
        </p:txBody>
      </p:sp>
      <p:sp>
        <p:nvSpPr>
          <p:cNvPr id="946" name="Line"/>
          <p:cNvSpPr/>
          <p:nvPr/>
        </p:nvSpPr>
        <p:spPr>
          <a:xfrm>
            <a:off x="9446527" y="6826904"/>
            <a:ext cx="3706462"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47" name="Statistics published by the US Census Bureau"/>
          <p:cNvSpPr txBox="1"/>
          <p:nvPr/>
        </p:nvSpPr>
        <p:spPr>
          <a:xfrm>
            <a:off x="2267677" y="5675006"/>
            <a:ext cx="6551433" cy="2264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Statistics published by the US Census Bureau</a:t>
            </a:r>
          </a:p>
        </p:txBody>
      </p:sp>
      <p:sp>
        <p:nvSpPr>
          <p:cNvPr id="948" name="Line"/>
          <p:cNvSpPr/>
          <p:nvPr/>
        </p:nvSpPr>
        <p:spPr>
          <a:xfrm>
            <a:off x="9489513" y="9926056"/>
            <a:ext cx="3620489" cy="1"/>
          </a:xfrm>
          <a:prstGeom prst="line">
            <a:avLst/>
          </a:prstGeom>
          <a:ln w="63500">
            <a:solidFill>
              <a:srgbClr val="595959"/>
            </a:solidFill>
            <a:tailEnd type="triangle"/>
          </a:ln>
          <a:effectLst>
            <a:outerShdw sx="100000" sy="100000" kx="0" ky="0" algn="b" rotWithShape="0" blurRad="101600" dist="50800" dir="5400000">
              <a:srgbClr val="000000">
                <a:alpha val="38000"/>
              </a:srgbClr>
            </a:outerShdw>
          </a:effectLst>
        </p:spPr>
        <p:txBody>
          <a:bodyPr lIns="0" tIns="0" rIns="0" bIns="0"/>
          <a:lstStyle/>
          <a:p>
            <a:pPr defTabSz="2438400">
              <a:spcBef>
                <a:spcPts val="0"/>
              </a:spcBef>
              <a:defRPr sz="3600">
                <a:solidFill>
                  <a:srgbClr val="1A9988"/>
                </a:solidFill>
                <a:latin typeface="Arial"/>
                <a:ea typeface="Arial"/>
                <a:cs typeface="Arial"/>
                <a:sym typeface="Arial"/>
              </a:defRPr>
            </a:pPr>
          </a:p>
        </p:txBody>
      </p:sp>
      <p:sp>
        <p:nvSpPr>
          <p:cNvPr id="949" name="Tables in academic papers"/>
          <p:cNvSpPr txBox="1"/>
          <p:nvPr/>
        </p:nvSpPr>
        <p:spPr>
          <a:xfrm>
            <a:off x="2267677" y="9123900"/>
            <a:ext cx="6551433" cy="1502396"/>
          </a:xfrm>
          <a:prstGeom prst="rect">
            <a:avLst/>
          </a:prstGeom>
          <a:solidFill>
            <a:srgbClr val="46A800"/>
          </a:solidFill>
          <a:ln w="12700">
            <a:miter lim="400000"/>
          </a:ln>
          <a:extLst>
            <a:ext uri="{C572A759-6A51-4108-AA02-DFA0A04FC94B}">
              <ma14:wrappingTextBoxFlag xmlns:ma14="http://schemas.microsoft.com/office/mac/drawingml/2011/main" val="1"/>
            </a:ext>
          </a:extLst>
        </p:spPr>
        <p:txBody>
          <a:bodyPr lIns="0" tIns="0" rIns="0" bIns="0">
            <a:spAutoFit/>
          </a:bodyPr>
          <a:lstStyle>
            <a:lvl1pPr marR="169333" indent="203200" algn="ctr" defTabSz="2438400">
              <a:spcBef>
                <a:spcPts val="0"/>
              </a:spcBef>
              <a:defRPr i="1" sz="5200">
                <a:solidFill>
                  <a:srgbClr val="FFFFFF"/>
                </a:solidFill>
                <a:latin typeface="Arial"/>
                <a:ea typeface="Arial"/>
                <a:cs typeface="Arial"/>
                <a:sym typeface="Arial"/>
              </a:defRPr>
            </a:lvl1pPr>
          </a:lstStyle>
          <a:p>
            <a:pPr/>
            <a:r>
              <a:t>Tables in academic papers</a:t>
            </a:r>
          </a:p>
        </p:txBody>
      </p:sp>
    </p:spTree>
  </p:cSld>
  <p:clrMapOvr>
    <a:masterClrMapping/>
  </p:clrMapOvr>
  <mc:AlternateContent xmlns:mc="http://schemas.openxmlformats.org/markup-compatibility/2006">
    <mc:Choice xmlns:p159="http://schemas.microsoft.com/office/powerpoint/2015/09/main" Requires="p159">
      <p:transition xmlns:p14="http://schemas.microsoft.com/office/powerpoint/2010/main" spd="slow" advClick="1" p14:dur="2000">
        <p159:morph option="byObject"/>
      </p:transition>
    </mc:Choice>
    <mc:Fallback>
      <p:transition spd="slow">
        <p:fade/>
      </p:transition>
    </mc:Fallback>
  </mc:AlternateContent>
</p:sld>
</file>

<file path=ppt/slides/slide9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51" name="Rectangle"/>
          <p:cNvSpPr/>
          <p:nvPr/>
        </p:nvSpPr>
        <p:spPr>
          <a:xfrm>
            <a:off x="-4493" y="13167360"/>
            <a:ext cx="24392986" cy="630085"/>
          </a:xfrm>
          <a:prstGeom prst="rect">
            <a:avLst/>
          </a:prstGeom>
          <a:solidFill>
            <a:srgbClr val="E2E2E2"/>
          </a:solidFill>
          <a:ln w="12700"/>
        </p:spPr>
        <p:txBody>
          <a:bodyPr lIns="71437" tIns="71437" rIns="71437" bIns="71437" anchor="ctr"/>
          <a:lstStyle/>
          <a:p>
            <a:pPr marL="81280" marR="81280" algn="ctr" defTabSz="1821656">
              <a:spcBef>
                <a:spcPts val="0"/>
              </a:spcBef>
              <a:defRPr sz="3400">
                <a:solidFill>
                  <a:srgbClr val="FFFFFF"/>
                </a:solidFill>
                <a:uFill>
                  <a:solidFill>
                    <a:srgbClr val="FFFFFF"/>
                  </a:solidFill>
                </a:uFill>
                <a:latin typeface="Arial"/>
                <a:ea typeface="Arial"/>
                <a:cs typeface="Arial"/>
                <a:sym typeface="Arial"/>
              </a:defRPr>
            </a:pPr>
          </a:p>
        </p:txBody>
      </p:sp>
      <p:sp>
        <p:nvSpPr>
          <p:cNvPr id="952" name="There’s a lot more to say…"/>
          <p:cNvSpPr txBox="1"/>
          <p:nvPr>
            <p:ph type="title"/>
          </p:nvPr>
        </p:nvSpPr>
        <p:spPr>
          <a:xfrm>
            <a:off x="-1" y="-1"/>
            <a:ext cx="24361692" cy="1741910"/>
          </a:xfrm>
          <a:prstGeom prst="rect">
            <a:avLst/>
          </a:prstGeom>
        </p:spPr>
        <p:txBody>
          <a:bodyPr/>
          <a:lstStyle/>
          <a:p>
            <a:pPr/>
            <a:r>
              <a:t>There’s a lot more to say…</a:t>
            </a:r>
          </a:p>
        </p:txBody>
      </p:sp>
      <p:sp>
        <p:nvSpPr>
          <p:cNvPr id="953" name="Slide Number"/>
          <p:cNvSpPr txBox="1"/>
          <p:nvPr>
            <p:ph type="sldNum" sz="quarter" idx="2"/>
          </p:nvPr>
        </p:nvSpPr>
        <p:spPr>
          <a:prstGeom prst="rect">
            <a:avLst/>
          </a:prstGeom>
          <a:extLst>
            <a:ext uri="{C572A759-6A51-4108-AA02-DFA0A04FC94B}">
              <ma14:wrappingTextBoxFlag xmlns:ma14="http://schemas.microsoft.com/office/mac/drawingml/2011/main" val="1"/>
            </a:ext>
          </a:extLst>
        </p:spPr>
        <p:txBody>
          <a:bodyPr/>
          <a:lstStyle/>
          <a:p>
            <a:pPr/>
            <a:fld id="{86CB4B4D-7CA3-9044-876B-883B54F8677D}" type="slidenum"/>
          </a:p>
        </p:txBody>
      </p:sp>
      <p:sp>
        <p:nvSpPr>
          <p:cNvPr id="954" name="Text"/>
          <p:cNvSpPr/>
          <p:nvPr/>
        </p:nvSpPr>
        <p:spPr>
          <a:xfrm>
            <a:off x="178233" y="13155930"/>
            <a:ext cx="16824490" cy="600076"/>
          </a:xfrm>
          <a:prstGeom prst="rect">
            <a:avLst/>
          </a:prstGeom>
          <a:ln w="12700">
            <a:miter lim="400000"/>
          </a:ln>
        </p:spPr>
        <p:txBody>
          <a:bodyPr lIns="71437" tIns="71437" rIns="71437" bIns="71437" anchor="ctr">
            <a:spAutoFit/>
          </a:bodyPr>
          <a:lstStyle/>
          <a:p>
            <a:pPr marL="81280" marR="81280" defTabSz="1821656">
              <a:spcBef>
                <a:spcPts val="0"/>
              </a:spcBef>
              <a:defRPr b="1" sz="3000">
                <a:solidFill>
                  <a:srgbClr val="B30838"/>
                </a:solidFill>
                <a:uFill>
                  <a:solidFill>
                    <a:srgbClr val="000000"/>
                  </a:solidFill>
                </a:uFill>
                <a:latin typeface="Helvetica"/>
                <a:ea typeface="Helvetica"/>
                <a:cs typeface="Helvetica"/>
                <a:sym typeface="Helvetica"/>
              </a:defRPr>
            </a:pPr>
          </a:p>
        </p:txBody>
      </p:sp>
      <p:sp>
        <p:nvSpPr>
          <p:cNvPr id="955" name="Rectangle"/>
          <p:cNvSpPr/>
          <p:nvPr/>
        </p:nvSpPr>
        <p:spPr>
          <a:xfrm>
            <a:off x="0" y="12984480"/>
            <a:ext cx="24505920" cy="237745"/>
          </a:xfrm>
          <a:prstGeom prst="rect">
            <a:avLst/>
          </a:prstGeom>
          <a:solidFill>
            <a:srgbClr val="E2E2E2"/>
          </a:solidFill>
          <a:ln w="12700"/>
        </p:spPr>
        <p:txBody>
          <a:bodyPr lIns="71437" tIns="71437" rIns="71437" bIns="71437" anchor="ctr"/>
          <a:lstStyle/>
          <a:p>
            <a:pPr marL="81280" marR="81280" algn="ctr" defTabSz="1821656">
              <a:spcBef>
                <a:spcPts val="0"/>
              </a:spcBef>
              <a:defRPr sz="3000">
                <a:solidFill>
                  <a:srgbClr val="FFFFFF"/>
                </a:solidFill>
                <a:uFill>
                  <a:solidFill>
                    <a:srgbClr val="FFFFFF"/>
                  </a:solidFill>
                </a:uFill>
                <a:latin typeface="Big Caslon Medium"/>
                <a:ea typeface="Big Caslon Medium"/>
                <a:cs typeface="Big Caslon Medium"/>
                <a:sym typeface="Big Caslon Medium"/>
              </a:defRPr>
            </a:pPr>
          </a:p>
        </p:txBody>
      </p:sp>
      <p:grpSp>
        <p:nvGrpSpPr>
          <p:cNvPr id="958" name="Group"/>
          <p:cNvGrpSpPr/>
          <p:nvPr/>
        </p:nvGrpSpPr>
        <p:grpSpPr>
          <a:xfrm>
            <a:off x="17371083" y="2197985"/>
            <a:ext cx="6089767" cy="10513835"/>
            <a:chOff x="0" y="0"/>
            <a:chExt cx="6089765" cy="10513834"/>
          </a:xfrm>
        </p:grpSpPr>
        <p:pic>
          <p:nvPicPr>
            <p:cNvPr id="956" name="pasted-movie.png" descr="pasted-movie.png"/>
            <p:cNvPicPr>
              <a:picLocks noChangeAspect="1"/>
            </p:cNvPicPr>
            <p:nvPr/>
          </p:nvPicPr>
          <p:blipFill>
            <a:blip r:embed="rId2">
              <a:extLst/>
            </a:blip>
            <a:stretch>
              <a:fillRect/>
            </a:stretch>
          </p:blipFill>
          <p:spPr>
            <a:xfrm>
              <a:off x="45209" y="0"/>
              <a:ext cx="6044557" cy="8458321"/>
            </a:xfrm>
            <a:prstGeom prst="rect">
              <a:avLst/>
            </a:prstGeom>
            <a:ln w="12700" cap="flat">
              <a:noFill/>
              <a:miter lim="400000"/>
            </a:ln>
            <a:effectLst/>
          </p:spPr>
        </p:pic>
        <p:sp>
          <p:nvSpPr>
            <p:cNvPr id="957" name="Differential Privacy  Garfinkel MIT Press March 25, 2025. (Open Access)"/>
            <p:cNvSpPr txBox="1"/>
            <p:nvPr/>
          </p:nvSpPr>
          <p:spPr>
            <a:xfrm>
              <a:off x="0" y="8647529"/>
              <a:ext cx="5727700" cy="1866306"/>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3200">
                  <a:solidFill>
                    <a:srgbClr val="1B2E12"/>
                  </a:solidFill>
                  <a:latin typeface="Arial"/>
                  <a:ea typeface="Arial"/>
                  <a:cs typeface="Arial"/>
                  <a:sym typeface="Arial"/>
                </a:defRPr>
              </a:pPr>
              <a:r>
                <a:rPr i="1"/>
                <a:t>Differential Privacy</a:t>
              </a:r>
              <a:r>
                <a:t> </a:t>
              </a:r>
              <a:br/>
              <a:r>
                <a:t>Garfinkel</a:t>
              </a:r>
              <a:br/>
              <a:r>
                <a:t>MIT Press</a:t>
              </a:r>
              <a:br/>
              <a:r>
                <a:t>March 25, 2025. (Open Access)</a:t>
              </a:r>
            </a:p>
          </p:txBody>
        </p:sp>
      </p:grpSp>
      <p:grpSp>
        <p:nvGrpSpPr>
          <p:cNvPr id="962" name="Group"/>
          <p:cNvGrpSpPr/>
          <p:nvPr/>
        </p:nvGrpSpPr>
        <p:grpSpPr>
          <a:xfrm>
            <a:off x="1176511" y="2185182"/>
            <a:ext cx="15576948" cy="10539440"/>
            <a:chOff x="-7289800" y="0"/>
            <a:chExt cx="15576946" cy="10539438"/>
          </a:xfrm>
        </p:grpSpPr>
        <p:pic>
          <p:nvPicPr>
            <p:cNvPr id="959" name="Image" descr="Image"/>
            <p:cNvPicPr>
              <a:picLocks noChangeAspect="1"/>
            </p:cNvPicPr>
            <p:nvPr/>
          </p:nvPicPr>
          <p:blipFill>
            <a:blip r:embed="rId3">
              <a:extLst/>
            </a:blip>
            <a:stretch>
              <a:fillRect/>
            </a:stretch>
          </p:blipFill>
          <p:spPr>
            <a:xfrm>
              <a:off x="49572" y="0"/>
              <a:ext cx="6413767" cy="8357331"/>
            </a:xfrm>
            <a:prstGeom prst="rect">
              <a:avLst/>
            </a:prstGeom>
            <a:ln w="101600" cap="flat">
              <a:solidFill>
                <a:srgbClr val="1A1A1A"/>
              </a:solidFill>
              <a:prstDash val="solid"/>
              <a:miter lim="400000"/>
            </a:ln>
            <a:effectLst/>
          </p:spPr>
        </p:pic>
        <p:sp>
          <p:nvSpPr>
            <p:cNvPr id="960" name="“The Philosophy of Differential Privacy” Bowen &amp; Garfinkel Notices of the American Mathematical Society November 2021"/>
            <p:cNvSpPr txBox="1"/>
            <p:nvPr/>
          </p:nvSpPr>
          <p:spPr>
            <a:xfrm>
              <a:off x="0" y="8673134"/>
              <a:ext cx="8287147" cy="186630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3200">
                  <a:solidFill>
                    <a:srgbClr val="1B2E12"/>
                  </a:solidFill>
                  <a:latin typeface="Arial"/>
                  <a:ea typeface="Arial"/>
                  <a:cs typeface="Arial"/>
                  <a:sym typeface="Arial"/>
                </a:defRPr>
              </a:pPr>
              <a:r>
                <a:t>“The Philosophy of Differential Privacy”</a:t>
              </a:r>
              <a:br/>
              <a:r>
                <a:t>Bowen &amp; Garfinkel</a:t>
              </a:r>
              <a:br/>
              <a:r>
                <a:rPr i="1"/>
                <a:t>Notices of the American Mathematical Society</a:t>
              </a:r>
              <a:br>
                <a:rPr i="1"/>
              </a:br>
              <a:r>
                <a:t>November 2021</a:t>
              </a:r>
            </a:p>
          </p:txBody>
        </p:sp>
        <p:sp>
          <p:nvSpPr>
            <p:cNvPr id="961" name="Garfinkel &amp; Bowen…"/>
            <p:cNvSpPr txBox="1"/>
            <p:nvPr/>
          </p:nvSpPr>
          <p:spPr>
            <a:xfrm>
              <a:off x="-7289800" y="8673134"/>
              <a:ext cx="5682258" cy="1396405"/>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0" tIns="0" rIns="0" bIns="0" numCol="1" anchor="t">
              <a:spAutoFit/>
            </a:bodyPr>
            <a:lstStyle/>
            <a:p>
              <a:pPr defTabSz="2438400">
                <a:spcBef>
                  <a:spcPts val="0"/>
                </a:spcBef>
                <a:defRPr sz="3200">
                  <a:solidFill>
                    <a:srgbClr val="1B2E12"/>
                  </a:solidFill>
                  <a:latin typeface="Arial"/>
                  <a:ea typeface="Arial"/>
                  <a:cs typeface="Arial"/>
                  <a:sym typeface="Arial"/>
                </a:defRPr>
              </a:pPr>
              <a:r>
                <a:t>Garfinkel &amp; Bowen</a:t>
              </a:r>
            </a:p>
            <a:p>
              <a:pPr defTabSz="2438400">
                <a:spcBef>
                  <a:spcPts val="0"/>
                </a:spcBef>
                <a:defRPr i="1" sz="3200">
                  <a:solidFill>
                    <a:srgbClr val="1B2E12"/>
                  </a:solidFill>
                  <a:latin typeface="Arial"/>
                  <a:ea typeface="Arial"/>
                  <a:cs typeface="Arial"/>
                  <a:sym typeface="Arial"/>
                </a:defRPr>
              </a:pPr>
              <a:r>
                <a:t>MITSloan Management Review</a:t>
              </a:r>
            </a:p>
            <a:p>
              <a:pPr defTabSz="2438400">
                <a:spcBef>
                  <a:spcPts val="0"/>
                </a:spcBef>
                <a:defRPr sz="3200">
                  <a:solidFill>
                    <a:srgbClr val="1B2E12"/>
                  </a:solidFill>
                  <a:latin typeface="Arial"/>
                  <a:ea typeface="Arial"/>
                  <a:cs typeface="Arial"/>
                  <a:sym typeface="Arial"/>
                </a:defRPr>
              </a:pPr>
              <a:r>
                <a:t>April 26, 2022</a:t>
              </a:r>
            </a:p>
          </p:txBody>
        </p:sp>
      </p:grpSp>
      <p:grpSp>
        <p:nvGrpSpPr>
          <p:cNvPr id="965" name="Group"/>
          <p:cNvGrpSpPr/>
          <p:nvPr/>
        </p:nvGrpSpPr>
        <p:grpSpPr>
          <a:xfrm>
            <a:off x="1160834" y="2190997"/>
            <a:ext cx="5642893" cy="8213566"/>
            <a:chOff x="0" y="0"/>
            <a:chExt cx="5642892" cy="8213565"/>
          </a:xfrm>
        </p:grpSpPr>
        <p:pic>
          <p:nvPicPr>
            <p:cNvPr id="963" name="pasted-movie.png" descr="pasted-movie.png"/>
            <p:cNvPicPr>
              <a:picLocks noChangeAspect="1"/>
            </p:cNvPicPr>
            <p:nvPr/>
          </p:nvPicPr>
          <p:blipFill>
            <a:blip r:embed="rId4">
              <a:extLst/>
            </a:blip>
            <a:stretch>
              <a:fillRect/>
            </a:stretch>
          </p:blipFill>
          <p:spPr>
            <a:xfrm>
              <a:off x="0" y="1120439"/>
              <a:ext cx="5642893" cy="7093127"/>
            </a:xfrm>
            <a:prstGeom prst="rect">
              <a:avLst/>
            </a:prstGeom>
            <a:ln w="12700" cap="flat">
              <a:noFill/>
              <a:miter lim="400000"/>
            </a:ln>
            <a:effectLst/>
          </p:spPr>
        </p:pic>
        <p:pic>
          <p:nvPicPr>
            <p:cNvPr id="964" name="pasted-movie.png" descr="pasted-movie.png"/>
            <p:cNvPicPr>
              <a:picLocks noChangeAspect="1"/>
            </p:cNvPicPr>
            <p:nvPr/>
          </p:nvPicPr>
          <p:blipFill>
            <a:blip r:embed="rId5">
              <a:extLst/>
            </a:blip>
            <a:stretch>
              <a:fillRect/>
            </a:stretch>
          </p:blipFill>
          <p:spPr>
            <a:xfrm>
              <a:off x="7565" y="0"/>
              <a:ext cx="2336801" cy="850900"/>
            </a:xfrm>
            <a:prstGeom prst="rect">
              <a:avLst/>
            </a:prstGeom>
            <a:ln w="12700" cap="flat">
              <a:noFill/>
              <a:miter lim="400000"/>
            </a:ln>
            <a:effectLst/>
          </p:spPr>
        </p:pic>
      </p:grpSp>
    </p:spTree>
  </p:cSld>
  <p:clrMapOvr>
    <a:masterClrMapping/>
  </p:clrMapOvr>
  <p:transition xmlns:p14="http://schemas.microsoft.com/office/powerpoint/2010/main" spd="med" advClick="1"/>
</p:sld>
</file>

<file path=ppt/slides/slide9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67" name="Title 1"/>
          <p:cNvSpPr txBox="1"/>
          <p:nvPr>
            <p:ph type="title"/>
          </p:nvPr>
        </p:nvSpPr>
        <p:spPr>
          <a:prstGeom prst="rect">
            <a:avLst/>
          </a:prstGeom>
        </p:spPr>
        <p:txBody>
          <a:bodyPr/>
          <a:lstStyle>
            <a:lvl1pPr indent="30480"/>
          </a:lstStyle>
          <a:p>
            <a:pPr/>
            <a:r>
              <a:t>This Week’s Reading</a:t>
            </a:r>
          </a:p>
        </p:txBody>
      </p:sp>
      <p:sp>
        <p:nvSpPr>
          <p:cNvPr id="968" name="Content Placeholder 2"/>
          <p:cNvSpPr txBox="1"/>
          <p:nvPr>
            <p:ph type="body" idx="1"/>
          </p:nvPr>
        </p:nvSpPr>
        <p:spPr>
          <a:prstGeom prst="rect">
            <a:avLst/>
          </a:prstGeom>
        </p:spPr>
        <p:txBody>
          <a:bodyPr/>
          <a:lstStyle/>
          <a:p>
            <a:pPr/>
            <a:r>
              <a:t>Mark Russinovich, Manuel Costa, Cédric Fournet, David Chisnall, Antoine Delignat-Lavaud, Sylvan Clebsch, Kapil Vaswani, and Vikas Bhatia. 2021. Toward confidential cloud computing. Commun. ACM 64, 6 (June 2021), 54–61. </a:t>
            </a:r>
            <a:r>
              <a:rPr u="sng">
                <a:hlinkClick r:id="rId2" invalidUrl="" action="" tgtFrame="" tooltip="" history="1" highlightClick="0" endSnd="0"/>
              </a:rPr>
              <a:t>https://doi.org/10.1145/3453930</a:t>
            </a:r>
          </a:p>
          <a:p>
            <a:pPr/>
            <a:r>
              <a:t>Optional:</a:t>
            </a:r>
          </a:p>
          <a:p>
            <a:pPr/>
            <a:r>
              <a:t>Mark Russinovich. 2023. Confidential Computing: Elevating Cloud Security and Privacy. Commun. ACM 67, 1 (January 2024), 52–53. https://doi.org/10.1145/3624577</a:t>
            </a:r>
          </a:p>
          <a:p>
            <a:pPr/>
            <a:r>
              <a:t>UN Handbook on Privacy-Preserving Computation Techniques, BigData UN Global Working Group, </a:t>
            </a:r>
            <a:r>
              <a:rPr u="sng">
                <a:hlinkClick r:id="rId3" invalidUrl="" action="" tgtFrame="" tooltip="" history="1" highlightClick="0" endSnd="0"/>
              </a:rPr>
              <a:t>https://unstats.un.org/bigdata/task-teams/privacy/UN%20Handbook%20for%20Privacy-Preserving%20Techniques.pdf</a:t>
            </a:r>
          </a:p>
        </p:txBody>
      </p:sp>
    </p:spTree>
  </p:cSld>
  <p:clrMapOvr>
    <a:masterClrMapping/>
  </p:clrMapOvr>
  <p:transition xmlns:p14="http://schemas.microsoft.com/office/powerpoint/2010/main" spd="med" advClick="1"/>
</p:sld>
</file>

<file path=ppt/theme/theme1.xml><?xml version="1.0" encoding="utf-8"?>
<a:theme xmlns:a="http://schemas.openxmlformats.org/drawingml/2006/main" xmlns:r="http://schemas.openxmlformats.org/officeDocument/2006/relationships" name="White">
  <a:themeElements>
    <a:clrScheme name="White">
      <a:dk1>
        <a:srgbClr val="000000"/>
      </a:dk1>
      <a:lt1>
        <a:srgbClr val="FFFFFF"/>
      </a:lt1>
      <a:dk2>
        <a:srgbClr val="5E5E5E"/>
      </a:dk2>
      <a:lt2>
        <a:srgbClr val="D5D5D5"/>
      </a:lt2>
      <a:accent1>
        <a:srgbClr val="00A2FF"/>
      </a:accent1>
      <a:accent2>
        <a:srgbClr val="16E7CF"/>
      </a:accent2>
      <a:accent3>
        <a:srgbClr val="61D836"/>
      </a:accent3>
      <a:accent4>
        <a:srgbClr val="FAE232"/>
      </a:accent4>
      <a:accent5>
        <a:srgbClr val="FF644E"/>
      </a:accent5>
      <a:accent6>
        <a:srgbClr val="EF5FA7"/>
      </a:accent6>
      <a:hlink>
        <a:srgbClr val="0000FF"/>
      </a:hlink>
      <a:folHlink>
        <a:srgbClr val="FF00FF"/>
      </a:folHlink>
    </a:clrScheme>
    <a:fontScheme name="White">
      <a:majorFont>
        <a:latin typeface="Helvetica Neue Medium"/>
        <a:ea typeface="Helvetica Neue Medium"/>
        <a:cs typeface="Helvetica Neue Medium"/>
      </a:majorFont>
      <a:minorFont>
        <a:latin typeface="Helvetica Neue Medium"/>
        <a:ea typeface="Helvetica Neue Medium"/>
        <a:cs typeface="Helvetica Neue Medium"/>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12700" cap="flat">
          <a:noFill/>
          <a:miter lim="400000"/>
        </a:ln>
        <a:effectLst/>
        <a:sp3d/>
      </a:spPr>
      <a:bodyPr rot="0" spcFirstLastPara="1" vertOverflow="overflow" horzOverflow="overflow" vert="horz" wrap="square" lIns="0" tIns="0" rIns="0" bIns="0" numCol="1" spcCol="38100" rtlCol="0" anchor="ctr" upright="0">
        <a:spAutoFit/>
      </a:bodyPr>
      <a:lstStyle>
        <a:defPPr marL="0" marR="0" indent="0" algn="ctr" defTabSz="825500" rtl="0" fontAlgn="auto" latinLnBrk="0" hangingPunct="0">
          <a:lnSpc>
            <a:spcPct val="100000"/>
          </a:lnSpc>
          <a:spcBef>
            <a:spcPts val="0"/>
          </a:spcBef>
          <a:spcAft>
            <a:spcPts val="0"/>
          </a:spcAft>
          <a:buClrTx/>
          <a:buSzTx/>
          <a:buFontTx/>
          <a:buNone/>
          <a:tabLst/>
          <a:defRPr b="0" baseline="0" cap="none" i="0" spc="0" strike="noStrike" sz="3200" u="none" kumimoji="0" normalizeH="0">
            <a:ln>
              <a:noFill/>
            </a:ln>
            <a:solidFill>
              <a:srgbClr val="FFFFFF"/>
            </a:solidFill>
            <a:effectLst/>
            <a:uFillTx/>
            <a:latin typeface="+mn-lt"/>
            <a:ea typeface="+mn-ea"/>
            <a:cs typeface="+mn-cs"/>
            <a:sym typeface="Helvetica Neue Medium"/>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upright="0">
        <a:spAutoFit/>
      </a:bodyPr>
      <a:lstStyle>
        <a:defPPr marL="0" marR="0" indent="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White">
  <a:themeElements>
    <a:clrScheme name="White">
      <a:dk1>
        <a:srgbClr val="000000"/>
      </a:dk1>
      <a:lt1>
        <a:srgbClr val="FFFFFF"/>
      </a:lt1>
      <a:dk2>
        <a:srgbClr val="5E5E5E"/>
      </a:dk2>
      <a:lt2>
        <a:srgbClr val="D5D5D5"/>
      </a:lt2>
      <a:accent1>
        <a:srgbClr val="00A2FF"/>
      </a:accent1>
      <a:accent2>
        <a:srgbClr val="16E7CF"/>
      </a:accent2>
      <a:accent3>
        <a:srgbClr val="61D836"/>
      </a:accent3>
      <a:accent4>
        <a:srgbClr val="FAE232"/>
      </a:accent4>
      <a:accent5>
        <a:srgbClr val="FF644E"/>
      </a:accent5>
      <a:accent6>
        <a:srgbClr val="EF5FA7"/>
      </a:accent6>
      <a:hlink>
        <a:srgbClr val="0000FF"/>
      </a:hlink>
      <a:folHlink>
        <a:srgbClr val="FF00FF"/>
      </a:folHlink>
    </a:clrScheme>
    <a:fontScheme name="White">
      <a:majorFont>
        <a:latin typeface="Helvetica Neue Medium"/>
        <a:ea typeface="Helvetica Neue Medium"/>
        <a:cs typeface="Helvetica Neue Medium"/>
      </a:majorFont>
      <a:minorFont>
        <a:latin typeface="Helvetica Neue Medium"/>
        <a:ea typeface="Helvetica Neue Medium"/>
        <a:cs typeface="Helvetica Neue Medium"/>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12700" cap="flat">
          <a:noFill/>
          <a:miter lim="400000"/>
        </a:ln>
        <a:effectLst/>
        <a:sp3d/>
      </a:spPr>
      <a:bodyPr rot="0" spcFirstLastPara="1" vertOverflow="overflow" horzOverflow="overflow" vert="horz" wrap="square" lIns="0" tIns="0" rIns="0" bIns="0" numCol="1" spcCol="38100" rtlCol="0" anchor="ctr" upright="0">
        <a:spAutoFit/>
      </a:bodyPr>
      <a:lstStyle>
        <a:defPPr marL="0" marR="0" indent="0" algn="ctr" defTabSz="825500" rtl="0" fontAlgn="auto" latinLnBrk="0" hangingPunct="0">
          <a:lnSpc>
            <a:spcPct val="100000"/>
          </a:lnSpc>
          <a:spcBef>
            <a:spcPts val="0"/>
          </a:spcBef>
          <a:spcAft>
            <a:spcPts val="0"/>
          </a:spcAft>
          <a:buClrTx/>
          <a:buSzTx/>
          <a:buFontTx/>
          <a:buNone/>
          <a:tabLst/>
          <a:defRPr b="0" baseline="0" cap="none" i="0" spc="0" strike="noStrike" sz="3200" u="none" kumimoji="0" normalizeH="0">
            <a:ln>
              <a:noFill/>
            </a:ln>
            <a:solidFill>
              <a:srgbClr val="FFFFFF"/>
            </a:solidFill>
            <a:effectLst/>
            <a:uFillTx/>
            <a:latin typeface="+mn-lt"/>
            <a:ea typeface="+mn-ea"/>
            <a:cs typeface="+mn-cs"/>
            <a:sym typeface="Helvetica Neue Medium"/>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upright="0">
        <a:spAutoFit/>
      </a:bodyPr>
      <a:lstStyle>
        <a:defPPr marL="0" marR="0" indent="0" algn="l" defTabSz="825500" rtl="0" fontAlgn="auto" latinLnBrk="0" hangingPunct="0">
          <a:lnSpc>
            <a:spcPct val="100000"/>
          </a:lnSpc>
          <a:spcBef>
            <a:spcPts val="5900"/>
          </a:spcBef>
          <a:spcAft>
            <a:spcPts val="0"/>
          </a:spcAft>
          <a:buClrTx/>
          <a:buSzTx/>
          <a:buFontTx/>
          <a:buNone/>
          <a:tabLst/>
          <a:defRPr b="0" baseline="0" cap="none" i="0" spc="0" strike="noStrike" sz="4800" u="none" kumimoji="0" normalizeH="0">
            <a:ln>
              <a:noFill/>
            </a:ln>
            <a:solidFill>
              <a:srgbClr val="000000"/>
            </a:solidFill>
            <a:effectLst/>
            <a:uFillTx/>
            <a:latin typeface="Helvetica Neue"/>
            <a:ea typeface="Helvetica Neue"/>
            <a:cs typeface="Helvetica Neue"/>
            <a:sym typeface="Helvetica Neue"/>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