
<file path=[Content_Types].xml><?xml version="1.0" encoding="utf-8"?>
<Types xmlns="http://schemas.openxmlformats.org/package/2006/content-types">
  <Default Extension="xml" ContentType="application/xml"/>
  <Default Extension="rels" ContentType="application/vnd.openxmlformats-package.relationships+xml"/>
  <Default Extension="jpeg" ContentType="image/jpg"/>
  <Default Extension="png" ContentType="image/png"/>
  <Default Extension="bmp" ContentType="image/bmp"/>
  <Default Extension="gif" ContentType="image/gif"/>
  <Default Extension="tif" ContentType="image/tif"/>
  <Default Extension="pdf" ContentType="application/pdf"/>
  <Default Extension="mov" ContentType="application/movie"/>
  <Default Extension="vml" ContentType="application/vnd.openxmlformats-officedocument.vmlDrawing"/>
  <Default Extension="xlsx" ContentType="application/vnd.openxmlformats-officedocument.spreadsheetml.sheet"/>
  <Override PartName="/docProps/core.xml" ContentType="application/vnd.openxmlformats-package.core-properties+xml"/>
  <Override PartName="/docProps/app.xml" ContentType="application/vnd.openxmlformats-officedocument.extended-properties+xml"/>
  <Override PartName="/ppt/presentation.xml" ContentType="application/vnd.openxmlformats-officedocument.presentationml.presentation.main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commentAuthors.xml" ContentType="application/vnd.openxmlformats-officedocument.presentationml.commentAuthors+xml"/>
  <Override PartName="/ppt/tableStyles.xml" ContentType="application/vnd.openxmlformats-officedocument.presentationml.tableStyles+xml"/>
  <Override PartName="/ppt/slideMasters/slideMaster1.xml" ContentType="application/vnd.openxmlformats-officedocument.presentationml.slideMaster+xml"/>
  <Override PartName="/ppt/theme/theme1.xml" ContentType="application/vnd.openxmlformats-officedocument.theme+xml"/>
  <Override PartName="/ppt/notesMasters/notesMaster1.xml" ContentType="application/vnd.openxmlformats-officedocument.presentationml.notes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media/image1.jpeg" ContentType="image/jpeg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media/image2.jpeg" ContentType="image/jpeg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</Types>
</file>

<file path=_rels/.rels><?xml version="1.0" encoding="UTF-8"?>
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3" Type="http://schemas.openxmlformats.org/officeDocument/2006/relationships/officeDocument" Target="ppt/presentation.xml"/></Relationships>
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>
  <p:sldMasterIdLst>
    <p:sldMasterId id="2147483648" r:id="rId5"/>
  </p:sldMasterIdLst>
  <p:notesMasterIdLst>
    <p:notesMasterId r:id="rId7"/>
  </p:notesMasterIdLst>
  <p:sldIdLst>
    <p:sldId id="256" r:id="rId8"/>
    <p:sldId id="257" r:id="rId9"/>
    <p:sldId id="258" r:id="rId10"/>
    <p:sldId id="259" r:id="rId11"/>
    <p:sldId id="260" r:id="rId12"/>
    <p:sldId id="261" r:id="rId13"/>
    <p:sldId id="262" r:id="rId14"/>
    <p:sldId id="263" r:id="rId15"/>
    <p:sldId id="264" r:id="rId16"/>
    <p:sldId id="265" r:id="rId17"/>
    <p:sldId id="266" r:id="rId18"/>
    <p:sldId id="267" r:id="rId19"/>
    <p:sldId id="268" r:id="rId20"/>
    <p:sldId id="269" r:id="rId21"/>
    <p:sldId id="270" r:id="rId22"/>
    <p:sldId id="271" r:id="rId23"/>
    <p:sldId id="272" r:id="rId24"/>
    <p:sldId id="273" r:id="rId25"/>
    <p:sldId id="274" r:id="rId26"/>
    <p:sldId id="275" r:id="rId27"/>
    <p:sldId id="276" r:id="rId28"/>
    <p:sldId id="277" r:id="rId29"/>
    <p:sldId id="278" r:id="rId30"/>
    <p:sldId id="279" r:id="rId31"/>
    <p:sldId id="280" r:id="rId32"/>
    <p:sldId id="281" r:id="rId33"/>
    <p:sldId id="282" r:id="rId34"/>
    <p:sldId id="283" r:id="rId35"/>
    <p:sldId id="284" r:id="rId36"/>
    <p:sldId id="285" r:id="rId37"/>
    <p:sldId id="286" r:id="rId38"/>
    <p:sldId id="287" r:id="rId39"/>
    <p:sldId id="288" r:id="rId40"/>
    <p:sldId id="289" r:id="rId41"/>
    <p:sldId id="290" r:id="rId42"/>
    <p:sldId id="291" r:id="rId43"/>
    <p:sldId id="292" r:id="rId44"/>
    <p:sldId id="293" r:id="rId45"/>
    <p:sldId id="294" r:id="rId46"/>
    <p:sldId id="295" r:id="rId47"/>
    <p:sldId id="296" r:id="rId48"/>
    <p:sldId id="297" r:id="rId49"/>
    <p:sldId id="298" r:id="rId50"/>
    <p:sldId id="299" r:id="rId51"/>
    <p:sldId id="300" r:id="rId52"/>
    <p:sldId id="301" r:id="rId53"/>
    <p:sldId id="302" r:id="rId54"/>
    <p:sldId id="303" r:id="rId55"/>
    <p:sldId id="304" r:id="rId56"/>
    <p:sldId id="305" r:id="rId57"/>
    <p:sldId id="306" r:id="rId58"/>
    <p:sldId id="307" r:id="rId59"/>
    <p:sldId id="308" r:id="rId60"/>
    <p:sldId id="309" r:id="rId61"/>
    <p:sldId id="310" r:id="rId62"/>
    <p:sldId id="311" r:id="rId63"/>
    <p:sldId id="312" r:id="rId64"/>
    <p:sldId id="313" r:id="rId65"/>
    <p:sldId id="314" r:id="rId66"/>
    <p:sldId id="315" r:id="rId67"/>
    <p:sldId id="316" r:id="rId68"/>
    <p:sldId id="317" r:id="rId69"/>
    <p:sldId id="318" r:id="rId70"/>
    <p:sldId id="319" r:id="rId71"/>
    <p:sldId id="320" r:id="rId72"/>
    <p:sldId id="321" r:id="rId73"/>
    <p:sldId id="322" r:id="rId74"/>
    <p:sldId id="323" r:id="rId75"/>
    <p:sldId id="324" r:id="rId76"/>
    <p:sldId id="325" r:id="rId77"/>
    <p:sldId id="326" r:id="rId78"/>
    <p:sldId id="327" r:id="rId79"/>
    <p:sldId id="328" r:id="rId80"/>
    <p:sldId id="329" r:id="rId81"/>
    <p:sldId id="330" r:id="rId82"/>
    <p:sldId id="331" r:id="rId83"/>
    <p:sldId id="332" r:id="rId84"/>
    <p:sldId id="333" r:id="rId85"/>
    <p:sldId id="334" r:id="rId86"/>
  </p:sldIdLst>
  <p:sldSz cx="24384000" cy="13716000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</a:defRPr>
    </a:defPPr>
    <a:lvl1pPr marL="0" marR="0" indent="0" algn="l" defTabSz="825500" rtl="0" fontAlgn="auto" latinLnBrk="0" hangingPunct="0">
      <a:lnSpc>
        <a:spcPct val="100000"/>
      </a:lnSpc>
      <a:spcBef>
        <a:spcPts val="5900"/>
      </a:spcBef>
      <a:spcAft>
        <a:spcPts val="0"/>
      </a:spcAft>
      <a:buClrTx/>
      <a:buSzTx/>
      <a:buFontTx/>
      <a:buNone/>
      <a:tabLst/>
      <a:defRPr b="0" baseline="0" cap="none" i="0" spc="0" strike="noStrike" sz="4800" u="none" kumimoji="0" normalizeH="0">
        <a:ln>
          <a:noFill/>
        </a:ln>
        <a:solidFill>
          <a:srgbClr val="000000"/>
        </a:solidFill>
        <a:effectLst/>
        <a:uFillTx/>
        <a:latin typeface="Helvetica Neue"/>
        <a:ea typeface="Helvetica Neue"/>
        <a:cs typeface="Helvetica Neue"/>
        <a:sym typeface="Helvetica Neue"/>
      </a:defRPr>
    </a:lvl1pPr>
    <a:lvl2pPr marL="0" marR="0" indent="457200" algn="l" defTabSz="825500" rtl="0" fontAlgn="auto" latinLnBrk="0" hangingPunct="0">
      <a:lnSpc>
        <a:spcPct val="100000"/>
      </a:lnSpc>
      <a:spcBef>
        <a:spcPts val="5900"/>
      </a:spcBef>
      <a:spcAft>
        <a:spcPts val="0"/>
      </a:spcAft>
      <a:buClrTx/>
      <a:buSzTx/>
      <a:buFontTx/>
      <a:buNone/>
      <a:tabLst/>
      <a:defRPr b="0" baseline="0" cap="none" i="0" spc="0" strike="noStrike" sz="4800" u="none" kumimoji="0" normalizeH="0">
        <a:ln>
          <a:noFill/>
        </a:ln>
        <a:solidFill>
          <a:srgbClr val="000000"/>
        </a:solidFill>
        <a:effectLst/>
        <a:uFillTx/>
        <a:latin typeface="Helvetica Neue"/>
        <a:ea typeface="Helvetica Neue"/>
        <a:cs typeface="Helvetica Neue"/>
        <a:sym typeface="Helvetica Neue"/>
      </a:defRPr>
    </a:lvl2pPr>
    <a:lvl3pPr marL="0" marR="0" indent="914400" algn="l" defTabSz="825500" rtl="0" fontAlgn="auto" latinLnBrk="0" hangingPunct="0">
      <a:lnSpc>
        <a:spcPct val="100000"/>
      </a:lnSpc>
      <a:spcBef>
        <a:spcPts val="5900"/>
      </a:spcBef>
      <a:spcAft>
        <a:spcPts val="0"/>
      </a:spcAft>
      <a:buClrTx/>
      <a:buSzTx/>
      <a:buFontTx/>
      <a:buNone/>
      <a:tabLst/>
      <a:defRPr b="0" baseline="0" cap="none" i="0" spc="0" strike="noStrike" sz="4800" u="none" kumimoji="0" normalizeH="0">
        <a:ln>
          <a:noFill/>
        </a:ln>
        <a:solidFill>
          <a:srgbClr val="000000"/>
        </a:solidFill>
        <a:effectLst/>
        <a:uFillTx/>
        <a:latin typeface="Helvetica Neue"/>
        <a:ea typeface="Helvetica Neue"/>
        <a:cs typeface="Helvetica Neue"/>
        <a:sym typeface="Helvetica Neue"/>
      </a:defRPr>
    </a:lvl3pPr>
    <a:lvl4pPr marL="0" marR="0" indent="1371600" algn="l" defTabSz="825500" rtl="0" fontAlgn="auto" latinLnBrk="0" hangingPunct="0">
      <a:lnSpc>
        <a:spcPct val="100000"/>
      </a:lnSpc>
      <a:spcBef>
        <a:spcPts val="5900"/>
      </a:spcBef>
      <a:spcAft>
        <a:spcPts val="0"/>
      </a:spcAft>
      <a:buClrTx/>
      <a:buSzTx/>
      <a:buFontTx/>
      <a:buNone/>
      <a:tabLst/>
      <a:defRPr b="0" baseline="0" cap="none" i="0" spc="0" strike="noStrike" sz="4800" u="none" kumimoji="0" normalizeH="0">
        <a:ln>
          <a:noFill/>
        </a:ln>
        <a:solidFill>
          <a:srgbClr val="000000"/>
        </a:solidFill>
        <a:effectLst/>
        <a:uFillTx/>
        <a:latin typeface="Helvetica Neue"/>
        <a:ea typeface="Helvetica Neue"/>
        <a:cs typeface="Helvetica Neue"/>
        <a:sym typeface="Helvetica Neue"/>
      </a:defRPr>
    </a:lvl4pPr>
    <a:lvl5pPr marL="0" marR="0" indent="1828800" algn="l" defTabSz="825500" rtl="0" fontAlgn="auto" latinLnBrk="0" hangingPunct="0">
      <a:lnSpc>
        <a:spcPct val="100000"/>
      </a:lnSpc>
      <a:spcBef>
        <a:spcPts val="5900"/>
      </a:spcBef>
      <a:spcAft>
        <a:spcPts val="0"/>
      </a:spcAft>
      <a:buClrTx/>
      <a:buSzTx/>
      <a:buFontTx/>
      <a:buNone/>
      <a:tabLst/>
      <a:defRPr b="0" baseline="0" cap="none" i="0" spc="0" strike="noStrike" sz="4800" u="none" kumimoji="0" normalizeH="0">
        <a:ln>
          <a:noFill/>
        </a:ln>
        <a:solidFill>
          <a:srgbClr val="000000"/>
        </a:solidFill>
        <a:effectLst/>
        <a:uFillTx/>
        <a:latin typeface="Helvetica Neue"/>
        <a:ea typeface="Helvetica Neue"/>
        <a:cs typeface="Helvetica Neue"/>
        <a:sym typeface="Helvetica Neue"/>
      </a:defRPr>
    </a:lvl5pPr>
    <a:lvl6pPr marL="0" marR="0" indent="2286000" algn="l" defTabSz="825500" rtl="0" fontAlgn="auto" latinLnBrk="0" hangingPunct="0">
      <a:lnSpc>
        <a:spcPct val="100000"/>
      </a:lnSpc>
      <a:spcBef>
        <a:spcPts val="5900"/>
      </a:spcBef>
      <a:spcAft>
        <a:spcPts val="0"/>
      </a:spcAft>
      <a:buClrTx/>
      <a:buSzTx/>
      <a:buFontTx/>
      <a:buNone/>
      <a:tabLst/>
      <a:defRPr b="0" baseline="0" cap="none" i="0" spc="0" strike="noStrike" sz="4800" u="none" kumimoji="0" normalizeH="0">
        <a:ln>
          <a:noFill/>
        </a:ln>
        <a:solidFill>
          <a:srgbClr val="000000"/>
        </a:solidFill>
        <a:effectLst/>
        <a:uFillTx/>
        <a:latin typeface="Helvetica Neue"/>
        <a:ea typeface="Helvetica Neue"/>
        <a:cs typeface="Helvetica Neue"/>
        <a:sym typeface="Helvetica Neue"/>
      </a:defRPr>
    </a:lvl6pPr>
    <a:lvl7pPr marL="0" marR="0" indent="2743200" algn="l" defTabSz="825500" rtl="0" fontAlgn="auto" latinLnBrk="0" hangingPunct="0">
      <a:lnSpc>
        <a:spcPct val="100000"/>
      </a:lnSpc>
      <a:spcBef>
        <a:spcPts val="5900"/>
      </a:spcBef>
      <a:spcAft>
        <a:spcPts val="0"/>
      </a:spcAft>
      <a:buClrTx/>
      <a:buSzTx/>
      <a:buFontTx/>
      <a:buNone/>
      <a:tabLst/>
      <a:defRPr b="0" baseline="0" cap="none" i="0" spc="0" strike="noStrike" sz="4800" u="none" kumimoji="0" normalizeH="0">
        <a:ln>
          <a:noFill/>
        </a:ln>
        <a:solidFill>
          <a:srgbClr val="000000"/>
        </a:solidFill>
        <a:effectLst/>
        <a:uFillTx/>
        <a:latin typeface="Helvetica Neue"/>
        <a:ea typeface="Helvetica Neue"/>
        <a:cs typeface="Helvetica Neue"/>
        <a:sym typeface="Helvetica Neue"/>
      </a:defRPr>
    </a:lvl7pPr>
    <a:lvl8pPr marL="0" marR="0" indent="3200400" algn="l" defTabSz="825500" rtl="0" fontAlgn="auto" latinLnBrk="0" hangingPunct="0">
      <a:lnSpc>
        <a:spcPct val="100000"/>
      </a:lnSpc>
      <a:spcBef>
        <a:spcPts val="5900"/>
      </a:spcBef>
      <a:spcAft>
        <a:spcPts val="0"/>
      </a:spcAft>
      <a:buClrTx/>
      <a:buSzTx/>
      <a:buFontTx/>
      <a:buNone/>
      <a:tabLst/>
      <a:defRPr b="0" baseline="0" cap="none" i="0" spc="0" strike="noStrike" sz="4800" u="none" kumimoji="0" normalizeH="0">
        <a:ln>
          <a:noFill/>
        </a:ln>
        <a:solidFill>
          <a:srgbClr val="000000"/>
        </a:solidFill>
        <a:effectLst/>
        <a:uFillTx/>
        <a:latin typeface="Helvetica Neue"/>
        <a:ea typeface="Helvetica Neue"/>
        <a:cs typeface="Helvetica Neue"/>
        <a:sym typeface="Helvetica Neue"/>
      </a:defRPr>
    </a:lvl8pPr>
    <a:lvl9pPr marL="0" marR="0" indent="3657600" algn="l" defTabSz="825500" rtl="0" fontAlgn="auto" latinLnBrk="0" hangingPunct="0">
      <a:lnSpc>
        <a:spcPct val="100000"/>
      </a:lnSpc>
      <a:spcBef>
        <a:spcPts val="5900"/>
      </a:spcBef>
      <a:spcAft>
        <a:spcPts val="0"/>
      </a:spcAft>
      <a:buClrTx/>
      <a:buSzTx/>
      <a:buFontTx/>
      <a:buNone/>
      <a:tabLst/>
      <a:defRPr b="0" baseline="0" cap="none" i="0" spc="0" strike="noStrike" sz="4800" u="none" kumimoji="0" normalizeH="0">
        <a:ln>
          <a:noFill/>
        </a:ln>
        <a:solidFill>
          <a:srgbClr val="000000"/>
        </a:solidFill>
        <a:effectLst/>
        <a:uFillTx/>
        <a:latin typeface="Helvetica Neue"/>
        <a:ea typeface="Helvetica Neue"/>
        <a:cs typeface="Helvetica Neue"/>
        <a:sym typeface="Helvetica Neue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/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>
  <p:showPr loop="0"/>
</p:presentationPr>
</file>

<file path=ppt/tableStyles.xml><?xml version="1.0" encoding="utf-8"?>
<a:tblStyleLst xmlns:a="http://schemas.openxmlformats.org/drawingml/2006/main" xmlns:r="http://schemas.openxmlformats.org/officeDocument/2006/relationships" def="{5940675A-B579-460E-94D1-54222C63F5DA}">
  <a:tblStyle styleId="{4C3C2611-4C71-4FC5-86AE-919BDF0F9419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wholeTbl>
    <a:band2H>
      <a:tcTxStyle b="def" i="def"/>
      <a:tcStyle>
        <a:tcBdr/>
        <a:fill>
          <a:solidFill>
            <a:srgbClr val="E3E5E8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>
              <a:lumOff val="-13575"/>
            </a:schemeClr>
          </a:solidFill>
        </a:fill>
      </a:tcStyle>
    </a:firstCol>
    <a:lastRow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solidFill>
                <a:srgbClr val="3797C6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>
              <a:hueOff val="114395"/>
              <a:lumOff val="-24975"/>
            </a:schemeClr>
          </a:solidFill>
        </a:fill>
      </a:tcStyle>
    </a:firstRow>
  </a:tblStyle>
  <a:tblStyle styleId="{C7B018BB-80A7-4F77-B60F-C8B233D01FF8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12700" cap="flat">
              <a:solidFill>
                <a:srgbClr val="B8B8B8"/>
              </a:solidFill>
              <a:prstDash val="solid"/>
              <a:miter lim="400000"/>
            </a:ln>
          </a:top>
          <a:bottom>
            <a:ln w="12700" cap="flat">
              <a:solidFill>
                <a:srgbClr val="B8B8B8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 b="def" i="def"/>
      <a:tcStyle>
        <a:tcBdr/>
        <a:fill>
          <a:solidFill>
            <a:srgbClr val="E1E0DA"/>
          </a:solidFill>
        </a:fill>
      </a:tcStyle>
    </a:band2H>
    <a:firstCol>
      <a:tcTxStyle b="off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chemeClr val="accent3">
              <a:hueOff val="362282"/>
              <a:satOff val="31803"/>
              <a:lumOff val="-18242"/>
            </a:schemeClr>
          </a:solidFill>
        </a:fill>
      </a:tcStyle>
    </a:firstCol>
    <a:lastRow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254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lastRow>
    <a:firstRow>
      <a:tcTxStyle b="off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929292"/>
              </a:solidFill>
              <a:prstDash val="solid"/>
              <a:miter lim="400000"/>
            </a:ln>
          </a:left>
          <a:right>
            <a:ln w="12700" cap="flat">
              <a:solidFill>
                <a:srgbClr val="929292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929292"/>
              </a:solidFill>
              <a:prstDash val="solid"/>
              <a:miter lim="400000"/>
            </a:ln>
          </a:insideH>
          <a:insideV>
            <a:ln w="12700" cap="flat">
              <a:solidFill>
                <a:srgbClr val="929292"/>
              </a:solidFill>
              <a:prstDash val="solid"/>
              <a:miter lim="400000"/>
            </a:ln>
          </a:insideV>
        </a:tcBdr>
        <a:fill>
          <a:solidFill>
            <a:srgbClr val="017101"/>
          </a:solidFill>
        </a:fill>
      </a:tcStyle>
    </a:firstRow>
  </a:tblStyle>
  <a:tblStyle styleId="{EEE7283C-3CF3-47DC-8721-378D4A62B228}" styleName="">
    <a:tblBg/>
    <a:wholeTbl>
      <a:tcTxStyle b="off" i="off">
        <a:font>
          <a:latin typeface="Helvetica Neue Light"/>
          <a:ea typeface="Helvetica Neue Light"/>
          <a:cs typeface="Helvetica Neue Light"/>
        </a:font>
        <a:srgbClr val="000000"/>
      </a:tcTxStyle>
      <a:tcStyle>
        <a:tcBdr>
          <a:lef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V>
        </a:tcBdr>
        <a:fill>
          <a:solidFill>
            <a:srgbClr val="FAF7E9"/>
          </a:solidFill>
        </a:fill>
      </a:tcStyle>
    </a:wholeTbl>
    <a:band2H>
      <a:tcTxStyle b="def" i="def"/>
      <a:tcStyle>
        <a:tcBdr/>
        <a:fill>
          <a:solidFill>
            <a:srgbClr val="EDEADD"/>
          </a:solidFill>
        </a:fill>
      </a:tcStyle>
    </a:band2H>
    <a:firstCol>
      <a:tcTxStyle b="off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F9BA00"/>
          </a:solidFill>
        </a:fill>
      </a:tcStyle>
    </a:firstCol>
    <a:lastRow>
      <a:tcTxStyle b="off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FF9400"/>
          </a:solidFill>
        </a:fill>
      </a:tcStyle>
    </a:lastRow>
    <a:firstRow>
      <a:tcTxStyle b="off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FF9400"/>
          </a:solidFill>
        </a:fill>
      </a:tcStyle>
    </a:firstRow>
  </a:tblStyle>
  <a:tblStyle styleId="{CF821DB8-F4EB-4A41-A1BA-3FCAFE7338EE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 b="def" i="def"/>
      <a:tcStyle>
        <a:tcBdr/>
        <a:fill>
          <a:solidFill>
            <a:srgbClr val="DADBDA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chemeClr val="accent6">
              <a:hueOff val="-146070"/>
              <a:satOff val="-10048"/>
              <a:lumOff val="-30626"/>
            </a:schemeClr>
          </a:solidFill>
        </a:fill>
      </a:tcStyle>
    </a:firstCol>
    <a:la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rgbClr val="C24785"/>
          </a:solidFill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rgbClr val="C24785"/>
          </a:solidFill>
        </a:fill>
      </a:tcStyle>
    </a:firstRow>
  </a:tblStyle>
  <a:tblStyle styleId="{33BA23B1-9221-436E-865A-0063620EA4FD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B5B5C1"/>
          </a:solidFill>
        </a:fill>
      </a:tcStyle>
    </a:wholeTbl>
    <a:band2H>
      <a:tcTxStyle b="def" i="def"/>
      <a:tcStyle>
        <a:tcBdr/>
        <a:fill>
          <a:solidFill>
            <a:srgbClr val="9A9AA5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53585F"/>
          </a:solidFill>
        </a:fill>
      </a:tcStyle>
    </a:firstCol>
    <a:la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798089"/>
          </a:solidFill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798089"/>
          </a:solidFill>
        </a:fill>
      </a:tcStyle>
    </a:firstRow>
  </a:tblStyle>
  <a:tblStyle styleId="{2708684C-4D16-4618-839F-0558EEFCDFE6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wholeTbl>
    <a:band2H>
      <a:tcTxStyle b="def" i="def"/>
      <a:tcStyle>
        <a:tcBdr/>
        <a:fill>
          <a:solidFill>
            <a:srgbClr val="EDEEEE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Col>
    <a:lastRow>
      <a:tcTxStyle b="on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Comments="1"/>
</file>

<file path=ppt/_rels/presentation.xml.rels><?xml version="1.0" encoding="UTF-8"?>
<Relationships xmlns="http://schemas.openxmlformats.org/package/2006/relationships"><Relationship Id="rId1" Type="http://schemas.openxmlformats.org/officeDocument/2006/relationships/presProps" Target="presProps.xml"/><Relationship Id="rId2" Type="http://schemas.openxmlformats.org/officeDocument/2006/relationships/viewProps" Target="viewProps.xml"/><Relationship Id="rId3" Type="http://schemas.openxmlformats.org/officeDocument/2006/relationships/commentAuthors" Target="commentAuthors.xml"/><Relationship Id="rId4" Type="http://schemas.openxmlformats.org/officeDocument/2006/relationships/tableStyles" Target="tableStyles.xml"/><Relationship Id="rId5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7" Type="http://schemas.openxmlformats.org/officeDocument/2006/relationships/notesMaster" Target="notesMasters/notesMaster1.xml"/><Relationship Id="rId8" Type="http://schemas.openxmlformats.org/officeDocument/2006/relationships/slide" Target="slides/slide1.xml"/><Relationship Id="rId9" Type="http://schemas.openxmlformats.org/officeDocument/2006/relationships/slide" Target="slides/slide2.xml"/><Relationship Id="rId10" Type="http://schemas.openxmlformats.org/officeDocument/2006/relationships/slide" Target="slides/slide3.xml"/><Relationship Id="rId11" Type="http://schemas.openxmlformats.org/officeDocument/2006/relationships/slide" Target="slides/slide4.xml"/><Relationship Id="rId12" Type="http://schemas.openxmlformats.org/officeDocument/2006/relationships/slide" Target="slides/slide5.xml"/><Relationship Id="rId13" Type="http://schemas.openxmlformats.org/officeDocument/2006/relationships/slide" Target="slides/slide6.xml"/><Relationship Id="rId14" Type="http://schemas.openxmlformats.org/officeDocument/2006/relationships/slide" Target="slides/slide7.xml"/><Relationship Id="rId15" Type="http://schemas.openxmlformats.org/officeDocument/2006/relationships/slide" Target="slides/slide8.xml"/><Relationship Id="rId16" Type="http://schemas.openxmlformats.org/officeDocument/2006/relationships/slide" Target="slides/slide9.xml"/><Relationship Id="rId17" Type="http://schemas.openxmlformats.org/officeDocument/2006/relationships/slide" Target="slides/slide10.xml"/><Relationship Id="rId18" Type="http://schemas.openxmlformats.org/officeDocument/2006/relationships/slide" Target="slides/slide11.xml"/><Relationship Id="rId19" Type="http://schemas.openxmlformats.org/officeDocument/2006/relationships/slide" Target="slides/slide12.xml"/><Relationship Id="rId20" Type="http://schemas.openxmlformats.org/officeDocument/2006/relationships/slide" Target="slides/slide13.xml"/><Relationship Id="rId21" Type="http://schemas.openxmlformats.org/officeDocument/2006/relationships/slide" Target="slides/slide14.xml"/><Relationship Id="rId22" Type="http://schemas.openxmlformats.org/officeDocument/2006/relationships/slide" Target="slides/slide15.xml"/><Relationship Id="rId23" Type="http://schemas.openxmlformats.org/officeDocument/2006/relationships/slide" Target="slides/slide16.xml"/><Relationship Id="rId24" Type="http://schemas.openxmlformats.org/officeDocument/2006/relationships/slide" Target="slides/slide17.xml"/><Relationship Id="rId25" Type="http://schemas.openxmlformats.org/officeDocument/2006/relationships/slide" Target="slides/slide18.xml"/><Relationship Id="rId26" Type="http://schemas.openxmlformats.org/officeDocument/2006/relationships/slide" Target="slides/slide19.xml"/><Relationship Id="rId27" Type="http://schemas.openxmlformats.org/officeDocument/2006/relationships/slide" Target="slides/slide20.xml"/><Relationship Id="rId28" Type="http://schemas.openxmlformats.org/officeDocument/2006/relationships/slide" Target="slides/slide21.xml"/><Relationship Id="rId29" Type="http://schemas.openxmlformats.org/officeDocument/2006/relationships/slide" Target="slides/slide22.xml"/><Relationship Id="rId30" Type="http://schemas.openxmlformats.org/officeDocument/2006/relationships/slide" Target="slides/slide23.xml"/><Relationship Id="rId31" Type="http://schemas.openxmlformats.org/officeDocument/2006/relationships/slide" Target="slides/slide24.xml"/><Relationship Id="rId32" Type="http://schemas.openxmlformats.org/officeDocument/2006/relationships/slide" Target="slides/slide25.xml"/><Relationship Id="rId33" Type="http://schemas.openxmlformats.org/officeDocument/2006/relationships/slide" Target="slides/slide26.xml"/><Relationship Id="rId34" Type="http://schemas.openxmlformats.org/officeDocument/2006/relationships/slide" Target="slides/slide27.xml"/><Relationship Id="rId35" Type="http://schemas.openxmlformats.org/officeDocument/2006/relationships/slide" Target="slides/slide28.xml"/><Relationship Id="rId36" Type="http://schemas.openxmlformats.org/officeDocument/2006/relationships/slide" Target="slides/slide29.xml"/><Relationship Id="rId37" Type="http://schemas.openxmlformats.org/officeDocument/2006/relationships/slide" Target="slides/slide30.xml"/><Relationship Id="rId38" Type="http://schemas.openxmlformats.org/officeDocument/2006/relationships/slide" Target="slides/slide31.xml"/><Relationship Id="rId39" Type="http://schemas.openxmlformats.org/officeDocument/2006/relationships/slide" Target="slides/slide32.xml"/><Relationship Id="rId40" Type="http://schemas.openxmlformats.org/officeDocument/2006/relationships/slide" Target="slides/slide33.xml"/><Relationship Id="rId41" Type="http://schemas.openxmlformats.org/officeDocument/2006/relationships/slide" Target="slides/slide34.xml"/><Relationship Id="rId42" Type="http://schemas.openxmlformats.org/officeDocument/2006/relationships/slide" Target="slides/slide35.xml"/><Relationship Id="rId43" Type="http://schemas.openxmlformats.org/officeDocument/2006/relationships/slide" Target="slides/slide36.xml"/><Relationship Id="rId44" Type="http://schemas.openxmlformats.org/officeDocument/2006/relationships/slide" Target="slides/slide37.xml"/><Relationship Id="rId45" Type="http://schemas.openxmlformats.org/officeDocument/2006/relationships/slide" Target="slides/slide38.xml"/><Relationship Id="rId46" Type="http://schemas.openxmlformats.org/officeDocument/2006/relationships/slide" Target="slides/slide39.xml"/><Relationship Id="rId47" Type="http://schemas.openxmlformats.org/officeDocument/2006/relationships/slide" Target="slides/slide40.xml"/><Relationship Id="rId48" Type="http://schemas.openxmlformats.org/officeDocument/2006/relationships/slide" Target="slides/slide41.xml"/><Relationship Id="rId49" Type="http://schemas.openxmlformats.org/officeDocument/2006/relationships/slide" Target="slides/slide42.xml"/><Relationship Id="rId50" Type="http://schemas.openxmlformats.org/officeDocument/2006/relationships/slide" Target="slides/slide43.xml"/><Relationship Id="rId51" Type="http://schemas.openxmlformats.org/officeDocument/2006/relationships/slide" Target="slides/slide44.xml"/><Relationship Id="rId52" Type="http://schemas.openxmlformats.org/officeDocument/2006/relationships/slide" Target="slides/slide45.xml"/><Relationship Id="rId53" Type="http://schemas.openxmlformats.org/officeDocument/2006/relationships/slide" Target="slides/slide46.xml"/><Relationship Id="rId54" Type="http://schemas.openxmlformats.org/officeDocument/2006/relationships/slide" Target="slides/slide47.xml"/><Relationship Id="rId55" Type="http://schemas.openxmlformats.org/officeDocument/2006/relationships/slide" Target="slides/slide48.xml"/><Relationship Id="rId56" Type="http://schemas.openxmlformats.org/officeDocument/2006/relationships/slide" Target="slides/slide49.xml"/><Relationship Id="rId57" Type="http://schemas.openxmlformats.org/officeDocument/2006/relationships/slide" Target="slides/slide50.xml"/><Relationship Id="rId58" Type="http://schemas.openxmlformats.org/officeDocument/2006/relationships/slide" Target="slides/slide51.xml"/><Relationship Id="rId59" Type="http://schemas.openxmlformats.org/officeDocument/2006/relationships/slide" Target="slides/slide52.xml"/><Relationship Id="rId60" Type="http://schemas.openxmlformats.org/officeDocument/2006/relationships/slide" Target="slides/slide53.xml"/><Relationship Id="rId61" Type="http://schemas.openxmlformats.org/officeDocument/2006/relationships/slide" Target="slides/slide54.xml"/><Relationship Id="rId62" Type="http://schemas.openxmlformats.org/officeDocument/2006/relationships/slide" Target="slides/slide55.xml"/><Relationship Id="rId63" Type="http://schemas.openxmlformats.org/officeDocument/2006/relationships/slide" Target="slides/slide56.xml"/><Relationship Id="rId64" Type="http://schemas.openxmlformats.org/officeDocument/2006/relationships/slide" Target="slides/slide57.xml"/><Relationship Id="rId65" Type="http://schemas.openxmlformats.org/officeDocument/2006/relationships/slide" Target="slides/slide58.xml"/><Relationship Id="rId66" Type="http://schemas.openxmlformats.org/officeDocument/2006/relationships/slide" Target="slides/slide59.xml"/><Relationship Id="rId67" Type="http://schemas.openxmlformats.org/officeDocument/2006/relationships/slide" Target="slides/slide60.xml"/><Relationship Id="rId68" Type="http://schemas.openxmlformats.org/officeDocument/2006/relationships/slide" Target="slides/slide61.xml"/><Relationship Id="rId69" Type="http://schemas.openxmlformats.org/officeDocument/2006/relationships/slide" Target="slides/slide62.xml"/><Relationship Id="rId70" Type="http://schemas.openxmlformats.org/officeDocument/2006/relationships/slide" Target="slides/slide63.xml"/><Relationship Id="rId71" Type="http://schemas.openxmlformats.org/officeDocument/2006/relationships/slide" Target="slides/slide64.xml"/><Relationship Id="rId72" Type="http://schemas.openxmlformats.org/officeDocument/2006/relationships/slide" Target="slides/slide65.xml"/><Relationship Id="rId73" Type="http://schemas.openxmlformats.org/officeDocument/2006/relationships/slide" Target="slides/slide66.xml"/><Relationship Id="rId74" Type="http://schemas.openxmlformats.org/officeDocument/2006/relationships/slide" Target="slides/slide67.xml"/><Relationship Id="rId75" Type="http://schemas.openxmlformats.org/officeDocument/2006/relationships/slide" Target="slides/slide68.xml"/><Relationship Id="rId76" Type="http://schemas.openxmlformats.org/officeDocument/2006/relationships/slide" Target="slides/slide69.xml"/><Relationship Id="rId77" Type="http://schemas.openxmlformats.org/officeDocument/2006/relationships/slide" Target="slides/slide70.xml"/><Relationship Id="rId78" Type="http://schemas.openxmlformats.org/officeDocument/2006/relationships/slide" Target="slides/slide71.xml"/><Relationship Id="rId79" Type="http://schemas.openxmlformats.org/officeDocument/2006/relationships/slide" Target="slides/slide72.xml"/><Relationship Id="rId80" Type="http://schemas.openxmlformats.org/officeDocument/2006/relationships/slide" Target="slides/slide73.xml"/><Relationship Id="rId81" Type="http://schemas.openxmlformats.org/officeDocument/2006/relationships/slide" Target="slides/slide74.xml"/><Relationship Id="rId82" Type="http://schemas.openxmlformats.org/officeDocument/2006/relationships/slide" Target="slides/slide75.xml"/><Relationship Id="rId83" Type="http://schemas.openxmlformats.org/officeDocument/2006/relationships/slide" Target="slides/slide76.xml"/><Relationship Id="rId84" Type="http://schemas.openxmlformats.org/officeDocument/2006/relationships/slide" Target="slides/slide77.xml"/><Relationship Id="rId85" Type="http://schemas.openxmlformats.org/officeDocument/2006/relationships/slide" Target="slides/slide78.xml"/><Relationship Id="rId86" Type="http://schemas.openxmlformats.org/officeDocument/2006/relationships/slide" Target="slides/slide79.xml"/></Relationships>

</file>

<file path=ppt/notesMasters/_rels/notesMaster1.xml.rels><?xml version="1.0" encoding="UTF-8"?>
<Relationships xmlns="http://schemas.openxmlformats.org/package/2006/relationships"><Relationship Id="rId1" Type="http://schemas.openxmlformats.org/officeDocument/2006/relationships/theme" Target="../theme/theme2.xml"/></Relationships>
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Shape 58"/>
          <p:cNvSpPr/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59" name="Shape 59"/>
          <p:cNvSpPr/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p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1pPr>
    <a:lvl2pPr indent="228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2pPr>
    <a:lvl3pPr indent="457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3pPr>
    <a:lvl4pPr indent="685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4pPr>
    <a:lvl5pPr indent="9144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5pPr>
    <a:lvl6pPr indent="11430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6pPr>
    <a:lvl7pPr indent="1371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7pPr>
    <a:lvl8pPr indent="1600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8pPr>
    <a:lvl9pPr indent="1828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9pPr>
  </p:notesStyle>
</p:notesMaster>
</file>

<file path=ppt/notesSlides/_rels/notesSlide1.xml.rels><?xml version="1.0" encoding="UTF-8"?>
<Relationships xmlns="http://schemas.openxmlformats.org/package/2006/relationships"><Relationship Id="rId1" Type="http://schemas.openxmlformats.org/officeDocument/2006/relationships/slide" Target="../slides/slide33.xml"/><Relationship Id="rId2" Type="http://schemas.openxmlformats.org/officeDocument/2006/relationships/notesMaster" Target="../notesMasters/notesMaster1.xml"/></Relationships>

</file>

<file path=ppt/notesSlides/_rels/notesSlide2.xml.rels><?xml version="1.0" encoding="UTF-8"?>
<Relationships xmlns="http://schemas.openxmlformats.org/package/2006/relationships"><Relationship Id="rId1" Type="http://schemas.openxmlformats.org/officeDocument/2006/relationships/slide" Target="../slides/slide67.xml"/><Relationship Id="rId2" Type="http://schemas.openxmlformats.org/officeDocument/2006/relationships/notesMaster" Target="../notesMasters/notesMaster1.xml"/></Relationships>

</file>

<file path=ppt/notesSlides/_rels/notesSlide3.xml.rels><?xml version="1.0" encoding="UTF-8"?>
<Relationships xmlns="http://schemas.openxmlformats.org/package/2006/relationships"><Relationship Id="rId1" Type="http://schemas.openxmlformats.org/officeDocument/2006/relationships/slide" Target="../slides/slide69.xml"/><Relationship Id="rId2" Type="http://schemas.openxmlformats.org/officeDocument/2006/relationships/notesMaster" Target="../notesMasters/notesMaster1.xml"/></Relationships>
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" name="Shape 217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18" name="Shape 218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Perhaps because they were more likely to be running Linux or MacOS.</a:t>
            </a: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7" name="Shape 387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388" name="Shape 388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Figure 2 on the left shows two programs — Program A and Program B — sharing a math routine.</a:t>
            </a:r>
          </a:p>
          <a:p>
            <a:pPr/>
            <a:r>
              <a:t>Figure 4 shows how it happens.  There are virtual processors (we now call them processes) that allows each program to use the shared math routine.</a:t>
            </a: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7" name="Shape 397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398" name="Shape 398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Here, a grade record can be viewed by the student, and modified by the assistant or the instructor. </a:t>
            </a:r>
          </a:p>
          <a:p>
            <a:pPr/>
            <a:r>
              <a:t>People outside of this group cannot access it.</a:t>
            </a:r>
          </a:p>
        </p:txBody>
      </p:sp>
    </p:spTree>
  </p:cSld>
  <p:clrMapOvr>
    <a:masterClrMapping/>
  </p:clrMapOvr>
</p:notes>
</file>

<file path=ppt/slideLayouts/_rels/slideLayout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
</file>

<file path=ppt/slideLayouts/_rels/slideLayout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type="title" showMasterSp="1" showMasterPhAnim="1">
  <p:cSld name="Opening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Body Level One…"/>
          <p:cNvSpPr txBox="1"/>
          <p:nvPr>
            <p:ph type="body" sz="half" idx="1" hasCustomPrompt="1"/>
          </p:nvPr>
        </p:nvSpPr>
        <p:spPr>
          <a:xfrm>
            <a:off x="3657599" y="8148906"/>
            <a:ext cx="17068801" cy="4833420"/>
          </a:xfrm>
          <a:prstGeom prst="rect">
            <a:avLst/>
          </a:prstGeom>
        </p:spPr>
        <p:txBody>
          <a:bodyPr lIns="91437" tIns="91437" rIns="91437" bIns="91437"/>
          <a:lstStyle>
            <a:lvl1pPr marR="0" algn="ctr" defTabSz="1828800">
              <a:spcBef>
                <a:spcPts val="0"/>
              </a:spcBef>
              <a:defRPr sz="6400">
                <a:uFillTx/>
                <a:latin typeface="Arial"/>
                <a:ea typeface="Arial"/>
                <a:cs typeface="Arial"/>
                <a:sym typeface="Arial"/>
              </a:defRPr>
            </a:lvl1pPr>
            <a:lvl2pPr marL="0" marR="0" indent="0" algn="ctr" defTabSz="1828800">
              <a:spcBef>
                <a:spcPts val="0"/>
              </a:spcBef>
              <a:buSzTx/>
              <a:buNone/>
              <a:defRPr sz="6400">
                <a:uFillTx/>
                <a:latin typeface="Arial"/>
                <a:ea typeface="Arial"/>
                <a:cs typeface="Arial"/>
                <a:sym typeface="Arial"/>
              </a:defRPr>
            </a:lvl2pPr>
            <a:lvl3pPr marL="0" marR="0" indent="0" algn="ctr" defTabSz="1828800">
              <a:spcBef>
                <a:spcPts val="0"/>
              </a:spcBef>
              <a:buSzTx/>
              <a:buNone/>
              <a:defRPr sz="6400">
                <a:uFillTx/>
                <a:latin typeface="Arial"/>
                <a:ea typeface="Arial"/>
                <a:cs typeface="Arial"/>
                <a:sym typeface="Arial"/>
              </a:defRPr>
            </a:lvl3pPr>
            <a:lvl4pPr marR="0" algn="ctr" defTabSz="1828800">
              <a:spcBef>
                <a:spcPts val="0"/>
              </a:spcBef>
              <a:defRPr sz="6400">
                <a:uFillTx/>
                <a:latin typeface="Arial"/>
                <a:ea typeface="Arial"/>
                <a:cs typeface="Arial"/>
                <a:sym typeface="Arial"/>
              </a:defRPr>
            </a:lvl4pPr>
            <a:lvl5pPr marL="0" marR="0" indent="0" algn="ctr" defTabSz="1828800">
              <a:spcBef>
                <a:spcPts val="0"/>
              </a:spcBef>
              <a:buSzTx/>
              <a:buNone/>
              <a:defRPr sz="6400">
                <a:uFillTx/>
                <a:latin typeface="Arial"/>
                <a:ea typeface="Arial"/>
                <a:cs typeface="Arial"/>
                <a:sym typeface="Arial"/>
              </a:defRPr>
            </a:lvl5pPr>
          </a:lstStyle>
          <a:p>
            <a:pPr/>
            <a:r>
              <a:t>Click to add subtitle</a:t>
            </a:r>
          </a:p>
          <a:p>
            <a:pPr lvl="1"/>
            <a:r>
              <a:t/>
            </a:r>
          </a:p>
          <a:p>
            <a:pPr lvl="2"/>
            <a:r>
              <a:t/>
            </a:r>
          </a:p>
          <a:p>
            <a:pPr lvl="3"/>
            <a:r>
              <a:t/>
            </a:r>
          </a:p>
          <a:p>
            <a:pPr lvl="4"/>
            <a:r>
              <a:t/>
            </a:r>
          </a:p>
        </p:txBody>
      </p:sp>
      <p:sp>
        <p:nvSpPr>
          <p:cNvPr id="13" name="Title Text"/>
          <p:cNvSpPr txBox="1"/>
          <p:nvPr>
            <p:ph type="title"/>
          </p:nvPr>
        </p:nvSpPr>
        <p:spPr>
          <a:xfrm>
            <a:off x="247276" y="5715000"/>
            <a:ext cx="23889449" cy="2286000"/>
          </a:xfrm>
          <a:prstGeom prst="rect">
            <a:avLst/>
          </a:prstGeom>
        </p:spPr>
        <p:txBody>
          <a:bodyPr/>
          <a:lstStyle/>
          <a:p>
            <a:pPr/>
            <a:r>
              <a:t>Title Text</a:t>
            </a:r>
          </a:p>
        </p:txBody>
      </p:sp>
      <p:pic>
        <p:nvPicPr>
          <p:cNvPr id="14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886077" y="11165123"/>
            <a:ext cx="5408646" cy="1815193"/>
          </a:xfrm>
          <a:prstGeom prst="rect">
            <a:avLst/>
          </a:prstGeom>
          <a:ln w="12700">
            <a:miter lim="400000"/>
          </a:ln>
        </p:spPr>
      </p:pic>
      <p:sp>
        <p:nvSpPr>
          <p:cNvPr id="15" name="Slide Number"/>
          <p:cNvSpPr txBox="1"/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type="tx" showMasterSp="1" showMasterPhAnim="1">
  <p:cSld name="Section Break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Tex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Title Text</a:t>
            </a:r>
          </a:p>
        </p:txBody>
      </p:sp>
      <p:sp>
        <p:nvSpPr>
          <p:cNvPr id="23" name="Picture Placeholder 2"/>
          <p:cNvSpPr/>
          <p:nvPr>
            <p:ph type="pic" sz="quarter" idx="21"/>
          </p:nvPr>
        </p:nvSpPr>
        <p:spPr>
          <a:xfrm>
            <a:off x="18321866" y="1502834"/>
            <a:ext cx="5490636" cy="11303001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pPr/>
          </a:p>
        </p:txBody>
      </p:sp>
      <p:sp>
        <p:nvSpPr>
          <p:cNvPr id="24" name="Slide Number"/>
          <p:cNvSpPr txBox="1"/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type="tx" showMasterSp="0" showMasterPhAnim="1">
  <p:cSld name="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Text"/>
          <p:cNvSpPr txBox="1"/>
          <p:nvPr>
            <p:ph type="title"/>
          </p:nvPr>
        </p:nvSpPr>
        <p:spPr>
          <a:xfrm>
            <a:off x="-27673" y="10302"/>
            <a:ext cx="24439346" cy="2065410"/>
          </a:xfrm>
          <a:prstGeom prst="rect">
            <a:avLst/>
          </a:prstGeom>
          <a:solidFill>
            <a:srgbClr val="B30838"/>
          </a:solidFill>
        </p:spPr>
        <p:txBody>
          <a:bodyPr lIns="50800" tIns="50800" rIns="50800" bIns="50800"/>
          <a:lstStyle>
            <a:lvl1pPr marR="81280" indent="406400" algn="l" defTabSz="1821656">
              <a:lnSpc>
                <a:spcPct val="100000"/>
              </a:lnSpc>
              <a:defRPr b="0" sz="4800">
                <a:uFill>
                  <a:solidFill>
                    <a:srgbClr val="FFFFFF"/>
                  </a:solidFill>
                </a:uFill>
                <a:latin typeface="Helvetica"/>
                <a:ea typeface="Helvetica"/>
                <a:cs typeface="Helvetica"/>
                <a:sym typeface="Helvetica"/>
              </a:defRPr>
            </a:lvl1pPr>
          </a:lstStyle>
          <a:p>
            <a:pPr/>
            <a:r>
              <a:t>Title Text</a:t>
            </a:r>
          </a:p>
        </p:txBody>
      </p:sp>
      <p:sp>
        <p:nvSpPr>
          <p:cNvPr id="32" name="Body Level One…"/>
          <p:cNvSpPr txBox="1"/>
          <p:nvPr>
            <p:ph type="body" idx="1"/>
          </p:nvPr>
        </p:nvSpPr>
        <p:spPr>
          <a:xfrm>
            <a:off x="425578" y="2427551"/>
            <a:ext cx="23516575" cy="10796025"/>
          </a:xfrm>
          <a:prstGeom prst="rect">
            <a:avLst/>
          </a:prstGeom>
        </p:spPr>
        <p:txBody>
          <a:bodyPr lIns="50800" tIns="50800" rIns="50800" bIns="50800"/>
          <a:lstStyle>
            <a:lvl1pPr marR="0" defTabSz="825500">
              <a:spcBef>
                <a:spcPts val="3200"/>
              </a:spcBef>
              <a:defRPr sz="4200">
                <a:uFillTx/>
              </a:defRPr>
            </a:lvl1pPr>
            <a:lvl2pPr marL="0" marR="0" indent="457200" defTabSz="825500">
              <a:spcBef>
                <a:spcPts val="400"/>
              </a:spcBef>
              <a:buSzTx/>
              <a:buNone/>
              <a:defRPr sz="3600">
                <a:uFillTx/>
              </a:defRPr>
            </a:lvl2pPr>
            <a:lvl3pPr marL="1447800" marR="0" indent="-635000" defTabSz="825500">
              <a:spcBef>
                <a:spcPts val="800"/>
              </a:spcBef>
              <a:buSzPct val="125000"/>
              <a:buChar char="-"/>
              <a:defRPr sz="3200">
                <a:uFillTx/>
              </a:defRPr>
            </a:lvl3pPr>
            <a:lvl4pPr marR="0" indent="1676400" defTabSz="825500">
              <a:spcBef>
                <a:spcPts val="400"/>
              </a:spcBef>
              <a:defRPr sz="3200">
                <a:uFillTx/>
              </a:defRPr>
            </a:lvl4pPr>
            <a:lvl5pPr marL="0" marR="0" indent="1828800" defTabSz="825500">
              <a:spcBef>
                <a:spcPts val="0"/>
              </a:spcBef>
              <a:buSzTx/>
              <a:buNone/>
              <a:defRPr sz="3200">
                <a:uFillTx/>
                <a:latin typeface="Andale Mono"/>
                <a:ea typeface="Andale Mono"/>
                <a:cs typeface="Andale Mono"/>
                <a:sym typeface="Andale Mono"/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3" name="Slide Number"/>
          <p:cNvSpPr txBox="1"/>
          <p:nvPr>
            <p:ph type="sldNum" sz="quarter" idx="2"/>
          </p:nvPr>
        </p:nvSpPr>
        <p:spPr>
          <a:xfrm>
            <a:off x="11959031" y="13081000"/>
            <a:ext cx="453238" cy="461059"/>
          </a:xfrm>
          <a:prstGeom prst="rect">
            <a:avLst/>
          </a:prstGeom>
        </p:spPr>
        <p:txBody>
          <a:bodyPr lIns="50800" tIns="50800" rIns="50800" bIns="50800" anchor="t"/>
          <a:lstStyle>
            <a:lvl1pPr algn="ctr" defTabSz="825500">
              <a:defRPr b="0">
                <a:solidFill>
                  <a:srgbClr val="000000"/>
                </a:solidFill>
                <a:latin typeface="Helvetica Neue Light"/>
                <a:ea typeface="Helvetica Neue Light"/>
                <a:cs typeface="Helvetica Neue Light"/>
                <a:sym typeface="Helvetica Neue Light"/>
              </a:defRPr>
            </a:lvl1pPr>
          </a:lstStyle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type="tx" showMasterSp="0" showMasterPhAnim="1">
  <p:cSld name="Questions for studen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Title Text"/>
          <p:cNvSpPr txBox="1"/>
          <p:nvPr>
            <p:ph type="title"/>
          </p:nvPr>
        </p:nvSpPr>
        <p:spPr>
          <a:xfrm>
            <a:off x="-27673" y="4688120"/>
            <a:ext cx="24439346" cy="2065410"/>
          </a:xfrm>
          <a:prstGeom prst="rect">
            <a:avLst/>
          </a:prstGeom>
          <a:solidFill>
            <a:srgbClr val="FFFFFF"/>
          </a:solidFill>
        </p:spPr>
        <p:txBody>
          <a:bodyPr lIns="50800" tIns="50800" rIns="50800" bIns="50800"/>
          <a:lstStyle>
            <a:lvl1pPr marR="81280" indent="406400" defTabSz="1821656">
              <a:lnSpc>
                <a:spcPct val="100000"/>
              </a:lnSpc>
              <a:defRPr sz="6400">
                <a:solidFill>
                  <a:srgbClr val="000000"/>
                </a:solidFill>
                <a:uFill>
                  <a:solidFill>
                    <a:srgbClr val="FFFFFF"/>
                  </a:solidFill>
                </a:uFill>
                <a:latin typeface="Helvetica"/>
                <a:ea typeface="Helvetica"/>
                <a:cs typeface="Helvetica"/>
                <a:sym typeface="Helvetica"/>
              </a:defRPr>
            </a:lvl1pPr>
          </a:lstStyle>
          <a:p>
            <a:pPr/>
            <a:r>
              <a:t>Title Text</a:t>
            </a:r>
          </a:p>
        </p:txBody>
      </p:sp>
      <p:sp>
        <p:nvSpPr>
          <p:cNvPr id="41" name="Body Level One…"/>
          <p:cNvSpPr txBox="1"/>
          <p:nvPr>
            <p:ph type="body" sz="quarter" idx="1"/>
          </p:nvPr>
        </p:nvSpPr>
        <p:spPr>
          <a:xfrm>
            <a:off x="425578" y="10593142"/>
            <a:ext cx="23516575" cy="2630433"/>
          </a:xfrm>
          <a:prstGeom prst="rect">
            <a:avLst/>
          </a:prstGeom>
        </p:spPr>
        <p:txBody>
          <a:bodyPr lIns="50800" tIns="50800" rIns="50800" bIns="50800"/>
          <a:lstStyle>
            <a:lvl1pPr marR="0" defTabSz="825500">
              <a:spcBef>
                <a:spcPts val="3200"/>
              </a:spcBef>
              <a:defRPr sz="4200">
                <a:uFillTx/>
              </a:defRPr>
            </a:lvl1pPr>
            <a:lvl2pPr marL="0" marR="0" indent="457200" defTabSz="825500">
              <a:spcBef>
                <a:spcPts val="400"/>
              </a:spcBef>
              <a:buSzTx/>
              <a:buNone/>
              <a:defRPr sz="3600">
                <a:uFillTx/>
              </a:defRPr>
            </a:lvl2pPr>
            <a:lvl3pPr marL="1447800" marR="0" indent="-635000" defTabSz="825500">
              <a:spcBef>
                <a:spcPts val="800"/>
              </a:spcBef>
              <a:buSzPct val="125000"/>
              <a:buChar char="-"/>
              <a:defRPr sz="3200">
                <a:uFillTx/>
              </a:defRPr>
            </a:lvl3pPr>
            <a:lvl4pPr marR="0" indent="1676400" defTabSz="825500">
              <a:spcBef>
                <a:spcPts val="400"/>
              </a:spcBef>
              <a:defRPr sz="3200">
                <a:uFillTx/>
              </a:defRPr>
            </a:lvl4pPr>
            <a:lvl5pPr marL="0" marR="0" indent="1828800" defTabSz="825500">
              <a:spcBef>
                <a:spcPts val="0"/>
              </a:spcBef>
              <a:buSzTx/>
              <a:buNone/>
              <a:defRPr sz="3200">
                <a:uFillTx/>
                <a:latin typeface="Andale Mono"/>
                <a:ea typeface="Andale Mono"/>
                <a:cs typeface="Andale Mono"/>
                <a:sym typeface="Andale Mono"/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42" name="Question for students"/>
          <p:cNvSpPr/>
          <p:nvPr/>
        </p:nvSpPr>
        <p:spPr>
          <a:xfrm>
            <a:off x="-27673" y="15120"/>
            <a:ext cx="24439346" cy="2065410"/>
          </a:xfrm>
          <a:prstGeom prst="rect">
            <a:avLst/>
          </a:prstGeom>
          <a:solidFill>
            <a:srgbClr val="B30838"/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 anchor="ctr">
            <a:normAutofit fontScale="100000" lnSpcReduction="0"/>
          </a:bodyPr>
          <a:lstStyle>
            <a:lvl1pPr marR="81280" indent="406400" defTabSz="1821656">
              <a:spcBef>
                <a:spcPts val="0"/>
              </a:spcBef>
              <a:defRPr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Helvetica"/>
                <a:ea typeface="Helvetica"/>
                <a:cs typeface="Helvetica"/>
                <a:sym typeface="Helvetica"/>
              </a:defRPr>
            </a:lvl1pPr>
          </a:lstStyle>
          <a:p>
            <a:pPr/>
            <a:r>
              <a:t>Question for students</a:t>
            </a:r>
          </a:p>
        </p:txBody>
      </p:sp>
      <p:sp>
        <p:nvSpPr>
          <p:cNvPr id="43" name="Slide Number"/>
          <p:cNvSpPr txBox="1"/>
          <p:nvPr>
            <p:ph type="sldNum" sz="quarter" idx="2"/>
          </p:nvPr>
        </p:nvSpPr>
        <p:spPr>
          <a:xfrm>
            <a:off x="11959031" y="13081000"/>
            <a:ext cx="453238" cy="461059"/>
          </a:xfrm>
          <a:prstGeom prst="rect">
            <a:avLst/>
          </a:prstGeom>
        </p:spPr>
        <p:txBody>
          <a:bodyPr lIns="50800" tIns="50800" rIns="50800" bIns="50800" anchor="t"/>
          <a:lstStyle>
            <a:lvl1pPr algn="ctr" defTabSz="825500">
              <a:defRPr b="0">
                <a:solidFill>
                  <a:srgbClr val="000000"/>
                </a:solidFill>
                <a:latin typeface="Helvetica Neue Light"/>
                <a:ea typeface="Helvetica Neue Light"/>
                <a:cs typeface="Helvetica Neue Light"/>
                <a:sym typeface="Helvetica Neue Light"/>
              </a:defRPr>
            </a:lvl1pPr>
          </a:lstStyle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type="tx" showMasterSp="0" showMasterPhAnim="1">
  <p:cSld name="Title Cen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Title Text"/>
          <p:cNvSpPr txBox="1"/>
          <p:nvPr>
            <p:ph type="title"/>
          </p:nvPr>
        </p:nvSpPr>
        <p:spPr>
          <a:xfrm>
            <a:off x="-46443" y="5675483"/>
            <a:ext cx="24460617" cy="1831381"/>
          </a:xfrm>
          <a:prstGeom prst="rect">
            <a:avLst/>
          </a:prstGeom>
          <a:solidFill>
            <a:srgbClr val="B30838"/>
          </a:solidFill>
        </p:spPr>
        <p:txBody>
          <a:bodyPr lIns="50800" tIns="50800" rIns="50800" bIns="50800"/>
          <a:lstStyle>
            <a:lvl1pPr marR="81280" indent="30480" defTabSz="1821656">
              <a:lnSpc>
                <a:spcPct val="100000"/>
              </a:lnSpc>
              <a:defRPr b="0" sz="6400">
                <a:uFill>
                  <a:solidFill>
                    <a:srgbClr val="FFFFFF"/>
                  </a:solidFill>
                </a:uFill>
                <a:latin typeface="Helvetica"/>
                <a:ea typeface="Helvetica"/>
                <a:cs typeface="Helvetica"/>
                <a:sym typeface="Helvetica"/>
              </a:defRPr>
            </a:lvl1pPr>
          </a:lstStyle>
          <a:p>
            <a:pPr/>
            <a:r>
              <a:t>Title Text</a:t>
            </a:r>
          </a:p>
        </p:txBody>
      </p:sp>
      <p:sp>
        <p:nvSpPr>
          <p:cNvPr id="51" name="Body Level One…"/>
          <p:cNvSpPr txBox="1"/>
          <p:nvPr>
            <p:ph type="body" sz="half" idx="1"/>
          </p:nvPr>
        </p:nvSpPr>
        <p:spPr>
          <a:xfrm>
            <a:off x="425578" y="9444448"/>
            <a:ext cx="23516575" cy="3779128"/>
          </a:xfrm>
          <a:prstGeom prst="rect">
            <a:avLst/>
          </a:prstGeom>
        </p:spPr>
        <p:txBody>
          <a:bodyPr lIns="50800" tIns="50800" rIns="50800" bIns="50800"/>
          <a:lstStyle>
            <a:lvl1pPr marR="0" defTabSz="825500">
              <a:spcBef>
                <a:spcPts val="1200"/>
              </a:spcBef>
              <a:defRPr>
                <a:uFillTx/>
              </a:defRPr>
            </a:lvl1pPr>
            <a:lvl2pPr marL="0" marR="0" indent="457200" defTabSz="825500">
              <a:spcBef>
                <a:spcPts val="400"/>
              </a:spcBef>
              <a:buSzTx/>
              <a:buNone/>
              <a:defRPr sz="3600">
                <a:uFillTx/>
              </a:defRPr>
            </a:lvl2pPr>
            <a:lvl3pPr marL="1447800" marR="0" indent="-635000" defTabSz="825500">
              <a:spcBef>
                <a:spcPts val="800"/>
              </a:spcBef>
              <a:buSzPct val="125000"/>
              <a:buChar char="-"/>
              <a:defRPr sz="3200">
                <a:uFillTx/>
              </a:defRPr>
            </a:lvl3pPr>
            <a:lvl4pPr marR="0" indent="1676400" defTabSz="825500">
              <a:spcBef>
                <a:spcPts val="400"/>
              </a:spcBef>
              <a:defRPr sz="3200">
                <a:uFillTx/>
              </a:defRPr>
            </a:lvl4pPr>
            <a:lvl5pPr marL="0" marR="0" indent="1828800" defTabSz="825500">
              <a:spcBef>
                <a:spcPts val="0"/>
              </a:spcBef>
              <a:buSzTx/>
              <a:buNone/>
              <a:defRPr sz="3200">
                <a:uFillTx/>
                <a:latin typeface="Andale Mono"/>
                <a:ea typeface="Andale Mono"/>
                <a:cs typeface="Andale Mono"/>
                <a:sym typeface="Andale Mono"/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2" name="Slide Number"/>
          <p:cNvSpPr txBox="1"/>
          <p:nvPr>
            <p:ph type="sldNum" sz="quarter" idx="2"/>
          </p:nvPr>
        </p:nvSpPr>
        <p:spPr>
          <a:xfrm>
            <a:off x="11959031" y="13081000"/>
            <a:ext cx="453238" cy="461059"/>
          </a:xfrm>
          <a:prstGeom prst="rect">
            <a:avLst/>
          </a:prstGeom>
        </p:spPr>
        <p:txBody>
          <a:bodyPr lIns="50800" tIns="50800" rIns="50800" bIns="50800" anchor="t"/>
          <a:lstStyle>
            <a:lvl1pPr algn="ctr" defTabSz="825500">
              <a:defRPr b="0">
                <a:solidFill>
                  <a:srgbClr val="000000"/>
                </a:solidFill>
                <a:latin typeface="Helvetica Neue Light"/>
                <a:ea typeface="Helvetica Neue Light"/>
                <a:cs typeface="Helvetica Neue Light"/>
                <a:sym typeface="Helvetica Neue Light"/>
              </a:defRPr>
            </a:lvl1pPr>
          </a:lstStyle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Masters/_rels/slideMaster1.xml.rels><?xml version="1.0" encoding="UTF-8"?>
<Relationships xmlns="http://schemas.openxmlformats.org/package/2006/relationships"><Relationship Id="rId1" Type="http://schemas.openxmlformats.org/officeDocument/2006/relationships/theme" Target="../theme/theme1.xml"/><Relationship Id="rId2" Type="http://schemas.openxmlformats.org/officeDocument/2006/relationships/image" Target="../media/image1.jpeg"/><Relationship Id="rId3" Type="http://schemas.openxmlformats.org/officeDocument/2006/relationships/slideLayout" Target="../slideLayouts/slideLayout1.xml"/><Relationship Id="rId4" Type="http://schemas.openxmlformats.org/officeDocument/2006/relationships/slideLayout" Target="../slideLayouts/slideLayout2.xml"/><Relationship Id="rId5" Type="http://schemas.openxmlformats.org/officeDocument/2006/relationships/slideLayout" Target="../slideLayouts/slideLayout3.xml"/><Relationship Id="rId6" Type="http://schemas.openxmlformats.org/officeDocument/2006/relationships/slideLayout" Target="../slideLayouts/slideLayout4.xml"/><Relationship Id="rId7" Type="http://schemas.openxmlformats.org/officeDocument/2006/relationships/slideLayout" Target="../slideLayouts/slideLayout5.xml"/></Relationships>
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"/>
          <p:cNvSpPr/>
          <p:nvPr/>
        </p:nvSpPr>
        <p:spPr>
          <a:xfrm>
            <a:off x="109357" y="109660"/>
            <a:ext cx="24165285" cy="13496680"/>
          </a:xfrm>
          <a:prstGeom prst="rect">
            <a:avLst/>
          </a:prstGeom>
          <a:ln w="63500">
            <a:solidFill>
              <a:srgbClr val="B30838"/>
            </a:solidFill>
            <a:miter lim="400000"/>
          </a:ln>
        </p:spPr>
        <p:txBody>
          <a:bodyPr lIns="0" tIns="0" rIns="0" bIns="0" anchor="ctr"/>
          <a:lstStyle/>
          <a:p>
            <a:pPr defTabSz="1828800">
              <a:spcBef>
                <a:spcPts val="0"/>
              </a:spcBef>
              <a:defRPr sz="3200">
                <a:latin typeface="Arial"/>
                <a:ea typeface="Arial"/>
                <a:cs typeface="Arial"/>
                <a:sym typeface="Arial"/>
              </a:defRPr>
            </a:pPr>
          </a:p>
        </p:txBody>
      </p:sp>
      <p:sp>
        <p:nvSpPr>
          <p:cNvPr id="3" name="Title Text"/>
          <p:cNvSpPr txBox="1"/>
          <p:nvPr>
            <p:ph type="title"/>
          </p:nvPr>
        </p:nvSpPr>
        <p:spPr>
          <a:xfrm>
            <a:off x="1239303" y="1443293"/>
            <a:ext cx="16741051" cy="11341217"/>
          </a:xfrm>
          <a:prstGeom prst="rect">
            <a:avLst/>
          </a:prstGeom>
          <a:blipFill>
            <a:blip r:embed="rId2"/>
          </a:blip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91437" tIns="91437" rIns="91437" bIns="91437" anchor="ctr">
            <a:normAutofit fontScale="100000" lnSpcReduction="0"/>
          </a:bodyPr>
          <a:lstStyle/>
          <a:p>
            <a:pPr/>
            <a:r>
              <a:t>Title Text</a:t>
            </a:r>
          </a:p>
        </p:txBody>
      </p:sp>
      <p:sp>
        <p:nvSpPr>
          <p:cNvPr id="4" name="Body Level One…"/>
          <p:cNvSpPr txBox="1"/>
          <p:nvPr>
            <p:ph type="body" idx="1"/>
          </p:nvPr>
        </p:nvSpPr>
        <p:spPr>
          <a:xfrm>
            <a:off x="1219199" y="3200399"/>
            <a:ext cx="21945601" cy="905192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71437" tIns="71437" rIns="71437" bIns="71437">
            <a:normAutofit fontScale="100000" lnSpcReduction="0"/>
          </a:bodyPr>
          <a:lstStyle/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" name="Slide Number"/>
          <p:cNvSpPr txBox="1"/>
          <p:nvPr>
            <p:ph type="sldNum" sz="quarter" idx="2"/>
          </p:nvPr>
        </p:nvSpPr>
        <p:spPr>
          <a:xfrm>
            <a:off x="23558507" y="13030203"/>
            <a:ext cx="534606" cy="528504"/>
          </a:xfrm>
          <a:prstGeom prst="rect">
            <a:avLst/>
          </a:prstGeom>
          <a:ln w="12700">
            <a:miter lim="400000"/>
          </a:ln>
        </p:spPr>
        <p:txBody>
          <a:bodyPr wrap="none" lIns="91437" tIns="91437" rIns="91437" bIns="91437" anchor="ctr">
            <a:spAutoFit/>
          </a:bodyPr>
          <a:lstStyle>
            <a:lvl1pPr algn="r" defTabSz="1828800">
              <a:spcBef>
                <a:spcPts val="0"/>
              </a:spcBef>
              <a:defRPr b="1" sz="2400">
                <a:solidFill>
                  <a:srgbClr val="888888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pPr/>
            <a:fld id="{86CB4B4D-7CA3-9044-876B-883B54F8677D}" type="slidenum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3"/>
    <p:sldLayoutId id="2147483650" r:id="rId4"/>
    <p:sldLayoutId id="2147483651" r:id="rId5"/>
    <p:sldLayoutId id="2147483652" r:id="rId6"/>
    <p:sldLayoutId id="2147483653" r:id="rId7"/>
  </p:sldLayoutIdLst>
  <p:transition xmlns:p14="http://schemas.microsoft.com/office/powerpoint/2010/main" spd="med" advClick="1"/>
  <p:txStyles>
    <p:titleStyle>
      <a:lvl1pPr marL="0" marR="0" indent="0" algn="ctr" defTabSz="182880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8400" u="none">
          <a:solidFill>
            <a:srgbClr val="FFFFFF"/>
          </a:solidFill>
          <a:uFillTx/>
          <a:latin typeface="Arial"/>
          <a:ea typeface="Arial"/>
          <a:cs typeface="Arial"/>
          <a:sym typeface="Arial"/>
        </a:defRPr>
      </a:lvl1pPr>
      <a:lvl2pPr marL="0" marR="0" indent="30480" algn="ctr" defTabSz="182880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8400" u="none">
          <a:solidFill>
            <a:srgbClr val="FFFFFF"/>
          </a:solidFill>
          <a:uFillTx/>
          <a:latin typeface="Arial"/>
          <a:ea typeface="Arial"/>
          <a:cs typeface="Arial"/>
          <a:sym typeface="Arial"/>
        </a:defRPr>
      </a:lvl2pPr>
      <a:lvl3pPr marL="0" marR="0" indent="30480" algn="ctr" defTabSz="182880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8400" u="none">
          <a:solidFill>
            <a:srgbClr val="FFFFFF"/>
          </a:solidFill>
          <a:uFillTx/>
          <a:latin typeface="Arial"/>
          <a:ea typeface="Arial"/>
          <a:cs typeface="Arial"/>
          <a:sym typeface="Arial"/>
        </a:defRPr>
      </a:lvl3pPr>
      <a:lvl4pPr marL="0" marR="0" indent="30480" algn="ctr" defTabSz="182880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8400" u="none">
          <a:solidFill>
            <a:srgbClr val="FFFFFF"/>
          </a:solidFill>
          <a:uFillTx/>
          <a:latin typeface="Arial"/>
          <a:ea typeface="Arial"/>
          <a:cs typeface="Arial"/>
          <a:sym typeface="Arial"/>
        </a:defRPr>
      </a:lvl4pPr>
      <a:lvl5pPr marL="0" marR="0" indent="30480" algn="ctr" defTabSz="182880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8400" u="none">
          <a:solidFill>
            <a:srgbClr val="FFFFFF"/>
          </a:solidFill>
          <a:uFillTx/>
          <a:latin typeface="Arial"/>
          <a:ea typeface="Arial"/>
          <a:cs typeface="Arial"/>
          <a:sym typeface="Arial"/>
        </a:defRPr>
      </a:lvl5pPr>
      <a:lvl6pPr marL="0" marR="0" indent="30480" algn="ctr" defTabSz="182880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8400" u="none">
          <a:solidFill>
            <a:srgbClr val="FFFFFF"/>
          </a:solidFill>
          <a:uFillTx/>
          <a:latin typeface="Arial"/>
          <a:ea typeface="Arial"/>
          <a:cs typeface="Arial"/>
          <a:sym typeface="Arial"/>
        </a:defRPr>
      </a:lvl6pPr>
      <a:lvl7pPr marL="0" marR="0" indent="30480" algn="ctr" defTabSz="182880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8400" u="none">
          <a:solidFill>
            <a:srgbClr val="FFFFFF"/>
          </a:solidFill>
          <a:uFillTx/>
          <a:latin typeface="Arial"/>
          <a:ea typeface="Arial"/>
          <a:cs typeface="Arial"/>
          <a:sym typeface="Arial"/>
        </a:defRPr>
      </a:lvl7pPr>
      <a:lvl8pPr marL="0" marR="0" indent="30480" algn="ctr" defTabSz="182880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8400" u="none">
          <a:solidFill>
            <a:srgbClr val="FFFFFF"/>
          </a:solidFill>
          <a:uFillTx/>
          <a:latin typeface="Arial"/>
          <a:ea typeface="Arial"/>
          <a:cs typeface="Arial"/>
          <a:sym typeface="Arial"/>
        </a:defRPr>
      </a:lvl8pPr>
      <a:lvl9pPr marL="0" marR="0" indent="30480" algn="ctr" defTabSz="182880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8400" u="none">
          <a:solidFill>
            <a:srgbClr val="FFFFFF"/>
          </a:solidFill>
          <a:uFillTx/>
          <a:latin typeface="Arial"/>
          <a:ea typeface="Arial"/>
          <a:cs typeface="Arial"/>
          <a:sym typeface="Arial"/>
        </a:defRPr>
      </a:lvl9pPr>
    </p:titleStyle>
    <p:bodyStyle>
      <a:lvl1pPr marL="0" marR="81280" indent="0" algn="l" defTabSz="1821656" latinLnBrk="0">
        <a:lnSpc>
          <a:spcPct val="100000"/>
        </a:lnSpc>
        <a:spcBef>
          <a:spcPts val="100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800" u="none">
          <a:solidFill>
            <a:srgbClr val="000000"/>
          </a:solidFill>
          <a:uFill>
            <a:solidFill>
              <a:srgbClr val="006DA2"/>
            </a:solidFill>
          </a:uFill>
          <a:latin typeface="Helvetica"/>
          <a:ea typeface="Helvetica"/>
          <a:cs typeface="Helvetica"/>
          <a:sym typeface="Helvetica"/>
        </a:defRPr>
      </a:lvl1pPr>
      <a:lvl2pPr marL="680056" marR="81280" indent="-410816" algn="l" defTabSz="1821656" latinLnBrk="0">
        <a:lnSpc>
          <a:spcPct val="100000"/>
        </a:lnSpc>
        <a:spcBef>
          <a:spcPts val="1000"/>
        </a:spcBef>
        <a:spcAft>
          <a:spcPts val="0"/>
        </a:spcAft>
        <a:buClrTx/>
        <a:buSzPct val="100000"/>
        <a:buFontTx/>
        <a:buChar char="§"/>
        <a:tabLst/>
        <a:defRPr b="0" baseline="0" cap="none" i="0" spc="0" strike="noStrike" sz="4800" u="none">
          <a:solidFill>
            <a:srgbClr val="000000"/>
          </a:solidFill>
          <a:uFill>
            <a:solidFill>
              <a:srgbClr val="006DA2"/>
            </a:solidFill>
          </a:uFill>
          <a:latin typeface="Helvetica"/>
          <a:ea typeface="Helvetica"/>
          <a:cs typeface="Helvetica"/>
          <a:sym typeface="Helvetica"/>
        </a:defRPr>
      </a:lvl2pPr>
      <a:lvl3pPr marL="1142076" marR="81280" indent="-415636" algn="l" defTabSz="1821656" latinLnBrk="0">
        <a:lnSpc>
          <a:spcPct val="100000"/>
        </a:lnSpc>
        <a:spcBef>
          <a:spcPts val="1000"/>
        </a:spcBef>
        <a:spcAft>
          <a:spcPts val="0"/>
        </a:spcAft>
        <a:buClrTx/>
        <a:buSzPct val="100000"/>
        <a:buFontTx/>
        <a:buChar char="—"/>
        <a:tabLst/>
        <a:defRPr b="0" baseline="0" cap="none" i="0" spc="0" strike="noStrike" sz="4800" u="none">
          <a:solidFill>
            <a:srgbClr val="000000"/>
          </a:solidFill>
          <a:uFill>
            <a:solidFill>
              <a:srgbClr val="006DA2"/>
            </a:solidFill>
          </a:uFill>
          <a:latin typeface="Helvetica"/>
          <a:ea typeface="Helvetica"/>
          <a:cs typeface="Helvetica"/>
          <a:sym typeface="Helvetica"/>
        </a:defRPr>
      </a:lvl3pPr>
      <a:lvl4pPr marL="0" marR="81280" indent="0" algn="l" defTabSz="1821656" latinLnBrk="0">
        <a:lnSpc>
          <a:spcPct val="100000"/>
        </a:lnSpc>
        <a:spcBef>
          <a:spcPts val="100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800" u="none">
          <a:solidFill>
            <a:srgbClr val="000000"/>
          </a:solidFill>
          <a:uFill>
            <a:solidFill>
              <a:srgbClr val="006DA2"/>
            </a:solidFill>
          </a:uFill>
          <a:latin typeface="Helvetica"/>
          <a:ea typeface="Helvetica"/>
          <a:cs typeface="Helvetica"/>
          <a:sym typeface="Helvetica"/>
        </a:defRPr>
      </a:lvl4pPr>
      <a:lvl5pPr marL="2098038" marR="81280" indent="-457200" algn="l" defTabSz="1821656" latinLnBrk="0">
        <a:lnSpc>
          <a:spcPct val="100000"/>
        </a:lnSpc>
        <a:spcBef>
          <a:spcPts val="1000"/>
        </a:spcBef>
        <a:spcAft>
          <a:spcPts val="0"/>
        </a:spcAft>
        <a:buClrTx/>
        <a:buSzPct val="100000"/>
        <a:buFontTx/>
        <a:buChar char="§"/>
        <a:tabLst/>
        <a:defRPr b="0" baseline="0" cap="none" i="0" spc="0" strike="noStrike" sz="4800" u="none">
          <a:solidFill>
            <a:srgbClr val="000000"/>
          </a:solidFill>
          <a:uFill>
            <a:solidFill>
              <a:srgbClr val="006DA2"/>
            </a:solidFill>
          </a:uFill>
          <a:latin typeface="Helvetica"/>
          <a:ea typeface="Helvetica"/>
          <a:cs typeface="Helvetica"/>
          <a:sym typeface="Helvetica"/>
        </a:defRPr>
      </a:lvl5pPr>
      <a:lvl6pPr marL="0" marR="81280" indent="0" algn="l" defTabSz="1821656" latinLnBrk="0">
        <a:lnSpc>
          <a:spcPct val="100000"/>
        </a:lnSpc>
        <a:spcBef>
          <a:spcPts val="100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800" u="none">
          <a:solidFill>
            <a:srgbClr val="000000"/>
          </a:solidFill>
          <a:uFill>
            <a:solidFill>
              <a:srgbClr val="006DA2"/>
            </a:solidFill>
          </a:uFill>
          <a:latin typeface="Helvetica"/>
          <a:ea typeface="Helvetica"/>
          <a:cs typeface="Helvetica"/>
          <a:sym typeface="Helvetica"/>
        </a:defRPr>
      </a:lvl6pPr>
      <a:lvl7pPr marL="0" marR="81280" indent="0" algn="l" defTabSz="1821656" latinLnBrk="0">
        <a:lnSpc>
          <a:spcPct val="100000"/>
        </a:lnSpc>
        <a:spcBef>
          <a:spcPts val="100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800" u="none">
          <a:solidFill>
            <a:srgbClr val="000000"/>
          </a:solidFill>
          <a:uFill>
            <a:solidFill>
              <a:srgbClr val="006DA2"/>
            </a:solidFill>
          </a:uFill>
          <a:latin typeface="Helvetica"/>
          <a:ea typeface="Helvetica"/>
          <a:cs typeface="Helvetica"/>
          <a:sym typeface="Helvetica"/>
        </a:defRPr>
      </a:lvl7pPr>
      <a:lvl8pPr marL="0" marR="81280" indent="0" algn="l" defTabSz="1821656" latinLnBrk="0">
        <a:lnSpc>
          <a:spcPct val="100000"/>
        </a:lnSpc>
        <a:spcBef>
          <a:spcPts val="100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800" u="none">
          <a:solidFill>
            <a:srgbClr val="000000"/>
          </a:solidFill>
          <a:uFill>
            <a:solidFill>
              <a:srgbClr val="006DA2"/>
            </a:solidFill>
          </a:uFill>
          <a:latin typeface="Helvetica"/>
          <a:ea typeface="Helvetica"/>
          <a:cs typeface="Helvetica"/>
          <a:sym typeface="Helvetica"/>
        </a:defRPr>
      </a:lvl8pPr>
      <a:lvl9pPr marL="0" marR="81280" indent="0" algn="l" defTabSz="1821656" latinLnBrk="0">
        <a:lnSpc>
          <a:spcPct val="100000"/>
        </a:lnSpc>
        <a:spcBef>
          <a:spcPts val="100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4800" u="none">
          <a:solidFill>
            <a:srgbClr val="000000"/>
          </a:solidFill>
          <a:uFill>
            <a:solidFill>
              <a:srgbClr val="006DA2"/>
            </a:solidFill>
          </a:uFill>
          <a:latin typeface="Helvetica"/>
          <a:ea typeface="Helvetica"/>
          <a:cs typeface="Helvetica"/>
          <a:sym typeface="Helvetica"/>
        </a:defRPr>
      </a:lvl9pPr>
    </p:bodyStyle>
    <p:otherStyle>
      <a:lvl1pPr marL="0" marR="0" indent="0" algn="r" defTabSz="182880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2400" u="none"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1pPr>
      <a:lvl2pPr marL="0" marR="0" indent="0" algn="r" defTabSz="182880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2400" u="none"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2pPr>
      <a:lvl3pPr marL="0" marR="0" indent="0" algn="r" defTabSz="182880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2400" u="none"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3pPr>
      <a:lvl4pPr marL="0" marR="0" indent="0" algn="r" defTabSz="182880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2400" u="none"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4pPr>
      <a:lvl5pPr marL="0" marR="0" indent="0" algn="r" defTabSz="182880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2400" u="none"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5pPr>
      <a:lvl6pPr marL="0" marR="0" indent="0" algn="r" defTabSz="182880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2400" u="none"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6pPr>
      <a:lvl7pPr marL="0" marR="0" indent="0" algn="r" defTabSz="182880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2400" u="none"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7pPr>
      <a:lvl8pPr marL="0" marR="0" indent="0" algn="r" defTabSz="182880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2400" u="none"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8pPr>
      <a:lvl9pPr marL="0" marR="0" indent="0" algn="r" defTabSz="182880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1" baseline="0" cap="none" i="0" spc="0" strike="noStrike" sz="2400" u="none"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9pPr>
    </p:otherStyle>
  </p:txStyles>
</p:sldMaster>
</file>

<file path=ppt/slides/_rels/slide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1.xml"/></Relationships>

</file>

<file path=ppt/slides/_rels/slide2.xml.rels><?xml version="1.0" encoding="UTF-8"?>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
</file>

<file path=ppt/slides/_rels/slide3.xml.rels><?xml version="1.0" encoding="UTF-8"?>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
</file>

<file path=ppt/slides/_rels/slide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3.png"/><Relationship Id="rId3" Type="http://schemas.openxmlformats.org/officeDocument/2006/relationships/image" Target="../media/image4.png"/></Relationships>

</file>

<file path=ppt/slides/_rels/slide5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5.png"/></Relationships>

</file>

<file path=ppt/slides/_rels/slide6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7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6.png"/><Relationship Id="rId3" Type="http://schemas.openxmlformats.org/officeDocument/2006/relationships/image" Target="../media/image7.png"/></Relationships>

</file>

<file path=ppt/slides/_rels/slide8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8.png"/></Relationships>

</file>

<file path=ppt/slides/_rels/slide9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/Relationships>

</file>

<file path=ppt/slides/_rels/slide10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9.png"/><Relationship Id="rId3" Type="http://schemas.openxmlformats.org/officeDocument/2006/relationships/image" Target="../media/image10.png"/></Relationships>

</file>

<file path=ppt/slides/_rels/slide1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hyperlink" Target="https://docs.google.com/document/d/1R_HqlwB-O1QHPdMWNxx9ZjYSsL4CDSmpvTK4fE8Xmyk/edit?tab=t.0" TargetMode="External"/><Relationship Id="rId3" Type="http://schemas.openxmlformats.org/officeDocument/2006/relationships/image" Target="../media/image11.png"/></Relationships>

</file>

<file path=ppt/slides/_rels/slide12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13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10.png"/></Relationships>

</file>

<file path=ppt/slides/_rels/slide1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15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10.png"/><Relationship Id="rId3" Type="http://schemas.openxmlformats.org/officeDocument/2006/relationships/image" Target="../media/image12.png"/><Relationship Id="rId4" Type="http://schemas.openxmlformats.org/officeDocument/2006/relationships/image" Target="../media/image13.png"/><Relationship Id="rId5" Type="http://schemas.openxmlformats.org/officeDocument/2006/relationships/image" Target="../media/image14.png"/></Relationships>

</file>

<file path=ppt/slides/_rels/slide16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15.png"/></Relationships>

</file>

<file path=ppt/slides/_rels/slide17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16.png"/><Relationship Id="rId3" Type="http://schemas.openxmlformats.org/officeDocument/2006/relationships/image" Target="../media/image17.png"/></Relationships>

</file>

<file path=ppt/slides/_rels/slide18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18.png"/></Relationships>

</file>

<file path=ppt/slides/_rels/slide19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10.png"/><Relationship Id="rId3" Type="http://schemas.openxmlformats.org/officeDocument/2006/relationships/image" Target="../media/image12.png"/><Relationship Id="rId4" Type="http://schemas.openxmlformats.org/officeDocument/2006/relationships/image" Target="../media/image13.png"/><Relationship Id="rId5" Type="http://schemas.openxmlformats.org/officeDocument/2006/relationships/image" Target="../media/image14.png"/></Relationships>

</file>

<file path=ppt/slides/_rels/slide20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19.png"/></Relationships>

</file>

<file path=ppt/slides/_rels/slide2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20.png"/></Relationships>

</file>

<file path=ppt/slides/_rels/slide22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23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hyperlink" Target="https://www.usenix.org/conference/soups2015/proceedings/presentation/ion" TargetMode="External"/><Relationship Id="rId3" Type="http://schemas.openxmlformats.org/officeDocument/2006/relationships/image" Target="../media/image21.png"/><Relationship Id="rId4" Type="http://schemas.openxmlformats.org/officeDocument/2006/relationships/image" Target="../media/image22.png"/></Relationships>

</file>

<file path=ppt/slides/_rels/slide2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25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23.png"/></Relationships>

</file>

<file path=ppt/slides/_rels/slide26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27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24.png"/></Relationships>

</file>

<file path=ppt/slides/_rels/slide28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25.png"/></Relationships>

</file>

<file path=ppt/slides/_rels/slide29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30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26.png"/></Relationships>

</file>

<file path=ppt/slides/_rels/slide3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27.png"/><Relationship Id="rId3" Type="http://schemas.openxmlformats.org/officeDocument/2006/relationships/image" Target="../media/image28.png"/><Relationship Id="rId4" Type="http://schemas.openxmlformats.org/officeDocument/2006/relationships/image" Target="../media/image29.png"/></Relationships>

</file>

<file path=ppt/slides/_rels/slide32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30.png"/><Relationship Id="rId3" Type="http://schemas.openxmlformats.org/officeDocument/2006/relationships/image" Target="../media/image31.png"/></Relationships>

</file>

<file path=ppt/slides/_rels/slide33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32.png"/></Relationships>

</file>

<file path=ppt/slides/_rels/slide3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33.png"/></Relationships>

</file>

<file path=ppt/slides/_rels/slide35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34.png"/></Relationships>

</file>

<file path=ppt/slides/_rels/slide36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35.png"/></Relationships>

</file>

<file path=ppt/slides/_rels/slide37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36.png"/></Relationships>

</file>

<file path=ppt/slides/_rels/slide38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37.png"/></Relationships>

</file>

<file path=ppt/slides/_rels/slide39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38.png"/></Relationships>

</file>

<file path=ppt/slides/_rels/slide40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39.png"/></Relationships>

</file>

<file path=ppt/slides/_rels/slide4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40.png"/></Relationships>

</file>

<file path=ppt/slides/_rels/slide42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41.png"/></Relationships>

</file>

<file path=ppt/slides/_rels/slide43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42.png"/></Relationships>

</file>

<file path=ppt/slides/_rels/slide4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hyperlink" Target="https://letsencrypt.org/stats/" TargetMode="External"/><Relationship Id="rId3" Type="http://schemas.openxmlformats.org/officeDocument/2006/relationships/image" Target="../media/image43.png"/></Relationships>

</file>

<file path=ppt/slides/_rels/slide45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44.png"/><Relationship Id="rId3" Type="http://schemas.openxmlformats.org/officeDocument/2006/relationships/image" Target="../media/image45.png"/></Relationships>

</file>

<file path=ppt/slides/_rels/slide46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47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23.png"/><Relationship Id="rId3" Type="http://schemas.openxmlformats.org/officeDocument/2006/relationships/image" Target="../media/image46.png"/></Relationships>

</file>

<file path=ppt/slides/_rels/slide48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24.png"/><Relationship Id="rId3" Type="http://schemas.openxmlformats.org/officeDocument/2006/relationships/image" Target="../media/image47.png"/></Relationships>

</file>

<file path=ppt/slides/_rels/slide49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25.png"/><Relationship Id="rId3" Type="http://schemas.openxmlformats.org/officeDocument/2006/relationships/image" Target="../media/image48.png"/></Relationships>

</file>

<file path=ppt/slides/_rels/slide50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/Relationships>

</file>

<file path=ppt/slides/_rels/slide5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
</file>

<file path=ppt/slides/_rels/slide52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/Relationships>

</file>

<file path=ppt/slides/_rels/slide53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49.png"/></Relationships>

</file>

<file path=ppt/slides/_rels/slide5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50.png"/><Relationship Id="rId3" Type="http://schemas.openxmlformats.org/officeDocument/2006/relationships/image" Target="../media/image51.png"/></Relationships>

</file>

<file path=ppt/slides/_rels/slide55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52.png"/><Relationship Id="rId3" Type="http://schemas.openxmlformats.org/officeDocument/2006/relationships/image" Target="../media/image53.png"/><Relationship Id="rId4" Type="http://schemas.openxmlformats.org/officeDocument/2006/relationships/image" Target="../media/image54.png"/></Relationships>

</file>

<file path=ppt/slides/_rels/slide56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55.png"/></Relationships>

</file>

<file path=ppt/slides/_rels/slide57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56.png"/><Relationship Id="rId3" Type="http://schemas.openxmlformats.org/officeDocument/2006/relationships/image" Target="../media/image57.png"/></Relationships>

</file>

<file path=ppt/slides/_rels/slide58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1.tif"/><Relationship Id="rId3" Type="http://schemas.openxmlformats.org/officeDocument/2006/relationships/image" Target="../media/image2.tif"/><Relationship Id="rId4" Type="http://schemas.openxmlformats.org/officeDocument/2006/relationships/image" Target="../media/image3.tif"/><Relationship Id="rId5" Type="http://schemas.openxmlformats.org/officeDocument/2006/relationships/image" Target="../media/image2.jpeg"/></Relationships>

</file>

<file path=ppt/slides/_rels/slide59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58.png"/><Relationship Id="rId3" Type="http://schemas.openxmlformats.org/officeDocument/2006/relationships/image" Target="../media/image59.png"/><Relationship Id="rId4" Type="http://schemas.openxmlformats.org/officeDocument/2006/relationships/image" Target="../media/image60.png"/><Relationship Id="rId5" Type="http://schemas.openxmlformats.org/officeDocument/2006/relationships/image" Target="../media/image61.png"/></Relationships>

</file>

<file path=ppt/slides/_rels/slide60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52.png"/><Relationship Id="rId3" Type="http://schemas.openxmlformats.org/officeDocument/2006/relationships/image" Target="../media/image54.png"/><Relationship Id="rId4" Type="http://schemas.openxmlformats.org/officeDocument/2006/relationships/image" Target="../media/image1.tif"/><Relationship Id="rId5" Type="http://schemas.openxmlformats.org/officeDocument/2006/relationships/image" Target="../media/image2.jpeg"/><Relationship Id="rId6" Type="http://schemas.openxmlformats.org/officeDocument/2006/relationships/image" Target="../media/image58.png"/><Relationship Id="rId7" Type="http://schemas.openxmlformats.org/officeDocument/2006/relationships/image" Target="../media/image59.png"/><Relationship Id="rId8" Type="http://schemas.openxmlformats.org/officeDocument/2006/relationships/image" Target="../media/image60.png"/><Relationship Id="rId9" Type="http://schemas.openxmlformats.org/officeDocument/2006/relationships/image" Target="../media/image61.png"/></Relationships>

</file>

<file path=ppt/slides/_rels/slide6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/Relationships>

</file>

<file path=ppt/slides/_rels/slide62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/Relationships>

</file>

<file path=ppt/slides/_rels/slide63.xml.rels><?xml version="1.0" encoding="UTF-8"?>
<Relationships xmlns="http://schemas.openxmlformats.org/package/2006/relationships"><Relationship Id="rId1" Type="http://schemas.openxmlformats.org/officeDocument/2006/relationships/slideLayout" Target="../slideLayouts/slideLayout4.xml"/></Relationships>

</file>

<file path=ppt/slides/_rels/slide6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62.png"/><Relationship Id="rId3" Type="http://schemas.openxmlformats.org/officeDocument/2006/relationships/hyperlink" Target="https://en.wikipedia.org/wiki/The_Protection_of_Information_in_Computer_Systems" TargetMode="External"/></Relationships>

</file>

<file path=ppt/slides/_rels/slide65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63.png"/></Relationships>

</file>

<file path=ppt/slides/_rels/slide66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64.png"/></Relationships>

</file>

<file path=ppt/slides/_rels/slide67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65.png"/><Relationship Id="rId4" Type="http://schemas.openxmlformats.org/officeDocument/2006/relationships/image" Target="../media/image66.png"/></Relationships>

</file>

<file path=ppt/slides/_rels/slide68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67.png"/></Relationships>

</file>

<file path=ppt/slides/_rels/slide69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68.png"/></Relationships>

</file>

<file path=ppt/slides/_rels/slide70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7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69.png"/><Relationship Id="rId3" Type="http://schemas.openxmlformats.org/officeDocument/2006/relationships/image" Target="../media/image70.png"/></Relationships>

</file>

<file path=ppt/slides/_rels/slide72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71.png"/><Relationship Id="rId3" Type="http://schemas.openxmlformats.org/officeDocument/2006/relationships/hyperlink" Target="https://www.cloudflare.com/learning/access-management/phishing-attack/" TargetMode="External"/></Relationships>

</file>

<file path=ppt/slides/_rels/slide73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72.png"/><Relationship Id="rId3" Type="http://schemas.openxmlformats.org/officeDocument/2006/relationships/hyperlink" Target="https://melapress.com/htpasswd-tutorial-create-an-apache-password-file/" TargetMode="External"/></Relationships>

</file>

<file path=ppt/slides/_rels/slide7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75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hyperlink" Target="https://docs.oracle.com/cd/E50612_01/doc.11122/oauth_guide/content/oauth_intro.html" TargetMode="External"/><Relationship Id="rId3" Type="http://schemas.openxmlformats.org/officeDocument/2006/relationships/image" Target="../media/image73.png"/></Relationships>

</file>

<file path=ppt/slides/_rels/slide76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image" Target="../media/image74.png"/><Relationship Id="rId3" Type="http://schemas.openxmlformats.org/officeDocument/2006/relationships/image" Target="../media/image75.png"/></Relationships>

</file>

<file path=ppt/slides/_rels/slide77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78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/Relationships>

</file>

<file path=ppt/slides/_rels/slide79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hyperlink" Target="https://poestories.com/read/goldbug" TargetMode="External"/></Relationships>
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" name="Title 1"/>
          <p:cNvSpPr txBox="1"/>
          <p:nvPr>
            <p:ph type="ctrTitle"/>
          </p:nvPr>
        </p:nvSpPr>
        <p:spPr>
          <a:xfrm>
            <a:off x="247276" y="5715000"/>
            <a:ext cx="23889448" cy="2286000"/>
          </a:xfrm>
          <a:prstGeom prst="rect">
            <a:avLst/>
          </a:prstGeom>
        </p:spPr>
        <p:txBody>
          <a:bodyPr/>
          <a:lstStyle/>
          <a:p>
            <a:pPr/>
            <a:r>
              <a:t>CSCI E-11</a:t>
            </a:r>
          </a:p>
        </p:txBody>
      </p:sp>
      <p:sp>
        <p:nvSpPr>
          <p:cNvPr id="62" name="Subtitle 2"/>
          <p:cNvSpPr txBox="1"/>
          <p:nvPr>
            <p:ph type="subTitle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Class 5</a:t>
            </a:r>
          </a:p>
          <a:p>
            <a:pPr/>
            <a:r>
              <a:t>February 25, 2025</a:t>
            </a:r>
          </a:p>
          <a:p>
            <a:pPr/>
            <a:r>
              <a:t>Security Techniques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Administrivia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Administrivia</a:t>
            </a:r>
          </a:p>
        </p:txBody>
      </p:sp>
      <p:pic>
        <p:nvPicPr>
          <p:cNvPr id="65" name="Picture Placeholder 2" descr="Picture Placeholder 2"/>
          <p:cNvPicPr>
            <a:picLocks noChangeAspect="1"/>
          </p:cNvPicPr>
          <p:nvPr>
            <p:ph type="pic" idx="21"/>
          </p:nvPr>
        </p:nvPicPr>
        <p:blipFill>
          <a:blip r:embed="rId2">
            <a:extLst/>
          </a:blip>
          <a:stretch>
            <a:fillRect/>
          </a:stretch>
        </p:blipFill>
        <p:spPr>
          <a:prstGeom prst="rect">
            <a:avLst/>
          </a:prstGeom>
        </p:spPr>
      </p:pic>
    </p:spTree>
  </p:cSld>
  <p:clrMapOvr>
    <a:masterClrMapping/>
  </p:clrMapOvr>
  <p:transition xmlns:p14="http://schemas.microsoft.com/office/powerpoint/2010/main" spd="med" advClick="1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Article of the week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Article of the week</a:t>
            </a:r>
          </a:p>
        </p:txBody>
      </p:sp>
      <p:pic>
        <p:nvPicPr>
          <p:cNvPr id="68" name="Picture Placeholder 2" descr="Picture Placeholder 2"/>
          <p:cNvPicPr>
            <a:picLocks noChangeAspect="1"/>
          </p:cNvPicPr>
          <p:nvPr>
            <p:ph type="pic" idx="21"/>
          </p:nvPr>
        </p:nvPicPr>
        <p:blipFill>
          <a:blip r:embed="rId2">
            <a:extLst/>
          </a:blip>
          <a:stretch>
            <a:fillRect/>
          </a:stretch>
        </p:blipFill>
        <p:spPr>
          <a:prstGeom prst="rect">
            <a:avLst/>
          </a:prstGeom>
        </p:spPr>
      </p:pic>
    </p:spTree>
  </p:cSld>
  <p:clrMapOvr>
    <a:masterClrMapping/>
  </p:clrMapOvr>
  <p:transition xmlns:p14="http://schemas.microsoft.com/office/powerpoint/2010/main" spd="med" advClick="1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" name="Title 1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News Story: Further Updates to the PayPal Phishing Attempt</a:t>
            </a:r>
          </a:p>
        </p:txBody>
      </p:sp>
      <p:sp>
        <p:nvSpPr>
          <p:cNvPr id="71" name="Text"/>
          <p:cNvSpPr txBox="1"/>
          <p:nvPr/>
        </p:nvSpPr>
        <p:spPr>
          <a:xfrm>
            <a:off x="12192000" y="5717184"/>
            <a:ext cx="5549900" cy="22816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 anchor="ctr">
            <a:spAutoFit/>
          </a:bodyPr>
          <a:lstStyle/>
          <a:p>
            <a:pPr/>
          </a:p>
        </p:txBody>
      </p:sp>
      <p:pic>
        <p:nvPicPr>
          <p:cNvPr id="72" name="Screenshot 2025-02-24 194053.png" descr="Screenshot 2025-02-24 194053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170514" y="2194774"/>
            <a:ext cx="9586387" cy="11102127"/>
          </a:xfrm>
          <a:prstGeom prst="rect">
            <a:avLst/>
          </a:prstGeom>
          <a:ln w="12700">
            <a:miter lim="400000"/>
          </a:ln>
        </p:spPr>
      </p:pic>
      <p:pic>
        <p:nvPicPr>
          <p:cNvPr id="73" name="Screenshot 2025-02-24 194200.png" descr="Screenshot 2025-02-24 194200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321300" y="5715000"/>
            <a:ext cx="15925800" cy="23368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PayPal Emails Sent to Scammers and then Mailing List of You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PayPal Emails Sent to Scammers and then Mailing List of You</a:t>
            </a:r>
          </a:p>
        </p:txBody>
      </p:sp>
      <p:pic>
        <p:nvPicPr>
          <p:cNvPr id="76" name="Screenshot 2025-02-24 195124.png" descr="Screenshot 2025-02-24 19512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717800" y="3746500"/>
            <a:ext cx="15963900" cy="3746500"/>
          </a:xfrm>
          <a:prstGeom prst="rect">
            <a:avLst/>
          </a:prstGeom>
          <a:ln w="12700">
            <a:miter lim="400000"/>
          </a:ln>
        </p:spPr>
      </p:pic>
      <p:sp>
        <p:nvSpPr>
          <p:cNvPr id="77" name="https://www.bleepingcomputer.com/news/security/beware-paypal-new-address-feature-abused-to-send-phishing-emails/"/>
          <p:cNvSpPr txBox="1"/>
          <p:nvPr/>
        </p:nvSpPr>
        <p:spPr>
          <a:xfrm>
            <a:off x="508000" y="11146434"/>
            <a:ext cx="20586700" cy="15323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 anchor="ctr">
            <a:spAutoFit/>
          </a:bodyPr>
          <a:lstStyle/>
          <a:p>
            <a:pPr/>
            <a:r>
              <a:t>https://www.bleepingcomputer.com/news/security/beware-paypal-new-address-feature-abused-to-send-phishing-emails/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Title 1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Discussion: Labs</a:t>
            </a:r>
          </a:p>
        </p:txBody>
      </p:sp>
      <p:sp>
        <p:nvSpPr>
          <p:cNvPr id="80" name="Content Placeholder 2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" name="Lab #3 Due Feb 24 (yesterday) March 3 (next week)…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Lab #3 Due </a:t>
            </a:r>
            <a:r>
              <a:rPr strike="sngStrike"/>
              <a:t>Feb 24 (yesterday)</a:t>
            </a:r>
            <a:r>
              <a:t> March 3 (next week) </a:t>
            </a:r>
          </a:p>
          <a:p>
            <a:pPr/>
            <a:r>
              <a:t>Lab #4 Assigned Today</a:t>
            </a:r>
          </a:p>
        </p:txBody>
      </p:sp>
      <p:sp>
        <p:nvSpPr>
          <p:cNvPr id="83" name="We’ve seen lots of issues with Lab #3!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We’ve seen lots of issues with Lab #3!</a:t>
            </a:r>
          </a:p>
          <a:p>
            <a:pPr/>
            <a:r>
              <a:t>This is what your web server should look like:</a:t>
            </a:r>
          </a:p>
        </p:txBody>
      </p:sp>
      <p:pic>
        <p:nvPicPr>
          <p:cNvPr id="84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046376" y="4874746"/>
            <a:ext cx="6845301" cy="7048501"/>
          </a:xfrm>
          <a:prstGeom prst="rect">
            <a:avLst/>
          </a:prstGeom>
          <a:ln w="25400">
            <a:solidFill>
              <a:srgbClr val="000000"/>
            </a:solidFill>
            <a:miter lim="400000"/>
          </a:ln>
        </p:spPr>
      </p:pic>
      <p:pic>
        <p:nvPicPr>
          <p:cNvPr id="85" name="pasted-movie.png" descr="pasted-movi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9515156" y="4456755"/>
            <a:ext cx="13373101" cy="7594601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A student did not have gunicorn &amp; flask properly configured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 student did not have gunicorn &amp; flask properly configured</a:t>
            </a:r>
          </a:p>
        </p:txBody>
      </p:sp>
      <p:pic>
        <p:nvPicPr>
          <p:cNvPr id="88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1" y="1862560"/>
            <a:ext cx="24384001" cy="1107530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Python importing can get confused.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Python importing can get confused.</a:t>
            </a:r>
          </a:p>
        </p:txBody>
      </p:sp>
      <p:sp>
        <p:nvSpPr>
          <p:cNvPr id="91" name="Python import doesn’t work properly if there is a file and a module with the same name: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Python import doesn’t work properly if there is a file and a module with the same name:</a:t>
            </a:r>
          </a:p>
          <a:p>
            <a:pPr lvl="4"/>
          </a:p>
          <a:p>
            <a:pPr lvl="1"/>
            <a:r>
              <a:t>If you have this:</a:t>
            </a:r>
          </a:p>
          <a:p>
            <a:pPr lvl="1"/>
          </a:p>
          <a:p>
            <a:pPr lvl="4"/>
            <a:r>
              <a:t>% ls -l app.py app/app.py</a:t>
            </a:r>
          </a:p>
          <a:p>
            <a:pPr lvl="4"/>
            <a:r>
              <a:t>-rw-r--r--@ 1 simsong  staff  2400 Feb 22 21:30 app.py</a:t>
            </a:r>
          </a:p>
          <a:p>
            <a:pPr lvl="4"/>
            <a:r>
              <a:t>-rw-r--r--@ 1 simsong  staff  2800 Feb 22 21:30 app/app.py</a:t>
            </a:r>
          </a:p>
          <a:p>
            <a:pPr lvl="4"/>
            <a:r>
              <a:t>% </a:t>
            </a:r>
          </a:p>
          <a:p>
            <a:pPr lvl="1"/>
          </a:p>
          <a:p>
            <a:pPr lvl="1"/>
            <a:r>
              <a:t>Then this:</a:t>
            </a:r>
          </a:p>
          <a:p>
            <a:pPr lvl="4"/>
            <a:r>
              <a:t>import app.app</a:t>
            </a:r>
          </a:p>
          <a:p>
            <a:pPr lvl="1"/>
          </a:p>
          <a:p>
            <a:pPr lvl="1"/>
            <a:r>
              <a:t>Imports:</a:t>
            </a:r>
          </a:p>
          <a:p>
            <a:pPr lvl="1"/>
          </a:p>
          <a:p>
            <a:pPr lvl="4"/>
            <a:r>
              <a:t>-rw-r--r--@ 1 simsong  staff  2400 Feb 22 21:30 app.py</a:t>
            </a:r>
          </a:p>
          <a:p>
            <a:pPr lvl="4"/>
            <a:r>
              <a:t>-rw-r--r--@ 1 simsong  staff  2800 Feb 22 21:30 app/app.py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Lab #3 - SQL injection attack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Lab #3 - SQL injection attack</a:t>
            </a:r>
          </a:p>
        </p:txBody>
      </p:sp>
      <p:sp>
        <p:nvSpPr>
          <p:cNvPr id="94" name="Search for …             &quot; or &quot;&quot;=&quot;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Search for …             </a:t>
            </a:r>
            <a:r>
              <a:rPr b="1"/>
              <a:t>" or ""="</a:t>
            </a:r>
          </a:p>
        </p:txBody>
      </p:sp>
      <p:pic>
        <p:nvPicPr>
          <p:cNvPr id="95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41559" y="3859784"/>
            <a:ext cx="11275263" cy="8825429"/>
          </a:xfrm>
          <a:prstGeom prst="rect">
            <a:avLst/>
          </a:prstGeom>
          <a:ln w="12700">
            <a:miter lim="400000"/>
          </a:ln>
        </p:spPr>
      </p:pic>
      <p:pic>
        <p:nvPicPr>
          <p:cNvPr id="96" name="pasted-movie.png" descr="pasted-movi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2328854" y="3615096"/>
            <a:ext cx="11506387" cy="9006335"/>
          </a:xfrm>
          <a:prstGeom prst="rect">
            <a:avLst/>
          </a:prstGeom>
          <a:ln w="12700">
            <a:miter lim="400000"/>
          </a:ln>
        </p:spPr>
      </p:pic>
      <p:sp>
        <p:nvSpPr>
          <p:cNvPr id="97" name="Arrow"/>
          <p:cNvSpPr/>
          <p:nvPr/>
        </p:nvSpPr>
        <p:spPr>
          <a:xfrm>
            <a:off x="11345490" y="7483263"/>
            <a:ext cx="1270001" cy="1270001"/>
          </a:xfrm>
          <a:prstGeom prst="rightArrow">
            <a:avLst>
              <a:gd name="adj1" fmla="val 32000"/>
              <a:gd name="adj2" fmla="val 64000"/>
            </a:avLst>
          </a:prstGeom>
          <a:solidFill>
            <a:schemeClr val="accent1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spcBef>
                <a:spcPts val="0"/>
              </a:spcBef>
              <a:defRPr sz="3200">
                <a:solidFill>
                  <a:srgbClr val="FFFFFF"/>
                </a:solidFill>
                <a:latin typeface="+mn-lt"/>
                <a:ea typeface="+mn-ea"/>
                <a:cs typeface="+mn-cs"/>
                <a:sym typeface="Helvetica Neue Medium"/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Lab #3 - What was happening on the inside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Lab #3 - What was happening on the inside</a:t>
            </a:r>
          </a:p>
        </p:txBody>
      </p:sp>
      <p:sp>
        <p:nvSpPr>
          <p:cNvPr id="100" name="When you entered the student ID S71424, the program created this SQL command: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 defTabSz="457200">
              <a:spcBef>
                <a:spcPts val="1300"/>
              </a:spcBef>
              <a:defRPr sz="4400">
                <a:latin typeface="Arial"/>
                <a:ea typeface="Arial"/>
                <a:cs typeface="Arial"/>
                <a:sym typeface="Arial"/>
              </a:defRPr>
            </a:pPr>
            <a:r>
              <a:t>When you entered the student ID S71424, the program created this SQL command:</a:t>
            </a:r>
            <a:endParaRPr sz="4000">
              <a:latin typeface="Times Roman"/>
              <a:ea typeface="Times Roman"/>
              <a:cs typeface="Times Roman"/>
              <a:sym typeface="Times Roman"/>
            </a:endParaRPr>
          </a:p>
          <a:p>
            <a:pPr indent="609600" defTabSz="457200">
              <a:spcBef>
                <a:spcPts val="1300"/>
              </a:spcBef>
              <a:defRPr sz="4400">
                <a:solidFill>
                  <a:srgbClr val="188038"/>
                </a:solidFill>
                <a:latin typeface="Courier"/>
                <a:ea typeface="Courier"/>
                <a:cs typeface="Courier"/>
                <a:sym typeface="Courier"/>
              </a:defRPr>
            </a:pPr>
            <a:r>
              <a:t>select * from students where student_id = "S73169"</a:t>
            </a:r>
            <a:endParaRPr sz="4000">
              <a:solidFill>
                <a:srgbClr val="000000"/>
              </a:solidFill>
              <a:latin typeface="Times Roman"/>
              <a:ea typeface="Times Roman"/>
              <a:cs typeface="Times Roman"/>
              <a:sym typeface="Times Roman"/>
            </a:endParaRPr>
          </a:p>
          <a:p>
            <a:pPr defTabSz="457200">
              <a:spcBef>
                <a:spcPts val="1300"/>
              </a:spcBef>
              <a:defRPr sz="4400">
                <a:latin typeface="Arial"/>
                <a:ea typeface="Arial"/>
                <a:cs typeface="Arial"/>
                <a:sym typeface="Arial"/>
              </a:defRPr>
            </a:pPr>
            <a:r>
              <a:t>Now, search for this student ID:</a:t>
            </a:r>
            <a:endParaRPr sz="4000">
              <a:latin typeface="Times Roman"/>
              <a:ea typeface="Times Roman"/>
              <a:cs typeface="Times Roman"/>
              <a:sym typeface="Times Roman"/>
            </a:endParaRPr>
          </a:p>
          <a:p>
            <a:pPr indent="609600" defTabSz="457200">
              <a:spcBef>
                <a:spcPts val="1300"/>
              </a:spcBef>
              <a:defRPr sz="4400">
                <a:solidFill>
                  <a:srgbClr val="188038"/>
                </a:solidFill>
                <a:latin typeface="Courier"/>
                <a:ea typeface="Courier"/>
                <a:cs typeface="Courier"/>
                <a:sym typeface="Courier"/>
              </a:defRPr>
            </a:pPr>
            <a:r>
              <a:t>" or ""="</a:t>
            </a:r>
            <a:endParaRPr sz="4000">
              <a:solidFill>
                <a:srgbClr val="000000"/>
              </a:solidFill>
              <a:latin typeface="Times Roman"/>
              <a:ea typeface="Times Roman"/>
              <a:cs typeface="Times Roman"/>
              <a:sym typeface="Times Roman"/>
            </a:endParaRPr>
          </a:p>
          <a:p>
            <a:pPr defTabSz="457200">
              <a:spcBef>
                <a:spcPts val="1300"/>
              </a:spcBef>
              <a:defRPr sz="4400">
                <a:latin typeface="Arial"/>
                <a:ea typeface="Arial"/>
                <a:cs typeface="Arial"/>
                <a:sym typeface="Arial"/>
              </a:defRPr>
            </a:pPr>
            <a:r>
              <a:t>This will cause the SQL statement to become:</a:t>
            </a:r>
            <a:endParaRPr sz="4000">
              <a:latin typeface="Times Roman"/>
              <a:ea typeface="Times Roman"/>
              <a:cs typeface="Times Roman"/>
              <a:sym typeface="Times Roman"/>
            </a:endParaRPr>
          </a:p>
          <a:p>
            <a:pPr indent="609600" defTabSz="457200">
              <a:spcBef>
                <a:spcPts val="1300"/>
              </a:spcBef>
              <a:defRPr sz="4400">
                <a:solidFill>
                  <a:srgbClr val="188038"/>
                </a:solidFill>
                <a:latin typeface="Courier"/>
                <a:ea typeface="Courier"/>
                <a:cs typeface="Courier"/>
                <a:sym typeface="Courier"/>
              </a:defRPr>
            </a:pPr>
            <a:r>
              <a:t>select * from students where student_id = "" or ""=""</a:t>
            </a:r>
            <a:endParaRPr sz="4000">
              <a:solidFill>
                <a:srgbClr val="000000"/>
              </a:solidFill>
              <a:latin typeface="Times Roman"/>
              <a:ea typeface="Times Roman"/>
              <a:cs typeface="Times Roman"/>
              <a:sym typeface="Times Roman"/>
            </a:endParaRPr>
          </a:p>
          <a:p>
            <a:pPr indent="609600" defTabSz="457200">
              <a:spcBef>
                <a:spcPts val="1300"/>
              </a:spcBef>
              <a:defRPr sz="4400">
                <a:solidFill>
                  <a:srgbClr val="188038"/>
                </a:solidFill>
                <a:latin typeface="Courier"/>
                <a:ea typeface="Courier"/>
                <a:cs typeface="Courier"/>
                <a:sym typeface="Courier"/>
              </a:defRPr>
            </a:pPr>
            <a:endParaRPr sz="4000">
              <a:solidFill>
                <a:srgbClr val="000000"/>
              </a:solidFill>
              <a:latin typeface="Times Roman"/>
              <a:ea typeface="Times Roman"/>
              <a:cs typeface="Times Roman"/>
              <a:sym typeface="Times Roman"/>
            </a:endParaRPr>
          </a:p>
          <a:p>
            <a:pPr defTabSz="457200">
              <a:spcBef>
                <a:spcPts val="1300"/>
              </a:spcBef>
              <a:defRPr sz="4400">
                <a:latin typeface="Arial"/>
                <a:ea typeface="Arial"/>
                <a:cs typeface="Arial"/>
                <a:sym typeface="Arial"/>
              </a:defRPr>
            </a:pPr>
            <a:r>
              <a:rPr sz="5100"/>
              <a:t>Source: </a:t>
            </a:r>
            <a:r>
              <a:rPr u="sng">
                <a:hlinkClick r:id="rId2" invalidUrl="" action="" tgtFrame="" tooltip="" history="1" highlightClick="0" endSnd="0"/>
              </a:rPr>
              <a:t>CSCI E-11 Spring 2025 Lab #3</a:t>
            </a:r>
            <a:endParaRPr sz="4000">
              <a:latin typeface="Times Roman"/>
              <a:ea typeface="Times Roman"/>
              <a:cs typeface="Times Roman"/>
              <a:sym typeface="Times Roman"/>
            </a:endParaRPr>
          </a:p>
          <a:p>
            <a:pPr defTabSz="457200">
              <a:spcBef>
                <a:spcPts val="1300"/>
              </a:spcBef>
              <a:defRPr sz="4400">
                <a:latin typeface="Arial"/>
                <a:ea typeface="Arial"/>
                <a:cs typeface="Arial"/>
                <a:sym typeface="Arial"/>
              </a:defRPr>
            </a:pPr>
            <a:r>
              <a:rPr sz="5100"/>
              <a:t>The vulnerable code:</a:t>
            </a:r>
            <a:endParaRPr sz="4000">
              <a:latin typeface="Times Roman"/>
              <a:ea typeface="Times Roman"/>
              <a:cs typeface="Times Roman"/>
              <a:sym typeface="Times Roman"/>
            </a:endParaRPr>
          </a:p>
          <a:p>
            <a:pPr defTabSz="457200">
              <a:spcBef>
                <a:spcPts val="1300"/>
              </a:spcBef>
              <a:defRPr sz="4400">
                <a:latin typeface="Arial"/>
                <a:ea typeface="Arial"/>
                <a:cs typeface="Arial"/>
                <a:sym typeface="Arial"/>
              </a:defRPr>
            </a:pPr>
            <a:endParaRPr sz="4000">
              <a:latin typeface="Times Roman"/>
              <a:ea typeface="Times Roman"/>
              <a:cs typeface="Times Roman"/>
              <a:sym typeface="Times Roman"/>
            </a:endParaRPr>
          </a:p>
          <a:p>
            <a:pPr indent="609600" defTabSz="457200">
              <a:spcBef>
                <a:spcPts val="1300"/>
              </a:spcBef>
              <a:defRPr sz="4400">
                <a:solidFill>
                  <a:srgbClr val="188038"/>
                </a:solidFill>
                <a:latin typeface="Courier"/>
                <a:ea typeface="Courier"/>
                <a:cs typeface="Courier"/>
                <a:sym typeface="Courier"/>
              </a:defRPr>
            </a:pPr>
            <a:endParaRPr sz="4000">
              <a:latin typeface="Times Roman"/>
              <a:ea typeface="Times Roman"/>
              <a:cs typeface="Times Roman"/>
              <a:sym typeface="Times Roman"/>
            </a:endParaRPr>
          </a:p>
        </p:txBody>
      </p:sp>
      <p:pic>
        <p:nvPicPr>
          <p:cNvPr id="101" name="Image" descr="Image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3581128" y="10076619"/>
            <a:ext cx="17221744" cy="3577055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" name="Q: Lab #3 - How could we have improved the usability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Lab #3 - How could we have improved the usability?</a:t>
            </a:r>
          </a:p>
        </p:txBody>
      </p:sp>
      <p:sp>
        <p:nvSpPr>
          <p:cNvPr id="104" name="Please put some suggestions in the chat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Please put some suggestions in the chat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" name="Lab #3 - some usability improvement ideas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Lab #3 - some usability improvement ideas</a:t>
            </a:r>
          </a:p>
        </p:txBody>
      </p:sp>
      <p:sp>
        <p:nvSpPr>
          <p:cNvPr id="107" name="Report error if database file is not present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Report error if database file is not present</a:t>
            </a:r>
          </a:p>
          <a:p>
            <a:pPr lvl="1"/>
            <a:r>
              <a:t>Would reveal if database file is in the wrong location</a:t>
            </a:r>
          </a:p>
          <a:p>
            <a:pPr/>
            <a:r>
              <a:t>Display total # of records in database</a:t>
            </a:r>
          </a:p>
          <a:p>
            <a:pPr lvl="1"/>
            <a:r>
              <a:t>Would help students with empty database</a:t>
            </a:r>
          </a:p>
          <a:p>
            <a:pPr/>
            <a:r>
              <a:t>Display the search query</a:t>
            </a:r>
          </a:p>
          <a:p>
            <a:pPr/>
            <a:r>
              <a:t>Print details of Linux process:</a:t>
            </a:r>
          </a:p>
          <a:p>
            <a:pPr lvl="1"/>
            <a:r>
              <a:t>Process ID (PID)</a:t>
            </a:r>
          </a:p>
          <a:p>
            <a:pPr lvl="1"/>
            <a:r>
              <a:t>UserID </a:t>
            </a:r>
          </a:p>
          <a:p>
            <a:pPr lvl="1"/>
            <a:r>
              <a:t>Current working directory</a:t>
            </a:r>
          </a:p>
          <a:p>
            <a:pPr lvl="1"/>
            <a:r>
              <a:t>Start time</a:t>
            </a:r>
          </a:p>
        </p:txBody>
      </p:sp>
      <p:pic>
        <p:nvPicPr>
          <p:cNvPr id="108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2328854" y="3615096"/>
            <a:ext cx="11506387" cy="9006335"/>
          </a:xfrm>
          <a:prstGeom prst="rect">
            <a:avLst/>
          </a:prstGeom>
          <a:ln w="12700">
            <a:miter lim="400000"/>
          </a:ln>
        </p:spPr>
      </p:pic>
      <p:sp>
        <p:nvSpPr>
          <p:cNvPr id="109" name="?"/>
          <p:cNvSpPr txBox="1"/>
          <p:nvPr/>
        </p:nvSpPr>
        <p:spPr>
          <a:xfrm>
            <a:off x="1000686" y="6070217"/>
            <a:ext cx="2938781" cy="60172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>
              <a:defRPr sz="40000"/>
            </a:lvl1pPr>
          </a:lstStyle>
          <a:p>
            <a:pPr/>
            <a:r>
              <a:t>?</a:t>
            </a:r>
          </a:p>
        </p:txBody>
      </p:sp>
    </p:spTree>
  </p:cSld>
  <p:clrMapOvr>
    <a:masterClrMapping/>
  </p:clrMapOvr>
  <p:transition xmlns:p14="http://schemas.microsoft.com/office/powerpoint/2010/main" spd="med" advClick="1"/>
  <p:timing>
    <p:tnLst>
      <p:par>
        <p:cTn id="1" nodeType="tmRoot" restart="never" dur="indefinite" fill="hold">
          <p:childTnLst>
            <p:seq concurrent="1" prevAc="none" nextAc="seek">
              <p:cTn id="2" nodeType="mainSeq" dur="indefinite" fill="hold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Class="entr" nodeType="clickEffect" presetSubtype="16" presetID="23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1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750" fill="hold"/>
                                        <p:tgtEl>
                                          <p:spTgt spid="10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750" fill="hold"/>
                                        <p:tgtEl>
                                          <p:spTgt spid="10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  <p:bldLst>
      <p:bldP build="whole" bldLvl="1" animBg="1" rev="0" advAuto="0" spid="109" grpId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" name="A few Linux internals…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 few Linux internals…</a:t>
            </a:r>
          </a:p>
        </p:txBody>
      </p:sp>
      <p:sp>
        <p:nvSpPr>
          <p:cNvPr id="112" name="Double-click to edit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" name="More about Linux - processes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More about Linux - processes</a:t>
            </a:r>
          </a:p>
        </p:txBody>
      </p:sp>
      <p:sp>
        <p:nvSpPr>
          <p:cNvPr id="115" name="A process has: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 process has:</a:t>
            </a:r>
          </a:p>
          <a:p>
            <a:pPr lvl="1"/>
            <a:r>
              <a:t>memory that is being executed (typically loaded from an executable file)</a:t>
            </a:r>
          </a:p>
          <a:p>
            <a:pPr lvl="1"/>
            <a:r>
              <a:t>thread(s) of execution</a:t>
            </a:r>
          </a:p>
          <a:p>
            <a:pPr lvl="1"/>
            <a:r>
              <a:t>data</a:t>
            </a:r>
          </a:p>
          <a:p>
            <a:pPr lvl="1"/>
            <a:r>
              <a:t>current user  (e.g. </a:t>
            </a:r>
            <a:r>
              <a:rPr b="1"/>
              <a:t>e</a:t>
            </a:r>
            <a:r>
              <a:t>c2-user, root, httpd)</a:t>
            </a:r>
          </a:p>
          <a:p>
            <a:pPr lvl="1"/>
            <a:r>
              <a:t>current directory</a:t>
            </a:r>
          </a:p>
          <a:p>
            <a:pPr/>
          </a:p>
          <a:p>
            <a:pPr>
              <a:spcBef>
                <a:spcPts val="400"/>
              </a:spcBef>
              <a:defRPr sz="3600"/>
            </a:pPr>
            <a:r>
              <a:t>In Lab3, we have multiple processes:</a:t>
            </a:r>
          </a:p>
          <a:p>
            <a:pPr lvl="1"/>
            <a:r>
              <a:t>top, ps</a:t>
            </a:r>
          </a:p>
        </p:txBody>
      </p:sp>
      <p:grpSp>
        <p:nvGrpSpPr>
          <p:cNvPr id="129" name="Group"/>
          <p:cNvGrpSpPr/>
          <p:nvPr/>
        </p:nvGrpSpPr>
        <p:grpSpPr>
          <a:xfrm>
            <a:off x="6094111" y="8416424"/>
            <a:ext cx="16683563" cy="4061975"/>
            <a:chOff x="0" y="0"/>
            <a:chExt cx="16683562" cy="4061974"/>
          </a:xfrm>
        </p:grpSpPr>
        <p:sp>
          <p:nvSpPr>
            <p:cNvPr id="116" name="Linux Kernel running at AWS"/>
            <p:cNvSpPr/>
            <p:nvPr/>
          </p:nvSpPr>
          <p:spPr>
            <a:xfrm>
              <a:off x="7442010" y="1719497"/>
              <a:ext cx="9241553" cy="2342478"/>
            </a:xfrm>
            <a:prstGeom prst="rect">
              <a:avLst/>
            </a:prstGeom>
            <a:solidFill>
              <a:schemeClr val="accent1"/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Linux Kernel running at AWS</a:t>
              </a:r>
            </a:p>
          </p:txBody>
        </p:sp>
        <p:sp>
          <p:nvSpPr>
            <p:cNvPr id="117" name="httpd"/>
            <p:cNvSpPr txBox="1"/>
            <p:nvPr/>
          </p:nvSpPr>
          <p:spPr>
            <a:xfrm>
              <a:off x="7387184" y="587514"/>
              <a:ext cx="1114858" cy="585113"/>
            </a:xfrm>
            <a:prstGeom prst="rect">
              <a:avLst/>
            </a:prstGeom>
            <a:solidFill>
              <a:schemeClr val="accent5">
                <a:hueOff val="-82419"/>
                <a:satOff val="-9513"/>
                <a:lumOff val="-16343"/>
              </a:schemeClr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none" lIns="50800" tIns="50800" rIns="50800" bIns="50800" numCol="1" anchor="ctr">
              <a:sp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httpd</a:t>
              </a:r>
            </a:p>
          </p:txBody>
        </p:sp>
        <p:sp>
          <p:nvSpPr>
            <p:cNvPr id="118" name="python gunicorn"/>
            <p:cNvSpPr txBox="1"/>
            <p:nvPr/>
          </p:nvSpPr>
          <p:spPr>
            <a:xfrm>
              <a:off x="11038913" y="461604"/>
              <a:ext cx="1770381" cy="1080412"/>
            </a:xfrm>
            <a:prstGeom prst="rect">
              <a:avLst/>
            </a:prstGeom>
            <a:solidFill>
              <a:schemeClr val="accent5">
                <a:hueOff val="-82419"/>
                <a:satOff val="-9513"/>
                <a:lumOff val="-16343"/>
              </a:schemeClr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none" lIns="50800" tIns="50800" rIns="50800" bIns="50800" numCol="1" anchor="ctr">
              <a:spAutoFit/>
            </a:bodyPr>
            <a:lstStyle/>
            <a:p>
              <a: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r>
                <a:t>python</a:t>
              </a:r>
              <a:br/>
              <a:r>
                <a:t>gunicorn</a:t>
              </a:r>
            </a:p>
          </p:txBody>
        </p:sp>
        <p:sp>
          <p:nvSpPr>
            <p:cNvPr id="119" name="python flask"/>
            <p:cNvSpPr txBox="1"/>
            <p:nvPr/>
          </p:nvSpPr>
          <p:spPr>
            <a:xfrm>
              <a:off x="15069917" y="339864"/>
              <a:ext cx="1416407" cy="1080413"/>
            </a:xfrm>
            <a:prstGeom prst="rect">
              <a:avLst/>
            </a:prstGeom>
            <a:solidFill>
              <a:schemeClr val="accent5">
                <a:hueOff val="-82419"/>
                <a:satOff val="-9513"/>
                <a:lumOff val="-16343"/>
              </a:schemeClr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none" lIns="50800" tIns="50800" rIns="50800" bIns="50800" numCol="1" anchor="ctr">
              <a:spAutoFit/>
            </a:bodyPr>
            <a:lstStyle/>
            <a:p>
              <a: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r>
                <a:t>python</a:t>
              </a:r>
              <a:br/>
              <a:r>
                <a:t>flask</a:t>
              </a:r>
            </a:p>
          </p:txBody>
        </p:sp>
        <p:pic>
          <p:nvPicPr>
            <p:cNvPr id="120" name="pasted-movie.png" descr="pasted-movie.png"/>
            <p:cNvPicPr>
              <a:picLocks noChangeAspect="1"/>
            </p:cNvPicPr>
            <p:nvPr/>
          </p:nvPicPr>
          <p:blipFill>
            <a:blip r:embed="rId2">
              <a:extLst/>
            </a:blip>
            <a:stretch>
              <a:fillRect/>
            </a:stretch>
          </p:blipFill>
          <p:spPr>
            <a:xfrm>
              <a:off x="55650" y="0"/>
              <a:ext cx="2788421" cy="2182567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121" name="Student Laptop"/>
            <p:cNvSpPr/>
            <p:nvPr/>
          </p:nvSpPr>
          <p:spPr>
            <a:xfrm>
              <a:off x="0" y="2224192"/>
              <a:ext cx="2788421" cy="1760592"/>
            </a:xfrm>
            <a:prstGeom prst="rect">
              <a:avLst/>
            </a:prstGeom>
            <a:solidFill>
              <a:schemeClr val="accent1"/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Student Laptop</a:t>
              </a:r>
            </a:p>
          </p:txBody>
        </p:sp>
        <p:pic>
          <p:nvPicPr>
            <p:cNvPr id="122" name="Line Line" descr="Line Line"/>
            <p:cNvPicPr>
              <a:picLocks noChangeAspect="0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>
              <a:off x="2829905" y="825693"/>
              <a:ext cx="4570623" cy="352735"/>
            </a:xfrm>
            <a:prstGeom prst="rect">
              <a:avLst/>
            </a:prstGeom>
            <a:effectLst/>
          </p:spPr>
        </p:pic>
        <p:pic>
          <p:nvPicPr>
            <p:cNvPr id="124" name="Line Line" descr="Line Line"/>
            <p:cNvPicPr>
              <a:picLocks noChangeAspect="0"/>
            </p:cNvPicPr>
            <p:nvPr/>
          </p:nvPicPr>
          <p:blipFill>
            <a:blip r:embed="rId4">
              <a:extLst/>
            </a:blip>
            <a:stretch>
              <a:fillRect/>
            </a:stretch>
          </p:blipFill>
          <p:spPr>
            <a:xfrm>
              <a:off x="8471253" y="825693"/>
              <a:ext cx="2595933" cy="352735"/>
            </a:xfrm>
            <a:prstGeom prst="rect">
              <a:avLst/>
            </a:prstGeom>
            <a:effectLst/>
          </p:spPr>
        </p:pic>
        <p:pic>
          <p:nvPicPr>
            <p:cNvPr id="126" name="Line Line" descr="Line Line"/>
            <p:cNvPicPr>
              <a:picLocks noChangeAspect="0"/>
            </p:cNvPicPr>
            <p:nvPr/>
          </p:nvPicPr>
          <p:blipFill>
            <a:blip r:embed="rId5">
              <a:extLst/>
            </a:blip>
            <a:stretch>
              <a:fillRect/>
            </a:stretch>
          </p:blipFill>
          <p:spPr>
            <a:xfrm>
              <a:off x="12798223" y="915166"/>
              <a:ext cx="2324483" cy="352735"/>
            </a:xfrm>
            <a:prstGeom prst="rect">
              <a:avLst/>
            </a:prstGeom>
            <a:effectLst/>
          </p:spPr>
        </p:pic>
        <p:sp>
          <p:nvSpPr>
            <p:cNvPr id="128" name="(internet)"/>
            <p:cNvSpPr txBox="1"/>
            <p:nvPr/>
          </p:nvSpPr>
          <p:spPr>
            <a:xfrm>
              <a:off x="3895037" y="2161791"/>
              <a:ext cx="2496009" cy="808432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none" lIns="50800" tIns="50800" rIns="50800" bIns="50800" numCol="1" anchor="ctr">
              <a:spAutoFit/>
            </a:bodyPr>
            <a:lstStyle/>
            <a:p>
              <a:pPr/>
              <a:r>
                <a:t>(internet)</a:t>
              </a:r>
            </a:p>
          </p:txBody>
        </p:sp>
      </p:grpSp>
    </p:spTree>
  </p:cSld>
  <p:clrMapOvr>
    <a:masterClrMapping/>
  </p:clrMapOvr>
  <p:transition xmlns:p14="http://schemas.microsoft.com/office/powerpoint/2010/main" spd="med" advClick="1"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1" name="top - shows the “top” running processes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top - shows the “top” running processes</a:t>
            </a:r>
          </a:p>
        </p:txBody>
      </p:sp>
      <p:pic>
        <p:nvPicPr>
          <p:cNvPr id="132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150334" y="1871691"/>
            <a:ext cx="18083332" cy="1263920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" name="ps - shows the process lis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ps - shows the process list</a:t>
            </a:r>
          </a:p>
        </p:txBody>
      </p:sp>
      <p:pic>
        <p:nvPicPr>
          <p:cNvPr id="135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6474" y="1662661"/>
            <a:ext cx="18338576" cy="12817606"/>
          </a:xfrm>
          <a:prstGeom prst="rect">
            <a:avLst/>
          </a:prstGeom>
          <a:ln w="12700">
            <a:miter lim="400000"/>
          </a:ln>
        </p:spPr>
      </p:pic>
      <p:sp>
        <p:nvSpPr>
          <p:cNvPr id="136" name="System “daemons” and kernel processes"/>
          <p:cNvSpPr txBox="1"/>
          <p:nvPr/>
        </p:nvSpPr>
        <p:spPr>
          <a:xfrm>
            <a:off x="17428286" y="5986079"/>
            <a:ext cx="5940248" cy="15323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/>
          <a:p>
            <a:pPr/>
            <a:r>
              <a:t>System “daemons”</a:t>
            </a:r>
            <a:br/>
            <a:r>
              <a:t>and kernel processes</a:t>
            </a:r>
          </a:p>
        </p:txBody>
      </p:sp>
      <p:pic>
        <p:nvPicPr>
          <p:cNvPr id="137" name="pasted-movie.png" descr="pasted-movie.png"/>
          <p:cNvPicPr>
            <a:picLocks noChangeAspect="1"/>
          </p:cNvPicPr>
          <p:nvPr/>
        </p:nvPicPr>
        <p:blipFill>
          <a:blip r:embed="rId3">
            <a:extLst/>
          </a:blip>
          <a:srcRect l="3829" t="0" r="7010" b="0"/>
          <a:stretch>
            <a:fillRect/>
          </a:stretch>
        </p:blipFill>
        <p:spPr>
          <a:xfrm>
            <a:off x="18335219" y="7849696"/>
            <a:ext cx="4126382" cy="475522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558" h="21600" fill="norm" stroke="1" extrusionOk="0">
                <a:moveTo>
                  <a:pt x="8727" y="0"/>
                </a:moveTo>
                <a:cubicBezTo>
                  <a:pt x="8452" y="0"/>
                  <a:pt x="8357" y="22"/>
                  <a:pt x="7908" y="191"/>
                </a:cubicBezTo>
                <a:cubicBezTo>
                  <a:pt x="7707" y="267"/>
                  <a:pt x="7197" y="496"/>
                  <a:pt x="7145" y="534"/>
                </a:cubicBezTo>
                <a:cubicBezTo>
                  <a:pt x="7118" y="553"/>
                  <a:pt x="7036" y="594"/>
                  <a:pt x="6963" y="624"/>
                </a:cubicBezTo>
                <a:cubicBezTo>
                  <a:pt x="6852" y="669"/>
                  <a:pt x="6636" y="799"/>
                  <a:pt x="6359" y="988"/>
                </a:cubicBezTo>
                <a:cubicBezTo>
                  <a:pt x="6216" y="1086"/>
                  <a:pt x="5834" y="1445"/>
                  <a:pt x="5735" y="1574"/>
                </a:cubicBezTo>
                <a:cubicBezTo>
                  <a:pt x="5553" y="1812"/>
                  <a:pt x="5392" y="2090"/>
                  <a:pt x="5366" y="2208"/>
                </a:cubicBezTo>
                <a:lnTo>
                  <a:pt x="5341" y="2320"/>
                </a:lnTo>
                <a:lnTo>
                  <a:pt x="5287" y="2232"/>
                </a:lnTo>
                <a:cubicBezTo>
                  <a:pt x="5258" y="2184"/>
                  <a:pt x="5193" y="2080"/>
                  <a:pt x="5142" y="2003"/>
                </a:cubicBezTo>
                <a:cubicBezTo>
                  <a:pt x="5092" y="1925"/>
                  <a:pt x="5002" y="1787"/>
                  <a:pt x="4943" y="1696"/>
                </a:cubicBezTo>
                <a:cubicBezTo>
                  <a:pt x="4793" y="1465"/>
                  <a:pt x="4714" y="1402"/>
                  <a:pt x="4605" y="1426"/>
                </a:cubicBezTo>
                <a:cubicBezTo>
                  <a:pt x="4496" y="1450"/>
                  <a:pt x="4396" y="1639"/>
                  <a:pt x="4369" y="1873"/>
                </a:cubicBezTo>
                <a:cubicBezTo>
                  <a:pt x="4358" y="1963"/>
                  <a:pt x="4336" y="2061"/>
                  <a:pt x="4319" y="2093"/>
                </a:cubicBezTo>
                <a:cubicBezTo>
                  <a:pt x="4290" y="2149"/>
                  <a:pt x="4269" y="2222"/>
                  <a:pt x="4172" y="2585"/>
                </a:cubicBezTo>
                <a:cubicBezTo>
                  <a:pt x="4114" y="2800"/>
                  <a:pt x="4109" y="3010"/>
                  <a:pt x="4161" y="3056"/>
                </a:cubicBezTo>
                <a:cubicBezTo>
                  <a:pt x="4183" y="3075"/>
                  <a:pt x="4273" y="3090"/>
                  <a:pt x="4358" y="3090"/>
                </a:cubicBezTo>
                <a:lnTo>
                  <a:pt x="4514" y="3090"/>
                </a:lnTo>
                <a:lnTo>
                  <a:pt x="4533" y="3212"/>
                </a:lnTo>
                <a:cubicBezTo>
                  <a:pt x="4572" y="3476"/>
                  <a:pt x="4637" y="3798"/>
                  <a:pt x="4657" y="3825"/>
                </a:cubicBezTo>
                <a:cubicBezTo>
                  <a:pt x="4668" y="3841"/>
                  <a:pt x="4690" y="3966"/>
                  <a:pt x="4703" y="4101"/>
                </a:cubicBezTo>
                <a:cubicBezTo>
                  <a:pt x="4716" y="4236"/>
                  <a:pt x="4745" y="4424"/>
                  <a:pt x="4771" y="4519"/>
                </a:cubicBezTo>
                <a:cubicBezTo>
                  <a:pt x="4797" y="4615"/>
                  <a:pt x="4819" y="4829"/>
                  <a:pt x="4819" y="4995"/>
                </a:cubicBezTo>
                <a:cubicBezTo>
                  <a:pt x="4819" y="5255"/>
                  <a:pt x="4808" y="5321"/>
                  <a:pt x="4740" y="5448"/>
                </a:cubicBezTo>
                <a:cubicBezTo>
                  <a:pt x="4636" y="5642"/>
                  <a:pt x="4445" y="5822"/>
                  <a:pt x="4257" y="5904"/>
                </a:cubicBezTo>
                <a:cubicBezTo>
                  <a:pt x="4103" y="5971"/>
                  <a:pt x="3706" y="6046"/>
                  <a:pt x="3654" y="6017"/>
                </a:cubicBezTo>
                <a:cubicBezTo>
                  <a:pt x="3638" y="6009"/>
                  <a:pt x="3623" y="5942"/>
                  <a:pt x="3622" y="5868"/>
                </a:cubicBezTo>
                <a:cubicBezTo>
                  <a:pt x="3622" y="5793"/>
                  <a:pt x="3606" y="5681"/>
                  <a:pt x="3587" y="5617"/>
                </a:cubicBezTo>
                <a:cubicBezTo>
                  <a:pt x="3529" y="5422"/>
                  <a:pt x="3458" y="5052"/>
                  <a:pt x="3425" y="4779"/>
                </a:cubicBezTo>
                <a:cubicBezTo>
                  <a:pt x="3408" y="4636"/>
                  <a:pt x="3378" y="4435"/>
                  <a:pt x="3359" y="4332"/>
                </a:cubicBezTo>
                <a:cubicBezTo>
                  <a:pt x="3340" y="4229"/>
                  <a:pt x="3310" y="4026"/>
                  <a:pt x="3291" y="3883"/>
                </a:cubicBezTo>
                <a:cubicBezTo>
                  <a:pt x="3272" y="3740"/>
                  <a:pt x="3242" y="3598"/>
                  <a:pt x="3226" y="3566"/>
                </a:cubicBezTo>
                <a:cubicBezTo>
                  <a:pt x="3210" y="3534"/>
                  <a:pt x="3189" y="3453"/>
                  <a:pt x="3179" y="3385"/>
                </a:cubicBezTo>
                <a:cubicBezTo>
                  <a:pt x="3161" y="3274"/>
                  <a:pt x="3165" y="3263"/>
                  <a:pt x="3228" y="3263"/>
                </a:cubicBezTo>
                <a:cubicBezTo>
                  <a:pt x="3344" y="3263"/>
                  <a:pt x="3513" y="3178"/>
                  <a:pt x="3554" y="3099"/>
                </a:cubicBezTo>
                <a:cubicBezTo>
                  <a:pt x="3586" y="3037"/>
                  <a:pt x="3582" y="3012"/>
                  <a:pt x="3533" y="2953"/>
                </a:cubicBezTo>
                <a:cubicBezTo>
                  <a:pt x="3454" y="2856"/>
                  <a:pt x="3347" y="2700"/>
                  <a:pt x="3245" y="2533"/>
                </a:cubicBezTo>
                <a:cubicBezTo>
                  <a:pt x="3199" y="2457"/>
                  <a:pt x="3116" y="2338"/>
                  <a:pt x="3061" y="2268"/>
                </a:cubicBezTo>
                <a:cubicBezTo>
                  <a:pt x="3005" y="2198"/>
                  <a:pt x="2959" y="2132"/>
                  <a:pt x="2959" y="2122"/>
                </a:cubicBezTo>
                <a:cubicBezTo>
                  <a:pt x="2959" y="2112"/>
                  <a:pt x="2897" y="2014"/>
                  <a:pt x="2822" y="1904"/>
                </a:cubicBezTo>
                <a:cubicBezTo>
                  <a:pt x="2729" y="1768"/>
                  <a:pt x="2659" y="1698"/>
                  <a:pt x="2604" y="1686"/>
                </a:cubicBezTo>
                <a:cubicBezTo>
                  <a:pt x="2482" y="1659"/>
                  <a:pt x="2381" y="1761"/>
                  <a:pt x="2333" y="1958"/>
                </a:cubicBezTo>
                <a:cubicBezTo>
                  <a:pt x="2172" y="2617"/>
                  <a:pt x="2115" y="2820"/>
                  <a:pt x="2067" y="2924"/>
                </a:cubicBezTo>
                <a:cubicBezTo>
                  <a:pt x="1999" y="3073"/>
                  <a:pt x="1957" y="3381"/>
                  <a:pt x="1999" y="3425"/>
                </a:cubicBezTo>
                <a:cubicBezTo>
                  <a:pt x="2054" y="3483"/>
                  <a:pt x="2189" y="3474"/>
                  <a:pt x="2287" y="3407"/>
                </a:cubicBezTo>
                <a:cubicBezTo>
                  <a:pt x="2429" y="3310"/>
                  <a:pt x="2449" y="3331"/>
                  <a:pt x="2474" y="3586"/>
                </a:cubicBezTo>
                <a:cubicBezTo>
                  <a:pt x="2486" y="3715"/>
                  <a:pt x="2508" y="3835"/>
                  <a:pt x="2521" y="3852"/>
                </a:cubicBezTo>
                <a:cubicBezTo>
                  <a:pt x="2534" y="3870"/>
                  <a:pt x="2562" y="3989"/>
                  <a:pt x="2584" y="4116"/>
                </a:cubicBezTo>
                <a:cubicBezTo>
                  <a:pt x="2606" y="4243"/>
                  <a:pt x="2655" y="4521"/>
                  <a:pt x="2694" y="4736"/>
                </a:cubicBezTo>
                <a:cubicBezTo>
                  <a:pt x="2732" y="4950"/>
                  <a:pt x="2783" y="5248"/>
                  <a:pt x="2810" y="5399"/>
                </a:cubicBezTo>
                <a:cubicBezTo>
                  <a:pt x="2836" y="5550"/>
                  <a:pt x="2873" y="5746"/>
                  <a:pt x="2890" y="5834"/>
                </a:cubicBezTo>
                <a:cubicBezTo>
                  <a:pt x="2908" y="5921"/>
                  <a:pt x="2922" y="6036"/>
                  <a:pt x="2924" y="6090"/>
                </a:cubicBezTo>
                <a:lnTo>
                  <a:pt x="2926" y="6187"/>
                </a:lnTo>
                <a:lnTo>
                  <a:pt x="2600" y="6174"/>
                </a:lnTo>
                <a:lnTo>
                  <a:pt x="2275" y="6160"/>
                </a:lnTo>
                <a:lnTo>
                  <a:pt x="2009" y="6010"/>
                </a:lnTo>
                <a:cubicBezTo>
                  <a:pt x="1775" y="5877"/>
                  <a:pt x="1729" y="5837"/>
                  <a:pt x="1624" y="5666"/>
                </a:cubicBezTo>
                <a:cubicBezTo>
                  <a:pt x="1495" y="5457"/>
                  <a:pt x="1444" y="5293"/>
                  <a:pt x="1393" y="4909"/>
                </a:cubicBezTo>
                <a:cubicBezTo>
                  <a:pt x="1376" y="4774"/>
                  <a:pt x="1346" y="4618"/>
                  <a:pt x="1329" y="4563"/>
                </a:cubicBezTo>
                <a:cubicBezTo>
                  <a:pt x="1312" y="4507"/>
                  <a:pt x="1286" y="4336"/>
                  <a:pt x="1269" y="4182"/>
                </a:cubicBezTo>
                <a:cubicBezTo>
                  <a:pt x="1252" y="4028"/>
                  <a:pt x="1222" y="3877"/>
                  <a:pt x="1203" y="3845"/>
                </a:cubicBezTo>
                <a:cubicBezTo>
                  <a:pt x="1183" y="3813"/>
                  <a:pt x="1165" y="3727"/>
                  <a:pt x="1165" y="3654"/>
                </a:cubicBezTo>
                <a:cubicBezTo>
                  <a:pt x="1165" y="3530"/>
                  <a:pt x="1171" y="3522"/>
                  <a:pt x="1255" y="3522"/>
                </a:cubicBezTo>
                <a:cubicBezTo>
                  <a:pt x="1447" y="3522"/>
                  <a:pt x="1554" y="3339"/>
                  <a:pt x="1454" y="3176"/>
                </a:cubicBezTo>
                <a:cubicBezTo>
                  <a:pt x="1253" y="2852"/>
                  <a:pt x="1022" y="2496"/>
                  <a:pt x="1004" y="2484"/>
                </a:cubicBezTo>
                <a:cubicBezTo>
                  <a:pt x="992" y="2476"/>
                  <a:pt x="963" y="2437"/>
                  <a:pt x="939" y="2398"/>
                </a:cubicBezTo>
                <a:cubicBezTo>
                  <a:pt x="733" y="2051"/>
                  <a:pt x="636" y="1934"/>
                  <a:pt x="552" y="1934"/>
                </a:cubicBezTo>
                <a:cubicBezTo>
                  <a:pt x="453" y="1934"/>
                  <a:pt x="336" y="2062"/>
                  <a:pt x="336" y="2169"/>
                </a:cubicBezTo>
                <a:cubicBezTo>
                  <a:pt x="336" y="2213"/>
                  <a:pt x="323" y="2255"/>
                  <a:pt x="307" y="2264"/>
                </a:cubicBezTo>
                <a:cubicBezTo>
                  <a:pt x="291" y="2273"/>
                  <a:pt x="260" y="2368"/>
                  <a:pt x="239" y="2475"/>
                </a:cubicBezTo>
                <a:cubicBezTo>
                  <a:pt x="218" y="2582"/>
                  <a:pt x="187" y="2710"/>
                  <a:pt x="170" y="2758"/>
                </a:cubicBezTo>
                <a:cubicBezTo>
                  <a:pt x="-8" y="3266"/>
                  <a:pt x="-42" y="3488"/>
                  <a:pt x="48" y="3595"/>
                </a:cubicBezTo>
                <a:cubicBezTo>
                  <a:pt x="85" y="3639"/>
                  <a:pt x="123" y="3645"/>
                  <a:pt x="278" y="3631"/>
                </a:cubicBezTo>
                <a:lnTo>
                  <a:pt x="463" y="3614"/>
                </a:lnTo>
                <a:lnTo>
                  <a:pt x="479" y="3735"/>
                </a:lnTo>
                <a:cubicBezTo>
                  <a:pt x="505" y="3924"/>
                  <a:pt x="569" y="4302"/>
                  <a:pt x="606" y="4476"/>
                </a:cubicBezTo>
                <a:cubicBezTo>
                  <a:pt x="624" y="4563"/>
                  <a:pt x="658" y="4751"/>
                  <a:pt x="680" y="4894"/>
                </a:cubicBezTo>
                <a:cubicBezTo>
                  <a:pt x="703" y="5037"/>
                  <a:pt x="731" y="5173"/>
                  <a:pt x="742" y="5197"/>
                </a:cubicBezTo>
                <a:cubicBezTo>
                  <a:pt x="754" y="5221"/>
                  <a:pt x="770" y="5320"/>
                  <a:pt x="780" y="5415"/>
                </a:cubicBezTo>
                <a:cubicBezTo>
                  <a:pt x="803" y="5635"/>
                  <a:pt x="902" y="5850"/>
                  <a:pt x="1099" y="6108"/>
                </a:cubicBezTo>
                <a:cubicBezTo>
                  <a:pt x="1272" y="6333"/>
                  <a:pt x="1470" y="6478"/>
                  <a:pt x="1814" y="6636"/>
                </a:cubicBezTo>
                <a:cubicBezTo>
                  <a:pt x="2046" y="6742"/>
                  <a:pt x="2048" y="6742"/>
                  <a:pt x="2544" y="6757"/>
                </a:cubicBezTo>
                <a:lnTo>
                  <a:pt x="3042" y="6771"/>
                </a:lnTo>
                <a:lnTo>
                  <a:pt x="3052" y="6843"/>
                </a:lnTo>
                <a:cubicBezTo>
                  <a:pt x="3058" y="6883"/>
                  <a:pt x="3072" y="6935"/>
                  <a:pt x="3083" y="6958"/>
                </a:cubicBezTo>
                <a:cubicBezTo>
                  <a:pt x="3095" y="6982"/>
                  <a:pt x="3123" y="7120"/>
                  <a:pt x="3146" y="7263"/>
                </a:cubicBezTo>
                <a:cubicBezTo>
                  <a:pt x="3168" y="7406"/>
                  <a:pt x="3219" y="7711"/>
                  <a:pt x="3255" y="7941"/>
                </a:cubicBezTo>
                <a:cubicBezTo>
                  <a:pt x="3292" y="8171"/>
                  <a:pt x="3347" y="8489"/>
                  <a:pt x="3376" y="8648"/>
                </a:cubicBezTo>
                <a:cubicBezTo>
                  <a:pt x="3405" y="8806"/>
                  <a:pt x="3442" y="9048"/>
                  <a:pt x="3461" y="9183"/>
                </a:cubicBezTo>
                <a:cubicBezTo>
                  <a:pt x="3479" y="9318"/>
                  <a:pt x="3508" y="9467"/>
                  <a:pt x="3525" y="9515"/>
                </a:cubicBezTo>
                <a:cubicBezTo>
                  <a:pt x="3542" y="9562"/>
                  <a:pt x="3572" y="9737"/>
                  <a:pt x="3591" y="9904"/>
                </a:cubicBezTo>
                <a:cubicBezTo>
                  <a:pt x="3611" y="10071"/>
                  <a:pt x="3638" y="10226"/>
                  <a:pt x="3649" y="10250"/>
                </a:cubicBezTo>
                <a:cubicBezTo>
                  <a:pt x="3679" y="10312"/>
                  <a:pt x="3752" y="10868"/>
                  <a:pt x="3734" y="10894"/>
                </a:cubicBezTo>
                <a:cubicBezTo>
                  <a:pt x="3726" y="10906"/>
                  <a:pt x="3657" y="10915"/>
                  <a:pt x="3581" y="10915"/>
                </a:cubicBezTo>
                <a:cubicBezTo>
                  <a:pt x="3393" y="10915"/>
                  <a:pt x="2996" y="11091"/>
                  <a:pt x="2830" y="11247"/>
                </a:cubicBezTo>
                <a:cubicBezTo>
                  <a:pt x="2648" y="11419"/>
                  <a:pt x="2614" y="11646"/>
                  <a:pt x="2750" y="11784"/>
                </a:cubicBezTo>
                <a:cubicBezTo>
                  <a:pt x="2790" y="11825"/>
                  <a:pt x="2782" y="11845"/>
                  <a:pt x="2679" y="11934"/>
                </a:cubicBezTo>
                <a:cubicBezTo>
                  <a:pt x="2614" y="11990"/>
                  <a:pt x="2561" y="12062"/>
                  <a:pt x="2561" y="12094"/>
                </a:cubicBezTo>
                <a:cubicBezTo>
                  <a:pt x="2561" y="12127"/>
                  <a:pt x="2546" y="12162"/>
                  <a:pt x="2528" y="12172"/>
                </a:cubicBezTo>
                <a:cubicBezTo>
                  <a:pt x="2449" y="12214"/>
                  <a:pt x="2530" y="12413"/>
                  <a:pt x="2669" y="12523"/>
                </a:cubicBezTo>
                <a:cubicBezTo>
                  <a:pt x="2710" y="12556"/>
                  <a:pt x="2799" y="12598"/>
                  <a:pt x="2868" y="12617"/>
                </a:cubicBezTo>
                <a:cubicBezTo>
                  <a:pt x="2987" y="12650"/>
                  <a:pt x="3029" y="12711"/>
                  <a:pt x="2959" y="12749"/>
                </a:cubicBezTo>
                <a:cubicBezTo>
                  <a:pt x="2941" y="12759"/>
                  <a:pt x="2926" y="12817"/>
                  <a:pt x="2926" y="12880"/>
                </a:cubicBezTo>
                <a:cubicBezTo>
                  <a:pt x="2926" y="13011"/>
                  <a:pt x="3040" y="13189"/>
                  <a:pt x="3172" y="13264"/>
                </a:cubicBezTo>
                <a:cubicBezTo>
                  <a:pt x="3231" y="13298"/>
                  <a:pt x="3260" y="13339"/>
                  <a:pt x="3260" y="13394"/>
                </a:cubicBezTo>
                <a:cubicBezTo>
                  <a:pt x="3260" y="13446"/>
                  <a:pt x="3298" y="13509"/>
                  <a:pt x="3365" y="13569"/>
                </a:cubicBezTo>
                <a:cubicBezTo>
                  <a:pt x="3530" y="13715"/>
                  <a:pt x="3708" y="13779"/>
                  <a:pt x="3998" y="13796"/>
                </a:cubicBezTo>
                <a:lnTo>
                  <a:pt x="4255" y="13811"/>
                </a:lnTo>
                <a:lnTo>
                  <a:pt x="4276" y="13951"/>
                </a:lnTo>
                <a:cubicBezTo>
                  <a:pt x="4287" y="14029"/>
                  <a:pt x="4309" y="14099"/>
                  <a:pt x="4325" y="14108"/>
                </a:cubicBezTo>
                <a:cubicBezTo>
                  <a:pt x="4341" y="14116"/>
                  <a:pt x="4355" y="14191"/>
                  <a:pt x="4356" y="14274"/>
                </a:cubicBezTo>
                <a:cubicBezTo>
                  <a:pt x="4358" y="14356"/>
                  <a:pt x="4374" y="14495"/>
                  <a:pt x="4392" y="14582"/>
                </a:cubicBezTo>
                <a:cubicBezTo>
                  <a:pt x="4409" y="14669"/>
                  <a:pt x="4445" y="14898"/>
                  <a:pt x="4470" y="15089"/>
                </a:cubicBezTo>
                <a:cubicBezTo>
                  <a:pt x="4496" y="15279"/>
                  <a:pt x="4532" y="15480"/>
                  <a:pt x="4551" y="15536"/>
                </a:cubicBezTo>
                <a:cubicBezTo>
                  <a:pt x="4586" y="15634"/>
                  <a:pt x="4608" y="15747"/>
                  <a:pt x="4701" y="16361"/>
                </a:cubicBezTo>
                <a:cubicBezTo>
                  <a:pt x="4725" y="16522"/>
                  <a:pt x="4752" y="16667"/>
                  <a:pt x="4763" y="16682"/>
                </a:cubicBezTo>
                <a:cubicBezTo>
                  <a:pt x="4774" y="16697"/>
                  <a:pt x="4801" y="16858"/>
                  <a:pt x="4823" y="17039"/>
                </a:cubicBezTo>
                <a:cubicBezTo>
                  <a:pt x="4844" y="17221"/>
                  <a:pt x="4873" y="17382"/>
                  <a:pt x="4887" y="17398"/>
                </a:cubicBezTo>
                <a:cubicBezTo>
                  <a:pt x="4901" y="17414"/>
                  <a:pt x="4922" y="17569"/>
                  <a:pt x="4935" y="17744"/>
                </a:cubicBezTo>
                <a:cubicBezTo>
                  <a:pt x="4948" y="17919"/>
                  <a:pt x="4974" y="18078"/>
                  <a:pt x="4993" y="18097"/>
                </a:cubicBezTo>
                <a:cubicBezTo>
                  <a:pt x="5075" y="18185"/>
                  <a:pt x="4997" y="18212"/>
                  <a:pt x="4616" y="18227"/>
                </a:cubicBezTo>
                <a:cubicBezTo>
                  <a:pt x="4275" y="18240"/>
                  <a:pt x="4223" y="18250"/>
                  <a:pt x="4074" y="18326"/>
                </a:cubicBezTo>
                <a:cubicBezTo>
                  <a:pt x="3876" y="18428"/>
                  <a:pt x="3725" y="18609"/>
                  <a:pt x="3645" y="18842"/>
                </a:cubicBezTo>
                <a:cubicBezTo>
                  <a:pt x="3613" y="18937"/>
                  <a:pt x="3566" y="19075"/>
                  <a:pt x="3539" y="19148"/>
                </a:cubicBezTo>
                <a:cubicBezTo>
                  <a:pt x="3476" y="19326"/>
                  <a:pt x="3476" y="19787"/>
                  <a:pt x="3539" y="19893"/>
                </a:cubicBezTo>
                <a:cubicBezTo>
                  <a:pt x="3642" y="20065"/>
                  <a:pt x="4137" y="20300"/>
                  <a:pt x="4396" y="20300"/>
                </a:cubicBezTo>
                <a:cubicBezTo>
                  <a:pt x="4476" y="20300"/>
                  <a:pt x="4559" y="20316"/>
                  <a:pt x="4582" y="20336"/>
                </a:cubicBezTo>
                <a:cubicBezTo>
                  <a:pt x="4639" y="20385"/>
                  <a:pt x="6398" y="20382"/>
                  <a:pt x="6504" y="20333"/>
                </a:cubicBezTo>
                <a:cubicBezTo>
                  <a:pt x="6551" y="20311"/>
                  <a:pt x="6912" y="20293"/>
                  <a:pt x="7527" y="20280"/>
                </a:cubicBezTo>
                <a:cubicBezTo>
                  <a:pt x="8049" y="20270"/>
                  <a:pt x="8483" y="20250"/>
                  <a:pt x="8493" y="20237"/>
                </a:cubicBezTo>
                <a:cubicBezTo>
                  <a:pt x="8502" y="20224"/>
                  <a:pt x="8640" y="20214"/>
                  <a:pt x="8800" y="20214"/>
                </a:cubicBezTo>
                <a:lnTo>
                  <a:pt x="9090" y="20214"/>
                </a:lnTo>
                <a:lnTo>
                  <a:pt x="9134" y="20351"/>
                </a:lnTo>
                <a:cubicBezTo>
                  <a:pt x="9181" y="20497"/>
                  <a:pt x="9348" y="20675"/>
                  <a:pt x="9436" y="20675"/>
                </a:cubicBezTo>
                <a:cubicBezTo>
                  <a:pt x="9466" y="20675"/>
                  <a:pt x="9507" y="20690"/>
                  <a:pt x="9527" y="20708"/>
                </a:cubicBezTo>
                <a:cubicBezTo>
                  <a:pt x="9574" y="20748"/>
                  <a:pt x="12377" y="20781"/>
                  <a:pt x="13100" y="20749"/>
                </a:cubicBezTo>
                <a:lnTo>
                  <a:pt x="13591" y="20727"/>
                </a:lnTo>
                <a:lnTo>
                  <a:pt x="13705" y="20625"/>
                </a:lnTo>
                <a:cubicBezTo>
                  <a:pt x="13780" y="20558"/>
                  <a:pt x="13819" y="20494"/>
                  <a:pt x="13819" y="20441"/>
                </a:cubicBezTo>
                <a:cubicBezTo>
                  <a:pt x="13819" y="20397"/>
                  <a:pt x="13834" y="20353"/>
                  <a:pt x="13853" y="20344"/>
                </a:cubicBezTo>
                <a:cubicBezTo>
                  <a:pt x="13871" y="20334"/>
                  <a:pt x="13886" y="20236"/>
                  <a:pt x="13886" y="20127"/>
                </a:cubicBezTo>
                <a:cubicBezTo>
                  <a:pt x="13886" y="19961"/>
                  <a:pt x="13873" y="19916"/>
                  <a:pt x="13807" y="19848"/>
                </a:cubicBezTo>
                <a:cubicBezTo>
                  <a:pt x="13764" y="19803"/>
                  <a:pt x="13717" y="19721"/>
                  <a:pt x="13703" y="19666"/>
                </a:cubicBezTo>
                <a:cubicBezTo>
                  <a:pt x="13644" y="19428"/>
                  <a:pt x="13430" y="19119"/>
                  <a:pt x="13253" y="19015"/>
                </a:cubicBezTo>
                <a:cubicBezTo>
                  <a:pt x="13207" y="18987"/>
                  <a:pt x="13135" y="18917"/>
                  <a:pt x="13094" y="18860"/>
                </a:cubicBezTo>
                <a:cubicBezTo>
                  <a:pt x="13052" y="18802"/>
                  <a:pt x="12964" y="18689"/>
                  <a:pt x="12897" y="18608"/>
                </a:cubicBezTo>
                <a:cubicBezTo>
                  <a:pt x="12360" y="17959"/>
                  <a:pt x="12354" y="17948"/>
                  <a:pt x="12333" y="17488"/>
                </a:cubicBezTo>
                <a:cubicBezTo>
                  <a:pt x="12318" y="17173"/>
                  <a:pt x="12323" y="17119"/>
                  <a:pt x="12362" y="17138"/>
                </a:cubicBezTo>
                <a:cubicBezTo>
                  <a:pt x="12387" y="17151"/>
                  <a:pt x="12499" y="17215"/>
                  <a:pt x="12609" y="17281"/>
                </a:cubicBezTo>
                <a:cubicBezTo>
                  <a:pt x="12838" y="17419"/>
                  <a:pt x="13184" y="17597"/>
                  <a:pt x="13471" y="17724"/>
                </a:cubicBezTo>
                <a:cubicBezTo>
                  <a:pt x="13697" y="17824"/>
                  <a:pt x="14341" y="18076"/>
                  <a:pt x="14371" y="18076"/>
                </a:cubicBezTo>
                <a:cubicBezTo>
                  <a:pt x="14382" y="18076"/>
                  <a:pt x="14438" y="18094"/>
                  <a:pt x="14495" y="18117"/>
                </a:cubicBezTo>
                <a:cubicBezTo>
                  <a:pt x="14641" y="18175"/>
                  <a:pt x="15382" y="18392"/>
                  <a:pt x="15663" y="18458"/>
                </a:cubicBezTo>
                <a:cubicBezTo>
                  <a:pt x="16089" y="18558"/>
                  <a:pt x="16293" y="18600"/>
                  <a:pt x="16511" y="18636"/>
                </a:cubicBezTo>
                <a:cubicBezTo>
                  <a:pt x="16629" y="18656"/>
                  <a:pt x="16749" y="18680"/>
                  <a:pt x="16776" y="18690"/>
                </a:cubicBezTo>
                <a:cubicBezTo>
                  <a:pt x="16803" y="18701"/>
                  <a:pt x="16923" y="18723"/>
                  <a:pt x="17041" y="18739"/>
                </a:cubicBezTo>
                <a:cubicBezTo>
                  <a:pt x="17457" y="18795"/>
                  <a:pt x="17691" y="18834"/>
                  <a:pt x="17757" y="18858"/>
                </a:cubicBezTo>
                <a:cubicBezTo>
                  <a:pt x="17793" y="18872"/>
                  <a:pt x="17927" y="18897"/>
                  <a:pt x="18055" y="18914"/>
                </a:cubicBezTo>
                <a:cubicBezTo>
                  <a:pt x="18399" y="18959"/>
                  <a:pt x="18880" y="19041"/>
                  <a:pt x="18918" y="19062"/>
                </a:cubicBezTo>
                <a:cubicBezTo>
                  <a:pt x="18936" y="19072"/>
                  <a:pt x="19044" y="19090"/>
                  <a:pt x="19158" y="19101"/>
                </a:cubicBezTo>
                <a:cubicBezTo>
                  <a:pt x="19273" y="19113"/>
                  <a:pt x="19375" y="19132"/>
                  <a:pt x="19384" y="19145"/>
                </a:cubicBezTo>
                <a:cubicBezTo>
                  <a:pt x="19394" y="19158"/>
                  <a:pt x="19464" y="19179"/>
                  <a:pt x="19542" y="19190"/>
                </a:cubicBezTo>
                <a:cubicBezTo>
                  <a:pt x="19620" y="19201"/>
                  <a:pt x="19698" y="19219"/>
                  <a:pt x="19716" y="19231"/>
                </a:cubicBezTo>
                <a:cubicBezTo>
                  <a:pt x="19734" y="19243"/>
                  <a:pt x="19787" y="19263"/>
                  <a:pt x="19832" y="19275"/>
                </a:cubicBezTo>
                <a:cubicBezTo>
                  <a:pt x="20014" y="19322"/>
                  <a:pt x="20315" y="19470"/>
                  <a:pt x="20402" y="19556"/>
                </a:cubicBezTo>
                <a:cubicBezTo>
                  <a:pt x="20535" y="19685"/>
                  <a:pt x="20524" y="19779"/>
                  <a:pt x="20363" y="19905"/>
                </a:cubicBezTo>
                <a:cubicBezTo>
                  <a:pt x="20182" y="20048"/>
                  <a:pt x="19927" y="20155"/>
                  <a:pt x="19393" y="20311"/>
                </a:cubicBezTo>
                <a:cubicBezTo>
                  <a:pt x="19142" y="20384"/>
                  <a:pt x="18929" y="20444"/>
                  <a:pt x="18920" y="20444"/>
                </a:cubicBezTo>
                <a:cubicBezTo>
                  <a:pt x="18910" y="20444"/>
                  <a:pt x="18845" y="20402"/>
                  <a:pt x="18777" y="20351"/>
                </a:cubicBezTo>
                <a:cubicBezTo>
                  <a:pt x="18523" y="20160"/>
                  <a:pt x="18483" y="20162"/>
                  <a:pt x="18078" y="20407"/>
                </a:cubicBezTo>
                <a:cubicBezTo>
                  <a:pt x="17822" y="20561"/>
                  <a:pt x="17787" y="20582"/>
                  <a:pt x="17406" y="20800"/>
                </a:cubicBezTo>
                <a:cubicBezTo>
                  <a:pt x="17251" y="20888"/>
                  <a:pt x="17072" y="20991"/>
                  <a:pt x="17008" y="21029"/>
                </a:cubicBezTo>
                <a:cubicBezTo>
                  <a:pt x="16944" y="21066"/>
                  <a:pt x="16780" y="21160"/>
                  <a:pt x="16643" y="21238"/>
                </a:cubicBezTo>
                <a:cubicBezTo>
                  <a:pt x="16354" y="21401"/>
                  <a:pt x="16212" y="21509"/>
                  <a:pt x="16212" y="21562"/>
                </a:cubicBezTo>
                <a:cubicBezTo>
                  <a:pt x="16212" y="21593"/>
                  <a:pt x="16496" y="21600"/>
                  <a:pt x="17709" y="21600"/>
                </a:cubicBezTo>
                <a:cubicBezTo>
                  <a:pt x="19199" y="21600"/>
                  <a:pt x="19303" y="21593"/>
                  <a:pt x="19374" y="21501"/>
                </a:cubicBezTo>
                <a:cubicBezTo>
                  <a:pt x="19414" y="21449"/>
                  <a:pt x="19403" y="21313"/>
                  <a:pt x="19351" y="21227"/>
                </a:cubicBezTo>
                <a:lnTo>
                  <a:pt x="19304" y="21146"/>
                </a:lnTo>
                <a:lnTo>
                  <a:pt x="19492" y="21081"/>
                </a:lnTo>
                <a:cubicBezTo>
                  <a:pt x="20377" y="20777"/>
                  <a:pt x="20937" y="20501"/>
                  <a:pt x="21248" y="20214"/>
                </a:cubicBezTo>
                <a:cubicBezTo>
                  <a:pt x="21519" y="19964"/>
                  <a:pt x="21556" y="19894"/>
                  <a:pt x="21557" y="19635"/>
                </a:cubicBezTo>
                <a:cubicBezTo>
                  <a:pt x="21558" y="19445"/>
                  <a:pt x="21546" y="19403"/>
                  <a:pt x="21460" y="19284"/>
                </a:cubicBezTo>
                <a:cubicBezTo>
                  <a:pt x="21406" y="19209"/>
                  <a:pt x="21283" y="19097"/>
                  <a:pt x="21186" y="19035"/>
                </a:cubicBezTo>
                <a:cubicBezTo>
                  <a:pt x="20905" y="18853"/>
                  <a:pt x="20288" y="18597"/>
                  <a:pt x="20133" y="18597"/>
                </a:cubicBezTo>
                <a:cubicBezTo>
                  <a:pt x="20099" y="18597"/>
                  <a:pt x="20030" y="18577"/>
                  <a:pt x="19977" y="18553"/>
                </a:cubicBezTo>
                <a:cubicBezTo>
                  <a:pt x="19925" y="18530"/>
                  <a:pt x="19842" y="18510"/>
                  <a:pt x="19793" y="18510"/>
                </a:cubicBezTo>
                <a:cubicBezTo>
                  <a:pt x="19744" y="18510"/>
                  <a:pt x="19695" y="18497"/>
                  <a:pt x="19685" y="18483"/>
                </a:cubicBezTo>
                <a:cubicBezTo>
                  <a:pt x="19675" y="18469"/>
                  <a:pt x="19611" y="18450"/>
                  <a:pt x="19542" y="18440"/>
                </a:cubicBezTo>
                <a:cubicBezTo>
                  <a:pt x="19473" y="18429"/>
                  <a:pt x="19356" y="18403"/>
                  <a:pt x="19283" y="18382"/>
                </a:cubicBezTo>
                <a:cubicBezTo>
                  <a:pt x="19210" y="18361"/>
                  <a:pt x="19076" y="18328"/>
                  <a:pt x="18984" y="18308"/>
                </a:cubicBezTo>
                <a:cubicBezTo>
                  <a:pt x="18718" y="18251"/>
                  <a:pt x="18466" y="18199"/>
                  <a:pt x="18288" y="18164"/>
                </a:cubicBezTo>
                <a:cubicBezTo>
                  <a:pt x="18196" y="18146"/>
                  <a:pt x="18092" y="18119"/>
                  <a:pt x="18055" y="18105"/>
                </a:cubicBezTo>
                <a:cubicBezTo>
                  <a:pt x="18019" y="18090"/>
                  <a:pt x="17922" y="18064"/>
                  <a:pt x="17840" y="18047"/>
                </a:cubicBezTo>
                <a:cubicBezTo>
                  <a:pt x="17758" y="18030"/>
                  <a:pt x="17629" y="18003"/>
                  <a:pt x="17556" y="17987"/>
                </a:cubicBezTo>
                <a:cubicBezTo>
                  <a:pt x="17483" y="17972"/>
                  <a:pt x="17393" y="17948"/>
                  <a:pt x="17357" y="17935"/>
                </a:cubicBezTo>
                <a:cubicBezTo>
                  <a:pt x="17320" y="17922"/>
                  <a:pt x="17178" y="17881"/>
                  <a:pt x="17041" y="17845"/>
                </a:cubicBezTo>
                <a:cubicBezTo>
                  <a:pt x="16205" y="17624"/>
                  <a:pt x="15503" y="17357"/>
                  <a:pt x="14999" y="17070"/>
                </a:cubicBezTo>
                <a:cubicBezTo>
                  <a:pt x="14762" y="16934"/>
                  <a:pt x="14202" y="16461"/>
                  <a:pt x="14168" y="16367"/>
                </a:cubicBezTo>
                <a:cubicBezTo>
                  <a:pt x="14157" y="16338"/>
                  <a:pt x="14135" y="16314"/>
                  <a:pt x="14120" y="16314"/>
                </a:cubicBezTo>
                <a:cubicBezTo>
                  <a:pt x="14084" y="16314"/>
                  <a:pt x="13856" y="15977"/>
                  <a:pt x="13722" y="15727"/>
                </a:cubicBezTo>
                <a:cubicBezTo>
                  <a:pt x="13618" y="15533"/>
                  <a:pt x="13617" y="15527"/>
                  <a:pt x="13668" y="15417"/>
                </a:cubicBezTo>
                <a:cubicBezTo>
                  <a:pt x="13735" y="15272"/>
                  <a:pt x="13736" y="15123"/>
                  <a:pt x="13668" y="15009"/>
                </a:cubicBezTo>
                <a:cubicBezTo>
                  <a:pt x="13624" y="14935"/>
                  <a:pt x="13621" y="14903"/>
                  <a:pt x="13654" y="14816"/>
                </a:cubicBezTo>
                <a:cubicBezTo>
                  <a:pt x="13704" y="14684"/>
                  <a:pt x="13683" y="14224"/>
                  <a:pt x="13620" y="14099"/>
                </a:cubicBezTo>
                <a:cubicBezTo>
                  <a:pt x="13579" y="14016"/>
                  <a:pt x="13581" y="14002"/>
                  <a:pt x="13629" y="13969"/>
                </a:cubicBezTo>
                <a:cubicBezTo>
                  <a:pt x="13658" y="13949"/>
                  <a:pt x="13730" y="13901"/>
                  <a:pt x="13788" y="13861"/>
                </a:cubicBezTo>
                <a:cubicBezTo>
                  <a:pt x="14048" y="13685"/>
                  <a:pt x="14498" y="13244"/>
                  <a:pt x="14620" y="13046"/>
                </a:cubicBezTo>
                <a:cubicBezTo>
                  <a:pt x="14851" y="12669"/>
                  <a:pt x="14920" y="12510"/>
                  <a:pt x="14941" y="12296"/>
                </a:cubicBezTo>
                <a:cubicBezTo>
                  <a:pt x="14956" y="12140"/>
                  <a:pt x="14948" y="12088"/>
                  <a:pt x="14906" y="12047"/>
                </a:cubicBezTo>
                <a:cubicBezTo>
                  <a:pt x="14877" y="12020"/>
                  <a:pt x="14842" y="11970"/>
                  <a:pt x="14827" y="11936"/>
                </a:cubicBezTo>
                <a:cubicBezTo>
                  <a:pt x="14748" y="11753"/>
                  <a:pt x="14158" y="11168"/>
                  <a:pt x="13736" y="10854"/>
                </a:cubicBezTo>
                <a:cubicBezTo>
                  <a:pt x="13590" y="10745"/>
                  <a:pt x="13441" y="10632"/>
                  <a:pt x="13405" y="10604"/>
                </a:cubicBezTo>
                <a:cubicBezTo>
                  <a:pt x="13368" y="10575"/>
                  <a:pt x="13243" y="10494"/>
                  <a:pt x="13127" y="10423"/>
                </a:cubicBezTo>
                <a:cubicBezTo>
                  <a:pt x="12754" y="10196"/>
                  <a:pt x="12711" y="10154"/>
                  <a:pt x="12754" y="10084"/>
                </a:cubicBezTo>
                <a:cubicBezTo>
                  <a:pt x="12774" y="10051"/>
                  <a:pt x="12791" y="9998"/>
                  <a:pt x="12791" y="9967"/>
                </a:cubicBezTo>
                <a:cubicBezTo>
                  <a:pt x="12791" y="9908"/>
                  <a:pt x="12923" y="9538"/>
                  <a:pt x="12990" y="9410"/>
                </a:cubicBezTo>
                <a:cubicBezTo>
                  <a:pt x="13012" y="9369"/>
                  <a:pt x="13072" y="9317"/>
                  <a:pt x="13125" y="9295"/>
                </a:cubicBezTo>
                <a:cubicBezTo>
                  <a:pt x="13262" y="9237"/>
                  <a:pt x="13842" y="8762"/>
                  <a:pt x="13946" y="8622"/>
                </a:cubicBezTo>
                <a:cubicBezTo>
                  <a:pt x="14062" y="8466"/>
                  <a:pt x="14212" y="8214"/>
                  <a:pt x="14273" y="8071"/>
                </a:cubicBezTo>
                <a:cubicBezTo>
                  <a:pt x="14358" y="7872"/>
                  <a:pt x="14526" y="7299"/>
                  <a:pt x="14587" y="7002"/>
                </a:cubicBezTo>
                <a:cubicBezTo>
                  <a:pt x="14606" y="6906"/>
                  <a:pt x="14633" y="6809"/>
                  <a:pt x="14649" y="6784"/>
                </a:cubicBezTo>
                <a:cubicBezTo>
                  <a:pt x="14665" y="6758"/>
                  <a:pt x="14690" y="6674"/>
                  <a:pt x="14703" y="6596"/>
                </a:cubicBezTo>
                <a:cubicBezTo>
                  <a:pt x="14716" y="6518"/>
                  <a:pt x="14737" y="6441"/>
                  <a:pt x="14750" y="6425"/>
                </a:cubicBezTo>
                <a:cubicBezTo>
                  <a:pt x="14764" y="6409"/>
                  <a:pt x="14785" y="6358"/>
                  <a:pt x="14798" y="6311"/>
                </a:cubicBezTo>
                <a:cubicBezTo>
                  <a:pt x="14851" y="6120"/>
                  <a:pt x="14990" y="5929"/>
                  <a:pt x="15198" y="5761"/>
                </a:cubicBezTo>
                <a:cubicBezTo>
                  <a:pt x="15528" y="5496"/>
                  <a:pt x="16356" y="4767"/>
                  <a:pt x="16390" y="4712"/>
                </a:cubicBezTo>
                <a:cubicBezTo>
                  <a:pt x="16407" y="4686"/>
                  <a:pt x="16475" y="4609"/>
                  <a:pt x="16542" y="4543"/>
                </a:cubicBezTo>
                <a:cubicBezTo>
                  <a:pt x="16671" y="4414"/>
                  <a:pt x="16997" y="3891"/>
                  <a:pt x="17097" y="3652"/>
                </a:cubicBezTo>
                <a:cubicBezTo>
                  <a:pt x="17149" y="3530"/>
                  <a:pt x="17158" y="3416"/>
                  <a:pt x="17158" y="2899"/>
                </a:cubicBezTo>
                <a:cubicBezTo>
                  <a:pt x="17158" y="2494"/>
                  <a:pt x="17146" y="2267"/>
                  <a:pt x="17120" y="2221"/>
                </a:cubicBezTo>
                <a:cubicBezTo>
                  <a:pt x="17099" y="2183"/>
                  <a:pt x="17066" y="2099"/>
                  <a:pt x="17048" y="2035"/>
                </a:cubicBezTo>
                <a:cubicBezTo>
                  <a:pt x="16998" y="1866"/>
                  <a:pt x="16926" y="1706"/>
                  <a:pt x="16882" y="1668"/>
                </a:cubicBezTo>
                <a:cubicBezTo>
                  <a:pt x="16860" y="1649"/>
                  <a:pt x="16842" y="1613"/>
                  <a:pt x="16842" y="1586"/>
                </a:cubicBezTo>
                <a:cubicBezTo>
                  <a:pt x="16842" y="1560"/>
                  <a:pt x="16821" y="1521"/>
                  <a:pt x="16795" y="1502"/>
                </a:cubicBezTo>
                <a:cubicBezTo>
                  <a:pt x="16768" y="1482"/>
                  <a:pt x="16736" y="1439"/>
                  <a:pt x="16724" y="1404"/>
                </a:cubicBezTo>
                <a:cubicBezTo>
                  <a:pt x="16690" y="1307"/>
                  <a:pt x="16390" y="986"/>
                  <a:pt x="16148" y="786"/>
                </a:cubicBezTo>
                <a:cubicBezTo>
                  <a:pt x="15843" y="533"/>
                  <a:pt x="15567" y="375"/>
                  <a:pt x="15428" y="375"/>
                </a:cubicBezTo>
                <a:cubicBezTo>
                  <a:pt x="15224" y="375"/>
                  <a:pt x="15222" y="476"/>
                  <a:pt x="15416" y="954"/>
                </a:cubicBezTo>
                <a:cubicBezTo>
                  <a:pt x="15432" y="993"/>
                  <a:pt x="15455" y="1078"/>
                  <a:pt x="15468" y="1141"/>
                </a:cubicBezTo>
                <a:cubicBezTo>
                  <a:pt x="15480" y="1205"/>
                  <a:pt x="15506" y="1274"/>
                  <a:pt x="15526" y="1296"/>
                </a:cubicBezTo>
                <a:cubicBezTo>
                  <a:pt x="15548" y="1320"/>
                  <a:pt x="15563" y="1473"/>
                  <a:pt x="15563" y="1686"/>
                </a:cubicBezTo>
                <a:cubicBezTo>
                  <a:pt x="15564" y="2144"/>
                  <a:pt x="15503" y="2311"/>
                  <a:pt x="15248" y="2551"/>
                </a:cubicBezTo>
                <a:cubicBezTo>
                  <a:pt x="15071" y="2718"/>
                  <a:pt x="14739" y="2888"/>
                  <a:pt x="14589" y="2888"/>
                </a:cubicBezTo>
                <a:cubicBezTo>
                  <a:pt x="14557" y="2888"/>
                  <a:pt x="14516" y="2901"/>
                  <a:pt x="14497" y="2917"/>
                </a:cubicBezTo>
                <a:cubicBezTo>
                  <a:pt x="14479" y="2933"/>
                  <a:pt x="14366" y="2950"/>
                  <a:pt x="14249" y="2953"/>
                </a:cubicBezTo>
                <a:cubicBezTo>
                  <a:pt x="14046" y="2958"/>
                  <a:pt x="14025" y="2951"/>
                  <a:pt x="13853" y="2839"/>
                </a:cubicBezTo>
                <a:cubicBezTo>
                  <a:pt x="13752" y="2774"/>
                  <a:pt x="13521" y="2588"/>
                  <a:pt x="13336" y="2423"/>
                </a:cubicBezTo>
                <a:cubicBezTo>
                  <a:pt x="12856" y="1993"/>
                  <a:pt x="12613" y="1838"/>
                  <a:pt x="12175" y="1680"/>
                </a:cubicBezTo>
                <a:cubicBezTo>
                  <a:pt x="11649" y="1491"/>
                  <a:pt x="11625" y="1487"/>
                  <a:pt x="10666" y="1487"/>
                </a:cubicBezTo>
                <a:cubicBezTo>
                  <a:pt x="9845" y="1487"/>
                  <a:pt x="9764" y="1492"/>
                  <a:pt x="9469" y="1558"/>
                </a:cubicBezTo>
                <a:cubicBezTo>
                  <a:pt x="9296" y="1596"/>
                  <a:pt x="9139" y="1636"/>
                  <a:pt x="9121" y="1648"/>
                </a:cubicBezTo>
                <a:cubicBezTo>
                  <a:pt x="9103" y="1659"/>
                  <a:pt x="9035" y="1677"/>
                  <a:pt x="8972" y="1689"/>
                </a:cubicBezTo>
                <a:cubicBezTo>
                  <a:pt x="8908" y="1701"/>
                  <a:pt x="8834" y="1721"/>
                  <a:pt x="8806" y="1734"/>
                </a:cubicBezTo>
                <a:cubicBezTo>
                  <a:pt x="8705" y="1781"/>
                  <a:pt x="8338" y="1877"/>
                  <a:pt x="8259" y="1877"/>
                </a:cubicBezTo>
                <a:cubicBezTo>
                  <a:pt x="8214" y="1877"/>
                  <a:pt x="8168" y="1890"/>
                  <a:pt x="8157" y="1905"/>
                </a:cubicBezTo>
                <a:cubicBezTo>
                  <a:pt x="8131" y="1941"/>
                  <a:pt x="7961" y="1944"/>
                  <a:pt x="7883" y="1909"/>
                </a:cubicBezTo>
                <a:cubicBezTo>
                  <a:pt x="7852" y="1895"/>
                  <a:pt x="7784" y="1869"/>
                  <a:pt x="7734" y="1851"/>
                </a:cubicBezTo>
                <a:cubicBezTo>
                  <a:pt x="7654" y="1824"/>
                  <a:pt x="7643" y="1804"/>
                  <a:pt x="7643" y="1696"/>
                </a:cubicBezTo>
                <a:cubicBezTo>
                  <a:pt x="7643" y="1567"/>
                  <a:pt x="7732" y="1396"/>
                  <a:pt x="7923" y="1156"/>
                </a:cubicBezTo>
                <a:cubicBezTo>
                  <a:pt x="8068" y="972"/>
                  <a:pt x="8260" y="783"/>
                  <a:pt x="8798" y="292"/>
                </a:cubicBezTo>
                <a:cubicBezTo>
                  <a:pt x="9085" y="30"/>
                  <a:pt x="9077" y="0"/>
                  <a:pt x="8727" y="0"/>
                </a:cubicBezTo>
                <a:close/>
                <a:moveTo>
                  <a:pt x="5242" y="3039"/>
                </a:moveTo>
                <a:cubicBezTo>
                  <a:pt x="5250" y="3067"/>
                  <a:pt x="5250" y="3113"/>
                  <a:pt x="5242" y="3140"/>
                </a:cubicBezTo>
                <a:cubicBezTo>
                  <a:pt x="5233" y="3168"/>
                  <a:pt x="5225" y="3145"/>
                  <a:pt x="5225" y="3090"/>
                </a:cubicBezTo>
                <a:cubicBezTo>
                  <a:pt x="5225" y="3034"/>
                  <a:pt x="5233" y="3012"/>
                  <a:pt x="5242" y="3039"/>
                </a:cubicBezTo>
                <a:close/>
                <a:moveTo>
                  <a:pt x="5329" y="3566"/>
                </a:moveTo>
                <a:cubicBezTo>
                  <a:pt x="5333" y="3569"/>
                  <a:pt x="5341" y="3595"/>
                  <a:pt x="5356" y="3650"/>
                </a:cubicBezTo>
                <a:cubicBezTo>
                  <a:pt x="5373" y="3713"/>
                  <a:pt x="5381" y="3779"/>
                  <a:pt x="5374" y="3795"/>
                </a:cubicBezTo>
                <a:cubicBezTo>
                  <a:pt x="5355" y="3844"/>
                  <a:pt x="5317" y="3726"/>
                  <a:pt x="5321" y="3629"/>
                </a:cubicBezTo>
                <a:cubicBezTo>
                  <a:pt x="5322" y="3584"/>
                  <a:pt x="5324" y="3563"/>
                  <a:pt x="5329" y="3566"/>
                </a:cubicBezTo>
                <a:close/>
                <a:moveTo>
                  <a:pt x="5387" y="3883"/>
                </a:moveTo>
                <a:cubicBezTo>
                  <a:pt x="5390" y="3807"/>
                  <a:pt x="5559" y="4276"/>
                  <a:pt x="5573" y="4399"/>
                </a:cubicBezTo>
                <a:cubicBezTo>
                  <a:pt x="5594" y="4574"/>
                  <a:pt x="5539" y="4637"/>
                  <a:pt x="5486" y="4498"/>
                </a:cubicBezTo>
                <a:cubicBezTo>
                  <a:pt x="5454" y="4413"/>
                  <a:pt x="5383" y="3972"/>
                  <a:pt x="5387" y="3883"/>
                </a:cubicBezTo>
                <a:close/>
                <a:moveTo>
                  <a:pt x="5028" y="6181"/>
                </a:moveTo>
                <a:cubicBezTo>
                  <a:pt x="5086" y="6165"/>
                  <a:pt x="4929" y="6351"/>
                  <a:pt x="4632" y="6636"/>
                </a:cubicBezTo>
                <a:cubicBezTo>
                  <a:pt x="4416" y="6843"/>
                  <a:pt x="4289" y="7072"/>
                  <a:pt x="4290" y="7247"/>
                </a:cubicBezTo>
                <a:cubicBezTo>
                  <a:pt x="4291" y="7383"/>
                  <a:pt x="4372" y="7631"/>
                  <a:pt x="4473" y="7800"/>
                </a:cubicBezTo>
                <a:cubicBezTo>
                  <a:pt x="4603" y="8021"/>
                  <a:pt x="5061" y="8378"/>
                  <a:pt x="5802" y="8837"/>
                </a:cubicBezTo>
                <a:cubicBezTo>
                  <a:pt x="5943" y="8924"/>
                  <a:pt x="6151" y="9060"/>
                  <a:pt x="6264" y="9140"/>
                </a:cubicBezTo>
                <a:cubicBezTo>
                  <a:pt x="6377" y="9219"/>
                  <a:pt x="6510" y="9310"/>
                  <a:pt x="6560" y="9342"/>
                </a:cubicBezTo>
                <a:cubicBezTo>
                  <a:pt x="6611" y="9373"/>
                  <a:pt x="6739" y="9458"/>
                  <a:pt x="6844" y="9531"/>
                </a:cubicBezTo>
                <a:cubicBezTo>
                  <a:pt x="7309" y="9852"/>
                  <a:pt x="7740" y="10044"/>
                  <a:pt x="8167" y="10120"/>
                </a:cubicBezTo>
                <a:cubicBezTo>
                  <a:pt x="8250" y="10135"/>
                  <a:pt x="8292" y="10167"/>
                  <a:pt x="8344" y="10256"/>
                </a:cubicBezTo>
                <a:lnTo>
                  <a:pt x="8412" y="10373"/>
                </a:lnTo>
                <a:lnTo>
                  <a:pt x="8327" y="10483"/>
                </a:lnTo>
                <a:cubicBezTo>
                  <a:pt x="8239" y="10598"/>
                  <a:pt x="7889" y="10855"/>
                  <a:pt x="7659" y="10973"/>
                </a:cubicBezTo>
                <a:cubicBezTo>
                  <a:pt x="7586" y="11011"/>
                  <a:pt x="7518" y="11053"/>
                  <a:pt x="7508" y="11065"/>
                </a:cubicBezTo>
                <a:cubicBezTo>
                  <a:pt x="7481" y="11098"/>
                  <a:pt x="6807" y="11369"/>
                  <a:pt x="6693" y="11393"/>
                </a:cubicBezTo>
                <a:cubicBezTo>
                  <a:pt x="6639" y="11404"/>
                  <a:pt x="6581" y="11424"/>
                  <a:pt x="6562" y="11436"/>
                </a:cubicBezTo>
                <a:cubicBezTo>
                  <a:pt x="6544" y="11449"/>
                  <a:pt x="6470" y="11468"/>
                  <a:pt x="6397" y="11480"/>
                </a:cubicBezTo>
                <a:cubicBezTo>
                  <a:pt x="6324" y="11491"/>
                  <a:pt x="6249" y="11510"/>
                  <a:pt x="6231" y="11523"/>
                </a:cubicBezTo>
                <a:cubicBezTo>
                  <a:pt x="6212" y="11535"/>
                  <a:pt x="6090" y="11555"/>
                  <a:pt x="5957" y="11566"/>
                </a:cubicBezTo>
                <a:cubicBezTo>
                  <a:pt x="5824" y="11578"/>
                  <a:pt x="5708" y="11597"/>
                  <a:pt x="5698" y="11611"/>
                </a:cubicBezTo>
                <a:cubicBezTo>
                  <a:pt x="5673" y="11646"/>
                  <a:pt x="5526" y="11643"/>
                  <a:pt x="5501" y="11608"/>
                </a:cubicBezTo>
                <a:cubicBezTo>
                  <a:pt x="5490" y="11592"/>
                  <a:pt x="5508" y="11543"/>
                  <a:pt x="5542" y="11499"/>
                </a:cubicBezTo>
                <a:cubicBezTo>
                  <a:pt x="5631" y="11388"/>
                  <a:pt x="5717" y="11232"/>
                  <a:pt x="5717" y="11179"/>
                </a:cubicBezTo>
                <a:cubicBezTo>
                  <a:pt x="5717" y="11154"/>
                  <a:pt x="5692" y="11079"/>
                  <a:pt x="5663" y="11013"/>
                </a:cubicBezTo>
                <a:cubicBezTo>
                  <a:pt x="5621" y="10917"/>
                  <a:pt x="5574" y="10876"/>
                  <a:pt x="5439" y="10811"/>
                </a:cubicBezTo>
                <a:cubicBezTo>
                  <a:pt x="5291" y="10740"/>
                  <a:pt x="5235" y="10728"/>
                  <a:pt x="5028" y="10731"/>
                </a:cubicBezTo>
                <a:cubicBezTo>
                  <a:pt x="4849" y="10735"/>
                  <a:pt x="4760" y="10751"/>
                  <a:pt x="4676" y="10796"/>
                </a:cubicBezTo>
                <a:cubicBezTo>
                  <a:pt x="4529" y="10875"/>
                  <a:pt x="4499" y="10874"/>
                  <a:pt x="4473" y="10778"/>
                </a:cubicBezTo>
                <a:cubicBezTo>
                  <a:pt x="4446" y="10684"/>
                  <a:pt x="4370" y="10246"/>
                  <a:pt x="4321" y="9904"/>
                </a:cubicBezTo>
                <a:cubicBezTo>
                  <a:pt x="4302" y="9769"/>
                  <a:pt x="4263" y="9575"/>
                  <a:pt x="4236" y="9471"/>
                </a:cubicBezTo>
                <a:cubicBezTo>
                  <a:pt x="4209" y="9368"/>
                  <a:pt x="4187" y="9219"/>
                  <a:pt x="4186" y="9140"/>
                </a:cubicBezTo>
                <a:cubicBezTo>
                  <a:pt x="4185" y="9060"/>
                  <a:pt x="4169" y="8931"/>
                  <a:pt x="4151" y="8851"/>
                </a:cubicBezTo>
                <a:cubicBezTo>
                  <a:pt x="4133" y="8772"/>
                  <a:pt x="4103" y="8621"/>
                  <a:pt x="4085" y="8518"/>
                </a:cubicBezTo>
                <a:cubicBezTo>
                  <a:pt x="4066" y="8415"/>
                  <a:pt x="4039" y="8304"/>
                  <a:pt x="4023" y="8273"/>
                </a:cubicBezTo>
                <a:cubicBezTo>
                  <a:pt x="4007" y="8241"/>
                  <a:pt x="3976" y="8053"/>
                  <a:pt x="3954" y="7854"/>
                </a:cubicBezTo>
                <a:cubicBezTo>
                  <a:pt x="3932" y="7656"/>
                  <a:pt x="3901" y="7472"/>
                  <a:pt x="3886" y="7445"/>
                </a:cubicBezTo>
                <a:cubicBezTo>
                  <a:pt x="3870" y="7419"/>
                  <a:pt x="3848" y="7285"/>
                  <a:pt x="3836" y="7148"/>
                </a:cubicBezTo>
                <a:cubicBezTo>
                  <a:pt x="3824" y="7011"/>
                  <a:pt x="3800" y="6893"/>
                  <a:pt x="3784" y="6885"/>
                </a:cubicBezTo>
                <a:cubicBezTo>
                  <a:pt x="3769" y="6876"/>
                  <a:pt x="3757" y="6817"/>
                  <a:pt x="3757" y="6755"/>
                </a:cubicBezTo>
                <a:cubicBezTo>
                  <a:pt x="3757" y="6644"/>
                  <a:pt x="3760" y="6641"/>
                  <a:pt x="3875" y="6641"/>
                </a:cubicBezTo>
                <a:cubicBezTo>
                  <a:pt x="4131" y="6641"/>
                  <a:pt x="4672" y="6445"/>
                  <a:pt x="4895" y="6270"/>
                </a:cubicBezTo>
                <a:cubicBezTo>
                  <a:pt x="4966" y="6215"/>
                  <a:pt x="5009" y="6187"/>
                  <a:pt x="5028" y="6181"/>
                </a:cubicBezTo>
                <a:close/>
                <a:moveTo>
                  <a:pt x="5493" y="13183"/>
                </a:moveTo>
                <a:cubicBezTo>
                  <a:pt x="5519" y="13167"/>
                  <a:pt x="5550" y="13173"/>
                  <a:pt x="5611" y="13183"/>
                </a:cubicBezTo>
                <a:cubicBezTo>
                  <a:pt x="5678" y="13195"/>
                  <a:pt x="6028" y="13209"/>
                  <a:pt x="6388" y="13216"/>
                </a:cubicBezTo>
                <a:cubicBezTo>
                  <a:pt x="6975" y="13226"/>
                  <a:pt x="7111" y="13243"/>
                  <a:pt x="7014" y="13295"/>
                </a:cubicBezTo>
                <a:cubicBezTo>
                  <a:pt x="6998" y="13304"/>
                  <a:pt x="6977" y="13347"/>
                  <a:pt x="6965" y="13390"/>
                </a:cubicBezTo>
                <a:cubicBezTo>
                  <a:pt x="6942" y="13475"/>
                  <a:pt x="6836" y="13728"/>
                  <a:pt x="6759" y="13879"/>
                </a:cubicBezTo>
                <a:cubicBezTo>
                  <a:pt x="6734" y="13929"/>
                  <a:pt x="6712" y="13989"/>
                  <a:pt x="6712" y="14012"/>
                </a:cubicBezTo>
                <a:cubicBezTo>
                  <a:pt x="6712" y="14036"/>
                  <a:pt x="6687" y="14106"/>
                  <a:pt x="6656" y="14167"/>
                </a:cubicBezTo>
                <a:cubicBezTo>
                  <a:pt x="6609" y="14259"/>
                  <a:pt x="6600" y="14372"/>
                  <a:pt x="6600" y="14798"/>
                </a:cubicBezTo>
                <a:cubicBezTo>
                  <a:pt x="6599" y="15511"/>
                  <a:pt x="6658" y="15662"/>
                  <a:pt x="7104" y="16066"/>
                </a:cubicBezTo>
                <a:cubicBezTo>
                  <a:pt x="7316" y="16258"/>
                  <a:pt x="7519" y="16383"/>
                  <a:pt x="7784" y="16486"/>
                </a:cubicBezTo>
                <a:lnTo>
                  <a:pt x="7941" y="16547"/>
                </a:lnTo>
                <a:lnTo>
                  <a:pt x="7842" y="16666"/>
                </a:lnTo>
                <a:cubicBezTo>
                  <a:pt x="7778" y="16742"/>
                  <a:pt x="7742" y="16820"/>
                  <a:pt x="7742" y="16882"/>
                </a:cubicBezTo>
                <a:cubicBezTo>
                  <a:pt x="7742" y="16959"/>
                  <a:pt x="7704" y="17018"/>
                  <a:pt x="7560" y="17160"/>
                </a:cubicBezTo>
                <a:cubicBezTo>
                  <a:pt x="7459" y="17259"/>
                  <a:pt x="7359" y="17355"/>
                  <a:pt x="7336" y="17374"/>
                </a:cubicBezTo>
                <a:cubicBezTo>
                  <a:pt x="7077" y="17593"/>
                  <a:pt x="6952" y="17672"/>
                  <a:pt x="6861" y="17672"/>
                </a:cubicBezTo>
                <a:cubicBezTo>
                  <a:pt x="6837" y="17672"/>
                  <a:pt x="6793" y="17701"/>
                  <a:pt x="6766" y="17735"/>
                </a:cubicBezTo>
                <a:cubicBezTo>
                  <a:pt x="6702" y="17814"/>
                  <a:pt x="6326" y="17989"/>
                  <a:pt x="6222" y="17989"/>
                </a:cubicBezTo>
                <a:cubicBezTo>
                  <a:pt x="6131" y="17989"/>
                  <a:pt x="5979" y="18053"/>
                  <a:pt x="5918" y="18117"/>
                </a:cubicBezTo>
                <a:cubicBezTo>
                  <a:pt x="5894" y="18142"/>
                  <a:pt x="5847" y="18162"/>
                  <a:pt x="5814" y="18162"/>
                </a:cubicBezTo>
                <a:cubicBezTo>
                  <a:pt x="5767" y="18162"/>
                  <a:pt x="5748" y="18132"/>
                  <a:pt x="5733" y="18025"/>
                </a:cubicBezTo>
                <a:cubicBezTo>
                  <a:pt x="5722" y="17950"/>
                  <a:pt x="5702" y="17849"/>
                  <a:pt x="5685" y="17802"/>
                </a:cubicBezTo>
                <a:cubicBezTo>
                  <a:pt x="5669" y="17754"/>
                  <a:pt x="5644" y="17605"/>
                  <a:pt x="5632" y="17470"/>
                </a:cubicBezTo>
                <a:cubicBezTo>
                  <a:pt x="5619" y="17335"/>
                  <a:pt x="5598" y="17212"/>
                  <a:pt x="5584" y="17196"/>
                </a:cubicBezTo>
                <a:cubicBezTo>
                  <a:pt x="5570" y="17180"/>
                  <a:pt x="5547" y="17064"/>
                  <a:pt x="5534" y="16940"/>
                </a:cubicBezTo>
                <a:cubicBezTo>
                  <a:pt x="5521" y="16816"/>
                  <a:pt x="5497" y="16673"/>
                  <a:pt x="5480" y="16623"/>
                </a:cubicBezTo>
                <a:cubicBezTo>
                  <a:pt x="5463" y="16572"/>
                  <a:pt x="5435" y="16406"/>
                  <a:pt x="5418" y="16251"/>
                </a:cubicBezTo>
                <a:cubicBezTo>
                  <a:pt x="5401" y="16097"/>
                  <a:pt x="5371" y="15948"/>
                  <a:pt x="5354" y="15920"/>
                </a:cubicBezTo>
                <a:cubicBezTo>
                  <a:pt x="5336" y="15891"/>
                  <a:pt x="5308" y="15751"/>
                  <a:pt x="5289" y="15608"/>
                </a:cubicBezTo>
                <a:cubicBezTo>
                  <a:pt x="5270" y="15465"/>
                  <a:pt x="5226" y="15165"/>
                  <a:pt x="5190" y="14943"/>
                </a:cubicBezTo>
                <a:cubicBezTo>
                  <a:pt x="5154" y="14720"/>
                  <a:pt x="5107" y="14429"/>
                  <a:pt x="5086" y="14294"/>
                </a:cubicBezTo>
                <a:cubicBezTo>
                  <a:pt x="5065" y="14159"/>
                  <a:pt x="5035" y="14023"/>
                  <a:pt x="5020" y="13991"/>
                </a:cubicBezTo>
                <a:cubicBezTo>
                  <a:pt x="5004" y="13959"/>
                  <a:pt x="4983" y="13877"/>
                  <a:pt x="4972" y="13811"/>
                </a:cubicBezTo>
                <a:cubicBezTo>
                  <a:pt x="4951" y="13679"/>
                  <a:pt x="4949" y="13681"/>
                  <a:pt x="5175" y="13542"/>
                </a:cubicBezTo>
                <a:cubicBezTo>
                  <a:pt x="5262" y="13489"/>
                  <a:pt x="5348" y="13401"/>
                  <a:pt x="5401" y="13309"/>
                </a:cubicBezTo>
                <a:cubicBezTo>
                  <a:pt x="5444" y="13236"/>
                  <a:pt x="5466" y="13199"/>
                  <a:pt x="5493" y="13183"/>
                </a:cubicBezTo>
                <a:close/>
              </a:path>
            </a:pathLst>
          </a:custGeom>
          <a:ln w="12700">
            <a:miter lim="400000"/>
          </a:ln>
        </p:spPr>
      </p:pic>
      <p:sp>
        <p:nvSpPr>
          <p:cNvPr id="138" name="X"/>
          <p:cNvSpPr txBox="1"/>
          <p:nvPr/>
        </p:nvSpPr>
        <p:spPr>
          <a:xfrm>
            <a:off x="18780216" y="7313347"/>
            <a:ext cx="2907793" cy="543458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>
              <a:defRPr sz="36000"/>
            </a:lvl1pPr>
          </a:lstStyle>
          <a:p>
            <a:pPr/>
            <a:r>
              <a:t>X</a:t>
            </a:r>
          </a:p>
        </p:txBody>
      </p:sp>
    </p:spTree>
  </p:cSld>
  <p:clrMapOvr>
    <a:masterClrMapping/>
  </p:clrMapOvr>
  <p:transition xmlns:p14="http://schemas.microsoft.com/office/powerpoint/2010/main" spd="med" advClick="1"/>
  <p:timing>
    <p:tnLst>
      <p:par>
        <p:cTn id="1" nodeType="tmRoot" restart="never" dur="indefinite" fill="hold">
          <p:childTnLst>
            <p:seq concurrent="1" prevAc="none" nextAc="seek">
              <p:cTn id="2" nodeType="mainSeq" dur="indefinite" fill="hold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Class="entr" nodeType="clickEffect" presetSubtype="8" presetID="22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filter="wipe(left)" transition="in">
                                      <p:cBhvr>
                                        <p:cTn id="7" dur="1000"/>
                                        <p:tgtEl>
                                          <p:spTgt spid="1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  <p:bldLst>
      <p:bldP build="whole" bldLvl="1" animBg="1" rev="0" advAuto="0" spid="138" grpId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ps - the processes (further down)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ps - the processes (further down)</a:t>
            </a:r>
          </a:p>
        </p:txBody>
      </p:sp>
      <p:pic>
        <p:nvPicPr>
          <p:cNvPr id="141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94802" y="1856584"/>
            <a:ext cx="17811705" cy="12449352"/>
          </a:xfrm>
          <a:prstGeom prst="rect">
            <a:avLst/>
          </a:prstGeom>
          <a:ln w="12700">
            <a:miter lim="400000"/>
          </a:ln>
        </p:spPr>
      </p:pic>
      <p:sp>
        <p:nvSpPr>
          <p:cNvPr id="142" name="“daemons” and user processes"/>
          <p:cNvSpPr txBox="1"/>
          <p:nvPr/>
        </p:nvSpPr>
        <p:spPr>
          <a:xfrm>
            <a:off x="17428286" y="5986079"/>
            <a:ext cx="5455007" cy="15323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/>
          <a:p>
            <a:pPr/>
            <a:r>
              <a:t>“daemons”</a:t>
            </a:r>
            <a:br/>
            <a:r>
              <a:t>and user processes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4" name="More about Linux - inter process communication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More about Linux - inter process communication</a:t>
            </a:r>
          </a:p>
        </p:txBody>
      </p:sp>
      <p:sp>
        <p:nvSpPr>
          <p:cNvPr id="145" name="The processes communicate over TCP connections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The processes communicate over TCP connections </a:t>
            </a:r>
          </a:p>
          <a:p>
            <a:pPr/>
            <a:r>
              <a:t>To list open IPC:</a:t>
            </a:r>
          </a:p>
          <a:p>
            <a:pPr lvl="1"/>
            <a:r>
              <a:t>netstat</a:t>
            </a:r>
          </a:p>
          <a:p>
            <a:pPr/>
            <a:r>
              <a:t>Ways to list IPC </a:t>
            </a:r>
            <a:r>
              <a:rPr i="1"/>
              <a:t>listeners</a:t>
            </a:r>
            <a:r>
              <a:t>:</a:t>
            </a:r>
          </a:p>
          <a:p>
            <a:pPr lvl="1"/>
            <a:r>
              <a:t>netstat -nr</a:t>
            </a:r>
          </a:p>
        </p:txBody>
      </p:sp>
      <p:grpSp>
        <p:nvGrpSpPr>
          <p:cNvPr id="159" name="Group"/>
          <p:cNvGrpSpPr/>
          <p:nvPr/>
        </p:nvGrpSpPr>
        <p:grpSpPr>
          <a:xfrm>
            <a:off x="7363167" y="3929405"/>
            <a:ext cx="16683562" cy="4061976"/>
            <a:chOff x="0" y="0"/>
            <a:chExt cx="16683562" cy="4061974"/>
          </a:xfrm>
        </p:grpSpPr>
        <p:sp>
          <p:nvSpPr>
            <p:cNvPr id="146" name="Linux Kernel running at AWS"/>
            <p:cNvSpPr/>
            <p:nvPr/>
          </p:nvSpPr>
          <p:spPr>
            <a:xfrm>
              <a:off x="7442010" y="1719497"/>
              <a:ext cx="9241553" cy="2342478"/>
            </a:xfrm>
            <a:prstGeom prst="rect">
              <a:avLst/>
            </a:prstGeom>
            <a:solidFill>
              <a:schemeClr val="accent1"/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Linux Kernel running at AWS</a:t>
              </a:r>
            </a:p>
          </p:txBody>
        </p:sp>
        <p:sp>
          <p:nvSpPr>
            <p:cNvPr id="147" name="httpd"/>
            <p:cNvSpPr txBox="1"/>
            <p:nvPr/>
          </p:nvSpPr>
          <p:spPr>
            <a:xfrm>
              <a:off x="7387184" y="587514"/>
              <a:ext cx="1114858" cy="585113"/>
            </a:xfrm>
            <a:prstGeom prst="rect">
              <a:avLst/>
            </a:prstGeom>
            <a:solidFill>
              <a:schemeClr val="accent5">
                <a:hueOff val="-82419"/>
                <a:satOff val="-9513"/>
                <a:lumOff val="-16343"/>
              </a:schemeClr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none" lIns="50800" tIns="50800" rIns="50800" bIns="50800" numCol="1" anchor="ctr">
              <a:sp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httpd</a:t>
              </a:r>
            </a:p>
          </p:txBody>
        </p:sp>
        <p:sp>
          <p:nvSpPr>
            <p:cNvPr id="148" name="python gunicorn"/>
            <p:cNvSpPr txBox="1"/>
            <p:nvPr/>
          </p:nvSpPr>
          <p:spPr>
            <a:xfrm>
              <a:off x="11038913" y="461604"/>
              <a:ext cx="1770381" cy="1080412"/>
            </a:xfrm>
            <a:prstGeom prst="rect">
              <a:avLst/>
            </a:prstGeom>
            <a:solidFill>
              <a:schemeClr val="accent5">
                <a:hueOff val="-82419"/>
                <a:satOff val="-9513"/>
                <a:lumOff val="-16343"/>
              </a:schemeClr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none" lIns="50800" tIns="50800" rIns="50800" bIns="50800" numCol="1" anchor="ctr">
              <a:spAutoFit/>
            </a:bodyPr>
            <a:lstStyle/>
            <a:p>
              <a: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r>
                <a:t>python</a:t>
              </a:r>
              <a:br/>
              <a:r>
                <a:t>gunicorn</a:t>
              </a:r>
            </a:p>
          </p:txBody>
        </p:sp>
        <p:sp>
          <p:nvSpPr>
            <p:cNvPr id="149" name="python flask"/>
            <p:cNvSpPr txBox="1"/>
            <p:nvPr/>
          </p:nvSpPr>
          <p:spPr>
            <a:xfrm>
              <a:off x="15069917" y="339864"/>
              <a:ext cx="1416407" cy="1080413"/>
            </a:xfrm>
            <a:prstGeom prst="rect">
              <a:avLst/>
            </a:prstGeom>
            <a:solidFill>
              <a:schemeClr val="accent5">
                <a:hueOff val="-82419"/>
                <a:satOff val="-9513"/>
                <a:lumOff val="-16343"/>
              </a:schemeClr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none" lIns="50800" tIns="50800" rIns="50800" bIns="50800" numCol="1" anchor="ctr">
              <a:spAutoFit/>
            </a:bodyPr>
            <a:lstStyle/>
            <a:p>
              <a: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r>
                <a:t>python</a:t>
              </a:r>
              <a:br/>
              <a:r>
                <a:t>flask</a:t>
              </a:r>
            </a:p>
          </p:txBody>
        </p:sp>
        <p:pic>
          <p:nvPicPr>
            <p:cNvPr id="150" name="pasted-movie.png" descr="pasted-movie.png"/>
            <p:cNvPicPr>
              <a:picLocks noChangeAspect="1"/>
            </p:cNvPicPr>
            <p:nvPr/>
          </p:nvPicPr>
          <p:blipFill>
            <a:blip r:embed="rId2">
              <a:extLst/>
            </a:blip>
            <a:stretch>
              <a:fillRect/>
            </a:stretch>
          </p:blipFill>
          <p:spPr>
            <a:xfrm>
              <a:off x="55650" y="0"/>
              <a:ext cx="2788421" cy="2182567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151" name="Student Laptop"/>
            <p:cNvSpPr/>
            <p:nvPr/>
          </p:nvSpPr>
          <p:spPr>
            <a:xfrm>
              <a:off x="0" y="2224192"/>
              <a:ext cx="2788421" cy="1760592"/>
            </a:xfrm>
            <a:prstGeom prst="rect">
              <a:avLst/>
            </a:prstGeom>
            <a:solidFill>
              <a:schemeClr val="accent1"/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Student Laptop</a:t>
              </a:r>
            </a:p>
          </p:txBody>
        </p:sp>
        <p:pic>
          <p:nvPicPr>
            <p:cNvPr id="152" name="Line Line" descr="Line Line"/>
            <p:cNvPicPr>
              <a:picLocks noChangeAspect="0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>
              <a:off x="2829905" y="825693"/>
              <a:ext cx="4570623" cy="352735"/>
            </a:xfrm>
            <a:prstGeom prst="rect">
              <a:avLst/>
            </a:prstGeom>
            <a:effectLst/>
          </p:spPr>
        </p:pic>
        <p:pic>
          <p:nvPicPr>
            <p:cNvPr id="154" name="Line Line" descr="Line Line"/>
            <p:cNvPicPr>
              <a:picLocks noChangeAspect="0"/>
            </p:cNvPicPr>
            <p:nvPr/>
          </p:nvPicPr>
          <p:blipFill>
            <a:blip r:embed="rId4">
              <a:extLst/>
            </a:blip>
            <a:stretch>
              <a:fillRect/>
            </a:stretch>
          </p:blipFill>
          <p:spPr>
            <a:xfrm>
              <a:off x="8471253" y="825693"/>
              <a:ext cx="2595933" cy="352735"/>
            </a:xfrm>
            <a:prstGeom prst="rect">
              <a:avLst/>
            </a:prstGeom>
            <a:effectLst/>
          </p:spPr>
        </p:pic>
        <p:pic>
          <p:nvPicPr>
            <p:cNvPr id="156" name="Line Line" descr="Line Line"/>
            <p:cNvPicPr>
              <a:picLocks noChangeAspect="0"/>
            </p:cNvPicPr>
            <p:nvPr/>
          </p:nvPicPr>
          <p:blipFill>
            <a:blip r:embed="rId5">
              <a:extLst/>
            </a:blip>
            <a:stretch>
              <a:fillRect/>
            </a:stretch>
          </p:blipFill>
          <p:spPr>
            <a:xfrm>
              <a:off x="12798223" y="915166"/>
              <a:ext cx="2324483" cy="352735"/>
            </a:xfrm>
            <a:prstGeom prst="rect">
              <a:avLst/>
            </a:prstGeom>
            <a:effectLst/>
          </p:spPr>
        </p:pic>
        <p:sp>
          <p:nvSpPr>
            <p:cNvPr id="158" name="(internet)"/>
            <p:cNvSpPr txBox="1"/>
            <p:nvPr/>
          </p:nvSpPr>
          <p:spPr>
            <a:xfrm>
              <a:off x="3895037" y="2161791"/>
              <a:ext cx="2496009" cy="808432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none" lIns="50800" tIns="50800" rIns="50800" bIns="50800" numCol="1" anchor="ctr">
              <a:spAutoFit/>
            </a:bodyPr>
            <a:lstStyle/>
            <a:p>
              <a:pPr/>
              <a:r>
                <a:t>(internet)</a:t>
              </a:r>
            </a:p>
          </p:txBody>
        </p:sp>
      </p:grpSp>
    </p:spTree>
  </p:cSld>
  <p:clrMapOvr>
    <a:masterClrMapping/>
  </p:clrMapOvr>
  <p:transition xmlns:p14="http://schemas.microsoft.com/office/powerpoint/2010/main" spd="med" advClick="1"/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" name="netstat - show the open IPC connections and listeners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netstat - show the open IPC connections and listeners</a:t>
            </a:r>
          </a:p>
        </p:txBody>
      </p:sp>
      <p:sp>
        <p:nvSpPr>
          <p:cNvPr id="162" name="tcp - IPv4 &amp; IPv6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tcp - IPv4 &amp; IPv6</a:t>
            </a:r>
          </a:p>
          <a:p>
            <a:pPr/>
            <a:r>
              <a:t>unix - unix domain sockets</a:t>
            </a:r>
          </a:p>
        </p:txBody>
      </p:sp>
      <p:pic>
        <p:nvPicPr>
          <p:cNvPr id="163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684470" y="1720613"/>
            <a:ext cx="18055299" cy="12619611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netstat -l — just the listeners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netstat -l — just the listeners</a:t>
            </a:r>
          </a:p>
        </p:txBody>
      </p:sp>
      <p:sp>
        <p:nvSpPr>
          <p:cNvPr id="166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167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250789" y="1781045"/>
            <a:ext cx="18197485" cy="1271899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Title 1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Discussion: Reading</a:t>
            </a:r>
          </a:p>
        </p:txBody>
      </p:sp>
      <p:sp>
        <p:nvSpPr>
          <p:cNvPr id="170" name="Content Placeholder 2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>
              <a:defRPr sz="3400">
                <a:latin typeface="Arial"/>
                <a:ea typeface="Arial"/>
                <a:cs typeface="Arial"/>
                <a:sym typeface="Arial"/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2" name="Title 1"/>
          <p:cNvSpPr txBox="1"/>
          <p:nvPr>
            <p:ph type="title"/>
          </p:nvPr>
        </p:nvSpPr>
        <p:spPr>
          <a:xfrm>
            <a:off x="-27673" y="10302"/>
            <a:ext cx="24439346" cy="790130"/>
          </a:xfrm>
          <a:prstGeom prst="rect">
            <a:avLst/>
          </a:prstGeom>
        </p:spPr>
        <p:txBody>
          <a:bodyPr/>
          <a:lstStyle>
            <a:lvl1pPr marR="77215" indent="386079" defTabSz="1730573">
              <a:defRPr sz="4560"/>
            </a:lvl1pPr>
          </a:lstStyle>
          <a:p>
            <a:pPr/>
            <a:r>
              <a:t>Discussion: Readings</a:t>
            </a:r>
          </a:p>
        </p:txBody>
      </p:sp>
      <p:sp>
        <p:nvSpPr>
          <p:cNvPr id="173" name="(Optional) Replication: No One Can Hack My Mind Revisiting a Study on Expert and Non-Expert Security Practices and Advice, Karoline Busse and Julia Schäfer https://www.usenix.org/conference/soups2019/presentation/busse"/>
          <p:cNvSpPr txBox="1"/>
          <p:nvPr/>
        </p:nvSpPr>
        <p:spPr>
          <a:xfrm>
            <a:off x="12358486" y="10724089"/>
            <a:ext cx="11594222" cy="256631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 anchor="ctr">
            <a:spAutoFit/>
          </a:bodyPr>
          <a:lstStyle>
            <a:lvl1pPr>
              <a:defRPr b="1" sz="3200"/>
            </a:lvl1pPr>
          </a:lstStyle>
          <a:p>
            <a:pPr/>
            <a:r>
              <a:t>(Optional) Replication: No One Can Hack My Mind Revisiting a Study on Expert and Non-Expert Security Practices and Advice, Karoline Busse and Julia Schäfer https://www.usenix.org/conference/soups2019/presentation/busse</a:t>
            </a:r>
          </a:p>
        </p:txBody>
      </p:sp>
      <p:sp>
        <p:nvSpPr>
          <p:cNvPr id="174" name="“...No one Can Hack My Mind”: Comparing Expert and Non-Expert Security Practices&quot; (SOUPS 2015) https://www.usenix.org/conference/soups2015/proceedings/presentation/ion"/>
          <p:cNvSpPr txBox="1"/>
          <p:nvPr/>
        </p:nvSpPr>
        <p:spPr>
          <a:xfrm>
            <a:off x="552738" y="10705039"/>
            <a:ext cx="9514625" cy="260441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 anchor="ctr">
            <a:spAutoFit/>
          </a:bodyPr>
          <a:lstStyle/>
          <a:p>
            <a:pPr>
              <a:defRPr b="1" sz="3300"/>
            </a:pPr>
            <a:r>
              <a:rPr>
                <a:hlinkClick r:id="rId2" invalidUrl="" action="" tgtFrame="" tooltip="" history="1" highlightClick="0" endSnd="0"/>
              </a:rPr>
              <a:t>“...No one Can Hack My Mind”: Comparing Expert and Non-Expert Security Practices"</a:t>
            </a:r>
            <a:r>
              <a:t> (SOUPS 2015) </a:t>
            </a:r>
            <a:r>
              <a:rPr sz="3200">
                <a:hlinkClick r:id="rId2" invalidUrl="" action="" tgtFrame="" tooltip="" history="1" highlightClick="0" endSnd="0"/>
              </a:rPr>
              <a:t>https://www.usenix.org/conference/soups2015/proceedings/presentation/ion</a:t>
            </a:r>
          </a:p>
        </p:txBody>
      </p:sp>
      <p:pic>
        <p:nvPicPr>
          <p:cNvPr id="175" name="no one can hack my mind (dragged).pdf" descr="no one can hack my mind (dragged).pdf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49298" y="922013"/>
            <a:ext cx="7620001" cy="9861177"/>
          </a:xfrm>
          <a:prstGeom prst="rect">
            <a:avLst/>
          </a:prstGeom>
          <a:ln w="25400">
            <a:solidFill>
              <a:srgbClr val="000000"/>
            </a:solidFill>
            <a:miter lim="400000"/>
          </a:ln>
        </p:spPr>
      </p:pic>
      <p:pic>
        <p:nvPicPr>
          <p:cNvPr id="176" name="no one replication (dragged).pdf" descr="no one replication (dragged).pdf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11968883" y="922013"/>
            <a:ext cx="7620001" cy="9861177"/>
          </a:xfrm>
          <a:prstGeom prst="rect">
            <a:avLst/>
          </a:prstGeom>
          <a:ln w="25400">
            <a:solidFill>
              <a:srgbClr val="000000"/>
            </a:solidFill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8" name="Q: What are the top 3 things you do to stay safe online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What are the top 3 things you do to stay safe online?</a:t>
            </a:r>
          </a:p>
        </p:txBody>
      </p:sp>
      <p:sp>
        <p:nvSpPr>
          <p:cNvPr id="179" name="Please put it in the chat.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Please put it in the chat.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" name="No one can hack my mind (2015)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No one can hack my mind (2015)</a:t>
            </a:r>
          </a:p>
        </p:txBody>
      </p:sp>
      <p:pic>
        <p:nvPicPr>
          <p:cNvPr id="182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970554" y="1379303"/>
            <a:ext cx="14442891" cy="12519753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" name="Q: Do you consider yourself a security “expert”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Do you consider yourself a security “expert”</a:t>
            </a:r>
          </a:p>
        </p:txBody>
      </p:sp>
      <p:sp>
        <p:nvSpPr>
          <p:cNvPr id="185" name="Please put your answer in the chat.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Please put your answer in the chat.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7" name="Differences between experts and non-experts (2015)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Differences between experts and non-experts (2015)</a:t>
            </a:r>
          </a:p>
        </p:txBody>
      </p:sp>
      <p:pic>
        <p:nvPicPr>
          <p:cNvPr id="188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793220" y="1301242"/>
            <a:ext cx="12797561" cy="1260072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0" name="Double-click to edi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191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192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918784" y="1697934"/>
            <a:ext cx="11401327" cy="11819878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" name="Q: Do you install updates immediately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Do you install updates immediately?</a:t>
            </a:r>
          </a:p>
        </p:txBody>
      </p:sp>
      <p:sp>
        <p:nvSpPr>
          <p:cNvPr id="195" name="Please put your answer in the chat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Please put your answer in the chat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7" name="How soon do you install updates (2015)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How soon do you install updates (2015)</a:t>
            </a:r>
          </a:p>
        </p:txBody>
      </p:sp>
      <p:sp>
        <p:nvSpPr>
          <p:cNvPr id="198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199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570535" y="1982145"/>
            <a:ext cx="21242930" cy="10743648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Trick question! (2015!)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Trick question! (2015!)</a:t>
            </a:r>
          </a:p>
        </p:txBody>
      </p:sp>
      <p:sp>
        <p:nvSpPr>
          <p:cNvPr id="202" name="In 2025, we rely on automatic software updates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In 2025, we rely on automatic software updates</a:t>
            </a:r>
          </a:p>
          <a:p>
            <a:pPr/>
            <a:r>
              <a:t>Q: Are updates safer now (2025) then they were in 2015?</a:t>
            </a:r>
          </a:p>
          <a:p>
            <a:pPr lvl="1"/>
            <a:r>
              <a:t>(Put reasons for and against more safe in the chat)</a:t>
            </a:r>
          </a:p>
        </p:txBody>
      </p:sp>
      <p:pic>
        <p:nvPicPr>
          <p:cNvPr id="203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718684" y="5451742"/>
            <a:ext cx="12648709" cy="8901509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206" name="Group"/>
          <p:cNvGrpSpPr/>
          <p:nvPr/>
        </p:nvGrpSpPr>
        <p:grpSpPr>
          <a:xfrm>
            <a:off x="17553150" y="79855"/>
            <a:ext cx="6451456" cy="5434586"/>
            <a:chOff x="0" y="0"/>
            <a:chExt cx="6451455" cy="5434584"/>
          </a:xfrm>
        </p:grpSpPr>
        <p:pic>
          <p:nvPicPr>
            <p:cNvPr id="204" name="Image" descr="Image"/>
            <p:cNvPicPr>
              <a:picLocks noChangeAspect="1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>
              <a:off x="0" y="561153"/>
              <a:ext cx="6451456" cy="4312279"/>
            </a:xfrm>
            <a:prstGeom prst="rect">
              <a:avLst/>
            </a:prstGeom>
            <a:ln w="25400" cap="flat">
              <a:solidFill>
                <a:srgbClr val="000000"/>
              </a:solidFill>
              <a:prstDash val="solid"/>
              <a:miter lim="400000"/>
            </a:ln>
            <a:effectLst/>
          </p:spPr>
        </p:pic>
        <p:sp>
          <p:nvSpPr>
            <p:cNvPr id="205" name="X"/>
            <p:cNvSpPr txBox="1"/>
            <p:nvPr/>
          </p:nvSpPr>
          <p:spPr>
            <a:xfrm>
              <a:off x="1937132" y="-1"/>
              <a:ext cx="2907793" cy="543458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none" lIns="50800" tIns="50800" rIns="50800" bIns="50800" numCol="1" anchor="ctr">
              <a:spAutoFit/>
            </a:bodyPr>
            <a:lstStyle>
              <a:lvl1pPr>
                <a:defRPr sz="36000"/>
              </a:lvl1pPr>
            </a:lstStyle>
            <a:p>
              <a:pPr/>
              <a:r>
                <a:t>X</a:t>
              </a:r>
            </a:p>
          </p:txBody>
        </p:sp>
      </p:grpSp>
      <p:pic>
        <p:nvPicPr>
          <p:cNvPr id="207" name="pasted-movie.png" descr="pasted-movie.png"/>
          <p:cNvPicPr>
            <a:picLocks noChangeAspect="1"/>
          </p:cNvPicPr>
          <p:nvPr/>
        </p:nvPicPr>
        <p:blipFill>
          <a:blip r:embed="rId4">
            <a:extLst/>
          </a:blip>
          <a:srcRect l="20298" t="10659" r="23917" b="12824"/>
          <a:stretch>
            <a:fillRect/>
          </a:stretch>
        </p:blipFill>
        <p:spPr>
          <a:xfrm>
            <a:off x="13045522" y="5916137"/>
            <a:ext cx="10109916" cy="7280298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9" name="There were automatic updates in 2015.…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There were automatic updates in 2015.</a:t>
            </a:r>
          </a:p>
          <a:p>
            <a:pPr/>
            <a:r>
              <a:t>In 2015, there were frequently not enabled by default.</a:t>
            </a:r>
          </a:p>
        </p:txBody>
      </p:sp>
      <p:sp>
        <p:nvSpPr>
          <p:cNvPr id="210" name="Many improvements in system security have resulted from:…"/>
          <p:cNvSpPr txBox="1"/>
          <p:nvPr>
            <p:ph type="body" sz="half" idx="1"/>
          </p:nvPr>
        </p:nvSpPr>
        <p:spPr>
          <a:xfrm>
            <a:off x="425578" y="2427551"/>
            <a:ext cx="10511468" cy="10796025"/>
          </a:xfrm>
          <a:prstGeom prst="rect">
            <a:avLst/>
          </a:prstGeom>
        </p:spPr>
        <p:txBody>
          <a:bodyPr/>
          <a:lstStyle/>
          <a:p>
            <a:pPr/>
            <a:r>
              <a:t>Many improvements in system security have resulted from:</a:t>
            </a:r>
          </a:p>
          <a:p>
            <a:pPr lvl="1" algn="ctr"/>
            <a:r>
              <a:t>Increasing the reliability of security mechanisms.</a:t>
            </a:r>
          </a:p>
          <a:p>
            <a:pPr lvl="1" algn="ctr"/>
            <a:r>
              <a:t>⬇️</a:t>
            </a:r>
          </a:p>
          <a:p>
            <a:pPr lvl="1" algn="ctr"/>
            <a:r>
              <a:t>Enabling security mechanisms by default.</a:t>
            </a:r>
          </a:p>
          <a:p>
            <a:pPr lvl="1" algn="ctr"/>
            <a:r>
              <a:t>⬇️</a:t>
            </a:r>
          </a:p>
          <a:p>
            <a:pPr lvl="1" algn="ctr"/>
            <a:r>
              <a:t>Removing the ability of users to refuse updates. </a:t>
            </a:r>
          </a:p>
          <a:p>
            <a:pPr lvl="1" algn="ctr"/>
          </a:p>
          <a:p>
            <a:pPr lvl="1" algn="ctr"/>
            <a:r>
              <a:t>(This can be leveraged for commercial advantage.)</a:t>
            </a:r>
          </a:p>
          <a:p>
            <a:pPr lvl="1" algn="ctr"/>
            <a:r>
              <a:t>⬇️</a:t>
            </a:r>
          </a:p>
        </p:txBody>
      </p:sp>
      <p:pic>
        <p:nvPicPr>
          <p:cNvPr id="211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1846461" y="2539224"/>
            <a:ext cx="12716893" cy="10171063"/>
          </a:xfrm>
          <a:prstGeom prst="rect">
            <a:avLst/>
          </a:prstGeom>
          <a:ln w="12700">
            <a:miter lim="400000"/>
          </a:ln>
        </p:spPr>
      </p:pic>
      <p:pic>
        <p:nvPicPr>
          <p:cNvPr id="212" name="pasted-movie.png" descr="pasted-movi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3341221" y="9677166"/>
            <a:ext cx="5071432" cy="380357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  <p:timing>
    <p:tnLst>
      <p:par>
        <p:cTn id="1" nodeType="tmRoot" restart="never" dur="indefinite" fill="hold">
          <p:childTnLst>
            <p:seq concurrent="1" prevAc="none" nextAc="seek">
              <p:cTn id="2" nodeType="mainSeq" dur="indefinite" fill="hold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Class="entr" nodeType="clickEffect" presetSubtype="0" presetID="1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2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Class="entr" nodeType="clickEffect" presetSubtype="0" presetID="1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2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Class="entr" nodeType="clickEffect" presetSubtype="0" presetID="1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4" fill="hold"/>
                                        <p:tgtEl>
                                          <p:spTgt spid="2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Class="entr" nodeType="clickEffect" presetSubtype="0" presetID="1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8" fill="hold"/>
                                        <p:tgtEl>
                                          <p:spTgt spid="2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Class="entr" nodeType="clickEffect" presetSubtype="0" presetID="1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2" fill="hold"/>
                                        <p:tgtEl>
                                          <p:spTgt spid="2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Class="entr" nodeType="clickEffect" presetSubtype="0" presetID="1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6" fill="hold"/>
                                        <p:tgtEl>
                                          <p:spTgt spid="21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Class="entr" nodeType="clickEffect" presetSubtype="0" presetID="1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0" fill="hold"/>
                                        <p:tgtEl>
                                          <p:spTgt spid="21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Class="entr" nodeType="clickEffect" presetSubtype="0" presetID="1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4" fill="hold"/>
                                        <p:tgtEl>
                                          <p:spTgt spid="21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Class="entr" nodeType="clickEffect" presetID="10" grpId="2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8" fill="hold"/>
                                        <p:tgtEl>
                                          <p:spTgt spid="2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filter="fade" transition="in">
                                      <p:cBhvr>
                                        <p:cTn id="39" dur="1000"/>
                                        <p:tgtEl>
                                          <p:spTgt spid="2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  <p:bldLst>
      <p:bldP build="p" bldLvl="5" animBg="1" rev="0" advAuto="0" spid="210" grpId="1"/>
      <p:bldP build="whole" bldLvl="1" animBg="1" rev="0" advAuto="0" spid="212" grpId="2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4" name="Q: Why did more experts not use anti-virus in 2015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Why did more experts not use anti-virus in 2015?</a:t>
            </a:r>
          </a:p>
        </p:txBody>
      </p:sp>
      <p:sp>
        <p:nvSpPr>
          <p:cNvPr id="215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16" name="Image" descr="Image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2517681" y="2985764"/>
            <a:ext cx="19348638" cy="10062379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0" name="Q: Do you use anti-Virus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Do you use anti-Virus?</a:t>
            </a:r>
          </a:p>
        </p:txBody>
      </p:sp>
      <p:pic>
        <p:nvPicPr>
          <p:cNvPr id="221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029429" y="2905352"/>
            <a:ext cx="18562873" cy="10044237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3" name="Q: Do you use a password manager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Do you use a password manager?</a:t>
            </a:r>
          </a:p>
        </p:txBody>
      </p:sp>
      <p:sp>
        <p:nvSpPr>
          <p:cNvPr id="224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25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80603" y="5058530"/>
            <a:ext cx="23206525" cy="5534067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7" name="Q: Do you remember passwords, write them down, use a password manager, or use the same password on multiple accounts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Do you remember passwords, write them down, use a password manager, or use the same password on multiple accounts?</a:t>
            </a:r>
          </a:p>
        </p:txBody>
      </p:sp>
      <p:sp>
        <p:nvSpPr>
          <p:cNvPr id="228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29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51247" y="4228615"/>
            <a:ext cx="23465237" cy="7193896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1" name="Q: Do you use two-factor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Do you use two-factor?</a:t>
            </a:r>
          </a:p>
        </p:txBody>
      </p:sp>
      <p:sp>
        <p:nvSpPr>
          <p:cNvPr id="232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33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169302" y="2084661"/>
            <a:ext cx="20045396" cy="10885851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" name="Q: Do you look at the URL bar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Do you look at the URL bar?</a:t>
            </a:r>
          </a:p>
        </p:txBody>
      </p:sp>
      <p:sp>
        <p:nvSpPr>
          <p:cNvPr id="236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37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820712" y="1241841"/>
            <a:ext cx="12742576" cy="12079168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="0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9" name="Double-click to edi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40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41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423168" y="1718504"/>
            <a:ext cx="21537664" cy="11747528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3" name="Q: Do you delete cookies for security purposes???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Do you delete cookies for </a:t>
            </a:r>
            <a:r>
              <a:rPr i="1"/>
              <a:t>security purposes????</a:t>
            </a:r>
          </a:p>
        </p:txBody>
      </p:sp>
      <p:sp>
        <p:nvSpPr>
          <p:cNvPr id="244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45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060885" y="2572529"/>
            <a:ext cx="20262230" cy="1079602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="0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7" name="Double-click to edi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48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49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34220" y="3935445"/>
            <a:ext cx="23315560" cy="710510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1" name="Q: Do you check HTTPS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Q: Do you check HTTPS?</a:t>
            </a:r>
          </a:p>
        </p:txBody>
      </p:sp>
      <p:sp>
        <p:nvSpPr>
          <p:cNvPr id="252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53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76119" y="2847322"/>
            <a:ext cx="23631762" cy="9625243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5" name="Looking for HTTPS is increasingly a thing of the past…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Looking for HTTPS is increasingly a thing of the past…</a:t>
            </a:r>
          </a:p>
        </p:txBody>
      </p:sp>
      <p:sp>
        <p:nvSpPr>
          <p:cNvPr id="256" name="2010 - EFF releases “https everywhere” browser extension…"/>
          <p:cNvSpPr txBox="1"/>
          <p:nvPr>
            <p:ph type="body" sz="half" idx="1"/>
          </p:nvPr>
        </p:nvSpPr>
        <p:spPr>
          <a:xfrm>
            <a:off x="425578" y="2427551"/>
            <a:ext cx="12168572" cy="10796025"/>
          </a:xfrm>
          <a:prstGeom prst="rect">
            <a:avLst/>
          </a:prstGeom>
        </p:spPr>
        <p:txBody>
          <a:bodyPr/>
          <a:lstStyle/>
          <a:p>
            <a:pPr/>
            <a:r>
              <a:t>2010 - EFF releases “https everywhere” browser extension</a:t>
            </a:r>
          </a:p>
          <a:p>
            <a:pPr/>
            <a:r>
              <a:t>2012 - Mozilla, EFF and UMich start Let’s Encrypt</a:t>
            </a:r>
          </a:p>
          <a:p>
            <a:pPr/>
            <a:r>
              <a:t>2013 - Snowden revelations</a:t>
            </a:r>
          </a:p>
          <a:p>
            <a:pPr/>
            <a:r>
              <a:t>2015 - Let’s Encrypt issues first certificate</a:t>
            </a:r>
          </a:p>
          <a:p>
            <a:pPr/>
            <a:r>
              <a:t>2020 - Let’s Encrypt issued a billion certificates</a:t>
            </a:r>
          </a:p>
        </p:txBody>
      </p:sp>
      <p:pic>
        <p:nvPicPr>
          <p:cNvPr id="257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2754071" y="3203108"/>
            <a:ext cx="11626175" cy="1068330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Let’s encrypt has had a huge impact!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Let’s encrypt has had a huge impact!</a:t>
            </a:r>
          </a:p>
        </p:txBody>
      </p:sp>
      <p:sp>
        <p:nvSpPr>
          <p:cNvPr id="260" name="https://letsencrypt.org/stats/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rPr u="sng">
                <a:hlinkClick r:id="rId2" invalidUrl="" action="" tgtFrame="" tooltip="" history="1" highlightClick="0" endSnd="0"/>
              </a:rPr>
              <a:t>https://letsencrypt.org/stats/</a:t>
            </a:r>
            <a:r>
              <a:t> </a:t>
            </a:r>
          </a:p>
        </p:txBody>
      </p:sp>
      <p:pic>
        <p:nvPicPr>
          <p:cNvPr id="261" name="Image" descr="Image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2376043" y="3206950"/>
            <a:ext cx="19631914" cy="9800385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3" name="Double-click to edi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grpSp>
        <p:nvGrpSpPr>
          <p:cNvPr id="266" name="Group"/>
          <p:cNvGrpSpPr/>
          <p:nvPr/>
        </p:nvGrpSpPr>
        <p:grpSpPr>
          <a:xfrm>
            <a:off x="2064224" y="2410401"/>
            <a:ext cx="19852766" cy="11087374"/>
            <a:chOff x="0" y="0"/>
            <a:chExt cx="19852764" cy="11087371"/>
          </a:xfrm>
        </p:grpSpPr>
        <p:pic>
          <p:nvPicPr>
            <p:cNvPr id="264" name="Image" descr="Image"/>
            <p:cNvPicPr>
              <a:picLocks noChangeAspect="1"/>
            </p:cNvPicPr>
            <p:nvPr/>
          </p:nvPicPr>
          <p:blipFill>
            <a:blip r:embed="rId2">
              <a:extLst/>
            </a:blip>
            <a:stretch>
              <a:fillRect/>
            </a:stretch>
          </p:blipFill>
          <p:spPr>
            <a:xfrm>
              <a:off x="0" y="0"/>
              <a:ext cx="19852765" cy="8938029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pic>
          <p:nvPicPr>
            <p:cNvPr id="265" name="Image" descr="Image"/>
            <p:cNvPicPr>
              <a:picLocks noChangeAspect="1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>
              <a:off x="826449" y="9337471"/>
              <a:ext cx="18990715" cy="1749901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</p:spTree>
  </p:cSld>
  <p:clrMapOvr>
    <a:masterClrMapping/>
  </p:clrMapOvr>
  <p:transition xmlns:p14="http://schemas.microsoft.com/office/powerpoint/2010/main" spd="med" advClick="1"/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8" name="Replication Study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Replication Study</a:t>
            </a:r>
          </a:p>
        </p:txBody>
      </p:sp>
      <p:sp>
        <p:nvSpPr>
          <p:cNvPr id="269" name="Double-click to edit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1" name="Double-click to edi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72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073200" y="2002795"/>
            <a:ext cx="11202007" cy="9710410"/>
          </a:xfrm>
          <a:prstGeom prst="rect">
            <a:avLst/>
          </a:prstGeom>
          <a:ln w="12700">
            <a:miter lim="400000"/>
          </a:ln>
        </p:spPr>
      </p:pic>
      <p:pic>
        <p:nvPicPr>
          <p:cNvPr id="273" name="Image" descr="Image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3071969" y="2343620"/>
            <a:ext cx="10704339" cy="6347894"/>
          </a:xfrm>
          <a:prstGeom prst="rect">
            <a:avLst/>
          </a:prstGeom>
          <a:ln w="12700">
            <a:miter lim="400000"/>
          </a:ln>
        </p:spPr>
      </p:pic>
      <p:sp>
        <p:nvSpPr>
          <p:cNvPr id="274" name="2015"/>
          <p:cNvSpPr txBox="1"/>
          <p:nvPr/>
        </p:nvSpPr>
        <p:spPr>
          <a:xfrm>
            <a:off x="6939178" y="12363223"/>
            <a:ext cx="1470051" cy="8084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algn="ctr"/>
          </a:lstStyle>
          <a:p>
            <a:pPr/>
            <a:r>
              <a:t>2015</a:t>
            </a:r>
          </a:p>
        </p:txBody>
      </p:sp>
      <p:sp>
        <p:nvSpPr>
          <p:cNvPr id="275" name="2019"/>
          <p:cNvSpPr txBox="1"/>
          <p:nvPr/>
        </p:nvSpPr>
        <p:spPr>
          <a:xfrm>
            <a:off x="17689113" y="12363223"/>
            <a:ext cx="1470052" cy="8084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algn="ctr"/>
          </a:lstStyle>
          <a:p>
            <a:pPr/>
            <a:r>
              <a:t>2019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7" name="Double-click to edi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78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772210" y="2084513"/>
            <a:ext cx="10256003" cy="10098258"/>
          </a:xfrm>
          <a:prstGeom prst="rect">
            <a:avLst/>
          </a:prstGeom>
          <a:ln w="12700">
            <a:miter lim="400000"/>
          </a:ln>
        </p:spPr>
      </p:pic>
      <p:pic>
        <p:nvPicPr>
          <p:cNvPr id="279" name="Image" descr="Image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2589279" y="2272782"/>
            <a:ext cx="10378920" cy="6780915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1" name="Double-click to edi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282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11605" y="1714500"/>
            <a:ext cx="11077481" cy="11484142"/>
          </a:xfrm>
          <a:prstGeom prst="rect">
            <a:avLst/>
          </a:prstGeom>
          <a:ln w="12700">
            <a:miter lim="400000"/>
          </a:ln>
        </p:spPr>
      </p:pic>
      <p:pic>
        <p:nvPicPr>
          <p:cNvPr id="283" name="Image" descr="Image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2011823" y="1888786"/>
            <a:ext cx="10925090" cy="9494716"/>
          </a:xfrm>
          <a:prstGeom prst="rect">
            <a:avLst/>
          </a:prstGeom>
          <a:ln w="12700">
            <a:miter lim="400000"/>
          </a:ln>
        </p:spPr>
      </p:pic>
      <p:sp>
        <p:nvSpPr>
          <p:cNvPr id="284" name="2015"/>
          <p:cNvSpPr txBox="1"/>
          <p:nvPr/>
        </p:nvSpPr>
        <p:spPr>
          <a:xfrm>
            <a:off x="7019853" y="12706092"/>
            <a:ext cx="1470051" cy="8084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algn="ctr"/>
          </a:lstStyle>
          <a:p>
            <a:pPr/>
            <a:r>
              <a:t>2015</a:t>
            </a:r>
          </a:p>
        </p:txBody>
      </p:sp>
      <p:sp>
        <p:nvSpPr>
          <p:cNvPr id="285" name="2019"/>
          <p:cNvSpPr txBox="1"/>
          <p:nvPr/>
        </p:nvSpPr>
        <p:spPr>
          <a:xfrm>
            <a:off x="19221938" y="12706092"/>
            <a:ext cx="1470051" cy="8084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algn="ctr"/>
          </a:lstStyle>
          <a:p>
            <a:pPr/>
            <a:r>
              <a:t>2019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7" name="Conclusions of the replication study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Conclusions of the replication study</a:t>
            </a:r>
          </a:p>
        </p:txBody>
      </p:sp>
      <p:sp>
        <p:nvSpPr>
          <p:cNvPr id="288" name="Identified “some new trends”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Identified “some new trends”</a:t>
            </a:r>
          </a:p>
          <a:p>
            <a:pPr/>
            <a:r>
              <a:t>Identified “effective but unrealistic practices that could be improved upon by the research and practitioner communities.”</a:t>
            </a:r>
          </a:p>
          <a:p>
            <a:pPr lvl="1"/>
            <a:r>
              <a:t>password security</a:t>
            </a:r>
          </a:p>
          <a:p>
            <a:pPr lvl="1"/>
            <a:r>
              <a:t>2FA</a:t>
            </a:r>
          </a:p>
          <a:p>
            <a:pPr lvl="1"/>
            <a:r>
              <a:t>securely handling links and attachments from emails</a:t>
            </a:r>
          </a:p>
          <a:p>
            <a:pPr lvl="1"/>
            <a:r>
              <a:t>centralizing application updates</a:t>
            </a:r>
          </a:p>
          <a:p>
            <a:pPr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0" name="Computer Security Techniques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Computer Security Techniques</a:t>
            </a:r>
          </a:p>
        </p:txBody>
      </p:sp>
      <p:pic>
        <p:nvPicPr>
          <p:cNvPr id="291" name="Picture Placeholder 2" descr="Picture Placeholder 2"/>
          <p:cNvPicPr>
            <a:picLocks noChangeAspect="1"/>
          </p:cNvPicPr>
          <p:nvPr>
            <p:ph type="pic" idx="21"/>
          </p:nvPr>
        </p:nvPicPr>
        <p:blipFill>
          <a:blip r:embed="rId2">
            <a:extLst/>
          </a:blip>
          <a:stretch>
            <a:fillRect/>
          </a:stretch>
        </p:blipFill>
        <p:spPr>
          <a:prstGeom prst="rect">
            <a:avLst/>
          </a:prstGeom>
        </p:spPr>
      </p:pic>
    </p:spTree>
  </p:cSld>
  <p:clrMapOvr>
    <a:masterClrMapping/>
  </p:clrMapOvr>
  <p:transition xmlns:p14="http://schemas.microsoft.com/office/powerpoint/2010/main" spd="med" advClick="1"/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3" name="Title 1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Techniques we think you should know about</a:t>
            </a:r>
          </a:p>
        </p:txBody>
      </p:sp>
      <p:sp>
        <p:nvSpPr>
          <p:cNvPr id="294" name="Content Placeholder 2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 defTabSz="660400">
              <a:spcBef>
                <a:spcPts val="2500"/>
              </a:spcBef>
              <a:defRPr sz="3360"/>
            </a:pPr>
            <a:r>
              <a:t>Encryption 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Authentication and Least Privilege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Passwords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Biometrics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Multi-Factor Authentication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OAuth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“Two-factor”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Pen Testing/White Hat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Intrusion Detection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Patch Management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Type-safe languages and Formal Methods</a:t>
            </a:r>
          </a:p>
          <a:p>
            <a:pPr defTabSz="660400">
              <a:spcBef>
                <a:spcPts val="2500"/>
              </a:spcBef>
              <a:defRPr sz="3360"/>
            </a:pPr>
            <a:r>
              <a:t>Security By Design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" name="Encryption — March 4…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Encryption — March 4</a:t>
            </a:r>
          </a:p>
          <a:p>
            <a:pPr/>
            <a:r>
              <a:t>(Encryption is so important that we will devote all of next week to it.)</a:t>
            </a:r>
          </a:p>
        </p:txBody>
      </p:sp>
      <p:sp>
        <p:nvSpPr>
          <p:cNvPr id="297" name="For now, you should know: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For now, you should know:</a:t>
            </a:r>
          </a:p>
          <a:p>
            <a:pPr/>
          </a:p>
          <a:p>
            <a:pPr/>
          </a:p>
          <a:p>
            <a:pPr/>
          </a:p>
          <a:p>
            <a:pPr/>
          </a:p>
          <a:p>
            <a:pPr/>
          </a:p>
          <a:p>
            <a:pPr/>
          </a:p>
          <a:p>
            <a:pPr/>
            <a:r>
              <a:rPr i="1"/>
              <a:t>Symmetric</a:t>
            </a:r>
            <a:r>
              <a:t> encryption - </a:t>
            </a:r>
            <a:r>
              <a:rPr i="1"/>
              <a:t>secret key cryptography</a:t>
            </a:r>
            <a:r>
              <a:t> - Encryption &amp; Decryption keys are the </a:t>
            </a:r>
            <a:r>
              <a:rPr i="1"/>
              <a:t>same</a:t>
            </a:r>
          </a:p>
          <a:p>
            <a:pPr/>
            <a:r>
              <a:rPr i="1"/>
              <a:t>Asymmetric</a:t>
            </a:r>
            <a:r>
              <a:t> encryption - </a:t>
            </a:r>
            <a:r>
              <a:rPr i="1"/>
              <a:t>public key cryptography</a:t>
            </a:r>
            <a:r>
              <a:t> - Encryption &amp; Decryption keys are </a:t>
            </a:r>
            <a:r>
              <a:rPr i="1"/>
              <a:t>different</a:t>
            </a:r>
          </a:p>
        </p:txBody>
      </p:sp>
      <p:grpSp>
        <p:nvGrpSpPr>
          <p:cNvPr id="309" name="Group"/>
          <p:cNvGrpSpPr/>
          <p:nvPr/>
        </p:nvGrpSpPr>
        <p:grpSpPr>
          <a:xfrm>
            <a:off x="1494908" y="4756670"/>
            <a:ext cx="21377915" cy="4725354"/>
            <a:chOff x="0" y="0"/>
            <a:chExt cx="21377914" cy="4725353"/>
          </a:xfrm>
        </p:grpSpPr>
        <p:sp>
          <p:nvSpPr>
            <p:cNvPr id="298" name="Encryption…"/>
            <p:cNvSpPr/>
            <p:nvPr/>
          </p:nvSpPr>
          <p:spPr>
            <a:xfrm>
              <a:off x="3644396" y="647093"/>
              <a:ext cx="5333370" cy="4078261"/>
            </a:xfrm>
            <a:prstGeom prst="rightArrow">
              <a:avLst>
                <a:gd name="adj1" fmla="val 32000"/>
                <a:gd name="adj2" fmla="val 29642"/>
              </a:avLst>
            </a:prstGeom>
            <a:gradFill flip="none" rotWithShape="1">
              <a:gsLst>
                <a:gs pos="0">
                  <a:schemeClr val="accent1">
                    <a:lumOff val="16847"/>
                  </a:schemeClr>
                </a:gs>
                <a:gs pos="100000">
                  <a:schemeClr val="accent5">
                    <a:hueOff val="-82419"/>
                    <a:satOff val="-9513"/>
                    <a:lumOff val="-16343"/>
                  </a:schemeClr>
                </a:gs>
              </a:gsLst>
              <a:lin ang="75017" scaled="0"/>
            </a:gra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r>
                <a:t>Encryption</a:t>
              </a:r>
            </a:p>
            <a:p>
              <a: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r>
                <a:t>algorithm</a:t>
              </a:r>
            </a:p>
          </p:txBody>
        </p:sp>
        <p:sp>
          <p:nvSpPr>
            <p:cNvPr id="299" name="Encrypted data"/>
            <p:cNvSpPr/>
            <p:nvPr/>
          </p:nvSpPr>
          <p:spPr>
            <a:xfrm>
              <a:off x="9160071" y="1714420"/>
              <a:ext cx="2729083" cy="1943606"/>
            </a:xfrm>
            <a:prstGeom prst="rect">
              <a:avLst/>
            </a:prstGeom>
            <a:solidFill>
              <a:schemeClr val="accent5">
                <a:hueOff val="-82419"/>
                <a:satOff val="-9513"/>
                <a:lumOff val="-16343"/>
              </a:schemeClr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Encrypted data</a:t>
              </a:r>
            </a:p>
          </p:txBody>
        </p:sp>
        <p:sp>
          <p:nvSpPr>
            <p:cNvPr id="300" name="Data"/>
            <p:cNvSpPr/>
            <p:nvPr/>
          </p:nvSpPr>
          <p:spPr>
            <a:xfrm>
              <a:off x="0" y="1559058"/>
              <a:ext cx="2695678" cy="1943605"/>
            </a:xfrm>
            <a:prstGeom prst="rect">
              <a:avLst/>
            </a:prstGeom>
            <a:solidFill>
              <a:schemeClr val="accent1"/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Data</a:t>
              </a:r>
            </a:p>
          </p:txBody>
        </p:sp>
        <p:sp>
          <p:nvSpPr>
            <p:cNvPr id="301" name="Decryption…"/>
            <p:cNvSpPr/>
            <p:nvPr/>
          </p:nvSpPr>
          <p:spPr>
            <a:xfrm>
              <a:off x="12504457" y="491730"/>
              <a:ext cx="5333371" cy="4078261"/>
            </a:xfrm>
            <a:prstGeom prst="rightArrow">
              <a:avLst>
                <a:gd name="adj1" fmla="val 32000"/>
                <a:gd name="adj2" fmla="val 29642"/>
              </a:avLst>
            </a:prstGeom>
            <a:gradFill flip="none" rotWithShape="1">
              <a:gsLst>
                <a:gs pos="0">
                  <a:schemeClr val="accent1">
                    <a:lumOff val="16847"/>
                  </a:schemeClr>
                </a:gs>
                <a:gs pos="100000">
                  <a:schemeClr val="accent5">
                    <a:hueOff val="-82419"/>
                    <a:satOff val="-9513"/>
                    <a:lumOff val="-16343"/>
                  </a:schemeClr>
                </a:gs>
              </a:gsLst>
              <a:lin ang="10856979" scaled="0"/>
            </a:gra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r>
                <a:t>Decryption</a:t>
              </a:r>
            </a:p>
            <a:p>
              <a: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r>
                <a:t>algorithm</a:t>
              </a:r>
            </a:p>
          </p:txBody>
        </p:sp>
        <p:sp>
          <p:nvSpPr>
            <p:cNvPr id="302" name="Data"/>
            <p:cNvSpPr/>
            <p:nvPr/>
          </p:nvSpPr>
          <p:spPr>
            <a:xfrm>
              <a:off x="18682236" y="1559058"/>
              <a:ext cx="2695679" cy="1943605"/>
            </a:xfrm>
            <a:prstGeom prst="rect">
              <a:avLst/>
            </a:prstGeom>
            <a:solidFill>
              <a:schemeClr val="accent1"/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Data</a:t>
              </a:r>
            </a:p>
          </p:txBody>
        </p:sp>
        <p:sp>
          <p:nvSpPr>
            <p:cNvPr id="303" name="Encryption key"/>
            <p:cNvSpPr/>
            <p:nvPr/>
          </p:nvSpPr>
          <p:spPr>
            <a:xfrm>
              <a:off x="4632664" y="54518"/>
              <a:ext cx="2695678" cy="1270001"/>
            </a:xfrm>
            <a:prstGeom prst="rect">
              <a:avLst/>
            </a:prstGeom>
            <a:solidFill>
              <a:schemeClr val="accent4">
                <a:hueOff val="-461056"/>
                <a:satOff val="4338"/>
                <a:lumOff val="-10225"/>
              </a:schemeClr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Encryption key</a:t>
              </a:r>
            </a:p>
          </p:txBody>
        </p:sp>
        <p:pic>
          <p:nvPicPr>
            <p:cNvPr id="304" name="Line Line" descr="Line Line"/>
            <p:cNvPicPr>
              <a:picLocks noChangeAspect="0"/>
            </p:cNvPicPr>
            <p:nvPr/>
          </p:nvPicPr>
          <p:blipFill>
            <a:blip r:embed="rId2">
              <a:extLst/>
            </a:blip>
            <a:stretch>
              <a:fillRect/>
            </a:stretch>
          </p:blipFill>
          <p:spPr>
            <a:xfrm rot="5379675">
              <a:off x="5530137" y="1440824"/>
              <a:ext cx="821715" cy="352235"/>
            </a:xfrm>
            <a:prstGeom prst="rect">
              <a:avLst/>
            </a:prstGeom>
            <a:effectLst/>
          </p:spPr>
        </p:pic>
        <p:sp>
          <p:nvSpPr>
            <p:cNvPr id="306" name="Decryption key"/>
            <p:cNvSpPr/>
            <p:nvPr/>
          </p:nvSpPr>
          <p:spPr>
            <a:xfrm>
              <a:off x="13412051" y="0"/>
              <a:ext cx="2695678" cy="1270000"/>
            </a:xfrm>
            <a:prstGeom prst="rect">
              <a:avLst/>
            </a:prstGeom>
            <a:solidFill>
              <a:schemeClr val="accent4">
                <a:hueOff val="-461056"/>
                <a:satOff val="4338"/>
                <a:lumOff val="-10225"/>
              </a:schemeClr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val="1"/>
              </a:ext>
            </a:extLst>
          </p:spPr>
          <p:txBody>
            <a:bodyPr wrap="square" lIns="0" tIns="0" rIns="0" bIns="0" numCol="1" anchor="ctr">
              <a:noAutofit/>
            </a:bodyPr>
            <a:lstStyle>
              <a:lvl1pPr algn="ctr">
                <a:spcBef>
                  <a:spcPts val="0"/>
                </a:spcBef>
                <a:defRPr sz="320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lvl1pPr>
            </a:lstStyle>
            <a:p>
              <a:pPr/>
              <a:r>
                <a:t>Decryption key</a:t>
              </a:r>
            </a:p>
          </p:txBody>
        </p:sp>
        <p:pic>
          <p:nvPicPr>
            <p:cNvPr id="307" name="Line Line" descr="Line Line"/>
            <p:cNvPicPr>
              <a:picLocks noChangeAspect="0"/>
            </p:cNvPicPr>
            <p:nvPr/>
          </p:nvPicPr>
          <p:blipFill>
            <a:blip r:embed="rId2">
              <a:extLst/>
            </a:blip>
            <a:stretch>
              <a:fillRect/>
            </a:stretch>
          </p:blipFill>
          <p:spPr>
            <a:xfrm rot="5379675">
              <a:off x="14309525" y="1386305"/>
              <a:ext cx="821715" cy="352235"/>
            </a:xfrm>
            <a:prstGeom prst="rect">
              <a:avLst/>
            </a:prstGeom>
            <a:effectLst/>
          </p:spPr>
        </p:pic>
      </p:grpSp>
    </p:spTree>
  </p:cSld>
  <p:clrMapOvr>
    <a:masterClrMapping/>
  </p:clrMapOvr>
  <p:transition xmlns:p14="http://schemas.microsoft.com/office/powerpoint/2010/main" spd="med" advClick="1"/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1" name="Title 1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User Authentication and Least Privilege</a:t>
            </a:r>
          </a:p>
        </p:txBody>
      </p:sp>
      <p:sp>
        <p:nvSpPr>
          <p:cNvPr id="312" name="Content Placeholder 2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User Authentication — Verifying that the user is who the user claims to be.</a:t>
            </a:r>
          </a:p>
          <a:p>
            <a:pPr/>
            <a:r>
              <a:t>Q: How do we authenticate users today?</a:t>
            </a:r>
          </a:p>
          <a:p>
            <a:pPr lvl="1"/>
            <a:r>
              <a:t>“Who is that hacker in the hoodie?”</a:t>
            </a:r>
          </a:p>
        </p:txBody>
      </p:sp>
      <p:pic>
        <p:nvPicPr>
          <p:cNvPr id="313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320908" y="5833496"/>
            <a:ext cx="8759278" cy="5851198"/>
          </a:xfrm>
          <a:prstGeom prst="rect">
            <a:avLst/>
          </a:prstGeom>
          <a:ln w="12700">
            <a:miter lim="400000"/>
          </a:ln>
        </p:spPr>
      </p:pic>
      <p:pic>
        <p:nvPicPr>
          <p:cNvPr id="314" name="pasted-movie.png" descr="pasted-movi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4079224" y="5833496"/>
            <a:ext cx="5851198" cy="5851198"/>
          </a:xfrm>
          <a:prstGeom prst="rect">
            <a:avLst/>
          </a:prstGeom>
          <a:ln w="12700">
            <a:miter lim="400000"/>
          </a:ln>
        </p:spPr>
      </p:pic>
      <p:sp>
        <p:nvSpPr>
          <p:cNvPr id="315" name="James Martin/CNET…"/>
          <p:cNvSpPr txBox="1"/>
          <p:nvPr/>
        </p:nvSpPr>
        <p:spPr>
          <a:xfrm>
            <a:off x="14070874" y="11691752"/>
            <a:ext cx="1486124" cy="4572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/>
          <a:p>
            <a:pPr defTabSz="457200">
              <a:spcBef>
                <a:spcPts val="0"/>
              </a:spcBef>
              <a:defRPr sz="1200">
                <a:solidFill>
                  <a:srgbClr val="5E5E62"/>
                </a:solidFill>
                <a:latin typeface="Helvetica"/>
                <a:ea typeface="Helvetica"/>
                <a:cs typeface="Helvetica"/>
                <a:sym typeface="Helvetica"/>
              </a:defRPr>
            </a:pPr>
            <a:r>
              <a:t>James Martin/CNET</a:t>
            </a:r>
          </a:p>
          <a:p>
            <a:pPr defTabSz="457200">
              <a:spcBef>
                <a:spcPts val="0"/>
              </a:spcBef>
              <a:defRPr sz="1200">
                <a:solidFill>
                  <a:srgbClr val="5E5E62"/>
                </a:solidFill>
                <a:latin typeface="Helvetica"/>
                <a:ea typeface="Helvetica"/>
                <a:cs typeface="Helvetica"/>
                <a:sym typeface="Helvetica"/>
              </a:defRPr>
            </a:pPr>
            <a:r>
              <a:t>2012</a:t>
            </a:r>
          </a:p>
        </p:txBody>
      </p:sp>
      <p:sp>
        <p:nvSpPr>
          <p:cNvPr id="316" name="https://jolt.richmond.edu/2020/10/26/finding-prosecuting-and-punishing-hackers-comprehensive-changes-likely-necessary/"/>
          <p:cNvSpPr txBox="1"/>
          <p:nvPr/>
        </p:nvSpPr>
        <p:spPr>
          <a:xfrm>
            <a:off x="3303146" y="11782785"/>
            <a:ext cx="8566100" cy="27513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>
              <a:defRPr sz="1200"/>
            </a:lvl1pPr>
          </a:lstStyle>
          <a:p>
            <a:pPr/>
            <a:r>
              <a:t>https://jolt.richmond.edu/2020/10/26/finding-prosecuting-and-punishing-hackers-comprehensive-changes-likely-necessary/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8" name="Ways to authenticate users - Something you know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Ways to authenticate users - Something you know</a:t>
            </a:r>
          </a:p>
        </p:txBody>
      </p:sp>
      <p:pic>
        <p:nvPicPr>
          <p:cNvPr id="319" name="droppedImage.pdf" descr="droppedImage.pdf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49896" y="2358265"/>
            <a:ext cx="9713822" cy="3038245"/>
          </a:xfrm>
          <a:prstGeom prst="rect">
            <a:avLst/>
          </a:prstGeom>
          <a:ln w="12700"/>
        </p:spPr>
      </p:pic>
      <p:pic>
        <p:nvPicPr>
          <p:cNvPr id="320" name="droppedImage.pdf" descr="droppedImage.pdf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0846903" y="2795447"/>
            <a:ext cx="6692445" cy="9017901"/>
          </a:xfrm>
          <a:prstGeom prst="rect">
            <a:avLst/>
          </a:prstGeom>
          <a:ln w="12700"/>
        </p:spPr>
      </p:pic>
      <p:pic>
        <p:nvPicPr>
          <p:cNvPr id="321" name="droppedImage.pdf" descr="droppedImage.pdf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17741376" y="2603074"/>
            <a:ext cx="5619597" cy="6471052"/>
          </a:xfrm>
          <a:prstGeom prst="rect">
            <a:avLst/>
          </a:prstGeom>
          <a:ln w="12700"/>
        </p:spPr>
      </p:pic>
      <p:sp>
        <p:nvSpPr>
          <p:cNvPr id="322" name="passwords"/>
          <p:cNvSpPr txBox="1"/>
          <p:nvPr/>
        </p:nvSpPr>
        <p:spPr>
          <a:xfrm>
            <a:off x="4366571" y="5434384"/>
            <a:ext cx="3083053" cy="8084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/>
          <a:p>
            <a:pPr/>
            <a:r>
              <a:t>passwords</a:t>
            </a:r>
          </a:p>
        </p:txBody>
      </p:sp>
      <p:sp>
        <p:nvSpPr>
          <p:cNvPr id="323" name="passpoints"/>
          <p:cNvSpPr txBox="1"/>
          <p:nvPr/>
        </p:nvSpPr>
        <p:spPr>
          <a:xfrm>
            <a:off x="12651599" y="11793522"/>
            <a:ext cx="3095245" cy="80843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/>
          <a:p>
            <a:pPr/>
            <a:r>
              <a:t>passpoints</a:t>
            </a:r>
          </a:p>
        </p:txBody>
      </p:sp>
      <p:sp>
        <p:nvSpPr>
          <p:cNvPr id="324" name="passfaces"/>
          <p:cNvSpPr txBox="1"/>
          <p:nvPr/>
        </p:nvSpPr>
        <p:spPr>
          <a:xfrm>
            <a:off x="19003553" y="9137237"/>
            <a:ext cx="2880056" cy="8084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/>
          <a:p>
            <a:pPr/>
            <a:r>
              <a:t>passfaces</a:t>
            </a:r>
          </a:p>
        </p:txBody>
      </p:sp>
    </p:spTree>
  </p:cSld>
  <p:clrMapOvr>
    <a:masterClrMapping/>
  </p:clrMapOvr>
  <p:transition xmlns:p14="http://schemas.microsoft.com/office/powerpoint/2010/main" spd="med" advClick="1"/>
  <p:timing>
    <p:tnLst>
      <p:par>
        <p:cTn id="1" nodeType="tmRoot" restart="never" dur="indefinite" fill="hold">
          <p:childTnLst>
            <p:seq concurrent="1" prevAc="none" nextAc="seek">
              <p:cTn id="2" nodeType="mainSeq" dur="indefinite" fill="hold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Class="entr" nodeType="clickEffect" presetSubtype="8" presetID="2" grpId="1" fill="hold">
                                  <p:stCondLst>
                                    <p:cond delay="0"/>
                                  </p:stCondLst>
                                  <p:iterate type="el" backwards="0"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3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  <p:bldLst>
      <p:bldP build="whole" bldLvl="1" animBg="1" rev="0" advAuto="0" spid="320" grpId="1"/>
    </p:bld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6" name="Passwords are problematic.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Passwords are problematic.</a:t>
            </a:r>
          </a:p>
        </p:txBody>
      </p:sp>
      <p:sp>
        <p:nvSpPr>
          <p:cNvPr id="327" name="Password “strength” is a misnomer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Password “strength” is a misnomer</a:t>
            </a:r>
          </a:p>
          <a:p>
            <a:pPr/>
            <a:r>
              <a:t>All you want is a password that is unique.</a:t>
            </a:r>
          </a:p>
        </p:txBody>
      </p:sp>
      <p:pic>
        <p:nvPicPr>
          <p:cNvPr id="328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958871" y="2076675"/>
            <a:ext cx="12938675" cy="11497777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0" name="More ways to authenticate based on secrets!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More ways to authenticate based on secrets!</a:t>
            </a:r>
          </a:p>
        </p:txBody>
      </p:sp>
      <p:pic>
        <p:nvPicPr>
          <p:cNvPr id="331" name="droppedImage.pdf" descr="droppedImage.pdf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095107" y="3415320"/>
            <a:ext cx="8694032" cy="8835630"/>
          </a:xfrm>
          <a:prstGeom prst="rect">
            <a:avLst/>
          </a:prstGeom>
          <a:ln w="12700"/>
        </p:spPr>
      </p:pic>
      <p:pic>
        <p:nvPicPr>
          <p:cNvPr id="332" name="338335-android-unlock-for-sw.tiff" descr="338335-android-unlock-for-sw.tiff"/>
          <p:cNvPicPr>
            <a:picLocks noChangeAspect="1"/>
          </p:cNvPicPr>
          <p:nvPr/>
        </p:nvPicPr>
        <p:blipFill>
          <a:blip r:embed="rId3">
            <a:extLst/>
          </a:blip>
          <a:srcRect l="0" t="0" r="37267" b="0"/>
          <a:stretch>
            <a:fillRect/>
          </a:stretch>
        </p:blipFill>
        <p:spPr>
          <a:xfrm>
            <a:off x="13119206" y="2741018"/>
            <a:ext cx="8301346" cy="8835590"/>
          </a:xfrm>
          <a:prstGeom prst="rect">
            <a:avLst/>
          </a:prstGeom>
          <a:ln w="12700"/>
        </p:spPr>
      </p:pic>
      <p:sp>
        <p:nvSpPr>
          <p:cNvPr id="333" name="Draw-a-secret"/>
          <p:cNvSpPr txBox="1"/>
          <p:nvPr/>
        </p:nvSpPr>
        <p:spPr>
          <a:xfrm>
            <a:off x="5041481" y="12242210"/>
            <a:ext cx="4008426" cy="80843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/>
          <a:p>
            <a:pPr/>
            <a:r>
              <a:t>Draw-a-secret</a:t>
            </a:r>
          </a:p>
        </p:txBody>
      </p:sp>
      <p:sp>
        <p:nvSpPr>
          <p:cNvPr id="334" name="Early Android’s graphical authentication"/>
          <p:cNvSpPr txBox="1"/>
          <p:nvPr/>
        </p:nvSpPr>
        <p:spPr>
          <a:xfrm>
            <a:off x="14446099" y="11880260"/>
            <a:ext cx="8301435" cy="153233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 anchor="ctr">
            <a:spAutoFit/>
          </a:bodyPr>
          <a:lstStyle/>
          <a:p>
            <a:pPr/>
            <a:r>
              <a:t>Early Android’s graphical authentication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6" name="Authentication 2 — Something that you have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Authentication 2 — Something that you have</a:t>
            </a:r>
          </a:p>
        </p:txBody>
      </p:sp>
      <p:sp>
        <p:nvSpPr>
          <p:cNvPr id="337" name="Advantages: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Advantages:</a:t>
            </a:r>
          </a:p>
          <a:p>
            <a:pPr lvl="1"/>
            <a:r>
              <a:t>Tokens can provide end-to-end authentication</a:t>
            </a:r>
          </a:p>
          <a:p>
            <a:pPr lvl="1"/>
            <a:r>
              <a:t>Tokens are hard to forge.</a:t>
            </a:r>
          </a:p>
          <a:p>
            <a:pPr lvl="1"/>
            <a:r>
              <a:t>Token protocols defended against:</a:t>
            </a:r>
          </a:p>
          <a:p>
            <a:pPr lvl="2"/>
            <a:r>
              <a:t>man-in-the-middle attack</a:t>
            </a:r>
          </a:p>
          <a:p>
            <a:pPr lvl="2"/>
            <a:r>
              <a:t>replay attack</a:t>
            </a:r>
          </a:p>
          <a:p>
            <a:pPr lvl="1"/>
            <a:r>
              <a:t>Typically combined with PINs ("something you know")</a:t>
            </a:r>
          </a:p>
          <a:p>
            <a:pPr lvl="1"/>
            <a:r>
              <a:t>Can also accommodate duress codes.</a:t>
            </a:r>
          </a:p>
          <a:p>
            <a:pPr/>
            <a:r>
              <a:t>Disadvantages:</a:t>
            </a:r>
          </a:p>
          <a:p>
            <a:pPr lvl="1"/>
            <a:r>
              <a:t>Cost</a:t>
            </a:r>
          </a:p>
          <a:p>
            <a:pPr lvl="1"/>
            <a:r>
              <a:t>Speed</a:t>
            </a:r>
          </a:p>
          <a:p>
            <a:pPr lvl="1"/>
            <a:r>
              <a:t>May require special hardware</a:t>
            </a:r>
          </a:p>
        </p:txBody>
      </p:sp>
      <p:pic>
        <p:nvPicPr>
          <p:cNvPr id="338" name="cac_card.tiff" descr="cac_card.tiff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6744484" y="2203024"/>
            <a:ext cx="6431882" cy="9806456"/>
          </a:xfrm>
          <a:prstGeom prst="rect">
            <a:avLst/>
          </a:prstGeom>
          <a:ln w="12700">
            <a:miter lim="400000"/>
          </a:ln>
        </p:spPr>
      </p:pic>
      <p:pic>
        <p:nvPicPr>
          <p:cNvPr id="339" name="SecureID_token.tiff" descr="SecureID_token.tiff"/>
          <p:cNvPicPr>
            <a:picLocks noChangeAspect="1"/>
          </p:cNvPicPr>
          <p:nvPr/>
        </p:nvPicPr>
        <p:blipFill>
          <a:blip r:embed="rId3">
            <a:extLst/>
          </a:blip>
          <a:srcRect l="14569" t="7291" r="0" b="242"/>
          <a:stretch>
            <a:fillRect/>
          </a:stretch>
        </p:blipFill>
        <p:spPr>
          <a:xfrm>
            <a:off x="11210446" y="2644454"/>
            <a:ext cx="6506568" cy="294311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0016" h="21565" fill="norm" stroke="1" extrusionOk="0">
                <a:moveTo>
                  <a:pt x="5754" y="15"/>
                </a:moveTo>
                <a:cubicBezTo>
                  <a:pt x="3661" y="89"/>
                  <a:pt x="3180" y="458"/>
                  <a:pt x="2418" y="1632"/>
                </a:cubicBezTo>
                <a:cubicBezTo>
                  <a:pt x="1310" y="3342"/>
                  <a:pt x="1086" y="5038"/>
                  <a:pt x="1194" y="10894"/>
                </a:cubicBezTo>
                <a:cubicBezTo>
                  <a:pt x="1269" y="14971"/>
                  <a:pt x="1281" y="15135"/>
                  <a:pt x="1625" y="16367"/>
                </a:cubicBezTo>
                <a:cubicBezTo>
                  <a:pt x="2054" y="17907"/>
                  <a:pt x="2547" y="18745"/>
                  <a:pt x="3381" y="19359"/>
                </a:cubicBezTo>
                <a:cubicBezTo>
                  <a:pt x="3933" y="19766"/>
                  <a:pt x="4567" y="19812"/>
                  <a:pt x="8602" y="19729"/>
                </a:cubicBezTo>
                <a:lnTo>
                  <a:pt x="13196" y="19633"/>
                </a:lnTo>
                <a:lnTo>
                  <a:pt x="13625" y="18973"/>
                </a:lnTo>
                <a:cubicBezTo>
                  <a:pt x="14160" y="18146"/>
                  <a:pt x="14552" y="16930"/>
                  <a:pt x="14969" y="14808"/>
                </a:cubicBezTo>
                <a:cubicBezTo>
                  <a:pt x="15258" y="13338"/>
                  <a:pt x="15294" y="12844"/>
                  <a:pt x="15291" y="10377"/>
                </a:cubicBezTo>
                <a:cubicBezTo>
                  <a:pt x="15285" y="5382"/>
                  <a:pt x="14738" y="2803"/>
                  <a:pt x="13320" y="1077"/>
                </a:cubicBezTo>
                <a:lnTo>
                  <a:pt x="12521" y="106"/>
                </a:lnTo>
                <a:lnTo>
                  <a:pt x="8454" y="21"/>
                </a:lnTo>
                <a:cubicBezTo>
                  <a:pt x="7328" y="-2"/>
                  <a:pt x="6452" y="-9"/>
                  <a:pt x="5754" y="15"/>
                </a:cubicBezTo>
                <a:close/>
                <a:moveTo>
                  <a:pt x="14501" y="21273"/>
                </a:moveTo>
                <a:cubicBezTo>
                  <a:pt x="11056" y="21273"/>
                  <a:pt x="6233" y="21323"/>
                  <a:pt x="724" y="21418"/>
                </a:cubicBezTo>
                <a:cubicBezTo>
                  <a:pt x="-1584" y="21458"/>
                  <a:pt x="1812" y="21519"/>
                  <a:pt x="8271" y="21555"/>
                </a:cubicBezTo>
                <a:cubicBezTo>
                  <a:pt x="14730" y="21591"/>
                  <a:pt x="20016" y="21527"/>
                  <a:pt x="20016" y="21412"/>
                </a:cubicBezTo>
                <a:cubicBezTo>
                  <a:pt x="20016" y="21318"/>
                  <a:pt x="17947" y="21272"/>
                  <a:pt x="14501" y="21273"/>
                </a:cubicBezTo>
                <a:close/>
              </a:path>
            </a:pathLst>
          </a:custGeom>
          <a:ln w="12700">
            <a:miter lim="400000"/>
          </a:ln>
        </p:spPr>
      </p:pic>
      <p:pic>
        <p:nvPicPr>
          <p:cNvPr id="340" name="41RZ5hMJWXL._SL500_AA280_.tiff" descr="41RZ5hMJWXL._SL500_AA280_.tiff"/>
          <p:cNvPicPr>
            <a:picLocks noChangeAspect="1"/>
          </p:cNvPicPr>
          <p:nvPr/>
        </p:nvPicPr>
        <p:blipFill>
          <a:blip r:embed="rId4">
            <a:extLst/>
          </a:blip>
          <a:srcRect l="5767" t="22130" r="1889" b="18411"/>
          <a:stretch>
            <a:fillRect/>
          </a:stretch>
        </p:blipFill>
        <p:spPr>
          <a:xfrm>
            <a:off x="20469474" y="11445509"/>
            <a:ext cx="3283702" cy="2114334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517" h="21585" fill="norm" stroke="1" extrusionOk="0">
                <a:moveTo>
                  <a:pt x="14629" y="0"/>
                </a:moveTo>
                <a:cubicBezTo>
                  <a:pt x="14364" y="-12"/>
                  <a:pt x="13927" y="252"/>
                  <a:pt x="13168" y="859"/>
                </a:cubicBezTo>
                <a:cubicBezTo>
                  <a:pt x="12579" y="1330"/>
                  <a:pt x="11995" y="1811"/>
                  <a:pt x="11870" y="1925"/>
                </a:cubicBezTo>
                <a:cubicBezTo>
                  <a:pt x="11736" y="2047"/>
                  <a:pt x="11664" y="2050"/>
                  <a:pt x="11584" y="1986"/>
                </a:cubicBezTo>
                <a:cubicBezTo>
                  <a:pt x="11583" y="1985"/>
                  <a:pt x="11582" y="1986"/>
                  <a:pt x="11581" y="1986"/>
                </a:cubicBezTo>
                <a:cubicBezTo>
                  <a:pt x="11576" y="1981"/>
                  <a:pt x="11571" y="1970"/>
                  <a:pt x="11566" y="1965"/>
                </a:cubicBezTo>
                <a:cubicBezTo>
                  <a:pt x="11518" y="1920"/>
                  <a:pt x="11477" y="1887"/>
                  <a:pt x="11394" y="1763"/>
                </a:cubicBezTo>
                <a:cubicBezTo>
                  <a:pt x="11330" y="1667"/>
                  <a:pt x="11261" y="1590"/>
                  <a:pt x="11199" y="1536"/>
                </a:cubicBezTo>
                <a:cubicBezTo>
                  <a:pt x="11152" y="1508"/>
                  <a:pt x="11053" y="1486"/>
                  <a:pt x="10988" y="1463"/>
                </a:cubicBezTo>
                <a:cubicBezTo>
                  <a:pt x="10918" y="1472"/>
                  <a:pt x="10816" y="1452"/>
                  <a:pt x="10723" y="1394"/>
                </a:cubicBezTo>
                <a:cubicBezTo>
                  <a:pt x="10689" y="1372"/>
                  <a:pt x="10649" y="1360"/>
                  <a:pt x="10611" y="1345"/>
                </a:cubicBezTo>
                <a:cubicBezTo>
                  <a:pt x="10515" y="1324"/>
                  <a:pt x="10446" y="1314"/>
                  <a:pt x="10372" y="1301"/>
                </a:cubicBezTo>
                <a:cubicBezTo>
                  <a:pt x="10177" y="1293"/>
                  <a:pt x="9939" y="1338"/>
                  <a:pt x="9605" y="1455"/>
                </a:cubicBezTo>
                <a:cubicBezTo>
                  <a:pt x="9494" y="1494"/>
                  <a:pt x="9437" y="1506"/>
                  <a:pt x="9340" y="1536"/>
                </a:cubicBezTo>
                <a:cubicBezTo>
                  <a:pt x="9304" y="1555"/>
                  <a:pt x="9283" y="1563"/>
                  <a:pt x="9243" y="1584"/>
                </a:cubicBezTo>
                <a:cubicBezTo>
                  <a:pt x="8915" y="1759"/>
                  <a:pt x="8478" y="2046"/>
                  <a:pt x="8130" y="2285"/>
                </a:cubicBezTo>
                <a:cubicBezTo>
                  <a:pt x="8065" y="2383"/>
                  <a:pt x="7964" y="2468"/>
                  <a:pt x="7870" y="2468"/>
                </a:cubicBezTo>
                <a:cubicBezTo>
                  <a:pt x="7857" y="2468"/>
                  <a:pt x="7840" y="2481"/>
                  <a:pt x="7826" y="2484"/>
                </a:cubicBezTo>
                <a:cubicBezTo>
                  <a:pt x="7677" y="2593"/>
                  <a:pt x="7605" y="2641"/>
                  <a:pt x="7483" y="2727"/>
                </a:cubicBezTo>
                <a:cubicBezTo>
                  <a:pt x="7454" y="2752"/>
                  <a:pt x="7423" y="2792"/>
                  <a:pt x="7389" y="2792"/>
                </a:cubicBezTo>
                <a:cubicBezTo>
                  <a:pt x="7300" y="2854"/>
                  <a:pt x="7136" y="2975"/>
                  <a:pt x="7103" y="2994"/>
                </a:cubicBezTo>
                <a:cubicBezTo>
                  <a:pt x="6753" y="3198"/>
                  <a:pt x="6167" y="3472"/>
                  <a:pt x="5842" y="3602"/>
                </a:cubicBezTo>
                <a:cubicBezTo>
                  <a:pt x="5839" y="3604"/>
                  <a:pt x="5839" y="3608"/>
                  <a:pt x="5837" y="3610"/>
                </a:cubicBezTo>
                <a:cubicBezTo>
                  <a:pt x="5784" y="3653"/>
                  <a:pt x="5731" y="3667"/>
                  <a:pt x="5678" y="3671"/>
                </a:cubicBezTo>
                <a:cubicBezTo>
                  <a:pt x="5662" y="3676"/>
                  <a:pt x="5605" y="3706"/>
                  <a:pt x="5595" y="3707"/>
                </a:cubicBezTo>
                <a:cubicBezTo>
                  <a:pt x="5498" y="3725"/>
                  <a:pt x="5338" y="3805"/>
                  <a:pt x="5241" y="3886"/>
                </a:cubicBezTo>
                <a:cubicBezTo>
                  <a:pt x="5144" y="3967"/>
                  <a:pt x="5064" y="4005"/>
                  <a:pt x="5064" y="3971"/>
                </a:cubicBezTo>
                <a:cubicBezTo>
                  <a:pt x="5064" y="3936"/>
                  <a:pt x="4935" y="3993"/>
                  <a:pt x="4776" y="4096"/>
                </a:cubicBezTo>
                <a:cubicBezTo>
                  <a:pt x="4616" y="4200"/>
                  <a:pt x="4457" y="4275"/>
                  <a:pt x="4422" y="4267"/>
                </a:cubicBezTo>
                <a:cubicBezTo>
                  <a:pt x="4387" y="4258"/>
                  <a:pt x="4329" y="4265"/>
                  <a:pt x="4295" y="4283"/>
                </a:cubicBezTo>
                <a:cubicBezTo>
                  <a:pt x="4260" y="4300"/>
                  <a:pt x="4204" y="4326"/>
                  <a:pt x="4170" y="4340"/>
                </a:cubicBezTo>
                <a:cubicBezTo>
                  <a:pt x="4135" y="4353"/>
                  <a:pt x="3976" y="4453"/>
                  <a:pt x="3816" y="4562"/>
                </a:cubicBezTo>
                <a:cubicBezTo>
                  <a:pt x="3709" y="4635"/>
                  <a:pt x="3549" y="4724"/>
                  <a:pt x="3400" y="4810"/>
                </a:cubicBezTo>
                <a:cubicBezTo>
                  <a:pt x="3380" y="4830"/>
                  <a:pt x="3361" y="4842"/>
                  <a:pt x="3343" y="4842"/>
                </a:cubicBezTo>
                <a:cubicBezTo>
                  <a:pt x="3339" y="4842"/>
                  <a:pt x="3336" y="4847"/>
                  <a:pt x="3332" y="4846"/>
                </a:cubicBezTo>
                <a:cubicBezTo>
                  <a:pt x="3284" y="4873"/>
                  <a:pt x="3233" y="4910"/>
                  <a:pt x="3192" y="4931"/>
                </a:cubicBezTo>
                <a:cubicBezTo>
                  <a:pt x="2499" y="5287"/>
                  <a:pt x="1598" y="6191"/>
                  <a:pt x="903" y="7228"/>
                </a:cubicBezTo>
                <a:cubicBezTo>
                  <a:pt x="606" y="7673"/>
                  <a:pt x="320" y="8037"/>
                  <a:pt x="269" y="8039"/>
                </a:cubicBezTo>
                <a:cubicBezTo>
                  <a:pt x="218" y="8040"/>
                  <a:pt x="187" y="8178"/>
                  <a:pt x="199" y="8343"/>
                </a:cubicBezTo>
                <a:cubicBezTo>
                  <a:pt x="207" y="8468"/>
                  <a:pt x="175" y="8688"/>
                  <a:pt x="131" y="8898"/>
                </a:cubicBezTo>
                <a:cubicBezTo>
                  <a:pt x="122" y="8950"/>
                  <a:pt x="122" y="8986"/>
                  <a:pt x="108" y="9048"/>
                </a:cubicBezTo>
                <a:cubicBezTo>
                  <a:pt x="-45" y="9714"/>
                  <a:pt x="-38" y="10002"/>
                  <a:pt x="149" y="10741"/>
                </a:cubicBezTo>
                <a:cubicBezTo>
                  <a:pt x="307" y="11363"/>
                  <a:pt x="327" y="11768"/>
                  <a:pt x="326" y="14136"/>
                </a:cubicBezTo>
                <a:cubicBezTo>
                  <a:pt x="325" y="15990"/>
                  <a:pt x="538" y="17251"/>
                  <a:pt x="1070" y="18532"/>
                </a:cubicBezTo>
                <a:cubicBezTo>
                  <a:pt x="1609" y="19833"/>
                  <a:pt x="2830" y="21003"/>
                  <a:pt x="4110" y="21450"/>
                </a:cubicBezTo>
                <a:cubicBezTo>
                  <a:pt x="4256" y="21501"/>
                  <a:pt x="4404" y="21522"/>
                  <a:pt x="4552" y="21547"/>
                </a:cubicBezTo>
                <a:cubicBezTo>
                  <a:pt x="4700" y="21563"/>
                  <a:pt x="4839" y="21581"/>
                  <a:pt x="5043" y="21583"/>
                </a:cubicBezTo>
                <a:cubicBezTo>
                  <a:pt x="5152" y="21584"/>
                  <a:pt x="5259" y="21588"/>
                  <a:pt x="5384" y="21579"/>
                </a:cubicBezTo>
                <a:cubicBezTo>
                  <a:pt x="5444" y="21578"/>
                  <a:pt x="5503" y="21574"/>
                  <a:pt x="5561" y="21571"/>
                </a:cubicBezTo>
                <a:cubicBezTo>
                  <a:pt x="6045" y="21526"/>
                  <a:pt x="6311" y="21498"/>
                  <a:pt x="6523" y="21470"/>
                </a:cubicBezTo>
                <a:cubicBezTo>
                  <a:pt x="6768" y="21424"/>
                  <a:pt x="6999" y="21363"/>
                  <a:pt x="7212" y="21287"/>
                </a:cubicBezTo>
                <a:cubicBezTo>
                  <a:pt x="7214" y="21287"/>
                  <a:pt x="7216" y="21288"/>
                  <a:pt x="7218" y="21287"/>
                </a:cubicBezTo>
                <a:cubicBezTo>
                  <a:pt x="7220" y="21286"/>
                  <a:pt x="7223" y="21284"/>
                  <a:pt x="7225" y="21283"/>
                </a:cubicBezTo>
                <a:cubicBezTo>
                  <a:pt x="7329" y="21246"/>
                  <a:pt x="7422" y="21198"/>
                  <a:pt x="7519" y="21154"/>
                </a:cubicBezTo>
                <a:cubicBezTo>
                  <a:pt x="7733" y="21068"/>
                  <a:pt x="8116" y="20797"/>
                  <a:pt x="8500" y="20473"/>
                </a:cubicBezTo>
                <a:cubicBezTo>
                  <a:pt x="8820" y="20148"/>
                  <a:pt x="9088" y="19751"/>
                  <a:pt x="9303" y="19266"/>
                </a:cubicBezTo>
                <a:cubicBezTo>
                  <a:pt x="9320" y="19210"/>
                  <a:pt x="9337" y="19162"/>
                  <a:pt x="9358" y="19116"/>
                </a:cubicBezTo>
                <a:cubicBezTo>
                  <a:pt x="9560" y="18609"/>
                  <a:pt x="9744" y="17855"/>
                  <a:pt x="9870" y="17066"/>
                </a:cubicBezTo>
                <a:cubicBezTo>
                  <a:pt x="9903" y="16860"/>
                  <a:pt x="9935" y="16658"/>
                  <a:pt x="9956" y="16421"/>
                </a:cubicBezTo>
                <a:cubicBezTo>
                  <a:pt x="9965" y="16342"/>
                  <a:pt x="9972" y="16265"/>
                  <a:pt x="9979" y="16186"/>
                </a:cubicBezTo>
                <a:cubicBezTo>
                  <a:pt x="10042" y="15297"/>
                  <a:pt x="10034" y="14262"/>
                  <a:pt x="9948" y="13281"/>
                </a:cubicBezTo>
                <a:cubicBezTo>
                  <a:pt x="9904" y="12778"/>
                  <a:pt x="9840" y="12290"/>
                  <a:pt x="9758" y="11847"/>
                </a:cubicBezTo>
                <a:cubicBezTo>
                  <a:pt x="9617" y="11084"/>
                  <a:pt x="9098" y="9760"/>
                  <a:pt x="8669" y="9064"/>
                </a:cubicBezTo>
                <a:cubicBezTo>
                  <a:pt x="8487" y="8769"/>
                  <a:pt x="8412" y="8559"/>
                  <a:pt x="8468" y="8505"/>
                </a:cubicBezTo>
                <a:cubicBezTo>
                  <a:pt x="8518" y="8457"/>
                  <a:pt x="8598" y="8455"/>
                  <a:pt x="8645" y="8501"/>
                </a:cubicBezTo>
                <a:cubicBezTo>
                  <a:pt x="8693" y="8547"/>
                  <a:pt x="8783" y="8521"/>
                  <a:pt x="8843" y="8444"/>
                </a:cubicBezTo>
                <a:cubicBezTo>
                  <a:pt x="9006" y="8233"/>
                  <a:pt x="9213" y="8593"/>
                  <a:pt x="10432" y="11203"/>
                </a:cubicBezTo>
                <a:cubicBezTo>
                  <a:pt x="11027" y="12477"/>
                  <a:pt x="11805" y="14125"/>
                  <a:pt x="12161" y="14870"/>
                </a:cubicBezTo>
                <a:cubicBezTo>
                  <a:pt x="12296" y="15150"/>
                  <a:pt x="12396" y="15389"/>
                  <a:pt x="12494" y="15619"/>
                </a:cubicBezTo>
                <a:cubicBezTo>
                  <a:pt x="12787" y="16237"/>
                  <a:pt x="12785" y="16215"/>
                  <a:pt x="13168" y="17025"/>
                </a:cubicBezTo>
                <a:cubicBezTo>
                  <a:pt x="13265" y="17231"/>
                  <a:pt x="13329" y="17357"/>
                  <a:pt x="13407" y="17515"/>
                </a:cubicBezTo>
                <a:cubicBezTo>
                  <a:pt x="13414" y="17527"/>
                  <a:pt x="13420" y="17540"/>
                  <a:pt x="13425" y="17552"/>
                </a:cubicBezTo>
                <a:cubicBezTo>
                  <a:pt x="13885" y="18488"/>
                  <a:pt x="14070" y="18696"/>
                  <a:pt x="14489" y="18828"/>
                </a:cubicBezTo>
                <a:cubicBezTo>
                  <a:pt x="14495" y="18819"/>
                  <a:pt x="14504" y="18814"/>
                  <a:pt x="14510" y="18804"/>
                </a:cubicBezTo>
                <a:cubicBezTo>
                  <a:pt x="14613" y="18626"/>
                  <a:pt x="14691" y="18586"/>
                  <a:pt x="14759" y="18674"/>
                </a:cubicBezTo>
                <a:cubicBezTo>
                  <a:pt x="14828" y="18763"/>
                  <a:pt x="14957" y="18671"/>
                  <a:pt x="15183" y="18374"/>
                </a:cubicBezTo>
                <a:cubicBezTo>
                  <a:pt x="15667" y="17741"/>
                  <a:pt x="15932" y="17482"/>
                  <a:pt x="16424" y="17199"/>
                </a:cubicBezTo>
                <a:cubicBezTo>
                  <a:pt x="16539" y="17120"/>
                  <a:pt x="16631" y="17072"/>
                  <a:pt x="16712" y="17041"/>
                </a:cubicBezTo>
                <a:cubicBezTo>
                  <a:pt x="16737" y="17029"/>
                  <a:pt x="16752" y="17018"/>
                  <a:pt x="16777" y="17005"/>
                </a:cubicBezTo>
                <a:cubicBezTo>
                  <a:pt x="18291" y="16241"/>
                  <a:pt x="19809" y="14695"/>
                  <a:pt x="20538" y="13176"/>
                </a:cubicBezTo>
                <a:cubicBezTo>
                  <a:pt x="20774" y="12684"/>
                  <a:pt x="20865" y="12585"/>
                  <a:pt x="21063" y="12609"/>
                </a:cubicBezTo>
                <a:cubicBezTo>
                  <a:pt x="21190" y="12624"/>
                  <a:pt x="21308" y="12681"/>
                  <a:pt x="21336" y="12734"/>
                </a:cubicBezTo>
                <a:cubicBezTo>
                  <a:pt x="21354" y="12708"/>
                  <a:pt x="21363" y="12685"/>
                  <a:pt x="21388" y="12658"/>
                </a:cubicBezTo>
                <a:cubicBezTo>
                  <a:pt x="21549" y="12482"/>
                  <a:pt x="21555" y="12451"/>
                  <a:pt x="21432" y="12378"/>
                </a:cubicBezTo>
                <a:cubicBezTo>
                  <a:pt x="21356" y="12332"/>
                  <a:pt x="21238" y="12327"/>
                  <a:pt x="21172" y="12366"/>
                </a:cubicBezTo>
                <a:cubicBezTo>
                  <a:pt x="20981" y="12480"/>
                  <a:pt x="20849" y="12131"/>
                  <a:pt x="21006" y="11928"/>
                </a:cubicBezTo>
                <a:cubicBezTo>
                  <a:pt x="21125" y="11775"/>
                  <a:pt x="21124" y="11747"/>
                  <a:pt x="21006" y="11645"/>
                </a:cubicBezTo>
                <a:cubicBezTo>
                  <a:pt x="20934" y="11582"/>
                  <a:pt x="20876" y="11417"/>
                  <a:pt x="20876" y="11280"/>
                </a:cubicBezTo>
                <a:cubicBezTo>
                  <a:pt x="20876" y="11143"/>
                  <a:pt x="20687" y="10723"/>
                  <a:pt x="20457" y="10348"/>
                </a:cubicBezTo>
                <a:cubicBezTo>
                  <a:pt x="20228" y="9973"/>
                  <a:pt x="20060" y="9591"/>
                  <a:pt x="20083" y="9497"/>
                </a:cubicBezTo>
                <a:cubicBezTo>
                  <a:pt x="20106" y="9403"/>
                  <a:pt x="20095" y="9355"/>
                  <a:pt x="20057" y="9392"/>
                </a:cubicBezTo>
                <a:cubicBezTo>
                  <a:pt x="19944" y="9501"/>
                  <a:pt x="19433" y="8605"/>
                  <a:pt x="19505" y="8424"/>
                </a:cubicBezTo>
                <a:cubicBezTo>
                  <a:pt x="19544" y="8326"/>
                  <a:pt x="19537" y="8296"/>
                  <a:pt x="19484" y="8347"/>
                </a:cubicBezTo>
                <a:cubicBezTo>
                  <a:pt x="19437" y="8393"/>
                  <a:pt x="19258" y="8168"/>
                  <a:pt x="19089" y="7848"/>
                </a:cubicBezTo>
                <a:cubicBezTo>
                  <a:pt x="18921" y="7528"/>
                  <a:pt x="18797" y="7265"/>
                  <a:pt x="18814" y="7265"/>
                </a:cubicBezTo>
                <a:cubicBezTo>
                  <a:pt x="18830" y="7265"/>
                  <a:pt x="18660" y="6958"/>
                  <a:pt x="18434" y="6584"/>
                </a:cubicBezTo>
                <a:cubicBezTo>
                  <a:pt x="18208" y="6210"/>
                  <a:pt x="17571" y="5057"/>
                  <a:pt x="17019" y="4023"/>
                </a:cubicBezTo>
                <a:cubicBezTo>
                  <a:pt x="15882" y="1895"/>
                  <a:pt x="14966" y="243"/>
                  <a:pt x="14842" y="102"/>
                </a:cubicBezTo>
                <a:cubicBezTo>
                  <a:pt x="14787" y="38"/>
                  <a:pt x="14718" y="4"/>
                  <a:pt x="14629" y="0"/>
                </a:cubicBezTo>
                <a:close/>
                <a:moveTo>
                  <a:pt x="10401" y="1929"/>
                </a:moveTo>
                <a:cubicBezTo>
                  <a:pt x="10563" y="1869"/>
                  <a:pt x="10720" y="2228"/>
                  <a:pt x="10611" y="2642"/>
                </a:cubicBezTo>
                <a:cubicBezTo>
                  <a:pt x="10535" y="2932"/>
                  <a:pt x="10272" y="3209"/>
                  <a:pt x="9355" y="3959"/>
                </a:cubicBezTo>
                <a:cubicBezTo>
                  <a:pt x="8717" y="4481"/>
                  <a:pt x="8143" y="5015"/>
                  <a:pt x="8081" y="5146"/>
                </a:cubicBezTo>
                <a:cubicBezTo>
                  <a:pt x="7909" y="5508"/>
                  <a:pt x="8012" y="6001"/>
                  <a:pt x="8466" y="6969"/>
                </a:cubicBezTo>
                <a:cubicBezTo>
                  <a:pt x="8692" y="7451"/>
                  <a:pt x="8857" y="7897"/>
                  <a:pt x="8833" y="7958"/>
                </a:cubicBezTo>
                <a:cubicBezTo>
                  <a:pt x="8808" y="8018"/>
                  <a:pt x="8653" y="8033"/>
                  <a:pt x="8487" y="7990"/>
                </a:cubicBezTo>
                <a:cubicBezTo>
                  <a:pt x="8320" y="7947"/>
                  <a:pt x="8110" y="7910"/>
                  <a:pt x="8019" y="7909"/>
                </a:cubicBezTo>
                <a:cubicBezTo>
                  <a:pt x="7927" y="7908"/>
                  <a:pt x="7551" y="7679"/>
                  <a:pt x="7184" y="7398"/>
                </a:cubicBezTo>
                <a:cubicBezTo>
                  <a:pt x="6254" y="6688"/>
                  <a:pt x="5611" y="6541"/>
                  <a:pt x="4240" y="6726"/>
                </a:cubicBezTo>
                <a:cubicBezTo>
                  <a:pt x="3381" y="6842"/>
                  <a:pt x="3068" y="6940"/>
                  <a:pt x="2706" y="7208"/>
                </a:cubicBezTo>
                <a:cubicBezTo>
                  <a:pt x="2063" y="7682"/>
                  <a:pt x="1320" y="8771"/>
                  <a:pt x="997" y="9716"/>
                </a:cubicBezTo>
                <a:cubicBezTo>
                  <a:pt x="849" y="10150"/>
                  <a:pt x="719" y="10506"/>
                  <a:pt x="708" y="10506"/>
                </a:cubicBezTo>
                <a:cubicBezTo>
                  <a:pt x="697" y="10506"/>
                  <a:pt x="641" y="10438"/>
                  <a:pt x="586" y="10352"/>
                </a:cubicBezTo>
                <a:cubicBezTo>
                  <a:pt x="434" y="10115"/>
                  <a:pt x="469" y="9260"/>
                  <a:pt x="651" y="8703"/>
                </a:cubicBezTo>
                <a:cubicBezTo>
                  <a:pt x="980" y="7698"/>
                  <a:pt x="2564" y="5878"/>
                  <a:pt x="3483" y="5450"/>
                </a:cubicBezTo>
                <a:cubicBezTo>
                  <a:pt x="3689" y="5354"/>
                  <a:pt x="3895" y="5232"/>
                  <a:pt x="3941" y="5182"/>
                </a:cubicBezTo>
                <a:cubicBezTo>
                  <a:pt x="3987" y="5132"/>
                  <a:pt x="4155" y="5045"/>
                  <a:pt x="4315" y="4988"/>
                </a:cubicBezTo>
                <a:cubicBezTo>
                  <a:pt x="4661" y="4863"/>
                  <a:pt x="4656" y="4865"/>
                  <a:pt x="4815" y="4773"/>
                </a:cubicBezTo>
                <a:cubicBezTo>
                  <a:pt x="4883" y="4733"/>
                  <a:pt x="5333" y="4511"/>
                  <a:pt x="5813" y="4279"/>
                </a:cubicBezTo>
                <a:cubicBezTo>
                  <a:pt x="7072" y="3672"/>
                  <a:pt x="7425" y="3464"/>
                  <a:pt x="8310" y="2820"/>
                </a:cubicBezTo>
                <a:cubicBezTo>
                  <a:pt x="9224" y="2155"/>
                  <a:pt x="9520" y="2042"/>
                  <a:pt x="9901" y="2212"/>
                </a:cubicBezTo>
                <a:cubicBezTo>
                  <a:pt x="10118" y="2309"/>
                  <a:pt x="10190" y="2296"/>
                  <a:pt x="10245" y="2144"/>
                </a:cubicBezTo>
                <a:cubicBezTo>
                  <a:pt x="10290" y="2018"/>
                  <a:pt x="10347" y="1949"/>
                  <a:pt x="10401" y="1929"/>
                </a:cubicBezTo>
                <a:close/>
                <a:moveTo>
                  <a:pt x="5064" y="9396"/>
                </a:moveTo>
                <a:cubicBezTo>
                  <a:pt x="6056" y="9421"/>
                  <a:pt x="6316" y="9567"/>
                  <a:pt x="6677" y="10304"/>
                </a:cubicBezTo>
                <a:cubicBezTo>
                  <a:pt x="6801" y="10557"/>
                  <a:pt x="6972" y="10765"/>
                  <a:pt x="7056" y="10765"/>
                </a:cubicBezTo>
                <a:cubicBezTo>
                  <a:pt x="7553" y="10765"/>
                  <a:pt x="8559" y="14026"/>
                  <a:pt x="8559" y="15635"/>
                </a:cubicBezTo>
                <a:cubicBezTo>
                  <a:pt x="8559" y="16292"/>
                  <a:pt x="7809" y="17652"/>
                  <a:pt x="7093" y="18293"/>
                </a:cubicBezTo>
                <a:cubicBezTo>
                  <a:pt x="6858" y="18503"/>
                  <a:pt x="6596" y="18674"/>
                  <a:pt x="6508" y="18674"/>
                </a:cubicBezTo>
                <a:cubicBezTo>
                  <a:pt x="6267" y="18674"/>
                  <a:pt x="5711" y="17738"/>
                  <a:pt x="5782" y="17451"/>
                </a:cubicBezTo>
                <a:cubicBezTo>
                  <a:pt x="5826" y="17271"/>
                  <a:pt x="5634" y="16912"/>
                  <a:pt x="4932" y="15870"/>
                </a:cubicBezTo>
                <a:cubicBezTo>
                  <a:pt x="4433" y="15130"/>
                  <a:pt x="3979" y="14525"/>
                  <a:pt x="3925" y="14525"/>
                </a:cubicBezTo>
                <a:cubicBezTo>
                  <a:pt x="3872" y="14525"/>
                  <a:pt x="3711" y="14372"/>
                  <a:pt x="3569" y="14185"/>
                </a:cubicBezTo>
                <a:cubicBezTo>
                  <a:pt x="3371" y="13926"/>
                  <a:pt x="3255" y="13864"/>
                  <a:pt x="3070" y="13922"/>
                </a:cubicBezTo>
                <a:cubicBezTo>
                  <a:pt x="2859" y="13987"/>
                  <a:pt x="2783" y="13918"/>
                  <a:pt x="2490" y="13399"/>
                </a:cubicBezTo>
                <a:cubicBezTo>
                  <a:pt x="2304" y="13071"/>
                  <a:pt x="2152" y="12753"/>
                  <a:pt x="2152" y="12690"/>
                </a:cubicBezTo>
                <a:cubicBezTo>
                  <a:pt x="2152" y="12449"/>
                  <a:pt x="2846" y="10907"/>
                  <a:pt x="2921" y="10980"/>
                </a:cubicBezTo>
                <a:cubicBezTo>
                  <a:pt x="2965" y="11022"/>
                  <a:pt x="2961" y="10938"/>
                  <a:pt x="2911" y="10794"/>
                </a:cubicBezTo>
                <a:cubicBezTo>
                  <a:pt x="2831" y="10562"/>
                  <a:pt x="2860" y="10497"/>
                  <a:pt x="3158" y="10255"/>
                </a:cubicBezTo>
                <a:cubicBezTo>
                  <a:pt x="3344" y="10104"/>
                  <a:pt x="3560" y="9996"/>
                  <a:pt x="3637" y="10016"/>
                </a:cubicBezTo>
                <a:cubicBezTo>
                  <a:pt x="3713" y="10036"/>
                  <a:pt x="3765" y="9982"/>
                  <a:pt x="3754" y="9894"/>
                </a:cubicBezTo>
                <a:cubicBezTo>
                  <a:pt x="3710" y="9550"/>
                  <a:pt x="4173" y="9374"/>
                  <a:pt x="5064" y="9396"/>
                </a:cubicBezTo>
                <a:close/>
              </a:path>
            </a:pathLst>
          </a:custGeom>
          <a:ln w="12700">
            <a:miter lim="400000"/>
          </a:ln>
        </p:spPr>
      </p:pic>
      <p:pic>
        <p:nvPicPr>
          <p:cNvPr id="341" name="pasted-movie.png" descr="pasted-movie.png"/>
          <p:cNvPicPr>
            <a:picLocks noChangeAspect="1"/>
          </p:cNvPicPr>
          <p:nvPr/>
        </p:nvPicPr>
        <p:blipFill>
          <a:blip r:embed="rId5">
            <a:extLst/>
          </a:blip>
          <a:srcRect l="3620" t="36661" r="10454" b="24737"/>
          <a:stretch>
            <a:fillRect/>
          </a:stretch>
        </p:blipFill>
        <p:spPr>
          <a:xfrm>
            <a:off x="11815847" y="10583722"/>
            <a:ext cx="3991108" cy="1618714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571" h="21574" fill="norm" stroke="1" extrusionOk="0">
                <a:moveTo>
                  <a:pt x="7513" y="5"/>
                </a:moveTo>
                <a:cubicBezTo>
                  <a:pt x="7192" y="-7"/>
                  <a:pt x="6889" y="0"/>
                  <a:pt x="6858" y="37"/>
                </a:cubicBezTo>
                <a:cubicBezTo>
                  <a:pt x="6832" y="69"/>
                  <a:pt x="6767" y="109"/>
                  <a:pt x="6715" y="127"/>
                </a:cubicBezTo>
                <a:cubicBezTo>
                  <a:pt x="6429" y="221"/>
                  <a:pt x="6251" y="307"/>
                  <a:pt x="6251" y="349"/>
                </a:cubicBezTo>
                <a:cubicBezTo>
                  <a:pt x="6251" y="375"/>
                  <a:pt x="6228" y="397"/>
                  <a:pt x="6202" y="397"/>
                </a:cubicBezTo>
                <a:cubicBezTo>
                  <a:pt x="6052" y="397"/>
                  <a:pt x="5341" y="1139"/>
                  <a:pt x="5039" y="1613"/>
                </a:cubicBezTo>
                <a:cubicBezTo>
                  <a:pt x="4971" y="1720"/>
                  <a:pt x="4905" y="1809"/>
                  <a:pt x="4891" y="1809"/>
                </a:cubicBezTo>
                <a:cubicBezTo>
                  <a:pt x="4877" y="1809"/>
                  <a:pt x="4831" y="1888"/>
                  <a:pt x="4788" y="1989"/>
                </a:cubicBezTo>
                <a:cubicBezTo>
                  <a:pt x="4746" y="2089"/>
                  <a:pt x="4673" y="2220"/>
                  <a:pt x="4625" y="2280"/>
                </a:cubicBezTo>
                <a:cubicBezTo>
                  <a:pt x="4578" y="2339"/>
                  <a:pt x="4507" y="2474"/>
                  <a:pt x="4469" y="2581"/>
                </a:cubicBezTo>
                <a:cubicBezTo>
                  <a:pt x="4430" y="2688"/>
                  <a:pt x="4362" y="2849"/>
                  <a:pt x="4317" y="2936"/>
                </a:cubicBezTo>
                <a:cubicBezTo>
                  <a:pt x="4200" y="3158"/>
                  <a:pt x="3887" y="3897"/>
                  <a:pt x="3887" y="3951"/>
                </a:cubicBezTo>
                <a:cubicBezTo>
                  <a:pt x="3887" y="3976"/>
                  <a:pt x="3860" y="4046"/>
                  <a:pt x="3827" y="4110"/>
                </a:cubicBezTo>
                <a:cubicBezTo>
                  <a:pt x="3795" y="4174"/>
                  <a:pt x="3770" y="4253"/>
                  <a:pt x="3770" y="4284"/>
                </a:cubicBezTo>
                <a:cubicBezTo>
                  <a:pt x="3770" y="4316"/>
                  <a:pt x="3746" y="4398"/>
                  <a:pt x="3718" y="4470"/>
                </a:cubicBezTo>
                <a:cubicBezTo>
                  <a:pt x="3658" y="4624"/>
                  <a:pt x="3529" y="5077"/>
                  <a:pt x="3529" y="5131"/>
                </a:cubicBezTo>
                <a:cubicBezTo>
                  <a:pt x="3529" y="5152"/>
                  <a:pt x="3498" y="5286"/>
                  <a:pt x="3458" y="5427"/>
                </a:cubicBezTo>
                <a:cubicBezTo>
                  <a:pt x="3419" y="5568"/>
                  <a:pt x="3386" y="5718"/>
                  <a:pt x="3386" y="5760"/>
                </a:cubicBezTo>
                <a:cubicBezTo>
                  <a:pt x="3385" y="5803"/>
                  <a:pt x="3364" y="5902"/>
                  <a:pt x="3338" y="5982"/>
                </a:cubicBezTo>
                <a:cubicBezTo>
                  <a:pt x="3313" y="6063"/>
                  <a:pt x="3291" y="6153"/>
                  <a:pt x="3291" y="6178"/>
                </a:cubicBezTo>
                <a:cubicBezTo>
                  <a:pt x="3291" y="6203"/>
                  <a:pt x="3264" y="6325"/>
                  <a:pt x="3231" y="6448"/>
                </a:cubicBezTo>
                <a:cubicBezTo>
                  <a:pt x="3198" y="6571"/>
                  <a:pt x="3143" y="6879"/>
                  <a:pt x="3109" y="7136"/>
                </a:cubicBezTo>
                <a:cubicBezTo>
                  <a:pt x="3075" y="7392"/>
                  <a:pt x="3040" y="7627"/>
                  <a:pt x="3029" y="7659"/>
                </a:cubicBezTo>
                <a:cubicBezTo>
                  <a:pt x="2997" y="7763"/>
                  <a:pt x="2933" y="8354"/>
                  <a:pt x="2914" y="8717"/>
                </a:cubicBezTo>
                <a:lnTo>
                  <a:pt x="2894" y="9072"/>
                </a:lnTo>
                <a:lnTo>
                  <a:pt x="2783" y="8791"/>
                </a:lnTo>
                <a:cubicBezTo>
                  <a:pt x="2721" y="8638"/>
                  <a:pt x="2663" y="8516"/>
                  <a:pt x="2654" y="8516"/>
                </a:cubicBezTo>
                <a:cubicBezTo>
                  <a:pt x="2645" y="8516"/>
                  <a:pt x="2604" y="8439"/>
                  <a:pt x="2564" y="8347"/>
                </a:cubicBezTo>
                <a:cubicBezTo>
                  <a:pt x="2489" y="8174"/>
                  <a:pt x="2288" y="7952"/>
                  <a:pt x="2114" y="7850"/>
                </a:cubicBezTo>
                <a:cubicBezTo>
                  <a:pt x="1938" y="7747"/>
                  <a:pt x="1541" y="7815"/>
                  <a:pt x="1376" y="7977"/>
                </a:cubicBezTo>
                <a:cubicBezTo>
                  <a:pt x="1340" y="8012"/>
                  <a:pt x="1311" y="8028"/>
                  <a:pt x="1311" y="8014"/>
                </a:cubicBezTo>
                <a:cubicBezTo>
                  <a:pt x="1311" y="7999"/>
                  <a:pt x="1226" y="8092"/>
                  <a:pt x="1125" y="8220"/>
                </a:cubicBezTo>
                <a:cubicBezTo>
                  <a:pt x="1023" y="8348"/>
                  <a:pt x="932" y="8452"/>
                  <a:pt x="921" y="8453"/>
                </a:cubicBezTo>
                <a:cubicBezTo>
                  <a:pt x="899" y="8454"/>
                  <a:pt x="546" y="9230"/>
                  <a:pt x="393" y="9611"/>
                </a:cubicBezTo>
                <a:cubicBezTo>
                  <a:pt x="340" y="9745"/>
                  <a:pt x="282" y="9915"/>
                  <a:pt x="267" y="9992"/>
                </a:cubicBezTo>
                <a:cubicBezTo>
                  <a:pt x="220" y="10225"/>
                  <a:pt x="169" y="10535"/>
                  <a:pt x="151" y="10690"/>
                </a:cubicBezTo>
                <a:cubicBezTo>
                  <a:pt x="142" y="10771"/>
                  <a:pt x="116" y="10942"/>
                  <a:pt x="93" y="11071"/>
                </a:cubicBezTo>
                <a:cubicBezTo>
                  <a:pt x="18" y="11483"/>
                  <a:pt x="-29" y="12468"/>
                  <a:pt x="20" y="12589"/>
                </a:cubicBezTo>
                <a:cubicBezTo>
                  <a:pt x="34" y="12624"/>
                  <a:pt x="46" y="12757"/>
                  <a:pt x="46" y="12880"/>
                </a:cubicBezTo>
                <a:cubicBezTo>
                  <a:pt x="46" y="13003"/>
                  <a:pt x="56" y="13102"/>
                  <a:pt x="69" y="13102"/>
                </a:cubicBezTo>
                <a:cubicBezTo>
                  <a:pt x="82" y="13102"/>
                  <a:pt x="93" y="13151"/>
                  <a:pt x="93" y="13208"/>
                </a:cubicBezTo>
                <a:cubicBezTo>
                  <a:pt x="93" y="13265"/>
                  <a:pt x="127" y="13425"/>
                  <a:pt x="166" y="13568"/>
                </a:cubicBezTo>
                <a:cubicBezTo>
                  <a:pt x="205" y="13710"/>
                  <a:pt x="237" y="13868"/>
                  <a:pt x="237" y="13917"/>
                </a:cubicBezTo>
                <a:cubicBezTo>
                  <a:pt x="237" y="14117"/>
                  <a:pt x="697" y="15044"/>
                  <a:pt x="797" y="15044"/>
                </a:cubicBezTo>
                <a:cubicBezTo>
                  <a:pt x="817" y="15044"/>
                  <a:pt x="833" y="15071"/>
                  <a:pt x="833" y="15102"/>
                </a:cubicBezTo>
                <a:cubicBezTo>
                  <a:pt x="833" y="15133"/>
                  <a:pt x="879" y="15187"/>
                  <a:pt x="934" y="15223"/>
                </a:cubicBezTo>
                <a:cubicBezTo>
                  <a:pt x="989" y="15260"/>
                  <a:pt x="1066" y="15352"/>
                  <a:pt x="1108" y="15430"/>
                </a:cubicBezTo>
                <a:cubicBezTo>
                  <a:pt x="1149" y="15508"/>
                  <a:pt x="1193" y="15573"/>
                  <a:pt x="1206" y="15573"/>
                </a:cubicBezTo>
                <a:cubicBezTo>
                  <a:pt x="1219" y="15573"/>
                  <a:pt x="1316" y="15693"/>
                  <a:pt x="1419" y="15837"/>
                </a:cubicBezTo>
                <a:cubicBezTo>
                  <a:pt x="1521" y="15981"/>
                  <a:pt x="1613" y="16087"/>
                  <a:pt x="1625" y="16070"/>
                </a:cubicBezTo>
                <a:cubicBezTo>
                  <a:pt x="1636" y="16053"/>
                  <a:pt x="1644" y="16062"/>
                  <a:pt x="1644" y="16091"/>
                </a:cubicBezTo>
                <a:cubicBezTo>
                  <a:pt x="1644" y="16120"/>
                  <a:pt x="1657" y="16145"/>
                  <a:pt x="1674" y="16149"/>
                </a:cubicBezTo>
                <a:cubicBezTo>
                  <a:pt x="1690" y="16153"/>
                  <a:pt x="1752" y="16187"/>
                  <a:pt x="1811" y="16223"/>
                </a:cubicBezTo>
                <a:cubicBezTo>
                  <a:pt x="1870" y="16259"/>
                  <a:pt x="1959" y="16301"/>
                  <a:pt x="2008" y="16318"/>
                </a:cubicBezTo>
                <a:cubicBezTo>
                  <a:pt x="2058" y="16335"/>
                  <a:pt x="2104" y="16374"/>
                  <a:pt x="2111" y="16403"/>
                </a:cubicBezTo>
                <a:cubicBezTo>
                  <a:pt x="2130" y="16477"/>
                  <a:pt x="2831" y="16472"/>
                  <a:pt x="2849" y="16398"/>
                </a:cubicBezTo>
                <a:cubicBezTo>
                  <a:pt x="2857" y="16365"/>
                  <a:pt x="2893" y="16340"/>
                  <a:pt x="2927" y="16340"/>
                </a:cubicBezTo>
                <a:cubicBezTo>
                  <a:pt x="2989" y="16340"/>
                  <a:pt x="3170" y="16209"/>
                  <a:pt x="3310" y="16064"/>
                </a:cubicBezTo>
                <a:cubicBezTo>
                  <a:pt x="3411" y="15962"/>
                  <a:pt x="3435" y="15966"/>
                  <a:pt x="3435" y="16075"/>
                </a:cubicBezTo>
                <a:cubicBezTo>
                  <a:pt x="3435" y="16124"/>
                  <a:pt x="3443" y="16160"/>
                  <a:pt x="3454" y="16160"/>
                </a:cubicBezTo>
                <a:cubicBezTo>
                  <a:pt x="3465" y="16160"/>
                  <a:pt x="3499" y="16274"/>
                  <a:pt x="3529" y="16408"/>
                </a:cubicBezTo>
                <a:cubicBezTo>
                  <a:pt x="3560" y="16542"/>
                  <a:pt x="3603" y="16696"/>
                  <a:pt x="3624" y="16752"/>
                </a:cubicBezTo>
                <a:cubicBezTo>
                  <a:pt x="3684" y="16915"/>
                  <a:pt x="3767" y="17169"/>
                  <a:pt x="3836" y="17392"/>
                </a:cubicBezTo>
                <a:cubicBezTo>
                  <a:pt x="3893" y="17578"/>
                  <a:pt x="4019" y="17888"/>
                  <a:pt x="4158" y="18180"/>
                </a:cubicBezTo>
                <a:cubicBezTo>
                  <a:pt x="4186" y="18240"/>
                  <a:pt x="4298" y="18486"/>
                  <a:pt x="4407" y="18730"/>
                </a:cubicBezTo>
                <a:cubicBezTo>
                  <a:pt x="4636" y="19247"/>
                  <a:pt x="4907" y="19756"/>
                  <a:pt x="5151" y="20132"/>
                </a:cubicBezTo>
                <a:cubicBezTo>
                  <a:pt x="5172" y="20165"/>
                  <a:pt x="5194" y="20206"/>
                  <a:pt x="5200" y="20222"/>
                </a:cubicBezTo>
                <a:cubicBezTo>
                  <a:pt x="5207" y="20238"/>
                  <a:pt x="5255" y="20306"/>
                  <a:pt x="5307" y="20370"/>
                </a:cubicBezTo>
                <a:cubicBezTo>
                  <a:pt x="5360" y="20435"/>
                  <a:pt x="5408" y="20500"/>
                  <a:pt x="5415" y="20518"/>
                </a:cubicBezTo>
                <a:cubicBezTo>
                  <a:pt x="5421" y="20536"/>
                  <a:pt x="5514" y="20641"/>
                  <a:pt x="5619" y="20751"/>
                </a:cubicBezTo>
                <a:cubicBezTo>
                  <a:pt x="5724" y="20861"/>
                  <a:pt x="5844" y="21000"/>
                  <a:pt x="5887" y="21058"/>
                </a:cubicBezTo>
                <a:cubicBezTo>
                  <a:pt x="5930" y="21116"/>
                  <a:pt x="5981" y="21164"/>
                  <a:pt x="6000" y="21164"/>
                </a:cubicBezTo>
                <a:cubicBezTo>
                  <a:pt x="6020" y="21164"/>
                  <a:pt x="6035" y="21186"/>
                  <a:pt x="6035" y="21217"/>
                </a:cubicBezTo>
                <a:cubicBezTo>
                  <a:pt x="6035" y="21247"/>
                  <a:pt x="6085" y="21290"/>
                  <a:pt x="6144" y="21312"/>
                </a:cubicBezTo>
                <a:cubicBezTo>
                  <a:pt x="6203" y="21334"/>
                  <a:pt x="6257" y="21378"/>
                  <a:pt x="6264" y="21407"/>
                </a:cubicBezTo>
                <a:cubicBezTo>
                  <a:pt x="6271" y="21436"/>
                  <a:pt x="6404" y="21455"/>
                  <a:pt x="6560" y="21455"/>
                </a:cubicBezTo>
                <a:cubicBezTo>
                  <a:pt x="6723" y="21455"/>
                  <a:pt x="6850" y="21484"/>
                  <a:pt x="6858" y="21518"/>
                </a:cubicBezTo>
                <a:cubicBezTo>
                  <a:pt x="6877" y="21593"/>
                  <a:pt x="7760" y="21593"/>
                  <a:pt x="7791" y="21518"/>
                </a:cubicBezTo>
                <a:cubicBezTo>
                  <a:pt x="7804" y="21488"/>
                  <a:pt x="7878" y="21455"/>
                  <a:pt x="7957" y="21439"/>
                </a:cubicBezTo>
                <a:cubicBezTo>
                  <a:pt x="8035" y="21422"/>
                  <a:pt x="8169" y="21375"/>
                  <a:pt x="8255" y="21338"/>
                </a:cubicBezTo>
                <a:cubicBezTo>
                  <a:pt x="8340" y="21302"/>
                  <a:pt x="8433" y="21273"/>
                  <a:pt x="8463" y="21275"/>
                </a:cubicBezTo>
                <a:cubicBezTo>
                  <a:pt x="8492" y="21276"/>
                  <a:pt x="8516" y="21254"/>
                  <a:pt x="8516" y="21222"/>
                </a:cubicBezTo>
                <a:cubicBezTo>
                  <a:pt x="8516" y="21190"/>
                  <a:pt x="8552" y="21164"/>
                  <a:pt x="8596" y="21164"/>
                </a:cubicBezTo>
                <a:cubicBezTo>
                  <a:pt x="8639" y="21164"/>
                  <a:pt x="8720" y="21112"/>
                  <a:pt x="8774" y="21047"/>
                </a:cubicBezTo>
                <a:cubicBezTo>
                  <a:pt x="8828" y="20983"/>
                  <a:pt x="8883" y="20926"/>
                  <a:pt x="8896" y="20926"/>
                </a:cubicBezTo>
                <a:cubicBezTo>
                  <a:pt x="8923" y="20926"/>
                  <a:pt x="9009" y="20840"/>
                  <a:pt x="9297" y="20508"/>
                </a:cubicBezTo>
                <a:cubicBezTo>
                  <a:pt x="9405" y="20384"/>
                  <a:pt x="9504" y="20280"/>
                  <a:pt x="9518" y="20280"/>
                </a:cubicBezTo>
                <a:cubicBezTo>
                  <a:pt x="9543" y="20280"/>
                  <a:pt x="9571" y="20229"/>
                  <a:pt x="9718" y="19915"/>
                </a:cubicBezTo>
                <a:cubicBezTo>
                  <a:pt x="9759" y="19827"/>
                  <a:pt x="9806" y="19752"/>
                  <a:pt x="9823" y="19751"/>
                </a:cubicBezTo>
                <a:cubicBezTo>
                  <a:pt x="9839" y="19751"/>
                  <a:pt x="9853" y="19726"/>
                  <a:pt x="9853" y="19693"/>
                </a:cubicBezTo>
                <a:cubicBezTo>
                  <a:pt x="9853" y="19661"/>
                  <a:pt x="9871" y="19635"/>
                  <a:pt x="9891" y="19635"/>
                </a:cubicBezTo>
                <a:cubicBezTo>
                  <a:pt x="9912" y="19635"/>
                  <a:pt x="9943" y="19601"/>
                  <a:pt x="9960" y="19561"/>
                </a:cubicBezTo>
                <a:cubicBezTo>
                  <a:pt x="10050" y="19347"/>
                  <a:pt x="10121" y="19222"/>
                  <a:pt x="10153" y="19222"/>
                </a:cubicBezTo>
                <a:cubicBezTo>
                  <a:pt x="10173" y="19222"/>
                  <a:pt x="10187" y="19197"/>
                  <a:pt x="10187" y="19164"/>
                </a:cubicBezTo>
                <a:cubicBezTo>
                  <a:pt x="10187" y="19132"/>
                  <a:pt x="10202" y="19106"/>
                  <a:pt x="10220" y="19106"/>
                </a:cubicBezTo>
                <a:cubicBezTo>
                  <a:pt x="10237" y="19106"/>
                  <a:pt x="10299" y="19023"/>
                  <a:pt x="10357" y="18926"/>
                </a:cubicBezTo>
                <a:cubicBezTo>
                  <a:pt x="10415" y="18830"/>
                  <a:pt x="10492" y="18752"/>
                  <a:pt x="10528" y="18752"/>
                </a:cubicBezTo>
                <a:cubicBezTo>
                  <a:pt x="10565" y="18751"/>
                  <a:pt x="10593" y="18728"/>
                  <a:pt x="10593" y="18699"/>
                </a:cubicBezTo>
                <a:cubicBezTo>
                  <a:pt x="10593" y="18588"/>
                  <a:pt x="10889" y="18562"/>
                  <a:pt x="12360" y="18540"/>
                </a:cubicBezTo>
                <a:cubicBezTo>
                  <a:pt x="13319" y="18526"/>
                  <a:pt x="13892" y="18493"/>
                  <a:pt x="13922" y="18455"/>
                </a:cubicBezTo>
                <a:cubicBezTo>
                  <a:pt x="13952" y="18418"/>
                  <a:pt x="14558" y="18388"/>
                  <a:pt x="15569" y="18371"/>
                </a:cubicBezTo>
                <a:cubicBezTo>
                  <a:pt x="18870" y="18315"/>
                  <a:pt x="20522" y="18254"/>
                  <a:pt x="20539" y="18186"/>
                </a:cubicBezTo>
                <a:cubicBezTo>
                  <a:pt x="20549" y="18150"/>
                  <a:pt x="20581" y="18102"/>
                  <a:pt x="20610" y="18080"/>
                </a:cubicBezTo>
                <a:cubicBezTo>
                  <a:pt x="20639" y="18057"/>
                  <a:pt x="20705" y="17935"/>
                  <a:pt x="20756" y="17810"/>
                </a:cubicBezTo>
                <a:cubicBezTo>
                  <a:pt x="20807" y="17685"/>
                  <a:pt x="20854" y="17591"/>
                  <a:pt x="20859" y="17604"/>
                </a:cubicBezTo>
                <a:cubicBezTo>
                  <a:pt x="20864" y="17617"/>
                  <a:pt x="20911" y="17510"/>
                  <a:pt x="20962" y="17366"/>
                </a:cubicBezTo>
                <a:cubicBezTo>
                  <a:pt x="21013" y="17221"/>
                  <a:pt x="21065" y="17101"/>
                  <a:pt x="21078" y="17101"/>
                </a:cubicBezTo>
                <a:cubicBezTo>
                  <a:pt x="21156" y="17101"/>
                  <a:pt x="21460" y="15913"/>
                  <a:pt x="21412" y="15795"/>
                </a:cubicBezTo>
                <a:cubicBezTo>
                  <a:pt x="21407" y="15781"/>
                  <a:pt x="21418" y="15693"/>
                  <a:pt x="21438" y="15599"/>
                </a:cubicBezTo>
                <a:cubicBezTo>
                  <a:pt x="21462" y="15485"/>
                  <a:pt x="21474" y="15258"/>
                  <a:pt x="21474" y="14917"/>
                </a:cubicBezTo>
                <a:cubicBezTo>
                  <a:pt x="21475" y="14635"/>
                  <a:pt x="21485" y="14387"/>
                  <a:pt x="21498" y="14367"/>
                </a:cubicBezTo>
                <a:cubicBezTo>
                  <a:pt x="21511" y="14347"/>
                  <a:pt x="21524" y="14176"/>
                  <a:pt x="21524" y="13986"/>
                </a:cubicBezTo>
                <a:cubicBezTo>
                  <a:pt x="21524" y="13795"/>
                  <a:pt x="21534" y="13625"/>
                  <a:pt x="21547" y="13605"/>
                </a:cubicBezTo>
                <a:cubicBezTo>
                  <a:pt x="21562" y="13582"/>
                  <a:pt x="21571" y="12915"/>
                  <a:pt x="21571" y="11806"/>
                </a:cubicBezTo>
                <a:cubicBezTo>
                  <a:pt x="21571" y="10698"/>
                  <a:pt x="21562" y="10036"/>
                  <a:pt x="21547" y="10013"/>
                </a:cubicBezTo>
                <a:cubicBezTo>
                  <a:pt x="21534" y="9993"/>
                  <a:pt x="21524" y="9797"/>
                  <a:pt x="21524" y="9574"/>
                </a:cubicBezTo>
                <a:cubicBezTo>
                  <a:pt x="21524" y="9351"/>
                  <a:pt x="21511" y="9150"/>
                  <a:pt x="21498" y="9130"/>
                </a:cubicBezTo>
                <a:cubicBezTo>
                  <a:pt x="21485" y="9110"/>
                  <a:pt x="21474" y="8922"/>
                  <a:pt x="21474" y="8712"/>
                </a:cubicBezTo>
                <a:cubicBezTo>
                  <a:pt x="21474" y="8501"/>
                  <a:pt x="21462" y="8269"/>
                  <a:pt x="21447" y="8199"/>
                </a:cubicBezTo>
                <a:cubicBezTo>
                  <a:pt x="21418" y="8068"/>
                  <a:pt x="21413" y="7994"/>
                  <a:pt x="21389" y="7368"/>
                </a:cubicBezTo>
                <a:cubicBezTo>
                  <a:pt x="21381" y="7174"/>
                  <a:pt x="21366" y="6986"/>
                  <a:pt x="21354" y="6956"/>
                </a:cubicBezTo>
                <a:cubicBezTo>
                  <a:pt x="21342" y="6925"/>
                  <a:pt x="21333" y="6827"/>
                  <a:pt x="21333" y="6739"/>
                </a:cubicBezTo>
                <a:cubicBezTo>
                  <a:pt x="21333" y="6651"/>
                  <a:pt x="21319" y="6544"/>
                  <a:pt x="21303" y="6501"/>
                </a:cubicBezTo>
                <a:cubicBezTo>
                  <a:pt x="21255" y="6377"/>
                  <a:pt x="21217" y="6046"/>
                  <a:pt x="21200" y="5586"/>
                </a:cubicBezTo>
                <a:cubicBezTo>
                  <a:pt x="21191" y="5351"/>
                  <a:pt x="21177" y="5163"/>
                  <a:pt x="21168" y="5163"/>
                </a:cubicBezTo>
                <a:cubicBezTo>
                  <a:pt x="21159" y="5163"/>
                  <a:pt x="21148" y="5104"/>
                  <a:pt x="21146" y="5036"/>
                </a:cubicBezTo>
                <a:cubicBezTo>
                  <a:pt x="21144" y="4967"/>
                  <a:pt x="21126" y="4869"/>
                  <a:pt x="21106" y="4813"/>
                </a:cubicBezTo>
                <a:cubicBezTo>
                  <a:pt x="21085" y="4758"/>
                  <a:pt x="21069" y="4660"/>
                  <a:pt x="21069" y="4602"/>
                </a:cubicBezTo>
                <a:cubicBezTo>
                  <a:pt x="21069" y="4450"/>
                  <a:pt x="20967" y="3727"/>
                  <a:pt x="20938" y="3676"/>
                </a:cubicBezTo>
                <a:cubicBezTo>
                  <a:pt x="20925" y="3652"/>
                  <a:pt x="20923" y="3634"/>
                  <a:pt x="20934" y="3634"/>
                </a:cubicBezTo>
                <a:cubicBezTo>
                  <a:pt x="20945" y="3633"/>
                  <a:pt x="20938" y="3566"/>
                  <a:pt x="20917" y="3486"/>
                </a:cubicBezTo>
                <a:cubicBezTo>
                  <a:pt x="20896" y="3406"/>
                  <a:pt x="20878" y="3314"/>
                  <a:pt x="20878" y="3279"/>
                </a:cubicBezTo>
                <a:cubicBezTo>
                  <a:pt x="20878" y="3163"/>
                  <a:pt x="20684" y="2577"/>
                  <a:pt x="20608" y="2465"/>
                </a:cubicBezTo>
                <a:cubicBezTo>
                  <a:pt x="20567" y="2404"/>
                  <a:pt x="20451" y="2281"/>
                  <a:pt x="20350" y="2195"/>
                </a:cubicBezTo>
                <a:lnTo>
                  <a:pt x="20168" y="2036"/>
                </a:lnTo>
                <a:lnTo>
                  <a:pt x="19383" y="2068"/>
                </a:lnTo>
                <a:cubicBezTo>
                  <a:pt x="18952" y="2085"/>
                  <a:pt x="18013" y="2126"/>
                  <a:pt x="17298" y="2158"/>
                </a:cubicBezTo>
                <a:cubicBezTo>
                  <a:pt x="16583" y="2190"/>
                  <a:pt x="15225" y="2243"/>
                  <a:pt x="14280" y="2274"/>
                </a:cubicBezTo>
                <a:cubicBezTo>
                  <a:pt x="13335" y="2306"/>
                  <a:pt x="12165" y="2350"/>
                  <a:pt x="11680" y="2370"/>
                </a:cubicBezTo>
                <a:cubicBezTo>
                  <a:pt x="10635" y="2412"/>
                  <a:pt x="10472" y="2364"/>
                  <a:pt x="10172" y="1952"/>
                </a:cubicBezTo>
                <a:cubicBezTo>
                  <a:pt x="10114" y="1872"/>
                  <a:pt x="10056" y="1809"/>
                  <a:pt x="10044" y="1809"/>
                </a:cubicBezTo>
                <a:cubicBezTo>
                  <a:pt x="10031" y="1809"/>
                  <a:pt x="9968" y="1715"/>
                  <a:pt x="9904" y="1603"/>
                </a:cubicBezTo>
                <a:cubicBezTo>
                  <a:pt x="9798" y="1414"/>
                  <a:pt x="9358" y="867"/>
                  <a:pt x="9312" y="867"/>
                </a:cubicBezTo>
                <a:cubicBezTo>
                  <a:pt x="9301" y="867"/>
                  <a:pt x="9207" y="759"/>
                  <a:pt x="9104" y="629"/>
                </a:cubicBezTo>
                <a:cubicBezTo>
                  <a:pt x="8981" y="474"/>
                  <a:pt x="8887" y="397"/>
                  <a:pt x="8825" y="397"/>
                </a:cubicBezTo>
                <a:cubicBezTo>
                  <a:pt x="8774" y="397"/>
                  <a:pt x="8733" y="372"/>
                  <a:pt x="8733" y="344"/>
                </a:cubicBezTo>
                <a:cubicBezTo>
                  <a:pt x="8733" y="294"/>
                  <a:pt x="8589" y="214"/>
                  <a:pt x="8278" y="90"/>
                </a:cubicBezTo>
                <a:cubicBezTo>
                  <a:pt x="8173" y="48"/>
                  <a:pt x="7834" y="17"/>
                  <a:pt x="7513" y="5"/>
                </a:cubicBezTo>
                <a:close/>
                <a:moveTo>
                  <a:pt x="2017" y="10124"/>
                </a:moveTo>
                <a:cubicBezTo>
                  <a:pt x="2024" y="10142"/>
                  <a:pt x="2026" y="10182"/>
                  <a:pt x="2026" y="10256"/>
                </a:cubicBezTo>
                <a:cubicBezTo>
                  <a:pt x="2025" y="10349"/>
                  <a:pt x="2008" y="10479"/>
                  <a:pt x="1989" y="10542"/>
                </a:cubicBezTo>
                <a:cubicBezTo>
                  <a:pt x="1944" y="10688"/>
                  <a:pt x="1945" y="11161"/>
                  <a:pt x="1989" y="11378"/>
                </a:cubicBezTo>
                <a:cubicBezTo>
                  <a:pt x="2008" y="11469"/>
                  <a:pt x="2041" y="11702"/>
                  <a:pt x="2064" y="11896"/>
                </a:cubicBezTo>
                <a:cubicBezTo>
                  <a:pt x="2118" y="12339"/>
                  <a:pt x="2163" y="12468"/>
                  <a:pt x="2300" y="12568"/>
                </a:cubicBezTo>
                <a:cubicBezTo>
                  <a:pt x="2360" y="12612"/>
                  <a:pt x="2415" y="12667"/>
                  <a:pt x="2420" y="12690"/>
                </a:cubicBezTo>
                <a:cubicBezTo>
                  <a:pt x="2431" y="12732"/>
                  <a:pt x="2307" y="13187"/>
                  <a:pt x="2242" y="13346"/>
                </a:cubicBezTo>
                <a:cubicBezTo>
                  <a:pt x="2206" y="13434"/>
                  <a:pt x="2123" y="13552"/>
                  <a:pt x="1991" y="13700"/>
                </a:cubicBezTo>
                <a:cubicBezTo>
                  <a:pt x="1952" y="13744"/>
                  <a:pt x="1914" y="13795"/>
                  <a:pt x="1908" y="13811"/>
                </a:cubicBezTo>
                <a:cubicBezTo>
                  <a:pt x="1901" y="13827"/>
                  <a:pt x="1857" y="13870"/>
                  <a:pt x="1811" y="13912"/>
                </a:cubicBezTo>
                <a:cubicBezTo>
                  <a:pt x="1765" y="13953"/>
                  <a:pt x="1647" y="14003"/>
                  <a:pt x="1547" y="14023"/>
                </a:cubicBezTo>
                <a:cubicBezTo>
                  <a:pt x="1369" y="14058"/>
                  <a:pt x="1363" y="14058"/>
                  <a:pt x="1290" y="13885"/>
                </a:cubicBezTo>
                <a:cubicBezTo>
                  <a:pt x="1249" y="13788"/>
                  <a:pt x="1215" y="13679"/>
                  <a:pt x="1215" y="13642"/>
                </a:cubicBezTo>
                <a:cubicBezTo>
                  <a:pt x="1215" y="13605"/>
                  <a:pt x="1204" y="13573"/>
                  <a:pt x="1191" y="13573"/>
                </a:cubicBezTo>
                <a:cubicBezTo>
                  <a:pt x="1178" y="13573"/>
                  <a:pt x="1168" y="13539"/>
                  <a:pt x="1168" y="13499"/>
                </a:cubicBezTo>
                <a:cubicBezTo>
                  <a:pt x="1167" y="13459"/>
                  <a:pt x="1146" y="13358"/>
                  <a:pt x="1120" y="13277"/>
                </a:cubicBezTo>
                <a:cubicBezTo>
                  <a:pt x="1095" y="13196"/>
                  <a:pt x="1074" y="13075"/>
                  <a:pt x="1073" y="13002"/>
                </a:cubicBezTo>
                <a:cubicBezTo>
                  <a:pt x="1073" y="12929"/>
                  <a:pt x="1061" y="12870"/>
                  <a:pt x="1048" y="12870"/>
                </a:cubicBezTo>
                <a:cubicBezTo>
                  <a:pt x="1033" y="12870"/>
                  <a:pt x="1024" y="12642"/>
                  <a:pt x="1024" y="12309"/>
                </a:cubicBezTo>
                <a:cubicBezTo>
                  <a:pt x="1024" y="12001"/>
                  <a:pt x="1034" y="11748"/>
                  <a:pt x="1045" y="11748"/>
                </a:cubicBezTo>
                <a:cubicBezTo>
                  <a:pt x="1057" y="11748"/>
                  <a:pt x="1072" y="11704"/>
                  <a:pt x="1080" y="11648"/>
                </a:cubicBezTo>
                <a:cubicBezTo>
                  <a:pt x="1098" y="11507"/>
                  <a:pt x="1175" y="11200"/>
                  <a:pt x="1204" y="11150"/>
                </a:cubicBezTo>
                <a:cubicBezTo>
                  <a:pt x="1217" y="11128"/>
                  <a:pt x="1291" y="10960"/>
                  <a:pt x="1369" y="10780"/>
                </a:cubicBezTo>
                <a:cubicBezTo>
                  <a:pt x="1455" y="10583"/>
                  <a:pt x="1532" y="10457"/>
                  <a:pt x="1564" y="10457"/>
                </a:cubicBezTo>
                <a:cubicBezTo>
                  <a:pt x="1594" y="10457"/>
                  <a:pt x="1625" y="10426"/>
                  <a:pt x="1633" y="10394"/>
                </a:cubicBezTo>
                <a:cubicBezTo>
                  <a:pt x="1641" y="10362"/>
                  <a:pt x="1673" y="10336"/>
                  <a:pt x="1704" y="10336"/>
                </a:cubicBezTo>
                <a:cubicBezTo>
                  <a:pt x="1735" y="10336"/>
                  <a:pt x="1767" y="10312"/>
                  <a:pt x="1775" y="10283"/>
                </a:cubicBezTo>
                <a:cubicBezTo>
                  <a:pt x="1782" y="10254"/>
                  <a:pt x="1818" y="10220"/>
                  <a:pt x="1854" y="10204"/>
                </a:cubicBezTo>
                <a:cubicBezTo>
                  <a:pt x="1890" y="10187"/>
                  <a:pt x="1942" y="10153"/>
                  <a:pt x="1972" y="10130"/>
                </a:cubicBezTo>
                <a:cubicBezTo>
                  <a:pt x="1996" y="10111"/>
                  <a:pt x="2010" y="10106"/>
                  <a:pt x="2017" y="10124"/>
                </a:cubicBezTo>
                <a:close/>
                <a:moveTo>
                  <a:pt x="2933" y="13557"/>
                </a:moveTo>
                <a:cubicBezTo>
                  <a:pt x="2955" y="13570"/>
                  <a:pt x="2979" y="13648"/>
                  <a:pt x="3006" y="13795"/>
                </a:cubicBezTo>
                <a:cubicBezTo>
                  <a:pt x="3034" y="13947"/>
                  <a:pt x="3067" y="14120"/>
                  <a:pt x="3079" y="14176"/>
                </a:cubicBezTo>
                <a:cubicBezTo>
                  <a:pt x="3128" y="14404"/>
                  <a:pt x="3089" y="14606"/>
                  <a:pt x="2989" y="14657"/>
                </a:cubicBezTo>
                <a:cubicBezTo>
                  <a:pt x="2964" y="14670"/>
                  <a:pt x="2910" y="14725"/>
                  <a:pt x="2866" y="14779"/>
                </a:cubicBezTo>
                <a:cubicBezTo>
                  <a:pt x="2823" y="14834"/>
                  <a:pt x="2727" y="14915"/>
                  <a:pt x="2652" y="14959"/>
                </a:cubicBezTo>
                <a:cubicBezTo>
                  <a:pt x="2492" y="15053"/>
                  <a:pt x="2289" y="15068"/>
                  <a:pt x="2289" y="14985"/>
                </a:cubicBezTo>
                <a:cubicBezTo>
                  <a:pt x="2289" y="14953"/>
                  <a:pt x="2334" y="14855"/>
                  <a:pt x="2390" y="14769"/>
                </a:cubicBezTo>
                <a:cubicBezTo>
                  <a:pt x="2522" y="14564"/>
                  <a:pt x="2824" y="13890"/>
                  <a:pt x="2862" y="13716"/>
                </a:cubicBezTo>
                <a:cubicBezTo>
                  <a:pt x="2888" y="13599"/>
                  <a:pt x="2911" y="13544"/>
                  <a:pt x="2933" y="13557"/>
                </a:cubicBezTo>
                <a:close/>
              </a:path>
            </a:pathLst>
          </a:cu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3" name="Authentication 3 - Something that you are (biometrics)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Authentication 3 - Something that you are (biometrics)</a:t>
            </a:r>
          </a:p>
        </p:txBody>
      </p:sp>
      <p:sp>
        <p:nvSpPr>
          <p:cNvPr id="344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345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681280" y="2660712"/>
            <a:ext cx="7692905" cy="4487529"/>
          </a:xfrm>
          <a:prstGeom prst="rect">
            <a:avLst/>
          </a:prstGeom>
          <a:ln w="12700">
            <a:miter lim="400000"/>
          </a:ln>
        </p:spPr>
      </p:pic>
      <p:pic>
        <p:nvPicPr>
          <p:cNvPr id="346" name="pasted-movie.png" descr="pasted-movi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690261" y="7332997"/>
            <a:ext cx="7674943" cy="4477050"/>
          </a:xfrm>
          <a:prstGeom prst="rect">
            <a:avLst/>
          </a:prstGeom>
          <a:ln w="12700">
            <a:miter lim="400000"/>
          </a:ln>
        </p:spPr>
      </p:pic>
      <p:sp>
        <p:nvSpPr>
          <p:cNvPr id="347" name="https://www.aratek.co/news/biometric-devices-definition-and-examples"/>
          <p:cNvSpPr txBox="1"/>
          <p:nvPr/>
        </p:nvSpPr>
        <p:spPr>
          <a:xfrm>
            <a:off x="5502630" y="11994803"/>
            <a:ext cx="9913012" cy="46136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>
              <a:defRPr sz="2400"/>
            </a:lvl1pPr>
          </a:lstStyle>
          <a:p>
            <a:pPr/>
            <a:r>
              <a:t>https://www.aratek.co/news/biometric-devices-definition-and-examples</a:t>
            </a:r>
          </a:p>
        </p:txBody>
      </p:sp>
      <p:pic>
        <p:nvPicPr>
          <p:cNvPr id="348" name="pasted-movie.png" descr="pasted-movie.png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16935911" y="2954431"/>
            <a:ext cx="6186039" cy="3471757"/>
          </a:xfrm>
          <a:prstGeom prst="rect">
            <a:avLst/>
          </a:prstGeom>
          <a:ln w="12700">
            <a:miter lim="400000"/>
          </a:ln>
        </p:spPr>
      </p:pic>
      <p:pic>
        <p:nvPicPr>
          <p:cNvPr id="349" name="pasted-movie.png" descr="pasted-movie.png"/>
          <p:cNvPicPr>
            <a:picLocks noChangeAspect="1"/>
          </p:cNvPicPr>
          <p:nvPr/>
        </p:nvPicPr>
        <p:blipFill>
          <a:blip r:embed="rId5">
            <a:extLst/>
          </a:blip>
          <a:srcRect l="16078" t="0" r="13500" b="0"/>
          <a:stretch>
            <a:fillRect/>
          </a:stretch>
        </p:blipFill>
        <p:spPr>
          <a:xfrm>
            <a:off x="16833491" y="7304907"/>
            <a:ext cx="6390859" cy="510484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1" name="2-factor authentication — combining two factors…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 marR="70713" indent="353568" defTabSz="1584840">
              <a:defRPr sz="4176"/>
            </a:pPr>
            <a:r>
              <a:t>2-factor authentication — combining two factors</a:t>
            </a:r>
          </a:p>
          <a:p>
            <a:pPr marR="70713" indent="353568" defTabSz="1584840">
              <a:defRPr sz="4176"/>
            </a:pPr>
            <a:r>
              <a:t>Multifactor authentication - combining two or more factors</a:t>
            </a:r>
          </a:p>
        </p:txBody>
      </p:sp>
      <p:pic>
        <p:nvPicPr>
          <p:cNvPr id="352" name="droppedImage.pdf" descr="droppedImage.pdf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49896" y="2358265"/>
            <a:ext cx="9713822" cy="3038245"/>
          </a:xfrm>
          <a:prstGeom prst="rect">
            <a:avLst/>
          </a:prstGeom>
          <a:ln w="12700"/>
        </p:spPr>
      </p:pic>
      <p:pic>
        <p:nvPicPr>
          <p:cNvPr id="353" name="droppedImage.pdf" descr="droppedImage.pdf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4714917" y="2284069"/>
            <a:ext cx="5619598" cy="6471051"/>
          </a:xfrm>
          <a:prstGeom prst="rect">
            <a:avLst/>
          </a:prstGeom>
          <a:ln w="12700"/>
        </p:spPr>
      </p:pic>
      <p:pic>
        <p:nvPicPr>
          <p:cNvPr id="354" name="cac_card.tiff" descr="cac_card.tiff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10609755" y="2466384"/>
            <a:ext cx="3859125" cy="5883867"/>
          </a:xfrm>
          <a:prstGeom prst="rect">
            <a:avLst/>
          </a:prstGeom>
          <a:ln w="12700">
            <a:miter lim="400000"/>
          </a:ln>
        </p:spPr>
      </p:pic>
      <p:pic>
        <p:nvPicPr>
          <p:cNvPr id="355" name="pasted-movie.png" descr="pasted-movie.png"/>
          <p:cNvPicPr>
            <a:picLocks noChangeAspect="1"/>
          </p:cNvPicPr>
          <p:nvPr/>
        </p:nvPicPr>
        <p:blipFill>
          <a:blip r:embed="rId5">
            <a:extLst/>
          </a:blip>
          <a:srcRect l="3620" t="36661" r="10454" b="24737"/>
          <a:stretch>
            <a:fillRect/>
          </a:stretch>
        </p:blipFill>
        <p:spPr>
          <a:xfrm>
            <a:off x="5681118" y="10847082"/>
            <a:ext cx="3991108" cy="1618714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571" h="21574" fill="norm" stroke="1" extrusionOk="0">
                <a:moveTo>
                  <a:pt x="7513" y="5"/>
                </a:moveTo>
                <a:cubicBezTo>
                  <a:pt x="7192" y="-7"/>
                  <a:pt x="6889" y="0"/>
                  <a:pt x="6858" y="37"/>
                </a:cubicBezTo>
                <a:cubicBezTo>
                  <a:pt x="6832" y="69"/>
                  <a:pt x="6767" y="109"/>
                  <a:pt x="6715" y="127"/>
                </a:cubicBezTo>
                <a:cubicBezTo>
                  <a:pt x="6429" y="221"/>
                  <a:pt x="6251" y="307"/>
                  <a:pt x="6251" y="349"/>
                </a:cubicBezTo>
                <a:cubicBezTo>
                  <a:pt x="6251" y="375"/>
                  <a:pt x="6228" y="397"/>
                  <a:pt x="6202" y="397"/>
                </a:cubicBezTo>
                <a:cubicBezTo>
                  <a:pt x="6052" y="397"/>
                  <a:pt x="5341" y="1139"/>
                  <a:pt x="5039" y="1613"/>
                </a:cubicBezTo>
                <a:cubicBezTo>
                  <a:pt x="4971" y="1720"/>
                  <a:pt x="4905" y="1809"/>
                  <a:pt x="4891" y="1809"/>
                </a:cubicBezTo>
                <a:cubicBezTo>
                  <a:pt x="4877" y="1809"/>
                  <a:pt x="4831" y="1888"/>
                  <a:pt x="4788" y="1989"/>
                </a:cubicBezTo>
                <a:cubicBezTo>
                  <a:pt x="4746" y="2089"/>
                  <a:pt x="4673" y="2220"/>
                  <a:pt x="4625" y="2280"/>
                </a:cubicBezTo>
                <a:cubicBezTo>
                  <a:pt x="4578" y="2339"/>
                  <a:pt x="4507" y="2474"/>
                  <a:pt x="4469" y="2581"/>
                </a:cubicBezTo>
                <a:cubicBezTo>
                  <a:pt x="4430" y="2688"/>
                  <a:pt x="4362" y="2849"/>
                  <a:pt x="4317" y="2936"/>
                </a:cubicBezTo>
                <a:cubicBezTo>
                  <a:pt x="4200" y="3158"/>
                  <a:pt x="3887" y="3897"/>
                  <a:pt x="3887" y="3951"/>
                </a:cubicBezTo>
                <a:cubicBezTo>
                  <a:pt x="3887" y="3976"/>
                  <a:pt x="3860" y="4046"/>
                  <a:pt x="3827" y="4110"/>
                </a:cubicBezTo>
                <a:cubicBezTo>
                  <a:pt x="3795" y="4174"/>
                  <a:pt x="3770" y="4253"/>
                  <a:pt x="3770" y="4284"/>
                </a:cubicBezTo>
                <a:cubicBezTo>
                  <a:pt x="3770" y="4316"/>
                  <a:pt x="3746" y="4398"/>
                  <a:pt x="3718" y="4470"/>
                </a:cubicBezTo>
                <a:cubicBezTo>
                  <a:pt x="3658" y="4624"/>
                  <a:pt x="3529" y="5077"/>
                  <a:pt x="3529" y="5131"/>
                </a:cubicBezTo>
                <a:cubicBezTo>
                  <a:pt x="3529" y="5152"/>
                  <a:pt x="3498" y="5286"/>
                  <a:pt x="3458" y="5427"/>
                </a:cubicBezTo>
                <a:cubicBezTo>
                  <a:pt x="3419" y="5568"/>
                  <a:pt x="3386" y="5718"/>
                  <a:pt x="3386" y="5760"/>
                </a:cubicBezTo>
                <a:cubicBezTo>
                  <a:pt x="3385" y="5803"/>
                  <a:pt x="3364" y="5902"/>
                  <a:pt x="3338" y="5982"/>
                </a:cubicBezTo>
                <a:cubicBezTo>
                  <a:pt x="3313" y="6063"/>
                  <a:pt x="3291" y="6153"/>
                  <a:pt x="3291" y="6178"/>
                </a:cubicBezTo>
                <a:cubicBezTo>
                  <a:pt x="3291" y="6203"/>
                  <a:pt x="3264" y="6325"/>
                  <a:pt x="3231" y="6448"/>
                </a:cubicBezTo>
                <a:cubicBezTo>
                  <a:pt x="3198" y="6571"/>
                  <a:pt x="3143" y="6879"/>
                  <a:pt x="3109" y="7136"/>
                </a:cubicBezTo>
                <a:cubicBezTo>
                  <a:pt x="3075" y="7392"/>
                  <a:pt x="3040" y="7627"/>
                  <a:pt x="3029" y="7659"/>
                </a:cubicBezTo>
                <a:cubicBezTo>
                  <a:pt x="2997" y="7763"/>
                  <a:pt x="2933" y="8354"/>
                  <a:pt x="2914" y="8717"/>
                </a:cubicBezTo>
                <a:lnTo>
                  <a:pt x="2894" y="9072"/>
                </a:lnTo>
                <a:lnTo>
                  <a:pt x="2783" y="8791"/>
                </a:lnTo>
                <a:cubicBezTo>
                  <a:pt x="2721" y="8638"/>
                  <a:pt x="2663" y="8516"/>
                  <a:pt x="2654" y="8516"/>
                </a:cubicBezTo>
                <a:cubicBezTo>
                  <a:pt x="2645" y="8516"/>
                  <a:pt x="2604" y="8439"/>
                  <a:pt x="2564" y="8347"/>
                </a:cubicBezTo>
                <a:cubicBezTo>
                  <a:pt x="2489" y="8174"/>
                  <a:pt x="2288" y="7952"/>
                  <a:pt x="2114" y="7850"/>
                </a:cubicBezTo>
                <a:cubicBezTo>
                  <a:pt x="1938" y="7747"/>
                  <a:pt x="1541" y="7815"/>
                  <a:pt x="1376" y="7977"/>
                </a:cubicBezTo>
                <a:cubicBezTo>
                  <a:pt x="1340" y="8012"/>
                  <a:pt x="1311" y="8028"/>
                  <a:pt x="1311" y="8014"/>
                </a:cubicBezTo>
                <a:cubicBezTo>
                  <a:pt x="1311" y="7999"/>
                  <a:pt x="1226" y="8092"/>
                  <a:pt x="1125" y="8220"/>
                </a:cubicBezTo>
                <a:cubicBezTo>
                  <a:pt x="1023" y="8348"/>
                  <a:pt x="932" y="8452"/>
                  <a:pt x="921" y="8453"/>
                </a:cubicBezTo>
                <a:cubicBezTo>
                  <a:pt x="899" y="8454"/>
                  <a:pt x="546" y="9230"/>
                  <a:pt x="393" y="9611"/>
                </a:cubicBezTo>
                <a:cubicBezTo>
                  <a:pt x="340" y="9745"/>
                  <a:pt x="282" y="9915"/>
                  <a:pt x="267" y="9992"/>
                </a:cubicBezTo>
                <a:cubicBezTo>
                  <a:pt x="220" y="10225"/>
                  <a:pt x="169" y="10535"/>
                  <a:pt x="151" y="10690"/>
                </a:cubicBezTo>
                <a:cubicBezTo>
                  <a:pt x="142" y="10771"/>
                  <a:pt x="116" y="10942"/>
                  <a:pt x="93" y="11071"/>
                </a:cubicBezTo>
                <a:cubicBezTo>
                  <a:pt x="18" y="11483"/>
                  <a:pt x="-29" y="12468"/>
                  <a:pt x="20" y="12589"/>
                </a:cubicBezTo>
                <a:cubicBezTo>
                  <a:pt x="34" y="12624"/>
                  <a:pt x="46" y="12757"/>
                  <a:pt x="46" y="12880"/>
                </a:cubicBezTo>
                <a:cubicBezTo>
                  <a:pt x="46" y="13003"/>
                  <a:pt x="56" y="13102"/>
                  <a:pt x="69" y="13102"/>
                </a:cubicBezTo>
                <a:cubicBezTo>
                  <a:pt x="82" y="13102"/>
                  <a:pt x="93" y="13151"/>
                  <a:pt x="93" y="13208"/>
                </a:cubicBezTo>
                <a:cubicBezTo>
                  <a:pt x="93" y="13265"/>
                  <a:pt x="127" y="13425"/>
                  <a:pt x="166" y="13568"/>
                </a:cubicBezTo>
                <a:cubicBezTo>
                  <a:pt x="205" y="13710"/>
                  <a:pt x="237" y="13868"/>
                  <a:pt x="237" y="13917"/>
                </a:cubicBezTo>
                <a:cubicBezTo>
                  <a:pt x="237" y="14117"/>
                  <a:pt x="697" y="15044"/>
                  <a:pt x="797" y="15044"/>
                </a:cubicBezTo>
                <a:cubicBezTo>
                  <a:pt x="817" y="15044"/>
                  <a:pt x="833" y="15071"/>
                  <a:pt x="833" y="15102"/>
                </a:cubicBezTo>
                <a:cubicBezTo>
                  <a:pt x="833" y="15133"/>
                  <a:pt x="879" y="15187"/>
                  <a:pt x="934" y="15223"/>
                </a:cubicBezTo>
                <a:cubicBezTo>
                  <a:pt x="989" y="15260"/>
                  <a:pt x="1066" y="15352"/>
                  <a:pt x="1108" y="15430"/>
                </a:cubicBezTo>
                <a:cubicBezTo>
                  <a:pt x="1149" y="15508"/>
                  <a:pt x="1193" y="15573"/>
                  <a:pt x="1206" y="15573"/>
                </a:cubicBezTo>
                <a:cubicBezTo>
                  <a:pt x="1219" y="15573"/>
                  <a:pt x="1316" y="15693"/>
                  <a:pt x="1419" y="15837"/>
                </a:cubicBezTo>
                <a:cubicBezTo>
                  <a:pt x="1521" y="15981"/>
                  <a:pt x="1613" y="16087"/>
                  <a:pt x="1625" y="16070"/>
                </a:cubicBezTo>
                <a:cubicBezTo>
                  <a:pt x="1636" y="16053"/>
                  <a:pt x="1644" y="16062"/>
                  <a:pt x="1644" y="16091"/>
                </a:cubicBezTo>
                <a:cubicBezTo>
                  <a:pt x="1644" y="16120"/>
                  <a:pt x="1657" y="16145"/>
                  <a:pt x="1674" y="16149"/>
                </a:cubicBezTo>
                <a:cubicBezTo>
                  <a:pt x="1690" y="16153"/>
                  <a:pt x="1752" y="16187"/>
                  <a:pt x="1811" y="16223"/>
                </a:cubicBezTo>
                <a:cubicBezTo>
                  <a:pt x="1870" y="16259"/>
                  <a:pt x="1959" y="16301"/>
                  <a:pt x="2008" y="16318"/>
                </a:cubicBezTo>
                <a:cubicBezTo>
                  <a:pt x="2058" y="16335"/>
                  <a:pt x="2104" y="16374"/>
                  <a:pt x="2111" y="16403"/>
                </a:cubicBezTo>
                <a:cubicBezTo>
                  <a:pt x="2130" y="16477"/>
                  <a:pt x="2831" y="16472"/>
                  <a:pt x="2849" y="16398"/>
                </a:cubicBezTo>
                <a:cubicBezTo>
                  <a:pt x="2857" y="16365"/>
                  <a:pt x="2893" y="16340"/>
                  <a:pt x="2927" y="16340"/>
                </a:cubicBezTo>
                <a:cubicBezTo>
                  <a:pt x="2989" y="16340"/>
                  <a:pt x="3170" y="16209"/>
                  <a:pt x="3310" y="16064"/>
                </a:cubicBezTo>
                <a:cubicBezTo>
                  <a:pt x="3411" y="15962"/>
                  <a:pt x="3435" y="15966"/>
                  <a:pt x="3435" y="16075"/>
                </a:cubicBezTo>
                <a:cubicBezTo>
                  <a:pt x="3435" y="16124"/>
                  <a:pt x="3443" y="16160"/>
                  <a:pt x="3454" y="16160"/>
                </a:cubicBezTo>
                <a:cubicBezTo>
                  <a:pt x="3465" y="16160"/>
                  <a:pt x="3499" y="16274"/>
                  <a:pt x="3529" y="16408"/>
                </a:cubicBezTo>
                <a:cubicBezTo>
                  <a:pt x="3560" y="16542"/>
                  <a:pt x="3603" y="16696"/>
                  <a:pt x="3624" y="16752"/>
                </a:cubicBezTo>
                <a:cubicBezTo>
                  <a:pt x="3684" y="16915"/>
                  <a:pt x="3767" y="17169"/>
                  <a:pt x="3836" y="17392"/>
                </a:cubicBezTo>
                <a:cubicBezTo>
                  <a:pt x="3893" y="17578"/>
                  <a:pt x="4019" y="17888"/>
                  <a:pt x="4158" y="18180"/>
                </a:cubicBezTo>
                <a:cubicBezTo>
                  <a:pt x="4186" y="18240"/>
                  <a:pt x="4298" y="18486"/>
                  <a:pt x="4407" y="18730"/>
                </a:cubicBezTo>
                <a:cubicBezTo>
                  <a:pt x="4636" y="19247"/>
                  <a:pt x="4907" y="19756"/>
                  <a:pt x="5151" y="20132"/>
                </a:cubicBezTo>
                <a:cubicBezTo>
                  <a:pt x="5172" y="20165"/>
                  <a:pt x="5194" y="20206"/>
                  <a:pt x="5200" y="20222"/>
                </a:cubicBezTo>
                <a:cubicBezTo>
                  <a:pt x="5207" y="20238"/>
                  <a:pt x="5255" y="20306"/>
                  <a:pt x="5307" y="20370"/>
                </a:cubicBezTo>
                <a:cubicBezTo>
                  <a:pt x="5360" y="20435"/>
                  <a:pt x="5408" y="20500"/>
                  <a:pt x="5415" y="20518"/>
                </a:cubicBezTo>
                <a:cubicBezTo>
                  <a:pt x="5421" y="20536"/>
                  <a:pt x="5514" y="20641"/>
                  <a:pt x="5619" y="20751"/>
                </a:cubicBezTo>
                <a:cubicBezTo>
                  <a:pt x="5724" y="20861"/>
                  <a:pt x="5844" y="21000"/>
                  <a:pt x="5887" y="21058"/>
                </a:cubicBezTo>
                <a:cubicBezTo>
                  <a:pt x="5930" y="21116"/>
                  <a:pt x="5981" y="21164"/>
                  <a:pt x="6000" y="21164"/>
                </a:cubicBezTo>
                <a:cubicBezTo>
                  <a:pt x="6020" y="21164"/>
                  <a:pt x="6035" y="21186"/>
                  <a:pt x="6035" y="21217"/>
                </a:cubicBezTo>
                <a:cubicBezTo>
                  <a:pt x="6035" y="21247"/>
                  <a:pt x="6085" y="21290"/>
                  <a:pt x="6144" y="21312"/>
                </a:cubicBezTo>
                <a:cubicBezTo>
                  <a:pt x="6203" y="21334"/>
                  <a:pt x="6257" y="21378"/>
                  <a:pt x="6264" y="21407"/>
                </a:cubicBezTo>
                <a:cubicBezTo>
                  <a:pt x="6271" y="21436"/>
                  <a:pt x="6404" y="21455"/>
                  <a:pt x="6560" y="21455"/>
                </a:cubicBezTo>
                <a:cubicBezTo>
                  <a:pt x="6723" y="21455"/>
                  <a:pt x="6850" y="21484"/>
                  <a:pt x="6858" y="21518"/>
                </a:cubicBezTo>
                <a:cubicBezTo>
                  <a:pt x="6877" y="21593"/>
                  <a:pt x="7760" y="21593"/>
                  <a:pt x="7791" y="21518"/>
                </a:cubicBezTo>
                <a:cubicBezTo>
                  <a:pt x="7804" y="21488"/>
                  <a:pt x="7878" y="21455"/>
                  <a:pt x="7957" y="21439"/>
                </a:cubicBezTo>
                <a:cubicBezTo>
                  <a:pt x="8035" y="21422"/>
                  <a:pt x="8169" y="21375"/>
                  <a:pt x="8255" y="21338"/>
                </a:cubicBezTo>
                <a:cubicBezTo>
                  <a:pt x="8340" y="21302"/>
                  <a:pt x="8433" y="21273"/>
                  <a:pt x="8463" y="21275"/>
                </a:cubicBezTo>
                <a:cubicBezTo>
                  <a:pt x="8492" y="21276"/>
                  <a:pt x="8516" y="21254"/>
                  <a:pt x="8516" y="21222"/>
                </a:cubicBezTo>
                <a:cubicBezTo>
                  <a:pt x="8516" y="21190"/>
                  <a:pt x="8552" y="21164"/>
                  <a:pt x="8596" y="21164"/>
                </a:cubicBezTo>
                <a:cubicBezTo>
                  <a:pt x="8639" y="21164"/>
                  <a:pt x="8720" y="21112"/>
                  <a:pt x="8774" y="21047"/>
                </a:cubicBezTo>
                <a:cubicBezTo>
                  <a:pt x="8828" y="20983"/>
                  <a:pt x="8883" y="20926"/>
                  <a:pt x="8896" y="20926"/>
                </a:cubicBezTo>
                <a:cubicBezTo>
                  <a:pt x="8923" y="20926"/>
                  <a:pt x="9009" y="20840"/>
                  <a:pt x="9297" y="20508"/>
                </a:cubicBezTo>
                <a:cubicBezTo>
                  <a:pt x="9405" y="20384"/>
                  <a:pt x="9504" y="20280"/>
                  <a:pt x="9518" y="20280"/>
                </a:cubicBezTo>
                <a:cubicBezTo>
                  <a:pt x="9543" y="20280"/>
                  <a:pt x="9571" y="20229"/>
                  <a:pt x="9718" y="19915"/>
                </a:cubicBezTo>
                <a:cubicBezTo>
                  <a:pt x="9759" y="19827"/>
                  <a:pt x="9806" y="19752"/>
                  <a:pt x="9823" y="19751"/>
                </a:cubicBezTo>
                <a:cubicBezTo>
                  <a:pt x="9839" y="19751"/>
                  <a:pt x="9853" y="19726"/>
                  <a:pt x="9853" y="19693"/>
                </a:cubicBezTo>
                <a:cubicBezTo>
                  <a:pt x="9853" y="19661"/>
                  <a:pt x="9871" y="19635"/>
                  <a:pt x="9891" y="19635"/>
                </a:cubicBezTo>
                <a:cubicBezTo>
                  <a:pt x="9912" y="19635"/>
                  <a:pt x="9943" y="19601"/>
                  <a:pt x="9960" y="19561"/>
                </a:cubicBezTo>
                <a:cubicBezTo>
                  <a:pt x="10050" y="19347"/>
                  <a:pt x="10121" y="19222"/>
                  <a:pt x="10153" y="19222"/>
                </a:cubicBezTo>
                <a:cubicBezTo>
                  <a:pt x="10173" y="19222"/>
                  <a:pt x="10187" y="19197"/>
                  <a:pt x="10187" y="19164"/>
                </a:cubicBezTo>
                <a:cubicBezTo>
                  <a:pt x="10187" y="19132"/>
                  <a:pt x="10202" y="19106"/>
                  <a:pt x="10220" y="19106"/>
                </a:cubicBezTo>
                <a:cubicBezTo>
                  <a:pt x="10237" y="19106"/>
                  <a:pt x="10299" y="19023"/>
                  <a:pt x="10357" y="18926"/>
                </a:cubicBezTo>
                <a:cubicBezTo>
                  <a:pt x="10415" y="18830"/>
                  <a:pt x="10492" y="18752"/>
                  <a:pt x="10528" y="18752"/>
                </a:cubicBezTo>
                <a:cubicBezTo>
                  <a:pt x="10565" y="18751"/>
                  <a:pt x="10593" y="18728"/>
                  <a:pt x="10593" y="18699"/>
                </a:cubicBezTo>
                <a:cubicBezTo>
                  <a:pt x="10593" y="18588"/>
                  <a:pt x="10889" y="18562"/>
                  <a:pt x="12360" y="18540"/>
                </a:cubicBezTo>
                <a:cubicBezTo>
                  <a:pt x="13319" y="18526"/>
                  <a:pt x="13892" y="18493"/>
                  <a:pt x="13922" y="18455"/>
                </a:cubicBezTo>
                <a:cubicBezTo>
                  <a:pt x="13952" y="18418"/>
                  <a:pt x="14558" y="18388"/>
                  <a:pt x="15569" y="18371"/>
                </a:cubicBezTo>
                <a:cubicBezTo>
                  <a:pt x="18870" y="18315"/>
                  <a:pt x="20522" y="18254"/>
                  <a:pt x="20539" y="18186"/>
                </a:cubicBezTo>
                <a:cubicBezTo>
                  <a:pt x="20549" y="18150"/>
                  <a:pt x="20581" y="18102"/>
                  <a:pt x="20610" y="18080"/>
                </a:cubicBezTo>
                <a:cubicBezTo>
                  <a:pt x="20639" y="18057"/>
                  <a:pt x="20705" y="17935"/>
                  <a:pt x="20756" y="17810"/>
                </a:cubicBezTo>
                <a:cubicBezTo>
                  <a:pt x="20807" y="17685"/>
                  <a:pt x="20854" y="17591"/>
                  <a:pt x="20859" y="17604"/>
                </a:cubicBezTo>
                <a:cubicBezTo>
                  <a:pt x="20864" y="17617"/>
                  <a:pt x="20911" y="17510"/>
                  <a:pt x="20962" y="17366"/>
                </a:cubicBezTo>
                <a:cubicBezTo>
                  <a:pt x="21013" y="17221"/>
                  <a:pt x="21065" y="17101"/>
                  <a:pt x="21078" y="17101"/>
                </a:cubicBezTo>
                <a:cubicBezTo>
                  <a:pt x="21156" y="17101"/>
                  <a:pt x="21460" y="15913"/>
                  <a:pt x="21412" y="15795"/>
                </a:cubicBezTo>
                <a:cubicBezTo>
                  <a:pt x="21407" y="15781"/>
                  <a:pt x="21418" y="15693"/>
                  <a:pt x="21438" y="15599"/>
                </a:cubicBezTo>
                <a:cubicBezTo>
                  <a:pt x="21462" y="15485"/>
                  <a:pt x="21474" y="15258"/>
                  <a:pt x="21474" y="14917"/>
                </a:cubicBezTo>
                <a:cubicBezTo>
                  <a:pt x="21475" y="14635"/>
                  <a:pt x="21485" y="14387"/>
                  <a:pt x="21498" y="14367"/>
                </a:cubicBezTo>
                <a:cubicBezTo>
                  <a:pt x="21511" y="14347"/>
                  <a:pt x="21524" y="14176"/>
                  <a:pt x="21524" y="13986"/>
                </a:cubicBezTo>
                <a:cubicBezTo>
                  <a:pt x="21524" y="13795"/>
                  <a:pt x="21534" y="13625"/>
                  <a:pt x="21547" y="13605"/>
                </a:cubicBezTo>
                <a:cubicBezTo>
                  <a:pt x="21562" y="13582"/>
                  <a:pt x="21571" y="12915"/>
                  <a:pt x="21571" y="11806"/>
                </a:cubicBezTo>
                <a:cubicBezTo>
                  <a:pt x="21571" y="10698"/>
                  <a:pt x="21562" y="10036"/>
                  <a:pt x="21547" y="10013"/>
                </a:cubicBezTo>
                <a:cubicBezTo>
                  <a:pt x="21534" y="9993"/>
                  <a:pt x="21524" y="9797"/>
                  <a:pt x="21524" y="9574"/>
                </a:cubicBezTo>
                <a:cubicBezTo>
                  <a:pt x="21524" y="9351"/>
                  <a:pt x="21511" y="9150"/>
                  <a:pt x="21498" y="9130"/>
                </a:cubicBezTo>
                <a:cubicBezTo>
                  <a:pt x="21485" y="9110"/>
                  <a:pt x="21474" y="8922"/>
                  <a:pt x="21474" y="8712"/>
                </a:cubicBezTo>
                <a:cubicBezTo>
                  <a:pt x="21474" y="8501"/>
                  <a:pt x="21462" y="8269"/>
                  <a:pt x="21447" y="8199"/>
                </a:cubicBezTo>
                <a:cubicBezTo>
                  <a:pt x="21418" y="8068"/>
                  <a:pt x="21413" y="7994"/>
                  <a:pt x="21389" y="7368"/>
                </a:cubicBezTo>
                <a:cubicBezTo>
                  <a:pt x="21381" y="7174"/>
                  <a:pt x="21366" y="6986"/>
                  <a:pt x="21354" y="6956"/>
                </a:cubicBezTo>
                <a:cubicBezTo>
                  <a:pt x="21342" y="6925"/>
                  <a:pt x="21333" y="6827"/>
                  <a:pt x="21333" y="6739"/>
                </a:cubicBezTo>
                <a:cubicBezTo>
                  <a:pt x="21333" y="6651"/>
                  <a:pt x="21319" y="6544"/>
                  <a:pt x="21303" y="6501"/>
                </a:cubicBezTo>
                <a:cubicBezTo>
                  <a:pt x="21255" y="6377"/>
                  <a:pt x="21217" y="6046"/>
                  <a:pt x="21200" y="5586"/>
                </a:cubicBezTo>
                <a:cubicBezTo>
                  <a:pt x="21191" y="5351"/>
                  <a:pt x="21177" y="5163"/>
                  <a:pt x="21168" y="5163"/>
                </a:cubicBezTo>
                <a:cubicBezTo>
                  <a:pt x="21159" y="5163"/>
                  <a:pt x="21148" y="5104"/>
                  <a:pt x="21146" y="5036"/>
                </a:cubicBezTo>
                <a:cubicBezTo>
                  <a:pt x="21144" y="4967"/>
                  <a:pt x="21126" y="4869"/>
                  <a:pt x="21106" y="4813"/>
                </a:cubicBezTo>
                <a:cubicBezTo>
                  <a:pt x="21085" y="4758"/>
                  <a:pt x="21069" y="4660"/>
                  <a:pt x="21069" y="4602"/>
                </a:cubicBezTo>
                <a:cubicBezTo>
                  <a:pt x="21069" y="4450"/>
                  <a:pt x="20967" y="3727"/>
                  <a:pt x="20938" y="3676"/>
                </a:cubicBezTo>
                <a:cubicBezTo>
                  <a:pt x="20925" y="3652"/>
                  <a:pt x="20923" y="3634"/>
                  <a:pt x="20934" y="3634"/>
                </a:cubicBezTo>
                <a:cubicBezTo>
                  <a:pt x="20945" y="3633"/>
                  <a:pt x="20938" y="3566"/>
                  <a:pt x="20917" y="3486"/>
                </a:cubicBezTo>
                <a:cubicBezTo>
                  <a:pt x="20896" y="3406"/>
                  <a:pt x="20878" y="3314"/>
                  <a:pt x="20878" y="3279"/>
                </a:cubicBezTo>
                <a:cubicBezTo>
                  <a:pt x="20878" y="3163"/>
                  <a:pt x="20684" y="2577"/>
                  <a:pt x="20608" y="2465"/>
                </a:cubicBezTo>
                <a:cubicBezTo>
                  <a:pt x="20567" y="2404"/>
                  <a:pt x="20451" y="2281"/>
                  <a:pt x="20350" y="2195"/>
                </a:cubicBezTo>
                <a:lnTo>
                  <a:pt x="20168" y="2036"/>
                </a:lnTo>
                <a:lnTo>
                  <a:pt x="19383" y="2068"/>
                </a:lnTo>
                <a:cubicBezTo>
                  <a:pt x="18952" y="2085"/>
                  <a:pt x="18013" y="2126"/>
                  <a:pt x="17298" y="2158"/>
                </a:cubicBezTo>
                <a:cubicBezTo>
                  <a:pt x="16583" y="2190"/>
                  <a:pt x="15225" y="2243"/>
                  <a:pt x="14280" y="2274"/>
                </a:cubicBezTo>
                <a:cubicBezTo>
                  <a:pt x="13335" y="2306"/>
                  <a:pt x="12165" y="2350"/>
                  <a:pt x="11680" y="2370"/>
                </a:cubicBezTo>
                <a:cubicBezTo>
                  <a:pt x="10635" y="2412"/>
                  <a:pt x="10472" y="2364"/>
                  <a:pt x="10172" y="1952"/>
                </a:cubicBezTo>
                <a:cubicBezTo>
                  <a:pt x="10114" y="1872"/>
                  <a:pt x="10056" y="1809"/>
                  <a:pt x="10044" y="1809"/>
                </a:cubicBezTo>
                <a:cubicBezTo>
                  <a:pt x="10031" y="1809"/>
                  <a:pt x="9968" y="1715"/>
                  <a:pt x="9904" y="1603"/>
                </a:cubicBezTo>
                <a:cubicBezTo>
                  <a:pt x="9798" y="1414"/>
                  <a:pt x="9358" y="867"/>
                  <a:pt x="9312" y="867"/>
                </a:cubicBezTo>
                <a:cubicBezTo>
                  <a:pt x="9301" y="867"/>
                  <a:pt x="9207" y="759"/>
                  <a:pt x="9104" y="629"/>
                </a:cubicBezTo>
                <a:cubicBezTo>
                  <a:pt x="8981" y="474"/>
                  <a:pt x="8887" y="397"/>
                  <a:pt x="8825" y="397"/>
                </a:cubicBezTo>
                <a:cubicBezTo>
                  <a:pt x="8774" y="397"/>
                  <a:pt x="8733" y="372"/>
                  <a:pt x="8733" y="344"/>
                </a:cubicBezTo>
                <a:cubicBezTo>
                  <a:pt x="8733" y="294"/>
                  <a:pt x="8589" y="214"/>
                  <a:pt x="8278" y="90"/>
                </a:cubicBezTo>
                <a:cubicBezTo>
                  <a:pt x="8173" y="48"/>
                  <a:pt x="7834" y="17"/>
                  <a:pt x="7513" y="5"/>
                </a:cubicBezTo>
                <a:close/>
                <a:moveTo>
                  <a:pt x="2017" y="10124"/>
                </a:moveTo>
                <a:cubicBezTo>
                  <a:pt x="2024" y="10142"/>
                  <a:pt x="2026" y="10182"/>
                  <a:pt x="2026" y="10256"/>
                </a:cubicBezTo>
                <a:cubicBezTo>
                  <a:pt x="2025" y="10349"/>
                  <a:pt x="2008" y="10479"/>
                  <a:pt x="1989" y="10542"/>
                </a:cubicBezTo>
                <a:cubicBezTo>
                  <a:pt x="1944" y="10688"/>
                  <a:pt x="1945" y="11161"/>
                  <a:pt x="1989" y="11378"/>
                </a:cubicBezTo>
                <a:cubicBezTo>
                  <a:pt x="2008" y="11469"/>
                  <a:pt x="2041" y="11702"/>
                  <a:pt x="2064" y="11896"/>
                </a:cubicBezTo>
                <a:cubicBezTo>
                  <a:pt x="2118" y="12339"/>
                  <a:pt x="2163" y="12468"/>
                  <a:pt x="2300" y="12568"/>
                </a:cubicBezTo>
                <a:cubicBezTo>
                  <a:pt x="2360" y="12612"/>
                  <a:pt x="2415" y="12667"/>
                  <a:pt x="2420" y="12690"/>
                </a:cubicBezTo>
                <a:cubicBezTo>
                  <a:pt x="2431" y="12732"/>
                  <a:pt x="2307" y="13187"/>
                  <a:pt x="2242" y="13346"/>
                </a:cubicBezTo>
                <a:cubicBezTo>
                  <a:pt x="2206" y="13434"/>
                  <a:pt x="2123" y="13552"/>
                  <a:pt x="1991" y="13700"/>
                </a:cubicBezTo>
                <a:cubicBezTo>
                  <a:pt x="1952" y="13744"/>
                  <a:pt x="1914" y="13795"/>
                  <a:pt x="1908" y="13811"/>
                </a:cubicBezTo>
                <a:cubicBezTo>
                  <a:pt x="1901" y="13827"/>
                  <a:pt x="1857" y="13870"/>
                  <a:pt x="1811" y="13912"/>
                </a:cubicBezTo>
                <a:cubicBezTo>
                  <a:pt x="1765" y="13953"/>
                  <a:pt x="1647" y="14003"/>
                  <a:pt x="1547" y="14023"/>
                </a:cubicBezTo>
                <a:cubicBezTo>
                  <a:pt x="1369" y="14058"/>
                  <a:pt x="1363" y="14058"/>
                  <a:pt x="1290" y="13885"/>
                </a:cubicBezTo>
                <a:cubicBezTo>
                  <a:pt x="1249" y="13788"/>
                  <a:pt x="1215" y="13679"/>
                  <a:pt x="1215" y="13642"/>
                </a:cubicBezTo>
                <a:cubicBezTo>
                  <a:pt x="1215" y="13605"/>
                  <a:pt x="1204" y="13573"/>
                  <a:pt x="1191" y="13573"/>
                </a:cubicBezTo>
                <a:cubicBezTo>
                  <a:pt x="1178" y="13573"/>
                  <a:pt x="1168" y="13539"/>
                  <a:pt x="1168" y="13499"/>
                </a:cubicBezTo>
                <a:cubicBezTo>
                  <a:pt x="1167" y="13459"/>
                  <a:pt x="1146" y="13358"/>
                  <a:pt x="1120" y="13277"/>
                </a:cubicBezTo>
                <a:cubicBezTo>
                  <a:pt x="1095" y="13196"/>
                  <a:pt x="1074" y="13075"/>
                  <a:pt x="1073" y="13002"/>
                </a:cubicBezTo>
                <a:cubicBezTo>
                  <a:pt x="1073" y="12929"/>
                  <a:pt x="1061" y="12870"/>
                  <a:pt x="1048" y="12870"/>
                </a:cubicBezTo>
                <a:cubicBezTo>
                  <a:pt x="1033" y="12870"/>
                  <a:pt x="1024" y="12642"/>
                  <a:pt x="1024" y="12309"/>
                </a:cubicBezTo>
                <a:cubicBezTo>
                  <a:pt x="1024" y="12001"/>
                  <a:pt x="1034" y="11748"/>
                  <a:pt x="1045" y="11748"/>
                </a:cubicBezTo>
                <a:cubicBezTo>
                  <a:pt x="1057" y="11748"/>
                  <a:pt x="1072" y="11704"/>
                  <a:pt x="1080" y="11648"/>
                </a:cubicBezTo>
                <a:cubicBezTo>
                  <a:pt x="1098" y="11507"/>
                  <a:pt x="1175" y="11200"/>
                  <a:pt x="1204" y="11150"/>
                </a:cubicBezTo>
                <a:cubicBezTo>
                  <a:pt x="1217" y="11128"/>
                  <a:pt x="1291" y="10960"/>
                  <a:pt x="1369" y="10780"/>
                </a:cubicBezTo>
                <a:cubicBezTo>
                  <a:pt x="1455" y="10583"/>
                  <a:pt x="1532" y="10457"/>
                  <a:pt x="1564" y="10457"/>
                </a:cubicBezTo>
                <a:cubicBezTo>
                  <a:pt x="1594" y="10457"/>
                  <a:pt x="1625" y="10426"/>
                  <a:pt x="1633" y="10394"/>
                </a:cubicBezTo>
                <a:cubicBezTo>
                  <a:pt x="1641" y="10362"/>
                  <a:pt x="1673" y="10336"/>
                  <a:pt x="1704" y="10336"/>
                </a:cubicBezTo>
                <a:cubicBezTo>
                  <a:pt x="1735" y="10336"/>
                  <a:pt x="1767" y="10312"/>
                  <a:pt x="1775" y="10283"/>
                </a:cubicBezTo>
                <a:cubicBezTo>
                  <a:pt x="1782" y="10254"/>
                  <a:pt x="1818" y="10220"/>
                  <a:pt x="1854" y="10204"/>
                </a:cubicBezTo>
                <a:cubicBezTo>
                  <a:pt x="1890" y="10187"/>
                  <a:pt x="1942" y="10153"/>
                  <a:pt x="1972" y="10130"/>
                </a:cubicBezTo>
                <a:cubicBezTo>
                  <a:pt x="1996" y="10111"/>
                  <a:pt x="2010" y="10106"/>
                  <a:pt x="2017" y="10124"/>
                </a:cubicBezTo>
                <a:close/>
                <a:moveTo>
                  <a:pt x="2933" y="13557"/>
                </a:moveTo>
                <a:cubicBezTo>
                  <a:pt x="2955" y="13570"/>
                  <a:pt x="2979" y="13648"/>
                  <a:pt x="3006" y="13795"/>
                </a:cubicBezTo>
                <a:cubicBezTo>
                  <a:pt x="3034" y="13947"/>
                  <a:pt x="3067" y="14120"/>
                  <a:pt x="3079" y="14176"/>
                </a:cubicBezTo>
                <a:cubicBezTo>
                  <a:pt x="3128" y="14404"/>
                  <a:pt x="3089" y="14606"/>
                  <a:pt x="2989" y="14657"/>
                </a:cubicBezTo>
                <a:cubicBezTo>
                  <a:pt x="2964" y="14670"/>
                  <a:pt x="2910" y="14725"/>
                  <a:pt x="2866" y="14779"/>
                </a:cubicBezTo>
                <a:cubicBezTo>
                  <a:pt x="2823" y="14834"/>
                  <a:pt x="2727" y="14915"/>
                  <a:pt x="2652" y="14959"/>
                </a:cubicBezTo>
                <a:cubicBezTo>
                  <a:pt x="2492" y="15053"/>
                  <a:pt x="2289" y="15068"/>
                  <a:pt x="2289" y="14985"/>
                </a:cubicBezTo>
                <a:cubicBezTo>
                  <a:pt x="2289" y="14953"/>
                  <a:pt x="2334" y="14855"/>
                  <a:pt x="2390" y="14769"/>
                </a:cubicBezTo>
                <a:cubicBezTo>
                  <a:pt x="2522" y="14564"/>
                  <a:pt x="2824" y="13890"/>
                  <a:pt x="2862" y="13716"/>
                </a:cubicBezTo>
                <a:cubicBezTo>
                  <a:pt x="2888" y="13599"/>
                  <a:pt x="2911" y="13544"/>
                  <a:pt x="2933" y="13557"/>
                </a:cubicBezTo>
                <a:close/>
              </a:path>
            </a:pathLst>
          </a:custGeom>
          <a:ln w="12700">
            <a:miter lim="400000"/>
          </a:ln>
        </p:spPr>
      </p:pic>
      <p:pic>
        <p:nvPicPr>
          <p:cNvPr id="356" name="pasted-movie.png" descr="pasted-movie.png"/>
          <p:cNvPicPr>
            <a:picLocks noChangeAspect="1"/>
          </p:cNvPicPr>
          <p:nvPr/>
        </p:nvPicPr>
        <p:blipFill>
          <a:blip r:embed="rId6">
            <a:extLst/>
          </a:blip>
          <a:stretch>
            <a:fillRect/>
          </a:stretch>
        </p:blipFill>
        <p:spPr>
          <a:xfrm>
            <a:off x="770398" y="5278817"/>
            <a:ext cx="7692905" cy="4487528"/>
          </a:xfrm>
          <a:prstGeom prst="rect">
            <a:avLst/>
          </a:prstGeom>
          <a:ln w="12700">
            <a:miter lim="400000"/>
          </a:ln>
        </p:spPr>
      </p:pic>
      <p:pic>
        <p:nvPicPr>
          <p:cNvPr id="357" name="pasted-movie.png" descr="pasted-movie.png"/>
          <p:cNvPicPr>
            <a:picLocks noChangeAspect="1"/>
          </p:cNvPicPr>
          <p:nvPr/>
        </p:nvPicPr>
        <p:blipFill>
          <a:blip r:embed="rId7">
            <a:extLst/>
          </a:blip>
          <a:stretch>
            <a:fillRect/>
          </a:stretch>
        </p:blipFill>
        <p:spPr>
          <a:xfrm>
            <a:off x="198641" y="10442082"/>
            <a:ext cx="4163509" cy="2428714"/>
          </a:xfrm>
          <a:prstGeom prst="rect">
            <a:avLst/>
          </a:prstGeom>
          <a:ln w="12700">
            <a:miter lim="400000"/>
          </a:ln>
        </p:spPr>
      </p:pic>
      <p:pic>
        <p:nvPicPr>
          <p:cNvPr id="358" name="pasted-movie.png" descr="pasted-movie.png"/>
          <p:cNvPicPr>
            <a:picLocks noChangeAspect="1"/>
          </p:cNvPicPr>
          <p:nvPr/>
        </p:nvPicPr>
        <p:blipFill>
          <a:blip r:embed="rId8">
            <a:extLst/>
          </a:blip>
          <a:stretch>
            <a:fillRect/>
          </a:stretch>
        </p:blipFill>
        <p:spPr>
          <a:xfrm>
            <a:off x="20764417" y="2412220"/>
            <a:ext cx="2884253" cy="1618714"/>
          </a:xfrm>
          <a:prstGeom prst="rect">
            <a:avLst/>
          </a:prstGeom>
          <a:ln w="12700">
            <a:miter lim="400000"/>
          </a:ln>
        </p:spPr>
      </p:pic>
      <p:pic>
        <p:nvPicPr>
          <p:cNvPr id="359" name="pasted-movie.png" descr="pasted-movie.png"/>
          <p:cNvPicPr>
            <a:picLocks noChangeAspect="1"/>
          </p:cNvPicPr>
          <p:nvPr/>
        </p:nvPicPr>
        <p:blipFill>
          <a:blip r:embed="rId9">
            <a:extLst/>
          </a:blip>
          <a:srcRect l="16078" t="0" r="13500" b="0"/>
          <a:stretch>
            <a:fillRect/>
          </a:stretch>
        </p:blipFill>
        <p:spPr>
          <a:xfrm>
            <a:off x="19840824" y="9707081"/>
            <a:ext cx="3383525" cy="2702666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1" name="Fallback Authentication / Recovery Authentication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Fallback Authentication / Recovery Authentication</a:t>
            </a:r>
          </a:p>
        </p:txBody>
      </p:sp>
      <p:sp>
        <p:nvSpPr>
          <p:cNvPr id="362" name="Authentication is frequently: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 defTabSz="742950">
              <a:spcBef>
                <a:spcPts val="2800"/>
              </a:spcBef>
              <a:defRPr sz="3780"/>
            </a:pPr>
            <a:r>
              <a:t>Authentication is frequently:</a:t>
            </a:r>
          </a:p>
          <a:p>
            <a:pPr lvl="1" indent="411479" defTabSz="742950">
              <a:spcBef>
                <a:spcPts val="300"/>
              </a:spcBef>
              <a:defRPr sz="3239"/>
            </a:pPr>
            <a:r>
              <a:rPr strike="sngStrike"/>
              <a:t>Something that you know</a:t>
            </a:r>
            <a:r>
              <a:t> → Something that you have forgotten</a:t>
            </a:r>
          </a:p>
          <a:p>
            <a:pPr lvl="1" indent="411479" defTabSz="742950">
              <a:spcBef>
                <a:spcPts val="300"/>
              </a:spcBef>
              <a:defRPr sz="3239"/>
            </a:pPr>
            <a:r>
              <a:rPr strike="sngStrike"/>
              <a:t>Something that you have</a:t>
            </a:r>
            <a:r>
              <a:t> → Something that you lost</a:t>
            </a:r>
          </a:p>
          <a:p>
            <a:pPr lvl="1" indent="411479" defTabSz="742950">
              <a:spcBef>
                <a:spcPts val="300"/>
              </a:spcBef>
              <a:defRPr sz="3239"/>
            </a:pPr>
            <a:r>
              <a:rPr strike="sngStrike"/>
              <a:t>Something that you are</a:t>
            </a:r>
            <a:r>
              <a:t> → Something that you used to be</a:t>
            </a:r>
          </a:p>
          <a:p>
            <a:pPr defTabSz="742950">
              <a:spcBef>
                <a:spcPts val="2800"/>
              </a:spcBef>
              <a:defRPr sz="3780"/>
            </a:pPr>
          </a:p>
          <a:p>
            <a:pPr defTabSz="742950">
              <a:spcBef>
                <a:spcPts val="2800"/>
              </a:spcBef>
              <a:defRPr sz="3780"/>
            </a:pPr>
            <a:r>
              <a:t>Options for fallback authentication:</a:t>
            </a:r>
          </a:p>
          <a:p>
            <a:pPr lvl="1" indent="411479" defTabSz="742950">
              <a:spcBef>
                <a:spcPts val="300"/>
              </a:spcBef>
              <a:defRPr sz="3239"/>
            </a:pPr>
            <a:r>
              <a:t>Fact based authentication — Call a phone number and answer questions from public records.</a:t>
            </a:r>
          </a:p>
          <a:p>
            <a:pPr lvl="1" indent="411479" defTabSz="742950">
              <a:spcBef>
                <a:spcPts val="300"/>
              </a:spcBef>
              <a:defRPr sz="3239"/>
            </a:pPr>
          </a:p>
          <a:p>
            <a:pPr lvl="1" indent="411479" defTabSz="742950">
              <a:spcBef>
                <a:spcPts val="300"/>
              </a:spcBef>
              <a:defRPr sz="3239"/>
            </a:pPr>
            <a:r>
              <a:t>Social network based authentication — Pre-registered friends and families</a:t>
            </a:r>
          </a:p>
          <a:p>
            <a:pPr lvl="1" indent="411479" defTabSz="742950">
              <a:spcBef>
                <a:spcPts val="300"/>
              </a:spcBef>
              <a:defRPr sz="3239"/>
            </a:pPr>
          </a:p>
          <a:p>
            <a:pPr lvl="1" indent="411479" defTabSz="742950">
              <a:spcBef>
                <a:spcPts val="300"/>
              </a:spcBef>
              <a:defRPr sz="3239"/>
            </a:pPr>
            <a:r>
              <a:t>Account based authentication — SMS message</a:t>
            </a:r>
          </a:p>
          <a:p>
            <a:pPr lvl="1" indent="411479" defTabSz="742950">
              <a:spcBef>
                <a:spcPts val="300"/>
              </a:spcBef>
              <a:defRPr sz="3239"/>
            </a:pPr>
          </a:p>
          <a:p>
            <a:pPr lvl="1" indent="411479" defTabSz="742950">
              <a:spcBef>
                <a:spcPts val="300"/>
              </a:spcBef>
              <a:defRPr sz="3239"/>
            </a:pPr>
            <a:r>
              <a:t>Weaker biometric to a public database</a:t>
            </a:r>
          </a:p>
          <a:p>
            <a:pPr lvl="1" indent="411479" defTabSz="742950">
              <a:spcBef>
                <a:spcPts val="300"/>
              </a:spcBef>
              <a:defRPr sz="3239"/>
            </a:pPr>
          </a:p>
          <a:p>
            <a:pPr lvl="1" indent="411479" defTabSz="742950">
              <a:spcBef>
                <a:spcPts val="300"/>
              </a:spcBef>
              <a:defRPr sz="3239"/>
            </a:pPr>
            <a:r>
              <a:t>In person - “expert” authentication — visit the bank in person.</a:t>
            </a:r>
          </a:p>
          <a:p>
            <a:pPr lvl="1" indent="411479" defTabSz="742950">
              <a:spcBef>
                <a:spcPts val="300"/>
              </a:spcBef>
              <a:defRPr sz="3239"/>
            </a:pPr>
          </a:p>
          <a:p>
            <a:pPr lvl="1" indent="411479" defTabSz="742950">
              <a:spcBef>
                <a:spcPts val="300"/>
              </a:spcBef>
              <a:defRPr sz="3239"/>
            </a:pPr>
            <a:r>
              <a:t>Document based authentication — show up with your birth certificate, SSN card and a utility bill…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4" name="Title 1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Least Privilege</a:t>
            </a:r>
          </a:p>
        </p:txBody>
      </p:sp>
      <p:sp>
        <p:nvSpPr>
          <p:cNvPr id="365" name="Content Placeholder 2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After the user is authenticated, give them the least necessary access.</a:t>
            </a:r>
          </a:p>
          <a:p>
            <a:pPr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Where does the term “least privilege” come from?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Where does the term “least privilege” come from?</a:t>
            </a:r>
          </a:p>
        </p:txBody>
      </p:sp>
      <p:sp>
        <p:nvSpPr>
          <p:cNvPr id="368" name="Double-click to edit"/>
          <p:cNvSpPr txBox="1"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0" name="Saltzer &amp; Schroeder — The Protection of Information in Computer Systems (1975)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Saltzer &amp; Schroeder — The Protection of Information in Computer Systems (1975)</a:t>
            </a:r>
          </a:p>
        </p:txBody>
      </p:sp>
      <p:sp>
        <p:nvSpPr>
          <p:cNvPr id="371" name="Hallowed computer security ground……"/>
          <p:cNvSpPr txBox="1"/>
          <p:nvPr>
            <p:ph type="body" sz="half" idx="1"/>
          </p:nvPr>
        </p:nvSpPr>
        <p:spPr>
          <a:xfrm>
            <a:off x="425578" y="2427551"/>
            <a:ext cx="6596206" cy="10796025"/>
          </a:xfrm>
          <a:prstGeom prst="rect">
            <a:avLst/>
          </a:prstGeom>
        </p:spPr>
        <p:txBody>
          <a:bodyPr/>
          <a:lstStyle/>
          <a:p>
            <a:pPr/>
            <a:r>
              <a:t>Hallowed computer security ground…</a:t>
            </a:r>
          </a:p>
          <a:p>
            <a:pPr/>
            <a:r>
              <a:t>Based on lessons learned writing Multics</a:t>
            </a:r>
          </a:p>
        </p:txBody>
      </p:sp>
      <p:pic>
        <p:nvPicPr>
          <p:cNvPr id="372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8183766" y="2566864"/>
            <a:ext cx="13810380" cy="8193637"/>
          </a:xfrm>
          <a:prstGeom prst="rect">
            <a:avLst/>
          </a:prstGeom>
          <a:ln w="12700">
            <a:miter lim="400000"/>
          </a:ln>
        </p:spPr>
      </p:pic>
      <p:sp>
        <p:nvSpPr>
          <p:cNvPr id="373" name="https://en.wikipedia.org/wiki/The_Protection_of_Information_in_Computer_Systems"/>
          <p:cNvSpPr txBox="1"/>
          <p:nvPr/>
        </p:nvSpPr>
        <p:spPr>
          <a:xfrm>
            <a:off x="7803684" y="10872121"/>
            <a:ext cx="15835581" cy="58516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/>
          <a:p>
            <a:pPr>
              <a:defRPr sz="3300"/>
            </a:pPr>
            <a:r>
              <a:rPr u="sng">
                <a:hlinkClick r:id="rId3" invalidUrl="" action="" tgtFrame="" tooltip="" history="1" highlightClick="0" endSnd="0"/>
              </a:rPr>
              <a:t>https://en.wikipedia.org/wiki/The_Protection_of_Information_in_Computer_Systems</a:t>
            </a:r>
            <a:r>
              <a:t> 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" name="Saltzer &amp; Schroeder — The Protection of Information in Computer Systems (1975)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Saltzer &amp; Schroeder — The Protection of Information in Computer Systems (1975)</a:t>
            </a:r>
          </a:p>
        </p:txBody>
      </p:sp>
      <p:sp>
        <p:nvSpPr>
          <p:cNvPr id="376" name="Proposed original design principles for securing systems.…"/>
          <p:cNvSpPr txBox="1"/>
          <p:nvPr>
            <p:ph type="body" idx="1"/>
          </p:nvPr>
        </p:nvSpPr>
        <p:spPr>
          <a:xfrm>
            <a:off x="425578" y="2427551"/>
            <a:ext cx="13597384" cy="10796025"/>
          </a:xfrm>
          <a:prstGeom prst="rect">
            <a:avLst/>
          </a:prstGeom>
        </p:spPr>
        <p:txBody>
          <a:bodyPr/>
          <a:lstStyle/>
          <a:p>
            <a:pPr defTabSz="751205">
              <a:spcBef>
                <a:spcPts val="2900"/>
              </a:spcBef>
              <a:defRPr sz="3822"/>
            </a:pPr>
            <a:r>
              <a:t>Proposed original design principles for securing systems.</a:t>
            </a:r>
          </a:p>
          <a:p>
            <a:pPr defTabSz="751205">
              <a:spcBef>
                <a:spcPts val="2900"/>
              </a:spcBef>
              <a:defRPr sz="3822"/>
            </a:pPr>
            <a:r>
              <a:t>“In practice, producing a system at any level of functionality (except level one) that actually does prevent all such unauthorized acts </a:t>
            </a:r>
            <a:r>
              <a:rPr b="1"/>
              <a:t>has proved to be extremely difficult</a:t>
            </a:r>
            <a:r>
              <a:t>….”</a:t>
            </a:r>
          </a:p>
          <a:p>
            <a:pPr defTabSz="751205">
              <a:spcBef>
                <a:spcPts val="2900"/>
              </a:spcBef>
              <a:defRPr sz="3822"/>
            </a:pPr>
            <a:r>
              <a:t>“Design and construction techniques that systematically exclude flaws are the topic of much research activity, but </a:t>
            </a:r>
            <a:r>
              <a:rPr b="1"/>
              <a:t>no complete method a applicable to the construction of large general-purpose systems exists yet</a:t>
            </a:r>
            <a:r>
              <a:t>.”</a:t>
            </a:r>
          </a:p>
          <a:p>
            <a:pPr defTabSz="751205">
              <a:spcBef>
                <a:spcPts val="2900"/>
              </a:spcBef>
              <a:defRPr sz="3822"/>
            </a:pPr>
          </a:p>
          <a:p>
            <a:pPr defTabSz="751205">
              <a:spcBef>
                <a:spcPts val="2900"/>
              </a:spcBef>
              <a:defRPr sz="3822"/>
            </a:pPr>
            <a:r>
              <a:t>“In the absence of such methodical techniques, experience has provided some useful principles that can guide the design and contribute to an implementation without security flaws. </a:t>
            </a:r>
            <a:r>
              <a:rPr b="1"/>
              <a:t>Here are eight examples of design principles that apply particularly to protection mechanisms.</a:t>
            </a:r>
            <a:r>
              <a:t>”</a:t>
            </a:r>
          </a:p>
          <a:p>
            <a:pPr defTabSz="751205">
              <a:spcBef>
                <a:spcPts val="2900"/>
              </a:spcBef>
              <a:defRPr i="1" sz="3822"/>
            </a:pPr>
            <a:r>
              <a:t>This is an ad-hoc list of good ideas…</a:t>
            </a:r>
          </a:p>
        </p:txBody>
      </p:sp>
      <p:pic>
        <p:nvPicPr>
          <p:cNvPr id="377" name="The_protection_of_information_in_computer_systems (dragged).pdf" descr="The_protection_of_information_in_computer_systems (dragged).pdf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5270799" y="2341196"/>
            <a:ext cx="7931116" cy="10650727"/>
          </a:xfrm>
          <a:prstGeom prst="rect">
            <a:avLst/>
          </a:prstGeom>
          <a:ln w="25400">
            <a:solidFill>
              <a:srgbClr val="000000"/>
            </a:solidFill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9" name="Most of the paper is about specific operating system techniques for a multi-user system.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Most of the paper is about specific operating system techniques for a multi-user system.</a:t>
            </a:r>
          </a:p>
        </p:txBody>
      </p:sp>
      <p:sp>
        <p:nvSpPr>
          <p:cNvPr id="380" name="base &amp; bound: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base &amp; bound:</a:t>
            </a:r>
          </a:p>
          <a:p>
            <a:pPr/>
            <a:r>
              <a:t>Each process has its own piece of memory.</a:t>
            </a:r>
          </a:p>
          <a:p>
            <a:pPr lvl="1"/>
            <a:r>
              <a:t>- Enforced by the hardware.</a:t>
            </a:r>
          </a:p>
          <a:p>
            <a:pPr/>
          </a:p>
        </p:txBody>
      </p:sp>
      <p:pic>
        <p:nvPicPr>
          <p:cNvPr id="381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2248878" y="2569236"/>
            <a:ext cx="9800957" cy="1051265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3" name="Shared resources (code, IO) must be mediated by the operating system.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Shared resources (code, IO) must be mediated by the operating system.</a:t>
            </a:r>
          </a:p>
        </p:txBody>
      </p:sp>
      <p:sp>
        <p:nvSpPr>
          <p:cNvPr id="384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385" name="Image" descr="Image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3373775" y="2202478"/>
            <a:ext cx="5955678" cy="10796024"/>
          </a:xfrm>
          <a:prstGeom prst="rect">
            <a:avLst/>
          </a:prstGeom>
          <a:ln w="12700">
            <a:miter lim="400000"/>
          </a:ln>
        </p:spPr>
      </p:pic>
      <p:pic>
        <p:nvPicPr>
          <p:cNvPr id="386" name="Image" descr="Image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11558492" y="2233661"/>
            <a:ext cx="8238300" cy="10632708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0" name="Each process has a list of what it is allowed to access.…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Each process has a list of what it is allowed to access.</a:t>
            </a:r>
          </a:p>
          <a:p>
            <a:pPr/>
            <a:r>
              <a:t>This is managed by an access controller.</a:t>
            </a:r>
          </a:p>
        </p:txBody>
      </p:sp>
      <p:sp>
        <p:nvSpPr>
          <p:cNvPr id="391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392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290576" y="2342437"/>
            <a:ext cx="11802848" cy="1079602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4" name="Complete mediation — protected subsystems decide the access that each user process can have.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Complete mediation — protected subsystems decide the access that each user process can have.</a:t>
            </a:r>
          </a:p>
        </p:txBody>
      </p:sp>
      <p:sp>
        <p:nvSpPr>
          <p:cNvPr id="395" name="Double-click to edit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pic>
        <p:nvPicPr>
          <p:cNvPr id="396" name="Image" descr="Image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601976" y="2128438"/>
            <a:ext cx="9417779" cy="1155225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0" name="Title 1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Attacks on passwords</a:t>
            </a:r>
          </a:p>
        </p:txBody>
      </p:sp>
      <p:sp>
        <p:nvSpPr>
          <p:cNvPr id="401" name="Content Placeholder 2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3" name="Attacks on passwords - key loggers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Attacks on passwords - key loggers</a:t>
            </a:r>
          </a:p>
        </p:txBody>
      </p:sp>
      <p:sp>
        <p:nvSpPr>
          <p:cNvPr id="404" name="Key loggers — steal your password as you type it.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Key loggers — steal your password as you type it.</a:t>
            </a:r>
          </a:p>
          <a:p>
            <a:pPr lvl="1"/>
            <a:r>
              <a:t>Hardware &amp; software versions.</a:t>
            </a:r>
          </a:p>
          <a:p>
            <a:pPr lvl="1"/>
          </a:p>
          <a:p>
            <a:pPr lvl="1"/>
            <a:r>
              <a:t>Some use wifi to email reports.</a:t>
            </a:r>
          </a:p>
          <a:p>
            <a:pPr lvl="1"/>
          </a:p>
        </p:txBody>
      </p:sp>
      <p:pic>
        <p:nvPicPr>
          <p:cNvPr id="405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95277" y="7165593"/>
            <a:ext cx="10103166" cy="6581391"/>
          </a:xfrm>
          <a:prstGeom prst="rect">
            <a:avLst/>
          </a:prstGeom>
          <a:ln w="12700">
            <a:miter lim="400000"/>
          </a:ln>
        </p:spPr>
      </p:pic>
      <p:pic>
        <p:nvPicPr>
          <p:cNvPr id="406" name="pasted-movie.png" descr="pasted-movi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818487" y="3194505"/>
            <a:ext cx="15129623" cy="10660921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8" name="Attacks on passwords - phishing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Attacks on passwords - phishing</a:t>
            </a:r>
          </a:p>
        </p:txBody>
      </p:sp>
      <p:sp>
        <p:nvSpPr>
          <p:cNvPr id="409" name="Phishing attempts to get you to go to the attacker’s website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Phishing attempts to get you to go to the attacker’s website</a:t>
            </a:r>
          </a:p>
        </p:txBody>
      </p:sp>
      <p:pic>
        <p:nvPicPr>
          <p:cNvPr id="410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253265" y="3423676"/>
            <a:ext cx="16881705" cy="8803775"/>
          </a:xfrm>
          <a:prstGeom prst="rect">
            <a:avLst/>
          </a:prstGeom>
          <a:ln w="12700">
            <a:miter lim="400000"/>
          </a:ln>
        </p:spPr>
      </p:pic>
      <p:sp>
        <p:nvSpPr>
          <p:cNvPr id="411" name="https://www.cloudflare.com/learning/access-management/phishing-attack/"/>
          <p:cNvSpPr txBox="1"/>
          <p:nvPr/>
        </p:nvSpPr>
        <p:spPr>
          <a:xfrm>
            <a:off x="1612028" y="12216711"/>
            <a:ext cx="20740727" cy="8084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/>
          <a:p>
            <a:pPr/>
            <a:r>
              <a:rPr u="sng">
                <a:hlinkClick r:id="rId3" invalidUrl="" action="" tgtFrame="" tooltip="" history="1" highlightClick="0" endSnd="0"/>
              </a:rPr>
              <a:t>https://www.cloudflare.com/learning/access-management/phishing-attack/</a:t>
            </a:r>
            <a:r>
              <a:t> 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3" name="Attacks on passwords — theft of password database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Attacks on passwords — theft of password database</a:t>
            </a:r>
          </a:p>
        </p:txBody>
      </p:sp>
      <p:sp>
        <p:nvSpPr>
          <p:cNvPr id="414" name="Attackers steal a database of usernames &amp; passwords.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Attackers steal a database of usernames &amp; passwords.</a:t>
            </a:r>
          </a:p>
          <a:p>
            <a:pPr lvl="1"/>
            <a:r>
              <a:t>Many website stored </a:t>
            </a:r>
            <a:r>
              <a:rPr i="1"/>
              <a:t>unencrypted passwords </a:t>
            </a:r>
            <a:r>
              <a:t>in their database!</a:t>
            </a:r>
          </a:p>
          <a:p>
            <a:pPr lvl="1"/>
          </a:p>
          <a:p>
            <a:pPr lvl="1"/>
            <a:r>
              <a:t>Other websites store </a:t>
            </a:r>
            <a:r>
              <a:rPr i="1"/>
              <a:t>encrypted </a:t>
            </a:r>
            <a:r>
              <a:t>or </a:t>
            </a:r>
            <a:r>
              <a:rPr i="1"/>
              <a:t>hashed </a:t>
            </a:r>
            <a:r>
              <a:t>passwords</a:t>
            </a:r>
          </a:p>
          <a:p>
            <a:pPr lvl="1"/>
          </a:p>
          <a:p>
            <a:pPr lvl="1"/>
          </a:p>
          <a:p>
            <a:pPr lvl="1"/>
          </a:p>
          <a:p>
            <a:pPr lvl="1"/>
          </a:p>
          <a:p>
            <a:pPr lvl="1"/>
          </a:p>
          <a:p>
            <a:pPr lvl="1"/>
          </a:p>
          <a:p>
            <a:pPr lvl="1"/>
          </a:p>
          <a:p>
            <a:pPr lvl="1"/>
          </a:p>
          <a:p>
            <a:pPr lvl="1"/>
          </a:p>
          <a:p>
            <a:pPr lvl="1"/>
          </a:p>
          <a:p>
            <a:pPr/>
            <a:r>
              <a:t>With the stollen database, the hacker tries a </a:t>
            </a:r>
            <a:r>
              <a:rPr i="1"/>
              <a:t>brute force dictionary attack.</a:t>
            </a:r>
          </a:p>
        </p:txBody>
      </p:sp>
      <p:pic>
        <p:nvPicPr>
          <p:cNvPr id="415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491597" y="6007100"/>
            <a:ext cx="15400806" cy="4637546"/>
          </a:xfrm>
          <a:prstGeom prst="rect">
            <a:avLst/>
          </a:prstGeom>
          <a:ln w="12700">
            <a:miter lim="400000"/>
          </a:ln>
        </p:spPr>
      </p:pic>
      <p:sp>
        <p:nvSpPr>
          <p:cNvPr id="416" name="https://melapress.com/htpasswd-tutorial-create-an-apache-password-file/"/>
          <p:cNvSpPr txBox="1"/>
          <p:nvPr/>
        </p:nvSpPr>
        <p:spPr>
          <a:xfrm rot="16200000">
            <a:off x="18005141" y="8200650"/>
            <a:ext cx="4378707" cy="25044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/>
          <a:p>
            <a:pPr>
              <a:defRPr sz="1000"/>
            </a:pPr>
            <a:r>
              <a:rPr u="sng">
                <a:hlinkClick r:id="rId3" invalidUrl="" action="" tgtFrame="" tooltip="" history="1" highlightClick="0" endSnd="0"/>
              </a:rPr>
              <a:t>https://melapress.com/htpasswd-tutorial-create-an-apache-password-file/</a:t>
            </a:r>
            <a:r>
              <a:t> 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Title 1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OAuth</a:t>
            </a:r>
          </a:p>
        </p:txBody>
      </p:sp>
      <p:sp>
        <p:nvSpPr>
          <p:cNvPr id="419" name="Content Placeholder 2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1" name="OAuth — a way to proxy authentication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OAuth — a way to proxy authentication</a:t>
            </a:r>
          </a:p>
        </p:txBody>
      </p:sp>
      <p:sp>
        <p:nvSpPr>
          <p:cNvPr id="422" name="https://docs.oracle.com/cd/E50612_01/doc.11122/oauth_guide/content/oauth_intro.html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rPr u="sng">
                <a:hlinkClick r:id="rId2" invalidUrl="" action="" tgtFrame="" tooltip="" history="1" highlightClick="0" endSnd="0"/>
              </a:rPr>
              <a:t>https://docs.oracle.com/cd/E50612_01/doc.11122/oauth_guide/content/oauth_intro.html</a:t>
            </a:r>
            <a:r>
              <a:t> </a:t>
            </a:r>
          </a:p>
          <a:p>
            <a:pPr/>
            <a:r>
              <a:t>Key concepts:</a:t>
            </a:r>
          </a:p>
          <a:p>
            <a:pPr lvl="1"/>
            <a:r>
              <a:t>Resource Owner - you!</a:t>
            </a:r>
          </a:p>
          <a:p>
            <a:pPr lvl="1"/>
            <a:r>
              <a:t>Client Application - something that wants access</a:t>
            </a:r>
          </a:p>
          <a:p>
            <a:pPr lvl="1"/>
            <a:r>
              <a:t>Scope - what you can do</a:t>
            </a:r>
          </a:p>
          <a:p>
            <a:pPr/>
          </a:p>
          <a:p>
            <a:pPr/>
            <a:r>
              <a:t>Advantages:</a:t>
            </a:r>
          </a:p>
          <a:p>
            <a:pPr lvl="1"/>
            <a:r>
              <a:t>You don’t provide your password to the client application.</a:t>
            </a:r>
          </a:p>
          <a:p>
            <a:pPr lvl="1"/>
            <a:r>
              <a:t>Access is mediated.</a:t>
            </a:r>
          </a:p>
        </p:txBody>
      </p:sp>
      <p:pic>
        <p:nvPicPr>
          <p:cNvPr id="423" name="pasted-movie.png" descr="pasted-movi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2841571" y="4037157"/>
            <a:ext cx="11103810" cy="831113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xmlns:p14="http://schemas.microsoft.com/office/powerpoint/2010/main" spd="med" advClick="1"/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5" name="OAuth Example — Gmail Deduplicate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OAuth Example — Gmail Deduplicate</a:t>
            </a:r>
          </a:p>
        </p:txBody>
      </p:sp>
      <p:sp>
        <p:nvSpPr>
          <p:cNvPr id="426" name="I wrote a program that deduplicates gmail archive.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I wrote a program that deduplicates gmail archive.</a:t>
            </a:r>
          </a:p>
          <a:p>
            <a:pPr/>
            <a:r>
              <a:t>It needs access to your gmail!</a:t>
            </a:r>
          </a:p>
          <a:p>
            <a:pPr/>
            <a:r>
              <a:t>You don’t want to give me your Google password.</a:t>
            </a:r>
          </a:p>
        </p:txBody>
      </p:sp>
      <p:pic>
        <p:nvPicPr>
          <p:cNvPr id="427" name="pasted-movie.png" descr="pasted-movi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61452" y="5509339"/>
            <a:ext cx="10484348" cy="6649048"/>
          </a:xfrm>
          <a:prstGeom prst="rect">
            <a:avLst/>
          </a:prstGeom>
          <a:ln w="12700">
            <a:miter lim="400000"/>
          </a:ln>
        </p:spPr>
      </p:pic>
      <p:pic>
        <p:nvPicPr>
          <p:cNvPr id="428" name="pasted-movie.png" descr="pasted-movi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3861721" y="4551959"/>
            <a:ext cx="9788399" cy="8563808"/>
          </a:xfrm>
          <a:prstGeom prst="rect">
            <a:avLst/>
          </a:prstGeom>
          <a:ln w="12700">
            <a:miter lim="400000"/>
          </a:ln>
        </p:spPr>
      </p:pic>
      <p:sp>
        <p:nvSpPr>
          <p:cNvPr id="429" name="Arrow"/>
          <p:cNvSpPr/>
          <p:nvPr/>
        </p:nvSpPr>
        <p:spPr>
          <a:xfrm>
            <a:off x="11618760" y="8082009"/>
            <a:ext cx="1270001" cy="1270001"/>
          </a:xfrm>
          <a:prstGeom prst="rightArrow">
            <a:avLst>
              <a:gd name="adj1" fmla="val 32000"/>
              <a:gd name="adj2" fmla="val 64000"/>
            </a:avLst>
          </a:prstGeom>
          <a:solidFill>
            <a:schemeClr val="accent1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spcBef>
                <a:spcPts val="0"/>
              </a:spcBef>
              <a:defRPr sz="3200">
                <a:solidFill>
                  <a:srgbClr val="FFFFFF"/>
                </a:solidFill>
                <a:latin typeface="+mn-lt"/>
                <a:ea typeface="+mn-ea"/>
                <a:cs typeface="+mn-cs"/>
                <a:sym typeface="Helvetica Neue Medium"/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1" name="Title 1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We’re out of time</a:t>
            </a:r>
          </a:p>
        </p:txBody>
      </p:sp>
      <p:sp>
        <p:nvSpPr>
          <p:cNvPr id="432" name="Content Placeholder 2"/>
          <p:cNvSpPr txBox="1"/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4" name="We didn’t get to…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We didn’t get to…</a:t>
            </a:r>
          </a:p>
        </p:txBody>
      </p:sp>
      <p:sp>
        <p:nvSpPr>
          <p:cNvPr id="435" name="Pen Testing and White Hat Hacking…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Pen Testing and White Hat Hacking</a:t>
            </a:r>
          </a:p>
          <a:p>
            <a:pPr/>
            <a:r>
              <a:t>Intrusion Detection</a:t>
            </a:r>
          </a:p>
          <a:p>
            <a:pPr/>
            <a:r>
              <a:t>Patch Management</a:t>
            </a:r>
          </a:p>
          <a:p>
            <a:pPr/>
            <a:r>
              <a:t>Type-Safe Languages and Formal Techniques</a:t>
            </a:r>
          </a:p>
          <a:p>
            <a:pPr/>
            <a:r>
              <a:t>Security by Design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 xmlns:m="http://schemas.openxmlformats.org/officeDocument/2006/math" xmlns:a14="http://schemas.microsoft.com/office/drawing/2010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7" name="Title 1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This Week’s Reading:</a:t>
            </a:r>
          </a:p>
        </p:txBody>
      </p:sp>
      <p:sp>
        <p:nvSpPr>
          <p:cNvPr id="438" name="Content Placeholder 2"/>
          <p:cNvSpPr txBox="1"/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 marL="600075" indent="-600075">
              <a:buSzPct val="100000"/>
              <a:buFont typeface="Symbol"/>
              <a:buChar char="·"/>
              <a:defRPr>
                <a:latin typeface="Aptos"/>
                <a:ea typeface="Aptos"/>
                <a:cs typeface="Aptos"/>
                <a:sym typeface="Aptos"/>
              </a:defRPr>
            </a:pPr>
            <a:r>
              <a:t>Evaluating the Security Posture of Real-World FIDO2 Deployments, Dhruv Kuchhal, Muhammad Saad, Adam Oest, Frank Li</a:t>
            </a:r>
          </a:p>
          <a:p>
            <a:pPr marL="600075" indent="-600075">
              <a:buSzPct val="100000"/>
              <a:buFont typeface="Symbol"/>
              <a:buChar char="·"/>
              <a:defRPr>
                <a:latin typeface="Aptos"/>
                <a:ea typeface="Aptos"/>
                <a:cs typeface="Aptos"/>
                <a:sym typeface="Aptos"/>
              </a:defRPr>
            </a:pPr>
            <a:r>
              <a:t>A Comparative Long-Term Study of Fallback Authentication Schemes, Leona Lassak, Philipp Markert, Maximilian Golla, Elizabeth Stobert, and Markus Durmuth</a:t>
            </a:r>
          </a:p>
          <a:p>
            <a:pPr marL="600075" indent="-600075">
              <a:buSzPct val="100000"/>
              <a:buFont typeface="Symbol"/>
              <a:buChar char="·"/>
              <a:defRPr>
                <a:latin typeface="Aptos"/>
                <a:ea typeface="Aptos"/>
                <a:cs typeface="Aptos"/>
                <a:sym typeface="Aptos"/>
              </a:defRPr>
            </a:pPr>
            <a:r>
              <a:t>(optional) Edgar Allan Poe, “The Gold Bug.” </a:t>
            </a:r>
            <a:r>
              <a:rPr u="sng">
                <a:solidFill>
                  <a:srgbClr val="0000FF"/>
                </a:solidFill>
                <a:uFill>
                  <a:solidFill>
                    <a:srgbClr val="0000FF"/>
                  </a:solidFill>
                </a:uFill>
                <a:hlinkClick r:id="rId2" invalidUrl="" action="" tgtFrame="" tooltip="" history="1" highlightClick="0" endSnd="0"/>
              </a:rPr>
              <a:t>https://poestories.com/read/goldbug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theme/theme1.xml><?xml version="1.0" encoding="utf-8"?>
<a:theme xmlns:a="http://schemas.openxmlformats.org/drawingml/2006/main" xmlns:r="http://schemas.openxmlformats.org/officeDocument/2006/relationships" name="White">
  <a:themeElements>
    <a:clrScheme name="White">
      <a:dk1>
        <a:srgbClr val="000000"/>
      </a:dk1>
      <a:lt1>
        <a:srgbClr val="FFFFFF"/>
      </a:lt1>
      <a:dk2>
        <a:srgbClr val="5E5E5E"/>
      </a:dk2>
      <a:lt2>
        <a:srgbClr val="D5D5D5"/>
      </a:lt2>
      <a:accent1>
        <a:srgbClr val="00A2FF"/>
      </a:accent1>
      <a:accent2>
        <a:srgbClr val="16E7CF"/>
      </a:accent2>
      <a:accent3>
        <a:srgbClr val="61D836"/>
      </a:accent3>
      <a:accent4>
        <a:srgbClr val="FAE232"/>
      </a:accent4>
      <a:accent5>
        <a:srgbClr val="FF644E"/>
      </a:accent5>
      <a:accent6>
        <a:srgbClr val="EF5FA7"/>
      </a:accent6>
      <a:hlink>
        <a:srgbClr val="0000FF"/>
      </a:hlink>
      <a:folHlink>
        <a:srgbClr val="FF00FF"/>
      </a:folHlink>
    </a:clrScheme>
    <a:fontScheme name="White">
      <a:majorFont>
        <a:latin typeface="Helvetica Neue Medium"/>
        <a:ea typeface="Helvetica Neue Medium"/>
        <a:cs typeface="Helvetica Neue Medium"/>
      </a:majorFont>
      <a:minorFont>
        <a:latin typeface="Helvetica Neue Medium"/>
        <a:ea typeface="Helvetica Neue Medium"/>
        <a:cs typeface="Helvetica Neue Medium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chemeClr val="accent1"/>
        </a:solidFill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0" tIns="0" rIns="0" bIns="0" numCol="1" spcCol="38100" rtlCol="0" anchor="ctr" upright="0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3200" u="none" kumimoji="0" normalizeH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Neue Medium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 upright="0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 upright="0">
        <a:spAutoFit/>
      </a:bodyPr>
      <a:lstStyle>
        <a:defPPr marL="0" marR="0" indent="0" algn="l" defTabSz="825500" rtl="0" fontAlgn="auto" latinLnBrk="0" hangingPunct="0">
          <a:lnSpc>
            <a:spcPct val="100000"/>
          </a:lnSpc>
          <a:spcBef>
            <a:spcPts val="590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4800" u="none" kumimoji="0" normalizeH="0">
            <a:ln>
              <a:noFill/>
            </a:ln>
            <a:solidFill>
              <a:srgbClr val="000000"/>
            </a:solidFill>
            <a:effectLst/>
            <a:uFillTx/>
            <a:latin typeface="Helvetica Neue"/>
            <a:ea typeface="Helvetica Neue"/>
            <a:cs typeface="Helvetica Neue"/>
            <a:sym typeface="Helvetica Neue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txDef>
  </a:objectDefaults>
</a:theme>
</file>

<file path=ppt/theme/theme2.xml><?xml version="1.0" encoding="utf-8"?>
<a:theme xmlns:a="http://schemas.openxmlformats.org/drawingml/2006/main" xmlns:r="http://schemas.openxmlformats.org/officeDocument/2006/relationships" name="White">
  <a:themeElements>
    <a:clrScheme name="White">
      <a:dk1>
        <a:srgbClr val="000000"/>
      </a:dk1>
      <a:lt1>
        <a:srgbClr val="FFFFFF"/>
      </a:lt1>
      <a:dk2>
        <a:srgbClr val="5E5E5E"/>
      </a:dk2>
      <a:lt2>
        <a:srgbClr val="D5D5D5"/>
      </a:lt2>
      <a:accent1>
        <a:srgbClr val="00A2FF"/>
      </a:accent1>
      <a:accent2>
        <a:srgbClr val="16E7CF"/>
      </a:accent2>
      <a:accent3>
        <a:srgbClr val="61D836"/>
      </a:accent3>
      <a:accent4>
        <a:srgbClr val="FAE232"/>
      </a:accent4>
      <a:accent5>
        <a:srgbClr val="FF644E"/>
      </a:accent5>
      <a:accent6>
        <a:srgbClr val="EF5FA7"/>
      </a:accent6>
      <a:hlink>
        <a:srgbClr val="0000FF"/>
      </a:hlink>
      <a:folHlink>
        <a:srgbClr val="FF00FF"/>
      </a:folHlink>
    </a:clrScheme>
    <a:fontScheme name="White">
      <a:majorFont>
        <a:latin typeface="Helvetica Neue Medium"/>
        <a:ea typeface="Helvetica Neue Medium"/>
        <a:cs typeface="Helvetica Neue Medium"/>
      </a:majorFont>
      <a:minorFont>
        <a:latin typeface="Helvetica Neue Medium"/>
        <a:ea typeface="Helvetica Neue Medium"/>
        <a:cs typeface="Helvetica Neue Medium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chemeClr val="accent1"/>
        </a:solidFill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0" tIns="0" rIns="0" bIns="0" numCol="1" spcCol="38100" rtlCol="0" anchor="ctr" upright="0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3200" u="none" kumimoji="0" normalizeH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Neue Medium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 upright="0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 upright="0">
        <a:spAutoFit/>
      </a:bodyPr>
      <a:lstStyle>
        <a:defPPr marL="0" marR="0" indent="0" algn="l" defTabSz="825500" rtl="0" fontAlgn="auto" latinLnBrk="0" hangingPunct="0">
          <a:lnSpc>
            <a:spcPct val="100000"/>
          </a:lnSpc>
          <a:spcBef>
            <a:spcPts val="590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4800" u="none" kumimoji="0" normalizeH="0">
            <a:ln>
              <a:noFill/>
            </a:ln>
            <a:solidFill>
              <a:srgbClr val="000000"/>
            </a:solidFill>
            <a:effectLst/>
            <a:uFillTx/>
            <a:latin typeface="Helvetica Neue"/>
            <a:ea typeface="Helvetica Neue"/>
            <a:cs typeface="Helvetica Neue"/>
            <a:sym typeface="Helvetica Neue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txDef>
  </a:objectDefaults>
</a:theme>
</file>

<file path=docProps/app.xml><?xml version="1.0" encoding="utf-8"?>
<Properties xmlns="http://schemas.openxmlformats.org/officeDocument/2006/extended-properties" xmlns:vt="http://schemas.openxmlformats.org/officeDocument/2006/docPropsVTypes"/>
</file>

<file path=docProps/core.xml><?xml version="1.0" encoding="utf-8"?>
<cp:coreProperties xmlns:cp="http://schemas.openxmlformats.org/package/2006/metadata/core-properties" xmlns:dc="http://purl.org/dc/elements/1.1/" xmlns:dcterms="http://purl.org/dc/terms/" xmlns:xsi="http://www.w3.org/2001/XMLSchema-instance"/>
</file>