
<file path=[Content_Types].xml><?xml version="1.0" encoding="utf-8"?>
<Types xmlns="http://schemas.openxmlformats.org/package/2006/content-types">
  <Default Extension="xml" ContentType="application/xml"/>
  <Default Extension="rels" ContentType="application/vnd.openxmlformats-package.relationships+xml"/>
  <Default Extension="jpeg" ContentType="image/jpg"/>
  <Default Extension="png" ContentType="image/png"/>
  <Default Extension="bmp" ContentType="image/bmp"/>
  <Default Extension="gif" ContentType="image/gif"/>
  <Default Extension="tif" ContentType="image/tif"/>
  <Default Extension="pdf" ContentType="application/pdf"/>
  <Default Extension="mov" ContentType="application/movie"/>
  <Default Extension="vml" ContentType="application/vnd.openxmlformats-officedocument.vmlDrawing"/>
  <Default Extension="xlsx" ContentType="application/vnd.openxmlformats-officedocument.spreadsheetml.sheet"/>
  <Override PartName="/docProps/core.xml" ContentType="application/vnd.openxmlformats-package.core-properties+xml"/>
  <Override PartName="/docProps/app.xml" ContentType="application/vnd.openxmlformats-officedocument.extended-properties+xml"/>
  <Override PartName="/ppt/presentation.xml" ContentType="application/vnd.openxmlformats-officedocument.presentationml.presentation.main+xml"/>
  <Override PartName="/ppt/presProps.xml" ContentType="application/vnd.openxmlformats-officedocument.presentationml.presProps+xml"/>
  <Override PartName="/ppt/viewProps.xml" ContentType="application/vnd.openxmlformats-officedocument.presentationml.viewProps+xml"/>
  <Override PartName="/ppt/commentAuthors.xml" ContentType="application/vnd.openxmlformats-officedocument.presentationml.commentAuthors+xml"/>
  <Override PartName="/ppt/tableStyles.xml" ContentType="application/vnd.openxmlformats-officedocument.presentationml.tableStyles+xml"/>
  <Override PartName="/ppt/slideMasters/slideMaster1.xml" ContentType="application/vnd.openxmlformats-officedocument.presentationml.slideMaster+xml"/>
  <Override PartName="/ppt/theme/theme1.xml" ContentType="application/vnd.openxmlformats-officedocument.theme+xml"/>
  <Override PartName="/ppt/notesMasters/notesMaster1.xml" ContentType="application/vnd.openxmlformats-officedocument.presentationml.notes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media/image1.jpeg" ContentType="image/jpeg"/>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theme/theme2.xml" ContentType="application/vnd.openxmlformats-officedocument.theme+xml"/>
  <Override PartName="/ppt/media/image2.jpeg" ContentType="image/jpeg"/>
  <Override PartName="/ppt/notesSlides/notesSlide1.xml" ContentType="application/vnd.openxmlformats-officedocument.presentationml.notesSlide+xml"/>
  <Override PartName="/ppt/media/image3.jpeg" ContentType="image/jpeg"/>
  <Override PartName="/ppt/notesSlides/notesSlide2.xml" ContentType="application/vnd.openxmlformats-officedocument.presentationml.notesSlide+xml"/>
  <Override PartName="/ppt/media/image4.jpeg" ContentType="image/jpeg"/>
  <Override PartName="/ppt/media/image5.jpeg" ContentType="image/jpeg"/>
</Types>
</file>

<file path=_rels/.rels><?xml version="1.0" encoding="UTF-8"?>
<Relationships xmlns="http://schemas.openxmlformats.org/package/2006/relationships"><Relationship Id="rId1" Type="http://schemas.openxmlformats.org/package/2006/relationships/metadata/core-properties" Target="docProps/core.xml"/><Relationship Id="rId2" Type="http://schemas.openxmlformats.org/officeDocument/2006/relationships/extended-properties" Target="docProps/app.xml"/><Relationship Id="rId3"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ldMasterIdLst>
    <p:sldMasterId id="2147483648" r:id="rId5"/>
  </p:sldMasterIdLst>
  <p:notesMasterIdLst>
    <p:notesMasterId r:id="rId7"/>
  </p:notesMasterIdLst>
  <p:sldIdLst>
    <p:sldId id="256" r:id="rId8"/>
    <p:sldId id="257" r:id="rId9"/>
    <p:sldId id="258" r:id="rId10"/>
    <p:sldId id="259" r:id="rId11"/>
    <p:sldId id="260" r:id="rId12"/>
    <p:sldId id="261" r:id="rId13"/>
    <p:sldId id="262" r:id="rId14"/>
    <p:sldId id="263" r:id="rId15"/>
    <p:sldId id="264" r:id="rId16"/>
    <p:sldId id="265" r:id="rId17"/>
    <p:sldId id="266" r:id="rId18"/>
    <p:sldId id="267" r:id="rId19"/>
    <p:sldId id="268" r:id="rId20"/>
    <p:sldId id="269" r:id="rId21"/>
    <p:sldId id="270" r:id="rId22"/>
    <p:sldId id="271" r:id="rId23"/>
    <p:sldId id="272" r:id="rId24"/>
    <p:sldId id="273" r:id="rId25"/>
    <p:sldId id="274" r:id="rId26"/>
    <p:sldId id="275" r:id="rId27"/>
    <p:sldId id="276" r:id="rId28"/>
    <p:sldId id="277" r:id="rId29"/>
    <p:sldId id="278" r:id="rId30"/>
    <p:sldId id="279" r:id="rId31"/>
    <p:sldId id="280" r:id="rId32"/>
    <p:sldId id="281" r:id="rId33"/>
    <p:sldId id="282" r:id="rId34"/>
    <p:sldId id="283" r:id="rId35"/>
    <p:sldId id="284" r:id="rId36"/>
    <p:sldId id="285" r:id="rId37"/>
    <p:sldId id="286" r:id="rId38"/>
    <p:sldId id="287" r:id="rId39"/>
    <p:sldId id="288" r:id="rId40"/>
    <p:sldId id="289" r:id="rId41"/>
    <p:sldId id="290" r:id="rId42"/>
    <p:sldId id="291" r:id="rId43"/>
    <p:sldId id="292" r:id="rId44"/>
    <p:sldId id="293" r:id="rId45"/>
    <p:sldId id="294" r:id="rId46"/>
    <p:sldId id="295" r:id="rId47"/>
    <p:sldId id="296" r:id="rId48"/>
    <p:sldId id="297" r:id="rId49"/>
    <p:sldId id="298" r:id="rId50"/>
    <p:sldId id="299" r:id="rId51"/>
    <p:sldId id="300" r:id="rId52"/>
    <p:sldId id="301" r:id="rId53"/>
    <p:sldId id="302" r:id="rId54"/>
    <p:sldId id="303" r:id="rId55"/>
    <p:sldId id="304" r:id="rId56"/>
    <p:sldId id="305" r:id="rId57"/>
    <p:sldId id="306" r:id="rId58"/>
    <p:sldId id="307" r:id="rId59"/>
    <p:sldId id="308" r:id="rId60"/>
    <p:sldId id="309" r:id="rId61"/>
    <p:sldId id="310" r:id="rId62"/>
    <p:sldId id="311" r:id="rId63"/>
    <p:sldId id="312" r:id="rId64"/>
    <p:sldId id="313" r:id="rId65"/>
    <p:sldId id="314" r:id="rId66"/>
    <p:sldId id="315" r:id="rId67"/>
    <p:sldId id="316" r:id="rId68"/>
    <p:sldId id="317" r:id="rId69"/>
    <p:sldId id="318" r:id="rId70"/>
    <p:sldId id="319" r:id="rId71"/>
  </p:sldIdLst>
  <p:sldSz cx="24384000" cy="13716000"/>
  <p:notesSz cx="6858000" cy="9144000"/>
  <p:defaultTex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1pPr>
    <a:lvl2pPr marL="0" marR="0" indent="4572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2pPr>
    <a:lvl3pPr marL="0" marR="0" indent="9144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3pPr>
    <a:lvl4pPr marL="0" marR="0" indent="13716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4pPr>
    <a:lvl5pPr marL="0" marR="0" indent="18288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5pPr>
    <a:lvl6pPr marL="0" marR="0" indent="22860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6pPr>
    <a:lvl7pPr marL="0" marR="0" indent="27432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7pPr>
    <a:lvl8pPr marL="0" marR="0" indent="32004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8pPr>
    <a:lvl9pPr marL="0" marR="0" indent="365760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lvl9pPr>
  </p:defaultTextStyle>
</p:presentation>
</file>

<file path=ppt/commentAuthors.xml><?xml version="1.0" encoding="utf-8"?>
<p:cmAuthorLs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file>

<file path=ppt/presProps.xml><?xml version="1.0" encoding="utf-8"?>
<p:presentation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showPr loop="0"/>
</p:presentationPr>
</file>

<file path=ppt/tableStyles.xml><?xml version="1.0" encoding="utf-8"?>
<a:tblStyleLst xmlns:a="http://schemas.openxmlformats.org/drawingml/2006/main" xmlns:r="http://schemas.openxmlformats.org/officeDocument/2006/relationships" def="{5940675A-B579-460E-94D1-54222C63F5DA}">
  <a:tblStyle styleId="{4C3C2611-4C71-4FC5-86AE-919BDF0F9419}" styleName="">
    <a:tblBg/>
    <a:wholeTbl>
      <a:tcTxStyle b="off" i="off">
        <a:font>
          <a:latin typeface="Helvetica Neue"/>
          <a:ea typeface="Helvetica Neue"/>
          <a:cs typeface="Helvetica Neue"/>
        </a:font>
        <a:srgbClr val="000000"/>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wholeTbl>
    <a:band2H>
      <a:tcTxStyle b="def" i="def"/>
      <a:tcStyle>
        <a:tcBdr/>
        <a:fill>
          <a:solidFill>
            <a:srgbClr val="E3E5E8"/>
          </a:solidFill>
        </a:fill>
      </a:tcStyle>
    </a:band2H>
    <a:firstCol>
      <a:tcTxStyle b="on" i="off">
        <a:font>
          <a:latin typeface="Helvetica Neue"/>
          <a:ea typeface="Helvetica Neue"/>
          <a:cs typeface="Helvetica Neue"/>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lumOff val="-13575"/>
            </a:schemeClr>
          </a:solidFill>
        </a:fill>
      </a:tcStyle>
    </a:firstCol>
    <a:lastRow>
      <a:tcTxStyle b="off" i="off">
        <a:font>
          <a:latin typeface="Helvetica Neue"/>
          <a:ea typeface="Helvetica Neue"/>
          <a:cs typeface="Helvetica Neue"/>
        </a:font>
        <a:srgbClr val="000000"/>
      </a:tcTxStyle>
      <a:tcStyle>
        <a:tcBdr>
          <a:left>
            <a:ln w="12700" cap="flat">
              <a:noFill/>
              <a:miter lim="400000"/>
            </a:ln>
          </a:left>
          <a:right>
            <a:ln w="12700" cap="flat">
              <a:noFill/>
              <a:miter lim="400000"/>
            </a:ln>
          </a:right>
          <a:top>
            <a:ln w="12700" cap="flat">
              <a:solidFill>
                <a:srgbClr val="3797C6"/>
              </a:solidFill>
              <a:prstDash val="solid"/>
              <a:miter lim="400000"/>
            </a:ln>
          </a:top>
          <a:bottom>
            <a:ln w="12700" cap="flat">
              <a:noFill/>
              <a:miter lim="400000"/>
            </a:ln>
          </a:bottom>
          <a:insideH>
            <a:ln w="12700" cap="flat">
              <a:noFill/>
              <a:miter lim="400000"/>
            </a:ln>
          </a:insideH>
          <a:insideV>
            <a:ln w="12700" cap="flat">
              <a:noFill/>
              <a:miter lim="400000"/>
            </a:ln>
          </a:insideV>
        </a:tcBdr>
        <a:fill>
          <a:solidFill>
            <a:srgbClr val="FFFFFF"/>
          </a:solidFill>
        </a:fill>
      </a:tcStyle>
    </a:lastRow>
    <a:firstRow>
      <a:tcTxStyle b="on" i="off">
        <a:font>
          <a:latin typeface="Helvetica Neue"/>
          <a:ea typeface="Helvetica Neue"/>
          <a:cs typeface="Helvetica Neue"/>
        </a:font>
        <a:srgbClr val="FFFFFF"/>
      </a:tcTxStyle>
      <a:tcStyle>
        <a:tcBdr>
          <a:left>
            <a:ln w="12700" cap="flat">
              <a:noFill/>
              <a:miter lim="400000"/>
            </a:ln>
          </a:left>
          <a:right>
            <a:ln w="12700" cap="flat">
              <a:noFill/>
              <a:miter lim="400000"/>
            </a:ln>
          </a:right>
          <a:top>
            <a:ln w="12700" cap="flat">
              <a:noFill/>
              <a:miter lim="400000"/>
            </a:ln>
          </a:top>
          <a:bottom>
            <a:ln w="12700" cap="flat">
              <a:noFill/>
              <a:miter lim="400000"/>
            </a:ln>
          </a:bottom>
          <a:insideH>
            <a:ln w="12700" cap="flat">
              <a:noFill/>
              <a:miter lim="400000"/>
            </a:ln>
          </a:insideH>
          <a:insideV>
            <a:ln w="12700" cap="flat">
              <a:noFill/>
              <a:miter lim="400000"/>
            </a:ln>
          </a:insideV>
        </a:tcBdr>
        <a:fill>
          <a:solidFill>
            <a:schemeClr val="accent1">
              <a:hueOff val="114395"/>
              <a:lumOff val="-24975"/>
            </a:schemeClr>
          </a:solidFill>
        </a:fill>
      </a:tcStyle>
    </a:firstRow>
  </a:tblStyle>
  <a:tblStyle styleId="{C7B018BB-80A7-4F77-B60F-C8B233D01FF8}" styleName="">
    <a:tblBg/>
    <a:wholeTbl>
      <a:tcTxStyle b="off" i="off">
        <a:font>
          <a:latin typeface="Helvetica Neue"/>
          <a:ea typeface="Helvetica Neue"/>
          <a:cs typeface="Helvetica Neue"/>
        </a:font>
        <a:srgbClr val="000000"/>
      </a:tcTxStyle>
      <a:tcStyle>
        <a:tcBdr>
          <a:left>
            <a:ln w="12700" cap="flat">
              <a:solidFill>
                <a:srgbClr val="B8B8B8"/>
              </a:solidFill>
              <a:prstDash val="solid"/>
              <a:miter lim="400000"/>
            </a:ln>
          </a:left>
          <a:right>
            <a:ln w="12700" cap="flat">
              <a:solidFill>
                <a:srgbClr val="B8B8B8"/>
              </a:solidFill>
              <a:prstDash val="solid"/>
              <a:miter lim="400000"/>
            </a:ln>
          </a:right>
          <a:top>
            <a:ln w="12700" cap="flat">
              <a:solidFill>
                <a:srgbClr val="B8B8B8"/>
              </a:solidFill>
              <a:prstDash val="solid"/>
              <a:miter lim="400000"/>
            </a:ln>
          </a:top>
          <a:bottom>
            <a:ln w="12700" cap="flat">
              <a:solidFill>
                <a:srgbClr val="B8B8B8"/>
              </a:solidFill>
              <a:prstDash val="solid"/>
              <a:miter lim="400000"/>
            </a:ln>
          </a:bottom>
          <a:insideH>
            <a:ln w="12700" cap="flat">
              <a:solidFill>
                <a:srgbClr val="B8B8B8"/>
              </a:solidFill>
              <a:prstDash val="solid"/>
              <a:miter lim="400000"/>
            </a:ln>
          </a:insideH>
          <a:insideV>
            <a:ln w="12700" cap="flat">
              <a:solidFill>
                <a:srgbClr val="B8B8B8"/>
              </a:solidFill>
              <a:prstDash val="solid"/>
              <a:miter lim="400000"/>
            </a:ln>
          </a:insideV>
        </a:tcBdr>
        <a:fill>
          <a:solidFill>
            <a:srgbClr val="EBEBEB"/>
          </a:solidFill>
        </a:fill>
      </a:tcStyle>
    </a:wholeTbl>
    <a:band2H>
      <a:tcTxStyle b="def" i="def"/>
      <a:tcStyle>
        <a:tcBdr/>
        <a:fill>
          <a:solidFill>
            <a:srgbClr val="E1E0DA"/>
          </a:solidFill>
        </a:fill>
      </a:tcStyle>
    </a:band2H>
    <a:firstCol>
      <a:tcTxStyle b="off" i="off">
        <a:fontRef idx="minor">
          <a:srgbClr val="FFFFFF"/>
        </a:fontRef>
        <a:srgbClr val="FFFFFF"/>
      </a:tcTxStyle>
      <a:tcStyle>
        <a:tcBdr>
          <a:left>
            <a:ln w="12700" cap="flat">
              <a:solidFill>
                <a:srgbClr val="606060"/>
              </a:solidFill>
              <a:prstDash val="solid"/>
              <a:miter lim="400000"/>
            </a:ln>
          </a:left>
          <a:right>
            <a:ln w="12700" cap="flat">
              <a:solidFill>
                <a:srgbClr val="606060"/>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chemeClr val="accent3">
              <a:hueOff val="362282"/>
              <a:satOff val="31803"/>
              <a:lumOff val="-18242"/>
            </a:schemeClr>
          </a:solidFill>
        </a:fill>
      </a:tcStyle>
    </a:firstCol>
    <a:lastRow>
      <a:tcTxStyle b="off" i="off">
        <a:font>
          <a:latin typeface="Helvetica Neue"/>
          <a:ea typeface="Helvetica Neue"/>
          <a:cs typeface="Helvetica Neue"/>
        </a:font>
        <a:srgbClr val="000000"/>
      </a:tcTxStyle>
      <a:tcStyle>
        <a:tcBdr>
          <a:left>
            <a:ln w="12700" cap="flat">
              <a:solidFill>
                <a:srgbClr val="606060"/>
              </a:solidFill>
              <a:prstDash val="solid"/>
              <a:miter lim="400000"/>
            </a:ln>
          </a:left>
          <a:right>
            <a:ln w="12700" cap="flat">
              <a:solidFill>
                <a:srgbClr val="606060"/>
              </a:solidFill>
              <a:prstDash val="solid"/>
              <a:miter lim="400000"/>
            </a:ln>
          </a:right>
          <a:top>
            <a:ln w="25400" cap="flat">
              <a:solidFill>
                <a:srgbClr val="606060"/>
              </a:solidFill>
              <a:prstDash val="solid"/>
              <a:miter lim="400000"/>
            </a:ln>
          </a:top>
          <a:bottom>
            <a:ln w="12700" cap="flat">
              <a:solidFill>
                <a:srgbClr val="606060"/>
              </a:solidFill>
              <a:prstDash val="solid"/>
              <a:miter lim="400000"/>
            </a:ln>
          </a:bottom>
          <a:insideH>
            <a:ln w="12700" cap="flat">
              <a:solidFill>
                <a:srgbClr val="606060"/>
              </a:solidFill>
              <a:prstDash val="solid"/>
              <a:miter lim="400000"/>
            </a:ln>
          </a:insideH>
          <a:insideV>
            <a:ln w="12700" cap="flat">
              <a:solidFill>
                <a:srgbClr val="606060"/>
              </a:solidFill>
              <a:prstDash val="solid"/>
              <a:miter lim="400000"/>
            </a:ln>
          </a:insideV>
        </a:tcBdr>
        <a:fill>
          <a:solidFill>
            <a:srgbClr val="EBEBEB"/>
          </a:solidFill>
        </a:fill>
      </a:tcStyle>
    </a:lastRow>
    <a:firstRow>
      <a:tcTxStyle b="off" i="off">
        <a:fontRef idx="minor">
          <a:srgbClr val="FFFFFF"/>
        </a:fontRef>
        <a:srgbClr val="FFFFFF"/>
      </a:tcTxStyle>
      <a:tcStyle>
        <a:tcBdr>
          <a:left>
            <a:ln w="12700" cap="flat">
              <a:solidFill>
                <a:srgbClr val="929292"/>
              </a:solidFill>
              <a:prstDash val="solid"/>
              <a:miter lim="400000"/>
            </a:ln>
          </a:left>
          <a:right>
            <a:ln w="12700" cap="flat">
              <a:solidFill>
                <a:srgbClr val="929292"/>
              </a:solidFill>
              <a:prstDash val="solid"/>
              <a:miter lim="400000"/>
            </a:ln>
          </a:right>
          <a:top>
            <a:ln w="12700" cap="flat">
              <a:solidFill>
                <a:srgbClr val="606060"/>
              </a:solidFill>
              <a:prstDash val="solid"/>
              <a:miter lim="400000"/>
            </a:ln>
          </a:top>
          <a:bottom>
            <a:ln w="12700" cap="flat">
              <a:solidFill>
                <a:srgbClr val="606060"/>
              </a:solidFill>
              <a:prstDash val="solid"/>
              <a:miter lim="400000"/>
            </a:ln>
          </a:bottom>
          <a:insideH>
            <a:ln w="12700" cap="flat">
              <a:solidFill>
                <a:srgbClr val="929292"/>
              </a:solidFill>
              <a:prstDash val="solid"/>
              <a:miter lim="400000"/>
            </a:ln>
          </a:insideH>
          <a:insideV>
            <a:ln w="12700" cap="flat">
              <a:solidFill>
                <a:srgbClr val="929292"/>
              </a:solidFill>
              <a:prstDash val="solid"/>
              <a:miter lim="400000"/>
            </a:ln>
          </a:insideV>
        </a:tcBdr>
        <a:fill>
          <a:solidFill>
            <a:srgbClr val="017101"/>
          </a:solidFill>
        </a:fill>
      </a:tcStyle>
    </a:firstRow>
  </a:tblStyle>
  <a:tblStyle styleId="{EEE7283C-3CF3-47DC-8721-378D4A62B228}" styleName="">
    <a:tblBg/>
    <a:wholeTbl>
      <a:tcTxStyle b="off" i="off">
        <a:font>
          <a:latin typeface="Helvetica Neue Light"/>
          <a:ea typeface="Helvetica Neue Light"/>
          <a:cs typeface="Helvetica Neue Light"/>
        </a:font>
        <a:srgbClr val="000000"/>
      </a:tcTxStyle>
      <a:tcStyle>
        <a:tcBdr>
          <a:left>
            <a:ln w="12700" cap="flat">
              <a:solidFill>
                <a:srgbClr val="5D5D5D"/>
              </a:solidFill>
              <a:custDash>
                <a:ds d="200000" sp="200000"/>
              </a:custDash>
              <a:miter lim="400000"/>
            </a:ln>
          </a:left>
          <a:right>
            <a:ln w="12700" cap="flat">
              <a:solidFill>
                <a:srgbClr val="5D5D5D"/>
              </a:solidFill>
              <a:custDash>
                <a:ds d="200000" sp="200000"/>
              </a:custDash>
              <a:miter lim="400000"/>
            </a:ln>
          </a:right>
          <a:top>
            <a:ln w="12700" cap="flat">
              <a:solidFill>
                <a:srgbClr val="5D5D5D"/>
              </a:solidFill>
              <a:custDash>
                <a:ds d="200000" sp="200000"/>
              </a:custDash>
              <a:miter lim="400000"/>
            </a:ln>
          </a:top>
          <a:bottom>
            <a:ln w="12700" cap="flat">
              <a:solidFill>
                <a:srgbClr val="5D5D5D"/>
              </a:solidFill>
              <a:custDash>
                <a:ds d="200000" sp="200000"/>
              </a:custDash>
              <a:miter lim="400000"/>
            </a:ln>
          </a:bottom>
          <a:insideH>
            <a:ln w="12700" cap="flat">
              <a:solidFill>
                <a:srgbClr val="5D5D5D"/>
              </a:solidFill>
              <a:custDash>
                <a:ds d="200000" sp="200000"/>
              </a:custDash>
              <a:miter lim="400000"/>
            </a:ln>
          </a:insideH>
          <a:insideV>
            <a:ln w="12700" cap="flat">
              <a:solidFill>
                <a:srgbClr val="5D5D5D"/>
              </a:solidFill>
              <a:custDash>
                <a:ds d="200000" sp="200000"/>
              </a:custDash>
              <a:miter lim="400000"/>
            </a:ln>
          </a:insideV>
        </a:tcBdr>
        <a:fill>
          <a:solidFill>
            <a:srgbClr val="FAF7E9"/>
          </a:solidFill>
        </a:fill>
      </a:tcStyle>
    </a:wholeTbl>
    <a:band2H>
      <a:tcTxStyle b="def" i="def"/>
      <a:tcStyle>
        <a:tcBdr/>
        <a:fill>
          <a:solidFill>
            <a:srgbClr val="EDEADD"/>
          </a:solidFill>
        </a:fill>
      </a:tcStyle>
    </a:band2H>
    <a:firstCol>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9BA00"/>
          </a:solidFill>
        </a:fill>
      </a:tcStyle>
    </a:firstCol>
    <a:lastRow>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F9400"/>
          </a:solidFill>
        </a:fill>
      </a:tcStyle>
    </a:lastRow>
    <a:firstRow>
      <a:tcTxStyle b="off" i="off">
        <a:fontRef idx="minor">
          <a:srgbClr val="FFFFFF"/>
        </a:fontRef>
        <a:srgbClr val="FFFFFF"/>
      </a:tcTxStyle>
      <a:tcStyle>
        <a:tcBdr>
          <a:left>
            <a:ln w="12700" cap="flat">
              <a:solidFill>
                <a:srgbClr val="5D5D5D"/>
              </a:solidFill>
              <a:prstDash val="solid"/>
              <a:miter lim="400000"/>
            </a:ln>
          </a:left>
          <a:right>
            <a:ln w="12700" cap="flat">
              <a:solidFill>
                <a:srgbClr val="5D5D5D"/>
              </a:solidFill>
              <a:prstDash val="solid"/>
              <a:miter lim="400000"/>
            </a:ln>
          </a:right>
          <a:top>
            <a:ln w="12700" cap="flat">
              <a:solidFill>
                <a:srgbClr val="5D5D5D"/>
              </a:solidFill>
              <a:prstDash val="solid"/>
              <a:miter lim="400000"/>
            </a:ln>
          </a:top>
          <a:bottom>
            <a:ln w="12700" cap="flat">
              <a:solidFill>
                <a:srgbClr val="5D5D5D"/>
              </a:solidFill>
              <a:prstDash val="solid"/>
              <a:miter lim="400000"/>
            </a:ln>
          </a:bottom>
          <a:insideH>
            <a:ln w="12700" cap="flat">
              <a:solidFill>
                <a:srgbClr val="5D5D5D"/>
              </a:solidFill>
              <a:prstDash val="solid"/>
              <a:miter lim="400000"/>
            </a:ln>
          </a:insideH>
          <a:insideV>
            <a:ln w="12700" cap="flat">
              <a:solidFill>
                <a:srgbClr val="5D5D5D"/>
              </a:solidFill>
              <a:prstDash val="solid"/>
              <a:miter lim="400000"/>
            </a:ln>
          </a:insideV>
        </a:tcBdr>
        <a:fill>
          <a:solidFill>
            <a:srgbClr val="FF9400"/>
          </a:solidFill>
        </a:fill>
      </a:tcStyle>
    </a:firstRow>
  </a:tblStyle>
  <a:tblStyle styleId="{CF821DB8-F4EB-4A41-A1BA-3FCAFE7338EE}" styleName="">
    <a:tblBg/>
    <a:wholeTbl>
      <a:tcTxStyle b="off" i="off">
        <a:font>
          <a:latin typeface="Helvetica Neue"/>
          <a:ea typeface="Helvetica Neue"/>
          <a:cs typeface="Helvetica Neue"/>
        </a:font>
        <a:srgbClr val="000000"/>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EBEBEB"/>
          </a:solidFill>
        </a:fill>
      </a:tcStyle>
    </a:wholeTbl>
    <a:band2H>
      <a:tcTxStyle b="def" i="def"/>
      <a:tcStyle>
        <a:tcBdr/>
        <a:fill>
          <a:solidFill>
            <a:srgbClr val="DADBDA"/>
          </a:solidFill>
        </a:fill>
      </a:tcStyle>
    </a:band2H>
    <a:firstCol>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chemeClr val="accent6">
              <a:hueOff val="-146070"/>
              <a:satOff val="-10048"/>
              <a:lumOff val="-30626"/>
            </a:schemeClr>
          </a:solidFill>
        </a:fill>
      </a:tcStyle>
    </a:firstCol>
    <a:lastRow>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C24785"/>
          </a:solidFill>
        </a:fill>
      </a:tcStyle>
    </a:lastRow>
    <a:firstRow>
      <a:tcTxStyle b="on" i="off">
        <a:font>
          <a:latin typeface="Helvetica Neue"/>
          <a:ea typeface="Helvetica Neue"/>
          <a:cs typeface="Helvetica Neue"/>
        </a:font>
        <a:srgbClr val="FFFFFF"/>
      </a:tcTxStyle>
      <a:tcStyle>
        <a:tcBdr>
          <a:left>
            <a:ln w="12700" cap="flat">
              <a:solidFill>
                <a:srgbClr val="A6AAA9"/>
              </a:solidFill>
              <a:prstDash val="solid"/>
              <a:miter lim="400000"/>
            </a:ln>
          </a:left>
          <a:right>
            <a:ln w="12700" cap="flat">
              <a:solidFill>
                <a:srgbClr val="A6AAA9"/>
              </a:solidFill>
              <a:prstDash val="solid"/>
              <a:miter lim="400000"/>
            </a:ln>
          </a:right>
          <a:top>
            <a:ln w="12700" cap="flat">
              <a:solidFill>
                <a:srgbClr val="A6AAA9"/>
              </a:solidFill>
              <a:prstDash val="solid"/>
              <a:miter lim="400000"/>
            </a:ln>
          </a:top>
          <a:bottom>
            <a:ln w="12700" cap="flat">
              <a:solidFill>
                <a:srgbClr val="A6AAA9"/>
              </a:solidFill>
              <a:prstDash val="solid"/>
              <a:miter lim="400000"/>
            </a:ln>
          </a:bottom>
          <a:insideH>
            <a:ln w="12700" cap="flat">
              <a:solidFill>
                <a:srgbClr val="A6AAA9"/>
              </a:solidFill>
              <a:prstDash val="solid"/>
              <a:miter lim="400000"/>
            </a:ln>
          </a:insideH>
          <a:insideV>
            <a:ln w="12700" cap="flat">
              <a:solidFill>
                <a:srgbClr val="A6AAA9"/>
              </a:solidFill>
              <a:prstDash val="solid"/>
              <a:miter lim="400000"/>
            </a:ln>
          </a:insideV>
        </a:tcBdr>
        <a:fill>
          <a:solidFill>
            <a:srgbClr val="C24785"/>
          </a:solidFill>
        </a:fill>
      </a:tcStyle>
    </a:firstRow>
  </a:tblStyle>
  <a:tblStyle styleId="{33BA23B1-9221-436E-865A-0063620EA4FD}" styleName="">
    <a:tblBg/>
    <a:wholeTbl>
      <a:tcTxStyle b="off" i="off">
        <a:font>
          <a:latin typeface="Helvetica Neue"/>
          <a:ea typeface="Helvetica Neue"/>
          <a:cs typeface="Helvetica Neue"/>
        </a:font>
        <a:srgbClr val="000000"/>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B5B5C1"/>
          </a:solidFill>
        </a:fill>
      </a:tcStyle>
    </a:wholeTbl>
    <a:band2H>
      <a:tcTxStyle b="def" i="def"/>
      <a:tcStyle>
        <a:tcBdr/>
        <a:fill>
          <a:solidFill>
            <a:srgbClr val="9A9AA5"/>
          </a:solidFill>
        </a:fill>
      </a:tcStyle>
    </a:band2H>
    <a:firstCol>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53585F"/>
          </a:solidFill>
        </a:fill>
      </a:tcStyle>
    </a:firstCol>
    <a:lastRow>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98089"/>
          </a:solidFill>
        </a:fill>
      </a:tcStyle>
    </a:lastRow>
    <a:firstRow>
      <a:tcTxStyle b="on" i="off">
        <a:font>
          <a:latin typeface="Helvetica Neue"/>
          <a:ea typeface="Helvetica Neue"/>
          <a:cs typeface="Helvetica Neue"/>
        </a:font>
        <a:srgbClr val="FFFFFF"/>
      </a:tcTxStyle>
      <a:tcStyle>
        <a:tcBdr>
          <a:left>
            <a:ln w="12700" cap="flat">
              <a:solidFill>
                <a:srgbClr val="FFFFFF"/>
              </a:solidFill>
              <a:prstDash val="solid"/>
              <a:miter lim="400000"/>
            </a:ln>
          </a:left>
          <a:right>
            <a:ln w="12700" cap="flat">
              <a:solidFill>
                <a:srgbClr val="FFFFFF"/>
              </a:solidFill>
              <a:prstDash val="solid"/>
              <a:miter lim="400000"/>
            </a:ln>
          </a:right>
          <a:top>
            <a:ln w="12700" cap="flat">
              <a:solidFill>
                <a:srgbClr val="FFFFFF"/>
              </a:solidFill>
              <a:prstDash val="solid"/>
              <a:miter lim="400000"/>
            </a:ln>
          </a:top>
          <a:bottom>
            <a:ln w="12700" cap="flat">
              <a:solidFill>
                <a:srgbClr val="FFFFFF"/>
              </a:solidFill>
              <a:prstDash val="solid"/>
              <a:miter lim="400000"/>
            </a:ln>
          </a:bottom>
          <a:insideH>
            <a:ln w="12700" cap="flat">
              <a:solidFill>
                <a:srgbClr val="FFFFFF"/>
              </a:solidFill>
              <a:prstDash val="solid"/>
              <a:miter lim="400000"/>
            </a:ln>
          </a:insideH>
          <a:insideV>
            <a:ln w="12700" cap="flat">
              <a:solidFill>
                <a:srgbClr val="FFFFFF"/>
              </a:solidFill>
              <a:prstDash val="solid"/>
              <a:miter lim="400000"/>
            </a:ln>
          </a:insideV>
        </a:tcBdr>
        <a:fill>
          <a:solidFill>
            <a:srgbClr val="798089"/>
          </a:solidFill>
        </a:fill>
      </a:tcStyle>
    </a:firstRow>
  </a:tblStyle>
  <a:tblStyle styleId="{2708684C-4D16-4618-839F-0558EEFCDFE6}" styleName="">
    <a:tblBg/>
    <a:wholeTbl>
      <a:tcTxStyle b="off"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wholeTbl>
    <a:band2H>
      <a:tcTxStyle b="def" i="def"/>
      <a:tcStyle>
        <a:tcBdr/>
        <a:fill>
          <a:solidFill>
            <a:srgbClr val="EDEEEE"/>
          </a:solidFill>
        </a:fill>
      </a:tcStyle>
    </a:band2H>
    <a:firstCol>
      <a:tcTxStyle b="on" i="off">
        <a:font>
          <a:latin typeface="Helvetica Neue"/>
          <a:ea typeface="Helvetica Neue"/>
          <a:cs typeface="Helvetica Neue"/>
        </a:font>
        <a:srgbClr val="000000"/>
      </a:tcTxStyle>
      <a:tcStyle>
        <a:tcBdr>
          <a:left>
            <a:ln w="12700" cap="flat">
              <a:noFill/>
              <a:miter lim="400000"/>
            </a:ln>
          </a:left>
          <a:right>
            <a:ln w="12700" cap="flat">
              <a:solidFill>
                <a:srgbClr val="000000"/>
              </a:solidFill>
              <a:prstDash val="solid"/>
              <a:miter lim="400000"/>
            </a:ln>
          </a:right>
          <a:top>
            <a:ln w="12700" cap="flat">
              <a:solidFill>
                <a:srgbClr val="000000"/>
              </a:solidFill>
              <a:custDash>
                <a:ds d="200000" sp="200000"/>
              </a:custDash>
              <a:miter lim="400000"/>
            </a:ln>
          </a:top>
          <a:bottom>
            <a:ln w="12700" cap="flat">
              <a:solidFill>
                <a:srgbClr val="000000"/>
              </a:solidFill>
              <a:custDash>
                <a:ds d="200000" sp="200000"/>
              </a:custDash>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Col>
    <a:lastRow>
      <a:tcTxStyle b="on"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solidFill>
                <a:srgbClr val="000000"/>
              </a:solidFill>
              <a:prstDash val="solid"/>
              <a:miter lim="400000"/>
            </a:ln>
          </a:top>
          <a:bottom>
            <a:ln w="12700" cap="flat">
              <a:noFill/>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lastRow>
    <a:firstRow>
      <a:tcTxStyle b="on" i="off">
        <a:font>
          <a:latin typeface="Helvetica Neue"/>
          <a:ea typeface="Helvetica Neue"/>
          <a:cs typeface="Helvetica Neue"/>
        </a:font>
        <a:srgbClr val="000000"/>
      </a:tcTxStyle>
      <a:tcStyle>
        <a:tcBdr>
          <a:left>
            <a:ln w="12700" cap="flat">
              <a:solidFill>
                <a:srgbClr val="000000"/>
              </a:solidFill>
              <a:custDash>
                <a:ds d="200000" sp="200000"/>
              </a:custDash>
              <a:miter lim="400000"/>
            </a:ln>
          </a:left>
          <a:right>
            <a:ln w="12700" cap="flat">
              <a:solidFill>
                <a:srgbClr val="000000"/>
              </a:solidFill>
              <a:custDash>
                <a:ds d="200000" sp="200000"/>
              </a:custDash>
              <a:miter lim="400000"/>
            </a:ln>
          </a:right>
          <a:top>
            <a:ln w="12700" cap="flat">
              <a:noFill/>
              <a:miter lim="400000"/>
            </a:ln>
          </a:top>
          <a:bottom>
            <a:ln w="12700" cap="flat">
              <a:solidFill>
                <a:srgbClr val="000000"/>
              </a:solidFill>
              <a:prstDash val="solid"/>
              <a:miter lim="400000"/>
            </a:ln>
          </a:bottom>
          <a:insideH>
            <a:ln w="12700" cap="flat">
              <a:solidFill>
                <a:srgbClr val="000000"/>
              </a:solidFill>
              <a:custDash>
                <a:ds d="200000" sp="200000"/>
              </a:custDash>
              <a:miter lim="400000"/>
            </a:ln>
          </a:insideH>
          <a:insideV>
            <a:ln w="12700" cap="flat">
              <a:solidFill>
                <a:srgbClr val="000000"/>
              </a:solidFill>
              <a:custDash>
                <a:ds d="200000" sp="200000"/>
              </a:custDash>
              <a:miter lim="400000"/>
            </a:ln>
          </a:insideV>
        </a:tcBdr>
        <a:fill>
          <a:no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Comments="1"/>
</file>

<file path=ppt/_rels/presentation.xml.rels><?xml version="1.0" encoding="UTF-8"?>
<Relationships xmlns="http://schemas.openxmlformats.org/package/2006/relationships"><Relationship Id="rId1" Type="http://schemas.openxmlformats.org/officeDocument/2006/relationships/presProps" Target="presProps.xml"/><Relationship Id="rId2" Type="http://schemas.openxmlformats.org/officeDocument/2006/relationships/viewProps" Target="viewProps.xml"/><Relationship Id="rId3" Type="http://schemas.openxmlformats.org/officeDocument/2006/relationships/commentAuthors" Target="commentAuthors.xml"/><Relationship Id="rId4" Type="http://schemas.openxmlformats.org/officeDocument/2006/relationships/tableStyles" Target="tableStyles.xml"/><Relationship Id="rId5" Type="http://schemas.openxmlformats.org/officeDocument/2006/relationships/slideMaster" Target="slideMasters/slideMaster1.xml"/><Relationship Id="rId6" Type="http://schemas.openxmlformats.org/officeDocument/2006/relationships/theme" Target="theme/theme1.xml"/><Relationship Id="rId7" Type="http://schemas.openxmlformats.org/officeDocument/2006/relationships/notesMaster" Target="notesMasters/notesMaster1.xml"/><Relationship Id="rId8" Type="http://schemas.openxmlformats.org/officeDocument/2006/relationships/slide" Target="slides/slide1.xml"/><Relationship Id="rId9" Type="http://schemas.openxmlformats.org/officeDocument/2006/relationships/slide" Target="slides/slide2.xml"/><Relationship Id="rId10" Type="http://schemas.openxmlformats.org/officeDocument/2006/relationships/slide" Target="slides/slide3.xml"/><Relationship Id="rId11" Type="http://schemas.openxmlformats.org/officeDocument/2006/relationships/slide" Target="slides/slide4.xml"/><Relationship Id="rId12" Type="http://schemas.openxmlformats.org/officeDocument/2006/relationships/slide" Target="slides/slide5.xml"/><Relationship Id="rId13" Type="http://schemas.openxmlformats.org/officeDocument/2006/relationships/slide" Target="slides/slide6.xml"/><Relationship Id="rId14" Type="http://schemas.openxmlformats.org/officeDocument/2006/relationships/slide" Target="slides/slide7.xml"/><Relationship Id="rId15" Type="http://schemas.openxmlformats.org/officeDocument/2006/relationships/slide" Target="slides/slide8.xml"/><Relationship Id="rId16" Type="http://schemas.openxmlformats.org/officeDocument/2006/relationships/slide" Target="slides/slide9.xml"/><Relationship Id="rId17" Type="http://schemas.openxmlformats.org/officeDocument/2006/relationships/slide" Target="slides/slide10.xml"/><Relationship Id="rId18" Type="http://schemas.openxmlformats.org/officeDocument/2006/relationships/slide" Target="slides/slide11.xml"/><Relationship Id="rId19" Type="http://schemas.openxmlformats.org/officeDocument/2006/relationships/slide" Target="slides/slide12.xml"/><Relationship Id="rId20" Type="http://schemas.openxmlformats.org/officeDocument/2006/relationships/slide" Target="slides/slide13.xml"/><Relationship Id="rId21" Type="http://schemas.openxmlformats.org/officeDocument/2006/relationships/slide" Target="slides/slide14.xml"/><Relationship Id="rId22" Type="http://schemas.openxmlformats.org/officeDocument/2006/relationships/slide" Target="slides/slide15.xml"/><Relationship Id="rId23" Type="http://schemas.openxmlformats.org/officeDocument/2006/relationships/slide" Target="slides/slide16.xml"/><Relationship Id="rId24" Type="http://schemas.openxmlformats.org/officeDocument/2006/relationships/slide" Target="slides/slide17.xml"/><Relationship Id="rId25" Type="http://schemas.openxmlformats.org/officeDocument/2006/relationships/slide" Target="slides/slide18.xml"/><Relationship Id="rId26" Type="http://schemas.openxmlformats.org/officeDocument/2006/relationships/slide" Target="slides/slide19.xml"/><Relationship Id="rId27" Type="http://schemas.openxmlformats.org/officeDocument/2006/relationships/slide" Target="slides/slide20.xml"/><Relationship Id="rId28" Type="http://schemas.openxmlformats.org/officeDocument/2006/relationships/slide" Target="slides/slide21.xml"/><Relationship Id="rId29" Type="http://schemas.openxmlformats.org/officeDocument/2006/relationships/slide" Target="slides/slide22.xml"/><Relationship Id="rId30" Type="http://schemas.openxmlformats.org/officeDocument/2006/relationships/slide" Target="slides/slide23.xml"/><Relationship Id="rId31" Type="http://schemas.openxmlformats.org/officeDocument/2006/relationships/slide" Target="slides/slide24.xml"/><Relationship Id="rId32" Type="http://schemas.openxmlformats.org/officeDocument/2006/relationships/slide" Target="slides/slide25.xml"/><Relationship Id="rId33" Type="http://schemas.openxmlformats.org/officeDocument/2006/relationships/slide" Target="slides/slide26.xml"/><Relationship Id="rId34" Type="http://schemas.openxmlformats.org/officeDocument/2006/relationships/slide" Target="slides/slide27.xml"/><Relationship Id="rId35" Type="http://schemas.openxmlformats.org/officeDocument/2006/relationships/slide" Target="slides/slide28.xml"/><Relationship Id="rId36" Type="http://schemas.openxmlformats.org/officeDocument/2006/relationships/slide" Target="slides/slide29.xml"/><Relationship Id="rId37" Type="http://schemas.openxmlformats.org/officeDocument/2006/relationships/slide" Target="slides/slide30.xml"/><Relationship Id="rId38" Type="http://schemas.openxmlformats.org/officeDocument/2006/relationships/slide" Target="slides/slide31.xml"/><Relationship Id="rId39" Type="http://schemas.openxmlformats.org/officeDocument/2006/relationships/slide" Target="slides/slide32.xml"/><Relationship Id="rId40" Type="http://schemas.openxmlformats.org/officeDocument/2006/relationships/slide" Target="slides/slide33.xml"/><Relationship Id="rId41" Type="http://schemas.openxmlformats.org/officeDocument/2006/relationships/slide" Target="slides/slide34.xml"/><Relationship Id="rId42" Type="http://schemas.openxmlformats.org/officeDocument/2006/relationships/slide" Target="slides/slide35.xml"/><Relationship Id="rId43" Type="http://schemas.openxmlformats.org/officeDocument/2006/relationships/slide" Target="slides/slide36.xml"/><Relationship Id="rId44" Type="http://schemas.openxmlformats.org/officeDocument/2006/relationships/slide" Target="slides/slide37.xml"/><Relationship Id="rId45" Type="http://schemas.openxmlformats.org/officeDocument/2006/relationships/slide" Target="slides/slide38.xml"/><Relationship Id="rId46" Type="http://schemas.openxmlformats.org/officeDocument/2006/relationships/slide" Target="slides/slide39.xml"/><Relationship Id="rId47" Type="http://schemas.openxmlformats.org/officeDocument/2006/relationships/slide" Target="slides/slide40.xml"/><Relationship Id="rId48" Type="http://schemas.openxmlformats.org/officeDocument/2006/relationships/slide" Target="slides/slide41.xml"/><Relationship Id="rId49" Type="http://schemas.openxmlformats.org/officeDocument/2006/relationships/slide" Target="slides/slide42.xml"/><Relationship Id="rId50" Type="http://schemas.openxmlformats.org/officeDocument/2006/relationships/slide" Target="slides/slide43.xml"/><Relationship Id="rId51" Type="http://schemas.openxmlformats.org/officeDocument/2006/relationships/slide" Target="slides/slide44.xml"/><Relationship Id="rId52" Type="http://schemas.openxmlformats.org/officeDocument/2006/relationships/slide" Target="slides/slide45.xml"/><Relationship Id="rId53" Type="http://schemas.openxmlformats.org/officeDocument/2006/relationships/slide" Target="slides/slide46.xml"/><Relationship Id="rId54" Type="http://schemas.openxmlformats.org/officeDocument/2006/relationships/slide" Target="slides/slide47.xml"/><Relationship Id="rId55" Type="http://schemas.openxmlformats.org/officeDocument/2006/relationships/slide" Target="slides/slide48.xml"/><Relationship Id="rId56" Type="http://schemas.openxmlformats.org/officeDocument/2006/relationships/slide" Target="slides/slide49.xml"/><Relationship Id="rId57" Type="http://schemas.openxmlformats.org/officeDocument/2006/relationships/slide" Target="slides/slide50.xml"/><Relationship Id="rId58" Type="http://schemas.openxmlformats.org/officeDocument/2006/relationships/slide" Target="slides/slide51.xml"/><Relationship Id="rId59" Type="http://schemas.openxmlformats.org/officeDocument/2006/relationships/slide" Target="slides/slide52.xml"/><Relationship Id="rId60" Type="http://schemas.openxmlformats.org/officeDocument/2006/relationships/slide" Target="slides/slide53.xml"/><Relationship Id="rId61" Type="http://schemas.openxmlformats.org/officeDocument/2006/relationships/slide" Target="slides/slide54.xml"/><Relationship Id="rId62" Type="http://schemas.openxmlformats.org/officeDocument/2006/relationships/slide" Target="slides/slide55.xml"/><Relationship Id="rId63" Type="http://schemas.openxmlformats.org/officeDocument/2006/relationships/slide" Target="slides/slide56.xml"/><Relationship Id="rId64" Type="http://schemas.openxmlformats.org/officeDocument/2006/relationships/slide" Target="slides/slide57.xml"/><Relationship Id="rId65" Type="http://schemas.openxmlformats.org/officeDocument/2006/relationships/slide" Target="slides/slide58.xml"/><Relationship Id="rId66" Type="http://schemas.openxmlformats.org/officeDocument/2006/relationships/slide" Target="slides/slide59.xml"/><Relationship Id="rId67" Type="http://schemas.openxmlformats.org/officeDocument/2006/relationships/slide" Target="slides/slide60.xml"/><Relationship Id="rId68" Type="http://schemas.openxmlformats.org/officeDocument/2006/relationships/slide" Target="slides/slide61.xml"/><Relationship Id="rId69" Type="http://schemas.openxmlformats.org/officeDocument/2006/relationships/slide" Target="slides/slide62.xml"/><Relationship Id="rId70" Type="http://schemas.openxmlformats.org/officeDocument/2006/relationships/slide" Target="slides/slide63.xml"/><Relationship Id="rId71" Type="http://schemas.openxmlformats.org/officeDocument/2006/relationships/slide" Target="slides/slide64.xml"/></Relationships>

</file>

<file path=ppt/notesMasters/_rels/notesMaster1.xml.rels><?xml version="1.0" encoding="UTF-8"?>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spTree>
      <p:nvGrpSpPr>
        <p:cNvPr id="1" name=""/>
        <p:cNvGrpSpPr/>
        <p:nvPr/>
      </p:nvGrpSpPr>
      <p:grpSpPr>
        <a:xfrm>
          <a:off x="0" y="0"/>
          <a:ext cx="0" cy="0"/>
          <a:chOff x="0" y="0"/>
          <a:chExt cx="0" cy="0"/>
        </a:xfrm>
      </p:grpSpPr>
      <p:sp>
        <p:nvSpPr>
          <p:cNvPr id="58" name="Shape 58"/>
          <p:cNvSpPr/>
          <p:nvPr>
            <p:ph type="sldImg"/>
          </p:nvPr>
        </p:nvSpPr>
        <p:spPr>
          <a:xfrm>
            <a:off x="1143000" y="685800"/>
            <a:ext cx="4572000" cy="3429000"/>
          </a:xfrm>
          <a:prstGeom prst="rect">
            <a:avLst/>
          </a:prstGeom>
        </p:spPr>
        <p:txBody>
          <a:bodyPr/>
          <a:lstStyle/>
          <a:p>
            <a:pPr/>
          </a:p>
        </p:txBody>
      </p:sp>
      <p:sp>
        <p:nvSpPr>
          <p:cNvPr id="59" name="Shape 59"/>
          <p:cNvSpPr/>
          <p:nvPr>
            <p:ph type="body" sz="quarter" idx="1"/>
          </p:nvPr>
        </p:nvSpPr>
        <p:spPr>
          <a:xfrm>
            <a:off x="914400" y="4343400"/>
            <a:ext cx="5029200" cy="4114800"/>
          </a:xfrm>
          <a:prstGeom prst="rect">
            <a:avLst/>
          </a:prstGeom>
        </p:spPr>
        <p:txBody>
          <a:bodyPr/>
          <a:lstStyle/>
          <a:p>
            <a:pPr/>
          </a:p>
        </p:txBody>
      </p:sp>
    </p:spTree>
  </p:cSld>
  <p:clrMap bg1="lt1" tx1="dk1" bg2="lt2" tx2="dk2" accent1="accent1" accent2="accent2" accent3="accent3" accent4="accent4" accent5="accent5" accent6="accent6" hlink="hlink" folHlink="folHlink"/>
  <p:notesStyle>
    <a:lvl1pPr defTabSz="457200" latinLnBrk="0">
      <a:lnSpc>
        <a:spcPct val="117999"/>
      </a:lnSpc>
      <a:defRPr sz="2200">
        <a:latin typeface="Helvetica Neue"/>
        <a:ea typeface="Helvetica Neue"/>
        <a:cs typeface="Helvetica Neue"/>
        <a:sym typeface="Helvetica Neue"/>
      </a:defRPr>
    </a:lvl1pPr>
    <a:lvl2pPr indent="228600" defTabSz="457200" latinLnBrk="0">
      <a:lnSpc>
        <a:spcPct val="117999"/>
      </a:lnSpc>
      <a:defRPr sz="2200">
        <a:latin typeface="Helvetica Neue"/>
        <a:ea typeface="Helvetica Neue"/>
        <a:cs typeface="Helvetica Neue"/>
        <a:sym typeface="Helvetica Neue"/>
      </a:defRPr>
    </a:lvl2pPr>
    <a:lvl3pPr indent="457200" defTabSz="457200" latinLnBrk="0">
      <a:lnSpc>
        <a:spcPct val="117999"/>
      </a:lnSpc>
      <a:defRPr sz="2200">
        <a:latin typeface="Helvetica Neue"/>
        <a:ea typeface="Helvetica Neue"/>
        <a:cs typeface="Helvetica Neue"/>
        <a:sym typeface="Helvetica Neue"/>
      </a:defRPr>
    </a:lvl3pPr>
    <a:lvl4pPr indent="685800" defTabSz="457200" latinLnBrk="0">
      <a:lnSpc>
        <a:spcPct val="117999"/>
      </a:lnSpc>
      <a:defRPr sz="2200">
        <a:latin typeface="Helvetica Neue"/>
        <a:ea typeface="Helvetica Neue"/>
        <a:cs typeface="Helvetica Neue"/>
        <a:sym typeface="Helvetica Neue"/>
      </a:defRPr>
    </a:lvl4pPr>
    <a:lvl5pPr indent="914400" defTabSz="457200" latinLnBrk="0">
      <a:lnSpc>
        <a:spcPct val="117999"/>
      </a:lnSpc>
      <a:defRPr sz="2200">
        <a:latin typeface="Helvetica Neue"/>
        <a:ea typeface="Helvetica Neue"/>
        <a:cs typeface="Helvetica Neue"/>
        <a:sym typeface="Helvetica Neue"/>
      </a:defRPr>
    </a:lvl5pPr>
    <a:lvl6pPr indent="1143000" defTabSz="457200" latinLnBrk="0">
      <a:lnSpc>
        <a:spcPct val="117999"/>
      </a:lnSpc>
      <a:defRPr sz="2200">
        <a:latin typeface="Helvetica Neue"/>
        <a:ea typeface="Helvetica Neue"/>
        <a:cs typeface="Helvetica Neue"/>
        <a:sym typeface="Helvetica Neue"/>
      </a:defRPr>
    </a:lvl6pPr>
    <a:lvl7pPr indent="1371600" defTabSz="457200" latinLnBrk="0">
      <a:lnSpc>
        <a:spcPct val="117999"/>
      </a:lnSpc>
      <a:defRPr sz="2200">
        <a:latin typeface="Helvetica Neue"/>
        <a:ea typeface="Helvetica Neue"/>
        <a:cs typeface="Helvetica Neue"/>
        <a:sym typeface="Helvetica Neue"/>
      </a:defRPr>
    </a:lvl7pPr>
    <a:lvl8pPr indent="1600200" defTabSz="457200" latinLnBrk="0">
      <a:lnSpc>
        <a:spcPct val="117999"/>
      </a:lnSpc>
      <a:defRPr sz="2200">
        <a:latin typeface="Helvetica Neue"/>
        <a:ea typeface="Helvetica Neue"/>
        <a:cs typeface="Helvetica Neue"/>
        <a:sym typeface="Helvetica Neue"/>
      </a:defRPr>
    </a:lvl8pPr>
    <a:lvl9pPr indent="1828800" defTabSz="457200" latinLnBrk="0">
      <a:lnSpc>
        <a:spcPct val="117999"/>
      </a:lnSpc>
      <a:defRPr sz="2200">
        <a:latin typeface="Helvetica Neue"/>
        <a:ea typeface="Helvetica Neue"/>
        <a:cs typeface="Helvetica Neue"/>
        <a:sym typeface="Helvetica Neue"/>
      </a:defRPr>
    </a:lvl9pPr>
  </p:notesStyle>
</p:notesMaster>
</file>

<file path=ppt/notesSlides/_rels/notesSlide1.xml.rels><?xml version="1.0" encoding="UTF-8"?>
<Relationships xmlns="http://schemas.openxmlformats.org/package/2006/relationships"><Relationship Id="rId1" Type="http://schemas.openxmlformats.org/officeDocument/2006/relationships/slide" Target="../slides/slide6.xml"/><Relationship Id="rId2" Type="http://schemas.openxmlformats.org/officeDocument/2006/relationships/notesMaster" Target="../notesMasters/notesMaster1.xml"/></Relationships>

</file>

<file path=ppt/notesSlides/_rels/notesSlide2.xml.rels><?xml version="1.0" encoding="UTF-8"?>
<Relationships xmlns="http://schemas.openxmlformats.org/package/2006/relationships"><Relationship Id="rId1" Type="http://schemas.openxmlformats.org/officeDocument/2006/relationships/slide" Target="../slides/slide12.xml"/><Relationship Id="rId2"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1" name="Shape 81"/>
          <p:cNvSpPr/>
          <p:nvPr>
            <p:ph type="sldImg"/>
          </p:nvPr>
        </p:nvSpPr>
        <p:spPr>
          <a:prstGeom prst="rect">
            <a:avLst/>
          </a:prstGeom>
        </p:spPr>
        <p:txBody>
          <a:bodyPr/>
          <a:lstStyle/>
          <a:p>
            <a:pPr/>
          </a:p>
        </p:txBody>
      </p:sp>
      <p:sp>
        <p:nvSpPr>
          <p:cNvPr id="82" name="Shape 82"/>
          <p:cNvSpPr/>
          <p:nvPr>
            <p:ph type="body" sz="quarter" idx="1"/>
          </p:nvPr>
        </p:nvSpPr>
        <p:spPr>
          <a:prstGeom prst="rect">
            <a:avLst/>
          </a:prstGeom>
        </p:spPr>
        <p:txBody>
          <a:bodyPr/>
          <a:lstStyle>
            <a:lvl1pPr defTabSz="914400">
              <a:lnSpc>
                <a:spcPct val="100000"/>
              </a:lnSpc>
              <a:defRPr sz="1400">
                <a:latin typeface="Arial"/>
                <a:ea typeface="Arial"/>
                <a:cs typeface="Arial"/>
                <a:sym typeface="Arial"/>
              </a:defRPr>
            </a:lvl1pPr>
          </a:lstStyle>
          <a:p>
            <a:pPr/>
            <a:r>
              <a:t>We will discuss ransomware later in today’s class</a:t>
            </a: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9" name="Shape 109"/>
          <p:cNvSpPr/>
          <p:nvPr>
            <p:ph type="sldImg"/>
          </p:nvPr>
        </p:nvSpPr>
        <p:spPr>
          <a:prstGeom prst="rect">
            <a:avLst/>
          </a:prstGeom>
        </p:spPr>
        <p:txBody>
          <a:bodyPr/>
          <a:lstStyle/>
          <a:p>
            <a:pPr/>
          </a:p>
        </p:txBody>
      </p:sp>
      <p:sp>
        <p:nvSpPr>
          <p:cNvPr id="110" name="Shape 110"/>
          <p:cNvSpPr/>
          <p:nvPr>
            <p:ph type="body" sz="quarter" idx="1"/>
          </p:nvPr>
        </p:nvSpPr>
        <p:spPr>
          <a:prstGeom prst="rect">
            <a:avLst/>
          </a:prstGeom>
        </p:spPr>
        <p:txBody>
          <a:bodyPr/>
          <a:lstStyle/>
          <a:p>
            <a:pPr/>
            <a:r>
              <a:t>They started with movie captions uploaded by Internet users</a:t>
            </a:r>
          </a:p>
          <a:p>
            <a:pPr/>
            <a:r>
              <a:t>The scanned for the word password.</a:t>
            </a:r>
          </a:p>
          <a:p>
            <a:pPr/>
            <a:r>
              <a:t>They used open coding to code the password attacks.</a:t>
            </a:r>
          </a:p>
          <a:p>
            <a:pPr/>
            <a:r>
              <a:t>They distinguished </a:t>
            </a:r>
            <a:r>
              <a:rPr b="1"/>
              <a:t>Guessing </a:t>
            </a:r>
            <a:r>
              <a:t>and </a:t>
            </a:r>
            <a:r>
              <a:rPr b="1"/>
              <a:t>hacking.</a:t>
            </a:r>
            <a:endParaRPr b="1"/>
          </a:p>
          <a:p>
            <a:pPr/>
            <a:r>
              <a:t>They think that the guessing is realistic but that the hacking is not.</a:t>
            </a:r>
          </a:p>
          <a:p>
            <a:pPr/>
            <a:r>
              <a:t>Attacks are often too powerful in the movies</a:t>
            </a:r>
          </a:p>
        </p:txBody>
      </p:sp>
    </p:spTree>
  </p:cSld>
  <p:clrMapOvr>
    <a:masterClrMapping/>
  </p:clrMapOvr>
</p:notes>
</file>

<file path=ppt/slideLayouts/_rels/slideLayout1.xml.rels><?xml version="1.0" encoding="UTF-8"?>
<Relationships xmlns="http://schemas.openxmlformats.org/package/2006/relationships"><Relationship Id="rId1" Type="http://schemas.openxmlformats.org/officeDocument/2006/relationships/slideMaster" Target="../slideMasters/slideMaster1.xml"/><Relationship Id="rId2" Type="http://schemas.openxmlformats.org/officeDocument/2006/relationships/image" Target="../media/image1.png"/></Relationships>

</file>

<file path=ppt/slideLayouts/_rels/slideLayout2.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itle" showMasterSp="1" showMasterPhAnim="1">
  <p:cSld name="Opening Slide">
    <p:spTree>
      <p:nvGrpSpPr>
        <p:cNvPr id="1" name=""/>
        <p:cNvGrpSpPr/>
        <p:nvPr/>
      </p:nvGrpSpPr>
      <p:grpSpPr>
        <a:xfrm>
          <a:off x="0" y="0"/>
          <a:ext cx="0" cy="0"/>
          <a:chOff x="0" y="0"/>
          <a:chExt cx="0" cy="0"/>
        </a:xfrm>
      </p:grpSpPr>
      <p:sp>
        <p:nvSpPr>
          <p:cNvPr id="12" name="Body Level One…"/>
          <p:cNvSpPr txBox="1"/>
          <p:nvPr>
            <p:ph type="body" sz="half" idx="1" hasCustomPrompt="1"/>
          </p:nvPr>
        </p:nvSpPr>
        <p:spPr>
          <a:xfrm>
            <a:off x="3657599" y="8148906"/>
            <a:ext cx="17068801" cy="4833420"/>
          </a:xfrm>
          <a:prstGeom prst="rect">
            <a:avLst/>
          </a:prstGeom>
        </p:spPr>
        <p:txBody>
          <a:bodyPr lIns="91437" tIns="91437" rIns="91437" bIns="91437"/>
          <a:lstStyle>
            <a:lvl1pPr marR="0" algn="ctr" defTabSz="1828800">
              <a:spcBef>
                <a:spcPts val="0"/>
              </a:spcBef>
              <a:defRPr sz="6400">
                <a:uFillTx/>
                <a:latin typeface="Arial"/>
                <a:ea typeface="Arial"/>
                <a:cs typeface="Arial"/>
                <a:sym typeface="Arial"/>
              </a:defRPr>
            </a:lvl1pPr>
            <a:lvl2pPr marL="0" marR="0" indent="0" algn="ctr" defTabSz="1828800">
              <a:spcBef>
                <a:spcPts val="0"/>
              </a:spcBef>
              <a:buSzTx/>
              <a:buNone/>
              <a:defRPr sz="6400">
                <a:uFillTx/>
                <a:latin typeface="Arial"/>
                <a:ea typeface="Arial"/>
                <a:cs typeface="Arial"/>
                <a:sym typeface="Arial"/>
              </a:defRPr>
            </a:lvl2pPr>
            <a:lvl3pPr marL="0" marR="0" indent="0" algn="ctr" defTabSz="1828800">
              <a:spcBef>
                <a:spcPts val="0"/>
              </a:spcBef>
              <a:buSzTx/>
              <a:buNone/>
              <a:defRPr sz="6400">
                <a:uFillTx/>
                <a:latin typeface="Arial"/>
                <a:ea typeface="Arial"/>
                <a:cs typeface="Arial"/>
                <a:sym typeface="Arial"/>
              </a:defRPr>
            </a:lvl3pPr>
            <a:lvl4pPr marR="0" algn="ctr" defTabSz="1828800">
              <a:spcBef>
                <a:spcPts val="0"/>
              </a:spcBef>
              <a:defRPr sz="6400">
                <a:uFillTx/>
                <a:latin typeface="Arial"/>
                <a:ea typeface="Arial"/>
                <a:cs typeface="Arial"/>
                <a:sym typeface="Arial"/>
              </a:defRPr>
            </a:lvl4pPr>
            <a:lvl5pPr marL="0" marR="0" indent="0" algn="ctr" defTabSz="1828800">
              <a:spcBef>
                <a:spcPts val="0"/>
              </a:spcBef>
              <a:buSzTx/>
              <a:buNone/>
              <a:defRPr sz="6400">
                <a:uFillTx/>
                <a:latin typeface="Arial"/>
                <a:ea typeface="Arial"/>
                <a:cs typeface="Arial"/>
                <a:sym typeface="Arial"/>
              </a:defRPr>
            </a:lvl5pPr>
          </a:lstStyle>
          <a:p>
            <a:pPr/>
            <a:r>
              <a:t>Click to add subtitle</a:t>
            </a:r>
          </a:p>
          <a:p>
            <a:pPr lvl="1"/>
            <a:r>
              <a:t/>
            </a:r>
          </a:p>
          <a:p>
            <a:pPr lvl="2"/>
            <a:r>
              <a:t/>
            </a:r>
          </a:p>
          <a:p>
            <a:pPr lvl="3"/>
            <a:r>
              <a:t/>
            </a:r>
          </a:p>
          <a:p>
            <a:pPr lvl="4"/>
            <a:r>
              <a:t/>
            </a:r>
          </a:p>
        </p:txBody>
      </p:sp>
      <p:sp>
        <p:nvSpPr>
          <p:cNvPr id="13" name="Title Text"/>
          <p:cNvSpPr txBox="1"/>
          <p:nvPr>
            <p:ph type="title"/>
          </p:nvPr>
        </p:nvSpPr>
        <p:spPr>
          <a:xfrm>
            <a:off x="247276" y="5715000"/>
            <a:ext cx="23889449" cy="2286000"/>
          </a:xfrm>
          <a:prstGeom prst="rect">
            <a:avLst/>
          </a:prstGeom>
        </p:spPr>
        <p:txBody>
          <a:bodyPr/>
          <a:lstStyle/>
          <a:p>
            <a:pPr/>
            <a:r>
              <a:t>Title Text</a:t>
            </a:r>
          </a:p>
        </p:txBody>
      </p:sp>
      <p:pic>
        <p:nvPicPr>
          <p:cNvPr id="14" name="Image" descr="Image"/>
          <p:cNvPicPr>
            <a:picLocks noChangeAspect="1"/>
          </p:cNvPicPr>
          <p:nvPr/>
        </p:nvPicPr>
        <p:blipFill>
          <a:blip r:embed="rId2">
            <a:extLst/>
          </a:blip>
          <a:stretch>
            <a:fillRect/>
          </a:stretch>
        </p:blipFill>
        <p:spPr>
          <a:xfrm>
            <a:off x="886077" y="11165123"/>
            <a:ext cx="5408646" cy="1815193"/>
          </a:xfrm>
          <a:prstGeom prst="rect">
            <a:avLst/>
          </a:prstGeom>
          <a:ln w="12700">
            <a:miter lim="400000"/>
          </a:ln>
        </p:spPr>
      </p:pic>
      <p:sp>
        <p:nvSpPr>
          <p:cNvPr id="15"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Layouts/slideLayout2.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amp; Bullets">
    <p:spTree>
      <p:nvGrpSpPr>
        <p:cNvPr id="1" name=""/>
        <p:cNvGrpSpPr/>
        <p:nvPr/>
      </p:nvGrpSpPr>
      <p:grpSpPr>
        <a:xfrm>
          <a:off x="0" y="0"/>
          <a:ext cx="0" cy="0"/>
          <a:chOff x="0" y="0"/>
          <a:chExt cx="0" cy="0"/>
        </a:xfrm>
      </p:grpSpPr>
      <p:sp>
        <p:nvSpPr>
          <p:cNvPr id="22" name="Title Text"/>
          <p:cNvSpPr txBox="1"/>
          <p:nvPr>
            <p:ph type="title"/>
          </p:nvPr>
        </p:nvSpPr>
        <p:spPr>
          <a:xfrm>
            <a:off x="-27673" y="10302"/>
            <a:ext cx="24439346" cy="2065410"/>
          </a:xfrm>
          <a:prstGeom prst="rect">
            <a:avLst/>
          </a:prstGeom>
          <a:solidFill>
            <a:srgbClr val="B30838"/>
          </a:solidFill>
        </p:spPr>
        <p:txBody>
          <a:bodyPr lIns="50800" tIns="50800" rIns="50800" bIns="50800"/>
          <a:lstStyle>
            <a:lvl1pPr marR="81280" indent="406400" algn="l" defTabSz="1821656">
              <a:lnSpc>
                <a:spcPct val="100000"/>
              </a:lnSpc>
              <a:defRPr b="0" sz="4800">
                <a:uFill>
                  <a:solidFill>
                    <a:srgbClr val="FFFFFF"/>
                  </a:solidFill>
                </a:uFill>
                <a:latin typeface="Helvetica"/>
                <a:ea typeface="Helvetica"/>
                <a:cs typeface="Helvetica"/>
                <a:sym typeface="Helvetica"/>
              </a:defRPr>
            </a:lvl1pPr>
          </a:lstStyle>
          <a:p>
            <a:pPr/>
            <a:r>
              <a:t>Title Text</a:t>
            </a:r>
          </a:p>
        </p:txBody>
      </p:sp>
      <p:sp>
        <p:nvSpPr>
          <p:cNvPr id="23" name="Body Level One…"/>
          <p:cNvSpPr txBox="1"/>
          <p:nvPr>
            <p:ph type="body" idx="1"/>
          </p:nvPr>
        </p:nvSpPr>
        <p:spPr>
          <a:xfrm>
            <a:off x="425578" y="2427551"/>
            <a:ext cx="23516575" cy="10796025"/>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24" name="Slide Number"/>
          <p:cNvSpPr txBox="1"/>
          <p:nvPr>
            <p:ph type="sldNum" sz="quarter" idx="2"/>
          </p:nvPr>
        </p:nvSpPr>
        <p:spPr>
          <a:xfrm>
            <a:off x="11959031" y="13081000"/>
            <a:ext cx="453238" cy="461059"/>
          </a:xfrm>
          <a:prstGeom prst="rect">
            <a:avLst/>
          </a:prstGeom>
        </p:spPr>
        <p:txBody>
          <a:bodyPr lIns="50800" tIns="50800" rIns="50800" bIns="50800" anchor="t"/>
          <a:lstStyle>
            <a:lvl1pPr algn="ctr" defTabSz="825500">
              <a:defRPr b="0">
                <a:solidFill>
                  <a:srgbClr val="000000"/>
                </a:solidFill>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3.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amp; Bullets copy 2">
    <p:spTree>
      <p:nvGrpSpPr>
        <p:cNvPr id="1" name=""/>
        <p:cNvGrpSpPr/>
        <p:nvPr/>
      </p:nvGrpSpPr>
      <p:grpSpPr>
        <a:xfrm>
          <a:off x="0" y="0"/>
          <a:ext cx="0" cy="0"/>
          <a:chOff x="0" y="0"/>
          <a:chExt cx="0" cy="0"/>
        </a:xfrm>
      </p:grpSpPr>
      <p:sp>
        <p:nvSpPr>
          <p:cNvPr id="31" name="Title Text"/>
          <p:cNvSpPr txBox="1"/>
          <p:nvPr>
            <p:ph type="title"/>
          </p:nvPr>
        </p:nvSpPr>
        <p:spPr>
          <a:xfrm>
            <a:off x="-27673" y="4688120"/>
            <a:ext cx="24439346" cy="2065410"/>
          </a:xfrm>
          <a:prstGeom prst="rect">
            <a:avLst/>
          </a:prstGeom>
          <a:solidFill>
            <a:srgbClr val="FFFFFF"/>
          </a:solidFill>
        </p:spPr>
        <p:txBody>
          <a:bodyPr lIns="50800" tIns="50800" rIns="50800" bIns="50800"/>
          <a:lstStyle>
            <a:lvl1pPr marR="81280" indent="406400" defTabSz="1821656">
              <a:lnSpc>
                <a:spcPct val="100000"/>
              </a:lnSpc>
              <a:defRPr sz="6400">
                <a:solidFill>
                  <a:srgbClr val="000000"/>
                </a:solidFill>
                <a:uFill>
                  <a:solidFill>
                    <a:srgbClr val="FFFFFF"/>
                  </a:solidFill>
                </a:uFill>
                <a:latin typeface="Helvetica"/>
                <a:ea typeface="Helvetica"/>
                <a:cs typeface="Helvetica"/>
                <a:sym typeface="Helvetica"/>
              </a:defRPr>
            </a:lvl1pPr>
          </a:lstStyle>
          <a:p>
            <a:pPr/>
            <a:r>
              <a:t>Title Text</a:t>
            </a:r>
          </a:p>
        </p:txBody>
      </p:sp>
      <p:sp>
        <p:nvSpPr>
          <p:cNvPr id="32" name="Body Level One…"/>
          <p:cNvSpPr txBox="1"/>
          <p:nvPr>
            <p:ph type="body" sz="quarter" idx="1"/>
          </p:nvPr>
        </p:nvSpPr>
        <p:spPr>
          <a:xfrm>
            <a:off x="425578" y="10593142"/>
            <a:ext cx="23516575" cy="2630433"/>
          </a:xfrm>
          <a:prstGeom prst="rect">
            <a:avLst/>
          </a:prstGeom>
        </p:spPr>
        <p:txBody>
          <a:bodyPr lIns="50800" tIns="50800" rIns="50800" bIns="50800"/>
          <a:lstStyle>
            <a:lvl1pPr marR="0" defTabSz="825500">
              <a:spcBef>
                <a:spcPts val="3200"/>
              </a:spcBef>
              <a:defRPr sz="4200">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33" name="Question for students"/>
          <p:cNvSpPr/>
          <p:nvPr/>
        </p:nvSpPr>
        <p:spPr>
          <a:xfrm>
            <a:off x="-27673" y="15120"/>
            <a:ext cx="24439346" cy="2065410"/>
          </a:xfrm>
          <a:prstGeom prst="rect">
            <a:avLst/>
          </a:prstGeom>
          <a:solidFill>
            <a:srgbClr val="B30838"/>
          </a:solidFill>
          <a:ln w="12700">
            <a:miter lim="400000"/>
          </a:ln>
          <a:extLst>
            <a:ext uri="{C572A759-6A51-4108-AA02-DFA0A04FC94B}">
              <ma14:wrappingTextBoxFlag xmlns:ma14="http://schemas.microsoft.com/office/mac/drawingml/2011/main" val="1"/>
            </a:ext>
          </a:extLst>
        </p:spPr>
        <p:txBody>
          <a:bodyPr lIns="50800" tIns="50800" rIns="50800" bIns="50800" anchor="ctr">
            <a:normAutofit fontScale="100000" lnSpcReduction="0"/>
          </a:bodyPr>
          <a:lstStyle>
            <a:lvl1pPr marR="81280" indent="406400" defTabSz="1821656">
              <a:spcBef>
                <a:spcPts val="0"/>
              </a:spcBef>
              <a:defRPr b="0" sz="4800">
                <a:solidFill>
                  <a:srgbClr val="FFFFFF"/>
                </a:solidFill>
                <a:uFill>
                  <a:solidFill>
                    <a:srgbClr val="FFFFFF"/>
                  </a:solidFill>
                </a:uFill>
                <a:latin typeface="Helvetica"/>
                <a:ea typeface="Helvetica"/>
                <a:cs typeface="Helvetica"/>
                <a:sym typeface="Helvetica"/>
              </a:defRPr>
            </a:lvl1pPr>
          </a:lstStyle>
          <a:p>
            <a:pPr/>
            <a:r>
              <a:t>Question for students</a:t>
            </a:r>
          </a:p>
        </p:txBody>
      </p:sp>
      <p:sp>
        <p:nvSpPr>
          <p:cNvPr id="34" name="Slide Number"/>
          <p:cNvSpPr txBox="1"/>
          <p:nvPr>
            <p:ph type="sldNum" sz="quarter" idx="2"/>
          </p:nvPr>
        </p:nvSpPr>
        <p:spPr>
          <a:xfrm>
            <a:off x="11959031" y="13081000"/>
            <a:ext cx="453238" cy="461059"/>
          </a:xfrm>
          <a:prstGeom prst="rect">
            <a:avLst/>
          </a:prstGeom>
        </p:spPr>
        <p:txBody>
          <a:bodyPr lIns="50800" tIns="50800" rIns="50800" bIns="50800" anchor="t"/>
          <a:lstStyle>
            <a:lvl1pPr algn="ctr" defTabSz="825500">
              <a:defRPr b="0">
                <a:solidFill>
                  <a:srgbClr val="000000"/>
                </a:solidFill>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4.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0" showMasterPhAnim="1">
  <p:cSld name="Title &amp; Bullets copy">
    <p:spTree>
      <p:nvGrpSpPr>
        <p:cNvPr id="1" name=""/>
        <p:cNvGrpSpPr/>
        <p:nvPr/>
      </p:nvGrpSpPr>
      <p:grpSpPr>
        <a:xfrm>
          <a:off x="0" y="0"/>
          <a:ext cx="0" cy="0"/>
          <a:chOff x="0" y="0"/>
          <a:chExt cx="0" cy="0"/>
        </a:xfrm>
      </p:grpSpPr>
      <p:sp>
        <p:nvSpPr>
          <p:cNvPr id="41" name="Title Text"/>
          <p:cNvSpPr txBox="1"/>
          <p:nvPr>
            <p:ph type="title"/>
          </p:nvPr>
        </p:nvSpPr>
        <p:spPr>
          <a:xfrm>
            <a:off x="-46443" y="5675483"/>
            <a:ext cx="24460617" cy="1831381"/>
          </a:xfrm>
          <a:prstGeom prst="rect">
            <a:avLst/>
          </a:prstGeom>
          <a:solidFill>
            <a:srgbClr val="B30838"/>
          </a:solidFill>
        </p:spPr>
        <p:txBody>
          <a:bodyPr lIns="50800" tIns="50800" rIns="50800" bIns="50800"/>
          <a:lstStyle>
            <a:lvl1pPr marR="81280" indent="30480" defTabSz="1821656">
              <a:lnSpc>
                <a:spcPct val="100000"/>
              </a:lnSpc>
              <a:defRPr b="0" sz="6400">
                <a:uFill>
                  <a:solidFill>
                    <a:srgbClr val="FFFFFF"/>
                  </a:solidFill>
                </a:uFill>
                <a:latin typeface="Helvetica"/>
                <a:ea typeface="Helvetica"/>
                <a:cs typeface="Helvetica"/>
                <a:sym typeface="Helvetica"/>
              </a:defRPr>
            </a:lvl1pPr>
          </a:lstStyle>
          <a:p>
            <a:pPr/>
            <a:r>
              <a:t>Title Text</a:t>
            </a:r>
          </a:p>
        </p:txBody>
      </p:sp>
      <p:sp>
        <p:nvSpPr>
          <p:cNvPr id="42" name="Body Level One…"/>
          <p:cNvSpPr txBox="1"/>
          <p:nvPr>
            <p:ph type="body" sz="half" idx="1"/>
          </p:nvPr>
        </p:nvSpPr>
        <p:spPr>
          <a:xfrm>
            <a:off x="425578" y="9444448"/>
            <a:ext cx="23516575" cy="3779128"/>
          </a:xfrm>
          <a:prstGeom prst="rect">
            <a:avLst/>
          </a:prstGeom>
        </p:spPr>
        <p:txBody>
          <a:bodyPr lIns="50800" tIns="50800" rIns="50800" bIns="50800"/>
          <a:lstStyle>
            <a:lvl1pPr marR="0" defTabSz="825500">
              <a:spcBef>
                <a:spcPts val="1200"/>
              </a:spcBef>
              <a:defRPr>
                <a:uFillTx/>
              </a:defRPr>
            </a:lvl1pPr>
            <a:lvl2pPr marL="0" marR="0" indent="457200" defTabSz="825500">
              <a:spcBef>
                <a:spcPts val="400"/>
              </a:spcBef>
              <a:buSzTx/>
              <a:buNone/>
              <a:defRPr sz="3600">
                <a:uFillTx/>
              </a:defRPr>
            </a:lvl2pPr>
            <a:lvl3pPr marL="1447800" marR="0" indent="-635000" defTabSz="825500">
              <a:spcBef>
                <a:spcPts val="800"/>
              </a:spcBef>
              <a:buSzPct val="125000"/>
              <a:buChar char="-"/>
              <a:defRPr sz="3200">
                <a:uFillTx/>
              </a:defRPr>
            </a:lvl3pPr>
            <a:lvl4pPr marR="0" indent="1676400" defTabSz="825500">
              <a:spcBef>
                <a:spcPts val="400"/>
              </a:spcBef>
              <a:defRPr sz="3200">
                <a:uFillTx/>
              </a:defRPr>
            </a:lvl4pPr>
            <a:lvl5pPr marL="0" marR="0" indent="1828800" defTabSz="825500">
              <a:spcBef>
                <a:spcPts val="0"/>
              </a:spcBef>
              <a:buSzTx/>
              <a:buNone/>
              <a:defRPr sz="3200">
                <a:uFillTx/>
                <a:latin typeface="Andale Mono"/>
                <a:ea typeface="Andale Mono"/>
                <a:cs typeface="Andale Mono"/>
                <a:sym typeface="Andale Mono"/>
              </a:defRPr>
            </a:lvl5pPr>
          </a:lstStyle>
          <a:p>
            <a:pPr/>
            <a:r>
              <a:t>Body Level One</a:t>
            </a:r>
          </a:p>
          <a:p>
            <a:pPr lvl="1"/>
            <a:r>
              <a:t>Body Level Two</a:t>
            </a:r>
          </a:p>
          <a:p>
            <a:pPr lvl="2"/>
            <a:r>
              <a:t>Body Level Three</a:t>
            </a:r>
          </a:p>
          <a:p>
            <a:pPr lvl="3"/>
            <a:r>
              <a:t>Body Level Four</a:t>
            </a:r>
          </a:p>
          <a:p>
            <a:pPr lvl="4"/>
            <a:r>
              <a:t>Body Level Five</a:t>
            </a:r>
          </a:p>
        </p:txBody>
      </p:sp>
      <p:sp>
        <p:nvSpPr>
          <p:cNvPr id="43" name="Slide Number"/>
          <p:cNvSpPr txBox="1"/>
          <p:nvPr>
            <p:ph type="sldNum" sz="quarter" idx="2"/>
          </p:nvPr>
        </p:nvSpPr>
        <p:spPr>
          <a:xfrm>
            <a:off x="11959031" y="13081000"/>
            <a:ext cx="453238" cy="461059"/>
          </a:xfrm>
          <a:prstGeom prst="rect">
            <a:avLst/>
          </a:prstGeom>
        </p:spPr>
        <p:txBody>
          <a:bodyPr lIns="50800" tIns="50800" rIns="50800" bIns="50800" anchor="t"/>
          <a:lstStyle>
            <a:lvl1pPr algn="ctr" defTabSz="825500">
              <a:defRPr b="0">
                <a:solidFill>
                  <a:srgbClr val="000000"/>
                </a:solidFill>
                <a:latin typeface="Helvetica Neue Light"/>
                <a:ea typeface="Helvetica Neue Light"/>
                <a:cs typeface="Helvetica Neue Light"/>
                <a:sym typeface="Helvetica Neue Light"/>
              </a:defRPr>
            </a:lvl1pPr>
          </a:lstStyle>
          <a:p>
            <a:pPr/>
            <a:fld id="{86CB4B4D-7CA3-9044-876B-883B54F8677D}" type="slidenum"/>
          </a:p>
        </p:txBody>
      </p:sp>
    </p:spTree>
  </p:cSld>
  <p:clrMapOvr>
    <a:masterClrMapping/>
  </p:clrMapOvr>
  <p:transition xmlns:p14="http://schemas.microsoft.com/office/powerpoint/2010/main" spd="med" advClick="1"/>
</p:sldLayout>
</file>

<file path=ppt/slideLayouts/slideLayout5.xml><?xml version="1.0" encoding="utf-8"?>
<p:sldLayout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type="tx" showMasterSp="1" showMasterPhAnim="1">
  <p:cSld name="Section Break 2">
    <p:spTree>
      <p:nvGrpSpPr>
        <p:cNvPr id="1" name=""/>
        <p:cNvGrpSpPr/>
        <p:nvPr/>
      </p:nvGrpSpPr>
      <p:grpSpPr>
        <a:xfrm>
          <a:off x="0" y="0"/>
          <a:ext cx="0" cy="0"/>
          <a:chOff x="0" y="0"/>
          <a:chExt cx="0" cy="0"/>
        </a:xfrm>
      </p:grpSpPr>
      <p:sp>
        <p:nvSpPr>
          <p:cNvPr id="50" name="Title Text"/>
          <p:cNvSpPr txBox="1"/>
          <p:nvPr>
            <p:ph type="title"/>
          </p:nvPr>
        </p:nvSpPr>
        <p:spPr>
          <a:prstGeom prst="rect">
            <a:avLst/>
          </a:prstGeom>
        </p:spPr>
        <p:txBody>
          <a:bodyPr/>
          <a:lstStyle/>
          <a:p>
            <a:pPr/>
            <a:r>
              <a:t>Title Text</a:t>
            </a:r>
          </a:p>
        </p:txBody>
      </p:sp>
      <p:sp>
        <p:nvSpPr>
          <p:cNvPr id="51" name="Picture Placeholder 2"/>
          <p:cNvSpPr/>
          <p:nvPr>
            <p:ph type="pic" sz="quarter" idx="21"/>
          </p:nvPr>
        </p:nvSpPr>
        <p:spPr>
          <a:xfrm>
            <a:off x="18321866" y="1502834"/>
            <a:ext cx="5490636" cy="11303001"/>
          </a:xfrm>
          <a:prstGeom prst="rect">
            <a:avLst/>
          </a:prstGeom>
        </p:spPr>
        <p:txBody>
          <a:bodyPr lIns="91439" tIns="45719" rIns="91439" bIns="45719">
            <a:noAutofit/>
          </a:bodyPr>
          <a:lstStyle/>
          <a:p>
            <a:pPr/>
          </a:p>
        </p:txBody>
      </p:sp>
      <p:sp>
        <p:nvSpPr>
          <p:cNvPr id="52" name="Slide Number"/>
          <p:cNvSpPr txBox="1"/>
          <p:nvPr>
            <p:ph type="sldNum" sz="quarter" idx="2"/>
          </p:nvPr>
        </p:nvSpPr>
        <p:spPr>
          <a:prstGeom prst="rect">
            <a:avLst/>
          </a:prstGeom>
        </p:spPr>
        <p:txBody>
          <a:bodyPr/>
          <a:lstStyle/>
          <a:p>
            <a:pPr/>
            <a:fld id="{86CB4B4D-7CA3-9044-876B-883B54F8677D}" type="slidenum"/>
          </a:p>
        </p:txBody>
      </p:sp>
    </p:spTree>
  </p:cSld>
  <p:clrMapOvr>
    <a:masterClrMapping/>
  </p:clrMapOvr>
  <p:transition xmlns:p14="http://schemas.microsoft.com/office/powerpoint/2010/main" spd="med" advClick="1"/>
</p:sldLayout>
</file>

<file path=ppt/slideMasters/_rels/slideMaster1.xml.rels><?xml version="1.0" encoding="UTF-8"?>
<Relationships xmlns="http://schemas.openxmlformats.org/package/2006/relationships"><Relationship Id="rId1" Type="http://schemas.openxmlformats.org/officeDocument/2006/relationships/theme" Target="../theme/theme1.xml"/><Relationship Id="rId2" Type="http://schemas.openxmlformats.org/officeDocument/2006/relationships/image" Target="../media/image1.jpeg"/><Relationship Id="rId3" Type="http://schemas.openxmlformats.org/officeDocument/2006/relationships/slideLayout" Target="../slideLayouts/slideLayout1.xml"/><Relationship Id="rId4" Type="http://schemas.openxmlformats.org/officeDocument/2006/relationships/slideLayout" Target="../slideLayouts/slideLayout2.xml"/><Relationship Id="rId5" Type="http://schemas.openxmlformats.org/officeDocument/2006/relationships/slideLayout" Target="../slideLayouts/slideLayout3.xml"/><Relationship Id="rId6" Type="http://schemas.openxmlformats.org/officeDocument/2006/relationships/slideLayout" Target="../slideLayouts/slideLayout4.xml"/><Relationship Id="rId7" Type="http://schemas.openxmlformats.org/officeDocument/2006/relationships/slideLayout" Target="../slideLayouts/slideLayout5.xml"/></Relationships>

</file>

<file path=ppt/slideMasters/slideMaster1.xml><?xml version="1.0" encoding="utf-8"?>
<p:sldMaster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p:cSld>
    <p:bg>
      <p:bgPr>
        <a:solidFill>
          <a:srgbClr val="FFFFFF"/>
        </a:solidFill>
      </p:bgPr>
    </p:bg>
    <p:spTree>
      <p:nvGrpSpPr>
        <p:cNvPr id="1" name=""/>
        <p:cNvGrpSpPr/>
        <p:nvPr/>
      </p:nvGrpSpPr>
      <p:grpSpPr>
        <a:xfrm>
          <a:off x="0" y="0"/>
          <a:ext cx="0" cy="0"/>
          <a:chOff x="0" y="0"/>
          <a:chExt cx="0" cy="0"/>
        </a:xfrm>
      </p:grpSpPr>
      <p:sp>
        <p:nvSpPr>
          <p:cNvPr id="2" name="Rectangle"/>
          <p:cNvSpPr/>
          <p:nvPr/>
        </p:nvSpPr>
        <p:spPr>
          <a:xfrm>
            <a:off x="109357" y="109660"/>
            <a:ext cx="24165285" cy="13496680"/>
          </a:xfrm>
          <a:prstGeom prst="rect">
            <a:avLst/>
          </a:prstGeom>
          <a:ln w="63500">
            <a:solidFill>
              <a:srgbClr val="B30838"/>
            </a:solidFill>
            <a:miter lim="400000"/>
          </a:ln>
        </p:spPr>
        <p:txBody>
          <a:bodyPr lIns="0" tIns="0" rIns="0" bIns="0" anchor="ctr"/>
          <a:lstStyle/>
          <a:p>
            <a:pPr defTabSz="1828800">
              <a:spcBef>
                <a:spcPts val="0"/>
              </a:spcBef>
              <a:defRPr b="0" sz="3200">
                <a:latin typeface="Arial"/>
                <a:ea typeface="Arial"/>
                <a:cs typeface="Arial"/>
                <a:sym typeface="Arial"/>
              </a:defRPr>
            </a:pPr>
          </a:p>
        </p:txBody>
      </p:sp>
      <p:sp>
        <p:nvSpPr>
          <p:cNvPr id="3" name="Title Text"/>
          <p:cNvSpPr txBox="1"/>
          <p:nvPr>
            <p:ph type="title"/>
          </p:nvPr>
        </p:nvSpPr>
        <p:spPr>
          <a:xfrm>
            <a:off x="1239303" y="1443293"/>
            <a:ext cx="16741051" cy="11341217"/>
          </a:xfrm>
          <a:prstGeom prst="rect">
            <a:avLst/>
          </a:prstGeom>
          <a:blipFill>
            <a:blip r:embed="rId2"/>
          </a:blipFill>
          <a:ln w="12700">
            <a:miter lim="400000"/>
          </a:ln>
          <a:extLst>
            <a:ext uri="{C572A759-6A51-4108-AA02-DFA0A04FC94B}">
              <ma14:wrappingTextBoxFlag xmlns:ma14="http://schemas.microsoft.com/office/mac/drawingml/2011/main" val="1"/>
            </a:ext>
          </a:extLst>
        </p:spPr>
        <p:txBody>
          <a:bodyPr lIns="91437" tIns="91437" rIns="91437" bIns="91437" anchor="ctr">
            <a:normAutofit fontScale="100000" lnSpcReduction="0"/>
          </a:bodyPr>
          <a:lstStyle/>
          <a:p>
            <a:pPr/>
            <a:r>
              <a:t>Title Text</a:t>
            </a:r>
          </a:p>
        </p:txBody>
      </p:sp>
      <p:sp>
        <p:nvSpPr>
          <p:cNvPr id="4" name="Body Level One…"/>
          <p:cNvSpPr txBox="1"/>
          <p:nvPr>
            <p:ph type="body" idx="1"/>
          </p:nvPr>
        </p:nvSpPr>
        <p:spPr>
          <a:xfrm>
            <a:off x="1219199" y="3200399"/>
            <a:ext cx="21945601" cy="9051926"/>
          </a:xfrm>
          <a:prstGeom prst="rect">
            <a:avLst/>
          </a:prstGeom>
          <a:ln w="12700">
            <a:miter lim="400000"/>
          </a:ln>
          <a:extLst>
            <a:ext uri="{C572A759-6A51-4108-AA02-DFA0A04FC94B}">
              <ma14:wrappingTextBoxFlag xmlns:ma14="http://schemas.microsoft.com/office/mac/drawingml/2011/main" val="1"/>
            </a:ext>
          </a:extLst>
        </p:spPr>
        <p:txBody>
          <a:bodyPr lIns="71437" tIns="71437" rIns="71437" bIns="71437">
            <a:normAutofit fontScale="100000" lnSpcReduction="0"/>
          </a:bodyPr>
          <a:lstStyle/>
          <a:p>
            <a:pPr/>
            <a:r>
              <a:t>Body Level One</a:t>
            </a:r>
          </a:p>
          <a:p>
            <a:pPr lvl="1"/>
            <a:r>
              <a:t>Body Level Two</a:t>
            </a:r>
          </a:p>
          <a:p>
            <a:pPr lvl="2"/>
            <a:r>
              <a:t>Body Level Three</a:t>
            </a:r>
          </a:p>
          <a:p>
            <a:pPr lvl="3"/>
            <a:r>
              <a:t>Body Level Four</a:t>
            </a:r>
          </a:p>
          <a:p>
            <a:pPr lvl="4"/>
            <a:r>
              <a:t>Body Level Five</a:t>
            </a:r>
          </a:p>
        </p:txBody>
      </p:sp>
      <p:sp>
        <p:nvSpPr>
          <p:cNvPr id="5" name="Slide Number"/>
          <p:cNvSpPr txBox="1"/>
          <p:nvPr>
            <p:ph type="sldNum" sz="quarter" idx="2"/>
          </p:nvPr>
        </p:nvSpPr>
        <p:spPr>
          <a:xfrm>
            <a:off x="23558507" y="13030203"/>
            <a:ext cx="534606" cy="528504"/>
          </a:xfrm>
          <a:prstGeom prst="rect">
            <a:avLst/>
          </a:prstGeom>
          <a:ln w="12700">
            <a:miter lim="400000"/>
          </a:ln>
        </p:spPr>
        <p:txBody>
          <a:bodyPr wrap="none" lIns="91437" tIns="91437" rIns="91437" bIns="91437" anchor="ctr">
            <a:spAutoFit/>
          </a:bodyPr>
          <a:lstStyle>
            <a:lvl1pPr algn="r" defTabSz="1828800">
              <a:spcBef>
                <a:spcPts val="0"/>
              </a:spcBef>
              <a:defRPr sz="2400">
                <a:solidFill>
                  <a:srgbClr val="888888"/>
                </a:solidFill>
                <a:latin typeface="Arial"/>
                <a:ea typeface="Arial"/>
                <a:cs typeface="Arial"/>
                <a:sym typeface="Arial"/>
              </a:defRPr>
            </a:lvl1pPr>
          </a:lstStyle>
          <a:p>
            <a:pPr/>
            <a:fld id="{86CB4B4D-7CA3-9044-876B-883B54F8677D}" type="slidenum"/>
          </a:p>
        </p:txBody>
      </p:sp>
    </p:spTree>
  </p:cSld>
  <p:clrMap bg1="lt1" tx1="dk1" bg2="lt2" tx2="dk2" accent1="accent1" accent2="accent2" accent3="accent3" accent4="accent4" accent5="accent5" accent6="accent6" hlink="hlink" folHlink="folHlink"/>
  <p:sldLayoutIdLst>
    <p:sldLayoutId id="2147483649" r:id="rId3"/>
    <p:sldLayoutId id="2147483650" r:id="rId4"/>
    <p:sldLayoutId id="2147483651" r:id="rId5"/>
    <p:sldLayoutId id="2147483652" r:id="rId6"/>
    <p:sldLayoutId id="2147483653" r:id="rId7"/>
  </p:sldLayoutIdLst>
  <p:transition xmlns:p14="http://schemas.microsoft.com/office/powerpoint/2010/main" spd="med" advClick="1"/>
  <p:txStyles>
    <p:titleStyle>
      <a:lvl1pPr marL="0" marR="0" indent="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1pPr>
      <a:lvl2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2pPr>
      <a:lvl3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3pPr>
      <a:lvl4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4pPr>
      <a:lvl5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5pPr>
      <a:lvl6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6pPr>
      <a:lvl7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7pPr>
      <a:lvl8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8pPr>
      <a:lvl9pPr marL="0" marR="0" indent="30480" algn="ctr" defTabSz="1828800" latinLnBrk="0">
        <a:lnSpc>
          <a:spcPct val="90000"/>
        </a:lnSpc>
        <a:spcBef>
          <a:spcPts val="0"/>
        </a:spcBef>
        <a:spcAft>
          <a:spcPts val="0"/>
        </a:spcAft>
        <a:buClrTx/>
        <a:buSzTx/>
        <a:buFontTx/>
        <a:buNone/>
        <a:tabLst/>
        <a:defRPr b="1" baseline="0" cap="none" i="0" spc="0" strike="noStrike" sz="8400" u="none">
          <a:solidFill>
            <a:srgbClr val="FFFFFF"/>
          </a:solidFill>
          <a:uFillTx/>
          <a:latin typeface="Arial"/>
          <a:ea typeface="Arial"/>
          <a:cs typeface="Arial"/>
          <a:sym typeface="Arial"/>
        </a:defRPr>
      </a:lvl9pPr>
    </p:titleStyle>
    <p:bodyStyle>
      <a:lvl1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1pPr>
      <a:lvl2pPr marL="680056" marR="81280" indent="-410816"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2pPr>
      <a:lvl3pPr marL="1142076" marR="81280" indent="-415636"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3pPr>
      <a:lvl4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4pPr>
      <a:lvl5pPr marL="2098038" marR="81280" indent="-457200" algn="l" defTabSz="1821656" latinLnBrk="0">
        <a:lnSpc>
          <a:spcPct val="100000"/>
        </a:lnSpc>
        <a:spcBef>
          <a:spcPts val="1000"/>
        </a:spcBef>
        <a:spcAft>
          <a:spcPts val="0"/>
        </a:spcAft>
        <a:buClrTx/>
        <a:buSzPct val="100000"/>
        <a:buFontTx/>
        <a:buChar char="§"/>
        <a:tabLst/>
        <a:defRPr b="0" baseline="0" cap="none" i="0" spc="0" strike="noStrike" sz="4800" u="none">
          <a:solidFill>
            <a:srgbClr val="000000"/>
          </a:solidFill>
          <a:uFill>
            <a:solidFill>
              <a:srgbClr val="006DA2"/>
            </a:solidFill>
          </a:uFill>
          <a:latin typeface="Helvetica"/>
          <a:ea typeface="Helvetica"/>
          <a:cs typeface="Helvetica"/>
          <a:sym typeface="Helvetica"/>
        </a:defRPr>
      </a:lvl5pPr>
      <a:lvl6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6pPr>
      <a:lvl7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7pPr>
      <a:lvl8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8pPr>
      <a:lvl9pPr marL="0" marR="81280" indent="0" algn="l" defTabSz="1821656" latinLnBrk="0">
        <a:lnSpc>
          <a:spcPct val="100000"/>
        </a:lnSpc>
        <a:spcBef>
          <a:spcPts val="1000"/>
        </a:spcBef>
        <a:spcAft>
          <a:spcPts val="0"/>
        </a:spcAft>
        <a:buClrTx/>
        <a:buSzTx/>
        <a:buFontTx/>
        <a:buNone/>
        <a:tabLst/>
        <a:defRPr b="0" baseline="0" cap="none" i="0" spc="0" strike="noStrike" sz="4800" u="none">
          <a:solidFill>
            <a:srgbClr val="000000"/>
          </a:solidFill>
          <a:uFill>
            <a:solidFill>
              <a:srgbClr val="006DA2"/>
            </a:solidFill>
          </a:uFill>
          <a:latin typeface="Helvetica"/>
          <a:ea typeface="Helvetica"/>
          <a:cs typeface="Helvetica"/>
          <a:sym typeface="Helvetica"/>
        </a:defRPr>
      </a:lvl9pPr>
    </p:bodyStyle>
    <p:otherStyle>
      <a:lvl1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1pPr>
      <a:lvl2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2pPr>
      <a:lvl3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3pPr>
      <a:lvl4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4pPr>
      <a:lvl5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5pPr>
      <a:lvl6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6pPr>
      <a:lvl7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7pPr>
      <a:lvl8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8pPr>
      <a:lvl9pPr marL="0" marR="0" indent="0" algn="r" defTabSz="1828800" latinLnBrk="0">
        <a:lnSpc>
          <a:spcPct val="100000"/>
        </a:lnSpc>
        <a:spcBef>
          <a:spcPts val="0"/>
        </a:spcBef>
        <a:spcAft>
          <a:spcPts val="0"/>
        </a:spcAft>
        <a:buClrTx/>
        <a:buSzTx/>
        <a:buFontTx/>
        <a:buNone/>
        <a:tabLst/>
        <a:defRPr b="1" baseline="0" cap="none" i="0" spc="0" strike="noStrike" sz="2400" u="none">
          <a:solidFill>
            <a:schemeClr val="tx1"/>
          </a:solidFill>
          <a:uFillTx/>
          <a:latin typeface="+mn-lt"/>
          <a:ea typeface="+mn-ea"/>
          <a:cs typeface="+mn-cs"/>
          <a:sym typeface="Arial"/>
        </a:defRPr>
      </a:lvl9pPr>
    </p:otherStyle>
  </p:txStyles>
</p:sldMaster>
</file>

<file path=ppt/slides/_rels/slide1.xml.rels><?xml version="1.0" encoding="UTF-8"?>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jpeg"/><Relationship Id="rId3" Type="http://schemas.openxmlformats.org/officeDocument/2006/relationships/image" Target="../media/image2.png"/></Relationships>

</file>

<file path=ppt/slides/_rels/slide3.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3.png"/></Relationships>

</file>

<file path=ppt/slides/_rels/slide4.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6.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notesSlide" Target="../notesSlides/notesSlide1.xml"/><Relationship Id="rId3" Type="http://schemas.openxmlformats.org/officeDocument/2006/relationships/image" Target="../media/image4.png"/><Relationship Id="rId4" Type="http://schemas.openxmlformats.org/officeDocument/2006/relationships/hyperlink" Target="https://therecord.media/ransomware-attack-new-york-blood-center-forces-workarounds" TargetMode="External"/></Relationships>

</file>

<file path=ppt/slides/_rels/slide7.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mashedemail-lab3.csci-e-11.org" TargetMode="External"/></Relationships>

</file>

<file path=ppt/slides/_rels/slide9.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hyperlink" Target="https://www.usenix.org/conference/soups2024/presentation/raphael" TargetMode="External"/></Relationships>

</file>

<file path=ppt/slides/_rels/slide1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video" Target="https://www.youtube.com/embed/iKOVag8YNP0?feature=oembed" TargetMode="External"/><Relationship Id="rId3" Type="http://schemas.openxmlformats.org/officeDocument/2006/relationships/image" Target="../media/image3.jpeg"/></Relationships>

</file>

<file path=ppt/slides/_rels/slide1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usenix.org/conference/soups2024/presentation/raphael" TargetMode="External"/><Relationship Id="rId3" Type="http://schemas.openxmlformats.org/officeDocument/2006/relationships/image" Target="../media/image5.png"/><Relationship Id="rId4" Type="http://schemas.openxmlformats.org/officeDocument/2006/relationships/image" Target="../media/image6.png"/><Relationship Id="rId5" Type="http://schemas.openxmlformats.org/officeDocument/2006/relationships/image" Target="../media/image7.png"/></Relationships>

</file>

<file path=ppt/slides/_rels/slide1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notesSlide" Target="../notesSlides/notesSlide2.xml"/><Relationship Id="rId3" Type="http://schemas.openxmlformats.org/officeDocument/2006/relationships/image" Target="../media/image8.png"/><Relationship Id="rId4" Type="http://schemas.openxmlformats.org/officeDocument/2006/relationships/image" Target="../media/image9.png"/><Relationship Id="rId5" Type="http://schemas.openxmlformats.org/officeDocument/2006/relationships/image" Target="../media/image10.png"/><Relationship Id="rId6" Type="http://schemas.openxmlformats.org/officeDocument/2006/relationships/image" Target="../media/image11.png"/></Relationships>

</file>

<file path=ppt/slides/_rels/slide13.xml.rels><?xml version="1.0" encoding="UTF-8"?>
<Relationships xmlns="http://schemas.openxmlformats.org/package/2006/relationships"><Relationship Id="rId1" Type="http://schemas.openxmlformats.org/officeDocument/2006/relationships/slideLayout" Target="../slideLayouts/slideLayout3.xml"/></Relationships>

</file>

<file path=ppt/slides/_rels/slide14.xml.rels><?xml version="1.0" encoding="UTF-8"?>
<Relationships xmlns="http://schemas.openxmlformats.org/package/2006/relationships"><Relationship Id="rId1" Type="http://schemas.openxmlformats.org/officeDocument/2006/relationships/slideLayout" Target="../slideLayouts/slideLayout3.xml"/></Relationships>

</file>

<file path=ppt/slides/_rels/slide1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12.png"/><Relationship Id="rId3" Type="http://schemas.openxmlformats.org/officeDocument/2006/relationships/image" Target="../media/image13.png"/><Relationship Id="rId4" Type="http://schemas.openxmlformats.org/officeDocument/2006/relationships/image" Target="../media/image14.png"/></Relationships>

</file>

<file path=ppt/slides/_rels/slide1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arrow.tudublin.ie/cgi/viewcontent.cgi?article=1016&amp;context=scschcomart" TargetMode="External"/><Relationship Id="rId3" Type="http://schemas.openxmlformats.org/officeDocument/2006/relationships/image" Target="../media/image15.png"/><Relationship Id="rId4" Type="http://schemas.openxmlformats.org/officeDocument/2006/relationships/image" Target="../media/image16.png"/><Relationship Id="rId5" Type="http://schemas.openxmlformats.org/officeDocument/2006/relationships/image" Target="../media/image17.png"/><Relationship Id="rId6" Type="http://schemas.openxmlformats.org/officeDocument/2006/relationships/image" Target="../media/image18.png"/></Relationships>

</file>

<file path=ppt/slides/_rels/slide1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video" Target="https://www.youtube.com/embed/nGJpm-vOuQU?feature=oembed" TargetMode="External"/><Relationship Id="rId3" Type="http://schemas.openxmlformats.org/officeDocument/2006/relationships/image" Target="../media/image4.jpeg"/><Relationship Id="rId4" Type="http://schemas.openxmlformats.org/officeDocument/2006/relationships/image" Target="../media/image19.png"/><Relationship Id="rId5" Type="http://schemas.openxmlformats.org/officeDocument/2006/relationships/image" Target="../media/image20.png"/></Relationships>

</file>

<file path=ppt/slides/_rels/slide19.xml.rels><?xml version="1.0" encoding="UTF-8"?>
<Relationships xmlns="http://schemas.openxmlformats.org/package/2006/relationships"><Relationship Id="rId1" Type="http://schemas.openxmlformats.org/officeDocument/2006/relationships/slideLayout" Target="../slideLayouts/slideLayout5.xml"/><Relationship Id="rId2" Type="http://schemas.openxmlformats.org/officeDocument/2006/relationships/image" Target="../media/image3.png"/></Relationships>

</file>

<file path=ppt/slides/_rels/slide2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src.nist.gov/glossary/term/vulnerability" TargetMode="External"/><Relationship Id="rId3" Type="http://schemas.openxmlformats.org/officeDocument/2006/relationships/image" Target="../media/image21.png"/></Relationships>

</file>

<file path=ppt/slides/_rels/slide2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src.nist.gov/glossary/term/threat" TargetMode="External"/><Relationship Id="rId3" Type="http://schemas.openxmlformats.org/officeDocument/2006/relationships/image" Target="../media/image22.png"/></Relationships>

</file>

<file path=ppt/slides/_rels/slide22.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Relationships xmlns="http://schemas.openxmlformats.org/package/2006/relationships"><Relationship Id="rId1" Type="http://schemas.openxmlformats.org/officeDocument/2006/relationships/slideLayout" Target="../slideLayouts/slideLayout4.xml"/><Relationship Id="rId2" Type="http://schemas.openxmlformats.org/officeDocument/2006/relationships/image" Target="../media/image23.png"/></Relationships>

</file>

<file path=ppt/slides/_rels/slide2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4.png"/><Relationship Id="rId3" Type="http://schemas.openxmlformats.org/officeDocument/2006/relationships/image" Target="../media/image25.png"/></Relationships>

</file>

<file path=ppt/slides/_rels/slide2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s>

</file>

<file path=ppt/slides/_rels/slide2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7.png"/><Relationship Id="rId3" Type="http://schemas.openxmlformats.org/officeDocument/2006/relationships/image" Target="../media/image28.png"/></Relationships>

</file>

<file path=ppt/slides/_rels/slide2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9.png"/><Relationship Id="rId3" Type="http://schemas.openxmlformats.org/officeDocument/2006/relationships/image" Target="../media/image30.png"/><Relationship Id="rId4" Type="http://schemas.openxmlformats.org/officeDocument/2006/relationships/image" Target="../media/image31.png"/></Relationships>

</file>

<file path=ppt/slides/_rels/slide2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2.png"/><Relationship Id="rId3" Type="http://schemas.openxmlformats.org/officeDocument/2006/relationships/image" Target="../media/image33.png"/></Relationships>

</file>

<file path=ppt/slides/_rels/slide2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4.png"/><Relationship Id="rId3" Type="http://schemas.openxmlformats.org/officeDocument/2006/relationships/image" Target="../media/image35.png"/></Relationships>

</file>

<file path=ppt/slides/_rels/slide3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6.png"/><Relationship Id="rId3" Type="http://schemas.openxmlformats.org/officeDocument/2006/relationships/image" Target="../media/image37.png"/><Relationship Id="rId4" Type="http://schemas.openxmlformats.org/officeDocument/2006/relationships/image" Target="../media/image38.png"/></Relationships>

</file>

<file path=ppt/slides/_rels/slide3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38.png"/><Relationship Id="rId3" Type="http://schemas.openxmlformats.org/officeDocument/2006/relationships/image" Target="../media/image39.png"/></Relationships>

</file>

<file path=ppt/slides/_rels/slide3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0.png"/></Relationships>

</file>

<file path=ppt/slides/_rels/slide3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mxtoolbox.com/Public/Tools/EmailHeaders.aspx?huid=9d530250-3a97-45b2-b6c3-f52abbdf4135" TargetMode="External"/><Relationship Id="rId3" Type="http://schemas.openxmlformats.org/officeDocument/2006/relationships/image" Target="../media/image41.png"/><Relationship Id="rId4" Type="http://schemas.openxmlformats.org/officeDocument/2006/relationships/image" Target="../media/image42.png"/></Relationships>

</file>

<file path=ppt/slides/_rels/slide3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26.png"/></Relationships>

</file>

<file path=ppt/slides/_rels/slide3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36.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3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3.png"/><Relationship Id="rId3" Type="http://schemas.openxmlformats.org/officeDocument/2006/relationships/image" Target="../media/image44.png"/></Relationships>

</file>

<file path=ppt/slides/_rels/slide3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5.png"/><Relationship Id="rId3" Type="http://schemas.openxmlformats.org/officeDocument/2006/relationships/image" Target="../media/image46.png"/></Relationships>

</file>

<file path=ppt/slides/_rels/slide3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7.png"/></Relationships>

</file>

<file path=ppt/slides/_rels/slide4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8.png"/></Relationships>

</file>

<file path=ppt/slides/_rels/slide4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9.png"/><Relationship Id="rId3" Type="http://schemas.openxmlformats.org/officeDocument/2006/relationships/hyperlink" Target="https://www.rand.org/pubs/research_reports/RR1751.html" TargetMode="External"/></Relationships>

</file>

<file path=ppt/slides/_rels/slide4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0.png"/><Relationship Id="rId3" Type="http://schemas.openxmlformats.org/officeDocument/2006/relationships/image" Target="../media/image51.png"/></Relationships>

</file>

<file path=ppt/slides/_rels/slide4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2.png"/><Relationship Id="rId3" Type="http://schemas.openxmlformats.org/officeDocument/2006/relationships/image" Target="../media/image53.png"/></Relationships>

</file>

<file path=ppt/slides/_rels/slide4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trumpwhitehouse.archives.gov/sites/whitehouse.gov/files/images/External%20-%20Unclassified%20VEP%20Charter%20FINAL.PDF" TargetMode="External"/><Relationship Id="rId3" Type="http://schemas.openxmlformats.org/officeDocument/2006/relationships/image" Target="../media/image54.png"/></Relationships>

</file>

<file path=ppt/slides/_rels/slide45.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5.png"/></Relationships>

</file>

<file path=ppt/slides/_rels/slide46.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jpeg"/><Relationship Id="rId3" Type="http://schemas.openxmlformats.org/officeDocument/2006/relationships/image" Target="../media/image1.tif"/><Relationship Id="rId4" Type="http://schemas.openxmlformats.org/officeDocument/2006/relationships/image" Target="../media/image2.tif"/><Relationship Id="rId5" Type="http://schemas.openxmlformats.org/officeDocument/2006/relationships/image" Target="../media/image56.png"/></Relationships>

</file>

<file path=ppt/slides/_rels/slide47.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48.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4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57.png"/><Relationship Id="rId3" Type="http://schemas.openxmlformats.org/officeDocument/2006/relationships/image" Target="../media/image58.png"/><Relationship Id="rId4" Type="http://schemas.openxmlformats.org/officeDocument/2006/relationships/image" Target="../media/image59.png"/></Relationships>

</file>

<file path=ppt/slides/_rels/slide5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attack.mitre.org/" TargetMode="External"/><Relationship Id="rId3" Type="http://schemas.openxmlformats.org/officeDocument/2006/relationships/image" Target="../media/image60.png"/></Relationships>

</file>

<file path=ppt/slides/_rels/slide5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www.cisa.gov/news-events/news/cisa-nsa-fbi-and-international-partners-publish-guide-protecting-communications-infrastructure" TargetMode="External"/><Relationship Id="rId3" Type="http://schemas.openxmlformats.org/officeDocument/2006/relationships/image" Target="../media/image61.png"/></Relationships>

</file>

<file path=ppt/slides/_rels/slide5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2.png"/><Relationship Id="rId3" Type="http://schemas.openxmlformats.org/officeDocument/2006/relationships/hyperlink" Target="https://www.upguard.com/blog/ransomware-examples" TargetMode="External"/></Relationships>

</file>

<file path=ppt/slides/_rels/slide5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3.png"/></Relationships>

</file>

<file path=ppt/slides/_rels/slide5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4.png"/></Relationships>

</file>

<file path=ppt/slides/_rels/slide55.xml.rels><?xml version="1.0" encoding="UTF-8"?>
<Relationships xmlns="http://schemas.openxmlformats.org/package/2006/relationships"><Relationship Id="rId1" Type="http://schemas.openxmlformats.org/officeDocument/2006/relationships/slideLayout" Target="../slideLayouts/slideLayout2.xml"/></Relationships>

</file>

<file path=ppt/slides/_rels/slide56.xml.rels><?xml version="1.0" encoding="UTF-8"?>
<Relationships xmlns="http://schemas.openxmlformats.org/package/2006/relationships"><Relationship Id="rId1" Type="http://schemas.openxmlformats.org/officeDocument/2006/relationships/slideLayout" Target="../slideLayouts/slideLayout4.xml"/></Relationships>

</file>

<file path=ppt/slides/_rels/slide57.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5.png"/><Relationship Id="rId3" Type="http://schemas.openxmlformats.org/officeDocument/2006/relationships/image" Target="../media/image66.png"/><Relationship Id="rId4" Type="http://schemas.openxmlformats.org/officeDocument/2006/relationships/image" Target="../media/image67.png"/></Relationships>

</file>

<file path=ppt/slides/_rels/slide58.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68.png"/><Relationship Id="rId3" Type="http://schemas.openxmlformats.org/officeDocument/2006/relationships/image" Target="../media/image69.png"/><Relationship Id="rId4" Type="http://schemas.openxmlformats.org/officeDocument/2006/relationships/image" Target="../media/image70.png"/></Relationships>

</file>

<file path=ppt/slides/_rels/slide59.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en.wikipedia.org/wiki/2024_CrowdStrike-related_IT_outages" TargetMode="External"/><Relationship Id="rId3" Type="http://schemas.openxmlformats.org/officeDocument/2006/relationships/image" Target="../media/image71.png"/></Relationships>

</file>

<file path=ppt/slides/_rels/slide60.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2.png"/><Relationship Id="rId3" Type="http://schemas.openxmlformats.org/officeDocument/2006/relationships/image" Target="../media/image73.png"/></Relationships>

</file>

<file path=ppt/slides/_rels/slide61.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74.png"/></Relationships>

</file>

<file path=ppt/slides/_rels/slide62.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owasp.org/Top10/A01_2021-Broken_Access_Control/" TargetMode="External"/></Relationships>

</file>

<file path=ppt/slides/_rels/slide63.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owasp.org/www-project-top-ten/" TargetMode="External"/><Relationship Id="rId3" Type="http://schemas.openxmlformats.org/officeDocument/2006/relationships/hyperlink" Target="https://owasp.org/Top10/A01_2021-Broken_Access_Control/" TargetMode="External"/><Relationship Id="rId4" Type="http://schemas.openxmlformats.org/officeDocument/2006/relationships/hyperlink" Target="https://owasp.org/Top10/A02_2021-Cryptographic_Failures/" TargetMode="External"/><Relationship Id="rId5" Type="http://schemas.openxmlformats.org/officeDocument/2006/relationships/hyperlink" Target="https://owasp.org/Top10/A03_2021-Injection/" TargetMode="External"/><Relationship Id="rId6" Type="http://schemas.openxmlformats.org/officeDocument/2006/relationships/hyperlink" Target="https://owasp.org/Top10/A04_2021-Insecure_Design/" TargetMode="External"/><Relationship Id="rId7" Type="http://schemas.openxmlformats.org/officeDocument/2006/relationships/hyperlink" Target="https://owasp.org/Top10/A05_2021-Security_Misconfiguration/" TargetMode="External"/><Relationship Id="rId8" Type="http://schemas.openxmlformats.org/officeDocument/2006/relationships/hyperlink" Target="https://owasp.org/Top10/A06_2021-Vulnerable_and_Outdated_Components/" TargetMode="External"/><Relationship Id="rId9" Type="http://schemas.openxmlformats.org/officeDocument/2006/relationships/hyperlink" Target="https://owasp.org/Top10/A07_2021-Identification_and_Authentication_Failures/" TargetMode="External"/><Relationship Id="rId10" Type="http://schemas.openxmlformats.org/officeDocument/2006/relationships/hyperlink" Target="https://owasp.org/Top10/A08_2021-Software_and_Data_Integrity_Failures/" TargetMode="External"/><Relationship Id="rId11" Type="http://schemas.openxmlformats.org/officeDocument/2006/relationships/hyperlink" Target="https://owasp.org/Top10/A09_2021-Security_Logging_and_Monitoring_Failures/" TargetMode="External"/><Relationship Id="rId12" Type="http://schemas.openxmlformats.org/officeDocument/2006/relationships/hyperlink" Target="https://owasp.org/Top10/A10_2021-Server-Side_Request_Forgery_%28SSRF%29/" TargetMode="External"/></Relationships>

</file>

<file path=ppt/slides/_rels/slide64.xml.rels><?xml version="1.0" encoding="UTF-8"?>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s://cwe.mitre.org/top25/archive/2023/2023_trends.html" TargetMode="External"/><Relationship Id="rId3" Type="http://schemas.openxmlformats.org/officeDocument/2006/relationships/hyperlink" Target="https://www.usenix.org/conference/soups2015/proceedings/presentation/ion" TargetMode="External"/><Relationship Id="rId4" Type="http://schemas.openxmlformats.org/officeDocument/2006/relationships/hyperlink" Target="https://www.usenix.org/conference/soups2019/presentation/busse" TargetMode="External"/><Relationship Id="rId5" Type="http://schemas.openxmlformats.org/officeDocument/2006/relationships/hyperlink" Target="https://www.ncbi.nlm.nih.gov/books/NBK547546/" TargetMode="External"/><Relationship Id="rId6" Type="http://schemas.openxmlformats.org/officeDocument/2006/relationships/image" Target="../media/image75.png"/></Relationships>

</file>

<file path=ppt/slides/slide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1" name="Title 1"/>
          <p:cNvSpPr txBox="1"/>
          <p:nvPr>
            <p:ph type="ctrTitle"/>
          </p:nvPr>
        </p:nvSpPr>
        <p:spPr>
          <a:xfrm>
            <a:off x="247276" y="5715000"/>
            <a:ext cx="23889448" cy="2286000"/>
          </a:xfrm>
          <a:prstGeom prst="rect">
            <a:avLst/>
          </a:prstGeom>
        </p:spPr>
        <p:txBody>
          <a:bodyPr/>
          <a:lstStyle/>
          <a:p>
            <a:pPr/>
            <a:r>
              <a:t>CSCI E-11</a:t>
            </a:r>
          </a:p>
        </p:txBody>
      </p:sp>
      <p:sp>
        <p:nvSpPr>
          <p:cNvPr id="62" name="Subtitle 2"/>
          <p:cNvSpPr txBox="1"/>
          <p:nvPr>
            <p:ph type="subTitle" sz="half" idx="1"/>
          </p:nvPr>
        </p:nvSpPr>
        <p:spPr>
          <a:prstGeom prst="rect">
            <a:avLst/>
          </a:prstGeom>
        </p:spPr>
        <p:txBody>
          <a:bodyPr/>
          <a:lstStyle/>
          <a:p>
            <a:pPr/>
            <a:r>
              <a:t>Class 4</a:t>
            </a:r>
          </a:p>
          <a:p>
            <a:pPr/>
            <a:r>
              <a:t>February 18, 2025</a:t>
            </a:r>
          </a:p>
          <a:p>
            <a:pPr/>
            <a:r>
              <a:t>Computer Security Threats</a:t>
            </a:r>
          </a:p>
        </p:txBody>
      </p:sp>
    </p:spTree>
  </p:cSld>
  <p:clrMapOvr>
    <a:masterClrMapping/>
  </p:clrMapOvr>
  <p:transition xmlns:p14="http://schemas.microsoft.com/office/powerpoint/2010/main" spd="med" advClick="1"/>
</p:sld>
</file>

<file path=ppt/slides/slide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4" name="Thoughts about this class"/>
          <p:cNvSpPr txBox="1"/>
          <p:nvPr>
            <p:ph type="title"/>
          </p:nvPr>
        </p:nvSpPr>
        <p:spPr>
          <a:prstGeom prst="rect">
            <a:avLst/>
          </a:prstGeom>
        </p:spPr>
        <p:txBody>
          <a:bodyPr/>
          <a:lstStyle/>
          <a:p>
            <a:pPr/>
            <a:r>
              <a:t>Thoughts about this class</a:t>
            </a:r>
          </a:p>
        </p:txBody>
      </p:sp>
      <p:sp>
        <p:nvSpPr>
          <p:cNvPr id="65" name="This class — what are we doing?…"/>
          <p:cNvSpPr txBox="1"/>
          <p:nvPr>
            <p:ph type="body" idx="1"/>
          </p:nvPr>
        </p:nvSpPr>
        <p:spPr>
          <a:xfrm>
            <a:off x="438278" y="2376751"/>
            <a:ext cx="23516575" cy="10796025"/>
          </a:xfrm>
          <a:prstGeom prst="rect">
            <a:avLst/>
          </a:prstGeom>
        </p:spPr>
        <p:txBody>
          <a:bodyPr/>
          <a:lstStyle/>
          <a:p>
            <a:pPr defTabSz="817244">
              <a:spcBef>
                <a:spcPts val="3100"/>
              </a:spcBef>
              <a:defRPr sz="4158"/>
            </a:pPr>
            <a:r>
              <a:t>This class — what are we doing?</a:t>
            </a:r>
          </a:p>
          <a:p>
            <a:pPr lvl="1" indent="452627" defTabSz="817244">
              <a:spcBef>
                <a:spcPts val="300"/>
              </a:spcBef>
              <a:defRPr sz="3564"/>
            </a:pPr>
            <a:r>
              <a:t>The topic area is </a:t>
            </a:r>
            <a:r>
              <a:rPr i="1"/>
              <a:t>too big </a:t>
            </a:r>
            <a:r>
              <a:t>to cover in depth</a:t>
            </a:r>
          </a:p>
          <a:p>
            <a:pPr lvl="1" indent="452627" defTabSz="817244">
              <a:spcBef>
                <a:spcPts val="300"/>
              </a:spcBef>
              <a:defRPr sz="3564"/>
            </a:pPr>
            <a:r>
              <a:t>The topic areas are moving </a:t>
            </a:r>
            <a:r>
              <a:rPr i="1"/>
              <a:t>too fast</a:t>
            </a:r>
          </a:p>
          <a:p>
            <a:pPr lvl="1" indent="452627" defTabSz="817244">
              <a:spcBef>
                <a:spcPts val="300"/>
              </a:spcBef>
              <a:defRPr sz="3564"/>
            </a:pPr>
          </a:p>
          <a:p>
            <a:pPr lvl="1" indent="452627" defTabSz="817244">
              <a:spcBef>
                <a:spcPts val="300"/>
              </a:spcBef>
              <a:defRPr sz="3564"/>
            </a:pPr>
            <a:r>
              <a:t>A class that focused solely on security, AI or IoT would provide you with a “body of knowledge” to build upon, which would require a </a:t>
            </a:r>
            <a:r>
              <a:rPr b="1" i="1"/>
              <a:t>textbook</a:t>
            </a:r>
            <a:r>
              <a:t>, not research papers.</a:t>
            </a:r>
          </a:p>
          <a:p>
            <a:pPr lvl="1" indent="452627" defTabSz="817244">
              <a:spcBef>
                <a:spcPts val="300"/>
              </a:spcBef>
              <a:defRPr sz="3564"/>
            </a:pPr>
          </a:p>
          <a:p>
            <a:pPr defTabSz="817244">
              <a:spcBef>
                <a:spcPts val="3100"/>
              </a:spcBef>
              <a:defRPr sz="4158"/>
            </a:pPr>
            <a:r>
              <a:t>We’re trying to give you an overview</a:t>
            </a:r>
          </a:p>
          <a:p>
            <a:pPr lvl="1" indent="452627" defTabSz="817244">
              <a:spcBef>
                <a:spcPts val="300"/>
              </a:spcBef>
              <a:defRPr sz="3564"/>
            </a:pPr>
            <a:r>
              <a:t>We stress security — because it’s required for deploying systems that work in the real world</a:t>
            </a:r>
          </a:p>
          <a:p>
            <a:pPr lvl="1" indent="452627" defTabSz="817244">
              <a:spcBef>
                <a:spcPts val="300"/>
              </a:spcBef>
              <a:defRPr sz="3564"/>
            </a:pPr>
            <a:r>
              <a:t>We stress library skills and reading research papers — skills you need to stay current</a:t>
            </a:r>
          </a:p>
          <a:p>
            <a:pPr defTabSz="817244">
              <a:spcBef>
                <a:spcPts val="3100"/>
              </a:spcBef>
              <a:defRPr sz="4158"/>
            </a:pPr>
          </a:p>
          <a:p>
            <a:pPr defTabSz="817244">
              <a:spcBef>
                <a:spcPts val="3100"/>
              </a:spcBef>
              <a:defRPr sz="4158"/>
            </a:pPr>
            <a:r>
              <a:t>In reviewing subject matter</a:t>
            </a:r>
          </a:p>
          <a:p>
            <a:pPr lvl="1" indent="452627" defTabSz="817244">
              <a:spcBef>
                <a:spcPts val="300"/>
              </a:spcBef>
              <a:defRPr sz="3564"/>
            </a:pPr>
            <a:r>
              <a:t>We stress </a:t>
            </a:r>
            <a:r>
              <a:rPr i="1"/>
              <a:t>usability</a:t>
            </a:r>
            <a:r>
              <a:t> — </a:t>
            </a:r>
            <a:r>
              <a:rPr i="1"/>
              <a:t>vastly under appreciated </a:t>
            </a:r>
            <a:r>
              <a:t>within academia (and many industries)</a:t>
            </a:r>
          </a:p>
          <a:p>
            <a:pPr lvl="1" indent="452627" defTabSz="817244">
              <a:spcBef>
                <a:spcPts val="300"/>
              </a:spcBef>
              <a:defRPr sz="3564"/>
            </a:pPr>
            <a:r>
              <a:t>We stress computing as an </a:t>
            </a:r>
            <a:r>
              <a:rPr i="1"/>
              <a:t>experimental science — </a:t>
            </a:r>
            <a:r>
              <a:t>much can be understood through systematic experimentation</a:t>
            </a:r>
          </a:p>
        </p:txBody>
      </p:sp>
      <p:pic>
        <p:nvPicPr>
          <p:cNvPr id="66" name="Picture 6" descr="Picture 6"/>
          <p:cNvPicPr>
            <a:picLocks noChangeAspect="1"/>
          </p:cNvPicPr>
          <p:nvPr/>
        </p:nvPicPr>
        <p:blipFill>
          <a:blip r:embed="rId2">
            <a:extLst/>
          </a:blip>
          <a:stretch>
            <a:fillRect/>
          </a:stretch>
        </p:blipFill>
        <p:spPr>
          <a:xfrm>
            <a:off x="20704433" y="835084"/>
            <a:ext cx="2669310" cy="2669310"/>
          </a:xfrm>
          <a:prstGeom prst="rect">
            <a:avLst/>
          </a:prstGeom>
          <a:ln w="12700">
            <a:miter lim="400000"/>
          </a:ln>
        </p:spPr>
      </p:pic>
      <p:pic>
        <p:nvPicPr>
          <p:cNvPr id="67" name="Picture 9" descr="Picture 9"/>
          <p:cNvPicPr>
            <a:picLocks noChangeAspect="1"/>
          </p:cNvPicPr>
          <p:nvPr/>
        </p:nvPicPr>
        <p:blipFill>
          <a:blip r:embed="rId3">
            <a:extLst/>
          </a:blip>
          <a:stretch>
            <a:fillRect/>
          </a:stretch>
        </p:blipFill>
        <p:spPr>
          <a:xfrm>
            <a:off x="16560254" y="644624"/>
            <a:ext cx="2502637" cy="2859770"/>
          </a:xfrm>
          <a:prstGeom prst="rect">
            <a:avLst/>
          </a:prstGeom>
          <a:ln w="12700">
            <a:miter lim="400000"/>
          </a:ln>
        </p:spPr>
      </p:pic>
    </p:spTree>
  </p:cSld>
  <p:clrMapOvr>
    <a:masterClrMapping/>
  </p:clrMapOvr>
  <p:transition xmlns:p14="http://schemas.microsoft.com/office/powerpoint/2010/main" spd="med" advClick="1"/>
</p:sld>
</file>

<file path=ppt/slides/slide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69" name="Administrivia"/>
          <p:cNvSpPr txBox="1"/>
          <p:nvPr>
            <p:ph type="title"/>
          </p:nvPr>
        </p:nvSpPr>
        <p:spPr>
          <a:prstGeom prst="rect">
            <a:avLst/>
          </a:prstGeom>
        </p:spPr>
        <p:txBody>
          <a:bodyPr/>
          <a:lstStyle/>
          <a:p>
            <a:pPr/>
            <a:r>
              <a:t>Administrivia</a:t>
            </a:r>
          </a:p>
        </p:txBody>
      </p:sp>
      <p:pic>
        <p:nvPicPr>
          <p:cNvPr id="70" name="Picture Placeholder 2" descr="Picture Placeholder 2"/>
          <p:cNvPicPr>
            <a:picLocks noChangeAspect="1"/>
          </p:cNvPicPr>
          <p:nvPr>
            <p:ph type="pic" idx="21"/>
          </p:nvPr>
        </p:nvPicPr>
        <p:blipFill>
          <a:blip r:embed="rId2">
            <a:extLst/>
          </a:blip>
          <a:stretch>
            <a:fillRect/>
          </a:stretch>
        </p:blipFill>
        <p:spPr>
          <a:prstGeom prst="rect">
            <a:avLst/>
          </a:prstGeom>
        </p:spPr>
      </p:pic>
    </p:spTree>
  </p:cSld>
  <p:clrMapOvr>
    <a:masterClrMapping/>
  </p:clrMapOvr>
  <p:transition xmlns:p14="http://schemas.microsoft.com/office/powerpoint/2010/main" spd="med" advClick="1"/>
</p:sld>
</file>

<file path=ppt/slides/slide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2" name="AI Policy"/>
          <p:cNvSpPr txBox="1"/>
          <p:nvPr>
            <p:ph type="title"/>
          </p:nvPr>
        </p:nvSpPr>
        <p:spPr>
          <a:prstGeom prst="rect">
            <a:avLst/>
          </a:prstGeom>
        </p:spPr>
        <p:txBody>
          <a:bodyPr/>
          <a:lstStyle/>
          <a:p>
            <a:pPr/>
            <a:r>
              <a:t>AI Policy</a:t>
            </a:r>
          </a:p>
        </p:txBody>
      </p:sp>
      <p:sp>
        <p:nvSpPr>
          <p:cNvPr id="73" name="The Extension School's Academic Integrity Policy prohibits students from representing work as their own that they did not write, code, or create.…"/>
          <p:cNvSpPr txBox="1"/>
          <p:nvPr>
            <p:ph type="body" idx="1"/>
          </p:nvPr>
        </p:nvSpPr>
        <p:spPr>
          <a:xfrm>
            <a:off x="2508378" y="2351351"/>
            <a:ext cx="18288001" cy="10796025"/>
          </a:xfrm>
          <a:prstGeom prst="rect">
            <a:avLst/>
          </a:prstGeom>
        </p:spPr>
        <p:txBody>
          <a:bodyPr/>
          <a:lstStyle/>
          <a:p>
            <a:pPr>
              <a:spcBef>
                <a:spcPts val="5900"/>
              </a:spcBef>
              <a:defRPr b="1" sz="3600">
                <a:latin typeface="Helvetica Neue"/>
                <a:ea typeface="Helvetica Neue"/>
                <a:cs typeface="Helvetica Neue"/>
                <a:sym typeface="Helvetica Neue"/>
              </a:defRPr>
            </a:pPr>
          </a:p>
          <a:p>
            <a:pPr>
              <a:lnSpc>
                <a:spcPct val="140000"/>
              </a:lnSpc>
              <a:spcBef>
                <a:spcPts val="5900"/>
              </a:spcBef>
              <a:defRPr b="1" sz="3900">
                <a:latin typeface="Helvetica Neue"/>
                <a:ea typeface="Helvetica Neue"/>
                <a:cs typeface="Helvetica Neue"/>
                <a:sym typeface="Helvetica Neue"/>
              </a:defRPr>
            </a:pPr>
            <a:r>
              <a:t>The Extension School's Academic Integrity Policy prohibits students from representing work as their own that they did not write, code, or create. </a:t>
            </a:r>
          </a:p>
          <a:p>
            <a:pPr>
              <a:lnSpc>
                <a:spcPct val="140000"/>
              </a:lnSpc>
              <a:spcBef>
                <a:spcPts val="5900"/>
              </a:spcBef>
              <a:defRPr b="1" sz="3900">
                <a:latin typeface="Helvetica Neue"/>
                <a:ea typeface="Helvetica Neue"/>
                <a:cs typeface="Helvetica Neue"/>
                <a:sym typeface="Helvetica Neue"/>
              </a:defRPr>
            </a:pPr>
            <a:r>
              <a:t>It is never permissible to submit work generated by machine learning and AI technologies (such as ChatGPT) without proper attribution. </a:t>
            </a:r>
          </a:p>
          <a:p>
            <a:pPr>
              <a:lnSpc>
                <a:spcPct val="140000"/>
              </a:lnSpc>
              <a:spcBef>
                <a:spcPts val="5900"/>
              </a:spcBef>
              <a:defRPr b="1" sz="3900">
                <a:latin typeface="Helvetica Neue"/>
                <a:ea typeface="Helvetica Neue"/>
                <a:cs typeface="Helvetica Neue"/>
                <a:sym typeface="Helvetica Neue"/>
              </a:defRPr>
            </a:pPr>
            <a:r>
              <a:t>Your instructor has the authority to set the rules governing the use of AI technology in their course, including  completely prohibiting its use.</a:t>
            </a:r>
          </a:p>
        </p:txBody>
      </p:sp>
    </p:spTree>
  </p:cSld>
  <p:clrMapOvr>
    <a:masterClrMapping/>
  </p:clrMapOvr>
  <p:transition xmlns:p14="http://schemas.microsoft.com/office/powerpoint/2010/main" spd="med" advClick="1"/>
</p:sld>
</file>

<file path=ppt/slides/slide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75" name="Title 1"/>
          <p:cNvSpPr txBox="1"/>
          <p:nvPr>
            <p:ph type="title"/>
          </p:nvPr>
        </p:nvSpPr>
        <p:spPr>
          <a:prstGeom prst="rect">
            <a:avLst/>
          </a:prstGeom>
        </p:spPr>
        <p:txBody>
          <a:bodyPr/>
          <a:lstStyle/>
          <a:p>
            <a:pPr/>
            <a:r>
              <a:t>In the news</a:t>
            </a:r>
          </a:p>
        </p:txBody>
      </p:sp>
      <p:sp>
        <p:nvSpPr>
          <p:cNvPr id="76" name="Content Placeholder 2"/>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grpSp>
        <p:nvGrpSpPr>
          <p:cNvPr id="80" name="Image Gallery"/>
          <p:cNvGrpSpPr/>
          <p:nvPr/>
        </p:nvGrpSpPr>
        <p:grpSpPr>
          <a:xfrm>
            <a:off x="3187700" y="203199"/>
            <a:ext cx="15494000" cy="13057634"/>
            <a:chOff x="0" y="0"/>
            <a:chExt cx="15494000" cy="13057632"/>
          </a:xfrm>
        </p:grpSpPr>
        <p:pic>
          <p:nvPicPr>
            <p:cNvPr id="78" name="Blood Ransom.png" descr="Blood Ransom.png"/>
            <p:cNvPicPr>
              <a:picLocks noChangeAspect="1"/>
            </p:cNvPicPr>
            <p:nvPr/>
          </p:nvPicPr>
          <p:blipFill>
            <a:blip r:embed="rId3">
              <a:extLst/>
            </a:blip>
            <a:srcRect l="278" t="0" r="278" b="0"/>
            <a:stretch>
              <a:fillRect/>
            </a:stretch>
          </p:blipFill>
          <p:spPr>
            <a:xfrm>
              <a:off x="0" y="0"/>
              <a:ext cx="15494000" cy="12382500"/>
            </a:xfrm>
            <a:prstGeom prst="rect">
              <a:avLst/>
            </a:prstGeom>
            <a:ln w="12700" cap="flat">
              <a:noFill/>
              <a:miter lim="400000"/>
            </a:ln>
            <a:effectLst/>
          </p:spPr>
        </p:pic>
        <p:sp>
          <p:nvSpPr>
            <p:cNvPr id="79" name="https://therecord.media/ransomware-attack-new-york-blood-center-forces-workarounds"/>
            <p:cNvSpPr/>
            <p:nvPr/>
          </p:nvSpPr>
          <p:spPr>
            <a:xfrm>
              <a:off x="0" y="12458700"/>
              <a:ext cx="15494000" cy="598933"/>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76200" tIns="76200" rIns="76200" bIns="76200" numCol="1" anchor="t">
              <a:noAutofit/>
            </a:bodyPr>
            <a:lstStyle>
              <a:lvl1pPr algn="ctr">
                <a:spcBef>
                  <a:spcPts val="0"/>
                </a:spcBef>
                <a:defRPr b="0" sz="3000" u="sng">
                  <a:hlinkClick r:id="rId4" invalidUrl="" action="" tgtFrame="" tooltip="" history="1" highlightClick="0" endSnd="0"/>
                </a:defRPr>
              </a:lvl1pPr>
            </a:lstStyle>
            <a:p>
              <a:pPr>
                <a:defRPr u="none"/>
              </a:pPr>
              <a:r>
                <a:rPr u="sng">
                  <a:hlinkClick r:id="rId4" invalidUrl="" action="" tgtFrame="" tooltip="" history="1" highlightClick="0" endSnd="0"/>
                </a:rPr>
                <a:t>https://therecord.media/ransomware-attack-new-york-blood-center-forces-workarounds</a:t>
              </a:r>
            </a:p>
          </p:txBody>
        </p:sp>
      </p:grpSp>
    </p:spTree>
  </p:cSld>
  <p:clrMapOvr>
    <a:masterClrMapping/>
  </p:clrMapOvr>
  <p:transition xmlns:p14="http://schemas.microsoft.com/office/powerpoint/2010/main" spd="med" advClick="1"/>
</p:sld>
</file>

<file path=ppt/slides/slide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4" name="Title 1"/>
          <p:cNvSpPr txBox="1"/>
          <p:nvPr>
            <p:ph type="title"/>
          </p:nvPr>
        </p:nvSpPr>
        <p:spPr>
          <a:prstGeom prst="rect">
            <a:avLst/>
          </a:prstGeom>
        </p:spPr>
        <p:txBody>
          <a:bodyPr/>
          <a:lstStyle/>
          <a:p>
            <a:pPr/>
            <a:r>
              <a:t>Discussion: Labs</a:t>
            </a:r>
          </a:p>
        </p:txBody>
      </p:sp>
      <p:sp>
        <p:nvSpPr>
          <p:cNvPr id="85" name="Content Placeholder 2"/>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87" name="Lab #2 Assigned Feb 4   • Due Feb 17 (Yesterday)…"/>
          <p:cNvSpPr txBox="1"/>
          <p:nvPr>
            <p:ph type="title"/>
          </p:nvPr>
        </p:nvSpPr>
        <p:spPr>
          <a:prstGeom prst="rect">
            <a:avLst/>
          </a:prstGeom>
        </p:spPr>
        <p:txBody>
          <a:bodyPr/>
          <a:lstStyle/>
          <a:p>
            <a:pPr/>
            <a:r>
              <a:t>Lab #2 Assigned Feb 4   • Due Feb 17 (Yesterday)</a:t>
            </a:r>
          </a:p>
          <a:p>
            <a:pPr/>
            <a:r>
              <a:t>Lab #3 Assigned Feb 11 • Due Feb 24 (Next week)</a:t>
            </a:r>
          </a:p>
        </p:txBody>
      </p:sp>
      <p:sp>
        <p:nvSpPr>
          <p:cNvPr id="88" name="Lab 3 takes just a few hours.…"/>
          <p:cNvSpPr txBox="1"/>
          <p:nvPr>
            <p:ph type="body" idx="1"/>
          </p:nvPr>
        </p:nvSpPr>
        <p:spPr>
          <a:prstGeom prst="rect">
            <a:avLst/>
          </a:prstGeom>
        </p:spPr>
        <p:txBody>
          <a:bodyPr/>
          <a:lstStyle/>
          <a:p>
            <a:pPr/>
            <a:r>
              <a:t>Lab 3 takes just a few hours. </a:t>
            </a:r>
          </a:p>
          <a:p>
            <a:pPr/>
            <a:r>
              <a:t>If you haven’t finished it yet, finish it as soon as you can!</a:t>
            </a:r>
          </a:p>
          <a:p>
            <a:pPr/>
            <a:r>
              <a:t>If you run into problems:</a:t>
            </a:r>
          </a:p>
          <a:p>
            <a:pPr lvl="1"/>
            <a:r>
              <a:t>Do you have a valid lab3 DNS name? (e.g. </a:t>
            </a:r>
            <a:r>
              <a:rPr u="sng">
                <a:hlinkClick r:id="rId2" invalidUrl="" action="" tgtFrame="" tooltip="" history="1" highlightClick="0" endSnd="0"/>
              </a:rPr>
              <a:t>smashedemail-lab3.csci-e-11.org</a:t>
            </a:r>
            <a:r>
              <a:t>)</a:t>
            </a:r>
          </a:p>
          <a:p>
            <a:pPr lvl="1"/>
            <a:r>
              <a:t>Does your web server show a lab3 web page?</a:t>
            </a:r>
          </a:p>
          <a:p>
            <a:pPr lvl="1"/>
            <a:r>
              <a:t>What do your logs say?</a:t>
            </a:r>
          </a:p>
          <a:p>
            <a:pPr lvl="2"/>
            <a:r>
              <a:t>journalctl logs</a:t>
            </a:r>
          </a:p>
          <a:p>
            <a:pPr lvl="2"/>
            <a:r>
              <a:t>http: access.log and error.log files</a:t>
            </a:r>
          </a:p>
          <a:p>
            <a:pPr lvl="1"/>
          </a:p>
          <a:p>
            <a:pPr lvl="1"/>
          </a:p>
          <a:p>
            <a:pPr/>
            <a:r>
              <a:t>Lab 4 will be released Feb 25</a:t>
            </a:r>
          </a:p>
          <a:p>
            <a:pPr/>
          </a:p>
          <a:p>
            <a:pPr/>
            <a:r>
              <a:t>Any questions about Lab 3?</a:t>
            </a:r>
          </a:p>
        </p:txBody>
      </p:sp>
    </p:spTree>
  </p:cSld>
  <p:clrMapOvr>
    <a:masterClrMapping/>
  </p:clrMapOvr>
  <p:transition xmlns:p14="http://schemas.microsoft.com/office/powerpoint/2010/main" spd="med" advClick="1"/>
</p:sld>
</file>

<file path=ppt/slides/slide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0" name="Title 1"/>
          <p:cNvSpPr txBox="1"/>
          <p:nvPr>
            <p:ph type="title"/>
          </p:nvPr>
        </p:nvSpPr>
        <p:spPr>
          <a:prstGeom prst="rect">
            <a:avLst/>
          </a:prstGeom>
        </p:spPr>
        <p:txBody>
          <a:bodyPr/>
          <a:lstStyle/>
          <a:p>
            <a:pPr/>
            <a:r>
              <a:t>Discussion: Reading</a:t>
            </a:r>
          </a:p>
        </p:txBody>
      </p:sp>
      <p:sp>
        <p:nvSpPr>
          <p:cNvPr id="91" name="Content Placeholder 2"/>
          <p:cNvSpPr txBox="1"/>
          <p:nvPr>
            <p:ph type="body" sz="half" idx="1"/>
          </p:nvPr>
        </p:nvSpPr>
        <p:spPr>
          <a:prstGeom prst="rect">
            <a:avLst/>
          </a:prstGeom>
        </p:spPr>
        <p:txBody>
          <a:bodyPr/>
          <a:lstStyle/>
          <a:p>
            <a:pPr>
              <a:defRPr sz="3400">
                <a:latin typeface="Arial"/>
                <a:ea typeface="Arial"/>
                <a:cs typeface="Arial"/>
                <a:sym typeface="Arial"/>
              </a:defRPr>
            </a:pPr>
            <a:r>
              <a:t>Batman Hacked My Password: A Subtitle-Based Analysis of Password Depiction in Movies, Maike M. Raphael, Leibniz University Hannover; Aikaterini Kanta, University of Portsmouth; Rico Seebonn and Markus Dürmuth, Leibniz University Hannover; Camille Cobb, University of Illinois Urbana-Champaign, SOUPS 2024, </a:t>
            </a:r>
            <a:r>
              <a:rPr u="sng">
                <a:solidFill>
                  <a:srgbClr val="0000FF"/>
                </a:solidFill>
                <a:uFill>
                  <a:solidFill>
                    <a:srgbClr val="0000FF"/>
                  </a:solidFill>
                </a:uFill>
                <a:hlinkClick r:id="rId2" invalidUrl="" action="" tgtFrame="" tooltip="" history="1" highlightClick="0" endSnd="0"/>
              </a:rPr>
              <a:t>https://www.usenix.org/conference/soups2024/presentation/raphael</a:t>
            </a:r>
            <a:r>
              <a:t> </a:t>
            </a:r>
          </a:p>
        </p:txBody>
      </p:sp>
    </p:spTree>
  </p:cSld>
  <p:clrMapOvr>
    <a:masterClrMapping/>
  </p:clrMapOvr>
  <p:transition xmlns:p14="http://schemas.microsoft.com/office/powerpoint/2010/main" spd="med" advClick="1"/>
</p:sld>
</file>

<file path=ppt/slides/slide1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3" name="Double-click to edit"/>
          <p:cNvSpPr txBox="1"/>
          <p:nvPr>
            <p:ph type="title"/>
          </p:nvPr>
        </p:nvSpPr>
        <p:spPr>
          <a:prstGeom prst="rect">
            <a:avLst/>
          </a:prstGeom>
        </p:spPr>
        <p:txBody>
          <a:bodyPr/>
          <a:lstStyle/>
          <a:p>
            <a:pPr/>
          </a:p>
        </p:txBody>
      </p:sp>
      <p:sp>
        <p:nvSpPr>
          <p:cNvPr id="94" name="Double-click to edit"/>
          <p:cNvSpPr txBox="1"/>
          <p:nvPr>
            <p:ph type="body" idx="1"/>
          </p:nvPr>
        </p:nvSpPr>
        <p:spPr>
          <a:prstGeom prst="rect">
            <a:avLst/>
          </a:prstGeom>
        </p:spPr>
        <p:txBody>
          <a:bodyPr/>
          <a:lstStyle/>
          <a:p>
            <a:pPr/>
          </a:p>
        </p:txBody>
      </p:sp>
      <p:pic>
        <p:nvPicPr>
          <p:cNvPr id="95" name="Spider-man: Far From Home ||  „What is Your Password“ scene" descr="Spider-man: Far From Home ||  „What is Your Password“ scene"/>
          <p:cNvPicPr>
            <a:picLocks noChangeAspect="0"/>
          </p:cNvPicPr>
          <p:nvPr>
            <a:videoFile xmlns:mc="http://schemas.openxmlformats.org/markup-compatibility/2006" xmlns:aiw="http://developer.apple.com/namespaces/iwork" r:link="rId2" mc:Ignorable="aiw" aiw:title="Spider-man: Far From Home ||  „What is Your Password“ scene" aiw:author="Movie REC"/>
          </p:nvPr>
        </p:nvPicPr>
        <p:blipFill>
          <a:blip r:embed="rId3">
            <a:extLst/>
          </a:blip>
          <a:stretch>
            <a:fillRect/>
          </a:stretch>
        </p:blipFill>
        <p:spPr>
          <a:xfrm>
            <a:off x="0" y="53675"/>
            <a:ext cx="24384000" cy="13716001"/>
          </a:xfrm>
          <a:prstGeom prst="rect">
            <a:avLst/>
          </a:prstGeom>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mediacall" nodeType="clickEffect" presetSubtype="0" presetID="1" grpId="1" fill="hold">
                                  <p:stCondLst>
                                    <p:cond delay="0"/>
                                  </p:stCondLst>
                                  <p:childTnLst>
                                    <p:cmd type="call" cmd="playFrom(0.0)">
                                      <p:cBhvr>
                                        <p:cTn id="6" dur="1" fill="hold"/>
                                        <p:tgtEl>
                                          <p:spTgt spid="95"/>
                                        </p:tgtEl>
                                      </p:cBhvr>
                                    </p:cmd>
                                  </p:childTnLst>
                                </p:cTn>
                              </p:par>
                            </p:childTnLst>
                          </p:cTn>
                        </p:par>
                      </p:childTnLst>
                    </p:cTn>
                  </p:par>
                </p:childTnLst>
              </p:cTn>
              <p:prevCondLst>
                <p:cond evt="onPrev">
                  <p:tgtEl>
                    <p:sldTgt/>
                  </p:tgtEl>
                </p:cond>
              </p:prevCondLst>
              <p:nextCondLst>
                <p:cond evt="onNext">
                  <p:tgtEl>
                    <p:sldTgt/>
                  </p:tgtEl>
                </p:cond>
              </p:nextCondLst>
            </p:seq>
            <p:video fullScrn="0">
              <p:cMediaNode mute="0" showWhenStopped="1" numSld="1" vol="80000">
                <p:cTn id="7" fill="hold" display="0">
                  <p:stCondLst>
                    <p:cond delay="indefinite"/>
                  </p:stCondLst>
                </p:cTn>
                <p:tgtEl>
                  <p:spTgt spid="95"/>
                </p:tgtEl>
              </p:cMediaNode>
            </p:video>
            <p:seq concurrent="1" prevAc="none" nextAc="seek">
              <p:cTn id="8" evtFilter="cancelBubble" nodeType="interactiveSeq" restart="whenNotActive" fill="hold">
                <p:stCondLst>
                  <p:cond delay="0" evt="onClick">
                    <p:tgtEl>
                      <p:spTgt spid="95"/>
                    </p:tgtEl>
                  </p:cond>
                </p:stCondLst>
                <p:endSync delay="0" evt="end">
                  <p:rtn val="all"/>
                </p:endSync>
                <p:childTnLst>
                  <p:par>
                    <p:cTn id="9" fill="hold">
                      <p:stCondLst>
                        <p:cond delay="0"/>
                      </p:stCondLst>
                      <p:childTnLst>
                        <p:par>
                          <p:cTn id="10" fill="hold">
                            <p:stCondLst>
                              <p:cond delay="0"/>
                            </p:stCondLst>
                            <p:childTnLst>
                              <p:par>
                                <p:cTn id="11" presetClass="mediacall" nodeType="clickEffect" presetSubtype="0" presetID="2" fill="hold">
                                  <p:stCondLst>
                                    <p:cond delay="0"/>
                                  </p:stCondLst>
                                  <p:childTnLst>
                                    <p:cmd type="call" cmd="togglePause">
                                      <p:cBhvr>
                                        <p:cTn id="12" dur="1" fill="hold"/>
                                        <p:tgtEl>
                                          <p:spTgt spid="95"/>
                                        </p:tgtEl>
                                      </p:cBhvr>
                                    </p:cmd>
                                  </p:childTnLst>
                                </p:cTn>
                              </p:par>
                            </p:childTnLst>
                          </p:cTn>
                        </p:par>
                      </p:childTnLst>
                    </p:cTn>
                  </p:par>
                </p:childTnLst>
              </p:cTn>
              <p:nextCondLst>
                <p:cond delay="0" evt="onClick">
                  <p:tgtEl>
                    <p:spTgt spid="95"/>
                  </p:tgtEl>
                </p:cond>
              </p:nextCondLst>
            </p:seq>
          </p:childTnLst>
        </p:cTn>
      </p:par>
    </p:tnLst>
  </p:timing>
</p:sld>
</file>

<file path=ppt/slides/slide1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97" name="Batman Hacked My Password"/>
          <p:cNvSpPr txBox="1"/>
          <p:nvPr>
            <p:ph type="title"/>
          </p:nvPr>
        </p:nvSpPr>
        <p:spPr>
          <a:prstGeom prst="rect">
            <a:avLst/>
          </a:prstGeom>
        </p:spPr>
        <p:txBody>
          <a:bodyPr/>
          <a:lstStyle/>
          <a:p>
            <a:pPr/>
            <a:r>
              <a:t>Batman Hacked My Password</a:t>
            </a:r>
          </a:p>
        </p:txBody>
      </p:sp>
      <p:sp>
        <p:nvSpPr>
          <p:cNvPr id="98" name="If you liked the paper, you’ll love the presentation."/>
          <p:cNvSpPr txBox="1"/>
          <p:nvPr>
            <p:ph type="body" idx="1"/>
          </p:nvPr>
        </p:nvSpPr>
        <p:spPr>
          <a:prstGeom prst="rect">
            <a:avLst/>
          </a:prstGeom>
        </p:spPr>
        <p:txBody>
          <a:bodyPr/>
          <a:lstStyle/>
          <a:p>
            <a:pPr/>
            <a:r>
              <a:t>If you liked the paper, you’ll love the presentation.</a:t>
            </a:r>
          </a:p>
        </p:txBody>
      </p:sp>
      <p:pic>
        <p:nvPicPr>
          <p:cNvPr id="99" name="pasted-movie.png" descr="pasted-movie.png">
            <a:hlinkClick r:id="rId2" invalidUrl="" action="" tgtFrame="" tooltip="" history="1" highlightClick="0" endSnd="0"/>
          </p:cNvPr>
          <p:cNvPicPr>
            <a:picLocks noChangeAspect="1"/>
          </p:cNvPicPr>
          <p:nvPr/>
        </p:nvPicPr>
        <p:blipFill>
          <a:blip r:embed="rId3">
            <a:extLst/>
          </a:blip>
          <a:stretch>
            <a:fillRect/>
          </a:stretch>
        </p:blipFill>
        <p:spPr>
          <a:xfrm>
            <a:off x="12635541" y="144473"/>
            <a:ext cx="11345048" cy="13716001"/>
          </a:xfrm>
          <a:prstGeom prst="rect">
            <a:avLst/>
          </a:prstGeom>
          <a:ln w="12700">
            <a:miter lim="400000"/>
          </a:ln>
        </p:spPr>
      </p:pic>
      <p:pic>
        <p:nvPicPr>
          <p:cNvPr id="100" name="soups2024_slides-raphael (dragged).pdf" descr="soups2024_slides-raphael (dragged).pdf"/>
          <p:cNvPicPr>
            <a:picLocks noChangeAspect="1"/>
          </p:cNvPicPr>
          <p:nvPr/>
        </p:nvPicPr>
        <p:blipFill>
          <a:blip r:embed="rId4">
            <a:extLst/>
          </a:blip>
          <a:stretch>
            <a:fillRect/>
          </a:stretch>
        </p:blipFill>
        <p:spPr>
          <a:xfrm>
            <a:off x="1993289" y="3418705"/>
            <a:ext cx="8200195" cy="4612610"/>
          </a:xfrm>
          <a:prstGeom prst="rect">
            <a:avLst/>
          </a:prstGeom>
          <a:ln w="25400">
            <a:solidFill>
              <a:srgbClr val="000000"/>
            </a:solidFill>
            <a:miter lim="400000"/>
          </a:ln>
        </p:spPr>
      </p:pic>
      <p:pic>
        <p:nvPicPr>
          <p:cNvPr id="101" name="soups2024_slides-raphael (dragged).pdf" descr="soups2024_slides-raphael (dragged).pdf"/>
          <p:cNvPicPr>
            <a:picLocks noChangeAspect="1"/>
          </p:cNvPicPr>
          <p:nvPr/>
        </p:nvPicPr>
        <p:blipFill>
          <a:blip r:embed="rId5">
            <a:extLst/>
          </a:blip>
          <a:stretch>
            <a:fillRect/>
          </a:stretch>
        </p:blipFill>
        <p:spPr>
          <a:xfrm>
            <a:off x="1993289" y="8610292"/>
            <a:ext cx="8200195" cy="4612610"/>
          </a:xfrm>
          <a:prstGeom prst="rect">
            <a:avLst/>
          </a:prstGeom>
          <a:ln w="25400">
            <a:solidFill>
              <a:srgbClr val="000000"/>
            </a:solidFill>
            <a:miter lim="400000"/>
          </a:ln>
        </p:spPr>
      </p:pic>
      <p:sp>
        <p:nvSpPr>
          <p:cNvPr id="102" name="What the researchers did"/>
          <p:cNvSpPr txBox="1"/>
          <p:nvPr/>
        </p:nvSpPr>
        <p:spPr>
          <a:xfrm>
            <a:off x="3468542" y="13148129"/>
            <a:ext cx="5584242"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What the researchers did</a:t>
            </a:r>
          </a:p>
        </p:txBody>
      </p:sp>
    </p:spTree>
  </p:cSld>
  <p:clrMapOvr>
    <a:masterClrMapping/>
  </p:clrMapOvr>
  <p:transition xmlns:p14="http://schemas.microsoft.com/office/powerpoint/2010/main" spd="med" advClick="1"/>
</p:sld>
</file>

<file path=ppt/slides/slide1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04" name="Data analysis, conclusions, and why it matters."/>
          <p:cNvSpPr txBox="1"/>
          <p:nvPr>
            <p:ph type="title"/>
          </p:nvPr>
        </p:nvSpPr>
        <p:spPr>
          <a:prstGeom prst="rect">
            <a:avLst/>
          </a:prstGeom>
        </p:spPr>
        <p:txBody>
          <a:bodyPr/>
          <a:lstStyle/>
          <a:p>
            <a:pPr/>
            <a:r>
              <a:t>Data analysis, conclusions, and why it matters.</a:t>
            </a:r>
          </a:p>
        </p:txBody>
      </p:sp>
      <p:pic>
        <p:nvPicPr>
          <p:cNvPr id="105" name="soups2024_slides-raphael (dragged).pdf" descr="soups2024_slides-raphael (dragged).pdf"/>
          <p:cNvPicPr>
            <a:picLocks noChangeAspect="1"/>
          </p:cNvPicPr>
          <p:nvPr/>
        </p:nvPicPr>
        <p:blipFill>
          <a:blip r:embed="rId3">
            <a:extLst/>
          </a:blip>
          <a:stretch>
            <a:fillRect/>
          </a:stretch>
        </p:blipFill>
        <p:spPr>
          <a:xfrm>
            <a:off x="1132089" y="2531304"/>
            <a:ext cx="8890001" cy="5000626"/>
          </a:xfrm>
          <a:prstGeom prst="rect">
            <a:avLst/>
          </a:prstGeom>
          <a:ln w="25400">
            <a:solidFill>
              <a:srgbClr val="000000"/>
            </a:solidFill>
            <a:miter lim="400000"/>
          </a:ln>
        </p:spPr>
      </p:pic>
      <p:pic>
        <p:nvPicPr>
          <p:cNvPr id="106" name="soups2024_slides-raphael (dragged).pdf" descr="soups2024_slides-raphael (dragged).pdf"/>
          <p:cNvPicPr>
            <a:picLocks noChangeAspect="1"/>
          </p:cNvPicPr>
          <p:nvPr/>
        </p:nvPicPr>
        <p:blipFill>
          <a:blip r:embed="rId4">
            <a:extLst/>
          </a:blip>
          <a:stretch>
            <a:fillRect/>
          </a:stretch>
        </p:blipFill>
        <p:spPr>
          <a:xfrm>
            <a:off x="10944469" y="2531304"/>
            <a:ext cx="8890001" cy="5000626"/>
          </a:xfrm>
          <a:prstGeom prst="rect">
            <a:avLst/>
          </a:prstGeom>
          <a:ln w="25400">
            <a:solidFill>
              <a:srgbClr val="000000"/>
            </a:solidFill>
            <a:miter lim="400000"/>
          </a:ln>
        </p:spPr>
      </p:pic>
      <p:pic>
        <p:nvPicPr>
          <p:cNvPr id="107" name="soups2024_slides-raphael (dragged).pdf" descr="soups2024_slides-raphael (dragged).pdf"/>
          <p:cNvPicPr>
            <a:picLocks noChangeAspect="1"/>
          </p:cNvPicPr>
          <p:nvPr/>
        </p:nvPicPr>
        <p:blipFill>
          <a:blip r:embed="rId5">
            <a:extLst/>
          </a:blip>
          <a:stretch>
            <a:fillRect/>
          </a:stretch>
        </p:blipFill>
        <p:spPr>
          <a:xfrm>
            <a:off x="1132089" y="7987523"/>
            <a:ext cx="8890001" cy="5000626"/>
          </a:xfrm>
          <a:prstGeom prst="rect">
            <a:avLst/>
          </a:prstGeom>
          <a:ln w="25400">
            <a:solidFill>
              <a:srgbClr val="000000"/>
            </a:solidFill>
            <a:miter lim="400000"/>
          </a:ln>
        </p:spPr>
      </p:pic>
      <p:pic>
        <p:nvPicPr>
          <p:cNvPr id="108" name="soups2024_slides-raphael (dragged).pdf" descr="soups2024_slides-raphael (dragged).pdf"/>
          <p:cNvPicPr>
            <a:picLocks noChangeAspect="1"/>
          </p:cNvPicPr>
          <p:nvPr/>
        </p:nvPicPr>
        <p:blipFill>
          <a:blip r:embed="rId6">
            <a:extLst/>
          </a:blip>
          <a:stretch>
            <a:fillRect/>
          </a:stretch>
        </p:blipFill>
        <p:spPr>
          <a:xfrm>
            <a:off x="10944469" y="7987523"/>
            <a:ext cx="8890001" cy="5000626"/>
          </a:xfrm>
          <a:prstGeom prst="rect">
            <a:avLst/>
          </a:prstGeom>
          <a:ln w="25400">
            <a:solidFill>
              <a:srgbClr val="000000"/>
            </a:solidFill>
            <a:miter lim="400000"/>
          </a:ln>
        </p:spPr>
      </p:pic>
    </p:spTree>
  </p:cSld>
  <p:clrMapOvr>
    <a:masterClrMapping/>
  </p:clrMapOvr>
  <p:transition xmlns:p14="http://schemas.microsoft.com/office/powerpoint/2010/main" spd="med" advClick="1"/>
</p:sld>
</file>

<file path=ppt/slides/slide1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2" name="“The behavior is quite realistic”…"/>
          <p:cNvSpPr txBox="1"/>
          <p:nvPr>
            <p:ph type="title"/>
          </p:nvPr>
        </p:nvSpPr>
        <p:spPr>
          <a:prstGeom prst="rect">
            <a:avLst/>
          </a:prstGeom>
        </p:spPr>
        <p:txBody>
          <a:bodyPr/>
          <a:lstStyle/>
          <a:p>
            <a:pPr/>
            <a:r>
              <a:t>“The behavior is quite realistic” </a:t>
            </a:r>
          </a:p>
          <a:p>
            <a:pPr/>
            <a:r>
              <a:t>but this is a missed educational opportunity.</a:t>
            </a:r>
          </a:p>
        </p:txBody>
      </p:sp>
      <p:sp>
        <p:nvSpPr>
          <p:cNvPr id="113" name="Do you agree with the premise of this paper?"/>
          <p:cNvSpPr txBox="1"/>
          <p:nvPr>
            <p:ph type="body" sz="quarter" idx="1"/>
          </p:nvPr>
        </p:nvSpPr>
        <p:spPr>
          <a:prstGeom prst="rect">
            <a:avLst/>
          </a:prstGeom>
        </p:spPr>
        <p:txBody>
          <a:bodyPr/>
          <a:lstStyle/>
          <a:p>
            <a:pPr/>
            <a:r>
              <a:t>Do you agree with the premise of this paper?</a:t>
            </a:r>
          </a:p>
        </p:txBody>
      </p:sp>
    </p:spTree>
  </p:cSld>
  <p:clrMapOvr>
    <a:masterClrMapping/>
  </p:clrMapOvr>
  <p:transition xmlns:p14="http://schemas.microsoft.com/office/powerpoint/2010/main" spd="med" advClick="1"/>
</p:sld>
</file>

<file path=ppt/slides/slide1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5" name="What password activity would not be shown in movies?"/>
          <p:cNvSpPr txBox="1"/>
          <p:nvPr>
            <p:ph type="title"/>
          </p:nvPr>
        </p:nvSpPr>
        <p:spPr>
          <a:prstGeom prst="rect">
            <a:avLst/>
          </a:prstGeom>
        </p:spPr>
        <p:txBody>
          <a:bodyPr/>
          <a:lstStyle/>
          <a:p>
            <a:pPr/>
            <a:r>
              <a:t>What password activity would not be shown in movies?</a:t>
            </a:r>
          </a:p>
        </p:txBody>
      </p:sp>
      <p:sp>
        <p:nvSpPr>
          <p:cNvPr id="116" name="Double-click to edit"/>
          <p:cNvSpPr txBox="1"/>
          <p:nvPr>
            <p:ph type="body" sz="quarter"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1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18" name="Reflections"/>
          <p:cNvSpPr txBox="1"/>
          <p:nvPr>
            <p:ph type="title"/>
          </p:nvPr>
        </p:nvSpPr>
        <p:spPr>
          <a:prstGeom prst="rect">
            <a:avLst/>
          </a:prstGeom>
        </p:spPr>
        <p:txBody>
          <a:bodyPr/>
          <a:lstStyle/>
          <a:p>
            <a:pPr/>
            <a:r>
              <a:t>Reflections</a:t>
            </a:r>
          </a:p>
        </p:txBody>
      </p:sp>
      <p:sp>
        <p:nvSpPr>
          <p:cNvPr id="119" name="Movies show extraordinary activity because it’s dramatic.…"/>
          <p:cNvSpPr txBox="1"/>
          <p:nvPr>
            <p:ph type="body" idx="1"/>
          </p:nvPr>
        </p:nvSpPr>
        <p:spPr>
          <a:prstGeom prst="rect">
            <a:avLst/>
          </a:prstGeom>
        </p:spPr>
        <p:txBody>
          <a:bodyPr/>
          <a:lstStyle/>
          <a:p>
            <a:pPr/>
            <a:r>
              <a:t>Movies show extraordinary activity because it’s dramatic.</a:t>
            </a:r>
          </a:p>
          <a:p>
            <a:pPr lvl="1"/>
            <a:r>
              <a:t>Having an account almost locked out and then cracked is dramatic. Having an account locked out isn’t.</a:t>
            </a:r>
          </a:p>
          <a:p>
            <a:pPr lvl="1"/>
            <a:r>
              <a:t>Defeating 2-factor (or biometrics) is dramatic. </a:t>
            </a:r>
          </a:p>
          <a:p>
            <a:pPr/>
            <a:r>
              <a:t>Research was enabled with a database of leaked passwords.</a:t>
            </a:r>
          </a:p>
          <a:p>
            <a:pPr lvl="1"/>
            <a:r>
              <a:t>At NIST, Simson couldn’t work with those databases for ethical/legal reasons.</a:t>
            </a:r>
          </a:p>
          <a:p>
            <a:pPr/>
          </a:p>
          <a:p>
            <a:pPr/>
            <a:r>
              <a:t>This is </a:t>
            </a:r>
            <a:r>
              <a:rPr i="1"/>
              <a:t>qualitative </a:t>
            </a:r>
            <a:r>
              <a:t>research.</a:t>
            </a:r>
          </a:p>
          <a:p>
            <a:pPr/>
            <a:r>
              <a:t>“Movies portray password in a way that could lead viewers to riskier behavior.”</a:t>
            </a:r>
          </a:p>
          <a:p>
            <a:pPr lvl="1"/>
            <a:r>
              <a:t>We need to bring together movie makers and cybersecurity experts.</a:t>
            </a:r>
          </a:p>
          <a:p>
            <a:pPr lvl="1"/>
            <a:r>
              <a:t>This is not a new idea — it’s done in medicine to avoid bad medical advice in movies.</a:t>
            </a:r>
          </a:p>
        </p:txBody>
      </p:sp>
    </p:spTree>
  </p:cSld>
  <p:clrMapOvr>
    <a:masterClrMapping/>
  </p:clrMapOvr>
  <p:transition xmlns:p14="http://schemas.microsoft.com/office/powerpoint/2010/main" spd="med" advClick="1"/>
</p:sld>
</file>

<file path=ppt/slides/slide1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1" name="Go deeper when you are reading."/>
          <p:cNvSpPr txBox="1"/>
          <p:nvPr>
            <p:ph type="title"/>
          </p:nvPr>
        </p:nvSpPr>
        <p:spPr>
          <a:prstGeom prst="rect">
            <a:avLst/>
          </a:prstGeom>
        </p:spPr>
        <p:txBody>
          <a:bodyPr/>
          <a:lstStyle/>
          <a:p>
            <a:pPr/>
            <a:r>
              <a:t>Go deeper when you are reading.</a:t>
            </a:r>
          </a:p>
        </p:txBody>
      </p:sp>
      <p:pic>
        <p:nvPicPr>
          <p:cNvPr id="122" name="Image" descr="Image"/>
          <p:cNvPicPr>
            <a:picLocks noChangeAspect="1"/>
          </p:cNvPicPr>
          <p:nvPr/>
        </p:nvPicPr>
        <p:blipFill>
          <a:blip r:embed="rId2">
            <a:extLst/>
          </a:blip>
          <a:stretch>
            <a:fillRect/>
          </a:stretch>
        </p:blipFill>
        <p:spPr>
          <a:xfrm>
            <a:off x="479791" y="2084430"/>
            <a:ext cx="10033204" cy="11482266"/>
          </a:xfrm>
          <a:prstGeom prst="rect">
            <a:avLst/>
          </a:prstGeom>
          <a:ln w="12700">
            <a:miter lim="400000"/>
          </a:ln>
        </p:spPr>
      </p:pic>
      <p:sp>
        <p:nvSpPr>
          <p:cNvPr id="123" name="Rectangle"/>
          <p:cNvSpPr/>
          <p:nvPr/>
        </p:nvSpPr>
        <p:spPr>
          <a:xfrm>
            <a:off x="8099269" y="4224311"/>
            <a:ext cx="2395668" cy="675860"/>
          </a:xfrm>
          <a:prstGeom prst="rect">
            <a:avLst/>
          </a:prstGeom>
          <a:solidFill>
            <a:schemeClr val="accent1">
              <a:alpha val="30793"/>
            </a:schemeClr>
          </a:solidFill>
          <a:ln w="12700">
            <a:miter lim="400000"/>
          </a:ln>
        </p:spPr>
        <p:txBody>
          <a:bodyPr lIns="0" tIns="0" rIns="0" bIns="0" anchor="ctr"/>
          <a:lstStyle/>
          <a:p>
            <a:pPr algn="ctr">
              <a:spcBef>
                <a:spcPts val="0"/>
              </a:spcBef>
              <a:defRPr b="0" sz="3200">
                <a:solidFill>
                  <a:srgbClr val="FFFFFF"/>
                </a:solidFill>
                <a:latin typeface="+mn-lt"/>
                <a:ea typeface="+mn-ea"/>
                <a:cs typeface="+mn-cs"/>
                <a:sym typeface="Helvetica Neue Medium"/>
              </a:defRPr>
            </a:pPr>
          </a:p>
        </p:txBody>
      </p:sp>
      <p:sp>
        <p:nvSpPr>
          <p:cNvPr id="124" name="Rectangle"/>
          <p:cNvSpPr/>
          <p:nvPr/>
        </p:nvSpPr>
        <p:spPr>
          <a:xfrm>
            <a:off x="511331" y="4890957"/>
            <a:ext cx="9970125" cy="948337"/>
          </a:xfrm>
          <a:prstGeom prst="rect">
            <a:avLst/>
          </a:prstGeom>
          <a:solidFill>
            <a:schemeClr val="accent1">
              <a:alpha val="30793"/>
            </a:schemeClr>
          </a:solidFill>
          <a:ln w="12700">
            <a:miter lim="400000"/>
          </a:ln>
        </p:spPr>
        <p:txBody>
          <a:bodyPr lIns="0" tIns="0" rIns="0" bIns="0" anchor="ctr"/>
          <a:lstStyle/>
          <a:p>
            <a:pPr algn="ctr">
              <a:spcBef>
                <a:spcPts val="0"/>
              </a:spcBef>
              <a:defRPr b="0" sz="3200">
                <a:solidFill>
                  <a:srgbClr val="FFFFFF"/>
                </a:solidFill>
                <a:latin typeface="+mn-lt"/>
                <a:ea typeface="+mn-ea"/>
                <a:cs typeface="+mn-cs"/>
                <a:sym typeface="Helvetica Neue Medium"/>
              </a:defRPr>
            </a:pPr>
          </a:p>
        </p:txBody>
      </p:sp>
      <p:sp>
        <p:nvSpPr>
          <p:cNvPr id="125" name="Rectangle"/>
          <p:cNvSpPr/>
          <p:nvPr/>
        </p:nvSpPr>
        <p:spPr>
          <a:xfrm>
            <a:off x="511331" y="5797446"/>
            <a:ext cx="6681658" cy="575144"/>
          </a:xfrm>
          <a:prstGeom prst="rect">
            <a:avLst/>
          </a:prstGeom>
          <a:solidFill>
            <a:schemeClr val="accent1">
              <a:alpha val="30793"/>
            </a:schemeClr>
          </a:solidFill>
          <a:ln w="12700">
            <a:miter lim="400000"/>
          </a:ln>
        </p:spPr>
        <p:txBody>
          <a:bodyPr lIns="0" tIns="0" rIns="0" bIns="0" anchor="ctr"/>
          <a:lstStyle/>
          <a:p>
            <a:pPr algn="ctr">
              <a:spcBef>
                <a:spcPts val="0"/>
              </a:spcBef>
              <a:defRPr b="0" sz="3200">
                <a:solidFill>
                  <a:srgbClr val="FFFFFF"/>
                </a:solidFill>
                <a:latin typeface="+mn-lt"/>
                <a:ea typeface="+mn-ea"/>
                <a:cs typeface="+mn-cs"/>
                <a:sym typeface="Helvetica Neue Medium"/>
              </a:defRPr>
            </a:pPr>
          </a:p>
        </p:txBody>
      </p:sp>
      <p:pic>
        <p:nvPicPr>
          <p:cNvPr id="126" name="Image" descr="Image"/>
          <p:cNvPicPr>
            <a:picLocks noChangeAspect="1"/>
          </p:cNvPicPr>
          <p:nvPr/>
        </p:nvPicPr>
        <p:blipFill>
          <a:blip r:embed="rId3">
            <a:extLst/>
          </a:blip>
          <a:stretch>
            <a:fillRect/>
          </a:stretch>
        </p:blipFill>
        <p:spPr>
          <a:xfrm>
            <a:off x="11160818" y="2171963"/>
            <a:ext cx="11130037" cy="3016187"/>
          </a:xfrm>
          <a:prstGeom prst="rect">
            <a:avLst/>
          </a:prstGeom>
          <a:ln w="12700">
            <a:miter lim="400000"/>
          </a:ln>
        </p:spPr>
      </p:pic>
      <p:pic>
        <p:nvPicPr>
          <p:cNvPr id="127" name="Image" descr="Image"/>
          <p:cNvPicPr>
            <a:picLocks noChangeAspect="1"/>
          </p:cNvPicPr>
          <p:nvPr/>
        </p:nvPicPr>
        <p:blipFill>
          <a:blip r:embed="rId4">
            <a:extLst/>
          </a:blip>
          <a:stretch>
            <a:fillRect/>
          </a:stretch>
        </p:blipFill>
        <p:spPr>
          <a:xfrm>
            <a:off x="10811414" y="5732989"/>
            <a:ext cx="11579429" cy="3013762"/>
          </a:xfrm>
          <a:prstGeom prst="rect">
            <a:avLst/>
          </a:prstGeom>
          <a:ln w="12700">
            <a:miter lim="400000"/>
          </a:ln>
        </p:spPr>
      </p:pic>
    </p:spTree>
  </p:cSld>
  <p:clrMapOvr>
    <a:masterClrMapping/>
  </p:clrMapOvr>
  <p:transition xmlns:p14="http://schemas.microsoft.com/office/powerpoint/2010/main" spd="med" advClick="1"/>
</p:sld>
</file>

<file path=ppt/slides/slide1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29" name="Forty Years of Movie Hacking"/>
          <p:cNvSpPr txBox="1"/>
          <p:nvPr>
            <p:ph type="title"/>
          </p:nvPr>
        </p:nvSpPr>
        <p:spPr>
          <a:prstGeom prst="rect">
            <a:avLst/>
          </a:prstGeom>
        </p:spPr>
        <p:txBody>
          <a:bodyPr/>
          <a:lstStyle/>
          <a:p>
            <a:pPr/>
            <a:r>
              <a:t>Forty Years of Movie Hacking</a:t>
            </a:r>
          </a:p>
        </p:txBody>
      </p:sp>
      <p:pic>
        <p:nvPicPr>
          <p:cNvPr id="130" name="Forty Years of Movie Hacking_ Considering the Potential Implicati (dragged).pdf" descr="Forty Years of Movie Hacking_ Considering the Potential Implicati (dragged).pdf">
            <a:hlinkClick r:id="rId2" invalidUrl="" action="" tgtFrame="" tooltip="" history="1" highlightClick="0" endSnd="0"/>
          </p:cNvPr>
          <p:cNvPicPr>
            <a:picLocks noChangeAspect="1"/>
          </p:cNvPicPr>
          <p:nvPr/>
        </p:nvPicPr>
        <p:blipFill>
          <a:blip r:embed="rId3">
            <a:extLst/>
          </a:blip>
          <a:stretch>
            <a:fillRect/>
          </a:stretch>
        </p:blipFill>
        <p:spPr>
          <a:xfrm>
            <a:off x="695012" y="2481418"/>
            <a:ext cx="7772401" cy="10058401"/>
          </a:xfrm>
          <a:prstGeom prst="rect">
            <a:avLst/>
          </a:prstGeom>
          <a:ln w="25400">
            <a:solidFill>
              <a:srgbClr val="000000"/>
            </a:solidFill>
            <a:miter lim="400000"/>
          </a:ln>
        </p:spPr>
      </p:pic>
      <p:pic>
        <p:nvPicPr>
          <p:cNvPr id="131" name="Image" descr="Image"/>
          <p:cNvPicPr>
            <a:picLocks noChangeAspect="1"/>
          </p:cNvPicPr>
          <p:nvPr/>
        </p:nvPicPr>
        <p:blipFill>
          <a:blip r:embed="rId4">
            <a:extLst/>
          </a:blip>
          <a:stretch>
            <a:fillRect/>
          </a:stretch>
        </p:blipFill>
        <p:spPr>
          <a:xfrm>
            <a:off x="9990057" y="1932518"/>
            <a:ext cx="11127848" cy="4368828"/>
          </a:xfrm>
          <a:prstGeom prst="rect">
            <a:avLst/>
          </a:prstGeom>
          <a:ln w="12700">
            <a:miter lim="400000"/>
          </a:ln>
        </p:spPr>
      </p:pic>
      <p:pic>
        <p:nvPicPr>
          <p:cNvPr id="132" name="Image" descr="Image"/>
          <p:cNvPicPr>
            <a:picLocks noChangeAspect="1"/>
          </p:cNvPicPr>
          <p:nvPr/>
        </p:nvPicPr>
        <p:blipFill>
          <a:blip r:embed="rId5">
            <a:extLst/>
          </a:blip>
          <a:stretch>
            <a:fillRect/>
          </a:stretch>
        </p:blipFill>
        <p:spPr>
          <a:xfrm>
            <a:off x="9520386" y="10285293"/>
            <a:ext cx="7150416" cy="3335266"/>
          </a:xfrm>
          <a:prstGeom prst="rect">
            <a:avLst/>
          </a:prstGeom>
          <a:ln w="12700">
            <a:miter lim="400000"/>
          </a:ln>
        </p:spPr>
      </p:pic>
      <p:pic>
        <p:nvPicPr>
          <p:cNvPr id="133" name="Image" descr="Image"/>
          <p:cNvPicPr>
            <a:picLocks noChangeAspect="1"/>
          </p:cNvPicPr>
          <p:nvPr/>
        </p:nvPicPr>
        <p:blipFill>
          <a:blip r:embed="rId6">
            <a:extLst/>
          </a:blip>
          <a:stretch>
            <a:fillRect/>
          </a:stretch>
        </p:blipFill>
        <p:spPr>
          <a:xfrm>
            <a:off x="9585797" y="5726760"/>
            <a:ext cx="11936367" cy="4678085"/>
          </a:xfrm>
          <a:prstGeom prst="rect">
            <a:avLst/>
          </a:prstGeom>
          <a:ln w="12700">
            <a:miter lim="400000"/>
          </a:ln>
        </p:spPr>
      </p:pic>
      <p:sp>
        <p:nvSpPr>
          <p:cNvPr id="134" name="(This is also a stunning example of why you should never use pie charts.)"/>
          <p:cNvSpPr txBox="1"/>
          <p:nvPr/>
        </p:nvSpPr>
        <p:spPr>
          <a:xfrm>
            <a:off x="17985489" y="11012742"/>
            <a:ext cx="5601765" cy="2323539"/>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p>
            <a:pPr/>
            <a:r>
              <a:t>(This is also a stunning example of why you should </a:t>
            </a:r>
            <a:r>
              <a:rPr i="1"/>
              <a:t>never</a:t>
            </a:r>
            <a:r>
              <a:t> use pie charts.)</a:t>
            </a:r>
          </a:p>
        </p:txBody>
      </p:sp>
    </p:spTree>
  </p:cSld>
  <p:clrMapOvr>
    <a:masterClrMapping/>
  </p:clrMapOvr>
  <p:transition xmlns:p14="http://schemas.microsoft.com/office/powerpoint/2010/main" spd="med" advClick="1"/>
</p:sld>
</file>

<file path=ppt/slides/slide1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36" name="Johnny Long DEF CON 14 - Secrets of the Hollywood Hacker"/>
          <p:cNvSpPr txBox="1"/>
          <p:nvPr>
            <p:ph type="title"/>
          </p:nvPr>
        </p:nvSpPr>
        <p:spPr>
          <a:prstGeom prst="rect">
            <a:avLst/>
          </a:prstGeom>
        </p:spPr>
        <p:txBody>
          <a:bodyPr/>
          <a:lstStyle/>
          <a:p>
            <a:pPr/>
            <a:r>
              <a:t>Johnny Long DEF CON 14 - Secrets of the Hollywood Hacker</a:t>
            </a:r>
          </a:p>
        </p:txBody>
      </p:sp>
      <p:pic>
        <p:nvPicPr>
          <p:cNvPr id="137" name="DEF CON 14 - Johnny Long: Secrets of the Hollywood Hacker!" descr="DEF CON 14 - Johnny Long: Secrets of the Hollywood Hacker!"/>
          <p:cNvPicPr>
            <a:picLocks noChangeAspect="0"/>
          </p:cNvPicPr>
          <p:nvPr>
            <a:videoFile xmlns:mc="http://schemas.openxmlformats.org/markup-compatibility/2006" xmlns:aiw="http://developer.apple.com/namespaces/iwork" r:link="rId2" mc:Ignorable="aiw" aiw:title="DEF CON 14 - Johnny Long: Secrets of the Hollywood Hacker!" aiw:author="DEFCONConference"/>
          </p:nvPr>
        </p:nvPicPr>
        <p:blipFill>
          <a:blip r:embed="rId3">
            <a:extLst/>
          </a:blip>
          <a:stretch>
            <a:fillRect/>
          </a:stretch>
        </p:blipFill>
        <p:spPr>
          <a:xfrm>
            <a:off x="8815957" y="2001795"/>
            <a:ext cx="15530047" cy="11647537"/>
          </a:xfrm>
          <a:prstGeom prst="rect">
            <a:avLst/>
          </a:prstGeom>
        </p:spPr>
      </p:pic>
      <p:pic>
        <p:nvPicPr>
          <p:cNvPr id="138" name="pasted-movie.png" descr="pasted-movie.png"/>
          <p:cNvPicPr>
            <a:picLocks noChangeAspect="1"/>
          </p:cNvPicPr>
          <p:nvPr/>
        </p:nvPicPr>
        <p:blipFill>
          <a:blip r:embed="rId4">
            <a:extLst/>
          </a:blip>
          <a:stretch>
            <a:fillRect/>
          </a:stretch>
        </p:blipFill>
        <p:spPr>
          <a:xfrm>
            <a:off x="402131" y="2247691"/>
            <a:ext cx="5168488" cy="4891435"/>
          </a:xfrm>
          <a:prstGeom prst="rect">
            <a:avLst/>
          </a:prstGeom>
          <a:ln w="12700">
            <a:miter lim="400000"/>
          </a:ln>
        </p:spPr>
      </p:pic>
      <p:pic>
        <p:nvPicPr>
          <p:cNvPr id="139" name="pasted-movie.png" descr="pasted-movie.png"/>
          <p:cNvPicPr>
            <a:picLocks noChangeAspect="1"/>
          </p:cNvPicPr>
          <p:nvPr/>
        </p:nvPicPr>
        <p:blipFill>
          <a:blip r:embed="rId5">
            <a:extLst/>
          </a:blip>
          <a:stretch>
            <a:fillRect/>
          </a:stretch>
        </p:blipFill>
        <p:spPr>
          <a:xfrm>
            <a:off x="349250" y="7499029"/>
            <a:ext cx="6936393" cy="5866264"/>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mediacall" nodeType="clickEffect" presetSubtype="0" presetID="1" grpId="1" fill="hold">
                                  <p:stCondLst>
                                    <p:cond delay="0"/>
                                  </p:stCondLst>
                                  <p:childTnLst>
                                    <p:cmd type="call" cmd="playFrom(0.0)">
                                      <p:cBhvr>
                                        <p:cTn id="6" dur="1" fill="hold"/>
                                        <p:tgtEl>
                                          <p:spTgt spid="137"/>
                                        </p:tgtEl>
                                      </p:cBhvr>
                                    </p:cmd>
                                  </p:childTnLst>
                                </p:cTn>
                              </p:par>
                            </p:childTnLst>
                          </p:cTn>
                        </p:par>
                      </p:childTnLst>
                    </p:cTn>
                  </p:par>
                </p:childTnLst>
              </p:cTn>
              <p:prevCondLst>
                <p:cond evt="onPrev">
                  <p:tgtEl>
                    <p:sldTgt/>
                  </p:tgtEl>
                </p:cond>
              </p:prevCondLst>
              <p:nextCondLst>
                <p:cond evt="onNext">
                  <p:tgtEl>
                    <p:sldTgt/>
                  </p:tgtEl>
                </p:cond>
              </p:nextCondLst>
            </p:seq>
            <p:video fullScrn="0">
              <p:cMediaNode mute="0" showWhenStopped="1" numSld="1" vol="80000">
                <p:cTn id="7" fill="hold" display="0">
                  <p:stCondLst>
                    <p:cond delay="indefinite"/>
                  </p:stCondLst>
                </p:cTn>
                <p:tgtEl>
                  <p:spTgt spid="137"/>
                </p:tgtEl>
              </p:cMediaNode>
            </p:video>
            <p:seq concurrent="1" prevAc="none" nextAc="seek">
              <p:cTn id="8" evtFilter="cancelBubble" nodeType="interactiveSeq" restart="whenNotActive" fill="hold">
                <p:stCondLst>
                  <p:cond delay="0" evt="onClick">
                    <p:tgtEl>
                      <p:spTgt spid="137"/>
                    </p:tgtEl>
                  </p:cond>
                </p:stCondLst>
                <p:endSync delay="0" evt="end">
                  <p:rtn val="all"/>
                </p:endSync>
                <p:childTnLst>
                  <p:par>
                    <p:cTn id="9" fill="hold">
                      <p:stCondLst>
                        <p:cond delay="0"/>
                      </p:stCondLst>
                      <p:childTnLst>
                        <p:par>
                          <p:cTn id="10" fill="hold">
                            <p:stCondLst>
                              <p:cond delay="0"/>
                            </p:stCondLst>
                            <p:childTnLst>
                              <p:par>
                                <p:cTn id="11" presetClass="mediacall" nodeType="clickEffect" presetSubtype="0" presetID="2" fill="hold">
                                  <p:stCondLst>
                                    <p:cond delay="0"/>
                                  </p:stCondLst>
                                  <p:childTnLst>
                                    <p:cmd type="call" cmd="togglePause">
                                      <p:cBhvr>
                                        <p:cTn id="12" dur="1" fill="hold"/>
                                        <p:tgtEl>
                                          <p:spTgt spid="137"/>
                                        </p:tgtEl>
                                      </p:cBhvr>
                                    </p:cmd>
                                  </p:childTnLst>
                                </p:cTn>
                              </p:par>
                            </p:childTnLst>
                          </p:cTn>
                        </p:par>
                      </p:childTnLst>
                    </p:cTn>
                  </p:par>
                </p:childTnLst>
              </p:cTn>
              <p:nextCondLst>
                <p:cond delay="0" evt="onClick">
                  <p:tgtEl>
                    <p:spTgt spid="137"/>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1" name="Security Threats  that systems face today…"/>
          <p:cNvSpPr txBox="1"/>
          <p:nvPr>
            <p:ph type="title"/>
          </p:nvPr>
        </p:nvSpPr>
        <p:spPr>
          <a:prstGeom prst="rect">
            <a:avLst/>
          </a:prstGeom>
        </p:spPr>
        <p:txBody>
          <a:bodyPr/>
          <a:lstStyle/>
          <a:p>
            <a:pPr/>
            <a:r>
              <a:t>Security Threats </a:t>
            </a:r>
            <a:br/>
            <a:r>
              <a:t>that systems face today</a:t>
            </a:r>
          </a:p>
          <a:p>
            <a:pPr/>
          </a:p>
          <a:p>
            <a:pPr/>
            <a:r>
              <a:t>focus on:</a:t>
            </a:r>
            <a:br/>
            <a:r>
              <a:t>Threat Actors</a:t>
            </a:r>
            <a:br/>
            <a:r>
              <a:t>Threat Vectors</a:t>
            </a:r>
          </a:p>
          <a:p>
            <a:pPr/>
            <a:r>
              <a:t>Threat Intelligence</a:t>
            </a:r>
          </a:p>
        </p:txBody>
      </p:sp>
      <p:pic>
        <p:nvPicPr>
          <p:cNvPr id="142" name="Picture Placeholder 2" descr="Picture Placeholder 2"/>
          <p:cNvPicPr>
            <a:picLocks noChangeAspect="1"/>
          </p:cNvPicPr>
          <p:nvPr>
            <p:ph type="pic" idx="21"/>
          </p:nvPr>
        </p:nvPicPr>
        <p:blipFill>
          <a:blip r:embed="rId2">
            <a:extLst/>
          </a:blip>
          <a:stretch>
            <a:fillRect/>
          </a:stretch>
        </p:blipFill>
        <p:spPr>
          <a:prstGeom prst="rect">
            <a:avLst/>
          </a:prstGeom>
        </p:spPr>
      </p:pic>
    </p:spTree>
  </p:cSld>
  <p:clrMapOvr>
    <a:masterClrMapping/>
  </p:clrMapOvr>
  <p:transition xmlns:p14="http://schemas.microsoft.com/office/powerpoint/2010/main" spd="med" advClick="1"/>
</p:sld>
</file>

<file path=ppt/slides/slide2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4" name="Last week we discussed vulnerabilities."/>
          <p:cNvSpPr txBox="1"/>
          <p:nvPr>
            <p:ph type="title"/>
          </p:nvPr>
        </p:nvSpPr>
        <p:spPr>
          <a:prstGeom prst="rect">
            <a:avLst/>
          </a:prstGeom>
        </p:spPr>
        <p:txBody>
          <a:bodyPr/>
          <a:lstStyle/>
          <a:p>
            <a:pPr/>
            <a:r>
              <a:t>Last week we discussed vulnerabilities.</a:t>
            </a:r>
          </a:p>
        </p:txBody>
      </p:sp>
      <p:sp>
        <p:nvSpPr>
          <p:cNvPr id="145" name="“Weakness in an information system, system security procedures, internal controls, or implementation that could be exploited or triggered by a threat source.” (FIPS 200)…"/>
          <p:cNvSpPr txBox="1"/>
          <p:nvPr>
            <p:ph type="body" idx="1"/>
          </p:nvPr>
        </p:nvSpPr>
        <p:spPr>
          <a:xfrm>
            <a:off x="425578" y="2427551"/>
            <a:ext cx="12473647" cy="10796025"/>
          </a:xfrm>
          <a:prstGeom prst="rect">
            <a:avLst/>
          </a:prstGeom>
        </p:spPr>
        <p:txBody>
          <a:bodyPr/>
          <a:lstStyle/>
          <a:p>
            <a:pPr lvl="1" indent="411479" defTabSz="742950">
              <a:spcBef>
                <a:spcPts val="300"/>
              </a:spcBef>
              <a:defRPr i="1" sz="3239"/>
            </a:pPr>
            <a:r>
              <a:t>“</a:t>
            </a:r>
            <a:r>
              <a:rPr i="0"/>
              <a:t>Weakness in an information system, system security procedures, internal controls, or implementation that could be exploited or triggered by a threat source.” (FIPS 200)</a:t>
            </a:r>
            <a:endParaRPr i="0"/>
          </a:p>
          <a:p>
            <a:pPr lvl="1" indent="411479" defTabSz="742950">
              <a:spcBef>
                <a:spcPts val="300"/>
              </a:spcBef>
              <a:defRPr i="1" sz="3239"/>
            </a:pPr>
            <a:endParaRPr i="0"/>
          </a:p>
          <a:p>
            <a:pPr lvl="1" indent="411479" defTabSz="742950">
              <a:spcBef>
                <a:spcPts val="300"/>
              </a:spcBef>
              <a:defRPr i="1" sz="3239"/>
            </a:pPr>
            <a:r>
              <a:rPr i="0"/>
              <a:t>“Weakness in a system, system security procedures, internal controls, or implementation that could be exploited or triggered by a threat.” (SP 1800-17B)</a:t>
            </a:r>
            <a:endParaRPr i="0"/>
          </a:p>
          <a:p>
            <a:pPr lvl="1" indent="411479" defTabSz="742950">
              <a:spcBef>
                <a:spcPts val="300"/>
              </a:spcBef>
              <a:defRPr i="1" sz="3239"/>
            </a:pPr>
            <a:endParaRPr i="0"/>
          </a:p>
          <a:p>
            <a:pPr lvl="1" indent="411479" defTabSz="742950">
              <a:spcBef>
                <a:spcPts val="300"/>
              </a:spcBef>
              <a:defRPr i="1" sz="3239"/>
            </a:pPr>
            <a:r>
              <a:rPr i="0"/>
              <a:t>“Weakness in an information system, system security procedures, internal controls, or implementation that could be exploited or triggered by a threat source.” (SP 800-30R1)</a:t>
            </a:r>
            <a:endParaRPr i="0"/>
          </a:p>
          <a:p>
            <a:pPr lvl="1" indent="411479" defTabSz="742950">
              <a:spcBef>
                <a:spcPts val="300"/>
              </a:spcBef>
              <a:defRPr i="1" sz="3239"/>
            </a:pPr>
            <a:endParaRPr i="0"/>
          </a:p>
          <a:p>
            <a:pPr lvl="1" indent="411479" defTabSz="742950">
              <a:spcBef>
                <a:spcPts val="300"/>
              </a:spcBef>
              <a:defRPr i="1" sz="3239"/>
            </a:pPr>
            <a:r>
              <a:rPr i="0"/>
              <a:t>“Weakness in an information system, system security procedures, internal controls, or implementation that could be exploited or triggered by a threat source. Note: The term weakness is synonymous for deficiency. Weakness may result in security and/or privacy risks.” (SP 800-128)</a:t>
            </a:r>
            <a:endParaRPr i="0"/>
          </a:p>
          <a:p>
            <a:pPr lvl="1" indent="411479" defTabSz="742950">
              <a:spcBef>
                <a:spcPts val="300"/>
              </a:spcBef>
              <a:defRPr i="1" sz="3239"/>
            </a:pPr>
            <a:endParaRPr i="0"/>
          </a:p>
          <a:p>
            <a:pPr defTabSz="742950">
              <a:spcBef>
                <a:spcPts val="300"/>
              </a:spcBef>
              <a:defRPr i="1" sz="3239"/>
            </a:pPr>
            <a:r>
              <a:rPr u="sng">
                <a:hlinkClick r:id="rId2" invalidUrl="" action="" tgtFrame="" tooltip="" history="1" highlightClick="0" endSnd="0"/>
              </a:rPr>
              <a:t>https://csrc.nist.gov/glossary/term/vulnerability</a:t>
            </a:r>
            <a:r>
              <a:rPr i="0"/>
              <a:t> </a:t>
            </a:r>
            <a:endParaRPr i="0"/>
          </a:p>
          <a:p>
            <a:pPr lvl="1" indent="411479" defTabSz="742950">
              <a:spcBef>
                <a:spcPts val="300"/>
              </a:spcBef>
              <a:defRPr i="1" sz="3239"/>
            </a:pPr>
            <a:endParaRPr i="0"/>
          </a:p>
        </p:txBody>
      </p:sp>
      <p:pic>
        <p:nvPicPr>
          <p:cNvPr id="146" name="pasted-movie.png" descr="pasted-movie.png"/>
          <p:cNvPicPr>
            <a:picLocks noChangeAspect="1"/>
          </p:cNvPicPr>
          <p:nvPr/>
        </p:nvPicPr>
        <p:blipFill>
          <a:blip r:embed="rId3">
            <a:extLst/>
          </a:blip>
          <a:stretch>
            <a:fillRect/>
          </a:stretch>
        </p:blipFill>
        <p:spPr>
          <a:xfrm>
            <a:off x="12937361" y="580001"/>
            <a:ext cx="11464375" cy="13080385"/>
          </a:xfrm>
          <a:prstGeom prst="rect">
            <a:avLst/>
          </a:prstGeom>
          <a:ln w="12700">
            <a:miter lim="400000"/>
          </a:ln>
        </p:spPr>
      </p:pic>
    </p:spTree>
  </p:cSld>
  <p:clrMapOvr>
    <a:masterClrMapping/>
  </p:clrMapOvr>
  <p:transition xmlns:p14="http://schemas.microsoft.com/office/powerpoint/2010/main" spd="med" advClick="1"/>
</p:sld>
</file>

<file path=ppt/slides/slide2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48" name="This week is threats…"/>
          <p:cNvSpPr txBox="1"/>
          <p:nvPr>
            <p:ph type="title"/>
          </p:nvPr>
        </p:nvSpPr>
        <p:spPr>
          <a:prstGeom prst="rect">
            <a:avLst/>
          </a:prstGeom>
        </p:spPr>
        <p:txBody>
          <a:bodyPr/>
          <a:lstStyle/>
          <a:p>
            <a:pPr/>
            <a:r>
              <a:t>This week is threats…</a:t>
            </a:r>
          </a:p>
        </p:txBody>
      </p:sp>
      <p:sp>
        <p:nvSpPr>
          <p:cNvPr id="149" name="“Any circumstance or event with the potential to adversely impact organizational operations (including mission, functions, image, or reputation), organizational assets, or individuals through an information system via unauthorized access, destruction, di"/>
          <p:cNvSpPr txBox="1"/>
          <p:nvPr>
            <p:ph type="body" sz="half" idx="1"/>
          </p:nvPr>
        </p:nvSpPr>
        <p:spPr>
          <a:xfrm>
            <a:off x="425578" y="2427551"/>
            <a:ext cx="10724836" cy="10796025"/>
          </a:xfrm>
          <a:prstGeom prst="rect">
            <a:avLst/>
          </a:prstGeom>
        </p:spPr>
        <p:txBody>
          <a:bodyPr/>
          <a:lstStyle/>
          <a:p>
            <a:pPr lvl="1" indent="434340" defTabSz="784225">
              <a:spcBef>
                <a:spcPts val="300"/>
              </a:spcBef>
              <a:defRPr sz="3420"/>
            </a:pPr>
            <a:r>
              <a:t>“Any circumstance or event with the potential to adversely impact organizational operations (including mission, functions, image, or reputation), organizational assets, or individuals through an information system via unauthorized access, destruction, disclosure, modification of information, and/or denial of service. Also, the potential for a threat-source to successfully exploit a particular information system vulnerability.” (FIPS 200)</a:t>
            </a:r>
          </a:p>
          <a:p>
            <a:pPr lvl="1" indent="434340" defTabSz="784225">
              <a:spcBef>
                <a:spcPts val="300"/>
              </a:spcBef>
              <a:defRPr sz="3420"/>
            </a:pPr>
          </a:p>
          <a:p>
            <a:pPr lvl="1" indent="434340" defTabSz="784225">
              <a:spcBef>
                <a:spcPts val="300"/>
              </a:spcBef>
              <a:defRPr sz="3420"/>
            </a:pPr>
            <a:r>
              <a:t>“Any circumstance or event with the potential to adversely impact organizational operations (including mission, functions, image, or reputation), organizational assets, individuals, other organizations, or the Nation through an information system via unauthorized access, destruction, disclosure, modification of information, and/or denial of service.” (SP 800-30R1)</a:t>
            </a:r>
          </a:p>
          <a:p>
            <a:pPr defTabSz="784225">
              <a:spcBef>
                <a:spcPts val="3000"/>
              </a:spcBef>
              <a:defRPr sz="3989"/>
            </a:pPr>
            <a:r>
              <a:rPr u="sng">
                <a:hlinkClick r:id="rId2" invalidUrl="" action="" tgtFrame="" tooltip="" history="1" highlightClick="0" endSnd="0"/>
              </a:rPr>
              <a:t>https://csrc.nist.gov/glossary/term/threat</a:t>
            </a:r>
            <a:r>
              <a:t> </a:t>
            </a:r>
          </a:p>
        </p:txBody>
      </p:sp>
      <p:pic>
        <p:nvPicPr>
          <p:cNvPr id="150" name="pasted-movie.png" descr="pasted-movie.png"/>
          <p:cNvPicPr>
            <a:picLocks noChangeAspect="1"/>
          </p:cNvPicPr>
          <p:nvPr/>
        </p:nvPicPr>
        <p:blipFill>
          <a:blip r:embed="rId3">
            <a:extLst/>
          </a:blip>
          <a:stretch>
            <a:fillRect/>
          </a:stretch>
        </p:blipFill>
        <p:spPr>
          <a:xfrm>
            <a:off x="12192992" y="262193"/>
            <a:ext cx="12021463" cy="13716001"/>
          </a:xfrm>
          <a:prstGeom prst="rect">
            <a:avLst/>
          </a:prstGeom>
          <a:ln w="12700">
            <a:miter lim="400000"/>
          </a:ln>
        </p:spPr>
      </p:pic>
    </p:spTree>
  </p:cSld>
  <p:clrMapOvr>
    <a:masterClrMapping/>
  </p:clrMapOvr>
  <p:transition xmlns:p14="http://schemas.microsoft.com/office/powerpoint/2010/main" spd="med" advClick="1"/>
</p:sld>
</file>

<file path=ppt/slides/slide2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2" name="The NIST glossary has many kinds of threats"/>
          <p:cNvSpPr txBox="1"/>
          <p:nvPr>
            <p:ph type="title"/>
          </p:nvPr>
        </p:nvSpPr>
        <p:spPr>
          <a:prstGeom prst="rect">
            <a:avLst/>
          </a:prstGeom>
        </p:spPr>
        <p:txBody>
          <a:bodyPr/>
          <a:lstStyle/>
          <a:p>
            <a:pPr/>
            <a:r>
              <a:t>The NIST glossary has many kinds of threats</a:t>
            </a:r>
          </a:p>
        </p:txBody>
      </p:sp>
      <p:sp>
        <p:nvSpPr>
          <p:cNvPr id="153" name="threat…"/>
          <p:cNvSpPr txBox="1"/>
          <p:nvPr>
            <p:ph type="body" idx="1"/>
          </p:nvPr>
        </p:nvSpPr>
        <p:spPr>
          <a:prstGeom prst="rect">
            <a:avLst/>
          </a:prstGeom>
        </p:spPr>
        <p:txBody>
          <a:bodyPr/>
          <a:lstStyle/>
          <a:p>
            <a:pPr/>
            <a:r>
              <a:t>threat</a:t>
            </a:r>
          </a:p>
          <a:p>
            <a:pPr lvl="1"/>
            <a:r>
              <a:t>threat actor</a:t>
            </a:r>
          </a:p>
          <a:p>
            <a:pPr lvl="1"/>
            <a:r>
              <a:t>Threat Agent/Source</a:t>
            </a:r>
          </a:p>
          <a:p>
            <a:pPr lvl="1"/>
            <a:r>
              <a:t>threat analysis</a:t>
            </a:r>
          </a:p>
          <a:p>
            <a:pPr lvl="1"/>
            <a:r>
              <a:t>Threat Assessment/Analysis</a:t>
            </a:r>
          </a:p>
          <a:p>
            <a:pPr lvl="1"/>
            <a:r>
              <a:t>threat event</a:t>
            </a:r>
          </a:p>
          <a:p>
            <a:pPr lvl="1"/>
            <a:r>
              <a:t>threat event outcome</a:t>
            </a:r>
          </a:p>
          <a:p>
            <a:pPr lvl="1"/>
            <a:r>
              <a:t>threat information</a:t>
            </a:r>
          </a:p>
          <a:p>
            <a:pPr lvl="1"/>
            <a:r>
              <a:t>threat intelligence</a:t>
            </a:r>
          </a:p>
          <a:p>
            <a:pPr lvl="1"/>
            <a:r>
              <a:t>Threat Intelligence Report</a:t>
            </a:r>
          </a:p>
          <a:p>
            <a:pPr lvl="1"/>
            <a:r>
              <a:t>threat modeling</a:t>
            </a:r>
          </a:p>
          <a:p>
            <a:pPr lvl="1"/>
            <a:r>
              <a:t>threat monitoring</a:t>
            </a:r>
          </a:p>
          <a:p>
            <a:pPr lvl="1"/>
            <a:r>
              <a:t>threat scenario</a:t>
            </a:r>
          </a:p>
          <a:p>
            <a:pPr lvl="1"/>
            <a:r>
              <a:t>Threat Shifting</a:t>
            </a:r>
          </a:p>
          <a:p>
            <a:pPr lvl="1"/>
            <a:r>
              <a:t>Threat Signaling</a:t>
            </a:r>
          </a:p>
          <a:p>
            <a:pPr lvl="1"/>
            <a:r>
              <a:t>threat source</a:t>
            </a:r>
          </a:p>
        </p:txBody>
      </p:sp>
      <p:sp>
        <p:nvSpPr>
          <p:cNvPr id="154" name="We will focus on"/>
          <p:cNvSpPr txBox="1"/>
          <p:nvPr/>
        </p:nvSpPr>
        <p:spPr>
          <a:xfrm>
            <a:off x="8748470" y="7256800"/>
            <a:ext cx="3650743"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We will focus on</a:t>
            </a:r>
          </a:p>
        </p:txBody>
      </p:sp>
      <p:sp>
        <p:nvSpPr>
          <p:cNvPr id="155" name="Threat Actors — Who"/>
          <p:cNvSpPr txBox="1"/>
          <p:nvPr/>
        </p:nvSpPr>
        <p:spPr>
          <a:xfrm>
            <a:off x="13885322" y="5378639"/>
            <a:ext cx="4780027"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Threat Actors — Who</a:t>
            </a:r>
          </a:p>
        </p:txBody>
      </p:sp>
      <p:sp>
        <p:nvSpPr>
          <p:cNvPr id="156" name="Threat Vectors — How"/>
          <p:cNvSpPr txBox="1"/>
          <p:nvPr/>
        </p:nvSpPr>
        <p:spPr>
          <a:xfrm>
            <a:off x="13775137" y="7256800"/>
            <a:ext cx="5000397"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Threat Vectors — How</a:t>
            </a:r>
          </a:p>
        </p:txBody>
      </p:sp>
      <p:sp>
        <p:nvSpPr>
          <p:cNvPr id="157" name="Threat Intelligence — From where?"/>
          <p:cNvSpPr txBox="1"/>
          <p:nvPr/>
        </p:nvSpPr>
        <p:spPr>
          <a:xfrm>
            <a:off x="13743032" y="9134962"/>
            <a:ext cx="7733082"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Threat Intelligence — From where?</a:t>
            </a:r>
          </a:p>
        </p:txBody>
      </p:sp>
    </p:spTree>
  </p:cSld>
  <p:clrMapOvr>
    <a:masterClrMapping/>
  </p:clrMapOvr>
  <p:transition xmlns:p14="http://schemas.microsoft.com/office/powerpoint/2010/main" spd="med" advClick="1"/>
</p:sld>
</file>

<file path=ppt/slides/slide2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59" name="First a Case Study"/>
          <p:cNvSpPr txBox="1"/>
          <p:nvPr>
            <p:ph type="title"/>
          </p:nvPr>
        </p:nvSpPr>
        <p:spPr>
          <a:prstGeom prst="rect">
            <a:avLst/>
          </a:prstGeom>
        </p:spPr>
        <p:txBody>
          <a:bodyPr/>
          <a:lstStyle/>
          <a:p>
            <a:pPr/>
            <a:r>
              <a:t>First a Case Study</a:t>
            </a:r>
          </a:p>
        </p:txBody>
      </p:sp>
      <p:pic>
        <p:nvPicPr>
          <p:cNvPr id="160" name="pasted-movie.png" descr="pasted-movie.png"/>
          <p:cNvPicPr>
            <a:picLocks noChangeAspect="1"/>
          </p:cNvPicPr>
          <p:nvPr/>
        </p:nvPicPr>
        <p:blipFill>
          <a:blip r:embed="rId2">
            <a:extLst/>
          </a:blip>
          <a:stretch>
            <a:fillRect/>
          </a:stretch>
        </p:blipFill>
        <p:spPr>
          <a:xfrm>
            <a:off x="15365379" y="3159472"/>
            <a:ext cx="8027232" cy="7918938"/>
          </a:xfrm>
          <a:prstGeom prst="rect">
            <a:avLst/>
          </a:prstGeom>
          <a:ln w="12700">
            <a:miter lim="400000"/>
          </a:ln>
        </p:spPr>
      </p:pic>
    </p:spTree>
  </p:cSld>
  <p:clrMapOvr>
    <a:masterClrMapping/>
  </p:clrMapOvr>
  <p:transition xmlns:p14="http://schemas.microsoft.com/office/powerpoint/2010/main" spd="med" advClick="1"/>
</p:sld>
</file>

<file path=ppt/slides/slide2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2" name="Mailbag — Email received Feb 11, 2025 on Simson’s gmail account."/>
          <p:cNvSpPr txBox="1"/>
          <p:nvPr>
            <p:ph type="title"/>
          </p:nvPr>
        </p:nvSpPr>
        <p:spPr>
          <a:prstGeom prst="rect">
            <a:avLst/>
          </a:prstGeom>
        </p:spPr>
        <p:txBody>
          <a:bodyPr/>
          <a:lstStyle/>
          <a:p>
            <a:pPr/>
            <a:r>
              <a:t>Mailbag —</a:t>
            </a:r>
            <a:br/>
            <a:r>
              <a:t>Email received Feb 11, 2025 on Simson’s gmail account.</a:t>
            </a:r>
          </a:p>
        </p:txBody>
      </p:sp>
      <p:pic>
        <p:nvPicPr>
          <p:cNvPr id="163" name="pasted-movie.png" descr="pasted-movie.png"/>
          <p:cNvPicPr>
            <a:picLocks noChangeAspect="1"/>
          </p:cNvPicPr>
          <p:nvPr/>
        </p:nvPicPr>
        <p:blipFill>
          <a:blip r:embed="rId2">
            <a:extLst/>
          </a:blip>
          <a:stretch>
            <a:fillRect/>
          </a:stretch>
        </p:blipFill>
        <p:spPr>
          <a:xfrm>
            <a:off x="685636" y="2257885"/>
            <a:ext cx="11088971" cy="8484444"/>
          </a:xfrm>
          <a:prstGeom prst="rect">
            <a:avLst/>
          </a:prstGeom>
          <a:ln w="63500">
            <a:solidFill>
              <a:srgbClr val="BC4500"/>
            </a:solidFill>
            <a:miter lim="400000"/>
          </a:ln>
        </p:spPr>
      </p:pic>
      <p:pic>
        <p:nvPicPr>
          <p:cNvPr id="164" name="pasted-movie.png" descr="pasted-movie.png"/>
          <p:cNvPicPr>
            <a:picLocks noChangeAspect="1"/>
          </p:cNvPicPr>
          <p:nvPr/>
        </p:nvPicPr>
        <p:blipFill>
          <a:blip r:embed="rId3">
            <a:extLst/>
          </a:blip>
          <a:stretch>
            <a:fillRect/>
          </a:stretch>
        </p:blipFill>
        <p:spPr>
          <a:xfrm>
            <a:off x="12059586" y="2250279"/>
            <a:ext cx="11799593" cy="10893178"/>
          </a:xfrm>
          <a:prstGeom prst="rect">
            <a:avLst/>
          </a:prstGeom>
          <a:ln w="63500">
            <a:solidFill>
              <a:srgbClr val="BC4500"/>
            </a:solidFill>
            <a:miter lim="400000"/>
          </a:ln>
        </p:spPr>
      </p:pic>
    </p:spTree>
  </p:cSld>
  <p:clrMapOvr>
    <a:masterClrMapping/>
  </p:clrMapOvr>
  <p:transition xmlns:p14="http://schemas.microsoft.com/office/powerpoint/2010/main" spd="med" advClick="1"/>
</p:sld>
</file>

<file path=ppt/slides/slide2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66" name="This is a great attack!"/>
          <p:cNvSpPr txBox="1"/>
          <p:nvPr>
            <p:ph type="title"/>
          </p:nvPr>
        </p:nvSpPr>
        <p:spPr>
          <a:prstGeom prst="rect">
            <a:avLst/>
          </a:prstGeom>
        </p:spPr>
        <p:txBody>
          <a:bodyPr/>
          <a:lstStyle/>
          <a:p>
            <a:pPr/>
            <a:r>
              <a:t>This is a great attack!</a:t>
            </a:r>
          </a:p>
        </p:txBody>
      </p:sp>
      <p:sp>
        <p:nvSpPr>
          <p:cNvPr id="167" name="Positive indicators:…"/>
          <p:cNvSpPr txBox="1"/>
          <p:nvPr>
            <p:ph type="body" sz="half" idx="1"/>
          </p:nvPr>
        </p:nvSpPr>
        <p:spPr>
          <a:xfrm>
            <a:off x="1131118" y="2427551"/>
            <a:ext cx="11767149" cy="10796025"/>
          </a:xfrm>
          <a:prstGeom prst="rect">
            <a:avLst/>
          </a:prstGeom>
        </p:spPr>
        <p:txBody>
          <a:bodyPr/>
          <a:lstStyle/>
          <a:p>
            <a:pPr/>
            <a:r>
              <a:t>Positive indicators:</a:t>
            </a:r>
          </a:p>
          <a:p>
            <a:pPr lvl="1"/>
            <a:r>
              <a:t>Email looks authentic</a:t>
            </a:r>
          </a:p>
          <a:p>
            <a:pPr lvl="1"/>
            <a:r>
              <a:t>Raises concerns, but not alarming</a:t>
            </a:r>
          </a:p>
          <a:p>
            <a:pPr lvl="1"/>
            <a:r>
              <a:t>Potential loss ($1123.98) is large, not huge</a:t>
            </a:r>
          </a:p>
          <a:p>
            <a:pPr/>
          </a:p>
          <a:p>
            <a:pPr/>
            <a:r>
              <a:t>Negative indicators:</a:t>
            </a:r>
          </a:p>
          <a:p>
            <a:pPr lvl="1"/>
            <a:r>
              <a:t>No </a:t>
            </a:r>
            <a:r>
              <a:rPr i="1"/>
              <a:t>name </a:t>
            </a:r>
            <a:r>
              <a:t>or other </a:t>
            </a:r>
            <a:r>
              <a:rPr i="1"/>
              <a:t>identifying information</a:t>
            </a:r>
            <a:endParaRPr i="1"/>
          </a:p>
          <a:p>
            <a:pPr lvl="1"/>
            <a:r>
              <a:t>Price is way too low</a:t>
            </a:r>
            <a:r>
              <a:rPr i="1"/>
              <a:t> </a:t>
            </a:r>
            <a:r>
              <a:t>for a MacBook M4 Max ($3199)</a:t>
            </a:r>
          </a:p>
          <a:p>
            <a:pPr/>
          </a:p>
          <a:p>
            <a:pPr/>
          </a:p>
        </p:txBody>
      </p:sp>
      <p:pic>
        <p:nvPicPr>
          <p:cNvPr id="168" name="pasted-movie.png" descr="pasted-movie.png"/>
          <p:cNvPicPr>
            <a:picLocks noChangeAspect="1"/>
          </p:cNvPicPr>
          <p:nvPr/>
        </p:nvPicPr>
        <p:blipFill>
          <a:blip r:embed="rId2">
            <a:extLst/>
          </a:blip>
          <a:stretch>
            <a:fillRect/>
          </a:stretch>
        </p:blipFill>
        <p:spPr>
          <a:xfrm>
            <a:off x="13251967" y="249324"/>
            <a:ext cx="10096997" cy="13217351"/>
          </a:xfrm>
          <a:prstGeom prst="rect">
            <a:avLst/>
          </a:prstGeom>
          <a:ln w="12700">
            <a:miter lim="400000"/>
          </a:ln>
        </p:spPr>
      </p:pic>
      <p:sp>
        <p:nvSpPr>
          <p:cNvPr id="169" name="Q: Put in the chat one “positive indicator” that make this message seem legit and one “negative indicator” that makes it seem questionable."/>
          <p:cNvSpPr txBox="1"/>
          <p:nvPr/>
        </p:nvSpPr>
        <p:spPr>
          <a:xfrm>
            <a:off x="586203" y="11172002"/>
            <a:ext cx="12006600" cy="1991666"/>
          </a:xfrm>
          <a:prstGeom prst="rect">
            <a:avLst/>
          </a:prstGeom>
          <a:ln w="12700">
            <a:miter lim="400000"/>
          </a:ln>
          <a:extLst>
            <a:ext uri="{C572A759-6A51-4108-AA02-DFA0A04FC94B}">
              <ma14:wrappingTextBoxFlag xmlns:ma14="http://schemas.microsoft.com/office/mac/drawingml/2011/main" val="1"/>
            </a:ext>
          </a:extLst>
        </p:spPr>
        <p:txBody>
          <a:bodyPr lIns="50800" tIns="50800" rIns="50800" bIns="50800" anchor="ctr">
            <a:spAutoFit/>
          </a:bodyPr>
          <a:lstStyle>
            <a:lvl1pPr>
              <a:defRPr b="0" sz="4200"/>
            </a:lvl1pPr>
          </a:lstStyle>
          <a:p>
            <a:pPr/>
            <a:r>
              <a:t>Q: Put in the chat one “positive indicator” that make this message seem legit and one “negative indicator” that makes it seem questionable.</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xit" nodeType="clickEffect" presetSubtype="0" presetID="1" grpId="1" fill="hold">
                                  <p:stCondLst>
                                    <p:cond delay="0"/>
                                  </p:stCondLst>
                                  <p:iterate type="el" backwards="0">
                                    <p:tmAbs val="0"/>
                                  </p:iterate>
                                  <p:childTnLst>
                                    <p:set>
                                      <p:cBhvr>
                                        <p:cTn id="6" fill="hold">
                                          <p:stCondLst>
                                            <p:cond delay="0"/>
                                          </p:stCondLst>
                                        </p:cTn>
                                        <p:tgtEl>
                                          <p:spTgt spid="169"/>
                                        </p:tgtEl>
                                        <p:attrNameLst>
                                          <p:attrName>style.visibility</p:attrName>
                                        </p:attrNameLst>
                                      </p:cBhvr>
                                      <p:to>
                                        <p:strVal val="hidden"/>
                                      </p:to>
                                    </p:set>
                                  </p:childTnLst>
                                </p:cTn>
                              </p:par>
                            </p:childTnLst>
                          </p:cTn>
                        </p:par>
                        <p:par>
                          <p:cTn id="7" fill="hold">
                            <p:stCondLst>
                              <p:cond delay="0"/>
                            </p:stCondLst>
                            <p:childTnLst>
                              <p:par>
                                <p:cTn id="8" presetClass="entr" nodeType="afterEffect" presetSubtype="0" presetID="1" grpId="2" fill="hold">
                                  <p:stCondLst>
                                    <p:cond delay="0"/>
                                  </p:stCondLst>
                                  <p:iterate type="el" backwards="0">
                                    <p:tmAbs val="0"/>
                                  </p:iterate>
                                  <p:childTnLst>
                                    <p:set>
                                      <p:cBhvr>
                                        <p:cTn id="9" fill="hold"/>
                                        <p:tgtEl>
                                          <p:spTgt spid="167"/>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67" grpId="2"/>
      <p:bldP build="whole" bldLvl="1" animBg="1" rev="0" advAuto="0" spid="169" grpId="1"/>
    </p:bldLst>
  </p:timing>
</p:sld>
</file>

<file path=ppt/slides/slide2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1" name="Form a plan:…"/>
          <p:cNvSpPr txBox="1"/>
          <p:nvPr>
            <p:ph type="title"/>
          </p:nvPr>
        </p:nvSpPr>
        <p:spPr>
          <a:prstGeom prst="rect">
            <a:avLst/>
          </a:prstGeom>
        </p:spPr>
        <p:txBody>
          <a:bodyPr/>
          <a:lstStyle/>
          <a:p>
            <a:pPr/>
            <a:r>
              <a:t>Form a plan:</a:t>
            </a:r>
          </a:p>
          <a:p>
            <a:pPr/>
            <a:r>
              <a:t>Check addresses, check links, look at mail header.</a:t>
            </a:r>
          </a:p>
        </p:txBody>
      </p:sp>
      <p:sp>
        <p:nvSpPr>
          <p:cNvPr id="172" name="From: address — looks good…"/>
          <p:cNvSpPr txBox="1"/>
          <p:nvPr>
            <p:ph type="body" idx="1"/>
          </p:nvPr>
        </p:nvSpPr>
        <p:spPr>
          <a:prstGeom prst="rect">
            <a:avLst/>
          </a:prstGeom>
        </p:spPr>
        <p:txBody>
          <a:bodyPr/>
          <a:lstStyle/>
          <a:p>
            <a:pPr/>
            <a:r>
              <a:t>From: address — looks good</a:t>
            </a:r>
          </a:p>
          <a:p>
            <a:pPr lvl="1"/>
            <a:r>
              <a:t>Note: Due to DMARC, From: addresses are increasingly reliable.</a:t>
            </a:r>
          </a:p>
          <a:p>
            <a:pPr/>
          </a:p>
          <a:p>
            <a:pPr/>
          </a:p>
          <a:p>
            <a:pPr/>
          </a:p>
          <a:p>
            <a:pPr/>
            <a:r>
              <a:t>Check the to: address</a:t>
            </a:r>
          </a:p>
          <a:p>
            <a:pPr lvl="1"/>
            <a:r>
              <a:t>Note: To: addresses are </a:t>
            </a:r>
            <a:r>
              <a:rPr i="1"/>
              <a:t>not </a:t>
            </a:r>
            <a:r>
              <a:t>reliable, because you could get mail from bcc:</a:t>
            </a:r>
          </a:p>
        </p:txBody>
      </p:sp>
      <p:sp>
        <p:nvSpPr>
          <p:cNvPr id="173" name="Text"/>
          <p:cNvSpPr txBox="1"/>
          <p:nvPr/>
        </p:nvSpPr>
        <p:spPr>
          <a:xfrm>
            <a:off x="16043940" y="2135365"/>
            <a:ext cx="6756401" cy="4496297"/>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spcBef>
                <a:spcPts val="1200"/>
              </a:spcBef>
              <a:defRPr b="0" sz="4800">
                <a:latin typeface="Helvetica"/>
                <a:ea typeface="Helvetica"/>
                <a:cs typeface="Helvetica"/>
                <a:sym typeface="Helvetica"/>
              </a:defRPr>
            </a:pPr>
          </a:p>
        </p:txBody>
      </p:sp>
      <p:pic>
        <p:nvPicPr>
          <p:cNvPr id="174" name="pasted-movie.png" descr="pasted-movie.png"/>
          <p:cNvPicPr>
            <a:picLocks noChangeAspect="1"/>
          </p:cNvPicPr>
          <p:nvPr/>
        </p:nvPicPr>
        <p:blipFill>
          <a:blip r:embed="rId2">
            <a:extLst/>
          </a:blip>
          <a:stretch>
            <a:fillRect/>
          </a:stretch>
        </p:blipFill>
        <p:spPr>
          <a:xfrm>
            <a:off x="16043940" y="2135365"/>
            <a:ext cx="6642101" cy="3365501"/>
          </a:xfrm>
          <a:prstGeom prst="rect">
            <a:avLst/>
          </a:prstGeom>
          <a:ln w="12700">
            <a:miter lim="400000"/>
          </a:ln>
        </p:spPr>
      </p:pic>
      <p:pic>
        <p:nvPicPr>
          <p:cNvPr id="175" name="pasted-movie.png" descr="pasted-movie.png"/>
          <p:cNvPicPr>
            <a:picLocks noChangeAspect="1"/>
          </p:cNvPicPr>
          <p:nvPr/>
        </p:nvPicPr>
        <p:blipFill>
          <a:blip r:embed="rId3">
            <a:extLst/>
          </a:blip>
          <a:stretch>
            <a:fillRect/>
          </a:stretch>
        </p:blipFill>
        <p:spPr>
          <a:xfrm>
            <a:off x="15634947" y="8231009"/>
            <a:ext cx="8089901" cy="3543301"/>
          </a:xfrm>
          <a:prstGeom prst="rect">
            <a:avLst/>
          </a:prstGeom>
          <a:ln w="12700">
            <a:miter lim="400000"/>
          </a:ln>
        </p:spPr>
      </p:pic>
      <p:sp>
        <p:nvSpPr>
          <p:cNvPr id="176" name="We’re done. This email is faked."/>
          <p:cNvSpPr txBox="1"/>
          <p:nvPr/>
        </p:nvSpPr>
        <p:spPr>
          <a:xfrm>
            <a:off x="7808004" y="12124482"/>
            <a:ext cx="8751723" cy="808432"/>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b="0" sz="4800"/>
            </a:lvl1pPr>
          </a:lstStyle>
          <a:p>
            <a:pPr/>
            <a:r>
              <a:t>We’re done. This email is faked.</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73"/>
                                        </p:tgtEl>
                                        <p:attrNameLst>
                                          <p:attrName>style.visibility</p:attrName>
                                        </p:attrNameLst>
                                      </p:cBhvr>
                                      <p:to>
                                        <p:strVal val="visible"/>
                                      </p:to>
                                    </p:set>
                                  </p:childTnLst>
                                </p:cTn>
                              </p:par>
                              <p:par>
                                <p:cTn id="7" presetClass="entr" nodeType="withEffect" presetSubtype="0" presetID="1" grpId="1" fill="hold">
                                  <p:stCondLst>
                                    <p:cond delay="0"/>
                                  </p:stCondLst>
                                  <p:iterate type="el" backwards="0">
                                    <p:tmAbs val="0"/>
                                  </p:iterate>
                                  <p:childTnLst>
                                    <p:set>
                                      <p:cBhvr>
                                        <p:cTn id="8" fill="hold"/>
                                        <p:tgtEl>
                                          <p:spTgt spid="174"/>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Class="entr" nodeType="clickEffect" presetSubtype="0" presetID="1" grpId="2" fill="hold">
                                  <p:stCondLst>
                                    <p:cond delay="0"/>
                                  </p:stCondLst>
                                  <p:iterate type="el" backwards="0">
                                    <p:tmAbs val="0"/>
                                  </p:iterate>
                                  <p:childTnLst>
                                    <p:set>
                                      <p:cBhvr>
                                        <p:cTn id="12" fill="hold"/>
                                        <p:tgtEl>
                                          <p:spTgt spid="175"/>
                                        </p:tgtEl>
                                        <p:attrNameLst>
                                          <p:attrName>style.visibility</p:attrName>
                                        </p:attrNameLst>
                                      </p:cBhvr>
                                      <p:to>
                                        <p:strVal val="visible"/>
                                      </p:to>
                                    </p:set>
                                  </p:childTnLst>
                                </p:cTn>
                              </p:par>
                            </p:childTnLst>
                          </p:cTn>
                        </p:par>
                      </p:childTnLst>
                    </p:cTn>
                  </p:par>
                  <p:par>
                    <p:cTn id="13" fill="hold">
                      <p:stCondLst>
                        <p:cond delay="indefinite"/>
                      </p:stCondLst>
                      <p:childTnLst>
                        <p:par>
                          <p:cTn id="14" fill="hold">
                            <p:stCondLst>
                              <p:cond delay="0"/>
                            </p:stCondLst>
                            <p:childTnLst>
                              <p:par>
                                <p:cTn id="15" presetClass="entr" nodeType="clickEffect" presetSubtype="0" presetID="1" grpId="3" fill="hold">
                                  <p:stCondLst>
                                    <p:cond delay="0"/>
                                  </p:stCondLst>
                                  <p:iterate type="el" backwards="0">
                                    <p:tmAbs val="0"/>
                                  </p:iterate>
                                  <p:childTnLst>
                                    <p:set>
                                      <p:cBhvr>
                                        <p:cTn id="16" fill="hold"/>
                                        <p:tgtEl>
                                          <p:spTgt spid="176"/>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75" grpId="2"/>
      <p:bldP build="whole" bldLvl="1" animBg="1" rev="0" advAuto="0" spid="176" grpId="3"/>
      <p:bldP build="whole" bldLvl="1" animBg="1" rev="0" advAuto="0" spid="173" grpId="1"/>
    </p:bldLst>
  </p:timing>
</p:sld>
</file>

<file path=ppt/slides/slide2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78" name="Let’s look further…"/>
          <p:cNvSpPr txBox="1"/>
          <p:nvPr>
            <p:ph type="title"/>
          </p:nvPr>
        </p:nvSpPr>
        <p:spPr>
          <a:prstGeom prst="rect">
            <a:avLst/>
          </a:prstGeom>
        </p:spPr>
        <p:txBody>
          <a:bodyPr/>
          <a:lstStyle/>
          <a:p>
            <a:pPr/>
            <a:r>
              <a:t>Let’s look further…</a:t>
            </a:r>
          </a:p>
        </p:txBody>
      </p:sp>
      <p:sp>
        <p:nvSpPr>
          <p:cNvPr id="179" name="The links look surprisingly legitimate…"/>
          <p:cNvSpPr txBox="1"/>
          <p:nvPr>
            <p:ph type="body" idx="1"/>
          </p:nvPr>
        </p:nvSpPr>
        <p:spPr>
          <a:prstGeom prst="rect">
            <a:avLst/>
          </a:prstGeom>
        </p:spPr>
        <p:txBody>
          <a:bodyPr/>
          <a:lstStyle/>
          <a:p>
            <a:pPr/>
            <a:r>
              <a:t>The links look surprisingly legitimate…</a:t>
            </a:r>
          </a:p>
          <a:p>
            <a:pPr/>
          </a:p>
          <a:p>
            <a:pPr/>
          </a:p>
          <a:p>
            <a:pPr/>
          </a:p>
          <a:p>
            <a:pPr/>
          </a:p>
          <a:p>
            <a:pPr/>
          </a:p>
          <a:p>
            <a:pPr/>
          </a:p>
        </p:txBody>
      </p:sp>
      <p:pic>
        <p:nvPicPr>
          <p:cNvPr id="180" name="pasted-movie.png" descr="pasted-movie.png"/>
          <p:cNvPicPr>
            <a:picLocks noChangeAspect="1"/>
          </p:cNvPicPr>
          <p:nvPr/>
        </p:nvPicPr>
        <p:blipFill>
          <a:blip r:embed="rId2">
            <a:extLst/>
          </a:blip>
          <a:stretch>
            <a:fillRect/>
          </a:stretch>
        </p:blipFill>
        <p:spPr>
          <a:xfrm>
            <a:off x="10819205" y="3960252"/>
            <a:ext cx="5194301" cy="3759201"/>
          </a:xfrm>
          <a:prstGeom prst="rect">
            <a:avLst/>
          </a:prstGeom>
          <a:ln w="12700">
            <a:miter lim="400000"/>
          </a:ln>
        </p:spPr>
      </p:pic>
      <p:pic>
        <p:nvPicPr>
          <p:cNvPr id="181" name="pasted-movie.png" descr="pasted-movie.png"/>
          <p:cNvPicPr>
            <a:picLocks noChangeAspect="1"/>
          </p:cNvPicPr>
          <p:nvPr/>
        </p:nvPicPr>
        <p:blipFill>
          <a:blip r:embed="rId3">
            <a:extLst/>
          </a:blip>
          <a:stretch>
            <a:fillRect/>
          </a:stretch>
        </p:blipFill>
        <p:spPr>
          <a:xfrm>
            <a:off x="16599960" y="3885743"/>
            <a:ext cx="6388101" cy="4140201"/>
          </a:xfrm>
          <a:prstGeom prst="rect">
            <a:avLst/>
          </a:prstGeom>
          <a:ln w="12700">
            <a:miter lim="400000"/>
          </a:ln>
        </p:spPr>
      </p:pic>
      <p:pic>
        <p:nvPicPr>
          <p:cNvPr id="182" name="pasted-movie.png" descr="pasted-movie.png"/>
          <p:cNvPicPr>
            <a:picLocks noChangeAspect="1"/>
          </p:cNvPicPr>
          <p:nvPr/>
        </p:nvPicPr>
        <p:blipFill>
          <a:blip r:embed="rId4">
            <a:extLst/>
          </a:blip>
          <a:stretch>
            <a:fillRect/>
          </a:stretch>
        </p:blipFill>
        <p:spPr>
          <a:xfrm>
            <a:off x="4098649" y="4000043"/>
            <a:ext cx="6134101" cy="3911601"/>
          </a:xfrm>
          <a:prstGeom prst="rect">
            <a:avLst/>
          </a:prstGeom>
          <a:ln w="12700">
            <a:miter lim="400000"/>
          </a:ln>
        </p:spPr>
      </p:pic>
    </p:spTree>
  </p:cSld>
  <p:clrMapOvr>
    <a:masterClrMapping/>
  </p:clrMapOvr>
  <p:transition xmlns:p14="http://schemas.microsoft.com/office/powerpoint/2010/main" spd="med" advClick="1"/>
</p:sld>
</file>

<file path=ppt/slides/slide2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84" name="The phone number is not!"/>
          <p:cNvSpPr txBox="1"/>
          <p:nvPr>
            <p:ph type="title"/>
          </p:nvPr>
        </p:nvSpPr>
        <p:spPr>
          <a:prstGeom prst="rect">
            <a:avLst/>
          </a:prstGeom>
        </p:spPr>
        <p:txBody>
          <a:bodyPr/>
          <a:lstStyle/>
          <a:p>
            <a:pPr/>
            <a:r>
              <a:t>The phone number is not!</a:t>
            </a:r>
          </a:p>
        </p:txBody>
      </p:sp>
      <p:sp>
        <p:nvSpPr>
          <p:cNvPr id="185" name="Double-click to edit"/>
          <p:cNvSpPr txBox="1"/>
          <p:nvPr>
            <p:ph type="body" idx="1"/>
          </p:nvPr>
        </p:nvSpPr>
        <p:spPr>
          <a:prstGeom prst="rect">
            <a:avLst/>
          </a:prstGeom>
        </p:spPr>
        <p:txBody>
          <a:bodyPr/>
          <a:lstStyle/>
          <a:p>
            <a:pPr/>
          </a:p>
        </p:txBody>
      </p:sp>
      <p:pic>
        <p:nvPicPr>
          <p:cNvPr id="186" name="pasted-movie.png" descr="pasted-movie.png"/>
          <p:cNvPicPr>
            <a:picLocks noChangeAspect="1"/>
          </p:cNvPicPr>
          <p:nvPr/>
        </p:nvPicPr>
        <p:blipFill>
          <a:blip r:embed="rId2">
            <a:extLst/>
          </a:blip>
          <a:stretch>
            <a:fillRect/>
          </a:stretch>
        </p:blipFill>
        <p:spPr>
          <a:xfrm>
            <a:off x="10795575" y="397765"/>
            <a:ext cx="12858169" cy="3199909"/>
          </a:xfrm>
          <a:prstGeom prst="rect">
            <a:avLst/>
          </a:prstGeom>
          <a:ln w="12700">
            <a:miter lim="400000"/>
          </a:ln>
        </p:spPr>
      </p:pic>
      <p:pic>
        <p:nvPicPr>
          <p:cNvPr id="187" name="pasted-movie.png" descr="pasted-movie.png"/>
          <p:cNvPicPr>
            <a:picLocks noChangeAspect="1"/>
          </p:cNvPicPr>
          <p:nvPr/>
        </p:nvPicPr>
        <p:blipFill>
          <a:blip r:embed="rId3">
            <a:extLst/>
          </a:blip>
          <a:stretch>
            <a:fillRect/>
          </a:stretch>
        </p:blipFill>
        <p:spPr>
          <a:xfrm>
            <a:off x="724278" y="2524856"/>
            <a:ext cx="12303765" cy="11239293"/>
          </a:xfrm>
          <a:prstGeom prst="rect">
            <a:avLst/>
          </a:prstGeom>
          <a:ln w="12700">
            <a:miter lim="400000"/>
          </a:ln>
        </p:spPr>
      </p:pic>
      <p:grpSp>
        <p:nvGrpSpPr>
          <p:cNvPr id="190" name="Group"/>
          <p:cNvGrpSpPr/>
          <p:nvPr/>
        </p:nvGrpSpPr>
        <p:grpSpPr>
          <a:xfrm>
            <a:off x="4621102" y="4650619"/>
            <a:ext cx="18841682" cy="2741564"/>
            <a:chOff x="0" y="0"/>
            <a:chExt cx="18841681" cy="2741563"/>
          </a:xfrm>
        </p:grpSpPr>
        <p:sp>
          <p:nvSpPr>
            <p:cNvPr id="188" name="Something else is wrong with this phone number…"/>
            <p:cNvSpPr txBox="1"/>
            <p:nvPr/>
          </p:nvSpPr>
          <p:spPr>
            <a:xfrm>
              <a:off x="10215197" y="1209232"/>
              <a:ext cx="8626485" cy="1532332"/>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spAutoFit/>
            </a:bodyPr>
            <a:lstStyle>
              <a:lvl1pPr>
                <a:defRPr b="0" sz="4800"/>
              </a:lvl1pPr>
            </a:lstStyle>
            <a:p>
              <a:pPr/>
              <a:r>
                <a:t>Something else is wrong with this phone number…</a:t>
              </a:r>
            </a:p>
          </p:txBody>
        </p:sp>
        <p:sp>
          <p:nvSpPr>
            <p:cNvPr id="189" name="Line"/>
            <p:cNvSpPr/>
            <p:nvPr/>
          </p:nvSpPr>
          <p:spPr>
            <a:xfrm flipH="1" flipV="1">
              <a:off x="0" y="0"/>
              <a:ext cx="10031977" cy="2327166"/>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190"/>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190" grpId="1"/>
    </p:bldLst>
  </p:timing>
</p:sld>
</file>

<file path=ppt/slides/slide2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2" name="The characters are not standard characters — they are UNICODE bold!"/>
          <p:cNvSpPr txBox="1"/>
          <p:nvPr>
            <p:ph type="title"/>
          </p:nvPr>
        </p:nvSpPr>
        <p:spPr>
          <a:prstGeom prst="rect">
            <a:avLst/>
          </a:prstGeom>
        </p:spPr>
        <p:txBody>
          <a:bodyPr/>
          <a:lstStyle/>
          <a:p>
            <a:pPr/>
            <a:r>
              <a:t>The characters are not standard characters — they are UNICODE bold!</a:t>
            </a:r>
          </a:p>
        </p:txBody>
      </p:sp>
      <p:sp>
        <p:nvSpPr>
          <p:cNvPr id="193" name="Double-click to edit"/>
          <p:cNvSpPr txBox="1"/>
          <p:nvPr>
            <p:ph type="body" idx="1"/>
          </p:nvPr>
        </p:nvSpPr>
        <p:spPr>
          <a:prstGeom prst="rect">
            <a:avLst/>
          </a:prstGeom>
        </p:spPr>
        <p:txBody>
          <a:bodyPr/>
          <a:lstStyle/>
          <a:p>
            <a:pPr/>
          </a:p>
        </p:txBody>
      </p:sp>
      <p:pic>
        <p:nvPicPr>
          <p:cNvPr id="194" name="pasted-movie.png" descr="pasted-movie.png"/>
          <p:cNvPicPr>
            <a:picLocks noChangeAspect="1"/>
          </p:cNvPicPr>
          <p:nvPr/>
        </p:nvPicPr>
        <p:blipFill>
          <a:blip r:embed="rId2">
            <a:extLst/>
          </a:blip>
          <a:stretch>
            <a:fillRect/>
          </a:stretch>
        </p:blipFill>
        <p:spPr>
          <a:xfrm>
            <a:off x="3064472" y="1590137"/>
            <a:ext cx="17689675" cy="9685122"/>
          </a:xfrm>
          <a:prstGeom prst="rect">
            <a:avLst/>
          </a:prstGeom>
          <a:ln w="12700">
            <a:miter lim="400000"/>
          </a:ln>
        </p:spPr>
      </p:pic>
      <p:pic>
        <p:nvPicPr>
          <p:cNvPr id="195" name="pasted-movie.png" descr="pasted-movie.png"/>
          <p:cNvPicPr>
            <a:picLocks noChangeAspect="1"/>
          </p:cNvPicPr>
          <p:nvPr/>
        </p:nvPicPr>
        <p:blipFill>
          <a:blip r:embed="rId3">
            <a:extLst/>
          </a:blip>
          <a:srcRect l="0" t="0" r="25957" b="21309"/>
          <a:stretch>
            <a:fillRect/>
          </a:stretch>
        </p:blipFill>
        <p:spPr>
          <a:xfrm>
            <a:off x="12278720" y="5348457"/>
            <a:ext cx="10464450" cy="6895209"/>
          </a:xfrm>
          <a:prstGeom prst="rect">
            <a:avLst/>
          </a:prstGeom>
          <a:ln w="12700">
            <a:miter lim="400000"/>
          </a:ln>
        </p:spPr>
      </p:pic>
      <p:sp>
        <p:nvSpPr>
          <p:cNvPr id="196" name="Pasted from email message"/>
          <p:cNvSpPr txBox="1"/>
          <p:nvPr/>
        </p:nvSpPr>
        <p:spPr>
          <a:xfrm>
            <a:off x="3585622" y="10723014"/>
            <a:ext cx="6173573"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Pasted from email message</a:t>
            </a:r>
          </a:p>
        </p:txBody>
      </p:sp>
      <p:sp>
        <p:nvSpPr>
          <p:cNvPr id="197" name="Typed from keyboard"/>
          <p:cNvSpPr txBox="1"/>
          <p:nvPr/>
        </p:nvSpPr>
        <p:spPr>
          <a:xfrm>
            <a:off x="12759963" y="12357904"/>
            <a:ext cx="4703217" cy="647140"/>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Typed from keyboard</a:t>
            </a:r>
          </a:p>
        </p:txBody>
      </p:sp>
    </p:spTree>
  </p:cSld>
  <p:clrMapOvr>
    <a:masterClrMapping/>
  </p:clrMapOvr>
  <p:transition xmlns:p14="http://schemas.microsoft.com/office/powerpoint/2010/main" spd="med" advClick="1"/>
</p:sld>
</file>

<file path=ppt/slides/slide3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199" name="Use the “Message / Raw Source” command to see the RFC5322 message."/>
          <p:cNvSpPr txBox="1"/>
          <p:nvPr>
            <p:ph type="title"/>
          </p:nvPr>
        </p:nvSpPr>
        <p:spPr>
          <a:prstGeom prst="rect">
            <a:avLst/>
          </a:prstGeom>
        </p:spPr>
        <p:txBody>
          <a:bodyPr/>
          <a:lstStyle/>
          <a:p>
            <a:pPr/>
            <a:r>
              <a:t>Use the “Message / Raw Source” command to see the RFC5322 message.</a:t>
            </a:r>
          </a:p>
        </p:txBody>
      </p:sp>
      <p:sp>
        <p:nvSpPr>
          <p:cNvPr id="200" name="Double-click to edit"/>
          <p:cNvSpPr txBox="1"/>
          <p:nvPr>
            <p:ph type="body" idx="1"/>
          </p:nvPr>
        </p:nvSpPr>
        <p:spPr>
          <a:prstGeom prst="rect">
            <a:avLst/>
          </a:prstGeom>
        </p:spPr>
        <p:txBody>
          <a:bodyPr/>
          <a:lstStyle/>
          <a:p>
            <a:pPr/>
          </a:p>
        </p:txBody>
      </p:sp>
      <p:pic>
        <p:nvPicPr>
          <p:cNvPr id="201" name="pasted-movie.png" descr="pasted-movie.png"/>
          <p:cNvPicPr>
            <a:picLocks noChangeAspect="1"/>
          </p:cNvPicPr>
          <p:nvPr/>
        </p:nvPicPr>
        <p:blipFill>
          <a:blip r:embed="rId2">
            <a:extLst/>
          </a:blip>
          <a:stretch>
            <a:fillRect/>
          </a:stretch>
        </p:blipFill>
        <p:spPr>
          <a:xfrm>
            <a:off x="335744" y="2305050"/>
            <a:ext cx="6184901" cy="9105900"/>
          </a:xfrm>
          <a:prstGeom prst="rect">
            <a:avLst/>
          </a:prstGeom>
          <a:ln w="12700">
            <a:miter lim="400000"/>
          </a:ln>
        </p:spPr>
      </p:pic>
      <p:pic>
        <p:nvPicPr>
          <p:cNvPr id="202" name="pasted-movie.png" descr="pasted-movie.png"/>
          <p:cNvPicPr>
            <a:picLocks noChangeAspect="1"/>
          </p:cNvPicPr>
          <p:nvPr/>
        </p:nvPicPr>
        <p:blipFill>
          <a:blip r:embed="rId3">
            <a:extLst/>
          </a:blip>
          <a:stretch>
            <a:fillRect/>
          </a:stretch>
        </p:blipFill>
        <p:spPr>
          <a:xfrm>
            <a:off x="6016264" y="1727549"/>
            <a:ext cx="12351472" cy="5696405"/>
          </a:xfrm>
          <a:prstGeom prst="rect">
            <a:avLst/>
          </a:prstGeom>
          <a:ln w="12700">
            <a:miter lim="400000"/>
          </a:ln>
        </p:spPr>
      </p:pic>
      <p:pic>
        <p:nvPicPr>
          <p:cNvPr id="203" name="pasted-movie.png" descr="pasted-movie.png"/>
          <p:cNvPicPr>
            <a:picLocks noChangeAspect="1"/>
          </p:cNvPicPr>
          <p:nvPr/>
        </p:nvPicPr>
        <p:blipFill>
          <a:blip r:embed="rId4">
            <a:extLst/>
          </a:blip>
          <a:stretch>
            <a:fillRect/>
          </a:stretch>
        </p:blipFill>
        <p:spPr>
          <a:xfrm>
            <a:off x="14400471" y="4233946"/>
            <a:ext cx="9817101" cy="8648701"/>
          </a:xfrm>
          <a:prstGeom prst="rect">
            <a:avLst/>
          </a:prstGeom>
          <a:ln w="25400">
            <a:solidFill>
              <a:srgbClr val="000000"/>
            </a:solidFill>
            <a:miter lim="400000"/>
          </a:ln>
        </p:spPr>
      </p:pic>
      <p:sp>
        <p:nvSpPr>
          <p:cNvPr id="204" name="This is a job for ChatGPT…"/>
          <p:cNvSpPr txBox="1"/>
          <p:nvPr/>
        </p:nvSpPr>
        <p:spPr>
          <a:xfrm>
            <a:off x="6872050" y="6619331"/>
            <a:ext cx="6468924" cy="70932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lvl1pPr>
              <a:defRPr b="0" sz="4100"/>
            </a:lvl1pPr>
          </a:lstStyle>
          <a:p>
            <a:pPr/>
            <a:r>
              <a:t>This is a job for ChatGPT…</a:t>
            </a:r>
          </a:p>
        </p:txBody>
      </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20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20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04" grpId="1"/>
      <p:bldP build="whole" bldLvl="1" animBg="1" rev="0" advAuto="0" spid="203" grpId="2"/>
    </p:bldLst>
  </p:timing>
</p:sld>
</file>

<file path=ppt/slides/slide3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06" name="Q: Why would an attacker use Mathematical San-Serif Bold Digits for the phone number?"/>
          <p:cNvSpPr txBox="1"/>
          <p:nvPr>
            <p:ph type="title"/>
          </p:nvPr>
        </p:nvSpPr>
        <p:spPr>
          <a:prstGeom prst="rect">
            <a:avLst/>
          </a:prstGeom>
        </p:spPr>
        <p:txBody>
          <a:bodyPr/>
          <a:lstStyle/>
          <a:p>
            <a:pPr/>
            <a:r>
              <a:t>Q: Why would an attacker use Mathematical San-Serif Bold Digits for the phone number?</a:t>
            </a:r>
          </a:p>
        </p:txBody>
      </p:sp>
      <p:sp>
        <p:nvSpPr>
          <p:cNvPr id="207" name="My answers:…"/>
          <p:cNvSpPr txBox="1"/>
          <p:nvPr>
            <p:ph type="body" idx="1"/>
          </p:nvPr>
        </p:nvSpPr>
        <p:spPr>
          <a:prstGeom prst="rect">
            <a:avLst/>
          </a:prstGeom>
        </p:spPr>
        <p:txBody>
          <a:bodyPr/>
          <a:lstStyle/>
          <a:p>
            <a:pPr/>
            <a:r>
              <a:t>My answers:</a:t>
            </a:r>
          </a:p>
          <a:p>
            <a:pPr lvl="1"/>
            <a:r>
              <a:t>To defeat email scanners.</a:t>
            </a:r>
          </a:p>
          <a:p>
            <a:pPr lvl="1"/>
            <a:r>
              <a:t>To defeat searching the phone number with Google/Bing</a:t>
            </a:r>
          </a:p>
          <a:p>
            <a:pPr/>
          </a:p>
          <a:p>
            <a:pPr/>
            <a:r>
              <a:t>But not to make it stand out.</a:t>
            </a:r>
          </a:p>
          <a:p>
            <a:pPr lvl="1"/>
            <a:r>
              <a:t>A legitimate email would use HTML &lt;b&gt; for that.</a:t>
            </a:r>
          </a:p>
          <a:p>
            <a:pPr/>
          </a:p>
        </p:txBody>
      </p:sp>
      <p:pic>
        <p:nvPicPr>
          <p:cNvPr id="208" name="pasted-movie.png" descr="pasted-movie.png"/>
          <p:cNvPicPr>
            <a:picLocks noChangeAspect="1"/>
          </p:cNvPicPr>
          <p:nvPr/>
        </p:nvPicPr>
        <p:blipFill>
          <a:blip r:embed="rId2">
            <a:extLst/>
          </a:blip>
          <a:stretch>
            <a:fillRect/>
          </a:stretch>
        </p:blipFill>
        <p:spPr>
          <a:xfrm>
            <a:off x="14207151" y="2352306"/>
            <a:ext cx="9817101" cy="8648701"/>
          </a:xfrm>
          <a:prstGeom prst="rect">
            <a:avLst/>
          </a:prstGeom>
          <a:ln w="25400">
            <a:solidFill>
              <a:srgbClr val="000000"/>
            </a:solidFill>
            <a:miter lim="400000"/>
          </a:ln>
        </p:spPr>
      </p:pic>
      <p:grpSp>
        <p:nvGrpSpPr>
          <p:cNvPr id="213" name="Group"/>
          <p:cNvGrpSpPr/>
          <p:nvPr/>
        </p:nvGrpSpPr>
        <p:grpSpPr>
          <a:xfrm>
            <a:off x="561313" y="3223535"/>
            <a:ext cx="18267144" cy="8861655"/>
            <a:chOff x="0" y="0"/>
            <a:chExt cx="18267141" cy="8861653"/>
          </a:xfrm>
        </p:grpSpPr>
        <p:grpSp>
          <p:nvGrpSpPr>
            <p:cNvPr id="211" name="Group"/>
            <p:cNvGrpSpPr/>
            <p:nvPr/>
          </p:nvGrpSpPr>
          <p:grpSpPr>
            <a:xfrm>
              <a:off x="553385" y="-1"/>
              <a:ext cx="17713757" cy="8861655"/>
              <a:chOff x="0" y="0"/>
              <a:chExt cx="17713755" cy="8861653"/>
            </a:xfrm>
          </p:grpSpPr>
          <p:pic>
            <p:nvPicPr>
              <p:cNvPr id="209" name="pasted-movie.png" descr="pasted-movie.png"/>
              <p:cNvPicPr>
                <a:picLocks noChangeAspect="1"/>
              </p:cNvPicPr>
              <p:nvPr/>
            </p:nvPicPr>
            <p:blipFill>
              <a:blip r:embed="rId3">
                <a:extLst/>
              </a:blip>
              <a:stretch>
                <a:fillRect/>
              </a:stretch>
            </p:blipFill>
            <p:spPr>
              <a:xfrm>
                <a:off x="0" y="5917027"/>
                <a:ext cx="11933484" cy="2944627"/>
              </a:xfrm>
              <a:prstGeom prst="rect">
                <a:avLst/>
              </a:prstGeom>
              <a:ln w="12700" cap="flat">
                <a:noFill/>
                <a:miter lim="400000"/>
              </a:ln>
              <a:effectLst/>
            </p:spPr>
          </p:pic>
          <p:sp>
            <p:nvSpPr>
              <p:cNvPr id="210" name="Line"/>
              <p:cNvSpPr/>
              <p:nvPr/>
            </p:nvSpPr>
            <p:spPr>
              <a:xfrm flipV="1">
                <a:off x="6859752" y="-1"/>
                <a:ext cx="10854004" cy="6879699"/>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grpSp>
        <p:sp>
          <p:nvSpPr>
            <p:cNvPr id="212" name="NOTE: ChatGPT got the decoding wrong!"/>
            <p:cNvSpPr txBox="1"/>
            <p:nvPr/>
          </p:nvSpPr>
          <p:spPr>
            <a:xfrm>
              <a:off x="0" y="4852134"/>
              <a:ext cx="11352908" cy="838201"/>
            </a:xfrm>
            <a:prstGeom prst="rect">
              <a:avLst/>
            </a:prstGeom>
            <a:noFill/>
            <a:ln w="12700" cap="flat">
              <a:noFill/>
              <a:miter lim="400000"/>
            </a:ln>
            <a:effectLst/>
            <a:extLst>
              <a:ext uri="{C572A759-6A51-4108-AA02-DFA0A04FC94B}">
                <ma14:wrappingTextBoxFlag xmlns:ma14="http://schemas.microsoft.com/office/mac/drawingml/2011/main" val="1"/>
              </a:ext>
            </a:extLst>
          </p:spPr>
          <p:txBody>
            <a:bodyPr wrap="none" lIns="50800" tIns="50800" rIns="50800" bIns="50800" numCol="1" anchor="ctr">
              <a:spAutoFit/>
            </a:bodyPr>
            <a:lstStyle>
              <a:lvl1pPr>
                <a:spcBef>
                  <a:spcPts val="1200"/>
                </a:spcBef>
                <a:defRPr b="0" sz="4800">
                  <a:latin typeface="Helvetica"/>
                  <a:ea typeface="Helvetica"/>
                  <a:cs typeface="Helvetica"/>
                  <a:sym typeface="Helvetica"/>
                </a:defRPr>
              </a:lvl1pPr>
            </a:lstStyle>
            <a:p>
              <a:pPr/>
              <a:r>
                <a:t>NOTE: ChatGPT got the decoding wrong!</a:t>
              </a:r>
            </a:p>
          </p:txBody>
        </p:sp>
      </p:grpSp>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207"/>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Class="entr" nodeType="clickEffect" presetSubtype="0" presetID="1" grpId="2" fill="hold">
                                  <p:stCondLst>
                                    <p:cond delay="0"/>
                                  </p:stCondLst>
                                  <p:iterate type="el" backwards="0">
                                    <p:tmAbs val="0"/>
                                  </p:iterate>
                                  <p:childTnLst>
                                    <p:set>
                                      <p:cBhvr>
                                        <p:cTn id="10" fill="hold"/>
                                        <p:tgtEl>
                                          <p:spTgt spid="213"/>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whole" bldLvl="1" animBg="1" rev="0" advAuto="0" spid="207" grpId="1"/>
      <p:bldP build="whole" bldLvl="1" animBg="1" rev="0" advAuto="0" spid="213" grpId="2"/>
    </p:bldLst>
  </p:timing>
</p:sld>
</file>

<file path=ppt/slides/slide3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15" name="Mail headers are also a good tool for analyzing suspicious emails……"/>
          <p:cNvSpPr txBox="1"/>
          <p:nvPr>
            <p:ph type="title"/>
          </p:nvPr>
        </p:nvSpPr>
        <p:spPr>
          <a:prstGeom prst="rect">
            <a:avLst/>
          </a:prstGeom>
        </p:spPr>
        <p:txBody>
          <a:bodyPr/>
          <a:lstStyle/>
          <a:p>
            <a:pPr/>
            <a:r>
              <a:t>Mail headers are also a good tool for analyzing suspicious emails…</a:t>
            </a:r>
          </a:p>
          <a:p>
            <a:pPr/>
            <a:r>
              <a:t>But they are now too long to analyze manually.</a:t>
            </a:r>
          </a:p>
        </p:txBody>
      </p:sp>
      <p:pic>
        <p:nvPicPr>
          <p:cNvPr id="216" name="pasted-movie.png" descr="pasted-movie.png"/>
          <p:cNvPicPr>
            <a:picLocks noChangeAspect="1"/>
          </p:cNvPicPr>
          <p:nvPr/>
        </p:nvPicPr>
        <p:blipFill>
          <a:blip r:embed="rId2">
            <a:extLst/>
          </a:blip>
          <a:srcRect l="0" t="0" r="3074" b="0"/>
          <a:stretch>
            <a:fillRect/>
          </a:stretch>
        </p:blipFill>
        <p:spPr>
          <a:xfrm>
            <a:off x="11391706" y="1865235"/>
            <a:ext cx="8560832" cy="11959387"/>
          </a:xfrm>
          <a:prstGeom prst="rect">
            <a:avLst/>
          </a:prstGeom>
          <a:ln w="12700">
            <a:miter lim="400000"/>
          </a:ln>
        </p:spPr>
      </p:pic>
      <p:sp>
        <p:nvSpPr>
          <p:cNvPr id="217" name="X-Virus-Scanned: by MailRoute…"/>
          <p:cNvSpPr txBox="1"/>
          <p:nvPr/>
        </p:nvSpPr>
        <p:spPr>
          <a:xfrm>
            <a:off x="619297" y="2511847"/>
            <a:ext cx="10849348" cy="57023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X-Virus-Scanned: by MailRoute</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X-Spam-Flag: NO</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X-Spam-Score: 6.714</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X-Spam-Level: ******</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X-Spam-Status: No, score=6.714 tagged_above=-9999 required=12</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tests=[DKIM_SIGNED=0.1, </a:t>
            </a:r>
            <a:r>
              <a:rPr b="1"/>
              <a:t>DKIM_VALID=-0.1</a:t>
            </a:r>
            <a:r>
              <a:t>, </a:t>
            </a:r>
            <a:r>
              <a:rPr b="1"/>
              <a:t>DKIM_VALID_AU=-0.1</a:t>
            </a:r>
            <a:r>
              <a:t>,</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a:t>
            </a:r>
            <a:r>
              <a:rPr b="1"/>
              <a:t>DKIM_VALID_EF=-0.1</a:t>
            </a:r>
            <a:r>
              <a:t>, </a:t>
            </a:r>
            <a:r>
              <a:rPr b="1"/>
              <a:t>DMARC_PASS=-0.1</a:t>
            </a:r>
            <a:r>
              <a:t>, FROM_AND_TO_IS_SAME_DOMAIN=0.01,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HTML_MESSAGE=0.001, JOE_JOB=0.01, J_CONFIRM=0.01, J_FROM=0.01, J_HEADER=0.01,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KAM_REALLYHUGEIMGSRC=0.5, LOTS_OF_MONEY=0.001, MIME_HTML_ONLY=0.1,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MR_AR_ARC_PASS=0.01, MR_AR_DKIM_ADSP_PASS=0.01, MR_AR_DKIM_KEY_2048=0.01,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MR_AR_DKIM_PASS=0.01, MR_AR_DMARC_PASS=0.01, MR_AR_IPREV_PASS=0.01,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MR_AR_SPF_SOFTFAIL=0.01, MR_AR_X_DKIM_DKSSP_PASS=0.01, MR_AR_X_PTR_FAIL=0.01,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MR_AR_X_RETURN_MX_PASS=0.01, MR_AR_X_TLS_PASS=0.01, </a:t>
            </a:r>
            <a:r>
              <a:rPr b="1"/>
              <a:t>MR_RCVD_TLS=-0.1</a:t>
            </a:r>
            <a:r>
              <a:t>,</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MR_SUS_FROM=0.5, RCVD_IN_PSBL=2.7, RELAYCOUNTRY_EASTERN_ASIA=0.01,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RELAYCOUNTRY_FAR=3, RELAYCOUNTRY_HK=0.01, RELAYCOUNTRY_NOT_US=0.01,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RELAYCOUNTRY_OUTSIDE_NA=0.01, SPF_HELO_FAIL=0.001, SPF_NONE=0.001,</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 T_REMOTE_IMAGE=0.01, URI_IMAGES_PARTLY=0.1] autolearn=disabled</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X-Spam-ASN: AS8075 MICROSOFT-CORP-MSN-AS-BLOCK</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X-Spam-Language: en</a:t>
            </a:r>
          </a:p>
          <a:p>
            <a:pPr defTabSz="12700">
              <a:spcBef>
                <a:spcPts val="0"/>
              </a:spcBef>
              <a:tabLst>
                <a:tab pos="355600" algn="l"/>
                <a:tab pos="711200" algn="l"/>
                <a:tab pos="1066800" algn="l"/>
                <a:tab pos="1422400" algn="l"/>
                <a:tab pos="1778000" algn="l"/>
                <a:tab pos="2133600" algn="l"/>
                <a:tab pos="2489200" algn="l"/>
                <a:tab pos="2844800" algn="l"/>
                <a:tab pos="3200400" algn="l"/>
                <a:tab pos="3556000" algn="l"/>
                <a:tab pos="3911600" algn="l"/>
                <a:tab pos="4267200" algn="l"/>
              </a:tabLst>
              <a:defRPr b="0" sz="1800">
                <a:latin typeface="Menlo Regular"/>
                <a:ea typeface="Menlo Regular"/>
                <a:cs typeface="Menlo Regular"/>
                <a:sym typeface="Menlo Regular"/>
              </a:defRPr>
            </a:pPr>
            <a:r>
              <a:t>X-Spam-Relay-Countries: HK</a:t>
            </a:r>
          </a:p>
        </p:txBody>
      </p:sp>
      <p:sp>
        <p:nvSpPr>
          <p:cNvPr id="218" name="Mail header length: 397 lines total message length: 783 lines"/>
          <p:cNvSpPr txBox="1"/>
          <p:nvPr/>
        </p:nvSpPr>
        <p:spPr>
          <a:xfrm>
            <a:off x="505403" y="9648908"/>
            <a:ext cx="8560918" cy="1532333"/>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b="0" sz="4800"/>
            </a:pPr>
            <a:r>
              <a:t>Mail header length: 397 lines</a:t>
            </a:r>
            <a:br/>
            <a:r>
              <a:t>total message length: 783 lines</a:t>
            </a:r>
          </a:p>
        </p:txBody>
      </p:sp>
      <p:sp>
        <p:nvSpPr>
          <p:cNvPr id="219" name="X-Spam-Flag: NO?"/>
          <p:cNvSpPr txBox="1"/>
          <p:nvPr/>
        </p:nvSpPr>
        <p:spPr>
          <a:xfrm>
            <a:off x="563807" y="8132536"/>
            <a:ext cx="4177895"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X-Spam-Flag: NO?</a:t>
            </a:r>
          </a:p>
        </p:txBody>
      </p:sp>
    </p:spTree>
  </p:cSld>
  <p:clrMapOvr>
    <a:masterClrMapping/>
  </p:clrMapOvr>
  <p:transition xmlns:p14="http://schemas.microsoft.com/office/powerpoint/2010/main" spd="med" advClick="1"/>
</p:sld>
</file>

<file path=ppt/slides/slide3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21" name="MX Toolbox has a mail header analyzer.…"/>
          <p:cNvSpPr txBox="1"/>
          <p:nvPr>
            <p:ph type="title"/>
          </p:nvPr>
        </p:nvSpPr>
        <p:spPr>
          <a:prstGeom prst="rect">
            <a:avLst/>
          </a:prstGeom>
        </p:spPr>
        <p:txBody>
          <a:bodyPr/>
          <a:lstStyle/>
          <a:p>
            <a:pPr/>
            <a:r>
              <a:t>MX Toolbox has a mail header analyzer.</a:t>
            </a:r>
          </a:p>
          <a:p>
            <a:pPr/>
            <a:r>
              <a:t>It says that the DMARC is not compliant — SPF and DKIM failed.</a:t>
            </a:r>
          </a:p>
        </p:txBody>
      </p:sp>
      <p:sp>
        <p:nvSpPr>
          <p:cNvPr id="222" name="https://mxtoolbox.com/Public/Tools/EmailHeaders.aspx?huid=9d530250-3a97-45b2-b6c3-f52abbdf4135"/>
          <p:cNvSpPr txBox="1"/>
          <p:nvPr>
            <p:ph type="body" idx="1"/>
          </p:nvPr>
        </p:nvSpPr>
        <p:spPr>
          <a:prstGeom prst="rect">
            <a:avLst/>
          </a:prstGeom>
        </p:spPr>
        <p:txBody>
          <a:bodyPr/>
          <a:lstStyle/>
          <a:p>
            <a:pPr>
              <a:defRPr sz="3200"/>
            </a:pPr>
            <a:r>
              <a:rPr u="sng">
                <a:hlinkClick r:id="rId2" invalidUrl="" action="" tgtFrame="" tooltip="" history="1" highlightClick="0" endSnd="0"/>
              </a:rPr>
              <a:t>https://mxtoolbox.com/Public/Tools/EmailHeaders.aspx?huid=9d530250-3a97-45b2-b6c3-f52abbdf4135</a:t>
            </a:r>
          </a:p>
          <a:p>
            <a:pPr>
              <a:defRPr sz="3200"/>
            </a:pPr>
          </a:p>
        </p:txBody>
      </p:sp>
      <p:pic>
        <p:nvPicPr>
          <p:cNvPr id="223" name="pasted-movie.png" descr="pasted-movie.png"/>
          <p:cNvPicPr>
            <a:picLocks noChangeAspect="1"/>
          </p:cNvPicPr>
          <p:nvPr/>
        </p:nvPicPr>
        <p:blipFill>
          <a:blip r:embed="rId3">
            <a:extLst/>
          </a:blip>
          <a:stretch>
            <a:fillRect/>
          </a:stretch>
        </p:blipFill>
        <p:spPr>
          <a:xfrm>
            <a:off x="116127" y="3037963"/>
            <a:ext cx="11665518" cy="10666026"/>
          </a:xfrm>
          <a:prstGeom prst="rect">
            <a:avLst/>
          </a:prstGeom>
          <a:ln w="12700">
            <a:miter lim="400000"/>
          </a:ln>
        </p:spPr>
      </p:pic>
      <p:pic>
        <p:nvPicPr>
          <p:cNvPr id="224" name="pasted-movie.png" descr="pasted-movie.png"/>
          <p:cNvPicPr>
            <a:picLocks noChangeAspect="1"/>
          </p:cNvPicPr>
          <p:nvPr/>
        </p:nvPicPr>
        <p:blipFill>
          <a:blip r:embed="rId4">
            <a:extLst/>
          </a:blip>
          <a:stretch>
            <a:fillRect/>
          </a:stretch>
        </p:blipFill>
        <p:spPr>
          <a:xfrm>
            <a:off x="11755953" y="3139800"/>
            <a:ext cx="11442759" cy="10462352"/>
          </a:xfrm>
          <a:prstGeom prst="rect">
            <a:avLst/>
          </a:prstGeom>
          <a:ln w="12700">
            <a:miter lim="400000"/>
          </a:ln>
        </p:spPr>
      </p:pic>
    </p:spTree>
  </p:cSld>
  <p:clrMapOvr>
    <a:masterClrMapping/>
  </p:clrMapOvr>
  <p:transition xmlns:p14="http://schemas.microsoft.com/office/powerpoint/2010/main" spd="med" advClick="1"/>
</p:sld>
</file>

<file path=ppt/slides/slide3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26" name="Analysis of this attack"/>
          <p:cNvSpPr txBox="1"/>
          <p:nvPr>
            <p:ph type="title"/>
          </p:nvPr>
        </p:nvSpPr>
        <p:spPr>
          <a:prstGeom prst="rect">
            <a:avLst/>
          </a:prstGeom>
        </p:spPr>
        <p:txBody>
          <a:bodyPr/>
          <a:lstStyle/>
          <a:p>
            <a:pPr/>
            <a:r>
              <a:t>Analysis of this attack</a:t>
            </a:r>
          </a:p>
        </p:txBody>
      </p:sp>
      <p:sp>
        <p:nvSpPr>
          <p:cNvPr id="227" name="Q: What is the attack?…"/>
          <p:cNvSpPr txBox="1"/>
          <p:nvPr>
            <p:ph type="body" idx="1"/>
          </p:nvPr>
        </p:nvSpPr>
        <p:spPr>
          <a:prstGeom prst="rect">
            <a:avLst/>
          </a:prstGeom>
        </p:spPr>
        <p:txBody>
          <a:bodyPr/>
          <a:lstStyle/>
          <a:p>
            <a:pPr defTabSz="594360">
              <a:spcBef>
                <a:spcPts val="2300"/>
              </a:spcBef>
              <a:defRPr sz="3024"/>
            </a:pPr>
            <a:r>
              <a:t>Q: What is the attack? </a:t>
            </a:r>
          </a:p>
          <a:p>
            <a:pPr defTabSz="594360">
              <a:spcBef>
                <a:spcPts val="2300"/>
              </a:spcBef>
              <a:defRPr sz="3024"/>
            </a:pPr>
          </a:p>
          <a:p>
            <a:pPr defTabSz="594360">
              <a:spcBef>
                <a:spcPts val="2300"/>
              </a:spcBef>
              <a:defRPr sz="3024"/>
            </a:pPr>
            <a:r>
              <a:t>Q: What is the Threat Actor?</a:t>
            </a:r>
          </a:p>
          <a:p>
            <a:pPr lvl="1" indent="329184" defTabSz="594360">
              <a:spcBef>
                <a:spcPts val="200"/>
              </a:spcBef>
              <a:defRPr sz="2592"/>
            </a:pPr>
            <a:r>
              <a:t>Criminal hacking group?</a:t>
            </a:r>
          </a:p>
          <a:p>
            <a:pPr defTabSz="594360">
              <a:spcBef>
                <a:spcPts val="2300"/>
              </a:spcBef>
              <a:defRPr sz="3024"/>
            </a:pPr>
            <a:r>
              <a:t>Q: What is the Threat Vector?</a:t>
            </a:r>
          </a:p>
          <a:p>
            <a:pPr lvl="1" indent="329184" defTabSz="594360">
              <a:spcBef>
                <a:spcPts val="200"/>
              </a:spcBef>
              <a:defRPr sz="2592"/>
            </a:pPr>
            <a:r>
              <a:t>Email</a:t>
            </a:r>
          </a:p>
          <a:p>
            <a:pPr defTabSz="594360">
              <a:spcBef>
                <a:spcPts val="2300"/>
              </a:spcBef>
              <a:defRPr sz="3024"/>
            </a:pPr>
            <a:r>
              <a:t>Q: What is the risk?</a:t>
            </a:r>
          </a:p>
          <a:p>
            <a:pPr lvl="1" indent="329184" defTabSz="594360">
              <a:spcBef>
                <a:spcPts val="200"/>
              </a:spcBef>
              <a:defRPr sz="2592"/>
            </a:pPr>
            <a:r>
              <a:t>Recipient will provide confidential information</a:t>
            </a:r>
          </a:p>
          <a:p>
            <a:pPr defTabSz="594360">
              <a:spcBef>
                <a:spcPts val="2300"/>
              </a:spcBef>
              <a:defRPr sz="3024"/>
            </a:pPr>
            <a:r>
              <a:t>Q: What is the vulnerability?</a:t>
            </a:r>
          </a:p>
          <a:p>
            <a:pPr lvl="1" indent="329184" defTabSz="594360">
              <a:spcBef>
                <a:spcPts val="200"/>
              </a:spcBef>
              <a:defRPr sz="2592"/>
            </a:pPr>
            <a:r>
              <a:t>No authentication on phone numbers</a:t>
            </a:r>
          </a:p>
        </p:txBody>
      </p:sp>
      <p:grpSp>
        <p:nvGrpSpPr>
          <p:cNvPr id="237" name="Group"/>
          <p:cNvGrpSpPr/>
          <p:nvPr/>
        </p:nvGrpSpPr>
        <p:grpSpPr>
          <a:xfrm>
            <a:off x="425578" y="2427551"/>
            <a:ext cx="10047052" cy="4371210"/>
            <a:chOff x="0" y="0"/>
            <a:chExt cx="10047050" cy="4371208"/>
          </a:xfrm>
        </p:grpSpPr>
        <p:sp>
          <p:nvSpPr>
            <p:cNvPr id="228" name="Phishing email"/>
            <p:cNvSpPr txBox="1"/>
            <p:nvPr/>
          </p:nvSpPr>
          <p:spPr>
            <a:xfrm>
              <a:off x="0" y="1281655"/>
              <a:ext cx="1732992" cy="1080413"/>
            </a:xfrm>
            <a:prstGeom prst="rect">
              <a:avLst/>
            </a:prstGeom>
            <a:solidFill>
              <a:srgbClr val="000000"/>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p>
              <a:pPr algn="ctr">
                <a:spcBef>
                  <a:spcPts val="0"/>
                </a:spcBef>
                <a:defRPr b="0" sz="3200">
                  <a:solidFill>
                    <a:srgbClr val="FFFFFF"/>
                  </a:solidFill>
                  <a:latin typeface="+mn-lt"/>
                  <a:ea typeface="+mn-ea"/>
                  <a:cs typeface="+mn-cs"/>
                  <a:sym typeface="Helvetica Neue Medium"/>
                </a:defRPr>
              </a:pPr>
              <a:r>
                <a:t>Phishing</a:t>
              </a:r>
              <a:br/>
              <a:r>
                <a:t>email</a:t>
              </a:r>
            </a:p>
          </p:txBody>
        </p:sp>
        <p:sp>
          <p:nvSpPr>
            <p:cNvPr id="229" name="Phone Call"/>
            <p:cNvSpPr txBox="1"/>
            <p:nvPr/>
          </p:nvSpPr>
          <p:spPr>
            <a:xfrm>
              <a:off x="2847925" y="1218892"/>
              <a:ext cx="1318870" cy="1080412"/>
            </a:xfrm>
            <a:prstGeom prst="rect">
              <a:avLst/>
            </a:prstGeom>
            <a:solidFill>
              <a:srgbClr val="000000"/>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p>
              <a:pPr algn="ctr">
                <a:spcBef>
                  <a:spcPts val="0"/>
                </a:spcBef>
                <a:defRPr b="0" sz="3200">
                  <a:solidFill>
                    <a:srgbClr val="FFFFFF"/>
                  </a:solidFill>
                  <a:latin typeface="+mn-lt"/>
                  <a:ea typeface="+mn-ea"/>
                  <a:cs typeface="+mn-cs"/>
                  <a:sym typeface="Helvetica Neue Medium"/>
                </a:defRPr>
              </a:pPr>
              <a:r>
                <a:t>Phone</a:t>
              </a:r>
              <a:br/>
              <a:r>
                <a:t>Call</a:t>
              </a:r>
            </a:p>
          </p:txBody>
        </p:sp>
        <p:sp>
          <p:nvSpPr>
            <p:cNvPr id="230" name="Social Engineering"/>
            <p:cNvSpPr txBox="1"/>
            <p:nvPr/>
          </p:nvSpPr>
          <p:spPr>
            <a:xfrm>
              <a:off x="5695854" y="1218892"/>
              <a:ext cx="2342998" cy="1080412"/>
            </a:xfrm>
            <a:prstGeom prst="rect">
              <a:avLst/>
            </a:prstGeom>
            <a:solidFill>
              <a:srgbClr val="000000"/>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p>
              <a:pPr algn="ctr">
                <a:spcBef>
                  <a:spcPts val="0"/>
                </a:spcBef>
                <a:defRPr b="0" sz="3200">
                  <a:solidFill>
                    <a:srgbClr val="FFFFFF"/>
                  </a:solidFill>
                  <a:latin typeface="+mn-lt"/>
                  <a:ea typeface="+mn-ea"/>
                  <a:cs typeface="+mn-cs"/>
                  <a:sym typeface="Helvetica Neue Medium"/>
                </a:defRPr>
              </a:pPr>
              <a:r>
                <a:t>Social</a:t>
              </a:r>
              <a:br/>
              <a:r>
                <a:t>Engineering</a:t>
              </a:r>
            </a:p>
          </p:txBody>
        </p:sp>
        <p:sp>
          <p:nvSpPr>
            <p:cNvPr id="231" name="Bank Info"/>
            <p:cNvSpPr txBox="1"/>
            <p:nvPr/>
          </p:nvSpPr>
          <p:spPr>
            <a:xfrm>
              <a:off x="8969176" y="0"/>
              <a:ext cx="1077875" cy="1080412"/>
            </a:xfrm>
            <a:prstGeom prst="rect">
              <a:avLst/>
            </a:prstGeom>
            <a:solidFill>
              <a:srgbClr val="000000"/>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p>
              <a:pPr algn="ctr">
                <a:spcBef>
                  <a:spcPts val="0"/>
                </a:spcBef>
                <a:defRPr b="0" sz="3200">
                  <a:solidFill>
                    <a:srgbClr val="FFFFFF"/>
                  </a:solidFill>
                  <a:latin typeface="+mn-lt"/>
                  <a:ea typeface="+mn-ea"/>
                  <a:cs typeface="+mn-cs"/>
                  <a:sym typeface="Helvetica Neue Medium"/>
                </a:defRPr>
              </a:pPr>
              <a:r>
                <a:t>Bank</a:t>
              </a:r>
              <a:br/>
              <a:r>
                <a:t>Info</a:t>
              </a:r>
            </a:p>
          </p:txBody>
        </p:sp>
        <p:sp>
          <p:nvSpPr>
            <p:cNvPr id="232" name="Login Credentials"/>
            <p:cNvSpPr txBox="1"/>
            <p:nvPr/>
          </p:nvSpPr>
          <p:spPr>
            <a:xfrm>
              <a:off x="7619331" y="3290796"/>
              <a:ext cx="2245057" cy="1080413"/>
            </a:xfrm>
            <a:prstGeom prst="rect">
              <a:avLst/>
            </a:prstGeom>
            <a:solidFill>
              <a:srgbClr val="000000"/>
            </a:solid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p>
              <a:pPr algn="ctr">
                <a:spcBef>
                  <a:spcPts val="0"/>
                </a:spcBef>
                <a:defRPr b="0" sz="3200">
                  <a:solidFill>
                    <a:srgbClr val="FFFFFF"/>
                  </a:solidFill>
                  <a:latin typeface="+mn-lt"/>
                  <a:ea typeface="+mn-ea"/>
                  <a:cs typeface="+mn-cs"/>
                  <a:sym typeface="Helvetica Neue Medium"/>
                </a:defRPr>
              </a:pPr>
              <a:r>
                <a:t>Login</a:t>
              </a:r>
              <a:br/>
              <a:r>
                <a:t>Credentials</a:t>
              </a:r>
            </a:p>
          </p:txBody>
        </p:sp>
        <p:sp>
          <p:nvSpPr>
            <p:cNvPr id="233" name="Line"/>
            <p:cNvSpPr/>
            <p:nvPr/>
          </p:nvSpPr>
          <p:spPr>
            <a:xfrm>
              <a:off x="1690130" y="1759098"/>
              <a:ext cx="1197968" cy="1"/>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sp>
          <p:nvSpPr>
            <p:cNvPr id="234" name="Line"/>
            <p:cNvSpPr/>
            <p:nvPr/>
          </p:nvSpPr>
          <p:spPr>
            <a:xfrm>
              <a:off x="4372855" y="1759098"/>
              <a:ext cx="1077875" cy="1"/>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sp>
          <p:nvSpPr>
            <p:cNvPr id="235" name="Line"/>
            <p:cNvSpPr/>
            <p:nvPr/>
          </p:nvSpPr>
          <p:spPr>
            <a:xfrm>
              <a:off x="7816433" y="2375131"/>
              <a:ext cx="565469" cy="805902"/>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sp>
          <p:nvSpPr>
            <p:cNvPr id="236" name="Line"/>
            <p:cNvSpPr/>
            <p:nvPr/>
          </p:nvSpPr>
          <p:spPr>
            <a:xfrm flipV="1">
              <a:off x="7107146" y="459423"/>
              <a:ext cx="1765561" cy="734303"/>
            </a:xfrm>
            <a:prstGeom prst="line">
              <a:avLst/>
            </a:prstGeom>
            <a:noFill/>
            <a:ln w="63500" cap="flat">
              <a:solidFill>
                <a:schemeClr val="accent5">
                  <a:hueOff val="-82419"/>
                  <a:satOff val="-9513"/>
                  <a:lumOff val="-16343"/>
                  <a:alpha val="72456"/>
                </a:schemeClr>
              </a:solidFill>
              <a:prstDash val="solid"/>
              <a:miter lim="400000"/>
              <a:tailEnd type="triangle" w="med" len="med"/>
            </a:ln>
            <a:effectLst/>
          </p:spPr>
          <p:txBody>
            <a:bodyPr wrap="square" lIns="50800" tIns="50800" rIns="50800" bIns="50800" numCol="1" anchor="ctr">
              <a:noAutofit/>
            </a:bodyPr>
            <a:lstStyle/>
            <a:p>
              <a:pPr>
                <a:defRPr b="0" sz="4800"/>
              </a:pPr>
            </a:p>
          </p:txBody>
        </p:sp>
      </p:grpSp>
      <p:pic>
        <p:nvPicPr>
          <p:cNvPr id="238" name="pasted-movie.png" descr="pasted-movie.png"/>
          <p:cNvPicPr>
            <a:picLocks noChangeAspect="1"/>
          </p:cNvPicPr>
          <p:nvPr/>
        </p:nvPicPr>
        <p:blipFill>
          <a:blip r:embed="rId2">
            <a:extLst/>
          </a:blip>
          <a:stretch>
            <a:fillRect/>
          </a:stretch>
        </p:blipFill>
        <p:spPr>
          <a:xfrm>
            <a:off x="13251967" y="249324"/>
            <a:ext cx="10096997" cy="13217351"/>
          </a:xfrm>
          <a:prstGeom prst="rect">
            <a:avLst/>
          </a:prstGeom>
          <a:ln w="12700">
            <a:miter lim="400000"/>
          </a:ln>
        </p:spPr>
      </p:pic>
    </p:spTree>
  </p:cSld>
  <p:clrMapOvr>
    <a:masterClrMapping/>
  </p:clrMapOvr>
  <p:transition xmlns:p14="http://schemas.microsoft.com/office/powerpoint/2010/main" spd="med" advClick="1"/>
  <p:timing>
    <p:tnLst>
      <p:par>
        <p:cTn id="1" nodeType="tmRoot" restart="never" dur="indefinite" fill="hold">
          <p:childTnLst>
            <p:seq concurrent="1" prevAc="none" nextAc="seek">
              <p:cTn id="2" nodeType="mainSeq" dur="indefinite" fill="hold">
                <p:childTnLst>
                  <p:par>
                    <p:cTn id="3" fill="hold">
                      <p:stCondLst>
                        <p:cond delay="indefinite"/>
                      </p:stCondLst>
                      <p:childTnLst>
                        <p:par>
                          <p:cTn id="4" fill="hold">
                            <p:stCondLst>
                              <p:cond delay="0"/>
                            </p:stCondLst>
                            <p:childTnLst>
                              <p:par>
                                <p:cTn id="5" presetClass="entr" nodeType="clickEffect" presetSubtype="0" presetID="1" grpId="1" fill="hold">
                                  <p:stCondLst>
                                    <p:cond delay="0"/>
                                  </p:stCondLst>
                                  <p:iterate type="el" backwards="0">
                                    <p:tmAbs val="0"/>
                                  </p:iterate>
                                  <p:childTnLst>
                                    <p:set>
                                      <p:cBhvr>
                                        <p:cTn id="6" fill="hold"/>
                                        <p:tgtEl>
                                          <p:spTgt spid="227">
                                            <p:bg/>
                                          </p:spTgt>
                                        </p:tgtEl>
                                        <p:attrNameLst>
                                          <p:attrName>style.visibility</p:attrName>
                                        </p:attrNameLst>
                                      </p:cBhvr>
                                      <p:to>
                                        <p:strVal val="visible"/>
                                      </p:to>
                                    </p:set>
                                  </p:childTnLst>
                                </p:cTn>
                              </p:par>
                              <p:par>
                                <p:cTn id="7" presetClass="entr" nodeType="withEffect" presetSubtype="0" presetID="1" grpId="1" fill="hold">
                                  <p:stCondLst>
                                    <p:cond delay="0"/>
                                  </p:stCondLst>
                                  <p:iterate type="el" backwards="0">
                                    <p:tmAbs val="0"/>
                                  </p:iterate>
                                  <p:childTnLst>
                                    <p:set>
                                      <p:cBhvr>
                                        <p:cTn id="8" fill="hold"/>
                                        <p:tgtEl>
                                          <p:spTgt spid="227">
                                            <p:txEl>
                                              <p:pRg st="0" end="0"/>
                                            </p:txEl>
                                          </p:spTgt>
                                        </p:tgtEl>
                                        <p:attrNameLst>
                                          <p:attrName>style.visibility</p:attrName>
                                        </p:attrNameLst>
                                      </p:cBhvr>
                                      <p:to>
                                        <p:strVal val="visible"/>
                                      </p:to>
                                    </p:set>
                                  </p:childTnLst>
                                </p:cTn>
                              </p:par>
                              <p:par>
                                <p:cTn id="9" presetClass="entr" nodeType="withEffect" presetSubtype="0" presetID="1" grpId="1" fill="hold">
                                  <p:stCondLst>
                                    <p:cond delay="0"/>
                                  </p:stCondLst>
                                  <p:iterate type="el" backwards="0">
                                    <p:tmAbs val="0"/>
                                  </p:iterate>
                                  <p:childTnLst>
                                    <p:set>
                                      <p:cBhvr>
                                        <p:cTn id="10" fill="hold"/>
                                        <p:tgtEl>
                                          <p:spTgt spid="237"/>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Class="entr" nodeType="clickEffect" presetSubtype="0" presetID="1" grpId="1" fill="hold">
                                  <p:stCondLst>
                                    <p:cond delay="0"/>
                                  </p:stCondLst>
                                  <p:iterate type="el" backwards="0">
                                    <p:tmAbs val="0"/>
                                  </p:iterate>
                                  <p:childTnLst>
                                    <p:set>
                                      <p:cBhvr>
                                        <p:cTn id="14" fill="hold"/>
                                        <p:tgtEl>
                                          <p:spTgt spid="227">
                                            <p:txEl>
                                              <p:pRg st="1" end="1"/>
                                            </p:txEl>
                                          </p:spTgt>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Class="entr" nodeType="clickEffect" presetSubtype="0" presetID="1" grpId="1" fill="hold">
                                  <p:stCondLst>
                                    <p:cond delay="0"/>
                                  </p:stCondLst>
                                  <p:iterate type="el" backwards="0">
                                    <p:tmAbs val="0"/>
                                  </p:iterate>
                                  <p:childTnLst>
                                    <p:set>
                                      <p:cBhvr>
                                        <p:cTn id="18" fill="hold"/>
                                        <p:tgtEl>
                                          <p:spTgt spid="227">
                                            <p:txEl>
                                              <p:pRg st="2" end="2"/>
                                            </p:txEl>
                                          </p:spTgt>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Class="entr" nodeType="clickEffect" presetSubtype="0" presetID="1" grpId="1" fill="hold">
                                  <p:stCondLst>
                                    <p:cond delay="0"/>
                                  </p:stCondLst>
                                  <p:iterate type="el" backwards="0">
                                    <p:tmAbs val="0"/>
                                  </p:iterate>
                                  <p:childTnLst>
                                    <p:set>
                                      <p:cBhvr>
                                        <p:cTn id="22" fill="hold"/>
                                        <p:tgtEl>
                                          <p:spTgt spid="227">
                                            <p:txEl>
                                              <p:pRg st="3" end="3"/>
                                            </p:txEl>
                                          </p:spTgt>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Class="entr" nodeType="clickEffect" presetSubtype="0" presetID="1" grpId="1" fill="hold">
                                  <p:stCondLst>
                                    <p:cond delay="0"/>
                                  </p:stCondLst>
                                  <p:iterate type="el" backwards="0">
                                    <p:tmAbs val="0"/>
                                  </p:iterate>
                                  <p:childTnLst>
                                    <p:set>
                                      <p:cBhvr>
                                        <p:cTn id="26" fill="hold"/>
                                        <p:tgtEl>
                                          <p:spTgt spid="227">
                                            <p:txEl>
                                              <p:pRg st="4" end="4"/>
                                            </p:txEl>
                                          </p:spTgt>
                                        </p:tgtEl>
                                        <p:attrNameLst>
                                          <p:attrName>style.visibility</p:attrName>
                                        </p:attrNameLst>
                                      </p:cBhvr>
                                      <p:to>
                                        <p:strVal val="visible"/>
                                      </p:to>
                                    </p:set>
                                  </p:childTnLst>
                                </p:cTn>
                              </p:par>
                            </p:childTnLst>
                          </p:cTn>
                        </p:par>
                      </p:childTnLst>
                    </p:cTn>
                  </p:par>
                  <p:par>
                    <p:cTn id="27" fill="hold">
                      <p:stCondLst>
                        <p:cond delay="indefinite"/>
                      </p:stCondLst>
                      <p:childTnLst>
                        <p:par>
                          <p:cTn id="28" fill="hold">
                            <p:stCondLst>
                              <p:cond delay="0"/>
                            </p:stCondLst>
                            <p:childTnLst>
                              <p:par>
                                <p:cTn id="29" presetClass="entr" nodeType="clickEffect" presetSubtype="0" presetID="1" grpId="1" fill="hold">
                                  <p:stCondLst>
                                    <p:cond delay="0"/>
                                  </p:stCondLst>
                                  <p:iterate type="el" backwards="0">
                                    <p:tmAbs val="0"/>
                                  </p:iterate>
                                  <p:childTnLst>
                                    <p:set>
                                      <p:cBhvr>
                                        <p:cTn id="30" fill="hold"/>
                                        <p:tgtEl>
                                          <p:spTgt spid="227">
                                            <p:txEl>
                                              <p:pRg st="5" end="5"/>
                                            </p:txEl>
                                          </p:spTgt>
                                        </p:tgtEl>
                                        <p:attrNameLst>
                                          <p:attrName>style.visibility</p:attrName>
                                        </p:attrNameLst>
                                      </p:cBhvr>
                                      <p:to>
                                        <p:strVal val="visible"/>
                                      </p:to>
                                    </p:set>
                                  </p:childTnLst>
                                </p:cTn>
                              </p:par>
                            </p:childTnLst>
                          </p:cTn>
                        </p:par>
                      </p:childTnLst>
                    </p:cTn>
                  </p:par>
                  <p:par>
                    <p:cTn id="31" fill="hold">
                      <p:stCondLst>
                        <p:cond delay="indefinite"/>
                      </p:stCondLst>
                      <p:childTnLst>
                        <p:par>
                          <p:cTn id="32" fill="hold">
                            <p:stCondLst>
                              <p:cond delay="0"/>
                            </p:stCondLst>
                            <p:childTnLst>
                              <p:par>
                                <p:cTn id="33" presetClass="entr" nodeType="clickEffect" presetSubtype="0" presetID="1" grpId="1" fill="hold">
                                  <p:stCondLst>
                                    <p:cond delay="0"/>
                                  </p:stCondLst>
                                  <p:iterate type="el" backwards="0">
                                    <p:tmAbs val="0"/>
                                  </p:iterate>
                                  <p:childTnLst>
                                    <p:set>
                                      <p:cBhvr>
                                        <p:cTn id="34" fill="hold"/>
                                        <p:tgtEl>
                                          <p:spTgt spid="227">
                                            <p:txEl>
                                              <p:pRg st="6" end="6"/>
                                            </p:txEl>
                                          </p:spTgt>
                                        </p:tgtEl>
                                        <p:attrNameLst>
                                          <p:attrName>style.visibility</p:attrName>
                                        </p:attrNameLst>
                                      </p:cBhvr>
                                      <p:to>
                                        <p:strVal val="visible"/>
                                      </p:to>
                                    </p:set>
                                  </p:childTnLst>
                                </p:cTn>
                              </p:par>
                            </p:childTnLst>
                          </p:cTn>
                        </p:par>
                      </p:childTnLst>
                    </p:cTn>
                  </p:par>
                  <p:par>
                    <p:cTn id="35" fill="hold">
                      <p:stCondLst>
                        <p:cond delay="indefinite"/>
                      </p:stCondLst>
                      <p:childTnLst>
                        <p:par>
                          <p:cTn id="36" fill="hold">
                            <p:stCondLst>
                              <p:cond delay="0"/>
                            </p:stCondLst>
                            <p:childTnLst>
                              <p:par>
                                <p:cTn id="37" presetClass="entr" nodeType="clickEffect" presetSubtype="0" presetID="1" grpId="1" fill="hold">
                                  <p:stCondLst>
                                    <p:cond delay="0"/>
                                  </p:stCondLst>
                                  <p:iterate type="el" backwards="0">
                                    <p:tmAbs val="0"/>
                                  </p:iterate>
                                  <p:childTnLst>
                                    <p:set>
                                      <p:cBhvr>
                                        <p:cTn id="38" fill="hold"/>
                                        <p:tgtEl>
                                          <p:spTgt spid="227">
                                            <p:txEl>
                                              <p:pRg st="7" end="7"/>
                                            </p:txEl>
                                          </p:spTgt>
                                        </p:tgtEl>
                                        <p:attrNameLst>
                                          <p:attrName>style.visibility</p:attrName>
                                        </p:attrNameLst>
                                      </p:cBhvr>
                                      <p:to>
                                        <p:strVal val="visible"/>
                                      </p:to>
                                    </p:set>
                                  </p:childTnLst>
                                </p:cTn>
                              </p:par>
                            </p:childTnLst>
                          </p:cTn>
                        </p:par>
                      </p:childTnLst>
                    </p:cTn>
                  </p:par>
                  <p:par>
                    <p:cTn id="39" fill="hold">
                      <p:stCondLst>
                        <p:cond delay="indefinite"/>
                      </p:stCondLst>
                      <p:childTnLst>
                        <p:par>
                          <p:cTn id="40" fill="hold">
                            <p:stCondLst>
                              <p:cond delay="0"/>
                            </p:stCondLst>
                            <p:childTnLst>
                              <p:par>
                                <p:cTn id="41" presetClass="entr" nodeType="clickEffect" presetSubtype="0" presetID="1" grpId="1" fill="hold">
                                  <p:stCondLst>
                                    <p:cond delay="0"/>
                                  </p:stCondLst>
                                  <p:iterate type="el" backwards="0">
                                    <p:tmAbs val="0"/>
                                  </p:iterate>
                                  <p:childTnLst>
                                    <p:set>
                                      <p:cBhvr>
                                        <p:cTn id="42" fill="hold"/>
                                        <p:tgtEl>
                                          <p:spTgt spid="227">
                                            <p:txEl>
                                              <p:pRg st="8" end="8"/>
                                            </p:txEl>
                                          </p:spTgt>
                                        </p:tgtEl>
                                        <p:attrNameLst>
                                          <p:attrName>style.visibility</p:attrName>
                                        </p:attrNameLst>
                                      </p:cBhvr>
                                      <p:to>
                                        <p:strVal val="visible"/>
                                      </p:to>
                                    </p:set>
                                  </p:childTnLst>
                                </p:cTn>
                              </p:par>
                            </p:childTnLst>
                          </p:cTn>
                        </p:par>
                      </p:childTnLst>
                    </p:cTn>
                  </p:par>
                  <p:par>
                    <p:cTn id="43" fill="hold">
                      <p:stCondLst>
                        <p:cond delay="indefinite"/>
                      </p:stCondLst>
                      <p:childTnLst>
                        <p:par>
                          <p:cTn id="44" fill="hold">
                            <p:stCondLst>
                              <p:cond delay="0"/>
                            </p:stCondLst>
                            <p:childTnLst>
                              <p:par>
                                <p:cTn id="45" presetClass="entr" nodeType="clickEffect" presetSubtype="0" presetID="1" grpId="1" fill="hold">
                                  <p:stCondLst>
                                    <p:cond delay="0"/>
                                  </p:stCondLst>
                                  <p:iterate type="el" backwards="0">
                                    <p:tmAbs val="0"/>
                                  </p:iterate>
                                  <p:childTnLst>
                                    <p:set>
                                      <p:cBhvr>
                                        <p:cTn id="46" fill="hold"/>
                                        <p:tgtEl>
                                          <p:spTgt spid="227">
                                            <p:txEl>
                                              <p:pRg st="9" end="9"/>
                                            </p:txEl>
                                          </p:spTgt>
                                        </p:tgtEl>
                                        <p:attrNameLst>
                                          <p:attrName>style.visibility</p:attrName>
                                        </p:attrNameLst>
                                      </p:cBhvr>
                                      <p:to>
                                        <p:strVal val="visible"/>
                                      </p:to>
                                    </p:set>
                                  </p:childTnLst>
                                </p:cTn>
                              </p:par>
                            </p:childTnLst>
                          </p:cTn>
                        </p:par>
                      </p:childTnLst>
                    </p:cTn>
                  </p:par>
                </p:childTnLst>
              </p:cTn>
              <p:prevCondLst>
                <p:cond evt="onPrev">
                  <p:tgtEl>
                    <p:sldTgt/>
                  </p:tgtEl>
                </p:cond>
              </p:prevCondLst>
              <p:nextCondLst>
                <p:cond evt="onNext">
                  <p:tgtEl>
                    <p:sldTgt/>
                  </p:tgtEl>
                </p:cond>
              </p:nextCondLst>
            </p:seq>
          </p:childTnLst>
        </p:cTn>
      </p:par>
    </p:tnLst>
    <p:bldLst>
      <p:bldP build="p" bldLvl="5" animBg="1" rev="0" advAuto="0" spid="227" grpId="1"/>
    </p:bldLst>
  </p:timing>
</p:sld>
</file>

<file path=ppt/slides/slide3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0" name="This example shows the complexity of today’s threat landscape."/>
          <p:cNvSpPr txBox="1"/>
          <p:nvPr>
            <p:ph type="title"/>
          </p:nvPr>
        </p:nvSpPr>
        <p:spPr>
          <a:prstGeom prst="rect">
            <a:avLst/>
          </a:prstGeom>
        </p:spPr>
        <p:txBody>
          <a:bodyPr/>
          <a:lstStyle/>
          <a:p>
            <a:pPr/>
            <a:r>
              <a:t>This example shows the complexity of today’s threat landscape.</a:t>
            </a:r>
          </a:p>
        </p:txBody>
      </p:sp>
      <p:sp>
        <p:nvSpPr>
          <p:cNvPr id="241" name="Vocab from this exercise:…"/>
          <p:cNvSpPr txBox="1"/>
          <p:nvPr>
            <p:ph type="body" idx="1"/>
          </p:nvPr>
        </p:nvSpPr>
        <p:spPr>
          <a:prstGeom prst="rect">
            <a:avLst/>
          </a:prstGeom>
        </p:spPr>
        <p:txBody>
          <a:bodyPr/>
          <a:lstStyle/>
          <a:p>
            <a:pPr/>
            <a:r>
              <a:t>Vocab from this exercise:</a:t>
            </a:r>
          </a:p>
          <a:p>
            <a:pPr lvl="1"/>
            <a:r>
              <a:t>RFC5322 — “Request for Comment #5322” - Internet Message Format (also called RFC 822, RFC 2822)</a:t>
            </a:r>
          </a:p>
          <a:p>
            <a:pPr lvl="1"/>
            <a:r>
              <a:t>U+1D7F6 — Unicode notation for “Mathematical Sans-Serif Bold Digit 8” — UNICODE character sets 🤔</a:t>
            </a:r>
          </a:p>
          <a:p>
            <a:pPr lvl="1"/>
            <a:r>
              <a:t>DKIM — DomainKeys Identified Mail — A cryptographic approach for validating email</a:t>
            </a:r>
          </a:p>
          <a:p>
            <a:pPr lvl="1"/>
            <a:r>
              <a:t>SPF — Sender Policy Framework — Which mail senders can be used</a:t>
            </a:r>
          </a:p>
          <a:p>
            <a:pPr lvl="1"/>
            <a:r>
              <a:t>DMARC — Domain-based Message Authentication, Reporting, and Conformance </a:t>
            </a:r>
          </a:p>
          <a:p>
            <a:pPr lvl="2"/>
            <a:r>
              <a:t>Policy on which email security measures are in use and what to do when they fail</a:t>
            </a:r>
          </a:p>
          <a:p>
            <a:pPr lvl="1"/>
          </a:p>
          <a:p>
            <a:pPr/>
          </a:p>
          <a:p>
            <a:pPr/>
            <a:r>
              <a:t>Lessons learned</a:t>
            </a:r>
          </a:p>
          <a:p>
            <a:pPr lvl="1"/>
            <a:r>
              <a:t>Always be on the lookout for attacks</a:t>
            </a:r>
          </a:p>
          <a:p>
            <a:pPr lvl="1"/>
            <a:r>
              <a:t>Use attacks as an opportunity to educate yourself</a:t>
            </a:r>
          </a:p>
          <a:p>
            <a:pPr lvl="1"/>
            <a:r>
              <a:t>Use all of your tools</a:t>
            </a:r>
          </a:p>
          <a:p>
            <a:pPr lvl="1"/>
            <a:r>
              <a:t>ChatGPT — Useful security tool, but it makes mistakes</a:t>
            </a:r>
          </a:p>
        </p:txBody>
      </p:sp>
    </p:spTree>
  </p:cSld>
  <p:clrMapOvr>
    <a:masterClrMapping/>
  </p:clrMapOvr>
  <p:transition xmlns:p14="http://schemas.microsoft.com/office/powerpoint/2010/main" spd="med" advClick="1"/>
</p:sld>
</file>

<file path=ppt/slides/slide3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3" name="Threat Actors"/>
          <p:cNvSpPr txBox="1"/>
          <p:nvPr>
            <p:ph type="title"/>
          </p:nvPr>
        </p:nvSpPr>
        <p:spPr>
          <a:prstGeom prst="rect">
            <a:avLst/>
          </a:prstGeom>
        </p:spPr>
        <p:txBody>
          <a:bodyPr/>
          <a:lstStyle/>
          <a:p>
            <a:pPr/>
            <a:r>
              <a:t>Threat Actors</a:t>
            </a:r>
          </a:p>
        </p:txBody>
      </p:sp>
      <p:sp>
        <p:nvSpPr>
          <p:cNvPr id="244" name="Double-click to edit"/>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3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46" name="Hackers"/>
          <p:cNvSpPr txBox="1"/>
          <p:nvPr>
            <p:ph type="title"/>
          </p:nvPr>
        </p:nvSpPr>
        <p:spPr>
          <a:prstGeom prst="rect">
            <a:avLst/>
          </a:prstGeom>
        </p:spPr>
        <p:txBody>
          <a:bodyPr/>
          <a:lstStyle/>
          <a:p>
            <a:pPr/>
            <a:r>
              <a:t>Hackers</a:t>
            </a:r>
          </a:p>
        </p:txBody>
      </p:sp>
      <p:sp>
        <p:nvSpPr>
          <p:cNvPr id="247" name="Are hackers a thing anymore?…"/>
          <p:cNvSpPr txBox="1"/>
          <p:nvPr>
            <p:ph type="body" idx="1"/>
          </p:nvPr>
        </p:nvSpPr>
        <p:spPr>
          <a:prstGeom prst="rect">
            <a:avLst/>
          </a:prstGeom>
        </p:spPr>
        <p:txBody>
          <a:bodyPr/>
          <a:lstStyle/>
          <a:p>
            <a:pPr defTabSz="726440">
              <a:spcBef>
                <a:spcPts val="2800"/>
              </a:spcBef>
              <a:defRPr sz="3696"/>
            </a:pPr>
            <a:r>
              <a:t>Are hackers a thing anymore?</a:t>
            </a:r>
          </a:p>
          <a:p>
            <a:pPr defTabSz="726440">
              <a:spcBef>
                <a:spcPts val="2800"/>
              </a:spcBef>
              <a:defRPr sz="3696"/>
            </a:pPr>
            <a:r>
              <a:t>Hackers — </a:t>
            </a:r>
          </a:p>
          <a:p>
            <a:pPr lvl="1" indent="402336" defTabSz="726440">
              <a:spcBef>
                <a:spcPts val="300"/>
              </a:spcBef>
              <a:defRPr sz="3168"/>
            </a:pPr>
            <a:r>
              <a:t>Original definition — working hard, staying up late</a:t>
            </a:r>
          </a:p>
          <a:p>
            <a:pPr lvl="1" indent="402336" defTabSz="726440">
              <a:spcBef>
                <a:spcPts val="300"/>
              </a:spcBef>
              <a:defRPr sz="3168"/>
            </a:pPr>
            <a:r>
              <a:t>Computing definition — writing code and systems; close to the machine</a:t>
            </a:r>
          </a:p>
          <a:p>
            <a:pPr lvl="1" indent="402336" defTabSz="726440">
              <a:spcBef>
                <a:spcPts val="300"/>
              </a:spcBef>
              <a:defRPr sz="3168"/>
            </a:pPr>
            <a:r>
              <a:t>Cybercrime definition — people who broke into systems</a:t>
            </a:r>
          </a:p>
          <a:p>
            <a:pPr defTabSz="726440">
              <a:spcBef>
                <a:spcPts val="2800"/>
              </a:spcBef>
              <a:defRPr sz="3696"/>
            </a:pPr>
          </a:p>
          <a:p>
            <a:pPr defTabSz="726440">
              <a:spcBef>
                <a:spcPts val="2800"/>
              </a:spcBef>
              <a:defRPr sz="3696"/>
            </a:pPr>
            <a:r>
              <a:rPr i="1"/>
              <a:t>Fancy Bear Goes Phishing</a:t>
            </a:r>
            <a:r>
              <a:t> — Scott Shapiro (2023)</a:t>
            </a:r>
          </a:p>
          <a:p>
            <a:pPr lvl="1" indent="402336" defTabSz="726440">
              <a:spcBef>
                <a:spcPts val="300"/>
              </a:spcBef>
              <a:defRPr sz="3168"/>
            </a:pPr>
            <a:r>
              <a:t>The Great Worm • Robert T. Morris </a:t>
            </a:r>
          </a:p>
          <a:p>
            <a:pPr lvl="1" indent="402336" defTabSz="726440">
              <a:spcBef>
                <a:spcPts val="300"/>
              </a:spcBef>
              <a:defRPr sz="3168"/>
            </a:pPr>
            <a:r>
              <a:t>The Bulgarian Virus Factory </a:t>
            </a:r>
          </a:p>
          <a:p>
            <a:pPr lvl="1" indent="402336" defTabSz="726440">
              <a:spcBef>
                <a:spcPts val="300"/>
              </a:spcBef>
              <a:defRPr sz="3168"/>
            </a:pPr>
            <a:r>
              <a:t>The Father of Dragons • Dark Avenger • Pathology of virus writers</a:t>
            </a:r>
          </a:p>
          <a:p>
            <a:pPr lvl="1" indent="402336" defTabSz="726440">
              <a:spcBef>
                <a:spcPts val="300"/>
              </a:spcBef>
              <a:defRPr sz="3168"/>
            </a:pPr>
            <a:r>
              <a:t>Winner Take All • Rise of the Internet and the dominance of Microsoft</a:t>
            </a:r>
          </a:p>
          <a:p>
            <a:pPr lvl="1" indent="402336" defTabSz="726440">
              <a:spcBef>
                <a:spcPts val="300"/>
              </a:spcBef>
              <a:defRPr sz="3168"/>
            </a:pPr>
            <a:r>
              <a:t>Snoop Dogg Does His Laundry • The Hack of Paris Hilton’s Cell Phone (really it’s cloud-based service)</a:t>
            </a:r>
          </a:p>
          <a:p>
            <a:pPr lvl="1" indent="402336" defTabSz="726440">
              <a:spcBef>
                <a:spcPts val="300"/>
              </a:spcBef>
              <a:defRPr sz="3168"/>
            </a:pPr>
            <a:r>
              <a:t>How to Mudge (malicious nudges) • How phishing works</a:t>
            </a:r>
          </a:p>
          <a:p>
            <a:pPr lvl="1" indent="402336" defTabSz="726440">
              <a:spcBef>
                <a:spcPts val="300"/>
              </a:spcBef>
              <a:defRPr sz="3168"/>
            </a:pPr>
            <a:r>
              <a:t>Kill Chain • The hack on the Hillary Clinton campaign</a:t>
            </a:r>
          </a:p>
          <a:p>
            <a:pPr lvl="1" indent="402336" defTabSz="726440">
              <a:spcBef>
                <a:spcPts val="300"/>
              </a:spcBef>
              <a:defRPr sz="3168"/>
            </a:pPr>
            <a:r>
              <a:t>The Minecraft Wars • DDOS as a service (Booter services)</a:t>
            </a:r>
          </a:p>
          <a:p>
            <a:pPr lvl="1" indent="402336" defTabSz="726440">
              <a:spcBef>
                <a:spcPts val="300"/>
              </a:spcBef>
              <a:defRPr sz="3168"/>
            </a:pPr>
            <a:r>
              <a:t>Attack of the Killer Toasters • IoT Security</a:t>
            </a:r>
          </a:p>
        </p:txBody>
      </p:sp>
      <p:pic>
        <p:nvPicPr>
          <p:cNvPr id="248" name="pasted-movie.png" descr="pasted-movie.png"/>
          <p:cNvPicPr>
            <a:picLocks noChangeAspect="1"/>
          </p:cNvPicPr>
          <p:nvPr/>
        </p:nvPicPr>
        <p:blipFill>
          <a:blip r:embed="rId2">
            <a:extLst/>
          </a:blip>
          <a:stretch>
            <a:fillRect/>
          </a:stretch>
        </p:blipFill>
        <p:spPr>
          <a:xfrm>
            <a:off x="15664603" y="1217831"/>
            <a:ext cx="8127593" cy="4617476"/>
          </a:xfrm>
          <a:prstGeom prst="rect">
            <a:avLst/>
          </a:prstGeom>
          <a:ln w="25400">
            <a:solidFill>
              <a:srgbClr val="000000"/>
            </a:solidFill>
            <a:miter lim="400000"/>
          </a:ln>
        </p:spPr>
      </p:pic>
      <p:pic>
        <p:nvPicPr>
          <p:cNvPr id="249" name="pasted-movie.png" descr="pasted-movie.png"/>
          <p:cNvPicPr>
            <a:picLocks noChangeAspect="1"/>
          </p:cNvPicPr>
          <p:nvPr/>
        </p:nvPicPr>
        <p:blipFill>
          <a:blip r:embed="rId3">
            <a:extLst/>
          </a:blip>
          <a:stretch>
            <a:fillRect/>
          </a:stretch>
        </p:blipFill>
        <p:spPr>
          <a:xfrm>
            <a:off x="15651903" y="6146278"/>
            <a:ext cx="8152993" cy="3358571"/>
          </a:xfrm>
          <a:prstGeom prst="rect">
            <a:avLst/>
          </a:prstGeom>
          <a:ln w="12700">
            <a:miter lim="400000"/>
          </a:ln>
        </p:spPr>
      </p:pic>
    </p:spTree>
  </p:cSld>
  <p:clrMapOvr>
    <a:masterClrMapping/>
  </p:clrMapOvr>
  <p:transition xmlns:p14="http://schemas.microsoft.com/office/powerpoint/2010/main" spd="med" advClick="1"/>
</p:sld>
</file>

<file path=ppt/slides/slide3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51" name="State Hackers — CISA’s Nation-State Cyber Actors"/>
          <p:cNvSpPr txBox="1"/>
          <p:nvPr>
            <p:ph type="title"/>
          </p:nvPr>
        </p:nvSpPr>
        <p:spPr>
          <a:prstGeom prst="rect">
            <a:avLst/>
          </a:prstGeom>
        </p:spPr>
        <p:txBody>
          <a:bodyPr/>
          <a:lstStyle/>
          <a:p>
            <a:pPr/>
            <a:r>
              <a:t>State Hackers — CISA’s Nation-State Cyber Actors</a:t>
            </a:r>
          </a:p>
        </p:txBody>
      </p:sp>
      <p:sp>
        <p:nvSpPr>
          <p:cNvPr id="252" name="“Nation-state adversaries pose an elevated threat to our national security. These adversaries are known for their advanced persistent threat (APT) activity:…"/>
          <p:cNvSpPr txBox="1"/>
          <p:nvPr>
            <p:ph type="body" idx="1"/>
          </p:nvPr>
        </p:nvSpPr>
        <p:spPr>
          <a:prstGeom prst="rect">
            <a:avLst/>
          </a:prstGeom>
        </p:spPr>
        <p:txBody>
          <a:bodyPr/>
          <a:lstStyle/>
          <a:p>
            <a:pPr defTabSz="742950">
              <a:spcBef>
                <a:spcPts val="2800"/>
              </a:spcBef>
              <a:defRPr sz="3780"/>
            </a:pPr>
            <a:r>
              <a:t>“Nation-state adversaries pose an elevated threat to our national security. These adversaries are known for their advanced persistent threat (APT) activity:</a:t>
            </a:r>
          </a:p>
          <a:p>
            <a:pPr lvl="1" indent="411479" defTabSz="742950">
              <a:spcBef>
                <a:spcPts val="300"/>
              </a:spcBef>
              <a:defRPr sz="3239"/>
            </a:pPr>
            <a:r>
              <a:t>The Chinese government—</a:t>
            </a:r>
          </a:p>
          <a:p>
            <a:pPr lvl="1" indent="411479" defTabSz="742950">
              <a:spcBef>
                <a:spcPts val="300"/>
              </a:spcBef>
              <a:defRPr sz="3239"/>
            </a:pPr>
            <a:r>
              <a:t>The Russian government—</a:t>
            </a:r>
          </a:p>
          <a:p>
            <a:pPr lvl="1" indent="411479" defTabSz="742950">
              <a:spcBef>
                <a:spcPts val="300"/>
              </a:spcBef>
              <a:defRPr sz="3239"/>
            </a:pPr>
            <a:r>
              <a:t>The North Korean government—</a:t>
            </a:r>
          </a:p>
          <a:p>
            <a:pPr lvl="1" indent="411479" defTabSz="742950">
              <a:spcBef>
                <a:spcPts val="300"/>
              </a:spcBef>
              <a:defRPr sz="3239"/>
            </a:pPr>
            <a:r>
              <a:t>The Iranian government—</a:t>
            </a:r>
          </a:p>
          <a:p>
            <a:pPr defTabSz="742950">
              <a:spcBef>
                <a:spcPts val="2800"/>
              </a:spcBef>
              <a:defRPr sz="3780"/>
            </a:pPr>
          </a:p>
          <a:p>
            <a:pPr defTabSz="742950">
              <a:spcBef>
                <a:spcPts val="2800"/>
              </a:spcBef>
              <a:defRPr sz="3780"/>
            </a:pPr>
            <a:r>
              <a:t>APT actors:</a:t>
            </a:r>
          </a:p>
          <a:p>
            <a:pPr lvl="1" indent="411479" defTabSz="742950">
              <a:spcBef>
                <a:spcPts val="300"/>
              </a:spcBef>
              <a:defRPr sz="3239"/>
            </a:pPr>
            <a:r>
              <a:t>well-resourced</a:t>
            </a:r>
          </a:p>
          <a:p>
            <a:pPr lvl="1" indent="411479" defTabSz="742950">
              <a:spcBef>
                <a:spcPts val="300"/>
              </a:spcBef>
              <a:defRPr sz="3239"/>
            </a:pPr>
            <a:r>
              <a:t>engage in sophisticated malicious cyber activity</a:t>
            </a:r>
          </a:p>
          <a:p>
            <a:pPr lvl="1" indent="411479" defTabSz="742950">
              <a:spcBef>
                <a:spcPts val="300"/>
              </a:spcBef>
              <a:defRPr sz="3239"/>
            </a:pPr>
            <a:r>
              <a:t>targeted and aimed at prolonged network/system intrusion. </a:t>
            </a:r>
          </a:p>
          <a:p>
            <a:pPr defTabSz="742950">
              <a:spcBef>
                <a:spcPts val="2800"/>
              </a:spcBef>
              <a:defRPr sz="3780"/>
            </a:pPr>
            <a:r>
              <a:t>APT objectives:</a:t>
            </a:r>
          </a:p>
          <a:p>
            <a:pPr lvl="1" indent="411479" defTabSz="742950">
              <a:spcBef>
                <a:spcPts val="300"/>
              </a:spcBef>
              <a:defRPr sz="3239"/>
            </a:pPr>
            <a:r>
              <a:t>espionage</a:t>
            </a:r>
          </a:p>
          <a:p>
            <a:pPr lvl="1" indent="411479" defTabSz="742950">
              <a:spcBef>
                <a:spcPts val="300"/>
              </a:spcBef>
              <a:defRPr sz="3239"/>
            </a:pPr>
            <a:r>
              <a:t>data theft</a:t>
            </a:r>
          </a:p>
          <a:p>
            <a:pPr lvl="1" indent="411479" defTabSz="742950">
              <a:spcBef>
                <a:spcPts val="300"/>
              </a:spcBef>
              <a:defRPr sz="3239"/>
            </a:pPr>
            <a:r>
              <a:t>network/system disruption </a:t>
            </a:r>
          </a:p>
          <a:p>
            <a:pPr lvl="1" indent="411479" defTabSz="742950">
              <a:spcBef>
                <a:spcPts val="300"/>
              </a:spcBef>
              <a:defRPr sz="3239"/>
            </a:pPr>
            <a:r>
              <a:t>destruction.</a:t>
            </a:r>
          </a:p>
        </p:txBody>
      </p:sp>
      <p:pic>
        <p:nvPicPr>
          <p:cNvPr id="253" name="pasted-movie.png" descr="pasted-movie.png"/>
          <p:cNvPicPr>
            <a:picLocks noChangeAspect="1"/>
          </p:cNvPicPr>
          <p:nvPr/>
        </p:nvPicPr>
        <p:blipFill>
          <a:blip r:embed="rId2">
            <a:extLst/>
          </a:blip>
          <a:srcRect l="0" t="2675" r="41483" b="75143"/>
          <a:stretch>
            <a:fillRect/>
          </a:stretch>
        </p:blipFill>
        <p:spPr>
          <a:xfrm>
            <a:off x="8951681" y="4363754"/>
            <a:ext cx="9587468" cy="2131996"/>
          </a:xfrm>
          <a:prstGeom prst="rect">
            <a:avLst/>
          </a:prstGeom>
          <a:ln w="12700">
            <a:miter lim="400000"/>
          </a:ln>
        </p:spPr>
      </p:pic>
      <p:pic>
        <p:nvPicPr>
          <p:cNvPr id="254" name="pasted-movie.png" descr="pasted-movie.png"/>
          <p:cNvPicPr>
            <a:picLocks noChangeAspect="1"/>
          </p:cNvPicPr>
          <p:nvPr/>
        </p:nvPicPr>
        <p:blipFill>
          <a:blip r:embed="rId3">
            <a:extLst/>
          </a:blip>
          <a:srcRect l="0" t="0" r="65833" b="58886"/>
          <a:stretch>
            <a:fillRect/>
          </a:stretch>
        </p:blipFill>
        <p:spPr>
          <a:xfrm>
            <a:off x="18900238" y="4156262"/>
            <a:ext cx="4782745" cy="3788215"/>
          </a:xfrm>
          <a:prstGeom prst="rect">
            <a:avLst/>
          </a:prstGeom>
          <a:ln w="12700">
            <a:miter lim="400000"/>
          </a:ln>
        </p:spPr>
      </p:pic>
    </p:spTree>
  </p:cSld>
  <p:clrMapOvr>
    <a:masterClrMapping/>
  </p:clrMapOvr>
  <p:transition xmlns:p14="http://schemas.microsoft.com/office/powerpoint/2010/main" spd="med" advClick="1"/>
</p:sld>
</file>

<file path=ppt/slides/slide3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56" name="Another book to read — This is How They Tell Me The World Ends  (2021)"/>
          <p:cNvSpPr txBox="1"/>
          <p:nvPr>
            <p:ph type="title"/>
          </p:nvPr>
        </p:nvSpPr>
        <p:spPr>
          <a:prstGeom prst="rect">
            <a:avLst/>
          </a:prstGeom>
        </p:spPr>
        <p:txBody>
          <a:bodyPr/>
          <a:lstStyle/>
          <a:p>
            <a:pPr/>
            <a:r>
              <a:t>Another book to read — This is How They Tell Me The World Ends  (2021)</a:t>
            </a:r>
          </a:p>
        </p:txBody>
      </p:sp>
      <p:sp>
        <p:nvSpPr>
          <p:cNvPr id="257" name="Nicole Perlroth — cybersecurity reporter for NYT…"/>
          <p:cNvSpPr txBox="1"/>
          <p:nvPr>
            <p:ph type="body" idx="1"/>
          </p:nvPr>
        </p:nvSpPr>
        <p:spPr>
          <a:prstGeom prst="rect">
            <a:avLst/>
          </a:prstGeom>
        </p:spPr>
        <p:txBody>
          <a:bodyPr/>
          <a:lstStyle/>
          <a:p>
            <a:pPr/>
            <a:r>
              <a:t>Nicole Perlroth — cybersecurity reporter for NYT</a:t>
            </a:r>
          </a:p>
          <a:p>
            <a:pPr/>
            <a:r>
              <a:t>There are </a:t>
            </a:r>
            <a:r>
              <a:rPr i="1"/>
              <a:t>many </a:t>
            </a:r>
            <a:r>
              <a:t>stories in this book, including:</a:t>
            </a:r>
          </a:p>
          <a:p>
            <a:pPr lvl="1"/>
            <a:r>
              <a:t>GUNMAN — KGB implants in US Moscow Embassy 1976-1984</a:t>
            </a:r>
          </a:p>
          <a:p>
            <a:pPr lvl="1"/>
          </a:p>
          <a:p>
            <a:pPr lvl="1"/>
            <a:r>
              <a:t>Commercial Zero-day hunters</a:t>
            </a:r>
          </a:p>
          <a:p>
            <a:pPr lvl="1"/>
          </a:p>
          <a:p>
            <a:pPr lvl="1"/>
            <a:r>
              <a:t>Bug-bounty programs</a:t>
            </a:r>
          </a:p>
          <a:p>
            <a:pPr lvl="1"/>
          </a:p>
          <a:p>
            <a:pPr lvl="1"/>
            <a:r>
              <a:t>Crypto AG — A Swiss encryption company’s machines</a:t>
            </a:r>
          </a:p>
          <a:p>
            <a:pPr lvl="1"/>
          </a:p>
          <a:p>
            <a:pPr lvl="1"/>
            <a:r>
              <a:t>Pegasus and other hacks against cell phones</a:t>
            </a:r>
          </a:p>
        </p:txBody>
      </p:sp>
      <p:pic>
        <p:nvPicPr>
          <p:cNvPr id="258" name="pasted-movie.png" descr="pasted-movie.png"/>
          <p:cNvPicPr>
            <a:picLocks noChangeAspect="1"/>
          </p:cNvPicPr>
          <p:nvPr/>
        </p:nvPicPr>
        <p:blipFill>
          <a:blip r:embed="rId2">
            <a:extLst/>
          </a:blip>
          <a:stretch>
            <a:fillRect/>
          </a:stretch>
        </p:blipFill>
        <p:spPr>
          <a:xfrm>
            <a:off x="15480741" y="1744661"/>
            <a:ext cx="7613075" cy="11570023"/>
          </a:xfrm>
          <a:prstGeom prst="rect">
            <a:avLst/>
          </a:prstGeom>
          <a:ln w="12700">
            <a:miter lim="400000"/>
          </a:ln>
        </p:spPr>
      </p:pic>
    </p:spTree>
  </p:cSld>
  <p:clrMapOvr>
    <a:masterClrMapping/>
  </p:clrMapOvr>
  <p:transition xmlns:p14="http://schemas.microsoft.com/office/powerpoint/2010/main" spd="med" advClick="1"/>
</p:sld>
</file>

<file path=ppt/slides/slide4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0" name="“zero day” — The number of days since the exploit is released."/>
          <p:cNvSpPr txBox="1"/>
          <p:nvPr>
            <p:ph type="title"/>
          </p:nvPr>
        </p:nvSpPr>
        <p:spPr>
          <a:prstGeom prst="rect">
            <a:avLst/>
          </a:prstGeom>
        </p:spPr>
        <p:txBody>
          <a:bodyPr/>
          <a:lstStyle/>
          <a:p>
            <a:pPr/>
            <a:r>
              <a:t>“zero day” — The number of days since the exploit is released.</a:t>
            </a:r>
          </a:p>
        </p:txBody>
      </p:sp>
      <p:pic>
        <p:nvPicPr>
          <p:cNvPr id="261" name="pasted-movie.png" descr="pasted-movie.png"/>
          <p:cNvPicPr>
            <a:picLocks noChangeAspect="1"/>
          </p:cNvPicPr>
          <p:nvPr/>
        </p:nvPicPr>
        <p:blipFill>
          <a:blip r:embed="rId2">
            <a:extLst/>
          </a:blip>
          <a:stretch>
            <a:fillRect/>
          </a:stretch>
        </p:blipFill>
        <p:spPr>
          <a:xfrm>
            <a:off x="2615853" y="4342045"/>
            <a:ext cx="19152294" cy="5889331"/>
          </a:xfrm>
          <a:prstGeom prst="rect">
            <a:avLst/>
          </a:prstGeom>
          <a:ln w="12700">
            <a:miter lim="400000"/>
          </a:ln>
        </p:spPr>
      </p:pic>
      <p:sp>
        <p:nvSpPr>
          <p:cNvPr id="262" name="https://mixmode.ai/blog/zero-day-attack-strategy/"/>
          <p:cNvSpPr txBox="1"/>
          <p:nvPr/>
        </p:nvSpPr>
        <p:spPr>
          <a:xfrm>
            <a:off x="12711836" y="12939444"/>
            <a:ext cx="11128249"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https://mixmode.ai/blog/zero-day-attack-strategy/</a:t>
            </a:r>
          </a:p>
        </p:txBody>
      </p:sp>
    </p:spTree>
  </p:cSld>
  <p:clrMapOvr>
    <a:masterClrMapping/>
  </p:clrMapOvr>
  <p:transition xmlns:p14="http://schemas.microsoft.com/office/powerpoint/2010/main" spd="med" advClick="1"/>
</p:sld>
</file>

<file path=ppt/slides/slide4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4" name="RAND’s extensive report on the Zero Day marketplace."/>
          <p:cNvSpPr txBox="1"/>
          <p:nvPr>
            <p:ph type="title"/>
          </p:nvPr>
        </p:nvSpPr>
        <p:spPr>
          <a:prstGeom prst="rect">
            <a:avLst/>
          </a:prstGeom>
        </p:spPr>
        <p:txBody>
          <a:bodyPr/>
          <a:lstStyle/>
          <a:p>
            <a:pPr/>
            <a:r>
              <a:t>RAND’s extensive report on the Zero Day marketplace.</a:t>
            </a:r>
          </a:p>
        </p:txBody>
      </p:sp>
      <p:pic>
        <p:nvPicPr>
          <p:cNvPr id="265" name="pasted-movie.png" descr="pasted-movie.png"/>
          <p:cNvPicPr>
            <a:picLocks noChangeAspect="1"/>
          </p:cNvPicPr>
          <p:nvPr/>
        </p:nvPicPr>
        <p:blipFill>
          <a:blip r:embed="rId2">
            <a:extLst/>
          </a:blip>
          <a:stretch>
            <a:fillRect/>
          </a:stretch>
        </p:blipFill>
        <p:spPr>
          <a:xfrm>
            <a:off x="864419" y="2207782"/>
            <a:ext cx="22127114" cy="9058537"/>
          </a:xfrm>
          <a:prstGeom prst="rect">
            <a:avLst/>
          </a:prstGeom>
          <a:ln w="12700">
            <a:miter lim="400000"/>
          </a:ln>
        </p:spPr>
      </p:pic>
      <p:sp>
        <p:nvSpPr>
          <p:cNvPr id="266" name="https://www.rand.org/pubs/research_reports/RR1751.html"/>
          <p:cNvSpPr txBox="1"/>
          <p:nvPr/>
        </p:nvSpPr>
        <p:spPr>
          <a:xfrm>
            <a:off x="6199196" y="11398389"/>
            <a:ext cx="12947448" cy="647139"/>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rPr u="sng">
                <a:hlinkClick r:id="rId3" invalidUrl="" action="" tgtFrame="" tooltip="" history="1" highlightClick="0" endSnd="0"/>
              </a:rPr>
              <a:t>https://www.rand.org/pubs/research_reports/RR1751.html</a:t>
            </a:r>
            <a:r>
              <a:t> </a:t>
            </a:r>
          </a:p>
        </p:txBody>
      </p:sp>
    </p:spTree>
  </p:cSld>
  <p:clrMapOvr>
    <a:masterClrMapping/>
  </p:clrMapOvr>
  <p:transition xmlns:p14="http://schemas.microsoft.com/office/powerpoint/2010/main" spd="med" advClick="1"/>
</p:sld>
</file>

<file path=ppt/slides/slide4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68" name="The RAND report examines a vulnerability research group they called BUSBY"/>
          <p:cNvSpPr txBox="1"/>
          <p:nvPr>
            <p:ph type="title"/>
          </p:nvPr>
        </p:nvSpPr>
        <p:spPr>
          <a:prstGeom prst="rect">
            <a:avLst/>
          </a:prstGeom>
        </p:spPr>
        <p:txBody>
          <a:bodyPr/>
          <a:lstStyle/>
          <a:p>
            <a:pPr/>
            <a:r>
              <a:t>The RAND report examines a vulnerability research group they called BUSBY</a:t>
            </a:r>
          </a:p>
        </p:txBody>
      </p:sp>
      <p:sp>
        <p:nvSpPr>
          <p:cNvPr id="269" name="Double-click to edit"/>
          <p:cNvSpPr txBox="1"/>
          <p:nvPr>
            <p:ph type="body" idx="1"/>
          </p:nvPr>
        </p:nvSpPr>
        <p:spPr>
          <a:prstGeom prst="rect">
            <a:avLst/>
          </a:prstGeom>
        </p:spPr>
        <p:txBody>
          <a:bodyPr/>
          <a:lstStyle/>
          <a:p>
            <a:pPr/>
          </a:p>
          <a:p>
            <a:pPr/>
          </a:p>
          <a:p>
            <a:pPr/>
          </a:p>
          <a:p>
            <a:pPr/>
          </a:p>
          <a:p>
            <a:pPr/>
          </a:p>
          <a:p>
            <a:pPr/>
          </a:p>
          <a:p>
            <a:pPr/>
          </a:p>
          <a:p>
            <a:pPr/>
          </a:p>
        </p:txBody>
      </p:sp>
      <p:pic>
        <p:nvPicPr>
          <p:cNvPr id="270" name="Image" descr="Image"/>
          <p:cNvPicPr>
            <a:picLocks noChangeAspect="1"/>
          </p:cNvPicPr>
          <p:nvPr/>
        </p:nvPicPr>
        <p:blipFill>
          <a:blip r:embed="rId2">
            <a:extLst/>
          </a:blip>
          <a:stretch>
            <a:fillRect/>
          </a:stretch>
        </p:blipFill>
        <p:spPr>
          <a:xfrm>
            <a:off x="2393803" y="3942958"/>
            <a:ext cx="9493322" cy="6067573"/>
          </a:xfrm>
          <a:prstGeom prst="rect">
            <a:avLst/>
          </a:prstGeom>
          <a:ln w="12700">
            <a:miter lim="400000"/>
          </a:ln>
        </p:spPr>
      </p:pic>
      <p:pic>
        <p:nvPicPr>
          <p:cNvPr id="271" name="Image" descr="Image"/>
          <p:cNvPicPr>
            <a:picLocks noChangeAspect="1"/>
          </p:cNvPicPr>
          <p:nvPr/>
        </p:nvPicPr>
        <p:blipFill>
          <a:blip r:embed="rId3">
            <a:extLst/>
          </a:blip>
          <a:stretch>
            <a:fillRect/>
          </a:stretch>
        </p:blipFill>
        <p:spPr>
          <a:xfrm>
            <a:off x="12770659" y="4054113"/>
            <a:ext cx="9942770" cy="5845263"/>
          </a:xfrm>
          <a:prstGeom prst="rect">
            <a:avLst/>
          </a:prstGeom>
          <a:ln w="12700">
            <a:miter lim="400000"/>
          </a:ln>
        </p:spPr>
      </p:pic>
    </p:spTree>
  </p:cSld>
  <p:clrMapOvr>
    <a:masterClrMapping/>
  </p:clrMapOvr>
  <p:transition xmlns:p14="http://schemas.microsoft.com/office/powerpoint/2010/main" spd="med" advClick="1"/>
</p:sld>
</file>

<file path=ppt/slides/slide4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73" name="Double-click to edit"/>
          <p:cNvSpPr txBox="1"/>
          <p:nvPr>
            <p:ph type="title"/>
          </p:nvPr>
        </p:nvSpPr>
        <p:spPr>
          <a:prstGeom prst="rect">
            <a:avLst/>
          </a:prstGeom>
        </p:spPr>
        <p:txBody>
          <a:bodyPr/>
          <a:lstStyle/>
          <a:p>
            <a:pPr/>
          </a:p>
        </p:txBody>
      </p:sp>
      <p:pic>
        <p:nvPicPr>
          <p:cNvPr id="274" name="Image" descr="Image"/>
          <p:cNvPicPr>
            <a:picLocks noChangeAspect="1"/>
          </p:cNvPicPr>
          <p:nvPr/>
        </p:nvPicPr>
        <p:blipFill>
          <a:blip r:embed="rId2">
            <a:extLst/>
          </a:blip>
          <a:stretch>
            <a:fillRect/>
          </a:stretch>
        </p:blipFill>
        <p:spPr>
          <a:xfrm>
            <a:off x="729426" y="4028024"/>
            <a:ext cx="11140171" cy="6347477"/>
          </a:xfrm>
          <a:prstGeom prst="rect">
            <a:avLst/>
          </a:prstGeom>
          <a:ln w="12700">
            <a:miter lim="400000"/>
          </a:ln>
        </p:spPr>
      </p:pic>
      <p:pic>
        <p:nvPicPr>
          <p:cNvPr id="275" name="Image" descr="Image"/>
          <p:cNvPicPr>
            <a:picLocks noChangeAspect="1"/>
          </p:cNvPicPr>
          <p:nvPr/>
        </p:nvPicPr>
        <p:blipFill>
          <a:blip r:embed="rId3">
            <a:extLst/>
          </a:blip>
          <a:stretch>
            <a:fillRect/>
          </a:stretch>
        </p:blipFill>
        <p:spPr>
          <a:xfrm>
            <a:off x="12239360" y="3241597"/>
            <a:ext cx="11454428" cy="7232806"/>
          </a:xfrm>
          <a:prstGeom prst="rect">
            <a:avLst/>
          </a:prstGeom>
          <a:ln w="12700">
            <a:miter lim="400000"/>
          </a:ln>
        </p:spPr>
      </p:pic>
    </p:spTree>
  </p:cSld>
  <p:clrMapOvr>
    <a:masterClrMapping/>
  </p:clrMapOvr>
  <p:transition xmlns:p14="http://schemas.microsoft.com/office/powerpoint/2010/main" spd="med" advClick="1"/>
</p:sld>
</file>

<file path=ppt/slides/slide4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77" name="The US Government uses the “Vulnerabilities Equities Policy Policy and Process” to decide what to do."/>
          <p:cNvSpPr txBox="1"/>
          <p:nvPr>
            <p:ph type="title"/>
          </p:nvPr>
        </p:nvSpPr>
        <p:spPr>
          <a:xfrm>
            <a:off x="-2273" y="10302"/>
            <a:ext cx="24439346" cy="2065410"/>
          </a:xfrm>
          <a:prstGeom prst="rect">
            <a:avLst/>
          </a:prstGeom>
        </p:spPr>
        <p:txBody>
          <a:bodyPr/>
          <a:lstStyle/>
          <a:p>
            <a:pPr/>
            <a:r>
              <a:t>The US Government uses the “</a:t>
            </a:r>
            <a:r>
              <a:rPr u="sng">
                <a:hlinkClick r:id="rId2" invalidUrl="" action="" tgtFrame="" tooltip="" history="1" highlightClick="0" endSnd="0"/>
              </a:rPr>
              <a:t>Vulnerabilities Equities Policy Policy and Process</a:t>
            </a:r>
            <a:r>
              <a:t>” to decide what to do.</a:t>
            </a:r>
          </a:p>
        </p:txBody>
      </p:sp>
      <p:pic>
        <p:nvPicPr>
          <p:cNvPr id="278" name="External - Unclassified VEP Charter FINAL (dragged).pdf" descr="External - Unclassified VEP Charter FINAL (dragged).pdf"/>
          <p:cNvPicPr>
            <a:picLocks noChangeAspect="1"/>
          </p:cNvPicPr>
          <p:nvPr/>
        </p:nvPicPr>
        <p:blipFill>
          <a:blip r:embed="rId3">
            <a:extLst/>
          </a:blip>
          <a:srcRect l="0" t="0" r="0" b="62599"/>
          <a:stretch>
            <a:fillRect/>
          </a:stretch>
        </p:blipFill>
        <p:spPr>
          <a:xfrm>
            <a:off x="1939586" y="1750731"/>
            <a:ext cx="19795627" cy="9581149"/>
          </a:xfrm>
          <a:prstGeom prst="rect">
            <a:avLst/>
          </a:prstGeom>
          <a:ln w="12700">
            <a:miter lim="400000"/>
          </a:ln>
        </p:spPr>
      </p:pic>
    </p:spTree>
  </p:cSld>
  <p:clrMapOvr>
    <a:masterClrMapping/>
  </p:clrMapOvr>
  <p:transition xmlns:p14="http://schemas.microsoft.com/office/powerpoint/2010/main" spd="med" advClick="1"/>
</p:sld>
</file>

<file path=ppt/slides/slide4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0" name="Q: Have you ever been hacked with an APT?"/>
          <p:cNvSpPr txBox="1"/>
          <p:nvPr>
            <p:ph type="title"/>
          </p:nvPr>
        </p:nvSpPr>
        <p:spPr>
          <a:prstGeom prst="rect">
            <a:avLst/>
          </a:prstGeom>
        </p:spPr>
        <p:txBody>
          <a:bodyPr/>
          <a:lstStyle/>
          <a:p>
            <a:pPr/>
            <a:r>
              <a:t>Q: Have you ever been hacked with an APT?</a:t>
            </a:r>
          </a:p>
        </p:txBody>
      </p:sp>
      <p:sp>
        <p:nvSpPr>
          <p:cNvPr id="281" name="“There are only two types of companies: Those that have been hacked and those that will be hacked.”…"/>
          <p:cNvSpPr txBox="1"/>
          <p:nvPr>
            <p:ph type="body" sz="half" idx="1"/>
          </p:nvPr>
        </p:nvSpPr>
        <p:spPr>
          <a:xfrm>
            <a:off x="425578" y="2427551"/>
            <a:ext cx="11702356" cy="10796025"/>
          </a:xfrm>
          <a:prstGeom prst="rect">
            <a:avLst/>
          </a:prstGeom>
        </p:spPr>
        <p:txBody>
          <a:bodyPr/>
          <a:lstStyle/>
          <a:p>
            <a:pPr/>
            <a:r>
              <a:t>“There are only two types of companies: Those that have been hacked and those that will be hacked.” </a:t>
            </a:r>
          </a:p>
          <a:p>
            <a:pPr/>
            <a:r>
              <a:t>— Robert S. Mueller, III (2018)</a:t>
            </a:r>
          </a:p>
          <a:p>
            <a:pPr/>
          </a:p>
        </p:txBody>
      </p:sp>
      <p:pic>
        <p:nvPicPr>
          <p:cNvPr id="282" name="pasted-movie.png" descr="pasted-movie.png"/>
          <p:cNvPicPr>
            <a:picLocks noChangeAspect="1"/>
          </p:cNvPicPr>
          <p:nvPr/>
        </p:nvPicPr>
        <p:blipFill>
          <a:blip r:embed="rId2">
            <a:extLst/>
          </a:blip>
          <a:stretch>
            <a:fillRect/>
          </a:stretch>
        </p:blipFill>
        <p:spPr>
          <a:xfrm>
            <a:off x="16100090" y="2399347"/>
            <a:ext cx="6977185" cy="10461428"/>
          </a:xfrm>
          <a:prstGeom prst="rect">
            <a:avLst/>
          </a:prstGeom>
          <a:ln w="12700">
            <a:miter lim="400000"/>
          </a:ln>
        </p:spPr>
      </p:pic>
    </p:spTree>
  </p:cSld>
  <p:clrMapOvr>
    <a:masterClrMapping/>
  </p:clrMapOvr>
  <p:transition xmlns:p14="http://schemas.microsoft.com/office/powerpoint/2010/main" spd="med" advClick="1"/>
</p:sld>
</file>

<file path=ppt/slides/slide4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84" name="Insider Threats — Trusted people who do harm"/>
          <p:cNvSpPr txBox="1"/>
          <p:nvPr>
            <p:ph type="title"/>
          </p:nvPr>
        </p:nvSpPr>
        <p:spPr>
          <a:prstGeom prst="rect">
            <a:avLst/>
          </a:prstGeom>
        </p:spPr>
        <p:txBody>
          <a:bodyPr/>
          <a:lstStyle/>
          <a:p>
            <a:pPr/>
            <a:r>
              <a:t>Insider Threats — Trusted people who do harm</a:t>
            </a:r>
          </a:p>
        </p:txBody>
      </p:sp>
      <p:sp>
        <p:nvSpPr>
          <p:cNvPr id="285" name="Outside hackers want to be insiders.…"/>
          <p:cNvSpPr txBox="1"/>
          <p:nvPr>
            <p:ph type="body" idx="1"/>
          </p:nvPr>
        </p:nvSpPr>
        <p:spPr>
          <a:prstGeom prst="rect">
            <a:avLst/>
          </a:prstGeom>
        </p:spPr>
        <p:txBody>
          <a:bodyPr/>
          <a:lstStyle/>
          <a:p>
            <a:pPr/>
            <a:r>
              <a:t>Outside hackers want to be insiders.</a:t>
            </a:r>
          </a:p>
          <a:p>
            <a:pPr/>
          </a:p>
          <a:p>
            <a:pPr/>
            <a:r>
              <a:t>“Insider Threat” also includes trusted insiders who are:</a:t>
            </a:r>
          </a:p>
          <a:p>
            <a:pPr lvl="1"/>
            <a:r>
              <a:t>Careless</a:t>
            </a:r>
          </a:p>
          <a:p>
            <a:pPr lvl="1"/>
            <a:r>
              <a:t>Don’t follow security protocols</a:t>
            </a:r>
          </a:p>
          <a:p>
            <a:pPr lvl="1"/>
            <a:r>
              <a:t>Put the organization at risk</a:t>
            </a:r>
          </a:p>
          <a:p>
            <a:pPr lvl="1"/>
            <a:r>
              <a:t>Lend their accounts</a:t>
            </a:r>
          </a:p>
          <a:p>
            <a:pPr lvl="1"/>
            <a:r>
              <a:t>Fail to protect sensitive information</a:t>
            </a:r>
          </a:p>
        </p:txBody>
      </p:sp>
      <p:grpSp>
        <p:nvGrpSpPr>
          <p:cNvPr id="288" name="Group"/>
          <p:cNvGrpSpPr/>
          <p:nvPr/>
        </p:nvGrpSpPr>
        <p:grpSpPr>
          <a:xfrm>
            <a:off x="13723848" y="1740105"/>
            <a:ext cx="4572001" cy="5956895"/>
            <a:chOff x="0" y="0"/>
            <a:chExt cx="4572000" cy="5956894"/>
          </a:xfrm>
        </p:grpSpPr>
        <p:pic>
          <p:nvPicPr>
            <p:cNvPr id="286" name="Image" descr="Image"/>
            <p:cNvPicPr>
              <a:picLocks noChangeAspect="1"/>
            </p:cNvPicPr>
            <p:nvPr/>
          </p:nvPicPr>
          <p:blipFill>
            <a:blip r:embed="rId2">
              <a:extLst/>
            </a:blip>
            <a:stretch>
              <a:fillRect/>
            </a:stretch>
          </p:blipFill>
          <p:spPr>
            <a:xfrm>
              <a:off x="84280" y="0"/>
              <a:ext cx="4403440" cy="5307163"/>
            </a:xfrm>
            <a:prstGeom prst="rect">
              <a:avLst/>
            </a:prstGeom>
            <a:ln w="12700" cap="flat">
              <a:noFill/>
              <a:round/>
            </a:ln>
            <a:effectLst/>
          </p:spPr>
        </p:pic>
        <p:sp>
          <p:nvSpPr>
            <p:cNvPr id="287" name="Caption"/>
            <p:cNvSpPr/>
            <p:nvPr/>
          </p:nvSpPr>
          <p:spPr>
            <a:xfrm>
              <a:off x="0" y="5408762"/>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Snowden</a:t>
              </a:r>
            </a:p>
          </p:txBody>
        </p:sp>
      </p:grpSp>
      <p:grpSp>
        <p:nvGrpSpPr>
          <p:cNvPr id="291" name="Group"/>
          <p:cNvGrpSpPr/>
          <p:nvPr/>
        </p:nvGrpSpPr>
        <p:grpSpPr>
          <a:xfrm>
            <a:off x="18939920" y="1773172"/>
            <a:ext cx="4572001" cy="5956895"/>
            <a:chOff x="0" y="0"/>
            <a:chExt cx="4572000" cy="5956894"/>
          </a:xfrm>
        </p:grpSpPr>
        <p:pic>
          <p:nvPicPr>
            <p:cNvPr id="289" name="Image" descr="Image"/>
            <p:cNvPicPr>
              <a:picLocks noChangeAspect="1"/>
            </p:cNvPicPr>
            <p:nvPr/>
          </p:nvPicPr>
          <p:blipFill>
            <a:blip r:embed="rId3">
              <a:extLst/>
            </a:blip>
            <a:stretch>
              <a:fillRect/>
            </a:stretch>
          </p:blipFill>
          <p:spPr>
            <a:xfrm>
              <a:off x="119314" y="0"/>
              <a:ext cx="4333372" cy="5307163"/>
            </a:xfrm>
            <a:prstGeom prst="rect">
              <a:avLst/>
            </a:prstGeom>
            <a:ln w="12700" cap="flat">
              <a:noFill/>
              <a:miter lim="400000"/>
            </a:ln>
            <a:effectLst/>
          </p:spPr>
        </p:pic>
        <p:sp>
          <p:nvSpPr>
            <p:cNvPr id="290" name="Caption"/>
            <p:cNvSpPr/>
            <p:nvPr/>
          </p:nvSpPr>
          <p:spPr>
            <a:xfrm>
              <a:off x="0" y="5408762"/>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Ames</a:t>
              </a:r>
            </a:p>
          </p:txBody>
        </p:sp>
      </p:grpSp>
      <p:grpSp>
        <p:nvGrpSpPr>
          <p:cNvPr id="294" name="Group"/>
          <p:cNvGrpSpPr/>
          <p:nvPr/>
        </p:nvGrpSpPr>
        <p:grpSpPr>
          <a:xfrm>
            <a:off x="13745016" y="7800354"/>
            <a:ext cx="4572001" cy="5702099"/>
            <a:chOff x="0" y="0"/>
            <a:chExt cx="4572000" cy="5702098"/>
          </a:xfrm>
        </p:grpSpPr>
        <p:pic>
          <p:nvPicPr>
            <p:cNvPr id="292" name="Image" descr="Image"/>
            <p:cNvPicPr>
              <a:picLocks noChangeAspect="1"/>
            </p:cNvPicPr>
            <p:nvPr/>
          </p:nvPicPr>
          <p:blipFill>
            <a:blip r:embed="rId4">
              <a:extLst/>
            </a:blip>
            <a:stretch>
              <a:fillRect/>
            </a:stretch>
          </p:blipFill>
          <p:spPr>
            <a:xfrm>
              <a:off x="84280" y="0"/>
              <a:ext cx="4403440" cy="5052367"/>
            </a:xfrm>
            <a:prstGeom prst="rect">
              <a:avLst/>
            </a:prstGeom>
            <a:ln w="12700" cap="flat">
              <a:noFill/>
              <a:miter lim="400000"/>
            </a:ln>
            <a:effectLst/>
          </p:spPr>
        </p:pic>
        <p:sp>
          <p:nvSpPr>
            <p:cNvPr id="293" name="Caption"/>
            <p:cNvSpPr/>
            <p:nvPr/>
          </p:nvSpPr>
          <p:spPr>
            <a:xfrm>
              <a:off x="0" y="5153966"/>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Hanssen</a:t>
              </a:r>
            </a:p>
          </p:txBody>
        </p:sp>
      </p:grpSp>
      <p:grpSp>
        <p:nvGrpSpPr>
          <p:cNvPr id="297" name="Group"/>
          <p:cNvGrpSpPr/>
          <p:nvPr/>
        </p:nvGrpSpPr>
        <p:grpSpPr>
          <a:xfrm>
            <a:off x="18977187" y="7821901"/>
            <a:ext cx="5007805" cy="5472063"/>
            <a:chOff x="0" y="0"/>
            <a:chExt cx="5007804" cy="5472061"/>
          </a:xfrm>
        </p:grpSpPr>
        <p:pic>
          <p:nvPicPr>
            <p:cNvPr id="295" name="pasted-movie.png" descr="pasted-movie.png"/>
            <p:cNvPicPr>
              <a:picLocks noChangeAspect="1"/>
            </p:cNvPicPr>
            <p:nvPr/>
          </p:nvPicPr>
          <p:blipFill>
            <a:blip r:embed="rId5">
              <a:extLst/>
            </a:blip>
            <a:stretch>
              <a:fillRect/>
            </a:stretch>
          </p:blipFill>
          <p:spPr>
            <a:xfrm>
              <a:off x="0" y="0"/>
              <a:ext cx="5007805" cy="4822330"/>
            </a:xfrm>
            <a:prstGeom prst="rect">
              <a:avLst/>
            </a:prstGeom>
            <a:ln w="12700" cap="flat">
              <a:noFill/>
              <a:miter lim="400000"/>
            </a:ln>
            <a:effectLst/>
          </p:spPr>
        </p:pic>
        <p:sp>
          <p:nvSpPr>
            <p:cNvPr id="296" name="Caption"/>
            <p:cNvSpPr/>
            <p:nvPr/>
          </p:nvSpPr>
          <p:spPr>
            <a:xfrm>
              <a:off x="0" y="4923929"/>
              <a:ext cx="5007804"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Manning</a:t>
              </a:r>
            </a:p>
          </p:txBody>
        </p:sp>
      </p:grpSp>
    </p:spTree>
  </p:cSld>
  <p:clrMapOvr>
    <a:masterClrMapping/>
  </p:clrMapOvr>
  <p:transition xmlns:p14="http://schemas.microsoft.com/office/powerpoint/2010/main" spd="med" advClick="1"/>
</p:sld>
</file>

<file path=ppt/slides/slide4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299" name="Threat Vectors"/>
          <p:cNvSpPr txBox="1"/>
          <p:nvPr>
            <p:ph type="title"/>
          </p:nvPr>
        </p:nvSpPr>
        <p:spPr>
          <a:prstGeom prst="rect">
            <a:avLst/>
          </a:prstGeom>
        </p:spPr>
        <p:txBody>
          <a:bodyPr/>
          <a:lstStyle/>
          <a:p>
            <a:pPr/>
            <a:r>
              <a:t>Threat Vectors</a:t>
            </a:r>
          </a:p>
        </p:txBody>
      </p:sp>
      <p:sp>
        <p:nvSpPr>
          <p:cNvPr id="300" name="Double-click to edit"/>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4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2" name="Vectors — how do the threats arrive?"/>
          <p:cNvSpPr txBox="1"/>
          <p:nvPr>
            <p:ph type="title"/>
          </p:nvPr>
        </p:nvSpPr>
        <p:spPr>
          <a:prstGeom prst="rect">
            <a:avLst/>
          </a:prstGeom>
        </p:spPr>
        <p:txBody>
          <a:bodyPr/>
          <a:lstStyle/>
          <a:p>
            <a:pPr/>
            <a:r>
              <a:t>Vectors — how do the threats arrive?</a:t>
            </a:r>
          </a:p>
        </p:txBody>
      </p:sp>
      <p:sp>
        <p:nvSpPr>
          <p:cNvPr id="303" name="Phishing — convince a user to download something.…"/>
          <p:cNvSpPr txBox="1"/>
          <p:nvPr>
            <p:ph type="body" idx="1"/>
          </p:nvPr>
        </p:nvSpPr>
        <p:spPr>
          <a:prstGeom prst="rect">
            <a:avLst/>
          </a:prstGeom>
        </p:spPr>
        <p:txBody>
          <a:bodyPr/>
          <a:lstStyle/>
          <a:p>
            <a:pPr/>
            <a:r>
              <a:t>Phishing — convince a user to download something.</a:t>
            </a:r>
          </a:p>
          <a:p>
            <a:pPr/>
          </a:p>
          <a:p>
            <a:pPr/>
            <a:r>
              <a:t>Network exploitation — typically with servers that don’t validate inputs.</a:t>
            </a:r>
          </a:p>
          <a:p>
            <a:pPr/>
          </a:p>
          <a:p>
            <a:pPr/>
            <a:r>
              <a:t>Privileged escalation — After an attacker is inside, finding a program to get root.</a:t>
            </a:r>
          </a:p>
          <a:p>
            <a:pPr/>
          </a:p>
          <a:p>
            <a:pPr/>
            <a:r>
              <a:t>Supply chain attack — inserting vulnerabilities before the products arrive.</a:t>
            </a:r>
          </a:p>
          <a:p>
            <a:pPr/>
          </a:p>
          <a:p>
            <a:pPr/>
            <a:r>
              <a:t>Hostile insider</a:t>
            </a:r>
          </a:p>
        </p:txBody>
      </p:sp>
    </p:spTree>
  </p:cSld>
  <p:clrMapOvr>
    <a:masterClrMapping/>
  </p:clrMapOvr>
  <p:transition xmlns:p14="http://schemas.microsoft.com/office/powerpoint/2010/main" spd="med" advClick="1"/>
</p:sld>
</file>

<file path=ppt/slides/slide4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05" name="APT — Advanced Persistent Threat"/>
          <p:cNvSpPr txBox="1"/>
          <p:nvPr>
            <p:ph type="title"/>
          </p:nvPr>
        </p:nvSpPr>
        <p:spPr>
          <a:prstGeom prst="rect">
            <a:avLst/>
          </a:prstGeom>
        </p:spPr>
        <p:txBody>
          <a:bodyPr/>
          <a:lstStyle/>
          <a:p>
            <a:pPr/>
            <a:r>
              <a:t>APT — Advanced Persistent Threat</a:t>
            </a:r>
          </a:p>
        </p:txBody>
      </p:sp>
      <p:sp>
        <p:nvSpPr>
          <p:cNvPr id="306" name="APT in 1982 — The Elk Cloner…"/>
          <p:cNvSpPr txBox="1"/>
          <p:nvPr>
            <p:ph type="body" idx="1"/>
          </p:nvPr>
        </p:nvSpPr>
        <p:spPr>
          <a:prstGeom prst="rect">
            <a:avLst/>
          </a:prstGeom>
        </p:spPr>
        <p:txBody>
          <a:bodyPr/>
          <a:lstStyle/>
          <a:p>
            <a:pPr/>
            <a:r>
              <a:t>APT in 1982 — The Elk Cloner</a:t>
            </a:r>
          </a:p>
          <a:p>
            <a:pPr lvl="1"/>
            <a:r>
              <a:t>Boot sector virus for Apple II</a:t>
            </a:r>
          </a:p>
          <a:p>
            <a:pPr lvl="1"/>
          </a:p>
          <a:p>
            <a:pPr lvl="1"/>
            <a:r>
              <a:t>(Not the first APT, but the first with a sense of humor.)</a:t>
            </a:r>
          </a:p>
          <a:p>
            <a:pPr lvl="1"/>
          </a:p>
          <a:p>
            <a:pPr lvl="1"/>
          </a:p>
          <a:p>
            <a:pPr lvl="1"/>
          </a:p>
          <a:p>
            <a:pPr/>
          </a:p>
        </p:txBody>
      </p:sp>
      <p:grpSp>
        <p:nvGrpSpPr>
          <p:cNvPr id="309" name="Group"/>
          <p:cNvGrpSpPr/>
          <p:nvPr/>
        </p:nvGrpSpPr>
        <p:grpSpPr>
          <a:xfrm>
            <a:off x="13138664" y="2252490"/>
            <a:ext cx="11181928" cy="8317339"/>
            <a:chOff x="0" y="0"/>
            <a:chExt cx="11181926" cy="8317338"/>
          </a:xfrm>
        </p:grpSpPr>
        <p:pic>
          <p:nvPicPr>
            <p:cNvPr id="307" name="pasted-movie.png" descr="pasted-movie.png"/>
            <p:cNvPicPr>
              <a:picLocks noChangeAspect="1"/>
            </p:cNvPicPr>
            <p:nvPr/>
          </p:nvPicPr>
          <p:blipFill>
            <a:blip r:embed="rId2">
              <a:extLst/>
            </a:blip>
            <a:stretch>
              <a:fillRect/>
            </a:stretch>
          </p:blipFill>
          <p:spPr>
            <a:xfrm>
              <a:off x="0" y="0"/>
              <a:ext cx="11181927" cy="7667607"/>
            </a:xfrm>
            <a:prstGeom prst="rect">
              <a:avLst/>
            </a:prstGeom>
            <a:ln w="12700" cap="flat">
              <a:noFill/>
              <a:miter lim="400000"/>
            </a:ln>
            <a:effectLst/>
          </p:spPr>
        </p:pic>
        <p:sp>
          <p:nvSpPr>
            <p:cNvPr id="308" name="Caption"/>
            <p:cNvSpPr/>
            <p:nvPr/>
          </p:nvSpPr>
          <p:spPr>
            <a:xfrm>
              <a:off x="0" y="7769206"/>
              <a:ext cx="11181927"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Displays poem on every 50th boot</a:t>
              </a:r>
            </a:p>
          </p:txBody>
        </p:sp>
      </p:grpSp>
      <p:grpSp>
        <p:nvGrpSpPr>
          <p:cNvPr id="312" name="Group"/>
          <p:cNvGrpSpPr/>
          <p:nvPr/>
        </p:nvGrpSpPr>
        <p:grpSpPr>
          <a:xfrm>
            <a:off x="7116681" y="5779796"/>
            <a:ext cx="5567852" cy="7131983"/>
            <a:chOff x="0" y="0"/>
            <a:chExt cx="5567850" cy="7131982"/>
          </a:xfrm>
        </p:grpSpPr>
        <p:pic>
          <p:nvPicPr>
            <p:cNvPr id="310" name="pasted-movie.png" descr="pasted-movie.png"/>
            <p:cNvPicPr>
              <a:picLocks noChangeAspect="1"/>
            </p:cNvPicPr>
            <p:nvPr/>
          </p:nvPicPr>
          <p:blipFill>
            <a:blip r:embed="rId3">
              <a:extLst/>
            </a:blip>
            <a:stretch>
              <a:fillRect/>
            </a:stretch>
          </p:blipFill>
          <p:spPr>
            <a:xfrm>
              <a:off x="0" y="0"/>
              <a:ext cx="5567851" cy="5567851"/>
            </a:xfrm>
            <a:prstGeom prst="rect">
              <a:avLst/>
            </a:prstGeom>
            <a:ln w="12700" cap="flat">
              <a:noFill/>
              <a:miter lim="400000"/>
            </a:ln>
            <a:effectLst/>
          </p:spPr>
        </p:pic>
        <p:sp>
          <p:nvSpPr>
            <p:cNvPr id="311" name="Caption"/>
            <p:cNvSpPr/>
            <p:nvPr/>
          </p:nvSpPr>
          <p:spPr>
            <a:xfrm>
              <a:off x="0" y="5669450"/>
              <a:ext cx="5567851" cy="14625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Elk Cloner adds itself to the boot sector of a floppy when you insert it.</a:t>
              </a:r>
            </a:p>
          </p:txBody>
        </p:sp>
      </p:grpSp>
      <p:grpSp>
        <p:nvGrpSpPr>
          <p:cNvPr id="315" name="Group"/>
          <p:cNvGrpSpPr/>
          <p:nvPr/>
        </p:nvGrpSpPr>
        <p:grpSpPr>
          <a:xfrm>
            <a:off x="1627854" y="8402397"/>
            <a:ext cx="4572001" cy="3615779"/>
            <a:chOff x="0" y="0"/>
            <a:chExt cx="4572000" cy="3615778"/>
          </a:xfrm>
        </p:grpSpPr>
        <p:pic>
          <p:nvPicPr>
            <p:cNvPr id="313" name="pasted-movie.png" descr="pasted-movie.png"/>
            <p:cNvPicPr>
              <a:picLocks noChangeAspect="1"/>
            </p:cNvPicPr>
            <p:nvPr/>
          </p:nvPicPr>
          <p:blipFill>
            <a:blip r:embed="rId4">
              <a:extLst/>
            </a:blip>
            <a:stretch>
              <a:fillRect/>
            </a:stretch>
          </p:blipFill>
          <p:spPr>
            <a:xfrm>
              <a:off x="811615" y="0"/>
              <a:ext cx="2948770" cy="2966047"/>
            </a:xfrm>
            <a:prstGeom prst="rect">
              <a:avLst/>
            </a:prstGeom>
            <a:ln w="12700" cap="flat">
              <a:noFill/>
              <a:miter lim="400000"/>
            </a:ln>
            <a:effectLst/>
          </p:spPr>
        </p:pic>
        <p:sp>
          <p:nvSpPr>
            <p:cNvPr id="314" name="Caption"/>
            <p:cNvSpPr/>
            <p:nvPr/>
          </p:nvSpPr>
          <p:spPr>
            <a:xfrm>
              <a:off x="0" y="3067646"/>
              <a:ext cx="4572000" cy="548133"/>
            </a:xfrm>
            <a:prstGeom prst="roundRect">
              <a:avLst>
                <a:gd name="adj" fmla="val 0"/>
              </a:avLst>
            </a:prstGeom>
            <a:noFill/>
            <a:ln w="12700" cap="flat">
              <a:noFill/>
              <a:miter lim="400000"/>
            </a:ln>
            <a:effectLst/>
            <a:extLst>
              <a:ext uri="{C572A759-6A51-4108-AA02-DFA0A04FC94B}">
                <ma14:wrappingTextBoxFlag xmlns:ma14="http://schemas.microsoft.com/office/mac/drawingml/2011/main" val="1"/>
              </a:ext>
            </a:extLst>
          </p:spPr>
          <p:txBody>
            <a:bodyPr wrap="square" lIns="50800" tIns="50800" rIns="50800" bIns="50800" numCol="1" anchor="ctr">
              <a:noAutofit/>
            </a:bodyPr>
            <a:lstStyle>
              <a:lvl1pPr algn="ctr">
                <a:spcBef>
                  <a:spcPts val="0"/>
                </a:spcBef>
                <a:defRPr b="0" sz="3000"/>
              </a:lvl1pPr>
            </a:lstStyle>
            <a:p>
              <a:pPr/>
              <a:r>
                <a:t>5.25” floppy disk</a:t>
              </a:r>
            </a:p>
          </p:txBody>
        </p:sp>
      </p:grpSp>
    </p:spTree>
  </p:cSld>
  <p:clrMapOvr>
    <a:masterClrMapping/>
  </p:clrMapOvr>
  <p:transition xmlns:p14="http://schemas.microsoft.com/office/powerpoint/2010/main" spd="med" advClick="1"/>
</p:sld>
</file>

<file path=ppt/slides/slide5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17" name="Modern APTs"/>
          <p:cNvSpPr txBox="1"/>
          <p:nvPr>
            <p:ph type="title"/>
          </p:nvPr>
        </p:nvSpPr>
        <p:spPr>
          <a:prstGeom prst="rect">
            <a:avLst/>
          </a:prstGeom>
        </p:spPr>
        <p:txBody>
          <a:bodyPr/>
          <a:lstStyle/>
          <a:p>
            <a:pPr/>
            <a:r>
              <a:t>Modern APTs</a:t>
            </a:r>
          </a:p>
        </p:txBody>
      </p:sp>
      <p:sp>
        <p:nvSpPr>
          <p:cNvPr id="318" name="Term “APT” coined by analysts at US Air Force in 2006.…"/>
          <p:cNvSpPr txBox="1"/>
          <p:nvPr>
            <p:ph type="body" idx="1"/>
          </p:nvPr>
        </p:nvSpPr>
        <p:spPr>
          <a:prstGeom prst="rect">
            <a:avLst/>
          </a:prstGeom>
        </p:spPr>
        <p:txBody>
          <a:bodyPr/>
          <a:lstStyle/>
          <a:p>
            <a:pPr defTabSz="800735">
              <a:spcBef>
                <a:spcPts val="3100"/>
              </a:spcBef>
              <a:defRPr sz="4074"/>
            </a:pPr>
            <a:r>
              <a:t>Term “APT” coined by analysts at US Air Force in 2006.</a:t>
            </a:r>
          </a:p>
          <a:p>
            <a:pPr lvl="1" indent="443484" defTabSz="800735">
              <a:spcBef>
                <a:spcPts val="300"/>
              </a:spcBef>
              <a:defRPr sz="3492"/>
            </a:pPr>
            <a:r>
              <a:t>Systematized by MITRE ATT&amp;CK framework - </a:t>
            </a:r>
            <a:r>
              <a:rPr u="sng">
                <a:hlinkClick r:id="rId2" invalidUrl="" action="" tgtFrame="" tooltip="" history="1" highlightClick="0" endSnd="0"/>
              </a:rPr>
              <a:t>https://attack.mitre.org/</a:t>
            </a:r>
            <a:r>
              <a:t> </a:t>
            </a:r>
          </a:p>
          <a:p>
            <a:pPr lvl="1" indent="443484" defTabSz="800735">
              <a:spcBef>
                <a:spcPts val="300"/>
              </a:spcBef>
              <a:defRPr sz="3492"/>
            </a:pPr>
          </a:p>
          <a:p>
            <a:pPr lvl="1" indent="443484" defTabSz="800735">
              <a:spcBef>
                <a:spcPts val="300"/>
              </a:spcBef>
              <a:defRPr sz="3492"/>
            </a:pPr>
          </a:p>
          <a:p>
            <a:pPr lvl="1" indent="443484" defTabSz="800735">
              <a:spcBef>
                <a:spcPts val="300"/>
              </a:spcBef>
              <a:defRPr sz="3492"/>
            </a:pPr>
          </a:p>
          <a:p>
            <a:pPr defTabSz="800735">
              <a:spcBef>
                <a:spcPts val="3100"/>
              </a:spcBef>
              <a:defRPr sz="4074"/>
            </a:pPr>
          </a:p>
          <a:p>
            <a:pPr defTabSz="800735">
              <a:spcBef>
                <a:spcPts val="3100"/>
              </a:spcBef>
              <a:defRPr sz="4074"/>
            </a:pPr>
          </a:p>
          <a:p>
            <a:pPr defTabSz="800735">
              <a:spcBef>
                <a:spcPts val="3100"/>
              </a:spcBef>
              <a:defRPr sz="4074"/>
            </a:pPr>
          </a:p>
          <a:p>
            <a:pPr defTabSz="800735">
              <a:spcBef>
                <a:spcPts val="3100"/>
              </a:spcBef>
              <a:defRPr sz="4074"/>
            </a:pPr>
          </a:p>
          <a:p>
            <a:pPr lvl="2" marL="1404366" indent="-615950" defTabSz="800735">
              <a:spcBef>
                <a:spcPts val="700"/>
              </a:spcBef>
              <a:defRPr sz="3104"/>
            </a:pPr>
          </a:p>
          <a:p>
            <a:pPr lvl="2" marL="1404366" indent="-615950" defTabSz="800735">
              <a:spcBef>
                <a:spcPts val="700"/>
              </a:spcBef>
              <a:defRPr sz="3104"/>
            </a:pPr>
          </a:p>
          <a:p>
            <a:pPr lvl="2" marL="1404366" indent="-615950" defTabSz="800735">
              <a:spcBef>
                <a:spcPts val="700"/>
              </a:spcBef>
              <a:defRPr sz="3104"/>
            </a:pPr>
          </a:p>
          <a:p>
            <a:pPr lvl="2" marL="1404366" indent="-615950" defTabSz="800735">
              <a:spcBef>
                <a:spcPts val="700"/>
              </a:spcBef>
              <a:defRPr sz="3104"/>
            </a:pPr>
            <a:r>
              <a:t>Oosthoek, K., Doerr, C. (2019). SoK: ATT&amp;CK Techniques and Trends in Windows Malware. In: Chen, S., Choo, KK., Fu, X., Lou, W., Mohaisen, A. (eds) Security and Privacy in Communication Networks. SecureComm 2019. https://doi.org/10.1007/978-3-030-37228-6_2</a:t>
            </a:r>
          </a:p>
        </p:txBody>
      </p:sp>
      <p:pic>
        <p:nvPicPr>
          <p:cNvPr id="319" name="pasted-movie.png" descr="pasted-movie.png"/>
          <p:cNvPicPr>
            <a:picLocks noChangeAspect="1"/>
          </p:cNvPicPr>
          <p:nvPr/>
        </p:nvPicPr>
        <p:blipFill>
          <a:blip r:embed="rId3">
            <a:extLst/>
          </a:blip>
          <a:srcRect l="0" t="0" r="0" b="52849"/>
          <a:stretch>
            <a:fillRect/>
          </a:stretch>
        </p:blipFill>
        <p:spPr>
          <a:xfrm>
            <a:off x="1429441" y="3984424"/>
            <a:ext cx="20758792" cy="7615509"/>
          </a:xfrm>
          <a:prstGeom prst="rect">
            <a:avLst/>
          </a:prstGeom>
          <a:ln w="12700">
            <a:miter lim="400000"/>
          </a:ln>
        </p:spPr>
      </p:pic>
    </p:spTree>
  </p:cSld>
  <p:clrMapOvr>
    <a:masterClrMapping/>
  </p:clrMapOvr>
  <p:transition xmlns:p14="http://schemas.microsoft.com/office/powerpoint/2010/main" spd="med" advClick="1"/>
</p:sld>
</file>

<file path=ppt/slides/slide5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1" name="Salt Typhoon — Recently publicized APT hack by China"/>
          <p:cNvSpPr txBox="1"/>
          <p:nvPr>
            <p:ph type="title"/>
          </p:nvPr>
        </p:nvSpPr>
        <p:spPr>
          <a:prstGeom prst="rect">
            <a:avLst/>
          </a:prstGeom>
        </p:spPr>
        <p:txBody>
          <a:bodyPr/>
          <a:lstStyle/>
          <a:p>
            <a:pPr/>
            <a:r>
              <a:t>Salt Typhoon — Recently publicized APT hack by China</a:t>
            </a:r>
          </a:p>
        </p:txBody>
      </p:sp>
      <p:sp>
        <p:nvSpPr>
          <p:cNvPr id="322" name="August 27, 2024 — first article in Washington Post — 2 ISPs compromised…"/>
          <p:cNvSpPr txBox="1"/>
          <p:nvPr>
            <p:ph type="body" idx="1"/>
          </p:nvPr>
        </p:nvSpPr>
        <p:spPr>
          <a:prstGeom prst="rect">
            <a:avLst/>
          </a:prstGeom>
        </p:spPr>
        <p:txBody>
          <a:bodyPr/>
          <a:lstStyle/>
          <a:p>
            <a:pPr defTabSz="784225">
              <a:spcBef>
                <a:spcPts val="3000"/>
              </a:spcBef>
              <a:defRPr sz="3989"/>
            </a:pPr>
            <a:r>
              <a:t>August 27, 2024 — first article in Washington Post — 2 ISPs compromised</a:t>
            </a:r>
          </a:p>
          <a:p>
            <a:pPr defTabSz="784225">
              <a:spcBef>
                <a:spcPts val="3000"/>
              </a:spcBef>
              <a:defRPr sz="3989"/>
            </a:pPr>
            <a:r>
              <a:t>Sept/Oct — Attack expanded to include AT&amp;T, Verizon, T-Mobile </a:t>
            </a:r>
          </a:p>
          <a:p>
            <a:pPr defTabSz="784225">
              <a:spcBef>
                <a:spcPts val="3000"/>
              </a:spcBef>
              <a:defRPr sz="3989"/>
            </a:pPr>
            <a:r>
              <a:t>Attack on US telecommunications system.</a:t>
            </a:r>
          </a:p>
          <a:p>
            <a:pPr lvl="1" indent="434340" defTabSz="784225">
              <a:spcBef>
                <a:spcPts val="300"/>
              </a:spcBef>
              <a:defRPr sz="3420"/>
            </a:pPr>
            <a:r>
              <a:t>Leveraged wiretap system required by CALEA (Communications Assistance for Law Enforcement Act) </a:t>
            </a:r>
          </a:p>
          <a:p>
            <a:pPr defTabSz="784225">
              <a:spcBef>
                <a:spcPts val="3000"/>
              </a:spcBef>
              <a:defRPr sz="3989"/>
            </a:pPr>
            <a:r>
              <a:t>Believed to be operated by China’s Ministry of State Security (MSS)</a:t>
            </a:r>
          </a:p>
          <a:p>
            <a:pPr defTabSz="784225">
              <a:spcBef>
                <a:spcPts val="3000"/>
              </a:spcBef>
              <a:defRPr sz="3989"/>
            </a:pPr>
            <a:r>
              <a:t>Provided access to:</a:t>
            </a:r>
          </a:p>
          <a:p>
            <a:pPr lvl="1" indent="434340" defTabSz="784225">
              <a:spcBef>
                <a:spcPts val="300"/>
              </a:spcBef>
              <a:defRPr sz="3420"/>
            </a:pPr>
            <a:r>
              <a:t>call metadata — date &amp; time, source, destination, phone numbers</a:t>
            </a:r>
          </a:p>
          <a:p>
            <a:pPr lvl="1" indent="434340" defTabSz="784225">
              <a:spcBef>
                <a:spcPts val="300"/>
              </a:spcBef>
              <a:defRPr sz="3420"/>
            </a:pPr>
            <a:r>
              <a:t>audio of phone calls</a:t>
            </a:r>
          </a:p>
          <a:p>
            <a:pPr lvl="1" indent="434340" defTabSz="784225">
              <a:spcBef>
                <a:spcPts val="300"/>
              </a:spcBef>
              <a:defRPr sz="3420"/>
            </a:pPr>
            <a:r>
              <a:t>SMS messages</a:t>
            </a:r>
          </a:p>
          <a:p>
            <a:pPr defTabSz="784225">
              <a:spcBef>
                <a:spcPts val="3000"/>
              </a:spcBef>
              <a:defRPr sz="3989"/>
            </a:pPr>
          </a:p>
          <a:p>
            <a:pPr defTabSz="784225">
              <a:spcBef>
                <a:spcPts val="3000"/>
              </a:spcBef>
              <a:defRPr sz="3989"/>
            </a:pPr>
            <a:r>
              <a:t>Result: CISA, NSA &amp; FBI issues guidance to use end-to-end encryption</a:t>
            </a:r>
          </a:p>
          <a:p>
            <a:pPr lvl="1" indent="434340" defTabSz="784225">
              <a:spcBef>
                <a:spcPts val="300"/>
              </a:spcBef>
              <a:defRPr sz="3420"/>
            </a:pPr>
            <a:r>
              <a:rPr>
                <a:hlinkClick r:id="rId2" invalidUrl="" action="" tgtFrame="" tooltip="" history="1" highlightClick="0" endSnd="0"/>
              </a:rPr>
              <a:t>https://www.cisa.gov/news-events/news/cisa-nsa-fbi-and-international-partners-publish-guide-protecting-communications-infrastructure</a:t>
            </a:r>
            <a:r>
              <a:t> </a:t>
            </a:r>
          </a:p>
        </p:txBody>
      </p:sp>
      <p:pic>
        <p:nvPicPr>
          <p:cNvPr id="323" name="pasted-movie.png" descr="pasted-movie.png"/>
          <p:cNvPicPr>
            <a:picLocks noChangeAspect="1"/>
          </p:cNvPicPr>
          <p:nvPr/>
        </p:nvPicPr>
        <p:blipFill>
          <a:blip r:embed="rId3">
            <a:extLst/>
          </a:blip>
          <a:stretch>
            <a:fillRect/>
          </a:stretch>
        </p:blipFill>
        <p:spPr>
          <a:xfrm>
            <a:off x="13991687" y="8518055"/>
            <a:ext cx="9324614" cy="2693587"/>
          </a:xfrm>
          <a:prstGeom prst="rect">
            <a:avLst/>
          </a:prstGeom>
          <a:ln w="25400">
            <a:solidFill>
              <a:srgbClr val="000000"/>
            </a:solidFill>
            <a:miter lim="400000"/>
          </a:ln>
        </p:spPr>
      </p:pic>
    </p:spTree>
  </p:cSld>
  <p:clrMapOvr>
    <a:masterClrMapping/>
  </p:clrMapOvr>
  <p:transition xmlns:p14="http://schemas.microsoft.com/office/powerpoint/2010/main" spd="med" advClick="1"/>
</p:sld>
</file>

<file path=ppt/slides/slide5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5" name="Ransomware — a special kind of malware that encrypts your data."/>
          <p:cNvSpPr txBox="1"/>
          <p:nvPr>
            <p:ph type="title"/>
          </p:nvPr>
        </p:nvSpPr>
        <p:spPr>
          <a:prstGeom prst="rect">
            <a:avLst/>
          </a:prstGeom>
        </p:spPr>
        <p:txBody>
          <a:bodyPr/>
          <a:lstStyle/>
          <a:p>
            <a:pPr/>
            <a:r>
              <a:t>Ransomware — a special kind of malware that encrypts your data.</a:t>
            </a:r>
          </a:p>
        </p:txBody>
      </p:sp>
      <p:pic>
        <p:nvPicPr>
          <p:cNvPr id="326" name="pasted-movie.png" descr="pasted-movie.png"/>
          <p:cNvPicPr>
            <a:picLocks noChangeAspect="1"/>
          </p:cNvPicPr>
          <p:nvPr/>
        </p:nvPicPr>
        <p:blipFill>
          <a:blip r:embed="rId2">
            <a:extLst/>
          </a:blip>
          <a:stretch>
            <a:fillRect/>
          </a:stretch>
        </p:blipFill>
        <p:spPr>
          <a:xfrm>
            <a:off x="5695950" y="2208220"/>
            <a:ext cx="12992100" cy="10795001"/>
          </a:xfrm>
          <a:prstGeom prst="rect">
            <a:avLst/>
          </a:prstGeom>
          <a:ln w="12700">
            <a:miter lim="400000"/>
          </a:ln>
        </p:spPr>
      </p:pic>
      <p:sp>
        <p:nvSpPr>
          <p:cNvPr id="327" name="https://www.upguard.com/blog/ransomware-examples"/>
          <p:cNvSpPr txBox="1"/>
          <p:nvPr/>
        </p:nvSpPr>
        <p:spPr>
          <a:xfrm>
            <a:off x="12256288" y="13135728"/>
            <a:ext cx="10545382" cy="57278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defRPr sz="3100"/>
            </a:pPr>
            <a:r>
              <a:rPr u="sng">
                <a:hlinkClick r:id="rId3" invalidUrl="" action="" tgtFrame="" tooltip="" history="1" highlightClick="0" endSnd="0"/>
              </a:rPr>
              <a:t>https://www.upguard.com/blog/ransomware-examples</a:t>
            </a:r>
            <a:r>
              <a:t> </a:t>
            </a:r>
          </a:p>
        </p:txBody>
      </p:sp>
    </p:spTree>
  </p:cSld>
  <p:clrMapOvr>
    <a:masterClrMapping/>
  </p:clrMapOvr>
  <p:transition xmlns:p14="http://schemas.microsoft.com/office/powerpoint/2010/main" spd="med" advClick="1"/>
</p:sld>
</file>

<file path=ppt/slides/slide5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29" name="Ransomware is not new — First was the AIDS Trojan in 1989"/>
          <p:cNvSpPr txBox="1"/>
          <p:nvPr>
            <p:ph type="title"/>
          </p:nvPr>
        </p:nvSpPr>
        <p:spPr>
          <a:prstGeom prst="rect">
            <a:avLst/>
          </a:prstGeom>
        </p:spPr>
        <p:txBody>
          <a:bodyPr/>
          <a:lstStyle/>
          <a:p>
            <a:pPr/>
            <a:r>
              <a:t>Ransomware is not new — First was the AIDS Trojan in 1989</a:t>
            </a:r>
          </a:p>
        </p:txBody>
      </p:sp>
      <p:sp>
        <p:nvSpPr>
          <p:cNvPr id="330" name="Sent by US Mail to hospitals on a floppy disk called “AIDS Information Introductory Diskette.”…"/>
          <p:cNvSpPr txBox="1"/>
          <p:nvPr>
            <p:ph type="body" idx="1"/>
          </p:nvPr>
        </p:nvSpPr>
        <p:spPr>
          <a:prstGeom prst="rect">
            <a:avLst/>
          </a:prstGeom>
        </p:spPr>
        <p:txBody>
          <a:bodyPr/>
          <a:lstStyle/>
          <a:p>
            <a:pPr/>
            <a:r>
              <a:t>Sent by US Mail to hospitals on a floppy disk called “AIDS Information Introductory Diskette.”</a:t>
            </a:r>
          </a:p>
          <a:p>
            <a:pPr/>
            <a:r>
              <a:t>Written by a Harvard AIDS researcher.</a:t>
            </a:r>
          </a:p>
        </p:txBody>
      </p:sp>
      <p:pic>
        <p:nvPicPr>
          <p:cNvPr id="331" name="pasted-movie.png" descr="pasted-movie.png"/>
          <p:cNvPicPr>
            <a:picLocks noChangeAspect="1"/>
          </p:cNvPicPr>
          <p:nvPr/>
        </p:nvPicPr>
        <p:blipFill>
          <a:blip r:embed="rId2">
            <a:extLst/>
          </a:blip>
          <a:stretch>
            <a:fillRect/>
          </a:stretch>
        </p:blipFill>
        <p:spPr>
          <a:xfrm>
            <a:off x="3966978" y="4943853"/>
            <a:ext cx="16450044" cy="8042245"/>
          </a:xfrm>
          <a:prstGeom prst="rect">
            <a:avLst/>
          </a:prstGeom>
          <a:ln w="12700">
            <a:miter lim="400000"/>
          </a:ln>
        </p:spPr>
      </p:pic>
    </p:spTree>
  </p:cSld>
  <p:clrMapOvr>
    <a:masterClrMapping/>
  </p:clrMapOvr>
  <p:transition xmlns:p14="http://schemas.microsoft.com/office/powerpoint/2010/main" spd="med" advClick="1"/>
</p:sld>
</file>

<file path=ppt/slides/slide5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33" name="Quantum Computing"/>
          <p:cNvSpPr txBox="1"/>
          <p:nvPr>
            <p:ph type="title"/>
          </p:nvPr>
        </p:nvSpPr>
        <p:spPr>
          <a:prstGeom prst="rect">
            <a:avLst/>
          </a:prstGeom>
        </p:spPr>
        <p:txBody>
          <a:bodyPr/>
          <a:lstStyle/>
          <a:p>
            <a:pPr/>
            <a:r>
              <a:t>Quantum Computing</a:t>
            </a:r>
          </a:p>
        </p:txBody>
      </p:sp>
      <p:sp>
        <p:nvSpPr>
          <p:cNvPr id="334" name="Large-scale quantum computers will be able to break break the public key cryptography used to protect today’s internet.…"/>
          <p:cNvSpPr txBox="1"/>
          <p:nvPr>
            <p:ph type="body" idx="1"/>
          </p:nvPr>
        </p:nvSpPr>
        <p:spPr>
          <a:xfrm>
            <a:off x="425578" y="2427551"/>
            <a:ext cx="14126894" cy="10796025"/>
          </a:xfrm>
          <a:prstGeom prst="rect">
            <a:avLst/>
          </a:prstGeom>
        </p:spPr>
        <p:txBody>
          <a:bodyPr/>
          <a:lstStyle/>
          <a:p>
            <a:pPr defTabSz="784225">
              <a:spcBef>
                <a:spcPts val="3000"/>
              </a:spcBef>
              <a:defRPr sz="3989"/>
            </a:pPr>
            <a:r>
              <a:t>Large-scale quantum computers will be able to break break the public key cryptography used to protect today’s internet.</a:t>
            </a:r>
          </a:p>
          <a:p>
            <a:pPr defTabSz="784225">
              <a:spcBef>
                <a:spcPts val="3000"/>
              </a:spcBef>
              <a:defRPr sz="3989"/>
            </a:pPr>
          </a:p>
          <a:p>
            <a:pPr defTabSz="784225">
              <a:spcBef>
                <a:spcPts val="3000"/>
              </a:spcBef>
              <a:defRPr sz="3989"/>
            </a:pPr>
            <a:r>
              <a:t>The attack is “record today, decrypt tomorrow.”</a:t>
            </a:r>
          </a:p>
          <a:p>
            <a:pPr defTabSz="784225">
              <a:spcBef>
                <a:spcPts val="3000"/>
              </a:spcBef>
              <a:defRPr sz="3989"/>
            </a:pPr>
          </a:p>
          <a:p>
            <a:pPr defTabSz="784225">
              <a:spcBef>
                <a:spcPts val="3000"/>
              </a:spcBef>
              <a:defRPr sz="3989"/>
            </a:pPr>
            <a:r>
              <a:t>Attack requires:</a:t>
            </a:r>
          </a:p>
          <a:p>
            <a:pPr lvl="1" indent="434340" defTabSz="784225">
              <a:spcBef>
                <a:spcPts val="300"/>
              </a:spcBef>
              <a:defRPr sz="3420"/>
            </a:pPr>
            <a:r>
              <a:t>Record and store everything that might be useful.</a:t>
            </a:r>
          </a:p>
          <a:p>
            <a:pPr lvl="1" indent="434340" defTabSz="784225">
              <a:spcBef>
                <a:spcPts val="300"/>
              </a:spcBef>
              <a:defRPr sz="3420"/>
            </a:pPr>
            <a:r>
              <a:t>Developing a working large-scale quantum computer.</a:t>
            </a:r>
          </a:p>
          <a:p>
            <a:pPr lvl="1" indent="434340" defTabSz="784225">
              <a:spcBef>
                <a:spcPts val="300"/>
              </a:spcBef>
              <a:defRPr sz="3420"/>
            </a:pPr>
            <a:r>
              <a:t>Identifying which encrypted streams to decrypt.</a:t>
            </a:r>
          </a:p>
          <a:p>
            <a:pPr lvl="1" indent="434340" defTabSz="784225">
              <a:spcBef>
                <a:spcPts val="300"/>
              </a:spcBef>
              <a:defRPr sz="3420"/>
            </a:pPr>
            <a:r>
              <a:t>Keeping the capability secret</a:t>
            </a:r>
          </a:p>
          <a:p>
            <a:pPr defTabSz="784225">
              <a:spcBef>
                <a:spcPts val="3000"/>
              </a:spcBef>
              <a:defRPr sz="3989"/>
            </a:pPr>
            <a:r>
              <a:t>Is this a real threat? </a:t>
            </a:r>
          </a:p>
          <a:p>
            <a:pPr lvl="1" indent="434340" defTabSz="784225">
              <a:spcBef>
                <a:spcPts val="300"/>
              </a:spcBef>
              <a:defRPr sz="3420"/>
            </a:pPr>
            <a:r>
              <a:t>NIST wants agencies to stop using vulnerable quantum by 2035.</a:t>
            </a:r>
          </a:p>
          <a:p>
            <a:pPr lvl="1" indent="434340" defTabSz="784225">
              <a:spcBef>
                <a:spcPts val="300"/>
              </a:spcBef>
              <a:defRPr sz="3420"/>
            </a:pPr>
            <a:r>
              <a:t>Nobody knows when (or if) adversaries will have large-scale quantum computers.</a:t>
            </a:r>
          </a:p>
        </p:txBody>
      </p:sp>
      <p:pic>
        <p:nvPicPr>
          <p:cNvPr id="335" name="pasted-movie.png" descr="pasted-movie.png"/>
          <p:cNvPicPr>
            <a:picLocks noChangeAspect="1"/>
          </p:cNvPicPr>
          <p:nvPr/>
        </p:nvPicPr>
        <p:blipFill>
          <a:blip r:embed="rId2">
            <a:extLst/>
          </a:blip>
          <a:stretch>
            <a:fillRect/>
          </a:stretch>
        </p:blipFill>
        <p:spPr>
          <a:xfrm>
            <a:off x="14963593" y="1528263"/>
            <a:ext cx="7620001" cy="11430001"/>
          </a:xfrm>
          <a:prstGeom prst="rect">
            <a:avLst/>
          </a:prstGeom>
          <a:ln w="12700">
            <a:miter lim="400000"/>
          </a:ln>
        </p:spPr>
      </p:pic>
    </p:spTree>
  </p:cSld>
  <p:clrMapOvr>
    <a:masterClrMapping/>
  </p:clrMapOvr>
  <p:transition xmlns:p14="http://schemas.microsoft.com/office/powerpoint/2010/main" spd="med" advClick="1"/>
</p:sld>
</file>

<file path=ppt/slides/slide55.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37" name="AI Driven Attacks"/>
          <p:cNvSpPr txBox="1"/>
          <p:nvPr>
            <p:ph type="title"/>
          </p:nvPr>
        </p:nvSpPr>
        <p:spPr>
          <a:prstGeom prst="rect">
            <a:avLst/>
          </a:prstGeom>
        </p:spPr>
        <p:txBody>
          <a:bodyPr/>
          <a:lstStyle/>
          <a:p>
            <a:pPr/>
            <a:r>
              <a:t>AI Driven Attacks</a:t>
            </a:r>
          </a:p>
        </p:txBody>
      </p:sp>
      <p:sp>
        <p:nvSpPr>
          <p:cNvPr id="338" name="AI’s can be used for:…"/>
          <p:cNvSpPr txBox="1"/>
          <p:nvPr>
            <p:ph type="body" idx="1"/>
          </p:nvPr>
        </p:nvSpPr>
        <p:spPr>
          <a:prstGeom prst="rect">
            <a:avLst/>
          </a:prstGeom>
        </p:spPr>
        <p:txBody>
          <a:bodyPr/>
          <a:lstStyle/>
          <a:p>
            <a:pPr/>
            <a:r>
              <a:t>AI’s can be used for:</a:t>
            </a:r>
          </a:p>
          <a:p>
            <a:pPr lvl="1"/>
            <a:r>
              <a:t>Better phishing attacks.</a:t>
            </a:r>
          </a:p>
          <a:p>
            <a:pPr lvl="1"/>
            <a:r>
              <a:t>Code analysis to find vulnerabilities.</a:t>
            </a:r>
          </a:p>
          <a:p>
            <a:pPr lvl="1"/>
            <a:r>
              <a:t>Autonomous APTs.</a:t>
            </a:r>
          </a:p>
        </p:txBody>
      </p:sp>
    </p:spTree>
  </p:cSld>
  <p:clrMapOvr>
    <a:masterClrMapping/>
  </p:clrMapOvr>
  <p:transition xmlns:p14="http://schemas.microsoft.com/office/powerpoint/2010/main" spd="med" advClick="1"/>
</p:sld>
</file>

<file path=ppt/slides/slide56.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0" name="Threat Intelligence"/>
          <p:cNvSpPr txBox="1"/>
          <p:nvPr>
            <p:ph type="title"/>
          </p:nvPr>
        </p:nvSpPr>
        <p:spPr>
          <a:prstGeom prst="rect">
            <a:avLst/>
          </a:prstGeom>
        </p:spPr>
        <p:txBody>
          <a:bodyPr/>
          <a:lstStyle/>
          <a:p>
            <a:pPr/>
            <a:r>
              <a:t>Threat Intelligence</a:t>
            </a:r>
          </a:p>
        </p:txBody>
      </p:sp>
      <p:sp>
        <p:nvSpPr>
          <p:cNvPr id="341" name="Double-click to edit"/>
          <p:cNvSpPr txBox="1"/>
          <p:nvPr>
            <p:ph type="body" sz="half" idx="1"/>
          </p:nvPr>
        </p:nvSpPr>
        <p:spPr>
          <a:prstGeom prst="rect">
            <a:avLst/>
          </a:prstGeom>
        </p:spPr>
        <p:txBody>
          <a:bodyPr/>
          <a:lstStyle/>
          <a:p>
            <a:pPr/>
          </a:p>
        </p:txBody>
      </p:sp>
    </p:spTree>
  </p:cSld>
  <p:clrMapOvr>
    <a:masterClrMapping/>
  </p:clrMapOvr>
  <p:transition xmlns:p14="http://schemas.microsoft.com/office/powerpoint/2010/main" spd="med" advClick="1"/>
</p:sld>
</file>

<file path=ppt/slides/slide57.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3" name="Crowdstrike’s 2024 “Threat Hunting Report” is focused entirely on malware."/>
          <p:cNvSpPr txBox="1"/>
          <p:nvPr>
            <p:ph type="title"/>
          </p:nvPr>
        </p:nvSpPr>
        <p:spPr>
          <a:prstGeom prst="rect">
            <a:avLst/>
          </a:prstGeom>
        </p:spPr>
        <p:txBody>
          <a:bodyPr/>
          <a:lstStyle/>
          <a:p>
            <a:pPr/>
            <a:r>
              <a:t>Crowdstrike’s 2024 “Threat Hunting Report” is focused entirely on malware.</a:t>
            </a:r>
          </a:p>
        </p:txBody>
      </p:sp>
      <p:sp>
        <p:nvSpPr>
          <p:cNvPr id="344" name="Crowdstrike (CRWD) sells endpoint security, threat intelligence and incident response.…"/>
          <p:cNvSpPr txBox="1"/>
          <p:nvPr>
            <p:ph type="body" idx="1"/>
          </p:nvPr>
        </p:nvSpPr>
        <p:spPr>
          <a:prstGeom prst="rect">
            <a:avLst/>
          </a:prstGeom>
        </p:spPr>
        <p:txBody>
          <a:bodyPr/>
          <a:lstStyle/>
          <a:p>
            <a:pPr/>
            <a:r>
              <a:t>Crowdstrike (CRWD) sells endpoint security, threat intelligence and incident response.</a:t>
            </a:r>
          </a:p>
          <a:p>
            <a:pPr/>
            <a:r>
              <a:t>$3B in annual revenue (FY24); $89M income (FY24); 7925 employees (Wikipedia)</a:t>
            </a:r>
          </a:p>
          <a:p>
            <a:pPr lvl="1"/>
            <a:r>
              <a:t>2.9% profit margin (quite low for companies in high tech.)</a:t>
            </a:r>
          </a:p>
          <a:p>
            <a:pPr lvl="1"/>
          </a:p>
          <a:p>
            <a:pPr lvl="1"/>
          </a:p>
          <a:p>
            <a:pPr lvl="1"/>
          </a:p>
          <a:p>
            <a:pPr lvl="1"/>
          </a:p>
          <a:p>
            <a:pPr lvl="1"/>
          </a:p>
          <a:p>
            <a:pPr lvl="1"/>
          </a:p>
          <a:p>
            <a:pPr lvl="1"/>
          </a:p>
          <a:p>
            <a:pPr lvl="1"/>
          </a:p>
          <a:p>
            <a:pPr lvl="1"/>
          </a:p>
          <a:p>
            <a:pPr lvl="1"/>
          </a:p>
          <a:p>
            <a:pPr lvl="1"/>
          </a:p>
          <a:p>
            <a:pPr lvl="1"/>
          </a:p>
        </p:txBody>
      </p:sp>
      <p:pic>
        <p:nvPicPr>
          <p:cNvPr id="345" name="CrowdStrike2024ThreatHuntingReport (dragged).pdf" descr="CrowdStrike2024ThreatHuntingReport (dragged).pdf"/>
          <p:cNvPicPr>
            <a:picLocks noChangeAspect="1"/>
          </p:cNvPicPr>
          <p:nvPr/>
        </p:nvPicPr>
        <p:blipFill>
          <a:blip r:embed="rId2">
            <a:extLst/>
          </a:blip>
          <a:stretch>
            <a:fillRect/>
          </a:stretch>
        </p:blipFill>
        <p:spPr>
          <a:xfrm>
            <a:off x="3199754" y="5288279"/>
            <a:ext cx="4702647" cy="6650885"/>
          </a:xfrm>
          <a:prstGeom prst="rect">
            <a:avLst/>
          </a:prstGeom>
          <a:ln w="12700">
            <a:miter lim="400000"/>
          </a:ln>
        </p:spPr>
      </p:pic>
      <p:pic>
        <p:nvPicPr>
          <p:cNvPr id="346" name="CrowdStrike2024ThreatHuntingReport (dragged).pdf" descr="CrowdStrike2024ThreatHuntingReport (dragged).pdf"/>
          <p:cNvPicPr>
            <a:picLocks noChangeAspect="1"/>
          </p:cNvPicPr>
          <p:nvPr/>
        </p:nvPicPr>
        <p:blipFill>
          <a:blip r:embed="rId3">
            <a:extLst/>
          </a:blip>
          <a:stretch>
            <a:fillRect/>
          </a:stretch>
        </p:blipFill>
        <p:spPr>
          <a:xfrm>
            <a:off x="10348149" y="5288279"/>
            <a:ext cx="4702648" cy="6650885"/>
          </a:xfrm>
          <a:prstGeom prst="rect">
            <a:avLst/>
          </a:prstGeom>
          <a:ln w="12700">
            <a:miter lim="400000"/>
          </a:ln>
        </p:spPr>
      </p:pic>
      <p:pic>
        <p:nvPicPr>
          <p:cNvPr id="347" name="CrowdStrike2024ThreatHuntingReport (dragged).pdf" descr="CrowdStrike2024ThreatHuntingReport (dragged).pdf"/>
          <p:cNvPicPr>
            <a:picLocks noChangeAspect="1"/>
          </p:cNvPicPr>
          <p:nvPr/>
        </p:nvPicPr>
        <p:blipFill>
          <a:blip r:embed="rId4">
            <a:extLst/>
          </a:blip>
          <a:stretch>
            <a:fillRect/>
          </a:stretch>
        </p:blipFill>
        <p:spPr>
          <a:xfrm>
            <a:off x="17496545" y="5288279"/>
            <a:ext cx="4702648" cy="6650885"/>
          </a:xfrm>
          <a:prstGeom prst="rect">
            <a:avLst/>
          </a:prstGeom>
          <a:ln w="12700">
            <a:miter lim="400000"/>
          </a:ln>
        </p:spPr>
      </p:pic>
    </p:spTree>
  </p:cSld>
  <p:clrMapOvr>
    <a:masterClrMapping/>
  </p:clrMapOvr>
  <p:transition xmlns:p14="http://schemas.microsoft.com/office/powerpoint/2010/main" spd="med" advClick="1"/>
</p:sld>
</file>

<file path=ppt/slides/slide58.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49" name="Endpoint security systems monitor “endpoints” (typically PCs and Phones) for unauthorized software and evidence of unauthorized activity."/>
          <p:cNvSpPr txBox="1"/>
          <p:nvPr>
            <p:ph type="title"/>
          </p:nvPr>
        </p:nvSpPr>
        <p:spPr>
          <a:prstGeom prst="rect">
            <a:avLst/>
          </a:prstGeom>
        </p:spPr>
        <p:txBody>
          <a:bodyPr/>
          <a:lstStyle/>
          <a:p>
            <a:pPr/>
            <a:r>
              <a:t>Endpoint security systems monitor “endpoints” (typically PCs and Phones) for unauthorized software and evidence of unauthorized activity.</a:t>
            </a:r>
          </a:p>
        </p:txBody>
      </p:sp>
      <p:sp>
        <p:nvSpPr>
          <p:cNvPr id="350" name="Most endpoint system consist of a software agent that:…"/>
          <p:cNvSpPr txBox="1"/>
          <p:nvPr>
            <p:ph type="body" idx="1"/>
          </p:nvPr>
        </p:nvSpPr>
        <p:spPr>
          <a:prstGeom prst="rect">
            <a:avLst/>
          </a:prstGeom>
        </p:spPr>
        <p:txBody>
          <a:bodyPr/>
          <a:lstStyle/>
          <a:p>
            <a:pPr defTabSz="594360">
              <a:spcBef>
                <a:spcPts val="2300"/>
              </a:spcBef>
              <a:defRPr sz="3024"/>
            </a:pPr>
            <a:r>
              <a:t>Most endpoint system consist of a software agent that:</a:t>
            </a:r>
          </a:p>
          <a:p>
            <a:pPr lvl="2" marL="1042416" indent="-457200" defTabSz="594360">
              <a:spcBef>
                <a:spcPts val="500"/>
              </a:spcBef>
              <a:defRPr sz="2304"/>
            </a:pPr>
            <a:r>
              <a:t>monitors newly created files </a:t>
            </a:r>
          </a:p>
          <a:p>
            <a:pPr lvl="2" marL="1042416" indent="-457200" defTabSz="594360">
              <a:spcBef>
                <a:spcPts val="500"/>
              </a:spcBef>
              <a:defRPr sz="2304"/>
            </a:pPr>
            <a:r>
              <a:t>scans existing files</a:t>
            </a:r>
          </a:p>
          <a:p>
            <a:pPr lvl="2" marL="1042416" indent="-457200" defTabSz="594360">
              <a:spcBef>
                <a:spcPts val="500"/>
              </a:spcBef>
              <a:defRPr sz="2304"/>
            </a:pPr>
            <a:r>
              <a:t>monitors system activity</a:t>
            </a:r>
          </a:p>
          <a:p>
            <a:pPr lvl="2" marL="1042416" indent="-457200" defTabSz="594360">
              <a:spcBef>
                <a:spcPts val="500"/>
              </a:spcBef>
              <a:defRPr sz="2304"/>
            </a:pPr>
            <a:r>
              <a:t>receives regular updates</a:t>
            </a:r>
          </a:p>
          <a:p>
            <a:pPr defTabSz="594360">
              <a:spcBef>
                <a:spcPts val="2300"/>
              </a:spcBef>
              <a:defRPr sz="3024"/>
            </a:pPr>
          </a:p>
          <a:p>
            <a:pPr defTabSz="594360">
              <a:spcBef>
                <a:spcPts val="2300"/>
              </a:spcBef>
              <a:defRPr sz="3024"/>
            </a:pPr>
            <a:r>
              <a:t>Typical endpoint security activities:</a:t>
            </a:r>
          </a:p>
          <a:p>
            <a:pPr lvl="1" indent="329184" defTabSz="594360">
              <a:spcBef>
                <a:spcPts val="200"/>
              </a:spcBef>
              <a:defRPr sz="2592"/>
            </a:pPr>
            <a:r>
              <a:t>List of known good software.</a:t>
            </a:r>
          </a:p>
          <a:p>
            <a:pPr lvl="1" indent="329184" defTabSz="594360">
              <a:spcBef>
                <a:spcPts val="200"/>
              </a:spcBef>
              <a:defRPr sz="2592"/>
            </a:pPr>
            <a:r>
              <a:t>List of known bad software.</a:t>
            </a:r>
          </a:p>
          <a:p>
            <a:pPr defTabSz="594360">
              <a:spcBef>
                <a:spcPts val="2300"/>
              </a:spcBef>
              <a:defRPr sz="3024"/>
            </a:pPr>
          </a:p>
          <a:p>
            <a:pPr defTabSz="594360">
              <a:spcBef>
                <a:spcPts val="2300"/>
              </a:spcBef>
              <a:defRPr sz="3024"/>
            </a:pPr>
            <a:r>
              <a:t>Less typical:</a:t>
            </a:r>
          </a:p>
          <a:p>
            <a:pPr lvl="1" indent="329184" defTabSz="594360">
              <a:spcBef>
                <a:spcPts val="200"/>
              </a:spcBef>
              <a:defRPr sz="2592"/>
            </a:pPr>
            <a:r>
              <a:t>Behavior detection of suspicious activities.</a:t>
            </a:r>
          </a:p>
          <a:p>
            <a:pPr defTabSz="594360">
              <a:spcBef>
                <a:spcPts val="2300"/>
              </a:spcBef>
              <a:defRPr sz="3024"/>
            </a:pPr>
          </a:p>
          <a:p>
            <a:pPr defTabSz="594360">
              <a:spcBef>
                <a:spcPts val="2300"/>
              </a:spcBef>
              <a:defRPr sz="3024"/>
            </a:pPr>
            <a:r>
              <a:t>Q: What are examples of suspicious activities?</a:t>
            </a:r>
          </a:p>
          <a:p>
            <a:pPr defTabSz="594360">
              <a:spcBef>
                <a:spcPts val="2300"/>
              </a:spcBef>
              <a:defRPr sz="3024"/>
            </a:pPr>
            <a:r>
              <a:t>Q: Why is this less typical? </a:t>
            </a:r>
          </a:p>
          <a:p>
            <a:pPr defTabSz="594360">
              <a:spcBef>
                <a:spcPts val="2300"/>
              </a:spcBef>
              <a:defRPr sz="3024"/>
            </a:pPr>
            <a:r>
              <a:t>Q: What can go wrong?</a:t>
            </a:r>
          </a:p>
        </p:txBody>
      </p:sp>
      <p:pic>
        <p:nvPicPr>
          <p:cNvPr id="351" name="pasted-movie.png" descr="pasted-movie.png"/>
          <p:cNvPicPr>
            <a:picLocks noChangeAspect="1"/>
          </p:cNvPicPr>
          <p:nvPr/>
        </p:nvPicPr>
        <p:blipFill>
          <a:blip r:embed="rId2">
            <a:extLst/>
          </a:blip>
          <a:stretch>
            <a:fillRect/>
          </a:stretch>
        </p:blipFill>
        <p:spPr>
          <a:xfrm>
            <a:off x="13668709" y="6044702"/>
            <a:ext cx="3759201" cy="3162301"/>
          </a:xfrm>
          <a:prstGeom prst="rect">
            <a:avLst/>
          </a:prstGeom>
          <a:ln w="12700">
            <a:miter lim="400000"/>
          </a:ln>
        </p:spPr>
      </p:pic>
      <p:pic>
        <p:nvPicPr>
          <p:cNvPr id="352" name="pasted-movie.png" descr="pasted-movie.png"/>
          <p:cNvPicPr>
            <a:picLocks noChangeAspect="1"/>
          </p:cNvPicPr>
          <p:nvPr/>
        </p:nvPicPr>
        <p:blipFill>
          <a:blip r:embed="rId3">
            <a:extLst/>
          </a:blip>
          <a:stretch>
            <a:fillRect/>
          </a:stretch>
        </p:blipFill>
        <p:spPr>
          <a:xfrm>
            <a:off x="18022120" y="5932655"/>
            <a:ext cx="3276601" cy="3124201"/>
          </a:xfrm>
          <a:prstGeom prst="rect">
            <a:avLst/>
          </a:prstGeom>
          <a:ln w="12700">
            <a:miter lim="400000"/>
          </a:ln>
        </p:spPr>
      </p:pic>
      <p:pic>
        <p:nvPicPr>
          <p:cNvPr id="353" name="pasted-movie.png" descr="pasted-movie.png"/>
          <p:cNvPicPr>
            <a:picLocks noChangeAspect="1"/>
          </p:cNvPicPr>
          <p:nvPr/>
        </p:nvPicPr>
        <p:blipFill>
          <a:blip r:embed="rId4">
            <a:extLst/>
          </a:blip>
          <a:stretch>
            <a:fillRect/>
          </a:stretch>
        </p:blipFill>
        <p:spPr>
          <a:xfrm>
            <a:off x="15134159" y="2534257"/>
            <a:ext cx="3434088" cy="2752141"/>
          </a:xfrm>
          <a:prstGeom prst="rect">
            <a:avLst/>
          </a:prstGeom>
          <a:ln w="12700">
            <a:miter lim="400000"/>
          </a:ln>
        </p:spPr>
      </p:pic>
      <p:sp>
        <p:nvSpPr>
          <p:cNvPr id="354" name="✔️"/>
          <p:cNvSpPr txBox="1"/>
          <p:nvPr/>
        </p:nvSpPr>
        <p:spPr>
          <a:xfrm>
            <a:off x="21892928" y="6939496"/>
            <a:ext cx="571501" cy="6985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a:t>
            </a:r>
          </a:p>
        </p:txBody>
      </p:sp>
      <p:sp>
        <p:nvSpPr>
          <p:cNvPr id="355" name="❌"/>
          <p:cNvSpPr txBox="1"/>
          <p:nvPr/>
        </p:nvSpPr>
        <p:spPr>
          <a:xfrm>
            <a:off x="19795380" y="3561077"/>
            <a:ext cx="571501" cy="698501"/>
          </a:xfrm>
          <a:prstGeom prst="rect">
            <a:avLst/>
          </a:prstGeom>
          <a:ln w="12700">
            <a:miter lim="400000"/>
          </a:ln>
          <a:extLst>
            <a:ext uri="{C572A759-6A51-4108-AA02-DFA0A04FC94B}">
              <ma14:wrappingTextBoxFlag xmlns:ma14="http://schemas.microsoft.com/office/mac/drawingml/2011/main" val="1"/>
            </a:ext>
          </a:extLst>
        </p:spPr>
        <p:txBody>
          <a:bodyPr wrap="none" lIns="50800" tIns="50800" rIns="50800" bIns="50800" anchor="ctr">
            <a:spAutoFit/>
          </a:bodyPr>
          <a:lstStyle/>
          <a:p>
            <a:pPr/>
            <a:r>
              <a:t>❌</a:t>
            </a:r>
          </a:p>
        </p:txBody>
      </p:sp>
    </p:spTree>
  </p:cSld>
  <p:clrMapOvr>
    <a:masterClrMapping/>
  </p:clrMapOvr>
  <p:transition xmlns:p14="http://schemas.microsoft.com/office/powerpoint/2010/main" spd="med" advClick="1"/>
</p:sld>
</file>

<file path=ppt/slides/slide59.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57" name="Security Software as threat vector.…"/>
          <p:cNvSpPr txBox="1"/>
          <p:nvPr>
            <p:ph type="title"/>
          </p:nvPr>
        </p:nvSpPr>
        <p:spPr>
          <a:prstGeom prst="rect">
            <a:avLst/>
          </a:prstGeom>
        </p:spPr>
        <p:txBody>
          <a:bodyPr/>
          <a:lstStyle/>
          <a:p>
            <a:pPr/>
            <a:r>
              <a:t>Security Software as threat vector.</a:t>
            </a:r>
          </a:p>
          <a:p>
            <a:pPr/>
            <a:r>
              <a:t>Because it is privileged, security software can disrupt systems.</a:t>
            </a:r>
          </a:p>
        </p:txBody>
      </p:sp>
      <p:sp>
        <p:nvSpPr>
          <p:cNvPr id="358" name="July 19, 2024 — a bug in CrowdStrike caused widespread outages…"/>
          <p:cNvSpPr txBox="1"/>
          <p:nvPr>
            <p:ph type="body" idx="1"/>
          </p:nvPr>
        </p:nvSpPr>
        <p:spPr>
          <a:xfrm>
            <a:off x="425578" y="2427551"/>
            <a:ext cx="15182984" cy="10796025"/>
          </a:xfrm>
          <a:prstGeom prst="rect">
            <a:avLst/>
          </a:prstGeom>
        </p:spPr>
        <p:txBody>
          <a:bodyPr/>
          <a:lstStyle/>
          <a:p>
            <a:pPr defTabSz="726440">
              <a:spcBef>
                <a:spcPts val="2800"/>
              </a:spcBef>
              <a:defRPr sz="3696"/>
            </a:pPr>
            <a:r>
              <a:t>July 19, 2024 — a bug in CrowdStrike caused widespread outages</a:t>
            </a:r>
          </a:p>
          <a:p>
            <a:pPr lvl="1" indent="402336" defTabSz="726440">
              <a:spcBef>
                <a:spcPts val="300"/>
              </a:spcBef>
              <a:defRPr sz="3168"/>
            </a:pPr>
            <a:r>
              <a:t>8.5 million systems crashed and would not boot</a:t>
            </a:r>
          </a:p>
          <a:p>
            <a:pPr lvl="1" indent="402336" defTabSz="726440">
              <a:spcBef>
                <a:spcPts val="300"/>
              </a:spcBef>
              <a:defRPr sz="3168"/>
            </a:pPr>
            <a:r>
              <a:t>5,078 air flights canceled globally (4.6% of scheduled flights)</a:t>
            </a:r>
          </a:p>
          <a:p>
            <a:pPr lvl="1" indent="402336" defTabSz="726440">
              <a:spcBef>
                <a:spcPts val="300"/>
              </a:spcBef>
              <a:defRPr sz="3168"/>
            </a:pPr>
            <a:r>
              <a:t>Delta airlines impacted particularly hard</a:t>
            </a:r>
          </a:p>
          <a:p>
            <a:pPr lvl="1" indent="402336" defTabSz="726440">
              <a:spcBef>
                <a:spcPts val="300"/>
              </a:spcBef>
              <a:defRPr sz="3168"/>
            </a:pPr>
            <a:r>
              <a:t>Worldwide financial damage: $10B</a:t>
            </a:r>
          </a:p>
          <a:p>
            <a:pPr lvl="1" indent="402336" defTabSz="726440">
              <a:spcBef>
                <a:spcPts val="300"/>
              </a:spcBef>
              <a:defRPr sz="3168"/>
            </a:pPr>
          </a:p>
          <a:p>
            <a:pPr lvl="1" indent="402336" defTabSz="726440">
              <a:spcBef>
                <a:spcPts val="300"/>
              </a:spcBef>
              <a:defRPr sz="3168"/>
            </a:pPr>
            <a:r>
              <a:t>“A modification to a configuration file which was responsible for screening named pipes, Channel File 291, caused an out-of-bounds memory read in the Windows sensor client</a:t>
            </a:r>
          </a:p>
          <a:p>
            <a:pPr lvl="1" indent="402336" defTabSz="726440">
              <a:spcBef>
                <a:spcPts val="300"/>
              </a:spcBef>
              <a:defRPr sz="3168"/>
            </a:pPr>
          </a:p>
          <a:p>
            <a:pPr lvl="1" indent="402336" defTabSz="726440">
              <a:spcBef>
                <a:spcPts val="300"/>
              </a:spcBef>
              <a:defRPr sz="3168"/>
            </a:pPr>
            <a:r>
              <a:t>resulted in an invalid page fault. </a:t>
            </a:r>
          </a:p>
          <a:p>
            <a:pPr lvl="1" indent="402336" defTabSz="726440">
              <a:spcBef>
                <a:spcPts val="300"/>
              </a:spcBef>
              <a:defRPr sz="3168"/>
            </a:pPr>
          </a:p>
          <a:p>
            <a:pPr lvl="1" indent="402336" defTabSz="726440">
              <a:spcBef>
                <a:spcPts val="300"/>
              </a:spcBef>
              <a:defRPr sz="3168"/>
            </a:pPr>
            <a:r>
              <a:t>The update caused machines to either enter into a bootloop or boot into recovery mode.”</a:t>
            </a:r>
          </a:p>
          <a:p>
            <a:pPr lvl="1" indent="402336" defTabSz="726440">
              <a:spcBef>
                <a:spcPts val="300"/>
              </a:spcBef>
              <a:defRPr sz="3168"/>
            </a:pPr>
          </a:p>
          <a:p>
            <a:pPr defTabSz="726440">
              <a:spcBef>
                <a:spcPts val="2800"/>
              </a:spcBef>
              <a:defRPr sz="3696"/>
            </a:pPr>
            <a:r>
              <a:rPr u="sng">
                <a:hlinkClick r:id="rId2" invalidUrl="" action="" tgtFrame="" tooltip="" history="1" highlightClick="0" endSnd="0"/>
              </a:rPr>
              <a:t>https://en.wikipedia.org/wiki/2024_CrowdStrike-related_IT_outages</a:t>
            </a:r>
            <a:r>
              <a:t> </a:t>
            </a:r>
          </a:p>
          <a:p>
            <a:pPr lvl="1" indent="402336" defTabSz="726440">
              <a:spcBef>
                <a:spcPts val="300"/>
              </a:spcBef>
              <a:defRPr sz="3168"/>
            </a:pPr>
          </a:p>
          <a:p>
            <a:pPr lvl="1" indent="402336" defTabSz="726440">
              <a:spcBef>
                <a:spcPts val="300"/>
              </a:spcBef>
              <a:defRPr sz="3168"/>
            </a:pPr>
          </a:p>
        </p:txBody>
      </p:sp>
      <p:pic>
        <p:nvPicPr>
          <p:cNvPr id="359" name="pasted-movie.png" descr="pasted-movie.png"/>
          <p:cNvPicPr>
            <a:picLocks noChangeAspect="1"/>
          </p:cNvPicPr>
          <p:nvPr/>
        </p:nvPicPr>
        <p:blipFill>
          <a:blip r:embed="rId3">
            <a:extLst/>
          </a:blip>
          <a:stretch>
            <a:fillRect/>
          </a:stretch>
        </p:blipFill>
        <p:spPr>
          <a:xfrm>
            <a:off x="16091563" y="4131523"/>
            <a:ext cx="7960013" cy="5970010"/>
          </a:xfrm>
          <a:prstGeom prst="rect">
            <a:avLst/>
          </a:prstGeom>
          <a:ln w="12700">
            <a:miter lim="400000"/>
          </a:ln>
        </p:spPr>
      </p:pic>
    </p:spTree>
  </p:cSld>
  <p:clrMapOvr>
    <a:masterClrMapping/>
  </p:clrMapOvr>
  <p:transition xmlns:p14="http://schemas.microsoft.com/office/powerpoint/2010/main" spd="med" advClick="1"/>
</p:sld>
</file>

<file path=ppt/slides/slide60.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61" name="CWE25 — MITRE’s Top 25 Most Dangerous Software Weaknesses…"/>
          <p:cNvSpPr txBox="1"/>
          <p:nvPr>
            <p:ph type="title"/>
          </p:nvPr>
        </p:nvSpPr>
        <p:spPr>
          <a:prstGeom prst="rect">
            <a:avLst/>
          </a:prstGeom>
        </p:spPr>
        <p:txBody>
          <a:bodyPr/>
          <a:lstStyle/>
          <a:p>
            <a:pPr/>
            <a:r>
              <a:t>CWE25 — MITRE’s Top 25 Most Dangerous Software Weaknesses</a:t>
            </a:r>
          </a:p>
          <a:p>
            <a:pPr/>
            <a:r>
              <a:t>https://cwe.mitre.org/top25/</a:t>
            </a:r>
          </a:p>
        </p:txBody>
      </p:sp>
      <p:pic>
        <p:nvPicPr>
          <p:cNvPr id="362" name="pasted-movie.png" descr="pasted-movie.png"/>
          <p:cNvPicPr>
            <a:picLocks noChangeAspect="1"/>
          </p:cNvPicPr>
          <p:nvPr/>
        </p:nvPicPr>
        <p:blipFill>
          <a:blip r:embed="rId2">
            <a:extLst/>
          </a:blip>
          <a:stretch>
            <a:fillRect/>
          </a:stretch>
        </p:blipFill>
        <p:spPr>
          <a:xfrm>
            <a:off x="617719" y="2286648"/>
            <a:ext cx="13388541" cy="10789921"/>
          </a:xfrm>
          <a:prstGeom prst="rect">
            <a:avLst/>
          </a:prstGeom>
          <a:ln w="12700">
            <a:miter lim="400000"/>
          </a:ln>
        </p:spPr>
      </p:pic>
      <p:pic>
        <p:nvPicPr>
          <p:cNvPr id="363" name="pasted-movie.png" descr="pasted-movie.png"/>
          <p:cNvPicPr>
            <a:picLocks noChangeAspect="1"/>
          </p:cNvPicPr>
          <p:nvPr/>
        </p:nvPicPr>
        <p:blipFill>
          <a:blip r:embed="rId3">
            <a:extLst/>
          </a:blip>
          <a:stretch>
            <a:fillRect/>
          </a:stretch>
        </p:blipFill>
        <p:spPr>
          <a:xfrm>
            <a:off x="13068444" y="1344734"/>
            <a:ext cx="11615859" cy="3957759"/>
          </a:xfrm>
          <a:prstGeom prst="rect">
            <a:avLst/>
          </a:prstGeom>
          <a:ln w="12700">
            <a:miter lim="400000"/>
          </a:ln>
        </p:spPr>
      </p:pic>
    </p:spTree>
  </p:cSld>
  <p:clrMapOvr>
    <a:masterClrMapping/>
  </p:clrMapOvr>
  <p:transition xmlns:p14="http://schemas.microsoft.com/office/powerpoint/2010/main" spd="med" advClick="1"/>
</p:sld>
</file>

<file path=ppt/slides/slide61.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65" name="OWASP — Open Worldwide Application Security Project"/>
          <p:cNvSpPr txBox="1"/>
          <p:nvPr>
            <p:ph type="title"/>
          </p:nvPr>
        </p:nvSpPr>
        <p:spPr>
          <a:prstGeom prst="rect">
            <a:avLst/>
          </a:prstGeom>
        </p:spPr>
        <p:txBody>
          <a:bodyPr/>
          <a:lstStyle/>
          <a:p>
            <a:pPr/>
            <a:r>
              <a:t>OWASP — Open Worldwide Application Security Project</a:t>
            </a:r>
          </a:p>
        </p:txBody>
      </p:sp>
      <p:sp>
        <p:nvSpPr>
          <p:cNvPr id="366" name="2001 — Started by Mark Curphey to identify the most critical risks facing organization.…"/>
          <p:cNvSpPr txBox="1"/>
          <p:nvPr>
            <p:ph type="body" idx="1"/>
          </p:nvPr>
        </p:nvSpPr>
        <p:spPr>
          <a:prstGeom prst="rect">
            <a:avLst/>
          </a:prstGeom>
        </p:spPr>
        <p:txBody>
          <a:bodyPr/>
          <a:lstStyle/>
          <a:p>
            <a:pPr/>
            <a:r>
              <a:t>2001 — Started by Mark Curphey to identify the most critical risks facing organization.</a:t>
            </a:r>
          </a:p>
          <a:p>
            <a:pPr/>
            <a:r>
              <a:t>2003 — Published “top-10” list; promised to update regularly.</a:t>
            </a:r>
          </a:p>
          <a:p>
            <a:pPr lvl="1"/>
            <a:r>
              <a:t>“Not Top 10 Impacts, likelihoods or vulnerabilities”</a:t>
            </a:r>
          </a:p>
          <a:p>
            <a:pPr/>
            <a:r>
              <a:t>2021 — Published 7th update</a:t>
            </a:r>
          </a:p>
          <a:p>
            <a:pPr lvl="1"/>
            <a:r>
              <a:t>Now developing Top 10 for 2025.</a:t>
            </a:r>
          </a:p>
          <a:p>
            <a:pPr/>
          </a:p>
          <a:p>
            <a:pPr/>
            <a:r>
              <a:t>“Audience:</a:t>
            </a:r>
          </a:p>
          <a:p>
            <a:pPr lvl="1"/>
            <a:r>
              <a:t>Developers, lead developers, architects</a:t>
            </a:r>
          </a:p>
          <a:p>
            <a:pPr lvl="1"/>
            <a:r>
              <a:t>Framework developers (but they really should be using ASVS)</a:t>
            </a:r>
          </a:p>
          <a:p>
            <a:pPr lvl="1"/>
            <a:r>
              <a:t>AppSec program management (CISOs, CTOs, and so on)</a:t>
            </a:r>
          </a:p>
          <a:p>
            <a:pPr lvl="1"/>
            <a:r>
              <a:t>AppSec professionals: consultancies, tools, vendors, trainers”</a:t>
            </a:r>
          </a:p>
        </p:txBody>
      </p:sp>
      <p:pic>
        <p:nvPicPr>
          <p:cNvPr id="367" name="pasted-movie.png" descr="pasted-movie.png"/>
          <p:cNvPicPr>
            <a:picLocks noChangeAspect="1"/>
          </p:cNvPicPr>
          <p:nvPr/>
        </p:nvPicPr>
        <p:blipFill>
          <a:blip r:embed="rId2">
            <a:extLst/>
          </a:blip>
          <a:stretch>
            <a:fillRect/>
          </a:stretch>
        </p:blipFill>
        <p:spPr>
          <a:xfrm>
            <a:off x="14192871" y="10297683"/>
            <a:ext cx="9783455" cy="2897670"/>
          </a:xfrm>
          <a:prstGeom prst="rect">
            <a:avLst/>
          </a:prstGeom>
          <a:ln w="12700">
            <a:miter lim="400000"/>
          </a:ln>
        </p:spPr>
      </p:pic>
    </p:spTree>
  </p:cSld>
  <p:clrMapOvr>
    <a:masterClrMapping/>
  </p:clrMapOvr>
  <p:transition xmlns:p14="http://schemas.microsoft.com/office/powerpoint/2010/main" spd="med" advClick="1"/>
</p:sld>
</file>

<file path=ppt/slides/slide62.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69" name="OWASP — the threats"/>
          <p:cNvSpPr txBox="1"/>
          <p:nvPr>
            <p:ph type="title"/>
          </p:nvPr>
        </p:nvSpPr>
        <p:spPr>
          <a:prstGeom prst="rect">
            <a:avLst/>
          </a:prstGeom>
        </p:spPr>
        <p:txBody>
          <a:bodyPr/>
          <a:lstStyle/>
          <a:p>
            <a:pPr/>
            <a:r>
              <a:t>OWASP — the threats</a:t>
            </a:r>
          </a:p>
        </p:txBody>
      </p:sp>
      <p:sp>
        <p:nvSpPr>
          <p:cNvPr id="370" name="#1 threat from 2003-2015 — Code Injection…"/>
          <p:cNvSpPr txBox="1"/>
          <p:nvPr>
            <p:ph type="body" idx="1"/>
          </p:nvPr>
        </p:nvSpPr>
        <p:spPr>
          <a:prstGeom prst="rect">
            <a:avLst/>
          </a:prstGeom>
        </p:spPr>
        <p:txBody>
          <a:bodyPr/>
          <a:lstStyle/>
          <a:p>
            <a:pPr/>
            <a:r>
              <a:t>#1 threat from 2003-2015 — Code Injection</a:t>
            </a:r>
          </a:p>
          <a:p>
            <a:pPr/>
            <a:r>
              <a:t>#1 threat in 2021 — Broken Access Controls</a:t>
            </a:r>
          </a:p>
          <a:p>
            <a:pPr lvl="1"/>
            <a:r>
              <a:rPr u="sng">
                <a:hlinkClick r:id="rId2" invalidUrl="" action="" tgtFrame="" tooltip="" history="1" highlightClick="0" endSnd="0"/>
              </a:rPr>
              <a:t>https://owasp.org/Top10/A01_2021-Broken_Access_Control/</a:t>
            </a:r>
          </a:p>
          <a:p>
            <a:pPr lvl="1"/>
          </a:p>
          <a:p>
            <a:pPr lvl="1"/>
            <a:r>
              <a:t>Examples:</a:t>
            </a:r>
          </a:p>
          <a:p>
            <a:pPr lvl="2"/>
            <a:r>
              <a:t>Not implementing “deny by default”</a:t>
            </a:r>
          </a:p>
          <a:p>
            <a:pPr lvl="2"/>
          </a:p>
          <a:p>
            <a:pPr lvl="2"/>
            <a:r>
              <a:t>Not validating every access request (e.g. modifying a URL gives access to new resource)</a:t>
            </a:r>
          </a:p>
          <a:p>
            <a:pPr lvl="2"/>
          </a:p>
          <a:p>
            <a:pPr lvl="2"/>
            <a:r>
              <a:t>Not invalidating access tokens after user logs out.</a:t>
            </a:r>
          </a:p>
          <a:p>
            <a:pPr lvl="2"/>
          </a:p>
          <a:p>
            <a:pPr lvl="2"/>
            <a:r>
              <a:t>Not implementing rate limiting</a:t>
            </a:r>
          </a:p>
          <a:p>
            <a:pPr/>
            <a:r>
              <a:t>Root cause of many breaches — vulnerable and outdated components</a:t>
            </a:r>
          </a:p>
        </p:txBody>
      </p:sp>
    </p:spTree>
  </p:cSld>
  <p:clrMapOvr>
    <a:masterClrMapping/>
  </p:clrMapOvr>
  <p:transition xmlns:p14="http://schemas.microsoft.com/office/powerpoint/2010/main" spd="med" advClick="1"/>
</p:sld>
</file>

<file path=ppt/slides/slide63.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72" name="OWASP Top Ten…"/>
          <p:cNvSpPr txBox="1"/>
          <p:nvPr>
            <p:ph type="title"/>
          </p:nvPr>
        </p:nvSpPr>
        <p:spPr>
          <a:prstGeom prst="rect">
            <a:avLst/>
          </a:prstGeom>
        </p:spPr>
        <p:txBody>
          <a:bodyPr/>
          <a:lstStyle/>
          <a:p>
            <a:pPr/>
            <a:r>
              <a:t>OWASP Top Ten</a:t>
            </a:r>
          </a:p>
          <a:p>
            <a:pPr/>
            <a:r>
              <a:rPr u="sng">
                <a:hlinkClick r:id="rId2" invalidUrl="" action="" tgtFrame="" tooltip="" history="1" highlightClick="0" endSnd="0"/>
              </a:rPr>
              <a:t>https://owasp.org/www-project-top-ten/</a:t>
            </a:r>
            <a:r>
              <a:t> </a:t>
            </a:r>
          </a:p>
        </p:txBody>
      </p:sp>
      <p:sp>
        <p:nvSpPr>
          <p:cNvPr id="373" name="Top 10:2021 List…"/>
          <p:cNvSpPr txBox="1"/>
          <p:nvPr>
            <p:ph type="body" idx="1"/>
          </p:nvPr>
        </p:nvSpPr>
        <p:spPr>
          <a:prstGeom prst="rect">
            <a:avLst/>
          </a:prstGeom>
        </p:spPr>
        <p:txBody>
          <a:bodyPr/>
          <a:lstStyle/>
          <a:p>
            <a:pPr lvl="1" defTabSz="457200">
              <a:spcBef>
                <a:spcPts val="1600"/>
              </a:spcBef>
              <a:defRPr b="1" sz="4800"/>
            </a:pPr>
            <a:r>
              <a:t>Top 10:2021 List</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3" invalidUrl="" action="" tgtFrame="" tooltip="" history="1" highlightClick="0" endSnd="0"/>
              </a:rPr>
              <a:t>A01 Broken Access Control</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4" invalidUrl="" action="" tgtFrame="" tooltip="" history="1" highlightClick="0" endSnd="0"/>
              </a:rPr>
              <a:t>A02 Cryptographic Failures</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5" invalidUrl="" action="" tgtFrame="" tooltip="" history="1" highlightClick="0" endSnd="0"/>
              </a:rPr>
              <a:t>A03 Injection</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6" invalidUrl="" action="" tgtFrame="" tooltip="" history="1" highlightClick="0" endSnd="0"/>
              </a:rPr>
              <a:t>A04 Insecure Design</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7" invalidUrl="" action="" tgtFrame="" tooltip="" history="1" highlightClick="0" endSnd="0"/>
              </a:rPr>
              <a:t>A05 Security Misconfiguration</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8" invalidUrl="" action="" tgtFrame="" tooltip="" history="1" highlightClick="0" endSnd="0"/>
              </a:rPr>
              <a:t>A06 Vulnerable and Outdated Components</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9" invalidUrl="" action="" tgtFrame="" tooltip="" history="1" highlightClick="0" endSnd="0"/>
              </a:rPr>
              <a:t>A07 Identification and Authentication Failures</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10" invalidUrl="" action="" tgtFrame="" tooltip="" history="1" highlightClick="0" endSnd="0"/>
              </a:rPr>
              <a:t>A08 Software and Data Integrity Failures</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11" invalidUrl="" action="" tgtFrame="" tooltip="" history="1" highlightClick="0" endSnd="0"/>
              </a:rPr>
              <a:t>A09 Security Logging and Monitoring Failures</a:t>
            </a:r>
          </a:p>
          <a:p>
            <a:pPr lvl="1" marL="596900" indent="-317500" defTabSz="457200">
              <a:spcBef>
                <a:spcPts val="1600"/>
              </a:spcBef>
              <a:buClr>
                <a:srgbClr val="000000">
                  <a:alpha val="87058"/>
                </a:srgbClr>
              </a:buClr>
              <a:buSzPct val="100000"/>
              <a:buFont typeface="TimesNewRomanPSMT"/>
              <a:buChar char="•"/>
              <a:defRPr sz="4800">
                <a:solidFill>
                  <a:srgbClr val="000000">
                    <a:alpha val="87058"/>
                  </a:srgbClr>
                </a:solidFill>
              </a:defRPr>
            </a:pPr>
            <a:r>
              <a:t>	</a:t>
            </a:r>
            <a:r>
              <a:rPr u="sng">
                <a:hlinkClick r:id="rId12" invalidUrl="" action="" tgtFrame="" tooltip="" history="1" highlightClick="0" endSnd="0"/>
              </a:rPr>
              <a:t>A10 Server Side Request Forgery (SSRF)</a:t>
            </a:r>
          </a:p>
        </p:txBody>
      </p:sp>
    </p:spTree>
  </p:cSld>
  <p:clrMapOvr>
    <a:masterClrMapping/>
  </p:clrMapOvr>
  <p:transition xmlns:p14="http://schemas.microsoft.com/office/powerpoint/2010/main" spd="med" advClick="1"/>
</p:sld>
</file>

<file path=ppt/slides/slide64.xml><?xml version="1.0" encoding="utf-8"?>
<p:sld xmlns:a="http://schemas.openxmlformats.org/drawingml/2006/main" xmlns:r="http://schemas.openxmlformats.org/officeDocument/2006/relationships" xmlns:p="http://schemas.openxmlformats.org/presentationml/2006/main" xmlns:m="http://schemas.openxmlformats.org/officeDocument/2006/math" xmlns:a14="http://schemas.microsoft.com/office/drawing/2010/main" showMasterSp="1" showMasterPhAnim="1">
  <p:cSld>
    <p:spTree>
      <p:nvGrpSpPr>
        <p:cNvPr id="1" name=""/>
        <p:cNvGrpSpPr/>
        <p:nvPr/>
      </p:nvGrpSpPr>
      <p:grpSpPr>
        <a:xfrm>
          <a:off x="0" y="0"/>
          <a:ext cx="0" cy="0"/>
          <a:chOff x="0" y="0"/>
          <a:chExt cx="0" cy="0"/>
        </a:xfrm>
      </p:grpSpPr>
      <p:sp>
        <p:nvSpPr>
          <p:cNvPr id="375" name="Title 1"/>
          <p:cNvSpPr txBox="1"/>
          <p:nvPr>
            <p:ph type="title"/>
          </p:nvPr>
        </p:nvSpPr>
        <p:spPr>
          <a:prstGeom prst="rect">
            <a:avLst/>
          </a:prstGeom>
        </p:spPr>
        <p:txBody>
          <a:bodyPr/>
          <a:lstStyle/>
          <a:p>
            <a:pPr/>
            <a:r>
              <a:t>This Week’s Readings</a:t>
            </a:r>
          </a:p>
        </p:txBody>
      </p:sp>
      <p:sp>
        <p:nvSpPr>
          <p:cNvPr id="376" name="Content Placeholder 2"/>
          <p:cNvSpPr txBox="1"/>
          <p:nvPr>
            <p:ph type="body" idx="1"/>
          </p:nvPr>
        </p:nvSpPr>
        <p:spPr>
          <a:prstGeom prst="rect">
            <a:avLst/>
          </a:prstGeom>
        </p:spPr>
        <p:txBody>
          <a:bodyPr/>
          <a:lstStyle/>
          <a:p>
            <a:pPr defTabSz="635634">
              <a:spcBef>
                <a:spcPts val="2400"/>
              </a:spcBef>
              <a:defRPr sz="3234"/>
            </a:pPr>
            <a:r>
              <a:t>Trends in Real-World CWEs: 2019 to 2023 </a:t>
            </a:r>
          </a:p>
          <a:p>
            <a:pPr lvl="1" indent="352043" defTabSz="635634">
              <a:spcBef>
                <a:spcPts val="300"/>
              </a:spcBef>
              <a:defRPr sz="2772"/>
            </a:pPr>
            <a:r>
              <a:rPr>
                <a:hlinkClick r:id="rId2" invalidUrl="" action="" tgtFrame="" tooltip="" history="1" highlightClick="0" endSnd="0"/>
              </a:rPr>
              <a:t>https://cwe.mitre.org/top25/archive/2023/2023_trends.html</a:t>
            </a:r>
          </a:p>
          <a:p>
            <a:pPr defTabSz="635634">
              <a:spcBef>
                <a:spcPts val="2400"/>
              </a:spcBef>
              <a:defRPr sz="3234"/>
            </a:pPr>
          </a:p>
          <a:p>
            <a:pPr defTabSz="635634">
              <a:spcBef>
                <a:spcPts val="2400"/>
              </a:spcBef>
              <a:defRPr sz="3234"/>
            </a:pPr>
            <a:r>
              <a:rPr>
                <a:hlinkClick r:id="rId3" invalidUrl="" action="" tgtFrame="" tooltip="" history="1" highlightClick="0" endSnd="0"/>
              </a:rPr>
              <a:t>“...No one Can Hack My Mind”: Comparing Expert and Non-Expert Security Practices"</a:t>
            </a:r>
            <a:r>
              <a:t> </a:t>
            </a:r>
          </a:p>
          <a:p>
            <a:pPr lvl="1" indent="352043" defTabSz="635634">
              <a:spcBef>
                <a:spcPts val="300"/>
              </a:spcBef>
              <a:defRPr sz="2772"/>
            </a:pPr>
            <a:r>
              <a:t>(SOUPS 2015) </a:t>
            </a:r>
            <a:r>
              <a:rPr>
                <a:hlinkClick r:id="rId3" invalidUrl="" action="" tgtFrame="" tooltip="" history="1" highlightClick="0" endSnd="0"/>
              </a:rPr>
              <a:t>https://www.usenix.org/conference/soups2015/proceedings/presentation/ion</a:t>
            </a:r>
          </a:p>
          <a:p>
            <a:pPr defTabSz="635634">
              <a:spcBef>
                <a:spcPts val="2400"/>
              </a:spcBef>
              <a:defRPr sz="3234"/>
            </a:pPr>
          </a:p>
          <a:p>
            <a:pPr defTabSz="635634">
              <a:spcBef>
                <a:spcPts val="2400"/>
              </a:spcBef>
              <a:defRPr sz="3234"/>
            </a:pPr>
            <a:r>
              <a:t>(Optional) Replication: No One Can Hack My Mind Revisiting a Study on Expert and Non-Expert Security Practices and Advice, Karoline Busse and Julia Schäfer </a:t>
            </a:r>
            <a:r>
              <a:rPr u="sng">
                <a:hlinkClick r:id="rId4" invalidUrl="" action="" tgtFrame="" tooltip="" history="1" highlightClick="0" endSnd="0"/>
              </a:rPr>
              <a:t>https://www.usenix.org/conference/soups2019/presentation/busse</a:t>
            </a:r>
            <a:r>
              <a:t> </a:t>
            </a:r>
          </a:p>
          <a:p>
            <a:pPr defTabSz="635634">
              <a:spcBef>
                <a:spcPts val="2400"/>
              </a:spcBef>
              <a:defRPr sz="3234"/>
            </a:pPr>
          </a:p>
          <a:p>
            <a:pPr defTabSz="635634">
              <a:spcBef>
                <a:spcPts val="2400"/>
              </a:spcBef>
              <a:defRPr sz="3234"/>
            </a:pPr>
            <a:r>
              <a:t>Note: “Different scientific disciplines and institutions use the words reproducibility and replicability in inconsistent or even contradictory ways: What one group means by one word, the other group means by the other word.”</a:t>
            </a:r>
          </a:p>
          <a:p>
            <a:pPr lvl="1" indent="352043" defTabSz="635634">
              <a:spcBef>
                <a:spcPts val="300"/>
              </a:spcBef>
              <a:defRPr i="1" sz="2772"/>
            </a:pPr>
            <a:r>
              <a:t>Reproducibility and Replicability in Science</a:t>
            </a:r>
            <a:r>
              <a:rPr i="0"/>
              <a:t>, National Academies Press (US), 2019 May 7</a:t>
            </a:r>
          </a:p>
          <a:p>
            <a:pPr lvl="1" indent="352043" defTabSz="635634">
              <a:spcBef>
                <a:spcPts val="300"/>
              </a:spcBef>
              <a:defRPr sz="2772"/>
            </a:pPr>
            <a:r>
              <a:rPr u="sng">
                <a:hlinkClick r:id="rId5" invalidUrl="" action="" tgtFrame="" tooltip="" history="1" highlightClick="0" endSnd="0"/>
              </a:rPr>
              <a:t>https://www.ncbi.nlm.nih.gov/books/NBK547546/</a:t>
            </a:r>
          </a:p>
          <a:p>
            <a:pPr lvl="1" indent="352043" defTabSz="635634">
              <a:spcBef>
                <a:spcPts val="300"/>
              </a:spcBef>
              <a:defRPr sz="2772"/>
            </a:pPr>
          </a:p>
          <a:p>
            <a:pPr lvl="1" indent="352043" defTabSz="635634">
              <a:spcBef>
                <a:spcPts val="300"/>
              </a:spcBef>
              <a:defRPr sz="2772"/>
            </a:pPr>
            <a:r>
              <a:t>In CS (generally):</a:t>
            </a:r>
          </a:p>
          <a:p>
            <a:pPr lvl="2" marL="1114805" indent="-488950" defTabSz="635634">
              <a:spcBef>
                <a:spcPts val="600"/>
              </a:spcBef>
              <a:defRPr sz="2464"/>
            </a:pPr>
            <a:r>
              <a:t>Replication means “same protocol, different subjects, hopefully same output.”</a:t>
            </a:r>
          </a:p>
          <a:p>
            <a:pPr lvl="2" marL="1114805" indent="-488950" defTabSz="635634">
              <a:spcBef>
                <a:spcPts val="600"/>
              </a:spcBef>
              <a:defRPr sz="2464"/>
            </a:pPr>
            <a:r>
              <a:t>Reproduction means “same protocol, same code, same inputs, hopefully same outputs.”</a:t>
            </a:r>
          </a:p>
        </p:txBody>
      </p:sp>
      <p:pic>
        <p:nvPicPr>
          <p:cNvPr id="377" name="pasted-movie.png" descr="pasted-movie.png"/>
          <p:cNvPicPr>
            <a:picLocks noChangeAspect="1"/>
          </p:cNvPicPr>
          <p:nvPr/>
        </p:nvPicPr>
        <p:blipFill>
          <a:blip r:embed="rId6">
            <a:extLst/>
          </a:blip>
          <a:stretch>
            <a:fillRect/>
          </a:stretch>
        </p:blipFill>
        <p:spPr>
          <a:xfrm>
            <a:off x="20503432" y="9725285"/>
            <a:ext cx="2977828" cy="3722285"/>
          </a:xfrm>
          <a:prstGeom prst="rect">
            <a:avLst/>
          </a:prstGeom>
          <a:ln w="12700">
            <a:miter lim="400000"/>
          </a:ln>
        </p:spPr>
      </p:pic>
    </p:spTree>
  </p:cSld>
  <p:clrMapOvr>
    <a:masterClrMapping/>
  </p:clrMapOvr>
  <p:transition xmlns:p14="http://schemas.microsoft.com/office/powerpoint/2010/main" spd="med" advClick="1"/>
</p:sld>
</file>

<file path=ppt/theme/theme1.xml><?xml version="1.0" encoding="utf-8"?>
<a:theme xmlns:a="http://schemas.openxmlformats.org/drawingml/2006/main" xmlns:r="http://schemas.openxmlformats.org/officeDocument/2006/relationships" name="White">
  <a:themeElements>
    <a:clrScheme name="White">
      <a:dk1>
        <a:srgbClr val="000000"/>
      </a:dk1>
      <a:lt1>
        <a:srgbClr val="FFFFFF"/>
      </a:lt1>
      <a:dk2>
        <a:srgbClr val="5E5E5E"/>
      </a:dk2>
      <a:lt2>
        <a:srgbClr val="D5D5D5"/>
      </a:lt2>
      <a:accent1>
        <a:srgbClr val="00A2FF"/>
      </a:accent1>
      <a:accent2>
        <a:srgbClr val="16E7CF"/>
      </a:accent2>
      <a:accent3>
        <a:srgbClr val="61D836"/>
      </a:accent3>
      <a:accent4>
        <a:srgbClr val="FAE232"/>
      </a:accent4>
      <a:accent5>
        <a:srgbClr val="FF644E"/>
      </a:accent5>
      <a:accent6>
        <a:srgbClr val="EF5FA7"/>
      </a:accent6>
      <a:hlink>
        <a:srgbClr val="0000FF"/>
      </a:hlink>
      <a:folHlink>
        <a:srgbClr val="FF00FF"/>
      </a:folHlink>
    </a:clrScheme>
    <a:fontScheme name="White">
      <a:majorFont>
        <a:latin typeface="Helvetica Neue Medium"/>
        <a:ea typeface="Helvetica Neue Medium"/>
        <a:cs typeface="Helvetica Neue Medium"/>
      </a:majorFont>
      <a:minorFont>
        <a:latin typeface="Helvetica Neue Medium"/>
        <a:ea typeface="Helvetica Neue Medium"/>
        <a:cs typeface="Helvetica Neue Medium"/>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12700" cap="flat">
          <a:noFill/>
          <a:miter lim="400000"/>
        </a:ln>
        <a:effectLst/>
        <a:sp3d/>
      </a:spPr>
      <a:bodyPr rot="0" spcFirstLastPara="1" vertOverflow="overflow" horzOverflow="overflow" vert="horz" wrap="square" lIns="0" tIns="0" rIns="0" bIns="0" numCol="1" spcCol="38100" rtlCol="0" anchor="ctr" upright="0">
        <a:spAutoFit/>
      </a:bodyPr>
      <a:lstStyle>
        <a:defPPr marL="0" marR="0" indent="0" algn="ctr" defTabSz="825500" rtl="0" fontAlgn="auto" latinLnBrk="0" hangingPunct="0">
          <a:lnSpc>
            <a:spcPct val="100000"/>
          </a:lnSpc>
          <a:spcBef>
            <a:spcPts val="0"/>
          </a:spcBef>
          <a:spcAft>
            <a:spcPts val="0"/>
          </a:spcAft>
          <a:buClrTx/>
          <a:buSzTx/>
          <a:buFontTx/>
          <a:buNone/>
          <a:tabLst/>
          <a:defRPr b="0" baseline="0" cap="none" i="0" spc="0" strike="noStrike" sz="3200" u="none" kumimoji="0" normalizeH="0">
            <a:ln>
              <a:noFill/>
            </a:ln>
            <a:solidFill>
              <a:srgbClr val="FFFFFF"/>
            </a:solidFill>
            <a:effectLst/>
            <a:uFillTx/>
            <a:latin typeface="+mn-lt"/>
            <a:ea typeface="+mn-ea"/>
            <a:cs typeface="+mn-cs"/>
            <a:sym typeface="Helvetica Neue Medium"/>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upright="0">
        <a:spAutoFit/>
      </a:bodyPr>
      <a:lstStyle>
        <a:defPPr marL="0" marR="0" indent="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ppt/theme/theme2.xml><?xml version="1.0" encoding="utf-8"?>
<a:theme xmlns:a="http://schemas.openxmlformats.org/drawingml/2006/main" xmlns:r="http://schemas.openxmlformats.org/officeDocument/2006/relationships" name="White">
  <a:themeElements>
    <a:clrScheme name="White">
      <a:dk1>
        <a:srgbClr val="000000"/>
      </a:dk1>
      <a:lt1>
        <a:srgbClr val="FFFFFF"/>
      </a:lt1>
      <a:dk2>
        <a:srgbClr val="5E5E5E"/>
      </a:dk2>
      <a:lt2>
        <a:srgbClr val="D5D5D5"/>
      </a:lt2>
      <a:accent1>
        <a:srgbClr val="00A2FF"/>
      </a:accent1>
      <a:accent2>
        <a:srgbClr val="16E7CF"/>
      </a:accent2>
      <a:accent3>
        <a:srgbClr val="61D836"/>
      </a:accent3>
      <a:accent4>
        <a:srgbClr val="FAE232"/>
      </a:accent4>
      <a:accent5>
        <a:srgbClr val="FF644E"/>
      </a:accent5>
      <a:accent6>
        <a:srgbClr val="EF5FA7"/>
      </a:accent6>
      <a:hlink>
        <a:srgbClr val="0000FF"/>
      </a:hlink>
      <a:folHlink>
        <a:srgbClr val="FF00FF"/>
      </a:folHlink>
    </a:clrScheme>
    <a:fontScheme name="White">
      <a:majorFont>
        <a:latin typeface="Helvetica Neue Medium"/>
        <a:ea typeface="Helvetica Neue Medium"/>
        <a:cs typeface="Helvetica Neue Medium"/>
      </a:majorFont>
      <a:minorFont>
        <a:latin typeface="Helvetica Neue Medium"/>
        <a:ea typeface="Helvetica Neue Medium"/>
        <a:cs typeface="Helvetica Neue Medium"/>
      </a:minorFont>
    </a:fontScheme>
    <a:fmtScheme name="Whit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29999"/>
              </a:schemeClr>
            </a:gs>
            <a:gs pos="100000">
              <a:schemeClr val="phClr">
                <a:tint val="50000"/>
                <a:shade val="100000"/>
                <a:satMod val="350000"/>
              </a:schemeClr>
            </a:gs>
          </a:gsLst>
          <a:lin ang="16200000" scaled="0"/>
        </a:gradFill>
      </a:fillStyleLst>
      <a:lnStyleLst>
        <a:ln w="9525" cap="flat" cmpd="sng" algn="ctr">
          <a:solidFill>
            <a:schemeClr val="phClr">
              <a:shade val="95000"/>
              <a:satMod val="104999"/>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effectStyle>
        <a:effectStyle>
          <a:effectLst/>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chemeClr val="accent1"/>
        </a:solidFill>
        <a:ln w="12700" cap="flat">
          <a:noFill/>
          <a:miter lim="400000"/>
        </a:ln>
        <a:effectLst/>
        <a:sp3d/>
      </a:spPr>
      <a:bodyPr rot="0" spcFirstLastPara="1" vertOverflow="overflow" horzOverflow="overflow" vert="horz" wrap="square" lIns="0" tIns="0" rIns="0" bIns="0" numCol="1" spcCol="38100" rtlCol="0" anchor="ctr" upright="0">
        <a:spAutoFit/>
      </a:bodyPr>
      <a:lstStyle>
        <a:defPPr marL="0" marR="0" indent="0" algn="ctr" defTabSz="825500" rtl="0" fontAlgn="auto" latinLnBrk="0" hangingPunct="0">
          <a:lnSpc>
            <a:spcPct val="100000"/>
          </a:lnSpc>
          <a:spcBef>
            <a:spcPts val="0"/>
          </a:spcBef>
          <a:spcAft>
            <a:spcPts val="0"/>
          </a:spcAft>
          <a:buClrTx/>
          <a:buSzTx/>
          <a:buFontTx/>
          <a:buNone/>
          <a:tabLst/>
          <a:defRPr b="0" baseline="0" cap="none" i="0" spc="0" strike="noStrike" sz="3200" u="none" kumimoji="0" normalizeH="0">
            <a:ln>
              <a:noFill/>
            </a:ln>
            <a:solidFill>
              <a:srgbClr val="FFFFFF"/>
            </a:solidFill>
            <a:effectLst/>
            <a:uFillTx/>
            <a:latin typeface="+mn-lt"/>
            <a:ea typeface="+mn-ea"/>
            <a:cs typeface="+mn-cs"/>
            <a:sym typeface="Helvetica Neue Medium"/>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spDef>
    <a:lnDef>
      <a:spPr>
        <a:noFill/>
        <a:ln w="25400" cap="flat">
          <a:solidFill>
            <a:srgbClr val="000000"/>
          </a:solidFill>
          <a:prstDash val="solid"/>
          <a:miter lim="400000"/>
        </a:ln>
        <a:effectLst/>
        <a:sp3d/>
      </a:spPr>
      <a:bodyPr rot="0" spcFirstLastPara="1" vertOverflow="overflow" horzOverflow="overflow" vert="horz" wrap="square" lIns="91439" tIns="45719" rIns="91439" bIns="45719" numCol="1" spcCol="38100" rtlCol="0" anchor="t" upright="0">
        <a:noAutofit/>
      </a:bodyPr>
      <a:lstStyle>
        <a:def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lnDef>
    <a:txDef>
      <a:spPr>
        <a:noFill/>
        <a:ln w="12700" cap="flat">
          <a:noFill/>
          <a:miter lim="400000"/>
        </a:ln>
        <a:effectLst/>
        <a:sp3d/>
      </a:spPr>
      <a:bodyPr rot="0" spcFirstLastPara="1" vertOverflow="overflow" horzOverflow="overflow" vert="horz" wrap="square" lIns="50800" tIns="50800" rIns="50800" bIns="50800" numCol="1" spcCol="38100" rtlCol="0" anchor="ctr" upright="0">
        <a:spAutoFit/>
      </a:bodyPr>
      <a:lstStyle>
        <a:defPPr marL="0" marR="0" indent="0" algn="l" defTabSz="825500" rtl="0" fontAlgn="auto" latinLnBrk="0" hangingPunct="0">
          <a:lnSpc>
            <a:spcPct val="100000"/>
          </a:lnSpc>
          <a:spcBef>
            <a:spcPts val="5900"/>
          </a:spcBef>
          <a:spcAft>
            <a:spcPts val="0"/>
          </a:spcAft>
          <a:buClrTx/>
          <a:buSzTx/>
          <a:buFontTx/>
          <a:buNone/>
          <a:tabLst/>
          <a:defRPr b="1" baseline="0" cap="none" i="0" spc="0" strike="noStrike" sz="3600" u="none" kumimoji="0" normalizeH="0">
            <a:ln>
              <a:noFill/>
            </a:ln>
            <a:solidFill>
              <a:srgbClr val="000000"/>
            </a:solidFill>
            <a:effectLst/>
            <a:uFillTx/>
            <a:latin typeface="Helvetica Neue"/>
            <a:ea typeface="Helvetica Neue"/>
            <a:cs typeface="Helvetica Neue"/>
            <a:sym typeface="Helvetica Neue"/>
          </a:defRPr>
        </a:defPPr>
        <a:lvl1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1pPr>
        <a:lvl2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2pPr>
        <a:lvl3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3pPr>
        <a:lvl4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4pPr>
        <a:lvl5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5pPr>
        <a:lvl6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6pPr>
        <a:lvl7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7pPr>
        <a:lvl8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8pPr>
        <a:lvl9pPr marL="0" marR="0" indent="0" algn="l" defTabSz="914400" rtl="0" fontAlgn="auto" latinLnBrk="1" hangingPunct="0">
          <a:lnSpc>
            <a:spcPct val="100000"/>
          </a:lnSpc>
          <a:spcBef>
            <a:spcPts val="0"/>
          </a:spcBef>
          <a:spcAft>
            <a:spcPts val="0"/>
          </a:spcAft>
          <a:buClrTx/>
          <a:buSzTx/>
          <a:buFontTx/>
          <a:buNone/>
          <a:tabLst/>
          <a:defRPr b="0" baseline="0" cap="none" i="0" spc="0" strike="noStrike" sz="1800" u="none" kumimoji="0" normalizeH="0">
            <a:ln>
              <a:noFill/>
            </a:ln>
            <a:solidFill>
              <a:srgbClr val="000000"/>
            </a:solidFill>
            <a:effectLst/>
            <a:uFillTx/>
          </a:defRPr>
        </a:lvl9pPr>
      </a:lstStyle>
      <a:style>
        <a:lnRef idx="0"/>
        <a:fillRef idx="0"/>
        <a:effectRef idx="0"/>
        <a:fontRef idx="none"/>
      </a:style>
    </a:txDef>
  </a:objectDefaults>
</a:theme>
</file>

<file path=docProps/app.xml><?xml version="1.0" encoding="utf-8"?>
<Properties xmlns="http://schemas.openxmlformats.org/officeDocument/2006/extended-properties" xmlns:vt="http://schemas.openxmlformats.org/officeDocument/2006/docPropsVTypes"/>
</file>

<file path=docProps/core.xml><?xml version="1.0" encoding="utf-8"?>
<cp:coreProperties xmlns:cp="http://schemas.openxmlformats.org/package/2006/metadata/core-properties" xmlns:dc="http://purl.org/dc/elements/1.1/" xmlns:dcterms="http://purl.org/dc/terms/" xmlns:xsi="http://www.w3.org/2001/XMLSchema-instance"/>
</file>