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slides/slide114.xml" ContentType="application/vnd.openxmlformats-officedocument.presentationml.slide+xml"/>
  <Override PartName="/ppt/slides/slide115.xml" ContentType="application/vnd.openxmlformats-officedocument.presentationml.slide+xml"/>
  <Override PartName="/ppt/slides/slide116.xml" ContentType="application/vnd.openxmlformats-officedocument.presentationml.slide+xml"/>
  <Override PartName="/ppt/slides/slide117.xml" ContentType="application/vnd.openxmlformats-officedocument.presentationml.slide+xml"/>
  <Override PartName="/ppt/slides/slide118.xml" ContentType="application/vnd.openxmlformats-officedocument.presentationml.slide+xml"/>
  <Override PartName="/ppt/slides/slide119.xml" ContentType="application/vnd.openxmlformats-officedocument.presentationml.slide+xml"/>
  <Override PartName="/ppt/slides/slide120.xml" ContentType="application/vnd.openxmlformats-officedocument.presentationml.slide+xml"/>
  <Override PartName="/ppt/slides/slide121.xml" ContentType="application/vnd.openxmlformats-officedocument.presentationml.slide+xml"/>
  <Override PartName="/ppt/slides/slide122.xml" ContentType="application/vnd.openxmlformats-officedocument.presentationml.slide+xml"/>
  <Override PartName="/ppt/slides/slide123.xml" ContentType="application/vnd.openxmlformats-officedocument.presentationml.slide+xml"/>
  <Override PartName="/ppt/slides/slide124.xml" ContentType="application/vnd.openxmlformats-officedocument.presentationml.slide+xml"/>
  <Override PartName="/ppt/slides/slide125.xml" ContentType="application/vnd.openxmlformats-officedocument.presentationml.slide+xml"/>
  <Override PartName="/ppt/slides/slide126.xml" ContentType="application/vnd.openxmlformats-officedocument.presentationml.slide+xml"/>
  <Override PartName="/ppt/slides/slide127.xml" ContentType="application/vnd.openxmlformats-officedocument.presentationml.slide+xml"/>
  <Override PartName="/ppt/slides/slide128.xml" ContentType="application/vnd.openxmlformats-officedocument.presentationml.slide+xml"/>
  <Override PartName="/ppt/slides/slide129.xml" ContentType="application/vnd.openxmlformats-officedocument.presentationml.slide+xml"/>
  <Override PartName="/ppt/slides/slide130.xml" ContentType="application/vnd.openxmlformats-officedocument.presentationml.slide+xml"/>
  <Override PartName="/ppt/slides/slide131.xml" ContentType="application/vnd.openxmlformats-officedocument.presentationml.slide+xml"/>
  <Override PartName="/ppt/slides/slide132.xml" ContentType="application/vnd.openxmlformats-officedocument.presentationml.slide+xml"/>
  <Override PartName="/ppt/slides/slide133.xml" ContentType="application/vnd.openxmlformats-officedocument.presentationml.slide+xml"/>
  <Override PartName="/ppt/slides/slide134.xml" ContentType="application/vnd.openxmlformats-officedocument.presentationml.slide+xml"/>
  <Override PartName="/ppt/slides/slide135.xml" ContentType="application/vnd.openxmlformats-officedocument.presentationml.slide+xml"/>
  <Override PartName="/ppt/slides/slide136.xml" ContentType="application/vnd.openxmlformats-officedocument.presentationml.slide+xml"/>
  <Override PartName="/ppt/slides/slide137.xml" ContentType="application/vnd.openxmlformats-officedocument.presentationml.slide+xml"/>
  <Override PartName="/ppt/slides/slide138.xml" ContentType="application/vnd.openxmlformats-officedocument.presentationml.slide+xml"/>
  <Override PartName="/ppt/slides/slide139.xml" ContentType="application/vnd.openxmlformats-officedocument.presentationml.slide+xml"/>
  <Override PartName="/ppt/slides/slide140.xml" ContentType="application/vnd.openxmlformats-officedocument.presentationml.slide+xml"/>
  <Override PartName="/ppt/slides/slide141.xml" ContentType="application/vnd.openxmlformats-officedocument.presentationml.slide+xml"/>
  <Override PartName="/ppt/slides/slide142.xml" ContentType="application/vnd.openxmlformats-officedocument.presentationml.slide+xml"/>
  <Override PartName="/ppt/slides/slide143.xml" ContentType="application/vnd.openxmlformats-officedocument.presentationml.slide+xml"/>
  <Override PartName="/ppt/slides/slide144.xml" ContentType="application/vnd.openxmlformats-officedocument.presentationml.slide+xml"/>
  <Override PartName="/ppt/slides/slide145.xml" ContentType="application/vnd.openxmlformats-officedocument.presentationml.slide+xml"/>
  <Override PartName="/ppt/slides/slide146.xml" ContentType="application/vnd.openxmlformats-officedocument.presentationml.slide+xml"/>
  <Override PartName="/ppt/slides/slide147.xml" ContentType="application/vnd.openxmlformats-officedocument.presentationml.slide+xml"/>
  <Override PartName="/ppt/slides/slide148.xml" ContentType="application/vnd.openxmlformats-officedocument.presentationml.slide+xml"/>
  <Override PartName="/ppt/slides/slide149.xml" ContentType="application/vnd.openxmlformats-officedocument.presentationml.slide+xml"/>
  <Override PartName="/ppt/slides/slide150.xml" ContentType="application/vnd.openxmlformats-officedocument.presentationml.slide+xml"/>
  <Override PartName="/ppt/slides/slide151.xml" ContentType="application/vnd.openxmlformats-officedocument.presentationml.slide+xml"/>
  <Override PartName="/ppt/slides/slide152.xml" ContentType="application/vnd.openxmlformats-officedocument.presentationml.slide+xml"/>
  <Override PartName="/ppt/slides/slide153.xml" ContentType="application/vnd.openxmlformats-officedocument.presentationml.slide+xml"/>
  <Override PartName="/ppt/slides/slide154.xml" ContentType="application/vnd.openxmlformats-officedocument.presentationml.slide+xml"/>
  <Override PartName="/ppt/slides/slide155.xml" ContentType="application/vnd.openxmlformats-officedocument.presentationml.slide+xml"/>
  <Override PartName="/ppt/slides/slide156.xml" ContentType="application/vnd.openxmlformats-officedocument.presentationml.slide+xml"/>
  <Override PartName="/ppt/slides/slide157.xml" ContentType="application/vnd.openxmlformats-officedocument.presentationml.slide+xml"/>
  <Override PartName="/ppt/slides/slide158.xml" ContentType="application/vnd.openxmlformats-officedocument.presentationml.slide+xml"/>
  <Override PartName="/ppt/slides/slide159.xml" ContentType="application/vnd.openxmlformats-officedocument.presentationml.slide+xml"/>
  <Override PartName="/ppt/slides/slide160.xml" ContentType="application/vnd.openxmlformats-officedocument.presentationml.slide+xml"/>
  <Override PartName="/ppt/slides/slide161.xml" ContentType="application/vnd.openxmlformats-officedocument.presentationml.slide+xml"/>
  <Override PartName="/ppt/slides/slide162.xml" ContentType="application/vnd.openxmlformats-officedocument.presentationml.slide+xml"/>
  <Override PartName="/ppt/slides/slide163.xml" ContentType="application/vnd.openxmlformats-officedocument.presentationml.slide+xml"/>
  <Override PartName="/ppt/slides/slide164.xml" ContentType="application/vnd.openxmlformats-officedocument.presentationml.slide+xml"/>
  <Override PartName="/ppt/slides/slide165.xml" ContentType="application/vnd.openxmlformats-officedocument.presentationml.slide+xml"/>
  <Override PartName="/ppt/slides/slide166.xml" ContentType="application/vnd.openxmlformats-officedocument.presentationml.slide+xml"/>
  <Override PartName="/ppt/slides/slide167.xml" ContentType="application/vnd.openxmlformats-officedocument.presentationml.slide+xml"/>
  <Override PartName="/ppt/slides/slide168.xml" ContentType="application/vnd.openxmlformats-officedocument.presentationml.slide+xml"/>
  <Override PartName="/ppt/slides/slide169.xml" ContentType="application/vnd.openxmlformats-officedocument.presentationml.slide+xml"/>
  <Override PartName="/ppt/slides/slide170.xml" ContentType="application/vnd.openxmlformats-officedocument.presentationml.slide+xml"/>
  <Override PartName="/ppt/slides/slide171.xml" ContentType="application/vnd.openxmlformats-officedocument.presentationml.slide+xml"/>
  <Override PartName="/ppt/slides/slide172.xml" ContentType="application/vnd.openxmlformats-officedocument.presentationml.slide+xml"/>
  <Override PartName="/ppt/slides/slide173.xml" ContentType="application/vnd.openxmlformats-officedocument.presentationml.slide+xml"/>
  <Override PartName="/ppt/slides/slide174.xml" ContentType="application/vnd.openxmlformats-officedocument.presentationml.slide+xml"/>
  <Override PartName="/ppt/slides/slide175.xml" ContentType="application/vnd.openxmlformats-officedocument.presentationml.slide+xml"/>
  <Override PartName="/ppt/slides/slide176.xml" ContentType="application/vnd.openxmlformats-officedocument.presentationml.slide+xml"/>
  <Override PartName="/ppt/slides/slide177.xml" ContentType="application/vnd.openxmlformats-officedocument.presentationml.slide+xml"/>
  <Override PartName="/ppt/slides/slide178.xml" ContentType="application/vnd.openxmlformats-officedocument.presentationml.slide+xml"/>
  <Override PartName="/ppt/slides/slide179.xml" ContentType="application/vnd.openxmlformats-officedocument.presentationml.slide+xml"/>
  <Override PartName="/ppt/slides/slide180.xml" ContentType="application/vnd.openxmlformats-officedocument.presentationml.slide+xml"/>
  <Override PartName="/ppt/slides/slide181.xml" ContentType="application/vnd.openxmlformats-officedocument.presentationml.slide+xml"/>
  <Override PartName="/ppt/slides/slide182.xml" ContentType="application/vnd.openxmlformats-officedocument.presentationml.slide+xml"/>
  <Override PartName="/ppt/slides/slide183.xml" ContentType="application/vnd.openxmlformats-officedocument.presentationml.slide+xml"/>
  <Override PartName="/ppt/slides/slide184.xml" ContentType="application/vnd.openxmlformats-officedocument.presentationml.slide+xml"/>
  <Override PartName="/ppt/slides/slide185.xml" ContentType="application/vnd.openxmlformats-officedocument.presentationml.slide+xml"/>
  <Override PartName="/ppt/slides/slide186.xml" ContentType="application/vnd.openxmlformats-officedocument.presentationml.slide+xml"/>
  <Override PartName="/ppt/slides/slide187.xml" ContentType="application/vnd.openxmlformats-officedocument.presentationml.slide+xml"/>
  <Override PartName="/ppt/slides/slide188.xml" ContentType="application/vnd.openxmlformats-officedocument.presentationml.slide+xml"/>
  <Override PartName="/ppt/slides/slide189.xml" ContentType="application/vnd.openxmlformats-officedocument.presentationml.slide+xml"/>
  <Override PartName="/ppt/slides/slide190.xml" ContentType="application/vnd.openxmlformats-officedocument.presentationml.slide+xml"/>
  <Override PartName="/ppt/slides/slide191.xml" ContentType="application/vnd.openxmlformats-officedocument.presentationml.slide+xml"/>
  <Override PartName="/ppt/slides/slide192.xml" ContentType="application/vnd.openxmlformats-officedocument.presentationml.slide+xml"/>
  <Override PartName="/ppt/slides/slide193.xml" ContentType="application/vnd.openxmlformats-officedocument.presentationml.slide+xml"/>
  <Override PartName="/ppt/slides/slide194.xml" ContentType="application/vnd.openxmlformats-officedocument.presentationml.slide+xml"/>
  <Override PartName="/ppt/slides/slide195.xml" ContentType="application/vnd.openxmlformats-officedocument.presentationml.slide+xml"/>
  <Override PartName="/ppt/slides/slide196.xml" ContentType="application/vnd.openxmlformats-officedocument.presentationml.slide+xml"/>
  <Override PartName="/ppt/slides/slide197.xml" ContentType="application/vnd.openxmlformats-officedocument.presentationml.slide+xml"/>
  <Override PartName="/ppt/slides/slide198.xml" ContentType="application/vnd.openxmlformats-officedocument.presentationml.slide+xml"/>
  <Override PartName="/ppt/slides/slide199.xml" ContentType="application/vnd.openxmlformats-officedocument.presentationml.slide+xml"/>
  <Override PartName="/ppt/slides/slide200.xml" ContentType="application/vnd.openxmlformats-officedocument.presentationml.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media/image1.jpeg" ContentType="image/jpeg"/>
  <Override PartName="/ppt/theme/theme2.xml" ContentType="application/vnd.openxmlformats-officedocument.theme+xml"/>
  <Override PartName="/ppt/media/image2.jpeg" ContentType="image/jpeg"/>
  <Override PartName="/ppt/media/image3.jpeg" ContentType="image/jpeg"/>
  <Override PartName="/ppt/media/image4.jpeg" ContentType="image/jpeg"/>
  <Override PartName="/ppt/media/image5.jpeg" ContentType="image/jpeg"/>
  <Override PartName="/ppt/media/image6.jpeg" ContentType="image/jpeg"/>
  <Override PartName="/ppt/media/image7.jpeg" ContentType="image/jpeg"/>
  <Override PartName="/ppt/notesSlides/notesSlide1.xml" ContentType="application/vnd.openxmlformats-officedocument.presentationml.notesSlide+xml"/>
  <Override PartName="/ppt/media/image8.jpeg" ContentType="image/jpeg"/>
  <Override PartName="/ppt/media/image9.jpeg" ContentType="image/jpeg"/>
  <Override PartName="/ppt/media/media1.mov" ContentType="video/unknown"/>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 id="278" r:id="rId30"/>
    <p:sldId id="279" r:id="rId31"/>
    <p:sldId id="280" r:id="rId32"/>
    <p:sldId id="281" r:id="rId33"/>
    <p:sldId id="282" r:id="rId34"/>
    <p:sldId id="283" r:id="rId35"/>
    <p:sldId id="284" r:id="rId36"/>
    <p:sldId id="285" r:id="rId37"/>
    <p:sldId id="286" r:id="rId38"/>
    <p:sldId id="287" r:id="rId39"/>
    <p:sldId id="288" r:id="rId40"/>
    <p:sldId id="289" r:id="rId41"/>
    <p:sldId id="290" r:id="rId42"/>
    <p:sldId id="291" r:id="rId43"/>
    <p:sldId id="292" r:id="rId44"/>
    <p:sldId id="293" r:id="rId45"/>
    <p:sldId id="294" r:id="rId46"/>
    <p:sldId id="295" r:id="rId47"/>
    <p:sldId id="296" r:id="rId48"/>
    <p:sldId id="297" r:id="rId49"/>
    <p:sldId id="298" r:id="rId50"/>
    <p:sldId id="299" r:id="rId51"/>
    <p:sldId id="300" r:id="rId52"/>
    <p:sldId id="301" r:id="rId53"/>
    <p:sldId id="302" r:id="rId54"/>
    <p:sldId id="303" r:id="rId55"/>
    <p:sldId id="304" r:id="rId56"/>
    <p:sldId id="305" r:id="rId57"/>
    <p:sldId id="306" r:id="rId58"/>
    <p:sldId id="307" r:id="rId59"/>
    <p:sldId id="308" r:id="rId60"/>
    <p:sldId id="309" r:id="rId61"/>
    <p:sldId id="310" r:id="rId62"/>
    <p:sldId id="311" r:id="rId63"/>
    <p:sldId id="312" r:id="rId64"/>
    <p:sldId id="313" r:id="rId65"/>
    <p:sldId id="314" r:id="rId66"/>
    <p:sldId id="315" r:id="rId67"/>
    <p:sldId id="316" r:id="rId68"/>
    <p:sldId id="317" r:id="rId69"/>
    <p:sldId id="318" r:id="rId70"/>
    <p:sldId id="319" r:id="rId71"/>
    <p:sldId id="320" r:id="rId72"/>
    <p:sldId id="321" r:id="rId73"/>
    <p:sldId id="322" r:id="rId74"/>
    <p:sldId id="323" r:id="rId75"/>
    <p:sldId id="324" r:id="rId76"/>
    <p:sldId id="325" r:id="rId77"/>
    <p:sldId id="326" r:id="rId78"/>
    <p:sldId id="327" r:id="rId79"/>
    <p:sldId id="328" r:id="rId80"/>
    <p:sldId id="329" r:id="rId81"/>
    <p:sldId id="330" r:id="rId82"/>
    <p:sldId id="331" r:id="rId83"/>
    <p:sldId id="332" r:id="rId84"/>
    <p:sldId id="333" r:id="rId85"/>
    <p:sldId id="334" r:id="rId86"/>
    <p:sldId id="335" r:id="rId87"/>
    <p:sldId id="336" r:id="rId88"/>
    <p:sldId id="337" r:id="rId89"/>
    <p:sldId id="338" r:id="rId90"/>
    <p:sldId id="339" r:id="rId91"/>
    <p:sldId id="340" r:id="rId92"/>
    <p:sldId id="341" r:id="rId93"/>
    <p:sldId id="342" r:id="rId94"/>
    <p:sldId id="343" r:id="rId95"/>
    <p:sldId id="344" r:id="rId96"/>
    <p:sldId id="345" r:id="rId97"/>
    <p:sldId id="346" r:id="rId98"/>
    <p:sldId id="347" r:id="rId99"/>
    <p:sldId id="348" r:id="rId100"/>
    <p:sldId id="349" r:id="rId101"/>
    <p:sldId id="350" r:id="rId102"/>
    <p:sldId id="351" r:id="rId103"/>
    <p:sldId id="352" r:id="rId104"/>
    <p:sldId id="353" r:id="rId105"/>
    <p:sldId id="354" r:id="rId106"/>
    <p:sldId id="355" r:id="rId107"/>
    <p:sldId id="356" r:id="rId108"/>
    <p:sldId id="357" r:id="rId109"/>
    <p:sldId id="358" r:id="rId110"/>
    <p:sldId id="359" r:id="rId111"/>
    <p:sldId id="360" r:id="rId112"/>
    <p:sldId id="361" r:id="rId113"/>
    <p:sldId id="362" r:id="rId114"/>
    <p:sldId id="363" r:id="rId115"/>
    <p:sldId id="364" r:id="rId116"/>
    <p:sldId id="365" r:id="rId117"/>
    <p:sldId id="366" r:id="rId118"/>
    <p:sldId id="367" r:id="rId119"/>
    <p:sldId id="368" r:id="rId120"/>
    <p:sldId id="369" r:id="rId121"/>
    <p:sldId id="370" r:id="rId122"/>
    <p:sldId id="371" r:id="rId123"/>
    <p:sldId id="372" r:id="rId124"/>
    <p:sldId id="373" r:id="rId125"/>
    <p:sldId id="374" r:id="rId126"/>
    <p:sldId id="375" r:id="rId127"/>
    <p:sldId id="376" r:id="rId128"/>
    <p:sldId id="377" r:id="rId129"/>
    <p:sldId id="378" r:id="rId130"/>
    <p:sldId id="379" r:id="rId131"/>
    <p:sldId id="380" r:id="rId132"/>
    <p:sldId id="381" r:id="rId133"/>
    <p:sldId id="382" r:id="rId134"/>
    <p:sldId id="383" r:id="rId135"/>
    <p:sldId id="384" r:id="rId136"/>
    <p:sldId id="385" r:id="rId137"/>
    <p:sldId id="386" r:id="rId138"/>
    <p:sldId id="387" r:id="rId139"/>
    <p:sldId id="388" r:id="rId140"/>
    <p:sldId id="389" r:id="rId141"/>
    <p:sldId id="390" r:id="rId142"/>
    <p:sldId id="391" r:id="rId143"/>
    <p:sldId id="392" r:id="rId144"/>
    <p:sldId id="393" r:id="rId145"/>
    <p:sldId id="394" r:id="rId146"/>
    <p:sldId id="395" r:id="rId147"/>
    <p:sldId id="396" r:id="rId148"/>
    <p:sldId id="397" r:id="rId149"/>
    <p:sldId id="398" r:id="rId150"/>
    <p:sldId id="399" r:id="rId151"/>
    <p:sldId id="400" r:id="rId152"/>
    <p:sldId id="401" r:id="rId153"/>
    <p:sldId id="402" r:id="rId154"/>
    <p:sldId id="403" r:id="rId155"/>
    <p:sldId id="404" r:id="rId156"/>
    <p:sldId id="405" r:id="rId157"/>
    <p:sldId id="406" r:id="rId158"/>
    <p:sldId id="407" r:id="rId159"/>
    <p:sldId id="408" r:id="rId160"/>
    <p:sldId id="409" r:id="rId161"/>
    <p:sldId id="410" r:id="rId162"/>
    <p:sldId id="411" r:id="rId163"/>
    <p:sldId id="412" r:id="rId164"/>
    <p:sldId id="413" r:id="rId165"/>
    <p:sldId id="414" r:id="rId166"/>
    <p:sldId id="415" r:id="rId167"/>
    <p:sldId id="416" r:id="rId168"/>
    <p:sldId id="417" r:id="rId169"/>
    <p:sldId id="418" r:id="rId170"/>
    <p:sldId id="419" r:id="rId171"/>
    <p:sldId id="420" r:id="rId172"/>
    <p:sldId id="421" r:id="rId173"/>
    <p:sldId id="422" r:id="rId174"/>
    <p:sldId id="423" r:id="rId175"/>
    <p:sldId id="424" r:id="rId176"/>
    <p:sldId id="425" r:id="rId177"/>
    <p:sldId id="426" r:id="rId178"/>
    <p:sldId id="427" r:id="rId179"/>
    <p:sldId id="428" r:id="rId180"/>
    <p:sldId id="429" r:id="rId181"/>
    <p:sldId id="430" r:id="rId182"/>
    <p:sldId id="431" r:id="rId183"/>
    <p:sldId id="432" r:id="rId184"/>
    <p:sldId id="433" r:id="rId185"/>
    <p:sldId id="434" r:id="rId186"/>
    <p:sldId id="435" r:id="rId187"/>
    <p:sldId id="436" r:id="rId188"/>
    <p:sldId id="437" r:id="rId189"/>
    <p:sldId id="438" r:id="rId190"/>
    <p:sldId id="439" r:id="rId191"/>
    <p:sldId id="440" r:id="rId192"/>
    <p:sldId id="441" r:id="rId193"/>
    <p:sldId id="442" r:id="rId194"/>
    <p:sldId id="443" r:id="rId195"/>
    <p:sldId id="444" r:id="rId196"/>
    <p:sldId id="445" r:id="rId197"/>
    <p:sldId id="446" r:id="rId198"/>
    <p:sldId id="447" r:id="rId199"/>
    <p:sldId id="448" r:id="rId200"/>
    <p:sldId id="449" r:id="rId201"/>
    <p:sldId id="450" r:id="rId202"/>
    <p:sldId id="451" r:id="rId203"/>
    <p:sldId id="452" r:id="rId204"/>
    <p:sldId id="453" r:id="rId205"/>
    <p:sldId id="454" r:id="rId206"/>
    <p:sldId id="455" r:id="rId207"/>
  </p:sldIdLst>
  <p:sldSz cx="9144000" cy="51435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1pPr>
    <a:lvl2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2pPr>
    <a:lvl3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3pPr>
    <a:lvl4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4pPr>
    <a:lvl5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5pPr>
    <a:lvl6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6pPr>
    <a:lvl7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7pPr>
    <a:lvl8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8pPr>
    <a:lvl9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file>

<file path=ppt/presProps.xml><?xml version="1.0" encoding="utf-8"?>
<p:presentation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howPr loop="0"/>
</p:presentationPr>
</file>

<file path=ppt/tableStyles.xml><?xml version="1.0" encoding="utf-8"?>
<a:tblStyleLst xmlns:a="http://schemas.openxmlformats.org/drawingml/2006/main" xmlns:r="http://schemas.openxmlformats.org/officeDocument/2006/relationships" def="{5940675A-B579-460E-94D1-54222C63F5DA}">
  <a:tblStyle styleId="{C7B018BB-80A7-4F77-B60F-C8B233D01FF8}" styleName="">
    <a:tblBg/>
    <a:wholeTbl>
      <a:tcTxStyle b="off" i="off">
        <a:fontRef idx="major">
          <a:srgbClr val="1A9988"/>
        </a:fontRef>
        <a:srgbClr val="1A9988"/>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F7D0CA"/>
          </a:solidFill>
        </a:fill>
      </a:tcStyle>
    </a:wholeTbl>
    <a:band2H>
      <a:tcTxStyle b="def" i="def"/>
      <a:tcStyle>
        <a:tcBdr/>
        <a:fill>
          <a:solidFill>
            <a:srgbClr val="FBE9E6"/>
          </a:solidFill>
        </a:fill>
      </a:tcStyle>
    </a:band2H>
    <a:firstCol>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Col>
    <a:la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lastRow>
    <a:fir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Row>
  </a:tblStyle>
  <a:tblStyle styleId="{EEE7283C-3CF3-47DC-8721-378D4A62B228}" styleName="">
    <a:tblBg/>
    <a:wholeTbl>
      <a:tcTxStyle b="off" i="off">
        <a:fontRef idx="major">
          <a:srgbClr val="1A9988"/>
        </a:fontRef>
        <a:srgbClr val="1A9988"/>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FFE6DF"/>
          </a:solidFill>
        </a:fill>
      </a:tcStyle>
    </a:wholeTbl>
    <a:band2H>
      <a:tcTxStyle b="def" i="def"/>
      <a:tcStyle>
        <a:tcBdr/>
        <a:fill>
          <a:solidFill>
            <a:srgbClr val="FFF3F0"/>
          </a:solidFill>
        </a:fill>
      </a:tcStyle>
    </a:band2H>
    <a:firstCol>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Col>
    <a:la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lastRow>
    <a:fir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Row>
  </a:tblStyle>
  <a:tblStyle styleId="{33BA23B1-9221-436E-865A-0063620EA4FD}" styleName="">
    <a:tblBg/>
    <a:wholeTbl>
      <a:tcTxStyle b="off" i="off">
        <a:fontRef idx="major">
          <a:srgbClr val="1A9988"/>
        </a:fontRef>
        <a:srgbClr val="1A9988"/>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BDDD9"/>
          </a:solidFill>
        </a:fill>
      </a:tcStyle>
    </a:wholeTbl>
    <a:band2H>
      <a:tcTxStyle b="def" i="def"/>
      <a:tcStyle>
        <a:tcBdr/>
        <a:fill>
          <a:solidFill>
            <a:srgbClr val="E7EFED"/>
          </a:solidFill>
        </a:fill>
      </a:tcStyle>
    </a:band2H>
    <a:firstCol>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1A9988"/>
          </a:solidFill>
        </a:fill>
      </a:tcStyle>
    </a:firstCol>
    <a:la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1A9988"/>
          </a:solidFill>
        </a:fill>
      </a:tcStyle>
    </a:lastRow>
    <a:fir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1A9988"/>
          </a:solidFill>
        </a:fill>
      </a:tcStyle>
    </a:firstRow>
  </a:tblStyle>
  <a:tblStyle styleId="{2708684C-4D16-4618-839F-0558EEFCDFE6}" styleName="">
    <a:tblBg/>
    <a:wholeTbl>
      <a:tcTxStyle b="off" i="off">
        <a:fontRef idx="major">
          <a:srgbClr val="1A9988"/>
        </a:fontRef>
        <a:srgbClr val="1A9988"/>
      </a:tcTxStyle>
      <a:tcStyle>
        <a:tcBdr>
          <a:left>
            <a:ln w="12700" cap="flat">
              <a:solidFill>
                <a:srgbClr val="1A9988"/>
              </a:solidFill>
              <a:prstDash val="solid"/>
              <a:round/>
            </a:ln>
          </a:left>
          <a:right>
            <a:ln w="12700" cap="flat">
              <a:solidFill>
                <a:srgbClr val="1A9988"/>
              </a:solidFill>
              <a:prstDash val="solid"/>
              <a:round/>
            </a:ln>
          </a:right>
          <a:top>
            <a:ln w="12700" cap="flat">
              <a:solidFill>
                <a:srgbClr val="1A9988"/>
              </a:solidFill>
              <a:prstDash val="solid"/>
              <a:round/>
            </a:ln>
          </a:top>
          <a:bottom>
            <a:ln w="12700" cap="flat">
              <a:solidFill>
                <a:srgbClr val="1A9988"/>
              </a:solidFill>
              <a:prstDash val="solid"/>
              <a:round/>
            </a:ln>
          </a:bottom>
          <a:insideH>
            <a:ln w="12700" cap="flat">
              <a:solidFill>
                <a:srgbClr val="1A9988"/>
              </a:solidFill>
              <a:prstDash val="solid"/>
              <a:round/>
            </a:ln>
          </a:insideH>
          <a:insideV>
            <a:ln w="12700" cap="flat">
              <a:solidFill>
                <a:srgbClr val="1A9988"/>
              </a:solidFill>
              <a:prstDash val="solid"/>
              <a:round/>
            </a:ln>
          </a:insideV>
        </a:tcBdr>
        <a:fill>
          <a:solidFill>
            <a:srgbClr val="1A9988">
              <a:alpha val="20000"/>
            </a:srgbClr>
          </a:solidFill>
        </a:fill>
      </a:tcStyle>
    </a:wholeTbl>
    <a:band2H>
      <a:tcTxStyle b="def" i="def"/>
      <a:tcStyle>
        <a:tcBdr/>
        <a:fill>
          <a:solidFill>
            <a:srgbClr val="FFFFFF"/>
          </a:solidFill>
        </a:fill>
      </a:tcStyle>
    </a:band2H>
    <a:firstCol>
      <a:tcTxStyle b="on" i="off">
        <a:fontRef idx="major">
          <a:srgbClr val="1A9988"/>
        </a:fontRef>
        <a:srgbClr val="1A9988"/>
      </a:tcTxStyle>
      <a:tcStyle>
        <a:tcBdr>
          <a:left>
            <a:ln w="12700" cap="flat">
              <a:solidFill>
                <a:srgbClr val="1A9988"/>
              </a:solidFill>
              <a:prstDash val="solid"/>
              <a:round/>
            </a:ln>
          </a:left>
          <a:right>
            <a:ln w="12700" cap="flat">
              <a:solidFill>
                <a:srgbClr val="1A9988"/>
              </a:solidFill>
              <a:prstDash val="solid"/>
              <a:round/>
            </a:ln>
          </a:right>
          <a:top>
            <a:ln w="12700" cap="flat">
              <a:solidFill>
                <a:srgbClr val="1A9988"/>
              </a:solidFill>
              <a:prstDash val="solid"/>
              <a:round/>
            </a:ln>
          </a:top>
          <a:bottom>
            <a:ln w="12700" cap="flat">
              <a:solidFill>
                <a:srgbClr val="1A9988"/>
              </a:solidFill>
              <a:prstDash val="solid"/>
              <a:round/>
            </a:ln>
          </a:bottom>
          <a:insideH>
            <a:ln w="12700" cap="flat">
              <a:solidFill>
                <a:srgbClr val="1A9988"/>
              </a:solidFill>
              <a:prstDash val="solid"/>
              <a:round/>
            </a:ln>
          </a:insideH>
          <a:insideV>
            <a:ln w="12700" cap="flat">
              <a:solidFill>
                <a:srgbClr val="1A9988"/>
              </a:solidFill>
              <a:prstDash val="solid"/>
              <a:round/>
            </a:ln>
          </a:insideV>
        </a:tcBdr>
        <a:fill>
          <a:solidFill>
            <a:srgbClr val="1A9988">
              <a:alpha val="20000"/>
            </a:srgbClr>
          </a:solidFill>
        </a:fill>
      </a:tcStyle>
    </a:firstCol>
    <a:lastRow>
      <a:tcTxStyle b="on" i="off">
        <a:fontRef idx="major">
          <a:srgbClr val="1A9988"/>
        </a:fontRef>
        <a:srgbClr val="1A9988"/>
      </a:tcTxStyle>
      <a:tcStyle>
        <a:tcBdr>
          <a:left>
            <a:ln w="12700" cap="flat">
              <a:solidFill>
                <a:srgbClr val="1A9988"/>
              </a:solidFill>
              <a:prstDash val="solid"/>
              <a:round/>
            </a:ln>
          </a:left>
          <a:right>
            <a:ln w="12700" cap="flat">
              <a:solidFill>
                <a:srgbClr val="1A9988"/>
              </a:solidFill>
              <a:prstDash val="solid"/>
              <a:round/>
            </a:ln>
          </a:right>
          <a:top>
            <a:ln w="50800" cap="flat">
              <a:solidFill>
                <a:srgbClr val="1A9988"/>
              </a:solidFill>
              <a:prstDash val="solid"/>
              <a:round/>
            </a:ln>
          </a:top>
          <a:bottom>
            <a:ln w="12700" cap="flat">
              <a:solidFill>
                <a:srgbClr val="1A9988"/>
              </a:solidFill>
              <a:prstDash val="solid"/>
              <a:round/>
            </a:ln>
          </a:bottom>
          <a:insideH>
            <a:ln w="12700" cap="flat">
              <a:solidFill>
                <a:srgbClr val="1A9988"/>
              </a:solidFill>
              <a:prstDash val="solid"/>
              <a:round/>
            </a:ln>
          </a:insideH>
          <a:insideV>
            <a:ln w="12700" cap="flat">
              <a:solidFill>
                <a:srgbClr val="1A9988"/>
              </a:solidFill>
              <a:prstDash val="solid"/>
              <a:round/>
            </a:ln>
          </a:insideV>
        </a:tcBdr>
        <a:fill>
          <a:noFill/>
        </a:fill>
      </a:tcStyle>
    </a:lastRow>
    <a:firstRow>
      <a:tcTxStyle b="on" i="off">
        <a:fontRef idx="major">
          <a:srgbClr val="1A9988"/>
        </a:fontRef>
        <a:srgbClr val="1A9988"/>
      </a:tcTxStyle>
      <a:tcStyle>
        <a:tcBdr>
          <a:left>
            <a:ln w="12700" cap="flat">
              <a:solidFill>
                <a:srgbClr val="1A9988"/>
              </a:solidFill>
              <a:prstDash val="solid"/>
              <a:round/>
            </a:ln>
          </a:left>
          <a:right>
            <a:ln w="12700" cap="flat">
              <a:solidFill>
                <a:srgbClr val="1A9988"/>
              </a:solidFill>
              <a:prstDash val="solid"/>
              <a:round/>
            </a:ln>
          </a:right>
          <a:top>
            <a:ln w="12700" cap="flat">
              <a:solidFill>
                <a:srgbClr val="1A9988"/>
              </a:solidFill>
              <a:prstDash val="solid"/>
              <a:round/>
            </a:ln>
          </a:top>
          <a:bottom>
            <a:ln w="25400" cap="flat">
              <a:solidFill>
                <a:srgbClr val="1A9988"/>
              </a:solidFill>
              <a:prstDash val="solid"/>
              <a:round/>
            </a:ln>
          </a:bottom>
          <a:insideH>
            <a:ln w="12700" cap="flat">
              <a:solidFill>
                <a:srgbClr val="1A9988"/>
              </a:solidFill>
              <a:prstDash val="solid"/>
              <a:round/>
            </a:ln>
          </a:insideH>
          <a:insideV>
            <a:ln w="12700" cap="flat">
              <a:solidFill>
                <a:srgbClr val="1A9988"/>
              </a:solidFill>
              <a:prstDash val="solid"/>
              <a:round/>
            </a:ln>
          </a:insideV>
        </a:tcBdr>
        <a:fill>
          <a:noFill/>
        </a:fill>
      </a:tcStyle>
    </a:firstRow>
  </a:tblStyle>
  <a:tblStyle styleId="{8F44A2F1-9E1F-4B54-A3A2-5F16C0AD49E2}" styleName="">
    <a:tblBg/>
    <a:wholeTbl>
      <a:tcTxStyle b="off" i="off">
        <a:fontRef idx="major">
          <a:srgbClr val="1A9988"/>
        </a:fontRef>
        <a:srgbClr val="1A9988"/>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D0D0D0"/>
          </a:solidFill>
        </a:fill>
      </a:tcStyle>
    </a:wholeTbl>
    <a:band2H>
      <a:tcTxStyle b="def" i="def"/>
      <a:tcStyle>
        <a:tcBdr/>
        <a:fill>
          <a:solidFill>
            <a:srgbClr val="E9E9E9"/>
          </a:solidFill>
        </a:fill>
      </a:tcStyle>
    </a:band2H>
    <a:firstCol>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Col>
    <a:la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lastRow>
    <a:firstRow>
      <a:tcTxStyle b="on" i="off">
        <a:fontRef idx="maj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Comments="1"/>
</file>

<file path=ppt/_rels/presentation.xml.rels><?xml version="1.0" encoding="UTF-8"?>
<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 Id="rId30" Type="http://schemas.openxmlformats.org/officeDocument/2006/relationships/slide" Target="slides/slide23.xml"/><Relationship Id="rId31" Type="http://schemas.openxmlformats.org/officeDocument/2006/relationships/slide" Target="slides/slide24.xml"/><Relationship Id="rId32" Type="http://schemas.openxmlformats.org/officeDocument/2006/relationships/slide" Target="slides/slide25.xml"/><Relationship Id="rId33" Type="http://schemas.openxmlformats.org/officeDocument/2006/relationships/slide" Target="slides/slide26.xml"/><Relationship Id="rId34" Type="http://schemas.openxmlformats.org/officeDocument/2006/relationships/slide" Target="slides/slide27.xml"/><Relationship Id="rId35" Type="http://schemas.openxmlformats.org/officeDocument/2006/relationships/slide" Target="slides/slide28.xml"/><Relationship Id="rId36" Type="http://schemas.openxmlformats.org/officeDocument/2006/relationships/slide" Target="slides/slide29.xml"/><Relationship Id="rId37" Type="http://schemas.openxmlformats.org/officeDocument/2006/relationships/slide" Target="slides/slide30.xml"/><Relationship Id="rId38" Type="http://schemas.openxmlformats.org/officeDocument/2006/relationships/slide" Target="slides/slide31.xml"/><Relationship Id="rId39" Type="http://schemas.openxmlformats.org/officeDocument/2006/relationships/slide" Target="slides/slide32.xml"/><Relationship Id="rId40" Type="http://schemas.openxmlformats.org/officeDocument/2006/relationships/slide" Target="slides/slide33.xml"/><Relationship Id="rId41" Type="http://schemas.openxmlformats.org/officeDocument/2006/relationships/slide" Target="slides/slide34.xml"/><Relationship Id="rId42" Type="http://schemas.openxmlformats.org/officeDocument/2006/relationships/slide" Target="slides/slide35.xml"/><Relationship Id="rId43" Type="http://schemas.openxmlformats.org/officeDocument/2006/relationships/slide" Target="slides/slide36.xml"/><Relationship Id="rId44" Type="http://schemas.openxmlformats.org/officeDocument/2006/relationships/slide" Target="slides/slide37.xml"/><Relationship Id="rId45" Type="http://schemas.openxmlformats.org/officeDocument/2006/relationships/slide" Target="slides/slide38.xml"/><Relationship Id="rId46" Type="http://schemas.openxmlformats.org/officeDocument/2006/relationships/slide" Target="slides/slide39.xml"/><Relationship Id="rId47" Type="http://schemas.openxmlformats.org/officeDocument/2006/relationships/slide" Target="slides/slide40.xml"/><Relationship Id="rId48" Type="http://schemas.openxmlformats.org/officeDocument/2006/relationships/slide" Target="slides/slide41.xml"/><Relationship Id="rId49" Type="http://schemas.openxmlformats.org/officeDocument/2006/relationships/slide" Target="slides/slide42.xml"/><Relationship Id="rId50" Type="http://schemas.openxmlformats.org/officeDocument/2006/relationships/slide" Target="slides/slide43.xml"/><Relationship Id="rId51" Type="http://schemas.openxmlformats.org/officeDocument/2006/relationships/slide" Target="slides/slide44.xml"/><Relationship Id="rId52" Type="http://schemas.openxmlformats.org/officeDocument/2006/relationships/slide" Target="slides/slide45.xml"/><Relationship Id="rId53" Type="http://schemas.openxmlformats.org/officeDocument/2006/relationships/slide" Target="slides/slide46.xml"/><Relationship Id="rId54" Type="http://schemas.openxmlformats.org/officeDocument/2006/relationships/slide" Target="slides/slide47.xml"/><Relationship Id="rId55" Type="http://schemas.openxmlformats.org/officeDocument/2006/relationships/slide" Target="slides/slide48.xml"/><Relationship Id="rId56" Type="http://schemas.openxmlformats.org/officeDocument/2006/relationships/slide" Target="slides/slide49.xml"/><Relationship Id="rId57" Type="http://schemas.openxmlformats.org/officeDocument/2006/relationships/slide" Target="slides/slide50.xml"/><Relationship Id="rId58" Type="http://schemas.openxmlformats.org/officeDocument/2006/relationships/slide" Target="slides/slide51.xml"/><Relationship Id="rId59" Type="http://schemas.openxmlformats.org/officeDocument/2006/relationships/slide" Target="slides/slide52.xml"/><Relationship Id="rId60" Type="http://schemas.openxmlformats.org/officeDocument/2006/relationships/slide" Target="slides/slide53.xml"/><Relationship Id="rId61" Type="http://schemas.openxmlformats.org/officeDocument/2006/relationships/slide" Target="slides/slide54.xml"/><Relationship Id="rId62" Type="http://schemas.openxmlformats.org/officeDocument/2006/relationships/slide" Target="slides/slide55.xml"/><Relationship Id="rId63" Type="http://schemas.openxmlformats.org/officeDocument/2006/relationships/slide" Target="slides/slide56.xml"/><Relationship Id="rId64" Type="http://schemas.openxmlformats.org/officeDocument/2006/relationships/slide" Target="slides/slide57.xml"/><Relationship Id="rId65" Type="http://schemas.openxmlformats.org/officeDocument/2006/relationships/slide" Target="slides/slide58.xml"/><Relationship Id="rId66" Type="http://schemas.openxmlformats.org/officeDocument/2006/relationships/slide" Target="slides/slide59.xml"/><Relationship Id="rId67" Type="http://schemas.openxmlformats.org/officeDocument/2006/relationships/slide" Target="slides/slide60.xml"/><Relationship Id="rId68" Type="http://schemas.openxmlformats.org/officeDocument/2006/relationships/slide" Target="slides/slide61.xml"/><Relationship Id="rId69" Type="http://schemas.openxmlformats.org/officeDocument/2006/relationships/slide" Target="slides/slide62.xml"/><Relationship Id="rId70" Type="http://schemas.openxmlformats.org/officeDocument/2006/relationships/slide" Target="slides/slide63.xml"/><Relationship Id="rId71" Type="http://schemas.openxmlformats.org/officeDocument/2006/relationships/slide" Target="slides/slide64.xml"/><Relationship Id="rId72" Type="http://schemas.openxmlformats.org/officeDocument/2006/relationships/slide" Target="slides/slide65.xml"/><Relationship Id="rId73" Type="http://schemas.openxmlformats.org/officeDocument/2006/relationships/slide" Target="slides/slide66.xml"/><Relationship Id="rId74" Type="http://schemas.openxmlformats.org/officeDocument/2006/relationships/slide" Target="slides/slide67.xml"/><Relationship Id="rId75" Type="http://schemas.openxmlformats.org/officeDocument/2006/relationships/slide" Target="slides/slide68.xml"/><Relationship Id="rId76" Type="http://schemas.openxmlformats.org/officeDocument/2006/relationships/slide" Target="slides/slide69.xml"/><Relationship Id="rId77" Type="http://schemas.openxmlformats.org/officeDocument/2006/relationships/slide" Target="slides/slide70.xml"/><Relationship Id="rId78" Type="http://schemas.openxmlformats.org/officeDocument/2006/relationships/slide" Target="slides/slide71.xml"/><Relationship Id="rId79" Type="http://schemas.openxmlformats.org/officeDocument/2006/relationships/slide" Target="slides/slide72.xml"/><Relationship Id="rId80" Type="http://schemas.openxmlformats.org/officeDocument/2006/relationships/slide" Target="slides/slide73.xml"/><Relationship Id="rId81" Type="http://schemas.openxmlformats.org/officeDocument/2006/relationships/slide" Target="slides/slide74.xml"/><Relationship Id="rId82" Type="http://schemas.openxmlformats.org/officeDocument/2006/relationships/slide" Target="slides/slide75.xml"/><Relationship Id="rId83" Type="http://schemas.openxmlformats.org/officeDocument/2006/relationships/slide" Target="slides/slide76.xml"/><Relationship Id="rId84" Type="http://schemas.openxmlformats.org/officeDocument/2006/relationships/slide" Target="slides/slide77.xml"/><Relationship Id="rId85" Type="http://schemas.openxmlformats.org/officeDocument/2006/relationships/slide" Target="slides/slide78.xml"/><Relationship Id="rId86" Type="http://schemas.openxmlformats.org/officeDocument/2006/relationships/slide" Target="slides/slide79.xml"/><Relationship Id="rId87" Type="http://schemas.openxmlformats.org/officeDocument/2006/relationships/slide" Target="slides/slide80.xml"/><Relationship Id="rId88" Type="http://schemas.openxmlformats.org/officeDocument/2006/relationships/slide" Target="slides/slide81.xml"/><Relationship Id="rId89" Type="http://schemas.openxmlformats.org/officeDocument/2006/relationships/slide" Target="slides/slide82.xml"/><Relationship Id="rId90" Type="http://schemas.openxmlformats.org/officeDocument/2006/relationships/slide" Target="slides/slide83.xml"/><Relationship Id="rId91" Type="http://schemas.openxmlformats.org/officeDocument/2006/relationships/slide" Target="slides/slide84.xml"/><Relationship Id="rId92" Type="http://schemas.openxmlformats.org/officeDocument/2006/relationships/slide" Target="slides/slide85.xml"/><Relationship Id="rId93" Type="http://schemas.openxmlformats.org/officeDocument/2006/relationships/slide" Target="slides/slide86.xml"/><Relationship Id="rId94" Type="http://schemas.openxmlformats.org/officeDocument/2006/relationships/slide" Target="slides/slide87.xml"/><Relationship Id="rId95" Type="http://schemas.openxmlformats.org/officeDocument/2006/relationships/slide" Target="slides/slide88.xml"/><Relationship Id="rId96" Type="http://schemas.openxmlformats.org/officeDocument/2006/relationships/slide" Target="slides/slide89.xml"/><Relationship Id="rId97" Type="http://schemas.openxmlformats.org/officeDocument/2006/relationships/slide" Target="slides/slide90.xml"/><Relationship Id="rId98" Type="http://schemas.openxmlformats.org/officeDocument/2006/relationships/slide" Target="slides/slide91.xml"/><Relationship Id="rId99" Type="http://schemas.openxmlformats.org/officeDocument/2006/relationships/slide" Target="slides/slide92.xml"/><Relationship Id="rId100" Type="http://schemas.openxmlformats.org/officeDocument/2006/relationships/slide" Target="slides/slide93.xml"/><Relationship Id="rId101" Type="http://schemas.openxmlformats.org/officeDocument/2006/relationships/slide" Target="slides/slide94.xml"/><Relationship Id="rId102" Type="http://schemas.openxmlformats.org/officeDocument/2006/relationships/slide" Target="slides/slide95.xml"/><Relationship Id="rId103" Type="http://schemas.openxmlformats.org/officeDocument/2006/relationships/slide" Target="slides/slide96.xml"/><Relationship Id="rId104" Type="http://schemas.openxmlformats.org/officeDocument/2006/relationships/slide" Target="slides/slide97.xml"/><Relationship Id="rId105" Type="http://schemas.openxmlformats.org/officeDocument/2006/relationships/slide" Target="slides/slide98.xml"/><Relationship Id="rId106" Type="http://schemas.openxmlformats.org/officeDocument/2006/relationships/slide" Target="slides/slide99.xml"/><Relationship Id="rId107" Type="http://schemas.openxmlformats.org/officeDocument/2006/relationships/slide" Target="slides/slide100.xml"/><Relationship Id="rId108" Type="http://schemas.openxmlformats.org/officeDocument/2006/relationships/slide" Target="slides/slide101.xml"/><Relationship Id="rId109" Type="http://schemas.openxmlformats.org/officeDocument/2006/relationships/slide" Target="slides/slide102.xml"/><Relationship Id="rId110" Type="http://schemas.openxmlformats.org/officeDocument/2006/relationships/slide" Target="slides/slide103.xml"/><Relationship Id="rId111" Type="http://schemas.openxmlformats.org/officeDocument/2006/relationships/slide" Target="slides/slide104.xml"/><Relationship Id="rId112" Type="http://schemas.openxmlformats.org/officeDocument/2006/relationships/slide" Target="slides/slide105.xml"/><Relationship Id="rId113" Type="http://schemas.openxmlformats.org/officeDocument/2006/relationships/slide" Target="slides/slide106.xml"/><Relationship Id="rId114" Type="http://schemas.openxmlformats.org/officeDocument/2006/relationships/slide" Target="slides/slide107.xml"/><Relationship Id="rId115" Type="http://schemas.openxmlformats.org/officeDocument/2006/relationships/slide" Target="slides/slide108.xml"/><Relationship Id="rId116" Type="http://schemas.openxmlformats.org/officeDocument/2006/relationships/slide" Target="slides/slide109.xml"/><Relationship Id="rId117" Type="http://schemas.openxmlformats.org/officeDocument/2006/relationships/slide" Target="slides/slide110.xml"/><Relationship Id="rId118" Type="http://schemas.openxmlformats.org/officeDocument/2006/relationships/slide" Target="slides/slide111.xml"/><Relationship Id="rId119" Type="http://schemas.openxmlformats.org/officeDocument/2006/relationships/slide" Target="slides/slide112.xml"/><Relationship Id="rId120" Type="http://schemas.openxmlformats.org/officeDocument/2006/relationships/slide" Target="slides/slide113.xml"/><Relationship Id="rId121" Type="http://schemas.openxmlformats.org/officeDocument/2006/relationships/slide" Target="slides/slide114.xml"/><Relationship Id="rId122" Type="http://schemas.openxmlformats.org/officeDocument/2006/relationships/slide" Target="slides/slide115.xml"/><Relationship Id="rId123" Type="http://schemas.openxmlformats.org/officeDocument/2006/relationships/slide" Target="slides/slide116.xml"/><Relationship Id="rId124" Type="http://schemas.openxmlformats.org/officeDocument/2006/relationships/slide" Target="slides/slide117.xml"/><Relationship Id="rId125" Type="http://schemas.openxmlformats.org/officeDocument/2006/relationships/slide" Target="slides/slide118.xml"/><Relationship Id="rId126" Type="http://schemas.openxmlformats.org/officeDocument/2006/relationships/slide" Target="slides/slide119.xml"/><Relationship Id="rId127" Type="http://schemas.openxmlformats.org/officeDocument/2006/relationships/slide" Target="slides/slide120.xml"/><Relationship Id="rId128" Type="http://schemas.openxmlformats.org/officeDocument/2006/relationships/slide" Target="slides/slide121.xml"/><Relationship Id="rId129" Type="http://schemas.openxmlformats.org/officeDocument/2006/relationships/slide" Target="slides/slide122.xml"/><Relationship Id="rId130" Type="http://schemas.openxmlformats.org/officeDocument/2006/relationships/slide" Target="slides/slide123.xml"/><Relationship Id="rId131" Type="http://schemas.openxmlformats.org/officeDocument/2006/relationships/slide" Target="slides/slide124.xml"/><Relationship Id="rId132" Type="http://schemas.openxmlformats.org/officeDocument/2006/relationships/slide" Target="slides/slide125.xml"/><Relationship Id="rId133" Type="http://schemas.openxmlformats.org/officeDocument/2006/relationships/slide" Target="slides/slide126.xml"/><Relationship Id="rId134" Type="http://schemas.openxmlformats.org/officeDocument/2006/relationships/slide" Target="slides/slide127.xml"/><Relationship Id="rId135" Type="http://schemas.openxmlformats.org/officeDocument/2006/relationships/slide" Target="slides/slide128.xml"/><Relationship Id="rId136" Type="http://schemas.openxmlformats.org/officeDocument/2006/relationships/slide" Target="slides/slide129.xml"/><Relationship Id="rId137" Type="http://schemas.openxmlformats.org/officeDocument/2006/relationships/slide" Target="slides/slide130.xml"/><Relationship Id="rId138" Type="http://schemas.openxmlformats.org/officeDocument/2006/relationships/slide" Target="slides/slide131.xml"/><Relationship Id="rId139" Type="http://schemas.openxmlformats.org/officeDocument/2006/relationships/slide" Target="slides/slide132.xml"/><Relationship Id="rId140" Type="http://schemas.openxmlformats.org/officeDocument/2006/relationships/slide" Target="slides/slide133.xml"/><Relationship Id="rId141" Type="http://schemas.openxmlformats.org/officeDocument/2006/relationships/slide" Target="slides/slide134.xml"/><Relationship Id="rId142" Type="http://schemas.openxmlformats.org/officeDocument/2006/relationships/slide" Target="slides/slide135.xml"/><Relationship Id="rId143" Type="http://schemas.openxmlformats.org/officeDocument/2006/relationships/slide" Target="slides/slide136.xml"/><Relationship Id="rId144" Type="http://schemas.openxmlformats.org/officeDocument/2006/relationships/slide" Target="slides/slide137.xml"/><Relationship Id="rId145" Type="http://schemas.openxmlformats.org/officeDocument/2006/relationships/slide" Target="slides/slide138.xml"/><Relationship Id="rId146" Type="http://schemas.openxmlformats.org/officeDocument/2006/relationships/slide" Target="slides/slide139.xml"/><Relationship Id="rId147" Type="http://schemas.openxmlformats.org/officeDocument/2006/relationships/slide" Target="slides/slide140.xml"/><Relationship Id="rId148" Type="http://schemas.openxmlformats.org/officeDocument/2006/relationships/slide" Target="slides/slide141.xml"/><Relationship Id="rId149" Type="http://schemas.openxmlformats.org/officeDocument/2006/relationships/slide" Target="slides/slide142.xml"/><Relationship Id="rId150" Type="http://schemas.openxmlformats.org/officeDocument/2006/relationships/slide" Target="slides/slide143.xml"/><Relationship Id="rId151" Type="http://schemas.openxmlformats.org/officeDocument/2006/relationships/slide" Target="slides/slide144.xml"/><Relationship Id="rId152" Type="http://schemas.openxmlformats.org/officeDocument/2006/relationships/slide" Target="slides/slide145.xml"/><Relationship Id="rId153" Type="http://schemas.openxmlformats.org/officeDocument/2006/relationships/slide" Target="slides/slide146.xml"/><Relationship Id="rId154" Type="http://schemas.openxmlformats.org/officeDocument/2006/relationships/slide" Target="slides/slide147.xml"/><Relationship Id="rId155" Type="http://schemas.openxmlformats.org/officeDocument/2006/relationships/slide" Target="slides/slide148.xml"/><Relationship Id="rId156" Type="http://schemas.openxmlformats.org/officeDocument/2006/relationships/slide" Target="slides/slide149.xml"/><Relationship Id="rId157" Type="http://schemas.openxmlformats.org/officeDocument/2006/relationships/slide" Target="slides/slide150.xml"/><Relationship Id="rId158" Type="http://schemas.openxmlformats.org/officeDocument/2006/relationships/slide" Target="slides/slide151.xml"/><Relationship Id="rId159" Type="http://schemas.openxmlformats.org/officeDocument/2006/relationships/slide" Target="slides/slide152.xml"/><Relationship Id="rId160" Type="http://schemas.openxmlformats.org/officeDocument/2006/relationships/slide" Target="slides/slide153.xml"/><Relationship Id="rId161" Type="http://schemas.openxmlformats.org/officeDocument/2006/relationships/slide" Target="slides/slide154.xml"/><Relationship Id="rId162" Type="http://schemas.openxmlformats.org/officeDocument/2006/relationships/slide" Target="slides/slide155.xml"/><Relationship Id="rId163" Type="http://schemas.openxmlformats.org/officeDocument/2006/relationships/slide" Target="slides/slide156.xml"/><Relationship Id="rId164" Type="http://schemas.openxmlformats.org/officeDocument/2006/relationships/slide" Target="slides/slide157.xml"/><Relationship Id="rId165" Type="http://schemas.openxmlformats.org/officeDocument/2006/relationships/slide" Target="slides/slide158.xml"/><Relationship Id="rId166" Type="http://schemas.openxmlformats.org/officeDocument/2006/relationships/slide" Target="slides/slide159.xml"/><Relationship Id="rId167" Type="http://schemas.openxmlformats.org/officeDocument/2006/relationships/slide" Target="slides/slide160.xml"/><Relationship Id="rId168" Type="http://schemas.openxmlformats.org/officeDocument/2006/relationships/slide" Target="slides/slide161.xml"/><Relationship Id="rId169" Type="http://schemas.openxmlformats.org/officeDocument/2006/relationships/slide" Target="slides/slide162.xml"/><Relationship Id="rId170" Type="http://schemas.openxmlformats.org/officeDocument/2006/relationships/slide" Target="slides/slide163.xml"/><Relationship Id="rId171" Type="http://schemas.openxmlformats.org/officeDocument/2006/relationships/slide" Target="slides/slide164.xml"/><Relationship Id="rId172" Type="http://schemas.openxmlformats.org/officeDocument/2006/relationships/slide" Target="slides/slide165.xml"/><Relationship Id="rId173" Type="http://schemas.openxmlformats.org/officeDocument/2006/relationships/slide" Target="slides/slide166.xml"/><Relationship Id="rId174" Type="http://schemas.openxmlformats.org/officeDocument/2006/relationships/slide" Target="slides/slide167.xml"/><Relationship Id="rId175" Type="http://schemas.openxmlformats.org/officeDocument/2006/relationships/slide" Target="slides/slide168.xml"/><Relationship Id="rId176" Type="http://schemas.openxmlformats.org/officeDocument/2006/relationships/slide" Target="slides/slide169.xml"/><Relationship Id="rId177" Type="http://schemas.openxmlformats.org/officeDocument/2006/relationships/slide" Target="slides/slide170.xml"/><Relationship Id="rId178" Type="http://schemas.openxmlformats.org/officeDocument/2006/relationships/slide" Target="slides/slide171.xml"/><Relationship Id="rId179" Type="http://schemas.openxmlformats.org/officeDocument/2006/relationships/slide" Target="slides/slide172.xml"/><Relationship Id="rId180" Type="http://schemas.openxmlformats.org/officeDocument/2006/relationships/slide" Target="slides/slide173.xml"/><Relationship Id="rId181" Type="http://schemas.openxmlformats.org/officeDocument/2006/relationships/slide" Target="slides/slide174.xml"/><Relationship Id="rId182" Type="http://schemas.openxmlformats.org/officeDocument/2006/relationships/slide" Target="slides/slide175.xml"/><Relationship Id="rId183" Type="http://schemas.openxmlformats.org/officeDocument/2006/relationships/slide" Target="slides/slide176.xml"/><Relationship Id="rId184" Type="http://schemas.openxmlformats.org/officeDocument/2006/relationships/slide" Target="slides/slide177.xml"/><Relationship Id="rId185" Type="http://schemas.openxmlformats.org/officeDocument/2006/relationships/slide" Target="slides/slide178.xml"/><Relationship Id="rId186" Type="http://schemas.openxmlformats.org/officeDocument/2006/relationships/slide" Target="slides/slide179.xml"/><Relationship Id="rId187" Type="http://schemas.openxmlformats.org/officeDocument/2006/relationships/slide" Target="slides/slide180.xml"/><Relationship Id="rId188" Type="http://schemas.openxmlformats.org/officeDocument/2006/relationships/slide" Target="slides/slide181.xml"/><Relationship Id="rId189" Type="http://schemas.openxmlformats.org/officeDocument/2006/relationships/slide" Target="slides/slide182.xml"/><Relationship Id="rId190" Type="http://schemas.openxmlformats.org/officeDocument/2006/relationships/slide" Target="slides/slide183.xml"/><Relationship Id="rId191" Type="http://schemas.openxmlformats.org/officeDocument/2006/relationships/slide" Target="slides/slide184.xml"/><Relationship Id="rId192" Type="http://schemas.openxmlformats.org/officeDocument/2006/relationships/slide" Target="slides/slide185.xml"/><Relationship Id="rId193" Type="http://schemas.openxmlformats.org/officeDocument/2006/relationships/slide" Target="slides/slide186.xml"/><Relationship Id="rId194" Type="http://schemas.openxmlformats.org/officeDocument/2006/relationships/slide" Target="slides/slide187.xml"/><Relationship Id="rId195" Type="http://schemas.openxmlformats.org/officeDocument/2006/relationships/slide" Target="slides/slide188.xml"/><Relationship Id="rId196" Type="http://schemas.openxmlformats.org/officeDocument/2006/relationships/slide" Target="slides/slide189.xml"/><Relationship Id="rId197" Type="http://schemas.openxmlformats.org/officeDocument/2006/relationships/slide" Target="slides/slide190.xml"/><Relationship Id="rId198" Type="http://schemas.openxmlformats.org/officeDocument/2006/relationships/slide" Target="slides/slide191.xml"/><Relationship Id="rId199" Type="http://schemas.openxmlformats.org/officeDocument/2006/relationships/slide" Target="slides/slide192.xml"/><Relationship Id="rId200" Type="http://schemas.openxmlformats.org/officeDocument/2006/relationships/slide" Target="slides/slide193.xml"/><Relationship Id="rId201" Type="http://schemas.openxmlformats.org/officeDocument/2006/relationships/slide" Target="slides/slide194.xml"/><Relationship Id="rId202" Type="http://schemas.openxmlformats.org/officeDocument/2006/relationships/slide" Target="slides/slide195.xml"/><Relationship Id="rId203" Type="http://schemas.openxmlformats.org/officeDocument/2006/relationships/slide" Target="slides/slide196.xml"/><Relationship Id="rId204" Type="http://schemas.openxmlformats.org/officeDocument/2006/relationships/slide" Target="slides/slide197.xml"/><Relationship Id="rId205" Type="http://schemas.openxmlformats.org/officeDocument/2006/relationships/slide" Target="slides/slide198.xml"/><Relationship Id="rId206" Type="http://schemas.openxmlformats.org/officeDocument/2006/relationships/slide" Target="slides/slide199.xml"/><Relationship Id="rId207" Type="http://schemas.openxmlformats.org/officeDocument/2006/relationships/slide" Target="slides/slide200.xml"/></Relationships>

</file>

<file path=ppt/notesMasters/_rels/notesMaster1.xml.rels><?xml version="1.0" encoding="UTF-8"?>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spTree>
      <p:nvGrpSpPr>
        <p:cNvPr id="1" name=""/>
        <p:cNvGrpSpPr/>
        <p:nvPr/>
      </p:nvGrpSpPr>
      <p:grpSpPr>
        <a:xfrm>
          <a:off x="0" y="0"/>
          <a:ext cx="0" cy="0"/>
          <a:chOff x="0" y="0"/>
          <a:chExt cx="0" cy="0"/>
        </a:xfrm>
      </p:grpSpPr>
      <p:sp>
        <p:nvSpPr>
          <p:cNvPr id="77" name="Shape 77"/>
          <p:cNvSpPr/>
          <p:nvPr>
            <p:ph type="sldImg"/>
          </p:nvPr>
        </p:nvSpPr>
        <p:spPr>
          <a:xfrm>
            <a:off x="1143000" y="685800"/>
            <a:ext cx="4572000" cy="3429000"/>
          </a:xfrm>
          <a:prstGeom prst="rect">
            <a:avLst/>
          </a:prstGeom>
        </p:spPr>
        <p:txBody>
          <a:bodyPr/>
          <a:lstStyle/>
          <a:p>
            <a:pPr/>
          </a:p>
        </p:txBody>
      </p:sp>
      <p:sp>
        <p:nvSpPr>
          <p:cNvPr id="78" name="Shape 78"/>
          <p:cNvSpPr/>
          <p:nvPr>
            <p:ph type="body" sz="quarter" idx="1"/>
          </p:nvPr>
        </p:nvSpPr>
        <p:spPr>
          <a:xfrm>
            <a:off x="914400" y="4343400"/>
            <a:ext cx="5029200" cy="4114800"/>
          </a:xfrm>
          <a:prstGeom prst="rect">
            <a:avLst/>
          </a:prstGeom>
        </p:spPr>
        <p:txBody>
          <a:bodyPr/>
          <a:lstStyle/>
          <a:p>
            <a:pPr/>
          </a:p>
        </p:txBody>
      </p:sp>
    </p:spTree>
  </p:cSld>
  <p:clrMap bg1="lt1" tx1="dk1" bg2="lt2" tx2="dk2" accent1="accent1" accent2="accent2" accent3="accent3" accent4="accent4" accent5="accent5" accent6="accent6" hlink="hlink" folHlink="folHlink"/>
  <p:notesStyle>
    <a:lvl1pPr latinLnBrk="0">
      <a:defRPr sz="1400">
        <a:latin typeface="+mj-lt"/>
        <a:ea typeface="+mj-ea"/>
        <a:cs typeface="+mj-cs"/>
        <a:sym typeface="Arial"/>
      </a:defRPr>
    </a:lvl1pPr>
    <a:lvl2pPr indent="228600" latinLnBrk="0">
      <a:defRPr sz="1400">
        <a:latin typeface="+mj-lt"/>
        <a:ea typeface="+mj-ea"/>
        <a:cs typeface="+mj-cs"/>
        <a:sym typeface="Arial"/>
      </a:defRPr>
    </a:lvl2pPr>
    <a:lvl3pPr indent="457200" latinLnBrk="0">
      <a:defRPr sz="1400">
        <a:latin typeface="+mj-lt"/>
        <a:ea typeface="+mj-ea"/>
        <a:cs typeface="+mj-cs"/>
        <a:sym typeface="Arial"/>
      </a:defRPr>
    </a:lvl3pPr>
    <a:lvl4pPr indent="685800" latinLnBrk="0">
      <a:defRPr sz="1400">
        <a:latin typeface="+mj-lt"/>
        <a:ea typeface="+mj-ea"/>
        <a:cs typeface="+mj-cs"/>
        <a:sym typeface="Arial"/>
      </a:defRPr>
    </a:lvl4pPr>
    <a:lvl5pPr indent="914400" latinLnBrk="0">
      <a:defRPr sz="1400">
        <a:latin typeface="+mj-lt"/>
        <a:ea typeface="+mj-ea"/>
        <a:cs typeface="+mj-cs"/>
        <a:sym typeface="Arial"/>
      </a:defRPr>
    </a:lvl5pPr>
    <a:lvl6pPr indent="1143000" latinLnBrk="0">
      <a:defRPr sz="1400">
        <a:latin typeface="+mj-lt"/>
        <a:ea typeface="+mj-ea"/>
        <a:cs typeface="+mj-cs"/>
        <a:sym typeface="Arial"/>
      </a:defRPr>
    </a:lvl6pPr>
    <a:lvl7pPr indent="1371600" latinLnBrk="0">
      <a:defRPr sz="1400">
        <a:latin typeface="+mj-lt"/>
        <a:ea typeface="+mj-ea"/>
        <a:cs typeface="+mj-cs"/>
        <a:sym typeface="Arial"/>
      </a:defRPr>
    </a:lvl7pPr>
    <a:lvl8pPr indent="1600200" latinLnBrk="0">
      <a:defRPr sz="1400">
        <a:latin typeface="+mj-lt"/>
        <a:ea typeface="+mj-ea"/>
        <a:cs typeface="+mj-cs"/>
        <a:sym typeface="Arial"/>
      </a:defRPr>
    </a:lvl8pPr>
    <a:lvl9pPr indent="1828800" latinLnBrk="0">
      <a:defRPr sz="1400">
        <a:latin typeface="+mj-lt"/>
        <a:ea typeface="+mj-ea"/>
        <a:cs typeface="+mj-cs"/>
        <a:sym typeface="Arial"/>
      </a:defRPr>
    </a:lvl9pPr>
  </p:notesStyle>
</p:notesMaster>
</file>

<file path=ppt/notesSlides/_rels/notesSlide1.xml.rels><?xml version="1.0" encoding="UTF-8"?>
<Relationships xmlns="http://schemas.openxmlformats.org/package/2006/relationships"><Relationship Id="rId1" Type="http://schemas.openxmlformats.org/officeDocument/2006/relationships/slide" Target="../slides/slide100.xml"/><Relationship Id="rId2"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88" name="Shape 988"/>
          <p:cNvSpPr/>
          <p:nvPr>
            <p:ph type="sldImg"/>
          </p:nvPr>
        </p:nvSpPr>
        <p:spPr>
          <a:prstGeom prst="rect">
            <a:avLst/>
          </a:prstGeom>
        </p:spPr>
        <p:txBody>
          <a:bodyPr/>
          <a:lstStyle/>
          <a:p>
            <a:pPr/>
          </a:p>
        </p:txBody>
      </p:sp>
      <p:sp>
        <p:nvSpPr>
          <p:cNvPr id="989" name="Shape 989"/>
          <p:cNvSpPr/>
          <p:nvPr>
            <p:ph type="body" sz="quarter" idx="1"/>
          </p:nvPr>
        </p:nvSpPr>
        <p:spPr>
          <a:prstGeom prst="rect">
            <a:avLst/>
          </a:prstGeom>
        </p:spPr>
        <p:txBody>
          <a:bodyPr/>
          <a:lstStyle/>
          <a:p>
            <a:pPr/>
            <a:r>
              <a:t>Secure systems are really hard to make, and even secure systems can be used insecurely</a:t>
            </a:r>
          </a:p>
        </p:txBody>
      </p:sp>
    </p:spTree>
  </p:cSld>
  <p:clrMapOvr>
    <a:masterClrMapping/>
  </p:clrMapOvr>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jpeg"/></Relationships>

</file>

<file path=ppt/slideLayouts/slideLayout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itle" showMasterSp="0" showMasterPhAnim="1">
  <p:cSld name="Basis Title">
    <p:spTree>
      <p:nvGrpSpPr>
        <p:cNvPr id="1" name=""/>
        <p:cNvGrpSpPr/>
        <p:nvPr/>
      </p:nvGrpSpPr>
      <p:grpSpPr>
        <a:xfrm>
          <a:off x="0" y="0"/>
          <a:ext cx="0" cy="0"/>
          <a:chOff x="0" y="0"/>
          <a:chExt cx="0" cy="0"/>
        </a:xfrm>
      </p:grpSpPr>
      <p:sp>
        <p:nvSpPr>
          <p:cNvPr id="13" name="Rectangle"/>
          <p:cNvSpPr/>
          <p:nvPr/>
        </p:nvSpPr>
        <p:spPr>
          <a:xfrm>
            <a:off x="41009" y="41123"/>
            <a:ext cx="9061982" cy="5061254"/>
          </a:xfrm>
          <a:prstGeom prst="rect">
            <a:avLst/>
          </a:prstGeom>
          <a:ln w="114300">
            <a:solidFill>
              <a:srgbClr val="61A60E"/>
            </a:solidFill>
            <a:miter/>
          </a:ln>
        </p:spPr>
        <p:txBody>
          <a:bodyPr lIns="34289" tIns="34289" rIns="34289" bIns="34289" anchor="ctr"/>
          <a:lstStyle/>
          <a:p>
            <a:pPr defTabSz="685800">
              <a:defRPr>
                <a:solidFill>
                  <a:srgbClr val="000000"/>
                </a:solidFill>
              </a:defRPr>
            </a:pPr>
          </a:p>
        </p:txBody>
      </p:sp>
      <p:sp>
        <p:nvSpPr>
          <p:cNvPr id="14" name="Slide Number"/>
          <p:cNvSpPr txBox="1"/>
          <p:nvPr>
            <p:ph type="sldNum" sz="quarter" idx="2"/>
          </p:nvPr>
        </p:nvSpPr>
        <p:spPr>
          <a:xfrm>
            <a:off x="8826500" y="4889500"/>
            <a:ext cx="208417" cy="191841"/>
          </a:xfrm>
          <a:prstGeom prst="rect">
            <a:avLst/>
          </a:prstGeom>
          <a:ln w="12700"/>
        </p:spPr>
        <p:txBody>
          <a:bodyPr lIns="34289" tIns="34289" rIns="34289" bIns="34289" anchor="ctr"/>
          <a:lstStyle>
            <a:lvl1pPr algn="r" defTabSz="685800">
              <a:defRPr>
                <a:solidFill>
                  <a:srgbClr val="888888"/>
                </a:solidFill>
                <a:uFillTx/>
                <a:latin typeface="+mj-lt"/>
                <a:ea typeface="+mj-ea"/>
                <a:cs typeface="+mj-cs"/>
                <a:sym typeface="Arial"/>
              </a:defRPr>
            </a:lvl1pPr>
          </a:lstStyle>
          <a:p>
            <a:pPr/>
            <a:fld id="{86CB4B4D-7CA3-9044-876B-883B54F8677D}" type="slidenum"/>
          </a:p>
        </p:txBody>
      </p:sp>
      <p:sp>
        <p:nvSpPr>
          <p:cNvPr id="15" name="Body Level One…"/>
          <p:cNvSpPr txBox="1"/>
          <p:nvPr>
            <p:ph type="body" sz="half" idx="1" hasCustomPrompt="1"/>
          </p:nvPr>
        </p:nvSpPr>
        <p:spPr>
          <a:xfrm>
            <a:off x="1371600" y="1916060"/>
            <a:ext cx="6400800" cy="2313040"/>
          </a:xfrm>
          <a:prstGeom prst="rect">
            <a:avLst/>
          </a:prstGeom>
          <a:ln w="12700"/>
        </p:spPr>
        <p:txBody>
          <a:bodyPr lIns="34289" tIns="34289" rIns="34289" bIns="34289"/>
          <a:lstStyle>
            <a:lvl1pPr marR="0" defTabSz="685800">
              <a:spcBef>
                <a:spcPts val="0"/>
              </a:spcBef>
              <a:buFontTx/>
              <a:defRPr sz="2400">
                <a:uFillTx/>
              </a:defRPr>
            </a:lvl1pPr>
            <a:lvl2pPr marL="0" marR="0" indent="457200" defTabSz="685800">
              <a:lnSpc>
                <a:spcPct val="90000"/>
              </a:lnSpc>
              <a:spcBef>
                <a:spcPts val="700"/>
              </a:spcBef>
              <a:buClrTx/>
              <a:buSzTx/>
              <a:buNone/>
              <a:defRPr sz="2400">
                <a:uFillTx/>
              </a:defRPr>
            </a:lvl2pPr>
            <a:lvl3pPr marL="0" marR="0" indent="914400" defTabSz="685800">
              <a:lnSpc>
                <a:spcPct val="90000"/>
              </a:lnSpc>
              <a:spcBef>
                <a:spcPts val="700"/>
              </a:spcBef>
              <a:buSzTx/>
              <a:buNone/>
              <a:defRPr i="0" sz="2400">
                <a:uFillTx/>
              </a:defRPr>
            </a:lvl3pPr>
            <a:lvl4pPr marR="0" indent="1371600" defTabSz="685800">
              <a:lnSpc>
                <a:spcPct val="90000"/>
              </a:lnSpc>
              <a:spcBef>
                <a:spcPts val="700"/>
              </a:spcBef>
              <a:defRPr sz="2400">
                <a:uFillTx/>
                <a:latin typeface="+mj-lt"/>
                <a:ea typeface="+mj-ea"/>
                <a:cs typeface="+mj-cs"/>
                <a:sym typeface="Arial"/>
              </a:defRPr>
            </a:lvl4pPr>
            <a:lvl5pPr marL="0" marR="0" indent="1828800" defTabSz="685800">
              <a:lnSpc>
                <a:spcPct val="90000"/>
              </a:lnSpc>
              <a:spcBef>
                <a:spcPts val="700"/>
              </a:spcBef>
              <a:buSzTx/>
              <a:buNone/>
              <a:defRPr sz="2400">
                <a:uFillTx/>
              </a:defRPr>
            </a:lvl5pPr>
          </a:lstStyle>
          <a:p>
            <a:pPr/>
            <a:r>
              <a:t>Click to add subtitle</a:t>
            </a:r>
          </a:p>
          <a:p>
            <a:pPr lvl="1"/>
            <a:r>
              <a:t/>
            </a:r>
          </a:p>
          <a:p>
            <a:pPr lvl="2"/>
            <a:r>
              <a:t/>
            </a:r>
          </a:p>
          <a:p>
            <a:pPr lvl="3"/>
            <a:r>
              <a:t/>
            </a:r>
          </a:p>
          <a:p>
            <a:pPr lvl="4"/>
            <a:r>
              <a:t/>
            </a:r>
          </a:p>
        </p:txBody>
      </p:sp>
      <p:sp>
        <p:nvSpPr>
          <p:cNvPr id="16" name="Title Text"/>
          <p:cNvSpPr txBox="1"/>
          <p:nvPr>
            <p:ph type="title"/>
          </p:nvPr>
        </p:nvSpPr>
        <p:spPr>
          <a:xfrm>
            <a:off x="457200" y="205978"/>
            <a:ext cx="8229600" cy="857251"/>
          </a:xfrm>
          <a:prstGeom prst="rect">
            <a:avLst/>
          </a:prstGeom>
          <a:ln w="12700"/>
        </p:spPr>
        <p:txBody>
          <a:bodyPr lIns="34289" tIns="34289" rIns="34289" bIns="34289">
            <a:normAutofit fontScale="100000" lnSpcReduction="0"/>
          </a:bodyPr>
          <a:lstStyle>
            <a:lvl1pPr marL="0" marR="0" algn="ctr" defTabSz="685800">
              <a:lnSpc>
                <a:spcPct val="90000"/>
              </a:lnSpc>
              <a:defRPr b="1" sz="3200">
                <a:solidFill>
                  <a:srgbClr val="000000"/>
                </a:solidFill>
                <a:uFillTx/>
                <a:latin typeface="+mj-lt"/>
                <a:ea typeface="+mj-ea"/>
                <a:cs typeface="+mj-cs"/>
                <a:sym typeface="Arial"/>
              </a:defRPr>
            </a:lvl1pPr>
          </a:lstStyle>
          <a:p>
            <a:pPr/>
            <a:r>
              <a:t>Title Text</a:t>
            </a:r>
          </a:p>
        </p:txBody>
      </p:sp>
      <p:pic>
        <p:nvPicPr>
          <p:cNvPr id="17" name="pasted-movie.png" descr="pasted-movie.png"/>
          <p:cNvPicPr>
            <a:picLocks noChangeAspect="1"/>
          </p:cNvPicPr>
          <p:nvPr/>
        </p:nvPicPr>
        <p:blipFill>
          <a:blip r:embed="rId2">
            <a:extLst/>
          </a:blip>
          <a:stretch>
            <a:fillRect/>
          </a:stretch>
        </p:blipFill>
        <p:spPr>
          <a:xfrm>
            <a:off x="111916" y="4901393"/>
            <a:ext cx="776027" cy="137099"/>
          </a:xfrm>
          <a:prstGeom prst="rect">
            <a:avLst/>
          </a:prstGeom>
          <a:ln w="12700">
            <a:miter lim="400000"/>
          </a:ln>
        </p:spPr>
      </p:pic>
    </p:spTree>
  </p:cSld>
  <p:clrMapOvr>
    <a:masterClrMapping/>
  </p:clrMapOvr>
  <p:transition xmlns:p14="http://schemas.microsoft.com/office/powerpoint/2010/mai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Slide with Text">
    <p:spTree>
      <p:nvGrpSpPr>
        <p:cNvPr id="1" name=""/>
        <p:cNvGrpSpPr/>
        <p:nvPr/>
      </p:nvGrpSpPr>
      <p:grpSpPr>
        <a:xfrm>
          <a:off x="0" y="0"/>
          <a:ext cx="0" cy="0"/>
          <a:chOff x="0" y="0"/>
          <a:chExt cx="0" cy="0"/>
        </a:xfrm>
      </p:grpSpPr>
      <p:sp>
        <p:nvSpPr>
          <p:cNvPr id="24" name="Title Text"/>
          <p:cNvSpPr txBox="1"/>
          <p:nvPr>
            <p:ph type="title"/>
          </p:nvPr>
        </p:nvSpPr>
        <p:spPr>
          <a:prstGeom prst="rect">
            <a:avLst/>
          </a:prstGeom>
        </p:spPr>
        <p:txBody>
          <a:bodyPr/>
          <a:lstStyle/>
          <a:p>
            <a:pPr/>
            <a:r>
              <a:t>Title Text</a:t>
            </a:r>
          </a:p>
        </p:txBody>
      </p:sp>
      <p:sp>
        <p:nvSpPr>
          <p:cNvPr id="25" name="Body Level One…"/>
          <p:cNvSpPr txBox="1"/>
          <p:nvPr>
            <p:ph type="body" idx="1"/>
          </p:nvPr>
        </p:nvSpPr>
        <p:spPr>
          <a:prstGeom prst="rect">
            <a:avLst/>
          </a:prstGeom>
        </p:spPr>
        <p:txBody>
          <a:bodyPr/>
          <a:lstStyle/>
          <a:p>
            <a:pPr/>
            <a:r>
              <a:t>Body Level One</a:t>
            </a:r>
          </a:p>
          <a:p>
            <a:pPr lvl="1"/>
            <a:r>
              <a:t>Body Level Two</a:t>
            </a:r>
          </a:p>
          <a:p>
            <a:pPr lvl="2"/>
            <a:r>
              <a:t>Body Level Three</a:t>
            </a:r>
          </a:p>
          <a:p>
            <a:pPr lvl="3"/>
            <a:r>
              <a:t>Body Level Four</a:t>
            </a:r>
          </a:p>
          <a:p>
            <a:pPr lvl="4"/>
            <a:r>
              <a:t>Body Level Five</a:t>
            </a:r>
          </a:p>
        </p:txBody>
      </p:sp>
      <p:sp>
        <p:nvSpPr>
          <p:cNvPr id="26"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ext on left">
    <p:spTree>
      <p:nvGrpSpPr>
        <p:cNvPr id="1" name=""/>
        <p:cNvGrpSpPr/>
        <p:nvPr/>
      </p:nvGrpSpPr>
      <p:grpSpPr>
        <a:xfrm>
          <a:off x="0" y="0"/>
          <a:ext cx="0" cy="0"/>
          <a:chOff x="0" y="0"/>
          <a:chExt cx="0" cy="0"/>
        </a:xfrm>
      </p:grpSpPr>
      <p:sp>
        <p:nvSpPr>
          <p:cNvPr id="33" name="Title Text"/>
          <p:cNvSpPr txBox="1"/>
          <p:nvPr>
            <p:ph type="title"/>
          </p:nvPr>
        </p:nvSpPr>
        <p:spPr>
          <a:xfrm>
            <a:off x="290576" y="2752"/>
            <a:ext cx="4405636" cy="724051"/>
          </a:xfrm>
          <a:prstGeom prst="rect">
            <a:avLst/>
          </a:prstGeom>
        </p:spPr>
        <p:txBody>
          <a:bodyPr/>
          <a:lstStyle/>
          <a:p>
            <a:pPr/>
            <a:r>
              <a:t>Title Text</a:t>
            </a:r>
          </a:p>
        </p:txBody>
      </p:sp>
      <p:sp>
        <p:nvSpPr>
          <p:cNvPr id="34" name="Body Level One…"/>
          <p:cNvSpPr txBox="1"/>
          <p:nvPr>
            <p:ph type="body" sz="half" idx="1"/>
          </p:nvPr>
        </p:nvSpPr>
        <p:spPr>
          <a:xfrm>
            <a:off x="318907" y="843855"/>
            <a:ext cx="3920526" cy="3919190"/>
          </a:xfrm>
          <a:prstGeom prst="rect">
            <a:avLst/>
          </a:prstGeom>
        </p:spPr>
        <p:txBody>
          <a:bodyPr anchor="ctr"/>
          <a:lstStyle>
            <a:lvl1pPr>
              <a:defRPr b="1" sz="2400"/>
            </a:lvl1pPr>
          </a:lstStyle>
          <a:p>
            <a:pPr/>
            <a:r>
              <a:t>Body Level One</a:t>
            </a:r>
          </a:p>
          <a:p>
            <a:pPr lvl="1"/>
            <a:r>
              <a:t>Body Level Two</a:t>
            </a:r>
          </a:p>
          <a:p>
            <a:pPr lvl="2"/>
            <a:r>
              <a:t>Body Level Three</a:t>
            </a:r>
          </a:p>
          <a:p>
            <a:pPr lvl="3"/>
            <a:r>
              <a:t>Body Level Four</a:t>
            </a:r>
          </a:p>
          <a:p>
            <a:pPr lvl="4"/>
            <a:r>
              <a:t>Body Level Five</a:t>
            </a:r>
          </a:p>
        </p:txBody>
      </p:sp>
      <p:sp>
        <p:nvSpPr>
          <p:cNvPr id="35"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ext Centered">
    <p:spTree>
      <p:nvGrpSpPr>
        <p:cNvPr id="1" name=""/>
        <p:cNvGrpSpPr/>
        <p:nvPr/>
      </p:nvGrpSpPr>
      <p:grpSpPr>
        <a:xfrm>
          <a:off x="0" y="0"/>
          <a:ext cx="0" cy="0"/>
          <a:chOff x="0" y="0"/>
          <a:chExt cx="0" cy="0"/>
        </a:xfrm>
      </p:grpSpPr>
      <p:sp>
        <p:nvSpPr>
          <p:cNvPr id="42" name="Title Text"/>
          <p:cNvSpPr txBox="1"/>
          <p:nvPr>
            <p:ph type="title"/>
          </p:nvPr>
        </p:nvSpPr>
        <p:spPr>
          <a:prstGeom prst="rect">
            <a:avLst/>
          </a:prstGeom>
        </p:spPr>
        <p:txBody>
          <a:bodyPr/>
          <a:lstStyle/>
          <a:p>
            <a:pPr/>
            <a:r>
              <a:t>Title Text</a:t>
            </a:r>
          </a:p>
        </p:txBody>
      </p:sp>
      <p:sp>
        <p:nvSpPr>
          <p:cNvPr id="43" name="Body Level One…"/>
          <p:cNvSpPr txBox="1"/>
          <p:nvPr>
            <p:ph type="body" idx="1"/>
          </p:nvPr>
        </p:nvSpPr>
        <p:spPr>
          <a:xfrm>
            <a:off x="318908" y="843855"/>
            <a:ext cx="8506184" cy="3919190"/>
          </a:xfrm>
          <a:prstGeom prst="rect">
            <a:avLst/>
          </a:prstGeom>
        </p:spPr>
        <p:txBody>
          <a:bodyPr anchor="ctr"/>
          <a:lstStyle>
            <a:lvl1pPr algn="ctr">
              <a:defRPr b="1" sz="6400"/>
            </a:lvl1pPr>
            <a:lvl2pPr marL="0" indent="0" algn="ctr">
              <a:buSzTx/>
              <a:buFont typeface="Wingdings"/>
              <a:buNone/>
            </a:lvl2pPr>
            <a:lvl3pPr marL="0" indent="0" algn="ctr">
              <a:buSzTx/>
              <a:buNone/>
            </a:lvl3pPr>
            <a:lvl4pPr indent="0" algn="ctr">
              <a:defRPr b="1">
                <a:latin typeface="+mj-lt"/>
                <a:ea typeface="+mj-ea"/>
                <a:cs typeface="+mj-cs"/>
                <a:sym typeface="Arial"/>
              </a:defRPr>
            </a:lvl4pPr>
            <a:lvl5pPr marL="0" indent="0" algn="ctr">
              <a:buSzTx/>
              <a:buFont typeface="Wingdings"/>
              <a:buNone/>
            </a:lvl5pPr>
          </a:lstStyle>
          <a:p>
            <a:pPr/>
            <a:r>
              <a:t>Body Level One</a:t>
            </a:r>
          </a:p>
          <a:p>
            <a:pPr lvl="1"/>
            <a:r>
              <a:t>Body Level Two</a:t>
            </a:r>
          </a:p>
          <a:p>
            <a:pPr lvl="2"/>
            <a:r>
              <a:t>Body Level Three</a:t>
            </a:r>
          </a:p>
          <a:p>
            <a:pPr lvl="3"/>
            <a:r>
              <a:t>Body Level Four</a:t>
            </a:r>
          </a:p>
          <a:p>
            <a:pPr lvl="4"/>
            <a:r>
              <a:t>Body Level Five</a:t>
            </a:r>
          </a:p>
        </p:txBody>
      </p:sp>
      <p:sp>
        <p:nvSpPr>
          <p:cNvPr id="44"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No Text">
    <p:spTree>
      <p:nvGrpSpPr>
        <p:cNvPr id="1" name=""/>
        <p:cNvGrpSpPr/>
        <p:nvPr/>
      </p:nvGrpSpPr>
      <p:grpSpPr>
        <a:xfrm>
          <a:off x="0" y="0"/>
          <a:ext cx="0" cy="0"/>
          <a:chOff x="0" y="0"/>
          <a:chExt cx="0" cy="0"/>
        </a:xfrm>
      </p:grpSpPr>
      <p:sp>
        <p:nvSpPr>
          <p:cNvPr id="51" name="Title Text"/>
          <p:cNvSpPr txBox="1"/>
          <p:nvPr>
            <p:ph type="title"/>
          </p:nvPr>
        </p:nvSpPr>
        <p:spPr>
          <a:prstGeom prst="rect">
            <a:avLst/>
          </a:prstGeom>
        </p:spPr>
        <p:txBody>
          <a:bodyPr/>
          <a:lstStyle/>
          <a:p>
            <a:pPr/>
            <a:r>
              <a:t>Title Text</a:t>
            </a:r>
          </a:p>
        </p:txBody>
      </p:sp>
      <p:sp>
        <p:nvSpPr>
          <p:cNvPr id="52"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6.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Section Break">
    <p:spTree>
      <p:nvGrpSpPr>
        <p:cNvPr id="1" name=""/>
        <p:cNvGrpSpPr/>
        <p:nvPr/>
      </p:nvGrpSpPr>
      <p:grpSpPr>
        <a:xfrm>
          <a:off x="0" y="0"/>
          <a:ext cx="0" cy="0"/>
          <a:chOff x="0" y="0"/>
          <a:chExt cx="0" cy="0"/>
        </a:xfrm>
      </p:grpSpPr>
      <p:sp>
        <p:nvSpPr>
          <p:cNvPr id="59" name="Rectangle"/>
          <p:cNvSpPr/>
          <p:nvPr/>
        </p:nvSpPr>
        <p:spPr>
          <a:xfrm>
            <a:off x="41009" y="41123"/>
            <a:ext cx="9061982" cy="5061254"/>
          </a:xfrm>
          <a:prstGeom prst="rect">
            <a:avLst/>
          </a:prstGeom>
          <a:ln w="114300">
            <a:solidFill>
              <a:srgbClr val="61A60E"/>
            </a:solidFill>
            <a:miter/>
          </a:ln>
        </p:spPr>
        <p:txBody>
          <a:bodyPr lIns="34289" tIns="34289" rIns="34289" bIns="34289" anchor="ctr"/>
          <a:lstStyle/>
          <a:p>
            <a:pPr defTabSz="685800">
              <a:defRPr>
                <a:solidFill>
                  <a:srgbClr val="000000"/>
                </a:solidFill>
              </a:defRPr>
            </a:pPr>
          </a:p>
        </p:txBody>
      </p:sp>
      <p:sp>
        <p:nvSpPr>
          <p:cNvPr id="60" name="Slide Number"/>
          <p:cNvSpPr txBox="1"/>
          <p:nvPr>
            <p:ph type="sldNum" sz="quarter" idx="2"/>
          </p:nvPr>
        </p:nvSpPr>
        <p:spPr>
          <a:xfrm>
            <a:off x="8826500" y="4889500"/>
            <a:ext cx="208417" cy="191841"/>
          </a:xfrm>
          <a:prstGeom prst="rect">
            <a:avLst/>
          </a:prstGeom>
          <a:ln w="12700"/>
        </p:spPr>
        <p:txBody>
          <a:bodyPr lIns="34289" tIns="34289" rIns="34289" bIns="34289" anchor="ctr"/>
          <a:lstStyle>
            <a:lvl1pPr algn="r" defTabSz="685800">
              <a:defRPr>
                <a:solidFill>
                  <a:srgbClr val="888888"/>
                </a:solidFill>
                <a:uFillTx/>
                <a:latin typeface="+mj-lt"/>
                <a:ea typeface="+mj-ea"/>
                <a:cs typeface="+mj-cs"/>
                <a:sym typeface="Arial"/>
              </a:defRPr>
            </a:lvl1pPr>
          </a:lstStyle>
          <a:p>
            <a:pPr/>
            <a:fld id="{86CB4B4D-7CA3-9044-876B-883B54F8677D}" type="slidenum"/>
          </a:p>
        </p:txBody>
      </p:sp>
      <p:sp>
        <p:nvSpPr>
          <p:cNvPr id="61" name="Body Level One…"/>
          <p:cNvSpPr txBox="1"/>
          <p:nvPr>
            <p:ph type="body" sz="half" idx="1" hasCustomPrompt="1"/>
          </p:nvPr>
        </p:nvSpPr>
        <p:spPr>
          <a:xfrm>
            <a:off x="1371600" y="3055840"/>
            <a:ext cx="6400800" cy="1812532"/>
          </a:xfrm>
          <a:prstGeom prst="rect">
            <a:avLst/>
          </a:prstGeom>
          <a:ln w="12700"/>
        </p:spPr>
        <p:txBody>
          <a:bodyPr lIns="34289" tIns="34289" rIns="34289" bIns="34289"/>
          <a:lstStyle>
            <a:lvl1pPr marR="0" algn="ctr" defTabSz="685800">
              <a:spcBef>
                <a:spcPts val="0"/>
              </a:spcBef>
              <a:buFontTx/>
              <a:defRPr sz="2400">
                <a:uFillTx/>
              </a:defRPr>
            </a:lvl1pPr>
            <a:lvl2pPr marL="0" marR="0" indent="457200" algn="ctr" defTabSz="685800">
              <a:lnSpc>
                <a:spcPct val="90000"/>
              </a:lnSpc>
              <a:spcBef>
                <a:spcPts val="700"/>
              </a:spcBef>
              <a:buClrTx/>
              <a:buSzTx/>
              <a:buNone/>
              <a:defRPr sz="2400">
                <a:uFillTx/>
              </a:defRPr>
            </a:lvl2pPr>
            <a:lvl3pPr marL="0" marR="0" indent="914400" algn="ctr" defTabSz="685800">
              <a:lnSpc>
                <a:spcPct val="90000"/>
              </a:lnSpc>
              <a:spcBef>
                <a:spcPts val="700"/>
              </a:spcBef>
              <a:buSzTx/>
              <a:buNone/>
              <a:defRPr i="0" sz="2400">
                <a:uFillTx/>
              </a:defRPr>
            </a:lvl3pPr>
            <a:lvl4pPr marR="0" indent="1371600" algn="ctr" defTabSz="685800">
              <a:lnSpc>
                <a:spcPct val="90000"/>
              </a:lnSpc>
              <a:spcBef>
                <a:spcPts val="700"/>
              </a:spcBef>
              <a:defRPr sz="2400">
                <a:uFillTx/>
                <a:latin typeface="+mj-lt"/>
                <a:ea typeface="+mj-ea"/>
                <a:cs typeface="+mj-cs"/>
                <a:sym typeface="Arial"/>
              </a:defRPr>
            </a:lvl4pPr>
            <a:lvl5pPr marL="0" marR="0" indent="1828800" algn="ctr" defTabSz="685800">
              <a:lnSpc>
                <a:spcPct val="90000"/>
              </a:lnSpc>
              <a:spcBef>
                <a:spcPts val="700"/>
              </a:spcBef>
              <a:buSzTx/>
              <a:buNone/>
              <a:defRPr sz="2400">
                <a:uFillTx/>
              </a:defRPr>
            </a:lvl5pPr>
          </a:lstStyle>
          <a:p>
            <a:pPr/>
            <a:r>
              <a:t>Click to add subtitle</a:t>
            </a:r>
          </a:p>
          <a:p>
            <a:pPr lvl="1"/>
            <a:r>
              <a:t/>
            </a:r>
          </a:p>
          <a:p>
            <a:pPr lvl="2"/>
            <a:r>
              <a:t/>
            </a:r>
          </a:p>
          <a:p>
            <a:pPr lvl="3"/>
            <a:r>
              <a:t/>
            </a:r>
          </a:p>
          <a:p>
            <a:pPr lvl="4"/>
            <a:r>
              <a:t/>
            </a:r>
          </a:p>
        </p:txBody>
      </p:sp>
      <p:sp>
        <p:nvSpPr>
          <p:cNvPr id="62" name="Title Text"/>
          <p:cNvSpPr txBox="1"/>
          <p:nvPr>
            <p:ph type="title"/>
          </p:nvPr>
        </p:nvSpPr>
        <p:spPr>
          <a:xfrm>
            <a:off x="92729" y="2143125"/>
            <a:ext cx="8958542" cy="857250"/>
          </a:xfrm>
          <a:prstGeom prst="rect">
            <a:avLst/>
          </a:prstGeom>
          <a:solidFill>
            <a:srgbClr val="46A800"/>
          </a:solidFill>
          <a:ln w="12700"/>
        </p:spPr>
        <p:txBody>
          <a:bodyPr lIns="34289" tIns="34289" rIns="34289" bIns="34289">
            <a:normAutofit fontScale="100000" lnSpcReduction="0"/>
          </a:bodyPr>
          <a:lstStyle>
            <a:lvl1pPr marL="0" marR="0" algn="ctr" defTabSz="685800">
              <a:lnSpc>
                <a:spcPct val="90000"/>
              </a:lnSpc>
              <a:defRPr b="1" sz="3200">
                <a:uFillTx/>
                <a:latin typeface="+mj-lt"/>
                <a:ea typeface="+mj-ea"/>
                <a:cs typeface="+mj-cs"/>
                <a:sym typeface="Arial"/>
              </a:defRPr>
            </a:lvl1pPr>
          </a:lstStyle>
          <a:p>
            <a:pPr/>
            <a:r>
              <a:t>Title Text</a:t>
            </a:r>
          </a:p>
        </p:txBody>
      </p:sp>
    </p:spTree>
  </p:cSld>
  <p:clrMapOvr>
    <a:masterClrMapping/>
  </p:clrMapOvr>
  <p:transition xmlns:p14="http://schemas.microsoft.com/office/powerpoint/2010/main" spd="med" advClick="1"/>
</p:sldLayout>
</file>

<file path=ppt/slideLayouts/slideLayout7.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Blank">
    <p:spTree>
      <p:nvGrpSpPr>
        <p:cNvPr id="1" name=""/>
        <p:cNvGrpSpPr/>
        <p:nvPr/>
      </p:nvGrpSpPr>
      <p:grpSpPr>
        <a:xfrm>
          <a:off x="0" y="0"/>
          <a:ext cx="0" cy="0"/>
          <a:chOff x="0" y="0"/>
          <a:chExt cx="0" cy="0"/>
        </a:xfrm>
      </p:grpSpPr>
      <p:pic>
        <p:nvPicPr>
          <p:cNvPr id="69" name="EKS DP Cover.jpg" descr="EKS DP Cover.jpg"/>
          <p:cNvPicPr>
            <a:picLocks noChangeAspect="1"/>
          </p:cNvPicPr>
          <p:nvPr/>
        </p:nvPicPr>
        <p:blipFill>
          <a:blip r:embed="rId2">
            <a:extLst/>
          </a:blip>
          <a:stretch>
            <a:fillRect/>
          </a:stretch>
        </p:blipFill>
        <p:spPr>
          <a:xfrm>
            <a:off x="7877531" y="3143515"/>
            <a:ext cx="1192437" cy="1670080"/>
          </a:xfrm>
          <a:prstGeom prst="rect">
            <a:avLst/>
          </a:prstGeom>
          <a:ln w="12700">
            <a:miter lim="400000"/>
          </a:ln>
        </p:spPr>
      </p:pic>
      <p:sp>
        <p:nvSpPr>
          <p:cNvPr id="70" name="From Differential Privacy (2025), MIT Press, Illustration by Ted Rall"/>
          <p:cNvSpPr txBox="1"/>
          <p:nvPr/>
        </p:nvSpPr>
        <p:spPr>
          <a:xfrm>
            <a:off x="5652978" y="4911526"/>
            <a:ext cx="3429789" cy="174601"/>
          </a:xfrm>
          <a:prstGeom prst="rect">
            <a:avLst/>
          </a:prstGeom>
          <a:ln w="12700">
            <a:miter lim="400000"/>
          </a:ln>
          <a:extLst>
            <a:ext uri="{C572A759-6A51-4108-AA02-DFA0A04FC94B}">
              <ma14:wrappingTextBoxFlag xmlns:ma14="http://schemas.microsoft.com/office/mac/drawingml/2011/main" val="1"/>
            </a:ext>
          </a:extLst>
        </p:spPr>
        <p:txBody>
          <a:bodyPr lIns="19050" tIns="19050" rIns="19050" bIns="19050" anchor="ctr">
            <a:spAutoFit/>
          </a:bodyPr>
          <a:lstStyle/>
          <a:p>
            <a:pPr defTabSz="309562">
              <a:spcBef>
                <a:spcPts val="2200"/>
              </a:spcBef>
              <a:defRPr sz="900">
                <a:solidFill>
                  <a:srgbClr val="000000"/>
                </a:solidFill>
                <a:latin typeface="Helvetica Neue"/>
                <a:ea typeface="Helvetica Neue"/>
                <a:cs typeface="Helvetica Neue"/>
                <a:sym typeface="Helvetica Neue"/>
              </a:defRPr>
            </a:pPr>
            <a:r>
              <a:t>From </a:t>
            </a:r>
            <a:r>
              <a:rPr i="1"/>
              <a:t>Differential Privacy</a:t>
            </a:r>
            <a:r>
              <a:t> (2025), MIT Press, Illustration by Ted Rall</a:t>
            </a:r>
          </a:p>
        </p:txBody>
      </p:sp>
      <p:sp>
        <p:nvSpPr>
          <p:cNvPr id="71" name="Slide Number"/>
          <p:cNvSpPr txBox="1"/>
          <p:nvPr>
            <p:ph type="sldNum" sz="quarter" idx="2"/>
          </p:nvPr>
        </p:nvSpPr>
        <p:spPr>
          <a:xfrm>
            <a:off x="4480667" y="4905375"/>
            <a:ext cx="177903" cy="174485"/>
          </a:xfrm>
          <a:prstGeom prst="rect">
            <a:avLst/>
          </a:prstGeom>
          <a:ln w="12700"/>
        </p:spPr>
        <p:txBody>
          <a:bodyPr lIns="19050" tIns="19050" rIns="19050" bIns="19050"/>
          <a:lstStyle>
            <a:lvl1pPr defTabSz="309562">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s>

</file>

<file path=ppt/slideMasters/slideMaster1.xml><?xml version="1.0" encoding="utf-8"?>
<p:sld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bg>
      <p:bgPr>
        <a:solidFill>
          <a:srgbClr val="FFFFFF"/>
        </a:solidFill>
      </p:bgPr>
    </p:bg>
    <p:spTree>
      <p:nvGrpSpPr>
        <p:cNvPr id="1" name=""/>
        <p:cNvGrpSpPr/>
        <p:nvPr/>
      </p:nvGrpSpPr>
      <p:grpSpPr>
        <a:xfrm>
          <a:off x="0" y="0"/>
          <a:ext cx="0" cy="0"/>
          <a:chOff x="0" y="0"/>
          <a:chExt cx="0" cy="0"/>
        </a:xfrm>
      </p:grpSpPr>
      <p:sp>
        <p:nvSpPr>
          <p:cNvPr id="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 name="Title Text"/>
          <p:cNvSpPr txBox="1"/>
          <p:nvPr>
            <p:ph type="title"/>
          </p:nvPr>
        </p:nvSpPr>
        <p:spPr>
          <a:xfrm>
            <a:off x="290576" y="2752"/>
            <a:ext cx="8562849" cy="724051"/>
          </a:xfrm>
          <a:prstGeom prst="rect">
            <a:avLst/>
          </a:prstGeom>
          <a:ln w="3175">
            <a:miter lim="400000"/>
          </a:ln>
          <a:extLst>
            <a:ext uri="{C572A759-6A51-4108-AA02-DFA0A04FC94B}">
              <ma14:wrappingTextBoxFlag xmlns:ma14="http://schemas.microsoft.com/office/mac/drawingml/2011/main" val="1"/>
            </a:ext>
          </a:extLst>
        </p:spPr>
        <p:txBody>
          <a:bodyPr lIns="26789" tIns="26789" rIns="26789" bIns="26789" anchor="ctr"/>
          <a:lstStyle/>
          <a:p>
            <a:pPr/>
            <a:r>
              <a:t>Title Text</a:t>
            </a:r>
          </a:p>
        </p:txBody>
      </p:sp>
      <p:sp>
        <p:nvSpPr>
          <p:cNvPr id="5" name="Body Level One…"/>
          <p:cNvSpPr txBox="1"/>
          <p:nvPr>
            <p:ph type="body" idx="1"/>
          </p:nvPr>
        </p:nvSpPr>
        <p:spPr>
          <a:xfrm>
            <a:off x="318907" y="843855"/>
            <a:ext cx="8423254" cy="4084941"/>
          </a:xfrm>
          <a:prstGeom prst="rect">
            <a:avLst/>
          </a:prstGeom>
          <a:ln w="3175">
            <a:miter lim="400000"/>
          </a:ln>
          <a:extLst>
            <a:ext uri="{C572A759-6A51-4108-AA02-DFA0A04FC94B}">
              <ma14:wrappingTextBoxFlag xmlns:ma14="http://schemas.microsoft.com/office/mac/drawingml/2011/main" val="1"/>
            </a:ext>
          </a:extLst>
        </p:spPr>
        <p:txBody>
          <a:bodyPr lIns="26789" tIns="26789" rIns="26789" bIns="26789">
            <a:normAutofit fontScale="100000" lnSpcReduction="0"/>
          </a:bodyPr>
          <a:lstStyle>
            <a:lvl2pPr marL="406179" indent="-136939">
              <a:lnSpc>
                <a:spcPct val="120000"/>
              </a:lnSpc>
              <a:buClr>
                <a:srgbClr val="000000"/>
              </a:buClr>
              <a:buSzPct val="100000"/>
              <a:buFontTx/>
              <a:buChar char=""/>
              <a:defRPr sz="1600"/>
            </a:lvl2pPr>
            <a:lvl3pPr marL="830349" indent="-103909">
              <a:lnSpc>
                <a:spcPct val="120000"/>
              </a:lnSpc>
              <a:buSzPct val="100000"/>
              <a:buFontTx/>
              <a:buChar char="—"/>
              <a:defRPr i="1" sz="1200"/>
            </a:lvl3pPr>
            <a:lvl4pPr>
              <a:lnSpc>
                <a:spcPct val="120000"/>
              </a:lnSpc>
              <a:spcBef>
                <a:spcPts val="0"/>
              </a:spcBef>
              <a:buFontTx/>
              <a:defRPr sz="1200">
                <a:latin typeface="Menlo Regular"/>
                <a:ea typeface="Menlo Regular"/>
                <a:cs typeface="Menlo Regular"/>
                <a:sym typeface="Menlo Regular"/>
              </a:defRPr>
            </a:lvl4pPr>
            <a:lvl5pPr marL="1755139" indent="-114300">
              <a:lnSpc>
                <a:spcPct val="120000"/>
              </a:lnSpc>
              <a:buSzPct val="100000"/>
              <a:buFontTx/>
              <a:buChar char=""/>
              <a:defRPr sz="1200"/>
            </a:lvl5pPr>
          </a:lstStyle>
          <a:p>
            <a:pPr/>
            <a:r>
              <a:t>Body Level One</a:t>
            </a:r>
          </a:p>
          <a:p>
            <a:pPr lvl="1"/>
            <a:r>
              <a:t>Body Level Two</a:t>
            </a:r>
          </a:p>
          <a:p>
            <a:pPr lvl="2"/>
            <a:r>
              <a:t>Body Level Three</a:t>
            </a:r>
          </a:p>
          <a:p>
            <a:pPr lvl="3"/>
            <a:r>
              <a:t>Body Level Four</a:t>
            </a:r>
          </a:p>
          <a:p>
            <a:pPr lvl="4"/>
            <a:r>
              <a:t>Body Level Five</a:t>
            </a:r>
          </a:p>
        </p:txBody>
      </p:sp>
      <p:sp>
        <p:nvSpPr>
          <p:cNvPr id="6" name="Slide Number"/>
          <p:cNvSpPr txBox="1"/>
          <p:nvPr>
            <p:ph type="sldNum" sz="quarter" idx="2"/>
          </p:nvPr>
        </p:nvSpPr>
        <p:spPr>
          <a:xfrm>
            <a:off x="8826499" y="4953000"/>
            <a:ext cx="200225" cy="180579"/>
          </a:xfrm>
          <a:prstGeom prst="rect">
            <a:avLst/>
          </a:prstGeom>
          <a:ln w="3175">
            <a:miter lim="400000"/>
          </a:ln>
        </p:spPr>
        <p:txBody>
          <a:bodyPr wrap="none" lIns="26789" tIns="26789" rIns="26789" bIns="26789">
            <a:spAutoFit/>
          </a:bodyPr>
          <a:lstStyle>
            <a:lvl1pPr algn="ctr" defTabSz="341560">
              <a:defRPr b="1" sz="900">
                <a:solidFill>
                  <a:srgbClr val="002C55"/>
                </a:solidFill>
                <a:uFill>
                  <a:solidFill>
                    <a:srgbClr val="006DA2"/>
                  </a:solidFill>
                </a:uFill>
                <a:latin typeface="Trebuchet MS"/>
                <a:ea typeface="Trebuchet MS"/>
                <a:cs typeface="Trebuchet MS"/>
                <a:sym typeface="Trebuchet MS"/>
              </a:defRPr>
            </a:lvl1pPr>
          </a:lstStyle>
          <a:p>
            <a:pPr/>
            <a:fld id="{86CB4B4D-7CA3-9044-876B-883B54F8677D}" type="slidenum"/>
          </a:p>
        </p:txBody>
      </p:sp>
    </p:spTree>
  </p:cSld>
  <p:clrMap bg1="lt1" tx1="dk1" bg2="lt2" tx2="dk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 id="2147483654" r:id="rId7"/>
    <p:sldLayoutId id="2147483655" r:id="rId8"/>
  </p:sldLayoutIdLst>
  <p:transition xmlns:p14="http://schemas.microsoft.com/office/powerpoint/2010/main" spd="med" advClick="1"/>
  <p:txStyles>
    <p:titleStyle>
      <a:lvl1pPr marL="30480" marR="30480" indent="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1pPr>
      <a:lvl2pPr marL="30480" marR="30480" indent="4572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2pPr>
      <a:lvl3pPr marL="30480" marR="30480" indent="9144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3pPr>
      <a:lvl4pPr marL="30480" marR="30480" indent="13716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4pPr>
      <a:lvl5pPr marL="30480" marR="30480" indent="18288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5pPr>
      <a:lvl6pPr marL="30480" marR="30480" indent="22860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6pPr>
      <a:lvl7pPr marL="30480" marR="30480" indent="27432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7pPr>
      <a:lvl8pPr marL="30480" marR="30480" indent="32004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8pPr>
      <a:lvl9pPr marL="30480" marR="30480" indent="3657600" algn="l" defTabSz="683121" latinLnBrk="0">
        <a:lnSpc>
          <a:spcPct val="100000"/>
        </a:lnSpc>
        <a:spcBef>
          <a:spcPts val="0"/>
        </a:spcBef>
        <a:spcAft>
          <a:spcPts val="0"/>
        </a:spcAft>
        <a:buClrTx/>
        <a:buSzTx/>
        <a:buFontTx/>
        <a:buNone/>
        <a:tabLst/>
        <a:defRPr b="0" baseline="0" cap="none" i="0" spc="0" strike="noStrike" sz="1800" u="none">
          <a:solidFill>
            <a:srgbClr val="FFFFFF"/>
          </a:solidFill>
          <a:uFill>
            <a:solidFill>
              <a:srgbClr val="FFFFFF"/>
            </a:solidFill>
          </a:uFill>
          <a:latin typeface="+mn-lt"/>
          <a:ea typeface="+mn-ea"/>
          <a:cs typeface="+mn-cs"/>
          <a:sym typeface="Helvetica"/>
        </a:defRPr>
      </a:lvl9pPr>
    </p:titleStyle>
    <p:bodyStyle>
      <a:lvl1pPr marL="0" marR="30480" indent="0"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1pPr>
      <a:lvl2pPr marL="0" marR="30480" indent="269240"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2pPr>
      <a:lvl3pPr marL="0" marR="30480" indent="726440"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3pPr>
      <a:lvl4pPr marL="0" marR="30480" indent="744163"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4pPr>
      <a:lvl5pPr marL="0" marR="30480" indent="1640839"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5pPr>
      <a:lvl6pPr marL="0" marR="30480" indent="2098039"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6pPr>
      <a:lvl7pPr marL="0" marR="30480" indent="2555239"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7pPr>
      <a:lvl8pPr marL="0" marR="30480" indent="3012439"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8pPr>
      <a:lvl9pPr marL="0" marR="30480" indent="3469640" algn="l" defTabSz="683121" latinLnBrk="0">
        <a:lnSpc>
          <a:spcPct val="100000"/>
        </a:lnSpc>
        <a:spcBef>
          <a:spcPts val="400"/>
        </a:spcBef>
        <a:spcAft>
          <a:spcPts val="0"/>
        </a:spcAft>
        <a:buClrTx/>
        <a:buSzTx/>
        <a:buFont typeface="Wingdings"/>
        <a:buNone/>
        <a:tabLst/>
        <a:defRPr b="0" baseline="0" cap="none" i="0" spc="0" strike="noStrike" sz="1800" u="none">
          <a:solidFill>
            <a:srgbClr val="000000"/>
          </a:solidFill>
          <a:uFill>
            <a:solidFill>
              <a:srgbClr val="006DA2"/>
            </a:solidFill>
          </a:uFill>
          <a:latin typeface="+mj-lt"/>
          <a:ea typeface="+mj-ea"/>
          <a:cs typeface="+mj-cs"/>
          <a:sym typeface="Arial"/>
        </a:defRPr>
      </a:lvl9pPr>
    </p:bodyStyle>
    <p:otherStyle>
      <a:lvl1pPr marL="0" marR="0" indent="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1pPr>
      <a:lvl2pPr marL="0" marR="0" indent="4572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2pPr>
      <a:lvl3pPr marL="0" marR="0" indent="9144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3pPr>
      <a:lvl4pPr marL="0" marR="0" indent="13716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4pPr>
      <a:lvl5pPr marL="0" marR="0" indent="18288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5pPr>
      <a:lvl6pPr marL="0" marR="0" indent="22860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6pPr>
      <a:lvl7pPr marL="0" marR="0" indent="27432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7pPr>
      <a:lvl8pPr marL="0" marR="0" indent="32004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8pPr>
      <a:lvl9pPr marL="0" marR="0" indent="3657600" algn="ctr" defTabSz="341560" latinLnBrk="0">
        <a:lnSpc>
          <a:spcPct val="100000"/>
        </a:lnSpc>
        <a:spcBef>
          <a:spcPts val="0"/>
        </a:spcBef>
        <a:spcAft>
          <a:spcPts val="0"/>
        </a:spcAft>
        <a:buClrTx/>
        <a:buSzTx/>
        <a:buFontTx/>
        <a:buNone/>
        <a:tabLst/>
        <a:defRPr b="1" baseline="0" cap="none" i="0" spc="0" strike="noStrike" sz="900" u="none">
          <a:solidFill>
            <a:schemeClr val="tx1"/>
          </a:solidFill>
          <a:uFill>
            <a:solidFill>
              <a:srgbClr val="006DA2"/>
            </a:solidFill>
          </a:uFill>
          <a:latin typeface="+mn-lt"/>
          <a:ea typeface="+mn-ea"/>
          <a:cs typeface="+mn-cs"/>
          <a:sym typeface="Trebuchet MS"/>
        </a:defRPr>
      </a:lvl9pPr>
    </p:otherStyle>
  </p:txStyles>
</p:sldMaster>
</file>

<file path=ppt/slides/_rels/slide1.xml.rels><?xml version="1.0" encoding="UTF-8"?>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s>

</file>

<file path=ppt/slides/_rels/slide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png"/></Relationships>

</file>

<file path=ppt/slides/_rels/slide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png"/></Relationships>

</file>

<file path=ppt/slides/_rels/slide8.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 Id="rId3" Type="http://schemas.openxmlformats.org/officeDocument/2006/relationships/image" Target="../media/image6.png"/></Relationships>

</file>

<file path=ppt/slides/_rels/slide1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7.png"/><Relationship Id="rId3" Type="http://schemas.openxmlformats.org/officeDocument/2006/relationships/image" Target="../media/image8.png"/></Relationships>

</file>

<file path=ppt/slides/_rels/slide1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1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15.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8.png"/><Relationship Id="rId3" Type="http://schemas.openxmlformats.org/officeDocument/2006/relationships/image" Target="../media/image10.png"/></Relationships>

</file>

<file path=ppt/slides/_rels/slide1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png"/><Relationship Id="rId3" Type="http://schemas.openxmlformats.org/officeDocument/2006/relationships/image" Target="../media/image11.png"/></Relationships>

</file>

<file path=ppt/slides/_rels/slide1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jpeg"/><Relationship Id="rId3" Type="http://schemas.openxmlformats.org/officeDocument/2006/relationships/image" Target="../media/image11.png"/></Relationships>

</file>

<file path=ppt/slides/_rels/slide1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jpeg"/><Relationship Id="rId3" Type="http://schemas.openxmlformats.org/officeDocument/2006/relationships/image" Target="../media/image4.png"/></Relationships>

</file>

<file path=ppt/slides/_rels/slide1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jpeg"/><Relationship Id="rId3" Type="http://schemas.openxmlformats.org/officeDocument/2006/relationships/image" Target="../media/image1.tif"/></Relationships>

</file>

<file path=ppt/slides/_rels/slide2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png"/><Relationship Id="rId3" Type="http://schemas.openxmlformats.org/officeDocument/2006/relationships/image" Target="../media/image3.jpeg"/><Relationship Id="rId4" Type="http://schemas.openxmlformats.org/officeDocument/2006/relationships/image" Target="../media/image13.png"/><Relationship Id="rId5" Type="http://schemas.openxmlformats.org/officeDocument/2006/relationships/image" Target="../media/image4.png"/></Relationships>

</file>

<file path=ppt/slides/_rels/slide2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2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4.jpeg"/></Relationships>

</file>

<file path=ppt/slides/_rels/slide2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png"/><Relationship Id="rId3" Type="http://schemas.openxmlformats.org/officeDocument/2006/relationships/image" Target="../media/image15.png"/><Relationship Id="rId4" Type="http://schemas.openxmlformats.org/officeDocument/2006/relationships/image" Target="../media/image9.png"/></Relationships>

</file>

<file path=ppt/slides/_rels/slide2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6.png"/></Relationships>

</file>

<file path=ppt/slides/_rels/slide25.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2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2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2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7.png"/></Relationships>

</file>

<file path=ppt/slides/_rels/slide3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rypto.stackexchange.com/questions/1173/what-are-preimage-resistance-and-collision-resistance-and-how-can-the-lack-ther" TargetMode="External"/></Relationships>

</file>

<file path=ppt/slides/_rels/slide3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8.png"/><Relationship Id="rId3" Type="http://schemas.openxmlformats.org/officeDocument/2006/relationships/image" Target="../media/image19.png"/></Relationships>

</file>

<file path=ppt/slides/_rels/slide3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0.png"/><Relationship Id="rId3" Type="http://schemas.openxmlformats.org/officeDocument/2006/relationships/image" Target="../media/image21.png"/></Relationships>

</file>

<file path=ppt/slides/_rels/slide3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2.png"/><Relationship Id="rId3" Type="http://schemas.openxmlformats.org/officeDocument/2006/relationships/hyperlink" Target="https://csrc.nist.gov/projects/hash-functions" TargetMode="External"/></Relationships>

</file>

<file path=ppt/slides/_rels/slide3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3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4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3.png"/></Relationships>

</file>

<file path=ppt/slides/_rels/slide4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4.png"/></Relationships>

</file>

<file path=ppt/slides/_rels/slide4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5.png"/><Relationship Id="rId3" Type="http://schemas.openxmlformats.org/officeDocument/2006/relationships/hyperlink" Target="https://www.blockchain.com/explorer/blocks/btc/886328" TargetMode="External"/><Relationship Id="rId4" Type="http://schemas.openxmlformats.org/officeDocument/2006/relationships/hyperlink" Target="https://www.blockchain.com/explorer/charts/hash-rate" TargetMode="External"/></Relationships>

</file>

<file path=ppt/slides/_rels/slide4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s>

</file>

<file path=ppt/slides/_rels/slide4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s>

</file>

<file path=ppt/slides/_rels/slide4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forensickb.com/2012/08/encase-enscript-to-verify-lef-colleciton.html" TargetMode="External"/></Relationships>

</file>

<file path=ppt/slides/_rels/slide4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 Id="rId3" Type="http://schemas.openxmlformats.org/officeDocument/2006/relationships/image" Target="../media/image6.jpeg"/></Relationships>

</file>

<file path=ppt/slides/_rels/slide4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jpeg"/><Relationship Id="rId3" Type="http://schemas.openxmlformats.org/officeDocument/2006/relationships/image" Target="../media/image7.jpeg"/></Relationships>

</file>

<file path=ppt/slides/_rels/slide50.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5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 Id="rId3" Type="http://schemas.openxmlformats.org/officeDocument/2006/relationships/image" Target="../media/image6.jpeg"/></Relationships>

</file>

<file path=ppt/slides/_rels/slide52.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53.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5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tif"/></Relationships>

</file>

<file path=ppt/slides/_rels/slide5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tif"/><Relationship Id="rId3" Type="http://schemas.openxmlformats.org/officeDocument/2006/relationships/image" Target="../media/image4.tif"/></Relationships>

</file>

<file path=ppt/slides/_rels/slide5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7.png"/><Relationship Id="rId3" Type="http://schemas.openxmlformats.org/officeDocument/2006/relationships/image" Target="../media/image28.png"/></Relationships>

</file>

<file path=ppt/slides/_rels/slide5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9.png"/></Relationships>

</file>

<file path=ppt/slides/_rels/slide59.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6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0.png"/></Relationships>

</file>

<file path=ppt/slides/_rels/slide6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1.png"/></Relationships>

</file>

<file path=ppt/slides/_rels/slide6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2.png"/><Relationship Id="rId3" Type="http://schemas.openxmlformats.org/officeDocument/2006/relationships/image" Target="../media/image33.png"/><Relationship Id="rId4" Type="http://schemas.openxmlformats.org/officeDocument/2006/relationships/image" Target="../media/image34.png"/><Relationship Id="rId5" Type="http://schemas.openxmlformats.org/officeDocument/2006/relationships/image" Target="../media/image35.png"/></Relationships>

</file>

<file path=ppt/slides/_rels/slide6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3.png"/><Relationship Id="rId3" Type="http://schemas.openxmlformats.org/officeDocument/2006/relationships/image" Target="../media/image34.png"/><Relationship Id="rId4" Type="http://schemas.openxmlformats.org/officeDocument/2006/relationships/image" Target="../media/image35.png"/><Relationship Id="rId5" Type="http://schemas.openxmlformats.org/officeDocument/2006/relationships/image" Target="../media/image36.png"/></Relationships>

</file>

<file path=ppt/slides/_rels/slide6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7.png"/><Relationship Id="rId3" Type="http://schemas.openxmlformats.org/officeDocument/2006/relationships/hyperlink" Target="https://help.apple.com/pdf/security/en_US/apple-platform-security-guide.pdf" TargetMode="External"/></Relationships>

</file>

<file path=ppt/slides/_rels/slide67.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6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8.png"/></Relationships>

</file>

<file path=ppt/slides/_rels/slide7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tif"/></Relationships>

</file>

<file path=ppt/slides/_rels/slide7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73.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9.png"/><Relationship Id="rId3" Type="http://schemas.openxmlformats.org/officeDocument/2006/relationships/hyperlink" Target="https://www.researchgate.net/publication/363656300_Secure_File_Storage_On_Cloud_Using_Hybrid_Cryptography" TargetMode="External"/></Relationships>

</file>

<file path=ppt/slides/_rels/slide7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png"/><Relationship Id="rId3" Type="http://schemas.openxmlformats.org/officeDocument/2006/relationships/image" Target="../media/image41.png"/><Relationship Id="rId4" Type="http://schemas.openxmlformats.org/officeDocument/2006/relationships/hyperlink" Target="https://en.wikipedia.org/wiki/Key_encapsulation_mechanism" TargetMode="External"/></Relationships>

</file>

<file path=ppt/slides/_rels/slide7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7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7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7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s>

</file>

<file path=ppt/slides/_rels/slide8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2.png"/><Relationship Id="rId3" Type="http://schemas.openxmlformats.org/officeDocument/2006/relationships/image" Target="../media/image43.png"/><Relationship Id="rId4" Type="http://schemas.openxmlformats.org/officeDocument/2006/relationships/image" Target="../media/image44.png"/><Relationship Id="rId5" Type="http://schemas.openxmlformats.org/officeDocument/2006/relationships/image" Target="../media/image45.png"/><Relationship Id="rId6" Type="http://schemas.openxmlformats.org/officeDocument/2006/relationships/image" Target="../media/image46.png"/><Relationship Id="rId7" Type="http://schemas.openxmlformats.org/officeDocument/2006/relationships/image" Target="../media/image47.png"/></Relationships>

</file>

<file path=ppt/slides/_rels/slide8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8.png"/><Relationship Id="rId3" Type="http://schemas.openxmlformats.org/officeDocument/2006/relationships/hyperlink" Target="https://developer.visa.com/pages/trusted_certifying_authorities" TargetMode="External"/><Relationship Id="rId4" Type="http://schemas.openxmlformats.org/officeDocument/2006/relationships/image" Target="../media/image49.png"/></Relationships>

</file>

<file path=ppt/slides/_rels/slide8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ertificate.transparency.dev/" TargetMode="External"/><Relationship Id="rId3" Type="http://schemas.openxmlformats.org/officeDocument/2006/relationships/image" Target="../media/image50.png"/><Relationship Id="rId4" Type="http://schemas.openxmlformats.org/officeDocument/2006/relationships/image" Target="../media/image51.png"/></Relationships>

</file>

<file path=ppt/slides/_rels/slide8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2.png"/><Relationship Id="rId3" Type="http://schemas.openxmlformats.org/officeDocument/2006/relationships/image" Target="../media/image53.png"/></Relationships>

</file>

<file path=ppt/slides/_rels/slide8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4.png"/></Relationships>

</file>

<file path=ppt/slides/_rels/slide8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5.png"/></Relationships>

</file>

<file path=ppt/slides/_rels/slide8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6.png"/></Relationships>

</file>

<file path=ppt/slides/_rels/slide8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7.png"/><Relationship Id="rId3" Type="http://schemas.openxmlformats.org/officeDocument/2006/relationships/image" Target="../media/image58.png"/></Relationships>

</file>

<file path=ppt/slides/_rels/slide8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9.png"/><Relationship Id="rId3" Type="http://schemas.openxmlformats.org/officeDocument/2006/relationships/image" Target="../media/image60.png"/></Relationships>

</file>

<file path=ppt/slides/_rels/slide8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1.png"/></Relationships>

</file>

<file path=ppt/slides/_rels/slide9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2.png"/></Relationships>

</file>

<file path=ppt/slides/_rels/slide9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3.png"/></Relationships>

</file>

<file path=ppt/slides/_rels/slide9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4.png"/></Relationships>

</file>

<file path=ppt/slides/_rels/slide9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5.png"/></Relationships>

</file>

<file path=ppt/slides/_rels/slide9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6.png"/></Relationships>

</file>

<file path=ppt/slides/_rels/slide9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7.png"/></Relationships>

</file>

<file path=ppt/slides/_rels/slide9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8.png"/></Relationships>

</file>

<file path=ppt/slides/_rels/slide9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9.png"/></Relationships>

</file>

<file path=ppt/slides/_rels/slide9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0.png"/></Relationships>

</file>

<file path=ppt/slides/_rels/slide9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1.png"/></Relationships>

</file>

<file path=ppt/slides/_rels/slide10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10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researchgate.net/publication/363656300_Secure_File_Storage_On_Cloud_Using_Hybrid_Cryptography" TargetMode="External"/><Relationship Id="rId3" Type="http://schemas.openxmlformats.org/officeDocument/2006/relationships/image" Target="../media/image72.png"/><Relationship Id="rId4" Type="http://schemas.openxmlformats.org/officeDocument/2006/relationships/image" Target="../media/image8.jpeg"/><Relationship Id="rId5" Type="http://schemas.openxmlformats.org/officeDocument/2006/relationships/image" Target="../media/image73.png"/></Relationships>

</file>

<file path=ppt/slides/_rels/slide10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4.png"/></Relationships>

</file>

<file path=ppt/slides/_rels/slide10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jpeg"/><Relationship Id="rId3" Type="http://schemas.openxmlformats.org/officeDocument/2006/relationships/image" Target="../media/image73.png"/></Relationships>

</file>

<file path=ppt/slides/_rels/slide10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jpeg"/><Relationship Id="rId3" Type="http://schemas.openxmlformats.org/officeDocument/2006/relationships/image" Target="../media/image74.png"/></Relationships>

</file>

<file path=ppt/slides/_rels/slide10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5.png"/></Relationships>

</file>

<file path=ppt/slides/_rels/slide106.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76.png"/></Relationships>

</file>

<file path=ppt/slides/_rels/slide107.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0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7.png"/></Relationships>

</file>

<file path=ppt/slides/_rels/slide10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8.png"/></Relationships>

</file>

<file path=ppt/slides/_rels/slide11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9.png"/></Relationships>

</file>

<file path=ppt/slides/_rels/slide11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0.png"/></Relationships>

</file>

<file path=ppt/slides/_rels/slide112.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13.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81.png"/><Relationship Id="rId3" Type="http://schemas.openxmlformats.org/officeDocument/2006/relationships/image" Target="../media/image82.png"/></Relationships>

</file>

<file path=ppt/slides/_rels/slide11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3.png"/><Relationship Id="rId3" Type="http://schemas.openxmlformats.org/officeDocument/2006/relationships/hyperlink" Target="https://royalsocietypublishing.org/doi/10.1098/rsta.2014.0213" TargetMode="External"/><Relationship Id="rId4" Type="http://schemas.openxmlformats.org/officeDocument/2006/relationships/image" Target="../media/image84.png"/></Relationships>

</file>

<file path=ppt/slides/_rels/slide11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5.png"/></Relationships>

</file>

<file path=ppt/slides/_rels/slide11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6.png"/></Relationships>

</file>

<file path=ppt/slides/_rels/slide11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7.png"/></Relationships>

</file>

<file path=ppt/slides/_rels/slide11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8.png"/></Relationships>

</file>

<file path=ppt/slides/_rels/slide11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9.png"/></Relationships>

</file>

<file path=ppt/slides/_rels/slide120.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0.png"/></Relationships>

</file>

<file path=ppt/slides/_rels/slide121.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1.png"/></Relationships>

</file>

<file path=ppt/slides/_rels/slide122.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2.png"/></Relationships>

</file>

<file path=ppt/slides/_rels/slide123.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3.png"/></Relationships>

</file>

<file path=ppt/slides/_rels/slide124.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4.png"/></Relationships>

</file>

<file path=ppt/slides/_rels/slide125.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5.png"/></Relationships>

</file>

<file path=ppt/slides/_rels/slide126.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6.png"/></Relationships>

</file>

<file path=ppt/slides/_rels/slide127.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7.png"/></Relationships>

</file>

<file path=ppt/slides/_rels/slide128.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8.png"/></Relationships>

</file>

<file path=ppt/slides/_rels/slide129.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8.png"/></Relationships>

</file>

<file path=ppt/slides/_rels/slide130.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98.png"/></Relationships>

</file>

<file path=ppt/slides/_rels/slide13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9.png"/></Relationships>

</file>

<file path=ppt/slides/_rels/slide13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0.png"/></Relationships>

</file>

<file path=ppt/slides/_rels/slide13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1.png"/></Relationships>

</file>

<file path=ppt/slides/_rels/slide13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1.png"/></Relationships>

</file>

<file path=ppt/slides/_rels/slide13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2.png"/></Relationships>

</file>

<file path=ppt/slides/_rels/slide13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2.png"/></Relationships>

</file>

<file path=ppt/slides/_rels/slide13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3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3.png"/></Relationships>

</file>

<file path=ppt/slides/_rels/slide13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3.png"/></Relationships>

</file>

<file path=ppt/slides/_rels/slide14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quantumflytrap.com" TargetMode="External"/><Relationship Id="rId3" Type="http://schemas.openxmlformats.org/officeDocument/2006/relationships/video" Target="../media/media1.mov"/><Relationship Id="rId4" Type="http://schemas.microsoft.com/office/2007/relationships/media" Target="../media/media1.mov"/><Relationship Id="rId5" Type="http://schemas.openxmlformats.org/officeDocument/2006/relationships/image" Target="../media/image104.png"/></Relationships>

</file>

<file path=ppt/slides/_rels/slide14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5.png"/></Relationships>

</file>

<file path=ppt/slides/_rels/slide14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jpeg"/><Relationship Id="rId3" Type="http://schemas.openxmlformats.org/officeDocument/2006/relationships/image" Target="../media/image73.png"/><Relationship Id="rId4" Type="http://schemas.openxmlformats.org/officeDocument/2006/relationships/image" Target="../media/image105.png"/></Relationships>

</file>

<file path=ppt/slides/_rels/slide14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6.png"/></Relationships>

</file>

<file path=ppt/slides/_rels/slide14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7.png"/><Relationship Id="rId3" Type="http://schemas.openxmlformats.org/officeDocument/2006/relationships/image" Target="../media/image108.png"/><Relationship Id="rId4" Type="http://schemas.openxmlformats.org/officeDocument/2006/relationships/hyperlink" Target="https://www.optica-opn.org/home/articles/volume_29/february_2018/features/satellite-based_qkd/" TargetMode="External"/></Relationships>

</file>

<file path=ppt/slides/_rels/slide14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2.png"/><Relationship Id="rId3" Type="http://schemas.openxmlformats.org/officeDocument/2006/relationships/image" Target="../media/image8.jpeg"/><Relationship Id="rId4" Type="http://schemas.openxmlformats.org/officeDocument/2006/relationships/image" Target="../media/image73.png"/></Relationships>

</file>

<file path=ppt/slides/_rels/slide146.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4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9.png"/><Relationship Id="rId3" Type="http://schemas.openxmlformats.org/officeDocument/2006/relationships/hyperlink" Target="https://vimeo.com/340695809" TargetMode="External"/><Relationship Id="rId4" Type="http://schemas.openxmlformats.org/officeDocument/2006/relationships/image" Target="../media/image110.png"/></Relationships>

</file>

<file path=ppt/slides/_rels/slide14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1.png"/><Relationship Id="rId3" Type="http://schemas.openxmlformats.org/officeDocument/2006/relationships/image" Target="../media/image112.png"/><Relationship Id="rId4" Type="http://schemas.openxmlformats.org/officeDocument/2006/relationships/image" Target="../media/image113.png"/></Relationships>

</file>

<file path=ppt/slides/_rels/slide14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4.png"/><Relationship Id="rId3" Type="http://schemas.openxmlformats.org/officeDocument/2006/relationships/image" Target="../media/image115.png"/></Relationships>

</file>

<file path=ppt/slides/_rels/slide15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5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6.png"/></Relationships>

</file>

<file path=ppt/slides/_rels/slide15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7.png"/></Relationships>

</file>

<file path=ppt/slides/_rels/slide153.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18.png"/></Relationships>

</file>

<file path=ppt/slides/_rels/slide15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55.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56.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57.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58.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59.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19.png"/></Relationships>

</file>

<file path=ppt/slides/_rels/slide160.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120.png"/><Relationship Id="rId3" Type="http://schemas.openxmlformats.org/officeDocument/2006/relationships/image" Target="../media/image121.png"/><Relationship Id="rId4" Type="http://schemas.openxmlformats.org/officeDocument/2006/relationships/image" Target="../media/image122.png"/></Relationships>

</file>

<file path=ppt/slides/_rels/slide16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3.png"/></Relationships>

</file>

<file path=ppt/slides/_rels/slide16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en.wikipedia.org/wiki/RSA_numbers" TargetMode="External"/><Relationship Id="rId3" Type="http://schemas.openxmlformats.org/officeDocument/2006/relationships/hyperlink" Target="https://en.wikipedia.org/wiki/Quadratic_sieve#Implementations" TargetMode="External"/><Relationship Id="rId4" Type="http://schemas.openxmlformats.org/officeDocument/2006/relationships/hyperlink" Target="https://en.wikipedia.org/wiki/MasPar" TargetMode="External"/><Relationship Id="rId5" Type="http://schemas.openxmlformats.org/officeDocument/2006/relationships/hyperlink" Target="https://en.wikipedia.org/wiki/General_number_field_sieve" TargetMode="External"/><Relationship Id="rId6" Type="http://schemas.openxmlformats.org/officeDocument/2006/relationships/hyperlink" Target="https://en.wikipedia.org/wiki/Lattice_sieving" TargetMode="External"/></Relationships>

</file>

<file path=ppt/slides/_rels/slide16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4.png"/><Relationship Id="rId3" Type="http://schemas.openxmlformats.org/officeDocument/2006/relationships/hyperlink" Target="http://dx.doi.org/10.13140/RG.2.1.2282.5846" TargetMode="External"/></Relationships>

</file>

<file path=ppt/slides/_rels/slide164.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65.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66.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16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68.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5.png"/></Relationships>

</file>

<file path=ppt/slides/_rels/slide169.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6.png"/></Relationships>

</file>

<file path=ppt/slides/_rels/slide170.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6.png"/></Relationships>

</file>

<file path=ppt/slides/_rels/slide17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7.png"/></Relationships>

</file>

<file path=ppt/slides/_rels/slide17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28.png"/></Relationships>

</file>

<file path=ppt/slides/_rels/slide173.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29.png"/></Relationships>

</file>

<file path=ppt/slides/_rels/slide174.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30.png"/></Relationships>

</file>

<file path=ppt/slides/_rels/slide175.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31.png"/><Relationship Id="rId3" Type="http://schemas.openxmlformats.org/officeDocument/2006/relationships/hyperlink" Target="https://www.isis.stfc.ac.uk/Pages/Kelvinox-Dilution-Fridge.aspx" TargetMode="External"/><Relationship Id="rId4" Type="http://schemas.openxmlformats.org/officeDocument/2006/relationships/hyperlink" Target="https://www.isis.stfc.ac.uk/Pages/E18-Dilution-Fridge.aspx" TargetMode="External"/><Relationship Id="rId5" Type="http://schemas.openxmlformats.org/officeDocument/2006/relationships/hyperlink" Target="https://www.isis.stfc.ac.uk/Pages/Dilution-refrigerator.aspx" TargetMode="External"/></Relationships>

</file>

<file path=ppt/slides/_rels/slide176.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32.png"/></Relationships>

</file>

<file path=ppt/slides/_rels/slide177.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33.png"/></Relationships>

</file>

<file path=ppt/slides/_rels/slide178.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34.png"/></Relationships>

</file>

<file path=ppt/slides/_rels/slide179.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35.png"/></Relationships>

</file>

<file path=ppt/slides/_rels/slide18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spinquanta.com/news-detail/main-types-of-qubits" TargetMode="External"/><Relationship Id="rId3" Type="http://schemas.openxmlformats.org/officeDocument/2006/relationships/hyperlink" Target="https://quantum.microsoft.com/en-us/insights/education/concepts/types-of-qubits" TargetMode="External"/></Relationships>

</file>

<file path=ppt/slides/_rels/slide18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8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83.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36.png"/></Relationships>

</file>

<file path=ppt/slides/_rels/slide18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7.png"/></Relationships>

</file>

<file path=ppt/slides/_rels/slide18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8.png"/><Relationship Id="rId3" Type="http://schemas.openxmlformats.org/officeDocument/2006/relationships/image" Target="../media/image139.png"/></Relationships>

</file>

<file path=ppt/slides/_rels/slide18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0.png"/><Relationship Id="rId3" Type="http://schemas.openxmlformats.org/officeDocument/2006/relationships/hyperlink" Target="https://arxiv.org/abs/2109.12354" TargetMode="External"/></Relationships>

</file>

<file path=ppt/slides/_rels/slide18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8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1.png"/></Relationships>

</file>

<file path=ppt/slides/_rels/slide189.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9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9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9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42.png"/><Relationship Id="rId3" Type="http://schemas.openxmlformats.org/officeDocument/2006/relationships/hyperlink" Target="https://arxiv.org/abs/2505.15917" TargetMode="External"/></Relationships>

</file>

<file path=ppt/slides/_rels/slide19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src.nist.gov/pubs/fips/203/final" TargetMode="External"/><Relationship Id="rId3" Type="http://schemas.openxmlformats.org/officeDocument/2006/relationships/hyperlink" Target="https://csrc.nist.gov/pubs/fips/204/final" TargetMode="External"/><Relationship Id="rId4" Type="http://schemas.openxmlformats.org/officeDocument/2006/relationships/hyperlink" Target="https://csrc.nist.gov/pubs/fips/205/final" TargetMode="External"/><Relationship Id="rId5" Type="http://schemas.openxmlformats.org/officeDocument/2006/relationships/hyperlink" Target="https://csrc.nist.gov/projects/post-quantum-cryptography/workshops-and-timeline" TargetMode="External"/></Relationships>

</file>

<file path=ppt/slides/_rels/slide19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3.png"/></Relationships>

</file>

<file path=ppt/slides/_rels/slide19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ncsc.gov.uk/guidance/pqc-migration-timelines" TargetMode="External"/><Relationship Id="rId3" Type="http://schemas.openxmlformats.org/officeDocument/2006/relationships/hyperlink" Target="https://csrc.nist.gov/pubs/ir/8547/ipd" TargetMode="External"/></Relationships>

</file>

<file path=ppt/slides/_rels/slide19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ssllabs.com/ssltest/viewMyClient.html" TargetMode="External"/><Relationship Id="rId3" Type="http://schemas.openxmlformats.org/officeDocument/2006/relationships/image" Target="../media/image144.png"/><Relationship Id="rId4" Type="http://schemas.openxmlformats.org/officeDocument/2006/relationships/image" Target="../media/image145.png"/><Relationship Id="rId5" Type="http://schemas.openxmlformats.org/officeDocument/2006/relationships/hyperlink" Target="https://pq.cloudflareresearch.com/" TargetMode="External"/></Relationships>

</file>

<file path=ppt/slides/_rels/slide197.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9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99.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00.xml.rels><?xml version="1.0" encoding="UTF-8"?>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0" name="Slide Number"/>
          <p:cNvSpPr txBox="1"/>
          <p:nvPr>
            <p:ph type="sldNum" sz="quarter" idx="2"/>
          </p:nvPr>
        </p:nvSpPr>
        <p:spPr>
          <a:xfrm>
            <a:off x="8890068" y="4889500"/>
            <a:ext cx="144849"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1" name="Subtitle 4"/>
          <p:cNvSpPr txBox="1"/>
          <p:nvPr>
            <p:ph type="subTitle" sz="half" idx="1"/>
          </p:nvPr>
        </p:nvSpPr>
        <p:spPr>
          <a:prstGeom prst="rect">
            <a:avLst/>
          </a:prstGeom>
        </p:spPr>
        <p:txBody>
          <a:bodyPr/>
          <a:lstStyle/>
          <a:p>
            <a:pPr/>
            <a:r>
              <a:t>Simson L. Garfinkel</a:t>
            </a:r>
          </a:p>
          <a:p>
            <a:pPr/>
            <a:r>
              <a:t>Chief Scientist, BasisTech, LLC</a:t>
            </a:r>
          </a:p>
          <a:p>
            <a:pPr/>
          </a:p>
          <a:p>
            <a:pPr defTabSz="457200">
              <a:defRPr b="1" sz="2100">
                <a:solidFill>
                  <a:srgbClr val="222222"/>
                </a:solidFill>
                <a:latin typeface="+mn-lt"/>
                <a:ea typeface="+mn-ea"/>
                <a:cs typeface="+mn-cs"/>
                <a:sym typeface="Helvetica"/>
              </a:defRPr>
            </a:pPr>
            <a:r>
              <a:t>International Summer School on Cybercrime and Forensic Computing</a:t>
            </a:r>
          </a:p>
          <a:p>
            <a:pPr defTabSz="457200">
              <a:defRPr sz="1600">
                <a:solidFill>
                  <a:srgbClr val="222222"/>
                </a:solidFill>
                <a:latin typeface="+mn-lt"/>
                <a:ea typeface="+mn-ea"/>
                <a:cs typeface="+mn-cs"/>
                <a:sym typeface="Helvetica"/>
              </a:defRPr>
            </a:pPr>
            <a:r>
              <a:t>Tuesday, June 3 – Friday, June 6, 2025</a:t>
            </a:r>
            <a:br/>
            <a:r>
              <a:t>Nürnberg, Germany</a:t>
            </a:r>
          </a:p>
        </p:txBody>
      </p:sp>
      <p:sp>
        <p:nvSpPr>
          <p:cNvPr id="82" name="Title 1"/>
          <p:cNvSpPr txBox="1"/>
          <p:nvPr>
            <p:ph type="ctrTitle"/>
          </p:nvPr>
        </p:nvSpPr>
        <p:spPr>
          <a:prstGeom prst="rect">
            <a:avLst/>
          </a:prstGeom>
        </p:spPr>
        <p:txBody>
          <a:bodyPr/>
          <a:lstStyle>
            <a:lvl1pPr defTabSz="624078">
              <a:defRPr sz="2912"/>
            </a:lvl1pPr>
          </a:lstStyle>
          <a:p>
            <a:pPr/>
            <a:r>
              <a:t>The impact of quantum computing on the authentication of digital evidence </a:t>
            </a:r>
          </a:p>
        </p:txBody>
      </p:sp>
    </p:spTree>
  </p:cSld>
  <p:clrMapOvr>
    <a:masterClrMapping/>
  </p:clrMapOvr>
  <p:transition xmlns:p14="http://schemas.microsoft.com/office/powerpoint/2010/main" spd="med" advClick="1"/>
</p:sld>
</file>

<file path=ppt/slides/slide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4" name="Slide Number"/>
          <p:cNvSpPr txBox="1"/>
          <p:nvPr>
            <p:ph type="sldNum" sz="quarter" idx="2"/>
          </p:nvPr>
        </p:nvSpPr>
        <p:spPr>
          <a:xfrm>
            <a:off x="8890068" y="4889500"/>
            <a:ext cx="144849"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5" name="Subtitle 4"/>
          <p:cNvSpPr txBox="1"/>
          <p:nvPr>
            <p:ph type="subTitle" sz="half" idx="1"/>
          </p:nvPr>
        </p:nvSpPr>
        <p:spPr>
          <a:prstGeom prst="rect">
            <a:avLst/>
          </a:prstGeom>
        </p:spPr>
        <p:txBody>
          <a:bodyPr/>
          <a:lstStyle>
            <a:lvl1pPr defTabSz="411480">
              <a:defRPr sz="1440"/>
            </a:lvl1pPr>
          </a:lstStyle>
          <a:p>
            <a:pPr/>
            <a:r>
              <a:t>Today most digital evidence is authenticated using cryptographic algorithms and procedures developed in the 1990s. Digital evidence is typically processed with a cryptographic „hash function“ and then, occasionally, digitally signed. The security of these algorithms has steadily eroded over time as a result of advances in computing power and cryptographic understanding, and might suddenly crumble with the development of a practical cryptographically relevant quantum computer (CRQC). In this session, Dr. Garfinkel will present the mathematical underpinnings of digital evidence certification and validation with numerous examples. He will then present an introduction to quantum computing, discuss the likely impact on digital evidence, and introduce work on so-called „post-quantum cryptography.“</a:t>
            </a:r>
          </a:p>
        </p:txBody>
      </p:sp>
      <p:sp>
        <p:nvSpPr>
          <p:cNvPr id="86" name="Title 1"/>
          <p:cNvSpPr txBox="1"/>
          <p:nvPr>
            <p:ph type="ctrTitle"/>
          </p:nvPr>
        </p:nvSpPr>
        <p:spPr>
          <a:prstGeom prst="rect">
            <a:avLst/>
          </a:prstGeom>
        </p:spPr>
        <p:txBody>
          <a:bodyPr/>
          <a:lstStyle/>
          <a:p>
            <a:pPr/>
            <a:r>
              <a:t>Abstract</a:t>
            </a:r>
          </a:p>
        </p:txBody>
      </p:sp>
    </p:spTree>
  </p:cSld>
  <p:clrMapOvr>
    <a:masterClrMapping/>
  </p:clrMapOvr>
  <p:transition xmlns:p14="http://schemas.microsoft.com/office/powerpoint/2010/main" spd="med" advClick="1"/>
</p:sld>
</file>

<file path=ppt/slides/slide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0" name="Outline for today’s class"/>
          <p:cNvSpPr txBox="1"/>
          <p:nvPr>
            <p:ph type="title"/>
          </p:nvPr>
        </p:nvSpPr>
        <p:spPr>
          <a:prstGeom prst="rect">
            <a:avLst/>
          </a:prstGeom>
        </p:spPr>
        <p:txBody>
          <a:bodyPr/>
          <a:lstStyle/>
          <a:p>
            <a:pPr/>
            <a:r>
              <a:t>Outline for today’s class</a:t>
            </a:r>
          </a:p>
        </p:txBody>
      </p:sp>
      <p:sp>
        <p:nvSpPr>
          <p:cNvPr id="91" name="Digital Evidence Authentication (with hash functions)…"/>
          <p:cNvSpPr txBox="1"/>
          <p:nvPr>
            <p:ph type="body" idx="1"/>
          </p:nvPr>
        </p:nvSpPr>
        <p:spPr>
          <a:prstGeom prst="rect">
            <a:avLst/>
          </a:prstGeom>
        </p:spPr>
        <p:txBody>
          <a:bodyPr/>
          <a:lstStyle/>
          <a:p>
            <a:pPr/>
            <a:r>
              <a:t>Digital Evidence Authentication (with hash functions)</a:t>
            </a:r>
          </a:p>
          <a:p>
            <a:pPr/>
          </a:p>
          <a:p>
            <a:pPr/>
            <a:r>
              <a:t>Encryption typically encountered by digital forensics examiners</a:t>
            </a:r>
          </a:p>
          <a:p>
            <a:pPr/>
          </a:p>
          <a:p>
            <a:pPr/>
            <a:r>
              <a:t>The quantum domain and quantum information science</a:t>
            </a:r>
          </a:p>
          <a:p>
            <a:pPr/>
          </a:p>
          <a:p>
            <a:pPr/>
            <a:r>
              <a:t>Post quantum cryptography</a:t>
            </a:r>
          </a:p>
          <a:p>
            <a:pPr/>
          </a:p>
          <a:p>
            <a:pPr/>
            <a:r>
              <a:t>The likely impact of quantum on digital evidence authentication</a:t>
            </a:r>
          </a:p>
        </p:txBody>
      </p:sp>
      <p:sp>
        <p:nvSpPr>
          <p:cNvPr id="92" name="Slide Number"/>
          <p:cNvSpPr txBox="1"/>
          <p:nvPr>
            <p:ph type="sldNum" sz="quarter" idx="2"/>
          </p:nvPr>
        </p:nvSpPr>
        <p:spPr>
          <a:xfrm>
            <a:off x="8859986" y="4953000"/>
            <a:ext cx="133252"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4" name="Slide Number"/>
          <p:cNvSpPr txBox="1"/>
          <p:nvPr>
            <p:ph type="sldNum" sz="quarter" idx="2"/>
          </p:nvPr>
        </p:nvSpPr>
        <p:spPr>
          <a:xfrm>
            <a:off x="8890068" y="4889500"/>
            <a:ext cx="144849"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5" name="Click to add subtitle"/>
          <p:cNvSpPr txBox="1"/>
          <p:nvPr>
            <p:ph type="body" sz="half" idx="1"/>
          </p:nvPr>
        </p:nvSpPr>
        <p:spPr>
          <a:prstGeom prst="rect">
            <a:avLst/>
          </a:prstGeom>
        </p:spPr>
        <p:txBody>
          <a:bodyPr/>
          <a:lstStyle/>
          <a:p>
            <a:pPr/>
          </a:p>
          <a:p>
            <a:pPr/>
          </a:p>
        </p:txBody>
      </p:sp>
      <p:sp>
        <p:nvSpPr>
          <p:cNvPr id="96" name="Digital Evidence Authentication"/>
          <p:cNvSpPr txBox="1"/>
          <p:nvPr>
            <p:ph type="title"/>
          </p:nvPr>
        </p:nvSpPr>
        <p:spPr>
          <a:prstGeom prst="rect">
            <a:avLst/>
          </a:prstGeom>
        </p:spPr>
        <p:txBody>
          <a:bodyPr/>
          <a:lstStyle/>
          <a:p>
            <a:pPr/>
            <a:r>
              <a:t>Digital Evidence Authentication</a:t>
            </a:r>
          </a:p>
        </p:txBody>
      </p:sp>
    </p:spTree>
  </p:cSld>
  <p:clrMapOvr>
    <a:masterClrMapping/>
  </p:clrMapOvr>
  <p:transition xmlns:p14="http://schemas.microsoft.com/office/powerpoint/2010/main" spd="med" advClick="1"/>
</p:sld>
</file>

<file path=ppt/slides/slide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0" name="Knowledge check……"/>
          <p:cNvSpPr txBox="1"/>
          <p:nvPr>
            <p:ph type="title"/>
          </p:nvPr>
        </p:nvSpPr>
        <p:spPr>
          <a:prstGeom prst="rect">
            <a:avLst/>
          </a:prstGeom>
        </p:spPr>
        <p:txBody>
          <a:bodyPr/>
          <a:lstStyle/>
          <a:p>
            <a:pPr/>
            <a:r>
              <a:t>Knowledge check…</a:t>
            </a:r>
          </a:p>
          <a:p>
            <a:pPr/>
            <a:r>
              <a:t>Raise your hand if you know what a hash function is?</a:t>
            </a:r>
          </a:p>
        </p:txBody>
      </p:sp>
      <p:sp>
        <p:nvSpPr>
          <p:cNvPr id="101" name="Double-click to edit"/>
          <p:cNvSpPr txBox="1"/>
          <p:nvPr>
            <p:ph type="body" idx="1"/>
          </p:nvPr>
        </p:nvSpPr>
        <p:spPr>
          <a:prstGeom prst="rect">
            <a:avLst/>
          </a:prstGeom>
        </p:spPr>
        <p:txBody>
          <a:bodyPr/>
          <a:lstStyle/>
          <a:p>
            <a:pPr/>
          </a:p>
        </p:txBody>
      </p:sp>
      <p:sp>
        <p:nvSpPr>
          <p:cNvPr id="102" name="Slide Number"/>
          <p:cNvSpPr txBox="1"/>
          <p:nvPr>
            <p:ph type="sldNum" sz="quarter" idx="2"/>
          </p:nvPr>
        </p:nvSpPr>
        <p:spPr>
          <a:xfrm>
            <a:off x="8859986" y="4953000"/>
            <a:ext cx="133252"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3" name="pasted-movie.png" descr="pasted-movie.png"/>
          <p:cNvPicPr>
            <a:picLocks noChangeAspect="1"/>
          </p:cNvPicPr>
          <p:nvPr/>
        </p:nvPicPr>
        <p:blipFill>
          <a:blip r:embed="rId2">
            <a:extLst/>
          </a:blip>
          <a:stretch>
            <a:fillRect/>
          </a:stretch>
        </p:blipFill>
        <p:spPr>
          <a:xfrm>
            <a:off x="1543481" y="867312"/>
            <a:ext cx="6057038" cy="4038026"/>
          </a:xfrm>
          <a:prstGeom prst="rect">
            <a:avLst/>
          </a:prstGeom>
          <a:ln w="12700">
            <a:miter lim="400000"/>
          </a:ln>
        </p:spPr>
      </p:pic>
    </p:spTree>
  </p:cSld>
  <p:clrMapOvr>
    <a:masterClrMapping/>
  </p:clrMapOvr>
  <p:transition xmlns:p14="http://schemas.microsoft.com/office/powerpoint/2010/main" spd="med" advClick="1"/>
</p:sld>
</file>

<file path=ppt/slides/slide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7" name="Knowledge check……"/>
          <p:cNvSpPr txBox="1"/>
          <p:nvPr>
            <p:ph type="title"/>
          </p:nvPr>
        </p:nvSpPr>
        <p:spPr>
          <a:prstGeom prst="rect">
            <a:avLst/>
          </a:prstGeom>
        </p:spPr>
        <p:txBody>
          <a:bodyPr/>
          <a:lstStyle/>
          <a:p>
            <a:pPr/>
            <a:r>
              <a:t>Knowledge check…</a:t>
            </a:r>
          </a:p>
          <a:p>
            <a:pPr/>
            <a:r>
              <a:t>Raise your hand if you know what a digital signature is?</a:t>
            </a:r>
          </a:p>
        </p:txBody>
      </p:sp>
      <p:sp>
        <p:nvSpPr>
          <p:cNvPr id="108" name="Double-click to edit"/>
          <p:cNvSpPr txBox="1"/>
          <p:nvPr>
            <p:ph type="body" idx="1"/>
          </p:nvPr>
        </p:nvSpPr>
        <p:spPr>
          <a:prstGeom prst="rect">
            <a:avLst/>
          </a:prstGeom>
        </p:spPr>
        <p:txBody>
          <a:bodyPr/>
          <a:lstStyle/>
          <a:p>
            <a:pPr/>
          </a:p>
        </p:txBody>
      </p:sp>
      <p:sp>
        <p:nvSpPr>
          <p:cNvPr id="109" name="Slide Number"/>
          <p:cNvSpPr txBox="1"/>
          <p:nvPr>
            <p:ph type="sldNum" sz="quarter" idx="2"/>
          </p:nvPr>
        </p:nvSpPr>
        <p:spPr>
          <a:xfrm>
            <a:off x="8859986" y="4953000"/>
            <a:ext cx="133252"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0" name="pasted-movie.png" descr="pasted-movie.png"/>
          <p:cNvPicPr>
            <a:picLocks noChangeAspect="1"/>
          </p:cNvPicPr>
          <p:nvPr/>
        </p:nvPicPr>
        <p:blipFill>
          <a:blip r:embed="rId2">
            <a:extLst/>
          </a:blip>
          <a:stretch>
            <a:fillRect/>
          </a:stretch>
        </p:blipFill>
        <p:spPr>
          <a:xfrm>
            <a:off x="1256568" y="722924"/>
            <a:ext cx="6630864" cy="4420576"/>
          </a:xfrm>
          <a:prstGeom prst="rect">
            <a:avLst/>
          </a:prstGeom>
          <a:ln w="12700">
            <a:miter lim="400000"/>
          </a:ln>
        </p:spPr>
      </p:pic>
    </p:spTree>
  </p:cSld>
  <p:clrMapOvr>
    <a:masterClrMapping/>
  </p:clrMapOvr>
  <p:transition xmlns:p14="http://schemas.microsoft.com/office/powerpoint/2010/main" spd="med" advClick="1"/>
</p:sld>
</file>

<file path=ppt/slides/slide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4" name="Knowledge check……"/>
          <p:cNvSpPr txBox="1"/>
          <p:nvPr>
            <p:ph type="title"/>
          </p:nvPr>
        </p:nvSpPr>
        <p:spPr>
          <a:prstGeom prst="rect">
            <a:avLst/>
          </a:prstGeom>
        </p:spPr>
        <p:txBody>
          <a:bodyPr/>
          <a:lstStyle/>
          <a:p>
            <a:pPr/>
            <a:r>
              <a:t>Knowledge check…</a:t>
            </a:r>
          </a:p>
          <a:p>
            <a:pPr/>
            <a:r>
              <a:t>Raise your hand if really understand public key cryptography</a:t>
            </a:r>
          </a:p>
        </p:txBody>
      </p:sp>
      <p:sp>
        <p:nvSpPr>
          <p:cNvPr id="115" name="Double-click to edit"/>
          <p:cNvSpPr txBox="1"/>
          <p:nvPr>
            <p:ph type="body" idx="1"/>
          </p:nvPr>
        </p:nvSpPr>
        <p:spPr>
          <a:prstGeom prst="rect">
            <a:avLst/>
          </a:prstGeom>
        </p:spPr>
        <p:txBody>
          <a:bodyPr/>
          <a:lstStyle/>
          <a:p>
            <a:pPr/>
          </a:p>
        </p:txBody>
      </p:sp>
      <p:sp>
        <p:nvSpPr>
          <p:cNvPr id="116" name="Slide Number"/>
          <p:cNvSpPr txBox="1"/>
          <p:nvPr>
            <p:ph type="sldNum" sz="quarter" idx="2"/>
          </p:nvPr>
        </p:nvSpPr>
        <p:spPr>
          <a:xfrm>
            <a:off x="8859986" y="4953000"/>
            <a:ext cx="133252"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7" name="pasted-movie.png" descr="pasted-movie.png"/>
          <p:cNvPicPr>
            <a:picLocks noChangeAspect="1"/>
          </p:cNvPicPr>
          <p:nvPr/>
        </p:nvPicPr>
        <p:blipFill>
          <a:blip r:embed="rId2">
            <a:extLst/>
          </a:blip>
          <a:srcRect l="14822" t="53084" r="21039" b="0"/>
          <a:stretch>
            <a:fillRect/>
          </a:stretch>
        </p:blipFill>
        <p:spPr>
          <a:xfrm>
            <a:off x="1598223" y="1754239"/>
            <a:ext cx="5864772" cy="2264353"/>
          </a:xfrm>
          <a:prstGeom prst="rect">
            <a:avLst/>
          </a:prstGeom>
          <a:ln w="12700">
            <a:miter lim="400000"/>
          </a:ln>
        </p:spPr>
      </p:pic>
      <p:sp>
        <p:nvSpPr>
          <p:cNvPr id="118" name="https://www.sectigo.com/resource-library/public-key-vs-private-key"/>
          <p:cNvSpPr txBox="1"/>
          <p:nvPr/>
        </p:nvSpPr>
        <p:spPr>
          <a:xfrm>
            <a:off x="4289529" y="4893381"/>
            <a:ext cx="4475982"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https://www.sectigo.com/resource-library/public-key-vs-private-key</a:t>
            </a:r>
          </a:p>
        </p:txBody>
      </p:sp>
    </p:spTree>
  </p:cSld>
  <p:clrMapOvr>
    <a:masterClrMapping/>
  </p:clrMapOvr>
  <p:transition xmlns:p14="http://schemas.microsoft.com/office/powerpoint/2010/main" spd="med" advClick="1"/>
</p:sld>
</file>

<file path=ppt/slides/slide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0" name="Slide Number"/>
          <p:cNvSpPr txBox="1"/>
          <p:nvPr>
            <p:ph type="sldNum" sz="quarter" idx="2"/>
          </p:nvPr>
        </p:nvSpPr>
        <p:spPr>
          <a:xfrm>
            <a:off x="8890068" y="4889500"/>
            <a:ext cx="144849"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1" name="Cryptographic hash functions detect if data have been changed."/>
          <p:cNvSpPr txBox="1"/>
          <p:nvPr>
            <p:ph type="body" sz="half" idx="1"/>
          </p:nvPr>
        </p:nvSpPr>
        <p:spPr>
          <a:prstGeom prst="rect">
            <a:avLst/>
          </a:prstGeom>
        </p:spPr>
        <p:txBody>
          <a:bodyPr/>
          <a:lstStyle/>
          <a:p>
            <a:pPr/>
            <a:r>
              <a:t>Cryptographic hash functions detect if data have been changed.</a:t>
            </a:r>
          </a:p>
        </p:txBody>
      </p:sp>
      <p:sp>
        <p:nvSpPr>
          <p:cNvPr id="122" name="Cryptographic hash functions: Background"/>
          <p:cNvSpPr txBox="1"/>
          <p:nvPr>
            <p:ph type="title"/>
          </p:nvPr>
        </p:nvSpPr>
        <p:spPr>
          <a:prstGeom prst="rect">
            <a:avLst/>
          </a:prstGeom>
        </p:spPr>
        <p:txBody>
          <a:bodyPr/>
          <a:lstStyle/>
          <a:p>
            <a:pPr/>
            <a:r>
              <a:t>Cryptographic hash functions: Background</a:t>
            </a:r>
          </a:p>
        </p:txBody>
      </p:sp>
    </p:spTree>
  </p:cSld>
  <p:clrMapOvr>
    <a:masterClrMapping/>
  </p:clrMapOvr>
  <p:transition xmlns:p14="http://schemas.microsoft.com/office/powerpoint/2010/main" spd="med" advClick="1"/>
</p:sld>
</file>

<file path=ppt/slides/slide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6" name="Hash functions were by Hans Peter Luhn at IBM in 1953"/>
          <p:cNvSpPr txBox="1"/>
          <p:nvPr>
            <p:ph type="title"/>
          </p:nvPr>
        </p:nvSpPr>
        <p:spPr>
          <a:prstGeom prst="rect">
            <a:avLst/>
          </a:prstGeom>
        </p:spPr>
        <p:txBody>
          <a:bodyPr/>
          <a:lstStyle/>
          <a:p>
            <a:pPr/>
            <a:r>
              <a:t>Hash functions were by Hans Peter Luhn at IBM in 1953</a:t>
            </a:r>
          </a:p>
        </p:txBody>
      </p:sp>
      <p:sp>
        <p:nvSpPr>
          <p:cNvPr id="127" name="Hash(x) speeds up database retrieval.…"/>
          <p:cNvSpPr txBox="1"/>
          <p:nvPr>
            <p:ph type="body" idx="1"/>
          </p:nvPr>
        </p:nvSpPr>
        <p:spPr>
          <a:xfrm>
            <a:off x="318907" y="843855"/>
            <a:ext cx="4898168" cy="4084941"/>
          </a:xfrm>
          <a:prstGeom prst="rect">
            <a:avLst/>
          </a:prstGeom>
        </p:spPr>
        <p:txBody>
          <a:bodyPr/>
          <a:lstStyle/>
          <a:p>
            <a:pPr marR="27127" defTabSz="607977">
              <a:defRPr sz="1602"/>
            </a:pPr>
            <a:r>
              <a:t>Hash(x) speeds up database retrieval.</a:t>
            </a:r>
          </a:p>
          <a:p>
            <a:pPr marR="27127" defTabSz="607977">
              <a:defRPr sz="1602"/>
            </a:pPr>
          </a:p>
          <a:p>
            <a:pPr marR="27127" defTabSz="607977">
              <a:defRPr sz="1602"/>
            </a:pPr>
            <a:r>
              <a:t>Example Problem:</a:t>
            </a:r>
          </a:p>
          <a:p>
            <a:pPr lvl="1" marL="361499" marR="27127" indent="-121875" defTabSz="607977">
              <a:spcBef>
                <a:spcPts val="300"/>
              </a:spcBef>
              <a:defRPr sz="1424"/>
            </a:pPr>
            <a:r>
              <a:t>A computer stores millions of 7-digit phone numbers. How do you know if phone number “x” is in the database?</a:t>
            </a:r>
          </a:p>
          <a:p>
            <a:pPr lvl="1" marL="361499" marR="27127" indent="-121875" defTabSz="607977">
              <a:spcBef>
                <a:spcPts val="300"/>
              </a:spcBef>
              <a:defRPr sz="1424"/>
            </a:pPr>
            <a:r>
              <a:t>The computer has easy access to 100 “buckets” of numbers.</a:t>
            </a:r>
          </a:p>
          <a:p>
            <a:pPr marR="27127" defTabSz="607977">
              <a:defRPr sz="1602"/>
            </a:pPr>
            <a:r>
              <a:t>Solution:</a:t>
            </a:r>
          </a:p>
          <a:p>
            <a:pPr lvl="1" marL="361499" marR="27127" indent="-121875" defTabSz="607977">
              <a:spcBef>
                <a:spcPts val="300"/>
              </a:spcBef>
              <a:defRPr sz="1424"/>
            </a:pPr>
            <a:r>
              <a:t>x ∈ 0 … 1000000</a:t>
            </a:r>
          </a:p>
          <a:p>
            <a:pPr lvl="1" marL="361499" marR="27127" indent="-121875" defTabSz="607977">
              <a:spcBef>
                <a:spcPts val="300"/>
              </a:spcBef>
              <a:defRPr sz="1424"/>
            </a:pPr>
            <a:r>
              <a:t>Hash(x) ∈ 0 … 99  (with even distribution)</a:t>
            </a:r>
          </a:p>
          <a:p>
            <a:pPr lvl="1" marL="361499" marR="27127" indent="-121875" defTabSz="607977">
              <a:spcBef>
                <a:spcPts val="300"/>
              </a:spcBef>
              <a:defRPr sz="1424"/>
            </a:pPr>
            <a:r>
              <a:t>For each phone number “x”, store “x” in bucket Hash(x)</a:t>
            </a:r>
          </a:p>
          <a:p>
            <a:pPr marR="27127" defTabSz="607977">
              <a:defRPr sz="1602"/>
            </a:pPr>
          </a:p>
        </p:txBody>
      </p:sp>
      <p:sp>
        <p:nvSpPr>
          <p:cNvPr id="128" name="Slide Number"/>
          <p:cNvSpPr txBox="1"/>
          <p:nvPr>
            <p:ph type="sldNum" sz="quarter" idx="2"/>
          </p:nvPr>
        </p:nvSpPr>
        <p:spPr>
          <a:xfrm>
            <a:off x="8859986" y="4953000"/>
            <a:ext cx="133252"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9" name="https://spectrum.ieee.org/hans-peter-luhn-and-the-birth-of-the-hashing-algorithm"/>
          <p:cNvSpPr txBox="1"/>
          <p:nvPr/>
        </p:nvSpPr>
        <p:spPr>
          <a:xfrm>
            <a:off x="3304854" y="4893381"/>
            <a:ext cx="5417171"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https://spectrum.ieee.org/hans-peter-luhn-and-the-birth-of-the-hashing-algorithm</a:t>
            </a:r>
          </a:p>
        </p:txBody>
      </p:sp>
      <p:pic>
        <p:nvPicPr>
          <p:cNvPr id="130" name="pasted-movie.png" descr="pasted-movie.png"/>
          <p:cNvPicPr>
            <a:picLocks noChangeAspect="1"/>
          </p:cNvPicPr>
          <p:nvPr/>
        </p:nvPicPr>
        <p:blipFill>
          <a:blip r:embed="rId2">
            <a:extLst/>
          </a:blip>
          <a:stretch>
            <a:fillRect/>
          </a:stretch>
        </p:blipFill>
        <p:spPr>
          <a:xfrm>
            <a:off x="5349541" y="1551828"/>
            <a:ext cx="3558660" cy="2668995"/>
          </a:xfrm>
          <a:prstGeom prst="rect">
            <a:avLst/>
          </a:prstGeom>
          <a:ln w="12700">
            <a:miter lim="400000"/>
          </a:ln>
        </p:spPr>
      </p:pic>
      <p:pic>
        <p:nvPicPr>
          <p:cNvPr id="131" name="pasted-movie.png" descr="pasted-movie.png"/>
          <p:cNvPicPr>
            <a:picLocks noChangeAspect="1"/>
          </p:cNvPicPr>
          <p:nvPr/>
        </p:nvPicPr>
        <p:blipFill>
          <a:blip r:embed="rId3">
            <a:extLst/>
          </a:blip>
          <a:srcRect l="14532" t="0" r="14532" b="0"/>
          <a:stretch>
            <a:fillRect/>
          </a:stretch>
        </p:blipFill>
        <p:spPr>
          <a:xfrm>
            <a:off x="5478951" y="1283744"/>
            <a:ext cx="3410549" cy="3205291"/>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27">
                                            <p:bg/>
                                          </p:spTgt>
                                        </p:tgtEl>
                                        <p:attrNameLst>
                                          <p:attrName>style.visibility</p:attrName>
                                        </p:attrNameLst>
                                      </p:cBhvr>
                                      <p:to>
                                        <p:strVal val="visible"/>
                                      </p:to>
                                    </p:set>
                                  </p:childTnLst>
                                </p:cTn>
                              </p:par>
                              <p:par>
                                <p:cTn id="7" presetClass="entr" nodeType="withEffect" presetSubtype="0" presetID="1" grpId="1" fill="hold">
                                  <p:stCondLst>
                                    <p:cond delay="0"/>
                                  </p:stCondLst>
                                  <p:iterate type="el" backwards="0">
                                    <p:tmAbs val="0"/>
                                  </p:iterate>
                                  <p:childTnLst>
                                    <p:set>
                                      <p:cBhvr>
                                        <p:cTn id="8" fill="hold"/>
                                        <p:tgtEl>
                                          <p:spTgt spid="127">
                                            <p:txEl>
                                              <p:pRg st="0" end="0"/>
                                            </p:txEl>
                                          </p:spTgt>
                                        </p:tgtEl>
                                        <p:attrNameLst>
                                          <p:attrName>style.visibility</p:attrName>
                                        </p:attrNameLst>
                                      </p:cBhvr>
                                      <p:to>
                                        <p:strVal val="visible"/>
                                      </p:to>
                                    </p:set>
                                  </p:childTnLst>
                                </p:cTn>
                              </p:par>
                            </p:childTnLst>
                          </p:cTn>
                        </p:par>
                        <p:par>
                          <p:cTn id="9" fill="hold">
                            <p:stCondLst>
                              <p:cond delay="0"/>
                            </p:stCondLst>
                            <p:childTnLst>
                              <p:par>
                                <p:cTn id="10" presetClass="entr" nodeType="afterEffect" presetSubtype="0" presetID="1" grpId="1" fill="hold">
                                  <p:stCondLst>
                                    <p:cond delay="0"/>
                                  </p:stCondLst>
                                  <p:iterate type="el" backwards="0">
                                    <p:tmAbs val="0"/>
                                  </p:iterate>
                                  <p:childTnLst>
                                    <p:set>
                                      <p:cBhvr>
                                        <p:cTn id="11" fill="hold"/>
                                        <p:tgtEl>
                                          <p:spTgt spid="127">
                                            <p:txEl>
                                              <p:pRg st="1" end="1"/>
                                            </p:txEl>
                                          </p:spTgt>
                                        </p:tgtEl>
                                        <p:attrNameLst>
                                          <p:attrName>style.visibility</p:attrName>
                                        </p:attrNameLst>
                                      </p:cBhvr>
                                      <p:to>
                                        <p:strVal val="visible"/>
                                      </p:to>
                                    </p:set>
                                  </p:childTnLst>
                                </p:cTn>
                              </p:par>
                            </p:childTnLst>
                          </p:cTn>
                        </p:par>
                        <p:par>
                          <p:cTn id="12" fill="hold">
                            <p:stCondLst>
                              <p:cond delay="0"/>
                            </p:stCondLst>
                            <p:childTnLst>
                              <p:par>
                                <p:cTn id="13" presetClass="entr" nodeType="afterEffect" presetSubtype="0" presetID="1" grpId="1" fill="hold">
                                  <p:stCondLst>
                                    <p:cond delay="0"/>
                                  </p:stCondLst>
                                  <p:iterate type="el" backwards="0">
                                    <p:tmAbs val="0"/>
                                  </p:iterate>
                                  <p:childTnLst>
                                    <p:set>
                                      <p:cBhvr>
                                        <p:cTn id="14" fill="hold"/>
                                        <p:tgtEl>
                                          <p:spTgt spid="127">
                                            <p:txEl>
                                              <p:pRg st="2" end="2"/>
                                            </p:txEl>
                                          </p:spTgt>
                                        </p:tgtEl>
                                        <p:attrNameLst>
                                          <p:attrName>style.visibility</p:attrName>
                                        </p:attrNameLst>
                                      </p:cBhvr>
                                      <p:to>
                                        <p:strVal val="visible"/>
                                      </p:to>
                                    </p:set>
                                  </p:childTnLst>
                                </p:cTn>
                              </p:par>
                            </p:childTnLst>
                          </p:cTn>
                        </p:par>
                        <p:par>
                          <p:cTn id="15" fill="hold">
                            <p:stCondLst>
                              <p:cond delay="0"/>
                            </p:stCondLst>
                            <p:childTnLst>
                              <p:par>
                                <p:cTn id="16" presetClass="entr" nodeType="afterEffect" presetSubtype="0" presetID="1" grpId="1" fill="hold">
                                  <p:stCondLst>
                                    <p:cond delay="0"/>
                                  </p:stCondLst>
                                  <p:iterate type="el" backwards="0">
                                    <p:tmAbs val="0"/>
                                  </p:iterate>
                                  <p:childTnLst>
                                    <p:set>
                                      <p:cBhvr>
                                        <p:cTn id="17" fill="hold"/>
                                        <p:tgtEl>
                                          <p:spTgt spid="127">
                                            <p:txEl>
                                              <p:pRg st="3" end="3"/>
                                            </p:txEl>
                                          </p:spTgt>
                                        </p:tgtEl>
                                        <p:attrNameLst>
                                          <p:attrName>style.visibility</p:attrName>
                                        </p:attrNameLst>
                                      </p:cBhvr>
                                      <p:to>
                                        <p:strVal val="visible"/>
                                      </p:to>
                                    </p:set>
                                  </p:childTnLst>
                                </p:cTn>
                              </p:par>
                            </p:childTnLst>
                          </p:cTn>
                        </p:par>
                        <p:par>
                          <p:cTn id="18" fill="hold">
                            <p:stCondLst>
                              <p:cond delay="0"/>
                            </p:stCondLst>
                            <p:childTnLst>
                              <p:par>
                                <p:cTn id="19" presetClass="entr" nodeType="afterEffect" presetSubtype="0" presetID="1" grpId="1" fill="hold">
                                  <p:stCondLst>
                                    <p:cond delay="0"/>
                                  </p:stCondLst>
                                  <p:iterate type="el" backwards="0">
                                    <p:tmAbs val="0"/>
                                  </p:iterate>
                                  <p:childTnLst>
                                    <p:set>
                                      <p:cBhvr>
                                        <p:cTn id="20" fill="hold"/>
                                        <p:tgtEl>
                                          <p:spTgt spid="127">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Class="entr" nodeType="clickEffect" presetSubtype="0" presetID="1" grpId="1" fill="hold">
                                  <p:stCondLst>
                                    <p:cond delay="0"/>
                                  </p:stCondLst>
                                  <p:iterate type="el" backwards="0">
                                    <p:tmAbs val="0"/>
                                  </p:iterate>
                                  <p:childTnLst>
                                    <p:set>
                                      <p:cBhvr>
                                        <p:cTn id="24" fill="hold"/>
                                        <p:tgtEl>
                                          <p:spTgt spid="127">
                                            <p:txEl>
                                              <p:pRg st="5" end="5"/>
                                            </p:txEl>
                                          </p:spTgt>
                                        </p:tgtEl>
                                        <p:attrNameLst>
                                          <p:attrName>style.visibility</p:attrName>
                                        </p:attrNameLst>
                                      </p:cBhvr>
                                      <p:to>
                                        <p:strVal val="visible"/>
                                      </p:to>
                                    </p:set>
                                  </p:childTnLst>
                                </p:cTn>
                              </p:par>
                            </p:childTnLst>
                          </p:cTn>
                        </p:par>
                        <p:par>
                          <p:cTn id="25" fill="hold">
                            <p:stCondLst>
                              <p:cond delay="0"/>
                            </p:stCondLst>
                            <p:childTnLst>
                              <p:par>
                                <p:cTn id="26" presetClass="entr" nodeType="afterEffect" presetSubtype="0" presetID="1" grpId="1" fill="hold">
                                  <p:stCondLst>
                                    <p:cond delay="0"/>
                                  </p:stCondLst>
                                  <p:iterate type="el" backwards="0">
                                    <p:tmAbs val="0"/>
                                  </p:iterate>
                                  <p:childTnLst>
                                    <p:set>
                                      <p:cBhvr>
                                        <p:cTn id="27" fill="hold"/>
                                        <p:tgtEl>
                                          <p:spTgt spid="127">
                                            <p:txEl>
                                              <p:pRg st="6" end="6"/>
                                            </p:txEl>
                                          </p:spTgt>
                                        </p:tgtEl>
                                        <p:attrNameLst>
                                          <p:attrName>style.visibility</p:attrName>
                                        </p:attrNameLst>
                                      </p:cBhvr>
                                      <p:to>
                                        <p:strVal val="visible"/>
                                      </p:to>
                                    </p:set>
                                  </p:childTnLst>
                                </p:cTn>
                              </p:par>
                            </p:childTnLst>
                          </p:cTn>
                        </p:par>
                        <p:par>
                          <p:cTn id="28" fill="hold">
                            <p:stCondLst>
                              <p:cond delay="0"/>
                            </p:stCondLst>
                            <p:childTnLst>
                              <p:par>
                                <p:cTn id="29" presetClass="entr" nodeType="afterEffect" presetSubtype="0" presetID="1" grpId="1" fill="hold">
                                  <p:stCondLst>
                                    <p:cond delay="0"/>
                                  </p:stCondLst>
                                  <p:iterate type="el" backwards="0">
                                    <p:tmAbs val="0"/>
                                  </p:iterate>
                                  <p:childTnLst>
                                    <p:set>
                                      <p:cBhvr>
                                        <p:cTn id="30" fill="hold"/>
                                        <p:tgtEl>
                                          <p:spTgt spid="127">
                                            <p:txEl>
                                              <p:pRg st="7" end="7"/>
                                            </p:txEl>
                                          </p:spTgt>
                                        </p:tgtEl>
                                        <p:attrNameLst>
                                          <p:attrName>style.visibility</p:attrName>
                                        </p:attrNameLst>
                                      </p:cBhvr>
                                      <p:to>
                                        <p:strVal val="visible"/>
                                      </p:to>
                                    </p:set>
                                  </p:childTnLst>
                                </p:cTn>
                              </p:par>
                            </p:childTnLst>
                          </p:cTn>
                        </p:par>
                        <p:par>
                          <p:cTn id="31" fill="hold">
                            <p:stCondLst>
                              <p:cond delay="0"/>
                            </p:stCondLst>
                            <p:childTnLst>
                              <p:par>
                                <p:cTn id="32" presetClass="entr" nodeType="afterEffect" presetSubtype="0" presetID="1" grpId="1" fill="hold">
                                  <p:stCondLst>
                                    <p:cond delay="0"/>
                                  </p:stCondLst>
                                  <p:iterate type="el" backwards="0">
                                    <p:tmAbs val="0"/>
                                  </p:iterate>
                                  <p:childTnLst>
                                    <p:set>
                                      <p:cBhvr>
                                        <p:cTn id="33" fill="hold"/>
                                        <p:tgtEl>
                                          <p:spTgt spid="127">
                                            <p:txEl>
                                              <p:pRg st="8" end="8"/>
                                            </p:txEl>
                                          </p:spTgt>
                                        </p:tgtEl>
                                        <p:attrNameLst>
                                          <p:attrName>style.visibility</p:attrName>
                                        </p:attrNameLst>
                                      </p:cBhvr>
                                      <p:to>
                                        <p:strVal val="visible"/>
                                      </p:to>
                                    </p:set>
                                  </p:childTnLst>
                                </p:cTn>
                              </p:par>
                            </p:childTnLst>
                          </p:cTn>
                        </p:par>
                        <p:par>
                          <p:cTn id="34" fill="hold">
                            <p:stCondLst>
                              <p:cond delay="0"/>
                            </p:stCondLst>
                            <p:childTnLst>
                              <p:par>
                                <p:cTn id="35" presetClass="entr" nodeType="afterEffect" presetSubtype="0" presetID="1" grpId="1" fill="hold">
                                  <p:stCondLst>
                                    <p:cond delay="0"/>
                                  </p:stCondLst>
                                  <p:iterate type="el" backwards="0">
                                    <p:tmAbs val="0"/>
                                  </p:iterate>
                                  <p:childTnLst>
                                    <p:set>
                                      <p:cBhvr>
                                        <p:cTn id="36" fill="hold"/>
                                        <p:tgtEl>
                                          <p:spTgt spid="127">
                                            <p:txEl>
                                              <p:pRg st="9" end="9"/>
                                            </p:txEl>
                                          </p:spTgt>
                                        </p:tgtEl>
                                        <p:attrNameLst>
                                          <p:attrName>style.visibility</p:attrName>
                                        </p:attrNameLst>
                                      </p:cBhvr>
                                      <p:to>
                                        <p:strVal val="visible"/>
                                      </p:to>
                                    </p:set>
                                  </p:childTnLst>
                                </p:cTn>
                              </p:par>
                            </p:childTnLst>
                          </p:cTn>
                        </p:par>
                        <p:par>
                          <p:cTn id="37" fill="hold">
                            <p:stCondLst>
                              <p:cond delay="0"/>
                            </p:stCondLst>
                            <p:childTnLst>
                              <p:par>
                                <p:cTn id="38" presetClass="entr" nodeType="afterEffect" presetSubtype="0" presetID="1" grpId="1" fill="hold">
                                  <p:stCondLst>
                                    <p:cond delay="0"/>
                                  </p:stCondLst>
                                  <p:iterate type="el" backwards="0">
                                    <p:tmAbs val="0"/>
                                  </p:iterate>
                                  <p:childTnLst>
                                    <p:set>
                                      <p:cBhvr>
                                        <p:cTn id="39" fill="hold"/>
                                        <p:tgtEl>
                                          <p:spTgt spid="127">
                                            <p:txEl>
                                              <p:pRg st="10" end="10"/>
                                            </p:txEl>
                                          </p:spTgt>
                                        </p:tgtEl>
                                        <p:attrNameLst>
                                          <p:attrName>style.visibility</p:attrName>
                                        </p:attrNameLst>
                                      </p:cBhvr>
                                      <p:to>
                                        <p:strVal val="visible"/>
                                      </p:to>
                                    </p:set>
                                  </p:childTnLst>
                                </p:cTn>
                              </p:par>
                            </p:childTnLst>
                          </p:cTn>
                        </p:par>
                        <p:par>
                          <p:cTn id="40" fill="hold">
                            <p:stCondLst>
                              <p:cond delay="0"/>
                            </p:stCondLst>
                            <p:childTnLst>
                              <p:par>
                                <p:cTn id="41" presetClass="entr" nodeType="afterEffect" presetSubtype="0" presetID="1" grpId="2" fill="hold">
                                  <p:stCondLst>
                                    <p:cond delay="0"/>
                                  </p:stCondLst>
                                  <p:iterate type="el" backwards="0">
                                    <p:tmAbs val="0"/>
                                  </p:iterate>
                                  <p:childTnLst>
                                    <p:set>
                                      <p:cBhvr>
                                        <p:cTn id="42" fill="hold"/>
                                        <p:tgtEl>
                                          <p:spTgt spid="131"/>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p" bldLvl="5" animBg="1" rev="0" advAuto="0" spid="127" grpId="1"/>
      <p:bldP build="whole" bldLvl="1" animBg="1" rev="0" advAuto="0" spid="131" grpId="2"/>
    </p:bldLst>
  </p:timing>
</p:sld>
</file>

<file path=ppt/slides/slide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3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35" name="1961 - Cyclic redundancy check (CRC) error checking code"/>
          <p:cNvSpPr txBox="1"/>
          <p:nvPr>
            <p:ph type="title"/>
          </p:nvPr>
        </p:nvSpPr>
        <p:spPr>
          <a:prstGeom prst="rect">
            <a:avLst/>
          </a:prstGeom>
        </p:spPr>
        <p:txBody>
          <a:bodyPr/>
          <a:lstStyle/>
          <a:p>
            <a:pPr/>
            <a:r>
              <a:t>1961 - Cyclic redundancy check (CRC) error checking code</a:t>
            </a:r>
          </a:p>
        </p:txBody>
      </p:sp>
      <p:sp>
        <p:nvSpPr>
          <p:cNvPr id="136" name="CRC takes any input and produces an output of a given size.…"/>
          <p:cNvSpPr txBox="1"/>
          <p:nvPr>
            <p:ph type="body" idx="1"/>
          </p:nvPr>
        </p:nvSpPr>
        <p:spPr>
          <a:prstGeom prst="rect">
            <a:avLst/>
          </a:prstGeom>
        </p:spPr>
        <p:txBody>
          <a:bodyPr/>
          <a:lstStyle/>
          <a:p>
            <a:pPr/>
            <a:r>
              <a:t>CRC takes any input and produces an output of a given size.</a:t>
            </a:r>
          </a:p>
          <a:p>
            <a:pPr lvl="1"/>
            <a:r>
              <a:t>CRC is </a:t>
            </a:r>
            <a:r>
              <a:rPr i="1"/>
              <a:t>tunable </a:t>
            </a:r>
          </a:p>
          <a:p>
            <a:pPr lvl="1"/>
            <a:r>
              <a:t>Common sizes are CRC8, CRC16, CRC32 and CRC64</a:t>
            </a:r>
          </a:p>
          <a:p>
            <a:pPr lvl="1"/>
            <a:r>
              <a:t>Making a small change in input causes ~ half of the output bits to change.</a:t>
            </a:r>
          </a:p>
          <a:p>
            <a:pPr/>
          </a:p>
          <a:p>
            <a:pPr/>
            <a:r>
              <a:t>CRC32 - Produces 32 bits of output from any sized input.</a:t>
            </a:r>
          </a:p>
          <a:p>
            <a:pPr lvl="1"/>
            <a:r>
              <a:t>4 billion possible values!</a:t>
            </a:r>
          </a:p>
          <a:p>
            <a:pPr lvl="1"/>
            <a:r>
              <a:t>Ethernet uses CRC32</a:t>
            </a:r>
          </a:p>
          <a:p>
            <a:pPr/>
          </a:p>
          <a:p>
            <a:pPr/>
            <a:r>
              <a:t>CRC32 examples:</a:t>
            </a:r>
          </a:p>
          <a:p>
            <a:pPr lvl="3"/>
            <a:r>
              <a:t>CRC32(“Summer school.”) </a:t>
            </a:r>
            <a:r>
              <a:t>= 0x30454226 = 00110000010001010100001000100110</a:t>
            </a:r>
          </a:p>
          <a:p>
            <a:pPr lvl="3"/>
            <a:r>
              <a:t>CRC32(“Summer school!”) </a:t>
            </a:r>
            <a:r>
              <a:t>= 0x080AFF9B = 00001000000010101111111110011011 </a:t>
            </a:r>
          </a:p>
          <a:p>
            <a:pPr lvl="3"/>
            <a:r>
              <a:t>                                    (20 bit difference)</a:t>
            </a:r>
          </a:p>
        </p:txBody>
      </p:sp>
      <p:sp>
        <p:nvSpPr>
          <p:cNvPr id="13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1" name="Double-click to edit"/>
          <p:cNvSpPr txBox="1"/>
          <p:nvPr>
            <p:ph type="title"/>
          </p:nvPr>
        </p:nvSpPr>
        <p:spPr>
          <a:prstGeom prst="rect">
            <a:avLst/>
          </a:prstGeom>
        </p:spPr>
        <p:txBody>
          <a:bodyPr/>
          <a:lstStyle/>
          <a:p>
            <a:pPr/>
          </a:p>
        </p:txBody>
      </p:sp>
      <p:sp>
        <p:nvSpPr>
          <p:cNvPr id="142" name="CRC is Secure"/>
          <p:cNvSpPr txBox="1"/>
          <p:nvPr>
            <p:ph type="body" idx="1"/>
          </p:nvPr>
        </p:nvSpPr>
        <p:spPr>
          <a:prstGeom prst="rect">
            <a:avLst/>
          </a:prstGeom>
        </p:spPr>
        <p:txBody>
          <a:bodyPr/>
          <a:lstStyle/>
          <a:p>
            <a:pPr/>
            <a:r>
              <a:t>CRC is Secure</a:t>
            </a:r>
          </a:p>
        </p:txBody>
      </p:sp>
      <p:sp>
        <p:nvSpPr>
          <p:cNvPr id="14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44" name="X"/>
          <p:cNvSpPr txBox="1"/>
          <p:nvPr/>
        </p:nvSpPr>
        <p:spPr>
          <a:xfrm>
            <a:off x="4718000" y="1021481"/>
            <a:ext cx="2181226" cy="3627438"/>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5600">
                <a:solidFill>
                  <a:srgbClr val="B30838"/>
                </a:solidFill>
              </a:defRPr>
            </a:lvl1pPr>
          </a:lstStyle>
          <a:p>
            <a:pPr/>
            <a:r>
              <a:t>X</a:t>
            </a:r>
          </a:p>
        </p:txBody>
      </p:sp>
      <p:sp>
        <p:nvSpPr>
          <p:cNvPr id="145" name="Q: Why is CRC not secure?"/>
          <p:cNvSpPr txBox="1"/>
          <p:nvPr/>
        </p:nvSpPr>
        <p:spPr>
          <a:xfrm>
            <a:off x="260300" y="4435252"/>
            <a:ext cx="5003801" cy="45660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3200"/>
            </a:lvl1pPr>
          </a:lstStyle>
          <a:p>
            <a:pPr/>
            <a:r>
              <a:t>Q: Why is CRC not secure?</a:t>
            </a:r>
          </a:p>
        </p:txBody>
      </p:sp>
    </p:spTree>
  </p:cSld>
  <p:clrMapOvr>
    <a:masterClrMapping/>
  </p:clrMapOvr>
  <p:transition xmlns:p14="http://schemas.microsoft.com/office/powerpoint/2010/main" spd="med" advClick="1"/>
</p:sld>
</file>

<file path=ppt/slides/slide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9" name="In 1979, Ralph Merkle realized that hash functions could be used for security."/>
          <p:cNvSpPr txBox="1"/>
          <p:nvPr>
            <p:ph type="title"/>
          </p:nvPr>
        </p:nvSpPr>
        <p:spPr>
          <a:prstGeom prst="rect">
            <a:avLst/>
          </a:prstGeom>
        </p:spPr>
        <p:txBody>
          <a:bodyPr/>
          <a:lstStyle/>
          <a:p>
            <a:pPr/>
            <a:r>
              <a:t>In 1979, Ralph Merkle realized that hash functions could be used for security.</a:t>
            </a:r>
          </a:p>
        </p:txBody>
      </p:sp>
      <p:sp>
        <p:nvSpPr>
          <p:cNvPr id="15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1" name="Image" descr="Image"/>
          <p:cNvPicPr>
            <a:picLocks noChangeAspect="1"/>
          </p:cNvPicPr>
          <p:nvPr/>
        </p:nvPicPr>
        <p:blipFill>
          <a:blip r:embed="rId2">
            <a:extLst/>
          </a:blip>
          <a:stretch>
            <a:fillRect/>
          </a:stretch>
        </p:blipFill>
        <p:spPr>
          <a:xfrm>
            <a:off x="273707" y="1742534"/>
            <a:ext cx="4439375" cy="2121831"/>
          </a:xfrm>
          <a:prstGeom prst="rect">
            <a:avLst/>
          </a:prstGeom>
          <a:ln w="12700">
            <a:miter lim="400000"/>
          </a:ln>
        </p:spPr>
      </p:pic>
      <p:pic>
        <p:nvPicPr>
          <p:cNvPr id="152" name="Merkle - PhD Thesis1979 (dragged).pdf" descr="Merkle - PhD Thesis1979 (dragged).pdf"/>
          <p:cNvPicPr>
            <a:picLocks noChangeAspect="1"/>
          </p:cNvPicPr>
          <p:nvPr/>
        </p:nvPicPr>
        <p:blipFill>
          <a:blip r:embed="rId3">
            <a:extLst/>
          </a:blip>
          <a:stretch>
            <a:fillRect/>
          </a:stretch>
        </p:blipFill>
        <p:spPr>
          <a:xfrm>
            <a:off x="5196477" y="-1"/>
            <a:ext cx="3946789" cy="5143501"/>
          </a:xfrm>
          <a:prstGeom prst="rect">
            <a:avLst/>
          </a:prstGeom>
          <a:ln w="12700">
            <a:miter lim="400000"/>
          </a:ln>
        </p:spPr>
      </p:pic>
    </p:spTree>
  </p:cSld>
  <p:clrMapOvr>
    <a:masterClrMapping/>
  </p:clrMapOvr>
  <p:transition xmlns:p14="http://schemas.microsoft.com/office/powerpoint/2010/main" spd="med" advClick="1"/>
</p:sld>
</file>

<file path=ppt/slides/slide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6" name="Merkle’s basic idea: use hash functions to detect if a document had changed."/>
          <p:cNvSpPr txBox="1"/>
          <p:nvPr>
            <p:ph type="title"/>
          </p:nvPr>
        </p:nvSpPr>
        <p:spPr>
          <a:prstGeom prst="rect">
            <a:avLst/>
          </a:prstGeom>
        </p:spPr>
        <p:txBody>
          <a:bodyPr/>
          <a:lstStyle/>
          <a:p>
            <a:pPr/>
            <a:r>
              <a:t>Merkle’s basic idea: use hash functions to detect if a document had changed.</a:t>
            </a:r>
          </a:p>
        </p:txBody>
      </p:sp>
      <p:sp>
        <p:nvSpPr>
          <p:cNvPr id="157" name="Core idea — Hash a document and record that hash value.…"/>
          <p:cNvSpPr txBox="1"/>
          <p:nvPr>
            <p:ph type="body" idx="1"/>
          </p:nvPr>
        </p:nvSpPr>
        <p:spPr>
          <a:prstGeom prst="rect">
            <a:avLst/>
          </a:prstGeom>
        </p:spPr>
        <p:txBody>
          <a:bodyPr/>
          <a:lstStyle/>
          <a:p>
            <a:pPr/>
            <a:r>
              <a:t>Core idea — Hash a document and record that hash value.</a:t>
            </a:r>
          </a:p>
          <a:p>
            <a:pPr/>
          </a:p>
          <a:p>
            <a:pPr/>
          </a:p>
          <a:p>
            <a:pPr/>
          </a:p>
          <a:p>
            <a:pPr/>
          </a:p>
          <a:p>
            <a:pPr/>
          </a:p>
          <a:p>
            <a:pPr/>
            <a:r>
              <a:t>Now give that document to someone else. </a:t>
            </a:r>
          </a:p>
          <a:p>
            <a:pPr lvl="1"/>
            <a:r>
              <a:t>They can hash it and see if it has been changed!</a:t>
            </a:r>
          </a:p>
          <a:p>
            <a:pPr lvl="1"/>
            <a:r>
              <a:t>If you can somehow “sign” your hash value, </a:t>
            </a:r>
            <a:br/>
            <a:r>
              <a:t>then they know it hasn’t been changed </a:t>
            </a:r>
            <a:r>
              <a:rPr i="1"/>
              <a:t>since you signed it. </a:t>
            </a:r>
          </a:p>
        </p:txBody>
      </p:sp>
      <p:sp>
        <p:nvSpPr>
          <p:cNvPr id="15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9" name="pasted-movie.png" descr="pasted-movie.png"/>
          <p:cNvPicPr>
            <a:picLocks noChangeAspect="1"/>
          </p:cNvPicPr>
          <p:nvPr/>
        </p:nvPicPr>
        <p:blipFill>
          <a:blip r:embed="rId2">
            <a:extLst/>
          </a:blip>
          <a:stretch>
            <a:fillRect/>
          </a:stretch>
        </p:blipFill>
        <p:spPr>
          <a:xfrm>
            <a:off x="1244942" y="1278538"/>
            <a:ext cx="1679478" cy="1276403"/>
          </a:xfrm>
          <a:prstGeom prst="rect">
            <a:avLst/>
          </a:prstGeom>
          <a:ln w="12700">
            <a:miter lim="400000"/>
          </a:ln>
        </p:spPr>
      </p:pic>
      <p:sp>
        <p:nvSpPr>
          <p:cNvPr id="160" name="00110000010 ... 001010100001000100110 = H1"/>
          <p:cNvSpPr txBox="1"/>
          <p:nvPr/>
        </p:nvSpPr>
        <p:spPr>
          <a:xfrm>
            <a:off x="4271415" y="1827839"/>
            <a:ext cx="3980608" cy="177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lnSpc>
                <a:spcPct val="120000"/>
              </a:lnSpc>
              <a:defRPr b="1">
                <a:solidFill>
                  <a:srgbClr val="000000"/>
                </a:solidFill>
                <a:uFill>
                  <a:solidFill>
                    <a:srgbClr val="006DA2"/>
                  </a:solidFill>
                </a:uFill>
                <a:latin typeface="Menlo Regular"/>
                <a:ea typeface="Menlo Regular"/>
                <a:cs typeface="Menlo Regular"/>
                <a:sym typeface="Menlo Regular"/>
              </a:defRPr>
            </a:lvl1pPr>
          </a:lstStyle>
          <a:p>
            <a:pPr>
              <a:defRPr>
                <a:latin typeface="+mj-lt"/>
                <a:ea typeface="+mj-ea"/>
                <a:cs typeface="+mj-cs"/>
                <a:sym typeface="Arial"/>
              </a:defRPr>
            </a:pPr>
            <a:r>
              <a:rPr>
                <a:latin typeface="Menlo Regular"/>
                <a:ea typeface="Menlo Regular"/>
                <a:cs typeface="Menlo Regular"/>
                <a:sym typeface="Menlo Regular"/>
              </a:rPr>
              <a:t>00110000010 ... 001010100001000100110 = H1</a:t>
            </a:r>
          </a:p>
        </p:txBody>
      </p:sp>
      <p:pic>
        <p:nvPicPr>
          <p:cNvPr id="161" name="pasted-movie.png" descr="pasted-movie.png"/>
          <p:cNvPicPr>
            <a:picLocks noChangeAspect="1"/>
          </p:cNvPicPr>
          <p:nvPr/>
        </p:nvPicPr>
        <p:blipFill>
          <a:blip r:embed="rId2">
            <a:extLst/>
          </a:blip>
          <a:stretch>
            <a:fillRect/>
          </a:stretch>
        </p:blipFill>
        <p:spPr>
          <a:xfrm>
            <a:off x="2148125" y="4190057"/>
            <a:ext cx="1063046" cy="807914"/>
          </a:xfrm>
          <a:prstGeom prst="rect">
            <a:avLst/>
          </a:prstGeom>
          <a:ln w="12700">
            <a:miter lim="400000"/>
          </a:ln>
        </p:spPr>
      </p:pic>
      <p:sp>
        <p:nvSpPr>
          <p:cNvPr id="162" name="Arrow"/>
          <p:cNvSpPr/>
          <p:nvPr/>
        </p:nvSpPr>
        <p:spPr>
          <a:xfrm>
            <a:off x="3295246" y="4322042"/>
            <a:ext cx="706471" cy="543943"/>
          </a:xfrm>
          <a:prstGeom prst="rightArrow">
            <a:avLst>
              <a:gd name="adj1" fmla="val 32000"/>
              <a:gd name="adj2" fmla="val 84792"/>
            </a:avLst>
          </a:prstGeom>
          <a:solidFill>
            <a:srgbClr val="FFFFFF"/>
          </a:solidFill>
          <a:ln w="25400">
            <a:solidFill>
              <a:schemeClr val="accent1"/>
            </a:solidFill>
          </a:ln>
        </p:spPr>
        <p:txBody>
          <a:bodyPr lIns="0" tIns="0" rIns="0" bIns="0"/>
          <a:lstStyle/>
          <a:p>
            <a:pPr>
              <a:defRPr sz="1400">
                <a:solidFill>
                  <a:srgbClr val="1A9988"/>
                </a:solidFill>
              </a:defRPr>
            </a:pPr>
          </a:p>
        </p:txBody>
      </p:sp>
      <p:sp>
        <p:nvSpPr>
          <p:cNvPr id="163" name="00110000010 ... 001010100001000100110 = H2 = H1"/>
          <p:cNvSpPr txBox="1"/>
          <p:nvPr/>
        </p:nvSpPr>
        <p:spPr>
          <a:xfrm>
            <a:off x="4210629" y="4505113"/>
            <a:ext cx="4439370" cy="177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lnSpc>
                <a:spcPct val="120000"/>
              </a:lnSpc>
              <a:defRPr b="1">
                <a:solidFill>
                  <a:srgbClr val="000000"/>
                </a:solidFill>
                <a:uFill>
                  <a:solidFill>
                    <a:srgbClr val="006DA2"/>
                  </a:solidFill>
                </a:uFill>
                <a:latin typeface="Menlo Regular"/>
                <a:ea typeface="Menlo Regular"/>
                <a:cs typeface="Menlo Regular"/>
                <a:sym typeface="Menlo Regular"/>
              </a:defRPr>
            </a:lvl1pPr>
          </a:lstStyle>
          <a:p>
            <a:pPr>
              <a:defRPr>
                <a:latin typeface="+mj-lt"/>
                <a:ea typeface="+mj-ea"/>
                <a:cs typeface="+mj-cs"/>
                <a:sym typeface="Arial"/>
              </a:defRPr>
            </a:pPr>
            <a:r>
              <a:rPr>
                <a:latin typeface="Menlo Regular"/>
                <a:ea typeface="Menlo Regular"/>
                <a:cs typeface="Menlo Regular"/>
                <a:sym typeface="Menlo Regular"/>
              </a:rPr>
              <a:t>00110000010 ... 001010100001000100110 = H2 = H1</a:t>
            </a:r>
          </a:p>
        </p:txBody>
      </p:sp>
      <p:sp>
        <p:nvSpPr>
          <p:cNvPr id="164" name="Arrow"/>
          <p:cNvSpPr/>
          <p:nvPr/>
        </p:nvSpPr>
        <p:spPr>
          <a:xfrm>
            <a:off x="3295246" y="1644768"/>
            <a:ext cx="706471" cy="543943"/>
          </a:xfrm>
          <a:prstGeom prst="rightArrow">
            <a:avLst>
              <a:gd name="adj1" fmla="val 32000"/>
              <a:gd name="adj2" fmla="val 84792"/>
            </a:avLst>
          </a:prstGeom>
          <a:solidFill>
            <a:srgbClr val="FFFFFF"/>
          </a:solidFill>
          <a:ln w="25400">
            <a:solidFill>
              <a:schemeClr val="accent1"/>
            </a:solidFill>
          </a:ln>
        </p:spPr>
        <p:txBody>
          <a:bodyPr lIns="0" tIns="0" rIns="0" bIns="0"/>
          <a:lstStyle/>
          <a:p>
            <a:pPr>
              <a:defRPr sz="1400">
                <a:solidFill>
                  <a:srgbClr val="1A9988"/>
                </a:solidFill>
              </a:defRPr>
            </a:pPr>
          </a:p>
        </p:txBody>
      </p:sp>
    </p:spTree>
  </p:cSld>
  <p:clrMapOvr>
    <a:masterClrMapping/>
  </p:clrMapOvr>
  <p:transition xmlns:p14="http://schemas.microsoft.com/office/powerpoint/2010/main" spd="med" advClick="1"/>
</p:sld>
</file>

<file path=ppt/slides/slide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8" name="Q: What properties does a hash function need to be secure?"/>
          <p:cNvSpPr txBox="1"/>
          <p:nvPr>
            <p:ph type="title"/>
          </p:nvPr>
        </p:nvSpPr>
        <p:spPr>
          <a:prstGeom prst="rect">
            <a:avLst/>
          </a:prstGeom>
        </p:spPr>
        <p:txBody>
          <a:bodyPr/>
          <a:lstStyle/>
          <a:p>
            <a:pPr/>
            <a:r>
              <a:t>Q: What properties does a hash function need to be secure?</a:t>
            </a:r>
          </a:p>
        </p:txBody>
      </p:sp>
      <p:sp>
        <p:nvSpPr>
          <p:cNvPr id="169" name="Double-click to edit"/>
          <p:cNvSpPr txBox="1"/>
          <p:nvPr>
            <p:ph type="body" idx="1"/>
          </p:nvPr>
        </p:nvSpPr>
        <p:spPr>
          <a:prstGeom prst="rect">
            <a:avLst/>
          </a:prstGeom>
        </p:spPr>
        <p:txBody>
          <a:bodyPr/>
          <a:lstStyle/>
          <a:p>
            <a:pPr/>
          </a:p>
        </p:txBody>
      </p:sp>
      <p:sp>
        <p:nvSpPr>
          <p:cNvPr id="17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1" name="pasted-movie.png" descr="pasted-movie.png"/>
          <p:cNvPicPr>
            <a:picLocks noChangeAspect="1"/>
          </p:cNvPicPr>
          <p:nvPr/>
        </p:nvPicPr>
        <p:blipFill>
          <a:blip r:embed="rId2">
            <a:extLst/>
          </a:blip>
          <a:stretch>
            <a:fillRect/>
          </a:stretch>
        </p:blipFill>
        <p:spPr>
          <a:xfrm>
            <a:off x="1550444" y="2167793"/>
            <a:ext cx="1063046" cy="807914"/>
          </a:xfrm>
          <a:prstGeom prst="rect">
            <a:avLst/>
          </a:prstGeom>
          <a:ln w="12700">
            <a:miter lim="400000"/>
          </a:ln>
        </p:spPr>
      </p:pic>
      <p:sp>
        <p:nvSpPr>
          <p:cNvPr id="172" name="Arrow"/>
          <p:cNvSpPr/>
          <p:nvPr/>
        </p:nvSpPr>
        <p:spPr>
          <a:xfrm>
            <a:off x="2759983" y="2299778"/>
            <a:ext cx="706471" cy="543943"/>
          </a:xfrm>
          <a:prstGeom prst="rightArrow">
            <a:avLst>
              <a:gd name="adj1" fmla="val 32000"/>
              <a:gd name="adj2" fmla="val 84792"/>
            </a:avLst>
          </a:prstGeom>
          <a:solidFill>
            <a:srgbClr val="FFFFFF"/>
          </a:solidFill>
          <a:ln w="25400">
            <a:solidFill>
              <a:schemeClr val="accent1"/>
            </a:solidFill>
          </a:ln>
        </p:spPr>
        <p:txBody>
          <a:bodyPr lIns="0" tIns="0" rIns="0" bIns="0"/>
          <a:lstStyle/>
          <a:p>
            <a:pPr>
              <a:defRPr sz="1400">
                <a:solidFill>
                  <a:srgbClr val="1A9988"/>
                </a:solidFill>
              </a:defRPr>
            </a:pPr>
          </a:p>
        </p:txBody>
      </p:sp>
      <p:sp>
        <p:nvSpPr>
          <p:cNvPr id="173" name="00110000010 ... 001010100001000100110 = H1"/>
          <p:cNvSpPr txBox="1"/>
          <p:nvPr/>
        </p:nvSpPr>
        <p:spPr>
          <a:xfrm>
            <a:off x="3612948" y="2482849"/>
            <a:ext cx="3980608" cy="177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lnSpc>
                <a:spcPct val="120000"/>
              </a:lnSpc>
              <a:defRPr b="1">
                <a:solidFill>
                  <a:srgbClr val="000000"/>
                </a:solidFill>
                <a:uFill>
                  <a:solidFill>
                    <a:srgbClr val="006DA2"/>
                  </a:solidFill>
                </a:uFill>
                <a:latin typeface="Menlo Regular"/>
                <a:ea typeface="Menlo Regular"/>
                <a:cs typeface="Menlo Regular"/>
                <a:sym typeface="Menlo Regular"/>
              </a:defRPr>
            </a:lvl1pPr>
          </a:lstStyle>
          <a:p>
            <a:pPr>
              <a:defRPr>
                <a:latin typeface="+mj-lt"/>
                <a:ea typeface="+mj-ea"/>
                <a:cs typeface="+mj-cs"/>
                <a:sym typeface="Arial"/>
              </a:defRPr>
            </a:pPr>
            <a:r>
              <a:rPr>
                <a:latin typeface="Menlo Regular"/>
                <a:ea typeface="Menlo Regular"/>
                <a:cs typeface="Menlo Regular"/>
                <a:sym typeface="Menlo Regular"/>
              </a:rPr>
              <a:t>00110000010 ... 001010100001000100110 = H1</a:t>
            </a:r>
          </a:p>
        </p:txBody>
      </p:sp>
    </p:spTree>
  </p:cSld>
  <p:clrMapOvr>
    <a:masterClrMapping/>
  </p:clrMapOvr>
  <mc:AlternateContent xmlns:mc="http://schemas.openxmlformats.org/markup-compatibility/2006">
    <mc:Choice xmlns:p159="http://schemas.microsoft.com/office/powerpoint/2015/09/main" Requires="p159">
      <p:transition xmlns:p14="http://schemas.microsoft.com/office/powerpoint/2010/main" spd="fast" advClick="1" p14:dur="500">
        <p159:morph option="byObject"/>
      </p:transition>
    </mc:Choice>
    <mc:Fallback>
      <p:transition spd="fast">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7" name="Merkle’s PhD advisor was Martin Hellman"/>
          <p:cNvSpPr txBox="1"/>
          <p:nvPr>
            <p:ph type="title"/>
          </p:nvPr>
        </p:nvSpPr>
        <p:spPr>
          <a:prstGeom prst="rect">
            <a:avLst/>
          </a:prstGeom>
        </p:spPr>
        <p:txBody>
          <a:bodyPr/>
          <a:lstStyle/>
          <a:p>
            <a:pPr/>
            <a:r>
              <a:t>Merkle’s PhD advisor was Martin Hellman</a:t>
            </a:r>
          </a:p>
        </p:txBody>
      </p:sp>
      <p:sp>
        <p:nvSpPr>
          <p:cNvPr id="178" name="In 1976, Whit Diffie and Martin Hellman invented public key cryptography at Stanford University"/>
          <p:cNvSpPr txBox="1"/>
          <p:nvPr>
            <p:ph type="body" sz="half" idx="1"/>
          </p:nvPr>
        </p:nvSpPr>
        <p:spPr>
          <a:prstGeom prst="rect">
            <a:avLst/>
          </a:prstGeom>
        </p:spPr>
        <p:txBody>
          <a:bodyPr anchor="t"/>
          <a:lstStyle/>
          <a:p>
            <a:pPr/>
            <a:r>
              <a:t>In 1976, Whit Diffie and Martin Hellman invented public key cryptography at Stanford University</a:t>
            </a:r>
          </a:p>
        </p:txBody>
      </p:sp>
      <p:sp>
        <p:nvSpPr>
          <p:cNvPr id="17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80" name="Merkle - PhD Thesis1979 (dragged).pdf" descr="Merkle - PhD Thesis1979 (dragged).pdf"/>
          <p:cNvPicPr>
            <a:picLocks noChangeAspect="1"/>
          </p:cNvPicPr>
          <p:nvPr/>
        </p:nvPicPr>
        <p:blipFill>
          <a:blip r:embed="rId2">
            <a:extLst/>
          </a:blip>
          <a:stretch>
            <a:fillRect/>
          </a:stretch>
        </p:blipFill>
        <p:spPr>
          <a:xfrm>
            <a:off x="5196477" y="-1"/>
            <a:ext cx="3946789" cy="5143501"/>
          </a:xfrm>
          <a:prstGeom prst="rect">
            <a:avLst/>
          </a:prstGeom>
          <a:ln w="12700">
            <a:miter lim="400000"/>
          </a:ln>
        </p:spPr>
      </p:pic>
      <p:sp>
        <p:nvSpPr>
          <p:cNvPr id="181" name="Oval"/>
          <p:cNvSpPr/>
          <p:nvPr/>
        </p:nvSpPr>
        <p:spPr>
          <a:xfrm>
            <a:off x="5583854" y="1141242"/>
            <a:ext cx="1148063" cy="432690"/>
          </a:xfrm>
          <a:prstGeom prst="ellipse">
            <a:avLst/>
          </a:prstGeom>
          <a:ln w="50800">
            <a:solidFill>
              <a:schemeClr val="accent3">
                <a:alpha val="60442"/>
              </a:schemeClr>
            </a:solidFill>
          </a:ln>
        </p:spPr>
        <p:txBody>
          <a:bodyPr lIns="0" tIns="0" rIns="0" bIns="0"/>
          <a:lstStyle/>
          <a:p>
            <a:pPr>
              <a:defRPr sz="1400">
                <a:solidFill>
                  <a:srgbClr val="1A9988"/>
                </a:solidFill>
              </a:defRPr>
            </a:pPr>
          </a:p>
        </p:txBody>
      </p:sp>
      <p:sp>
        <p:nvSpPr>
          <p:cNvPr id="182" name="Oval"/>
          <p:cNvSpPr/>
          <p:nvPr/>
        </p:nvSpPr>
        <p:spPr>
          <a:xfrm>
            <a:off x="5583854" y="2669981"/>
            <a:ext cx="1148063" cy="432689"/>
          </a:xfrm>
          <a:prstGeom prst="ellipse">
            <a:avLst/>
          </a:prstGeom>
          <a:ln w="50800">
            <a:solidFill>
              <a:schemeClr val="accent3">
                <a:alpha val="60442"/>
              </a:schemeClr>
            </a:solidFill>
          </a:ln>
        </p:spPr>
        <p:txBody>
          <a:bodyPr lIns="0" tIns="0" rIns="0" bIns="0"/>
          <a:lstStyle/>
          <a:p>
            <a:pPr>
              <a:defRPr sz="1400">
                <a:solidFill>
                  <a:srgbClr val="1A9988"/>
                </a:solidFill>
              </a:defRPr>
            </a:pPr>
          </a:p>
        </p:txBody>
      </p:sp>
      <p:grpSp>
        <p:nvGrpSpPr>
          <p:cNvPr id="186" name="Group"/>
          <p:cNvGrpSpPr/>
          <p:nvPr/>
        </p:nvGrpSpPr>
        <p:grpSpPr>
          <a:xfrm>
            <a:off x="288087" y="2407280"/>
            <a:ext cx="4706433" cy="2685199"/>
            <a:chOff x="0" y="0"/>
            <a:chExt cx="4706431" cy="2685198"/>
          </a:xfrm>
        </p:grpSpPr>
        <p:pic>
          <p:nvPicPr>
            <p:cNvPr id="183" name="pasted-movie.png" descr="pasted-movie.png"/>
            <p:cNvPicPr>
              <a:picLocks noChangeAspect="1"/>
            </p:cNvPicPr>
            <p:nvPr/>
          </p:nvPicPr>
          <p:blipFill>
            <a:blip r:embed="rId3">
              <a:extLst/>
            </a:blip>
            <a:stretch>
              <a:fillRect/>
            </a:stretch>
          </p:blipFill>
          <p:spPr>
            <a:xfrm>
              <a:off x="0" y="0"/>
              <a:ext cx="4706432" cy="2470877"/>
            </a:xfrm>
            <a:prstGeom prst="rect">
              <a:avLst/>
            </a:prstGeom>
            <a:ln w="12700" cap="flat">
              <a:noFill/>
              <a:miter lim="400000"/>
            </a:ln>
            <a:effectLst/>
          </p:spPr>
        </p:pic>
        <p:sp>
          <p:nvSpPr>
            <p:cNvPr id="184" name="Whit Diffie*"/>
            <p:cNvSpPr txBox="1"/>
            <p:nvPr/>
          </p:nvSpPr>
          <p:spPr>
            <a:xfrm>
              <a:off x="2911537" y="2512384"/>
              <a:ext cx="763614" cy="1728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a:r>
                <a:t>Whit Diffie*</a:t>
              </a:r>
            </a:p>
          </p:txBody>
        </p:sp>
        <p:sp>
          <p:nvSpPr>
            <p:cNvPr id="185" name="Martin Hellman"/>
            <p:cNvSpPr txBox="1"/>
            <p:nvPr/>
          </p:nvSpPr>
          <p:spPr>
            <a:xfrm>
              <a:off x="797621" y="2512384"/>
              <a:ext cx="1037457" cy="1728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a:r>
                <a:t>Martin Hellman</a:t>
              </a:r>
            </a:p>
          </p:txBody>
        </p:sp>
      </p:grpSp>
    </p:spTree>
  </p:cSld>
  <p:clrMapOvr>
    <a:masterClrMapping/>
  </p:clrMapOvr>
  <p:transition xmlns:p14="http://schemas.microsoft.com/office/powerpoint/2010/main" spd="med" advClick="1"/>
</p:sld>
</file>

<file path=ppt/slides/slide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90" name="The Diffie Hellman system lets two people create a mutual secret even if someone else is watching."/>
          <p:cNvSpPr txBox="1"/>
          <p:nvPr>
            <p:ph type="title"/>
          </p:nvPr>
        </p:nvSpPr>
        <p:spPr>
          <a:prstGeom prst="rect">
            <a:avLst/>
          </a:prstGeom>
        </p:spPr>
        <p:txBody>
          <a:bodyPr/>
          <a:lstStyle/>
          <a:p>
            <a:pPr/>
            <a:r>
              <a:t>The Diffie Hellman system lets two people create a mutual secret even if someone else is watching.</a:t>
            </a:r>
          </a:p>
        </p:txBody>
      </p:sp>
      <p:sp>
        <p:nvSpPr>
          <p:cNvPr id="191" name="Their idea was to use the secret K to exchange secret messages…"/>
          <p:cNvSpPr txBox="1"/>
          <p:nvPr>
            <p:ph type="body" idx="1"/>
          </p:nvPr>
        </p:nvSpPr>
        <p:spPr>
          <a:prstGeom prst="rect">
            <a:avLst/>
          </a:prstGeom>
        </p:spPr>
        <p:txBody>
          <a:bodyPr anchor="b"/>
          <a:lstStyle/>
          <a:p>
            <a:pPr/>
            <a:r>
              <a:t>Their idea was to use the secret K to exchange secret messages</a:t>
            </a:r>
          </a:p>
          <a:p>
            <a:pPr/>
            <a:r>
              <a:t>“Public key cryptography” — even though the keys are made “public,” K is secure.</a:t>
            </a:r>
          </a:p>
        </p:txBody>
      </p:sp>
      <p:sp>
        <p:nvSpPr>
          <p:cNvPr id="19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93" name="pasted-movie.png" descr="pasted-movie.png"/>
          <p:cNvPicPr>
            <a:picLocks noChangeAspect="1"/>
          </p:cNvPicPr>
          <p:nvPr/>
        </p:nvPicPr>
        <p:blipFill>
          <a:blip r:embed="rId2">
            <a:extLst/>
          </a:blip>
          <a:srcRect l="49008" t="0" r="0" b="0"/>
          <a:stretch>
            <a:fillRect/>
          </a:stretch>
        </p:blipFill>
        <p:spPr>
          <a:xfrm>
            <a:off x="6953216" y="1598414"/>
            <a:ext cx="1890922" cy="1946866"/>
          </a:xfrm>
          <a:prstGeom prst="rect">
            <a:avLst/>
          </a:prstGeom>
          <a:ln w="12700">
            <a:miter lim="400000"/>
          </a:ln>
        </p:spPr>
      </p:pic>
      <p:pic>
        <p:nvPicPr>
          <p:cNvPr id="194" name="pasted-movie.png" descr="pasted-movie.png"/>
          <p:cNvPicPr>
            <a:picLocks noChangeAspect="1"/>
          </p:cNvPicPr>
          <p:nvPr/>
        </p:nvPicPr>
        <p:blipFill>
          <a:blip r:embed="rId2">
            <a:extLst/>
          </a:blip>
          <a:srcRect l="0" t="0" r="50924" b="0"/>
          <a:stretch>
            <a:fillRect/>
          </a:stretch>
        </p:blipFill>
        <p:spPr>
          <a:xfrm>
            <a:off x="468012" y="1598414"/>
            <a:ext cx="1819867" cy="1946866"/>
          </a:xfrm>
          <a:prstGeom prst="rect">
            <a:avLst/>
          </a:prstGeom>
          <a:ln w="12700">
            <a:miter lim="400000"/>
          </a:ln>
        </p:spPr>
      </p:pic>
      <p:sp>
        <p:nvSpPr>
          <p:cNvPr id="195" name="Line"/>
          <p:cNvSpPr/>
          <p:nvPr/>
        </p:nvSpPr>
        <p:spPr>
          <a:xfrm>
            <a:off x="2431939" y="1937671"/>
            <a:ext cx="4377023" cy="1"/>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196" name="Line"/>
          <p:cNvSpPr/>
          <p:nvPr/>
        </p:nvSpPr>
        <p:spPr>
          <a:xfrm flipH="1" flipV="1">
            <a:off x="2462038" y="2794226"/>
            <a:ext cx="4219924" cy="1"/>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197" name="Secret K"/>
          <p:cNvSpPr txBox="1"/>
          <p:nvPr/>
        </p:nvSpPr>
        <p:spPr>
          <a:xfrm>
            <a:off x="7459401" y="3669317"/>
            <a:ext cx="597149"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Secret K</a:t>
            </a:r>
          </a:p>
        </p:txBody>
      </p:sp>
      <p:sp>
        <p:nvSpPr>
          <p:cNvPr id="198" name="Some numbers…"/>
          <p:cNvSpPr txBox="1"/>
          <p:nvPr/>
        </p:nvSpPr>
        <p:spPr>
          <a:xfrm>
            <a:off x="2597546" y="1645003"/>
            <a:ext cx="1198489"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Some numbers…</a:t>
            </a:r>
          </a:p>
        </p:txBody>
      </p:sp>
      <p:sp>
        <p:nvSpPr>
          <p:cNvPr id="199" name="Some other numbers…"/>
          <p:cNvSpPr txBox="1"/>
          <p:nvPr/>
        </p:nvSpPr>
        <p:spPr>
          <a:xfrm>
            <a:off x="5134748" y="2485342"/>
            <a:ext cx="1588195"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Some other numbers…</a:t>
            </a:r>
          </a:p>
        </p:txBody>
      </p:sp>
      <p:sp>
        <p:nvSpPr>
          <p:cNvPr id="200" name="Secret K"/>
          <p:cNvSpPr txBox="1"/>
          <p:nvPr/>
        </p:nvSpPr>
        <p:spPr>
          <a:xfrm>
            <a:off x="957546" y="3669317"/>
            <a:ext cx="597149"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Secret K</a:t>
            </a:r>
          </a:p>
        </p:txBody>
      </p:sp>
      <p:sp>
        <p:nvSpPr>
          <p:cNvPr id="201" name="Public Numbers"/>
          <p:cNvSpPr txBox="1"/>
          <p:nvPr/>
        </p:nvSpPr>
        <p:spPr>
          <a:xfrm>
            <a:off x="3902355" y="873111"/>
            <a:ext cx="1088356"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Public Numbers</a:t>
            </a:r>
          </a:p>
        </p:txBody>
      </p:sp>
      <p:sp>
        <p:nvSpPr>
          <p:cNvPr id="202" name="Line"/>
          <p:cNvSpPr/>
          <p:nvPr/>
        </p:nvSpPr>
        <p:spPr>
          <a:xfrm>
            <a:off x="5050618" y="1158788"/>
            <a:ext cx="1887666" cy="527378"/>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203" name="Line"/>
          <p:cNvSpPr/>
          <p:nvPr/>
        </p:nvSpPr>
        <p:spPr>
          <a:xfrm flipH="1">
            <a:off x="2184038" y="1089119"/>
            <a:ext cx="1720180" cy="409563"/>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204" name="🔑"/>
          <p:cNvSpPr txBox="1"/>
          <p:nvPr/>
        </p:nvSpPr>
        <p:spPr>
          <a:xfrm>
            <a:off x="1129120" y="3863363"/>
            <a:ext cx="254001" cy="2921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457200">
              <a:defRPr sz="1400">
                <a:solidFill>
                  <a:schemeClr val="accent1">
                    <a:lumOff val="-6980"/>
                  </a:schemeClr>
                </a:solidFill>
              </a:defRPr>
            </a:lvl1pPr>
          </a:lstStyle>
          <a:p>
            <a:pPr/>
            <a:r>
              <a:t>🔑</a:t>
            </a:r>
          </a:p>
        </p:txBody>
      </p:sp>
      <p:sp>
        <p:nvSpPr>
          <p:cNvPr id="205" name="🔑"/>
          <p:cNvSpPr txBox="1"/>
          <p:nvPr/>
        </p:nvSpPr>
        <p:spPr>
          <a:xfrm>
            <a:off x="7630975" y="3863363"/>
            <a:ext cx="254001" cy="2921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457200">
              <a:defRPr sz="1400">
                <a:solidFill>
                  <a:schemeClr val="accent1">
                    <a:lumOff val="-6980"/>
                  </a:schemeClr>
                </a:solidFill>
              </a:defRPr>
            </a:lvl1pPr>
          </a:lstStyle>
          <a:p>
            <a:pPr/>
            <a:r>
              <a:t>🔑</a:t>
            </a:r>
          </a:p>
        </p:txBody>
      </p:sp>
      <p:pic>
        <p:nvPicPr>
          <p:cNvPr id="206" name="pasted-movie.png" descr="pasted-movie.png"/>
          <p:cNvPicPr>
            <a:picLocks noChangeAspect="1"/>
          </p:cNvPicPr>
          <p:nvPr/>
        </p:nvPicPr>
        <p:blipFill>
          <a:blip r:embed="rId3">
            <a:extLst/>
          </a:blip>
          <a:srcRect l="15931" t="6079" r="17726" b="3"/>
          <a:stretch>
            <a:fillRect/>
          </a:stretch>
        </p:blipFill>
        <p:spPr>
          <a:xfrm>
            <a:off x="3815501" y="2930295"/>
            <a:ext cx="1262064" cy="1191097"/>
          </a:xfrm>
          <a:custGeom>
            <a:avLst/>
            <a:gdLst/>
            <a:ahLst/>
            <a:cxnLst>
              <a:cxn ang="0">
                <a:pos x="wd2" y="hd2"/>
              </a:cxn>
              <a:cxn ang="5400000">
                <a:pos x="wd2" y="hd2"/>
              </a:cxn>
              <a:cxn ang="10800000">
                <a:pos x="wd2" y="hd2"/>
              </a:cxn>
              <a:cxn ang="16200000">
                <a:pos x="wd2" y="hd2"/>
              </a:cxn>
            </a:cxnLst>
            <a:rect l="0" t="0" r="r" b="b"/>
            <a:pathLst>
              <a:path w="21600" h="21596" fill="norm" stroke="1" extrusionOk="0">
                <a:moveTo>
                  <a:pt x="10447" y="1"/>
                </a:moveTo>
                <a:cubicBezTo>
                  <a:pt x="10112" y="5"/>
                  <a:pt x="9825" y="23"/>
                  <a:pt x="9808" y="37"/>
                </a:cubicBezTo>
                <a:cubicBezTo>
                  <a:pt x="9792" y="51"/>
                  <a:pt x="9741" y="70"/>
                  <a:pt x="9700" y="80"/>
                </a:cubicBezTo>
                <a:cubicBezTo>
                  <a:pt x="9658" y="91"/>
                  <a:pt x="9586" y="122"/>
                  <a:pt x="9543" y="152"/>
                </a:cubicBezTo>
                <a:cubicBezTo>
                  <a:pt x="9501" y="183"/>
                  <a:pt x="9437" y="237"/>
                  <a:pt x="9394" y="268"/>
                </a:cubicBezTo>
                <a:cubicBezTo>
                  <a:pt x="9325" y="317"/>
                  <a:pt x="9269" y="318"/>
                  <a:pt x="8959" y="318"/>
                </a:cubicBezTo>
                <a:lnTo>
                  <a:pt x="8606" y="318"/>
                </a:lnTo>
                <a:lnTo>
                  <a:pt x="8538" y="411"/>
                </a:lnTo>
                <a:cubicBezTo>
                  <a:pt x="8386" y="616"/>
                  <a:pt x="8177" y="769"/>
                  <a:pt x="8042" y="771"/>
                </a:cubicBezTo>
                <a:cubicBezTo>
                  <a:pt x="7940" y="773"/>
                  <a:pt x="7499" y="988"/>
                  <a:pt x="7499" y="1037"/>
                </a:cubicBezTo>
                <a:cubicBezTo>
                  <a:pt x="7499" y="1053"/>
                  <a:pt x="7462" y="1107"/>
                  <a:pt x="7411" y="1160"/>
                </a:cubicBezTo>
                <a:cubicBezTo>
                  <a:pt x="7359" y="1213"/>
                  <a:pt x="7315" y="1290"/>
                  <a:pt x="7315" y="1325"/>
                </a:cubicBezTo>
                <a:cubicBezTo>
                  <a:pt x="7315" y="1383"/>
                  <a:pt x="7270" y="1517"/>
                  <a:pt x="7214" y="1620"/>
                </a:cubicBezTo>
                <a:cubicBezTo>
                  <a:pt x="7201" y="1644"/>
                  <a:pt x="7171" y="1696"/>
                  <a:pt x="7152" y="1743"/>
                </a:cubicBezTo>
                <a:cubicBezTo>
                  <a:pt x="7079" y="1929"/>
                  <a:pt x="7061" y="1976"/>
                  <a:pt x="7003" y="2059"/>
                </a:cubicBezTo>
                <a:cubicBezTo>
                  <a:pt x="6970" y="2107"/>
                  <a:pt x="6942" y="2157"/>
                  <a:pt x="6942" y="2174"/>
                </a:cubicBezTo>
                <a:cubicBezTo>
                  <a:pt x="6942" y="2192"/>
                  <a:pt x="6923" y="2210"/>
                  <a:pt x="6901" y="2210"/>
                </a:cubicBezTo>
                <a:cubicBezTo>
                  <a:pt x="6879" y="2210"/>
                  <a:pt x="6860" y="2237"/>
                  <a:pt x="6860" y="2268"/>
                </a:cubicBezTo>
                <a:cubicBezTo>
                  <a:pt x="6860" y="2299"/>
                  <a:pt x="6848" y="2318"/>
                  <a:pt x="6833" y="2318"/>
                </a:cubicBezTo>
                <a:cubicBezTo>
                  <a:pt x="6819" y="2318"/>
                  <a:pt x="6813" y="2345"/>
                  <a:pt x="6813" y="2376"/>
                </a:cubicBezTo>
                <a:cubicBezTo>
                  <a:pt x="6813" y="2407"/>
                  <a:pt x="6800" y="2433"/>
                  <a:pt x="6786" y="2433"/>
                </a:cubicBezTo>
                <a:cubicBezTo>
                  <a:pt x="6771" y="2433"/>
                  <a:pt x="6758" y="2455"/>
                  <a:pt x="6758" y="2484"/>
                </a:cubicBezTo>
                <a:cubicBezTo>
                  <a:pt x="6758" y="2513"/>
                  <a:pt x="6740" y="2558"/>
                  <a:pt x="6718" y="2577"/>
                </a:cubicBezTo>
                <a:cubicBezTo>
                  <a:pt x="6696" y="2597"/>
                  <a:pt x="6677" y="2627"/>
                  <a:pt x="6677" y="2649"/>
                </a:cubicBezTo>
                <a:cubicBezTo>
                  <a:pt x="6677" y="2671"/>
                  <a:pt x="6646" y="2723"/>
                  <a:pt x="6609" y="2764"/>
                </a:cubicBezTo>
                <a:cubicBezTo>
                  <a:pt x="6572" y="2806"/>
                  <a:pt x="6541" y="2860"/>
                  <a:pt x="6541" y="2887"/>
                </a:cubicBezTo>
                <a:cubicBezTo>
                  <a:pt x="6541" y="2913"/>
                  <a:pt x="6529" y="2949"/>
                  <a:pt x="6514" y="2959"/>
                </a:cubicBezTo>
                <a:cubicBezTo>
                  <a:pt x="6499" y="2968"/>
                  <a:pt x="6494" y="3001"/>
                  <a:pt x="6494" y="3038"/>
                </a:cubicBezTo>
                <a:cubicBezTo>
                  <a:pt x="6494" y="3116"/>
                  <a:pt x="6411" y="3311"/>
                  <a:pt x="6378" y="3311"/>
                </a:cubicBezTo>
                <a:cubicBezTo>
                  <a:pt x="6366" y="3311"/>
                  <a:pt x="6358" y="3345"/>
                  <a:pt x="6358" y="3391"/>
                </a:cubicBezTo>
                <a:cubicBezTo>
                  <a:pt x="6358" y="3436"/>
                  <a:pt x="6345" y="3482"/>
                  <a:pt x="6331" y="3491"/>
                </a:cubicBezTo>
                <a:cubicBezTo>
                  <a:pt x="6315" y="3501"/>
                  <a:pt x="6303" y="3645"/>
                  <a:pt x="6303" y="3829"/>
                </a:cubicBezTo>
                <a:cubicBezTo>
                  <a:pt x="6303" y="4026"/>
                  <a:pt x="6292" y="4153"/>
                  <a:pt x="6276" y="4153"/>
                </a:cubicBezTo>
                <a:cubicBezTo>
                  <a:pt x="6240" y="4153"/>
                  <a:pt x="6240" y="5044"/>
                  <a:pt x="6276" y="5067"/>
                </a:cubicBezTo>
                <a:cubicBezTo>
                  <a:pt x="6291" y="5077"/>
                  <a:pt x="6303" y="5143"/>
                  <a:pt x="6303" y="5211"/>
                </a:cubicBezTo>
                <a:cubicBezTo>
                  <a:pt x="6303" y="5279"/>
                  <a:pt x="6316" y="5338"/>
                  <a:pt x="6331" y="5348"/>
                </a:cubicBezTo>
                <a:cubicBezTo>
                  <a:pt x="6361" y="5368"/>
                  <a:pt x="6368" y="6067"/>
                  <a:pt x="6337" y="6067"/>
                </a:cubicBezTo>
                <a:cubicBezTo>
                  <a:pt x="6326" y="6067"/>
                  <a:pt x="6302" y="6111"/>
                  <a:pt x="6283" y="6161"/>
                </a:cubicBezTo>
                <a:cubicBezTo>
                  <a:pt x="6264" y="6211"/>
                  <a:pt x="6217" y="6318"/>
                  <a:pt x="6181" y="6398"/>
                </a:cubicBezTo>
                <a:cubicBezTo>
                  <a:pt x="6125" y="6526"/>
                  <a:pt x="6120" y="6582"/>
                  <a:pt x="6120" y="6866"/>
                </a:cubicBezTo>
                <a:cubicBezTo>
                  <a:pt x="6120" y="7045"/>
                  <a:pt x="6130" y="7233"/>
                  <a:pt x="6147" y="7276"/>
                </a:cubicBezTo>
                <a:cubicBezTo>
                  <a:pt x="6164" y="7320"/>
                  <a:pt x="6195" y="7393"/>
                  <a:pt x="6215" y="7442"/>
                </a:cubicBezTo>
                <a:cubicBezTo>
                  <a:pt x="6235" y="7491"/>
                  <a:pt x="6249" y="7547"/>
                  <a:pt x="6249" y="7571"/>
                </a:cubicBezTo>
                <a:cubicBezTo>
                  <a:pt x="6249" y="7596"/>
                  <a:pt x="6262" y="7622"/>
                  <a:pt x="6276" y="7622"/>
                </a:cubicBezTo>
                <a:cubicBezTo>
                  <a:pt x="6291" y="7622"/>
                  <a:pt x="6303" y="7649"/>
                  <a:pt x="6303" y="7686"/>
                </a:cubicBezTo>
                <a:cubicBezTo>
                  <a:pt x="6303" y="7724"/>
                  <a:pt x="6316" y="7763"/>
                  <a:pt x="6331" y="7773"/>
                </a:cubicBezTo>
                <a:cubicBezTo>
                  <a:pt x="6345" y="7782"/>
                  <a:pt x="6358" y="7828"/>
                  <a:pt x="6358" y="7874"/>
                </a:cubicBezTo>
                <a:cubicBezTo>
                  <a:pt x="6358" y="7919"/>
                  <a:pt x="6371" y="7960"/>
                  <a:pt x="6385" y="7960"/>
                </a:cubicBezTo>
                <a:cubicBezTo>
                  <a:pt x="6399" y="7960"/>
                  <a:pt x="6416" y="7989"/>
                  <a:pt x="6426" y="8032"/>
                </a:cubicBezTo>
                <a:cubicBezTo>
                  <a:pt x="6452" y="8144"/>
                  <a:pt x="6542" y="8301"/>
                  <a:pt x="6616" y="8370"/>
                </a:cubicBezTo>
                <a:cubicBezTo>
                  <a:pt x="6651" y="8403"/>
                  <a:pt x="6677" y="8439"/>
                  <a:pt x="6677" y="8449"/>
                </a:cubicBezTo>
                <a:cubicBezTo>
                  <a:pt x="6677" y="8519"/>
                  <a:pt x="6946" y="8703"/>
                  <a:pt x="7118" y="8751"/>
                </a:cubicBezTo>
                <a:cubicBezTo>
                  <a:pt x="7263" y="8792"/>
                  <a:pt x="7315" y="8834"/>
                  <a:pt x="7315" y="8903"/>
                </a:cubicBezTo>
                <a:cubicBezTo>
                  <a:pt x="7315" y="8927"/>
                  <a:pt x="7329" y="8946"/>
                  <a:pt x="7343" y="8946"/>
                </a:cubicBezTo>
                <a:cubicBezTo>
                  <a:pt x="7357" y="8946"/>
                  <a:pt x="7374" y="8992"/>
                  <a:pt x="7383" y="9046"/>
                </a:cubicBezTo>
                <a:cubicBezTo>
                  <a:pt x="7393" y="9101"/>
                  <a:pt x="7411" y="9146"/>
                  <a:pt x="7424" y="9154"/>
                </a:cubicBezTo>
                <a:cubicBezTo>
                  <a:pt x="7437" y="9163"/>
                  <a:pt x="7451" y="9210"/>
                  <a:pt x="7451" y="9255"/>
                </a:cubicBezTo>
                <a:cubicBezTo>
                  <a:pt x="7451" y="9300"/>
                  <a:pt x="7457" y="9346"/>
                  <a:pt x="7472" y="9356"/>
                </a:cubicBezTo>
                <a:cubicBezTo>
                  <a:pt x="7486" y="9365"/>
                  <a:pt x="7499" y="9432"/>
                  <a:pt x="7499" y="9507"/>
                </a:cubicBezTo>
                <a:cubicBezTo>
                  <a:pt x="7499" y="9593"/>
                  <a:pt x="7514" y="9657"/>
                  <a:pt x="7540" y="9680"/>
                </a:cubicBezTo>
                <a:cubicBezTo>
                  <a:pt x="7570" y="9707"/>
                  <a:pt x="7580" y="9776"/>
                  <a:pt x="7580" y="9996"/>
                </a:cubicBezTo>
                <a:cubicBezTo>
                  <a:pt x="7580" y="10248"/>
                  <a:pt x="7573" y="10292"/>
                  <a:pt x="7526" y="10335"/>
                </a:cubicBezTo>
                <a:cubicBezTo>
                  <a:pt x="7497" y="10361"/>
                  <a:pt x="7471" y="10378"/>
                  <a:pt x="7465" y="10378"/>
                </a:cubicBezTo>
                <a:cubicBezTo>
                  <a:pt x="7397" y="10378"/>
                  <a:pt x="6942" y="10792"/>
                  <a:pt x="6942" y="10853"/>
                </a:cubicBezTo>
                <a:cubicBezTo>
                  <a:pt x="6942" y="10871"/>
                  <a:pt x="6923" y="10887"/>
                  <a:pt x="6901" y="10896"/>
                </a:cubicBezTo>
                <a:cubicBezTo>
                  <a:pt x="6879" y="10905"/>
                  <a:pt x="6860" y="10943"/>
                  <a:pt x="6860" y="10975"/>
                </a:cubicBezTo>
                <a:cubicBezTo>
                  <a:pt x="6860" y="11006"/>
                  <a:pt x="6848" y="11033"/>
                  <a:pt x="6833" y="11033"/>
                </a:cubicBezTo>
                <a:cubicBezTo>
                  <a:pt x="6819" y="11033"/>
                  <a:pt x="6813" y="11059"/>
                  <a:pt x="6813" y="11097"/>
                </a:cubicBezTo>
                <a:cubicBezTo>
                  <a:pt x="6813" y="11135"/>
                  <a:pt x="6800" y="11174"/>
                  <a:pt x="6786" y="11184"/>
                </a:cubicBezTo>
                <a:cubicBezTo>
                  <a:pt x="6771" y="11193"/>
                  <a:pt x="6758" y="11326"/>
                  <a:pt x="6758" y="11479"/>
                </a:cubicBezTo>
                <a:cubicBezTo>
                  <a:pt x="6758" y="11677"/>
                  <a:pt x="6746" y="11763"/>
                  <a:pt x="6718" y="11802"/>
                </a:cubicBezTo>
                <a:cubicBezTo>
                  <a:pt x="6696" y="11833"/>
                  <a:pt x="6677" y="11905"/>
                  <a:pt x="6677" y="11961"/>
                </a:cubicBezTo>
                <a:cubicBezTo>
                  <a:pt x="6676" y="12042"/>
                  <a:pt x="6655" y="12080"/>
                  <a:pt x="6568" y="12162"/>
                </a:cubicBezTo>
                <a:cubicBezTo>
                  <a:pt x="6510" y="12218"/>
                  <a:pt x="6441" y="12275"/>
                  <a:pt x="6412" y="12285"/>
                </a:cubicBezTo>
                <a:cubicBezTo>
                  <a:pt x="6383" y="12294"/>
                  <a:pt x="6358" y="12313"/>
                  <a:pt x="6358" y="12328"/>
                </a:cubicBezTo>
                <a:cubicBezTo>
                  <a:pt x="6358" y="12342"/>
                  <a:pt x="6341" y="12357"/>
                  <a:pt x="6324" y="12357"/>
                </a:cubicBezTo>
                <a:cubicBezTo>
                  <a:pt x="6295" y="12357"/>
                  <a:pt x="6128" y="12491"/>
                  <a:pt x="5984" y="12630"/>
                </a:cubicBezTo>
                <a:cubicBezTo>
                  <a:pt x="5948" y="12665"/>
                  <a:pt x="5906" y="12695"/>
                  <a:pt x="5889" y="12695"/>
                </a:cubicBezTo>
                <a:cubicBezTo>
                  <a:pt x="5872" y="12695"/>
                  <a:pt x="5841" y="12713"/>
                  <a:pt x="5821" y="12738"/>
                </a:cubicBezTo>
                <a:cubicBezTo>
                  <a:pt x="5801" y="12763"/>
                  <a:pt x="5709" y="12821"/>
                  <a:pt x="5617" y="12867"/>
                </a:cubicBezTo>
                <a:cubicBezTo>
                  <a:pt x="5526" y="12914"/>
                  <a:pt x="5444" y="12968"/>
                  <a:pt x="5427" y="12990"/>
                </a:cubicBezTo>
                <a:cubicBezTo>
                  <a:pt x="5410" y="13011"/>
                  <a:pt x="5374" y="13033"/>
                  <a:pt x="5352" y="13033"/>
                </a:cubicBezTo>
                <a:cubicBezTo>
                  <a:pt x="5331" y="13033"/>
                  <a:pt x="5283" y="13054"/>
                  <a:pt x="5244" y="13083"/>
                </a:cubicBezTo>
                <a:cubicBezTo>
                  <a:pt x="5205" y="13112"/>
                  <a:pt x="5144" y="13144"/>
                  <a:pt x="5108" y="13155"/>
                </a:cubicBezTo>
                <a:cubicBezTo>
                  <a:pt x="5071" y="13167"/>
                  <a:pt x="5021" y="13194"/>
                  <a:pt x="4999" y="13213"/>
                </a:cubicBezTo>
                <a:cubicBezTo>
                  <a:pt x="4977" y="13232"/>
                  <a:pt x="4878" y="13284"/>
                  <a:pt x="4775" y="13328"/>
                </a:cubicBezTo>
                <a:cubicBezTo>
                  <a:pt x="4673" y="13372"/>
                  <a:pt x="4567" y="13423"/>
                  <a:pt x="4544" y="13443"/>
                </a:cubicBezTo>
                <a:cubicBezTo>
                  <a:pt x="4521" y="13464"/>
                  <a:pt x="4493" y="13479"/>
                  <a:pt x="4476" y="13479"/>
                </a:cubicBezTo>
                <a:cubicBezTo>
                  <a:pt x="4459" y="13479"/>
                  <a:pt x="4258" y="13582"/>
                  <a:pt x="4035" y="13702"/>
                </a:cubicBezTo>
                <a:cubicBezTo>
                  <a:pt x="3812" y="13822"/>
                  <a:pt x="3614" y="13922"/>
                  <a:pt x="3593" y="13925"/>
                </a:cubicBezTo>
                <a:cubicBezTo>
                  <a:pt x="3572" y="13928"/>
                  <a:pt x="3516" y="13945"/>
                  <a:pt x="3471" y="13968"/>
                </a:cubicBezTo>
                <a:cubicBezTo>
                  <a:pt x="3426" y="13991"/>
                  <a:pt x="3327" y="14045"/>
                  <a:pt x="3247" y="14084"/>
                </a:cubicBezTo>
                <a:cubicBezTo>
                  <a:pt x="2872" y="14261"/>
                  <a:pt x="2624" y="14398"/>
                  <a:pt x="2608" y="14443"/>
                </a:cubicBezTo>
                <a:cubicBezTo>
                  <a:pt x="2603" y="14457"/>
                  <a:pt x="2590" y="14465"/>
                  <a:pt x="2574" y="14465"/>
                </a:cubicBezTo>
                <a:cubicBezTo>
                  <a:pt x="2547" y="14465"/>
                  <a:pt x="2359" y="14614"/>
                  <a:pt x="2242" y="14731"/>
                </a:cubicBezTo>
                <a:cubicBezTo>
                  <a:pt x="2054" y="14919"/>
                  <a:pt x="1732" y="15263"/>
                  <a:pt x="1732" y="15271"/>
                </a:cubicBezTo>
                <a:cubicBezTo>
                  <a:pt x="1732" y="15276"/>
                  <a:pt x="1705" y="15311"/>
                  <a:pt x="1671" y="15350"/>
                </a:cubicBezTo>
                <a:cubicBezTo>
                  <a:pt x="1607" y="15423"/>
                  <a:pt x="1460" y="15701"/>
                  <a:pt x="1460" y="15753"/>
                </a:cubicBezTo>
                <a:cubicBezTo>
                  <a:pt x="1460" y="15796"/>
                  <a:pt x="1382" y="15956"/>
                  <a:pt x="1352" y="15976"/>
                </a:cubicBezTo>
                <a:cubicBezTo>
                  <a:pt x="1338" y="15985"/>
                  <a:pt x="1331" y="16019"/>
                  <a:pt x="1331" y="16048"/>
                </a:cubicBezTo>
                <a:cubicBezTo>
                  <a:pt x="1331" y="16077"/>
                  <a:pt x="1287" y="16187"/>
                  <a:pt x="1236" y="16293"/>
                </a:cubicBezTo>
                <a:cubicBezTo>
                  <a:pt x="1185" y="16398"/>
                  <a:pt x="1141" y="16504"/>
                  <a:pt x="1141" y="16530"/>
                </a:cubicBezTo>
                <a:cubicBezTo>
                  <a:pt x="1141" y="16556"/>
                  <a:pt x="1129" y="16585"/>
                  <a:pt x="1114" y="16595"/>
                </a:cubicBezTo>
                <a:cubicBezTo>
                  <a:pt x="1099" y="16604"/>
                  <a:pt x="1094" y="16637"/>
                  <a:pt x="1094" y="16667"/>
                </a:cubicBezTo>
                <a:cubicBezTo>
                  <a:pt x="1094" y="16722"/>
                  <a:pt x="1088" y="16738"/>
                  <a:pt x="1005" y="16912"/>
                </a:cubicBezTo>
                <a:cubicBezTo>
                  <a:pt x="981" y="16963"/>
                  <a:pt x="958" y="17031"/>
                  <a:pt x="958" y="17055"/>
                </a:cubicBezTo>
                <a:cubicBezTo>
                  <a:pt x="958" y="17115"/>
                  <a:pt x="909" y="17279"/>
                  <a:pt x="863" y="17379"/>
                </a:cubicBezTo>
                <a:cubicBezTo>
                  <a:pt x="842" y="17423"/>
                  <a:pt x="822" y="17480"/>
                  <a:pt x="822" y="17509"/>
                </a:cubicBezTo>
                <a:cubicBezTo>
                  <a:pt x="822" y="17538"/>
                  <a:pt x="809" y="17571"/>
                  <a:pt x="795" y="17581"/>
                </a:cubicBezTo>
                <a:cubicBezTo>
                  <a:pt x="780" y="17590"/>
                  <a:pt x="774" y="17637"/>
                  <a:pt x="774" y="17681"/>
                </a:cubicBezTo>
                <a:cubicBezTo>
                  <a:pt x="774" y="17726"/>
                  <a:pt x="762" y="17765"/>
                  <a:pt x="747" y="17775"/>
                </a:cubicBezTo>
                <a:cubicBezTo>
                  <a:pt x="733" y="17785"/>
                  <a:pt x="720" y="17833"/>
                  <a:pt x="720" y="17876"/>
                </a:cubicBezTo>
                <a:cubicBezTo>
                  <a:pt x="720" y="17918"/>
                  <a:pt x="701" y="17975"/>
                  <a:pt x="679" y="18005"/>
                </a:cubicBezTo>
                <a:cubicBezTo>
                  <a:pt x="658" y="18035"/>
                  <a:pt x="639" y="18100"/>
                  <a:pt x="638" y="18149"/>
                </a:cubicBezTo>
                <a:cubicBezTo>
                  <a:pt x="638" y="18199"/>
                  <a:pt x="626" y="18248"/>
                  <a:pt x="611" y="18257"/>
                </a:cubicBezTo>
                <a:cubicBezTo>
                  <a:pt x="597" y="18267"/>
                  <a:pt x="584" y="18320"/>
                  <a:pt x="584" y="18379"/>
                </a:cubicBezTo>
                <a:cubicBezTo>
                  <a:pt x="584" y="18441"/>
                  <a:pt x="566" y="18503"/>
                  <a:pt x="543" y="18523"/>
                </a:cubicBezTo>
                <a:cubicBezTo>
                  <a:pt x="521" y="18543"/>
                  <a:pt x="503" y="18606"/>
                  <a:pt x="503" y="18667"/>
                </a:cubicBezTo>
                <a:cubicBezTo>
                  <a:pt x="503" y="18726"/>
                  <a:pt x="490" y="18780"/>
                  <a:pt x="475" y="18790"/>
                </a:cubicBezTo>
                <a:cubicBezTo>
                  <a:pt x="461" y="18799"/>
                  <a:pt x="455" y="18866"/>
                  <a:pt x="455" y="18934"/>
                </a:cubicBezTo>
                <a:cubicBezTo>
                  <a:pt x="455" y="19001"/>
                  <a:pt x="442" y="19058"/>
                  <a:pt x="428" y="19063"/>
                </a:cubicBezTo>
                <a:cubicBezTo>
                  <a:pt x="414" y="19068"/>
                  <a:pt x="397" y="19152"/>
                  <a:pt x="394" y="19243"/>
                </a:cubicBezTo>
                <a:cubicBezTo>
                  <a:pt x="390" y="19349"/>
                  <a:pt x="376" y="19406"/>
                  <a:pt x="353" y="19416"/>
                </a:cubicBezTo>
                <a:cubicBezTo>
                  <a:pt x="331" y="19425"/>
                  <a:pt x="319" y="19477"/>
                  <a:pt x="319" y="19552"/>
                </a:cubicBezTo>
                <a:cubicBezTo>
                  <a:pt x="319" y="19620"/>
                  <a:pt x="307" y="19687"/>
                  <a:pt x="292" y="19696"/>
                </a:cubicBezTo>
                <a:cubicBezTo>
                  <a:pt x="277" y="19706"/>
                  <a:pt x="265" y="19772"/>
                  <a:pt x="265" y="19847"/>
                </a:cubicBezTo>
                <a:cubicBezTo>
                  <a:pt x="265" y="19943"/>
                  <a:pt x="252" y="19987"/>
                  <a:pt x="224" y="19999"/>
                </a:cubicBezTo>
                <a:cubicBezTo>
                  <a:pt x="194" y="20011"/>
                  <a:pt x="183" y="20068"/>
                  <a:pt x="183" y="20229"/>
                </a:cubicBezTo>
                <a:cubicBezTo>
                  <a:pt x="183" y="20345"/>
                  <a:pt x="171" y="20442"/>
                  <a:pt x="156" y="20452"/>
                </a:cubicBezTo>
                <a:cubicBezTo>
                  <a:pt x="142" y="20461"/>
                  <a:pt x="136" y="20554"/>
                  <a:pt x="136" y="20653"/>
                </a:cubicBezTo>
                <a:cubicBezTo>
                  <a:pt x="136" y="20752"/>
                  <a:pt x="123" y="20838"/>
                  <a:pt x="109" y="20848"/>
                </a:cubicBezTo>
                <a:cubicBezTo>
                  <a:pt x="94" y="20857"/>
                  <a:pt x="82" y="20938"/>
                  <a:pt x="82" y="21028"/>
                </a:cubicBezTo>
                <a:cubicBezTo>
                  <a:pt x="82" y="21126"/>
                  <a:pt x="65" y="21210"/>
                  <a:pt x="41" y="21243"/>
                </a:cubicBezTo>
                <a:cubicBezTo>
                  <a:pt x="18" y="21275"/>
                  <a:pt x="0" y="21367"/>
                  <a:pt x="0" y="21452"/>
                </a:cubicBezTo>
                <a:lnTo>
                  <a:pt x="0" y="21596"/>
                </a:lnTo>
                <a:lnTo>
                  <a:pt x="10800" y="21596"/>
                </a:lnTo>
                <a:lnTo>
                  <a:pt x="21600" y="21596"/>
                </a:lnTo>
                <a:lnTo>
                  <a:pt x="21600" y="21517"/>
                </a:lnTo>
                <a:cubicBezTo>
                  <a:pt x="21600" y="21471"/>
                  <a:pt x="21587" y="21426"/>
                  <a:pt x="21573" y="21416"/>
                </a:cubicBezTo>
                <a:cubicBezTo>
                  <a:pt x="21558" y="21406"/>
                  <a:pt x="21546" y="21272"/>
                  <a:pt x="21546" y="21121"/>
                </a:cubicBezTo>
                <a:cubicBezTo>
                  <a:pt x="21545" y="20926"/>
                  <a:pt x="21533" y="20836"/>
                  <a:pt x="21505" y="20797"/>
                </a:cubicBezTo>
                <a:cubicBezTo>
                  <a:pt x="21480" y="20762"/>
                  <a:pt x="21464" y="20676"/>
                  <a:pt x="21464" y="20553"/>
                </a:cubicBezTo>
                <a:cubicBezTo>
                  <a:pt x="21464" y="20448"/>
                  <a:pt x="21452" y="20354"/>
                  <a:pt x="21437" y="20344"/>
                </a:cubicBezTo>
                <a:cubicBezTo>
                  <a:pt x="21422" y="20334"/>
                  <a:pt x="21410" y="20248"/>
                  <a:pt x="21410" y="20157"/>
                </a:cubicBezTo>
                <a:cubicBezTo>
                  <a:pt x="21410" y="20066"/>
                  <a:pt x="21404" y="19987"/>
                  <a:pt x="21389" y="19977"/>
                </a:cubicBezTo>
                <a:cubicBezTo>
                  <a:pt x="21375" y="19967"/>
                  <a:pt x="21363" y="19885"/>
                  <a:pt x="21362" y="19797"/>
                </a:cubicBezTo>
                <a:cubicBezTo>
                  <a:pt x="21362" y="19701"/>
                  <a:pt x="21345" y="19614"/>
                  <a:pt x="21322" y="19581"/>
                </a:cubicBezTo>
                <a:cubicBezTo>
                  <a:pt x="21298" y="19548"/>
                  <a:pt x="21281" y="19464"/>
                  <a:pt x="21281" y="19365"/>
                </a:cubicBezTo>
                <a:cubicBezTo>
                  <a:pt x="21281" y="19276"/>
                  <a:pt x="21268" y="19195"/>
                  <a:pt x="21254" y="19185"/>
                </a:cubicBezTo>
                <a:cubicBezTo>
                  <a:pt x="21239" y="19176"/>
                  <a:pt x="21226" y="19111"/>
                  <a:pt x="21226" y="19041"/>
                </a:cubicBezTo>
                <a:cubicBezTo>
                  <a:pt x="21226" y="18966"/>
                  <a:pt x="21209" y="18901"/>
                  <a:pt x="21186" y="18876"/>
                </a:cubicBezTo>
                <a:cubicBezTo>
                  <a:pt x="21164" y="18853"/>
                  <a:pt x="21145" y="18785"/>
                  <a:pt x="21145" y="18725"/>
                </a:cubicBezTo>
                <a:cubicBezTo>
                  <a:pt x="21145" y="18665"/>
                  <a:pt x="21132" y="18605"/>
                  <a:pt x="21118" y="18595"/>
                </a:cubicBezTo>
                <a:cubicBezTo>
                  <a:pt x="21103" y="18586"/>
                  <a:pt x="21091" y="18539"/>
                  <a:pt x="21091" y="18495"/>
                </a:cubicBezTo>
                <a:cubicBezTo>
                  <a:pt x="21091" y="18450"/>
                  <a:pt x="21085" y="18411"/>
                  <a:pt x="21070" y="18401"/>
                </a:cubicBezTo>
                <a:cubicBezTo>
                  <a:pt x="21056" y="18391"/>
                  <a:pt x="21043" y="18337"/>
                  <a:pt x="21043" y="18286"/>
                </a:cubicBezTo>
                <a:cubicBezTo>
                  <a:pt x="21043" y="18234"/>
                  <a:pt x="21023" y="18182"/>
                  <a:pt x="21002" y="18164"/>
                </a:cubicBezTo>
                <a:cubicBezTo>
                  <a:pt x="20967" y="18132"/>
                  <a:pt x="20948" y="18056"/>
                  <a:pt x="20914" y="17804"/>
                </a:cubicBezTo>
                <a:cubicBezTo>
                  <a:pt x="20906" y="17742"/>
                  <a:pt x="20893" y="17682"/>
                  <a:pt x="20880" y="17667"/>
                </a:cubicBezTo>
                <a:cubicBezTo>
                  <a:pt x="20867" y="17652"/>
                  <a:pt x="20853" y="17601"/>
                  <a:pt x="20853" y="17552"/>
                </a:cubicBezTo>
                <a:cubicBezTo>
                  <a:pt x="20853" y="17498"/>
                  <a:pt x="20836" y="17454"/>
                  <a:pt x="20812" y="17444"/>
                </a:cubicBezTo>
                <a:cubicBezTo>
                  <a:pt x="20786" y="17433"/>
                  <a:pt x="20778" y="17388"/>
                  <a:pt x="20778" y="17314"/>
                </a:cubicBezTo>
                <a:cubicBezTo>
                  <a:pt x="20778" y="17253"/>
                  <a:pt x="20766" y="17195"/>
                  <a:pt x="20751" y="17185"/>
                </a:cubicBezTo>
                <a:cubicBezTo>
                  <a:pt x="20736" y="17175"/>
                  <a:pt x="20724" y="17128"/>
                  <a:pt x="20724" y="17077"/>
                </a:cubicBezTo>
                <a:cubicBezTo>
                  <a:pt x="20724" y="17026"/>
                  <a:pt x="20705" y="16967"/>
                  <a:pt x="20683" y="16947"/>
                </a:cubicBezTo>
                <a:cubicBezTo>
                  <a:pt x="20661" y="16928"/>
                  <a:pt x="20642" y="16883"/>
                  <a:pt x="20642" y="16847"/>
                </a:cubicBezTo>
                <a:cubicBezTo>
                  <a:pt x="20642" y="16811"/>
                  <a:pt x="20630" y="16770"/>
                  <a:pt x="20615" y="16760"/>
                </a:cubicBezTo>
                <a:cubicBezTo>
                  <a:pt x="20600" y="16751"/>
                  <a:pt x="20588" y="16718"/>
                  <a:pt x="20588" y="16681"/>
                </a:cubicBezTo>
                <a:cubicBezTo>
                  <a:pt x="20588" y="16644"/>
                  <a:pt x="20575" y="16604"/>
                  <a:pt x="20561" y="16595"/>
                </a:cubicBezTo>
                <a:cubicBezTo>
                  <a:pt x="20546" y="16585"/>
                  <a:pt x="20534" y="16544"/>
                  <a:pt x="20534" y="16509"/>
                </a:cubicBezTo>
                <a:cubicBezTo>
                  <a:pt x="20534" y="16473"/>
                  <a:pt x="20515" y="16434"/>
                  <a:pt x="20493" y="16415"/>
                </a:cubicBezTo>
                <a:cubicBezTo>
                  <a:pt x="20471" y="16396"/>
                  <a:pt x="20459" y="16350"/>
                  <a:pt x="20459" y="16314"/>
                </a:cubicBezTo>
                <a:cubicBezTo>
                  <a:pt x="20459" y="16278"/>
                  <a:pt x="20446" y="16237"/>
                  <a:pt x="20432" y="16228"/>
                </a:cubicBezTo>
                <a:cubicBezTo>
                  <a:pt x="20417" y="16218"/>
                  <a:pt x="20405" y="16185"/>
                  <a:pt x="20405" y="16149"/>
                </a:cubicBezTo>
                <a:cubicBezTo>
                  <a:pt x="20405" y="16113"/>
                  <a:pt x="20386" y="16067"/>
                  <a:pt x="20364" y="16048"/>
                </a:cubicBezTo>
                <a:cubicBezTo>
                  <a:pt x="20342" y="16029"/>
                  <a:pt x="20323" y="15984"/>
                  <a:pt x="20323" y="15954"/>
                </a:cubicBezTo>
                <a:cubicBezTo>
                  <a:pt x="20323" y="15925"/>
                  <a:pt x="20310" y="15904"/>
                  <a:pt x="20296" y="15904"/>
                </a:cubicBezTo>
                <a:cubicBezTo>
                  <a:pt x="20281" y="15904"/>
                  <a:pt x="20269" y="15878"/>
                  <a:pt x="20269" y="15847"/>
                </a:cubicBezTo>
                <a:cubicBezTo>
                  <a:pt x="20269" y="15795"/>
                  <a:pt x="20253" y="15751"/>
                  <a:pt x="20187" y="15623"/>
                </a:cubicBezTo>
                <a:cubicBezTo>
                  <a:pt x="20175" y="15600"/>
                  <a:pt x="20142" y="15524"/>
                  <a:pt x="20112" y="15458"/>
                </a:cubicBezTo>
                <a:cubicBezTo>
                  <a:pt x="20083" y="15392"/>
                  <a:pt x="20045" y="15343"/>
                  <a:pt x="20031" y="15343"/>
                </a:cubicBezTo>
                <a:cubicBezTo>
                  <a:pt x="20017" y="15343"/>
                  <a:pt x="20004" y="15316"/>
                  <a:pt x="20004" y="15285"/>
                </a:cubicBezTo>
                <a:cubicBezTo>
                  <a:pt x="20004" y="15254"/>
                  <a:pt x="19991" y="15228"/>
                  <a:pt x="19977" y="15228"/>
                </a:cubicBezTo>
                <a:cubicBezTo>
                  <a:pt x="19962" y="15228"/>
                  <a:pt x="19949" y="15201"/>
                  <a:pt x="19949" y="15170"/>
                </a:cubicBezTo>
                <a:cubicBezTo>
                  <a:pt x="19949" y="15139"/>
                  <a:pt x="19937" y="15113"/>
                  <a:pt x="19922" y="15113"/>
                </a:cubicBezTo>
                <a:cubicBezTo>
                  <a:pt x="19908" y="15113"/>
                  <a:pt x="19895" y="15093"/>
                  <a:pt x="19895" y="15062"/>
                </a:cubicBezTo>
                <a:cubicBezTo>
                  <a:pt x="19895" y="15031"/>
                  <a:pt x="19889" y="15005"/>
                  <a:pt x="19875" y="15005"/>
                </a:cubicBezTo>
                <a:cubicBezTo>
                  <a:pt x="19861" y="15005"/>
                  <a:pt x="19825" y="14955"/>
                  <a:pt x="19800" y="14897"/>
                </a:cubicBezTo>
                <a:cubicBezTo>
                  <a:pt x="19775" y="14839"/>
                  <a:pt x="19713" y="14731"/>
                  <a:pt x="19664" y="14659"/>
                </a:cubicBezTo>
                <a:cubicBezTo>
                  <a:pt x="19615" y="14587"/>
                  <a:pt x="19576" y="14525"/>
                  <a:pt x="19576" y="14515"/>
                </a:cubicBezTo>
                <a:cubicBezTo>
                  <a:pt x="19576" y="14505"/>
                  <a:pt x="19539" y="14447"/>
                  <a:pt x="19488" y="14393"/>
                </a:cubicBezTo>
                <a:cubicBezTo>
                  <a:pt x="19436" y="14339"/>
                  <a:pt x="19392" y="14286"/>
                  <a:pt x="19392" y="14271"/>
                </a:cubicBezTo>
                <a:cubicBezTo>
                  <a:pt x="19392" y="14256"/>
                  <a:pt x="19381" y="14242"/>
                  <a:pt x="19365" y="14242"/>
                </a:cubicBezTo>
                <a:cubicBezTo>
                  <a:pt x="19350" y="14242"/>
                  <a:pt x="19285" y="14192"/>
                  <a:pt x="19229" y="14134"/>
                </a:cubicBezTo>
                <a:cubicBezTo>
                  <a:pt x="19113" y="14013"/>
                  <a:pt x="19103" y="14005"/>
                  <a:pt x="18931" y="13882"/>
                </a:cubicBezTo>
                <a:cubicBezTo>
                  <a:pt x="18860" y="13832"/>
                  <a:pt x="18794" y="13789"/>
                  <a:pt x="18781" y="13789"/>
                </a:cubicBezTo>
                <a:cubicBezTo>
                  <a:pt x="18768" y="13789"/>
                  <a:pt x="18752" y="13781"/>
                  <a:pt x="18747" y="13767"/>
                </a:cubicBezTo>
                <a:cubicBezTo>
                  <a:pt x="18728" y="13714"/>
                  <a:pt x="18459" y="13568"/>
                  <a:pt x="17993" y="13357"/>
                </a:cubicBezTo>
                <a:cubicBezTo>
                  <a:pt x="17832" y="13284"/>
                  <a:pt x="17689" y="13211"/>
                  <a:pt x="17674" y="13198"/>
                </a:cubicBezTo>
                <a:cubicBezTo>
                  <a:pt x="17659" y="13186"/>
                  <a:pt x="17597" y="13159"/>
                  <a:pt x="17531" y="13141"/>
                </a:cubicBezTo>
                <a:cubicBezTo>
                  <a:pt x="17465" y="13122"/>
                  <a:pt x="17371" y="13095"/>
                  <a:pt x="17328" y="13076"/>
                </a:cubicBezTo>
                <a:cubicBezTo>
                  <a:pt x="17219" y="13029"/>
                  <a:pt x="16977" y="12946"/>
                  <a:pt x="16906" y="12932"/>
                </a:cubicBezTo>
                <a:cubicBezTo>
                  <a:pt x="16875" y="12926"/>
                  <a:pt x="16824" y="12905"/>
                  <a:pt x="16791" y="12889"/>
                </a:cubicBezTo>
                <a:cubicBezTo>
                  <a:pt x="16681" y="12836"/>
                  <a:pt x="16378" y="12731"/>
                  <a:pt x="16282" y="12709"/>
                </a:cubicBezTo>
                <a:cubicBezTo>
                  <a:pt x="16245" y="12701"/>
                  <a:pt x="16073" y="12624"/>
                  <a:pt x="15840" y="12522"/>
                </a:cubicBezTo>
                <a:cubicBezTo>
                  <a:pt x="15811" y="12509"/>
                  <a:pt x="15723" y="12478"/>
                  <a:pt x="15643" y="12450"/>
                </a:cubicBezTo>
                <a:cubicBezTo>
                  <a:pt x="15563" y="12423"/>
                  <a:pt x="15480" y="12391"/>
                  <a:pt x="15466" y="12378"/>
                </a:cubicBezTo>
                <a:cubicBezTo>
                  <a:pt x="15453" y="12365"/>
                  <a:pt x="15431" y="12357"/>
                  <a:pt x="15412" y="12357"/>
                </a:cubicBezTo>
                <a:cubicBezTo>
                  <a:pt x="15348" y="12357"/>
                  <a:pt x="14908" y="12117"/>
                  <a:pt x="14842" y="12047"/>
                </a:cubicBezTo>
                <a:cubicBezTo>
                  <a:pt x="14784" y="11986"/>
                  <a:pt x="14681" y="11906"/>
                  <a:pt x="14522" y="11802"/>
                </a:cubicBezTo>
                <a:cubicBezTo>
                  <a:pt x="14498" y="11787"/>
                  <a:pt x="14420" y="11738"/>
                  <a:pt x="14352" y="11687"/>
                </a:cubicBezTo>
                <a:cubicBezTo>
                  <a:pt x="14285" y="11637"/>
                  <a:pt x="14217" y="11594"/>
                  <a:pt x="14203" y="11594"/>
                </a:cubicBezTo>
                <a:cubicBezTo>
                  <a:pt x="14189" y="11594"/>
                  <a:pt x="14176" y="11585"/>
                  <a:pt x="14176" y="11572"/>
                </a:cubicBezTo>
                <a:cubicBezTo>
                  <a:pt x="14176" y="11559"/>
                  <a:pt x="14151" y="11528"/>
                  <a:pt x="14115" y="11507"/>
                </a:cubicBezTo>
                <a:cubicBezTo>
                  <a:pt x="14078" y="11487"/>
                  <a:pt x="14047" y="11449"/>
                  <a:pt x="14047" y="11421"/>
                </a:cubicBezTo>
                <a:cubicBezTo>
                  <a:pt x="14047" y="11393"/>
                  <a:pt x="14033" y="11371"/>
                  <a:pt x="14020" y="11371"/>
                </a:cubicBezTo>
                <a:cubicBezTo>
                  <a:pt x="13988" y="11371"/>
                  <a:pt x="13911" y="11207"/>
                  <a:pt x="13911" y="11140"/>
                </a:cubicBezTo>
                <a:cubicBezTo>
                  <a:pt x="13911" y="11113"/>
                  <a:pt x="13898" y="11078"/>
                  <a:pt x="13884" y="11068"/>
                </a:cubicBezTo>
                <a:cubicBezTo>
                  <a:pt x="13869" y="11059"/>
                  <a:pt x="13857" y="10953"/>
                  <a:pt x="13857" y="10831"/>
                </a:cubicBezTo>
                <a:cubicBezTo>
                  <a:pt x="13857" y="10709"/>
                  <a:pt x="13844" y="10603"/>
                  <a:pt x="13829" y="10594"/>
                </a:cubicBezTo>
                <a:cubicBezTo>
                  <a:pt x="13815" y="10584"/>
                  <a:pt x="13787" y="10529"/>
                  <a:pt x="13762" y="10471"/>
                </a:cubicBezTo>
                <a:cubicBezTo>
                  <a:pt x="13709" y="10352"/>
                  <a:pt x="13549" y="10155"/>
                  <a:pt x="13503" y="10155"/>
                </a:cubicBezTo>
                <a:cubicBezTo>
                  <a:pt x="13487" y="10155"/>
                  <a:pt x="13453" y="10137"/>
                  <a:pt x="13435" y="10119"/>
                </a:cubicBezTo>
                <a:cubicBezTo>
                  <a:pt x="13418" y="10100"/>
                  <a:pt x="13336" y="10058"/>
                  <a:pt x="13252" y="10025"/>
                </a:cubicBezTo>
                <a:lnTo>
                  <a:pt x="13103" y="9968"/>
                </a:lnTo>
                <a:lnTo>
                  <a:pt x="13096" y="9759"/>
                </a:lnTo>
                <a:cubicBezTo>
                  <a:pt x="13088" y="9561"/>
                  <a:pt x="13096" y="9516"/>
                  <a:pt x="13184" y="9327"/>
                </a:cubicBezTo>
                <a:cubicBezTo>
                  <a:pt x="13205" y="9283"/>
                  <a:pt x="13218" y="9226"/>
                  <a:pt x="13218" y="9198"/>
                </a:cubicBezTo>
                <a:cubicBezTo>
                  <a:pt x="13218" y="9169"/>
                  <a:pt x="13231" y="9135"/>
                  <a:pt x="13245" y="9126"/>
                </a:cubicBezTo>
                <a:cubicBezTo>
                  <a:pt x="13260" y="9116"/>
                  <a:pt x="13272" y="9084"/>
                  <a:pt x="13272" y="9054"/>
                </a:cubicBezTo>
                <a:cubicBezTo>
                  <a:pt x="13272" y="9023"/>
                  <a:pt x="13287" y="8980"/>
                  <a:pt x="13300" y="8953"/>
                </a:cubicBezTo>
                <a:cubicBezTo>
                  <a:pt x="13313" y="8926"/>
                  <a:pt x="13349" y="8839"/>
                  <a:pt x="13381" y="8766"/>
                </a:cubicBezTo>
                <a:cubicBezTo>
                  <a:pt x="13414" y="8690"/>
                  <a:pt x="13469" y="8623"/>
                  <a:pt x="13510" y="8600"/>
                </a:cubicBezTo>
                <a:cubicBezTo>
                  <a:pt x="13705" y="8492"/>
                  <a:pt x="13751" y="8457"/>
                  <a:pt x="13918" y="8305"/>
                </a:cubicBezTo>
                <a:cubicBezTo>
                  <a:pt x="14016" y="8216"/>
                  <a:pt x="14093" y="8129"/>
                  <a:pt x="14094" y="8111"/>
                </a:cubicBezTo>
                <a:cubicBezTo>
                  <a:pt x="14095" y="8093"/>
                  <a:pt x="14113" y="8070"/>
                  <a:pt x="14135" y="8061"/>
                </a:cubicBezTo>
                <a:cubicBezTo>
                  <a:pt x="14157" y="8052"/>
                  <a:pt x="14176" y="8026"/>
                  <a:pt x="14176" y="8003"/>
                </a:cubicBezTo>
                <a:cubicBezTo>
                  <a:pt x="14176" y="7980"/>
                  <a:pt x="14201" y="7914"/>
                  <a:pt x="14230" y="7859"/>
                </a:cubicBezTo>
                <a:cubicBezTo>
                  <a:pt x="14259" y="7804"/>
                  <a:pt x="14285" y="7737"/>
                  <a:pt x="14285" y="7708"/>
                </a:cubicBezTo>
                <a:cubicBezTo>
                  <a:pt x="14285" y="7679"/>
                  <a:pt x="14303" y="7641"/>
                  <a:pt x="14325" y="7622"/>
                </a:cubicBezTo>
                <a:cubicBezTo>
                  <a:pt x="14347" y="7602"/>
                  <a:pt x="14366" y="7550"/>
                  <a:pt x="14366" y="7507"/>
                </a:cubicBezTo>
                <a:cubicBezTo>
                  <a:pt x="14366" y="7463"/>
                  <a:pt x="14379" y="7415"/>
                  <a:pt x="14393" y="7406"/>
                </a:cubicBezTo>
                <a:cubicBezTo>
                  <a:pt x="14408" y="7396"/>
                  <a:pt x="14420" y="7357"/>
                  <a:pt x="14420" y="7312"/>
                </a:cubicBezTo>
                <a:cubicBezTo>
                  <a:pt x="14420" y="7268"/>
                  <a:pt x="14426" y="7221"/>
                  <a:pt x="14441" y="7212"/>
                </a:cubicBezTo>
                <a:cubicBezTo>
                  <a:pt x="14457" y="7201"/>
                  <a:pt x="14468" y="7013"/>
                  <a:pt x="14468" y="6744"/>
                </a:cubicBezTo>
                <a:cubicBezTo>
                  <a:pt x="14468" y="6463"/>
                  <a:pt x="14457" y="6298"/>
                  <a:pt x="14441" y="6298"/>
                </a:cubicBezTo>
                <a:cubicBezTo>
                  <a:pt x="14426" y="6298"/>
                  <a:pt x="14420" y="6258"/>
                  <a:pt x="14420" y="6211"/>
                </a:cubicBezTo>
                <a:cubicBezTo>
                  <a:pt x="14420" y="6121"/>
                  <a:pt x="14373" y="6011"/>
                  <a:pt x="14318" y="5974"/>
                </a:cubicBezTo>
                <a:cubicBezTo>
                  <a:pt x="14300" y="5961"/>
                  <a:pt x="14285" y="5939"/>
                  <a:pt x="14285" y="5916"/>
                </a:cubicBezTo>
                <a:cubicBezTo>
                  <a:pt x="14285" y="5894"/>
                  <a:pt x="14275" y="5873"/>
                  <a:pt x="14264" y="5873"/>
                </a:cubicBezTo>
                <a:cubicBezTo>
                  <a:pt x="14191" y="5872"/>
                  <a:pt x="14134" y="5256"/>
                  <a:pt x="14203" y="5211"/>
                </a:cubicBezTo>
                <a:cubicBezTo>
                  <a:pt x="14218" y="5201"/>
                  <a:pt x="14230" y="5155"/>
                  <a:pt x="14230" y="5110"/>
                </a:cubicBezTo>
                <a:cubicBezTo>
                  <a:pt x="14230" y="5066"/>
                  <a:pt x="14243" y="5019"/>
                  <a:pt x="14257" y="5010"/>
                </a:cubicBezTo>
                <a:cubicBezTo>
                  <a:pt x="14272" y="5000"/>
                  <a:pt x="14285" y="4966"/>
                  <a:pt x="14285" y="4930"/>
                </a:cubicBezTo>
                <a:cubicBezTo>
                  <a:pt x="14285" y="4894"/>
                  <a:pt x="14303" y="4849"/>
                  <a:pt x="14325" y="4830"/>
                </a:cubicBezTo>
                <a:cubicBezTo>
                  <a:pt x="14357" y="4802"/>
                  <a:pt x="14366" y="4723"/>
                  <a:pt x="14366" y="4463"/>
                </a:cubicBezTo>
                <a:cubicBezTo>
                  <a:pt x="14366" y="4203"/>
                  <a:pt x="14357" y="4123"/>
                  <a:pt x="14325" y="4096"/>
                </a:cubicBezTo>
                <a:cubicBezTo>
                  <a:pt x="14303" y="4076"/>
                  <a:pt x="14285" y="4013"/>
                  <a:pt x="14285" y="3952"/>
                </a:cubicBezTo>
                <a:cubicBezTo>
                  <a:pt x="14285" y="3893"/>
                  <a:pt x="14272" y="3839"/>
                  <a:pt x="14257" y="3829"/>
                </a:cubicBezTo>
                <a:cubicBezTo>
                  <a:pt x="14243" y="3820"/>
                  <a:pt x="14230" y="3780"/>
                  <a:pt x="14230" y="3743"/>
                </a:cubicBezTo>
                <a:cubicBezTo>
                  <a:pt x="14230" y="3706"/>
                  <a:pt x="14218" y="3666"/>
                  <a:pt x="14203" y="3657"/>
                </a:cubicBezTo>
                <a:cubicBezTo>
                  <a:pt x="14188" y="3647"/>
                  <a:pt x="14176" y="3615"/>
                  <a:pt x="14176" y="3578"/>
                </a:cubicBezTo>
                <a:cubicBezTo>
                  <a:pt x="14176" y="3541"/>
                  <a:pt x="14163" y="3501"/>
                  <a:pt x="14149" y="3491"/>
                </a:cubicBezTo>
                <a:cubicBezTo>
                  <a:pt x="14134" y="3482"/>
                  <a:pt x="14106" y="3426"/>
                  <a:pt x="14081" y="3369"/>
                </a:cubicBezTo>
                <a:cubicBezTo>
                  <a:pt x="14056" y="3311"/>
                  <a:pt x="14024" y="3262"/>
                  <a:pt x="14013" y="3254"/>
                </a:cubicBezTo>
                <a:cubicBezTo>
                  <a:pt x="14002" y="3246"/>
                  <a:pt x="13981" y="3206"/>
                  <a:pt x="13965" y="3167"/>
                </a:cubicBezTo>
                <a:cubicBezTo>
                  <a:pt x="13950" y="3129"/>
                  <a:pt x="13913" y="3042"/>
                  <a:pt x="13877" y="2980"/>
                </a:cubicBezTo>
                <a:cubicBezTo>
                  <a:pt x="13769" y="2795"/>
                  <a:pt x="13728" y="2708"/>
                  <a:pt x="13728" y="2657"/>
                </a:cubicBezTo>
                <a:cubicBezTo>
                  <a:pt x="13728" y="2630"/>
                  <a:pt x="13709" y="2597"/>
                  <a:pt x="13687" y="2577"/>
                </a:cubicBezTo>
                <a:cubicBezTo>
                  <a:pt x="13665" y="2558"/>
                  <a:pt x="13646" y="2513"/>
                  <a:pt x="13646" y="2484"/>
                </a:cubicBezTo>
                <a:cubicBezTo>
                  <a:pt x="13646" y="2455"/>
                  <a:pt x="13633" y="2433"/>
                  <a:pt x="13619" y="2433"/>
                </a:cubicBezTo>
                <a:cubicBezTo>
                  <a:pt x="13604" y="2433"/>
                  <a:pt x="13592" y="2407"/>
                  <a:pt x="13592" y="2376"/>
                </a:cubicBezTo>
                <a:cubicBezTo>
                  <a:pt x="13592" y="2345"/>
                  <a:pt x="13579" y="2318"/>
                  <a:pt x="13565" y="2318"/>
                </a:cubicBezTo>
                <a:cubicBezTo>
                  <a:pt x="13550" y="2318"/>
                  <a:pt x="13537" y="2299"/>
                  <a:pt x="13537" y="2268"/>
                </a:cubicBezTo>
                <a:cubicBezTo>
                  <a:pt x="13537" y="2237"/>
                  <a:pt x="13529" y="2210"/>
                  <a:pt x="13517" y="2210"/>
                </a:cubicBezTo>
                <a:cubicBezTo>
                  <a:pt x="13505" y="2210"/>
                  <a:pt x="13458" y="2157"/>
                  <a:pt x="13415" y="2095"/>
                </a:cubicBezTo>
                <a:cubicBezTo>
                  <a:pt x="13372" y="2034"/>
                  <a:pt x="13328" y="1988"/>
                  <a:pt x="13313" y="1987"/>
                </a:cubicBezTo>
                <a:cubicBezTo>
                  <a:pt x="13298" y="1987"/>
                  <a:pt x="13272" y="1944"/>
                  <a:pt x="13252" y="1894"/>
                </a:cubicBezTo>
                <a:cubicBezTo>
                  <a:pt x="13232" y="1843"/>
                  <a:pt x="13201" y="1787"/>
                  <a:pt x="13184" y="1771"/>
                </a:cubicBezTo>
                <a:cubicBezTo>
                  <a:pt x="13168" y="1756"/>
                  <a:pt x="13126" y="1683"/>
                  <a:pt x="13089" y="1606"/>
                </a:cubicBezTo>
                <a:cubicBezTo>
                  <a:pt x="13053" y="1528"/>
                  <a:pt x="12993" y="1437"/>
                  <a:pt x="12960" y="1404"/>
                </a:cubicBezTo>
                <a:cubicBezTo>
                  <a:pt x="12927" y="1372"/>
                  <a:pt x="12899" y="1334"/>
                  <a:pt x="12899" y="1325"/>
                </a:cubicBezTo>
                <a:cubicBezTo>
                  <a:pt x="12899" y="1316"/>
                  <a:pt x="12862" y="1270"/>
                  <a:pt x="12811" y="1217"/>
                </a:cubicBezTo>
                <a:cubicBezTo>
                  <a:pt x="12759" y="1165"/>
                  <a:pt x="12715" y="1103"/>
                  <a:pt x="12715" y="1088"/>
                </a:cubicBezTo>
                <a:cubicBezTo>
                  <a:pt x="12715" y="1073"/>
                  <a:pt x="12684" y="1044"/>
                  <a:pt x="12648" y="1023"/>
                </a:cubicBezTo>
                <a:cubicBezTo>
                  <a:pt x="12611" y="1002"/>
                  <a:pt x="12580" y="973"/>
                  <a:pt x="12580" y="958"/>
                </a:cubicBezTo>
                <a:cubicBezTo>
                  <a:pt x="12580" y="905"/>
                  <a:pt x="12305" y="661"/>
                  <a:pt x="12158" y="584"/>
                </a:cubicBezTo>
                <a:cubicBezTo>
                  <a:pt x="12076" y="541"/>
                  <a:pt x="11934" y="441"/>
                  <a:pt x="11839" y="361"/>
                </a:cubicBezTo>
                <a:cubicBezTo>
                  <a:pt x="11672" y="221"/>
                  <a:pt x="11549" y="163"/>
                  <a:pt x="11214" y="52"/>
                </a:cubicBezTo>
                <a:cubicBezTo>
                  <a:pt x="11075" y="5"/>
                  <a:pt x="10979" y="-4"/>
                  <a:pt x="10447" y="1"/>
                </a:cubicBezTo>
                <a:close/>
              </a:path>
            </a:pathLst>
          </a:custGeom>
          <a:ln w="12700">
            <a:miter lim="400000"/>
          </a:ln>
        </p:spPr>
      </p:pic>
      <p:grpSp>
        <p:nvGrpSpPr>
          <p:cNvPr id="209" name="Group"/>
          <p:cNvGrpSpPr/>
          <p:nvPr/>
        </p:nvGrpSpPr>
        <p:grpSpPr>
          <a:xfrm>
            <a:off x="5235380" y="3720215"/>
            <a:ext cx="325032" cy="407053"/>
            <a:chOff x="0" y="0"/>
            <a:chExt cx="325031" cy="407051"/>
          </a:xfrm>
        </p:grpSpPr>
        <p:sp>
          <p:nvSpPr>
            <p:cNvPr id="207" name="🔑"/>
            <p:cNvSpPr txBox="1"/>
            <p:nvPr/>
          </p:nvSpPr>
          <p:spPr>
            <a:xfrm>
              <a:off x="0" y="0"/>
              <a:ext cx="254000" cy="2921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457200">
                <a:defRPr sz="1400">
                  <a:solidFill>
                    <a:schemeClr val="accent1">
                      <a:lumOff val="-6980"/>
                    </a:schemeClr>
                  </a:solidFill>
                </a:defRPr>
              </a:lvl1pPr>
            </a:lstStyle>
            <a:p>
              <a:pPr/>
              <a:r>
                <a:t>🔑</a:t>
              </a:r>
            </a:p>
          </p:txBody>
        </p:sp>
        <p:sp>
          <p:nvSpPr>
            <p:cNvPr id="208" name="X"/>
            <p:cNvSpPr txBox="1"/>
            <p:nvPr/>
          </p:nvSpPr>
          <p:spPr>
            <a:xfrm>
              <a:off x="66678" y="0"/>
              <a:ext cx="258354" cy="40705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2900">
                  <a:solidFill>
                    <a:schemeClr val="accent3"/>
                  </a:solidFill>
                </a:defRPr>
              </a:lvl1pPr>
            </a:lstStyle>
            <a:p>
              <a:pPr/>
              <a:r>
                <a:t>X</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91">
                                            <p:bg/>
                                          </p:spTgt>
                                        </p:tgtEl>
                                        <p:attrNameLst>
                                          <p:attrName>style.visibility</p:attrName>
                                        </p:attrNameLst>
                                      </p:cBhvr>
                                      <p:to>
                                        <p:strVal val="visible"/>
                                      </p:to>
                                    </p:set>
                                  </p:childTnLst>
                                </p:cTn>
                              </p:par>
                              <p:par>
                                <p:cTn id="7" presetClass="entr" nodeType="withEffect" presetSubtype="0" presetID="1" grpId="1" fill="hold">
                                  <p:stCondLst>
                                    <p:cond delay="0"/>
                                  </p:stCondLst>
                                  <p:iterate type="el" backwards="0">
                                    <p:tmAbs val="0"/>
                                  </p:iterate>
                                  <p:childTnLst>
                                    <p:set>
                                      <p:cBhvr>
                                        <p:cTn id="8" fill="hold"/>
                                        <p:tgtEl>
                                          <p:spTgt spid="191">
                                            <p:txEl>
                                              <p:pRg st="0" end="0"/>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Class="entr" nodeType="clickEffect" presetSubtype="4" presetID="22" grpId="2" fill="hold">
                                  <p:stCondLst>
                                    <p:cond delay="0"/>
                                  </p:stCondLst>
                                  <p:iterate type="el" backwards="0">
                                    <p:tmAbs val="0"/>
                                  </p:iterate>
                                  <p:childTnLst>
                                    <p:set>
                                      <p:cBhvr>
                                        <p:cTn id="12" fill="hold"/>
                                        <p:tgtEl>
                                          <p:spTgt spid="206"/>
                                        </p:tgtEl>
                                        <p:attrNameLst>
                                          <p:attrName>style.visibility</p:attrName>
                                        </p:attrNameLst>
                                      </p:cBhvr>
                                      <p:to>
                                        <p:strVal val="visible"/>
                                      </p:to>
                                    </p:set>
                                    <p:animEffect filter="wipe(down)" transition="in">
                                      <p:cBhvr>
                                        <p:cTn id="13" dur="1000"/>
                                        <p:tgtEl>
                                          <p:spTgt spid="206"/>
                                        </p:tgtEl>
                                      </p:cBhvr>
                                    </p:animEffect>
                                  </p:childTnLst>
                                </p:cTn>
                              </p:par>
                            </p:childTnLst>
                          </p:cTn>
                        </p:par>
                      </p:childTnLst>
                    </p:cTn>
                  </p:par>
                  <p:par>
                    <p:cTn id="14" fill="hold">
                      <p:stCondLst>
                        <p:cond delay="indefinite"/>
                      </p:stCondLst>
                      <p:childTnLst>
                        <p:par>
                          <p:cTn id="15" fill="hold">
                            <p:stCondLst>
                              <p:cond delay="0"/>
                            </p:stCondLst>
                            <p:childTnLst>
                              <p:par>
                                <p:cTn id="16" presetClass="entr" nodeType="clickEffect" presetSubtype="0" presetID="1" grpId="1" fill="hold">
                                  <p:stCondLst>
                                    <p:cond delay="0"/>
                                  </p:stCondLst>
                                  <p:iterate type="el" backwards="0">
                                    <p:tmAbs val="0"/>
                                  </p:iterate>
                                  <p:childTnLst>
                                    <p:set>
                                      <p:cBhvr>
                                        <p:cTn id="17" fill="hold"/>
                                        <p:tgtEl>
                                          <p:spTgt spid="191">
                                            <p:txEl>
                                              <p:pRg st="1" end="1"/>
                                            </p:txEl>
                                          </p:spTgt>
                                        </p:tgtEl>
                                        <p:attrNameLst>
                                          <p:attrName>style.visibility</p:attrName>
                                        </p:attrNameLst>
                                      </p:cBhvr>
                                      <p:to>
                                        <p:strVal val="visible"/>
                                      </p:to>
                                    </p:set>
                                  </p:childTnLst>
                                </p:cTn>
                              </p:par>
                            </p:childTnLst>
                          </p:cTn>
                        </p:par>
                      </p:childTnLst>
                    </p:cTn>
                  </p:par>
                  <p:par>
                    <p:cTn id="18" fill="hold">
                      <p:stCondLst>
                        <p:cond delay="indefinite"/>
                      </p:stCondLst>
                      <p:childTnLst>
                        <p:par>
                          <p:cTn id="19" fill="hold">
                            <p:stCondLst>
                              <p:cond delay="0"/>
                            </p:stCondLst>
                            <p:childTnLst>
                              <p:par>
                                <p:cTn id="20" presetClass="entr" nodeType="clickEffect" presetSubtype="0" presetID="1" grpId="3" fill="hold">
                                  <p:stCondLst>
                                    <p:cond delay="0"/>
                                  </p:stCondLst>
                                  <p:iterate type="el" backwards="0">
                                    <p:tmAbs val="0"/>
                                  </p:iterate>
                                  <p:childTnLst>
                                    <p:set>
                                      <p:cBhvr>
                                        <p:cTn id="21" fill="hold"/>
                                        <p:tgtEl>
                                          <p:spTgt spid="209"/>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09" grpId="3"/>
      <p:bldP build="p" bldLvl="1" animBg="1" rev="0" advAuto="0" spid="191" grpId="1"/>
      <p:bldP build="whole" bldLvl="1" animBg="1" rev="0" advAuto="0" spid="206" grpId="2"/>
    </p:bldLst>
  </p:timing>
</p:sld>
</file>

<file path=ppt/slides/slide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1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13" name="Double-click to edit"/>
          <p:cNvSpPr txBox="1"/>
          <p:nvPr>
            <p:ph type="title"/>
          </p:nvPr>
        </p:nvSpPr>
        <p:spPr>
          <a:prstGeom prst="rect">
            <a:avLst/>
          </a:prstGeom>
        </p:spPr>
        <p:txBody>
          <a:bodyPr/>
          <a:lstStyle/>
          <a:p>
            <a:pPr/>
          </a:p>
        </p:txBody>
      </p:sp>
      <p:sp>
        <p:nvSpPr>
          <p:cNvPr id="21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15" name="Image" descr="Image"/>
          <p:cNvPicPr>
            <a:picLocks noChangeAspect="1"/>
          </p:cNvPicPr>
          <p:nvPr/>
        </p:nvPicPr>
        <p:blipFill>
          <a:blip r:embed="rId2">
            <a:extLst/>
          </a:blip>
          <a:stretch>
            <a:fillRect/>
          </a:stretch>
        </p:blipFill>
        <p:spPr>
          <a:xfrm>
            <a:off x="5206083" y="-1"/>
            <a:ext cx="3857626" cy="5143501"/>
          </a:xfrm>
          <a:prstGeom prst="rect">
            <a:avLst/>
          </a:prstGeom>
          <a:ln w="12700">
            <a:miter lim="400000"/>
          </a:ln>
        </p:spPr>
      </p:pic>
      <p:pic>
        <p:nvPicPr>
          <p:cNvPr id="216" name="pasted-movie.png" descr="pasted-movie.png"/>
          <p:cNvPicPr>
            <a:picLocks noChangeAspect="1"/>
          </p:cNvPicPr>
          <p:nvPr/>
        </p:nvPicPr>
        <p:blipFill>
          <a:blip r:embed="rId3">
            <a:extLst/>
          </a:blip>
          <a:srcRect l="15931" t="6086" r="17727" b="0"/>
          <a:stretch>
            <a:fillRect/>
          </a:stretch>
        </p:blipFill>
        <p:spPr>
          <a:xfrm>
            <a:off x="74171" y="442346"/>
            <a:ext cx="5011342" cy="4729455"/>
          </a:xfrm>
          <a:custGeom>
            <a:avLst/>
            <a:gdLst/>
            <a:ahLst/>
            <a:cxnLst>
              <a:cxn ang="0">
                <a:pos x="wd2" y="hd2"/>
              </a:cxn>
              <a:cxn ang="5400000">
                <a:pos x="wd2" y="hd2"/>
              </a:cxn>
              <a:cxn ang="10800000">
                <a:pos x="wd2" y="hd2"/>
              </a:cxn>
              <a:cxn ang="16200000">
                <a:pos x="wd2" y="hd2"/>
              </a:cxn>
            </a:cxnLst>
            <a:rect l="0" t="0" r="r" b="b"/>
            <a:pathLst>
              <a:path w="21600" h="21596" fill="norm" stroke="1" extrusionOk="0">
                <a:moveTo>
                  <a:pt x="10445" y="1"/>
                </a:moveTo>
                <a:cubicBezTo>
                  <a:pt x="10111" y="5"/>
                  <a:pt x="9824" y="18"/>
                  <a:pt x="9807" y="32"/>
                </a:cubicBezTo>
                <a:cubicBezTo>
                  <a:pt x="9790" y="46"/>
                  <a:pt x="9741" y="67"/>
                  <a:pt x="9699" y="77"/>
                </a:cubicBezTo>
                <a:cubicBezTo>
                  <a:pt x="9658" y="88"/>
                  <a:pt x="9589" y="121"/>
                  <a:pt x="9547" y="152"/>
                </a:cubicBezTo>
                <a:cubicBezTo>
                  <a:pt x="9505" y="182"/>
                  <a:pt x="9435" y="231"/>
                  <a:pt x="9391" y="262"/>
                </a:cubicBezTo>
                <a:cubicBezTo>
                  <a:pt x="9322" y="312"/>
                  <a:pt x="9268" y="320"/>
                  <a:pt x="8959" y="320"/>
                </a:cubicBezTo>
                <a:lnTo>
                  <a:pt x="8606" y="320"/>
                </a:lnTo>
                <a:lnTo>
                  <a:pt x="8539" y="409"/>
                </a:lnTo>
                <a:cubicBezTo>
                  <a:pt x="8388" y="614"/>
                  <a:pt x="8175" y="768"/>
                  <a:pt x="8040" y="770"/>
                </a:cubicBezTo>
                <a:cubicBezTo>
                  <a:pt x="7938" y="771"/>
                  <a:pt x="7502" y="989"/>
                  <a:pt x="7501" y="1038"/>
                </a:cubicBezTo>
                <a:cubicBezTo>
                  <a:pt x="7501" y="1054"/>
                  <a:pt x="7460" y="1109"/>
                  <a:pt x="7409" y="1161"/>
                </a:cubicBezTo>
                <a:cubicBezTo>
                  <a:pt x="7357" y="1214"/>
                  <a:pt x="7315" y="1286"/>
                  <a:pt x="7315" y="1321"/>
                </a:cubicBezTo>
                <a:cubicBezTo>
                  <a:pt x="7315" y="1378"/>
                  <a:pt x="7269" y="1512"/>
                  <a:pt x="7212" y="1616"/>
                </a:cubicBezTo>
                <a:cubicBezTo>
                  <a:pt x="7199" y="1639"/>
                  <a:pt x="7174" y="1696"/>
                  <a:pt x="7156" y="1743"/>
                </a:cubicBezTo>
                <a:cubicBezTo>
                  <a:pt x="7082" y="1929"/>
                  <a:pt x="7061" y="1971"/>
                  <a:pt x="7003" y="2055"/>
                </a:cubicBezTo>
                <a:cubicBezTo>
                  <a:pt x="6970" y="2103"/>
                  <a:pt x="6943" y="2156"/>
                  <a:pt x="6943" y="2174"/>
                </a:cubicBezTo>
                <a:cubicBezTo>
                  <a:pt x="6943" y="2192"/>
                  <a:pt x="6924" y="2207"/>
                  <a:pt x="6902" y="2207"/>
                </a:cubicBezTo>
                <a:cubicBezTo>
                  <a:pt x="6880" y="2207"/>
                  <a:pt x="6863" y="2232"/>
                  <a:pt x="6863" y="2263"/>
                </a:cubicBezTo>
                <a:cubicBezTo>
                  <a:pt x="6863" y="2294"/>
                  <a:pt x="6850" y="2319"/>
                  <a:pt x="6836" y="2319"/>
                </a:cubicBezTo>
                <a:cubicBezTo>
                  <a:pt x="6821" y="2319"/>
                  <a:pt x="6810" y="2346"/>
                  <a:pt x="6810" y="2377"/>
                </a:cubicBezTo>
                <a:cubicBezTo>
                  <a:pt x="6810" y="2408"/>
                  <a:pt x="6797" y="2433"/>
                  <a:pt x="6783" y="2433"/>
                </a:cubicBezTo>
                <a:cubicBezTo>
                  <a:pt x="6768" y="2433"/>
                  <a:pt x="6757" y="2457"/>
                  <a:pt x="6757" y="2486"/>
                </a:cubicBezTo>
                <a:cubicBezTo>
                  <a:pt x="6757" y="2515"/>
                  <a:pt x="6738" y="2554"/>
                  <a:pt x="6716" y="2573"/>
                </a:cubicBezTo>
                <a:cubicBezTo>
                  <a:pt x="6694" y="2592"/>
                  <a:pt x="6677" y="2627"/>
                  <a:pt x="6677" y="2649"/>
                </a:cubicBezTo>
                <a:cubicBezTo>
                  <a:pt x="6677" y="2671"/>
                  <a:pt x="6646" y="2723"/>
                  <a:pt x="6610" y="2765"/>
                </a:cubicBezTo>
                <a:cubicBezTo>
                  <a:pt x="6573" y="2807"/>
                  <a:pt x="6543" y="2862"/>
                  <a:pt x="6543" y="2888"/>
                </a:cubicBezTo>
                <a:cubicBezTo>
                  <a:pt x="6543" y="2915"/>
                  <a:pt x="6532" y="2944"/>
                  <a:pt x="6517" y="2953"/>
                </a:cubicBezTo>
                <a:cubicBezTo>
                  <a:pt x="6503" y="2963"/>
                  <a:pt x="6490" y="3001"/>
                  <a:pt x="6490" y="3039"/>
                </a:cubicBezTo>
                <a:cubicBezTo>
                  <a:pt x="6490" y="3116"/>
                  <a:pt x="6411" y="3307"/>
                  <a:pt x="6379" y="3307"/>
                </a:cubicBezTo>
                <a:cubicBezTo>
                  <a:pt x="6367" y="3307"/>
                  <a:pt x="6358" y="3343"/>
                  <a:pt x="6358" y="3388"/>
                </a:cubicBezTo>
                <a:cubicBezTo>
                  <a:pt x="6358" y="3434"/>
                  <a:pt x="6346" y="3480"/>
                  <a:pt x="6331" y="3490"/>
                </a:cubicBezTo>
                <a:cubicBezTo>
                  <a:pt x="6316" y="3500"/>
                  <a:pt x="6304" y="3644"/>
                  <a:pt x="6304" y="3829"/>
                </a:cubicBezTo>
                <a:cubicBezTo>
                  <a:pt x="6304" y="4025"/>
                  <a:pt x="6294" y="4151"/>
                  <a:pt x="6278" y="4151"/>
                </a:cubicBezTo>
                <a:cubicBezTo>
                  <a:pt x="6242" y="4151"/>
                  <a:pt x="6242" y="5045"/>
                  <a:pt x="6278" y="5068"/>
                </a:cubicBezTo>
                <a:cubicBezTo>
                  <a:pt x="6293" y="5078"/>
                  <a:pt x="6304" y="5140"/>
                  <a:pt x="6304" y="5208"/>
                </a:cubicBezTo>
                <a:cubicBezTo>
                  <a:pt x="6304" y="5276"/>
                  <a:pt x="6316" y="5340"/>
                  <a:pt x="6331" y="5349"/>
                </a:cubicBezTo>
                <a:cubicBezTo>
                  <a:pt x="6362" y="5369"/>
                  <a:pt x="6369" y="6069"/>
                  <a:pt x="6338" y="6069"/>
                </a:cubicBezTo>
                <a:cubicBezTo>
                  <a:pt x="6327" y="6069"/>
                  <a:pt x="6301" y="6109"/>
                  <a:pt x="6281" y="6159"/>
                </a:cubicBezTo>
                <a:cubicBezTo>
                  <a:pt x="6262" y="6210"/>
                  <a:pt x="6218" y="6316"/>
                  <a:pt x="6182" y="6397"/>
                </a:cubicBezTo>
                <a:cubicBezTo>
                  <a:pt x="6126" y="6525"/>
                  <a:pt x="6119" y="6584"/>
                  <a:pt x="6119" y="6868"/>
                </a:cubicBezTo>
                <a:cubicBezTo>
                  <a:pt x="6119" y="7046"/>
                  <a:pt x="6131" y="7229"/>
                  <a:pt x="6148" y="7272"/>
                </a:cubicBezTo>
                <a:cubicBezTo>
                  <a:pt x="6165" y="7315"/>
                  <a:pt x="6195" y="7390"/>
                  <a:pt x="6215" y="7439"/>
                </a:cubicBezTo>
                <a:cubicBezTo>
                  <a:pt x="6235" y="7488"/>
                  <a:pt x="6251" y="7548"/>
                  <a:pt x="6251" y="7573"/>
                </a:cubicBezTo>
                <a:cubicBezTo>
                  <a:pt x="6251" y="7598"/>
                  <a:pt x="6263" y="7618"/>
                  <a:pt x="6278" y="7618"/>
                </a:cubicBezTo>
                <a:cubicBezTo>
                  <a:pt x="6293" y="7618"/>
                  <a:pt x="6304" y="7649"/>
                  <a:pt x="6304" y="7687"/>
                </a:cubicBezTo>
                <a:cubicBezTo>
                  <a:pt x="6304" y="7725"/>
                  <a:pt x="6316" y="7763"/>
                  <a:pt x="6331" y="7772"/>
                </a:cubicBezTo>
                <a:cubicBezTo>
                  <a:pt x="6346" y="7782"/>
                  <a:pt x="6358" y="7828"/>
                  <a:pt x="6358" y="7874"/>
                </a:cubicBezTo>
                <a:cubicBezTo>
                  <a:pt x="6358" y="7919"/>
                  <a:pt x="6370" y="7957"/>
                  <a:pt x="6384" y="7957"/>
                </a:cubicBezTo>
                <a:cubicBezTo>
                  <a:pt x="6398" y="7957"/>
                  <a:pt x="6419" y="7991"/>
                  <a:pt x="6429" y="8033"/>
                </a:cubicBezTo>
                <a:cubicBezTo>
                  <a:pt x="6455" y="8146"/>
                  <a:pt x="6540" y="8300"/>
                  <a:pt x="6613" y="8368"/>
                </a:cubicBezTo>
                <a:cubicBezTo>
                  <a:pt x="6648" y="8401"/>
                  <a:pt x="6677" y="8436"/>
                  <a:pt x="6677" y="8446"/>
                </a:cubicBezTo>
                <a:cubicBezTo>
                  <a:pt x="6677" y="8516"/>
                  <a:pt x="6944" y="8699"/>
                  <a:pt x="7116" y="8747"/>
                </a:cubicBezTo>
                <a:cubicBezTo>
                  <a:pt x="7261" y="8788"/>
                  <a:pt x="7315" y="8829"/>
                  <a:pt x="7315" y="8898"/>
                </a:cubicBezTo>
                <a:cubicBezTo>
                  <a:pt x="7315" y="8922"/>
                  <a:pt x="7326" y="8943"/>
                  <a:pt x="7340" y="8943"/>
                </a:cubicBezTo>
                <a:cubicBezTo>
                  <a:pt x="7354" y="8943"/>
                  <a:pt x="7373" y="8986"/>
                  <a:pt x="7383" y="9041"/>
                </a:cubicBezTo>
                <a:cubicBezTo>
                  <a:pt x="7393" y="9095"/>
                  <a:pt x="7411" y="9146"/>
                  <a:pt x="7424" y="9155"/>
                </a:cubicBezTo>
                <a:cubicBezTo>
                  <a:pt x="7437" y="9163"/>
                  <a:pt x="7448" y="9208"/>
                  <a:pt x="7448" y="9253"/>
                </a:cubicBezTo>
                <a:cubicBezTo>
                  <a:pt x="7448" y="9297"/>
                  <a:pt x="7461" y="9341"/>
                  <a:pt x="7475" y="9351"/>
                </a:cubicBezTo>
                <a:cubicBezTo>
                  <a:pt x="7490" y="9360"/>
                  <a:pt x="7501" y="9430"/>
                  <a:pt x="7501" y="9505"/>
                </a:cubicBezTo>
                <a:cubicBezTo>
                  <a:pt x="7501" y="9591"/>
                  <a:pt x="7517" y="9653"/>
                  <a:pt x="7542" y="9675"/>
                </a:cubicBezTo>
                <a:cubicBezTo>
                  <a:pt x="7573" y="9702"/>
                  <a:pt x="7581" y="9776"/>
                  <a:pt x="7581" y="9996"/>
                </a:cubicBezTo>
                <a:cubicBezTo>
                  <a:pt x="7581" y="10248"/>
                  <a:pt x="7576" y="10288"/>
                  <a:pt x="7528" y="10331"/>
                </a:cubicBezTo>
                <a:cubicBezTo>
                  <a:pt x="7499" y="10358"/>
                  <a:pt x="7468" y="10380"/>
                  <a:pt x="7462" y="10380"/>
                </a:cubicBezTo>
                <a:cubicBezTo>
                  <a:pt x="7394" y="10380"/>
                  <a:pt x="6943" y="10787"/>
                  <a:pt x="6943" y="10848"/>
                </a:cubicBezTo>
                <a:cubicBezTo>
                  <a:pt x="6943" y="10865"/>
                  <a:pt x="6924" y="10888"/>
                  <a:pt x="6902" y="10896"/>
                </a:cubicBezTo>
                <a:cubicBezTo>
                  <a:pt x="6880" y="10905"/>
                  <a:pt x="6863" y="10939"/>
                  <a:pt x="6863" y="10971"/>
                </a:cubicBezTo>
                <a:cubicBezTo>
                  <a:pt x="6863" y="11002"/>
                  <a:pt x="6850" y="11027"/>
                  <a:pt x="6836" y="11027"/>
                </a:cubicBezTo>
                <a:cubicBezTo>
                  <a:pt x="6821" y="11027"/>
                  <a:pt x="6810" y="11058"/>
                  <a:pt x="6810" y="11096"/>
                </a:cubicBezTo>
                <a:cubicBezTo>
                  <a:pt x="6810" y="11134"/>
                  <a:pt x="6797" y="11173"/>
                  <a:pt x="6783" y="11183"/>
                </a:cubicBezTo>
                <a:cubicBezTo>
                  <a:pt x="6768" y="11193"/>
                  <a:pt x="6757" y="11322"/>
                  <a:pt x="6757" y="11475"/>
                </a:cubicBezTo>
                <a:cubicBezTo>
                  <a:pt x="6757" y="11673"/>
                  <a:pt x="6746" y="11765"/>
                  <a:pt x="6718" y="11804"/>
                </a:cubicBezTo>
                <a:cubicBezTo>
                  <a:pt x="6696" y="11835"/>
                  <a:pt x="6679" y="11905"/>
                  <a:pt x="6678" y="11960"/>
                </a:cubicBezTo>
                <a:cubicBezTo>
                  <a:pt x="6678" y="12042"/>
                  <a:pt x="6657" y="12081"/>
                  <a:pt x="6570" y="12163"/>
                </a:cubicBezTo>
                <a:cubicBezTo>
                  <a:pt x="6512" y="12219"/>
                  <a:pt x="6439" y="12273"/>
                  <a:pt x="6410" y="12283"/>
                </a:cubicBezTo>
                <a:cubicBezTo>
                  <a:pt x="6381" y="12293"/>
                  <a:pt x="6358" y="12312"/>
                  <a:pt x="6358" y="12326"/>
                </a:cubicBezTo>
                <a:cubicBezTo>
                  <a:pt x="6358" y="12341"/>
                  <a:pt x="6344" y="12352"/>
                  <a:pt x="6328" y="12352"/>
                </a:cubicBezTo>
                <a:cubicBezTo>
                  <a:pt x="6299" y="12352"/>
                  <a:pt x="6129" y="12488"/>
                  <a:pt x="5985" y="12627"/>
                </a:cubicBezTo>
                <a:cubicBezTo>
                  <a:pt x="5949" y="12662"/>
                  <a:pt x="5906" y="12691"/>
                  <a:pt x="5890" y="12691"/>
                </a:cubicBezTo>
                <a:cubicBezTo>
                  <a:pt x="5873" y="12691"/>
                  <a:pt x="5843" y="12711"/>
                  <a:pt x="5823" y="12736"/>
                </a:cubicBezTo>
                <a:cubicBezTo>
                  <a:pt x="5803" y="12761"/>
                  <a:pt x="5712" y="12820"/>
                  <a:pt x="5621" y="12866"/>
                </a:cubicBezTo>
                <a:cubicBezTo>
                  <a:pt x="5530" y="12913"/>
                  <a:pt x="5441" y="12968"/>
                  <a:pt x="5424" y="12990"/>
                </a:cubicBezTo>
                <a:cubicBezTo>
                  <a:pt x="5408" y="13011"/>
                  <a:pt x="5376" y="13030"/>
                  <a:pt x="5354" y="13030"/>
                </a:cubicBezTo>
                <a:cubicBezTo>
                  <a:pt x="5333" y="13030"/>
                  <a:pt x="5284" y="13053"/>
                  <a:pt x="5245" y="13082"/>
                </a:cubicBezTo>
                <a:cubicBezTo>
                  <a:pt x="5206" y="13111"/>
                  <a:pt x="5144" y="13143"/>
                  <a:pt x="5108" y="13155"/>
                </a:cubicBezTo>
                <a:cubicBezTo>
                  <a:pt x="5071" y="13166"/>
                  <a:pt x="5022" y="13192"/>
                  <a:pt x="5000" y="13211"/>
                </a:cubicBezTo>
                <a:cubicBezTo>
                  <a:pt x="4978" y="13230"/>
                  <a:pt x="4877" y="13281"/>
                  <a:pt x="4774" y="13325"/>
                </a:cubicBezTo>
                <a:cubicBezTo>
                  <a:pt x="4672" y="13369"/>
                  <a:pt x="4570" y="13422"/>
                  <a:pt x="4547" y="13443"/>
                </a:cubicBezTo>
                <a:cubicBezTo>
                  <a:pt x="4524" y="13463"/>
                  <a:pt x="4491" y="13479"/>
                  <a:pt x="4473" y="13479"/>
                </a:cubicBezTo>
                <a:cubicBezTo>
                  <a:pt x="4456" y="13479"/>
                  <a:pt x="4260" y="13578"/>
                  <a:pt x="4037" y="13698"/>
                </a:cubicBezTo>
                <a:cubicBezTo>
                  <a:pt x="3814" y="13818"/>
                  <a:pt x="3613" y="13918"/>
                  <a:pt x="3592" y="13921"/>
                </a:cubicBezTo>
                <a:cubicBezTo>
                  <a:pt x="3571" y="13924"/>
                  <a:pt x="3518" y="13945"/>
                  <a:pt x="3473" y="13968"/>
                </a:cubicBezTo>
                <a:cubicBezTo>
                  <a:pt x="3428" y="13991"/>
                  <a:pt x="3326" y="14043"/>
                  <a:pt x="3245" y="14081"/>
                </a:cubicBezTo>
                <a:cubicBezTo>
                  <a:pt x="2871" y="14258"/>
                  <a:pt x="2628" y="14396"/>
                  <a:pt x="2612" y="14441"/>
                </a:cubicBezTo>
                <a:cubicBezTo>
                  <a:pt x="2607" y="14455"/>
                  <a:pt x="2590" y="14467"/>
                  <a:pt x="2574" y="14467"/>
                </a:cubicBezTo>
                <a:cubicBezTo>
                  <a:pt x="2547" y="14467"/>
                  <a:pt x="2362" y="14616"/>
                  <a:pt x="2244" y="14733"/>
                </a:cubicBezTo>
                <a:cubicBezTo>
                  <a:pt x="2057" y="14920"/>
                  <a:pt x="1729" y="15263"/>
                  <a:pt x="1729" y="15271"/>
                </a:cubicBezTo>
                <a:cubicBezTo>
                  <a:pt x="1729" y="15277"/>
                  <a:pt x="1702" y="15312"/>
                  <a:pt x="1668" y="15351"/>
                </a:cubicBezTo>
                <a:cubicBezTo>
                  <a:pt x="1604" y="15424"/>
                  <a:pt x="1463" y="15699"/>
                  <a:pt x="1463" y="15752"/>
                </a:cubicBezTo>
                <a:cubicBezTo>
                  <a:pt x="1463" y="15794"/>
                  <a:pt x="1385" y="15955"/>
                  <a:pt x="1355" y="15974"/>
                </a:cubicBezTo>
                <a:cubicBezTo>
                  <a:pt x="1341" y="15983"/>
                  <a:pt x="1331" y="16014"/>
                  <a:pt x="1331" y="16043"/>
                </a:cubicBezTo>
                <a:cubicBezTo>
                  <a:pt x="1331" y="16072"/>
                  <a:pt x="1288" y="16184"/>
                  <a:pt x="1237" y="16290"/>
                </a:cubicBezTo>
                <a:cubicBezTo>
                  <a:pt x="1186" y="16395"/>
                  <a:pt x="1144" y="16503"/>
                  <a:pt x="1144" y="16529"/>
                </a:cubicBezTo>
                <a:cubicBezTo>
                  <a:pt x="1144" y="16555"/>
                  <a:pt x="1132" y="16585"/>
                  <a:pt x="1117" y="16594"/>
                </a:cubicBezTo>
                <a:cubicBezTo>
                  <a:pt x="1102" y="16604"/>
                  <a:pt x="1091" y="16636"/>
                  <a:pt x="1091" y="16667"/>
                </a:cubicBezTo>
                <a:cubicBezTo>
                  <a:pt x="1091" y="16722"/>
                  <a:pt x="1085" y="16739"/>
                  <a:pt x="1002" y="16913"/>
                </a:cubicBezTo>
                <a:cubicBezTo>
                  <a:pt x="978" y="16965"/>
                  <a:pt x="958" y="17028"/>
                  <a:pt x="958" y="17053"/>
                </a:cubicBezTo>
                <a:cubicBezTo>
                  <a:pt x="958" y="17112"/>
                  <a:pt x="909" y="17277"/>
                  <a:pt x="862" y="17377"/>
                </a:cubicBezTo>
                <a:cubicBezTo>
                  <a:pt x="842" y="17421"/>
                  <a:pt x="825" y="17481"/>
                  <a:pt x="825" y="17509"/>
                </a:cubicBezTo>
                <a:cubicBezTo>
                  <a:pt x="825" y="17538"/>
                  <a:pt x="813" y="17570"/>
                  <a:pt x="799" y="17580"/>
                </a:cubicBezTo>
                <a:cubicBezTo>
                  <a:pt x="784" y="17590"/>
                  <a:pt x="771" y="17633"/>
                  <a:pt x="771" y="17678"/>
                </a:cubicBezTo>
                <a:cubicBezTo>
                  <a:pt x="771" y="17723"/>
                  <a:pt x="759" y="17768"/>
                  <a:pt x="744" y="17778"/>
                </a:cubicBezTo>
                <a:cubicBezTo>
                  <a:pt x="729" y="17787"/>
                  <a:pt x="718" y="17829"/>
                  <a:pt x="718" y="17872"/>
                </a:cubicBezTo>
                <a:cubicBezTo>
                  <a:pt x="718" y="17914"/>
                  <a:pt x="701" y="17974"/>
                  <a:pt x="679" y="18004"/>
                </a:cubicBezTo>
                <a:cubicBezTo>
                  <a:pt x="658" y="18034"/>
                  <a:pt x="640" y="18100"/>
                  <a:pt x="640" y="18149"/>
                </a:cubicBezTo>
                <a:cubicBezTo>
                  <a:pt x="639" y="18199"/>
                  <a:pt x="627" y="18246"/>
                  <a:pt x="612" y="18256"/>
                </a:cubicBezTo>
                <a:cubicBezTo>
                  <a:pt x="598" y="18266"/>
                  <a:pt x="585" y="18322"/>
                  <a:pt x="585" y="18381"/>
                </a:cubicBezTo>
                <a:cubicBezTo>
                  <a:pt x="585" y="18442"/>
                  <a:pt x="568" y="18504"/>
                  <a:pt x="546" y="18524"/>
                </a:cubicBezTo>
                <a:cubicBezTo>
                  <a:pt x="523" y="18544"/>
                  <a:pt x="505" y="18606"/>
                  <a:pt x="505" y="18667"/>
                </a:cubicBezTo>
                <a:cubicBezTo>
                  <a:pt x="505" y="18727"/>
                  <a:pt x="494" y="18783"/>
                  <a:pt x="479" y="18792"/>
                </a:cubicBezTo>
                <a:cubicBezTo>
                  <a:pt x="464" y="18802"/>
                  <a:pt x="452" y="18864"/>
                  <a:pt x="452" y="18932"/>
                </a:cubicBezTo>
                <a:cubicBezTo>
                  <a:pt x="452" y="19000"/>
                  <a:pt x="441" y="19059"/>
                  <a:pt x="428" y="19064"/>
                </a:cubicBezTo>
                <a:cubicBezTo>
                  <a:pt x="414" y="19069"/>
                  <a:pt x="399" y="19148"/>
                  <a:pt x="395" y="19238"/>
                </a:cubicBezTo>
                <a:cubicBezTo>
                  <a:pt x="391" y="19344"/>
                  <a:pt x="377" y="19408"/>
                  <a:pt x="354" y="19418"/>
                </a:cubicBezTo>
                <a:cubicBezTo>
                  <a:pt x="332" y="19427"/>
                  <a:pt x="320" y="19478"/>
                  <a:pt x="320" y="19554"/>
                </a:cubicBezTo>
                <a:cubicBezTo>
                  <a:pt x="320" y="19621"/>
                  <a:pt x="307" y="19684"/>
                  <a:pt x="293" y="19693"/>
                </a:cubicBezTo>
                <a:cubicBezTo>
                  <a:pt x="278" y="19703"/>
                  <a:pt x="267" y="19772"/>
                  <a:pt x="267" y="19847"/>
                </a:cubicBezTo>
                <a:cubicBezTo>
                  <a:pt x="267" y="19942"/>
                  <a:pt x="254" y="19988"/>
                  <a:pt x="226" y="19999"/>
                </a:cubicBezTo>
                <a:cubicBezTo>
                  <a:pt x="195" y="20012"/>
                  <a:pt x="186" y="20065"/>
                  <a:pt x="186" y="20226"/>
                </a:cubicBezTo>
                <a:cubicBezTo>
                  <a:pt x="186" y="20342"/>
                  <a:pt x="174" y="20445"/>
                  <a:pt x="159" y="20454"/>
                </a:cubicBezTo>
                <a:cubicBezTo>
                  <a:pt x="144" y="20464"/>
                  <a:pt x="133" y="20553"/>
                  <a:pt x="133" y="20652"/>
                </a:cubicBezTo>
                <a:cubicBezTo>
                  <a:pt x="133" y="20751"/>
                  <a:pt x="121" y="20840"/>
                  <a:pt x="106" y="20849"/>
                </a:cubicBezTo>
                <a:cubicBezTo>
                  <a:pt x="91" y="20859"/>
                  <a:pt x="80" y="20940"/>
                  <a:pt x="80" y="21029"/>
                </a:cubicBezTo>
                <a:cubicBezTo>
                  <a:pt x="80" y="21128"/>
                  <a:pt x="65" y="21211"/>
                  <a:pt x="41" y="21244"/>
                </a:cubicBezTo>
                <a:cubicBezTo>
                  <a:pt x="19" y="21276"/>
                  <a:pt x="0" y="21362"/>
                  <a:pt x="0" y="21447"/>
                </a:cubicBezTo>
                <a:lnTo>
                  <a:pt x="0" y="21596"/>
                </a:lnTo>
                <a:lnTo>
                  <a:pt x="10799" y="21596"/>
                </a:lnTo>
                <a:lnTo>
                  <a:pt x="21600" y="21596"/>
                </a:lnTo>
                <a:lnTo>
                  <a:pt x="21600" y="21513"/>
                </a:lnTo>
                <a:cubicBezTo>
                  <a:pt x="21600" y="21467"/>
                  <a:pt x="21587" y="21423"/>
                  <a:pt x="21573" y="21413"/>
                </a:cubicBezTo>
                <a:cubicBezTo>
                  <a:pt x="21558" y="21403"/>
                  <a:pt x="21546" y="21272"/>
                  <a:pt x="21545" y="21121"/>
                </a:cubicBezTo>
                <a:cubicBezTo>
                  <a:pt x="21545" y="20926"/>
                  <a:pt x="21534" y="20834"/>
                  <a:pt x="21506" y="20795"/>
                </a:cubicBezTo>
                <a:cubicBezTo>
                  <a:pt x="21481" y="20759"/>
                  <a:pt x="21467" y="20672"/>
                  <a:pt x="21467" y="20549"/>
                </a:cubicBezTo>
                <a:cubicBezTo>
                  <a:pt x="21467" y="20444"/>
                  <a:pt x="21456" y="20352"/>
                  <a:pt x="21441" y="20342"/>
                </a:cubicBezTo>
                <a:cubicBezTo>
                  <a:pt x="21426" y="20332"/>
                  <a:pt x="21414" y="20250"/>
                  <a:pt x="21414" y="20159"/>
                </a:cubicBezTo>
                <a:cubicBezTo>
                  <a:pt x="21414" y="20068"/>
                  <a:pt x="21401" y="19985"/>
                  <a:pt x="21386" y="19976"/>
                </a:cubicBezTo>
                <a:cubicBezTo>
                  <a:pt x="21372" y="19966"/>
                  <a:pt x="21359" y="19886"/>
                  <a:pt x="21359" y="19798"/>
                </a:cubicBezTo>
                <a:cubicBezTo>
                  <a:pt x="21358" y="19702"/>
                  <a:pt x="21343" y="19615"/>
                  <a:pt x="21319" y="19583"/>
                </a:cubicBezTo>
                <a:cubicBezTo>
                  <a:pt x="21296" y="19549"/>
                  <a:pt x="21280" y="19464"/>
                  <a:pt x="21280" y="19365"/>
                </a:cubicBezTo>
                <a:cubicBezTo>
                  <a:pt x="21280" y="19276"/>
                  <a:pt x="21269" y="19195"/>
                  <a:pt x="21254" y="19186"/>
                </a:cubicBezTo>
                <a:cubicBezTo>
                  <a:pt x="21240" y="19176"/>
                  <a:pt x="21227" y="19112"/>
                  <a:pt x="21227" y="19043"/>
                </a:cubicBezTo>
                <a:cubicBezTo>
                  <a:pt x="21227" y="18967"/>
                  <a:pt x="21211" y="18897"/>
                  <a:pt x="21188" y="18872"/>
                </a:cubicBezTo>
                <a:cubicBezTo>
                  <a:pt x="21166" y="18849"/>
                  <a:pt x="21147" y="18782"/>
                  <a:pt x="21147" y="18722"/>
                </a:cubicBezTo>
                <a:cubicBezTo>
                  <a:pt x="21147" y="18662"/>
                  <a:pt x="21136" y="18604"/>
                  <a:pt x="21121" y="18595"/>
                </a:cubicBezTo>
                <a:cubicBezTo>
                  <a:pt x="21106" y="18585"/>
                  <a:pt x="21094" y="18540"/>
                  <a:pt x="21094" y="18495"/>
                </a:cubicBezTo>
                <a:cubicBezTo>
                  <a:pt x="21094" y="18451"/>
                  <a:pt x="21083" y="18407"/>
                  <a:pt x="21068" y="18397"/>
                </a:cubicBezTo>
                <a:cubicBezTo>
                  <a:pt x="21053" y="18388"/>
                  <a:pt x="21041" y="18338"/>
                  <a:pt x="21041" y="18287"/>
                </a:cubicBezTo>
                <a:cubicBezTo>
                  <a:pt x="21041" y="18235"/>
                  <a:pt x="21025" y="18178"/>
                  <a:pt x="21005" y="18160"/>
                </a:cubicBezTo>
                <a:cubicBezTo>
                  <a:pt x="20969" y="18129"/>
                  <a:pt x="20951" y="18057"/>
                  <a:pt x="20917" y="17805"/>
                </a:cubicBezTo>
                <a:cubicBezTo>
                  <a:pt x="20909" y="17743"/>
                  <a:pt x="20891" y="17680"/>
                  <a:pt x="20878" y="17665"/>
                </a:cubicBezTo>
                <a:cubicBezTo>
                  <a:pt x="20865" y="17651"/>
                  <a:pt x="20854" y="17599"/>
                  <a:pt x="20854" y="17549"/>
                </a:cubicBezTo>
                <a:cubicBezTo>
                  <a:pt x="20854" y="17495"/>
                  <a:pt x="20839" y="17452"/>
                  <a:pt x="20815" y="17442"/>
                </a:cubicBezTo>
                <a:cubicBezTo>
                  <a:pt x="20789" y="17432"/>
                  <a:pt x="20775" y="17389"/>
                  <a:pt x="20775" y="17315"/>
                </a:cubicBezTo>
                <a:cubicBezTo>
                  <a:pt x="20775" y="17254"/>
                  <a:pt x="20763" y="17195"/>
                  <a:pt x="20748" y="17185"/>
                </a:cubicBezTo>
                <a:cubicBezTo>
                  <a:pt x="20733" y="17175"/>
                  <a:pt x="20722" y="17126"/>
                  <a:pt x="20722" y="17074"/>
                </a:cubicBezTo>
                <a:cubicBezTo>
                  <a:pt x="20722" y="17023"/>
                  <a:pt x="20703" y="16965"/>
                  <a:pt x="20681" y="16946"/>
                </a:cubicBezTo>
                <a:cubicBezTo>
                  <a:pt x="20659" y="16926"/>
                  <a:pt x="20642" y="16882"/>
                  <a:pt x="20642" y="16846"/>
                </a:cubicBezTo>
                <a:cubicBezTo>
                  <a:pt x="20642" y="16810"/>
                  <a:pt x="20629" y="16772"/>
                  <a:pt x="20615" y="16763"/>
                </a:cubicBezTo>
                <a:cubicBezTo>
                  <a:pt x="20600" y="16753"/>
                  <a:pt x="20589" y="16714"/>
                  <a:pt x="20589" y="16678"/>
                </a:cubicBezTo>
                <a:cubicBezTo>
                  <a:pt x="20589" y="16641"/>
                  <a:pt x="20576" y="16604"/>
                  <a:pt x="20562" y="16594"/>
                </a:cubicBezTo>
                <a:cubicBezTo>
                  <a:pt x="20547" y="16585"/>
                  <a:pt x="20536" y="16547"/>
                  <a:pt x="20536" y="16511"/>
                </a:cubicBezTo>
                <a:cubicBezTo>
                  <a:pt x="20536" y="16475"/>
                  <a:pt x="20517" y="16430"/>
                  <a:pt x="20495" y="16411"/>
                </a:cubicBezTo>
                <a:cubicBezTo>
                  <a:pt x="20473" y="16392"/>
                  <a:pt x="20456" y="16346"/>
                  <a:pt x="20456" y="16310"/>
                </a:cubicBezTo>
                <a:cubicBezTo>
                  <a:pt x="20456" y="16274"/>
                  <a:pt x="20445" y="16238"/>
                  <a:pt x="20430" y="16228"/>
                </a:cubicBezTo>
                <a:cubicBezTo>
                  <a:pt x="20415" y="16219"/>
                  <a:pt x="20403" y="16181"/>
                  <a:pt x="20403" y="16145"/>
                </a:cubicBezTo>
                <a:cubicBezTo>
                  <a:pt x="20403" y="16109"/>
                  <a:pt x="20385" y="16063"/>
                  <a:pt x="20363" y="16043"/>
                </a:cubicBezTo>
                <a:cubicBezTo>
                  <a:pt x="20341" y="16024"/>
                  <a:pt x="20322" y="15985"/>
                  <a:pt x="20322" y="15956"/>
                </a:cubicBezTo>
                <a:cubicBezTo>
                  <a:pt x="20322" y="15927"/>
                  <a:pt x="20311" y="15904"/>
                  <a:pt x="20297" y="15904"/>
                </a:cubicBezTo>
                <a:cubicBezTo>
                  <a:pt x="20282" y="15904"/>
                  <a:pt x="20269" y="15877"/>
                  <a:pt x="20269" y="15846"/>
                </a:cubicBezTo>
                <a:cubicBezTo>
                  <a:pt x="20269" y="15794"/>
                  <a:pt x="20253" y="15748"/>
                  <a:pt x="20187" y="15621"/>
                </a:cubicBezTo>
                <a:cubicBezTo>
                  <a:pt x="20175" y="15598"/>
                  <a:pt x="20140" y="15526"/>
                  <a:pt x="20110" y="15460"/>
                </a:cubicBezTo>
                <a:cubicBezTo>
                  <a:pt x="20080" y="15394"/>
                  <a:pt x="20044" y="15340"/>
                  <a:pt x="20030" y="15340"/>
                </a:cubicBezTo>
                <a:cubicBezTo>
                  <a:pt x="20015" y="15340"/>
                  <a:pt x="20004" y="15315"/>
                  <a:pt x="20004" y="15284"/>
                </a:cubicBezTo>
                <a:cubicBezTo>
                  <a:pt x="20004" y="15253"/>
                  <a:pt x="19991" y="15226"/>
                  <a:pt x="19977" y="15226"/>
                </a:cubicBezTo>
                <a:cubicBezTo>
                  <a:pt x="19962" y="15226"/>
                  <a:pt x="19951" y="15201"/>
                  <a:pt x="19951" y="15170"/>
                </a:cubicBezTo>
                <a:cubicBezTo>
                  <a:pt x="19951" y="15139"/>
                  <a:pt x="19938" y="15114"/>
                  <a:pt x="19924" y="15114"/>
                </a:cubicBezTo>
                <a:cubicBezTo>
                  <a:pt x="19909" y="15114"/>
                  <a:pt x="19898" y="15088"/>
                  <a:pt x="19898" y="15057"/>
                </a:cubicBezTo>
                <a:cubicBezTo>
                  <a:pt x="19898" y="15026"/>
                  <a:pt x="19886" y="15001"/>
                  <a:pt x="19872" y="15001"/>
                </a:cubicBezTo>
                <a:cubicBezTo>
                  <a:pt x="19858" y="15001"/>
                  <a:pt x="19826" y="14954"/>
                  <a:pt x="19800" y="14896"/>
                </a:cubicBezTo>
                <a:cubicBezTo>
                  <a:pt x="19775" y="14838"/>
                  <a:pt x="19716" y="14731"/>
                  <a:pt x="19667" y="14659"/>
                </a:cubicBezTo>
                <a:cubicBezTo>
                  <a:pt x="19618" y="14587"/>
                  <a:pt x="19578" y="14520"/>
                  <a:pt x="19578" y="14510"/>
                </a:cubicBezTo>
                <a:cubicBezTo>
                  <a:pt x="19578" y="14500"/>
                  <a:pt x="19537" y="14448"/>
                  <a:pt x="19486" y="14394"/>
                </a:cubicBezTo>
                <a:cubicBezTo>
                  <a:pt x="19434" y="14340"/>
                  <a:pt x="19392" y="14282"/>
                  <a:pt x="19392" y="14267"/>
                </a:cubicBezTo>
                <a:cubicBezTo>
                  <a:pt x="19392" y="14252"/>
                  <a:pt x="19378" y="14240"/>
                  <a:pt x="19363" y="14240"/>
                </a:cubicBezTo>
                <a:cubicBezTo>
                  <a:pt x="19347" y="14240"/>
                  <a:pt x="19288" y="14193"/>
                  <a:pt x="19233" y="14135"/>
                </a:cubicBezTo>
                <a:cubicBezTo>
                  <a:pt x="19116" y="14014"/>
                  <a:pt x="19104" y="14002"/>
                  <a:pt x="18931" y="13879"/>
                </a:cubicBezTo>
                <a:cubicBezTo>
                  <a:pt x="18861" y="13830"/>
                  <a:pt x="18794" y="13789"/>
                  <a:pt x="18781" y="13789"/>
                </a:cubicBezTo>
                <a:cubicBezTo>
                  <a:pt x="18768" y="13789"/>
                  <a:pt x="18753" y="13779"/>
                  <a:pt x="18748" y="13765"/>
                </a:cubicBezTo>
                <a:cubicBezTo>
                  <a:pt x="18730" y="13712"/>
                  <a:pt x="18461" y="13564"/>
                  <a:pt x="17996" y="13352"/>
                </a:cubicBezTo>
                <a:cubicBezTo>
                  <a:pt x="17835" y="13279"/>
                  <a:pt x="17690" y="13210"/>
                  <a:pt x="17676" y="13198"/>
                </a:cubicBezTo>
                <a:cubicBezTo>
                  <a:pt x="17661" y="13186"/>
                  <a:pt x="17596" y="13160"/>
                  <a:pt x="17530" y="13142"/>
                </a:cubicBezTo>
                <a:cubicBezTo>
                  <a:pt x="17465" y="13123"/>
                  <a:pt x="17374" y="13092"/>
                  <a:pt x="17330" y="13073"/>
                </a:cubicBezTo>
                <a:cubicBezTo>
                  <a:pt x="17222" y="13026"/>
                  <a:pt x="16980" y="12942"/>
                  <a:pt x="16909" y="12928"/>
                </a:cubicBezTo>
                <a:cubicBezTo>
                  <a:pt x="16878" y="12922"/>
                  <a:pt x="16824" y="12904"/>
                  <a:pt x="16791" y="12888"/>
                </a:cubicBezTo>
                <a:cubicBezTo>
                  <a:pt x="16681" y="12835"/>
                  <a:pt x="16380" y="12727"/>
                  <a:pt x="16283" y="12705"/>
                </a:cubicBezTo>
                <a:cubicBezTo>
                  <a:pt x="16246" y="12697"/>
                  <a:pt x="16074" y="12626"/>
                  <a:pt x="15840" y="12524"/>
                </a:cubicBezTo>
                <a:cubicBezTo>
                  <a:pt x="15811" y="12511"/>
                  <a:pt x="15722" y="12479"/>
                  <a:pt x="15642" y="12451"/>
                </a:cubicBezTo>
                <a:cubicBezTo>
                  <a:pt x="15561" y="12424"/>
                  <a:pt x="15483" y="12390"/>
                  <a:pt x="15469" y="12377"/>
                </a:cubicBezTo>
                <a:cubicBezTo>
                  <a:pt x="15455" y="12364"/>
                  <a:pt x="15430" y="12352"/>
                  <a:pt x="15411" y="12352"/>
                </a:cubicBezTo>
                <a:cubicBezTo>
                  <a:pt x="15347" y="12352"/>
                  <a:pt x="14910" y="12119"/>
                  <a:pt x="14843" y="12049"/>
                </a:cubicBezTo>
                <a:cubicBezTo>
                  <a:pt x="14785" y="11988"/>
                  <a:pt x="14679" y="11906"/>
                  <a:pt x="14520" y="11803"/>
                </a:cubicBezTo>
                <a:cubicBezTo>
                  <a:pt x="14495" y="11787"/>
                  <a:pt x="14420" y="11733"/>
                  <a:pt x="14352" y="11683"/>
                </a:cubicBezTo>
                <a:cubicBezTo>
                  <a:pt x="14284" y="11633"/>
                  <a:pt x="14217" y="11591"/>
                  <a:pt x="14203" y="11591"/>
                </a:cubicBezTo>
                <a:cubicBezTo>
                  <a:pt x="14189" y="11591"/>
                  <a:pt x="14178" y="11582"/>
                  <a:pt x="14178" y="11569"/>
                </a:cubicBezTo>
                <a:cubicBezTo>
                  <a:pt x="14178" y="11556"/>
                  <a:pt x="14147" y="11528"/>
                  <a:pt x="14111" y="11507"/>
                </a:cubicBezTo>
                <a:cubicBezTo>
                  <a:pt x="14074" y="11486"/>
                  <a:pt x="14046" y="11447"/>
                  <a:pt x="14046" y="11418"/>
                </a:cubicBezTo>
                <a:cubicBezTo>
                  <a:pt x="14046" y="11390"/>
                  <a:pt x="14034" y="11366"/>
                  <a:pt x="14020" y="11366"/>
                </a:cubicBezTo>
                <a:cubicBezTo>
                  <a:pt x="13989" y="11366"/>
                  <a:pt x="13912" y="11204"/>
                  <a:pt x="13912" y="11138"/>
                </a:cubicBezTo>
                <a:cubicBezTo>
                  <a:pt x="13912" y="11110"/>
                  <a:pt x="13900" y="11080"/>
                  <a:pt x="13885" y="11070"/>
                </a:cubicBezTo>
                <a:cubicBezTo>
                  <a:pt x="13870" y="11061"/>
                  <a:pt x="13859" y="10953"/>
                  <a:pt x="13859" y="10831"/>
                </a:cubicBezTo>
                <a:cubicBezTo>
                  <a:pt x="13859" y="10709"/>
                  <a:pt x="13848" y="10601"/>
                  <a:pt x="13834" y="10592"/>
                </a:cubicBezTo>
                <a:cubicBezTo>
                  <a:pt x="13820" y="10583"/>
                  <a:pt x="13786" y="10528"/>
                  <a:pt x="13760" y="10471"/>
                </a:cubicBezTo>
                <a:cubicBezTo>
                  <a:pt x="13707" y="10351"/>
                  <a:pt x="13545" y="10153"/>
                  <a:pt x="13500" y="10153"/>
                </a:cubicBezTo>
                <a:cubicBezTo>
                  <a:pt x="13484" y="10153"/>
                  <a:pt x="13456" y="10140"/>
                  <a:pt x="13439" y="10121"/>
                </a:cubicBezTo>
                <a:cubicBezTo>
                  <a:pt x="13421" y="10102"/>
                  <a:pt x="13338" y="10060"/>
                  <a:pt x="13254" y="10027"/>
                </a:cubicBezTo>
                <a:lnTo>
                  <a:pt x="13102" y="9965"/>
                </a:lnTo>
                <a:lnTo>
                  <a:pt x="13093" y="9758"/>
                </a:lnTo>
                <a:cubicBezTo>
                  <a:pt x="13086" y="9561"/>
                  <a:pt x="13095" y="9516"/>
                  <a:pt x="13184" y="9327"/>
                </a:cubicBezTo>
                <a:cubicBezTo>
                  <a:pt x="13204" y="9283"/>
                  <a:pt x="13220" y="9224"/>
                  <a:pt x="13220" y="9195"/>
                </a:cubicBezTo>
                <a:cubicBezTo>
                  <a:pt x="13220" y="9166"/>
                  <a:pt x="13232" y="9136"/>
                  <a:pt x="13247" y="9126"/>
                </a:cubicBezTo>
                <a:cubicBezTo>
                  <a:pt x="13262" y="9116"/>
                  <a:pt x="13274" y="9084"/>
                  <a:pt x="13274" y="9053"/>
                </a:cubicBezTo>
                <a:cubicBezTo>
                  <a:pt x="13274" y="9023"/>
                  <a:pt x="13284" y="8975"/>
                  <a:pt x="13297" y="8948"/>
                </a:cubicBezTo>
                <a:cubicBezTo>
                  <a:pt x="13310" y="8921"/>
                  <a:pt x="13347" y="8840"/>
                  <a:pt x="13379" y="8767"/>
                </a:cubicBezTo>
                <a:cubicBezTo>
                  <a:pt x="13412" y="8691"/>
                  <a:pt x="13466" y="8618"/>
                  <a:pt x="13507" y="8595"/>
                </a:cubicBezTo>
                <a:cubicBezTo>
                  <a:pt x="13702" y="8487"/>
                  <a:pt x="13749" y="8455"/>
                  <a:pt x="13916" y="8303"/>
                </a:cubicBezTo>
                <a:cubicBezTo>
                  <a:pt x="14015" y="8213"/>
                  <a:pt x="14096" y="8125"/>
                  <a:pt x="14097" y="8107"/>
                </a:cubicBezTo>
                <a:cubicBezTo>
                  <a:pt x="14098" y="8090"/>
                  <a:pt x="14116" y="8067"/>
                  <a:pt x="14138" y="8059"/>
                </a:cubicBezTo>
                <a:cubicBezTo>
                  <a:pt x="14160" y="8050"/>
                  <a:pt x="14178" y="8024"/>
                  <a:pt x="14178" y="8001"/>
                </a:cubicBezTo>
                <a:cubicBezTo>
                  <a:pt x="14178" y="7977"/>
                  <a:pt x="14201" y="7913"/>
                  <a:pt x="14231" y="7857"/>
                </a:cubicBezTo>
                <a:cubicBezTo>
                  <a:pt x="14260" y="7802"/>
                  <a:pt x="14284" y="7734"/>
                  <a:pt x="14284" y="7705"/>
                </a:cubicBezTo>
                <a:cubicBezTo>
                  <a:pt x="14284" y="7677"/>
                  <a:pt x="14303" y="7637"/>
                  <a:pt x="14325" y="7618"/>
                </a:cubicBezTo>
                <a:cubicBezTo>
                  <a:pt x="14347" y="7599"/>
                  <a:pt x="14364" y="7548"/>
                  <a:pt x="14364" y="7504"/>
                </a:cubicBezTo>
                <a:cubicBezTo>
                  <a:pt x="14364" y="7460"/>
                  <a:pt x="14377" y="7416"/>
                  <a:pt x="14391" y="7406"/>
                </a:cubicBezTo>
                <a:cubicBezTo>
                  <a:pt x="14406" y="7397"/>
                  <a:pt x="14417" y="7353"/>
                  <a:pt x="14417" y="7308"/>
                </a:cubicBezTo>
                <a:cubicBezTo>
                  <a:pt x="14417" y="7264"/>
                  <a:pt x="14430" y="7218"/>
                  <a:pt x="14444" y="7209"/>
                </a:cubicBezTo>
                <a:cubicBezTo>
                  <a:pt x="14460" y="7198"/>
                  <a:pt x="14470" y="7012"/>
                  <a:pt x="14470" y="6743"/>
                </a:cubicBezTo>
                <a:cubicBezTo>
                  <a:pt x="14470" y="6462"/>
                  <a:pt x="14461" y="6293"/>
                  <a:pt x="14444" y="6293"/>
                </a:cubicBezTo>
                <a:cubicBezTo>
                  <a:pt x="14430" y="6293"/>
                  <a:pt x="14417" y="6255"/>
                  <a:pt x="14417" y="6208"/>
                </a:cubicBezTo>
                <a:cubicBezTo>
                  <a:pt x="14417" y="6118"/>
                  <a:pt x="14372" y="6011"/>
                  <a:pt x="14318" y="5974"/>
                </a:cubicBezTo>
                <a:cubicBezTo>
                  <a:pt x="14300" y="5962"/>
                  <a:pt x="14284" y="5933"/>
                  <a:pt x="14284" y="5911"/>
                </a:cubicBezTo>
                <a:cubicBezTo>
                  <a:pt x="14284" y="5889"/>
                  <a:pt x="14276" y="5871"/>
                  <a:pt x="14265" y="5871"/>
                </a:cubicBezTo>
                <a:cubicBezTo>
                  <a:pt x="14191" y="5870"/>
                  <a:pt x="14136" y="5253"/>
                  <a:pt x="14205" y="5208"/>
                </a:cubicBezTo>
                <a:cubicBezTo>
                  <a:pt x="14220" y="5198"/>
                  <a:pt x="14231" y="5155"/>
                  <a:pt x="14231" y="5110"/>
                </a:cubicBezTo>
                <a:cubicBezTo>
                  <a:pt x="14231" y="5065"/>
                  <a:pt x="14243" y="5022"/>
                  <a:pt x="14258" y="5012"/>
                </a:cubicBezTo>
                <a:cubicBezTo>
                  <a:pt x="14273" y="5003"/>
                  <a:pt x="14284" y="4965"/>
                  <a:pt x="14284" y="4929"/>
                </a:cubicBezTo>
                <a:cubicBezTo>
                  <a:pt x="14284" y="4893"/>
                  <a:pt x="14303" y="4847"/>
                  <a:pt x="14325" y="4827"/>
                </a:cubicBezTo>
                <a:cubicBezTo>
                  <a:pt x="14356" y="4800"/>
                  <a:pt x="14364" y="4721"/>
                  <a:pt x="14364" y="4461"/>
                </a:cubicBezTo>
                <a:cubicBezTo>
                  <a:pt x="14364" y="4201"/>
                  <a:pt x="14356" y="4123"/>
                  <a:pt x="14325" y="4095"/>
                </a:cubicBezTo>
                <a:cubicBezTo>
                  <a:pt x="14302" y="4075"/>
                  <a:pt x="14284" y="4013"/>
                  <a:pt x="14284" y="3952"/>
                </a:cubicBezTo>
                <a:cubicBezTo>
                  <a:pt x="14284" y="3893"/>
                  <a:pt x="14273" y="3837"/>
                  <a:pt x="14258" y="3827"/>
                </a:cubicBezTo>
                <a:cubicBezTo>
                  <a:pt x="14243" y="3817"/>
                  <a:pt x="14231" y="3780"/>
                  <a:pt x="14231" y="3744"/>
                </a:cubicBezTo>
                <a:cubicBezTo>
                  <a:pt x="14231" y="3707"/>
                  <a:pt x="14220" y="3668"/>
                  <a:pt x="14205" y="3658"/>
                </a:cubicBezTo>
                <a:cubicBezTo>
                  <a:pt x="14190" y="3649"/>
                  <a:pt x="14178" y="3610"/>
                  <a:pt x="14178" y="3573"/>
                </a:cubicBezTo>
                <a:cubicBezTo>
                  <a:pt x="14178" y="3536"/>
                  <a:pt x="14166" y="3499"/>
                  <a:pt x="14152" y="3490"/>
                </a:cubicBezTo>
                <a:cubicBezTo>
                  <a:pt x="14138" y="3481"/>
                  <a:pt x="14105" y="3426"/>
                  <a:pt x="14080" y="3368"/>
                </a:cubicBezTo>
                <a:cubicBezTo>
                  <a:pt x="14055" y="3311"/>
                  <a:pt x="14026" y="3257"/>
                  <a:pt x="14015" y="3249"/>
                </a:cubicBezTo>
                <a:cubicBezTo>
                  <a:pt x="14004" y="3241"/>
                  <a:pt x="13983" y="3204"/>
                  <a:pt x="13967" y="3165"/>
                </a:cubicBezTo>
                <a:cubicBezTo>
                  <a:pt x="13952" y="3127"/>
                  <a:pt x="13911" y="3044"/>
                  <a:pt x="13875" y="2982"/>
                </a:cubicBezTo>
                <a:cubicBezTo>
                  <a:pt x="13767" y="2797"/>
                  <a:pt x="13726" y="2709"/>
                  <a:pt x="13726" y="2658"/>
                </a:cubicBezTo>
                <a:cubicBezTo>
                  <a:pt x="13726" y="2631"/>
                  <a:pt x="13709" y="2592"/>
                  <a:pt x="13687" y="2573"/>
                </a:cubicBezTo>
                <a:cubicBezTo>
                  <a:pt x="13665" y="2554"/>
                  <a:pt x="13646" y="2515"/>
                  <a:pt x="13646" y="2486"/>
                </a:cubicBezTo>
                <a:cubicBezTo>
                  <a:pt x="13646" y="2457"/>
                  <a:pt x="13635" y="2433"/>
                  <a:pt x="13620" y="2433"/>
                </a:cubicBezTo>
                <a:cubicBezTo>
                  <a:pt x="13605" y="2433"/>
                  <a:pt x="13593" y="2408"/>
                  <a:pt x="13593" y="2377"/>
                </a:cubicBezTo>
                <a:cubicBezTo>
                  <a:pt x="13593" y="2346"/>
                  <a:pt x="13582" y="2319"/>
                  <a:pt x="13567" y="2319"/>
                </a:cubicBezTo>
                <a:cubicBezTo>
                  <a:pt x="13552" y="2319"/>
                  <a:pt x="13540" y="2294"/>
                  <a:pt x="13540" y="2263"/>
                </a:cubicBezTo>
                <a:cubicBezTo>
                  <a:pt x="13540" y="2232"/>
                  <a:pt x="13531" y="2207"/>
                  <a:pt x="13519" y="2207"/>
                </a:cubicBezTo>
                <a:cubicBezTo>
                  <a:pt x="13507" y="2207"/>
                  <a:pt x="13461" y="2156"/>
                  <a:pt x="13418" y="2094"/>
                </a:cubicBezTo>
                <a:cubicBezTo>
                  <a:pt x="13375" y="2033"/>
                  <a:pt x="13328" y="1982"/>
                  <a:pt x="13314" y="1982"/>
                </a:cubicBezTo>
                <a:cubicBezTo>
                  <a:pt x="13299" y="1982"/>
                  <a:pt x="13271" y="1940"/>
                  <a:pt x="13250" y="1890"/>
                </a:cubicBezTo>
                <a:cubicBezTo>
                  <a:pt x="13230" y="1839"/>
                  <a:pt x="13200" y="1786"/>
                  <a:pt x="13184" y="1770"/>
                </a:cubicBezTo>
                <a:cubicBezTo>
                  <a:pt x="13167" y="1755"/>
                  <a:pt x="13124" y="1679"/>
                  <a:pt x="13088" y="1601"/>
                </a:cubicBezTo>
                <a:cubicBezTo>
                  <a:pt x="13051" y="1524"/>
                  <a:pt x="12994" y="1433"/>
                  <a:pt x="12961" y="1400"/>
                </a:cubicBezTo>
                <a:cubicBezTo>
                  <a:pt x="12928" y="1368"/>
                  <a:pt x="12901" y="1333"/>
                  <a:pt x="12901" y="1324"/>
                </a:cubicBezTo>
                <a:cubicBezTo>
                  <a:pt x="12901" y="1315"/>
                  <a:pt x="12859" y="1265"/>
                  <a:pt x="12807" y="1212"/>
                </a:cubicBezTo>
                <a:cubicBezTo>
                  <a:pt x="12756" y="1159"/>
                  <a:pt x="12715" y="1104"/>
                  <a:pt x="12715" y="1089"/>
                </a:cubicBezTo>
                <a:cubicBezTo>
                  <a:pt x="12715" y="1073"/>
                  <a:pt x="12685" y="1044"/>
                  <a:pt x="12648" y="1023"/>
                </a:cubicBezTo>
                <a:cubicBezTo>
                  <a:pt x="12612" y="1003"/>
                  <a:pt x="12582" y="974"/>
                  <a:pt x="12582" y="960"/>
                </a:cubicBezTo>
                <a:cubicBezTo>
                  <a:pt x="12582" y="907"/>
                  <a:pt x="12307" y="661"/>
                  <a:pt x="12161" y="585"/>
                </a:cubicBezTo>
                <a:cubicBezTo>
                  <a:pt x="12078" y="541"/>
                  <a:pt x="11933" y="441"/>
                  <a:pt x="11837" y="362"/>
                </a:cubicBezTo>
                <a:cubicBezTo>
                  <a:pt x="11670" y="222"/>
                  <a:pt x="11546" y="160"/>
                  <a:pt x="11211" y="48"/>
                </a:cubicBezTo>
                <a:cubicBezTo>
                  <a:pt x="11072" y="2"/>
                  <a:pt x="10978" y="-4"/>
                  <a:pt x="10445" y="1"/>
                </a:cubicBezTo>
                <a:close/>
              </a:path>
            </a:pathLst>
          </a:cu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4" presetID="22" grpId="1" fill="hold">
                                  <p:stCondLst>
                                    <p:cond delay="0"/>
                                  </p:stCondLst>
                                  <p:iterate type="el" backwards="0">
                                    <p:tmAbs val="0"/>
                                  </p:iterate>
                                  <p:childTnLst>
                                    <p:set>
                                      <p:cBhvr>
                                        <p:cTn id="6" fill="hold"/>
                                        <p:tgtEl>
                                          <p:spTgt spid="216"/>
                                        </p:tgtEl>
                                        <p:attrNameLst>
                                          <p:attrName>style.visibility</p:attrName>
                                        </p:attrNameLst>
                                      </p:cBhvr>
                                      <p:to>
                                        <p:strVal val="visible"/>
                                      </p:to>
                                    </p:set>
                                    <p:animEffect filter="wipe(down)" transition="in">
                                      <p:cBhvr>
                                        <p:cTn id="7" dur="1000"/>
                                        <p:tgtEl>
                                          <p:spTgt spid="21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16" grpId="1"/>
    </p:bldLst>
  </p:timing>
</p:sld>
</file>

<file path=ppt/slides/slide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1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20" name="In 1977, Ron Rivest, Adi Shamir and Len Adleman developed an improved public key system that could be used for email"/>
          <p:cNvSpPr txBox="1"/>
          <p:nvPr>
            <p:ph type="title"/>
          </p:nvPr>
        </p:nvSpPr>
        <p:spPr>
          <a:prstGeom prst="rect">
            <a:avLst/>
          </a:prstGeom>
        </p:spPr>
        <p:txBody>
          <a:bodyPr/>
          <a:lstStyle/>
          <a:p>
            <a:pPr/>
            <a:r>
              <a:t>In 1977, Ron Rivest, Adi Shamir and Len Adleman developed an improved public key system that could be used for email</a:t>
            </a:r>
          </a:p>
        </p:txBody>
      </p:sp>
      <p:sp>
        <p:nvSpPr>
          <p:cNvPr id="221" name="Big idea: each person has a public &amp; private key"/>
          <p:cNvSpPr txBox="1"/>
          <p:nvPr>
            <p:ph type="body" idx="1"/>
          </p:nvPr>
        </p:nvSpPr>
        <p:spPr>
          <a:prstGeom prst="rect">
            <a:avLst/>
          </a:prstGeom>
        </p:spPr>
        <p:txBody>
          <a:bodyPr/>
          <a:lstStyle/>
          <a:p>
            <a:pPr/>
            <a:r>
              <a:t>Big idea: each person has a public &amp; private key</a:t>
            </a:r>
          </a:p>
        </p:txBody>
      </p:sp>
      <p:sp>
        <p:nvSpPr>
          <p:cNvPr id="22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23" name="pasted-movie.png" descr="pasted-movie.png"/>
          <p:cNvPicPr>
            <a:picLocks noChangeAspect="1"/>
          </p:cNvPicPr>
          <p:nvPr/>
        </p:nvPicPr>
        <p:blipFill>
          <a:blip r:embed="rId2">
            <a:extLst/>
          </a:blip>
          <a:stretch>
            <a:fillRect/>
          </a:stretch>
        </p:blipFill>
        <p:spPr>
          <a:xfrm>
            <a:off x="5565708" y="1602397"/>
            <a:ext cx="3221315" cy="2279081"/>
          </a:xfrm>
          <a:prstGeom prst="rect">
            <a:avLst/>
          </a:prstGeom>
          <a:ln w="12700">
            <a:miter lim="400000"/>
          </a:ln>
        </p:spPr>
      </p:pic>
      <p:pic>
        <p:nvPicPr>
          <p:cNvPr id="224" name="pasted-movie.png" descr="pasted-movie.png"/>
          <p:cNvPicPr>
            <a:picLocks noChangeAspect="1"/>
          </p:cNvPicPr>
          <p:nvPr/>
        </p:nvPicPr>
        <p:blipFill>
          <a:blip r:embed="rId3">
            <a:extLst/>
          </a:blip>
          <a:srcRect l="14822" t="53084" r="21039" b="0"/>
          <a:stretch>
            <a:fillRect/>
          </a:stretch>
        </p:blipFill>
        <p:spPr>
          <a:xfrm>
            <a:off x="1141276" y="2141264"/>
            <a:ext cx="3429880" cy="1324255"/>
          </a:xfrm>
          <a:prstGeom prst="rect">
            <a:avLst/>
          </a:prstGeom>
          <a:ln w="12700">
            <a:miter lim="400000"/>
          </a:ln>
        </p:spPr>
      </p:pic>
    </p:spTree>
  </p:cSld>
  <p:clrMapOvr>
    <a:masterClrMapping/>
  </p:clrMapOvr>
  <p:transition xmlns:p14="http://schemas.microsoft.com/office/powerpoint/2010/main" spd="med" advClick="1"/>
</p:sld>
</file>

<file path=ppt/slides/slide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grpSp>
        <p:nvGrpSpPr>
          <p:cNvPr id="228" name="Group"/>
          <p:cNvGrpSpPr/>
          <p:nvPr/>
        </p:nvGrpSpPr>
        <p:grpSpPr>
          <a:xfrm>
            <a:off x="644895" y="2600396"/>
            <a:ext cx="7334661" cy="1450035"/>
            <a:chOff x="0" y="0"/>
            <a:chExt cx="7334660" cy="1450034"/>
          </a:xfrm>
        </p:grpSpPr>
        <p:sp>
          <p:nvSpPr>
            <p:cNvPr id="226" name="Rectangle"/>
            <p:cNvSpPr/>
            <p:nvPr/>
          </p:nvSpPr>
          <p:spPr>
            <a:xfrm>
              <a:off x="12700" y="0"/>
              <a:ext cx="7309261" cy="1036752"/>
            </a:xfrm>
            <a:prstGeom prst="rect">
              <a:avLst/>
            </a:prstGeom>
            <a:solidFill>
              <a:srgbClr val="FFFFFF"/>
            </a:solidFill>
            <a:ln w="25400" cap="flat">
              <a:solidFill>
                <a:schemeClr val="accent1"/>
              </a:solidFill>
              <a:prstDash val="solid"/>
              <a:round/>
            </a:ln>
            <a:effectLst/>
          </p:spPr>
          <p:txBody>
            <a:bodyPr wrap="square" lIns="0" tIns="0" rIns="0" bIns="0" numCol="1" anchor="t">
              <a:noAutofit/>
            </a:bodyPr>
            <a:lstStyle/>
            <a:p>
              <a:pPr>
                <a:defRPr sz="1400">
                  <a:solidFill>
                    <a:srgbClr val="1A9988"/>
                  </a:solidFill>
                </a:defRPr>
              </a:pPr>
            </a:p>
          </p:txBody>
        </p:sp>
        <p:sp>
          <p:nvSpPr>
            <p:cNvPr id="227" name="Caption"/>
            <p:cNvSpPr/>
            <p:nvPr/>
          </p:nvSpPr>
          <p:spPr>
            <a:xfrm>
              <a:off x="0" y="1151051"/>
              <a:ext cx="7334661"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Public Key Directory</a:t>
              </a:r>
            </a:p>
          </p:txBody>
        </p:sp>
      </p:grpSp>
      <p:sp>
        <p:nvSpPr>
          <p:cNvPr id="22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3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31" name="The 1977 RSA system realized the idea that Diffie and Hellman had in 1976: a phone book of public keys enables secure communications."/>
          <p:cNvSpPr txBox="1"/>
          <p:nvPr>
            <p:ph type="title"/>
          </p:nvPr>
        </p:nvSpPr>
        <p:spPr>
          <a:prstGeom prst="rect">
            <a:avLst/>
          </a:prstGeom>
        </p:spPr>
        <p:txBody>
          <a:bodyPr/>
          <a:lstStyle/>
          <a:p>
            <a:pPr/>
            <a:r>
              <a:t>The 1977 RSA system realized the idea that Diffie and Hellman had in 1976:</a:t>
            </a:r>
            <a:br/>
            <a:r>
              <a:t>a phone book of public keys enables secure communications.</a:t>
            </a:r>
          </a:p>
        </p:txBody>
      </p:sp>
      <p:sp>
        <p:nvSpPr>
          <p:cNvPr id="23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33" name="pasted-movie.png" descr="pasted-movie.png"/>
          <p:cNvPicPr>
            <a:picLocks noChangeAspect="1"/>
          </p:cNvPicPr>
          <p:nvPr/>
        </p:nvPicPr>
        <p:blipFill>
          <a:blip r:embed="rId2">
            <a:extLst/>
          </a:blip>
          <a:srcRect l="13079" t="29559" r="66961" b="40661"/>
          <a:stretch>
            <a:fillRect/>
          </a:stretch>
        </p:blipFill>
        <p:spPr>
          <a:xfrm>
            <a:off x="1530235" y="1494662"/>
            <a:ext cx="691242" cy="729673"/>
          </a:xfrm>
          <a:prstGeom prst="rect">
            <a:avLst/>
          </a:prstGeom>
          <a:ln w="12700">
            <a:miter lim="400000"/>
          </a:ln>
        </p:spPr>
      </p:pic>
      <p:pic>
        <p:nvPicPr>
          <p:cNvPr id="234" name="pasted-movie.png" descr="pasted-movie.png"/>
          <p:cNvPicPr>
            <a:picLocks noChangeAspect="1"/>
          </p:cNvPicPr>
          <p:nvPr/>
        </p:nvPicPr>
        <p:blipFill>
          <a:blip r:embed="rId2">
            <a:extLst/>
          </a:blip>
          <a:srcRect l="67521" t="20087" r="15264" b="54838"/>
          <a:stretch>
            <a:fillRect/>
          </a:stretch>
        </p:blipFill>
        <p:spPr>
          <a:xfrm>
            <a:off x="6198282" y="1493652"/>
            <a:ext cx="759292" cy="782525"/>
          </a:xfrm>
          <a:prstGeom prst="rect">
            <a:avLst/>
          </a:prstGeom>
          <a:ln w="12700">
            <a:miter lim="400000"/>
          </a:ln>
        </p:spPr>
      </p:pic>
      <p:pic>
        <p:nvPicPr>
          <p:cNvPr id="235" name="pasted-movie.png" descr="pasted-movie.png"/>
          <p:cNvPicPr>
            <a:picLocks noChangeAspect="1"/>
          </p:cNvPicPr>
          <p:nvPr/>
        </p:nvPicPr>
        <p:blipFill>
          <a:blip r:embed="rId2">
            <a:extLst/>
          </a:blip>
          <a:srcRect l="44405" t="23611" r="39423" b="50081"/>
          <a:stretch>
            <a:fillRect/>
          </a:stretch>
        </p:blipFill>
        <p:spPr>
          <a:xfrm>
            <a:off x="4051509" y="1515083"/>
            <a:ext cx="642912" cy="739957"/>
          </a:xfrm>
          <a:prstGeom prst="rect">
            <a:avLst/>
          </a:prstGeom>
          <a:ln w="12700">
            <a:miter lim="400000"/>
          </a:ln>
        </p:spPr>
      </p:pic>
      <p:sp>
        <p:nvSpPr>
          <p:cNvPr id="236" name="Adi’s public key"/>
          <p:cNvSpPr txBox="1"/>
          <p:nvPr/>
        </p:nvSpPr>
        <p:spPr>
          <a:xfrm>
            <a:off x="1345763" y="2319698"/>
            <a:ext cx="1060302"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Adi’s public key</a:t>
            </a:r>
          </a:p>
        </p:txBody>
      </p:sp>
      <p:sp>
        <p:nvSpPr>
          <p:cNvPr id="237" name="Ron’s public key"/>
          <p:cNvSpPr txBox="1"/>
          <p:nvPr/>
        </p:nvSpPr>
        <p:spPr>
          <a:xfrm>
            <a:off x="3842828" y="2319698"/>
            <a:ext cx="1119610"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Ron’s public key</a:t>
            </a:r>
          </a:p>
        </p:txBody>
      </p:sp>
      <p:sp>
        <p:nvSpPr>
          <p:cNvPr id="238" name="Len’ public key"/>
          <p:cNvSpPr txBox="1"/>
          <p:nvPr/>
        </p:nvSpPr>
        <p:spPr>
          <a:xfrm>
            <a:off x="6073034" y="2319698"/>
            <a:ext cx="1015207"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Len’ public key</a:t>
            </a:r>
          </a:p>
        </p:txBody>
      </p:sp>
      <p:grpSp>
        <p:nvGrpSpPr>
          <p:cNvPr id="241" name="Group"/>
          <p:cNvGrpSpPr/>
          <p:nvPr/>
        </p:nvGrpSpPr>
        <p:grpSpPr>
          <a:xfrm>
            <a:off x="1051940" y="2704245"/>
            <a:ext cx="1647947" cy="658504"/>
            <a:chOff x="0" y="0"/>
            <a:chExt cx="1647945" cy="658502"/>
          </a:xfrm>
        </p:grpSpPr>
        <p:pic>
          <p:nvPicPr>
            <p:cNvPr id="239" name="Image" descr="Image"/>
            <p:cNvPicPr>
              <a:picLocks noChangeAspect="1"/>
            </p:cNvPicPr>
            <p:nvPr/>
          </p:nvPicPr>
          <p:blipFill>
            <a:blip r:embed="rId3">
              <a:extLst/>
            </a:blip>
            <a:stretch>
              <a:fillRect/>
            </a:stretch>
          </p:blipFill>
          <p:spPr>
            <a:xfrm>
              <a:off x="0" y="0"/>
              <a:ext cx="1647946" cy="658503"/>
            </a:xfrm>
            <a:prstGeom prst="rect">
              <a:avLst/>
            </a:prstGeom>
            <a:ln w="12700" cap="flat">
              <a:noFill/>
              <a:miter lim="400000"/>
            </a:ln>
            <a:effectLst/>
          </p:spPr>
        </p:pic>
        <p:sp>
          <p:nvSpPr>
            <p:cNvPr id="240" name="Adi"/>
            <p:cNvSpPr txBox="1"/>
            <p:nvPr/>
          </p:nvSpPr>
          <p:spPr>
            <a:xfrm>
              <a:off x="1271348" y="397895"/>
              <a:ext cx="232967" cy="1728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a:solidFill>
                    <a:srgbClr val="51AE76"/>
                  </a:solidFill>
                </a:defRPr>
              </a:lvl1pPr>
            </a:lstStyle>
            <a:p>
              <a:pPr/>
              <a:r>
                <a:t>Adi</a:t>
              </a:r>
            </a:p>
          </p:txBody>
        </p:sp>
      </p:grpSp>
      <p:grpSp>
        <p:nvGrpSpPr>
          <p:cNvPr id="244" name="Group"/>
          <p:cNvGrpSpPr/>
          <p:nvPr/>
        </p:nvGrpSpPr>
        <p:grpSpPr>
          <a:xfrm>
            <a:off x="3578659" y="2704245"/>
            <a:ext cx="1647947" cy="658504"/>
            <a:chOff x="0" y="0"/>
            <a:chExt cx="1647945" cy="658502"/>
          </a:xfrm>
        </p:grpSpPr>
        <p:pic>
          <p:nvPicPr>
            <p:cNvPr id="242" name="Image" descr="Image"/>
            <p:cNvPicPr>
              <a:picLocks noChangeAspect="1"/>
            </p:cNvPicPr>
            <p:nvPr/>
          </p:nvPicPr>
          <p:blipFill>
            <a:blip r:embed="rId3">
              <a:extLst/>
            </a:blip>
            <a:stretch>
              <a:fillRect/>
            </a:stretch>
          </p:blipFill>
          <p:spPr>
            <a:xfrm>
              <a:off x="0" y="0"/>
              <a:ext cx="1647946" cy="658503"/>
            </a:xfrm>
            <a:prstGeom prst="rect">
              <a:avLst/>
            </a:prstGeom>
            <a:ln w="12700" cap="flat">
              <a:noFill/>
              <a:miter lim="400000"/>
            </a:ln>
            <a:effectLst/>
          </p:spPr>
        </p:pic>
        <p:sp>
          <p:nvSpPr>
            <p:cNvPr id="243" name="Ron"/>
            <p:cNvSpPr txBox="1"/>
            <p:nvPr/>
          </p:nvSpPr>
          <p:spPr>
            <a:xfrm>
              <a:off x="1237736" y="397895"/>
              <a:ext cx="292275" cy="1728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a:solidFill>
                    <a:srgbClr val="51AE76"/>
                  </a:solidFill>
                </a:defRPr>
              </a:lvl1pPr>
            </a:lstStyle>
            <a:p>
              <a:pPr/>
              <a:r>
                <a:t>Ron</a:t>
              </a:r>
            </a:p>
          </p:txBody>
        </p:sp>
      </p:grpSp>
      <p:grpSp>
        <p:nvGrpSpPr>
          <p:cNvPr id="247" name="Group"/>
          <p:cNvGrpSpPr/>
          <p:nvPr/>
        </p:nvGrpSpPr>
        <p:grpSpPr>
          <a:xfrm>
            <a:off x="5753920" y="2704245"/>
            <a:ext cx="1647947" cy="658504"/>
            <a:chOff x="0" y="0"/>
            <a:chExt cx="1647945" cy="658502"/>
          </a:xfrm>
        </p:grpSpPr>
        <p:pic>
          <p:nvPicPr>
            <p:cNvPr id="245" name="Image" descr="Image"/>
            <p:cNvPicPr>
              <a:picLocks noChangeAspect="1"/>
            </p:cNvPicPr>
            <p:nvPr/>
          </p:nvPicPr>
          <p:blipFill>
            <a:blip r:embed="rId3">
              <a:extLst/>
            </a:blip>
            <a:stretch>
              <a:fillRect/>
            </a:stretch>
          </p:blipFill>
          <p:spPr>
            <a:xfrm>
              <a:off x="0" y="0"/>
              <a:ext cx="1647946" cy="658503"/>
            </a:xfrm>
            <a:prstGeom prst="rect">
              <a:avLst/>
            </a:prstGeom>
            <a:ln w="12700" cap="flat">
              <a:noFill/>
              <a:miter lim="400000"/>
            </a:ln>
            <a:effectLst/>
          </p:spPr>
        </p:pic>
        <p:sp>
          <p:nvSpPr>
            <p:cNvPr id="246" name="Len"/>
            <p:cNvSpPr txBox="1"/>
            <p:nvPr/>
          </p:nvSpPr>
          <p:spPr>
            <a:xfrm>
              <a:off x="1284613" y="397895"/>
              <a:ext cx="266973" cy="1728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a:solidFill>
                    <a:srgbClr val="51AE76"/>
                  </a:solidFill>
                </a:defRPr>
              </a:lvl1pPr>
            </a:lstStyle>
            <a:p>
              <a:pPr/>
              <a:r>
                <a:t>Len</a:t>
              </a:r>
            </a:p>
          </p:txBody>
        </p:sp>
      </p:grpSp>
    </p:spTree>
  </p:cSld>
  <p:clrMapOvr>
    <a:masterClrMapping/>
  </p:clrMapOvr>
  <p:transition xmlns:p14="http://schemas.microsoft.com/office/powerpoint/2010/main" spd="med" advClick="1"/>
</p:sld>
</file>

<file path=ppt/slides/slide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5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51" name="Adi signs his email with his public key and encrypts it with Ron’s public key.…"/>
          <p:cNvSpPr txBox="1"/>
          <p:nvPr>
            <p:ph type="title"/>
          </p:nvPr>
        </p:nvSpPr>
        <p:spPr>
          <a:prstGeom prst="rect">
            <a:avLst/>
          </a:prstGeom>
        </p:spPr>
        <p:txBody>
          <a:bodyPr/>
          <a:lstStyle/>
          <a:p>
            <a:pPr/>
            <a:r>
              <a:t>Adi signs his email with his public key and encrypts it with Ron’s public key.</a:t>
            </a:r>
          </a:p>
          <a:p>
            <a:pPr/>
            <a:r>
              <a:t>Ron decrypts the email with his public key and verifies with Adi’s public key.</a:t>
            </a:r>
          </a:p>
        </p:txBody>
      </p:sp>
      <p:sp>
        <p:nvSpPr>
          <p:cNvPr id="25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53" name="pasted-movie.png" descr="pasted-movie.png"/>
          <p:cNvPicPr>
            <a:picLocks noChangeAspect="1"/>
          </p:cNvPicPr>
          <p:nvPr/>
        </p:nvPicPr>
        <p:blipFill>
          <a:blip r:embed="rId2">
            <a:extLst/>
          </a:blip>
          <a:srcRect l="0" t="41097" r="0" b="0"/>
          <a:stretch>
            <a:fillRect/>
          </a:stretch>
        </p:blipFill>
        <p:spPr>
          <a:xfrm>
            <a:off x="1853308" y="936333"/>
            <a:ext cx="5189239" cy="1793258"/>
          </a:xfrm>
          <a:prstGeom prst="rect">
            <a:avLst/>
          </a:prstGeom>
          <a:ln w="12700">
            <a:miter lim="400000"/>
          </a:ln>
        </p:spPr>
      </p:pic>
      <p:pic>
        <p:nvPicPr>
          <p:cNvPr id="254" name="pasted-movie.png" descr="pasted-movie.png"/>
          <p:cNvPicPr>
            <a:picLocks noChangeAspect="1"/>
          </p:cNvPicPr>
          <p:nvPr/>
        </p:nvPicPr>
        <p:blipFill>
          <a:blip r:embed="rId3">
            <a:extLst/>
          </a:blip>
          <a:srcRect l="13079" t="29559" r="66961" b="40661"/>
          <a:stretch>
            <a:fillRect/>
          </a:stretch>
        </p:blipFill>
        <p:spPr>
          <a:xfrm>
            <a:off x="1243318" y="3010341"/>
            <a:ext cx="691242" cy="729673"/>
          </a:xfrm>
          <a:prstGeom prst="rect">
            <a:avLst/>
          </a:prstGeom>
          <a:ln w="12700">
            <a:miter lim="400000"/>
          </a:ln>
        </p:spPr>
      </p:pic>
      <p:pic>
        <p:nvPicPr>
          <p:cNvPr id="255" name="pasted-movie.png" descr="pasted-movie.png"/>
          <p:cNvPicPr>
            <a:picLocks noChangeAspect="1"/>
          </p:cNvPicPr>
          <p:nvPr/>
        </p:nvPicPr>
        <p:blipFill>
          <a:blip r:embed="rId3">
            <a:extLst/>
          </a:blip>
          <a:srcRect l="44405" t="23611" r="39423" b="50081"/>
          <a:stretch>
            <a:fillRect/>
          </a:stretch>
        </p:blipFill>
        <p:spPr>
          <a:xfrm>
            <a:off x="7254124" y="2867918"/>
            <a:ext cx="642911" cy="739957"/>
          </a:xfrm>
          <a:prstGeom prst="rect">
            <a:avLst/>
          </a:prstGeom>
          <a:ln w="12700">
            <a:miter lim="400000"/>
          </a:ln>
        </p:spPr>
      </p:pic>
      <p:sp>
        <p:nvSpPr>
          <p:cNvPr id="256" name="Line"/>
          <p:cNvSpPr/>
          <p:nvPr/>
        </p:nvSpPr>
        <p:spPr>
          <a:xfrm flipH="1">
            <a:off x="2027860" y="1692862"/>
            <a:ext cx="2950729" cy="1629603"/>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257" name="Line"/>
          <p:cNvSpPr/>
          <p:nvPr/>
        </p:nvSpPr>
        <p:spPr>
          <a:xfrm>
            <a:off x="4214637" y="1703724"/>
            <a:ext cx="2968058" cy="1442951"/>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pic>
        <p:nvPicPr>
          <p:cNvPr id="258" name="pasted-movie.png" descr="pasted-movie.png"/>
          <p:cNvPicPr>
            <a:picLocks noChangeAspect="1"/>
          </p:cNvPicPr>
          <p:nvPr/>
        </p:nvPicPr>
        <p:blipFill>
          <a:blip r:embed="rId4">
            <a:extLst/>
          </a:blip>
          <a:srcRect l="6785" t="17192" r="6150" b="15907"/>
          <a:stretch>
            <a:fillRect/>
          </a:stretch>
        </p:blipFill>
        <p:spPr>
          <a:xfrm>
            <a:off x="1582641" y="3826422"/>
            <a:ext cx="912354" cy="701043"/>
          </a:xfrm>
          <a:custGeom>
            <a:avLst/>
            <a:gdLst/>
            <a:ahLst/>
            <a:cxnLst>
              <a:cxn ang="0">
                <a:pos x="wd2" y="hd2"/>
              </a:cxn>
              <a:cxn ang="5400000">
                <a:pos x="wd2" y="hd2"/>
              </a:cxn>
              <a:cxn ang="10800000">
                <a:pos x="wd2" y="hd2"/>
              </a:cxn>
              <a:cxn ang="16200000">
                <a:pos x="wd2" y="hd2"/>
              </a:cxn>
            </a:cxnLst>
            <a:rect l="0" t="0" r="r" b="b"/>
            <a:pathLst>
              <a:path w="21594" h="21522" fill="norm" stroke="1" extrusionOk="0">
                <a:moveTo>
                  <a:pt x="18973" y="4"/>
                </a:moveTo>
                <a:cubicBezTo>
                  <a:pt x="17801" y="23"/>
                  <a:pt x="13059" y="72"/>
                  <a:pt x="8434" y="101"/>
                </a:cubicBezTo>
                <a:cubicBezTo>
                  <a:pt x="2339" y="140"/>
                  <a:pt x="21" y="218"/>
                  <a:pt x="17" y="382"/>
                </a:cubicBezTo>
                <a:cubicBezTo>
                  <a:pt x="-1" y="1230"/>
                  <a:pt x="-6" y="10679"/>
                  <a:pt x="8" y="15649"/>
                </a:cubicBezTo>
                <a:cubicBezTo>
                  <a:pt x="17" y="19093"/>
                  <a:pt x="79" y="21585"/>
                  <a:pt x="158" y="21521"/>
                </a:cubicBezTo>
                <a:cubicBezTo>
                  <a:pt x="234" y="21461"/>
                  <a:pt x="5087" y="21415"/>
                  <a:pt x="10942" y="21412"/>
                </a:cubicBezTo>
                <a:lnTo>
                  <a:pt x="21594" y="21400"/>
                </a:lnTo>
                <a:lnTo>
                  <a:pt x="21538" y="10848"/>
                </a:lnTo>
                <a:cubicBezTo>
                  <a:pt x="21500" y="2646"/>
                  <a:pt x="21445" y="247"/>
                  <a:pt x="21293" y="126"/>
                </a:cubicBezTo>
                <a:cubicBezTo>
                  <a:pt x="21186" y="40"/>
                  <a:pt x="20145" y="-15"/>
                  <a:pt x="18973" y="4"/>
                </a:cubicBezTo>
                <a:close/>
              </a:path>
            </a:pathLst>
          </a:custGeom>
          <a:ln w="12700">
            <a:miter lim="400000"/>
          </a:ln>
        </p:spPr>
      </p:pic>
      <p:grpSp>
        <p:nvGrpSpPr>
          <p:cNvPr id="261" name="Group"/>
          <p:cNvGrpSpPr/>
          <p:nvPr/>
        </p:nvGrpSpPr>
        <p:grpSpPr>
          <a:xfrm>
            <a:off x="3883052" y="3700821"/>
            <a:ext cx="2521877" cy="1135163"/>
            <a:chOff x="0" y="0"/>
            <a:chExt cx="2521875" cy="1135161"/>
          </a:xfrm>
        </p:grpSpPr>
        <p:sp>
          <p:nvSpPr>
            <p:cNvPr id="259" name="}"/>
            <p:cNvSpPr txBox="1"/>
            <p:nvPr/>
          </p:nvSpPr>
          <p:spPr>
            <a:xfrm>
              <a:off x="0" y="0"/>
              <a:ext cx="352029" cy="113516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8000"/>
              </a:lvl1pPr>
            </a:lstStyle>
            <a:p>
              <a:pPr/>
              <a:r>
                <a:t>}</a:t>
              </a:r>
            </a:p>
          </p:txBody>
        </p:sp>
        <p:sp>
          <p:nvSpPr>
            <p:cNvPr id="260" name="Encrypted with Ron’s public key"/>
            <p:cNvSpPr txBox="1"/>
            <p:nvPr/>
          </p:nvSpPr>
          <p:spPr>
            <a:xfrm>
              <a:off x="360394" y="573833"/>
              <a:ext cx="2161482" cy="17281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a:r>
                <a:t>Encrypted with Ron’s public key</a:t>
              </a:r>
            </a:p>
          </p:txBody>
        </p:sp>
      </p:grpSp>
      <p:grpSp>
        <p:nvGrpSpPr>
          <p:cNvPr id="264" name="Group"/>
          <p:cNvGrpSpPr/>
          <p:nvPr/>
        </p:nvGrpSpPr>
        <p:grpSpPr>
          <a:xfrm>
            <a:off x="1582610" y="4529670"/>
            <a:ext cx="2200806" cy="378189"/>
            <a:chOff x="0" y="0"/>
            <a:chExt cx="2200804" cy="378188"/>
          </a:xfrm>
        </p:grpSpPr>
        <p:pic>
          <p:nvPicPr>
            <p:cNvPr id="262" name="pasted-movie.png" descr="pasted-movie.png"/>
            <p:cNvPicPr>
              <a:picLocks noChangeAspect="1"/>
            </p:cNvPicPr>
            <p:nvPr/>
          </p:nvPicPr>
          <p:blipFill>
            <a:blip r:embed="rId5">
              <a:extLst/>
            </a:blip>
            <a:srcRect l="14822" t="53084" r="21039" b="0"/>
            <a:stretch>
              <a:fillRect/>
            </a:stretch>
          </p:blipFill>
          <p:spPr>
            <a:xfrm>
              <a:off x="0" y="25902"/>
              <a:ext cx="912438" cy="352287"/>
            </a:xfrm>
            <a:prstGeom prst="rect">
              <a:avLst/>
            </a:prstGeom>
            <a:ln w="12700" cap="flat">
              <a:noFill/>
              <a:miter lim="400000"/>
            </a:ln>
            <a:effectLst/>
          </p:spPr>
        </p:pic>
        <p:sp>
          <p:nvSpPr>
            <p:cNvPr id="263" name="Signed with Adi’s private key"/>
            <p:cNvSpPr txBox="1"/>
            <p:nvPr/>
          </p:nvSpPr>
          <p:spPr>
            <a:xfrm>
              <a:off x="1012053" y="0"/>
              <a:ext cx="1188752" cy="3506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spAutoFit/>
            </a:bodyPr>
            <a:lstStyle/>
            <a:p>
              <a:pPr/>
              <a:r>
                <a:t>Signed with Adi’s private key</a:t>
              </a:r>
            </a:p>
          </p:txBody>
        </p:sp>
      </p:grpSp>
      <p:sp>
        <p:nvSpPr>
          <p:cNvPr id="265" name="Line"/>
          <p:cNvSpPr/>
          <p:nvPr/>
        </p:nvSpPr>
        <p:spPr>
          <a:xfrm flipV="1">
            <a:off x="2668288" y="3375972"/>
            <a:ext cx="4235316" cy="541528"/>
          </a:xfrm>
          <a:prstGeom prst="line">
            <a:avLst/>
          </a:prstGeom>
          <a:ln w="25400">
            <a:solidFill>
              <a:schemeClr val="accent1"/>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266" name="Decrypted with Ron’s private key"/>
          <p:cNvSpPr txBox="1"/>
          <p:nvPr/>
        </p:nvSpPr>
        <p:spPr>
          <a:xfrm>
            <a:off x="7961959" y="3636935"/>
            <a:ext cx="1252085" cy="350615"/>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a:r>
              <a:t>Decrypted with Ron’s private key</a:t>
            </a:r>
          </a:p>
        </p:txBody>
      </p:sp>
      <p:pic>
        <p:nvPicPr>
          <p:cNvPr id="267" name="pasted-movie.png" descr="pasted-movie.png"/>
          <p:cNvPicPr>
            <a:picLocks noChangeAspect="1"/>
          </p:cNvPicPr>
          <p:nvPr/>
        </p:nvPicPr>
        <p:blipFill>
          <a:blip r:embed="rId5">
            <a:extLst/>
          </a:blip>
          <a:srcRect l="14822" t="53084" r="21039" b="0"/>
          <a:stretch>
            <a:fillRect/>
          </a:stretch>
        </p:blipFill>
        <p:spPr>
          <a:xfrm>
            <a:off x="7254124" y="3678020"/>
            <a:ext cx="642749" cy="248162"/>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26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25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Class="entr" nodeType="clickEffect" presetSubtype="0" presetID="1" grpId="3" fill="hold">
                                  <p:stCondLst>
                                    <p:cond delay="0"/>
                                  </p:stCondLst>
                                  <p:iterate type="el" backwards="0">
                                    <p:tmAbs val="0"/>
                                  </p:iterate>
                                  <p:childTnLst>
                                    <p:set>
                                      <p:cBhvr>
                                        <p:cTn id="14" fill="hold"/>
                                        <p:tgtEl>
                                          <p:spTgt spid="261"/>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Class="entr" nodeType="clickEffect" presetSubtype="0" presetID="1" grpId="4" fill="hold">
                                  <p:stCondLst>
                                    <p:cond delay="0"/>
                                  </p:stCondLst>
                                  <p:iterate type="el" backwards="0">
                                    <p:tmAbs val="0"/>
                                  </p:iterate>
                                  <p:childTnLst>
                                    <p:set>
                                      <p:cBhvr>
                                        <p:cTn id="18" fill="hold"/>
                                        <p:tgtEl>
                                          <p:spTgt spid="265"/>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Class="path" nodeType="clickEffect" presetSubtype="0" presetID="-1" grpId="5" accel="50000" decel="50000" fill="hold">
                                  <p:stCondLst>
                                    <p:cond delay="0"/>
                                  </p:stCondLst>
                                  <p:childTnLst>
                                    <p:animMotion path="M 0.000000 0.000000 L 0.705728 -0.169827" origin="layout" pathEditMode="relative">
                                      <p:cBhvr>
                                        <p:cTn id="22" dur="1000" fill="hold"/>
                                        <p:tgtEl>
                                          <p:spTgt spid="258"/>
                                        </p:tgtEl>
                                        <p:attrNameLst>
                                          <p:attrName>ppt_x</p:attrName>
                                          <p:attrName>ppt_y</p:attrName>
                                        </p:attrNameLst>
                                      </p:cBhvr>
                                    </p:animMotion>
                                  </p:childTnLst>
                                </p:cTn>
                              </p:par>
                            </p:childTnLst>
                          </p:cTn>
                        </p:par>
                      </p:childTnLst>
                    </p:cTn>
                  </p:par>
                  <p:par>
                    <p:cTn id="23" fill="hold">
                      <p:stCondLst>
                        <p:cond delay="indefinite"/>
                      </p:stCondLst>
                      <p:childTnLst>
                        <p:par>
                          <p:cTn id="24" fill="hold">
                            <p:stCondLst>
                              <p:cond delay="0"/>
                            </p:stCondLst>
                            <p:childTnLst>
                              <p:par>
                                <p:cTn id="25" presetClass="entr" nodeType="clickEffect" presetSubtype="0" presetID="1" grpId="6" fill="hold">
                                  <p:stCondLst>
                                    <p:cond delay="0"/>
                                  </p:stCondLst>
                                  <p:iterate type="el" backwards="0">
                                    <p:tmAbs val="0"/>
                                  </p:iterate>
                                  <p:childTnLst>
                                    <p:set>
                                      <p:cBhvr>
                                        <p:cTn id="26" fill="hold"/>
                                        <p:tgtEl>
                                          <p:spTgt spid="257"/>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Class="entr" nodeType="clickEffect" presetSubtype="0" presetID="1" grpId="7" fill="hold">
                                  <p:stCondLst>
                                    <p:cond delay="0"/>
                                  </p:stCondLst>
                                  <p:iterate type="el" backwards="0">
                                    <p:tmAbs val="0"/>
                                  </p:iterate>
                                  <p:childTnLst>
                                    <p:set>
                                      <p:cBhvr>
                                        <p:cTn id="30" fill="hold"/>
                                        <p:tgtEl>
                                          <p:spTgt spid="266"/>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66" grpId="7"/>
      <p:bldP build="whole" bldLvl="1" animBg="1" rev="0" advAuto="0" spid="256" grpId="2"/>
      <p:bldP build="whole" bldLvl="1" animBg="1" rev="0" advAuto="0" spid="264" grpId="1"/>
      <p:bldP build="whole" bldLvl="1" animBg="1" rev="0" advAuto="0" spid="265" grpId="4"/>
      <p:bldP build="whole" bldLvl="1" animBg="1" rev="0" advAuto="0" spid="257" grpId="6"/>
      <p:bldP build="whole" bldLvl="1" animBg="1" rev="0" advAuto="0" spid="261" grpId="3"/>
    </p:bldLst>
  </p:timing>
</p:sld>
</file>

<file path=ppt/slides/slide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7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71" name="RSA can only sign small messages."/>
          <p:cNvSpPr txBox="1"/>
          <p:nvPr>
            <p:ph type="title"/>
          </p:nvPr>
        </p:nvSpPr>
        <p:spPr>
          <a:prstGeom prst="rect">
            <a:avLst/>
          </a:prstGeom>
        </p:spPr>
        <p:txBody>
          <a:bodyPr/>
          <a:lstStyle/>
          <a:p>
            <a:pPr/>
            <a:r>
              <a:t>RSA can only sign </a:t>
            </a:r>
            <a:r>
              <a:rPr i="1"/>
              <a:t>small messages</a:t>
            </a:r>
            <a:r>
              <a:t>.</a:t>
            </a:r>
          </a:p>
        </p:txBody>
      </p:sp>
      <p:sp>
        <p:nvSpPr>
          <p:cNvPr id="272" name="Merkle’s big idea: sign a hash of the document."/>
          <p:cNvSpPr txBox="1"/>
          <p:nvPr>
            <p:ph type="body" idx="1"/>
          </p:nvPr>
        </p:nvSpPr>
        <p:spPr>
          <a:prstGeom prst="rect">
            <a:avLst/>
          </a:prstGeom>
        </p:spPr>
        <p:txBody>
          <a:bodyPr/>
          <a:lstStyle/>
          <a:p>
            <a:pPr/>
            <a:r>
              <a:t>Merkle’s big idea: sign a hash of the document.</a:t>
            </a:r>
          </a:p>
        </p:txBody>
      </p:sp>
      <p:sp>
        <p:nvSpPr>
          <p:cNvPr id="27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74" name="pasted-movie.png" descr="pasted-movie.png"/>
          <p:cNvPicPr>
            <a:picLocks noChangeAspect="1"/>
          </p:cNvPicPr>
          <p:nvPr/>
        </p:nvPicPr>
        <p:blipFill>
          <a:blip r:embed="rId2">
            <a:extLst/>
          </a:blip>
          <a:stretch>
            <a:fillRect/>
          </a:stretch>
        </p:blipFill>
        <p:spPr>
          <a:xfrm>
            <a:off x="1237188" y="2248124"/>
            <a:ext cx="1679477" cy="1276403"/>
          </a:xfrm>
          <a:prstGeom prst="rect">
            <a:avLst/>
          </a:prstGeom>
          <a:ln w="12700">
            <a:miter lim="400000"/>
          </a:ln>
        </p:spPr>
      </p:pic>
      <p:sp>
        <p:nvSpPr>
          <p:cNvPr id="275" name="Arrow"/>
          <p:cNvSpPr/>
          <p:nvPr/>
        </p:nvSpPr>
        <p:spPr>
          <a:xfrm>
            <a:off x="3071795" y="2495068"/>
            <a:ext cx="1036736" cy="782515"/>
          </a:xfrm>
          <a:prstGeom prst="rightArrow">
            <a:avLst>
              <a:gd name="adj1" fmla="val 32000"/>
              <a:gd name="adj2" fmla="val 84792"/>
            </a:avLst>
          </a:prstGeom>
          <a:solidFill>
            <a:srgbClr val="FFFFFF"/>
          </a:solidFill>
          <a:ln w="25400">
            <a:solidFill>
              <a:schemeClr val="accent1"/>
            </a:solidFill>
          </a:ln>
        </p:spPr>
        <p:txBody>
          <a:bodyPr lIns="0" tIns="0" rIns="0" bIns="0"/>
          <a:lstStyle/>
          <a:p>
            <a:pPr>
              <a:defRPr sz="1400">
                <a:solidFill>
                  <a:srgbClr val="1A9988"/>
                </a:solidFill>
              </a:defRPr>
            </a:pPr>
          </a:p>
        </p:txBody>
      </p:sp>
      <p:sp>
        <p:nvSpPr>
          <p:cNvPr id="276" name="00110000010 ... 001010100001000100110 = H1"/>
          <p:cNvSpPr txBox="1"/>
          <p:nvPr/>
        </p:nvSpPr>
        <p:spPr>
          <a:xfrm>
            <a:off x="4263661" y="2797425"/>
            <a:ext cx="3980607" cy="177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lnSpc>
                <a:spcPct val="120000"/>
              </a:lnSpc>
              <a:defRPr b="1">
                <a:solidFill>
                  <a:srgbClr val="000000"/>
                </a:solidFill>
                <a:uFill>
                  <a:solidFill>
                    <a:srgbClr val="006DA2"/>
                  </a:solidFill>
                </a:uFill>
                <a:latin typeface="Menlo Regular"/>
                <a:ea typeface="Menlo Regular"/>
                <a:cs typeface="Menlo Regular"/>
                <a:sym typeface="Menlo Regular"/>
              </a:defRPr>
            </a:lvl1pPr>
          </a:lstStyle>
          <a:p>
            <a:pPr>
              <a:defRPr>
                <a:latin typeface="+mj-lt"/>
                <a:ea typeface="+mj-ea"/>
                <a:cs typeface="+mj-cs"/>
                <a:sym typeface="Arial"/>
              </a:defRPr>
            </a:pPr>
            <a:r>
              <a:rPr>
                <a:latin typeface="Menlo Regular"/>
                <a:ea typeface="Menlo Regular"/>
                <a:cs typeface="Menlo Regular"/>
                <a:sym typeface="Menlo Regular"/>
              </a:rPr>
              <a:t>00110000010 ... 001010100001000100110 = H1</a:t>
            </a:r>
          </a:p>
        </p:txBody>
      </p:sp>
      <p:sp>
        <p:nvSpPr>
          <p:cNvPr id="277" name="Don’t sign this"/>
          <p:cNvSpPr txBox="1"/>
          <p:nvPr/>
        </p:nvSpPr>
        <p:spPr>
          <a:xfrm>
            <a:off x="1113388" y="3819119"/>
            <a:ext cx="1927077" cy="34563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400"/>
            </a:lvl1pPr>
          </a:lstStyle>
          <a:p>
            <a:pPr/>
            <a:r>
              <a:t>Don’t sign this</a:t>
            </a:r>
          </a:p>
        </p:txBody>
      </p:sp>
      <p:sp>
        <p:nvSpPr>
          <p:cNvPr id="278" name="Sign this."/>
          <p:cNvSpPr txBox="1"/>
          <p:nvPr/>
        </p:nvSpPr>
        <p:spPr>
          <a:xfrm>
            <a:off x="5620750" y="3819119"/>
            <a:ext cx="1266429" cy="34563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400"/>
            </a:lvl1pPr>
          </a:lstStyle>
          <a:p>
            <a:pPr/>
            <a:r>
              <a:t>Sign this.</a:t>
            </a:r>
          </a:p>
        </p:txBody>
      </p:sp>
    </p:spTree>
  </p:cSld>
  <p:clrMapOvr>
    <a:masterClrMapping/>
  </p:clrMapOvr>
  <p:transition xmlns:p14="http://schemas.microsoft.com/office/powerpoint/2010/main" spd="med" advClick="1"/>
</p:sld>
</file>

<file path=ppt/slides/slide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8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82" name="To make this work, Merkle’s hash must be secure."/>
          <p:cNvSpPr txBox="1"/>
          <p:nvPr>
            <p:ph type="title"/>
          </p:nvPr>
        </p:nvSpPr>
        <p:spPr>
          <a:xfrm>
            <a:off x="290576" y="2752"/>
            <a:ext cx="8479917" cy="724051"/>
          </a:xfrm>
          <a:prstGeom prst="rect">
            <a:avLst/>
          </a:prstGeom>
        </p:spPr>
        <p:txBody>
          <a:bodyPr/>
          <a:lstStyle/>
          <a:p>
            <a:pPr/>
            <a:r>
              <a:t>To make this work, Merkle’s hash must be secure.</a:t>
            </a:r>
          </a:p>
        </p:txBody>
      </p:sp>
      <p:sp>
        <p:nvSpPr>
          <p:cNvPr id="283" name="Q: What do we mean by “secure?”"/>
          <p:cNvSpPr txBox="1"/>
          <p:nvPr>
            <p:ph type="body" sz="half" idx="1"/>
          </p:nvPr>
        </p:nvSpPr>
        <p:spPr>
          <a:prstGeom prst="rect">
            <a:avLst/>
          </a:prstGeom>
        </p:spPr>
        <p:txBody>
          <a:bodyPr/>
          <a:lstStyle/>
          <a:p>
            <a:pPr/>
            <a:r>
              <a:t>Q: What do we mean by “secure?”</a:t>
            </a:r>
          </a:p>
        </p:txBody>
      </p:sp>
      <p:sp>
        <p:nvSpPr>
          <p:cNvPr id="28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85" name="pasted-movie.png" descr="pasted-movie.png"/>
          <p:cNvPicPr>
            <a:picLocks noChangeAspect="1"/>
          </p:cNvPicPr>
          <p:nvPr/>
        </p:nvPicPr>
        <p:blipFill>
          <a:blip r:embed="rId2">
            <a:extLst/>
          </a:blip>
          <a:stretch>
            <a:fillRect/>
          </a:stretch>
        </p:blipFill>
        <p:spPr>
          <a:xfrm>
            <a:off x="4088545" y="1342392"/>
            <a:ext cx="4678847" cy="2922116"/>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28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83" grpId="1"/>
    </p:bldLst>
  </p:timing>
</p:sld>
</file>

<file path=ppt/slides/slide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28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289" name="Hash security property #1 —  It should be hard to make a document that has the same hash as another."/>
          <p:cNvSpPr txBox="1"/>
          <p:nvPr>
            <p:ph type="title"/>
          </p:nvPr>
        </p:nvSpPr>
        <p:spPr>
          <a:prstGeom prst="rect">
            <a:avLst/>
          </a:prstGeom>
        </p:spPr>
        <p:txBody>
          <a:bodyPr/>
          <a:lstStyle/>
          <a:p>
            <a:pPr/>
            <a:r>
              <a:t>Hash security property #1 — </a:t>
            </a:r>
            <a:br/>
            <a:r>
              <a:t>It should be hard to make a document that has the same hash as another.</a:t>
            </a:r>
          </a:p>
        </p:txBody>
      </p:sp>
      <p:sp>
        <p:nvSpPr>
          <p:cNvPr id="290" name="If a hash has 256 bits, there are 2256 possible hashes.…"/>
          <p:cNvSpPr txBox="1"/>
          <p:nvPr>
            <p:ph type="body" idx="1"/>
          </p:nvPr>
        </p:nvSpPr>
        <p:spPr>
          <a:prstGeom prst="rect">
            <a:avLst/>
          </a:prstGeom>
        </p:spPr>
        <p:txBody>
          <a:bodyPr/>
          <a:lstStyle/>
          <a:p>
            <a:pPr/>
            <a:r>
              <a:t>If a hash has 256 bits, there are 2</a:t>
            </a:r>
            <a:r>
              <a:rPr baseline="31999"/>
              <a:t>256</a:t>
            </a:r>
            <a:r>
              <a:t> possible hashes. </a:t>
            </a:r>
          </a:p>
          <a:p>
            <a:pPr/>
            <a:r>
              <a:t>256 bits = 32 bytes ≅ 32 characters</a:t>
            </a:r>
          </a:p>
          <a:p>
            <a:pPr/>
            <a:r>
              <a:t>One page of text ≅ 4000 characters = 2</a:t>
            </a:r>
            <a:r>
              <a:rPr baseline="31999"/>
              <a:t>32,000</a:t>
            </a:r>
            <a:r>
              <a:t> possible documents. </a:t>
            </a:r>
          </a:p>
          <a:p>
            <a:pPr/>
            <a:r>
              <a:t>By the pigeonhole principle, many possible documents must have the same hash.</a:t>
            </a:r>
          </a:p>
        </p:txBody>
      </p:sp>
      <p:sp>
        <p:nvSpPr>
          <p:cNvPr id="29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292" name="pasted-movie.png" descr="pasted-movie.png"/>
          <p:cNvPicPr>
            <a:picLocks noChangeAspect="1"/>
          </p:cNvPicPr>
          <p:nvPr/>
        </p:nvPicPr>
        <p:blipFill>
          <a:blip r:embed="rId2">
            <a:extLst/>
          </a:blip>
          <a:stretch>
            <a:fillRect/>
          </a:stretch>
        </p:blipFill>
        <p:spPr>
          <a:xfrm>
            <a:off x="5954756" y="3005646"/>
            <a:ext cx="1117601" cy="838201"/>
          </a:xfrm>
          <a:prstGeom prst="rect">
            <a:avLst/>
          </a:prstGeom>
          <a:ln w="12700">
            <a:miter lim="400000"/>
          </a:ln>
        </p:spPr>
      </p:pic>
      <p:pic>
        <p:nvPicPr>
          <p:cNvPr id="293" name="pasted-movie.png" descr="pasted-movie.png"/>
          <p:cNvPicPr>
            <a:picLocks noChangeAspect="1"/>
          </p:cNvPicPr>
          <p:nvPr/>
        </p:nvPicPr>
        <p:blipFill>
          <a:blip r:embed="rId3">
            <a:extLst/>
          </a:blip>
          <a:stretch>
            <a:fillRect/>
          </a:stretch>
        </p:blipFill>
        <p:spPr>
          <a:xfrm>
            <a:off x="2963090" y="2257692"/>
            <a:ext cx="2907640" cy="2804409"/>
          </a:xfrm>
          <a:prstGeom prst="rect">
            <a:avLst/>
          </a:prstGeom>
          <a:ln w="12700">
            <a:miter lim="400000"/>
          </a:ln>
        </p:spPr>
      </p:pic>
      <p:grpSp>
        <p:nvGrpSpPr>
          <p:cNvPr id="302" name="Group"/>
          <p:cNvGrpSpPr/>
          <p:nvPr/>
        </p:nvGrpSpPr>
        <p:grpSpPr>
          <a:xfrm>
            <a:off x="2693169" y="2431898"/>
            <a:ext cx="5422543" cy="3580009"/>
            <a:chOff x="0" y="0"/>
            <a:chExt cx="5422541" cy="3580008"/>
          </a:xfrm>
        </p:grpSpPr>
        <p:sp>
          <p:nvSpPr>
            <p:cNvPr id="294" name="Documents"/>
            <p:cNvSpPr/>
            <p:nvPr/>
          </p:nvSpPr>
          <p:spPr>
            <a:xfrm>
              <a:off x="0" y="2310008"/>
              <a:ext cx="1270000" cy="1270001"/>
            </a:xfrm>
            <a:prstGeom prst="line">
              <a:avLst/>
            </a:prstGeom>
            <a:solidFill>
              <a:srgbClr val="FFFFFF"/>
            </a:solidFill>
            <a:ln w="25400" cap="flat">
              <a:solidFill>
                <a:schemeClr val="accent1"/>
              </a:solidFill>
              <a:prstDash val="solid"/>
              <a:round/>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2200">
                  <a:solidFill>
                    <a:srgbClr val="1A9988"/>
                  </a:solidFill>
                </a:defRPr>
              </a:lvl1pPr>
            </a:lstStyle>
            <a:p>
              <a:pPr/>
              <a:r>
                <a:t>Documents</a:t>
              </a:r>
            </a:p>
          </p:txBody>
        </p:sp>
        <p:sp>
          <p:nvSpPr>
            <p:cNvPr id="295" name="Hash values"/>
            <p:cNvSpPr/>
            <p:nvPr/>
          </p:nvSpPr>
          <p:spPr>
            <a:xfrm>
              <a:off x="3217243" y="541978"/>
              <a:ext cx="1270001" cy="1270001"/>
            </a:xfrm>
            <a:prstGeom prst="line">
              <a:avLst/>
            </a:prstGeom>
            <a:solidFill>
              <a:srgbClr val="FFFFFF"/>
            </a:solidFill>
            <a:ln w="25400" cap="flat">
              <a:solidFill>
                <a:schemeClr val="accent1"/>
              </a:solidFill>
              <a:prstDash val="solid"/>
              <a:round/>
            </a:ln>
            <a:effectLst/>
            <a:extLst>
              <a:ext uri="{C572A759-6A51-4108-AA02-DFA0A04FC94B}">
                <ma14:wrappingTextBoxFlag xmlns:ma14="http://schemas.microsoft.com/office/mac/drawingml/2011/main" val="1"/>
              </a:ext>
            </a:extLst>
          </p:spPr>
          <p:txBody>
            <a:bodyPr wrap="none" lIns="0" tIns="0" rIns="0" bIns="0" numCol="1" anchor="t">
              <a:spAutoFit/>
            </a:bodyPr>
            <a:lstStyle/>
            <a:p>
              <a:pPr>
                <a:defRPr sz="2200">
                  <a:solidFill>
                    <a:srgbClr val="1A9988"/>
                  </a:solidFill>
                </a:defRPr>
              </a:pPr>
              <a:br/>
              <a:r>
                <a:t>Hash values</a:t>
              </a:r>
              <a:br/>
            </a:p>
          </p:txBody>
        </p:sp>
        <p:pic>
          <p:nvPicPr>
            <p:cNvPr id="296" name="pasted-movie.png" descr="pasted-movie.png"/>
            <p:cNvPicPr>
              <a:picLocks noChangeAspect="1"/>
            </p:cNvPicPr>
            <p:nvPr/>
          </p:nvPicPr>
          <p:blipFill>
            <a:blip r:embed="rId4">
              <a:extLst/>
            </a:blip>
            <a:stretch>
              <a:fillRect/>
            </a:stretch>
          </p:blipFill>
          <p:spPr>
            <a:xfrm>
              <a:off x="473746" y="0"/>
              <a:ext cx="503706" cy="382816"/>
            </a:xfrm>
            <a:prstGeom prst="rect">
              <a:avLst/>
            </a:prstGeom>
            <a:ln w="12700" cap="flat">
              <a:noFill/>
              <a:miter lim="400000"/>
            </a:ln>
            <a:effectLst/>
          </p:spPr>
        </p:pic>
        <p:sp>
          <p:nvSpPr>
            <p:cNvPr id="297" name="00110000010 ... 001010100001000100110 = H1"/>
            <p:cNvSpPr/>
            <p:nvPr/>
          </p:nvSpPr>
          <p:spPr>
            <a:xfrm>
              <a:off x="1577355" y="2087029"/>
              <a:ext cx="3845187" cy="1"/>
            </a:xfrm>
            <a:custGeom>
              <a:avLst/>
              <a:gdLst/>
              <a:ahLst/>
              <a:cxnLst>
                <a:cxn ang="0">
                  <a:pos x="wd2" y="hd2"/>
                </a:cxn>
                <a:cxn ang="5400000">
                  <a:pos x="wd2" y="hd2"/>
                </a:cxn>
                <a:cxn ang="10800000">
                  <a:pos x="wd2" y="hd2"/>
                </a:cxn>
                <a:cxn ang="16200000">
                  <a:pos x="wd2" y="hd2"/>
                </a:cxn>
              </a:cxnLst>
              <a:rect l="0" t="0" r="r" b="b"/>
              <a:pathLst>
                <a:path w="21600" h="0" fill="norm" stroke="1" extrusionOk="0">
                  <a:moveTo>
                    <a:pt x="0" y="0"/>
                  </a:moveTo>
                  <a:lnTo>
                    <a:pt x="21600" y="0"/>
                  </a:lnTo>
                  <a:lnTo>
                    <a:pt x="21600" y="0"/>
                  </a:lnTo>
                  <a:lnTo>
                    <a:pt x="0" y="0"/>
                  </a:lnTo>
                  <a:close/>
                </a:path>
              </a:pathLst>
            </a:custGeom>
            <a:solidFill>
              <a:srgbClr val="FFFFFF"/>
            </a:solidFill>
            <a:ln w="25400" cap="flat">
              <a:solidFill>
                <a:schemeClr val="accent1"/>
              </a:solidFill>
              <a:prstDash val="solid"/>
              <a:round/>
            </a:ln>
            <a:effectLst/>
            <a:extLst>
              <a:ext uri="{C572A759-6A51-4108-AA02-DFA0A04FC94B}">
                <ma14:wrappingTextBoxFlag xmlns:ma14="http://schemas.microsoft.com/office/mac/drawingml/2011/main" val="1"/>
              </a:ext>
            </a:extLst>
          </p:spPr>
          <p:txBody>
            <a:bodyPr wrap="square" lIns="0" tIns="0" rIns="0" bIns="0" numCol="1" anchor="t">
              <a:spAutoFit/>
            </a:bodyPr>
            <a:lstStyle>
              <a:lvl1pPr>
                <a:defRPr sz="1800">
                  <a:solidFill>
                    <a:srgbClr val="1A9988"/>
                  </a:solidFill>
                  <a:latin typeface="Menlo Regular"/>
                  <a:ea typeface="Menlo Regular"/>
                  <a:cs typeface="Menlo Regular"/>
                  <a:sym typeface="Menlo Regular"/>
                </a:defRPr>
              </a:lvl1pPr>
            </a:lstStyle>
            <a:p>
              <a:pPr>
                <a:defRPr>
                  <a:latin typeface="+mj-lt"/>
                  <a:ea typeface="+mj-ea"/>
                  <a:cs typeface="+mj-cs"/>
                  <a:sym typeface="Arial"/>
                </a:defRPr>
              </a:pPr>
              <a:r>
                <a:rPr>
                  <a:latin typeface="Menlo Regular"/>
                  <a:ea typeface="Menlo Regular"/>
                  <a:cs typeface="Menlo Regular"/>
                  <a:sym typeface="Menlo Regular"/>
                </a:rPr>
                <a:t>00110000010 ... 001010100001000100110 = H1</a:t>
              </a:r>
            </a:p>
          </p:txBody>
        </p:sp>
        <p:pic>
          <p:nvPicPr>
            <p:cNvPr id="298" name="pasted-movie.png" descr="pasted-movie.png"/>
            <p:cNvPicPr>
              <a:picLocks noChangeAspect="1"/>
            </p:cNvPicPr>
            <p:nvPr/>
          </p:nvPicPr>
          <p:blipFill>
            <a:blip r:embed="rId4">
              <a:extLst/>
            </a:blip>
            <a:stretch>
              <a:fillRect/>
            </a:stretch>
          </p:blipFill>
          <p:spPr>
            <a:xfrm>
              <a:off x="473746" y="437180"/>
              <a:ext cx="503706" cy="382816"/>
            </a:xfrm>
            <a:prstGeom prst="rect">
              <a:avLst/>
            </a:prstGeom>
            <a:ln w="12700" cap="flat">
              <a:noFill/>
              <a:miter lim="400000"/>
            </a:ln>
            <a:effectLst/>
          </p:spPr>
        </p:pic>
        <p:pic>
          <p:nvPicPr>
            <p:cNvPr id="299" name="pasted-movie.png" descr="pasted-movie.png"/>
            <p:cNvPicPr>
              <a:picLocks noChangeAspect="1"/>
            </p:cNvPicPr>
            <p:nvPr/>
          </p:nvPicPr>
          <p:blipFill>
            <a:blip r:embed="rId4">
              <a:extLst/>
            </a:blip>
            <a:stretch>
              <a:fillRect/>
            </a:stretch>
          </p:blipFill>
          <p:spPr>
            <a:xfrm>
              <a:off x="473746" y="874361"/>
              <a:ext cx="503706" cy="382816"/>
            </a:xfrm>
            <a:prstGeom prst="rect">
              <a:avLst/>
            </a:prstGeom>
            <a:ln w="12700" cap="flat">
              <a:noFill/>
              <a:miter lim="400000"/>
            </a:ln>
            <a:effectLst/>
          </p:spPr>
        </p:pic>
        <p:pic>
          <p:nvPicPr>
            <p:cNvPr id="300" name="pasted-movie.png" descr="pasted-movie.png"/>
            <p:cNvPicPr>
              <a:picLocks noChangeAspect="1"/>
            </p:cNvPicPr>
            <p:nvPr/>
          </p:nvPicPr>
          <p:blipFill>
            <a:blip r:embed="rId4">
              <a:extLst/>
            </a:blip>
            <a:stretch>
              <a:fillRect/>
            </a:stretch>
          </p:blipFill>
          <p:spPr>
            <a:xfrm>
              <a:off x="473746" y="1311541"/>
              <a:ext cx="503706" cy="382817"/>
            </a:xfrm>
            <a:prstGeom prst="rect">
              <a:avLst/>
            </a:prstGeom>
            <a:ln w="12700" cap="flat">
              <a:noFill/>
              <a:miter lim="400000"/>
            </a:ln>
            <a:effectLst/>
          </p:spPr>
        </p:pic>
        <p:pic>
          <p:nvPicPr>
            <p:cNvPr id="301" name="pasted-movie.png" descr="pasted-movie.png"/>
            <p:cNvPicPr>
              <a:picLocks noChangeAspect="1"/>
            </p:cNvPicPr>
            <p:nvPr/>
          </p:nvPicPr>
          <p:blipFill>
            <a:blip r:embed="rId4">
              <a:extLst/>
            </a:blip>
            <a:stretch>
              <a:fillRect/>
            </a:stretch>
          </p:blipFill>
          <p:spPr>
            <a:xfrm>
              <a:off x="473746" y="1764523"/>
              <a:ext cx="503706" cy="382816"/>
            </a:xfrm>
            <a:prstGeom prst="rect">
              <a:avLst/>
            </a:prstGeom>
            <a:ln w="12700" cap="flat">
              <a:noFill/>
              <a:miter lim="400000"/>
            </a:ln>
            <a:effectLst/>
          </p:spPr>
        </p:pic>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302"/>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302" grpId="1"/>
    </p:bldLst>
  </p:timing>
</p:sld>
</file>

<file path=ppt/slides/slide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0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06" name="Merkle’s insight: if the hash function is hard to reverse,  it will be hard to find a document with a matching hash"/>
          <p:cNvSpPr txBox="1"/>
          <p:nvPr>
            <p:ph type="title"/>
          </p:nvPr>
        </p:nvSpPr>
        <p:spPr>
          <a:prstGeom prst="rect">
            <a:avLst/>
          </a:prstGeom>
        </p:spPr>
        <p:txBody>
          <a:bodyPr/>
          <a:lstStyle/>
          <a:p>
            <a:pPr/>
            <a:r>
              <a:t>Merkle’s insight: if the hash function is hard to reverse, </a:t>
            </a:r>
            <a:br/>
            <a:r>
              <a:t>it will be hard to find a document with a matching hash</a:t>
            </a:r>
          </a:p>
        </p:txBody>
      </p:sp>
      <p:sp>
        <p:nvSpPr>
          <p:cNvPr id="30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308" name="pasted-movie.png" descr="pasted-movie.png"/>
          <p:cNvPicPr>
            <a:picLocks noChangeAspect="1"/>
          </p:cNvPicPr>
          <p:nvPr/>
        </p:nvPicPr>
        <p:blipFill>
          <a:blip r:embed="rId2">
            <a:extLst/>
          </a:blip>
          <a:srcRect l="14270" t="7201" r="14270" b="21275"/>
          <a:stretch>
            <a:fillRect/>
          </a:stretch>
        </p:blipFill>
        <p:spPr>
          <a:xfrm>
            <a:off x="3217275" y="881988"/>
            <a:ext cx="2626510" cy="2113594"/>
          </a:xfrm>
          <a:prstGeom prst="rect">
            <a:avLst/>
          </a:prstGeom>
          <a:ln w="12700">
            <a:miter lim="400000"/>
          </a:ln>
        </p:spPr>
      </p:pic>
      <p:sp>
        <p:nvSpPr>
          <p:cNvPr id="309" name="2256 possible hashes"/>
          <p:cNvSpPr txBox="1"/>
          <p:nvPr/>
        </p:nvSpPr>
        <p:spPr>
          <a:xfrm>
            <a:off x="4902252" y="3148177"/>
            <a:ext cx="2097002" cy="259222"/>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marR="30480" defTabSz="683121">
              <a:spcBef>
                <a:spcPts val="400"/>
              </a:spcBef>
              <a:buFont typeface="Wingdings"/>
              <a:defRPr sz="1800">
                <a:solidFill>
                  <a:srgbClr val="000000"/>
                </a:solidFill>
                <a:uFill>
                  <a:solidFill>
                    <a:srgbClr val="006DA2"/>
                  </a:solidFill>
                </a:uFill>
              </a:defRPr>
            </a:pPr>
            <a:r>
              <a:t>2</a:t>
            </a:r>
            <a:r>
              <a:rPr baseline="31999"/>
              <a:t>256</a:t>
            </a:r>
            <a:r>
              <a:t> possible hashes</a:t>
            </a:r>
          </a:p>
        </p:txBody>
      </p:sp>
      <p:sp>
        <p:nvSpPr>
          <p:cNvPr id="310" name="232,000 possible 1-page documents"/>
          <p:cNvSpPr txBox="1"/>
          <p:nvPr/>
        </p:nvSpPr>
        <p:spPr>
          <a:xfrm>
            <a:off x="2431489" y="3148177"/>
            <a:ext cx="2268362" cy="525922"/>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marR="30480" defTabSz="683121">
              <a:spcBef>
                <a:spcPts val="400"/>
              </a:spcBef>
              <a:buFont typeface="Wingdings"/>
              <a:defRPr sz="1800">
                <a:solidFill>
                  <a:srgbClr val="000000"/>
                </a:solidFill>
                <a:uFill>
                  <a:solidFill>
                    <a:srgbClr val="006DA2"/>
                  </a:solidFill>
                </a:uFill>
              </a:defRPr>
            </a:pPr>
            <a:r>
              <a:t>2</a:t>
            </a:r>
            <a:r>
              <a:rPr baseline="31999"/>
              <a:t>32,000</a:t>
            </a:r>
            <a:r>
              <a:t> possible</a:t>
            </a:r>
            <a:br/>
            <a:r>
              <a:t>1-page documents</a:t>
            </a:r>
          </a:p>
        </p:txBody>
      </p:sp>
      <p:sp>
        <p:nvSpPr>
          <p:cNvPr id="311" name="“This argument cannot be made fully rigorous until the properties of F0 are made rigorous. This must await further advances in complexity theory.” [Merkle 1979, p. 15]"/>
          <p:cNvSpPr txBox="1"/>
          <p:nvPr/>
        </p:nvSpPr>
        <p:spPr>
          <a:xfrm>
            <a:off x="1521516" y="4204708"/>
            <a:ext cx="6458157" cy="559661"/>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defTabSz="12700">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sz="1180">
                <a:solidFill>
                  <a:srgbClr val="000000"/>
                </a:solidFill>
                <a:latin typeface="Menlo Regular"/>
                <a:ea typeface="Menlo Regular"/>
                <a:cs typeface="Menlo Regular"/>
                <a:sym typeface="Menlo Regular"/>
              </a:defRPr>
            </a:pPr>
            <a:r>
              <a:t>“</a:t>
            </a:r>
            <a:r>
              <a:rPr sz="1187"/>
              <a:t>This </a:t>
            </a:r>
            <a:r>
              <a:t>argument </a:t>
            </a:r>
            <a:r>
              <a:rPr sz="1195"/>
              <a:t>cannot </a:t>
            </a:r>
            <a:r>
              <a:t>be made </a:t>
            </a:r>
            <a:r>
              <a:rPr sz="1285"/>
              <a:t>fully </a:t>
            </a:r>
            <a:r>
              <a:rPr sz="1235"/>
              <a:t>rigorous </a:t>
            </a:r>
            <a:r>
              <a:rPr sz="1293"/>
              <a:t>until </a:t>
            </a:r>
            <a:r>
              <a:rPr sz="1227"/>
              <a:t>the pro</a:t>
            </a:r>
            <a:r>
              <a:rPr sz="1284"/>
              <a:t>perties </a:t>
            </a:r>
            <a:r>
              <a:rPr sz="1285"/>
              <a:t>of </a:t>
            </a:r>
            <a:r>
              <a:t>F</a:t>
            </a:r>
            <a:r>
              <a:rPr baseline="-5999"/>
              <a:t>0</a:t>
            </a:r>
            <a:r>
              <a:t> </a:t>
            </a:r>
            <a:r>
              <a:rPr sz="1232"/>
              <a:t>are </a:t>
            </a:r>
            <a:r>
              <a:rPr sz="980"/>
              <a:t>made </a:t>
            </a:r>
            <a:r>
              <a:t>rigorous. </a:t>
            </a:r>
            <a:r>
              <a:rPr sz="1193"/>
              <a:t>This </a:t>
            </a:r>
            <a:r>
              <a:t>must </a:t>
            </a:r>
            <a:r>
              <a:rPr sz="1207"/>
              <a:t>await </a:t>
            </a:r>
            <a:r>
              <a:rPr sz="1261"/>
              <a:t>further </a:t>
            </a:r>
            <a:r>
              <a:rPr sz="1205"/>
              <a:t>ad</a:t>
            </a:r>
            <a:r>
              <a:rPr sz="1181"/>
              <a:t>vances </a:t>
            </a:r>
            <a:r>
              <a:rPr sz="1241"/>
              <a:t>in </a:t>
            </a:r>
            <a:r>
              <a:t>complexity </a:t>
            </a:r>
            <a:r>
              <a:rPr sz="1232"/>
              <a:t>theory.” [Merkle 1979, p. 15]</a:t>
            </a:r>
          </a:p>
        </p:txBody>
      </p:sp>
    </p:spTree>
  </p:cSld>
  <p:clrMapOvr>
    <a:masterClrMapping/>
  </p:clrMapOvr>
  <p:transition xmlns:p14="http://schemas.microsoft.com/office/powerpoint/2010/main" spd="med" advClick="1"/>
</p:sld>
</file>

<file path=ppt/slides/slide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14" name="Cryptographic hash functions detect if data have been changed."/>
          <p:cNvSpPr txBox="1"/>
          <p:nvPr>
            <p:ph type="body" sz="half" idx="1"/>
          </p:nvPr>
        </p:nvSpPr>
        <p:spPr>
          <a:prstGeom prst="rect">
            <a:avLst/>
          </a:prstGeom>
        </p:spPr>
        <p:txBody>
          <a:bodyPr/>
          <a:lstStyle/>
          <a:p>
            <a:pPr/>
            <a:r>
              <a:t>Cryptographic hash functions detect if data have been changed.</a:t>
            </a:r>
          </a:p>
        </p:txBody>
      </p:sp>
      <p:sp>
        <p:nvSpPr>
          <p:cNvPr id="315" name="Cryptographic hash functions: Today"/>
          <p:cNvSpPr txBox="1"/>
          <p:nvPr>
            <p:ph type="title"/>
          </p:nvPr>
        </p:nvSpPr>
        <p:spPr>
          <a:prstGeom prst="rect">
            <a:avLst/>
          </a:prstGeom>
        </p:spPr>
        <p:txBody>
          <a:bodyPr/>
          <a:lstStyle/>
          <a:p>
            <a:pPr/>
            <a:r>
              <a:t>Cryptographic hash functions: Today</a:t>
            </a:r>
          </a:p>
        </p:txBody>
      </p:sp>
    </p:spTree>
  </p:cSld>
  <p:clrMapOvr>
    <a:masterClrMapping/>
  </p:clrMapOvr>
  <p:transition xmlns:p14="http://schemas.microsoft.com/office/powerpoint/2010/main" spd="med" advClick="1"/>
</p:sld>
</file>

<file path=ppt/slides/slide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1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19" name="Review: Cryptographic Hash Functions (a.k.a. message digests)"/>
          <p:cNvSpPr txBox="1"/>
          <p:nvPr>
            <p:ph type="title"/>
          </p:nvPr>
        </p:nvSpPr>
        <p:spPr>
          <a:prstGeom prst="rect">
            <a:avLst/>
          </a:prstGeom>
        </p:spPr>
        <p:txBody>
          <a:bodyPr/>
          <a:lstStyle/>
          <a:p>
            <a:pPr/>
            <a:r>
              <a:t>Review: Cryptographic Hash Functions (a.k.a. message digests)</a:t>
            </a:r>
          </a:p>
        </p:txBody>
      </p:sp>
      <p:sp>
        <p:nvSpPr>
          <p:cNvPr id="320" name="Input: 1-264 bytes…"/>
          <p:cNvSpPr txBox="1"/>
          <p:nvPr>
            <p:ph type="body" idx="1"/>
          </p:nvPr>
        </p:nvSpPr>
        <p:spPr>
          <a:prstGeom prst="rect">
            <a:avLst/>
          </a:prstGeom>
        </p:spPr>
        <p:txBody>
          <a:bodyPr/>
          <a:lstStyle/>
          <a:p>
            <a:pPr/>
            <a:r>
              <a:t>Input: 1-2</a:t>
            </a:r>
            <a:r>
              <a:rPr baseline="31999"/>
              <a:t>64</a:t>
            </a:r>
            <a:r>
              <a:t> bytes</a:t>
            </a:r>
          </a:p>
          <a:p>
            <a:pPr/>
            <a:r>
              <a:t>Output: 128, 160, 256 or 512 bits — but not all bits are the same.</a:t>
            </a:r>
          </a:p>
        </p:txBody>
      </p:sp>
      <p:sp>
        <p:nvSpPr>
          <p:cNvPr id="32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22" name="Shape"/>
          <p:cNvSpPr/>
          <p:nvPr/>
        </p:nvSpPr>
        <p:spPr>
          <a:xfrm>
            <a:off x="4021065" y="3028756"/>
            <a:ext cx="669727" cy="669727"/>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solidFill>
            <a:srgbClr val="FF2F2F"/>
          </a:solid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grpSp>
        <p:nvGrpSpPr>
          <p:cNvPr id="325" name="Group"/>
          <p:cNvGrpSpPr/>
          <p:nvPr/>
        </p:nvGrpSpPr>
        <p:grpSpPr>
          <a:xfrm>
            <a:off x="2903494" y="2132847"/>
            <a:ext cx="991572" cy="2687157"/>
            <a:chOff x="0" y="0"/>
            <a:chExt cx="991570" cy="2687156"/>
          </a:xfrm>
        </p:grpSpPr>
        <p:sp>
          <p:nvSpPr>
            <p:cNvPr id="323" name="Rectangle"/>
            <p:cNvSpPr/>
            <p:nvPr/>
          </p:nvSpPr>
          <p:spPr>
            <a:xfrm>
              <a:off x="0" y="0"/>
              <a:ext cx="991571" cy="2687157"/>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324" name="File"/>
            <p:cNvSpPr txBox="1"/>
            <p:nvPr/>
          </p:nvSpPr>
          <p:spPr>
            <a:xfrm>
              <a:off x="163085" y="1095685"/>
              <a:ext cx="645569" cy="53677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24110" tIns="24110" rIns="24110" bIns="24110" numCol="1" anchor="t">
              <a:no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File</a:t>
              </a:r>
            </a:p>
          </p:txBody>
        </p:sp>
      </p:grpSp>
      <p:grpSp>
        <p:nvGrpSpPr>
          <p:cNvPr id="328" name="Group"/>
          <p:cNvGrpSpPr/>
          <p:nvPr/>
        </p:nvGrpSpPr>
        <p:grpSpPr>
          <a:xfrm>
            <a:off x="5012094" y="3294594"/>
            <a:ext cx="669728" cy="370013"/>
            <a:chOff x="0" y="0"/>
            <a:chExt cx="669726" cy="370011"/>
          </a:xfrm>
        </p:grpSpPr>
        <p:sp>
          <p:nvSpPr>
            <p:cNvPr id="326" name="Rectangle"/>
            <p:cNvSpPr/>
            <p:nvPr/>
          </p:nvSpPr>
          <p:spPr>
            <a:xfrm>
              <a:off x="0" y="0"/>
              <a:ext cx="669727" cy="87065"/>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327" name="digest"/>
            <p:cNvSpPr txBox="1"/>
            <p:nvPr/>
          </p:nvSpPr>
          <p:spPr>
            <a:xfrm>
              <a:off x="118442" y="143991"/>
              <a:ext cx="419448" cy="22602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a:solidFill>
                    <a:srgbClr val="000000"/>
                  </a:solidFill>
                  <a:latin typeface="Gill Sans"/>
                  <a:ea typeface="Gill Sans"/>
                  <a:cs typeface="Gill Sans"/>
                  <a:sym typeface="Gill Sans"/>
                </a:defRPr>
              </a:lvl1pPr>
            </a:lstStyle>
            <a:p>
              <a:pPr/>
              <a:r>
                <a:t>digest</a:t>
              </a:r>
            </a:p>
          </p:txBody>
        </p:sp>
      </p:grpSp>
    </p:spTree>
  </p:cSld>
  <p:clrMapOvr>
    <a:masterClrMapping/>
  </p:clrMapOvr>
  <p:transition xmlns:p14="http://schemas.microsoft.com/office/powerpoint/2010/main" spd="med" advClick="1"/>
</p:sld>
</file>

<file path=ppt/slides/slide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3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3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32" name="The same input always produces the same hash value."/>
          <p:cNvSpPr txBox="1"/>
          <p:nvPr>
            <p:ph type="title"/>
          </p:nvPr>
        </p:nvSpPr>
        <p:spPr>
          <a:prstGeom prst="rect">
            <a:avLst/>
          </a:prstGeom>
        </p:spPr>
        <p:txBody>
          <a:bodyPr/>
          <a:lstStyle/>
          <a:p>
            <a:pPr/>
            <a:r>
              <a:t>The same input always produces the same hash value.</a:t>
            </a:r>
          </a:p>
        </p:txBody>
      </p:sp>
      <p:sp>
        <p:nvSpPr>
          <p:cNvPr id="333" name="$ echo -n &quot;We the people of the United States, in order to form a more perfect union, establish justice, insure domestic tranquility, provide for the common defense, promote the general welfare, and secure the blessing of liberty to ourselves and our pos"/>
          <p:cNvSpPr txBox="1"/>
          <p:nvPr>
            <p:ph type="body" idx="1"/>
          </p:nvPr>
        </p:nvSpPr>
        <p:spPr>
          <a:prstGeom prst="rect">
            <a:avLst/>
          </a:prstGeom>
        </p:spPr>
        <p:txBody>
          <a:bodyPr/>
          <a:lstStyle/>
          <a:p>
            <a:pPr/>
          </a:p>
          <a:p>
            <a:pPr/>
          </a:p>
          <a:p>
            <a:pPr/>
          </a:p>
          <a:p>
            <a:pPr/>
          </a:p>
          <a:p>
            <a:pPr/>
          </a:p>
          <a:p>
            <a:pPr/>
          </a:p>
          <a:p>
            <a:pPr lvl="3"/>
            <a:r>
              <a:t>$ </a:t>
            </a:r>
            <a:r>
              <a:rPr b="1"/>
              <a:t>echo -n "We the people of the United States, in order to form a more perfect union, establish justice, insure domestic tranquility, provide for the common defense, promote the general welfare, and secure the blessing of liberty to ourselves and our posterity, do ordain and establish the Constitution of the United States of America." | openssl sha256</a:t>
            </a:r>
          </a:p>
          <a:p>
            <a:pPr lvl="3"/>
          </a:p>
          <a:p>
            <a:pPr lvl="3"/>
            <a:r>
              <a:t>SHA2-256(stdin)= cd098fc401f242aa6bd99bc39b7ed273ee1c5741386853e219e069fb8c426f8a</a:t>
            </a:r>
          </a:p>
          <a:p>
            <a:pPr lvl="3"/>
            <a:r>
              <a:t>$ </a:t>
            </a:r>
          </a:p>
        </p:txBody>
      </p:sp>
      <p:sp>
        <p:nvSpPr>
          <p:cNvPr id="33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342" name="Group"/>
          <p:cNvGrpSpPr/>
          <p:nvPr/>
        </p:nvGrpSpPr>
        <p:grpSpPr>
          <a:xfrm>
            <a:off x="4603863" y="786119"/>
            <a:ext cx="2303860" cy="1814960"/>
            <a:chOff x="0" y="0"/>
            <a:chExt cx="2303859" cy="1814958"/>
          </a:xfrm>
        </p:grpSpPr>
        <p:sp>
          <p:nvSpPr>
            <p:cNvPr id="335" name="Shape"/>
            <p:cNvSpPr/>
            <p:nvPr/>
          </p:nvSpPr>
          <p:spPr>
            <a:xfrm>
              <a:off x="790277" y="575964"/>
              <a:ext cx="669727" cy="669728"/>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solidFill>
              <a:srgbClr val="FF2F2F"/>
            </a:solid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grpSp>
          <p:nvGrpSpPr>
            <p:cNvPr id="338" name="Group"/>
            <p:cNvGrpSpPr/>
            <p:nvPr/>
          </p:nvGrpSpPr>
          <p:grpSpPr>
            <a:xfrm>
              <a:off x="0" y="0"/>
              <a:ext cx="669727" cy="1814959"/>
              <a:chOff x="0" y="0"/>
              <a:chExt cx="669726" cy="1814958"/>
            </a:xfrm>
          </p:grpSpPr>
          <p:sp>
            <p:nvSpPr>
              <p:cNvPr id="336" name="Rectangle"/>
              <p:cNvSpPr/>
              <p:nvPr/>
            </p:nvSpPr>
            <p:spPr>
              <a:xfrm>
                <a:off x="0" y="0"/>
                <a:ext cx="669727" cy="1814959"/>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337" name="File"/>
              <p:cNvSpPr txBox="1"/>
              <p:nvPr/>
            </p:nvSpPr>
            <p:spPr>
              <a:xfrm>
                <a:off x="121592" y="740047"/>
                <a:ext cx="413148" cy="3403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File</a:t>
                </a:r>
              </a:p>
            </p:txBody>
          </p:sp>
        </p:grpSp>
        <p:grpSp>
          <p:nvGrpSpPr>
            <p:cNvPr id="341" name="Group"/>
            <p:cNvGrpSpPr/>
            <p:nvPr/>
          </p:nvGrpSpPr>
          <p:grpSpPr>
            <a:xfrm>
              <a:off x="1634132" y="863947"/>
              <a:ext cx="669728" cy="370012"/>
              <a:chOff x="0" y="0"/>
              <a:chExt cx="669726" cy="370011"/>
            </a:xfrm>
          </p:grpSpPr>
          <p:sp>
            <p:nvSpPr>
              <p:cNvPr id="339" name="Rectangle"/>
              <p:cNvSpPr/>
              <p:nvPr/>
            </p:nvSpPr>
            <p:spPr>
              <a:xfrm>
                <a:off x="0" y="0"/>
                <a:ext cx="669727" cy="87065"/>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340" name="digest"/>
              <p:cNvSpPr txBox="1"/>
              <p:nvPr/>
            </p:nvSpPr>
            <p:spPr>
              <a:xfrm>
                <a:off x="118442" y="143991"/>
                <a:ext cx="419448" cy="22602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a:solidFill>
                      <a:srgbClr val="000000"/>
                    </a:solidFill>
                    <a:latin typeface="Gill Sans"/>
                    <a:ea typeface="Gill Sans"/>
                    <a:cs typeface="Gill Sans"/>
                    <a:sym typeface="Gill Sans"/>
                  </a:defRPr>
                </a:lvl1pPr>
              </a:lstStyle>
              <a:p>
                <a:pPr/>
                <a:r>
                  <a:t>digest</a:t>
                </a:r>
              </a:p>
            </p:txBody>
          </p:sp>
        </p:grpSp>
      </p:grpSp>
      <p:sp>
        <p:nvSpPr>
          <p:cNvPr id="343" name="“We the people of the United States, in order to form a more perfect union, establish justice, insure domestic tranquility, provide for the common defense, promote the general welfare, and secure the blessing of liberty to ourselves and our posterity, do"/>
          <p:cNvSpPr txBox="1"/>
          <p:nvPr/>
        </p:nvSpPr>
        <p:spPr>
          <a:xfrm>
            <a:off x="1389580" y="1091638"/>
            <a:ext cx="3001547" cy="1203922"/>
          </a:xfrm>
          <a:prstGeom prst="rect">
            <a:avLst/>
          </a:prstGeom>
          <a:ln w="12700">
            <a:miter lim="400000"/>
          </a:ln>
          <a:extLst>
            <a:ext uri="{C572A759-6A51-4108-AA02-DFA0A04FC94B}">
              <ma14:wrappingTextBoxFlag xmlns:ma14="http://schemas.microsoft.com/office/mac/drawingml/2011/main" val="1"/>
            </a:ext>
          </a:extLst>
        </p:spPr>
        <p:txBody>
          <a:bodyPr lIns="24110" tIns="24110" rIns="24110" bIns="24110">
            <a:spAutoFit/>
          </a:bodyPr>
          <a:lstStyle>
            <a:lvl1pPr defTabSz="482203">
              <a:tabLst>
                <a:tab pos="558800" algn="l"/>
              </a:tabLst>
              <a:defRPr sz="1100">
                <a:solidFill>
                  <a:srgbClr val="000000"/>
                </a:solidFill>
                <a:latin typeface="+mn-lt"/>
                <a:ea typeface="+mn-ea"/>
                <a:cs typeface="+mn-cs"/>
                <a:sym typeface="Helvetica"/>
              </a:defRPr>
            </a:lvl1pPr>
          </a:lstStyle>
          <a:p>
            <a:pPr/>
            <a:r>
              <a:t>“We the people of the United States, in order to form a more perfect union, establish justice, insure domestic tranquility, provide for the common defense, promote the general welfare, and secure the blessing of liberty to ourselves and our posterity, do ordain and establish the Constitution of the United States of America.”</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333">
                                            <p:bg/>
                                          </p:spTgt>
                                        </p:tgtEl>
                                        <p:attrNameLst>
                                          <p:attrName>style.visibility</p:attrName>
                                        </p:attrNameLst>
                                      </p:cBhvr>
                                      <p:to>
                                        <p:strVal val="visible"/>
                                      </p:to>
                                    </p:set>
                                  </p:childTnLst>
                                </p:cTn>
                              </p:par>
                              <p:par>
                                <p:cTn id="7" presetClass="entr" nodeType="withEffect" presetSubtype="0" presetID="1" grpId="1" fill="hold">
                                  <p:stCondLst>
                                    <p:cond delay="0"/>
                                  </p:stCondLst>
                                  <p:iterate type="el" backwards="0">
                                    <p:tmAbs val="0"/>
                                  </p:iterate>
                                  <p:childTnLst>
                                    <p:set>
                                      <p:cBhvr>
                                        <p:cTn id="8" fill="hold"/>
                                        <p:tgtEl>
                                          <p:spTgt spid="333">
                                            <p:txEl>
                                              <p:pRg st="0" end="0"/>
                                            </p:txEl>
                                          </p:spTgt>
                                        </p:tgtEl>
                                        <p:attrNameLst>
                                          <p:attrName>style.visibility</p:attrName>
                                        </p:attrNameLst>
                                      </p:cBhvr>
                                      <p:to>
                                        <p:strVal val="visible"/>
                                      </p:to>
                                    </p:set>
                                  </p:childTnLst>
                                </p:cTn>
                              </p:par>
                            </p:childTnLst>
                          </p:cTn>
                        </p:par>
                        <p:par>
                          <p:cTn id="9" fill="hold">
                            <p:stCondLst>
                              <p:cond delay="0"/>
                            </p:stCondLst>
                            <p:childTnLst>
                              <p:par>
                                <p:cTn id="10" presetClass="entr" nodeType="afterEffect" presetSubtype="0" presetID="1" grpId="1" fill="hold">
                                  <p:stCondLst>
                                    <p:cond delay="0"/>
                                  </p:stCondLst>
                                  <p:iterate type="el" backwards="0">
                                    <p:tmAbs val="0"/>
                                  </p:iterate>
                                  <p:childTnLst>
                                    <p:set>
                                      <p:cBhvr>
                                        <p:cTn id="11" fill="hold"/>
                                        <p:tgtEl>
                                          <p:spTgt spid="333">
                                            <p:txEl>
                                              <p:pRg st="1" end="1"/>
                                            </p:txEl>
                                          </p:spTgt>
                                        </p:tgtEl>
                                        <p:attrNameLst>
                                          <p:attrName>style.visibility</p:attrName>
                                        </p:attrNameLst>
                                      </p:cBhvr>
                                      <p:to>
                                        <p:strVal val="visible"/>
                                      </p:to>
                                    </p:set>
                                  </p:childTnLst>
                                </p:cTn>
                              </p:par>
                            </p:childTnLst>
                          </p:cTn>
                        </p:par>
                        <p:par>
                          <p:cTn id="12" fill="hold">
                            <p:stCondLst>
                              <p:cond delay="0"/>
                            </p:stCondLst>
                            <p:childTnLst>
                              <p:par>
                                <p:cTn id="13" presetClass="entr" nodeType="afterEffect" presetSubtype="0" presetID="1" grpId="1" fill="hold">
                                  <p:stCondLst>
                                    <p:cond delay="0"/>
                                  </p:stCondLst>
                                  <p:iterate type="el" backwards="0">
                                    <p:tmAbs val="0"/>
                                  </p:iterate>
                                  <p:childTnLst>
                                    <p:set>
                                      <p:cBhvr>
                                        <p:cTn id="14" fill="hold"/>
                                        <p:tgtEl>
                                          <p:spTgt spid="333">
                                            <p:txEl>
                                              <p:pRg st="2" end="2"/>
                                            </p:txEl>
                                          </p:spTgt>
                                        </p:tgtEl>
                                        <p:attrNameLst>
                                          <p:attrName>style.visibility</p:attrName>
                                        </p:attrNameLst>
                                      </p:cBhvr>
                                      <p:to>
                                        <p:strVal val="visible"/>
                                      </p:to>
                                    </p:set>
                                  </p:childTnLst>
                                </p:cTn>
                              </p:par>
                            </p:childTnLst>
                          </p:cTn>
                        </p:par>
                        <p:par>
                          <p:cTn id="15" fill="hold">
                            <p:stCondLst>
                              <p:cond delay="0"/>
                            </p:stCondLst>
                            <p:childTnLst>
                              <p:par>
                                <p:cTn id="16" presetClass="entr" nodeType="afterEffect" presetSubtype="0" presetID="1" grpId="1" fill="hold">
                                  <p:stCondLst>
                                    <p:cond delay="0"/>
                                  </p:stCondLst>
                                  <p:iterate type="el" backwards="0">
                                    <p:tmAbs val="0"/>
                                  </p:iterate>
                                  <p:childTnLst>
                                    <p:set>
                                      <p:cBhvr>
                                        <p:cTn id="17" fill="hold"/>
                                        <p:tgtEl>
                                          <p:spTgt spid="333">
                                            <p:txEl>
                                              <p:pRg st="3" end="3"/>
                                            </p:txEl>
                                          </p:spTgt>
                                        </p:tgtEl>
                                        <p:attrNameLst>
                                          <p:attrName>style.visibility</p:attrName>
                                        </p:attrNameLst>
                                      </p:cBhvr>
                                      <p:to>
                                        <p:strVal val="visible"/>
                                      </p:to>
                                    </p:set>
                                  </p:childTnLst>
                                </p:cTn>
                              </p:par>
                            </p:childTnLst>
                          </p:cTn>
                        </p:par>
                        <p:par>
                          <p:cTn id="18" fill="hold">
                            <p:stCondLst>
                              <p:cond delay="0"/>
                            </p:stCondLst>
                            <p:childTnLst>
                              <p:par>
                                <p:cTn id="19" presetClass="entr" nodeType="afterEffect" presetSubtype="0" presetID="1" grpId="1" fill="hold">
                                  <p:stCondLst>
                                    <p:cond delay="0"/>
                                  </p:stCondLst>
                                  <p:iterate type="el" backwards="0">
                                    <p:tmAbs val="0"/>
                                  </p:iterate>
                                  <p:childTnLst>
                                    <p:set>
                                      <p:cBhvr>
                                        <p:cTn id="20" fill="hold"/>
                                        <p:tgtEl>
                                          <p:spTgt spid="333">
                                            <p:txEl>
                                              <p:pRg st="4" end="4"/>
                                            </p:txEl>
                                          </p:spTgt>
                                        </p:tgtEl>
                                        <p:attrNameLst>
                                          <p:attrName>style.visibility</p:attrName>
                                        </p:attrNameLst>
                                      </p:cBhvr>
                                      <p:to>
                                        <p:strVal val="visible"/>
                                      </p:to>
                                    </p:set>
                                  </p:childTnLst>
                                </p:cTn>
                              </p:par>
                            </p:childTnLst>
                          </p:cTn>
                        </p:par>
                        <p:par>
                          <p:cTn id="21" fill="hold">
                            <p:stCondLst>
                              <p:cond delay="0"/>
                            </p:stCondLst>
                            <p:childTnLst>
                              <p:par>
                                <p:cTn id="22" presetClass="entr" nodeType="afterEffect" presetSubtype="0" presetID="1" grpId="1" fill="hold">
                                  <p:stCondLst>
                                    <p:cond delay="0"/>
                                  </p:stCondLst>
                                  <p:iterate type="el" backwards="0">
                                    <p:tmAbs val="0"/>
                                  </p:iterate>
                                  <p:childTnLst>
                                    <p:set>
                                      <p:cBhvr>
                                        <p:cTn id="23" fill="hold"/>
                                        <p:tgtEl>
                                          <p:spTgt spid="333">
                                            <p:txEl>
                                              <p:pRg st="5" end="5"/>
                                            </p:txEl>
                                          </p:spTgt>
                                        </p:tgtEl>
                                        <p:attrNameLst>
                                          <p:attrName>style.visibility</p:attrName>
                                        </p:attrNameLst>
                                      </p:cBhvr>
                                      <p:to>
                                        <p:strVal val="visible"/>
                                      </p:to>
                                    </p:set>
                                  </p:childTnLst>
                                </p:cTn>
                              </p:par>
                            </p:childTnLst>
                          </p:cTn>
                        </p:par>
                        <p:par>
                          <p:cTn id="24" fill="hold">
                            <p:stCondLst>
                              <p:cond delay="0"/>
                            </p:stCondLst>
                            <p:childTnLst>
                              <p:par>
                                <p:cTn id="25" presetClass="entr" nodeType="afterEffect" presetSubtype="0" presetID="1" grpId="1" fill="hold">
                                  <p:stCondLst>
                                    <p:cond delay="0"/>
                                  </p:stCondLst>
                                  <p:iterate type="el" backwards="0">
                                    <p:tmAbs val="0"/>
                                  </p:iterate>
                                  <p:childTnLst>
                                    <p:set>
                                      <p:cBhvr>
                                        <p:cTn id="26" fill="hold"/>
                                        <p:tgtEl>
                                          <p:spTgt spid="33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Class="entr" nodeType="clickEffect" presetSubtype="0" presetID="1" grpId="1" fill="hold">
                                  <p:stCondLst>
                                    <p:cond delay="0"/>
                                  </p:stCondLst>
                                  <p:iterate type="el" backwards="0">
                                    <p:tmAbs val="0"/>
                                  </p:iterate>
                                  <p:childTnLst>
                                    <p:set>
                                      <p:cBhvr>
                                        <p:cTn id="30" fill="hold"/>
                                        <p:tgtEl>
                                          <p:spTgt spid="333">
                                            <p:txEl>
                                              <p:pRg st="7" end="7"/>
                                            </p:txEl>
                                          </p:spTgt>
                                        </p:tgtEl>
                                        <p:attrNameLst>
                                          <p:attrName>style.visibility</p:attrName>
                                        </p:attrNameLst>
                                      </p:cBhvr>
                                      <p:to>
                                        <p:strVal val="visible"/>
                                      </p:to>
                                    </p:set>
                                  </p:childTnLst>
                                </p:cTn>
                              </p:par>
                            </p:childTnLst>
                          </p:cTn>
                        </p:par>
                        <p:par>
                          <p:cTn id="31" fill="hold">
                            <p:stCondLst>
                              <p:cond delay="0"/>
                            </p:stCondLst>
                            <p:childTnLst>
                              <p:par>
                                <p:cTn id="32" presetClass="entr" nodeType="afterEffect" presetSubtype="0" presetID="1" grpId="1" fill="hold">
                                  <p:stCondLst>
                                    <p:cond delay="0"/>
                                  </p:stCondLst>
                                  <p:iterate type="el" backwards="0">
                                    <p:tmAbs val="0"/>
                                  </p:iterate>
                                  <p:childTnLst>
                                    <p:set>
                                      <p:cBhvr>
                                        <p:cTn id="33" fill="hold"/>
                                        <p:tgtEl>
                                          <p:spTgt spid="333">
                                            <p:txEl>
                                              <p:pRg st="8" end="8"/>
                                            </p:txEl>
                                          </p:spTgt>
                                        </p:tgtEl>
                                        <p:attrNameLst>
                                          <p:attrName>style.visibility</p:attrName>
                                        </p:attrNameLst>
                                      </p:cBhvr>
                                      <p:to>
                                        <p:strVal val="visible"/>
                                      </p:to>
                                    </p:set>
                                  </p:childTnLst>
                                </p:cTn>
                              </p:par>
                            </p:childTnLst>
                          </p:cTn>
                        </p:par>
                        <p:par>
                          <p:cTn id="34" fill="hold">
                            <p:stCondLst>
                              <p:cond delay="0"/>
                            </p:stCondLst>
                            <p:childTnLst>
                              <p:par>
                                <p:cTn id="35" presetClass="entr" nodeType="afterEffect" presetSubtype="0" presetID="1" grpId="1" fill="hold">
                                  <p:stCondLst>
                                    <p:cond delay="0"/>
                                  </p:stCondLst>
                                  <p:iterate type="el" backwards="0">
                                    <p:tmAbs val="0"/>
                                  </p:iterate>
                                  <p:childTnLst>
                                    <p:set>
                                      <p:cBhvr>
                                        <p:cTn id="36" fill="hold"/>
                                        <p:tgtEl>
                                          <p:spTgt spid="333">
                                            <p:txEl>
                                              <p:pRg st="9" end="9"/>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p" bldLvl="5" animBg="1" rev="0" advAuto="0" spid="333" grpId="1"/>
    </p:bldLst>
  </p:timing>
</p:sld>
</file>

<file path=ppt/slides/slide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4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47" name="Change one bit, and half the output bits change."/>
          <p:cNvSpPr txBox="1"/>
          <p:nvPr>
            <p:ph type="title"/>
          </p:nvPr>
        </p:nvSpPr>
        <p:spPr>
          <a:prstGeom prst="rect">
            <a:avLst/>
          </a:prstGeom>
        </p:spPr>
        <p:txBody>
          <a:bodyPr/>
          <a:lstStyle/>
          <a:p>
            <a:pPr/>
            <a:r>
              <a:t>Change one bit, and half the output bits change.</a:t>
            </a:r>
          </a:p>
        </p:txBody>
      </p:sp>
      <p:sp>
        <p:nvSpPr>
          <p:cNvPr id="348" name="$ echo -n &quot;We the people of the United States, in order to form a more perfect union, establish justice, insure domestic tranquility, provide for the common defense, promote the general welfare, and secure the blessing of liberty to ourselves and our pos"/>
          <p:cNvSpPr txBox="1"/>
          <p:nvPr>
            <p:ph type="body" idx="1"/>
          </p:nvPr>
        </p:nvSpPr>
        <p:spPr>
          <a:prstGeom prst="rect">
            <a:avLst/>
          </a:prstGeom>
        </p:spPr>
        <p:txBody>
          <a:bodyPr/>
          <a:lstStyle/>
          <a:p>
            <a:pPr lvl="3" marR="28955" indent="706955" defTabSz="648965">
              <a:defRPr sz="1140"/>
            </a:pPr>
          </a:p>
          <a:p>
            <a:pPr lvl="3" marR="28955" indent="706955" defTabSz="648965">
              <a:defRPr sz="1140"/>
            </a:pPr>
            <a:r>
              <a:t>$ </a:t>
            </a:r>
            <a:r>
              <a:rPr b="1"/>
              <a:t>echo -n "We the people of the United States, in order to form a more perfect union, establish justice, insure domestic tranquility, provide for the common defense, promote the general welfare, and secure the blessing of liberty to ourselves and our posterity, do ordain and establish the Constitution of the United States of America." </a:t>
            </a:r>
            <a:endParaRPr b="1"/>
          </a:p>
          <a:p>
            <a:pPr lvl="3" marR="28955" indent="706955" defTabSz="648965">
              <a:defRPr b="1" sz="1140"/>
            </a:pPr>
            <a:r>
              <a:t>| openssl sha256</a:t>
            </a:r>
          </a:p>
          <a:p>
            <a:pPr lvl="3" marR="28955" indent="706955" defTabSz="648965">
              <a:defRPr sz="1140"/>
            </a:pPr>
          </a:p>
          <a:p>
            <a:pPr lvl="3" marR="28955" indent="706955" defTabSz="648965">
              <a:defRPr sz="1140"/>
            </a:pPr>
            <a:r>
              <a:t>SHA2-256(stdin)= cd098fc401f242aa6bd99bc39b7ed273ee1c5741386853e219e069fb8c426f8a</a:t>
            </a:r>
          </a:p>
          <a:p>
            <a:pPr lvl="3" marR="28955" indent="706955" defTabSz="648965">
              <a:defRPr sz="1140"/>
            </a:pPr>
          </a:p>
          <a:p>
            <a:pPr lvl="3" marR="28955" indent="706955" defTabSz="648965">
              <a:defRPr sz="1140"/>
            </a:pPr>
          </a:p>
          <a:p>
            <a:pPr lvl="3" marR="28955" indent="706955" defTabSz="648965">
              <a:defRPr sz="1140"/>
            </a:pPr>
          </a:p>
          <a:p>
            <a:pPr lvl="3" marR="28955" indent="706955" defTabSz="648965">
              <a:defRPr sz="1140"/>
            </a:pPr>
            <a:r>
              <a:t>$ </a:t>
            </a:r>
            <a:r>
              <a:rPr b="1"/>
              <a:t>echo -n "We the people of the United States, in order to form a more perfect union, establish justice, insure domestic tranquility, provide for the common defense, promote the general welfare, and secure the blessing of liberty to ourselves and our posterity, do ordain and establish the Constitution of the United States of America!" </a:t>
            </a:r>
            <a:endParaRPr b="1"/>
          </a:p>
          <a:p>
            <a:pPr lvl="3" marR="28955" indent="706955" defTabSz="648965">
              <a:defRPr b="1" sz="1140"/>
            </a:pPr>
            <a:r>
              <a:t>| openssl sha256</a:t>
            </a:r>
          </a:p>
          <a:p>
            <a:pPr lvl="3" marR="28955" indent="706955" defTabSz="648965">
              <a:defRPr sz="1140"/>
            </a:pPr>
            <a:r>
              <a:t>SHA2-256(stdin)= 1a2dd0fd16fb801265a82f2cd7284cd7658e3138ed1e5d5abaffd4ac1e82083a</a:t>
            </a:r>
          </a:p>
        </p:txBody>
      </p:sp>
      <p:sp>
        <p:nvSpPr>
          <p:cNvPr id="34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2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5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5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53" name="Sometimes called a file “fingerprint”"/>
          <p:cNvSpPr txBox="1"/>
          <p:nvPr>
            <p:ph type="title"/>
          </p:nvPr>
        </p:nvSpPr>
        <p:spPr>
          <a:prstGeom prst="rect">
            <a:avLst/>
          </a:prstGeom>
        </p:spPr>
        <p:txBody>
          <a:bodyPr/>
          <a:lstStyle/>
          <a:p>
            <a:pPr/>
            <a:r>
              <a:t>Sometimes called a file “fingerprint”</a:t>
            </a:r>
          </a:p>
        </p:txBody>
      </p:sp>
      <p:sp>
        <p:nvSpPr>
          <p:cNvPr id="354" name="$ echo -n &quot;We the people of the United States, in order to form a more perfect union, establish justice, insure domestic tranquility, provide for the common defense, promote the general welfare, and secure the blessing of liberty to ourselves and our pos"/>
          <p:cNvSpPr txBox="1"/>
          <p:nvPr>
            <p:ph type="body" sz="half" idx="1"/>
          </p:nvPr>
        </p:nvSpPr>
        <p:spPr>
          <a:prstGeom prst="rect">
            <a:avLst/>
          </a:prstGeom>
        </p:spPr>
        <p:txBody>
          <a:bodyPr/>
          <a:lstStyle/>
          <a:p>
            <a:pPr lvl="3" marR="21336" indent="520914" defTabSz="478184">
              <a:defRPr sz="839"/>
            </a:pPr>
          </a:p>
          <a:p>
            <a:pPr lvl="3" marR="21336" indent="520914" defTabSz="478184">
              <a:defRPr sz="839"/>
            </a:pPr>
            <a:r>
              <a:t>$ </a:t>
            </a:r>
            <a:r>
              <a:rPr b="1"/>
              <a:t>echo -n "We the people of the United States, in order to form a more perfect union, establish justice, insure domestic tranquility, provide for the common defense, promote the general welfare, and secure the blessing of liberty to ourselves and our posterity, do ordain and establish the Constitution of the United States of America." </a:t>
            </a:r>
            <a:endParaRPr b="1"/>
          </a:p>
          <a:p>
            <a:pPr lvl="3" marR="21336" indent="520914" defTabSz="478184">
              <a:defRPr b="1" sz="839"/>
            </a:pPr>
            <a:r>
              <a:t>| openssl sha256</a:t>
            </a:r>
          </a:p>
          <a:p>
            <a:pPr lvl="3" marR="21336" indent="520914" defTabSz="478184">
              <a:defRPr sz="839"/>
            </a:pPr>
          </a:p>
          <a:p>
            <a:pPr lvl="3" marR="21336" indent="520914" defTabSz="478184">
              <a:defRPr sz="839"/>
            </a:pPr>
            <a:r>
              <a:t>SHA2-256(stdin)= cd098fc401f242aa6bd99bc39b7ed273ee1c5741386853e219e069fb8c426f8a</a:t>
            </a:r>
          </a:p>
          <a:p>
            <a:pPr marR="21336" defTabSz="478184">
              <a:spcBef>
                <a:spcPts val="300"/>
              </a:spcBef>
              <a:defRPr sz="1679"/>
            </a:pPr>
            <a:r>
              <a:t>Good analogy:</a:t>
            </a:r>
          </a:p>
          <a:p>
            <a:pPr lvl="1" marL="284325" marR="21336" indent="-95857" defTabSz="478184">
              <a:spcBef>
                <a:spcPts val="200"/>
              </a:spcBef>
              <a:defRPr sz="1120"/>
            </a:pPr>
            <a:r>
              <a:t>No two files should have the same hash value.</a:t>
            </a:r>
          </a:p>
          <a:p>
            <a:pPr lvl="1" marL="284325" marR="21336" indent="-95857" defTabSz="478184">
              <a:spcBef>
                <a:spcPts val="200"/>
              </a:spcBef>
              <a:defRPr sz="1120"/>
            </a:pPr>
            <a:r>
              <a:t>You can identify a file given a database of hash values.</a:t>
            </a:r>
          </a:p>
          <a:p>
            <a:pPr lvl="2" marL="581244" marR="21336" indent="-72736" defTabSz="478184">
              <a:spcBef>
                <a:spcPts val="200"/>
              </a:spcBef>
              <a:defRPr sz="839"/>
            </a:pPr>
            <a:r>
              <a:t>Similar to identifying a person from a database of fingerprints.</a:t>
            </a:r>
          </a:p>
          <a:p>
            <a:pPr marR="21336" defTabSz="478184">
              <a:spcBef>
                <a:spcPts val="300"/>
              </a:spcBef>
              <a:defRPr sz="1679"/>
            </a:pPr>
            <a:r>
              <a:t>But…</a:t>
            </a:r>
          </a:p>
          <a:p>
            <a:pPr lvl="1" marL="284325" marR="21336" indent="-95857" defTabSz="478184">
              <a:spcBef>
                <a:spcPts val="200"/>
              </a:spcBef>
              <a:defRPr sz="1120"/>
            </a:pPr>
            <a:r>
              <a:t>How do we know that no two people have the same fingeprint? </a:t>
            </a:r>
          </a:p>
        </p:txBody>
      </p:sp>
      <p:sp>
        <p:nvSpPr>
          <p:cNvPr id="35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356" name="pasted-movie.png" descr="pasted-movie.png"/>
          <p:cNvPicPr>
            <a:picLocks noChangeAspect="1"/>
          </p:cNvPicPr>
          <p:nvPr/>
        </p:nvPicPr>
        <p:blipFill>
          <a:blip r:embed="rId2">
            <a:extLst/>
          </a:blip>
          <a:stretch>
            <a:fillRect/>
          </a:stretch>
        </p:blipFill>
        <p:spPr>
          <a:xfrm>
            <a:off x="5388320" y="777800"/>
            <a:ext cx="2864979" cy="4250828"/>
          </a:xfrm>
          <a:prstGeom prst="rect">
            <a:avLst/>
          </a:prstGeom>
          <a:ln w="12700">
            <a:miter lim="400000"/>
          </a:ln>
        </p:spPr>
      </p:pic>
    </p:spTree>
  </p:cSld>
  <p:clrMapOvr>
    <a:masterClrMapping/>
  </p:clrMapOvr>
  <p:transition xmlns:p14="http://schemas.microsoft.com/office/powerpoint/2010/main" spd="med" advClick="1"/>
</p:sld>
</file>

<file path=ppt/slides/slide3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5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5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60" name="Properties of a good Secure Hash Function"/>
          <p:cNvSpPr txBox="1"/>
          <p:nvPr>
            <p:ph type="title"/>
          </p:nvPr>
        </p:nvSpPr>
        <p:spPr>
          <a:prstGeom prst="rect">
            <a:avLst/>
          </a:prstGeom>
        </p:spPr>
        <p:txBody>
          <a:bodyPr/>
          <a:lstStyle/>
          <a:p>
            <a:pPr/>
            <a:r>
              <a:t>Properties of a good Secure Hash Function</a:t>
            </a:r>
          </a:p>
        </p:txBody>
      </p:sp>
      <p:sp>
        <p:nvSpPr>
          <p:cNvPr id="361" name="Digest = f (Input)…"/>
          <p:cNvSpPr txBox="1"/>
          <p:nvPr>
            <p:ph type="body" idx="1"/>
          </p:nvPr>
        </p:nvSpPr>
        <p:spPr>
          <a:prstGeom prst="rect">
            <a:avLst/>
          </a:prstGeom>
        </p:spPr>
        <p:txBody>
          <a:bodyPr/>
          <a:lstStyle/>
          <a:p>
            <a:pPr/>
            <a:r>
              <a:t>Digest = f (Input)</a:t>
            </a:r>
          </a:p>
          <a:p>
            <a:pPr lvl="1"/>
            <a:r>
              <a:t>Digest cannot be predicted from the input.</a:t>
            </a:r>
          </a:p>
          <a:p>
            <a:pPr lvl="1"/>
            <a:r>
              <a:t>Changing one bit of input changes ~50% of the output bits.</a:t>
            </a:r>
          </a:p>
          <a:p>
            <a:pPr lvl="1"/>
            <a:r>
              <a:rPr i="1"/>
              <a:t>preimage resistance</a:t>
            </a:r>
            <a:r>
              <a:t> — It’s hard to find an input that produces a specific digest.</a:t>
            </a:r>
          </a:p>
          <a:p>
            <a:pPr lvl="1"/>
            <a:r>
              <a:rPr i="1"/>
              <a:t>second preimage resistance </a:t>
            </a:r>
            <a:r>
              <a:t>— For a given message M1, it’s hard to find a second message M2 that has the same hash value.</a:t>
            </a:r>
          </a:p>
          <a:p>
            <a:pPr lvl="1"/>
            <a:r>
              <a:rPr i="1"/>
              <a:t>collision resistance</a:t>
            </a:r>
            <a:r>
              <a:t> — It’s hard to find two message with the same hash value.</a:t>
            </a:r>
          </a:p>
          <a:p>
            <a:pPr/>
          </a:p>
          <a:p>
            <a:pPr/>
            <a:r>
              <a:t>Excellent writeup: </a:t>
            </a:r>
          </a:p>
          <a:p>
            <a:pPr lvl="1"/>
            <a:r>
              <a:rPr>
                <a:hlinkClick r:id="rId2" invalidUrl="" action="" tgtFrame="" tooltip="" history="1" highlightClick="0" endSnd="0"/>
              </a:rPr>
              <a:t>https://crypto.stackexchange.com/questions/1173/what-are-preimage-resistance-and-collision-resistance-and-how-can-the-lack-ther</a:t>
            </a:r>
            <a:r>
              <a:t> </a:t>
            </a:r>
          </a:p>
        </p:txBody>
      </p:sp>
      <p:sp>
        <p:nvSpPr>
          <p:cNvPr id="36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3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6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6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66" name="Properties of a bad/broken hash function (e.g. MD5 and SHA1)"/>
          <p:cNvSpPr txBox="1"/>
          <p:nvPr>
            <p:ph type="title"/>
          </p:nvPr>
        </p:nvSpPr>
        <p:spPr>
          <a:prstGeom prst="rect">
            <a:avLst/>
          </a:prstGeom>
        </p:spPr>
        <p:txBody>
          <a:bodyPr/>
          <a:lstStyle/>
          <a:p>
            <a:pPr/>
            <a:r>
              <a:t>Properties of a bad/broken hash function (e.g. MD5 and SHA1)</a:t>
            </a:r>
          </a:p>
        </p:txBody>
      </p:sp>
      <p:sp>
        <p:nvSpPr>
          <p:cNvPr id="367" name="There exist two documents that have the same hash value.…"/>
          <p:cNvSpPr txBox="1"/>
          <p:nvPr>
            <p:ph type="body" sz="half" idx="1"/>
          </p:nvPr>
        </p:nvSpPr>
        <p:spPr>
          <a:prstGeom prst="rect">
            <a:avLst/>
          </a:prstGeom>
        </p:spPr>
        <p:txBody>
          <a:bodyPr/>
          <a:lstStyle/>
          <a:p>
            <a:pPr marR="19812" defTabSz="444028">
              <a:spcBef>
                <a:spcPts val="300"/>
              </a:spcBef>
              <a:defRPr sz="1560"/>
            </a:pPr>
            <a:r>
              <a:t>There exist two documents that have the same hash value.  </a:t>
            </a:r>
          </a:p>
          <a:p>
            <a:pPr lvl="1" marL="264016" marR="19812" indent="-89010" defTabSz="444028">
              <a:spcBef>
                <a:spcPts val="200"/>
              </a:spcBef>
              <a:defRPr sz="1040"/>
            </a:pPr>
            <a:r>
              <a:t>no collision resistance</a:t>
            </a:r>
          </a:p>
          <a:p>
            <a:pPr lvl="1" marL="264016" marR="19812" indent="-89010" defTabSz="444028">
              <a:spcBef>
                <a:spcPts val="200"/>
              </a:spcBef>
              <a:defRPr sz="1040"/>
            </a:pPr>
            <a:r>
              <a:t>MD5 and SHA1 no longer have collision resistance — we have multiple documents with the same hash value.</a:t>
            </a:r>
          </a:p>
          <a:p>
            <a:pPr marR="19812" defTabSz="444028">
              <a:spcBef>
                <a:spcPts val="300"/>
              </a:spcBef>
              <a:defRPr sz="1560"/>
            </a:pPr>
          </a:p>
          <a:p>
            <a:pPr marR="19812" defTabSz="444028">
              <a:spcBef>
                <a:spcPts val="300"/>
              </a:spcBef>
              <a:defRPr sz="1560"/>
            </a:pPr>
            <a:r>
              <a:t>For a given message M1, it’s possible to find a second message M2 that has the same hash value.</a:t>
            </a:r>
          </a:p>
          <a:p>
            <a:pPr lvl="1" marL="264016" marR="19812" indent="-89010" defTabSz="444028">
              <a:spcBef>
                <a:spcPts val="200"/>
              </a:spcBef>
              <a:defRPr sz="1040"/>
            </a:pPr>
            <a:r>
              <a:t>no second preimage resistance</a:t>
            </a:r>
          </a:p>
          <a:p>
            <a:pPr lvl="1" marL="264016" marR="19812" indent="-89010" defTabSz="444028">
              <a:spcBef>
                <a:spcPts val="200"/>
              </a:spcBef>
              <a:defRPr sz="1040"/>
            </a:pPr>
            <a:r>
              <a:t>MD5 and SHA1 are both </a:t>
            </a:r>
            <a:r>
              <a:rPr i="1"/>
              <a:t>weakened</a:t>
            </a:r>
            <a:r>
              <a:t>.</a:t>
            </a:r>
          </a:p>
          <a:p>
            <a:pPr lvl="1" marL="264016" marR="19812" indent="-89010" defTabSz="444028">
              <a:spcBef>
                <a:spcPts val="200"/>
              </a:spcBef>
              <a:defRPr sz="1040"/>
            </a:pPr>
            <a:r>
              <a:t>It’s not possible to do this for arbitrary documents, but there are techniques for doing this with specific documents.</a:t>
            </a:r>
          </a:p>
          <a:p>
            <a:pPr lvl="1" marL="264016" marR="19812" indent="-89010" defTabSz="444028">
              <a:spcBef>
                <a:spcPts val="200"/>
              </a:spcBef>
              <a:defRPr sz="1040"/>
            </a:pPr>
            <a:r>
              <a:t>Unfortunately, those documents can be </a:t>
            </a:r>
            <a:r>
              <a:rPr b="1"/>
              <a:t>digital certificates, </a:t>
            </a:r>
            <a:r>
              <a:t>JPEGs</a:t>
            </a:r>
            <a:r>
              <a:rPr b="1"/>
              <a:t>, </a:t>
            </a:r>
            <a:r>
              <a:t>PDFs, etc.</a:t>
            </a:r>
          </a:p>
          <a:p>
            <a:pPr marR="19812" defTabSz="444028">
              <a:spcBef>
                <a:spcPts val="300"/>
              </a:spcBef>
              <a:defRPr sz="1560"/>
            </a:pPr>
          </a:p>
        </p:txBody>
      </p:sp>
      <p:sp>
        <p:nvSpPr>
          <p:cNvPr id="36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69" name="https://github.com/corkami/collisions/tree/master"/>
          <p:cNvSpPr txBox="1"/>
          <p:nvPr/>
        </p:nvSpPr>
        <p:spPr>
          <a:xfrm>
            <a:off x="5017652" y="4590230"/>
            <a:ext cx="3265117"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https://github.com/corkami/collisions/tree/master</a:t>
            </a:r>
          </a:p>
        </p:txBody>
      </p:sp>
      <p:sp>
        <p:nvSpPr>
          <p:cNvPr id="370" name="MD5(md5-1.pdf)= 150df5a6596a8c06a879c4b84e331c8a…"/>
          <p:cNvSpPr txBox="1"/>
          <p:nvPr/>
        </p:nvSpPr>
        <p:spPr>
          <a:xfrm>
            <a:off x="4565481" y="4122563"/>
            <a:ext cx="3897636" cy="3506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MD5(md5-1.pdf)= 150df5a6596a8c06a879c4b84e331c8a</a:t>
            </a:r>
          </a:p>
          <a:p>
            <a:pPr/>
            <a:r>
              <a:t>MD5(md5-2.pdf)= 150df5a6596a8c06a879c4b84e331c8a</a:t>
            </a:r>
          </a:p>
        </p:txBody>
      </p:sp>
      <p:pic>
        <p:nvPicPr>
          <p:cNvPr id="371" name="md5-1.pdf" descr="md5-1.pdf"/>
          <p:cNvPicPr>
            <a:picLocks noChangeAspect="1"/>
          </p:cNvPicPr>
          <p:nvPr/>
        </p:nvPicPr>
        <p:blipFill>
          <a:blip r:embed="rId2">
            <a:extLst/>
          </a:blip>
          <a:stretch>
            <a:fillRect/>
          </a:stretch>
        </p:blipFill>
        <p:spPr>
          <a:xfrm>
            <a:off x="4339908" y="1133722"/>
            <a:ext cx="1997248" cy="2584674"/>
          </a:xfrm>
          <a:prstGeom prst="rect">
            <a:avLst/>
          </a:prstGeom>
          <a:ln>
            <a:solidFill>
              <a:srgbClr val="1A1A1A"/>
            </a:solidFill>
          </a:ln>
        </p:spPr>
      </p:pic>
      <p:pic>
        <p:nvPicPr>
          <p:cNvPr id="372" name="md5-2.pdf" descr="md5-2.pdf"/>
          <p:cNvPicPr>
            <a:picLocks noChangeAspect="1"/>
          </p:cNvPicPr>
          <p:nvPr/>
        </p:nvPicPr>
        <p:blipFill>
          <a:blip r:embed="rId3">
            <a:extLst/>
          </a:blip>
          <a:stretch>
            <a:fillRect/>
          </a:stretch>
        </p:blipFill>
        <p:spPr>
          <a:xfrm>
            <a:off x="6711474" y="1135732"/>
            <a:ext cx="1994142" cy="2580654"/>
          </a:xfrm>
          <a:prstGeom prst="rect">
            <a:avLst/>
          </a:prstGeom>
          <a:ln>
            <a:solidFill>
              <a:srgbClr val="1A1A1A"/>
            </a:solidFill>
          </a:ln>
        </p:spPr>
      </p:pic>
      <p:sp>
        <p:nvSpPr>
          <p:cNvPr id="373" name="md5-1.pdf"/>
          <p:cNvSpPr txBox="1"/>
          <p:nvPr/>
        </p:nvSpPr>
        <p:spPr>
          <a:xfrm>
            <a:off x="4989095" y="3731689"/>
            <a:ext cx="698873"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md5-1.pdf</a:t>
            </a:r>
          </a:p>
        </p:txBody>
      </p:sp>
      <p:sp>
        <p:nvSpPr>
          <p:cNvPr id="374" name="md5-2.pdf"/>
          <p:cNvSpPr txBox="1"/>
          <p:nvPr/>
        </p:nvSpPr>
        <p:spPr>
          <a:xfrm>
            <a:off x="7359108" y="3731689"/>
            <a:ext cx="698874"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md5-2.pdf</a:t>
            </a:r>
          </a:p>
        </p:txBody>
      </p:sp>
    </p:spTree>
  </p:cSld>
  <p:clrMapOvr>
    <a:masterClrMapping/>
  </p:clrMapOvr>
  <p:transition xmlns:p14="http://schemas.microsoft.com/office/powerpoint/2010/main" spd="med" advClick="1"/>
</p:sld>
</file>

<file path=ppt/slides/slide3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7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7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78" name="Examine deeper…"/>
          <p:cNvSpPr txBox="1"/>
          <p:nvPr>
            <p:ph type="title"/>
          </p:nvPr>
        </p:nvSpPr>
        <p:spPr>
          <a:prstGeom prst="rect">
            <a:avLst/>
          </a:prstGeom>
        </p:spPr>
        <p:txBody>
          <a:bodyPr/>
          <a:lstStyle/>
          <a:p>
            <a:pPr/>
            <a:r>
              <a:t>Examine deeper…</a:t>
            </a:r>
          </a:p>
        </p:txBody>
      </p:sp>
      <p:sp>
        <p:nvSpPr>
          <p:cNvPr id="379" name="$ ls -l md5*.pdf…"/>
          <p:cNvSpPr txBox="1"/>
          <p:nvPr>
            <p:ph type="body" idx="1"/>
          </p:nvPr>
        </p:nvSpPr>
        <p:spPr>
          <a:prstGeom prst="rect">
            <a:avLst/>
          </a:prstGeom>
        </p:spPr>
        <p:txBody>
          <a:bodyPr/>
          <a:lstStyle/>
          <a:p>
            <a:pPr lvl="3"/>
            <a:r>
              <a:t>$</a:t>
            </a:r>
            <a:r>
              <a:rPr b="1"/>
              <a:t> ls -l md5*.pdf  </a:t>
            </a:r>
            <a:r>
              <a:t>                                                                                                                               </a:t>
            </a:r>
          </a:p>
          <a:p>
            <a:pPr lvl="3"/>
            <a:r>
              <a:t>-rw-r--r--@ 1 simsong  staff  968 May 22 13:57 md5-1.pdf</a:t>
            </a:r>
          </a:p>
          <a:p>
            <a:pPr lvl="3"/>
            <a:r>
              <a:t>-rw-r--r--@ 1 simsong  staff  968 May 22 13:57 md5-2.pdf</a:t>
            </a:r>
          </a:p>
          <a:p>
            <a:pPr lvl="3"/>
            <a:r>
              <a:t>$</a:t>
            </a:r>
          </a:p>
          <a:p>
            <a:pPr lvl="3"/>
          </a:p>
          <a:p>
            <a:pPr lvl="3"/>
          </a:p>
          <a:p>
            <a:pPr lvl="3"/>
            <a:r>
              <a:t>$ </a:t>
            </a:r>
            <a:r>
              <a:rPr b="1"/>
              <a:t>xxd md5-1.pdf</a:t>
            </a:r>
            <a:r>
              <a:t>                                                                                                                                    (main)simsong</a:t>
            </a:r>
          </a:p>
          <a:p>
            <a:pPr lvl="3"/>
            <a:r>
              <a:t>00000000: 2550 4446 2d31 2e33 0a25 25c1 cec7 c521  %PDF-1.3.%%....!</a:t>
            </a:r>
          </a:p>
          <a:p>
            <a:pPr lvl="3"/>
            <a:r>
              <a:t>00000010: 0a0a 3120 3020 6f62 6a0a 3c3c 2f54 7970  ..1 0 obj.&lt;&lt;/Typ</a:t>
            </a:r>
          </a:p>
          <a:p>
            <a:pPr lvl="3"/>
            <a:r>
              <a:t>00000020: 652f 4361 7461 6c6f 672f 4d44 355f 6973  e/Catalog/MD5_is</a:t>
            </a:r>
          </a:p>
          <a:p>
            <a:pPr lvl="3"/>
            <a:r>
              <a:t>00000030: 2f52 4541 4c4c 595f 6465 6164 5f6e 6f77  /REALLY_dead_now</a:t>
            </a:r>
          </a:p>
          <a:p>
            <a:pPr lvl="3"/>
            <a:r>
              <a:t>00000040: 5f5f 2f50 6167 6573 2033 2030 2052 0a25  __/Pages 3 0 R.%</a:t>
            </a:r>
          </a:p>
          <a:p>
            <a:pPr lvl="3"/>
            <a:r>
              <a:t>00000050: 9dc2 07e5 65b8 dbd3 589e 5f7e e3dd d5ee  ....e...X._~....</a:t>
            </a:r>
          </a:p>
          <a:p>
            <a:pPr lvl="3"/>
            <a:r>
              <a:t>00000060: 581c feed 6504 25e7 38c6 feb4 9ec9 7bd2  X...e.%.8.....{.</a:t>
            </a:r>
          </a:p>
          <a:p>
            <a:pPr lvl="3"/>
            <a:r>
              <a:t>00000070: 62ce 7ff6 02eb 5697 bb38 c722 038a 855b  b.....V..8."...[</a:t>
            </a:r>
          </a:p>
          <a:p>
            <a:pPr lvl="3"/>
          </a:p>
          <a:p>
            <a:pPr>
              <a:lnSpc>
                <a:spcPct val="120000"/>
              </a:lnSpc>
              <a:spcBef>
                <a:spcPts val="0"/>
              </a:spcBef>
              <a:buFontTx/>
              <a:defRPr sz="1200">
                <a:latin typeface="Menlo Regular"/>
                <a:ea typeface="Menlo Regular"/>
                <a:cs typeface="Menlo Regular"/>
                <a:sym typeface="Menlo Regular"/>
              </a:defRPr>
            </a:pPr>
          </a:p>
        </p:txBody>
      </p:sp>
      <p:sp>
        <p:nvSpPr>
          <p:cNvPr id="38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3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8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8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84" name="Examine deeper…"/>
          <p:cNvSpPr txBox="1"/>
          <p:nvPr>
            <p:ph type="title"/>
          </p:nvPr>
        </p:nvSpPr>
        <p:spPr>
          <a:prstGeom prst="rect">
            <a:avLst/>
          </a:prstGeom>
        </p:spPr>
        <p:txBody>
          <a:bodyPr/>
          <a:lstStyle/>
          <a:p>
            <a:pPr/>
            <a:r>
              <a:t>Examine deeper…</a:t>
            </a:r>
          </a:p>
        </p:txBody>
      </p:sp>
      <p:sp>
        <p:nvSpPr>
          <p:cNvPr id="385" name="$ xxd md5-1.pdf &gt; md5-1.pdf.txt…"/>
          <p:cNvSpPr txBox="1"/>
          <p:nvPr>
            <p:ph type="body" idx="1"/>
          </p:nvPr>
        </p:nvSpPr>
        <p:spPr>
          <a:xfrm>
            <a:off x="318907" y="843855"/>
            <a:ext cx="8423254" cy="4087688"/>
          </a:xfrm>
          <a:prstGeom prst="rect">
            <a:avLst/>
          </a:prstGeom>
        </p:spPr>
        <p:txBody>
          <a:bodyPr/>
          <a:lstStyle/>
          <a:p>
            <a:pPr lvl="3"/>
            <a:r>
              <a:t>$</a:t>
            </a:r>
            <a:r>
              <a:rPr b="1"/>
              <a:t> xxd md5-1.pdf &gt; md5-1.pdf.txt</a:t>
            </a:r>
            <a:endParaRPr b="1"/>
          </a:p>
          <a:p>
            <a:pPr lvl="3"/>
            <a:r>
              <a:t>$</a:t>
            </a:r>
            <a:r>
              <a:rPr b="1"/>
              <a:t> xxd md5-2.pdf &gt; md5-2.pdf.txt</a:t>
            </a:r>
            <a:endParaRPr b="1"/>
          </a:p>
        </p:txBody>
      </p:sp>
      <p:sp>
        <p:nvSpPr>
          <p:cNvPr id="38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3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8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90" name="Examine deeper…"/>
          <p:cNvSpPr txBox="1"/>
          <p:nvPr>
            <p:ph type="title"/>
          </p:nvPr>
        </p:nvSpPr>
        <p:spPr>
          <a:prstGeom prst="rect">
            <a:avLst/>
          </a:prstGeom>
        </p:spPr>
        <p:txBody>
          <a:bodyPr/>
          <a:lstStyle/>
          <a:p>
            <a:pPr/>
            <a:r>
              <a:t>Examine deeper…</a:t>
            </a:r>
          </a:p>
        </p:txBody>
      </p:sp>
      <p:sp>
        <p:nvSpPr>
          <p:cNvPr id="391" name="$ diff -c md5-1.pdf.txt md5-2.pdf.txt…"/>
          <p:cNvSpPr txBox="1"/>
          <p:nvPr>
            <p:ph type="body" idx="1"/>
          </p:nvPr>
        </p:nvSpPr>
        <p:spPr>
          <a:xfrm>
            <a:off x="318907" y="843855"/>
            <a:ext cx="8423254" cy="4087688"/>
          </a:xfrm>
          <a:prstGeom prst="rect">
            <a:avLst/>
          </a:prstGeom>
        </p:spPr>
        <p:txBody>
          <a:bodyPr/>
          <a:lstStyle/>
          <a:p>
            <a:pPr lvl="3" marR="20421" indent="498589" defTabSz="457691">
              <a:defRPr sz="804"/>
            </a:pPr>
            <a:r>
              <a:t>$ </a:t>
            </a:r>
            <a:r>
              <a:rPr b="1"/>
              <a:t>diff -c md5-1.pdf.txt md5-2.pdf.txt                                                                                                             </a:t>
            </a:r>
            <a:endParaRPr b="1"/>
          </a:p>
          <a:p>
            <a:pPr lvl="3" marR="20421" indent="498589" defTabSz="457691">
              <a:defRPr sz="804"/>
            </a:pPr>
            <a:r>
              <a:t>*** md5-1.pdf.txt	Wed Jun  4 15:29:12 2025</a:t>
            </a:r>
          </a:p>
          <a:p>
            <a:pPr lvl="3" marR="20421" indent="498589" defTabSz="457691">
              <a:defRPr sz="804"/>
            </a:pPr>
            <a:r>
              <a:t>--- md5-2.pdf.txt	Wed Jun  4 15:29:16 2025</a:t>
            </a:r>
          </a:p>
          <a:p>
            <a:pPr lvl="3" marR="20421" indent="498589" defTabSz="457691">
              <a:defRPr sz="804"/>
            </a:pPr>
            <a:r>
              <a:t>***************</a:t>
            </a:r>
          </a:p>
          <a:p>
            <a:pPr lvl="3" marR="20421" indent="498589" defTabSz="457691">
              <a:defRPr sz="804"/>
            </a:pPr>
            <a:r>
              <a:t>*** 2,12 ****</a:t>
            </a:r>
          </a:p>
          <a:p>
            <a:pPr lvl="3" marR="20421" indent="498589" defTabSz="457691">
              <a:defRPr sz="804"/>
            </a:pPr>
            <a:r>
              <a:t>  00000010: 0a0a 3120 3020 6f62 6a0a 3c3c 2f54 7970  ..1 0 obj.&lt;&lt;/Typ</a:t>
            </a:r>
          </a:p>
          <a:p>
            <a:pPr lvl="3" marR="20421" indent="498589" defTabSz="457691">
              <a:defRPr sz="804"/>
            </a:pPr>
            <a:r>
              <a:t>  00000020: 652f 4361 7461 6c6f 672f 4d44 355f 6973  e/Catalog/MD5_is</a:t>
            </a:r>
          </a:p>
          <a:p>
            <a:pPr lvl="3" marR="20421" indent="498589" defTabSz="457691">
              <a:defRPr sz="804"/>
            </a:pPr>
            <a:r>
              <a:t>  00000030: 2f52 4541 4c4c 595f 6465 6164 5f6e 6f77  /REALLY_dead_now</a:t>
            </a:r>
          </a:p>
          <a:p>
            <a:pPr lvl="3" marR="20421" indent="498589" defTabSz="457691">
              <a:defRPr sz="804"/>
            </a:pPr>
            <a:r>
              <a:t>! 00000040: 5f5f 2f50 6167 6573 20</a:t>
            </a:r>
            <a:r>
              <a:rPr b="1"/>
              <a:t>33</a:t>
            </a:r>
            <a:r>
              <a:t> 2030 2052 0a25  __/Pages 3 0 R.%</a:t>
            </a:r>
          </a:p>
          <a:p>
            <a:pPr lvl="3" marR="20421" indent="498589" defTabSz="457691">
              <a:defRPr sz="804"/>
            </a:pPr>
            <a:r>
              <a:t>  00000050: 9dc2 07e5 65b8 dbd3 589e 5f7e e3dd d5ee  ....e...X._~....</a:t>
            </a:r>
          </a:p>
          <a:p>
            <a:pPr lvl="3" marR="20421" indent="498589" defTabSz="457691">
              <a:defRPr sz="804"/>
            </a:pPr>
            <a:r>
              <a:t>  00000060: 581c feed 6504 25e7 38c6 feb4 9ec9 7bd2  X...e.%.8.....{.</a:t>
            </a:r>
          </a:p>
          <a:p>
            <a:pPr lvl="3" marR="20421" indent="498589" defTabSz="457691">
              <a:defRPr sz="804"/>
            </a:pPr>
            <a:r>
              <a:t>  00000070: 62ce 7ff6 02eb 5697 bb38 c722 038a 855b  b.....V..8."...[</a:t>
            </a:r>
          </a:p>
          <a:p>
            <a:pPr lvl="3" marR="20421" indent="498589" defTabSz="457691">
              <a:defRPr sz="804"/>
            </a:pPr>
            <a:r>
              <a:t>! 00000080: 17a9 f823 ff5f 70be ce</a:t>
            </a:r>
            <a:r>
              <a:rPr b="1"/>
              <a:t>95 </a:t>
            </a:r>
            <a:r>
              <a:t>465a af13 7608  ...#._p...FZ..v.</a:t>
            </a:r>
          </a:p>
          <a:p>
            <a:pPr lvl="3" marR="20421" indent="498589" defTabSz="457691">
              <a:defRPr sz="804"/>
            </a:pPr>
            <a:r>
              <a:t>  00000090: 8f70 18bc 25b2 2520 1fe5 ed6a c911 645a  .p..%.% ...j..dZ</a:t>
            </a:r>
          </a:p>
          <a:p>
            <a:pPr lvl="3" marR="20421" indent="498589" defTabSz="457691">
              <a:defRPr sz="804"/>
            </a:pPr>
            <a:r>
              <a:t>  000000a0: df63 fd61 55f3 d0ca 5bc3 c0c4 794e e235  .c.aU...[...yN.5</a:t>
            </a:r>
          </a:p>
          <a:p>
            <a:pPr lvl="3" marR="20421" indent="498589" defTabSz="457691">
              <a:defRPr sz="804"/>
            </a:pPr>
            <a:r>
              <a:t>  000000b0: c92b dfd8 79eb 02e1 a9b0 ac85 2801 7a9e  .+..y.......(.z.</a:t>
            </a:r>
          </a:p>
          <a:p>
            <a:pPr lvl="3" marR="20421" indent="498589" defTabSz="457691">
              <a:defRPr sz="804"/>
            </a:pPr>
            <a:r>
              <a:t>--- 2,12 ----</a:t>
            </a:r>
          </a:p>
          <a:p>
            <a:pPr lvl="3" marR="20421" indent="498589" defTabSz="457691">
              <a:defRPr sz="804"/>
            </a:pPr>
            <a:r>
              <a:t>  00000010: 0a0a 3120 3020 6f62 6a0a 3c3c 2f54 7970  ..1 0 obj.&lt;&lt;/Typ</a:t>
            </a:r>
          </a:p>
          <a:p>
            <a:pPr lvl="3" marR="20421" indent="498589" defTabSz="457691">
              <a:defRPr sz="804"/>
            </a:pPr>
            <a:r>
              <a:t>  00000020: 652f 4361 7461 6c6f 672f 4d44 355f 6973  e/Catalog/MD5_is</a:t>
            </a:r>
          </a:p>
          <a:p>
            <a:pPr lvl="3" marR="20421" indent="498589" defTabSz="457691">
              <a:defRPr sz="804"/>
            </a:pPr>
            <a:r>
              <a:t>  00000030: 2f52 4541 4c4c 595f 6465 6164 5f6e 6f77  /REALLY_dead_now</a:t>
            </a:r>
          </a:p>
          <a:p>
            <a:pPr lvl="3" marR="20421" indent="498589" defTabSz="457691">
              <a:defRPr sz="804"/>
            </a:pPr>
            <a:r>
              <a:t>! 00000040: 5f5f 2f50 6167 6573 20</a:t>
            </a:r>
            <a:r>
              <a:rPr b="1"/>
              <a:t>32 </a:t>
            </a:r>
            <a:r>
              <a:t>2030 2052 0a25  __/Pages 2 0 R.%</a:t>
            </a:r>
          </a:p>
          <a:p>
            <a:pPr lvl="3" marR="20421" indent="498589" defTabSz="457691">
              <a:defRPr sz="804"/>
            </a:pPr>
            <a:r>
              <a:t>  00000050: 9dc2 07e5 65b8 dbd3 589e 5f7e e3dd d5ee  ....e...X._~....</a:t>
            </a:r>
          </a:p>
          <a:p>
            <a:pPr lvl="3" marR="20421" indent="498589" defTabSz="457691">
              <a:defRPr sz="804"/>
            </a:pPr>
            <a:r>
              <a:t>  00000060: 581c feed 6504 25e7 38c6 feb4 9ec9 7bd2  X...e.%.8.....{.</a:t>
            </a:r>
          </a:p>
          <a:p>
            <a:pPr lvl="3" marR="20421" indent="498589" defTabSz="457691">
              <a:defRPr sz="804"/>
            </a:pPr>
            <a:r>
              <a:t>  00000070: 62ce 7ff6 02eb 5697 bb38 c722 038a 855b  b.....V..8."...[</a:t>
            </a:r>
          </a:p>
          <a:p>
            <a:pPr lvl="3" marR="20421" indent="498589" defTabSz="457691">
              <a:defRPr sz="804"/>
            </a:pPr>
            <a:r>
              <a:t>! 00000080: 17a9 f823 ff5f 70be ce</a:t>
            </a:r>
            <a:r>
              <a:rPr b="1"/>
              <a:t>96</a:t>
            </a:r>
            <a:r>
              <a:t> 465a af13 7608  ...#._p...FZ..v.</a:t>
            </a:r>
          </a:p>
          <a:p>
            <a:pPr lvl="3" marR="20421" indent="498589" defTabSz="457691">
              <a:defRPr sz="804"/>
            </a:pPr>
            <a:r>
              <a:t>  00000090: 8f70 18bc 25b2 2520 1fe5 ed6a c911 645a  .p..%.% ...j..dZ</a:t>
            </a:r>
          </a:p>
          <a:p>
            <a:pPr lvl="3" marR="20421" indent="498589" defTabSz="457691">
              <a:defRPr sz="804"/>
            </a:pPr>
            <a:r>
              <a:t>  000000a0: df63 fd61 55f3 d0ca 5bc3 c0c4 794e e235  .c.aU...[...yN.5</a:t>
            </a:r>
          </a:p>
          <a:p>
            <a:pPr lvl="3" marR="20421" indent="498589" defTabSz="457691">
              <a:defRPr sz="804"/>
            </a:pPr>
            <a:r>
              <a:t>  000000b0: c92b dfd8 79eb 02e1 a9b0 ac85 2801 7a9e  .+..y.......(.z.</a:t>
            </a:r>
          </a:p>
        </p:txBody>
      </p:sp>
      <p:sp>
        <p:nvSpPr>
          <p:cNvPr id="39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3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9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39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396" name="Look at the file with `more` (page 1 of 2)"/>
          <p:cNvSpPr txBox="1"/>
          <p:nvPr>
            <p:ph type="title"/>
          </p:nvPr>
        </p:nvSpPr>
        <p:spPr>
          <a:prstGeom prst="rect">
            <a:avLst/>
          </a:prstGeom>
        </p:spPr>
        <p:txBody>
          <a:bodyPr/>
          <a:lstStyle/>
          <a:p>
            <a:pPr/>
            <a:r>
              <a:t>Look at the file with `more` (page 1 of 2)</a:t>
            </a:r>
          </a:p>
        </p:txBody>
      </p:sp>
      <p:sp>
        <p:nvSpPr>
          <p:cNvPr id="397" name="Double-click to edit"/>
          <p:cNvSpPr txBox="1"/>
          <p:nvPr>
            <p:ph type="body" idx="1"/>
          </p:nvPr>
        </p:nvSpPr>
        <p:spPr>
          <a:prstGeom prst="rect">
            <a:avLst/>
          </a:prstGeom>
        </p:spPr>
        <p:txBody>
          <a:bodyPr/>
          <a:lstStyle/>
          <a:p>
            <a:pPr/>
          </a:p>
        </p:txBody>
      </p:sp>
      <p:sp>
        <p:nvSpPr>
          <p:cNvPr id="39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399" name="pasted-movie.png" descr="pasted-movie.png"/>
          <p:cNvPicPr>
            <a:picLocks noChangeAspect="1"/>
          </p:cNvPicPr>
          <p:nvPr/>
        </p:nvPicPr>
        <p:blipFill>
          <a:blip r:embed="rId2">
            <a:extLst/>
          </a:blip>
          <a:stretch>
            <a:fillRect/>
          </a:stretch>
        </p:blipFill>
        <p:spPr>
          <a:xfrm>
            <a:off x="454522" y="818669"/>
            <a:ext cx="8152025" cy="4308401"/>
          </a:xfrm>
          <a:prstGeom prst="rect">
            <a:avLst/>
          </a:prstGeom>
          <a:ln w="12700">
            <a:miter lim="400000"/>
          </a:ln>
          <a:effectLst>
            <a:outerShdw sx="100000" sy="100000" kx="0" ky="0" algn="b" rotWithShape="0" blurRad="254000" dist="127000" dir="16200000">
              <a:srgbClr val="000000">
                <a:alpha val="70000"/>
              </a:srgbClr>
            </a:outerShdw>
          </a:effectLst>
        </p:spPr>
      </p:pic>
      <p:pic>
        <p:nvPicPr>
          <p:cNvPr id="400" name="pasted-movie.png" descr="pasted-movie.png"/>
          <p:cNvPicPr>
            <a:picLocks noChangeAspect="1"/>
          </p:cNvPicPr>
          <p:nvPr/>
        </p:nvPicPr>
        <p:blipFill>
          <a:blip r:embed="rId3">
            <a:extLst/>
          </a:blip>
          <a:stretch>
            <a:fillRect/>
          </a:stretch>
        </p:blipFill>
        <p:spPr>
          <a:xfrm>
            <a:off x="4199552" y="0"/>
            <a:ext cx="4900276" cy="5143501"/>
          </a:xfrm>
          <a:prstGeom prst="rect">
            <a:avLst/>
          </a:prstGeom>
          <a:ln>
            <a:solidFill>
              <a:srgbClr val="1A1A1A"/>
            </a:solidFill>
          </a:ln>
        </p:spPr>
      </p:pic>
      <p:sp>
        <p:nvSpPr>
          <p:cNvPr id="401" name="2"/>
          <p:cNvSpPr txBox="1"/>
          <p:nvPr/>
        </p:nvSpPr>
        <p:spPr>
          <a:xfrm>
            <a:off x="3588673" y="-3523"/>
            <a:ext cx="382212" cy="7366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L="30480" marR="30480" defTabSz="683121">
              <a:defRPr sz="4800">
                <a:solidFill>
                  <a:srgbClr val="FFFFFF"/>
                </a:solidFill>
                <a:uFill>
                  <a:solidFill>
                    <a:srgbClr val="FFFFFF"/>
                  </a:solidFill>
                </a:uFill>
                <a:latin typeface="+mn-lt"/>
                <a:ea typeface="+mn-ea"/>
                <a:cs typeface="+mn-cs"/>
                <a:sym typeface="Helvetica"/>
              </a:defRPr>
            </a:lvl1pPr>
          </a:lstStyle>
          <a:p>
            <a:pPr/>
            <a:r>
              <a:t>2</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400"/>
                                        </p:tgtEl>
                                        <p:attrNameLst>
                                          <p:attrName>style.visibility</p:attrName>
                                        </p:attrNameLst>
                                      </p:cBhvr>
                                      <p:to>
                                        <p:strVal val="visible"/>
                                      </p:to>
                                    </p:set>
                                  </p:childTnLst>
                                </p:cTn>
                              </p:par>
                            </p:childTnLst>
                          </p:cTn>
                        </p:par>
                        <p:par>
                          <p:cTn id="7" fill="hold">
                            <p:stCondLst>
                              <p:cond delay="0"/>
                            </p:stCondLst>
                            <p:childTnLst>
                              <p:par>
                                <p:cTn id="8" presetClass="entr" nodeType="afterEffect" presetSubtype="0" presetID="1" grpId="2" fill="hold">
                                  <p:stCondLst>
                                    <p:cond delay="0"/>
                                  </p:stCondLst>
                                  <p:iterate type="el" backwards="0">
                                    <p:tmAbs val="0"/>
                                  </p:iterate>
                                  <p:childTnLst>
                                    <p:set>
                                      <p:cBhvr>
                                        <p:cTn id="9" fill="hold"/>
                                        <p:tgtEl>
                                          <p:spTgt spid="401"/>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400" grpId="1"/>
      <p:bldP build="whole" bldLvl="1" animBg="1" rev="0" advAuto="0" spid="401" grpId="2"/>
    </p:bldLst>
  </p:timing>
</p:sld>
</file>

<file path=ppt/slides/slide3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403" name="Image" descr="Image"/>
          <p:cNvPicPr>
            <a:picLocks noChangeAspect="1"/>
          </p:cNvPicPr>
          <p:nvPr/>
        </p:nvPicPr>
        <p:blipFill>
          <a:blip r:embed="rId2">
            <a:extLst/>
          </a:blip>
          <a:stretch>
            <a:fillRect/>
          </a:stretch>
        </p:blipFill>
        <p:spPr>
          <a:xfrm>
            <a:off x="3982777" y="1550547"/>
            <a:ext cx="5020485" cy="3079312"/>
          </a:xfrm>
          <a:prstGeom prst="rect">
            <a:avLst/>
          </a:prstGeom>
          <a:ln w="12700">
            <a:miter lim="400000"/>
          </a:ln>
        </p:spPr>
      </p:pic>
      <p:sp>
        <p:nvSpPr>
          <p:cNvPr id="40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0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06" name="Message Digest Algorithms"/>
          <p:cNvSpPr txBox="1"/>
          <p:nvPr>
            <p:ph type="title"/>
          </p:nvPr>
        </p:nvSpPr>
        <p:spPr>
          <a:prstGeom prst="rect">
            <a:avLst/>
          </a:prstGeom>
        </p:spPr>
        <p:txBody>
          <a:bodyPr/>
          <a:lstStyle/>
          <a:p>
            <a:pPr/>
            <a:r>
              <a:t>Message Digest Algorithms</a:t>
            </a:r>
          </a:p>
        </p:txBody>
      </p:sp>
      <p:sp>
        <p:nvSpPr>
          <p:cNvPr id="407" name="Rivest Functions (don’t use these)…"/>
          <p:cNvSpPr txBox="1"/>
          <p:nvPr>
            <p:ph type="body" idx="1"/>
          </p:nvPr>
        </p:nvSpPr>
        <p:spPr>
          <a:prstGeom prst="rect">
            <a:avLst/>
          </a:prstGeom>
        </p:spPr>
        <p:txBody>
          <a:bodyPr/>
          <a:lstStyle/>
          <a:p>
            <a:pPr marR="24993" defTabSz="560159">
              <a:spcBef>
                <a:spcPts val="300"/>
              </a:spcBef>
              <a:defRPr sz="1476"/>
            </a:pPr>
            <a:r>
              <a:t>Rivest Functions (don’t use these)</a:t>
            </a:r>
          </a:p>
          <a:p>
            <a:pPr lvl="1" marL="333066" marR="24993" indent="-112290" defTabSz="560159">
              <a:spcBef>
                <a:spcPts val="300"/>
              </a:spcBef>
              <a:defRPr strike="sngStrike" sz="1312"/>
            </a:pPr>
            <a:r>
              <a:t>MD2 (RFC 1319), MD4 (RFC 1320), MD5 (RFC 1321)</a:t>
            </a:r>
          </a:p>
          <a:p>
            <a:pPr marR="24993" defTabSz="560159">
              <a:spcBef>
                <a:spcPts val="300"/>
              </a:spcBef>
              <a:defRPr sz="1476"/>
            </a:pPr>
            <a:r>
              <a:t>NIST Functions (FIPS 180-4)</a:t>
            </a:r>
          </a:p>
          <a:p>
            <a:pPr lvl="1" marL="333066" marR="24993" indent="-112290" defTabSz="560159">
              <a:spcBef>
                <a:spcPts val="300"/>
              </a:spcBef>
              <a:defRPr strike="sngStrike" sz="1312"/>
            </a:pPr>
            <a:r>
              <a:t>SHA-1</a:t>
            </a:r>
          </a:p>
          <a:p>
            <a:pPr lvl="1" marL="333066" marR="24993" indent="-112290" defTabSz="560159">
              <a:spcBef>
                <a:spcPts val="300"/>
              </a:spcBef>
              <a:defRPr sz="1312"/>
            </a:pPr>
            <a:r>
              <a:t>SHA-2 family of hash algorithms:</a:t>
            </a:r>
          </a:p>
          <a:p>
            <a:pPr lvl="2" marL="680886" marR="24993" indent="-85205" defTabSz="560159">
              <a:spcBef>
                <a:spcPts val="300"/>
              </a:spcBef>
              <a:defRPr sz="984"/>
            </a:pPr>
            <a:r>
              <a:t>SHA-224, SHA-256, SHA-384, SHA-512</a:t>
            </a:r>
            <a:br/>
            <a:r>
              <a:t>SHA-512/224, and SHA-512/256</a:t>
            </a:r>
          </a:p>
          <a:p>
            <a:pPr marR="24993" defTabSz="560159">
              <a:spcBef>
                <a:spcPts val="300"/>
              </a:spcBef>
              <a:defRPr sz="1476"/>
            </a:pPr>
            <a:r>
              <a:t>NIST Functions (FIPS 202)</a:t>
            </a:r>
          </a:p>
          <a:p>
            <a:pPr lvl="1" marL="333066" marR="24993" indent="-112290" defTabSz="560159">
              <a:spcBef>
                <a:spcPts val="300"/>
              </a:spcBef>
              <a:defRPr sz="1312"/>
            </a:pPr>
            <a:r>
              <a:t>SHA3-224, SHA3-256, </a:t>
            </a:r>
            <a:br/>
            <a:r>
              <a:t>SHA3-384, SHA3-512</a:t>
            </a:r>
          </a:p>
          <a:p>
            <a:pPr marR="24993" defTabSz="560159">
              <a:spcBef>
                <a:spcPts val="300"/>
              </a:spcBef>
              <a:defRPr sz="1476"/>
            </a:pPr>
            <a:r>
              <a:t>Non-NIST functions</a:t>
            </a:r>
          </a:p>
          <a:p>
            <a:pPr lvl="1" marL="333066" marR="24993" indent="-112290" defTabSz="560159">
              <a:spcBef>
                <a:spcPts val="300"/>
              </a:spcBef>
              <a:defRPr sz="1312"/>
            </a:pPr>
            <a:r>
              <a:t>SHAKE128 and SHAKE256</a:t>
            </a:r>
          </a:p>
          <a:p>
            <a:pPr marR="24993" defTabSz="560159">
              <a:spcBef>
                <a:spcPts val="300"/>
              </a:spcBef>
              <a:defRPr sz="1476"/>
            </a:pPr>
          </a:p>
          <a:p>
            <a:pPr marR="24993" defTabSz="560159">
              <a:spcBef>
                <a:spcPts val="300"/>
              </a:spcBef>
              <a:defRPr sz="1476"/>
            </a:pPr>
          </a:p>
          <a:p>
            <a:pPr marR="24993" defTabSz="560159">
              <a:spcBef>
                <a:spcPts val="300"/>
              </a:spcBef>
              <a:defRPr sz="1476"/>
            </a:pPr>
          </a:p>
          <a:p>
            <a:pPr marR="24993" defTabSz="560159">
              <a:spcBef>
                <a:spcPts val="300"/>
              </a:spcBef>
              <a:defRPr sz="1476"/>
            </a:pPr>
            <a:r>
              <a:rPr>
                <a:hlinkClick r:id="rId3" invalidUrl="" action="" tgtFrame="" tooltip="" history="1" highlightClick="0" endSnd="0"/>
              </a:rPr>
              <a:t>https://csrc.nist.gov/projects/hash-functions</a:t>
            </a:r>
            <a:r>
              <a:t> </a:t>
            </a:r>
          </a:p>
        </p:txBody>
      </p:sp>
      <p:sp>
        <p:nvSpPr>
          <p:cNvPr id="40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09" name="L(M) ≈ log₂(n)."/>
          <p:cNvSpPr txBox="1"/>
          <p:nvPr/>
        </p:nvSpPr>
        <p:spPr>
          <a:xfrm>
            <a:off x="6044072" y="4652002"/>
            <a:ext cx="1429403" cy="2032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457200">
              <a:defRPr sz="1300">
                <a:solidFill>
                  <a:srgbClr val="000000"/>
                </a:solidFill>
                <a:latin typeface="Courier"/>
                <a:ea typeface="Courier"/>
                <a:cs typeface="Courier"/>
                <a:sym typeface="Courier"/>
              </a:defRPr>
            </a:pPr>
            <a:r>
              <a:t>L(M) ≈ log₂(n)</a:t>
            </a:r>
            <a:r>
              <a:rPr sz="1200">
                <a:latin typeface="Times Roman"/>
                <a:ea typeface="Times Roman"/>
                <a:cs typeface="Times Roman"/>
                <a:sym typeface="Times Roman"/>
              </a:rPr>
              <a:t>.</a:t>
            </a:r>
          </a:p>
        </p:txBody>
      </p:sp>
    </p:spTree>
  </p:cSld>
  <p:clrMapOvr>
    <a:masterClrMapping/>
  </p:clrMapOvr>
  <p:transition xmlns:p14="http://schemas.microsoft.com/office/powerpoint/2010/main" spd="med" advClick="1"/>
</p:sld>
</file>

<file path=ppt/slides/slide3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1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1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13" name="Uses of Digest Functions"/>
          <p:cNvSpPr txBox="1"/>
          <p:nvPr>
            <p:ph type="title"/>
          </p:nvPr>
        </p:nvSpPr>
        <p:spPr>
          <a:prstGeom prst="rect">
            <a:avLst/>
          </a:prstGeom>
        </p:spPr>
        <p:txBody>
          <a:bodyPr/>
          <a:lstStyle/>
          <a:p>
            <a:pPr/>
            <a:r>
              <a:t>Uses of Digest Functions</a:t>
            </a:r>
          </a:p>
        </p:txBody>
      </p:sp>
      <p:sp>
        <p:nvSpPr>
          <p:cNvPr id="414" name="Integrity…"/>
          <p:cNvSpPr txBox="1"/>
          <p:nvPr>
            <p:ph type="body" idx="1"/>
          </p:nvPr>
        </p:nvSpPr>
        <p:spPr>
          <a:prstGeom prst="rect">
            <a:avLst/>
          </a:prstGeom>
        </p:spPr>
        <p:txBody>
          <a:bodyPr/>
          <a:lstStyle/>
          <a:p>
            <a:pPr marR="23469" defTabSz="526003">
              <a:spcBef>
                <a:spcPts val="300"/>
              </a:spcBef>
              <a:defRPr sz="1386"/>
            </a:pPr>
            <a:r>
              <a:t>Integrity</a:t>
            </a:r>
          </a:p>
          <a:p>
            <a:pPr lvl="1" marL="312757" marR="23469" indent="-105443" defTabSz="526003">
              <a:spcBef>
                <a:spcPts val="300"/>
              </a:spcBef>
              <a:defRPr sz="1232"/>
            </a:pPr>
            <a:r>
              <a:t>Verifying downloaded code • verifying TLS streams</a:t>
            </a:r>
          </a:p>
          <a:p>
            <a:pPr marR="23469" defTabSz="526003">
              <a:spcBef>
                <a:spcPts val="300"/>
              </a:spcBef>
              <a:defRPr sz="1386"/>
            </a:pPr>
          </a:p>
          <a:p>
            <a:pPr marR="23469" defTabSz="526003">
              <a:spcBef>
                <a:spcPts val="300"/>
              </a:spcBef>
              <a:defRPr sz="1386"/>
            </a:pPr>
            <a:r>
              <a:t>Authentication</a:t>
            </a:r>
          </a:p>
          <a:p>
            <a:pPr lvl="1" marL="312757" marR="23469" indent="-105443" defTabSz="526003">
              <a:spcBef>
                <a:spcPts val="300"/>
              </a:spcBef>
              <a:defRPr sz="1232"/>
            </a:pPr>
            <a:r>
              <a:t>Verifying a shared secret w/o encryption</a:t>
            </a:r>
          </a:p>
          <a:p>
            <a:pPr marR="23469" defTabSz="526003">
              <a:spcBef>
                <a:spcPts val="300"/>
              </a:spcBef>
              <a:defRPr sz="1386"/>
            </a:pPr>
          </a:p>
          <a:p>
            <a:pPr marR="23469" defTabSz="526003">
              <a:spcBef>
                <a:spcPts val="300"/>
              </a:spcBef>
              <a:defRPr sz="1386"/>
            </a:pPr>
            <a:r>
              <a:t>De-duplication</a:t>
            </a:r>
          </a:p>
          <a:p>
            <a:pPr lvl="1" marL="312757" marR="23469" indent="-105443" defTabSz="526003">
              <a:spcBef>
                <a:spcPts val="300"/>
              </a:spcBef>
              <a:defRPr sz="1232"/>
            </a:pPr>
            <a:r>
              <a:t>Use Digest to determine if two files are identical</a:t>
            </a:r>
          </a:p>
          <a:p>
            <a:pPr marR="23469" defTabSz="526003">
              <a:spcBef>
                <a:spcPts val="300"/>
              </a:spcBef>
              <a:defRPr sz="1386"/>
            </a:pPr>
          </a:p>
          <a:p>
            <a:pPr marR="23469" defTabSz="526003">
              <a:spcBef>
                <a:spcPts val="300"/>
              </a:spcBef>
              <a:defRPr sz="1386"/>
            </a:pPr>
            <a:r>
              <a:t>Pass phrases for encryption keys.</a:t>
            </a:r>
          </a:p>
          <a:p>
            <a:pPr lvl="1" marL="312757" marR="23469" indent="-105443" defTabSz="526003">
              <a:spcBef>
                <a:spcPts val="300"/>
              </a:spcBef>
              <a:defRPr sz="1232"/>
            </a:pPr>
            <a:r>
              <a:t>Generate a random encryption key.</a:t>
            </a:r>
          </a:p>
          <a:p>
            <a:pPr lvl="1" marL="312757" marR="23469" indent="-105443" defTabSz="526003">
              <a:spcBef>
                <a:spcPts val="300"/>
              </a:spcBef>
              <a:defRPr sz="1232"/>
            </a:pPr>
            <a:r>
              <a:t>Encryption — Ask the user for a passphrase; hash the passphrase; use the hash value to encrypt the random key.</a:t>
            </a:r>
          </a:p>
          <a:p>
            <a:pPr lvl="1" marL="312757" marR="23469" indent="-105443" defTabSz="526003">
              <a:spcBef>
                <a:spcPts val="300"/>
              </a:spcBef>
              <a:defRPr sz="1232"/>
            </a:pPr>
            <a:r>
              <a:t>Decryption — Ask the user for a passphrase; hash the passphrase; use the hash value to decrypt the random key.</a:t>
            </a:r>
          </a:p>
          <a:p>
            <a:pPr lvl="1" marL="312757" marR="23469" indent="-105443" defTabSz="526003">
              <a:spcBef>
                <a:spcPts val="300"/>
              </a:spcBef>
              <a:defRPr sz="1232"/>
            </a:pPr>
          </a:p>
          <a:p>
            <a:pPr lvl="1" marL="312757" marR="23469" indent="-105443" defTabSz="526003">
              <a:spcBef>
                <a:spcPts val="300"/>
              </a:spcBef>
              <a:defRPr sz="1232"/>
            </a:pPr>
            <a:r>
              <a:t>Big advantage — you can change the passphrase without having to re-encrypt everything protected with the key!</a:t>
            </a:r>
          </a:p>
        </p:txBody>
      </p:sp>
      <p:sp>
        <p:nvSpPr>
          <p:cNvPr id="41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3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41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1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19" name="Now we can trust that the encrypted data wasn’t modified!"/>
          <p:cNvSpPr txBox="1"/>
          <p:nvPr>
            <p:ph type="title"/>
          </p:nvPr>
        </p:nvSpPr>
        <p:spPr>
          <a:prstGeom prst="rect">
            <a:avLst/>
          </a:prstGeom>
        </p:spPr>
        <p:txBody>
          <a:bodyPr/>
          <a:lstStyle/>
          <a:p>
            <a:pPr/>
            <a:r>
              <a:t>Now we can trust that the encrypted data wasn’t modified!</a:t>
            </a:r>
          </a:p>
        </p:txBody>
      </p:sp>
      <p:sp>
        <p:nvSpPr>
          <p:cNvPr id="420" name="Compute the hash value of the data…"/>
          <p:cNvSpPr txBox="1"/>
          <p:nvPr>
            <p:ph type="body" idx="1"/>
          </p:nvPr>
        </p:nvSpPr>
        <p:spPr>
          <a:prstGeom prst="rect">
            <a:avLst/>
          </a:prstGeom>
        </p:spPr>
        <p:txBody>
          <a:bodyPr/>
          <a:lstStyle/>
          <a:p>
            <a:pPr/>
            <a:r>
              <a:t>Compute the hash value of the data</a:t>
            </a:r>
          </a:p>
          <a:p>
            <a:pPr/>
            <a:r>
              <a:t>Encrypt the data and the hash value</a:t>
            </a:r>
          </a:p>
          <a:p>
            <a:pPr/>
            <a:r>
              <a:t>Store the package on the remote system.</a:t>
            </a:r>
          </a:p>
        </p:txBody>
      </p:sp>
      <p:sp>
        <p:nvSpPr>
          <p:cNvPr id="421" name="Slide Number"/>
          <p:cNvSpPr txBox="1"/>
          <p:nvPr>
            <p:ph type="sldNum" sz="quarter" idx="2"/>
          </p:nvPr>
        </p:nvSpPr>
        <p:spPr>
          <a:xfrm>
            <a:off x="8859149" y="4953000"/>
            <a:ext cx="134926"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424" name="Group"/>
          <p:cNvGrpSpPr/>
          <p:nvPr/>
        </p:nvGrpSpPr>
        <p:grpSpPr>
          <a:xfrm>
            <a:off x="2505959" y="2439785"/>
            <a:ext cx="2495601" cy="1896195"/>
            <a:chOff x="0" y="0"/>
            <a:chExt cx="2495599" cy="1896194"/>
          </a:xfrm>
        </p:grpSpPr>
        <p:sp>
          <p:nvSpPr>
            <p:cNvPr id="422" name="Rectangle"/>
            <p:cNvSpPr/>
            <p:nvPr/>
          </p:nvSpPr>
          <p:spPr>
            <a:xfrm>
              <a:off x="0" y="0"/>
              <a:ext cx="669727" cy="1573858"/>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23" name="Message"/>
            <p:cNvSpPr/>
            <p:nvPr/>
          </p:nvSpPr>
          <p:spPr>
            <a:xfrm>
              <a:off x="1225599" y="626194"/>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Message</a:t>
              </a:r>
            </a:p>
          </p:txBody>
        </p:sp>
      </p:grpSp>
      <p:grpSp>
        <p:nvGrpSpPr>
          <p:cNvPr id="427" name="Group"/>
          <p:cNvGrpSpPr/>
          <p:nvPr/>
        </p:nvGrpSpPr>
        <p:grpSpPr>
          <a:xfrm>
            <a:off x="2493162" y="3993029"/>
            <a:ext cx="2488903" cy="1270001"/>
            <a:chOff x="0" y="0"/>
            <a:chExt cx="2488902" cy="1270000"/>
          </a:xfrm>
        </p:grpSpPr>
        <p:sp>
          <p:nvSpPr>
            <p:cNvPr id="425" name="Rectangle"/>
            <p:cNvSpPr/>
            <p:nvPr/>
          </p:nvSpPr>
          <p:spPr>
            <a:xfrm>
              <a:off x="0" y="103807"/>
              <a:ext cx="669727" cy="113855"/>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26" name="H(msg)"/>
            <p:cNvSpPr/>
            <p:nvPr/>
          </p:nvSpPr>
          <p:spPr>
            <a:xfrm>
              <a:off x="1218902" y="0"/>
              <a:ext cx="1270001" cy="1270000"/>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H(msg)</a:t>
              </a:r>
            </a:p>
          </p:txBody>
        </p:sp>
      </p:grpSp>
      <p:sp>
        <p:nvSpPr>
          <p:cNvPr id="428" name="}"/>
          <p:cNvSpPr txBox="1"/>
          <p:nvPr/>
        </p:nvSpPr>
        <p:spPr>
          <a:xfrm>
            <a:off x="4281939" y="2097704"/>
            <a:ext cx="695301" cy="2245321"/>
          </a:xfrm>
          <a:prstGeom prst="rect">
            <a:avLst/>
          </a:prstGeom>
          <a:ln w="12700">
            <a:miter lim="400000"/>
          </a:ln>
          <a:extLst>
            <a:ext uri="{C572A759-6A51-4108-AA02-DFA0A04FC94B}">
              <ma14:wrappingTextBoxFlag xmlns:ma14="http://schemas.microsoft.com/office/mac/drawingml/2011/main" val="1"/>
            </a:ext>
          </a:extLst>
        </p:spPr>
        <p:txBody>
          <a:bodyPr wrap="none" lIns="24110" tIns="24110" rIns="24110" bIns="24110">
            <a:spAutoFit/>
          </a:bodyPr>
          <a:lstStyle>
            <a:lvl1pPr algn="ctr" defTabSz="482203">
              <a:tabLst>
                <a:tab pos="558800" algn="l"/>
              </a:tabLst>
              <a:defRPr sz="15000">
                <a:solidFill>
                  <a:srgbClr val="000000"/>
                </a:solidFill>
                <a:latin typeface="Gill Sans"/>
                <a:ea typeface="Gill Sans"/>
                <a:cs typeface="Gill Sans"/>
                <a:sym typeface="Gill Sans"/>
              </a:defRPr>
            </a:lvl1pPr>
          </a:lstStyle>
          <a:p>
            <a:pPr/>
            <a:r>
              <a:t>}</a:t>
            </a:r>
          </a:p>
        </p:txBody>
      </p:sp>
      <p:grpSp>
        <p:nvGrpSpPr>
          <p:cNvPr id="431" name="Group"/>
          <p:cNvGrpSpPr/>
          <p:nvPr/>
        </p:nvGrpSpPr>
        <p:grpSpPr>
          <a:xfrm>
            <a:off x="5158674" y="3018577"/>
            <a:ext cx="1598167" cy="2070325"/>
            <a:chOff x="100409" y="0"/>
            <a:chExt cx="1598166" cy="2070323"/>
          </a:xfrm>
        </p:grpSpPr>
        <p:sp>
          <p:nvSpPr>
            <p:cNvPr id="429" name="Shape"/>
            <p:cNvSpPr/>
            <p:nvPr/>
          </p:nvSpPr>
          <p:spPr>
            <a:xfrm>
              <a:off x="100409" y="0"/>
              <a:ext cx="669727" cy="669727"/>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30" name="Encrypt"/>
            <p:cNvSpPr/>
            <p:nvPr/>
          </p:nvSpPr>
          <p:spPr>
            <a:xfrm>
              <a:off x="428575" y="800323"/>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Encrypt</a:t>
              </a:r>
            </a:p>
          </p:txBody>
        </p:sp>
      </p:grpSp>
      <p:sp>
        <p:nvSpPr>
          <p:cNvPr id="432" name="Encrypted message and hash value of message"/>
          <p:cNvSpPr/>
          <p:nvPr/>
        </p:nvSpPr>
        <p:spPr>
          <a:xfrm>
            <a:off x="6751320" y="2288832"/>
            <a:ext cx="1230719" cy="1951918"/>
          </a:xfrm>
          <a:prstGeom prst="rect">
            <a:avLst/>
          </a:prstGeom>
          <a:solidFill>
            <a:srgbClr val="000000"/>
          </a:solidFill>
          <a:ln w="3175">
            <a:miter lim="400000"/>
          </a:ln>
          <a:extLst>
            <a:ext uri="{C572A759-6A51-4108-AA02-DFA0A04FC94B}">
              <ma14:wrappingTextBoxFlag xmlns:ma14="http://schemas.microsoft.com/office/mac/drawingml/2011/main" val="1"/>
            </a:ext>
          </a:extLst>
        </p:spPr>
        <p:txBody>
          <a:bodyPr lIns="0" tIns="0" rIns="0" bIns="0" anchor="ctr"/>
          <a:lstStyle>
            <a:lvl1pPr algn="ctr" defTabSz="309562">
              <a:defRPr>
                <a:solidFill>
                  <a:srgbClr val="FFFFFF"/>
                </a:solidFill>
                <a:latin typeface="Helvetica Neue Medium"/>
                <a:ea typeface="Helvetica Neue Medium"/>
                <a:cs typeface="Helvetica Neue Medium"/>
                <a:sym typeface="Helvetica Neue Medium"/>
              </a:defRPr>
            </a:lvl1pPr>
          </a:lstStyle>
          <a:p>
            <a:pPr/>
            <a:r>
              <a:t>Encrypted message and hash value of message</a:t>
            </a:r>
          </a:p>
        </p:txBody>
      </p:sp>
    </p:spTree>
  </p:cSld>
  <p:clrMapOvr>
    <a:masterClrMapping/>
  </p:clrMapOvr>
  <p:transition xmlns:p14="http://schemas.microsoft.com/office/powerpoint/2010/main" spd="med" advClick="1"/>
</p:sld>
</file>

<file path=ppt/slides/slide3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43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3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36" name="HMAC — Hash-Based Message Authentication Code"/>
          <p:cNvSpPr txBox="1"/>
          <p:nvPr>
            <p:ph type="title"/>
          </p:nvPr>
        </p:nvSpPr>
        <p:spPr>
          <a:prstGeom prst="rect">
            <a:avLst/>
          </a:prstGeom>
        </p:spPr>
        <p:txBody>
          <a:bodyPr/>
          <a:lstStyle/>
          <a:p>
            <a:pPr/>
            <a:r>
              <a:t>HMAC — Hash-Based Message Authentication Code</a:t>
            </a:r>
          </a:p>
        </p:txBody>
      </p:sp>
      <p:sp>
        <p:nvSpPr>
          <p:cNvPr id="437" name="Uses of HMACs:…"/>
          <p:cNvSpPr txBox="1"/>
          <p:nvPr>
            <p:ph type="body" idx="1"/>
          </p:nvPr>
        </p:nvSpPr>
        <p:spPr>
          <a:prstGeom prst="rect">
            <a:avLst/>
          </a:prstGeom>
        </p:spPr>
        <p:txBody>
          <a:bodyPr/>
          <a:lstStyle/>
          <a:p>
            <a:pPr marR="28955" defTabSz="648965">
              <a:defRPr sz="1710"/>
            </a:pPr>
          </a:p>
          <a:p>
            <a:pPr marR="28955" defTabSz="648965">
              <a:defRPr sz="1710"/>
            </a:pPr>
          </a:p>
          <a:p>
            <a:pPr marR="28955" defTabSz="648965">
              <a:defRPr sz="1710"/>
            </a:pPr>
          </a:p>
          <a:p>
            <a:pPr marR="28955" defTabSz="648965">
              <a:defRPr sz="1710"/>
            </a:pPr>
          </a:p>
          <a:p>
            <a:pPr marR="28955" defTabSz="648965">
              <a:defRPr sz="1710"/>
            </a:pPr>
          </a:p>
          <a:p>
            <a:pPr marR="28955" defTabSz="648965">
              <a:defRPr sz="1710"/>
            </a:pPr>
          </a:p>
          <a:p>
            <a:pPr marR="28955" defTabSz="648965">
              <a:defRPr sz="1710"/>
            </a:pPr>
          </a:p>
          <a:p>
            <a:pPr marR="28955" defTabSz="648965">
              <a:defRPr sz="1710"/>
            </a:pPr>
            <a:r>
              <a:t>Uses of HMACs:</a:t>
            </a:r>
          </a:p>
          <a:p>
            <a:pPr lvl="1" marL="385870" marR="28955" indent="-130092" defTabSz="648965">
              <a:spcBef>
                <a:spcPts val="300"/>
              </a:spcBef>
              <a:defRPr sz="1520"/>
            </a:pPr>
            <a:r>
              <a:t>Data integrity and authentication</a:t>
            </a:r>
          </a:p>
          <a:p>
            <a:pPr lvl="1" marL="385870" marR="28955" indent="-130092" defTabSz="648965">
              <a:spcBef>
                <a:spcPts val="300"/>
              </a:spcBef>
              <a:defRPr sz="1520"/>
            </a:pPr>
            <a:r>
              <a:t>BGP uses HMAC</a:t>
            </a:r>
          </a:p>
          <a:p>
            <a:pPr lvl="1" marL="385870" marR="28955" indent="-130092" defTabSz="648965">
              <a:spcBef>
                <a:spcPts val="300"/>
              </a:spcBef>
              <a:defRPr sz="1520"/>
            </a:pPr>
            <a:r>
              <a:t>IPsec Authentication Header and Encapsulating Security Payload use HMAC as a digital “signature.”</a:t>
            </a:r>
          </a:p>
          <a:p>
            <a:pPr lvl="1" marL="385870" marR="28955" indent="-130092" defTabSz="648965">
              <a:spcBef>
                <a:spcPts val="300"/>
              </a:spcBef>
              <a:defRPr sz="1520"/>
            </a:pPr>
            <a:r>
              <a:t>Password protocols</a:t>
            </a:r>
          </a:p>
        </p:txBody>
      </p:sp>
      <p:sp>
        <p:nvSpPr>
          <p:cNvPr id="438" name="Slide Number"/>
          <p:cNvSpPr txBox="1"/>
          <p:nvPr>
            <p:ph type="sldNum" sz="quarter" idx="2"/>
          </p:nvPr>
        </p:nvSpPr>
        <p:spPr>
          <a:xfrm>
            <a:off x="8859149" y="4953000"/>
            <a:ext cx="134926"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450" name="Group"/>
          <p:cNvGrpSpPr/>
          <p:nvPr/>
        </p:nvGrpSpPr>
        <p:grpSpPr>
          <a:xfrm>
            <a:off x="1850990" y="1009894"/>
            <a:ext cx="5435919" cy="3195980"/>
            <a:chOff x="0" y="0"/>
            <a:chExt cx="5435918" cy="3195978"/>
          </a:xfrm>
        </p:grpSpPr>
        <p:grpSp>
          <p:nvGrpSpPr>
            <p:cNvPr id="441" name="Group"/>
            <p:cNvGrpSpPr/>
            <p:nvPr/>
          </p:nvGrpSpPr>
          <p:grpSpPr>
            <a:xfrm>
              <a:off x="0" y="342081"/>
              <a:ext cx="2495600" cy="1896195"/>
              <a:chOff x="0" y="0"/>
              <a:chExt cx="2495599" cy="1896194"/>
            </a:xfrm>
          </p:grpSpPr>
          <p:sp>
            <p:nvSpPr>
              <p:cNvPr id="439" name="Rectangle"/>
              <p:cNvSpPr/>
              <p:nvPr/>
            </p:nvSpPr>
            <p:spPr>
              <a:xfrm>
                <a:off x="0" y="0"/>
                <a:ext cx="669727" cy="1573858"/>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40" name="Message"/>
              <p:cNvSpPr/>
              <p:nvPr/>
            </p:nvSpPr>
            <p:spPr>
              <a:xfrm>
                <a:off x="1225599" y="626194"/>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Message</a:t>
                </a:r>
              </a:p>
            </p:txBody>
          </p:sp>
        </p:grpSp>
        <p:grpSp>
          <p:nvGrpSpPr>
            <p:cNvPr id="444" name="Group"/>
            <p:cNvGrpSpPr/>
            <p:nvPr/>
          </p:nvGrpSpPr>
          <p:grpSpPr>
            <a:xfrm>
              <a:off x="25595" y="1925978"/>
              <a:ext cx="2610482" cy="1270001"/>
              <a:chOff x="0" y="0"/>
              <a:chExt cx="2610481" cy="1270000"/>
            </a:xfrm>
          </p:grpSpPr>
          <p:sp>
            <p:nvSpPr>
              <p:cNvPr id="442" name="Rectangle"/>
              <p:cNvSpPr/>
              <p:nvPr/>
            </p:nvSpPr>
            <p:spPr>
              <a:xfrm>
                <a:off x="0" y="124345"/>
                <a:ext cx="669727" cy="113855"/>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43" name="secret key"/>
              <p:cNvSpPr/>
              <p:nvPr/>
            </p:nvSpPr>
            <p:spPr>
              <a:xfrm>
                <a:off x="1340481" y="0"/>
                <a:ext cx="1270001" cy="1270000"/>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secret key</a:t>
                </a:r>
              </a:p>
            </p:txBody>
          </p:sp>
        </p:grpSp>
        <p:sp>
          <p:nvSpPr>
            <p:cNvPr id="445" name="}"/>
            <p:cNvSpPr/>
            <p:nvPr/>
          </p:nvSpPr>
          <p:spPr>
            <a:xfrm>
              <a:off x="2315596" y="0"/>
              <a:ext cx="1270001" cy="1270000"/>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15000">
                  <a:solidFill>
                    <a:srgbClr val="000000"/>
                  </a:solidFill>
                  <a:latin typeface="Gill Sans"/>
                  <a:ea typeface="Gill Sans"/>
                  <a:cs typeface="Gill Sans"/>
                  <a:sym typeface="Gill Sans"/>
                </a:defRPr>
              </a:lvl1pPr>
            </a:lstStyle>
            <a:p>
              <a:pPr/>
              <a:r>
                <a:t>}</a:t>
              </a:r>
            </a:p>
          </p:txBody>
        </p:sp>
        <p:grpSp>
          <p:nvGrpSpPr>
            <p:cNvPr id="448" name="Group"/>
            <p:cNvGrpSpPr/>
            <p:nvPr/>
          </p:nvGrpSpPr>
          <p:grpSpPr>
            <a:xfrm>
              <a:off x="2844680" y="920874"/>
              <a:ext cx="1598167" cy="2070324"/>
              <a:chOff x="0" y="0"/>
              <a:chExt cx="1598166" cy="2070323"/>
            </a:xfrm>
          </p:grpSpPr>
          <p:sp>
            <p:nvSpPr>
              <p:cNvPr id="446" name="Shape"/>
              <p:cNvSpPr/>
              <p:nvPr/>
            </p:nvSpPr>
            <p:spPr>
              <a:xfrm>
                <a:off x="0" y="0"/>
                <a:ext cx="669727" cy="669727"/>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447" name="Hash"/>
              <p:cNvSpPr/>
              <p:nvPr/>
            </p:nvSpPr>
            <p:spPr>
              <a:xfrm>
                <a:off x="328166" y="800323"/>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Hash</a:t>
                </a:r>
              </a:p>
            </p:txBody>
          </p:sp>
        </p:grpSp>
        <p:sp>
          <p:nvSpPr>
            <p:cNvPr id="449" name="1a2dd0fd16fb801265a82f2cd7284cd7658e3138ed1e5d5abaffd4ac1e82083a"/>
            <p:cNvSpPr/>
            <p:nvPr/>
          </p:nvSpPr>
          <p:spPr>
            <a:xfrm>
              <a:off x="3977254" y="923925"/>
              <a:ext cx="1458665" cy="0"/>
            </a:xfrm>
            <a:custGeom>
              <a:avLst/>
              <a:gdLst/>
              <a:ahLst/>
              <a:cxnLst>
                <a:cxn ang="0">
                  <a:pos x="wd2" y="hd2"/>
                </a:cxn>
                <a:cxn ang="5400000">
                  <a:pos x="wd2" y="hd2"/>
                </a:cxn>
                <a:cxn ang="10800000">
                  <a:pos x="wd2" y="hd2"/>
                </a:cxn>
                <a:cxn ang="16200000">
                  <a:pos x="wd2" y="hd2"/>
                </a:cxn>
              </a:cxnLst>
              <a:rect l="0" t="0" r="r" b="b"/>
              <a:pathLst>
                <a:path w="21600" h="0" fill="norm" stroke="1" extrusionOk="0">
                  <a:moveTo>
                    <a:pt x="0" y="0"/>
                  </a:moveTo>
                  <a:lnTo>
                    <a:pt x="21600" y="0"/>
                  </a:lnTo>
                  <a:lnTo>
                    <a:pt x="21600" y="0"/>
                  </a:lnTo>
                  <a:lnTo>
                    <a:pt x="0" y="0"/>
                  </a:lnTo>
                  <a:close/>
                </a:path>
              </a:pathLst>
            </a:custGeom>
            <a:noFill/>
            <a:ln w="12700" cap="flat">
              <a:noFill/>
              <a:miter lim="400000"/>
            </a:ln>
            <a:effectLst/>
            <a:extLst>
              <a:ext uri="{C572A759-6A51-4108-AA02-DFA0A04FC94B}">
                <ma14:wrappingTextBoxFlag xmlns:ma14="http://schemas.microsoft.com/office/mac/drawingml/2011/main" val="1"/>
              </a:ext>
            </a:extLst>
          </p:spPr>
          <p:txBody>
            <a:bodyPr wrap="square" lIns="24110" tIns="24110" rIns="24110" bIns="24110" numCol="1" anchor="t">
              <a:spAutoFit/>
            </a:bodyPr>
            <a:lstStyle>
              <a:lvl1pPr algn="ctr" defTabSz="482203">
                <a:tabLst>
                  <a:tab pos="558800" algn="l"/>
                </a:tabLst>
                <a:defRPr>
                  <a:solidFill>
                    <a:srgbClr val="000000"/>
                  </a:solidFill>
                  <a:latin typeface="+mn-lt"/>
                  <a:ea typeface="+mn-ea"/>
                  <a:cs typeface="+mn-cs"/>
                  <a:sym typeface="Helvetica"/>
                </a:defRPr>
              </a:lvl1pPr>
            </a:lstStyle>
            <a:p>
              <a:pPr/>
              <a:r>
                <a:t>1a2dd0fd16fb801265a82f2cd7284cd7658e3138ed1e5d5abaffd4ac1e82083a</a:t>
              </a:r>
            </a:p>
          </p:txBody>
        </p:sp>
      </p:grpSp>
    </p:spTree>
  </p:cSld>
  <p:clrMapOvr>
    <a:masterClrMapping/>
  </p:clrMapOvr>
  <p:transition xmlns:p14="http://schemas.microsoft.com/office/powerpoint/2010/main" spd="med" advClick="1"/>
</p:sld>
</file>

<file path=ppt/slides/slide4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5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5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54" name="Hashing as proof of work"/>
          <p:cNvSpPr txBox="1"/>
          <p:nvPr>
            <p:ph type="title"/>
          </p:nvPr>
        </p:nvSpPr>
        <p:spPr>
          <a:prstGeom prst="rect">
            <a:avLst/>
          </a:prstGeom>
        </p:spPr>
        <p:txBody>
          <a:bodyPr/>
          <a:lstStyle/>
          <a:p>
            <a:pPr/>
            <a:r>
              <a:t>Hashing as proof of work</a:t>
            </a:r>
          </a:p>
        </p:txBody>
      </p:sp>
      <p:sp>
        <p:nvSpPr>
          <p:cNvPr id="455" name="Here is a program to find a number that, when hashed, produces a hash with ’n’ leading zeros:…"/>
          <p:cNvSpPr txBox="1"/>
          <p:nvPr>
            <p:ph type="body" idx="1"/>
          </p:nvPr>
        </p:nvSpPr>
        <p:spPr>
          <a:prstGeom prst="rect">
            <a:avLst/>
          </a:prstGeom>
        </p:spPr>
        <p:txBody>
          <a:bodyPr/>
          <a:lstStyle/>
          <a:p>
            <a:pPr marR="23164" defTabSz="519172">
              <a:spcBef>
                <a:spcPts val="300"/>
              </a:spcBef>
              <a:defRPr sz="1368"/>
            </a:pPr>
            <a:r>
              <a:t>Here is a program to find a number that, when hashed, produces a hash with ’n’ leading zeros:</a:t>
            </a:r>
          </a:p>
          <a:p>
            <a:pPr lvl="3" marR="23164" indent="565564" defTabSz="519172">
              <a:defRPr sz="912"/>
            </a:pPr>
            <a:r>
              <a:t>"""</a:t>
            </a:r>
          </a:p>
          <a:p>
            <a:pPr lvl="3" marR="23164" indent="565564" defTabSz="519172">
              <a:defRPr sz="912"/>
            </a:pPr>
            <a:r>
              <a:t>find a number that, when hashed, produces as SHA256 hash with a specific number of leading zeros.</a:t>
            </a:r>
          </a:p>
          <a:p>
            <a:pPr lvl="3" marR="23164" indent="565564" defTabSz="519172">
              <a:defRPr sz="912"/>
            </a:pPr>
            <a:r>
              <a:t>"""</a:t>
            </a:r>
          </a:p>
          <a:p>
            <a:pPr lvl="3" marR="23164" indent="565564" defTabSz="519172">
              <a:defRPr sz="912"/>
            </a:pPr>
          </a:p>
          <a:p>
            <a:pPr lvl="3" marR="23164" indent="565564" defTabSz="519172">
              <a:defRPr sz="912"/>
            </a:pPr>
            <a:r>
              <a:t>import argparse</a:t>
            </a:r>
          </a:p>
          <a:p>
            <a:pPr lvl="3" marR="23164" indent="565564" defTabSz="519172">
              <a:defRPr sz="912"/>
            </a:pPr>
            <a:r>
              <a:t>import hashlib</a:t>
            </a:r>
          </a:p>
          <a:p>
            <a:pPr lvl="3" marR="23164" indent="565564" defTabSz="519172">
              <a:defRPr sz="912"/>
            </a:pPr>
          </a:p>
          <a:p>
            <a:pPr lvl="3" marR="23164" indent="565564" defTabSz="519172">
              <a:defRPr sz="912"/>
            </a:pPr>
            <a:r>
              <a:t>if __name__=="__main__":</a:t>
            </a:r>
          </a:p>
          <a:p>
            <a:pPr lvl="3" marR="23164" indent="565564" defTabSz="519172">
              <a:defRPr sz="912"/>
            </a:pPr>
            <a:r>
              <a:t>    parser = argparse.ArgumentParser(formatter_class=argparse.ArgumentDefaultsHelpFormatter)</a:t>
            </a:r>
          </a:p>
          <a:p>
            <a:pPr lvl="3" marR="23164" indent="565564" defTabSz="519172">
              <a:defRPr sz="912"/>
            </a:pPr>
            <a:r>
              <a:t>    parser.add_argument(“--verbose",action='store_true')</a:t>
            </a:r>
          </a:p>
          <a:p>
            <a:pPr lvl="3" marR="23164" indent="565564" defTabSz="519172">
              <a:defRPr sz="912"/>
            </a:pPr>
            <a:r>
              <a:t>    parser.add_argument("zeros",type=int)</a:t>
            </a:r>
          </a:p>
          <a:p>
            <a:pPr lvl="3" marR="23164" indent="565564" defTabSz="519172">
              <a:defRPr sz="912"/>
            </a:pPr>
            <a:r>
              <a:t>    args = parser.parse_args()</a:t>
            </a:r>
          </a:p>
          <a:p>
            <a:pPr lvl="3" marR="23164" indent="565564" defTabSz="519172">
              <a:defRPr sz="912"/>
            </a:pPr>
            <a:r>
              <a:t>    zeros = "0" * args.zeros</a:t>
            </a:r>
          </a:p>
          <a:p>
            <a:pPr lvl="3" marR="23164" indent="565564" defTabSz="519172">
              <a:defRPr sz="912"/>
            </a:pPr>
          </a:p>
          <a:p>
            <a:pPr lvl="3" marR="23164" indent="565564" defTabSz="519172">
              <a:defRPr sz="912"/>
            </a:pPr>
            <a:r>
              <a:t>    found = 0</a:t>
            </a:r>
          </a:p>
          <a:p>
            <a:pPr lvl="3" marR="23164" indent="565564" defTabSz="519172">
              <a:defRPr sz="912"/>
            </a:pPr>
            <a:r>
              <a:t>    n     = 0</a:t>
            </a:r>
          </a:p>
          <a:p>
            <a:pPr lvl="3" marR="23164" indent="565564" defTabSz="519172">
              <a:defRPr sz="912"/>
            </a:pPr>
            <a:r>
              <a:t>    while not found:</a:t>
            </a:r>
          </a:p>
          <a:p>
            <a:pPr lvl="3" marR="23164" indent="565564" defTabSz="519172">
              <a:defRPr sz="912"/>
            </a:pPr>
            <a:r>
              <a:t>        hasher = hashlib.sha256()</a:t>
            </a:r>
          </a:p>
          <a:p>
            <a:pPr lvl="3" marR="23164" indent="565564" defTabSz="519172">
              <a:defRPr sz="912"/>
            </a:pPr>
            <a:r>
              <a:t>        hasher.update(str(n).encode('utf-8'))</a:t>
            </a:r>
          </a:p>
          <a:p>
            <a:pPr lvl="3" marR="23164" indent="565564" defTabSz="519172">
              <a:defRPr sz="912"/>
            </a:pPr>
            <a:r>
              <a:t>        hexdigest = hasher.hexdigest()</a:t>
            </a:r>
          </a:p>
          <a:p>
            <a:pPr lvl="3" marR="23164" indent="565564" defTabSz="519172">
              <a:defRPr sz="912"/>
            </a:pPr>
            <a:r>
              <a:t>        found = hexdigest[0:args.zeros] == zeros</a:t>
            </a:r>
          </a:p>
          <a:p>
            <a:pPr lvl="3" marR="23164" indent="565564" defTabSz="519172">
              <a:defRPr sz="912"/>
            </a:pPr>
            <a:r>
              <a:t>        if found or args.verbose:</a:t>
            </a:r>
          </a:p>
          <a:p>
            <a:pPr lvl="3" marR="23164" indent="565564" defTabSz="519172">
              <a:defRPr sz="912"/>
            </a:pPr>
            <a:r>
              <a:t>            print(f"SHA256('{n}')={hexdigest}")</a:t>
            </a:r>
          </a:p>
          <a:p>
            <a:pPr lvl="3" marR="23164" indent="565564" defTabSz="519172">
              <a:defRPr sz="912"/>
            </a:pPr>
            <a:r>
              <a:t>        n += 1</a:t>
            </a:r>
          </a:p>
        </p:txBody>
      </p:sp>
      <p:sp>
        <p:nvSpPr>
          <p:cNvPr id="45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4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5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5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60" name="find a number that has 1 leading zero when hashed with SHA256"/>
          <p:cNvSpPr txBox="1"/>
          <p:nvPr>
            <p:ph type="title"/>
          </p:nvPr>
        </p:nvSpPr>
        <p:spPr>
          <a:prstGeom prst="rect">
            <a:avLst/>
          </a:prstGeom>
        </p:spPr>
        <p:txBody>
          <a:bodyPr/>
          <a:lstStyle/>
          <a:p>
            <a:pPr/>
            <a:r>
              <a:t>find a number that has 1 leading zero when hashed with SHA256</a:t>
            </a:r>
          </a:p>
        </p:txBody>
      </p:sp>
      <p:sp>
        <p:nvSpPr>
          <p:cNvPr id="461" name="simsong@Seasons hashing % python hash_demo.py --verbose 1…"/>
          <p:cNvSpPr txBox="1"/>
          <p:nvPr>
            <p:ph type="body" idx="1"/>
          </p:nvPr>
        </p:nvSpPr>
        <p:spPr>
          <a:prstGeom prst="rect">
            <a:avLst/>
          </a:prstGeom>
        </p:spPr>
        <p:txBody>
          <a:bodyPr/>
          <a:lstStyle/>
          <a:p>
            <a:pPr lvl="3" marR="14935" indent="364640" defTabSz="334729">
              <a:defRPr sz="588"/>
            </a:pPr>
            <a:r>
              <a:t>simsong@Seasons hashing % python hash_demo.py --verbose 1    </a:t>
            </a:r>
          </a:p>
          <a:p>
            <a:pPr lvl="3" marR="14935" indent="364640" defTabSz="334729">
              <a:defRPr sz="588"/>
            </a:pPr>
            <a:r>
              <a:t>SHA256('0')=5feceb66ffc86f38d952786c6d696c79c2dbc239dd4e91b46729d73a27fb57e9</a:t>
            </a:r>
          </a:p>
          <a:p>
            <a:pPr lvl="3" marR="14935" indent="364640" defTabSz="334729">
              <a:defRPr sz="588"/>
            </a:pPr>
            <a:r>
              <a:t>SHA256('1')=6b86b273ff34fce19d6b804eff5a3f5747ada4eaa22f1d49c01e52ddb7875b4b</a:t>
            </a:r>
          </a:p>
          <a:p>
            <a:pPr lvl="3" marR="14935" indent="364640" defTabSz="334729">
              <a:defRPr sz="588"/>
            </a:pPr>
            <a:r>
              <a:t>SHA256('2')=d4735e3a265e16eee03f59718b9b5d03019c07d8b6c51f90da3a666eec13ab35</a:t>
            </a:r>
          </a:p>
          <a:p>
            <a:pPr lvl="3" marR="14935" indent="364640" defTabSz="334729">
              <a:defRPr sz="588"/>
            </a:pPr>
            <a:r>
              <a:t>SHA256('3')=4e07408562bedb8b60ce05c1decfe3ad16b72230967de01f640b7e4729b49fce</a:t>
            </a:r>
          </a:p>
          <a:p>
            <a:pPr lvl="3" marR="14935" indent="364640" defTabSz="334729">
              <a:defRPr sz="588"/>
            </a:pPr>
            <a:r>
              <a:t>SHA256('4')=4b227777d4dd1fc61c6f884f48641d02b4d121d3fd328cb08b5531fcacdabf8a</a:t>
            </a:r>
          </a:p>
          <a:p>
            <a:pPr lvl="3" marR="14935" indent="364640" defTabSz="334729">
              <a:defRPr sz="588"/>
            </a:pPr>
            <a:r>
              <a:t>SHA256('5')=ef2d127de37b942baad06145e54b0c619a1f22327b2ebbcfbec78f5564afe39d</a:t>
            </a:r>
          </a:p>
          <a:p>
            <a:pPr lvl="3" marR="14935" indent="364640" defTabSz="334729">
              <a:defRPr sz="588"/>
            </a:pPr>
            <a:r>
              <a:t>SHA256('6')=e7f6c011776e8db7cd330b54174fd76f7d0216b612387a5ffcfb81e6f0919683</a:t>
            </a:r>
          </a:p>
          <a:p>
            <a:pPr lvl="3" marR="14935" indent="364640" defTabSz="334729">
              <a:defRPr sz="588"/>
            </a:pPr>
            <a:r>
              <a:t>SHA256('7')=7902699be42c8a8e46fbbb4501726517e86b22c56a189f7625a6da49081b2451</a:t>
            </a:r>
          </a:p>
          <a:p>
            <a:pPr lvl="3" marR="14935" indent="364640" defTabSz="334729">
              <a:defRPr sz="588"/>
            </a:pPr>
            <a:r>
              <a:t>SHA256('8')=2c624232cdd221771294dfbb310aca000a0df6ac8b66b696d90ef06fdefb64a3</a:t>
            </a:r>
          </a:p>
          <a:p>
            <a:pPr lvl="3" marR="14935" indent="364640" defTabSz="334729">
              <a:defRPr sz="588"/>
            </a:pPr>
            <a:r>
              <a:t>SHA256('9')=19581e27de7ced00ff1ce50b2047e7a567c76b1cbaebabe5ef03f7c3017bb5b7</a:t>
            </a:r>
          </a:p>
          <a:p>
            <a:pPr lvl="3" marR="14935" indent="364640" defTabSz="334729">
              <a:defRPr sz="588"/>
            </a:pPr>
            <a:r>
              <a:t>SHA256('10')=4a44dc15364204a80fe80e9039455cc1608281820fe2b24f1e5233ade6af1dd5</a:t>
            </a:r>
          </a:p>
          <a:p>
            <a:pPr lvl="3" marR="14935" indent="364640" defTabSz="334729">
              <a:defRPr sz="588"/>
            </a:pPr>
            <a:r>
              <a:t>SHA256('11')=4fc82b26aecb47d2868c4efbe3581732a3e7cbcc6c2efb32062c08170a05eeb8</a:t>
            </a:r>
          </a:p>
          <a:p>
            <a:pPr lvl="3" marR="14935" indent="364640" defTabSz="334729">
              <a:defRPr sz="588"/>
            </a:pPr>
            <a:r>
              <a:t>SHA256('12')=6b51d431df5d7f141cbececcf79edf3dd861c3b4069f0b11661a3eefacbba918</a:t>
            </a:r>
          </a:p>
          <a:p>
            <a:pPr lvl="3" marR="14935" indent="364640" defTabSz="334729">
              <a:defRPr sz="588"/>
            </a:pPr>
            <a:r>
              <a:t>SHA256('13')=3fdba35f04dc8c462986c992bcf875546257113072a909c162f7e470e581e278</a:t>
            </a:r>
          </a:p>
          <a:p>
            <a:pPr lvl="3" marR="14935" indent="364640" defTabSz="334729">
              <a:defRPr sz="588"/>
            </a:pPr>
            <a:r>
              <a:t>SHA256('14')=8527a891e224136950ff32ca212b45bc93f69fbb801c3b1ebedac52775f99e61</a:t>
            </a:r>
          </a:p>
          <a:p>
            <a:pPr lvl="3" marR="14935" indent="364640" defTabSz="334729">
              <a:defRPr sz="588"/>
            </a:pPr>
            <a:r>
              <a:t>SHA256('15')=e629fa6598d732768f7c726b4b621285f9c3b85303900aa912017db7617d8bdb</a:t>
            </a:r>
          </a:p>
          <a:p>
            <a:pPr lvl="3" marR="14935" indent="364640" defTabSz="334729">
              <a:defRPr sz="588"/>
            </a:pPr>
            <a:r>
              <a:t>SHA256('16')=b17ef6d19c7a5b1ee83b907c595526dcb1eb06db8227d650d5dda0a9f4ce8cd9</a:t>
            </a:r>
          </a:p>
          <a:p>
            <a:pPr lvl="3" marR="14935" indent="364640" defTabSz="334729">
              <a:defRPr sz="588"/>
            </a:pPr>
            <a:r>
              <a:t>SHA256('17')=4523540f1504cd17100c4835e85b7eefd49911580f8efff0599a8f283be6b9e3</a:t>
            </a:r>
          </a:p>
          <a:p>
            <a:pPr lvl="3" marR="14935" indent="364640" defTabSz="334729">
              <a:defRPr sz="588"/>
            </a:pPr>
            <a:r>
              <a:t>SHA256('18')=4ec9599fc203d176a301536c2e091a19bc852759b255bd6818810a42c5fed14a</a:t>
            </a:r>
          </a:p>
          <a:p>
            <a:pPr lvl="3" marR="14935" indent="364640" defTabSz="334729">
              <a:defRPr sz="588"/>
            </a:pPr>
            <a:r>
              <a:t>SHA256('19')=9400f1b21cb527d7fa3d3eabba93557a18ebe7a2ca4e471cfe5e4c5b4ca7f767</a:t>
            </a:r>
          </a:p>
          <a:p>
            <a:pPr lvl="3" marR="14935" indent="364640" defTabSz="334729">
              <a:defRPr sz="588"/>
            </a:pPr>
            <a:r>
              <a:t>SHA256('20')=f5ca38f748a1d6eaf726b8a42fb575c3c71f1864a8143301782de13da2d9202b</a:t>
            </a:r>
          </a:p>
          <a:p>
            <a:pPr lvl="3" marR="14935" indent="364640" defTabSz="334729">
              <a:defRPr sz="588"/>
            </a:pPr>
            <a:r>
              <a:t>SHA256('21')=6f4b6612125fb3a0daecd2799dfd6c9c299424fd920f9b308110a2c1fbd8f443</a:t>
            </a:r>
          </a:p>
          <a:p>
            <a:pPr lvl="3" marR="14935" indent="364640" defTabSz="334729">
              <a:defRPr sz="588"/>
            </a:pPr>
            <a:r>
              <a:t>SHA256('22')=785f3ec7eb32f30b90cd0fcf3657d388b5ff4297f2f9716ff66e9b69c05ddd09</a:t>
            </a:r>
          </a:p>
          <a:p>
            <a:pPr lvl="3" marR="14935" indent="364640" defTabSz="334729">
              <a:defRPr sz="588"/>
            </a:pPr>
            <a:r>
              <a:t>SHA256('23')=535fa30d7e25dd8a49f1536779734ec8286108d115da5045d77f3b4185d8f790</a:t>
            </a:r>
          </a:p>
          <a:p>
            <a:pPr lvl="3" marR="14935" indent="364640" defTabSz="334729">
              <a:defRPr sz="588"/>
            </a:pPr>
            <a:r>
              <a:t>SHA256('24')=c2356069e9d1e79ca924378153cfbbfb4d4416b1f99d41a2940bfdb66c5319db</a:t>
            </a:r>
          </a:p>
          <a:p>
            <a:pPr lvl="3" marR="14935" indent="364640" defTabSz="334729">
              <a:defRPr sz="588"/>
            </a:pPr>
            <a:r>
              <a:t>SHA256('25')=b7a56873cd771f2c446d369b649430b65a756ba278ff97ec81bb6f55b2e73569</a:t>
            </a:r>
          </a:p>
          <a:p>
            <a:pPr lvl="3" marR="14935" indent="364640" defTabSz="334729">
              <a:defRPr sz="588"/>
            </a:pPr>
            <a:r>
              <a:t>SHA256('26')=5f9c4ab08cac7457e9111a30e4664920607ea2c115a1433d7be98e97e64244ca</a:t>
            </a:r>
          </a:p>
          <a:p>
            <a:pPr lvl="3" marR="14935" indent="364640" defTabSz="334729">
              <a:defRPr sz="588"/>
            </a:pPr>
            <a:r>
              <a:t>SHA256('27')=670671cd97404156226e507973f2ab8330d3022ca96e0c93bdbdb320c41adcaf</a:t>
            </a:r>
          </a:p>
          <a:p>
            <a:pPr lvl="3" marR="14935" indent="364640" defTabSz="334729">
              <a:defRPr sz="588"/>
            </a:pPr>
            <a:r>
              <a:t>SHA256('28')=59e19706d51d39f66711c2653cd7eb1291c94d9b55eb14bda74ce4dc636d015a</a:t>
            </a:r>
          </a:p>
          <a:p>
            <a:pPr lvl="3" marR="14935" indent="364640" defTabSz="334729">
              <a:defRPr sz="588"/>
            </a:pPr>
            <a:r>
              <a:t>SHA256('29')=35135aaa6cc23891b40cb3f378c53a17a1127210ce60e125ccf03efcfdaec458</a:t>
            </a:r>
          </a:p>
          <a:p>
            <a:pPr lvl="3" marR="14935" indent="364640" defTabSz="334729">
              <a:defRPr sz="588"/>
            </a:pPr>
            <a:r>
              <a:t>SHA256('30')=624b60c58c9d8bfb6ff1886c2fd605d2adeb6ea4da576068201b6c6958ce93f4</a:t>
            </a:r>
          </a:p>
          <a:p>
            <a:pPr lvl="3" marR="14935" indent="364640" defTabSz="334729">
              <a:defRPr sz="588"/>
            </a:pPr>
            <a:r>
              <a:t>SHA256('31')=eb1e33e8a81b697b75855af6bfcdbcbf7cbbde9f94962ceaec1ed8af21f5a50f</a:t>
            </a:r>
          </a:p>
          <a:p>
            <a:pPr lvl="3" marR="14935" indent="364640" defTabSz="334729">
              <a:defRPr sz="588"/>
            </a:pPr>
            <a:r>
              <a:t>SHA256('32')=e29c9c180c6279b0b02abd6a1801c7c04082cf486ec027aa13515e4f3884bb6b</a:t>
            </a:r>
          </a:p>
          <a:p>
            <a:pPr lvl="3" marR="14935" indent="364640" defTabSz="334729">
              <a:defRPr sz="588"/>
            </a:pPr>
            <a:r>
              <a:t>SHA256('33')=c6f3ac57944a531490cd39902d0f777715fd005efac9a30622d5f5205e7f6894</a:t>
            </a:r>
          </a:p>
          <a:p>
            <a:pPr lvl="3" marR="14935" indent="364640" defTabSz="334729">
              <a:defRPr sz="588"/>
            </a:pPr>
            <a:r>
              <a:t>SHA256('34')=86e50149658661312a9e0b35558d84f6c6d3da797f552a9657fe0558ca40cdef</a:t>
            </a:r>
          </a:p>
          <a:p>
            <a:pPr lvl="3" marR="14935" indent="364640" defTabSz="334729">
              <a:defRPr sz="588"/>
            </a:pPr>
            <a:r>
              <a:t>SHA256('35')=9f14025af0065b30e47e23ebb3b491d39ae8ed17d33739e5ff3827ffb3634953</a:t>
            </a:r>
          </a:p>
          <a:p>
            <a:pPr lvl="3" marR="14935" indent="364640" defTabSz="334729">
              <a:defRPr sz="588"/>
            </a:pPr>
            <a:r>
              <a:t>SHA256('36')=76a50887d8f1c2e9301755428990ad81479ee21c25b43215cf524541e0503269</a:t>
            </a:r>
          </a:p>
          <a:p>
            <a:pPr lvl="3" marR="14935" indent="364640" defTabSz="334729">
              <a:defRPr sz="588"/>
            </a:pPr>
            <a:r>
              <a:t>SHA256('37')=7a61b53701befdae0eeeffaecc73f14e20b537bb0f8b91ad7c2936dc63562b25</a:t>
            </a:r>
          </a:p>
          <a:p>
            <a:pPr lvl="3" marR="14935" indent="364640" defTabSz="334729">
              <a:defRPr sz="588"/>
            </a:pPr>
            <a:r>
              <a:t>SHA256('38')=aea92132c4cbeb263e6ac2bf6c183b5d81737f179f21efdc5863739672f0f470</a:t>
            </a:r>
          </a:p>
          <a:p>
            <a:pPr lvl="3" marR="14935" indent="364640" defTabSz="334729">
              <a:defRPr b="1" sz="588"/>
            </a:pPr>
            <a:r>
              <a:t>SHA256('39')=0b918943df0962bc7a1824c0555a389347b4febdc7cf9d1254406d80ce44e3f9</a:t>
            </a:r>
          </a:p>
        </p:txBody>
      </p:sp>
      <p:sp>
        <p:nvSpPr>
          <p:cNvPr id="46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463" name="Image" descr="Image"/>
          <p:cNvPicPr>
            <a:picLocks noChangeAspect="1"/>
          </p:cNvPicPr>
          <p:nvPr/>
        </p:nvPicPr>
        <p:blipFill>
          <a:blip r:embed="rId2">
            <a:extLst/>
          </a:blip>
          <a:srcRect l="21040" t="0" r="0" b="41519"/>
          <a:stretch>
            <a:fillRect/>
          </a:stretch>
        </p:blipFill>
        <p:spPr>
          <a:xfrm>
            <a:off x="1065808" y="4118097"/>
            <a:ext cx="1048419" cy="554233"/>
          </a:xfrm>
          <a:prstGeom prst="rect">
            <a:avLst/>
          </a:prstGeom>
          <a:ln w="25400">
            <a:solidFill>
              <a:srgbClr val="000000"/>
            </a:solidFill>
            <a:miter lim="400000"/>
          </a:ln>
        </p:spPr>
      </p:pic>
      <p:sp>
        <p:nvSpPr>
          <p:cNvPr id="464" name="Rectangle"/>
          <p:cNvSpPr/>
          <p:nvPr/>
        </p:nvSpPr>
        <p:spPr>
          <a:xfrm>
            <a:off x="1067522" y="4098577"/>
            <a:ext cx="1045117" cy="593078"/>
          </a:xfrm>
          <a:prstGeom prst="rect">
            <a:avLst/>
          </a:prstGeom>
          <a:ln w="25400">
            <a:solidFill>
              <a:schemeClr val="accent1"/>
            </a:solidFill>
          </a:ln>
        </p:spPr>
        <p:txBody>
          <a:bodyPr lIns="0" tIns="0" rIns="0" bIns="0"/>
          <a:lstStyle/>
          <a:p>
            <a:pPr>
              <a:defRPr sz="1400">
                <a:solidFill>
                  <a:srgbClr val="1A9988"/>
                </a:solidFill>
              </a:defRPr>
            </a:pP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464"/>
                                        </p:tgtEl>
                                        <p:attrNameLst>
                                          <p:attrName>style.visibility</p:attrName>
                                        </p:attrNameLst>
                                      </p:cBhvr>
                                      <p:to>
                                        <p:strVal val="visible"/>
                                      </p:to>
                                    </p:set>
                                  </p:childTnLst>
                                </p:cTn>
                              </p:par>
                            </p:childTnLst>
                          </p:cTn>
                        </p:par>
                        <p:par>
                          <p:cTn id="7" fill="hold">
                            <p:stCondLst>
                              <p:cond delay="0"/>
                            </p:stCondLst>
                            <p:childTnLst>
                              <p:par>
                                <p:cTn id="8" presetClass="entr" nodeType="afterEffect" presetSubtype="0" presetID="1" grpId="2" fill="hold">
                                  <p:stCondLst>
                                    <p:cond delay="0"/>
                                  </p:stCondLst>
                                  <p:iterate type="el" backwards="0">
                                    <p:tmAbs val="0"/>
                                  </p:iterate>
                                  <p:childTnLst>
                                    <p:set>
                                      <p:cBhvr>
                                        <p:cTn id="9" fill="hold"/>
                                        <p:tgtEl>
                                          <p:spTgt spid="463"/>
                                        </p:tgtEl>
                                        <p:attrNameLst>
                                          <p:attrName>style.visibility</p:attrName>
                                        </p:attrNameLst>
                                      </p:cBhvr>
                                      <p:to>
                                        <p:strVal val="visible"/>
                                      </p:to>
                                    </p:set>
                                  </p:childTnLst>
                                </p:cTn>
                              </p:par>
                            </p:childTnLst>
                          </p:cTn>
                        </p:par>
                      </p:childTnLst>
                    </p:cTn>
                  </p:par>
                  <p:par>
                    <p:cTn id="10" fill="hold">
                      <p:stCondLst>
                        <p:cond delay="indefinite"/>
                      </p:stCondLst>
                      <p:childTnLst>
                        <p:par>
                          <p:cTn id="11" fill="hold">
                            <p:stCondLst>
                              <p:cond delay="0"/>
                            </p:stCondLst>
                            <p:childTnLst>
                              <p:par>
                                <p:cTn id="12" presetClass="path" nodeType="clickEffect" presetSubtype="0" presetID="-1" grpId="3" accel="50000" decel="50000" fill="hold">
                                  <p:stCondLst>
                                    <p:cond delay="0"/>
                                  </p:stCondLst>
                                  <p:childTnLst>
                                    <p:animMotion path="M 0.000000 0.000000 L 0.566542 -0.354479" origin="layout" pathEditMode="relative">
                                      <p:cBhvr>
                                        <p:cTn id="13" dur="1000" fill="hold"/>
                                        <p:tgtEl>
                                          <p:spTgt spid="463"/>
                                        </p:tgtEl>
                                        <p:attrNameLst>
                                          <p:attrName>ppt_x</p:attrName>
                                          <p:attrName>ppt_y</p:attrName>
                                        </p:attrNameLst>
                                      </p:cBhvr>
                                    </p:animMotion>
                                  </p:childTnLst>
                                </p:cTn>
                              </p:par>
                            </p:childTnLst>
                          </p:cTn>
                        </p:par>
                        <p:par>
                          <p:cTn id="14" fill="hold">
                            <p:stCondLst>
                              <p:cond delay="0"/>
                            </p:stCondLst>
                            <p:childTnLst>
                              <p:par>
                                <p:cTn id="15" presetClass="emph" nodeType="withEffect" presetSubtype="0" presetID="6" grpId="4" accel="50000" decel="50000" fill="hold">
                                  <p:stCondLst>
                                    <p:cond delay="0"/>
                                  </p:stCondLst>
                                  <p:childTnLst>
                                    <p:animScale>
                                      <p:cBhvr>
                                        <p:cTn id="16" dur="1000" fill="hold"/>
                                        <p:tgtEl>
                                          <p:spTgt spid="463"/>
                                        </p:tgtEl>
                                      </p:cBhvr>
                                      <p:by x="350382" y="350382"/>
                                    </p:animScale>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463" grpId="4"/>
      <p:bldP build="whole" bldLvl="1" animBg="1" rev="0" advAuto="0" spid="464" grpId="1"/>
      <p:bldP build="whole" bldLvl="1" animBg="1" rev="0" advAuto="0" spid="463" grpId="2"/>
    </p:bldLst>
  </p:timing>
</p:sld>
</file>

<file path=ppt/slides/slide4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6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6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68" name="How about more leading zeros?"/>
          <p:cNvSpPr txBox="1"/>
          <p:nvPr>
            <p:ph type="title"/>
          </p:nvPr>
        </p:nvSpPr>
        <p:spPr>
          <a:prstGeom prst="rect">
            <a:avLst/>
          </a:prstGeom>
        </p:spPr>
        <p:txBody>
          <a:bodyPr/>
          <a:lstStyle/>
          <a:p>
            <a:pPr/>
            <a:r>
              <a:t>How about more leading zeros?</a:t>
            </a:r>
          </a:p>
        </p:txBody>
      </p:sp>
      <p:sp>
        <p:nvSpPr>
          <p:cNvPr id="469" name="% time python hash_demo.py 2…"/>
          <p:cNvSpPr txBox="1"/>
          <p:nvPr>
            <p:ph type="body" idx="1"/>
          </p:nvPr>
        </p:nvSpPr>
        <p:spPr>
          <a:prstGeom prst="rect">
            <a:avLst/>
          </a:prstGeom>
        </p:spPr>
        <p:txBody>
          <a:bodyPr/>
          <a:lstStyle/>
          <a:p>
            <a:pPr lvl="3" marR="20421" indent="498589" defTabSz="457691">
              <a:defRPr sz="804"/>
            </a:pPr>
            <a:r>
              <a:t>% </a:t>
            </a:r>
            <a:r>
              <a:rPr b="1"/>
              <a:t>time python hash_demo.py 2                                                                          </a:t>
            </a:r>
          </a:p>
          <a:p>
            <a:pPr lvl="3" marR="20421" indent="498589" defTabSz="457691">
              <a:defRPr sz="804"/>
            </a:pPr>
            <a:r>
              <a:t>SHA256(‘286')=00328ce57bbc14b33bd6695bc8eb32cdf2fb5f3a7d89ec14a42825e15d39df60</a:t>
            </a:r>
          </a:p>
          <a:p>
            <a:pPr lvl="3" marR="20421" indent="498589" defTabSz="457691">
              <a:defRPr sz="804"/>
            </a:pPr>
            <a:r>
              <a:t>python3 hash_demo.py 2  0.03s user 0.02s system 62% cpu 0.077 total</a:t>
            </a:r>
          </a:p>
          <a:p>
            <a:pPr lvl="3" marR="20421" indent="498589" defTabSz="457691">
              <a:defRPr sz="804"/>
            </a:pPr>
          </a:p>
          <a:p>
            <a:pPr lvl="3" marR="20421" indent="498589" defTabSz="457691">
              <a:defRPr sz="804"/>
            </a:pPr>
            <a:r>
              <a:t>% </a:t>
            </a:r>
            <a:r>
              <a:rPr b="1"/>
              <a:t>time python hash_demo.py 3</a:t>
            </a:r>
            <a:r>
              <a:t>   </a:t>
            </a:r>
          </a:p>
          <a:p>
            <a:pPr lvl="3" marR="20421" indent="498589" defTabSz="457691">
              <a:defRPr sz="804"/>
            </a:pPr>
            <a:r>
              <a:t>SHA256('886')=000f21ac06aceb9cdd0575e82d0d85fc39bed0a7a1d71970ba1641666a44f530</a:t>
            </a:r>
          </a:p>
          <a:p>
            <a:pPr lvl="3" marR="20421" indent="498589" defTabSz="457691">
              <a:defRPr sz="804"/>
            </a:pPr>
            <a:r>
              <a:t>python3 hash_demo.py 3  0.04s user 0.01s system 87% cpu 0.054 total</a:t>
            </a:r>
          </a:p>
          <a:p>
            <a:pPr lvl="3" marR="20421" indent="498589" defTabSz="457691">
              <a:defRPr sz="804"/>
            </a:pPr>
          </a:p>
          <a:p>
            <a:pPr lvl="3" marR="20421" indent="498589" defTabSz="457691">
              <a:defRPr sz="804"/>
            </a:pPr>
            <a:r>
              <a:t>% </a:t>
            </a:r>
            <a:r>
              <a:rPr b="1"/>
              <a:t>time python hash_demo.py 4   </a:t>
            </a:r>
          </a:p>
          <a:p>
            <a:pPr lvl="3" marR="20421" indent="498589" defTabSz="457691">
              <a:defRPr sz="804"/>
            </a:pPr>
            <a:r>
              <a:t>SHA256('88484')=0000a456e7b5a5eb059e721fb431436883143101275c4077f83fe70298f5623d</a:t>
            </a:r>
          </a:p>
          <a:p>
            <a:pPr lvl="3" marR="20421" indent="498589" defTabSz="457691">
              <a:defRPr sz="804"/>
            </a:pPr>
            <a:r>
              <a:t>python3 hash_demo.py 4  0.09s user 0.01s system 95% cpu 0.104 total</a:t>
            </a:r>
          </a:p>
          <a:p>
            <a:pPr lvl="3" marR="20421" indent="498589" defTabSz="457691">
              <a:defRPr sz="804"/>
            </a:pPr>
          </a:p>
          <a:p>
            <a:pPr lvl="3" marR="20421" indent="498589" defTabSz="457691">
              <a:defRPr sz="804"/>
            </a:pPr>
            <a:r>
              <a:t>% </a:t>
            </a:r>
            <a:r>
              <a:rPr b="1"/>
              <a:t>time python hash_demo.py 5  </a:t>
            </a:r>
          </a:p>
          <a:p>
            <a:pPr lvl="3" marR="20421" indent="498589" defTabSz="457691">
              <a:defRPr sz="804"/>
            </a:pPr>
            <a:r>
              <a:t>SHA256('596138')=00000691457f4f0ce13e187b9ab4fda6d42c8647752909b8f71f9dbd8f6bd4ab</a:t>
            </a:r>
          </a:p>
          <a:p>
            <a:pPr lvl="3" marR="20421" indent="498589" defTabSz="457691">
              <a:defRPr sz="804"/>
            </a:pPr>
            <a:r>
              <a:t>python3 hash_demo.py 5  0.42s user 0.02s system 98% cpu 0.443 total</a:t>
            </a:r>
          </a:p>
          <a:p>
            <a:pPr lvl="3" marR="20421" indent="498589" defTabSz="457691">
              <a:defRPr sz="804"/>
            </a:pPr>
          </a:p>
          <a:p>
            <a:pPr lvl="3" marR="20421" indent="498589" defTabSz="457691">
              <a:defRPr sz="804"/>
            </a:pPr>
            <a:r>
              <a:t>% </a:t>
            </a:r>
            <a:r>
              <a:rPr b="1"/>
              <a:t>time python hash_demo.py 6</a:t>
            </a:r>
            <a:r>
              <a:t>  </a:t>
            </a:r>
          </a:p>
          <a:p>
            <a:pPr lvl="3" marR="20421" indent="498589" defTabSz="457691">
              <a:defRPr sz="804"/>
            </a:pPr>
            <a:r>
              <a:t>SHA256('665782')=0000000399c6aea5ad0c709a9bc331a3ed6494702bd1d129d8c817a0257a1462</a:t>
            </a:r>
          </a:p>
          <a:p>
            <a:pPr lvl="3" marR="20421" indent="498589" defTabSz="457691">
              <a:defRPr sz="804"/>
            </a:pPr>
            <a:r>
              <a:t>python3 hash_demo.py 6  0.49s user 0.01s system 98% cpu 0.508 total</a:t>
            </a:r>
          </a:p>
          <a:p>
            <a:pPr lvl="3" marR="20421" indent="498589" defTabSz="457691">
              <a:defRPr sz="804"/>
            </a:pPr>
          </a:p>
          <a:p>
            <a:pPr lvl="3" marR="20421" indent="498589" defTabSz="457691">
              <a:defRPr sz="804"/>
            </a:pPr>
            <a:r>
              <a:t>% </a:t>
            </a:r>
            <a:r>
              <a:rPr b="1"/>
              <a:t>time python hash_demo.py 7  </a:t>
            </a:r>
          </a:p>
          <a:p>
            <a:pPr lvl="3" marR="20421" indent="498589" defTabSz="457691">
              <a:defRPr sz="804"/>
            </a:pPr>
            <a:r>
              <a:t>SHA256('665782')=0000000399c6aea5ad0c709a9bc331a3ed6494702bd1d129d8c817a0257a1462</a:t>
            </a:r>
          </a:p>
          <a:p>
            <a:pPr lvl="3" marR="20421" indent="498589" defTabSz="457691">
              <a:defRPr sz="804"/>
            </a:pPr>
            <a:r>
              <a:t>python3 hash_demo.py 7  0.45s user 0.03s system 98% cpu 0.488 total</a:t>
            </a:r>
          </a:p>
          <a:p>
            <a:pPr lvl="3" marR="20421" indent="498589" defTabSz="457691">
              <a:defRPr sz="804"/>
            </a:pPr>
          </a:p>
          <a:p>
            <a:pPr lvl="3" marR="20421" indent="498589" defTabSz="457691">
              <a:defRPr sz="804"/>
            </a:pPr>
            <a:r>
              <a:t>% </a:t>
            </a:r>
            <a:r>
              <a:rPr b="1"/>
              <a:t>time python hash_demo.py 8   </a:t>
            </a:r>
          </a:p>
          <a:p>
            <a:pPr lvl="3" marR="20421" indent="498589" defTabSz="457691">
              <a:defRPr sz="804"/>
            </a:pPr>
            <a:r>
              <a:t>. . .</a:t>
            </a:r>
          </a:p>
          <a:p>
            <a:pPr lvl="3" marR="20421" indent="498589" defTabSz="457691">
              <a:defRPr sz="804"/>
            </a:pPr>
            <a:r>
              <a:t>SHA256(‘426479724')=00000000690ed426ccf17803ebe2bd0884bcd58a1bb5e7477ead3645f356e7a9</a:t>
            </a:r>
          </a:p>
          <a:p>
            <a:pPr lvl="3" marR="20421" indent="498589" defTabSz="457691">
              <a:defRPr sz="804"/>
            </a:pPr>
            <a:r>
              <a:t>python3 hash_demo.py 8  </a:t>
            </a:r>
            <a:r>
              <a:t>274.57s</a:t>
            </a:r>
            <a:r>
              <a:t> user 6.38s system 97% cpu 4:46.92 total</a:t>
            </a:r>
          </a:p>
        </p:txBody>
      </p:sp>
      <p:sp>
        <p:nvSpPr>
          <p:cNvPr id="47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71" name="Oval"/>
          <p:cNvSpPr/>
          <p:nvPr/>
        </p:nvSpPr>
        <p:spPr>
          <a:xfrm>
            <a:off x="2375985" y="4445975"/>
            <a:ext cx="873216" cy="476251"/>
          </a:xfrm>
          <a:prstGeom prst="ellipse">
            <a:avLst/>
          </a:prstGeom>
          <a:solidFill>
            <a:srgbClr val="EE220C">
              <a:alpha val="29547"/>
            </a:srgbClr>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Tree>
  </p:cSld>
  <p:clrMapOvr>
    <a:masterClrMapping/>
  </p:clrMapOvr>
  <p:transition xmlns:p14="http://schemas.microsoft.com/office/powerpoint/2010/main" spd="med" advClick="1"/>
</p:sld>
</file>

<file path=ppt/slides/slide4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7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7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75" name="Bitcoin uses leading zeros on a SHA256 hash block for “proof of work.”"/>
          <p:cNvSpPr txBox="1"/>
          <p:nvPr>
            <p:ph type="title"/>
          </p:nvPr>
        </p:nvSpPr>
        <p:spPr>
          <a:prstGeom prst="rect">
            <a:avLst/>
          </a:prstGeom>
        </p:spPr>
        <p:txBody>
          <a:bodyPr/>
          <a:lstStyle/>
          <a:p>
            <a:pPr/>
            <a:r>
              <a:t>Bitcoin uses leading zeros on a SHA256 hash block for “proof of work.”</a:t>
            </a:r>
          </a:p>
        </p:txBody>
      </p:sp>
      <p:sp>
        <p:nvSpPr>
          <p:cNvPr id="476" name="Bitcoin Genesis block:…"/>
          <p:cNvSpPr txBox="1"/>
          <p:nvPr>
            <p:ph type="body" idx="1"/>
          </p:nvPr>
        </p:nvSpPr>
        <p:spPr>
          <a:prstGeom prst="rect">
            <a:avLst/>
          </a:prstGeom>
        </p:spPr>
        <p:txBody>
          <a:bodyPr/>
          <a:lstStyle/>
          <a:p>
            <a:pPr/>
            <a:r>
              <a:t>Bitcoin Genesis block:</a:t>
            </a:r>
          </a:p>
          <a:p>
            <a:pPr lvl="3"/>
            <a:r>
              <a:t>hash value: 000000000019d6689c085ae165831e934ff763ae46a2a6c172b3f1b60a8ce26f</a:t>
            </a:r>
          </a:p>
          <a:p>
            <a:pPr lvl="3"/>
            <a:r>
              <a:t>signature: 486604799 4 0x736B6E616220726F662074756F6C69616220646E6F63657320666F206B6E697262206E6F20726F6C6C65636E61684320393030322F6E614A2F33302073656D695420656854</a:t>
            </a:r>
          </a:p>
          <a:p>
            <a:pPr lvl="3"/>
          </a:p>
          <a:p>
            <a:pPr lvl="3"/>
            <a:r>
              <a:t>public key: 0x5F1DF16B2B704C8A578D0BBAF74D385CDE12C11EE50455F3C438EF4C3FBCF649B6DE611FEAE06279A60939E028A8D65C10B73071A6F16719274855FEB0FD8A6704 OP_CHECKSIG</a:t>
            </a:r>
          </a:p>
          <a:p>
            <a:pPr lvl="3"/>
            <a:r>
              <a:t>block.nVersion = 1</a:t>
            </a:r>
          </a:p>
          <a:p>
            <a:pPr lvl="3"/>
            <a:r>
              <a:t>block.nTime    = 1231006505</a:t>
            </a:r>
          </a:p>
          <a:p>
            <a:pPr lvl="3"/>
            <a:r>
              <a:t>block.nBits    = 0x1d00ffff</a:t>
            </a:r>
          </a:p>
          <a:p>
            <a:pPr lvl="3"/>
            <a:r>
              <a:t>block.nNonce   = 2083236893</a:t>
            </a:r>
          </a:p>
        </p:txBody>
      </p:sp>
      <p:sp>
        <p:nvSpPr>
          <p:cNvPr id="47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478" name="pasted-movie.png" descr="pasted-movie.png"/>
          <p:cNvPicPr>
            <a:picLocks noChangeAspect="1"/>
          </p:cNvPicPr>
          <p:nvPr/>
        </p:nvPicPr>
        <p:blipFill>
          <a:blip r:embed="rId2">
            <a:extLst/>
          </a:blip>
          <a:srcRect l="23253" t="23221" r="23208" b="23232"/>
          <a:stretch>
            <a:fillRect/>
          </a:stretch>
        </p:blipFill>
        <p:spPr>
          <a:xfrm>
            <a:off x="6680449" y="3144162"/>
            <a:ext cx="1835803" cy="1836118"/>
          </a:xfrm>
          <a:custGeom>
            <a:avLst/>
            <a:gdLst/>
            <a:ahLst/>
            <a:cxnLst>
              <a:cxn ang="0">
                <a:pos x="wd2" y="hd2"/>
              </a:cxn>
              <a:cxn ang="5400000">
                <a:pos x="wd2" y="hd2"/>
              </a:cxn>
              <a:cxn ang="10800000">
                <a:pos x="wd2" y="hd2"/>
              </a:cxn>
              <a:cxn ang="16200000">
                <a:pos x="wd2" y="hd2"/>
              </a:cxn>
            </a:cxnLst>
            <a:rect l="0" t="0" r="r" b="b"/>
            <a:pathLst>
              <a:path w="21593" h="21594" fill="norm" stroke="1" extrusionOk="0">
                <a:moveTo>
                  <a:pt x="10788" y="0"/>
                </a:moveTo>
                <a:cubicBezTo>
                  <a:pt x="10160" y="0"/>
                  <a:pt x="9532" y="15"/>
                  <a:pt x="9332" y="47"/>
                </a:cubicBezTo>
                <a:cubicBezTo>
                  <a:pt x="8361" y="200"/>
                  <a:pt x="7667" y="363"/>
                  <a:pt x="7418" y="495"/>
                </a:cubicBezTo>
                <a:cubicBezTo>
                  <a:pt x="7368" y="521"/>
                  <a:pt x="7221" y="571"/>
                  <a:pt x="7087" y="607"/>
                </a:cubicBezTo>
                <a:cubicBezTo>
                  <a:pt x="6480" y="770"/>
                  <a:pt x="5094" y="1509"/>
                  <a:pt x="4374" y="2054"/>
                </a:cubicBezTo>
                <a:cubicBezTo>
                  <a:pt x="3012" y="3085"/>
                  <a:pt x="1915" y="4347"/>
                  <a:pt x="1251" y="5648"/>
                </a:cubicBezTo>
                <a:cubicBezTo>
                  <a:pt x="1165" y="5817"/>
                  <a:pt x="1073" y="5994"/>
                  <a:pt x="1046" y="6040"/>
                </a:cubicBezTo>
                <a:cubicBezTo>
                  <a:pt x="911" y="6269"/>
                  <a:pt x="689" y="6813"/>
                  <a:pt x="537" y="7281"/>
                </a:cubicBezTo>
                <a:cubicBezTo>
                  <a:pt x="231" y="8229"/>
                  <a:pt x="211" y="8306"/>
                  <a:pt x="173" y="8588"/>
                </a:cubicBezTo>
                <a:cubicBezTo>
                  <a:pt x="153" y="8742"/>
                  <a:pt x="106" y="8905"/>
                  <a:pt x="70" y="8948"/>
                </a:cubicBezTo>
                <a:cubicBezTo>
                  <a:pt x="24" y="9004"/>
                  <a:pt x="0" y="9902"/>
                  <a:pt x="0" y="10801"/>
                </a:cubicBezTo>
                <a:cubicBezTo>
                  <a:pt x="1" y="11700"/>
                  <a:pt x="24" y="12598"/>
                  <a:pt x="70" y="12654"/>
                </a:cubicBezTo>
                <a:cubicBezTo>
                  <a:pt x="107" y="12698"/>
                  <a:pt x="156" y="12873"/>
                  <a:pt x="178" y="13041"/>
                </a:cubicBezTo>
                <a:cubicBezTo>
                  <a:pt x="245" y="13551"/>
                  <a:pt x="769" y="15063"/>
                  <a:pt x="1051" y="15562"/>
                </a:cubicBezTo>
                <a:cubicBezTo>
                  <a:pt x="1077" y="15608"/>
                  <a:pt x="1166" y="15784"/>
                  <a:pt x="1251" y="15954"/>
                </a:cubicBezTo>
                <a:cubicBezTo>
                  <a:pt x="1516" y="16476"/>
                  <a:pt x="1914" y="17084"/>
                  <a:pt x="2330" y="17601"/>
                </a:cubicBezTo>
                <a:cubicBezTo>
                  <a:pt x="2957" y="18382"/>
                  <a:pt x="3900" y="19249"/>
                  <a:pt x="4734" y="19809"/>
                </a:cubicBezTo>
                <a:cubicBezTo>
                  <a:pt x="5465" y="20301"/>
                  <a:pt x="6559" y="20849"/>
                  <a:pt x="7082" y="20990"/>
                </a:cubicBezTo>
                <a:cubicBezTo>
                  <a:pt x="7208" y="21024"/>
                  <a:pt x="7325" y="21077"/>
                  <a:pt x="7343" y="21107"/>
                </a:cubicBezTo>
                <a:cubicBezTo>
                  <a:pt x="7362" y="21137"/>
                  <a:pt x="7425" y="21163"/>
                  <a:pt x="7483" y="21163"/>
                </a:cubicBezTo>
                <a:cubicBezTo>
                  <a:pt x="7542" y="21163"/>
                  <a:pt x="7710" y="21203"/>
                  <a:pt x="7852" y="21251"/>
                </a:cubicBezTo>
                <a:cubicBezTo>
                  <a:pt x="8100" y="21336"/>
                  <a:pt x="8676" y="21450"/>
                  <a:pt x="9332" y="21550"/>
                </a:cubicBezTo>
                <a:cubicBezTo>
                  <a:pt x="9563" y="21586"/>
                  <a:pt x="10324" y="21600"/>
                  <a:pt x="11040" y="21592"/>
                </a:cubicBezTo>
                <a:cubicBezTo>
                  <a:pt x="11757" y="21584"/>
                  <a:pt x="12426" y="21556"/>
                  <a:pt x="12474" y="21518"/>
                </a:cubicBezTo>
                <a:cubicBezTo>
                  <a:pt x="12516" y="21483"/>
                  <a:pt x="12729" y="21437"/>
                  <a:pt x="12945" y="21415"/>
                </a:cubicBezTo>
                <a:cubicBezTo>
                  <a:pt x="13298" y="21378"/>
                  <a:pt x="14266" y="21095"/>
                  <a:pt x="14850" y="20855"/>
                </a:cubicBezTo>
                <a:cubicBezTo>
                  <a:pt x="15312" y="20665"/>
                  <a:pt x="16259" y="20178"/>
                  <a:pt x="16455" y="20029"/>
                </a:cubicBezTo>
                <a:cubicBezTo>
                  <a:pt x="16568" y="19943"/>
                  <a:pt x="16684" y="19875"/>
                  <a:pt x="16712" y="19875"/>
                </a:cubicBezTo>
                <a:cubicBezTo>
                  <a:pt x="16768" y="19875"/>
                  <a:pt x="17413" y="19400"/>
                  <a:pt x="17786" y="19086"/>
                </a:cubicBezTo>
                <a:cubicBezTo>
                  <a:pt x="18328" y="18629"/>
                  <a:pt x="19170" y="17732"/>
                  <a:pt x="19536" y="17223"/>
                </a:cubicBezTo>
                <a:cubicBezTo>
                  <a:pt x="19862" y="16771"/>
                  <a:pt x="20420" y="15843"/>
                  <a:pt x="20568" y="15506"/>
                </a:cubicBezTo>
                <a:cubicBezTo>
                  <a:pt x="20615" y="15398"/>
                  <a:pt x="20698" y="15205"/>
                  <a:pt x="20755" y="15081"/>
                </a:cubicBezTo>
                <a:cubicBezTo>
                  <a:pt x="20981" y="14586"/>
                  <a:pt x="21366" y="13327"/>
                  <a:pt x="21404" y="12957"/>
                </a:cubicBezTo>
                <a:cubicBezTo>
                  <a:pt x="21426" y="12742"/>
                  <a:pt x="21472" y="12528"/>
                  <a:pt x="21506" y="12486"/>
                </a:cubicBezTo>
                <a:cubicBezTo>
                  <a:pt x="21549" y="12433"/>
                  <a:pt x="21581" y="11797"/>
                  <a:pt x="21590" y="11109"/>
                </a:cubicBezTo>
                <a:cubicBezTo>
                  <a:pt x="21600" y="10421"/>
                  <a:pt x="21586" y="9684"/>
                  <a:pt x="21548" y="9429"/>
                </a:cubicBezTo>
                <a:cubicBezTo>
                  <a:pt x="21453" y="8787"/>
                  <a:pt x="21342" y="8209"/>
                  <a:pt x="21273" y="8000"/>
                </a:cubicBezTo>
                <a:cubicBezTo>
                  <a:pt x="21237" y="7892"/>
                  <a:pt x="21148" y="7615"/>
                  <a:pt x="21072" y="7384"/>
                </a:cubicBezTo>
                <a:cubicBezTo>
                  <a:pt x="20700" y="6252"/>
                  <a:pt x="20036" y="5005"/>
                  <a:pt x="19303" y="4061"/>
                </a:cubicBezTo>
                <a:cubicBezTo>
                  <a:pt x="18978" y="3643"/>
                  <a:pt x="17947" y="2612"/>
                  <a:pt x="17529" y="2287"/>
                </a:cubicBezTo>
                <a:cubicBezTo>
                  <a:pt x="17059" y="1922"/>
                  <a:pt x="16358" y="1465"/>
                  <a:pt x="15970" y="1274"/>
                </a:cubicBezTo>
                <a:cubicBezTo>
                  <a:pt x="15785" y="1183"/>
                  <a:pt x="15596" y="1087"/>
                  <a:pt x="15550" y="1060"/>
                </a:cubicBezTo>
                <a:cubicBezTo>
                  <a:pt x="15322" y="925"/>
                  <a:pt x="14778" y="702"/>
                  <a:pt x="14308" y="551"/>
                </a:cubicBezTo>
                <a:cubicBezTo>
                  <a:pt x="14021" y="458"/>
                  <a:pt x="13697" y="353"/>
                  <a:pt x="13589" y="317"/>
                </a:cubicBezTo>
                <a:cubicBezTo>
                  <a:pt x="13398" y="254"/>
                  <a:pt x="12869" y="145"/>
                  <a:pt x="12245" y="47"/>
                </a:cubicBezTo>
                <a:cubicBezTo>
                  <a:pt x="12045" y="15"/>
                  <a:pt x="11417" y="0"/>
                  <a:pt x="10788" y="0"/>
                </a:cubicBezTo>
                <a:close/>
                <a:moveTo>
                  <a:pt x="10760" y="4495"/>
                </a:moveTo>
                <a:cubicBezTo>
                  <a:pt x="10822" y="4470"/>
                  <a:pt x="10927" y="4473"/>
                  <a:pt x="11106" y="4495"/>
                </a:cubicBezTo>
                <a:cubicBezTo>
                  <a:pt x="11364" y="4527"/>
                  <a:pt x="11405" y="4552"/>
                  <a:pt x="11372" y="4630"/>
                </a:cubicBezTo>
                <a:cubicBezTo>
                  <a:pt x="11350" y="4682"/>
                  <a:pt x="11302" y="4862"/>
                  <a:pt x="11265" y="5032"/>
                </a:cubicBezTo>
                <a:cubicBezTo>
                  <a:pt x="11192" y="5360"/>
                  <a:pt x="10999" y="5838"/>
                  <a:pt x="10919" y="5886"/>
                </a:cubicBezTo>
                <a:cubicBezTo>
                  <a:pt x="10892" y="5902"/>
                  <a:pt x="10790" y="5930"/>
                  <a:pt x="10690" y="5951"/>
                </a:cubicBezTo>
                <a:lnTo>
                  <a:pt x="10508" y="5993"/>
                </a:lnTo>
                <a:lnTo>
                  <a:pt x="10508" y="5666"/>
                </a:lnTo>
                <a:cubicBezTo>
                  <a:pt x="10510" y="5487"/>
                  <a:pt x="10538" y="5226"/>
                  <a:pt x="10569" y="5088"/>
                </a:cubicBezTo>
                <a:cubicBezTo>
                  <a:pt x="10600" y="4949"/>
                  <a:pt x="10641" y="4767"/>
                  <a:pt x="10658" y="4682"/>
                </a:cubicBezTo>
                <a:cubicBezTo>
                  <a:pt x="10679" y="4577"/>
                  <a:pt x="10699" y="4520"/>
                  <a:pt x="10760" y="4495"/>
                </a:cubicBezTo>
                <a:close/>
                <a:moveTo>
                  <a:pt x="9976" y="6264"/>
                </a:moveTo>
                <a:cubicBezTo>
                  <a:pt x="10100" y="6264"/>
                  <a:pt x="10106" y="6274"/>
                  <a:pt x="10051" y="6395"/>
                </a:cubicBezTo>
                <a:cubicBezTo>
                  <a:pt x="10007" y="6490"/>
                  <a:pt x="10011" y="6559"/>
                  <a:pt x="10055" y="6642"/>
                </a:cubicBezTo>
                <a:cubicBezTo>
                  <a:pt x="10089" y="6705"/>
                  <a:pt x="10116" y="6848"/>
                  <a:pt x="10116" y="6959"/>
                </a:cubicBezTo>
                <a:cubicBezTo>
                  <a:pt x="10116" y="7243"/>
                  <a:pt x="10260" y="7488"/>
                  <a:pt x="10480" y="7580"/>
                </a:cubicBezTo>
                <a:cubicBezTo>
                  <a:pt x="10675" y="7661"/>
                  <a:pt x="10688" y="7737"/>
                  <a:pt x="10564" y="8028"/>
                </a:cubicBezTo>
                <a:cubicBezTo>
                  <a:pt x="10538" y="8090"/>
                  <a:pt x="10500" y="8336"/>
                  <a:pt x="10480" y="8574"/>
                </a:cubicBezTo>
                <a:cubicBezTo>
                  <a:pt x="10450" y="8930"/>
                  <a:pt x="10420" y="9024"/>
                  <a:pt x="10322" y="9092"/>
                </a:cubicBezTo>
                <a:cubicBezTo>
                  <a:pt x="10186" y="9188"/>
                  <a:pt x="10189" y="9186"/>
                  <a:pt x="10013" y="9116"/>
                </a:cubicBezTo>
                <a:cubicBezTo>
                  <a:pt x="9871" y="9059"/>
                  <a:pt x="9895" y="8952"/>
                  <a:pt x="10051" y="8952"/>
                </a:cubicBezTo>
                <a:cubicBezTo>
                  <a:pt x="10167" y="8952"/>
                  <a:pt x="10396" y="8755"/>
                  <a:pt x="10396" y="8654"/>
                </a:cubicBezTo>
                <a:cubicBezTo>
                  <a:pt x="10396" y="8615"/>
                  <a:pt x="10361" y="8531"/>
                  <a:pt x="10317" y="8472"/>
                </a:cubicBezTo>
                <a:cubicBezTo>
                  <a:pt x="10254" y="8386"/>
                  <a:pt x="10144" y="8357"/>
                  <a:pt x="9799" y="8332"/>
                </a:cubicBezTo>
                <a:cubicBezTo>
                  <a:pt x="9557" y="8314"/>
                  <a:pt x="9314" y="8323"/>
                  <a:pt x="9257" y="8350"/>
                </a:cubicBezTo>
                <a:cubicBezTo>
                  <a:pt x="9091" y="8432"/>
                  <a:pt x="8996" y="8357"/>
                  <a:pt x="8996" y="8145"/>
                </a:cubicBezTo>
                <a:cubicBezTo>
                  <a:pt x="8996" y="8038"/>
                  <a:pt x="9021" y="7935"/>
                  <a:pt x="9052" y="7916"/>
                </a:cubicBezTo>
                <a:cubicBezTo>
                  <a:pt x="9083" y="7897"/>
                  <a:pt x="9108" y="7775"/>
                  <a:pt x="9108" y="7646"/>
                </a:cubicBezTo>
                <a:lnTo>
                  <a:pt x="9108" y="7407"/>
                </a:lnTo>
                <a:lnTo>
                  <a:pt x="9327" y="7431"/>
                </a:lnTo>
                <a:cubicBezTo>
                  <a:pt x="9642" y="7461"/>
                  <a:pt x="9787" y="7299"/>
                  <a:pt x="9771" y="6945"/>
                </a:cubicBezTo>
                <a:cubicBezTo>
                  <a:pt x="9764" y="6800"/>
                  <a:pt x="9793" y="6625"/>
                  <a:pt x="9831" y="6553"/>
                </a:cubicBezTo>
                <a:cubicBezTo>
                  <a:pt x="9870" y="6482"/>
                  <a:pt x="9886" y="6387"/>
                  <a:pt x="9869" y="6343"/>
                </a:cubicBezTo>
                <a:cubicBezTo>
                  <a:pt x="9847" y="6288"/>
                  <a:pt x="9881" y="6264"/>
                  <a:pt x="9976" y="6264"/>
                </a:cubicBezTo>
                <a:close/>
                <a:moveTo>
                  <a:pt x="8254" y="6493"/>
                </a:moveTo>
                <a:cubicBezTo>
                  <a:pt x="8477" y="6490"/>
                  <a:pt x="8660" y="6511"/>
                  <a:pt x="8660" y="6539"/>
                </a:cubicBezTo>
                <a:cubicBezTo>
                  <a:pt x="8660" y="6568"/>
                  <a:pt x="8674" y="6631"/>
                  <a:pt x="8692" y="6679"/>
                </a:cubicBezTo>
                <a:cubicBezTo>
                  <a:pt x="8732" y="6783"/>
                  <a:pt x="8676" y="6789"/>
                  <a:pt x="8520" y="6698"/>
                </a:cubicBezTo>
                <a:cubicBezTo>
                  <a:pt x="8458" y="6662"/>
                  <a:pt x="8282" y="6600"/>
                  <a:pt x="8128" y="6563"/>
                </a:cubicBezTo>
                <a:lnTo>
                  <a:pt x="7847" y="6497"/>
                </a:lnTo>
                <a:lnTo>
                  <a:pt x="8254" y="6493"/>
                </a:lnTo>
                <a:close/>
                <a:moveTo>
                  <a:pt x="13785" y="9956"/>
                </a:moveTo>
                <a:cubicBezTo>
                  <a:pt x="13778" y="9927"/>
                  <a:pt x="13808" y="9939"/>
                  <a:pt x="13879" y="10003"/>
                </a:cubicBezTo>
                <a:cubicBezTo>
                  <a:pt x="13955" y="10072"/>
                  <a:pt x="14048" y="10129"/>
                  <a:pt x="14084" y="10129"/>
                </a:cubicBezTo>
                <a:cubicBezTo>
                  <a:pt x="14121" y="10129"/>
                  <a:pt x="14149" y="10154"/>
                  <a:pt x="14149" y="10185"/>
                </a:cubicBezTo>
                <a:cubicBezTo>
                  <a:pt x="14149" y="10275"/>
                  <a:pt x="14007" y="10249"/>
                  <a:pt x="13916" y="10143"/>
                </a:cubicBezTo>
                <a:cubicBezTo>
                  <a:pt x="13839" y="10053"/>
                  <a:pt x="13793" y="9985"/>
                  <a:pt x="13785" y="9956"/>
                </a:cubicBezTo>
                <a:close/>
                <a:moveTo>
                  <a:pt x="13183" y="10451"/>
                </a:moveTo>
                <a:lnTo>
                  <a:pt x="13220" y="10600"/>
                </a:lnTo>
                <a:cubicBezTo>
                  <a:pt x="13247" y="10707"/>
                  <a:pt x="13223" y="10796"/>
                  <a:pt x="13136" y="10917"/>
                </a:cubicBezTo>
                <a:cubicBezTo>
                  <a:pt x="13035" y="11060"/>
                  <a:pt x="13025" y="11107"/>
                  <a:pt x="13080" y="11212"/>
                </a:cubicBezTo>
                <a:cubicBezTo>
                  <a:pt x="13194" y="11423"/>
                  <a:pt x="13371" y="11492"/>
                  <a:pt x="13827" y="11506"/>
                </a:cubicBezTo>
                <a:cubicBezTo>
                  <a:pt x="14065" y="11513"/>
                  <a:pt x="14279" y="11533"/>
                  <a:pt x="14303" y="11548"/>
                </a:cubicBezTo>
                <a:cubicBezTo>
                  <a:pt x="14341" y="11571"/>
                  <a:pt x="14341" y="11792"/>
                  <a:pt x="14308" y="12425"/>
                </a:cubicBezTo>
                <a:cubicBezTo>
                  <a:pt x="14306" y="12471"/>
                  <a:pt x="14322" y="12629"/>
                  <a:pt x="14345" y="12775"/>
                </a:cubicBezTo>
                <a:cubicBezTo>
                  <a:pt x="14394" y="13084"/>
                  <a:pt x="14372" y="13093"/>
                  <a:pt x="13981" y="12929"/>
                </a:cubicBezTo>
                <a:cubicBezTo>
                  <a:pt x="13843" y="12871"/>
                  <a:pt x="13673" y="12819"/>
                  <a:pt x="13603" y="12817"/>
                </a:cubicBezTo>
                <a:cubicBezTo>
                  <a:pt x="13506" y="12815"/>
                  <a:pt x="13477" y="12782"/>
                  <a:pt x="13477" y="12672"/>
                </a:cubicBezTo>
                <a:cubicBezTo>
                  <a:pt x="13477" y="12469"/>
                  <a:pt x="13273" y="12104"/>
                  <a:pt x="13048" y="11898"/>
                </a:cubicBezTo>
                <a:cubicBezTo>
                  <a:pt x="12757" y="11631"/>
                  <a:pt x="12137" y="11334"/>
                  <a:pt x="11442" y="11132"/>
                </a:cubicBezTo>
                <a:cubicBezTo>
                  <a:pt x="11202" y="11062"/>
                  <a:pt x="10996" y="10985"/>
                  <a:pt x="10980" y="10959"/>
                </a:cubicBezTo>
                <a:cubicBezTo>
                  <a:pt x="10964" y="10934"/>
                  <a:pt x="10884" y="10913"/>
                  <a:pt x="10802" y="10913"/>
                </a:cubicBezTo>
                <a:lnTo>
                  <a:pt x="10653" y="10913"/>
                </a:lnTo>
                <a:lnTo>
                  <a:pt x="10774" y="10824"/>
                </a:lnTo>
                <a:cubicBezTo>
                  <a:pt x="10843" y="10776"/>
                  <a:pt x="10900" y="10688"/>
                  <a:pt x="10900" y="10628"/>
                </a:cubicBezTo>
                <a:cubicBezTo>
                  <a:pt x="10900" y="10496"/>
                  <a:pt x="10970" y="10490"/>
                  <a:pt x="11152" y="10609"/>
                </a:cubicBezTo>
                <a:cubicBezTo>
                  <a:pt x="11277" y="10691"/>
                  <a:pt x="11310" y="10691"/>
                  <a:pt x="11475" y="10614"/>
                </a:cubicBezTo>
                <a:cubicBezTo>
                  <a:pt x="11591" y="10560"/>
                  <a:pt x="11929" y="10514"/>
                  <a:pt x="12418" y="10488"/>
                </a:cubicBezTo>
                <a:lnTo>
                  <a:pt x="13183" y="10451"/>
                </a:lnTo>
                <a:close/>
                <a:moveTo>
                  <a:pt x="8935" y="14806"/>
                </a:moveTo>
                <a:cubicBezTo>
                  <a:pt x="8999" y="14829"/>
                  <a:pt x="9052" y="14881"/>
                  <a:pt x="9052" y="14946"/>
                </a:cubicBezTo>
                <a:cubicBezTo>
                  <a:pt x="9052" y="15083"/>
                  <a:pt x="8986" y="15120"/>
                  <a:pt x="8902" y="15030"/>
                </a:cubicBezTo>
                <a:cubicBezTo>
                  <a:pt x="8866" y="14990"/>
                  <a:pt x="8803" y="14942"/>
                  <a:pt x="8762" y="14927"/>
                </a:cubicBezTo>
                <a:cubicBezTo>
                  <a:pt x="8707" y="14907"/>
                  <a:pt x="8704" y="14885"/>
                  <a:pt x="8753" y="14834"/>
                </a:cubicBezTo>
                <a:cubicBezTo>
                  <a:pt x="8798" y="14786"/>
                  <a:pt x="8871" y="14782"/>
                  <a:pt x="8935" y="14806"/>
                </a:cubicBezTo>
                <a:close/>
              </a:path>
            </a:pathLst>
          </a:custGeom>
          <a:ln w="12700">
            <a:miter lim="400000"/>
          </a:ln>
        </p:spPr>
      </p:pic>
    </p:spTree>
  </p:cSld>
  <p:clrMapOvr>
    <a:masterClrMapping/>
  </p:clrMapOvr>
  <p:transition xmlns:p14="http://schemas.microsoft.com/office/powerpoint/2010/main" spd="med" advClick="1"/>
</p:sld>
</file>

<file path=ppt/slides/slide4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8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8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82" name="Bitcoin today: 793,000,000 Terahashes/sec"/>
          <p:cNvSpPr txBox="1"/>
          <p:nvPr>
            <p:ph type="title"/>
          </p:nvPr>
        </p:nvSpPr>
        <p:spPr>
          <a:prstGeom prst="rect">
            <a:avLst/>
          </a:prstGeom>
        </p:spPr>
        <p:txBody>
          <a:bodyPr/>
          <a:lstStyle/>
          <a:p>
            <a:pPr/>
            <a:r>
              <a:t>Bitcoin today: 793,000,000 Terahashes/sec</a:t>
            </a:r>
          </a:p>
        </p:txBody>
      </p:sp>
      <p:sp>
        <p:nvSpPr>
          <p:cNvPr id="483" name="First hash: 000000000019d6689c085ae165831e934ff763ae46a2a6c172b3f1b60a8ce26f…"/>
          <p:cNvSpPr txBox="1"/>
          <p:nvPr>
            <p:ph type="body" idx="1"/>
          </p:nvPr>
        </p:nvSpPr>
        <p:spPr>
          <a:prstGeom prst="rect">
            <a:avLst/>
          </a:prstGeom>
        </p:spPr>
        <p:txBody>
          <a:bodyPr/>
          <a:lstStyle/>
          <a:p>
            <a:pPr lvl="4"/>
            <a:r>
              <a:t>First hash: 000000000019d6689c085ae165831e934ff763ae46a2a6c172b3f1b60a8ce26f</a:t>
            </a:r>
          </a:p>
          <a:p>
            <a:pPr lvl="4"/>
            <a:r>
              <a:t>4:10pm hash:000000000000000000003957204ce1c71826f27c95cc76ddb54269a19ff741e7</a:t>
            </a:r>
          </a:p>
        </p:txBody>
      </p:sp>
      <p:sp>
        <p:nvSpPr>
          <p:cNvPr id="48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485" name="pasted-movie.png" descr="pasted-movie.png"/>
          <p:cNvPicPr>
            <a:picLocks noChangeAspect="1"/>
          </p:cNvPicPr>
          <p:nvPr/>
        </p:nvPicPr>
        <p:blipFill>
          <a:blip r:embed="rId2">
            <a:extLst/>
          </a:blip>
          <a:stretch>
            <a:fillRect/>
          </a:stretch>
        </p:blipFill>
        <p:spPr>
          <a:xfrm>
            <a:off x="2606410" y="1277469"/>
            <a:ext cx="3925079" cy="3062088"/>
          </a:xfrm>
          <a:prstGeom prst="rect">
            <a:avLst/>
          </a:prstGeom>
          <a:ln w="12700">
            <a:miter lim="400000"/>
          </a:ln>
        </p:spPr>
      </p:pic>
      <p:sp>
        <p:nvSpPr>
          <p:cNvPr id="486" name="https://www.blockchain.com/explorer/blocks/btc/886328  https://www.blockchain.com/explorer/charts/hash-rate"/>
          <p:cNvSpPr txBox="1"/>
          <p:nvPr/>
        </p:nvSpPr>
        <p:spPr>
          <a:xfrm>
            <a:off x="2933107" y="4538757"/>
            <a:ext cx="5944109" cy="590500"/>
          </a:xfrm>
          <a:prstGeom prst="rect">
            <a:avLst/>
          </a:prstGeom>
          <a:ln w="12700">
            <a:miter lim="400000"/>
          </a:ln>
          <a:extLst>
            <a:ext uri="{C572A759-6A51-4108-AA02-DFA0A04FC94B}">
              <ma14:wrappingTextBoxFlag xmlns:ma14="http://schemas.microsoft.com/office/mac/drawingml/2011/main" val="1"/>
            </a:ext>
          </a:extLst>
        </p:spPr>
        <p:txBody>
          <a:bodyPr wrap="none" lIns="19050" tIns="19050" rIns="19050" bIns="19050" anchor="ctr">
            <a:spAutoFit/>
          </a:bodyPr>
          <a:lstStyle/>
          <a:p>
            <a:pPr defTabSz="309562">
              <a:spcBef>
                <a:spcPts val="2200"/>
              </a:spcBef>
              <a:defRPr sz="1800">
                <a:solidFill>
                  <a:srgbClr val="000000"/>
                </a:solidFill>
                <a:latin typeface="Helvetica Neue"/>
                <a:ea typeface="Helvetica Neue"/>
                <a:cs typeface="Helvetica Neue"/>
                <a:sym typeface="Helvetica Neue"/>
              </a:defRPr>
            </a:pPr>
            <a:r>
              <a:rPr u="sng">
                <a:noFill/>
                <a:hlinkClick r:id="rId3" invalidUrl="" action="" tgtFrame="" tooltip="" history="1" highlightClick="0" endSnd="0"/>
              </a:rPr>
              <a:t>https://www.blockchain.com/explorer/blocks/btc/886328</a:t>
            </a:r>
            <a:r>
              <a:t> </a:t>
            </a:r>
            <a:br/>
            <a:r>
              <a:rPr u="sng">
                <a:noFill/>
                <a:hlinkClick r:id="rId4" invalidUrl="" action="" tgtFrame="" tooltip="" history="1" highlightClick="0" endSnd="0"/>
              </a:rPr>
              <a:t>https://www.blockchain.com/explorer/charts/hash-rate</a:t>
            </a:r>
            <a:r>
              <a:t> </a:t>
            </a:r>
          </a:p>
        </p:txBody>
      </p:sp>
    </p:spTree>
  </p:cSld>
  <p:clrMapOvr>
    <a:masterClrMapping/>
  </p:clrMapOvr>
  <p:transition xmlns:p14="http://schemas.microsoft.com/office/powerpoint/2010/main" spd="med" advClick="1"/>
</p:sld>
</file>

<file path=ppt/slides/slide4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8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490" name="Hashing in digital forensics:"/>
          <p:cNvSpPr txBox="1"/>
          <p:nvPr>
            <p:ph type="title"/>
          </p:nvPr>
        </p:nvSpPr>
        <p:spPr>
          <a:prstGeom prst="rect">
            <a:avLst/>
          </a:prstGeom>
        </p:spPr>
        <p:txBody>
          <a:bodyPr/>
          <a:lstStyle/>
          <a:p>
            <a:pPr/>
            <a:r>
              <a:t>Hashing in digital forensics:</a:t>
            </a:r>
          </a:p>
        </p:txBody>
      </p:sp>
      <p:sp>
        <p:nvSpPr>
          <p:cNvPr id="49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492" name="pasted-movie.png" descr="pasted-movie.png"/>
          <p:cNvPicPr>
            <a:picLocks noChangeAspect="1"/>
          </p:cNvPicPr>
          <p:nvPr/>
        </p:nvPicPr>
        <p:blipFill>
          <a:blip r:embed="rId2">
            <a:extLst/>
          </a:blip>
          <a:stretch>
            <a:fillRect/>
          </a:stretch>
        </p:blipFill>
        <p:spPr>
          <a:xfrm>
            <a:off x="288456" y="1322704"/>
            <a:ext cx="3489766" cy="2498092"/>
          </a:xfrm>
          <a:prstGeom prst="rect">
            <a:avLst/>
          </a:prstGeom>
          <a:ln w="12700">
            <a:miter lim="400000"/>
          </a:ln>
        </p:spPr>
      </p:pic>
      <p:sp>
        <p:nvSpPr>
          <p:cNvPr id="493" name="2GB-xfs-raw.E01"/>
          <p:cNvSpPr txBox="1"/>
          <p:nvPr/>
        </p:nvSpPr>
        <p:spPr>
          <a:xfrm>
            <a:off x="4894101" y="3097364"/>
            <a:ext cx="1796170" cy="381001"/>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wrap="none" lIns="76200" tIns="76200" rIns="76200" bIns="76200">
            <a:spAutoFit/>
          </a:bodyPr>
          <a:lstStyle>
            <a:lvl1pPr>
              <a:defRPr sz="1400">
                <a:solidFill>
                  <a:srgbClr val="1A9988"/>
                </a:solidFill>
                <a:latin typeface="Menlo Regular"/>
                <a:ea typeface="Menlo Regular"/>
                <a:cs typeface="Menlo Regular"/>
                <a:sym typeface="Menlo Regular"/>
              </a:defRPr>
            </a:lvl1pPr>
          </a:lstStyle>
          <a:p>
            <a:pPr/>
            <a:r>
              <a:t>2GB-xfs-raw.E01</a:t>
            </a:r>
          </a:p>
        </p:txBody>
      </p:sp>
      <p:sp>
        <p:nvSpPr>
          <p:cNvPr id="494" name="2GB-xfs-raw.dd"/>
          <p:cNvSpPr txBox="1"/>
          <p:nvPr/>
        </p:nvSpPr>
        <p:spPr>
          <a:xfrm>
            <a:off x="4947623" y="1304683"/>
            <a:ext cx="1689126" cy="381001"/>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wrap="none" lIns="76200" tIns="76200" rIns="76200" bIns="76200">
            <a:spAutoFit/>
          </a:bodyPr>
          <a:lstStyle>
            <a:lvl1pPr>
              <a:defRPr sz="1400">
                <a:solidFill>
                  <a:srgbClr val="1A9988"/>
                </a:solidFill>
                <a:latin typeface="Menlo Regular"/>
                <a:ea typeface="Menlo Regular"/>
                <a:cs typeface="Menlo Regular"/>
                <a:sym typeface="Menlo Regular"/>
              </a:defRPr>
            </a:lvl1pPr>
          </a:lstStyle>
          <a:p>
            <a:pPr/>
            <a:r>
              <a:t>2GB-xfs-raw.dd</a:t>
            </a:r>
          </a:p>
        </p:txBody>
      </p:sp>
      <p:sp>
        <p:nvSpPr>
          <p:cNvPr id="495" name="Hash value recorded elsewhere.…"/>
          <p:cNvSpPr txBox="1"/>
          <p:nvPr/>
        </p:nvSpPr>
        <p:spPr>
          <a:xfrm>
            <a:off x="6783688" y="1319876"/>
            <a:ext cx="2198316" cy="3506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Hash value recorded elsewhere.</a:t>
            </a:r>
          </a:p>
          <a:p>
            <a:pPr/>
            <a:r>
              <a:t>No digital signature</a:t>
            </a:r>
          </a:p>
        </p:txBody>
      </p:sp>
      <p:sp>
        <p:nvSpPr>
          <p:cNvPr id="496" name="Hash value recorded in E01 file and elsewhere.…"/>
          <p:cNvSpPr txBox="1"/>
          <p:nvPr/>
        </p:nvSpPr>
        <p:spPr>
          <a:xfrm>
            <a:off x="6853919" y="3054160"/>
            <a:ext cx="1714526" cy="528416"/>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a:r>
              <a:t>Hash value recorded in E01 file and elsewhere. </a:t>
            </a:r>
          </a:p>
          <a:p>
            <a:pPr/>
            <a:r>
              <a:t>No digital signature</a:t>
            </a:r>
          </a:p>
        </p:txBody>
      </p:sp>
    </p:spTree>
  </p:cSld>
  <p:clrMapOvr>
    <a:masterClrMapping/>
  </p:clrMapOvr>
  <p:transition xmlns:p14="http://schemas.microsoft.com/office/powerpoint/2010/main" spd="med" advClick="1"/>
</p:sld>
</file>

<file path=ppt/slides/slide4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9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49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00" name="Hashing in digital forensics:…"/>
          <p:cNvSpPr txBox="1"/>
          <p:nvPr>
            <p:ph type="title"/>
          </p:nvPr>
        </p:nvSpPr>
        <p:spPr>
          <a:prstGeom prst="rect">
            <a:avLst/>
          </a:prstGeom>
        </p:spPr>
        <p:txBody>
          <a:bodyPr/>
          <a:lstStyle/>
          <a:p>
            <a:pPr/>
            <a:r>
              <a:t>Hashing in digital forensics:</a:t>
            </a:r>
          </a:p>
          <a:p>
            <a:pPr/>
            <a:r>
              <a:t>E01 stores a hash in the file…</a:t>
            </a:r>
          </a:p>
        </p:txBody>
      </p:sp>
      <p:sp>
        <p:nvSpPr>
          <p:cNvPr id="50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502" name="pasted-movie.png" descr="pasted-movie.png"/>
          <p:cNvPicPr>
            <a:picLocks noChangeAspect="1"/>
          </p:cNvPicPr>
          <p:nvPr/>
        </p:nvPicPr>
        <p:blipFill>
          <a:blip r:embed="rId2">
            <a:extLst/>
          </a:blip>
          <a:stretch>
            <a:fillRect/>
          </a:stretch>
        </p:blipFill>
        <p:spPr>
          <a:xfrm>
            <a:off x="5515721" y="256176"/>
            <a:ext cx="3489767" cy="2498092"/>
          </a:xfrm>
          <a:prstGeom prst="rect">
            <a:avLst/>
          </a:prstGeom>
          <a:ln w="12700">
            <a:miter lim="400000"/>
          </a:ln>
        </p:spPr>
      </p:pic>
      <p:sp>
        <p:nvSpPr>
          <p:cNvPr id="503" name="% ls -l 2GB-xfs-raw.E01…"/>
          <p:cNvSpPr txBox="1"/>
          <p:nvPr/>
        </p:nvSpPr>
        <p:spPr>
          <a:xfrm>
            <a:off x="360912" y="917825"/>
            <a:ext cx="8339244" cy="40640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defRPr sz="900">
                <a:latin typeface="Menlo Regular"/>
                <a:ea typeface="Menlo Regular"/>
                <a:cs typeface="Menlo Regular"/>
                <a:sym typeface="Menlo Regular"/>
              </a:defRPr>
            </a:pPr>
            <a:r>
              <a:t>% </a:t>
            </a:r>
            <a:r>
              <a:rPr b="1"/>
              <a:t>ls -l 2GB-xfs-raw.E01 </a:t>
            </a:r>
            <a:r>
              <a:t>                                                                                                 </a:t>
            </a:r>
          </a:p>
          <a:p>
            <a:pPr>
              <a:defRPr sz="900">
                <a:latin typeface="Menlo Regular"/>
                <a:ea typeface="Menlo Regular"/>
                <a:cs typeface="Menlo Regular"/>
                <a:sym typeface="Menlo Regular"/>
              </a:defRPr>
            </a:pPr>
            <a:r>
              <a:t>-rw-r--r--@ 1 simsong  staff  3958191 Apr  1 17:16 2GB-xfs-raw.E01</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 </a:t>
            </a:r>
            <a:r>
              <a:rPr b="1"/>
              <a:t>ewfinfo 2GB-xfs-raw.E01</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ewfinfo 20140816</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Acquiry information</a:t>
            </a:r>
          </a:p>
          <a:p>
            <a:pPr>
              <a:defRPr sz="900">
                <a:latin typeface="Menlo Regular"/>
                <a:ea typeface="Menlo Regular"/>
                <a:cs typeface="Menlo Regular"/>
                <a:sym typeface="Menlo Regular"/>
              </a:defRPr>
            </a:pPr>
            <a:r>
              <a:t>	Acquisition date:	Fri Dec 20 19:53:19 2024</a:t>
            </a:r>
          </a:p>
          <a:p>
            <a:pPr>
              <a:defRPr sz="900">
                <a:latin typeface="Menlo Regular"/>
                <a:ea typeface="Menlo Regular"/>
                <a:cs typeface="Menlo Regular"/>
                <a:sym typeface="Menlo Regular"/>
              </a:defRPr>
            </a:pPr>
            <a:r>
              <a:t>	System date:		Fri Dec 20 19:53:19 2024</a:t>
            </a:r>
          </a:p>
          <a:p>
            <a:pPr>
              <a:defRPr sz="900">
                <a:latin typeface="Menlo Regular"/>
                <a:ea typeface="Menlo Regular"/>
                <a:cs typeface="Menlo Regular"/>
                <a:sym typeface="Menlo Regular"/>
              </a:defRPr>
            </a:pPr>
            <a:r>
              <a:t>	Operating system used:	Darwin</a:t>
            </a:r>
          </a:p>
          <a:p>
            <a:pPr>
              <a:defRPr sz="900">
                <a:latin typeface="Menlo Regular"/>
                <a:ea typeface="Menlo Regular"/>
                <a:cs typeface="Menlo Regular"/>
                <a:sym typeface="Menlo Regular"/>
              </a:defRPr>
            </a:pPr>
            <a:r>
              <a:t>	Software version used:	20140816</a:t>
            </a:r>
          </a:p>
          <a:p>
            <a:pPr>
              <a:defRPr sz="900">
                <a:latin typeface="Menlo Regular"/>
                <a:ea typeface="Menlo Regular"/>
                <a:cs typeface="Menlo Regular"/>
                <a:sym typeface="Menlo Regular"/>
              </a:defRPr>
            </a:pPr>
            <a:r>
              <a:t>	Password:		N/A</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EWF information</a:t>
            </a:r>
          </a:p>
          <a:p>
            <a:pPr>
              <a:defRPr sz="900">
                <a:latin typeface="Menlo Regular"/>
                <a:ea typeface="Menlo Regular"/>
                <a:cs typeface="Menlo Regular"/>
                <a:sym typeface="Menlo Regular"/>
              </a:defRPr>
            </a:pPr>
            <a:r>
              <a:t>	File format:		EnCase 6</a:t>
            </a:r>
          </a:p>
          <a:p>
            <a:pPr>
              <a:defRPr sz="900">
                <a:latin typeface="Menlo Regular"/>
                <a:ea typeface="Menlo Regular"/>
                <a:cs typeface="Menlo Regular"/>
                <a:sym typeface="Menlo Regular"/>
              </a:defRPr>
            </a:pPr>
            <a:r>
              <a:t>	Sectors per chunk:	64</a:t>
            </a:r>
          </a:p>
          <a:p>
            <a:pPr>
              <a:defRPr sz="900">
                <a:latin typeface="Menlo Regular"/>
                <a:ea typeface="Menlo Regular"/>
                <a:cs typeface="Menlo Regular"/>
                <a:sym typeface="Menlo Regular"/>
              </a:defRPr>
            </a:pPr>
            <a:r>
              <a:t>	Error granularity:	64</a:t>
            </a:r>
          </a:p>
          <a:p>
            <a:pPr>
              <a:defRPr sz="900">
                <a:latin typeface="Menlo Regular"/>
                <a:ea typeface="Menlo Regular"/>
                <a:cs typeface="Menlo Regular"/>
                <a:sym typeface="Menlo Regular"/>
              </a:defRPr>
            </a:pPr>
            <a:r>
              <a:t>	Compression method:	deflate</a:t>
            </a:r>
          </a:p>
          <a:p>
            <a:pPr>
              <a:defRPr sz="900">
                <a:latin typeface="Menlo Regular"/>
                <a:ea typeface="Menlo Regular"/>
                <a:cs typeface="Menlo Regular"/>
                <a:sym typeface="Menlo Regular"/>
              </a:defRPr>
            </a:pPr>
            <a:r>
              <a:t>	Compression level:	best compression</a:t>
            </a:r>
          </a:p>
          <a:p>
            <a:pPr>
              <a:defRPr sz="900">
                <a:latin typeface="Menlo Regular"/>
                <a:ea typeface="Menlo Regular"/>
                <a:cs typeface="Menlo Regular"/>
                <a:sym typeface="Menlo Regular"/>
              </a:defRPr>
            </a:pPr>
            <a:r>
              <a:t>	Set identifier:	1d6ece28-32dd-7843-a26a-cbc038e60e72</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Media information</a:t>
            </a:r>
          </a:p>
          <a:p>
            <a:pPr>
              <a:defRPr sz="900">
                <a:latin typeface="Menlo Regular"/>
                <a:ea typeface="Menlo Regular"/>
                <a:cs typeface="Menlo Regular"/>
                <a:sym typeface="Menlo Regular"/>
              </a:defRPr>
            </a:pPr>
            <a:r>
              <a:t>	Media type:		fixed disk</a:t>
            </a:r>
          </a:p>
          <a:p>
            <a:pPr>
              <a:defRPr sz="900">
                <a:latin typeface="Menlo Regular"/>
                <a:ea typeface="Menlo Regular"/>
                <a:cs typeface="Menlo Regular"/>
                <a:sym typeface="Menlo Regular"/>
              </a:defRPr>
            </a:pPr>
            <a:r>
              <a:t>	Is physical:		yes</a:t>
            </a:r>
          </a:p>
          <a:p>
            <a:pPr>
              <a:defRPr sz="900">
                <a:latin typeface="Menlo Regular"/>
                <a:ea typeface="Menlo Regular"/>
                <a:cs typeface="Menlo Regular"/>
                <a:sym typeface="Menlo Regular"/>
              </a:defRPr>
            </a:pPr>
            <a:r>
              <a:t>	Bytes per sector:	512</a:t>
            </a:r>
          </a:p>
          <a:p>
            <a:pPr>
              <a:defRPr sz="900">
                <a:latin typeface="Menlo Regular"/>
                <a:ea typeface="Menlo Regular"/>
                <a:cs typeface="Menlo Regular"/>
                <a:sym typeface="Menlo Regular"/>
              </a:defRPr>
            </a:pPr>
            <a:r>
              <a:t>	Number of sectors:	4194304</a:t>
            </a:r>
          </a:p>
          <a:p>
            <a:pPr>
              <a:defRPr sz="900">
                <a:latin typeface="Menlo Regular"/>
                <a:ea typeface="Menlo Regular"/>
                <a:cs typeface="Menlo Regular"/>
                <a:sym typeface="Menlo Regular"/>
              </a:defRPr>
            </a:pPr>
            <a:r>
              <a:t>	Media size:		2.0 GiB (2147483648 bytes)</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Digest hash information</a:t>
            </a:r>
          </a:p>
          <a:p>
            <a:pPr>
              <a:defRPr sz="900">
                <a:latin typeface="Menlo Regular"/>
                <a:ea typeface="Menlo Regular"/>
                <a:cs typeface="Menlo Regular"/>
                <a:sym typeface="Menlo Regular"/>
              </a:defRPr>
            </a:pPr>
            <a:r>
              <a:t>	MD5:		13350ebb7145914fad724007923d260b</a:t>
            </a:r>
          </a:p>
        </p:txBody>
      </p:sp>
    </p:spTree>
  </p:cSld>
  <p:clrMapOvr>
    <a:masterClrMapping/>
  </p:clrMapOvr>
  <p:transition xmlns:p14="http://schemas.microsoft.com/office/powerpoint/2010/main" spd="med" advClick="1"/>
</p:sld>
</file>

<file path=ppt/slides/slide4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0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07" name="Physical vs. Logical Evidence Files"/>
          <p:cNvSpPr txBox="1"/>
          <p:nvPr>
            <p:ph type="title"/>
          </p:nvPr>
        </p:nvSpPr>
        <p:spPr>
          <a:prstGeom prst="rect">
            <a:avLst/>
          </a:prstGeom>
        </p:spPr>
        <p:txBody>
          <a:bodyPr/>
          <a:lstStyle/>
          <a:p>
            <a:pPr/>
            <a:r>
              <a:t>Physical vs. Logical Evidence Files</a:t>
            </a:r>
          </a:p>
        </p:txBody>
      </p:sp>
      <p:sp>
        <p:nvSpPr>
          <p:cNvPr id="508" name="Physical — .raw, .dd, .E01 ……"/>
          <p:cNvSpPr txBox="1"/>
          <p:nvPr>
            <p:ph type="body" idx="1"/>
          </p:nvPr>
        </p:nvSpPr>
        <p:spPr>
          <a:prstGeom prst="rect">
            <a:avLst/>
          </a:prstGeom>
        </p:spPr>
        <p:txBody>
          <a:bodyPr/>
          <a:lstStyle/>
          <a:p>
            <a:pPr marR="28955" defTabSz="648965">
              <a:defRPr sz="1710"/>
            </a:pPr>
            <a:r>
              <a:t>Physical — .raw, .dd, .E01 …</a:t>
            </a:r>
          </a:p>
          <a:p>
            <a:pPr lvl="1" marL="385870" marR="28955" indent="-130092" defTabSz="648965">
              <a:spcBef>
                <a:spcPts val="300"/>
              </a:spcBef>
              <a:defRPr sz="1520"/>
            </a:pPr>
            <a:r>
              <a:t>sector-for-sector copy</a:t>
            </a:r>
          </a:p>
          <a:p>
            <a:pPr lvl="1" marL="385870" marR="28955" indent="-130092" defTabSz="648965">
              <a:spcBef>
                <a:spcPts val="300"/>
              </a:spcBef>
              <a:defRPr sz="1520"/>
            </a:pPr>
            <a:r>
              <a:t>Hash value is for entire disk image</a:t>
            </a:r>
          </a:p>
          <a:p>
            <a:pPr lvl="1" marL="385870" marR="28955" indent="-130092" defTabSz="648965">
              <a:spcBef>
                <a:spcPts val="300"/>
              </a:spcBef>
              <a:defRPr sz="1520"/>
            </a:pPr>
            <a:r>
              <a:t>E01 stores hash value</a:t>
            </a:r>
          </a:p>
          <a:p>
            <a:pPr marR="28955" defTabSz="648965">
              <a:defRPr sz="1710"/>
            </a:pPr>
          </a:p>
          <a:p>
            <a:pPr marR="28955" defTabSz="648965">
              <a:defRPr sz="1710"/>
            </a:pPr>
            <a:r>
              <a:t>Logical — .tar, .zip, .L01</a:t>
            </a:r>
          </a:p>
          <a:p>
            <a:pPr lvl="1" marL="385870" marR="28955" indent="-130092" defTabSz="648965">
              <a:spcBef>
                <a:spcPts val="300"/>
              </a:spcBef>
              <a:defRPr sz="1520"/>
            </a:pPr>
            <a:r>
              <a:t>File-by-file copy</a:t>
            </a:r>
          </a:p>
          <a:p>
            <a:pPr lvl="1" marL="385870" marR="28955" indent="-130092" defTabSz="648965">
              <a:spcBef>
                <a:spcPts val="300"/>
              </a:spcBef>
              <a:defRPr sz="1520"/>
            </a:pPr>
            <a:r>
              <a:t>May include deleted files</a:t>
            </a:r>
          </a:p>
          <a:p>
            <a:pPr lvl="1" marL="385870" marR="28955" indent="-130092" defTabSz="648965">
              <a:spcBef>
                <a:spcPts val="300"/>
              </a:spcBef>
              <a:defRPr sz="1520"/>
            </a:pPr>
            <a:r>
              <a:t>Each file has its own hash value</a:t>
            </a:r>
          </a:p>
          <a:p>
            <a:pPr lvl="1" marL="385870" marR="28955" indent="-130092" defTabSz="648965">
              <a:spcBef>
                <a:spcPts val="300"/>
              </a:spcBef>
              <a:defRPr sz="1520"/>
            </a:pPr>
            <a:r>
              <a:t>L01 stores hash value for each file</a:t>
            </a:r>
          </a:p>
          <a:p>
            <a:pPr marR="28955" defTabSz="648965">
              <a:defRPr sz="1710"/>
            </a:pPr>
          </a:p>
          <a:p>
            <a:pPr marR="28955" defTabSz="648965">
              <a:defRPr sz="1710"/>
            </a:pPr>
            <a:r>
              <a:t>References:</a:t>
            </a:r>
          </a:p>
          <a:p>
            <a:pPr lvl="1" marL="385870" marR="28955" indent="-130092" defTabSz="648965">
              <a:spcBef>
                <a:spcPts val="300"/>
              </a:spcBef>
              <a:defRPr sz="1520"/>
            </a:pPr>
            <a:r>
              <a:rPr u="sng">
                <a:solidFill>
                  <a:schemeClr val="accent5"/>
                </a:solidFill>
                <a:uFill>
                  <a:solidFill>
                    <a:schemeClr val="accent5"/>
                  </a:solidFill>
                </a:uFill>
                <a:hlinkClick r:id="rId2" invalidUrl="" action="" tgtFrame="" tooltip="" history="1" highlightClick="0" endSnd="0"/>
              </a:rPr>
              <a:t>https://www.forensickb.com/2012/08/encase-enscript-to-verify-lef-colleciton.html</a:t>
            </a:r>
            <a:r>
              <a:t> </a:t>
            </a:r>
          </a:p>
        </p:txBody>
      </p:sp>
      <p:sp>
        <p:nvSpPr>
          <p:cNvPr id="50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4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1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1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13" name="You must record the hash value somewhere else."/>
          <p:cNvSpPr txBox="1"/>
          <p:nvPr>
            <p:ph type="title"/>
          </p:nvPr>
        </p:nvSpPr>
        <p:spPr>
          <a:prstGeom prst="rect">
            <a:avLst/>
          </a:prstGeom>
        </p:spPr>
        <p:txBody>
          <a:bodyPr/>
          <a:lstStyle/>
          <a:p>
            <a:pPr/>
            <a:r>
              <a:t>You must record the hash value somewhere else.</a:t>
            </a:r>
          </a:p>
        </p:txBody>
      </p:sp>
      <p:sp>
        <p:nvSpPr>
          <p:cNvPr id="514" name="Double-click to edit"/>
          <p:cNvSpPr txBox="1"/>
          <p:nvPr>
            <p:ph type="body" idx="1"/>
          </p:nvPr>
        </p:nvSpPr>
        <p:spPr>
          <a:prstGeom prst="rect">
            <a:avLst/>
          </a:prstGeom>
        </p:spPr>
        <p:txBody>
          <a:bodyPr/>
          <a:lstStyle/>
          <a:p>
            <a:pPr/>
          </a:p>
        </p:txBody>
      </p:sp>
      <p:sp>
        <p:nvSpPr>
          <p:cNvPr id="51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516" name="pasted-movie.png" descr="pasted-movie.png"/>
          <p:cNvPicPr>
            <a:picLocks noChangeAspect="1"/>
          </p:cNvPicPr>
          <p:nvPr/>
        </p:nvPicPr>
        <p:blipFill>
          <a:blip r:embed="rId2">
            <a:extLst/>
          </a:blip>
          <a:srcRect l="59339" t="7754" r="7504" b="33236"/>
          <a:stretch>
            <a:fillRect/>
          </a:stretch>
        </p:blipFill>
        <p:spPr>
          <a:xfrm>
            <a:off x="302966" y="780995"/>
            <a:ext cx="1157062" cy="1474085"/>
          </a:xfrm>
          <a:prstGeom prst="rect">
            <a:avLst/>
          </a:prstGeom>
          <a:ln w="12700">
            <a:miter lim="400000"/>
          </a:ln>
        </p:spPr>
      </p:pic>
      <p:pic>
        <p:nvPicPr>
          <p:cNvPr id="517" name="IMG_2953.HEIC" descr="IMG_2953.HEIC"/>
          <p:cNvPicPr>
            <a:picLocks noChangeAspect="1"/>
          </p:cNvPicPr>
          <p:nvPr/>
        </p:nvPicPr>
        <p:blipFill>
          <a:blip r:embed="rId3">
            <a:extLst/>
          </a:blip>
          <a:stretch>
            <a:fillRect/>
          </a:stretch>
        </p:blipFill>
        <p:spPr>
          <a:xfrm>
            <a:off x="3453568" y="2420755"/>
            <a:ext cx="1911355" cy="2548474"/>
          </a:xfrm>
          <a:prstGeom prst="rect">
            <a:avLst/>
          </a:prstGeom>
          <a:ln w="12700">
            <a:miter lim="400000"/>
          </a:ln>
        </p:spPr>
      </p:pic>
      <p:sp>
        <p:nvSpPr>
          <p:cNvPr id="518" name="Media information…"/>
          <p:cNvSpPr txBox="1"/>
          <p:nvPr/>
        </p:nvSpPr>
        <p:spPr>
          <a:xfrm>
            <a:off x="2929396" y="816456"/>
            <a:ext cx="4957962" cy="13970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Media information</a:t>
            </a:r>
          </a:p>
          <a:p>
            <a:pPr>
              <a:defRPr sz="900">
                <a:latin typeface="Menlo Regular"/>
                <a:ea typeface="Menlo Regular"/>
                <a:cs typeface="Menlo Regular"/>
                <a:sym typeface="Menlo Regular"/>
              </a:defRPr>
            </a:pPr>
            <a:r>
              <a:t>	Media type:		fixed disk</a:t>
            </a:r>
          </a:p>
          <a:p>
            <a:pPr>
              <a:defRPr sz="900">
                <a:latin typeface="Menlo Regular"/>
                <a:ea typeface="Menlo Regular"/>
                <a:cs typeface="Menlo Regular"/>
                <a:sym typeface="Menlo Regular"/>
              </a:defRPr>
            </a:pPr>
            <a:r>
              <a:t>	Is physical:		yes</a:t>
            </a:r>
          </a:p>
          <a:p>
            <a:pPr>
              <a:defRPr sz="900">
                <a:latin typeface="Menlo Regular"/>
                <a:ea typeface="Menlo Regular"/>
                <a:cs typeface="Menlo Regular"/>
                <a:sym typeface="Menlo Regular"/>
              </a:defRPr>
            </a:pPr>
            <a:r>
              <a:t>	Bytes per sector:	512</a:t>
            </a:r>
          </a:p>
          <a:p>
            <a:pPr>
              <a:defRPr sz="900">
                <a:latin typeface="Menlo Regular"/>
                <a:ea typeface="Menlo Regular"/>
                <a:cs typeface="Menlo Regular"/>
                <a:sym typeface="Menlo Regular"/>
              </a:defRPr>
            </a:pPr>
            <a:r>
              <a:t>	Number of sectors:	4194304</a:t>
            </a:r>
          </a:p>
          <a:p>
            <a:pPr>
              <a:defRPr sz="900">
                <a:latin typeface="Menlo Regular"/>
                <a:ea typeface="Menlo Regular"/>
                <a:cs typeface="Menlo Regular"/>
                <a:sym typeface="Menlo Regular"/>
              </a:defRPr>
            </a:pPr>
            <a:r>
              <a:t>	Media size:		2.0 GiB (2147483648 bytes)</a:t>
            </a:r>
          </a:p>
          <a:p>
            <a:pPr>
              <a:defRPr sz="900">
                <a:latin typeface="Menlo Regular"/>
                <a:ea typeface="Menlo Regular"/>
                <a:cs typeface="Menlo Regular"/>
                <a:sym typeface="Menlo Regular"/>
              </a:defRPr>
            </a:pPr>
          </a:p>
          <a:p>
            <a:pPr>
              <a:defRPr sz="900">
                <a:latin typeface="Menlo Regular"/>
                <a:ea typeface="Menlo Regular"/>
                <a:cs typeface="Menlo Regular"/>
                <a:sym typeface="Menlo Regular"/>
              </a:defRPr>
            </a:pPr>
            <a:r>
              <a:t>Digest hash information</a:t>
            </a:r>
          </a:p>
          <a:p>
            <a:pPr>
              <a:defRPr sz="900">
                <a:latin typeface="Menlo Regular"/>
                <a:ea typeface="Menlo Regular"/>
                <a:cs typeface="Menlo Regular"/>
                <a:sym typeface="Menlo Regular"/>
              </a:defRPr>
            </a:pPr>
            <a:r>
              <a:t>	MD5:		13350ebb7145914fad724007923d260b</a:t>
            </a:r>
          </a:p>
        </p:txBody>
      </p:sp>
      <p:sp>
        <p:nvSpPr>
          <p:cNvPr id="519" name="Line"/>
          <p:cNvSpPr/>
          <p:nvPr/>
        </p:nvSpPr>
        <p:spPr>
          <a:xfrm>
            <a:off x="1732962" y="1519810"/>
            <a:ext cx="923330" cy="1"/>
          </a:xfrm>
          <a:prstGeom prst="line">
            <a:avLst/>
          </a:prstGeom>
          <a:ln w="25400">
            <a:solidFill>
              <a:srgbClr val="000000"/>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520" name="Line"/>
          <p:cNvSpPr/>
          <p:nvPr/>
        </p:nvSpPr>
        <p:spPr>
          <a:xfrm>
            <a:off x="1732962" y="1646811"/>
            <a:ext cx="1365472" cy="1648061"/>
          </a:xfrm>
          <a:prstGeom prst="line">
            <a:avLst/>
          </a:prstGeom>
          <a:ln w="25400">
            <a:solidFill>
              <a:srgbClr val="000000"/>
            </a:solidFill>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521" name="Disk imagers could digitally sign the disk image with a per-device key……"/>
          <p:cNvSpPr txBox="1"/>
          <p:nvPr/>
        </p:nvSpPr>
        <p:spPr>
          <a:xfrm>
            <a:off x="5629876" y="3248297"/>
            <a:ext cx="2707023" cy="1262938"/>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a:defRPr sz="1700"/>
            </a:pPr>
            <a:r>
              <a:t>Disk imagers </a:t>
            </a:r>
            <a:r>
              <a:rPr i="1"/>
              <a:t>could</a:t>
            </a:r>
            <a:r>
              <a:t> digitally sign the disk image with a per-device key…</a:t>
            </a:r>
          </a:p>
          <a:p>
            <a:pPr>
              <a:defRPr sz="1700"/>
            </a:pPr>
          </a:p>
          <a:p>
            <a:pPr>
              <a:defRPr sz="1700"/>
            </a:pPr>
            <a:r>
              <a:t>In practice, they don’t.</a:t>
            </a:r>
          </a:p>
        </p:txBody>
      </p:sp>
    </p:spTree>
  </p:cSld>
  <p:clrMapOvr>
    <a:masterClrMapping/>
  </p:clrMapOvr>
  <p:transition xmlns:p14="http://schemas.microsoft.com/office/powerpoint/2010/main" spd="med" advClick="1"/>
</p:sld>
</file>

<file path=ppt/slides/slide4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2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2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25" name="Q: Do we need to write down the entire hash value?"/>
          <p:cNvSpPr txBox="1"/>
          <p:nvPr>
            <p:ph type="title"/>
          </p:nvPr>
        </p:nvSpPr>
        <p:spPr>
          <a:prstGeom prst="rect">
            <a:avLst/>
          </a:prstGeom>
        </p:spPr>
        <p:txBody>
          <a:bodyPr/>
          <a:lstStyle/>
          <a:p>
            <a:pPr/>
            <a:r>
              <a:t>Q: Do we need to write down the entire hash value?</a:t>
            </a:r>
          </a:p>
        </p:txBody>
      </p:sp>
      <p:sp>
        <p:nvSpPr>
          <p:cNvPr id="526" name="Double-click to edit"/>
          <p:cNvSpPr txBox="1"/>
          <p:nvPr>
            <p:ph type="body" idx="1"/>
          </p:nvPr>
        </p:nvSpPr>
        <p:spPr>
          <a:prstGeom prst="rect">
            <a:avLst/>
          </a:prstGeom>
        </p:spPr>
        <p:txBody>
          <a:bodyPr/>
          <a:lstStyle/>
          <a:p>
            <a:pPr/>
          </a:p>
        </p:txBody>
      </p:sp>
      <p:sp>
        <p:nvSpPr>
          <p:cNvPr id="52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528" name="IMG_2953.HEIC" descr="IMG_2953.HEIC"/>
          <p:cNvPicPr>
            <a:picLocks noChangeAspect="1"/>
          </p:cNvPicPr>
          <p:nvPr/>
        </p:nvPicPr>
        <p:blipFill>
          <a:blip r:embed="rId2">
            <a:extLst/>
          </a:blip>
          <a:stretch>
            <a:fillRect/>
          </a:stretch>
        </p:blipFill>
        <p:spPr>
          <a:xfrm>
            <a:off x="646592" y="663825"/>
            <a:ext cx="3333751" cy="4445001"/>
          </a:xfrm>
          <a:prstGeom prst="rect">
            <a:avLst/>
          </a:prstGeom>
          <a:ln w="12700">
            <a:miter lim="400000"/>
          </a:ln>
        </p:spPr>
      </p:pic>
      <p:pic>
        <p:nvPicPr>
          <p:cNvPr id="529" name="IMG_2954.HEIC" descr="IMG_2954.HEIC"/>
          <p:cNvPicPr>
            <a:picLocks noChangeAspect="1"/>
          </p:cNvPicPr>
          <p:nvPr/>
        </p:nvPicPr>
        <p:blipFill>
          <a:blip r:embed="rId3">
            <a:extLst/>
          </a:blip>
          <a:stretch>
            <a:fillRect/>
          </a:stretch>
        </p:blipFill>
        <p:spPr>
          <a:xfrm>
            <a:off x="5117941" y="663825"/>
            <a:ext cx="3333751" cy="4445001"/>
          </a:xfrm>
          <a:prstGeom prst="rect">
            <a:avLst/>
          </a:prstGeom>
          <a:ln w="12700">
            <a:miter lim="400000"/>
          </a:ln>
        </p:spPr>
      </p:pic>
      <p:sp>
        <p:nvSpPr>
          <p:cNvPr id="530" name="❌"/>
          <p:cNvSpPr txBox="1"/>
          <p:nvPr/>
        </p:nvSpPr>
        <p:spPr>
          <a:xfrm>
            <a:off x="6261964" y="2679060"/>
            <a:ext cx="1282701" cy="16637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0000"/>
            </a:lvl1pPr>
          </a:lstStyle>
          <a:p>
            <a:pPr/>
            <a:r>
              <a:t>❌</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530"/>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530" grpId="1"/>
    </p:bldLst>
  </p:timing>
</p:sld>
</file>

<file path=ppt/slides/slide5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3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3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34" name="Double-click to edit"/>
          <p:cNvSpPr txBox="1"/>
          <p:nvPr>
            <p:ph type="title"/>
          </p:nvPr>
        </p:nvSpPr>
        <p:spPr>
          <a:prstGeom prst="rect">
            <a:avLst/>
          </a:prstGeom>
        </p:spPr>
        <p:txBody>
          <a:bodyPr/>
          <a:lstStyle/>
          <a:p>
            <a:pPr/>
          </a:p>
        </p:txBody>
      </p:sp>
      <p:sp>
        <p:nvSpPr>
          <p:cNvPr id="535" name="Wait, why are we still using MD5?"/>
          <p:cNvSpPr txBox="1"/>
          <p:nvPr>
            <p:ph type="body" idx="1"/>
          </p:nvPr>
        </p:nvSpPr>
        <p:spPr>
          <a:prstGeom prst="rect">
            <a:avLst/>
          </a:prstGeom>
        </p:spPr>
        <p:txBody>
          <a:bodyPr/>
          <a:lstStyle/>
          <a:p>
            <a:pPr/>
            <a:r>
              <a:t>Wait, why are we still using MD5?</a:t>
            </a:r>
          </a:p>
        </p:txBody>
      </p:sp>
      <p:sp>
        <p:nvSpPr>
          <p:cNvPr id="53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5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3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3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40" name="MD5 is okay for this application … but …"/>
          <p:cNvSpPr txBox="1"/>
          <p:nvPr>
            <p:ph type="title"/>
          </p:nvPr>
        </p:nvSpPr>
        <p:spPr>
          <a:prstGeom prst="rect">
            <a:avLst/>
          </a:prstGeom>
        </p:spPr>
        <p:txBody>
          <a:bodyPr/>
          <a:lstStyle/>
          <a:p>
            <a:pPr/>
            <a:r>
              <a:t>MD5 is okay for this application … but …</a:t>
            </a:r>
          </a:p>
        </p:txBody>
      </p:sp>
      <p:sp>
        <p:nvSpPr>
          <p:cNvPr id="541" name="collision resistance — ❌…"/>
          <p:cNvSpPr txBox="1"/>
          <p:nvPr>
            <p:ph type="body" idx="1"/>
          </p:nvPr>
        </p:nvSpPr>
        <p:spPr>
          <a:xfrm>
            <a:off x="318907" y="843855"/>
            <a:ext cx="5926962" cy="4084941"/>
          </a:xfrm>
          <a:prstGeom prst="rect">
            <a:avLst/>
          </a:prstGeom>
        </p:spPr>
        <p:txBody>
          <a:bodyPr/>
          <a:lstStyle/>
          <a:p>
            <a:pPr/>
            <a:r>
              <a:rPr i="1"/>
              <a:t>collision resistance</a:t>
            </a:r>
            <a:r>
              <a:t> — ❌</a:t>
            </a:r>
          </a:p>
          <a:p>
            <a:pPr/>
            <a:r>
              <a:rPr i="1"/>
              <a:t>preimage resistance</a:t>
            </a:r>
            <a:r>
              <a:t> —~ ✔️ (weakened)</a:t>
            </a:r>
          </a:p>
          <a:p>
            <a:pPr lvl="1"/>
            <a:r>
              <a:t>It’s hard to find an input that produces a specific digest H1.</a:t>
            </a:r>
          </a:p>
          <a:p>
            <a:pPr lvl="1"/>
            <a:r>
              <a:t>It’s hard to modify a disk image and get the same MD5.</a:t>
            </a:r>
          </a:p>
          <a:p>
            <a:pPr/>
            <a:r>
              <a:rPr i="1"/>
              <a:t>second preimage resistance —~ ✔️</a:t>
            </a:r>
            <a:r>
              <a:t>(weakened)</a:t>
            </a:r>
            <a:endParaRPr i="1"/>
          </a:p>
          <a:p>
            <a:pPr lvl="1"/>
            <a:r>
              <a:t>For a given message M1, it’s hard to find a second message M2 for which H(M1) = H(M2)</a:t>
            </a:r>
          </a:p>
          <a:p>
            <a:pPr/>
          </a:p>
          <a:p>
            <a:pPr/>
            <a:r>
              <a:t>If the hash value was recorded and the hash value hasn’t changed, it’s unlikely that the data have changed.</a:t>
            </a:r>
          </a:p>
        </p:txBody>
      </p:sp>
      <p:sp>
        <p:nvSpPr>
          <p:cNvPr id="54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543" name="pasted-movie.png" descr="pasted-movie.png"/>
          <p:cNvPicPr>
            <a:picLocks noChangeAspect="1"/>
          </p:cNvPicPr>
          <p:nvPr/>
        </p:nvPicPr>
        <p:blipFill>
          <a:blip r:embed="rId2">
            <a:extLst/>
          </a:blip>
          <a:srcRect l="59339" t="7754" r="7504" b="33236"/>
          <a:stretch>
            <a:fillRect/>
          </a:stretch>
        </p:blipFill>
        <p:spPr>
          <a:xfrm>
            <a:off x="6684042" y="233326"/>
            <a:ext cx="1516069" cy="1931455"/>
          </a:xfrm>
          <a:prstGeom prst="rect">
            <a:avLst/>
          </a:prstGeom>
          <a:ln w="12700">
            <a:miter lim="400000"/>
          </a:ln>
        </p:spPr>
      </p:pic>
      <p:pic>
        <p:nvPicPr>
          <p:cNvPr id="544" name="IMG_2953.HEIC" descr="IMG_2953.HEIC"/>
          <p:cNvPicPr>
            <a:picLocks noChangeAspect="1"/>
          </p:cNvPicPr>
          <p:nvPr/>
        </p:nvPicPr>
        <p:blipFill>
          <a:blip r:embed="rId3">
            <a:extLst/>
          </a:blip>
          <a:stretch>
            <a:fillRect/>
          </a:stretch>
        </p:blipFill>
        <p:spPr>
          <a:xfrm>
            <a:off x="6704305" y="2310391"/>
            <a:ext cx="1911355" cy="2548473"/>
          </a:xfrm>
          <a:prstGeom prst="rect">
            <a:avLst/>
          </a:prstGeom>
          <a:ln w="12700">
            <a:miter lim="400000"/>
          </a:ln>
        </p:spPr>
      </p:pic>
    </p:spTree>
  </p:cSld>
  <p:clrMapOvr>
    <a:masterClrMapping/>
  </p:clrMapOvr>
  <p:transition xmlns:p14="http://schemas.microsoft.com/office/powerpoint/2010/main" spd="med" advClick="1"/>
</p:sld>
</file>

<file path=ppt/slides/slide5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4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47" name="Click to add subtitle"/>
          <p:cNvSpPr txBox="1"/>
          <p:nvPr>
            <p:ph type="body" sz="half" idx="1"/>
          </p:nvPr>
        </p:nvSpPr>
        <p:spPr>
          <a:prstGeom prst="rect">
            <a:avLst/>
          </a:prstGeom>
        </p:spPr>
        <p:txBody>
          <a:bodyPr/>
          <a:lstStyle/>
          <a:p>
            <a:pPr/>
          </a:p>
        </p:txBody>
      </p:sp>
      <p:sp>
        <p:nvSpPr>
          <p:cNvPr id="548" name="Encryption typically encountered by digital forensics examiners"/>
          <p:cNvSpPr txBox="1"/>
          <p:nvPr>
            <p:ph type="title"/>
          </p:nvPr>
        </p:nvSpPr>
        <p:spPr>
          <a:prstGeom prst="rect">
            <a:avLst/>
          </a:prstGeom>
        </p:spPr>
        <p:txBody>
          <a:bodyPr/>
          <a:lstStyle>
            <a:lvl1pPr defTabSz="624078">
              <a:defRPr sz="2912"/>
            </a:lvl1pPr>
          </a:lstStyle>
          <a:p>
            <a:pPr/>
            <a:r>
              <a:t>Encryption typically encountered by digital forensics examiners</a:t>
            </a:r>
          </a:p>
        </p:txBody>
      </p:sp>
    </p:spTree>
  </p:cSld>
  <p:clrMapOvr>
    <a:masterClrMapping/>
  </p:clrMapOvr>
  <p:transition xmlns:p14="http://schemas.microsoft.com/office/powerpoint/2010/main" spd="med" advClick="1"/>
</p:sld>
</file>

<file path=ppt/slides/slide5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5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51" name="Click to add subtitle"/>
          <p:cNvSpPr txBox="1"/>
          <p:nvPr>
            <p:ph type="body" sz="half" idx="1"/>
          </p:nvPr>
        </p:nvSpPr>
        <p:spPr>
          <a:prstGeom prst="rect">
            <a:avLst/>
          </a:prstGeom>
        </p:spPr>
        <p:txBody>
          <a:bodyPr/>
          <a:lstStyle/>
          <a:p>
            <a:pPr/>
          </a:p>
        </p:txBody>
      </p:sp>
      <p:sp>
        <p:nvSpPr>
          <p:cNvPr id="552" name="Disk Encryption with  Symmetric Encryption Algorithms"/>
          <p:cNvSpPr txBox="1"/>
          <p:nvPr>
            <p:ph type="title"/>
          </p:nvPr>
        </p:nvSpPr>
        <p:spPr>
          <a:prstGeom prst="rect">
            <a:avLst/>
          </a:prstGeom>
        </p:spPr>
        <p:txBody>
          <a:bodyPr/>
          <a:lstStyle/>
          <a:p>
            <a:pPr defTabSz="624078">
              <a:defRPr sz="2912"/>
            </a:pPr>
            <a:r>
              <a:t>Disk Encryption with </a:t>
            </a:r>
            <a:br/>
            <a:r>
              <a:t>Symmetric Encryption Algorithms</a:t>
            </a:r>
          </a:p>
        </p:txBody>
      </p:sp>
    </p:spTree>
  </p:cSld>
  <p:clrMapOvr>
    <a:masterClrMapping/>
  </p:clrMapOvr>
  <p:transition xmlns:p14="http://schemas.microsoft.com/office/powerpoint/2010/main" spd="med" advClick="1"/>
</p:sld>
</file>

<file path=ppt/slides/slide5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5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5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56" name="Symmetric Functions: The Big Idea"/>
          <p:cNvSpPr txBox="1"/>
          <p:nvPr>
            <p:ph type="title"/>
          </p:nvPr>
        </p:nvSpPr>
        <p:spPr>
          <a:prstGeom prst="rect">
            <a:avLst/>
          </a:prstGeom>
        </p:spPr>
        <p:txBody>
          <a:bodyPr/>
          <a:lstStyle/>
          <a:p>
            <a:pPr/>
            <a:r>
              <a:t>Symmetric Functions: The Big Idea</a:t>
            </a:r>
          </a:p>
        </p:txBody>
      </p:sp>
      <p:sp>
        <p:nvSpPr>
          <p:cNvPr id="557" name="M’ = f(M, key)…"/>
          <p:cNvSpPr txBox="1"/>
          <p:nvPr>
            <p:ph type="body" idx="1"/>
          </p:nvPr>
        </p:nvSpPr>
        <p:spPr>
          <a:prstGeom prst="rect">
            <a:avLst/>
          </a:prstGeom>
        </p:spPr>
        <p:txBody>
          <a:bodyPr/>
          <a:lstStyle/>
          <a:p>
            <a:pPr marR="0" algn="ctr" defTabSz="241101">
              <a:lnSpc>
                <a:spcPts val="2400"/>
              </a:lnSpc>
              <a:spcBef>
                <a:spcPts val="100"/>
              </a:spcBef>
              <a:tabLst>
                <a:tab pos="546100" algn="l"/>
              </a:tabLst>
              <a:defRPr sz="2000">
                <a:uFillTx/>
                <a:latin typeface="Gill Sans"/>
                <a:ea typeface="Gill Sans"/>
                <a:cs typeface="Gill Sans"/>
                <a:sym typeface="Gill Sans"/>
              </a:defRPr>
            </a:pPr>
            <a:r>
              <a:t>M’ = f(M, key)</a:t>
            </a:r>
          </a:p>
          <a:p>
            <a:pPr marR="0" algn="ctr" defTabSz="241101">
              <a:lnSpc>
                <a:spcPts val="2400"/>
              </a:lnSpc>
              <a:spcBef>
                <a:spcPts val="100"/>
              </a:spcBef>
              <a:tabLst>
                <a:tab pos="546100" algn="l"/>
              </a:tabLst>
              <a:defRPr sz="2000">
                <a:uFillTx/>
                <a:latin typeface="Gill Sans"/>
                <a:ea typeface="Gill Sans"/>
                <a:cs typeface="Gill Sans"/>
                <a:sym typeface="Gill Sans"/>
              </a:defRPr>
            </a:pPr>
            <a:r>
              <a:t>M = f’(M’, key)</a:t>
            </a:r>
          </a:p>
          <a:p>
            <a:pPr>
              <a:spcBef>
                <a:spcPts val="0"/>
              </a:spcBef>
              <a:tabLst>
                <a:tab pos="546100" algn="l"/>
              </a:tabLst>
            </a:pPr>
            <a:r>
              <a:t>Note:</a:t>
            </a:r>
          </a:p>
          <a:p>
            <a:pPr lvl="1" marL="389061" indent="-119821">
              <a:spcBef>
                <a:spcPts val="900"/>
              </a:spcBef>
              <a:defRPr sz="1400"/>
            </a:pPr>
            <a:r>
              <a:t>The same key encrypts and decrypts</a:t>
            </a:r>
          </a:p>
          <a:p>
            <a:pPr lvl="1" marL="389061" indent="-119821">
              <a:spcBef>
                <a:spcPts val="900"/>
              </a:spcBef>
              <a:defRPr sz="1400"/>
            </a:pPr>
            <a:r>
              <a:t>f=f’ or f≠f’  — some algorithms have a decrypt mode, some don’t.</a:t>
            </a:r>
          </a:p>
        </p:txBody>
      </p:sp>
      <p:sp>
        <p:nvSpPr>
          <p:cNvPr id="558" name="Slide Number"/>
          <p:cNvSpPr txBox="1"/>
          <p:nvPr>
            <p:ph type="sldNum" sz="quarter" idx="2"/>
          </p:nvPr>
        </p:nvSpPr>
        <p:spPr>
          <a:xfrm>
            <a:off x="8834239" y="4953000"/>
            <a:ext cx="184746"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spTree>
  </p:cSld>
  <p:clrMapOvr>
    <a:masterClrMapping/>
  </p:clrMapOvr>
  <p:transition xmlns:p14="http://schemas.microsoft.com/office/powerpoint/2010/main" spd="med" advClick="1"/>
</p:sld>
</file>

<file path=ppt/slides/slide5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56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6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62" name="German Enigma Machine"/>
          <p:cNvSpPr txBox="1"/>
          <p:nvPr>
            <p:ph type="title"/>
          </p:nvPr>
        </p:nvSpPr>
        <p:spPr>
          <a:prstGeom prst="rect">
            <a:avLst/>
          </a:prstGeom>
        </p:spPr>
        <p:txBody>
          <a:bodyPr/>
          <a:lstStyle/>
          <a:p>
            <a:pPr/>
            <a:r>
              <a:t>German Enigma Machine</a:t>
            </a:r>
          </a:p>
        </p:txBody>
      </p:sp>
      <p:sp>
        <p:nvSpPr>
          <p:cNvPr id="563" name="Set “code of the day” on dials.…"/>
          <p:cNvSpPr txBox="1"/>
          <p:nvPr>
            <p:ph type="body" idx="1"/>
          </p:nvPr>
        </p:nvSpPr>
        <p:spPr>
          <a:prstGeom prst="rect">
            <a:avLst/>
          </a:prstGeom>
        </p:spPr>
        <p:txBody>
          <a:bodyPr/>
          <a:lstStyle/>
          <a:p>
            <a:pPr>
              <a:spcBef>
                <a:spcPts val="500"/>
              </a:spcBef>
            </a:pPr>
            <a:r>
              <a:t>Set “code of the day” on dials.</a:t>
            </a:r>
          </a:p>
          <a:p>
            <a:pPr>
              <a:spcBef>
                <a:spcPts val="500"/>
              </a:spcBef>
            </a:pPr>
            <a:r>
              <a:t>Later models: Set additional code with plugs and wires.</a:t>
            </a:r>
          </a:p>
          <a:p>
            <a:pPr>
              <a:spcBef>
                <a:spcPts val="500"/>
              </a:spcBef>
            </a:pPr>
            <a:r>
              <a:t>Press a button with the letter to encrypt; the encrypted letter lights up.</a:t>
            </a:r>
          </a:p>
          <a:p>
            <a:pPr>
              <a:spcBef>
                <a:spcPts val="500"/>
              </a:spcBef>
            </a:pPr>
            <a:r>
              <a:t>Each key press advances the dials</a:t>
            </a:r>
          </a:p>
        </p:txBody>
      </p:sp>
      <p:sp>
        <p:nvSpPr>
          <p:cNvPr id="564" name="Slide Number"/>
          <p:cNvSpPr txBox="1"/>
          <p:nvPr>
            <p:ph type="sldNum" sz="quarter" idx="2"/>
          </p:nvPr>
        </p:nvSpPr>
        <p:spPr>
          <a:xfrm>
            <a:off x="8863111" y="4953000"/>
            <a:ext cx="127001"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pic>
        <p:nvPicPr>
          <p:cNvPr id="565" name="pasted.tiff" descr="pasted.tiff"/>
          <p:cNvPicPr>
            <a:picLocks noChangeAspect="1"/>
          </p:cNvPicPr>
          <p:nvPr/>
        </p:nvPicPr>
        <p:blipFill>
          <a:blip r:embed="rId2">
            <a:extLst/>
          </a:blip>
          <a:stretch>
            <a:fillRect/>
          </a:stretch>
        </p:blipFill>
        <p:spPr>
          <a:xfrm>
            <a:off x="6529957" y="981381"/>
            <a:ext cx="2021965" cy="3812848"/>
          </a:xfrm>
          <a:prstGeom prst="rect">
            <a:avLst/>
          </a:prstGeom>
          <a:ln w="12700">
            <a:miter lim="400000"/>
          </a:ln>
        </p:spPr>
      </p:pic>
    </p:spTree>
  </p:cSld>
  <p:clrMapOvr>
    <a:masterClrMapping/>
  </p:clrMapOvr>
  <p:transition xmlns:p14="http://schemas.microsoft.com/office/powerpoint/2010/main" spd="med" advClick="1"/>
</p:sld>
</file>

<file path=ppt/slides/slide5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56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6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69" name="Inside the Enigma"/>
          <p:cNvSpPr txBox="1"/>
          <p:nvPr>
            <p:ph type="title"/>
          </p:nvPr>
        </p:nvSpPr>
        <p:spPr>
          <a:prstGeom prst="rect">
            <a:avLst/>
          </a:prstGeom>
        </p:spPr>
        <p:txBody>
          <a:bodyPr/>
          <a:lstStyle/>
          <a:p>
            <a:pPr/>
            <a:r>
              <a:t>Inside the Enigma</a:t>
            </a:r>
          </a:p>
        </p:txBody>
      </p:sp>
      <p:sp>
        <p:nvSpPr>
          <p:cNvPr id="570" name="http://www.math.miami.edu/~harald/enigma/enigma.gif"/>
          <p:cNvSpPr txBox="1"/>
          <p:nvPr>
            <p:ph type="body" idx="1"/>
          </p:nvPr>
        </p:nvSpPr>
        <p:spPr>
          <a:prstGeom prst="rect">
            <a:avLst/>
          </a:prstGeom>
        </p:spPr>
        <p:txBody>
          <a:bodyPr/>
          <a:lstStyle>
            <a:lvl1pPr>
              <a:spcBef>
                <a:spcPts val="0"/>
              </a:spcBef>
              <a:tabLst>
                <a:tab pos="546100" algn="l"/>
              </a:tabLst>
              <a:defRPr sz="1200"/>
            </a:lvl1pPr>
          </a:lstStyle>
          <a:p>
            <a:pPr/>
            <a:r>
              <a:t>http://www.math.miami.edu/~harald/enigma/enigma.gif</a:t>
            </a:r>
          </a:p>
        </p:txBody>
      </p:sp>
      <p:sp>
        <p:nvSpPr>
          <p:cNvPr id="571" name="Slide Number"/>
          <p:cNvSpPr txBox="1"/>
          <p:nvPr>
            <p:ph type="sldNum" sz="quarter" idx="2"/>
          </p:nvPr>
        </p:nvSpPr>
        <p:spPr>
          <a:xfrm>
            <a:off x="8863111" y="4953000"/>
            <a:ext cx="127001"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pic>
        <p:nvPicPr>
          <p:cNvPr id="572" name="pasted1.tiff" descr="pasted1.tiff"/>
          <p:cNvPicPr>
            <a:picLocks noChangeAspect="1"/>
          </p:cNvPicPr>
          <p:nvPr/>
        </p:nvPicPr>
        <p:blipFill>
          <a:blip r:embed="rId2">
            <a:extLst/>
          </a:blip>
          <a:stretch>
            <a:fillRect/>
          </a:stretch>
        </p:blipFill>
        <p:spPr>
          <a:xfrm>
            <a:off x="556612" y="1607343"/>
            <a:ext cx="3655688" cy="3303148"/>
          </a:xfrm>
          <a:prstGeom prst="rect">
            <a:avLst/>
          </a:prstGeom>
          <a:ln w="12700">
            <a:miter lim="400000"/>
          </a:ln>
        </p:spPr>
      </p:pic>
      <p:pic>
        <p:nvPicPr>
          <p:cNvPr id="573" name="pasted2.tiff" descr="pasted2.tiff"/>
          <p:cNvPicPr>
            <a:picLocks noChangeAspect="1"/>
          </p:cNvPicPr>
          <p:nvPr/>
        </p:nvPicPr>
        <p:blipFill>
          <a:blip r:embed="rId3">
            <a:extLst/>
          </a:blip>
          <a:stretch>
            <a:fillRect/>
          </a:stretch>
        </p:blipFill>
        <p:spPr>
          <a:xfrm>
            <a:off x="5087689" y="776291"/>
            <a:ext cx="3437916" cy="4241745"/>
          </a:xfrm>
          <a:prstGeom prst="rect">
            <a:avLst/>
          </a:prstGeom>
          <a:ln w="12700">
            <a:miter lim="400000"/>
          </a:ln>
        </p:spPr>
      </p:pic>
    </p:spTree>
  </p:cSld>
  <p:clrMapOvr>
    <a:masterClrMapping/>
  </p:clrMapOvr>
  <p:transition xmlns:p14="http://schemas.microsoft.com/office/powerpoint/2010/main" spd="med" advClick="1"/>
</p:sld>
</file>

<file path=ppt/slides/slide5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57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7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77" name="Cryptography after WW2"/>
          <p:cNvSpPr txBox="1"/>
          <p:nvPr>
            <p:ph type="title"/>
          </p:nvPr>
        </p:nvSpPr>
        <p:spPr>
          <a:prstGeom prst="rect">
            <a:avLst/>
          </a:prstGeom>
        </p:spPr>
        <p:txBody>
          <a:bodyPr/>
          <a:lstStyle/>
          <a:p>
            <a:pPr/>
            <a:r>
              <a:t>Cryptography after WW2</a:t>
            </a:r>
          </a:p>
        </p:txBody>
      </p:sp>
      <p:sp>
        <p:nvSpPr>
          <p:cNvPr id="578" name="Academia largely disinterested…"/>
          <p:cNvSpPr txBox="1"/>
          <p:nvPr>
            <p:ph type="body" idx="1"/>
          </p:nvPr>
        </p:nvSpPr>
        <p:spPr>
          <a:prstGeom prst="rect">
            <a:avLst/>
          </a:prstGeom>
        </p:spPr>
        <p:txBody>
          <a:bodyPr/>
          <a:lstStyle/>
          <a:p>
            <a:pPr>
              <a:spcBef>
                <a:spcPts val="0"/>
              </a:spcBef>
            </a:pPr>
            <a:r>
              <a:t>Academia largely disinterested</a:t>
            </a:r>
          </a:p>
          <a:p>
            <a:pPr>
              <a:spcBef>
                <a:spcPts val="0"/>
              </a:spcBef>
            </a:pPr>
            <a:r>
              <a:t>NSA Largest Employer of mathematicians in the world.</a:t>
            </a:r>
          </a:p>
        </p:txBody>
      </p:sp>
      <p:sp>
        <p:nvSpPr>
          <p:cNvPr id="579" name="Slide Number"/>
          <p:cNvSpPr txBox="1"/>
          <p:nvPr>
            <p:ph type="sldNum" sz="quarter" idx="2"/>
          </p:nvPr>
        </p:nvSpPr>
        <p:spPr>
          <a:xfrm>
            <a:off x="8863111" y="4953000"/>
            <a:ext cx="127001"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pic>
        <p:nvPicPr>
          <p:cNvPr id="580" name="pasted-movie.png" descr="pasted-movie.png"/>
          <p:cNvPicPr>
            <a:picLocks noChangeAspect="1"/>
          </p:cNvPicPr>
          <p:nvPr/>
        </p:nvPicPr>
        <p:blipFill>
          <a:blip r:embed="rId2">
            <a:extLst/>
          </a:blip>
          <a:stretch>
            <a:fillRect/>
          </a:stretch>
        </p:blipFill>
        <p:spPr>
          <a:xfrm>
            <a:off x="512660" y="1822059"/>
            <a:ext cx="3703880" cy="2963104"/>
          </a:xfrm>
          <a:prstGeom prst="rect">
            <a:avLst/>
          </a:prstGeom>
          <a:ln w="12700">
            <a:miter lim="400000"/>
          </a:ln>
        </p:spPr>
      </p:pic>
      <p:pic>
        <p:nvPicPr>
          <p:cNvPr id="581" name="pasted-movie.png" descr="pasted-movie.png"/>
          <p:cNvPicPr>
            <a:picLocks noChangeAspect="1"/>
          </p:cNvPicPr>
          <p:nvPr/>
        </p:nvPicPr>
        <p:blipFill>
          <a:blip r:embed="rId3">
            <a:extLst/>
          </a:blip>
          <a:stretch>
            <a:fillRect/>
          </a:stretch>
        </p:blipFill>
        <p:spPr>
          <a:xfrm>
            <a:off x="4351493" y="1817835"/>
            <a:ext cx="4528079" cy="2971552"/>
          </a:xfrm>
          <a:prstGeom prst="rect">
            <a:avLst/>
          </a:prstGeom>
          <a:ln w="12700">
            <a:miter lim="400000"/>
          </a:ln>
        </p:spPr>
      </p:pic>
    </p:spTree>
  </p:cSld>
  <p:clrMapOvr>
    <a:masterClrMapping/>
  </p:clrMapOvr>
  <p:transition xmlns:p14="http://schemas.microsoft.com/office/powerpoint/2010/main" spd="med" advClick="1"/>
</p:sld>
</file>

<file path=ppt/slides/slide5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58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8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85" name="The Cryptography revolution"/>
          <p:cNvSpPr txBox="1"/>
          <p:nvPr>
            <p:ph type="title"/>
          </p:nvPr>
        </p:nvSpPr>
        <p:spPr>
          <a:prstGeom prst="rect">
            <a:avLst/>
          </a:prstGeom>
        </p:spPr>
        <p:txBody>
          <a:bodyPr/>
          <a:lstStyle/>
          <a:p>
            <a:pPr/>
            <a:r>
              <a:t>The Cryptography revolution</a:t>
            </a:r>
          </a:p>
        </p:txBody>
      </p:sp>
      <p:sp>
        <p:nvSpPr>
          <p:cNvPr id="586" name="IBM hired by Lloyds of London to arrange security for a cash dispensing network (early ATM machines.)…"/>
          <p:cNvSpPr txBox="1"/>
          <p:nvPr>
            <p:ph type="body" idx="1"/>
          </p:nvPr>
        </p:nvSpPr>
        <p:spPr>
          <a:prstGeom prst="rect">
            <a:avLst/>
          </a:prstGeom>
        </p:spPr>
        <p:txBody>
          <a:bodyPr/>
          <a:lstStyle/>
          <a:p>
            <a:pPr>
              <a:spcBef>
                <a:spcPts val="700"/>
              </a:spcBef>
            </a:pPr>
            <a:r>
              <a:t>IBM hired by Lloyds of London to arrange security for a cash dispensing network (early ATM machines.)</a:t>
            </a:r>
          </a:p>
          <a:p>
            <a:pPr>
              <a:spcBef>
                <a:spcPts val="700"/>
              </a:spcBef>
            </a:pPr>
            <a:r>
              <a:t>IBM develops “Lucifer” cipher</a:t>
            </a:r>
          </a:p>
          <a:p>
            <a:pPr lvl="1">
              <a:spcBef>
                <a:spcPts val="700"/>
              </a:spcBef>
            </a:pPr>
            <a:r>
              <a:t>Symmetric Algorithm • 112 bit key • Substitution and transposition within 8-character blocks</a:t>
            </a:r>
          </a:p>
          <a:p>
            <a:pPr>
              <a:spcBef>
                <a:spcPts val="0"/>
              </a:spcBef>
            </a:pPr>
            <a:r>
              <a:t>National Bureau of Standards request proposals for a “Data Encryption Standard.”</a:t>
            </a:r>
          </a:p>
          <a:p>
            <a:pPr lvl="1" marL="389061" indent="-119821">
              <a:spcBef>
                <a:spcPts val="900"/>
              </a:spcBef>
              <a:defRPr sz="1400"/>
            </a:pPr>
            <a:r>
              <a:t>IBM submits Lucifer to NBS</a:t>
            </a:r>
          </a:p>
          <a:p>
            <a:pPr lvl="1" marL="389061" indent="-119821">
              <a:spcBef>
                <a:spcPts val="900"/>
              </a:spcBef>
              <a:defRPr sz="1400"/>
            </a:pPr>
            <a:r>
              <a:t>NBS submits Lucifer to NSA</a:t>
            </a:r>
          </a:p>
          <a:p>
            <a:pPr lvl="1" marL="389061" indent="-119821">
              <a:spcBef>
                <a:spcPts val="900"/>
              </a:spcBef>
              <a:defRPr sz="1400"/>
            </a:pPr>
            <a:r>
              <a:t>NSA returns Lucifer with “tweaks” to substitution boxes and 56-bit key</a:t>
            </a:r>
          </a:p>
          <a:p>
            <a:pPr>
              <a:spcBef>
                <a:spcPts val="0"/>
              </a:spcBef>
            </a:pPr>
            <a:r>
              <a:t>NSA has hardened Lucifer against differential cryptanalysis, but couldn’t tell anyone…</a:t>
            </a:r>
          </a:p>
        </p:txBody>
      </p:sp>
      <p:sp>
        <p:nvSpPr>
          <p:cNvPr id="587" name="Slide Number"/>
          <p:cNvSpPr txBox="1"/>
          <p:nvPr>
            <p:ph type="sldNum" sz="quarter" idx="2"/>
          </p:nvPr>
        </p:nvSpPr>
        <p:spPr>
          <a:xfrm>
            <a:off x="8863111" y="4953000"/>
            <a:ext cx="127001"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pic>
        <p:nvPicPr>
          <p:cNvPr id="588" name="pasted-movie.png" descr="pasted-movie.png"/>
          <p:cNvPicPr>
            <a:picLocks noChangeAspect="1"/>
          </p:cNvPicPr>
          <p:nvPr/>
        </p:nvPicPr>
        <p:blipFill>
          <a:blip r:embed="rId2">
            <a:extLst/>
          </a:blip>
          <a:stretch>
            <a:fillRect/>
          </a:stretch>
        </p:blipFill>
        <p:spPr>
          <a:xfrm>
            <a:off x="5474348" y="158347"/>
            <a:ext cx="3352801" cy="4929188"/>
          </a:xfrm>
          <a:prstGeom prst="rect">
            <a:avLst/>
          </a:prstGeom>
          <a:ln w="12700">
            <a:miter lim="400000"/>
          </a:ln>
        </p:spPr>
      </p:pic>
    </p:spTree>
  </p:cSld>
  <p:clrMapOvr>
    <a:masterClrMapping/>
  </p:clrMapOvr>
  <p:transition xmlns:p14="http://schemas.microsoft.com/office/powerpoint/2010/main" spd="med" advClick="1"/>
</p:sld>
</file>

<file path=ppt/slides/slide5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9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59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592" name="Elements of a modern block cipher"/>
          <p:cNvSpPr txBox="1"/>
          <p:nvPr>
            <p:ph type="title"/>
          </p:nvPr>
        </p:nvSpPr>
        <p:spPr>
          <a:prstGeom prst="rect">
            <a:avLst/>
          </a:prstGeom>
        </p:spPr>
        <p:txBody>
          <a:bodyPr/>
          <a:lstStyle/>
          <a:p>
            <a:pPr/>
            <a:r>
              <a:t>Elements of a modern block cipher</a:t>
            </a:r>
          </a:p>
        </p:txBody>
      </p:sp>
      <p:sp>
        <p:nvSpPr>
          <p:cNvPr id="593" name="Key:     block of data (typically 128 or 256 bits)…"/>
          <p:cNvSpPr txBox="1"/>
          <p:nvPr>
            <p:ph type="body" idx="1"/>
          </p:nvPr>
        </p:nvSpPr>
        <p:spPr>
          <a:prstGeom prst="rect">
            <a:avLst/>
          </a:prstGeom>
        </p:spPr>
        <p:txBody>
          <a:bodyPr/>
          <a:lstStyle/>
          <a:p>
            <a:pPr/>
            <a:r>
              <a:t>Key: 				block of data (typically 128 or 256 bits)</a:t>
            </a:r>
          </a:p>
          <a:p>
            <a:pPr/>
            <a:r>
              <a:t>Plaintext &amp; Ciphertext: 	block of data (typically 64 or 128 bits)*</a:t>
            </a:r>
          </a:p>
          <a:p>
            <a:pPr/>
            <a:r>
              <a:t>Examples:			Advanced Encryption Standard (AES128 &amp; AES256)</a:t>
            </a:r>
          </a:p>
          <a:p>
            <a:pPr lvl="1"/>
            <a:r>
              <a:t>RC6, Twofish, Serpent, Camellia, IDEA, MARS, etc</a:t>
            </a:r>
          </a:p>
          <a:p>
            <a:pPr lvl="1"/>
            <a:r>
              <a:t>Speck &amp; Simon (light weight algorithms)</a:t>
            </a:r>
          </a:p>
          <a:p>
            <a:pPr/>
            <a:r>
              <a:t>No practical way to decrypt except trying every key.</a:t>
            </a:r>
          </a:p>
        </p:txBody>
      </p:sp>
      <p:sp>
        <p:nvSpPr>
          <p:cNvPr id="59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95" name="* Except stream ciphers such as ChaCha and Salsa20"/>
          <p:cNvSpPr txBox="1"/>
          <p:nvPr/>
        </p:nvSpPr>
        <p:spPr>
          <a:xfrm>
            <a:off x="112245" y="4893381"/>
            <a:ext cx="3680719"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lvl="1"/>
            <a:r>
              <a:t>* Except stream ciphers such as ChaCha and Salsa20</a:t>
            </a:r>
          </a:p>
        </p:txBody>
      </p:sp>
      <p:grpSp>
        <p:nvGrpSpPr>
          <p:cNvPr id="603" name="Group"/>
          <p:cNvGrpSpPr/>
          <p:nvPr/>
        </p:nvGrpSpPr>
        <p:grpSpPr>
          <a:xfrm>
            <a:off x="1103923" y="2927267"/>
            <a:ext cx="6692973" cy="1728261"/>
            <a:chOff x="0" y="0"/>
            <a:chExt cx="6692971" cy="1728260"/>
          </a:xfrm>
        </p:grpSpPr>
        <p:sp>
          <p:nvSpPr>
            <p:cNvPr id="596" name="Algorithm"/>
            <p:cNvSpPr/>
            <p:nvPr/>
          </p:nvSpPr>
          <p:spPr>
            <a:xfrm>
              <a:off x="2529499" y="1152477"/>
              <a:ext cx="1709210" cy="575784"/>
            </a:xfrm>
            <a:prstGeom prst="rect">
              <a:avLst/>
            </a:prstGeom>
            <a:solidFill>
              <a:srgbClr val="EF5FA7"/>
            </a:solidFill>
            <a:ln w="3175"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lvl1pPr algn="ctr" defTabSz="309562">
                <a:defRPr sz="2600">
                  <a:solidFill>
                    <a:srgbClr val="FFFFFF"/>
                  </a:solidFill>
                  <a:latin typeface="Helvetica Neue Medium"/>
                  <a:ea typeface="Helvetica Neue Medium"/>
                  <a:cs typeface="Helvetica Neue Medium"/>
                  <a:sym typeface="Helvetica Neue Medium"/>
                </a:defRPr>
              </a:lvl1pPr>
            </a:lstStyle>
            <a:p>
              <a:pPr/>
              <a:r>
                <a:t>Algorithm</a:t>
              </a:r>
            </a:p>
          </p:txBody>
        </p:sp>
        <p:sp>
          <p:nvSpPr>
            <p:cNvPr id="597" name="Plaintext"/>
            <p:cNvSpPr txBox="1"/>
            <p:nvPr/>
          </p:nvSpPr>
          <p:spPr>
            <a:xfrm>
              <a:off x="0" y="1241589"/>
              <a:ext cx="1668511" cy="397560"/>
            </a:xfrm>
            <a:prstGeom prst="rect">
              <a:avLst/>
            </a:prstGeom>
            <a:solidFill>
              <a:srgbClr val="00A2FF"/>
            </a:solidFill>
            <a:ln w="3175" cap="flat">
              <a:noFill/>
              <a:miter lim="400000"/>
            </a:ln>
            <a:effectLst/>
            <a:extLst>
              <a:ext uri="{C572A759-6A51-4108-AA02-DFA0A04FC94B}">
                <ma14:wrappingTextBoxFlag xmlns:ma14="http://schemas.microsoft.com/office/mac/drawingml/2011/main" val="1"/>
              </a:ext>
            </a:extLst>
          </p:spPr>
          <p:txBody>
            <a:bodyPr wrap="square" lIns="19050" tIns="19050" rIns="19050" bIns="19050" numCol="1" anchor="ctr">
              <a:spAutoFit/>
            </a:bodyPr>
            <a:lstStyle>
              <a:lvl1pPr algn="ctr" defTabSz="309562">
                <a:defRPr sz="2400">
                  <a:solidFill>
                    <a:srgbClr val="FFFFFF"/>
                  </a:solidFill>
                  <a:latin typeface="Helvetica Neue Medium"/>
                  <a:ea typeface="Helvetica Neue Medium"/>
                  <a:cs typeface="Helvetica Neue Medium"/>
                  <a:sym typeface="Helvetica Neue Medium"/>
                </a:defRPr>
              </a:lvl1pPr>
            </a:lstStyle>
            <a:p>
              <a:pPr/>
              <a:r>
                <a:t>Plaintext</a:t>
              </a:r>
            </a:p>
          </p:txBody>
        </p:sp>
        <p:sp>
          <p:nvSpPr>
            <p:cNvPr id="598" name="Ciphertext"/>
            <p:cNvSpPr txBox="1"/>
            <p:nvPr/>
          </p:nvSpPr>
          <p:spPr>
            <a:xfrm>
              <a:off x="5099698" y="1241589"/>
              <a:ext cx="1593274" cy="397560"/>
            </a:xfrm>
            <a:prstGeom prst="rect">
              <a:avLst/>
            </a:prstGeom>
            <a:solidFill>
              <a:srgbClr val="000000"/>
            </a:solidFill>
            <a:ln w="3175" cap="flat">
              <a:noFill/>
              <a:miter lim="400000"/>
            </a:ln>
            <a:effectLst/>
            <a:extLst>
              <a:ext uri="{C572A759-6A51-4108-AA02-DFA0A04FC94B}">
                <ma14:wrappingTextBoxFlag xmlns:ma14="http://schemas.microsoft.com/office/mac/drawingml/2011/main" val="1"/>
              </a:ext>
            </a:extLst>
          </p:spPr>
          <p:txBody>
            <a:bodyPr wrap="square" lIns="19050" tIns="19050" rIns="19050" bIns="19050" numCol="1" anchor="ctr">
              <a:spAutoFit/>
            </a:bodyPr>
            <a:lstStyle>
              <a:lvl1pPr algn="ctr" defTabSz="309562">
                <a:defRPr sz="2400">
                  <a:solidFill>
                    <a:srgbClr val="FFFFFF"/>
                  </a:solidFill>
                  <a:latin typeface="Helvetica Neue Medium"/>
                  <a:ea typeface="Helvetica Neue Medium"/>
                  <a:cs typeface="Helvetica Neue Medium"/>
                  <a:sym typeface="Helvetica Neue Medium"/>
                </a:defRPr>
              </a:lvl1pPr>
            </a:lstStyle>
            <a:p>
              <a:pPr/>
              <a:r>
                <a:t>Ciphertext</a:t>
              </a:r>
            </a:p>
          </p:txBody>
        </p:sp>
        <p:sp>
          <p:nvSpPr>
            <p:cNvPr id="599" name="key"/>
            <p:cNvSpPr/>
            <p:nvPr/>
          </p:nvSpPr>
          <p:spPr>
            <a:xfrm>
              <a:off x="2858292" y="0"/>
              <a:ext cx="1057725" cy="476250"/>
            </a:xfrm>
            <a:prstGeom prst="rect">
              <a:avLst/>
            </a:prstGeom>
            <a:solidFill>
              <a:srgbClr val="EF5FA7"/>
            </a:solidFill>
            <a:ln w="3175"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lvl1pPr algn="ctr" defTabSz="309562">
                <a:defRPr sz="2600">
                  <a:solidFill>
                    <a:srgbClr val="FFFFFF"/>
                  </a:solidFill>
                  <a:latin typeface="Helvetica Neue Medium"/>
                  <a:ea typeface="Helvetica Neue Medium"/>
                  <a:cs typeface="Helvetica Neue Medium"/>
                  <a:sym typeface="Helvetica Neue Medium"/>
                </a:defRPr>
              </a:lvl1pPr>
            </a:lstStyle>
            <a:p>
              <a:pPr/>
              <a:r>
                <a:t>key</a:t>
              </a:r>
            </a:p>
          </p:txBody>
        </p:sp>
        <p:sp>
          <p:nvSpPr>
            <p:cNvPr id="600" name="Arrow"/>
            <p:cNvSpPr/>
            <p:nvPr/>
          </p:nvSpPr>
          <p:spPr>
            <a:xfrm>
              <a:off x="1912868" y="1202244"/>
              <a:ext cx="476251" cy="476251"/>
            </a:xfrm>
            <a:prstGeom prst="rightArrow">
              <a:avLst>
                <a:gd name="adj1" fmla="val 32000"/>
                <a:gd name="adj2" fmla="val 64000"/>
              </a:avLst>
            </a:prstGeom>
            <a:solidFill>
              <a:srgbClr val="EE220C"/>
            </a:solidFill>
            <a:ln w="3175" cap="flat">
              <a:noFill/>
              <a:miter lim="400000"/>
            </a:ln>
            <a:effectLst/>
          </p:spPr>
          <p:txBody>
            <a:bodyPr wrap="square" lIns="0" tIns="0" rIns="0" bIns="0" numCol="1" anchor="ctr">
              <a:noAutofit/>
            </a:bodyP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01" name="Arrow"/>
            <p:cNvSpPr/>
            <p:nvPr/>
          </p:nvSpPr>
          <p:spPr>
            <a:xfrm>
              <a:off x="4431078" y="1202244"/>
              <a:ext cx="476251" cy="476251"/>
            </a:xfrm>
            <a:prstGeom prst="rightArrow">
              <a:avLst>
                <a:gd name="adj1" fmla="val 32000"/>
                <a:gd name="adj2" fmla="val 64000"/>
              </a:avLst>
            </a:prstGeom>
            <a:solidFill>
              <a:srgbClr val="EE220C"/>
            </a:solidFill>
            <a:ln w="3175" cap="flat">
              <a:noFill/>
              <a:miter lim="400000"/>
            </a:ln>
            <a:effectLst/>
          </p:spPr>
          <p:txBody>
            <a:bodyPr wrap="square" lIns="0" tIns="0" rIns="0" bIns="0" numCol="1" anchor="ctr">
              <a:noAutofit/>
            </a:bodyP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02" name="Arrow"/>
            <p:cNvSpPr/>
            <p:nvPr/>
          </p:nvSpPr>
          <p:spPr>
            <a:xfrm flipH="1" rot="16200000">
              <a:off x="3145979" y="576238"/>
              <a:ext cx="476251" cy="476251"/>
            </a:xfrm>
            <a:prstGeom prst="rightArrow">
              <a:avLst>
                <a:gd name="adj1" fmla="val 32000"/>
                <a:gd name="adj2" fmla="val 64000"/>
              </a:avLst>
            </a:prstGeom>
            <a:solidFill>
              <a:srgbClr val="EE220C"/>
            </a:solidFill>
            <a:ln w="3175" cap="flat">
              <a:noFill/>
              <a:miter lim="400000"/>
            </a:ln>
            <a:effectLst/>
          </p:spPr>
          <p:txBody>
            <a:bodyPr wrap="square" lIns="0" tIns="0" rIns="0" bIns="0" numCol="1" anchor="ctr">
              <a:noAutofit/>
            </a:bodyPr>
            <a:lstStyle/>
            <a:p>
              <a:pPr algn="ctr" defTabSz="309562">
                <a:defRPr>
                  <a:solidFill>
                    <a:srgbClr val="FFFFFF"/>
                  </a:solidFill>
                  <a:latin typeface="Helvetica Neue Medium"/>
                  <a:ea typeface="Helvetica Neue Medium"/>
                  <a:cs typeface="Helvetica Neue Medium"/>
                  <a:sym typeface="Helvetica Neue Medium"/>
                </a:defRPr>
              </a:pPr>
            </a:p>
          </p:txBody>
        </p:sp>
      </p:grpSp>
    </p:spTree>
  </p:cSld>
  <p:clrMapOvr>
    <a:masterClrMapping/>
  </p:clrMapOvr>
  <p:transition xmlns:p14="http://schemas.microsoft.com/office/powerpoint/2010/main" spd="med" advClick="1"/>
</p:sld>
</file>

<file path=ppt/slides/slide6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0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07" name="Double-click to edit"/>
          <p:cNvSpPr txBox="1"/>
          <p:nvPr>
            <p:ph type="title"/>
          </p:nvPr>
        </p:nvSpPr>
        <p:spPr>
          <a:prstGeom prst="rect">
            <a:avLst/>
          </a:prstGeom>
        </p:spPr>
        <p:txBody>
          <a:bodyPr/>
          <a:lstStyle/>
          <a:p>
            <a:pPr/>
          </a:p>
        </p:txBody>
      </p:sp>
      <p:sp>
        <p:nvSpPr>
          <p:cNvPr id="608" name="Just how big is 2128?"/>
          <p:cNvSpPr txBox="1"/>
          <p:nvPr>
            <p:ph type="body" idx="1"/>
          </p:nvPr>
        </p:nvSpPr>
        <p:spPr>
          <a:prstGeom prst="rect">
            <a:avLst/>
          </a:prstGeom>
        </p:spPr>
        <p:txBody>
          <a:bodyPr/>
          <a:lstStyle/>
          <a:p>
            <a:pPr/>
            <a:r>
              <a:t>Just how big is 2</a:t>
            </a:r>
            <a:r>
              <a:rPr baseline="31999"/>
              <a:t>128</a:t>
            </a:r>
            <a:r>
              <a:t>?</a:t>
            </a:r>
          </a:p>
        </p:txBody>
      </p:sp>
      <p:sp>
        <p:nvSpPr>
          <p:cNvPr id="60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6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1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1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13" name="Just how big is 2128?"/>
          <p:cNvSpPr txBox="1"/>
          <p:nvPr>
            <p:ph type="title"/>
          </p:nvPr>
        </p:nvSpPr>
        <p:spPr>
          <a:prstGeom prst="rect">
            <a:avLst/>
          </a:prstGeom>
        </p:spPr>
        <p:txBody>
          <a:bodyPr/>
          <a:lstStyle/>
          <a:p>
            <a:pPr/>
            <a:r>
              <a:t>Just how big is 2</a:t>
            </a:r>
            <a:r>
              <a:rPr baseline="36666"/>
              <a:t>128</a:t>
            </a:r>
            <a:r>
              <a:t>?</a:t>
            </a:r>
          </a:p>
        </p:txBody>
      </p:sp>
      <p:sp>
        <p:nvSpPr>
          <p:cNvPr id="614" name="2128 = 340,282,366,920,938,463,463,374,607,431,768,211,456 ≅ 3.4 x 1014…"/>
          <p:cNvSpPr txBox="1"/>
          <p:nvPr>
            <p:ph type="body" idx="1"/>
          </p:nvPr>
        </p:nvSpPr>
        <p:spPr>
          <a:prstGeom prst="rect">
            <a:avLst/>
          </a:prstGeom>
        </p:spPr>
        <p:txBody>
          <a:bodyPr lIns="19050" tIns="19050" rIns="19050" bIns="19050"/>
          <a:lstStyle/>
          <a:p>
            <a:pPr marL="227707" indent="-227707"/>
            <a:r>
              <a:t>2</a:t>
            </a:r>
            <a:r>
              <a:rPr baseline="34333"/>
              <a:t>128</a:t>
            </a:r>
            <a:r>
              <a:t> = 340,282,366,920,938,463,463,374,607,431,768,211,456 ≅ 3.4 x 10</a:t>
            </a:r>
            <a:r>
              <a:rPr baseline="31999"/>
              <a:t>14</a:t>
            </a:r>
          </a:p>
          <a:p>
            <a:pPr marL="227707" indent="-227707"/>
          </a:p>
          <a:p>
            <a:pPr marL="227707" indent="-227707"/>
            <a:r>
              <a:t>If you could try a billion</a:t>
            </a:r>
            <a:r>
              <a:rPr baseline="34333"/>
              <a:t>2</a:t>
            </a:r>
            <a:r>
              <a:t> combinations a second, </a:t>
            </a:r>
          </a:p>
          <a:p>
            <a:pPr lvl="1" marL="227707" indent="41532">
              <a:lnSpc>
                <a:spcPct val="100000"/>
              </a:lnSpc>
              <a:buClrTx/>
              <a:buSzTx/>
              <a:buFont typeface="Wingdings"/>
              <a:buNone/>
              <a:defRPr sz="1800"/>
            </a:pPr>
            <a:r>
              <a:t>it would take 10,790 billion years (2</a:t>
            </a:r>
            <a:r>
              <a:rPr baseline="33000"/>
              <a:t>128</a:t>
            </a:r>
            <a:r>
              <a:t> / 10</a:t>
            </a:r>
            <a:r>
              <a:rPr baseline="33000"/>
              <a:t>9</a:t>
            </a:r>
            <a:r>
              <a:t> / 10</a:t>
            </a:r>
            <a:r>
              <a:rPr baseline="33000"/>
              <a:t>9</a:t>
            </a:r>
            <a:r>
              <a:t> / (60*60*24*365) / 10</a:t>
            </a:r>
            <a:r>
              <a:rPr baseline="33000"/>
              <a:t>9</a:t>
            </a:r>
            <a:r>
              <a:t>)</a:t>
            </a:r>
          </a:p>
          <a:p>
            <a:pPr marL="227707" indent="-227707"/>
          </a:p>
          <a:p>
            <a:pPr marL="227707" indent="-227707"/>
            <a:r>
              <a:t>The universe is ~14 billion years old</a:t>
            </a:r>
          </a:p>
        </p:txBody>
      </p:sp>
      <p:sp>
        <p:nvSpPr>
          <p:cNvPr id="61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616" name="pasted-movie.png" descr="pasted-movie.png"/>
          <p:cNvPicPr>
            <a:picLocks noChangeAspect="1"/>
          </p:cNvPicPr>
          <p:nvPr/>
        </p:nvPicPr>
        <p:blipFill>
          <a:blip r:embed="rId2">
            <a:extLst/>
          </a:blip>
          <a:stretch>
            <a:fillRect/>
          </a:stretch>
        </p:blipFill>
        <p:spPr>
          <a:xfrm>
            <a:off x="3855515" y="2576584"/>
            <a:ext cx="4723196" cy="2361598"/>
          </a:xfrm>
          <a:prstGeom prst="rect">
            <a:avLst/>
          </a:prstGeom>
          <a:ln w="12700">
            <a:miter lim="400000"/>
          </a:ln>
        </p:spPr>
      </p:pic>
    </p:spTree>
  </p:cSld>
  <p:clrMapOvr>
    <a:masterClrMapping/>
  </p:clrMapOvr>
  <p:transition xmlns:p14="http://schemas.microsoft.com/office/powerpoint/2010/main" spd="med" advClick="1"/>
</p:sld>
</file>

<file path=ppt/slides/slide6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1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1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20" name="Security of symmetric algorithms"/>
          <p:cNvSpPr txBox="1"/>
          <p:nvPr>
            <p:ph type="title"/>
          </p:nvPr>
        </p:nvSpPr>
        <p:spPr>
          <a:prstGeom prst="rect">
            <a:avLst/>
          </a:prstGeom>
        </p:spPr>
        <p:txBody>
          <a:bodyPr/>
          <a:lstStyle/>
          <a:p>
            <a:pPr/>
            <a:r>
              <a:t>Security of symmetric algorithms</a:t>
            </a:r>
          </a:p>
        </p:txBody>
      </p:sp>
      <p:sp>
        <p:nvSpPr>
          <p:cNvPr id="621" name="Information security requires:…"/>
          <p:cNvSpPr txBox="1"/>
          <p:nvPr>
            <p:ph type="body" idx="1"/>
          </p:nvPr>
        </p:nvSpPr>
        <p:spPr>
          <a:prstGeom prst="rect">
            <a:avLst/>
          </a:prstGeom>
        </p:spPr>
        <p:txBody>
          <a:bodyPr lIns="19050" tIns="19050" rIns="19050" bIns="19050"/>
          <a:lstStyle/>
          <a:p>
            <a:pPr marR="28955" defTabSz="648965">
              <a:defRPr sz="1710"/>
            </a:pPr>
            <a:r>
              <a:t>Information security requires:</a:t>
            </a:r>
          </a:p>
          <a:p>
            <a:pPr lvl="1" marL="385870" marR="28955" indent="-130092" defTabSz="648965">
              <a:spcBef>
                <a:spcPts val="300"/>
              </a:spcBef>
              <a:defRPr sz="1520"/>
            </a:pPr>
            <a:r>
              <a:t>A strong algorithm &amp; a secret key</a:t>
            </a:r>
          </a:p>
          <a:p>
            <a:pPr lvl="1" marL="385870" marR="28955" indent="-130092" defTabSz="648965">
              <a:spcBef>
                <a:spcPts val="300"/>
              </a:spcBef>
              <a:defRPr sz="1520"/>
            </a:pPr>
            <a:r>
              <a:t>“strong” means </a:t>
            </a:r>
          </a:p>
          <a:p>
            <a:pPr lvl="2" marL="788831" marR="28955" indent="-98713" defTabSz="648965">
              <a:spcBef>
                <a:spcPts val="300"/>
              </a:spcBef>
              <a:defRPr sz="1140"/>
            </a:pPr>
            <a:r>
              <a:t>With 1 bit change of the </a:t>
            </a:r>
            <a:r>
              <a:t>key </a:t>
            </a:r>
            <a:r>
              <a:t>or </a:t>
            </a:r>
            <a:r>
              <a:t>plain text </a:t>
            </a:r>
          </a:p>
          <a:p>
            <a:pPr lvl="2" marL="788831" marR="28955" indent="-98713" defTabSz="648965">
              <a:spcBef>
                <a:spcPts val="300"/>
              </a:spcBef>
              <a:defRPr sz="1140"/>
            </a:pPr>
            <a:r>
              <a:t>T</a:t>
            </a:r>
            <a:r>
              <a:t>here is a</a:t>
            </a:r>
            <a:r>
              <a:t> </a:t>
            </a:r>
            <a:r>
              <a:t>50% chance that </a:t>
            </a:r>
            <a:r>
              <a:t>each bit </a:t>
            </a:r>
            <a:r>
              <a:t>in the cipher text will be changed.</a:t>
            </a:r>
          </a:p>
          <a:p>
            <a:pPr marR="28955" defTabSz="648965">
              <a:defRPr sz="1710"/>
            </a:pPr>
            <a:r>
              <a:t>Keys should random.</a:t>
            </a:r>
          </a:p>
          <a:p>
            <a:pPr marR="28955" defTabSz="648965">
              <a:defRPr sz="1710"/>
            </a:pPr>
            <a:r>
              <a:t>Key strength:</a:t>
            </a:r>
          </a:p>
          <a:p>
            <a:pPr lvl="1" marL="385870" marR="28955" indent="-130092" defTabSz="648965">
              <a:spcBef>
                <a:spcPts val="300"/>
              </a:spcBef>
              <a:defRPr sz="1520"/>
            </a:pPr>
            <a:r>
              <a:t>56 bit keys </a:t>
            </a:r>
            <a:r>
              <a:rPr i="1"/>
              <a:t>have been brute-forced (EFF; 1998)</a:t>
            </a:r>
            <a:endParaRPr i="1"/>
          </a:p>
          <a:p>
            <a:pPr lvl="1" marL="385870" marR="28955" indent="-130092" defTabSz="648965">
              <a:spcBef>
                <a:spcPts val="300"/>
              </a:spcBef>
              <a:defRPr sz="1520"/>
            </a:pPr>
            <a:r>
              <a:t>64 bit keys were brute forced (distributed.net; 2006)</a:t>
            </a:r>
            <a:endParaRPr i="1"/>
          </a:p>
          <a:p>
            <a:pPr lvl="1" marL="385870" marR="28955" indent="-130092" defTabSz="648965">
              <a:spcBef>
                <a:spcPts val="300"/>
              </a:spcBef>
              <a:defRPr sz="1520"/>
            </a:pPr>
            <a:r>
              <a:t>80 bit keys can be brute-forced</a:t>
            </a:r>
          </a:p>
          <a:p>
            <a:pPr lvl="1" marL="385870" marR="28955" indent="-130092" defTabSz="648965">
              <a:spcBef>
                <a:spcPts val="300"/>
              </a:spcBef>
              <a:defRPr sz="1520"/>
            </a:pPr>
            <a:r>
              <a:t>128 bit keys might be brute-forced with a quantum computer (with Grover’s algorithm)</a:t>
            </a:r>
          </a:p>
          <a:p>
            <a:pPr lvl="1" marL="385870" marR="28955" indent="-130092" defTabSz="648965">
              <a:spcBef>
                <a:spcPts val="300"/>
              </a:spcBef>
              <a:defRPr sz="1520"/>
            </a:pPr>
            <a:r>
              <a:t>256 bit keys cannot be brute forced even with quantum computing</a:t>
            </a:r>
          </a:p>
          <a:p>
            <a:pPr lvl="2" marL="788831" marR="28955" indent="-98713" defTabSz="648965">
              <a:spcBef>
                <a:spcPts val="300"/>
              </a:spcBef>
              <a:defRPr sz="1140"/>
            </a:pPr>
            <a:r>
              <a:t>There are only 10</a:t>
            </a:r>
            <a:r>
              <a:rPr baseline="31999"/>
              <a:t>80</a:t>
            </a:r>
            <a:r>
              <a:t> </a:t>
            </a:r>
            <a:r>
              <a:rPr sz="1710"/>
              <a:t>≅</a:t>
            </a:r>
            <a:r>
              <a:t>2</a:t>
            </a:r>
            <a:r>
              <a:rPr baseline="31999"/>
              <a:t>266</a:t>
            </a:r>
            <a:r>
              <a:t> particles in the universe</a:t>
            </a:r>
          </a:p>
          <a:p>
            <a:pPr lvl="2" marL="788831" marR="28955" indent="-98713" defTabSz="648965">
              <a:spcBef>
                <a:spcPts val="300"/>
              </a:spcBef>
              <a:defRPr sz="1140"/>
            </a:pPr>
            <a:r>
              <a:t>More bits also protect against algorithmic deficiencies </a:t>
            </a:r>
          </a:p>
        </p:txBody>
      </p:sp>
      <p:sp>
        <p:nvSpPr>
          <p:cNvPr id="622" name="Slide Number"/>
          <p:cNvSpPr txBox="1"/>
          <p:nvPr>
            <p:ph type="sldNum" sz="quarter" idx="2"/>
          </p:nvPr>
        </p:nvSpPr>
        <p:spPr>
          <a:xfrm>
            <a:off x="8834239" y="4953000"/>
            <a:ext cx="184746"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spTree>
  </p:cSld>
  <p:clrMapOvr>
    <a:masterClrMapping/>
  </p:clrMapOvr>
  <p:transition xmlns:p14="http://schemas.microsoft.com/office/powerpoint/2010/main" spd="med" advClick="1"/>
</p:sld>
</file>

<file path=ppt/slides/slide6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2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2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26" name="Stream Ciphers; Block Ciphers; Modes of Operation"/>
          <p:cNvSpPr txBox="1"/>
          <p:nvPr>
            <p:ph type="title"/>
          </p:nvPr>
        </p:nvSpPr>
        <p:spPr>
          <a:prstGeom prst="rect">
            <a:avLst/>
          </a:prstGeom>
        </p:spPr>
        <p:txBody>
          <a:bodyPr/>
          <a:lstStyle/>
          <a:p>
            <a:pPr/>
            <a:r>
              <a:t>Stream Ciphers; Block Ciphers; Modes of Operation</a:t>
            </a:r>
          </a:p>
        </p:txBody>
      </p:sp>
      <p:sp>
        <p:nvSpPr>
          <p:cNvPr id="627" name="Stream ciphers — encrypt 1 byte at a time…"/>
          <p:cNvSpPr txBox="1"/>
          <p:nvPr>
            <p:ph type="body" idx="1"/>
          </p:nvPr>
        </p:nvSpPr>
        <p:spPr>
          <a:prstGeom prst="rect">
            <a:avLst/>
          </a:prstGeom>
        </p:spPr>
        <p:txBody>
          <a:bodyPr lIns="19050" tIns="19050" rIns="19050" bIns="19050"/>
          <a:lstStyle/>
          <a:p>
            <a:pPr/>
            <a:r>
              <a:t>Stream ciphers — encrypt 1 byte at a time</a:t>
            </a:r>
          </a:p>
          <a:p>
            <a:pPr/>
            <a:r>
              <a:t>Block ciphers — encrypt 1 block at a time  (block size parameter)</a:t>
            </a:r>
          </a:p>
          <a:p>
            <a:pPr/>
            <a:r>
              <a:t>Modes of operation — describes how to put the blocks together</a:t>
            </a:r>
          </a:p>
          <a:p>
            <a:pPr lvl="1"/>
            <a:r>
              <a:rPr b="1"/>
              <a:t>Electronic Code Book (ECB)</a:t>
            </a:r>
            <a:r>
              <a:t> mode </a:t>
            </a:r>
          </a:p>
          <a:p>
            <a:pPr lvl="2"/>
            <a:r>
              <a:t>each block is encrypted the same</a:t>
            </a:r>
          </a:p>
          <a:p>
            <a:pPr lvl="1"/>
            <a:r>
              <a:rPr b="1"/>
              <a:t>Cipher Block Chaining (CBC) </a:t>
            </a:r>
            <a:r>
              <a:t>mode </a:t>
            </a:r>
          </a:p>
          <a:p>
            <a:pPr lvl="2"/>
            <a:r>
              <a:t>first block XORed with Initialization Vector (IV)</a:t>
            </a:r>
          </a:p>
          <a:p>
            <a:pPr lvl="2"/>
            <a:r>
              <a:t>each block XORed with previous block</a:t>
            </a:r>
          </a:p>
          <a:p>
            <a:pPr lvl="1">
              <a:defRPr b="1"/>
            </a:pPr>
            <a:r>
              <a:t>Counter Mode (CTR)</a:t>
            </a:r>
          </a:p>
          <a:p>
            <a:pPr lvl="2"/>
            <a:r>
              <a:t>Each block XORed with block #</a:t>
            </a:r>
          </a:p>
          <a:p>
            <a:pPr lvl="1">
              <a:defRPr b="1"/>
            </a:pPr>
            <a:r>
              <a:t>Authenticated encryption</a:t>
            </a:r>
          </a:p>
          <a:p>
            <a:pPr lvl="2"/>
            <a:r>
              <a:t>Detect message corruption.</a:t>
            </a:r>
          </a:p>
          <a:p>
            <a:pPr lvl="2"/>
            <a:r>
              <a:t>The better ones are patented</a:t>
            </a:r>
          </a:p>
        </p:txBody>
      </p:sp>
      <p:sp>
        <p:nvSpPr>
          <p:cNvPr id="628" name="Slide Number"/>
          <p:cNvSpPr txBox="1"/>
          <p:nvPr>
            <p:ph type="sldNum" sz="quarter" idx="2"/>
          </p:nvPr>
        </p:nvSpPr>
        <p:spPr>
          <a:xfrm>
            <a:off x="8834239" y="4953000"/>
            <a:ext cx="184746" cy="165100"/>
          </a:xfrm>
          <a:prstGeom prst="rect">
            <a:avLst/>
          </a:prstGeom>
          <a:extLst>
            <a:ext uri="{C572A759-6A51-4108-AA02-DFA0A04FC94B}">
              <ma14:wrappingTextBoxFlag xmlns:ma14="http://schemas.microsoft.com/office/mac/drawingml/2011/main" val="1"/>
            </a:ext>
          </a:extLst>
        </p:spPr>
        <p:txBody>
          <a:bodyPr lIns="19050" tIns="19050" rIns="19050" bIns="19050"/>
          <a:lstStyle/>
          <a:p>
            <a:pPr/>
            <a:fld id="{86CB4B4D-7CA3-9044-876B-883B54F8677D}" type="slidenum"/>
          </a:p>
        </p:txBody>
      </p:sp>
      <p:pic>
        <p:nvPicPr>
          <p:cNvPr id="629" name="droppedImage.pdf" descr="droppedImage.pdf"/>
          <p:cNvPicPr>
            <a:picLocks noChangeAspect="1"/>
          </p:cNvPicPr>
          <p:nvPr/>
        </p:nvPicPr>
        <p:blipFill>
          <a:blip r:embed="rId2">
            <a:extLst/>
          </a:blip>
          <a:stretch>
            <a:fillRect/>
          </a:stretch>
        </p:blipFill>
        <p:spPr>
          <a:xfrm>
            <a:off x="4552253" y="1919483"/>
            <a:ext cx="4554766" cy="2582780"/>
          </a:xfrm>
          <a:prstGeom prst="rect">
            <a:avLst/>
          </a:prstGeom>
          <a:ln w="3175"/>
        </p:spPr>
      </p:pic>
    </p:spTree>
  </p:cSld>
  <p:clrMapOvr>
    <a:masterClrMapping/>
  </p:clrMapOvr>
  <p:transition xmlns:p14="http://schemas.microsoft.com/office/powerpoint/2010/main" spd="med" advClick="1"/>
</p:sld>
</file>

<file path=ppt/slides/slide6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3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3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33" name="Typical application - Remote secure storage"/>
          <p:cNvSpPr txBox="1"/>
          <p:nvPr>
            <p:ph type="title"/>
          </p:nvPr>
        </p:nvSpPr>
        <p:spPr>
          <a:prstGeom prst="rect">
            <a:avLst/>
          </a:prstGeom>
        </p:spPr>
        <p:txBody>
          <a:bodyPr/>
          <a:lstStyle/>
          <a:p>
            <a:pPr/>
            <a:r>
              <a:t>Typical application - Remote secure storage</a:t>
            </a:r>
          </a:p>
        </p:txBody>
      </p:sp>
      <p:sp>
        <p:nvSpPr>
          <p:cNvPr id="634" name="Encrypt before write.…"/>
          <p:cNvSpPr txBox="1"/>
          <p:nvPr>
            <p:ph type="body" idx="1"/>
          </p:nvPr>
        </p:nvSpPr>
        <p:spPr>
          <a:prstGeom prst="rect">
            <a:avLst/>
          </a:prstGeom>
        </p:spPr>
        <p:txBody>
          <a:bodyPr/>
          <a:lstStyle/>
          <a:p>
            <a:pPr/>
            <a:r>
              <a:t>Encrypt before write.</a:t>
            </a:r>
          </a:p>
          <a:p>
            <a:pPr/>
            <a:r>
              <a:t>Decrypt after read.</a:t>
            </a:r>
          </a:p>
          <a:p>
            <a:pPr/>
            <a:r>
              <a:t>Remote system can’t read your data!</a:t>
            </a:r>
          </a:p>
        </p:txBody>
      </p:sp>
      <p:sp>
        <p:nvSpPr>
          <p:cNvPr id="63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646" name="Group"/>
          <p:cNvGrpSpPr/>
          <p:nvPr/>
        </p:nvGrpSpPr>
        <p:grpSpPr>
          <a:xfrm>
            <a:off x="3244018" y="1150659"/>
            <a:ext cx="5565721" cy="3095545"/>
            <a:chOff x="0" y="0"/>
            <a:chExt cx="5565719" cy="3095543"/>
          </a:xfrm>
        </p:grpSpPr>
        <p:grpSp>
          <p:nvGrpSpPr>
            <p:cNvPr id="638" name="Group"/>
            <p:cNvGrpSpPr/>
            <p:nvPr/>
          </p:nvGrpSpPr>
          <p:grpSpPr>
            <a:xfrm>
              <a:off x="2790040" y="-1"/>
              <a:ext cx="1676401" cy="1663888"/>
              <a:chOff x="0" y="0"/>
              <a:chExt cx="1676400" cy="1663886"/>
            </a:xfrm>
          </p:grpSpPr>
          <p:pic>
            <p:nvPicPr>
              <p:cNvPr id="636" name="pasted-movie.png" descr="pasted-movie.png"/>
              <p:cNvPicPr>
                <a:picLocks noChangeAspect="1"/>
              </p:cNvPicPr>
              <p:nvPr/>
            </p:nvPicPr>
            <p:blipFill>
              <a:blip r:embed="rId2">
                <a:extLst/>
              </a:blip>
              <a:stretch>
                <a:fillRect/>
              </a:stretch>
            </p:blipFill>
            <p:spPr>
              <a:xfrm>
                <a:off x="269246" y="0"/>
                <a:ext cx="1137908" cy="1375699"/>
              </a:xfrm>
              <a:prstGeom prst="rect">
                <a:avLst/>
              </a:prstGeom>
              <a:ln w="12700" cap="flat">
                <a:noFill/>
                <a:miter lim="400000"/>
              </a:ln>
              <a:effectLst/>
            </p:spPr>
          </p:pic>
          <p:sp>
            <p:nvSpPr>
              <p:cNvPr id="637" name="Caption"/>
              <p:cNvSpPr/>
              <p:nvPr/>
            </p:nvSpPr>
            <p:spPr>
              <a:xfrm>
                <a:off x="0" y="1477298"/>
                <a:ext cx="1676401" cy="186589"/>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19050" tIns="19050" rIns="19050" bIns="19050" numCol="1" anchor="ctr">
                <a:noAutofit/>
              </a:bodyPr>
              <a:lstStyle>
                <a:lvl1pPr algn="ctr" defTabSz="309562">
                  <a:defRPr sz="1100">
                    <a:solidFill>
                      <a:srgbClr val="000000"/>
                    </a:solidFill>
                    <a:latin typeface="Helvetica Neue"/>
                    <a:ea typeface="Helvetica Neue"/>
                    <a:cs typeface="Helvetica Neue"/>
                    <a:sym typeface="Helvetica Neue"/>
                  </a:defRPr>
                </a:lvl1pPr>
              </a:lstStyle>
              <a:p>
                <a:pPr/>
                <a:r>
                  <a:t>Amazon S3</a:t>
                </a:r>
              </a:p>
            </p:txBody>
          </p:sp>
        </p:grpSp>
        <p:pic>
          <p:nvPicPr>
            <p:cNvPr id="639" name="pasted-movie.png" descr="pasted-movie.png"/>
            <p:cNvPicPr>
              <a:picLocks noChangeAspect="1"/>
            </p:cNvPicPr>
            <p:nvPr/>
          </p:nvPicPr>
          <p:blipFill>
            <a:blip r:embed="rId3">
              <a:extLst/>
            </a:blip>
            <a:stretch>
              <a:fillRect/>
            </a:stretch>
          </p:blipFill>
          <p:spPr>
            <a:xfrm>
              <a:off x="0" y="1657148"/>
              <a:ext cx="1059929" cy="1059929"/>
            </a:xfrm>
            <a:prstGeom prst="rect">
              <a:avLst/>
            </a:prstGeom>
            <a:ln w="12700" cap="flat">
              <a:noFill/>
              <a:miter lim="400000"/>
            </a:ln>
            <a:effectLst/>
          </p:spPr>
        </p:pic>
        <p:pic>
          <p:nvPicPr>
            <p:cNvPr id="640" name="pasted-movie.png" descr="pasted-movie.png"/>
            <p:cNvPicPr>
              <a:picLocks noChangeAspect="1"/>
            </p:cNvPicPr>
            <p:nvPr/>
          </p:nvPicPr>
          <p:blipFill>
            <a:blip r:embed="rId4">
              <a:extLst/>
            </a:blip>
            <a:stretch>
              <a:fillRect/>
            </a:stretch>
          </p:blipFill>
          <p:spPr>
            <a:xfrm>
              <a:off x="1100389" y="2413861"/>
              <a:ext cx="681684" cy="681683"/>
            </a:xfrm>
            <a:prstGeom prst="rect">
              <a:avLst/>
            </a:prstGeom>
            <a:ln w="12700" cap="flat">
              <a:noFill/>
              <a:miter lim="400000"/>
            </a:ln>
            <a:effectLst/>
          </p:spPr>
        </p:pic>
        <p:pic>
          <p:nvPicPr>
            <p:cNvPr id="641" name="pasted-movie.png" descr="pasted-movie.png"/>
            <p:cNvPicPr>
              <a:picLocks noChangeAspect="1"/>
            </p:cNvPicPr>
            <p:nvPr/>
          </p:nvPicPr>
          <p:blipFill>
            <a:blip r:embed="rId5">
              <a:extLst/>
            </a:blip>
            <a:stretch>
              <a:fillRect/>
            </a:stretch>
          </p:blipFill>
          <p:spPr>
            <a:xfrm>
              <a:off x="895393" y="538906"/>
              <a:ext cx="1091676" cy="1091677"/>
            </a:xfrm>
            <a:prstGeom prst="rect">
              <a:avLst/>
            </a:prstGeom>
            <a:ln w="12700" cap="flat">
              <a:noFill/>
              <a:miter lim="400000"/>
            </a:ln>
            <a:effectLst/>
          </p:spPr>
        </p:pic>
        <p:sp>
          <p:nvSpPr>
            <p:cNvPr id="642" name="Arrow"/>
            <p:cNvSpPr/>
            <p:nvPr/>
          </p:nvSpPr>
          <p:spPr>
            <a:xfrm>
              <a:off x="2100879" y="523880"/>
              <a:ext cx="476251" cy="476251"/>
            </a:xfrm>
            <a:prstGeom prst="rightArrow">
              <a:avLst>
                <a:gd name="adj1" fmla="val 32000"/>
                <a:gd name="adj2" fmla="val 64000"/>
              </a:avLst>
            </a:prstGeom>
            <a:solidFill>
              <a:srgbClr val="000000"/>
            </a:solidFill>
            <a:ln w="3175" cap="flat">
              <a:noFill/>
              <a:miter lim="400000"/>
            </a:ln>
            <a:effectLst/>
          </p:spPr>
          <p:txBody>
            <a:bodyPr wrap="square" lIns="0" tIns="0" rIns="0" bIns="0" numCol="1" anchor="ctr">
              <a:noAutofit/>
            </a:bodyP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43" name="Arrow"/>
            <p:cNvSpPr/>
            <p:nvPr/>
          </p:nvSpPr>
          <p:spPr>
            <a:xfrm rot="16200000">
              <a:off x="1203106" y="1716905"/>
              <a:ext cx="476251" cy="476251"/>
            </a:xfrm>
            <a:prstGeom prst="rightArrow">
              <a:avLst>
                <a:gd name="adj1" fmla="val 32000"/>
                <a:gd name="adj2" fmla="val 64000"/>
              </a:avLst>
            </a:prstGeom>
            <a:solidFill>
              <a:srgbClr val="00A2FF"/>
            </a:solidFill>
            <a:ln w="3175" cap="flat">
              <a:noFill/>
              <a:miter lim="400000"/>
            </a:ln>
            <a:effectLst/>
          </p:spPr>
          <p:txBody>
            <a:bodyPr wrap="square" lIns="0" tIns="0" rIns="0" bIns="0" numCol="1" anchor="ctr">
              <a:noAutofit/>
            </a:bodyP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44" name="Plaintext files"/>
            <p:cNvSpPr txBox="1"/>
            <p:nvPr/>
          </p:nvSpPr>
          <p:spPr>
            <a:xfrm>
              <a:off x="1751910" y="2642612"/>
              <a:ext cx="993852" cy="224181"/>
            </a:xfrm>
            <a:prstGeom prst="rect">
              <a:avLst/>
            </a:prstGeom>
            <a:solidFill>
              <a:srgbClr val="00A2FF"/>
            </a:solidFill>
            <a:ln w="3175" cap="flat">
              <a:noFill/>
              <a:miter lim="400000"/>
            </a:ln>
            <a:effectLst/>
            <a:extLst>
              <a:ext uri="{C572A759-6A51-4108-AA02-DFA0A04FC94B}">
                <ma14:wrappingTextBoxFlag xmlns:ma14="http://schemas.microsoft.com/office/mac/drawingml/2011/main" val="1"/>
              </a:ext>
            </a:extLst>
          </p:spPr>
          <p:txBody>
            <a:bodyPr wrap="none" lIns="19050" tIns="19050" rIns="19050" bIns="19050" numCol="1"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Plaintext files</a:t>
              </a:r>
            </a:p>
          </p:txBody>
        </p:sp>
        <p:sp>
          <p:nvSpPr>
            <p:cNvPr id="645" name="Ciphertext files"/>
            <p:cNvSpPr txBox="1"/>
            <p:nvPr/>
          </p:nvSpPr>
          <p:spPr>
            <a:xfrm>
              <a:off x="4453453" y="649915"/>
              <a:ext cx="1112267" cy="224181"/>
            </a:xfrm>
            <a:prstGeom prst="rect">
              <a:avLst/>
            </a:prstGeom>
            <a:solidFill>
              <a:srgbClr val="000000"/>
            </a:solidFill>
            <a:ln w="3175" cap="flat">
              <a:noFill/>
              <a:miter lim="400000"/>
            </a:ln>
            <a:effectLst/>
            <a:extLst>
              <a:ext uri="{C572A759-6A51-4108-AA02-DFA0A04FC94B}">
                <ma14:wrappingTextBoxFlag xmlns:ma14="http://schemas.microsoft.com/office/mac/drawingml/2011/main" val="1"/>
              </a:ext>
            </a:extLst>
          </p:spPr>
          <p:txBody>
            <a:bodyPr wrap="none" lIns="19050" tIns="19050" rIns="19050" bIns="19050" numCol="1"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Ciphertext files</a:t>
              </a:r>
            </a:p>
          </p:txBody>
        </p:sp>
      </p:grpSp>
    </p:spTree>
  </p:cSld>
  <p:clrMapOvr>
    <a:masterClrMapping/>
  </p:clrMapOvr>
  <p:transition xmlns:p14="http://schemas.microsoft.com/office/powerpoint/2010/main" spd="med" advClick="1"/>
</p:sld>
</file>

<file path=ppt/slides/slide6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4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4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50" name="Typical application - Storing encrypted data on your system"/>
          <p:cNvSpPr txBox="1"/>
          <p:nvPr>
            <p:ph type="title"/>
          </p:nvPr>
        </p:nvSpPr>
        <p:spPr>
          <a:prstGeom prst="rect">
            <a:avLst/>
          </a:prstGeom>
        </p:spPr>
        <p:txBody>
          <a:bodyPr/>
          <a:lstStyle/>
          <a:p>
            <a:pPr/>
            <a:r>
              <a:t>Typical application - Storing encrypted data on your system</a:t>
            </a:r>
          </a:p>
        </p:txBody>
      </p:sp>
      <p:sp>
        <p:nvSpPr>
          <p:cNvPr id="651" name="Website encrypts data and sends it to you.…"/>
          <p:cNvSpPr txBox="1"/>
          <p:nvPr>
            <p:ph type="body" idx="1"/>
          </p:nvPr>
        </p:nvSpPr>
        <p:spPr>
          <a:prstGeom prst="rect">
            <a:avLst/>
          </a:prstGeom>
        </p:spPr>
        <p:txBody>
          <a:bodyPr/>
          <a:lstStyle/>
          <a:p>
            <a:pPr/>
            <a:r>
              <a:t>Website encrypts data and sends it to you.</a:t>
            </a:r>
          </a:p>
          <a:p>
            <a:pPr/>
            <a:r>
              <a:t>Website requests encrypted data and decrypts when you send it back.</a:t>
            </a:r>
          </a:p>
          <a:p>
            <a:pPr/>
            <a:r>
              <a:t>Used for cookies</a:t>
            </a:r>
          </a:p>
        </p:txBody>
      </p:sp>
      <p:sp>
        <p:nvSpPr>
          <p:cNvPr id="65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653" name="pasted-movie.png" descr="pasted-movie.png"/>
          <p:cNvPicPr>
            <a:picLocks noChangeAspect="1"/>
          </p:cNvPicPr>
          <p:nvPr/>
        </p:nvPicPr>
        <p:blipFill>
          <a:blip r:embed="rId2">
            <a:extLst/>
          </a:blip>
          <a:stretch>
            <a:fillRect/>
          </a:stretch>
        </p:blipFill>
        <p:spPr>
          <a:xfrm>
            <a:off x="2994462" y="3159746"/>
            <a:ext cx="1059930" cy="1059929"/>
          </a:xfrm>
          <a:prstGeom prst="rect">
            <a:avLst/>
          </a:prstGeom>
          <a:ln w="12700">
            <a:miter lim="400000"/>
          </a:ln>
        </p:spPr>
      </p:pic>
      <p:pic>
        <p:nvPicPr>
          <p:cNvPr id="654" name="pasted-movie.png" descr="pasted-movie.png"/>
          <p:cNvPicPr>
            <a:picLocks noChangeAspect="1"/>
          </p:cNvPicPr>
          <p:nvPr/>
        </p:nvPicPr>
        <p:blipFill>
          <a:blip r:embed="rId3">
            <a:extLst/>
          </a:blip>
          <a:stretch>
            <a:fillRect/>
          </a:stretch>
        </p:blipFill>
        <p:spPr>
          <a:xfrm>
            <a:off x="3960476" y="3814077"/>
            <a:ext cx="681683" cy="681683"/>
          </a:xfrm>
          <a:prstGeom prst="rect">
            <a:avLst/>
          </a:prstGeom>
          <a:ln w="12700">
            <a:miter lim="400000"/>
          </a:ln>
        </p:spPr>
      </p:pic>
      <p:pic>
        <p:nvPicPr>
          <p:cNvPr id="655" name="pasted-movie.png" descr="pasted-movie.png"/>
          <p:cNvPicPr>
            <a:picLocks noChangeAspect="1"/>
          </p:cNvPicPr>
          <p:nvPr/>
        </p:nvPicPr>
        <p:blipFill>
          <a:blip r:embed="rId4">
            <a:extLst/>
          </a:blip>
          <a:stretch>
            <a:fillRect/>
          </a:stretch>
        </p:blipFill>
        <p:spPr>
          <a:xfrm>
            <a:off x="4408165" y="1790447"/>
            <a:ext cx="1091676" cy="1091676"/>
          </a:xfrm>
          <a:prstGeom prst="rect">
            <a:avLst/>
          </a:prstGeom>
          <a:ln w="12700">
            <a:miter lim="400000"/>
          </a:ln>
        </p:spPr>
      </p:pic>
      <p:sp>
        <p:nvSpPr>
          <p:cNvPr id="656" name="Arrow"/>
          <p:cNvSpPr/>
          <p:nvPr/>
        </p:nvSpPr>
        <p:spPr>
          <a:xfrm flipH="1" rot="16200000">
            <a:off x="3478268" y="2696461"/>
            <a:ext cx="476251" cy="476251"/>
          </a:xfrm>
          <a:prstGeom prst="rightArrow">
            <a:avLst>
              <a:gd name="adj1" fmla="val 32000"/>
              <a:gd name="adj2" fmla="val 64000"/>
            </a:avLst>
          </a:prstGeom>
          <a:solidFill>
            <a:srgbClr val="000000"/>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57" name="Arrow"/>
          <p:cNvSpPr/>
          <p:nvPr/>
        </p:nvSpPr>
        <p:spPr>
          <a:xfrm rot="10800000">
            <a:off x="5382672" y="2098159"/>
            <a:ext cx="476251" cy="476251"/>
          </a:xfrm>
          <a:prstGeom prst="rightArrow">
            <a:avLst>
              <a:gd name="adj1" fmla="val 32000"/>
              <a:gd name="adj2" fmla="val 64000"/>
            </a:avLst>
          </a:prstGeom>
          <a:solidFill>
            <a:srgbClr val="00A2FF"/>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58" name="Plaintext files"/>
          <p:cNvSpPr txBox="1"/>
          <p:nvPr/>
        </p:nvSpPr>
        <p:spPr>
          <a:xfrm>
            <a:off x="7427503" y="1899204"/>
            <a:ext cx="993853" cy="224180"/>
          </a:xfrm>
          <a:prstGeom prst="rect">
            <a:avLst/>
          </a:prstGeom>
          <a:solidFill>
            <a:srgbClr val="00A2FF"/>
          </a:solidFill>
          <a:ln w="3175">
            <a:miter lim="400000"/>
          </a:ln>
          <a:extLst>
            <a:ext uri="{C572A759-6A51-4108-AA02-DFA0A04FC94B}">
              <ma14:wrappingTextBoxFlag xmlns:ma14="http://schemas.microsoft.com/office/mac/drawingml/2011/main" val="1"/>
            </a:ext>
          </a:extLst>
        </p:spPr>
        <p:txBody>
          <a:bodyPr wrap="none" lIns="19050" tIns="19050" rIns="19050" bIns="19050"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Plaintext files</a:t>
            </a:r>
          </a:p>
        </p:txBody>
      </p:sp>
      <p:sp>
        <p:nvSpPr>
          <p:cNvPr id="659" name="Ciphertext files"/>
          <p:cNvSpPr txBox="1"/>
          <p:nvPr/>
        </p:nvSpPr>
        <p:spPr>
          <a:xfrm>
            <a:off x="3160260" y="2224195"/>
            <a:ext cx="1112267" cy="224180"/>
          </a:xfrm>
          <a:prstGeom prst="rect">
            <a:avLst/>
          </a:prstGeom>
          <a:solidFill>
            <a:srgbClr val="000000"/>
          </a:solidFill>
          <a:ln w="3175">
            <a:miter lim="400000"/>
          </a:ln>
          <a:extLst>
            <a:ext uri="{C572A759-6A51-4108-AA02-DFA0A04FC94B}">
              <ma14:wrappingTextBoxFlag xmlns:ma14="http://schemas.microsoft.com/office/mac/drawingml/2011/main" val="1"/>
            </a:ext>
          </a:extLst>
        </p:spPr>
        <p:txBody>
          <a:bodyPr wrap="none" lIns="19050" tIns="19050" rIns="19050" bIns="19050"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Ciphertext files</a:t>
            </a:r>
          </a:p>
        </p:txBody>
      </p:sp>
      <p:grpSp>
        <p:nvGrpSpPr>
          <p:cNvPr id="662" name="Group"/>
          <p:cNvGrpSpPr/>
          <p:nvPr/>
        </p:nvGrpSpPr>
        <p:grpSpPr>
          <a:xfrm>
            <a:off x="5865504" y="1700676"/>
            <a:ext cx="1676401" cy="1559406"/>
            <a:chOff x="0" y="0"/>
            <a:chExt cx="1676400" cy="1559405"/>
          </a:xfrm>
        </p:grpSpPr>
        <p:pic>
          <p:nvPicPr>
            <p:cNvPr id="660" name="pasted-movie.png" descr="pasted-movie.png"/>
            <p:cNvPicPr>
              <a:picLocks noChangeAspect="1"/>
            </p:cNvPicPr>
            <p:nvPr/>
          </p:nvPicPr>
          <p:blipFill>
            <a:blip r:embed="rId5">
              <a:extLst/>
            </a:blip>
            <a:stretch>
              <a:fillRect/>
            </a:stretch>
          </p:blipFill>
          <p:spPr>
            <a:xfrm>
              <a:off x="202591" y="0"/>
              <a:ext cx="1271218" cy="1271217"/>
            </a:xfrm>
            <a:prstGeom prst="rect">
              <a:avLst/>
            </a:prstGeom>
            <a:ln w="12700" cap="flat">
              <a:noFill/>
              <a:miter lim="400000"/>
            </a:ln>
            <a:effectLst/>
          </p:spPr>
        </p:pic>
        <p:sp>
          <p:nvSpPr>
            <p:cNvPr id="661" name="Caption"/>
            <p:cNvSpPr/>
            <p:nvPr/>
          </p:nvSpPr>
          <p:spPr>
            <a:xfrm>
              <a:off x="0" y="1372816"/>
              <a:ext cx="1676401" cy="186590"/>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19050" tIns="19050" rIns="19050" bIns="19050" numCol="1" anchor="ctr">
              <a:noAutofit/>
            </a:bodyPr>
            <a:lstStyle>
              <a:lvl1pPr algn="ctr" defTabSz="309562">
                <a:defRPr sz="1100">
                  <a:solidFill>
                    <a:srgbClr val="000000"/>
                  </a:solidFill>
                  <a:latin typeface="Helvetica Neue"/>
                  <a:ea typeface="Helvetica Neue"/>
                  <a:cs typeface="Helvetica Neue"/>
                  <a:sym typeface="Helvetica Neue"/>
                </a:defRPr>
              </a:lvl1pPr>
            </a:lstStyle>
            <a:p>
              <a:pPr/>
              <a:r>
                <a:t>Secure Website</a:t>
              </a:r>
            </a:p>
          </p:txBody>
        </p:sp>
      </p:grpSp>
    </p:spTree>
  </p:cSld>
  <p:clrMapOvr>
    <a:masterClrMapping/>
  </p:clrMapOvr>
  <p:transition xmlns:p14="http://schemas.microsoft.com/office/powerpoint/2010/main" spd="med" advClick="1"/>
</p:sld>
</file>

<file path=ppt/slides/slide6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6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6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66" name="Actual application: Apple’s Secure Enclave for SSD encryption"/>
          <p:cNvSpPr txBox="1"/>
          <p:nvPr>
            <p:ph type="title"/>
          </p:nvPr>
        </p:nvSpPr>
        <p:spPr>
          <a:prstGeom prst="rect">
            <a:avLst/>
          </a:prstGeom>
        </p:spPr>
        <p:txBody>
          <a:bodyPr/>
          <a:lstStyle/>
          <a:p>
            <a:pPr/>
            <a:r>
              <a:t>Actual application: Apple’s Secure Enclave for SSD encryption</a:t>
            </a:r>
          </a:p>
        </p:txBody>
      </p:sp>
      <p:sp>
        <p:nvSpPr>
          <p:cNvPr id="667" name="TRNG - True Random Number Generator…"/>
          <p:cNvSpPr txBox="1"/>
          <p:nvPr>
            <p:ph type="body" idx="1"/>
          </p:nvPr>
        </p:nvSpPr>
        <p:spPr>
          <a:prstGeom prst="rect">
            <a:avLst/>
          </a:prstGeom>
        </p:spPr>
        <p:txBody>
          <a:bodyPr/>
          <a:lstStyle/>
          <a:p>
            <a:pPr/>
            <a:r>
              <a:t>TRNG - True Random Number Generator</a:t>
            </a:r>
          </a:p>
          <a:p>
            <a:pPr lvl="1"/>
            <a:r>
              <a:t>Creates random value</a:t>
            </a:r>
          </a:p>
          <a:p>
            <a:pPr/>
            <a:r>
              <a:t>Secure Enclave Processor:</a:t>
            </a:r>
          </a:p>
          <a:p>
            <a:pPr lvl="1"/>
            <a:r>
              <a:t>Stores random value</a:t>
            </a:r>
          </a:p>
          <a:p>
            <a:pPr lvl="1"/>
            <a:r>
              <a:t>Mixes random value with passphrase to produce key</a:t>
            </a:r>
          </a:p>
          <a:p>
            <a:pPr lvl="1"/>
            <a:r>
              <a:t>Loads key into AES engine</a:t>
            </a:r>
          </a:p>
          <a:p>
            <a:pPr/>
            <a:r>
              <a:t>Encrypted read/write:</a:t>
            </a:r>
          </a:p>
          <a:p>
            <a:pPr lvl="1"/>
            <a:r>
              <a:t>App → NAND flash controller → NAND flash storage</a:t>
            </a:r>
          </a:p>
          <a:p>
            <a:pPr lvl="1"/>
            <a:r>
              <a:t>NAND flash storage → NAND controller → AP</a:t>
            </a:r>
          </a:p>
          <a:p>
            <a:pPr/>
            <a:r>
              <a:t>Unencrypted read/write:</a:t>
            </a:r>
          </a:p>
          <a:p>
            <a:pPr lvl="1"/>
            <a:r>
              <a:t>App → AES engine → flash controller → flash</a:t>
            </a:r>
          </a:p>
          <a:p>
            <a:pPr lvl="1"/>
            <a:r>
              <a:t>flash → flash controller → AES engine → AP</a:t>
            </a:r>
          </a:p>
        </p:txBody>
      </p:sp>
      <p:sp>
        <p:nvSpPr>
          <p:cNvPr id="66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669" name="Image" descr="Image"/>
          <p:cNvPicPr>
            <a:picLocks noChangeAspect="1"/>
          </p:cNvPicPr>
          <p:nvPr/>
        </p:nvPicPr>
        <p:blipFill>
          <a:blip r:embed="rId2">
            <a:extLst/>
          </a:blip>
          <a:stretch>
            <a:fillRect/>
          </a:stretch>
        </p:blipFill>
        <p:spPr>
          <a:xfrm>
            <a:off x="5627587" y="717965"/>
            <a:ext cx="3483621" cy="4146520"/>
          </a:xfrm>
          <a:prstGeom prst="rect">
            <a:avLst/>
          </a:prstGeom>
          <a:ln w="12700">
            <a:miter lim="400000"/>
          </a:ln>
        </p:spPr>
      </p:pic>
      <p:sp>
        <p:nvSpPr>
          <p:cNvPr id="670" name="https://help.apple.com/pdf/security/en_US/apple-platform-security-guide.pdf"/>
          <p:cNvSpPr txBox="1"/>
          <p:nvPr/>
        </p:nvSpPr>
        <p:spPr>
          <a:xfrm>
            <a:off x="3616327" y="4893381"/>
            <a:ext cx="5146155"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rPr u="sng">
                <a:solidFill>
                  <a:schemeClr val="accent5"/>
                </a:solidFill>
                <a:uFill>
                  <a:solidFill>
                    <a:schemeClr val="accent5"/>
                  </a:solidFill>
                </a:uFill>
                <a:hlinkClick r:id="rId3" invalidUrl="" action="" tgtFrame="" tooltip="" history="1" highlightClick="0" endSnd="0"/>
              </a:rPr>
              <a:t>https://help.apple.com/pdf/security/en_US/apple-platform-security-guide.pdf</a:t>
            </a:r>
            <a:r>
              <a:t> </a:t>
            </a:r>
          </a:p>
        </p:txBody>
      </p:sp>
    </p:spTree>
  </p:cSld>
  <p:clrMapOvr>
    <a:masterClrMapping/>
  </p:clrMapOvr>
  <p:transition xmlns:p14="http://schemas.microsoft.com/office/powerpoint/2010/main" spd="med" advClick="1"/>
</p:sld>
</file>

<file path=ppt/slides/slide6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7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73" name="Click to add subtitle"/>
          <p:cNvSpPr txBox="1"/>
          <p:nvPr>
            <p:ph type="body" sz="half" idx="1"/>
          </p:nvPr>
        </p:nvSpPr>
        <p:spPr>
          <a:prstGeom prst="rect">
            <a:avLst/>
          </a:prstGeom>
        </p:spPr>
        <p:txBody>
          <a:bodyPr/>
          <a:lstStyle/>
          <a:p>
            <a:pPr/>
          </a:p>
        </p:txBody>
      </p:sp>
      <p:sp>
        <p:nvSpPr>
          <p:cNvPr id="674" name="Public Key Cryptography &amp; Public Key Infrastructure"/>
          <p:cNvSpPr txBox="1"/>
          <p:nvPr>
            <p:ph type="title"/>
          </p:nvPr>
        </p:nvSpPr>
        <p:spPr>
          <a:prstGeom prst="rect">
            <a:avLst/>
          </a:prstGeom>
        </p:spPr>
        <p:txBody>
          <a:bodyPr/>
          <a:lstStyle>
            <a:lvl1pPr defTabSz="624078">
              <a:defRPr sz="2912"/>
            </a:lvl1pPr>
          </a:lstStyle>
          <a:p>
            <a:pPr/>
            <a:r>
              <a:t>Public Key Cryptography &amp; Public Key Infrastructure</a:t>
            </a:r>
          </a:p>
        </p:txBody>
      </p:sp>
    </p:spTree>
  </p:cSld>
  <p:clrMapOvr>
    <a:masterClrMapping/>
  </p:clrMapOvr>
  <p:transition xmlns:p14="http://schemas.microsoft.com/office/powerpoint/2010/main" spd="med" advClick="1"/>
</p:sld>
</file>

<file path=ppt/slides/slide6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7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7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78" name="Public Key: The Big Idea"/>
          <p:cNvSpPr txBox="1"/>
          <p:nvPr>
            <p:ph type="title"/>
          </p:nvPr>
        </p:nvSpPr>
        <p:spPr>
          <a:prstGeom prst="rect">
            <a:avLst/>
          </a:prstGeom>
        </p:spPr>
        <p:txBody>
          <a:bodyPr/>
          <a:lstStyle/>
          <a:p>
            <a:pPr/>
            <a:r>
              <a:t>Public Key: The Big Idea</a:t>
            </a:r>
          </a:p>
        </p:txBody>
      </p:sp>
      <p:sp>
        <p:nvSpPr>
          <p:cNvPr id="679" name="Two keys: one to encrypt, one to decrypt!…"/>
          <p:cNvSpPr txBox="1"/>
          <p:nvPr>
            <p:ph type="body" idx="1"/>
          </p:nvPr>
        </p:nvSpPr>
        <p:spPr>
          <a:prstGeom prst="rect">
            <a:avLst/>
          </a:prstGeom>
        </p:spPr>
        <p:txBody>
          <a:bodyPr/>
          <a:lstStyle/>
          <a:p>
            <a:pPr/>
            <a:r>
              <a:t>Two keys: one to encrypt, one to decrypt!</a:t>
            </a:r>
          </a:p>
          <a:p>
            <a:pPr lvl="1"/>
            <a:r>
              <a:t>M’ = f(M,K1)</a:t>
            </a:r>
          </a:p>
          <a:p>
            <a:pPr lvl="1"/>
            <a:r>
              <a:t>M = f’(M’,K2)</a:t>
            </a:r>
          </a:p>
          <a:p>
            <a:pPr/>
          </a:p>
          <a:p>
            <a:pPr/>
          </a:p>
          <a:p>
            <a:pPr/>
          </a:p>
          <a:p>
            <a:pPr/>
          </a:p>
          <a:p>
            <a:pPr/>
            <a:r>
              <a:t>Diffie &amp; Helman, ’76</a:t>
            </a:r>
          </a:p>
          <a:p>
            <a:pPr/>
            <a:r>
              <a:t>Ralph Markel, ‘76? (but really ’74)</a:t>
            </a:r>
          </a:p>
          <a:p>
            <a:pPr/>
            <a:r>
              <a:t>(Clifford Cocks, James Ellis, and Malcolm Williamson at GCHQ in the early 1970s)</a:t>
            </a:r>
          </a:p>
          <a:p>
            <a:pPr/>
            <a:r>
              <a:t>Obvious today; was revolutionary in 1974!</a:t>
            </a:r>
          </a:p>
        </p:txBody>
      </p:sp>
      <p:sp>
        <p:nvSpPr>
          <p:cNvPr id="68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81" name="Algorithm"/>
          <p:cNvSpPr/>
          <p:nvPr/>
        </p:nvSpPr>
        <p:spPr>
          <a:xfrm>
            <a:off x="1904266" y="2723769"/>
            <a:ext cx="1022006" cy="307695"/>
          </a:xfrm>
          <a:prstGeom prst="rect">
            <a:avLst/>
          </a:prstGeom>
          <a:solidFill>
            <a:srgbClr val="EF5FA7"/>
          </a:solidFill>
          <a:ln w="3175">
            <a:miter lim="400000"/>
          </a:ln>
          <a:extLst>
            <a:ext uri="{C572A759-6A51-4108-AA02-DFA0A04FC94B}">
              <ma14:wrappingTextBoxFlag xmlns:ma14="http://schemas.microsoft.com/office/mac/drawingml/2011/main" val="1"/>
            </a:ext>
          </a:extLst>
        </p:spPr>
        <p:txBody>
          <a:bodyPr lIns="0" tIns="0" rIns="0" bIns="0" anchor="ctr"/>
          <a:lstStyle>
            <a:lvl1pPr algn="ctr" defTabSz="309562">
              <a:defRPr>
                <a:solidFill>
                  <a:srgbClr val="FFFFFF"/>
                </a:solidFill>
                <a:latin typeface="Helvetica Neue Medium"/>
                <a:ea typeface="Helvetica Neue Medium"/>
                <a:cs typeface="Helvetica Neue Medium"/>
                <a:sym typeface="Helvetica Neue Medium"/>
              </a:defRPr>
            </a:lvl1pPr>
          </a:lstStyle>
          <a:p>
            <a:pPr/>
            <a:r>
              <a:t>Algorithm</a:t>
            </a:r>
          </a:p>
        </p:txBody>
      </p:sp>
      <p:sp>
        <p:nvSpPr>
          <p:cNvPr id="682" name="Plaintext"/>
          <p:cNvSpPr txBox="1"/>
          <p:nvPr/>
        </p:nvSpPr>
        <p:spPr>
          <a:xfrm>
            <a:off x="339653" y="2769092"/>
            <a:ext cx="881700" cy="224181"/>
          </a:xfrm>
          <a:prstGeom prst="rect">
            <a:avLst/>
          </a:prstGeom>
          <a:solidFill>
            <a:srgbClr val="00A2FF"/>
          </a:solidFill>
          <a:ln w="3175">
            <a:miter lim="400000"/>
          </a:ln>
          <a:extLst>
            <a:ext uri="{C572A759-6A51-4108-AA02-DFA0A04FC94B}">
              <ma14:wrappingTextBoxFlag xmlns:ma14="http://schemas.microsoft.com/office/mac/drawingml/2011/main" val="1"/>
            </a:ext>
          </a:extLst>
        </p:spPr>
        <p:txBody>
          <a:bodyPr lIns="19050" tIns="19050" rIns="19050" bIns="19050"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Plaintext</a:t>
            </a:r>
          </a:p>
        </p:txBody>
      </p:sp>
      <p:sp>
        <p:nvSpPr>
          <p:cNvPr id="683" name="Ciphertext"/>
          <p:cNvSpPr txBox="1"/>
          <p:nvPr/>
        </p:nvSpPr>
        <p:spPr>
          <a:xfrm>
            <a:off x="3626674" y="2769093"/>
            <a:ext cx="975458" cy="224180"/>
          </a:xfrm>
          <a:prstGeom prst="rect">
            <a:avLst/>
          </a:prstGeom>
          <a:solidFill>
            <a:srgbClr val="000000"/>
          </a:solidFill>
          <a:ln w="3175">
            <a:miter lim="400000"/>
          </a:ln>
          <a:extLst>
            <a:ext uri="{C572A759-6A51-4108-AA02-DFA0A04FC94B}">
              <ma14:wrappingTextBoxFlag xmlns:ma14="http://schemas.microsoft.com/office/mac/drawingml/2011/main" val="1"/>
            </a:ext>
          </a:extLst>
        </p:spPr>
        <p:txBody>
          <a:bodyPr lIns="19050" tIns="19050" rIns="19050" bIns="19050"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Ciphertext</a:t>
            </a:r>
          </a:p>
        </p:txBody>
      </p:sp>
      <p:sp>
        <p:nvSpPr>
          <p:cNvPr id="684" name="K1"/>
          <p:cNvSpPr/>
          <p:nvPr/>
        </p:nvSpPr>
        <p:spPr>
          <a:xfrm>
            <a:off x="2130852" y="1780322"/>
            <a:ext cx="568834" cy="346899"/>
          </a:xfrm>
          <a:prstGeom prst="rect">
            <a:avLst/>
          </a:prstGeom>
          <a:solidFill>
            <a:srgbClr val="EF5FA7"/>
          </a:solidFill>
          <a:ln w="3175">
            <a:miter lim="400000"/>
          </a:ln>
          <a:extLst>
            <a:ext uri="{C572A759-6A51-4108-AA02-DFA0A04FC94B}">
              <ma14:wrappingTextBoxFlag xmlns:ma14="http://schemas.microsoft.com/office/mac/drawingml/2011/main" val="1"/>
            </a:ext>
          </a:extLst>
        </p:spPr>
        <p:txBody>
          <a:bodyPr lIns="0" tIns="0" rIns="0" bIns="0" anchor="ctr"/>
          <a:lstStyle>
            <a:lvl1pPr algn="ctr" defTabSz="309562">
              <a:defRPr>
                <a:solidFill>
                  <a:srgbClr val="FFFFFF"/>
                </a:solidFill>
                <a:latin typeface="Helvetica Neue Medium"/>
                <a:ea typeface="Helvetica Neue Medium"/>
                <a:cs typeface="Helvetica Neue Medium"/>
                <a:sym typeface="Helvetica Neue Medium"/>
              </a:defRPr>
            </a:lvl1pPr>
          </a:lstStyle>
          <a:p>
            <a:pPr/>
            <a:r>
              <a:t>K1</a:t>
            </a:r>
          </a:p>
        </p:txBody>
      </p:sp>
      <p:sp>
        <p:nvSpPr>
          <p:cNvPr id="685" name="Arrow"/>
          <p:cNvSpPr/>
          <p:nvPr/>
        </p:nvSpPr>
        <p:spPr>
          <a:xfrm>
            <a:off x="1324684" y="2643057"/>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86" name="Arrow"/>
          <p:cNvSpPr/>
          <p:nvPr/>
        </p:nvSpPr>
        <p:spPr>
          <a:xfrm>
            <a:off x="3038347" y="2643057"/>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87" name="Arrow"/>
          <p:cNvSpPr/>
          <p:nvPr/>
        </p:nvSpPr>
        <p:spPr>
          <a:xfrm flipH="1" rot="16200000">
            <a:off x="2177144" y="2217947"/>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88" name="Algorithm"/>
          <p:cNvSpPr/>
          <p:nvPr/>
        </p:nvSpPr>
        <p:spPr>
          <a:xfrm>
            <a:off x="5331593" y="2730027"/>
            <a:ext cx="1022005" cy="307695"/>
          </a:xfrm>
          <a:prstGeom prst="rect">
            <a:avLst/>
          </a:prstGeom>
          <a:solidFill>
            <a:srgbClr val="EF5FA7"/>
          </a:solidFill>
          <a:ln w="3175">
            <a:miter lim="400000"/>
          </a:ln>
          <a:extLst>
            <a:ext uri="{C572A759-6A51-4108-AA02-DFA0A04FC94B}">
              <ma14:wrappingTextBoxFlag xmlns:ma14="http://schemas.microsoft.com/office/mac/drawingml/2011/main" val="1"/>
            </a:ext>
          </a:extLst>
        </p:spPr>
        <p:txBody>
          <a:bodyPr lIns="0" tIns="0" rIns="0" bIns="0" anchor="ctr"/>
          <a:lstStyle>
            <a:lvl1pPr algn="ctr" defTabSz="309562">
              <a:defRPr>
                <a:solidFill>
                  <a:srgbClr val="FFFFFF"/>
                </a:solidFill>
                <a:latin typeface="Helvetica Neue Medium"/>
                <a:ea typeface="Helvetica Neue Medium"/>
                <a:cs typeface="Helvetica Neue Medium"/>
                <a:sym typeface="Helvetica Neue Medium"/>
              </a:defRPr>
            </a:lvl1pPr>
          </a:lstStyle>
          <a:p>
            <a:pPr/>
            <a:r>
              <a:t>Algorithm</a:t>
            </a:r>
          </a:p>
        </p:txBody>
      </p:sp>
      <p:sp>
        <p:nvSpPr>
          <p:cNvPr id="689" name="K2"/>
          <p:cNvSpPr/>
          <p:nvPr/>
        </p:nvSpPr>
        <p:spPr>
          <a:xfrm>
            <a:off x="5558178" y="1786580"/>
            <a:ext cx="568834" cy="346898"/>
          </a:xfrm>
          <a:prstGeom prst="rect">
            <a:avLst/>
          </a:prstGeom>
          <a:solidFill>
            <a:srgbClr val="EF5FA7"/>
          </a:solidFill>
          <a:ln w="3175">
            <a:miter lim="400000"/>
          </a:ln>
          <a:extLst>
            <a:ext uri="{C572A759-6A51-4108-AA02-DFA0A04FC94B}">
              <ma14:wrappingTextBoxFlag xmlns:ma14="http://schemas.microsoft.com/office/mac/drawingml/2011/main" val="1"/>
            </a:ext>
          </a:extLst>
        </p:spPr>
        <p:txBody>
          <a:bodyPr lIns="0" tIns="0" rIns="0" bIns="0" anchor="ctr"/>
          <a:lstStyle>
            <a:lvl1pPr algn="ctr" defTabSz="309562">
              <a:defRPr>
                <a:solidFill>
                  <a:srgbClr val="FFFFFF"/>
                </a:solidFill>
                <a:latin typeface="Helvetica Neue Medium"/>
                <a:ea typeface="Helvetica Neue Medium"/>
                <a:cs typeface="Helvetica Neue Medium"/>
                <a:sym typeface="Helvetica Neue Medium"/>
              </a:defRPr>
            </a:lvl1pPr>
          </a:lstStyle>
          <a:p>
            <a:pPr/>
            <a:r>
              <a:t>K2</a:t>
            </a:r>
          </a:p>
        </p:txBody>
      </p:sp>
      <p:sp>
        <p:nvSpPr>
          <p:cNvPr id="690" name="Arrow"/>
          <p:cNvSpPr/>
          <p:nvPr/>
        </p:nvSpPr>
        <p:spPr>
          <a:xfrm>
            <a:off x="4752010" y="2649315"/>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91" name="Arrow"/>
          <p:cNvSpPr/>
          <p:nvPr/>
        </p:nvSpPr>
        <p:spPr>
          <a:xfrm flipH="1" rot="16200000">
            <a:off x="5604470" y="2224205"/>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
        <p:nvSpPr>
          <p:cNvPr id="692" name="Plaintext"/>
          <p:cNvSpPr txBox="1"/>
          <p:nvPr/>
        </p:nvSpPr>
        <p:spPr>
          <a:xfrm>
            <a:off x="7083059" y="2765526"/>
            <a:ext cx="881699" cy="224181"/>
          </a:xfrm>
          <a:prstGeom prst="rect">
            <a:avLst/>
          </a:prstGeom>
          <a:solidFill>
            <a:srgbClr val="00A2FF"/>
          </a:solidFill>
          <a:ln w="3175">
            <a:miter lim="400000"/>
          </a:ln>
          <a:extLst>
            <a:ext uri="{C572A759-6A51-4108-AA02-DFA0A04FC94B}">
              <ma14:wrappingTextBoxFlag xmlns:ma14="http://schemas.microsoft.com/office/mac/drawingml/2011/main" val="1"/>
            </a:ext>
          </a:extLst>
        </p:spPr>
        <p:txBody>
          <a:bodyPr lIns="19050" tIns="19050" rIns="19050" bIns="19050" anchor="ctr">
            <a:spAutoFit/>
          </a:bodyPr>
          <a:lstStyle>
            <a:lvl1pPr algn="ctr" defTabSz="309562">
              <a:defRPr>
                <a:solidFill>
                  <a:srgbClr val="FFFFFF"/>
                </a:solidFill>
                <a:latin typeface="Helvetica Neue Medium"/>
                <a:ea typeface="Helvetica Neue Medium"/>
                <a:cs typeface="Helvetica Neue Medium"/>
                <a:sym typeface="Helvetica Neue Medium"/>
              </a:defRPr>
            </a:lvl1pPr>
          </a:lstStyle>
          <a:p>
            <a:pPr/>
            <a:r>
              <a:t>Plaintext</a:t>
            </a:r>
          </a:p>
        </p:txBody>
      </p:sp>
      <p:sp>
        <p:nvSpPr>
          <p:cNvPr id="693" name="Arrow"/>
          <p:cNvSpPr/>
          <p:nvPr/>
        </p:nvSpPr>
        <p:spPr>
          <a:xfrm>
            <a:off x="6456929" y="2645749"/>
            <a:ext cx="476251" cy="476251"/>
          </a:xfrm>
          <a:prstGeom prst="rightArrow">
            <a:avLst>
              <a:gd name="adj1" fmla="val 32000"/>
              <a:gd name="adj2" fmla="val 64000"/>
            </a:avLst>
          </a:prstGeom>
          <a:solidFill>
            <a:srgbClr val="EE220C"/>
          </a:solidFill>
          <a:ln w="3175">
            <a:miter lim="400000"/>
          </a:ln>
        </p:spPr>
        <p:txBody>
          <a:bodyPr lIns="0" tIns="0" rIns="0" bIns="0" anchor="ctr"/>
          <a:lstStyle/>
          <a:p>
            <a:pPr algn="ctr" defTabSz="309562">
              <a:defRPr>
                <a:solidFill>
                  <a:srgbClr val="FFFFFF"/>
                </a:solidFill>
                <a:latin typeface="Helvetica Neue Medium"/>
                <a:ea typeface="Helvetica Neue Medium"/>
                <a:cs typeface="Helvetica Neue Medium"/>
                <a:sym typeface="Helvetica Neue Medium"/>
              </a:defRPr>
            </a:pPr>
          </a:p>
        </p:txBody>
      </p:sp>
    </p:spTree>
  </p:cSld>
  <p:clrMapOvr>
    <a:masterClrMapping/>
  </p:clrMapOvr>
  <p:transition xmlns:p14="http://schemas.microsoft.com/office/powerpoint/2010/main" spd="med" advClick="1"/>
</p:sld>
</file>

<file path=ppt/slides/slide6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9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69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697" name="Secret Key vs. Public Key"/>
          <p:cNvSpPr txBox="1"/>
          <p:nvPr>
            <p:ph type="title"/>
          </p:nvPr>
        </p:nvSpPr>
        <p:spPr>
          <a:prstGeom prst="rect">
            <a:avLst/>
          </a:prstGeom>
        </p:spPr>
        <p:txBody>
          <a:bodyPr/>
          <a:lstStyle/>
          <a:p>
            <a:pPr/>
            <a:r>
              <a:t>Secret Key vs. Public Key</a:t>
            </a:r>
          </a:p>
        </p:txBody>
      </p:sp>
      <p:sp>
        <p:nvSpPr>
          <p:cNvPr id="698" name="Double-click to edit"/>
          <p:cNvSpPr txBox="1"/>
          <p:nvPr>
            <p:ph type="body" idx="1"/>
          </p:nvPr>
        </p:nvSpPr>
        <p:spPr>
          <a:prstGeom prst="rect">
            <a:avLst/>
          </a:prstGeom>
        </p:spPr>
        <p:txBody>
          <a:bodyPr/>
          <a:lstStyle/>
          <a:p>
            <a:pPr/>
          </a:p>
        </p:txBody>
      </p:sp>
      <p:sp>
        <p:nvSpPr>
          <p:cNvPr id="69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aphicFrame>
        <p:nvGraphicFramePr>
          <p:cNvPr id="700" name="Table 1"/>
          <p:cNvGraphicFramePr/>
          <p:nvPr/>
        </p:nvGraphicFramePr>
        <p:xfrm>
          <a:off x="1007856" y="1084262"/>
          <a:ext cx="7053295" cy="3785182"/>
        </p:xfrm>
        <a:graphic xmlns:a="http://schemas.openxmlformats.org/drawingml/2006/main">
          <a:graphicData uri="http://schemas.openxmlformats.org/drawingml/2006/table">
            <a:tbl>
              <a:tblPr firstCol="0" firstRow="0" lastCol="0" lastRow="0" bandCol="0" bandRow="1" rtl="0">
                <a:tableStyleId>{8F44A2F1-9E1F-4B54-A3A2-5F16C0AD49E2}</a:tableStyleId>
              </a:tblPr>
              <a:tblGrid>
                <a:gridCol w="2348452"/>
                <a:gridCol w="2348452"/>
                <a:gridCol w="2348452"/>
              </a:tblGrid>
              <a:tr h="502827">
                <a:tc>
                  <a:txBody>
                    <a:bodyPr/>
                    <a:lstStyle/>
                    <a:p>
                      <a:pPr defTabSz="914400">
                        <a:defRPr sz="2000">
                          <a:solidFill>
                            <a:srgbClr val="000000"/>
                          </a:solidFill>
                          <a:uFillTx/>
                          <a:sym typeface="Arial"/>
                        </a:defRPr>
                      </a:pPr>
                    </a:p>
                  </a:txBody>
                  <a:tcPr marL="45720" marR="45720" marT="45720" marB="45720" anchor="ctr" anchorCtr="0" horzOverflow="overflow">
                    <a:lnL w="12700">
                      <a:miter lim="400000"/>
                    </a:lnL>
                    <a:lnR w="3175">
                      <a:solidFill>
                        <a:srgbClr val="000000"/>
                      </a:solidFill>
                    </a:lnR>
                    <a:lnT w="12700">
                      <a:miter lim="400000"/>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secret key</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public key</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r h="502827">
                <a:tc>
                  <a:txBody>
                    <a:bodyPr/>
                    <a:lstStyle/>
                    <a:p>
                      <a:pPr defTabSz="914400">
                        <a:tabLst>
                          <a:tab pos="558800" algn="l"/>
                        </a:tabLst>
                        <a:defRPr sz="1800">
                          <a:solidFill>
                            <a:srgbClr val="000000"/>
                          </a:solidFill>
                          <a:uFillTx/>
                        </a:defRPr>
                      </a:pPr>
                      <a:r>
                        <a:rPr sz="2000">
                          <a:sym typeface="Arial"/>
                        </a:rPr>
                        <a:t>algorithm type</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symmetric</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asymmetric</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r h="1047223">
                <a:tc>
                  <a:txBody>
                    <a:bodyPr/>
                    <a:lstStyle/>
                    <a:p>
                      <a:pPr defTabSz="914400">
                        <a:tabLst>
                          <a:tab pos="558800" algn="l"/>
                        </a:tabLst>
                        <a:defRPr sz="1800">
                          <a:solidFill>
                            <a:srgbClr val="000000"/>
                          </a:solidFill>
                          <a:uFillTx/>
                        </a:defRPr>
                      </a:pPr>
                      <a:r>
                        <a:rPr sz="2000">
                          <a:sym typeface="Arial"/>
                        </a:rPr>
                        <a:t>basis</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substitution and transposition</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math</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r h="502827">
                <a:tc>
                  <a:txBody>
                    <a:bodyPr/>
                    <a:lstStyle/>
                    <a:p>
                      <a:pPr defTabSz="914400">
                        <a:tabLst>
                          <a:tab pos="558800" algn="l"/>
                        </a:tabLst>
                        <a:defRPr sz="1800">
                          <a:solidFill>
                            <a:srgbClr val="000000"/>
                          </a:solidFill>
                          <a:uFillTx/>
                        </a:defRPr>
                      </a:pPr>
                      <a:r>
                        <a:rPr sz="2000">
                          <a:sym typeface="Arial"/>
                        </a:rPr>
                        <a:t>speed</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fast</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slow</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r h="502827">
                <a:tc>
                  <a:txBody>
                    <a:bodyPr/>
                    <a:lstStyle/>
                    <a:p>
                      <a:pPr defTabSz="914400">
                        <a:tabLst>
                          <a:tab pos="558800" algn="l"/>
                        </a:tabLst>
                        <a:defRPr sz="1800">
                          <a:solidFill>
                            <a:srgbClr val="000000"/>
                          </a:solidFill>
                          <a:uFillTx/>
                        </a:defRPr>
                      </a:pPr>
                      <a:r>
                        <a:rPr sz="2000">
                          <a:sym typeface="Arial"/>
                        </a:rPr>
                        <a:t>encrypts</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blocks of data</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numbers</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r h="718708">
                <a:tc>
                  <a:txBody>
                    <a:bodyPr/>
                    <a:lstStyle/>
                    <a:p>
                      <a:pPr defTabSz="914400">
                        <a:tabLst>
                          <a:tab pos="558800" algn="l"/>
                        </a:tabLst>
                        <a:defRPr sz="1800">
                          <a:solidFill>
                            <a:srgbClr val="000000"/>
                          </a:solidFill>
                          <a:uFillTx/>
                        </a:defRPr>
                      </a:pPr>
                      <a:r>
                        <a:rPr sz="2000">
                          <a:sym typeface="Arial"/>
                        </a:rPr>
                        <a:t>uses</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encrypting files</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c>
                  <a:txBody>
                    <a:bodyPr/>
                    <a:lstStyle/>
                    <a:p>
                      <a:pPr defTabSz="914400">
                        <a:tabLst>
                          <a:tab pos="558800" algn="l"/>
                        </a:tabLst>
                        <a:defRPr sz="1800">
                          <a:solidFill>
                            <a:srgbClr val="000000"/>
                          </a:solidFill>
                          <a:uFillTx/>
                        </a:defRPr>
                      </a:pPr>
                      <a:r>
                        <a:rPr sz="2000">
                          <a:sym typeface="Arial"/>
                        </a:rPr>
                        <a:t>encrypting email</a:t>
                      </a:r>
                    </a:p>
                  </a:txBody>
                  <a:tcPr marL="45720" marR="45720" marT="45720" marB="45720" anchor="ctr" anchorCtr="0" horzOverflow="overflow">
                    <a:lnL w="3175">
                      <a:solidFill>
                        <a:srgbClr val="000000"/>
                      </a:solidFill>
                    </a:lnL>
                    <a:lnR w="3175">
                      <a:solidFill>
                        <a:srgbClr val="000000"/>
                      </a:solidFill>
                    </a:lnR>
                    <a:lnT w="3175">
                      <a:solidFill>
                        <a:srgbClr val="000000"/>
                      </a:solidFill>
                    </a:lnT>
                    <a:lnB w="3175">
                      <a:solidFill>
                        <a:srgbClr val="000000"/>
                      </a:solidFill>
                    </a:lnB>
                  </a:tcPr>
                </a:tc>
              </a:tr>
            </a:tbl>
          </a:graphicData>
        </a:graphic>
      </p:graphicFrame>
    </p:spTree>
  </p:cSld>
  <p:clrMapOvr>
    <a:masterClrMapping/>
  </p:clrMapOvr>
  <p:transition xmlns:p14="http://schemas.microsoft.com/office/powerpoint/2010/main" spd="med" advClick="1"/>
</p:sld>
</file>

<file path=ppt/slides/slide7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2" name="3 people, 3 keys"/>
          <p:cNvSpPr txBox="1"/>
          <p:nvPr>
            <p:ph type="body" idx="1"/>
          </p:nvPr>
        </p:nvSpPr>
        <p:spPr>
          <a:prstGeom prst="rect">
            <a:avLst/>
          </a:prstGeom>
        </p:spPr>
        <p:txBody>
          <a:bodyPr lIns="19050" tIns="19050" rIns="19050" bIns="19050"/>
          <a:lstStyle/>
          <a:p>
            <a:pPr/>
            <a:r>
              <a:t>3 people, 3 keys</a:t>
            </a:r>
          </a:p>
        </p:txBody>
      </p:sp>
      <p:sp>
        <p:nvSpPr>
          <p:cNvPr id="70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0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05" name="Why Public Key is a Good Idea"/>
          <p:cNvSpPr txBox="1"/>
          <p:nvPr>
            <p:ph type="title"/>
          </p:nvPr>
        </p:nvSpPr>
        <p:spPr>
          <a:prstGeom prst="rect">
            <a:avLst/>
          </a:prstGeom>
        </p:spPr>
        <p:txBody>
          <a:bodyPr/>
          <a:lstStyle/>
          <a:p>
            <a:pPr/>
            <a:r>
              <a:t>Why Public Key is a Good Idea</a:t>
            </a:r>
          </a:p>
        </p:txBody>
      </p:sp>
      <p:sp>
        <p:nvSpPr>
          <p:cNvPr id="70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707" name="pasted-movie.png" descr="pasted-movie.png"/>
          <p:cNvPicPr>
            <a:picLocks noChangeAspect="1"/>
          </p:cNvPicPr>
          <p:nvPr/>
        </p:nvPicPr>
        <p:blipFill>
          <a:blip r:embed="rId2">
            <a:extLst/>
          </a:blip>
          <a:stretch>
            <a:fillRect/>
          </a:stretch>
        </p:blipFill>
        <p:spPr>
          <a:xfrm>
            <a:off x="2855449" y="879138"/>
            <a:ext cx="5772934" cy="3848624"/>
          </a:xfrm>
          <a:prstGeom prst="rect">
            <a:avLst/>
          </a:prstGeom>
          <a:ln w="12700">
            <a:miter lim="400000"/>
          </a:ln>
        </p:spPr>
      </p:pic>
    </p:spTree>
  </p:cSld>
  <p:clrMapOvr>
    <a:masterClrMapping/>
  </p:clrMapOvr>
  <p:transition xmlns:p14="http://schemas.microsoft.com/office/powerpoint/2010/main" spd="med" advClick="1"/>
</p:sld>
</file>

<file path=ppt/slides/slide7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9" name="5 people, 9 keys"/>
          <p:cNvSpPr txBox="1"/>
          <p:nvPr>
            <p:ph type="body" idx="1"/>
          </p:nvPr>
        </p:nvSpPr>
        <p:spPr>
          <a:prstGeom prst="rect">
            <a:avLst/>
          </a:prstGeom>
        </p:spPr>
        <p:txBody>
          <a:bodyPr lIns="19050" tIns="19050" rIns="19050" bIns="19050"/>
          <a:lstStyle/>
          <a:p>
            <a:pPr/>
            <a:r>
              <a:t>5 people, 9 keys</a:t>
            </a:r>
          </a:p>
        </p:txBody>
      </p:sp>
      <p:sp>
        <p:nvSpPr>
          <p:cNvPr id="71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1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12" name="Why Public Key is a Good Idea"/>
          <p:cNvSpPr txBox="1"/>
          <p:nvPr>
            <p:ph type="title"/>
          </p:nvPr>
        </p:nvSpPr>
        <p:spPr>
          <a:prstGeom prst="rect">
            <a:avLst/>
          </a:prstGeom>
        </p:spPr>
        <p:txBody>
          <a:bodyPr/>
          <a:lstStyle/>
          <a:p>
            <a:pPr/>
            <a:r>
              <a:t>Why Public Key is a Good Idea</a:t>
            </a:r>
          </a:p>
        </p:txBody>
      </p:sp>
      <p:sp>
        <p:nvSpPr>
          <p:cNvPr id="71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714" name="Image" descr="Image"/>
          <p:cNvPicPr>
            <a:picLocks noChangeAspect="1"/>
          </p:cNvPicPr>
          <p:nvPr/>
        </p:nvPicPr>
        <p:blipFill>
          <a:blip r:embed="rId2">
            <a:extLst/>
          </a:blip>
          <a:stretch>
            <a:fillRect/>
          </a:stretch>
        </p:blipFill>
        <p:spPr>
          <a:xfrm>
            <a:off x="2646452" y="843855"/>
            <a:ext cx="6127412" cy="4084941"/>
          </a:xfrm>
          <a:prstGeom prst="rect">
            <a:avLst/>
          </a:prstGeom>
          <a:ln w="12700">
            <a:miter lim="400000"/>
          </a:ln>
        </p:spPr>
      </p:pic>
    </p:spTree>
  </p:cSld>
  <p:clrMapOvr>
    <a:masterClrMapping/>
  </p:clrMapOvr>
  <p:transition xmlns:p14="http://schemas.microsoft.com/office/powerpoint/2010/main" spd="med" advClick="1"/>
</p:sld>
</file>

<file path=ppt/slides/slide7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1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18" name="1000 people"/>
          <p:cNvSpPr txBox="1"/>
          <p:nvPr>
            <p:ph type="title"/>
          </p:nvPr>
        </p:nvSpPr>
        <p:spPr>
          <a:prstGeom prst="rect">
            <a:avLst/>
          </a:prstGeom>
        </p:spPr>
        <p:txBody>
          <a:bodyPr/>
          <a:lstStyle/>
          <a:p>
            <a:pPr/>
            <a:r>
              <a:t>1000 people  </a:t>
            </a:r>
          </a:p>
        </p:txBody>
      </p:sp>
      <p:sp>
        <p:nvSpPr>
          <p:cNvPr id="719" name="499,550 keys!"/>
          <p:cNvSpPr txBox="1"/>
          <p:nvPr>
            <p:ph type="body" idx="1"/>
          </p:nvPr>
        </p:nvSpPr>
        <p:spPr>
          <a:prstGeom prst="rect">
            <a:avLst/>
          </a:prstGeom>
        </p:spPr>
        <p:txBody>
          <a:bodyPr lIns="19050" tIns="19050" rIns="19050" bIns="19050"/>
          <a:lstStyle>
            <a:lvl1pPr marL="227707" indent="-227707"/>
          </a:lstStyle>
          <a:p>
            <a:pPr/>
            <a:r>
              <a:t>499,550 keys!</a:t>
            </a:r>
          </a:p>
        </p:txBody>
      </p:sp>
      <p:sp>
        <p:nvSpPr>
          <p:cNvPr id="72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21" name="Oval"/>
          <p:cNvSpPr/>
          <p:nvPr/>
        </p:nvSpPr>
        <p:spPr>
          <a:xfrm>
            <a:off x="2680091" y="886760"/>
            <a:ext cx="5379518" cy="3833380"/>
          </a:xfrm>
          <a:prstGeom prst="ellipse">
            <a:avLst/>
          </a:prstGeom>
          <a:blipFill>
            <a:blip r:embed="rId2"/>
          </a:blip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spTree>
  </p:cSld>
  <p:clrMapOvr>
    <a:masterClrMapping/>
  </p:clrMapOvr>
  <p:transition xmlns:p14="http://schemas.microsoft.com/office/powerpoint/2010/main" spd="med" advClick="1"/>
</p:sld>
</file>

<file path=ppt/slides/slide7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2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2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25" name="Too many keys!"/>
          <p:cNvSpPr txBox="1"/>
          <p:nvPr>
            <p:ph type="title"/>
          </p:nvPr>
        </p:nvSpPr>
        <p:spPr>
          <a:prstGeom prst="rect">
            <a:avLst/>
          </a:prstGeom>
        </p:spPr>
        <p:txBody>
          <a:bodyPr/>
          <a:lstStyle/>
          <a:p>
            <a:pPr/>
            <a:r>
              <a:t>Too many keys!</a:t>
            </a:r>
          </a:p>
        </p:txBody>
      </p:sp>
      <p:sp>
        <p:nvSpPr>
          <p:cNvPr id="72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27" name="Equation"/>
          <p:cNvSpPr txBox="1"/>
          <p:nvPr/>
        </p:nvSpPr>
        <p:spPr>
          <a:xfrm>
            <a:off x="2156523" y="2194516"/>
            <a:ext cx="4748023" cy="1217868"/>
          </a:xfrm>
          <a:prstGeom prst="rect">
            <a:avLst/>
          </a:prstGeom>
          <a:ln w="12700">
            <a:miter lim="400000"/>
          </a:ln>
        </p:spPr>
        <p:txBody>
          <a:bodyPr wrap="none" lIns="0" tIns="0" rIns="0" bIns="0">
            <a:spAutoFit/>
          </a:bodyPr>
          <a:lstStyle/>
          <a:p>
            <a:pPr latinLnBrk="1">
              <a:defRPr sz="1800">
                <a:solidFill>
                  <a:srgbClr val="000000"/>
                </a:solidFill>
              </a:defRPr>
            </a:pPr>
            <a14:m>
              <m:oMathPara>
                <m:oMathParaPr>
                  <m:jc m:val="centerGroup"/>
                </m:oMathParaPr>
                <m:oMath>
                  <m:r>
                    <m:rPr>
                      <m:nor/>
                    </m:rPr>
                    <a:rPr xmlns:a="http://schemas.openxmlformats.org/drawingml/2006/main" sz="4500" i="1">
                      <a:solidFill>
                        <a:srgbClr val="000000"/>
                      </a:solidFill>
                      <a:latin typeface="Cambria Math" panose="02040503050406030204" pitchFamily="18" charset="0"/>
                    </a:rPr>
                    <m:t># keys</m:t>
                  </m:r>
                  <m:r>
                    <a:rPr xmlns:a="http://schemas.openxmlformats.org/drawingml/2006/main" sz="4500" i="1">
                      <a:solidFill>
                        <a:srgbClr val="000000"/>
                      </a:solidFill>
                      <a:latin typeface="Cambria Math" panose="02040503050406030204" pitchFamily="18" charset="0"/>
                    </a:rPr>
                    <m:t>=</m:t>
                  </m:r>
                  <m:f>
                    <m:fPr>
                      <m:ctrlPr>
                        <a:rPr xmlns:a="http://schemas.openxmlformats.org/drawingml/2006/main" sz="4500" i="1">
                          <a:solidFill>
                            <a:srgbClr val="000000"/>
                          </a:solidFill>
                          <a:latin typeface="Cambria Math" panose="02040503050406030204" pitchFamily="18" charset="0"/>
                        </a:rPr>
                      </m:ctrlPr>
                      <m:type m:val="bar"/>
                    </m:fPr>
                    <m:num>
                      <m:r>
                        <a:rPr xmlns:a="http://schemas.openxmlformats.org/drawingml/2006/main" sz="4500" i="1">
                          <a:solidFill>
                            <a:srgbClr val="000000"/>
                          </a:solidFill>
                          <a:latin typeface="Cambria Math" panose="02040503050406030204" pitchFamily="18" charset="0"/>
                        </a:rPr>
                        <m:t>(</m:t>
                      </m:r>
                      <m:r>
                        <a:rPr xmlns:a="http://schemas.openxmlformats.org/drawingml/2006/main" sz="4500" i="1">
                          <a:solidFill>
                            <a:srgbClr val="000000"/>
                          </a:solidFill>
                          <a:latin typeface="Cambria Math" panose="02040503050406030204" pitchFamily="18" charset="0"/>
                        </a:rPr>
                        <m:t>n</m:t>
                      </m:r>
                      <m:r>
                        <a:rPr xmlns:a="http://schemas.openxmlformats.org/drawingml/2006/main" sz="4500" i="1">
                          <a:solidFill>
                            <a:srgbClr val="000000"/>
                          </a:solidFill>
                          <a:latin typeface="Cambria Math" panose="02040503050406030204" pitchFamily="18" charset="0"/>
                        </a:rPr>
                        <m:t>)</m:t>
                      </m:r>
                      <m:r>
                        <a:rPr xmlns:a="http://schemas.openxmlformats.org/drawingml/2006/main" sz="4500" i="1">
                          <a:solidFill>
                            <a:srgbClr val="000000"/>
                          </a:solidFill>
                          <a:latin typeface="Cambria Math" panose="02040503050406030204" pitchFamily="18" charset="0"/>
                        </a:rPr>
                        <m:t>(</m:t>
                      </m:r>
                      <m:r>
                        <a:rPr xmlns:a="http://schemas.openxmlformats.org/drawingml/2006/main" sz="4500" i="1">
                          <a:solidFill>
                            <a:srgbClr val="000000"/>
                          </a:solidFill>
                          <a:latin typeface="Cambria Math" panose="02040503050406030204" pitchFamily="18" charset="0"/>
                        </a:rPr>
                        <m:t>n</m:t>
                      </m:r>
                      <m:r>
                        <a:rPr xmlns:a="http://schemas.openxmlformats.org/drawingml/2006/main" sz="4500" i="1">
                          <a:solidFill>
                            <a:srgbClr val="000000"/>
                          </a:solidFill>
                          <a:latin typeface="Cambria Math" panose="02040503050406030204" pitchFamily="18" charset="0"/>
                        </a:rPr>
                        <m:t>-</m:t>
                      </m:r>
                      <m:r>
                        <a:rPr xmlns:a="http://schemas.openxmlformats.org/drawingml/2006/main" sz="4500" i="1">
                          <a:solidFill>
                            <a:srgbClr val="000000"/>
                          </a:solidFill>
                          <a:latin typeface="Cambria Math" panose="02040503050406030204" pitchFamily="18" charset="0"/>
                        </a:rPr>
                        <m:t>1</m:t>
                      </m:r>
                      <m:r>
                        <a:rPr xmlns:a="http://schemas.openxmlformats.org/drawingml/2006/main" sz="4500" i="1">
                          <a:solidFill>
                            <a:srgbClr val="000000"/>
                          </a:solidFill>
                          <a:latin typeface="Cambria Math" panose="02040503050406030204" pitchFamily="18" charset="0"/>
                        </a:rPr>
                        <m:t>)</m:t>
                      </m:r>
                    </m:num>
                    <m:den>
                      <m:r>
                        <a:rPr xmlns:a="http://schemas.openxmlformats.org/drawingml/2006/main" sz="4500" i="1">
                          <a:solidFill>
                            <a:srgbClr val="000000"/>
                          </a:solidFill>
                          <a:latin typeface="Cambria Math" panose="02040503050406030204" pitchFamily="18" charset="0"/>
                        </a:rPr>
                        <m:t>2</m:t>
                      </m:r>
                    </m:den>
                  </m:f>
                </m:oMath>
              </m:oMathPara>
            </a14:m>
            <a:endParaRPr sz="4500"/>
          </a:p>
        </p:txBody>
      </p:sp>
    </p:spTree>
  </p:cSld>
  <p:clrMapOvr>
    <a:masterClrMapping/>
  </p:clrMapOvr>
  <p:transition xmlns:p14="http://schemas.microsoft.com/office/powerpoint/2010/main" spd="med" advClick="1"/>
</p:sld>
</file>

<file path=ppt/slides/slide7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2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3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31" name="Hybrid Systems — Sending encrypted files"/>
          <p:cNvSpPr txBox="1"/>
          <p:nvPr>
            <p:ph type="title"/>
          </p:nvPr>
        </p:nvSpPr>
        <p:spPr>
          <a:prstGeom prst="rect">
            <a:avLst/>
          </a:prstGeom>
        </p:spPr>
        <p:txBody>
          <a:bodyPr/>
          <a:lstStyle/>
          <a:p>
            <a:pPr/>
            <a:r>
              <a:t>Hybrid Systems </a:t>
            </a:r>
            <a:r>
              <a:rPr sz="1600"/>
              <a:t>— Sending encrypted files</a:t>
            </a:r>
          </a:p>
        </p:txBody>
      </p:sp>
      <p:sp>
        <p:nvSpPr>
          <p:cNvPr id="732" name="Most public key systems are actually hybrid systems…"/>
          <p:cNvSpPr txBox="1"/>
          <p:nvPr>
            <p:ph type="body" idx="1"/>
          </p:nvPr>
        </p:nvSpPr>
        <p:spPr>
          <a:prstGeom prst="rect">
            <a:avLst/>
          </a:prstGeom>
        </p:spPr>
        <p:txBody>
          <a:bodyPr/>
          <a:lstStyle/>
          <a:p>
            <a:pPr/>
            <a:r>
              <a:t>Most public key systems are actually hybrid systems</a:t>
            </a:r>
          </a:p>
          <a:p>
            <a:pPr lvl="1"/>
            <a:r>
              <a:t>Use Diffie-Hellman or RSA to exchange a 128-bit session key</a:t>
            </a:r>
          </a:p>
          <a:p>
            <a:pPr lvl="1"/>
            <a:r>
              <a:t>Use AES to encrypt bulk information</a:t>
            </a:r>
          </a:p>
        </p:txBody>
      </p:sp>
      <p:sp>
        <p:nvSpPr>
          <p:cNvPr id="73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734" name="pasted-movie.png" descr="pasted-movie.png"/>
          <p:cNvPicPr>
            <a:picLocks noChangeAspect="1"/>
          </p:cNvPicPr>
          <p:nvPr/>
        </p:nvPicPr>
        <p:blipFill>
          <a:blip r:embed="rId2">
            <a:extLst/>
          </a:blip>
          <a:srcRect l="0" t="11769" r="0" b="0"/>
          <a:stretch>
            <a:fillRect/>
          </a:stretch>
        </p:blipFill>
        <p:spPr>
          <a:xfrm>
            <a:off x="844318" y="1889349"/>
            <a:ext cx="7449263" cy="2992445"/>
          </a:xfrm>
          <a:prstGeom prst="rect">
            <a:avLst/>
          </a:prstGeom>
          <a:ln w="12700">
            <a:miter lim="400000"/>
          </a:ln>
        </p:spPr>
      </p:pic>
      <p:sp>
        <p:nvSpPr>
          <p:cNvPr id="735" name="https://www.researchgate.net/publication/363656300_Secure_File_Storage_On_Cloud_Using_Hybrid_Cryptography"/>
          <p:cNvSpPr txBox="1"/>
          <p:nvPr/>
        </p:nvSpPr>
        <p:spPr>
          <a:xfrm>
            <a:off x="276704" y="4774747"/>
            <a:ext cx="4692181" cy="137211"/>
          </a:xfrm>
          <a:prstGeom prst="rect">
            <a:avLst/>
          </a:prstGeom>
          <a:ln w="12700">
            <a:miter lim="400000"/>
          </a:ln>
          <a:extLst>
            <a:ext uri="{C572A759-6A51-4108-AA02-DFA0A04FC94B}">
              <ma14:wrappingTextBoxFlag xmlns:ma14="http://schemas.microsoft.com/office/mac/drawingml/2011/main" val="1"/>
            </a:ext>
          </a:extLst>
        </p:spPr>
        <p:txBody>
          <a:bodyPr wrap="none" lIns="19050" tIns="19050" rIns="19050" bIns="19050" anchor="ctr">
            <a:spAutoFit/>
          </a:bodyPr>
          <a:lstStyle/>
          <a:p>
            <a:pPr defTabSz="309562">
              <a:spcBef>
                <a:spcPts val="2200"/>
              </a:spcBef>
              <a:defRPr sz="700">
                <a:solidFill>
                  <a:srgbClr val="000000"/>
                </a:solidFill>
                <a:latin typeface="Helvetica Neue"/>
                <a:ea typeface="Helvetica Neue"/>
                <a:cs typeface="Helvetica Neue"/>
                <a:sym typeface="Helvetica Neue"/>
              </a:defRPr>
            </a:pPr>
            <a:r>
              <a:rPr u="sng">
                <a:noFill/>
                <a:hlinkClick r:id="rId3" invalidUrl="" action="" tgtFrame="" tooltip="" history="1" highlightClick="0" endSnd="0"/>
              </a:rPr>
              <a:t>https://www.researchgate.net/publication/363656300_Secure_File_Storage_On_Cloud_Using_Hybrid_Cryptography</a:t>
            </a:r>
            <a:r>
              <a:t>  </a:t>
            </a:r>
          </a:p>
        </p:txBody>
      </p:sp>
    </p:spTree>
  </p:cSld>
  <p:clrMapOvr>
    <a:masterClrMapping/>
  </p:clrMapOvr>
  <p:transition xmlns:p14="http://schemas.microsoft.com/office/powerpoint/2010/main" spd="med" advClick="1"/>
</p:sld>
</file>

<file path=ppt/slides/slide7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3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3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39" name="In modern systems,  replace “public key cryptography” with “Key Encapsulation Mechanisms” (KEM)"/>
          <p:cNvSpPr txBox="1"/>
          <p:nvPr>
            <p:ph type="title"/>
          </p:nvPr>
        </p:nvSpPr>
        <p:spPr>
          <a:prstGeom prst="rect">
            <a:avLst/>
          </a:prstGeom>
        </p:spPr>
        <p:txBody>
          <a:bodyPr/>
          <a:lstStyle/>
          <a:p>
            <a:pPr/>
            <a:r>
              <a:t>In modern systems, </a:t>
            </a:r>
            <a:br/>
            <a:r>
              <a:t>replace “public key cryptography” with “Key Encapsulation Mechanisms” (KEM)</a:t>
            </a:r>
          </a:p>
        </p:txBody>
      </p:sp>
      <p:sp>
        <p:nvSpPr>
          <p:cNvPr id="74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747" name="Group"/>
          <p:cNvGrpSpPr/>
          <p:nvPr/>
        </p:nvGrpSpPr>
        <p:grpSpPr>
          <a:xfrm>
            <a:off x="1579409" y="841952"/>
            <a:ext cx="6560071" cy="3034443"/>
            <a:chOff x="0" y="0"/>
            <a:chExt cx="6560069" cy="3034441"/>
          </a:xfrm>
        </p:grpSpPr>
        <p:grpSp>
          <p:nvGrpSpPr>
            <p:cNvPr id="743" name="Group"/>
            <p:cNvGrpSpPr/>
            <p:nvPr/>
          </p:nvGrpSpPr>
          <p:grpSpPr>
            <a:xfrm>
              <a:off x="0" y="-1"/>
              <a:ext cx="2953815" cy="3034443"/>
              <a:chOff x="0" y="0"/>
              <a:chExt cx="2953814" cy="3034441"/>
            </a:xfrm>
          </p:grpSpPr>
          <p:pic>
            <p:nvPicPr>
              <p:cNvPr id="741" name="pasted-movie.png" descr="pasted-movie.png"/>
              <p:cNvPicPr>
                <a:picLocks noChangeAspect="1"/>
              </p:cNvPicPr>
              <p:nvPr/>
            </p:nvPicPr>
            <p:blipFill>
              <a:blip r:embed="rId2">
                <a:extLst/>
              </a:blip>
              <a:stretch>
                <a:fillRect/>
              </a:stretch>
            </p:blipFill>
            <p:spPr>
              <a:xfrm>
                <a:off x="193205" y="0"/>
                <a:ext cx="1884184" cy="2784822"/>
              </a:xfrm>
              <a:prstGeom prst="rect">
                <a:avLst/>
              </a:prstGeom>
              <a:ln w="12700" cap="flat">
                <a:noFill/>
                <a:miter lim="400000"/>
              </a:ln>
              <a:effectLst/>
            </p:spPr>
          </p:pic>
          <p:sp>
            <p:nvSpPr>
              <p:cNvPr id="742" name="A public-key encryption scheme."/>
              <p:cNvSpPr txBox="1"/>
              <p:nvPr/>
            </p:nvSpPr>
            <p:spPr>
              <a:xfrm>
                <a:off x="0" y="2845073"/>
                <a:ext cx="2953815" cy="18936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noAutofit/>
              </a:bodyPr>
              <a:lstStyle>
                <a:lvl1pPr defTabSz="457200">
                  <a:defRPr sz="1414">
                    <a:solidFill>
                      <a:srgbClr val="202122"/>
                    </a:solidFill>
                    <a:latin typeface="+mn-lt"/>
                    <a:ea typeface="+mn-ea"/>
                    <a:cs typeface="+mn-cs"/>
                    <a:sym typeface="Helvetica"/>
                  </a:defRPr>
                </a:lvl1pPr>
              </a:lstStyle>
              <a:p>
                <a:pPr/>
                <a:r>
                  <a:t>A public-key encryption scheme.</a:t>
                </a:r>
              </a:p>
            </p:txBody>
          </p:sp>
        </p:grpSp>
        <p:grpSp>
          <p:nvGrpSpPr>
            <p:cNvPr id="746" name="Group"/>
            <p:cNvGrpSpPr/>
            <p:nvPr/>
          </p:nvGrpSpPr>
          <p:grpSpPr>
            <a:xfrm>
              <a:off x="3640271" y="-1"/>
              <a:ext cx="2919799" cy="3034443"/>
              <a:chOff x="0" y="0"/>
              <a:chExt cx="2919797" cy="3034441"/>
            </a:xfrm>
          </p:grpSpPr>
          <p:pic>
            <p:nvPicPr>
              <p:cNvPr id="744" name="pasted-movie.png" descr="pasted-movie.png"/>
              <p:cNvPicPr>
                <a:picLocks noChangeAspect="1"/>
              </p:cNvPicPr>
              <p:nvPr/>
            </p:nvPicPr>
            <p:blipFill>
              <a:blip r:embed="rId3">
                <a:extLst/>
              </a:blip>
              <a:stretch>
                <a:fillRect/>
              </a:stretch>
            </p:blipFill>
            <p:spPr>
              <a:xfrm>
                <a:off x="286079" y="0"/>
                <a:ext cx="1689820" cy="2784822"/>
              </a:xfrm>
              <a:prstGeom prst="rect">
                <a:avLst/>
              </a:prstGeom>
              <a:ln w="12700" cap="flat">
                <a:noFill/>
                <a:miter lim="400000"/>
              </a:ln>
              <a:effectLst/>
            </p:spPr>
          </p:pic>
          <p:sp>
            <p:nvSpPr>
              <p:cNvPr id="745" name="A key encapsulation mechanism"/>
              <p:cNvSpPr txBox="1"/>
              <p:nvPr/>
            </p:nvSpPr>
            <p:spPr>
              <a:xfrm>
                <a:off x="0" y="2845073"/>
                <a:ext cx="2919798" cy="18936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noAutofit/>
              </a:bodyPr>
              <a:lstStyle>
                <a:lvl1pPr defTabSz="457200">
                  <a:defRPr sz="1414">
                    <a:solidFill>
                      <a:srgbClr val="202122"/>
                    </a:solidFill>
                    <a:latin typeface="+mn-lt"/>
                    <a:ea typeface="+mn-ea"/>
                    <a:cs typeface="+mn-cs"/>
                    <a:sym typeface="Helvetica"/>
                  </a:defRPr>
                </a:lvl1pPr>
              </a:lstStyle>
              <a:p>
                <a:pPr/>
                <a:r>
                  <a:t>A key encapsulation mechanism</a:t>
                </a:r>
              </a:p>
            </p:txBody>
          </p:sp>
        </p:grpSp>
      </p:grpSp>
      <p:sp>
        <p:nvSpPr>
          <p:cNvPr id="748" name="“although a public-key encryption scheme can conversely be converted to a KEM by choosing a random secret key and encrypting it as a message, it is easier to design and analyze a secure KEM than to design a secure public-key encryption scheme as a basis."/>
          <p:cNvSpPr txBox="1"/>
          <p:nvPr/>
        </p:nvSpPr>
        <p:spPr>
          <a:xfrm>
            <a:off x="902278" y="4121150"/>
            <a:ext cx="7256513" cy="660400"/>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lvl1pPr defTabSz="457200">
              <a:defRPr sz="1100">
                <a:solidFill>
                  <a:srgbClr val="202122"/>
                </a:solidFill>
                <a:latin typeface="+mn-lt"/>
                <a:ea typeface="+mn-ea"/>
                <a:cs typeface="+mn-cs"/>
                <a:sym typeface="Helvetica"/>
              </a:defRPr>
            </a:lvl1pPr>
          </a:lstStyle>
          <a:p>
            <a:pPr/>
            <a:r>
              <a:t>“although a public-key encryption scheme can conversely be converted to a KEM by choosing a random secret key and encrypting it as a message, it is easier to design and analyze a secure KEM than to design a secure public-key encryption scheme as a basis. So most modern public-key encryption schemes are based on KEMs rather than the other way around”</a:t>
            </a:r>
          </a:p>
        </p:txBody>
      </p:sp>
      <p:sp>
        <p:nvSpPr>
          <p:cNvPr id="749" name="https://en.wikipedia.org/wiki/Key_encapsulation_mechanism"/>
          <p:cNvSpPr txBox="1"/>
          <p:nvPr/>
        </p:nvSpPr>
        <p:spPr>
          <a:xfrm>
            <a:off x="3709429" y="4856026"/>
            <a:ext cx="4104284"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rPr u="sng">
                <a:solidFill>
                  <a:schemeClr val="accent5"/>
                </a:solidFill>
                <a:uFill>
                  <a:solidFill>
                    <a:schemeClr val="accent5"/>
                  </a:solidFill>
                </a:uFill>
                <a:hlinkClick r:id="rId4" invalidUrl="" action="" tgtFrame="" tooltip="" history="1" highlightClick="0" endSnd="0"/>
              </a:rPr>
              <a:t>https://en.wikipedia.org/wiki/Key_encapsulation_mechanism</a:t>
            </a:r>
            <a:r>
              <a:t> </a:t>
            </a:r>
          </a:p>
        </p:txBody>
      </p:sp>
    </p:spTree>
  </p:cSld>
  <p:clrMapOvr>
    <a:masterClrMapping/>
  </p:clrMapOvr>
  <p:transition xmlns:p14="http://schemas.microsoft.com/office/powerpoint/2010/main" spd="med" advClick="1"/>
</p:sld>
</file>

<file path=ppt/slides/slide7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75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5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53" name="Hybrid Systems — Digital Signatures"/>
          <p:cNvSpPr txBox="1"/>
          <p:nvPr>
            <p:ph type="title"/>
          </p:nvPr>
        </p:nvSpPr>
        <p:spPr>
          <a:prstGeom prst="rect">
            <a:avLst/>
          </a:prstGeom>
        </p:spPr>
        <p:txBody>
          <a:bodyPr/>
          <a:lstStyle/>
          <a:p>
            <a:pPr/>
            <a:r>
              <a:t>Hybrid Systems — Digital Signatures</a:t>
            </a:r>
          </a:p>
        </p:txBody>
      </p:sp>
      <p:sp>
        <p:nvSpPr>
          <p:cNvPr id="754" name="Signing a signature:…"/>
          <p:cNvSpPr txBox="1"/>
          <p:nvPr>
            <p:ph type="body" idx="1"/>
          </p:nvPr>
        </p:nvSpPr>
        <p:spPr>
          <a:prstGeom prst="rect">
            <a:avLst/>
          </a:prstGeom>
        </p:spPr>
        <p:txBody>
          <a:bodyPr/>
          <a:lstStyle/>
          <a:p>
            <a:pPr/>
            <a:r>
              <a:t>Signing a signature:</a:t>
            </a:r>
          </a:p>
          <a:p>
            <a:pPr lvl="1"/>
            <a:r>
              <a:t>Hash the document</a:t>
            </a:r>
          </a:p>
          <a:p>
            <a:pPr lvl="1"/>
            <a:r>
              <a:t>Encrypt the hash value with the private key</a:t>
            </a:r>
          </a:p>
          <a:p>
            <a:pPr lvl="1"/>
            <a:r>
              <a:t>Send both the document and the encrypted hash value</a:t>
            </a:r>
          </a:p>
          <a:p>
            <a:pPr lvl="1"/>
          </a:p>
          <a:p>
            <a:pPr/>
            <a:r>
              <a:t>Verifying the signature:</a:t>
            </a:r>
          </a:p>
          <a:p>
            <a:pPr lvl="1"/>
            <a:r>
              <a:t>Decrypt the document’s encrypted hash value with the public key</a:t>
            </a:r>
          </a:p>
          <a:p>
            <a:pPr lvl="1"/>
            <a:r>
              <a:t>Hash the document (without the hash value)</a:t>
            </a:r>
          </a:p>
          <a:p>
            <a:pPr lvl="1"/>
            <a:r>
              <a:t>Compare the decrypted hash value to the computed hash value</a:t>
            </a:r>
          </a:p>
        </p:txBody>
      </p:sp>
      <p:sp>
        <p:nvSpPr>
          <p:cNvPr id="755" name="Slide Number"/>
          <p:cNvSpPr txBox="1"/>
          <p:nvPr>
            <p:ph type="sldNum" sz="quarter" idx="2"/>
          </p:nvPr>
        </p:nvSpPr>
        <p:spPr>
          <a:xfrm>
            <a:off x="8859149" y="4953000"/>
            <a:ext cx="134926"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56" name="Square"/>
          <p:cNvSpPr/>
          <p:nvPr/>
        </p:nvSpPr>
        <p:spPr>
          <a:xfrm>
            <a:off x="608526" y="3716963"/>
            <a:ext cx="476251" cy="476251"/>
          </a:xfrm>
          <a:prstGeom prst="rect">
            <a:avLst/>
          </a:prstGeom>
          <a:blipFill>
            <a:blip r:embed="rId2"/>
          </a:blip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57" name="msg"/>
          <p:cNvSpPr txBox="1"/>
          <p:nvPr/>
        </p:nvSpPr>
        <p:spPr>
          <a:xfrm>
            <a:off x="678899" y="4247981"/>
            <a:ext cx="328363" cy="2374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msg</a:t>
            </a:r>
          </a:p>
        </p:txBody>
      </p:sp>
      <p:grpSp>
        <p:nvGrpSpPr>
          <p:cNvPr id="763" name="Group"/>
          <p:cNvGrpSpPr/>
          <p:nvPr/>
        </p:nvGrpSpPr>
        <p:grpSpPr>
          <a:xfrm>
            <a:off x="1413389" y="3716963"/>
            <a:ext cx="2311202" cy="1801019"/>
            <a:chOff x="0" y="0"/>
            <a:chExt cx="2311201" cy="1801018"/>
          </a:xfrm>
        </p:grpSpPr>
        <p:grpSp>
          <p:nvGrpSpPr>
            <p:cNvPr id="761" name="Group"/>
            <p:cNvGrpSpPr/>
            <p:nvPr/>
          </p:nvGrpSpPr>
          <p:grpSpPr>
            <a:xfrm>
              <a:off x="0" y="0"/>
              <a:ext cx="2311202" cy="1801019"/>
              <a:chOff x="0" y="0"/>
              <a:chExt cx="2311201" cy="1801018"/>
            </a:xfrm>
          </p:grpSpPr>
          <p:sp>
            <p:nvSpPr>
              <p:cNvPr id="758" name="Shape"/>
              <p:cNvSpPr/>
              <p:nvPr/>
            </p:nvSpPr>
            <p:spPr>
              <a:xfrm>
                <a:off x="0" y="0"/>
                <a:ext cx="476250" cy="476250"/>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sp>
            <p:nvSpPr>
              <p:cNvPr id="759" name="Rectangle"/>
              <p:cNvSpPr/>
              <p:nvPr/>
            </p:nvSpPr>
            <p:spPr>
              <a:xfrm>
                <a:off x="806648" y="209550"/>
                <a:ext cx="476251" cy="52388"/>
              </a:xfrm>
              <a:prstGeom prst="rect">
                <a:avLst/>
              </a:prstGeom>
              <a:solidFill>
                <a:srgbClr val="80003F"/>
              </a:solid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sp>
            <p:nvSpPr>
              <p:cNvPr id="760" name="hash(M)"/>
              <p:cNvSpPr/>
              <p:nvPr/>
            </p:nvSpPr>
            <p:spPr>
              <a:xfrm>
                <a:off x="1041201" y="531018"/>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17144" tIns="17144" rIns="17144" bIns="17144" numCol="1" anchor="t">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hash(M)</a:t>
                </a:r>
              </a:p>
            </p:txBody>
          </p:sp>
        </p:grpSp>
        <p:sp>
          <p:nvSpPr>
            <p:cNvPr id="762" name="hash"/>
            <p:cNvSpPr/>
            <p:nvPr/>
          </p:nvSpPr>
          <p:spPr>
            <a:xfrm>
              <a:off x="242887" y="531018"/>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17144" tIns="17144" rIns="17144" bIns="17144" numCol="1" anchor="t">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hash</a:t>
              </a:r>
            </a:p>
          </p:txBody>
        </p:sp>
      </p:grpSp>
      <p:sp>
        <p:nvSpPr>
          <p:cNvPr id="764" name="Shape"/>
          <p:cNvSpPr/>
          <p:nvPr/>
        </p:nvSpPr>
        <p:spPr>
          <a:xfrm>
            <a:off x="3029493" y="3717731"/>
            <a:ext cx="476251" cy="47625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a:blip r:embed="rId2"/>
          </a:blip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65" name="Rectangle"/>
          <p:cNvSpPr/>
          <p:nvPr/>
        </p:nvSpPr>
        <p:spPr>
          <a:xfrm>
            <a:off x="3741964" y="3929662"/>
            <a:ext cx="476251" cy="52388"/>
          </a:xfrm>
          <a:prstGeom prst="rect">
            <a:avLst/>
          </a:prstGeom>
          <a:solidFill>
            <a:srgbClr val="000080"/>
          </a:solid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66" name="encrypt"/>
          <p:cNvSpPr txBox="1"/>
          <p:nvPr/>
        </p:nvSpPr>
        <p:spPr>
          <a:xfrm>
            <a:off x="2967309" y="4247981"/>
            <a:ext cx="600619" cy="2374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encrypt</a:t>
            </a:r>
          </a:p>
        </p:txBody>
      </p:sp>
      <p:sp>
        <p:nvSpPr>
          <p:cNvPr id="767" name="sig"/>
          <p:cNvSpPr txBox="1"/>
          <p:nvPr/>
        </p:nvSpPr>
        <p:spPr>
          <a:xfrm>
            <a:off x="3864959" y="4247981"/>
            <a:ext cx="230260" cy="2374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sig</a:t>
            </a:r>
          </a:p>
        </p:txBody>
      </p:sp>
      <p:sp>
        <p:nvSpPr>
          <p:cNvPr id="768" name="Square"/>
          <p:cNvSpPr/>
          <p:nvPr/>
        </p:nvSpPr>
        <p:spPr>
          <a:xfrm>
            <a:off x="4993102" y="3647008"/>
            <a:ext cx="476251" cy="476251"/>
          </a:xfrm>
          <a:prstGeom prst="rect">
            <a:avLst/>
          </a:prstGeom>
          <a:blipFill>
            <a:blip r:embed="rId2"/>
          </a:blip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69" name="msg"/>
          <p:cNvSpPr txBox="1"/>
          <p:nvPr/>
        </p:nvSpPr>
        <p:spPr>
          <a:xfrm>
            <a:off x="4639612" y="3768451"/>
            <a:ext cx="328363" cy="2374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msg</a:t>
            </a:r>
          </a:p>
        </p:txBody>
      </p:sp>
      <p:sp>
        <p:nvSpPr>
          <p:cNvPr id="770" name="Rectangle"/>
          <p:cNvSpPr/>
          <p:nvPr/>
        </p:nvSpPr>
        <p:spPr>
          <a:xfrm>
            <a:off x="4991912" y="4266133"/>
            <a:ext cx="476251" cy="52388"/>
          </a:xfrm>
          <a:prstGeom prst="rect">
            <a:avLst/>
          </a:prstGeom>
          <a:solidFill>
            <a:srgbClr val="000080"/>
          </a:solid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71" name="sig"/>
          <p:cNvSpPr txBox="1"/>
          <p:nvPr/>
        </p:nvSpPr>
        <p:spPr>
          <a:xfrm>
            <a:off x="4683901" y="4173264"/>
            <a:ext cx="230260" cy="2374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sig</a:t>
            </a:r>
          </a:p>
        </p:txBody>
      </p:sp>
      <p:sp>
        <p:nvSpPr>
          <p:cNvPr id="772" name="Line"/>
          <p:cNvSpPr/>
          <p:nvPr/>
        </p:nvSpPr>
        <p:spPr>
          <a:xfrm>
            <a:off x="5193127" y="4466157"/>
            <a:ext cx="1" cy="384235"/>
          </a:xfrm>
          <a:prstGeom prst="line">
            <a:avLst/>
          </a:prstGeom>
          <a:ln w="12700">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73" name="Line"/>
          <p:cNvSpPr/>
          <p:nvPr/>
        </p:nvSpPr>
        <p:spPr>
          <a:xfrm flipH="1">
            <a:off x="5188365" y="4856889"/>
            <a:ext cx="1000126" cy="1"/>
          </a:xfrm>
          <a:prstGeom prst="line">
            <a:avLst/>
          </a:prstGeom>
          <a:ln w="12700">
            <a:solidFill>
              <a:srgbClr val="000000"/>
            </a:solidFill>
            <a:headEnd type="stealth"/>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74" name="decrypt with…"/>
          <p:cNvSpPr txBox="1"/>
          <p:nvPr/>
        </p:nvSpPr>
        <p:spPr>
          <a:xfrm>
            <a:off x="6333777" y="4606382"/>
            <a:ext cx="966724" cy="440691"/>
          </a:xfrm>
          <a:prstGeom prst="rect">
            <a:avLst/>
          </a:prstGeom>
          <a:ln w="12700">
            <a:miter lim="400000"/>
          </a:ln>
          <a:extLst>
            <a:ext uri="{C572A759-6A51-4108-AA02-DFA0A04FC94B}">
              <ma14:wrappingTextBoxFlag xmlns:ma14="http://schemas.microsoft.com/office/mac/drawingml/2011/main" val="1"/>
            </a:ext>
          </a:extLst>
        </p:spPr>
        <p:txBody>
          <a:bodyPr wrap="none" lIns="17144" tIns="17144" rIns="17144" bIns="17144">
            <a:spAutoFit/>
          </a:bodyPr>
          <a:lstStyle/>
          <a:p>
            <a:pPr algn="ctr" defTabSz="342900">
              <a:tabLst>
                <a:tab pos="393700" algn="l"/>
              </a:tabLst>
              <a:defRPr sz="1400">
                <a:solidFill>
                  <a:srgbClr val="000000"/>
                </a:solidFill>
                <a:latin typeface="Gill Sans"/>
                <a:ea typeface="Gill Sans"/>
                <a:cs typeface="Gill Sans"/>
                <a:sym typeface="Gill Sans"/>
              </a:defRPr>
            </a:pPr>
            <a:r>
              <a:t>decrypt with</a:t>
            </a:r>
          </a:p>
          <a:p>
            <a:pPr algn="ctr" defTabSz="342900">
              <a:tabLst>
                <a:tab pos="393700" algn="l"/>
              </a:tabLst>
              <a:defRPr sz="1400">
                <a:solidFill>
                  <a:srgbClr val="000000"/>
                </a:solidFill>
                <a:latin typeface="Gill Sans"/>
                <a:ea typeface="Gill Sans"/>
                <a:cs typeface="Gill Sans"/>
                <a:sym typeface="Gill Sans"/>
              </a:defRPr>
            </a:pPr>
            <a:r>
              <a:t> public key</a:t>
            </a:r>
          </a:p>
        </p:txBody>
      </p:sp>
      <p:sp>
        <p:nvSpPr>
          <p:cNvPr id="775" name="Line"/>
          <p:cNvSpPr/>
          <p:nvPr/>
        </p:nvSpPr>
        <p:spPr>
          <a:xfrm>
            <a:off x="7445853" y="4852519"/>
            <a:ext cx="694731" cy="4764"/>
          </a:xfrm>
          <a:prstGeom prst="line">
            <a:avLst/>
          </a:prstGeom>
          <a:ln w="12700">
            <a:solidFill>
              <a:srgbClr val="000000"/>
            </a:solidFill>
            <a:tailEnd type="stealth"/>
          </a:ln>
        </p:spPr>
        <p:txBody>
          <a:bodyPr lIns="17144" tIns="17144" rIns="17144" bIns="17144"/>
          <a:lstStyle/>
          <a:p>
            <a:pPr defTabSz="342900">
              <a:defRPr sz="400">
                <a:solidFill>
                  <a:srgbClr val="FFFFFF"/>
                </a:solidFill>
                <a:latin typeface="Gill Sans"/>
                <a:ea typeface="Gill Sans"/>
                <a:cs typeface="Gill Sans"/>
                <a:sym typeface="Gill Sans"/>
              </a:defRPr>
            </a:pPr>
          </a:p>
        </p:txBody>
      </p:sp>
      <p:sp>
        <p:nvSpPr>
          <p:cNvPr id="776" name="Rectangle"/>
          <p:cNvSpPr/>
          <p:nvPr/>
        </p:nvSpPr>
        <p:spPr>
          <a:xfrm>
            <a:off x="8460202" y="4830695"/>
            <a:ext cx="476251" cy="52388"/>
          </a:xfrm>
          <a:prstGeom prst="rect">
            <a:avLst/>
          </a:prstGeom>
          <a:solidFill>
            <a:srgbClr val="80003F"/>
          </a:solidFill>
          <a:ln w="3175">
            <a:solidFill>
              <a:srgbClr val="000000"/>
            </a:solidFill>
          </a:ln>
        </p:spPr>
        <p:txBody>
          <a:bodyPr lIns="17144" tIns="17144" rIns="17144" bIns="17144"/>
          <a:lstStyle/>
          <a:p>
            <a:pPr defTabSz="342900">
              <a:defRPr sz="400">
                <a:solidFill>
                  <a:srgbClr val="FFFFFF"/>
                </a:solidFill>
                <a:latin typeface="Gill Sans"/>
                <a:ea typeface="Gill Sans"/>
                <a:cs typeface="Gill Sans"/>
                <a:sym typeface="Gill Sans"/>
              </a:defRPr>
            </a:pPr>
          </a:p>
        </p:txBody>
      </p:sp>
      <p:grpSp>
        <p:nvGrpSpPr>
          <p:cNvPr id="780" name="Group"/>
          <p:cNvGrpSpPr/>
          <p:nvPr/>
        </p:nvGrpSpPr>
        <p:grpSpPr>
          <a:xfrm>
            <a:off x="8457821" y="3988901"/>
            <a:ext cx="481014" cy="785813"/>
            <a:chOff x="0" y="0"/>
            <a:chExt cx="481012" cy="785812"/>
          </a:xfrm>
        </p:grpSpPr>
        <p:sp>
          <p:nvSpPr>
            <p:cNvPr id="777" name="= ?"/>
            <p:cNvSpPr txBox="1"/>
            <p:nvPr/>
          </p:nvSpPr>
          <p:spPr>
            <a:xfrm>
              <a:off x="157529" y="280987"/>
              <a:ext cx="308829" cy="23749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17144" tIns="17144" rIns="17144" bIns="17144" numCol="1" anchor="t">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 ? </a:t>
              </a:r>
            </a:p>
          </p:txBody>
        </p:sp>
        <p:sp>
          <p:nvSpPr>
            <p:cNvPr id="778" name="Shape"/>
            <p:cNvSpPr/>
            <p:nvPr/>
          </p:nvSpPr>
          <p:spPr>
            <a:xfrm rot="16200000">
              <a:off x="121443" y="-121444"/>
              <a:ext cx="233364" cy="47625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sp>
          <p:nvSpPr>
            <p:cNvPr id="779" name="Shape"/>
            <p:cNvSpPr/>
            <p:nvPr/>
          </p:nvSpPr>
          <p:spPr>
            <a:xfrm rot="5400000">
              <a:off x="126206" y="431006"/>
              <a:ext cx="233363" cy="47625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grpSp>
      <p:grpSp>
        <p:nvGrpSpPr>
          <p:cNvPr id="785" name="Group"/>
          <p:cNvGrpSpPr/>
          <p:nvPr/>
        </p:nvGrpSpPr>
        <p:grpSpPr>
          <a:xfrm>
            <a:off x="5755102" y="3535089"/>
            <a:ext cx="4211441" cy="1912938"/>
            <a:chOff x="0" y="0"/>
            <a:chExt cx="4211439" cy="1912937"/>
          </a:xfrm>
        </p:grpSpPr>
        <p:sp>
          <p:nvSpPr>
            <p:cNvPr id="781" name="Shape"/>
            <p:cNvSpPr/>
            <p:nvPr/>
          </p:nvSpPr>
          <p:spPr>
            <a:xfrm>
              <a:off x="0" y="111918"/>
              <a:ext cx="2447925" cy="47625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rotWithShape="1">
              <a:blip r:embed="rId2"/>
              <a:srcRect l="0" t="0" r="0" b="0"/>
              <a:tile tx="0" ty="0" sx="100000" sy="100000" flip="none" algn="tl"/>
            </a:blip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sp>
          <p:nvSpPr>
            <p:cNvPr id="782" name="Rectangle"/>
            <p:cNvSpPr/>
            <p:nvPr/>
          </p:nvSpPr>
          <p:spPr>
            <a:xfrm>
              <a:off x="2711648" y="321468"/>
              <a:ext cx="476251" cy="52389"/>
            </a:xfrm>
            <a:prstGeom prst="rect">
              <a:avLst/>
            </a:prstGeom>
            <a:solidFill>
              <a:srgbClr val="80003F"/>
            </a:solidFill>
            <a:ln w="3175" cap="flat">
              <a:solidFill>
                <a:srgbClr val="000000"/>
              </a:solidFill>
              <a:prstDash val="solid"/>
              <a:round/>
            </a:ln>
            <a:effectLst/>
          </p:spPr>
          <p:txBody>
            <a:bodyPr wrap="square" lIns="17144" tIns="17144" rIns="17144" bIns="17144" numCol="1" anchor="t">
              <a:noAutofit/>
            </a:bodyPr>
            <a:lstStyle/>
            <a:p>
              <a:pPr defTabSz="342900">
                <a:defRPr sz="400">
                  <a:solidFill>
                    <a:srgbClr val="FFFFFF"/>
                  </a:solidFill>
                  <a:latin typeface="Gill Sans"/>
                  <a:ea typeface="Gill Sans"/>
                  <a:cs typeface="Gill Sans"/>
                  <a:sym typeface="Gill Sans"/>
                </a:defRPr>
              </a:pPr>
            </a:p>
          </p:txBody>
        </p:sp>
        <p:sp>
          <p:nvSpPr>
            <p:cNvPr id="783" name="hash(msg)"/>
            <p:cNvSpPr/>
            <p:nvPr/>
          </p:nvSpPr>
          <p:spPr>
            <a:xfrm>
              <a:off x="2941439" y="0"/>
              <a:ext cx="1270001" cy="1270000"/>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17144" tIns="17144" rIns="17144" bIns="17144" numCol="1" anchor="t">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hash(msg)</a:t>
              </a:r>
            </a:p>
          </p:txBody>
        </p:sp>
        <p:sp>
          <p:nvSpPr>
            <p:cNvPr id="784" name="hash"/>
            <p:cNvSpPr/>
            <p:nvPr/>
          </p:nvSpPr>
          <p:spPr>
            <a:xfrm>
              <a:off x="1009650" y="642937"/>
              <a:ext cx="1270000"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17144" tIns="17144" rIns="17144" bIns="17144" numCol="1" anchor="t">
              <a:spAutoFit/>
            </a:bodyPr>
            <a:lstStyle>
              <a:lvl1pPr algn="ctr" defTabSz="342900">
                <a:tabLst>
                  <a:tab pos="393700" algn="l"/>
                </a:tabLst>
                <a:defRPr sz="1400">
                  <a:solidFill>
                    <a:srgbClr val="000000"/>
                  </a:solidFill>
                  <a:latin typeface="Gill Sans"/>
                  <a:ea typeface="Gill Sans"/>
                  <a:cs typeface="Gill Sans"/>
                  <a:sym typeface="Gill Sans"/>
                </a:defRPr>
              </a:lvl1pPr>
            </a:lstStyle>
            <a:p>
              <a:pPr/>
              <a:r>
                <a:t>hash</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ID="10" grpId="1" fill="hold">
                                  <p:stCondLst>
                                    <p:cond delay="0"/>
                                  </p:stCondLst>
                                  <p:iterate type="el" backwards="0">
                                    <p:tmAbs val="0"/>
                                  </p:iterate>
                                  <p:childTnLst>
                                    <p:set>
                                      <p:cBhvr>
                                        <p:cTn id="6" fill="hold"/>
                                        <p:tgtEl>
                                          <p:spTgt spid="763"/>
                                        </p:tgtEl>
                                        <p:attrNameLst>
                                          <p:attrName>style.visibility</p:attrName>
                                        </p:attrNameLst>
                                      </p:cBhvr>
                                      <p:to>
                                        <p:strVal val="visible"/>
                                      </p:to>
                                    </p:set>
                                    <p:animEffect filter="fade" transition="in">
                                      <p:cBhvr>
                                        <p:cTn id="7" dur="1000"/>
                                        <p:tgtEl>
                                          <p:spTgt spid="763"/>
                                        </p:tgtEl>
                                      </p:cBhvr>
                                    </p:animEffect>
                                  </p:childTnLst>
                                </p:cTn>
                              </p:par>
                            </p:childTnLst>
                          </p:cTn>
                        </p:par>
                      </p:childTnLst>
                    </p:cTn>
                  </p:par>
                  <p:par>
                    <p:cTn id="8" fill="hold">
                      <p:stCondLst>
                        <p:cond delay="indefinite"/>
                      </p:stCondLst>
                      <p:childTnLst>
                        <p:par>
                          <p:cTn id="9" fill="hold">
                            <p:stCondLst>
                              <p:cond delay="0"/>
                            </p:stCondLst>
                            <p:childTnLst>
                              <p:par>
                                <p:cTn id="10" presetClass="entr" nodeType="clickEffect" presetSubtype="8" presetID="2" grpId="2" fill="hold">
                                  <p:stCondLst>
                                    <p:cond delay="0"/>
                                  </p:stCondLst>
                                  <p:iterate type="el" backwards="0">
                                    <p:tmAbs val="0"/>
                                  </p:iterate>
                                  <p:childTnLst>
                                    <p:set>
                                      <p:cBhvr>
                                        <p:cTn id="11" fill="hold"/>
                                        <p:tgtEl>
                                          <p:spTgt spid="785"/>
                                        </p:tgtEl>
                                        <p:attrNameLst>
                                          <p:attrName>style.visibility</p:attrName>
                                        </p:attrNameLst>
                                      </p:cBhvr>
                                      <p:to>
                                        <p:strVal val="visible"/>
                                      </p:to>
                                    </p:set>
                                    <p:anim calcmode="lin" valueType="num">
                                      <p:cBhvr>
                                        <p:cTn id="12" dur="1000" fill="hold"/>
                                        <p:tgtEl>
                                          <p:spTgt spid="785"/>
                                        </p:tgtEl>
                                        <p:attrNameLst>
                                          <p:attrName>ppt_x</p:attrName>
                                        </p:attrNameLst>
                                      </p:cBhvr>
                                      <p:tavLst>
                                        <p:tav tm="0">
                                          <p:val>
                                            <p:strVal val="0-#ppt_w/2"/>
                                          </p:val>
                                        </p:tav>
                                        <p:tav tm="100000">
                                          <p:val>
                                            <p:strVal val="#ppt_x"/>
                                          </p:val>
                                        </p:tav>
                                      </p:tavLst>
                                    </p:anim>
                                    <p:anim calcmode="lin" valueType="num">
                                      <p:cBhvr>
                                        <p:cTn id="13" dur="1000" fill="hold"/>
                                        <p:tgtEl>
                                          <p:spTgt spid="785"/>
                                        </p:tgtEl>
                                        <p:attrNameLst>
                                          <p:attrName>ppt_y</p:attrName>
                                        </p:attrNameLst>
                                      </p:cBhvr>
                                      <p:tavLst>
                                        <p:tav tm="0">
                                          <p:val>
                                            <p:strVal val="#ppt_y"/>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Class="entr" nodeType="clickEffect" presetSubtype="0" presetID="1" grpId="3" fill="hold">
                                  <p:stCondLst>
                                    <p:cond delay="0"/>
                                  </p:stCondLst>
                                  <p:iterate type="el" backwards="0">
                                    <p:tmAbs val="0"/>
                                  </p:iterate>
                                  <p:childTnLst>
                                    <p:set>
                                      <p:cBhvr>
                                        <p:cTn id="17" fill="hold"/>
                                        <p:tgtEl>
                                          <p:spTgt spid="780"/>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785" grpId="2"/>
      <p:bldP build="whole" bldLvl="1" animBg="1" rev="0" advAuto="0" spid="763" grpId="1"/>
      <p:bldP build="whole" bldLvl="1" animBg="1" rev="0" advAuto="0" spid="780" grpId="3"/>
    </p:bldLst>
  </p:timing>
</p:sld>
</file>

<file path=ppt/slides/slide7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78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78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789" name="Simple Digital Signature Attack"/>
          <p:cNvSpPr txBox="1"/>
          <p:nvPr>
            <p:ph type="title"/>
          </p:nvPr>
        </p:nvSpPr>
        <p:spPr>
          <a:prstGeom prst="rect">
            <a:avLst/>
          </a:prstGeom>
        </p:spPr>
        <p:txBody>
          <a:bodyPr/>
          <a:lstStyle/>
          <a:p>
            <a:pPr/>
            <a:r>
              <a:t>Simple Digital Signature Attack</a:t>
            </a:r>
          </a:p>
        </p:txBody>
      </p:sp>
      <p:sp>
        <p:nvSpPr>
          <p:cNvPr id="790" name="Jake published, but Sam changes all the signatures…"/>
          <p:cNvSpPr txBox="1"/>
          <p:nvPr>
            <p:ph type="body" idx="1"/>
          </p:nvPr>
        </p:nvSpPr>
        <p:spPr>
          <a:prstGeom prst="rect">
            <a:avLst/>
          </a:prstGeom>
        </p:spPr>
        <p:txBody>
          <a:bodyPr lIns="19050" tIns="19050" rIns="19050" bIns="19050"/>
          <a:lstStyle/>
          <a:p>
            <a:pPr/>
            <a:r>
              <a:t>Jake published, but Sam changes all the signatures</a:t>
            </a:r>
          </a:p>
          <a:p>
            <a:pPr/>
            <a:r>
              <a:t>Later, Sam makes Jake “lie”</a:t>
            </a:r>
          </a:p>
        </p:txBody>
      </p:sp>
      <p:sp>
        <p:nvSpPr>
          <p:cNvPr id="791" name="Slide Number"/>
          <p:cNvSpPr txBox="1"/>
          <p:nvPr>
            <p:ph type="sldNum" sz="quarter" idx="2"/>
          </p:nvPr>
        </p:nvSpPr>
        <p:spPr>
          <a:xfrm>
            <a:off x="8859149" y="4953000"/>
            <a:ext cx="134926"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794" name="Group"/>
          <p:cNvGrpSpPr/>
          <p:nvPr/>
        </p:nvGrpSpPr>
        <p:grpSpPr>
          <a:xfrm>
            <a:off x="2005272" y="2662163"/>
            <a:ext cx="671402" cy="837159"/>
            <a:chOff x="0" y="0"/>
            <a:chExt cx="671400" cy="837158"/>
          </a:xfrm>
        </p:grpSpPr>
        <p:sp>
          <p:nvSpPr>
            <p:cNvPr id="792" name="Square"/>
            <p:cNvSpPr/>
            <p:nvPr/>
          </p:nvSpPr>
          <p:spPr>
            <a:xfrm>
              <a:off x="1674" y="0"/>
              <a:ext cx="669727" cy="669727"/>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793" name="Rectangle"/>
            <p:cNvSpPr/>
            <p:nvPr/>
          </p:nvSpPr>
          <p:spPr>
            <a:xfrm>
              <a:off x="0" y="750093"/>
              <a:ext cx="669727" cy="87066"/>
            </a:xfrm>
            <a:prstGeom prst="rect">
              <a:avLst/>
            </a:prstGeom>
            <a:solidFill>
              <a:srgbClr val="000080"/>
            </a:solid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grpSp>
      <p:sp>
        <p:nvSpPr>
          <p:cNvPr id="795" name="Shape"/>
          <p:cNvSpPr/>
          <p:nvPr/>
        </p:nvSpPr>
        <p:spPr>
          <a:xfrm>
            <a:off x="4237136" y="2745878"/>
            <a:ext cx="669728" cy="669728"/>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7193"/>
                </a:moveTo>
                <a:lnTo>
                  <a:pt x="0" y="14407"/>
                </a:lnTo>
                <a:lnTo>
                  <a:pt x="12960" y="14407"/>
                </a:lnTo>
                <a:lnTo>
                  <a:pt x="12960" y="21600"/>
                </a:lnTo>
                <a:lnTo>
                  <a:pt x="21600" y="10800"/>
                </a:lnTo>
                <a:lnTo>
                  <a:pt x="12960" y="0"/>
                </a:lnTo>
                <a:lnTo>
                  <a:pt x="12960" y="7193"/>
                </a:lnTo>
                <a:close/>
              </a:path>
            </a:pathLst>
          </a:custGeom>
          <a:blipFill>
            <a:blip r:embed="rId2"/>
          </a:blip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796" name="Message with Jake’s signature"/>
          <p:cNvSpPr txBox="1"/>
          <p:nvPr/>
        </p:nvSpPr>
        <p:spPr>
          <a:xfrm>
            <a:off x="1381422" y="3854276"/>
            <a:ext cx="1920777" cy="632421"/>
          </a:xfrm>
          <a:prstGeom prst="rect">
            <a:avLst/>
          </a:prstGeom>
          <a:ln w="12700">
            <a:miter lim="400000"/>
          </a:ln>
          <a:extLst>
            <a:ext uri="{C572A759-6A51-4108-AA02-DFA0A04FC94B}">
              <ma14:wrappingTextBoxFlag xmlns:ma14="http://schemas.microsoft.com/office/mac/drawingml/2011/main" val="1"/>
            </a:ext>
          </a:extLst>
        </p:spPr>
        <p:txBody>
          <a:bodyPr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Message with Jake’s signature</a:t>
            </a:r>
          </a:p>
        </p:txBody>
      </p:sp>
      <p:sp>
        <p:nvSpPr>
          <p:cNvPr id="797" name="Modified by Sam"/>
          <p:cNvSpPr txBox="1"/>
          <p:nvPr/>
        </p:nvSpPr>
        <p:spPr>
          <a:xfrm>
            <a:off x="3901268" y="3854276"/>
            <a:ext cx="1341464" cy="632421"/>
          </a:xfrm>
          <a:prstGeom prst="rect">
            <a:avLst/>
          </a:prstGeom>
          <a:ln w="12700">
            <a:miter lim="400000"/>
          </a:ln>
          <a:extLst>
            <a:ext uri="{C572A759-6A51-4108-AA02-DFA0A04FC94B}">
              <ma14:wrappingTextBoxFlag xmlns:ma14="http://schemas.microsoft.com/office/mac/drawingml/2011/main" val="1"/>
            </a:ext>
          </a:extLst>
        </p:spPr>
        <p:txBody>
          <a:bodyPr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Modified by Sam</a:t>
            </a:r>
          </a:p>
        </p:txBody>
      </p:sp>
      <p:grpSp>
        <p:nvGrpSpPr>
          <p:cNvPr id="800" name="Group"/>
          <p:cNvGrpSpPr/>
          <p:nvPr/>
        </p:nvGrpSpPr>
        <p:grpSpPr>
          <a:xfrm>
            <a:off x="6150880" y="2662163"/>
            <a:ext cx="671402" cy="837159"/>
            <a:chOff x="0" y="0"/>
            <a:chExt cx="671400" cy="837158"/>
          </a:xfrm>
        </p:grpSpPr>
        <p:sp>
          <p:nvSpPr>
            <p:cNvPr id="798" name="Square"/>
            <p:cNvSpPr/>
            <p:nvPr/>
          </p:nvSpPr>
          <p:spPr>
            <a:xfrm>
              <a:off x="1674" y="0"/>
              <a:ext cx="669727" cy="669727"/>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799" name="Rectangle"/>
            <p:cNvSpPr/>
            <p:nvPr/>
          </p:nvSpPr>
          <p:spPr>
            <a:xfrm>
              <a:off x="0" y="750093"/>
              <a:ext cx="669727" cy="87066"/>
            </a:xfrm>
            <a:prstGeom prst="rect">
              <a:avLst/>
            </a:prstGeom>
            <a:solidFill>
              <a:srgbClr val="FF00FF"/>
            </a:solid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grpSp>
      <p:sp>
        <p:nvSpPr>
          <p:cNvPr id="801" name="Message with Sam’s signature"/>
          <p:cNvSpPr txBox="1"/>
          <p:nvPr/>
        </p:nvSpPr>
        <p:spPr>
          <a:xfrm>
            <a:off x="5527030" y="3867670"/>
            <a:ext cx="1920776" cy="632422"/>
          </a:xfrm>
          <a:prstGeom prst="rect">
            <a:avLst/>
          </a:prstGeom>
          <a:ln w="12700">
            <a:miter lim="400000"/>
          </a:ln>
          <a:extLst>
            <a:ext uri="{C572A759-6A51-4108-AA02-DFA0A04FC94B}">
              <ma14:wrappingTextBoxFlag xmlns:ma14="http://schemas.microsoft.com/office/mac/drawingml/2011/main" val="1"/>
            </a:ext>
          </a:extLst>
        </p:spPr>
        <p:txBody>
          <a:bodyPr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Message with Sam’s signature</a:t>
            </a:r>
          </a:p>
        </p:txBody>
      </p:sp>
    </p:spTree>
  </p:cSld>
  <p:clrMapOvr>
    <a:masterClrMapping/>
  </p:clrMapOvr>
  <p:transition xmlns:p14="http://schemas.microsoft.com/office/powerpoint/2010/main" spd="med" advClick="1"/>
</p:sld>
</file>

<file path=ppt/slides/slide7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0" showMasterSp="1" showMasterPhAnim="1">
  <p:cSld>
    <p:spTree>
      <p:nvGrpSpPr>
        <p:cNvPr id="1" name=""/>
        <p:cNvGrpSpPr/>
        <p:nvPr/>
      </p:nvGrpSpPr>
      <p:grpSpPr>
        <a:xfrm>
          <a:off x="0" y="0"/>
          <a:ext cx="0" cy="0"/>
          <a:chOff x="0" y="0"/>
          <a:chExt cx="0" cy="0"/>
        </a:xfrm>
      </p:grpSpPr>
      <p:sp>
        <p:nvSpPr>
          <p:cNvPr id="80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0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05" name="Man-in-the-Middle Attack"/>
          <p:cNvSpPr txBox="1"/>
          <p:nvPr>
            <p:ph type="title"/>
          </p:nvPr>
        </p:nvSpPr>
        <p:spPr>
          <a:prstGeom prst="rect">
            <a:avLst/>
          </a:prstGeom>
        </p:spPr>
        <p:txBody>
          <a:bodyPr/>
          <a:lstStyle/>
          <a:p>
            <a:pPr/>
            <a:r>
              <a:t>Man-in-the-Middle Attack</a:t>
            </a:r>
          </a:p>
        </p:txBody>
      </p:sp>
      <p:sp>
        <p:nvSpPr>
          <p:cNvPr id="806" name="Both Jake and Sara are using encryption, but...…"/>
          <p:cNvSpPr txBox="1"/>
          <p:nvPr>
            <p:ph type="body" idx="1"/>
          </p:nvPr>
        </p:nvSpPr>
        <p:spPr>
          <a:prstGeom prst="rect">
            <a:avLst/>
          </a:prstGeom>
        </p:spPr>
        <p:txBody>
          <a:bodyPr lIns="19050" tIns="19050" rIns="19050" bIns="19050"/>
          <a:lstStyle/>
          <a:p>
            <a:pPr/>
            <a:r>
              <a:t>Both Jake and Sara are using encryption, but...</a:t>
            </a:r>
          </a:p>
          <a:p>
            <a:pPr lvl="1" marL="346268" indent="-77028">
              <a:defRPr sz="900"/>
            </a:pPr>
            <a:r>
              <a:t>Jake thinks he is talking to Sara, but she is actually talking to Sam</a:t>
            </a:r>
          </a:p>
          <a:p>
            <a:pPr lvl="1" marL="346268" indent="-77028">
              <a:defRPr sz="900"/>
            </a:pPr>
            <a:r>
              <a:t>Sara thinks she is talking to Jake, but she is actually talking to Sam</a:t>
            </a:r>
          </a:p>
        </p:txBody>
      </p:sp>
      <p:sp>
        <p:nvSpPr>
          <p:cNvPr id="807" name="Slide Number"/>
          <p:cNvSpPr txBox="1"/>
          <p:nvPr>
            <p:ph type="sldNum" sz="quarter" idx="2"/>
          </p:nvPr>
        </p:nvSpPr>
        <p:spPr>
          <a:xfrm>
            <a:off x="8859149" y="4953000"/>
            <a:ext cx="134926"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08" name="Circle"/>
          <p:cNvSpPr/>
          <p:nvPr/>
        </p:nvSpPr>
        <p:spPr>
          <a:xfrm>
            <a:off x="2154268" y="1533655"/>
            <a:ext cx="669765" cy="669764"/>
          </a:xfrm>
          <a:prstGeom prst="ellipse">
            <a:avLst/>
          </a:prstGeom>
          <a:blipFill>
            <a:blip r:embed="rId2"/>
          </a:blip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809" name="Triangle"/>
          <p:cNvSpPr/>
          <p:nvPr/>
        </p:nvSpPr>
        <p:spPr>
          <a:xfrm>
            <a:off x="4237136" y="1540371"/>
            <a:ext cx="669728" cy="669727"/>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21600"/>
                </a:moveTo>
                <a:lnTo>
                  <a:pt x="21600" y="21600"/>
                </a:lnTo>
                <a:lnTo>
                  <a:pt x="10800" y="0"/>
                </a:lnTo>
                <a:close/>
              </a:path>
            </a:pathLst>
          </a:custGeom>
          <a:solidFill>
            <a:srgbClr val="80003F"/>
          </a:solid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810" name="Circle"/>
          <p:cNvSpPr/>
          <p:nvPr/>
        </p:nvSpPr>
        <p:spPr>
          <a:xfrm>
            <a:off x="6460610" y="1533655"/>
            <a:ext cx="669764" cy="669764"/>
          </a:xfrm>
          <a:prstGeom prst="ellipse">
            <a:avLst/>
          </a:prstGeom>
          <a:blipFill>
            <a:blip r:embed="rId2"/>
          </a:blipFill>
          <a:ln w="3175">
            <a:solidFill>
              <a:srgbClr val="000000"/>
            </a:solidFill>
          </a:ln>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811" name="Line"/>
          <p:cNvSpPr/>
          <p:nvPr/>
        </p:nvSpPr>
        <p:spPr>
          <a:xfrm>
            <a:off x="5288607" y="1861839"/>
            <a:ext cx="857251" cy="6699"/>
          </a:xfrm>
          <a:prstGeom prst="line">
            <a:avLst/>
          </a:prstGeom>
          <a:ln w="50800">
            <a:solidFill>
              <a:srgbClr val="000000"/>
            </a:solidFill>
            <a:headEnd type="stealth"/>
            <a:tailEnd type="stealth"/>
          </a:ln>
          <a:effectLst>
            <a:outerShdw sx="100000" sy="100000" kx="0" ky="0" algn="b" rotWithShape="0" blurRad="25400" dist="38100" dir="2700000">
              <a:srgbClr val="000000">
                <a:alpha val="75000"/>
              </a:srgbClr>
            </a:outerShdw>
          </a:effectLst>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812" name="Line"/>
          <p:cNvSpPr/>
          <p:nvPr/>
        </p:nvSpPr>
        <p:spPr>
          <a:xfrm>
            <a:off x="3205757" y="1868537"/>
            <a:ext cx="857251" cy="6698"/>
          </a:xfrm>
          <a:prstGeom prst="line">
            <a:avLst/>
          </a:prstGeom>
          <a:ln w="50800">
            <a:solidFill>
              <a:srgbClr val="000000"/>
            </a:solidFill>
            <a:headEnd type="stealth"/>
            <a:tailEnd type="stealth"/>
          </a:ln>
          <a:effectLst>
            <a:outerShdw sx="100000" sy="100000" kx="0" ky="0" algn="b" rotWithShape="0" blurRad="25400" dist="38100" dir="2700000">
              <a:srgbClr val="000000">
                <a:alpha val="75000"/>
              </a:srgbClr>
            </a:outerShdw>
          </a:effectLst>
        </p:spPr>
        <p:txBody>
          <a:bodyPr lIns="24110" tIns="24110" rIns="24110" bIns="24110"/>
          <a:lstStyle/>
          <a:p>
            <a:pPr defTabSz="482203">
              <a:defRPr sz="600">
                <a:solidFill>
                  <a:srgbClr val="FFFFFF"/>
                </a:solidFill>
                <a:latin typeface="Gill Sans"/>
                <a:ea typeface="Gill Sans"/>
                <a:cs typeface="Gill Sans"/>
                <a:sym typeface="Gill Sans"/>
              </a:defRPr>
            </a:pPr>
          </a:p>
        </p:txBody>
      </p:sp>
      <p:sp>
        <p:nvSpPr>
          <p:cNvPr id="813" name="Sam"/>
          <p:cNvSpPr txBox="1"/>
          <p:nvPr/>
        </p:nvSpPr>
        <p:spPr>
          <a:xfrm>
            <a:off x="4331258" y="2407666"/>
            <a:ext cx="481484" cy="340322"/>
          </a:xfrm>
          <a:prstGeom prst="rect">
            <a:avLst/>
          </a:prstGeom>
          <a:ln w="12700">
            <a:miter lim="400000"/>
          </a:ln>
          <a:extLst>
            <a:ext uri="{C572A759-6A51-4108-AA02-DFA0A04FC94B}">
              <ma14:wrappingTextBoxFlag xmlns:ma14="http://schemas.microsoft.com/office/mac/drawingml/2011/main" val="1"/>
            </a:ext>
          </a:extLst>
        </p:spPr>
        <p:txBody>
          <a:bodyPr wrap="none"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Sam</a:t>
            </a:r>
          </a:p>
        </p:txBody>
      </p:sp>
      <p:sp>
        <p:nvSpPr>
          <p:cNvPr id="814" name="Jake"/>
          <p:cNvSpPr txBox="1"/>
          <p:nvPr/>
        </p:nvSpPr>
        <p:spPr>
          <a:xfrm>
            <a:off x="2254857" y="2400969"/>
            <a:ext cx="468587" cy="340322"/>
          </a:xfrm>
          <a:prstGeom prst="rect">
            <a:avLst/>
          </a:prstGeom>
          <a:ln w="12700">
            <a:miter lim="400000"/>
          </a:ln>
          <a:extLst>
            <a:ext uri="{C572A759-6A51-4108-AA02-DFA0A04FC94B}">
              <ma14:wrappingTextBoxFlag xmlns:ma14="http://schemas.microsoft.com/office/mac/drawingml/2011/main" val="1"/>
            </a:ext>
          </a:extLst>
        </p:spPr>
        <p:txBody>
          <a:bodyPr wrap="none"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Jake</a:t>
            </a:r>
          </a:p>
        </p:txBody>
      </p:sp>
      <p:sp>
        <p:nvSpPr>
          <p:cNvPr id="815" name="Sara"/>
          <p:cNvSpPr txBox="1"/>
          <p:nvPr/>
        </p:nvSpPr>
        <p:spPr>
          <a:xfrm>
            <a:off x="6548177" y="2394272"/>
            <a:ext cx="494631" cy="340321"/>
          </a:xfrm>
          <a:prstGeom prst="rect">
            <a:avLst/>
          </a:prstGeom>
          <a:ln w="12700">
            <a:miter lim="400000"/>
          </a:ln>
          <a:extLst>
            <a:ext uri="{C572A759-6A51-4108-AA02-DFA0A04FC94B}">
              <ma14:wrappingTextBoxFlag xmlns:ma14="http://schemas.microsoft.com/office/mac/drawingml/2011/main" val="1"/>
            </a:ext>
          </a:extLst>
        </p:spPr>
        <p:txBody>
          <a:bodyPr wrap="none" lIns="24110" tIns="24110" rIns="24110" bIns="24110">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Sara</a:t>
            </a:r>
          </a:p>
        </p:txBody>
      </p:sp>
    </p:spTree>
  </p:cSld>
  <p:clrMapOvr>
    <a:masterClrMapping/>
  </p:clrMapOvr>
  <p:transition xmlns:p14="http://schemas.microsoft.com/office/powerpoint/2010/main" spd="med" advClick="1"/>
</p:sld>
</file>

<file path=ppt/slides/slide7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1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1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19" name="Digital Certificates - How you get a public key"/>
          <p:cNvSpPr txBox="1"/>
          <p:nvPr>
            <p:ph type="title"/>
          </p:nvPr>
        </p:nvSpPr>
        <p:spPr>
          <a:prstGeom prst="rect">
            <a:avLst/>
          </a:prstGeom>
        </p:spPr>
        <p:txBody>
          <a:bodyPr/>
          <a:lstStyle/>
          <a:p>
            <a:pPr/>
            <a:r>
              <a:t>Digital Certificates - How you get a public key</a:t>
            </a:r>
          </a:p>
        </p:txBody>
      </p:sp>
      <p:sp>
        <p:nvSpPr>
          <p:cNvPr id="820" name="Certificates “register” public keys…"/>
          <p:cNvSpPr txBox="1"/>
          <p:nvPr>
            <p:ph type="body" idx="1"/>
          </p:nvPr>
        </p:nvSpPr>
        <p:spPr>
          <a:prstGeom prst="rect">
            <a:avLst/>
          </a:prstGeom>
        </p:spPr>
        <p:txBody>
          <a:bodyPr lIns="19050" tIns="19050" rIns="19050" bIns="19050"/>
          <a:lstStyle/>
          <a:p>
            <a:pPr/>
            <a:r>
              <a:t>Certificates “register” public keys</a:t>
            </a:r>
          </a:p>
          <a:p>
            <a:pPr/>
            <a:r>
              <a:t>Certificates are signed with digital signatures!</a:t>
            </a:r>
          </a:p>
          <a:p>
            <a:pPr/>
            <a:r>
              <a:t>Certificates signed by a “Certificate Authority”</a:t>
            </a:r>
          </a:p>
        </p:txBody>
      </p:sp>
      <p:sp>
        <p:nvSpPr>
          <p:cNvPr id="82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827" name="Group"/>
          <p:cNvGrpSpPr/>
          <p:nvPr/>
        </p:nvGrpSpPr>
        <p:grpSpPr>
          <a:xfrm>
            <a:off x="6454543" y="981404"/>
            <a:ext cx="1882826" cy="2952453"/>
            <a:chOff x="0" y="0"/>
            <a:chExt cx="1882824" cy="2952452"/>
          </a:xfrm>
        </p:grpSpPr>
        <p:sp>
          <p:nvSpPr>
            <p:cNvPr id="822" name="Rectangle"/>
            <p:cNvSpPr/>
            <p:nvPr/>
          </p:nvSpPr>
          <p:spPr>
            <a:xfrm>
              <a:off x="31700" y="683121"/>
              <a:ext cx="669727" cy="1617390"/>
            </a:xfrm>
            <a:prstGeom prst="rect">
              <a:avLst/>
            </a:prstGeom>
            <a:blipFill rotWithShape="1">
              <a:blip r:embed="rId2"/>
              <a:srcRect l="0" t="0" r="0" b="0"/>
              <a:tile tx="0" ty="0" sx="100000" sy="100000" flip="none" algn="tl"/>
            </a:blip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823" name="Rectangle"/>
            <p:cNvSpPr/>
            <p:nvPr/>
          </p:nvSpPr>
          <p:spPr>
            <a:xfrm>
              <a:off x="30026" y="2424410"/>
              <a:ext cx="669727" cy="87065"/>
            </a:xfrm>
            <a:prstGeom prst="rect">
              <a:avLst/>
            </a:prstGeom>
            <a:solidFill>
              <a:srgbClr val="FF0000"/>
            </a:solidFill>
            <a:ln w="3175" cap="flat">
              <a:solidFill>
                <a:srgbClr val="000000"/>
              </a:solidFill>
              <a:prstDash val="solid"/>
              <a:round/>
            </a:ln>
            <a:effectLst/>
          </p:spPr>
          <p:txBody>
            <a:bodyPr wrap="square" lIns="24110" tIns="24110" rIns="24110" bIns="24110" numCol="1" anchor="t">
              <a:noAutofit/>
            </a:bodyPr>
            <a:lstStyle/>
            <a:p>
              <a:pPr defTabSz="482203">
                <a:defRPr sz="600">
                  <a:solidFill>
                    <a:srgbClr val="FFFFFF"/>
                  </a:solidFill>
                  <a:latin typeface="Gill Sans"/>
                  <a:ea typeface="Gill Sans"/>
                  <a:cs typeface="Gill Sans"/>
                  <a:sym typeface="Gill Sans"/>
                </a:defRPr>
              </a:pPr>
            </a:p>
          </p:txBody>
        </p:sp>
        <p:sp>
          <p:nvSpPr>
            <p:cNvPr id="824" name="Name…"/>
            <p:cNvSpPr txBox="1"/>
            <p:nvPr/>
          </p:nvSpPr>
          <p:spPr>
            <a:xfrm>
              <a:off x="836041" y="663029"/>
              <a:ext cx="1046784" cy="182622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24110" tIns="24110" rIns="24110" bIns="24110" numCol="1" anchor="t">
              <a:spAutoFit/>
            </a:bodyPr>
            <a:lstStyle/>
            <a:p>
              <a:pPr defTabSz="482203">
                <a:tabLst>
                  <a:tab pos="558800" algn="l"/>
                </a:tabLst>
                <a:defRPr>
                  <a:solidFill>
                    <a:srgbClr val="000000"/>
                  </a:solidFill>
                  <a:latin typeface="Gill Sans"/>
                  <a:ea typeface="Gill Sans"/>
                  <a:cs typeface="Gill Sans"/>
                  <a:sym typeface="Gill Sans"/>
                </a:defRPr>
              </a:pPr>
              <a:r>
                <a:t>Name</a:t>
              </a:r>
            </a:p>
            <a:p>
              <a:pPr defTabSz="482203">
                <a:tabLst>
                  <a:tab pos="558800" algn="l"/>
                </a:tabLst>
                <a:defRPr>
                  <a:solidFill>
                    <a:srgbClr val="000000"/>
                  </a:solidFill>
                  <a:latin typeface="Gill Sans"/>
                  <a:ea typeface="Gill Sans"/>
                  <a:cs typeface="Gill Sans"/>
                  <a:sym typeface="Gill Sans"/>
                </a:defRPr>
              </a:pPr>
              <a:r>
                <a:t>Organization</a:t>
              </a:r>
            </a:p>
            <a:p>
              <a:pPr defTabSz="482203">
                <a:tabLst>
                  <a:tab pos="558800" algn="l"/>
                </a:tabLst>
                <a:defRPr>
                  <a:solidFill>
                    <a:srgbClr val="000000"/>
                  </a:solidFill>
                  <a:latin typeface="Gill Sans"/>
                  <a:ea typeface="Gill Sans"/>
                  <a:cs typeface="Gill Sans"/>
                  <a:sym typeface="Gill Sans"/>
                </a:defRPr>
              </a:pPr>
              <a:r>
                <a:t>Public Key</a:t>
              </a:r>
            </a:p>
            <a:p>
              <a:pPr defTabSz="482203">
                <a:tabLst>
                  <a:tab pos="558800" algn="l"/>
                </a:tabLst>
                <a:defRPr>
                  <a:solidFill>
                    <a:srgbClr val="000000"/>
                  </a:solidFill>
                  <a:latin typeface="Gill Sans"/>
                  <a:ea typeface="Gill Sans"/>
                  <a:cs typeface="Gill Sans"/>
                  <a:sym typeface="Gill Sans"/>
                </a:defRPr>
              </a:pPr>
              <a:r>
                <a:t>Valid from</a:t>
              </a:r>
            </a:p>
            <a:p>
              <a:pPr defTabSz="482203">
                <a:tabLst>
                  <a:tab pos="558800" algn="l"/>
                </a:tabLst>
                <a:defRPr>
                  <a:solidFill>
                    <a:srgbClr val="000000"/>
                  </a:solidFill>
                  <a:latin typeface="Gill Sans"/>
                  <a:ea typeface="Gill Sans"/>
                  <a:cs typeface="Gill Sans"/>
                  <a:sym typeface="Gill Sans"/>
                </a:defRPr>
              </a:pPr>
              <a:r>
                <a:t>Valid to</a:t>
              </a:r>
            </a:p>
            <a:p>
              <a:pPr defTabSz="482203">
                <a:tabLst>
                  <a:tab pos="558800" algn="l"/>
                </a:tabLst>
                <a:defRPr>
                  <a:solidFill>
                    <a:srgbClr val="000000"/>
                  </a:solidFill>
                  <a:latin typeface="Gill Sans"/>
                  <a:ea typeface="Gill Sans"/>
                  <a:cs typeface="Gill Sans"/>
                  <a:sym typeface="Gill Sans"/>
                </a:defRPr>
              </a:pPr>
              <a:r>
                <a:t>Algorithms</a:t>
              </a:r>
            </a:p>
            <a:p>
              <a:pPr defTabSz="482203">
                <a:tabLst>
                  <a:tab pos="558800" algn="l"/>
                </a:tabLst>
                <a:defRPr>
                  <a:solidFill>
                    <a:srgbClr val="000000"/>
                  </a:solidFill>
                  <a:latin typeface="Gill Sans"/>
                  <a:ea typeface="Gill Sans"/>
                  <a:cs typeface="Gill Sans"/>
                  <a:sym typeface="Gill Sans"/>
                </a:defRPr>
              </a:pPr>
              <a:r>
                <a:t>Other info</a:t>
              </a:r>
            </a:p>
            <a:p>
              <a:pPr defTabSz="482203">
                <a:tabLst>
                  <a:tab pos="558800" algn="l"/>
                </a:tabLst>
                <a:defRPr>
                  <a:solidFill>
                    <a:srgbClr val="000000"/>
                  </a:solidFill>
                  <a:latin typeface="Gill Sans"/>
                  <a:ea typeface="Gill Sans"/>
                  <a:cs typeface="Gill Sans"/>
                  <a:sym typeface="Gill Sans"/>
                </a:defRPr>
              </a:pPr>
              <a:r>
                <a:t>...</a:t>
              </a:r>
            </a:p>
            <a:p>
              <a:pPr defTabSz="482203">
                <a:tabLst>
                  <a:tab pos="558800" algn="l"/>
                </a:tabLst>
                <a:defRPr>
                  <a:solidFill>
                    <a:srgbClr val="000000"/>
                  </a:solidFill>
                  <a:latin typeface="Gill Sans"/>
                  <a:ea typeface="Gill Sans"/>
                  <a:cs typeface="Gill Sans"/>
                  <a:sym typeface="Gill Sans"/>
                </a:defRPr>
              </a:pPr>
            </a:p>
          </p:txBody>
        </p:sp>
        <p:sp>
          <p:nvSpPr>
            <p:cNvPr id="825" name="Signature from…"/>
            <p:cNvSpPr txBox="1"/>
            <p:nvPr/>
          </p:nvSpPr>
          <p:spPr>
            <a:xfrm>
              <a:off x="829344" y="2370832"/>
              <a:ext cx="1046784" cy="58162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24110" tIns="24110" rIns="24110" bIns="24110" numCol="1" anchor="t">
              <a:spAutoFit/>
            </a:bodyPr>
            <a:lstStyle/>
            <a:p>
              <a:pPr defTabSz="482203">
                <a:tabLst>
                  <a:tab pos="558800" algn="l"/>
                </a:tabLst>
                <a:defRPr>
                  <a:solidFill>
                    <a:srgbClr val="000000"/>
                  </a:solidFill>
                  <a:latin typeface="Gill Sans"/>
                  <a:ea typeface="Gill Sans"/>
                  <a:cs typeface="Gill Sans"/>
                  <a:sym typeface="Gill Sans"/>
                </a:defRPr>
              </a:pPr>
              <a:r>
                <a:t>Signature from</a:t>
              </a:r>
            </a:p>
            <a:p>
              <a:pPr defTabSz="482203">
                <a:tabLst>
                  <a:tab pos="558800" algn="l"/>
                </a:tabLst>
                <a:defRPr>
                  <a:solidFill>
                    <a:srgbClr val="000000"/>
                  </a:solidFill>
                  <a:latin typeface="Gill Sans"/>
                  <a:ea typeface="Gill Sans"/>
                  <a:cs typeface="Gill Sans"/>
                  <a:sym typeface="Gill Sans"/>
                </a:defRPr>
              </a:pPr>
              <a:r>
                <a:t>Certificate Authority</a:t>
              </a:r>
            </a:p>
          </p:txBody>
        </p:sp>
        <p:sp>
          <p:nvSpPr>
            <p:cNvPr id="826" name="X.509:"/>
            <p:cNvSpPr txBox="1"/>
            <p:nvPr/>
          </p:nvSpPr>
          <p:spPr>
            <a:xfrm>
              <a:off x="0" y="0"/>
              <a:ext cx="733128" cy="34032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24110" tIns="24110" rIns="24110" bIns="24110" numCol="1" anchor="t">
              <a:spAutoFit/>
            </a:bodyPr>
            <a:lstStyle>
              <a:lvl1pPr algn="ctr" defTabSz="482203">
                <a:tabLst>
                  <a:tab pos="558800" algn="l"/>
                </a:tabLst>
                <a:defRPr sz="2000">
                  <a:solidFill>
                    <a:srgbClr val="000000"/>
                  </a:solidFill>
                  <a:latin typeface="Gill Sans"/>
                  <a:ea typeface="Gill Sans"/>
                  <a:cs typeface="Gill Sans"/>
                  <a:sym typeface="Gill Sans"/>
                </a:defRPr>
              </a:lvl1pPr>
            </a:lstStyle>
            <a:p>
              <a:pPr/>
              <a:r>
                <a:t>X.509:</a:t>
              </a:r>
            </a:p>
          </p:txBody>
        </p:sp>
      </p:grpSp>
    </p:spTree>
  </p:cSld>
  <p:clrMapOvr>
    <a:masterClrMapping/>
  </p:clrMapOvr>
  <p:transition xmlns:p14="http://schemas.microsoft.com/office/powerpoint/2010/main" spd="med" advClick="1"/>
</p:sld>
</file>

<file path=ppt/slides/slide8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2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3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31" name="Digital certificates in practice"/>
          <p:cNvSpPr txBox="1"/>
          <p:nvPr>
            <p:ph type="title"/>
          </p:nvPr>
        </p:nvSpPr>
        <p:spPr>
          <a:prstGeom prst="rect">
            <a:avLst/>
          </a:prstGeom>
        </p:spPr>
        <p:txBody>
          <a:bodyPr/>
          <a:lstStyle/>
          <a:p>
            <a:pPr/>
            <a:r>
              <a:t>Digital certificates in practice</a:t>
            </a:r>
          </a:p>
        </p:txBody>
      </p:sp>
      <p:sp>
        <p:nvSpPr>
          <p:cNvPr id="832" name="Double-click to edit"/>
          <p:cNvSpPr txBox="1"/>
          <p:nvPr>
            <p:ph type="body" idx="1"/>
          </p:nvPr>
        </p:nvSpPr>
        <p:spPr>
          <a:prstGeom prst="rect">
            <a:avLst/>
          </a:prstGeom>
        </p:spPr>
        <p:txBody>
          <a:bodyPr/>
          <a:lstStyle/>
          <a:p>
            <a:pPr/>
          </a:p>
        </p:txBody>
      </p:sp>
      <p:sp>
        <p:nvSpPr>
          <p:cNvPr id="83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34" name="pasted-movie.png" descr="pasted-movie.png"/>
          <p:cNvPicPr>
            <a:picLocks noChangeAspect="1"/>
          </p:cNvPicPr>
          <p:nvPr/>
        </p:nvPicPr>
        <p:blipFill>
          <a:blip r:embed="rId2">
            <a:extLst/>
          </a:blip>
          <a:stretch>
            <a:fillRect/>
          </a:stretch>
        </p:blipFill>
        <p:spPr>
          <a:xfrm>
            <a:off x="1281249" y="314575"/>
            <a:ext cx="6498571" cy="5143501"/>
          </a:xfrm>
          <a:prstGeom prst="rect">
            <a:avLst/>
          </a:prstGeom>
          <a:ln w="12700">
            <a:miter lim="400000"/>
          </a:ln>
        </p:spPr>
      </p:pic>
      <p:pic>
        <p:nvPicPr>
          <p:cNvPr id="835" name="pasted-movie.png" descr="pasted-movie.png"/>
          <p:cNvPicPr>
            <a:picLocks noChangeAspect="1"/>
          </p:cNvPicPr>
          <p:nvPr/>
        </p:nvPicPr>
        <p:blipFill>
          <a:blip r:embed="rId3">
            <a:extLst/>
          </a:blip>
          <a:stretch>
            <a:fillRect/>
          </a:stretch>
        </p:blipFill>
        <p:spPr>
          <a:xfrm>
            <a:off x="1457988" y="314575"/>
            <a:ext cx="6498571" cy="5143501"/>
          </a:xfrm>
          <a:prstGeom prst="rect">
            <a:avLst/>
          </a:prstGeom>
          <a:ln w="12700">
            <a:miter lim="400000"/>
          </a:ln>
        </p:spPr>
      </p:pic>
      <p:pic>
        <p:nvPicPr>
          <p:cNvPr id="836" name="pasted-movie.png" descr="pasted-movie.png"/>
          <p:cNvPicPr>
            <a:picLocks noChangeAspect="1"/>
          </p:cNvPicPr>
          <p:nvPr/>
        </p:nvPicPr>
        <p:blipFill>
          <a:blip r:embed="rId4">
            <a:extLst/>
          </a:blip>
          <a:stretch>
            <a:fillRect/>
          </a:stretch>
        </p:blipFill>
        <p:spPr>
          <a:xfrm>
            <a:off x="1642760" y="314575"/>
            <a:ext cx="6498571" cy="5143501"/>
          </a:xfrm>
          <a:prstGeom prst="rect">
            <a:avLst/>
          </a:prstGeom>
          <a:ln w="12700">
            <a:miter lim="400000"/>
          </a:ln>
        </p:spPr>
      </p:pic>
      <p:pic>
        <p:nvPicPr>
          <p:cNvPr id="837" name="pasted-movie.png" descr="pasted-movie.png"/>
          <p:cNvPicPr>
            <a:picLocks noChangeAspect="1"/>
          </p:cNvPicPr>
          <p:nvPr/>
        </p:nvPicPr>
        <p:blipFill>
          <a:blip r:embed="rId5">
            <a:extLst/>
          </a:blip>
          <a:stretch>
            <a:fillRect/>
          </a:stretch>
        </p:blipFill>
        <p:spPr>
          <a:xfrm>
            <a:off x="1858129" y="314575"/>
            <a:ext cx="6498571" cy="5143501"/>
          </a:xfrm>
          <a:prstGeom prst="rect">
            <a:avLst/>
          </a:prstGeom>
          <a:ln w="12700">
            <a:miter lim="400000"/>
          </a:ln>
        </p:spPr>
      </p:pic>
      <p:pic>
        <p:nvPicPr>
          <p:cNvPr id="838" name="pasted-movie.png" descr="pasted-movie.png"/>
          <p:cNvPicPr>
            <a:picLocks noChangeAspect="1"/>
          </p:cNvPicPr>
          <p:nvPr/>
        </p:nvPicPr>
        <p:blipFill>
          <a:blip r:embed="rId6">
            <a:extLst/>
          </a:blip>
          <a:stretch>
            <a:fillRect/>
          </a:stretch>
        </p:blipFill>
        <p:spPr>
          <a:xfrm>
            <a:off x="2147338" y="314575"/>
            <a:ext cx="6498571" cy="5143501"/>
          </a:xfrm>
          <a:prstGeom prst="rect">
            <a:avLst/>
          </a:prstGeom>
          <a:ln w="12700">
            <a:miter lim="400000"/>
          </a:ln>
        </p:spPr>
      </p:pic>
      <p:pic>
        <p:nvPicPr>
          <p:cNvPr id="839" name="pasted-movie.png" descr="pasted-movie.png"/>
          <p:cNvPicPr>
            <a:picLocks noChangeAspect="1"/>
          </p:cNvPicPr>
          <p:nvPr/>
        </p:nvPicPr>
        <p:blipFill>
          <a:blip r:embed="rId7">
            <a:extLst/>
          </a:blip>
          <a:stretch>
            <a:fillRect/>
          </a:stretch>
        </p:blipFill>
        <p:spPr>
          <a:xfrm>
            <a:off x="2302361" y="314575"/>
            <a:ext cx="6860272" cy="5143501"/>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83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83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Class="entr" nodeType="clickEffect" presetSubtype="0" presetID="1" grpId="3" fill="hold">
                                  <p:stCondLst>
                                    <p:cond delay="0"/>
                                  </p:stCondLst>
                                  <p:iterate type="el" backwards="0">
                                    <p:tmAbs val="0"/>
                                  </p:iterate>
                                  <p:childTnLst>
                                    <p:set>
                                      <p:cBhvr>
                                        <p:cTn id="14" fill="hold"/>
                                        <p:tgtEl>
                                          <p:spTgt spid="83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Class="entr" nodeType="clickEffect" presetSubtype="0" presetID="1" grpId="4" fill="hold">
                                  <p:stCondLst>
                                    <p:cond delay="0"/>
                                  </p:stCondLst>
                                  <p:iterate type="el" backwards="0">
                                    <p:tmAbs val="0"/>
                                  </p:iterate>
                                  <p:childTnLst>
                                    <p:set>
                                      <p:cBhvr>
                                        <p:cTn id="18" fill="hold"/>
                                        <p:tgtEl>
                                          <p:spTgt spid="83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Class="entr" nodeType="clickEffect" presetSubtype="0" presetID="1" grpId="5" fill="hold">
                                  <p:stCondLst>
                                    <p:cond delay="0"/>
                                  </p:stCondLst>
                                  <p:iterate type="el" backwards="0">
                                    <p:tmAbs val="0"/>
                                  </p:iterate>
                                  <p:childTnLst>
                                    <p:set>
                                      <p:cBhvr>
                                        <p:cTn id="22" fill="hold"/>
                                        <p:tgtEl>
                                          <p:spTgt spid="839"/>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839" grpId="5"/>
      <p:bldP build="whole" bldLvl="1" animBg="1" rev="0" advAuto="0" spid="837" grpId="3"/>
      <p:bldP build="whole" bldLvl="1" animBg="1" rev="0" advAuto="0" spid="836" grpId="2"/>
      <p:bldP build="whole" bldLvl="1" animBg="1" rev="0" advAuto="0" spid="835" grpId="1"/>
      <p:bldP build="whole" bldLvl="1" animBg="1" rev="0" advAuto="0" spid="838" grpId="4"/>
    </p:bldLst>
  </p:timing>
</p:sld>
</file>

<file path=ppt/slides/slide8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4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4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43" name="Certificate Authorities (CAs)"/>
          <p:cNvSpPr txBox="1"/>
          <p:nvPr>
            <p:ph type="title"/>
          </p:nvPr>
        </p:nvSpPr>
        <p:spPr>
          <a:prstGeom prst="rect">
            <a:avLst/>
          </a:prstGeom>
        </p:spPr>
        <p:txBody>
          <a:bodyPr/>
          <a:lstStyle/>
          <a:p>
            <a:pPr/>
            <a:r>
              <a:t>Certificate Authorities (CAs)</a:t>
            </a:r>
          </a:p>
        </p:txBody>
      </p:sp>
      <p:sp>
        <p:nvSpPr>
          <p:cNvPr id="844" name="Issue Certificates, not keys…"/>
          <p:cNvSpPr txBox="1"/>
          <p:nvPr>
            <p:ph type="body" idx="1"/>
          </p:nvPr>
        </p:nvSpPr>
        <p:spPr>
          <a:prstGeom prst="rect">
            <a:avLst/>
          </a:prstGeom>
        </p:spPr>
        <p:txBody>
          <a:bodyPr lIns="19050" tIns="19050" rIns="19050" bIns="19050"/>
          <a:lstStyle/>
          <a:p>
            <a:pPr/>
            <a:r>
              <a:t>Issue Certificates, not keys</a:t>
            </a:r>
          </a:p>
          <a:p>
            <a:pPr/>
            <a:r>
              <a:t>Process:</a:t>
            </a:r>
          </a:p>
          <a:p>
            <a:pPr lvl="1" marL="346268" indent="-77028">
              <a:defRPr sz="900"/>
            </a:pPr>
            <a:r>
              <a:t>User creates public/private keypair</a:t>
            </a:r>
          </a:p>
          <a:p>
            <a:pPr lvl="1" marL="346268" indent="-77028">
              <a:defRPr sz="900"/>
            </a:pPr>
            <a:r>
              <a:t>User sends Certificate Signing Request (CSR) to the  CA.</a:t>
            </a:r>
          </a:p>
          <a:p>
            <a:pPr lvl="1" marL="346268" indent="-77028">
              <a:defRPr sz="900"/>
            </a:pPr>
            <a:r>
              <a:t>CA verifies the sender’s identity.</a:t>
            </a:r>
          </a:p>
          <a:p>
            <a:pPr lvl="1" marL="346268" indent="-77028">
              <a:defRPr sz="900"/>
            </a:pPr>
            <a:r>
              <a:t>CA sends the certificate back to the user</a:t>
            </a:r>
          </a:p>
          <a:p>
            <a:pPr/>
            <a:r>
              <a:t>Note: CA’s public key must widely distributed.</a:t>
            </a:r>
          </a:p>
          <a:p>
            <a:pPr/>
            <a:r>
              <a:t>Wikipedia — July 2024 top web CAs.</a:t>
            </a:r>
          </a:p>
        </p:txBody>
      </p:sp>
      <p:sp>
        <p:nvSpPr>
          <p:cNvPr id="84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46" name="pasted-movie.png" descr="pasted-movie.png"/>
          <p:cNvPicPr>
            <a:picLocks noChangeAspect="1"/>
          </p:cNvPicPr>
          <p:nvPr/>
        </p:nvPicPr>
        <p:blipFill>
          <a:blip r:embed="rId2">
            <a:extLst/>
          </a:blip>
          <a:stretch>
            <a:fillRect/>
          </a:stretch>
        </p:blipFill>
        <p:spPr>
          <a:xfrm>
            <a:off x="5193696" y="479154"/>
            <a:ext cx="3587928" cy="3909279"/>
          </a:xfrm>
          <a:prstGeom prst="rect">
            <a:avLst/>
          </a:prstGeom>
          <a:ln w="3175">
            <a:solidFill>
              <a:srgbClr val="000000"/>
            </a:solidFill>
            <a:miter lim="400000"/>
          </a:ln>
        </p:spPr>
      </p:pic>
      <p:sp>
        <p:nvSpPr>
          <p:cNvPr id="847" name="https://developer.visa.com/pages/trusted_certifying_authorities Lists 41 trusted root certificates"/>
          <p:cNvSpPr txBox="1"/>
          <p:nvPr/>
        </p:nvSpPr>
        <p:spPr>
          <a:xfrm>
            <a:off x="5309915" y="4730994"/>
            <a:ext cx="3355490" cy="314301"/>
          </a:xfrm>
          <a:prstGeom prst="rect">
            <a:avLst/>
          </a:prstGeom>
          <a:ln w="12700">
            <a:miter lim="400000"/>
          </a:ln>
          <a:extLst>
            <a:ext uri="{C572A759-6A51-4108-AA02-DFA0A04FC94B}">
              <ma14:wrappingTextBoxFlag xmlns:ma14="http://schemas.microsoft.com/office/mac/drawingml/2011/main" val="1"/>
            </a:ext>
          </a:extLst>
        </p:spPr>
        <p:txBody>
          <a:bodyPr lIns="19050" tIns="19050" rIns="19050" bIns="19050" anchor="ctr">
            <a:spAutoFit/>
          </a:bodyPr>
          <a:lstStyle/>
          <a:p>
            <a:pPr defTabSz="309562">
              <a:spcBef>
                <a:spcPts val="2200"/>
              </a:spcBef>
              <a:defRPr sz="900">
                <a:solidFill>
                  <a:srgbClr val="000000"/>
                </a:solidFill>
                <a:latin typeface="Helvetica Neue"/>
                <a:ea typeface="Helvetica Neue"/>
                <a:cs typeface="Helvetica Neue"/>
                <a:sym typeface="Helvetica Neue"/>
              </a:defRPr>
            </a:pPr>
            <a:r>
              <a:rPr u="sng">
                <a:noFill/>
                <a:hlinkClick r:id="rId3" invalidUrl="" action="" tgtFrame="" tooltip="" history="1" highlightClick="0" endSnd="0"/>
              </a:rPr>
              <a:t>https://developer.visa.com/pages/trusted_certifying_authorities</a:t>
            </a:r>
            <a:r>
              <a:t> Lists 41 trusted root certificates</a:t>
            </a:r>
          </a:p>
        </p:txBody>
      </p:sp>
      <p:pic>
        <p:nvPicPr>
          <p:cNvPr id="848" name="Image" descr="Image"/>
          <p:cNvPicPr>
            <a:picLocks noChangeAspect="1"/>
          </p:cNvPicPr>
          <p:nvPr/>
        </p:nvPicPr>
        <p:blipFill>
          <a:blip r:embed="rId4">
            <a:extLst/>
          </a:blip>
          <a:stretch>
            <a:fillRect/>
          </a:stretch>
        </p:blipFill>
        <p:spPr>
          <a:xfrm>
            <a:off x="649217" y="2984660"/>
            <a:ext cx="3647900" cy="1932423"/>
          </a:xfrm>
          <a:prstGeom prst="rect">
            <a:avLst/>
          </a:prstGeom>
          <a:ln w="12700">
            <a:miter lim="400000"/>
          </a:ln>
        </p:spPr>
      </p:pic>
    </p:spTree>
  </p:cSld>
  <p:clrMapOvr>
    <a:masterClrMapping/>
  </p:clrMapOvr>
  <p:transition xmlns:p14="http://schemas.microsoft.com/office/powerpoint/2010/main" spd="med" advClick="1"/>
</p:sld>
</file>

<file path=ppt/slides/slide8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5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5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52" name="Certificate Revocation Lists (CRLs) &amp; Certificate Transparency"/>
          <p:cNvSpPr txBox="1"/>
          <p:nvPr>
            <p:ph type="title"/>
          </p:nvPr>
        </p:nvSpPr>
        <p:spPr>
          <a:prstGeom prst="rect">
            <a:avLst/>
          </a:prstGeom>
        </p:spPr>
        <p:txBody>
          <a:bodyPr/>
          <a:lstStyle/>
          <a:p>
            <a:pPr/>
            <a:r>
              <a:t>Certificate Revocation Lists (CRLs) &amp; Certificate Transparency</a:t>
            </a:r>
          </a:p>
        </p:txBody>
      </p:sp>
      <p:sp>
        <p:nvSpPr>
          <p:cNvPr id="853" name="Certificate Revocation Lists…"/>
          <p:cNvSpPr txBox="1"/>
          <p:nvPr>
            <p:ph type="body" idx="1"/>
          </p:nvPr>
        </p:nvSpPr>
        <p:spPr>
          <a:prstGeom prst="rect">
            <a:avLst/>
          </a:prstGeom>
        </p:spPr>
        <p:txBody>
          <a:bodyPr/>
          <a:lstStyle/>
          <a:p>
            <a:pPr/>
            <a:r>
              <a:t>Certificate Revocation Lists</a:t>
            </a:r>
          </a:p>
          <a:p>
            <a:pPr/>
            <a:r>
              <a:t>List of “mistakes.”</a:t>
            </a:r>
          </a:p>
          <a:p>
            <a:pPr lvl="1"/>
            <a:r>
              <a:t>User lost control of their private key.</a:t>
            </a:r>
          </a:p>
          <a:p>
            <a:pPr lvl="1"/>
            <a:r>
              <a:t>CA signed the wrong key.</a:t>
            </a:r>
          </a:p>
          <a:p>
            <a:pPr/>
            <a:r>
              <a:t>List of “wrongs”</a:t>
            </a:r>
          </a:p>
          <a:p>
            <a:pPr lvl="1"/>
            <a:r>
              <a:t>User forced to reveal their private key.</a:t>
            </a:r>
          </a:p>
          <a:p>
            <a:pPr lvl="1"/>
            <a:r>
              <a:t>CA forced to sign the wrong key.</a:t>
            </a:r>
          </a:p>
          <a:p>
            <a:pPr lvl="1"/>
          </a:p>
          <a:p>
            <a:pPr/>
            <a:r>
              <a:t>Should be checked whenever a CA cert is trusted.</a:t>
            </a:r>
          </a:p>
          <a:p>
            <a:pPr/>
            <a:r>
              <a:t>Many application do not check CRLs.</a:t>
            </a:r>
          </a:p>
        </p:txBody>
      </p:sp>
      <p:sp>
        <p:nvSpPr>
          <p:cNvPr id="85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55" name="Certificate Transparency…"/>
          <p:cNvSpPr/>
          <p:nvPr/>
        </p:nvSpPr>
        <p:spPr>
          <a:xfrm>
            <a:off x="4859203" y="910331"/>
            <a:ext cx="4283710" cy="4048510"/>
          </a:xfrm>
          <a:prstGeom prst="rect">
            <a:avLst/>
          </a:prstGeom>
          <a:ln w="3175">
            <a:miter lim="400000"/>
          </a:ln>
          <a:extLst>
            <a:ext uri="{C572A759-6A51-4108-AA02-DFA0A04FC94B}">
              <ma14:wrappingTextBoxFlag xmlns:ma14="http://schemas.microsoft.com/office/mac/drawingml/2011/main" val="1"/>
            </a:ext>
          </a:extLst>
        </p:spPr>
        <p:txBody>
          <a:bodyPr lIns="19050" tIns="19050" rIns="19050" bIns="19050">
            <a:normAutofit fontScale="100000" lnSpcReduction="0"/>
          </a:bodyPr>
          <a:lstStyle/>
          <a:p>
            <a:pPr defTabSz="309562">
              <a:spcBef>
                <a:spcPts val="1200"/>
              </a:spcBef>
              <a:defRPr sz="1400">
                <a:solidFill>
                  <a:srgbClr val="000000"/>
                </a:solidFill>
                <a:latin typeface="+mn-lt"/>
                <a:ea typeface="+mn-ea"/>
                <a:cs typeface="+mn-cs"/>
                <a:sym typeface="Helvetica"/>
              </a:defRPr>
            </a:pPr>
            <a:r>
              <a:t>Certificate Transparency</a:t>
            </a:r>
          </a:p>
          <a:p>
            <a:pPr defTabSz="309562">
              <a:spcBef>
                <a:spcPts val="1200"/>
              </a:spcBef>
              <a:defRPr sz="1400">
                <a:solidFill>
                  <a:srgbClr val="000000"/>
                </a:solidFill>
                <a:latin typeface="+mn-lt"/>
                <a:ea typeface="+mn-ea"/>
                <a:cs typeface="+mn-cs"/>
                <a:sym typeface="Helvetica"/>
              </a:defRPr>
            </a:pPr>
            <a:r>
              <a:t>List of every certificate issued.</a:t>
            </a: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p>
          <a:p>
            <a:pPr defTabSz="309562">
              <a:spcBef>
                <a:spcPts val="1200"/>
              </a:spcBef>
              <a:defRPr sz="1400">
                <a:solidFill>
                  <a:srgbClr val="000000"/>
                </a:solidFill>
                <a:latin typeface="+mn-lt"/>
                <a:ea typeface="+mn-ea"/>
                <a:cs typeface="+mn-cs"/>
                <a:sym typeface="Helvetica"/>
              </a:defRPr>
            </a:pPr>
            <a:r>
              <a:rPr u="sng">
                <a:noFill/>
                <a:hlinkClick r:id="rId2" invalidUrl="" action="" tgtFrame="" tooltip="" history="1" highlightClick="0" endSnd="0"/>
              </a:rPr>
              <a:t>https://certificate.transparency.dev/</a:t>
            </a:r>
          </a:p>
        </p:txBody>
      </p:sp>
      <p:pic>
        <p:nvPicPr>
          <p:cNvPr id="856" name="pasted-movie.png" descr="pasted-movie.png"/>
          <p:cNvPicPr>
            <a:picLocks noChangeAspect="1"/>
          </p:cNvPicPr>
          <p:nvPr/>
        </p:nvPicPr>
        <p:blipFill>
          <a:blip r:embed="rId3">
            <a:extLst/>
          </a:blip>
          <a:stretch>
            <a:fillRect/>
          </a:stretch>
        </p:blipFill>
        <p:spPr>
          <a:xfrm>
            <a:off x="4460727" y="1739362"/>
            <a:ext cx="4548189" cy="1524001"/>
          </a:xfrm>
          <a:prstGeom prst="rect">
            <a:avLst/>
          </a:prstGeom>
          <a:ln w="12700">
            <a:miter lim="400000"/>
          </a:ln>
        </p:spPr>
      </p:pic>
      <p:pic>
        <p:nvPicPr>
          <p:cNvPr id="857" name="pasted-movie.png" descr="pasted-movie.png"/>
          <p:cNvPicPr>
            <a:picLocks noChangeAspect="1"/>
          </p:cNvPicPr>
          <p:nvPr/>
        </p:nvPicPr>
        <p:blipFill>
          <a:blip r:embed="rId4">
            <a:extLst/>
          </a:blip>
          <a:stretch>
            <a:fillRect/>
          </a:stretch>
        </p:blipFill>
        <p:spPr>
          <a:xfrm>
            <a:off x="4828964" y="3181333"/>
            <a:ext cx="3389389" cy="1225581"/>
          </a:xfrm>
          <a:prstGeom prst="rect">
            <a:avLst/>
          </a:prstGeom>
          <a:ln w="12700">
            <a:miter lim="400000"/>
          </a:ln>
        </p:spPr>
      </p:pic>
    </p:spTree>
  </p:cSld>
  <p:clrMapOvr>
    <a:masterClrMapping/>
  </p:clrMapOvr>
  <p:transition xmlns:p14="http://schemas.microsoft.com/office/powerpoint/2010/main" spd="med" advClick="1"/>
</p:sld>
</file>

<file path=ppt/slides/slide8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5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6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61" name="Signatures in PDFs……"/>
          <p:cNvSpPr txBox="1"/>
          <p:nvPr>
            <p:ph type="title"/>
          </p:nvPr>
        </p:nvSpPr>
        <p:spPr>
          <a:prstGeom prst="rect">
            <a:avLst/>
          </a:prstGeom>
        </p:spPr>
        <p:txBody>
          <a:bodyPr/>
          <a:lstStyle/>
          <a:p>
            <a:pPr/>
            <a:r>
              <a:t>Signatures in PDFs…</a:t>
            </a:r>
          </a:p>
          <a:p>
            <a:pPr/>
            <a:r>
              <a:t>First make a PDF</a:t>
            </a:r>
          </a:p>
        </p:txBody>
      </p:sp>
      <p:sp>
        <p:nvSpPr>
          <p:cNvPr id="862" name="Double-click to edit"/>
          <p:cNvSpPr txBox="1"/>
          <p:nvPr>
            <p:ph type="body" idx="1"/>
          </p:nvPr>
        </p:nvSpPr>
        <p:spPr>
          <a:prstGeom prst="rect">
            <a:avLst/>
          </a:prstGeom>
        </p:spPr>
        <p:txBody>
          <a:bodyPr/>
          <a:lstStyle/>
          <a:p>
            <a:pPr/>
          </a:p>
        </p:txBody>
      </p:sp>
      <p:sp>
        <p:nvSpPr>
          <p:cNvPr id="86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64" name="pasted-movie.png" descr="pasted-movie.png"/>
          <p:cNvPicPr>
            <a:picLocks noChangeAspect="1"/>
          </p:cNvPicPr>
          <p:nvPr/>
        </p:nvPicPr>
        <p:blipFill>
          <a:blip r:embed="rId2">
            <a:extLst/>
          </a:blip>
          <a:stretch>
            <a:fillRect/>
          </a:stretch>
        </p:blipFill>
        <p:spPr>
          <a:xfrm>
            <a:off x="214898" y="843855"/>
            <a:ext cx="5043316" cy="4084941"/>
          </a:xfrm>
          <a:prstGeom prst="rect">
            <a:avLst/>
          </a:prstGeom>
          <a:ln w="12700">
            <a:miter lim="400000"/>
          </a:ln>
        </p:spPr>
      </p:pic>
      <p:sp>
        <p:nvSpPr>
          <p:cNvPr id="865" name="Arrow"/>
          <p:cNvSpPr/>
          <p:nvPr/>
        </p:nvSpPr>
        <p:spPr>
          <a:xfrm>
            <a:off x="5170628" y="2346268"/>
            <a:ext cx="1270001" cy="1270001"/>
          </a:xfrm>
          <a:prstGeom prst="rightArrow">
            <a:avLst>
              <a:gd name="adj1" fmla="val 32000"/>
              <a:gd name="adj2" fmla="val 64000"/>
            </a:avLst>
          </a:prstGeom>
          <a:solidFill>
            <a:srgbClr val="FFFFFF"/>
          </a:solidFill>
          <a:ln w="25400">
            <a:solidFill>
              <a:schemeClr val="accent1"/>
            </a:solidFill>
          </a:ln>
        </p:spPr>
        <p:txBody>
          <a:bodyPr lIns="0" tIns="0" rIns="0" bIns="0"/>
          <a:lstStyle/>
          <a:p>
            <a:pPr>
              <a:defRPr sz="1400">
                <a:solidFill>
                  <a:srgbClr val="1A9988"/>
                </a:solidFill>
              </a:defRPr>
            </a:pPr>
          </a:p>
        </p:txBody>
      </p:sp>
      <p:pic>
        <p:nvPicPr>
          <p:cNvPr id="866" name="pasted-movie.png" descr="pasted-movie.png"/>
          <p:cNvPicPr>
            <a:picLocks noChangeAspect="1"/>
          </p:cNvPicPr>
          <p:nvPr/>
        </p:nvPicPr>
        <p:blipFill>
          <a:blip r:embed="rId3">
            <a:extLst/>
          </a:blip>
          <a:srcRect l="0" t="6129" r="0" b="0"/>
          <a:stretch>
            <a:fillRect/>
          </a:stretch>
        </p:blipFill>
        <p:spPr>
          <a:xfrm>
            <a:off x="6637854" y="2137249"/>
            <a:ext cx="1756442" cy="1898590"/>
          </a:xfrm>
          <a:prstGeom prst="rect">
            <a:avLst/>
          </a:prstGeom>
          <a:ln w="12700">
            <a:miter lim="400000"/>
          </a:ln>
        </p:spPr>
      </p:pic>
    </p:spTree>
  </p:cSld>
  <p:clrMapOvr>
    <a:masterClrMapping/>
  </p:clrMapOvr>
  <p:transition xmlns:p14="http://schemas.microsoft.com/office/powerpoint/2010/main" spd="med" advClick="1"/>
</p:sld>
</file>

<file path=ppt/slides/slide8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6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6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70" name="Double-click to edit"/>
          <p:cNvSpPr txBox="1"/>
          <p:nvPr>
            <p:ph type="title"/>
          </p:nvPr>
        </p:nvSpPr>
        <p:spPr>
          <a:prstGeom prst="rect">
            <a:avLst/>
          </a:prstGeom>
        </p:spPr>
        <p:txBody>
          <a:bodyPr/>
          <a:lstStyle/>
          <a:p>
            <a:pPr/>
          </a:p>
        </p:txBody>
      </p:sp>
      <p:sp>
        <p:nvSpPr>
          <p:cNvPr id="871" name="Double-click to edit"/>
          <p:cNvSpPr txBox="1"/>
          <p:nvPr>
            <p:ph type="body" idx="1"/>
          </p:nvPr>
        </p:nvSpPr>
        <p:spPr>
          <a:prstGeom prst="rect">
            <a:avLst/>
          </a:prstGeom>
        </p:spPr>
        <p:txBody>
          <a:bodyPr/>
          <a:lstStyle/>
          <a:p>
            <a:pPr/>
          </a:p>
        </p:txBody>
      </p:sp>
      <p:sp>
        <p:nvSpPr>
          <p:cNvPr id="87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73" name="pasted-movie.png" descr="pasted-movie.png"/>
          <p:cNvPicPr>
            <a:picLocks noChangeAspect="1"/>
          </p:cNvPicPr>
          <p:nvPr/>
        </p:nvPicPr>
        <p:blipFill>
          <a:blip r:embed="rId2">
            <a:extLst/>
          </a:blip>
          <a:stretch>
            <a:fillRect/>
          </a:stretch>
        </p:blipFill>
        <p:spPr>
          <a:xfrm>
            <a:off x="1123779" y="-1691"/>
            <a:ext cx="6896443" cy="5143501"/>
          </a:xfrm>
          <a:prstGeom prst="rect">
            <a:avLst/>
          </a:prstGeom>
          <a:ln w="12700">
            <a:miter lim="400000"/>
          </a:ln>
        </p:spPr>
      </p:pic>
    </p:spTree>
  </p:cSld>
  <p:clrMapOvr>
    <a:masterClrMapping/>
  </p:clrMapOvr>
  <p:transition xmlns:p14="http://schemas.microsoft.com/office/powerpoint/2010/main" spd="med" advClick="1"/>
</p:sld>
</file>

<file path=ppt/slides/slide8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7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7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77" name="Double-click to edit"/>
          <p:cNvSpPr txBox="1"/>
          <p:nvPr>
            <p:ph type="title"/>
          </p:nvPr>
        </p:nvSpPr>
        <p:spPr>
          <a:prstGeom prst="rect">
            <a:avLst/>
          </a:prstGeom>
        </p:spPr>
        <p:txBody>
          <a:bodyPr/>
          <a:lstStyle/>
          <a:p>
            <a:pPr/>
          </a:p>
        </p:txBody>
      </p:sp>
      <p:sp>
        <p:nvSpPr>
          <p:cNvPr id="878" name="Double-click to edit"/>
          <p:cNvSpPr txBox="1"/>
          <p:nvPr>
            <p:ph type="body" idx="1"/>
          </p:nvPr>
        </p:nvSpPr>
        <p:spPr>
          <a:prstGeom prst="rect">
            <a:avLst/>
          </a:prstGeom>
        </p:spPr>
        <p:txBody>
          <a:bodyPr/>
          <a:lstStyle/>
          <a:p>
            <a:pPr/>
          </a:p>
        </p:txBody>
      </p:sp>
      <p:sp>
        <p:nvSpPr>
          <p:cNvPr id="87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80" name="pasted-movie.png" descr="pasted-movie.png"/>
          <p:cNvPicPr>
            <a:picLocks noChangeAspect="1"/>
          </p:cNvPicPr>
          <p:nvPr/>
        </p:nvPicPr>
        <p:blipFill>
          <a:blip r:embed="rId2">
            <a:extLst/>
          </a:blip>
          <a:stretch>
            <a:fillRect/>
          </a:stretch>
        </p:blipFill>
        <p:spPr>
          <a:xfrm>
            <a:off x="1123779" y="-1691"/>
            <a:ext cx="6896443" cy="5143501"/>
          </a:xfrm>
          <a:prstGeom prst="rect">
            <a:avLst/>
          </a:prstGeom>
          <a:ln w="12700">
            <a:miter lim="400000"/>
          </a:ln>
        </p:spPr>
      </p:pic>
    </p:spTree>
  </p:cSld>
  <p:clrMapOvr>
    <a:masterClrMapping/>
  </p:clrMapOvr>
  <p:transition xmlns:p14="http://schemas.microsoft.com/office/powerpoint/2010/main" spd="med" advClick="1"/>
</p:sld>
</file>

<file path=ppt/slides/slide8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8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8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84" name="Double-click to edit"/>
          <p:cNvSpPr txBox="1"/>
          <p:nvPr>
            <p:ph type="title"/>
          </p:nvPr>
        </p:nvSpPr>
        <p:spPr>
          <a:prstGeom prst="rect">
            <a:avLst/>
          </a:prstGeom>
        </p:spPr>
        <p:txBody>
          <a:bodyPr/>
          <a:lstStyle/>
          <a:p>
            <a:pPr/>
          </a:p>
        </p:txBody>
      </p:sp>
      <p:sp>
        <p:nvSpPr>
          <p:cNvPr id="885" name="Double-click to edit"/>
          <p:cNvSpPr txBox="1"/>
          <p:nvPr>
            <p:ph type="body" idx="1"/>
          </p:nvPr>
        </p:nvSpPr>
        <p:spPr>
          <a:prstGeom prst="rect">
            <a:avLst/>
          </a:prstGeom>
        </p:spPr>
        <p:txBody>
          <a:bodyPr/>
          <a:lstStyle/>
          <a:p>
            <a:pPr/>
          </a:p>
        </p:txBody>
      </p:sp>
      <p:sp>
        <p:nvSpPr>
          <p:cNvPr id="88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87" name="pasted-movie.png" descr="pasted-movie.png"/>
          <p:cNvPicPr>
            <a:picLocks noChangeAspect="1"/>
          </p:cNvPicPr>
          <p:nvPr/>
        </p:nvPicPr>
        <p:blipFill>
          <a:blip r:embed="rId2">
            <a:extLst/>
          </a:blip>
          <a:stretch>
            <a:fillRect/>
          </a:stretch>
        </p:blipFill>
        <p:spPr>
          <a:xfrm>
            <a:off x="1123779" y="-1691"/>
            <a:ext cx="6896443" cy="5143501"/>
          </a:xfrm>
          <a:prstGeom prst="rect">
            <a:avLst/>
          </a:prstGeom>
          <a:ln w="12700">
            <a:miter lim="400000"/>
          </a:ln>
        </p:spPr>
      </p:pic>
      <p:sp>
        <p:nvSpPr>
          <p:cNvPr id="888" name="This document is signed with a digitized signature!…"/>
          <p:cNvSpPr txBox="1"/>
          <p:nvPr/>
        </p:nvSpPr>
        <p:spPr>
          <a:xfrm>
            <a:off x="158901" y="4136455"/>
            <a:ext cx="8826197" cy="939621"/>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wrap="none" lIns="0" tIns="0" rIns="0" bIns="0">
            <a:spAutoFit/>
          </a:bodyPr>
          <a:lstStyle/>
          <a:p>
            <a:pPr algn="ctr">
              <a:defRPr sz="3100">
                <a:solidFill>
                  <a:srgbClr val="FFFFFF"/>
                </a:solidFill>
              </a:defRPr>
            </a:pPr>
            <a:r>
              <a:t>This document is signed with a digitized signature!</a:t>
            </a:r>
          </a:p>
          <a:p>
            <a:pPr algn="ctr">
              <a:defRPr sz="3100">
                <a:solidFill>
                  <a:srgbClr val="FFFFFF"/>
                </a:solidFill>
              </a:defRPr>
            </a:pPr>
            <a:r>
              <a:t>It is not signed with a digital signature.</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888"/>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888" grpId="1"/>
    </p:bldLst>
  </p:timing>
</p:sld>
</file>

<file path=ppt/slides/slide8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9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9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892" name="Double-click to edit"/>
          <p:cNvSpPr txBox="1"/>
          <p:nvPr>
            <p:ph type="title"/>
          </p:nvPr>
        </p:nvSpPr>
        <p:spPr>
          <a:prstGeom prst="rect">
            <a:avLst/>
          </a:prstGeom>
        </p:spPr>
        <p:txBody>
          <a:bodyPr/>
          <a:lstStyle/>
          <a:p>
            <a:pPr/>
          </a:p>
        </p:txBody>
      </p:sp>
      <p:sp>
        <p:nvSpPr>
          <p:cNvPr id="893" name="Double-click to edit"/>
          <p:cNvSpPr txBox="1"/>
          <p:nvPr>
            <p:ph type="body" idx="1"/>
          </p:nvPr>
        </p:nvSpPr>
        <p:spPr>
          <a:prstGeom prst="rect">
            <a:avLst/>
          </a:prstGeom>
        </p:spPr>
        <p:txBody>
          <a:bodyPr/>
          <a:lstStyle/>
          <a:p>
            <a:pPr/>
          </a:p>
        </p:txBody>
      </p:sp>
      <p:sp>
        <p:nvSpPr>
          <p:cNvPr id="89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895" name="pasted-movie.png" descr="pasted-movie.png"/>
          <p:cNvPicPr>
            <a:picLocks noChangeAspect="1"/>
          </p:cNvPicPr>
          <p:nvPr/>
        </p:nvPicPr>
        <p:blipFill>
          <a:blip r:embed="rId2">
            <a:extLst/>
          </a:blip>
          <a:stretch>
            <a:fillRect/>
          </a:stretch>
        </p:blipFill>
        <p:spPr>
          <a:xfrm>
            <a:off x="1123779" y="-1691"/>
            <a:ext cx="6896443" cy="5143501"/>
          </a:xfrm>
          <a:prstGeom prst="rect">
            <a:avLst/>
          </a:prstGeom>
          <a:ln w="12700">
            <a:miter lim="400000"/>
          </a:ln>
        </p:spPr>
      </p:pic>
      <p:pic>
        <p:nvPicPr>
          <p:cNvPr id="896" name="pasted-movie.png" descr="pasted-movie.png"/>
          <p:cNvPicPr>
            <a:picLocks noChangeAspect="1"/>
          </p:cNvPicPr>
          <p:nvPr/>
        </p:nvPicPr>
        <p:blipFill>
          <a:blip r:embed="rId3">
            <a:extLst/>
          </a:blip>
          <a:stretch>
            <a:fillRect/>
          </a:stretch>
        </p:blipFill>
        <p:spPr>
          <a:xfrm>
            <a:off x="1909057" y="3582602"/>
            <a:ext cx="558801" cy="609601"/>
          </a:xfrm>
          <a:prstGeom prst="rect">
            <a:avLst/>
          </a:prstGeom>
          <a:ln w="12700">
            <a:miter lim="400000"/>
          </a:ln>
        </p:spPr>
      </p:pic>
    </p:spTree>
  </p:cSld>
  <p:clrMapOvr>
    <a:masterClrMapping/>
  </p:clrMapOvr>
  <p:transition xmlns:p14="http://schemas.microsoft.com/office/powerpoint/2010/main" spd="med" advClick="1"/>
</p:sld>
</file>

<file path=ppt/slides/slide8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9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89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00" name="Double-click to edit"/>
          <p:cNvSpPr txBox="1"/>
          <p:nvPr>
            <p:ph type="title"/>
          </p:nvPr>
        </p:nvSpPr>
        <p:spPr>
          <a:prstGeom prst="rect">
            <a:avLst/>
          </a:prstGeom>
        </p:spPr>
        <p:txBody>
          <a:bodyPr/>
          <a:lstStyle/>
          <a:p>
            <a:pPr/>
          </a:p>
        </p:txBody>
      </p:sp>
      <p:sp>
        <p:nvSpPr>
          <p:cNvPr id="901" name="Double-click to edit"/>
          <p:cNvSpPr txBox="1"/>
          <p:nvPr>
            <p:ph type="body" idx="1"/>
          </p:nvPr>
        </p:nvSpPr>
        <p:spPr>
          <a:prstGeom prst="rect">
            <a:avLst/>
          </a:prstGeom>
        </p:spPr>
        <p:txBody>
          <a:bodyPr/>
          <a:lstStyle/>
          <a:p>
            <a:pPr/>
          </a:p>
        </p:txBody>
      </p:sp>
      <p:sp>
        <p:nvSpPr>
          <p:cNvPr id="90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03" name="pasted-movie.png" descr="pasted-movie.png"/>
          <p:cNvPicPr>
            <a:picLocks noChangeAspect="1"/>
          </p:cNvPicPr>
          <p:nvPr/>
        </p:nvPicPr>
        <p:blipFill>
          <a:blip r:embed="rId2">
            <a:extLst/>
          </a:blip>
          <a:stretch>
            <a:fillRect/>
          </a:stretch>
        </p:blipFill>
        <p:spPr>
          <a:xfrm>
            <a:off x="1123779" y="-1691"/>
            <a:ext cx="6896443" cy="5143501"/>
          </a:xfrm>
          <a:prstGeom prst="rect">
            <a:avLst/>
          </a:prstGeom>
          <a:ln w="12700">
            <a:miter lim="400000"/>
          </a:ln>
        </p:spPr>
      </p:pic>
      <p:pic>
        <p:nvPicPr>
          <p:cNvPr id="904" name="pasted-movie.png" descr="pasted-movie.png"/>
          <p:cNvPicPr>
            <a:picLocks noChangeAspect="1"/>
          </p:cNvPicPr>
          <p:nvPr/>
        </p:nvPicPr>
        <p:blipFill>
          <a:blip r:embed="rId3">
            <a:extLst/>
          </a:blip>
          <a:srcRect l="2432" t="0" r="2432" b="0"/>
          <a:stretch>
            <a:fillRect/>
          </a:stretch>
        </p:blipFill>
        <p:spPr>
          <a:xfrm>
            <a:off x="7515711" y="1447245"/>
            <a:ext cx="825489" cy="679667"/>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90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mph" nodeType="clickEffect" presetSubtype="0" presetID="6" grpId="2" accel="50000" decel="50000" fill="hold">
                                  <p:stCondLst>
                                    <p:cond delay="0"/>
                                  </p:stCondLst>
                                  <p:childTnLst>
                                    <p:animScale>
                                      <p:cBhvr>
                                        <p:cTn id="10" dur="1000" fill="hold"/>
                                        <p:tgtEl>
                                          <p:spTgt spid="904"/>
                                        </p:tgtEl>
                                      </p:cBhvr>
                                      <p:by x="331741" y="331741"/>
                                    </p:animScale>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904" grpId="1"/>
      <p:bldP build="whole" bldLvl="1" animBg="1" rev="0" advAuto="0" spid="904" grpId="2"/>
    </p:bldLst>
  </p:timing>
</p:sld>
</file>

<file path=ppt/slides/slide8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0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0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08" name="Double-click to edit"/>
          <p:cNvSpPr txBox="1"/>
          <p:nvPr>
            <p:ph type="title"/>
          </p:nvPr>
        </p:nvSpPr>
        <p:spPr>
          <a:prstGeom prst="rect">
            <a:avLst/>
          </a:prstGeom>
        </p:spPr>
        <p:txBody>
          <a:bodyPr/>
          <a:lstStyle/>
          <a:p>
            <a:pPr/>
          </a:p>
        </p:txBody>
      </p:sp>
      <p:sp>
        <p:nvSpPr>
          <p:cNvPr id="909" name="Double-click to edit"/>
          <p:cNvSpPr txBox="1"/>
          <p:nvPr>
            <p:ph type="body" idx="1"/>
          </p:nvPr>
        </p:nvSpPr>
        <p:spPr>
          <a:prstGeom prst="rect">
            <a:avLst/>
          </a:prstGeom>
        </p:spPr>
        <p:txBody>
          <a:bodyPr/>
          <a:lstStyle/>
          <a:p>
            <a:pPr/>
          </a:p>
        </p:txBody>
      </p:sp>
      <p:sp>
        <p:nvSpPr>
          <p:cNvPr id="91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11" name="pasted-movie.png" descr="pasted-movie.png"/>
          <p:cNvPicPr>
            <a:picLocks noChangeAspect="1"/>
          </p:cNvPicPr>
          <p:nvPr/>
        </p:nvPicPr>
        <p:blipFill>
          <a:blip r:embed="rId2">
            <a:extLst/>
          </a:blip>
          <a:stretch>
            <a:fillRect/>
          </a:stretch>
        </p:blipFill>
        <p:spPr>
          <a:xfrm>
            <a:off x="1082313" y="0"/>
            <a:ext cx="6896443" cy="5143501"/>
          </a:xfrm>
          <a:prstGeom prst="rect">
            <a:avLst/>
          </a:prstGeom>
          <a:ln w="12700">
            <a:miter lim="400000"/>
          </a:ln>
        </p:spPr>
      </p:pic>
    </p:spTree>
  </p:cSld>
  <p:clrMapOvr>
    <a:masterClrMapping/>
  </p:clrMapOvr>
  <p:transition xmlns:p14="http://schemas.microsoft.com/office/powerpoint/2010/main" spd="med" advClick="1"/>
</p:sld>
</file>

<file path=ppt/slides/slide9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1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1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15" name="Double-click to edit"/>
          <p:cNvSpPr txBox="1"/>
          <p:nvPr>
            <p:ph type="title"/>
          </p:nvPr>
        </p:nvSpPr>
        <p:spPr>
          <a:prstGeom prst="rect">
            <a:avLst/>
          </a:prstGeom>
        </p:spPr>
        <p:txBody>
          <a:bodyPr/>
          <a:lstStyle/>
          <a:p>
            <a:pPr/>
          </a:p>
        </p:txBody>
      </p:sp>
      <p:sp>
        <p:nvSpPr>
          <p:cNvPr id="916" name="Double-click to edit"/>
          <p:cNvSpPr txBox="1"/>
          <p:nvPr>
            <p:ph type="body" idx="1"/>
          </p:nvPr>
        </p:nvSpPr>
        <p:spPr>
          <a:prstGeom prst="rect">
            <a:avLst/>
          </a:prstGeom>
        </p:spPr>
        <p:txBody>
          <a:bodyPr/>
          <a:lstStyle/>
          <a:p>
            <a:pPr/>
          </a:p>
        </p:txBody>
      </p:sp>
      <p:sp>
        <p:nvSpPr>
          <p:cNvPr id="91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18" name="pasted-movie.png" descr="pasted-movie.png"/>
          <p:cNvPicPr>
            <a:picLocks noChangeAspect="1"/>
          </p:cNvPicPr>
          <p:nvPr/>
        </p:nvPicPr>
        <p:blipFill>
          <a:blip r:embed="rId2">
            <a:extLst/>
          </a:blip>
          <a:stretch>
            <a:fillRect/>
          </a:stretch>
        </p:blipFill>
        <p:spPr>
          <a:xfrm>
            <a:off x="1380251" y="-452"/>
            <a:ext cx="7079337" cy="5143501"/>
          </a:xfrm>
          <a:prstGeom prst="rect">
            <a:avLst/>
          </a:prstGeom>
          <a:ln w="12700">
            <a:miter lim="400000"/>
          </a:ln>
        </p:spPr>
      </p:pic>
    </p:spTree>
  </p:cSld>
  <p:clrMapOvr>
    <a:masterClrMapping/>
  </p:clrMapOvr>
  <p:transition xmlns:p14="http://schemas.microsoft.com/office/powerpoint/2010/main" spd="med" advClick="1"/>
</p:sld>
</file>

<file path=ppt/slides/slide9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2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2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22" name="Double-click to edit"/>
          <p:cNvSpPr txBox="1"/>
          <p:nvPr>
            <p:ph type="title"/>
          </p:nvPr>
        </p:nvSpPr>
        <p:spPr>
          <a:prstGeom prst="rect">
            <a:avLst/>
          </a:prstGeom>
        </p:spPr>
        <p:txBody>
          <a:bodyPr/>
          <a:lstStyle/>
          <a:p>
            <a:pPr/>
          </a:p>
        </p:txBody>
      </p:sp>
      <p:sp>
        <p:nvSpPr>
          <p:cNvPr id="923" name="Double-click to edit"/>
          <p:cNvSpPr txBox="1"/>
          <p:nvPr>
            <p:ph type="body" idx="1"/>
          </p:nvPr>
        </p:nvSpPr>
        <p:spPr>
          <a:prstGeom prst="rect">
            <a:avLst/>
          </a:prstGeom>
        </p:spPr>
        <p:txBody>
          <a:bodyPr/>
          <a:lstStyle/>
          <a:p>
            <a:pPr/>
          </a:p>
        </p:txBody>
      </p:sp>
      <p:sp>
        <p:nvSpPr>
          <p:cNvPr id="92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25" name="pasted-movie.png" descr="pasted-movie.png"/>
          <p:cNvPicPr>
            <a:picLocks noChangeAspect="1"/>
          </p:cNvPicPr>
          <p:nvPr/>
        </p:nvPicPr>
        <p:blipFill>
          <a:blip r:embed="rId2">
            <a:extLst/>
          </a:blip>
          <a:stretch>
            <a:fillRect/>
          </a:stretch>
        </p:blipFill>
        <p:spPr>
          <a:xfrm>
            <a:off x="1380580" y="-452"/>
            <a:ext cx="7078679" cy="5143501"/>
          </a:xfrm>
          <a:prstGeom prst="rect">
            <a:avLst/>
          </a:prstGeom>
          <a:ln w="12700">
            <a:miter lim="400000"/>
          </a:ln>
        </p:spPr>
      </p:pic>
    </p:spTree>
  </p:cSld>
  <p:clrMapOvr>
    <a:masterClrMapping/>
  </p:clrMapOvr>
  <p:transition xmlns:p14="http://schemas.microsoft.com/office/powerpoint/2010/main" spd="med" advClick="1"/>
</p:sld>
</file>

<file path=ppt/slides/slide9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2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2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29" name="Double-click to edit"/>
          <p:cNvSpPr txBox="1"/>
          <p:nvPr>
            <p:ph type="title"/>
          </p:nvPr>
        </p:nvSpPr>
        <p:spPr>
          <a:prstGeom prst="rect">
            <a:avLst/>
          </a:prstGeom>
        </p:spPr>
        <p:txBody>
          <a:bodyPr/>
          <a:lstStyle/>
          <a:p>
            <a:pPr/>
          </a:p>
        </p:txBody>
      </p:sp>
      <p:sp>
        <p:nvSpPr>
          <p:cNvPr id="930" name="Double-click to edit"/>
          <p:cNvSpPr txBox="1"/>
          <p:nvPr>
            <p:ph type="body" idx="1"/>
          </p:nvPr>
        </p:nvSpPr>
        <p:spPr>
          <a:prstGeom prst="rect">
            <a:avLst/>
          </a:prstGeom>
        </p:spPr>
        <p:txBody>
          <a:bodyPr/>
          <a:lstStyle/>
          <a:p>
            <a:pPr/>
          </a:p>
        </p:txBody>
      </p:sp>
      <p:sp>
        <p:nvSpPr>
          <p:cNvPr id="93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32" name="pasted-movie.png" descr="pasted-movie.png"/>
          <p:cNvPicPr>
            <a:picLocks noChangeAspect="1"/>
          </p:cNvPicPr>
          <p:nvPr/>
        </p:nvPicPr>
        <p:blipFill>
          <a:blip r:embed="rId2">
            <a:extLst/>
          </a:blip>
          <a:stretch>
            <a:fillRect/>
          </a:stretch>
        </p:blipFill>
        <p:spPr>
          <a:xfrm>
            <a:off x="1401217" y="-452"/>
            <a:ext cx="7037405" cy="5143501"/>
          </a:xfrm>
          <a:prstGeom prst="rect">
            <a:avLst/>
          </a:prstGeom>
          <a:ln w="12700">
            <a:miter lim="400000"/>
          </a:ln>
        </p:spPr>
      </p:pic>
    </p:spTree>
  </p:cSld>
  <p:clrMapOvr>
    <a:masterClrMapping/>
  </p:clrMapOvr>
  <p:transition xmlns:p14="http://schemas.microsoft.com/office/powerpoint/2010/main" spd="med" advClick="1"/>
</p:sld>
</file>

<file path=ppt/slides/slide9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3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3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36" name="Double-click to edit"/>
          <p:cNvSpPr txBox="1"/>
          <p:nvPr>
            <p:ph type="title"/>
          </p:nvPr>
        </p:nvSpPr>
        <p:spPr>
          <a:prstGeom prst="rect">
            <a:avLst/>
          </a:prstGeom>
        </p:spPr>
        <p:txBody>
          <a:bodyPr/>
          <a:lstStyle/>
          <a:p>
            <a:pPr/>
          </a:p>
        </p:txBody>
      </p:sp>
      <p:sp>
        <p:nvSpPr>
          <p:cNvPr id="937" name="Double-click to edit"/>
          <p:cNvSpPr txBox="1"/>
          <p:nvPr>
            <p:ph type="body" idx="1"/>
          </p:nvPr>
        </p:nvSpPr>
        <p:spPr>
          <a:prstGeom prst="rect">
            <a:avLst/>
          </a:prstGeom>
        </p:spPr>
        <p:txBody>
          <a:bodyPr/>
          <a:lstStyle/>
          <a:p>
            <a:pPr/>
          </a:p>
        </p:txBody>
      </p:sp>
      <p:sp>
        <p:nvSpPr>
          <p:cNvPr id="93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39" name="pasted-movie.png" descr="pasted-movie.png"/>
          <p:cNvPicPr>
            <a:picLocks noChangeAspect="1"/>
          </p:cNvPicPr>
          <p:nvPr/>
        </p:nvPicPr>
        <p:blipFill>
          <a:blip r:embed="rId2">
            <a:extLst/>
          </a:blip>
          <a:stretch>
            <a:fillRect/>
          </a:stretch>
        </p:blipFill>
        <p:spPr>
          <a:xfrm>
            <a:off x="1381846" y="-452"/>
            <a:ext cx="7076148" cy="5143501"/>
          </a:xfrm>
          <a:prstGeom prst="rect">
            <a:avLst/>
          </a:prstGeom>
          <a:ln w="12700">
            <a:miter lim="400000"/>
          </a:ln>
        </p:spPr>
      </p:pic>
    </p:spTree>
  </p:cSld>
  <p:clrMapOvr>
    <a:masterClrMapping/>
  </p:clrMapOvr>
  <p:transition xmlns:p14="http://schemas.microsoft.com/office/powerpoint/2010/main" spd="med" advClick="1"/>
</p:sld>
</file>

<file path=ppt/slides/slide9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4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4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43" name="Double-click to edit"/>
          <p:cNvSpPr txBox="1"/>
          <p:nvPr>
            <p:ph type="title"/>
          </p:nvPr>
        </p:nvSpPr>
        <p:spPr>
          <a:prstGeom prst="rect">
            <a:avLst/>
          </a:prstGeom>
        </p:spPr>
        <p:txBody>
          <a:bodyPr/>
          <a:lstStyle/>
          <a:p>
            <a:pPr/>
          </a:p>
        </p:txBody>
      </p:sp>
      <p:sp>
        <p:nvSpPr>
          <p:cNvPr id="944" name="Double-click to edit"/>
          <p:cNvSpPr txBox="1"/>
          <p:nvPr>
            <p:ph type="body" idx="1"/>
          </p:nvPr>
        </p:nvSpPr>
        <p:spPr>
          <a:prstGeom prst="rect">
            <a:avLst/>
          </a:prstGeom>
        </p:spPr>
        <p:txBody>
          <a:bodyPr/>
          <a:lstStyle/>
          <a:p>
            <a:pPr/>
          </a:p>
        </p:txBody>
      </p:sp>
      <p:sp>
        <p:nvSpPr>
          <p:cNvPr id="94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46" name="pasted-movie.png" descr="pasted-movie.png"/>
          <p:cNvPicPr>
            <a:picLocks noChangeAspect="1"/>
          </p:cNvPicPr>
          <p:nvPr/>
        </p:nvPicPr>
        <p:blipFill>
          <a:blip r:embed="rId2">
            <a:extLst/>
          </a:blip>
          <a:stretch>
            <a:fillRect/>
          </a:stretch>
        </p:blipFill>
        <p:spPr>
          <a:xfrm>
            <a:off x="1375766" y="-452"/>
            <a:ext cx="7088307" cy="5143501"/>
          </a:xfrm>
          <a:prstGeom prst="rect">
            <a:avLst/>
          </a:prstGeom>
          <a:ln w="12700">
            <a:miter lim="400000"/>
          </a:ln>
        </p:spPr>
      </p:pic>
    </p:spTree>
  </p:cSld>
  <p:clrMapOvr>
    <a:masterClrMapping/>
  </p:clrMapOvr>
  <p:transition xmlns:p14="http://schemas.microsoft.com/office/powerpoint/2010/main" spd="med" advClick="1"/>
</p:sld>
</file>

<file path=ppt/slides/slide9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4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4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50" name="Double-click to edit"/>
          <p:cNvSpPr txBox="1"/>
          <p:nvPr>
            <p:ph type="title"/>
          </p:nvPr>
        </p:nvSpPr>
        <p:spPr>
          <a:prstGeom prst="rect">
            <a:avLst/>
          </a:prstGeom>
        </p:spPr>
        <p:txBody>
          <a:bodyPr/>
          <a:lstStyle/>
          <a:p>
            <a:pPr/>
          </a:p>
        </p:txBody>
      </p:sp>
      <p:sp>
        <p:nvSpPr>
          <p:cNvPr id="951" name="Double-click to edit"/>
          <p:cNvSpPr txBox="1"/>
          <p:nvPr>
            <p:ph type="body" idx="1"/>
          </p:nvPr>
        </p:nvSpPr>
        <p:spPr>
          <a:prstGeom prst="rect">
            <a:avLst/>
          </a:prstGeom>
        </p:spPr>
        <p:txBody>
          <a:bodyPr/>
          <a:lstStyle/>
          <a:p>
            <a:pPr/>
          </a:p>
        </p:txBody>
      </p:sp>
      <p:sp>
        <p:nvSpPr>
          <p:cNvPr id="95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53" name="pasted-movie.png" descr="pasted-movie.png"/>
          <p:cNvPicPr>
            <a:picLocks noChangeAspect="1"/>
          </p:cNvPicPr>
          <p:nvPr/>
        </p:nvPicPr>
        <p:blipFill>
          <a:blip r:embed="rId2">
            <a:extLst/>
          </a:blip>
          <a:stretch>
            <a:fillRect/>
          </a:stretch>
        </p:blipFill>
        <p:spPr>
          <a:xfrm>
            <a:off x="1372590" y="-452"/>
            <a:ext cx="7094660" cy="5143501"/>
          </a:xfrm>
          <a:prstGeom prst="rect">
            <a:avLst/>
          </a:prstGeom>
          <a:ln w="12700">
            <a:miter lim="400000"/>
          </a:ln>
        </p:spPr>
      </p:pic>
    </p:spTree>
  </p:cSld>
  <p:clrMapOvr>
    <a:masterClrMapping/>
  </p:clrMapOvr>
  <p:transition xmlns:p14="http://schemas.microsoft.com/office/powerpoint/2010/main" spd="med" advClick="1"/>
</p:sld>
</file>

<file path=ppt/slides/slide9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5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5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57" name="Double-click to edit"/>
          <p:cNvSpPr txBox="1"/>
          <p:nvPr>
            <p:ph type="title"/>
          </p:nvPr>
        </p:nvSpPr>
        <p:spPr>
          <a:prstGeom prst="rect">
            <a:avLst/>
          </a:prstGeom>
        </p:spPr>
        <p:txBody>
          <a:bodyPr/>
          <a:lstStyle/>
          <a:p>
            <a:pPr/>
          </a:p>
        </p:txBody>
      </p:sp>
      <p:sp>
        <p:nvSpPr>
          <p:cNvPr id="958" name="Double-click to edit"/>
          <p:cNvSpPr txBox="1"/>
          <p:nvPr>
            <p:ph type="body" idx="1"/>
          </p:nvPr>
        </p:nvSpPr>
        <p:spPr>
          <a:prstGeom prst="rect">
            <a:avLst/>
          </a:prstGeom>
        </p:spPr>
        <p:txBody>
          <a:bodyPr/>
          <a:lstStyle/>
          <a:p>
            <a:pPr/>
          </a:p>
        </p:txBody>
      </p:sp>
      <p:sp>
        <p:nvSpPr>
          <p:cNvPr id="95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60" name="pasted-movie.png" descr="pasted-movie.png"/>
          <p:cNvPicPr>
            <a:picLocks noChangeAspect="1"/>
          </p:cNvPicPr>
          <p:nvPr/>
        </p:nvPicPr>
        <p:blipFill>
          <a:blip r:embed="rId2">
            <a:extLst/>
          </a:blip>
          <a:stretch>
            <a:fillRect/>
          </a:stretch>
        </p:blipFill>
        <p:spPr>
          <a:xfrm>
            <a:off x="1363919" y="-452"/>
            <a:ext cx="7112001" cy="5143501"/>
          </a:xfrm>
          <a:prstGeom prst="rect">
            <a:avLst/>
          </a:prstGeom>
          <a:ln w="12700">
            <a:miter lim="400000"/>
          </a:ln>
        </p:spPr>
      </p:pic>
    </p:spTree>
  </p:cSld>
  <p:clrMapOvr>
    <a:masterClrMapping/>
  </p:clrMapOvr>
  <p:transition xmlns:p14="http://schemas.microsoft.com/office/powerpoint/2010/main" spd="med" advClick="1"/>
</p:sld>
</file>

<file path=ppt/slides/slide9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6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6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64" name="Double-click to edit"/>
          <p:cNvSpPr txBox="1"/>
          <p:nvPr>
            <p:ph type="title"/>
          </p:nvPr>
        </p:nvSpPr>
        <p:spPr>
          <a:prstGeom prst="rect">
            <a:avLst/>
          </a:prstGeom>
        </p:spPr>
        <p:txBody>
          <a:bodyPr/>
          <a:lstStyle/>
          <a:p>
            <a:pPr/>
          </a:p>
        </p:txBody>
      </p:sp>
      <p:sp>
        <p:nvSpPr>
          <p:cNvPr id="965" name="Double-click to edit"/>
          <p:cNvSpPr txBox="1"/>
          <p:nvPr>
            <p:ph type="body" idx="1"/>
          </p:nvPr>
        </p:nvSpPr>
        <p:spPr>
          <a:prstGeom prst="rect">
            <a:avLst/>
          </a:prstGeom>
        </p:spPr>
        <p:txBody>
          <a:bodyPr/>
          <a:lstStyle/>
          <a:p>
            <a:pPr/>
          </a:p>
        </p:txBody>
      </p:sp>
      <p:sp>
        <p:nvSpPr>
          <p:cNvPr id="96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67" name="pasted-movie.png" descr="pasted-movie.png"/>
          <p:cNvPicPr>
            <a:picLocks noChangeAspect="1"/>
          </p:cNvPicPr>
          <p:nvPr/>
        </p:nvPicPr>
        <p:blipFill>
          <a:blip r:embed="rId2">
            <a:extLst/>
          </a:blip>
          <a:stretch>
            <a:fillRect/>
          </a:stretch>
        </p:blipFill>
        <p:spPr>
          <a:xfrm>
            <a:off x="1365703" y="-452"/>
            <a:ext cx="7108434" cy="5143501"/>
          </a:xfrm>
          <a:prstGeom prst="rect">
            <a:avLst/>
          </a:prstGeom>
          <a:ln w="12700">
            <a:miter lim="400000"/>
          </a:ln>
        </p:spPr>
      </p:pic>
    </p:spTree>
  </p:cSld>
  <p:clrMapOvr>
    <a:masterClrMapping/>
  </p:clrMapOvr>
  <p:transition xmlns:p14="http://schemas.microsoft.com/office/powerpoint/2010/main" spd="med" advClick="1"/>
</p:sld>
</file>

<file path=ppt/slides/slide9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6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7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71" name="Double-click to edit"/>
          <p:cNvSpPr txBox="1"/>
          <p:nvPr>
            <p:ph type="title"/>
          </p:nvPr>
        </p:nvSpPr>
        <p:spPr>
          <a:prstGeom prst="rect">
            <a:avLst/>
          </a:prstGeom>
        </p:spPr>
        <p:txBody>
          <a:bodyPr/>
          <a:lstStyle/>
          <a:p>
            <a:pPr/>
          </a:p>
        </p:txBody>
      </p:sp>
      <p:sp>
        <p:nvSpPr>
          <p:cNvPr id="972" name="Double-click to edit"/>
          <p:cNvSpPr txBox="1"/>
          <p:nvPr>
            <p:ph type="body" idx="1"/>
          </p:nvPr>
        </p:nvSpPr>
        <p:spPr>
          <a:prstGeom prst="rect">
            <a:avLst/>
          </a:prstGeom>
        </p:spPr>
        <p:txBody>
          <a:bodyPr/>
          <a:lstStyle/>
          <a:p>
            <a:pPr/>
          </a:p>
        </p:txBody>
      </p:sp>
      <p:sp>
        <p:nvSpPr>
          <p:cNvPr id="97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74" name="pasted-movie.png" descr="pasted-movie.png"/>
          <p:cNvPicPr>
            <a:picLocks noChangeAspect="1"/>
          </p:cNvPicPr>
          <p:nvPr/>
        </p:nvPicPr>
        <p:blipFill>
          <a:blip r:embed="rId2">
            <a:extLst/>
          </a:blip>
          <a:stretch>
            <a:fillRect/>
          </a:stretch>
        </p:blipFill>
        <p:spPr>
          <a:xfrm>
            <a:off x="1471698" y="-452"/>
            <a:ext cx="6896443" cy="5143501"/>
          </a:xfrm>
          <a:prstGeom prst="rect">
            <a:avLst/>
          </a:prstGeom>
          <a:ln w="12700">
            <a:miter lim="400000"/>
          </a:ln>
        </p:spPr>
      </p:pic>
    </p:spTree>
  </p:cSld>
  <p:clrMapOvr>
    <a:masterClrMapping/>
  </p:clrMapOvr>
  <p:transition xmlns:p14="http://schemas.microsoft.com/office/powerpoint/2010/main" spd="med" advClick="1"/>
</p:sld>
</file>

<file path=ppt/slides/slide9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7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7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78" name="Double-click to edit"/>
          <p:cNvSpPr txBox="1"/>
          <p:nvPr>
            <p:ph type="title"/>
          </p:nvPr>
        </p:nvSpPr>
        <p:spPr>
          <a:prstGeom prst="rect">
            <a:avLst/>
          </a:prstGeom>
        </p:spPr>
        <p:txBody>
          <a:bodyPr/>
          <a:lstStyle/>
          <a:p>
            <a:pPr/>
          </a:p>
        </p:txBody>
      </p:sp>
      <p:sp>
        <p:nvSpPr>
          <p:cNvPr id="979" name="Double-click to edit"/>
          <p:cNvSpPr txBox="1"/>
          <p:nvPr>
            <p:ph type="body" idx="1"/>
          </p:nvPr>
        </p:nvSpPr>
        <p:spPr>
          <a:prstGeom prst="rect">
            <a:avLst/>
          </a:prstGeom>
        </p:spPr>
        <p:txBody>
          <a:bodyPr/>
          <a:lstStyle/>
          <a:p>
            <a:pPr/>
          </a:p>
        </p:txBody>
      </p:sp>
      <p:sp>
        <p:nvSpPr>
          <p:cNvPr id="98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981" name="pasted-movie.png" descr="pasted-movie.png"/>
          <p:cNvPicPr>
            <a:picLocks noChangeAspect="1"/>
          </p:cNvPicPr>
          <p:nvPr/>
        </p:nvPicPr>
        <p:blipFill>
          <a:blip r:embed="rId2">
            <a:extLst/>
          </a:blip>
          <a:stretch>
            <a:fillRect/>
          </a:stretch>
        </p:blipFill>
        <p:spPr>
          <a:xfrm>
            <a:off x="1471698" y="-452"/>
            <a:ext cx="6896443" cy="5143501"/>
          </a:xfrm>
          <a:prstGeom prst="rect">
            <a:avLst/>
          </a:prstGeom>
          <a:ln w="12700">
            <a:miter lim="400000"/>
          </a:ln>
        </p:spPr>
      </p:pic>
    </p:spTree>
  </p:cSld>
  <p:clrMapOvr>
    <a:masterClrMapping/>
  </p:clrMapOvr>
  <p:transition xmlns:p14="http://schemas.microsoft.com/office/powerpoint/2010/main" spd="med" advClick="1"/>
</p:sld>
</file>

<file path=ppt/slides/slide10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8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8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85" name="Title 1"/>
          <p:cNvSpPr txBox="1"/>
          <p:nvPr>
            <p:ph type="title"/>
          </p:nvPr>
        </p:nvSpPr>
        <p:spPr>
          <a:prstGeom prst="rect">
            <a:avLst/>
          </a:prstGeom>
        </p:spPr>
        <p:txBody>
          <a:bodyPr/>
          <a:lstStyle/>
          <a:p>
            <a:pPr/>
            <a:r>
              <a:t>Q: What are some vulnerabilities that can occur in cryptographic systems?</a:t>
            </a:r>
          </a:p>
        </p:txBody>
      </p:sp>
      <p:sp>
        <p:nvSpPr>
          <p:cNvPr id="986" name="Content Placeholder 2"/>
          <p:cNvSpPr txBox="1"/>
          <p:nvPr>
            <p:ph type="body" idx="1"/>
          </p:nvPr>
        </p:nvSpPr>
        <p:spPr>
          <a:prstGeom prst="rect">
            <a:avLst/>
          </a:prstGeom>
        </p:spPr>
        <p:txBody>
          <a:bodyPr/>
          <a:lstStyle/>
          <a:p>
            <a:pPr/>
            <a:r>
              <a:t>Simple design flaws can introduce vulnerabilities</a:t>
            </a:r>
          </a:p>
          <a:p>
            <a:pPr/>
            <a:r>
              <a:t>Bugs (or sabotaged) code</a:t>
            </a:r>
          </a:p>
          <a:p>
            <a:pPr/>
            <a:r>
              <a:t>Unsafely padding short messages, e.g., with all 1s or 0s</a:t>
            </a:r>
          </a:p>
          <a:p>
            <a:pPr/>
            <a:r>
              <a:t>Resending identical messages</a:t>
            </a:r>
          </a:p>
          <a:p>
            <a:pPr/>
            <a:r>
              <a:t>Poor use of sequence numbers</a:t>
            </a:r>
          </a:p>
          <a:p>
            <a:pPr/>
            <a:r>
              <a:t>Poor choice of random number generators</a:t>
            </a:r>
          </a:p>
          <a:p>
            <a:pPr/>
            <a:r>
              <a:t>Deliberate choice of weak system configuration parameters</a:t>
            </a:r>
          </a:p>
          <a:p>
            <a:pPr/>
            <a:r>
              <a:t>Quantum computers can crack private keys.</a:t>
            </a:r>
          </a:p>
          <a:p>
            <a:pPr/>
            <a:r>
              <a:t>Back doors.</a:t>
            </a:r>
          </a:p>
        </p:txBody>
      </p:sp>
      <p:sp>
        <p:nvSpPr>
          <p:cNvPr id="98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986"/>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986" grpId="1"/>
    </p:bldLst>
  </p:timing>
</p:sld>
</file>

<file path=ppt/slides/slide10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9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99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993" name="Alice and Bob send a lot of messages …"/>
          <p:cNvSpPr txBox="1"/>
          <p:nvPr>
            <p:ph type="title"/>
          </p:nvPr>
        </p:nvSpPr>
        <p:spPr>
          <a:prstGeom prst="rect">
            <a:avLst/>
          </a:prstGeom>
        </p:spPr>
        <p:txBody>
          <a:bodyPr/>
          <a:lstStyle/>
          <a:p>
            <a:pPr/>
            <a:r>
              <a:t>Alice and Bob send a lot of messages …</a:t>
            </a:r>
          </a:p>
        </p:txBody>
      </p:sp>
      <p:sp>
        <p:nvSpPr>
          <p:cNvPr id="99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95" name="https://www.researchgate.net/publication/363656300_Secure_File_Storage_On_Cloud_Using_Hybrid_Cryptography"/>
          <p:cNvSpPr txBox="1"/>
          <p:nvPr/>
        </p:nvSpPr>
        <p:spPr>
          <a:xfrm>
            <a:off x="276704" y="4774747"/>
            <a:ext cx="4692181" cy="137211"/>
          </a:xfrm>
          <a:prstGeom prst="rect">
            <a:avLst/>
          </a:prstGeom>
          <a:ln w="12700">
            <a:miter lim="400000"/>
          </a:ln>
          <a:extLst>
            <a:ext uri="{C572A759-6A51-4108-AA02-DFA0A04FC94B}">
              <ma14:wrappingTextBoxFlag xmlns:ma14="http://schemas.microsoft.com/office/mac/drawingml/2011/main" val="1"/>
            </a:ext>
          </a:extLst>
        </p:spPr>
        <p:txBody>
          <a:bodyPr wrap="none" lIns="19050" tIns="19050" rIns="19050" bIns="19050" anchor="ctr">
            <a:spAutoFit/>
          </a:bodyPr>
          <a:lstStyle/>
          <a:p>
            <a:pPr defTabSz="309562">
              <a:spcBef>
                <a:spcPts val="2200"/>
              </a:spcBef>
              <a:defRPr sz="700">
                <a:solidFill>
                  <a:srgbClr val="000000"/>
                </a:solidFill>
                <a:latin typeface="Helvetica Neue"/>
                <a:ea typeface="Helvetica Neue"/>
                <a:cs typeface="Helvetica Neue"/>
                <a:sym typeface="Helvetica Neue"/>
              </a:defRPr>
            </a:pPr>
            <a:r>
              <a:rPr u="sng">
                <a:noFill/>
                <a:hlinkClick r:id="rId2" invalidUrl="" action="" tgtFrame="" tooltip="" history="1" highlightClick="0" endSnd="0"/>
              </a:rPr>
              <a:t>https://www.researchgate.net/publication/363656300_Secure_File_Storage_On_Cloud_Using_Hybrid_Cryptography</a:t>
            </a:r>
            <a:r>
              <a:t>  </a:t>
            </a:r>
          </a:p>
        </p:txBody>
      </p:sp>
      <p:sp>
        <p:nvSpPr>
          <p:cNvPr id="996" name="Plain text 1"/>
          <p:cNvSpPr/>
          <p:nvPr/>
        </p:nvSpPr>
        <p:spPr>
          <a:xfrm>
            <a:off x="731684" y="990736"/>
            <a:ext cx="1315171" cy="531972"/>
          </a:xfrm>
          <a:prstGeom prst="rect">
            <a:avLst/>
          </a:prstGeom>
          <a:gradFill>
            <a:gsLst>
              <a:gs pos="0">
                <a:srgbClr val="0E3086"/>
              </a:gs>
              <a:gs pos="100000">
                <a:srgbClr val="A8B0DC"/>
              </a:gs>
            </a:gsLst>
            <a:lin ang="16200000"/>
          </a:gradFill>
          <a:ln>
            <a:solidFill>
              <a:srgbClr val="193477"/>
            </a:solidFill>
          </a:ln>
          <a:effectLst>
            <a:outerShdw sx="100000" sy="100000" kx="0" ky="0" algn="b" rotWithShape="0" blurRad="38100" dist="230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Plain text 1</a:t>
            </a:r>
          </a:p>
        </p:txBody>
      </p:sp>
      <p:sp>
        <p:nvSpPr>
          <p:cNvPr id="997" name="Plain text 2"/>
          <p:cNvSpPr/>
          <p:nvPr/>
        </p:nvSpPr>
        <p:spPr>
          <a:xfrm>
            <a:off x="731684" y="1640826"/>
            <a:ext cx="1315171" cy="531971"/>
          </a:xfrm>
          <a:prstGeom prst="rect">
            <a:avLst/>
          </a:prstGeom>
          <a:gradFill>
            <a:gsLst>
              <a:gs pos="0">
                <a:srgbClr val="0E3086"/>
              </a:gs>
              <a:gs pos="100000">
                <a:srgbClr val="A8B0DC"/>
              </a:gs>
            </a:gsLst>
            <a:lin ang="16200000"/>
          </a:gradFill>
          <a:ln>
            <a:solidFill>
              <a:srgbClr val="193477"/>
            </a:solidFill>
          </a:ln>
          <a:effectLst>
            <a:outerShdw sx="100000" sy="100000" kx="0" ky="0" algn="b" rotWithShape="0" blurRad="38100" dist="230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Plain text 2</a:t>
            </a:r>
          </a:p>
        </p:txBody>
      </p:sp>
      <p:sp>
        <p:nvSpPr>
          <p:cNvPr id="998" name="Plain text 3"/>
          <p:cNvSpPr/>
          <p:nvPr/>
        </p:nvSpPr>
        <p:spPr>
          <a:xfrm>
            <a:off x="731684" y="2290916"/>
            <a:ext cx="1315171" cy="531971"/>
          </a:xfrm>
          <a:prstGeom prst="rect">
            <a:avLst/>
          </a:prstGeom>
          <a:gradFill>
            <a:gsLst>
              <a:gs pos="0">
                <a:srgbClr val="0E3086"/>
              </a:gs>
              <a:gs pos="100000">
                <a:srgbClr val="A8B0DC"/>
              </a:gs>
            </a:gsLst>
            <a:lin ang="16200000"/>
          </a:gradFill>
          <a:ln>
            <a:solidFill>
              <a:srgbClr val="193477"/>
            </a:solidFill>
          </a:ln>
          <a:effectLst>
            <a:outerShdw sx="100000" sy="100000" kx="0" ky="0" algn="b" rotWithShape="0" blurRad="38100" dist="230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Plain text 3</a:t>
            </a:r>
          </a:p>
        </p:txBody>
      </p:sp>
      <p:sp>
        <p:nvSpPr>
          <p:cNvPr id="999" name="🔑"/>
          <p:cNvSpPr txBox="1"/>
          <p:nvPr/>
        </p:nvSpPr>
        <p:spPr>
          <a:xfrm>
            <a:off x="3329926" y="1381400"/>
            <a:ext cx="457201" cy="5842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3500"/>
            </a:lvl1pPr>
          </a:lstStyle>
          <a:p>
            <a:pPr/>
            <a:r>
              <a:t>🔑</a:t>
            </a:r>
          </a:p>
        </p:txBody>
      </p:sp>
      <p:sp>
        <p:nvSpPr>
          <p:cNvPr id="1000" name="(bob's public key)"/>
          <p:cNvSpPr txBox="1"/>
          <p:nvPr/>
        </p:nvSpPr>
        <p:spPr>
          <a:xfrm>
            <a:off x="2715563" y="2153213"/>
            <a:ext cx="1685926" cy="246938"/>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700"/>
            </a:lvl1pPr>
          </a:lstStyle>
          <a:p>
            <a:pPr/>
            <a:r>
              <a:t>(bob's public key)</a:t>
            </a:r>
          </a:p>
        </p:txBody>
      </p:sp>
      <p:cxnSp>
        <p:nvCxnSpPr>
          <p:cNvPr id="1001" name="Connection Line"/>
          <p:cNvCxnSpPr>
            <a:stCxn id="998" idx="0"/>
            <a:endCxn id="999" idx="0"/>
          </p:cNvCxnSpPr>
          <p:nvPr/>
        </p:nvCxnSpPr>
        <p:spPr>
          <a:xfrm flipV="1">
            <a:off x="1389269" y="1673500"/>
            <a:ext cx="2169258" cy="883402"/>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cxnSp>
        <p:nvCxnSpPr>
          <p:cNvPr id="1002" name="Connection Line"/>
          <p:cNvCxnSpPr>
            <a:stCxn id="997" idx="0"/>
            <a:endCxn id="999" idx="0"/>
          </p:cNvCxnSpPr>
          <p:nvPr/>
        </p:nvCxnSpPr>
        <p:spPr>
          <a:xfrm flipV="1">
            <a:off x="1389269" y="1673500"/>
            <a:ext cx="2169258" cy="233312"/>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cxnSp>
        <p:nvCxnSpPr>
          <p:cNvPr id="1003" name="Connection Line"/>
          <p:cNvCxnSpPr>
            <a:stCxn id="996" idx="0"/>
            <a:endCxn id="999" idx="0"/>
          </p:cNvCxnSpPr>
          <p:nvPr/>
        </p:nvCxnSpPr>
        <p:spPr>
          <a:xfrm>
            <a:off x="1389269" y="1256721"/>
            <a:ext cx="2169258" cy="416780"/>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sp>
        <p:nvSpPr>
          <p:cNvPr id="1004" name="Cypher text 1"/>
          <p:cNvSpPr/>
          <p:nvPr/>
        </p:nvSpPr>
        <p:spPr>
          <a:xfrm>
            <a:off x="4520312" y="902536"/>
            <a:ext cx="1315171" cy="531972"/>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Cypher text 1</a:t>
            </a:r>
          </a:p>
        </p:txBody>
      </p:sp>
      <p:sp>
        <p:nvSpPr>
          <p:cNvPr id="1005" name="Cypher text 1"/>
          <p:cNvSpPr/>
          <p:nvPr/>
        </p:nvSpPr>
        <p:spPr>
          <a:xfrm>
            <a:off x="4520312" y="1566913"/>
            <a:ext cx="1315171" cy="531972"/>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Cypher text 1</a:t>
            </a:r>
          </a:p>
        </p:txBody>
      </p:sp>
      <p:sp>
        <p:nvSpPr>
          <p:cNvPr id="1006" name="Cypher text 1"/>
          <p:cNvSpPr/>
          <p:nvPr/>
        </p:nvSpPr>
        <p:spPr>
          <a:xfrm>
            <a:off x="4520312" y="2261103"/>
            <a:ext cx="1315171" cy="531972"/>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a:defRPr sz="1400">
                <a:solidFill>
                  <a:srgbClr val="FFFFFF"/>
                </a:solidFill>
              </a:defRPr>
            </a:lvl1pPr>
          </a:lstStyle>
          <a:p>
            <a:pPr/>
            <a:r>
              <a:t>Cypher text 1</a:t>
            </a:r>
          </a:p>
        </p:txBody>
      </p:sp>
      <p:cxnSp>
        <p:nvCxnSpPr>
          <p:cNvPr id="1007" name="Connection Line"/>
          <p:cNvCxnSpPr>
            <a:stCxn id="999" idx="0"/>
            <a:endCxn id="1004" idx="0"/>
          </p:cNvCxnSpPr>
          <p:nvPr/>
        </p:nvCxnSpPr>
        <p:spPr>
          <a:xfrm flipV="1">
            <a:off x="3558526" y="1168521"/>
            <a:ext cx="1619372" cy="504980"/>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cxnSp>
        <p:nvCxnSpPr>
          <p:cNvPr id="1008" name="Connection Line"/>
          <p:cNvCxnSpPr>
            <a:stCxn id="999" idx="0"/>
            <a:endCxn id="1005" idx="0"/>
          </p:cNvCxnSpPr>
          <p:nvPr/>
        </p:nvCxnSpPr>
        <p:spPr>
          <a:xfrm>
            <a:off x="3558526" y="1673500"/>
            <a:ext cx="1619372" cy="159400"/>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cxnSp>
        <p:nvCxnSpPr>
          <p:cNvPr id="1009" name="Connection Line"/>
          <p:cNvCxnSpPr>
            <a:stCxn id="999" idx="0"/>
            <a:endCxn id="1006" idx="0"/>
          </p:cNvCxnSpPr>
          <p:nvPr/>
        </p:nvCxnSpPr>
        <p:spPr>
          <a:xfrm>
            <a:off x="3558526" y="1673500"/>
            <a:ext cx="1619372" cy="853589"/>
          </a:xfrm>
          <a:prstGeom prst="straightConnector1">
            <a:avLst/>
          </a:prstGeom>
          <a:ln w="25400">
            <a:solidFill>
              <a:schemeClr val="accent1"/>
            </a:solidFill>
            <a:tailEnd type="triangle"/>
          </a:ln>
          <a:effectLst>
            <a:outerShdw sx="100000" sy="100000" kx="0" ky="0" algn="b" rotWithShape="0" blurRad="38100" dist="20000" dir="5400000">
              <a:srgbClr val="000000">
                <a:alpha val="38000"/>
              </a:srgbClr>
            </a:outerShdw>
          </a:effectLst>
        </p:spPr>
      </p:cxnSp>
      <p:grpSp>
        <p:nvGrpSpPr>
          <p:cNvPr id="1012" name="Group"/>
          <p:cNvGrpSpPr/>
          <p:nvPr/>
        </p:nvGrpSpPr>
        <p:grpSpPr>
          <a:xfrm>
            <a:off x="483692" y="872854"/>
            <a:ext cx="3371729" cy="2701732"/>
            <a:chOff x="0" y="0"/>
            <a:chExt cx="3371727" cy="2701731"/>
          </a:xfrm>
        </p:grpSpPr>
        <p:sp>
          <p:nvSpPr>
            <p:cNvPr id="1010" name="Rectangle"/>
            <p:cNvSpPr/>
            <p:nvPr/>
          </p:nvSpPr>
          <p:spPr>
            <a:xfrm>
              <a:off x="25399" y="0"/>
              <a:ext cx="3320929" cy="2275748"/>
            </a:xfrm>
            <a:prstGeom prst="rect">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sp>
          <p:nvSpPr>
            <p:cNvPr id="1011" name="Caption"/>
            <p:cNvSpPr/>
            <p:nvPr/>
          </p:nvSpPr>
          <p:spPr>
            <a:xfrm>
              <a:off x="0" y="2402747"/>
              <a:ext cx="3371728" cy="298985"/>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Alice’s computer</a:t>
              </a:r>
            </a:p>
          </p:txBody>
        </p:sp>
      </p:grpSp>
      <p:grpSp>
        <p:nvGrpSpPr>
          <p:cNvPr id="1015" name="Group"/>
          <p:cNvGrpSpPr/>
          <p:nvPr/>
        </p:nvGrpSpPr>
        <p:grpSpPr>
          <a:xfrm>
            <a:off x="4777422" y="2948943"/>
            <a:ext cx="930337" cy="2022528"/>
            <a:chOff x="0" y="0"/>
            <a:chExt cx="930335" cy="2022527"/>
          </a:xfrm>
        </p:grpSpPr>
        <p:sp>
          <p:nvSpPr>
            <p:cNvPr id="1013" name="Arrow"/>
            <p:cNvSpPr/>
            <p:nvPr/>
          </p:nvSpPr>
          <p:spPr>
            <a:xfrm rot="5400000">
              <a:off x="48397" y="-48398"/>
              <a:ext cx="704156" cy="800951"/>
            </a:xfrm>
            <a:prstGeom prst="rightArrow">
              <a:avLst>
                <a:gd name="adj1" fmla="val 32000"/>
                <a:gd name="adj2" fmla="val 60515"/>
              </a:avLst>
            </a:prstGeom>
            <a:solidFill>
              <a:srgbClr val="FFFFFF"/>
            </a:solidFill>
            <a:ln w="25400" cap="flat">
              <a:solidFill>
                <a:schemeClr val="accent1"/>
              </a:solidFill>
              <a:prstDash val="solid"/>
              <a:round/>
            </a:ln>
            <a:effectLst/>
          </p:spPr>
          <p:txBody>
            <a:bodyPr wrap="square" lIns="0" tIns="0" rIns="0" bIns="0" numCol="1" anchor="t">
              <a:noAutofit/>
            </a:bodyPr>
            <a:lstStyle/>
            <a:p>
              <a:pPr>
                <a:defRPr sz="1400">
                  <a:solidFill>
                    <a:srgbClr val="1A9988"/>
                  </a:solidFill>
                </a:defRPr>
              </a:pPr>
            </a:p>
          </p:txBody>
        </p:sp>
        <p:pic>
          <p:nvPicPr>
            <p:cNvPr id="1014" name="pasted-movie.png" descr="pasted-movie.png"/>
            <p:cNvPicPr>
              <a:picLocks noChangeAspect="1"/>
            </p:cNvPicPr>
            <p:nvPr/>
          </p:nvPicPr>
          <p:blipFill>
            <a:blip r:embed="rId3">
              <a:extLst/>
            </a:blip>
            <a:stretch>
              <a:fillRect/>
            </a:stretch>
          </p:blipFill>
          <p:spPr>
            <a:xfrm>
              <a:off x="48687" y="840974"/>
              <a:ext cx="881649" cy="1181554"/>
            </a:xfrm>
            <a:prstGeom prst="rect">
              <a:avLst/>
            </a:prstGeom>
            <a:ln w="12700" cap="flat">
              <a:noFill/>
              <a:miter lim="400000"/>
            </a:ln>
            <a:effectLst/>
          </p:spPr>
        </p:pic>
      </p:grpSp>
      <p:pic>
        <p:nvPicPr>
          <p:cNvPr id="1016" name="alice-too-big.jpg" descr="alice-too-big.jpg"/>
          <p:cNvPicPr>
            <a:picLocks noChangeAspect="1"/>
          </p:cNvPicPr>
          <p:nvPr/>
        </p:nvPicPr>
        <p:blipFill>
          <a:blip r:embed="rId4">
            <a:extLst/>
          </a:blip>
          <a:stretch>
            <a:fillRect/>
          </a:stretch>
        </p:blipFill>
        <p:spPr>
          <a:xfrm>
            <a:off x="458925" y="3587448"/>
            <a:ext cx="1860689" cy="1319691"/>
          </a:xfrm>
          <a:prstGeom prst="rect">
            <a:avLst/>
          </a:prstGeom>
          <a:ln w="12700">
            <a:miter lim="400000"/>
          </a:ln>
        </p:spPr>
      </p:pic>
      <p:grpSp>
        <p:nvGrpSpPr>
          <p:cNvPr id="1021" name="Group"/>
          <p:cNvGrpSpPr/>
          <p:nvPr/>
        </p:nvGrpSpPr>
        <p:grpSpPr>
          <a:xfrm>
            <a:off x="6196302" y="838149"/>
            <a:ext cx="3164202" cy="2387049"/>
            <a:chOff x="0" y="0"/>
            <a:chExt cx="3164200" cy="2387048"/>
          </a:xfrm>
        </p:grpSpPr>
        <p:sp>
          <p:nvSpPr>
            <p:cNvPr id="1017" name="Arrow"/>
            <p:cNvSpPr/>
            <p:nvPr/>
          </p:nvSpPr>
          <p:spPr>
            <a:xfrm>
              <a:off x="0" y="359750"/>
              <a:ext cx="1270000" cy="1270001"/>
            </a:xfrm>
            <a:prstGeom prst="rightArrow">
              <a:avLst>
                <a:gd name="adj1" fmla="val 32000"/>
                <a:gd name="adj2" fmla="val 64000"/>
              </a:avLst>
            </a:prstGeom>
            <a:solidFill>
              <a:srgbClr val="FFFFFF"/>
            </a:solidFill>
            <a:ln w="25400" cap="flat">
              <a:solidFill>
                <a:schemeClr val="accent1"/>
              </a:solidFill>
              <a:prstDash val="solid"/>
              <a:round/>
            </a:ln>
            <a:effectLst/>
          </p:spPr>
          <p:txBody>
            <a:bodyPr wrap="square" lIns="0" tIns="0" rIns="0" bIns="0" numCol="1" anchor="t">
              <a:noAutofit/>
            </a:bodyPr>
            <a:lstStyle/>
            <a:p>
              <a:pPr>
                <a:defRPr sz="1400">
                  <a:solidFill>
                    <a:srgbClr val="1A9988"/>
                  </a:solidFill>
                </a:defRPr>
              </a:pPr>
            </a:p>
          </p:txBody>
        </p:sp>
        <p:grpSp>
          <p:nvGrpSpPr>
            <p:cNvPr id="1020" name="Group"/>
            <p:cNvGrpSpPr/>
            <p:nvPr/>
          </p:nvGrpSpPr>
          <p:grpSpPr>
            <a:xfrm>
              <a:off x="1030600" y="0"/>
              <a:ext cx="2133601" cy="2387049"/>
              <a:chOff x="0" y="0"/>
              <a:chExt cx="2133600" cy="2387048"/>
            </a:xfrm>
          </p:grpSpPr>
          <p:pic>
            <p:nvPicPr>
              <p:cNvPr id="1018" name="20250524_1152_Bob Dylan Vibe_simple_compose_01jw0yrddsf2k8eec6xne1zd90.png" descr="20250524_1152_Bob Dylan Vibe_simple_compose_01jw0yrddsf2k8eec6xne1zd90.png"/>
              <p:cNvPicPr>
                <a:picLocks noChangeAspect="1"/>
              </p:cNvPicPr>
              <p:nvPr/>
            </p:nvPicPr>
            <p:blipFill>
              <a:blip r:embed="rId5">
                <a:extLst/>
              </a:blip>
              <a:srcRect l="22464" t="0" r="28792" b="0"/>
              <a:stretch>
                <a:fillRect/>
              </a:stretch>
            </p:blipFill>
            <p:spPr>
              <a:xfrm>
                <a:off x="340518" y="0"/>
                <a:ext cx="1452396" cy="1986466"/>
              </a:xfrm>
              <a:prstGeom prst="rect">
                <a:avLst/>
              </a:prstGeom>
              <a:ln w="12700" cap="flat">
                <a:noFill/>
                <a:miter lim="400000"/>
              </a:ln>
              <a:effectLst/>
            </p:spPr>
          </p:pic>
          <p:sp>
            <p:nvSpPr>
              <p:cNvPr id="1019" name="Caption"/>
              <p:cNvSpPr/>
              <p:nvPr/>
            </p:nvSpPr>
            <p:spPr>
              <a:xfrm>
                <a:off x="0" y="2088065"/>
                <a:ext cx="2133600"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       Bob</a:t>
                </a:r>
              </a:p>
            </p:txBody>
          </p:sp>
        </p:gr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02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1015"/>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021" grpId="1"/>
      <p:bldP build="whole" bldLvl="1" animBg="1" rev="0" advAuto="0" spid="1015" grpId="2"/>
    </p:bldLst>
  </p:timing>
</p:sld>
</file>

<file path=ppt/slides/slide10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2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2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25" name="If the police size Bob’s computer, they get his private key…"/>
          <p:cNvSpPr txBox="1"/>
          <p:nvPr>
            <p:ph type="title"/>
          </p:nvPr>
        </p:nvSpPr>
        <p:spPr>
          <a:prstGeom prst="rect">
            <a:avLst/>
          </a:prstGeom>
        </p:spPr>
        <p:txBody>
          <a:bodyPr/>
          <a:lstStyle/>
          <a:p>
            <a:pPr/>
            <a:r>
              <a:t>If the police size Bob’s computer, they get his private key…</a:t>
            </a:r>
          </a:p>
        </p:txBody>
      </p:sp>
      <p:sp>
        <p:nvSpPr>
          <p:cNvPr id="1026" name="Double-click to edit"/>
          <p:cNvSpPr txBox="1"/>
          <p:nvPr>
            <p:ph type="body" idx="1"/>
          </p:nvPr>
        </p:nvSpPr>
        <p:spPr>
          <a:prstGeom prst="rect">
            <a:avLst/>
          </a:prstGeom>
        </p:spPr>
        <p:txBody>
          <a:bodyPr/>
          <a:lstStyle/>
          <a:p>
            <a:pPr/>
          </a:p>
        </p:txBody>
      </p:sp>
      <p:sp>
        <p:nvSpPr>
          <p:cNvPr id="102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28" name="pasted-movie.png" descr="pasted-movie.png"/>
          <p:cNvPicPr>
            <a:picLocks noChangeAspect="1"/>
          </p:cNvPicPr>
          <p:nvPr/>
        </p:nvPicPr>
        <p:blipFill>
          <a:blip r:embed="rId2">
            <a:extLst/>
          </a:blip>
          <a:stretch>
            <a:fillRect/>
          </a:stretch>
        </p:blipFill>
        <p:spPr>
          <a:xfrm>
            <a:off x="1345206" y="841108"/>
            <a:ext cx="6453588" cy="4302392"/>
          </a:xfrm>
          <a:prstGeom prst="rect">
            <a:avLst/>
          </a:prstGeom>
          <a:ln w="12700">
            <a:miter lim="400000"/>
          </a:ln>
        </p:spPr>
      </p:pic>
    </p:spTree>
  </p:cSld>
  <p:clrMapOvr>
    <a:masterClrMapping/>
  </p:clrMapOvr>
  <p:transition xmlns:p14="http://schemas.microsoft.com/office/powerpoint/2010/main" spd="med" advClick="1"/>
</p:sld>
</file>

<file path=ppt/slides/slide10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3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3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32" name="TLS 3.0 eliminates this vulnerability — perfect forward secrecy"/>
          <p:cNvSpPr txBox="1"/>
          <p:nvPr>
            <p:ph type="title"/>
          </p:nvPr>
        </p:nvSpPr>
        <p:spPr>
          <a:prstGeom prst="rect">
            <a:avLst/>
          </a:prstGeom>
        </p:spPr>
        <p:txBody>
          <a:bodyPr/>
          <a:lstStyle/>
          <a:p>
            <a:pPr/>
            <a:r>
              <a:t>TLS 3.0 eliminates this vulnerability — perfect forward secrecy</a:t>
            </a:r>
          </a:p>
        </p:txBody>
      </p:sp>
      <p:sp>
        <p:nvSpPr>
          <p:cNvPr id="103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1036" name="Group"/>
          <p:cNvGrpSpPr/>
          <p:nvPr/>
        </p:nvGrpSpPr>
        <p:grpSpPr>
          <a:xfrm>
            <a:off x="269723" y="771258"/>
            <a:ext cx="2957910" cy="2498466"/>
            <a:chOff x="0" y="0"/>
            <a:chExt cx="2957909" cy="2498464"/>
          </a:xfrm>
        </p:grpSpPr>
        <p:pic>
          <p:nvPicPr>
            <p:cNvPr id="1034" name="alice-too-big.jpg" descr="alice-too-big.jpg"/>
            <p:cNvPicPr>
              <a:picLocks noChangeAspect="1"/>
            </p:cNvPicPr>
            <p:nvPr/>
          </p:nvPicPr>
          <p:blipFill>
            <a:blip r:embed="rId2">
              <a:extLst/>
            </a:blip>
            <a:srcRect l="0" t="0" r="0" b="0"/>
            <a:stretch>
              <a:fillRect/>
            </a:stretch>
          </p:blipFill>
          <p:spPr>
            <a:xfrm>
              <a:off x="0" y="0"/>
              <a:ext cx="2957801" cy="2097816"/>
            </a:xfrm>
            <a:prstGeom prst="rect">
              <a:avLst/>
            </a:prstGeom>
            <a:ln w="12700" cap="flat">
              <a:noFill/>
              <a:miter lim="400000"/>
            </a:ln>
            <a:effectLst/>
          </p:spPr>
        </p:pic>
        <p:sp>
          <p:nvSpPr>
            <p:cNvPr id="1035" name="Caption"/>
            <p:cNvSpPr/>
            <p:nvPr/>
          </p:nvSpPr>
          <p:spPr>
            <a:xfrm>
              <a:off x="0" y="2199481"/>
              <a:ext cx="2957910"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Alice</a:t>
              </a:r>
            </a:p>
          </p:txBody>
        </p:sp>
      </p:grpSp>
      <p:grpSp>
        <p:nvGrpSpPr>
          <p:cNvPr id="1039" name="Group"/>
          <p:cNvGrpSpPr/>
          <p:nvPr/>
        </p:nvGrpSpPr>
        <p:grpSpPr>
          <a:xfrm>
            <a:off x="6129620" y="827019"/>
            <a:ext cx="3349422" cy="2387050"/>
            <a:chOff x="0" y="0"/>
            <a:chExt cx="3349420" cy="2387048"/>
          </a:xfrm>
        </p:grpSpPr>
        <p:pic>
          <p:nvPicPr>
            <p:cNvPr id="1037" name="20250524_1152_Bob Dylan Vibe_simple_compose_01jw0yrddsf2k8eec6xne1zd90.png" descr="20250524_1152_Bob Dylan Vibe_simple_compose_01jw0yrddsf2k8eec6xne1zd90.png"/>
            <p:cNvPicPr>
              <a:picLocks noChangeAspect="1"/>
            </p:cNvPicPr>
            <p:nvPr/>
          </p:nvPicPr>
          <p:blipFill>
            <a:blip r:embed="rId3">
              <a:extLst/>
            </a:blip>
            <a:srcRect l="730" t="0" r="0" b="0"/>
            <a:stretch>
              <a:fillRect/>
            </a:stretch>
          </p:blipFill>
          <p:spPr>
            <a:xfrm>
              <a:off x="0" y="0"/>
              <a:ext cx="2957918" cy="1986466"/>
            </a:xfrm>
            <a:prstGeom prst="rect">
              <a:avLst/>
            </a:prstGeom>
            <a:ln w="12700" cap="flat">
              <a:noFill/>
              <a:miter lim="400000"/>
            </a:ln>
            <a:effectLst/>
          </p:spPr>
        </p:pic>
        <p:sp>
          <p:nvSpPr>
            <p:cNvPr id="1038" name="Caption"/>
            <p:cNvSpPr/>
            <p:nvPr/>
          </p:nvSpPr>
          <p:spPr>
            <a:xfrm>
              <a:off x="0" y="2088065"/>
              <a:ext cx="3349421"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Bob</a:t>
              </a:r>
            </a:p>
          </p:txBody>
        </p:sp>
      </p:grpSp>
      <p:sp>
        <p:nvSpPr>
          <p:cNvPr id="1040" name="Line"/>
          <p:cNvSpPr/>
          <p:nvPr/>
        </p:nvSpPr>
        <p:spPr>
          <a:xfrm>
            <a:off x="3425039" y="1615221"/>
            <a:ext cx="2507175" cy="1"/>
          </a:xfrm>
          <a:prstGeom prst="line">
            <a:avLst/>
          </a:prstGeom>
          <a:ln w="50800">
            <a:solidFill>
              <a:schemeClr val="accent1"/>
            </a:solidFill>
            <a:headEnd type="triangle"/>
            <a:tailEnd type="triangle"/>
          </a:ln>
          <a:effectLst>
            <a:outerShdw sx="100000" sy="100000" kx="0" ky="0" algn="b" rotWithShape="0" blurRad="38100" dist="20000" dir="5400000">
              <a:srgbClr val="000000">
                <a:alpha val="38000"/>
              </a:srgbClr>
            </a:outerShdw>
          </a:effectLst>
        </p:spPr>
        <p:txBody>
          <a:bodyPr lIns="0" tIns="0" rIns="0" bIns="0"/>
          <a:lstStyle/>
          <a:p>
            <a:pPr>
              <a:defRPr sz="1400">
                <a:solidFill>
                  <a:srgbClr val="1A9988"/>
                </a:solidFill>
              </a:defRPr>
            </a:pPr>
          </a:p>
        </p:txBody>
      </p:sp>
      <p:sp>
        <p:nvSpPr>
          <p:cNvPr id="1041" name="Ephemeral Session Key created for each session using Diffie-Hellman Exchange"/>
          <p:cNvSpPr txBox="1"/>
          <p:nvPr/>
        </p:nvSpPr>
        <p:spPr>
          <a:xfrm>
            <a:off x="3437739" y="1761920"/>
            <a:ext cx="2481774" cy="629185"/>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lIns="0" tIns="0" rIns="0" bIns="0">
            <a:spAutoFit/>
          </a:bodyPr>
          <a:lstStyle>
            <a:lvl1pPr>
              <a:defRPr sz="1400">
                <a:solidFill>
                  <a:srgbClr val="1A9988"/>
                </a:solidFill>
              </a:defRPr>
            </a:lvl1pPr>
          </a:lstStyle>
          <a:p>
            <a:pPr/>
            <a:r>
              <a:t>Ephemeral Session Key created for each session using Diffie-Hellman Exchange</a:t>
            </a:r>
          </a:p>
        </p:txBody>
      </p:sp>
      <p:sp>
        <p:nvSpPr>
          <p:cNvPr id="1042" name="Server proves its identity by signing the session transcript"/>
          <p:cNvSpPr txBox="1"/>
          <p:nvPr/>
        </p:nvSpPr>
        <p:spPr>
          <a:xfrm>
            <a:off x="1803897" y="2923543"/>
            <a:ext cx="2625829" cy="425984"/>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lIns="0" tIns="0" rIns="0" bIns="0">
            <a:spAutoFit/>
          </a:bodyPr>
          <a:lstStyle>
            <a:lvl1pPr>
              <a:defRPr sz="1400">
                <a:solidFill>
                  <a:srgbClr val="1A9988"/>
                </a:solidFill>
              </a:defRPr>
            </a:lvl1pPr>
          </a:lstStyle>
          <a:p>
            <a:pPr/>
            <a:r>
              <a:t>Server proves its identity by signing the session transcript </a:t>
            </a:r>
          </a:p>
        </p:txBody>
      </p:sp>
      <p:sp>
        <p:nvSpPr>
          <p:cNvPr id="1043" name="Client optionally proves its identity by signing the session transcript"/>
          <p:cNvSpPr txBox="1"/>
          <p:nvPr/>
        </p:nvSpPr>
        <p:spPr>
          <a:xfrm>
            <a:off x="6716611" y="2923543"/>
            <a:ext cx="2334722" cy="629184"/>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lIns="0" tIns="0" rIns="0" bIns="0">
            <a:spAutoFit/>
          </a:bodyPr>
          <a:lstStyle>
            <a:lvl1pPr>
              <a:defRPr sz="1400">
                <a:solidFill>
                  <a:srgbClr val="1A9988"/>
                </a:solidFill>
              </a:defRPr>
            </a:lvl1pPr>
          </a:lstStyle>
          <a:p>
            <a:pPr/>
            <a:r>
              <a:t>Client optionally proves its identity by signing the session transcript </a:t>
            </a:r>
          </a:p>
        </p:txBody>
      </p:sp>
    </p:spTree>
  </p:cSld>
  <p:clrMapOvr>
    <a:masterClrMapping/>
  </p:clrMapOvr>
  <p:transition xmlns:p14="http://schemas.microsoft.com/office/powerpoint/2010/main" spd="med" advClick="1"/>
</p:sld>
</file>

<file path=ppt/slides/slide10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4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4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47" name="Compromised private keys don’t compromise the recorded encrypted sessions"/>
          <p:cNvSpPr txBox="1"/>
          <p:nvPr>
            <p:ph type="title"/>
          </p:nvPr>
        </p:nvSpPr>
        <p:spPr>
          <a:prstGeom prst="rect">
            <a:avLst/>
          </a:prstGeom>
        </p:spPr>
        <p:txBody>
          <a:bodyPr/>
          <a:lstStyle/>
          <a:p>
            <a:pPr/>
            <a:r>
              <a:t>Compromised private keys don’t compromise the recorded encrypted sessions</a:t>
            </a:r>
          </a:p>
        </p:txBody>
      </p:sp>
      <p:sp>
        <p:nvSpPr>
          <p:cNvPr id="1048" name="Double-click to edit"/>
          <p:cNvSpPr txBox="1"/>
          <p:nvPr>
            <p:ph type="body" idx="1"/>
          </p:nvPr>
        </p:nvSpPr>
        <p:spPr>
          <a:prstGeom prst="rect">
            <a:avLst/>
          </a:prstGeom>
        </p:spPr>
        <p:txBody>
          <a:bodyPr/>
          <a:lstStyle/>
          <a:p>
            <a:pPr/>
          </a:p>
        </p:txBody>
      </p:sp>
      <p:sp>
        <p:nvSpPr>
          <p:cNvPr id="104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50" name="pasted-movie.png" descr="pasted-movie.png"/>
          <p:cNvPicPr>
            <a:picLocks noChangeAspect="1"/>
          </p:cNvPicPr>
          <p:nvPr/>
        </p:nvPicPr>
        <p:blipFill>
          <a:blip r:embed="rId2">
            <a:extLst/>
          </a:blip>
          <a:stretch>
            <a:fillRect/>
          </a:stretch>
        </p:blipFill>
        <p:spPr>
          <a:xfrm>
            <a:off x="191285" y="1338714"/>
            <a:ext cx="3810001" cy="2540001"/>
          </a:xfrm>
          <a:prstGeom prst="rect">
            <a:avLst/>
          </a:prstGeom>
          <a:ln w="12700">
            <a:miter lim="400000"/>
          </a:ln>
        </p:spPr>
      </p:pic>
      <p:pic>
        <p:nvPicPr>
          <p:cNvPr id="1051" name="pasted-movie.png" descr="pasted-movie.png"/>
          <p:cNvPicPr>
            <a:picLocks noChangeAspect="1"/>
          </p:cNvPicPr>
          <p:nvPr/>
        </p:nvPicPr>
        <p:blipFill>
          <a:blip r:embed="rId3">
            <a:extLst/>
          </a:blip>
          <a:stretch>
            <a:fillRect/>
          </a:stretch>
        </p:blipFill>
        <p:spPr>
          <a:xfrm>
            <a:off x="5040222" y="1338714"/>
            <a:ext cx="3810001" cy="2540001"/>
          </a:xfrm>
          <a:prstGeom prst="rect">
            <a:avLst/>
          </a:prstGeom>
          <a:ln w="12700">
            <a:miter lim="400000"/>
          </a:ln>
        </p:spPr>
      </p:pic>
      <p:sp>
        <p:nvSpPr>
          <p:cNvPr id="1052" name="❌"/>
          <p:cNvSpPr txBox="1"/>
          <p:nvPr/>
        </p:nvSpPr>
        <p:spPr>
          <a:xfrm>
            <a:off x="1487743" y="2727836"/>
            <a:ext cx="622301" cy="8001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spcBef>
                <a:spcPts val="400"/>
              </a:spcBef>
              <a:buFont typeface="Wingdings"/>
              <a:defRPr sz="4800">
                <a:solidFill>
                  <a:srgbClr val="000000"/>
                </a:solidFill>
                <a:uFill>
                  <a:solidFill>
                    <a:srgbClr val="006DA2"/>
                  </a:solidFill>
                </a:uFill>
              </a:defRPr>
            </a:lvl1pPr>
          </a:lstStyle>
          <a:p>
            <a:pPr/>
            <a:r>
              <a:t>❌</a:t>
            </a:r>
          </a:p>
        </p:txBody>
      </p:sp>
      <p:sp>
        <p:nvSpPr>
          <p:cNvPr id="1053" name="❌"/>
          <p:cNvSpPr txBox="1"/>
          <p:nvPr/>
        </p:nvSpPr>
        <p:spPr>
          <a:xfrm>
            <a:off x="5465574" y="2999521"/>
            <a:ext cx="622301" cy="8001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30480" defTabSz="683121">
              <a:spcBef>
                <a:spcPts val="400"/>
              </a:spcBef>
              <a:buFont typeface="Wingdings"/>
              <a:defRPr sz="4800">
                <a:solidFill>
                  <a:srgbClr val="000000"/>
                </a:solidFill>
                <a:uFill>
                  <a:solidFill>
                    <a:srgbClr val="006DA2"/>
                  </a:solidFill>
                </a:uFill>
              </a:defRPr>
            </a:lvl1pPr>
          </a:lstStyle>
          <a:p>
            <a:pPr/>
            <a:r>
              <a:t>❌</a:t>
            </a:r>
          </a:p>
        </p:txBody>
      </p:sp>
    </p:spTree>
  </p:cSld>
  <p:clrMapOvr>
    <a:masterClrMapping/>
  </p:clrMapOvr>
  <p:transition xmlns:p14="http://schemas.microsoft.com/office/powerpoint/2010/main" spd="med" advClick="1"/>
</p:sld>
</file>

<file path=ppt/slides/slide10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5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5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57" name="The Signal Protocol also implements perfect forward secrecy"/>
          <p:cNvSpPr txBox="1"/>
          <p:nvPr>
            <p:ph type="title"/>
          </p:nvPr>
        </p:nvSpPr>
        <p:spPr>
          <a:prstGeom prst="rect">
            <a:avLst/>
          </a:prstGeom>
        </p:spPr>
        <p:txBody>
          <a:bodyPr/>
          <a:lstStyle/>
          <a:p>
            <a:pPr/>
            <a:r>
              <a:t>The Signal Protocol also implements perfect forward secrecy</a:t>
            </a:r>
          </a:p>
        </p:txBody>
      </p:sp>
      <p:sp>
        <p:nvSpPr>
          <p:cNvPr id="1058" name="2013-2014 — Trevor Perrin and Moxie Marlinspike (Open Whisper Systems).…"/>
          <p:cNvSpPr txBox="1"/>
          <p:nvPr>
            <p:ph type="body" idx="1"/>
          </p:nvPr>
        </p:nvSpPr>
        <p:spPr>
          <a:prstGeom prst="rect">
            <a:avLst/>
          </a:prstGeom>
        </p:spPr>
        <p:txBody>
          <a:bodyPr/>
          <a:lstStyle/>
          <a:p>
            <a:pPr marR="26822" defTabSz="601146">
              <a:defRPr sz="1584"/>
            </a:pPr>
            <a:r>
              <a:t>2013-2014 — Trevor Perrin and Moxie Marlinspike (Open Whisper Systems).</a:t>
            </a:r>
          </a:p>
          <a:p>
            <a:pPr marR="26822" defTabSz="601146">
              <a:defRPr sz="1584"/>
            </a:pPr>
            <a:r>
              <a:t>November 2014 — Open Whisper Systems partners with WhatsApp</a:t>
            </a:r>
          </a:p>
          <a:p>
            <a:pPr marR="26822" defTabSz="601146">
              <a:defRPr sz="1584"/>
            </a:pPr>
            <a:r>
              <a:t>March 2016 — Renamed the Signal Protocol</a:t>
            </a:r>
          </a:p>
          <a:p>
            <a:pPr marR="26822" defTabSz="601146">
              <a:defRPr sz="1584"/>
            </a:pPr>
            <a:r>
              <a:t>Privacy strengths:</a:t>
            </a:r>
          </a:p>
          <a:p>
            <a:pPr lvl="1" marL="357437" marR="26822" indent="-120506" defTabSz="601146">
              <a:spcBef>
                <a:spcPts val="300"/>
              </a:spcBef>
              <a:defRPr sz="1408"/>
            </a:pPr>
            <a:r>
              <a:t>“confidentiality, integrity, authentication, </a:t>
            </a:r>
            <a:br/>
            <a:r>
              <a:t>participant consistency, destination validation, </a:t>
            </a:r>
            <a:br/>
            <a:r>
              <a:t>forward secrecy, </a:t>
            </a:r>
            <a:br/>
            <a:r>
              <a:t>post-compromise security (aka future secrecy), </a:t>
            </a:r>
            <a:br/>
            <a:r>
              <a:t>causality preservation, message unlinkability, </a:t>
            </a:r>
            <a:br/>
            <a:r>
              <a:t>message repudiation, participation repudiation, </a:t>
            </a:r>
            <a:br/>
            <a:r>
              <a:t>and asynchronicity.” (wikipedia)</a:t>
            </a:r>
          </a:p>
          <a:p>
            <a:pPr marR="26822" defTabSz="601146">
              <a:defRPr sz="1584"/>
            </a:pPr>
            <a:r>
              <a:t>Privacy weakness:</a:t>
            </a:r>
          </a:p>
          <a:p>
            <a:pPr lvl="1" marL="357437" marR="26822" indent="-120506" defTabSz="601146">
              <a:spcBef>
                <a:spcPts val="300"/>
              </a:spcBef>
              <a:defRPr sz="1408"/>
            </a:pPr>
            <a:r>
              <a:t>No anonymity preservation</a:t>
            </a:r>
          </a:p>
          <a:p>
            <a:pPr lvl="1" marL="357437" marR="26822" indent="-120506" defTabSz="601146">
              <a:spcBef>
                <a:spcPts val="300"/>
              </a:spcBef>
              <a:defRPr sz="1408"/>
            </a:pPr>
            <a:r>
              <a:t>Servers relay messages and storing public keys</a:t>
            </a:r>
          </a:p>
        </p:txBody>
      </p:sp>
      <p:sp>
        <p:nvSpPr>
          <p:cNvPr id="105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60" name="pasted-movie.png" descr="pasted-movie.png"/>
          <p:cNvPicPr>
            <a:picLocks noChangeAspect="1"/>
          </p:cNvPicPr>
          <p:nvPr/>
        </p:nvPicPr>
        <p:blipFill>
          <a:blip r:embed="rId2">
            <a:extLst/>
          </a:blip>
          <a:stretch>
            <a:fillRect/>
          </a:stretch>
        </p:blipFill>
        <p:spPr>
          <a:xfrm>
            <a:off x="4565399" y="1828782"/>
            <a:ext cx="5199581" cy="2599791"/>
          </a:xfrm>
          <a:prstGeom prst="rect">
            <a:avLst/>
          </a:prstGeom>
          <a:ln w="12700">
            <a:miter lim="400000"/>
          </a:ln>
        </p:spPr>
      </p:pic>
    </p:spTree>
  </p:cSld>
  <p:clrMapOvr>
    <a:masterClrMapping/>
  </p:clrMapOvr>
  <p:transition xmlns:p14="http://schemas.microsoft.com/office/powerpoint/2010/main" spd="med" advClick="1"/>
</p:sld>
</file>

<file path=ppt/slides/slide10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1062" name="Image" descr="Image"/>
          <p:cNvPicPr>
            <a:picLocks noChangeAspect="1"/>
          </p:cNvPicPr>
          <p:nvPr/>
        </p:nvPicPr>
        <p:blipFill>
          <a:blip r:embed="rId2">
            <a:extLst/>
          </a:blip>
          <a:stretch>
            <a:fillRect/>
          </a:stretch>
        </p:blipFill>
        <p:spPr>
          <a:xfrm>
            <a:off x="5847681" y="11367"/>
            <a:ext cx="3401220" cy="5120767"/>
          </a:xfrm>
          <a:prstGeom prst="rect">
            <a:avLst/>
          </a:prstGeom>
          <a:ln w="12700">
            <a:miter lim="400000"/>
          </a:ln>
        </p:spPr>
      </p:pic>
      <p:sp>
        <p:nvSpPr>
          <p:cNvPr id="106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064" name="Click to add subtitle"/>
          <p:cNvSpPr txBox="1"/>
          <p:nvPr>
            <p:ph type="body" sz="half" idx="1"/>
          </p:nvPr>
        </p:nvSpPr>
        <p:spPr>
          <a:prstGeom prst="rect">
            <a:avLst/>
          </a:prstGeom>
        </p:spPr>
        <p:txBody>
          <a:bodyPr/>
          <a:lstStyle/>
          <a:p>
            <a:pPr/>
          </a:p>
        </p:txBody>
      </p:sp>
      <p:sp>
        <p:nvSpPr>
          <p:cNvPr id="1065" name="The Quantum Domain and Quantum Information Science"/>
          <p:cNvSpPr txBox="1"/>
          <p:nvPr>
            <p:ph type="title"/>
          </p:nvPr>
        </p:nvSpPr>
        <p:spPr>
          <a:xfrm>
            <a:off x="92729" y="2143125"/>
            <a:ext cx="5747959" cy="857250"/>
          </a:xfrm>
          <a:prstGeom prst="rect">
            <a:avLst/>
          </a:prstGeom>
        </p:spPr>
        <p:txBody>
          <a:bodyPr/>
          <a:lstStyle>
            <a:lvl1pPr defTabSz="624078">
              <a:defRPr sz="2912"/>
            </a:lvl1pPr>
          </a:lstStyle>
          <a:p>
            <a:pPr/>
            <a:r>
              <a:t>The Quantum Domain and Quantum Information Science</a:t>
            </a:r>
          </a:p>
        </p:txBody>
      </p:sp>
    </p:spTree>
  </p:cSld>
  <p:clrMapOvr>
    <a:masterClrMapping/>
  </p:clrMapOvr>
  <p:transition xmlns:p14="http://schemas.microsoft.com/office/powerpoint/2010/main" spd="med" advClick="1"/>
</p:sld>
</file>

<file path=ppt/slides/slide10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6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6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69" name="Double-click to edit"/>
          <p:cNvSpPr txBox="1"/>
          <p:nvPr>
            <p:ph type="title"/>
          </p:nvPr>
        </p:nvSpPr>
        <p:spPr>
          <a:prstGeom prst="rect">
            <a:avLst/>
          </a:prstGeom>
        </p:spPr>
        <p:txBody>
          <a:bodyPr/>
          <a:lstStyle/>
          <a:p>
            <a:pPr/>
          </a:p>
        </p:txBody>
      </p:sp>
      <p:sp>
        <p:nvSpPr>
          <p:cNvPr id="1070" name="What is  Quantum information science?"/>
          <p:cNvSpPr txBox="1"/>
          <p:nvPr>
            <p:ph type="body" idx="1"/>
          </p:nvPr>
        </p:nvSpPr>
        <p:spPr>
          <a:prstGeom prst="rect">
            <a:avLst/>
          </a:prstGeom>
        </p:spPr>
        <p:txBody>
          <a:bodyPr/>
          <a:lstStyle/>
          <a:p>
            <a:pPr/>
            <a:r>
              <a:t>What is </a:t>
            </a:r>
            <a:br/>
            <a:r>
              <a:t>Quantum information science?</a:t>
            </a:r>
          </a:p>
        </p:txBody>
      </p:sp>
      <p:sp>
        <p:nvSpPr>
          <p:cNvPr id="107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0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7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7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75" name="Double-click to edit"/>
          <p:cNvSpPr txBox="1"/>
          <p:nvPr>
            <p:ph type="title"/>
          </p:nvPr>
        </p:nvSpPr>
        <p:spPr>
          <a:prstGeom prst="rect">
            <a:avLst/>
          </a:prstGeom>
        </p:spPr>
        <p:txBody>
          <a:bodyPr/>
          <a:lstStyle/>
          <a:p>
            <a:pPr/>
          </a:p>
        </p:txBody>
      </p:sp>
      <p:sp>
        <p:nvSpPr>
          <p:cNvPr id="1076" name="Double-click to edit"/>
          <p:cNvSpPr txBox="1"/>
          <p:nvPr>
            <p:ph type="body" idx="1"/>
          </p:nvPr>
        </p:nvSpPr>
        <p:spPr>
          <a:prstGeom prst="rect">
            <a:avLst/>
          </a:prstGeom>
        </p:spPr>
        <p:txBody>
          <a:bodyPr/>
          <a:lstStyle/>
          <a:p>
            <a:pPr/>
          </a:p>
        </p:txBody>
      </p:sp>
      <p:sp>
        <p:nvSpPr>
          <p:cNvPr id="107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78" name="Image" descr="Image"/>
          <p:cNvPicPr>
            <a:picLocks noChangeAspect="1"/>
          </p:cNvPicPr>
          <p:nvPr/>
        </p:nvPicPr>
        <p:blipFill>
          <a:blip r:embed="rId2">
            <a:extLst/>
          </a:blip>
          <a:stretch>
            <a:fillRect/>
          </a:stretch>
        </p:blipFill>
        <p:spPr>
          <a:xfrm>
            <a:off x="1424442" y="74900"/>
            <a:ext cx="6295116" cy="4993700"/>
          </a:xfrm>
          <a:prstGeom prst="rect">
            <a:avLst/>
          </a:prstGeom>
          <a:ln w="12700">
            <a:miter lim="400000"/>
          </a:ln>
        </p:spPr>
      </p:pic>
    </p:spTree>
  </p:cSld>
  <p:clrMapOvr>
    <a:masterClrMapping/>
  </p:clrMapOvr>
  <p:transition xmlns:p14="http://schemas.microsoft.com/office/powerpoint/2010/main" spd="med" advClick="1"/>
</p:sld>
</file>

<file path=ppt/slides/slide10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8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8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82" name="Quantum sensing is here today"/>
          <p:cNvSpPr txBox="1"/>
          <p:nvPr>
            <p:ph type="title"/>
          </p:nvPr>
        </p:nvSpPr>
        <p:spPr>
          <a:prstGeom prst="rect">
            <a:avLst/>
          </a:prstGeom>
        </p:spPr>
        <p:txBody>
          <a:bodyPr/>
          <a:lstStyle/>
          <a:p>
            <a:pPr/>
            <a:r>
              <a:t>Quantum sensing is here today</a:t>
            </a:r>
          </a:p>
        </p:txBody>
      </p:sp>
      <p:sp>
        <p:nvSpPr>
          <p:cNvPr id="1083" name="Double-click to edit"/>
          <p:cNvSpPr txBox="1"/>
          <p:nvPr>
            <p:ph type="body" idx="1"/>
          </p:nvPr>
        </p:nvSpPr>
        <p:spPr>
          <a:prstGeom prst="rect">
            <a:avLst/>
          </a:prstGeom>
        </p:spPr>
        <p:txBody>
          <a:bodyPr/>
          <a:lstStyle/>
          <a:p>
            <a:pPr/>
          </a:p>
        </p:txBody>
      </p:sp>
      <p:sp>
        <p:nvSpPr>
          <p:cNvPr id="1084"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85" name="Image" descr="Image"/>
          <p:cNvPicPr>
            <a:picLocks noChangeAspect="1"/>
          </p:cNvPicPr>
          <p:nvPr/>
        </p:nvPicPr>
        <p:blipFill>
          <a:blip r:embed="rId2">
            <a:extLst/>
          </a:blip>
          <a:stretch>
            <a:fillRect/>
          </a:stretch>
        </p:blipFill>
        <p:spPr>
          <a:xfrm>
            <a:off x="6476900" y="108649"/>
            <a:ext cx="2474805" cy="4926202"/>
          </a:xfrm>
          <a:prstGeom prst="rect">
            <a:avLst/>
          </a:prstGeom>
          <a:ln w="12700">
            <a:miter lim="400000"/>
          </a:ln>
        </p:spPr>
      </p:pic>
    </p:spTree>
  </p:cSld>
  <p:clrMapOvr>
    <a:masterClrMapping/>
  </p:clrMapOvr>
  <p:transition xmlns:p14="http://schemas.microsoft.com/office/powerpoint/2010/main" spd="med" advClick="1"/>
</p:sld>
</file>

<file path=ppt/slides/slide1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8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8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89" name="Quantum communications"/>
          <p:cNvSpPr txBox="1"/>
          <p:nvPr>
            <p:ph type="title"/>
          </p:nvPr>
        </p:nvSpPr>
        <p:spPr>
          <a:prstGeom prst="rect">
            <a:avLst/>
          </a:prstGeom>
        </p:spPr>
        <p:txBody>
          <a:bodyPr/>
          <a:lstStyle/>
          <a:p>
            <a:pPr/>
            <a:r>
              <a:t>Quantum communications</a:t>
            </a:r>
          </a:p>
        </p:txBody>
      </p:sp>
      <p:sp>
        <p:nvSpPr>
          <p:cNvPr id="1090" name="Double-click to edit"/>
          <p:cNvSpPr txBox="1"/>
          <p:nvPr>
            <p:ph type="body" idx="1"/>
          </p:nvPr>
        </p:nvSpPr>
        <p:spPr>
          <a:prstGeom prst="rect">
            <a:avLst/>
          </a:prstGeom>
        </p:spPr>
        <p:txBody>
          <a:bodyPr/>
          <a:lstStyle/>
          <a:p>
            <a:pPr/>
          </a:p>
        </p:txBody>
      </p:sp>
      <p:sp>
        <p:nvSpPr>
          <p:cNvPr id="109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92" name="Image" descr="Image"/>
          <p:cNvPicPr>
            <a:picLocks noChangeAspect="1"/>
          </p:cNvPicPr>
          <p:nvPr/>
        </p:nvPicPr>
        <p:blipFill>
          <a:blip r:embed="rId2">
            <a:extLst/>
          </a:blip>
          <a:stretch>
            <a:fillRect/>
          </a:stretch>
        </p:blipFill>
        <p:spPr>
          <a:xfrm>
            <a:off x="6173960" y="-1"/>
            <a:ext cx="1989468" cy="5143501"/>
          </a:xfrm>
          <a:prstGeom prst="rect">
            <a:avLst/>
          </a:prstGeom>
          <a:ln w="12700">
            <a:miter lim="400000"/>
          </a:ln>
        </p:spPr>
      </p:pic>
    </p:spTree>
  </p:cSld>
  <p:clrMapOvr>
    <a:masterClrMapping/>
  </p:clrMapOvr>
  <p:transition xmlns:p14="http://schemas.microsoft.com/office/powerpoint/2010/main" spd="med" advClick="1"/>
</p:sld>
</file>

<file path=ppt/slides/slide1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9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09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096" name="Quantum computing"/>
          <p:cNvSpPr txBox="1"/>
          <p:nvPr>
            <p:ph type="title"/>
          </p:nvPr>
        </p:nvSpPr>
        <p:spPr>
          <a:prstGeom prst="rect">
            <a:avLst/>
          </a:prstGeom>
        </p:spPr>
        <p:txBody>
          <a:bodyPr/>
          <a:lstStyle/>
          <a:p>
            <a:pPr/>
            <a:r>
              <a:t>Quantum computing </a:t>
            </a:r>
          </a:p>
        </p:txBody>
      </p:sp>
      <p:sp>
        <p:nvSpPr>
          <p:cNvPr id="1097" name="Double-click to edit"/>
          <p:cNvSpPr txBox="1"/>
          <p:nvPr>
            <p:ph type="body" idx="1"/>
          </p:nvPr>
        </p:nvSpPr>
        <p:spPr>
          <a:prstGeom prst="rect">
            <a:avLst/>
          </a:prstGeom>
        </p:spPr>
        <p:txBody>
          <a:bodyPr/>
          <a:lstStyle/>
          <a:p>
            <a:pPr/>
          </a:p>
        </p:txBody>
      </p:sp>
      <p:sp>
        <p:nvSpPr>
          <p:cNvPr id="109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099" name="Image" descr="Image"/>
          <p:cNvPicPr>
            <a:picLocks noChangeAspect="1"/>
          </p:cNvPicPr>
          <p:nvPr/>
        </p:nvPicPr>
        <p:blipFill>
          <a:blip r:embed="rId2">
            <a:extLst/>
          </a:blip>
          <a:stretch>
            <a:fillRect/>
          </a:stretch>
        </p:blipFill>
        <p:spPr>
          <a:xfrm>
            <a:off x="6446589" y="77529"/>
            <a:ext cx="2474805" cy="4988442"/>
          </a:xfrm>
          <a:prstGeom prst="rect">
            <a:avLst/>
          </a:prstGeom>
          <a:ln w="12700">
            <a:miter lim="400000"/>
          </a:ln>
        </p:spPr>
      </p:pic>
    </p:spTree>
  </p:cSld>
  <p:clrMapOvr>
    <a:masterClrMapping/>
  </p:clrMapOvr>
  <p:transition xmlns:p14="http://schemas.microsoft.com/office/powerpoint/2010/main" spd="med" advClick="1"/>
</p:sld>
</file>

<file path=ppt/slides/slide1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01" name="Slide Number"/>
          <p:cNvSpPr txBox="1"/>
          <p:nvPr>
            <p:ph type="sldNum" sz="quarter" idx="2"/>
          </p:nvPr>
        </p:nvSpPr>
        <p:spPr>
          <a:xfrm>
            <a:off x="8762932" y="4889500"/>
            <a:ext cx="271985"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02" name="Click to add subtitle"/>
          <p:cNvSpPr txBox="1"/>
          <p:nvPr>
            <p:ph type="body" sz="half" idx="1"/>
          </p:nvPr>
        </p:nvSpPr>
        <p:spPr>
          <a:prstGeom prst="rect">
            <a:avLst/>
          </a:prstGeom>
        </p:spPr>
        <p:txBody>
          <a:bodyPr/>
          <a:lstStyle/>
          <a:p>
            <a:pPr/>
          </a:p>
        </p:txBody>
      </p:sp>
      <p:sp>
        <p:nvSpPr>
          <p:cNvPr id="1103" name="The Wave Particle Duality  and Quantum Key Exchange"/>
          <p:cNvSpPr txBox="1"/>
          <p:nvPr>
            <p:ph type="title"/>
          </p:nvPr>
        </p:nvSpPr>
        <p:spPr>
          <a:prstGeom prst="rect">
            <a:avLst/>
          </a:prstGeom>
        </p:spPr>
        <p:txBody>
          <a:bodyPr/>
          <a:lstStyle/>
          <a:p>
            <a:pPr defTabSz="624078">
              <a:defRPr sz="2912"/>
            </a:pPr>
            <a:r>
              <a:t>The Wave Particle Duality </a:t>
            </a:r>
            <a:br/>
            <a:r>
              <a:t>and Quantum Key Exchange</a:t>
            </a:r>
          </a:p>
        </p:txBody>
      </p:sp>
    </p:spTree>
  </p:cSld>
  <p:clrMapOvr>
    <a:masterClrMapping/>
  </p:clrMapOvr>
  <p:transition xmlns:p14="http://schemas.microsoft.com/office/powerpoint/2010/main" spd="med" advClick="1"/>
</p:sld>
</file>

<file path=ppt/slides/slide1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06" name="We are surrounded by quantum phenomena"/>
          <p:cNvSpPr txBox="1"/>
          <p:nvPr>
            <p:ph type="title"/>
          </p:nvPr>
        </p:nvSpPr>
        <p:spPr>
          <a:xfrm>
            <a:off x="290576" y="2752"/>
            <a:ext cx="3498324" cy="724051"/>
          </a:xfrm>
          <a:prstGeom prst="rect">
            <a:avLst/>
          </a:prstGeom>
        </p:spPr>
        <p:txBody>
          <a:bodyPr/>
          <a:lstStyle/>
          <a:p>
            <a:pPr/>
            <a:r>
              <a:t>We are surrounded by</a:t>
            </a:r>
            <a:br/>
            <a:r>
              <a:t>quantum phenomena</a:t>
            </a:r>
          </a:p>
        </p:txBody>
      </p:sp>
      <p:sp>
        <p:nvSpPr>
          <p:cNvPr id="110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0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09" name="Image" descr="Image"/>
          <p:cNvPicPr>
            <a:picLocks noChangeAspect="1"/>
          </p:cNvPicPr>
          <p:nvPr/>
        </p:nvPicPr>
        <p:blipFill>
          <a:blip r:embed="rId2">
            <a:extLst/>
          </a:blip>
          <a:stretch>
            <a:fillRect/>
          </a:stretch>
        </p:blipFill>
        <p:spPr>
          <a:xfrm>
            <a:off x="3811566" y="-45730"/>
            <a:ext cx="5199791" cy="5234960"/>
          </a:xfrm>
          <a:prstGeom prst="rect">
            <a:avLst/>
          </a:prstGeom>
          <a:ln w="12700">
            <a:miter lim="400000"/>
          </a:ln>
        </p:spPr>
      </p:pic>
      <p:pic>
        <p:nvPicPr>
          <p:cNvPr id="1110" name="Image" descr="Image"/>
          <p:cNvPicPr>
            <a:picLocks noChangeAspect="1"/>
          </p:cNvPicPr>
          <p:nvPr/>
        </p:nvPicPr>
        <p:blipFill>
          <a:blip r:embed="rId3">
            <a:extLst/>
          </a:blip>
          <a:stretch>
            <a:fillRect/>
          </a:stretch>
        </p:blipFill>
        <p:spPr>
          <a:xfrm>
            <a:off x="73047" y="1034528"/>
            <a:ext cx="3841711" cy="3601344"/>
          </a:xfrm>
          <a:prstGeom prst="rect">
            <a:avLst/>
          </a:prstGeom>
          <a:ln w="12700">
            <a:miter lim="400000"/>
          </a:ln>
        </p:spPr>
      </p:pic>
    </p:spTree>
  </p:cSld>
  <p:clrMapOvr>
    <a:masterClrMapping/>
  </p:clrMapOvr>
  <p:transition xmlns:p14="http://schemas.microsoft.com/office/powerpoint/2010/main" spd="med" advClick="1"/>
</p:sld>
</file>

<file path=ppt/slides/slide1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1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1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14" name="Light: it’s a particle!"/>
          <p:cNvSpPr txBox="1"/>
          <p:nvPr>
            <p:ph type="title"/>
          </p:nvPr>
        </p:nvSpPr>
        <p:spPr>
          <a:prstGeom prst="rect">
            <a:avLst/>
          </a:prstGeom>
        </p:spPr>
        <p:txBody>
          <a:bodyPr/>
          <a:lstStyle/>
          <a:p>
            <a:pPr/>
            <a:r>
              <a:t>Light: it’s a particle!</a:t>
            </a:r>
          </a:p>
        </p:txBody>
      </p:sp>
      <p:sp>
        <p:nvSpPr>
          <p:cNvPr id="1115" name="1672 — Isaac Newton…"/>
          <p:cNvSpPr txBox="1"/>
          <p:nvPr>
            <p:ph type="body" idx="1"/>
          </p:nvPr>
        </p:nvSpPr>
        <p:spPr>
          <a:prstGeom prst="rect">
            <a:avLst/>
          </a:prstGeom>
        </p:spPr>
        <p:txBody>
          <a:bodyPr/>
          <a:lstStyle/>
          <a:p>
            <a:pPr/>
            <a:r>
              <a:t>1672 — Isaac Newton</a:t>
            </a:r>
          </a:p>
          <a:p>
            <a:pPr lvl="1"/>
            <a:r>
              <a:t>Mirrors and prisms prove light is made of many different colors</a:t>
            </a:r>
          </a:p>
          <a:p>
            <a:pPr lvl="1"/>
            <a:r>
              <a:t>Newton hypothesized it was a substance made of tiny </a:t>
            </a:r>
            <a:r>
              <a:rPr i="1"/>
              <a:t>corpuscles</a:t>
            </a:r>
            <a:r>
              <a:t>. </a:t>
            </a:r>
          </a:p>
          <a:p>
            <a:pPr/>
          </a:p>
          <a:p>
            <a:pPr/>
          </a:p>
          <a:p>
            <a:pPr/>
          </a:p>
        </p:txBody>
      </p:sp>
      <p:sp>
        <p:nvSpPr>
          <p:cNvPr id="111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17" name="pasted-movie.png" descr="pasted-movie.png"/>
          <p:cNvPicPr>
            <a:picLocks noChangeAspect="1"/>
          </p:cNvPicPr>
          <p:nvPr/>
        </p:nvPicPr>
        <p:blipFill>
          <a:blip r:embed="rId2">
            <a:extLst/>
          </a:blip>
          <a:stretch>
            <a:fillRect/>
          </a:stretch>
        </p:blipFill>
        <p:spPr>
          <a:xfrm>
            <a:off x="4177236" y="2077334"/>
            <a:ext cx="4628997" cy="2851462"/>
          </a:xfrm>
          <a:prstGeom prst="rect">
            <a:avLst/>
          </a:prstGeom>
          <a:ln w="12700">
            <a:miter lim="400000"/>
          </a:ln>
        </p:spPr>
      </p:pic>
      <p:sp>
        <p:nvSpPr>
          <p:cNvPr id="1118" name="https://royalsocietypublishing.org/doi/10.1098/rsta.2014.0213"/>
          <p:cNvSpPr txBox="1"/>
          <p:nvPr/>
        </p:nvSpPr>
        <p:spPr>
          <a:xfrm>
            <a:off x="4269187" y="4956881"/>
            <a:ext cx="4164113"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rPr u="sng">
                <a:solidFill>
                  <a:schemeClr val="accent5"/>
                </a:solidFill>
                <a:uFill>
                  <a:solidFill>
                    <a:schemeClr val="accent5"/>
                  </a:solidFill>
                </a:uFill>
                <a:hlinkClick r:id="rId3" invalidUrl="" action="" tgtFrame="" tooltip="" history="1" highlightClick="0" endSnd="0"/>
              </a:rPr>
              <a:t>https://royalsocietypublishing.org/doi/10.1098/rsta.2014.0213</a:t>
            </a:r>
            <a:r>
              <a:t> </a:t>
            </a:r>
          </a:p>
        </p:txBody>
      </p:sp>
      <p:pic>
        <p:nvPicPr>
          <p:cNvPr id="1119" name="pasted-movie.png" descr="pasted-movie.png"/>
          <p:cNvPicPr>
            <a:picLocks noChangeAspect="1"/>
          </p:cNvPicPr>
          <p:nvPr/>
        </p:nvPicPr>
        <p:blipFill>
          <a:blip r:embed="rId4">
            <a:extLst/>
          </a:blip>
          <a:stretch>
            <a:fillRect/>
          </a:stretch>
        </p:blipFill>
        <p:spPr>
          <a:xfrm>
            <a:off x="725426" y="2040259"/>
            <a:ext cx="2959019" cy="2925611"/>
          </a:xfrm>
          <a:prstGeom prst="rect">
            <a:avLst/>
          </a:prstGeom>
          <a:ln w="12700">
            <a:miter lim="400000"/>
          </a:ln>
        </p:spPr>
      </p:pic>
    </p:spTree>
  </p:cSld>
  <p:clrMapOvr>
    <a:masterClrMapping/>
  </p:clrMapOvr>
  <p:transition xmlns:p14="http://schemas.microsoft.com/office/powerpoint/2010/main" spd="med" advClick="1"/>
</p:sld>
</file>

<file path=ppt/slides/slide1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2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2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23" name="Light: it’s a wave"/>
          <p:cNvSpPr txBox="1"/>
          <p:nvPr>
            <p:ph type="title"/>
          </p:nvPr>
        </p:nvSpPr>
        <p:spPr>
          <a:prstGeom prst="rect">
            <a:avLst/>
          </a:prstGeom>
        </p:spPr>
        <p:txBody>
          <a:bodyPr/>
          <a:lstStyle/>
          <a:p>
            <a:pPr/>
            <a:r>
              <a:t>Light: it’s a wave </a:t>
            </a:r>
          </a:p>
        </p:txBody>
      </p:sp>
      <p:sp>
        <p:nvSpPr>
          <p:cNvPr id="1124" name="1801 — Thomas Young — The 2-slit experiment shows that light is a wave"/>
          <p:cNvSpPr txBox="1"/>
          <p:nvPr>
            <p:ph type="body" idx="1"/>
          </p:nvPr>
        </p:nvSpPr>
        <p:spPr>
          <a:prstGeom prst="rect">
            <a:avLst/>
          </a:prstGeom>
        </p:spPr>
        <p:txBody>
          <a:bodyPr/>
          <a:lstStyle/>
          <a:p>
            <a:pPr/>
            <a:r>
              <a:t>1801 — Thomas Young — The 2-slit experiment shows that light is a wave</a:t>
            </a:r>
          </a:p>
        </p:txBody>
      </p:sp>
      <p:sp>
        <p:nvSpPr>
          <p:cNvPr id="112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26" name="Image" descr="Image"/>
          <p:cNvPicPr>
            <a:picLocks noChangeAspect="1"/>
          </p:cNvPicPr>
          <p:nvPr/>
        </p:nvPicPr>
        <p:blipFill>
          <a:blip r:embed="rId2">
            <a:extLst/>
          </a:blip>
          <a:stretch>
            <a:fillRect/>
          </a:stretch>
        </p:blipFill>
        <p:spPr>
          <a:xfrm>
            <a:off x="614036" y="792730"/>
            <a:ext cx="7653228" cy="4308962"/>
          </a:xfrm>
          <a:prstGeom prst="rect">
            <a:avLst/>
          </a:prstGeom>
          <a:ln w="12700">
            <a:miter lim="400000"/>
          </a:ln>
        </p:spPr>
      </p:pic>
      <p:grpSp>
        <p:nvGrpSpPr>
          <p:cNvPr id="1132" name="Group"/>
          <p:cNvGrpSpPr/>
          <p:nvPr/>
        </p:nvGrpSpPr>
        <p:grpSpPr>
          <a:xfrm>
            <a:off x="4636929" y="1383208"/>
            <a:ext cx="2870599" cy="3521742"/>
            <a:chOff x="0" y="0"/>
            <a:chExt cx="2870597" cy="3521741"/>
          </a:xfrm>
        </p:grpSpPr>
        <p:sp>
          <p:nvSpPr>
            <p:cNvPr id="1127" name="Rectangle"/>
            <p:cNvSpPr/>
            <p:nvPr/>
          </p:nvSpPr>
          <p:spPr>
            <a:xfrm>
              <a:off x="1811007" y="543101"/>
              <a:ext cx="200225" cy="1517822"/>
            </a:xfrm>
            <a:prstGeom prst="rect">
              <a:avLst/>
            </a:prstGeom>
            <a:solidFill>
              <a:srgbClr val="FFFFFF"/>
            </a:solidFill>
            <a:ln w="12700" cap="flat">
              <a:noFill/>
              <a:miter lim="400000"/>
            </a:ln>
            <a:effectLst/>
          </p:spPr>
          <p:txBody>
            <a:bodyPr wrap="square" lIns="0" tIns="0" rIns="0" bIns="0" numCol="1" anchor="t">
              <a:noAutofit/>
            </a:bodyPr>
            <a:lstStyle/>
            <a:p>
              <a:pPr marR="63500" indent="76200">
                <a:defRPr i="1" sz="2000">
                  <a:solidFill>
                    <a:srgbClr val="FFFFFF"/>
                  </a:solidFill>
                </a:defRPr>
              </a:pPr>
            </a:p>
          </p:txBody>
        </p:sp>
        <p:sp>
          <p:nvSpPr>
            <p:cNvPr id="1128" name="Rectangle"/>
            <p:cNvSpPr/>
            <p:nvPr/>
          </p:nvSpPr>
          <p:spPr>
            <a:xfrm>
              <a:off x="0" y="0"/>
              <a:ext cx="265297" cy="3521742"/>
            </a:xfrm>
            <a:prstGeom prst="rect">
              <a:avLst/>
            </a:prstGeom>
            <a:solidFill>
              <a:srgbClr val="46A800"/>
            </a:solidFill>
            <a:ln w="12700" cap="flat">
              <a:noFill/>
              <a:miter lim="400000"/>
            </a:ln>
            <a:effectLst/>
          </p:spPr>
          <p:txBody>
            <a:bodyPr wrap="square" lIns="0" tIns="0" rIns="0" bIns="0" numCol="1" anchor="t">
              <a:noAutofit/>
            </a:bodyPr>
            <a:lstStyle/>
            <a:p>
              <a:pPr marR="63500" indent="76200">
                <a:defRPr i="1" sz="2000">
                  <a:solidFill>
                    <a:srgbClr val="FFFFFF"/>
                  </a:solidFill>
                </a:defRPr>
              </a:pPr>
            </a:p>
          </p:txBody>
        </p:sp>
        <p:sp>
          <p:nvSpPr>
            <p:cNvPr id="1129" name="Rectangle"/>
            <p:cNvSpPr/>
            <p:nvPr/>
          </p:nvSpPr>
          <p:spPr>
            <a:xfrm>
              <a:off x="2018440" y="744206"/>
              <a:ext cx="200225" cy="1517822"/>
            </a:xfrm>
            <a:prstGeom prst="rect">
              <a:avLst/>
            </a:prstGeom>
            <a:solidFill>
              <a:srgbClr val="FFFFFF"/>
            </a:solidFill>
            <a:ln w="12700" cap="flat">
              <a:noFill/>
              <a:miter lim="400000"/>
            </a:ln>
            <a:effectLst/>
          </p:spPr>
          <p:txBody>
            <a:bodyPr wrap="square" lIns="0" tIns="0" rIns="0" bIns="0" numCol="1" anchor="t">
              <a:noAutofit/>
            </a:bodyPr>
            <a:lstStyle/>
            <a:p>
              <a:pPr marR="63500" indent="76200">
                <a:defRPr i="1" sz="2000">
                  <a:solidFill>
                    <a:srgbClr val="FFFFFF"/>
                  </a:solidFill>
                </a:defRPr>
              </a:pPr>
            </a:p>
          </p:txBody>
        </p:sp>
        <p:sp>
          <p:nvSpPr>
            <p:cNvPr id="1130" name="Rectangle"/>
            <p:cNvSpPr/>
            <p:nvPr/>
          </p:nvSpPr>
          <p:spPr>
            <a:xfrm>
              <a:off x="2488340" y="1163306"/>
              <a:ext cx="200225" cy="1598487"/>
            </a:xfrm>
            <a:prstGeom prst="rect">
              <a:avLst/>
            </a:prstGeom>
            <a:solidFill>
              <a:srgbClr val="FFFFFF"/>
            </a:solidFill>
            <a:ln w="12700" cap="flat">
              <a:noFill/>
              <a:miter lim="400000"/>
            </a:ln>
            <a:effectLst/>
          </p:spPr>
          <p:txBody>
            <a:bodyPr wrap="square" lIns="0" tIns="0" rIns="0" bIns="0" numCol="1" anchor="t">
              <a:noAutofit/>
            </a:bodyPr>
            <a:lstStyle/>
            <a:p>
              <a:pPr marR="63500" indent="76200">
                <a:defRPr i="1" sz="2000">
                  <a:solidFill>
                    <a:srgbClr val="FFFFFF"/>
                  </a:solidFill>
                </a:defRPr>
              </a:pPr>
            </a:p>
          </p:txBody>
        </p:sp>
        <p:sp>
          <p:nvSpPr>
            <p:cNvPr id="1131" name="Rectangle"/>
            <p:cNvSpPr/>
            <p:nvPr/>
          </p:nvSpPr>
          <p:spPr>
            <a:xfrm>
              <a:off x="2670373" y="1451173"/>
              <a:ext cx="200225" cy="1517822"/>
            </a:xfrm>
            <a:prstGeom prst="rect">
              <a:avLst/>
            </a:prstGeom>
            <a:solidFill>
              <a:srgbClr val="FFFFFF"/>
            </a:solidFill>
            <a:ln w="12700" cap="flat">
              <a:noFill/>
              <a:miter lim="400000"/>
            </a:ln>
            <a:effectLst/>
          </p:spPr>
          <p:txBody>
            <a:bodyPr wrap="square" lIns="0" tIns="0" rIns="0" bIns="0" numCol="1" anchor="t">
              <a:noAutofit/>
            </a:bodyPr>
            <a:lstStyle/>
            <a:p>
              <a:pPr marR="63500" indent="76200">
                <a:defRPr i="1" sz="2000">
                  <a:solidFill>
                    <a:srgbClr val="FFFFFF"/>
                  </a:solidFill>
                </a:defRPr>
              </a:pPr>
            </a:p>
          </p:txBody>
        </p:sp>
      </p:grpSp>
      <p:sp>
        <p:nvSpPr>
          <p:cNvPr id="1133" name="1 slit - No interference pattern"/>
          <p:cNvSpPr txBox="1"/>
          <p:nvPr/>
        </p:nvSpPr>
        <p:spPr>
          <a:xfrm>
            <a:off x="3675041" y="4304146"/>
            <a:ext cx="5264624" cy="420168"/>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lIns="0" tIns="0" rIns="0" bIns="0">
            <a:spAutoFit/>
          </a:bodyPr>
          <a:lstStyle>
            <a:lvl1pPr>
              <a:defRPr sz="2800">
                <a:solidFill>
                  <a:srgbClr val="1A9988"/>
                </a:solidFill>
              </a:defRPr>
            </a:lvl1pPr>
          </a:lstStyle>
          <a:p>
            <a:pPr/>
            <a:r>
              <a:t>1 slit - No interference pattern</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ID="10" grpId="1" fill="hold">
                                  <p:stCondLst>
                                    <p:cond delay="0"/>
                                  </p:stCondLst>
                                  <p:iterate type="el" backwards="0">
                                    <p:tmAbs val="0"/>
                                  </p:iterate>
                                  <p:childTnLst>
                                    <p:set>
                                      <p:cBhvr>
                                        <p:cTn id="6" fill="hold"/>
                                        <p:tgtEl>
                                          <p:spTgt spid="1132"/>
                                        </p:tgtEl>
                                        <p:attrNameLst>
                                          <p:attrName>style.visibility</p:attrName>
                                        </p:attrNameLst>
                                      </p:cBhvr>
                                      <p:to>
                                        <p:strVal val="visible"/>
                                      </p:to>
                                    </p:set>
                                    <p:animEffect filter="fade" transition="in">
                                      <p:cBhvr>
                                        <p:cTn id="7" dur="1000"/>
                                        <p:tgtEl>
                                          <p:spTgt spid="1132"/>
                                        </p:tgtEl>
                                      </p:cBhvr>
                                    </p:animEffect>
                                  </p:childTnLst>
                                </p:cTn>
                              </p:par>
                            </p:childTnLst>
                          </p:cTn>
                        </p:par>
                        <p:par>
                          <p:cTn id="8" fill="hold">
                            <p:stCondLst>
                              <p:cond delay="1000"/>
                            </p:stCondLst>
                            <p:childTnLst>
                              <p:par>
                                <p:cTn id="9" presetClass="entr" nodeType="afterEffect" presetSubtype="0" presetID="1" grpId="2" fill="hold">
                                  <p:stCondLst>
                                    <p:cond delay="0"/>
                                  </p:stCondLst>
                                  <p:iterate type="el" backwards="0">
                                    <p:tmAbs val="0"/>
                                  </p:iterate>
                                  <p:childTnLst>
                                    <p:set>
                                      <p:cBhvr>
                                        <p:cTn id="10" fill="hold"/>
                                        <p:tgtEl>
                                          <p:spTgt spid="113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132" grpId="1"/>
      <p:bldP build="whole" bldLvl="1" animBg="1" rev="0" advAuto="0" spid="1133" grpId="2"/>
    </p:bldLst>
  </p:timing>
</p:sld>
</file>

<file path=ppt/slides/slide1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3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3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37" name="Double-click to edit"/>
          <p:cNvSpPr txBox="1"/>
          <p:nvPr>
            <p:ph type="title"/>
          </p:nvPr>
        </p:nvSpPr>
        <p:spPr>
          <a:prstGeom prst="rect">
            <a:avLst/>
          </a:prstGeom>
        </p:spPr>
        <p:txBody>
          <a:bodyPr/>
          <a:lstStyle/>
          <a:p>
            <a:pPr/>
          </a:p>
        </p:txBody>
      </p:sp>
      <p:sp>
        <p:nvSpPr>
          <p:cNvPr id="113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39" name="Image" descr="Image"/>
          <p:cNvPicPr>
            <a:picLocks noChangeAspect="1"/>
          </p:cNvPicPr>
          <p:nvPr/>
        </p:nvPicPr>
        <p:blipFill>
          <a:blip r:embed="rId2">
            <a:extLst/>
          </a:blip>
          <a:stretch>
            <a:fillRect/>
          </a:stretch>
        </p:blipFill>
        <p:spPr>
          <a:xfrm>
            <a:off x="667522" y="16496"/>
            <a:ext cx="7808956" cy="5110508"/>
          </a:xfrm>
          <a:prstGeom prst="rect">
            <a:avLst/>
          </a:prstGeom>
          <a:ln w="12700">
            <a:miter lim="400000"/>
          </a:ln>
        </p:spPr>
      </p:pic>
    </p:spTree>
  </p:cSld>
  <p:clrMapOvr>
    <a:masterClrMapping/>
  </p:clrMapOvr>
  <p:transition xmlns:p14="http://schemas.microsoft.com/office/powerpoint/2010/main" spd="med" advClick="1"/>
</p:sld>
</file>

<file path=ppt/slides/slide1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4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4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43" name="Light - it’s really a particle!"/>
          <p:cNvSpPr txBox="1"/>
          <p:nvPr>
            <p:ph type="title"/>
          </p:nvPr>
        </p:nvSpPr>
        <p:spPr>
          <a:prstGeom prst="rect">
            <a:avLst/>
          </a:prstGeom>
        </p:spPr>
        <p:txBody>
          <a:bodyPr/>
          <a:lstStyle/>
          <a:p>
            <a:pPr/>
            <a:r>
              <a:t>Light - it’s </a:t>
            </a:r>
            <a:r>
              <a:rPr i="1"/>
              <a:t>really </a:t>
            </a:r>
            <a:r>
              <a:t>a particle!</a:t>
            </a:r>
          </a:p>
        </p:txBody>
      </p:sp>
      <p:sp>
        <p:nvSpPr>
          <p:cNvPr id="1144" name="1905 - Einstein — Photoelectric effect…"/>
          <p:cNvSpPr txBox="1"/>
          <p:nvPr>
            <p:ph type="body" idx="1"/>
          </p:nvPr>
        </p:nvSpPr>
        <p:spPr>
          <a:prstGeom prst="rect">
            <a:avLst/>
          </a:prstGeom>
        </p:spPr>
        <p:txBody>
          <a:bodyPr/>
          <a:lstStyle/>
          <a:p>
            <a:pPr/>
            <a:r>
              <a:t>1905 - Einstein — Photoelectric effect</a:t>
            </a:r>
          </a:p>
          <a:p>
            <a:pPr lvl="1"/>
            <a:r>
              <a:t>Voltage from a light shining on metal.</a:t>
            </a:r>
          </a:p>
          <a:p>
            <a:pPr lvl="1"/>
            <a:r>
              <a:t>Higher frequency - more voltage</a:t>
            </a:r>
          </a:p>
          <a:p>
            <a:pPr lvl="1"/>
            <a:r>
              <a:t>Brighter light — more current</a:t>
            </a:r>
          </a:p>
          <a:p>
            <a:pPr lvl="1"/>
            <a14:m>
              <m:oMathPara>
                <m:oMathParaPr>
                  <m:jc m:val="left"/>
                </m:oMathParaPr>
                <m:oMath>
                  <m:r>
                    <a:rPr xmlns:a="http://schemas.openxmlformats.org/drawingml/2006/main" sz="1900" i="1">
                      <a:solidFill>
                        <a:srgbClr val="000000"/>
                      </a:solidFill>
                      <a:latin typeface="Cambria Math" panose="02040503050406030204" pitchFamily="18" charset="0"/>
                    </a:rPr>
                    <m:t>K</m:t>
                  </m:r>
                  <m:r>
                    <a:rPr xmlns:a="http://schemas.openxmlformats.org/drawingml/2006/main" sz="1900" i="1">
                      <a:solidFill>
                        <a:srgbClr val="000000"/>
                      </a:solidFill>
                      <a:latin typeface="Cambria Math" panose="02040503050406030204" pitchFamily="18" charset="0"/>
                    </a:rPr>
                    <m:t>.</m:t>
                  </m:r>
                  <m:r>
                    <a:rPr xmlns:a="http://schemas.openxmlformats.org/drawingml/2006/main" sz="1900" i="1">
                      <a:solidFill>
                        <a:srgbClr val="000000"/>
                      </a:solidFill>
                      <a:latin typeface="Cambria Math" panose="02040503050406030204" pitchFamily="18" charset="0"/>
                    </a:rPr>
                    <m:t>E</m:t>
                  </m:r>
                  <m:sSub>
                    <m:e>
                      <m:r>
                        <a:rPr xmlns:a="http://schemas.openxmlformats.org/drawingml/2006/main" sz="1900" i="1">
                          <a:solidFill>
                            <a:srgbClr val="000000"/>
                          </a:solidFill>
                          <a:latin typeface="Cambria Math" panose="02040503050406030204" pitchFamily="18" charset="0"/>
                        </a:rPr>
                        <m:t>.</m:t>
                      </m:r>
                    </m:e>
                    <m:sub>
                      <m:r>
                        <m:rPr>
                          <m:nor/>
                        </m:rPr>
                        <a:rPr xmlns:a="http://schemas.openxmlformats.org/drawingml/2006/main" sz="1900" i="1">
                          <a:solidFill>
                            <a:srgbClr val="000000"/>
                          </a:solidFill>
                          <a:latin typeface="Cambria Math" panose="02040503050406030204" pitchFamily="18" charset="0"/>
                        </a:rPr>
                        <m:t>max</m:t>
                      </m:r>
                    </m:sub>
                  </m:sSub>
                  <m:r>
                    <a:rPr xmlns:a="http://schemas.openxmlformats.org/drawingml/2006/main" sz="1900" i="1">
                      <a:solidFill>
                        <a:srgbClr val="000000"/>
                      </a:solidFill>
                      <a:latin typeface="Cambria Math" panose="02040503050406030204" pitchFamily="18" charset="0"/>
                    </a:rPr>
                    <m:t>=</m:t>
                  </m:r>
                  <m:r>
                    <a:rPr xmlns:a="http://schemas.openxmlformats.org/drawingml/2006/main" sz="1900" i="1">
                      <a:solidFill>
                        <a:srgbClr val="000000"/>
                      </a:solidFill>
                      <a:latin typeface="Cambria Math" panose="02040503050406030204" pitchFamily="18" charset="0"/>
                    </a:rPr>
                    <m:t>h</m:t>
                  </m:r>
                  <m:r>
                    <a:rPr xmlns:a="http://schemas.openxmlformats.org/drawingml/2006/main" sz="1900" i="1">
                      <a:solidFill>
                        <a:srgbClr val="000000"/>
                      </a:solidFill>
                      <a:latin typeface="Cambria Math" panose="02040503050406030204" pitchFamily="18" charset="0"/>
                    </a:rPr>
                    <m:t>f</m:t>
                  </m:r>
                  <m:r>
                    <a:rPr xmlns:a="http://schemas.openxmlformats.org/drawingml/2006/main" sz="1900" i="1">
                      <a:solidFill>
                        <a:srgbClr val="000000"/>
                      </a:solidFill>
                      <a:latin typeface="Cambria Math" panose="02040503050406030204" pitchFamily="18" charset="0"/>
                    </a:rPr>
                    <m:t>-</m:t>
                  </m:r>
                  <m:r>
                    <a:rPr xmlns:a="http://schemas.openxmlformats.org/drawingml/2006/main" sz="1900" i="1">
                      <a:solidFill>
                        <a:srgbClr val="000000"/>
                      </a:solidFill>
                      <a:latin typeface="Cambria Math" panose="02040503050406030204" pitchFamily="18" charset="0"/>
                    </a:rPr>
                    <m:t>ϕ</m:t>
                  </m:r>
                </m:oMath>
              </m:oMathPara>
            </a14:m>
          </a:p>
          <a:p>
            <a:pPr/>
          </a:p>
          <a:p>
            <a:pPr/>
            <a:r>
              <a:t>Explanation:</a:t>
            </a:r>
          </a:p>
          <a:p>
            <a:pPr lvl="1"/>
            <a:r>
              <a:t>Energy of light is delivered in </a:t>
            </a:r>
            <a:r>
              <a:rPr i="1"/>
              <a:t>quanta</a:t>
            </a:r>
            <a:r>
              <a:t>.</a:t>
            </a:r>
          </a:p>
          <a:p>
            <a:pPr lvl="1"/>
            <a:r>
              <a:t>h was discovered by Planck</a:t>
            </a:r>
          </a:p>
          <a:p>
            <a:pPr lvl="2"/>
            <a:r>
              <a:t>for blackbody radiation</a:t>
            </a:r>
          </a:p>
          <a:p>
            <a:pPr/>
          </a:p>
          <a:p>
            <a:pPr/>
            <a:r>
              <a:t>Nope, light is </a:t>
            </a:r>
            <a:r>
              <a:rPr i="1"/>
              <a:t>definitely </a:t>
            </a:r>
            <a:r>
              <a:t>a particle.</a:t>
            </a:r>
          </a:p>
        </p:txBody>
      </p:sp>
      <p:sp>
        <p:nvSpPr>
          <p:cNvPr id="114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46" name="Image" descr="Image"/>
          <p:cNvPicPr>
            <a:picLocks noChangeAspect="1"/>
          </p:cNvPicPr>
          <p:nvPr/>
        </p:nvPicPr>
        <p:blipFill>
          <a:blip r:embed="rId2">
            <a:extLst/>
          </a:blip>
          <a:stretch>
            <a:fillRect/>
          </a:stretch>
        </p:blipFill>
        <p:spPr>
          <a:xfrm>
            <a:off x="4629373" y="601050"/>
            <a:ext cx="4453741" cy="3941400"/>
          </a:xfrm>
          <a:prstGeom prst="rect">
            <a:avLst/>
          </a:prstGeom>
          <a:ln w="12700">
            <a:miter lim="400000"/>
          </a:ln>
        </p:spPr>
      </p:pic>
    </p:spTree>
  </p:cSld>
  <p:clrMapOvr>
    <a:masterClrMapping/>
  </p:clrMapOvr>
  <p:transition xmlns:p14="http://schemas.microsoft.com/office/powerpoint/2010/main" spd="med" advClick="1"/>
</p:sld>
</file>

<file path=ppt/slides/slide1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4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4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50" name="By 1927, physicists are clear…"/>
          <p:cNvSpPr txBox="1"/>
          <p:nvPr>
            <p:ph type="title"/>
          </p:nvPr>
        </p:nvSpPr>
        <p:spPr>
          <a:prstGeom prst="rect">
            <a:avLst/>
          </a:prstGeom>
        </p:spPr>
        <p:txBody>
          <a:bodyPr/>
          <a:lstStyle/>
          <a:p>
            <a:pPr/>
            <a:r>
              <a:t>By 1927, physicists are clear…</a:t>
            </a:r>
          </a:p>
        </p:txBody>
      </p:sp>
      <p:sp>
        <p:nvSpPr>
          <p:cNvPr id="1151" name="Light is neither a wave nor a particle.…"/>
          <p:cNvSpPr txBox="1"/>
          <p:nvPr>
            <p:ph type="body" sz="half" idx="1"/>
          </p:nvPr>
        </p:nvSpPr>
        <p:spPr>
          <a:xfrm>
            <a:off x="318907" y="843855"/>
            <a:ext cx="3075499" cy="4084941"/>
          </a:xfrm>
          <a:prstGeom prst="rect">
            <a:avLst/>
          </a:prstGeom>
        </p:spPr>
        <p:txBody>
          <a:bodyPr/>
          <a:lstStyle/>
          <a:p>
            <a:pPr/>
            <a:r>
              <a:t>Light is neither a wave nor a particle.</a:t>
            </a:r>
          </a:p>
          <a:p>
            <a:pPr/>
          </a:p>
          <a:p>
            <a:pPr/>
            <a:r>
              <a:t>Light is a </a:t>
            </a:r>
            <a:r>
              <a:rPr i="1"/>
              <a:t>probability</a:t>
            </a:r>
            <a:r>
              <a:t> of making a particular measurement.</a:t>
            </a:r>
          </a:p>
          <a:p>
            <a:pPr/>
          </a:p>
          <a:p>
            <a:pPr/>
            <a:r>
              <a:t>All of reality is merely a collection of probabilities.</a:t>
            </a:r>
          </a:p>
        </p:txBody>
      </p:sp>
      <p:sp>
        <p:nvSpPr>
          <p:cNvPr id="115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53" name="Image" descr="Image"/>
          <p:cNvPicPr>
            <a:picLocks noChangeAspect="1"/>
          </p:cNvPicPr>
          <p:nvPr/>
        </p:nvPicPr>
        <p:blipFill>
          <a:blip r:embed="rId2">
            <a:extLst/>
          </a:blip>
          <a:stretch>
            <a:fillRect/>
          </a:stretch>
        </p:blipFill>
        <p:spPr>
          <a:xfrm>
            <a:off x="3289280" y="43738"/>
            <a:ext cx="5780649" cy="5143501"/>
          </a:xfrm>
          <a:prstGeom prst="rect">
            <a:avLst/>
          </a:prstGeom>
          <a:ln w="12700">
            <a:miter lim="400000"/>
          </a:ln>
        </p:spPr>
      </p:pic>
    </p:spTree>
  </p:cSld>
  <p:clrMapOvr>
    <a:masterClrMapping/>
  </p:clrMapOvr>
  <p:transition xmlns:p14="http://schemas.microsoft.com/office/powerpoint/2010/main" spd="med" advClick="1"/>
</p:sld>
</file>

<file path=ppt/slides/slide1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5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5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157" name="Light “particles” have wavelengths…. The RF spectrum"/>
          <p:cNvSpPr txBox="1"/>
          <p:nvPr>
            <p:ph type="title"/>
          </p:nvPr>
        </p:nvSpPr>
        <p:spPr>
          <a:prstGeom prst="rect">
            <a:avLst/>
          </a:prstGeom>
        </p:spPr>
        <p:txBody>
          <a:bodyPr/>
          <a:lstStyle/>
          <a:p>
            <a:pPr/>
            <a:r>
              <a:t>Light “particles” have wavelengths…. The RF spectrum</a:t>
            </a:r>
          </a:p>
        </p:txBody>
      </p:sp>
      <p:sp>
        <p:nvSpPr>
          <p:cNvPr id="1158" name="Double-click to edit"/>
          <p:cNvSpPr txBox="1"/>
          <p:nvPr>
            <p:ph type="body" idx="1"/>
          </p:nvPr>
        </p:nvSpPr>
        <p:spPr>
          <a:prstGeom prst="rect">
            <a:avLst/>
          </a:prstGeom>
        </p:spPr>
        <p:txBody>
          <a:bodyPr/>
          <a:lstStyle/>
          <a:p>
            <a:pPr/>
          </a:p>
        </p:txBody>
      </p:sp>
      <p:sp>
        <p:nvSpPr>
          <p:cNvPr id="115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160" name="Image" descr="Image"/>
          <p:cNvPicPr>
            <a:picLocks noChangeAspect="1"/>
          </p:cNvPicPr>
          <p:nvPr/>
        </p:nvPicPr>
        <p:blipFill>
          <a:blip r:embed="rId2">
            <a:extLst/>
          </a:blip>
          <a:stretch>
            <a:fillRect/>
          </a:stretch>
        </p:blipFill>
        <p:spPr>
          <a:xfrm>
            <a:off x="23467" y="1152197"/>
            <a:ext cx="9097066" cy="3025483"/>
          </a:xfrm>
          <a:prstGeom prst="rect">
            <a:avLst/>
          </a:prstGeom>
          <a:ln w="12700">
            <a:miter lim="400000"/>
          </a:ln>
        </p:spPr>
      </p:pic>
    </p:spTree>
  </p:cSld>
  <p:clrMapOvr>
    <a:masterClrMapping/>
  </p:clrMapOvr>
  <p:transition xmlns:p14="http://schemas.microsoft.com/office/powerpoint/2010/main" spd="med" advClick="1"/>
</p:sld>
</file>

<file path=ppt/slides/slide1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6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63" name="Light can be polarized"/>
          <p:cNvSpPr txBox="1"/>
          <p:nvPr>
            <p:ph type="title"/>
          </p:nvPr>
        </p:nvSpPr>
        <p:spPr>
          <a:prstGeom prst="rect">
            <a:avLst/>
          </a:prstGeom>
        </p:spPr>
        <p:txBody>
          <a:bodyPr/>
          <a:lstStyle/>
          <a:p>
            <a:pPr/>
            <a:r>
              <a:t>Light can be polarized</a:t>
            </a:r>
          </a:p>
        </p:txBody>
      </p:sp>
      <p:sp>
        <p:nvSpPr>
          <p:cNvPr id="1164"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6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66" name="Image" descr="Image"/>
          <p:cNvPicPr>
            <a:picLocks noChangeAspect="1"/>
          </p:cNvPicPr>
          <p:nvPr/>
        </p:nvPicPr>
        <p:blipFill>
          <a:blip r:embed="rId2">
            <a:extLst/>
          </a:blip>
          <a:stretch>
            <a:fillRect/>
          </a:stretch>
        </p:blipFill>
        <p:spPr>
          <a:xfrm>
            <a:off x="1307067" y="575997"/>
            <a:ext cx="6529866" cy="4355608"/>
          </a:xfrm>
          <a:prstGeom prst="rect">
            <a:avLst/>
          </a:prstGeom>
          <a:ln w="12700">
            <a:miter lim="400000"/>
          </a:ln>
        </p:spPr>
      </p:pic>
    </p:spTree>
  </p:cSld>
  <p:clrMapOvr>
    <a:masterClrMapping/>
  </p:clrMapOvr>
  <p:transition xmlns:p14="http://schemas.microsoft.com/office/powerpoint/2010/main" spd="med" advClick="1"/>
</p:sld>
</file>

<file path=ppt/slides/slide1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6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69" name="You can buy a polarizing filter."/>
          <p:cNvSpPr txBox="1"/>
          <p:nvPr>
            <p:ph type="title"/>
          </p:nvPr>
        </p:nvSpPr>
        <p:spPr>
          <a:prstGeom prst="rect">
            <a:avLst/>
          </a:prstGeom>
        </p:spPr>
        <p:txBody>
          <a:bodyPr/>
          <a:lstStyle/>
          <a:p>
            <a:pPr/>
            <a:r>
              <a:t>You can buy a polarizing filter. </a:t>
            </a:r>
          </a:p>
        </p:txBody>
      </p:sp>
      <p:sp>
        <p:nvSpPr>
          <p:cNvPr id="117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7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72" name="pasted-movie.png" descr="pasted-movie.png"/>
          <p:cNvPicPr>
            <a:picLocks noChangeAspect="1"/>
          </p:cNvPicPr>
          <p:nvPr/>
        </p:nvPicPr>
        <p:blipFill>
          <a:blip r:embed="rId2">
            <a:extLst/>
          </a:blip>
          <a:stretch>
            <a:fillRect/>
          </a:stretch>
        </p:blipFill>
        <p:spPr>
          <a:xfrm>
            <a:off x="0" y="1013807"/>
            <a:ext cx="9144000" cy="3115886"/>
          </a:xfrm>
          <a:prstGeom prst="rect">
            <a:avLst/>
          </a:prstGeom>
          <a:ln w="12700">
            <a:miter lim="400000"/>
          </a:ln>
        </p:spPr>
      </p:pic>
    </p:spTree>
  </p:cSld>
  <p:clrMapOvr>
    <a:masterClrMapping/>
  </p:clrMapOvr>
  <p:transition xmlns:p14="http://schemas.microsoft.com/office/powerpoint/2010/main" spd="med" advClick="1"/>
</p:sld>
</file>

<file path=ppt/slides/slide1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7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75" name="Double-click to edit"/>
          <p:cNvSpPr txBox="1"/>
          <p:nvPr>
            <p:ph type="title"/>
          </p:nvPr>
        </p:nvSpPr>
        <p:spPr>
          <a:prstGeom prst="rect">
            <a:avLst/>
          </a:prstGeom>
        </p:spPr>
        <p:txBody>
          <a:bodyPr/>
          <a:lstStyle/>
          <a:p>
            <a:pPr/>
          </a:p>
        </p:txBody>
      </p:sp>
      <p:sp>
        <p:nvSpPr>
          <p:cNvPr id="117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7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78" name="Image" descr="Image"/>
          <p:cNvPicPr>
            <a:picLocks noChangeAspect="1"/>
          </p:cNvPicPr>
          <p:nvPr/>
        </p:nvPicPr>
        <p:blipFill>
          <a:blip r:embed="rId2">
            <a:extLst/>
          </a:blip>
          <a:stretch>
            <a:fillRect/>
          </a:stretch>
        </p:blipFill>
        <p:spPr>
          <a:xfrm>
            <a:off x="242680" y="629965"/>
            <a:ext cx="8658640" cy="4310667"/>
          </a:xfrm>
          <a:prstGeom prst="rect">
            <a:avLst/>
          </a:prstGeom>
          <a:ln w="12700">
            <a:miter lim="400000"/>
          </a:ln>
        </p:spPr>
      </p:pic>
    </p:spTree>
  </p:cSld>
  <p:clrMapOvr>
    <a:masterClrMapping/>
  </p:clrMapOvr>
  <p:transition xmlns:p14="http://schemas.microsoft.com/office/powerpoint/2010/main" spd="med" advClick="1"/>
</p:sld>
</file>

<file path=ppt/slides/slide1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8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81" name="Double-click to edit"/>
          <p:cNvSpPr txBox="1"/>
          <p:nvPr>
            <p:ph type="title"/>
          </p:nvPr>
        </p:nvSpPr>
        <p:spPr>
          <a:prstGeom prst="rect">
            <a:avLst/>
          </a:prstGeom>
        </p:spPr>
        <p:txBody>
          <a:bodyPr/>
          <a:lstStyle/>
          <a:p>
            <a:pPr/>
          </a:p>
        </p:txBody>
      </p:sp>
      <p:sp>
        <p:nvSpPr>
          <p:cNvPr id="118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8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84" name="Image" descr="Image"/>
          <p:cNvPicPr>
            <a:picLocks noChangeAspect="1"/>
          </p:cNvPicPr>
          <p:nvPr/>
        </p:nvPicPr>
        <p:blipFill>
          <a:blip r:embed="rId2">
            <a:extLst/>
          </a:blip>
          <a:stretch>
            <a:fillRect/>
          </a:stretch>
        </p:blipFill>
        <p:spPr>
          <a:xfrm>
            <a:off x="1311105" y="650766"/>
            <a:ext cx="6521790" cy="4290802"/>
          </a:xfrm>
          <a:prstGeom prst="rect">
            <a:avLst/>
          </a:prstGeom>
          <a:ln w="12700">
            <a:miter lim="400000"/>
          </a:ln>
        </p:spPr>
      </p:pic>
    </p:spTree>
  </p:cSld>
  <p:clrMapOvr>
    <a:masterClrMapping/>
  </p:clrMapOvr>
  <p:transition xmlns:p14="http://schemas.microsoft.com/office/powerpoint/2010/main" spd="med" advClick="1"/>
</p:sld>
</file>

<file path=ppt/slides/slide1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8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87" name="Double-click to edit"/>
          <p:cNvSpPr txBox="1"/>
          <p:nvPr>
            <p:ph type="title"/>
          </p:nvPr>
        </p:nvSpPr>
        <p:spPr>
          <a:prstGeom prst="rect">
            <a:avLst/>
          </a:prstGeom>
        </p:spPr>
        <p:txBody>
          <a:bodyPr/>
          <a:lstStyle/>
          <a:p>
            <a:pPr/>
          </a:p>
        </p:txBody>
      </p:sp>
      <p:sp>
        <p:nvSpPr>
          <p:cNvPr id="118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90" name="Image" descr="Image"/>
          <p:cNvPicPr>
            <a:picLocks noChangeAspect="1"/>
          </p:cNvPicPr>
          <p:nvPr/>
        </p:nvPicPr>
        <p:blipFill>
          <a:blip r:embed="rId2">
            <a:extLst/>
          </a:blip>
          <a:stretch>
            <a:fillRect/>
          </a:stretch>
        </p:blipFill>
        <p:spPr>
          <a:xfrm>
            <a:off x="177012" y="663245"/>
            <a:ext cx="8789976" cy="4369837"/>
          </a:xfrm>
          <a:prstGeom prst="rect">
            <a:avLst/>
          </a:prstGeom>
          <a:ln w="12700">
            <a:miter lim="400000"/>
          </a:ln>
        </p:spPr>
      </p:pic>
      <p:sp>
        <p:nvSpPr>
          <p:cNvPr id="1191" name="0º → 0º"/>
          <p:cNvSpPr txBox="1"/>
          <p:nvPr/>
        </p:nvSpPr>
        <p:spPr>
          <a:xfrm>
            <a:off x="2044172" y="3865409"/>
            <a:ext cx="1178025"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0º</a:t>
            </a:r>
          </a:p>
        </p:txBody>
      </p:sp>
      <p:sp>
        <p:nvSpPr>
          <p:cNvPr id="1192" name="0º → 0º"/>
          <p:cNvSpPr txBox="1"/>
          <p:nvPr/>
        </p:nvSpPr>
        <p:spPr>
          <a:xfrm>
            <a:off x="6311372" y="3865409"/>
            <a:ext cx="1178025"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0º</a:t>
            </a:r>
          </a:p>
        </p:txBody>
      </p:sp>
    </p:spTree>
  </p:cSld>
  <p:clrMapOvr>
    <a:masterClrMapping/>
  </p:clrMapOvr>
  <p:transition xmlns:p14="http://schemas.microsoft.com/office/powerpoint/2010/main" spd="med" advClick="1"/>
</p:sld>
</file>

<file path=ppt/slides/slide1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9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195" name="Double-click to edit"/>
          <p:cNvSpPr txBox="1"/>
          <p:nvPr>
            <p:ph type="title"/>
          </p:nvPr>
        </p:nvSpPr>
        <p:spPr>
          <a:prstGeom prst="rect">
            <a:avLst/>
          </a:prstGeom>
        </p:spPr>
        <p:txBody>
          <a:bodyPr/>
          <a:lstStyle/>
          <a:p>
            <a:pPr/>
          </a:p>
        </p:txBody>
      </p:sp>
      <p:sp>
        <p:nvSpPr>
          <p:cNvPr id="119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19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198" name="Image" descr="Image"/>
          <p:cNvPicPr>
            <a:picLocks noChangeAspect="1"/>
          </p:cNvPicPr>
          <p:nvPr/>
        </p:nvPicPr>
        <p:blipFill>
          <a:blip r:embed="rId2">
            <a:extLst/>
          </a:blip>
          <a:stretch>
            <a:fillRect/>
          </a:stretch>
        </p:blipFill>
        <p:spPr>
          <a:xfrm>
            <a:off x="1869128" y="633527"/>
            <a:ext cx="5405744" cy="4191769"/>
          </a:xfrm>
          <a:prstGeom prst="rect">
            <a:avLst/>
          </a:prstGeom>
          <a:ln w="12700">
            <a:miter lim="400000"/>
          </a:ln>
        </p:spPr>
      </p:pic>
      <p:sp>
        <p:nvSpPr>
          <p:cNvPr id="1199" name="0º → 90ºs — No transmission"/>
          <p:cNvSpPr txBox="1"/>
          <p:nvPr/>
        </p:nvSpPr>
        <p:spPr>
          <a:xfrm>
            <a:off x="4336863" y="4562679"/>
            <a:ext cx="4531849"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90ºs — No transmission</a:t>
            </a:r>
          </a:p>
        </p:txBody>
      </p:sp>
    </p:spTree>
  </p:cSld>
  <p:clrMapOvr>
    <a:masterClrMapping/>
  </p:clrMapOvr>
  <p:transition xmlns:p14="http://schemas.microsoft.com/office/powerpoint/2010/main" spd="med" advClick="1"/>
</p:sld>
</file>

<file path=ppt/slides/slide1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0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02" name="Double-click to edit"/>
          <p:cNvSpPr txBox="1"/>
          <p:nvPr>
            <p:ph type="title"/>
          </p:nvPr>
        </p:nvSpPr>
        <p:spPr>
          <a:prstGeom prst="rect">
            <a:avLst/>
          </a:prstGeom>
        </p:spPr>
        <p:txBody>
          <a:bodyPr/>
          <a:lstStyle/>
          <a:p>
            <a:pPr/>
          </a:p>
        </p:txBody>
      </p:sp>
      <p:sp>
        <p:nvSpPr>
          <p:cNvPr id="120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0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205" name="Image" descr="Image"/>
          <p:cNvPicPr>
            <a:picLocks noChangeAspect="1"/>
          </p:cNvPicPr>
          <p:nvPr/>
        </p:nvPicPr>
        <p:blipFill>
          <a:blip r:embed="rId2">
            <a:extLst/>
          </a:blip>
          <a:stretch>
            <a:fillRect/>
          </a:stretch>
        </p:blipFill>
        <p:spPr>
          <a:xfrm>
            <a:off x="1880865" y="706638"/>
            <a:ext cx="5382270" cy="3993378"/>
          </a:xfrm>
          <a:prstGeom prst="rect">
            <a:avLst/>
          </a:prstGeom>
          <a:ln w="12700">
            <a:miter lim="400000"/>
          </a:ln>
        </p:spPr>
      </p:pic>
      <p:sp>
        <p:nvSpPr>
          <p:cNvPr id="1206" name="0º → 45º  — some transmission"/>
          <p:cNvSpPr txBox="1"/>
          <p:nvPr/>
        </p:nvSpPr>
        <p:spPr>
          <a:xfrm>
            <a:off x="3068092" y="4644479"/>
            <a:ext cx="4855829"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45º  — some transmission</a:t>
            </a:r>
          </a:p>
        </p:txBody>
      </p:sp>
    </p:spTree>
  </p:cSld>
  <p:clrMapOvr>
    <a:masterClrMapping/>
  </p:clrMapOvr>
  <p:transition xmlns:p14="http://schemas.microsoft.com/office/powerpoint/2010/main" spd="med" advClick="1"/>
</p:sld>
</file>

<file path=ppt/slides/slide1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0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09" name="Double-click to edit"/>
          <p:cNvSpPr txBox="1"/>
          <p:nvPr>
            <p:ph type="title"/>
          </p:nvPr>
        </p:nvSpPr>
        <p:spPr>
          <a:prstGeom prst="rect">
            <a:avLst/>
          </a:prstGeom>
        </p:spPr>
        <p:txBody>
          <a:bodyPr/>
          <a:lstStyle/>
          <a:p>
            <a:pPr/>
          </a:p>
        </p:txBody>
      </p:sp>
      <p:sp>
        <p:nvSpPr>
          <p:cNvPr id="121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1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212" name="Image" descr="Image"/>
          <p:cNvPicPr>
            <a:picLocks noChangeAspect="1"/>
          </p:cNvPicPr>
          <p:nvPr/>
        </p:nvPicPr>
        <p:blipFill>
          <a:blip r:embed="rId2">
            <a:extLst/>
          </a:blip>
          <a:stretch>
            <a:fillRect/>
          </a:stretch>
        </p:blipFill>
        <p:spPr>
          <a:xfrm>
            <a:off x="1752869" y="656249"/>
            <a:ext cx="5638262" cy="4201365"/>
          </a:xfrm>
          <a:prstGeom prst="rect">
            <a:avLst/>
          </a:prstGeom>
          <a:ln w="12700">
            <a:miter lim="400000"/>
          </a:ln>
        </p:spPr>
      </p:pic>
      <p:sp>
        <p:nvSpPr>
          <p:cNvPr id="1213" name="0º → 90º → 45º  — no transmission"/>
          <p:cNvSpPr txBox="1"/>
          <p:nvPr/>
        </p:nvSpPr>
        <p:spPr>
          <a:xfrm>
            <a:off x="2124349" y="4751192"/>
            <a:ext cx="5438826"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90º → 45º  — no transmission</a:t>
            </a:r>
          </a:p>
        </p:txBody>
      </p:sp>
    </p:spTree>
  </p:cSld>
  <p:clrMapOvr>
    <a:masterClrMapping/>
  </p:clrMapOvr>
  <p:transition xmlns:p14="http://schemas.microsoft.com/office/powerpoint/2010/main" spd="med" advClick="1"/>
</p:sld>
</file>

<file path=ppt/slides/slide1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1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16" name="Double-click to edit"/>
          <p:cNvSpPr txBox="1"/>
          <p:nvPr>
            <p:ph type="title"/>
          </p:nvPr>
        </p:nvSpPr>
        <p:spPr>
          <a:prstGeom prst="rect">
            <a:avLst/>
          </a:prstGeom>
        </p:spPr>
        <p:txBody>
          <a:bodyPr/>
          <a:lstStyle/>
          <a:p>
            <a:pPr/>
          </a:p>
        </p:txBody>
      </p:sp>
      <p:sp>
        <p:nvSpPr>
          <p:cNvPr id="121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1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19" name="0º → 45º → 90º — some transmission…?"/>
          <p:cNvSpPr txBox="1"/>
          <p:nvPr/>
        </p:nvSpPr>
        <p:spPr>
          <a:xfrm>
            <a:off x="2124349" y="4751192"/>
            <a:ext cx="6334250"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45º → 90º — some transmission…?</a:t>
            </a:r>
          </a:p>
        </p:txBody>
      </p:sp>
      <p:pic>
        <p:nvPicPr>
          <p:cNvPr id="1220" name="Image" descr="Image"/>
          <p:cNvPicPr>
            <a:picLocks noChangeAspect="1"/>
          </p:cNvPicPr>
          <p:nvPr/>
        </p:nvPicPr>
        <p:blipFill>
          <a:blip r:embed="rId2">
            <a:extLst/>
          </a:blip>
          <a:stretch>
            <a:fillRect/>
          </a:stretch>
        </p:blipFill>
        <p:spPr>
          <a:xfrm>
            <a:off x="1577678" y="115813"/>
            <a:ext cx="5988644" cy="4513862"/>
          </a:xfrm>
          <a:prstGeom prst="rect">
            <a:avLst/>
          </a:prstGeom>
          <a:ln w="12700">
            <a:miter lim="400000"/>
          </a:ln>
        </p:spPr>
      </p:pic>
    </p:spTree>
  </p:cSld>
  <p:clrMapOvr>
    <a:masterClrMapping/>
  </p:clrMapOvr>
  <p:transition xmlns:p14="http://schemas.microsoft.com/office/powerpoint/2010/main" spd="med" advClick="1"/>
</p:sld>
</file>

<file path=ppt/slides/slide12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2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23" name="Double-click to edit"/>
          <p:cNvSpPr txBox="1"/>
          <p:nvPr>
            <p:ph type="title"/>
          </p:nvPr>
        </p:nvSpPr>
        <p:spPr>
          <a:prstGeom prst="rect">
            <a:avLst/>
          </a:prstGeom>
        </p:spPr>
        <p:txBody>
          <a:bodyPr/>
          <a:lstStyle/>
          <a:p>
            <a:pPr/>
          </a:p>
        </p:txBody>
      </p:sp>
      <p:sp>
        <p:nvSpPr>
          <p:cNvPr id="1224"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2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26" name="0º → 45º → 90º — some transmission…?"/>
          <p:cNvSpPr txBox="1"/>
          <p:nvPr/>
        </p:nvSpPr>
        <p:spPr>
          <a:xfrm>
            <a:off x="2124349" y="4751192"/>
            <a:ext cx="6334250"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45º → 90º — some transmission…?</a:t>
            </a:r>
          </a:p>
        </p:txBody>
      </p:sp>
      <p:pic>
        <p:nvPicPr>
          <p:cNvPr id="1227" name="Image" descr="Image"/>
          <p:cNvPicPr>
            <a:picLocks noChangeAspect="1"/>
          </p:cNvPicPr>
          <p:nvPr/>
        </p:nvPicPr>
        <p:blipFill>
          <a:blip r:embed="rId2">
            <a:extLst/>
          </a:blip>
          <a:srcRect l="40288" t="30865" r="33140" b="24898"/>
          <a:stretch>
            <a:fillRect/>
          </a:stretch>
        </p:blipFill>
        <p:spPr>
          <a:xfrm>
            <a:off x="2899565" y="58665"/>
            <a:ext cx="3681789" cy="4620071"/>
          </a:xfrm>
          <a:prstGeom prst="rect">
            <a:avLst/>
          </a:prstGeom>
          <a:ln w="12700">
            <a:miter lim="400000"/>
          </a:ln>
        </p:spPr>
      </p:pic>
      <p:sp>
        <p:nvSpPr>
          <p:cNvPr id="1228" name="Circle"/>
          <p:cNvSpPr/>
          <p:nvPr/>
        </p:nvSpPr>
        <p:spPr>
          <a:xfrm>
            <a:off x="4315405" y="868311"/>
            <a:ext cx="1270001" cy="1270001"/>
          </a:xfrm>
          <a:prstGeom prst="ellipse">
            <a:avLst/>
          </a:prstGeom>
          <a:ln w="50800">
            <a:solidFill>
              <a:schemeClr val="accent3">
                <a:alpha val="60442"/>
              </a:schemeClr>
            </a:solidFill>
          </a:ln>
        </p:spPr>
        <p:txBody>
          <a:bodyPr lIns="0" tIns="0" rIns="0" bIns="0"/>
          <a:lstStyle/>
          <a:p>
            <a:pPr>
              <a:defRPr sz="1400">
                <a:solidFill>
                  <a:srgbClr val="1A9988"/>
                </a:solidFill>
              </a:defRPr>
            </a:pPr>
          </a:p>
        </p:txBody>
      </p:sp>
    </p:spTree>
  </p:cSld>
  <p:clrMapOvr>
    <a:masterClrMapping/>
  </p:clrMapOvr>
  <p:transition xmlns:p14="http://schemas.microsoft.com/office/powerpoint/2010/main" spd="med" advClick="1"/>
</p:sld>
</file>

<file path=ppt/slides/slide13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3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31" name="Double-click to edit"/>
          <p:cNvSpPr txBox="1"/>
          <p:nvPr>
            <p:ph type="title"/>
          </p:nvPr>
        </p:nvSpPr>
        <p:spPr>
          <a:prstGeom prst="rect">
            <a:avLst/>
          </a:prstGeom>
        </p:spPr>
        <p:txBody>
          <a:bodyPr/>
          <a:lstStyle/>
          <a:p>
            <a:pPr/>
          </a:p>
        </p:txBody>
      </p:sp>
      <p:sp>
        <p:nvSpPr>
          <p:cNvPr id="123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23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34" name="0º → 45º → 90º — some transmission…?"/>
          <p:cNvSpPr txBox="1"/>
          <p:nvPr/>
        </p:nvSpPr>
        <p:spPr>
          <a:xfrm>
            <a:off x="2124349" y="4751192"/>
            <a:ext cx="6334250"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0º → 45º → 90º — some transmission…?</a:t>
            </a:r>
          </a:p>
        </p:txBody>
      </p:sp>
      <p:grpSp>
        <p:nvGrpSpPr>
          <p:cNvPr id="1237" name="Group"/>
          <p:cNvGrpSpPr/>
          <p:nvPr/>
        </p:nvGrpSpPr>
        <p:grpSpPr>
          <a:xfrm>
            <a:off x="2043806" y="244448"/>
            <a:ext cx="5056388" cy="4413855"/>
            <a:chOff x="0" y="0"/>
            <a:chExt cx="5056387" cy="4413853"/>
          </a:xfrm>
        </p:grpSpPr>
        <p:pic>
          <p:nvPicPr>
            <p:cNvPr id="1235" name="Image" descr="Image"/>
            <p:cNvPicPr>
              <a:picLocks noChangeAspect="1"/>
            </p:cNvPicPr>
            <p:nvPr/>
          </p:nvPicPr>
          <p:blipFill>
            <a:blip r:embed="rId2">
              <a:extLst/>
            </a:blip>
            <a:srcRect l="48816" t="37826" r="39078" b="48153"/>
            <a:stretch>
              <a:fillRect/>
            </a:stretch>
          </p:blipFill>
          <p:spPr>
            <a:xfrm>
              <a:off x="0" y="0"/>
              <a:ext cx="5056388" cy="4413854"/>
            </a:xfrm>
            <a:prstGeom prst="rect">
              <a:avLst/>
            </a:prstGeom>
            <a:ln w="12700" cap="flat">
              <a:noFill/>
              <a:miter lim="400000"/>
            </a:ln>
            <a:effectLst/>
          </p:spPr>
        </p:pic>
        <p:sp>
          <p:nvSpPr>
            <p:cNvPr id="1236" name="Circle"/>
            <p:cNvSpPr/>
            <p:nvPr/>
          </p:nvSpPr>
          <p:spPr>
            <a:xfrm>
              <a:off x="705963" y="249040"/>
              <a:ext cx="3828363" cy="3828362"/>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grpSp>
      <p:sp>
        <p:nvSpPr>
          <p:cNvPr id="1238" name="0º → 45º → 90º"/>
          <p:cNvSpPr txBox="1"/>
          <p:nvPr/>
        </p:nvSpPr>
        <p:spPr>
          <a:xfrm>
            <a:off x="3523407" y="3549113"/>
            <a:ext cx="2408815"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solidFill>
                  <a:srgbClr val="FFFFFF"/>
                </a:solidFill>
              </a:defRPr>
            </a:lvl1pPr>
          </a:lstStyle>
          <a:p>
            <a:pPr/>
            <a:r>
              <a:t>0º → 45º → 90º</a:t>
            </a:r>
          </a:p>
        </p:txBody>
      </p:sp>
      <p:sp>
        <p:nvSpPr>
          <p:cNvPr id="1239" name="0º → 90º"/>
          <p:cNvSpPr txBox="1"/>
          <p:nvPr/>
        </p:nvSpPr>
        <p:spPr>
          <a:xfrm>
            <a:off x="3887635" y="760166"/>
            <a:ext cx="1368730" cy="382483"/>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solidFill>
                  <a:srgbClr val="FFFFFF"/>
                </a:solidFill>
              </a:defRPr>
            </a:lvl1pPr>
          </a:lstStyle>
          <a:p>
            <a:pPr/>
            <a:r>
              <a:t>0º → 90º</a:t>
            </a:r>
          </a:p>
        </p:txBody>
      </p:sp>
    </p:spTree>
  </p:cSld>
  <p:clrMapOvr>
    <a:masterClrMapping/>
  </p:clrMapOvr>
  <p:transition xmlns:p14="http://schemas.microsoft.com/office/powerpoint/2010/main" spd="med" advClick="1"/>
</p:sld>
</file>

<file path=ppt/slides/slide13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4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4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43" name="Polarization is not like color."/>
          <p:cNvSpPr txBox="1"/>
          <p:nvPr>
            <p:ph type="title"/>
          </p:nvPr>
        </p:nvSpPr>
        <p:spPr>
          <a:prstGeom prst="rect">
            <a:avLst/>
          </a:prstGeom>
        </p:spPr>
        <p:txBody>
          <a:bodyPr/>
          <a:lstStyle/>
          <a:p>
            <a:pPr/>
            <a:r>
              <a:t>Polarization is not like color.</a:t>
            </a:r>
          </a:p>
        </p:txBody>
      </p:sp>
      <p:sp>
        <p:nvSpPr>
          <p:cNvPr id="1244" name="Colored filters absorb light of a different color."/>
          <p:cNvSpPr txBox="1"/>
          <p:nvPr>
            <p:ph type="body" idx="1"/>
          </p:nvPr>
        </p:nvSpPr>
        <p:spPr>
          <a:prstGeom prst="rect">
            <a:avLst/>
          </a:prstGeom>
        </p:spPr>
        <p:txBody>
          <a:bodyPr/>
          <a:lstStyle/>
          <a:p>
            <a:pPr/>
            <a:r>
              <a:t>Colored filters absorb light of a different color.</a:t>
            </a:r>
          </a:p>
        </p:txBody>
      </p:sp>
      <p:sp>
        <p:nvSpPr>
          <p:cNvPr id="124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46" name="Image" descr="Image"/>
          <p:cNvPicPr>
            <a:picLocks noChangeAspect="1"/>
          </p:cNvPicPr>
          <p:nvPr/>
        </p:nvPicPr>
        <p:blipFill>
          <a:blip r:embed="rId2">
            <a:extLst/>
          </a:blip>
          <a:stretch>
            <a:fillRect/>
          </a:stretch>
        </p:blipFill>
        <p:spPr>
          <a:xfrm>
            <a:off x="239142" y="1370312"/>
            <a:ext cx="8665716" cy="2223107"/>
          </a:xfrm>
          <a:prstGeom prst="rect">
            <a:avLst/>
          </a:prstGeom>
          <a:ln w="12700">
            <a:miter lim="400000"/>
          </a:ln>
        </p:spPr>
      </p:pic>
    </p:spTree>
  </p:cSld>
  <p:clrMapOvr>
    <a:masterClrMapping/>
  </p:clrMapOvr>
  <p:transition xmlns:p14="http://schemas.microsoft.com/office/powerpoint/2010/main" spd="med" advClick="1"/>
</p:sld>
</file>

<file path=ppt/slides/slide13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4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4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50" name="Polarizing filters measure the polarization of light .…"/>
          <p:cNvSpPr txBox="1"/>
          <p:nvPr>
            <p:ph type="title"/>
          </p:nvPr>
        </p:nvSpPr>
        <p:spPr>
          <a:prstGeom prst="rect">
            <a:avLst/>
          </a:prstGeom>
        </p:spPr>
        <p:txBody>
          <a:bodyPr/>
          <a:lstStyle/>
          <a:p>
            <a:pPr/>
            <a:r>
              <a:t>Polarizing filters </a:t>
            </a:r>
            <a:r>
              <a:rPr i="1"/>
              <a:t>measure</a:t>
            </a:r>
            <a:r>
              <a:t> the polarization of light .</a:t>
            </a:r>
          </a:p>
          <a:p>
            <a:pPr/>
            <a:r>
              <a:t>The light can pass if the light’s polarization matches the filter.</a:t>
            </a:r>
          </a:p>
        </p:txBody>
      </p:sp>
      <p:sp>
        <p:nvSpPr>
          <p:cNvPr id="1251" name="Double-click to edit"/>
          <p:cNvSpPr txBox="1"/>
          <p:nvPr>
            <p:ph type="body" idx="1"/>
          </p:nvPr>
        </p:nvSpPr>
        <p:spPr>
          <a:prstGeom prst="rect">
            <a:avLst/>
          </a:prstGeom>
        </p:spPr>
        <p:txBody>
          <a:bodyPr/>
          <a:lstStyle/>
          <a:p>
            <a:pPr/>
          </a:p>
        </p:txBody>
      </p:sp>
      <p:sp>
        <p:nvSpPr>
          <p:cNvPr id="125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53" name="Image" descr="Image"/>
          <p:cNvPicPr>
            <a:picLocks noChangeAspect="1"/>
          </p:cNvPicPr>
          <p:nvPr/>
        </p:nvPicPr>
        <p:blipFill>
          <a:blip r:embed="rId2">
            <a:extLst/>
          </a:blip>
          <a:stretch>
            <a:fillRect/>
          </a:stretch>
        </p:blipFill>
        <p:spPr>
          <a:xfrm>
            <a:off x="614414" y="1435100"/>
            <a:ext cx="7915172" cy="2862255"/>
          </a:xfrm>
          <a:prstGeom prst="rect">
            <a:avLst/>
          </a:prstGeom>
          <a:ln w="12700">
            <a:miter lim="400000"/>
          </a:ln>
        </p:spPr>
      </p:pic>
    </p:spTree>
  </p:cSld>
  <p:clrMapOvr>
    <a:masterClrMapping/>
  </p:clrMapOvr>
  <p:transition xmlns:p14="http://schemas.microsoft.com/office/powerpoint/2010/main" spd="med" advClick="1"/>
</p:sld>
</file>

<file path=ppt/slides/slide13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5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5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57" name="If the two polarizations are at right angles (orthogonal), the light does not pass."/>
          <p:cNvSpPr txBox="1"/>
          <p:nvPr>
            <p:ph type="title"/>
          </p:nvPr>
        </p:nvSpPr>
        <p:spPr>
          <a:prstGeom prst="rect">
            <a:avLst/>
          </a:prstGeom>
        </p:spPr>
        <p:txBody>
          <a:bodyPr/>
          <a:lstStyle/>
          <a:p>
            <a:pPr/>
            <a:r>
              <a:t>If the two polarizations are at right angles (orthogonal), the light does not pass.</a:t>
            </a:r>
          </a:p>
        </p:txBody>
      </p:sp>
      <p:sp>
        <p:nvSpPr>
          <p:cNvPr id="1258" name="Double-click to edit"/>
          <p:cNvSpPr txBox="1"/>
          <p:nvPr>
            <p:ph type="body" idx="1"/>
          </p:nvPr>
        </p:nvSpPr>
        <p:spPr>
          <a:prstGeom prst="rect">
            <a:avLst/>
          </a:prstGeom>
        </p:spPr>
        <p:txBody>
          <a:bodyPr/>
          <a:lstStyle/>
          <a:p>
            <a:pPr/>
          </a:p>
        </p:txBody>
      </p:sp>
      <p:sp>
        <p:nvSpPr>
          <p:cNvPr id="125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60" name="Image" descr="Image"/>
          <p:cNvPicPr>
            <a:picLocks noChangeAspect="1"/>
          </p:cNvPicPr>
          <p:nvPr/>
        </p:nvPicPr>
        <p:blipFill>
          <a:blip r:embed="rId2">
            <a:extLst/>
          </a:blip>
          <a:srcRect l="54911" t="19822" r="6555" b="6264"/>
          <a:stretch>
            <a:fillRect/>
          </a:stretch>
        </p:blipFill>
        <p:spPr>
          <a:xfrm>
            <a:off x="664971" y="1082658"/>
            <a:ext cx="7731003" cy="3825798"/>
          </a:xfrm>
          <a:prstGeom prst="rect">
            <a:avLst/>
          </a:prstGeom>
          <a:ln w="12700">
            <a:miter lim="400000"/>
          </a:ln>
        </p:spPr>
      </p:pic>
    </p:spTree>
  </p:cSld>
  <p:clrMapOvr>
    <a:masterClrMapping/>
  </p:clrMapOvr>
  <p:transition xmlns:p14="http://schemas.microsoft.com/office/powerpoint/2010/main" spd="med" advClick="1"/>
</p:sld>
</file>

<file path=ppt/slides/slide13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6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6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64" name="If we measured at 0º and measure again at 45º, half the light passes.…"/>
          <p:cNvSpPr txBox="1"/>
          <p:nvPr>
            <p:ph type="title"/>
          </p:nvPr>
        </p:nvSpPr>
        <p:spPr>
          <a:prstGeom prst="rect">
            <a:avLst/>
          </a:prstGeom>
        </p:spPr>
        <p:txBody>
          <a:bodyPr/>
          <a:lstStyle/>
          <a:p>
            <a:pPr/>
            <a:r>
              <a:t>If we measured at 0º and measure again at 45º, half the light passes.</a:t>
            </a:r>
          </a:p>
          <a:p>
            <a:pPr/>
            <a:r>
              <a:t>The measured polarization is random.</a:t>
            </a:r>
          </a:p>
        </p:txBody>
      </p:sp>
      <p:sp>
        <p:nvSpPr>
          <p:cNvPr id="1265" name="Double-click to edit"/>
          <p:cNvSpPr txBox="1"/>
          <p:nvPr>
            <p:ph type="body" idx="1"/>
          </p:nvPr>
        </p:nvSpPr>
        <p:spPr>
          <a:prstGeom prst="rect">
            <a:avLst/>
          </a:prstGeom>
        </p:spPr>
        <p:txBody>
          <a:bodyPr/>
          <a:lstStyle/>
          <a:p>
            <a:pPr/>
          </a:p>
        </p:txBody>
      </p:sp>
      <p:sp>
        <p:nvSpPr>
          <p:cNvPr id="126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67" name="Image" descr="Image"/>
          <p:cNvPicPr>
            <a:picLocks noChangeAspect="1"/>
          </p:cNvPicPr>
          <p:nvPr/>
        </p:nvPicPr>
        <p:blipFill>
          <a:blip r:embed="rId2">
            <a:extLst/>
          </a:blip>
          <a:srcRect l="0" t="20929" r="52996" b="4615"/>
          <a:stretch>
            <a:fillRect/>
          </a:stretch>
        </p:blipFill>
        <p:spPr>
          <a:xfrm>
            <a:off x="209172" y="1193258"/>
            <a:ext cx="8988766" cy="3673332"/>
          </a:xfrm>
          <a:prstGeom prst="rect">
            <a:avLst/>
          </a:prstGeom>
          <a:ln w="12700">
            <a:miter lim="400000"/>
          </a:ln>
        </p:spPr>
      </p:pic>
    </p:spTree>
  </p:cSld>
  <p:clrMapOvr>
    <a:masterClrMapping/>
  </p:clrMapOvr>
  <p:transition xmlns:p14="http://schemas.microsoft.com/office/powerpoint/2010/main" spd="med" advClick="1"/>
</p:sld>
</file>

<file path=ppt/slides/slide13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6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7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71" name="Some crystals reflect light differently based on polarization.…"/>
          <p:cNvSpPr txBox="1"/>
          <p:nvPr>
            <p:ph type="title"/>
          </p:nvPr>
        </p:nvSpPr>
        <p:spPr>
          <a:prstGeom prst="rect">
            <a:avLst/>
          </a:prstGeom>
        </p:spPr>
        <p:txBody>
          <a:bodyPr/>
          <a:lstStyle/>
          <a:p>
            <a:pPr/>
            <a:r>
              <a:t>Some crystals reflect light differently based on polarization.</a:t>
            </a:r>
          </a:p>
          <a:p>
            <a:pPr/>
            <a:r>
              <a:t>This can be used to measure polarization of light.</a:t>
            </a:r>
          </a:p>
        </p:txBody>
      </p:sp>
      <p:sp>
        <p:nvSpPr>
          <p:cNvPr id="1272" name="Double-click to edit"/>
          <p:cNvSpPr txBox="1"/>
          <p:nvPr>
            <p:ph type="body" idx="1"/>
          </p:nvPr>
        </p:nvSpPr>
        <p:spPr>
          <a:prstGeom prst="rect">
            <a:avLst/>
          </a:prstGeom>
        </p:spPr>
        <p:txBody>
          <a:bodyPr/>
          <a:lstStyle/>
          <a:p>
            <a:pPr/>
          </a:p>
        </p:txBody>
      </p:sp>
      <p:sp>
        <p:nvSpPr>
          <p:cNvPr id="127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74" name="pasted-movie.png" descr="pasted-movie.png"/>
          <p:cNvPicPr>
            <a:picLocks noChangeAspect="1"/>
          </p:cNvPicPr>
          <p:nvPr/>
        </p:nvPicPr>
        <p:blipFill>
          <a:blip r:embed="rId2">
            <a:extLst/>
          </a:blip>
          <a:srcRect l="66479" t="20482" r="2132" b="20482"/>
          <a:stretch>
            <a:fillRect/>
          </a:stretch>
        </p:blipFill>
        <p:spPr>
          <a:xfrm>
            <a:off x="2567582" y="1051373"/>
            <a:ext cx="4008642" cy="3669998"/>
          </a:xfrm>
          <a:prstGeom prst="rect">
            <a:avLst/>
          </a:prstGeom>
          <a:ln w="12700">
            <a:miter lim="400000"/>
          </a:ln>
        </p:spPr>
      </p:pic>
      <p:sp>
        <p:nvSpPr>
          <p:cNvPr id="1275" name="Line"/>
          <p:cNvSpPr/>
          <p:nvPr/>
        </p:nvSpPr>
        <p:spPr>
          <a:xfrm>
            <a:off x="452768" y="3974690"/>
            <a:ext cx="5125402" cy="1"/>
          </a:xfrm>
          <a:prstGeom prst="line">
            <a:avLst/>
          </a:prstGeom>
          <a:ln w="101600">
            <a:solidFill>
              <a:schemeClr val="accent3"/>
            </a:solidFill>
            <a:tailEnd type="triangle"/>
          </a:ln>
        </p:spPr>
        <p:txBody>
          <a:bodyPr lIns="0" tIns="0" rIns="0" bIns="0"/>
          <a:lstStyle/>
          <a:p>
            <a:pPr>
              <a:defRPr sz="1400">
                <a:solidFill>
                  <a:srgbClr val="1A9988"/>
                </a:solidFill>
              </a:defRPr>
            </a:pPr>
          </a:p>
        </p:txBody>
      </p:sp>
      <p:sp>
        <p:nvSpPr>
          <p:cNvPr id="1276" name="Line"/>
          <p:cNvSpPr/>
          <p:nvPr/>
        </p:nvSpPr>
        <p:spPr>
          <a:xfrm flipV="1">
            <a:off x="3649971" y="1906643"/>
            <a:ext cx="1" cy="1857114"/>
          </a:xfrm>
          <a:prstGeom prst="line">
            <a:avLst/>
          </a:prstGeom>
          <a:ln w="101600">
            <a:solidFill>
              <a:schemeClr val="accent2"/>
            </a:solidFill>
            <a:tailEnd type="triangle"/>
          </a:ln>
        </p:spPr>
        <p:txBody>
          <a:bodyPr lIns="0" tIns="0" rIns="0" bIns="0"/>
          <a:lstStyle/>
          <a:p>
            <a:pPr>
              <a:defRPr sz="1400">
                <a:solidFill>
                  <a:srgbClr val="1A9988"/>
                </a:solidFill>
              </a:defRPr>
            </a:pPr>
          </a:p>
        </p:txBody>
      </p:sp>
      <p:sp>
        <p:nvSpPr>
          <p:cNvPr id="1277" name="Line"/>
          <p:cNvSpPr/>
          <p:nvPr/>
        </p:nvSpPr>
        <p:spPr>
          <a:xfrm>
            <a:off x="481706" y="3712956"/>
            <a:ext cx="3216818" cy="1"/>
          </a:xfrm>
          <a:prstGeom prst="line">
            <a:avLst/>
          </a:prstGeom>
          <a:ln w="101600">
            <a:solidFill>
              <a:schemeClr val="accent2"/>
            </a:solidFill>
          </a:ln>
        </p:spPr>
        <p:txBody>
          <a:bodyPr lIns="0" tIns="0" rIns="0" bIns="0"/>
          <a:lstStyle/>
          <a:p>
            <a:pPr>
              <a:defRPr sz="1400">
                <a:solidFill>
                  <a:srgbClr val="1A9988"/>
                </a:solidFill>
              </a:defRPr>
            </a:pP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8" presetID="22" grpId="1" fill="hold">
                                  <p:stCondLst>
                                    <p:cond delay="0"/>
                                  </p:stCondLst>
                                  <p:iterate type="el" backwards="0">
                                    <p:tmAbs val="0"/>
                                  </p:iterate>
                                  <p:childTnLst>
                                    <p:set>
                                      <p:cBhvr>
                                        <p:cTn id="6" fill="hold"/>
                                        <p:tgtEl>
                                          <p:spTgt spid="1275"/>
                                        </p:tgtEl>
                                        <p:attrNameLst>
                                          <p:attrName>style.visibility</p:attrName>
                                        </p:attrNameLst>
                                      </p:cBhvr>
                                      <p:to>
                                        <p:strVal val="visible"/>
                                      </p:to>
                                    </p:set>
                                    <p:animEffect filter="wipe(left)" transition="in">
                                      <p:cBhvr>
                                        <p:cTn id="7" dur="1000"/>
                                        <p:tgtEl>
                                          <p:spTgt spid="1275"/>
                                        </p:tgtEl>
                                      </p:cBhvr>
                                    </p:animEffect>
                                  </p:childTnLst>
                                </p:cTn>
                              </p:par>
                            </p:childTnLst>
                          </p:cTn>
                        </p:par>
                      </p:childTnLst>
                    </p:cTn>
                  </p:par>
                  <p:par>
                    <p:cTn id="8" fill="hold">
                      <p:stCondLst>
                        <p:cond delay="indefinite"/>
                      </p:stCondLst>
                      <p:childTnLst>
                        <p:par>
                          <p:cTn id="9" fill="hold">
                            <p:stCondLst>
                              <p:cond delay="0"/>
                            </p:stCondLst>
                            <p:childTnLst>
                              <p:par>
                                <p:cTn id="10" presetClass="entr" nodeType="clickEffect" presetSubtype="8" presetID="22" grpId="2" fill="hold">
                                  <p:stCondLst>
                                    <p:cond delay="0"/>
                                  </p:stCondLst>
                                  <p:iterate type="el" backwards="0">
                                    <p:tmAbs val="0"/>
                                  </p:iterate>
                                  <p:childTnLst>
                                    <p:set>
                                      <p:cBhvr>
                                        <p:cTn id="11" fill="hold"/>
                                        <p:tgtEl>
                                          <p:spTgt spid="1277"/>
                                        </p:tgtEl>
                                        <p:attrNameLst>
                                          <p:attrName>style.visibility</p:attrName>
                                        </p:attrNameLst>
                                      </p:cBhvr>
                                      <p:to>
                                        <p:strVal val="visible"/>
                                      </p:to>
                                    </p:set>
                                    <p:animEffect filter="wipe(left)" transition="in">
                                      <p:cBhvr>
                                        <p:cTn id="12" dur="1000"/>
                                        <p:tgtEl>
                                          <p:spTgt spid="1277"/>
                                        </p:tgtEl>
                                      </p:cBhvr>
                                    </p:animEffect>
                                  </p:childTnLst>
                                </p:cTn>
                              </p:par>
                            </p:childTnLst>
                          </p:cTn>
                        </p:par>
                        <p:par>
                          <p:cTn id="13" fill="hold">
                            <p:stCondLst>
                              <p:cond delay="1000"/>
                            </p:stCondLst>
                            <p:childTnLst>
                              <p:par>
                                <p:cTn id="14" presetClass="entr" nodeType="afterEffect" presetSubtype="4" presetID="22" grpId="3" fill="hold">
                                  <p:stCondLst>
                                    <p:cond delay="0"/>
                                  </p:stCondLst>
                                  <p:iterate type="el" backwards="0">
                                    <p:tmAbs val="0"/>
                                  </p:iterate>
                                  <p:childTnLst>
                                    <p:set>
                                      <p:cBhvr>
                                        <p:cTn id="15" fill="hold"/>
                                        <p:tgtEl>
                                          <p:spTgt spid="1276"/>
                                        </p:tgtEl>
                                        <p:attrNameLst>
                                          <p:attrName>style.visibility</p:attrName>
                                        </p:attrNameLst>
                                      </p:cBhvr>
                                      <p:to>
                                        <p:strVal val="visible"/>
                                      </p:to>
                                    </p:set>
                                    <p:animEffect filter="wipe(down)" transition="in">
                                      <p:cBhvr>
                                        <p:cTn id="16" dur="1000"/>
                                        <p:tgtEl>
                                          <p:spTgt spid="127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275" grpId="1"/>
      <p:bldP build="whole" bldLvl="1" animBg="1" rev="0" advAuto="0" spid="1277" grpId="2"/>
      <p:bldP build="whole" bldLvl="1" animBg="1" rev="0" advAuto="0" spid="1276" grpId="3"/>
    </p:bldLst>
  </p:timing>
</p:sld>
</file>

<file path=ppt/slides/slide13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7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8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81" name="BB84 — Using quantum measurements to establish a key"/>
          <p:cNvSpPr txBox="1"/>
          <p:nvPr>
            <p:ph type="title"/>
          </p:nvPr>
        </p:nvSpPr>
        <p:spPr>
          <a:prstGeom prst="rect">
            <a:avLst/>
          </a:prstGeom>
        </p:spPr>
        <p:txBody>
          <a:bodyPr/>
          <a:lstStyle/>
          <a:p>
            <a:pPr/>
            <a:r>
              <a:t>BB84 — Using quantum measurements to establish a key</a:t>
            </a:r>
          </a:p>
        </p:txBody>
      </p:sp>
      <p:sp>
        <p:nvSpPr>
          <p:cNvPr id="1282" name="Double-click to edit"/>
          <p:cNvSpPr txBox="1"/>
          <p:nvPr>
            <p:ph type="body" idx="1"/>
          </p:nvPr>
        </p:nvSpPr>
        <p:spPr>
          <a:prstGeom prst="rect">
            <a:avLst/>
          </a:prstGeom>
        </p:spPr>
        <p:txBody>
          <a:bodyPr/>
          <a:lstStyle/>
          <a:p>
            <a:pPr/>
          </a:p>
        </p:txBody>
      </p:sp>
      <p:sp>
        <p:nvSpPr>
          <p:cNvPr id="128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84" name="pasted-movie.png" descr="pasted-movie.png"/>
          <p:cNvPicPr>
            <a:picLocks noChangeAspect="1"/>
          </p:cNvPicPr>
          <p:nvPr/>
        </p:nvPicPr>
        <p:blipFill>
          <a:blip r:embed="rId2">
            <a:extLst/>
          </a:blip>
          <a:stretch>
            <a:fillRect/>
          </a:stretch>
        </p:blipFill>
        <p:spPr>
          <a:xfrm>
            <a:off x="890365" y="1055214"/>
            <a:ext cx="7523747" cy="3662222"/>
          </a:xfrm>
          <a:prstGeom prst="rect">
            <a:avLst/>
          </a:prstGeom>
          <a:ln w="12700">
            <a:miter lim="400000"/>
          </a:ln>
        </p:spPr>
      </p:pic>
      <p:sp>
        <p:nvSpPr>
          <p:cNvPr id="1285" name="1. Alice prepares a photon as a 0 or a 1"/>
          <p:cNvSpPr txBox="1"/>
          <p:nvPr/>
        </p:nvSpPr>
        <p:spPr>
          <a:xfrm>
            <a:off x="995487" y="3835270"/>
            <a:ext cx="1684738" cy="438684"/>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spAutoFit/>
          </a:bodyPr>
          <a:lstStyle>
            <a:lvl1pPr algn="ctr">
              <a:defRPr sz="1400">
                <a:solidFill>
                  <a:srgbClr val="FFFFFF"/>
                </a:solidFill>
              </a:defRPr>
            </a:lvl1pPr>
          </a:lstStyle>
          <a:p>
            <a:pPr/>
            <a:r>
              <a:t>1. Alice prepares a photon as a 0 or a 1 </a:t>
            </a:r>
          </a:p>
        </p:txBody>
      </p:sp>
      <p:sp>
        <p:nvSpPr>
          <p:cNvPr id="1286" name="2. Alice polarizes the photon with either 0º (+) or 45º (X)."/>
          <p:cNvSpPr txBox="1"/>
          <p:nvPr/>
        </p:nvSpPr>
        <p:spPr>
          <a:xfrm>
            <a:off x="2846236" y="3632070"/>
            <a:ext cx="2034233" cy="641884"/>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spAutoFit/>
          </a:bodyPr>
          <a:lstStyle>
            <a:lvl1pPr algn="ctr">
              <a:defRPr sz="1400">
                <a:solidFill>
                  <a:srgbClr val="FFFFFF"/>
                </a:solidFill>
              </a:defRPr>
            </a:lvl1pPr>
          </a:lstStyle>
          <a:p>
            <a:pPr/>
            <a:r>
              <a:t>2. Alice polarizes the photon with either 0º (+) or 45º (X).</a:t>
            </a:r>
          </a:p>
        </p:txBody>
      </p:sp>
      <p:sp>
        <p:nvSpPr>
          <p:cNvPr id="1287" name="3. Bob measures the photon polarization at either 0º (+) or 45º (X)"/>
          <p:cNvSpPr txBox="1"/>
          <p:nvPr/>
        </p:nvSpPr>
        <p:spPr>
          <a:xfrm>
            <a:off x="5046480" y="3835270"/>
            <a:ext cx="2956451" cy="438684"/>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spAutoFit/>
          </a:bodyPr>
          <a:lstStyle>
            <a:lvl1pPr algn="ctr">
              <a:defRPr sz="1400">
                <a:solidFill>
                  <a:srgbClr val="FFFFFF"/>
                </a:solidFill>
              </a:defRPr>
            </a:lvl1pPr>
          </a:lstStyle>
          <a:p>
            <a:pPr/>
            <a:r>
              <a:t>3. Bob measures the photon polarization at either 0º (+) or 45º (X)</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28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xit" nodeType="clickEffect" presetID="10" grpId="2" fill="hold">
                                  <p:stCondLst>
                                    <p:cond delay="0"/>
                                  </p:stCondLst>
                                  <p:iterate type="el" backwards="0">
                                    <p:tmAbs val="0"/>
                                  </p:iterate>
                                  <p:childTnLst>
                                    <p:animEffect filter="fade" transition="out">
                                      <p:cBhvr>
                                        <p:cTn id="10" dur="1000" fill="hold"/>
                                        <p:tgtEl>
                                          <p:spTgt spid="1285"/>
                                        </p:tgtEl>
                                      </p:cBhvr>
                                    </p:animEffect>
                                    <p:set>
                                      <p:cBhvr>
                                        <p:cTn id="11" fill="hold">
                                          <p:stCondLst>
                                            <p:cond delay="999"/>
                                          </p:stCondLst>
                                        </p:cTn>
                                        <p:tgtEl>
                                          <p:spTgt spid="1285"/>
                                        </p:tgtEl>
                                        <p:attrNameLst>
                                          <p:attrName>style.visibility</p:attrName>
                                        </p:attrNameLst>
                                      </p:cBhvr>
                                      <p:to>
                                        <p:strVal val="hidden"/>
                                      </p:to>
                                    </p:set>
                                  </p:childTnLst>
                                </p:cTn>
                              </p:par>
                            </p:childTnLst>
                          </p:cTn>
                        </p:par>
                        <p:par>
                          <p:cTn id="12" fill="hold">
                            <p:stCondLst>
                              <p:cond delay="1000"/>
                            </p:stCondLst>
                            <p:childTnLst>
                              <p:par>
                                <p:cTn id="13" presetClass="entr" nodeType="afterEffect" presetID="10" grpId="3" fill="hold">
                                  <p:stCondLst>
                                    <p:cond delay="0"/>
                                  </p:stCondLst>
                                  <p:iterate type="el" backwards="0">
                                    <p:tmAbs val="0"/>
                                  </p:iterate>
                                  <p:childTnLst>
                                    <p:set>
                                      <p:cBhvr>
                                        <p:cTn id="14" fill="hold"/>
                                        <p:tgtEl>
                                          <p:spTgt spid="1286"/>
                                        </p:tgtEl>
                                        <p:attrNameLst>
                                          <p:attrName>style.visibility</p:attrName>
                                        </p:attrNameLst>
                                      </p:cBhvr>
                                      <p:to>
                                        <p:strVal val="visible"/>
                                      </p:to>
                                    </p:set>
                                    <p:animEffect filter="fade" transition="in">
                                      <p:cBhvr>
                                        <p:cTn id="15" dur="1000"/>
                                        <p:tgtEl>
                                          <p:spTgt spid="1286"/>
                                        </p:tgtEl>
                                      </p:cBhvr>
                                    </p:animEffect>
                                  </p:childTnLst>
                                </p:cTn>
                              </p:par>
                            </p:childTnLst>
                          </p:cTn>
                        </p:par>
                      </p:childTnLst>
                    </p:cTn>
                  </p:par>
                  <p:par>
                    <p:cTn id="16" fill="hold">
                      <p:stCondLst>
                        <p:cond delay="indefinite"/>
                      </p:stCondLst>
                      <p:childTnLst>
                        <p:par>
                          <p:cTn id="17" fill="hold">
                            <p:stCondLst>
                              <p:cond delay="0"/>
                            </p:stCondLst>
                            <p:childTnLst>
                              <p:par>
                                <p:cTn id="18" presetClass="exit" nodeType="clickEffect" presetID="10" grpId="4" fill="hold">
                                  <p:stCondLst>
                                    <p:cond delay="0"/>
                                  </p:stCondLst>
                                  <p:iterate type="el" backwards="0">
                                    <p:tmAbs val="0"/>
                                  </p:iterate>
                                  <p:childTnLst>
                                    <p:animEffect filter="fade" transition="out">
                                      <p:cBhvr>
                                        <p:cTn id="19" dur="1000" fill="hold"/>
                                        <p:tgtEl>
                                          <p:spTgt spid="1286"/>
                                        </p:tgtEl>
                                      </p:cBhvr>
                                    </p:animEffect>
                                    <p:set>
                                      <p:cBhvr>
                                        <p:cTn id="20" fill="hold">
                                          <p:stCondLst>
                                            <p:cond delay="999"/>
                                          </p:stCondLst>
                                        </p:cTn>
                                        <p:tgtEl>
                                          <p:spTgt spid="1286"/>
                                        </p:tgtEl>
                                        <p:attrNameLst>
                                          <p:attrName>style.visibility</p:attrName>
                                        </p:attrNameLst>
                                      </p:cBhvr>
                                      <p:to>
                                        <p:strVal val="hidden"/>
                                      </p:to>
                                    </p:set>
                                  </p:childTnLst>
                                </p:cTn>
                              </p:par>
                            </p:childTnLst>
                          </p:cTn>
                        </p:par>
                        <p:par>
                          <p:cTn id="21" fill="hold">
                            <p:stCondLst>
                              <p:cond delay="1000"/>
                            </p:stCondLst>
                            <p:childTnLst>
                              <p:par>
                                <p:cTn id="22" presetClass="entr" nodeType="afterEffect" presetID="10" grpId="5" fill="hold">
                                  <p:stCondLst>
                                    <p:cond delay="0"/>
                                  </p:stCondLst>
                                  <p:iterate type="el" backwards="0">
                                    <p:tmAbs val="0"/>
                                  </p:iterate>
                                  <p:childTnLst>
                                    <p:set>
                                      <p:cBhvr>
                                        <p:cTn id="23" fill="hold"/>
                                        <p:tgtEl>
                                          <p:spTgt spid="1287"/>
                                        </p:tgtEl>
                                        <p:attrNameLst>
                                          <p:attrName>style.visibility</p:attrName>
                                        </p:attrNameLst>
                                      </p:cBhvr>
                                      <p:to>
                                        <p:strVal val="visible"/>
                                      </p:to>
                                    </p:set>
                                    <p:animEffect filter="fade" transition="in">
                                      <p:cBhvr>
                                        <p:cTn id="24" dur="1000"/>
                                        <p:tgtEl>
                                          <p:spTgt spid="1287"/>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286" grpId="4"/>
      <p:bldP build="whole" bldLvl="1" animBg="1" rev="0" advAuto="0" spid="1287" grpId="5"/>
      <p:bldP build="whole" bldLvl="1" animBg="1" rev="0" advAuto="0" spid="1286" grpId="3"/>
      <p:bldP build="whole" bldLvl="1" animBg="1" rev="0" advAuto="0" spid="1285" grpId="1"/>
      <p:bldP build="whole" bldLvl="1" animBg="1" rev="0" advAuto="0" spid="1285" grpId="2"/>
    </p:bldLst>
  </p:timing>
</p:sld>
</file>

<file path=ppt/slides/slide13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8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9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91" name="BB84 possible outcomes"/>
          <p:cNvSpPr txBox="1"/>
          <p:nvPr>
            <p:ph type="title"/>
          </p:nvPr>
        </p:nvSpPr>
        <p:spPr>
          <a:prstGeom prst="rect">
            <a:avLst/>
          </a:prstGeom>
        </p:spPr>
        <p:txBody>
          <a:bodyPr/>
          <a:lstStyle/>
          <a:p>
            <a:pPr/>
            <a:r>
              <a:t>BB84 possible outcomes</a:t>
            </a:r>
          </a:p>
        </p:txBody>
      </p:sp>
      <p:sp>
        <p:nvSpPr>
          <p:cNvPr id="1292" name="If Alice sends at 0º and Bob measures at 0º, Bob measures what Alice sent.…"/>
          <p:cNvSpPr txBox="1"/>
          <p:nvPr>
            <p:ph type="body" idx="1"/>
          </p:nvPr>
        </p:nvSpPr>
        <p:spPr>
          <a:prstGeom prst="rect">
            <a:avLst/>
          </a:prstGeom>
        </p:spPr>
        <p:txBody>
          <a:bodyPr/>
          <a:lstStyle/>
          <a:p>
            <a:pPr/>
            <a:r>
              <a:t>If Alice sends at 0º and Bob measures at 0º, Bob measures what Alice sent.</a:t>
            </a:r>
          </a:p>
          <a:p>
            <a:pPr/>
            <a:r>
              <a:t>If Alice sends at 45º and Bob measure at 45º, Bob measures what Alice sent.</a:t>
            </a:r>
          </a:p>
          <a:p>
            <a:pPr/>
          </a:p>
          <a:p>
            <a:pPr/>
            <a:r>
              <a:t>If Alice sends at 0º and Bob measures at 45º, Bob’s measurement is random.</a:t>
            </a:r>
          </a:p>
          <a:p>
            <a:pPr/>
            <a:r>
              <a:t>If Alice sends at 45º and Bob measures at 0º, Bob’s measurement is random.</a:t>
            </a:r>
          </a:p>
          <a:p>
            <a:pPr/>
          </a:p>
          <a:p>
            <a:pPr/>
            <a:r>
              <a:t>Alice &amp; Bob reveal their angles — </a:t>
            </a:r>
          </a:p>
          <a:p>
            <a:pPr lvl="1"/>
            <a:r>
              <a:t>Alice doesn’t reveal what she sent.</a:t>
            </a:r>
          </a:p>
          <a:p>
            <a:pPr lvl="1"/>
            <a:r>
              <a:t>Bob doesn’t reveal what he. measured.</a:t>
            </a:r>
          </a:p>
          <a:p>
            <a:pPr/>
          </a:p>
          <a:p>
            <a:pPr/>
            <a:r>
              <a:t>If their angles match, they have a shared bit!</a:t>
            </a:r>
          </a:p>
        </p:txBody>
      </p:sp>
      <p:sp>
        <p:nvSpPr>
          <p:cNvPr id="129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3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9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29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297" name="BB84 builds a shared secret key when the angles match"/>
          <p:cNvSpPr txBox="1"/>
          <p:nvPr>
            <p:ph type="title"/>
          </p:nvPr>
        </p:nvSpPr>
        <p:spPr>
          <a:prstGeom prst="rect">
            <a:avLst/>
          </a:prstGeom>
        </p:spPr>
        <p:txBody>
          <a:bodyPr/>
          <a:lstStyle/>
          <a:p>
            <a:pPr/>
            <a:r>
              <a:t>BB84 builds a shared secret key when the angles match</a:t>
            </a:r>
          </a:p>
        </p:txBody>
      </p:sp>
      <p:sp>
        <p:nvSpPr>
          <p:cNvPr id="129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299" name="pasted-movie.png" descr="pasted-movie.png"/>
          <p:cNvPicPr>
            <a:picLocks noChangeAspect="1"/>
          </p:cNvPicPr>
          <p:nvPr/>
        </p:nvPicPr>
        <p:blipFill>
          <a:blip r:embed="rId2">
            <a:extLst/>
          </a:blip>
          <a:stretch>
            <a:fillRect/>
          </a:stretch>
        </p:blipFill>
        <p:spPr>
          <a:xfrm>
            <a:off x="743519" y="772027"/>
            <a:ext cx="7656962" cy="4228597"/>
          </a:xfrm>
          <a:prstGeom prst="rect">
            <a:avLst/>
          </a:prstGeom>
          <a:ln w="12700">
            <a:miter lim="400000"/>
          </a:ln>
        </p:spPr>
      </p:pic>
      <p:grpSp>
        <p:nvGrpSpPr>
          <p:cNvPr id="1302" name="Group"/>
          <p:cNvGrpSpPr/>
          <p:nvPr/>
        </p:nvGrpSpPr>
        <p:grpSpPr>
          <a:xfrm>
            <a:off x="2712747" y="1224457"/>
            <a:ext cx="548744" cy="1766442"/>
            <a:chOff x="0" y="0"/>
            <a:chExt cx="548743" cy="1766440"/>
          </a:xfrm>
        </p:grpSpPr>
        <p:sp>
          <p:nvSpPr>
            <p:cNvPr id="1300" name="Circle"/>
            <p:cNvSpPr/>
            <p:nvPr/>
          </p:nvSpPr>
          <p:spPr>
            <a:xfrm>
              <a:off x="0" y="0"/>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sp>
          <p:nvSpPr>
            <p:cNvPr id="1301" name="Circle"/>
            <p:cNvSpPr/>
            <p:nvPr/>
          </p:nvSpPr>
          <p:spPr>
            <a:xfrm>
              <a:off x="0" y="1217697"/>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grpSp>
      <p:grpSp>
        <p:nvGrpSpPr>
          <p:cNvPr id="1306" name="Group"/>
          <p:cNvGrpSpPr/>
          <p:nvPr/>
        </p:nvGrpSpPr>
        <p:grpSpPr>
          <a:xfrm>
            <a:off x="2779394" y="778911"/>
            <a:ext cx="415450" cy="4116470"/>
            <a:chOff x="331090" y="0"/>
            <a:chExt cx="415449" cy="4116469"/>
          </a:xfrm>
        </p:grpSpPr>
        <p:sp>
          <p:nvSpPr>
            <p:cNvPr id="1303" name="Oval"/>
            <p:cNvSpPr/>
            <p:nvPr/>
          </p:nvSpPr>
          <p:spPr>
            <a:xfrm>
              <a:off x="331090" y="0"/>
              <a:ext cx="415450" cy="396190"/>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sp>
          <p:nvSpPr>
            <p:cNvPr id="1304" name="Oval"/>
            <p:cNvSpPr/>
            <p:nvPr/>
          </p:nvSpPr>
          <p:spPr>
            <a:xfrm>
              <a:off x="331090" y="3720279"/>
              <a:ext cx="415450" cy="396191"/>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cxnSp>
          <p:nvCxnSpPr>
            <p:cNvPr id="1305" name="Connection Line"/>
            <p:cNvCxnSpPr>
              <a:stCxn id="1304" idx="0"/>
              <a:endCxn id="1303" idx="0"/>
            </p:cNvCxnSpPr>
            <p:nvPr/>
          </p:nvCxnSpPr>
          <p:spPr>
            <a:xfrm flipV="1">
              <a:off x="538815" y="198094"/>
              <a:ext cx="1" cy="3720281"/>
            </a:xfrm>
            <a:prstGeom prst="straightConnector1">
              <a:avLst/>
            </a:prstGeom>
            <a:ln w="25400" cap="flat">
              <a:solidFill>
                <a:schemeClr val="accent1"/>
              </a:solidFill>
              <a:prstDash val="solid"/>
              <a:round/>
              <a:headEnd type="triangle" w="med" len="med"/>
            </a:ln>
            <a:effectLst>
              <a:outerShdw sx="100000" sy="100000" kx="0" ky="0" algn="b" rotWithShape="0" blurRad="38100" dist="20000" dir="5400000">
                <a:srgbClr val="000000">
                  <a:alpha val="38000"/>
                </a:srgbClr>
              </a:outerShdw>
            </a:effectLst>
          </p:spPr>
        </p:cxnSp>
      </p:grpSp>
      <p:grpSp>
        <p:nvGrpSpPr>
          <p:cNvPr id="1309" name="Group"/>
          <p:cNvGrpSpPr/>
          <p:nvPr/>
        </p:nvGrpSpPr>
        <p:grpSpPr>
          <a:xfrm>
            <a:off x="4164165" y="1224457"/>
            <a:ext cx="548745" cy="1766442"/>
            <a:chOff x="0" y="0"/>
            <a:chExt cx="548743" cy="1766440"/>
          </a:xfrm>
        </p:grpSpPr>
        <p:sp>
          <p:nvSpPr>
            <p:cNvPr id="1307" name="Circle"/>
            <p:cNvSpPr/>
            <p:nvPr/>
          </p:nvSpPr>
          <p:spPr>
            <a:xfrm>
              <a:off x="0" y="0"/>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sp>
          <p:nvSpPr>
            <p:cNvPr id="1308" name="Circle"/>
            <p:cNvSpPr/>
            <p:nvPr/>
          </p:nvSpPr>
          <p:spPr>
            <a:xfrm>
              <a:off x="0" y="1217697"/>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grpSp>
      <p:grpSp>
        <p:nvGrpSpPr>
          <p:cNvPr id="1313" name="Group"/>
          <p:cNvGrpSpPr/>
          <p:nvPr/>
        </p:nvGrpSpPr>
        <p:grpSpPr>
          <a:xfrm>
            <a:off x="4253071" y="772027"/>
            <a:ext cx="415451" cy="4116470"/>
            <a:chOff x="331090" y="0"/>
            <a:chExt cx="415449" cy="4116469"/>
          </a:xfrm>
        </p:grpSpPr>
        <p:sp>
          <p:nvSpPr>
            <p:cNvPr id="1310" name="Oval"/>
            <p:cNvSpPr/>
            <p:nvPr/>
          </p:nvSpPr>
          <p:spPr>
            <a:xfrm>
              <a:off x="331090" y="0"/>
              <a:ext cx="415450" cy="396190"/>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sp>
          <p:nvSpPr>
            <p:cNvPr id="1311" name="Oval"/>
            <p:cNvSpPr/>
            <p:nvPr/>
          </p:nvSpPr>
          <p:spPr>
            <a:xfrm>
              <a:off x="331090" y="3720279"/>
              <a:ext cx="415450" cy="396191"/>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cxnSp>
          <p:nvCxnSpPr>
            <p:cNvPr id="1312" name="Connection Line"/>
            <p:cNvCxnSpPr>
              <a:stCxn id="1311" idx="0"/>
              <a:endCxn id="1310" idx="0"/>
            </p:cNvCxnSpPr>
            <p:nvPr/>
          </p:nvCxnSpPr>
          <p:spPr>
            <a:xfrm flipV="1">
              <a:off x="538815" y="198094"/>
              <a:ext cx="1" cy="3720281"/>
            </a:xfrm>
            <a:prstGeom prst="straightConnector1">
              <a:avLst/>
            </a:prstGeom>
            <a:ln w="25400" cap="flat">
              <a:solidFill>
                <a:schemeClr val="accent1"/>
              </a:solidFill>
              <a:prstDash val="solid"/>
              <a:round/>
              <a:headEnd type="triangle" w="med" len="med"/>
            </a:ln>
            <a:effectLst>
              <a:outerShdw sx="100000" sy="100000" kx="0" ky="0" algn="b" rotWithShape="0" blurRad="38100" dist="20000" dir="5400000">
                <a:srgbClr val="000000">
                  <a:alpha val="38000"/>
                </a:srgbClr>
              </a:outerShdw>
            </a:effectLst>
          </p:spPr>
        </p:cxnSp>
      </p:grpSp>
      <p:grpSp>
        <p:nvGrpSpPr>
          <p:cNvPr id="1316" name="Group"/>
          <p:cNvGrpSpPr/>
          <p:nvPr/>
        </p:nvGrpSpPr>
        <p:grpSpPr>
          <a:xfrm>
            <a:off x="6249970" y="1224457"/>
            <a:ext cx="548744" cy="1766442"/>
            <a:chOff x="0" y="0"/>
            <a:chExt cx="548743" cy="1766440"/>
          </a:xfrm>
        </p:grpSpPr>
        <p:sp>
          <p:nvSpPr>
            <p:cNvPr id="1314" name="Circle"/>
            <p:cNvSpPr/>
            <p:nvPr/>
          </p:nvSpPr>
          <p:spPr>
            <a:xfrm>
              <a:off x="0" y="0"/>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sp>
          <p:nvSpPr>
            <p:cNvPr id="1315" name="Circle"/>
            <p:cNvSpPr/>
            <p:nvPr/>
          </p:nvSpPr>
          <p:spPr>
            <a:xfrm>
              <a:off x="0" y="1217697"/>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grpSp>
      <p:grpSp>
        <p:nvGrpSpPr>
          <p:cNvPr id="1320" name="Group"/>
          <p:cNvGrpSpPr/>
          <p:nvPr/>
        </p:nvGrpSpPr>
        <p:grpSpPr>
          <a:xfrm>
            <a:off x="6312041" y="778911"/>
            <a:ext cx="415451" cy="4116470"/>
            <a:chOff x="331090" y="0"/>
            <a:chExt cx="415449" cy="4116469"/>
          </a:xfrm>
        </p:grpSpPr>
        <p:sp>
          <p:nvSpPr>
            <p:cNvPr id="1317" name="Oval"/>
            <p:cNvSpPr/>
            <p:nvPr/>
          </p:nvSpPr>
          <p:spPr>
            <a:xfrm>
              <a:off x="331090" y="0"/>
              <a:ext cx="415450" cy="396190"/>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sp>
          <p:nvSpPr>
            <p:cNvPr id="1318" name="Oval"/>
            <p:cNvSpPr/>
            <p:nvPr/>
          </p:nvSpPr>
          <p:spPr>
            <a:xfrm>
              <a:off x="331090" y="3720279"/>
              <a:ext cx="415450" cy="396191"/>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cxnSp>
          <p:nvCxnSpPr>
            <p:cNvPr id="1319" name="Connection Line"/>
            <p:cNvCxnSpPr>
              <a:stCxn id="1318" idx="0"/>
              <a:endCxn id="1317" idx="0"/>
            </p:cNvCxnSpPr>
            <p:nvPr/>
          </p:nvCxnSpPr>
          <p:spPr>
            <a:xfrm flipV="1">
              <a:off x="538815" y="198094"/>
              <a:ext cx="1" cy="3720281"/>
            </a:xfrm>
            <a:prstGeom prst="straightConnector1">
              <a:avLst/>
            </a:prstGeom>
            <a:ln w="25400" cap="flat">
              <a:solidFill>
                <a:schemeClr val="accent1"/>
              </a:solidFill>
              <a:prstDash val="solid"/>
              <a:round/>
              <a:headEnd type="triangle" w="med" len="med"/>
            </a:ln>
            <a:effectLst>
              <a:outerShdw sx="100000" sy="100000" kx="0" ky="0" algn="b" rotWithShape="0" blurRad="38100" dist="20000" dir="5400000">
                <a:srgbClr val="000000">
                  <a:alpha val="38000"/>
                </a:srgbClr>
              </a:outerShdw>
            </a:effectLst>
          </p:spPr>
        </p:cxnSp>
      </p:grpSp>
      <p:grpSp>
        <p:nvGrpSpPr>
          <p:cNvPr id="1324" name="Group"/>
          <p:cNvGrpSpPr/>
          <p:nvPr/>
        </p:nvGrpSpPr>
        <p:grpSpPr>
          <a:xfrm>
            <a:off x="7747756" y="772027"/>
            <a:ext cx="415450" cy="4116470"/>
            <a:chOff x="331090" y="0"/>
            <a:chExt cx="415449" cy="4116469"/>
          </a:xfrm>
        </p:grpSpPr>
        <p:sp>
          <p:nvSpPr>
            <p:cNvPr id="1321" name="Oval"/>
            <p:cNvSpPr/>
            <p:nvPr/>
          </p:nvSpPr>
          <p:spPr>
            <a:xfrm>
              <a:off x="331090" y="0"/>
              <a:ext cx="415450" cy="396190"/>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sp>
          <p:nvSpPr>
            <p:cNvPr id="1322" name="Oval"/>
            <p:cNvSpPr/>
            <p:nvPr/>
          </p:nvSpPr>
          <p:spPr>
            <a:xfrm>
              <a:off x="331090" y="3720279"/>
              <a:ext cx="415450" cy="396191"/>
            </a:xfrm>
            <a:prstGeom prst="ellipse">
              <a:avLst/>
            </a:prstGeom>
            <a:noFill/>
            <a:ln w="50800" cap="flat">
              <a:solidFill>
                <a:srgbClr val="1EDA12">
                  <a:alpha val="60442"/>
                </a:srgbClr>
              </a:solidFill>
              <a:prstDash val="solid"/>
              <a:round/>
            </a:ln>
            <a:effectLst/>
          </p:spPr>
          <p:txBody>
            <a:bodyPr wrap="square" lIns="0" tIns="0" rIns="0" bIns="0" numCol="1" anchor="t">
              <a:noAutofit/>
            </a:bodyPr>
            <a:lstStyle/>
            <a:p>
              <a:pPr>
                <a:defRPr sz="1400">
                  <a:solidFill>
                    <a:srgbClr val="1A9988"/>
                  </a:solidFill>
                </a:defRPr>
              </a:pPr>
            </a:p>
          </p:txBody>
        </p:sp>
        <p:cxnSp>
          <p:nvCxnSpPr>
            <p:cNvPr id="1323" name="Connection Line"/>
            <p:cNvCxnSpPr>
              <a:stCxn id="1322" idx="0"/>
              <a:endCxn id="1321" idx="0"/>
            </p:cNvCxnSpPr>
            <p:nvPr/>
          </p:nvCxnSpPr>
          <p:spPr>
            <a:xfrm flipV="1">
              <a:off x="538815" y="198094"/>
              <a:ext cx="1" cy="3720281"/>
            </a:xfrm>
            <a:prstGeom prst="straightConnector1">
              <a:avLst/>
            </a:prstGeom>
            <a:ln w="25400" cap="flat">
              <a:solidFill>
                <a:schemeClr val="accent1"/>
              </a:solidFill>
              <a:prstDash val="solid"/>
              <a:round/>
              <a:headEnd type="triangle" w="med" len="med"/>
            </a:ln>
            <a:effectLst>
              <a:outerShdw sx="100000" sy="100000" kx="0" ky="0" algn="b" rotWithShape="0" blurRad="38100" dist="20000" dir="5400000">
                <a:srgbClr val="000000">
                  <a:alpha val="38000"/>
                </a:srgbClr>
              </a:outerShdw>
            </a:effectLst>
          </p:spPr>
        </p:cxnSp>
      </p:grpSp>
      <p:grpSp>
        <p:nvGrpSpPr>
          <p:cNvPr id="1327" name="Group"/>
          <p:cNvGrpSpPr/>
          <p:nvPr/>
        </p:nvGrpSpPr>
        <p:grpSpPr>
          <a:xfrm>
            <a:off x="7681109" y="1224457"/>
            <a:ext cx="548744" cy="1766442"/>
            <a:chOff x="0" y="0"/>
            <a:chExt cx="548743" cy="1766440"/>
          </a:xfrm>
        </p:grpSpPr>
        <p:sp>
          <p:nvSpPr>
            <p:cNvPr id="1325" name="Circle"/>
            <p:cNvSpPr/>
            <p:nvPr/>
          </p:nvSpPr>
          <p:spPr>
            <a:xfrm>
              <a:off x="0" y="0"/>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sp>
          <p:nvSpPr>
            <p:cNvPr id="1326" name="Circle"/>
            <p:cNvSpPr/>
            <p:nvPr/>
          </p:nvSpPr>
          <p:spPr>
            <a:xfrm>
              <a:off x="0" y="1217697"/>
              <a:ext cx="548744" cy="548744"/>
            </a:xfrm>
            <a:prstGeom prst="ellipse">
              <a:avLst/>
            </a:prstGeom>
            <a:noFill/>
            <a:ln w="50800" cap="flat">
              <a:solidFill>
                <a:schemeClr val="accent3">
                  <a:alpha val="60442"/>
                </a:schemeClr>
              </a:solidFill>
              <a:prstDash val="solid"/>
              <a:round/>
            </a:ln>
            <a:effectLst/>
          </p:spPr>
          <p:txBody>
            <a:bodyPr wrap="square" lIns="0" tIns="0" rIns="0" bIns="0" numCol="1" anchor="t">
              <a:noAutofit/>
            </a:bodyPr>
            <a:lstStyle/>
            <a:p>
              <a:pPr>
                <a:defRPr sz="1400">
                  <a:solidFill>
                    <a:srgbClr val="1A9988"/>
                  </a:solidFill>
                </a:defRPr>
              </a:pP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30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130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Class="entr" nodeType="clickEffect" presetSubtype="0" presetID="1" grpId="3" fill="hold">
                                  <p:stCondLst>
                                    <p:cond delay="0"/>
                                  </p:stCondLst>
                                  <p:iterate type="el" backwards="0">
                                    <p:tmAbs val="0"/>
                                  </p:iterate>
                                  <p:childTnLst>
                                    <p:set>
                                      <p:cBhvr>
                                        <p:cTn id="14" fill="hold"/>
                                        <p:tgtEl>
                                          <p:spTgt spid="130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Class="entr" nodeType="clickEffect" presetSubtype="0" presetID="1" grpId="4" fill="hold">
                                  <p:stCondLst>
                                    <p:cond delay="0"/>
                                  </p:stCondLst>
                                  <p:iterate type="el" backwards="0">
                                    <p:tmAbs val="0"/>
                                  </p:iterate>
                                  <p:childTnLst>
                                    <p:set>
                                      <p:cBhvr>
                                        <p:cTn id="18" fill="hold"/>
                                        <p:tgtEl>
                                          <p:spTgt spid="131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Class="entr" nodeType="clickEffect" presetSubtype="0" presetID="1" grpId="5" fill="hold">
                                  <p:stCondLst>
                                    <p:cond delay="0"/>
                                  </p:stCondLst>
                                  <p:iterate type="el" backwards="0">
                                    <p:tmAbs val="0"/>
                                  </p:iterate>
                                  <p:childTnLst>
                                    <p:set>
                                      <p:cBhvr>
                                        <p:cTn id="22" fill="hold"/>
                                        <p:tgtEl>
                                          <p:spTgt spid="1316"/>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Class="entr" nodeType="clickEffect" presetSubtype="0" presetID="1" grpId="6" fill="hold">
                                  <p:stCondLst>
                                    <p:cond delay="0"/>
                                  </p:stCondLst>
                                  <p:iterate type="el" backwards="0">
                                    <p:tmAbs val="0"/>
                                  </p:iterate>
                                  <p:childTnLst>
                                    <p:set>
                                      <p:cBhvr>
                                        <p:cTn id="26" fill="hold"/>
                                        <p:tgtEl>
                                          <p:spTgt spid="1320"/>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Class="entr" nodeType="clickEffect" presetSubtype="0" presetID="1" grpId="7" fill="hold">
                                  <p:stCondLst>
                                    <p:cond delay="0"/>
                                  </p:stCondLst>
                                  <p:iterate type="el" backwards="0">
                                    <p:tmAbs val="0"/>
                                  </p:iterate>
                                  <p:childTnLst>
                                    <p:set>
                                      <p:cBhvr>
                                        <p:cTn id="30" fill="hold"/>
                                        <p:tgtEl>
                                          <p:spTgt spid="1327"/>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Class="entr" nodeType="clickEffect" presetSubtype="0" presetID="1" grpId="8" fill="hold">
                                  <p:stCondLst>
                                    <p:cond delay="0"/>
                                  </p:stCondLst>
                                  <p:iterate type="el" backwards="0">
                                    <p:tmAbs val="0"/>
                                  </p:iterate>
                                  <p:childTnLst>
                                    <p:set>
                                      <p:cBhvr>
                                        <p:cTn id="34" fill="hold"/>
                                        <p:tgtEl>
                                          <p:spTgt spid="1324"/>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313" grpId="4"/>
      <p:bldP build="whole" bldLvl="1" animBg="1" rev="0" advAuto="0" spid="1306" grpId="2"/>
      <p:bldP build="whole" bldLvl="1" animBg="1" rev="0" advAuto="0" spid="1309" grpId="3"/>
      <p:bldP build="whole" bldLvl="1" animBg="1" rev="0" advAuto="0" spid="1324" grpId="8"/>
      <p:bldP build="whole" bldLvl="1" animBg="1" rev="0" advAuto="0" spid="1327" grpId="7"/>
      <p:bldP build="whole" bldLvl="1" animBg="1" rev="0" advAuto="0" spid="1302" grpId="1"/>
      <p:bldP build="whole" bldLvl="1" animBg="1" rev="0" advAuto="0" spid="1316" grpId="5"/>
      <p:bldP build="whole" bldLvl="1" animBg="1" rev="0" advAuto="0" spid="1320" grpId="6"/>
    </p:bldLst>
  </p:timing>
</p:sld>
</file>

<file path=ppt/slides/slide13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2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33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331" name="Release a small number of the secret key to detect attackers."/>
          <p:cNvSpPr txBox="1"/>
          <p:nvPr>
            <p:ph type="title"/>
          </p:nvPr>
        </p:nvSpPr>
        <p:spPr>
          <a:prstGeom prst="rect">
            <a:avLst/>
          </a:prstGeom>
        </p:spPr>
        <p:txBody>
          <a:bodyPr/>
          <a:lstStyle/>
          <a:p>
            <a:pPr/>
            <a:r>
              <a:t>Release a small number of the secret key to detect attackers.</a:t>
            </a:r>
          </a:p>
        </p:txBody>
      </p:sp>
      <p:sp>
        <p:nvSpPr>
          <p:cNvPr id="133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333" name="pasted-movie.png" descr="pasted-movie.png"/>
          <p:cNvPicPr>
            <a:picLocks noChangeAspect="1"/>
          </p:cNvPicPr>
          <p:nvPr/>
        </p:nvPicPr>
        <p:blipFill>
          <a:blip r:embed="rId2">
            <a:extLst/>
          </a:blip>
          <a:srcRect l="0" t="84862" r="0" b="0"/>
          <a:stretch>
            <a:fillRect/>
          </a:stretch>
        </p:blipFill>
        <p:spPr>
          <a:xfrm>
            <a:off x="743519" y="2056709"/>
            <a:ext cx="7656962" cy="640094"/>
          </a:xfrm>
          <a:prstGeom prst="rect">
            <a:avLst/>
          </a:prstGeom>
          <a:ln w="12700">
            <a:miter lim="400000"/>
          </a:ln>
        </p:spPr>
      </p:pic>
      <p:sp>
        <p:nvSpPr>
          <p:cNvPr id="1334" name="Oval"/>
          <p:cNvSpPr/>
          <p:nvPr/>
        </p:nvSpPr>
        <p:spPr>
          <a:xfrm>
            <a:off x="2779394" y="2195370"/>
            <a:ext cx="415450" cy="396191"/>
          </a:xfrm>
          <a:prstGeom prst="ellipse">
            <a:avLst/>
          </a:prstGeom>
          <a:ln w="50800">
            <a:solidFill>
              <a:srgbClr val="1EDA12">
                <a:alpha val="60442"/>
              </a:srgbClr>
            </a:solidFill>
          </a:ln>
        </p:spPr>
        <p:txBody>
          <a:bodyPr lIns="0" tIns="0" rIns="0" bIns="0"/>
          <a:lstStyle/>
          <a:p>
            <a:pPr>
              <a:defRPr sz="1400">
                <a:solidFill>
                  <a:srgbClr val="1A9988"/>
                </a:solidFill>
              </a:defRPr>
            </a:pPr>
          </a:p>
        </p:txBody>
      </p:sp>
      <p:sp>
        <p:nvSpPr>
          <p:cNvPr id="1335" name="Oval"/>
          <p:cNvSpPr/>
          <p:nvPr/>
        </p:nvSpPr>
        <p:spPr>
          <a:xfrm>
            <a:off x="4253071" y="2188486"/>
            <a:ext cx="415450" cy="396191"/>
          </a:xfrm>
          <a:prstGeom prst="ellipse">
            <a:avLst/>
          </a:prstGeom>
          <a:ln w="50800">
            <a:solidFill>
              <a:srgbClr val="FF1942">
                <a:alpha val="60442"/>
              </a:srgbClr>
            </a:solidFill>
          </a:ln>
        </p:spPr>
        <p:txBody>
          <a:bodyPr lIns="0" tIns="0" rIns="0" bIns="0"/>
          <a:lstStyle/>
          <a:p>
            <a:pPr>
              <a:defRPr sz="1400">
                <a:solidFill>
                  <a:srgbClr val="1A9988"/>
                </a:solidFill>
              </a:defRPr>
            </a:pPr>
          </a:p>
        </p:txBody>
      </p:sp>
      <p:sp>
        <p:nvSpPr>
          <p:cNvPr id="1336" name="Oval"/>
          <p:cNvSpPr/>
          <p:nvPr/>
        </p:nvSpPr>
        <p:spPr>
          <a:xfrm>
            <a:off x="6312041" y="2195370"/>
            <a:ext cx="415451" cy="396191"/>
          </a:xfrm>
          <a:prstGeom prst="ellipse">
            <a:avLst/>
          </a:prstGeom>
          <a:ln w="50800">
            <a:solidFill>
              <a:srgbClr val="1EDA12">
                <a:alpha val="60442"/>
              </a:srgbClr>
            </a:solidFill>
          </a:ln>
        </p:spPr>
        <p:txBody>
          <a:bodyPr lIns="0" tIns="0" rIns="0" bIns="0"/>
          <a:lstStyle/>
          <a:p>
            <a:pPr>
              <a:defRPr sz="1400">
                <a:solidFill>
                  <a:srgbClr val="1A9988"/>
                </a:solidFill>
              </a:defRPr>
            </a:pPr>
          </a:p>
        </p:txBody>
      </p:sp>
      <p:sp>
        <p:nvSpPr>
          <p:cNvPr id="1337" name="Oval"/>
          <p:cNvSpPr/>
          <p:nvPr/>
        </p:nvSpPr>
        <p:spPr>
          <a:xfrm>
            <a:off x="7747756" y="2188486"/>
            <a:ext cx="415450" cy="396191"/>
          </a:xfrm>
          <a:prstGeom prst="ellipse">
            <a:avLst/>
          </a:prstGeom>
          <a:ln w="50800">
            <a:solidFill>
              <a:srgbClr val="1EDA12">
                <a:alpha val="60442"/>
              </a:srgbClr>
            </a:solidFill>
          </a:ln>
        </p:spPr>
        <p:txBody>
          <a:bodyPr lIns="0" tIns="0" rIns="0" bIns="0"/>
          <a:lstStyle/>
          <a:p>
            <a:pPr>
              <a:defRPr sz="1400">
                <a:solidFill>
                  <a:srgbClr val="1A9988"/>
                </a:solidFill>
              </a:defRPr>
            </a:pPr>
          </a:p>
        </p:txBody>
      </p:sp>
    </p:spTree>
  </p:cSld>
  <p:clrMapOvr>
    <a:masterClrMapping/>
  </p:clrMapOvr>
  <p:transition xmlns:p14="http://schemas.microsoft.com/office/powerpoint/2010/main" spd="med" advClick="1"/>
</p:sld>
</file>

<file path=ppt/slides/slide14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3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34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341" name="Demo - quantumflytrap.com"/>
          <p:cNvSpPr txBox="1"/>
          <p:nvPr>
            <p:ph type="title"/>
          </p:nvPr>
        </p:nvSpPr>
        <p:spPr>
          <a:prstGeom prst="rect">
            <a:avLst/>
          </a:prstGeom>
        </p:spPr>
        <p:txBody>
          <a:bodyPr/>
          <a:lstStyle/>
          <a:p>
            <a:pPr/>
            <a:r>
              <a:t>Demo - </a:t>
            </a:r>
            <a:r>
              <a:rPr u="sng">
                <a:solidFill>
                  <a:schemeClr val="accent5"/>
                </a:solidFill>
                <a:uFill>
                  <a:solidFill>
                    <a:schemeClr val="accent5"/>
                  </a:solidFill>
                </a:uFill>
                <a:hlinkClick r:id="rId2" invalidUrl="" action="" tgtFrame="" tooltip="" history="1" highlightClick="0" endSnd="0"/>
              </a:rPr>
              <a:t>quantumflytrap.com</a:t>
            </a:r>
          </a:p>
        </p:txBody>
      </p:sp>
      <p:sp>
        <p:nvSpPr>
          <p:cNvPr id="134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343" name="bb84 protocol demo clipped.mov" descr="bb84 protocol demo clipped.mov"/>
          <p:cNvPicPr>
            <a:picLocks noChangeAspect="0"/>
          </p:cNvPicPr>
          <p:nvPr>
            <a:videoFile r:link="rId3"/>
            <p:extLst>
              <p:ext uri="{DAA4B4D4-6D71-4841-9C94-3DE7FCFB9230}">
                <p14:media xmlns:p14="http://schemas.microsoft.com/office/powerpoint/2010/main" r:embed="rId4"/>
              </p:ext>
            </p:extLst>
          </p:nvPr>
        </p:nvPicPr>
        <p:blipFill>
          <a:blip r:embed="rId5">
            <a:extLst/>
          </a:blip>
          <a:stretch>
            <a:fillRect/>
          </a:stretch>
        </p:blipFill>
        <p:spPr>
          <a:xfrm>
            <a:off x="544924" y="656381"/>
            <a:ext cx="8054152" cy="4430213"/>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mediacall" nodeType="clickEffect" presetSubtype="0" presetID="1" grpId="1" fill="hold">
                                  <p:stCondLst>
                                    <p:cond delay="0"/>
                                  </p:stCondLst>
                                  <p:childTnLst>
                                    <p:cmd type="call" cmd="playFrom(0.0)">
                                      <p:cBhvr>
                                        <p:cTn id="6" dur="26266" fill="hold"/>
                                        <p:tgtEl>
                                          <p:spTgt spid="1343"/>
                                        </p:tgtEl>
                                      </p:cBhvr>
                                    </p:cmd>
                                  </p:childTnLst>
                                </p:cTn>
                              </p:par>
                            </p:childTnLst>
                          </p:cTn>
                        </p:par>
                      </p:childTnLst>
                    </p:cTn>
                  </p:par>
                </p:childTnLst>
              </p:cTn>
              <p:prevCondLst>
                <p:cond evt="onPrev">
                  <p:tgtEl>
                    <p:sldTgt/>
                  </p:tgtEl>
                </p:cond>
              </p:prevCondLst>
              <p:nextCondLst>
                <p:cond evt="onNext">
                  <p:tgtEl>
                    <p:sldTgt/>
                  </p:tgtEl>
                </p:cond>
              </p:nextCondLst>
            </p:seq>
            <p:video fullScrn="0">
              <p:cMediaNode mute="0" showWhenStopped="1" numSld="1" vol="100000">
                <p:cTn id="7" fill="hold" display="0">
                  <p:stCondLst>
                    <p:cond delay="indefinite"/>
                  </p:stCondLst>
                </p:cTn>
                <p:tgtEl>
                  <p:spTgt spid="1343"/>
                </p:tgtEl>
              </p:cMediaNode>
            </p:video>
            <p:seq concurrent="1" prevAc="none" nextAc="seek">
              <p:cTn id="8" evtFilter="cancelBubble" nodeType="interactiveSeq" restart="whenNotActive" fill="hold">
                <p:stCondLst>
                  <p:cond delay="0" evt="onClick">
                    <p:tgtEl>
                      <p:spTgt spid="1343"/>
                    </p:tgtEl>
                  </p:cond>
                </p:stCondLst>
                <p:endSync delay="0" evt="end">
                  <p:rtn val="all"/>
                </p:endSync>
                <p:childTnLst>
                  <p:par>
                    <p:cTn id="9" fill="hold">
                      <p:stCondLst>
                        <p:cond delay="0"/>
                      </p:stCondLst>
                      <p:childTnLst>
                        <p:par>
                          <p:cTn id="10" fill="hold">
                            <p:stCondLst>
                              <p:cond delay="0"/>
                            </p:stCondLst>
                            <p:childTnLst>
                              <p:par>
                                <p:cTn id="11" presetClass="mediacall" nodeType="clickEffect" presetSubtype="0" presetID="2" fill="hold">
                                  <p:stCondLst>
                                    <p:cond delay="0"/>
                                  </p:stCondLst>
                                  <p:childTnLst>
                                    <p:cmd type="call" cmd="togglePause">
                                      <p:cBhvr>
                                        <p:cTn id="12" dur="1" fill="hold"/>
                                        <p:tgtEl>
                                          <p:spTgt spid="1343"/>
                                        </p:tgtEl>
                                      </p:cBhvr>
                                    </p:cmd>
                                  </p:childTnLst>
                                </p:cTn>
                              </p:par>
                            </p:childTnLst>
                          </p:cTn>
                        </p:par>
                      </p:childTnLst>
                    </p:cTn>
                  </p:par>
                </p:childTnLst>
              </p:cTn>
              <p:nextCondLst>
                <p:cond delay="0" evt="onClick">
                  <p:tgtEl>
                    <p:spTgt spid="1343"/>
                  </p:tgtEl>
                </p:cond>
              </p:nextCondLst>
            </p:seq>
          </p:childTnLst>
        </p:cTn>
      </p:par>
    </p:tnLst>
  </p:timing>
</p:sld>
</file>

<file path=ppt/slides/slide14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4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34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347" name="Two photons can be entangled.…"/>
          <p:cNvSpPr txBox="1"/>
          <p:nvPr>
            <p:ph type="title"/>
          </p:nvPr>
        </p:nvSpPr>
        <p:spPr>
          <a:prstGeom prst="rect">
            <a:avLst/>
          </a:prstGeom>
        </p:spPr>
        <p:txBody>
          <a:bodyPr/>
          <a:lstStyle/>
          <a:p>
            <a:pPr/>
            <a:r>
              <a:t>Two photons can be </a:t>
            </a:r>
            <a:r>
              <a:rPr i="1"/>
              <a:t>entangled.</a:t>
            </a:r>
            <a:endParaRPr i="1"/>
          </a:p>
          <a:p>
            <a:pPr/>
            <a:r>
              <a:t>Entangled photons have complementary polarization</a:t>
            </a:r>
          </a:p>
        </p:txBody>
      </p:sp>
      <p:sp>
        <p:nvSpPr>
          <p:cNvPr id="134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grpSp>
        <p:nvGrpSpPr>
          <p:cNvPr id="1359" name="Group"/>
          <p:cNvGrpSpPr/>
          <p:nvPr/>
        </p:nvGrpSpPr>
        <p:grpSpPr>
          <a:xfrm>
            <a:off x="292119" y="758782"/>
            <a:ext cx="8426256" cy="1836993"/>
            <a:chOff x="0" y="-18"/>
            <a:chExt cx="8426255" cy="1836991"/>
          </a:xfrm>
        </p:grpSpPr>
        <p:pic>
          <p:nvPicPr>
            <p:cNvPr id="1349" name="pasted-movie.png" descr="pasted-movie.png"/>
            <p:cNvPicPr>
              <a:picLocks noChangeAspect="1"/>
            </p:cNvPicPr>
            <p:nvPr/>
          </p:nvPicPr>
          <p:blipFill>
            <a:blip r:embed="rId2">
              <a:extLst/>
            </a:blip>
            <a:srcRect l="45833" t="51168" r="37007" b="22852"/>
            <a:stretch>
              <a:fillRect/>
            </a:stretch>
          </p:blipFill>
          <p:spPr>
            <a:xfrm>
              <a:off x="3366731" y="450198"/>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50" name="pasted-movie.png" descr="pasted-movie.png"/>
            <p:cNvPicPr>
              <a:picLocks noChangeAspect="1"/>
            </p:cNvPicPr>
            <p:nvPr/>
          </p:nvPicPr>
          <p:blipFill>
            <a:blip r:embed="rId2">
              <a:extLst/>
            </a:blip>
            <a:srcRect l="45833" t="51168" r="37007" b="22852"/>
            <a:stretch>
              <a:fillRect/>
            </a:stretch>
          </p:blipFill>
          <p:spPr>
            <a:xfrm flipH="1" rot="10800000">
              <a:off x="3366731" y="947009"/>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51" name="pasted-movie.png" descr="pasted-movie.png"/>
            <p:cNvPicPr>
              <a:picLocks noChangeAspect="1"/>
            </p:cNvPicPr>
            <p:nvPr/>
          </p:nvPicPr>
          <p:blipFill>
            <a:blip r:embed="rId2">
              <a:extLst/>
            </a:blip>
            <a:srcRect l="45833" t="51168" r="37007" b="22852"/>
            <a:stretch>
              <a:fillRect/>
            </a:stretch>
          </p:blipFill>
          <p:spPr>
            <a:xfrm>
              <a:off x="7478555" y="-19"/>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52" name="pasted-movie.png" descr="pasted-movie.png"/>
            <p:cNvPicPr>
              <a:picLocks noChangeAspect="1"/>
            </p:cNvPicPr>
            <p:nvPr/>
          </p:nvPicPr>
          <p:blipFill>
            <a:blip r:embed="rId2">
              <a:extLst/>
            </a:blip>
            <a:srcRect l="45833" t="51168" r="37007" b="22852"/>
            <a:stretch>
              <a:fillRect/>
            </a:stretch>
          </p:blipFill>
          <p:spPr>
            <a:xfrm flipH="1" rot="10800000">
              <a:off x="7478555" y="1247293"/>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53" name="Line"/>
            <p:cNvSpPr/>
            <p:nvPr/>
          </p:nvSpPr>
          <p:spPr>
            <a:xfrm flipV="1">
              <a:off x="136142" y="307484"/>
              <a:ext cx="7649803" cy="570856"/>
            </a:xfrm>
            <a:prstGeom prst="line">
              <a:avLst/>
            </a:prstGeom>
            <a:noFill/>
            <a:ln w="25400" cap="flat">
              <a:solidFill>
                <a:schemeClr val="accent1"/>
              </a:solidFill>
              <a:prstDash val="solid"/>
              <a:round/>
              <a:tailEnd type="triangle" w="med" len="med"/>
            </a:ln>
            <a:effectLst>
              <a:outerShdw sx="100000" sy="100000" kx="0" ky="0" algn="b" rotWithShape="0" blurRad="38100" dist="20000" dir="5400000">
                <a:srgbClr val="000000">
                  <a:alpha val="38000"/>
                </a:srgbClr>
              </a:outerShdw>
            </a:effectLst>
          </p:spPr>
          <p:txBody>
            <a:bodyPr wrap="square" lIns="0" tIns="0" rIns="0" bIns="0" numCol="1" anchor="t">
              <a:noAutofit/>
            </a:bodyPr>
            <a:lstStyle/>
            <a:p>
              <a:pPr>
                <a:defRPr sz="1400">
                  <a:solidFill>
                    <a:srgbClr val="1A9988"/>
                  </a:solidFill>
                </a:defRPr>
              </a:pPr>
            </a:p>
          </p:txBody>
        </p:sp>
        <p:sp>
          <p:nvSpPr>
            <p:cNvPr id="1354" name="Line"/>
            <p:cNvSpPr/>
            <p:nvPr/>
          </p:nvSpPr>
          <p:spPr>
            <a:xfrm>
              <a:off x="149682" y="884177"/>
              <a:ext cx="7622914" cy="678188"/>
            </a:xfrm>
            <a:prstGeom prst="line">
              <a:avLst/>
            </a:prstGeom>
            <a:noFill/>
            <a:ln w="25400" cap="flat">
              <a:solidFill>
                <a:schemeClr val="accent1"/>
              </a:solidFill>
              <a:prstDash val="solid"/>
              <a:round/>
              <a:tailEnd type="triangle" w="med" len="med"/>
            </a:ln>
            <a:effectLst>
              <a:outerShdw sx="100000" sy="100000" kx="0" ky="0" algn="b" rotWithShape="0" blurRad="38100" dist="20000" dir="5400000">
                <a:srgbClr val="000000">
                  <a:alpha val="38000"/>
                </a:srgbClr>
              </a:outerShdw>
            </a:effectLst>
          </p:spPr>
          <p:txBody>
            <a:bodyPr wrap="square" lIns="0" tIns="0" rIns="0" bIns="0" numCol="1" anchor="t">
              <a:noAutofit/>
            </a:bodyPr>
            <a:lstStyle/>
            <a:p>
              <a:pPr>
                <a:defRPr sz="1400">
                  <a:solidFill>
                    <a:srgbClr val="1A9988"/>
                  </a:solidFill>
                </a:defRPr>
              </a:pPr>
            </a:p>
          </p:txBody>
        </p:sp>
        <p:pic>
          <p:nvPicPr>
            <p:cNvPr id="1355" name="pasted-movie.png" descr="pasted-movie.png"/>
            <p:cNvPicPr>
              <a:picLocks noChangeAspect="1"/>
            </p:cNvPicPr>
            <p:nvPr/>
          </p:nvPicPr>
          <p:blipFill>
            <a:blip r:embed="rId2">
              <a:extLst/>
            </a:blip>
            <a:srcRect l="45833" t="51168" r="37007" b="22852"/>
            <a:stretch>
              <a:fillRect/>
            </a:stretch>
          </p:blipFill>
          <p:spPr>
            <a:xfrm>
              <a:off x="0" y="554705"/>
              <a:ext cx="584200"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56" name="pasted-movie.png" descr="pasted-movie.png"/>
            <p:cNvPicPr>
              <a:picLocks noChangeAspect="1"/>
            </p:cNvPicPr>
            <p:nvPr/>
          </p:nvPicPr>
          <p:blipFill>
            <a:blip r:embed="rId2">
              <a:alphaModFix amt="47725"/>
              <a:extLst/>
            </a:blip>
            <a:srcRect l="45833" t="51168" r="37007" b="22852"/>
            <a:stretch>
              <a:fillRect/>
            </a:stretch>
          </p:blipFill>
          <p:spPr>
            <a:xfrm flipH="1" rot="10800000">
              <a:off x="0" y="554705"/>
              <a:ext cx="584200"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57" name="0º"/>
            <p:cNvSpPr txBox="1"/>
            <p:nvPr/>
          </p:nvSpPr>
          <p:spPr>
            <a:xfrm>
              <a:off x="8139358" y="165210"/>
              <a:ext cx="223330" cy="25922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0º</a:t>
              </a:r>
            </a:p>
          </p:txBody>
        </p:sp>
        <p:sp>
          <p:nvSpPr>
            <p:cNvPr id="1358" name="90º"/>
            <p:cNvSpPr txBox="1"/>
            <p:nvPr/>
          </p:nvSpPr>
          <p:spPr>
            <a:xfrm>
              <a:off x="8075790" y="1412522"/>
              <a:ext cx="350466" cy="25922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90º</a:t>
              </a:r>
            </a:p>
          </p:txBody>
        </p:sp>
      </p:grpSp>
      <p:grpSp>
        <p:nvGrpSpPr>
          <p:cNvPr id="1370" name="Group"/>
          <p:cNvGrpSpPr/>
          <p:nvPr/>
        </p:nvGrpSpPr>
        <p:grpSpPr>
          <a:xfrm>
            <a:off x="317406" y="2952064"/>
            <a:ext cx="8553392" cy="1836992"/>
            <a:chOff x="0" y="-18"/>
            <a:chExt cx="8553391" cy="1836991"/>
          </a:xfrm>
        </p:grpSpPr>
        <p:pic>
          <p:nvPicPr>
            <p:cNvPr id="1360" name="pasted-movie.png" descr="pasted-movie.png"/>
            <p:cNvPicPr>
              <a:picLocks noChangeAspect="1"/>
            </p:cNvPicPr>
            <p:nvPr/>
          </p:nvPicPr>
          <p:blipFill>
            <a:blip r:embed="rId2">
              <a:extLst/>
            </a:blip>
            <a:srcRect l="45833" t="51168" r="37007" b="22852"/>
            <a:stretch>
              <a:fillRect/>
            </a:stretch>
          </p:blipFill>
          <p:spPr>
            <a:xfrm>
              <a:off x="3366731" y="450198"/>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61" name="pasted-movie.png" descr="pasted-movie.png"/>
            <p:cNvPicPr>
              <a:picLocks noChangeAspect="1"/>
            </p:cNvPicPr>
            <p:nvPr/>
          </p:nvPicPr>
          <p:blipFill>
            <a:blip r:embed="rId2">
              <a:extLst/>
            </a:blip>
            <a:srcRect l="45833" t="51168" r="37007" b="22852"/>
            <a:stretch>
              <a:fillRect/>
            </a:stretch>
          </p:blipFill>
          <p:spPr>
            <a:xfrm flipH="1" rot="10800000">
              <a:off x="3366731" y="947009"/>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62" name="pasted-movie.png" descr="pasted-movie.png"/>
            <p:cNvPicPr>
              <a:picLocks noChangeAspect="1"/>
            </p:cNvPicPr>
            <p:nvPr/>
          </p:nvPicPr>
          <p:blipFill>
            <a:blip r:embed="rId2">
              <a:extLst/>
            </a:blip>
            <a:srcRect l="45833" t="51168" r="37007" b="22852"/>
            <a:stretch>
              <a:fillRect/>
            </a:stretch>
          </p:blipFill>
          <p:spPr>
            <a:xfrm>
              <a:off x="7478555" y="-19"/>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63" name="pasted-movie.png" descr="pasted-movie.png"/>
            <p:cNvPicPr>
              <a:picLocks noChangeAspect="1"/>
            </p:cNvPicPr>
            <p:nvPr/>
          </p:nvPicPr>
          <p:blipFill>
            <a:blip r:embed="rId2">
              <a:extLst/>
            </a:blip>
            <a:srcRect l="45833" t="51168" r="37007" b="22852"/>
            <a:stretch>
              <a:fillRect/>
            </a:stretch>
          </p:blipFill>
          <p:spPr>
            <a:xfrm flipH="1" rot="10800000">
              <a:off x="7478555" y="1247293"/>
              <a:ext cx="584201"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64" name="Line"/>
            <p:cNvSpPr/>
            <p:nvPr/>
          </p:nvSpPr>
          <p:spPr>
            <a:xfrm flipV="1">
              <a:off x="136142" y="307484"/>
              <a:ext cx="7649803" cy="570855"/>
            </a:xfrm>
            <a:prstGeom prst="line">
              <a:avLst/>
            </a:prstGeom>
            <a:noFill/>
            <a:ln w="25400" cap="flat">
              <a:solidFill>
                <a:schemeClr val="accent1"/>
              </a:solidFill>
              <a:prstDash val="solid"/>
              <a:round/>
              <a:tailEnd type="triangle" w="med" len="med"/>
            </a:ln>
            <a:effectLst>
              <a:outerShdw sx="100000" sy="100000" kx="0" ky="0" algn="b" rotWithShape="0" blurRad="38100" dist="20000" dir="5400000">
                <a:srgbClr val="000000">
                  <a:alpha val="38000"/>
                </a:srgbClr>
              </a:outerShdw>
            </a:effectLst>
          </p:spPr>
          <p:txBody>
            <a:bodyPr wrap="square" lIns="0" tIns="0" rIns="0" bIns="0" numCol="1" anchor="t">
              <a:noAutofit/>
            </a:bodyPr>
            <a:lstStyle/>
            <a:p>
              <a:pPr>
                <a:defRPr sz="1400">
                  <a:solidFill>
                    <a:srgbClr val="1A9988"/>
                  </a:solidFill>
                </a:defRPr>
              </a:pPr>
            </a:p>
          </p:txBody>
        </p:sp>
        <p:sp>
          <p:nvSpPr>
            <p:cNvPr id="1365" name="Line"/>
            <p:cNvSpPr/>
            <p:nvPr/>
          </p:nvSpPr>
          <p:spPr>
            <a:xfrm>
              <a:off x="149682" y="884177"/>
              <a:ext cx="7622914" cy="678188"/>
            </a:xfrm>
            <a:prstGeom prst="line">
              <a:avLst/>
            </a:prstGeom>
            <a:noFill/>
            <a:ln w="25400" cap="flat">
              <a:solidFill>
                <a:schemeClr val="accent1"/>
              </a:solidFill>
              <a:prstDash val="solid"/>
              <a:round/>
              <a:tailEnd type="triangle" w="med" len="med"/>
            </a:ln>
            <a:effectLst>
              <a:outerShdw sx="100000" sy="100000" kx="0" ky="0" algn="b" rotWithShape="0" blurRad="38100" dist="20000" dir="5400000">
                <a:srgbClr val="000000">
                  <a:alpha val="38000"/>
                </a:srgbClr>
              </a:outerShdw>
            </a:effectLst>
          </p:spPr>
          <p:txBody>
            <a:bodyPr wrap="square" lIns="0" tIns="0" rIns="0" bIns="0" numCol="1" anchor="t">
              <a:noAutofit/>
            </a:bodyPr>
            <a:lstStyle/>
            <a:p>
              <a:pPr>
                <a:defRPr sz="1400">
                  <a:solidFill>
                    <a:srgbClr val="1A9988"/>
                  </a:solidFill>
                </a:defRPr>
              </a:pPr>
            </a:p>
          </p:txBody>
        </p:sp>
        <p:pic>
          <p:nvPicPr>
            <p:cNvPr id="1366" name="pasted-movie.png" descr="pasted-movie.png"/>
            <p:cNvPicPr>
              <a:picLocks noChangeAspect="1"/>
            </p:cNvPicPr>
            <p:nvPr/>
          </p:nvPicPr>
          <p:blipFill>
            <a:blip r:embed="rId2">
              <a:extLst/>
            </a:blip>
            <a:srcRect l="45833" t="51168" r="37007" b="22852"/>
            <a:stretch>
              <a:fillRect/>
            </a:stretch>
          </p:blipFill>
          <p:spPr>
            <a:xfrm>
              <a:off x="0" y="554705"/>
              <a:ext cx="584200"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67" name="pasted-movie.png" descr="pasted-movie.png"/>
            <p:cNvPicPr>
              <a:picLocks noChangeAspect="1"/>
            </p:cNvPicPr>
            <p:nvPr/>
          </p:nvPicPr>
          <p:blipFill>
            <a:blip r:embed="rId2">
              <a:alphaModFix amt="47725"/>
              <a:extLst/>
            </a:blip>
            <a:srcRect l="45833" t="51168" r="37007" b="22852"/>
            <a:stretch>
              <a:fillRect/>
            </a:stretch>
          </p:blipFill>
          <p:spPr>
            <a:xfrm flipH="1" rot="10800000">
              <a:off x="0" y="554705"/>
              <a:ext cx="584200" cy="589681"/>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68" name="45º"/>
            <p:cNvSpPr txBox="1"/>
            <p:nvPr/>
          </p:nvSpPr>
          <p:spPr>
            <a:xfrm>
              <a:off x="8139357" y="165210"/>
              <a:ext cx="350466" cy="25922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45º</a:t>
              </a:r>
            </a:p>
          </p:txBody>
        </p:sp>
        <p:sp>
          <p:nvSpPr>
            <p:cNvPr id="1369" name="135º"/>
            <p:cNvSpPr txBox="1"/>
            <p:nvPr/>
          </p:nvSpPr>
          <p:spPr>
            <a:xfrm>
              <a:off x="8075789" y="1412523"/>
              <a:ext cx="477603"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135º</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xit" nodeType="clickEffect" presetID="10" grpId="1" fill="hold">
                                  <p:stCondLst>
                                    <p:cond delay="0"/>
                                  </p:stCondLst>
                                  <p:iterate type="el" backwards="0">
                                    <p:tmAbs val="0"/>
                                  </p:iterate>
                                  <p:childTnLst>
                                    <p:animEffect filter="fade" transition="out">
                                      <p:cBhvr>
                                        <p:cTn id="6" dur="1000" fill="hold"/>
                                        <p:tgtEl>
                                          <p:spTgt spid="1359"/>
                                        </p:tgtEl>
                                      </p:cBhvr>
                                    </p:animEffect>
                                    <p:set>
                                      <p:cBhvr>
                                        <p:cTn id="7" fill="hold">
                                          <p:stCondLst>
                                            <p:cond delay="999"/>
                                          </p:stCondLst>
                                        </p:cTn>
                                        <p:tgtEl>
                                          <p:spTgt spid="1359"/>
                                        </p:tgtEl>
                                        <p:attrNameLst>
                                          <p:attrName>style.visibility</p:attrName>
                                        </p:attrNameLst>
                                      </p:cBhvr>
                                      <p:to>
                                        <p:strVal val="hidden"/>
                                      </p:to>
                                    </p:set>
                                  </p:childTnLst>
                                </p:cTn>
                              </p:par>
                            </p:childTnLst>
                          </p:cTn>
                        </p:par>
                        <p:par>
                          <p:cTn id="8" fill="hold">
                            <p:stCondLst>
                              <p:cond delay="1000"/>
                            </p:stCondLst>
                            <p:childTnLst>
                              <p:par>
                                <p:cTn id="9" presetClass="entr" nodeType="afterEffect" presetID="10" grpId="2" fill="hold">
                                  <p:stCondLst>
                                    <p:cond delay="0"/>
                                  </p:stCondLst>
                                  <p:iterate type="el" backwards="0">
                                    <p:tmAbs val="0"/>
                                  </p:iterate>
                                  <p:childTnLst>
                                    <p:set>
                                      <p:cBhvr>
                                        <p:cTn id="10" fill="hold"/>
                                        <p:tgtEl>
                                          <p:spTgt spid="1370"/>
                                        </p:tgtEl>
                                        <p:attrNameLst>
                                          <p:attrName>style.visibility</p:attrName>
                                        </p:attrNameLst>
                                      </p:cBhvr>
                                      <p:to>
                                        <p:strVal val="visible"/>
                                      </p:to>
                                    </p:set>
                                    <p:animEffect filter="fade" transition="in">
                                      <p:cBhvr>
                                        <p:cTn id="11" dur="1000"/>
                                        <p:tgtEl>
                                          <p:spTgt spid="1370"/>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370" grpId="2"/>
      <p:bldP build="whole" bldLvl="1" animBg="1" rev="0" advAuto="0" spid="1359" grpId="1"/>
    </p:bldLst>
  </p:timing>
</p:sld>
</file>

<file path=ppt/slides/slide14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7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37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374" name="E91 — Both parties measure; compatible measurements build the key."/>
          <p:cNvSpPr txBox="1"/>
          <p:nvPr>
            <p:ph type="title"/>
          </p:nvPr>
        </p:nvSpPr>
        <p:spPr>
          <a:prstGeom prst="rect">
            <a:avLst/>
          </a:prstGeom>
        </p:spPr>
        <p:txBody>
          <a:bodyPr/>
          <a:lstStyle/>
          <a:p>
            <a:pPr/>
            <a:r>
              <a:t>E91 — Both parties measure; compatible measurements build the key.</a:t>
            </a:r>
          </a:p>
        </p:txBody>
      </p:sp>
      <p:sp>
        <p:nvSpPr>
          <p:cNvPr id="137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376" name="alice-too-big.jpg" descr="alice-too-big.jpg"/>
          <p:cNvPicPr>
            <a:picLocks noChangeAspect="1"/>
          </p:cNvPicPr>
          <p:nvPr/>
        </p:nvPicPr>
        <p:blipFill>
          <a:blip r:embed="rId2">
            <a:extLst/>
          </a:blip>
          <a:srcRect l="44279" t="0" r="6783" b="41457"/>
          <a:stretch>
            <a:fillRect/>
          </a:stretch>
        </p:blipFill>
        <p:spPr>
          <a:xfrm>
            <a:off x="2270501" y="4158420"/>
            <a:ext cx="910563" cy="772585"/>
          </a:xfrm>
          <a:prstGeom prst="rect">
            <a:avLst/>
          </a:prstGeom>
          <a:ln w="12700">
            <a:miter lim="400000"/>
          </a:ln>
        </p:spPr>
      </p:pic>
      <p:grpSp>
        <p:nvGrpSpPr>
          <p:cNvPr id="1379" name="Group"/>
          <p:cNvGrpSpPr/>
          <p:nvPr/>
        </p:nvGrpSpPr>
        <p:grpSpPr>
          <a:xfrm>
            <a:off x="5631630" y="4127758"/>
            <a:ext cx="2133601" cy="1400710"/>
            <a:chOff x="0" y="0"/>
            <a:chExt cx="2133600" cy="1400708"/>
          </a:xfrm>
        </p:grpSpPr>
        <p:pic>
          <p:nvPicPr>
            <p:cNvPr id="1377" name="20250524_1152_Bob Dylan Vibe_simple_compose_01jw0yrddsf2k8eec6xne1zd90.png" descr="20250524_1152_Bob Dylan Vibe_simple_compose_01jw0yrddsf2k8eec6xne1zd90.png"/>
            <p:cNvPicPr>
              <a:picLocks noChangeAspect="1"/>
            </p:cNvPicPr>
            <p:nvPr/>
          </p:nvPicPr>
          <p:blipFill>
            <a:blip r:embed="rId3">
              <a:extLst/>
            </a:blip>
            <a:srcRect l="22464" t="0" r="28792" b="0"/>
            <a:stretch>
              <a:fillRect/>
            </a:stretch>
          </p:blipFill>
          <p:spPr>
            <a:xfrm>
              <a:off x="701191" y="0"/>
              <a:ext cx="731218" cy="1000098"/>
            </a:xfrm>
            <a:prstGeom prst="rect">
              <a:avLst/>
            </a:prstGeom>
            <a:ln w="12700" cap="flat">
              <a:noFill/>
              <a:miter lim="400000"/>
            </a:ln>
            <a:effectLst/>
          </p:spPr>
        </p:pic>
        <p:sp>
          <p:nvSpPr>
            <p:cNvPr id="1378" name="Caption"/>
            <p:cNvSpPr/>
            <p:nvPr/>
          </p:nvSpPr>
          <p:spPr>
            <a:xfrm>
              <a:off x="0" y="1101725"/>
              <a:ext cx="2133600"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      </a:t>
              </a:r>
            </a:p>
          </p:txBody>
        </p:sp>
      </p:grpSp>
      <p:grpSp>
        <p:nvGrpSpPr>
          <p:cNvPr id="1384" name="Group"/>
          <p:cNvGrpSpPr/>
          <p:nvPr/>
        </p:nvGrpSpPr>
        <p:grpSpPr>
          <a:xfrm>
            <a:off x="1124447" y="2582480"/>
            <a:ext cx="5879392" cy="589681"/>
            <a:chOff x="0" y="6"/>
            <a:chExt cx="5879391" cy="589679"/>
          </a:xfrm>
        </p:grpSpPr>
        <p:sp>
          <p:nvSpPr>
            <p:cNvPr id="1380" name="+  90º"/>
            <p:cNvSpPr txBox="1"/>
            <p:nvPr/>
          </p:nvSpPr>
          <p:spPr>
            <a:xfrm>
              <a:off x="5268402" y="162563"/>
              <a:ext cx="610990"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  90º</a:t>
              </a:r>
            </a:p>
          </p:txBody>
        </p:sp>
        <p:pic>
          <p:nvPicPr>
            <p:cNvPr id="1381" name="pasted-movie.png" descr="pasted-movie.png"/>
            <p:cNvPicPr>
              <a:picLocks noChangeAspect="1"/>
            </p:cNvPicPr>
            <p:nvPr/>
          </p:nvPicPr>
          <p:blipFill>
            <a:blip r:embed="rId4">
              <a:extLst/>
            </a:blip>
            <a:srcRect l="45833" t="51168" r="37007" b="22852"/>
            <a:stretch>
              <a:fillRect/>
            </a:stretch>
          </p:blipFill>
          <p:spPr>
            <a:xfrm>
              <a:off x="0" y="6"/>
              <a:ext cx="584200"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82" name="pasted-movie.png" descr="pasted-movie.png"/>
            <p:cNvPicPr>
              <a:picLocks noChangeAspect="1"/>
            </p:cNvPicPr>
            <p:nvPr/>
          </p:nvPicPr>
          <p:blipFill>
            <a:blip r:embed="rId4">
              <a:extLst/>
            </a:blip>
            <a:srcRect l="45833" t="51168" r="37007" b="22852"/>
            <a:stretch>
              <a:fillRect/>
            </a:stretch>
          </p:blipFill>
          <p:spPr>
            <a:xfrm flipH="1" rot="10800000">
              <a:off x="4386535" y="6"/>
              <a:ext cx="584201"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83" name="x   45º"/>
            <p:cNvSpPr txBox="1"/>
            <p:nvPr/>
          </p:nvSpPr>
          <p:spPr>
            <a:xfrm>
              <a:off x="1373141" y="165235"/>
              <a:ext cx="655304"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x   45º</a:t>
              </a:r>
            </a:p>
          </p:txBody>
        </p:sp>
      </p:grpSp>
      <p:grpSp>
        <p:nvGrpSpPr>
          <p:cNvPr id="1389" name="Group"/>
          <p:cNvGrpSpPr/>
          <p:nvPr/>
        </p:nvGrpSpPr>
        <p:grpSpPr>
          <a:xfrm>
            <a:off x="1124447" y="3421425"/>
            <a:ext cx="5923818" cy="589680"/>
            <a:chOff x="0" y="6"/>
            <a:chExt cx="5923816" cy="589679"/>
          </a:xfrm>
        </p:grpSpPr>
        <p:sp>
          <p:nvSpPr>
            <p:cNvPr id="1385" name="x 135º"/>
            <p:cNvSpPr txBox="1"/>
            <p:nvPr/>
          </p:nvSpPr>
          <p:spPr>
            <a:xfrm>
              <a:off x="5268402" y="165235"/>
              <a:ext cx="655415"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x 135º</a:t>
              </a:r>
            </a:p>
          </p:txBody>
        </p:sp>
        <p:pic>
          <p:nvPicPr>
            <p:cNvPr id="1386" name="pasted-movie.png" descr="pasted-movie.png"/>
            <p:cNvPicPr>
              <a:picLocks noChangeAspect="1"/>
            </p:cNvPicPr>
            <p:nvPr/>
          </p:nvPicPr>
          <p:blipFill>
            <a:blip r:embed="rId4">
              <a:extLst/>
            </a:blip>
            <a:srcRect l="45833" t="51168" r="37007" b="22852"/>
            <a:stretch>
              <a:fillRect/>
            </a:stretch>
          </p:blipFill>
          <p:spPr>
            <a:xfrm>
              <a:off x="0" y="6"/>
              <a:ext cx="584200"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87" name="pasted-movie.png" descr="pasted-movie.png"/>
            <p:cNvPicPr>
              <a:picLocks noChangeAspect="1"/>
            </p:cNvPicPr>
            <p:nvPr/>
          </p:nvPicPr>
          <p:blipFill>
            <a:blip r:embed="rId4">
              <a:extLst/>
            </a:blip>
            <a:srcRect l="45833" t="51168" r="37007" b="22852"/>
            <a:stretch>
              <a:fillRect/>
            </a:stretch>
          </p:blipFill>
          <p:spPr>
            <a:xfrm flipH="1" rot="10800000">
              <a:off x="4386535" y="6"/>
              <a:ext cx="584201"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88" name="+  90º"/>
            <p:cNvSpPr txBox="1"/>
            <p:nvPr/>
          </p:nvSpPr>
          <p:spPr>
            <a:xfrm>
              <a:off x="1373141" y="165235"/>
              <a:ext cx="610990"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  90º</a:t>
              </a:r>
            </a:p>
          </p:txBody>
        </p:sp>
      </p:grpSp>
      <p:grpSp>
        <p:nvGrpSpPr>
          <p:cNvPr id="1394" name="Group"/>
          <p:cNvGrpSpPr/>
          <p:nvPr/>
        </p:nvGrpSpPr>
        <p:grpSpPr>
          <a:xfrm>
            <a:off x="1124447" y="1006534"/>
            <a:ext cx="5860194" cy="589680"/>
            <a:chOff x="0" y="6"/>
            <a:chExt cx="5860192" cy="589679"/>
          </a:xfrm>
        </p:grpSpPr>
        <p:pic>
          <p:nvPicPr>
            <p:cNvPr id="1390" name="pasted-movie.png" descr="pasted-movie.png"/>
            <p:cNvPicPr>
              <a:picLocks noChangeAspect="1"/>
            </p:cNvPicPr>
            <p:nvPr/>
          </p:nvPicPr>
          <p:blipFill>
            <a:blip r:embed="rId4">
              <a:extLst/>
            </a:blip>
            <a:srcRect l="45833" t="51168" r="37007" b="22852"/>
            <a:stretch>
              <a:fillRect/>
            </a:stretch>
          </p:blipFill>
          <p:spPr>
            <a:xfrm>
              <a:off x="0" y="6"/>
              <a:ext cx="584200"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91" name="pasted-movie.png" descr="pasted-movie.png"/>
            <p:cNvPicPr>
              <a:picLocks noChangeAspect="1"/>
            </p:cNvPicPr>
            <p:nvPr/>
          </p:nvPicPr>
          <p:blipFill>
            <a:blip r:embed="rId4">
              <a:extLst/>
            </a:blip>
            <a:srcRect l="45833" t="51168" r="37007" b="22852"/>
            <a:stretch>
              <a:fillRect/>
            </a:stretch>
          </p:blipFill>
          <p:spPr>
            <a:xfrm flipH="1" rot="10800000">
              <a:off x="4386535" y="6"/>
              <a:ext cx="584201"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92" name="+    0º"/>
            <p:cNvSpPr txBox="1"/>
            <p:nvPr/>
          </p:nvSpPr>
          <p:spPr>
            <a:xfrm>
              <a:off x="1373141" y="165235"/>
              <a:ext cx="610879"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    0º</a:t>
              </a:r>
            </a:p>
          </p:txBody>
        </p:sp>
        <p:sp>
          <p:nvSpPr>
            <p:cNvPr id="1393" name="x  45º"/>
            <p:cNvSpPr txBox="1"/>
            <p:nvPr/>
          </p:nvSpPr>
          <p:spPr>
            <a:xfrm>
              <a:off x="5268402" y="165235"/>
              <a:ext cx="591791"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x  45º</a:t>
              </a:r>
            </a:p>
          </p:txBody>
        </p:sp>
      </p:grpSp>
      <p:grpSp>
        <p:nvGrpSpPr>
          <p:cNvPr id="1399" name="Group"/>
          <p:cNvGrpSpPr/>
          <p:nvPr/>
        </p:nvGrpSpPr>
        <p:grpSpPr>
          <a:xfrm>
            <a:off x="1124447" y="1793171"/>
            <a:ext cx="5987330" cy="589681"/>
            <a:chOff x="0" y="6"/>
            <a:chExt cx="5987329" cy="589679"/>
          </a:xfrm>
        </p:grpSpPr>
        <p:pic>
          <p:nvPicPr>
            <p:cNvPr id="1395" name="pasted-movie.png" descr="pasted-movie.png"/>
            <p:cNvPicPr>
              <a:picLocks noChangeAspect="1"/>
            </p:cNvPicPr>
            <p:nvPr/>
          </p:nvPicPr>
          <p:blipFill>
            <a:blip r:embed="rId4">
              <a:extLst/>
            </a:blip>
            <a:srcRect l="45833" t="51168" r="37007" b="22852"/>
            <a:stretch>
              <a:fillRect/>
            </a:stretch>
          </p:blipFill>
          <p:spPr>
            <a:xfrm>
              <a:off x="0" y="6"/>
              <a:ext cx="584200"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pic>
          <p:nvPicPr>
            <p:cNvPr id="1396" name="pasted-movie.png" descr="pasted-movie.png"/>
            <p:cNvPicPr>
              <a:picLocks noChangeAspect="1"/>
            </p:cNvPicPr>
            <p:nvPr/>
          </p:nvPicPr>
          <p:blipFill>
            <a:blip r:embed="rId4">
              <a:extLst/>
            </a:blip>
            <a:srcRect l="45833" t="51168" r="37007" b="22852"/>
            <a:stretch>
              <a:fillRect/>
            </a:stretch>
          </p:blipFill>
          <p:spPr>
            <a:xfrm flipH="1" rot="10800000">
              <a:off x="4386535" y="6"/>
              <a:ext cx="584201" cy="589680"/>
            </a:xfrm>
            <a:custGeom>
              <a:avLst/>
              <a:gdLst/>
              <a:ahLst/>
              <a:cxnLst>
                <a:cxn ang="0">
                  <a:pos x="wd2" y="hd2"/>
                </a:cxn>
                <a:cxn ang="5400000">
                  <a:pos x="wd2" y="hd2"/>
                </a:cxn>
                <a:cxn ang="10800000">
                  <a:pos x="wd2" y="hd2"/>
                </a:cxn>
                <a:cxn ang="16200000">
                  <a:pos x="wd2" y="hd2"/>
                </a:cxn>
              </a:cxnLst>
              <a:rect l="0" t="0" r="r" b="b"/>
              <a:pathLst>
                <a:path w="21600" h="21584" fill="norm" stroke="1" extrusionOk="0">
                  <a:moveTo>
                    <a:pt x="8687" y="1"/>
                  </a:moveTo>
                  <a:lnTo>
                    <a:pt x="7440" y="436"/>
                  </a:lnTo>
                  <a:cubicBezTo>
                    <a:pt x="6360" y="807"/>
                    <a:pt x="5187" y="1410"/>
                    <a:pt x="4652" y="1875"/>
                  </a:cubicBezTo>
                  <a:cubicBezTo>
                    <a:pt x="4583" y="1934"/>
                    <a:pt x="4500" y="1976"/>
                    <a:pt x="4461" y="1976"/>
                  </a:cubicBezTo>
                  <a:cubicBezTo>
                    <a:pt x="4270" y="1976"/>
                    <a:pt x="2465" y="3659"/>
                    <a:pt x="2465" y="3836"/>
                  </a:cubicBezTo>
                  <a:cubicBezTo>
                    <a:pt x="2465" y="3884"/>
                    <a:pt x="2434" y="3923"/>
                    <a:pt x="2392" y="3923"/>
                  </a:cubicBezTo>
                  <a:cubicBezTo>
                    <a:pt x="2349" y="3923"/>
                    <a:pt x="2180" y="4122"/>
                    <a:pt x="2010" y="4373"/>
                  </a:cubicBezTo>
                  <a:cubicBezTo>
                    <a:pt x="1841" y="4624"/>
                    <a:pt x="1665" y="4822"/>
                    <a:pt x="1629" y="4823"/>
                  </a:cubicBezTo>
                  <a:cubicBezTo>
                    <a:pt x="1498" y="4828"/>
                    <a:pt x="514" y="6932"/>
                    <a:pt x="514" y="7206"/>
                  </a:cubicBezTo>
                  <a:cubicBezTo>
                    <a:pt x="514" y="7360"/>
                    <a:pt x="452" y="7508"/>
                    <a:pt x="367" y="7540"/>
                  </a:cubicBezTo>
                  <a:cubicBezTo>
                    <a:pt x="266" y="7578"/>
                    <a:pt x="205" y="7746"/>
                    <a:pt x="205" y="8005"/>
                  </a:cubicBezTo>
                  <a:cubicBezTo>
                    <a:pt x="205" y="8223"/>
                    <a:pt x="159" y="8397"/>
                    <a:pt x="103" y="8397"/>
                  </a:cubicBezTo>
                  <a:cubicBezTo>
                    <a:pt x="37" y="8397"/>
                    <a:pt x="0" y="9179"/>
                    <a:pt x="0" y="10532"/>
                  </a:cubicBezTo>
                  <a:cubicBezTo>
                    <a:pt x="0" y="11844"/>
                    <a:pt x="39" y="12687"/>
                    <a:pt x="103" y="12726"/>
                  </a:cubicBezTo>
                  <a:cubicBezTo>
                    <a:pt x="159" y="12761"/>
                    <a:pt x="205" y="12962"/>
                    <a:pt x="205" y="13176"/>
                  </a:cubicBezTo>
                  <a:cubicBezTo>
                    <a:pt x="205" y="13398"/>
                    <a:pt x="279" y="13613"/>
                    <a:pt x="367" y="13685"/>
                  </a:cubicBezTo>
                  <a:cubicBezTo>
                    <a:pt x="452" y="13754"/>
                    <a:pt x="514" y="13918"/>
                    <a:pt x="514" y="14048"/>
                  </a:cubicBezTo>
                  <a:cubicBezTo>
                    <a:pt x="514" y="14178"/>
                    <a:pt x="560" y="14318"/>
                    <a:pt x="616" y="14353"/>
                  </a:cubicBezTo>
                  <a:cubicBezTo>
                    <a:pt x="673" y="14388"/>
                    <a:pt x="719" y="14492"/>
                    <a:pt x="719" y="14585"/>
                  </a:cubicBezTo>
                  <a:cubicBezTo>
                    <a:pt x="719" y="14777"/>
                    <a:pt x="1451" y="16262"/>
                    <a:pt x="1570" y="16314"/>
                  </a:cubicBezTo>
                  <a:cubicBezTo>
                    <a:pt x="1613" y="16333"/>
                    <a:pt x="1721" y="16515"/>
                    <a:pt x="1820" y="16721"/>
                  </a:cubicBezTo>
                  <a:cubicBezTo>
                    <a:pt x="1918" y="16926"/>
                    <a:pt x="2148" y="17249"/>
                    <a:pt x="2333" y="17433"/>
                  </a:cubicBezTo>
                  <a:cubicBezTo>
                    <a:pt x="2518" y="17616"/>
                    <a:pt x="2671" y="17797"/>
                    <a:pt x="2671" y="17825"/>
                  </a:cubicBezTo>
                  <a:cubicBezTo>
                    <a:pt x="2671" y="17853"/>
                    <a:pt x="2840" y="18036"/>
                    <a:pt x="3038" y="18232"/>
                  </a:cubicBezTo>
                  <a:cubicBezTo>
                    <a:pt x="3235" y="18428"/>
                    <a:pt x="3390" y="18628"/>
                    <a:pt x="3390" y="18682"/>
                  </a:cubicBezTo>
                  <a:cubicBezTo>
                    <a:pt x="3390" y="18736"/>
                    <a:pt x="3448" y="18784"/>
                    <a:pt x="3507" y="18784"/>
                  </a:cubicBezTo>
                  <a:cubicBezTo>
                    <a:pt x="3566" y="18784"/>
                    <a:pt x="3797" y="18964"/>
                    <a:pt x="4035" y="19190"/>
                  </a:cubicBezTo>
                  <a:cubicBezTo>
                    <a:pt x="4274" y="19417"/>
                    <a:pt x="4706" y="19716"/>
                    <a:pt x="4989" y="19859"/>
                  </a:cubicBezTo>
                  <a:cubicBezTo>
                    <a:pt x="5272" y="20001"/>
                    <a:pt x="5703" y="20252"/>
                    <a:pt x="5958" y="20411"/>
                  </a:cubicBezTo>
                  <a:cubicBezTo>
                    <a:pt x="6212" y="20569"/>
                    <a:pt x="6502" y="20697"/>
                    <a:pt x="6589" y="20701"/>
                  </a:cubicBezTo>
                  <a:cubicBezTo>
                    <a:pt x="6675" y="20706"/>
                    <a:pt x="6842" y="20782"/>
                    <a:pt x="6955" y="20861"/>
                  </a:cubicBezTo>
                  <a:cubicBezTo>
                    <a:pt x="7069" y="20940"/>
                    <a:pt x="7440" y="21058"/>
                    <a:pt x="7777" y="21122"/>
                  </a:cubicBezTo>
                  <a:cubicBezTo>
                    <a:pt x="8823" y="21322"/>
                    <a:pt x="8882" y="21340"/>
                    <a:pt x="8995" y="21413"/>
                  </a:cubicBezTo>
                  <a:cubicBezTo>
                    <a:pt x="9056" y="21452"/>
                    <a:pt x="9405" y="21507"/>
                    <a:pt x="9773" y="21544"/>
                  </a:cubicBezTo>
                  <a:cubicBezTo>
                    <a:pt x="10141" y="21581"/>
                    <a:pt x="11001" y="21596"/>
                    <a:pt x="11680" y="21573"/>
                  </a:cubicBezTo>
                  <a:cubicBezTo>
                    <a:pt x="13000" y="21528"/>
                    <a:pt x="13776" y="21329"/>
                    <a:pt x="14718" y="20788"/>
                  </a:cubicBezTo>
                  <a:cubicBezTo>
                    <a:pt x="14965" y="20646"/>
                    <a:pt x="15496" y="20363"/>
                    <a:pt x="15892" y="20164"/>
                  </a:cubicBezTo>
                  <a:cubicBezTo>
                    <a:pt x="16688" y="19762"/>
                    <a:pt x="17377" y="19214"/>
                    <a:pt x="18460" y="18115"/>
                  </a:cubicBezTo>
                  <a:cubicBezTo>
                    <a:pt x="19381" y="17181"/>
                    <a:pt x="19561" y="16958"/>
                    <a:pt x="19912" y="16270"/>
                  </a:cubicBezTo>
                  <a:cubicBezTo>
                    <a:pt x="20004" y="16091"/>
                    <a:pt x="20141" y="15886"/>
                    <a:pt x="20221" y="15820"/>
                  </a:cubicBezTo>
                  <a:cubicBezTo>
                    <a:pt x="20300" y="15755"/>
                    <a:pt x="20367" y="15634"/>
                    <a:pt x="20367" y="15559"/>
                  </a:cubicBezTo>
                  <a:cubicBezTo>
                    <a:pt x="20367" y="15483"/>
                    <a:pt x="20454" y="15278"/>
                    <a:pt x="20558" y="15094"/>
                  </a:cubicBezTo>
                  <a:cubicBezTo>
                    <a:pt x="20662" y="14910"/>
                    <a:pt x="20768" y="14592"/>
                    <a:pt x="20808" y="14382"/>
                  </a:cubicBezTo>
                  <a:cubicBezTo>
                    <a:pt x="20847" y="14172"/>
                    <a:pt x="20930" y="13990"/>
                    <a:pt x="20984" y="13990"/>
                  </a:cubicBezTo>
                  <a:cubicBezTo>
                    <a:pt x="21038" y="13990"/>
                    <a:pt x="21086" y="13807"/>
                    <a:pt x="21086" y="13583"/>
                  </a:cubicBezTo>
                  <a:cubicBezTo>
                    <a:pt x="21086" y="13359"/>
                    <a:pt x="21133" y="13176"/>
                    <a:pt x="21189" y="13176"/>
                  </a:cubicBezTo>
                  <a:cubicBezTo>
                    <a:pt x="21247" y="13176"/>
                    <a:pt x="21292" y="12902"/>
                    <a:pt x="21292" y="12537"/>
                  </a:cubicBezTo>
                  <a:cubicBezTo>
                    <a:pt x="21292" y="12084"/>
                    <a:pt x="21331" y="11841"/>
                    <a:pt x="21439" y="11753"/>
                  </a:cubicBezTo>
                  <a:cubicBezTo>
                    <a:pt x="21553" y="11659"/>
                    <a:pt x="21600" y="11417"/>
                    <a:pt x="21600" y="10794"/>
                  </a:cubicBezTo>
                  <a:cubicBezTo>
                    <a:pt x="21600" y="10171"/>
                    <a:pt x="21553" y="9915"/>
                    <a:pt x="21439" y="9821"/>
                  </a:cubicBezTo>
                  <a:cubicBezTo>
                    <a:pt x="21331" y="9732"/>
                    <a:pt x="21292" y="9504"/>
                    <a:pt x="21292" y="9051"/>
                  </a:cubicBezTo>
                  <a:cubicBezTo>
                    <a:pt x="21292" y="8686"/>
                    <a:pt x="21247" y="8397"/>
                    <a:pt x="21189" y="8397"/>
                  </a:cubicBezTo>
                  <a:cubicBezTo>
                    <a:pt x="21133" y="8397"/>
                    <a:pt x="21086" y="8214"/>
                    <a:pt x="21086" y="7990"/>
                  </a:cubicBezTo>
                  <a:cubicBezTo>
                    <a:pt x="21086" y="7766"/>
                    <a:pt x="21040" y="7584"/>
                    <a:pt x="20984" y="7584"/>
                  </a:cubicBezTo>
                  <a:cubicBezTo>
                    <a:pt x="20928" y="7584"/>
                    <a:pt x="20844" y="7402"/>
                    <a:pt x="20808" y="7177"/>
                  </a:cubicBezTo>
                  <a:cubicBezTo>
                    <a:pt x="20771" y="6952"/>
                    <a:pt x="20710" y="6742"/>
                    <a:pt x="20661" y="6712"/>
                  </a:cubicBezTo>
                  <a:cubicBezTo>
                    <a:pt x="20612" y="6682"/>
                    <a:pt x="20573" y="6540"/>
                    <a:pt x="20573" y="6407"/>
                  </a:cubicBezTo>
                  <a:cubicBezTo>
                    <a:pt x="20573" y="6273"/>
                    <a:pt x="20527" y="6136"/>
                    <a:pt x="20470" y="6102"/>
                  </a:cubicBezTo>
                  <a:cubicBezTo>
                    <a:pt x="20414" y="6067"/>
                    <a:pt x="20367" y="5958"/>
                    <a:pt x="20367" y="5855"/>
                  </a:cubicBezTo>
                  <a:cubicBezTo>
                    <a:pt x="20367" y="5752"/>
                    <a:pt x="20291" y="5640"/>
                    <a:pt x="20206" y="5608"/>
                  </a:cubicBezTo>
                  <a:cubicBezTo>
                    <a:pt x="20121" y="5576"/>
                    <a:pt x="20059" y="5476"/>
                    <a:pt x="20059" y="5390"/>
                  </a:cubicBezTo>
                  <a:cubicBezTo>
                    <a:pt x="20059" y="5304"/>
                    <a:pt x="20013" y="5245"/>
                    <a:pt x="19957" y="5245"/>
                  </a:cubicBezTo>
                  <a:cubicBezTo>
                    <a:pt x="19900" y="5245"/>
                    <a:pt x="19854" y="5173"/>
                    <a:pt x="19854" y="5085"/>
                  </a:cubicBezTo>
                  <a:cubicBezTo>
                    <a:pt x="19854" y="4997"/>
                    <a:pt x="19792" y="4858"/>
                    <a:pt x="19722" y="4780"/>
                  </a:cubicBezTo>
                  <a:cubicBezTo>
                    <a:pt x="19493" y="4527"/>
                    <a:pt x="19383" y="4376"/>
                    <a:pt x="19238" y="4097"/>
                  </a:cubicBezTo>
                  <a:cubicBezTo>
                    <a:pt x="19029" y="3696"/>
                    <a:pt x="17709" y="2361"/>
                    <a:pt x="17183" y="2020"/>
                  </a:cubicBezTo>
                  <a:cubicBezTo>
                    <a:pt x="16934" y="1858"/>
                    <a:pt x="16611" y="1652"/>
                    <a:pt x="16464" y="1555"/>
                  </a:cubicBezTo>
                  <a:cubicBezTo>
                    <a:pt x="16318" y="1458"/>
                    <a:pt x="16046" y="1301"/>
                    <a:pt x="15863" y="1206"/>
                  </a:cubicBezTo>
                  <a:cubicBezTo>
                    <a:pt x="15679" y="1111"/>
                    <a:pt x="15525" y="990"/>
                    <a:pt x="15525" y="945"/>
                  </a:cubicBezTo>
                  <a:cubicBezTo>
                    <a:pt x="15525" y="899"/>
                    <a:pt x="15454" y="858"/>
                    <a:pt x="15364" y="858"/>
                  </a:cubicBezTo>
                  <a:cubicBezTo>
                    <a:pt x="15273" y="858"/>
                    <a:pt x="15058" y="804"/>
                    <a:pt x="14879" y="727"/>
                  </a:cubicBezTo>
                  <a:cubicBezTo>
                    <a:pt x="14701" y="650"/>
                    <a:pt x="14157" y="452"/>
                    <a:pt x="13676" y="291"/>
                  </a:cubicBezTo>
                  <a:cubicBezTo>
                    <a:pt x="12826" y="7"/>
                    <a:pt x="12741" y="-4"/>
                    <a:pt x="10741" y="1"/>
                  </a:cubicBezTo>
                  <a:lnTo>
                    <a:pt x="8687" y="1"/>
                  </a:lnTo>
                  <a:close/>
                </a:path>
              </a:pathLst>
            </a:custGeom>
            <a:ln w="12700" cap="flat">
              <a:noFill/>
              <a:miter lim="400000"/>
            </a:ln>
            <a:effectLst/>
          </p:spPr>
        </p:pic>
        <p:sp>
          <p:nvSpPr>
            <p:cNvPr id="1397" name="x   45º"/>
            <p:cNvSpPr txBox="1"/>
            <p:nvPr/>
          </p:nvSpPr>
          <p:spPr>
            <a:xfrm>
              <a:off x="1373141" y="165235"/>
              <a:ext cx="655304"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x   45º</a:t>
              </a:r>
            </a:p>
          </p:txBody>
        </p:sp>
        <p:sp>
          <p:nvSpPr>
            <p:cNvPr id="1398" name="x  135º"/>
            <p:cNvSpPr txBox="1"/>
            <p:nvPr/>
          </p:nvSpPr>
          <p:spPr>
            <a:xfrm>
              <a:off x="5268402" y="165235"/>
              <a:ext cx="718928" cy="25922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a:defRPr sz="1800"/>
              </a:lvl1pPr>
            </a:lstStyle>
            <a:p>
              <a:pPr/>
              <a:r>
                <a:t>x  135º</a:t>
              </a:r>
            </a:p>
          </p:txBody>
        </p:sp>
      </p:grpSp>
      <p:sp>
        <p:nvSpPr>
          <p:cNvPr id="1400" name="❌"/>
          <p:cNvSpPr txBox="1"/>
          <p:nvPr/>
        </p:nvSpPr>
        <p:spPr>
          <a:xfrm>
            <a:off x="7380759" y="1079124"/>
            <a:ext cx="355601" cy="4445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a:t>
            </a:r>
          </a:p>
        </p:txBody>
      </p:sp>
      <p:sp>
        <p:nvSpPr>
          <p:cNvPr id="1401" name="✔️"/>
          <p:cNvSpPr txBox="1"/>
          <p:nvPr/>
        </p:nvSpPr>
        <p:spPr>
          <a:xfrm>
            <a:off x="7387109" y="1872111"/>
            <a:ext cx="342901" cy="431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600"/>
            </a:lvl1pPr>
          </a:lstStyle>
          <a:p>
            <a:pPr/>
            <a:r>
              <a:t>✔️</a:t>
            </a:r>
          </a:p>
        </p:txBody>
      </p:sp>
      <p:sp>
        <p:nvSpPr>
          <p:cNvPr id="1402" name="❌"/>
          <p:cNvSpPr txBox="1"/>
          <p:nvPr/>
        </p:nvSpPr>
        <p:spPr>
          <a:xfrm>
            <a:off x="7380759" y="2655070"/>
            <a:ext cx="355601" cy="4445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a:t>
            </a:r>
          </a:p>
        </p:txBody>
      </p:sp>
      <p:sp>
        <p:nvSpPr>
          <p:cNvPr id="1403" name="❌"/>
          <p:cNvSpPr txBox="1"/>
          <p:nvPr/>
        </p:nvSpPr>
        <p:spPr>
          <a:xfrm>
            <a:off x="7380759" y="3494015"/>
            <a:ext cx="355601" cy="4445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700"/>
            </a:lvl1pPr>
          </a:lstStyle>
          <a:p>
            <a:pPr/>
            <a:r>
              <a:t>❌</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39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ID="10" grpId="2" fill="hold">
                                  <p:stCondLst>
                                    <p:cond delay="0"/>
                                  </p:stCondLst>
                                  <p:iterate type="el" backwards="0">
                                    <p:tmAbs val="0"/>
                                  </p:iterate>
                                  <p:childTnLst>
                                    <p:set>
                                      <p:cBhvr>
                                        <p:cTn id="10" fill="hold"/>
                                        <p:tgtEl>
                                          <p:spTgt spid="1400"/>
                                        </p:tgtEl>
                                        <p:attrNameLst>
                                          <p:attrName>style.visibility</p:attrName>
                                        </p:attrNameLst>
                                      </p:cBhvr>
                                      <p:to>
                                        <p:strVal val="visible"/>
                                      </p:to>
                                    </p:set>
                                    <p:animEffect filter="fade" transition="in">
                                      <p:cBhvr>
                                        <p:cTn id="11" dur="1000"/>
                                        <p:tgtEl>
                                          <p:spTgt spid="1400"/>
                                        </p:tgtEl>
                                      </p:cBhvr>
                                    </p:animEffect>
                                  </p:childTnLst>
                                </p:cTn>
                              </p:par>
                            </p:childTnLst>
                          </p:cTn>
                        </p:par>
                      </p:childTnLst>
                    </p:cTn>
                  </p:par>
                  <p:par>
                    <p:cTn id="12" fill="hold">
                      <p:stCondLst>
                        <p:cond delay="indefinite"/>
                      </p:stCondLst>
                      <p:childTnLst>
                        <p:par>
                          <p:cTn id="13" fill="hold">
                            <p:stCondLst>
                              <p:cond delay="0"/>
                            </p:stCondLst>
                            <p:childTnLst>
                              <p:par>
                                <p:cTn id="14" presetClass="entr" nodeType="clickEffect" presetSubtype="0" presetID="1" grpId="3" fill="hold">
                                  <p:stCondLst>
                                    <p:cond delay="0"/>
                                  </p:stCondLst>
                                  <p:iterate type="el" backwards="0">
                                    <p:tmAbs val="0"/>
                                  </p:iterate>
                                  <p:childTnLst>
                                    <p:set>
                                      <p:cBhvr>
                                        <p:cTn id="15" fill="hold"/>
                                        <p:tgtEl>
                                          <p:spTgt spid="1399"/>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Class="entr" nodeType="clickEffect" presetID="10" grpId="4" fill="hold">
                                  <p:stCondLst>
                                    <p:cond delay="0"/>
                                  </p:stCondLst>
                                  <p:iterate type="el" backwards="0">
                                    <p:tmAbs val="0"/>
                                  </p:iterate>
                                  <p:childTnLst>
                                    <p:set>
                                      <p:cBhvr>
                                        <p:cTn id="19" fill="hold"/>
                                        <p:tgtEl>
                                          <p:spTgt spid="1401"/>
                                        </p:tgtEl>
                                        <p:attrNameLst>
                                          <p:attrName>style.visibility</p:attrName>
                                        </p:attrNameLst>
                                      </p:cBhvr>
                                      <p:to>
                                        <p:strVal val="visible"/>
                                      </p:to>
                                    </p:set>
                                    <p:animEffect filter="fade" transition="in">
                                      <p:cBhvr>
                                        <p:cTn id="20" dur="1000"/>
                                        <p:tgtEl>
                                          <p:spTgt spid="1401"/>
                                        </p:tgtEl>
                                      </p:cBhvr>
                                    </p:animEffect>
                                  </p:childTnLst>
                                </p:cTn>
                              </p:par>
                            </p:childTnLst>
                          </p:cTn>
                        </p:par>
                      </p:childTnLst>
                    </p:cTn>
                  </p:par>
                  <p:par>
                    <p:cTn id="21" fill="hold">
                      <p:stCondLst>
                        <p:cond delay="indefinite"/>
                      </p:stCondLst>
                      <p:childTnLst>
                        <p:par>
                          <p:cTn id="22" fill="hold">
                            <p:stCondLst>
                              <p:cond delay="0"/>
                            </p:stCondLst>
                            <p:childTnLst>
                              <p:par>
                                <p:cTn id="23" presetClass="entr" nodeType="clickEffect" presetSubtype="0" presetID="1" grpId="5" fill="hold">
                                  <p:stCondLst>
                                    <p:cond delay="0"/>
                                  </p:stCondLst>
                                  <p:iterate type="el" backwards="0">
                                    <p:tmAbs val="0"/>
                                  </p:iterate>
                                  <p:childTnLst>
                                    <p:set>
                                      <p:cBhvr>
                                        <p:cTn id="24" fill="hold"/>
                                        <p:tgtEl>
                                          <p:spTgt spid="1384"/>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Class="entr" nodeType="clickEffect" presetSubtype="0" presetID="1" grpId="6" fill="hold">
                                  <p:stCondLst>
                                    <p:cond delay="0"/>
                                  </p:stCondLst>
                                  <p:iterate type="el" backwards="0">
                                    <p:tmAbs val="0"/>
                                  </p:iterate>
                                  <p:childTnLst>
                                    <p:set>
                                      <p:cBhvr>
                                        <p:cTn id="28" fill="hold"/>
                                        <p:tgtEl>
                                          <p:spTgt spid="1402"/>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Class="entr" nodeType="clickEffect" presetSubtype="0" presetID="1" grpId="7" fill="hold">
                                  <p:stCondLst>
                                    <p:cond delay="0"/>
                                  </p:stCondLst>
                                  <p:iterate type="el" backwards="0">
                                    <p:tmAbs val="0"/>
                                  </p:iterate>
                                  <p:childTnLst>
                                    <p:set>
                                      <p:cBhvr>
                                        <p:cTn id="32" fill="hold"/>
                                        <p:tgtEl>
                                          <p:spTgt spid="140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400" grpId="2"/>
      <p:bldP build="whole" bldLvl="1" animBg="1" rev="0" advAuto="0" spid="1401" grpId="4"/>
      <p:bldP build="whole" bldLvl="1" animBg="1" rev="0" advAuto="0" spid="1384" grpId="5"/>
      <p:bldP build="whole" bldLvl="1" animBg="1" rev="0" advAuto="0" spid="1394" grpId="1"/>
      <p:bldP build="whole" bldLvl="1" animBg="1" rev="0" advAuto="0" spid="1402" grpId="6"/>
      <p:bldP build="whole" bldLvl="1" animBg="1" rev="0" advAuto="0" spid="1403" grpId="7"/>
      <p:bldP build="whole" bldLvl="1" animBg="1" rev="0" advAuto="0" spid="1399" grpId="3"/>
    </p:bldLst>
  </p:timing>
</p:sld>
</file>

<file path=ppt/slides/slide14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0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07" name="This is the basis of the Chinese quantum satellite"/>
          <p:cNvSpPr txBox="1"/>
          <p:nvPr>
            <p:ph type="title"/>
          </p:nvPr>
        </p:nvSpPr>
        <p:spPr>
          <a:prstGeom prst="rect">
            <a:avLst/>
          </a:prstGeom>
        </p:spPr>
        <p:txBody>
          <a:bodyPr/>
          <a:lstStyle/>
          <a:p>
            <a:pPr/>
            <a:r>
              <a:t>This is the basis of the Chinese quantum satellite</a:t>
            </a:r>
          </a:p>
        </p:txBody>
      </p:sp>
      <p:sp>
        <p:nvSpPr>
          <p:cNvPr id="1408" name="Double-click to edit"/>
          <p:cNvSpPr txBox="1"/>
          <p:nvPr>
            <p:ph type="body" idx="1"/>
          </p:nvPr>
        </p:nvSpPr>
        <p:spPr>
          <a:prstGeom prst="rect">
            <a:avLst/>
          </a:prstGeom>
        </p:spPr>
        <p:txBody>
          <a:bodyPr/>
          <a:lstStyle/>
          <a:p>
            <a:pPr/>
          </a:p>
        </p:txBody>
      </p:sp>
      <p:sp>
        <p:nvSpPr>
          <p:cNvPr id="140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10" name="pasted-movie.png" descr="pasted-movie.png"/>
          <p:cNvPicPr>
            <a:picLocks noChangeAspect="1"/>
          </p:cNvPicPr>
          <p:nvPr/>
        </p:nvPicPr>
        <p:blipFill>
          <a:blip r:embed="rId2">
            <a:extLst/>
          </a:blip>
          <a:stretch>
            <a:fillRect/>
          </a:stretch>
        </p:blipFill>
        <p:spPr>
          <a:xfrm>
            <a:off x="1288879" y="697578"/>
            <a:ext cx="6566242" cy="4377495"/>
          </a:xfrm>
          <a:prstGeom prst="rect">
            <a:avLst/>
          </a:prstGeom>
          <a:ln w="12700">
            <a:miter lim="400000"/>
          </a:ln>
        </p:spPr>
      </p:pic>
    </p:spTree>
  </p:cSld>
  <p:clrMapOvr>
    <a:masterClrMapping/>
  </p:clrMapOvr>
  <p:transition xmlns:p14="http://schemas.microsoft.com/office/powerpoint/2010/main" spd="med" advClick="1"/>
</p:sld>
</file>

<file path=ppt/slides/slide14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1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1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14" name="Double-click to edit"/>
          <p:cNvSpPr txBox="1"/>
          <p:nvPr>
            <p:ph type="title"/>
          </p:nvPr>
        </p:nvSpPr>
        <p:spPr>
          <a:prstGeom prst="rect">
            <a:avLst/>
          </a:prstGeom>
        </p:spPr>
        <p:txBody>
          <a:bodyPr/>
          <a:lstStyle/>
          <a:p>
            <a:pPr/>
          </a:p>
        </p:txBody>
      </p:sp>
      <p:sp>
        <p:nvSpPr>
          <p:cNvPr id="1415" name="Double-click to edit"/>
          <p:cNvSpPr txBox="1"/>
          <p:nvPr>
            <p:ph type="body" idx="1"/>
          </p:nvPr>
        </p:nvSpPr>
        <p:spPr>
          <a:prstGeom prst="rect">
            <a:avLst/>
          </a:prstGeom>
        </p:spPr>
        <p:txBody>
          <a:bodyPr/>
          <a:lstStyle/>
          <a:p>
            <a:pPr/>
          </a:p>
        </p:txBody>
      </p:sp>
      <p:sp>
        <p:nvSpPr>
          <p:cNvPr id="141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17" name="pasted-movie.png" descr="pasted-movie.png"/>
          <p:cNvPicPr>
            <a:picLocks noChangeAspect="1"/>
          </p:cNvPicPr>
          <p:nvPr/>
        </p:nvPicPr>
        <p:blipFill>
          <a:blip r:embed="rId2">
            <a:extLst/>
          </a:blip>
          <a:srcRect l="13291" t="0" r="16927" b="0"/>
          <a:stretch>
            <a:fillRect/>
          </a:stretch>
        </p:blipFill>
        <p:spPr>
          <a:xfrm>
            <a:off x="7066713" y="0"/>
            <a:ext cx="2110028" cy="5143501"/>
          </a:xfrm>
          <a:prstGeom prst="rect">
            <a:avLst/>
          </a:prstGeom>
          <a:ln w="12700">
            <a:miter lim="400000"/>
          </a:ln>
        </p:spPr>
      </p:pic>
      <p:pic>
        <p:nvPicPr>
          <p:cNvPr id="1418" name="pasted-movie.png" descr="pasted-movie.png"/>
          <p:cNvPicPr>
            <a:picLocks noChangeAspect="1"/>
          </p:cNvPicPr>
          <p:nvPr/>
        </p:nvPicPr>
        <p:blipFill>
          <a:blip r:embed="rId3">
            <a:extLst/>
          </a:blip>
          <a:stretch>
            <a:fillRect/>
          </a:stretch>
        </p:blipFill>
        <p:spPr>
          <a:xfrm>
            <a:off x="108007" y="527603"/>
            <a:ext cx="6813824" cy="4088294"/>
          </a:xfrm>
          <a:prstGeom prst="rect">
            <a:avLst/>
          </a:prstGeom>
          <a:ln w="12700">
            <a:miter lim="400000"/>
          </a:ln>
        </p:spPr>
      </p:pic>
      <p:sp>
        <p:nvSpPr>
          <p:cNvPr id="1419" name="https://www.optica-opn.org/home/articles/volume_29/february_2018/features/satellite-based_qkd/"/>
          <p:cNvSpPr txBox="1"/>
          <p:nvPr/>
        </p:nvSpPr>
        <p:spPr>
          <a:xfrm>
            <a:off x="234349" y="4691963"/>
            <a:ext cx="6603480"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rPr u="sng">
                <a:solidFill>
                  <a:schemeClr val="accent5"/>
                </a:solidFill>
                <a:uFill>
                  <a:solidFill>
                    <a:schemeClr val="accent5"/>
                  </a:solidFill>
                </a:uFill>
                <a:hlinkClick r:id="rId4" invalidUrl="" action="" tgtFrame="" tooltip="" history="1" highlightClick="0" endSnd="0"/>
              </a:rPr>
              <a:t>https://www.optica-opn.org/home/articles/volume_29/february_2018/features/satellite-based_qkd/</a:t>
            </a:r>
            <a:r>
              <a:t> </a:t>
            </a:r>
          </a:p>
        </p:txBody>
      </p:sp>
    </p:spTree>
  </p:cSld>
  <p:clrMapOvr>
    <a:masterClrMapping/>
  </p:clrMapOvr>
  <p:transition xmlns:p14="http://schemas.microsoft.com/office/powerpoint/2010/main" spd="med" advClick="1"/>
</p:sld>
</file>

<file path=ppt/slides/slide14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2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2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23" name="Quantum Key Distribution — Implications for law enforcement and forensics"/>
          <p:cNvSpPr txBox="1"/>
          <p:nvPr>
            <p:ph type="title"/>
          </p:nvPr>
        </p:nvSpPr>
        <p:spPr>
          <a:prstGeom prst="rect">
            <a:avLst/>
          </a:prstGeom>
        </p:spPr>
        <p:txBody>
          <a:bodyPr/>
          <a:lstStyle/>
          <a:p>
            <a:pPr/>
            <a:r>
              <a:t>Quantum Key Distribution — Implications for law enforcement and forensics</a:t>
            </a:r>
          </a:p>
        </p:txBody>
      </p:sp>
      <p:sp>
        <p:nvSpPr>
          <p:cNvPr id="1424" name="Same as perfect forward secrecy.…"/>
          <p:cNvSpPr txBox="1"/>
          <p:nvPr>
            <p:ph type="body" idx="1"/>
          </p:nvPr>
        </p:nvSpPr>
        <p:spPr>
          <a:prstGeom prst="rect">
            <a:avLst/>
          </a:prstGeom>
        </p:spPr>
        <p:txBody>
          <a:bodyPr/>
          <a:lstStyle/>
          <a:p>
            <a:pPr/>
            <a:r>
              <a:t>Same as perfect forward secrecy.</a:t>
            </a:r>
          </a:p>
          <a:p>
            <a:pPr lvl="1"/>
            <a:r>
              <a:t>Wiretapped encrypted communications can’t be decrypted later.</a:t>
            </a:r>
          </a:p>
          <a:p>
            <a:pPr/>
            <a:r>
              <a:t>Compromised keys</a:t>
            </a:r>
          </a:p>
          <a:p>
            <a:pPr lvl="1"/>
            <a:r>
              <a:t>Future communications → impersonate the endpoint.</a:t>
            </a:r>
          </a:p>
          <a:p>
            <a:pPr lvl="1"/>
            <a:r>
              <a:t>Captured communications → no real value.</a:t>
            </a:r>
          </a:p>
          <a:p>
            <a:pPr/>
            <a:r>
              <a:t>Endpoint compromise is only effective attack</a:t>
            </a:r>
          </a:p>
          <a:p>
            <a:pPr lvl="1"/>
            <a:r>
              <a:t>Retain a copy of the unencrypted message.</a:t>
            </a:r>
          </a:p>
          <a:p>
            <a:pPr lvl="1"/>
            <a:r>
              <a:t>Introduce bugs into quantum protocol.</a:t>
            </a:r>
          </a:p>
          <a:p>
            <a:pPr lvl="2"/>
            <a:r>
              <a:t>For example, ignore the photons and use a PRNG.</a:t>
            </a:r>
          </a:p>
        </p:txBody>
      </p:sp>
      <p:sp>
        <p:nvSpPr>
          <p:cNvPr id="142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26" name="pasted-movie.png" descr="pasted-movie.png"/>
          <p:cNvPicPr>
            <a:picLocks noChangeAspect="1"/>
          </p:cNvPicPr>
          <p:nvPr/>
        </p:nvPicPr>
        <p:blipFill>
          <a:blip r:embed="rId2">
            <a:extLst/>
          </a:blip>
          <a:stretch>
            <a:fillRect/>
          </a:stretch>
        </p:blipFill>
        <p:spPr>
          <a:xfrm>
            <a:off x="5065612" y="2459533"/>
            <a:ext cx="4008309" cy="1951064"/>
          </a:xfrm>
          <a:prstGeom prst="rect">
            <a:avLst/>
          </a:prstGeom>
          <a:ln w="12700">
            <a:miter lim="400000"/>
          </a:ln>
        </p:spPr>
      </p:pic>
      <p:pic>
        <p:nvPicPr>
          <p:cNvPr id="1427" name="alice-too-big.jpg" descr="alice-too-big.jpg"/>
          <p:cNvPicPr>
            <a:picLocks noChangeAspect="1"/>
          </p:cNvPicPr>
          <p:nvPr/>
        </p:nvPicPr>
        <p:blipFill>
          <a:blip r:embed="rId3">
            <a:extLst/>
          </a:blip>
          <a:srcRect l="44279" t="3465" r="6783" b="41457"/>
          <a:stretch>
            <a:fillRect/>
          </a:stretch>
        </p:blipFill>
        <p:spPr>
          <a:xfrm>
            <a:off x="5528250" y="4223479"/>
            <a:ext cx="910563" cy="726847"/>
          </a:xfrm>
          <a:prstGeom prst="rect">
            <a:avLst/>
          </a:prstGeom>
          <a:ln w="12700">
            <a:miter lim="400000"/>
          </a:ln>
        </p:spPr>
      </p:pic>
      <p:grpSp>
        <p:nvGrpSpPr>
          <p:cNvPr id="1430" name="Group"/>
          <p:cNvGrpSpPr/>
          <p:nvPr/>
        </p:nvGrpSpPr>
        <p:grpSpPr>
          <a:xfrm>
            <a:off x="7248557" y="4064037"/>
            <a:ext cx="2133601" cy="1400709"/>
            <a:chOff x="0" y="0"/>
            <a:chExt cx="2133600" cy="1400708"/>
          </a:xfrm>
        </p:grpSpPr>
        <p:pic>
          <p:nvPicPr>
            <p:cNvPr id="1428" name="20250524_1152_Bob Dylan Vibe_simple_compose_01jw0yrddsf2k8eec6xne1zd90.png" descr="20250524_1152_Bob Dylan Vibe_simple_compose_01jw0yrddsf2k8eec6xne1zd90.png"/>
            <p:cNvPicPr>
              <a:picLocks noChangeAspect="1"/>
            </p:cNvPicPr>
            <p:nvPr/>
          </p:nvPicPr>
          <p:blipFill>
            <a:blip r:embed="rId4">
              <a:extLst/>
            </a:blip>
            <a:srcRect l="22464" t="0" r="28792" b="0"/>
            <a:stretch>
              <a:fillRect/>
            </a:stretch>
          </p:blipFill>
          <p:spPr>
            <a:xfrm>
              <a:off x="701191" y="0"/>
              <a:ext cx="731218" cy="1000098"/>
            </a:xfrm>
            <a:prstGeom prst="rect">
              <a:avLst/>
            </a:prstGeom>
            <a:ln w="12700" cap="flat">
              <a:noFill/>
              <a:miter lim="400000"/>
            </a:ln>
            <a:effectLst/>
          </p:spPr>
        </p:pic>
        <p:sp>
          <p:nvSpPr>
            <p:cNvPr id="1429" name="Caption"/>
            <p:cNvSpPr/>
            <p:nvPr/>
          </p:nvSpPr>
          <p:spPr>
            <a:xfrm>
              <a:off x="0" y="1101725"/>
              <a:ext cx="2133600" cy="298984"/>
            </a:xfrm>
            <a:prstGeom prst="roundRect">
              <a:avLst>
                <a:gd name="adj" fmla="val 0"/>
              </a:avLst>
            </a:prstGeom>
            <a:solidFill>
              <a:srgbClr val="000000">
                <a:alpha val="0"/>
              </a:srgbClr>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t">
              <a:noAutofit/>
            </a:bodyPr>
            <a:lstStyle>
              <a:lvl1pPr>
                <a:defRPr sz="1400">
                  <a:solidFill>
                    <a:srgbClr val="1A9988"/>
                  </a:solidFill>
                </a:defRPr>
              </a:lvl1pPr>
            </a:lstStyle>
            <a:p>
              <a:pPr/>
              <a:r>
                <a:t>      </a:t>
              </a:r>
            </a:p>
          </p:txBody>
        </p:sp>
      </p:grpSp>
    </p:spTree>
  </p:cSld>
  <p:clrMapOvr>
    <a:masterClrMapping/>
  </p:clrMapOvr>
  <p:transition xmlns:p14="http://schemas.microsoft.com/office/powerpoint/2010/main" spd="med" advClick="1"/>
</p:sld>
</file>

<file path=ppt/slides/slide14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32" name="Slide Number"/>
          <p:cNvSpPr txBox="1"/>
          <p:nvPr>
            <p:ph type="sldNum" sz="quarter" idx="2"/>
          </p:nvPr>
        </p:nvSpPr>
        <p:spPr>
          <a:xfrm>
            <a:off x="8762932" y="4889500"/>
            <a:ext cx="271985"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433" name="Click to add subtitle"/>
          <p:cNvSpPr txBox="1"/>
          <p:nvPr>
            <p:ph type="body" sz="half" idx="1"/>
          </p:nvPr>
        </p:nvSpPr>
        <p:spPr>
          <a:prstGeom prst="rect">
            <a:avLst/>
          </a:prstGeom>
        </p:spPr>
        <p:txBody>
          <a:bodyPr/>
          <a:lstStyle/>
          <a:p>
            <a:pPr/>
          </a:p>
        </p:txBody>
      </p:sp>
      <p:sp>
        <p:nvSpPr>
          <p:cNvPr id="1434" name="Quantum Computing"/>
          <p:cNvSpPr txBox="1"/>
          <p:nvPr>
            <p:ph type="title"/>
          </p:nvPr>
        </p:nvSpPr>
        <p:spPr>
          <a:prstGeom prst="rect">
            <a:avLst/>
          </a:prstGeom>
        </p:spPr>
        <p:txBody>
          <a:bodyPr/>
          <a:lstStyle/>
          <a:p>
            <a:pPr/>
            <a:r>
              <a:t>Quantum Computing</a:t>
            </a:r>
          </a:p>
        </p:txBody>
      </p:sp>
    </p:spTree>
  </p:cSld>
  <p:clrMapOvr>
    <a:masterClrMapping/>
  </p:clrMapOvr>
  <p:transition xmlns:p14="http://schemas.microsoft.com/office/powerpoint/2010/main" spd="med" advClick="1"/>
</p:sld>
</file>

<file path=ppt/slides/slide14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3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3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38" name="1981 Richard Feynman proposed building a “quantum computer”"/>
          <p:cNvSpPr txBox="1"/>
          <p:nvPr>
            <p:ph type="title"/>
          </p:nvPr>
        </p:nvSpPr>
        <p:spPr>
          <a:prstGeom prst="rect">
            <a:avLst/>
          </a:prstGeom>
        </p:spPr>
        <p:txBody>
          <a:bodyPr/>
          <a:lstStyle/>
          <a:p>
            <a:pPr/>
            <a:r>
              <a:t>1981 Richard Feynman proposed building a “quantum computer”</a:t>
            </a:r>
          </a:p>
        </p:txBody>
      </p:sp>
      <p:sp>
        <p:nvSpPr>
          <p:cNvPr id="143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40" name="pasted-movie.png" descr="pasted-movie.png"/>
          <p:cNvPicPr>
            <a:picLocks noChangeAspect="1"/>
          </p:cNvPicPr>
          <p:nvPr/>
        </p:nvPicPr>
        <p:blipFill>
          <a:blip r:embed="rId2">
            <a:extLst/>
          </a:blip>
          <a:stretch>
            <a:fillRect/>
          </a:stretch>
        </p:blipFill>
        <p:spPr>
          <a:xfrm>
            <a:off x="5547936" y="819294"/>
            <a:ext cx="3260140" cy="3260140"/>
          </a:xfrm>
          <a:prstGeom prst="rect">
            <a:avLst/>
          </a:prstGeom>
          <a:ln w="12700">
            <a:miter lim="400000"/>
          </a:ln>
        </p:spPr>
      </p:pic>
      <p:sp>
        <p:nvSpPr>
          <p:cNvPr id="1441" name="FEYNMAN: THE PLEASURE OF FINDING THINGS OUT (1981) https://vimeo.com/340695809"/>
          <p:cNvSpPr txBox="1"/>
          <p:nvPr/>
        </p:nvSpPr>
        <p:spPr>
          <a:xfrm>
            <a:off x="5551805" y="4169172"/>
            <a:ext cx="2432755" cy="528415"/>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a:r>
              <a:rPr u="sng">
                <a:solidFill>
                  <a:schemeClr val="accent5"/>
                </a:solidFill>
                <a:uFill>
                  <a:solidFill>
                    <a:schemeClr val="accent5"/>
                  </a:solidFill>
                </a:uFill>
                <a:hlinkClick r:id="rId3" invalidUrl="" action="" tgtFrame="" tooltip="" history="1" highlightClick="0" endSnd="0"/>
              </a:rPr>
              <a:t>FEYNMAN: THE PLEASURE OF FINDING THINGS OUT (1981) https://vimeo.com/340695809</a:t>
            </a:r>
            <a:r>
              <a:t> </a:t>
            </a:r>
          </a:p>
        </p:txBody>
      </p:sp>
      <p:pic>
        <p:nvPicPr>
          <p:cNvPr id="1442" name="Image" descr="Image"/>
          <p:cNvPicPr>
            <a:picLocks noChangeAspect="1"/>
          </p:cNvPicPr>
          <p:nvPr/>
        </p:nvPicPr>
        <p:blipFill>
          <a:blip r:embed="rId4">
            <a:extLst/>
          </a:blip>
          <a:stretch>
            <a:fillRect/>
          </a:stretch>
        </p:blipFill>
        <p:spPr>
          <a:xfrm>
            <a:off x="1023192" y="816541"/>
            <a:ext cx="4199732" cy="4037268"/>
          </a:xfrm>
          <a:prstGeom prst="rect">
            <a:avLst/>
          </a:prstGeom>
          <a:ln w="12700">
            <a:miter lim="400000"/>
          </a:ln>
          <a:effectLst>
            <a:outerShdw sx="100000" sy="100000" kx="0" ky="0" algn="b" rotWithShape="0" blurRad="254000" dist="127000" dir="3965156">
              <a:srgbClr val="000000">
                <a:alpha val="70000"/>
              </a:srgbClr>
            </a:outerShdw>
          </a:effectLst>
        </p:spPr>
      </p:pic>
    </p:spTree>
  </p:cSld>
  <p:clrMapOvr>
    <a:masterClrMapping/>
  </p:clrMapOvr>
  <p:transition xmlns:p14="http://schemas.microsoft.com/office/powerpoint/2010/main" spd="med" advClick="1"/>
</p:sld>
</file>

<file path=ppt/slides/slide14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4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4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46" name="Feynman imaged using physical systems to simulate physical systems"/>
          <p:cNvSpPr txBox="1"/>
          <p:nvPr>
            <p:ph type="title"/>
          </p:nvPr>
        </p:nvSpPr>
        <p:spPr>
          <a:prstGeom prst="rect">
            <a:avLst/>
          </a:prstGeom>
        </p:spPr>
        <p:txBody>
          <a:bodyPr/>
          <a:lstStyle/>
          <a:p>
            <a:pPr/>
            <a:r>
              <a:t>Feynman imaged using physical systems to simulate physical systems</a:t>
            </a:r>
          </a:p>
        </p:txBody>
      </p:sp>
      <p:sp>
        <p:nvSpPr>
          <p:cNvPr id="144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48" name="Image" descr="Image"/>
          <p:cNvPicPr>
            <a:picLocks noChangeAspect="1"/>
          </p:cNvPicPr>
          <p:nvPr/>
        </p:nvPicPr>
        <p:blipFill>
          <a:blip r:embed="rId2">
            <a:extLst/>
          </a:blip>
          <a:srcRect l="2125" t="8526" r="4348" b="8526"/>
          <a:stretch>
            <a:fillRect/>
          </a:stretch>
        </p:blipFill>
        <p:spPr>
          <a:xfrm>
            <a:off x="313962" y="859298"/>
            <a:ext cx="4055155" cy="1992626"/>
          </a:xfrm>
          <a:prstGeom prst="rect">
            <a:avLst/>
          </a:prstGeom>
          <a:ln w="12700">
            <a:miter lim="400000"/>
          </a:ln>
        </p:spPr>
      </p:pic>
      <p:pic>
        <p:nvPicPr>
          <p:cNvPr id="1449" name="Image" descr="Image"/>
          <p:cNvPicPr>
            <a:picLocks noChangeAspect="1"/>
          </p:cNvPicPr>
          <p:nvPr/>
        </p:nvPicPr>
        <p:blipFill>
          <a:blip r:embed="rId3">
            <a:extLst/>
          </a:blip>
          <a:srcRect l="9673" t="3877" r="9673" b="3877"/>
          <a:stretch>
            <a:fillRect/>
          </a:stretch>
        </p:blipFill>
        <p:spPr>
          <a:xfrm>
            <a:off x="5036322" y="833892"/>
            <a:ext cx="3027891" cy="2215964"/>
          </a:xfrm>
          <a:prstGeom prst="rect">
            <a:avLst/>
          </a:prstGeom>
          <a:ln w="12700">
            <a:miter lim="400000"/>
          </a:ln>
        </p:spPr>
      </p:pic>
      <p:pic>
        <p:nvPicPr>
          <p:cNvPr id="1450" name="Image" descr="Image"/>
          <p:cNvPicPr>
            <a:picLocks noChangeAspect="1"/>
          </p:cNvPicPr>
          <p:nvPr/>
        </p:nvPicPr>
        <p:blipFill>
          <a:blip r:embed="rId4">
            <a:extLst/>
          </a:blip>
          <a:srcRect l="4530" t="0" r="7069" b="10754"/>
          <a:stretch>
            <a:fillRect/>
          </a:stretch>
        </p:blipFill>
        <p:spPr>
          <a:xfrm>
            <a:off x="2279451" y="2981751"/>
            <a:ext cx="4585240" cy="2114667"/>
          </a:xfrm>
          <a:prstGeom prst="rect">
            <a:avLst/>
          </a:prstGeom>
          <a:ln w="12700">
            <a:miter lim="400000"/>
          </a:ln>
        </p:spPr>
      </p:pic>
      <p:sp>
        <p:nvSpPr>
          <p:cNvPr id="1451" name="Remember, this is 1981. BB84 comes out three years later."/>
          <p:cNvSpPr txBox="1"/>
          <p:nvPr/>
        </p:nvSpPr>
        <p:spPr>
          <a:xfrm>
            <a:off x="6252298" y="4505173"/>
            <a:ext cx="2843442" cy="425984"/>
          </a:xfrm>
          <a:prstGeom prst="rect">
            <a:avLst/>
          </a:prstGeom>
          <a:solidFill>
            <a:srgbClr val="FFFFFF"/>
          </a:solidFill>
          <a:ln w="25400">
            <a:solidFill>
              <a:schemeClr val="accent1"/>
            </a:solidFill>
          </a:ln>
          <a:extLst>
            <a:ext uri="{C572A759-6A51-4108-AA02-DFA0A04FC94B}">
              <ma14:wrappingTextBoxFlag xmlns:ma14="http://schemas.microsoft.com/office/mac/drawingml/2011/main" val="1"/>
            </a:ext>
          </a:extLst>
        </p:spPr>
        <p:txBody>
          <a:bodyPr lIns="0" tIns="0" rIns="0" bIns="0">
            <a:spAutoFit/>
          </a:bodyPr>
          <a:lstStyle/>
          <a:p>
            <a:pPr>
              <a:defRPr sz="1400">
                <a:solidFill>
                  <a:srgbClr val="1A9988"/>
                </a:solidFill>
              </a:defRPr>
            </a:pPr>
            <a:r>
              <a:t>Remember, this is 1981.</a:t>
            </a:r>
            <a:br/>
            <a:r>
              <a:t>BB84 comes out three years later.</a:t>
            </a:r>
          </a:p>
        </p:txBody>
      </p:sp>
    </p:spTree>
  </p:cSld>
  <p:clrMapOvr>
    <a:masterClrMapping/>
  </p:clrMapOvr>
  <p:transition xmlns:p14="http://schemas.microsoft.com/office/powerpoint/2010/main" spd="med" advClick="1"/>
</p:sld>
</file>

<file path=ppt/slides/slide14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5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5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55" name="Feynman’s paper was a talk he had given at the MIT conference on the Physics of Computation."/>
          <p:cNvSpPr txBox="1"/>
          <p:nvPr>
            <p:ph type="title"/>
          </p:nvPr>
        </p:nvSpPr>
        <p:spPr>
          <a:prstGeom prst="rect">
            <a:avLst/>
          </a:prstGeom>
        </p:spPr>
        <p:txBody>
          <a:bodyPr/>
          <a:lstStyle/>
          <a:p>
            <a:pPr/>
            <a:r>
              <a:t>Feynman’s paper was a talk he had given at the MIT conference on the Physics of Computation.</a:t>
            </a:r>
          </a:p>
        </p:txBody>
      </p:sp>
      <p:sp>
        <p:nvSpPr>
          <p:cNvPr id="145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57" name="Image" descr="Image"/>
          <p:cNvPicPr>
            <a:picLocks noChangeAspect="1"/>
          </p:cNvPicPr>
          <p:nvPr/>
        </p:nvPicPr>
        <p:blipFill>
          <a:blip r:embed="rId2">
            <a:extLst/>
          </a:blip>
          <a:srcRect l="1662" t="0" r="1662" b="0"/>
          <a:stretch>
            <a:fillRect/>
          </a:stretch>
        </p:blipFill>
        <p:spPr>
          <a:xfrm>
            <a:off x="389090" y="564712"/>
            <a:ext cx="8365820" cy="3608397"/>
          </a:xfrm>
          <a:prstGeom prst="rect">
            <a:avLst/>
          </a:prstGeom>
          <a:ln w="12700">
            <a:miter lim="400000"/>
          </a:ln>
        </p:spPr>
      </p:pic>
      <p:pic>
        <p:nvPicPr>
          <p:cNvPr id="1458" name="Image" descr="Image"/>
          <p:cNvPicPr>
            <a:picLocks noChangeAspect="1"/>
          </p:cNvPicPr>
          <p:nvPr/>
        </p:nvPicPr>
        <p:blipFill>
          <a:blip r:embed="rId3">
            <a:extLst/>
          </a:blip>
          <a:srcRect l="0" t="0" r="0" b="52466"/>
          <a:stretch>
            <a:fillRect/>
          </a:stretch>
        </p:blipFill>
        <p:spPr>
          <a:xfrm>
            <a:off x="713860" y="4155552"/>
            <a:ext cx="3604417" cy="932041"/>
          </a:xfrm>
          <a:prstGeom prst="rect">
            <a:avLst/>
          </a:prstGeom>
          <a:ln w="12700">
            <a:miter lim="400000"/>
          </a:ln>
        </p:spPr>
      </p:pic>
      <p:pic>
        <p:nvPicPr>
          <p:cNvPr id="1459" name="Image" descr="Image"/>
          <p:cNvPicPr>
            <a:picLocks noChangeAspect="1"/>
          </p:cNvPicPr>
          <p:nvPr/>
        </p:nvPicPr>
        <p:blipFill>
          <a:blip r:embed="rId3">
            <a:extLst/>
          </a:blip>
          <a:srcRect l="0" t="47848" r="0" b="0"/>
          <a:stretch>
            <a:fillRect/>
          </a:stretch>
        </p:blipFill>
        <p:spPr>
          <a:xfrm>
            <a:off x="4434886" y="4160121"/>
            <a:ext cx="3604418" cy="1022600"/>
          </a:xfrm>
          <a:prstGeom prst="rect">
            <a:avLst/>
          </a:prstGeom>
          <a:ln w="12700">
            <a:miter lim="400000"/>
          </a:ln>
        </p:spPr>
      </p:pic>
    </p:spTree>
  </p:cSld>
  <p:clrMapOvr>
    <a:masterClrMapping/>
  </p:clrMapOvr>
  <p:transition xmlns:p14="http://schemas.microsoft.com/office/powerpoint/2010/main" spd="med" advClick="1"/>
</p:sld>
</file>

<file path=ppt/slides/slide15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6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6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63" name="Growth of quantum computing"/>
          <p:cNvSpPr txBox="1"/>
          <p:nvPr>
            <p:ph type="title"/>
          </p:nvPr>
        </p:nvSpPr>
        <p:spPr>
          <a:prstGeom prst="rect">
            <a:avLst/>
          </a:prstGeom>
        </p:spPr>
        <p:txBody>
          <a:bodyPr/>
          <a:lstStyle/>
          <a:p>
            <a:pPr/>
            <a:r>
              <a:t>Growth of quantum computing</a:t>
            </a:r>
          </a:p>
        </p:txBody>
      </p:sp>
      <p:sp>
        <p:nvSpPr>
          <p:cNvPr id="1464" name="1984 - British physicist David Deutsch hypothesizes that “Computing machines resembling the universal quantum computer could, in principle, be built and would have many remarkably properties not reproducible by any Turing machine.”…"/>
          <p:cNvSpPr txBox="1"/>
          <p:nvPr>
            <p:ph type="body" idx="1"/>
          </p:nvPr>
        </p:nvSpPr>
        <p:spPr>
          <a:prstGeom prst="rect">
            <a:avLst/>
          </a:prstGeom>
        </p:spPr>
        <p:txBody>
          <a:bodyPr/>
          <a:lstStyle/>
          <a:p>
            <a:pPr/>
            <a:r>
              <a:t>1984 - British physicist David Deutsch hypothesizes that “Computing machines resembling the universal quantum computer could, in principle, be built and would have many remarkably properties not reproducible by any Turing machine.”</a:t>
            </a:r>
          </a:p>
          <a:p>
            <a:pPr/>
          </a:p>
          <a:p>
            <a:pPr/>
            <a:r>
              <a:t>1985 - Asher Peres at Technion shows how a quantum computer could add two 1-bit numbers.</a:t>
            </a:r>
          </a:p>
          <a:p>
            <a:pPr lvl="1"/>
            <a:r>
              <a:t>Hypothesized that quantum computers would need some kind of error correction.</a:t>
            </a:r>
          </a:p>
          <a:p>
            <a:pPr lvl="1"/>
            <a:r>
              <a:t>However — Quantum computers need not be </a:t>
            </a:r>
            <a:r>
              <a:rPr i="1"/>
              <a:t>digital</a:t>
            </a:r>
            <a:r>
              <a:t>.</a:t>
            </a:r>
          </a:p>
          <a:p>
            <a:pPr/>
          </a:p>
        </p:txBody>
      </p:sp>
      <p:sp>
        <p:nvSpPr>
          <p:cNvPr id="146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6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6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69" name="Growth of quantum computing"/>
          <p:cNvSpPr txBox="1"/>
          <p:nvPr>
            <p:ph type="title"/>
          </p:nvPr>
        </p:nvSpPr>
        <p:spPr>
          <a:prstGeom prst="rect">
            <a:avLst/>
          </a:prstGeom>
        </p:spPr>
        <p:txBody>
          <a:bodyPr/>
          <a:lstStyle/>
          <a:p>
            <a:pPr/>
            <a:r>
              <a:t>Growth of quantum computing</a:t>
            </a:r>
          </a:p>
        </p:txBody>
      </p:sp>
      <p:sp>
        <p:nvSpPr>
          <p:cNvPr id="1470" name="1984 - British physicist David Deutsch hypothesizes that “Computing machines resembling the universal quantum computer could, in principle, be built and would have many remarkably properties not reproducible by any Turing machine.”…"/>
          <p:cNvSpPr txBox="1"/>
          <p:nvPr>
            <p:ph type="body" idx="1"/>
          </p:nvPr>
        </p:nvSpPr>
        <p:spPr>
          <a:prstGeom prst="rect">
            <a:avLst/>
          </a:prstGeom>
        </p:spPr>
        <p:txBody>
          <a:bodyPr/>
          <a:lstStyle/>
          <a:p>
            <a:pPr/>
            <a:r>
              <a:t>1984 - British physicist David Deutsch hypothesizes that “Computing machines resembling the universal quantum computer could, in principle, be built and would have many remarkably properties not reproducible by any Turing machine.”</a:t>
            </a:r>
          </a:p>
          <a:p>
            <a:pPr/>
          </a:p>
          <a:p>
            <a:pPr/>
            <a:r>
              <a:t>1985 - Asher Peres (1934-2005) at Technion shows how a quantum computer could add two 1-bit numbers.</a:t>
            </a:r>
          </a:p>
        </p:txBody>
      </p:sp>
      <p:sp>
        <p:nvSpPr>
          <p:cNvPr id="147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72" name="pasted-movie.png" descr="pasted-movie.png"/>
          <p:cNvPicPr>
            <a:picLocks noChangeAspect="1"/>
          </p:cNvPicPr>
          <p:nvPr/>
        </p:nvPicPr>
        <p:blipFill>
          <a:blip r:embed="rId2">
            <a:extLst/>
          </a:blip>
          <a:stretch>
            <a:fillRect/>
          </a:stretch>
        </p:blipFill>
        <p:spPr>
          <a:xfrm>
            <a:off x="6846887" y="2664507"/>
            <a:ext cx="1611595" cy="2148793"/>
          </a:xfrm>
          <a:prstGeom prst="rect">
            <a:avLst/>
          </a:prstGeom>
          <a:ln w="12700">
            <a:miter lim="400000"/>
          </a:ln>
        </p:spPr>
      </p:pic>
    </p:spTree>
  </p:cSld>
  <p:clrMapOvr>
    <a:masterClrMapping/>
  </p:clrMapOvr>
  <p:transition xmlns:p14="http://schemas.microsoft.com/office/powerpoint/2010/main" spd="med" advClick="1"/>
</p:sld>
</file>

<file path=ppt/slides/slide15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7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7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76" name="Adding two bits — the 1-bit adder (electronic version)…"/>
          <p:cNvSpPr txBox="1"/>
          <p:nvPr>
            <p:ph type="title"/>
          </p:nvPr>
        </p:nvSpPr>
        <p:spPr>
          <a:prstGeom prst="rect">
            <a:avLst/>
          </a:prstGeom>
        </p:spPr>
        <p:txBody>
          <a:bodyPr/>
          <a:lstStyle/>
          <a:p>
            <a:pPr/>
            <a:r>
              <a:t>Adding two bits — the 1-bit adder (electronic version)</a:t>
            </a:r>
          </a:p>
          <a:p>
            <a:pPr/>
            <a:r>
              <a:t>3  inputs &amp; 2 outputs</a:t>
            </a:r>
          </a:p>
        </p:txBody>
      </p:sp>
      <p:sp>
        <p:nvSpPr>
          <p:cNvPr id="147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78" name="Image" descr="Image"/>
          <p:cNvPicPr>
            <a:picLocks noChangeAspect="1"/>
          </p:cNvPicPr>
          <p:nvPr/>
        </p:nvPicPr>
        <p:blipFill>
          <a:blip r:embed="rId2">
            <a:extLst/>
          </a:blip>
          <a:stretch>
            <a:fillRect/>
          </a:stretch>
        </p:blipFill>
        <p:spPr>
          <a:xfrm>
            <a:off x="1682493" y="718694"/>
            <a:ext cx="5950083" cy="4344936"/>
          </a:xfrm>
          <a:prstGeom prst="rect">
            <a:avLst/>
          </a:prstGeom>
          <a:ln w="12700">
            <a:miter lim="400000"/>
          </a:ln>
        </p:spPr>
      </p:pic>
    </p:spTree>
  </p:cSld>
  <p:clrMapOvr>
    <a:masterClrMapping/>
  </p:clrMapOvr>
  <p:transition xmlns:p14="http://schemas.microsoft.com/office/powerpoint/2010/main" spd="med" advClick="1"/>
</p:sld>
</file>

<file path=ppt/slides/slide15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8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8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82" name="Adding 2 bits - quantum gates.…"/>
          <p:cNvSpPr txBox="1"/>
          <p:nvPr>
            <p:ph type="title"/>
          </p:nvPr>
        </p:nvSpPr>
        <p:spPr>
          <a:prstGeom prst="rect">
            <a:avLst/>
          </a:prstGeom>
        </p:spPr>
        <p:txBody>
          <a:bodyPr/>
          <a:lstStyle/>
          <a:p>
            <a:pPr/>
            <a:r>
              <a:t>Adding 2 bits - quantum gates.</a:t>
            </a:r>
          </a:p>
          <a:p>
            <a:pPr/>
            <a:r>
              <a:t>3 inputs &amp; 3 outputs</a:t>
            </a:r>
          </a:p>
        </p:txBody>
      </p:sp>
      <p:sp>
        <p:nvSpPr>
          <p:cNvPr id="148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484" name="Image" descr="Image"/>
          <p:cNvPicPr>
            <a:picLocks noChangeAspect="1"/>
          </p:cNvPicPr>
          <p:nvPr/>
        </p:nvPicPr>
        <p:blipFill>
          <a:blip r:embed="rId2">
            <a:extLst/>
          </a:blip>
          <a:stretch>
            <a:fillRect/>
          </a:stretch>
        </p:blipFill>
        <p:spPr>
          <a:xfrm>
            <a:off x="756736" y="994180"/>
            <a:ext cx="7547597" cy="3682040"/>
          </a:xfrm>
          <a:prstGeom prst="rect">
            <a:avLst/>
          </a:prstGeom>
          <a:ln w="12700">
            <a:miter lim="400000"/>
          </a:ln>
        </p:spPr>
      </p:pic>
      <p:sp>
        <p:nvSpPr>
          <p:cNvPr id="1485" name="qubit"/>
          <p:cNvSpPr txBox="1"/>
          <p:nvPr/>
        </p:nvSpPr>
        <p:spPr>
          <a:xfrm>
            <a:off x="8007300" y="1583642"/>
            <a:ext cx="535950" cy="271507"/>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900"/>
            </a:lvl1pPr>
          </a:lstStyle>
          <a:p>
            <a:pPr/>
            <a:r>
              <a:t>qubit</a:t>
            </a:r>
          </a:p>
        </p:txBody>
      </p:sp>
      <p:sp>
        <p:nvSpPr>
          <p:cNvPr id="1486" name="qubit"/>
          <p:cNvSpPr txBox="1"/>
          <p:nvPr/>
        </p:nvSpPr>
        <p:spPr>
          <a:xfrm>
            <a:off x="8007300" y="2053542"/>
            <a:ext cx="535950" cy="271507"/>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900"/>
            </a:lvl1pPr>
          </a:lstStyle>
          <a:p>
            <a:pPr/>
            <a:r>
              <a:t>qubit</a:t>
            </a:r>
          </a:p>
        </p:txBody>
      </p:sp>
      <p:sp>
        <p:nvSpPr>
          <p:cNvPr id="1487" name="qubit"/>
          <p:cNvSpPr txBox="1"/>
          <p:nvPr/>
        </p:nvSpPr>
        <p:spPr>
          <a:xfrm>
            <a:off x="8007300" y="2661347"/>
            <a:ext cx="535950" cy="2715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900"/>
            </a:lvl1pPr>
          </a:lstStyle>
          <a:p>
            <a:pPr/>
            <a:r>
              <a:t>qubit</a:t>
            </a:r>
          </a:p>
        </p:txBody>
      </p:sp>
      <p:sp>
        <p:nvSpPr>
          <p:cNvPr id="1488" name="gate"/>
          <p:cNvSpPr txBox="1"/>
          <p:nvPr/>
        </p:nvSpPr>
        <p:spPr>
          <a:xfrm rot="16200000">
            <a:off x="6747805" y="1096845"/>
            <a:ext cx="482340" cy="271507"/>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900"/>
            </a:lvl1pPr>
          </a:lstStyle>
          <a:p>
            <a:pPr/>
            <a:r>
              <a:t>gate</a:t>
            </a:r>
          </a:p>
        </p:txBody>
      </p:sp>
      <p:sp>
        <p:nvSpPr>
          <p:cNvPr id="1489" name="gate"/>
          <p:cNvSpPr txBox="1"/>
          <p:nvPr/>
        </p:nvSpPr>
        <p:spPr>
          <a:xfrm rot="16200000">
            <a:off x="6239805" y="1096845"/>
            <a:ext cx="482340" cy="271507"/>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900"/>
            </a:lvl1pPr>
          </a:lstStyle>
          <a:p>
            <a:pPr/>
            <a:r>
              <a:t>gate</a:t>
            </a:r>
          </a:p>
        </p:txBody>
      </p:sp>
    </p:spTree>
  </p:cSld>
  <p:clrMapOvr>
    <a:masterClrMapping/>
  </p:clrMapOvr>
  <p:transition xmlns:p14="http://schemas.microsoft.com/office/powerpoint/2010/main" spd="med" advClick="1"/>
</p:sld>
</file>

<file path=ppt/slides/slide15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9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9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93" name="Growth of quantum computing"/>
          <p:cNvSpPr txBox="1"/>
          <p:nvPr>
            <p:ph type="title"/>
          </p:nvPr>
        </p:nvSpPr>
        <p:spPr>
          <a:prstGeom prst="rect">
            <a:avLst/>
          </a:prstGeom>
        </p:spPr>
        <p:txBody>
          <a:bodyPr/>
          <a:lstStyle/>
          <a:p>
            <a:pPr/>
            <a:r>
              <a:t>Growth of quantum computing</a:t>
            </a:r>
          </a:p>
        </p:txBody>
      </p:sp>
      <p:sp>
        <p:nvSpPr>
          <p:cNvPr id="1494" name="1984 - British physicist David Deutsch hypothesizes that “Computing machines resembling the universal quantum computer could, in principle, be built and would have many remarkably properties not reproducible by any Turing machine.”…"/>
          <p:cNvSpPr txBox="1"/>
          <p:nvPr>
            <p:ph type="body" idx="1"/>
          </p:nvPr>
        </p:nvSpPr>
        <p:spPr>
          <a:prstGeom prst="rect">
            <a:avLst/>
          </a:prstGeom>
        </p:spPr>
        <p:txBody>
          <a:bodyPr/>
          <a:lstStyle/>
          <a:p>
            <a:pPr marR="26517" defTabSz="594315">
              <a:defRPr sz="1566">
                <a:solidFill>
                  <a:srgbClr val="A7A7A7"/>
                </a:solidFill>
              </a:defRPr>
            </a:pPr>
            <a:r>
              <a:t>1984 - British physicist David Deutsch hypothesizes that “Computing machines resembling the universal quantum computer could, in principle, be built and would have many remarkably properties not reproducible by any Turing machine.”</a:t>
            </a:r>
          </a:p>
          <a:p>
            <a:pPr marR="26517" defTabSz="594315">
              <a:defRPr sz="1566">
                <a:solidFill>
                  <a:srgbClr val="A7A7A7"/>
                </a:solidFill>
              </a:defRPr>
            </a:pPr>
          </a:p>
          <a:p>
            <a:pPr marR="26517" defTabSz="594315">
              <a:defRPr sz="1566">
                <a:solidFill>
                  <a:srgbClr val="A7A7A7"/>
                </a:solidFill>
              </a:defRPr>
            </a:pPr>
            <a:r>
              <a:t>1985 - Asher Peres at Technion shows how a quantum computer could add two 1-bit numbers.</a:t>
            </a:r>
          </a:p>
          <a:p>
            <a:pPr lvl="1" marL="353375" marR="26517" indent="-119137" defTabSz="594315">
              <a:spcBef>
                <a:spcPts val="300"/>
              </a:spcBef>
              <a:defRPr sz="1392">
                <a:solidFill>
                  <a:srgbClr val="A7A7A7"/>
                </a:solidFill>
              </a:defRPr>
            </a:pPr>
            <a:r>
              <a:t>Quantum computers would need some kind of error correction.</a:t>
            </a:r>
          </a:p>
          <a:p>
            <a:pPr lvl="1" marL="353375" marR="26517" indent="-119137" defTabSz="594315">
              <a:spcBef>
                <a:spcPts val="300"/>
              </a:spcBef>
              <a:defRPr sz="1392">
                <a:solidFill>
                  <a:srgbClr val="A7A7A7"/>
                </a:solidFill>
              </a:defRPr>
            </a:pPr>
            <a:r>
              <a:t>Quantum computers need not be </a:t>
            </a:r>
            <a:r>
              <a:rPr i="1"/>
              <a:t>digital</a:t>
            </a:r>
            <a:r>
              <a:t>.</a:t>
            </a:r>
          </a:p>
          <a:p>
            <a:pPr marR="26517" defTabSz="594315">
              <a:defRPr sz="1566"/>
            </a:pPr>
          </a:p>
          <a:p>
            <a:pPr marR="26517" defTabSz="594315">
              <a:defRPr sz="1566"/>
            </a:pPr>
            <a:r>
              <a:t>1992 - Dallas IEEE Computer Society and Texas Instruments sponsored the Workshop on Physics and Computation.</a:t>
            </a:r>
          </a:p>
          <a:p>
            <a:pPr marR="26517" defTabSz="594315">
              <a:defRPr sz="1566"/>
            </a:pPr>
          </a:p>
          <a:p>
            <a:pPr marR="26517" defTabSz="594315">
              <a:defRPr sz="1566"/>
            </a:pPr>
            <a:r>
              <a:t>1994 - Peter Shor shows that quantum computers would be able to </a:t>
            </a:r>
            <a:r>
              <a:rPr b="1"/>
              <a:t>factor integers and compute discrete logarithms in polynomial time</a:t>
            </a:r>
            <a:r>
              <a:t>. </a:t>
            </a:r>
          </a:p>
          <a:p>
            <a:pPr marR="26517" defTabSz="594315">
              <a:defRPr sz="1566"/>
            </a:pPr>
          </a:p>
          <a:p>
            <a:pPr marR="26517" defTabSz="594315">
              <a:defRPr sz="1566"/>
            </a:pPr>
            <a:r>
              <a:t>1995 - Benjamin Schumacher proposes the word “qubit” in his article “Quantum Coding.”</a:t>
            </a:r>
          </a:p>
        </p:txBody>
      </p:sp>
      <p:sp>
        <p:nvSpPr>
          <p:cNvPr id="149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9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49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499" name="Factoring is hard today.…"/>
          <p:cNvSpPr txBox="1"/>
          <p:nvPr>
            <p:ph type="title"/>
          </p:nvPr>
        </p:nvSpPr>
        <p:spPr>
          <a:prstGeom prst="rect">
            <a:avLst/>
          </a:prstGeom>
        </p:spPr>
        <p:txBody>
          <a:bodyPr/>
          <a:lstStyle/>
          <a:p>
            <a:pPr/>
            <a:r>
              <a:t>Factoring is hard today.</a:t>
            </a:r>
          </a:p>
          <a:p>
            <a:pPr/>
            <a:r>
              <a:t>Quantum computers would make it easy.</a:t>
            </a:r>
          </a:p>
        </p:txBody>
      </p:sp>
      <p:sp>
        <p:nvSpPr>
          <p:cNvPr id="1500" name="Give two numbers   and   such that"/>
          <p:cNvSpPr txBox="1"/>
          <p:nvPr>
            <p:ph type="body" idx="1"/>
          </p:nvPr>
        </p:nvSpPr>
        <p:spPr>
          <a:prstGeom prst="rect">
            <a:avLst/>
          </a:prstGeom>
        </p:spPr>
        <p:txBody>
          <a:bodyPr/>
          <a:lstStyle/>
          <a:p>
            <a:pPr/>
            <a:r>
              <a:t>Give two numbers </a:t>
            </a:r>
            <a14:m>
              <m:oMath>
                <m:r>
                  <a:rPr xmlns:a="http://schemas.openxmlformats.org/drawingml/2006/main" sz="7750" i="1">
                    <a:solidFill>
                      <a:srgbClr val="000000"/>
                    </a:solidFill>
                    <a:latin typeface="Cambria Math" panose="02040503050406030204" pitchFamily="18" charset="0"/>
                  </a:rPr>
                  <m:t>p</m:t>
                </m:r>
              </m:oMath>
            </a14:m>
            <a:r>
              <a:t> and </a:t>
            </a:r>
            <a14:m>
              <m:oMath>
                <m:r>
                  <a:rPr xmlns:a="http://schemas.openxmlformats.org/drawingml/2006/main" sz="7750" i="1">
                    <a:solidFill>
                      <a:srgbClr val="000000"/>
                    </a:solidFill>
                    <a:latin typeface="Cambria Math" panose="02040503050406030204" pitchFamily="18" charset="0"/>
                  </a:rPr>
                  <m:t>q</m:t>
                </m:r>
              </m:oMath>
            </a14:m>
            <a:r>
              <a:t> such that </a:t>
            </a:r>
            <a14:m>
              <m:oMath>
                <m:r>
                  <a:rPr xmlns:a="http://schemas.openxmlformats.org/drawingml/2006/main" sz="7750" i="1">
                    <a:solidFill>
                      <a:srgbClr val="000000"/>
                    </a:solidFill>
                    <a:latin typeface="Cambria Math" panose="02040503050406030204" pitchFamily="18" charset="0"/>
                  </a:rPr>
                  <m:t>p</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q</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221</m:t>
                </m:r>
              </m:oMath>
            </a14:m>
          </a:p>
        </p:txBody>
      </p:sp>
      <p:sp>
        <p:nvSpPr>
          <p:cNvPr id="150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0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0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05" name="Factoring is hard today.…"/>
          <p:cNvSpPr txBox="1"/>
          <p:nvPr>
            <p:ph type="title"/>
          </p:nvPr>
        </p:nvSpPr>
        <p:spPr>
          <a:prstGeom prst="rect">
            <a:avLst/>
          </a:prstGeom>
        </p:spPr>
        <p:txBody>
          <a:bodyPr/>
          <a:lstStyle/>
          <a:p>
            <a:pPr/>
            <a:r>
              <a:t>Factoring is hard today.</a:t>
            </a:r>
          </a:p>
          <a:p>
            <a:pPr/>
            <a:r>
              <a:t>Quantum computers would make it easy.</a:t>
            </a:r>
          </a:p>
        </p:txBody>
      </p:sp>
      <p:sp>
        <p:nvSpPr>
          <p:cNvPr id="1506" name="Double-click to edit"/>
          <p:cNvSpPr txBox="1"/>
          <p:nvPr>
            <p:ph type="body" idx="1"/>
          </p:nvPr>
        </p:nvSpPr>
        <p:spPr>
          <a:prstGeom prst="rect">
            <a:avLst/>
          </a:prstGeom>
        </p:spPr>
        <p:txBody>
          <a:bodyPr/>
          <a:lstStyle/>
          <a:p>
            <a:pPr/>
            <a14:m>
              <m:oMath>
                <m:r>
                  <a:rPr xmlns:a="http://schemas.openxmlformats.org/drawingml/2006/main" sz="7750" i="1">
                    <a:solidFill>
                      <a:srgbClr val="000000"/>
                    </a:solidFill>
                    <a:latin typeface="Cambria Math" panose="02040503050406030204" pitchFamily="18" charset="0"/>
                  </a:rPr>
                  <m:t>p</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13</m:t>
                </m:r>
              </m:oMath>
            </a14:m>
            <a:r>
              <a:t> </a:t>
            </a:r>
          </a:p>
          <a:p>
            <a:pPr/>
            <a14:m>
              <m:oMath>
                <m:r>
                  <a:rPr xmlns:a="http://schemas.openxmlformats.org/drawingml/2006/main" sz="7750" i="1">
                    <a:solidFill>
                      <a:srgbClr val="000000"/>
                    </a:solidFill>
                    <a:latin typeface="Cambria Math" panose="02040503050406030204" pitchFamily="18" charset="0"/>
                  </a:rPr>
                  <m:t>q</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17</m:t>
                </m:r>
              </m:oMath>
            </a14:m>
            <a:r>
              <a:t> </a:t>
            </a:r>
          </a:p>
          <a:p>
            <a:pPr/>
            <a14:m>
              <m:oMathPara>
                <m:oMathParaPr>
                  <m:jc m:val="center"/>
                </m:oMathParaPr>
                <m:oMath>
                  <m:r>
                    <a:rPr xmlns:a="http://schemas.openxmlformats.org/drawingml/2006/main" sz="7750" i="1">
                      <a:solidFill>
                        <a:srgbClr val="000000"/>
                      </a:solidFill>
                      <a:latin typeface="Cambria Math" panose="02040503050406030204" pitchFamily="18" charset="0"/>
                    </a:rPr>
                    <m:t>13</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17</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221</m:t>
                  </m:r>
                </m:oMath>
              </m:oMathPara>
            </a14:m>
          </a:p>
        </p:txBody>
      </p:sp>
      <p:sp>
        <p:nvSpPr>
          <p:cNvPr id="150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0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1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11" name="Factoring is hard today.…"/>
          <p:cNvSpPr txBox="1"/>
          <p:nvPr>
            <p:ph type="title"/>
          </p:nvPr>
        </p:nvSpPr>
        <p:spPr>
          <a:prstGeom prst="rect">
            <a:avLst/>
          </a:prstGeom>
        </p:spPr>
        <p:txBody>
          <a:bodyPr/>
          <a:lstStyle/>
          <a:p>
            <a:pPr/>
            <a:r>
              <a:t>Factoring is hard today.</a:t>
            </a:r>
          </a:p>
          <a:p>
            <a:pPr/>
            <a:r>
              <a:t>Quantum computers would make it easy.</a:t>
            </a:r>
          </a:p>
        </p:txBody>
      </p:sp>
      <p:sp>
        <p:nvSpPr>
          <p:cNvPr id="1512" name="Give two numbers   and   such that"/>
          <p:cNvSpPr txBox="1"/>
          <p:nvPr>
            <p:ph type="body" idx="1"/>
          </p:nvPr>
        </p:nvSpPr>
        <p:spPr>
          <a:prstGeom prst="rect">
            <a:avLst/>
          </a:prstGeom>
        </p:spPr>
        <p:txBody>
          <a:bodyPr/>
          <a:lstStyle/>
          <a:p>
            <a:pPr/>
            <a:r>
              <a:t>Give two numbers </a:t>
            </a:r>
            <a14:m>
              <m:oMath>
                <m:r>
                  <a:rPr xmlns:a="http://schemas.openxmlformats.org/drawingml/2006/main" sz="7750" i="1">
                    <a:solidFill>
                      <a:srgbClr val="000000"/>
                    </a:solidFill>
                    <a:latin typeface="Cambria Math" panose="02040503050406030204" pitchFamily="18" charset="0"/>
                  </a:rPr>
                  <m:t>p</m:t>
                </m:r>
              </m:oMath>
            </a14:m>
            <a:r>
              <a:t> and </a:t>
            </a:r>
            <a14:m>
              <m:oMath>
                <m:r>
                  <a:rPr xmlns:a="http://schemas.openxmlformats.org/drawingml/2006/main" sz="7750" i="1">
                    <a:solidFill>
                      <a:srgbClr val="000000"/>
                    </a:solidFill>
                    <a:latin typeface="Cambria Math" panose="02040503050406030204" pitchFamily="18" charset="0"/>
                  </a:rPr>
                  <m:t>q</m:t>
                </m:r>
              </m:oMath>
            </a14:m>
            <a:r>
              <a:t> such that </a:t>
            </a:r>
            <a14:m>
              <m:oMath>
                <m:r>
                  <a:rPr xmlns:a="http://schemas.openxmlformats.org/drawingml/2006/main" sz="7750" i="1">
                    <a:solidFill>
                      <a:srgbClr val="000000"/>
                    </a:solidFill>
                    <a:latin typeface="Cambria Math" panose="02040503050406030204" pitchFamily="18" charset="0"/>
                  </a:rPr>
                  <m:t>p</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q</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29,635,481</m:t>
                </m:r>
              </m:oMath>
            </a14:m>
          </a:p>
        </p:txBody>
      </p:sp>
      <p:sp>
        <p:nvSpPr>
          <p:cNvPr id="151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1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1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17" name="Factoring is hard today.…"/>
          <p:cNvSpPr txBox="1"/>
          <p:nvPr>
            <p:ph type="title"/>
          </p:nvPr>
        </p:nvSpPr>
        <p:spPr>
          <a:prstGeom prst="rect">
            <a:avLst/>
          </a:prstGeom>
        </p:spPr>
        <p:txBody>
          <a:bodyPr/>
          <a:lstStyle/>
          <a:p>
            <a:pPr/>
            <a:r>
              <a:t>Factoring is hard today.</a:t>
            </a:r>
          </a:p>
          <a:p>
            <a:pPr/>
            <a:r>
              <a:t>Quantum computers would make it easy.</a:t>
            </a:r>
          </a:p>
        </p:txBody>
      </p:sp>
      <p:sp>
        <p:nvSpPr>
          <p:cNvPr id="1518" name="Double-click to edit"/>
          <p:cNvSpPr txBox="1"/>
          <p:nvPr>
            <p:ph type="body" idx="1"/>
          </p:nvPr>
        </p:nvSpPr>
        <p:spPr>
          <a:prstGeom prst="rect">
            <a:avLst/>
          </a:prstGeom>
        </p:spPr>
        <p:txBody>
          <a:bodyPr/>
          <a:lstStyle/>
          <a:p>
            <a:pPr/>
            <a14:m>
              <m:oMath>
                <m:r>
                  <a:rPr xmlns:a="http://schemas.openxmlformats.org/drawingml/2006/main" sz="7750" i="1">
                    <a:solidFill>
                      <a:srgbClr val="000000"/>
                    </a:solidFill>
                    <a:latin typeface="Cambria Math" panose="02040503050406030204" pitchFamily="18" charset="0"/>
                  </a:rPr>
                  <m:t>p</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5333</m:t>
                </m:r>
              </m:oMath>
            </a14:m>
            <a:r>
              <a:t> </a:t>
            </a:r>
          </a:p>
          <a:p>
            <a:pPr/>
            <a14:m>
              <m:oMathPara>
                <m:oMathParaPr>
                  <m:jc m:val="center"/>
                </m:oMathParaPr>
                <m:oMath>
                  <m:r>
                    <a:rPr xmlns:a="http://schemas.openxmlformats.org/drawingml/2006/main" sz="7750" i="1">
                      <a:solidFill>
                        <a:srgbClr val="000000"/>
                      </a:solidFill>
                      <a:latin typeface="Cambria Math" panose="02040503050406030204" pitchFamily="18" charset="0"/>
                    </a:rPr>
                    <m:t>q</m:t>
                  </m:r>
                  <m:r>
                    <a:rPr xmlns:a="http://schemas.openxmlformats.org/drawingml/2006/main" sz="7750" i="1">
                      <a:solidFill>
                        <a:srgbClr val="000000"/>
                      </a:solidFill>
                      <a:latin typeface="Cambria Math" panose="02040503050406030204" pitchFamily="18" charset="0"/>
                    </a:rPr>
                    <m:t>=</m:t>
                  </m:r>
                  <m:r>
                    <a:rPr xmlns:a="http://schemas.openxmlformats.org/drawingml/2006/main" sz="7750" i="1">
                      <a:solidFill>
                        <a:srgbClr val="000000"/>
                      </a:solidFill>
                      <a:latin typeface="Cambria Math" panose="02040503050406030204" pitchFamily="18" charset="0"/>
                    </a:rPr>
                    <m:t>5557</m:t>
                  </m:r>
                </m:oMath>
              </m:oMathPara>
            </a14:m>
            <a14:m>
              <m:oMathPara>
                <m:oMathParaPr>
                  <m:jc m:val="center"/>
                </m:oMathParaPr>
                <m:oMath>
                  <m:r>
                    <a:rPr xmlns:a="http://schemas.openxmlformats.org/drawingml/2006/main" sz="6100" i="1">
                      <a:solidFill>
                        <a:srgbClr val="000000"/>
                      </a:solidFill>
                      <a:latin typeface="Cambria Math" panose="02040503050406030204" pitchFamily="18" charset="0"/>
                    </a:rPr>
                    <m:t>5333</m:t>
                  </m:r>
                  <m:r>
                    <a:rPr xmlns:a="http://schemas.openxmlformats.org/drawingml/2006/main" sz="6100" i="1">
                      <a:solidFill>
                        <a:srgbClr val="000000"/>
                      </a:solidFill>
                      <a:latin typeface="Cambria Math" panose="02040503050406030204" pitchFamily="18" charset="0"/>
                    </a:rPr>
                    <m:t>×</m:t>
                  </m:r>
                  <m:r>
                    <a:rPr xmlns:a="http://schemas.openxmlformats.org/drawingml/2006/main" sz="6100" i="1">
                      <a:solidFill>
                        <a:srgbClr val="000000"/>
                      </a:solidFill>
                      <a:latin typeface="Cambria Math" panose="02040503050406030204" pitchFamily="18" charset="0"/>
                    </a:rPr>
                    <m:t>5557</m:t>
                  </m:r>
                  <m:r>
                    <a:rPr xmlns:a="http://schemas.openxmlformats.org/drawingml/2006/main" sz="6100" i="1">
                      <a:solidFill>
                        <a:srgbClr val="000000"/>
                      </a:solidFill>
                      <a:latin typeface="Cambria Math" panose="02040503050406030204" pitchFamily="18" charset="0"/>
                    </a:rPr>
                    <m:t>=</m:t>
                  </m:r>
                  <m:r>
                    <a:rPr xmlns:a="http://schemas.openxmlformats.org/drawingml/2006/main" sz="6100" i="1">
                      <a:solidFill>
                        <a:srgbClr val="000000"/>
                      </a:solidFill>
                      <a:latin typeface="Cambria Math" panose="02040503050406030204" pitchFamily="18" charset="0"/>
                    </a:rPr>
                    <m:t>29,635,481</m:t>
                  </m:r>
                </m:oMath>
              </m:oMathPara>
            </a14:m>
          </a:p>
        </p:txBody>
      </p:sp>
      <p:sp>
        <p:nvSpPr>
          <p:cNvPr id="151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5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2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2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23" name="Factoring is hard today.…"/>
          <p:cNvSpPr txBox="1"/>
          <p:nvPr>
            <p:ph type="title"/>
          </p:nvPr>
        </p:nvSpPr>
        <p:spPr>
          <a:prstGeom prst="rect">
            <a:avLst/>
          </a:prstGeom>
        </p:spPr>
        <p:txBody>
          <a:bodyPr/>
          <a:lstStyle/>
          <a:p>
            <a:pPr/>
            <a:r>
              <a:t>Factoring is hard today.</a:t>
            </a:r>
          </a:p>
          <a:p>
            <a:pPr/>
            <a:r>
              <a:t>Quantum computers would make it easy.</a:t>
            </a:r>
          </a:p>
        </p:txBody>
      </p:sp>
      <p:sp>
        <p:nvSpPr>
          <p:cNvPr id="1524" name="Give two numbers   and   such that…"/>
          <p:cNvSpPr txBox="1"/>
          <p:nvPr>
            <p:ph type="body" sz="half" idx="1"/>
          </p:nvPr>
        </p:nvSpPr>
        <p:spPr>
          <a:xfrm>
            <a:off x="318908" y="843855"/>
            <a:ext cx="8506184" cy="1528733"/>
          </a:xfrm>
          <a:prstGeom prst="rect">
            <a:avLst/>
          </a:prstGeom>
        </p:spPr>
        <p:txBody>
          <a:bodyPr/>
          <a:lstStyle/>
          <a:p>
            <a:pPr marR="21640" defTabSz="485015">
              <a:spcBef>
                <a:spcPts val="300"/>
              </a:spcBef>
              <a:defRPr sz="4544"/>
            </a:pPr>
            <a:r>
              <a:t>Give two numbers </a:t>
            </a:r>
            <a14:m>
              <m:oMath>
                <m:r>
                  <a:rPr xmlns:a="http://schemas.openxmlformats.org/drawingml/2006/main" sz="5500" i="1">
                    <a:solidFill>
                      <a:srgbClr val="000000"/>
                    </a:solidFill>
                    <a:latin typeface="Cambria Math" panose="02040503050406030204" pitchFamily="18" charset="0"/>
                  </a:rPr>
                  <m:t>p</m:t>
                </m:r>
              </m:oMath>
            </a14:m>
            <a:r>
              <a:t> and </a:t>
            </a:r>
            <a14:m>
              <m:oMath>
                <m:r>
                  <a:rPr xmlns:a="http://schemas.openxmlformats.org/drawingml/2006/main" sz="5500" i="1">
                    <a:solidFill>
                      <a:srgbClr val="000000"/>
                    </a:solidFill>
                    <a:latin typeface="Cambria Math" panose="02040503050406030204" pitchFamily="18" charset="0"/>
                  </a:rPr>
                  <m:t>q</m:t>
                </m:r>
              </m:oMath>
            </a14:m>
            <a:r>
              <a:t> such that…</a:t>
            </a:r>
            <a:endParaRPr sz="6400"/>
          </a:p>
        </p:txBody>
      </p:sp>
      <p:sp>
        <p:nvSpPr>
          <p:cNvPr id="152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26" name="Image" descr="Image"/>
          <p:cNvPicPr>
            <a:picLocks noChangeAspect="1"/>
          </p:cNvPicPr>
          <p:nvPr/>
        </p:nvPicPr>
        <p:blipFill>
          <a:blip r:embed="rId2">
            <a:extLst/>
          </a:blip>
          <a:stretch>
            <a:fillRect/>
          </a:stretch>
        </p:blipFill>
        <p:spPr>
          <a:xfrm>
            <a:off x="297379" y="2486887"/>
            <a:ext cx="8549242" cy="1561539"/>
          </a:xfrm>
          <a:prstGeom prst="rect">
            <a:avLst/>
          </a:prstGeom>
          <a:ln w="12700">
            <a:miter lim="400000"/>
          </a:ln>
        </p:spPr>
      </p:pic>
      <p:sp>
        <p:nvSpPr>
          <p:cNvPr id="1527" name="This 129-digit number is called RSA-129.…"/>
          <p:cNvSpPr txBox="1"/>
          <p:nvPr/>
        </p:nvSpPr>
        <p:spPr>
          <a:xfrm>
            <a:off x="365527" y="4315678"/>
            <a:ext cx="6978478" cy="726214"/>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defRPr sz="2500"/>
            </a:pPr>
            <a:r>
              <a:t>This 129-digit number is called </a:t>
            </a:r>
            <a:r>
              <a:rPr b="1"/>
              <a:t>RSA-129.</a:t>
            </a:r>
          </a:p>
          <a:p>
            <a:pPr>
              <a:defRPr sz="2500"/>
            </a:pPr>
            <a:r>
              <a:t>Rivest offered $100 to anyone who could factor it.</a:t>
            </a:r>
          </a:p>
        </p:txBody>
      </p:sp>
    </p:spTree>
  </p:cSld>
  <p:clrMapOvr>
    <a:masterClrMapping/>
  </p:clrMapOvr>
  <p:transition xmlns:p14="http://schemas.microsoft.com/office/powerpoint/2010/main" spd="med" advClick="1"/>
</p:sld>
</file>

<file path=ppt/slides/slide16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2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3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31" name="RSA-129 was published in Aug 1977"/>
          <p:cNvSpPr txBox="1"/>
          <p:nvPr>
            <p:ph type="title"/>
          </p:nvPr>
        </p:nvSpPr>
        <p:spPr>
          <a:prstGeom prst="rect">
            <a:avLst/>
          </a:prstGeom>
        </p:spPr>
        <p:txBody>
          <a:bodyPr/>
          <a:lstStyle/>
          <a:p>
            <a:pPr/>
            <a:r>
              <a:t>RSA-129 was published in Aug 1977</a:t>
            </a:r>
          </a:p>
        </p:txBody>
      </p:sp>
      <p:sp>
        <p:nvSpPr>
          <p:cNvPr id="153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33" name="Image" descr="Image"/>
          <p:cNvPicPr>
            <a:picLocks noChangeAspect="1"/>
          </p:cNvPicPr>
          <p:nvPr/>
        </p:nvPicPr>
        <p:blipFill>
          <a:blip r:embed="rId2">
            <a:extLst/>
          </a:blip>
          <a:stretch>
            <a:fillRect/>
          </a:stretch>
        </p:blipFill>
        <p:spPr>
          <a:xfrm>
            <a:off x="5106796" y="-63500"/>
            <a:ext cx="3996861" cy="5143500"/>
          </a:xfrm>
          <a:prstGeom prst="rect">
            <a:avLst/>
          </a:prstGeom>
          <a:ln w="12700">
            <a:miter lim="400000"/>
          </a:ln>
        </p:spPr>
      </p:pic>
      <p:pic>
        <p:nvPicPr>
          <p:cNvPr id="1534" name="1977 Gardner Mathematical Games Scientific American RSA (dragged).pdf" descr="1977 Gardner Mathematical Games Scientific American RSA (dragged).pdf"/>
          <p:cNvPicPr>
            <a:picLocks noChangeAspect="1"/>
          </p:cNvPicPr>
          <p:nvPr/>
        </p:nvPicPr>
        <p:blipFill>
          <a:blip r:embed="rId3">
            <a:extLst/>
          </a:blip>
          <a:stretch>
            <a:fillRect/>
          </a:stretch>
        </p:blipFill>
        <p:spPr>
          <a:xfrm>
            <a:off x="5233796" y="63500"/>
            <a:ext cx="3996861" cy="5143500"/>
          </a:xfrm>
          <a:prstGeom prst="rect">
            <a:avLst/>
          </a:prstGeom>
          <a:ln w="12700">
            <a:miter lim="400000"/>
          </a:ln>
        </p:spPr>
      </p:pic>
      <p:pic>
        <p:nvPicPr>
          <p:cNvPr id="1535" name="Image" descr="Image"/>
          <p:cNvPicPr>
            <a:picLocks noChangeAspect="1"/>
          </p:cNvPicPr>
          <p:nvPr/>
        </p:nvPicPr>
        <p:blipFill>
          <a:blip r:embed="rId4">
            <a:extLst/>
          </a:blip>
          <a:stretch>
            <a:fillRect/>
          </a:stretch>
        </p:blipFill>
        <p:spPr>
          <a:xfrm>
            <a:off x="593435" y="840033"/>
            <a:ext cx="4028596" cy="4120024"/>
          </a:xfrm>
          <a:prstGeom prst="rect">
            <a:avLst/>
          </a:prstGeom>
          <a:ln w="12700">
            <a:miter lim="400000"/>
          </a:ln>
        </p:spPr>
      </p:pic>
    </p:spTree>
  </p:cSld>
  <p:clrMapOvr>
    <a:masterClrMapping/>
  </p:clrMapOvr>
  <p:transition xmlns:p14="http://schemas.microsoft.com/office/powerpoint/2010/main" spd="med" advClick="1"/>
</p:sld>
</file>

<file path=ppt/slides/slide16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3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3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39" name="RSA-129 was factored in 1994 129 decimal digits = 426 bits"/>
          <p:cNvSpPr txBox="1"/>
          <p:nvPr>
            <p:ph type="title"/>
          </p:nvPr>
        </p:nvSpPr>
        <p:spPr>
          <a:prstGeom prst="rect">
            <a:avLst/>
          </a:prstGeom>
        </p:spPr>
        <p:txBody>
          <a:bodyPr/>
          <a:lstStyle/>
          <a:p>
            <a:pPr/>
            <a:r>
              <a:t>RSA-129 was factored in 1994</a:t>
            </a:r>
            <a:br/>
            <a:r>
              <a:t>129 decimal digits = 426 bits</a:t>
            </a:r>
          </a:p>
        </p:txBody>
      </p:sp>
      <p:sp>
        <p:nvSpPr>
          <p:cNvPr id="1540" name="Collaborative computation with 600 people and many, many computers.…"/>
          <p:cNvSpPr txBox="1"/>
          <p:nvPr>
            <p:ph type="body" sz="half" idx="1"/>
          </p:nvPr>
        </p:nvSpPr>
        <p:spPr>
          <a:prstGeom prst="rect">
            <a:avLst/>
          </a:prstGeom>
        </p:spPr>
        <p:txBody>
          <a:bodyPr/>
          <a:lstStyle/>
          <a:p>
            <a:pPr/>
            <a:r>
              <a:t>Collaborative computation with 600 people and many, many computers.</a:t>
            </a:r>
          </a:p>
          <a:p>
            <a:pPr/>
          </a:p>
          <a:p>
            <a:pPr/>
            <a:r>
              <a:t>The $100 check was given to the Free Software Foundation.</a:t>
            </a:r>
          </a:p>
        </p:txBody>
      </p:sp>
      <p:sp>
        <p:nvSpPr>
          <p:cNvPr id="154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42" name="RSA192-v2.pdf" descr="RSA192-v2.pdf"/>
          <p:cNvPicPr>
            <a:picLocks noChangeAspect="1"/>
          </p:cNvPicPr>
          <p:nvPr/>
        </p:nvPicPr>
        <p:blipFill>
          <a:blip r:embed="rId2">
            <a:extLst/>
          </a:blip>
          <a:srcRect l="0" t="18696" r="0" b="14845"/>
          <a:stretch>
            <a:fillRect/>
          </a:stretch>
        </p:blipFill>
        <p:spPr>
          <a:xfrm>
            <a:off x="4293329" y="697521"/>
            <a:ext cx="4481205" cy="4211899"/>
          </a:xfrm>
          <a:prstGeom prst="rect">
            <a:avLst/>
          </a:prstGeom>
          <a:ln w="12700">
            <a:miter lim="400000"/>
          </a:ln>
        </p:spPr>
      </p:pic>
    </p:spTree>
  </p:cSld>
  <p:clrMapOvr>
    <a:masterClrMapping/>
  </p:clrMapOvr>
  <p:transition xmlns:p14="http://schemas.microsoft.com/office/powerpoint/2010/main" spd="med" advClick="1"/>
</p:sld>
</file>

<file path=ppt/slides/slide16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4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4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46" name="RSA Factoring Challenge"/>
          <p:cNvSpPr txBox="1"/>
          <p:nvPr>
            <p:ph type="title"/>
          </p:nvPr>
        </p:nvSpPr>
        <p:spPr>
          <a:prstGeom prst="rect">
            <a:avLst/>
          </a:prstGeom>
        </p:spPr>
        <p:txBody>
          <a:bodyPr/>
          <a:lstStyle/>
          <a:p>
            <a:pPr/>
            <a:r>
              <a:t>RSA Factoring Challenge</a:t>
            </a:r>
          </a:p>
        </p:txBody>
      </p:sp>
      <p:sp>
        <p:nvSpPr>
          <p:cNvPr id="1547" name="RSA-768 — 768 bits — Factored in 2009…"/>
          <p:cNvSpPr txBox="1"/>
          <p:nvPr>
            <p:ph type="body" idx="1"/>
          </p:nvPr>
        </p:nvSpPr>
        <p:spPr>
          <a:prstGeom prst="rect">
            <a:avLst/>
          </a:prstGeom>
        </p:spPr>
        <p:txBody>
          <a:bodyPr anchor="b"/>
          <a:lstStyle/>
          <a:p>
            <a:pPr marR="0" defTabSz="457200">
              <a:spcBef>
                <a:spcPts val="0"/>
              </a:spcBef>
              <a:buFontTx/>
              <a:defRPr sz="1600">
                <a:solidFill>
                  <a:srgbClr val="202122"/>
                </a:solidFill>
                <a:uFillTx/>
                <a:latin typeface="+mn-lt"/>
                <a:ea typeface="+mn-ea"/>
                <a:cs typeface="+mn-cs"/>
                <a:sym typeface="Helvetica"/>
              </a:defRPr>
            </a:pPr>
            <a:r>
              <a:t>RSA-768 — 768 bits — Factored in 2009 </a:t>
            </a:r>
          </a:p>
          <a:p>
            <a:pPr marR="0" defTabSz="457200">
              <a:spcBef>
                <a:spcPts val="0"/>
              </a:spcBef>
              <a:buFontTx/>
              <a:defRPr sz="1600">
                <a:solidFill>
                  <a:srgbClr val="202122"/>
                </a:solidFill>
                <a:uFillTx/>
                <a:latin typeface="+mn-lt"/>
                <a:ea typeface="+mn-ea"/>
                <a:cs typeface="+mn-cs"/>
                <a:sym typeface="Helvetica"/>
              </a:defRPr>
            </a:pPr>
            <a:r>
              <a:t>RSA-240 — 795 bits — Factored in 2019</a:t>
            </a:r>
          </a:p>
          <a:p>
            <a:pPr marR="0" defTabSz="457200">
              <a:spcBef>
                <a:spcPts val="0"/>
              </a:spcBef>
              <a:buFontTx/>
              <a:defRPr sz="1600">
                <a:solidFill>
                  <a:srgbClr val="202122"/>
                </a:solidFill>
                <a:uFillTx/>
                <a:latin typeface="+mn-lt"/>
                <a:ea typeface="+mn-ea"/>
                <a:cs typeface="+mn-cs"/>
                <a:sym typeface="Helvetica"/>
              </a:defRPr>
            </a:pPr>
            <a:r>
              <a:t>RSA-250 — 829 bits — Factored in 2020</a:t>
            </a:r>
          </a:p>
          <a:p>
            <a:pPr marR="0" defTabSz="457200">
              <a:spcBef>
                <a:spcPts val="0"/>
              </a:spcBef>
              <a:buFontTx/>
              <a:defRPr sz="1600">
                <a:solidFill>
                  <a:srgbClr val="202122"/>
                </a:solidFill>
                <a:uFillTx/>
                <a:latin typeface="+mn-lt"/>
                <a:ea typeface="+mn-ea"/>
                <a:cs typeface="+mn-cs"/>
                <a:sym typeface="Helvetica"/>
              </a:defRPr>
            </a:pPr>
            <a:r>
              <a:t>RSA-260=</a:t>
            </a:r>
            <a:r>
              <a:rPr sz="1100"/>
              <a:t>22112825529529666435281085255026230927612089502470015394413748319128822941402001986512729726569746599085900330031400051170742204560859276357953757185954298838958709229238491006703034124620545784566413664540684214361293017694020846391065875914794251435144458199</a:t>
            </a:r>
          </a:p>
          <a:p>
            <a:pPr marR="0" defTabSz="457200">
              <a:spcBef>
                <a:spcPts val="0"/>
              </a:spcBef>
              <a:buFontTx/>
              <a:defRPr sz="1600">
                <a:solidFill>
                  <a:srgbClr val="202122"/>
                </a:solidFill>
                <a:uFillTx/>
                <a:latin typeface="+mn-lt"/>
                <a:ea typeface="+mn-ea"/>
                <a:cs typeface="+mn-cs"/>
                <a:sym typeface="Helvetica"/>
              </a:defRPr>
            </a:pPr>
            <a:r>
              <a:t>RSA-896 — $75,000 cash prize</a:t>
            </a:r>
          </a:p>
          <a:p>
            <a:pPr marR="0" defTabSz="457200">
              <a:spcBef>
                <a:spcPts val="0"/>
              </a:spcBef>
              <a:buFontTx/>
              <a:defRPr sz="1600">
                <a:solidFill>
                  <a:srgbClr val="202122"/>
                </a:solidFill>
                <a:uFillTx/>
                <a:latin typeface="+mn-lt"/>
                <a:ea typeface="+mn-ea"/>
                <a:cs typeface="+mn-cs"/>
                <a:sym typeface="Helvetica"/>
              </a:defRPr>
            </a:pPr>
            <a:r>
              <a:t>RSA-1024 — $100,000 cash prize          RSA-2048* — $200,000 cash prize</a:t>
            </a:r>
          </a:p>
          <a:p>
            <a:pPr marR="0" defTabSz="457200">
              <a:spcBef>
                <a:spcPts val="0"/>
              </a:spcBef>
              <a:buFontTx/>
              <a:defRPr sz="1600">
                <a:solidFill>
                  <a:srgbClr val="202122"/>
                </a:solidFill>
                <a:uFillTx/>
                <a:latin typeface="+mn-lt"/>
                <a:ea typeface="+mn-ea"/>
                <a:cs typeface="+mn-cs"/>
                <a:sym typeface="Helvetica"/>
              </a:defRPr>
            </a:pPr>
            <a:r>
              <a:rPr u="sng">
                <a:solidFill>
                  <a:schemeClr val="accent5"/>
                </a:solidFill>
                <a:uFill>
                  <a:solidFill>
                    <a:schemeClr val="accent5"/>
                  </a:solidFill>
                </a:uFill>
                <a:hlinkClick r:id="rId2" invalidUrl="" action="" tgtFrame="" tooltip="" history="1" highlightClick="0" endSnd="0"/>
              </a:rPr>
              <a:t>https://en.wikipedia.org/wiki/RSA_numbers</a:t>
            </a:r>
            <a:r>
              <a:t> </a:t>
            </a:r>
          </a:p>
        </p:txBody>
      </p:sp>
      <p:sp>
        <p:nvSpPr>
          <p:cNvPr id="154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549" name="Text"/>
          <p:cNvSpPr txBox="1"/>
          <p:nvPr/>
        </p:nvSpPr>
        <p:spPr>
          <a:xfrm>
            <a:off x="0" y="0"/>
            <a:ext cx="127000" cy="5284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p>
          <a:p>
            <a:pPr/>
          </a:p>
        </p:txBody>
      </p:sp>
      <p:graphicFrame>
        <p:nvGraphicFramePr>
          <p:cNvPr id="1550" name="Table 1"/>
          <p:cNvGraphicFramePr/>
          <p:nvPr/>
        </p:nvGraphicFramePr>
        <p:xfrm>
          <a:off x="369772" y="877185"/>
          <a:ext cx="8417156" cy="1795781"/>
        </p:xfrm>
        <a:graphic xmlns:a="http://schemas.openxmlformats.org/drawingml/2006/main">
          <a:graphicData uri="http://schemas.openxmlformats.org/drawingml/2006/table">
            <a:tbl>
              <a:tblPr firstCol="0" firstRow="0" lastCol="0" lastRow="0" bandCol="0" bandRow="1" rtl="0">
                <a:tableStyleId>{C7B018BB-80A7-4F77-B60F-C8B233D01FF8}</a:tableStyleId>
              </a:tblPr>
              <a:tblGrid>
                <a:gridCol w="865571"/>
                <a:gridCol w="1169532"/>
                <a:gridCol w="2314348"/>
                <a:gridCol w="4055004"/>
              </a:tblGrid>
              <a:tr h="220980">
                <a:tc>
                  <a:txBody>
                    <a:bodyPr/>
                    <a:lstStyle/>
                    <a:p>
                      <a:pPr defTabSz="457200">
                        <a:defRPr sz="1800">
                          <a:solidFill>
                            <a:srgbClr val="000000"/>
                          </a:solidFill>
                          <a:uFillTx/>
                        </a:defRPr>
                      </a:pPr>
                      <a:r>
                        <a:rPr b="1" sz="800">
                          <a:solidFill>
                            <a:srgbClr val="202122"/>
                          </a:solidFill>
                          <a:latin typeface="+mn-lt"/>
                          <a:ea typeface="+mn-ea"/>
                          <a:cs typeface="+mn-cs"/>
                          <a:sym typeface="Helvetica"/>
                        </a:rPr>
                        <a:t>name</a:t>
                      </a:r>
                    </a:p>
                  </a:txBody>
                  <a:tcPr marL="0" marR="0" marT="0" marB="0" anchor="t" anchorCtr="0" horzOverflow="overflow"/>
                </a:tc>
                <a:tc>
                  <a:txBody>
                    <a:bodyPr/>
                    <a:lstStyle/>
                    <a:p>
                      <a:pPr defTabSz="457200">
                        <a:defRPr sz="1800">
                          <a:solidFill>
                            <a:srgbClr val="000000"/>
                          </a:solidFill>
                          <a:uFillTx/>
                        </a:defRPr>
                      </a:pPr>
                      <a:r>
                        <a:rPr b="1" sz="800">
                          <a:solidFill>
                            <a:srgbClr val="202122"/>
                          </a:solidFill>
                          <a:latin typeface="+mn-lt"/>
                          <a:ea typeface="+mn-ea"/>
                          <a:cs typeface="+mn-cs"/>
                          <a:sym typeface="Helvetica"/>
                        </a:rPr>
                        <a:t>date</a:t>
                      </a:r>
                    </a:p>
                  </a:txBody>
                  <a:tcPr marL="81280" marR="266700" marT="40640" marB="40640" anchor="ctr" anchorCtr="0" horzOverflow="overflow">
                    <a:solidFill>
                      <a:srgbClr val="EAECF0"/>
                    </a:solidFill>
                  </a:tcPr>
                </a:tc>
                <a:tc>
                  <a:txBody>
                    <a:bodyPr/>
                    <a:lstStyle/>
                    <a:p>
                      <a:pPr defTabSz="457200">
                        <a:defRPr sz="1800">
                          <a:solidFill>
                            <a:srgbClr val="000000"/>
                          </a:solidFill>
                          <a:uFillTx/>
                        </a:defRPr>
                      </a:pPr>
                      <a:r>
                        <a:rPr b="1" sz="800">
                          <a:solidFill>
                            <a:srgbClr val="202122"/>
                          </a:solidFill>
                          <a:latin typeface="+mn-lt"/>
                          <a:ea typeface="+mn-ea"/>
                          <a:cs typeface="+mn-cs"/>
                          <a:sym typeface="Helvetica"/>
                        </a:rPr>
                        <a:t>algorithm</a:t>
                      </a:r>
                    </a:p>
                  </a:txBody>
                  <a:tcPr marL="81280" marR="266700" marT="40640" marB="40640" anchor="ctr" anchorCtr="0" horzOverflow="overflow">
                    <a:solidFill>
                      <a:srgbClr val="EAECF0"/>
                    </a:solidFill>
                  </a:tcPr>
                </a:tc>
                <a:tc>
                  <a:txBody>
                    <a:bodyPr/>
                    <a:lstStyle/>
                    <a:p>
                      <a:pPr defTabSz="457200">
                        <a:defRPr sz="1800">
                          <a:solidFill>
                            <a:srgbClr val="000000"/>
                          </a:solidFill>
                          <a:uFillTx/>
                        </a:defRPr>
                      </a:pPr>
                      <a:r>
                        <a:rPr b="1" sz="800">
                          <a:solidFill>
                            <a:srgbClr val="202122"/>
                          </a:solidFill>
                          <a:latin typeface="+mn-lt"/>
                          <a:ea typeface="+mn-ea"/>
                          <a:cs typeface="+mn-cs"/>
                          <a:sym typeface="Helvetica"/>
                        </a:rPr>
                        <a:t>compute power</a:t>
                      </a:r>
                    </a:p>
                  </a:txBody>
                  <a:tcPr marL="81280" marR="266700" marT="40640" marB="40640" anchor="ctr" anchorCtr="0" horzOverflow="overflow">
                    <a:solidFill>
                      <a:srgbClr val="EAECF0"/>
                    </a:solidFill>
                  </a:tcPr>
                </a:tc>
              </a:tr>
              <a:tr h="271780">
                <a:tc>
                  <a:txBody>
                    <a:bodyPr/>
                    <a:lstStyle/>
                    <a:p>
                      <a:pPr algn="l" defTabSz="457200">
                        <a:defRPr sz="1800">
                          <a:solidFill>
                            <a:srgbClr val="000000"/>
                          </a:solidFill>
                          <a:uFillTx/>
                        </a:defRPr>
                      </a:pPr>
                      <a:r>
                        <a:rPr sz="1200">
                          <a:solidFill>
                            <a:srgbClr val="202122"/>
                          </a:solidFill>
                          <a:latin typeface="+mn-lt"/>
                          <a:ea typeface="+mn-ea"/>
                          <a:cs typeface="+mn-cs"/>
                          <a:sym typeface="Helvetica"/>
                        </a:rPr>
                        <a:t>RSA-100</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1991-04-01</a:t>
                      </a:r>
                    </a:p>
                  </a:txBody>
                  <a:tcPr marL="81280" marR="81280" marT="40640" marB="40640" anchor="ctr" anchorCtr="0" horzOverflow="overflow"/>
                </a:tc>
                <a:tc>
                  <a:txBody>
                    <a:bodyPr/>
                    <a:lstStyle/>
                    <a:p>
                      <a:pPr algn="l" defTabSz="457200">
                        <a:defRPr sz="1200">
                          <a:solidFill>
                            <a:srgbClr val="3366CC"/>
                          </a:solidFill>
                          <a:uFillTx/>
                          <a:latin typeface="+mn-lt"/>
                          <a:ea typeface="+mn-ea"/>
                          <a:cs typeface="+mn-cs"/>
                          <a:sym typeface="Helvetica"/>
                        </a:defRPr>
                      </a:pPr>
                      <a:r>
                        <a:rPr u="sng">
                          <a:solidFill>
                            <a:schemeClr val="accent5"/>
                          </a:solidFill>
                          <a:uFill>
                            <a:solidFill>
                              <a:schemeClr val="accent5"/>
                            </a:solidFill>
                          </a:uFill>
                          <a:hlinkClick r:id="rId3" invalidUrl="" action="" tgtFrame="" tooltip="" history="1" highlightClick="0" endSnd="0"/>
                        </a:rPr>
                        <a:t>ppmpqs</a:t>
                      </a:r>
                      <a:r>
                        <a:rPr>
                          <a:solidFill>
                            <a:srgbClr val="202122"/>
                          </a:solidFill>
                        </a:rPr>
                        <a:t> </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approx. 7 MIP-Years</a:t>
                      </a:r>
                    </a:p>
                  </a:txBody>
                  <a:tcPr marL="81280" marR="81280" marT="40640" marB="40640" anchor="ctr" anchorCtr="0" horzOverflow="overflow"/>
                </a:tc>
              </a:tr>
              <a:tr h="271780">
                <a:tc>
                  <a:txBody>
                    <a:bodyPr/>
                    <a:lstStyle/>
                    <a:p>
                      <a:pPr algn="l" defTabSz="457200">
                        <a:defRPr sz="1800">
                          <a:solidFill>
                            <a:srgbClr val="000000"/>
                          </a:solidFill>
                          <a:uFillTx/>
                        </a:defRPr>
                      </a:pPr>
                      <a:r>
                        <a:rPr sz="1200">
                          <a:solidFill>
                            <a:srgbClr val="202122"/>
                          </a:solidFill>
                          <a:latin typeface="+mn-lt"/>
                          <a:ea typeface="+mn-ea"/>
                          <a:cs typeface="+mn-cs"/>
                          <a:sym typeface="Helvetica"/>
                        </a:rPr>
                        <a:t>RSA-110</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1992-04-14</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ppmpqs by Arjen K. Lenstra</a:t>
                      </a:r>
                    </a:p>
                  </a:txBody>
                  <a:tcPr marL="81280" marR="81280" marT="40640" marB="40640" anchor="ctr" anchorCtr="0" horzOverflow="overflow"/>
                </a:tc>
                <a:tc>
                  <a:txBody>
                    <a:bodyPr/>
                    <a:lstStyle/>
                    <a:p>
                      <a:pPr algn="l" defTabSz="457200">
                        <a:defRPr sz="1200">
                          <a:solidFill>
                            <a:srgbClr val="202122"/>
                          </a:solidFill>
                          <a:uFillTx/>
                          <a:latin typeface="+mn-lt"/>
                          <a:ea typeface="+mn-ea"/>
                          <a:cs typeface="+mn-cs"/>
                          <a:sym typeface="Helvetica"/>
                        </a:defRPr>
                      </a:pPr>
                      <a:r>
                        <a:t>one month on 5/8 of a 16K </a:t>
                      </a:r>
                      <a:r>
                        <a:rPr>
                          <a:solidFill>
                            <a:srgbClr val="3366CC"/>
                          </a:solidFill>
                          <a:hlinkClick r:id="rId4" invalidUrl="" action="" tgtFrame="" tooltip="" history="1" highlightClick="0" endSnd="0"/>
                        </a:rPr>
                        <a:t>MasPar</a:t>
                      </a:r>
                    </a:p>
                  </a:txBody>
                  <a:tcPr marL="81280" marR="81280" marT="40640" marB="40640" anchor="ctr" anchorCtr="0" horzOverflow="overflow"/>
                </a:tc>
              </a:tr>
              <a:tr h="283131">
                <a:tc>
                  <a:txBody>
                    <a:bodyPr/>
                    <a:lstStyle/>
                    <a:p>
                      <a:pPr algn="l" defTabSz="457200">
                        <a:defRPr sz="1800">
                          <a:solidFill>
                            <a:srgbClr val="000000"/>
                          </a:solidFill>
                          <a:uFillTx/>
                        </a:defRPr>
                      </a:pPr>
                      <a:r>
                        <a:rPr sz="1200">
                          <a:solidFill>
                            <a:srgbClr val="202122"/>
                          </a:solidFill>
                          <a:latin typeface="+mn-lt"/>
                          <a:ea typeface="+mn-ea"/>
                          <a:cs typeface="+mn-cs"/>
                          <a:sym typeface="Helvetica"/>
                        </a:rPr>
                        <a:t>RSA-120</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1993-06-09</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ppmpqs</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835 mips years</a:t>
                      </a:r>
                    </a:p>
                  </a:txBody>
                  <a:tcPr marL="81280" marR="81280" marT="40640" marB="40640" anchor="ctr" anchorCtr="0" horzOverflow="overflow"/>
                </a:tc>
              </a:tr>
              <a:tr h="283131">
                <a:tc>
                  <a:txBody>
                    <a:bodyPr/>
                    <a:lstStyle/>
                    <a:p>
                      <a:pPr algn="l" defTabSz="457200">
                        <a:defRPr sz="1800">
                          <a:solidFill>
                            <a:srgbClr val="000000"/>
                          </a:solidFill>
                          <a:uFillTx/>
                        </a:defRPr>
                      </a:pPr>
                      <a:r>
                        <a:rPr sz="1200">
                          <a:solidFill>
                            <a:srgbClr val="202122"/>
                          </a:solidFill>
                          <a:latin typeface="+mn-lt"/>
                          <a:ea typeface="+mn-ea"/>
                          <a:cs typeface="+mn-cs"/>
                          <a:sym typeface="Helvetica"/>
                        </a:rPr>
                        <a:t>RSA-129</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1994-04-26</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ppmpqs</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approximately 5000 mips years</a:t>
                      </a:r>
                    </a:p>
                  </a:txBody>
                  <a:tcPr marL="81280" marR="81280" marT="40640" marB="40640" anchor="ctr" anchorCtr="0" horzOverflow="overflow"/>
                </a:tc>
              </a:tr>
              <a:tr h="449580">
                <a:tc>
                  <a:txBody>
                    <a:bodyPr/>
                    <a:lstStyle/>
                    <a:p>
                      <a:pPr algn="l" defTabSz="457200">
                        <a:defRPr sz="1800">
                          <a:solidFill>
                            <a:srgbClr val="000000"/>
                          </a:solidFill>
                          <a:uFillTx/>
                        </a:defRPr>
                      </a:pPr>
                      <a:r>
                        <a:rPr sz="1200">
                          <a:solidFill>
                            <a:srgbClr val="202122"/>
                          </a:solidFill>
                          <a:latin typeface="+mn-lt"/>
                          <a:ea typeface="+mn-ea"/>
                          <a:cs typeface="+mn-cs"/>
                          <a:sym typeface="Helvetica"/>
                        </a:rPr>
                        <a:t>RSA-130</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1996-04-10</a:t>
                      </a:r>
                    </a:p>
                  </a:txBody>
                  <a:tcPr marL="81280" marR="81280" marT="40640" marB="40640" anchor="ctr" anchorCtr="0" horzOverflow="overflow"/>
                </a:tc>
                <a:tc>
                  <a:txBody>
                    <a:bodyPr/>
                    <a:lstStyle/>
                    <a:p>
                      <a:pPr algn="l" defTabSz="457200">
                        <a:defRPr sz="1200">
                          <a:solidFill>
                            <a:srgbClr val="202122"/>
                          </a:solidFill>
                          <a:uFillTx/>
                          <a:latin typeface="+mn-lt"/>
                          <a:ea typeface="+mn-ea"/>
                          <a:cs typeface="+mn-cs"/>
                          <a:sym typeface="Helvetica"/>
                        </a:defRPr>
                      </a:pPr>
                      <a:r>
                        <a:rPr>
                          <a:solidFill>
                            <a:srgbClr val="3366CC"/>
                          </a:solidFill>
                          <a:hlinkClick r:id="rId5" invalidUrl="" action="" tgtFrame="" tooltip="" history="1" highlightClick="0" endSnd="0"/>
                        </a:rPr>
                        <a:t>General Number Field Sieve</a:t>
                      </a:r>
                      <a:r>
                        <a:t> with </a:t>
                      </a:r>
                      <a:r>
                        <a:rPr>
                          <a:solidFill>
                            <a:srgbClr val="3366CC"/>
                          </a:solidFill>
                          <a:hlinkClick r:id="rId6" invalidUrl="" action="" tgtFrame="" tooltip="" history="1" highlightClick="0" endSnd="0"/>
                        </a:rPr>
                        <a:t>lattice sieving</a:t>
                      </a:r>
                      <a:r>
                        <a:t> </a:t>
                      </a:r>
                    </a:p>
                  </a:txBody>
                  <a:tcPr marL="81280" marR="81280" marT="40640" marB="40640" anchor="ctr" anchorCtr="0" horzOverflow="overflow"/>
                </a:tc>
                <a:tc>
                  <a:txBody>
                    <a:bodyPr/>
                    <a:lstStyle/>
                    <a:p>
                      <a:pPr algn="l" defTabSz="457200">
                        <a:defRPr sz="1800">
                          <a:solidFill>
                            <a:srgbClr val="000000"/>
                          </a:solidFill>
                          <a:uFillTx/>
                        </a:defRPr>
                      </a:pPr>
                      <a:r>
                        <a:rPr sz="1200">
                          <a:solidFill>
                            <a:srgbClr val="202122"/>
                          </a:solidFill>
                          <a:latin typeface="+mn-lt"/>
                          <a:ea typeface="+mn-ea"/>
                          <a:cs typeface="+mn-cs"/>
                          <a:sym typeface="Helvetica"/>
                        </a:rPr>
                        <a:t>sieving: estimated 500 mips years,</a:t>
                      </a:r>
                    </a:p>
                  </a:txBody>
                  <a:tcPr marL="81280" marR="81280" marT="40640" marB="40640" anchor="ctr" anchorCtr="0" horzOverflow="overflow"/>
                </a:tc>
              </a:tr>
            </a:tbl>
          </a:graphicData>
        </a:graphic>
      </p:graphicFrame>
      <p:sp>
        <p:nvSpPr>
          <p:cNvPr id="1551" name="* 2048 is generally considered to be “high security RSA”"/>
          <p:cNvSpPr txBox="1"/>
          <p:nvPr/>
        </p:nvSpPr>
        <p:spPr>
          <a:xfrm>
            <a:off x="2476450" y="4739592"/>
            <a:ext cx="5365081" cy="246938"/>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1700"/>
            </a:lvl1pPr>
          </a:lstStyle>
          <a:p>
            <a:pPr/>
            <a:r>
              <a:t>* 2048 is generally considered to be “high security RSA”</a:t>
            </a:r>
          </a:p>
        </p:txBody>
      </p:sp>
    </p:spTree>
  </p:cSld>
  <p:clrMapOvr>
    <a:masterClrMapping/>
  </p:clrMapOvr>
  <p:transition xmlns:p14="http://schemas.microsoft.com/office/powerpoint/2010/main" spd="med" advClick="1"/>
</p:sld>
</file>

<file path=ppt/slides/slide16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5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5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55" name="Double-click to edit"/>
          <p:cNvSpPr txBox="1"/>
          <p:nvPr>
            <p:ph type="title"/>
          </p:nvPr>
        </p:nvSpPr>
        <p:spPr>
          <a:prstGeom prst="rect">
            <a:avLst/>
          </a:prstGeom>
        </p:spPr>
        <p:txBody>
          <a:bodyPr/>
          <a:lstStyle/>
          <a:p>
            <a:pPr/>
          </a:p>
        </p:txBody>
      </p:sp>
      <p:sp>
        <p:nvSpPr>
          <p:cNvPr id="1556" name="Double-click to edit"/>
          <p:cNvSpPr txBox="1"/>
          <p:nvPr>
            <p:ph type="body" idx="1"/>
          </p:nvPr>
        </p:nvSpPr>
        <p:spPr>
          <a:prstGeom prst="rect">
            <a:avLst/>
          </a:prstGeom>
        </p:spPr>
        <p:txBody>
          <a:bodyPr/>
          <a:lstStyle/>
          <a:p>
            <a:pPr/>
          </a:p>
        </p:txBody>
      </p:sp>
      <p:sp>
        <p:nvSpPr>
          <p:cNvPr id="155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58" name="pasted-movie.png" descr="pasted-movie.png"/>
          <p:cNvPicPr>
            <a:picLocks noChangeAspect="1"/>
          </p:cNvPicPr>
          <p:nvPr/>
        </p:nvPicPr>
        <p:blipFill>
          <a:blip r:embed="rId2">
            <a:extLst/>
          </a:blip>
          <a:stretch>
            <a:fillRect/>
          </a:stretch>
        </p:blipFill>
        <p:spPr>
          <a:xfrm>
            <a:off x="1349436" y="145529"/>
            <a:ext cx="6362196" cy="3847257"/>
          </a:xfrm>
          <a:prstGeom prst="rect">
            <a:avLst/>
          </a:prstGeom>
          <a:ln w="12700">
            <a:miter lim="400000"/>
          </a:ln>
        </p:spPr>
      </p:pic>
      <p:sp>
        <p:nvSpPr>
          <p:cNvPr id="1559" name="Geovandro Carlos Crepaldi Firmino Pereira Multivariate and Hash-based Post-Quantum Digital Signatures August 2015 DOI:10.13140/RG.2.1.2282.5846"/>
          <p:cNvSpPr txBox="1"/>
          <p:nvPr/>
        </p:nvSpPr>
        <p:spPr>
          <a:xfrm>
            <a:off x="1505622" y="4148731"/>
            <a:ext cx="5778294" cy="71704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457200">
              <a:defRPr sz="1650">
                <a:solidFill>
                  <a:srgbClr val="111111"/>
                </a:solidFill>
              </a:defRPr>
            </a:pPr>
            <a:r>
              <a:t>Geovandro Carlos Crepaldi Firmino Pereira</a:t>
            </a:r>
            <a:br/>
            <a:r>
              <a:t>Multivariate and Hash-based Post-Quantum Digital Signatures</a:t>
            </a:r>
            <a:br/>
            <a:r>
              <a:t>August 2015 </a:t>
            </a:r>
            <a:r>
              <a:t>DOI:</a:t>
            </a:r>
            <a:r>
              <a:rPr u="sng">
                <a:solidFill>
                  <a:schemeClr val="accent5"/>
                </a:solidFill>
                <a:uFill>
                  <a:solidFill>
                    <a:schemeClr val="accent5"/>
                  </a:solidFill>
                </a:uFill>
                <a:hlinkClick r:id="rId3" invalidUrl="" action="" tgtFrame="" tooltip="" history="1" highlightClick="0" endSnd="0"/>
              </a:rPr>
              <a:t>10.13140/RG.2.1.2282.5846</a:t>
            </a:r>
            <a:r>
              <a:t> </a:t>
            </a:r>
          </a:p>
        </p:txBody>
      </p:sp>
    </p:spTree>
  </p:cSld>
  <p:clrMapOvr>
    <a:masterClrMapping/>
  </p:clrMapOvr>
  <p:transition xmlns:p14="http://schemas.microsoft.com/office/powerpoint/2010/main" spd="med" advClick="1"/>
</p:sld>
</file>

<file path=ppt/slides/slide16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6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6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63" name="Question for the class —"/>
          <p:cNvSpPr txBox="1"/>
          <p:nvPr>
            <p:ph type="title"/>
          </p:nvPr>
        </p:nvSpPr>
        <p:spPr>
          <a:prstGeom prst="rect">
            <a:avLst/>
          </a:prstGeom>
        </p:spPr>
        <p:txBody>
          <a:bodyPr/>
          <a:lstStyle/>
          <a:p>
            <a:pPr/>
            <a:r>
              <a:t>Question for the class —</a:t>
            </a:r>
          </a:p>
        </p:txBody>
      </p:sp>
      <p:sp>
        <p:nvSpPr>
          <p:cNvPr id="1564" name="Why is factoring hard?"/>
          <p:cNvSpPr txBox="1"/>
          <p:nvPr>
            <p:ph type="body" idx="1"/>
          </p:nvPr>
        </p:nvSpPr>
        <p:spPr>
          <a:prstGeom prst="rect">
            <a:avLst/>
          </a:prstGeom>
        </p:spPr>
        <p:txBody>
          <a:bodyPr/>
          <a:lstStyle/>
          <a:p>
            <a:pPr/>
            <a:r>
              <a:t>Why is factoring hard?</a:t>
            </a:r>
          </a:p>
        </p:txBody>
      </p:sp>
      <p:sp>
        <p:nvSpPr>
          <p:cNvPr id="156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6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6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6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69" name="Second question for the class —"/>
          <p:cNvSpPr txBox="1"/>
          <p:nvPr>
            <p:ph type="title"/>
          </p:nvPr>
        </p:nvSpPr>
        <p:spPr>
          <a:prstGeom prst="rect">
            <a:avLst/>
          </a:prstGeom>
        </p:spPr>
        <p:txBody>
          <a:bodyPr/>
          <a:lstStyle/>
          <a:p>
            <a:pPr/>
            <a:r>
              <a:t>Second question for the class — </a:t>
            </a:r>
          </a:p>
        </p:txBody>
      </p:sp>
      <p:sp>
        <p:nvSpPr>
          <p:cNvPr id="1570" name="Should factoring be hard?"/>
          <p:cNvSpPr txBox="1"/>
          <p:nvPr>
            <p:ph type="body" idx="1"/>
          </p:nvPr>
        </p:nvSpPr>
        <p:spPr>
          <a:prstGeom prst="rect">
            <a:avLst/>
          </a:prstGeom>
        </p:spPr>
        <p:txBody>
          <a:bodyPr/>
          <a:lstStyle/>
          <a:p>
            <a:pPr/>
            <a:r>
              <a:t>Should factoring be hard?</a:t>
            </a:r>
          </a:p>
        </p:txBody>
      </p:sp>
      <p:sp>
        <p:nvSpPr>
          <p:cNvPr id="157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6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7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7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75" name="Double-click to edit"/>
          <p:cNvSpPr txBox="1"/>
          <p:nvPr>
            <p:ph type="title"/>
          </p:nvPr>
        </p:nvSpPr>
        <p:spPr>
          <a:prstGeom prst="rect">
            <a:avLst/>
          </a:prstGeom>
        </p:spPr>
        <p:txBody>
          <a:bodyPr/>
          <a:lstStyle/>
          <a:p>
            <a:pPr/>
          </a:p>
        </p:txBody>
      </p:sp>
      <p:sp>
        <p:nvSpPr>
          <p:cNvPr id="1576" name="What do we mean by “hard”?"/>
          <p:cNvSpPr txBox="1"/>
          <p:nvPr>
            <p:ph type="body" idx="1"/>
          </p:nvPr>
        </p:nvSpPr>
        <p:spPr>
          <a:prstGeom prst="rect">
            <a:avLst/>
          </a:prstGeom>
        </p:spPr>
        <p:txBody>
          <a:bodyPr/>
          <a:lstStyle/>
          <a:p>
            <a:pPr/>
            <a:r>
              <a:t>What do we mean by “hard”?</a:t>
            </a:r>
          </a:p>
        </p:txBody>
      </p:sp>
      <p:sp>
        <p:nvSpPr>
          <p:cNvPr id="157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6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7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8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81" name="Complexity classes are a way of presenting the “hardness” of a problem."/>
          <p:cNvSpPr txBox="1"/>
          <p:nvPr>
            <p:ph type="title"/>
          </p:nvPr>
        </p:nvSpPr>
        <p:spPr>
          <a:prstGeom prst="rect">
            <a:avLst/>
          </a:prstGeom>
        </p:spPr>
        <p:txBody>
          <a:bodyPr/>
          <a:lstStyle/>
          <a:p>
            <a:pPr/>
            <a:r>
              <a:t>Complexity classes are a way of presenting the “hardness” of a problem.</a:t>
            </a:r>
          </a:p>
        </p:txBody>
      </p:sp>
      <p:sp>
        <p:nvSpPr>
          <p:cNvPr id="1582" name="P — Polynomial Time — “Easy problems”…"/>
          <p:cNvSpPr txBox="1"/>
          <p:nvPr>
            <p:ph type="body" idx="1"/>
          </p:nvPr>
        </p:nvSpPr>
        <p:spPr>
          <a:prstGeom prst="rect">
            <a:avLst/>
          </a:prstGeom>
        </p:spPr>
        <p:txBody>
          <a:bodyPr/>
          <a:lstStyle/>
          <a:p>
            <a:pPr/>
            <a:r>
              <a:t>P — Polynomial Time — “Easy problems”</a:t>
            </a:r>
          </a:p>
          <a:p>
            <a:pPr lvl="1"/>
            <a:r>
              <a:t>Time to solve is a polynomial function of the input size.</a:t>
            </a:r>
          </a:p>
          <a:p>
            <a:pPr lvl="1"/>
            <a:r>
              <a:t>Easy to solve, easy to check the solution</a:t>
            </a:r>
          </a:p>
          <a:p>
            <a:pPr lvl="2"/>
            <a:r>
              <a:t>Checking if a number is in a list of numbers. </a:t>
            </a:r>
            <a14:m>
              <m:oMath>
                <m:r>
                  <a:rPr xmlns:a="http://schemas.openxmlformats.org/drawingml/2006/main" sz="1450" i="1">
                    <a:solidFill>
                      <a:srgbClr val="000000"/>
                    </a:solidFill>
                    <a:latin typeface="Cambria Math" panose="02040503050406030204" pitchFamily="18" charset="0"/>
                  </a:rPr>
                  <m:t>O</m:t>
                </m:r>
                <m:r>
                  <a:rPr xmlns:a="http://schemas.openxmlformats.org/drawingml/2006/main" sz="1450" i="1">
                    <a:solidFill>
                      <a:srgbClr val="000000"/>
                    </a:solidFill>
                    <a:latin typeface="Cambria Math" panose="02040503050406030204" pitchFamily="18" charset="0"/>
                  </a:rPr>
                  <m:t>(</m:t>
                </m:r>
                <m:r>
                  <a:rPr xmlns:a="http://schemas.openxmlformats.org/drawingml/2006/main" sz="1450" i="1">
                    <a:solidFill>
                      <a:srgbClr val="000000"/>
                    </a:solidFill>
                    <a:latin typeface="Cambria Math" panose="02040503050406030204" pitchFamily="18" charset="0"/>
                  </a:rPr>
                  <m:t>n</m:t>
                </m:r>
                <m:r>
                  <a:rPr xmlns:a="http://schemas.openxmlformats.org/drawingml/2006/main" sz="1450" i="1">
                    <a:solidFill>
                      <a:srgbClr val="000000"/>
                    </a:solidFill>
                    <a:latin typeface="Cambria Math" panose="02040503050406030204" pitchFamily="18" charset="0"/>
                  </a:rPr>
                  <m:t>)</m:t>
                </m:r>
              </m:oMath>
            </a14:m>
          </a:p>
          <a:p>
            <a:pPr lvl="2"/>
            <a:r>
              <a:t>Checking if a number is in a list of sorted numbers. </a:t>
            </a:r>
            <a14:m>
              <m:oMath>
                <m:r>
                  <a:rPr xmlns:a="http://schemas.openxmlformats.org/drawingml/2006/main" sz="1450" i="1">
                    <a:solidFill>
                      <a:srgbClr val="000000"/>
                    </a:solidFill>
                    <a:latin typeface="Cambria Math" panose="02040503050406030204" pitchFamily="18" charset="0"/>
                  </a:rPr>
                  <m:t>O</m:t>
                </m:r>
                <m:r>
                  <a:rPr xmlns:a="http://schemas.openxmlformats.org/drawingml/2006/main" sz="1450" i="1">
                    <a:solidFill>
                      <a:srgbClr val="000000"/>
                    </a:solidFill>
                    <a:latin typeface="Cambria Math" panose="02040503050406030204" pitchFamily="18" charset="0"/>
                  </a:rPr>
                  <m:t>(</m:t>
                </m:r>
                <m:sSub>
                  <m:e>
                    <m:r>
                      <m:rPr>
                        <m:nor/>
                      </m:rPr>
                      <a:rPr xmlns:a="http://schemas.openxmlformats.org/drawingml/2006/main" sz="1450" i="1">
                        <a:solidFill>
                          <a:srgbClr val="000000"/>
                        </a:solidFill>
                        <a:latin typeface="Cambria Math" panose="02040503050406030204" pitchFamily="18" charset="0"/>
                      </a:rPr>
                      <m:t>log</m:t>
                    </m:r>
                  </m:e>
                  <m:sub>
                    <m:r>
                      <a:rPr xmlns:a="http://schemas.openxmlformats.org/drawingml/2006/main" sz="1450" i="1">
                        <a:solidFill>
                          <a:srgbClr val="000000"/>
                        </a:solidFill>
                        <a:latin typeface="Cambria Math" panose="02040503050406030204" pitchFamily="18" charset="0"/>
                      </a:rPr>
                      <m:t>2</m:t>
                    </m:r>
                  </m:sub>
                </m:sSub>
                <m:r>
                  <a:rPr xmlns:a="http://schemas.openxmlformats.org/drawingml/2006/main" sz="1450" i="1">
                    <a:solidFill>
                      <a:srgbClr val="000000"/>
                    </a:solidFill>
                    <a:latin typeface="Cambria Math" panose="02040503050406030204" pitchFamily="18" charset="0"/>
                  </a:rPr>
                  <m:t>(</m:t>
                </m:r>
                <m:r>
                  <a:rPr xmlns:a="http://schemas.openxmlformats.org/drawingml/2006/main" sz="1450" i="1">
                    <a:solidFill>
                      <a:srgbClr val="000000"/>
                    </a:solidFill>
                    <a:latin typeface="Cambria Math" panose="02040503050406030204" pitchFamily="18" charset="0"/>
                  </a:rPr>
                  <m:t>n</m:t>
                </m:r>
                <m:r>
                  <a:rPr xmlns:a="http://schemas.openxmlformats.org/drawingml/2006/main" sz="1450" i="1">
                    <a:solidFill>
                      <a:srgbClr val="000000"/>
                    </a:solidFill>
                    <a:latin typeface="Cambria Math" panose="02040503050406030204" pitchFamily="18" charset="0"/>
                  </a:rPr>
                  <m:t>)</m:t>
                </m:r>
                <m:r>
                  <a:rPr xmlns:a="http://schemas.openxmlformats.org/drawingml/2006/main" sz="1450" i="1">
                    <a:solidFill>
                      <a:srgbClr val="000000"/>
                    </a:solidFill>
                    <a:latin typeface="Cambria Math" panose="02040503050406030204" pitchFamily="18" charset="0"/>
                  </a:rPr>
                  <m:t>)</m:t>
                </m:r>
              </m:oMath>
            </a14:m>
          </a:p>
          <a:p>
            <a:pPr lvl="2"/>
            <a:r>
              <a:t>Sorting a list of numbers. n numbers at worst takes </a:t>
            </a:r>
            <a14:m>
              <m:oMath>
                <m:r>
                  <a:rPr xmlns:a="http://schemas.openxmlformats.org/drawingml/2006/main" sz="1450" i="1">
                    <a:solidFill>
                      <a:srgbClr val="000000"/>
                    </a:solidFill>
                    <a:latin typeface="Cambria Math" panose="02040503050406030204" pitchFamily="18" charset="0"/>
                  </a:rPr>
                  <m:t>O</m:t>
                </m:r>
                <m:r>
                  <a:rPr xmlns:a="http://schemas.openxmlformats.org/drawingml/2006/main" sz="1450" i="1">
                    <a:solidFill>
                      <a:srgbClr val="000000"/>
                    </a:solidFill>
                    <a:latin typeface="Cambria Math" panose="02040503050406030204" pitchFamily="18" charset="0"/>
                  </a:rPr>
                  <m:t>(</m:t>
                </m:r>
                <m:sSup>
                  <m:e>
                    <m:r>
                      <a:rPr xmlns:a="http://schemas.openxmlformats.org/drawingml/2006/main" sz="1450" i="1">
                        <a:solidFill>
                          <a:srgbClr val="000000"/>
                        </a:solidFill>
                        <a:latin typeface="Cambria Math" panose="02040503050406030204" pitchFamily="18" charset="0"/>
                      </a:rPr>
                      <m:t>n</m:t>
                    </m:r>
                  </m:e>
                  <m:sup>
                    <m:r>
                      <a:rPr xmlns:a="http://schemas.openxmlformats.org/drawingml/2006/main" sz="1450" i="1">
                        <a:solidFill>
                          <a:srgbClr val="000000"/>
                        </a:solidFill>
                        <a:latin typeface="Cambria Math" panose="02040503050406030204" pitchFamily="18" charset="0"/>
                      </a:rPr>
                      <m:t>2</m:t>
                    </m:r>
                  </m:sup>
                </m:sSup>
                <m:r>
                  <a:rPr xmlns:a="http://schemas.openxmlformats.org/drawingml/2006/main" sz="1450" i="1">
                    <a:solidFill>
                      <a:srgbClr val="000000"/>
                    </a:solidFill>
                    <a:latin typeface="Cambria Math" panose="02040503050406030204" pitchFamily="18" charset="0"/>
                  </a:rPr>
                  <m:t>)</m:t>
                </m:r>
              </m:oMath>
            </a14:m>
          </a:p>
          <a:p>
            <a:pPr/>
          </a:p>
          <a:p>
            <a:pPr/>
            <a:r>
              <a:t>NP — Nondeterministic Polynominal </a:t>
            </a:r>
          </a:p>
          <a:p>
            <a:pPr lvl="1"/>
            <a:r>
              <a:t>Hard to find the solution — you need to try all possible solutions.</a:t>
            </a:r>
          </a:p>
          <a:p>
            <a:pPr lvl="1"/>
            <a:r>
              <a:t>Easy to recognize when a solution is correct.</a:t>
            </a:r>
          </a:p>
          <a:p>
            <a:pPr lvl="2">
              <a:defRPr i="0"/>
            </a:pPr>
            <a:r>
              <a:t>Traveling salesman problem — can you visit all N cities in less than T days? </a:t>
            </a:r>
          </a:p>
          <a:p>
            <a:pPr lvl="3">
              <a:spcBef>
                <a:spcPts val="400"/>
              </a:spcBef>
              <a:defRPr>
                <a:latin typeface="+mj-lt"/>
                <a:ea typeface="+mj-ea"/>
                <a:cs typeface="+mj-cs"/>
                <a:sym typeface="Arial"/>
              </a:defRPr>
            </a:pPr>
            <a:r>
              <a:t>Brute force — O(n!)</a:t>
            </a:r>
          </a:p>
          <a:p>
            <a:pPr lvl="3">
              <a:spcBef>
                <a:spcPts val="400"/>
              </a:spcBef>
              <a:defRPr>
                <a:latin typeface="+mj-lt"/>
                <a:ea typeface="+mj-ea"/>
                <a:cs typeface="+mj-cs"/>
                <a:sym typeface="Arial"/>
              </a:defRPr>
            </a:pPr>
            <a:r>
              <a:t>Held-Karp Dynamic Programming algorithm — O(n</a:t>
            </a:r>
            <a:r>
              <a:rPr baseline="31999"/>
              <a:t>2</a:t>
            </a:r>
            <a:r>
              <a:t>⋅2</a:t>
            </a:r>
            <a:r>
              <a:rPr baseline="31999"/>
              <a:t>n</a:t>
            </a:r>
            <a:r>
              <a:t>) with O(n⋅2</a:t>
            </a:r>
            <a:r>
              <a:rPr baseline="31999"/>
              <a:t>n</a:t>
            </a:r>
            <a:r>
              <a:t>) storage</a:t>
            </a:r>
          </a:p>
        </p:txBody>
      </p:sp>
      <p:sp>
        <p:nvSpPr>
          <p:cNvPr id="158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6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8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8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87" name="We don’t know how hard factoring is…"/>
          <p:cNvSpPr txBox="1"/>
          <p:nvPr>
            <p:ph type="title"/>
          </p:nvPr>
        </p:nvSpPr>
        <p:spPr>
          <a:prstGeom prst="rect">
            <a:avLst/>
          </a:prstGeom>
        </p:spPr>
        <p:txBody>
          <a:bodyPr/>
          <a:lstStyle/>
          <a:p>
            <a:pPr/>
            <a:r>
              <a:t>We don’t know how hard factoring is…</a:t>
            </a:r>
          </a:p>
        </p:txBody>
      </p:sp>
      <p:sp>
        <p:nvSpPr>
          <p:cNvPr id="1588" name="BQP — Bounded Quantum Polynomial…"/>
          <p:cNvSpPr txBox="1"/>
          <p:nvPr>
            <p:ph type="body" sz="half" idx="1"/>
          </p:nvPr>
        </p:nvSpPr>
        <p:spPr>
          <a:xfrm>
            <a:off x="318907" y="843855"/>
            <a:ext cx="3392835" cy="3919190"/>
          </a:xfrm>
          <a:prstGeom prst="rect">
            <a:avLst/>
          </a:prstGeom>
        </p:spPr>
        <p:txBody>
          <a:bodyPr/>
          <a:lstStyle/>
          <a:p>
            <a:pPr marR="22250" defTabSz="498678">
              <a:spcBef>
                <a:spcPts val="300"/>
              </a:spcBef>
              <a:defRPr sz="1241"/>
            </a:pPr>
            <a:r>
              <a:t>BQP — Bounded Quantum Polynomial</a:t>
            </a:r>
          </a:p>
          <a:p>
            <a:pPr lvl="1" marL="0" marR="22250" indent="166878" defTabSz="498678">
              <a:spcBef>
                <a:spcPts val="300"/>
              </a:spcBef>
              <a:buClrTx/>
              <a:buSzTx/>
              <a:buNone/>
              <a:defRPr sz="1168"/>
            </a:pPr>
            <a:r>
              <a:t>The P, BQP, NP and PSPACE complexity spaces as they are thought to be if P ≠ BQP ≠ NP ≠ PSPACE. </a:t>
            </a:r>
          </a:p>
          <a:p>
            <a:pPr lvl="1" marL="0" marR="22250" indent="166878" defTabSz="498678">
              <a:spcBef>
                <a:spcPts val="300"/>
              </a:spcBef>
              <a:buClrTx/>
              <a:buSzTx/>
              <a:buNone/>
              <a:defRPr sz="1168"/>
            </a:pPr>
            <a:r>
              <a:t>It is currently unproven if PSPACE and NP-complete problems are in the same complexity class, or if there is a partition between the two. </a:t>
            </a:r>
          </a:p>
          <a:p>
            <a:pPr lvl="1" marL="0" marR="22250" indent="166878" defTabSz="498678">
              <a:spcBef>
                <a:spcPts val="300"/>
              </a:spcBef>
              <a:buClrTx/>
              <a:buSzTx/>
              <a:buNone/>
              <a:defRPr sz="1168"/>
            </a:pPr>
            <a:r>
              <a:t>Likewise, it is unproven if NP and BQP are in the same complexity class, and if BQP and P or in the same class. </a:t>
            </a:r>
          </a:p>
          <a:p>
            <a:pPr lvl="1" marL="0" marR="22250" indent="166878" defTabSz="498678">
              <a:spcBef>
                <a:spcPts val="300"/>
              </a:spcBef>
              <a:buClrTx/>
              <a:buSzTx/>
              <a:buNone/>
              <a:defRPr sz="1168"/>
            </a:pPr>
            <a:r>
              <a:t>If NP= P, then NP, BQP and P are all in the same class. </a:t>
            </a:r>
          </a:p>
          <a:p>
            <a:pPr lvl="1" marL="0" marR="22250" indent="166878" defTabSz="498678">
              <a:spcBef>
                <a:spcPts val="300"/>
              </a:spcBef>
              <a:buClrTx/>
              <a:buSzTx/>
              <a:buNone/>
              <a:defRPr sz="1168"/>
            </a:pPr>
            <a:r>
              <a:t>However, it is straightforward to prove that P and PSPACE are in different complexity classes.</a:t>
            </a:r>
          </a:p>
          <a:p>
            <a:pPr marR="22250" defTabSz="498678">
              <a:spcBef>
                <a:spcPts val="300"/>
              </a:spcBef>
              <a:buFontTx/>
              <a:defRPr sz="1752"/>
            </a:pPr>
            <a:r>
              <a:t>Shor’s algorithm put factoring in BQP.</a:t>
            </a:r>
          </a:p>
        </p:txBody>
      </p:sp>
      <p:sp>
        <p:nvSpPr>
          <p:cNvPr id="158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90" name="Image" descr="Image"/>
          <p:cNvPicPr>
            <a:picLocks noChangeAspect="1"/>
          </p:cNvPicPr>
          <p:nvPr/>
        </p:nvPicPr>
        <p:blipFill>
          <a:blip r:embed="rId2">
            <a:extLst/>
          </a:blip>
          <a:srcRect l="10821" t="0" r="0" b="0"/>
          <a:stretch>
            <a:fillRect/>
          </a:stretch>
        </p:blipFill>
        <p:spPr>
          <a:xfrm>
            <a:off x="3858137" y="813951"/>
            <a:ext cx="5564609" cy="4211811"/>
          </a:xfrm>
          <a:prstGeom prst="rect">
            <a:avLst/>
          </a:prstGeom>
          <a:ln w="12700">
            <a:miter lim="400000"/>
          </a:ln>
        </p:spPr>
      </p:pic>
    </p:spTree>
  </p:cSld>
  <p:clrMapOvr>
    <a:masterClrMapping/>
  </p:clrMapOvr>
  <p:transition xmlns:p14="http://schemas.microsoft.com/office/powerpoint/2010/main" spd="med" advClick="1"/>
</p:sld>
</file>

<file path=ppt/slides/slide16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9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59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594" name="IBM’s 7-qbit device (2001)"/>
          <p:cNvSpPr txBox="1"/>
          <p:nvPr>
            <p:ph type="title"/>
          </p:nvPr>
        </p:nvSpPr>
        <p:spPr>
          <a:prstGeom prst="rect">
            <a:avLst/>
          </a:prstGeom>
        </p:spPr>
        <p:txBody>
          <a:bodyPr/>
          <a:lstStyle/>
          <a:p>
            <a:pPr/>
            <a:r>
              <a:t>IBM’s 7-qbit device (2001)</a:t>
            </a:r>
          </a:p>
        </p:txBody>
      </p:sp>
      <p:sp>
        <p:nvSpPr>
          <p:cNvPr id="1595" name="qbits implemented with superconductors.…"/>
          <p:cNvSpPr txBox="1"/>
          <p:nvPr>
            <p:ph type="body" sz="half" idx="1"/>
          </p:nvPr>
        </p:nvSpPr>
        <p:spPr>
          <a:prstGeom prst="rect">
            <a:avLst/>
          </a:prstGeom>
        </p:spPr>
        <p:txBody>
          <a:bodyPr/>
          <a:lstStyle/>
          <a:p>
            <a:pPr/>
            <a:r>
              <a:t>qbits implemented with superconductors.</a:t>
            </a:r>
          </a:p>
          <a:p>
            <a:pPr/>
          </a:p>
          <a:p>
            <a:pPr/>
            <a:r>
              <a:t>gates implemented with microwave pulses</a:t>
            </a:r>
          </a:p>
        </p:txBody>
      </p:sp>
      <p:sp>
        <p:nvSpPr>
          <p:cNvPr id="159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597" name="pasted-movie.png" descr="pasted-movie.png"/>
          <p:cNvPicPr>
            <a:picLocks noChangeAspect="1"/>
          </p:cNvPicPr>
          <p:nvPr/>
        </p:nvPicPr>
        <p:blipFill>
          <a:blip r:embed="rId2">
            <a:extLst/>
          </a:blip>
          <a:stretch>
            <a:fillRect/>
          </a:stretch>
        </p:blipFill>
        <p:spPr>
          <a:xfrm>
            <a:off x="4517810" y="1550877"/>
            <a:ext cx="4588090" cy="2580801"/>
          </a:xfrm>
          <a:prstGeom prst="rect">
            <a:avLst/>
          </a:prstGeom>
          <a:ln w="12700">
            <a:miter lim="400000"/>
          </a:ln>
        </p:spPr>
      </p:pic>
    </p:spTree>
  </p:cSld>
  <p:clrMapOvr>
    <a:masterClrMapping/>
  </p:clrMapOvr>
  <p:transition xmlns:p14="http://schemas.microsoft.com/office/powerpoint/2010/main" spd="med" advClick="1"/>
</p:sld>
</file>

<file path=ppt/slides/slide17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9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0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01" name="IBM 7-qbit device (2001)"/>
          <p:cNvSpPr txBox="1"/>
          <p:nvPr>
            <p:ph type="title"/>
          </p:nvPr>
        </p:nvSpPr>
        <p:spPr>
          <a:prstGeom prst="rect">
            <a:avLst/>
          </a:prstGeom>
        </p:spPr>
        <p:txBody>
          <a:bodyPr/>
          <a:lstStyle/>
          <a:p>
            <a:pPr/>
            <a:r>
              <a:t>IBM 7-qbit device (2001)</a:t>
            </a:r>
          </a:p>
        </p:txBody>
      </p:sp>
      <p:sp>
        <p:nvSpPr>
          <p:cNvPr id="160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03" name="pasted-movie.png" descr="pasted-movie.png"/>
          <p:cNvPicPr>
            <a:picLocks noChangeAspect="1"/>
          </p:cNvPicPr>
          <p:nvPr/>
        </p:nvPicPr>
        <p:blipFill>
          <a:blip r:embed="rId2">
            <a:extLst/>
          </a:blip>
          <a:srcRect l="50057" t="35481" r="35029" b="44295"/>
          <a:stretch>
            <a:fillRect/>
          </a:stretch>
        </p:blipFill>
        <p:spPr>
          <a:xfrm>
            <a:off x="1640292" y="692408"/>
            <a:ext cx="5780613" cy="4409170"/>
          </a:xfrm>
          <a:prstGeom prst="rect">
            <a:avLst/>
          </a:prstGeom>
          <a:ln w="12700">
            <a:miter lim="400000"/>
          </a:ln>
        </p:spPr>
      </p:pic>
    </p:spTree>
  </p:cSld>
  <p:clrMapOvr>
    <a:masterClrMapping/>
  </p:clrMapOvr>
  <p:transition xmlns:p14="http://schemas.microsoft.com/office/powerpoint/2010/main" spd="med" advClick="1"/>
</p:sld>
</file>

<file path=ppt/slides/slide17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0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0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07" name="IBM 400 qubit device (2022)"/>
          <p:cNvSpPr txBox="1"/>
          <p:nvPr>
            <p:ph type="title"/>
          </p:nvPr>
        </p:nvSpPr>
        <p:spPr>
          <a:prstGeom prst="rect">
            <a:avLst/>
          </a:prstGeom>
        </p:spPr>
        <p:txBody>
          <a:bodyPr/>
          <a:lstStyle/>
          <a:p>
            <a:pPr/>
            <a:r>
              <a:t>IBM 400 qubit device (2022)</a:t>
            </a:r>
          </a:p>
        </p:txBody>
      </p:sp>
      <p:sp>
        <p:nvSpPr>
          <p:cNvPr id="160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09" name="pasted-movie.png" descr="pasted-movie.png"/>
          <p:cNvPicPr>
            <a:picLocks noChangeAspect="1"/>
          </p:cNvPicPr>
          <p:nvPr/>
        </p:nvPicPr>
        <p:blipFill>
          <a:blip r:embed="rId2">
            <a:extLst/>
          </a:blip>
          <a:stretch>
            <a:fillRect/>
          </a:stretch>
        </p:blipFill>
        <p:spPr>
          <a:xfrm>
            <a:off x="706914" y="698160"/>
            <a:ext cx="7730172" cy="4348222"/>
          </a:xfrm>
          <a:prstGeom prst="rect">
            <a:avLst/>
          </a:prstGeom>
          <a:ln w="12700">
            <a:miter lim="400000"/>
          </a:ln>
        </p:spPr>
      </p:pic>
    </p:spTree>
  </p:cSld>
  <p:clrMapOvr>
    <a:masterClrMapping/>
  </p:clrMapOvr>
  <p:transition xmlns:p14="http://schemas.microsoft.com/office/powerpoint/2010/main" spd="med" advClick="1"/>
</p:sld>
</file>

<file path=ppt/slides/slide17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1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1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13" name="https://exoswan.com/quantum-computer-visual-guide"/>
          <p:cNvSpPr txBox="1"/>
          <p:nvPr>
            <p:ph type="title"/>
          </p:nvPr>
        </p:nvSpPr>
        <p:spPr>
          <a:xfrm>
            <a:off x="290576" y="2752"/>
            <a:ext cx="3126429" cy="724051"/>
          </a:xfrm>
          <a:prstGeom prst="rect">
            <a:avLst/>
          </a:prstGeom>
        </p:spPr>
        <p:txBody>
          <a:bodyPr/>
          <a:lstStyle>
            <a:lvl1pPr>
              <a:defRPr sz="1500"/>
            </a:lvl1pPr>
          </a:lstStyle>
          <a:p>
            <a:pPr/>
            <a:r>
              <a:t>https://exoswan.com/quantum-computer-visual-guide</a:t>
            </a:r>
          </a:p>
        </p:txBody>
      </p:sp>
      <p:sp>
        <p:nvSpPr>
          <p:cNvPr id="1614" name="Double-click to edit"/>
          <p:cNvSpPr txBox="1"/>
          <p:nvPr>
            <p:ph type="body" sz="half" idx="1"/>
          </p:nvPr>
        </p:nvSpPr>
        <p:spPr>
          <a:prstGeom prst="rect">
            <a:avLst/>
          </a:prstGeom>
        </p:spPr>
        <p:txBody>
          <a:bodyPr/>
          <a:lstStyle/>
          <a:p>
            <a:pPr/>
          </a:p>
        </p:txBody>
      </p:sp>
      <p:sp>
        <p:nvSpPr>
          <p:cNvPr id="161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16" name="pasted-movie.png" descr="pasted-movie.png"/>
          <p:cNvPicPr>
            <a:picLocks noChangeAspect="1"/>
          </p:cNvPicPr>
          <p:nvPr/>
        </p:nvPicPr>
        <p:blipFill>
          <a:blip r:embed="rId2">
            <a:extLst/>
          </a:blip>
          <a:stretch>
            <a:fillRect/>
          </a:stretch>
        </p:blipFill>
        <p:spPr>
          <a:xfrm>
            <a:off x="3712753" y="-1"/>
            <a:ext cx="5473494" cy="5143501"/>
          </a:xfrm>
          <a:prstGeom prst="rect">
            <a:avLst/>
          </a:prstGeom>
          <a:ln w="12700">
            <a:miter lim="400000"/>
          </a:ln>
        </p:spPr>
      </p:pic>
    </p:spTree>
  </p:cSld>
  <p:clrMapOvr>
    <a:masterClrMapping/>
  </p:clrMapOvr>
  <p:transition xmlns:p14="http://schemas.microsoft.com/office/powerpoint/2010/main" spd="med" advClick="1"/>
</p:sld>
</file>

<file path=ppt/slides/slide17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1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19" name="Quantum Processor (Quantum Chip)"/>
          <p:cNvSpPr txBox="1"/>
          <p:nvPr>
            <p:ph type="title"/>
          </p:nvPr>
        </p:nvSpPr>
        <p:spPr>
          <a:prstGeom prst="rect">
            <a:avLst/>
          </a:prstGeom>
        </p:spPr>
        <p:txBody>
          <a:bodyPr/>
          <a:lstStyle/>
          <a:p>
            <a:pPr/>
            <a:r>
              <a:t>Quantum Processor (Quantum Chip)</a:t>
            </a:r>
          </a:p>
        </p:txBody>
      </p:sp>
      <p:sp>
        <p:nvSpPr>
          <p:cNvPr id="162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62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622" name="pasted-movie.png" descr="pasted-movie.png"/>
          <p:cNvPicPr>
            <a:picLocks noChangeAspect="1"/>
          </p:cNvPicPr>
          <p:nvPr/>
        </p:nvPicPr>
        <p:blipFill>
          <a:blip r:embed="rId2">
            <a:extLst/>
          </a:blip>
          <a:stretch>
            <a:fillRect/>
          </a:stretch>
        </p:blipFill>
        <p:spPr>
          <a:xfrm>
            <a:off x="942101" y="528046"/>
            <a:ext cx="7259798" cy="4410390"/>
          </a:xfrm>
          <a:prstGeom prst="rect">
            <a:avLst/>
          </a:prstGeom>
          <a:ln w="12700">
            <a:miter lim="400000"/>
          </a:ln>
        </p:spPr>
      </p:pic>
      <p:sp>
        <p:nvSpPr>
          <p:cNvPr id="1623" name="Google’s 53-qubit Sycamore processor"/>
          <p:cNvSpPr txBox="1"/>
          <p:nvPr/>
        </p:nvSpPr>
        <p:spPr>
          <a:xfrm>
            <a:off x="4710737" y="4801989"/>
            <a:ext cx="3565534" cy="4826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defTabSz="457200">
              <a:defRPr sz="1620">
                <a:solidFill>
                  <a:srgbClr val="9E9E9E"/>
                </a:solidFill>
                <a:latin typeface="+mn-lt"/>
                <a:ea typeface="+mn-ea"/>
                <a:cs typeface="+mn-cs"/>
                <a:sym typeface="Helvetica"/>
              </a:defRPr>
            </a:lvl1pPr>
          </a:lstStyle>
          <a:p>
            <a:pPr/>
            <a:r>
              <a:t>Google’s 53-qubit Sycamore processor</a:t>
            </a:r>
          </a:p>
        </p:txBody>
      </p:sp>
    </p:spTree>
  </p:cSld>
  <p:clrMapOvr>
    <a:masterClrMapping/>
  </p:clrMapOvr>
  <p:transition xmlns:p14="http://schemas.microsoft.com/office/powerpoint/2010/main" spd="med" advClick="1"/>
</p:sld>
</file>

<file path=ppt/slides/slide17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25"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2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27" name="Dilution Refrigerator"/>
          <p:cNvSpPr txBox="1"/>
          <p:nvPr>
            <p:ph type="title"/>
          </p:nvPr>
        </p:nvSpPr>
        <p:spPr>
          <a:prstGeom prst="rect">
            <a:avLst/>
          </a:prstGeom>
        </p:spPr>
        <p:txBody>
          <a:bodyPr/>
          <a:lstStyle/>
          <a:p>
            <a:pPr/>
            <a:r>
              <a:t>Dilution Refrigerator</a:t>
            </a:r>
          </a:p>
        </p:txBody>
      </p:sp>
      <p:sp>
        <p:nvSpPr>
          <p:cNvPr id="1628" name="Cooling to 0.035Kº"/>
          <p:cNvSpPr txBox="1"/>
          <p:nvPr>
            <p:ph type="body" sz="half" idx="1"/>
          </p:nvPr>
        </p:nvSpPr>
        <p:spPr>
          <a:prstGeom prst="rect">
            <a:avLst/>
          </a:prstGeom>
        </p:spPr>
        <p:txBody>
          <a:bodyPr/>
          <a:lstStyle/>
          <a:p>
            <a:pPr/>
            <a:r>
              <a:t>Cooling to 0.035Kº</a:t>
            </a:r>
          </a:p>
        </p:txBody>
      </p:sp>
      <p:sp>
        <p:nvSpPr>
          <p:cNvPr id="162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30" name="pasted-movie.png" descr="pasted-movie.png"/>
          <p:cNvPicPr>
            <a:picLocks noChangeAspect="1"/>
          </p:cNvPicPr>
          <p:nvPr/>
        </p:nvPicPr>
        <p:blipFill>
          <a:blip r:embed="rId2">
            <a:extLst/>
          </a:blip>
          <a:stretch>
            <a:fillRect/>
          </a:stretch>
        </p:blipFill>
        <p:spPr>
          <a:xfrm>
            <a:off x="5254085" y="0"/>
            <a:ext cx="3857626" cy="5143500"/>
          </a:xfrm>
          <a:prstGeom prst="rect">
            <a:avLst/>
          </a:prstGeom>
          <a:ln w="12700">
            <a:miter lim="400000"/>
          </a:ln>
        </p:spPr>
      </p:pic>
    </p:spTree>
  </p:cSld>
  <p:clrMapOvr>
    <a:masterClrMapping/>
  </p:clrMapOvr>
  <p:transition xmlns:p14="http://schemas.microsoft.com/office/powerpoint/2010/main" spd="med" advClick="1"/>
</p:sld>
</file>

<file path=ppt/slides/slide17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3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3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34" name="Dilution Refrigerators"/>
          <p:cNvSpPr txBox="1"/>
          <p:nvPr>
            <p:ph type="title"/>
          </p:nvPr>
        </p:nvSpPr>
        <p:spPr>
          <a:prstGeom prst="rect">
            <a:avLst/>
          </a:prstGeom>
        </p:spPr>
        <p:txBody>
          <a:bodyPr/>
          <a:lstStyle/>
          <a:p>
            <a:pPr/>
            <a:r>
              <a:t>Dilution Refrigerators</a:t>
            </a:r>
          </a:p>
        </p:txBody>
      </p:sp>
      <p:sp>
        <p:nvSpPr>
          <p:cNvPr id="163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36" name="pasted-movie.png" descr="pasted-movie.png"/>
          <p:cNvPicPr>
            <a:picLocks noChangeAspect="1"/>
          </p:cNvPicPr>
          <p:nvPr/>
        </p:nvPicPr>
        <p:blipFill>
          <a:blip r:embed="rId2">
            <a:extLst/>
          </a:blip>
          <a:stretch>
            <a:fillRect/>
          </a:stretch>
        </p:blipFill>
        <p:spPr>
          <a:xfrm>
            <a:off x="5789191" y="0"/>
            <a:ext cx="3286126" cy="5143501"/>
          </a:xfrm>
          <a:prstGeom prst="rect">
            <a:avLst/>
          </a:prstGeom>
          <a:ln w="12700">
            <a:miter lim="400000"/>
          </a:ln>
        </p:spPr>
      </p:pic>
      <p:graphicFrame>
        <p:nvGraphicFramePr>
          <p:cNvPr id="1637" name="Table 1"/>
          <p:cNvGraphicFramePr/>
          <p:nvPr/>
        </p:nvGraphicFramePr>
        <p:xfrm>
          <a:off x="314298" y="2583662"/>
          <a:ext cx="5283814" cy="1910308"/>
        </p:xfrm>
        <a:graphic xmlns:a="http://schemas.openxmlformats.org/drawingml/2006/main">
          <a:graphicData uri="http://schemas.openxmlformats.org/drawingml/2006/table">
            <a:tbl>
              <a:tblPr firstCol="0" firstRow="0" lastCol="0" lastRow="0" bandCol="0" bandRow="1" rtl="0">
                <a:tableStyleId>{C7B018BB-80A7-4F77-B60F-C8B233D01FF8}</a:tableStyleId>
              </a:tblPr>
              <a:tblGrid>
                <a:gridCol w="1947289"/>
                <a:gridCol w="1433642"/>
                <a:gridCol w="1890182"/>
              </a:tblGrid>
              <a:tr h="234587">
                <a:tc>
                  <a:txBody>
                    <a:bodyPr/>
                    <a:lstStyle/>
                    <a:p>
                      <a:pPr algn="l" defTabSz="457200">
                        <a:spcBef>
                          <a:spcPts val="1000"/>
                        </a:spcBef>
                        <a:defRPr sz="1800">
                          <a:solidFill>
                            <a:srgbClr val="000000"/>
                          </a:solidFill>
                          <a:uFillTx/>
                        </a:defRPr>
                      </a:pPr>
                      <a:r>
                        <a:rPr b="1" sz="1400">
                          <a:solidFill>
                            <a:srgbClr val="333333"/>
                          </a:solidFill>
                          <a:latin typeface="Helvetica Neue"/>
                          <a:ea typeface="Helvetica Neue"/>
                          <a:cs typeface="Helvetica Neue"/>
                          <a:sym typeface="Helvetica Neue"/>
                        </a:rPr>
                        <a:t>Dilution refrigerator</a:t>
                      </a:r>
                    </a:p>
                  </a:txBody>
                  <a:tcPr marL="0" marR="0" marT="0" marB="0" anchor="ctr" anchorCtr="0" horzOverflow="overflow"/>
                </a:tc>
                <a:tc>
                  <a:txBody>
                    <a:bodyPr/>
                    <a:lstStyle/>
                    <a:p>
                      <a:pPr algn="l" defTabSz="457200">
                        <a:spcBef>
                          <a:spcPts val="1000"/>
                        </a:spcBef>
                        <a:defRPr sz="1800">
                          <a:solidFill>
                            <a:srgbClr val="000000"/>
                          </a:solidFill>
                          <a:uFillTx/>
                        </a:defRPr>
                      </a:pPr>
                      <a:r>
                        <a:rPr b="1" sz="1400">
                          <a:solidFill>
                            <a:srgbClr val="333333"/>
                          </a:solidFill>
                          <a:latin typeface="Helvetica Neue"/>
                          <a:ea typeface="Helvetica Neue"/>
                          <a:cs typeface="Helvetica Neue"/>
                          <a:sym typeface="Helvetica Neue"/>
                        </a:rPr>
                        <a:t>Temperature</a:t>
                      </a:r>
                    </a:p>
                  </a:txBody>
                  <a:tcPr marL="0" marR="0" marT="0" marB="0" anchor="ctr" anchorCtr="0" horzOverflow="overflow"/>
                </a:tc>
                <a:tc>
                  <a:txBody>
                    <a:bodyPr/>
                    <a:lstStyle/>
                    <a:p>
                      <a:pPr algn="l" defTabSz="457200">
                        <a:spcBef>
                          <a:spcPts val="1000"/>
                        </a:spcBef>
                        <a:defRPr sz="1800">
                          <a:solidFill>
                            <a:srgbClr val="000000"/>
                          </a:solidFill>
                          <a:uFillTx/>
                        </a:defRPr>
                      </a:pPr>
                      <a:r>
                        <a:rPr b="1" sz="1400">
                          <a:solidFill>
                            <a:srgbClr val="333333"/>
                          </a:solidFill>
                          <a:latin typeface="Helvetica Neue"/>
                          <a:ea typeface="Helvetica Neue"/>
                          <a:cs typeface="Helvetica Neue"/>
                          <a:sym typeface="Helvetica Neue"/>
                        </a:rPr>
                        <a:t>Sample size</a:t>
                      </a:r>
                    </a:p>
                  </a:txBody>
                  <a:tcPr marL="0" marR="0" marT="0" marB="0" anchor="ctr" anchorCtr="0" horzOverflow="overflow"/>
                </a:tc>
              </a:tr>
              <a:tr h="832017">
                <a:tc>
                  <a:txBody>
                    <a:bodyPr/>
                    <a:lstStyle/>
                    <a:p>
                      <a:pPr algn="l" defTabSz="457200">
                        <a:spcBef>
                          <a:spcPts val="1000"/>
                        </a:spcBef>
                        <a:defRPr sz="1400">
                          <a:solidFill>
                            <a:srgbClr val="337AB7"/>
                          </a:solidFill>
                          <a:uFillTx/>
                          <a:latin typeface="Helvetica Neue"/>
                          <a:ea typeface="Helvetica Neue"/>
                          <a:cs typeface="Helvetica Neue"/>
                          <a:sym typeface="Helvetica Neue"/>
                        </a:defRPr>
                      </a:pPr>
                      <a:r>
                        <a:rPr u="sng">
                          <a:solidFill>
                            <a:schemeClr val="accent5"/>
                          </a:solidFill>
                          <a:uFill>
                            <a:solidFill>
                              <a:schemeClr val="accent5"/>
                            </a:solidFill>
                          </a:uFill>
                          <a:hlinkClick r:id="rId3" invalidUrl="" action="" tgtFrame="" tooltip="" history="1" highlightClick="0" endSnd="0"/>
                        </a:rPr>
                        <a:t>Oxford Instruments KelvinoxVT Dilution Refrigerator Insert</a:t>
                      </a:r>
                    </a:p>
                  </a:txBody>
                  <a:tcPr marL="0" marR="0" marT="0" marB="0" anchor="ctr" anchorCtr="0" horzOverflow="overflow"/>
                </a:tc>
                <a:tc>
                  <a:txBody>
                    <a:bodyPr/>
                    <a:lstStyle/>
                    <a:p>
                      <a:pPr algn="l" defTabSz="457200">
                        <a:spcBef>
                          <a:spcPts val="1000"/>
                        </a:spcBef>
                        <a:defRPr sz="1800">
                          <a:solidFill>
                            <a:srgbClr val="000000"/>
                          </a:solidFill>
                          <a:uFillTx/>
                        </a:defRPr>
                      </a:pPr>
                      <a:r>
                        <a:rPr sz="1400">
                          <a:solidFill>
                            <a:srgbClr val="333333"/>
                          </a:solidFill>
                          <a:latin typeface="Helvetica Neue"/>
                          <a:ea typeface="Helvetica Neue"/>
                          <a:cs typeface="Helvetica Neue"/>
                          <a:sym typeface="Helvetica Neue"/>
                        </a:rPr>
                        <a:t>Base: 35mK</a:t>
                      </a:r>
                    </a:p>
                  </a:txBody>
                  <a:tcPr marL="0" marR="0" marT="0" marB="0" anchor="ctr" anchorCtr="0" horzOverflow="overflow"/>
                </a:tc>
                <a:tc>
                  <a:txBody>
                    <a:bodyPr/>
                    <a:lstStyle/>
                    <a:p>
                      <a:pPr algn="l" defTabSz="457200">
                        <a:spcBef>
                          <a:spcPts val="1000"/>
                        </a:spcBef>
                        <a:defRPr sz="1800">
                          <a:solidFill>
                            <a:srgbClr val="000000"/>
                          </a:solidFill>
                          <a:uFillTx/>
                        </a:defRPr>
                      </a:pPr>
                      <a:r>
                        <a:rPr sz="1400">
                          <a:solidFill>
                            <a:srgbClr val="333333"/>
                          </a:solidFill>
                          <a:latin typeface="Helvetica Neue"/>
                          <a:ea typeface="Helvetica Neue"/>
                          <a:cs typeface="Helvetica Neue"/>
                          <a:sym typeface="Helvetica Neue"/>
                        </a:rPr>
                        <a:t>35mm dia. x 40 long Or Muon Sample Blade 40x40mm</a:t>
                      </a:r>
                    </a:p>
                  </a:txBody>
                  <a:tcPr marL="0" marR="0" marT="0" marB="0" anchor="ctr" anchorCtr="0" horzOverflow="overflow"/>
                </a:tc>
              </a:tr>
              <a:tr h="414121">
                <a:tc>
                  <a:txBody>
                    <a:bodyPr/>
                    <a:lstStyle/>
                    <a:p>
                      <a:pPr algn="l" defTabSz="457200">
                        <a:defRPr sz="1400">
                          <a:solidFill>
                            <a:srgbClr val="337AB7"/>
                          </a:solidFill>
                          <a:uFillTx/>
                          <a:latin typeface="Helvetica Neue"/>
                          <a:ea typeface="Helvetica Neue"/>
                          <a:cs typeface="Helvetica Neue"/>
                          <a:sym typeface="Helvetica Neue"/>
                        </a:defRPr>
                      </a:pPr>
                      <a:r>
                        <a:rPr u="sng">
                          <a:solidFill>
                            <a:schemeClr val="accent5"/>
                          </a:solidFill>
                          <a:uFill>
                            <a:solidFill>
                              <a:schemeClr val="accent5"/>
                            </a:solidFill>
                          </a:uFill>
                          <a:hlinkClick r:id="rId4" invalidUrl="" action="" tgtFrame="" tooltip="" history="1" highlightClick="0" endSnd="0"/>
                        </a:rPr>
                        <a:t>E18 Dilution Fridge</a:t>
                      </a:r>
                    </a:p>
                  </a:txBody>
                  <a:tcPr marL="0" marR="0" marT="0" marB="0" anchor="ctr" anchorCtr="0" horzOverflow="overflow"/>
                </a:tc>
                <a:tc>
                  <a:txBody>
                    <a:bodyPr/>
                    <a:lstStyle/>
                    <a:p>
                      <a:pPr algn="l" defTabSz="457200">
                        <a:defRPr sz="1800">
                          <a:solidFill>
                            <a:srgbClr val="000000"/>
                          </a:solidFill>
                          <a:uFillTx/>
                        </a:defRPr>
                      </a:pPr>
                      <a:r>
                        <a:rPr sz="1400">
                          <a:solidFill>
                            <a:srgbClr val="333333"/>
                          </a:solidFill>
                          <a:latin typeface="Helvetica Neue"/>
                          <a:ea typeface="Helvetica Neue"/>
                          <a:cs typeface="Helvetica Neue"/>
                          <a:sym typeface="Helvetica Neue"/>
                        </a:rPr>
                        <a:t>Base: 20mk</a:t>
                      </a:r>
                    </a:p>
                  </a:txBody>
                  <a:tcPr marL="0" marR="0" marT="0" marB="0" anchor="ctr" anchorCtr="0" horzOverflow="overflow"/>
                </a:tc>
                <a:tc>
                  <a:txBody>
                    <a:bodyPr/>
                    <a:lstStyle/>
                    <a:p>
                      <a:pPr algn="l" defTabSz="457200">
                        <a:defRPr sz="1800">
                          <a:solidFill>
                            <a:srgbClr val="000000"/>
                          </a:solidFill>
                          <a:uFillTx/>
                        </a:defRPr>
                      </a:pPr>
                      <a:r>
                        <a:rPr sz="1400">
                          <a:solidFill>
                            <a:srgbClr val="333333"/>
                          </a:solidFill>
                          <a:latin typeface="Helvetica Neue"/>
                          <a:ea typeface="Helvetica Neue"/>
                          <a:cs typeface="Helvetica Neue"/>
                          <a:sym typeface="Helvetica Neue"/>
                        </a:rPr>
                        <a:t>200mm dia. x 250mm long</a:t>
                      </a:r>
                    </a:p>
                  </a:txBody>
                  <a:tcPr marL="0" marR="0" marT="0" marB="0" anchor="ctr" anchorCtr="0" horzOverflow="overflow"/>
                </a:tc>
              </a:tr>
              <a:tr h="419923">
                <a:tc>
                  <a:txBody>
                    <a:bodyPr/>
                    <a:lstStyle/>
                    <a:p>
                      <a:pPr algn="l" defTabSz="457200">
                        <a:defRPr sz="1400">
                          <a:solidFill>
                            <a:srgbClr val="337AB7"/>
                          </a:solidFill>
                          <a:uFillTx/>
                          <a:latin typeface="Helvetica Neue"/>
                          <a:ea typeface="Helvetica Neue"/>
                          <a:cs typeface="Helvetica Neue"/>
                          <a:sym typeface="Helvetica Neue"/>
                        </a:defRPr>
                      </a:pPr>
                      <a:r>
                        <a:rPr u="sng">
                          <a:solidFill>
                            <a:schemeClr val="accent5"/>
                          </a:solidFill>
                          <a:uFill>
                            <a:solidFill>
                              <a:schemeClr val="accent5"/>
                            </a:solidFill>
                          </a:uFill>
                          <a:hlinkClick r:id="rId5" invalidUrl="" action="" tgtFrame="" tooltip="" history="1" highlightClick="0" endSnd="0"/>
                        </a:rPr>
                        <a:t>TBT Muon Fridge</a:t>
                      </a:r>
                    </a:p>
                  </a:txBody>
                  <a:tcPr marL="0" marR="0" marT="0" marB="0" anchor="ctr" anchorCtr="0" horzOverflow="overflow"/>
                </a:tc>
                <a:tc>
                  <a:txBody>
                    <a:bodyPr/>
                    <a:lstStyle/>
                    <a:p>
                      <a:pPr algn="l" defTabSz="457200">
                        <a:defRPr sz="1800">
                          <a:solidFill>
                            <a:srgbClr val="000000"/>
                          </a:solidFill>
                          <a:uFillTx/>
                        </a:defRPr>
                      </a:pPr>
                      <a:r>
                        <a:rPr sz="1400">
                          <a:solidFill>
                            <a:srgbClr val="333333"/>
                          </a:solidFill>
                          <a:latin typeface="Helvetica Neue"/>
                          <a:ea typeface="Helvetica Neue"/>
                          <a:cs typeface="Helvetica Neue"/>
                          <a:sym typeface="Helvetica Neue"/>
                        </a:rPr>
                        <a:t>Base: 40mk</a:t>
                      </a:r>
                    </a:p>
                  </a:txBody>
                  <a:tcPr marL="0" marR="0" marT="0" marB="0" anchor="ctr" anchorCtr="0" horzOverflow="overflow"/>
                </a:tc>
                <a:tc>
                  <a:txBody>
                    <a:bodyPr/>
                    <a:lstStyle/>
                    <a:p>
                      <a:pPr algn="l" defTabSz="457200">
                        <a:defRPr sz="1800">
                          <a:solidFill>
                            <a:srgbClr val="000000"/>
                          </a:solidFill>
                          <a:uFillTx/>
                        </a:defRPr>
                      </a:pPr>
                      <a:r>
                        <a:rPr sz="1400">
                          <a:solidFill>
                            <a:srgbClr val="333333"/>
                          </a:solidFill>
                          <a:latin typeface="Helvetica Neue"/>
                          <a:ea typeface="Helvetica Neue"/>
                          <a:cs typeface="Helvetica Neue"/>
                          <a:sym typeface="Helvetica Neue"/>
                        </a:rPr>
                        <a:t>Muon Sample Blade 40x40mm</a:t>
                      </a:r>
                    </a:p>
                  </a:txBody>
                  <a:tcPr marL="0" marR="0" marT="0" marB="0" anchor="ctr" anchorCtr="0" horzOverflow="overflow"/>
                </a:tc>
              </a:tr>
            </a:tbl>
          </a:graphicData>
        </a:graphic>
      </p:graphicFrame>
      <p:sp>
        <p:nvSpPr>
          <p:cNvPr id="1638" name="https://www.isis.stfc.ac.uk/Pages/Dilution-Refrigerators.aspx"/>
          <p:cNvSpPr txBox="1"/>
          <p:nvPr/>
        </p:nvSpPr>
        <p:spPr>
          <a:xfrm>
            <a:off x="209157" y="4685538"/>
            <a:ext cx="4061272" cy="1728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https://www.isis.stfc.ac.uk/Pages/Dilution-Refrigerators.aspx</a:t>
            </a:r>
          </a:p>
        </p:txBody>
      </p:sp>
      <p:sp>
        <p:nvSpPr>
          <p:cNvPr id="1639" name="“Dilution refrigerators are able to cool to temperatures below 0.3K. ISIS has a number of dilution refrigerators that are able to cool samples down to approximately 35mK. They are the equipment of choice where temperatures below 2K are required.”"/>
          <p:cNvSpPr txBox="1"/>
          <p:nvPr/>
        </p:nvSpPr>
        <p:spPr>
          <a:xfrm>
            <a:off x="251783" y="916000"/>
            <a:ext cx="5032362" cy="1943101"/>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defTabSz="457200">
              <a:spcBef>
                <a:spcPts val="1000"/>
              </a:spcBef>
              <a:defRPr sz="1800">
                <a:solidFill>
                  <a:srgbClr val="000000"/>
                </a:solidFill>
                <a:latin typeface="Times Roman"/>
                <a:ea typeface="Times Roman"/>
                <a:cs typeface="Times Roman"/>
                <a:sym typeface="Times Roman"/>
              </a:defRPr>
            </a:pPr>
            <a:r>
              <a:t>“Dilution refrigerators are able to cool to temperatures below 0.3K. ISIS has a number of dilution refrigerators that are able to cool samples down to approximately 35mK. They are the equipment of choice where temperatures below 2K are required.”</a:t>
            </a:r>
          </a:p>
          <a:p>
            <a:pPr defTabSz="457200">
              <a:defRPr>
                <a:solidFill>
                  <a:srgbClr val="000000"/>
                </a:solidFill>
                <a:latin typeface="Times Roman"/>
                <a:ea typeface="Times Roman"/>
                <a:cs typeface="Times Roman"/>
                <a:sym typeface="Times Roman"/>
              </a:defRPr>
            </a:pPr>
          </a:p>
        </p:txBody>
      </p:sp>
    </p:spTree>
  </p:cSld>
  <p:clrMapOvr>
    <a:masterClrMapping/>
  </p:clrMapOvr>
  <p:transition xmlns:p14="http://schemas.microsoft.com/office/powerpoint/2010/main" spd="med" advClick="1"/>
</p:sld>
</file>

<file path=ppt/slides/slide17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4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4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43" name="Microwave Control Electronics"/>
          <p:cNvSpPr txBox="1"/>
          <p:nvPr>
            <p:ph type="title"/>
          </p:nvPr>
        </p:nvSpPr>
        <p:spPr>
          <a:prstGeom prst="rect">
            <a:avLst/>
          </a:prstGeom>
        </p:spPr>
        <p:txBody>
          <a:bodyPr/>
          <a:lstStyle/>
          <a:p>
            <a:pPr/>
            <a:r>
              <a:t>Microwave Control Electronics</a:t>
            </a:r>
          </a:p>
        </p:txBody>
      </p:sp>
      <p:sp>
        <p:nvSpPr>
          <p:cNvPr id="1644"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45" name="pasted-movie.png" descr="pasted-movie.png"/>
          <p:cNvPicPr>
            <a:picLocks noChangeAspect="1"/>
          </p:cNvPicPr>
          <p:nvPr/>
        </p:nvPicPr>
        <p:blipFill>
          <a:blip r:embed="rId2">
            <a:extLst/>
          </a:blip>
          <a:stretch>
            <a:fillRect/>
          </a:stretch>
        </p:blipFill>
        <p:spPr>
          <a:xfrm>
            <a:off x="1149386" y="580014"/>
            <a:ext cx="6845228" cy="4563486"/>
          </a:xfrm>
          <a:prstGeom prst="rect">
            <a:avLst/>
          </a:prstGeom>
          <a:ln w="12700">
            <a:miter lim="400000"/>
          </a:ln>
        </p:spPr>
      </p:pic>
    </p:spTree>
  </p:cSld>
  <p:clrMapOvr>
    <a:masterClrMapping/>
  </p:clrMapOvr>
  <p:transition xmlns:p14="http://schemas.microsoft.com/office/powerpoint/2010/main" spd="med" advClick="1"/>
</p:sld>
</file>

<file path=ppt/slides/slide17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4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48" name="Classical Computer Interface"/>
          <p:cNvSpPr txBox="1"/>
          <p:nvPr>
            <p:ph type="title"/>
          </p:nvPr>
        </p:nvSpPr>
        <p:spPr>
          <a:prstGeom prst="rect">
            <a:avLst/>
          </a:prstGeom>
        </p:spPr>
        <p:txBody>
          <a:bodyPr/>
          <a:lstStyle/>
          <a:p>
            <a:pPr/>
            <a:r>
              <a:t>Classical Computer Interface</a:t>
            </a:r>
          </a:p>
        </p:txBody>
      </p:sp>
      <p:sp>
        <p:nvSpPr>
          <p:cNvPr id="1649"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65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651" name="pasted-movie.png" descr="pasted-movie.png"/>
          <p:cNvPicPr>
            <a:picLocks noChangeAspect="1"/>
          </p:cNvPicPr>
          <p:nvPr/>
        </p:nvPicPr>
        <p:blipFill>
          <a:blip r:embed="rId2">
            <a:extLst/>
          </a:blip>
          <a:stretch>
            <a:fillRect/>
          </a:stretch>
        </p:blipFill>
        <p:spPr>
          <a:xfrm>
            <a:off x="958850" y="585905"/>
            <a:ext cx="7226300" cy="4470401"/>
          </a:xfrm>
          <a:prstGeom prst="rect">
            <a:avLst/>
          </a:prstGeom>
          <a:ln w="12700">
            <a:miter lim="400000"/>
          </a:ln>
        </p:spPr>
      </p:pic>
    </p:spTree>
  </p:cSld>
  <p:clrMapOvr>
    <a:masterClrMapping/>
  </p:clrMapOvr>
  <p:transition xmlns:p14="http://schemas.microsoft.com/office/powerpoint/2010/main" spd="med" advClick="1"/>
</p:sld>
</file>

<file path=ppt/slides/slide17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5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54" name="Cryogenic Isolators and Amplifiers"/>
          <p:cNvSpPr txBox="1"/>
          <p:nvPr>
            <p:ph type="title"/>
          </p:nvPr>
        </p:nvSpPr>
        <p:spPr>
          <a:prstGeom prst="rect">
            <a:avLst/>
          </a:prstGeom>
        </p:spPr>
        <p:txBody>
          <a:bodyPr/>
          <a:lstStyle/>
          <a:p>
            <a:pPr/>
            <a:r>
              <a:t>Cryogenic Isolators and Amplifiers</a:t>
            </a:r>
          </a:p>
        </p:txBody>
      </p:sp>
      <p:sp>
        <p:nvSpPr>
          <p:cNvPr id="165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656"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657" name="pasted-movie.png" descr="pasted-movie.png"/>
          <p:cNvPicPr>
            <a:picLocks noChangeAspect="1"/>
          </p:cNvPicPr>
          <p:nvPr/>
        </p:nvPicPr>
        <p:blipFill>
          <a:blip r:embed="rId2">
            <a:extLst/>
          </a:blip>
          <a:stretch>
            <a:fillRect/>
          </a:stretch>
        </p:blipFill>
        <p:spPr>
          <a:xfrm>
            <a:off x="806450" y="847650"/>
            <a:ext cx="7531100" cy="3975101"/>
          </a:xfrm>
          <a:prstGeom prst="rect">
            <a:avLst/>
          </a:prstGeom>
          <a:ln w="12700">
            <a:miter lim="400000"/>
          </a:ln>
        </p:spPr>
      </p:pic>
    </p:spTree>
  </p:cSld>
  <p:clrMapOvr>
    <a:masterClrMapping/>
  </p:clrMapOvr>
  <p:transition xmlns:p14="http://schemas.microsoft.com/office/powerpoint/2010/main" spd="med" advClick="1"/>
</p:sld>
</file>

<file path=ppt/slides/slide17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5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60" name="Qubits!"/>
          <p:cNvSpPr txBox="1"/>
          <p:nvPr>
            <p:ph type="title"/>
          </p:nvPr>
        </p:nvSpPr>
        <p:spPr>
          <a:prstGeom prst="rect">
            <a:avLst/>
          </a:prstGeom>
        </p:spPr>
        <p:txBody>
          <a:bodyPr/>
          <a:lstStyle/>
          <a:p>
            <a:pPr/>
            <a:r>
              <a:t>Qubits!</a:t>
            </a:r>
          </a:p>
        </p:txBody>
      </p:sp>
      <p:sp>
        <p:nvSpPr>
          <p:cNvPr id="166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66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pic>
        <p:nvPicPr>
          <p:cNvPr id="1663" name="pasted-movie.png" descr="pasted-movie.png"/>
          <p:cNvPicPr>
            <a:picLocks noChangeAspect="1"/>
          </p:cNvPicPr>
          <p:nvPr/>
        </p:nvPicPr>
        <p:blipFill>
          <a:blip r:embed="rId2">
            <a:extLst/>
          </a:blip>
          <a:stretch>
            <a:fillRect/>
          </a:stretch>
        </p:blipFill>
        <p:spPr>
          <a:xfrm>
            <a:off x="908293" y="510915"/>
            <a:ext cx="7327414" cy="4121670"/>
          </a:xfrm>
          <a:prstGeom prst="rect">
            <a:avLst/>
          </a:prstGeom>
          <a:ln w="12700">
            <a:miter lim="400000"/>
          </a:ln>
        </p:spPr>
      </p:pic>
      <p:sp>
        <p:nvSpPr>
          <p:cNvPr id="1664" name="At least, until you measure it…"/>
          <p:cNvSpPr txBox="1"/>
          <p:nvPr/>
        </p:nvSpPr>
        <p:spPr>
          <a:xfrm>
            <a:off x="4919599" y="4627706"/>
            <a:ext cx="3801791" cy="32106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defRPr sz="2200"/>
            </a:lvl1pPr>
          </a:lstStyle>
          <a:p>
            <a:pPr/>
            <a:r>
              <a:t>At least, until you measure it…</a:t>
            </a:r>
          </a:p>
        </p:txBody>
      </p:sp>
    </p:spTree>
  </p:cSld>
  <p:clrMapOvr>
    <a:masterClrMapping/>
  </p:clrMapOvr>
  <p:transition xmlns:p14="http://schemas.microsoft.com/office/powerpoint/2010/main" spd="med" advClick="1"/>
</p:sld>
</file>

<file path=ppt/slides/slide18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66"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67"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68" name="There are many kinds of qubits"/>
          <p:cNvSpPr txBox="1"/>
          <p:nvPr>
            <p:ph type="title"/>
          </p:nvPr>
        </p:nvSpPr>
        <p:spPr>
          <a:prstGeom prst="rect">
            <a:avLst/>
          </a:prstGeom>
        </p:spPr>
        <p:txBody>
          <a:bodyPr/>
          <a:lstStyle/>
          <a:p>
            <a:pPr/>
            <a:r>
              <a:t>There are many kinds of qubits</a:t>
            </a:r>
          </a:p>
        </p:txBody>
      </p:sp>
      <p:sp>
        <p:nvSpPr>
          <p:cNvPr id="1669" name="Superconducting…"/>
          <p:cNvSpPr txBox="1"/>
          <p:nvPr>
            <p:ph type="body" idx="1"/>
          </p:nvPr>
        </p:nvSpPr>
        <p:spPr>
          <a:prstGeom prst="rect">
            <a:avLst/>
          </a:prstGeom>
        </p:spPr>
        <p:txBody>
          <a:bodyPr/>
          <a:lstStyle/>
          <a:p>
            <a:pPr marR="28955" defTabSz="648965">
              <a:defRPr sz="1710"/>
            </a:pPr>
            <a:r>
              <a:t>Superconducting</a:t>
            </a:r>
          </a:p>
          <a:p>
            <a:pPr marR="28955" defTabSz="648965">
              <a:defRPr sz="1710"/>
            </a:pPr>
            <a:r>
              <a:t>Trapped Ion</a:t>
            </a:r>
          </a:p>
          <a:p>
            <a:pPr marR="28955" defTabSz="648965">
              <a:defRPr sz="1710"/>
            </a:pPr>
            <a:r>
              <a:t>Photonic</a:t>
            </a:r>
          </a:p>
          <a:p>
            <a:pPr marR="28955" defTabSz="648965">
              <a:defRPr sz="1710"/>
            </a:pPr>
            <a:r>
              <a:t>Topological</a:t>
            </a:r>
          </a:p>
          <a:p>
            <a:pPr marR="28955" defTabSz="648965">
              <a:defRPr sz="1710"/>
            </a:pPr>
            <a:r>
              <a:t>Neutral Atom Qubits</a:t>
            </a:r>
          </a:p>
          <a:p>
            <a:pPr marR="28955" defTabSz="648965">
              <a:defRPr sz="1710"/>
            </a:pPr>
            <a:r>
              <a:t>Spin Qubits</a:t>
            </a:r>
          </a:p>
          <a:p>
            <a:pPr marR="28955" defTabSz="648965">
              <a:defRPr sz="1710"/>
            </a:pPr>
            <a:r>
              <a:t>Quantum Dots</a:t>
            </a:r>
          </a:p>
          <a:p>
            <a:pPr marR="28955" defTabSz="648965">
              <a:defRPr sz="1710"/>
            </a:pPr>
            <a:r>
              <a:t>Diamond Nitrogen Vacancy</a:t>
            </a:r>
          </a:p>
          <a:p>
            <a:pPr marR="28955" defTabSz="648965">
              <a:defRPr sz="1710"/>
            </a:pPr>
            <a:r>
              <a:t>Nuclear Magnetic Resonance</a:t>
            </a:r>
          </a:p>
          <a:p>
            <a:pPr marR="28955" defTabSz="648965">
              <a:defRPr sz="1710"/>
            </a:pPr>
          </a:p>
          <a:p>
            <a:pPr marR="28955" defTabSz="648965">
              <a:defRPr sz="1710"/>
            </a:pPr>
            <a:r>
              <a:t>See:</a:t>
            </a:r>
          </a:p>
          <a:p>
            <a:pPr lvl="1" marL="385870" marR="28955" indent="-130092" defTabSz="648965">
              <a:spcBef>
                <a:spcPts val="300"/>
              </a:spcBef>
              <a:defRPr sz="1520"/>
            </a:pPr>
            <a:r>
              <a:rPr u="sng">
                <a:solidFill>
                  <a:schemeClr val="accent5"/>
                </a:solidFill>
                <a:uFill>
                  <a:solidFill>
                    <a:schemeClr val="accent5"/>
                  </a:solidFill>
                </a:uFill>
                <a:hlinkClick r:id="rId2" invalidUrl="" action="" tgtFrame="" tooltip="" history="1" highlightClick="0" endSnd="0"/>
              </a:rPr>
              <a:t>https://www.spinquanta.com/news-detail/main-types-of-qubits</a:t>
            </a:r>
          </a:p>
          <a:p>
            <a:pPr lvl="1" marL="385870" marR="28955" indent="-130092" defTabSz="648965">
              <a:spcBef>
                <a:spcPts val="300"/>
              </a:spcBef>
              <a:defRPr sz="1520"/>
            </a:pPr>
            <a:r>
              <a:rPr u="sng">
                <a:solidFill>
                  <a:schemeClr val="accent5"/>
                </a:solidFill>
                <a:uFill>
                  <a:solidFill>
                    <a:schemeClr val="accent5"/>
                  </a:solidFill>
                </a:uFill>
                <a:hlinkClick r:id="rId3" invalidUrl="" action="" tgtFrame="" tooltip="" history="1" highlightClick="0" endSnd="0"/>
              </a:rPr>
              <a:t>https://quantum.microsoft.com/en-us/insights/education/concepts/types-of-qubits</a:t>
            </a:r>
            <a:r>
              <a:t> </a:t>
            </a:r>
          </a:p>
        </p:txBody>
      </p:sp>
      <p:sp>
        <p:nvSpPr>
          <p:cNvPr id="167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8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7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7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74" name="Challenges when building a quantum computer."/>
          <p:cNvSpPr txBox="1"/>
          <p:nvPr>
            <p:ph type="title"/>
          </p:nvPr>
        </p:nvSpPr>
        <p:spPr>
          <a:prstGeom prst="rect">
            <a:avLst/>
          </a:prstGeom>
        </p:spPr>
        <p:txBody>
          <a:bodyPr/>
          <a:lstStyle/>
          <a:p>
            <a:pPr/>
            <a:r>
              <a:t>Challenges when building a quantum computer.</a:t>
            </a:r>
          </a:p>
        </p:txBody>
      </p:sp>
      <p:sp>
        <p:nvSpPr>
          <p:cNvPr id="1675" name="Maintaining coherence (superposition).…"/>
          <p:cNvSpPr txBox="1"/>
          <p:nvPr>
            <p:ph type="body" idx="1"/>
          </p:nvPr>
        </p:nvSpPr>
        <p:spPr>
          <a:prstGeom prst="rect">
            <a:avLst/>
          </a:prstGeom>
        </p:spPr>
        <p:txBody>
          <a:bodyPr/>
          <a:lstStyle/>
          <a:p>
            <a:pPr/>
            <a:r>
              <a:t>Maintaining coherence (superposition).</a:t>
            </a:r>
          </a:p>
          <a:p>
            <a:pPr/>
            <a:r>
              <a:t>Noise.</a:t>
            </a:r>
          </a:p>
          <a:p>
            <a:pPr/>
            <a:r>
              <a:t>Number of qubits</a:t>
            </a:r>
          </a:p>
          <a:p>
            <a:pPr/>
            <a:r>
              <a:t>Geometry for connecting qubits with gates.</a:t>
            </a:r>
          </a:p>
          <a:p>
            <a:pPr/>
            <a:r>
              <a:t>Cryogenic engineering</a:t>
            </a:r>
          </a:p>
        </p:txBody>
      </p:sp>
      <p:sp>
        <p:nvSpPr>
          <p:cNvPr id="167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8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7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7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80" name="Growth of quantum computing"/>
          <p:cNvSpPr txBox="1"/>
          <p:nvPr>
            <p:ph type="title"/>
          </p:nvPr>
        </p:nvSpPr>
        <p:spPr>
          <a:prstGeom prst="rect">
            <a:avLst/>
          </a:prstGeom>
        </p:spPr>
        <p:txBody>
          <a:bodyPr/>
          <a:lstStyle/>
          <a:p>
            <a:pPr/>
            <a:r>
              <a:t>Growth of quantum computing</a:t>
            </a:r>
          </a:p>
        </p:txBody>
      </p:sp>
      <p:sp>
        <p:nvSpPr>
          <p:cNvPr id="1681" name="1984 - British physicist David Deutsch hypothesizes that “Computing machines resembling the universal quantum computer could, in principle, be built and would have many remarkably properties not reproducible by any Turing machine.”…"/>
          <p:cNvSpPr txBox="1"/>
          <p:nvPr>
            <p:ph type="body" idx="1"/>
          </p:nvPr>
        </p:nvSpPr>
        <p:spPr>
          <a:prstGeom prst="rect">
            <a:avLst/>
          </a:prstGeom>
        </p:spPr>
        <p:txBody>
          <a:bodyPr/>
          <a:lstStyle/>
          <a:p>
            <a:pPr marR="23774" defTabSz="532834">
              <a:spcBef>
                <a:spcPts val="300"/>
              </a:spcBef>
              <a:defRPr sz="1403">
                <a:solidFill>
                  <a:srgbClr val="A7A7A7"/>
                </a:solidFill>
              </a:defRPr>
            </a:pPr>
            <a:r>
              <a:t>1984 - British physicist David Deutsch hypothesizes that “Computing machines resembling the universal quantum computer could, in principle, be built and would have many remarkably properties not reproducible by any Turing machine.”</a:t>
            </a:r>
          </a:p>
          <a:p>
            <a:pPr marR="23774" defTabSz="532834">
              <a:spcBef>
                <a:spcPts val="300"/>
              </a:spcBef>
              <a:defRPr sz="1403">
                <a:solidFill>
                  <a:srgbClr val="A7A7A7"/>
                </a:solidFill>
              </a:defRPr>
            </a:pPr>
          </a:p>
          <a:p>
            <a:pPr marR="23774" defTabSz="532834">
              <a:spcBef>
                <a:spcPts val="300"/>
              </a:spcBef>
              <a:defRPr sz="1403">
                <a:solidFill>
                  <a:srgbClr val="A7A7A7"/>
                </a:solidFill>
              </a:defRPr>
            </a:pPr>
            <a:r>
              <a:t>1985 - Asher Peres at Technion shows how a quantum computer could add two 1-bit numbers.</a:t>
            </a:r>
          </a:p>
          <a:p>
            <a:pPr lvl="1" marL="316819" marR="23774" indent="-106812" defTabSz="532834">
              <a:spcBef>
                <a:spcPts val="300"/>
              </a:spcBef>
              <a:defRPr sz="1248">
                <a:solidFill>
                  <a:srgbClr val="A7A7A7"/>
                </a:solidFill>
              </a:defRPr>
            </a:pPr>
            <a:r>
              <a:t>Quantum computers would need some kind of error correction.</a:t>
            </a:r>
          </a:p>
          <a:p>
            <a:pPr lvl="1" marL="316819" marR="23774" indent="-106812" defTabSz="532834">
              <a:spcBef>
                <a:spcPts val="300"/>
              </a:spcBef>
              <a:defRPr sz="1248">
                <a:solidFill>
                  <a:srgbClr val="A7A7A7"/>
                </a:solidFill>
              </a:defRPr>
            </a:pPr>
            <a:r>
              <a:t>Quantum computers need not be </a:t>
            </a:r>
            <a:r>
              <a:rPr i="1"/>
              <a:t>digital</a:t>
            </a:r>
            <a:r>
              <a:t>.</a:t>
            </a:r>
          </a:p>
          <a:p>
            <a:pPr marR="23774" defTabSz="532834">
              <a:spcBef>
                <a:spcPts val="300"/>
              </a:spcBef>
              <a:defRPr sz="1403"/>
            </a:pPr>
          </a:p>
          <a:p>
            <a:pPr marR="23774" defTabSz="532834">
              <a:spcBef>
                <a:spcPts val="300"/>
              </a:spcBef>
              <a:defRPr sz="1403">
                <a:solidFill>
                  <a:srgbClr val="A7A7A7"/>
                </a:solidFill>
              </a:defRPr>
            </a:pPr>
            <a:r>
              <a:t>1992 - Dallas IEEE Computer Society and Texas Instruments sponsored the Workshop on Physics and Computation.</a:t>
            </a:r>
          </a:p>
          <a:p>
            <a:pPr marR="23774" defTabSz="532834">
              <a:spcBef>
                <a:spcPts val="300"/>
              </a:spcBef>
              <a:defRPr sz="1403">
                <a:solidFill>
                  <a:srgbClr val="A7A7A7"/>
                </a:solidFill>
              </a:defRPr>
            </a:pPr>
          </a:p>
          <a:p>
            <a:pPr marR="23774" defTabSz="532834">
              <a:spcBef>
                <a:spcPts val="300"/>
              </a:spcBef>
              <a:defRPr sz="1403">
                <a:solidFill>
                  <a:srgbClr val="A7A7A7"/>
                </a:solidFill>
              </a:defRPr>
            </a:pPr>
            <a:r>
              <a:t>1994 - Peter Shor shows that quantum computers would be able to </a:t>
            </a:r>
            <a:r>
              <a:rPr b="1"/>
              <a:t>factor integers and compute discrete logarithms in polynomial time</a:t>
            </a:r>
            <a:r>
              <a:t>. </a:t>
            </a:r>
          </a:p>
          <a:p>
            <a:pPr marR="23774" defTabSz="532834">
              <a:spcBef>
                <a:spcPts val="300"/>
              </a:spcBef>
              <a:defRPr sz="1403">
                <a:solidFill>
                  <a:srgbClr val="A7A7A7"/>
                </a:solidFill>
              </a:defRPr>
            </a:pPr>
          </a:p>
          <a:p>
            <a:pPr marR="23774" defTabSz="532834">
              <a:spcBef>
                <a:spcPts val="300"/>
              </a:spcBef>
              <a:defRPr sz="1403">
                <a:solidFill>
                  <a:srgbClr val="A7A7A7"/>
                </a:solidFill>
              </a:defRPr>
            </a:pPr>
            <a:r>
              <a:t>1995 - Benjamin Schumacher proposes the word “qubit” in his article “Quantum Coding.”</a:t>
            </a:r>
          </a:p>
          <a:p>
            <a:pPr marR="23774" defTabSz="532834">
              <a:spcBef>
                <a:spcPts val="300"/>
              </a:spcBef>
              <a:defRPr sz="1403"/>
            </a:pPr>
          </a:p>
          <a:p>
            <a:pPr marR="23774" defTabSz="532834">
              <a:spcBef>
                <a:spcPts val="300"/>
              </a:spcBef>
              <a:defRPr sz="1403"/>
            </a:pPr>
            <a:r>
              <a:t>1996 - Lov Grover’s “quantum search” algorithm shows most algorithmic search can get a sqrt() speedup.</a:t>
            </a:r>
          </a:p>
        </p:txBody>
      </p:sp>
      <p:sp>
        <p:nvSpPr>
          <p:cNvPr id="168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8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8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8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86" name="Grover’s algorithm is applicable to searching for mathematical solutions,  not searching a database."/>
          <p:cNvSpPr txBox="1"/>
          <p:nvPr>
            <p:ph type="title"/>
          </p:nvPr>
        </p:nvSpPr>
        <p:spPr>
          <a:prstGeom prst="rect">
            <a:avLst/>
          </a:prstGeom>
        </p:spPr>
        <p:txBody>
          <a:bodyPr/>
          <a:lstStyle/>
          <a:p>
            <a:pPr/>
            <a:r>
              <a:t>Grover’s algorithm is applicable to searching for mathematical solutions, </a:t>
            </a:r>
            <a:br/>
            <a:r>
              <a:rPr i="1"/>
              <a:t>not searching a database</a:t>
            </a:r>
            <a:r>
              <a:t>.</a:t>
            </a:r>
          </a:p>
        </p:txBody>
      </p:sp>
      <p:sp>
        <p:nvSpPr>
          <p:cNvPr id="1687" name="A safe with a combination lock is a good metaphor for secret key cryptography…"/>
          <p:cNvSpPr txBox="1"/>
          <p:nvPr>
            <p:ph type="body" sz="half" idx="1"/>
          </p:nvPr>
        </p:nvSpPr>
        <p:spPr>
          <a:xfrm>
            <a:off x="318907" y="843855"/>
            <a:ext cx="4348974" cy="3919190"/>
          </a:xfrm>
          <a:prstGeom prst="rect">
            <a:avLst/>
          </a:prstGeom>
        </p:spPr>
        <p:txBody>
          <a:bodyPr/>
          <a:lstStyle/>
          <a:p>
            <a:pPr/>
            <a:r>
              <a:t>A safe with a combination lock is a good metaphor for secret key cryptography</a:t>
            </a:r>
          </a:p>
          <a:p>
            <a:pPr/>
          </a:p>
          <a:p>
            <a:pPr lvl="1"/>
            <a:r>
              <a:t>Correct combination → safe opens</a:t>
            </a:r>
          </a:p>
          <a:p>
            <a:pPr lvl="1"/>
            <a:r>
              <a:t>Wrong combination → safe does not open.</a:t>
            </a:r>
          </a:p>
        </p:txBody>
      </p:sp>
      <p:sp>
        <p:nvSpPr>
          <p:cNvPr id="168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89" name="Image" descr="Image"/>
          <p:cNvPicPr>
            <a:picLocks noChangeAspect="1"/>
          </p:cNvPicPr>
          <p:nvPr/>
        </p:nvPicPr>
        <p:blipFill>
          <a:blip r:embed="rId2">
            <a:extLst/>
          </a:blip>
          <a:stretch>
            <a:fillRect/>
          </a:stretch>
        </p:blipFill>
        <p:spPr>
          <a:xfrm>
            <a:off x="5047187" y="1023744"/>
            <a:ext cx="4306661" cy="3635067"/>
          </a:xfrm>
          <a:prstGeom prst="rect">
            <a:avLst/>
          </a:prstGeom>
          <a:ln w="12700">
            <a:miter lim="400000"/>
          </a:ln>
        </p:spPr>
      </p:pic>
    </p:spTree>
  </p:cSld>
  <p:clrMapOvr>
    <a:masterClrMapping/>
  </p:clrMapOvr>
  <p:transition xmlns:p14="http://schemas.microsoft.com/office/powerpoint/2010/main" spd="med" advClick="1"/>
</p:sld>
</file>

<file path=ppt/slides/slide18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9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9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693" name="The Data Encryption Standard (1975) has key that is 56 bits."/>
          <p:cNvSpPr txBox="1"/>
          <p:nvPr>
            <p:ph type="title"/>
          </p:nvPr>
        </p:nvSpPr>
        <p:spPr>
          <a:prstGeom prst="rect">
            <a:avLst/>
          </a:prstGeom>
        </p:spPr>
        <p:txBody>
          <a:bodyPr/>
          <a:lstStyle/>
          <a:p>
            <a:pPr/>
            <a:r>
              <a:t>The Data Encryption Standard (1975) has key that is 56 bits.</a:t>
            </a:r>
          </a:p>
        </p:txBody>
      </p:sp>
      <p:sp>
        <p:nvSpPr>
          <p:cNvPr id="1694" name="Cracking DES requires trying 72,057 trillion keys"/>
          <p:cNvSpPr txBox="1"/>
          <p:nvPr>
            <p:ph type="body" idx="1"/>
          </p:nvPr>
        </p:nvSpPr>
        <p:spPr>
          <a:prstGeom prst="rect">
            <a:avLst/>
          </a:prstGeom>
        </p:spPr>
        <p:txBody>
          <a:bodyPr/>
          <a:lstStyle/>
          <a:p>
            <a:pPr/>
            <a:r>
              <a:t>Cracking DES requires trying 72,057 trillion keys</a:t>
            </a:r>
          </a:p>
        </p:txBody>
      </p:sp>
      <p:sp>
        <p:nvSpPr>
          <p:cNvPr id="169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696" name="Image" descr="Image"/>
          <p:cNvPicPr>
            <a:picLocks noChangeAspect="1"/>
          </p:cNvPicPr>
          <p:nvPr/>
        </p:nvPicPr>
        <p:blipFill>
          <a:blip r:embed="rId2">
            <a:extLst/>
          </a:blip>
          <a:stretch>
            <a:fillRect/>
          </a:stretch>
        </p:blipFill>
        <p:spPr>
          <a:xfrm>
            <a:off x="185193" y="1260150"/>
            <a:ext cx="8773614" cy="3718083"/>
          </a:xfrm>
          <a:prstGeom prst="rect">
            <a:avLst/>
          </a:prstGeom>
          <a:ln w="12700">
            <a:miter lim="400000"/>
          </a:ln>
        </p:spPr>
      </p:pic>
    </p:spTree>
  </p:cSld>
  <p:clrMapOvr>
    <a:masterClrMapping/>
  </p:clrMapOvr>
  <p:transition xmlns:p14="http://schemas.microsoft.com/office/powerpoint/2010/main" spd="med" advClick="1"/>
</p:sld>
</file>

<file path=ppt/slides/slide18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9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69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00" name="You crack DES by trying every combination.…"/>
          <p:cNvSpPr txBox="1"/>
          <p:nvPr>
            <p:ph type="title"/>
          </p:nvPr>
        </p:nvSpPr>
        <p:spPr>
          <a:prstGeom prst="rect">
            <a:avLst/>
          </a:prstGeom>
        </p:spPr>
        <p:txBody>
          <a:bodyPr/>
          <a:lstStyle/>
          <a:p>
            <a:pPr/>
            <a:r>
              <a:t>You crack DES by trying every combination.</a:t>
            </a:r>
          </a:p>
          <a:p>
            <a:pPr/>
            <a:r>
              <a:t>In 1998, the EFF built a machine that could do this in under 3 days</a:t>
            </a:r>
          </a:p>
        </p:txBody>
      </p:sp>
      <p:sp>
        <p:nvSpPr>
          <p:cNvPr id="170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02" name="pasted-movie.png" descr="pasted-movie.png"/>
          <p:cNvPicPr>
            <a:picLocks noChangeAspect="1"/>
          </p:cNvPicPr>
          <p:nvPr/>
        </p:nvPicPr>
        <p:blipFill>
          <a:blip r:embed="rId2">
            <a:extLst/>
          </a:blip>
          <a:stretch>
            <a:fillRect/>
          </a:stretch>
        </p:blipFill>
        <p:spPr>
          <a:xfrm>
            <a:off x="387024" y="811357"/>
            <a:ext cx="3359796" cy="3520786"/>
          </a:xfrm>
          <a:prstGeom prst="rect">
            <a:avLst/>
          </a:prstGeom>
          <a:ln w="12700">
            <a:miter lim="400000"/>
          </a:ln>
        </p:spPr>
      </p:pic>
      <p:sp>
        <p:nvSpPr>
          <p:cNvPr id="1703" name="Deep Crack board"/>
          <p:cNvSpPr txBox="1"/>
          <p:nvPr/>
        </p:nvSpPr>
        <p:spPr>
          <a:xfrm>
            <a:off x="823810" y="4416697"/>
            <a:ext cx="2486224" cy="345629"/>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a:defRPr sz="2400"/>
            </a:lvl1pPr>
          </a:lstStyle>
          <a:p>
            <a:pPr/>
            <a:r>
              <a:t>Deep Crack board</a:t>
            </a:r>
          </a:p>
        </p:txBody>
      </p:sp>
      <p:pic>
        <p:nvPicPr>
          <p:cNvPr id="1704" name="pasted-movie.png" descr="pasted-movie.png"/>
          <p:cNvPicPr>
            <a:picLocks noChangeAspect="1"/>
          </p:cNvPicPr>
          <p:nvPr/>
        </p:nvPicPr>
        <p:blipFill>
          <a:blip r:embed="rId3">
            <a:extLst/>
          </a:blip>
          <a:srcRect l="6743" t="2108" r="6743" b="14628"/>
          <a:stretch>
            <a:fillRect/>
          </a:stretch>
        </p:blipFill>
        <p:spPr>
          <a:xfrm>
            <a:off x="4254395" y="1000918"/>
            <a:ext cx="4406669" cy="3141541"/>
          </a:xfrm>
          <a:prstGeom prst="rect">
            <a:avLst/>
          </a:prstGeom>
          <a:ln w="12700">
            <a:miter lim="400000"/>
          </a:ln>
        </p:spPr>
      </p:pic>
      <p:sp>
        <p:nvSpPr>
          <p:cNvPr id="1705" name="Deep Crack computer"/>
          <p:cNvSpPr txBox="1"/>
          <p:nvPr/>
        </p:nvSpPr>
        <p:spPr>
          <a:xfrm>
            <a:off x="4969043" y="4416697"/>
            <a:ext cx="2977209" cy="345629"/>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a:defRPr sz="2400"/>
            </a:lvl1pPr>
          </a:lstStyle>
          <a:p>
            <a:pPr/>
            <a:r>
              <a:t>Deep Crack computer</a:t>
            </a:r>
          </a:p>
        </p:txBody>
      </p:sp>
    </p:spTree>
  </p:cSld>
  <p:clrMapOvr>
    <a:masterClrMapping/>
  </p:clrMapOvr>
  <p:transition xmlns:p14="http://schemas.microsoft.com/office/powerpoint/2010/main" spd="med" advClick="1"/>
</p:sld>
</file>

<file path=ppt/slides/slide18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0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0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09" name="To crack AES-128 with a quantum computer, you create a quantum AES circuit and then search using Grover’s algorithm for a decryption solution."/>
          <p:cNvSpPr txBox="1"/>
          <p:nvPr>
            <p:ph type="title"/>
          </p:nvPr>
        </p:nvSpPr>
        <p:spPr>
          <a:prstGeom prst="rect">
            <a:avLst/>
          </a:prstGeom>
        </p:spPr>
        <p:txBody>
          <a:bodyPr/>
          <a:lstStyle/>
          <a:p>
            <a:pPr/>
            <a:r>
              <a:t>To crack AES-128 with a quantum computer, you create a quantum AES circuit and then search using Grover’s algorithm for a decryption solution.</a:t>
            </a:r>
          </a:p>
        </p:txBody>
      </p:sp>
      <p:sp>
        <p:nvSpPr>
          <p:cNvPr id="171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11" name="Image" descr="Image"/>
          <p:cNvPicPr>
            <a:picLocks noChangeAspect="1"/>
          </p:cNvPicPr>
          <p:nvPr/>
        </p:nvPicPr>
        <p:blipFill>
          <a:blip r:embed="rId2">
            <a:extLst/>
          </a:blip>
          <a:stretch>
            <a:fillRect/>
          </a:stretch>
        </p:blipFill>
        <p:spPr>
          <a:xfrm>
            <a:off x="1174143" y="881091"/>
            <a:ext cx="6179660" cy="3628380"/>
          </a:xfrm>
          <a:prstGeom prst="rect">
            <a:avLst/>
          </a:prstGeom>
          <a:ln w="12700">
            <a:miter lim="400000"/>
          </a:ln>
        </p:spPr>
      </p:pic>
      <p:sp>
        <p:nvSpPr>
          <p:cNvPr id="1712" name="A quantum circuit design of AES…"/>
          <p:cNvSpPr txBox="1"/>
          <p:nvPr/>
        </p:nvSpPr>
        <p:spPr>
          <a:xfrm>
            <a:off x="5946846" y="4389395"/>
            <a:ext cx="2602459" cy="52841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t>A quantum circuit design of AES</a:t>
            </a:r>
          </a:p>
          <a:p>
            <a:pPr/>
            <a:r>
              <a:t>ZeGuo Wang, ShiJie Wei, GuiLu Long</a:t>
            </a:r>
          </a:p>
          <a:p>
            <a:pPr/>
            <a:r>
              <a:t>2021 </a:t>
            </a:r>
            <a:r>
              <a:rPr u="sng">
                <a:solidFill>
                  <a:schemeClr val="accent5"/>
                </a:solidFill>
                <a:uFill>
                  <a:solidFill>
                    <a:schemeClr val="accent5"/>
                  </a:solidFill>
                </a:uFill>
                <a:hlinkClick r:id="rId3" invalidUrl="" action="" tgtFrame="" tooltip="" history="1" highlightClick="0" endSnd="0"/>
              </a:rPr>
              <a:t>https://arxiv.org/abs/2109.12354</a:t>
            </a:r>
            <a:r>
              <a:t> </a:t>
            </a:r>
          </a:p>
        </p:txBody>
      </p:sp>
    </p:spTree>
  </p:cSld>
  <p:clrMapOvr>
    <a:masterClrMapping/>
  </p:clrMapOvr>
  <p:transition xmlns:p14="http://schemas.microsoft.com/office/powerpoint/2010/main" spd="med" advClick="1"/>
</p:sld>
</file>

<file path=ppt/slides/slide18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1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1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16" name="Grover’s algorithm gives a sqrt(n) speedup"/>
          <p:cNvSpPr txBox="1"/>
          <p:nvPr>
            <p:ph type="title"/>
          </p:nvPr>
        </p:nvSpPr>
        <p:spPr>
          <a:prstGeom prst="rect">
            <a:avLst/>
          </a:prstGeom>
        </p:spPr>
        <p:txBody>
          <a:bodyPr/>
          <a:lstStyle/>
          <a:p>
            <a:pPr/>
            <a:r>
              <a:t>Grover’s algorithm gives a sqrt(n) speedup</a:t>
            </a:r>
          </a:p>
        </p:txBody>
      </p:sp>
      <p:sp>
        <p:nvSpPr>
          <p:cNvPr id="1717" name="Cracking AES-128 is as hard as cracking a 64-bit cipher.…"/>
          <p:cNvSpPr txBox="1"/>
          <p:nvPr>
            <p:ph type="body" idx="1"/>
          </p:nvPr>
        </p:nvSpPr>
        <p:spPr>
          <a:prstGeom prst="rect">
            <a:avLst/>
          </a:prstGeom>
        </p:spPr>
        <p:txBody>
          <a:bodyPr/>
          <a:lstStyle/>
          <a:p>
            <a:pPr marR="28955" defTabSz="648965">
              <a:defRPr sz="1710"/>
            </a:pPr>
            <a:r>
              <a:t>Cracking AES-128 is as hard as cracking a 64-bit cipher.</a:t>
            </a:r>
          </a:p>
          <a:p>
            <a:pPr lvl="1" marL="385870" marR="28955" indent="-130092" defTabSz="648965">
              <a:spcBef>
                <a:spcPts val="300"/>
              </a:spcBef>
              <a:defRPr sz="1520"/>
            </a:pPr>
            <a:r>
              <a:t>64-bit ciphers can be cracked today!</a:t>
            </a:r>
          </a:p>
          <a:p>
            <a:pPr marR="28955" defTabSz="648965">
              <a:defRPr sz="1710"/>
            </a:pPr>
          </a:p>
          <a:p>
            <a:pPr marR="28955" defTabSz="648965">
              <a:defRPr sz="1710"/>
            </a:pPr>
            <a:r>
              <a:t>Cracking AES-256 is as hard as cracking AES-128.</a:t>
            </a:r>
          </a:p>
          <a:p>
            <a:pPr lvl="1" marL="385870" marR="28955" indent="-130092" defTabSz="648965">
              <a:spcBef>
                <a:spcPts val="300"/>
              </a:spcBef>
              <a:defRPr sz="1520"/>
            </a:pPr>
            <a:r>
              <a:t>With a billion computers trying a billion combinations every second, it would require 17 trillion years to try all combinations.</a:t>
            </a:r>
          </a:p>
          <a:p>
            <a:pPr marR="28955" defTabSz="648965">
              <a:defRPr sz="1710"/>
            </a:pPr>
          </a:p>
          <a:p>
            <a:pPr marR="28955" defTabSz="648965">
              <a:defRPr sz="1710"/>
            </a:pPr>
            <a:r>
              <a:t>Using the 2016 quantum AES implementation and a computer with a </a:t>
            </a:r>
            <a:r>
              <a:rPr i="1"/>
              <a:t>femtosecond </a:t>
            </a:r>
            <a:r>
              <a:t>gate speed, it would take 2451 years to crack a single AES-128 key.</a:t>
            </a:r>
          </a:p>
          <a:p>
            <a:pPr lvl="1" marL="385870" marR="28955" indent="-130092" defTabSz="648965">
              <a:spcBef>
                <a:spcPts val="300"/>
              </a:spcBef>
              <a:defRPr sz="1520"/>
            </a:pPr>
            <a:r>
              <a:t>Today’s computers have a clock speed of roughly 100-500 nanoseconds, so that computer would be 10,000 times faster than today’s. </a:t>
            </a:r>
          </a:p>
          <a:p>
            <a:pPr lvl="1" marL="385870" marR="28955" indent="-130092" defTabSz="648965">
              <a:spcBef>
                <a:spcPts val="300"/>
              </a:spcBef>
              <a:defRPr sz="1520"/>
            </a:pPr>
            <a:r>
              <a:t>It would need to stay in superposition for all 2451 years.</a:t>
            </a:r>
          </a:p>
          <a:p>
            <a:pPr lvl="1" marL="385870" marR="28955" indent="-130092" defTabSz="648965">
              <a:spcBef>
                <a:spcPts val="300"/>
              </a:spcBef>
              <a:defRPr sz="1520"/>
            </a:pPr>
            <a:r>
              <a:t>The attack can be parallelized - 1024 processors using a 2019 AES implementation can crack a single AES-128 key in less than a year.</a:t>
            </a:r>
          </a:p>
        </p:txBody>
      </p:sp>
      <p:sp>
        <p:nvSpPr>
          <p:cNvPr id="171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8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20"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21"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22" name="In Law and Policy, we compute the speedup of a fictional quantum supercomputer"/>
          <p:cNvSpPr txBox="1"/>
          <p:nvPr>
            <p:ph type="title"/>
          </p:nvPr>
        </p:nvSpPr>
        <p:spPr>
          <a:prstGeom prst="rect">
            <a:avLst/>
          </a:prstGeom>
        </p:spPr>
        <p:txBody>
          <a:bodyPr/>
          <a:lstStyle/>
          <a:p>
            <a:pPr/>
            <a:r>
              <a:t>In </a:t>
            </a:r>
            <a:r>
              <a:rPr i="1"/>
              <a:t>Law and Policy</a:t>
            </a:r>
            <a:r>
              <a:t>, we compute the speedup of a fictional quantum supercomputer</a:t>
            </a:r>
          </a:p>
        </p:txBody>
      </p:sp>
      <p:sp>
        <p:nvSpPr>
          <p:cNvPr id="1723" name="The perfect AES cracking quantum computer:…"/>
          <p:cNvSpPr txBox="1"/>
          <p:nvPr>
            <p:ph type="body" idx="1"/>
          </p:nvPr>
        </p:nvSpPr>
        <p:spPr>
          <a:xfrm>
            <a:off x="318907" y="843855"/>
            <a:ext cx="4911708" cy="4084941"/>
          </a:xfrm>
          <a:prstGeom prst="rect">
            <a:avLst/>
          </a:prstGeom>
        </p:spPr>
        <p:txBody>
          <a:bodyPr/>
          <a:lstStyle/>
          <a:p>
            <a:pPr marR="27736" defTabSz="621640">
              <a:defRPr sz="1638"/>
            </a:pPr>
            <a:r>
              <a:t>The perfect AES cracking quantum computer:</a:t>
            </a:r>
          </a:p>
          <a:p>
            <a:pPr lvl="1" marL="369623" marR="27736" indent="-124614" defTabSz="621640">
              <a:spcBef>
                <a:spcPts val="300"/>
              </a:spcBef>
              <a:defRPr sz="1456"/>
            </a:pPr>
            <a:r>
              <a:t>Computing element — nanosphere blob with 2000 atoms, just 10 nm across</a:t>
            </a:r>
          </a:p>
          <a:p>
            <a:pPr lvl="1" marL="369623" marR="27736" indent="-124614" defTabSz="621640">
              <a:spcBef>
                <a:spcPts val="300"/>
              </a:spcBef>
              <a:defRPr sz="1456"/>
            </a:pPr>
            <a:r>
              <a:t>Cycle time - 1/30 femtosecond (the time it takes like to cross from one side of the sphere to another)</a:t>
            </a:r>
          </a:p>
          <a:p>
            <a:pPr lvl="1" marL="369623" marR="27736" indent="-124614" defTabSz="621640">
              <a:spcBef>
                <a:spcPts val="300"/>
              </a:spcBef>
              <a:defRPr sz="1456"/>
            </a:pPr>
            <a:r>
              <a:t>Perfect Grover AES circuit</a:t>
            </a:r>
          </a:p>
          <a:p>
            <a:pPr marR="27736" defTabSz="621640">
              <a:defRPr sz="1638"/>
            </a:pPr>
            <a:r>
              <a:t>Time to crack AES-128: </a:t>
            </a:r>
            <a:r>
              <a:rPr b="1"/>
              <a:t>10 minutes</a:t>
            </a:r>
          </a:p>
          <a:p>
            <a:pPr marR="27736" defTabSz="621640">
              <a:defRPr sz="1638"/>
            </a:pPr>
            <a:r>
              <a:t>Time for a billion of these computers to crack AES-256: </a:t>
            </a:r>
            <a:r>
              <a:rPr b="1"/>
              <a:t>3.6 years</a:t>
            </a:r>
            <a:endParaRPr b="1"/>
          </a:p>
          <a:p>
            <a:pPr marR="27736" defTabSz="621640">
              <a:defRPr sz="1638"/>
            </a:pPr>
          </a:p>
          <a:p>
            <a:pPr marR="27736" defTabSz="621640">
              <a:defRPr sz="1638"/>
            </a:pPr>
            <a:r>
              <a:t>“Of course, if you have the kind of technology that can make and control a billion of these computers, there are probably far more productive things you would be able to do than to go after AES-256 keys from the 2020s.” (p. 222)</a:t>
            </a:r>
          </a:p>
        </p:txBody>
      </p:sp>
      <p:sp>
        <p:nvSpPr>
          <p:cNvPr id="1724"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25" name="pasted-movie.png" descr="pasted-movie.png"/>
          <p:cNvPicPr>
            <a:picLocks noChangeAspect="1"/>
          </p:cNvPicPr>
          <p:nvPr/>
        </p:nvPicPr>
        <p:blipFill>
          <a:blip r:embed="rId2">
            <a:extLst/>
          </a:blip>
          <a:srcRect l="9586" t="3810" r="19322" b="5575"/>
          <a:stretch>
            <a:fillRect/>
          </a:stretch>
        </p:blipFill>
        <p:spPr>
          <a:xfrm>
            <a:off x="5143071" y="1224681"/>
            <a:ext cx="3790651" cy="3221077"/>
          </a:xfrm>
          <a:prstGeom prst="rect">
            <a:avLst/>
          </a:prstGeom>
          <a:ln w="12700">
            <a:miter lim="400000"/>
          </a:ln>
        </p:spPr>
      </p:pic>
    </p:spTree>
  </p:cSld>
  <p:clrMapOvr>
    <a:masterClrMapping/>
  </p:clrMapOvr>
  <p:transition xmlns:p14="http://schemas.microsoft.com/office/powerpoint/2010/main" spd="med" advClick="1"/>
</p:sld>
</file>

<file path=ppt/slides/slide18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27" name="Slide Number"/>
          <p:cNvSpPr txBox="1"/>
          <p:nvPr>
            <p:ph type="sldNum" sz="quarter" idx="2"/>
          </p:nvPr>
        </p:nvSpPr>
        <p:spPr>
          <a:xfrm>
            <a:off x="8762932" y="4889500"/>
            <a:ext cx="271985"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728" name="Click to add subtitle"/>
          <p:cNvSpPr txBox="1"/>
          <p:nvPr>
            <p:ph type="body" sz="half" idx="1"/>
          </p:nvPr>
        </p:nvSpPr>
        <p:spPr>
          <a:prstGeom prst="rect">
            <a:avLst/>
          </a:prstGeom>
        </p:spPr>
        <p:txBody>
          <a:bodyPr/>
          <a:lstStyle/>
          <a:p>
            <a:pPr/>
          </a:p>
        </p:txBody>
      </p:sp>
      <p:sp>
        <p:nvSpPr>
          <p:cNvPr id="1729" name="Post Quantum Cryptography"/>
          <p:cNvSpPr txBox="1"/>
          <p:nvPr>
            <p:ph type="title"/>
          </p:nvPr>
        </p:nvSpPr>
        <p:spPr>
          <a:prstGeom prst="rect">
            <a:avLst/>
          </a:prstGeom>
        </p:spPr>
        <p:txBody>
          <a:bodyPr/>
          <a:lstStyle/>
          <a:p>
            <a:pPr/>
            <a:r>
              <a:t>Post Quantum Cryptography</a:t>
            </a:r>
          </a:p>
        </p:txBody>
      </p:sp>
    </p:spTree>
  </p:cSld>
  <p:clrMapOvr>
    <a:masterClrMapping/>
  </p:clrMapOvr>
  <p:transition xmlns:p14="http://schemas.microsoft.com/office/powerpoint/2010/main" spd="med" advClick="1"/>
</p:sld>
</file>

<file path=ppt/slides/slide19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3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3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33" name="Post-Quantum Cryptography (PQC) Standardization effort:…"/>
          <p:cNvSpPr txBox="1"/>
          <p:nvPr>
            <p:ph type="title"/>
          </p:nvPr>
        </p:nvSpPr>
        <p:spPr>
          <a:prstGeom prst="rect">
            <a:avLst/>
          </a:prstGeom>
        </p:spPr>
        <p:txBody>
          <a:bodyPr/>
          <a:lstStyle/>
          <a:p>
            <a:pPr/>
            <a:r>
              <a:t>Post-Quantum Cryptography (PQC) Standardization effort:</a:t>
            </a:r>
          </a:p>
          <a:p>
            <a:pPr/>
            <a:r>
              <a:t>We need a public key algorithm for signing and sealing.</a:t>
            </a:r>
          </a:p>
        </p:txBody>
      </p:sp>
      <p:sp>
        <p:nvSpPr>
          <p:cNvPr id="1734" name="Grover’s algorithm poses threat to AES…"/>
          <p:cNvSpPr txBox="1"/>
          <p:nvPr>
            <p:ph type="body" idx="1"/>
          </p:nvPr>
        </p:nvSpPr>
        <p:spPr>
          <a:prstGeom prst="rect">
            <a:avLst/>
          </a:prstGeom>
        </p:spPr>
        <p:txBody>
          <a:bodyPr/>
          <a:lstStyle/>
          <a:p>
            <a:pPr/>
            <a:r>
              <a:t>Grover’s algorithm poses threat to AES</a:t>
            </a:r>
          </a:p>
          <a:p>
            <a:pPr lvl="1"/>
            <a:r>
              <a:t>Square-root speed up on search operations.</a:t>
            </a:r>
          </a:p>
          <a:p>
            <a:pPr lvl="1"/>
            <a:r>
              <a:t>Simple solution: Move from AES-256 to AES-128</a:t>
            </a:r>
          </a:p>
          <a:p>
            <a:pPr/>
          </a:p>
          <a:p>
            <a:pPr/>
            <a:r>
              <a:t>Shor’s algorithm poses a threat to RSA &amp; Elliptic Curve</a:t>
            </a:r>
          </a:p>
          <a:p>
            <a:pPr lvl="1"/>
            <a:r>
              <a:t>Quantum Fourier transform factor large numbers and compute discrete logarithms.</a:t>
            </a:r>
          </a:p>
          <a:p>
            <a:pPr lvl="1"/>
            <a:r>
              <a:t>Moving to larger keys is not a solution: still only polynomial security (not exponential)</a:t>
            </a:r>
          </a:p>
          <a:p>
            <a:pPr lvl="1"/>
            <a:r>
              <a:t>Hard solution: identifier better public key encryption algorithms.</a:t>
            </a:r>
          </a:p>
          <a:p>
            <a:pPr/>
          </a:p>
          <a:p>
            <a:pPr/>
            <a:r>
              <a:t>Today’s quantum computers pose no threat to today’s hash algorithms.</a:t>
            </a:r>
          </a:p>
          <a:p>
            <a:pPr lvl="1"/>
            <a:r>
              <a:t>There is no quantum implementation of SHA-256 (or any other hash).</a:t>
            </a:r>
          </a:p>
          <a:p>
            <a:pPr lvl="1"/>
            <a:r>
              <a:t>Hashing reduces the number of bits: it’s not a reversible algorithm.</a:t>
            </a:r>
          </a:p>
        </p:txBody>
      </p:sp>
      <p:sp>
        <p:nvSpPr>
          <p:cNvPr id="173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9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3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3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39" name="What is the timeline for a cryptographically relevant quantum computer (CRQC)?"/>
          <p:cNvSpPr txBox="1"/>
          <p:nvPr>
            <p:ph type="title"/>
          </p:nvPr>
        </p:nvSpPr>
        <p:spPr>
          <a:prstGeom prst="rect">
            <a:avLst/>
          </a:prstGeom>
        </p:spPr>
        <p:txBody>
          <a:bodyPr/>
          <a:lstStyle/>
          <a:p>
            <a:pPr/>
            <a:r>
              <a:t>What is the timeline for a cryptographically relevant quantum computer (CRQC)?</a:t>
            </a:r>
          </a:p>
        </p:txBody>
      </p:sp>
      <p:sp>
        <p:nvSpPr>
          <p:cNvPr id="1740" name="Nobody knows!…"/>
          <p:cNvSpPr txBox="1"/>
          <p:nvPr>
            <p:ph type="body" idx="1"/>
          </p:nvPr>
        </p:nvSpPr>
        <p:spPr>
          <a:prstGeom prst="rect">
            <a:avLst/>
          </a:prstGeom>
        </p:spPr>
        <p:txBody>
          <a:bodyPr/>
          <a:lstStyle/>
          <a:p>
            <a:pPr marR="28346" defTabSz="635302">
              <a:defRPr sz="1674"/>
            </a:pPr>
            <a:r>
              <a:t>Nobody knows!</a:t>
            </a:r>
          </a:p>
          <a:p>
            <a:pPr marR="28346" defTabSz="635302">
              <a:defRPr sz="1674"/>
            </a:pPr>
          </a:p>
          <a:p>
            <a:pPr marR="28346" defTabSz="635302">
              <a:defRPr sz="1674"/>
            </a:pPr>
            <a:r>
              <a:t>In 2019 Google released a paper describing an approach for factoring the large integers used in cryptography in hours.</a:t>
            </a:r>
          </a:p>
          <a:p>
            <a:pPr lvl="1" marL="377746" marR="28346" indent="-127353" defTabSz="635302">
              <a:spcBef>
                <a:spcPts val="300"/>
              </a:spcBef>
              <a:defRPr sz="1488"/>
            </a:pPr>
            <a:r>
              <a:t>20M state-of-the-art (e.g. “noisy”) qubits</a:t>
            </a:r>
          </a:p>
          <a:p>
            <a:pPr lvl="1" marL="377746" marR="28346" indent="-127353" defTabSz="635302">
              <a:spcBef>
                <a:spcPts val="300"/>
              </a:spcBef>
              <a:defRPr sz="1488"/>
            </a:pPr>
            <a:r>
              <a:t>2.6 billion gates for a 2048-bit RSA key. (Google estimated 8 hours.)</a:t>
            </a:r>
          </a:p>
          <a:p>
            <a:pPr marR="28346" defTabSz="635302">
              <a:defRPr sz="1674"/>
            </a:pPr>
          </a:p>
          <a:p>
            <a:pPr marR="28346" defTabSz="635302">
              <a:defRPr sz="1674"/>
            </a:pPr>
            <a:r>
              <a:t>Google: It is “highly unexpected” that a quantum computer that can break a 2048-bit RSA key will be built before 2030.</a:t>
            </a:r>
          </a:p>
          <a:p>
            <a:pPr marR="28346" defTabSz="635302">
              <a:defRPr sz="1674"/>
            </a:pPr>
          </a:p>
          <a:p>
            <a:pPr marR="28346" defTabSz="635302">
              <a:defRPr sz="1674"/>
            </a:pPr>
            <a:r>
              <a:t>References:</a:t>
            </a:r>
          </a:p>
          <a:p>
            <a:pPr lvl="1" marL="377746" marR="28346" indent="-127353" defTabSz="635302">
              <a:spcBef>
                <a:spcPts val="300"/>
              </a:spcBef>
              <a:defRPr sz="1488"/>
            </a:pPr>
            <a:r>
              <a:t>Gidney and Ekerå, “How to Factor 2048 Bit RSA Integers in 8 Hours Using 20 Million Noisy Qubits” (2019).</a:t>
            </a:r>
          </a:p>
          <a:p>
            <a:pPr lvl="1" marL="377746" marR="28346" indent="-127353" defTabSz="635302">
              <a:spcBef>
                <a:spcPts val="300"/>
              </a:spcBef>
              <a:defRPr sz="1488"/>
            </a:pPr>
            <a:r>
              <a:t>Mohseni et al., “Commercialize Quantum Technologies in Five Years” (2017)</a:t>
            </a:r>
          </a:p>
        </p:txBody>
      </p:sp>
      <p:sp>
        <p:nvSpPr>
          <p:cNvPr id="1741"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9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4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4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45" name="Wait — Google just published a better algorithm!"/>
          <p:cNvSpPr txBox="1"/>
          <p:nvPr>
            <p:ph type="title"/>
          </p:nvPr>
        </p:nvSpPr>
        <p:spPr>
          <a:xfrm>
            <a:off x="290576" y="2752"/>
            <a:ext cx="3606668" cy="724051"/>
          </a:xfrm>
          <a:prstGeom prst="rect">
            <a:avLst/>
          </a:prstGeom>
        </p:spPr>
        <p:txBody>
          <a:bodyPr/>
          <a:lstStyle/>
          <a:p>
            <a:pPr/>
            <a:r>
              <a:t>Wait — Google just published a better algorithm!</a:t>
            </a:r>
          </a:p>
        </p:txBody>
      </p:sp>
      <p:sp>
        <p:nvSpPr>
          <p:cNvPr id="1746" name="20M → 1M qubits…"/>
          <p:cNvSpPr txBox="1"/>
          <p:nvPr>
            <p:ph type="body" sz="half" idx="1"/>
          </p:nvPr>
        </p:nvSpPr>
        <p:spPr>
          <a:prstGeom prst="rect">
            <a:avLst/>
          </a:prstGeom>
        </p:spPr>
        <p:txBody>
          <a:bodyPr/>
          <a:lstStyle/>
          <a:p>
            <a:pPr marR="27127" defTabSz="607977">
              <a:defRPr sz="2136"/>
            </a:pPr>
            <a:r>
              <a:t>20M → 1M qubits</a:t>
            </a:r>
          </a:p>
          <a:p>
            <a:pPr lvl="1" marL="361499" marR="27127" indent="-121875" defTabSz="607977">
              <a:spcBef>
                <a:spcPts val="300"/>
              </a:spcBef>
              <a:defRPr sz="1424"/>
            </a:pPr>
            <a:r>
              <a:t>Current machines have 100-1000</a:t>
            </a:r>
          </a:p>
          <a:p>
            <a:pPr marR="27127" defTabSz="607977">
              <a:defRPr sz="2136"/>
            </a:pPr>
          </a:p>
          <a:p>
            <a:pPr marR="27127" defTabSz="607977">
              <a:defRPr sz="2136"/>
            </a:pPr>
            <a:r>
              <a:t>Uses error correction to extend coherence time.</a:t>
            </a:r>
          </a:p>
          <a:p>
            <a:pPr lvl="1" marL="361499" marR="27127" indent="-121875" defTabSz="607977">
              <a:spcBef>
                <a:spcPts val="300"/>
              </a:spcBef>
              <a:defRPr sz="1424"/>
            </a:pPr>
            <a:r>
              <a:t>Better error correction algorithm</a:t>
            </a:r>
          </a:p>
          <a:p>
            <a:pPr lvl="1" marL="361499" marR="27127" indent="-121875" defTabSz="607977">
              <a:spcBef>
                <a:spcPts val="300"/>
              </a:spcBef>
              <a:defRPr sz="1424"/>
            </a:pPr>
            <a:r>
              <a:t>Better quantum factoring algorithm</a:t>
            </a:r>
          </a:p>
          <a:p>
            <a:pPr marR="27127" defTabSz="607977">
              <a:defRPr sz="2136"/>
            </a:pPr>
          </a:p>
          <a:p>
            <a:pPr marR="27127" defTabSz="607977">
              <a:defRPr sz="2136"/>
            </a:pPr>
            <a:r>
              <a:t>Specs:</a:t>
            </a:r>
          </a:p>
          <a:p>
            <a:pPr lvl="1" marL="361499" marR="27127" indent="-121875" defTabSz="607977">
              <a:spcBef>
                <a:spcPts val="300"/>
              </a:spcBef>
              <a:defRPr sz="1424"/>
            </a:pPr>
            <a:r>
              <a:t>uniform gate error rate: 0.1%</a:t>
            </a:r>
          </a:p>
          <a:p>
            <a:pPr lvl="1" marL="361499" marR="27127" indent="-121875" defTabSz="607977">
              <a:spcBef>
                <a:spcPts val="300"/>
              </a:spcBef>
              <a:defRPr sz="1424"/>
            </a:pPr>
            <a:r>
              <a:t>surface code cycle time: 1µs</a:t>
            </a:r>
          </a:p>
          <a:p>
            <a:pPr lvl="1" marL="361499" marR="27127" indent="-121875" defTabSz="607977">
              <a:spcBef>
                <a:spcPts val="300"/>
              </a:spcBef>
              <a:defRPr sz="1424"/>
            </a:pPr>
            <a:r>
              <a:t>control system tme: 10 µs</a:t>
            </a:r>
          </a:p>
        </p:txBody>
      </p:sp>
      <p:sp>
        <p:nvSpPr>
          <p:cNvPr id="174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48" name="pasted-movie.png" descr="pasted-movie.png"/>
          <p:cNvPicPr>
            <a:picLocks noChangeAspect="1"/>
          </p:cNvPicPr>
          <p:nvPr/>
        </p:nvPicPr>
        <p:blipFill>
          <a:blip r:embed="rId2">
            <a:extLst/>
          </a:blip>
          <a:stretch>
            <a:fillRect/>
          </a:stretch>
        </p:blipFill>
        <p:spPr>
          <a:xfrm>
            <a:off x="3955286" y="-1"/>
            <a:ext cx="5149197" cy="5143501"/>
          </a:xfrm>
          <a:prstGeom prst="rect">
            <a:avLst/>
          </a:prstGeom>
          <a:ln w="12700">
            <a:miter lim="400000"/>
          </a:ln>
        </p:spPr>
      </p:pic>
      <p:sp>
        <p:nvSpPr>
          <p:cNvPr id="1749" name="https://arxiv.org/abs/2505.15917"/>
          <p:cNvSpPr txBox="1"/>
          <p:nvPr/>
        </p:nvSpPr>
        <p:spPr>
          <a:xfrm>
            <a:off x="255899" y="4956881"/>
            <a:ext cx="2221088" cy="17281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r>
              <a:rPr u="sng">
                <a:solidFill>
                  <a:schemeClr val="accent5"/>
                </a:solidFill>
                <a:uFill>
                  <a:solidFill>
                    <a:schemeClr val="accent5"/>
                  </a:solidFill>
                </a:uFill>
                <a:hlinkClick r:id="rId3" invalidUrl="" action="" tgtFrame="" tooltip="" history="1" highlightClick="0" endSnd="0"/>
              </a:rPr>
              <a:t>https://arxiv.org/abs/2505.15917</a:t>
            </a:r>
            <a:r>
              <a:t> </a:t>
            </a:r>
          </a:p>
        </p:txBody>
      </p:sp>
    </p:spTree>
  </p:cSld>
  <p:clrMapOvr>
    <a:masterClrMapping/>
  </p:clrMapOvr>
  <p:transition xmlns:p14="http://schemas.microsoft.com/office/powerpoint/2010/main" spd="med" advClick="1"/>
</p:sld>
</file>

<file path=ppt/slides/slide19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51"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52"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53" name="Moving public key cryptography to quantum resistant algorithms (NIST IR 8747 ipd)"/>
          <p:cNvSpPr txBox="1"/>
          <p:nvPr>
            <p:ph type="title"/>
          </p:nvPr>
        </p:nvSpPr>
        <p:spPr>
          <a:prstGeom prst="rect">
            <a:avLst/>
          </a:prstGeom>
        </p:spPr>
        <p:txBody>
          <a:bodyPr/>
          <a:lstStyle/>
          <a:p>
            <a:pPr/>
            <a:r>
              <a:t>Moving public key cryptography to quantum resistant algorithms (NIST IR 8747 ipd)</a:t>
            </a:r>
          </a:p>
        </p:txBody>
      </p:sp>
      <p:sp>
        <p:nvSpPr>
          <p:cNvPr id="1754" name="Today’s public key cryptography use cases:…"/>
          <p:cNvSpPr txBox="1"/>
          <p:nvPr>
            <p:ph type="body" idx="1"/>
          </p:nvPr>
        </p:nvSpPr>
        <p:spPr>
          <a:prstGeom prst="rect">
            <a:avLst/>
          </a:prstGeom>
        </p:spPr>
        <p:txBody>
          <a:bodyPr/>
          <a:lstStyle/>
          <a:p>
            <a:pPr marR="19812" defTabSz="444028">
              <a:spcBef>
                <a:spcPts val="300"/>
              </a:spcBef>
              <a:defRPr sz="1170"/>
            </a:pPr>
            <a:r>
              <a:t>Today’s public key cryptography use cases:</a:t>
            </a:r>
          </a:p>
          <a:p>
            <a:pPr lvl="1" marL="264016" marR="19812" indent="-89010" defTabSz="444028">
              <a:spcBef>
                <a:spcPts val="200"/>
              </a:spcBef>
              <a:defRPr sz="1040"/>
            </a:pPr>
            <a:r>
              <a:t>Code Signing — Most Windows, MacOS, Android and iOS apps are now signed</a:t>
            </a:r>
          </a:p>
          <a:p>
            <a:pPr lvl="1" marL="264016" marR="19812" indent="-89010" defTabSz="444028">
              <a:spcBef>
                <a:spcPts val="200"/>
              </a:spcBef>
              <a:defRPr sz="1040"/>
            </a:pPr>
            <a:r>
              <a:t>User and Machine Authentication — PKI, Server Certificates</a:t>
            </a:r>
          </a:p>
          <a:p>
            <a:pPr lvl="1" marL="264016" marR="19812" indent="-89010" defTabSz="444028">
              <a:spcBef>
                <a:spcPts val="200"/>
              </a:spcBef>
              <a:defRPr sz="1040"/>
            </a:pPr>
            <a:r>
              <a:t>Network Security Protocols — TLS, VPN, SSH</a:t>
            </a:r>
          </a:p>
          <a:p>
            <a:pPr marR="19812" defTabSz="444028">
              <a:spcBef>
                <a:spcPts val="300"/>
              </a:spcBef>
              <a:defRPr sz="1170"/>
            </a:pPr>
          </a:p>
          <a:p>
            <a:pPr marR="19812" defTabSz="444028">
              <a:spcBef>
                <a:spcPts val="300"/>
              </a:spcBef>
              <a:defRPr sz="1170"/>
            </a:pPr>
            <a:r>
              <a:t>Today’s PQC algorithms: Much larger keys &amp; much longer compute times</a:t>
            </a:r>
          </a:p>
          <a:p>
            <a:pPr marR="19812" defTabSz="444028">
              <a:spcBef>
                <a:spcPts val="300"/>
              </a:spcBef>
              <a:defRPr sz="1170"/>
            </a:pPr>
          </a:p>
          <a:p>
            <a:pPr marR="19812" defTabSz="444028">
              <a:spcBef>
                <a:spcPts val="300"/>
              </a:spcBef>
              <a:defRPr sz="1170"/>
            </a:pPr>
            <a:r>
              <a:t>Options:</a:t>
            </a:r>
          </a:p>
          <a:p>
            <a:pPr lvl="1" marL="264016" marR="19812" indent="-89010" defTabSz="444028">
              <a:spcBef>
                <a:spcPts val="200"/>
              </a:spcBef>
              <a:defRPr sz="1040"/>
            </a:pPr>
            <a:r>
              <a:t>Pure PQC implementation — Clean and easy to analyze</a:t>
            </a:r>
          </a:p>
          <a:p>
            <a:pPr lvl="1" marL="264016" marR="19812" indent="-89010" defTabSz="444028">
              <a:spcBef>
                <a:spcPts val="200"/>
              </a:spcBef>
              <a:defRPr sz="1040"/>
            </a:pPr>
            <a:r>
              <a:t>PQC-Classical hybrids — RSA + PQC — secure even if one of the algorithms fails. </a:t>
            </a:r>
          </a:p>
          <a:p>
            <a:pPr marR="19812" defTabSz="444028">
              <a:spcBef>
                <a:spcPts val="300"/>
              </a:spcBef>
              <a:defRPr sz="1170"/>
            </a:pPr>
          </a:p>
          <a:p>
            <a:pPr marR="19812" defTabSz="444028">
              <a:spcBef>
                <a:spcPts val="300"/>
              </a:spcBef>
              <a:defRPr sz="1170"/>
            </a:pPr>
            <a:r>
              <a:t>Between 2016 - 2020, NIST evaluated 23 signature and 59 KEM schemes.</a:t>
            </a:r>
          </a:p>
          <a:p>
            <a:pPr marR="19812" defTabSz="444028">
              <a:spcBef>
                <a:spcPts val="300"/>
              </a:spcBef>
              <a:defRPr sz="1170"/>
            </a:pPr>
            <a:r>
              <a:t>2024 — NIST publishes three FIPS (Federal Information Processing Standards):</a:t>
            </a:r>
          </a:p>
          <a:p>
            <a:pPr lvl="1" marL="387984" marR="0" indent="-206375" defTabSz="297179">
              <a:lnSpc>
                <a:spcPct val="100000"/>
              </a:lnSpc>
              <a:spcBef>
                <a:spcPts val="0"/>
              </a:spcBef>
              <a:buClr>
                <a:srgbClr val="1B1B1B"/>
              </a:buClr>
              <a:buFont typeface="Helvetica"/>
              <a:buChar char="•"/>
              <a:defRPr i="1" sz="1040" u="sng">
                <a:solidFill>
                  <a:srgbClr val="114B73"/>
                </a:solidFill>
                <a:uFillTx/>
                <a:latin typeface="+mn-lt"/>
                <a:ea typeface="+mn-ea"/>
                <a:cs typeface="+mn-cs"/>
                <a:sym typeface="Helvetica"/>
              </a:defRPr>
            </a:pPr>
            <a:r>
              <a:rPr i="0" u="none">
                <a:solidFill>
                  <a:srgbClr val="1B1B1B"/>
                </a:solidFill>
              </a:rPr>
              <a:t>FIPS 203, </a:t>
            </a:r>
            <a:r>
              <a:rPr>
                <a:solidFill>
                  <a:schemeClr val="accent5"/>
                </a:solidFill>
                <a:uFill>
                  <a:solidFill>
                    <a:schemeClr val="accent5"/>
                  </a:solidFill>
                </a:uFill>
                <a:hlinkClick r:id="rId2" invalidUrl="" action="" tgtFrame="" tooltip="" history="1" highlightClick="0" endSnd="0"/>
              </a:rPr>
              <a:t>Module-Lattice-Based Key-Encapsulation Mechanism Standard</a:t>
            </a:r>
            <a:endParaRPr i="0" u="none">
              <a:solidFill>
                <a:srgbClr val="1B1B1B"/>
              </a:solidFill>
            </a:endParaRPr>
          </a:p>
          <a:p>
            <a:pPr lvl="1" marL="387984" marR="0" indent="-206375" defTabSz="297179">
              <a:lnSpc>
                <a:spcPct val="100000"/>
              </a:lnSpc>
              <a:spcBef>
                <a:spcPts val="0"/>
              </a:spcBef>
              <a:buClr>
                <a:srgbClr val="1B1B1B"/>
              </a:buClr>
              <a:buFont typeface="Helvetica"/>
              <a:buChar char="•"/>
              <a:defRPr i="1" sz="1040" u="sng">
                <a:solidFill>
                  <a:srgbClr val="114B73"/>
                </a:solidFill>
                <a:uFillTx/>
                <a:latin typeface="+mn-lt"/>
                <a:ea typeface="+mn-ea"/>
                <a:cs typeface="+mn-cs"/>
                <a:sym typeface="Helvetica"/>
              </a:defRPr>
            </a:pPr>
            <a:r>
              <a:rPr i="0" u="none">
                <a:solidFill>
                  <a:srgbClr val="1B1B1B"/>
                </a:solidFill>
              </a:rPr>
              <a:t>FIPS 204, </a:t>
            </a:r>
            <a:r>
              <a:rPr>
                <a:solidFill>
                  <a:schemeClr val="accent5"/>
                </a:solidFill>
                <a:uFill>
                  <a:solidFill>
                    <a:schemeClr val="accent5"/>
                  </a:solidFill>
                </a:uFill>
                <a:hlinkClick r:id="rId3" invalidUrl="" action="" tgtFrame="" tooltip="" history="1" highlightClick="0" endSnd="0"/>
              </a:rPr>
              <a:t>Module-Lattice-Based Digital Signature Standard</a:t>
            </a:r>
            <a:endParaRPr i="0" u="none">
              <a:solidFill>
                <a:srgbClr val="1B1B1B"/>
              </a:solidFill>
            </a:endParaRPr>
          </a:p>
          <a:p>
            <a:pPr lvl="1" marL="387984" marR="0" indent="-206375" defTabSz="297179">
              <a:lnSpc>
                <a:spcPct val="100000"/>
              </a:lnSpc>
              <a:spcBef>
                <a:spcPts val="0"/>
              </a:spcBef>
              <a:buClr>
                <a:srgbClr val="1B1B1B"/>
              </a:buClr>
              <a:buFont typeface="Helvetica"/>
              <a:buChar char="•"/>
              <a:defRPr i="1" sz="1040" u="sng">
                <a:solidFill>
                  <a:srgbClr val="114B73"/>
                </a:solidFill>
                <a:uFillTx/>
                <a:latin typeface="+mn-lt"/>
                <a:ea typeface="+mn-ea"/>
                <a:cs typeface="+mn-cs"/>
                <a:sym typeface="Helvetica"/>
              </a:defRPr>
            </a:pPr>
            <a:r>
              <a:rPr i="0" u="none">
                <a:solidFill>
                  <a:srgbClr val="1B1B1B"/>
                </a:solidFill>
              </a:rPr>
              <a:t>FIPS 205, </a:t>
            </a:r>
            <a:r>
              <a:rPr>
                <a:solidFill>
                  <a:schemeClr val="accent5"/>
                </a:solidFill>
                <a:uFill>
                  <a:solidFill>
                    <a:schemeClr val="accent5"/>
                  </a:solidFill>
                </a:uFill>
                <a:hlinkClick r:id="rId4" invalidUrl="" action="" tgtFrame="" tooltip="" history="1" highlightClick="0" endSnd="0"/>
              </a:rPr>
              <a:t>Stateless Hash-Based Digital Signature Standard</a:t>
            </a:r>
          </a:p>
          <a:p>
            <a:pPr marR="19812" defTabSz="444028">
              <a:spcBef>
                <a:spcPts val="300"/>
              </a:spcBef>
              <a:defRPr sz="1170"/>
            </a:pPr>
            <a:r>
              <a:t>2025 — NIST selects HQC as a fifth PQ algorithm</a:t>
            </a:r>
          </a:p>
          <a:p>
            <a:pPr marR="19812" defTabSz="444028">
              <a:spcBef>
                <a:spcPts val="300"/>
              </a:spcBef>
              <a:defRPr sz="1170"/>
            </a:pPr>
          </a:p>
          <a:p>
            <a:pPr marR="19812" defTabSz="444028">
              <a:spcBef>
                <a:spcPts val="300"/>
              </a:spcBef>
              <a:defRPr sz="1170"/>
            </a:pPr>
            <a:r>
              <a:t>References:</a:t>
            </a:r>
          </a:p>
          <a:p>
            <a:pPr lvl="1" marL="264016" marR="19812" indent="-89010" defTabSz="444028">
              <a:spcBef>
                <a:spcPts val="200"/>
              </a:spcBef>
              <a:defRPr sz="1040"/>
            </a:pPr>
            <a:r>
              <a:rPr u="sng">
                <a:solidFill>
                  <a:schemeClr val="accent5"/>
                </a:solidFill>
                <a:uFill>
                  <a:solidFill>
                    <a:schemeClr val="accent5"/>
                  </a:solidFill>
                </a:uFill>
                <a:hlinkClick r:id="rId5" invalidUrl="" action="" tgtFrame="" tooltip="" history="1" highlightClick="0" endSnd="0"/>
              </a:rPr>
              <a:t>https://csrc.nist.gov/projects/post-quantum-cryptography/workshops-and-timeline</a:t>
            </a:r>
            <a:r>
              <a:t> </a:t>
            </a:r>
          </a:p>
        </p:txBody>
      </p:sp>
      <p:sp>
        <p:nvSpPr>
          <p:cNvPr id="1755"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9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57"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58"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59" name="NIST defines “Security Categories”…"/>
          <p:cNvSpPr txBox="1"/>
          <p:nvPr>
            <p:ph type="title"/>
          </p:nvPr>
        </p:nvSpPr>
        <p:spPr>
          <a:prstGeom prst="rect">
            <a:avLst/>
          </a:prstGeom>
        </p:spPr>
        <p:txBody>
          <a:bodyPr/>
          <a:lstStyle/>
          <a:p>
            <a:pPr/>
            <a:r>
              <a:t>NIST defines “Security Categories”</a:t>
            </a:r>
          </a:p>
          <a:p>
            <a:pPr/>
            <a:r>
              <a:t>https://csrc.nist.gov/pubs/ir/8547/ipd - p.12</a:t>
            </a:r>
          </a:p>
        </p:txBody>
      </p:sp>
      <p:sp>
        <p:nvSpPr>
          <p:cNvPr id="1760"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61" name="Image" descr="Image"/>
          <p:cNvPicPr>
            <a:picLocks noChangeAspect="1"/>
          </p:cNvPicPr>
          <p:nvPr/>
        </p:nvPicPr>
        <p:blipFill>
          <a:blip r:embed="rId2">
            <a:extLst/>
          </a:blip>
          <a:stretch>
            <a:fillRect/>
          </a:stretch>
        </p:blipFill>
        <p:spPr>
          <a:xfrm>
            <a:off x="909845" y="719422"/>
            <a:ext cx="7324310" cy="4440214"/>
          </a:xfrm>
          <a:prstGeom prst="rect">
            <a:avLst/>
          </a:prstGeom>
          <a:ln w="12700">
            <a:miter lim="400000"/>
          </a:ln>
        </p:spPr>
      </p:pic>
    </p:spTree>
  </p:cSld>
  <p:clrMapOvr>
    <a:masterClrMapping/>
  </p:clrMapOvr>
  <p:transition xmlns:p14="http://schemas.microsoft.com/office/powerpoint/2010/main" spd="med" advClick="1"/>
</p:sld>
</file>

<file path=ppt/slides/slide19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63"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64"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65" name="Timeline to deploying post-quantum crypto"/>
          <p:cNvSpPr txBox="1"/>
          <p:nvPr>
            <p:ph type="title"/>
          </p:nvPr>
        </p:nvSpPr>
        <p:spPr>
          <a:prstGeom prst="rect">
            <a:avLst/>
          </a:prstGeom>
        </p:spPr>
        <p:txBody>
          <a:bodyPr/>
          <a:lstStyle/>
          <a:p>
            <a:pPr/>
            <a:r>
              <a:t>Timeline to deploying post-quantum crypto</a:t>
            </a:r>
          </a:p>
        </p:txBody>
      </p:sp>
      <p:sp>
        <p:nvSpPr>
          <p:cNvPr id="1766" name="2016 — US NIST announces effort.…"/>
          <p:cNvSpPr txBox="1"/>
          <p:nvPr>
            <p:ph type="body" idx="1"/>
          </p:nvPr>
        </p:nvSpPr>
        <p:spPr>
          <a:prstGeom prst="rect">
            <a:avLst/>
          </a:prstGeom>
        </p:spPr>
        <p:txBody>
          <a:bodyPr/>
          <a:lstStyle/>
          <a:p>
            <a:pPr marR="25603" defTabSz="573821">
              <a:defRPr sz="1512"/>
            </a:pPr>
            <a:r>
              <a:t>2016 — US NIST announces effort.</a:t>
            </a:r>
          </a:p>
          <a:p>
            <a:pPr marR="25603" defTabSz="573821">
              <a:defRPr sz="1512"/>
            </a:pPr>
          </a:p>
          <a:p>
            <a:pPr marR="25603" defTabSz="573821">
              <a:defRPr sz="1512"/>
            </a:pPr>
            <a:r>
              <a:t>2028 — UK NCSC says to:</a:t>
            </a:r>
          </a:p>
          <a:p>
            <a:pPr lvl="1" marL="341190" marR="25603" indent="-115028" defTabSz="573821">
              <a:spcBef>
                <a:spcPts val="300"/>
              </a:spcBef>
              <a:defRPr sz="1344"/>
            </a:pPr>
            <a:r>
              <a:t>“Define your migration goals”</a:t>
            </a:r>
          </a:p>
          <a:p>
            <a:pPr lvl="1" marL="341190" marR="25603" indent="-115028" defTabSz="573821">
              <a:spcBef>
                <a:spcPts val="300"/>
              </a:spcBef>
              <a:defRPr sz="1344"/>
            </a:pPr>
            <a:r>
              <a:t>“Carry out a full discovery exercise…”</a:t>
            </a:r>
          </a:p>
          <a:p>
            <a:pPr lvl="1" marL="341190" marR="25603" indent="-115028" defTabSz="573821">
              <a:spcBef>
                <a:spcPts val="300"/>
              </a:spcBef>
              <a:defRPr sz="1344"/>
            </a:pPr>
            <a:r>
              <a:t>“Build an initial plan for migration.”</a:t>
            </a:r>
          </a:p>
          <a:p>
            <a:pPr marR="25603" defTabSz="573821">
              <a:defRPr sz="1512"/>
            </a:pPr>
            <a:r>
              <a:t>2030 — NIST deprecates ECDSA and RSA</a:t>
            </a:r>
          </a:p>
          <a:p>
            <a:pPr marR="25603" defTabSz="573821">
              <a:defRPr sz="1512"/>
            </a:pPr>
            <a:r>
              <a:t>2031 — UK NCSC target date for initial migration</a:t>
            </a:r>
          </a:p>
          <a:p>
            <a:pPr marR="25603" defTabSz="573821">
              <a:defRPr sz="1512"/>
            </a:pPr>
            <a:r>
              <a:t>2035 — UK NCSC target date for complete migration; NIST disallows ECDSA and RSA</a:t>
            </a:r>
          </a:p>
          <a:p>
            <a:pPr lvl="1" marL="341190" marR="25603" indent="-115028" defTabSz="573821">
              <a:spcBef>
                <a:spcPts val="300"/>
              </a:spcBef>
              <a:defRPr sz="1344"/>
            </a:pPr>
          </a:p>
          <a:p>
            <a:pPr lvl="1" marL="341190" marR="25603" indent="-115028" defTabSz="573821">
              <a:spcBef>
                <a:spcPts val="300"/>
              </a:spcBef>
              <a:defRPr sz="1344"/>
            </a:pPr>
          </a:p>
          <a:p>
            <a:pPr marR="25603" defTabSz="573821">
              <a:defRPr sz="1512"/>
            </a:pPr>
          </a:p>
          <a:p>
            <a:pPr marR="25603" defTabSz="573821">
              <a:defRPr sz="1512"/>
            </a:pPr>
            <a:r>
              <a:t>Sources:</a:t>
            </a:r>
          </a:p>
          <a:p>
            <a:pPr lvl="1" marL="341190" marR="25603" indent="-115028" defTabSz="573821">
              <a:spcBef>
                <a:spcPts val="300"/>
              </a:spcBef>
              <a:defRPr sz="1344"/>
            </a:pPr>
            <a:r>
              <a:rPr u="sng">
                <a:solidFill>
                  <a:schemeClr val="accent5"/>
                </a:solidFill>
                <a:uFill>
                  <a:solidFill>
                    <a:schemeClr val="accent5"/>
                  </a:solidFill>
                </a:uFill>
                <a:hlinkClick r:id="rId2" invalidUrl="" action="" tgtFrame="" tooltip="" history="1" highlightClick="0" endSnd="0"/>
              </a:rPr>
              <a:t>https://www.ncsc.gov.uk/guidance/pqc-migration-timelines</a:t>
            </a:r>
            <a:r>
              <a:t> </a:t>
            </a:r>
          </a:p>
          <a:p>
            <a:pPr lvl="1" marL="341190" marR="25603" indent="-115028" defTabSz="573821">
              <a:spcBef>
                <a:spcPts val="300"/>
              </a:spcBef>
              <a:defRPr sz="1344"/>
            </a:pPr>
            <a:r>
              <a:rPr u="sng">
                <a:solidFill>
                  <a:schemeClr val="accent5"/>
                </a:solidFill>
                <a:uFill>
                  <a:solidFill>
                    <a:schemeClr val="accent5"/>
                  </a:solidFill>
                </a:uFill>
                <a:hlinkClick r:id="rId3" invalidUrl="" action="" tgtFrame="" tooltip="" history="1" highlightClick="0" endSnd="0"/>
              </a:rPr>
              <a:t>https://csrc.nist.gov/pubs/ir/8547/ipd</a:t>
            </a:r>
            <a:r>
              <a:t> </a:t>
            </a:r>
          </a:p>
        </p:txBody>
      </p:sp>
      <p:sp>
        <p:nvSpPr>
          <p:cNvPr id="1767"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9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69"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70"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71" name="Am I safe today?"/>
          <p:cNvSpPr txBox="1"/>
          <p:nvPr>
            <p:ph type="title"/>
          </p:nvPr>
        </p:nvSpPr>
        <p:spPr>
          <a:prstGeom prst="rect">
            <a:avLst/>
          </a:prstGeom>
        </p:spPr>
        <p:txBody>
          <a:bodyPr/>
          <a:lstStyle/>
          <a:p>
            <a:pPr/>
            <a:r>
              <a:t>Am I safe today?</a:t>
            </a:r>
          </a:p>
        </p:txBody>
      </p:sp>
      <p:sp>
        <p:nvSpPr>
          <p:cNvPr id="1772" name="https://www.ssllabs.com/ssltest/viewMyClient.html"/>
          <p:cNvSpPr txBox="1"/>
          <p:nvPr>
            <p:ph type="body" idx="1"/>
          </p:nvPr>
        </p:nvSpPr>
        <p:spPr>
          <a:prstGeom prst="rect">
            <a:avLst/>
          </a:prstGeom>
        </p:spPr>
        <p:txBody>
          <a:bodyPr/>
          <a:lstStyle/>
          <a:p>
            <a:pPr/>
            <a:r>
              <a:rPr u="sng">
                <a:solidFill>
                  <a:schemeClr val="accent5"/>
                </a:solidFill>
                <a:uFill>
                  <a:solidFill>
                    <a:schemeClr val="accent5"/>
                  </a:solidFill>
                </a:uFill>
                <a:hlinkClick r:id="rId2" invalidUrl="" action="" tgtFrame="" tooltip="" history="1" highlightClick="0" endSnd="0"/>
              </a:rPr>
              <a:t>https://www.ssllabs.com/ssltest/viewMyClient.html</a:t>
            </a:r>
            <a:r>
              <a:t> </a:t>
            </a:r>
          </a:p>
        </p:txBody>
      </p:sp>
      <p:sp>
        <p:nvSpPr>
          <p:cNvPr id="1773"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pic>
        <p:nvPicPr>
          <p:cNvPr id="1774" name="pasted-movie.png" descr="pasted-movie.png"/>
          <p:cNvPicPr>
            <a:picLocks noChangeAspect="1"/>
          </p:cNvPicPr>
          <p:nvPr/>
        </p:nvPicPr>
        <p:blipFill>
          <a:blip r:embed="rId3">
            <a:extLst/>
          </a:blip>
          <a:stretch>
            <a:fillRect/>
          </a:stretch>
        </p:blipFill>
        <p:spPr>
          <a:xfrm>
            <a:off x="3283317" y="0"/>
            <a:ext cx="5777766" cy="5143500"/>
          </a:xfrm>
          <a:prstGeom prst="rect">
            <a:avLst/>
          </a:prstGeom>
          <a:ln w="12700">
            <a:miter lim="400000"/>
          </a:ln>
        </p:spPr>
      </p:pic>
      <p:pic>
        <p:nvPicPr>
          <p:cNvPr id="1775" name="pasted-movie.png" descr="pasted-movie.png"/>
          <p:cNvPicPr>
            <a:picLocks noChangeAspect="1"/>
          </p:cNvPicPr>
          <p:nvPr/>
        </p:nvPicPr>
        <p:blipFill>
          <a:blip r:embed="rId4">
            <a:extLst/>
          </a:blip>
          <a:stretch>
            <a:fillRect/>
          </a:stretch>
        </p:blipFill>
        <p:spPr>
          <a:xfrm>
            <a:off x="3254585" y="0"/>
            <a:ext cx="5835230" cy="5143500"/>
          </a:xfrm>
          <a:prstGeom prst="rect">
            <a:avLst/>
          </a:prstGeom>
          <a:ln w="12700">
            <a:miter lim="400000"/>
          </a:ln>
        </p:spPr>
      </p:pic>
      <p:sp>
        <p:nvSpPr>
          <p:cNvPr id="1776" name="https://pq.cloudflareresearch.com/"/>
          <p:cNvSpPr txBox="1"/>
          <p:nvPr/>
        </p:nvSpPr>
        <p:spPr>
          <a:xfrm>
            <a:off x="322994" y="1235639"/>
            <a:ext cx="3519612" cy="259222"/>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marR="30480" defTabSz="683121">
              <a:spcBef>
                <a:spcPts val="400"/>
              </a:spcBef>
              <a:buFont typeface="Wingdings"/>
              <a:defRPr sz="1800">
                <a:solidFill>
                  <a:srgbClr val="000000"/>
                </a:solidFill>
                <a:uFill>
                  <a:solidFill>
                    <a:srgbClr val="006DA2"/>
                  </a:solidFill>
                </a:uFill>
              </a:defRPr>
            </a:pPr>
            <a:r>
              <a:rPr u="sng">
                <a:solidFill>
                  <a:schemeClr val="accent5"/>
                </a:solidFill>
                <a:uFill>
                  <a:solidFill>
                    <a:schemeClr val="accent5"/>
                  </a:solidFill>
                </a:uFill>
                <a:hlinkClick r:id="rId5" invalidUrl="" action="" tgtFrame="" tooltip="" history="1" highlightClick="0" endSnd="0"/>
              </a:rPr>
              <a:t>https://pq.cloudflareresearch.com/</a:t>
            </a:r>
            <a:r>
              <a:t> </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cond evt="onBegin">
                          <p:tn val="2"/>
                        </p:cond>
                      </p:stCondLst>
                      <p:childTnLst>
                        <p:par>
                          <p:cTn id="4" fill="hold">
                            <p:stCondLst>
                              <p:cond delay="0"/>
                            </p:stCondLst>
                            <p:childTnLst>
                              <p:par>
                                <p:cTn id="5" presetClass="entr" nodeType="afterEffect" presetSubtype="0" presetID="1" grpId="1" fill="hold">
                                  <p:stCondLst>
                                    <p:cond delay="0"/>
                                  </p:stCondLst>
                                  <p:iterate type="el" backwards="0">
                                    <p:tmAbs val="0"/>
                                  </p:iterate>
                                  <p:childTnLst>
                                    <p:set>
                                      <p:cBhvr>
                                        <p:cTn id="6" fill="hold"/>
                                        <p:tgtEl>
                                          <p:spTgt spid="177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177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Class="exit" nodeType="clickEffect" presetID="10" grpId="3" fill="hold">
                                  <p:stCondLst>
                                    <p:cond delay="0"/>
                                  </p:stCondLst>
                                  <p:iterate type="el" backwards="0">
                                    <p:tmAbs val="0"/>
                                  </p:iterate>
                                  <p:childTnLst>
                                    <p:animEffect filter="fade" transition="out">
                                      <p:cBhvr>
                                        <p:cTn id="14" dur="1000" fill="hold"/>
                                        <p:tgtEl>
                                          <p:spTgt spid="1774"/>
                                        </p:tgtEl>
                                      </p:cBhvr>
                                    </p:animEffect>
                                    <p:set>
                                      <p:cBhvr>
                                        <p:cTn id="15" fill="hold">
                                          <p:stCondLst>
                                            <p:cond delay="999"/>
                                          </p:stCondLst>
                                        </p:cTn>
                                        <p:tgtEl>
                                          <p:spTgt spid="1774"/>
                                        </p:tgtEl>
                                        <p:attrNameLst>
                                          <p:attrName>style.visibility</p:attrName>
                                        </p:attrNameLst>
                                      </p:cBhvr>
                                      <p:to>
                                        <p:strVal val="hidden"/>
                                      </p:to>
                                    </p:set>
                                  </p:childTnLst>
                                </p:cTn>
                              </p:par>
                            </p:childTnLst>
                          </p:cTn>
                        </p:par>
                        <p:par>
                          <p:cTn id="16" fill="hold">
                            <p:stCondLst>
                              <p:cond delay="1000"/>
                            </p:stCondLst>
                            <p:childTnLst>
                              <p:par>
                                <p:cTn id="17" presetClass="exit" nodeType="afterEffect" presetID="10" grpId="4" fill="hold">
                                  <p:stCondLst>
                                    <p:cond delay="0"/>
                                  </p:stCondLst>
                                  <p:iterate type="el" backwards="0">
                                    <p:tmAbs val="0"/>
                                  </p:iterate>
                                  <p:childTnLst>
                                    <p:animEffect filter="fade" transition="out">
                                      <p:cBhvr>
                                        <p:cTn id="18" dur="1000" fill="hold"/>
                                        <p:tgtEl>
                                          <p:spTgt spid="1772"/>
                                        </p:tgtEl>
                                      </p:cBhvr>
                                    </p:animEffect>
                                    <p:set>
                                      <p:cBhvr>
                                        <p:cTn id="19" fill="hold">
                                          <p:stCondLst>
                                            <p:cond delay="999"/>
                                          </p:stCondLst>
                                        </p:cTn>
                                        <p:tgtEl>
                                          <p:spTgt spid="1772"/>
                                        </p:tgtEl>
                                        <p:attrNameLst>
                                          <p:attrName>style.visibility</p:attrName>
                                        </p:attrNameLst>
                                      </p:cBhvr>
                                      <p:to>
                                        <p:strVal val="hidden"/>
                                      </p:to>
                                    </p:set>
                                  </p:childTnLst>
                                </p:cTn>
                              </p:par>
                            </p:childTnLst>
                          </p:cTn>
                        </p:par>
                        <p:par>
                          <p:cTn id="20" fill="hold">
                            <p:stCondLst>
                              <p:cond delay="2000"/>
                            </p:stCondLst>
                            <p:childTnLst>
                              <p:par>
                                <p:cTn id="21" presetClass="entr" nodeType="afterEffect" presetSubtype="0" presetID="1" grpId="5" fill="hold">
                                  <p:stCondLst>
                                    <p:cond delay="0"/>
                                  </p:stCondLst>
                                  <p:iterate type="el" backwards="0">
                                    <p:tmAbs val="0"/>
                                  </p:iterate>
                                  <p:childTnLst>
                                    <p:set>
                                      <p:cBhvr>
                                        <p:cTn id="22" fill="hold"/>
                                        <p:tgtEl>
                                          <p:spTgt spid="1776"/>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Class="entr" nodeType="clickEffect" presetID="10" grpId="6" fill="hold">
                                  <p:stCondLst>
                                    <p:cond delay="0"/>
                                  </p:stCondLst>
                                  <p:iterate type="el" backwards="0">
                                    <p:tmAbs val="0"/>
                                  </p:iterate>
                                  <p:childTnLst>
                                    <p:set>
                                      <p:cBhvr>
                                        <p:cTn id="26" fill="hold"/>
                                        <p:tgtEl>
                                          <p:spTgt spid="1775"/>
                                        </p:tgtEl>
                                        <p:attrNameLst>
                                          <p:attrName>style.visibility</p:attrName>
                                        </p:attrNameLst>
                                      </p:cBhvr>
                                      <p:to>
                                        <p:strVal val="visible"/>
                                      </p:to>
                                    </p:set>
                                    <p:animEffect filter="fade" transition="in">
                                      <p:cBhvr>
                                        <p:cTn id="27" dur="1000"/>
                                        <p:tgtEl>
                                          <p:spTgt spid="177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772" grpId="1"/>
      <p:bldP build="whole" bldLvl="1" animBg="1" rev="0" advAuto="0" spid="1775" grpId="6"/>
      <p:bldP build="whole" bldLvl="1" animBg="1" rev="0" advAuto="0" spid="1772" grpId="4"/>
      <p:bldP build="whole" bldLvl="1" animBg="1" rev="0" advAuto="0" spid="1776" grpId="5"/>
      <p:bldP build="whole" bldLvl="1" animBg="1" rev="0" advAuto="0" spid="1774" grpId="2"/>
      <p:bldP build="whole" bldLvl="1" animBg="1" rev="0" advAuto="0" spid="1774" grpId="3"/>
    </p:bldLst>
  </p:timing>
</p:sld>
</file>

<file path=ppt/slides/slide19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78" name="Slide Number"/>
          <p:cNvSpPr txBox="1"/>
          <p:nvPr>
            <p:ph type="sldNum" sz="quarter" idx="2"/>
          </p:nvPr>
        </p:nvSpPr>
        <p:spPr>
          <a:xfrm>
            <a:off x="8762932" y="4889500"/>
            <a:ext cx="271985" cy="191841"/>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779" name="Click to add subtitle"/>
          <p:cNvSpPr txBox="1"/>
          <p:nvPr>
            <p:ph type="body" sz="half" idx="1"/>
          </p:nvPr>
        </p:nvSpPr>
        <p:spPr>
          <a:prstGeom prst="rect">
            <a:avLst/>
          </a:prstGeom>
        </p:spPr>
        <p:txBody>
          <a:bodyPr/>
          <a:lstStyle/>
          <a:p>
            <a:pPr/>
          </a:p>
        </p:txBody>
      </p:sp>
      <p:sp>
        <p:nvSpPr>
          <p:cNvPr id="1780" name="Forensic Implications of Quantum Computing on the authentication of digital evidence"/>
          <p:cNvSpPr txBox="1"/>
          <p:nvPr>
            <p:ph type="title"/>
          </p:nvPr>
        </p:nvSpPr>
        <p:spPr>
          <a:prstGeom prst="rect">
            <a:avLst/>
          </a:prstGeom>
        </p:spPr>
        <p:txBody>
          <a:bodyPr/>
          <a:lstStyle>
            <a:lvl1pPr defTabSz="624078">
              <a:defRPr sz="2912"/>
            </a:lvl1pPr>
          </a:lstStyle>
          <a:p>
            <a:pPr/>
            <a:r>
              <a:t>Forensic Implications of Quantum Computing on the authentication of digital evidence </a:t>
            </a:r>
          </a:p>
        </p:txBody>
      </p:sp>
    </p:spTree>
  </p:cSld>
  <p:clrMapOvr>
    <a:masterClrMapping/>
  </p:clrMapOvr>
  <p:transition xmlns:p14="http://schemas.microsoft.com/office/powerpoint/2010/main" spd="med" advClick="1"/>
</p:sld>
</file>

<file path=ppt/slides/slide19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82"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83"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84" name="Implications of quantum computing for authentication of digital evidence."/>
          <p:cNvSpPr txBox="1"/>
          <p:nvPr>
            <p:ph type="title"/>
          </p:nvPr>
        </p:nvSpPr>
        <p:spPr>
          <a:prstGeom prst="rect">
            <a:avLst/>
          </a:prstGeom>
        </p:spPr>
        <p:txBody>
          <a:bodyPr/>
          <a:lstStyle/>
          <a:p>
            <a:pPr/>
            <a:r>
              <a:t>Implications of quantum computing for authentication of digital evidence.</a:t>
            </a:r>
          </a:p>
        </p:txBody>
      </p:sp>
      <p:sp>
        <p:nvSpPr>
          <p:cNvPr id="1785" name="Hash algorithms — no meaningful impact…"/>
          <p:cNvSpPr txBox="1"/>
          <p:nvPr>
            <p:ph type="body" idx="1"/>
          </p:nvPr>
        </p:nvSpPr>
        <p:spPr>
          <a:prstGeom prst="rect">
            <a:avLst/>
          </a:prstGeom>
        </p:spPr>
        <p:txBody>
          <a:bodyPr/>
          <a:lstStyle/>
          <a:p>
            <a:pPr/>
            <a:r>
              <a:t>Hash algorithms — no meaningful impact</a:t>
            </a:r>
          </a:p>
          <a:p>
            <a:pPr lvl="1"/>
            <a:r>
              <a:t>Quantum computers are unlikely to meaningfully impact the security of hash functions.</a:t>
            </a:r>
          </a:p>
          <a:p>
            <a:pPr lvl="1"/>
            <a:r>
              <a:t>BUT — Continued use of MD5 is problematic under any circumstances.</a:t>
            </a:r>
          </a:p>
          <a:p>
            <a:pPr/>
          </a:p>
          <a:p>
            <a:pPr/>
            <a:r>
              <a:t>Digital Signatures — signatures created today to certify evidence:</a:t>
            </a:r>
          </a:p>
          <a:p>
            <a:pPr lvl="1"/>
            <a:r>
              <a:t>By 2030, classical algorithms will be deprecated</a:t>
            </a:r>
          </a:p>
          <a:p>
            <a:pPr lvl="1"/>
            <a:r>
              <a:t>By 2035, classical algorithms will be discontinued.</a:t>
            </a:r>
          </a:p>
          <a:p>
            <a:pPr lvl="1"/>
            <a:r>
              <a:t>BUT — Practically </a:t>
            </a:r>
            <a:r>
              <a:rPr i="1"/>
              <a:t>nobody </a:t>
            </a:r>
            <a:r>
              <a:t>is signing evidence with digital signatures.</a:t>
            </a:r>
          </a:p>
          <a:p>
            <a:pPr/>
          </a:p>
        </p:txBody>
      </p:sp>
      <p:sp>
        <p:nvSpPr>
          <p:cNvPr id="1786"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19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88"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89"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90" name="Implications for CRQC for unlocking digital evidence."/>
          <p:cNvSpPr txBox="1"/>
          <p:nvPr>
            <p:ph type="title"/>
          </p:nvPr>
        </p:nvSpPr>
        <p:spPr>
          <a:prstGeom prst="rect">
            <a:avLst/>
          </a:prstGeom>
        </p:spPr>
        <p:txBody>
          <a:bodyPr/>
          <a:lstStyle/>
          <a:p>
            <a:pPr/>
            <a:r>
              <a:t>Implications for CRQC for unlocking digital evidence.</a:t>
            </a:r>
          </a:p>
        </p:txBody>
      </p:sp>
      <p:sp>
        <p:nvSpPr>
          <p:cNvPr id="1791" name="A CRQC could unlock all manner of encrypted digital evidence!…"/>
          <p:cNvSpPr txBox="1"/>
          <p:nvPr>
            <p:ph type="body" idx="1"/>
          </p:nvPr>
        </p:nvSpPr>
        <p:spPr>
          <a:prstGeom prst="rect">
            <a:avLst/>
          </a:prstGeom>
        </p:spPr>
        <p:txBody>
          <a:bodyPr/>
          <a:lstStyle/>
          <a:p>
            <a:pPr/>
            <a:r>
              <a:t>A CRQC </a:t>
            </a:r>
            <a:r>
              <a:rPr i="1"/>
              <a:t>could unlock all manner of encrypted digital evidence!</a:t>
            </a:r>
          </a:p>
          <a:p>
            <a:pPr lvl="1"/>
            <a:r>
              <a:t>Encrypted disks and phones.</a:t>
            </a:r>
          </a:p>
          <a:p>
            <a:pPr lvl="1"/>
            <a:r>
              <a:t>Encrypted documents.</a:t>
            </a:r>
          </a:p>
          <a:p>
            <a:pPr lvl="1"/>
            <a:r>
              <a:t>Captured encrypted communications (even those with perfect forward secrecy)</a:t>
            </a:r>
          </a:p>
          <a:p>
            <a:pPr/>
          </a:p>
          <a:p>
            <a:pPr/>
            <a:r>
              <a:t>Evidence acquired today could be unlocked … when?</a:t>
            </a:r>
          </a:p>
          <a:p>
            <a:pPr lvl="1"/>
            <a:r>
              <a:t>Possibly in 2035, possibly not.</a:t>
            </a:r>
          </a:p>
          <a:p>
            <a:pPr/>
            <a:r>
              <a:t>Depends on:</a:t>
            </a:r>
          </a:p>
          <a:p>
            <a:pPr lvl="1"/>
            <a:r>
              <a:t>Willingness of QC owners to reveal their capabilities.</a:t>
            </a:r>
          </a:p>
          <a:p>
            <a:pPr lvl="1"/>
            <a:r>
              <a:t>Availability of QCs.</a:t>
            </a:r>
          </a:p>
          <a:p>
            <a:pPr lvl="1"/>
            <a:r>
              <a:t>Ability identify relevant encrypted data (an issue for communications) </a:t>
            </a:r>
          </a:p>
        </p:txBody>
      </p:sp>
      <p:sp>
        <p:nvSpPr>
          <p:cNvPr id="1792"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Tree>
  </p:cSld>
  <p:clrMapOvr>
    <a:masterClrMapping/>
  </p:clrMapOvr>
  <p:transition xmlns:p14="http://schemas.microsoft.com/office/powerpoint/2010/main" spd="med" advClick="1"/>
</p:sld>
</file>

<file path=ppt/slides/slide20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94" name="Rectangle"/>
          <p:cNvSpPr/>
          <p:nvPr/>
        </p:nvSpPr>
        <p:spPr>
          <a:xfrm>
            <a:off x="-36352" y="0"/>
            <a:ext cx="9210603" cy="729555"/>
          </a:xfrm>
          <a:prstGeom prst="rect">
            <a:avLst/>
          </a:prstGeom>
          <a:solidFill>
            <a:srgbClr val="61A60E"/>
          </a:solidFill>
          <a:ln w="3175"/>
        </p:spPr>
        <p:txBody>
          <a:bodyPr lIns="26789" tIns="26789" rIns="26789" bIns="26789" anchor="ctr"/>
          <a:lstStyle/>
          <a:p>
            <a:pPr marL="30480" marR="30480" algn="ctr" defTabSz="683121">
              <a:defRPr sz="1100">
                <a:solidFill>
                  <a:srgbClr val="61A60E"/>
                </a:solidFill>
                <a:uFill>
                  <a:solidFill>
                    <a:srgbClr val="FFFFFF"/>
                  </a:solidFill>
                </a:uFill>
              </a:defRPr>
            </a:pPr>
          </a:p>
        </p:txBody>
      </p:sp>
      <p:sp>
        <p:nvSpPr>
          <p:cNvPr id="1795" name="Line"/>
          <p:cNvSpPr/>
          <p:nvPr/>
        </p:nvSpPr>
        <p:spPr>
          <a:xfrm>
            <a:off x="187828" y="4942432"/>
            <a:ext cx="8685413" cy="2"/>
          </a:xfrm>
          <a:prstGeom prst="line">
            <a:avLst/>
          </a:prstGeom>
          <a:ln w="3175">
            <a:solidFill>
              <a:srgbClr val="0073AA"/>
            </a:solidFill>
          </a:ln>
        </p:spPr>
        <p:txBody>
          <a:bodyPr lIns="26789" tIns="26789" rIns="26789" bIns="26789" anchor="ctr"/>
          <a:lstStyle/>
          <a:p>
            <a:pPr defTabSz="241101">
              <a:defRPr sz="600">
                <a:solidFill>
                  <a:srgbClr val="000000"/>
                </a:solidFill>
                <a:latin typeface="+mn-lt"/>
                <a:ea typeface="+mn-ea"/>
                <a:cs typeface="+mn-cs"/>
                <a:sym typeface="Helvetica"/>
              </a:defRPr>
            </a:pPr>
          </a:p>
        </p:txBody>
      </p:sp>
      <p:sp>
        <p:nvSpPr>
          <p:cNvPr id="1796" name="In conclusion…"/>
          <p:cNvSpPr txBox="1"/>
          <p:nvPr>
            <p:ph type="title"/>
          </p:nvPr>
        </p:nvSpPr>
        <p:spPr>
          <a:prstGeom prst="rect">
            <a:avLst/>
          </a:prstGeom>
        </p:spPr>
        <p:txBody>
          <a:bodyPr/>
          <a:lstStyle/>
          <a:p>
            <a:pPr/>
            <a:r>
              <a:t>In conclusion…</a:t>
            </a:r>
          </a:p>
        </p:txBody>
      </p:sp>
      <p:sp>
        <p:nvSpPr>
          <p:cNvPr id="1797" name="Digital Evidence Authentication (with hash functions)…"/>
          <p:cNvSpPr txBox="1"/>
          <p:nvPr>
            <p:ph type="body" idx="1"/>
          </p:nvPr>
        </p:nvSpPr>
        <p:spPr>
          <a:prstGeom prst="rect">
            <a:avLst/>
          </a:prstGeom>
        </p:spPr>
        <p:txBody>
          <a:bodyPr/>
          <a:lstStyle/>
          <a:p>
            <a:pPr marR="19812" defTabSz="444028">
              <a:spcBef>
                <a:spcPts val="300"/>
              </a:spcBef>
              <a:defRPr sz="1170"/>
            </a:pPr>
            <a:r>
              <a:t>Digital Evidence Authentication (with hash functions)</a:t>
            </a:r>
          </a:p>
          <a:p>
            <a:pPr lvl="1" marL="264016" marR="19812" indent="-89010" defTabSz="444028">
              <a:spcBef>
                <a:spcPts val="200"/>
              </a:spcBef>
              <a:defRPr sz="1040"/>
            </a:pPr>
            <a:r>
              <a:t>Hash functions are widely used</a:t>
            </a:r>
          </a:p>
          <a:p>
            <a:pPr lvl="1" marL="264016" marR="19812" indent="-89010" defTabSz="444028">
              <a:spcBef>
                <a:spcPts val="200"/>
              </a:spcBef>
              <a:defRPr sz="1040"/>
            </a:pPr>
            <a:r>
              <a:t>Many practitioners use MD5, rather than a modern hash function</a:t>
            </a:r>
          </a:p>
          <a:p>
            <a:pPr lvl="1" marL="264016" marR="19812" indent="-89010" defTabSz="444028">
              <a:spcBef>
                <a:spcPts val="200"/>
              </a:spcBef>
              <a:defRPr sz="1040"/>
            </a:pPr>
            <a:r>
              <a:t>Although it’s possible to digitally sign hashes, it is rarely done</a:t>
            </a:r>
          </a:p>
          <a:p>
            <a:pPr marR="19812" defTabSz="444028">
              <a:spcBef>
                <a:spcPts val="300"/>
              </a:spcBef>
              <a:defRPr sz="1170"/>
            </a:pPr>
          </a:p>
          <a:p>
            <a:pPr marR="19812" defTabSz="444028">
              <a:spcBef>
                <a:spcPts val="300"/>
              </a:spcBef>
              <a:defRPr sz="1170"/>
            </a:pPr>
            <a:r>
              <a:t>Encryption typically encountered by digital forensics examiners</a:t>
            </a:r>
          </a:p>
          <a:p>
            <a:pPr lvl="1" marL="264016" marR="19812" indent="-89010" defTabSz="444028">
              <a:spcBef>
                <a:spcPts val="200"/>
              </a:spcBef>
              <a:defRPr sz="1040"/>
            </a:pPr>
            <a:r>
              <a:t>Today secret key encryption protects many disks and cell phones</a:t>
            </a:r>
          </a:p>
          <a:p>
            <a:pPr lvl="1" marL="264016" marR="19812" indent="-89010" defTabSz="444028">
              <a:spcBef>
                <a:spcPts val="200"/>
              </a:spcBef>
              <a:defRPr sz="1040"/>
            </a:pPr>
            <a:r>
              <a:t>It’s typically cracked by brute forcing passwords</a:t>
            </a:r>
          </a:p>
          <a:p>
            <a:pPr lvl="1" marL="264016" marR="19812" indent="-89010" defTabSz="444028">
              <a:spcBef>
                <a:spcPts val="200"/>
              </a:spcBef>
              <a:defRPr sz="1040"/>
            </a:pPr>
            <a:r>
              <a:t>Public key cryptography is rarely used</a:t>
            </a:r>
          </a:p>
          <a:p>
            <a:pPr marR="19812" defTabSz="444028">
              <a:spcBef>
                <a:spcPts val="300"/>
              </a:spcBef>
              <a:defRPr sz="1170"/>
            </a:pPr>
          </a:p>
          <a:p>
            <a:pPr marR="19812" defTabSz="444028">
              <a:spcBef>
                <a:spcPts val="300"/>
              </a:spcBef>
              <a:defRPr sz="1170"/>
            </a:pPr>
            <a:r>
              <a:t>The quantum domain and quantum information science</a:t>
            </a:r>
          </a:p>
          <a:p>
            <a:pPr lvl="1" marL="264016" marR="19812" indent="-89010" defTabSz="444028">
              <a:spcBef>
                <a:spcPts val="200"/>
              </a:spcBef>
              <a:defRPr sz="1040"/>
            </a:pPr>
            <a:r>
              <a:t>Very small things behave differently than larger things</a:t>
            </a:r>
          </a:p>
          <a:p>
            <a:pPr lvl="1" marL="264016" marR="19812" indent="-89010" defTabSz="444028">
              <a:spcBef>
                <a:spcPts val="200"/>
              </a:spcBef>
              <a:defRPr sz="1040"/>
            </a:pPr>
            <a:r>
              <a:t>A fully realized cryptographically relevant quantum computer (CRQC) can crack RSA/ECDSA/DLS</a:t>
            </a:r>
          </a:p>
          <a:p>
            <a:pPr marR="19812" defTabSz="444028">
              <a:spcBef>
                <a:spcPts val="300"/>
              </a:spcBef>
              <a:defRPr sz="1170"/>
            </a:pPr>
          </a:p>
          <a:p>
            <a:pPr marR="19812" defTabSz="444028">
              <a:spcBef>
                <a:spcPts val="300"/>
              </a:spcBef>
              <a:defRPr sz="1170"/>
            </a:pPr>
            <a:r>
              <a:t>Post Quantum Cryptography</a:t>
            </a:r>
          </a:p>
          <a:p>
            <a:pPr lvl="1" marL="264016" marR="19812" indent="-89010" defTabSz="444028">
              <a:spcBef>
                <a:spcPts val="200"/>
              </a:spcBef>
              <a:defRPr sz="1040"/>
            </a:pPr>
            <a:r>
              <a:t>Quantum-resistant algorithms have been chosen and they are coming in the next 0-10 years.</a:t>
            </a:r>
          </a:p>
          <a:p>
            <a:pPr marR="19812" defTabSz="444028">
              <a:spcBef>
                <a:spcPts val="300"/>
              </a:spcBef>
              <a:defRPr sz="1170"/>
            </a:pPr>
          </a:p>
          <a:p>
            <a:pPr marR="19812" defTabSz="444028">
              <a:spcBef>
                <a:spcPts val="300"/>
              </a:spcBef>
              <a:defRPr sz="1170"/>
            </a:pPr>
            <a:r>
              <a:t>The likely impact of quantum on digital evidence authentication</a:t>
            </a:r>
          </a:p>
          <a:p>
            <a:pPr lvl="1" marL="264016" marR="19812" indent="-89010" defTabSz="444028">
              <a:spcBef>
                <a:spcPts val="200"/>
              </a:spcBef>
              <a:defRPr sz="1040"/>
            </a:pPr>
            <a:r>
              <a:t>At some point, a CRQC could probably crack today’s encrypted network traffic and Signal messages.</a:t>
            </a:r>
          </a:p>
          <a:p>
            <a:pPr lvl="1" marL="264016" marR="19812" indent="-89010" defTabSz="444028">
              <a:spcBef>
                <a:spcPts val="200"/>
              </a:spcBef>
              <a:defRPr sz="1040"/>
            </a:pPr>
            <a:r>
              <a:t>However, it is unlikely to be able to crack an encrypted hard drive or cell phone — they’ve already moved to AES-256.</a:t>
            </a:r>
          </a:p>
        </p:txBody>
      </p:sp>
      <p:sp>
        <p:nvSpPr>
          <p:cNvPr id="1798" name="Slide Number"/>
          <p:cNvSpPr txBox="1"/>
          <p:nvPr>
            <p:ph type="sldNum" sz="quarter" idx="2"/>
          </p:nvPr>
        </p:nvSpPr>
        <p:spPr>
          <a:xfrm>
            <a:off x="8793013" y="4953000"/>
            <a:ext cx="267197" cy="180579"/>
          </a:xfrm>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1799" name="Discussion"/>
          <p:cNvSpPr txBox="1"/>
          <p:nvPr/>
        </p:nvSpPr>
        <p:spPr>
          <a:xfrm>
            <a:off x="5888825" y="1787899"/>
            <a:ext cx="2199941" cy="531559"/>
          </a:xfrm>
          <a:prstGeom prst="rect">
            <a:avLst/>
          </a:prstGeom>
          <a:solidFill>
            <a:schemeClr val="accent3"/>
          </a:solidFill>
          <a:ln w="38100">
            <a:solidFill>
              <a:srgbClr val="FFFFFF"/>
            </a:solidFill>
          </a:ln>
          <a:effectLst>
            <a:outerShdw sx="100000" sy="100000" kx="0" ky="0" algn="b" rotWithShape="0" blurRad="38100" dist="20000" dir="5400000">
              <a:srgbClr val="000000">
                <a:alpha val="38000"/>
              </a:srgbClr>
            </a:outerShdw>
          </a:effectLst>
          <a:extLst>
            <a:ext uri="{C572A759-6A51-4108-AA02-DFA0A04FC94B}">
              <ma14:wrappingTextBoxFlag xmlns:ma14="http://schemas.microsoft.com/office/mac/drawingml/2011/main" val="1"/>
            </a:ext>
          </a:extLst>
        </p:spPr>
        <p:txBody>
          <a:bodyPr wrap="none" lIns="0" tIns="0" rIns="0" bIns="0">
            <a:spAutoFit/>
          </a:bodyPr>
          <a:lstStyle>
            <a:lvl1pPr algn="ctr">
              <a:defRPr sz="3500">
                <a:solidFill>
                  <a:srgbClr val="FFFFFF"/>
                </a:solidFill>
              </a:defRPr>
            </a:lvl1pPr>
          </a:lstStyle>
          <a:p>
            <a:pPr/>
            <a:r>
              <a:t>Discussion</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799"/>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799" grpId="1"/>
    </p:bldLst>
  </p:timing>
</p:sld>
</file>

<file path=ppt/theme/theme1.xml><?xml version="1.0" encoding="utf-8"?>
<a:theme xmlns:a="http://schemas.openxmlformats.org/drawingml/2006/main" xmlns:r="http://schemas.openxmlformats.org/officeDocument/2006/relationships" name="Streamline">
  <a:themeElements>
    <a:clrScheme name="Streamline">
      <a:dk1>
        <a:srgbClr val="1B2E12"/>
      </a:dk1>
      <a:lt1>
        <a:srgbClr val="FFFFFF"/>
      </a:lt1>
      <a:dk2>
        <a:srgbClr val="A7A7A7"/>
      </a:dk2>
      <a:lt2>
        <a:srgbClr val="535353"/>
      </a:lt2>
      <a:accent1>
        <a:srgbClr val="595959"/>
      </a:accent1>
      <a:accent2>
        <a:srgbClr val="6AA4C8"/>
      </a:accent2>
      <a:accent3>
        <a:srgbClr val="EB5600"/>
      </a:accent3>
      <a:accent4>
        <a:srgbClr val="A2FFE8"/>
      </a:accent4>
      <a:accent5>
        <a:srgbClr val="1C3678"/>
      </a:accent5>
      <a:accent6>
        <a:srgbClr val="FFB8A2"/>
      </a:accent6>
      <a:hlink>
        <a:srgbClr val="0000FF"/>
      </a:hlink>
      <a:folHlink>
        <a:srgbClr val="FF00FF"/>
      </a:folHlink>
    </a:clrScheme>
    <a:fontScheme name="Streamline">
      <a:majorFont>
        <a:latin typeface="Arial"/>
        <a:ea typeface="Arial"/>
        <a:cs typeface="Arial"/>
      </a:majorFont>
      <a:minorFont>
        <a:latin typeface="Helvetica"/>
        <a:ea typeface="Helvetica"/>
        <a:cs typeface="Helvetica"/>
      </a:minorFont>
    </a:fontScheme>
    <a:fmtScheme name="Streamlin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outerShdw sx="100000" sy="100000" kx="0" ky="0" algn="b" rotWithShape="0" blurRad="38100" dist="20000" dir="5400000">
              <a:srgbClr val="000000">
                <a:alpha val="38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25400" cap="flat">
          <a:solidFill>
            <a:schemeClr val="accent1"/>
          </a:solidFill>
          <a:prstDash val="solid"/>
          <a:round/>
        </a:ln>
        <a:effectLst/>
        <a:sp3d/>
      </a:spPr>
      <a:bodyPr rot="0" spcFirstLastPara="1" vertOverflow="overflow" horzOverflow="overflow" vert="horz" wrap="square" lIns="0" tIns="0" rIns="0" bIns="0"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400" u="none" kumimoji="0" normalizeH="0">
            <a:ln>
              <a:noFill/>
            </a:ln>
            <a:solidFill>
              <a:srgbClr val="1A9988"/>
            </a:solidFill>
            <a:effectLst/>
            <a:uFillTx/>
            <a:latin typeface="+mj-lt"/>
            <a:ea typeface="+mj-ea"/>
            <a:cs typeface="+mj-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chemeClr val="accent1"/>
          </a:solidFill>
          <a:prstDash val="solid"/>
          <a:round/>
        </a:ln>
        <a:effectLst>
          <a:outerShdw sx="100000" sy="100000" kx="0" ky="0" algn="b" rotWithShape="0" blurRad="38100" dist="20000" dir="5400000">
            <a:srgbClr val="000000">
              <a:alpha val="38000"/>
            </a:srgbClr>
          </a:outerShdw>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0" tIns="0" rIns="0" bIns="0"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Streamline">
  <a:themeElements>
    <a:clrScheme name="Streamline">
      <a:dk1>
        <a:srgbClr val="000000"/>
      </a:dk1>
      <a:lt1>
        <a:srgbClr val="FFFFFF"/>
      </a:lt1>
      <a:dk2>
        <a:srgbClr val="A7A7A7"/>
      </a:dk2>
      <a:lt2>
        <a:srgbClr val="535353"/>
      </a:lt2>
      <a:accent1>
        <a:srgbClr val="595959"/>
      </a:accent1>
      <a:accent2>
        <a:srgbClr val="6AA4C8"/>
      </a:accent2>
      <a:accent3>
        <a:srgbClr val="EB5600"/>
      </a:accent3>
      <a:accent4>
        <a:srgbClr val="A2FFE8"/>
      </a:accent4>
      <a:accent5>
        <a:srgbClr val="1C3678"/>
      </a:accent5>
      <a:accent6>
        <a:srgbClr val="FFB8A2"/>
      </a:accent6>
      <a:hlink>
        <a:srgbClr val="0000FF"/>
      </a:hlink>
      <a:folHlink>
        <a:srgbClr val="FF00FF"/>
      </a:folHlink>
    </a:clrScheme>
    <a:fontScheme name="Streamline">
      <a:majorFont>
        <a:latin typeface="Arial"/>
        <a:ea typeface="Arial"/>
        <a:cs typeface="Arial"/>
      </a:majorFont>
      <a:minorFont>
        <a:latin typeface="Helvetica"/>
        <a:ea typeface="Helvetica"/>
        <a:cs typeface="Helvetica"/>
      </a:minorFont>
    </a:fontScheme>
    <a:fmtScheme name="Streamlin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outerShdw sx="100000" sy="100000" kx="0" ky="0" algn="b" rotWithShape="0" blurRad="38100" dist="20000" dir="5400000">
              <a:srgbClr val="000000">
                <a:alpha val="38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25400" cap="flat">
          <a:solidFill>
            <a:schemeClr val="accent1"/>
          </a:solidFill>
          <a:prstDash val="solid"/>
          <a:round/>
        </a:ln>
        <a:effectLst/>
        <a:sp3d/>
      </a:spPr>
      <a:bodyPr rot="0" spcFirstLastPara="1" vertOverflow="overflow" horzOverflow="overflow" vert="horz" wrap="square" lIns="0" tIns="0" rIns="0" bIns="0"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400" u="none" kumimoji="0" normalizeH="0">
            <a:ln>
              <a:noFill/>
            </a:ln>
            <a:solidFill>
              <a:srgbClr val="1A9988"/>
            </a:solidFill>
            <a:effectLst/>
            <a:uFillTx/>
            <a:latin typeface="+mj-lt"/>
            <a:ea typeface="+mj-ea"/>
            <a:cs typeface="+mj-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chemeClr val="accent1"/>
          </a:solidFill>
          <a:prstDash val="solid"/>
          <a:round/>
        </a:ln>
        <a:effectLst>
          <a:outerShdw sx="100000" sy="100000" kx="0" ky="0" algn="b" rotWithShape="0" blurRad="38100" dist="20000" dir="5400000">
            <a:srgbClr val="000000">
              <a:alpha val="38000"/>
            </a:srgbClr>
          </a:outerShdw>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0" tIns="0" rIns="0" bIns="0"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200" u="none" kumimoji="0" normalizeH="0">
            <a:ln>
              <a:noFill/>
            </a:ln>
            <a:solidFill>
              <a:srgbClr val="1B2E12"/>
            </a:solidFill>
            <a:effectLst/>
            <a:uFillTx/>
            <a:latin typeface="+mj-lt"/>
            <a:ea typeface="+mj-ea"/>
            <a:cs typeface="+mj-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