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441" r:id="rId6"/>
    <p:sldId id="448" r:id="rId7"/>
    <p:sldId id="452" r:id="rId8"/>
    <p:sldId id="453" r:id="rId9"/>
    <p:sldId id="425" r:id="rId10"/>
    <p:sldId id="450" r:id="rId11"/>
    <p:sldId id="451" r:id="rId12"/>
    <p:sldId id="449" r:id="rId13"/>
    <p:sldId id="454" r:id="rId14"/>
    <p:sldId id="455" r:id="rId15"/>
    <p:sldId id="456" r:id="rId16"/>
    <p:sldId id="457" r:id="rId17"/>
    <p:sldId id="458" r:id="rId18"/>
    <p:sldId id="459" r:id="rId19"/>
    <p:sldId id="460" r:id="rId20"/>
    <p:sldId id="461" r:id="rId21"/>
    <p:sldId id="364" r:id="rId22"/>
    <p:sldId id="365" r:id="rId23"/>
    <p:sldId id="462" r:id="rId24"/>
    <p:sldId id="421" r:id="rId25"/>
    <p:sldId id="463" r:id="rId26"/>
    <p:sldId id="423" r:id="rId27"/>
    <p:sldId id="443" r:id="rId28"/>
    <p:sldId id="444" r:id="rId29"/>
    <p:sldId id="464" r:id="rId30"/>
    <p:sldId id="465" r:id="rId31"/>
    <p:sldId id="427" r:id="rId32"/>
    <p:sldId id="397" r:id="rId33"/>
    <p:sldId id="372" r:id="rId34"/>
    <p:sldId id="327" r:id="rId35"/>
    <p:sldId id="409" r:id="rId36"/>
    <p:sldId id="389" r:id="rId37"/>
    <p:sldId id="334" r:id="rId38"/>
    <p:sldId id="337" r:id="rId39"/>
    <p:sldId id="390" r:id="rId40"/>
    <p:sldId id="391" r:id="rId41"/>
    <p:sldId id="313" r:id="rId42"/>
    <p:sldId id="384" r:id="rId43"/>
    <p:sldId id="392" r:id="rId44"/>
    <p:sldId id="393" r:id="rId45"/>
    <p:sldId id="394" r:id="rId46"/>
    <p:sldId id="395" r:id="rId47"/>
    <p:sldId id="439" r:id="rId48"/>
    <p:sldId id="396"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7DDE1E-A3F1-004B-8647-9BC550452166}">
          <p14:sldIdLst>
            <p14:sldId id="256"/>
            <p14:sldId id="441"/>
          </p14:sldIdLst>
        </p14:section>
        <p14:section name="Query Auditing and DP" id="{BAC02524-7A92-5740-9A72-A2C41CE525F4}">
          <p14:sldIdLst>
            <p14:sldId id="448"/>
            <p14:sldId id="452"/>
            <p14:sldId id="453"/>
            <p14:sldId id="425"/>
            <p14:sldId id="450"/>
            <p14:sldId id="451"/>
            <p14:sldId id="449"/>
            <p14:sldId id="454"/>
            <p14:sldId id="455"/>
            <p14:sldId id="456"/>
            <p14:sldId id="457"/>
            <p14:sldId id="458"/>
            <p14:sldId id="459"/>
            <p14:sldId id="460"/>
            <p14:sldId id="461"/>
          </p14:sldIdLst>
        </p14:section>
        <p14:section name="2010 Census" id="{219F547F-5D4A-0147-A667-60ABAFFE6CD8}">
          <p14:sldIdLst>
            <p14:sldId id="364"/>
            <p14:sldId id="365"/>
            <p14:sldId id="462"/>
            <p14:sldId id="421"/>
            <p14:sldId id="463"/>
            <p14:sldId id="423"/>
            <p14:sldId id="443"/>
            <p14:sldId id="444"/>
            <p14:sldId id="464"/>
            <p14:sldId id="465"/>
            <p14:sldId id="427"/>
          </p14:sldIdLst>
        </p14:section>
        <p14:section name="2020 Census" id="{B514EECA-03FA-6443-984D-E9DD3B525E65}">
          <p14:sldIdLst>
            <p14:sldId id="397"/>
            <p14:sldId id="372"/>
            <p14:sldId id="327"/>
            <p14:sldId id="409"/>
            <p14:sldId id="389"/>
            <p14:sldId id="334"/>
            <p14:sldId id="337"/>
            <p14:sldId id="390"/>
            <p14:sldId id="391"/>
            <p14:sldId id="313"/>
            <p14:sldId id="384"/>
            <p14:sldId id="392"/>
            <p14:sldId id="393"/>
            <p14:sldId id="394"/>
            <p14:sldId id="395"/>
            <p14:sldId id="439"/>
            <p14:sldId id="3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aron Abowd (CENSUS/ADRM FED)" initials="JMA(F" lastIdx="9" clrIdx="0">
    <p:extLst>
      <p:ext uri="{19B8F6BF-5375-455C-9EA6-DF929625EA0E}">
        <p15:presenceInfo xmlns:p15="http://schemas.microsoft.com/office/powerpoint/2012/main" userId="S-1-5-21-2418650581-3053253586-2785318765-169177" providerId="AD"/>
      </p:ext>
    </p:extLst>
  </p:cmAuthor>
  <p:cmAuthor id="2" name="Simson L Garfinkel (CENSUS/ADRM FED)" initials="SLG(F" lastIdx="5" clrIdx="1">
    <p:extLst>
      <p:ext uri="{19B8F6BF-5375-455C-9EA6-DF929625EA0E}">
        <p15:presenceInfo xmlns:p15="http://schemas.microsoft.com/office/powerpoint/2012/main" userId="S-1-5-21-2418650581-3053253586-2785318765-258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00"/>
    <a:srgbClr val="00FF00"/>
    <a:srgbClr val="FFFF66"/>
    <a:srgbClr val="C0504D"/>
    <a:srgbClr val="9BBB59"/>
    <a:srgbClr val="F79646"/>
    <a:srgbClr val="868686"/>
    <a:srgbClr val="FF3300"/>
    <a:srgbClr val="A9203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58" autoAdjust="0"/>
    <p:restoredTop sz="83036" autoAdjust="0"/>
  </p:normalViewPr>
  <p:slideViewPr>
    <p:cSldViewPr>
      <p:cViewPr varScale="1">
        <p:scale>
          <a:sx n="94" d="100"/>
          <a:sy n="94" d="100"/>
        </p:scale>
        <p:origin x="232" y="312"/>
      </p:cViewPr>
      <p:guideLst>
        <p:guide orient="horz" pos="2160"/>
        <p:guide pos="3840"/>
      </p:guideLst>
    </p:cSldViewPr>
  </p:slideViewPr>
  <p:notesTextViewPr>
    <p:cViewPr>
      <p:scale>
        <a:sx n="1" d="1"/>
        <a:sy n="1" d="1"/>
      </p:scale>
      <p:origin x="0" y="0"/>
    </p:cViewPr>
  </p:notesTextViewPr>
  <p:sorterViewPr>
    <p:cViewPr>
      <p:scale>
        <a:sx n="66" d="100"/>
        <a:sy n="66" d="100"/>
      </p:scale>
      <p:origin x="0" y="-2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Tradeoff between Accuracy and Privacy Loss</a:t>
            </a:r>
          </a:p>
        </c:rich>
      </c:tx>
      <c:layout>
        <c:manualLayout>
          <c:xMode val="edge"/>
          <c:yMode val="edge"/>
          <c:x val="0.22200649449058227"/>
          <c:y val="3.17740518224420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Privacy Loss </a:t>
                </a:r>
                <a:r>
                  <a:rPr lang="en-US" sz="2400" baseline="0"/>
                  <a:t>(epsilon)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a:t>Accuracy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70ED92-9D50-4370-9FCA-B3F299C1E0F3}" type="datetimeFigureOut">
              <a:rPr lang="en-US" smtClean="0"/>
              <a:t>6/23/19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D2B5C5-46F5-4EA7-BEC5-9ED227B03822}" type="slidenum">
              <a:rPr lang="en-US" smtClean="0"/>
              <a:t>‹#›</a:t>
            </a:fld>
            <a:endParaRPr lang="en-US"/>
          </a:p>
        </p:txBody>
      </p:sp>
    </p:spTree>
    <p:extLst>
      <p:ext uri="{BB962C8B-B14F-4D97-AF65-F5344CB8AC3E}">
        <p14:creationId xmlns:p14="http://schemas.microsoft.com/office/powerpoint/2010/main" val="373015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226286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13</a:t>
            </a:fld>
            <a:endParaRPr lang="en-US"/>
          </a:p>
        </p:txBody>
      </p:sp>
    </p:spTree>
    <p:extLst>
      <p:ext uri="{BB962C8B-B14F-4D97-AF65-F5344CB8AC3E}">
        <p14:creationId xmlns:p14="http://schemas.microsoft.com/office/powerpoint/2010/main" val="15549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362525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414698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17</a:t>
            </a:fld>
            <a:endParaRPr lang="en-US"/>
          </a:p>
        </p:txBody>
      </p:sp>
    </p:spTree>
    <p:extLst>
      <p:ext uri="{BB962C8B-B14F-4D97-AF65-F5344CB8AC3E}">
        <p14:creationId xmlns:p14="http://schemas.microsoft.com/office/powerpoint/2010/main" val="60068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18</a:t>
            </a:fld>
            <a:endParaRPr lang="en-US"/>
          </a:p>
        </p:txBody>
      </p:sp>
    </p:spTree>
    <p:extLst>
      <p:ext uri="{BB962C8B-B14F-4D97-AF65-F5344CB8AC3E}">
        <p14:creationId xmlns:p14="http://schemas.microsoft.com/office/powerpoint/2010/main" val="253522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20</a:t>
            </a:fld>
            <a:endParaRPr lang="en-US"/>
          </a:p>
        </p:txBody>
      </p:sp>
    </p:spTree>
    <p:extLst>
      <p:ext uri="{BB962C8B-B14F-4D97-AF65-F5344CB8AC3E}">
        <p14:creationId xmlns:p14="http://schemas.microsoft.com/office/powerpoint/2010/main" val="252264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21</a:t>
            </a:fld>
            <a:endParaRPr lang="en-US"/>
          </a:p>
        </p:txBody>
      </p:sp>
    </p:spTree>
    <p:extLst>
      <p:ext uri="{BB962C8B-B14F-4D97-AF65-F5344CB8AC3E}">
        <p14:creationId xmlns:p14="http://schemas.microsoft.com/office/powerpoint/2010/main" val="337242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2010 Census publication schedule</a:t>
            </a:r>
            <a:r>
              <a:rPr lang="en-US" baseline="0" dirty="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a:t>6</a:t>
            </a:r>
            <a:r>
              <a:rPr lang="en-US" baseline="0" dirty="0"/>
              <a:t> per person.</a:t>
            </a:r>
          </a:p>
          <a:p>
            <a:endParaRPr lang="en-US" baseline="0" dirty="0"/>
          </a:p>
        </p:txBody>
      </p:sp>
      <p:sp>
        <p:nvSpPr>
          <p:cNvPr id="4" name="Slide Number Placeholder 3"/>
          <p:cNvSpPr>
            <a:spLocks noGrp="1"/>
          </p:cNvSpPr>
          <p:nvPr>
            <p:ph type="sldNum" sz="quarter" idx="10"/>
          </p:nvPr>
        </p:nvSpPr>
        <p:spPr/>
        <p:txBody>
          <a:bodyPr/>
          <a:lstStyle/>
          <a:p>
            <a:fld id="{1C27DF75-BD57-404A-8270-0AA012C2C517}" type="slidenum">
              <a:rPr lang="en-US" smtClean="0"/>
              <a:t>22</a:t>
            </a:fld>
            <a:endParaRPr lang="en-US"/>
          </a:p>
        </p:txBody>
      </p:sp>
    </p:spTree>
    <p:extLst>
      <p:ext uri="{BB962C8B-B14F-4D97-AF65-F5344CB8AC3E}">
        <p14:creationId xmlns:p14="http://schemas.microsoft.com/office/powerpoint/2010/main" val="3933215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23</a:t>
            </a:fld>
            <a:endParaRPr lang="en-US"/>
          </a:p>
        </p:txBody>
      </p:sp>
    </p:spTree>
    <p:extLst>
      <p:ext uri="{BB962C8B-B14F-4D97-AF65-F5344CB8AC3E}">
        <p14:creationId xmlns:p14="http://schemas.microsoft.com/office/powerpoint/2010/main" val="3908060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100824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a:t>
            </a:fld>
            <a:endParaRPr lang="en-US"/>
          </a:p>
        </p:txBody>
      </p:sp>
    </p:spTree>
    <p:extLst>
      <p:ext uri="{BB962C8B-B14F-4D97-AF65-F5344CB8AC3E}">
        <p14:creationId xmlns:p14="http://schemas.microsoft.com/office/powerpoint/2010/main" val="382356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30</a:t>
            </a:fld>
            <a:endParaRPr lang="en-US"/>
          </a:p>
        </p:txBody>
      </p:sp>
    </p:spTree>
    <p:extLst>
      <p:ext uri="{BB962C8B-B14F-4D97-AF65-F5344CB8AC3E}">
        <p14:creationId xmlns:p14="http://schemas.microsoft.com/office/powerpoint/2010/main" val="337497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31</a:t>
            </a:fld>
            <a:endParaRPr lang="en-US"/>
          </a:p>
        </p:txBody>
      </p:sp>
    </p:spTree>
    <p:extLst>
      <p:ext uri="{BB962C8B-B14F-4D97-AF65-F5344CB8AC3E}">
        <p14:creationId xmlns:p14="http://schemas.microsoft.com/office/powerpoint/2010/main" val="35544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32</a:t>
            </a:fld>
            <a:endParaRPr lang="en-US"/>
          </a:p>
        </p:txBody>
      </p:sp>
    </p:spTree>
    <p:extLst>
      <p:ext uri="{BB962C8B-B14F-4D97-AF65-F5344CB8AC3E}">
        <p14:creationId xmlns:p14="http://schemas.microsoft.com/office/powerpoint/2010/main" val="88540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34</a:t>
            </a:fld>
            <a:endParaRPr lang="en-US"/>
          </a:p>
        </p:txBody>
      </p:sp>
    </p:spTree>
    <p:extLst>
      <p:ext uri="{BB962C8B-B14F-4D97-AF65-F5344CB8AC3E}">
        <p14:creationId xmlns:p14="http://schemas.microsoft.com/office/powerpoint/2010/main" val="430714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35</a:t>
            </a:fld>
            <a:endParaRPr lang="en-US"/>
          </a:p>
        </p:txBody>
      </p:sp>
    </p:spTree>
    <p:extLst>
      <p:ext uri="{BB962C8B-B14F-4D97-AF65-F5344CB8AC3E}">
        <p14:creationId xmlns:p14="http://schemas.microsoft.com/office/powerpoint/2010/main" val="3430683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(in all slides)</a:t>
            </a:r>
            <a:r>
              <a:rPr lang="en-US" baseline="0" dirty="0"/>
              <a:t> is (1 – </a:t>
            </a:r>
            <a:r>
              <a:rPr lang="en-US" baseline="0" dirty="0" err="1"/>
              <a:t>AveTVD</a:t>
            </a:r>
            <a:r>
              <a:rPr lang="en-US" baseline="0" dirty="0"/>
              <a:t>/N), where </a:t>
            </a:r>
            <a:r>
              <a:rPr lang="en-US" baseline="0" dirty="0" err="1"/>
              <a:t>AveTVD</a:t>
            </a:r>
            <a:r>
              <a:rPr lang="en-US" baseline="0" dirty="0"/>
              <a:t> = Average </a:t>
            </a:r>
            <a:r>
              <a:rPr lang="en-US" dirty="0"/>
              <a:t>Total Variation Distance = Sum( 0.5L_1) over all query sets in the PL94 workload over all geographies</a:t>
            </a:r>
            <a:r>
              <a:rPr lang="en-US" baseline="0" dirty="0"/>
              <a:t> in the workload divided by the number of query sets (14)</a:t>
            </a:r>
            <a:r>
              <a:rPr lang="en-US" dirty="0"/>
              <a:t>, L_1</a:t>
            </a:r>
            <a:r>
              <a:rPr lang="en-US" baseline="0" dirty="0"/>
              <a:t> is the absolute error in all the table, and N is the population count in the complete person table (1940 population). </a:t>
            </a:r>
            <a:r>
              <a:rPr lang="en-US" baseline="0" dirty="0" err="1"/>
              <a:t>AveTVD</a:t>
            </a:r>
            <a:r>
              <a:rPr lang="en-US" baseline="0" dirty="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36</a:t>
            </a:fld>
            <a:endParaRPr lang="en-US"/>
          </a:p>
        </p:txBody>
      </p:sp>
    </p:spTree>
    <p:extLst>
      <p:ext uri="{BB962C8B-B14F-4D97-AF65-F5344CB8AC3E}">
        <p14:creationId xmlns:p14="http://schemas.microsoft.com/office/powerpoint/2010/main" val="262995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panel is enumeration</a:t>
            </a:r>
            <a:r>
              <a:rPr lang="en-US" baseline="0" dirty="0"/>
              <a:t>-district level data showing both algorithms.</a:t>
            </a:r>
          </a:p>
          <a:p>
            <a:endParaRPr lang="en-US" baseline="0" dirty="0"/>
          </a:p>
          <a:p>
            <a:r>
              <a:rPr lang="en-US" baseline="0" dirty="0"/>
              <a:t>Right panel is national data showing both algorithms. Notice how the national data are still noisy with district-by-district DP.</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37</a:t>
            </a:fld>
            <a:endParaRPr lang="en-US"/>
          </a:p>
        </p:txBody>
      </p:sp>
    </p:spTree>
    <p:extLst>
      <p:ext uri="{BB962C8B-B14F-4D97-AF65-F5344CB8AC3E}">
        <p14:creationId xmlns:p14="http://schemas.microsoft.com/office/powerpoint/2010/main" val="3752906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(in all slides)</a:t>
            </a:r>
            <a:r>
              <a:rPr lang="en-US" baseline="0" dirty="0"/>
              <a:t> is (1 – </a:t>
            </a:r>
            <a:r>
              <a:rPr lang="en-US" baseline="0" dirty="0" err="1"/>
              <a:t>AveTVD</a:t>
            </a:r>
            <a:r>
              <a:rPr lang="en-US" baseline="0" dirty="0"/>
              <a:t>/N), where </a:t>
            </a:r>
            <a:r>
              <a:rPr lang="en-US" baseline="0" dirty="0" err="1"/>
              <a:t>AveTVD</a:t>
            </a:r>
            <a:r>
              <a:rPr lang="en-US" baseline="0" dirty="0"/>
              <a:t> = Average </a:t>
            </a:r>
            <a:r>
              <a:rPr lang="en-US" dirty="0"/>
              <a:t>Total Variation Distance = Sum( 0.5L_1) over all query sets in the PL94 workload over all geographies</a:t>
            </a:r>
            <a:r>
              <a:rPr lang="en-US" baseline="0" dirty="0"/>
              <a:t> in the workload divided by the number of query sets (14)</a:t>
            </a:r>
            <a:r>
              <a:rPr lang="en-US" dirty="0"/>
              <a:t>, L_1</a:t>
            </a:r>
            <a:r>
              <a:rPr lang="en-US" baseline="0" dirty="0"/>
              <a:t> is the absolute error in all the table, and N is the population count in the complete person table (1940 population). </a:t>
            </a:r>
            <a:r>
              <a:rPr lang="en-US" baseline="0" dirty="0" err="1"/>
              <a:t>AveTVD</a:t>
            </a:r>
            <a:r>
              <a:rPr lang="en-US" baseline="0" dirty="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38</a:t>
            </a:fld>
            <a:endParaRPr lang="en-US"/>
          </a:p>
        </p:txBody>
      </p:sp>
    </p:spTree>
    <p:extLst>
      <p:ext uri="{BB962C8B-B14F-4D97-AF65-F5344CB8AC3E}">
        <p14:creationId xmlns:p14="http://schemas.microsoft.com/office/powerpoint/2010/main" val="123265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marginal social</a:t>
            </a:r>
            <a:r>
              <a:rPr lang="en-US" baseline="0" dirty="0"/>
              <a:t> benefit is the slope of the illustrated </a:t>
            </a:r>
            <a:r>
              <a:rPr lang="en-US" baseline="0" dirty="0" err="1"/>
              <a:t>iso</a:t>
            </a:r>
            <a:r>
              <a:rPr lang="en-US" baseline="0" dirty="0"/>
              <a:t>-social welfare line (gray). These lines must slope upwards because data accuracy is a “good” and privacy-loss is a “bad.” </a:t>
            </a:r>
            <a:r>
              <a:rPr lang="en-US" baseline="0" dirty="0" err="1"/>
              <a:t>Iso</a:t>
            </a:r>
            <a:r>
              <a:rPr lang="en-US" baseline="0" dirty="0"/>
              <a:t>-social welfare lines above the one illustrated are infeasible because no point on the PPF reaches them. </a:t>
            </a:r>
            <a:r>
              <a:rPr lang="en-US" baseline="0" dirty="0" err="1"/>
              <a:t>Iso</a:t>
            </a:r>
            <a:r>
              <a:rPr lang="en-US" baseline="0" dirty="0"/>
              <a:t>-social welfare lines below the one illustrated are feasible but suboptimal because social welfare can be increase by either increasing accuracy at no privacy-loss cost or decreasing privacy-loss without loss of accuracy.</a:t>
            </a:r>
          </a:p>
          <a:p>
            <a:endParaRPr lang="en-US" baseline="0" dirty="0"/>
          </a:p>
          <a:p>
            <a:r>
              <a:rPr lang="en-US" baseline="0" dirty="0"/>
              <a:t>Slope of the </a:t>
            </a:r>
            <a:r>
              <a:rPr lang="en-US" baseline="0" dirty="0" err="1"/>
              <a:t>Iso</a:t>
            </a:r>
            <a:r>
              <a:rPr lang="en-US" baseline="0" dirty="0"/>
              <a:t>-social welfare curve is 1.5, this means surrendering one unit of privacy loss (say, epsilon goes from 0.25 to 0.26) is worth 1.5 units of accuracy (then accuracy goes from 0.64 to 0.655)</a:t>
            </a:r>
          </a:p>
          <a:p>
            <a:endParaRPr lang="en-US" dirty="0"/>
          </a:p>
          <a:p>
            <a:r>
              <a:rPr lang="en-US" dirty="0"/>
              <a:t>The social</a:t>
            </a:r>
            <a:r>
              <a:rPr lang="en-US" baseline="0" dirty="0"/>
              <a:t> optimum is the point of tangency between an </a:t>
            </a:r>
            <a:r>
              <a:rPr lang="en-US" baseline="0" dirty="0" err="1"/>
              <a:t>iso</a:t>
            </a:r>
            <a:r>
              <a:rPr lang="en-US" baseline="0" dirty="0"/>
              <a:t>-social welfare line (gray) and the PPF (red). At this point, the only social welfare improving combinations of data accuracy and privacy-loss are infeasible.</a:t>
            </a:r>
          </a:p>
          <a:p>
            <a:endParaRPr lang="en-US" baseline="0" dirty="0"/>
          </a:p>
          <a:p>
            <a:r>
              <a:rPr lang="en-US" baseline="0" dirty="0"/>
              <a:t>The illustrated </a:t>
            </a:r>
            <a:r>
              <a:rPr lang="en-US" baseline="0" dirty="0" err="1"/>
              <a:t>iso</a:t>
            </a:r>
            <a:r>
              <a:rPr lang="en-US" baseline="0" dirty="0"/>
              <a:t>-social welfare line is the best one attainable, and social welfare is maximized at the indicated point. This point gives the optimal privacy-loss budget and the optimal data accuracy as determined by the preferences of the data users constrained by the SDL technology.</a:t>
            </a:r>
          </a:p>
          <a:p>
            <a:endParaRPr lang="en-US" baseline="0" dirty="0"/>
          </a:p>
          <a:p>
            <a:r>
              <a:rPr lang="en-US" baseline="0" dirty="0"/>
              <a:t>At the indicated level of </a:t>
            </a:r>
            <a:r>
              <a:rPr lang="en-US" baseline="0" dirty="0">
                <a:latin typeface="Symbol" panose="05050102010706020507" pitchFamily="18" charset="2"/>
              </a:rPr>
              <a:t>e</a:t>
            </a:r>
            <a:r>
              <a:rPr lang="en-US" baseline="0" dirty="0"/>
              <a:t> = 0.25, accuracy for tract-level tables averages 96%, and for county and state-level tables averages 100%.</a:t>
            </a:r>
          </a:p>
          <a:p>
            <a:endParaRPr lang="en-US" baseline="0" dirty="0"/>
          </a:p>
          <a:p>
            <a:r>
              <a:rPr lang="en-US" sz="1200" kern="1200" dirty="0">
                <a:solidFill>
                  <a:schemeClr val="tx1"/>
                </a:solidFill>
                <a:effectLst/>
                <a:latin typeface="+mn-lt"/>
                <a:ea typeface="+mn-ea"/>
                <a:cs typeface="+mn-cs"/>
              </a:rPr>
              <a:t>It is impossible to assess the block-level error in a vacuum. You have to consider the use case. The other slides in that presentation show that as the blocks are assembled into geographic areas with larger populations--tracts (244), counties (5), and state (1)--the accuracy improves rapidly. Accuracy is about 96% at the tract level, and essentially 100% at the state and county level. The vast majority of legislative districts in the country have populations far in excess of the average census tract population (about 4,300 for RI in 2010). We have decided to release a large batch of statistical tables, in 2010 PL94-171 redistricting format, from the experiments summarized in my CSAC presentation in advance of releasing the production code for the 2018 End-to-End Census Test disclosure avoidance system. Users of all stripes will be able to use those simulation results to assess average error for their own use cases at all levels of geography.</a:t>
            </a:r>
          </a:p>
          <a:p>
            <a:endParaRPr lang="en-US" baseline="0" dirty="0"/>
          </a:p>
        </p:txBody>
      </p:sp>
      <p:sp>
        <p:nvSpPr>
          <p:cNvPr id="4" name="Slide Number Placeholder 3"/>
          <p:cNvSpPr>
            <a:spLocks noGrp="1"/>
          </p:cNvSpPr>
          <p:nvPr>
            <p:ph type="sldNum" sz="quarter" idx="10"/>
          </p:nvPr>
        </p:nvSpPr>
        <p:spPr/>
        <p:txBody>
          <a:bodyPr/>
          <a:lstStyle/>
          <a:p>
            <a:fld id="{4BD2B5C5-46F5-4EA7-BEC5-9ED227B03822}" type="slidenum">
              <a:rPr lang="en-US" smtClean="0"/>
              <a:t>42</a:t>
            </a:fld>
            <a:endParaRPr lang="en-US"/>
          </a:p>
        </p:txBody>
      </p:sp>
    </p:spTree>
    <p:extLst>
      <p:ext uri="{BB962C8B-B14F-4D97-AF65-F5344CB8AC3E}">
        <p14:creationId xmlns:p14="http://schemas.microsoft.com/office/powerpoint/2010/main" val="14499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statistical disclosure limitation methods used by the Census Bureau, including differential privacy as implemented for the 2020 Census, conform to both the Census Act--there is no sampling at any level, all the records in the official, confidential decennial census data are used, and no others--and to our understanding of Utah v. Evans--statistical disclosure limitation is an accepted statistical method and has been used since at least 1970 by the Census Bureau.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43</a:t>
            </a:fld>
            <a:endParaRPr lang="en-US"/>
          </a:p>
        </p:txBody>
      </p:sp>
    </p:spTree>
    <p:extLst>
      <p:ext uri="{BB962C8B-B14F-4D97-AF65-F5344CB8AC3E}">
        <p14:creationId xmlns:p14="http://schemas.microsoft.com/office/powerpoint/2010/main" val="354812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1158202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44</a:t>
            </a:fld>
            <a:endParaRPr lang="en-US"/>
          </a:p>
        </p:txBody>
      </p:sp>
    </p:spTree>
    <p:extLst>
      <p:ext uri="{BB962C8B-B14F-4D97-AF65-F5344CB8AC3E}">
        <p14:creationId xmlns:p14="http://schemas.microsoft.com/office/powerpoint/2010/main" val="294950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6</a:t>
            </a:fld>
            <a:endParaRPr lang="en-US"/>
          </a:p>
        </p:txBody>
      </p:sp>
    </p:spTree>
    <p:extLst>
      <p:ext uri="{BB962C8B-B14F-4D97-AF65-F5344CB8AC3E}">
        <p14:creationId xmlns:p14="http://schemas.microsoft.com/office/powerpoint/2010/main" val="14645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7</a:t>
            </a:fld>
            <a:endParaRPr lang="en-US"/>
          </a:p>
        </p:txBody>
      </p:sp>
    </p:spTree>
    <p:extLst>
      <p:ext uri="{BB962C8B-B14F-4D97-AF65-F5344CB8AC3E}">
        <p14:creationId xmlns:p14="http://schemas.microsoft.com/office/powerpoint/2010/main" val="294333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8</a:t>
            </a:fld>
            <a:endParaRPr lang="en-US"/>
          </a:p>
        </p:txBody>
      </p:sp>
    </p:spTree>
    <p:extLst>
      <p:ext uri="{BB962C8B-B14F-4D97-AF65-F5344CB8AC3E}">
        <p14:creationId xmlns:p14="http://schemas.microsoft.com/office/powerpoint/2010/main" val="182735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9</a:t>
            </a:fld>
            <a:endParaRPr lang="en-US"/>
          </a:p>
        </p:txBody>
      </p:sp>
    </p:spTree>
    <p:extLst>
      <p:ext uri="{BB962C8B-B14F-4D97-AF65-F5344CB8AC3E}">
        <p14:creationId xmlns:p14="http://schemas.microsoft.com/office/powerpoint/2010/main" val="157061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10</a:t>
            </a:fld>
            <a:endParaRPr lang="en-US"/>
          </a:p>
        </p:txBody>
      </p:sp>
    </p:spTree>
    <p:extLst>
      <p:ext uri="{BB962C8B-B14F-4D97-AF65-F5344CB8AC3E}">
        <p14:creationId xmlns:p14="http://schemas.microsoft.com/office/powerpoint/2010/main" val="242029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12</a:t>
            </a:fld>
            <a:endParaRPr lang="en-US"/>
          </a:p>
        </p:txBody>
      </p:sp>
    </p:spTree>
    <p:extLst>
      <p:ext uri="{BB962C8B-B14F-4D97-AF65-F5344CB8AC3E}">
        <p14:creationId xmlns:p14="http://schemas.microsoft.com/office/powerpoint/2010/main" val="94952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8"/>
            <a:ext cx="11049000" cy="1143000"/>
          </a:xfrm>
        </p:spPr>
        <p:txBody>
          <a:bodyPr anchor="b">
            <a:normAutofit/>
          </a:bodyPr>
          <a:lstStyle>
            <a:lvl1pPr algn="l">
              <a:defRPr sz="3200"/>
            </a:lvl1pPr>
          </a:lstStyle>
          <a:p>
            <a:r>
              <a:rPr lang="en-US" dirty="0"/>
              <a:t>Click to add title</a:t>
            </a:r>
          </a:p>
        </p:txBody>
      </p:sp>
      <p:sp>
        <p:nvSpPr>
          <p:cNvPr id="3" name="Content Placeholder 2"/>
          <p:cNvSpPr>
            <a:spLocks noGrp="1"/>
          </p:cNvSpPr>
          <p:nvPr>
            <p:ph idx="1" hasCustomPrompt="1"/>
          </p:nvPr>
        </p:nvSpPr>
        <p:spPr>
          <a:xfrm>
            <a:off x="533400" y="1600201"/>
            <a:ext cx="11049000" cy="4525963"/>
          </a:xfrm>
        </p:spPr>
        <p:txBody>
          <a:bodyPr/>
          <a:lstStyle>
            <a:lvl1pPr marL="0" indent="0">
              <a:spcBef>
                <a:spcPts val="600"/>
              </a:spcBef>
              <a:spcAft>
                <a:spcPts val="600"/>
              </a:spcAft>
              <a:buNone/>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marL="285750" indent="-285750">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marL="460375" indent="0">
              <a:buNone/>
              <a:defRPr i="1">
                <a:latin typeface="Arial Unicode MS" panose="020B0604020202020204" pitchFamily="34" charset="-128"/>
                <a:ea typeface="Arial Unicode MS" panose="020B0604020202020204" pitchFamily="34" charset="-128"/>
                <a:cs typeface="Arial Unicode MS" panose="020B0604020202020204" pitchFamily="34" charset="-128"/>
              </a:defRPr>
            </a:lvl3pPr>
            <a:lvl4pPr marL="688975"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081088"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09600" y="1524000"/>
            <a:ext cx="10972800" cy="0"/>
          </a:xfrm>
          <a:prstGeom prst="line">
            <a:avLst/>
          </a:prstGeom>
          <a:ln w="57150">
            <a:solidFill>
              <a:srgbClr val="A9203D"/>
            </a:solidFill>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52600"/>
            <a:ext cx="10972800" cy="3124200"/>
          </a:xfrm>
        </p:spPr>
        <p:txBody>
          <a:bodyPr/>
          <a:lstStyle>
            <a:lvl1pPr>
              <a:defRPr/>
            </a:lvl1pPr>
          </a:lstStyle>
          <a:p>
            <a:r>
              <a:rPr lang="en-US" dirty="0"/>
              <a:t>Click to add title</a:t>
            </a:r>
          </a:p>
        </p:txBody>
      </p:sp>
      <p:sp>
        <p:nvSpPr>
          <p:cNvPr id="3"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6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r">
              <a:defRPr/>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158933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r="65989"/>
          <a:stretch/>
        </p:blipFill>
        <p:spPr>
          <a:xfrm>
            <a:off x="0" y="6235700"/>
            <a:ext cx="2971800" cy="622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8737600" y="6356351"/>
            <a:ext cx="2844800" cy="365125"/>
          </a:xfrm>
          <a:prstGeom prst="rect">
            <a:avLst/>
          </a:prstGeom>
        </p:spPr>
        <p:txBody>
          <a:bodyPr/>
          <a:lstStyle/>
          <a:p>
            <a:pPr algn="r"/>
            <a:fld id="{AAB63172-0737-4F58-AA61-0444E81086BA}" type="slidenum">
              <a:rPr lang="en-US" smtClean="0"/>
              <a:pPr algn="r"/>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0.tif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abs/1808.06303" TargetMode="External"/><Relationship Id="rId2" Type="http://schemas.openxmlformats.org/officeDocument/2006/relationships/hyperlink" Target="https://digitalcommons.ilr.cornell.edu/ldi/4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sciencemag.org/author/jeffrey-mervis" TargetMode="External"/><Relationship Id="rId4" Type="http://schemas.openxmlformats.org/officeDocument/2006/relationships/image" Target="../media/image35.tiff"/></Relationships>
</file>

<file path=ppt/slides/_rels/slide45.xml.rels><?xml version="1.0" encoding="UTF-8" standalone="yes"?>
<Relationships xmlns="http://schemas.openxmlformats.org/package/2006/relationships"><Relationship Id="rId3" Type="http://schemas.openxmlformats.org/officeDocument/2006/relationships/hyperlink" Target="https://digitalcommons.ilr.cornell.edu/ldi/49/" TargetMode="External"/><Relationship Id="rId7" Type="http://schemas.openxmlformats.org/officeDocument/2006/relationships/hyperlink" Target="https://queue.acm.org/detail.cfm?id=3295691" TargetMode="External"/><Relationship Id="rId2" Type="http://schemas.openxmlformats.org/officeDocument/2006/relationships/hyperlink" Target="https://www2.census.gov/cac/sac/meetings/2017-09/garfinkel-modernizing-disclosure-avoidance.pdf?" TargetMode="External"/><Relationship Id="rId1" Type="http://schemas.openxmlformats.org/officeDocument/2006/relationships/slideLayout" Target="../slideLayouts/slideLayout2.xml"/><Relationship Id="rId6" Type="http://schemas.openxmlformats.org/officeDocument/2006/relationships/hyperlink" Target="https://digitalcommons.ilr.cornell.edu/ldi/50/" TargetMode="External"/><Relationship Id="rId5" Type="http://schemas.openxmlformats.org/officeDocument/2006/relationships/hyperlink" Target="queue.acm.org" TargetMode="External"/><Relationship Id="rId4" Type="http://schemas.openxmlformats.org/officeDocument/2006/relationships/hyperlink" Target="https://arxiv.org/abs/1809.022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9.emf"/><Relationship Id="rId7"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971800"/>
            <a:ext cx="8534400" cy="2667000"/>
          </a:xfrm>
        </p:spPr>
        <p:txBody>
          <a:bodyPr>
            <a:normAutofit fontScale="92500" lnSpcReduction="20000"/>
          </a:bodyPr>
          <a:lstStyle/>
          <a:p>
            <a:r>
              <a:rPr lang="en-US" dirty="0">
                <a:solidFill>
                  <a:schemeClr val="tx1"/>
                </a:solidFill>
              </a:rPr>
              <a:t>Simson L. Garfinkel</a:t>
            </a:r>
            <a:br>
              <a:rPr lang="en-US" dirty="0">
                <a:solidFill>
                  <a:schemeClr val="tx1"/>
                </a:solidFill>
              </a:rPr>
            </a:br>
            <a:r>
              <a:rPr lang="en-US" dirty="0">
                <a:solidFill>
                  <a:schemeClr val="tx1"/>
                </a:solidFill>
              </a:rPr>
              <a:t>Senior Scientist, Confidentiality and Data Access</a:t>
            </a:r>
            <a:br>
              <a:rPr lang="en-US" dirty="0">
                <a:solidFill>
                  <a:schemeClr val="tx1"/>
                </a:solidFill>
              </a:rPr>
            </a:br>
            <a:r>
              <a:rPr lang="en-US" dirty="0">
                <a:solidFill>
                  <a:schemeClr val="tx1"/>
                </a:solidFill>
              </a:rPr>
              <a:t>U.S. Census Bureau</a:t>
            </a:r>
            <a:br>
              <a:rPr lang="en-US" dirty="0">
                <a:solidFill>
                  <a:schemeClr val="tx1"/>
                </a:solidFill>
              </a:rPr>
            </a:br>
            <a:br>
              <a:rPr lang="en-US" dirty="0">
                <a:solidFill>
                  <a:schemeClr val="tx1"/>
                </a:solidFill>
              </a:rPr>
            </a:br>
            <a:r>
              <a:rPr lang="en-US" dirty="0">
                <a:solidFill>
                  <a:schemeClr val="tx1"/>
                </a:solidFill>
              </a:rPr>
              <a:t>May 2, 2019</a:t>
            </a:r>
            <a:br>
              <a:rPr lang="en-US" dirty="0">
                <a:solidFill>
                  <a:schemeClr val="tx1"/>
                </a:solidFill>
              </a:rPr>
            </a:br>
            <a:r>
              <a:rPr lang="en-US" dirty="0">
                <a:solidFill>
                  <a:schemeClr val="tx1"/>
                </a:solidFill>
              </a:rPr>
              <a:t>National Advisory Committee on Racial, Ethnic and Other Populations Spring </a:t>
            </a:r>
            <a:r>
              <a:rPr lang="en-US">
                <a:solidFill>
                  <a:schemeClr val="tx1"/>
                </a:solidFill>
              </a:rPr>
              <a:t>2019 Meeting</a:t>
            </a:r>
            <a:endParaRPr lang="en-US" dirty="0">
              <a:solidFill>
                <a:schemeClr val="tx1"/>
              </a:solidFill>
            </a:endParaRPr>
          </a:p>
        </p:txBody>
      </p:sp>
      <p:sp>
        <p:nvSpPr>
          <p:cNvPr id="2" name="Title 1"/>
          <p:cNvSpPr>
            <a:spLocks noGrp="1"/>
          </p:cNvSpPr>
          <p:nvPr>
            <p:ph type="ctrTitle"/>
          </p:nvPr>
        </p:nvSpPr>
        <p:spPr>
          <a:xfrm>
            <a:off x="609600" y="274638"/>
            <a:ext cx="10972800" cy="2468562"/>
          </a:xfrm>
        </p:spPr>
        <p:txBody>
          <a:bodyPr>
            <a:normAutofit/>
          </a:bodyPr>
          <a:lstStyle/>
          <a:p>
            <a:r>
              <a:rPr lang="en-US" dirty="0"/>
              <a:t>Differential Privacy: </a:t>
            </a:r>
            <a:br>
              <a:rPr lang="en-US" dirty="0"/>
            </a:br>
            <a:r>
              <a:rPr lang="en-US" dirty="0"/>
              <a:t>Some Basic Concepts</a:t>
            </a:r>
          </a:p>
        </p:txBody>
      </p:sp>
      <p:sp>
        <p:nvSpPr>
          <p:cNvPr id="3" name="Rectangle 2"/>
          <p:cNvSpPr/>
          <p:nvPr/>
        </p:nvSpPr>
        <p:spPr>
          <a:xfrm>
            <a:off x="6986666" y="5833130"/>
            <a:ext cx="4572000" cy="523220"/>
          </a:xfrm>
          <a:prstGeom prst="rect">
            <a:avLst/>
          </a:prstGeom>
          <a:ln w="38100">
            <a:solidFill>
              <a:schemeClr val="accent2"/>
            </a:solidFill>
          </a:ln>
        </p:spPr>
        <p:txBody>
          <a:bodyPr wrap="square">
            <a:spAutoFit/>
          </a:bodyPr>
          <a:lstStyle/>
          <a:p>
            <a:r>
              <a:rPr lang="en-US" sz="1400" dirty="0"/>
              <a:t>The views in this presentation are those of the author, and not those of the U.S. Census Bureau.</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a:t>
            </a:fld>
            <a:endParaRPr lang="en-US"/>
          </a:p>
        </p:txBody>
      </p:sp>
    </p:spTree>
    <p:extLst>
      <p:ext uri="{BB962C8B-B14F-4D97-AF65-F5344CB8AC3E}">
        <p14:creationId xmlns:p14="http://schemas.microsoft.com/office/powerpoint/2010/main" val="18024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Faced with “database reconstruction,” </a:t>
            </a:r>
            <a:br>
              <a:rPr lang="en-US" dirty="0"/>
            </a:br>
            <a:r>
              <a:rPr lang="en-US" dirty="0"/>
              <a:t>statistical agencies have just two choices.</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10</a:t>
            </a:fld>
            <a:endParaRPr lang="en-US"/>
          </a:p>
        </p:txBody>
      </p:sp>
    </p:spTree>
    <p:extLst>
      <p:ext uri="{BB962C8B-B14F-4D97-AF65-F5344CB8AC3E}">
        <p14:creationId xmlns:p14="http://schemas.microsoft.com/office/powerpoint/2010/main" val="341908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9170-908C-1F46-9AC4-DF20868264ED}"/>
              </a:ext>
            </a:extLst>
          </p:cNvPr>
          <p:cNvSpPr>
            <a:spLocks noGrp="1"/>
          </p:cNvSpPr>
          <p:nvPr>
            <p:ph type="title"/>
          </p:nvPr>
        </p:nvSpPr>
        <p:spPr/>
        <p:txBody>
          <a:bodyPr/>
          <a:lstStyle/>
          <a:p>
            <a:r>
              <a:rPr lang="en-US" dirty="0"/>
              <a:t>The problem with publishing fewer statistics: </a:t>
            </a:r>
            <a:br>
              <a:rPr lang="en-US" dirty="0"/>
            </a:br>
            <a:r>
              <a:rPr lang="en-US" dirty="0"/>
              <a:t>it’s hard to know how many statistics is “too many.”</a:t>
            </a:r>
          </a:p>
        </p:txBody>
      </p:sp>
      <p:sp>
        <p:nvSpPr>
          <p:cNvPr id="4" name="Slide Number Placeholder 3">
            <a:extLst>
              <a:ext uri="{FF2B5EF4-FFF2-40B4-BE49-F238E27FC236}">
                <a16:creationId xmlns:a16="http://schemas.microsoft.com/office/drawing/2014/main" id="{59C8B4B6-3749-6C49-9AD6-4782060BD1BA}"/>
              </a:ext>
            </a:extLst>
          </p:cNvPr>
          <p:cNvSpPr>
            <a:spLocks noGrp="1"/>
          </p:cNvSpPr>
          <p:nvPr>
            <p:ph type="sldNum" sz="quarter" idx="12"/>
          </p:nvPr>
        </p:nvSpPr>
        <p:spPr/>
        <p:txBody>
          <a:bodyPr/>
          <a:lstStyle/>
          <a:p>
            <a:fld id="{6B70B6FD-B4DD-4C3C-B591-D26FF6FF6394}" type="slidenum">
              <a:rPr lang="en-US" smtClean="0"/>
              <a:pPr/>
              <a:t>11</a:t>
            </a:fld>
            <a:endParaRPr lang="en-US"/>
          </a:p>
        </p:txBody>
      </p:sp>
      <p:sp>
        <p:nvSpPr>
          <p:cNvPr id="6" name="Right Arrow 5">
            <a:extLst>
              <a:ext uri="{FF2B5EF4-FFF2-40B4-BE49-F238E27FC236}">
                <a16:creationId xmlns:a16="http://schemas.microsoft.com/office/drawing/2014/main" id="{C4D244A5-3A5D-6345-9367-A659718BE99A}"/>
              </a:ext>
            </a:extLst>
          </p:cNvPr>
          <p:cNvSpPr/>
          <p:nvPr/>
        </p:nvSpPr>
        <p:spPr>
          <a:xfrm rot="10800000">
            <a:off x="4820860" y="3319867"/>
            <a:ext cx="187997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517E3AB2-1875-3045-A329-7F66001D52D1}"/>
              </a:ext>
            </a:extLst>
          </p:cNvPr>
          <p:cNvGraphicFramePr>
            <a:graphicFrameLocks noGrp="1"/>
          </p:cNvGraphicFramePr>
          <p:nvPr>
            <p:extLst>
              <p:ext uri="{D42A27DB-BD31-4B8C-83A1-F6EECF244321}">
                <p14:modId xmlns:p14="http://schemas.microsoft.com/office/powerpoint/2010/main" val="3305211806"/>
              </p:ext>
            </p:extLst>
          </p:nvPr>
        </p:nvGraphicFramePr>
        <p:xfrm>
          <a:off x="533400" y="2121965"/>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9" name="Table 8">
            <a:extLst>
              <a:ext uri="{FF2B5EF4-FFF2-40B4-BE49-F238E27FC236}">
                <a16:creationId xmlns:a16="http://schemas.microsoft.com/office/drawing/2014/main" id="{F215B72A-5016-EB47-8DDA-6A6FF5CEA26B}"/>
              </a:ext>
            </a:extLst>
          </p:cNvPr>
          <p:cNvGraphicFramePr>
            <a:graphicFrameLocks noGrp="1"/>
          </p:cNvGraphicFramePr>
          <p:nvPr>
            <p:extLst>
              <p:ext uri="{D42A27DB-BD31-4B8C-83A1-F6EECF244321}">
                <p14:modId xmlns:p14="http://schemas.microsoft.com/office/powerpoint/2010/main" val="55020166"/>
              </p:ext>
            </p:extLst>
          </p:nvPr>
        </p:nvGraphicFramePr>
        <p:xfrm>
          <a:off x="2720093" y="2121965"/>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
        <p:nvSpPr>
          <p:cNvPr id="10" name="Oval 9">
            <a:extLst>
              <a:ext uri="{FF2B5EF4-FFF2-40B4-BE49-F238E27FC236}">
                <a16:creationId xmlns:a16="http://schemas.microsoft.com/office/drawing/2014/main" id="{E6D4F287-293C-3145-846B-D070F1324E47}"/>
              </a:ext>
            </a:extLst>
          </p:cNvPr>
          <p:cNvSpPr/>
          <p:nvPr/>
        </p:nvSpPr>
        <p:spPr>
          <a:xfrm>
            <a:off x="357893" y="3319867"/>
            <a:ext cx="4114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7">
            <a:extLst>
              <a:ext uri="{FF2B5EF4-FFF2-40B4-BE49-F238E27FC236}">
                <a16:creationId xmlns:a16="http://schemas.microsoft.com/office/drawing/2014/main" id="{485D6AC5-607D-6B46-AA22-52C8A2A67528}"/>
              </a:ext>
            </a:extLst>
          </p:cNvPr>
          <p:cNvGraphicFramePr>
            <a:graphicFrameLocks/>
          </p:cNvGraphicFramePr>
          <p:nvPr>
            <p:extLst>
              <p:ext uri="{D42A27DB-BD31-4B8C-83A1-F6EECF244321}">
                <p14:modId xmlns:p14="http://schemas.microsoft.com/office/powerpoint/2010/main" val="3623293398"/>
              </p:ext>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13887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Faced with “database reconstruction,” </a:t>
            </a:r>
            <a:br>
              <a:rPr lang="en-US" dirty="0"/>
            </a:br>
            <a:r>
              <a:rPr lang="en-US" dirty="0"/>
              <a:t>statistical agencies have just </a:t>
            </a:r>
            <a:r>
              <a:rPr lang="en-US" strike="sngStrike" dirty="0"/>
              <a:t>two</a:t>
            </a:r>
            <a:r>
              <a:rPr lang="en-US" dirty="0"/>
              <a:t> one choice.</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strike="sngStrike"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12</a:t>
            </a:fld>
            <a:endParaRPr lang="en-US"/>
          </a:p>
        </p:txBody>
      </p:sp>
    </p:spTree>
    <p:extLst>
      <p:ext uri="{BB962C8B-B14F-4D97-AF65-F5344CB8AC3E}">
        <p14:creationId xmlns:p14="http://schemas.microsoft.com/office/powerpoint/2010/main" val="415955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720720619"/>
              </p:ext>
            </p:extLst>
          </p:nvPr>
        </p:nvGraphicFramePr>
        <p:xfrm>
          <a:off x="1004710" y="1818393"/>
          <a:ext cx="10521246" cy="4187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969759" y="3429000"/>
            <a:ext cx="2173111" cy="523220"/>
          </a:xfrm>
          <a:prstGeom prst="rect">
            <a:avLst/>
          </a:prstGeom>
          <a:noFill/>
        </p:spPr>
        <p:txBody>
          <a:bodyPr wrap="square" rtlCol="0">
            <a:spAutoFit/>
          </a:bodyPr>
          <a:lstStyle/>
          <a:p>
            <a:r>
              <a:rPr lang="en-US" sz="2800" dirty="0"/>
              <a:t>No privacy</a:t>
            </a:r>
          </a:p>
        </p:txBody>
      </p:sp>
      <p:cxnSp>
        <p:nvCxnSpPr>
          <p:cNvPr id="6" name="Straight Arrow Connector 5"/>
          <p:cNvCxnSpPr/>
          <p:nvPr/>
        </p:nvCxnSpPr>
        <p:spPr>
          <a:xfrm flipH="1">
            <a:off x="2206979" y="5142089"/>
            <a:ext cx="502355" cy="4233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a:t>No accuracy</a:t>
            </a:r>
          </a:p>
        </p:txBody>
      </p:sp>
      <p:cxnSp>
        <p:nvCxnSpPr>
          <p:cNvPr id="9" name="Straight Arrow Connector 8"/>
          <p:cNvCxnSpPr>
            <a:cxnSpLocks/>
          </p:cNvCxnSpPr>
          <p:nvPr/>
        </p:nvCxnSpPr>
        <p:spPr>
          <a:xfrm flipV="1">
            <a:off x="10056314" y="2514600"/>
            <a:ext cx="1267853"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BEE376-3295-C343-A8D5-8CDAD13A8EA4}"/>
              </a:ext>
            </a:extLst>
          </p:cNvPr>
          <p:cNvSpPr>
            <a:spLocks noGrp="1"/>
          </p:cNvSpPr>
          <p:nvPr>
            <p:ph type="title"/>
          </p:nvPr>
        </p:nvSpPr>
        <p:spPr/>
        <p:txBody>
          <a:bodyPr/>
          <a:lstStyle/>
          <a:p>
            <a:r>
              <a:rPr lang="en-US" dirty="0"/>
              <a:t>Differential privacy gives us a mathematical approach for balancing accuracy and privacy loss.</a:t>
            </a:r>
          </a:p>
        </p:txBody>
      </p:sp>
    </p:spTree>
    <p:extLst>
      <p:ext uri="{BB962C8B-B14F-4D97-AF65-F5344CB8AC3E}">
        <p14:creationId xmlns:p14="http://schemas.microsoft.com/office/powerpoint/2010/main" val="173729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2CE8-8A88-9D42-840E-3232F4CBAB79}"/>
              </a:ext>
            </a:extLst>
          </p:cNvPr>
          <p:cNvSpPr>
            <a:spLocks noGrp="1"/>
          </p:cNvSpPr>
          <p:nvPr>
            <p:ph type="title"/>
          </p:nvPr>
        </p:nvSpPr>
        <p:spPr/>
        <p:txBody>
          <a:bodyPr/>
          <a:lstStyle/>
          <a:p>
            <a:r>
              <a:rPr lang="en-US" dirty="0"/>
              <a:t>“Differential privacy” is really two things</a:t>
            </a:r>
          </a:p>
        </p:txBody>
      </p:sp>
      <p:sp>
        <p:nvSpPr>
          <p:cNvPr id="3" name="Content Placeholder 2">
            <a:extLst>
              <a:ext uri="{FF2B5EF4-FFF2-40B4-BE49-F238E27FC236}">
                <a16:creationId xmlns:a16="http://schemas.microsoft.com/office/drawing/2014/main" id="{B2289D15-42D7-304D-8A6D-05F3894FBB19}"/>
              </a:ext>
            </a:extLst>
          </p:cNvPr>
          <p:cNvSpPr>
            <a:spLocks noGrp="1"/>
          </p:cNvSpPr>
          <p:nvPr>
            <p:ph idx="1"/>
          </p:nvPr>
        </p:nvSpPr>
        <p:spPr/>
        <p:txBody>
          <a:bodyPr/>
          <a:lstStyle/>
          <a:p>
            <a:r>
              <a:rPr lang="en-US" dirty="0"/>
              <a:t>1 – A mathematical definition of privacy loss.</a:t>
            </a:r>
          </a:p>
          <a:p>
            <a:r>
              <a:rPr lang="en-US" dirty="0"/>
              <a:t>2 – Specific mechanisms that allow us to:</a:t>
            </a:r>
          </a:p>
          <a:p>
            <a:pPr lvl="2">
              <a:buFont typeface="Wingdings" pitchFamily="2" charset="2"/>
              <a:buChar char="ü"/>
            </a:pPr>
            <a:r>
              <a:rPr lang="en-US" dirty="0"/>
              <a:t>Add the smallest amount of noise necessary for a given privacy outcome</a:t>
            </a:r>
          </a:p>
          <a:p>
            <a:pPr lvl="2">
              <a:buFont typeface="Wingdings" pitchFamily="2" charset="2"/>
              <a:buChar char="ü"/>
            </a:pPr>
            <a:r>
              <a:rPr lang="en-US" dirty="0"/>
              <a:t>Structure the noise to have minimal impact on the more important statistics</a:t>
            </a:r>
          </a:p>
        </p:txBody>
      </p:sp>
      <p:sp>
        <p:nvSpPr>
          <p:cNvPr id="4" name="Slide Number Placeholder 3">
            <a:extLst>
              <a:ext uri="{FF2B5EF4-FFF2-40B4-BE49-F238E27FC236}">
                <a16:creationId xmlns:a16="http://schemas.microsoft.com/office/drawing/2014/main" id="{7EF113F9-81E0-DE4C-9C18-6808BA1E5878}"/>
              </a:ext>
            </a:extLst>
          </p:cNvPr>
          <p:cNvSpPr>
            <a:spLocks noGrp="1"/>
          </p:cNvSpPr>
          <p:nvPr>
            <p:ph type="sldNum" sz="quarter" idx="12"/>
          </p:nvPr>
        </p:nvSpPr>
        <p:spPr/>
        <p:txBody>
          <a:bodyPr/>
          <a:lstStyle/>
          <a:p>
            <a:fld id="{6B70B6FD-B4DD-4C3C-B591-D26FF6FF6394}" type="slidenum">
              <a:rPr lang="en-US" smtClean="0"/>
              <a:pPr/>
              <a:t>14</a:t>
            </a:fld>
            <a:endParaRPr lang="en-US"/>
          </a:p>
        </p:txBody>
      </p:sp>
    </p:spTree>
    <p:extLst>
      <p:ext uri="{BB962C8B-B14F-4D97-AF65-F5344CB8AC3E}">
        <p14:creationId xmlns:p14="http://schemas.microsoft.com/office/powerpoint/2010/main" val="260217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FBA62-463D-8F48-90F0-96A71AECACE7}"/>
              </a:ext>
            </a:extLst>
          </p:cNvPr>
          <p:cNvPicPr>
            <a:picLocks noChangeAspect="1"/>
          </p:cNvPicPr>
          <p:nvPr/>
        </p:nvPicPr>
        <p:blipFill>
          <a:blip r:embed="rId3"/>
          <a:stretch>
            <a:fillRect/>
          </a:stretch>
        </p:blipFill>
        <p:spPr>
          <a:xfrm>
            <a:off x="6338533" y="1589602"/>
            <a:ext cx="2612466" cy="2474967"/>
          </a:xfrm>
          <a:prstGeom prst="rect">
            <a:avLst/>
          </a:prstGeom>
        </p:spPr>
      </p:pic>
      <p:sp>
        <p:nvSpPr>
          <p:cNvPr id="2" name="Title 1">
            <a:extLst>
              <a:ext uri="{FF2B5EF4-FFF2-40B4-BE49-F238E27FC236}">
                <a16:creationId xmlns:a16="http://schemas.microsoft.com/office/drawing/2014/main" id="{265CA168-4E79-4544-8D3F-D02CDFE73730}"/>
              </a:ext>
            </a:extLst>
          </p:cNvPr>
          <p:cNvSpPr>
            <a:spLocks noGrp="1"/>
          </p:cNvSpPr>
          <p:nvPr>
            <p:ph type="title"/>
          </p:nvPr>
        </p:nvSpPr>
        <p:spPr/>
        <p:txBody>
          <a:bodyPr/>
          <a:lstStyle/>
          <a:p>
            <a:r>
              <a:rPr lang="en-US" dirty="0"/>
              <a:t>Differential privacy — the big idea:</a:t>
            </a:r>
            <a:br>
              <a:rPr lang="en-US" dirty="0"/>
            </a:br>
            <a:r>
              <a:rPr lang="en-US" dirty="0"/>
              <a:t>Use “noise” to create uncertainty about private data.</a:t>
            </a:r>
          </a:p>
        </p:txBody>
      </p:sp>
      <p:sp>
        <p:nvSpPr>
          <p:cNvPr id="4" name="Slide Number Placeholder 3">
            <a:extLst>
              <a:ext uri="{FF2B5EF4-FFF2-40B4-BE49-F238E27FC236}">
                <a16:creationId xmlns:a16="http://schemas.microsoft.com/office/drawing/2014/main" id="{60D2282E-C5D3-F44C-9E9A-9C2AE14AAF07}"/>
              </a:ext>
            </a:extLst>
          </p:cNvPr>
          <p:cNvSpPr>
            <a:spLocks noGrp="1"/>
          </p:cNvSpPr>
          <p:nvPr>
            <p:ph type="sldNum" sz="quarter" idx="12"/>
          </p:nvPr>
        </p:nvSpPr>
        <p:spPr/>
        <p:txBody>
          <a:bodyPr/>
          <a:lstStyle/>
          <a:p>
            <a:fld id="{6B70B6FD-B4DD-4C3C-B591-D26FF6FF6394}" type="slidenum">
              <a:rPr lang="en-US" smtClean="0"/>
              <a:pPr/>
              <a:t>15</a:t>
            </a:fld>
            <a:endParaRPr lang="en-US"/>
          </a:p>
        </p:txBody>
      </p:sp>
      <p:pic>
        <p:nvPicPr>
          <p:cNvPr id="5" name="Content Placeholder 9">
            <a:extLst>
              <a:ext uri="{FF2B5EF4-FFF2-40B4-BE49-F238E27FC236}">
                <a16:creationId xmlns:a16="http://schemas.microsoft.com/office/drawing/2014/main" id="{D0EE755D-4CC8-9240-800E-9CCBE00008A6}"/>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6" name="Picture 5">
            <a:extLst>
              <a:ext uri="{FF2B5EF4-FFF2-40B4-BE49-F238E27FC236}">
                <a16:creationId xmlns:a16="http://schemas.microsoft.com/office/drawing/2014/main" id="{C8A2D3B4-5B4D-864C-8DCD-5F75868418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7" name="TextBox 6">
            <a:extLst>
              <a:ext uri="{FF2B5EF4-FFF2-40B4-BE49-F238E27FC236}">
                <a16:creationId xmlns:a16="http://schemas.microsoft.com/office/drawing/2014/main" id="{A1F386F0-2C28-CB46-B939-7CEE3652A8FE}"/>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sp>
        <p:nvSpPr>
          <p:cNvPr id="8" name="Rectangle 7">
            <a:extLst>
              <a:ext uri="{FF2B5EF4-FFF2-40B4-BE49-F238E27FC236}">
                <a16:creationId xmlns:a16="http://schemas.microsoft.com/office/drawing/2014/main" id="{EC01D73C-6AED-684C-811F-6425F1696263}"/>
              </a:ext>
            </a:extLst>
          </p:cNvPr>
          <p:cNvSpPr/>
          <p:nvPr/>
        </p:nvSpPr>
        <p:spPr>
          <a:xfrm rot="16200000">
            <a:off x="3327918" y="3815279"/>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sp>
        <p:nvSpPr>
          <p:cNvPr id="10" name="TextBox 9">
            <a:extLst>
              <a:ext uri="{FF2B5EF4-FFF2-40B4-BE49-F238E27FC236}">
                <a16:creationId xmlns:a16="http://schemas.microsoft.com/office/drawing/2014/main" id="{7D217DE5-32CA-C746-921C-2621212E79D5}"/>
              </a:ext>
            </a:extLst>
          </p:cNvPr>
          <p:cNvSpPr txBox="1"/>
          <p:nvPr/>
        </p:nvSpPr>
        <p:spPr>
          <a:xfrm>
            <a:off x="8074523" y="4535834"/>
            <a:ext cx="3967753" cy="369332"/>
          </a:xfrm>
          <a:prstGeom prst="rect">
            <a:avLst/>
          </a:prstGeom>
          <a:noFill/>
        </p:spPr>
        <p:txBody>
          <a:bodyPr wrap="none" rtlCol="0">
            <a:spAutoFit/>
          </a:bodyPr>
          <a:lstStyle/>
          <a:p>
            <a:r>
              <a:rPr lang="en-US" dirty="0"/>
              <a:t>35 </a:t>
            </a:r>
            <a:r>
              <a:rPr lang="en-US" dirty="0" err="1"/>
              <a:t>yrs</a:t>
            </a:r>
            <a:r>
              <a:rPr lang="en-US" dirty="0"/>
              <a:t> Female Black Single (35 FBS)</a:t>
            </a:r>
          </a:p>
        </p:txBody>
      </p:sp>
      <p:cxnSp>
        <p:nvCxnSpPr>
          <p:cNvPr id="12" name="Curved Connector 11">
            <a:extLst>
              <a:ext uri="{FF2B5EF4-FFF2-40B4-BE49-F238E27FC236}">
                <a16:creationId xmlns:a16="http://schemas.microsoft.com/office/drawing/2014/main" id="{E429283E-371D-A546-8F8A-EBB158916416}"/>
              </a:ext>
            </a:extLst>
          </p:cNvPr>
          <p:cNvCxnSpPr>
            <a:cxnSpLocks/>
            <a:stCxn id="6" idx="3"/>
          </p:cNvCxnSpPr>
          <p:nvPr/>
        </p:nvCxnSpPr>
        <p:spPr>
          <a:xfrm flipV="1">
            <a:off x="2204915" y="3317052"/>
            <a:ext cx="6377875" cy="1447355"/>
          </a:xfrm>
          <a:prstGeom prst="curvedConnector3">
            <a:avLst>
              <a:gd name="adj1" fmla="val 55933"/>
            </a:avLst>
          </a:prstGeom>
          <a:ln w="174625" cmpd="tri">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142F6F-169C-904E-87AA-E6312B3B26C8}"/>
              </a:ext>
            </a:extLst>
          </p:cNvPr>
          <p:cNvSpPr txBox="1"/>
          <p:nvPr/>
        </p:nvSpPr>
        <p:spPr>
          <a:xfrm>
            <a:off x="6858000" y="5029200"/>
            <a:ext cx="5237860" cy="1200329"/>
          </a:xfrm>
          <a:prstGeom prst="rect">
            <a:avLst/>
          </a:prstGeom>
          <a:noFill/>
        </p:spPr>
        <p:txBody>
          <a:bodyPr wrap="square" rtlCol="0">
            <a:spAutoFit/>
          </a:bodyPr>
          <a:lstStyle/>
          <a:p>
            <a:r>
              <a:rPr lang="en-US" dirty="0"/>
              <a:t>Impact of the noise ≈ impact of a single person</a:t>
            </a:r>
          </a:p>
          <a:p>
            <a:endParaRPr lang="en-US" dirty="0"/>
          </a:p>
          <a:p>
            <a:r>
              <a:rPr lang="en-US" dirty="0"/>
              <a:t>Impact of noise on aggregate statistics</a:t>
            </a:r>
            <a:br>
              <a:rPr lang="en-US" dirty="0"/>
            </a:br>
            <a:r>
              <a:rPr lang="en-US" dirty="0"/>
              <a:t>decreases with larger population.</a:t>
            </a:r>
          </a:p>
        </p:txBody>
      </p:sp>
      <p:pic>
        <p:nvPicPr>
          <p:cNvPr id="11" name="Picture 10">
            <a:extLst>
              <a:ext uri="{FF2B5EF4-FFF2-40B4-BE49-F238E27FC236}">
                <a16:creationId xmlns:a16="http://schemas.microsoft.com/office/drawing/2014/main" id="{42A907A2-7EDE-8E43-9AA4-29E2FEC62C7D}"/>
              </a:ext>
            </a:extLst>
          </p:cNvPr>
          <p:cNvPicPr>
            <a:picLocks noChangeAspect="1"/>
          </p:cNvPicPr>
          <p:nvPr/>
        </p:nvPicPr>
        <p:blipFill>
          <a:blip r:embed="rId6"/>
          <a:stretch>
            <a:fillRect/>
          </a:stretch>
        </p:blipFill>
        <p:spPr>
          <a:xfrm>
            <a:off x="9476930" y="2380180"/>
            <a:ext cx="879618" cy="2093637"/>
          </a:xfrm>
          <a:prstGeom prst="rect">
            <a:avLst/>
          </a:prstGeom>
        </p:spPr>
      </p:pic>
    </p:spTree>
    <p:extLst>
      <p:ext uri="{BB962C8B-B14F-4D97-AF65-F5344CB8AC3E}">
        <p14:creationId xmlns:p14="http://schemas.microsoft.com/office/powerpoint/2010/main" val="267509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Understanding the impact of “noise:”</a:t>
            </a:r>
            <a:br>
              <a:rPr lang="en-US" dirty="0"/>
            </a:br>
            <a:r>
              <a:rPr lang="en-US" dirty="0"/>
              <a:t>Statistics based on 10,000 experiments, epsilon=1.0</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16</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ext uri="{D42A27DB-BD31-4B8C-83A1-F6EECF244321}">
                <p14:modId xmlns:p14="http://schemas.microsoft.com/office/powerpoint/2010/main" val="4164514874"/>
              </p:ext>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2800" dirty="0"/>
                    </a:p>
                  </a:txBody>
                  <a:tcPr anchor="ctr"/>
                </a:tc>
                <a:tc>
                  <a:txBody>
                    <a:bodyPr/>
                    <a:lstStyle/>
                    <a:p>
                      <a:pPr algn="ctr"/>
                      <a:r>
                        <a:rPr lang="en-US" sz="2800" dirty="0"/>
                        <a:t>5,000 (50%) runs</a:t>
                      </a:r>
                    </a:p>
                  </a:txBody>
                  <a:tcPr anchor="ctr"/>
                </a:tc>
                <a:tc>
                  <a:txBody>
                    <a:bodyPr/>
                    <a:lstStyle/>
                    <a:p>
                      <a:pPr algn="ctr"/>
                      <a:r>
                        <a:rPr lang="en-US" sz="2800" dirty="0"/>
                        <a:t>9,500 (95%)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247046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The noise also impacts the person counts.</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17</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ext uri="{D42A27DB-BD31-4B8C-83A1-F6EECF244321}">
                <p14:modId xmlns:p14="http://schemas.microsoft.com/office/powerpoint/2010/main" val="1450337751"/>
              </p:ext>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2800" dirty="0"/>
                        <a:t>5,000 (50%) runs</a:t>
                      </a:r>
                    </a:p>
                  </a:txBody>
                  <a:tcPr anchor="ctr"/>
                </a:tc>
                <a:tc>
                  <a:txBody>
                    <a:bodyPr/>
                    <a:lstStyle/>
                    <a:p>
                      <a:pPr algn="ctr"/>
                      <a:r>
                        <a:rPr lang="en-US" sz="2800" dirty="0"/>
                        <a:t>9,500 (95%)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p>
                      <a:pPr algn="ctr"/>
                      <a:r>
                        <a:rPr lang="en-US" sz="2400" dirty="0"/>
                        <a:t># people: -9 →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-29 → 30</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0 →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-19 → 38</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90 →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71 → 129</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371029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Disclosure Avoidance for the 2010 Census</a:t>
            </a:r>
          </a:p>
        </p:txBody>
      </p:sp>
      <p:sp>
        <p:nvSpPr>
          <p:cNvPr id="2" name="Slide Number Placeholder 1"/>
          <p:cNvSpPr>
            <a:spLocks noGrp="1"/>
          </p:cNvSpPr>
          <p:nvPr>
            <p:ph type="sldNum" sz="quarter" idx="12"/>
          </p:nvPr>
        </p:nvSpPr>
        <p:spPr/>
        <p:txBody>
          <a:bodyPr/>
          <a:lstStyle/>
          <a:p>
            <a:fld id="{6B70B6FD-B4DD-4C3C-B591-D26FF6FF6394}" type="slidenum">
              <a:rPr lang="en-US" smtClean="0"/>
              <a:pPr/>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430" y="1830387"/>
            <a:ext cx="2967139" cy="4525963"/>
          </a:xfrm>
          <a:prstGeom prst="rect">
            <a:avLst/>
          </a:prstGeom>
        </p:spPr>
      </p:pic>
    </p:spTree>
    <p:extLst>
      <p:ext uri="{BB962C8B-B14F-4D97-AF65-F5344CB8AC3E}">
        <p14:creationId xmlns:p14="http://schemas.microsoft.com/office/powerpoint/2010/main" val="328529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581400" y="238919"/>
            <a:ext cx="5410200" cy="6440935"/>
          </a:xfrm>
          <a:prstGeom prst="rect">
            <a:avLst/>
          </a:prstGeom>
        </p:spPr>
      </p:pic>
      <p:sp>
        <p:nvSpPr>
          <p:cNvPr id="5" name="TextBox 4"/>
          <p:cNvSpPr txBox="1"/>
          <p:nvPr/>
        </p:nvSpPr>
        <p:spPr>
          <a:xfrm>
            <a:off x="457200" y="1905000"/>
            <a:ext cx="2895600" cy="1815882"/>
          </a:xfrm>
          <a:prstGeom prst="rect">
            <a:avLst/>
          </a:prstGeom>
          <a:noFill/>
        </p:spPr>
        <p:txBody>
          <a:bodyPr wrap="square" rtlCol="0">
            <a:spAutoFit/>
          </a:bodyPr>
          <a:lstStyle/>
          <a:p>
            <a:r>
              <a:rPr lang="en-US" sz="2800" dirty="0"/>
              <a:t>“This is the official form for all the people at this address.”</a:t>
            </a:r>
          </a:p>
        </p:txBody>
      </p:sp>
      <p:sp>
        <p:nvSpPr>
          <p:cNvPr id="6" name="TextBox 5"/>
          <p:cNvSpPr txBox="1"/>
          <p:nvPr/>
        </p:nvSpPr>
        <p:spPr>
          <a:xfrm>
            <a:off x="9058274" y="4419600"/>
            <a:ext cx="3057525" cy="1815882"/>
          </a:xfrm>
          <a:prstGeom prst="rect">
            <a:avLst/>
          </a:prstGeom>
          <a:noFill/>
        </p:spPr>
        <p:txBody>
          <a:bodyPr wrap="square" rtlCol="0">
            <a:spAutoFit/>
          </a:bodyPr>
          <a:lstStyle/>
          <a:p>
            <a:r>
              <a:rPr lang="en-US" sz="2800" dirty="0"/>
              <a:t>“It is quick and easy, and your answers are protected by law.”</a:t>
            </a:r>
          </a:p>
        </p:txBody>
      </p:sp>
      <p:sp>
        <p:nvSpPr>
          <p:cNvPr id="3" name="Slide Number Placeholder 2"/>
          <p:cNvSpPr>
            <a:spLocks noGrp="1"/>
          </p:cNvSpPr>
          <p:nvPr>
            <p:ph type="sldNum" sz="quarter" idx="12"/>
          </p:nvPr>
        </p:nvSpPr>
        <p:spPr/>
        <p:txBody>
          <a:bodyPr/>
          <a:lstStyle/>
          <a:p>
            <a:fld id="{6B70B6FD-B4DD-4C3C-B591-D26FF6FF6394}" type="slidenum">
              <a:rPr lang="en-US" smtClean="0"/>
              <a:pPr/>
              <a:t>19</a:t>
            </a:fld>
            <a:endParaRPr lang="en-US"/>
          </a:p>
        </p:txBody>
      </p:sp>
    </p:spTree>
    <p:extLst>
      <p:ext uri="{BB962C8B-B14F-4D97-AF65-F5344CB8AC3E}">
        <p14:creationId xmlns:p14="http://schemas.microsoft.com/office/powerpoint/2010/main" val="79094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 </a:t>
            </a:r>
            <a:fld id="{AAB63172-0737-4F58-AA61-0444E81086BA}" type="slidenum">
              <a:rPr lang="en-US" smtClean="0"/>
              <a:pPr/>
              <a:t>2</a:t>
            </a:fld>
            <a:endParaRPr lang="en-US" dirty="0"/>
          </a:p>
        </p:txBody>
      </p:sp>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3"/>
          </p:nvPr>
        </p:nvSpPr>
        <p:spPr/>
        <p:txBody>
          <a:bodyPr/>
          <a:lstStyle/>
          <a:p>
            <a:pPr marL="0" indent="0">
              <a:buNone/>
            </a:pPr>
            <a:r>
              <a:rPr lang="en-US" dirty="0"/>
              <a:t>This presentation is based on numerous discussions with</a:t>
            </a:r>
          </a:p>
          <a:p>
            <a:pPr marL="457200" lvl="1" indent="0">
              <a:buNone/>
            </a:pPr>
            <a:r>
              <a:rPr lang="en-US" altLang="en-US" dirty="0"/>
              <a:t>John </a:t>
            </a:r>
            <a:r>
              <a:rPr lang="en-US" altLang="en-US" dirty="0" err="1"/>
              <a:t>Abowd</a:t>
            </a:r>
            <a:r>
              <a:rPr lang="en-US" altLang="en-US" dirty="0"/>
              <a:t> (Chief Scientist) </a:t>
            </a:r>
          </a:p>
          <a:p>
            <a:pPr marL="457200" lvl="1" indent="0">
              <a:buNone/>
            </a:pPr>
            <a:r>
              <a:rPr lang="en-US" altLang="en-US" dirty="0"/>
              <a:t>Dan </a:t>
            </a:r>
            <a:r>
              <a:rPr lang="en-US" altLang="en-US" dirty="0" err="1"/>
              <a:t>Kifer</a:t>
            </a:r>
            <a:r>
              <a:rPr lang="en-US" altLang="en-US" dirty="0"/>
              <a:t> (Scientific Lead) </a:t>
            </a:r>
          </a:p>
          <a:p>
            <a:pPr marL="457200" lvl="1" indent="0">
              <a:buNone/>
            </a:pPr>
            <a:r>
              <a:rPr lang="en-US" altLang="en-US" dirty="0"/>
              <a:t>Salil </a:t>
            </a:r>
            <a:r>
              <a:rPr lang="en-US" altLang="en-US" dirty="0" err="1"/>
              <a:t>Vadhan</a:t>
            </a:r>
            <a:r>
              <a:rPr lang="en-US" altLang="en-US" dirty="0"/>
              <a:t> (Harvard University)</a:t>
            </a:r>
          </a:p>
          <a:p>
            <a:pPr marL="457200" lvl="1" indent="0">
              <a:buNone/>
            </a:pPr>
            <a:r>
              <a:rPr lang="en-US" altLang="en-US" dirty="0"/>
              <a:t>Robert Ashmead, Philip Leclerc, William Sexton, Pavel </a:t>
            </a:r>
            <a:r>
              <a:rPr lang="en-US" altLang="en-US" dirty="0" err="1"/>
              <a:t>Zhuravlev</a:t>
            </a:r>
            <a:r>
              <a:rPr lang="en-US" altLang="en-US" dirty="0"/>
              <a:t> (US Census Bureau) </a:t>
            </a:r>
            <a:endParaRPr lang="en-US" dirty="0"/>
          </a:p>
        </p:txBody>
      </p:sp>
    </p:spTree>
    <p:extLst>
      <p:ext uri="{BB962C8B-B14F-4D97-AF65-F5344CB8AC3E}">
        <p14:creationId xmlns:p14="http://schemas.microsoft.com/office/powerpoint/2010/main" val="233257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a:t>
            </a:r>
            <a:r>
              <a:rPr lang="en-US">
                <a:latin typeface="+mn-lt"/>
              </a:rPr>
              <a:t>on 308,745,538 </a:t>
            </a:r>
            <a:r>
              <a:rPr lang="en-US" dirty="0">
                <a:latin typeface="+mn-lt"/>
              </a:rPr>
              <a:t>people.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20</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21" name="Rectangle 20"/>
          <p:cNvSpPr/>
          <p:nvPr/>
        </p:nvSpPr>
        <p:spPr>
          <a:xfrm>
            <a:off x="3103373" y="5638800"/>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Confidential data</a:t>
            </a:r>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pic>
        <p:nvPicPr>
          <p:cNvPr id="25" name="Picture 24"/>
          <p:cNvPicPr>
            <a:picLocks noChangeAspect="1"/>
          </p:cNvPicPr>
          <p:nvPr/>
        </p:nvPicPr>
        <p:blipFill>
          <a:blip r:embed="rId3"/>
          <a:stretch>
            <a:fillRect/>
          </a:stretch>
        </p:blipFill>
        <p:spPr>
          <a:xfrm>
            <a:off x="248382" y="4369212"/>
            <a:ext cx="2020444" cy="1516233"/>
          </a:xfrm>
          <a:prstGeom prst="rect">
            <a:avLst/>
          </a:prstGeom>
        </p:spPr>
      </p:pic>
    </p:spTree>
    <p:extLst>
      <p:ext uri="{BB962C8B-B14F-4D97-AF65-F5344CB8AC3E}">
        <p14:creationId xmlns:p14="http://schemas.microsoft.com/office/powerpoint/2010/main" val="30371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For each person, we collected 6 variables</a:t>
            </a:r>
            <a:br>
              <a:rPr lang="en-US" dirty="0">
                <a:latin typeface="+mn-lt"/>
              </a:rPr>
            </a:br>
            <a:r>
              <a:rPr lang="en-US" dirty="0">
                <a:latin typeface="+mn-lt"/>
              </a:rPr>
              <a:t>(44 bits of data)</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21</a:t>
            </a:fld>
            <a:endParaRPr lang="en-US"/>
          </a:p>
        </p:txBody>
      </p:sp>
      <p:graphicFrame>
        <p:nvGraphicFramePr>
          <p:cNvPr id="5" name="Table 4"/>
          <p:cNvGraphicFramePr>
            <a:graphicFrameLocks noGrp="1"/>
          </p:cNvGraphicFramePr>
          <p:nvPr/>
        </p:nvGraphicFramePr>
        <p:xfrm>
          <a:off x="3810000" y="1653070"/>
          <a:ext cx="7562668" cy="4215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770507629"/>
                    </a:ext>
                  </a:extLst>
                </a:gridCol>
                <a:gridCol w="4459350">
                  <a:extLst>
                    <a:ext uri="{9D8B030D-6E8A-4147-A177-3AD203B41FA5}">
                      <a16:colId xmlns:a16="http://schemas.microsoft.com/office/drawing/2014/main" val="2169028296"/>
                    </a:ext>
                  </a:extLst>
                </a:gridCol>
                <a:gridCol w="1426918">
                  <a:extLst>
                    <a:ext uri="{9D8B030D-6E8A-4147-A177-3AD203B41FA5}">
                      <a16:colId xmlns:a16="http://schemas.microsoft.com/office/drawing/2014/main" val="63573396"/>
                    </a:ext>
                  </a:extLst>
                </a:gridCol>
              </a:tblGrid>
              <a:tr h="502080">
                <a:tc>
                  <a:txBody>
                    <a:bodyPr/>
                    <a:lstStyle/>
                    <a:p>
                      <a:pPr algn="ctr"/>
                      <a:r>
                        <a:rPr lang="en-US" sz="2400" dirty="0"/>
                        <a:t>Variable</a:t>
                      </a:r>
                    </a:p>
                  </a:txBody>
                  <a:tcPr anchor="ctr"/>
                </a:tc>
                <a:tc>
                  <a:txBody>
                    <a:bodyPr/>
                    <a:lstStyle/>
                    <a:p>
                      <a:pPr algn="ctr"/>
                      <a:r>
                        <a:rPr lang="en-US" sz="2400" dirty="0"/>
                        <a:t>Range</a:t>
                      </a:r>
                    </a:p>
                  </a:txBody>
                  <a:tcPr anchor="ctr"/>
                </a:tc>
                <a:tc>
                  <a:txBody>
                    <a:bodyPr/>
                    <a:lstStyle/>
                    <a:p>
                      <a:pPr algn="ctr"/>
                      <a:r>
                        <a:rPr lang="en-US" sz="2400" dirty="0"/>
                        <a:t>Bits</a:t>
                      </a:r>
                    </a:p>
                  </a:txBody>
                  <a:tcPr anchor="ctr"/>
                </a:tc>
                <a:extLst>
                  <a:ext uri="{0D108BD9-81ED-4DB2-BD59-A6C34878D82A}">
                    <a16:rowId xmlns:a16="http://schemas.microsoft.com/office/drawing/2014/main" val="386184625"/>
                  </a:ext>
                </a:extLst>
              </a:tr>
              <a:tr h="502080">
                <a:tc>
                  <a:txBody>
                    <a:bodyPr/>
                    <a:lstStyle/>
                    <a:p>
                      <a:pPr algn="ctr"/>
                      <a:r>
                        <a:rPr lang="en-US" sz="2000" dirty="0"/>
                        <a:t>Block</a:t>
                      </a:r>
                    </a:p>
                  </a:txBody>
                  <a:tcPr anchor="ctr"/>
                </a:tc>
                <a:tc>
                  <a:txBody>
                    <a:bodyPr/>
                    <a:lstStyle/>
                    <a:p>
                      <a:pPr algn="ctr"/>
                      <a:r>
                        <a:rPr lang="en-US" sz="2000" dirty="0"/>
                        <a:t>6,207,027 inhabited</a:t>
                      </a:r>
                      <a:r>
                        <a:rPr lang="en-US" sz="2000" baseline="0" dirty="0"/>
                        <a:t> blocks</a:t>
                      </a:r>
                      <a:endParaRPr lang="en-US" sz="2000" dirty="0"/>
                    </a:p>
                  </a:txBody>
                  <a:tcPr anchor="ctr"/>
                </a:tc>
                <a:tc>
                  <a:txBody>
                    <a:bodyPr/>
                    <a:lstStyle/>
                    <a:p>
                      <a:pPr algn="ctr"/>
                      <a:r>
                        <a:rPr lang="en-US" sz="2000" dirty="0"/>
                        <a:t>23</a:t>
                      </a:r>
                    </a:p>
                  </a:txBody>
                  <a:tcPr anchor="ctr"/>
                </a:tc>
                <a:extLst>
                  <a:ext uri="{0D108BD9-81ED-4DB2-BD59-A6C34878D82A}">
                    <a16:rowId xmlns:a16="http://schemas.microsoft.com/office/drawing/2014/main" val="718519472"/>
                  </a:ext>
                </a:extLst>
              </a:tr>
              <a:tr h="502080">
                <a:tc>
                  <a:txBody>
                    <a:bodyPr/>
                    <a:lstStyle/>
                    <a:p>
                      <a:pPr algn="ctr"/>
                      <a:r>
                        <a:rPr lang="en-US" sz="2000" dirty="0"/>
                        <a:t>Sex</a:t>
                      </a:r>
                    </a:p>
                  </a:txBody>
                  <a:tcPr anchor="ctr"/>
                </a:tc>
                <a:tc>
                  <a:txBody>
                    <a:bodyPr/>
                    <a:lstStyle/>
                    <a:p>
                      <a:pPr algn="ctr"/>
                      <a:r>
                        <a:rPr lang="en-US" sz="2000" dirty="0"/>
                        <a:t>2 (Female/Male)</a:t>
                      </a:r>
                    </a:p>
                  </a:txBody>
                  <a:tcPr anchor="ctr"/>
                </a:tc>
                <a:tc>
                  <a:txBody>
                    <a:bodyPr/>
                    <a:lstStyle/>
                    <a:p>
                      <a:pPr algn="ctr"/>
                      <a:r>
                        <a:rPr lang="en-US" sz="2000" dirty="0"/>
                        <a:t>1</a:t>
                      </a:r>
                    </a:p>
                  </a:txBody>
                  <a:tcPr anchor="ctr"/>
                </a:tc>
                <a:extLst>
                  <a:ext uri="{0D108BD9-81ED-4DB2-BD59-A6C34878D82A}">
                    <a16:rowId xmlns:a16="http://schemas.microsoft.com/office/drawing/2014/main" val="3031338392"/>
                  </a:ext>
                </a:extLst>
              </a:tr>
              <a:tr h="502080">
                <a:tc>
                  <a:txBody>
                    <a:bodyPr/>
                    <a:lstStyle/>
                    <a:p>
                      <a:pPr algn="ctr"/>
                      <a:r>
                        <a:rPr lang="en-US" sz="2000" dirty="0"/>
                        <a:t>Age</a:t>
                      </a:r>
                    </a:p>
                  </a:txBody>
                  <a:tcPr anchor="ctr"/>
                </a:tc>
                <a:tc>
                  <a:txBody>
                    <a:bodyPr/>
                    <a:lstStyle/>
                    <a:p>
                      <a:pPr algn="ctr"/>
                      <a:r>
                        <a:rPr lang="en-US" sz="2000" dirty="0"/>
                        <a:t>103 (0-99</a:t>
                      </a:r>
                      <a:r>
                        <a:rPr lang="en-US" sz="2000" baseline="0" dirty="0"/>
                        <a:t> single age year categories, 100-104, 105-109, 110+)</a:t>
                      </a:r>
                      <a:endParaRPr lang="en-US" sz="2000" dirty="0"/>
                    </a:p>
                  </a:txBody>
                  <a:tcPr anchor="ctr"/>
                </a:tc>
                <a:tc>
                  <a:txBody>
                    <a:bodyPr/>
                    <a:lstStyle/>
                    <a:p>
                      <a:pPr algn="ctr"/>
                      <a:r>
                        <a:rPr lang="en-US" sz="2000" dirty="0"/>
                        <a:t>7</a:t>
                      </a:r>
                    </a:p>
                  </a:txBody>
                  <a:tcPr anchor="ctr"/>
                </a:tc>
                <a:extLst>
                  <a:ext uri="{0D108BD9-81ED-4DB2-BD59-A6C34878D82A}">
                    <a16:rowId xmlns:a16="http://schemas.microsoft.com/office/drawing/2014/main" val="1778864473"/>
                  </a:ext>
                </a:extLst>
              </a:tr>
              <a:tr h="502080">
                <a:tc>
                  <a:txBody>
                    <a:bodyPr/>
                    <a:lstStyle/>
                    <a:p>
                      <a:pPr algn="ctr"/>
                      <a:r>
                        <a:rPr lang="en-US" sz="2000" dirty="0"/>
                        <a:t>Race</a:t>
                      </a:r>
                    </a:p>
                  </a:txBody>
                  <a:tcPr anchor="ctr">
                    <a:lnB w="12700" cmpd="sng">
                      <a:noFill/>
                    </a:lnB>
                  </a:tcPr>
                </a:tc>
                <a:tc>
                  <a:txBody>
                    <a:bodyPr/>
                    <a:lstStyle/>
                    <a:p>
                      <a:pPr algn="ctr"/>
                      <a:r>
                        <a:rPr lang="en-US" sz="2000" dirty="0"/>
                        <a:t>63 allowable</a:t>
                      </a:r>
                      <a:r>
                        <a:rPr lang="en-US" sz="2000" baseline="0" dirty="0"/>
                        <a:t> race combinations</a:t>
                      </a:r>
                      <a:endParaRPr lang="en-US" sz="2000" dirty="0"/>
                    </a:p>
                  </a:txBody>
                  <a:tcPr anchor="ctr">
                    <a:lnB w="12700" cmpd="sng">
                      <a:noFill/>
                    </a:lnB>
                  </a:tcPr>
                </a:tc>
                <a:tc>
                  <a:txBody>
                    <a:bodyPr/>
                    <a:lstStyle/>
                    <a:p>
                      <a:pPr algn="ctr"/>
                      <a:r>
                        <a:rPr lang="en-US" sz="2000" dirty="0"/>
                        <a:t>7</a:t>
                      </a:r>
                    </a:p>
                  </a:txBody>
                  <a:tcPr anchor="ctr">
                    <a:lnB w="12700" cmpd="sng">
                      <a:noFill/>
                    </a:lnB>
                  </a:tcPr>
                </a:tc>
                <a:extLst>
                  <a:ext uri="{0D108BD9-81ED-4DB2-BD59-A6C34878D82A}">
                    <a16:rowId xmlns:a16="http://schemas.microsoft.com/office/drawing/2014/main" val="43603807"/>
                  </a:ext>
                </a:extLst>
              </a:tr>
              <a:tr h="502080">
                <a:tc>
                  <a:txBody>
                    <a:bodyPr/>
                    <a:lstStyle/>
                    <a:p>
                      <a:pPr algn="ctr"/>
                      <a:r>
                        <a:rPr lang="en-US" sz="2000" dirty="0"/>
                        <a:t>Ethnicity</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 (Hispanic/Not)</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552201"/>
                  </a:ext>
                </a:extLst>
              </a:tr>
              <a:tr h="502080">
                <a:tc>
                  <a:txBody>
                    <a:bodyPr/>
                    <a:lstStyle/>
                    <a:p>
                      <a:pPr algn="ctr"/>
                      <a:r>
                        <a:rPr lang="en-US" sz="2000" dirty="0"/>
                        <a:t>Relationship</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17 values</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5</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07422"/>
                  </a:ext>
                </a:extLst>
              </a:tr>
              <a:tr h="502080">
                <a:tc>
                  <a:txBody>
                    <a:bodyPr/>
                    <a:lstStyle/>
                    <a:p>
                      <a:pPr algn="ctr"/>
                      <a:r>
                        <a:rPr lang="en-US" sz="2000" dirty="0"/>
                        <a:t>Total</a:t>
                      </a:r>
                    </a:p>
                  </a:txBody>
                  <a:tcPr anchor="ctr">
                    <a:lnT w="57150" cap="flat" cmpd="sng" algn="ctr">
                      <a:solidFill>
                        <a:schemeClr val="tx1"/>
                      </a:solidFill>
                      <a:prstDash val="solid"/>
                      <a:round/>
                      <a:headEnd type="none" w="med" len="med"/>
                      <a:tailEnd type="none" w="med" len="med"/>
                    </a:lnT>
                  </a:tcPr>
                </a:tc>
                <a:tc>
                  <a:txBody>
                    <a:bodyPr/>
                    <a:lstStyle/>
                    <a:p>
                      <a:pPr algn="ctr"/>
                      <a:endParaRPr lang="en-US" sz="2000" dirty="0"/>
                    </a:p>
                  </a:txBody>
                  <a:tcPr anchor="ctr">
                    <a:lnT w="57150" cap="flat" cmpd="sng" algn="ctr">
                      <a:solidFill>
                        <a:schemeClr val="tx1"/>
                      </a:solidFill>
                      <a:prstDash val="solid"/>
                      <a:round/>
                      <a:headEnd type="none" w="med" len="med"/>
                      <a:tailEnd type="none" w="med" len="med"/>
                    </a:lnT>
                  </a:tcPr>
                </a:tc>
                <a:tc>
                  <a:txBody>
                    <a:bodyPr/>
                    <a:lstStyle/>
                    <a:p>
                      <a:pPr algn="ctr"/>
                      <a:r>
                        <a:rPr lang="en-US" sz="2000" dirty="0"/>
                        <a:t>44</a:t>
                      </a:r>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208329"/>
                  </a:ext>
                </a:extLst>
              </a:tr>
            </a:tbl>
          </a:graphicData>
        </a:graphic>
      </p:graphicFrame>
      <p:pic>
        <p:nvPicPr>
          <p:cNvPr id="7" name="Picture 6"/>
          <p:cNvPicPr>
            <a:picLocks noChangeAspect="1"/>
          </p:cNvPicPr>
          <p:nvPr/>
        </p:nvPicPr>
        <p:blipFill>
          <a:blip r:embed="rId3"/>
          <a:stretch>
            <a:fillRect/>
          </a:stretch>
        </p:blipFill>
        <p:spPr>
          <a:xfrm>
            <a:off x="594958" y="1870207"/>
            <a:ext cx="2991014" cy="2244593"/>
          </a:xfrm>
          <a:prstGeom prst="rect">
            <a:avLst/>
          </a:prstGeom>
        </p:spPr>
      </p:pic>
      <p:sp>
        <p:nvSpPr>
          <p:cNvPr id="8" name="Rectangle 7"/>
          <p:cNvSpPr/>
          <p:nvPr/>
        </p:nvSpPr>
        <p:spPr>
          <a:xfrm>
            <a:off x="2362200" y="5990590"/>
            <a:ext cx="9674443" cy="830997"/>
          </a:xfrm>
          <a:prstGeom prst="rect">
            <a:avLst/>
          </a:prstGeom>
          <a:solidFill>
            <a:schemeClr val="bg1"/>
          </a:solidFill>
        </p:spPr>
        <p:txBody>
          <a:bodyPr wrap="none">
            <a:spAutoFit/>
          </a:bodyPr>
          <a:lstStyle/>
          <a:p>
            <a:r>
              <a:rPr lang="en-US" sz="2400" b="1" dirty="0"/>
              <a:t>308,745,538 people x 6 variables =   1,852,473,228 measurements</a:t>
            </a:r>
          </a:p>
          <a:p>
            <a:r>
              <a:rPr lang="en-US" sz="2400" b="1" dirty="0"/>
              <a:t>308,745,538 people x 44 bits        = 13,584,803,672 bits ≈ 1.7 GB</a:t>
            </a:r>
          </a:p>
        </p:txBody>
      </p:sp>
    </p:spTree>
    <p:extLst>
      <p:ext uri="{BB962C8B-B14F-4D97-AF65-F5344CB8AC3E}">
        <p14:creationId xmlns:p14="http://schemas.microsoft.com/office/powerpoint/2010/main" val="303652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Publications</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nvPr>
        </p:nvGraphicFramePr>
        <p:xfrm>
          <a:off x="1289532" y="1676401"/>
          <a:ext cx="9612936" cy="4114800"/>
        </p:xfrm>
        <a:graphic>
          <a:graphicData uri="http://schemas.openxmlformats.org/drawingml/2006/table">
            <a:tbl>
              <a:tblPr firstRow="1" bandRow="1">
                <a:tableStyleId>{5C22544A-7EE6-4342-B048-85BDC9FD1C3A}</a:tableStyleId>
              </a:tblPr>
              <a:tblGrid>
                <a:gridCol w="6805845">
                  <a:extLst>
                    <a:ext uri="{9D8B030D-6E8A-4147-A177-3AD203B41FA5}">
                      <a16:colId xmlns:a16="http://schemas.microsoft.com/office/drawing/2014/main" val="258977139"/>
                    </a:ext>
                  </a:extLst>
                </a:gridCol>
                <a:gridCol w="2807091">
                  <a:extLst>
                    <a:ext uri="{9D8B030D-6E8A-4147-A177-3AD203B41FA5}">
                      <a16:colId xmlns:a16="http://schemas.microsoft.com/office/drawing/2014/main" val="2291934488"/>
                    </a:ext>
                  </a:extLst>
                </a:gridCol>
              </a:tblGrid>
              <a:tr h="457199">
                <a:tc>
                  <a:txBody>
                    <a:bodyPr/>
                    <a:lstStyle/>
                    <a:p>
                      <a:pPr algn="ctr"/>
                      <a:r>
                        <a:rPr lang="en-US" sz="2400" dirty="0"/>
                        <a:t>Publication</a:t>
                      </a:r>
                    </a:p>
                  </a:txBody>
                  <a:tcPr/>
                </a:tc>
                <a:tc>
                  <a:txBody>
                    <a:bodyPr/>
                    <a:lstStyle/>
                    <a:p>
                      <a:pPr algn="ctr"/>
                      <a:r>
                        <a:rPr lang="en-US" sz="2400" dirty="0"/>
                        <a:t>Released counts</a:t>
                      </a:r>
                    </a:p>
                  </a:txBody>
                  <a:tcPr/>
                </a:tc>
                <a:extLst>
                  <a:ext uri="{0D108BD9-81ED-4DB2-BD59-A6C34878D82A}">
                    <a16:rowId xmlns:a16="http://schemas.microsoft.com/office/drawing/2014/main" val="1491952384"/>
                  </a:ext>
                </a:extLst>
              </a:tr>
              <a:tr h="415636">
                <a:tc>
                  <a:txBody>
                    <a:bodyPr/>
                    <a:lstStyle/>
                    <a:p>
                      <a:r>
                        <a:rPr lang="en-US" sz="2400" dirty="0"/>
                        <a:t>PL94-171 Redistricting</a:t>
                      </a:r>
                    </a:p>
                  </a:txBody>
                  <a:tcPr/>
                </a:tc>
                <a:tc>
                  <a:txBody>
                    <a:bodyPr/>
                    <a:lstStyle/>
                    <a:p>
                      <a:pPr algn="r"/>
                      <a:r>
                        <a:rPr lang="en-US" sz="2400" dirty="0"/>
                        <a:t>2,771,998,263</a:t>
                      </a:r>
                    </a:p>
                  </a:txBody>
                  <a:tcPr/>
                </a:tc>
                <a:extLst>
                  <a:ext uri="{0D108BD9-81ED-4DB2-BD59-A6C34878D82A}">
                    <a16:rowId xmlns:a16="http://schemas.microsoft.com/office/drawing/2014/main" val="602240517"/>
                  </a:ext>
                </a:extLst>
              </a:tr>
              <a:tr h="415636">
                <a:tc>
                  <a:txBody>
                    <a:bodyPr/>
                    <a:lstStyle/>
                    <a:p>
                      <a:r>
                        <a:rPr lang="en-US" sz="2400" dirty="0"/>
                        <a:t>Balance of Summary File 1</a:t>
                      </a:r>
                    </a:p>
                  </a:txBody>
                  <a:tcPr/>
                </a:tc>
                <a:tc>
                  <a:txBody>
                    <a:bodyPr/>
                    <a:lstStyle/>
                    <a:p>
                      <a:pPr algn="r"/>
                      <a:r>
                        <a:rPr lang="en-US" sz="2400" dirty="0"/>
                        <a:t>2,806,899,669</a:t>
                      </a:r>
                    </a:p>
                  </a:txBody>
                  <a:tcPr/>
                </a:tc>
                <a:extLst>
                  <a:ext uri="{0D108BD9-81ED-4DB2-BD59-A6C34878D82A}">
                    <a16:rowId xmlns:a16="http://schemas.microsoft.com/office/drawing/2014/main" val="2762236341"/>
                  </a:ext>
                </a:extLst>
              </a:tr>
              <a:tr h="415636">
                <a:tc>
                  <a:txBody>
                    <a:bodyPr/>
                    <a:lstStyle/>
                    <a:p>
                      <a:r>
                        <a:rPr lang="en-US" sz="2400" dirty="0"/>
                        <a:t>Summary File 2</a:t>
                      </a:r>
                    </a:p>
                  </a:txBody>
                  <a:tcPr/>
                </a:tc>
                <a:tc>
                  <a:txBody>
                    <a:bodyPr/>
                    <a:lstStyle/>
                    <a:p>
                      <a:pPr algn="r"/>
                      <a:r>
                        <a:rPr lang="en-US" sz="2400" dirty="0"/>
                        <a:t>2,093,683,376</a:t>
                      </a:r>
                    </a:p>
                  </a:txBody>
                  <a:tcPr/>
                </a:tc>
                <a:extLst>
                  <a:ext uri="{0D108BD9-81ED-4DB2-BD59-A6C34878D82A}">
                    <a16:rowId xmlns:a16="http://schemas.microsoft.com/office/drawing/2014/main" val="2642191056"/>
                  </a:ext>
                </a:extLst>
              </a:tr>
              <a:tr h="415636">
                <a:tc>
                  <a:txBody>
                    <a:bodyPr/>
                    <a:lstStyle/>
                    <a:p>
                      <a:r>
                        <a:rPr lang="en-US" sz="2400" dirty="0"/>
                        <a:t>Public-use micro data sample</a:t>
                      </a:r>
                    </a:p>
                  </a:txBody>
                  <a:tcPr/>
                </a:tc>
                <a:tc>
                  <a:txBody>
                    <a:bodyPr/>
                    <a:lstStyle/>
                    <a:p>
                      <a:pPr algn="r"/>
                      <a:r>
                        <a:rPr lang="en-US" sz="2400" dirty="0"/>
                        <a:t>30,874,554</a:t>
                      </a:r>
                    </a:p>
                  </a:txBody>
                  <a:tcPr/>
                </a:tc>
                <a:extLst>
                  <a:ext uri="{0D108BD9-81ED-4DB2-BD59-A6C34878D82A}">
                    <a16:rowId xmlns:a16="http://schemas.microsoft.com/office/drawing/2014/main" val="4130988440"/>
                  </a:ext>
                </a:extLst>
              </a:tr>
              <a:tr h="415636">
                <a:tc>
                  <a:txBody>
                    <a:bodyPr/>
                    <a:lstStyle/>
                    <a:p>
                      <a:r>
                        <a:rPr lang="en-US" sz="2400" dirty="0"/>
                        <a:t>Lower bound on published statistics</a:t>
                      </a:r>
                    </a:p>
                  </a:txBody>
                  <a:tcPr/>
                </a:tc>
                <a:tc>
                  <a:txBody>
                    <a:bodyPr/>
                    <a:lstStyle/>
                    <a:p>
                      <a:pPr algn="r"/>
                      <a:r>
                        <a:rPr lang="en-US" sz="2400" dirty="0"/>
                        <a:t>7,703,455,862</a:t>
                      </a:r>
                    </a:p>
                  </a:txBody>
                  <a:tcPr/>
                </a:tc>
                <a:extLst>
                  <a:ext uri="{0D108BD9-81ED-4DB2-BD59-A6C34878D82A}">
                    <a16:rowId xmlns:a16="http://schemas.microsoft.com/office/drawing/2014/main" val="2227444029"/>
                  </a:ext>
                </a:extLst>
              </a:tr>
              <a:tr h="415636">
                <a:tc>
                  <a:txBody>
                    <a:bodyPr/>
                    <a:lstStyle/>
                    <a:p>
                      <a:r>
                        <a:rPr lang="en-US" sz="2400" dirty="0"/>
                        <a:t>Published Statistics/person</a:t>
                      </a:r>
                    </a:p>
                  </a:txBody>
                  <a:tcPr/>
                </a:tc>
                <a:tc>
                  <a:txBody>
                    <a:bodyPr/>
                    <a:lstStyle/>
                    <a:p>
                      <a:pPr algn="r"/>
                      <a:r>
                        <a:rPr lang="en-US" sz="2400" dirty="0"/>
                        <a:t>25</a:t>
                      </a:r>
                    </a:p>
                  </a:txBody>
                  <a:tcPr/>
                </a:tc>
                <a:extLst>
                  <a:ext uri="{0D108BD9-81ED-4DB2-BD59-A6C34878D82A}">
                    <a16:rowId xmlns:a16="http://schemas.microsoft.com/office/drawing/2014/main" val="4244604148"/>
                  </a:ext>
                </a:extLst>
              </a:tr>
              <a:tr h="415636">
                <a:tc>
                  <a:txBody>
                    <a:bodyPr/>
                    <a:lstStyle/>
                    <a:p>
                      <a:r>
                        <a:rPr lang="en-US" sz="2400" dirty="0"/>
                        <a:t>    Recall:  Collected variables/person:</a:t>
                      </a:r>
                    </a:p>
                  </a:txBody>
                  <a:tcPr>
                    <a:solidFill>
                      <a:schemeClr val="accent2">
                        <a:lumMod val="20000"/>
                        <a:lumOff val="80000"/>
                      </a:schemeClr>
                    </a:solidFill>
                  </a:tcPr>
                </a:tc>
                <a:tc>
                  <a:txBody>
                    <a:bodyPr/>
                    <a:lstStyle/>
                    <a:p>
                      <a:pPr algn="r"/>
                      <a:r>
                        <a:rPr lang="en-US" sz="2400" dirty="0"/>
                        <a:t>6</a:t>
                      </a:r>
                    </a:p>
                  </a:txBody>
                  <a:tcPr>
                    <a:solidFill>
                      <a:schemeClr val="accent2">
                        <a:lumMod val="20000"/>
                        <a:lumOff val="80000"/>
                      </a:schemeClr>
                    </a:solidFill>
                  </a:tcPr>
                </a:tc>
                <a:extLst>
                  <a:ext uri="{0D108BD9-81ED-4DB2-BD59-A6C34878D82A}">
                    <a16:rowId xmlns:a16="http://schemas.microsoft.com/office/drawing/2014/main" val="1955770070"/>
                  </a:ext>
                </a:extLst>
              </a:tr>
              <a:tr h="415636">
                <a:tc>
                  <a:txBody>
                    <a:bodyPr/>
                    <a:lstStyle/>
                    <a:p>
                      <a:r>
                        <a:rPr lang="en-US" sz="2400" dirty="0"/>
                        <a:t>Published Statistics/collected variable</a:t>
                      </a:r>
                    </a:p>
                  </a:txBody>
                  <a:tcPr/>
                </a:tc>
                <a:tc>
                  <a:txBody>
                    <a:bodyPr/>
                    <a:lstStyle/>
                    <a:p>
                      <a:pPr algn="r"/>
                      <a:r>
                        <a:rPr lang="en-US" sz="2400" dirty="0"/>
                        <a:t>25 ÷</a:t>
                      </a:r>
                      <a:r>
                        <a:rPr lang="en-US" sz="2400" baseline="0" dirty="0"/>
                        <a:t> 6 ≈</a:t>
                      </a:r>
                      <a:r>
                        <a:rPr lang="en-US" sz="2400" dirty="0"/>
                        <a:t> 4.2</a:t>
                      </a:r>
                    </a:p>
                  </a:txBody>
                  <a:tcPr/>
                </a:tc>
                <a:extLst>
                  <a:ext uri="{0D108BD9-81ED-4DB2-BD59-A6C34878D82A}">
                    <a16:rowId xmlns:a16="http://schemas.microsoft.com/office/drawing/2014/main" val="1379422384"/>
                  </a:ext>
                </a:extLst>
              </a:tr>
            </a:tbl>
          </a:graphicData>
        </a:graphic>
      </p:graphicFrame>
      <p:sp>
        <p:nvSpPr>
          <p:cNvPr id="3" name="Slide Number Placeholder 2"/>
          <p:cNvSpPr>
            <a:spLocks noGrp="1"/>
          </p:cNvSpPr>
          <p:nvPr>
            <p:ph type="sldNum" sz="quarter" idx="12"/>
          </p:nvPr>
        </p:nvSpPr>
        <p:spPr/>
        <p:txBody>
          <a:bodyPr/>
          <a:lstStyle/>
          <a:p>
            <a:fld id="{6B70B6FD-B4DD-4C3C-B591-D26FF6FF6394}" type="slidenum">
              <a:rPr lang="en-US" smtClean="0"/>
              <a:pPr/>
              <a:t>22</a:t>
            </a:fld>
            <a:endParaRPr lang="en-US"/>
          </a:p>
        </p:txBody>
      </p:sp>
    </p:spTree>
    <p:extLst>
      <p:ext uri="{BB962C8B-B14F-4D97-AF65-F5344CB8AC3E}">
        <p14:creationId xmlns:p14="http://schemas.microsoft.com/office/powerpoint/2010/main" val="362244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on 308,745,538 people.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23</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grpSp>
        <p:nvGrpSpPr>
          <p:cNvPr id="8" name="Group 7"/>
          <p:cNvGrpSpPr/>
          <p:nvPr/>
        </p:nvGrpSpPr>
        <p:grpSpPr>
          <a:xfrm>
            <a:off x="2223644" y="2222136"/>
            <a:ext cx="7756174" cy="2530268"/>
            <a:chOff x="2223644" y="2222136"/>
            <a:chExt cx="7756174" cy="2530268"/>
          </a:xfrm>
        </p:grpSpPr>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grpSp>
      <p:grpSp>
        <p:nvGrpSpPr>
          <p:cNvPr id="13" name="Group 12"/>
          <p:cNvGrpSpPr/>
          <p:nvPr/>
        </p:nvGrpSpPr>
        <p:grpSpPr>
          <a:xfrm>
            <a:off x="2468129" y="4673600"/>
            <a:ext cx="7234684" cy="1111690"/>
            <a:chOff x="2468129" y="4673600"/>
            <a:chExt cx="7234684" cy="1111690"/>
          </a:xfrm>
        </p:grpSpPr>
        <p:sp>
          <p:nvSpPr>
            <p:cNvPr id="7" name="Right Arrow 6"/>
            <p:cNvSpPr/>
            <p:nvPr/>
          </p:nvSpPr>
          <p:spPr>
            <a:xfrm flipH="1">
              <a:off x="2468129" y="4673600"/>
              <a:ext cx="685800"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80248" y="4831183"/>
              <a:ext cx="6322565" cy="954107"/>
            </a:xfrm>
            <a:prstGeom prst="rect">
              <a:avLst/>
            </a:prstGeom>
          </p:spPr>
          <p:txBody>
            <a:bodyPr wrap="none">
              <a:spAutoFit/>
            </a:bodyPr>
            <a:lstStyle/>
            <a:p>
              <a:r>
                <a:rPr lang="en-US" sz="2800" b="1" dirty="0"/>
                <a:t>1,852,473,228 collected values</a:t>
              </a:r>
            </a:p>
            <a:p>
              <a:r>
                <a:rPr lang="en-US" sz="2400" b="1" dirty="0"/>
                <a:t>(308,745,538 people x 6 variables/person)</a:t>
              </a:r>
              <a:r>
                <a:rPr lang="en-US" sz="2800" b="1" dirty="0"/>
                <a:t> </a:t>
              </a:r>
              <a:endParaRPr lang="en-US" sz="2800" dirty="0"/>
            </a:p>
          </p:txBody>
        </p:sp>
      </p:grpSp>
      <p:grpSp>
        <p:nvGrpSpPr>
          <p:cNvPr id="9" name="Group 8"/>
          <p:cNvGrpSpPr/>
          <p:nvPr/>
        </p:nvGrpSpPr>
        <p:grpSpPr>
          <a:xfrm>
            <a:off x="2223644" y="1785439"/>
            <a:ext cx="7606156" cy="954107"/>
            <a:chOff x="2918959" y="1810345"/>
            <a:chExt cx="7606156" cy="954107"/>
          </a:xfrm>
        </p:grpSpPr>
        <p:sp>
          <p:nvSpPr>
            <p:cNvPr id="5" name="Rectangle 4"/>
            <p:cNvSpPr/>
            <p:nvPr/>
          </p:nvSpPr>
          <p:spPr>
            <a:xfrm>
              <a:off x="2918959" y="1810345"/>
              <a:ext cx="6343774" cy="954107"/>
            </a:xfrm>
            <a:prstGeom prst="rect">
              <a:avLst/>
            </a:prstGeom>
          </p:spPr>
          <p:txBody>
            <a:bodyPr wrap="square">
              <a:spAutoFit/>
            </a:bodyPr>
            <a:lstStyle/>
            <a:p>
              <a:pPr algn="ctr"/>
              <a:r>
                <a:rPr lang="en-US" sz="2800" b="1"/>
                <a:t>7,703,455,862 published statistics</a:t>
              </a:r>
              <a:endParaRPr lang="en-US" sz="2800" b="1" dirty="0"/>
            </a:p>
            <a:p>
              <a:pPr algn="ctr"/>
              <a:r>
                <a:rPr lang="en-US" sz="2800" b="1" dirty="0"/>
                <a:t>(lower bound) </a:t>
              </a:r>
              <a:endParaRPr lang="en-US" sz="2800" dirty="0"/>
            </a:p>
          </p:txBody>
        </p:sp>
        <p:sp>
          <p:nvSpPr>
            <p:cNvPr id="24" name="Right Arrow 23"/>
            <p:cNvSpPr/>
            <p:nvPr/>
          </p:nvSpPr>
          <p:spPr>
            <a:xfrm>
              <a:off x="9262733" y="1847697"/>
              <a:ext cx="1262382"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3"/>
          <a:stretch>
            <a:fillRect/>
          </a:stretch>
        </p:blipFill>
        <p:spPr>
          <a:xfrm>
            <a:off x="267200" y="4394740"/>
            <a:ext cx="2020444" cy="1516233"/>
          </a:xfrm>
          <a:prstGeom prst="rect">
            <a:avLst/>
          </a:prstGeom>
        </p:spPr>
      </p:pic>
    </p:spTree>
    <p:extLst>
      <p:ext uri="{BB962C8B-B14F-4D97-AF65-F5344CB8AC3E}">
        <p14:creationId xmlns:p14="http://schemas.microsoft.com/office/powerpoint/2010/main" val="177940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pPr/>
              <a:t>24</a:t>
            </a:fld>
            <a:endParaRPr lang="en-US"/>
          </a:p>
        </p:txBody>
      </p:sp>
      <p:sp>
        <p:nvSpPr>
          <p:cNvPr id="2" name="Title 1"/>
          <p:cNvSpPr>
            <a:spLocks noGrp="1"/>
          </p:cNvSpPr>
          <p:nvPr>
            <p:ph type="title"/>
          </p:nvPr>
        </p:nvSpPr>
        <p:spPr/>
        <p:txBody>
          <a:bodyPr>
            <a:normAutofit fontScale="90000"/>
          </a:bodyPr>
          <a:lstStyle/>
          <a:p>
            <a:r>
              <a:rPr lang="en-US" dirty="0"/>
              <a:t>We performed a database reconstruction and re-identification attack for all 308,745,538 people in 2010 Census</a:t>
            </a:r>
          </a:p>
        </p:txBody>
      </p:sp>
      <p:sp>
        <p:nvSpPr>
          <p:cNvPr id="3" name="Content Placeholder 2"/>
          <p:cNvSpPr>
            <a:spLocks noGrp="1"/>
          </p:cNvSpPr>
          <p:nvPr>
            <p:ph idx="1"/>
          </p:nvPr>
        </p:nvSpPr>
        <p:spPr>
          <a:xfrm>
            <a:off x="533400" y="1600201"/>
            <a:ext cx="11582400" cy="4525963"/>
          </a:xfrm>
        </p:spPr>
        <p:txBody>
          <a:bodyPr>
            <a:normAutofit fontScale="85000" lnSpcReduction="20000"/>
          </a:bodyPr>
          <a:lstStyle/>
          <a:p>
            <a:pPr marL="514350" indent="-514350">
              <a:buFont typeface="+mj-lt"/>
              <a:buAutoNum type="arabicPeriod"/>
            </a:pPr>
            <a:r>
              <a:rPr lang="en-US" dirty="0"/>
              <a:t>Reconstructed 308,745,538 microdata records.</a:t>
            </a:r>
          </a:p>
          <a:p>
            <a:pPr marL="514350" indent="-514350">
              <a:buFont typeface="+mj-lt"/>
              <a:buAutoNum type="arabicPeriod"/>
            </a:pPr>
            <a:r>
              <a:rPr lang="en-US" dirty="0"/>
              <a:t>Used 4 commercial databases of the 2010 US population </a:t>
            </a:r>
            <a:br>
              <a:rPr lang="en-US" dirty="0"/>
            </a:br>
            <a:r>
              <a:rPr lang="en-US" dirty="0"/>
              <a:t>acquired 2009-2011 in support of the 2010 Census</a:t>
            </a:r>
          </a:p>
          <a:p>
            <a:pPr marL="800100" lvl="1" indent="-222250"/>
            <a:r>
              <a:rPr lang="en-US" dirty="0"/>
              <a:t>	Commercial database had: </a:t>
            </a:r>
            <a:r>
              <a:rPr lang="en-US" b="1" dirty="0"/>
              <a:t>NAME, ADDRESS, AGE, SEX</a:t>
            </a:r>
          </a:p>
          <a:p>
            <a:pPr marL="514350" indent="-514350">
              <a:buFont typeface="+mj-lt"/>
              <a:buAutoNum type="arabicPeriod"/>
            </a:pPr>
            <a:r>
              <a:rPr lang="en-US" dirty="0"/>
              <a:t>Linked reconstructed records to the commercial database records</a:t>
            </a:r>
          </a:p>
          <a:p>
            <a:pPr marL="577850" lvl="1" indent="336550"/>
            <a:r>
              <a:rPr lang="en-US" dirty="0"/>
              <a:t>Linked database has: </a:t>
            </a:r>
            <a:r>
              <a:rPr lang="en-US" b="1" dirty="0"/>
              <a:t>NAME, ADDRESS, AGE, SEX , ETHNICITY &amp; RACE</a:t>
            </a:r>
          </a:p>
          <a:p>
            <a:pPr marL="577850" lvl="1" indent="336550"/>
            <a:r>
              <a:rPr lang="en-US" dirty="0"/>
              <a:t>Link rate: 	45%</a:t>
            </a:r>
          </a:p>
          <a:p>
            <a:pPr marL="514350" indent="-514350">
              <a:buFont typeface="+mj-lt"/>
              <a:buAutoNum type="arabicPeriod"/>
            </a:pPr>
            <a:r>
              <a:rPr lang="en-US" dirty="0"/>
              <a:t>Compared linked database to Census Bureau confidential data</a:t>
            </a:r>
          </a:p>
          <a:p>
            <a:pPr marL="968375" lvl="1" indent="-284163"/>
            <a:r>
              <a:rPr lang="en-US" dirty="0"/>
              <a:t>Question: How often did the attack get the all variables including race and ethnicity right? </a:t>
            </a:r>
          </a:p>
          <a:p>
            <a:pPr marL="642938" lvl="1" indent="271463"/>
            <a:r>
              <a:rPr lang="en-US" dirty="0"/>
              <a:t>Answer: 	38%	 (17% of US population)</a:t>
            </a:r>
          </a:p>
          <a:p>
            <a:pPr marL="514350" lvl="1" indent="-514350">
              <a:buFont typeface="+mj-lt"/>
              <a:buAutoNum type="arabicPeriod"/>
            </a:pPr>
            <a:endParaRPr lang="en-US" dirty="0"/>
          </a:p>
        </p:txBody>
      </p:sp>
    </p:spTree>
    <p:extLst>
      <p:ext uri="{BB962C8B-B14F-4D97-AF65-F5344CB8AC3E}">
        <p14:creationId xmlns:p14="http://schemas.microsoft.com/office/powerpoint/2010/main" val="331375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attack is good, but not perfect.</a:t>
            </a:r>
            <a:br>
              <a:rPr lang="en-US"/>
            </a:br>
            <a:r>
              <a:rPr lang="en-US"/>
              <a:t>An outside attacker would have a harder time.</a:t>
            </a:r>
            <a:endParaRPr lang="en-US" dirty="0"/>
          </a:p>
        </p:txBody>
      </p:sp>
      <p:sp>
        <p:nvSpPr>
          <p:cNvPr id="3" name="Content Placeholder 2"/>
          <p:cNvSpPr>
            <a:spLocks noGrp="1"/>
          </p:cNvSpPr>
          <p:nvPr>
            <p:ph idx="1"/>
          </p:nvPr>
        </p:nvSpPr>
        <p:spPr/>
        <p:txBody>
          <a:bodyPr/>
          <a:lstStyle/>
          <a:p>
            <a:pPr lvl="1"/>
            <a:r>
              <a:rPr lang="en-US" dirty="0"/>
              <a:t>We confirmed re-identification of 38% (17% of US population)</a:t>
            </a:r>
          </a:p>
          <a:p>
            <a:pPr lvl="1"/>
            <a:r>
              <a:rPr lang="en-US" dirty="0"/>
              <a:t>We did not reconstruct families.</a:t>
            </a:r>
          </a:p>
          <a:p>
            <a:pPr lvl="1"/>
            <a:r>
              <a:rPr lang="en-US" dirty="0"/>
              <a:t>We did not recover detailed self-identified race codes</a:t>
            </a:r>
          </a:p>
          <a:p>
            <a:endParaRPr lang="en-US" dirty="0"/>
          </a:p>
          <a:p>
            <a:r>
              <a:rPr lang="en-US" dirty="0"/>
              <a:t>An outside attacker:</a:t>
            </a:r>
          </a:p>
          <a:p>
            <a:pPr lvl="1"/>
            <a:r>
              <a:rPr lang="en-US" dirty="0"/>
              <a:t>Would not know which re-identifications are correct.</a:t>
            </a:r>
          </a:p>
          <a:p>
            <a:pPr lvl="2"/>
            <a:r>
              <a:rPr lang="en-US" dirty="0"/>
              <a:t>An outside attacker would need to confirm with another external data source.</a:t>
            </a:r>
          </a:p>
          <a:p>
            <a:pPr marL="0" lvl="1" indent="0">
              <a:buNone/>
            </a:pPr>
            <a:endParaRPr lang="en-US" dirty="0"/>
          </a:p>
          <a:p>
            <a:pPr lvl="2"/>
            <a:endParaRPr lang="en-US" dirty="0"/>
          </a:p>
          <a:p>
            <a:pPr lvl="2"/>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25</a:t>
            </a:fld>
            <a:endParaRPr lang="en-US"/>
          </a:p>
        </p:txBody>
      </p:sp>
    </p:spTree>
    <p:extLst>
      <p:ext uri="{BB962C8B-B14F-4D97-AF65-F5344CB8AC3E}">
        <p14:creationId xmlns:p14="http://schemas.microsoft.com/office/powerpoint/2010/main" val="108966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protection system used in 2000 and 2010</a:t>
            </a:r>
            <a:br>
              <a:rPr lang="en-US"/>
            </a:br>
            <a:r>
              <a:rPr lang="en-US"/>
              <a:t>relied on swapping households.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Some households were swapped with other households </a:t>
            </a:r>
          </a:p>
          <a:p>
            <a:pPr lvl="1"/>
            <a:r>
              <a:rPr lang="en-US" dirty="0"/>
              <a:t>Swapped households had the same size.</a:t>
            </a:r>
          </a:p>
          <a:p>
            <a:pPr lvl="1"/>
            <a:r>
              <a:rPr lang="en-US" dirty="0"/>
              <a:t>Swapping limited to within each state.</a:t>
            </a:r>
          </a:p>
          <a:p>
            <a:pPr lvl="1"/>
            <a:endParaRPr lang="en-US" dirty="0"/>
          </a:p>
          <a:p>
            <a:r>
              <a:rPr lang="en-US" b="1" dirty="0"/>
              <a:t>Disadvantages:</a:t>
            </a:r>
          </a:p>
          <a:p>
            <a:pPr lvl="1"/>
            <a:r>
              <a:rPr lang="en-US" dirty="0"/>
              <a:t>Swap rate and details of swapping not disclosed.</a:t>
            </a:r>
          </a:p>
          <a:p>
            <a:pPr lvl="1"/>
            <a:r>
              <a:rPr lang="en-US" dirty="0"/>
              <a:t>Privacy protection was not quantified.</a:t>
            </a:r>
          </a:p>
          <a:p>
            <a:pPr lvl="1"/>
            <a:r>
              <a:rPr lang="en-US" dirty="0"/>
              <a:t>Impact on data quality not quantified.</a:t>
            </a:r>
          </a:p>
          <a:p>
            <a:pPr lvl="1"/>
            <a:endParaRPr lang="en-US" dirty="0"/>
          </a:p>
          <a:p>
            <a:r>
              <a:rPr lang="en-US" dirty="0"/>
              <a:t>Swapping is called a “Disclosure Avoidance” technique.</a:t>
            </a:r>
            <a:br>
              <a:rPr lang="en-US" dirty="0"/>
            </a:br>
            <a:r>
              <a:rPr lang="en-US" dirty="0"/>
              <a:t>It’s job is to prevent improper disclosures.</a:t>
            </a:r>
          </a:p>
        </p:txBody>
      </p:sp>
      <p:sp>
        <p:nvSpPr>
          <p:cNvPr id="8" name="Slide Number Placeholder 7"/>
          <p:cNvSpPr>
            <a:spLocks noGrp="1"/>
          </p:cNvSpPr>
          <p:nvPr>
            <p:ph type="sldNum" sz="quarter" idx="12"/>
          </p:nvPr>
        </p:nvSpPr>
        <p:spPr/>
        <p:txBody>
          <a:bodyPr/>
          <a:lstStyle/>
          <a:p>
            <a:fld id="{6B70B6FD-B4DD-4C3C-B591-D26FF6FF6394}" type="slidenum">
              <a:rPr lang="en-US" smtClean="0"/>
              <a:pPr/>
              <a:t>26</a:t>
            </a:fld>
            <a:endParaRPr lang="en-US"/>
          </a:p>
        </p:txBody>
      </p:sp>
      <p:grpSp>
        <p:nvGrpSpPr>
          <p:cNvPr id="20" name="Group 19"/>
          <p:cNvGrpSpPr/>
          <p:nvPr/>
        </p:nvGrpSpPr>
        <p:grpSpPr>
          <a:xfrm>
            <a:off x="8305800" y="2133600"/>
            <a:ext cx="3352800" cy="3076288"/>
            <a:chOff x="8691091" y="3092916"/>
            <a:chExt cx="3352800" cy="3076288"/>
          </a:xfrm>
        </p:grpSpPr>
        <p:grpSp>
          <p:nvGrpSpPr>
            <p:cNvPr id="4" name="Group 3"/>
            <p:cNvGrpSpPr/>
            <p:nvPr/>
          </p:nvGrpSpPr>
          <p:grpSpPr>
            <a:xfrm>
              <a:off x="8691091" y="3092916"/>
              <a:ext cx="3352800" cy="3076288"/>
              <a:chOff x="7941079" y="2992573"/>
              <a:chExt cx="3852153" cy="3482068"/>
            </a:xfrm>
          </p:grpSpPr>
          <p:sp>
            <p:nvSpPr>
              <p:cNvPr id="6" name="TextBox 5"/>
              <p:cNvSpPr txBox="1"/>
              <p:nvPr/>
            </p:nvSpPr>
            <p:spPr>
              <a:xfrm>
                <a:off x="9031229" y="6056592"/>
                <a:ext cx="1361420" cy="418049"/>
              </a:xfrm>
              <a:prstGeom prst="rect">
                <a:avLst/>
              </a:prstGeom>
              <a:noFill/>
            </p:spPr>
            <p:txBody>
              <a:bodyPr wrap="none" rtlCol="0">
                <a:spAutoFit/>
              </a:bodyPr>
              <a:lstStyle/>
              <a:p>
                <a:r>
                  <a:rPr lang="en-US" dirty="0"/>
                  <a:t>Any State</a:t>
                </a:r>
              </a:p>
            </p:txBody>
          </p:sp>
          <p:grpSp>
            <p:nvGrpSpPr>
              <p:cNvPr id="12" name="Group 11"/>
              <p:cNvGrpSpPr/>
              <p:nvPr/>
            </p:nvGrpSpPr>
            <p:grpSpPr>
              <a:xfrm>
                <a:off x="7941079" y="2992573"/>
                <a:ext cx="3852153" cy="2985618"/>
                <a:chOff x="7712479" y="2994674"/>
                <a:chExt cx="3852153" cy="2985618"/>
              </a:xfrm>
            </p:grpSpPr>
            <p:sp>
              <p:nvSpPr>
                <p:cNvPr id="5" name="Snip Diagonal Corner Rectangle 4"/>
                <p:cNvSpPr/>
                <p:nvPr/>
              </p:nvSpPr>
              <p:spPr>
                <a:xfrm>
                  <a:off x="7712479" y="2994674"/>
                  <a:ext cx="3852153" cy="298561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652458" y="3648565"/>
                  <a:ext cx="1395510" cy="523220"/>
                </a:xfrm>
                <a:prstGeom prst="rect">
                  <a:avLst/>
                </a:prstGeom>
                <a:noFill/>
                <a:ln>
                  <a:noFill/>
                </a:ln>
              </p:spPr>
              <p:txBody>
                <a:bodyPr wrap="none" rtlCol="0">
                  <a:spAutoFit/>
                </a:bodyPr>
                <a:lstStyle/>
                <a:p>
                  <a:r>
                    <a:rPr lang="en-US" sz="2800" b="1" dirty="0">
                      <a:solidFill>
                        <a:srgbClr val="FFC000"/>
                      </a:solidFill>
                    </a:rPr>
                    <a:t>Town 1</a:t>
                  </a:r>
                </a:p>
              </p:txBody>
            </p:sp>
            <p:sp>
              <p:nvSpPr>
                <p:cNvPr id="16" name="TextBox 15"/>
                <p:cNvSpPr txBox="1"/>
                <p:nvPr/>
              </p:nvSpPr>
              <p:spPr>
                <a:xfrm>
                  <a:off x="9988351" y="5365563"/>
                  <a:ext cx="1395509" cy="523220"/>
                </a:xfrm>
                <a:prstGeom prst="rect">
                  <a:avLst/>
                </a:prstGeom>
                <a:noFill/>
                <a:ln>
                  <a:noFill/>
                </a:ln>
              </p:spPr>
              <p:txBody>
                <a:bodyPr wrap="none" rtlCol="0">
                  <a:spAutoFit/>
                </a:bodyPr>
                <a:lstStyle/>
                <a:p>
                  <a:r>
                    <a:rPr lang="en-US" sz="2800" b="1" dirty="0">
                      <a:solidFill>
                        <a:srgbClr val="FFC000"/>
                      </a:solidFill>
                    </a:rPr>
                    <a:t>Town 2</a:t>
                  </a:r>
                </a:p>
              </p:txBody>
            </p:sp>
          </p:grpSp>
        </p:grpSp>
        <p:pic>
          <p:nvPicPr>
            <p:cNvPr id="17" name="Picture 16">
              <a:extLst>
                <a:ext uri="{FF2B5EF4-FFF2-40B4-BE49-F238E27FC236}">
                  <a16:creationId xmlns:a16="http://schemas.microsoft.com/office/drawing/2014/main" id="{AEE13345-6CFD-6442-B908-B85B8B3F75A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162404" y="3760283"/>
              <a:ext cx="325281" cy="1049353"/>
            </a:xfrm>
            <a:prstGeom prst="rect">
              <a:avLst/>
            </a:prstGeom>
          </p:spPr>
        </p:pic>
        <p:pic>
          <p:nvPicPr>
            <p:cNvPr id="18" name="Picture 17">
              <a:extLst>
                <a:ext uri="{FF2B5EF4-FFF2-40B4-BE49-F238E27FC236}">
                  <a16:creationId xmlns:a16="http://schemas.microsoft.com/office/drawing/2014/main" id="{8AAAEFEE-2740-6946-A8C6-A6DE65FC93A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207449" y="4436822"/>
              <a:ext cx="298346" cy="876629"/>
            </a:xfrm>
            <a:prstGeom prst="rect">
              <a:avLst/>
            </a:prstGeom>
          </p:spPr>
        </p:pic>
      </p:grpSp>
    </p:spTree>
    <p:extLst>
      <p:ext uri="{BB962C8B-B14F-4D97-AF65-F5344CB8AC3E}">
        <p14:creationId xmlns:p14="http://schemas.microsoft.com/office/powerpoint/2010/main" val="330629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now know that the disclosure avoidance techniques we used in the 2010 Census were flawed.</a:t>
            </a:r>
          </a:p>
        </p:txBody>
      </p:sp>
      <p:sp>
        <p:nvSpPr>
          <p:cNvPr id="3" name="Content Placeholder 2"/>
          <p:cNvSpPr>
            <a:spLocks noGrp="1"/>
          </p:cNvSpPr>
          <p:nvPr>
            <p:ph idx="1"/>
          </p:nvPr>
        </p:nvSpPr>
        <p:spPr/>
        <p:txBody>
          <a:bodyPr>
            <a:normAutofit fontScale="92500"/>
          </a:bodyPr>
          <a:lstStyle/>
          <a:p>
            <a:pPr lvl="1"/>
            <a:r>
              <a:rPr lang="en-US" dirty="0"/>
              <a:t>We released </a:t>
            </a:r>
            <a:r>
              <a:rPr lang="en-US" i="1" dirty="0"/>
              <a:t>exact population counts </a:t>
            </a:r>
            <a:r>
              <a:rPr lang="en-US" dirty="0"/>
              <a:t>for blocks, tracts and counties.</a:t>
            </a:r>
          </a:p>
          <a:p>
            <a:pPr lvl="1"/>
            <a:r>
              <a:rPr lang="en-US" dirty="0"/>
              <a:t>We did not swap 100% of the households</a:t>
            </a:r>
          </a:p>
          <a:p>
            <a:pPr lvl="1"/>
            <a:r>
              <a:rPr lang="en-US" dirty="0"/>
              <a:t>We released ≈25 statistics per person, </a:t>
            </a:r>
            <a:br>
              <a:rPr lang="en-US" dirty="0"/>
            </a:br>
            <a:r>
              <a:rPr lang="en-US" dirty="0"/>
              <a:t>but only collected six pieces of data per person:</a:t>
            </a:r>
          </a:p>
          <a:p>
            <a:pPr lvl="2"/>
            <a:r>
              <a:rPr lang="en-US" dirty="0"/>
              <a:t>Block • Age •  Sex • Race • Ethnicity • Relationship to Householder</a:t>
            </a:r>
          </a:p>
          <a:p>
            <a:endParaRPr lang="en-US" dirty="0"/>
          </a:p>
          <a:p>
            <a:r>
              <a:rPr lang="en-US" dirty="0"/>
              <a:t>The Census Bureau did the best possible in 2010. </a:t>
            </a:r>
            <a:br>
              <a:rPr lang="en-US" dirty="0"/>
            </a:br>
            <a:r>
              <a:rPr lang="en-US" dirty="0"/>
              <a:t>The math for protecting a decennial census did not [yet] exist.</a:t>
            </a:r>
          </a:p>
          <a:p>
            <a:endParaRPr lang="en-US"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27</a:t>
            </a:fld>
            <a:endParaRPr lang="en-US"/>
          </a:p>
        </p:txBody>
      </p:sp>
    </p:spTree>
    <p:extLst>
      <p:ext uri="{BB962C8B-B14F-4D97-AF65-F5344CB8AC3E}">
        <p14:creationId xmlns:p14="http://schemas.microsoft.com/office/powerpoint/2010/main" val="375548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DBC-0BC9-AD47-B14B-9164E96C4BF0}"/>
              </a:ext>
            </a:extLst>
          </p:cNvPr>
          <p:cNvSpPr>
            <a:spLocks noGrp="1"/>
          </p:cNvSpPr>
          <p:nvPr>
            <p:ph type="title"/>
          </p:nvPr>
        </p:nvSpPr>
        <p:spPr/>
        <p:txBody>
          <a:bodyPr/>
          <a:lstStyle/>
          <a:p>
            <a:r>
              <a:rPr lang="en-US" dirty="0"/>
              <a:t>Options for protecting the confidentiality of the collected data in a decennial census</a:t>
            </a:r>
          </a:p>
        </p:txBody>
      </p:sp>
      <p:sp>
        <p:nvSpPr>
          <p:cNvPr id="3" name="Content Placeholder 2">
            <a:extLst>
              <a:ext uri="{FF2B5EF4-FFF2-40B4-BE49-F238E27FC236}">
                <a16:creationId xmlns:a16="http://schemas.microsoft.com/office/drawing/2014/main" id="{13F3954F-1EC3-7847-B99A-E0BA3821C91C}"/>
              </a:ext>
            </a:extLst>
          </p:cNvPr>
          <p:cNvSpPr>
            <a:spLocks noGrp="1"/>
          </p:cNvSpPr>
          <p:nvPr>
            <p:ph idx="1"/>
          </p:nvPr>
        </p:nvSpPr>
        <p:spPr/>
        <p:txBody>
          <a:bodyPr/>
          <a:lstStyle/>
          <a:p>
            <a:pPr marL="514350" indent="-514350">
              <a:buAutoNum type="arabicPeriod"/>
            </a:pPr>
            <a:r>
              <a:rPr lang="en-US" dirty="0"/>
              <a:t>Publish less data.</a:t>
            </a:r>
          </a:p>
          <a:p>
            <a:pPr marL="514350" indent="-514350">
              <a:buAutoNum type="arabicPeriod"/>
            </a:pPr>
            <a:r>
              <a:rPr lang="en-US" dirty="0"/>
              <a:t>Publish less accurate data.</a:t>
            </a:r>
          </a:p>
          <a:p>
            <a:pPr marL="514350" indent="-514350">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C00926FF-2EFA-D14A-8AEB-785EA5FC55FD}"/>
              </a:ext>
            </a:extLst>
          </p:cNvPr>
          <p:cNvSpPr>
            <a:spLocks noGrp="1"/>
          </p:cNvSpPr>
          <p:nvPr>
            <p:ph type="sldNum" sz="quarter" idx="12"/>
          </p:nvPr>
        </p:nvSpPr>
        <p:spPr/>
        <p:txBody>
          <a:bodyPr/>
          <a:lstStyle/>
          <a:p>
            <a:fld id="{6B70B6FD-B4DD-4C3C-B591-D26FF6FF6394}" type="slidenum">
              <a:rPr lang="en-US" smtClean="0"/>
              <a:pPr/>
              <a:t>28</a:t>
            </a:fld>
            <a:endParaRPr lang="en-US"/>
          </a:p>
        </p:txBody>
      </p:sp>
    </p:spTree>
    <p:extLst>
      <p:ext uri="{BB962C8B-B14F-4D97-AF65-F5344CB8AC3E}">
        <p14:creationId xmlns:p14="http://schemas.microsoft.com/office/powerpoint/2010/main" val="428927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The 2020 census and differential privacy</a:t>
            </a:r>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1981200" y="1417638"/>
            <a:ext cx="8892939" cy="527261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29</a:t>
            </a:fld>
            <a:endParaRPr lang="en-US"/>
          </a:p>
        </p:txBody>
      </p:sp>
    </p:spTree>
    <p:extLst>
      <p:ext uri="{BB962C8B-B14F-4D97-AF65-F5344CB8AC3E}">
        <p14:creationId xmlns:p14="http://schemas.microsoft.com/office/powerpoint/2010/main" val="358956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0158F-24F3-C74C-A47E-B480FF090760}"/>
              </a:ext>
            </a:extLst>
          </p:cNvPr>
          <p:cNvSpPr>
            <a:spLocks noGrp="1"/>
          </p:cNvSpPr>
          <p:nvPr>
            <p:ph type="title"/>
          </p:nvPr>
        </p:nvSpPr>
        <p:spPr/>
        <p:txBody>
          <a:bodyPr/>
          <a:lstStyle/>
          <a:p>
            <a:r>
              <a:rPr lang="en-US" dirty="0"/>
              <a:t>Statistical agencies collect data under a </a:t>
            </a:r>
            <a:br>
              <a:rPr lang="en-US" dirty="0"/>
            </a:br>
            <a:r>
              <a:rPr lang="en-US" i="1" dirty="0"/>
              <a:t>pledge of confidentiality.</a:t>
            </a:r>
          </a:p>
        </p:txBody>
      </p:sp>
      <p:sp>
        <p:nvSpPr>
          <p:cNvPr id="6" name="Content Placeholder 5">
            <a:extLst>
              <a:ext uri="{FF2B5EF4-FFF2-40B4-BE49-F238E27FC236}">
                <a16:creationId xmlns:a16="http://schemas.microsoft.com/office/drawing/2014/main" id="{3828BABD-6D51-3B4C-8B4F-ECDEC8C5C89D}"/>
              </a:ext>
            </a:extLst>
          </p:cNvPr>
          <p:cNvSpPr>
            <a:spLocks noGrp="1"/>
          </p:cNvSpPr>
          <p:nvPr>
            <p:ph idx="1"/>
          </p:nvPr>
        </p:nvSpPr>
        <p:spPr/>
        <p:txBody>
          <a:bodyPr/>
          <a:lstStyle/>
          <a:p>
            <a:r>
              <a:rPr lang="en-US" dirty="0"/>
              <a:t>We pledge:</a:t>
            </a:r>
          </a:p>
          <a:p>
            <a:pPr lvl="1"/>
            <a:r>
              <a:rPr lang="en-US" dirty="0"/>
              <a:t>Collected data will be used </a:t>
            </a:r>
            <a:r>
              <a:rPr lang="en-US" i="1" dirty="0"/>
              <a:t>only for statistical purposes</a:t>
            </a:r>
            <a:r>
              <a:rPr lang="en-US" dirty="0"/>
              <a:t>. </a:t>
            </a:r>
          </a:p>
          <a:p>
            <a:pPr lvl="1"/>
            <a:r>
              <a:rPr lang="en-US" dirty="0"/>
              <a:t>Collected data will be kept </a:t>
            </a:r>
            <a:r>
              <a:rPr lang="en-US" i="1" dirty="0"/>
              <a:t>confidential</a:t>
            </a:r>
            <a:r>
              <a:rPr lang="en-US" dirty="0"/>
              <a:t>.</a:t>
            </a:r>
          </a:p>
          <a:p>
            <a:pPr lvl="1"/>
            <a:r>
              <a:rPr lang="en-US" dirty="0"/>
              <a:t>Data from individuals or establishments</a:t>
            </a:r>
            <a:br>
              <a:rPr lang="en-US" dirty="0"/>
            </a:br>
            <a:r>
              <a:rPr lang="en-US" i="1" dirty="0"/>
              <a:t>won’t be identifiable in any publication.</a:t>
            </a:r>
          </a:p>
          <a:p>
            <a:endParaRPr lang="en-US" i="1" dirty="0"/>
          </a:p>
          <a:p>
            <a:r>
              <a:rPr lang="en-US" dirty="0"/>
              <a:t>Fines and prison await any Census Bureau employee who violates this pledge.</a:t>
            </a:r>
          </a:p>
          <a:p>
            <a:endParaRPr lang="en-US" dirty="0"/>
          </a:p>
        </p:txBody>
      </p:sp>
      <p:sp>
        <p:nvSpPr>
          <p:cNvPr id="2" name="Slide Number Placeholder 1">
            <a:extLst>
              <a:ext uri="{FF2B5EF4-FFF2-40B4-BE49-F238E27FC236}">
                <a16:creationId xmlns:a16="http://schemas.microsoft.com/office/drawing/2014/main" id="{E2DF2262-EBCD-7C4B-8FB6-D5EF5AB39B62}"/>
              </a:ext>
            </a:extLst>
          </p:cNvPr>
          <p:cNvSpPr>
            <a:spLocks noGrp="1"/>
          </p:cNvSpPr>
          <p:nvPr>
            <p:ph type="sldNum" sz="quarter" idx="12"/>
          </p:nvPr>
        </p:nvSpPr>
        <p:spPr/>
        <p:txBody>
          <a:bodyPr/>
          <a:lstStyle/>
          <a:p>
            <a:fld id="{6B70B6FD-B4DD-4C3C-B591-D26FF6FF6394}" type="slidenum">
              <a:rPr lang="en-US" smtClean="0"/>
              <a:pPr/>
              <a:t>3</a:t>
            </a:fld>
            <a:endParaRPr lang="en-US"/>
          </a:p>
        </p:txBody>
      </p:sp>
    </p:spTree>
    <p:extLst>
      <p:ext uri="{BB962C8B-B14F-4D97-AF65-F5344CB8AC3E}">
        <p14:creationId xmlns:p14="http://schemas.microsoft.com/office/powerpoint/2010/main" val="214331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Disclosure Avoidance System allows the Census Bureau to enforce global confidentiality protections.</a:t>
            </a:r>
            <a:endParaRPr lang="en-US" dirty="0">
              <a:latin typeface="+mn-lt"/>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Unedited File </a:t>
            </a:r>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Edited File</a:t>
            </a:r>
          </a:p>
        </p:txBody>
      </p:sp>
      <p:sp>
        <p:nvSpPr>
          <p:cNvPr id="10" name="Rectangle 9"/>
          <p:cNvSpPr/>
          <p:nvPr/>
        </p:nvSpPr>
        <p:spPr>
          <a:xfrm>
            <a:off x="7696200" y="284117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DHC, detailed DHC</a:t>
            </a:r>
            <a:endParaRPr lang="en-US" sz="1600" dirty="0"/>
          </a:p>
        </p:txBody>
      </p:sp>
      <p:sp>
        <p:nvSpPr>
          <p:cNvPr id="12" name="Rectangle 11"/>
          <p:cNvSpPr/>
          <p:nvPr/>
        </p:nvSpPr>
        <p:spPr>
          <a:xfrm>
            <a:off x="9979818" y="3652698"/>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8" cy="8115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Decennial Response File</a:t>
            </a:r>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15" y="4386882"/>
            <a:ext cx="1565494" cy="1175718"/>
          </a:xfrm>
          <a:prstGeom prst="rect">
            <a:avLst/>
          </a:prstGeom>
        </p:spPr>
      </p:pic>
      <p:sp>
        <p:nvSpPr>
          <p:cNvPr id="24" name="Rectangle 23"/>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Privacy-loss Budget,</a:t>
            </a:r>
          </a:p>
          <a:p>
            <a:pPr algn="ctr"/>
            <a:r>
              <a:rPr lang="en-US" dirty="0"/>
              <a:t>Accuracy Decisions</a:t>
            </a:r>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30</a:t>
            </a:fld>
            <a:endParaRPr lang="en-US"/>
          </a:p>
        </p:txBody>
      </p:sp>
      <p:sp>
        <p:nvSpPr>
          <p:cNvPr id="20" name="TextBox 19"/>
          <p:cNvSpPr txBox="1"/>
          <p:nvPr/>
        </p:nvSpPr>
        <p:spPr>
          <a:xfrm>
            <a:off x="360539" y="2229158"/>
            <a:ext cx="1027845" cy="584775"/>
          </a:xfrm>
          <a:prstGeom prst="rect">
            <a:avLst/>
          </a:prstGeom>
          <a:noFill/>
        </p:spPr>
        <p:txBody>
          <a:bodyPr wrap="none" rtlCol="0">
            <a:spAutoFit/>
          </a:bodyPr>
          <a:lstStyle/>
          <a:p>
            <a:r>
              <a:rPr lang="en-US" sz="3200" b="1" dirty="0"/>
              <a:t>DRF</a:t>
            </a:r>
          </a:p>
        </p:txBody>
      </p:sp>
      <p:sp>
        <p:nvSpPr>
          <p:cNvPr id="21" name="TextBox 20"/>
          <p:cNvSpPr txBox="1"/>
          <p:nvPr/>
        </p:nvSpPr>
        <p:spPr>
          <a:xfrm>
            <a:off x="2074737" y="2211776"/>
            <a:ext cx="1027845" cy="584775"/>
          </a:xfrm>
          <a:prstGeom prst="rect">
            <a:avLst/>
          </a:prstGeom>
          <a:noFill/>
        </p:spPr>
        <p:txBody>
          <a:bodyPr wrap="none" rtlCol="0">
            <a:spAutoFit/>
          </a:bodyPr>
          <a:lstStyle/>
          <a:p>
            <a:r>
              <a:rPr lang="en-US" sz="3200" b="1" dirty="0"/>
              <a:t>CUF</a:t>
            </a:r>
          </a:p>
        </p:txBody>
      </p:sp>
      <p:sp>
        <p:nvSpPr>
          <p:cNvPr id="23" name="TextBox 22"/>
          <p:cNvSpPr txBox="1"/>
          <p:nvPr/>
        </p:nvSpPr>
        <p:spPr>
          <a:xfrm>
            <a:off x="7868077" y="2229158"/>
            <a:ext cx="1072730" cy="584775"/>
          </a:xfrm>
          <a:prstGeom prst="rect">
            <a:avLst/>
          </a:prstGeom>
          <a:noFill/>
        </p:spPr>
        <p:txBody>
          <a:bodyPr wrap="none" rtlCol="0">
            <a:spAutoFit/>
          </a:bodyPr>
          <a:lstStyle/>
          <a:p>
            <a:r>
              <a:rPr lang="en-US" sz="3200" b="1" dirty="0"/>
              <a:t>MDF</a:t>
            </a:r>
          </a:p>
        </p:txBody>
      </p:sp>
      <p:sp>
        <p:nvSpPr>
          <p:cNvPr id="28" name="TextBox 27"/>
          <p:cNvSpPr txBox="1"/>
          <p:nvPr/>
        </p:nvSpPr>
        <p:spPr>
          <a:xfrm>
            <a:off x="3832208" y="2211775"/>
            <a:ext cx="1005403" cy="584775"/>
          </a:xfrm>
          <a:prstGeom prst="rect">
            <a:avLst/>
          </a:prstGeom>
          <a:noFill/>
        </p:spPr>
        <p:txBody>
          <a:bodyPr wrap="none" rtlCol="0">
            <a:spAutoFit/>
          </a:bodyPr>
          <a:lstStyle/>
          <a:p>
            <a:r>
              <a:rPr lang="en-US" sz="3200" b="1" dirty="0"/>
              <a:t>CEF</a:t>
            </a:r>
          </a:p>
        </p:txBody>
      </p:sp>
      <p:sp>
        <p:nvSpPr>
          <p:cNvPr id="31" name="Rectangle 30"/>
          <p:cNvSpPr/>
          <p:nvPr/>
        </p:nvSpPr>
        <p:spPr>
          <a:xfrm>
            <a:off x="1684349" y="5470992"/>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Confidential data</a:t>
            </a:r>
          </a:p>
        </p:txBody>
      </p:sp>
      <p:sp>
        <p:nvSpPr>
          <p:cNvPr id="33" name="Rectangle 32"/>
          <p:cNvSpPr/>
          <p:nvPr/>
        </p:nvSpPr>
        <p:spPr>
          <a:xfrm>
            <a:off x="8940807" y="5476165"/>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34" name="TextBox 33"/>
          <p:cNvSpPr txBox="1"/>
          <p:nvPr/>
        </p:nvSpPr>
        <p:spPr>
          <a:xfrm>
            <a:off x="5876622" y="2204110"/>
            <a:ext cx="1051891" cy="584775"/>
          </a:xfrm>
          <a:prstGeom prst="rect">
            <a:avLst/>
          </a:prstGeom>
          <a:noFill/>
        </p:spPr>
        <p:txBody>
          <a:bodyPr wrap="none" rtlCol="0">
            <a:spAutoFit/>
          </a:bodyPr>
          <a:lstStyle/>
          <a:p>
            <a:r>
              <a:rPr lang="en-US" sz="3200" b="1" dirty="0"/>
              <a:t>DAS</a:t>
            </a:r>
          </a:p>
        </p:txBody>
      </p:sp>
    </p:spTree>
    <p:extLst>
      <p:ext uri="{BB962C8B-B14F-4D97-AF65-F5344CB8AC3E}">
        <p14:creationId xmlns:p14="http://schemas.microsoft.com/office/powerpoint/2010/main" val="83940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781800" y="1726837"/>
            <a:ext cx="5173790" cy="3758457"/>
          </a:xfrm>
          <a:prstGeom prst="rect">
            <a:avLst/>
          </a:prstGeom>
        </p:spPr>
      </p:pic>
      <p:sp>
        <p:nvSpPr>
          <p:cNvPr id="2" name="Title 1"/>
          <p:cNvSpPr>
            <a:spLocks noGrp="1"/>
          </p:cNvSpPr>
          <p:nvPr>
            <p:ph type="title"/>
          </p:nvPr>
        </p:nvSpPr>
        <p:spPr/>
        <p:txBody>
          <a:bodyPr>
            <a:normAutofit fontScale="90000"/>
          </a:bodyPr>
          <a:lstStyle/>
          <a:p>
            <a:r>
              <a:rPr lang="en-US" dirty="0"/>
              <a:t>The Census disclosure avoidance system uses differential privacy to defend against an accurate reconstruction attack.</a:t>
            </a:r>
          </a:p>
        </p:txBody>
      </p:sp>
      <p:sp>
        <p:nvSpPr>
          <p:cNvPr id="3" name="Content Placeholder 2"/>
          <p:cNvSpPr>
            <a:spLocks noGrp="1"/>
          </p:cNvSpPr>
          <p:nvPr>
            <p:ph idx="1"/>
          </p:nvPr>
        </p:nvSpPr>
        <p:spPr>
          <a:xfrm>
            <a:off x="533400" y="1600202"/>
            <a:ext cx="6019800" cy="3975764"/>
          </a:xfrm>
        </p:spPr>
        <p:txBody>
          <a:bodyPr>
            <a:normAutofit lnSpcReduction="10000"/>
          </a:bodyPr>
          <a:lstStyle/>
          <a:p>
            <a:r>
              <a:rPr lang="en-US" dirty="0"/>
              <a:t>Differential privacy provides:</a:t>
            </a:r>
          </a:p>
          <a:p>
            <a:pPr lvl="1"/>
            <a:r>
              <a:rPr lang="en-US" dirty="0"/>
              <a:t>Provable bounds on the accuracy of the best possible database reconstruction given the released tabulations.</a:t>
            </a:r>
          </a:p>
          <a:p>
            <a:pPr lvl="1"/>
            <a:endParaRPr lang="en-US" dirty="0"/>
          </a:p>
          <a:p>
            <a:pPr lvl="1"/>
            <a:r>
              <a:rPr lang="en-US" dirty="0"/>
              <a:t>Algorithms that allow policy makers to decide the trade-off between accuracy and privacy.</a:t>
            </a:r>
          </a:p>
          <a:p>
            <a:pPr lvl="1"/>
            <a:endParaRPr lang="en-US" dirty="0"/>
          </a:p>
          <a:p>
            <a:pPr lvl="1"/>
            <a:endParaRPr lang="en-US" dirty="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grpSp>
        <p:nvGrpSpPr>
          <p:cNvPr id="14" name="Group 13"/>
          <p:cNvGrpSpPr/>
          <p:nvPr/>
        </p:nvGrpSpPr>
        <p:grpSpPr>
          <a:xfrm>
            <a:off x="6705600" y="2971799"/>
            <a:ext cx="3924300" cy="2604166"/>
            <a:chOff x="6229531" y="3434673"/>
            <a:chExt cx="4508205" cy="3110623"/>
          </a:xfrm>
        </p:grpSpPr>
        <p:sp>
          <p:nvSpPr>
            <p:cNvPr id="4" name="TextBox 3"/>
            <p:cNvSpPr txBox="1"/>
            <p:nvPr/>
          </p:nvSpPr>
          <p:spPr>
            <a:xfrm>
              <a:off x="8225510" y="6175964"/>
              <a:ext cx="2512226" cy="369332"/>
            </a:xfrm>
            <a:prstGeom prst="rect">
              <a:avLst/>
            </a:prstGeom>
            <a:solidFill>
              <a:schemeClr val="bg1"/>
            </a:solidFill>
          </p:spPr>
          <p:txBody>
            <a:bodyPr wrap="none" rtlCol="0">
              <a:spAutoFit/>
            </a:bodyPr>
            <a:lstStyle/>
            <a:p>
              <a:r>
                <a:rPr lang="en-US" dirty="0"/>
                <a:t>Privacy loss budget (</a:t>
              </a:r>
              <a:r>
                <a:rPr lang="el-GR" b="1" dirty="0"/>
                <a:t>ε</a:t>
              </a:r>
              <a:r>
                <a:rPr lang="en-US" dirty="0"/>
                <a:t>)</a:t>
              </a:r>
            </a:p>
          </p:txBody>
        </p:sp>
        <p:sp>
          <p:nvSpPr>
            <p:cNvPr id="12" name="TextBox 11"/>
            <p:cNvSpPr txBox="1"/>
            <p:nvPr/>
          </p:nvSpPr>
          <p:spPr>
            <a:xfrm rot="16200000">
              <a:off x="5584482" y="4079722"/>
              <a:ext cx="1659429" cy="369332"/>
            </a:xfrm>
            <a:prstGeom prst="rect">
              <a:avLst/>
            </a:prstGeom>
            <a:solidFill>
              <a:schemeClr val="bg1"/>
            </a:solidFill>
          </p:spPr>
          <p:txBody>
            <a:bodyPr wrap="none" rtlCol="0">
              <a:spAutoFit/>
            </a:bodyPr>
            <a:lstStyle/>
            <a:p>
              <a:r>
                <a:rPr lang="en-US" dirty="0"/>
                <a:t>Data accuracy</a:t>
              </a:r>
            </a:p>
          </p:txBody>
        </p:sp>
      </p:grpSp>
      <p:sp>
        <p:nvSpPr>
          <p:cNvPr id="13" name="Rectangle 12"/>
          <p:cNvSpPr/>
          <p:nvPr/>
        </p:nvSpPr>
        <p:spPr>
          <a:xfrm>
            <a:off x="609600" y="5702525"/>
            <a:ext cx="10972800" cy="646331"/>
          </a:xfrm>
          <a:prstGeom prst="rect">
            <a:avLst/>
          </a:prstGeom>
        </p:spPr>
        <p:txBody>
          <a:bodyPr wrap="square">
            <a:spAutoFit/>
          </a:bodyPr>
          <a:lstStyle/>
          <a:p>
            <a:pPr algn="ctr"/>
            <a:r>
              <a:rPr lang="en-US" altLang="en-US" dirty="0"/>
              <a:t>Final privacy-loss budget determined by Data Stewardship Executive Policy Committee (DSEP) </a:t>
            </a:r>
            <a:br>
              <a:rPr lang="en-US" altLang="en-US" dirty="0"/>
            </a:br>
            <a:r>
              <a:rPr lang="en-US" altLang="en-US" dirty="0"/>
              <a:t>with recommendation from Disclosure Review Board (DRB)</a:t>
            </a:r>
          </a:p>
        </p:txBody>
      </p:sp>
      <p:sp>
        <p:nvSpPr>
          <p:cNvPr id="7" name="Slide Number Placeholder 6"/>
          <p:cNvSpPr>
            <a:spLocks noGrp="1"/>
          </p:cNvSpPr>
          <p:nvPr>
            <p:ph type="sldNum" sz="quarter" idx="12"/>
          </p:nvPr>
        </p:nvSpPr>
        <p:spPr/>
        <p:txBody>
          <a:bodyPr/>
          <a:lstStyle/>
          <a:p>
            <a:fld id="{6B70B6FD-B4DD-4C3C-B591-D26FF6FF6394}" type="slidenum">
              <a:rPr lang="en-US" smtClean="0"/>
              <a:pPr/>
              <a:t>31</a:t>
            </a:fld>
            <a:endParaRPr lang="en-US"/>
          </a:p>
        </p:txBody>
      </p:sp>
    </p:spTree>
    <p:extLst>
      <p:ext uri="{BB962C8B-B14F-4D97-AF65-F5344CB8AC3E}">
        <p14:creationId xmlns:p14="http://schemas.microsoft.com/office/powerpoint/2010/main" val="359175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Disclosure Avoidance System relies on injects formally private noise.</a:t>
            </a:r>
          </a:p>
        </p:txBody>
      </p:sp>
      <p:sp>
        <p:nvSpPr>
          <p:cNvPr id="3" name="Content Placeholder 2"/>
          <p:cNvSpPr>
            <a:spLocks noGrp="1"/>
          </p:cNvSpPr>
          <p:nvPr>
            <p:ph idx="1"/>
          </p:nvPr>
        </p:nvSpPr>
        <p:spPr/>
        <p:txBody>
          <a:bodyPr>
            <a:normAutofit fontScale="92500" lnSpcReduction="20000"/>
          </a:bodyPr>
          <a:lstStyle/>
          <a:p>
            <a:r>
              <a:rPr lang="en-US" dirty="0"/>
              <a:t>Advantages of noise injection with formal privacy:</a:t>
            </a:r>
          </a:p>
          <a:p>
            <a:pPr lvl="1"/>
            <a:r>
              <a:rPr lang="en-US" dirty="0"/>
              <a:t>Transparency: the details can be explained to the public </a:t>
            </a:r>
          </a:p>
          <a:p>
            <a:pPr lvl="1"/>
            <a:r>
              <a:rPr lang="en-US" dirty="0"/>
              <a:t>Tunable privacy guarantees</a:t>
            </a:r>
          </a:p>
          <a:p>
            <a:pPr lvl="1"/>
            <a:r>
              <a:rPr lang="en-US" dirty="0"/>
              <a:t>Privacy guarantees do not depend on external data</a:t>
            </a:r>
          </a:p>
          <a:p>
            <a:pPr lvl="1"/>
            <a:r>
              <a:rPr lang="en-US" dirty="0"/>
              <a:t>Protects against accurate database reconstruction</a:t>
            </a:r>
          </a:p>
          <a:p>
            <a:pPr lvl="1"/>
            <a:r>
              <a:rPr lang="en-US" dirty="0"/>
              <a:t>Protects every member of the population</a:t>
            </a:r>
          </a:p>
          <a:p>
            <a:endParaRPr lang="en-US" i="1" dirty="0"/>
          </a:p>
          <a:p>
            <a:r>
              <a:rPr lang="en-US" dirty="0"/>
              <a:t>Challenges:</a:t>
            </a:r>
          </a:p>
          <a:p>
            <a:pPr lvl="1"/>
            <a:r>
              <a:rPr lang="en-US" dirty="0"/>
              <a:t>Entire country must be processed at once for best accuracy</a:t>
            </a:r>
          </a:p>
          <a:p>
            <a:pPr lvl="1"/>
            <a:r>
              <a:rPr lang="en-US" dirty="0"/>
              <a:t>Every use of confidential data must be tallied in the </a:t>
            </a:r>
            <a:r>
              <a:rPr lang="en-US" i="1" dirty="0"/>
              <a:t>privacy-loss budget</a:t>
            </a:r>
            <a:endParaRPr lang="en-US" dirty="0"/>
          </a:p>
        </p:txBody>
      </p:sp>
      <p:grpSp>
        <p:nvGrpSpPr>
          <p:cNvPr id="11" name="Group 10"/>
          <p:cNvGrpSpPr/>
          <p:nvPr/>
        </p:nvGrpSpPr>
        <p:grpSpPr>
          <a:xfrm>
            <a:off x="9003791" y="2133600"/>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4" name="Slide Number Placeholder 3"/>
          <p:cNvSpPr>
            <a:spLocks noGrp="1"/>
          </p:cNvSpPr>
          <p:nvPr>
            <p:ph type="sldNum" sz="quarter" idx="12"/>
          </p:nvPr>
        </p:nvSpPr>
        <p:spPr/>
        <p:txBody>
          <a:bodyPr/>
          <a:lstStyle/>
          <a:p>
            <a:fld id="{6B70B6FD-B4DD-4C3C-B591-D26FF6FF6394}" type="slidenum">
              <a:rPr lang="en-US" smtClean="0"/>
              <a:pPr/>
              <a:t>32</a:t>
            </a:fld>
            <a:endParaRPr lang="en-US"/>
          </a:p>
        </p:txBody>
      </p:sp>
    </p:spTree>
    <p:extLst>
      <p:ext uri="{BB962C8B-B14F-4D97-AF65-F5344CB8AC3E}">
        <p14:creationId xmlns:p14="http://schemas.microsoft.com/office/powerpoint/2010/main" val="2568359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There was no off-the-shelf system for applying differential privacy to a national census</a:t>
            </a:r>
          </a:p>
        </p:txBody>
      </p:sp>
      <p:sp>
        <p:nvSpPr>
          <p:cNvPr id="9" name="Content Placeholder 8"/>
          <p:cNvSpPr>
            <a:spLocks noGrp="1"/>
          </p:cNvSpPr>
          <p:nvPr>
            <p:ph idx="1"/>
          </p:nvPr>
        </p:nvSpPr>
        <p:spPr/>
        <p:txBody>
          <a:bodyPr>
            <a:normAutofit fontScale="85000" lnSpcReduction="10000"/>
          </a:bodyPr>
          <a:lstStyle/>
          <a:p>
            <a:endParaRPr lang="en-US" dirty="0"/>
          </a:p>
          <a:p>
            <a:r>
              <a:rPr lang="en-US" dirty="0"/>
              <a:t>We had to create a new system that:</a:t>
            </a:r>
          </a:p>
          <a:p>
            <a:pPr lvl="1"/>
            <a:r>
              <a:rPr lang="en-US" dirty="0"/>
              <a:t>Produced higher-quality statistics at more densely populated geographies</a:t>
            </a:r>
          </a:p>
          <a:p>
            <a:pPr lvl="1"/>
            <a:r>
              <a:rPr lang="en-US" dirty="0"/>
              <a:t>Produced consistent tables</a:t>
            </a:r>
          </a:p>
          <a:p>
            <a:pPr marL="1588" lvl="1" indent="0">
              <a:buNone/>
            </a:pPr>
            <a:endParaRPr lang="en-US" dirty="0"/>
          </a:p>
          <a:p>
            <a:pPr marL="1588" lvl="1" indent="0">
              <a:buNone/>
            </a:pPr>
            <a:r>
              <a:rPr lang="en-US" dirty="0"/>
              <a:t>We created new differential privacy algorithms and processing systems that:</a:t>
            </a:r>
          </a:p>
          <a:p>
            <a:pPr lvl="1"/>
            <a:r>
              <a:rPr lang="en-US" dirty="0"/>
              <a:t>Produce highly accurate statistics for large populations (e.g. states, counties)</a:t>
            </a:r>
          </a:p>
          <a:p>
            <a:pPr lvl="1"/>
            <a:r>
              <a:rPr lang="en-US" dirty="0"/>
              <a:t>Create privatized microdata that can be used for any tabulation without additional privacy loss</a:t>
            </a:r>
          </a:p>
          <a:p>
            <a:pPr lvl="1"/>
            <a:r>
              <a:rPr lang="en-US" dirty="0"/>
              <a:t>Fit into the decennial census production system</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33</a:t>
            </a:fld>
            <a:endParaRPr lang="en-US"/>
          </a:p>
        </p:txBody>
      </p:sp>
    </p:spTree>
    <p:extLst>
      <p:ext uri="{BB962C8B-B14F-4D97-AF65-F5344CB8AC3E}">
        <p14:creationId xmlns:p14="http://schemas.microsoft.com/office/powerpoint/2010/main" val="979658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2020 System Works: </a:t>
            </a:r>
            <a:br>
              <a:rPr lang="en-US" dirty="0"/>
            </a:br>
            <a:r>
              <a:rPr lang="en-US" dirty="0"/>
              <a:t>High-level Overview</a:t>
            </a:r>
          </a:p>
        </p:txBody>
      </p:sp>
      <p:sp>
        <p:nvSpPr>
          <p:cNvPr id="3" name="Content Placeholder 2"/>
          <p:cNvSpPr>
            <a:spLocks noGrp="1"/>
          </p:cNvSpPr>
          <p:nvPr>
            <p:ph idx="1"/>
          </p:nvPr>
        </p:nvSpPr>
        <p:spPr/>
        <p:txBody>
          <a:bodyPr>
            <a:normAutofit/>
          </a:bodyPr>
          <a:lstStyle/>
          <a:p>
            <a:pPr marL="0" lvl="1" indent="0">
              <a:buNone/>
            </a:pPr>
            <a:r>
              <a:rPr lang="en-US" dirty="0"/>
              <a:t>Every record in the population may be modified</a:t>
            </a:r>
          </a:p>
          <a:p>
            <a:pPr lvl="2"/>
            <a:r>
              <a:rPr lang="en-US" dirty="0"/>
              <a:t>But modifications are bounded by the global privacy budget.</a:t>
            </a:r>
          </a:p>
          <a:p>
            <a:pPr marL="0" lvl="1" indent="0">
              <a:buNone/>
            </a:pPr>
            <a:endParaRPr lang="en-US" dirty="0"/>
          </a:p>
          <a:p>
            <a:pPr marL="0" lvl="1" indent="0">
              <a:buNone/>
            </a:pPr>
            <a:r>
              <a:rPr lang="en-US" dirty="0"/>
              <a:t>Records in the tabulation data have no exact counterpart in the confidential data</a:t>
            </a:r>
          </a:p>
          <a:p>
            <a:pPr lvl="2"/>
            <a:r>
              <a:rPr lang="en-US" dirty="0"/>
              <a:t>There is no one-to-one mapping between CEF and MDF records.</a:t>
            </a:r>
          </a:p>
          <a:p>
            <a:pPr lvl="2"/>
            <a:endParaRPr lang="en-US" dirty="0"/>
          </a:p>
          <a:p>
            <a:pPr marL="0" lvl="1" indent="0">
              <a:buNone/>
            </a:pPr>
            <a:r>
              <a:rPr lang="en-US" dirty="0"/>
              <a:t>Explicitly protected tabulations (PL-94 and SF-1) have provable, public accuracy levels</a:t>
            </a:r>
          </a:p>
        </p:txBody>
      </p:sp>
      <p:sp>
        <p:nvSpPr>
          <p:cNvPr id="5" name="Slide Number Placeholder 4"/>
          <p:cNvSpPr>
            <a:spLocks noGrp="1"/>
          </p:cNvSpPr>
          <p:nvPr>
            <p:ph type="sldNum" sz="quarter" idx="12"/>
          </p:nvPr>
        </p:nvSpPr>
        <p:spPr/>
        <p:txBody>
          <a:bodyPr/>
          <a:lstStyle/>
          <a:p>
            <a:fld id="{6B70B6FD-B4DD-4C3C-B591-D26FF6FF6394}" type="slidenum">
              <a:rPr lang="en-US" smtClean="0"/>
              <a:pPr/>
              <a:t>34</a:t>
            </a:fld>
            <a:endParaRPr lang="en-US"/>
          </a:p>
        </p:txBody>
      </p:sp>
    </p:spTree>
    <p:extLst>
      <p:ext uri="{BB962C8B-B14F-4D97-AF65-F5344CB8AC3E}">
        <p14:creationId xmlns:p14="http://schemas.microsoft.com/office/powerpoint/2010/main" val="2394365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87155"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 name="Title 4"/>
          <p:cNvSpPr>
            <a:spLocks noGrp="1"/>
          </p:cNvSpPr>
          <p:nvPr>
            <p:ph type="title"/>
          </p:nvPr>
        </p:nvSpPr>
        <p:spPr/>
        <p:txBody>
          <a:bodyPr/>
          <a:lstStyle/>
          <a:p>
            <a:r>
              <a:rPr lang="en-US" dirty="0"/>
              <a:t>Two algorithmic choices</a:t>
            </a:r>
          </a:p>
        </p:txBody>
      </p:sp>
      <p:sp>
        <p:nvSpPr>
          <p:cNvPr id="2" name="Content Placeholder 1"/>
          <p:cNvSpPr>
            <a:spLocks noGrp="1"/>
          </p:cNvSpPr>
          <p:nvPr>
            <p:ph sz="half" idx="1"/>
          </p:nvPr>
        </p:nvSpPr>
        <p:spPr/>
        <p:txBody>
          <a:bodyPr/>
          <a:lstStyle/>
          <a:p>
            <a:pPr algn="ctr"/>
            <a:r>
              <a:rPr lang="en-US" dirty="0"/>
              <a:t>Block-by-block algorithm:</a:t>
            </a:r>
          </a:p>
          <a:p>
            <a:pPr algn="ctr"/>
            <a:endParaRPr lang="en-US" dirty="0"/>
          </a:p>
        </p:txBody>
      </p:sp>
      <p:sp>
        <p:nvSpPr>
          <p:cNvPr id="4" name="Content Placeholder 3"/>
          <p:cNvSpPr>
            <a:spLocks noGrp="1"/>
          </p:cNvSpPr>
          <p:nvPr>
            <p:ph sz="half" idx="2"/>
          </p:nvPr>
        </p:nvSpPr>
        <p:spPr/>
        <p:txBody>
          <a:bodyPr/>
          <a:lstStyle/>
          <a:p>
            <a:pPr algn="ctr"/>
            <a:r>
              <a:rPr lang="en-US" dirty="0"/>
              <a:t>Top-down algorithm:</a:t>
            </a:r>
          </a:p>
        </p:txBody>
      </p:sp>
      <p:sp>
        <p:nvSpPr>
          <p:cNvPr id="18" name="Rectangle 17"/>
          <p:cNvSpPr/>
          <p:nvPr/>
        </p:nvSpPr>
        <p:spPr>
          <a:xfrm>
            <a:off x="267708" y="3352799"/>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8 million blocks</a:t>
            </a:r>
          </a:p>
        </p:txBody>
      </p:sp>
      <p:sp>
        <p:nvSpPr>
          <p:cNvPr id="19" name="Rectangle 18"/>
          <p:cNvSpPr/>
          <p:nvPr/>
        </p:nvSpPr>
        <p:spPr>
          <a:xfrm>
            <a:off x="3883504" y="335279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8 million protected blocks</a:t>
            </a:r>
            <a:endParaRPr lang="en-US" sz="1600" b="1" dirty="0">
              <a:solidFill>
                <a:schemeClr val="bg1"/>
              </a:solidFill>
            </a:endParaRPr>
          </a:p>
        </p:txBody>
      </p:sp>
      <p:sp>
        <p:nvSpPr>
          <p:cNvPr id="20" name="Rectangle 19"/>
          <p:cNvSpPr/>
          <p:nvPr/>
        </p:nvSpPr>
        <p:spPr>
          <a:xfrm>
            <a:off x="1979145" y="3352799"/>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Disclosure Avoidance System</a:t>
            </a:r>
          </a:p>
        </p:txBody>
      </p:sp>
      <p:cxnSp>
        <p:nvCxnSpPr>
          <p:cNvPr id="9" name="Straight Arrow Connector 8"/>
          <p:cNvCxnSpPr>
            <a:stCxn id="18" idx="3"/>
            <a:endCxn id="20" idx="1"/>
          </p:cNvCxnSpPr>
          <p:nvPr/>
        </p:nvCxnSpPr>
        <p:spPr>
          <a:xfrm>
            <a:off x="1617177" y="4086983"/>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3503145" y="4086983"/>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9560"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3" name="Rectangle 22"/>
          <p:cNvSpPr/>
          <p:nvPr/>
        </p:nvSpPr>
        <p:spPr>
          <a:xfrm>
            <a:off x="499974"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4" name="Rectangle 23"/>
          <p:cNvSpPr/>
          <p:nvPr/>
        </p:nvSpPr>
        <p:spPr>
          <a:xfrm>
            <a:off x="765767"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5" name="Rectangle 24"/>
          <p:cNvSpPr/>
          <p:nvPr/>
        </p:nvSpPr>
        <p:spPr>
          <a:xfrm>
            <a:off x="996181"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5"/>
          <p:cNvSpPr/>
          <p:nvPr/>
        </p:nvSpPr>
        <p:spPr>
          <a:xfrm>
            <a:off x="421960"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6"/>
          <p:cNvSpPr/>
          <p:nvPr/>
        </p:nvSpPr>
        <p:spPr>
          <a:xfrm>
            <a:off x="652374"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Rectangle 27"/>
          <p:cNvSpPr/>
          <p:nvPr/>
        </p:nvSpPr>
        <p:spPr>
          <a:xfrm>
            <a:off x="918167"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9"/>
          <p:cNvSpPr/>
          <p:nvPr/>
        </p:nvSpPr>
        <p:spPr>
          <a:xfrm>
            <a:off x="1256741"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2" name="Rectangle 31"/>
          <p:cNvSpPr/>
          <p:nvPr/>
        </p:nvSpPr>
        <p:spPr>
          <a:xfrm>
            <a:off x="1409141"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Rectangle 28"/>
          <p:cNvSpPr/>
          <p:nvPr/>
        </p:nvSpPr>
        <p:spPr>
          <a:xfrm>
            <a:off x="1148581"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Rectangle 33"/>
          <p:cNvSpPr/>
          <p:nvPr/>
        </p:nvSpPr>
        <p:spPr>
          <a:xfrm>
            <a:off x="1487155"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5" name="Rectangle 34"/>
          <p:cNvSpPr/>
          <p:nvPr/>
        </p:nvSpPr>
        <p:spPr>
          <a:xfrm>
            <a:off x="269560"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6" name="Rectangle 35"/>
          <p:cNvSpPr/>
          <p:nvPr/>
        </p:nvSpPr>
        <p:spPr>
          <a:xfrm>
            <a:off x="499974"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7" name="Rectangle 36"/>
          <p:cNvSpPr/>
          <p:nvPr/>
        </p:nvSpPr>
        <p:spPr>
          <a:xfrm>
            <a:off x="765767"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8" name="Rectangle 37"/>
          <p:cNvSpPr/>
          <p:nvPr/>
        </p:nvSpPr>
        <p:spPr>
          <a:xfrm>
            <a:off x="996181"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9" name="Rectangle 38"/>
          <p:cNvSpPr/>
          <p:nvPr/>
        </p:nvSpPr>
        <p:spPr>
          <a:xfrm>
            <a:off x="421960"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0" name="Rectangle 39"/>
          <p:cNvSpPr/>
          <p:nvPr/>
        </p:nvSpPr>
        <p:spPr>
          <a:xfrm>
            <a:off x="652374"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1" name="Rectangle 40"/>
          <p:cNvSpPr/>
          <p:nvPr/>
        </p:nvSpPr>
        <p:spPr>
          <a:xfrm>
            <a:off x="918167"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 name="Rectangle 41"/>
          <p:cNvSpPr/>
          <p:nvPr/>
        </p:nvSpPr>
        <p:spPr>
          <a:xfrm>
            <a:off x="1256741"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3" name="Rectangle 42"/>
          <p:cNvSpPr/>
          <p:nvPr/>
        </p:nvSpPr>
        <p:spPr>
          <a:xfrm>
            <a:off x="1409141"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4" name="Rectangle 43"/>
          <p:cNvSpPr/>
          <p:nvPr/>
        </p:nvSpPr>
        <p:spPr>
          <a:xfrm>
            <a:off x="1148581"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5" name="Rectangle 44"/>
          <p:cNvSpPr/>
          <p:nvPr/>
        </p:nvSpPr>
        <p:spPr>
          <a:xfrm>
            <a:off x="1461077"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6" name="Rectangle 45"/>
          <p:cNvSpPr/>
          <p:nvPr/>
        </p:nvSpPr>
        <p:spPr>
          <a:xfrm>
            <a:off x="243482"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7" name="Rectangle 46"/>
          <p:cNvSpPr/>
          <p:nvPr/>
        </p:nvSpPr>
        <p:spPr>
          <a:xfrm>
            <a:off x="473896"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8" name="Rectangle 47"/>
          <p:cNvSpPr/>
          <p:nvPr/>
        </p:nvSpPr>
        <p:spPr>
          <a:xfrm>
            <a:off x="739689"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9" name="Rectangle 48"/>
          <p:cNvSpPr/>
          <p:nvPr/>
        </p:nvSpPr>
        <p:spPr>
          <a:xfrm>
            <a:off x="970103"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0" name="Rectangle 49"/>
          <p:cNvSpPr/>
          <p:nvPr/>
        </p:nvSpPr>
        <p:spPr>
          <a:xfrm>
            <a:off x="395882"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1" name="Rectangle 50"/>
          <p:cNvSpPr/>
          <p:nvPr/>
        </p:nvSpPr>
        <p:spPr>
          <a:xfrm>
            <a:off x="626296"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2" name="Rectangle 51"/>
          <p:cNvSpPr/>
          <p:nvPr/>
        </p:nvSpPr>
        <p:spPr>
          <a:xfrm>
            <a:off x="892089"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52"/>
          <p:cNvSpPr/>
          <p:nvPr/>
        </p:nvSpPr>
        <p:spPr>
          <a:xfrm>
            <a:off x="1230663"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53"/>
          <p:cNvSpPr/>
          <p:nvPr/>
        </p:nvSpPr>
        <p:spPr>
          <a:xfrm>
            <a:off x="1383063"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54"/>
          <p:cNvSpPr/>
          <p:nvPr/>
        </p:nvSpPr>
        <p:spPr>
          <a:xfrm>
            <a:off x="1122503"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55"/>
          <p:cNvSpPr/>
          <p:nvPr/>
        </p:nvSpPr>
        <p:spPr>
          <a:xfrm>
            <a:off x="1461077"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7" name="Rectangle 56"/>
          <p:cNvSpPr/>
          <p:nvPr/>
        </p:nvSpPr>
        <p:spPr>
          <a:xfrm>
            <a:off x="243482"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8" name="Rectangle 57"/>
          <p:cNvSpPr/>
          <p:nvPr/>
        </p:nvSpPr>
        <p:spPr>
          <a:xfrm>
            <a:off x="473896"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9" name="Rectangle 58"/>
          <p:cNvSpPr/>
          <p:nvPr/>
        </p:nvSpPr>
        <p:spPr>
          <a:xfrm>
            <a:off x="739689"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970103"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4" name="Rectangle 63"/>
          <p:cNvSpPr/>
          <p:nvPr/>
        </p:nvSpPr>
        <p:spPr>
          <a:xfrm>
            <a:off x="1230663"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7" name="Rectangle 66"/>
          <p:cNvSpPr/>
          <p:nvPr/>
        </p:nvSpPr>
        <p:spPr>
          <a:xfrm>
            <a:off x="5096144"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8" name="Rectangle 67"/>
          <p:cNvSpPr/>
          <p:nvPr/>
        </p:nvSpPr>
        <p:spPr>
          <a:xfrm>
            <a:off x="3878549"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9" name="Rectangle 68"/>
          <p:cNvSpPr/>
          <p:nvPr/>
        </p:nvSpPr>
        <p:spPr>
          <a:xfrm>
            <a:off x="4108963"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0" name="Rectangle 69"/>
          <p:cNvSpPr/>
          <p:nvPr/>
        </p:nvSpPr>
        <p:spPr>
          <a:xfrm>
            <a:off x="4374756"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1" name="Rectangle 70"/>
          <p:cNvSpPr/>
          <p:nvPr/>
        </p:nvSpPr>
        <p:spPr>
          <a:xfrm>
            <a:off x="4605170"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2" name="Rectangle 71"/>
          <p:cNvSpPr/>
          <p:nvPr/>
        </p:nvSpPr>
        <p:spPr>
          <a:xfrm>
            <a:off x="4030949"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3" name="Rectangle 72"/>
          <p:cNvSpPr/>
          <p:nvPr/>
        </p:nvSpPr>
        <p:spPr>
          <a:xfrm>
            <a:off x="4261363"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4" name="Rectangle 73"/>
          <p:cNvSpPr/>
          <p:nvPr/>
        </p:nvSpPr>
        <p:spPr>
          <a:xfrm>
            <a:off x="4527156"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5" name="Rectangle 74"/>
          <p:cNvSpPr/>
          <p:nvPr/>
        </p:nvSpPr>
        <p:spPr>
          <a:xfrm>
            <a:off x="4865730"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6" name="Rectangle 75"/>
          <p:cNvSpPr/>
          <p:nvPr/>
        </p:nvSpPr>
        <p:spPr>
          <a:xfrm>
            <a:off x="5018130"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7" name="Rectangle 76"/>
          <p:cNvSpPr/>
          <p:nvPr/>
        </p:nvSpPr>
        <p:spPr>
          <a:xfrm>
            <a:off x="4757570"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8" name="Rectangle 77"/>
          <p:cNvSpPr/>
          <p:nvPr/>
        </p:nvSpPr>
        <p:spPr>
          <a:xfrm>
            <a:off x="5096144"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9" name="Rectangle 78"/>
          <p:cNvSpPr/>
          <p:nvPr/>
        </p:nvSpPr>
        <p:spPr>
          <a:xfrm>
            <a:off x="3878549"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0" name="Rectangle 79"/>
          <p:cNvSpPr/>
          <p:nvPr/>
        </p:nvSpPr>
        <p:spPr>
          <a:xfrm>
            <a:off x="4108963"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1" name="Rectangle 80"/>
          <p:cNvSpPr/>
          <p:nvPr/>
        </p:nvSpPr>
        <p:spPr>
          <a:xfrm>
            <a:off x="4374756"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2" name="Rectangle 81"/>
          <p:cNvSpPr/>
          <p:nvPr/>
        </p:nvSpPr>
        <p:spPr>
          <a:xfrm>
            <a:off x="4605170"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3" name="Rectangle 82"/>
          <p:cNvSpPr/>
          <p:nvPr/>
        </p:nvSpPr>
        <p:spPr>
          <a:xfrm>
            <a:off x="4030949"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4" name="Rectangle 83"/>
          <p:cNvSpPr/>
          <p:nvPr/>
        </p:nvSpPr>
        <p:spPr>
          <a:xfrm>
            <a:off x="4261363"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5" name="Rectangle 84"/>
          <p:cNvSpPr/>
          <p:nvPr/>
        </p:nvSpPr>
        <p:spPr>
          <a:xfrm>
            <a:off x="4527156"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6" name="Rectangle 85"/>
          <p:cNvSpPr/>
          <p:nvPr/>
        </p:nvSpPr>
        <p:spPr>
          <a:xfrm>
            <a:off x="4865730"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7" name="Rectangle 86"/>
          <p:cNvSpPr/>
          <p:nvPr/>
        </p:nvSpPr>
        <p:spPr>
          <a:xfrm>
            <a:off x="5018130"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8" name="Rectangle 87"/>
          <p:cNvSpPr/>
          <p:nvPr/>
        </p:nvSpPr>
        <p:spPr>
          <a:xfrm>
            <a:off x="4757570"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9" name="Rectangle 88"/>
          <p:cNvSpPr/>
          <p:nvPr/>
        </p:nvSpPr>
        <p:spPr>
          <a:xfrm>
            <a:off x="5070066"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0" name="Rectangle 89"/>
          <p:cNvSpPr/>
          <p:nvPr/>
        </p:nvSpPr>
        <p:spPr>
          <a:xfrm>
            <a:off x="3852471"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1" name="Rectangle 90"/>
          <p:cNvSpPr/>
          <p:nvPr/>
        </p:nvSpPr>
        <p:spPr>
          <a:xfrm>
            <a:off x="4082885"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Rectangle 91"/>
          <p:cNvSpPr/>
          <p:nvPr/>
        </p:nvSpPr>
        <p:spPr>
          <a:xfrm>
            <a:off x="4348678"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Rectangle 92"/>
          <p:cNvSpPr/>
          <p:nvPr/>
        </p:nvSpPr>
        <p:spPr>
          <a:xfrm>
            <a:off x="4579092"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Rectangle 93"/>
          <p:cNvSpPr/>
          <p:nvPr/>
        </p:nvSpPr>
        <p:spPr>
          <a:xfrm>
            <a:off x="4004871"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5" name="Rectangle 94"/>
          <p:cNvSpPr/>
          <p:nvPr/>
        </p:nvSpPr>
        <p:spPr>
          <a:xfrm>
            <a:off x="4235285"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6" name="Rectangle 95"/>
          <p:cNvSpPr/>
          <p:nvPr/>
        </p:nvSpPr>
        <p:spPr>
          <a:xfrm>
            <a:off x="4501078"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7" name="Rectangle 96"/>
          <p:cNvSpPr/>
          <p:nvPr/>
        </p:nvSpPr>
        <p:spPr>
          <a:xfrm>
            <a:off x="4839652"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8" name="Rectangle 97"/>
          <p:cNvSpPr/>
          <p:nvPr/>
        </p:nvSpPr>
        <p:spPr>
          <a:xfrm>
            <a:off x="4992052"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9" name="Rectangle 98"/>
          <p:cNvSpPr/>
          <p:nvPr/>
        </p:nvSpPr>
        <p:spPr>
          <a:xfrm>
            <a:off x="4731492"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0" name="Rectangle 99"/>
          <p:cNvSpPr/>
          <p:nvPr/>
        </p:nvSpPr>
        <p:spPr>
          <a:xfrm>
            <a:off x="5070066"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1" name="Rectangle 100"/>
          <p:cNvSpPr/>
          <p:nvPr/>
        </p:nvSpPr>
        <p:spPr>
          <a:xfrm>
            <a:off x="3852471"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2" name="Rectangle 101"/>
          <p:cNvSpPr/>
          <p:nvPr/>
        </p:nvSpPr>
        <p:spPr>
          <a:xfrm>
            <a:off x="4082885"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3" name="Rectangle 102"/>
          <p:cNvSpPr/>
          <p:nvPr/>
        </p:nvSpPr>
        <p:spPr>
          <a:xfrm>
            <a:off x="4348678"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4" name="Rectangle 103"/>
          <p:cNvSpPr/>
          <p:nvPr/>
        </p:nvSpPr>
        <p:spPr>
          <a:xfrm>
            <a:off x="4579092"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5" name="Rectangle 104"/>
          <p:cNvSpPr/>
          <p:nvPr/>
        </p:nvSpPr>
        <p:spPr>
          <a:xfrm>
            <a:off x="4839652"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330M records</a:t>
            </a:r>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National Histogram</a:t>
            </a: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State-level measurements</a:t>
            </a:r>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County-level measurements</a:t>
            </a:r>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Tract-level measurements</a:t>
            </a:r>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Block-level measurements</a:t>
            </a:r>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51 state histograms</a:t>
            </a: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3,142 county histograms</a:t>
            </a: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75,000 census tract histograms</a:t>
            </a: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 million block histograms</a:t>
            </a: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6" name="Slide Number Placeholder 155"/>
          <p:cNvSpPr>
            <a:spLocks noGrp="1"/>
          </p:cNvSpPr>
          <p:nvPr>
            <p:ph type="sldNum" sz="quarter" idx="12"/>
          </p:nvPr>
        </p:nvSpPr>
        <p:spPr/>
        <p:txBody>
          <a:bodyPr/>
          <a:lstStyle/>
          <a:p>
            <a:fld id="{6B70B6FD-B4DD-4C3C-B591-D26FF6FF6394}" type="slidenum">
              <a:rPr lang="en-US" smtClean="0"/>
              <a:pPr/>
              <a:t>35</a:t>
            </a:fld>
            <a:endParaRPr lang="en-US"/>
          </a:p>
        </p:txBody>
      </p:sp>
    </p:spTree>
    <p:extLst>
      <p:ext uri="{BB962C8B-B14F-4D97-AF65-F5344CB8AC3E}">
        <p14:creationId xmlns:p14="http://schemas.microsoft.com/office/powerpoint/2010/main" val="265451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3097" y="1028288"/>
            <a:ext cx="5690636" cy="4133915"/>
          </a:xfrm>
          <a:prstGeom prst="rect">
            <a:avLst/>
          </a:prstGeom>
        </p:spPr>
      </p:pic>
      <p:pic>
        <p:nvPicPr>
          <p:cNvPr id="6" name="Picture 5"/>
          <p:cNvPicPr>
            <a:picLocks noChangeAspect="1"/>
          </p:cNvPicPr>
          <p:nvPr/>
        </p:nvPicPr>
        <p:blipFill>
          <a:blip r:embed="rId4"/>
          <a:stretch>
            <a:fillRect/>
          </a:stretch>
        </p:blipFill>
        <p:spPr>
          <a:xfrm>
            <a:off x="6098425" y="1028288"/>
            <a:ext cx="5690636" cy="4133915"/>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36</a:t>
            </a:fld>
            <a:endParaRPr lang="en-US"/>
          </a:p>
        </p:txBody>
      </p:sp>
    </p:spTree>
    <p:extLst>
      <p:ext uri="{BB962C8B-B14F-4D97-AF65-F5344CB8AC3E}">
        <p14:creationId xmlns:p14="http://schemas.microsoft.com/office/powerpoint/2010/main" val="208472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3097" y="1028287"/>
            <a:ext cx="5690636" cy="4133915"/>
          </a:xfrm>
          <a:prstGeom prst="rect">
            <a:avLst/>
          </a:prstGeom>
        </p:spPr>
      </p:pic>
      <p:pic>
        <p:nvPicPr>
          <p:cNvPr id="8" name="Picture 7"/>
          <p:cNvPicPr>
            <a:picLocks noChangeAspect="1"/>
          </p:cNvPicPr>
          <p:nvPr/>
        </p:nvPicPr>
        <p:blipFill>
          <a:blip r:embed="rId4"/>
          <a:stretch>
            <a:fillRect/>
          </a:stretch>
        </p:blipFill>
        <p:spPr>
          <a:xfrm>
            <a:off x="6114403" y="1033387"/>
            <a:ext cx="5690636" cy="4128815"/>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37</a:t>
            </a:fld>
            <a:endParaRPr lang="en-US"/>
          </a:p>
        </p:txBody>
      </p:sp>
    </p:spTree>
    <p:extLst>
      <p:ext uri="{BB962C8B-B14F-4D97-AF65-F5344CB8AC3E}">
        <p14:creationId xmlns:p14="http://schemas.microsoft.com/office/powerpoint/2010/main" val="3871734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pPr/>
              <a:t>38</a:t>
            </a:fld>
            <a:endParaRPr lang="en-US"/>
          </a:p>
        </p:txBody>
      </p:sp>
      <p:sp>
        <p:nvSpPr>
          <p:cNvPr id="12" name="Title 11">
            <a:extLst>
              <a:ext uri="{FF2B5EF4-FFF2-40B4-BE49-F238E27FC236}">
                <a16:creationId xmlns:a16="http://schemas.microsoft.com/office/drawing/2014/main" id="{9FEBC319-40A5-6B4A-9EA2-392ECAEBE9B3}"/>
              </a:ext>
            </a:extLst>
          </p:cNvPr>
          <p:cNvSpPr>
            <a:spLocks noGrp="1"/>
          </p:cNvSpPr>
          <p:nvPr>
            <p:ph type="title"/>
          </p:nvPr>
        </p:nvSpPr>
        <p:spPr/>
        <p:txBody>
          <a:bodyPr>
            <a:normAutofit fontScale="90000"/>
          </a:bodyPr>
          <a:lstStyle/>
          <a:p>
            <a:pPr algn="l"/>
            <a:r>
              <a:rPr lang="en-US" dirty="0"/>
              <a:t>The 2020 DAS produces highly accurate data when blocks are aggregated into tracts</a:t>
            </a:r>
          </a:p>
        </p:txBody>
      </p:sp>
      <p:pic>
        <p:nvPicPr>
          <p:cNvPr id="5" name="Picture 4"/>
          <p:cNvPicPr>
            <a:picLocks noChangeAspect="1"/>
          </p:cNvPicPr>
          <p:nvPr/>
        </p:nvPicPr>
        <p:blipFill>
          <a:blip r:embed="rId3"/>
          <a:stretch>
            <a:fillRect/>
          </a:stretch>
        </p:blipFill>
        <p:spPr>
          <a:xfrm>
            <a:off x="3250682" y="1222377"/>
            <a:ext cx="7496044" cy="5445439"/>
          </a:xfrm>
          <a:prstGeom prst="rect">
            <a:avLst/>
          </a:prstGeom>
        </p:spPr>
      </p:pic>
      <p:sp>
        <p:nvSpPr>
          <p:cNvPr id="3" name="TextBox 2">
            <a:extLst>
              <a:ext uri="{FF2B5EF4-FFF2-40B4-BE49-F238E27FC236}">
                <a16:creationId xmlns:a16="http://schemas.microsoft.com/office/drawing/2014/main" id="{D135D010-FB48-2541-A064-7C89A22D2C1F}"/>
              </a:ext>
            </a:extLst>
          </p:cNvPr>
          <p:cNvSpPr txBox="1"/>
          <p:nvPr/>
        </p:nvSpPr>
        <p:spPr>
          <a:xfrm>
            <a:off x="235070" y="5224790"/>
            <a:ext cx="2710812" cy="523220"/>
          </a:xfrm>
          <a:prstGeom prst="rect">
            <a:avLst/>
          </a:prstGeom>
          <a:noFill/>
        </p:spPr>
        <p:txBody>
          <a:bodyPr wrap="square" rtlCol="0">
            <a:spAutoFit/>
          </a:bodyPr>
          <a:lstStyle/>
          <a:p>
            <a:r>
              <a:rPr lang="en-US" sz="2800" b="1" dirty="0"/>
              <a:t>95% accuracy</a:t>
            </a:r>
          </a:p>
        </p:txBody>
      </p:sp>
      <p:sp>
        <p:nvSpPr>
          <p:cNvPr id="8" name="TextBox 7">
            <a:extLst>
              <a:ext uri="{FF2B5EF4-FFF2-40B4-BE49-F238E27FC236}">
                <a16:creationId xmlns:a16="http://schemas.microsoft.com/office/drawing/2014/main" id="{5A6AB00B-9BAE-C84A-A6C6-2025C26FF37A}"/>
              </a:ext>
            </a:extLst>
          </p:cNvPr>
          <p:cNvSpPr txBox="1"/>
          <p:nvPr/>
        </p:nvSpPr>
        <p:spPr>
          <a:xfrm>
            <a:off x="337188" y="2607658"/>
            <a:ext cx="2710812" cy="523220"/>
          </a:xfrm>
          <a:prstGeom prst="rect">
            <a:avLst/>
          </a:prstGeom>
          <a:noFill/>
        </p:spPr>
        <p:txBody>
          <a:bodyPr wrap="square" rtlCol="0">
            <a:spAutoFit/>
          </a:bodyPr>
          <a:lstStyle/>
          <a:p>
            <a:r>
              <a:rPr lang="en-US" sz="2800" b="1" dirty="0"/>
              <a:t>99% accuracy</a:t>
            </a:r>
          </a:p>
        </p:txBody>
      </p:sp>
      <p:sp>
        <p:nvSpPr>
          <p:cNvPr id="9" name="TextBox 8">
            <a:extLst>
              <a:ext uri="{FF2B5EF4-FFF2-40B4-BE49-F238E27FC236}">
                <a16:creationId xmlns:a16="http://schemas.microsoft.com/office/drawing/2014/main" id="{04B80618-0103-5445-B1A8-A5E4C8A0879C}"/>
              </a:ext>
            </a:extLst>
          </p:cNvPr>
          <p:cNvSpPr txBox="1"/>
          <p:nvPr/>
        </p:nvSpPr>
        <p:spPr>
          <a:xfrm>
            <a:off x="4114800" y="6356350"/>
            <a:ext cx="7010400" cy="523220"/>
          </a:xfrm>
          <a:prstGeom prst="rect">
            <a:avLst/>
          </a:prstGeom>
          <a:noFill/>
        </p:spPr>
        <p:txBody>
          <a:bodyPr wrap="square" rtlCol="0">
            <a:spAutoFit/>
          </a:bodyPr>
          <a:lstStyle/>
          <a:p>
            <a:r>
              <a:rPr lang="en-US" sz="2800" b="1" dirty="0"/>
              <a:t>“epsilon” — the privacy loss parameter</a:t>
            </a:r>
          </a:p>
        </p:txBody>
      </p:sp>
      <p:cxnSp>
        <p:nvCxnSpPr>
          <p:cNvPr id="6" name="Straight Arrow Connector 5">
            <a:extLst>
              <a:ext uri="{FF2B5EF4-FFF2-40B4-BE49-F238E27FC236}">
                <a16:creationId xmlns:a16="http://schemas.microsoft.com/office/drawing/2014/main" id="{EC1737BE-289D-A74B-98EF-2AE47DFB3F63}"/>
              </a:ext>
            </a:extLst>
          </p:cNvPr>
          <p:cNvCxnSpPr>
            <a:cxnSpLocks/>
          </p:cNvCxnSpPr>
          <p:nvPr/>
        </p:nvCxnSpPr>
        <p:spPr>
          <a:xfrm>
            <a:off x="2945882" y="2895600"/>
            <a:ext cx="609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93C3FEF-4572-054F-B735-C773D2D9AD71}"/>
              </a:ext>
            </a:extLst>
          </p:cNvPr>
          <p:cNvCxnSpPr>
            <a:cxnSpLocks/>
          </p:cNvCxnSpPr>
          <p:nvPr/>
        </p:nvCxnSpPr>
        <p:spPr>
          <a:xfrm>
            <a:off x="2945882" y="5486400"/>
            <a:ext cx="609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8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895600"/>
            <a:ext cx="11049000" cy="2971800"/>
          </a:xfrm>
        </p:spPr>
        <p:txBody>
          <a:bodyPr>
            <a:noAutofit/>
          </a:bodyPr>
          <a:lstStyle/>
          <a:p>
            <a:r>
              <a:rPr lang="en-US" sz="4000" dirty="0">
                <a:solidFill>
                  <a:srgbClr val="FF0000"/>
                </a:solidFill>
              </a:rPr>
              <a:t>What is the correct value of epsilon?</a:t>
            </a:r>
          </a:p>
          <a:p>
            <a:r>
              <a:rPr lang="en-US" sz="4000" dirty="0">
                <a:solidFill>
                  <a:srgbClr val="FF0000"/>
                </a:solidFill>
              </a:rPr>
              <a:t>Where should the accuracy be allocated?</a:t>
            </a:r>
          </a:p>
        </p:txBody>
      </p:sp>
      <p:sp>
        <p:nvSpPr>
          <p:cNvPr id="2" name="Title 1"/>
          <p:cNvSpPr>
            <a:spLocks noGrp="1"/>
          </p:cNvSpPr>
          <p:nvPr>
            <p:ph type="title"/>
          </p:nvPr>
        </p:nvSpPr>
        <p:spPr>
          <a:xfrm>
            <a:off x="723900" y="427038"/>
            <a:ext cx="10972800" cy="1143000"/>
          </a:xfrm>
        </p:spPr>
        <p:txBody>
          <a:bodyPr/>
          <a:lstStyle/>
          <a:p>
            <a:r>
              <a:rPr lang="en-US" dirty="0"/>
              <a:t>Two public policy choices:</a:t>
            </a:r>
          </a:p>
        </p:txBody>
      </p:sp>
      <p:sp>
        <p:nvSpPr>
          <p:cNvPr id="6" name="Slide Number Placeholder 5"/>
          <p:cNvSpPr>
            <a:spLocks noGrp="1"/>
          </p:cNvSpPr>
          <p:nvPr>
            <p:ph type="sldNum" sz="quarter" idx="12"/>
          </p:nvPr>
        </p:nvSpPr>
        <p:spPr/>
        <p:txBody>
          <a:bodyPr/>
          <a:lstStyle/>
          <a:p>
            <a:fld id="{6B70B6FD-B4DD-4C3C-B591-D26FF6FF6394}" type="slidenum">
              <a:rPr lang="en-US" smtClean="0"/>
              <a:pPr/>
              <a:t>39</a:t>
            </a:fld>
            <a:endParaRPr lang="en-US"/>
          </a:p>
        </p:txBody>
      </p:sp>
    </p:spTree>
    <p:extLst>
      <p:ext uri="{BB962C8B-B14F-4D97-AF65-F5344CB8AC3E}">
        <p14:creationId xmlns:p14="http://schemas.microsoft.com/office/powerpoint/2010/main" val="428714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lstStyle/>
          <a:p>
            <a:r>
              <a:rPr lang="en-US" dirty="0"/>
              <a:t>Statistical agencies are trusted curators. </a:t>
            </a:r>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4</a:t>
            </a:fld>
            <a:endParaRPr lang="en-US"/>
          </a:p>
        </p:txBody>
      </p:sp>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410" y="2984967"/>
            <a:ext cx="2351929" cy="1462417"/>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453308" y="4932964"/>
            <a:ext cx="1936131" cy="796452"/>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245410" y="2022176"/>
            <a:ext cx="2305439" cy="523220"/>
          </a:xfrm>
          <a:prstGeom prst="rect">
            <a:avLst/>
          </a:prstGeom>
          <a:noFill/>
        </p:spPr>
        <p:txBody>
          <a:bodyPr wrap="none" rtlCol="0">
            <a:spAutoFit/>
          </a:bodyPr>
          <a:lstStyle/>
          <a:p>
            <a:r>
              <a:rPr lang="en-US" sz="28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ext uri="{D42A27DB-BD31-4B8C-83A1-F6EECF244321}">
                <p14:modId xmlns:p14="http://schemas.microsoft.com/office/powerpoint/2010/main" val="1943634226"/>
              </p:ext>
            </p:extLst>
          </p:nvPr>
        </p:nvGraphicFramePr>
        <p:xfrm>
          <a:off x="4469876" y="2826551"/>
          <a:ext cx="2185214" cy="3271150"/>
        </p:xfrm>
        <a:graphic>
          <a:graphicData uri="http://schemas.openxmlformats.org/drawingml/2006/table">
            <a:tbl>
              <a:tblPr firstRow="1" bandRow="1">
                <a:tableStyleId>{21E4AEA4-8DFA-4A89-87EB-49C32662AFE0}</a:tableStyleId>
              </a:tblPr>
              <a:tblGrid>
                <a:gridCol w="2185214">
                  <a:extLst>
                    <a:ext uri="{9D8B030D-6E8A-4147-A177-3AD203B41FA5}">
                      <a16:colId xmlns:a16="http://schemas.microsoft.com/office/drawing/2014/main" val="3662408154"/>
                    </a:ext>
                  </a:extLst>
                </a:gridCol>
              </a:tblGrid>
              <a:tr h="397996">
                <a:tc>
                  <a:txBody>
                    <a:bodyPr/>
                    <a:lstStyle/>
                    <a:p>
                      <a:pPr algn="ctr"/>
                      <a:r>
                        <a:rPr lang="en-US" dirty="0"/>
                        <a:t>Age Sex Race/MS</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123319" y="3719459"/>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4469876" y="1806732"/>
            <a:ext cx="2185214" cy="954107"/>
          </a:xfrm>
          <a:prstGeom prst="rect">
            <a:avLst/>
          </a:prstGeom>
          <a:noFill/>
        </p:spPr>
        <p:txBody>
          <a:bodyPr wrap="none" rtlCol="0">
            <a:spAutoFit/>
          </a:bodyPr>
          <a:lstStyle/>
          <a:p>
            <a:pPr algn="ctr"/>
            <a:r>
              <a:rPr lang="en-US" sz="2800" dirty="0"/>
              <a:t>Confidential </a:t>
            </a:r>
          </a:p>
          <a:p>
            <a:pPr algn="ctr"/>
            <a:r>
              <a:rPr lang="en-US" sz="2800" dirty="0"/>
              <a:t>Database</a:t>
            </a:r>
          </a:p>
        </p:txBody>
      </p:sp>
      <p:sp>
        <p:nvSpPr>
          <p:cNvPr id="17" name="Right Arrow 16">
            <a:extLst>
              <a:ext uri="{FF2B5EF4-FFF2-40B4-BE49-F238E27FC236}">
                <a16:creationId xmlns:a16="http://schemas.microsoft.com/office/drawing/2014/main" id="{FF8131F6-2D53-6E42-8500-A5F3635514AE}"/>
              </a:ext>
            </a:extLst>
          </p:cNvPr>
          <p:cNvSpPr/>
          <p:nvPr/>
        </p:nvSpPr>
        <p:spPr>
          <a:xfrm>
            <a:off x="6934645" y="3716175"/>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510A5C8-F969-284F-9FD1-9D32D70B6090}"/>
              </a:ext>
            </a:extLst>
          </p:cNvPr>
          <p:cNvSpPr txBox="1"/>
          <p:nvPr/>
        </p:nvSpPr>
        <p:spPr>
          <a:xfrm>
            <a:off x="8324070" y="1909875"/>
            <a:ext cx="3622520" cy="523220"/>
          </a:xfrm>
          <a:prstGeom prst="rect">
            <a:avLst/>
          </a:prstGeom>
          <a:noFill/>
        </p:spPr>
        <p:txBody>
          <a:bodyPr wrap="square" rtlCol="0">
            <a:spAutoFit/>
          </a:bodyPr>
          <a:lstStyle/>
          <a:p>
            <a:pPr algn="ctr"/>
            <a:r>
              <a:rPr lang="en-US" sz="28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ext uri="{D42A27DB-BD31-4B8C-83A1-F6EECF244321}">
                <p14:modId xmlns:p14="http://schemas.microsoft.com/office/powerpoint/2010/main" val="250643728"/>
              </p:ext>
            </p:extLst>
          </p:nvPr>
        </p:nvGraphicFramePr>
        <p:xfrm>
          <a:off x="8357200" y="2628058"/>
          <a:ext cx="3692891" cy="3513234"/>
        </p:xfrm>
        <a:graphic>
          <a:graphicData uri="http://schemas.openxmlformats.org/drawingml/2006/table">
            <a:tbl>
              <a:tblPr firstRow="1" bandRow="1">
                <a:tableStyleId>{5C22544A-7EE6-4342-B048-85BDC9FD1C3A}</a:tableStyleId>
              </a:tblPr>
              <a:tblGrid>
                <a:gridCol w="1001917">
                  <a:extLst>
                    <a:ext uri="{9D8B030D-6E8A-4147-A177-3AD203B41FA5}">
                      <a16:colId xmlns:a16="http://schemas.microsoft.com/office/drawing/2014/main" val="3662408154"/>
                    </a:ext>
                  </a:extLst>
                </a:gridCol>
                <a:gridCol w="506898">
                  <a:extLst>
                    <a:ext uri="{9D8B030D-6E8A-4147-A177-3AD203B41FA5}">
                      <a16:colId xmlns:a16="http://schemas.microsoft.com/office/drawing/2014/main" val="877492453"/>
                    </a:ext>
                  </a:extLst>
                </a:gridCol>
                <a:gridCol w="1041076">
                  <a:extLst>
                    <a:ext uri="{9D8B030D-6E8A-4147-A177-3AD203B41FA5}">
                      <a16:colId xmlns:a16="http://schemas.microsoft.com/office/drawing/2014/main" val="1647220373"/>
                    </a:ext>
                  </a:extLst>
                </a:gridCol>
                <a:gridCol w="1143000">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sz="1800" dirty="0"/>
                        <a:t>Women</a:t>
                      </a:r>
                      <a:r>
                        <a:rPr lang="en-US" sz="1400" dirty="0"/>
                        <a:t>             </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a:t>White</a:t>
                      </a:r>
                      <a:endParaRPr lang="en-US" dirty="0"/>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361738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43361"/>
            <a:ext cx="5638800" cy="5638800"/>
          </a:xfrm>
          <a:prstGeom prst="rect">
            <a:avLst/>
          </a:prstGeom>
        </p:spPr>
      </p:pic>
      <p:sp>
        <p:nvSpPr>
          <p:cNvPr id="5" name="Title 4"/>
          <p:cNvSpPr>
            <a:spLocks noGrp="1"/>
          </p:cNvSpPr>
          <p:nvPr>
            <p:ph type="ctrTitle"/>
          </p:nvPr>
        </p:nvSpPr>
        <p:spPr/>
        <p:txBody>
          <a:bodyPr/>
          <a:lstStyle/>
          <a:p>
            <a:r>
              <a:rPr lang="en-US" dirty="0"/>
              <a:t>Managing the Tradeoff</a:t>
            </a:r>
          </a:p>
        </p:txBody>
      </p:sp>
      <p:sp>
        <p:nvSpPr>
          <p:cNvPr id="2" name="Slide Number Placeholder 1"/>
          <p:cNvSpPr>
            <a:spLocks noGrp="1"/>
          </p:cNvSpPr>
          <p:nvPr>
            <p:ph type="sldNum" sz="quarter" idx="12"/>
          </p:nvPr>
        </p:nvSpPr>
        <p:spPr/>
        <p:txBody>
          <a:bodyPr/>
          <a:lstStyle/>
          <a:p>
            <a:fld id="{6B70B6FD-B4DD-4C3C-B591-D26FF6FF6394}" type="slidenum">
              <a:rPr lang="en-US" smtClean="0"/>
              <a:pPr/>
              <a:t>40</a:t>
            </a:fld>
            <a:endParaRPr lang="en-US"/>
          </a:p>
        </p:txBody>
      </p:sp>
    </p:spTree>
    <p:extLst>
      <p:ext uri="{BB962C8B-B14F-4D97-AF65-F5344CB8AC3E}">
        <p14:creationId xmlns:p14="http://schemas.microsoft.com/office/powerpoint/2010/main" val="4120282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Basic Principles</a:t>
            </a:r>
          </a:p>
        </p:txBody>
      </p:sp>
      <p:sp>
        <p:nvSpPr>
          <p:cNvPr id="7" name="Content Placeholder 6"/>
          <p:cNvSpPr>
            <a:spLocks noGrp="1"/>
          </p:cNvSpPr>
          <p:nvPr>
            <p:ph idx="1"/>
          </p:nvPr>
        </p:nvSpPr>
        <p:spPr/>
        <p:txBody>
          <a:bodyPr>
            <a:normAutofit fontScale="92500"/>
          </a:bodyPr>
          <a:lstStyle/>
          <a:p>
            <a:r>
              <a:rPr lang="en-US" dirty="0"/>
              <a:t>Based on recent economics (2019, </a:t>
            </a:r>
            <a:r>
              <a:rPr lang="en-US" i="1" dirty="0"/>
              <a:t>American Economic Review</a:t>
            </a:r>
            <a:r>
              <a:rPr lang="en-US" dirty="0"/>
              <a:t>)</a:t>
            </a:r>
            <a:br>
              <a:rPr lang="en-US" dirty="0"/>
            </a:br>
            <a:r>
              <a:rPr lang="en-US" sz="2000" dirty="0">
                <a:hlinkClick r:id="rId2"/>
              </a:rPr>
              <a:t>https://digitalcommons.ilr.cornell.edu/ldi/48/</a:t>
            </a:r>
            <a:r>
              <a:rPr lang="en-US" sz="2000" dirty="0"/>
              <a:t> or </a:t>
            </a:r>
            <a:r>
              <a:rPr lang="en-US" sz="2000" dirty="0">
                <a:hlinkClick r:id="rId3"/>
              </a:rPr>
              <a:t>https://arxiv.org/abs/1808.06303</a:t>
            </a:r>
            <a:r>
              <a:rPr lang="en-US" sz="2000" dirty="0"/>
              <a:t> </a:t>
            </a:r>
            <a:endParaRPr lang="en-US" dirty="0"/>
          </a:p>
          <a:p>
            <a:r>
              <a:rPr lang="en-US" dirty="0"/>
              <a:t>The marginal social benefit is the sum of all persons’ willingness-to-pay for data accuracy with increased privacy loss</a:t>
            </a:r>
          </a:p>
          <a:p>
            <a:r>
              <a:rPr lang="en-US" dirty="0"/>
              <a:t>The marginal rate of transformation is the slope of the privacy-loss v. accuracy graphs we have been examining</a:t>
            </a:r>
          </a:p>
          <a:p>
            <a:r>
              <a:rPr lang="en-US" dirty="0"/>
              <a:t>This is exactly the same problem being addressed by Google in RAPPOR or PROCHLO, Apple in iOS 11, and Microsoft in Windows 10 telemetry</a:t>
            </a:r>
          </a:p>
        </p:txBody>
      </p:sp>
      <p:sp>
        <p:nvSpPr>
          <p:cNvPr id="3" name="Slide Number Placeholder 2"/>
          <p:cNvSpPr>
            <a:spLocks noGrp="1"/>
          </p:cNvSpPr>
          <p:nvPr>
            <p:ph type="sldNum" sz="quarter" idx="12"/>
          </p:nvPr>
        </p:nvSpPr>
        <p:spPr/>
        <p:txBody>
          <a:bodyPr/>
          <a:lstStyle/>
          <a:p>
            <a:fld id="{6B70B6FD-B4DD-4C3C-B591-D26FF6FF6394}" type="slidenum">
              <a:rPr lang="en-US" smtClean="0"/>
              <a:pPr/>
              <a:t>41</a:t>
            </a:fld>
            <a:endParaRPr lang="en-US"/>
          </a:p>
        </p:txBody>
      </p:sp>
    </p:spTree>
    <p:extLst>
      <p:ext uri="{BB962C8B-B14F-4D97-AF65-F5344CB8AC3E}">
        <p14:creationId xmlns:p14="http://schemas.microsoft.com/office/powerpoint/2010/main" val="3090985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5272" y="277095"/>
            <a:ext cx="8681456" cy="6303810"/>
          </a:xfrm>
          <a:prstGeom prst="rect">
            <a:avLst/>
          </a:prstGeom>
        </p:spPr>
      </p:pic>
      <p:sp>
        <p:nvSpPr>
          <p:cNvPr id="9" name="Rounded Rectangle 8"/>
          <p:cNvSpPr/>
          <p:nvPr/>
        </p:nvSpPr>
        <p:spPr>
          <a:xfrm>
            <a:off x="36552" y="205132"/>
            <a:ext cx="2420470" cy="1380565"/>
          </a:xfrm>
          <a:prstGeom prst="roundRect">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Marginal Social Benefit Curve</a:t>
            </a:r>
          </a:p>
        </p:txBody>
      </p:sp>
      <p:cxnSp>
        <p:nvCxnSpPr>
          <p:cNvPr id="17" name="Straight Arrow Connector 16"/>
          <p:cNvCxnSpPr>
            <a:stCxn id="9" idx="3"/>
          </p:cNvCxnSpPr>
          <p:nvPr/>
        </p:nvCxnSpPr>
        <p:spPr>
          <a:xfrm>
            <a:off x="2457022" y="895415"/>
            <a:ext cx="585490" cy="9518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598742" y="1857983"/>
            <a:ext cx="2850057" cy="1342417"/>
          </a:xfrm>
          <a:prstGeom prst="roundRect">
            <a:avLst/>
          </a:prstGeom>
          <a:solidFill>
            <a:srgbClr val="F7964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Optimum: MSB = MSC</a:t>
            </a:r>
          </a:p>
          <a:p>
            <a:r>
              <a:rPr lang="en-US" sz="2400" dirty="0"/>
              <a:t>(0.25, 0.64)</a:t>
            </a:r>
          </a:p>
        </p:txBody>
      </p:sp>
      <p:cxnSp>
        <p:nvCxnSpPr>
          <p:cNvPr id="20" name="Straight Arrow Connector 19"/>
          <p:cNvCxnSpPr/>
          <p:nvPr/>
        </p:nvCxnSpPr>
        <p:spPr>
          <a:xfrm flipH="1" flipV="1">
            <a:off x="2643322" y="3622762"/>
            <a:ext cx="2745186" cy="11633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388508" y="4243372"/>
            <a:ext cx="2420470" cy="1380565"/>
          </a:xfrm>
          <a:prstGeom prst="roundRect">
            <a:avLst/>
          </a:prstGeom>
          <a:solidFill>
            <a:srgbClr val="9BBB5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Production Technology</a:t>
            </a:r>
          </a:p>
        </p:txBody>
      </p:sp>
      <p:cxnSp>
        <p:nvCxnSpPr>
          <p:cNvPr id="27" name="Straight Arrow Connector 26"/>
          <p:cNvCxnSpPr/>
          <p:nvPr/>
        </p:nvCxnSpPr>
        <p:spPr>
          <a:xfrm flipH="1">
            <a:off x="2756117" y="2425700"/>
            <a:ext cx="3842626" cy="179079"/>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30449" y="762000"/>
            <a:ext cx="719151" cy="3162300"/>
          </a:xfrm>
          <a:prstGeom prst="straightConnector1">
            <a:avLst/>
          </a:prstGeom>
          <a:ln w="349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4BFE6D4-27A9-4AE4-9EAE-AF75F97B179B}" type="slidenum">
              <a:rPr lang="en-US" smtClean="0"/>
              <a:t>42</a:t>
            </a:fld>
            <a:endParaRPr lang="en-US"/>
          </a:p>
        </p:txBody>
      </p:sp>
    </p:spTree>
    <p:extLst>
      <p:ext uri="{BB962C8B-B14F-4D97-AF65-F5344CB8AC3E}">
        <p14:creationId xmlns:p14="http://schemas.microsoft.com/office/powerpoint/2010/main" val="1144780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4FA4D-1377-44C9-B522-F931EB3B2FC2}"/>
              </a:ext>
            </a:extLst>
          </p:cNvPr>
          <p:cNvSpPr>
            <a:spLocks noGrp="1"/>
          </p:cNvSpPr>
          <p:nvPr>
            <p:ph type="title"/>
          </p:nvPr>
        </p:nvSpPr>
        <p:spPr/>
        <p:txBody>
          <a:bodyPr>
            <a:normAutofit/>
          </a:bodyPr>
          <a:lstStyle/>
          <a:p>
            <a:r>
              <a:rPr lang="en-US" dirty="0"/>
              <a:t>But the Choice Problem for Redistricting  Tabulations Is More Challenging</a:t>
            </a:r>
          </a:p>
        </p:txBody>
      </p:sp>
      <p:sp>
        <p:nvSpPr>
          <p:cNvPr id="4" name="Content Placeholder 3">
            <a:extLst>
              <a:ext uri="{FF2B5EF4-FFF2-40B4-BE49-F238E27FC236}">
                <a16:creationId xmlns:a16="http://schemas.microsoft.com/office/drawing/2014/main" id="{25BB7CEE-8FB8-48CC-850F-908C5DE0587D}"/>
              </a:ext>
            </a:extLst>
          </p:cNvPr>
          <p:cNvSpPr>
            <a:spLocks noGrp="1"/>
          </p:cNvSpPr>
          <p:nvPr>
            <p:ph idx="1"/>
          </p:nvPr>
        </p:nvSpPr>
        <p:spPr>
          <a:xfrm>
            <a:off x="838200" y="1690688"/>
            <a:ext cx="10515600" cy="4272367"/>
          </a:xfrm>
        </p:spPr>
        <p:txBody>
          <a:bodyPr>
            <a:normAutofit fontScale="77500" lnSpcReduction="20000"/>
          </a:bodyPr>
          <a:lstStyle/>
          <a:p>
            <a:r>
              <a:rPr lang="en-US" dirty="0"/>
              <a:t>In the redistricting application, the fitness-for-use is based on :</a:t>
            </a:r>
          </a:p>
          <a:p>
            <a:pPr lvl="1"/>
            <a:r>
              <a:rPr lang="en-US" dirty="0"/>
              <a:t>Supreme Court one-person one-vote decision (All legislative districts must have approximately equal populations; there is judicially approved variation)</a:t>
            </a:r>
          </a:p>
          <a:p>
            <a:pPr lvl="1"/>
            <a:r>
              <a:rPr lang="en-US" i="1" dirty="0">
                <a:solidFill>
                  <a:srgbClr val="FF0000"/>
                </a:solidFill>
              </a:rPr>
              <a:t>Is statistical disclosure limitation a “statistical method” (permitted by Utah v. Evans) or “sampling” (prohibited by the Census Act, confirmed in Commerce v. House of Representatives)?</a:t>
            </a:r>
          </a:p>
          <a:p>
            <a:pPr lvl="1"/>
            <a:r>
              <a:rPr lang="en-US" dirty="0"/>
              <a:t>Voting Rights Act, Section 2: requires majority-minority districts at all levels, when certain criteria are met</a:t>
            </a:r>
          </a:p>
          <a:p>
            <a:endParaRPr lang="en-US" dirty="0"/>
          </a:p>
          <a:p>
            <a:r>
              <a:rPr lang="en-US" dirty="0"/>
              <a:t>The privacy interest is based on:</a:t>
            </a:r>
          </a:p>
          <a:p>
            <a:pPr lvl="1"/>
            <a:r>
              <a:rPr lang="en-US" dirty="0"/>
              <a:t>Title 13 requirement not to publish exact identifying information</a:t>
            </a:r>
          </a:p>
          <a:p>
            <a:pPr lvl="1"/>
            <a:r>
              <a:rPr lang="en-US" dirty="0"/>
              <a:t>The public policy implications of uses of detailed race, ethnicity and citizenship</a:t>
            </a:r>
          </a:p>
        </p:txBody>
      </p:sp>
      <p:sp>
        <p:nvSpPr>
          <p:cNvPr id="5" name="Slide Number Placeholder 4"/>
          <p:cNvSpPr>
            <a:spLocks noGrp="1"/>
          </p:cNvSpPr>
          <p:nvPr>
            <p:ph type="sldNum" sz="quarter" idx="12"/>
          </p:nvPr>
        </p:nvSpPr>
        <p:spPr/>
        <p:txBody>
          <a:bodyPr/>
          <a:lstStyle/>
          <a:p>
            <a:fld id="{6B70B6FD-B4DD-4C3C-B591-D26FF6FF6394}" type="slidenum">
              <a:rPr lang="en-US" smtClean="0"/>
              <a:pPr/>
              <a:t>43</a:t>
            </a:fld>
            <a:endParaRPr lang="en-US"/>
          </a:p>
        </p:txBody>
      </p:sp>
    </p:spTree>
    <p:extLst>
      <p:ext uri="{BB962C8B-B14F-4D97-AF65-F5344CB8AC3E}">
        <p14:creationId xmlns:p14="http://schemas.microsoft.com/office/powerpoint/2010/main" val="448793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4DBE-B070-4C4C-BC14-BB3F52B68A3C}"/>
              </a:ext>
            </a:extLst>
          </p:cNvPr>
          <p:cNvSpPr>
            <a:spLocks noGrp="1"/>
          </p:cNvSpPr>
          <p:nvPr>
            <p:ph type="title"/>
          </p:nvPr>
        </p:nvSpPr>
        <p:spPr/>
        <p:txBody>
          <a:bodyPr/>
          <a:lstStyle/>
          <a:p>
            <a:r>
              <a:rPr lang="en-US" dirty="0"/>
              <a:t>For more </a:t>
            </a:r>
            <a:br>
              <a:rPr lang="en-US" dirty="0"/>
            </a:br>
            <a:r>
              <a:rPr lang="en-US" dirty="0"/>
              <a:t>information…</a:t>
            </a:r>
          </a:p>
        </p:txBody>
      </p:sp>
      <p:pic>
        <p:nvPicPr>
          <p:cNvPr id="6" name="Content Placeholder 5">
            <a:extLst>
              <a:ext uri="{FF2B5EF4-FFF2-40B4-BE49-F238E27FC236}">
                <a16:creationId xmlns:a16="http://schemas.microsoft.com/office/drawing/2014/main" id="{5E5436F0-A367-4D47-B81A-A5F5338A804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29000" y="274637"/>
            <a:ext cx="3886200" cy="5201531"/>
          </a:xfrm>
          <a:solidFill>
            <a:schemeClr val="bg1"/>
          </a:solidFill>
          <a:ln>
            <a:solidFill>
              <a:schemeClr val="tx1"/>
            </a:solidFill>
          </a:ln>
        </p:spPr>
      </p:pic>
      <p:sp>
        <p:nvSpPr>
          <p:cNvPr id="4" name="Slide Number Placeholder 3">
            <a:extLst>
              <a:ext uri="{FF2B5EF4-FFF2-40B4-BE49-F238E27FC236}">
                <a16:creationId xmlns:a16="http://schemas.microsoft.com/office/drawing/2014/main" id="{AE7B18D9-4EE6-6C44-869F-E847AEFC36BB}"/>
              </a:ext>
            </a:extLst>
          </p:cNvPr>
          <p:cNvSpPr>
            <a:spLocks noGrp="1"/>
          </p:cNvSpPr>
          <p:nvPr>
            <p:ph type="sldNum" sz="quarter" idx="12"/>
          </p:nvPr>
        </p:nvSpPr>
        <p:spPr/>
        <p:txBody>
          <a:bodyPr/>
          <a:lstStyle/>
          <a:p>
            <a:fld id="{6B70B6FD-B4DD-4C3C-B591-D26FF6FF6394}" type="slidenum">
              <a:rPr lang="en-US" smtClean="0"/>
              <a:pPr/>
              <a:t>44</a:t>
            </a:fld>
            <a:endParaRPr lang="en-US"/>
          </a:p>
        </p:txBody>
      </p:sp>
      <p:sp>
        <p:nvSpPr>
          <p:cNvPr id="7" name="TextBox 6">
            <a:extLst>
              <a:ext uri="{FF2B5EF4-FFF2-40B4-BE49-F238E27FC236}">
                <a16:creationId xmlns:a16="http://schemas.microsoft.com/office/drawing/2014/main" id="{A9C91232-DDD0-A641-933A-AD2BEA3F9E9A}"/>
              </a:ext>
            </a:extLst>
          </p:cNvPr>
          <p:cNvSpPr txBox="1"/>
          <p:nvPr/>
        </p:nvSpPr>
        <p:spPr>
          <a:xfrm>
            <a:off x="3368955" y="5710019"/>
            <a:ext cx="4006290" cy="646331"/>
          </a:xfrm>
          <a:prstGeom prst="rect">
            <a:avLst/>
          </a:prstGeom>
          <a:noFill/>
        </p:spPr>
        <p:txBody>
          <a:bodyPr wrap="none" rtlCol="0">
            <a:spAutoFit/>
          </a:bodyPr>
          <a:lstStyle/>
          <a:p>
            <a:r>
              <a:rPr lang="en-US" dirty="0"/>
              <a:t>Communications of ACM March 2019</a:t>
            </a:r>
            <a:br>
              <a:rPr lang="en-US" dirty="0"/>
            </a:br>
            <a:r>
              <a:rPr lang="en-US" dirty="0"/>
              <a:t>Garfinkel &amp; </a:t>
            </a:r>
            <a:r>
              <a:rPr lang="en-US" dirty="0" err="1"/>
              <a:t>Abowd</a:t>
            </a:r>
            <a:endParaRPr lang="en-US" dirty="0"/>
          </a:p>
        </p:txBody>
      </p:sp>
      <p:grpSp>
        <p:nvGrpSpPr>
          <p:cNvPr id="11" name="Group 10">
            <a:extLst>
              <a:ext uri="{FF2B5EF4-FFF2-40B4-BE49-F238E27FC236}">
                <a16:creationId xmlns:a16="http://schemas.microsoft.com/office/drawing/2014/main" id="{B933BE8D-417D-F140-A039-91EE52EDB0EF}"/>
              </a:ext>
            </a:extLst>
          </p:cNvPr>
          <p:cNvGrpSpPr/>
          <p:nvPr/>
        </p:nvGrpSpPr>
        <p:grpSpPr>
          <a:xfrm>
            <a:off x="7696200" y="1345214"/>
            <a:ext cx="4307903" cy="4701222"/>
            <a:chOff x="7543800" y="156712"/>
            <a:chExt cx="4307903" cy="4701222"/>
          </a:xfrm>
          <a:solidFill>
            <a:schemeClr val="bg1"/>
          </a:solidFill>
        </p:grpSpPr>
        <p:pic>
          <p:nvPicPr>
            <p:cNvPr id="8" name="Picture 7">
              <a:extLst>
                <a:ext uri="{FF2B5EF4-FFF2-40B4-BE49-F238E27FC236}">
                  <a16:creationId xmlns:a16="http://schemas.microsoft.com/office/drawing/2014/main" id="{700B0579-25D1-F847-BA65-7CA5984A782E}"/>
                </a:ext>
              </a:extLst>
            </p:cNvPr>
            <p:cNvPicPr>
              <a:picLocks noChangeAspect="1"/>
            </p:cNvPicPr>
            <p:nvPr/>
          </p:nvPicPr>
          <p:blipFill>
            <a:blip r:embed="rId4"/>
            <a:stretch>
              <a:fillRect/>
            </a:stretch>
          </p:blipFill>
          <p:spPr>
            <a:xfrm>
              <a:off x="7543800" y="2116792"/>
              <a:ext cx="3856906" cy="2166056"/>
            </a:xfrm>
            <a:prstGeom prst="rect">
              <a:avLst/>
            </a:prstGeom>
            <a:grpFill/>
          </p:spPr>
        </p:pic>
        <p:sp>
          <p:nvSpPr>
            <p:cNvPr id="9" name="Rectangle 8">
              <a:extLst>
                <a:ext uri="{FF2B5EF4-FFF2-40B4-BE49-F238E27FC236}">
                  <a16:creationId xmlns:a16="http://schemas.microsoft.com/office/drawing/2014/main" id="{C7D4453C-405E-0845-A03C-2A313064A767}"/>
                </a:ext>
              </a:extLst>
            </p:cNvPr>
            <p:cNvSpPr/>
            <p:nvPr/>
          </p:nvSpPr>
          <p:spPr>
            <a:xfrm>
              <a:off x="7584373" y="156712"/>
              <a:ext cx="4267330" cy="1846659"/>
            </a:xfrm>
            <a:prstGeom prst="rect">
              <a:avLst/>
            </a:prstGeom>
            <a:grpFill/>
          </p:spPr>
          <p:txBody>
            <a:bodyPr wrap="square" lIns="0" tIns="0" rIns="0" bIns="0">
              <a:spAutoFit/>
            </a:bodyPr>
            <a:lstStyle/>
            <a:p>
              <a:r>
                <a:rPr lang="en-US" sz="2400" dirty="0">
                  <a:solidFill>
                    <a:srgbClr val="333333"/>
                  </a:solidFill>
                  <a:latin typeface="Roboto Condensed"/>
                </a:rPr>
                <a:t>Can a set of equations keep U.S. census data private?</a:t>
              </a:r>
            </a:p>
            <a:p>
              <a:r>
                <a:rPr lang="en-US" sz="2400" b="1" dirty="0">
                  <a:solidFill>
                    <a:srgbClr val="666666"/>
                  </a:solidFill>
                  <a:latin typeface="Roboto Condensed"/>
                </a:rPr>
                <a:t>By </a:t>
              </a:r>
              <a:r>
                <a:rPr lang="en-US" sz="2400" b="1" dirty="0">
                  <a:solidFill>
                    <a:srgbClr val="37588A"/>
                  </a:solidFill>
                  <a:latin typeface="Roboto Condensed"/>
                  <a:hlinkClick r:id="rId5"/>
                </a:rPr>
                <a:t>Jeffrey Mervis</a:t>
              </a:r>
              <a:br>
                <a:rPr lang="en-US" sz="2400" b="1" dirty="0">
                  <a:solidFill>
                    <a:srgbClr val="37588A"/>
                  </a:solidFill>
                  <a:latin typeface="Roboto Condensed"/>
                </a:rPr>
              </a:br>
              <a:r>
                <a:rPr lang="en-US" sz="2400" b="1" dirty="0">
                  <a:solidFill>
                    <a:srgbClr val="37588A"/>
                  </a:solidFill>
                  <a:latin typeface="Roboto Condensed"/>
                </a:rPr>
                <a:t>Science</a:t>
              </a:r>
            </a:p>
            <a:p>
              <a:r>
                <a:rPr lang="en-US" sz="2400" b="1" dirty="0">
                  <a:solidFill>
                    <a:srgbClr val="666666"/>
                  </a:solidFill>
                  <a:latin typeface="Roboto Condensed"/>
                </a:rPr>
                <a:t>Jan. 4, 2019 , 2:50 PM</a:t>
              </a:r>
              <a:endParaRPr lang="en-US" sz="2400" b="1" i="0" u="none" strike="noStrike" dirty="0">
                <a:solidFill>
                  <a:srgbClr val="666666"/>
                </a:solidFill>
                <a:effectLst/>
                <a:latin typeface="Roboto Condensed"/>
              </a:endParaRPr>
            </a:p>
          </p:txBody>
        </p:sp>
        <p:sp>
          <p:nvSpPr>
            <p:cNvPr id="10" name="Rectangle 9">
              <a:extLst>
                <a:ext uri="{FF2B5EF4-FFF2-40B4-BE49-F238E27FC236}">
                  <a16:creationId xmlns:a16="http://schemas.microsoft.com/office/drawing/2014/main" id="{9B36DF4B-C87E-9F43-BE9E-BE70150E730C}"/>
                </a:ext>
              </a:extLst>
            </p:cNvPr>
            <p:cNvSpPr/>
            <p:nvPr/>
          </p:nvSpPr>
          <p:spPr>
            <a:xfrm>
              <a:off x="7561182" y="4396269"/>
              <a:ext cx="3847528" cy="461665"/>
            </a:xfrm>
            <a:prstGeom prst="rect">
              <a:avLst/>
            </a:prstGeom>
            <a:grpFill/>
          </p:spPr>
          <p:txBody>
            <a:bodyPr wrap="none">
              <a:spAutoFit/>
            </a:bodyPr>
            <a:lstStyle/>
            <a:p>
              <a:r>
                <a:rPr lang="en-US" sz="2400" dirty="0"/>
                <a:t>http://</a:t>
              </a:r>
              <a:r>
                <a:rPr lang="en-US" sz="2400" dirty="0" err="1"/>
                <a:t>bit.ly</a:t>
              </a:r>
              <a:r>
                <a:rPr lang="en-US" sz="2400" dirty="0"/>
                <a:t>/Science2019C1</a:t>
              </a:r>
            </a:p>
          </p:txBody>
        </p:sp>
      </p:grpSp>
    </p:spTree>
    <p:extLst>
      <p:ext uri="{BB962C8B-B14F-4D97-AF65-F5344CB8AC3E}">
        <p14:creationId xmlns:p14="http://schemas.microsoft.com/office/powerpoint/2010/main" val="386970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Background on the 2020 Disclosure Avoidance System</a:t>
            </a:r>
          </a:p>
        </p:txBody>
      </p:sp>
      <p:sp>
        <p:nvSpPr>
          <p:cNvPr id="4" name="Content Placeholder 3"/>
          <p:cNvSpPr>
            <a:spLocks noGrp="1"/>
          </p:cNvSpPr>
          <p:nvPr>
            <p:ph idx="1"/>
          </p:nvPr>
        </p:nvSpPr>
        <p:spPr/>
        <p:txBody>
          <a:bodyPr>
            <a:normAutofit fontScale="85000" lnSpcReduction="10000"/>
          </a:bodyPr>
          <a:lstStyle/>
          <a:p>
            <a:r>
              <a:rPr lang="en-US" dirty="0"/>
              <a:t>September 14, 2017 CSAC (overall design)</a:t>
            </a:r>
            <a:br>
              <a:rPr lang="en-US" dirty="0"/>
            </a:br>
            <a:r>
              <a:rPr lang="en-US" dirty="0">
                <a:hlinkClick r:id="rId2"/>
              </a:rPr>
              <a:t>https://www2.census.gov/cac/sac/meetings/2017-09/garfinkel-modernizing-disclosure-avoidance.pdf</a:t>
            </a:r>
            <a:r>
              <a:rPr lang="en-US" dirty="0"/>
              <a:t> </a:t>
            </a:r>
          </a:p>
          <a:p>
            <a:r>
              <a:rPr lang="en-US" dirty="0"/>
              <a:t>August, 2018 KDD’18 (top-down v. block-by-block)</a:t>
            </a:r>
            <a:br>
              <a:rPr lang="en-US" dirty="0"/>
            </a:br>
            <a:r>
              <a:rPr lang="en-US" dirty="0">
                <a:hlinkClick r:id="rId3"/>
              </a:rPr>
              <a:t>https://digitalcommons.ilr.cornell.edu/ldi/49/</a:t>
            </a:r>
            <a:r>
              <a:rPr lang="en-US" dirty="0"/>
              <a:t> </a:t>
            </a:r>
          </a:p>
          <a:p>
            <a:r>
              <a:rPr lang="en-US" dirty="0"/>
              <a:t>October, 2018 WPES (implementation issues)</a:t>
            </a:r>
            <a:br>
              <a:rPr lang="en-US" dirty="0"/>
            </a:br>
            <a:r>
              <a:rPr lang="en-US" dirty="0">
                <a:hlinkClick r:id="rId4"/>
              </a:rPr>
              <a:t>https://arxiv.org/abs/1809.02201</a:t>
            </a:r>
            <a:r>
              <a:rPr lang="en-US" dirty="0"/>
              <a:t> </a:t>
            </a:r>
          </a:p>
          <a:p>
            <a:r>
              <a:rPr lang="en-US" dirty="0"/>
              <a:t>October, 2018 </a:t>
            </a:r>
            <a:r>
              <a:rPr lang="en-US" i="1" dirty="0" err="1">
                <a:hlinkClick r:id="rId5" action="ppaction://hlinkfile"/>
              </a:rPr>
              <a:t>ACMQueue</a:t>
            </a:r>
            <a:r>
              <a:rPr lang="en-US" dirty="0"/>
              <a:t> (understanding database reconstruction) </a:t>
            </a:r>
            <a:br>
              <a:rPr lang="en-US" dirty="0"/>
            </a:br>
            <a:r>
              <a:rPr lang="en-US" dirty="0">
                <a:hlinkClick r:id="rId6"/>
              </a:rPr>
              <a:t>https://digitalcommons.ilr.cornell.edu/ldi/50/</a:t>
            </a:r>
            <a:r>
              <a:rPr lang="en-US" dirty="0"/>
              <a:t> or</a:t>
            </a:r>
            <a:br>
              <a:rPr lang="en-US" dirty="0"/>
            </a:br>
            <a:r>
              <a:rPr lang="en-US" dirty="0">
                <a:hlinkClick r:id="rId7"/>
              </a:rPr>
              <a:t>https://queue.acm.org/detail.cfm?id=3295691</a:t>
            </a:r>
            <a:r>
              <a:rPr lang="en-US" dirty="0"/>
              <a:t> </a:t>
            </a:r>
          </a:p>
        </p:txBody>
      </p:sp>
      <p:sp>
        <p:nvSpPr>
          <p:cNvPr id="5" name="Slide Number Placeholder 4"/>
          <p:cNvSpPr>
            <a:spLocks noGrp="1"/>
          </p:cNvSpPr>
          <p:nvPr>
            <p:ph type="sldNum" sz="quarter" idx="12"/>
          </p:nvPr>
        </p:nvSpPr>
        <p:spPr/>
        <p:txBody>
          <a:bodyPr/>
          <a:lstStyle/>
          <a:p>
            <a:fld id="{6B70B6FD-B4DD-4C3C-B591-D26FF6FF6394}" type="slidenum">
              <a:rPr lang="en-US" smtClean="0"/>
              <a:pPr/>
              <a:t>45</a:t>
            </a:fld>
            <a:endParaRPr lang="en-US"/>
          </a:p>
        </p:txBody>
      </p:sp>
    </p:spTree>
    <p:extLst>
      <p:ext uri="{BB962C8B-B14F-4D97-AF65-F5344CB8AC3E}">
        <p14:creationId xmlns:p14="http://schemas.microsoft.com/office/powerpoint/2010/main" val="59736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lstStyle/>
          <a:p>
            <a:r>
              <a:rPr lang="en-US" dirty="0"/>
              <a:t>We now know “trusted curator” model is more complex.</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lstStyle/>
          <a:p>
            <a:r>
              <a:rPr lang="en-US" dirty="0"/>
              <a:t>Every data publication results in some privacy loss.</a:t>
            </a:r>
          </a:p>
          <a:p>
            <a:endParaRPr lang="en-US" dirty="0"/>
          </a:p>
          <a:p>
            <a:endParaRPr lang="en-US" dirty="0"/>
          </a:p>
          <a:p>
            <a:endParaRPr lang="en-US" dirty="0"/>
          </a:p>
          <a:p>
            <a:endParaRPr lang="en-US" dirty="0"/>
          </a:p>
          <a:p>
            <a:r>
              <a:rPr lang="en-US" dirty="0"/>
              <a:t>Publishing too many statistics results in the compromise of the entire confidential database.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5</a:t>
            </a:fld>
            <a:endParaRPr lang="en-US"/>
          </a:p>
        </p:txBody>
      </p:sp>
      <p:sp>
        <p:nvSpPr>
          <p:cNvPr id="5" name="Rectangle 4">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009E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6" name="Rectangle 5">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7" name="Rectangle 6">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9" name="Straight Arrow Connector 8">
            <a:extLst>
              <a:ext uri="{FF2B5EF4-FFF2-40B4-BE49-F238E27FC236}">
                <a16:creationId xmlns:a16="http://schemas.microsoft.com/office/drawing/2014/main" id="{7F97B71F-262C-1E43-AF9E-6CECEFD662E3}"/>
              </a:ext>
            </a:extLst>
          </p:cNvPr>
          <p:cNvCxnSpPr>
            <a:cxnSpLocks/>
            <a:stCxn id="5" idx="3"/>
            <a:endCxn id="6"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FBCBD4-9BD7-0849-A56B-1A83BC089B86}"/>
              </a:ext>
            </a:extLst>
          </p:cNvPr>
          <p:cNvCxnSpPr>
            <a:cxnSpLocks/>
            <a:stCxn id="6" idx="3"/>
            <a:endCxn id="7"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6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Consider the statistics from a single household</a:t>
            </a:r>
          </a:p>
        </p:txBody>
      </p:sp>
      <p:sp>
        <p:nvSpPr>
          <p:cNvPr id="4" name="Slide Number Placeholder 3"/>
          <p:cNvSpPr>
            <a:spLocks noGrp="1"/>
          </p:cNvSpPr>
          <p:nvPr>
            <p:ph type="sldNum" sz="quarter" idx="12"/>
          </p:nvPr>
        </p:nvSpPr>
        <p:spPr/>
        <p:txBody>
          <a:bodyPr/>
          <a:lstStyle/>
          <a:p>
            <a:fld id="{6B70B6FD-B4DD-4C3C-B591-D26FF6FF6394}" type="slidenum">
              <a:rPr lang="en-US" smtClean="0"/>
              <a:t>6</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619498571"/>
              </p:ext>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4089362542"/>
                  </a:ext>
                </a:extLst>
              </a:tr>
            </a:tbl>
          </a:graphicData>
        </a:graphic>
      </p:graphicFrame>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Tree>
    <p:extLst>
      <p:ext uri="{BB962C8B-B14F-4D97-AF65-F5344CB8AC3E}">
        <p14:creationId xmlns:p14="http://schemas.microsoft.com/office/powerpoint/2010/main" val="342083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800" dirty="0"/>
              <a:t>Publishing statistics for this household alone would result in an improper disclosure. </a:t>
            </a:r>
          </a:p>
        </p:txBody>
      </p:sp>
      <p:sp>
        <p:nvSpPr>
          <p:cNvPr id="4" name="Slide Number Placeholder 3"/>
          <p:cNvSpPr>
            <a:spLocks noGrp="1"/>
          </p:cNvSpPr>
          <p:nvPr>
            <p:ph type="sldNum" sz="quarter" idx="12"/>
          </p:nvPr>
        </p:nvSpPr>
        <p:spPr/>
        <p:txBody>
          <a:bodyPr/>
          <a:lstStyle/>
          <a:p>
            <a:fld id="{6B70B6FD-B4DD-4C3C-B591-D26FF6FF6394}" type="slidenum">
              <a:rPr lang="en-US" smtClean="0"/>
              <a:t>7</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1470218338"/>
              </p:ext>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23" name="Picture 22">
            <a:extLst>
              <a:ext uri="{FF2B5EF4-FFF2-40B4-BE49-F238E27FC236}">
                <a16:creationId xmlns:a16="http://schemas.microsoft.com/office/drawing/2014/main" id="{D55799FE-AFA0-F748-85E2-CF8C8683F46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057521" cy="369332"/>
          </a:xfrm>
          <a:prstGeom prst="rect">
            <a:avLst/>
          </a:prstGeom>
          <a:noFill/>
        </p:spPr>
        <p:txBody>
          <a:bodyPr wrap="none" rtlCol="0">
            <a:spAutoFit/>
          </a:bodyPr>
          <a:lstStyle/>
          <a:p>
            <a:r>
              <a:rPr lang="en-US" dirty="0"/>
              <a:t>24 </a:t>
            </a:r>
            <a:r>
              <a:rPr lang="en-US" dirty="0" err="1"/>
              <a:t>yrs</a:t>
            </a:r>
            <a:r>
              <a:rPr lang="en-US" dirty="0"/>
              <a:t> Female White Single (24 FWS)</a:t>
            </a:r>
          </a:p>
        </p:txBody>
      </p:sp>
      <p:sp>
        <p:nvSpPr>
          <p:cNvPr id="9" name="TextBox 8">
            <a:extLst>
              <a:ext uri="{FF2B5EF4-FFF2-40B4-BE49-F238E27FC236}">
                <a16:creationId xmlns:a16="http://schemas.microsoft.com/office/drawing/2014/main" id="{E34F1257-6540-1F43-AC33-13F996B3E41A}"/>
              </a:ext>
            </a:extLst>
          </p:cNvPr>
          <p:cNvSpPr txBox="1"/>
          <p:nvPr/>
        </p:nvSpPr>
        <p:spPr>
          <a:xfrm>
            <a:off x="7137769" y="5472957"/>
            <a:ext cx="4684117" cy="830997"/>
          </a:xfrm>
          <a:prstGeom prst="rect">
            <a:avLst/>
          </a:prstGeom>
          <a:noFill/>
        </p:spPr>
        <p:txBody>
          <a:bodyPr wrap="square" rtlCol="0">
            <a:spAutoFit/>
          </a:bodyPr>
          <a:lstStyle/>
          <a:p>
            <a:r>
              <a:rPr lang="en-US" sz="2400" dirty="0"/>
              <a:t>(D) Means suppressed to prevent an improper disclosure.</a:t>
            </a:r>
          </a:p>
        </p:txBody>
      </p:sp>
    </p:spTree>
    <p:extLst>
      <p:ext uri="{BB962C8B-B14F-4D97-AF65-F5344CB8AC3E}">
        <p14:creationId xmlns:p14="http://schemas.microsoft.com/office/powerpoint/2010/main" val="231458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In the past, statistical agencies aggregated data from many households together into a single publication.</a:t>
            </a:r>
          </a:p>
        </p:txBody>
      </p:sp>
      <p:sp>
        <p:nvSpPr>
          <p:cNvPr id="4" name="Slide Number Placeholder 3"/>
          <p:cNvSpPr>
            <a:spLocks noGrp="1"/>
          </p:cNvSpPr>
          <p:nvPr>
            <p:ph type="sldNum" sz="quarter" idx="12"/>
          </p:nvPr>
        </p:nvSpPr>
        <p:spPr/>
        <p:txBody>
          <a:bodyPr/>
          <a:lstStyle/>
          <a:p>
            <a:fld id="{6B70B6FD-B4DD-4C3C-B591-D26FF6FF6394}" type="slidenum">
              <a:rPr lang="en-US" smtClean="0"/>
              <a:t>8</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39430" y="1977341"/>
            <a:ext cx="4050305" cy="2518459"/>
          </a:xfrm>
          <a:prstGeom prst="rect">
            <a:avLst/>
          </a:prstGeom>
        </p:spPr>
      </p:pic>
      <p:grpSp>
        <p:nvGrpSpPr>
          <p:cNvPr id="2" name="Group 1">
            <a:extLst>
              <a:ext uri="{FF2B5EF4-FFF2-40B4-BE49-F238E27FC236}">
                <a16:creationId xmlns:a16="http://schemas.microsoft.com/office/drawing/2014/main" id="{F21ACE3E-21A1-444F-A91F-333CC7DC2523}"/>
              </a:ext>
            </a:extLst>
          </p:cNvPr>
          <p:cNvGrpSpPr/>
          <p:nvPr/>
        </p:nvGrpSpPr>
        <p:grpSpPr>
          <a:xfrm>
            <a:off x="689809" y="4495800"/>
            <a:ext cx="3026374" cy="1244937"/>
            <a:chOff x="393091" y="3295805"/>
            <a:chExt cx="3026374" cy="1244937"/>
          </a:xfrm>
        </p:grpSpPr>
        <p:pic>
          <p:nvPicPr>
            <p:cNvPr id="6" name="Picture 5">
              <a:extLst>
                <a:ext uri="{FF2B5EF4-FFF2-40B4-BE49-F238E27FC236}">
                  <a16:creationId xmlns:a16="http://schemas.microsoft.com/office/drawing/2014/main" id="{41E4389E-94D1-F14F-86EF-37C3FC25F9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7" name="Picture 6">
              <a:extLst>
                <a:ext uri="{FF2B5EF4-FFF2-40B4-BE49-F238E27FC236}">
                  <a16:creationId xmlns:a16="http://schemas.microsoft.com/office/drawing/2014/main" id="{E4C1C567-5689-CC40-8C08-B9401B4C6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8" name="Picture 7">
              <a:extLst>
                <a:ext uri="{FF2B5EF4-FFF2-40B4-BE49-F238E27FC236}">
                  <a16:creationId xmlns:a16="http://schemas.microsoft.com/office/drawing/2014/main" id="{37768F5B-0CDC-1746-B76B-8644782D1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9" name="Picture 8">
              <a:extLst>
                <a:ext uri="{FF2B5EF4-FFF2-40B4-BE49-F238E27FC236}">
                  <a16:creationId xmlns:a16="http://schemas.microsoft.com/office/drawing/2014/main" id="{6BA5FB2E-CEA0-6148-B997-435489F7F5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C6A21A62-B497-2A4A-AB14-4CA5E78D1BB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9"/>
          <a:stretch>
            <a:fillRect/>
          </a:stretch>
        </p:blipFill>
        <p:spPr>
          <a:xfrm>
            <a:off x="5133776" y="2789946"/>
            <a:ext cx="1666736" cy="2154339"/>
          </a:xfrm>
          <a:prstGeom prst="rect">
            <a:avLst/>
          </a:prstGeom>
        </p:spPr>
      </p:pic>
      <p:graphicFrame>
        <p:nvGraphicFramePr>
          <p:cNvPr id="15" name="Content Placeholder 17">
            <a:extLst>
              <a:ext uri="{FF2B5EF4-FFF2-40B4-BE49-F238E27FC236}">
                <a16:creationId xmlns:a16="http://schemas.microsoft.com/office/drawing/2014/main" id="{0CE1976A-3054-F34F-BB32-49591BE11B0E}"/>
              </a:ext>
            </a:extLst>
          </p:cNvPr>
          <p:cNvGraphicFramePr>
            <a:graphicFrameLocks/>
          </p:cNvGraphicFramePr>
          <p:nvPr>
            <p:extLst>
              <p:ext uri="{D42A27DB-BD31-4B8C-83A1-F6EECF244321}">
                <p14:modId xmlns:p14="http://schemas.microsoft.com/office/powerpoint/2010/main" val="12162070"/>
              </p:ext>
            </p:extLst>
          </p:nvPr>
        </p:nvGraphicFramePr>
        <p:xfrm>
          <a:off x="7137770" y="2251419"/>
          <a:ext cx="4189439" cy="35132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364959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We now know that this publication can be </a:t>
            </a:r>
            <a:br>
              <a:rPr lang="en-US" sz="3200" dirty="0"/>
            </a:br>
            <a:r>
              <a:rPr lang="en-US" sz="3200" dirty="0"/>
              <a:t>reverse-engineered to reveal the confidential database.</a:t>
            </a:r>
          </a:p>
        </p:txBody>
      </p:sp>
      <p:sp>
        <p:nvSpPr>
          <p:cNvPr id="4" name="Slide Number Placeholder 3"/>
          <p:cNvSpPr>
            <a:spLocks noGrp="1"/>
          </p:cNvSpPr>
          <p:nvPr>
            <p:ph type="sldNum" sz="quarter" idx="12"/>
          </p:nvPr>
        </p:nvSpPr>
        <p:spPr/>
        <p:txBody>
          <a:bodyPr/>
          <a:lstStyle/>
          <a:p>
            <a:fld id="{6B70B6FD-B4DD-4C3C-B591-D26FF6FF6394}" type="slidenum">
              <a:rPr lang="en-US" smtClean="0"/>
              <a:t>9</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1271865889"/>
              </p:ext>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3"/>
          <a:stretch>
            <a:fillRect/>
          </a:stretch>
        </p:blipFill>
        <p:spPr>
          <a:xfrm flipH="1">
            <a:off x="4679073" y="2546984"/>
            <a:ext cx="2280703" cy="2154339"/>
          </a:xfrm>
          <a:prstGeom prst="rect">
            <a:avLst/>
          </a:prstGeom>
        </p:spPr>
      </p:pic>
      <p:grpSp>
        <p:nvGrpSpPr>
          <p:cNvPr id="15" name="Group 14">
            <a:extLst>
              <a:ext uri="{FF2B5EF4-FFF2-40B4-BE49-F238E27FC236}">
                <a16:creationId xmlns:a16="http://schemas.microsoft.com/office/drawing/2014/main" id="{7B3F71AD-B8D0-E04A-B4ED-FF4FEDA98BB1}"/>
              </a:ext>
            </a:extLst>
          </p:cNvPr>
          <p:cNvGrpSpPr/>
          <p:nvPr/>
        </p:nvGrpSpPr>
        <p:grpSpPr>
          <a:xfrm>
            <a:off x="694881" y="1631842"/>
            <a:ext cx="3869190" cy="4503677"/>
            <a:chOff x="54063" y="1516781"/>
            <a:chExt cx="3869190" cy="4503677"/>
          </a:xfrm>
        </p:grpSpPr>
        <p:pic>
          <p:nvPicPr>
            <p:cNvPr id="16" name="Picture 15">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17" name="Picture 16">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19" name="Picture 18">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1" name="TextBox 20">
              <a:extLst>
                <a:ext uri="{FF2B5EF4-FFF2-40B4-BE49-F238E27FC236}">
                  <a16:creationId xmlns:a16="http://schemas.microsoft.com/office/drawing/2014/main" id="{28C4CEAA-546F-284D-B793-C04061AC115C}"/>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22" name="TextBox 21">
              <a:extLst>
                <a:ext uri="{FF2B5EF4-FFF2-40B4-BE49-F238E27FC236}">
                  <a16:creationId xmlns:a16="http://schemas.microsoft.com/office/drawing/2014/main" id="{8DEF748F-F620-8B41-BF02-DC78426977AF}"/>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23" name="TextBox 22">
              <a:extLst>
                <a:ext uri="{FF2B5EF4-FFF2-40B4-BE49-F238E27FC236}">
                  <a16:creationId xmlns:a16="http://schemas.microsoft.com/office/drawing/2014/main" id="{65403BA1-B170-8B40-A2A0-4933C4AFA44A}"/>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24" name="Picture 23">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5" name="Picture 24">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6" name="TextBox 25">
              <a:extLst>
                <a:ext uri="{FF2B5EF4-FFF2-40B4-BE49-F238E27FC236}">
                  <a16:creationId xmlns:a16="http://schemas.microsoft.com/office/drawing/2014/main" id="{C5B5255B-5205-2F48-96FD-97BF06BDA448}"/>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27" name="TextBox 26">
              <a:extLst>
                <a:ext uri="{FF2B5EF4-FFF2-40B4-BE49-F238E27FC236}">
                  <a16:creationId xmlns:a16="http://schemas.microsoft.com/office/drawing/2014/main" id="{3A4B8BD8-8FB7-BB47-A3EF-D3621C71D261}"/>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sp>
        <p:nvSpPr>
          <p:cNvPr id="13" name="TextBox 12">
            <a:extLst>
              <a:ext uri="{FF2B5EF4-FFF2-40B4-BE49-F238E27FC236}">
                <a16:creationId xmlns:a16="http://schemas.microsoft.com/office/drawing/2014/main" id="{6773591B-2F6A-FD4D-911B-B120E3150F1F}"/>
              </a:ext>
            </a:extLst>
          </p:cNvPr>
          <p:cNvSpPr txBox="1"/>
          <p:nvPr/>
        </p:nvSpPr>
        <p:spPr>
          <a:xfrm>
            <a:off x="5297380" y="5562600"/>
            <a:ext cx="6894620" cy="1200329"/>
          </a:xfrm>
          <a:prstGeom prst="rect">
            <a:avLst/>
          </a:prstGeom>
          <a:noFill/>
        </p:spPr>
        <p:txBody>
          <a:bodyPr wrap="square" rtlCol="0">
            <a:spAutoFit/>
          </a:bodyPr>
          <a:lstStyle/>
          <a:p>
            <a:r>
              <a:rPr lang="en-US" sz="2400" dirty="0"/>
              <a:t>This table can be expressed by 164 equations.</a:t>
            </a:r>
          </a:p>
          <a:p>
            <a:r>
              <a:rPr lang="en-US" sz="2400" dirty="0"/>
              <a:t>Solving those equations takes</a:t>
            </a:r>
            <a:br>
              <a:rPr lang="en-US" sz="2400" dirty="0"/>
            </a:br>
            <a:r>
              <a:rPr lang="en-US" sz="2400" dirty="0"/>
              <a:t>0.2 seconds on a 2013 MacBook Pro.</a:t>
            </a:r>
          </a:p>
        </p:txBody>
      </p:sp>
    </p:spTree>
    <p:extLst>
      <p:ext uri="{BB962C8B-B14F-4D97-AF65-F5344CB8AC3E}">
        <p14:creationId xmlns:p14="http://schemas.microsoft.com/office/powerpoint/2010/main" val="400222982"/>
      </p:ext>
    </p:extLst>
  </p:cSld>
  <p:clrMapOvr>
    <a:masterClrMapping/>
  </p:clrMapOvr>
</p:sld>
</file>

<file path=ppt/theme/theme1.xml><?xml version="1.0" encoding="utf-8"?>
<a:theme xmlns:a="http://schemas.openxmlformats.org/drawingml/2006/main" name="abowd-jarmin-NIST-stakeholder meeting 2016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owd-jarmin-NIST-stakeholder meeting 20160629.potx" id="{91F54333-0448-4C6B-BC9D-A9A74C9B1880}" vid="{AF62FFE0-E663-4466-92DE-2757E83FB8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36B358-23EE-490F-943E-3002D53FF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1AF46E-C2E0-427A-BC12-AD420944F5B8}">
  <ds:schemaRefs>
    <ds:schemaRef ds:uri="http://schemas.microsoft.com/sharepoint/v3/contenttype/forms"/>
  </ds:schemaRefs>
</ds:datastoreItem>
</file>

<file path=customXml/itemProps3.xml><?xml version="1.0" encoding="utf-8"?>
<ds:datastoreItem xmlns:ds="http://schemas.openxmlformats.org/officeDocument/2006/customXml" ds:itemID="{314D9823-E5F3-4EFC-945B-AD7078CF844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abowd-jarmin-NIST-stakeholder meeting 20160629</Template>
  <TotalTime>11494</TotalTime>
  <Words>3074</Words>
  <Application>Microsoft Macintosh PowerPoint</Application>
  <PresentationFormat>Widescreen</PresentationFormat>
  <Paragraphs>649</Paragraphs>
  <Slides>45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 Unicode MS</vt:lpstr>
      <vt:lpstr>Arial</vt:lpstr>
      <vt:lpstr>Calibri</vt:lpstr>
      <vt:lpstr>Roboto Condensed</vt:lpstr>
      <vt:lpstr>Symbol</vt:lpstr>
      <vt:lpstr>Wingdings</vt:lpstr>
      <vt:lpstr>abowd-jarmin-NIST-stakeholder meeting 20160629</vt:lpstr>
      <vt:lpstr>Differential Privacy:  Some Basic Concepts</vt:lpstr>
      <vt:lpstr>Acknowledgments</vt:lpstr>
      <vt:lpstr>Statistical agencies collect data under a  pledge of confidentiality.</vt:lpstr>
      <vt:lpstr>Statistical agencies are trusted curators. </vt:lpstr>
      <vt:lpstr>We now know “trusted curator” model is more complex.</vt:lpstr>
      <vt:lpstr>Consider the statistics from a single household</vt:lpstr>
      <vt:lpstr>Publishing statistics for this household alone would result in an improper disclosure. </vt:lpstr>
      <vt:lpstr>In the past, statistical agencies aggregated data from many households together into a single publication.</vt:lpstr>
      <vt:lpstr>We now know that this publication can be  reverse-engineered to reveal the confidential database.</vt:lpstr>
      <vt:lpstr>Faced with “database reconstruction,”  statistical agencies have just two choices.</vt:lpstr>
      <vt:lpstr>The problem with publishing fewer statistics:  it’s hard to know how many statistics is “too many.”</vt:lpstr>
      <vt:lpstr>Faced with “database reconstruction,”  statistical agencies have just two one choice.</vt:lpstr>
      <vt:lpstr>Differential privacy gives us a mathematical approach for balancing accuracy and privacy loss.</vt:lpstr>
      <vt:lpstr>“Differential privacy” is really two things</vt:lpstr>
      <vt:lpstr>Differential privacy — the big idea: Use “noise” to create uncertainty about private data.</vt:lpstr>
      <vt:lpstr>Understanding the impact of “noise:” Statistics based on 10,000 experiments, epsilon=1.0</vt:lpstr>
      <vt:lpstr>The noise also impacts the person counts.</vt:lpstr>
      <vt:lpstr>Disclosure Avoidance for the 2010 Census</vt:lpstr>
      <vt:lpstr>PowerPoint Presentation</vt:lpstr>
      <vt:lpstr>The 2010 Census collected data on 308,745,538 people.</vt:lpstr>
      <vt:lpstr>For each person, we collected 6 variables (44 bits of data)</vt:lpstr>
      <vt:lpstr>2010 Census: Summary of Publications (approximate counts)</vt:lpstr>
      <vt:lpstr>The 2010 Census collected data on 308,745,538 people.</vt:lpstr>
      <vt:lpstr>We performed a database reconstruction and re-identification attack for all 308,745,538 people in 2010 Census</vt:lpstr>
      <vt:lpstr>Our attack is good, but not perfect. An outside attacker would have a harder time.</vt:lpstr>
      <vt:lpstr>The protection system used in 2000 and 2010 relied on swapping households.</vt:lpstr>
      <vt:lpstr>We now know that the disclosure avoidance techniques we used in the 2010 Census were flawed.</vt:lpstr>
      <vt:lpstr>Options for protecting the confidentiality of the collected data in a decennial census</vt:lpstr>
      <vt:lpstr>The 2020 census and differential privacy</vt:lpstr>
      <vt:lpstr>The Disclosure Avoidance System allows the Census Bureau to enforce global confidentiality protections.</vt:lpstr>
      <vt:lpstr>The Census disclosure avoidance system uses differential privacy to defend against an accurate reconstruction attack.</vt:lpstr>
      <vt:lpstr>The Disclosure Avoidance System relies on injects formally private noise.</vt:lpstr>
      <vt:lpstr>There was no off-the-shelf system for applying differential privacy to a national census</vt:lpstr>
      <vt:lpstr>How the 2020 System Works:  High-level Overview</vt:lpstr>
      <vt:lpstr>Two algorithmic choices</vt:lpstr>
      <vt:lpstr>PowerPoint Presentation</vt:lpstr>
      <vt:lpstr>PowerPoint Presentation</vt:lpstr>
      <vt:lpstr>The 2020 DAS produces highly accurate data when blocks are aggregated into tracts</vt:lpstr>
      <vt:lpstr>Two public policy choices:</vt:lpstr>
      <vt:lpstr>Managing the Tradeoff</vt:lpstr>
      <vt:lpstr>Basic Principles</vt:lpstr>
      <vt:lpstr>PowerPoint Presentation</vt:lpstr>
      <vt:lpstr>But the Choice Problem for Redistricting  Tabulations Is More Challenging</vt:lpstr>
      <vt:lpstr>For more  information…</vt:lpstr>
      <vt:lpstr>More Background on the 2020 Disclosure Avoidance System</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Challenge of Privacy and Confidentiality for Statistical Agencies</dc:title>
  <dc:creator>John M Abowd</dc:creator>
  <cp:lastModifiedBy>Simson Garfinkel</cp:lastModifiedBy>
  <cp:revision>678</cp:revision>
  <cp:lastPrinted>2017-08-09T14:58:31Z</cp:lastPrinted>
  <dcterms:created xsi:type="dcterms:W3CDTF">2016-06-22T15:55:01Z</dcterms:created>
  <dcterms:modified xsi:type="dcterms:W3CDTF">2019-06-23T21:22:50Z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