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257" r:id="rId5"/>
    <p:sldId id="258" r:id="rId6"/>
    <p:sldId id="260" r:id="rId7"/>
    <p:sldId id="261" r:id="rId8"/>
    <p:sldId id="262" r:id="rId9"/>
    <p:sldId id="263" r:id="rId10"/>
    <p:sldId id="307" r:id="rId11"/>
    <p:sldId id="308" r:id="rId12"/>
    <p:sldId id="302" r:id="rId13"/>
    <p:sldId id="267" r:id="rId14"/>
    <p:sldId id="268" r:id="rId15"/>
    <p:sldId id="303" r:id="rId16"/>
    <p:sldId id="304" r:id="rId17"/>
    <p:sldId id="305" r:id="rId18"/>
    <p:sldId id="306"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290" r:id="rId33"/>
    <p:sldId id="322" r:id="rId34"/>
    <p:sldId id="323" r:id="rId35"/>
    <p:sldId id="276" r:id="rId36"/>
    <p:sldId id="278" r:id="rId37"/>
    <p:sldId id="279" r:id="rId38"/>
    <p:sldId id="280" r:id="rId39"/>
    <p:sldId id="282" r:id="rId40"/>
    <p:sldId id="292" r:id="rId41"/>
    <p:sldId id="324" r:id="rId42"/>
    <p:sldId id="330" r:id="rId43"/>
    <p:sldId id="294" r:id="rId44"/>
    <p:sldId id="283" r:id="rId45"/>
    <p:sldId id="325" r:id="rId46"/>
    <p:sldId id="293" r:id="rId47"/>
    <p:sldId id="295" r:id="rId48"/>
    <p:sldId id="297" r:id="rId49"/>
    <p:sldId id="298" r:id="rId50"/>
    <p:sldId id="299" r:id="rId51"/>
    <p:sldId id="326" r:id="rId52"/>
    <p:sldId id="327" r:id="rId53"/>
    <p:sldId id="328" r:id="rId54"/>
    <p:sldId id="329" r:id="rId55"/>
    <p:sldId id="331" r:id="rId56"/>
  </p:sldIdLst>
  <p:sldSz cx="12192000" cy="6858000"/>
  <p:notesSz cx="7010400" cy="1203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619EB8-05C8-4441-BA5D-446DC79B0621}">
          <p14:sldIdLst>
            <p14:sldId id="257"/>
            <p14:sldId id="258"/>
            <p14:sldId id="260"/>
            <p14:sldId id="261"/>
          </p14:sldIdLst>
        </p14:section>
        <p14:section name="Motivation" id="{8F50263B-E329-4EC4-B026-BDE61C903896}">
          <p14:sldIdLst>
            <p14:sldId id="262"/>
            <p14:sldId id="263"/>
            <p14:sldId id="307"/>
            <p14:sldId id="308"/>
            <p14:sldId id="302"/>
            <p14:sldId id="267"/>
            <p14:sldId id="268"/>
            <p14:sldId id="303"/>
            <p14:sldId id="304"/>
            <p14:sldId id="305"/>
            <p14:sldId id="306"/>
            <p14:sldId id="309"/>
            <p14:sldId id="310"/>
            <p14:sldId id="311"/>
            <p14:sldId id="312"/>
            <p14:sldId id="313"/>
            <p14:sldId id="314"/>
            <p14:sldId id="315"/>
            <p14:sldId id="316"/>
            <p14:sldId id="317"/>
            <p14:sldId id="318"/>
            <p14:sldId id="319"/>
            <p14:sldId id="320"/>
            <p14:sldId id="321"/>
            <p14:sldId id="290"/>
            <p14:sldId id="322"/>
            <p14:sldId id="323"/>
            <p14:sldId id="276"/>
            <p14:sldId id="278"/>
            <p14:sldId id="279"/>
            <p14:sldId id="280"/>
            <p14:sldId id="282"/>
            <p14:sldId id="292"/>
            <p14:sldId id="324"/>
            <p14:sldId id="330"/>
            <p14:sldId id="294"/>
            <p14:sldId id="283"/>
            <p14:sldId id="325"/>
            <p14:sldId id="293"/>
            <p14:sldId id="295"/>
            <p14:sldId id="297"/>
            <p14:sldId id="298"/>
            <p14:sldId id="299"/>
            <p14:sldId id="326"/>
            <p14:sldId id="327"/>
            <p14:sldId id="328"/>
            <p14:sldId id="329"/>
            <p14:sldId id="3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7" autoAdjust="0"/>
    <p:restoredTop sz="84029" autoAdjust="0"/>
  </p:normalViewPr>
  <p:slideViewPr>
    <p:cSldViewPr snapToGrid="0">
      <p:cViewPr varScale="1">
        <p:scale>
          <a:sx n="74" d="100"/>
          <a:sy n="74" d="100"/>
        </p:scale>
        <p:origin x="81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Census%20Docs\ADRM\Urban%20Institute\Administrative%20Data%20Roundtable\Randomized%20Response-revised.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Census%20Docs\ADRM\Urban%20Institute\Administrative%20Data%20Roundtable\Randomized%20Response-revised.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dirty="0"/>
              <a:t>Tradeoff between Accuracy and Privacy Loss</a:t>
            </a:r>
          </a:p>
        </c:rich>
      </c:tx>
      <c:layout>
        <c:manualLayout>
          <c:xMode val="edge"/>
          <c:yMode val="edge"/>
          <c:x val="0.22200649449058227"/>
          <c:y val="3.1774051822442022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scatterChart>
        <c:scatterStyle val="smoothMarker"/>
        <c:varyColors val="0"/>
        <c:ser>
          <c:idx val="0"/>
          <c:order val="0"/>
          <c:tx>
            <c:strRef>
              <c:f>'Plot data'!$B$1</c:f>
              <c:strCache>
                <c:ptCount val="1"/>
                <c:pt idx="0">
                  <c:v>Accuracy</c:v>
                </c:pt>
              </c:strCache>
            </c:strRef>
          </c:tx>
          <c:spPr>
            <a:ln w="50800" cap="rnd">
              <a:solidFill>
                <a:schemeClr val="accent1"/>
              </a:solidFill>
              <a:round/>
            </a:ln>
            <a:effectLst/>
          </c:spPr>
          <c:marker>
            <c:symbol val="none"/>
          </c:marker>
          <c:xVal>
            <c:numRef>
              <c:f>'Plot data'!$A$2:$A$12</c:f>
              <c:numCache>
                <c:formatCode>General</c:formatCode>
                <c:ptCount val="11"/>
                <c:pt idx="0">
                  <c:v>0</c:v>
                </c:pt>
                <c:pt idx="1">
                  <c:v>0.1</c:v>
                </c:pt>
                <c:pt idx="2">
                  <c:v>0.2</c:v>
                </c:pt>
                <c:pt idx="3">
                  <c:v>0.5</c:v>
                </c:pt>
                <c:pt idx="4">
                  <c:v>1</c:v>
                </c:pt>
                <c:pt idx="5">
                  <c:v>2</c:v>
                </c:pt>
                <c:pt idx="6">
                  <c:v>3</c:v>
                </c:pt>
                <c:pt idx="7">
                  <c:v>4</c:v>
                </c:pt>
                <c:pt idx="8">
                  <c:v>6</c:v>
                </c:pt>
                <c:pt idx="9">
                  <c:v>8</c:v>
                </c:pt>
                <c:pt idx="10">
                  <c:v>10</c:v>
                </c:pt>
              </c:numCache>
            </c:numRef>
          </c:xVal>
          <c:yVal>
            <c:numRef>
              <c:f>'Plot data'!$B$2:$B$12</c:f>
              <c:numCache>
                <c:formatCode>General</c:formatCode>
                <c:ptCount val="11"/>
                <c:pt idx="0">
                  <c:v>0</c:v>
                </c:pt>
                <c:pt idx="1">
                  <c:v>0.25</c:v>
                </c:pt>
                <c:pt idx="2">
                  <c:v>0.38</c:v>
                </c:pt>
                <c:pt idx="3">
                  <c:v>0.5</c:v>
                </c:pt>
                <c:pt idx="4">
                  <c:v>0.6</c:v>
                </c:pt>
                <c:pt idx="5">
                  <c:v>0.73</c:v>
                </c:pt>
                <c:pt idx="6">
                  <c:v>0.82</c:v>
                </c:pt>
                <c:pt idx="7">
                  <c:v>0.89</c:v>
                </c:pt>
                <c:pt idx="8">
                  <c:v>0.95</c:v>
                </c:pt>
                <c:pt idx="9">
                  <c:v>0.98</c:v>
                </c:pt>
                <c:pt idx="10">
                  <c:v>0.999</c:v>
                </c:pt>
              </c:numCache>
            </c:numRef>
          </c:yVal>
          <c:smooth val="1"/>
          <c:extLst>
            <c:ext xmlns:c16="http://schemas.microsoft.com/office/drawing/2014/chart" uri="{C3380CC4-5D6E-409C-BE32-E72D297353CC}">
              <c16:uniqueId val="{00000000-8F7A-46E0-9E92-DD5D2B03626B}"/>
            </c:ext>
          </c:extLst>
        </c:ser>
        <c:dLbls>
          <c:showLegendKey val="0"/>
          <c:showVal val="0"/>
          <c:showCatName val="0"/>
          <c:showSerName val="0"/>
          <c:showPercent val="0"/>
          <c:showBubbleSize val="0"/>
        </c:dLbls>
        <c:axId val="374100984"/>
        <c:axId val="374097376"/>
      </c:scatterChart>
      <c:valAx>
        <c:axId val="374100984"/>
        <c:scaling>
          <c:orientation val="minMax"/>
          <c:max val="10"/>
        </c:scaling>
        <c:delete val="1"/>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dirty="0"/>
                  <a:t>Privacy </a:t>
                </a:r>
                <a:r>
                  <a:rPr lang="en-US" sz="2400" baseline="0" dirty="0" smtClean="0"/>
                  <a:t>Loss </a:t>
                </a:r>
                <a:r>
                  <a:rPr lang="en-US" sz="2400" baseline="0" smtClean="0"/>
                  <a:t>(epsilon)</a:t>
                </a:r>
                <a:endParaRPr lang="en-US" sz="2400" baseline="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crossAx val="374097376"/>
        <c:crosses val="autoZero"/>
        <c:crossBetween val="midCat"/>
      </c:valAx>
      <c:valAx>
        <c:axId val="374097376"/>
        <c:scaling>
          <c:orientation val="minMax"/>
          <c:max val="1"/>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a:t>Accuracy</a:t>
                </a:r>
              </a:p>
            </c:rich>
          </c:tx>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741009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Production </a:t>
            </a:r>
            <a:r>
              <a:rPr lang="en-US" sz="1600" dirty="0" smtClean="0"/>
              <a:t>Possibilities for Alternative</a:t>
            </a:r>
            <a:r>
              <a:rPr lang="en-US" sz="1600" baseline="0" dirty="0" smtClean="0"/>
              <a:t> </a:t>
            </a:r>
            <a:r>
              <a:rPr lang="en-US" sz="1600" baseline="0" dirty="0"/>
              <a:t>Mechanisms</a:t>
            </a:r>
            <a:endParaRPr lang="en-US" sz="1600" dirty="0"/>
          </a:p>
        </c:rich>
      </c:tx>
      <c:layout>
        <c:manualLayout>
          <c:xMode val="edge"/>
          <c:yMode val="edge"/>
          <c:x val="0.2206985702635035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150141132508972E-2"/>
          <c:y val="6.7011332555827891E-2"/>
          <c:w val="0.89035903539787442"/>
          <c:h val="0.82667763298371777"/>
        </c:manualLayout>
      </c:layout>
      <c:scatterChart>
        <c:scatterStyle val="smoothMarker"/>
        <c:varyColors val="0"/>
        <c:ser>
          <c:idx val="0"/>
          <c:order val="0"/>
          <c:tx>
            <c:strRef>
              <c:f>'[Randomized Response-revised.xlsx]Graph data'!$E$1</c:f>
              <c:strCache>
                <c:ptCount val="1"/>
                <c:pt idx="0">
                  <c:v>Relative Precision</c:v>
                </c:pt>
              </c:strCache>
            </c:strRef>
          </c:tx>
          <c:spPr>
            <a:ln w="38100" cap="rnd">
              <a:solidFill>
                <a:schemeClr val="accent4"/>
              </a:solidFill>
              <a:round/>
            </a:ln>
            <a:effectLst/>
          </c:spPr>
          <c:marker>
            <c:symbol val="none"/>
          </c:marker>
          <c:xVal>
            <c:numRef>
              <c:f>'[Randomized Response-revised.xlsx]Graph data'!$D$2:$D$107</c:f>
              <c:numCache>
                <c:formatCode>General</c:formatCode>
                <c:ptCount val="106"/>
                <c:pt idx="0">
                  <c:v>0</c:v>
                </c:pt>
                <c:pt idx="1">
                  <c:v>2.0000666706669435E-2</c:v>
                </c:pt>
                <c:pt idx="2">
                  <c:v>4.0005334613699206E-2</c:v>
                </c:pt>
                <c:pt idx="3">
                  <c:v>6.0018009726252951E-2</c:v>
                </c:pt>
                <c:pt idx="4">
                  <c:v>8.0042707673536564E-2</c:v>
                </c:pt>
                <c:pt idx="5">
                  <c:v>0.10008345855698263</c:v>
                </c:pt>
                <c:pt idx="6">
                  <c:v>0.12014431184206341</c:v>
                </c:pt>
                <c:pt idx="7">
                  <c:v>0.14022934130865011</c:v>
                </c:pt>
                <c:pt idx="8">
                  <c:v>0.16034265007517948</c:v>
                </c:pt>
                <c:pt idx="9">
                  <c:v>0.18048837571229362</c:v>
                </c:pt>
                <c:pt idx="10">
                  <c:v>0.20067069546215124</c:v>
                </c:pt>
                <c:pt idx="11">
                  <c:v>0.22089383158019424</c:v>
                </c:pt>
                <c:pt idx="12">
                  <c:v>0.24116205681688788</c:v>
                </c:pt>
                <c:pt idx="13">
                  <c:v>0.26147970005775673</c:v>
                </c:pt>
                <c:pt idx="14">
                  <c:v>0.28185115214098766</c:v>
                </c:pt>
                <c:pt idx="15">
                  <c:v>0.30228087187293351</c:v>
                </c:pt>
                <c:pt idx="16">
                  <c:v>0.32277339226305102</c:v>
                </c:pt>
                <c:pt idx="17">
                  <c:v>0.34333332700115821</c:v>
                </c:pt>
                <c:pt idx="18">
                  <c:v>0.36396537720141159</c:v>
                </c:pt>
                <c:pt idx="19">
                  <c:v>0.38467433843909066</c:v>
                </c:pt>
                <c:pt idx="20">
                  <c:v>0.40546510810816438</c:v>
                </c:pt>
                <c:pt idx="21">
                  <c:v>0.42634269312971973</c:v>
                </c:pt>
                <c:pt idx="22">
                  <c:v>0.44731221804366494</c:v>
                </c:pt>
                <c:pt idx="23">
                  <c:v>0.46837893351873378</c:v>
                </c:pt>
                <c:pt idx="24">
                  <c:v>0.4895482253187059</c:v>
                </c:pt>
                <c:pt idx="25">
                  <c:v>0.51082562376599072</c:v>
                </c:pt>
                <c:pt idx="26">
                  <c:v>0.53221681374730845</c:v>
                </c:pt>
                <c:pt idx="27">
                  <c:v>0.55372764531020013</c:v>
                </c:pt>
                <c:pt idx="28">
                  <c:v>0.57536414490356202</c:v>
                </c:pt>
                <c:pt idx="29">
                  <c:v>0.59713252732035682</c:v>
                </c:pt>
                <c:pt idx="30">
                  <c:v>0.61903920840622373</c:v>
                </c:pt>
                <c:pt idx="31">
                  <c:v>0.64109081860389228</c:v>
                </c:pt>
                <c:pt idx="32">
                  <c:v>0.66329421741026451</c:v>
                </c:pt>
                <c:pt idx="33">
                  <c:v>0.68565650883078788</c:v>
                </c:pt>
                <c:pt idx="34">
                  <c:v>0.70818505792448627</c:v>
                </c:pt>
                <c:pt idx="35">
                  <c:v>0.73088750854279261</c:v>
                </c:pt>
                <c:pt idx="36">
                  <c:v>0.75377180237638053</c:v>
                </c:pt>
                <c:pt idx="37">
                  <c:v>0.7768461994365925</c:v>
                </c:pt>
                <c:pt idx="38">
                  <c:v>0.80011930011211363</c:v>
                </c:pt>
                <c:pt idx="39">
                  <c:v>0.82360006895738069</c:v>
                </c:pt>
                <c:pt idx="40">
                  <c:v>0.847297860387204</c:v>
                </c:pt>
                <c:pt idx="41">
                  <c:v>0.87122244647244917</c:v>
                </c:pt>
                <c:pt idx="42">
                  <c:v>0.89538404705484187</c:v>
                </c:pt>
                <c:pt idx="43">
                  <c:v>0.91979336242535759</c:v>
                </c:pt>
                <c:pt idx="44">
                  <c:v>0.94446160884085195</c:v>
                </c:pt>
                <c:pt idx="45">
                  <c:v>0.96940055718810392</c:v>
                </c:pt>
                <c:pt idx="46">
                  <c:v>0.99462257514406271</c:v>
                </c:pt>
                <c:pt idx="47">
                  <c:v>1.0201406732266149</c:v>
                </c:pt>
                <c:pt idx="48">
                  <c:v>1.0459685551826883</c:v>
                </c:pt>
                <c:pt idx="49">
                  <c:v>1.0721206732211339</c:v>
                </c:pt>
                <c:pt idx="50">
                  <c:v>1.0986122886681102</c:v>
                </c:pt>
                <c:pt idx="51">
                  <c:v>1.1254595387042983</c:v>
                </c:pt>
                <c:pt idx="52">
                  <c:v>1.1526795099383862</c:v>
                </c:pt>
                <c:pt idx="53">
                  <c:v>1.1802903196823775</c:v>
                </c:pt>
                <c:pt idx="54">
                  <c:v>1.2083112059245349</c:v>
                </c:pt>
                <c:pt idx="55">
                  <c:v>1.2367626271489276</c:v>
                </c:pt>
                <c:pt idx="56">
                  <c:v>1.2656663733312765</c:v>
                </c:pt>
                <c:pt idx="57">
                  <c:v>1.2950456896547464</c:v>
                </c:pt>
                <c:pt idx="58">
                  <c:v>1.3249254147435994</c:v>
                </c:pt>
                <c:pt idx="59">
                  <c:v>1.3553321355159247</c:v>
                </c:pt>
                <c:pt idx="60">
                  <c:v>1.3862943611198915</c:v>
                </c:pt>
                <c:pt idx="61">
                  <c:v>1.4178427188548175</c:v>
                </c:pt>
                <c:pt idx="62">
                  <c:v>1.4500101755059995</c:v>
                </c:pt>
                <c:pt idx="63">
                  <c:v>1.4828322881625391</c:v>
                </c:pt>
                <c:pt idx="64">
                  <c:v>1.5163474893680895</c:v>
                </c:pt>
                <c:pt idx="65">
                  <c:v>1.5505974124111681</c:v>
                </c:pt>
                <c:pt idx="66">
                  <c:v>1.5856272637403832</c:v>
                </c:pt>
                <c:pt idx="67">
                  <c:v>1.6214862509502763</c:v>
                </c:pt>
                <c:pt idx="68">
                  <c:v>1.6582280766035338</c:v>
                </c:pt>
                <c:pt idx="69">
                  <c:v>1.6959115104379288</c:v>
                </c:pt>
                <c:pt idx="70">
                  <c:v>1.7346010553881079</c:v>
                </c:pt>
                <c:pt idx="71">
                  <c:v>1.7743677265161875</c:v>
                </c:pt>
                <c:pt idx="72">
                  <c:v>1.8152899666382509</c:v>
                </c:pt>
                <c:pt idx="73">
                  <c:v>1.8574547284934517</c:v>
                </c:pt>
                <c:pt idx="74">
                  <c:v>1.900958761193049</c:v>
                </c:pt>
                <c:pt idx="75">
                  <c:v>1.9459101490553152</c:v>
                </c:pt>
                <c:pt idx="76">
                  <c:v>1.9924301646902083</c:v>
                </c:pt>
                <c:pt idx="77">
                  <c:v>2.0406555166446818</c:v>
                </c:pt>
                <c:pt idx="78">
                  <c:v>2.0907410969337716</c:v>
                </c:pt>
                <c:pt idx="79">
                  <c:v>2.1428633681173346</c:v>
                </c:pt>
                <c:pt idx="80">
                  <c:v>2.1972245773362222</c:v>
                </c:pt>
                <c:pt idx="81">
                  <c:v>2.254058052099388</c:v>
                </c:pt>
                <c:pt idx="82">
                  <c:v>2.3136349291806337</c:v>
                </c:pt>
                <c:pt idx="83">
                  <c:v>2.3762728087852083</c:v>
                </c:pt>
                <c:pt idx="84">
                  <c:v>2.4423470353692078</c:v>
                </c:pt>
                <c:pt idx="85">
                  <c:v>2.5123056239761183</c:v>
                </c:pt>
                <c:pt idx="86">
                  <c:v>2.5866893440979468</c:v>
                </c:pt>
                <c:pt idx="87">
                  <c:v>2.6661592593930545</c:v>
                </c:pt>
                <c:pt idx="88">
                  <c:v>2.7515353130419538</c:v>
                </c:pt>
                <c:pt idx="89">
                  <c:v>2.8438517422612772</c:v>
                </c:pt>
                <c:pt idx="90">
                  <c:v>2.9444389791664465</c:v>
                </c:pt>
                <c:pt idx="91">
                  <c:v>3.0550488507104174</c:v>
                </c:pt>
                <c:pt idx="92">
                  <c:v>3.1780538303479533</c:v>
                </c:pt>
                <c:pt idx="93">
                  <c:v>3.316780039849581</c:v>
                </c:pt>
                <c:pt idx="94">
                  <c:v>3.4760986898352839</c:v>
                </c:pt>
                <c:pt idx="95">
                  <c:v>3.6635616461296592</c:v>
                </c:pt>
                <c:pt idx="96">
                  <c:v>3.8918202981106429</c:v>
                </c:pt>
                <c:pt idx="97">
                  <c:v>4.1845914400699007</c:v>
                </c:pt>
                <c:pt idx="98">
                  <c:v>4.5951198501346227</c:v>
                </c:pt>
                <c:pt idx="99">
                  <c:v>5.2933048247245589</c:v>
                </c:pt>
                <c:pt idx="100">
                  <c:v>5.3991677267280505</c:v>
                </c:pt>
                <c:pt idx="101">
                  <c:v>5.51745289646479</c:v>
                </c:pt>
                <c:pt idx="102">
                  <c:v>5.6514861711575763</c:v>
                </c:pt>
                <c:pt idx="103">
                  <c:v>5.8061384812938392</c:v>
                </c:pt>
                <c:pt idx="104">
                  <c:v>5.9889614168899961</c:v>
                </c:pt>
                <c:pt idx="105">
                  <c:v>6.2126060957516849</c:v>
                </c:pt>
              </c:numCache>
            </c:numRef>
          </c:xVal>
          <c:yVal>
            <c:numRef>
              <c:f>'[Randomized Response-revised.xlsx]Graph data'!$E$2:$E$107</c:f>
              <c:numCache>
                <c:formatCode>General</c:formatCode>
                <c:ptCount val="106"/>
                <c:pt idx="0">
                  <c:v>0</c:v>
                </c:pt>
                <c:pt idx="1">
                  <c:v>1E-4</c:v>
                </c:pt>
                <c:pt idx="2">
                  <c:v>4.0000000000000002E-4</c:v>
                </c:pt>
                <c:pt idx="3">
                  <c:v>8.9999999999999998E-4</c:v>
                </c:pt>
                <c:pt idx="4">
                  <c:v>1.6000000000000001E-3</c:v>
                </c:pt>
                <c:pt idx="5">
                  <c:v>2.5000000000000005E-3</c:v>
                </c:pt>
                <c:pt idx="6">
                  <c:v>3.6000000000000008E-3</c:v>
                </c:pt>
                <c:pt idx="7">
                  <c:v>4.9000000000000007E-3</c:v>
                </c:pt>
                <c:pt idx="8">
                  <c:v>6.4000000000000003E-3</c:v>
                </c:pt>
                <c:pt idx="9">
                  <c:v>8.0999999999999996E-3</c:v>
                </c:pt>
                <c:pt idx="10">
                  <c:v>9.9999999999999985E-3</c:v>
                </c:pt>
                <c:pt idx="11">
                  <c:v>1.2099999999999998E-2</c:v>
                </c:pt>
                <c:pt idx="12">
                  <c:v>1.4399999999999996E-2</c:v>
                </c:pt>
                <c:pt idx="13">
                  <c:v>1.6899999999999995E-2</c:v>
                </c:pt>
                <c:pt idx="14">
                  <c:v>1.9599999999999996E-2</c:v>
                </c:pt>
                <c:pt idx="15">
                  <c:v>2.2499999999999999E-2</c:v>
                </c:pt>
                <c:pt idx="16">
                  <c:v>2.5600000000000001E-2</c:v>
                </c:pt>
                <c:pt idx="17">
                  <c:v>2.8900000000000006E-2</c:v>
                </c:pt>
                <c:pt idx="18">
                  <c:v>3.2400000000000005E-2</c:v>
                </c:pt>
                <c:pt idx="19">
                  <c:v>3.6100000000000014E-2</c:v>
                </c:pt>
                <c:pt idx="20">
                  <c:v>4.0000000000000015E-2</c:v>
                </c:pt>
                <c:pt idx="21">
                  <c:v>4.4100000000000021E-2</c:v>
                </c:pt>
                <c:pt idx="22">
                  <c:v>4.8400000000000026E-2</c:v>
                </c:pt>
                <c:pt idx="23">
                  <c:v>5.290000000000003E-2</c:v>
                </c:pt>
                <c:pt idx="24">
                  <c:v>5.7600000000000033E-2</c:v>
                </c:pt>
                <c:pt idx="25">
                  <c:v>6.2500000000000028E-2</c:v>
                </c:pt>
                <c:pt idx="26">
                  <c:v>6.7600000000000035E-2</c:v>
                </c:pt>
                <c:pt idx="27">
                  <c:v>7.2900000000000034E-2</c:v>
                </c:pt>
                <c:pt idx="28">
                  <c:v>7.8400000000000039E-2</c:v>
                </c:pt>
                <c:pt idx="29">
                  <c:v>8.410000000000005E-2</c:v>
                </c:pt>
                <c:pt idx="30">
                  <c:v>9.0000000000000066E-2</c:v>
                </c:pt>
                <c:pt idx="31">
                  <c:v>9.6100000000000074E-2</c:v>
                </c:pt>
                <c:pt idx="32">
                  <c:v>0.10240000000000007</c:v>
                </c:pt>
                <c:pt idx="33">
                  <c:v>0.10890000000000008</c:v>
                </c:pt>
                <c:pt idx="34">
                  <c:v>0.11560000000000009</c:v>
                </c:pt>
                <c:pt idx="35">
                  <c:v>0.12250000000000009</c:v>
                </c:pt>
                <c:pt idx="36">
                  <c:v>0.1296000000000001</c:v>
                </c:pt>
                <c:pt idx="37">
                  <c:v>0.13690000000000013</c:v>
                </c:pt>
                <c:pt idx="38">
                  <c:v>0.14440000000000014</c:v>
                </c:pt>
                <c:pt idx="39">
                  <c:v>0.15210000000000015</c:v>
                </c:pt>
                <c:pt idx="40">
                  <c:v>0.16000000000000014</c:v>
                </c:pt>
                <c:pt idx="41">
                  <c:v>0.16810000000000017</c:v>
                </c:pt>
                <c:pt idx="42">
                  <c:v>0.17640000000000017</c:v>
                </c:pt>
                <c:pt idx="43">
                  <c:v>0.18490000000000018</c:v>
                </c:pt>
                <c:pt idx="44">
                  <c:v>0.19360000000000019</c:v>
                </c:pt>
                <c:pt idx="45">
                  <c:v>0.20250000000000021</c:v>
                </c:pt>
                <c:pt idx="46">
                  <c:v>0.21160000000000023</c:v>
                </c:pt>
                <c:pt idx="47">
                  <c:v>0.22090000000000024</c:v>
                </c:pt>
                <c:pt idx="48">
                  <c:v>0.23040000000000024</c:v>
                </c:pt>
                <c:pt idx="49">
                  <c:v>0.24010000000000026</c:v>
                </c:pt>
                <c:pt idx="50">
                  <c:v>0.25000000000000022</c:v>
                </c:pt>
                <c:pt idx="51">
                  <c:v>0.26010000000000022</c:v>
                </c:pt>
                <c:pt idx="52">
                  <c:v>0.27040000000000025</c:v>
                </c:pt>
                <c:pt idx="53">
                  <c:v>0.28090000000000026</c:v>
                </c:pt>
                <c:pt idx="54">
                  <c:v>0.2916000000000003</c:v>
                </c:pt>
                <c:pt idx="55">
                  <c:v>0.30250000000000027</c:v>
                </c:pt>
                <c:pt idx="56">
                  <c:v>0.31360000000000032</c:v>
                </c:pt>
                <c:pt idx="57">
                  <c:v>0.3249000000000003</c:v>
                </c:pt>
                <c:pt idx="58">
                  <c:v>0.33640000000000037</c:v>
                </c:pt>
                <c:pt idx="59">
                  <c:v>0.34810000000000035</c:v>
                </c:pt>
                <c:pt idx="60">
                  <c:v>0.36000000000000038</c:v>
                </c:pt>
                <c:pt idx="61">
                  <c:v>0.37210000000000037</c:v>
                </c:pt>
                <c:pt idx="62">
                  <c:v>0.38440000000000041</c:v>
                </c:pt>
                <c:pt idx="63">
                  <c:v>0.39690000000000042</c:v>
                </c:pt>
                <c:pt idx="64">
                  <c:v>0.40960000000000046</c:v>
                </c:pt>
                <c:pt idx="65">
                  <c:v>0.42250000000000049</c:v>
                </c:pt>
                <c:pt idx="66">
                  <c:v>0.43560000000000049</c:v>
                </c:pt>
                <c:pt idx="67">
                  <c:v>0.44890000000000052</c:v>
                </c:pt>
                <c:pt idx="68">
                  <c:v>0.46240000000000053</c:v>
                </c:pt>
                <c:pt idx="69">
                  <c:v>0.47610000000000052</c:v>
                </c:pt>
                <c:pt idx="70">
                  <c:v>0.49000000000000055</c:v>
                </c:pt>
                <c:pt idx="71">
                  <c:v>0.50410000000000055</c:v>
                </c:pt>
                <c:pt idx="72">
                  <c:v>0.51840000000000064</c:v>
                </c:pt>
                <c:pt idx="73">
                  <c:v>0.5329000000000006</c:v>
                </c:pt>
                <c:pt idx="74">
                  <c:v>0.54760000000000064</c:v>
                </c:pt>
                <c:pt idx="75">
                  <c:v>0.56250000000000067</c:v>
                </c:pt>
                <c:pt idx="76">
                  <c:v>0.57760000000000067</c:v>
                </c:pt>
                <c:pt idx="77">
                  <c:v>0.59290000000000076</c:v>
                </c:pt>
                <c:pt idx="78">
                  <c:v>0.60840000000000072</c:v>
                </c:pt>
                <c:pt idx="79">
                  <c:v>0.62410000000000077</c:v>
                </c:pt>
                <c:pt idx="80">
                  <c:v>0.64000000000000079</c:v>
                </c:pt>
                <c:pt idx="81">
                  <c:v>0.65610000000000079</c:v>
                </c:pt>
                <c:pt idx="82">
                  <c:v>0.67240000000000077</c:v>
                </c:pt>
                <c:pt idx="83">
                  <c:v>0.68890000000000085</c:v>
                </c:pt>
                <c:pt idx="84">
                  <c:v>0.70560000000000089</c:v>
                </c:pt>
                <c:pt idx="85">
                  <c:v>0.72250000000000092</c:v>
                </c:pt>
                <c:pt idx="86">
                  <c:v>0.73960000000000092</c:v>
                </c:pt>
                <c:pt idx="87">
                  <c:v>0.75690000000000091</c:v>
                </c:pt>
                <c:pt idx="88">
                  <c:v>0.77440000000000098</c:v>
                </c:pt>
                <c:pt idx="89">
                  <c:v>0.79210000000000103</c:v>
                </c:pt>
                <c:pt idx="90">
                  <c:v>0.81000000000000105</c:v>
                </c:pt>
                <c:pt idx="91">
                  <c:v>0.82810000000000106</c:v>
                </c:pt>
                <c:pt idx="92">
                  <c:v>0.84640000000000104</c:v>
                </c:pt>
                <c:pt idx="93">
                  <c:v>0.86490000000000111</c:v>
                </c:pt>
                <c:pt idx="94">
                  <c:v>0.88360000000000116</c:v>
                </c:pt>
                <c:pt idx="95">
                  <c:v>0.90250000000000119</c:v>
                </c:pt>
                <c:pt idx="96">
                  <c:v>0.9216000000000012</c:v>
                </c:pt>
                <c:pt idx="97">
                  <c:v>0.94090000000000129</c:v>
                </c:pt>
                <c:pt idx="98">
                  <c:v>0.96040000000000125</c:v>
                </c:pt>
                <c:pt idx="99">
                  <c:v>0.9801000000000013</c:v>
                </c:pt>
                <c:pt idx="100">
                  <c:v>0.98208100000000131</c:v>
                </c:pt>
                <c:pt idx="101">
                  <c:v>0.98406400000000127</c:v>
                </c:pt>
                <c:pt idx="102">
                  <c:v>0.98604900000000129</c:v>
                </c:pt>
                <c:pt idx="103">
                  <c:v>0.98803600000000136</c:v>
                </c:pt>
                <c:pt idx="104">
                  <c:v>0.99002500000000127</c:v>
                </c:pt>
                <c:pt idx="105">
                  <c:v>0.99201600000000134</c:v>
                </c:pt>
              </c:numCache>
            </c:numRef>
          </c:yVal>
          <c:smooth val="1"/>
          <c:extLst>
            <c:ext xmlns:c16="http://schemas.microsoft.com/office/drawing/2014/chart" uri="{C3380CC4-5D6E-409C-BE32-E72D297353CC}">
              <c16:uniqueId val="{00000000-7A2D-4AAF-BAA4-DDFB9A03AE8A}"/>
            </c:ext>
          </c:extLst>
        </c:ser>
        <c:dLbls>
          <c:showLegendKey val="0"/>
          <c:showVal val="0"/>
          <c:showCatName val="0"/>
          <c:showSerName val="0"/>
          <c:showPercent val="0"/>
          <c:showBubbleSize val="0"/>
        </c:dLbls>
        <c:axId val="488154816"/>
        <c:axId val="488157560"/>
      </c:scatterChart>
      <c:valAx>
        <c:axId val="488154816"/>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Privacy</a:t>
                </a:r>
                <a:r>
                  <a:rPr lang="en-US" sz="1200" baseline="0" dirty="0"/>
                  <a:t>-loss</a:t>
                </a:r>
                <a:r>
                  <a:rPr lang="en-US" sz="1200" dirty="0"/>
                  <a:t> Budget </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157560"/>
        <c:crosses val="autoZero"/>
        <c:crossBetween val="midCat"/>
        <c:majorUnit val="0.5"/>
        <c:minorUnit val="0.25"/>
      </c:valAx>
      <c:valAx>
        <c:axId val="4881575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Data </a:t>
                </a:r>
                <a:r>
                  <a:rPr lang="en-US" sz="1200" dirty="0" smtClean="0"/>
                  <a:t>Accuracy </a:t>
                </a:r>
                <a:endParaRPr lang="en-US"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154816"/>
        <c:crosses val="autoZero"/>
        <c:crossBetween val="midCat"/>
        <c:min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Production </a:t>
            </a:r>
            <a:r>
              <a:rPr lang="en-US" sz="1600" dirty="0" smtClean="0"/>
              <a:t>Possibilities for Alternative</a:t>
            </a:r>
            <a:r>
              <a:rPr lang="en-US" sz="1600" baseline="0" dirty="0" smtClean="0"/>
              <a:t> </a:t>
            </a:r>
            <a:r>
              <a:rPr lang="en-US" sz="1600" baseline="0" dirty="0"/>
              <a:t>Mechanisms</a:t>
            </a:r>
            <a:endParaRPr lang="en-US" sz="1600" dirty="0"/>
          </a:p>
        </c:rich>
      </c:tx>
      <c:layout>
        <c:manualLayout>
          <c:xMode val="edge"/>
          <c:yMode val="edge"/>
          <c:x val="0.2206985702635035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150141132508972E-2"/>
          <c:y val="6.7011332555827891E-2"/>
          <c:w val="0.89035903539787442"/>
          <c:h val="0.82667763298371777"/>
        </c:manualLayout>
      </c:layout>
      <c:scatterChart>
        <c:scatterStyle val="smoothMarker"/>
        <c:varyColors val="0"/>
        <c:ser>
          <c:idx val="0"/>
          <c:order val="0"/>
          <c:tx>
            <c:strRef>
              <c:f>'[Randomized Response-revised.xlsx]Graph data'!$E$1</c:f>
              <c:strCache>
                <c:ptCount val="1"/>
                <c:pt idx="0">
                  <c:v>Relative Precision</c:v>
                </c:pt>
              </c:strCache>
            </c:strRef>
          </c:tx>
          <c:spPr>
            <a:ln w="38100" cap="rnd">
              <a:solidFill>
                <a:schemeClr val="accent4"/>
              </a:solidFill>
              <a:round/>
            </a:ln>
            <a:effectLst/>
          </c:spPr>
          <c:marker>
            <c:symbol val="none"/>
          </c:marker>
          <c:xVal>
            <c:numRef>
              <c:f>'[Randomized Response-revised.xlsx]Graph data'!$D$2:$D$107</c:f>
              <c:numCache>
                <c:formatCode>General</c:formatCode>
                <c:ptCount val="106"/>
                <c:pt idx="0">
                  <c:v>0</c:v>
                </c:pt>
                <c:pt idx="1">
                  <c:v>2.0000666706669435E-2</c:v>
                </c:pt>
                <c:pt idx="2">
                  <c:v>4.0005334613699206E-2</c:v>
                </c:pt>
                <c:pt idx="3">
                  <c:v>6.0018009726252951E-2</c:v>
                </c:pt>
                <c:pt idx="4">
                  <c:v>8.0042707673536564E-2</c:v>
                </c:pt>
                <c:pt idx="5">
                  <c:v>0.10008345855698263</c:v>
                </c:pt>
                <c:pt idx="6">
                  <c:v>0.12014431184206341</c:v>
                </c:pt>
                <c:pt idx="7">
                  <c:v>0.14022934130865011</c:v>
                </c:pt>
                <c:pt idx="8">
                  <c:v>0.16034265007517948</c:v>
                </c:pt>
                <c:pt idx="9">
                  <c:v>0.18048837571229362</c:v>
                </c:pt>
                <c:pt idx="10">
                  <c:v>0.20067069546215124</c:v>
                </c:pt>
                <c:pt idx="11">
                  <c:v>0.22089383158019424</c:v>
                </c:pt>
                <c:pt idx="12">
                  <c:v>0.24116205681688788</c:v>
                </c:pt>
                <c:pt idx="13">
                  <c:v>0.26147970005775673</c:v>
                </c:pt>
                <c:pt idx="14">
                  <c:v>0.28185115214098766</c:v>
                </c:pt>
                <c:pt idx="15">
                  <c:v>0.30228087187293351</c:v>
                </c:pt>
                <c:pt idx="16">
                  <c:v>0.32277339226305102</c:v>
                </c:pt>
                <c:pt idx="17">
                  <c:v>0.34333332700115821</c:v>
                </c:pt>
                <c:pt idx="18">
                  <c:v>0.36396537720141159</c:v>
                </c:pt>
                <c:pt idx="19">
                  <c:v>0.38467433843909066</c:v>
                </c:pt>
                <c:pt idx="20">
                  <c:v>0.40546510810816438</c:v>
                </c:pt>
                <c:pt idx="21">
                  <c:v>0.42634269312971973</c:v>
                </c:pt>
                <c:pt idx="22">
                  <c:v>0.44731221804366494</c:v>
                </c:pt>
                <c:pt idx="23">
                  <c:v>0.46837893351873378</c:v>
                </c:pt>
                <c:pt idx="24">
                  <c:v>0.4895482253187059</c:v>
                </c:pt>
                <c:pt idx="25">
                  <c:v>0.51082562376599072</c:v>
                </c:pt>
                <c:pt idx="26">
                  <c:v>0.53221681374730845</c:v>
                </c:pt>
                <c:pt idx="27">
                  <c:v>0.55372764531020013</c:v>
                </c:pt>
                <c:pt idx="28">
                  <c:v>0.57536414490356202</c:v>
                </c:pt>
                <c:pt idx="29">
                  <c:v>0.59713252732035682</c:v>
                </c:pt>
                <c:pt idx="30">
                  <c:v>0.61903920840622373</c:v>
                </c:pt>
                <c:pt idx="31">
                  <c:v>0.64109081860389228</c:v>
                </c:pt>
                <c:pt idx="32">
                  <c:v>0.66329421741026451</c:v>
                </c:pt>
                <c:pt idx="33">
                  <c:v>0.68565650883078788</c:v>
                </c:pt>
                <c:pt idx="34">
                  <c:v>0.70818505792448627</c:v>
                </c:pt>
                <c:pt idx="35">
                  <c:v>0.73088750854279261</c:v>
                </c:pt>
                <c:pt idx="36">
                  <c:v>0.75377180237638053</c:v>
                </c:pt>
                <c:pt idx="37">
                  <c:v>0.7768461994365925</c:v>
                </c:pt>
                <c:pt idx="38">
                  <c:v>0.80011930011211363</c:v>
                </c:pt>
                <c:pt idx="39">
                  <c:v>0.82360006895738069</c:v>
                </c:pt>
                <c:pt idx="40">
                  <c:v>0.847297860387204</c:v>
                </c:pt>
                <c:pt idx="41">
                  <c:v>0.87122244647244917</c:v>
                </c:pt>
                <c:pt idx="42">
                  <c:v>0.89538404705484187</c:v>
                </c:pt>
                <c:pt idx="43">
                  <c:v>0.91979336242535759</c:v>
                </c:pt>
                <c:pt idx="44">
                  <c:v>0.94446160884085195</c:v>
                </c:pt>
                <c:pt idx="45">
                  <c:v>0.96940055718810392</c:v>
                </c:pt>
                <c:pt idx="46">
                  <c:v>0.99462257514406271</c:v>
                </c:pt>
                <c:pt idx="47">
                  <c:v>1.0201406732266149</c:v>
                </c:pt>
                <c:pt idx="48">
                  <c:v>1.0459685551826883</c:v>
                </c:pt>
                <c:pt idx="49">
                  <c:v>1.0721206732211339</c:v>
                </c:pt>
                <c:pt idx="50">
                  <c:v>1.0986122886681102</c:v>
                </c:pt>
                <c:pt idx="51">
                  <c:v>1.1254595387042983</c:v>
                </c:pt>
                <c:pt idx="52">
                  <c:v>1.1526795099383862</c:v>
                </c:pt>
                <c:pt idx="53">
                  <c:v>1.1802903196823775</c:v>
                </c:pt>
                <c:pt idx="54">
                  <c:v>1.2083112059245349</c:v>
                </c:pt>
                <c:pt idx="55">
                  <c:v>1.2367626271489276</c:v>
                </c:pt>
                <c:pt idx="56">
                  <c:v>1.2656663733312765</c:v>
                </c:pt>
                <c:pt idx="57">
                  <c:v>1.2950456896547464</c:v>
                </c:pt>
                <c:pt idx="58">
                  <c:v>1.3249254147435994</c:v>
                </c:pt>
                <c:pt idx="59">
                  <c:v>1.3553321355159247</c:v>
                </c:pt>
                <c:pt idx="60">
                  <c:v>1.3862943611198915</c:v>
                </c:pt>
                <c:pt idx="61">
                  <c:v>1.4178427188548175</c:v>
                </c:pt>
                <c:pt idx="62">
                  <c:v>1.4500101755059995</c:v>
                </c:pt>
                <c:pt idx="63">
                  <c:v>1.4828322881625391</c:v>
                </c:pt>
                <c:pt idx="64">
                  <c:v>1.5163474893680895</c:v>
                </c:pt>
                <c:pt idx="65">
                  <c:v>1.5505974124111681</c:v>
                </c:pt>
                <c:pt idx="66">
                  <c:v>1.5856272637403832</c:v>
                </c:pt>
                <c:pt idx="67">
                  <c:v>1.6214862509502763</c:v>
                </c:pt>
                <c:pt idx="68">
                  <c:v>1.6582280766035338</c:v>
                </c:pt>
                <c:pt idx="69">
                  <c:v>1.6959115104379288</c:v>
                </c:pt>
                <c:pt idx="70">
                  <c:v>1.7346010553881079</c:v>
                </c:pt>
                <c:pt idx="71">
                  <c:v>1.7743677265161875</c:v>
                </c:pt>
                <c:pt idx="72">
                  <c:v>1.8152899666382509</c:v>
                </c:pt>
                <c:pt idx="73">
                  <c:v>1.8574547284934517</c:v>
                </c:pt>
                <c:pt idx="74">
                  <c:v>1.900958761193049</c:v>
                </c:pt>
                <c:pt idx="75">
                  <c:v>1.9459101490553152</c:v>
                </c:pt>
                <c:pt idx="76">
                  <c:v>1.9924301646902083</c:v>
                </c:pt>
                <c:pt idx="77">
                  <c:v>2.0406555166446818</c:v>
                </c:pt>
                <c:pt idx="78">
                  <c:v>2.0907410969337716</c:v>
                </c:pt>
                <c:pt idx="79">
                  <c:v>2.1428633681173346</c:v>
                </c:pt>
                <c:pt idx="80">
                  <c:v>2.1972245773362222</c:v>
                </c:pt>
                <c:pt idx="81">
                  <c:v>2.254058052099388</c:v>
                </c:pt>
                <c:pt idx="82">
                  <c:v>2.3136349291806337</c:v>
                </c:pt>
                <c:pt idx="83">
                  <c:v>2.3762728087852083</c:v>
                </c:pt>
                <c:pt idx="84">
                  <c:v>2.4423470353692078</c:v>
                </c:pt>
                <c:pt idx="85">
                  <c:v>2.5123056239761183</c:v>
                </c:pt>
                <c:pt idx="86">
                  <c:v>2.5866893440979468</c:v>
                </c:pt>
                <c:pt idx="87">
                  <c:v>2.6661592593930545</c:v>
                </c:pt>
                <c:pt idx="88">
                  <c:v>2.7515353130419538</c:v>
                </c:pt>
                <c:pt idx="89">
                  <c:v>2.8438517422612772</c:v>
                </c:pt>
                <c:pt idx="90">
                  <c:v>2.9444389791664465</c:v>
                </c:pt>
                <c:pt idx="91">
                  <c:v>3.0550488507104174</c:v>
                </c:pt>
                <c:pt idx="92">
                  <c:v>3.1780538303479533</c:v>
                </c:pt>
                <c:pt idx="93">
                  <c:v>3.316780039849581</c:v>
                </c:pt>
                <c:pt idx="94">
                  <c:v>3.4760986898352839</c:v>
                </c:pt>
                <c:pt idx="95">
                  <c:v>3.6635616461296592</c:v>
                </c:pt>
                <c:pt idx="96">
                  <c:v>3.8918202981106429</c:v>
                </c:pt>
                <c:pt idx="97">
                  <c:v>4.1845914400699007</c:v>
                </c:pt>
                <c:pt idx="98">
                  <c:v>4.5951198501346227</c:v>
                </c:pt>
                <c:pt idx="99">
                  <c:v>5.2933048247245589</c:v>
                </c:pt>
                <c:pt idx="100">
                  <c:v>5.3991677267280505</c:v>
                </c:pt>
                <c:pt idx="101">
                  <c:v>5.51745289646479</c:v>
                </c:pt>
                <c:pt idx="102">
                  <c:v>5.6514861711575763</c:v>
                </c:pt>
                <c:pt idx="103">
                  <c:v>5.8061384812938392</c:v>
                </c:pt>
                <c:pt idx="104">
                  <c:v>5.9889614168899961</c:v>
                </c:pt>
                <c:pt idx="105">
                  <c:v>6.2126060957516849</c:v>
                </c:pt>
              </c:numCache>
            </c:numRef>
          </c:xVal>
          <c:yVal>
            <c:numRef>
              <c:f>'[Randomized Response-revised.xlsx]Graph data'!$E$2:$E$107</c:f>
              <c:numCache>
                <c:formatCode>General</c:formatCode>
                <c:ptCount val="106"/>
                <c:pt idx="0">
                  <c:v>0</c:v>
                </c:pt>
                <c:pt idx="1">
                  <c:v>1E-4</c:v>
                </c:pt>
                <c:pt idx="2">
                  <c:v>4.0000000000000002E-4</c:v>
                </c:pt>
                <c:pt idx="3">
                  <c:v>8.9999999999999998E-4</c:v>
                </c:pt>
                <c:pt idx="4">
                  <c:v>1.6000000000000001E-3</c:v>
                </c:pt>
                <c:pt idx="5">
                  <c:v>2.5000000000000005E-3</c:v>
                </c:pt>
                <c:pt idx="6">
                  <c:v>3.6000000000000008E-3</c:v>
                </c:pt>
                <c:pt idx="7">
                  <c:v>4.9000000000000007E-3</c:v>
                </c:pt>
                <c:pt idx="8">
                  <c:v>6.4000000000000003E-3</c:v>
                </c:pt>
                <c:pt idx="9">
                  <c:v>8.0999999999999996E-3</c:v>
                </c:pt>
                <c:pt idx="10">
                  <c:v>9.9999999999999985E-3</c:v>
                </c:pt>
                <c:pt idx="11">
                  <c:v>1.2099999999999998E-2</c:v>
                </c:pt>
                <c:pt idx="12">
                  <c:v>1.4399999999999996E-2</c:v>
                </c:pt>
                <c:pt idx="13">
                  <c:v>1.6899999999999995E-2</c:v>
                </c:pt>
                <c:pt idx="14">
                  <c:v>1.9599999999999996E-2</c:v>
                </c:pt>
                <c:pt idx="15">
                  <c:v>2.2499999999999999E-2</c:v>
                </c:pt>
                <c:pt idx="16">
                  <c:v>2.5600000000000001E-2</c:v>
                </c:pt>
                <c:pt idx="17">
                  <c:v>2.8900000000000006E-2</c:v>
                </c:pt>
                <c:pt idx="18">
                  <c:v>3.2400000000000005E-2</c:v>
                </c:pt>
                <c:pt idx="19">
                  <c:v>3.6100000000000014E-2</c:v>
                </c:pt>
                <c:pt idx="20">
                  <c:v>4.0000000000000015E-2</c:v>
                </c:pt>
                <c:pt idx="21">
                  <c:v>4.4100000000000021E-2</c:v>
                </c:pt>
                <c:pt idx="22">
                  <c:v>4.8400000000000026E-2</c:v>
                </c:pt>
                <c:pt idx="23">
                  <c:v>5.290000000000003E-2</c:v>
                </c:pt>
                <c:pt idx="24">
                  <c:v>5.7600000000000033E-2</c:v>
                </c:pt>
                <c:pt idx="25">
                  <c:v>6.2500000000000028E-2</c:v>
                </c:pt>
                <c:pt idx="26">
                  <c:v>6.7600000000000035E-2</c:v>
                </c:pt>
                <c:pt idx="27">
                  <c:v>7.2900000000000034E-2</c:v>
                </c:pt>
                <c:pt idx="28">
                  <c:v>7.8400000000000039E-2</c:v>
                </c:pt>
                <c:pt idx="29">
                  <c:v>8.410000000000005E-2</c:v>
                </c:pt>
                <c:pt idx="30">
                  <c:v>9.0000000000000066E-2</c:v>
                </c:pt>
                <c:pt idx="31">
                  <c:v>9.6100000000000074E-2</c:v>
                </c:pt>
                <c:pt idx="32">
                  <c:v>0.10240000000000007</c:v>
                </c:pt>
                <c:pt idx="33">
                  <c:v>0.10890000000000008</c:v>
                </c:pt>
                <c:pt idx="34">
                  <c:v>0.11560000000000009</c:v>
                </c:pt>
                <c:pt idx="35">
                  <c:v>0.12250000000000009</c:v>
                </c:pt>
                <c:pt idx="36">
                  <c:v>0.1296000000000001</c:v>
                </c:pt>
                <c:pt idx="37">
                  <c:v>0.13690000000000013</c:v>
                </c:pt>
                <c:pt idx="38">
                  <c:v>0.14440000000000014</c:v>
                </c:pt>
                <c:pt idx="39">
                  <c:v>0.15210000000000015</c:v>
                </c:pt>
                <c:pt idx="40">
                  <c:v>0.16000000000000014</c:v>
                </c:pt>
                <c:pt idx="41">
                  <c:v>0.16810000000000017</c:v>
                </c:pt>
                <c:pt idx="42">
                  <c:v>0.17640000000000017</c:v>
                </c:pt>
                <c:pt idx="43">
                  <c:v>0.18490000000000018</c:v>
                </c:pt>
                <c:pt idx="44">
                  <c:v>0.19360000000000019</c:v>
                </c:pt>
                <c:pt idx="45">
                  <c:v>0.20250000000000021</c:v>
                </c:pt>
                <c:pt idx="46">
                  <c:v>0.21160000000000023</c:v>
                </c:pt>
                <c:pt idx="47">
                  <c:v>0.22090000000000024</c:v>
                </c:pt>
                <c:pt idx="48">
                  <c:v>0.23040000000000024</c:v>
                </c:pt>
                <c:pt idx="49">
                  <c:v>0.24010000000000026</c:v>
                </c:pt>
                <c:pt idx="50">
                  <c:v>0.25000000000000022</c:v>
                </c:pt>
                <c:pt idx="51">
                  <c:v>0.26010000000000022</c:v>
                </c:pt>
                <c:pt idx="52">
                  <c:v>0.27040000000000025</c:v>
                </c:pt>
                <c:pt idx="53">
                  <c:v>0.28090000000000026</c:v>
                </c:pt>
                <c:pt idx="54">
                  <c:v>0.2916000000000003</c:v>
                </c:pt>
                <c:pt idx="55">
                  <c:v>0.30250000000000027</c:v>
                </c:pt>
                <c:pt idx="56">
                  <c:v>0.31360000000000032</c:v>
                </c:pt>
                <c:pt idx="57">
                  <c:v>0.3249000000000003</c:v>
                </c:pt>
                <c:pt idx="58">
                  <c:v>0.33640000000000037</c:v>
                </c:pt>
                <c:pt idx="59">
                  <c:v>0.34810000000000035</c:v>
                </c:pt>
                <c:pt idx="60">
                  <c:v>0.36000000000000038</c:v>
                </c:pt>
                <c:pt idx="61">
                  <c:v>0.37210000000000037</c:v>
                </c:pt>
                <c:pt idx="62">
                  <c:v>0.38440000000000041</c:v>
                </c:pt>
                <c:pt idx="63">
                  <c:v>0.39690000000000042</c:v>
                </c:pt>
                <c:pt idx="64">
                  <c:v>0.40960000000000046</c:v>
                </c:pt>
                <c:pt idx="65">
                  <c:v>0.42250000000000049</c:v>
                </c:pt>
                <c:pt idx="66">
                  <c:v>0.43560000000000049</c:v>
                </c:pt>
                <c:pt idx="67">
                  <c:v>0.44890000000000052</c:v>
                </c:pt>
                <c:pt idx="68">
                  <c:v>0.46240000000000053</c:v>
                </c:pt>
                <c:pt idx="69">
                  <c:v>0.47610000000000052</c:v>
                </c:pt>
                <c:pt idx="70">
                  <c:v>0.49000000000000055</c:v>
                </c:pt>
                <c:pt idx="71">
                  <c:v>0.50410000000000055</c:v>
                </c:pt>
                <c:pt idx="72">
                  <c:v>0.51840000000000064</c:v>
                </c:pt>
                <c:pt idx="73">
                  <c:v>0.5329000000000006</c:v>
                </c:pt>
                <c:pt idx="74">
                  <c:v>0.54760000000000064</c:v>
                </c:pt>
                <c:pt idx="75">
                  <c:v>0.56250000000000067</c:v>
                </c:pt>
                <c:pt idx="76">
                  <c:v>0.57760000000000067</c:v>
                </c:pt>
                <c:pt idx="77">
                  <c:v>0.59290000000000076</c:v>
                </c:pt>
                <c:pt idx="78">
                  <c:v>0.60840000000000072</c:v>
                </c:pt>
                <c:pt idx="79">
                  <c:v>0.62410000000000077</c:v>
                </c:pt>
                <c:pt idx="80">
                  <c:v>0.64000000000000079</c:v>
                </c:pt>
                <c:pt idx="81">
                  <c:v>0.65610000000000079</c:v>
                </c:pt>
                <c:pt idx="82">
                  <c:v>0.67240000000000077</c:v>
                </c:pt>
                <c:pt idx="83">
                  <c:v>0.68890000000000085</c:v>
                </c:pt>
                <c:pt idx="84">
                  <c:v>0.70560000000000089</c:v>
                </c:pt>
                <c:pt idx="85">
                  <c:v>0.72250000000000092</c:v>
                </c:pt>
                <c:pt idx="86">
                  <c:v>0.73960000000000092</c:v>
                </c:pt>
                <c:pt idx="87">
                  <c:v>0.75690000000000091</c:v>
                </c:pt>
                <c:pt idx="88">
                  <c:v>0.77440000000000098</c:v>
                </c:pt>
                <c:pt idx="89">
                  <c:v>0.79210000000000103</c:v>
                </c:pt>
                <c:pt idx="90">
                  <c:v>0.81000000000000105</c:v>
                </c:pt>
                <c:pt idx="91">
                  <c:v>0.82810000000000106</c:v>
                </c:pt>
                <c:pt idx="92">
                  <c:v>0.84640000000000104</c:v>
                </c:pt>
                <c:pt idx="93">
                  <c:v>0.86490000000000111</c:v>
                </c:pt>
                <c:pt idx="94">
                  <c:v>0.88360000000000116</c:v>
                </c:pt>
                <c:pt idx="95">
                  <c:v>0.90250000000000119</c:v>
                </c:pt>
                <c:pt idx="96">
                  <c:v>0.9216000000000012</c:v>
                </c:pt>
                <c:pt idx="97">
                  <c:v>0.94090000000000129</c:v>
                </c:pt>
                <c:pt idx="98">
                  <c:v>0.96040000000000125</c:v>
                </c:pt>
                <c:pt idx="99">
                  <c:v>0.9801000000000013</c:v>
                </c:pt>
                <c:pt idx="100">
                  <c:v>0.98208100000000131</c:v>
                </c:pt>
                <c:pt idx="101">
                  <c:v>0.98406400000000127</c:v>
                </c:pt>
                <c:pt idx="102">
                  <c:v>0.98604900000000129</c:v>
                </c:pt>
                <c:pt idx="103">
                  <c:v>0.98803600000000136</c:v>
                </c:pt>
                <c:pt idx="104">
                  <c:v>0.99002500000000127</c:v>
                </c:pt>
                <c:pt idx="105">
                  <c:v>0.99201600000000134</c:v>
                </c:pt>
              </c:numCache>
            </c:numRef>
          </c:yVal>
          <c:smooth val="1"/>
          <c:extLst>
            <c:ext xmlns:c16="http://schemas.microsoft.com/office/drawing/2014/chart" uri="{C3380CC4-5D6E-409C-BE32-E72D297353CC}">
              <c16:uniqueId val="{00000000-7A2D-4AAF-BAA4-DDFB9A03AE8A}"/>
            </c:ext>
          </c:extLst>
        </c:ser>
        <c:dLbls>
          <c:showLegendKey val="0"/>
          <c:showVal val="0"/>
          <c:showCatName val="0"/>
          <c:showSerName val="0"/>
          <c:showPercent val="0"/>
          <c:showBubbleSize val="0"/>
        </c:dLbls>
        <c:axId val="488154816"/>
        <c:axId val="488157560"/>
      </c:scatterChart>
      <c:valAx>
        <c:axId val="488154816"/>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Privacy</a:t>
                </a:r>
                <a:r>
                  <a:rPr lang="en-US" sz="1200" baseline="0" dirty="0"/>
                  <a:t>-loss</a:t>
                </a:r>
                <a:r>
                  <a:rPr lang="en-US" sz="1200" dirty="0"/>
                  <a:t> Budget </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157560"/>
        <c:crosses val="autoZero"/>
        <c:crossBetween val="midCat"/>
        <c:majorUnit val="0.5"/>
        <c:minorUnit val="0.25"/>
      </c:valAx>
      <c:valAx>
        <c:axId val="4881575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Data </a:t>
                </a:r>
                <a:r>
                  <a:rPr lang="en-US" sz="1200" dirty="0" smtClean="0"/>
                  <a:t>Accuracy </a:t>
                </a:r>
                <a:endParaRPr lang="en-US"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154816"/>
        <c:crosses val="autoZero"/>
        <c:crossBetween val="midCat"/>
        <c:minorUnit val="5.000000000000001E-2"/>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0.08665</cdr:x>
      <cdr:y>0.07744</cdr:y>
    </cdr:from>
    <cdr:to>
      <cdr:x>0.9689</cdr:x>
      <cdr:y>0.89173</cdr:y>
    </cdr:to>
    <cdr:sp macro="" textlink="">
      <cdr:nvSpPr>
        <cdr:cNvPr id="11" name="Freeform: Shape 10">
          <a:extLst xmlns:a="http://schemas.openxmlformats.org/drawingml/2006/main">
            <a:ext uri="{FF2B5EF4-FFF2-40B4-BE49-F238E27FC236}">
              <a16:creationId xmlns:a16="http://schemas.microsoft.com/office/drawing/2014/main" id="{321ABBCB-2C0E-498D-B639-F32933CBCEE9}"/>
            </a:ext>
          </a:extLst>
        </cdr:cNvPr>
        <cdr:cNvSpPr/>
      </cdr:nvSpPr>
      <cdr:spPr>
        <a:xfrm xmlns:a="http://schemas.openxmlformats.org/drawingml/2006/main">
          <a:off x="668262" y="433385"/>
          <a:ext cx="6804454" cy="4557210"/>
        </a:xfrm>
        <a:custGeom xmlns:a="http://schemas.openxmlformats.org/drawingml/2006/main">
          <a:avLst/>
          <a:gdLst>
            <a:gd name="connsiteX0" fmla="*/ 0 w 7815385"/>
            <a:gd name="connsiteY0" fmla="*/ 4929037 h 4929037"/>
            <a:gd name="connsiteX1" fmla="*/ 2017347 w 7815385"/>
            <a:gd name="connsiteY1" fmla="*/ 1939652 h 4929037"/>
            <a:gd name="connsiteX2" fmla="*/ 4542693 w 7815385"/>
            <a:gd name="connsiteY2" fmla="*/ 298421 h 4929037"/>
            <a:gd name="connsiteX3" fmla="*/ 7815385 w 7815385"/>
            <a:gd name="connsiteY3" fmla="*/ 460 h 4929037"/>
            <a:gd name="connsiteX4" fmla="*/ 7815385 w 7815385"/>
            <a:gd name="connsiteY4" fmla="*/ 460 h 4929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5" h="4929037">
              <a:moveTo>
                <a:pt x="0" y="4929037"/>
              </a:moveTo>
              <a:cubicBezTo>
                <a:pt x="630116" y="3820229"/>
                <a:pt x="1260232" y="2711421"/>
                <a:pt x="2017347" y="1939652"/>
              </a:cubicBezTo>
              <a:cubicBezTo>
                <a:pt x="2774462" y="1167883"/>
                <a:pt x="3576353" y="621620"/>
                <a:pt x="4542693" y="298421"/>
              </a:cubicBezTo>
              <a:cubicBezTo>
                <a:pt x="5509033" y="-24778"/>
                <a:pt x="7815385" y="460"/>
                <a:pt x="7815385" y="460"/>
              </a:cubicBezTo>
              <a:lnTo>
                <a:pt x="7815385" y="460"/>
              </a:lnTo>
            </a:path>
          </a:pathLst>
        </a:custGeom>
        <a:noFill xmlns:a="http://schemas.openxmlformats.org/drawingml/2006/main"/>
        <a:ln xmlns:a="http://schemas.openxmlformats.org/drawingml/2006/main" w="38100">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0.0781</cdr:x>
      <cdr:y>0.07449</cdr:y>
    </cdr:from>
    <cdr:to>
      <cdr:x>0.97424</cdr:x>
      <cdr:y>0.88823</cdr:y>
    </cdr:to>
    <cdr:sp macro="" textlink="">
      <cdr:nvSpPr>
        <cdr:cNvPr id="17" name="Freeform: Shape 16">
          <a:extLst xmlns:a="http://schemas.openxmlformats.org/drawingml/2006/main">
            <a:ext uri="{FF2B5EF4-FFF2-40B4-BE49-F238E27FC236}">
              <a16:creationId xmlns:a16="http://schemas.microsoft.com/office/drawing/2014/main" id="{3CC77D08-A7E6-49D7-989C-569C4F3B2189}"/>
            </a:ext>
          </a:extLst>
        </cdr:cNvPr>
        <cdr:cNvSpPr/>
      </cdr:nvSpPr>
      <cdr:spPr>
        <a:xfrm xmlns:a="http://schemas.openxmlformats.org/drawingml/2006/main">
          <a:off x="602360" y="416909"/>
          <a:ext cx="6911546" cy="4554101"/>
        </a:xfrm>
        <a:custGeom xmlns:a="http://schemas.openxmlformats.org/drawingml/2006/main">
          <a:avLst/>
          <a:gdLst>
            <a:gd name="connsiteX0" fmla="*/ 0 w 5485423"/>
            <a:gd name="connsiteY0" fmla="*/ 4909586 h 4909586"/>
            <a:gd name="connsiteX1" fmla="*/ 332154 w 5485423"/>
            <a:gd name="connsiteY1" fmla="*/ 3610278 h 4909586"/>
            <a:gd name="connsiteX2" fmla="*/ 972039 w 5485423"/>
            <a:gd name="connsiteY2" fmla="*/ 1807855 h 4909586"/>
            <a:gd name="connsiteX3" fmla="*/ 2066192 w 5485423"/>
            <a:gd name="connsiteY3" fmla="*/ 669740 h 4909586"/>
            <a:gd name="connsiteX4" fmla="*/ 3683000 w 5485423"/>
            <a:gd name="connsiteY4" fmla="*/ 98240 h 4909586"/>
            <a:gd name="connsiteX5" fmla="*/ 5485423 w 5485423"/>
            <a:gd name="connsiteY5" fmla="*/ 547 h 4909586"/>
            <a:gd name="connsiteX6" fmla="*/ 5485423 w 5485423"/>
            <a:gd name="connsiteY6" fmla="*/ 547 h 49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5423" h="4909586">
              <a:moveTo>
                <a:pt x="0" y="4909586"/>
              </a:moveTo>
              <a:cubicBezTo>
                <a:pt x="85074" y="4518409"/>
                <a:pt x="170148" y="4127233"/>
                <a:pt x="332154" y="3610278"/>
              </a:cubicBezTo>
              <a:cubicBezTo>
                <a:pt x="494160" y="3093323"/>
                <a:pt x="683033" y="2297945"/>
                <a:pt x="972039" y="1807855"/>
              </a:cubicBezTo>
              <a:cubicBezTo>
                <a:pt x="1261045" y="1317765"/>
                <a:pt x="1614365" y="954676"/>
                <a:pt x="2066192" y="669740"/>
              </a:cubicBezTo>
              <a:cubicBezTo>
                <a:pt x="2518019" y="384804"/>
                <a:pt x="3113128" y="209772"/>
                <a:pt x="3683000" y="98240"/>
              </a:cubicBezTo>
              <a:cubicBezTo>
                <a:pt x="4252872" y="-13292"/>
                <a:pt x="5485423" y="547"/>
                <a:pt x="5485423" y="547"/>
              </a:cubicBezTo>
              <a:lnTo>
                <a:pt x="5485423" y="547"/>
              </a:lnTo>
            </a:path>
          </a:pathLst>
        </a:custGeom>
        <a:noFill xmlns:a="http://schemas.openxmlformats.org/drawingml/2006/main"/>
        <a:ln xmlns:a="http://schemas.openxmlformats.org/drawingml/2006/main" w="381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0.28507</cdr:x>
      <cdr:y>0.71662</cdr:y>
    </cdr:from>
    <cdr:to>
      <cdr:x>0.60654</cdr:x>
      <cdr:y>0.85316</cdr:y>
    </cdr:to>
    <cdr:sp macro="" textlink="">
      <cdr:nvSpPr>
        <cdr:cNvPr id="18" name="Rectangle: Rounded Corners 17">
          <a:extLst xmlns:a="http://schemas.openxmlformats.org/drawingml/2006/main">
            <a:ext uri="{FF2B5EF4-FFF2-40B4-BE49-F238E27FC236}">
              <a16:creationId xmlns:a16="http://schemas.microsoft.com/office/drawing/2014/main" id="{72EF9030-F324-4E9D-817C-AE6B8D6A78D2}"/>
            </a:ext>
          </a:extLst>
        </cdr:cNvPr>
        <cdr:cNvSpPr/>
      </cdr:nvSpPr>
      <cdr:spPr>
        <a:xfrm xmlns:a="http://schemas.openxmlformats.org/drawingml/2006/main">
          <a:off x="1823720" y="3508386"/>
          <a:ext cx="2056574" cy="668464"/>
        </a:xfrm>
        <a:prstGeom xmlns:a="http://schemas.openxmlformats.org/drawingml/2006/main" prst="roundRect">
          <a:avLst/>
        </a:prstGeom>
        <a:solidFill xmlns:a="http://schemas.openxmlformats.org/drawingml/2006/main">
          <a:schemeClr val="accent4"/>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2000" dirty="0" smtClean="0"/>
            <a:t>Mechanism 1</a:t>
          </a:r>
          <a:endParaRPr lang="en-US" sz="2000" dirty="0"/>
        </a:p>
      </cdr:txBody>
    </cdr:sp>
  </cdr:relSizeAnchor>
  <cdr:relSizeAnchor xmlns:cdr="http://schemas.openxmlformats.org/drawingml/2006/chartDrawing">
    <cdr:from>
      <cdr:x>0.25006</cdr:x>
      <cdr:y>0.67947</cdr:y>
    </cdr:from>
    <cdr:to>
      <cdr:x>0.28901</cdr:x>
      <cdr:y>0.7205</cdr:y>
    </cdr:to>
    <cdr:cxnSp macro="">
      <cdr:nvCxnSpPr>
        <cdr:cNvPr id="20" name="Straight Arrow Connector 19">
          <a:extLst xmlns:a="http://schemas.openxmlformats.org/drawingml/2006/main">
            <a:ext uri="{FF2B5EF4-FFF2-40B4-BE49-F238E27FC236}">
              <a16:creationId xmlns:a16="http://schemas.microsoft.com/office/drawing/2014/main" id="{D7804ADD-3CCD-4118-B04C-68082D40D0C9}"/>
            </a:ext>
          </a:extLst>
        </cdr:cNvPr>
        <cdr:cNvCxnSpPr/>
      </cdr:nvCxnSpPr>
      <cdr:spPr>
        <a:xfrm xmlns:a="http://schemas.openxmlformats.org/drawingml/2006/main" flipH="1" flipV="1">
          <a:off x="1928651" y="3802660"/>
          <a:ext cx="300371" cy="229641"/>
        </a:xfrm>
        <a:prstGeom xmlns:a="http://schemas.openxmlformats.org/drawingml/2006/main" prst="straightConnector1">
          <a:avLst/>
        </a:prstGeom>
        <a:ln xmlns:a="http://schemas.openxmlformats.org/drawingml/2006/main" w="38100">
          <a:solidFill>
            <a:schemeClr val="accent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0.40755</cdr:x>
      <cdr:y>0.47236</cdr:y>
    </cdr:from>
    <cdr:to>
      <cdr:x>0.74232</cdr:x>
      <cdr:y>0.60901</cdr:y>
    </cdr:to>
    <cdr:sp macro="" textlink="">
      <cdr:nvSpPr>
        <cdr:cNvPr id="21" name="Rectangle: Rounded Corners 20">
          <a:extLst xmlns:a="http://schemas.openxmlformats.org/drawingml/2006/main">
            <a:ext uri="{FF2B5EF4-FFF2-40B4-BE49-F238E27FC236}">
              <a16:creationId xmlns:a16="http://schemas.microsoft.com/office/drawing/2014/main" id="{4EA39B77-FB81-470C-BB42-4032F7EE92E4}"/>
            </a:ext>
          </a:extLst>
        </cdr:cNvPr>
        <cdr:cNvSpPr/>
      </cdr:nvSpPr>
      <cdr:spPr>
        <a:xfrm xmlns:a="http://schemas.openxmlformats.org/drawingml/2006/main">
          <a:off x="2607280" y="2312552"/>
          <a:ext cx="2141694" cy="669003"/>
        </a:xfrm>
        <a:prstGeom xmlns:a="http://schemas.openxmlformats.org/drawingml/2006/main" prst="roundRect">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baseline="0" dirty="0" smtClean="0"/>
            <a:t>Mechanism 2</a:t>
          </a:r>
          <a:endParaRPr lang="en-US" sz="2400" baseline="0" dirty="0"/>
        </a:p>
      </cdr:txBody>
    </cdr:sp>
  </cdr:relSizeAnchor>
  <cdr:relSizeAnchor xmlns:cdr="http://schemas.openxmlformats.org/drawingml/2006/chartDrawing">
    <cdr:from>
      <cdr:x>0.32804</cdr:x>
      <cdr:y>0.38508</cdr:y>
    </cdr:from>
    <cdr:to>
      <cdr:x>0.41127</cdr:x>
      <cdr:y>0.47981</cdr:y>
    </cdr:to>
    <cdr:cxnSp macro="">
      <cdr:nvCxnSpPr>
        <cdr:cNvPr id="22" name="Straight Arrow Connector 21">
          <a:extLst xmlns:a="http://schemas.openxmlformats.org/drawingml/2006/main">
            <a:ext uri="{FF2B5EF4-FFF2-40B4-BE49-F238E27FC236}">
              <a16:creationId xmlns:a16="http://schemas.microsoft.com/office/drawing/2014/main" id="{C4148813-31CB-4B21-824C-E7D495CF7D94}"/>
            </a:ext>
          </a:extLst>
        </cdr:cNvPr>
        <cdr:cNvCxnSpPr/>
      </cdr:nvCxnSpPr>
      <cdr:spPr>
        <a:xfrm xmlns:a="http://schemas.openxmlformats.org/drawingml/2006/main" flipH="1" flipV="1">
          <a:off x="2530013" y="2155093"/>
          <a:ext cx="641952" cy="530179"/>
        </a:xfrm>
        <a:prstGeom xmlns:a="http://schemas.openxmlformats.org/drawingml/2006/main" prst="straightConnector1">
          <a:avLst/>
        </a:prstGeom>
        <a:ln xmlns:a="http://schemas.openxmlformats.org/drawingml/2006/main" w="38100">
          <a:solidFill>
            <a:srgbClr val="92D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0.53769</cdr:x>
      <cdr:y>0.27593</cdr:y>
    </cdr:from>
    <cdr:to>
      <cdr:x>0.96625</cdr:x>
      <cdr:y>0.41615</cdr:y>
    </cdr:to>
    <cdr:sp macro="" textlink="">
      <cdr:nvSpPr>
        <cdr:cNvPr id="24" name="Rectangle: Rounded Corners 23">
          <a:extLst xmlns:a="http://schemas.openxmlformats.org/drawingml/2006/main">
            <a:ext uri="{FF2B5EF4-FFF2-40B4-BE49-F238E27FC236}">
              <a16:creationId xmlns:a16="http://schemas.microsoft.com/office/drawing/2014/main" id="{552FC8A6-137D-410D-9097-AD3BC1CE28E5}"/>
            </a:ext>
          </a:extLst>
        </cdr:cNvPr>
        <cdr:cNvSpPr/>
      </cdr:nvSpPr>
      <cdr:spPr>
        <a:xfrm xmlns:a="http://schemas.openxmlformats.org/drawingml/2006/main">
          <a:off x="3439843" y="1350882"/>
          <a:ext cx="2741691" cy="686481"/>
        </a:xfrm>
        <a:prstGeom xmlns:a="http://schemas.openxmlformats.org/drawingml/2006/main" prst="roundRect">
          <a:avLst/>
        </a:prstGeom>
        <a:solidFill xmlns:a="http://schemas.openxmlformats.org/drawingml/2006/main">
          <a:schemeClr val="accent3"/>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dirty="0" smtClean="0"/>
            <a:t>Mechanism 3</a:t>
          </a:r>
          <a:endParaRPr lang="en-US" sz="2400" baseline="0" dirty="0"/>
        </a:p>
      </cdr:txBody>
    </cdr:sp>
  </cdr:relSizeAnchor>
  <cdr:relSizeAnchor xmlns:cdr="http://schemas.openxmlformats.org/drawingml/2006/chartDrawing">
    <cdr:from>
      <cdr:x>0.40173</cdr:x>
      <cdr:y>0.19519</cdr:y>
    </cdr:from>
    <cdr:to>
      <cdr:x>0.54197</cdr:x>
      <cdr:y>0.28183</cdr:y>
    </cdr:to>
    <cdr:cxnSp macro="">
      <cdr:nvCxnSpPr>
        <cdr:cNvPr id="26" name="Straight Arrow Connector 25">
          <a:extLst xmlns:a="http://schemas.openxmlformats.org/drawingml/2006/main">
            <a:ext uri="{FF2B5EF4-FFF2-40B4-BE49-F238E27FC236}">
              <a16:creationId xmlns:a16="http://schemas.microsoft.com/office/drawing/2014/main" id="{C3E50F24-617D-4E66-AB5A-80881C88A364}"/>
            </a:ext>
          </a:extLst>
        </cdr:cNvPr>
        <cdr:cNvCxnSpPr/>
      </cdr:nvCxnSpPr>
      <cdr:spPr>
        <a:xfrm xmlns:a="http://schemas.openxmlformats.org/drawingml/2006/main" flipH="1" flipV="1">
          <a:off x="3098424" y="1092411"/>
          <a:ext cx="1081579" cy="484860"/>
        </a:xfrm>
        <a:prstGeom xmlns:a="http://schemas.openxmlformats.org/drawingml/2006/main" prst="straightConnector1">
          <a:avLst/>
        </a:prstGeom>
        <a:ln xmlns:a="http://schemas.openxmlformats.org/drawingml/2006/main" w="38100">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0.08665</cdr:x>
      <cdr:y>0.07744</cdr:y>
    </cdr:from>
    <cdr:to>
      <cdr:x>0.9689</cdr:x>
      <cdr:y>0.89173</cdr:y>
    </cdr:to>
    <cdr:sp macro="" textlink="">
      <cdr:nvSpPr>
        <cdr:cNvPr id="11" name="Freeform: Shape 10">
          <a:extLst xmlns:a="http://schemas.openxmlformats.org/drawingml/2006/main">
            <a:ext uri="{FF2B5EF4-FFF2-40B4-BE49-F238E27FC236}">
              <a16:creationId xmlns:a16="http://schemas.microsoft.com/office/drawing/2014/main" id="{321ABBCB-2C0E-498D-B639-F32933CBCEE9}"/>
            </a:ext>
          </a:extLst>
        </cdr:cNvPr>
        <cdr:cNvSpPr/>
      </cdr:nvSpPr>
      <cdr:spPr>
        <a:xfrm xmlns:a="http://schemas.openxmlformats.org/drawingml/2006/main">
          <a:off x="668262" y="433385"/>
          <a:ext cx="6804454" cy="4557210"/>
        </a:xfrm>
        <a:custGeom xmlns:a="http://schemas.openxmlformats.org/drawingml/2006/main">
          <a:avLst/>
          <a:gdLst>
            <a:gd name="connsiteX0" fmla="*/ 0 w 7815385"/>
            <a:gd name="connsiteY0" fmla="*/ 4929037 h 4929037"/>
            <a:gd name="connsiteX1" fmla="*/ 2017347 w 7815385"/>
            <a:gd name="connsiteY1" fmla="*/ 1939652 h 4929037"/>
            <a:gd name="connsiteX2" fmla="*/ 4542693 w 7815385"/>
            <a:gd name="connsiteY2" fmla="*/ 298421 h 4929037"/>
            <a:gd name="connsiteX3" fmla="*/ 7815385 w 7815385"/>
            <a:gd name="connsiteY3" fmla="*/ 460 h 4929037"/>
            <a:gd name="connsiteX4" fmla="*/ 7815385 w 7815385"/>
            <a:gd name="connsiteY4" fmla="*/ 460 h 4929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5" h="4929037">
              <a:moveTo>
                <a:pt x="0" y="4929037"/>
              </a:moveTo>
              <a:cubicBezTo>
                <a:pt x="630116" y="3820229"/>
                <a:pt x="1260232" y="2711421"/>
                <a:pt x="2017347" y="1939652"/>
              </a:cubicBezTo>
              <a:cubicBezTo>
                <a:pt x="2774462" y="1167883"/>
                <a:pt x="3576353" y="621620"/>
                <a:pt x="4542693" y="298421"/>
              </a:cubicBezTo>
              <a:cubicBezTo>
                <a:pt x="5509033" y="-24778"/>
                <a:pt x="7815385" y="460"/>
                <a:pt x="7815385" y="460"/>
              </a:cubicBezTo>
              <a:lnTo>
                <a:pt x="7815385" y="460"/>
              </a:lnTo>
            </a:path>
          </a:pathLst>
        </a:custGeom>
        <a:noFill xmlns:a="http://schemas.openxmlformats.org/drawingml/2006/main"/>
        <a:ln xmlns:a="http://schemas.openxmlformats.org/drawingml/2006/main" w="38100">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0.0781</cdr:x>
      <cdr:y>0.07449</cdr:y>
    </cdr:from>
    <cdr:to>
      <cdr:x>0.97424</cdr:x>
      <cdr:y>0.88823</cdr:y>
    </cdr:to>
    <cdr:sp macro="" textlink="">
      <cdr:nvSpPr>
        <cdr:cNvPr id="17" name="Freeform: Shape 16">
          <a:extLst xmlns:a="http://schemas.openxmlformats.org/drawingml/2006/main">
            <a:ext uri="{FF2B5EF4-FFF2-40B4-BE49-F238E27FC236}">
              <a16:creationId xmlns:a16="http://schemas.microsoft.com/office/drawing/2014/main" id="{3CC77D08-A7E6-49D7-989C-569C4F3B2189}"/>
            </a:ext>
          </a:extLst>
        </cdr:cNvPr>
        <cdr:cNvSpPr/>
      </cdr:nvSpPr>
      <cdr:spPr>
        <a:xfrm xmlns:a="http://schemas.openxmlformats.org/drawingml/2006/main">
          <a:off x="602360" y="416909"/>
          <a:ext cx="6911546" cy="4554101"/>
        </a:xfrm>
        <a:custGeom xmlns:a="http://schemas.openxmlformats.org/drawingml/2006/main">
          <a:avLst/>
          <a:gdLst>
            <a:gd name="connsiteX0" fmla="*/ 0 w 5485423"/>
            <a:gd name="connsiteY0" fmla="*/ 4909586 h 4909586"/>
            <a:gd name="connsiteX1" fmla="*/ 332154 w 5485423"/>
            <a:gd name="connsiteY1" fmla="*/ 3610278 h 4909586"/>
            <a:gd name="connsiteX2" fmla="*/ 972039 w 5485423"/>
            <a:gd name="connsiteY2" fmla="*/ 1807855 h 4909586"/>
            <a:gd name="connsiteX3" fmla="*/ 2066192 w 5485423"/>
            <a:gd name="connsiteY3" fmla="*/ 669740 h 4909586"/>
            <a:gd name="connsiteX4" fmla="*/ 3683000 w 5485423"/>
            <a:gd name="connsiteY4" fmla="*/ 98240 h 4909586"/>
            <a:gd name="connsiteX5" fmla="*/ 5485423 w 5485423"/>
            <a:gd name="connsiteY5" fmla="*/ 547 h 4909586"/>
            <a:gd name="connsiteX6" fmla="*/ 5485423 w 5485423"/>
            <a:gd name="connsiteY6" fmla="*/ 547 h 49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5423" h="4909586">
              <a:moveTo>
                <a:pt x="0" y="4909586"/>
              </a:moveTo>
              <a:cubicBezTo>
                <a:pt x="85074" y="4518409"/>
                <a:pt x="170148" y="4127233"/>
                <a:pt x="332154" y="3610278"/>
              </a:cubicBezTo>
              <a:cubicBezTo>
                <a:pt x="494160" y="3093323"/>
                <a:pt x="683033" y="2297945"/>
                <a:pt x="972039" y="1807855"/>
              </a:cubicBezTo>
              <a:cubicBezTo>
                <a:pt x="1261045" y="1317765"/>
                <a:pt x="1614365" y="954676"/>
                <a:pt x="2066192" y="669740"/>
              </a:cubicBezTo>
              <a:cubicBezTo>
                <a:pt x="2518019" y="384804"/>
                <a:pt x="3113128" y="209772"/>
                <a:pt x="3683000" y="98240"/>
              </a:cubicBezTo>
              <a:cubicBezTo>
                <a:pt x="4252872" y="-13292"/>
                <a:pt x="5485423" y="547"/>
                <a:pt x="5485423" y="547"/>
              </a:cubicBezTo>
              <a:lnTo>
                <a:pt x="5485423" y="547"/>
              </a:lnTo>
            </a:path>
          </a:pathLst>
        </a:custGeom>
        <a:noFill xmlns:a="http://schemas.openxmlformats.org/drawingml/2006/main"/>
        <a:ln xmlns:a="http://schemas.openxmlformats.org/drawingml/2006/main" w="381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0.32307</cdr:x>
      <cdr:y>0.62872</cdr:y>
    </cdr:from>
    <cdr:to>
      <cdr:x>0.58972</cdr:x>
      <cdr:y>0.74816</cdr:y>
    </cdr:to>
    <cdr:sp macro="" textlink="">
      <cdr:nvSpPr>
        <cdr:cNvPr id="10" name="Rectangle: Rounded Corners 17">
          <a:extLst xmlns:a="http://schemas.openxmlformats.org/drawingml/2006/main">
            <a:ext uri="{FF2B5EF4-FFF2-40B4-BE49-F238E27FC236}">
              <a16:creationId xmlns:a16="http://schemas.microsoft.com/office/drawing/2014/main" id="{72EF9030-F324-4E9D-817C-AE6B8D6A78D2}"/>
            </a:ext>
          </a:extLst>
        </cdr:cNvPr>
        <cdr:cNvSpPr/>
      </cdr:nvSpPr>
      <cdr:spPr>
        <a:xfrm xmlns:a="http://schemas.openxmlformats.org/drawingml/2006/main">
          <a:off x="2491740" y="3518627"/>
          <a:ext cx="2056574" cy="668464"/>
        </a:xfrm>
        <a:prstGeom xmlns:a="http://schemas.openxmlformats.org/drawingml/2006/main" prst="roundRect">
          <a:avLst/>
        </a:prstGeom>
        <a:solidFill xmlns:a="http://schemas.openxmlformats.org/drawingml/2006/main">
          <a:schemeClr val="accent4"/>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000" dirty="0" smtClean="0"/>
            <a:t>Mechanism 1</a:t>
          </a:r>
          <a:endParaRPr lang="en-US" sz="2000" dirty="0"/>
        </a:p>
      </cdr:txBody>
    </cdr:sp>
  </cdr:relSizeAnchor>
  <cdr:relSizeAnchor xmlns:cdr="http://schemas.openxmlformats.org/drawingml/2006/chartDrawing">
    <cdr:from>
      <cdr:x>0.29403</cdr:x>
      <cdr:y>0.59622</cdr:y>
    </cdr:from>
    <cdr:to>
      <cdr:x>0.32634</cdr:x>
      <cdr:y>0.63211</cdr:y>
    </cdr:to>
    <cdr:cxnSp macro="">
      <cdr:nvCxnSpPr>
        <cdr:cNvPr id="12" name="Straight Arrow Connector 11">
          <a:extLst xmlns:a="http://schemas.openxmlformats.org/drawingml/2006/main">
            <a:ext uri="{FF2B5EF4-FFF2-40B4-BE49-F238E27FC236}">
              <a16:creationId xmlns:a16="http://schemas.microsoft.com/office/drawing/2014/main" id="{D7804ADD-3CCD-4118-B04C-68082D40D0C9}"/>
            </a:ext>
          </a:extLst>
        </cdr:cNvPr>
        <cdr:cNvCxnSpPr/>
      </cdr:nvCxnSpPr>
      <cdr:spPr>
        <a:xfrm xmlns:a="http://schemas.openxmlformats.org/drawingml/2006/main" flipH="1" flipV="1">
          <a:off x="2267766" y="3336750"/>
          <a:ext cx="249180" cy="200872"/>
        </a:xfrm>
        <a:prstGeom xmlns:a="http://schemas.openxmlformats.org/drawingml/2006/main" prst="straightConnector1">
          <a:avLst/>
        </a:prstGeom>
        <a:ln xmlns:a="http://schemas.openxmlformats.org/drawingml/2006/main" w="38100">
          <a:solidFill>
            <a:schemeClr val="accent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0.42467</cdr:x>
      <cdr:y>0.41504</cdr:y>
    </cdr:from>
    <cdr:to>
      <cdr:x>0.70236</cdr:x>
      <cdr:y>0.53458</cdr:y>
    </cdr:to>
    <cdr:sp macro="" textlink="">
      <cdr:nvSpPr>
        <cdr:cNvPr id="13" name="Rectangle: Rounded Corners 20">
          <a:extLst xmlns:a="http://schemas.openxmlformats.org/drawingml/2006/main">
            <a:ext uri="{FF2B5EF4-FFF2-40B4-BE49-F238E27FC236}">
              <a16:creationId xmlns:a16="http://schemas.microsoft.com/office/drawing/2014/main" id="{4EA39B77-FB81-470C-BB42-4032F7EE92E4}"/>
            </a:ext>
          </a:extLst>
        </cdr:cNvPr>
        <cdr:cNvSpPr/>
      </cdr:nvSpPr>
      <cdr:spPr>
        <a:xfrm xmlns:a="http://schemas.openxmlformats.org/drawingml/2006/main">
          <a:off x="3275300" y="2322793"/>
          <a:ext cx="2141694" cy="669003"/>
        </a:xfrm>
        <a:prstGeom xmlns:a="http://schemas.openxmlformats.org/drawingml/2006/main" prst="roundRect">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baseline="0" dirty="0" smtClean="0"/>
            <a:t>Mechanism 2</a:t>
          </a:r>
          <a:endParaRPr lang="en-US" sz="2400" baseline="0" dirty="0"/>
        </a:p>
      </cdr:txBody>
    </cdr:sp>
  </cdr:relSizeAnchor>
  <cdr:relSizeAnchor xmlns:cdr="http://schemas.openxmlformats.org/drawingml/2006/chartDrawing">
    <cdr:from>
      <cdr:x>0.35872</cdr:x>
      <cdr:y>0.33869</cdr:y>
    </cdr:from>
    <cdr:to>
      <cdr:x>0.42775</cdr:x>
      <cdr:y>0.42156</cdr:y>
    </cdr:to>
    <cdr:cxnSp macro="">
      <cdr:nvCxnSpPr>
        <cdr:cNvPr id="14" name="Straight Arrow Connector 13">
          <a:extLst xmlns:a="http://schemas.openxmlformats.org/drawingml/2006/main">
            <a:ext uri="{FF2B5EF4-FFF2-40B4-BE49-F238E27FC236}">
              <a16:creationId xmlns:a16="http://schemas.microsoft.com/office/drawing/2014/main" id="{C4148813-31CB-4B21-824C-E7D495CF7D94}"/>
            </a:ext>
          </a:extLst>
        </cdr:cNvPr>
        <cdr:cNvCxnSpPr/>
      </cdr:nvCxnSpPr>
      <cdr:spPr>
        <a:xfrm xmlns:a="http://schemas.openxmlformats.org/drawingml/2006/main" flipH="1" flipV="1">
          <a:off x="2766639" y="1895493"/>
          <a:ext cx="532459" cy="463773"/>
        </a:xfrm>
        <a:prstGeom xmlns:a="http://schemas.openxmlformats.org/drawingml/2006/main" prst="straightConnector1">
          <a:avLst/>
        </a:prstGeom>
        <a:ln xmlns:a="http://schemas.openxmlformats.org/drawingml/2006/main" w="38100">
          <a:solidFill>
            <a:srgbClr val="92D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0.53262</cdr:x>
      <cdr:y>0.24321</cdr:y>
    </cdr:from>
    <cdr:to>
      <cdr:x>0.8881</cdr:x>
      <cdr:y>0.36587</cdr:y>
    </cdr:to>
    <cdr:sp macro="" textlink="">
      <cdr:nvSpPr>
        <cdr:cNvPr id="15" name="Rectangle: Rounded Corners 23">
          <a:extLst xmlns:a="http://schemas.openxmlformats.org/drawingml/2006/main">
            <a:ext uri="{FF2B5EF4-FFF2-40B4-BE49-F238E27FC236}">
              <a16:creationId xmlns:a16="http://schemas.microsoft.com/office/drawing/2014/main" id="{552FC8A6-137D-410D-9097-AD3BC1CE28E5}"/>
            </a:ext>
          </a:extLst>
        </cdr:cNvPr>
        <cdr:cNvSpPr/>
      </cdr:nvSpPr>
      <cdr:spPr>
        <a:xfrm xmlns:a="http://schemas.openxmlformats.org/drawingml/2006/main">
          <a:off x="4107863" y="1361123"/>
          <a:ext cx="2741691" cy="686481"/>
        </a:xfrm>
        <a:prstGeom xmlns:a="http://schemas.openxmlformats.org/drawingml/2006/main" prst="roundRect">
          <a:avLst/>
        </a:prstGeom>
        <a:solidFill xmlns:a="http://schemas.openxmlformats.org/drawingml/2006/main">
          <a:schemeClr val="accent3"/>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dirty="0" smtClean="0"/>
            <a:t>Mechanism 3</a:t>
          </a:r>
          <a:endParaRPr lang="en-US" sz="2400" baseline="0" dirty="0"/>
        </a:p>
      </cdr:txBody>
    </cdr:sp>
  </cdr:relSizeAnchor>
  <cdr:relSizeAnchor xmlns:cdr="http://schemas.openxmlformats.org/drawingml/2006/chartDrawing">
    <cdr:from>
      <cdr:x>0.41984</cdr:x>
      <cdr:y>0.17258</cdr:y>
    </cdr:from>
    <cdr:to>
      <cdr:x>0.53617</cdr:x>
      <cdr:y>0.24837</cdr:y>
    </cdr:to>
    <cdr:cxnSp macro="">
      <cdr:nvCxnSpPr>
        <cdr:cNvPr id="16" name="Straight Arrow Connector 15">
          <a:extLst xmlns:a="http://schemas.openxmlformats.org/drawingml/2006/main">
            <a:ext uri="{FF2B5EF4-FFF2-40B4-BE49-F238E27FC236}">
              <a16:creationId xmlns:a16="http://schemas.microsoft.com/office/drawing/2014/main" id="{C3E50F24-617D-4E66-AB5A-80881C88A364}"/>
            </a:ext>
          </a:extLst>
        </cdr:cNvPr>
        <cdr:cNvCxnSpPr/>
      </cdr:nvCxnSpPr>
      <cdr:spPr>
        <a:xfrm xmlns:a="http://schemas.openxmlformats.org/drawingml/2006/main" flipH="1" flipV="1">
          <a:off x="3238066" y="965841"/>
          <a:ext cx="897178" cy="424167"/>
        </a:xfrm>
        <a:prstGeom xmlns:a="http://schemas.openxmlformats.org/drawingml/2006/main" prst="straightConnector1">
          <a:avLst/>
        </a:prstGeom>
        <a:ln xmlns:a="http://schemas.openxmlformats.org/drawingml/2006/main" w="38100">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604072"/>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idx="1"/>
          </p:nvPr>
        </p:nvSpPr>
        <p:spPr>
          <a:xfrm>
            <a:off x="3970938" y="0"/>
            <a:ext cx="3037840" cy="604072"/>
          </a:xfrm>
          <a:prstGeom prst="rect">
            <a:avLst/>
          </a:prstGeom>
        </p:spPr>
        <p:txBody>
          <a:bodyPr vert="horz" lIns="108850" tIns="54425" rIns="108850" bIns="54425" rtlCol="0"/>
          <a:lstStyle>
            <a:lvl1pPr algn="r">
              <a:defRPr sz="1400"/>
            </a:lvl1pPr>
          </a:lstStyle>
          <a:p>
            <a:fld id="{545B527A-731F-4316-A55B-D6F52588EB0F}" type="datetimeFigureOut">
              <a:rPr lang="en-US" smtClean="0"/>
              <a:t>5/10/2019</a:t>
            </a:fld>
            <a:endParaRPr lang="en-US"/>
          </a:p>
        </p:txBody>
      </p:sp>
      <p:sp>
        <p:nvSpPr>
          <p:cNvPr id="4" name="Slide Image Placeholder 3"/>
          <p:cNvSpPr>
            <a:spLocks noGrp="1" noRot="1" noChangeAspect="1"/>
          </p:cNvSpPr>
          <p:nvPr>
            <p:ph type="sldImg" idx="2"/>
          </p:nvPr>
        </p:nvSpPr>
        <p:spPr>
          <a:xfrm>
            <a:off x="-106363" y="1504950"/>
            <a:ext cx="7223126" cy="4064000"/>
          </a:xfrm>
          <a:prstGeom prst="rect">
            <a:avLst/>
          </a:prstGeom>
          <a:noFill/>
          <a:ln w="12700">
            <a:solidFill>
              <a:prstClr val="black"/>
            </a:solidFill>
          </a:ln>
        </p:spPr>
        <p:txBody>
          <a:bodyPr vert="horz" lIns="108850" tIns="54425" rIns="108850" bIns="54425" rtlCol="0" anchor="ctr"/>
          <a:lstStyle/>
          <a:p>
            <a:endParaRPr lang="en-US"/>
          </a:p>
        </p:txBody>
      </p:sp>
      <p:sp>
        <p:nvSpPr>
          <p:cNvPr id="5" name="Notes Placeholder 4"/>
          <p:cNvSpPr>
            <a:spLocks noGrp="1"/>
          </p:cNvSpPr>
          <p:nvPr>
            <p:ph type="body" sz="quarter" idx="3"/>
          </p:nvPr>
        </p:nvSpPr>
        <p:spPr>
          <a:xfrm>
            <a:off x="701040" y="5794057"/>
            <a:ext cx="5608320" cy="4740593"/>
          </a:xfrm>
          <a:prstGeom prst="rect">
            <a:avLst/>
          </a:prstGeom>
        </p:spPr>
        <p:txBody>
          <a:bodyPr vert="horz" lIns="108850" tIns="54425" rIns="108850" bIns="54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435531"/>
            <a:ext cx="3037840" cy="604070"/>
          </a:xfrm>
          <a:prstGeom prst="rect">
            <a:avLst/>
          </a:prstGeom>
        </p:spPr>
        <p:txBody>
          <a:bodyPr vert="horz" lIns="108850" tIns="54425" rIns="108850"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3970938" y="11435531"/>
            <a:ext cx="3037840" cy="604070"/>
          </a:xfrm>
          <a:prstGeom prst="rect">
            <a:avLst/>
          </a:prstGeom>
        </p:spPr>
        <p:txBody>
          <a:bodyPr vert="horz" lIns="108850" tIns="54425" rIns="108850" bIns="54425" rtlCol="0" anchor="b"/>
          <a:lstStyle>
            <a:lvl1pPr algn="r">
              <a:defRPr sz="1400"/>
            </a:lvl1pPr>
          </a:lstStyle>
          <a:p>
            <a:fld id="{D71A8971-5F0B-4911-87AC-F8CFD894A892}" type="slidenum">
              <a:rPr lang="en-US" smtClean="0"/>
              <a:t>‹#›</a:t>
            </a:fld>
            <a:endParaRPr lang="en-US"/>
          </a:p>
        </p:txBody>
      </p:sp>
    </p:spTree>
    <p:extLst>
      <p:ext uri="{BB962C8B-B14F-4D97-AF65-F5344CB8AC3E}">
        <p14:creationId xmlns:p14="http://schemas.microsoft.com/office/powerpoint/2010/main" val="400305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1</a:t>
            </a:fld>
            <a:endParaRPr lang="en-US"/>
          </a:p>
        </p:txBody>
      </p:sp>
    </p:spTree>
    <p:extLst>
      <p:ext uri="{BB962C8B-B14F-4D97-AF65-F5344CB8AC3E}">
        <p14:creationId xmlns:p14="http://schemas.microsoft.com/office/powerpoint/2010/main" val="336595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16</a:t>
            </a:fld>
            <a:endParaRPr lang="en-US"/>
          </a:p>
        </p:txBody>
      </p:sp>
    </p:spTree>
    <p:extLst>
      <p:ext uri="{BB962C8B-B14F-4D97-AF65-F5344CB8AC3E}">
        <p14:creationId xmlns:p14="http://schemas.microsoft.com/office/powerpoint/2010/main" val="2627096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17</a:t>
            </a:fld>
            <a:endParaRPr lang="en-US"/>
          </a:p>
        </p:txBody>
      </p:sp>
    </p:spTree>
    <p:extLst>
      <p:ext uri="{BB962C8B-B14F-4D97-AF65-F5344CB8AC3E}">
        <p14:creationId xmlns:p14="http://schemas.microsoft.com/office/powerpoint/2010/main" val="124784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19</a:t>
            </a:fld>
            <a:endParaRPr lang="en-US"/>
          </a:p>
        </p:txBody>
      </p:sp>
    </p:spTree>
    <p:extLst>
      <p:ext uri="{BB962C8B-B14F-4D97-AF65-F5344CB8AC3E}">
        <p14:creationId xmlns:p14="http://schemas.microsoft.com/office/powerpoint/2010/main" val="157738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20</a:t>
            </a:fld>
            <a:endParaRPr lang="en-US"/>
          </a:p>
        </p:txBody>
      </p:sp>
    </p:spTree>
    <p:extLst>
      <p:ext uri="{BB962C8B-B14F-4D97-AF65-F5344CB8AC3E}">
        <p14:creationId xmlns:p14="http://schemas.microsoft.com/office/powerpoint/2010/main" val="1619471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21</a:t>
            </a:fld>
            <a:endParaRPr lang="en-US"/>
          </a:p>
        </p:txBody>
      </p:sp>
    </p:spTree>
    <p:extLst>
      <p:ext uri="{BB962C8B-B14F-4D97-AF65-F5344CB8AC3E}">
        <p14:creationId xmlns:p14="http://schemas.microsoft.com/office/powerpoint/2010/main" val="940478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22</a:t>
            </a:fld>
            <a:endParaRPr lang="en-US"/>
          </a:p>
        </p:txBody>
      </p:sp>
    </p:spTree>
    <p:extLst>
      <p:ext uri="{BB962C8B-B14F-4D97-AF65-F5344CB8AC3E}">
        <p14:creationId xmlns:p14="http://schemas.microsoft.com/office/powerpoint/2010/main" val="1147904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23</a:t>
            </a:fld>
            <a:endParaRPr lang="en-US"/>
          </a:p>
        </p:txBody>
      </p:sp>
    </p:spTree>
    <p:extLst>
      <p:ext uri="{BB962C8B-B14F-4D97-AF65-F5344CB8AC3E}">
        <p14:creationId xmlns:p14="http://schemas.microsoft.com/office/powerpoint/2010/main" val="227678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25</a:t>
            </a:fld>
            <a:endParaRPr lang="en-US"/>
          </a:p>
        </p:txBody>
      </p:sp>
    </p:spTree>
    <p:extLst>
      <p:ext uri="{BB962C8B-B14F-4D97-AF65-F5344CB8AC3E}">
        <p14:creationId xmlns:p14="http://schemas.microsoft.com/office/powerpoint/2010/main" val="1529121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26</a:t>
            </a:fld>
            <a:endParaRPr lang="en-US"/>
          </a:p>
        </p:txBody>
      </p:sp>
    </p:spTree>
    <p:extLst>
      <p:ext uri="{BB962C8B-B14F-4D97-AF65-F5344CB8AC3E}">
        <p14:creationId xmlns:p14="http://schemas.microsoft.com/office/powerpoint/2010/main" val="3391635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28</a:t>
            </a:fld>
            <a:endParaRPr lang="en-US"/>
          </a:p>
        </p:txBody>
      </p:sp>
    </p:spTree>
    <p:extLst>
      <p:ext uri="{BB962C8B-B14F-4D97-AF65-F5344CB8AC3E}">
        <p14:creationId xmlns:p14="http://schemas.microsoft.com/office/powerpoint/2010/main" val="99407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3</a:t>
            </a:fld>
            <a:endParaRPr lang="en-US"/>
          </a:p>
        </p:txBody>
      </p:sp>
    </p:spTree>
    <p:extLst>
      <p:ext uri="{BB962C8B-B14F-4D97-AF65-F5344CB8AC3E}">
        <p14:creationId xmlns:p14="http://schemas.microsoft.com/office/powerpoint/2010/main" val="108127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30</a:t>
            </a:fld>
            <a:endParaRPr lang="en-US"/>
          </a:p>
        </p:txBody>
      </p:sp>
    </p:spTree>
    <p:extLst>
      <p:ext uri="{BB962C8B-B14F-4D97-AF65-F5344CB8AC3E}">
        <p14:creationId xmlns:p14="http://schemas.microsoft.com/office/powerpoint/2010/main" val="3842189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31</a:t>
            </a:fld>
            <a:endParaRPr lang="en-US"/>
          </a:p>
        </p:txBody>
      </p:sp>
    </p:spTree>
    <p:extLst>
      <p:ext uri="{BB962C8B-B14F-4D97-AF65-F5344CB8AC3E}">
        <p14:creationId xmlns:p14="http://schemas.microsoft.com/office/powerpoint/2010/main" val="637375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33</a:t>
            </a:fld>
            <a:endParaRPr lang="en-US"/>
          </a:p>
        </p:txBody>
      </p:sp>
    </p:spTree>
    <p:extLst>
      <p:ext uri="{BB962C8B-B14F-4D97-AF65-F5344CB8AC3E}">
        <p14:creationId xmlns:p14="http://schemas.microsoft.com/office/powerpoint/2010/main" val="1454371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SF1</a:t>
            </a:r>
            <a:r>
              <a:rPr lang="en-US" baseline="0" dirty="0" smtClean="0"/>
              <a:t> is replaced by Demographic and Household Characteristics</a:t>
            </a:r>
          </a:p>
          <a:p>
            <a:r>
              <a:rPr lang="en-US" baseline="0" dirty="0" smtClean="0"/>
              <a:t>SF2 is replaced by Detailed Demographic and Household Characteristics</a:t>
            </a:r>
          </a:p>
          <a:p>
            <a:r>
              <a:rPr lang="en-US" baseline="0" dirty="0" smtClean="0"/>
              <a:t>AIANNH is American Indian, Alaska Native and Native Hawaiian</a:t>
            </a:r>
          </a:p>
          <a:p>
            <a:r>
              <a:rPr lang="en-US" baseline="0" dirty="0" smtClean="0"/>
              <a:t>DDHC and AIANNH will not pass through the MDF, nor will the join tables once they have been named</a:t>
            </a:r>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34</a:t>
            </a:fld>
            <a:endParaRPr lang="en-US"/>
          </a:p>
        </p:txBody>
      </p:sp>
    </p:spTree>
    <p:extLst>
      <p:ext uri="{BB962C8B-B14F-4D97-AF65-F5344CB8AC3E}">
        <p14:creationId xmlns:p14="http://schemas.microsoft.com/office/powerpoint/2010/main" val="3397532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35</a:t>
            </a:fld>
            <a:endParaRPr lang="en-US"/>
          </a:p>
        </p:txBody>
      </p:sp>
    </p:spTree>
    <p:extLst>
      <p:ext uri="{BB962C8B-B14F-4D97-AF65-F5344CB8AC3E}">
        <p14:creationId xmlns:p14="http://schemas.microsoft.com/office/powerpoint/2010/main" val="318400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36</a:t>
            </a:fld>
            <a:endParaRPr lang="en-US"/>
          </a:p>
        </p:txBody>
      </p:sp>
    </p:spTree>
    <p:extLst>
      <p:ext uri="{BB962C8B-B14F-4D97-AF65-F5344CB8AC3E}">
        <p14:creationId xmlns:p14="http://schemas.microsoft.com/office/powerpoint/2010/main" val="3425683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41</a:t>
            </a:fld>
            <a:endParaRPr lang="en-US"/>
          </a:p>
        </p:txBody>
      </p:sp>
    </p:spTree>
    <p:extLst>
      <p:ext uri="{BB962C8B-B14F-4D97-AF65-F5344CB8AC3E}">
        <p14:creationId xmlns:p14="http://schemas.microsoft.com/office/powerpoint/2010/main" val="439100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42</a:t>
            </a:fld>
            <a:endParaRPr lang="en-US"/>
          </a:p>
        </p:txBody>
      </p:sp>
    </p:spTree>
    <p:extLst>
      <p:ext uri="{BB962C8B-B14F-4D97-AF65-F5344CB8AC3E}">
        <p14:creationId xmlns:p14="http://schemas.microsoft.com/office/powerpoint/2010/main" val="702561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the most efficient technology, which is the one in red.</a:t>
            </a:r>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45</a:t>
            </a:fld>
            <a:endParaRPr lang="en-US"/>
          </a:p>
        </p:txBody>
      </p:sp>
    </p:spTree>
    <p:extLst>
      <p:ext uri="{BB962C8B-B14F-4D97-AF65-F5344CB8AC3E}">
        <p14:creationId xmlns:p14="http://schemas.microsoft.com/office/powerpoint/2010/main" val="3519992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Selecting an optimal point</a:t>
            </a:r>
            <a:r>
              <a:rPr lang="en-US" baseline="0" dirty="0" smtClean="0"/>
              <a:t> on the PPF requires a social choice model. In economics, such a model equates the marginal social benefit to the marginal social cost. In the data privacy analysis, the marginal social cost of increased data accuracy is the incremental privacy loss given by the slope of the PPF at any point.</a:t>
            </a:r>
          </a:p>
          <a:p>
            <a:endParaRPr lang="en-US" baseline="0" dirty="0" smtClean="0"/>
          </a:p>
          <a:p>
            <a:r>
              <a:rPr lang="en-US" baseline="0" dirty="0" smtClean="0"/>
              <a:t>A social choice model posits a social welfare function linking data quality and privacy loss for individuals in the target/protected population. The points of equal social welfare would be upward sloping lines in the graph above (not necessarily straight lines).</a:t>
            </a:r>
          </a:p>
          <a:p>
            <a:endParaRPr lang="en-US" dirty="0" smtClean="0"/>
          </a:p>
        </p:txBody>
      </p:sp>
      <p:sp>
        <p:nvSpPr>
          <p:cNvPr id="4" name="Slide Number Placeholder 3"/>
          <p:cNvSpPr>
            <a:spLocks noGrp="1"/>
          </p:cNvSpPr>
          <p:nvPr>
            <p:ph type="sldNum" sz="quarter" idx="10"/>
          </p:nvPr>
        </p:nvSpPr>
        <p:spPr/>
        <p:txBody>
          <a:bodyPr/>
          <a:lstStyle/>
          <a:p>
            <a:fld id="{4BD2B5C5-46F5-4EA7-BEC5-9ED227B03822}" type="slidenum">
              <a:rPr lang="en-US" smtClean="0"/>
              <a:t>46</a:t>
            </a:fld>
            <a:endParaRPr lang="en-US"/>
          </a:p>
        </p:txBody>
      </p:sp>
    </p:spTree>
    <p:extLst>
      <p:ext uri="{BB962C8B-B14F-4D97-AF65-F5344CB8AC3E}">
        <p14:creationId xmlns:p14="http://schemas.microsoft.com/office/powerpoint/2010/main" val="199498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4</a:t>
            </a:fld>
            <a:endParaRPr lang="en-US"/>
          </a:p>
        </p:txBody>
      </p:sp>
    </p:spTree>
    <p:extLst>
      <p:ext uri="{BB962C8B-B14F-4D97-AF65-F5344CB8AC3E}">
        <p14:creationId xmlns:p14="http://schemas.microsoft.com/office/powerpoint/2010/main" val="389328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5</a:t>
            </a:fld>
            <a:endParaRPr lang="en-US"/>
          </a:p>
        </p:txBody>
      </p:sp>
    </p:spTree>
    <p:extLst>
      <p:ext uri="{BB962C8B-B14F-4D97-AF65-F5344CB8AC3E}">
        <p14:creationId xmlns:p14="http://schemas.microsoft.com/office/powerpoint/2010/main" val="187913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8</a:t>
            </a:fld>
            <a:endParaRPr lang="en-US"/>
          </a:p>
        </p:txBody>
      </p:sp>
    </p:spTree>
    <p:extLst>
      <p:ext uri="{BB962C8B-B14F-4D97-AF65-F5344CB8AC3E}">
        <p14:creationId xmlns:p14="http://schemas.microsoft.com/office/powerpoint/2010/main" val="3745316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10</a:t>
            </a:fld>
            <a:endParaRPr lang="en-US"/>
          </a:p>
        </p:txBody>
      </p:sp>
    </p:spTree>
    <p:extLst>
      <p:ext uri="{BB962C8B-B14F-4D97-AF65-F5344CB8AC3E}">
        <p14:creationId xmlns:p14="http://schemas.microsoft.com/office/powerpoint/2010/main" val="91296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relationship</a:t>
            </a:r>
            <a:r>
              <a:rPr lang="en-US" baseline="0" dirty="0" smtClean="0"/>
              <a:t> to person 1 also includes two group quarters types (institutional, non-institutional) that are used for person-level tabulations</a:t>
            </a:r>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13</a:t>
            </a:fld>
            <a:endParaRPr lang="en-US"/>
          </a:p>
        </p:txBody>
      </p:sp>
    </p:spTree>
    <p:extLst>
      <p:ext uri="{BB962C8B-B14F-4D97-AF65-F5344CB8AC3E}">
        <p14:creationId xmlns:p14="http://schemas.microsoft.com/office/powerpoint/2010/main" val="2310060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2010 Census publication schedule</a:t>
            </a:r>
            <a:r>
              <a:rPr lang="en-US" baseline="0" dirty="0" smtClean="0"/>
              <a:t> resulted in roughly 2.8 billion counts (including zeros) published in PL94-171, another 2.8 billion in the rest of SF1, 2 billion in SF2, and another 30 million in a public-use microdata sample. This is roughly 7.7 billion statistics, or 25 per person. That’s a lot more than </a:t>
            </a:r>
            <a:r>
              <a:rPr lang="en-US" b="1" baseline="0" dirty="0" smtClean="0"/>
              <a:t>6</a:t>
            </a:r>
            <a:r>
              <a:rPr lang="en-US" baseline="0" dirty="0" smtClean="0"/>
              <a:t> per person.</a:t>
            </a:r>
          </a:p>
          <a:p>
            <a:endParaRPr lang="en-US" baseline="0" dirty="0" smtClean="0"/>
          </a:p>
        </p:txBody>
      </p:sp>
      <p:sp>
        <p:nvSpPr>
          <p:cNvPr id="4" name="Slide Number Placeholder 3"/>
          <p:cNvSpPr>
            <a:spLocks noGrp="1"/>
          </p:cNvSpPr>
          <p:nvPr>
            <p:ph type="sldNum" sz="quarter" idx="10"/>
          </p:nvPr>
        </p:nvSpPr>
        <p:spPr/>
        <p:txBody>
          <a:bodyPr/>
          <a:lstStyle/>
          <a:p>
            <a:fld id="{1C27DF75-BD57-404A-8270-0AA012C2C517}" type="slidenum">
              <a:rPr lang="en-US" smtClean="0"/>
              <a:t>14</a:t>
            </a:fld>
            <a:endParaRPr lang="en-US"/>
          </a:p>
        </p:txBody>
      </p:sp>
    </p:spTree>
    <p:extLst>
      <p:ext uri="{BB962C8B-B14F-4D97-AF65-F5344CB8AC3E}">
        <p14:creationId xmlns:p14="http://schemas.microsoft.com/office/powerpoint/2010/main" val="195721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15</a:t>
            </a:fld>
            <a:endParaRPr lang="en-US"/>
          </a:p>
        </p:txBody>
      </p:sp>
    </p:spTree>
    <p:extLst>
      <p:ext uri="{BB962C8B-B14F-4D97-AF65-F5344CB8AC3E}">
        <p14:creationId xmlns:p14="http://schemas.microsoft.com/office/powerpoint/2010/main" val="142779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53888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223599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4163367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32490" y="6351229"/>
            <a:ext cx="2743200" cy="365125"/>
          </a:xfrm>
        </p:spPr>
        <p:txBody>
          <a:bodyPr/>
          <a:lstStyle/>
          <a:p>
            <a:fld id="{6B70B6FD-B4DD-4C3C-B591-D26FF6FF6394}" type="slidenum">
              <a:rPr lang="en-US" smtClean="0"/>
              <a:t>‹#›</a:t>
            </a:fld>
            <a:endParaRPr lang="en-US"/>
          </a:p>
        </p:txBody>
      </p:sp>
      <p:sp>
        <p:nvSpPr>
          <p:cNvPr id="7" name="Title Placeholder 1"/>
          <p:cNvSpPr>
            <a:spLocks noGrp="1"/>
          </p:cNvSpPr>
          <p:nvPr>
            <p:ph type="title"/>
          </p:nvPr>
        </p:nvSpPr>
        <p:spPr>
          <a:xfrm>
            <a:off x="609600" y="1"/>
            <a:ext cx="10972800" cy="1222376"/>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8"/>
          <p:cNvSpPr>
            <a:spLocks noGrp="1"/>
          </p:cNvSpPr>
          <p:nvPr>
            <p:ph type="body" sz="quarter" idx="13"/>
          </p:nvPr>
        </p:nvSpPr>
        <p:spPr>
          <a:xfrm>
            <a:off x="609600" y="1600200"/>
            <a:ext cx="10972800"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71700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1397848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07446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244044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410024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13267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19089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407930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08570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3306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590261"/>
            <a:ext cx="10972800" cy="458670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4BFE6D4-27A9-4AE4-9EAE-AF75F97B179B}" type="slidenum">
              <a:rPr lang="en-US" smtClean="0"/>
              <a:pPr/>
              <a:t>‹#›</a:t>
            </a:fld>
            <a:endParaRPr lang="en-US" dirty="0"/>
          </a:p>
        </p:txBody>
      </p:sp>
      <p:pic>
        <p:nvPicPr>
          <p:cNvPr id="7" name="Picture 6">
            <a:extLst>
              <a:ext uri="{FF2B5EF4-FFF2-40B4-BE49-F238E27FC236}">
                <a16:creationId xmlns:a16="http://schemas.microsoft.com/office/drawing/2014/main" id="{709DBF00-6528-42F1-B328-44F742AF3A8A}"/>
              </a:ext>
            </a:extLst>
          </p:cNvPr>
          <p:cNvPicPr>
            <a:picLocks noGrp="1" noSelect="1" noRot="1" noMove="1" noResize="1" noEditPoints="1" noAdjustHandles="1" noChangeArrowheads="1" noChangeShapeType="1"/>
          </p:cNvPicPr>
          <p:nvPr userDrawn="1">
            <p:custDataLst>
              <p:tags r:id="rId14"/>
            </p:custDataLst>
          </p:nvPr>
        </p:nvPicPr>
        <p:blipFill>
          <a:blip r:embed="rId15">
            <a:extLst>
              <a:ext uri="{28A0092B-C50C-407E-A947-70E740481C1C}">
                <a14:useLocalDpi xmlns:a14="http://schemas.microsoft.com/office/drawing/2010/main" val="0"/>
              </a:ext>
            </a:extLst>
          </a:blip>
          <a:stretch>
            <a:fillRect/>
          </a:stretch>
        </p:blipFill>
        <p:spPr>
          <a:xfrm>
            <a:off x="335112" y="6013680"/>
            <a:ext cx="3877392" cy="554784"/>
          </a:xfrm>
          <a:prstGeom prst="rect">
            <a:avLst/>
          </a:prstGeom>
        </p:spPr>
      </p:pic>
    </p:spTree>
    <p:extLst>
      <p:ext uri="{BB962C8B-B14F-4D97-AF65-F5344CB8AC3E}">
        <p14:creationId xmlns:p14="http://schemas.microsoft.com/office/powerpoint/2010/main" val="2099243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5.tiff"/><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4.tiff"/><Relationship Id="rId4" Type="http://schemas.openxmlformats.org/officeDocument/2006/relationships/image" Target="../media/image6.tiff"/></Relationships>
</file>

<file path=ppt/slides/_rels/slide17.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tiff"/><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tiff"/><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6.png"/><Relationship Id="rId7"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 Id="rId9" Type="http://schemas.openxmlformats.org/officeDocument/2006/relationships/image" Target="../media/image14.emf"/></Relationships>
</file>

<file path=ppt/slides/_rels/slide22.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4.emf"/><Relationship Id="rId7" Type="http://schemas.openxmlformats.org/officeDocument/2006/relationships/image" Target="../media/image22.tif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tiff"/><Relationship Id="rId5" Type="http://schemas.openxmlformats.org/officeDocument/2006/relationships/image" Target="../media/image15.tiff"/><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Differential Privacy Deployment at the US Census Bureau</a:t>
            </a:r>
            <a:endParaRPr lang="en-US" dirty="0"/>
          </a:p>
        </p:txBody>
      </p:sp>
      <p:sp>
        <p:nvSpPr>
          <p:cNvPr id="5" name="Subtitle 4"/>
          <p:cNvSpPr>
            <a:spLocks noGrp="1"/>
          </p:cNvSpPr>
          <p:nvPr>
            <p:ph type="subTitle" idx="1"/>
          </p:nvPr>
        </p:nvSpPr>
        <p:spPr>
          <a:xfrm>
            <a:off x="1524000" y="3602037"/>
            <a:ext cx="9144000" cy="1915535"/>
          </a:xfrm>
        </p:spPr>
        <p:txBody>
          <a:bodyPr>
            <a:normAutofit fontScale="92500" lnSpcReduction="10000"/>
          </a:bodyPr>
          <a:lstStyle/>
          <a:p>
            <a:r>
              <a:rPr lang="en-US" dirty="0" smtClean="0"/>
              <a:t>Simson L. Garfinkel</a:t>
            </a:r>
            <a:br>
              <a:rPr lang="en-US" dirty="0" smtClean="0"/>
            </a:br>
            <a:r>
              <a:rPr lang="en-US" dirty="0" smtClean="0"/>
              <a:t>Senior Scientist, Confidentiality and Data Access</a:t>
            </a:r>
            <a:br>
              <a:rPr lang="en-US" dirty="0" smtClean="0"/>
            </a:br>
            <a:r>
              <a:rPr lang="en-US" dirty="0" smtClean="0"/>
              <a:t>U.S. Census Bureau</a:t>
            </a:r>
            <a:br>
              <a:rPr lang="en-US" dirty="0" smtClean="0"/>
            </a:br>
            <a:r>
              <a:rPr lang="en-US" dirty="0" smtClean="0"/>
              <a:t/>
            </a:r>
            <a:br>
              <a:rPr lang="en-US" dirty="0" smtClean="0"/>
            </a:br>
            <a:r>
              <a:rPr lang="en-US" dirty="0" smtClean="0"/>
              <a:t>DARPA Brandeis PI Meeting</a:t>
            </a:r>
          </a:p>
          <a:p>
            <a:r>
              <a:rPr lang="en-US" dirty="0" smtClean="0"/>
              <a:t>Wednesday, May 15, 2019</a:t>
            </a:r>
            <a:endParaRPr lang="en-US" dirty="0"/>
          </a:p>
        </p:txBody>
      </p:sp>
      <p:sp>
        <p:nvSpPr>
          <p:cNvPr id="3" name="Rectangle 2"/>
          <p:cNvSpPr/>
          <p:nvPr/>
        </p:nvSpPr>
        <p:spPr>
          <a:xfrm>
            <a:off x="6324600" y="5903893"/>
            <a:ext cx="5791200" cy="523220"/>
          </a:xfrm>
          <a:prstGeom prst="rect">
            <a:avLst/>
          </a:prstGeom>
          <a:ln w="38100">
            <a:solidFill>
              <a:schemeClr val="accent2"/>
            </a:solidFill>
          </a:ln>
        </p:spPr>
        <p:txBody>
          <a:bodyPr wrap="square">
            <a:spAutoFit/>
          </a:bodyPr>
          <a:lstStyle/>
          <a:p>
            <a:r>
              <a:rPr lang="en-US" sz="1400" dirty="0" smtClean="0"/>
              <a:t>The </a:t>
            </a:r>
            <a:r>
              <a:rPr lang="en-US" sz="1400" dirty="0"/>
              <a:t>views in </a:t>
            </a:r>
            <a:r>
              <a:rPr lang="en-US" sz="1400" dirty="0" smtClean="0"/>
              <a:t>this presentation are </a:t>
            </a:r>
            <a:r>
              <a:rPr lang="en-US" sz="1400" dirty="0"/>
              <a:t>those of the </a:t>
            </a:r>
            <a:r>
              <a:rPr lang="en-US" sz="1400" dirty="0" smtClean="0"/>
              <a:t>author </a:t>
            </a:r>
            <a:r>
              <a:rPr lang="en-US" sz="1400" dirty="0"/>
              <a:t>and do not </a:t>
            </a:r>
            <a:r>
              <a:rPr lang="en-US" sz="1400" dirty="0" smtClean="0"/>
              <a:t>represent </a:t>
            </a:r>
            <a:r>
              <a:rPr lang="en-US" sz="1400" dirty="0"/>
              <a:t>those of the </a:t>
            </a:r>
            <a:r>
              <a:rPr lang="en-US" sz="1400" dirty="0" smtClean="0"/>
              <a:t>U.S. Census </a:t>
            </a:r>
            <a:r>
              <a:rPr lang="en-US" sz="1400" dirty="0"/>
              <a:t>Bureau</a:t>
            </a:r>
            <a:r>
              <a:rPr lang="en-US" sz="1400" dirty="0" smtClean="0"/>
              <a:t>.</a:t>
            </a:r>
            <a:endParaRPr lang="en-US" sz="1400" dirty="0"/>
          </a:p>
        </p:txBody>
      </p:sp>
    </p:spTree>
    <p:extLst>
      <p:ext uri="{BB962C8B-B14F-4D97-AF65-F5344CB8AC3E}">
        <p14:creationId xmlns:p14="http://schemas.microsoft.com/office/powerpoint/2010/main" val="2522681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Disclosure Avoidance for the 2010 Census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972" y="1295400"/>
            <a:ext cx="3424055" cy="5222925"/>
          </a:xfrm>
          <a:prstGeom prst="rect">
            <a:avLst/>
          </a:prstGeom>
        </p:spPr>
      </p:pic>
    </p:spTree>
    <p:extLst>
      <p:ext uri="{BB962C8B-B14F-4D97-AF65-F5344CB8AC3E}">
        <p14:creationId xmlns:p14="http://schemas.microsoft.com/office/powerpoint/2010/main" val="2897915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81400" y="238919"/>
            <a:ext cx="5410200" cy="6440935"/>
          </a:xfrm>
          <a:prstGeom prst="rect">
            <a:avLst/>
          </a:prstGeom>
        </p:spPr>
      </p:pic>
      <p:sp>
        <p:nvSpPr>
          <p:cNvPr id="5" name="TextBox 4"/>
          <p:cNvSpPr txBox="1"/>
          <p:nvPr/>
        </p:nvSpPr>
        <p:spPr>
          <a:xfrm>
            <a:off x="318051" y="354496"/>
            <a:ext cx="3057525" cy="2862322"/>
          </a:xfrm>
          <a:prstGeom prst="rect">
            <a:avLst/>
          </a:prstGeom>
          <a:noFill/>
        </p:spPr>
        <p:txBody>
          <a:bodyPr wrap="square" rtlCol="0">
            <a:spAutoFit/>
          </a:bodyPr>
          <a:lstStyle/>
          <a:p>
            <a:r>
              <a:rPr lang="en-US" sz="3600" dirty="0" smtClean="0"/>
              <a:t>“This is the official form for all the people at this address.”</a:t>
            </a:r>
            <a:endParaRPr lang="en-US" sz="3600" dirty="0"/>
          </a:p>
        </p:txBody>
      </p:sp>
      <p:sp>
        <p:nvSpPr>
          <p:cNvPr id="6" name="TextBox 5"/>
          <p:cNvSpPr txBox="1"/>
          <p:nvPr/>
        </p:nvSpPr>
        <p:spPr>
          <a:xfrm>
            <a:off x="9058276" y="3336161"/>
            <a:ext cx="2895600" cy="3416320"/>
          </a:xfrm>
          <a:prstGeom prst="rect">
            <a:avLst/>
          </a:prstGeom>
          <a:noFill/>
        </p:spPr>
        <p:txBody>
          <a:bodyPr wrap="square" rtlCol="0">
            <a:spAutoFit/>
          </a:bodyPr>
          <a:lstStyle/>
          <a:p>
            <a:r>
              <a:rPr lang="en-US" sz="3600" dirty="0" smtClean="0"/>
              <a:t>“It is quick and easy, and your answers are protected by law.”</a:t>
            </a:r>
            <a:endParaRPr lang="en-US" sz="3600" dirty="0"/>
          </a:p>
        </p:txBody>
      </p:sp>
    </p:spTree>
    <p:extLst>
      <p:ext uri="{BB962C8B-B14F-4D97-AF65-F5344CB8AC3E}">
        <p14:creationId xmlns:p14="http://schemas.microsoft.com/office/powerpoint/2010/main" val="3146626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BFE6D4-27A9-4AE4-9EAE-AF75F97B179B}" type="slidenum">
              <a:rPr lang="en-US" smtClean="0"/>
              <a:pPr/>
              <a:t>12</a:t>
            </a:fld>
            <a:endParaRPr lang="en-US"/>
          </a:p>
        </p:txBody>
      </p:sp>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lstStyle/>
          <a:p>
            <a:r>
              <a:rPr lang="en-US" dirty="0" smtClean="0"/>
              <a:t>2010 Census of Population and Housing</a:t>
            </a:r>
            <a:endParaRPr lang="en-US" dirty="0"/>
          </a:p>
        </p:txBody>
      </p:sp>
      <p:sp>
        <p:nvSpPr>
          <p:cNvPr id="9" name="Text Placeholder 8"/>
          <p:cNvSpPr>
            <a:spLocks noGrp="1"/>
          </p:cNvSpPr>
          <p:nvPr>
            <p:ph type="body" sz="quarter" idx="13"/>
          </p:nvPr>
        </p:nvSpPr>
        <p:spPr/>
        <p:txBody>
          <a:bodyPr/>
          <a:lstStyle/>
          <a:p>
            <a:r>
              <a:rPr lang="en-US" dirty="0"/>
              <a:t>Basic results from the 2010 Census</a:t>
            </a:r>
            <a:r>
              <a:rPr lang="en-US" dirty="0" smtClean="0"/>
              <a:t>:</a:t>
            </a:r>
            <a:endParaRPr lang="en-US" dirty="0"/>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4294967295"/>
            <p:extLst>
              <p:ext uri="{D42A27DB-BD31-4B8C-83A1-F6EECF244321}">
                <p14:modId xmlns:p14="http://schemas.microsoft.com/office/powerpoint/2010/main" val="1269223078"/>
              </p:ext>
            </p:extLst>
          </p:nvPr>
        </p:nvGraphicFramePr>
        <p:xfrm>
          <a:off x="1260566" y="2438400"/>
          <a:ext cx="9503536" cy="3062705"/>
        </p:xfrm>
        <a:graphic>
          <a:graphicData uri="http://schemas.openxmlformats.org/drawingml/2006/table">
            <a:tbl>
              <a:tblPr firstRow="1" bandRow="1">
                <a:tableStyleId>{5C22544A-7EE6-4342-B048-85BDC9FD1C3A}</a:tableStyleId>
              </a:tblPr>
              <a:tblGrid>
                <a:gridCol w="5820177">
                  <a:extLst>
                    <a:ext uri="{9D8B030D-6E8A-4147-A177-3AD203B41FA5}">
                      <a16:colId xmlns:a16="http://schemas.microsoft.com/office/drawing/2014/main" val="258977139"/>
                    </a:ext>
                  </a:extLst>
                </a:gridCol>
                <a:gridCol w="3683359">
                  <a:extLst>
                    <a:ext uri="{9D8B030D-6E8A-4147-A177-3AD203B41FA5}">
                      <a16:colId xmlns:a16="http://schemas.microsoft.com/office/drawing/2014/main" val="2291934488"/>
                    </a:ext>
                  </a:extLst>
                </a:gridCol>
              </a:tblGrid>
              <a:tr h="612541">
                <a:tc>
                  <a:txBody>
                    <a:bodyPr/>
                    <a:lstStyle/>
                    <a:p>
                      <a:r>
                        <a:rPr lang="en-US" sz="3200" dirty="0"/>
                        <a:t>Total population</a:t>
                      </a:r>
                    </a:p>
                  </a:txBody>
                  <a:tcPr>
                    <a:solidFill>
                      <a:schemeClr val="accent6"/>
                    </a:solidFill>
                  </a:tcPr>
                </a:tc>
                <a:tc>
                  <a:txBody>
                    <a:bodyPr/>
                    <a:lstStyle/>
                    <a:p>
                      <a:pPr algn="r"/>
                      <a:r>
                        <a:rPr lang="en-US" sz="3200" dirty="0"/>
                        <a:t>308,745,538</a:t>
                      </a:r>
                    </a:p>
                  </a:txBody>
                  <a:tcPr>
                    <a:solidFill>
                      <a:schemeClr val="accent6"/>
                    </a:solidFill>
                  </a:tcPr>
                </a:tc>
                <a:extLst>
                  <a:ext uri="{0D108BD9-81ED-4DB2-BD59-A6C34878D82A}">
                    <a16:rowId xmlns:a16="http://schemas.microsoft.com/office/drawing/2014/main" val="1491952384"/>
                  </a:ext>
                </a:extLst>
              </a:tr>
              <a:tr h="612541">
                <a:tc>
                  <a:txBody>
                    <a:bodyPr/>
                    <a:lstStyle/>
                    <a:p>
                      <a:r>
                        <a:rPr lang="en-US" sz="3200" dirty="0"/>
                        <a:t>Household population</a:t>
                      </a:r>
                    </a:p>
                  </a:txBody>
                  <a:tcPr>
                    <a:solidFill>
                      <a:schemeClr val="accent6">
                        <a:lumMod val="20000"/>
                        <a:lumOff val="80000"/>
                      </a:schemeClr>
                    </a:solidFill>
                  </a:tcPr>
                </a:tc>
                <a:tc>
                  <a:txBody>
                    <a:bodyPr/>
                    <a:lstStyle/>
                    <a:p>
                      <a:pPr algn="r"/>
                      <a:r>
                        <a:rPr lang="en-US" sz="3200" dirty="0"/>
                        <a:t>300,758,215</a:t>
                      </a:r>
                    </a:p>
                  </a:txBody>
                  <a:tcPr>
                    <a:solidFill>
                      <a:schemeClr val="accent6">
                        <a:lumMod val="20000"/>
                        <a:lumOff val="80000"/>
                      </a:schemeClr>
                    </a:solidFill>
                  </a:tcPr>
                </a:tc>
                <a:extLst>
                  <a:ext uri="{0D108BD9-81ED-4DB2-BD59-A6C34878D82A}">
                    <a16:rowId xmlns:a16="http://schemas.microsoft.com/office/drawing/2014/main" val="602240517"/>
                  </a:ext>
                </a:extLst>
              </a:tr>
              <a:tr h="612541">
                <a:tc>
                  <a:txBody>
                    <a:bodyPr/>
                    <a:lstStyle/>
                    <a:p>
                      <a:r>
                        <a:rPr lang="en-US" sz="3200" dirty="0"/>
                        <a:t>Group quarters population</a:t>
                      </a:r>
                    </a:p>
                  </a:txBody>
                  <a:tcPr>
                    <a:solidFill>
                      <a:schemeClr val="accent6">
                        <a:lumMod val="20000"/>
                        <a:lumOff val="80000"/>
                      </a:schemeClr>
                    </a:solidFill>
                  </a:tcPr>
                </a:tc>
                <a:tc>
                  <a:txBody>
                    <a:bodyPr/>
                    <a:lstStyle/>
                    <a:p>
                      <a:pPr algn="r"/>
                      <a:r>
                        <a:rPr lang="en-US" sz="3200" dirty="0"/>
                        <a:t>7,987,323</a:t>
                      </a:r>
                    </a:p>
                  </a:txBody>
                  <a:tcPr>
                    <a:solidFill>
                      <a:schemeClr val="accent6">
                        <a:lumMod val="20000"/>
                        <a:lumOff val="80000"/>
                      </a:schemeClr>
                    </a:solidFill>
                  </a:tcPr>
                </a:tc>
                <a:extLst>
                  <a:ext uri="{0D108BD9-81ED-4DB2-BD59-A6C34878D82A}">
                    <a16:rowId xmlns:a16="http://schemas.microsoft.com/office/drawing/2014/main" val="2762236341"/>
                  </a:ext>
                </a:extLst>
              </a:tr>
              <a:tr h="612541">
                <a:tc>
                  <a:txBody>
                    <a:bodyPr/>
                    <a:lstStyle/>
                    <a:p>
                      <a:endParaRPr lang="en-US" sz="3200" dirty="0"/>
                    </a:p>
                  </a:txBody>
                  <a:tcPr>
                    <a:solidFill>
                      <a:schemeClr val="bg1"/>
                    </a:solidFill>
                  </a:tcPr>
                </a:tc>
                <a:tc>
                  <a:txBody>
                    <a:bodyPr/>
                    <a:lstStyle/>
                    <a:p>
                      <a:pPr algn="r"/>
                      <a:endParaRPr lang="en-US" sz="3200" dirty="0"/>
                    </a:p>
                  </a:txBody>
                  <a:tcPr>
                    <a:solidFill>
                      <a:schemeClr val="bg1"/>
                    </a:solidFill>
                  </a:tcPr>
                </a:tc>
                <a:extLst>
                  <a:ext uri="{0D108BD9-81ED-4DB2-BD59-A6C34878D82A}">
                    <a16:rowId xmlns:a16="http://schemas.microsoft.com/office/drawing/2014/main" val="2642191056"/>
                  </a:ext>
                </a:extLst>
              </a:tr>
              <a:tr h="612541">
                <a:tc>
                  <a:txBody>
                    <a:bodyPr/>
                    <a:lstStyle/>
                    <a:p>
                      <a:r>
                        <a:rPr lang="en-US" sz="3200" b="1" dirty="0">
                          <a:solidFill>
                            <a:schemeClr val="bg1"/>
                          </a:solidFill>
                        </a:rPr>
                        <a:t>Households</a:t>
                      </a:r>
                    </a:p>
                  </a:txBody>
                  <a:tcPr>
                    <a:solidFill>
                      <a:schemeClr val="accent6"/>
                    </a:solidFill>
                  </a:tcPr>
                </a:tc>
                <a:tc>
                  <a:txBody>
                    <a:bodyPr/>
                    <a:lstStyle/>
                    <a:p>
                      <a:pPr algn="r"/>
                      <a:r>
                        <a:rPr lang="en-US" sz="3200" b="1" dirty="0">
                          <a:solidFill>
                            <a:schemeClr val="bg1"/>
                          </a:solidFill>
                        </a:rPr>
                        <a:t>116,716,292</a:t>
                      </a:r>
                    </a:p>
                  </a:txBody>
                  <a:tcPr>
                    <a:solidFill>
                      <a:schemeClr val="accent6"/>
                    </a:solidFill>
                  </a:tcPr>
                </a:tc>
                <a:extLst>
                  <a:ext uri="{0D108BD9-81ED-4DB2-BD59-A6C34878D82A}">
                    <a16:rowId xmlns:a16="http://schemas.microsoft.com/office/drawing/2014/main" val="4130988440"/>
                  </a:ext>
                </a:extLst>
              </a:tr>
            </a:tbl>
          </a:graphicData>
        </a:graphic>
      </p:graphicFrame>
      <p:sp>
        <p:nvSpPr>
          <p:cNvPr id="6" name="Content Placeholder 5">
            <a:extLst>
              <a:ext uri="{FF2B5EF4-FFF2-40B4-BE49-F238E27FC236}">
                <a16:creationId xmlns:a16="http://schemas.microsoft.com/office/drawing/2014/main" id="{CD1623DC-789B-6E4A-8FD8-994A8B442542}"/>
              </a:ext>
            </a:extLst>
          </p:cNvPr>
          <p:cNvSpPr txBox="1">
            <a:spLocks/>
          </p:cNvSpPr>
          <p:nvPr/>
        </p:nvSpPr>
        <p:spPr>
          <a:xfrm>
            <a:off x="609600" y="1600201"/>
            <a:ext cx="10972800" cy="16763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155738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normAutofit fontScale="90000"/>
          </a:bodyPr>
          <a:lstStyle/>
          <a:p>
            <a:r>
              <a:rPr lang="en-US" dirty="0"/>
              <a:t>2010 Census </a:t>
            </a:r>
            <a:r>
              <a:rPr lang="en-US" dirty="0" smtClean="0"/>
              <a:t>Person-Level </a:t>
            </a:r>
            <a:r>
              <a:rPr lang="en-US" dirty="0"/>
              <a:t>Database Schema</a:t>
            </a:r>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extLst/>
          </p:nvPr>
        </p:nvGraphicFramePr>
        <p:xfrm>
          <a:off x="1904637" y="1416680"/>
          <a:ext cx="8382725" cy="5009168"/>
        </p:xfrm>
        <a:graphic>
          <a:graphicData uri="http://schemas.openxmlformats.org/drawingml/2006/table">
            <a:tbl>
              <a:tblPr firstRow="1" bandRow="1">
                <a:tableStyleId>{5C22544A-7EE6-4342-B048-85BDC9FD1C3A}</a:tableStyleId>
              </a:tblPr>
              <a:tblGrid>
                <a:gridCol w="5934871">
                  <a:extLst>
                    <a:ext uri="{9D8B030D-6E8A-4147-A177-3AD203B41FA5}">
                      <a16:colId xmlns:a16="http://schemas.microsoft.com/office/drawing/2014/main" val="258977139"/>
                    </a:ext>
                  </a:extLst>
                </a:gridCol>
                <a:gridCol w="2447854">
                  <a:extLst>
                    <a:ext uri="{9D8B030D-6E8A-4147-A177-3AD203B41FA5}">
                      <a16:colId xmlns:a16="http://schemas.microsoft.com/office/drawing/2014/main" val="2291934488"/>
                    </a:ext>
                  </a:extLst>
                </a:gridCol>
              </a:tblGrid>
              <a:tr h="523276">
                <a:tc>
                  <a:txBody>
                    <a:bodyPr/>
                    <a:lstStyle/>
                    <a:p>
                      <a:pPr algn="ctr"/>
                      <a:r>
                        <a:rPr lang="en-US" sz="2400" dirty="0"/>
                        <a:t>Variables</a:t>
                      </a:r>
                    </a:p>
                  </a:txBody>
                  <a:tcPr>
                    <a:solidFill>
                      <a:schemeClr val="accent6"/>
                    </a:solidFill>
                  </a:tcPr>
                </a:tc>
                <a:tc>
                  <a:txBody>
                    <a:bodyPr/>
                    <a:lstStyle/>
                    <a:p>
                      <a:pPr algn="ctr"/>
                      <a:r>
                        <a:rPr lang="en-US" sz="2400" dirty="0"/>
                        <a:t>Distinct values</a:t>
                      </a:r>
                    </a:p>
                  </a:txBody>
                  <a:tcPr>
                    <a:solidFill>
                      <a:schemeClr val="accent6"/>
                    </a:solidFill>
                  </a:tcPr>
                </a:tc>
                <a:extLst>
                  <a:ext uri="{0D108BD9-81ED-4DB2-BD59-A6C34878D82A}">
                    <a16:rowId xmlns:a16="http://schemas.microsoft.com/office/drawing/2014/main" val="1491952384"/>
                  </a:ext>
                </a:extLst>
              </a:tr>
              <a:tr h="523276">
                <a:tc>
                  <a:txBody>
                    <a:bodyPr/>
                    <a:lstStyle/>
                    <a:p>
                      <a:r>
                        <a:rPr lang="en-US" sz="2400" dirty="0"/>
                        <a:t>Habitable blocks</a:t>
                      </a:r>
                    </a:p>
                  </a:txBody>
                  <a:tcPr>
                    <a:solidFill>
                      <a:schemeClr val="accent6">
                        <a:lumMod val="20000"/>
                        <a:lumOff val="80000"/>
                      </a:schemeClr>
                    </a:solidFill>
                  </a:tcPr>
                </a:tc>
                <a:tc>
                  <a:txBody>
                    <a:bodyPr/>
                    <a:lstStyle/>
                    <a:p>
                      <a:pPr algn="r"/>
                      <a:r>
                        <a:rPr lang="en-US" sz="2400" dirty="0"/>
                        <a:t>10,620,683</a:t>
                      </a:r>
                    </a:p>
                  </a:txBody>
                  <a:tcPr>
                    <a:solidFill>
                      <a:schemeClr val="accent6">
                        <a:lumMod val="20000"/>
                        <a:lumOff val="80000"/>
                      </a:schemeClr>
                    </a:solidFill>
                  </a:tcPr>
                </a:tc>
                <a:extLst>
                  <a:ext uri="{0D108BD9-81ED-4DB2-BD59-A6C34878D82A}">
                    <a16:rowId xmlns:a16="http://schemas.microsoft.com/office/drawing/2014/main" val="602240517"/>
                  </a:ext>
                </a:extLst>
              </a:tr>
              <a:tr h="523276">
                <a:tc>
                  <a:txBody>
                    <a:bodyPr/>
                    <a:lstStyle/>
                    <a:p>
                      <a:r>
                        <a:rPr lang="en-US" sz="2400" dirty="0"/>
                        <a:t>Habitable tracts</a:t>
                      </a:r>
                    </a:p>
                  </a:txBody>
                  <a:tcPr>
                    <a:lnB w="762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2400" dirty="0"/>
                        <a:t>73,768</a:t>
                      </a:r>
                    </a:p>
                  </a:txBody>
                  <a:tcPr>
                    <a:lnB w="762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62236341"/>
                  </a:ext>
                </a:extLst>
              </a:tr>
              <a:tr h="523276">
                <a:tc>
                  <a:txBody>
                    <a:bodyPr/>
                    <a:lstStyle/>
                    <a:p>
                      <a:r>
                        <a:rPr lang="en-US" sz="2400" dirty="0"/>
                        <a:t>Sex</a:t>
                      </a:r>
                    </a:p>
                  </a:txBody>
                  <a:tcPr>
                    <a:lnT w="762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r"/>
                      <a:r>
                        <a:rPr lang="en-US" sz="2400" dirty="0"/>
                        <a:t>2</a:t>
                      </a:r>
                    </a:p>
                  </a:txBody>
                  <a:tcPr>
                    <a:lnT w="762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642191056"/>
                  </a:ext>
                </a:extLst>
              </a:tr>
              <a:tr h="523276">
                <a:tc>
                  <a:txBody>
                    <a:bodyPr/>
                    <a:lstStyle/>
                    <a:p>
                      <a:r>
                        <a:rPr lang="en-US" sz="2400" dirty="0"/>
                        <a:t>Age</a:t>
                      </a:r>
                    </a:p>
                  </a:txBody>
                  <a:tcPr>
                    <a:solidFill>
                      <a:schemeClr val="bg1">
                        <a:lumMod val="85000"/>
                      </a:schemeClr>
                    </a:solidFill>
                  </a:tcPr>
                </a:tc>
                <a:tc>
                  <a:txBody>
                    <a:bodyPr/>
                    <a:lstStyle/>
                    <a:p>
                      <a:pPr algn="r"/>
                      <a:r>
                        <a:rPr lang="en-US" sz="2400" dirty="0"/>
                        <a:t>115</a:t>
                      </a:r>
                    </a:p>
                  </a:txBody>
                  <a:tcPr>
                    <a:solidFill>
                      <a:schemeClr val="bg1">
                        <a:lumMod val="85000"/>
                      </a:schemeClr>
                    </a:solidFill>
                  </a:tcPr>
                </a:tc>
                <a:extLst>
                  <a:ext uri="{0D108BD9-81ED-4DB2-BD59-A6C34878D82A}">
                    <a16:rowId xmlns:a16="http://schemas.microsoft.com/office/drawing/2014/main" val="4130988440"/>
                  </a:ext>
                </a:extLst>
              </a:tr>
              <a:tr h="523276">
                <a:tc>
                  <a:txBody>
                    <a:bodyPr/>
                    <a:lstStyle/>
                    <a:p>
                      <a:r>
                        <a:rPr lang="en-US" sz="2400" dirty="0"/>
                        <a:t>Race/Ethnicity (OMB Categories)</a:t>
                      </a:r>
                    </a:p>
                  </a:txBody>
                  <a:tcPr>
                    <a:solidFill>
                      <a:schemeClr val="accent6">
                        <a:lumMod val="20000"/>
                        <a:lumOff val="80000"/>
                      </a:schemeClr>
                    </a:solidFill>
                  </a:tcPr>
                </a:tc>
                <a:tc>
                  <a:txBody>
                    <a:bodyPr/>
                    <a:lstStyle/>
                    <a:p>
                      <a:pPr algn="r"/>
                      <a:r>
                        <a:rPr lang="en-US" sz="2400" dirty="0"/>
                        <a:t>126</a:t>
                      </a:r>
                    </a:p>
                  </a:txBody>
                  <a:tcPr>
                    <a:solidFill>
                      <a:schemeClr val="accent6">
                        <a:lumMod val="20000"/>
                        <a:lumOff val="80000"/>
                      </a:schemeClr>
                    </a:solidFill>
                  </a:tcPr>
                </a:tc>
                <a:extLst>
                  <a:ext uri="{0D108BD9-81ED-4DB2-BD59-A6C34878D82A}">
                    <a16:rowId xmlns:a16="http://schemas.microsoft.com/office/drawing/2014/main" val="2227444029"/>
                  </a:ext>
                </a:extLst>
              </a:tr>
              <a:tr h="523276">
                <a:tc>
                  <a:txBody>
                    <a:bodyPr/>
                    <a:lstStyle/>
                    <a:p>
                      <a:r>
                        <a:rPr lang="en-US" sz="2400" dirty="0"/>
                        <a:t>Race/Ethnicity (SF2 Categories)</a:t>
                      </a:r>
                    </a:p>
                  </a:txBody>
                  <a:tcPr>
                    <a:solidFill>
                      <a:schemeClr val="bg1">
                        <a:lumMod val="85000"/>
                      </a:schemeClr>
                    </a:solidFill>
                  </a:tcPr>
                </a:tc>
                <a:tc>
                  <a:txBody>
                    <a:bodyPr/>
                    <a:lstStyle/>
                    <a:p>
                      <a:pPr algn="r"/>
                      <a:r>
                        <a:rPr lang="en-US" sz="2400" dirty="0"/>
                        <a:t>600</a:t>
                      </a:r>
                    </a:p>
                  </a:txBody>
                  <a:tcPr>
                    <a:solidFill>
                      <a:schemeClr val="bg1">
                        <a:lumMod val="85000"/>
                      </a:schemeClr>
                    </a:solidFill>
                  </a:tcPr>
                </a:tc>
                <a:extLst>
                  <a:ext uri="{0D108BD9-81ED-4DB2-BD59-A6C34878D82A}">
                    <a16:rowId xmlns:a16="http://schemas.microsoft.com/office/drawing/2014/main" val="4244604148"/>
                  </a:ext>
                </a:extLst>
              </a:tr>
              <a:tr h="523276">
                <a:tc>
                  <a:txBody>
                    <a:bodyPr/>
                    <a:lstStyle/>
                    <a:p>
                      <a:r>
                        <a:rPr lang="en-US" sz="2400" dirty="0"/>
                        <a:t>Relationship to person 1</a:t>
                      </a:r>
                    </a:p>
                  </a:txBody>
                  <a:tcPr>
                    <a:lnB w="762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2400" dirty="0"/>
                        <a:t>17</a:t>
                      </a:r>
                    </a:p>
                  </a:txBody>
                  <a:tcPr>
                    <a:lnB w="762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25578919"/>
                  </a:ext>
                </a:extLst>
              </a:tr>
              <a:tr h="523276">
                <a:tc>
                  <a:txBody>
                    <a:bodyPr/>
                    <a:lstStyle/>
                    <a:p>
                      <a:r>
                        <a:rPr lang="en-US" sz="2400" dirty="0"/>
                        <a:t>National histogram cells (OMB Categories)</a:t>
                      </a:r>
                    </a:p>
                  </a:txBody>
                  <a:tcPr>
                    <a:lnT w="762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a:r>
                        <a:rPr lang="en-US" sz="2400" dirty="0"/>
                        <a:t>492,660</a:t>
                      </a:r>
                    </a:p>
                  </a:txBody>
                  <a:tcPr>
                    <a:lnT w="762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546755679"/>
                  </a:ext>
                </a:extLst>
              </a:tr>
            </a:tbl>
          </a:graphicData>
        </a:graphic>
      </p:graphicFrame>
      <p:sp>
        <p:nvSpPr>
          <p:cNvPr id="3" name="Slide Number Placeholder 2"/>
          <p:cNvSpPr>
            <a:spLocks noGrp="1"/>
          </p:cNvSpPr>
          <p:nvPr>
            <p:ph type="sldNum" sz="quarter" idx="12"/>
          </p:nvPr>
        </p:nvSpPr>
        <p:spPr/>
        <p:txBody>
          <a:bodyPr/>
          <a:lstStyle/>
          <a:p>
            <a:fld id="{24BFE6D4-27A9-4AE4-9EAE-AF75F97B179B}" type="slidenum">
              <a:rPr lang="en-US" smtClean="0"/>
              <a:t>13</a:t>
            </a:fld>
            <a:endParaRPr lang="en-US"/>
          </a:p>
        </p:txBody>
      </p:sp>
    </p:spTree>
    <p:extLst>
      <p:ext uri="{BB962C8B-B14F-4D97-AF65-F5344CB8AC3E}">
        <p14:creationId xmlns:p14="http://schemas.microsoft.com/office/powerpoint/2010/main" val="4023660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normAutofit fontScale="90000"/>
          </a:bodyPr>
          <a:lstStyle/>
          <a:p>
            <a:r>
              <a:rPr lang="en-US" dirty="0"/>
              <a:t>2010 Census: Summary of </a:t>
            </a:r>
            <a:r>
              <a:rPr lang="en-US" dirty="0" smtClean="0"/>
              <a:t>Publications</a:t>
            </a:r>
            <a:r>
              <a:rPr lang="en-US" dirty="0"/>
              <a:t/>
            </a:r>
            <a:br>
              <a:rPr lang="en-US" dirty="0"/>
            </a:br>
            <a:r>
              <a:rPr lang="en-US" sz="3200" dirty="0"/>
              <a:t>(approximate counts)</a:t>
            </a:r>
            <a:endParaRPr lang="en-US" dirty="0"/>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extLst>
              <p:ext uri="{D42A27DB-BD31-4B8C-83A1-F6EECF244321}">
                <p14:modId xmlns:p14="http://schemas.microsoft.com/office/powerpoint/2010/main" val="1173814233"/>
              </p:ext>
            </p:extLst>
          </p:nvPr>
        </p:nvGraphicFramePr>
        <p:xfrm>
          <a:off x="1307753" y="1601191"/>
          <a:ext cx="9576493" cy="4287029"/>
        </p:xfrm>
        <a:graphic>
          <a:graphicData uri="http://schemas.openxmlformats.org/drawingml/2006/table">
            <a:tbl>
              <a:tblPr firstRow="1" bandRow="1">
                <a:tableStyleId>{5C22544A-7EE6-4342-B048-85BDC9FD1C3A}</a:tableStyleId>
              </a:tblPr>
              <a:tblGrid>
                <a:gridCol w="6780044">
                  <a:extLst>
                    <a:ext uri="{9D8B030D-6E8A-4147-A177-3AD203B41FA5}">
                      <a16:colId xmlns:a16="http://schemas.microsoft.com/office/drawing/2014/main" val="258977139"/>
                    </a:ext>
                  </a:extLst>
                </a:gridCol>
                <a:gridCol w="2796449">
                  <a:extLst>
                    <a:ext uri="{9D8B030D-6E8A-4147-A177-3AD203B41FA5}">
                      <a16:colId xmlns:a16="http://schemas.microsoft.com/office/drawing/2014/main" val="2291934488"/>
                    </a:ext>
                  </a:extLst>
                </a:gridCol>
              </a:tblGrid>
              <a:tr h="989315">
                <a:tc>
                  <a:txBody>
                    <a:bodyPr/>
                    <a:lstStyle/>
                    <a:p>
                      <a:pPr algn="ctr"/>
                      <a:r>
                        <a:rPr lang="en-US" sz="2400" dirty="0"/>
                        <a:t>Publication</a:t>
                      </a:r>
                    </a:p>
                  </a:txBody>
                  <a:tcPr>
                    <a:solidFill>
                      <a:schemeClr val="accent6"/>
                    </a:solidFill>
                  </a:tcPr>
                </a:tc>
                <a:tc>
                  <a:txBody>
                    <a:bodyPr/>
                    <a:lstStyle/>
                    <a:p>
                      <a:pPr algn="ctr"/>
                      <a:r>
                        <a:rPr lang="en-US" sz="2400" dirty="0"/>
                        <a:t>Released counts (including zeros)</a:t>
                      </a:r>
                    </a:p>
                  </a:txBody>
                  <a:tcPr>
                    <a:solidFill>
                      <a:schemeClr val="accent6"/>
                    </a:solidFill>
                  </a:tcPr>
                </a:tc>
                <a:extLst>
                  <a:ext uri="{0D108BD9-81ED-4DB2-BD59-A6C34878D82A}">
                    <a16:rowId xmlns:a16="http://schemas.microsoft.com/office/drawing/2014/main" val="1491952384"/>
                  </a:ext>
                </a:extLst>
              </a:tr>
              <a:tr h="549619">
                <a:tc>
                  <a:txBody>
                    <a:bodyPr/>
                    <a:lstStyle/>
                    <a:p>
                      <a:r>
                        <a:rPr lang="en-US" sz="2400" dirty="0"/>
                        <a:t>PL94-171 Redistricting</a:t>
                      </a:r>
                    </a:p>
                  </a:txBody>
                  <a:tcPr>
                    <a:solidFill>
                      <a:schemeClr val="accent6">
                        <a:lumMod val="20000"/>
                        <a:lumOff val="80000"/>
                      </a:schemeClr>
                    </a:solidFill>
                  </a:tcPr>
                </a:tc>
                <a:tc>
                  <a:txBody>
                    <a:bodyPr/>
                    <a:lstStyle/>
                    <a:p>
                      <a:pPr algn="r"/>
                      <a:r>
                        <a:rPr lang="en-US" sz="2400" dirty="0"/>
                        <a:t>2,771,998,263</a:t>
                      </a:r>
                    </a:p>
                  </a:txBody>
                  <a:tcPr>
                    <a:solidFill>
                      <a:schemeClr val="accent6">
                        <a:lumMod val="20000"/>
                        <a:lumOff val="80000"/>
                      </a:schemeClr>
                    </a:solidFill>
                  </a:tcPr>
                </a:tc>
                <a:extLst>
                  <a:ext uri="{0D108BD9-81ED-4DB2-BD59-A6C34878D82A}">
                    <a16:rowId xmlns:a16="http://schemas.microsoft.com/office/drawing/2014/main" val="602240517"/>
                  </a:ext>
                </a:extLst>
              </a:tr>
              <a:tr h="549619">
                <a:tc>
                  <a:txBody>
                    <a:bodyPr/>
                    <a:lstStyle/>
                    <a:p>
                      <a:r>
                        <a:rPr lang="en-US" sz="2400" dirty="0"/>
                        <a:t>Balance of Summary File 1</a:t>
                      </a:r>
                    </a:p>
                  </a:txBody>
                  <a:tcPr>
                    <a:solidFill>
                      <a:schemeClr val="bg1">
                        <a:lumMod val="85000"/>
                      </a:schemeClr>
                    </a:solidFill>
                  </a:tcPr>
                </a:tc>
                <a:tc>
                  <a:txBody>
                    <a:bodyPr/>
                    <a:lstStyle/>
                    <a:p>
                      <a:pPr algn="r"/>
                      <a:r>
                        <a:rPr lang="en-US" sz="2400" dirty="0"/>
                        <a:t>2,806,899,669</a:t>
                      </a:r>
                    </a:p>
                  </a:txBody>
                  <a:tcPr>
                    <a:solidFill>
                      <a:schemeClr val="bg1">
                        <a:lumMod val="85000"/>
                      </a:schemeClr>
                    </a:solidFill>
                  </a:tcPr>
                </a:tc>
                <a:extLst>
                  <a:ext uri="{0D108BD9-81ED-4DB2-BD59-A6C34878D82A}">
                    <a16:rowId xmlns:a16="http://schemas.microsoft.com/office/drawing/2014/main" val="2762236341"/>
                  </a:ext>
                </a:extLst>
              </a:tr>
              <a:tr h="549619">
                <a:tc>
                  <a:txBody>
                    <a:bodyPr/>
                    <a:lstStyle/>
                    <a:p>
                      <a:r>
                        <a:rPr lang="en-US" sz="2400" dirty="0"/>
                        <a:t>Summary File 2</a:t>
                      </a:r>
                    </a:p>
                  </a:txBody>
                  <a:tcPr>
                    <a:solidFill>
                      <a:schemeClr val="accent6">
                        <a:lumMod val="20000"/>
                        <a:lumOff val="80000"/>
                      </a:schemeClr>
                    </a:solidFill>
                  </a:tcPr>
                </a:tc>
                <a:tc>
                  <a:txBody>
                    <a:bodyPr/>
                    <a:lstStyle/>
                    <a:p>
                      <a:pPr algn="r"/>
                      <a:r>
                        <a:rPr lang="en-US" sz="2400" dirty="0"/>
                        <a:t>2,093,683,376</a:t>
                      </a:r>
                    </a:p>
                  </a:txBody>
                  <a:tcPr>
                    <a:solidFill>
                      <a:schemeClr val="accent6">
                        <a:lumMod val="20000"/>
                        <a:lumOff val="80000"/>
                      </a:schemeClr>
                    </a:solidFill>
                  </a:tcPr>
                </a:tc>
                <a:extLst>
                  <a:ext uri="{0D108BD9-81ED-4DB2-BD59-A6C34878D82A}">
                    <a16:rowId xmlns:a16="http://schemas.microsoft.com/office/drawing/2014/main" val="2642191056"/>
                  </a:ext>
                </a:extLst>
              </a:tr>
              <a:tr h="549619">
                <a:tc>
                  <a:txBody>
                    <a:bodyPr/>
                    <a:lstStyle/>
                    <a:p>
                      <a:r>
                        <a:rPr lang="en-US" sz="2400" dirty="0"/>
                        <a:t>Public-use micro </a:t>
                      </a:r>
                      <a:r>
                        <a:rPr lang="en-US" sz="2400" dirty="0" smtClean="0"/>
                        <a:t>data sample</a:t>
                      </a:r>
                      <a:endParaRPr lang="en-US" sz="2400" dirty="0"/>
                    </a:p>
                  </a:txBody>
                  <a:tcPr>
                    <a:solidFill>
                      <a:schemeClr val="bg1">
                        <a:lumMod val="85000"/>
                      </a:schemeClr>
                    </a:solidFill>
                  </a:tcPr>
                </a:tc>
                <a:tc>
                  <a:txBody>
                    <a:bodyPr/>
                    <a:lstStyle/>
                    <a:p>
                      <a:pPr algn="r"/>
                      <a:r>
                        <a:rPr lang="en-US" sz="2400" dirty="0"/>
                        <a:t>30,874,554</a:t>
                      </a:r>
                    </a:p>
                  </a:txBody>
                  <a:tcPr>
                    <a:solidFill>
                      <a:schemeClr val="bg1">
                        <a:lumMod val="85000"/>
                      </a:schemeClr>
                    </a:solidFill>
                  </a:tcPr>
                </a:tc>
                <a:extLst>
                  <a:ext uri="{0D108BD9-81ED-4DB2-BD59-A6C34878D82A}">
                    <a16:rowId xmlns:a16="http://schemas.microsoft.com/office/drawing/2014/main" val="4130988440"/>
                  </a:ext>
                </a:extLst>
              </a:tr>
              <a:tr h="549619">
                <a:tc>
                  <a:txBody>
                    <a:bodyPr/>
                    <a:lstStyle/>
                    <a:p>
                      <a:r>
                        <a:rPr lang="en-US" sz="2400" dirty="0"/>
                        <a:t>Lower bound on published </a:t>
                      </a:r>
                      <a:r>
                        <a:rPr lang="en-US" sz="2400" dirty="0" smtClean="0"/>
                        <a:t>person statistics</a:t>
                      </a:r>
                      <a:endParaRPr lang="en-US" sz="2400" dirty="0"/>
                    </a:p>
                  </a:txBody>
                  <a:tcPr>
                    <a:solidFill>
                      <a:schemeClr val="accent6">
                        <a:lumMod val="20000"/>
                        <a:lumOff val="80000"/>
                      </a:schemeClr>
                    </a:solidFill>
                  </a:tcPr>
                </a:tc>
                <a:tc>
                  <a:txBody>
                    <a:bodyPr/>
                    <a:lstStyle/>
                    <a:p>
                      <a:pPr algn="r"/>
                      <a:r>
                        <a:rPr lang="en-US" sz="2400" dirty="0"/>
                        <a:t>7,703,455,862</a:t>
                      </a:r>
                    </a:p>
                  </a:txBody>
                  <a:tcPr>
                    <a:solidFill>
                      <a:schemeClr val="accent6">
                        <a:lumMod val="20000"/>
                        <a:lumOff val="80000"/>
                      </a:schemeClr>
                    </a:solidFill>
                  </a:tcPr>
                </a:tc>
                <a:extLst>
                  <a:ext uri="{0D108BD9-81ED-4DB2-BD59-A6C34878D82A}">
                    <a16:rowId xmlns:a16="http://schemas.microsoft.com/office/drawing/2014/main" val="2227444029"/>
                  </a:ext>
                </a:extLst>
              </a:tr>
              <a:tr h="549619">
                <a:tc>
                  <a:txBody>
                    <a:bodyPr/>
                    <a:lstStyle/>
                    <a:p>
                      <a:r>
                        <a:rPr lang="en-US" sz="2400" dirty="0"/>
                        <a:t>Statistics/person</a:t>
                      </a:r>
                    </a:p>
                  </a:txBody>
                  <a:tcPr>
                    <a:solidFill>
                      <a:schemeClr val="bg1">
                        <a:lumMod val="85000"/>
                      </a:schemeClr>
                    </a:solidFill>
                  </a:tcPr>
                </a:tc>
                <a:tc>
                  <a:txBody>
                    <a:bodyPr/>
                    <a:lstStyle/>
                    <a:p>
                      <a:pPr algn="r"/>
                      <a:r>
                        <a:rPr lang="en-US" sz="2400" dirty="0"/>
                        <a:t>25</a:t>
                      </a:r>
                    </a:p>
                  </a:txBody>
                  <a:tcPr>
                    <a:solidFill>
                      <a:schemeClr val="bg1">
                        <a:lumMod val="85000"/>
                      </a:schemeClr>
                    </a:solidFill>
                  </a:tcPr>
                </a:tc>
                <a:extLst>
                  <a:ext uri="{0D108BD9-81ED-4DB2-BD59-A6C34878D82A}">
                    <a16:rowId xmlns:a16="http://schemas.microsoft.com/office/drawing/2014/main" val="4244604148"/>
                  </a:ext>
                </a:extLst>
              </a:tr>
            </a:tbl>
          </a:graphicData>
        </a:graphic>
      </p:graphicFrame>
      <p:sp>
        <p:nvSpPr>
          <p:cNvPr id="4" name="Slide Number Placeholder 3"/>
          <p:cNvSpPr>
            <a:spLocks noGrp="1"/>
          </p:cNvSpPr>
          <p:nvPr>
            <p:ph type="sldNum" sz="quarter" idx="12"/>
          </p:nvPr>
        </p:nvSpPr>
        <p:spPr/>
        <p:txBody>
          <a:bodyPr/>
          <a:lstStyle/>
          <a:p>
            <a:fld id="{24BFE6D4-27A9-4AE4-9EAE-AF75F97B179B}" type="slidenum">
              <a:rPr lang="en-US" smtClean="0"/>
              <a:t>14</a:t>
            </a:fld>
            <a:endParaRPr lang="en-US"/>
          </a:p>
        </p:txBody>
      </p:sp>
    </p:spTree>
    <p:extLst>
      <p:ext uri="{BB962C8B-B14F-4D97-AF65-F5344CB8AC3E}">
        <p14:creationId xmlns:p14="http://schemas.microsoft.com/office/powerpoint/2010/main" val="411510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8" y="186813"/>
            <a:ext cx="11680722" cy="875071"/>
          </a:xfrm>
        </p:spPr>
        <p:txBody>
          <a:bodyPr>
            <a:normAutofit fontScale="90000"/>
          </a:bodyPr>
          <a:lstStyle/>
          <a:p>
            <a:r>
              <a:rPr lang="en-US" dirty="0" smtClean="0">
                <a:latin typeface="+mn-lt"/>
              </a:rPr>
              <a:t>The 2000 and 2010 Disclosure Avoidance System operated as a privacy filter:</a:t>
            </a:r>
            <a:endParaRPr lang="en-US" dirty="0">
              <a:latin typeface="+mn-lt"/>
            </a:endParaRPr>
          </a:p>
        </p:txBody>
      </p:sp>
      <p:sp>
        <p:nvSpPr>
          <p:cNvPr id="8" name="Rectangle 7"/>
          <p:cNvSpPr/>
          <p:nvPr/>
        </p:nvSpPr>
        <p:spPr>
          <a:xfrm>
            <a:off x="2614265" y="2841179"/>
            <a:ext cx="1735266"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Selection &amp; </a:t>
            </a:r>
            <a:r>
              <a:rPr lang="en-US" sz="1600" dirty="0" err="1" smtClean="0"/>
              <a:t>unduplication</a:t>
            </a:r>
            <a:r>
              <a:rPr lang="en-US" sz="1600" dirty="0" smtClean="0"/>
              <a:t>: </a:t>
            </a:r>
            <a:r>
              <a:rPr lang="en-US" sz="1600" b="1" dirty="0" smtClean="0"/>
              <a:t>Census Unedited File </a:t>
            </a:r>
            <a:endParaRPr lang="en-US" sz="1600" b="1" dirty="0"/>
          </a:p>
        </p:txBody>
      </p:sp>
      <p:sp>
        <p:nvSpPr>
          <p:cNvPr id="9" name="Rectangle 8"/>
          <p:cNvSpPr/>
          <p:nvPr/>
        </p:nvSpPr>
        <p:spPr>
          <a:xfrm>
            <a:off x="4833781" y="2841179"/>
            <a:ext cx="18447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Edits, imputations:  </a:t>
            </a:r>
            <a:r>
              <a:rPr lang="en-US" sz="1600" b="1" dirty="0"/>
              <a:t>Census Edited File</a:t>
            </a:r>
          </a:p>
        </p:txBody>
      </p:sp>
      <p:sp>
        <p:nvSpPr>
          <p:cNvPr id="10" name="Rectangle 9"/>
          <p:cNvSpPr/>
          <p:nvPr/>
        </p:nvSpPr>
        <p:spPr>
          <a:xfrm>
            <a:off x="7162800" y="2841179"/>
            <a:ext cx="1905000"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Confidentiality edits (household swapping),  </a:t>
            </a:r>
            <a:r>
              <a:rPr lang="en-US" sz="1400" dirty="0"/>
              <a:t>T</a:t>
            </a:r>
            <a:r>
              <a:rPr lang="en-US" sz="1400" dirty="0" smtClean="0"/>
              <a:t>abulation </a:t>
            </a:r>
            <a:r>
              <a:rPr lang="en-US" sz="1400" dirty="0"/>
              <a:t>recodes:  </a:t>
            </a:r>
            <a:r>
              <a:rPr lang="en-US" sz="1400" b="1" dirty="0"/>
              <a:t>Hundred-percent Detail File</a:t>
            </a:r>
          </a:p>
        </p:txBody>
      </p:sp>
      <p:sp>
        <p:nvSpPr>
          <p:cNvPr id="11" name="Rectangle 10"/>
          <p:cNvSpPr/>
          <p:nvPr/>
        </p:nvSpPr>
        <p:spPr>
          <a:xfrm>
            <a:off x="9979818" y="1680091"/>
            <a:ext cx="1995872" cy="146836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r>
              <a:rPr lang="en-US" sz="1600" dirty="0" smtClean="0"/>
              <a:t/>
            </a:r>
            <a:br>
              <a:rPr lang="en-US" sz="1600" dirty="0" smtClean="0"/>
            </a:br>
            <a:r>
              <a:rPr lang="en-US" sz="1600" b="1" dirty="0" smtClean="0"/>
              <a:t>PL94-171</a:t>
            </a:r>
            <a:r>
              <a:rPr lang="en-US" sz="1600" b="1" dirty="0"/>
              <a:t>, SF1, SF2 </a:t>
            </a:r>
            <a:r>
              <a:rPr lang="en-US" sz="1600" dirty="0"/>
              <a:t>(SF3, SF4, … </a:t>
            </a:r>
            <a:r>
              <a:rPr lang="en-US" sz="1600" dirty="0" smtClean="0"/>
              <a:t>in 2000</a:t>
            </a:r>
            <a:r>
              <a:rPr lang="en-US" sz="1600" dirty="0"/>
              <a:t>)</a:t>
            </a:r>
          </a:p>
        </p:txBody>
      </p:sp>
      <p:sp>
        <p:nvSpPr>
          <p:cNvPr id="12" name="Rectangle 11"/>
          <p:cNvSpPr/>
          <p:nvPr/>
        </p:nvSpPr>
        <p:spPr>
          <a:xfrm>
            <a:off x="9979819" y="4572000"/>
            <a:ext cx="1995871"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26" name="Straight Arrow Connector 25"/>
          <p:cNvCxnSpPr>
            <a:stCxn id="8" idx="3"/>
            <a:endCxn id="9" idx="1"/>
          </p:cNvCxnSpPr>
          <p:nvPr/>
        </p:nvCxnSpPr>
        <p:spPr>
          <a:xfrm>
            <a:off x="4349531" y="3575363"/>
            <a:ext cx="4842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12019" cy="17308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0" idx="1"/>
          </p:cNvCxnSpPr>
          <p:nvPr/>
        </p:nvCxnSpPr>
        <p:spPr>
          <a:xfrm>
            <a:off x="6678550" y="3575363"/>
            <a:ext cx="4842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995044"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Raw data from respondents: </a:t>
            </a:r>
            <a:r>
              <a:rPr lang="en-US" sz="1600" b="1" dirty="0" smtClean="0"/>
              <a:t>Decennial Response File</a:t>
            </a:r>
            <a:endParaRPr lang="en-US" sz="1600" b="1" dirty="0"/>
          </a:p>
        </p:txBody>
      </p:sp>
      <p:cxnSp>
        <p:nvCxnSpPr>
          <p:cNvPr id="35" name="Straight Arrow Connector 34"/>
          <p:cNvCxnSpPr>
            <a:stCxn id="22" idx="3"/>
            <a:endCxn id="8" idx="1"/>
          </p:cNvCxnSpPr>
          <p:nvPr/>
        </p:nvCxnSpPr>
        <p:spPr>
          <a:xfrm>
            <a:off x="2223644" y="3575362"/>
            <a:ext cx="39062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874" y="4386885"/>
            <a:ext cx="1792495" cy="1346200"/>
          </a:xfrm>
          <a:prstGeom prst="rect">
            <a:avLst/>
          </a:prstGeom>
        </p:spPr>
      </p:pic>
      <p:sp>
        <p:nvSpPr>
          <p:cNvPr id="17" name="TextBox 16"/>
          <p:cNvSpPr txBox="1"/>
          <p:nvPr/>
        </p:nvSpPr>
        <p:spPr>
          <a:xfrm>
            <a:off x="221879" y="2289420"/>
            <a:ext cx="2001765" cy="307777"/>
          </a:xfrm>
          <a:prstGeom prst="rect">
            <a:avLst/>
          </a:prstGeom>
          <a:solidFill>
            <a:srgbClr val="FF0000"/>
          </a:solidFill>
        </p:spPr>
        <p:txBody>
          <a:bodyPr wrap="square" rtlCol="0">
            <a:spAutoFit/>
          </a:bodyPr>
          <a:lstStyle/>
          <a:p>
            <a:pPr algn="ctr"/>
            <a:r>
              <a:rPr lang="en-US" sz="1400" dirty="0" smtClean="0">
                <a:solidFill>
                  <a:schemeClr val="bg1"/>
                </a:solidFill>
              </a:rPr>
              <a:t>Red = Confidential Data</a:t>
            </a:r>
            <a:endParaRPr lang="en-US" sz="1400" dirty="0">
              <a:solidFill>
                <a:schemeClr val="bg1"/>
              </a:solidFill>
            </a:endParaRPr>
          </a:p>
        </p:txBody>
      </p:sp>
      <p:sp>
        <p:nvSpPr>
          <p:cNvPr id="19" name="TextBox 18"/>
          <p:cNvSpPr txBox="1"/>
          <p:nvPr/>
        </p:nvSpPr>
        <p:spPr>
          <a:xfrm>
            <a:off x="9979818" y="1183545"/>
            <a:ext cx="1995872" cy="338554"/>
          </a:xfrm>
          <a:prstGeom prst="rect">
            <a:avLst/>
          </a:prstGeom>
          <a:solidFill>
            <a:srgbClr val="0070C0"/>
          </a:solidFill>
        </p:spPr>
        <p:txBody>
          <a:bodyPr wrap="square" rtlCol="0">
            <a:spAutoFit/>
          </a:bodyPr>
          <a:lstStyle/>
          <a:p>
            <a:pPr algn="ctr"/>
            <a:r>
              <a:rPr lang="en-US" sz="1600" dirty="0" smtClean="0">
                <a:solidFill>
                  <a:schemeClr val="bg1"/>
                </a:solidFill>
              </a:rPr>
              <a:t>Blue = Public Data</a:t>
            </a:r>
            <a:endParaRPr lang="en-US" sz="1600" dirty="0">
              <a:solidFill>
                <a:schemeClr val="bg1"/>
              </a:solidFill>
            </a:endParaRPr>
          </a:p>
        </p:txBody>
      </p:sp>
      <p:sp>
        <p:nvSpPr>
          <p:cNvPr id="3" name="Slide Number Placeholder 2"/>
          <p:cNvSpPr>
            <a:spLocks noGrp="1"/>
          </p:cNvSpPr>
          <p:nvPr>
            <p:ph type="sldNum" sz="quarter" idx="12"/>
          </p:nvPr>
        </p:nvSpPr>
        <p:spPr/>
        <p:txBody>
          <a:bodyPr/>
          <a:lstStyle/>
          <a:p>
            <a:fld id="{6B70B6FD-B4DD-4C3C-B591-D26FF6FF6394}" type="slidenum">
              <a:rPr lang="en-US" smtClean="0"/>
              <a:t>15</a:t>
            </a:fld>
            <a:endParaRPr lang="en-US"/>
          </a:p>
        </p:txBody>
      </p:sp>
    </p:spTree>
    <p:extLst>
      <p:ext uri="{BB962C8B-B14F-4D97-AF65-F5344CB8AC3E}">
        <p14:creationId xmlns:p14="http://schemas.microsoft.com/office/powerpoint/2010/main" val="242943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protection system relied on swapping households:</a:t>
            </a:r>
            <a:endParaRPr lang="en-US" dirty="0"/>
          </a:p>
        </p:txBody>
      </p:sp>
      <p:sp>
        <p:nvSpPr>
          <p:cNvPr id="3" name="Content Placeholder 2"/>
          <p:cNvSpPr>
            <a:spLocks noGrp="1"/>
          </p:cNvSpPr>
          <p:nvPr>
            <p:ph idx="13"/>
          </p:nvPr>
        </p:nvSpPr>
        <p:spPr/>
        <p:txBody>
          <a:bodyPr>
            <a:normAutofit fontScale="92500" lnSpcReduction="10000"/>
          </a:bodyPr>
          <a:lstStyle/>
          <a:p>
            <a:r>
              <a:rPr lang="en-US" dirty="0" smtClean="0"/>
              <a:t>Advantages of swapping:</a:t>
            </a:r>
          </a:p>
          <a:p>
            <a:pPr lvl="1"/>
            <a:r>
              <a:rPr lang="en-US" dirty="0" smtClean="0"/>
              <a:t>Easy to understand</a:t>
            </a:r>
          </a:p>
          <a:p>
            <a:pPr lvl="1"/>
            <a:r>
              <a:rPr lang="en-US" dirty="0" smtClean="0"/>
              <a:t>Does not affect state counts if swaps are within a state</a:t>
            </a:r>
          </a:p>
          <a:p>
            <a:pPr lvl="1"/>
            <a:r>
              <a:rPr lang="en-US" dirty="0" smtClean="0"/>
              <a:t>Can be run state-by-state</a:t>
            </a:r>
          </a:p>
          <a:p>
            <a:pPr lvl="1"/>
            <a:r>
              <a:rPr lang="en-US" dirty="0" smtClean="0"/>
              <a:t>Operation is “invisible” to rest of Census processing</a:t>
            </a:r>
          </a:p>
          <a:p>
            <a:endParaRPr lang="en-US" dirty="0" smtClean="0"/>
          </a:p>
          <a:p>
            <a:r>
              <a:rPr lang="en-US" dirty="0" smtClean="0"/>
              <a:t>Disadvantages:</a:t>
            </a:r>
          </a:p>
          <a:p>
            <a:pPr lvl="1"/>
            <a:r>
              <a:rPr lang="en-US" dirty="0" smtClean="0"/>
              <a:t>Does not consider or protect against</a:t>
            </a:r>
            <a:br>
              <a:rPr lang="en-US" dirty="0" smtClean="0"/>
            </a:br>
            <a:r>
              <a:rPr lang="en-US" dirty="0" smtClean="0"/>
              <a:t>database reconstruction attacks</a:t>
            </a:r>
          </a:p>
          <a:p>
            <a:pPr lvl="1"/>
            <a:r>
              <a:rPr lang="en-US" dirty="0" smtClean="0"/>
              <a:t>Does not provide formal privacy guarantees</a:t>
            </a:r>
          </a:p>
          <a:p>
            <a:pPr lvl="1"/>
            <a:r>
              <a:rPr lang="en-US" dirty="0" smtClean="0"/>
              <a:t>Swap rate and details of swapping must remain secret</a:t>
            </a:r>
          </a:p>
          <a:p>
            <a:pPr lvl="1"/>
            <a:r>
              <a:rPr lang="en-US" dirty="0" smtClean="0"/>
              <a:t>Privacy guarantee based on the lack of external data</a:t>
            </a:r>
            <a:endParaRPr lang="en-US" dirty="0"/>
          </a:p>
        </p:txBody>
      </p:sp>
      <p:pic>
        <p:nvPicPr>
          <p:cNvPr id="19" name="Picture 18">
            <a:extLst>
              <a:ext uri="{FF2B5EF4-FFF2-40B4-BE49-F238E27FC236}">
                <a16:creationId xmlns:a16="http://schemas.microsoft.com/office/drawing/2014/main" id="{2D542918-8B7B-C94D-96FA-9C73FFB62E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720" y="1538341"/>
            <a:ext cx="190667" cy="440059"/>
          </a:xfrm>
          <a:prstGeom prst="rect">
            <a:avLst/>
          </a:prstGeom>
        </p:spPr>
      </p:pic>
      <p:pic>
        <p:nvPicPr>
          <p:cNvPr id="20" name="Picture 19">
            <a:extLst>
              <a:ext uri="{FF2B5EF4-FFF2-40B4-BE49-F238E27FC236}">
                <a16:creationId xmlns:a16="http://schemas.microsoft.com/office/drawing/2014/main" id="{B351B3ED-C803-554C-99CC-027D9D01831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62541" y="1327099"/>
            <a:ext cx="208099" cy="671327"/>
          </a:xfrm>
          <a:prstGeom prst="rect">
            <a:avLst/>
          </a:prstGeom>
        </p:spPr>
      </p:pic>
      <p:grpSp>
        <p:nvGrpSpPr>
          <p:cNvPr id="14" name="Group 13"/>
          <p:cNvGrpSpPr/>
          <p:nvPr/>
        </p:nvGrpSpPr>
        <p:grpSpPr>
          <a:xfrm>
            <a:off x="8180867" y="2994678"/>
            <a:ext cx="4011133" cy="3402945"/>
            <a:chOff x="7964557" y="3001617"/>
            <a:chExt cx="4011133" cy="3402945"/>
          </a:xfrm>
        </p:grpSpPr>
        <p:sp>
          <p:nvSpPr>
            <p:cNvPr id="9" name="Snip Diagonal Corner Rectangle 8"/>
            <p:cNvSpPr/>
            <p:nvPr/>
          </p:nvSpPr>
          <p:spPr>
            <a:xfrm>
              <a:off x="7964557" y="3001617"/>
              <a:ext cx="4011133" cy="334961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8090645" y="3322297"/>
              <a:ext cx="3809264" cy="3082265"/>
              <a:chOff x="8090645" y="3476708"/>
              <a:chExt cx="3809264" cy="3082265"/>
            </a:xfrm>
          </p:grpSpPr>
          <p:sp>
            <p:nvSpPr>
              <p:cNvPr id="6" name="TextBox 5"/>
              <p:cNvSpPr txBox="1"/>
              <p:nvPr/>
            </p:nvSpPr>
            <p:spPr>
              <a:xfrm>
                <a:off x="9649028" y="6097308"/>
                <a:ext cx="1398140" cy="461665"/>
              </a:xfrm>
              <a:prstGeom prst="rect">
                <a:avLst/>
              </a:prstGeom>
              <a:noFill/>
            </p:spPr>
            <p:txBody>
              <a:bodyPr wrap="none" rtlCol="0">
                <a:spAutoFit/>
              </a:bodyPr>
              <a:lstStyle/>
              <a:p>
                <a:r>
                  <a:rPr lang="en-US" sz="2400" dirty="0" smtClean="0"/>
                  <a:t>State X</a:t>
                </a:r>
                <a:r>
                  <a:rPr lang="en-US" sz="2400" dirty="0"/>
                  <a:t>V</a:t>
                </a:r>
              </a:p>
            </p:txBody>
          </p:sp>
          <p:grpSp>
            <p:nvGrpSpPr>
              <p:cNvPr id="12" name="Group 11"/>
              <p:cNvGrpSpPr/>
              <p:nvPr/>
            </p:nvGrpSpPr>
            <p:grpSpPr>
              <a:xfrm>
                <a:off x="8090645" y="3476708"/>
                <a:ext cx="3809264" cy="2501484"/>
                <a:chOff x="7862045" y="3478809"/>
                <a:chExt cx="3809264" cy="2501484"/>
              </a:xfrm>
            </p:grpSpPr>
            <p:sp>
              <p:nvSpPr>
                <p:cNvPr id="7" name="Oval 6"/>
                <p:cNvSpPr/>
                <p:nvPr/>
              </p:nvSpPr>
              <p:spPr>
                <a:xfrm>
                  <a:off x="8737600" y="4267200"/>
                  <a:ext cx="4064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0160000" y="4876800"/>
                  <a:ext cx="355600" cy="3810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urved Connector 14"/>
                <p:cNvCxnSpPr>
                  <a:stCxn id="7" idx="6"/>
                  <a:endCxn id="13" idx="0"/>
                </p:cNvCxnSpPr>
                <p:nvPr/>
              </p:nvCxnSpPr>
              <p:spPr>
                <a:xfrm>
                  <a:off x="9144000" y="4419600"/>
                  <a:ext cx="1193800" cy="457200"/>
                </a:xfrm>
                <a:prstGeom prst="curvedConnector2">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2" name="Curved Connector 21"/>
                <p:cNvCxnSpPr>
                  <a:stCxn id="13" idx="2"/>
                  <a:endCxn id="7" idx="3"/>
                </p:cNvCxnSpPr>
                <p:nvPr/>
              </p:nvCxnSpPr>
              <p:spPr>
                <a:xfrm rot="5400000" flipH="1">
                  <a:off x="9147297" y="4177182"/>
                  <a:ext cx="730436" cy="1430798"/>
                </a:xfrm>
                <a:prstGeom prst="curvedConnector3">
                  <a:avLst>
                    <a:gd name="adj1" fmla="val -31297"/>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7862045" y="3478809"/>
                  <a:ext cx="1395510" cy="523220"/>
                </a:xfrm>
                <a:prstGeom prst="rect">
                  <a:avLst/>
                </a:prstGeom>
                <a:noFill/>
                <a:ln>
                  <a:noFill/>
                </a:ln>
              </p:spPr>
              <p:txBody>
                <a:bodyPr wrap="none" rtlCol="0">
                  <a:spAutoFit/>
                </a:bodyPr>
                <a:lstStyle/>
                <a:p>
                  <a:r>
                    <a:rPr lang="en-US" sz="2800" b="1" dirty="0" smtClean="0">
                      <a:solidFill>
                        <a:srgbClr val="FFC000"/>
                      </a:solidFill>
                    </a:rPr>
                    <a:t>Town 1</a:t>
                  </a:r>
                  <a:endParaRPr lang="en-US" sz="2800" b="1" dirty="0">
                    <a:solidFill>
                      <a:srgbClr val="FFC000"/>
                    </a:solidFill>
                  </a:endParaRPr>
                </a:p>
              </p:txBody>
            </p:sp>
            <p:sp>
              <p:nvSpPr>
                <p:cNvPr id="16" name="TextBox 15"/>
                <p:cNvSpPr txBox="1"/>
                <p:nvPr/>
              </p:nvSpPr>
              <p:spPr>
                <a:xfrm>
                  <a:off x="10275799" y="5457073"/>
                  <a:ext cx="1395510" cy="523220"/>
                </a:xfrm>
                <a:prstGeom prst="rect">
                  <a:avLst/>
                </a:prstGeom>
                <a:noFill/>
                <a:ln>
                  <a:noFill/>
                </a:ln>
              </p:spPr>
              <p:txBody>
                <a:bodyPr wrap="none" rtlCol="0">
                  <a:spAutoFit/>
                </a:bodyPr>
                <a:lstStyle/>
                <a:p>
                  <a:r>
                    <a:rPr lang="en-US" sz="2800" b="1" dirty="0" smtClean="0">
                      <a:solidFill>
                        <a:srgbClr val="FFC000"/>
                      </a:solidFill>
                    </a:rPr>
                    <a:t>Town 2</a:t>
                  </a:r>
                  <a:endParaRPr lang="en-US" sz="2800" b="1" dirty="0">
                    <a:solidFill>
                      <a:srgbClr val="FFC000"/>
                    </a:solidFill>
                  </a:endParaRPr>
                </a:p>
              </p:txBody>
            </p:sp>
          </p:grpSp>
        </p:grpSp>
        <p:pic>
          <p:nvPicPr>
            <p:cNvPr id="18" name="Picture 17">
              <a:extLst>
                <a:ext uri="{FF2B5EF4-FFF2-40B4-BE49-F238E27FC236}">
                  <a16:creationId xmlns:a16="http://schemas.microsoft.com/office/drawing/2014/main" id="{3A9476DA-088A-BE4A-880F-BB6FF880089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68430" y="3810000"/>
              <a:ext cx="468012" cy="776426"/>
            </a:xfrm>
            <a:prstGeom prst="rect">
              <a:avLst/>
            </a:prstGeom>
          </p:spPr>
        </p:pic>
        <p:pic>
          <p:nvPicPr>
            <p:cNvPr id="21" name="Picture 20">
              <a:extLst>
                <a:ext uri="{FF2B5EF4-FFF2-40B4-BE49-F238E27FC236}">
                  <a16:creationId xmlns:a16="http://schemas.microsoft.com/office/drawing/2014/main" id="{9DF07305-3E85-E143-883C-B181DF09F2C7}"/>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7917" l="1899" r="98734">
                          <a14:foregroundMark x1="77215" y1="34722" x2="77215" y2="34722"/>
                          <a14:foregroundMark x1="20886" y1="95139" x2="20886" y2="95139"/>
                          <a14:foregroundMark x1="92405" y1="88889" x2="92405" y2="88889"/>
                          <a14:foregroundMark x1="24051" y1="13194" x2="24051" y2="13194"/>
                          <a14:foregroundMark x1="24051" y1="4861" x2="24051" y2="4861"/>
                          <a14:backgroundMark x1="4430" y1="16667" x2="4430" y2="16667"/>
                          <a14:backgroundMark x1="56329" y1="37500" x2="56329" y2="37500"/>
                        </a14:backgroundRemoval>
                      </a14:imgEffect>
                    </a14:imgLayer>
                  </a14:imgProps>
                </a:ext>
                <a:ext uri="{28A0092B-C50C-407E-A947-70E740481C1C}">
                  <a14:useLocalDpi xmlns:a14="http://schemas.microsoft.com/office/drawing/2010/main"/>
                </a:ext>
              </a:extLst>
            </a:blip>
            <a:stretch>
              <a:fillRect/>
            </a:stretch>
          </p:blipFill>
          <p:spPr>
            <a:xfrm>
              <a:off x="10739687" y="4504144"/>
              <a:ext cx="657704" cy="597415"/>
            </a:xfrm>
            <a:prstGeom prst="rect">
              <a:avLst/>
            </a:prstGeom>
          </p:spPr>
        </p:pic>
      </p:grpSp>
      <p:pic>
        <p:nvPicPr>
          <p:cNvPr id="23" name="Picture 22">
            <a:extLst>
              <a:ext uri="{FF2B5EF4-FFF2-40B4-BE49-F238E27FC236}">
                <a16:creationId xmlns:a16="http://schemas.microsoft.com/office/drawing/2014/main" id="{4C5993A8-CB2E-B24B-9008-D7A3E79FB5E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742202" y="1417575"/>
            <a:ext cx="190868" cy="560826"/>
          </a:xfrm>
          <a:prstGeom prst="rect">
            <a:avLst/>
          </a:prstGeom>
        </p:spPr>
      </p:pic>
    </p:spTree>
    <p:extLst>
      <p:ext uri="{BB962C8B-B14F-4D97-AF65-F5344CB8AC3E}">
        <p14:creationId xmlns:p14="http://schemas.microsoft.com/office/powerpoint/2010/main" val="1536414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755BA-8128-7D4D-9F28-DEB6F6B3900A}"/>
              </a:ext>
            </a:extLst>
          </p:cNvPr>
          <p:cNvSpPr>
            <a:spLocks noGrp="1"/>
          </p:cNvSpPr>
          <p:nvPr>
            <p:ph type="title"/>
          </p:nvPr>
        </p:nvSpPr>
        <p:spPr/>
        <p:txBody>
          <a:bodyPr/>
          <a:lstStyle/>
          <a:p>
            <a:r>
              <a:rPr lang="en-US" dirty="0"/>
              <a:t>Statistical agencies are trusted curators. </a:t>
            </a:r>
          </a:p>
        </p:txBody>
      </p:sp>
      <p:sp>
        <p:nvSpPr>
          <p:cNvPr id="4" name="Slide Number Placeholder 3">
            <a:extLst>
              <a:ext uri="{FF2B5EF4-FFF2-40B4-BE49-F238E27FC236}">
                <a16:creationId xmlns:a16="http://schemas.microsoft.com/office/drawing/2014/main" id="{8AC9FC44-17C1-3449-9A77-670B841F93CE}"/>
              </a:ext>
            </a:extLst>
          </p:cNvPr>
          <p:cNvSpPr>
            <a:spLocks noGrp="1"/>
          </p:cNvSpPr>
          <p:nvPr>
            <p:ph type="sldNum" sz="quarter" idx="12"/>
          </p:nvPr>
        </p:nvSpPr>
        <p:spPr/>
        <p:txBody>
          <a:bodyPr/>
          <a:lstStyle/>
          <a:p>
            <a:fld id="{6B70B6FD-B4DD-4C3C-B591-D26FF6FF6394}" type="slidenum">
              <a:rPr lang="en-US" smtClean="0"/>
              <a:pPr/>
              <a:t>17</a:t>
            </a:fld>
            <a:endParaRPr lang="en-US"/>
          </a:p>
        </p:txBody>
      </p:sp>
      <p:pic>
        <p:nvPicPr>
          <p:cNvPr id="5" name="Content Placeholder 9">
            <a:extLst>
              <a:ext uri="{FF2B5EF4-FFF2-40B4-BE49-F238E27FC236}">
                <a16:creationId xmlns:a16="http://schemas.microsoft.com/office/drawing/2014/main" id="{692E2496-1173-4241-BA02-E56BC24C29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5410" y="2984967"/>
            <a:ext cx="2351929" cy="1462417"/>
          </a:xfrm>
          <a:prstGeom prst="rect">
            <a:avLst/>
          </a:prstGeom>
        </p:spPr>
      </p:pic>
      <p:grpSp>
        <p:nvGrpSpPr>
          <p:cNvPr id="6" name="Group 5">
            <a:extLst>
              <a:ext uri="{FF2B5EF4-FFF2-40B4-BE49-F238E27FC236}">
                <a16:creationId xmlns:a16="http://schemas.microsoft.com/office/drawing/2014/main" id="{E7D5E4E0-2CDB-B749-87AE-0E80B6FDAFD1}"/>
              </a:ext>
            </a:extLst>
          </p:cNvPr>
          <p:cNvGrpSpPr/>
          <p:nvPr/>
        </p:nvGrpSpPr>
        <p:grpSpPr>
          <a:xfrm>
            <a:off x="453308" y="4932964"/>
            <a:ext cx="1936131" cy="796452"/>
            <a:chOff x="393091" y="3295805"/>
            <a:chExt cx="3026374" cy="1244937"/>
          </a:xfrm>
        </p:grpSpPr>
        <p:pic>
          <p:nvPicPr>
            <p:cNvPr id="7" name="Picture 6">
              <a:extLst>
                <a:ext uri="{FF2B5EF4-FFF2-40B4-BE49-F238E27FC236}">
                  <a16:creationId xmlns:a16="http://schemas.microsoft.com/office/drawing/2014/main" id="{3A9476DA-088A-BE4A-880F-BB6FF88008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3091" y="3295805"/>
              <a:ext cx="731552" cy="1213635"/>
            </a:xfrm>
            <a:prstGeom prst="rect">
              <a:avLst/>
            </a:prstGeom>
          </p:spPr>
        </p:pic>
        <p:pic>
          <p:nvPicPr>
            <p:cNvPr id="8" name="Picture 7">
              <a:extLst>
                <a:ext uri="{FF2B5EF4-FFF2-40B4-BE49-F238E27FC236}">
                  <a16:creationId xmlns:a16="http://schemas.microsoft.com/office/drawing/2014/main" id="{2D542918-8B7B-C94D-96FA-9C73FFB62E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6609" y="3821582"/>
              <a:ext cx="298032" cy="687858"/>
            </a:xfrm>
            <a:prstGeom prst="rect">
              <a:avLst/>
            </a:prstGeom>
          </p:spPr>
        </p:pic>
        <p:pic>
          <p:nvPicPr>
            <p:cNvPr id="9" name="Picture 8">
              <a:extLst>
                <a:ext uri="{FF2B5EF4-FFF2-40B4-BE49-F238E27FC236}">
                  <a16:creationId xmlns:a16="http://schemas.microsoft.com/office/drawing/2014/main" id="{B351B3ED-C803-554C-99CC-027D9D01831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83979" y="3491389"/>
              <a:ext cx="325281" cy="1049353"/>
            </a:xfrm>
            <a:prstGeom prst="rect">
              <a:avLst/>
            </a:prstGeom>
          </p:spPr>
        </p:pic>
        <p:pic>
          <p:nvPicPr>
            <p:cNvPr id="10" name="Picture 9">
              <a:extLst>
                <a:ext uri="{FF2B5EF4-FFF2-40B4-BE49-F238E27FC236}">
                  <a16:creationId xmlns:a16="http://schemas.microsoft.com/office/drawing/2014/main" id="{9DF07305-3E85-E143-883C-B181DF09F2C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04479" y="3606920"/>
              <a:ext cx="1028060" cy="933822"/>
            </a:xfrm>
            <a:prstGeom prst="rect">
              <a:avLst/>
            </a:prstGeom>
          </p:spPr>
        </p:pic>
        <p:pic>
          <p:nvPicPr>
            <p:cNvPr id="11" name="Picture 10">
              <a:extLst>
                <a:ext uri="{FF2B5EF4-FFF2-40B4-BE49-F238E27FC236}">
                  <a16:creationId xmlns:a16="http://schemas.microsoft.com/office/drawing/2014/main" id="{4C5993A8-CB2E-B24B-9008-D7A3E79FB5E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21119" y="3632811"/>
              <a:ext cx="298346" cy="876629"/>
            </a:xfrm>
            <a:prstGeom prst="rect">
              <a:avLst/>
            </a:prstGeom>
          </p:spPr>
        </p:pic>
      </p:grpSp>
      <p:sp>
        <p:nvSpPr>
          <p:cNvPr id="13" name="TextBox 12">
            <a:extLst>
              <a:ext uri="{FF2B5EF4-FFF2-40B4-BE49-F238E27FC236}">
                <a16:creationId xmlns:a16="http://schemas.microsoft.com/office/drawing/2014/main" id="{523AB0B9-76D3-7340-A950-5166B9C1DD82}"/>
              </a:ext>
            </a:extLst>
          </p:cNvPr>
          <p:cNvSpPr txBox="1"/>
          <p:nvPr/>
        </p:nvSpPr>
        <p:spPr>
          <a:xfrm>
            <a:off x="245410" y="2022176"/>
            <a:ext cx="2305439" cy="523220"/>
          </a:xfrm>
          <a:prstGeom prst="rect">
            <a:avLst/>
          </a:prstGeom>
          <a:noFill/>
        </p:spPr>
        <p:txBody>
          <a:bodyPr wrap="none" rtlCol="0">
            <a:spAutoFit/>
          </a:bodyPr>
          <a:lstStyle/>
          <a:p>
            <a:r>
              <a:rPr lang="en-US" sz="2800" dirty="0"/>
              <a:t>Respondents</a:t>
            </a:r>
          </a:p>
        </p:txBody>
      </p:sp>
      <p:graphicFrame>
        <p:nvGraphicFramePr>
          <p:cNvPr id="14" name="Table 13">
            <a:extLst>
              <a:ext uri="{FF2B5EF4-FFF2-40B4-BE49-F238E27FC236}">
                <a16:creationId xmlns:a16="http://schemas.microsoft.com/office/drawing/2014/main" id="{BDB1F181-DFB5-1143-9664-D6952D69F5FE}"/>
              </a:ext>
            </a:extLst>
          </p:cNvPr>
          <p:cNvGraphicFramePr>
            <a:graphicFrameLocks noGrp="1"/>
          </p:cNvGraphicFramePr>
          <p:nvPr>
            <p:extLst/>
          </p:nvPr>
        </p:nvGraphicFramePr>
        <p:xfrm>
          <a:off x="4469876" y="2826551"/>
          <a:ext cx="2185214" cy="3271150"/>
        </p:xfrm>
        <a:graphic>
          <a:graphicData uri="http://schemas.openxmlformats.org/drawingml/2006/table">
            <a:tbl>
              <a:tblPr firstRow="1" bandRow="1">
                <a:tableStyleId>{21E4AEA4-8DFA-4A89-87EB-49C32662AFE0}</a:tableStyleId>
              </a:tblPr>
              <a:tblGrid>
                <a:gridCol w="2185214">
                  <a:extLst>
                    <a:ext uri="{9D8B030D-6E8A-4147-A177-3AD203B41FA5}">
                      <a16:colId xmlns:a16="http://schemas.microsoft.com/office/drawing/2014/main" val="3662408154"/>
                    </a:ext>
                  </a:extLst>
                </a:gridCol>
              </a:tblGrid>
              <a:tr h="397996">
                <a:tc>
                  <a:txBody>
                    <a:bodyPr/>
                    <a:lstStyle/>
                    <a:p>
                      <a:pPr algn="ctr"/>
                      <a:r>
                        <a:rPr lang="en-US" dirty="0"/>
                        <a:t>Age Sex Race/MS</a:t>
                      </a:r>
                    </a:p>
                  </a:txBody>
                  <a:tcPr anchor="ctr"/>
                </a:tc>
                <a:extLst>
                  <a:ext uri="{0D108BD9-81ED-4DB2-BD59-A6C34878D82A}">
                    <a16:rowId xmlns:a16="http://schemas.microsoft.com/office/drawing/2014/main" val="4246408707"/>
                  </a:ext>
                </a:extLst>
              </a:tr>
              <a:tr h="397996">
                <a:tc>
                  <a:txBody>
                    <a:bodyPr/>
                    <a:lstStyle/>
                    <a:p>
                      <a:pPr algn="ctr"/>
                      <a:r>
                        <a:rPr lang="en-US" dirty="0"/>
                        <a:t>8 FBS</a:t>
                      </a:r>
                    </a:p>
                  </a:txBody>
                  <a:tcPr anchor="ctr"/>
                </a:tc>
                <a:extLst>
                  <a:ext uri="{0D108BD9-81ED-4DB2-BD59-A6C34878D82A}">
                    <a16:rowId xmlns:a16="http://schemas.microsoft.com/office/drawing/2014/main" val="2609657070"/>
                  </a:ext>
                </a:extLst>
              </a:tr>
              <a:tr h="485178">
                <a:tc>
                  <a:txBody>
                    <a:bodyPr/>
                    <a:lstStyle/>
                    <a:p>
                      <a:pPr algn="ctr"/>
                      <a:r>
                        <a:rPr lang="en-US" dirty="0"/>
                        <a:t>18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MWM</a:t>
                      </a:r>
                    </a:p>
                  </a:txBody>
                  <a:tcPr anchor="ctr"/>
                </a:tc>
                <a:extLst>
                  <a:ext uri="{0D108BD9-81ED-4DB2-BD59-A6C34878D82A}">
                    <a16:rowId xmlns:a16="http://schemas.microsoft.com/office/drawing/2014/main" val="1383342492"/>
                  </a:ext>
                </a:extLst>
              </a:tr>
              <a:tr h="397996">
                <a:tc>
                  <a:txBody>
                    <a:bodyPr/>
                    <a:lstStyle/>
                    <a:p>
                      <a:pPr algn="ctr"/>
                      <a:r>
                        <a:rPr lang="en-US" dirty="0"/>
                        <a:t>36 FBM</a:t>
                      </a:r>
                    </a:p>
                  </a:txBody>
                  <a:tcPr anchor="ctr"/>
                </a:tc>
                <a:extLst>
                  <a:ext uri="{0D108BD9-81ED-4DB2-BD59-A6C34878D82A}">
                    <a16:rowId xmlns:a16="http://schemas.microsoft.com/office/drawing/2014/main" val="3296498836"/>
                  </a:ext>
                </a:extLst>
              </a:tr>
              <a:tr h="397996">
                <a:tc>
                  <a:txBody>
                    <a:bodyPr/>
                    <a:lstStyle/>
                    <a:p>
                      <a:pPr algn="ctr"/>
                      <a:r>
                        <a:rPr lang="en-US" dirty="0"/>
                        <a:t>66 FBM</a:t>
                      </a:r>
                    </a:p>
                  </a:txBody>
                  <a:tcPr anchor="ctr"/>
                </a:tc>
                <a:extLst>
                  <a:ext uri="{0D108BD9-81ED-4DB2-BD59-A6C34878D82A}">
                    <a16:rowId xmlns:a16="http://schemas.microsoft.com/office/drawing/2014/main" val="660680378"/>
                  </a:ext>
                </a:extLst>
              </a:tr>
              <a:tr h="397996">
                <a:tc>
                  <a:txBody>
                    <a:bodyPr/>
                    <a:lstStyle/>
                    <a:p>
                      <a:pPr algn="ctr"/>
                      <a:r>
                        <a:rPr lang="en-US" dirty="0"/>
                        <a:t>84 MBM</a:t>
                      </a:r>
                    </a:p>
                  </a:txBody>
                  <a:tcPr anchor="ctr"/>
                </a:tc>
                <a:extLst>
                  <a:ext uri="{0D108BD9-81ED-4DB2-BD59-A6C34878D82A}">
                    <a16:rowId xmlns:a16="http://schemas.microsoft.com/office/drawing/2014/main" val="1388319119"/>
                  </a:ext>
                </a:extLst>
              </a:tr>
            </a:tbl>
          </a:graphicData>
        </a:graphic>
      </p:graphicFrame>
      <p:sp>
        <p:nvSpPr>
          <p:cNvPr id="15" name="Right Arrow 14">
            <a:extLst>
              <a:ext uri="{FF2B5EF4-FFF2-40B4-BE49-F238E27FC236}">
                <a16:creationId xmlns:a16="http://schemas.microsoft.com/office/drawing/2014/main" id="{2F9C103D-5BDE-3545-96F2-933A9A0D099B}"/>
              </a:ext>
            </a:extLst>
          </p:cNvPr>
          <p:cNvSpPr/>
          <p:nvPr/>
        </p:nvSpPr>
        <p:spPr>
          <a:xfrm>
            <a:off x="3123319" y="3719459"/>
            <a:ext cx="1143000" cy="940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C9D619A-4768-3246-8DAC-80ED7870E6DA}"/>
              </a:ext>
            </a:extLst>
          </p:cNvPr>
          <p:cNvSpPr txBox="1"/>
          <p:nvPr/>
        </p:nvSpPr>
        <p:spPr>
          <a:xfrm>
            <a:off x="4469876" y="1806732"/>
            <a:ext cx="2185214" cy="954107"/>
          </a:xfrm>
          <a:prstGeom prst="rect">
            <a:avLst/>
          </a:prstGeom>
          <a:noFill/>
        </p:spPr>
        <p:txBody>
          <a:bodyPr wrap="none" rtlCol="0">
            <a:spAutoFit/>
          </a:bodyPr>
          <a:lstStyle/>
          <a:p>
            <a:pPr algn="ctr"/>
            <a:r>
              <a:rPr lang="en-US" sz="2800" dirty="0"/>
              <a:t>Confidential </a:t>
            </a:r>
          </a:p>
          <a:p>
            <a:pPr algn="ctr"/>
            <a:r>
              <a:rPr lang="en-US" sz="2800" dirty="0"/>
              <a:t>Database</a:t>
            </a:r>
          </a:p>
        </p:txBody>
      </p:sp>
      <p:sp>
        <p:nvSpPr>
          <p:cNvPr id="17" name="Right Arrow 16">
            <a:extLst>
              <a:ext uri="{FF2B5EF4-FFF2-40B4-BE49-F238E27FC236}">
                <a16:creationId xmlns:a16="http://schemas.microsoft.com/office/drawing/2014/main" id="{FF8131F6-2D53-6E42-8500-A5F3635514AE}"/>
              </a:ext>
            </a:extLst>
          </p:cNvPr>
          <p:cNvSpPr/>
          <p:nvPr/>
        </p:nvSpPr>
        <p:spPr>
          <a:xfrm>
            <a:off x="6934645" y="3716175"/>
            <a:ext cx="1143000" cy="940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510A5C8-F969-284F-9FD1-9D32D70B6090}"/>
              </a:ext>
            </a:extLst>
          </p:cNvPr>
          <p:cNvSpPr txBox="1"/>
          <p:nvPr/>
        </p:nvSpPr>
        <p:spPr>
          <a:xfrm>
            <a:off x="8324070" y="1909875"/>
            <a:ext cx="3622520" cy="523220"/>
          </a:xfrm>
          <a:prstGeom prst="rect">
            <a:avLst/>
          </a:prstGeom>
          <a:noFill/>
        </p:spPr>
        <p:txBody>
          <a:bodyPr wrap="square" rtlCol="0">
            <a:spAutoFit/>
          </a:bodyPr>
          <a:lstStyle/>
          <a:p>
            <a:pPr algn="ctr"/>
            <a:r>
              <a:rPr lang="en-US" sz="2800" dirty="0"/>
              <a:t>Published Statistics</a:t>
            </a:r>
          </a:p>
        </p:txBody>
      </p:sp>
      <p:graphicFrame>
        <p:nvGraphicFramePr>
          <p:cNvPr id="20" name="Content Placeholder 17">
            <a:extLst>
              <a:ext uri="{FF2B5EF4-FFF2-40B4-BE49-F238E27FC236}">
                <a16:creationId xmlns:a16="http://schemas.microsoft.com/office/drawing/2014/main" id="{CAB7C80A-D0D3-CB4B-B412-EDE927FC8601}"/>
              </a:ext>
            </a:extLst>
          </p:cNvPr>
          <p:cNvGraphicFramePr>
            <a:graphicFrameLocks/>
          </p:cNvGraphicFramePr>
          <p:nvPr>
            <p:extLst/>
          </p:nvPr>
        </p:nvGraphicFramePr>
        <p:xfrm>
          <a:off x="8357200" y="2628058"/>
          <a:ext cx="3692891" cy="3513234"/>
        </p:xfrm>
        <a:graphic>
          <a:graphicData uri="http://schemas.openxmlformats.org/drawingml/2006/table">
            <a:tbl>
              <a:tblPr firstRow="1" bandRow="1">
                <a:tableStyleId>{5C22544A-7EE6-4342-B048-85BDC9FD1C3A}</a:tableStyleId>
              </a:tblPr>
              <a:tblGrid>
                <a:gridCol w="1001917">
                  <a:extLst>
                    <a:ext uri="{9D8B030D-6E8A-4147-A177-3AD203B41FA5}">
                      <a16:colId xmlns:a16="http://schemas.microsoft.com/office/drawing/2014/main" val="3662408154"/>
                    </a:ext>
                  </a:extLst>
                </a:gridCol>
                <a:gridCol w="506898">
                  <a:extLst>
                    <a:ext uri="{9D8B030D-6E8A-4147-A177-3AD203B41FA5}">
                      <a16:colId xmlns:a16="http://schemas.microsoft.com/office/drawing/2014/main" val="877492453"/>
                    </a:ext>
                  </a:extLst>
                </a:gridCol>
                <a:gridCol w="1041076">
                  <a:extLst>
                    <a:ext uri="{9D8B030D-6E8A-4147-A177-3AD203B41FA5}">
                      <a16:colId xmlns:a16="http://schemas.microsoft.com/office/drawing/2014/main" val="1647220373"/>
                    </a:ext>
                  </a:extLst>
                </a:gridCol>
                <a:gridCol w="1143000">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a:t>
                      </a:r>
                    </a:p>
                  </a:txBody>
                  <a:tcPr anchor="ctr"/>
                </a:tc>
                <a:tc>
                  <a:txBody>
                    <a:bodyPr/>
                    <a:lstStyle/>
                    <a:p>
                      <a:pPr algn="ctr"/>
                      <a:r>
                        <a:rPr lang="en-US" dirty="0"/>
                        <a:t>Median</a:t>
                      </a:r>
                    </a:p>
                    <a:p>
                      <a:pPr algn="ctr"/>
                      <a:r>
                        <a:rPr lang="en-US" dirty="0"/>
                        <a:t>Age</a:t>
                      </a:r>
                    </a:p>
                  </a:txBody>
                  <a:tcPr anchor="ctr"/>
                </a:tc>
                <a:tc>
                  <a:txBody>
                    <a:bodyPr/>
                    <a:lstStyle/>
                    <a:p>
                      <a:pPr algn="ctr"/>
                      <a:r>
                        <a:rPr lang="en-US" dirty="0"/>
                        <a:t>Mean</a:t>
                      </a:r>
                    </a:p>
                    <a:p>
                      <a:pPr algn="ctr"/>
                      <a:r>
                        <a:rPr lang="en-US" dirty="0"/>
                        <a:t>Age</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sz="1800" dirty="0" smtClean="0"/>
                        <a:t>Women</a:t>
                      </a:r>
                      <a:r>
                        <a:rPr lang="en-US" sz="1400" dirty="0" smtClean="0"/>
                        <a:t>             </a:t>
                      </a:r>
                      <a:endParaRPr lang="en-US" sz="1400" dirty="0"/>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smtClean="0"/>
                        <a:t>Male</a:t>
                      </a:r>
                      <a:endParaRPr lang="en-US" dirty="0"/>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smtClean="0"/>
                        <a:t>Black</a:t>
                      </a:r>
                      <a:endParaRPr lang="en-US" dirty="0"/>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smtClean="0"/>
                        <a:t>White</a:t>
                      </a:r>
                      <a:endParaRPr lang="en-US" dirty="0"/>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bl>
          </a:graphicData>
        </a:graphic>
      </p:graphicFrame>
    </p:spTree>
    <p:extLst>
      <p:ext uri="{BB962C8B-B14F-4D97-AF65-F5344CB8AC3E}">
        <p14:creationId xmlns:p14="http://schemas.microsoft.com/office/powerpoint/2010/main" val="135477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08C-499F-4846-B5BF-09BB7B3DF955}"/>
              </a:ext>
            </a:extLst>
          </p:cNvPr>
          <p:cNvSpPr>
            <a:spLocks noGrp="1"/>
          </p:cNvSpPr>
          <p:nvPr>
            <p:ph type="title"/>
          </p:nvPr>
        </p:nvSpPr>
        <p:spPr/>
        <p:txBody>
          <a:bodyPr>
            <a:normAutofit fontScale="90000"/>
          </a:bodyPr>
          <a:lstStyle/>
          <a:p>
            <a:r>
              <a:rPr lang="en-US" dirty="0"/>
              <a:t>We now know “trusted curator” model is more complex.</a:t>
            </a:r>
          </a:p>
        </p:txBody>
      </p:sp>
      <p:sp>
        <p:nvSpPr>
          <p:cNvPr id="3" name="Content Placeholder 2">
            <a:extLst>
              <a:ext uri="{FF2B5EF4-FFF2-40B4-BE49-F238E27FC236}">
                <a16:creationId xmlns:a16="http://schemas.microsoft.com/office/drawing/2014/main" id="{1A0EFCD0-A493-8D43-8D57-29C349FFC3F6}"/>
              </a:ext>
            </a:extLst>
          </p:cNvPr>
          <p:cNvSpPr>
            <a:spLocks noGrp="1"/>
          </p:cNvSpPr>
          <p:nvPr>
            <p:ph idx="1"/>
          </p:nvPr>
        </p:nvSpPr>
        <p:spPr/>
        <p:txBody>
          <a:bodyPr/>
          <a:lstStyle/>
          <a:p>
            <a:r>
              <a:rPr lang="en-US" dirty="0"/>
              <a:t>Every data publication results in some privacy loss.</a:t>
            </a:r>
          </a:p>
          <a:p>
            <a:endParaRPr lang="en-US" dirty="0"/>
          </a:p>
          <a:p>
            <a:endParaRPr lang="en-US" dirty="0"/>
          </a:p>
          <a:p>
            <a:endParaRPr lang="en-US" dirty="0"/>
          </a:p>
          <a:p>
            <a:endParaRPr lang="en-US" dirty="0"/>
          </a:p>
          <a:p>
            <a:endParaRPr lang="en-US" dirty="0" smtClean="0"/>
          </a:p>
          <a:p>
            <a:r>
              <a:rPr lang="en-US" dirty="0" smtClean="0"/>
              <a:t>Publishing </a:t>
            </a:r>
            <a:r>
              <a:rPr lang="en-US" dirty="0"/>
              <a:t>too many statistics results in the compromise of the entire confidential database. </a:t>
            </a:r>
          </a:p>
          <a:p>
            <a:endParaRPr lang="en-US" dirty="0"/>
          </a:p>
        </p:txBody>
      </p:sp>
      <p:sp>
        <p:nvSpPr>
          <p:cNvPr id="4" name="Slide Number Placeholder 3">
            <a:extLst>
              <a:ext uri="{FF2B5EF4-FFF2-40B4-BE49-F238E27FC236}">
                <a16:creationId xmlns:a16="http://schemas.microsoft.com/office/drawing/2014/main" id="{18A8DE35-604F-D84F-B3F9-99626DD926E6}"/>
              </a:ext>
            </a:extLst>
          </p:cNvPr>
          <p:cNvSpPr>
            <a:spLocks noGrp="1"/>
          </p:cNvSpPr>
          <p:nvPr>
            <p:ph type="sldNum" sz="quarter" idx="12"/>
          </p:nvPr>
        </p:nvSpPr>
        <p:spPr/>
        <p:txBody>
          <a:bodyPr/>
          <a:lstStyle/>
          <a:p>
            <a:fld id="{6B70B6FD-B4DD-4C3C-B591-D26FF6FF6394}" type="slidenum">
              <a:rPr lang="en-US" smtClean="0"/>
              <a:pPr/>
              <a:t>18</a:t>
            </a:fld>
            <a:endParaRPr lang="en-US"/>
          </a:p>
        </p:txBody>
      </p:sp>
      <p:sp>
        <p:nvSpPr>
          <p:cNvPr id="5" name="Rectangle 4">
            <a:extLst>
              <a:ext uri="{FF2B5EF4-FFF2-40B4-BE49-F238E27FC236}">
                <a16:creationId xmlns:a16="http://schemas.microsoft.com/office/drawing/2014/main" id="{482A1F04-0072-3B46-9681-A0253D8A91AF}"/>
              </a:ext>
            </a:extLst>
          </p:cNvPr>
          <p:cNvSpPr/>
          <p:nvPr/>
        </p:nvSpPr>
        <p:spPr>
          <a:xfrm>
            <a:off x="2133600" y="2895600"/>
            <a:ext cx="19050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dirty="0"/>
              <a:t>Respondents</a:t>
            </a:r>
          </a:p>
        </p:txBody>
      </p:sp>
      <p:sp>
        <p:nvSpPr>
          <p:cNvPr id="6" name="Rectangle 5">
            <a:extLst>
              <a:ext uri="{FF2B5EF4-FFF2-40B4-BE49-F238E27FC236}">
                <a16:creationId xmlns:a16="http://schemas.microsoft.com/office/drawing/2014/main" id="{E0BEC6D4-C113-204E-BB17-442D59054C03}"/>
              </a:ext>
            </a:extLst>
          </p:cNvPr>
          <p:cNvSpPr/>
          <p:nvPr/>
        </p:nvSpPr>
        <p:spPr>
          <a:xfrm>
            <a:off x="4919870" y="2895600"/>
            <a:ext cx="19050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Confidential Database</a:t>
            </a:r>
          </a:p>
        </p:txBody>
      </p:sp>
      <p:sp>
        <p:nvSpPr>
          <p:cNvPr id="7" name="Rectangle 6">
            <a:extLst>
              <a:ext uri="{FF2B5EF4-FFF2-40B4-BE49-F238E27FC236}">
                <a16:creationId xmlns:a16="http://schemas.microsoft.com/office/drawing/2014/main" id="{5A24AFF4-28F6-4144-86B7-B405092A1EE9}"/>
              </a:ext>
            </a:extLst>
          </p:cNvPr>
          <p:cNvSpPr/>
          <p:nvPr/>
        </p:nvSpPr>
        <p:spPr>
          <a:xfrm>
            <a:off x="7848600" y="2895600"/>
            <a:ext cx="1905000" cy="1295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Published Statistics</a:t>
            </a:r>
          </a:p>
        </p:txBody>
      </p:sp>
      <p:cxnSp>
        <p:nvCxnSpPr>
          <p:cNvPr id="9" name="Straight Arrow Connector 8">
            <a:extLst>
              <a:ext uri="{FF2B5EF4-FFF2-40B4-BE49-F238E27FC236}">
                <a16:creationId xmlns:a16="http://schemas.microsoft.com/office/drawing/2014/main" id="{7F97B71F-262C-1E43-AF9E-6CECEFD662E3}"/>
              </a:ext>
            </a:extLst>
          </p:cNvPr>
          <p:cNvCxnSpPr>
            <a:cxnSpLocks/>
            <a:stCxn id="5" idx="3"/>
            <a:endCxn id="6" idx="1"/>
          </p:cNvCxnSpPr>
          <p:nvPr/>
        </p:nvCxnSpPr>
        <p:spPr>
          <a:xfrm>
            <a:off x="4038600" y="3543300"/>
            <a:ext cx="881270" cy="0"/>
          </a:xfrm>
          <a:prstGeom prst="straightConnector1">
            <a:avLst/>
          </a:prstGeom>
          <a:ln w="101600">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7FBCBD4-9BD7-0849-A56B-1A83BC089B86}"/>
              </a:ext>
            </a:extLst>
          </p:cNvPr>
          <p:cNvCxnSpPr>
            <a:cxnSpLocks/>
            <a:stCxn id="6" idx="3"/>
            <a:endCxn id="7" idx="1"/>
          </p:cNvCxnSpPr>
          <p:nvPr/>
        </p:nvCxnSpPr>
        <p:spPr>
          <a:xfrm>
            <a:off x="6824870" y="3543300"/>
            <a:ext cx="1023730" cy="0"/>
          </a:xfrm>
          <a:prstGeom prst="straightConnector1">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907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3200" dirty="0"/>
              <a:t>Consider the statistics from a single household</a:t>
            </a:r>
          </a:p>
        </p:txBody>
      </p:sp>
      <p:sp>
        <p:nvSpPr>
          <p:cNvPr id="4" name="Slide Number Placeholder 3"/>
          <p:cNvSpPr>
            <a:spLocks noGrp="1"/>
          </p:cNvSpPr>
          <p:nvPr>
            <p:ph type="sldNum" sz="quarter" idx="12"/>
          </p:nvPr>
        </p:nvSpPr>
        <p:spPr/>
        <p:txBody>
          <a:bodyPr/>
          <a:lstStyle/>
          <a:p>
            <a:fld id="{6B70B6FD-B4DD-4C3C-B591-D26FF6FF6394}" type="slidenum">
              <a:rPr lang="en-US" smtClean="0"/>
              <a:t>19</a:t>
            </a:fld>
            <a:endParaRPr lang="en-US"/>
          </a:p>
        </p:txBody>
      </p:sp>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2"/>
            <p:extLst/>
          </p:nvPr>
        </p:nvGraphicFramePr>
        <p:xfrm>
          <a:off x="7137770" y="2478773"/>
          <a:ext cx="4189439" cy="2475158"/>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2477756356"/>
                  </a:ext>
                </a:extLst>
              </a:tr>
              <a:tr h="397996">
                <a:tc>
                  <a:txBody>
                    <a:bodyPr/>
                    <a:lstStyle/>
                    <a:p>
                      <a:pPr algn="ctr"/>
                      <a:r>
                        <a:rPr lang="en-US" dirty="0"/>
                        <a:t># white</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660680378"/>
                  </a:ext>
                </a:extLst>
              </a:tr>
              <a:tr h="397996">
                <a:tc>
                  <a:txBody>
                    <a:bodyPr/>
                    <a:lstStyle/>
                    <a:p>
                      <a:pPr algn="ctr"/>
                      <a:r>
                        <a:rPr lang="en-US" dirty="0"/>
                        <a:t>White F</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4089362542"/>
                  </a:ext>
                </a:extLst>
              </a:tr>
            </a:tbl>
          </a:graphicData>
        </a:graphic>
      </p:graphicFrame>
      <p:sp>
        <p:nvSpPr>
          <p:cNvPr id="24" name="TextBox 23">
            <a:extLst>
              <a:ext uri="{FF2B5EF4-FFF2-40B4-BE49-F238E27FC236}">
                <a16:creationId xmlns:a16="http://schemas.microsoft.com/office/drawing/2014/main" id="{E80E3C4A-EDD3-1D4B-AC77-175B163FC9E6}"/>
              </a:ext>
            </a:extLst>
          </p:cNvPr>
          <p:cNvSpPr txBox="1"/>
          <p:nvPr/>
        </p:nvSpPr>
        <p:spPr>
          <a:xfrm>
            <a:off x="96140" y="5611457"/>
            <a:ext cx="4583306" cy="369332"/>
          </a:xfrm>
          <a:prstGeom prst="rect">
            <a:avLst/>
          </a:prstGeom>
          <a:noFill/>
        </p:spPr>
        <p:txBody>
          <a:bodyPr wrap="none" rtlCol="0">
            <a:spAutoFit/>
          </a:bodyPr>
          <a:lstStyle/>
          <a:p>
            <a:r>
              <a:rPr lang="en-US" dirty="0"/>
              <a:t>24 </a:t>
            </a:r>
            <a:r>
              <a:rPr lang="en-US" dirty="0" smtClean="0"/>
              <a:t>year-old </a:t>
            </a:r>
            <a:r>
              <a:rPr lang="en-US" dirty="0"/>
              <a:t>Female White Single (24 FWS)</a:t>
            </a:r>
          </a:p>
        </p:txBody>
      </p:sp>
      <p:pic>
        <p:nvPicPr>
          <p:cNvPr id="11" name="Content Placeholder 9">
            <a:extLst>
              <a:ext uri="{FF2B5EF4-FFF2-40B4-BE49-F238E27FC236}">
                <a16:creationId xmlns:a16="http://schemas.microsoft.com/office/drawing/2014/main" id="{9A086C47-32D2-6B47-A3DE-D0D0B9D032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9429" y="1562015"/>
            <a:ext cx="2334217" cy="2154338"/>
          </a:xfrm>
          <a:prstGeom prst="rect">
            <a:avLst/>
          </a:prstGeom>
        </p:spPr>
      </p:pic>
      <p:pic>
        <p:nvPicPr>
          <p:cNvPr id="12" name="Picture 11">
            <a:extLst>
              <a:ext uri="{FF2B5EF4-FFF2-40B4-BE49-F238E27FC236}">
                <a16:creationId xmlns:a16="http://schemas.microsoft.com/office/drawing/2014/main" id="{7C573A7F-9255-7F4B-90F9-FB134236EF0C}"/>
              </a:ext>
            </a:extLst>
          </p:cNvPr>
          <p:cNvPicPr>
            <a:picLocks noChangeAspect="1"/>
          </p:cNvPicPr>
          <p:nvPr/>
        </p:nvPicPr>
        <p:blipFill>
          <a:blip r:embed="rId4"/>
          <a:stretch>
            <a:fillRect/>
          </a:stretch>
        </p:blipFill>
        <p:spPr>
          <a:xfrm>
            <a:off x="4220863" y="2639182"/>
            <a:ext cx="1666736" cy="2154339"/>
          </a:xfrm>
          <a:prstGeom prst="rect">
            <a:avLst/>
          </a:prstGeom>
        </p:spPr>
      </p:pic>
      <p:pic>
        <p:nvPicPr>
          <p:cNvPr id="13" name="Picture 12">
            <a:extLst>
              <a:ext uri="{FF2B5EF4-FFF2-40B4-BE49-F238E27FC236}">
                <a16:creationId xmlns:a16="http://schemas.microsoft.com/office/drawing/2014/main" id="{1071945D-5A2D-C64D-950D-0429109D618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76400" y="3987940"/>
            <a:ext cx="528515" cy="1552934"/>
          </a:xfrm>
          <a:prstGeom prst="rect">
            <a:avLst/>
          </a:prstGeom>
        </p:spPr>
      </p:pic>
    </p:spTree>
    <p:extLst>
      <p:ext uri="{BB962C8B-B14F-4D97-AF65-F5344CB8AC3E}">
        <p14:creationId xmlns:p14="http://schemas.microsoft.com/office/powerpoint/2010/main" val="4117312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70B6FD-B4DD-4C3C-B591-D26FF6FF6394}" type="slidenum">
              <a:rPr lang="en-US" smtClean="0"/>
              <a:pPr/>
              <a:t>2</a:t>
            </a:fld>
            <a:endParaRPr lang="en-US"/>
          </a:p>
        </p:txBody>
      </p:sp>
      <p:sp>
        <p:nvSpPr>
          <p:cNvPr id="3" name="Title 2"/>
          <p:cNvSpPr>
            <a:spLocks noGrp="1"/>
          </p:cNvSpPr>
          <p:nvPr>
            <p:ph type="title"/>
          </p:nvPr>
        </p:nvSpPr>
        <p:spPr/>
        <p:txBody>
          <a:bodyPr/>
          <a:lstStyle/>
          <a:p>
            <a:r>
              <a:rPr lang="en-US" smtClean="0"/>
              <a:t>Abstract</a:t>
            </a:r>
            <a:endParaRPr lang="en-US" dirty="0"/>
          </a:p>
        </p:txBody>
      </p:sp>
      <p:sp>
        <p:nvSpPr>
          <p:cNvPr id="6" name="Text Placeholder 5"/>
          <p:cNvSpPr>
            <a:spLocks noGrp="1"/>
          </p:cNvSpPr>
          <p:nvPr>
            <p:ph type="body" sz="quarter" idx="13"/>
          </p:nvPr>
        </p:nvSpPr>
        <p:spPr/>
        <p:txBody>
          <a:bodyPr>
            <a:normAutofit fontScale="92500" lnSpcReduction="20000"/>
          </a:bodyPr>
          <a:lstStyle/>
          <a:p>
            <a:pPr marL="0" indent="0">
              <a:buNone/>
            </a:pPr>
            <a:r>
              <a:rPr lang="en-US" dirty="0"/>
              <a:t>When differential privacy was created more than a decade ago,  the motivating example was statistics published by an official statistics agency. In attempting to transition differential privacy from the academy to practice, an in particular for the 2020 Census of Population and Housing, the U.S. Census Bureau has encountered many challenges unanticipated by differential privacy's creators. These challenges include obtaining qualified personnel and a suitable computing environment, the difficulty accounting for all uses of the confidential data, the lack of release mechanisms that align with the needs of data users, the expectation on the part of data users that they will have access to micro-data, and the difficulty in setting the value of the privacy-loss parameter, ε (epsilon), and the lack of  tools and trained individuals to verify the correctness of differential privacy implementations. </a:t>
            </a:r>
            <a:br>
              <a:rPr lang="en-US" dirty="0"/>
            </a:br>
            <a:endParaRPr lang="en-US" dirty="0"/>
          </a:p>
        </p:txBody>
      </p:sp>
    </p:spTree>
    <p:extLst>
      <p:ext uri="{BB962C8B-B14F-4D97-AF65-F5344CB8AC3E}">
        <p14:creationId xmlns:p14="http://schemas.microsoft.com/office/powerpoint/2010/main" val="2062479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2800" dirty="0"/>
              <a:t>Publishing statistics for this household alone would result in an improper disclosure. </a:t>
            </a:r>
          </a:p>
        </p:txBody>
      </p:sp>
      <p:sp>
        <p:nvSpPr>
          <p:cNvPr id="4" name="Slide Number Placeholder 3"/>
          <p:cNvSpPr>
            <a:spLocks noGrp="1"/>
          </p:cNvSpPr>
          <p:nvPr>
            <p:ph type="sldNum" sz="quarter" idx="12"/>
          </p:nvPr>
        </p:nvSpPr>
        <p:spPr/>
        <p:txBody>
          <a:bodyPr/>
          <a:lstStyle/>
          <a:p>
            <a:fld id="{6B70B6FD-B4DD-4C3C-B591-D26FF6FF6394}" type="slidenum">
              <a:rPr lang="en-US" smtClean="0"/>
              <a:t>20</a:t>
            </a:fld>
            <a:endParaRPr lang="en-US"/>
          </a:p>
        </p:txBody>
      </p:sp>
      <p:pic>
        <p:nvPicPr>
          <p:cNvPr id="10" name="Content Placeholder 9">
            <a:extLst>
              <a:ext uri="{FF2B5EF4-FFF2-40B4-BE49-F238E27FC236}">
                <a16:creationId xmlns:a16="http://schemas.microsoft.com/office/drawing/2014/main" id="{FB4CFC89-A1BC-1E48-89CF-C75BEA26CCB3}"/>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539429" y="1562015"/>
            <a:ext cx="2334217" cy="2154338"/>
          </a:xfrm>
          <a:prstGeom prst="rect">
            <a:avLst/>
          </a:prstGeom>
        </p:spPr>
      </p:pic>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2"/>
            <p:extLst/>
          </p:nvPr>
        </p:nvGraphicFramePr>
        <p:xfrm>
          <a:off x="7137770" y="2478773"/>
          <a:ext cx="4189439" cy="2475158"/>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2477756356"/>
                  </a:ext>
                </a:extLst>
              </a:tr>
              <a:tr h="397996">
                <a:tc>
                  <a:txBody>
                    <a:bodyPr/>
                    <a:lstStyle/>
                    <a:p>
                      <a:pPr algn="ctr"/>
                      <a:r>
                        <a:rPr lang="en-US" dirty="0"/>
                        <a:t># white</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660680378"/>
                  </a:ext>
                </a:extLst>
              </a:tr>
              <a:tr h="397996">
                <a:tc>
                  <a:txBody>
                    <a:bodyPr/>
                    <a:lstStyle/>
                    <a:p>
                      <a:pPr algn="ctr"/>
                      <a:r>
                        <a:rPr lang="en-US" dirty="0"/>
                        <a:t>White F</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4089362542"/>
                  </a:ext>
                </a:extLst>
              </a:tr>
            </a:tbl>
          </a:graphicData>
        </a:graphic>
      </p:graphicFrame>
      <p:pic>
        <p:nvPicPr>
          <p:cNvPr id="20" name="Picture 19">
            <a:extLst>
              <a:ext uri="{FF2B5EF4-FFF2-40B4-BE49-F238E27FC236}">
                <a16:creationId xmlns:a16="http://schemas.microsoft.com/office/drawing/2014/main" id="{579CEDDB-78C5-EA4A-80D6-00081FD6AC18}"/>
              </a:ext>
            </a:extLst>
          </p:cNvPr>
          <p:cNvPicPr>
            <a:picLocks noChangeAspect="1"/>
          </p:cNvPicPr>
          <p:nvPr/>
        </p:nvPicPr>
        <p:blipFill>
          <a:blip r:embed="rId4"/>
          <a:stretch>
            <a:fillRect/>
          </a:stretch>
        </p:blipFill>
        <p:spPr>
          <a:xfrm>
            <a:off x="4220863" y="2639182"/>
            <a:ext cx="1666736" cy="2154339"/>
          </a:xfrm>
          <a:prstGeom prst="rect">
            <a:avLst/>
          </a:prstGeom>
        </p:spPr>
      </p:pic>
      <p:pic>
        <p:nvPicPr>
          <p:cNvPr id="23" name="Picture 22">
            <a:extLst>
              <a:ext uri="{FF2B5EF4-FFF2-40B4-BE49-F238E27FC236}">
                <a16:creationId xmlns:a16="http://schemas.microsoft.com/office/drawing/2014/main" id="{D55799FE-AFA0-F748-85E2-CF8C8683F46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76400" y="3987940"/>
            <a:ext cx="528515" cy="1552934"/>
          </a:xfrm>
          <a:prstGeom prst="rect">
            <a:avLst/>
          </a:prstGeom>
        </p:spPr>
      </p:pic>
      <p:sp>
        <p:nvSpPr>
          <p:cNvPr id="9" name="TextBox 8">
            <a:extLst>
              <a:ext uri="{FF2B5EF4-FFF2-40B4-BE49-F238E27FC236}">
                <a16:creationId xmlns:a16="http://schemas.microsoft.com/office/drawing/2014/main" id="{E34F1257-6540-1F43-AC33-13F996B3E41A}"/>
              </a:ext>
            </a:extLst>
          </p:cNvPr>
          <p:cNvSpPr txBox="1"/>
          <p:nvPr/>
        </p:nvSpPr>
        <p:spPr>
          <a:xfrm>
            <a:off x="7137769" y="5472957"/>
            <a:ext cx="4684117" cy="830997"/>
          </a:xfrm>
          <a:prstGeom prst="rect">
            <a:avLst/>
          </a:prstGeom>
          <a:noFill/>
        </p:spPr>
        <p:txBody>
          <a:bodyPr wrap="square" rtlCol="0">
            <a:spAutoFit/>
          </a:bodyPr>
          <a:lstStyle/>
          <a:p>
            <a:r>
              <a:rPr lang="en-US" sz="2400" dirty="0"/>
              <a:t>(D) Means suppressed to prevent an improper disclosure.</a:t>
            </a:r>
          </a:p>
        </p:txBody>
      </p:sp>
      <p:sp>
        <p:nvSpPr>
          <p:cNvPr id="11" name="TextBox 10">
            <a:extLst>
              <a:ext uri="{FF2B5EF4-FFF2-40B4-BE49-F238E27FC236}">
                <a16:creationId xmlns:a16="http://schemas.microsoft.com/office/drawing/2014/main" id="{E80E3C4A-EDD3-1D4B-AC77-175B163FC9E6}"/>
              </a:ext>
            </a:extLst>
          </p:cNvPr>
          <p:cNvSpPr txBox="1"/>
          <p:nvPr/>
        </p:nvSpPr>
        <p:spPr>
          <a:xfrm>
            <a:off x="96140" y="5611457"/>
            <a:ext cx="4583306" cy="369332"/>
          </a:xfrm>
          <a:prstGeom prst="rect">
            <a:avLst/>
          </a:prstGeom>
          <a:noFill/>
        </p:spPr>
        <p:txBody>
          <a:bodyPr wrap="none" rtlCol="0">
            <a:spAutoFit/>
          </a:bodyPr>
          <a:lstStyle/>
          <a:p>
            <a:r>
              <a:rPr lang="en-US" dirty="0"/>
              <a:t>24 </a:t>
            </a:r>
            <a:r>
              <a:rPr lang="en-US" dirty="0" smtClean="0"/>
              <a:t>year-old </a:t>
            </a:r>
            <a:r>
              <a:rPr lang="en-US" dirty="0"/>
              <a:t>Female White Single (24 FWS)</a:t>
            </a:r>
          </a:p>
        </p:txBody>
      </p:sp>
    </p:spTree>
    <p:extLst>
      <p:ext uri="{BB962C8B-B14F-4D97-AF65-F5344CB8AC3E}">
        <p14:creationId xmlns:p14="http://schemas.microsoft.com/office/powerpoint/2010/main" val="1742390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3200" dirty="0"/>
              <a:t>In the past, statistical agencies aggregated data from many households together into a single publication.</a:t>
            </a:r>
          </a:p>
        </p:txBody>
      </p:sp>
      <p:sp>
        <p:nvSpPr>
          <p:cNvPr id="4" name="Slide Number Placeholder 3"/>
          <p:cNvSpPr>
            <a:spLocks noGrp="1"/>
          </p:cNvSpPr>
          <p:nvPr>
            <p:ph type="sldNum" sz="quarter" idx="12"/>
          </p:nvPr>
        </p:nvSpPr>
        <p:spPr/>
        <p:txBody>
          <a:bodyPr/>
          <a:lstStyle/>
          <a:p>
            <a:fld id="{6B70B6FD-B4DD-4C3C-B591-D26FF6FF6394}" type="slidenum">
              <a:rPr lang="en-US" smtClean="0"/>
              <a:t>21</a:t>
            </a:fld>
            <a:endParaRPr lang="en-US"/>
          </a:p>
        </p:txBody>
      </p:sp>
      <p:pic>
        <p:nvPicPr>
          <p:cNvPr id="10" name="Content Placeholder 9">
            <a:extLst>
              <a:ext uri="{FF2B5EF4-FFF2-40B4-BE49-F238E27FC236}">
                <a16:creationId xmlns:a16="http://schemas.microsoft.com/office/drawing/2014/main" id="{FB4CFC89-A1BC-1E48-89CF-C75BEA26CCB3}"/>
              </a:ext>
            </a:extLst>
          </p:cNvPr>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539430" y="1977341"/>
            <a:ext cx="4050305" cy="2518459"/>
          </a:xfrm>
          <a:prstGeom prst="rect">
            <a:avLst/>
          </a:prstGeom>
        </p:spPr>
      </p:pic>
      <p:grpSp>
        <p:nvGrpSpPr>
          <p:cNvPr id="2" name="Group 1">
            <a:extLst>
              <a:ext uri="{FF2B5EF4-FFF2-40B4-BE49-F238E27FC236}">
                <a16:creationId xmlns:a16="http://schemas.microsoft.com/office/drawing/2014/main" id="{F21ACE3E-21A1-444F-A91F-333CC7DC2523}"/>
              </a:ext>
            </a:extLst>
          </p:cNvPr>
          <p:cNvGrpSpPr/>
          <p:nvPr/>
        </p:nvGrpSpPr>
        <p:grpSpPr>
          <a:xfrm>
            <a:off x="689809" y="4495800"/>
            <a:ext cx="3026374" cy="1244937"/>
            <a:chOff x="393091" y="3295805"/>
            <a:chExt cx="3026374" cy="1244937"/>
          </a:xfrm>
        </p:grpSpPr>
        <p:pic>
          <p:nvPicPr>
            <p:cNvPr id="6" name="Picture 5">
              <a:extLst>
                <a:ext uri="{FF2B5EF4-FFF2-40B4-BE49-F238E27FC236}">
                  <a16:creationId xmlns:a16="http://schemas.microsoft.com/office/drawing/2014/main" id="{41E4389E-94D1-F14F-86EF-37C3FC25F9F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3091" y="3295805"/>
              <a:ext cx="731552" cy="1213635"/>
            </a:xfrm>
            <a:prstGeom prst="rect">
              <a:avLst/>
            </a:prstGeom>
          </p:spPr>
        </p:pic>
        <p:pic>
          <p:nvPicPr>
            <p:cNvPr id="7" name="Picture 6">
              <a:extLst>
                <a:ext uri="{FF2B5EF4-FFF2-40B4-BE49-F238E27FC236}">
                  <a16:creationId xmlns:a16="http://schemas.microsoft.com/office/drawing/2014/main" id="{E4C1C567-5689-CC40-8C08-B9401B4C671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6609" y="3821582"/>
              <a:ext cx="298032" cy="687858"/>
            </a:xfrm>
            <a:prstGeom prst="rect">
              <a:avLst/>
            </a:prstGeom>
          </p:spPr>
        </p:pic>
        <p:pic>
          <p:nvPicPr>
            <p:cNvPr id="8" name="Picture 7">
              <a:extLst>
                <a:ext uri="{FF2B5EF4-FFF2-40B4-BE49-F238E27FC236}">
                  <a16:creationId xmlns:a16="http://schemas.microsoft.com/office/drawing/2014/main" id="{37768F5B-0CDC-1746-B76B-8644782D123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83979" y="3491389"/>
              <a:ext cx="325281" cy="1049353"/>
            </a:xfrm>
            <a:prstGeom prst="rect">
              <a:avLst/>
            </a:prstGeom>
          </p:spPr>
        </p:pic>
        <p:pic>
          <p:nvPicPr>
            <p:cNvPr id="9" name="Picture 8">
              <a:extLst>
                <a:ext uri="{FF2B5EF4-FFF2-40B4-BE49-F238E27FC236}">
                  <a16:creationId xmlns:a16="http://schemas.microsoft.com/office/drawing/2014/main" id="{6BA5FB2E-CEA0-6148-B997-435489F7F51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04479" y="3606920"/>
              <a:ext cx="1028060" cy="933822"/>
            </a:xfrm>
            <a:prstGeom prst="rect">
              <a:avLst/>
            </a:prstGeom>
          </p:spPr>
        </p:pic>
        <p:pic>
          <p:nvPicPr>
            <p:cNvPr id="11" name="Picture 10">
              <a:extLst>
                <a:ext uri="{FF2B5EF4-FFF2-40B4-BE49-F238E27FC236}">
                  <a16:creationId xmlns:a16="http://schemas.microsoft.com/office/drawing/2014/main" id="{C6A21A62-B497-2A4A-AB14-4CA5E78D1BB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21119" y="3632811"/>
              <a:ext cx="298346" cy="876629"/>
            </a:xfrm>
            <a:prstGeom prst="rect">
              <a:avLst/>
            </a:prstGeom>
          </p:spPr>
        </p:pic>
      </p:grpSp>
      <p:pic>
        <p:nvPicPr>
          <p:cNvPr id="20" name="Picture 19">
            <a:extLst>
              <a:ext uri="{FF2B5EF4-FFF2-40B4-BE49-F238E27FC236}">
                <a16:creationId xmlns:a16="http://schemas.microsoft.com/office/drawing/2014/main" id="{579CEDDB-78C5-EA4A-80D6-00081FD6AC18}"/>
              </a:ext>
            </a:extLst>
          </p:cNvPr>
          <p:cNvPicPr>
            <a:picLocks noChangeAspect="1"/>
          </p:cNvPicPr>
          <p:nvPr/>
        </p:nvPicPr>
        <p:blipFill>
          <a:blip r:embed="rId9"/>
          <a:stretch>
            <a:fillRect/>
          </a:stretch>
        </p:blipFill>
        <p:spPr>
          <a:xfrm>
            <a:off x="5133776" y="2789946"/>
            <a:ext cx="1666736" cy="2154339"/>
          </a:xfrm>
          <a:prstGeom prst="rect">
            <a:avLst/>
          </a:prstGeom>
        </p:spPr>
      </p:pic>
      <p:graphicFrame>
        <p:nvGraphicFramePr>
          <p:cNvPr id="15" name="Content Placeholder 17">
            <a:extLst>
              <a:ext uri="{FF2B5EF4-FFF2-40B4-BE49-F238E27FC236}">
                <a16:creationId xmlns:a16="http://schemas.microsoft.com/office/drawing/2014/main" id="{0CE1976A-3054-F34F-BB32-49591BE11B0E}"/>
              </a:ext>
            </a:extLst>
          </p:cNvPr>
          <p:cNvGraphicFramePr>
            <a:graphicFrameLocks/>
          </p:cNvGraphicFramePr>
          <p:nvPr>
            <p:extLst/>
          </p:nvPr>
        </p:nvGraphicFramePr>
        <p:xfrm>
          <a:off x="7137770" y="2251419"/>
          <a:ext cx="4189439" cy="3513234"/>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p>
                      <a:pPr algn="ctr"/>
                      <a:r>
                        <a:rPr lang="en-US" dirty="0"/>
                        <a:t>Age</a:t>
                      </a:r>
                    </a:p>
                  </a:txBody>
                  <a:tcPr anchor="ctr"/>
                </a:tc>
                <a:tc>
                  <a:txBody>
                    <a:bodyPr/>
                    <a:lstStyle/>
                    <a:p>
                      <a:pPr algn="ctr"/>
                      <a:r>
                        <a:rPr lang="en-US" dirty="0"/>
                        <a:t>Mean</a:t>
                      </a:r>
                    </a:p>
                    <a:p>
                      <a:pPr algn="ctr"/>
                      <a:r>
                        <a:rPr lang="en-US" dirty="0"/>
                        <a:t>Age</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bl>
          </a:graphicData>
        </a:graphic>
      </p:graphicFrame>
    </p:spTree>
    <p:extLst>
      <p:ext uri="{BB962C8B-B14F-4D97-AF65-F5344CB8AC3E}">
        <p14:creationId xmlns:p14="http://schemas.microsoft.com/office/powerpoint/2010/main" val="1742082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3200" dirty="0"/>
              <a:t>We now know that this publication can be </a:t>
            </a:r>
            <a:br>
              <a:rPr lang="en-US" sz="3200" dirty="0"/>
            </a:br>
            <a:r>
              <a:rPr lang="en-US" sz="3200" dirty="0"/>
              <a:t>reverse-engineered to reveal the confidential database.</a:t>
            </a:r>
          </a:p>
        </p:txBody>
      </p:sp>
      <p:sp>
        <p:nvSpPr>
          <p:cNvPr id="4" name="Slide Number Placeholder 3"/>
          <p:cNvSpPr>
            <a:spLocks noGrp="1"/>
          </p:cNvSpPr>
          <p:nvPr>
            <p:ph type="sldNum" sz="quarter" idx="12"/>
          </p:nvPr>
        </p:nvSpPr>
        <p:spPr/>
        <p:txBody>
          <a:bodyPr/>
          <a:lstStyle/>
          <a:p>
            <a:fld id="{6B70B6FD-B4DD-4C3C-B591-D26FF6FF6394}" type="slidenum">
              <a:rPr lang="en-US" smtClean="0"/>
              <a:t>22</a:t>
            </a:fld>
            <a:endParaRPr lang="en-US"/>
          </a:p>
        </p:txBody>
      </p:sp>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2"/>
            <p:extLst/>
          </p:nvPr>
        </p:nvGraphicFramePr>
        <p:xfrm>
          <a:off x="7189781" y="2118553"/>
          <a:ext cx="4189439" cy="3271150"/>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bl>
          </a:graphicData>
        </a:graphic>
      </p:graphicFrame>
      <p:pic>
        <p:nvPicPr>
          <p:cNvPr id="20" name="Picture 19">
            <a:extLst>
              <a:ext uri="{FF2B5EF4-FFF2-40B4-BE49-F238E27FC236}">
                <a16:creationId xmlns:a16="http://schemas.microsoft.com/office/drawing/2014/main" id="{579CEDDB-78C5-EA4A-80D6-00081FD6AC18}"/>
              </a:ext>
            </a:extLst>
          </p:cNvPr>
          <p:cNvPicPr>
            <a:picLocks noChangeAspect="1"/>
          </p:cNvPicPr>
          <p:nvPr/>
        </p:nvPicPr>
        <p:blipFill>
          <a:blip r:embed="rId3"/>
          <a:stretch>
            <a:fillRect/>
          </a:stretch>
        </p:blipFill>
        <p:spPr>
          <a:xfrm flipH="1">
            <a:off x="4679073" y="2546984"/>
            <a:ext cx="2280703" cy="2154339"/>
          </a:xfrm>
          <a:prstGeom prst="rect">
            <a:avLst/>
          </a:prstGeom>
        </p:spPr>
      </p:pic>
      <p:grpSp>
        <p:nvGrpSpPr>
          <p:cNvPr id="15" name="Group 14">
            <a:extLst>
              <a:ext uri="{FF2B5EF4-FFF2-40B4-BE49-F238E27FC236}">
                <a16:creationId xmlns:a16="http://schemas.microsoft.com/office/drawing/2014/main" id="{7B3F71AD-B8D0-E04A-B4ED-FF4FEDA98BB1}"/>
              </a:ext>
            </a:extLst>
          </p:cNvPr>
          <p:cNvGrpSpPr/>
          <p:nvPr/>
        </p:nvGrpSpPr>
        <p:grpSpPr>
          <a:xfrm>
            <a:off x="694881" y="1631842"/>
            <a:ext cx="3869190" cy="4503677"/>
            <a:chOff x="54063" y="1516781"/>
            <a:chExt cx="3869190" cy="4503677"/>
          </a:xfrm>
        </p:grpSpPr>
        <p:pic>
          <p:nvPicPr>
            <p:cNvPr id="16" name="Picture 15">
              <a:extLst>
                <a:ext uri="{FF2B5EF4-FFF2-40B4-BE49-F238E27FC236}">
                  <a16:creationId xmlns:a16="http://schemas.microsoft.com/office/drawing/2014/main" id="{5385EBA1-197D-C540-873D-9957486835D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92173" y="1516781"/>
              <a:ext cx="731552" cy="1213635"/>
            </a:xfrm>
            <a:prstGeom prst="rect">
              <a:avLst/>
            </a:prstGeom>
          </p:spPr>
        </p:pic>
        <p:pic>
          <p:nvPicPr>
            <p:cNvPr id="17" name="Picture 16">
              <a:extLst>
                <a:ext uri="{FF2B5EF4-FFF2-40B4-BE49-F238E27FC236}">
                  <a16:creationId xmlns:a16="http://schemas.microsoft.com/office/drawing/2014/main" id="{98DA56A3-FAF1-E54F-90AC-6F12E00B852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5924" y="4870935"/>
              <a:ext cx="298032" cy="687858"/>
            </a:xfrm>
            <a:prstGeom prst="rect">
              <a:avLst/>
            </a:prstGeom>
          </p:spPr>
        </p:pic>
        <p:pic>
          <p:nvPicPr>
            <p:cNvPr id="19" name="Picture 18">
              <a:extLst>
                <a:ext uri="{FF2B5EF4-FFF2-40B4-BE49-F238E27FC236}">
                  <a16:creationId xmlns:a16="http://schemas.microsoft.com/office/drawing/2014/main" id="{2BF1A652-BEB7-1D46-BE4E-7F99A51D92F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95309" y="4540744"/>
              <a:ext cx="325281" cy="1049353"/>
            </a:xfrm>
            <a:prstGeom prst="rect">
              <a:avLst/>
            </a:prstGeom>
          </p:spPr>
        </p:pic>
        <p:sp>
          <p:nvSpPr>
            <p:cNvPr id="21" name="TextBox 20">
              <a:extLst>
                <a:ext uri="{FF2B5EF4-FFF2-40B4-BE49-F238E27FC236}">
                  <a16:creationId xmlns:a16="http://schemas.microsoft.com/office/drawing/2014/main" id="{28C4CEAA-546F-284D-B793-C04061AC115C}"/>
                </a:ext>
              </a:extLst>
            </p:cNvPr>
            <p:cNvSpPr txBox="1"/>
            <p:nvPr/>
          </p:nvSpPr>
          <p:spPr>
            <a:xfrm>
              <a:off x="54063" y="5558793"/>
              <a:ext cx="857927" cy="461665"/>
            </a:xfrm>
            <a:prstGeom prst="rect">
              <a:avLst/>
            </a:prstGeom>
            <a:noFill/>
          </p:spPr>
          <p:txBody>
            <a:bodyPr wrap="none" rtlCol="0">
              <a:spAutoFit/>
            </a:bodyPr>
            <a:lstStyle/>
            <a:p>
              <a:r>
                <a:rPr lang="en-US" sz="2400" dirty="0"/>
                <a:t>8 FBS</a:t>
              </a:r>
            </a:p>
          </p:txBody>
        </p:sp>
        <p:sp>
          <p:nvSpPr>
            <p:cNvPr id="22" name="TextBox 21">
              <a:extLst>
                <a:ext uri="{FF2B5EF4-FFF2-40B4-BE49-F238E27FC236}">
                  <a16:creationId xmlns:a16="http://schemas.microsoft.com/office/drawing/2014/main" id="{8DEF748F-F620-8B41-BF02-DC78426977AF}"/>
                </a:ext>
              </a:extLst>
            </p:cNvPr>
            <p:cNvSpPr txBox="1"/>
            <p:nvPr/>
          </p:nvSpPr>
          <p:spPr>
            <a:xfrm>
              <a:off x="1237362" y="5558793"/>
              <a:ext cx="1241174" cy="461665"/>
            </a:xfrm>
            <a:prstGeom prst="rect">
              <a:avLst/>
            </a:prstGeom>
            <a:noFill/>
          </p:spPr>
          <p:txBody>
            <a:bodyPr wrap="none" rtlCol="0">
              <a:spAutoFit/>
            </a:bodyPr>
            <a:lstStyle/>
            <a:p>
              <a:r>
                <a:rPr lang="en-US" sz="2400" dirty="0"/>
                <a:t>18 MWS</a:t>
              </a:r>
            </a:p>
          </p:txBody>
        </p:sp>
        <p:sp>
          <p:nvSpPr>
            <p:cNvPr id="23" name="TextBox 22">
              <a:extLst>
                <a:ext uri="{FF2B5EF4-FFF2-40B4-BE49-F238E27FC236}">
                  <a16:creationId xmlns:a16="http://schemas.microsoft.com/office/drawing/2014/main" id="{65403BA1-B170-8B40-A2A0-4933C4AFA44A}"/>
                </a:ext>
              </a:extLst>
            </p:cNvPr>
            <p:cNvSpPr txBox="1"/>
            <p:nvPr/>
          </p:nvSpPr>
          <p:spPr>
            <a:xfrm>
              <a:off x="526495" y="3994827"/>
              <a:ext cx="2662908" cy="461665"/>
            </a:xfrm>
            <a:prstGeom prst="rect">
              <a:avLst/>
            </a:prstGeom>
            <a:noFill/>
          </p:spPr>
          <p:txBody>
            <a:bodyPr wrap="none" rtlCol="0">
              <a:spAutoFit/>
            </a:bodyPr>
            <a:lstStyle/>
            <a:p>
              <a:r>
                <a:rPr lang="en-US" sz="2400" dirty="0"/>
                <a:t>30 MWM &amp; 36 FBM</a:t>
              </a:r>
            </a:p>
          </p:txBody>
        </p:sp>
        <p:pic>
          <p:nvPicPr>
            <p:cNvPr id="24" name="Picture 23">
              <a:extLst>
                <a:ext uri="{FF2B5EF4-FFF2-40B4-BE49-F238E27FC236}">
                  <a16:creationId xmlns:a16="http://schemas.microsoft.com/office/drawing/2014/main" id="{BEF02BA7-AB62-AE40-AA61-BB70D6DD1E2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10341" y="3230101"/>
              <a:ext cx="895216" cy="813155"/>
            </a:xfrm>
            <a:prstGeom prst="rect">
              <a:avLst/>
            </a:prstGeom>
          </p:spPr>
        </p:pic>
        <p:pic>
          <p:nvPicPr>
            <p:cNvPr id="25" name="Picture 24">
              <a:extLst>
                <a:ext uri="{FF2B5EF4-FFF2-40B4-BE49-F238E27FC236}">
                  <a16:creationId xmlns:a16="http://schemas.microsoft.com/office/drawing/2014/main" id="{F50049F9-DA3E-AC4F-9FF2-BBD32F5FC12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89403" y="4627105"/>
              <a:ext cx="298346" cy="876629"/>
            </a:xfrm>
            <a:prstGeom prst="rect">
              <a:avLst/>
            </a:prstGeom>
          </p:spPr>
        </p:pic>
        <p:sp>
          <p:nvSpPr>
            <p:cNvPr id="26" name="TextBox 25">
              <a:extLst>
                <a:ext uri="{FF2B5EF4-FFF2-40B4-BE49-F238E27FC236}">
                  <a16:creationId xmlns:a16="http://schemas.microsoft.com/office/drawing/2014/main" id="{C5B5255B-5205-2F48-96FD-97BF06BDA448}"/>
                </a:ext>
              </a:extLst>
            </p:cNvPr>
            <p:cNvSpPr txBox="1"/>
            <p:nvPr/>
          </p:nvSpPr>
          <p:spPr>
            <a:xfrm>
              <a:off x="2803908" y="5558793"/>
              <a:ext cx="1119345" cy="461665"/>
            </a:xfrm>
            <a:prstGeom prst="rect">
              <a:avLst/>
            </a:prstGeom>
            <a:noFill/>
          </p:spPr>
          <p:txBody>
            <a:bodyPr wrap="none" rtlCol="0">
              <a:spAutoFit/>
            </a:bodyPr>
            <a:lstStyle/>
            <a:p>
              <a:r>
                <a:rPr lang="en-US" sz="2400" dirty="0"/>
                <a:t>24 FWS</a:t>
              </a:r>
            </a:p>
          </p:txBody>
        </p:sp>
        <p:sp>
          <p:nvSpPr>
            <p:cNvPr id="27" name="TextBox 26">
              <a:extLst>
                <a:ext uri="{FF2B5EF4-FFF2-40B4-BE49-F238E27FC236}">
                  <a16:creationId xmlns:a16="http://schemas.microsoft.com/office/drawing/2014/main" id="{3A4B8BD8-8FB7-BB47-A3EF-D3621C71D261}"/>
                </a:ext>
              </a:extLst>
            </p:cNvPr>
            <p:cNvSpPr txBox="1"/>
            <p:nvPr/>
          </p:nvSpPr>
          <p:spPr>
            <a:xfrm>
              <a:off x="580195" y="2690404"/>
              <a:ext cx="2555508" cy="461665"/>
            </a:xfrm>
            <a:prstGeom prst="rect">
              <a:avLst/>
            </a:prstGeom>
            <a:noFill/>
          </p:spPr>
          <p:txBody>
            <a:bodyPr wrap="none" rtlCol="0">
              <a:spAutoFit/>
            </a:bodyPr>
            <a:lstStyle/>
            <a:p>
              <a:r>
                <a:rPr lang="en-US" sz="2400" dirty="0"/>
                <a:t>66 FBM &amp; 84 MBM</a:t>
              </a:r>
            </a:p>
          </p:txBody>
        </p:sp>
      </p:grpSp>
      <p:sp>
        <p:nvSpPr>
          <p:cNvPr id="13" name="TextBox 12">
            <a:extLst>
              <a:ext uri="{FF2B5EF4-FFF2-40B4-BE49-F238E27FC236}">
                <a16:creationId xmlns:a16="http://schemas.microsoft.com/office/drawing/2014/main" id="{6773591B-2F6A-FD4D-911B-B120E3150F1F}"/>
              </a:ext>
            </a:extLst>
          </p:cNvPr>
          <p:cNvSpPr txBox="1"/>
          <p:nvPr/>
        </p:nvSpPr>
        <p:spPr>
          <a:xfrm>
            <a:off x="5297380" y="5562600"/>
            <a:ext cx="6894620" cy="1200329"/>
          </a:xfrm>
          <a:prstGeom prst="rect">
            <a:avLst/>
          </a:prstGeom>
          <a:noFill/>
        </p:spPr>
        <p:txBody>
          <a:bodyPr wrap="square" rtlCol="0">
            <a:spAutoFit/>
          </a:bodyPr>
          <a:lstStyle/>
          <a:p>
            <a:r>
              <a:rPr lang="en-US" sz="2400" dirty="0"/>
              <a:t>This table can be expressed by 164 equations.</a:t>
            </a:r>
          </a:p>
          <a:p>
            <a:r>
              <a:rPr lang="en-US" sz="2400" dirty="0"/>
              <a:t>Solving those equations takes</a:t>
            </a:r>
            <a:br>
              <a:rPr lang="en-US" sz="2400" dirty="0"/>
            </a:br>
            <a:r>
              <a:rPr lang="en-US" sz="2400" dirty="0"/>
              <a:t>0.2 seconds on a 2013 MacBook Pro.</a:t>
            </a:r>
          </a:p>
        </p:txBody>
      </p:sp>
    </p:spTree>
    <p:extLst>
      <p:ext uri="{BB962C8B-B14F-4D97-AF65-F5344CB8AC3E}">
        <p14:creationId xmlns:p14="http://schemas.microsoft.com/office/powerpoint/2010/main" val="1134567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08C-499F-4846-B5BF-09BB7B3DF955}"/>
              </a:ext>
            </a:extLst>
          </p:cNvPr>
          <p:cNvSpPr>
            <a:spLocks noGrp="1"/>
          </p:cNvSpPr>
          <p:nvPr>
            <p:ph type="title"/>
          </p:nvPr>
        </p:nvSpPr>
        <p:spPr/>
        <p:txBody>
          <a:bodyPr>
            <a:normAutofit fontScale="90000"/>
          </a:bodyPr>
          <a:lstStyle/>
          <a:p>
            <a:r>
              <a:rPr lang="en-US" dirty="0"/>
              <a:t>Faced with “database reconstruction,” </a:t>
            </a:r>
            <a:br>
              <a:rPr lang="en-US" dirty="0"/>
            </a:br>
            <a:r>
              <a:rPr lang="en-US" dirty="0"/>
              <a:t>statistical agencies have just two choices.</a:t>
            </a:r>
          </a:p>
        </p:txBody>
      </p:sp>
      <p:sp>
        <p:nvSpPr>
          <p:cNvPr id="3" name="Content Placeholder 2">
            <a:extLst>
              <a:ext uri="{FF2B5EF4-FFF2-40B4-BE49-F238E27FC236}">
                <a16:creationId xmlns:a16="http://schemas.microsoft.com/office/drawing/2014/main" id="{1A0EFCD0-A493-8D43-8D57-29C349FFC3F6}"/>
              </a:ext>
            </a:extLst>
          </p:cNvPr>
          <p:cNvSpPr>
            <a:spLocks noGrp="1"/>
          </p:cNvSpPr>
          <p:nvPr>
            <p:ph idx="1"/>
          </p:nvPr>
        </p:nvSpPr>
        <p:spPr/>
        <p:txBody>
          <a:bodyPr>
            <a:normAutofit/>
          </a:bodyPr>
          <a:lstStyle/>
          <a:p>
            <a:endParaRPr lang="en-US" dirty="0"/>
          </a:p>
          <a:p>
            <a:endParaRPr lang="en-US" dirty="0"/>
          </a:p>
          <a:p>
            <a:r>
              <a:rPr lang="en-US" dirty="0"/>
              <a:t>Option #1: Publish fewer statistics.</a:t>
            </a:r>
          </a:p>
          <a:p>
            <a:endParaRPr lang="en-US" dirty="0"/>
          </a:p>
          <a:p>
            <a:r>
              <a:rPr lang="en-US" dirty="0"/>
              <a:t>Option #2: Publish statistics with less accuracy. </a:t>
            </a:r>
          </a:p>
          <a:p>
            <a:endParaRPr lang="en-US" dirty="0"/>
          </a:p>
        </p:txBody>
      </p:sp>
      <p:sp>
        <p:nvSpPr>
          <p:cNvPr id="4" name="Slide Number Placeholder 3">
            <a:extLst>
              <a:ext uri="{FF2B5EF4-FFF2-40B4-BE49-F238E27FC236}">
                <a16:creationId xmlns:a16="http://schemas.microsoft.com/office/drawing/2014/main" id="{18A8DE35-604F-D84F-B3F9-99626DD926E6}"/>
              </a:ext>
            </a:extLst>
          </p:cNvPr>
          <p:cNvSpPr>
            <a:spLocks noGrp="1"/>
          </p:cNvSpPr>
          <p:nvPr>
            <p:ph type="sldNum" sz="quarter" idx="12"/>
          </p:nvPr>
        </p:nvSpPr>
        <p:spPr/>
        <p:txBody>
          <a:bodyPr/>
          <a:lstStyle/>
          <a:p>
            <a:fld id="{6B70B6FD-B4DD-4C3C-B591-D26FF6FF6394}" type="slidenum">
              <a:rPr lang="en-US" smtClean="0"/>
              <a:pPr/>
              <a:t>23</a:t>
            </a:fld>
            <a:endParaRPr lang="en-US"/>
          </a:p>
        </p:txBody>
      </p:sp>
    </p:spTree>
    <p:extLst>
      <p:ext uri="{BB962C8B-B14F-4D97-AF65-F5344CB8AC3E}">
        <p14:creationId xmlns:p14="http://schemas.microsoft.com/office/powerpoint/2010/main" val="774567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9170-908C-1F46-9AC4-DF20868264ED}"/>
              </a:ext>
            </a:extLst>
          </p:cNvPr>
          <p:cNvSpPr>
            <a:spLocks noGrp="1"/>
          </p:cNvSpPr>
          <p:nvPr>
            <p:ph type="title"/>
          </p:nvPr>
        </p:nvSpPr>
        <p:spPr/>
        <p:txBody>
          <a:bodyPr>
            <a:normAutofit fontScale="90000"/>
          </a:bodyPr>
          <a:lstStyle/>
          <a:p>
            <a:r>
              <a:rPr lang="en-US" dirty="0"/>
              <a:t>The problem with publishing fewer statistics: </a:t>
            </a:r>
            <a:br>
              <a:rPr lang="en-US" dirty="0"/>
            </a:br>
            <a:r>
              <a:rPr lang="en-US" dirty="0"/>
              <a:t>it’s hard to know how many statistics is “too many.”</a:t>
            </a:r>
          </a:p>
        </p:txBody>
      </p:sp>
      <p:sp>
        <p:nvSpPr>
          <p:cNvPr id="4" name="Slide Number Placeholder 3">
            <a:extLst>
              <a:ext uri="{FF2B5EF4-FFF2-40B4-BE49-F238E27FC236}">
                <a16:creationId xmlns:a16="http://schemas.microsoft.com/office/drawing/2014/main" id="{59C8B4B6-3749-6C49-9AD6-4782060BD1BA}"/>
              </a:ext>
            </a:extLst>
          </p:cNvPr>
          <p:cNvSpPr>
            <a:spLocks noGrp="1"/>
          </p:cNvSpPr>
          <p:nvPr>
            <p:ph type="sldNum" sz="quarter" idx="12"/>
          </p:nvPr>
        </p:nvSpPr>
        <p:spPr/>
        <p:txBody>
          <a:bodyPr/>
          <a:lstStyle/>
          <a:p>
            <a:fld id="{6B70B6FD-B4DD-4C3C-B591-D26FF6FF6394}" type="slidenum">
              <a:rPr lang="en-US" smtClean="0"/>
              <a:pPr/>
              <a:t>24</a:t>
            </a:fld>
            <a:endParaRPr lang="en-US"/>
          </a:p>
        </p:txBody>
      </p:sp>
      <p:graphicFrame>
        <p:nvGraphicFramePr>
          <p:cNvPr id="5" name="Table 4">
            <a:extLst>
              <a:ext uri="{FF2B5EF4-FFF2-40B4-BE49-F238E27FC236}">
                <a16:creationId xmlns:a16="http://schemas.microsoft.com/office/drawing/2014/main" id="{071987AD-80F6-DA45-BEBD-57E01D915193}"/>
              </a:ext>
            </a:extLst>
          </p:cNvPr>
          <p:cNvGraphicFramePr>
            <a:graphicFrameLocks noGrp="1"/>
          </p:cNvGraphicFramePr>
          <p:nvPr>
            <p:extLst/>
          </p:nvPr>
        </p:nvGraphicFramePr>
        <p:xfrm>
          <a:off x="7137770" y="1720228"/>
          <a:ext cx="4189439" cy="4863134"/>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extLst>
                  <a:ext uri="{0D108BD9-81ED-4DB2-BD59-A6C34878D82A}">
                    <a16:rowId xmlns:a16="http://schemas.microsoft.com/office/drawing/2014/main" val="660680378"/>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highlight>
                            <a:srgbClr val="000000"/>
                          </a:highlight>
                        </a:rPr>
                        <a:t>3</a:t>
                      </a:r>
                    </a:p>
                  </a:txBody>
                  <a:tcPr anchor="ctr"/>
                </a:tc>
                <a:tc>
                  <a:txBody>
                    <a:bodyPr/>
                    <a:lstStyle/>
                    <a:p>
                      <a:pPr algn="ctr"/>
                      <a:r>
                        <a:rPr lang="en-US" dirty="0">
                          <a:highlight>
                            <a:srgbClr val="000000"/>
                          </a:highlight>
                        </a:rPr>
                        <a:t>36</a:t>
                      </a:r>
                    </a:p>
                  </a:txBody>
                  <a:tcPr anchor="ctr"/>
                </a:tc>
                <a:tc>
                  <a:txBody>
                    <a:bodyPr/>
                    <a:lstStyle/>
                    <a:p>
                      <a:pPr algn="ctr"/>
                      <a:r>
                        <a:rPr lang="en-US" dirty="0">
                          <a:highlight>
                            <a:srgbClr val="000000"/>
                          </a:highlight>
                        </a:rPr>
                        <a:t>36.7</a:t>
                      </a:r>
                    </a:p>
                  </a:txBody>
                  <a:tcPr anchor="ctr"/>
                </a:tc>
                <a:extLst>
                  <a:ext uri="{0D108BD9-81ED-4DB2-BD59-A6C34878D82A}">
                    <a16:rowId xmlns:a16="http://schemas.microsoft.com/office/drawing/2014/main" val="1740799039"/>
                  </a:ext>
                </a:extLst>
              </a:tr>
              <a:tr h="397996">
                <a:tc>
                  <a:txBody>
                    <a:bodyPr/>
                    <a:lstStyle/>
                    <a:p>
                      <a:pPr algn="ctr"/>
                      <a:r>
                        <a:rPr lang="en-US" dirty="0"/>
                        <a:t>Black M</a:t>
                      </a:r>
                    </a:p>
                  </a:txBody>
                  <a:tcPr anchor="ctr"/>
                </a:tc>
                <a:tc>
                  <a:txBody>
                    <a:bodyPr/>
                    <a:lstStyle/>
                    <a:p>
                      <a:pPr algn="ct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extLst>
                  <a:ext uri="{0D108BD9-81ED-4DB2-BD59-A6C34878D82A}">
                    <a16:rowId xmlns:a16="http://schemas.microsoft.com/office/drawing/2014/main" val="1589730654"/>
                  </a:ext>
                </a:extLst>
              </a:tr>
              <a:tr h="397996">
                <a:tc>
                  <a:txBody>
                    <a:bodyPr/>
                    <a:lstStyle/>
                    <a:p>
                      <a:pPr algn="ctr"/>
                      <a:r>
                        <a:rPr lang="en-US" dirty="0"/>
                        <a:t>White M</a:t>
                      </a:r>
                    </a:p>
                  </a:txBody>
                  <a:tcPr anchor="ctr"/>
                </a:tc>
                <a:tc>
                  <a:txBody>
                    <a:bodyPr/>
                    <a:lstStyle/>
                    <a:p>
                      <a:pPr algn="ct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extLst>
                  <a:ext uri="{0D108BD9-81ED-4DB2-BD59-A6C34878D82A}">
                    <a16:rowId xmlns:a16="http://schemas.microsoft.com/office/drawing/2014/main" val="1992198181"/>
                  </a:ext>
                </a:extLst>
              </a:tr>
              <a:tr h="397996">
                <a:tc>
                  <a:txBody>
                    <a:bodyPr/>
                    <a:lstStyle/>
                    <a:p>
                      <a:pPr algn="ctr"/>
                      <a:r>
                        <a:rPr lang="en-US" dirty="0"/>
                        <a:t>White F</a:t>
                      </a:r>
                    </a:p>
                  </a:txBody>
                  <a:tcPr anchor="ctr"/>
                </a:tc>
                <a:tc>
                  <a:txBody>
                    <a:bodyPr/>
                    <a:lstStyle/>
                    <a:p>
                      <a:pPr algn="ct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extLst>
                  <a:ext uri="{0D108BD9-81ED-4DB2-BD59-A6C34878D82A}">
                    <a16:rowId xmlns:a16="http://schemas.microsoft.com/office/drawing/2014/main" val="4089362542"/>
                  </a:ext>
                </a:extLst>
              </a:tr>
            </a:tbl>
          </a:graphicData>
        </a:graphic>
      </p:graphicFrame>
      <p:sp>
        <p:nvSpPr>
          <p:cNvPr id="6" name="Right Arrow 5">
            <a:extLst>
              <a:ext uri="{FF2B5EF4-FFF2-40B4-BE49-F238E27FC236}">
                <a16:creationId xmlns:a16="http://schemas.microsoft.com/office/drawing/2014/main" id="{C4D244A5-3A5D-6345-9367-A659718BE99A}"/>
              </a:ext>
            </a:extLst>
          </p:cNvPr>
          <p:cNvSpPr/>
          <p:nvPr/>
        </p:nvSpPr>
        <p:spPr>
          <a:xfrm rot="10800000">
            <a:off x="4756497" y="3714122"/>
            <a:ext cx="1879970" cy="875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517E3AB2-1875-3045-A329-7F66001D52D1}"/>
              </a:ext>
            </a:extLst>
          </p:cNvPr>
          <p:cNvGraphicFramePr>
            <a:graphicFrameLocks noGrp="1"/>
          </p:cNvGraphicFramePr>
          <p:nvPr>
            <p:extLst/>
          </p:nvPr>
        </p:nvGraphicFramePr>
        <p:xfrm>
          <a:off x="469037" y="2516220"/>
          <a:ext cx="1752600" cy="327115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662408154"/>
                    </a:ext>
                  </a:extLst>
                </a:gridCol>
              </a:tblGrid>
              <a:tr h="397996">
                <a:tc>
                  <a:txBody>
                    <a:bodyPr/>
                    <a:lstStyle/>
                    <a:p>
                      <a:pPr algn="ctr"/>
                      <a:r>
                        <a:rPr lang="en-US" dirty="0"/>
                        <a:t>Solution #1</a:t>
                      </a:r>
                    </a:p>
                  </a:txBody>
                  <a:tcPr anchor="ctr"/>
                </a:tc>
                <a:extLst>
                  <a:ext uri="{0D108BD9-81ED-4DB2-BD59-A6C34878D82A}">
                    <a16:rowId xmlns:a16="http://schemas.microsoft.com/office/drawing/2014/main" val="4246408707"/>
                  </a:ext>
                </a:extLst>
              </a:tr>
              <a:tr h="397996">
                <a:tc>
                  <a:txBody>
                    <a:bodyPr/>
                    <a:lstStyle/>
                    <a:p>
                      <a:pPr algn="ctr"/>
                      <a:r>
                        <a:rPr lang="en-US" dirty="0"/>
                        <a:t>8 FBS</a:t>
                      </a:r>
                    </a:p>
                  </a:txBody>
                  <a:tcPr anchor="ctr"/>
                </a:tc>
                <a:extLst>
                  <a:ext uri="{0D108BD9-81ED-4DB2-BD59-A6C34878D82A}">
                    <a16:rowId xmlns:a16="http://schemas.microsoft.com/office/drawing/2014/main" val="2609657070"/>
                  </a:ext>
                </a:extLst>
              </a:tr>
              <a:tr h="485178">
                <a:tc>
                  <a:txBody>
                    <a:bodyPr/>
                    <a:lstStyle/>
                    <a:p>
                      <a:pPr algn="ctr"/>
                      <a:r>
                        <a:rPr lang="en-US" dirty="0"/>
                        <a:t>18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MWM</a:t>
                      </a:r>
                    </a:p>
                  </a:txBody>
                  <a:tcPr anchor="ctr"/>
                </a:tc>
                <a:extLst>
                  <a:ext uri="{0D108BD9-81ED-4DB2-BD59-A6C34878D82A}">
                    <a16:rowId xmlns:a16="http://schemas.microsoft.com/office/drawing/2014/main" val="1383342492"/>
                  </a:ext>
                </a:extLst>
              </a:tr>
              <a:tr h="397996">
                <a:tc>
                  <a:txBody>
                    <a:bodyPr/>
                    <a:lstStyle/>
                    <a:p>
                      <a:pPr algn="ctr"/>
                      <a:r>
                        <a:rPr lang="en-US" dirty="0"/>
                        <a:t>36 FBM</a:t>
                      </a:r>
                    </a:p>
                  </a:txBody>
                  <a:tcPr anchor="ctr"/>
                </a:tc>
                <a:extLst>
                  <a:ext uri="{0D108BD9-81ED-4DB2-BD59-A6C34878D82A}">
                    <a16:rowId xmlns:a16="http://schemas.microsoft.com/office/drawing/2014/main" val="3296498836"/>
                  </a:ext>
                </a:extLst>
              </a:tr>
              <a:tr h="397996">
                <a:tc>
                  <a:txBody>
                    <a:bodyPr/>
                    <a:lstStyle/>
                    <a:p>
                      <a:pPr algn="ctr"/>
                      <a:r>
                        <a:rPr lang="en-US" dirty="0"/>
                        <a:t>66 FBM</a:t>
                      </a:r>
                    </a:p>
                  </a:txBody>
                  <a:tcPr anchor="ctr"/>
                </a:tc>
                <a:extLst>
                  <a:ext uri="{0D108BD9-81ED-4DB2-BD59-A6C34878D82A}">
                    <a16:rowId xmlns:a16="http://schemas.microsoft.com/office/drawing/2014/main" val="660680378"/>
                  </a:ext>
                </a:extLst>
              </a:tr>
              <a:tr h="397996">
                <a:tc>
                  <a:txBody>
                    <a:bodyPr/>
                    <a:lstStyle/>
                    <a:p>
                      <a:pPr algn="ctr"/>
                      <a:r>
                        <a:rPr lang="en-US" dirty="0"/>
                        <a:t>84 MBM</a:t>
                      </a:r>
                    </a:p>
                  </a:txBody>
                  <a:tcPr anchor="ctr"/>
                </a:tc>
                <a:extLst>
                  <a:ext uri="{0D108BD9-81ED-4DB2-BD59-A6C34878D82A}">
                    <a16:rowId xmlns:a16="http://schemas.microsoft.com/office/drawing/2014/main" val="1388319119"/>
                  </a:ext>
                </a:extLst>
              </a:tr>
            </a:tbl>
          </a:graphicData>
        </a:graphic>
      </p:graphicFrame>
      <p:graphicFrame>
        <p:nvGraphicFramePr>
          <p:cNvPr id="9" name="Table 8">
            <a:extLst>
              <a:ext uri="{FF2B5EF4-FFF2-40B4-BE49-F238E27FC236}">
                <a16:creationId xmlns:a16="http://schemas.microsoft.com/office/drawing/2014/main" id="{F215B72A-5016-EB47-8DDA-6A6FF5CEA26B}"/>
              </a:ext>
            </a:extLst>
          </p:cNvPr>
          <p:cNvGraphicFramePr>
            <a:graphicFrameLocks noGrp="1"/>
          </p:cNvGraphicFramePr>
          <p:nvPr>
            <p:extLst/>
          </p:nvPr>
        </p:nvGraphicFramePr>
        <p:xfrm>
          <a:off x="2655730" y="2516220"/>
          <a:ext cx="1752600" cy="327115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662408154"/>
                    </a:ext>
                  </a:extLst>
                </a:gridCol>
              </a:tblGrid>
              <a:tr h="397996">
                <a:tc>
                  <a:txBody>
                    <a:bodyPr/>
                    <a:lstStyle/>
                    <a:p>
                      <a:pPr algn="ctr"/>
                      <a:r>
                        <a:rPr lang="en-US" dirty="0"/>
                        <a:t>Solution #2</a:t>
                      </a:r>
                    </a:p>
                  </a:txBody>
                  <a:tcPr anchor="ctr"/>
                </a:tc>
                <a:extLst>
                  <a:ext uri="{0D108BD9-81ED-4DB2-BD59-A6C34878D82A}">
                    <a16:rowId xmlns:a16="http://schemas.microsoft.com/office/drawing/2014/main" val="4246408707"/>
                  </a:ext>
                </a:extLst>
              </a:tr>
              <a:tr h="397996">
                <a:tc>
                  <a:txBody>
                    <a:bodyPr/>
                    <a:lstStyle/>
                    <a:p>
                      <a:pPr algn="ctr"/>
                      <a:r>
                        <a:rPr lang="en-US" dirty="0"/>
                        <a:t>2 FBS</a:t>
                      </a:r>
                    </a:p>
                  </a:txBody>
                  <a:tcPr anchor="ctr"/>
                </a:tc>
                <a:extLst>
                  <a:ext uri="{0D108BD9-81ED-4DB2-BD59-A6C34878D82A}">
                    <a16:rowId xmlns:a16="http://schemas.microsoft.com/office/drawing/2014/main" val="2609657070"/>
                  </a:ext>
                </a:extLst>
              </a:tr>
              <a:tr h="485178">
                <a:tc>
                  <a:txBody>
                    <a:bodyPr/>
                    <a:lstStyle/>
                    <a:p>
                      <a:pPr algn="ctr"/>
                      <a:r>
                        <a:rPr lang="en-US" dirty="0"/>
                        <a:t>12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MBM</a:t>
                      </a:r>
                    </a:p>
                  </a:txBody>
                  <a:tcPr anchor="ctr"/>
                </a:tc>
                <a:extLst>
                  <a:ext uri="{0D108BD9-81ED-4DB2-BD59-A6C34878D82A}">
                    <a16:rowId xmlns:a16="http://schemas.microsoft.com/office/drawing/2014/main" val="1383342492"/>
                  </a:ext>
                </a:extLst>
              </a:tr>
              <a:tr h="397996">
                <a:tc>
                  <a:txBody>
                    <a:bodyPr/>
                    <a:lstStyle/>
                    <a:p>
                      <a:pPr algn="ctr"/>
                      <a:r>
                        <a:rPr lang="en-US" dirty="0"/>
                        <a:t>36 FWM</a:t>
                      </a:r>
                    </a:p>
                  </a:txBody>
                  <a:tcPr anchor="ctr"/>
                </a:tc>
                <a:extLst>
                  <a:ext uri="{0D108BD9-81ED-4DB2-BD59-A6C34878D82A}">
                    <a16:rowId xmlns:a16="http://schemas.microsoft.com/office/drawing/2014/main" val="3296498836"/>
                  </a:ext>
                </a:extLst>
              </a:tr>
              <a:tr h="397996">
                <a:tc>
                  <a:txBody>
                    <a:bodyPr/>
                    <a:lstStyle/>
                    <a:p>
                      <a:pPr algn="ctr"/>
                      <a:r>
                        <a:rPr lang="en-US" dirty="0"/>
                        <a:t>72 FBM</a:t>
                      </a:r>
                    </a:p>
                  </a:txBody>
                  <a:tcPr anchor="ctr"/>
                </a:tc>
                <a:extLst>
                  <a:ext uri="{0D108BD9-81ED-4DB2-BD59-A6C34878D82A}">
                    <a16:rowId xmlns:a16="http://schemas.microsoft.com/office/drawing/2014/main" val="660680378"/>
                  </a:ext>
                </a:extLst>
              </a:tr>
              <a:tr h="397996">
                <a:tc>
                  <a:txBody>
                    <a:bodyPr/>
                    <a:lstStyle/>
                    <a:p>
                      <a:pPr algn="ctr"/>
                      <a:r>
                        <a:rPr lang="en-US" dirty="0"/>
                        <a:t>90 MBM</a:t>
                      </a:r>
                    </a:p>
                  </a:txBody>
                  <a:tcPr anchor="ctr"/>
                </a:tc>
                <a:extLst>
                  <a:ext uri="{0D108BD9-81ED-4DB2-BD59-A6C34878D82A}">
                    <a16:rowId xmlns:a16="http://schemas.microsoft.com/office/drawing/2014/main" val="1388319119"/>
                  </a:ext>
                </a:extLst>
              </a:tr>
            </a:tbl>
          </a:graphicData>
        </a:graphic>
      </p:graphicFrame>
      <p:sp>
        <p:nvSpPr>
          <p:cNvPr id="10" name="Oval 9">
            <a:extLst>
              <a:ext uri="{FF2B5EF4-FFF2-40B4-BE49-F238E27FC236}">
                <a16:creationId xmlns:a16="http://schemas.microsoft.com/office/drawing/2014/main" id="{E6D4F287-293C-3145-846B-D070F1324E47}"/>
              </a:ext>
            </a:extLst>
          </p:cNvPr>
          <p:cNvSpPr/>
          <p:nvPr/>
        </p:nvSpPr>
        <p:spPr>
          <a:xfrm>
            <a:off x="293530" y="3714122"/>
            <a:ext cx="4114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32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08C-499F-4846-B5BF-09BB7B3DF955}"/>
              </a:ext>
            </a:extLst>
          </p:cNvPr>
          <p:cNvSpPr>
            <a:spLocks noGrp="1"/>
          </p:cNvSpPr>
          <p:nvPr>
            <p:ph type="title"/>
          </p:nvPr>
        </p:nvSpPr>
        <p:spPr/>
        <p:txBody>
          <a:bodyPr>
            <a:normAutofit fontScale="90000"/>
          </a:bodyPr>
          <a:lstStyle/>
          <a:p>
            <a:r>
              <a:rPr lang="en-US" dirty="0"/>
              <a:t>Faced with “database reconstruction,” </a:t>
            </a:r>
            <a:br>
              <a:rPr lang="en-US" dirty="0"/>
            </a:br>
            <a:r>
              <a:rPr lang="en-US" dirty="0"/>
              <a:t>statistical agencies have just </a:t>
            </a:r>
            <a:r>
              <a:rPr lang="en-US" strike="sngStrike" dirty="0"/>
              <a:t>two</a:t>
            </a:r>
            <a:r>
              <a:rPr lang="en-US" dirty="0"/>
              <a:t> one choice.</a:t>
            </a:r>
          </a:p>
        </p:txBody>
      </p:sp>
      <p:sp>
        <p:nvSpPr>
          <p:cNvPr id="3" name="Content Placeholder 2">
            <a:extLst>
              <a:ext uri="{FF2B5EF4-FFF2-40B4-BE49-F238E27FC236}">
                <a16:creationId xmlns:a16="http://schemas.microsoft.com/office/drawing/2014/main" id="{1A0EFCD0-A493-8D43-8D57-29C349FFC3F6}"/>
              </a:ext>
            </a:extLst>
          </p:cNvPr>
          <p:cNvSpPr>
            <a:spLocks noGrp="1"/>
          </p:cNvSpPr>
          <p:nvPr>
            <p:ph idx="1"/>
          </p:nvPr>
        </p:nvSpPr>
        <p:spPr/>
        <p:txBody>
          <a:bodyPr>
            <a:normAutofit/>
          </a:bodyPr>
          <a:lstStyle/>
          <a:p>
            <a:endParaRPr lang="en-US" dirty="0"/>
          </a:p>
          <a:p>
            <a:endParaRPr lang="en-US" dirty="0"/>
          </a:p>
          <a:p>
            <a:r>
              <a:rPr lang="en-US" strike="sngStrike" dirty="0"/>
              <a:t>Option #1: Publish fewer statistics.</a:t>
            </a:r>
          </a:p>
          <a:p>
            <a:endParaRPr lang="en-US" dirty="0"/>
          </a:p>
          <a:p>
            <a:r>
              <a:rPr lang="en-US" dirty="0"/>
              <a:t>Option #2: Publish statistics with less accuracy. </a:t>
            </a:r>
          </a:p>
          <a:p>
            <a:endParaRPr lang="en-US" dirty="0"/>
          </a:p>
        </p:txBody>
      </p:sp>
      <p:sp>
        <p:nvSpPr>
          <p:cNvPr id="4" name="Slide Number Placeholder 3">
            <a:extLst>
              <a:ext uri="{FF2B5EF4-FFF2-40B4-BE49-F238E27FC236}">
                <a16:creationId xmlns:a16="http://schemas.microsoft.com/office/drawing/2014/main" id="{18A8DE35-604F-D84F-B3F9-99626DD926E6}"/>
              </a:ext>
            </a:extLst>
          </p:cNvPr>
          <p:cNvSpPr>
            <a:spLocks noGrp="1"/>
          </p:cNvSpPr>
          <p:nvPr>
            <p:ph type="sldNum" sz="quarter" idx="12"/>
          </p:nvPr>
        </p:nvSpPr>
        <p:spPr/>
        <p:txBody>
          <a:bodyPr/>
          <a:lstStyle/>
          <a:p>
            <a:fld id="{6B70B6FD-B4DD-4C3C-B591-D26FF6FF6394}" type="slidenum">
              <a:rPr lang="en-US" smtClean="0"/>
              <a:pPr/>
              <a:t>25</a:t>
            </a:fld>
            <a:endParaRPr lang="en-US"/>
          </a:p>
        </p:txBody>
      </p:sp>
    </p:spTree>
    <p:extLst>
      <p:ext uri="{BB962C8B-B14F-4D97-AF65-F5344CB8AC3E}">
        <p14:creationId xmlns:p14="http://schemas.microsoft.com/office/powerpoint/2010/main" val="910010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nvPr>
        </p:nvGraphicFramePr>
        <p:xfrm>
          <a:off x="1004710" y="1818393"/>
          <a:ext cx="10521246" cy="41872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969759" y="3429000"/>
            <a:ext cx="2173111" cy="523220"/>
          </a:xfrm>
          <a:prstGeom prst="rect">
            <a:avLst/>
          </a:prstGeom>
          <a:noFill/>
        </p:spPr>
        <p:txBody>
          <a:bodyPr wrap="square" rtlCol="0">
            <a:spAutoFit/>
          </a:bodyPr>
          <a:lstStyle/>
          <a:p>
            <a:r>
              <a:rPr lang="en-US" sz="2800" dirty="0"/>
              <a:t>No privacy</a:t>
            </a:r>
          </a:p>
        </p:txBody>
      </p:sp>
      <p:cxnSp>
        <p:nvCxnSpPr>
          <p:cNvPr id="6" name="Straight Arrow Connector 5"/>
          <p:cNvCxnSpPr/>
          <p:nvPr/>
        </p:nvCxnSpPr>
        <p:spPr>
          <a:xfrm flipH="1">
            <a:off x="2206979" y="5142089"/>
            <a:ext cx="502355" cy="4233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09334" y="4701822"/>
            <a:ext cx="2173111" cy="523220"/>
          </a:xfrm>
          <a:prstGeom prst="rect">
            <a:avLst/>
          </a:prstGeom>
          <a:noFill/>
        </p:spPr>
        <p:txBody>
          <a:bodyPr wrap="square" rtlCol="0">
            <a:spAutoFit/>
          </a:bodyPr>
          <a:lstStyle/>
          <a:p>
            <a:r>
              <a:rPr lang="en-US" sz="2800" dirty="0"/>
              <a:t>No accuracy</a:t>
            </a:r>
          </a:p>
        </p:txBody>
      </p:sp>
      <p:cxnSp>
        <p:nvCxnSpPr>
          <p:cNvPr id="9" name="Straight Arrow Connector 8"/>
          <p:cNvCxnSpPr>
            <a:cxnSpLocks/>
          </p:cNvCxnSpPr>
          <p:nvPr/>
        </p:nvCxnSpPr>
        <p:spPr>
          <a:xfrm flipV="1">
            <a:off x="10056314" y="2514600"/>
            <a:ext cx="1267853" cy="914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BEE376-3295-C343-A8D5-8CDAD13A8EA4}"/>
              </a:ext>
            </a:extLst>
          </p:cNvPr>
          <p:cNvSpPr>
            <a:spLocks noGrp="1"/>
          </p:cNvSpPr>
          <p:nvPr>
            <p:ph type="title"/>
          </p:nvPr>
        </p:nvSpPr>
        <p:spPr/>
        <p:txBody>
          <a:bodyPr>
            <a:normAutofit fontScale="90000"/>
          </a:bodyPr>
          <a:lstStyle/>
          <a:p>
            <a:r>
              <a:rPr lang="en-US" dirty="0"/>
              <a:t>Differential privacy gives us a mathematical approach for balancing accuracy and privacy loss.</a:t>
            </a:r>
          </a:p>
        </p:txBody>
      </p:sp>
    </p:spTree>
    <p:extLst>
      <p:ext uri="{BB962C8B-B14F-4D97-AF65-F5344CB8AC3E}">
        <p14:creationId xmlns:p14="http://schemas.microsoft.com/office/powerpoint/2010/main" val="1603842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2CE8-8A88-9D42-840E-3232F4CBAB79}"/>
              </a:ext>
            </a:extLst>
          </p:cNvPr>
          <p:cNvSpPr>
            <a:spLocks noGrp="1"/>
          </p:cNvSpPr>
          <p:nvPr>
            <p:ph type="title"/>
          </p:nvPr>
        </p:nvSpPr>
        <p:spPr/>
        <p:txBody>
          <a:bodyPr/>
          <a:lstStyle/>
          <a:p>
            <a:r>
              <a:rPr lang="en-US" dirty="0"/>
              <a:t>“Differential privacy” is really two things</a:t>
            </a:r>
          </a:p>
        </p:txBody>
      </p:sp>
      <p:sp>
        <p:nvSpPr>
          <p:cNvPr id="3" name="Content Placeholder 2">
            <a:extLst>
              <a:ext uri="{FF2B5EF4-FFF2-40B4-BE49-F238E27FC236}">
                <a16:creationId xmlns:a16="http://schemas.microsoft.com/office/drawing/2014/main" id="{B2289D15-42D7-304D-8A6D-05F3894FBB19}"/>
              </a:ext>
            </a:extLst>
          </p:cNvPr>
          <p:cNvSpPr>
            <a:spLocks noGrp="1"/>
          </p:cNvSpPr>
          <p:nvPr>
            <p:ph idx="1"/>
          </p:nvPr>
        </p:nvSpPr>
        <p:spPr/>
        <p:txBody>
          <a:bodyPr/>
          <a:lstStyle/>
          <a:p>
            <a:r>
              <a:rPr lang="en-US" dirty="0"/>
              <a:t>1 – A mathematical definition of privacy loss.</a:t>
            </a:r>
          </a:p>
          <a:p>
            <a:r>
              <a:rPr lang="en-US" dirty="0"/>
              <a:t>2 – Specific mechanisms that allow us to:</a:t>
            </a:r>
          </a:p>
          <a:p>
            <a:pPr lvl="2">
              <a:buFont typeface="Wingdings" pitchFamily="2" charset="2"/>
              <a:buChar char="ü"/>
            </a:pPr>
            <a:r>
              <a:rPr lang="en-US" dirty="0"/>
              <a:t>Add the smallest amount of noise necessary for a given privacy </a:t>
            </a:r>
            <a:r>
              <a:rPr lang="en-US" dirty="0" smtClean="0"/>
              <a:t>outcome</a:t>
            </a:r>
            <a:endParaRPr lang="en-US" dirty="0"/>
          </a:p>
          <a:p>
            <a:pPr lvl="2">
              <a:buFont typeface="Wingdings" pitchFamily="2" charset="2"/>
              <a:buChar char="ü"/>
            </a:pPr>
            <a:r>
              <a:rPr lang="en-US" dirty="0"/>
              <a:t>Structure the noise to have minimal impact on the more important statistics</a:t>
            </a:r>
          </a:p>
        </p:txBody>
      </p:sp>
      <p:sp>
        <p:nvSpPr>
          <p:cNvPr id="4" name="Slide Number Placeholder 3">
            <a:extLst>
              <a:ext uri="{FF2B5EF4-FFF2-40B4-BE49-F238E27FC236}">
                <a16:creationId xmlns:a16="http://schemas.microsoft.com/office/drawing/2014/main" id="{7EF113F9-81E0-DE4C-9C18-6808BA1E5878}"/>
              </a:ext>
            </a:extLst>
          </p:cNvPr>
          <p:cNvSpPr>
            <a:spLocks noGrp="1"/>
          </p:cNvSpPr>
          <p:nvPr>
            <p:ph type="sldNum" sz="quarter" idx="12"/>
          </p:nvPr>
        </p:nvSpPr>
        <p:spPr/>
        <p:txBody>
          <a:bodyPr/>
          <a:lstStyle/>
          <a:p>
            <a:fld id="{6B70B6FD-B4DD-4C3C-B591-D26FF6FF6394}" type="slidenum">
              <a:rPr lang="en-US" smtClean="0"/>
              <a:pPr/>
              <a:t>27</a:t>
            </a:fld>
            <a:endParaRPr lang="en-US"/>
          </a:p>
        </p:txBody>
      </p:sp>
    </p:spTree>
    <p:extLst>
      <p:ext uri="{BB962C8B-B14F-4D97-AF65-F5344CB8AC3E}">
        <p14:creationId xmlns:p14="http://schemas.microsoft.com/office/powerpoint/2010/main" val="2806209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5FBA62-463D-8F48-90F0-96A71AECACE7}"/>
              </a:ext>
            </a:extLst>
          </p:cNvPr>
          <p:cNvPicPr>
            <a:picLocks noChangeAspect="1"/>
          </p:cNvPicPr>
          <p:nvPr/>
        </p:nvPicPr>
        <p:blipFill>
          <a:blip r:embed="rId3"/>
          <a:stretch>
            <a:fillRect/>
          </a:stretch>
        </p:blipFill>
        <p:spPr>
          <a:xfrm>
            <a:off x="6338533" y="1589602"/>
            <a:ext cx="2612466" cy="2474967"/>
          </a:xfrm>
          <a:prstGeom prst="rect">
            <a:avLst/>
          </a:prstGeom>
        </p:spPr>
      </p:pic>
      <p:sp>
        <p:nvSpPr>
          <p:cNvPr id="2" name="Title 1">
            <a:extLst>
              <a:ext uri="{FF2B5EF4-FFF2-40B4-BE49-F238E27FC236}">
                <a16:creationId xmlns:a16="http://schemas.microsoft.com/office/drawing/2014/main" id="{265CA168-4E79-4544-8D3F-D02CDFE73730}"/>
              </a:ext>
            </a:extLst>
          </p:cNvPr>
          <p:cNvSpPr>
            <a:spLocks noGrp="1"/>
          </p:cNvSpPr>
          <p:nvPr>
            <p:ph type="title"/>
          </p:nvPr>
        </p:nvSpPr>
        <p:spPr/>
        <p:txBody>
          <a:bodyPr>
            <a:noAutofit/>
          </a:bodyPr>
          <a:lstStyle/>
          <a:p>
            <a:r>
              <a:rPr lang="en-US" sz="3600" dirty="0" smtClean="0"/>
              <a:t>Differential privacy — the big idea:</a:t>
            </a:r>
            <a:br>
              <a:rPr lang="en-US" sz="3600" dirty="0" smtClean="0"/>
            </a:br>
            <a:r>
              <a:rPr lang="en-US" sz="3600" dirty="0" smtClean="0"/>
              <a:t>Use “noise” to create uncertainty about private data.</a:t>
            </a:r>
            <a:endParaRPr lang="en-US" sz="3600" dirty="0"/>
          </a:p>
        </p:txBody>
      </p:sp>
      <p:pic>
        <p:nvPicPr>
          <p:cNvPr id="5" name="Content Placeholder 9">
            <a:extLst>
              <a:ext uri="{FF2B5EF4-FFF2-40B4-BE49-F238E27FC236}">
                <a16:creationId xmlns:a16="http://schemas.microsoft.com/office/drawing/2014/main" id="{D0EE755D-4CC8-9240-800E-9CCBE00008A6}"/>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a:ext>
            </a:extLst>
          </a:blip>
          <a:srcRect/>
          <a:stretch/>
        </p:blipFill>
        <p:spPr>
          <a:xfrm>
            <a:off x="5260917" y="3112739"/>
            <a:ext cx="1670166" cy="1542160"/>
          </a:xfrm>
        </p:spPr>
      </p:pic>
      <p:sp>
        <p:nvSpPr>
          <p:cNvPr id="4" name="Slide Number Placeholder 3">
            <a:extLst>
              <a:ext uri="{FF2B5EF4-FFF2-40B4-BE49-F238E27FC236}">
                <a16:creationId xmlns:a16="http://schemas.microsoft.com/office/drawing/2014/main" id="{60D2282E-C5D3-F44C-9E9A-9C2AE14AAF07}"/>
              </a:ext>
            </a:extLst>
          </p:cNvPr>
          <p:cNvSpPr>
            <a:spLocks noGrp="1"/>
          </p:cNvSpPr>
          <p:nvPr>
            <p:ph type="sldNum" sz="quarter" idx="12"/>
          </p:nvPr>
        </p:nvSpPr>
        <p:spPr/>
        <p:txBody>
          <a:bodyPr/>
          <a:lstStyle/>
          <a:p>
            <a:fld id="{6B70B6FD-B4DD-4C3C-B591-D26FF6FF6394}" type="slidenum">
              <a:rPr lang="en-US" smtClean="0"/>
              <a:pPr/>
              <a:t>28</a:t>
            </a:fld>
            <a:endParaRPr lang="en-US"/>
          </a:p>
        </p:txBody>
      </p:sp>
      <p:pic>
        <p:nvPicPr>
          <p:cNvPr id="6" name="Picture 5">
            <a:extLst>
              <a:ext uri="{FF2B5EF4-FFF2-40B4-BE49-F238E27FC236}">
                <a16:creationId xmlns:a16="http://schemas.microsoft.com/office/drawing/2014/main" id="{C8A2D3B4-5B4D-864C-8DCD-5F758684180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76400" y="3987940"/>
            <a:ext cx="528515" cy="1552934"/>
          </a:xfrm>
          <a:prstGeom prst="rect">
            <a:avLst/>
          </a:prstGeom>
        </p:spPr>
      </p:pic>
      <p:sp>
        <p:nvSpPr>
          <p:cNvPr id="8" name="Rectangle 7">
            <a:extLst>
              <a:ext uri="{FF2B5EF4-FFF2-40B4-BE49-F238E27FC236}">
                <a16:creationId xmlns:a16="http://schemas.microsoft.com/office/drawing/2014/main" id="{EC01D73C-6AED-684C-811F-6425F1696263}"/>
              </a:ext>
            </a:extLst>
          </p:cNvPr>
          <p:cNvSpPr/>
          <p:nvPr/>
        </p:nvSpPr>
        <p:spPr>
          <a:xfrm rot="16200000">
            <a:off x="3327918" y="3815279"/>
            <a:ext cx="4800600" cy="735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NOISE BARRIER</a:t>
            </a:r>
          </a:p>
        </p:txBody>
      </p:sp>
      <p:sp>
        <p:nvSpPr>
          <p:cNvPr id="10" name="TextBox 9">
            <a:extLst>
              <a:ext uri="{FF2B5EF4-FFF2-40B4-BE49-F238E27FC236}">
                <a16:creationId xmlns:a16="http://schemas.microsoft.com/office/drawing/2014/main" id="{7D217DE5-32CA-C746-921C-2621212E79D5}"/>
              </a:ext>
            </a:extLst>
          </p:cNvPr>
          <p:cNvSpPr txBox="1"/>
          <p:nvPr/>
        </p:nvSpPr>
        <p:spPr>
          <a:xfrm>
            <a:off x="7482341" y="4473817"/>
            <a:ext cx="4493538" cy="369332"/>
          </a:xfrm>
          <a:prstGeom prst="rect">
            <a:avLst/>
          </a:prstGeom>
          <a:noFill/>
        </p:spPr>
        <p:txBody>
          <a:bodyPr wrap="none" rtlCol="0">
            <a:spAutoFit/>
          </a:bodyPr>
          <a:lstStyle/>
          <a:p>
            <a:r>
              <a:rPr lang="en-US" dirty="0"/>
              <a:t>35 </a:t>
            </a:r>
            <a:r>
              <a:rPr lang="en-US" dirty="0" smtClean="0"/>
              <a:t>year-old </a:t>
            </a:r>
            <a:r>
              <a:rPr lang="en-US" dirty="0"/>
              <a:t>Female Black Single (35 FBS)</a:t>
            </a:r>
          </a:p>
        </p:txBody>
      </p:sp>
      <p:cxnSp>
        <p:nvCxnSpPr>
          <p:cNvPr id="12" name="Curved Connector 11">
            <a:extLst>
              <a:ext uri="{FF2B5EF4-FFF2-40B4-BE49-F238E27FC236}">
                <a16:creationId xmlns:a16="http://schemas.microsoft.com/office/drawing/2014/main" id="{E429283E-371D-A546-8F8A-EBB158916416}"/>
              </a:ext>
            </a:extLst>
          </p:cNvPr>
          <p:cNvCxnSpPr>
            <a:cxnSpLocks/>
            <a:stCxn id="6" idx="3"/>
          </p:cNvCxnSpPr>
          <p:nvPr/>
        </p:nvCxnSpPr>
        <p:spPr>
          <a:xfrm flipV="1">
            <a:off x="2204915" y="3317052"/>
            <a:ext cx="6377875" cy="1447355"/>
          </a:xfrm>
          <a:prstGeom prst="curvedConnector3">
            <a:avLst>
              <a:gd name="adj1" fmla="val 55933"/>
            </a:avLst>
          </a:prstGeom>
          <a:ln w="174625" cmpd="tri">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D142F6F-169C-904E-87AA-E6312B3B26C8}"/>
              </a:ext>
            </a:extLst>
          </p:cNvPr>
          <p:cNvSpPr txBox="1"/>
          <p:nvPr/>
        </p:nvSpPr>
        <p:spPr>
          <a:xfrm>
            <a:off x="6858000" y="5029200"/>
            <a:ext cx="5237860" cy="1200329"/>
          </a:xfrm>
          <a:prstGeom prst="rect">
            <a:avLst/>
          </a:prstGeom>
          <a:noFill/>
        </p:spPr>
        <p:txBody>
          <a:bodyPr wrap="square" rtlCol="0">
            <a:spAutoFit/>
          </a:bodyPr>
          <a:lstStyle/>
          <a:p>
            <a:r>
              <a:rPr lang="en-US" dirty="0"/>
              <a:t>Impact of the noise ≈ impact of a single person</a:t>
            </a:r>
          </a:p>
          <a:p>
            <a:endParaRPr lang="en-US" dirty="0"/>
          </a:p>
          <a:p>
            <a:r>
              <a:rPr lang="en-US" dirty="0"/>
              <a:t>Impact of noise on aggregate statistics</a:t>
            </a:r>
            <a:br>
              <a:rPr lang="en-US" dirty="0"/>
            </a:br>
            <a:r>
              <a:rPr lang="en-US" dirty="0"/>
              <a:t>decreases with larger population.</a:t>
            </a:r>
          </a:p>
        </p:txBody>
      </p:sp>
      <p:pic>
        <p:nvPicPr>
          <p:cNvPr id="11" name="Picture 10">
            <a:extLst>
              <a:ext uri="{FF2B5EF4-FFF2-40B4-BE49-F238E27FC236}">
                <a16:creationId xmlns:a16="http://schemas.microsoft.com/office/drawing/2014/main" id="{42A907A2-7EDE-8E43-9AA4-29E2FEC62C7D}"/>
              </a:ext>
            </a:extLst>
          </p:cNvPr>
          <p:cNvPicPr>
            <a:picLocks noChangeAspect="1"/>
          </p:cNvPicPr>
          <p:nvPr/>
        </p:nvPicPr>
        <p:blipFill>
          <a:blip r:embed="rId6"/>
          <a:stretch>
            <a:fillRect/>
          </a:stretch>
        </p:blipFill>
        <p:spPr>
          <a:xfrm>
            <a:off x="9476930" y="2380180"/>
            <a:ext cx="879618" cy="2093637"/>
          </a:xfrm>
          <a:prstGeom prst="rect">
            <a:avLst/>
          </a:prstGeom>
        </p:spPr>
      </p:pic>
      <p:sp>
        <p:nvSpPr>
          <p:cNvPr id="13" name="TextBox 12">
            <a:extLst>
              <a:ext uri="{FF2B5EF4-FFF2-40B4-BE49-F238E27FC236}">
                <a16:creationId xmlns:a16="http://schemas.microsoft.com/office/drawing/2014/main" id="{E80E3C4A-EDD3-1D4B-AC77-175B163FC9E6}"/>
              </a:ext>
            </a:extLst>
          </p:cNvPr>
          <p:cNvSpPr txBox="1"/>
          <p:nvPr/>
        </p:nvSpPr>
        <p:spPr>
          <a:xfrm>
            <a:off x="96140" y="5611457"/>
            <a:ext cx="4583306" cy="369332"/>
          </a:xfrm>
          <a:prstGeom prst="rect">
            <a:avLst/>
          </a:prstGeom>
          <a:noFill/>
        </p:spPr>
        <p:txBody>
          <a:bodyPr wrap="none" rtlCol="0">
            <a:spAutoFit/>
          </a:bodyPr>
          <a:lstStyle/>
          <a:p>
            <a:r>
              <a:rPr lang="en-US" dirty="0"/>
              <a:t>24 </a:t>
            </a:r>
            <a:r>
              <a:rPr lang="en-US" dirty="0" smtClean="0"/>
              <a:t>year-old </a:t>
            </a:r>
            <a:r>
              <a:rPr lang="en-US" dirty="0"/>
              <a:t>Female White Single (24 FWS)</a:t>
            </a:r>
          </a:p>
        </p:txBody>
      </p:sp>
    </p:spTree>
    <p:extLst>
      <p:ext uri="{BB962C8B-B14F-4D97-AF65-F5344CB8AC3E}">
        <p14:creationId xmlns:p14="http://schemas.microsoft.com/office/powerpoint/2010/main" val="1047238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In 2017, the Census Bureau announced that it would use differential privacy for the 2020 Census.</a:t>
            </a:r>
            <a:endParaRPr lang="en-US" sz="3600" dirty="0"/>
          </a:p>
        </p:txBody>
      </p:sp>
      <p:sp>
        <p:nvSpPr>
          <p:cNvPr id="9" name="Content Placeholder 8"/>
          <p:cNvSpPr>
            <a:spLocks noGrp="1"/>
          </p:cNvSpPr>
          <p:nvPr>
            <p:ph idx="1"/>
          </p:nvPr>
        </p:nvSpPr>
        <p:spPr/>
        <p:txBody>
          <a:bodyPr/>
          <a:lstStyle/>
          <a:p>
            <a:r>
              <a:rPr lang="en-US" dirty="0" smtClean="0"/>
              <a:t>There is no off-the-shelf mechanism for applying differential privacy to a national census.</a:t>
            </a:r>
          </a:p>
          <a:p>
            <a:endParaRPr lang="en-US" dirty="0" smtClean="0"/>
          </a:p>
          <a:p>
            <a:r>
              <a:rPr lang="en-US" dirty="0" smtClean="0"/>
              <a:t>Randomized response (RAPPOR) would introduce far too much noise for any sensible value of </a:t>
            </a:r>
            <a:r>
              <a:rPr lang="el-GR" dirty="0" smtClean="0"/>
              <a:t>ε</a:t>
            </a:r>
            <a:r>
              <a:rPr lang="en-US" dirty="0" smtClean="0"/>
              <a:t> to be a much statistical value. </a:t>
            </a:r>
          </a:p>
          <a:p>
            <a:pPr lvl="1"/>
            <a:r>
              <a:rPr lang="en-US" dirty="0" smtClean="0"/>
              <a:t>Google found this out.</a:t>
            </a:r>
          </a:p>
          <a:p>
            <a:pPr lvl="1"/>
            <a:endParaRPr lang="en-US" dirty="0" smtClean="0"/>
          </a:p>
          <a:p>
            <a:r>
              <a:rPr lang="en-US" dirty="0" smtClean="0"/>
              <a:t>We cannot simply apply the Laplace Mechanism to tables. </a:t>
            </a:r>
            <a:endParaRPr lang="en-US" dirty="0"/>
          </a:p>
          <a:p>
            <a:pPr lvl="1"/>
            <a:r>
              <a:rPr lang="en-US" dirty="0" smtClean="0"/>
              <a:t>Our data users expect consistent tables.</a:t>
            </a:r>
            <a:endParaRPr lang="en-US" dirty="0"/>
          </a:p>
        </p:txBody>
      </p:sp>
      <p:sp>
        <p:nvSpPr>
          <p:cNvPr id="7" name="Slide Number Placeholder 6"/>
          <p:cNvSpPr>
            <a:spLocks noGrp="1"/>
          </p:cNvSpPr>
          <p:nvPr>
            <p:ph type="sldNum" sz="quarter" idx="12"/>
          </p:nvPr>
        </p:nvSpPr>
        <p:spPr/>
        <p:txBody>
          <a:bodyPr/>
          <a:lstStyle/>
          <a:p>
            <a:fld id="{24BFE6D4-27A9-4AE4-9EAE-AF75F97B179B}" type="slidenum">
              <a:rPr lang="en-US" smtClean="0"/>
              <a:t>29</a:t>
            </a:fld>
            <a:endParaRPr lang="en-US"/>
          </a:p>
        </p:txBody>
      </p:sp>
    </p:spTree>
    <p:extLst>
      <p:ext uri="{BB962C8B-B14F-4D97-AF65-F5344CB8AC3E}">
        <p14:creationId xmlns:p14="http://schemas.microsoft.com/office/powerpoint/2010/main" val="1627615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 </a:t>
            </a:r>
            <a:fld id="{AAB63172-0737-4F58-AA61-0444E81086BA}" type="slidenum">
              <a:rPr lang="en-US" smtClean="0"/>
              <a:pPr/>
              <a:t>3</a:t>
            </a:fld>
            <a:endParaRPr lang="en-US" dirty="0"/>
          </a:p>
        </p:txBody>
      </p:sp>
      <p:sp>
        <p:nvSpPr>
          <p:cNvPr id="2" name="Title 1"/>
          <p:cNvSpPr>
            <a:spLocks noGrp="1"/>
          </p:cNvSpPr>
          <p:nvPr>
            <p:ph type="title"/>
          </p:nvPr>
        </p:nvSpPr>
        <p:spPr/>
        <p:txBody>
          <a:bodyPr/>
          <a:lstStyle/>
          <a:p>
            <a:r>
              <a:rPr lang="en-US" smtClean="0"/>
              <a:t>Acknowledgments</a:t>
            </a:r>
            <a:endParaRPr lang="en-US" dirty="0"/>
          </a:p>
        </p:txBody>
      </p:sp>
      <p:sp>
        <p:nvSpPr>
          <p:cNvPr id="3" name="Content Placeholder 2"/>
          <p:cNvSpPr>
            <a:spLocks noGrp="1"/>
          </p:cNvSpPr>
          <p:nvPr>
            <p:ph idx="4294967295"/>
          </p:nvPr>
        </p:nvSpPr>
        <p:spPr>
          <a:xfrm>
            <a:off x="511175" y="1600200"/>
            <a:ext cx="11680825" cy="4576763"/>
          </a:xfrm>
        </p:spPr>
        <p:txBody>
          <a:bodyPr/>
          <a:lstStyle/>
          <a:p>
            <a:r>
              <a:rPr lang="en-US" dirty="0"/>
              <a:t>This presentation incorporates work by:</a:t>
            </a:r>
          </a:p>
          <a:p>
            <a:pPr lvl="1"/>
            <a:r>
              <a:rPr lang="en-US" altLang="en-US" dirty="0"/>
              <a:t>Dan </a:t>
            </a:r>
            <a:r>
              <a:rPr lang="en-US" altLang="en-US" dirty="0" err="1"/>
              <a:t>Kifer</a:t>
            </a:r>
            <a:r>
              <a:rPr lang="en-US" altLang="en-US" dirty="0"/>
              <a:t> (Scientific Lead) </a:t>
            </a:r>
          </a:p>
          <a:p>
            <a:pPr lvl="1"/>
            <a:r>
              <a:rPr lang="en-US" altLang="en-US" dirty="0"/>
              <a:t>John </a:t>
            </a:r>
            <a:r>
              <a:rPr lang="en-US" altLang="en-US" dirty="0" err="1"/>
              <a:t>Abowd</a:t>
            </a:r>
            <a:r>
              <a:rPr lang="en-US" altLang="en-US" dirty="0"/>
              <a:t> (Chief Scientist</a:t>
            </a:r>
            <a:r>
              <a:rPr lang="en-US" altLang="en-US" dirty="0" smtClean="0"/>
              <a:t>) </a:t>
            </a:r>
            <a:endParaRPr lang="en-US" altLang="en-US" dirty="0"/>
          </a:p>
          <a:p>
            <a:pPr lvl="1"/>
            <a:r>
              <a:rPr lang="en-US" altLang="en-US" dirty="0"/>
              <a:t>Tammy Adams, Robert Ashmead, </a:t>
            </a:r>
            <a:r>
              <a:rPr lang="en-US" altLang="en-US" dirty="0" err="1"/>
              <a:t>Aref</a:t>
            </a:r>
            <a:r>
              <a:rPr lang="en-US" altLang="en-US" dirty="0"/>
              <a:t> </a:t>
            </a:r>
            <a:r>
              <a:rPr lang="en-US" altLang="en-US" dirty="0" err="1"/>
              <a:t>Dajani</a:t>
            </a:r>
            <a:r>
              <a:rPr lang="en-US" altLang="en-US" dirty="0"/>
              <a:t>, Jason Devine, Michael Hay, Cynthia Hollingsworth, </a:t>
            </a:r>
            <a:r>
              <a:rPr lang="en-US" altLang="en-US" dirty="0" err="1" smtClean="0"/>
              <a:t>Meriton</a:t>
            </a:r>
            <a:r>
              <a:rPr lang="en-US" altLang="en-US" dirty="0" smtClean="0"/>
              <a:t> </a:t>
            </a:r>
            <a:r>
              <a:rPr lang="en-US" altLang="en-US" dirty="0" err="1" smtClean="0"/>
              <a:t>Ibrahimi</a:t>
            </a:r>
            <a:r>
              <a:rPr lang="en-US" altLang="en-US" dirty="0" smtClean="0"/>
              <a:t>, Michael </a:t>
            </a:r>
            <a:r>
              <a:rPr lang="en-US" altLang="en-US" dirty="0"/>
              <a:t>Ikeda, Philip Leclerc, Ashwin Machanavajjhala, </a:t>
            </a:r>
            <a:r>
              <a:rPr lang="en-US" altLang="en-US" dirty="0" smtClean="0"/>
              <a:t>Christian Martindale, Gerome </a:t>
            </a:r>
            <a:r>
              <a:rPr lang="en-US" altLang="en-US" dirty="0" err="1"/>
              <a:t>Miklau</a:t>
            </a:r>
            <a:r>
              <a:rPr lang="en-US" altLang="en-US" dirty="0"/>
              <a:t>, Brett Moran, Ned </a:t>
            </a:r>
            <a:r>
              <a:rPr lang="en-US" altLang="en-US" dirty="0" smtClean="0"/>
              <a:t>Porter, Anne </a:t>
            </a:r>
            <a:r>
              <a:rPr lang="en-US" altLang="en-US" dirty="0" smtClean="0"/>
              <a:t>Ross, </a:t>
            </a:r>
            <a:r>
              <a:rPr lang="en-US" altLang="en-US" dirty="0" smtClean="0"/>
              <a:t>and William Sexton</a:t>
            </a:r>
            <a:endParaRPr lang="en-US" dirty="0"/>
          </a:p>
        </p:txBody>
      </p:sp>
    </p:spTree>
    <p:extLst>
      <p:ext uri="{BB962C8B-B14F-4D97-AF65-F5344CB8AC3E}">
        <p14:creationId xmlns:p14="http://schemas.microsoft.com/office/powerpoint/2010/main" val="1250478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3C39-A59D-0844-82AD-050434510636}"/>
              </a:ext>
            </a:extLst>
          </p:cNvPr>
          <p:cNvSpPr>
            <a:spLocks noGrp="1"/>
          </p:cNvSpPr>
          <p:nvPr>
            <p:ph type="title"/>
          </p:nvPr>
        </p:nvSpPr>
        <p:spPr/>
        <p:txBody>
          <a:bodyPr>
            <a:noAutofit/>
          </a:bodyPr>
          <a:lstStyle/>
          <a:p>
            <a:r>
              <a:rPr lang="en-US" sz="3200" dirty="0"/>
              <a:t>Understanding the impact of “noise:”</a:t>
            </a:r>
            <a:br>
              <a:rPr lang="en-US" sz="3200" dirty="0"/>
            </a:br>
            <a:r>
              <a:rPr lang="en-US" sz="3200" dirty="0"/>
              <a:t>(Statistics based on 10,000 experiments, epsilon=1.0)</a:t>
            </a:r>
          </a:p>
        </p:txBody>
      </p:sp>
      <p:sp>
        <p:nvSpPr>
          <p:cNvPr id="4" name="Slide Number Placeholder 3">
            <a:extLst>
              <a:ext uri="{FF2B5EF4-FFF2-40B4-BE49-F238E27FC236}">
                <a16:creationId xmlns:a16="http://schemas.microsoft.com/office/drawing/2014/main" id="{AE059A8D-E13B-5B4C-BB3A-75C35A37F108}"/>
              </a:ext>
            </a:extLst>
          </p:cNvPr>
          <p:cNvSpPr>
            <a:spLocks noGrp="1"/>
          </p:cNvSpPr>
          <p:nvPr>
            <p:ph type="sldNum" sz="quarter" idx="12"/>
          </p:nvPr>
        </p:nvSpPr>
        <p:spPr/>
        <p:txBody>
          <a:bodyPr/>
          <a:lstStyle/>
          <a:p>
            <a:fld id="{6B70B6FD-B4DD-4C3C-B591-D26FF6FF6394}" type="slidenum">
              <a:rPr lang="en-US" smtClean="0"/>
              <a:pPr/>
              <a:t>30</a:t>
            </a:fld>
            <a:endParaRPr lang="en-US"/>
          </a:p>
        </p:txBody>
      </p:sp>
      <p:graphicFrame>
        <p:nvGraphicFramePr>
          <p:cNvPr id="3" name="Table 2">
            <a:extLst>
              <a:ext uri="{FF2B5EF4-FFF2-40B4-BE49-F238E27FC236}">
                <a16:creationId xmlns:a16="http://schemas.microsoft.com/office/drawing/2014/main" id="{1C21D0ED-9B15-BD4B-AA5C-F39B3AF61A39}"/>
              </a:ext>
            </a:extLst>
          </p:cNvPr>
          <p:cNvGraphicFramePr>
            <a:graphicFrameLocks noGrp="1"/>
          </p:cNvGraphicFramePr>
          <p:nvPr>
            <p:extLst/>
          </p:nvPr>
        </p:nvGraphicFramePr>
        <p:xfrm>
          <a:off x="370113" y="1689065"/>
          <a:ext cx="10695408" cy="4800601"/>
        </p:xfrm>
        <a:graphic>
          <a:graphicData uri="http://schemas.openxmlformats.org/drawingml/2006/table">
            <a:tbl>
              <a:tblPr firstRow="1" bandRow="1">
                <a:tableStyleId>{5C22544A-7EE6-4342-B048-85BDC9FD1C3A}</a:tableStyleId>
              </a:tblPr>
              <a:tblGrid>
                <a:gridCol w="3986994">
                  <a:extLst>
                    <a:ext uri="{9D8B030D-6E8A-4147-A177-3AD203B41FA5}">
                      <a16:colId xmlns:a16="http://schemas.microsoft.com/office/drawing/2014/main" val="1904534167"/>
                    </a:ext>
                  </a:extLst>
                </a:gridCol>
                <a:gridCol w="3443560">
                  <a:extLst>
                    <a:ext uri="{9D8B030D-6E8A-4147-A177-3AD203B41FA5}">
                      <a16:colId xmlns:a16="http://schemas.microsoft.com/office/drawing/2014/main" val="3862199791"/>
                    </a:ext>
                  </a:extLst>
                </a:gridCol>
                <a:gridCol w="3264854">
                  <a:extLst>
                    <a:ext uri="{9D8B030D-6E8A-4147-A177-3AD203B41FA5}">
                      <a16:colId xmlns:a16="http://schemas.microsoft.com/office/drawing/2014/main" val="876361025"/>
                    </a:ext>
                  </a:extLst>
                </a:gridCol>
              </a:tblGrid>
              <a:tr h="791269">
                <a:tc>
                  <a:txBody>
                    <a:bodyPr/>
                    <a:lstStyle/>
                    <a:p>
                      <a:pPr algn="ctr"/>
                      <a:endParaRPr lang="en-US" sz="3600" dirty="0"/>
                    </a:p>
                  </a:txBody>
                  <a:tcPr anchor="ctr"/>
                </a:tc>
                <a:tc>
                  <a:txBody>
                    <a:bodyPr/>
                    <a:lstStyle/>
                    <a:p>
                      <a:pPr algn="ctr"/>
                      <a:r>
                        <a:rPr lang="en-US" sz="3600" dirty="0"/>
                        <a:t>50% runs</a:t>
                      </a:r>
                    </a:p>
                  </a:txBody>
                  <a:tcPr anchor="ctr"/>
                </a:tc>
                <a:tc>
                  <a:txBody>
                    <a:bodyPr/>
                    <a:lstStyle/>
                    <a:p>
                      <a:pPr algn="ctr"/>
                      <a:r>
                        <a:rPr lang="en-US" sz="3600" dirty="0"/>
                        <a:t>95% runs</a:t>
                      </a:r>
                    </a:p>
                  </a:txBody>
                  <a:tcPr anchor="ctr"/>
                </a:tc>
                <a:extLst>
                  <a:ext uri="{0D108BD9-81ED-4DB2-BD59-A6C34878D82A}">
                    <a16:rowId xmlns:a16="http://schemas.microsoft.com/office/drawing/2014/main" val="3560535934"/>
                  </a:ext>
                </a:extLst>
              </a:tr>
              <a:tr h="1336444">
                <a:tc>
                  <a:txBody>
                    <a:bodyPr/>
                    <a:lstStyle/>
                    <a:p>
                      <a:pPr algn="ctr"/>
                      <a:endParaRPr lang="en-US" sz="3600" dirty="0"/>
                    </a:p>
                  </a:txBody>
                  <a:tcPr anchor="ctr"/>
                </a:tc>
                <a:tc>
                  <a:txBody>
                    <a:bodyPr/>
                    <a:lstStyle/>
                    <a:p>
                      <a:pPr algn="ctr"/>
                      <a:r>
                        <a:rPr lang="en-US" sz="2400" dirty="0"/>
                        <a:t>Median(age): 9 → 73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104</a:t>
                      </a:r>
                    </a:p>
                  </a:txBody>
                  <a:tcPr anchor="ctr"/>
                </a:tc>
                <a:extLst>
                  <a:ext uri="{0D108BD9-81ED-4DB2-BD59-A6C34878D82A}">
                    <a16:rowId xmlns:a16="http://schemas.microsoft.com/office/drawing/2014/main" val="1081358948"/>
                  </a:ext>
                </a:extLst>
              </a:tr>
              <a:tr h="1336444">
                <a:tc>
                  <a:txBody>
                    <a:bodyPr/>
                    <a:lstStyle/>
                    <a:p>
                      <a:pPr algn="ctr"/>
                      <a:endParaRPr lang="en-US" sz="3600" dirty="0"/>
                    </a:p>
                  </a:txBody>
                  <a:tcPr anchor="ctr"/>
                </a:tc>
                <a:tc>
                  <a:txBody>
                    <a:bodyPr/>
                    <a:lstStyle/>
                    <a:p>
                      <a:pPr algn="ctr"/>
                      <a:r>
                        <a:rPr lang="en-US" sz="2400" dirty="0"/>
                        <a:t>Median(age): 17 → 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103</a:t>
                      </a:r>
                    </a:p>
                  </a:txBody>
                  <a:tcPr anchor="ctr"/>
                </a:tc>
                <a:extLst>
                  <a:ext uri="{0D108BD9-81ED-4DB2-BD59-A6C34878D82A}">
                    <a16:rowId xmlns:a16="http://schemas.microsoft.com/office/drawing/2014/main" val="249756280"/>
                  </a:ext>
                </a:extLst>
              </a:tr>
              <a:tr h="1336444">
                <a:tc>
                  <a:txBody>
                    <a:bodyPr/>
                    <a:lstStyle/>
                    <a:p>
                      <a:pPr algn="ctr"/>
                      <a:endParaRPr lang="en-US" sz="3600" dirty="0"/>
                    </a:p>
                  </a:txBody>
                  <a:tcPr anchor="ctr"/>
                </a:tc>
                <a:tc>
                  <a:txBody>
                    <a:bodyPr/>
                    <a:lstStyle/>
                    <a:p>
                      <a:pPr algn="ctr"/>
                      <a:r>
                        <a:rPr lang="en-US" sz="2400" dirty="0"/>
                        <a:t>Median(age): 21 → 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21→ 22</a:t>
                      </a:r>
                    </a:p>
                  </a:txBody>
                  <a:tcPr anchor="ctr"/>
                </a:tc>
                <a:extLst>
                  <a:ext uri="{0D108BD9-81ED-4DB2-BD59-A6C34878D82A}">
                    <a16:rowId xmlns:a16="http://schemas.microsoft.com/office/drawing/2014/main" val="197265696"/>
                  </a:ext>
                </a:extLst>
              </a:tr>
            </a:tbl>
          </a:graphicData>
        </a:graphic>
      </p:graphicFrame>
      <p:sp>
        <p:nvSpPr>
          <p:cNvPr id="12" name="Rectangle 11">
            <a:extLst>
              <a:ext uri="{FF2B5EF4-FFF2-40B4-BE49-F238E27FC236}">
                <a16:creationId xmlns:a16="http://schemas.microsoft.com/office/drawing/2014/main" id="{270F32DC-139A-F641-A5ED-FF6661FB5285}"/>
              </a:ext>
            </a:extLst>
          </p:cNvPr>
          <p:cNvSpPr/>
          <p:nvPr/>
        </p:nvSpPr>
        <p:spPr>
          <a:xfrm rot="16200000">
            <a:off x="1201881" y="3721582"/>
            <a:ext cx="4800600" cy="735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NOISE BARRIER</a:t>
            </a:r>
          </a:p>
        </p:txBody>
      </p:sp>
      <p:grpSp>
        <p:nvGrpSpPr>
          <p:cNvPr id="13" name="Group 12">
            <a:extLst>
              <a:ext uri="{FF2B5EF4-FFF2-40B4-BE49-F238E27FC236}">
                <a16:creationId xmlns:a16="http://schemas.microsoft.com/office/drawing/2014/main" id="{E0DCC50A-7974-B14F-923C-A0D772BB0D49}"/>
              </a:ext>
            </a:extLst>
          </p:cNvPr>
          <p:cNvGrpSpPr/>
          <p:nvPr/>
        </p:nvGrpSpPr>
        <p:grpSpPr>
          <a:xfrm>
            <a:off x="436907" y="3610945"/>
            <a:ext cx="2554130" cy="1484675"/>
            <a:chOff x="82376" y="3205420"/>
            <a:chExt cx="2554130" cy="1484675"/>
          </a:xfrm>
        </p:grpSpPr>
        <p:sp>
          <p:nvSpPr>
            <p:cNvPr id="15" name="TextBox 14">
              <a:extLst>
                <a:ext uri="{FF2B5EF4-FFF2-40B4-BE49-F238E27FC236}">
                  <a16:creationId xmlns:a16="http://schemas.microsoft.com/office/drawing/2014/main" id="{DE2659FD-0F31-5040-87E6-DB77981FB35A}"/>
                </a:ext>
              </a:extLst>
            </p:cNvPr>
            <p:cNvSpPr txBox="1"/>
            <p:nvPr/>
          </p:nvSpPr>
          <p:spPr>
            <a:xfrm>
              <a:off x="82376" y="4320763"/>
              <a:ext cx="2554130" cy="369332"/>
            </a:xfrm>
            <a:prstGeom prst="rect">
              <a:avLst/>
            </a:prstGeom>
            <a:noFill/>
          </p:spPr>
          <p:txBody>
            <a:bodyPr wrap="square" rtlCol="0">
              <a:spAutoFit/>
            </a:bodyPr>
            <a:lstStyle/>
            <a:p>
              <a:r>
                <a:rPr lang="en-US" dirty="0"/>
                <a:t>10 people, all age 22</a:t>
              </a:r>
            </a:p>
          </p:txBody>
        </p:sp>
        <p:grpSp>
          <p:nvGrpSpPr>
            <p:cNvPr id="55" name="Group 54">
              <a:extLst>
                <a:ext uri="{FF2B5EF4-FFF2-40B4-BE49-F238E27FC236}">
                  <a16:creationId xmlns:a16="http://schemas.microsoft.com/office/drawing/2014/main" id="{E2141A4E-FA5D-EC4E-906F-2606C2525AE6}"/>
                </a:ext>
              </a:extLst>
            </p:cNvPr>
            <p:cNvGrpSpPr/>
            <p:nvPr/>
          </p:nvGrpSpPr>
          <p:grpSpPr>
            <a:xfrm>
              <a:off x="329152" y="3205420"/>
              <a:ext cx="1659428" cy="1144027"/>
              <a:chOff x="403225" y="7308844"/>
              <a:chExt cx="1659428" cy="1144027"/>
            </a:xfrm>
          </p:grpSpPr>
          <p:pic>
            <p:nvPicPr>
              <p:cNvPr id="20" name="Picture 19">
                <a:extLst>
                  <a:ext uri="{FF2B5EF4-FFF2-40B4-BE49-F238E27FC236}">
                    <a16:creationId xmlns:a16="http://schemas.microsoft.com/office/drawing/2014/main" id="{5F90A50A-7C37-1646-AF72-F7A16425E1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225" y="7308844"/>
                <a:ext cx="260350" cy="793750"/>
              </a:xfrm>
              <a:prstGeom prst="rect">
                <a:avLst/>
              </a:prstGeom>
            </p:spPr>
          </p:pic>
          <p:pic>
            <p:nvPicPr>
              <p:cNvPr id="21" name="Picture 20">
                <a:extLst>
                  <a:ext uri="{FF2B5EF4-FFF2-40B4-BE49-F238E27FC236}">
                    <a16:creationId xmlns:a16="http://schemas.microsoft.com/office/drawing/2014/main" id="{439E035A-D6DE-BB45-B200-DBEA918C3B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7461244"/>
                <a:ext cx="260350" cy="793750"/>
              </a:xfrm>
              <a:prstGeom prst="rect">
                <a:avLst/>
              </a:prstGeom>
            </p:spPr>
          </p:pic>
          <p:pic>
            <p:nvPicPr>
              <p:cNvPr id="22" name="Picture 21">
                <a:extLst>
                  <a:ext uri="{FF2B5EF4-FFF2-40B4-BE49-F238E27FC236}">
                    <a16:creationId xmlns:a16="http://schemas.microsoft.com/office/drawing/2014/main" id="{EBA5C863-8E53-3642-A42D-CC1F9F58568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7613644"/>
                <a:ext cx="260350" cy="793750"/>
              </a:xfrm>
              <a:prstGeom prst="rect">
                <a:avLst/>
              </a:prstGeom>
            </p:spPr>
          </p:pic>
          <p:pic>
            <p:nvPicPr>
              <p:cNvPr id="23" name="Picture 22">
                <a:extLst>
                  <a:ext uri="{FF2B5EF4-FFF2-40B4-BE49-F238E27FC236}">
                    <a16:creationId xmlns:a16="http://schemas.microsoft.com/office/drawing/2014/main" id="{766FCB99-E55B-C24D-B89F-2338298F2F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021" y="7631578"/>
                <a:ext cx="260350" cy="793750"/>
              </a:xfrm>
              <a:prstGeom prst="rect">
                <a:avLst/>
              </a:prstGeom>
            </p:spPr>
          </p:pic>
          <p:pic>
            <p:nvPicPr>
              <p:cNvPr id="24" name="Picture 23">
                <a:extLst>
                  <a:ext uri="{FF2B5EF4-FFF2-40B4-BE49-F238E27FC236}">
                    <a16:creationId xmlns:a16="http://schemas.microsoft.com/office/drawing/2014/main" id="{B1C11102-8D04-B84E-B10C-22464E039F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046" y="7501351"/>
                <a:ext cx="260350" cy="793750"/>
              </a:xfrm>
              <a:prstGeom prst="rect">
                <a:avLst/>
              </a:prstGeom>
            </p:spPr>
          </p:pic>
          <p:pic>
            <p:nvPicPr>
              <p:cNvPr id="25" name="Picture 24">
                <a:extLst>
                  <a:ext uri="{FF2B5EF4-FFF2-40B4-BE49-F238E27FC236}">
                    <a16:creationId xmlns:a16="http://schemas.microsoft.com/office/drawing/2014/main" id="{F2FDA491-B3EF-F14A-9F04-7E01BAA74D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1406" y="7648072"/>
                <a:ext cx="260350" cy="793750"/>
              </a:xfrm>
              <a:prstGeom prst="rect">
                <a:avLst/>
              </a:prstGeom>
            </p:spPr>
          </p:pic>
          <p:pic>
            <p:nvPicPr>
              <p:cNvPr id="26" name="Picture 25">
                <a:extLst>
                  <a:ext uri="{FF2B5EF4-FFF2-40B4-BE49-F238E27FC236}">
                    <a16:creationId xmlns:a16="http://schemas.microsoft.com/office/drawing/2014/main" id="{9EE7FFB8-015A-224D-BE17-199E79D6C4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6031" y="7599828"/>
                <a:ext cx="260350" cy="793750"/>
              </a:xfrm>
              <a:prstGeom prst="rect">
                <a:avLst/>
              </a:prstGeom>
            </p:spPr>
          </p:pic>
          <p:pic>
            <p:nvPicPr>
              <p:cNvPr id="27" name="Picture 26">
                <a:extLst>
                  <a:ext uri="{FF2B5EF4-FFF2-40B4-BE49-F238E27FC236}">
                    <a16:creationId xmlns:a16="http://schemas.microsoft.com/office/drawing/2014/main" id="{BFB56B70-A037-8648-8DB2-1FA7E83830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1529" y="7308844"/>
                <a:ext cx="260350" cy="793750"/>
              </a:xfrm>
              <a:prstGeom prst="rect">
                <a:avLst/>
              </a:prstGeom>
            </p:spPr>
          </p:pic>
          <p:pic>
            <p:nvPicPr>
              <p:cNvPr id="28" name="Picture 27">
                <a:extLst>
                  <a:ext uri="{FF2B5EF4-FFF2-40B4-BE49-F238E27FC236}">
                    <a16:creationId xmlns:a16="http://schemas.microsoft.com/office/drawing/2014/main" id="{8832C20E-5578-274F-9BD9-3361899B53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3536" y="7646117"/>
                <a:ext cx="260350" cy="793750"/>
              </a:xfrm>
              <a:prstGeom prst="rect">
                <a:avLst/>
              </a:prstGeom>
            </p:spPr>
          </p:pic>
          <p:pic>
            <p:nvPicPr>
              <p:cNvPr id="29" name="Picture 28">
                <a:extLst>
                  <a:ext uri="{FF2B5EF4-FFF2-40B4-BE49-F238E27FC236}">
                    <a16:creationId xmlns:a16="http://schemas.microsoft.com/office/drawing/2014/main" id="{33D3C149-0B3A-CF46-B0AF-96F773C9D4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02303" y="7659121"/>
                <a:ext cx="260350" cy="793750"/>
              </a:xfrm>
              <a:prstGeom prst="rect">
                <a:avLst/>
              </a:prstGeom>
            </p:spPr>
          </p:pic>
        </p:grpSp>
      </p:grpSp>
      <p:grpSp>
        <p:nvGrpSpPr>
          <p:cNvPr id="14" name="Group 13">
            <a:extLst>
              <a:ext uri="{FF2B5EF4-FFF2-40B4-BE49-F238E27FC236}">
                <a16:creationId xmlns:a16="http://schemas.microsoft.com/office/drawing/2014/main" id="{C07A86F0-99E0-4C4A-BA80-81CC039E2947}"/>
              </a:ext>
            </a:extLst>
          </p:cNvPr>
          <p:cNvGrpSpPr/>
          <p:nvPr/>
        </p:nvGrpSpPr>
        <p:grpSpPr>
          <a:xfrm>
            <a:off x="545611" y="5026999"/>
            <a:ext cx="2554130" cy="1546659"/>
            <a:chOff x="152400" y="4690073"/>
            <a:chExt cx="2554130" cy="1546659"/>
          </a:xfrm>
        </p:grpSpPr>
        <p:grpSp>
          <p:nvGrpSpPr>
            <p:cNvPr id="56" name="Group 55">
              <a:extLst>
                <a:ext uri="{FF2B5EF4-FFF2-40B4-BE49-F238E27FC236}">
                  <a16:creationId xmlns:a16="http://schemas.microsoft.com/office/drawing/2014/main" id="{093454F8-E405-A645-AFAD-963B26A3E28A}"/>
                </a:ext>
              </a:extLst>
            </p:cNvPr>
            <p:cNvGrpSpPr/>
            <p:nvPr/>
          </p:nvGrpSpPr>
          <p:grpSpPr>
            <a:xfrm>
              <a:off x="257780" y="4690073"/>
              <a:ext cx="2045681" cy="1220536"/>
              <a:chOff x="169372" y="8685464"/>
              <a:chExt cx="2045681" cy="1220536"/>
            </a:xfrm>
          </p:grpSpPr>
          <p:pic>
            <p:nvPicPr>
              <p:cNvPr id="31" name="Picture 30">
                <a:extLst>
                  <a:ext uri="{FF2B5EF4-FFF2-40B4-BE49-F238E27FC236}">
                    <a16:creationId xmlns:a16="http://schemas.microsoft.com/office/drawing/2014/main" id="{8CC55F83-2733-BE4C-B1F2-C749784046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9372" y="8745066"/>
                <a:ext cx="260350" cy="793750"/>
              </a:xfrm>
              <a:prstGeom prst="rect">
                <a:avLst/>
              </a:prstGeom>
            </p:spPr>
          </p:pic>
          <p:pic>
            <p:nvPicPr>
              <p:cNvPr id="32" name="Picture 31">
                <a:extLst>
                  <a:ext uri="{FF2B5EF4-FFF2-40B4-BE49-F238E27FC236}">
                    <a16:creationId xmlns:a16="http://schemas.microsoft.com/office/drawing/2014/main" id="{3411485E-DFB9-6D47-993B-97A7A803A9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772" y="8897466"/>
                <a:ext cx="260350" cy="793750"/>
              </a:xfrm>
              <a:prstGeom prst="rect">
                <a:avLst/>
              </a:prstGeom>
            </p:spPr>
          </p:pic>
          <p:pic>
            <p:nvPicPr>
              <p:cNvPr id="33" name="Picture 32">
                <a:extLst>
                  <a:ext uri="{FF2B5EF4-FFF2-40B4-BE49-F238E27FC236}">
                    <a16:creationId xmlns:a16="http://schemas.microsoft.com/office/drawing/2014/main" id="{CA7D7048-894C-2843-9C49-29D1647A21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168" y="8685464"/>
                <a:ext cx="260350" cy="793750"/>
              </a:xfrm>
              <a:prstGeom prst="rect">
                <a:avLst/>
              </a:prstGeom>
            </p:spPr>
          </p:pic>
          <p:pic>
            <p:nvPicPr>
              <p:cNvPr id="34" name="Picture 33">
                <a:extLst>
                  <a:ext uri="{FF2B5EF4-FFF2-40B4-BE49-F238E27FC236}">
                    <a16:creationId xmlns:a16="http://schemas.microsoft.com/office/drawing/2014/main" id="{FDC3F45D-8B51-BA48-B283-D3FB90D9E2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4193" y="8937573"/>
                <a:ext cx="260350" cy="793750"/>
              </a:xfrm>
              <a:prstGeom prst="rect">
                <a:avLst/>
              </a:prstGeom>
            </p:spPr>
          </p:pic>
          <p:pic>
            <p:nvPicPr>
              <p:cNvPr id="35" name="Picture 34">
                <a:extLst>
                  <a:ext uri="{FF2B5EF4-FFF2-40B4-BE49-F238E27FC236}">
                    <a16:creationId xmlns:a16="http://schemas.microsoft.com/office/drawing/2014/main" id="{F6114A55-B954-4646-8573-B48CA45197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7553" y="8701958"/>
                <a:ext cx="260350" cy="793750"/>
              </a:xfrm>
              <a:prstGeom prst="rect">
                <a:avLst/>
              </a:prstGeom>
            </p:spPr>
          </p:pic>
          <p:pic>
            <p:nvPicPr>
              <p:cNvPr id="36" name="Picture 35">
                <a:extLst>
                  <a:ext uri="{FF2B5EF4-FFF2-40B4-BE49-F238E27FC236}">
                    <a16:creationId xmlns:a16="http://schemas.microsoft.com/office/drawing/2014/main" id="{581165E5-5224-3F4E-956E-B6D6290D75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2178" y="9036050"/>
                <a:ext cx="260350" cy="793750"/>
              </a:xfrm>
              <a:prstGeom prst="rect">
                <a:avLst/>
              </a:prstGeom>
            </p:spPr>
          </p:pic>
          <p:pic>
            <p:nvPicPr>
              <p:cNvPr id="37" name="Picture 36">
                <a:extLst>
                  <a:ext uri="{FF2B5EF4-FFF2-40B4-BE49-F238E27FC236}">
                    <a16:creationId xmlns:a16="http://schemas.microsoft.com/office/drawing/2014/main" id="{4DCF2CD9-13A6-A149-A154-017BEB1AA3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77676" y="8745066"/>
                <a:ext cx="260350" cy="793750"/>
              </a:xfrm>
              <a:prstGeom prst="rect">
                <a:avLst/>
              </a:prstGeom>
            </p:spPr>
          </p:pic>
          <p:pic>
            <p:nvPicPr>
              <p:cNvPr id="38" name="Picture 37">
                <a:extLst>
                  <a:ext uri="{FF2B5EF4-FFF2-40B4-BE49-F238E27FC236}">
                    <a16:creationId xmlns:a16="http://schemas.microsoft.com/office/drawing/2014/main" id="{25F84FAD-C48A-9D42-A0E6-AE7F95554E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8450" y="8713007"/>
                <a:ext cx="260350" cy="793750"/>
              </a:xfrm>
              <a:prstGeom prst="rect">
                <a:avLst/>
              </a:prstGeom>
            </p:spPr>
          </p:pic>
          <p:pic>
            <p:nvPicPr>
              <p:cNvPr id="39" name="Picture 38">
                <a:extLst>
                  <a:ext uri="{FF2B5EF4-FFF2-40B4-BE49-F238E27FC236}">
                    <a16:creationId xmlns:a16="http://schemas.microsoft.com/office/drawing/2014/main" id="{F3D25BF3-1C53-684E-95B8-85385E10CC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8821266"/>
                <a:ext cx="260350" cy="793750"/>
              </a:xfrm>
              <a:prstGeom prst="rect">
                <a:avLst/>
              </a:prstGeom>
            </p:spPr>
          </p:pic>
          <p:pic>
            <p:nvPicPr>
              <p:cNvPr id="40" name="Picture 39">
                <a:extLst>
                  <a:ext uri="{FF2B5EF4-FFF2-40B4-BE49-F238E27FC236}">
                    <a16:creationId xmlns:a16="http://schemas.microsoft.com/office/drawing/2014/main" id="{705CAC83-A445-7749-A543-99D9878D94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8973666"/>
                <a:ext cx="260350" cy="793750"/>
              </a:xfrm>
              <a:prstGeom prst="rect">
                <a:avLst/>
              </a:prstGeom>
            </p:spPr>
          </p:pic>
          <p:pic>
            <p:nvPicPr>
              <p:cNvPr id="41" name="Picture 40">
                <a:extLst>
                  <a:ext uri="{FF2B5EF4-FFF2-40B4-BE49-F238E27FC236}">
                    <a16:creationId xmlns:a16="http://schemas.microsoft.com/office/drawing/2014/main" id="{69105DCA-3ACF-6C43-84D5-E5316E92A9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421" y="8761664"/>
                <a:ext cx="260350" cy="793750"/>
              </a:xfrm>
              <a:prstGeom prst="rect">
                <a:avLst/>
              </a:prstGeom>
            </p:spPr>
          </p:pic>
          <p:pic>
            <p:nvPicPr>
              <p:cNvPr id="42" name="Picture 41">
                <a:extLst>
                  <a:ext uri="{FF2B5EF4-FFF2-40B4-BE49-F238E27FC236}">
                    <a16:creationId xmlns:a16="http://schemas.microsoft.com/office/drawing/2014/main" id="{9068F1A9-C32E-7C40-9047-971EAD97D7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0446" y="9013773"/>
                <a:ext cx="260350" cy="793750"/>
              </a:xfrm>
              <a:prstGeom prst="rect">
                <a:avLst/>
              </a:prstGeom>
            </p:spPr>
          </p:pic>
          <p:pic>
            <p:nvPicPr>
              <p:cNvPr id="43" name="Picture 42">
                <a:extLst>
                  <a:ext uri="{FF2B5EF4-FFF2-40B4-BE49-F238E27FC236}">
                    <a16:creationId xmlns:a16="http://schemas.microsoft.com/office/drawing/2014/main" id="{8CF36060-D0CE-5D48-A248-0B91855A35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3806" y="8778158"/>
                <a:ext cx="260350" cy="793750"/>
              </a:xfrm>
              <a:prstGeom prst="rect">
                <a:avLst/>
              </a:prstGeom>
            </p:spPr>
          </p:pic>
          <p:pic>
            <p:nvPicPr>
              <p:cNvPr id="44" name="Picture 43">
                <a:extLst>
                  <a:ext uri="{FF2B5EF4-FFF2-40B4-BE49-F238E27FC236}">
                    <a16:creationId xmlns:a16="http://schemas.microsoft.com/office/drawing/2014/main" id="{83432985-52C5-6144-9956-7D4CAD505F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8431" y="9112250"/>
                <a:ext cx="260350" cy="793750"/>
              </a:xfrm>
              <a:prstGeom prst="rect">
                <a:avLst/>
              </a:prstGeom>
            </p:spPr>
          </p:pic>
          <p:pic>
            <p:nvPicPr>
              <p:cNvPr id="45" name="Picture 44">
                <a:extLst>
                  <a:ext uri="{FF2B5EF4-FFF2-40B4-BE49-F238E27FC236}">
                    <a16:creationId xmlns:a16="http://schemas.microsoft.com/office/drawing/2014/main" id="{F1F877AC-5661-E146-92F3-2E0ABEE7C0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63929" y="8821266"/>
                <a:ext cx="260350" cy="793750"/>
              </a:xfrm>
              <a:prstGeom prst="rect">
                <a:avLst/>
              </a:prstGeom>
            </p:spPr>
          </p:pic>
          <p:pic>
            <p:nvPicPr>
              <p:cNvPr id="46" name="Picture 45">
                <a:extLst>
                  <a:ext uri="{FF2B5EF4-FFF2-40B4-BE49-F238E27FC236}">
                    <a16:creationId xmlns:a16="http://schemas.microsoft.com/office/drawing/2014/main" id="{260DE0FB-1DC1-534E-B4DF-A5AF66FE85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4703" y="8789207"/>
                <a:ext cx="260350" cy="793750"/>
              </a:xfrm>
              <a:prstGeom prst="rect">
                <a:avLst/>
              </a:prstGeom>
            </p:spPr>
          </p:pic>
          <p:pic>
            <p:nvPicPr>
              <p:cNvPr id="47" name="Picture 46">
                <a:extLst>
                  <a:ext uri="{FF2B5EF4-FFF2-40B4-BE49-F238E27FC236}">
                    <a16:creationId xmlns:a16="http://schemas.microsoft.com/office/drawing/2014/main" id="{3AED18AD-EDBD-0B41-9B92-F51DD29EE1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8819930"/>
                <a:ext cx="260350" cy="793750"/>
              </a:xfrm>
              <a:prstGeom prst="rect">
                <a:avLst/>
              </a:prstGeom>
            </p:spPr>
          </p:pic>
          <p:pic>
            <p:nvPicPr>
              <p:cNvPr id="48" name="Picture 47">
                <a:extLst>
                  <a:ext uri="{FF2B5EF4-FFF2-40B4-BE49-F238E27FC236}">
                    <a16:creationId xmlns:a16="http://schemas.microsoft.com/office/drawing/2014/main" id="{461D5D7B-3B0D-274E-B6F0-6BCA08583B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8972330"/>
                <a:ext cx="260350" cy="793750"/>
              </a:xfrm>
              <a:prstGeom prst="rect">
                <a:avLst/>
              </a:prstGeom>
            </p:spPr>
          </p:pic>
          <p:pic>
            <p:nvPicPr>
              <p:cNvPr id="49" name="Picture 48">
                <a:extLst>
                  <a:ext uri="{FF2B5EF4-FFF2-40B4-BE49-F238E27FC236}">
                    <a16:creationId xmlns:a16="http://schemas.microsoft.com/office/drawing/2014/main" id="{392075E3-A7A0-264E-A8EB-60A9CAC39F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7596" y="8760328"/>
                <a:ext cx="260350" cy="793750"/>
              </a:xfrm>
              <a:prstGeom prst="rect">
                <a:avLst/>
              </a:prstGeom>
            </p:spPr>
          </p:pic>
          <p:pic>
            <p:nvPicPr>
              <p:cNvPr id="50" name="Picture 49">
                <a:extLst>
                  <a:ext uri="{FF2B5EF4-FFF2-40B4-BE49-F238E27FC236}">
                    <a16:creationId xmlns:a16="http://schemas.microsoft.com/office/drawing/2014/main" id="{D4F9886A-2602-AC4F-9D8D-0A92F1462E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9621" y="9012437"/>
                <a:ext cx="260350" cy="793750"/>
              </a:xfrm>
              <a:prstGeom prst="rect">
                <a:avLst/>
              </a:prstGeom>
            </p:spPr>
          </p:pic>
          <p:pic>
            <p:nvPicPr>
              <p:cNvPr id="51" name="Picture 50">
                <a:extLst>
                  <a:ext uri="{FF2B5EF4-FFF2-40B4-BE49-F238E27FC236}">
                    <a16:creationId xmlns:a16="http://schemas.microsoft.com/office/drawing/2014/main" id="{C41BDF61-2E48-E043-96CC-6DCDAD1B93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2981" y="8776822"/>
                <a:ext cx="260350" cy="793750"/>
              </a:xfrm>
              <a:prstGeom prst="rect">
                <a:avLst/>
              </a:prstGeom>
            </p:spPr>
          </p:pic>
          <p:pic>
            <p:nvPicPr>
              <p:cNvPr id="52" name="Picture 51">
                <a:extLst>
                  <a:ext uri="{FF2B5EF4-FFF2-40B4-BE49-F238E27FC236}">
                    <a16:creationId xmlns:a16="http://schemas.microsoft.com/office/drawing/2014/main" id="{6A8EB7F9-9E32-E34E-9F89-DFC5A079E5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7606" y="9110914"/>
                <a:ext cx="260350" cy="793750"/>
              </a:xfrm>
              <a:prstGeom prst="rect">
                <a:avLst/>
              </a:prstGeom>
            </p:spPr>
          </p:pic>
          <p:pic>
            <p:nvPicPr>
              <p:cNvPr id="53" name="Picture 52">
                <a:extLst>
                  <a:ext uri="{FF2B5EF4-FFF2-40B4-BE49-F238E27FC236}">
                    <a16:creationId xmlns:a16="http://schemas.microsoft.com/office/drawing/2014/main" id="{B149A9C8-96AC-BA42-8B2C-F27AC06DCC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13104" y="8819930"/>
                <a:ext cx="260350" cy="793750"/>
              </a:xfrm>
              <a:prstGeom prst="rect">
                <a:avLst/>
              </a:prstGeom>
            </p:spPr>
          </p:pic>
          <p:pic>
            <p:nvPicPr>
              <p:cNvPr id="54" name="Picture 53">
                <a:extLst>
                  <a:ext uri="{FF2B5EF4-FFF2-40B4-BE49-F238E27FC236}">
                    <a16:creationId xmlns:a16="http://schemas.microsoft.com/office/drawing/2014/main" id="{F88D9B54-8630-F141-91D4-B0FA5279AF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03878" y="8787871"/>
                <a:ext cx="260350" cy="793750"/>
              </a:xfrm>
              <a:prstGeom prst="rect">
                <a:avLst/>
              </a:prstGeom>
            </p:spPr>
          </p:pic>
        </p:grpSp>
        <p:sp>
          <p:nvSpPr>
            <p:cNvPr id="65" name="TextBox 64">
              <a:extLst>
                <a:ext uri="{FF2B5EF4-FFF2-40B4-BE49-F238E27FC236}">
                  <a16:creationId xmlns:a16="http://schemas.microsoft.com/office/drawing/2014/main" id="{140072B7-7D4D-5242-9EA4-037FE72AC007}"/>
                </a:ext>
              </a:extLst>
            </p:cNvPr>
            <p:cNvSpPr txBox="1"/>
            <p:nvPr/>
          </p:nvSpPr>
          <p:spPr>
            <a:xfrm>
              <a:off x="152400" y="5867400"/>
              <a:ext cx="2554130" cy="369332"/>
            </a:xfrm>
            <a:prstGeom prst="rect">
              <a:avLst/>
            </a:prstGeom>
            <a:noFill/>
          </p:spPr>
          <p:txBody>
            <a:bodyPr wrap="square" rtlCol="0">
              <a:spAutoFit/>
            </a:bodyPr>
            <a:lstStyle/>
            <a:p>
              <a:r>
                <a:rPr lang="en-US" dirty="0"/>
                <a:t>100 people, all age 22</a:t>
              </a:r>
            </a:p>
          </p:txBody>
        </p:sp>
      </p:grpSp>
      <p:grpSp>
        <p:nvGrpSpPr>
          <p:cNvPr id="16" name="Group 15">
            <a:extLst>
              <a:ext uri="{FF2B5EF4-FFF2-40B4-BE49-F238E27FC236}">
                <a16:creationId xmlns:a16="http://schemas.microsoft.com/office/drawing/2014/main" id="{B02F608B-109C-974D-B9B1-C9D6730C582D}"/>
              </a:ext>
            </a:extLst>
          </p:cNvPr>
          <p:cNvGrpSpPr/>
          <p:nvPr/>
        </p:nvGrpSpPr>
        <p:grpSpPr>
          <a:xfrm>
            <a:off x="533400" y="2456128"/>
            <a:ext cx="2014394" cy="1077281"/>
            <a:chOff x="2944365" y="2519662"/>
            <a:chExt cx="2014394" cy="1077281"/>
          </a:xfrm>
        </p:grpSpPr>
        <p:sp>
          <p:nvSpPr>
            <p:cNvPr id="58" name="TextBox 57">
              <a:extLst>
                <a:ext uri="{FF2B5EF4-FFF2-40B4-BE49-F238E27FC236}">
                  <a16:creationId xmlns:a16="http://schemas.microsoft.com/office/drawing/2014/main" id="{60AAFF85-F15C-0648-8E24-A44AA5D80B0D}"/>
                </a:ext>
              </a:extLst>
            </p:cNvPr>
            <p:cNvSpPr txBox="1"/>
            <p:nvPr/>
          </p:nvSpPr>
          <p:spPr>
            <a:xfrm>
              <a:off x="2944365" y="3227611"/>
              <a:ext cx="2014394" cy="369332"/>
            </a:xfrm>
            <a:prstGeom prst="rect">
              <a:avLst/>
            </a:prstGeom>
            <a:noFill/>
          </p:spPr>
          <p:txBody>
            <a:bodyPr wrap="square" rtlCol="0">
              <a:spAutoFit/>
            </a:bodyPr>
            <a:lstStyle/>
            <a:p>
              <a:r>
                <a:rPr lang="en-US" dirty="0"/>
                <a:t>1 person age 22</a:t>
              </a:r>
            </a:p>
          </p:txBody>
        </p:sp>
        <p:pic>
          <p:nvPicPr>
            <p:cNvPr id="62" name="Picture 61">
              <a:extLst>
                <a:ext uri="{FF2B5EF4-FFF2-40B4-BE49-F238E27FC236}">
                  <a16:creationId xmlns:a16="http://schemas.microsoft.com/office/drawing/2014/main" id="{1B245B68-662F-D942-870C-B89159472F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942" y="2519662"/>
              <a:ext cx="260350" cy="793750"/>
            </a:xfrm>
            <a:prstGeom prst="rect">
              <a:avLst/>
            </a:prstGeom>
          </p:spPr>
        </p:pic>
      </p:grpSp>
    </p:spTree>
    <p:extLst>
      <p:ext uri="{BB962C8B-B14F-4D97-AF65-F5344CB8AC3E}">
        <p14:creationId xmlns:p14="http://schemas.microsoft.com/office/powerpoint/2010/main" val="2780282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3C39-A59D-0844-82AD-050434510636}"/>
              </a:ext>
            </a:extLst>
          </p:cNvPr>
          <p:cNvSpPr>
            <a:spLocks noGrp="1"/>
          </p:cNvSpPr>
          <p:nvPr>
            <p:ph type="title"/>
          </p:nvPr>
        </p:nvSpPr>
        <p:spPr/>
        <p:txBody>
          <a:bodyPr/>
          <a:lstStyle/>
          <a:p>
            <a:r>
              <a:rPr lang="en-US" dirty="0"/>
              <a:t>The noise also impacts the person counts.</a:t>
            </a:r>
          </a:p>
        </p:txBody>
      </p:sp>
      <p:sp>
        <p:nvSpPr>
          <p:cNvPr id="4" name="Slide Number Placeholder 3">
            <a:extLst>
              <a:ext uri="{FF2B5EF4-FFF2-40B4-BE49-F238E27FC236}">
                <a16:creationId xmlns:a16="http://schemas.microsoft.com/office/drawing/2014/main" id="{AE059A8D-E13B-5B4C-BB3A-75C35A37F108}"/>
              </a:ext>
            </a:extLst>
          </p:cNvPr>
          <p:cNvSpPr>
            <a:spLocks noGrp="1"/>
          </p:cNvSpPr>
          <p:nvPr>
            <p:ph type="sldNum" sz="quarter" idx="12"/>
          </p:nvPr>
        </p:nvSpPr>
        <p:spPr/>
        <p:txBody>
          <a:bodyPr/>
          <a:lstStyle/>
          <a:p>
            <a:fld id="{6B70B6FD-B4DD-4C3C-B591-D26FF6FF6394}" type="slidenum">
              <a:rPr lang="en-US" smtClean="0"/>
              <a:pPr/>
              <a:t>31</a:t>
            </a:fld>
            <a:endParaRPr lang="en-US"/>
          </a:p>
        </p:txBody>
      </p:sp>
      <p:graphicFrame>
        <p:nvGraphicFramePr>
          <p:cNvPr id="3" name="Table 2">
            <a:extLst>
              <a:ext uri="{FF2B5EF4-FFF2-40B4-BE49-F238E27FC236}">
                <a16:creationId xmlns:a16="http://schemas.microsoft.com/office/drawing/2014/main" id="{1C21D0ED-9B15-BD4B-AA5C-F39B3AF61A39}"/>
              </a:ext>
            </a:extLst>
          </p:cNvPr>
          <p:cNvGraphicFramePr>
            <a:graphicFrameLocks noGrp="1"/>
          </p:cNvGraphicFramePr>
          <p:nvPr>
            <p:extLst/>
          </p:nvPr>
        </p:nvGraphicFramePr>
        <p:xfrm>
          <a:off x="370113" y="1689065"/>
          <a:ext cx="10695408" cy="4800601"/>
        </p:xfrm>
        <a:graphic>
          <a:graphicData uri="http://schemas.openxmlformats.org/drawingml/2006/table">
            <a:tbl>
              <a:tblPr firstRow="1" bandRow="1">
                <a:tableStyleId>{5C22544A-7EE6-4342-B048-85BDC9FD1C3A}</a:tableStyleId>
              </a:tblPr>
              <a:tblGrid>
                <a:gridCol w="3986994">
                  <a:extLst>
                    <a:ext uri="{9D8B030D-6E8A-4147-A177-3AD203B41FA5}">
                      <a16:colId xmlns:a16="http://schemas.microsoft.com/office/drawing/2014/main" val="1904534167"/>
                    </a:ext>
                  </a:extLst>
                </a:gridCol>
                <a:gridCol w="3443560">
                  <a:extLst>
                    <a:ext uri="{9D8B030D-6E8A-4147-A177-3AD203B41FA5}">
                      <a16:colId xmlns:a16="http://schemas.microsoft.com/office/drawing/2014/main" val="3862199791"/>
                    </a:ext>
                  </a:extLst>
                </a:gridCol>
                <a:gridCol w="3264854">
                  <a:extLst>
                    <a:ext uri="{9D8B030D-6E8A-4147-A177-3AD203B41FA5}">
                      <a16:colId xmlns:a16="http://schemas.microsoft.com/office/drawing/2014/main" val="876361025"/>
                    </a:ext>
                  </a:extLst>
                </a:gridCol>
              </a:tblGrid>
              <a:tr h="791269">
                <a:tc>
                  <a:txBody>
                    <a:bodyPr/>
                    <a:lstStyle/>
                    <a:p>
                      <a:pPr algn="ctr"/>
                      <a:endParaRPr lang="en-US" sz="3600" dirty="0"/>
                    </a:p>
                  </a:txBody>
                  <a:tcPr anchor="ctr"/>
                </a:tc>
                <a:tc>
                  <a:txBody>
                    <a:bodyPr/>
                    <a:lstStyle/>
                    <a:p>
                      <a:pPr algn="ctr"/>
                      <a:r>
                        <a:rPr lang="en-US" sz="3600" dirty="0"/>
                        <a:t>50% runs</a:t>
                      </a:r>
                    </a:p>
                  </a:txBody>
                  <a:tcPr anchor="ctr"/>
                </a:tc>
                <a:tc>
                  <a:txBody>
                    <a:bodyPr/>
                    <a:lstStyle/>
                    <a:p>
                      <a:pPr algn="ctr"/>
                      <a:r>
                        <a:rPr lang="en-US" sz="3600" dirty="0"/>
                        <a:t>95% runs</a:t>
                      </a:r>
                    </a:p>
                  </a:txBody>
                  <a:tcPr anchor="ctr"/>
                </a:tc>
                <a:extLst>
                  <a:ext uri="{0D108BD9-81ED-4DB2-BD59-A6C34878D82A}">
                    <a16:rowId xmlns:a16="http://schemas.microsoft.com/office/drawing/2014/main" val="3560535934"/>
                  </a:ext>
                </a:extLst>
              </a:tr>
              <a:tr h="1336444">
                <a:tc>
                  <a:txBody>
                    <a:bodyPr/>
                    <a:lstStyle/>
                    <a:p>
                      <a:pPr algn="ctr"/>
                      <a:endParaRPr lang="en-US" sz="3600" dirty="0"/>
                    </a:p>
                  </a:txBody>
                  <a:tcPr anchor="ctr"/>
                </a:tc>
                <a:tc>
                  <a:txBody>
                    <a:bodyPr/>
                    <a:lstStyle/>
                    <a:p>
                      <a:pPr algn="ctr"/>
                      <a:r>
                        <a:rPr lang="en-US" sz="2400" dirty="0"/>
                        <a:t>Median(age): 9 → 73</a:t>
                      </a:r>
                    </a:p>
                    <a:p>
                      <a:pPr algn="ctr"/>
                      <a:r>
                        <a:rPr lang="en-US" sz="2400" dirty="0"/>
                        <a:t># people: -9 → 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-29 → 30</a:t>
                      </a:r>
                    </a:p>
                  </a:txBody>
                  <a:tcPr anchor="ctr"/>
                </a:tc>
                <a:extLst>
                  <a:ext uri="{0D108BD9-81ED-4DB2-BD59-A6C34878D82A}">
                    <a16:rowId xmlns:a16="http://schemas.microsoft.com/office/drawing/2014/main" val="1081358948"/>
                  </a:ext>
                </a:extLst>
              </a:tr>
              <a:tr h="1336444">
                <a:tc>
                  <a:txBody>
                    <a:bodyPr/>
                    <a:lstStyle/>
                    <a:p>
                      <a:pPr algn="ctr"/>
                      <a:endParaRPr lang="en-US" sz="3600" dirty="0"/>
                    </a:p>
                  </a:txBody>
                  <a:tcPr anchor="ctr"/>
                </a:tc>
                <a:tc>
                  <a:txBody>
                    <a:bodyPr/>
                    <a:lstStyle/>
                    <a:p>
                      <a:pPr algn="ctr"/>
                      <a:r>
                        <a:rPr lang="en-US" sz="2400" dirty="0"/>
                        <a:t>Median(age): 17 → 61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0 →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-19 → 38</a:t>
                      </a:r>
                    </a:p>
                  </a:txBody>
                  <a:tcPr anchor="ctr"/>
                </a:tc>
                <a:extLst>
                  <a:ext uri="{0D108BD9-81ED-4DB2-BD59-A6C34878D82A}">
                    <a16:rowId xmlns:a16="http://schemas.microsoft.com/office/drawing/2014/main" val="249756280"/>
                  </a:ext>
                </a:extLst>
              </a:tr>
              <a:tr h="1336444">
                <a:tc>
                  <a:txBody>
                    <a:bodyPr/>
                    <a:lstStyle/>
                    <a:p>
                      <a:pPr algn="ctr"/>
                      <a:endParaRPr lang="en-US" sz="3600" dirty="0"/>
                    </a:p>
                  </a:txBody>
                  <a:tcPr anchor="ctr"/>
                </a:tc>
                <a:tc>
                  <a:txBody>
                    <a:bodyPr/>
                    <a:lstStyle/>
                    <a:p>
                      <a:pPr algn="ctr"/>
                      <a:r>
                        <a:rPr lang="en-US" sz="2400" dirty="0"/>
                        <a:t>Median(age): 21 → 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90 → 110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21→ 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71 → 129</a:t>
                      </a:r>
                    </a:p>
                  </a:txBody>
                  <a:tcPr anchor="ctr"/>
                </a:tc>
                <a:extLst>
                  <a:ext uri="{0D108BD9-81ED-4DB2-BD59-A6C34878D82A}">
                    <a16:rowId xmlns:a16="http://schemas.microsoft.com/office/drawing/2014/main" val="197265696"/>
                  </a:ext>
                </a:extLst>
              </a:tr>
            </a:tbl>
          </a:graphicData>
        </a:graphic>
      </p:graphicFrame>
      <p:sp>
        <p:nvSpPr>
          <p:cNvPr id="12" name="Rectangle 11">
            <a:extLst>
              <a:ext uri="{FF2B5EF4-FFF2-40B4-BE49-F238E27FC236}">
                <a16:creationId xmlns:a16="http://schemas.microsoft.com/office/drawing/2014/main" id="{270F32DC-139A-F641-A5ED-FF6661FB5285}"/>
              </a:ext>
            </a:extLst>
          </p:cNvPr>
          <p:cNvSpPr/>
          <p:nvPr/>
        </p:nvSpPr>
        <p:spPr>
          <a:xfrm rot="16200000">
            <a:off x="1201881" y="3721582"/>
            <a:ext cx="4800600" cy="735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NOISE BARRIER</a:t>
            </a:r>
          </a:p>
        </p:txBody>
      </p:sp>
      <p:grpSp>
        <p:nvGrpSpPr>
          <p:cNvPr id="13" name="Group 12">
            <a:extLst>
              <a:ext uri="{FF2B5EF4-FFF2-40B4-BE49-F238E27FC236}">
                <a16:creationId xmlns:a16="http://schemas.microsoft.com/office/drawing/2014/main" id="{E0DCC50A-7974-B14F-923C-A0D772BB0D49}"/>
              </a:ext>
            </a:extLst>
          </p:cNvPr>
          <p:cNvGrpSpPr/>
          <p:nvPr/>
        </p:nvGrpSpPr>
        <p:grpSpPr>
          <a:xfrm>
            <a:off x="436907" y="3610945"/>
            <a:ext cx="2554130" cy="1484675"/>
            <a:chOff x="82376" y="3205420"/>
            <a:chExt cx="2554130" cy="1484675"/>
          </a:xfrm>
        </p:grpSpPr>
        <p:sp>
          <p:nvSpPr>
            <p:cNvPr id="15" name="TextBox 14">
              <a:extLst>
                <a:ext uri="{FF2B5EF4-FFF2-40B4-BE49-F238E27FC236}">
                  <a16:creationId xmlns:a16="http://schemas.microsoft.com/office/drawing/2014/main" id="{DE2659FD-0F31-5040-87E6-DB77981FB35A}"/>
                </a:ext>
              </a:extLst>
            </p:cNvPr>
            <p:cNvSpPr txBox="1"/>
            <p:nvPr/>
          </p:nvSpPr>
          <p:spPr>
            <a:xfrm>
              <a:off x="82376" y="4320763"/>
              <a:ext cx="2554130" cy="369332"/>
            </a:xfrm>
            <a:prstGeom prst="rect">
              <a:avLst/>
            </a:prstGeom>
            <a:noFill/>
          </p:spPr>
          <p:txBody>
            <a:bodyPr wrap="square" rtlCol="0">
              <a:spAutoFit/>
            </a:bodyPr>
            <a:lstStyle/>
            <a:p>
              <a:r>
                <a:rPr lang="en-US" dirty="0"/>
                <a:t>10 people, all age 22</a:t>
              </a:r>
            </a:p>
          </p:txBody>
        </p:sp>
        <p:grpSp>
          <p:nvGrpSpPr>
            <p:cNvPr id="55" name="Group 54">
              <a:extLst>
                <a:ext uri="{FF2B5EF4-FFF2-40B4-BE49-F238E27FC236}">
                  <a16:creationId xmlns:a16="http://schemas.microsoft.com/office/drawing/2014/main" id="{E2141A4E-FA5D-EC4E-906F-2606C2525AE6}"/>
                </a:ext>
              </a:extLst>
            </p:cNvPr>
            <p:cNvGrpSpPr/>
            <p:nvPr/>
          </p:nvGrpSpPr>
          <p:grpSpPr>
            <a:xfrm>
              <a:off x="329152" y="3205420"/>
              <a:ext cx="1659428" cy="1144027"/>
              <a:chOff x="403225" y="7308844"/>
              <a:chExt cx="1659428" cy="1144027"/>
            </a:xfrm>
          </p:grpSpPr>
          <p:pic>
            <p:nvPicPr>
              <p:cNvPr id="20" name="Picture 19">
                <a:extLst>
                  <a:ext uri="{FF2B5EF4-FFF2-40B4-BE49-F238E27FC236}">
                    <a16:creationId xmlns:a16="http://schemas.microsoft.com/office/drawing/2014/main" id="{5F90A50A-7C37-1646-AF72-F7A16425E1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225" y="7308844"/>
                <a:ext cx="260350" cy="793750"/>
              </a:xfrm>
              <a:prstGeom prst="rect">
                <a:avLst/>
              </a:prstGeom>
            </p:spPr>
          </p:pic>
          <p:pic>
            <p:nvPicPr>
              <p:cNvPr id="21" name="Picture 20">
                <a:extLst>
                  <a:ext uri="{FF2B5EF4-FFF2-40B4-BE49-F238E27FC236}">
                    <a16:creationId xmlns:a16="http://schemas.microsoft.com/office/drawing/2014/main" id="{439E035A-D6DE-BB45-B200-DBEA918C3B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7461244"/>
                <a:ext cx="260350" cy="793750"/>
              </a:xfrm>
              <a:prstGeom prst="rect">
                <a:avLst/>
              </a:prstGeom>
            </p:spPr>
          </p:pic>
          <p:pic>
            <p:nvPicPr>
              <p:cNvPr id="22" name="Picture 21">
                <a:extLst>
                  <a:ext uri="{FF2B5EF4-FFF2-40B4-BE49-F238E27FC236}">
                    <a16:creationId xmlns:a16="http://schemas.microsoft.com/office/drawing/2014/main" id="{EBA5C863-8E53-3642-A42D-CC1F9F58568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7613644"/>
                <a:ext cx="260350" cy="793750"/>
              </a:xfrm>
              <a:prstGeom prst="rect">
                <a:avLst/>
              </a:prstGeom>
            </p:spPr>
          </p:pic>
          <p:pic>
            <p:nvPicPr>
              <p:cNvPr id="23" name="Picture 22">
                <a:extLst>
                  <a:ext uri="{FF2B5EF4-FFF2-40B4-BE49-F238E27FC236}">
                    <a16:creationId xmlns:a16="http://schemas.microsoft.com/office/drawing/2014/main" id="{766FCB99-E55B-C24D-B89F-2338298F2F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021" y="7631578"/>
                <a:ext cx="260350" cy="793750"/>
              </a:xfrm>
              <a:prstGeom prst="rect">
                <a:avLst/>
              </a:prstGeom>
            </p:spPr>
          </p:pic>
          <p:pic>
            <p:nvPicPr>
              <p:cNvPr id="24" name="Picture 23">
                <a:extLst>
                  <a:ext uri="{FF2B5EF4-FFF2-40B4-BE49-F238E27FC236}">
                    <a16:creationId xmlns:a16="http://schemas.microsoft.com/office/drawing/2014/main" id="{B1C11102-8D04-B84E-B10C-22464E039F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046" y="7501351"/>
                <a:ext cx="260350" cy="793750"/>
              </a:xfrm>
              <a:prstGeom prst="rect">
                <a:avLst/>
              </a:prstGeom>
            </p:spPr>
          </p:pic>
          <p:pic>
            <p:nvPicPr>
              <p:cNvPr id="25" name="Picture 24">
                <a:extLst>
                  <a:ext uri="{FF2B5EF4-FFF2-40B4-BE49-F238E27FC236}">
                    <a16:creationId xmlns:a16="http://schemas.microsoft.com/office/drawing/2014/main" id="{F2FDA491-B3EF-F14A-9F04-7E01BAA74D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1406" y="7648072"/>
                <a:ext cx="260350" cy="793750"/>
              </a:xfrm>
              <a:prstGeom prst="rect">
                <a:avLst/>
              </a:prstGeom>
            </p:spPr>
          </p:pic>
          <p:pic>
            <p:nvPicPr>
              <p:cNvPr id="26" name="Picture 25">
                <a:extLst>
                  <a:ext uri="{FF2B5EF4-FFF2-40B4-BE49-F238E27FC236}">
                    <a16:creationId xmlns:a16="http://schemas.microsoft.com/office/drawing/2014/main" id="{9EE7FFB8-015A-224D-BE17-199E79D6C4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6031" y="7599828"/>
                <a:ext cx="260350" cy="793750"/>
              </a:xfrm>
              <a:prstGeom prst="rect">
                <a:avLst/>
              </a:prstGeom>
            </p:spPr>
          </p:pic>
          <p:pic>
            <p:nvPicPr>
              <p:cNvPr id="27" name="Picture 26">
                <a:extLst>
                  <a:ext uri="{FF2B5EF4-FFF2-40B4-BE49-F238E27FC236}">
                    <a16:creationId xmlns:a16="http://schemas.microsoft.com/office/drawing/2014/main" id="{BFB56B70-A037-8648-8DB2-1FA7E83830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1529" y="7308844"/>
                <a:ext cx="260350" cy="793750"/>
              </a:xfrm>
              <a:prstGeom prst="rect">
                <a:avLst/>
              </a:prstGeom>
            </p:spPr>
          </p:pic>
          <p:pic>
            <p:nvPicPr>
              <p:cNvPr id="28" name="Picture 27">
                <a:extLst>
                  <a:ext uri="{FF2B5EF4-FFF2-40B4-BE49-F238E27FC236}">
                    <a16:creationId xmlns:a16="http://schemas.microsoft.com/office/drawing/2014/main" id="{8832C20E-5578-274F-9BD9-3361899B53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3536" y="7646117"/>
                <a:ext cx="260350" cy="793750"/>
              </a:xfrm>
              <a:prstGeom prst="rect">
                <a:avLst/>
              </a:prstGeom>
            </p:spPr>
          </p:pic>
          <p:pic>
            <p:nvPicPr>
              <p:cNvPr id="29" name="Picture 28">
                <a:extLst>
                  <a:ext uri="{FF2B5EF4-FFF2-40B4-BE49-F238E27FC236}">
                    <a16:creationId xmlns:a16="http://schemas.microsoft.com/office/drawing/2014/main" id="{33D3C149-0B3A-CF46-B0AF-96F773C9D4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02303" y="7659121"/>
                <a:ext cx="260350" cy="793750"/>
              </a:xfrm>
              <a:prstGeom prst="rect">
                <a:avLst/>
              </a:prstGeom>
            </p:spPr>
          </p:pic>
        </p:grpSp>
      </p:grpSp>
      <p:grpSp>
        <p:nvGrpSpPr>
          <p:cNvPr id="14" name="Group 13">
            <a:extLst>
              <a:ext uri="{FF2B5EF4-FFF2-40B4-BE49-F238E27FC236}">
                <a16:creationId xmlns:a16="http://schemas.microsoft.com/office/drawing/2014/main" id="{C07A86F0-99E0-4C4A-BA80-81CC039E2947}"/>
              </a:ext>
            </a:extLst>
          </p:cNvPr>
          <p:cNvGrpSpPr/>
          <p:nvPr/>
        </p:nvGrpSpPr>
        <p:grpSpPr>
          <a:xfrm>
            <a:off x="545611" y="5026999"/>
            <a:ext cx="2554130" cy="1546659"/>
            <a:chOff x="152400" y="4690073"/>
            <a:chExt cx="2554130" cy="1546659"/>
          </a:xfrm>
        </p:grpSpPr>
        <p:grpSp>
          <p:nvGrpSpPr>
            <p:cNvPr id="56" name="Group 55">
              <a:extLst>
                <a:ext uri="{FF2B5EF4-FFF2-40B4-BE49-F238E27FC236}">
                  <a16:creationId xmlns:a16="http://schemas.microsoft.com/office/drawing/2014/main" id="{093454F8-E405-A645-AFAD-963B26A3E28A}"/>
                </a:ext>
              </a:extLst>
            </p:cNvPr>
            <p:cNvGrpSpPr/>
            <p:nvPr/>
          </p:nvGrpSpPr>
          <p:grpSpPr>
            <a:xfrm>
              <a:off x="257780" y="4690073"/>
              <a:ext cx="2045681" cy="1220536"/>
              <a:chOff x="169372" y="8685464"/>
              <a:chExt cx="2045681" cy="1220536"/>
            </a:xfrm>
          </p:grpSpPr>
          <p:pic>
            <p:nvPicPr>
              <p:cNvPr id="31" name="Picture 30">
                <a:extLst>
                  <a:ext uri="{FF2B5EF4-FFF2-40B4-BE49-F238E27FC236}">
                    <a16:creationId xmlns:a16="http://schemas.microsoft.com/office/drawing/2014/main" id="{8CC55F83-2733-BE4C-B1F2-C749784046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9372" y="8745066"/>
                <a:ext cx="260350" cy="793750"/>
              </a:xfrm>
              <a:prstGeom prst="rect">
                <a:avLst/>
              </a:prstGeom>
            </p:spPr>
          </p:pic>
          <p:pic>
            <p:nvPicPr>
              <p:cNvPr id="32" name="Picture 31">
                <a:extLst>
                  <a:ext uri="{FF2B5EF4-FFF2-40B4-BE49-F238E27FC236}">
                    <a16:creationId xmlns:a16="http://schemas.microsoft.com/office/drawing/2014/main" id="{3411485E-DFB9-6D47-993B-97A7A803A9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772" y="8897466"/>
                <a:ext cx="260350" cy="793750"/>
              </a:xfrm>
              <a:prstGeom prst="rect">
                <a:avLst/>
              </a:prstGeom>
            </p:spPr>
          </p:pic>
          <p:pic>
            <p:nvPicPr>
              <p:cNvPr id="33" name="Picture 32">
                <a:extLst>
                  <a:ext uri="{FF2B5EF4-FFF2-40B4-BE49-F238E27FC236}">
                    <a16:creationId xmlns:a16="http://schemas.microsoft.com/office/drawing/2014/main" id="{CA7D7048-894C-2843-9C49-29D1647A21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168" y="8685464"/>
                <a:ext cx="260350" cy="793750"/>
              </a:xfrm>
              <a:prstGeom prst="rect">
                <a:avLst/>
              </a:prstGeom>
            </p:spPr>
          </p:pic>
          <p:pic>
            <p:nvPicPr>
              <p:cNvPr id="34" name="Picture 33">
                <a:extLst>
                  <a:ext uri="{FF2B5EF4-FFF2-40B4-BE49-F238E27FC236}">
                    <a16:creationId xmlns:a16="http://schemas.microsoft.com/office/drawing/2014/main" id="{FDC3F45D-8B51-BA48-B283-D3FB90D9E2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4193" y="8937573"/>
                <a:ext cx="260350" cy="793750"/>
              </a:xfrm>
              <a:prstGeom prst="rect">
                <a:avLst/>
              </a:prstGeom>
            </p:spPr>
          </p:pic>
          <p:pic>
            <p:nvPicPr>
              <p:cNvPr id="35" name="Picture 34">
                <a:extLst>
                  <a:ext uri="{FF2B5EF4-FFF2-40B4-BE49-F238E27FC236}">
                    <a16:creationId xmlns:a16="http://schemas.microsoft.com/office/drawing/2014/main" id="{F6114A55-B954-4646-8573-B48CA45197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7553" y="8701958"/>
                <a:ext cx="260350" cy="793750"/>
              </a:xfrm>
              <a:prstGeom prst="rect">
                <a:avLst/>
              </a:prstGeom>
            </p:spPr>
          </p:pic>
          <p:pic>
            <p:nvPicPr>
              <p:cNvPr id="36" name="Picture 35">
                <a:extLst>
                  <a:ext uri="{FF2B5EF4-FFF2-40B4-BE49-F238E27FC236}">
                    <a16:creationId xmlns:a16="http://schemas.microsoft.com/office/drawing/2014/main" id="{581165E5-5224-3F4E-956E-B6D6290D75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2178" y="9036050"/>
                <a:ext cx="260350" cy="793750"/>
              </a:xfrm>
              <a:prstGeom prst="rect">
                <a:avLst/>
              </a:prstGeom>
            </p:spPr>
          </p:pic>
          <p:pic>
            <p:nvPicPr>
              <p:cNvPr id="37" name="Picture 36">
                <a:extLst>
                  <a:ext uri="{FF2B5EF4-FFF2-40B4-BE49-F238E27FC236}">
                    <a16:creationId xmlns:a16="http://schemas.microsoft.com/office/drawing/2014/main" id="{4DCF2CD9-13A6-A149-A154-017BEB1AA3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77676" y="8745066"/>
                <a:ext cx="260350" cy="793750"/>
              </a:xfrm>
              <a:prstGeom prst="rect">
                <a:avLst/>
              </a:prstGeom>
            </p:spPr>
          </p:pic>
          <p:pic>
            <p:nvPicPr>
              <p:cNvPr id="38" name="Picture 37">
                <a:extLst>
                  <a:ext uri="{FF2B5EF4-FFF2-40B4-BE49-F238E27FC236}">
                    <a16:creationId xmlns:a16="http://schemas.microsoft.com/office/drawing/2014/main" id="{25F84FAD-C48A-9D42-A0E6-AE7F95554E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8450" y="8713007"/>
                <a:ext cx="260350" cy="793750"/>
              </a:xfrm>
              <a:prstGeom prst="rect">
                <a:avLst/>
              </a:prstGeom>
            </p:spPr>
          </p:pic>
          <p:pic>
            <p:nvPicPr>
              <p:cNvPr id="39" name="Picture 38">
                <a:extLst>
                  <a:ext uri="{FF2B5EF4-FFF2-40B4-BE49-F238E27FC236}">
                    <a16:creationId xmlns:a16="http://schemas.microsoft.com/office/drawing/2014/main" id="{F3D25BF3-1C53-684E-95B8-85385E10CC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8821266"/>
                <a:ext cx="260350" cy="793750"/>
              </a:xfrm>
              <a:prstGeom prst="rect">
                <a:avLst/>
              </a:prstGeom>
            </p:spPr>
          </p:pic>
          <p:pic>
            <p:nvPicPr>
              <p:cNvPr id="40" name="Picture 39">
                <a:extLst>
                  <a:ext uri="{FF2B5EF4-FFF2-40B4-BE49-F238E27FC236}">
                    <a16:creationId xmlns:a16="http://schemas.microsoft.com/office/drawing/2014/main" id="{705CAC83-A445-7749-A543-99D9878D94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8973666"/>
                <a:ext cx="260350" cy="793750"/>
              </a:xfrm>
              <a:prstGeom prst="rect">
                <a:avLst/>
              </a:prstGeom>
            </p:spPr>
          </p:pic>
          <p:pic>
            <p:nvPicPr>
              <p:cNvPr id="41" name="Picture 40">
                <a:extLst>
                  <a:ext uri="{FF2B5EF4-FFF2-40B4-BE49-F238E27FC236}">
                    <a16:creationId xmlns:a16="http://schemas.microsoft.com/office/drawing/2014/main" id="{69105DCA-3ACF-6C43-84D5-E5316E92A9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421" y="8761664"/>
                <a:ext cx="260350" cy="793750"/>
              </a:xfrm>
              <a:prstGeom prst="rect">
                <a:avLst/>
              </a:prstGeom>
            </p:spPr>
          </p:pic>
          <p:pic>
            <p:nvPicPr>
              <p:cNvPr id="42" name="Picture 41">
                <a:extLst>
                  <a:ext uri="{FF2B5EF4-FFF2-40B4-BE49-F238E27FC236}">
                    <a16:creationId xmlns:a16="http://schemas.microsoft.com/office/drawing/2014/main" id="{9068F1A9-C32E-7C40-9047-971EAD97D7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0446" y="9013773"/>
                <a:ext cx="260350" cy="793750"/>
              </a:xfrm>
              <a:prstGeom prst="rect">
                <a:avLst/>
              </a:prstGeom>
            </p:spPr>
          </p:pic>
          <p:pic>
            <p:nvPicPr>
              <p:cNvPr id="43" name="Picture 42">
                <a:extLst>
                  <a:ext uri="{FF2B5EF4-FFF2-40B4-BE49-F238E27FC236}">
                    <a16:creationId xmlns:a16="http://schemas.microsoft.com/office/drawing/2014/main" id="{8CF36060-D0CE-5D48-A248-0B91855A35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3806" y="8778158"/>
                <a:ext cx="260350" cy="793750"/>
              </a:xfrm>
              <a:prstGeom prst="rect">
                <a:avLst/>
              </a:prstGeom>
            </p:spPr>
          </p:pic>
          <p:pic>
            <p:nvPicPr>
              <p:cNvPr id="44" name="Picture 43">
                <a:extLst>
                  <a:ext uri="{FF2B5EF4-FFF2-40B4-BE49-F238E27FC236}">
                    <a16:creationId xmlns:a16="http://schemas.microsoft.com/office/drawing/2014/main" id="{83432985-52C5-6144-9956-7D4CAD505F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8431" y="9112250"/>
                <a:ext cx="260350" cy="793750"/>
              </a:xfrm>
              <a:prstGeom prst="rect">
                <a:avLst/>
              </a:prstGeom>
            </p:spPr>
          </p:pic>
          <p:pic>
            <p:nvPicPr>
              <p:cNvPr id="45" name="Picture 44">
                <a:extLst>
                  <a:ext uri="{FF2B5EF4-FFF2-40B4-BE49-F238E27FC236}">
                    <a16:creationId xmlns:a16="http://schemas.microsoft.com/office/drawing/2014/main" id="{F1F877AC-5661-E146-92F3-2E0ABEE7C0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63929" y="8821266"/>
                <a:ext cx="260350" cy="793750"/>
              </a:xfrm>
              <a:prstGeom prst="rect">
                <a:avLst/>
              </a:prstGeom>
            </p:spPr>
          </p:pic>
          <p:pic>
            <p:nvPicPr>
              <p:cNvPr id="46" name="Picture 45">
                <a:extLst>
                  <a:ext uri="{FF2B5EF4-FFF2-40B4-BE49-F238E27FC236}">
                    <a16:creationId xmlns:a16="http://schemas.microsoft.com/office/drawing/2014/main" id="{260DE0FB-1DC1-534E-B4DF-A5AF66FE85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4703" y="8789207"/>
                <a:ext cx="260350" cy="793750"/>
              </a:xfrm>
              <a:prstGeom prst="rect">
                <a:avLst/>
              </a:prstGeom>
            </p:spPr>
          </p:pic>
          <p:pic>
            <p:nvPicPr>
              <p:cNvPr id="47" name="Picture 46">
                <a:extLst>
                  <a:ext uri="{FF2B5EF4-FFF2-40B4-BE49-F238E27FC236}">
                    <a16:creationId xmlns:a16="http://schemas.microsoft.com/office/drawing/2014/main" id="{3AED18AD-EDBD-0B41-9B92-F51DD29EE1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8819930"/>
                <a:ext cx="260350" cy="793750"/>
              </a:xfrm>
              <a:prstGeom prst="rect">
                <a:avLst/>
              </a:prstGeom>
            </p:spPr>
          </p:pic>
          <p:pic>
            <p:nvPicPr>
              <p:cNvPr id="48" name="Picture 47">
                <a:extLst>
                  <a:ext uri="{FF2B5EF4-FFF2-40B4-BE49-F238E27FC236}">
                    <a16:creationId xmlns:a16="http://schemas.microsoft.com/office/drawing/2014/main" id="{461D5D7B-3B0D-274E-B6F0-6BCA08583B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8972330"/>
                <a:ext cx="260350" cy="793750"/>
              </a:xfrm>
              <a:prstGeom prst="rect">
                <a:avLst/>
              </a:prstGeom>
            </p:spPr>
          </p:pic>
          <p:pic>
            <p:nvPicPr>
              <p:cNvPr id="49" name="Picture 48">
                <a:extLst>
                  <a:ext uri="{FF2B5EF4-FFF2-40B4-BE49-F238E27FC236}">
                    <a16:creationId xmlns:a16="http://schemas.microsoft.com/office/drawing/2014/main" id="{392075E3-A7A0-264E-A8EB-60A9CAC39F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7596" y="8760328"/>
                <a:ext cx="260350" cy="793750"/>
              </a:xfrm>
              <a:prstGeom prst="rect">
                <a:avLst/>
              </a:prstGeom>
            </p:spPr>
          </p:pic>
          <p:pic>
            <p:nvPicPr>
              <p:cNvPr id="50" name="Picture 49">
                <a:extLst>
                  <a:ext uri="{FF2B5EF4-FFF2-40B4-BE49-F238E27FC236}">
                    <a16:creationId xmlns:a16="http://schemas.microsoft.com/office/drawing/2014/main" id="{D4F9886A-2602-AC4F-9D8D-0A92F1462E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9621" y="9012437"/>
                <a:ext cx="260350" cy="793750"/>
              </a:xfrm>
              <a:prstGeom prst="rect">
                <a:avLst/>
              </a:prstGeom>
            </p:spPr>
          </p:pic>
          <p:pic>
            <p:nvPicPr>
              <p:cNvPr id="51" name="Picture 50">
                <a:extLst>
                  <a:ext uri="{FF2B5EF4-FFF2-40B4-BE49-F238E27FC236}">
                    <a16:creationId xmlns:a16="http://schemas.microsoft.com/office/drawing/2014/main" id="{C41BDF61-2E48-E043-96CC-6DCDAD1B93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2981" y="8776822"/>
                <a:ext cx="260350" cy="793750"/>
              </a:xfrm>
              <a:prstGeom prst="rect">
                <a:avLst/>
              </a:prstGeom>
            </p:spPr>
          </p:pic>
          <p:pic>
            <p:nvPicPr>
              <p:cNvPr id="52" name="Picture 51">
                <a:extLst>
                  <a:ext uri="{FF2B5EF4-FFF2-40B4-BE49-F238E27FC236}">
                    <a16:creationId xmlns:a16="http://schemas.microsoft.com/office/drawing/2014/main" id="{6A8EB7F9-9E32-E34E-9F89-DFC5A079E5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7606" y="9110914"/>
                <a:ext cx="260350" cy="793750"/>
              </a:xfrm>
              <a:prstGeom prst="rect">
                <a:avLst/>
              </a:prstGeom>
            </p:spPr>
          </p:pic>
          <p:pic>
            <p:nvPicPr>
              <p:cNvPr id="53" name="Picture 52">
                <a:extLst>
                  <a:ext uri="{FF2B5EF4-FFF2-40B4-BE49-F238E27FC236}">
                    <a16:creationId xmlns:a16="http://schemas.microsoft.com/office/drawing/2014/main" id="{B149A9C8-96AC-BA42-8B2C-F27AC06DCC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13104" y="8819930"/>
                <a:ext cx="260350" cy="793750"/>
              </a:xfrm>
              <a:prstGeom prst="rect">
                <a:avLst/>
              </a:prstGeom>
            </p:spPr>
          </p:pic>
          <p:pic>
            <p:nvPicPr>
              <p:cNvPr id="54" name="Picture 53">
                <a:extLst>
                  <a:ext uri="{FF2B5EF4-FFF2-40B4-BE49-F238E27FC236}">
                    <a16:creationId xmlns:a16="http://schemas.microsoft.com/office/drawing/2014/main" id="{F88D9B54-8630-F141-91D4-B0FA5279AF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03878" y="8787871"/>
                <a:ext cx="260350" cy="793750"/>
              </a:xfrm>
              <a:prstGeom prst="rect">
                <a:avLst/>
              </a:prstGeom>
            </p:spPr>
          </p:pic>
        </p:grpSp>
        <p:sp>
          <p:nvSpPr>
            <p:cNvPr id="65" name="TextBox 64">
              <a:extLst>
                <a:ext uri="{FF2B5EF4-FFF2-40B4-BE49-F238E27FC236}">
                  <a16:creationId xmlns:a16="http://schemas.microsoft.com/office/drawing/2014/main" id="{140072B7-7D4D-5242-9EA4-037FE72AC007}"/>
                </a:ext>
              </a:extLst>
            </p:cNvPr>
            <p:cNvSpPr txBox="1"/>
            <p:nvPr/>
          </p:nvSpPr>
          <p:spPr>
            <a:xfrm>
              <a:off x="152400" y="5867400"/>
              <a:ext cx="2554130" cy="369332"/>
            </a:xfrm>
            <a:prstGeom prst="rect">
              <a:avLst/>
            </a:prstGeom>
            <a:noFill/>
          </p:spPr>
          <p:txBody>
            <a:bodyPr wrap="square" rtlCol="0">
              <a:spAutoFit/>
            </a:bodyPr>
            <a:lstStyle/>
            <a:p>
              <a:r>
                <a:rPr lang="en-US" dirty="0"/>
                <a:t>100 people, all age 22</a:t>
              </a:r>
            </a:p>
          </p:txBody>
        </p:sp>
      </p:grpSp>
      <p:grpSp>
        <p:nvGrpSpPr>
          <p:cNvPr id="16" name="Group 15">
            <a:extLst>
              <a:ext uri="{FF2B5EF4-FFF2-40B4-BE49-F238E27FC236}">
                <a16:creationId xmlns:a16="http://schemas.microsoft.com/office/drawing/2014/main" id="{B02F608B-109C-974D-B9B1-C9D6730C582D}"/>
              </a:ext>
            </a:extLst>
          </p:cNvPr>
          <p:cNvGrpSpPr/>
          <p:nvPr/>
        </p:nvGrpSpPr>
        <p:grpSpPr>
          <a:xfrm>
            <a:off x="533400" y="2456128"/>
            <a:ext cx="2014394" cy="1077281"/>
            <a:chOff x="2944365" y="2519662"/>
            <a:chExt cx="2014394" cy="1077281"/>
          </a:xfrm>
        </p:grpSpPr>
        <p:sp>
          <p:nvSpPr>
            <p:cNvPr id="58" name="TextBox 57">
              <a:extLst>
                <a:ext uri="{FF2B5EF4-FFF2-40B4-BE49-F238E27FC236}">
                  <a16:creationId xmlns:a16="http://schemas.microsoft.com/office/drawing/2014/main" id="{60AAFF85-F15C-0648-8E24-A44AA5D80B0D}"/>
                </a:ext>
              </a:extLst>
            </p:cNvPr>
            <p:cNvSpPr txBox="1"/>
            <p:nvPr/>
          </p:nvSpPr>
          <p:spPr>
            <a:xfrm>
              <a:off x="2944365" y="3227611"/>
              <a:ext cx="2014394" cy="369332"/>
            </a:xfrm>
            <a:prstGeom prst="rect">
              <a:avLst/>
            </a:prstGeom>
            <a:noFill/>
          </p:spPr>
          <p:txBody>
            <a:bodyPr wrap="square" rtlCol="0">
              <a:spAutoFit/>
            </a:bodyPr>
            <a:lstStyle/>
            <a:p>
              <a:r>
                <a:rPr lang="en-US" dirty="0"/>
                <a:t>1 person age 22</a:t>
              </a:r>
            </a:p>
          </p:txBody>
        </p:sp>
        <p:pic>
          <p:nvPicPr>
            <p:cNvPr id="62" name="Picture 61">
              <a:extLst>
                <a:ext uri="{FF2B5EF4-FFF2-40B4-BE49-F238E27FC236}">
                  <a16:creationId xmlns:a16="http://schemas.microsoft.com/office/drawing/2014/main" id="{1B245B68-662F-D942-870C-B89159472F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942" y="2519662"/>
              <a:ext cx="260350" cy="793750"/>
            </a:xfrm>
            <a:prstGeom prst="rect">
              <a:avLst/>
            </a:prstGeom>
          </p:spPr>
        </p:pic>
      </p:grpSp>
    </p:spTree>
    <p:extLst>
      <p:ext uri="{BB962C8B-B14F-4D97-AF65-F5344CB8AC3E}">
        <p14:creationId xmlns:p14="http://schemas.microsoft.com/office/powerpoint/2010/main" val="3542554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8" y="186813"/>
            <a:ext cx="11680722" cy="875071"/>
          </a:xfrm>
        </p:spPr>
        <p:txBody>
          <a:bodyPr>
            <a:normAutofit fontScale="90000"/>
          </a:bodyPr>
          <a:lstStyle/>
          <a:p>
            <a:pPr algn="ctr"/>
            <a:r>
              <a:rPr lang="en-US" dirty="0" smtClean="0"/>
              <a:t>The US Census Bureau embraces formal privacy:</a:t>
            </a:r>
            <a:br>
              <a:rPr lang="en-US" dirty="0" smtClean="0"/>
            </a:br>
            <a:r>
              <a:rPr lang="en-US" dirty="0" smtClean="0"/>
              <a:t>Results of the 2018 End-to-End Test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600200"/>
            <a:ext cx="5324475" cy="36835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56" y="1981199"/>
            <a:ext cx="4631694" cy="3302599"/>
          </a:xfrm>
          <a:prstGeom prst="rect">
            <a:avLst/>
          </a:prstGeom>
        </p:spPr>
      </p:pic>
    </p:spTree>
    <p:extLst>
      <p:ext uri="{BB962C8B-B14F-4D97-AF65-F5344CB8AC3E}">
        <p14:creationId xmlns:p14="http://schemas.microsoft.com/office/powerpoint/2010/main" val="3287602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70F32DC-139A-F641-A5ED-FF6661FB5285}"/>
              </a:ext>
            </a:extLst>
          </p:cNvPr>
          <p:cNvSpPr/>
          <p:nvPr/>
        </p:nvSpPr>
        <p:spPr>
          <a:xfrm rot="16200000">
            <a:off x="3930777" y="4283800"/>
            <a:ext cx="3777084" cy="3680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NOISE </a:t>
            </a:r>
            <a:r>
              <a:rPr lang="en-US" sz="2000" dirty="0" smtClean="0">
                <a:solidFill>
                  <a:schemeClr val="tx1"/>
                </a:solidFill>
              </a:rPr>
              <a:t>                      BARRIER</a:t>
            </a:r>
            <a:endParaRPr lang="en-US" sz="2000" dirty="0">
              <a:solidFill>
                <a:schemeClr val="tx1"/>
              </a:solidFill>
            </a:endParaRPr>
          </a:p>
        </p:txBody>
      </p:sp>
      <p:sp>
        <p:nvSpPr>
          <p:cNvPr id="2" name="Title 1"/>
          <p:cNvSpPr>
            <a:spLocks noGrp="1"/>
          </p:cNvSpPr>
          <p:nvPr>
            <p:ph type="title"/>
          </p:nvPr>
        </p:nvSpPr>
        <p:spPr>
          <a:xfrm>
            <a:off x="294968" y="186813"/>
            <a:ext cx="11680722" cy="875071"/>
          </a:xfrm>
        </p:spPr>
        <p:txBody>
          <a:bodyPr>
            <a:normAutofit fontScale="90000"/>
          </a:bodyPr>
          <a:lstStyle/>
          <a:p>
            <a:r>
              <a:rPr lang="en-US" dirty="0" smtClean="0">
                <a:latin typeface="+mn-lt"/>
              </a:rPr>
              <a:t>We created a “Disclosure Avoidance System” (DAS) for the 2020 Census</a:t>
            </a:r>
            <a:endParaRPr lang="en-US" dirty="0">
              <a:latin typeface="+mn-lt"/>
            </a:endParaRPr>
          </a:p>
        </p:txBody>
      </p:sp>
      <p:sp>
        <p:nvSpPr>
          <p:cNvPr id="3" name="Content Placeholder 2"/>
          <p:cNvSpPr>
            <a:spLocks noGrp="1"/>
          </p:cNvSpPr>
          <p:nvPr>
            <p:ph idx="4294967295"/>
          </p:nvPr>
        </p:nvSpPr>
        <p:spPr>
          <a:xfrm>
            <a:off x="294968" y="1371599"/>
            <a:ext cx="11680722" cy="4805363"/>
          </a:xfrm>
        </p:spPr>
        <p:txBody>
          <a:bodyPr/>
          <a:lstStyle/>
          <a:p>
            <a:r>
              <a:rPr lang="en-US" dirty="0" smtClean="0">
                <a:latin typeface="+mn-lt"/>
              </a:rPr>
              <a:t>Features of the DAS:</a:t>
            </a:r>
          </a:p>
          <a:p>
            <a:pPr lvl="1"/>
            <a:r>
              <a:rPr lang="en-US" dirty="0" smtClean="0">
                <a:latin typeface="+mn-lt"/>
              </a:rPr>
              <a:t>Operates on the edited Census records</a:t>
            </a:r>
          </a:p>
          <a:p>
            <a:pPr lvl="1"/>
            <a:r>
              <a:rPr lang="en-US" dirty="0" smtClean="0">
                <a:latin typeface="+mn-lt"/>
              </a:rPr>
              <a:t>Makes records that are “safe to tabulate.”</a:t>
            </a:r>
            <a:endParaRPr lang="en-US" dirty="0">
              <a:latin typeface="+mn-lt"/>
            </a:endParaRPr>
          </a:p>
        </p:txBody>
      </p:sp>
      <p:sp>
        <p:nvSpPr>
          <p:cNvPr id="4" name="Slide Number Placeholder 3"/>
          <p:cNvSpPr>
            <a:spLocks noGrp="1"/>
          </p:cNvSpPr>
          <p:nvPr>
            <p:ph type="sldNum" sz="quarter" idx="12"/>
          </p:nvPr>
        </p:nvSpPr>
        <p:spPr>
          <a:xfrm>
            <a:off x="9677400" y="6356351"/>
            <a:ext cx="1905000" cy="365125"/>
          </a:xfrm>
        </p:spPr>
        <p:txBody>
          <a:bodyPr/>
          <a:lstStyle/>
          <a:p>
            <a:r>
              <a:rPr lang="en-US" dirty="0" smtClean="0"/>
              <a:t> </a:t>
            </a:r>
            <a:fld id="{AAB63172-0737-4F58-AA61-0444E81086BA}" type="slidenum">
              <a:rPr lang="en-US" smtClean="0"/>
              <a:pPr/>
              <a:t>33</a:t>
            </a:fld>
            <a:endParaRPr lang="en-US" dirty="0"/>
          </a:p>
        </p:txBody>
      </p:sp>
      <p:sp>
        <p:nvSpPr>
          <p:cNvPr id="9" name="Rectangle 8"/>
          <p:cNvSpPr/>
          <p:nvPr/>
        </p:nvSpPr>
        <p:spPr>
          <a:xfrm>
            <a:off x="1907169" y="3886200"/>
            <a:ext cx="18447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Census </a:t>
            </a:r>
            <a:r>
              <a:rPr lang="en-US" sz="2400" b="1" dirty="0"/>
              <a:t>Edited File</a:t>
            </a:r>
          </a:p>
        </p:txBody>
      </p:sp>
      <p:sp>
        <p:nvSpPr>
          <p:cNvPr id="10" name="Rectangle 9"/>
          <p:cNvSpPr/>
          <p:nvPr/>
        </p:nvSpPr>
        <p:spPr>
          <a:xfrm>
            <a:off x="4572000" y="3886200"/>
            <a:ext cx="2514600" cy="1468367"/>
          </a:xfrm>
          <a:prstGeom prst="rect">
            <a:avLst/>
          </a:prstGeom>
          <a:solidFill>
            <a:srgbClr val="7030A0">
              <a:alpha val="7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Disclosure Avoidance System</a:t>
            </a:r>
            <a:endParaRPr lang="en-US" sz="2400" b="1" dirty="0">
              <a:solidFill>
                <a:schemeClr val="bg1"/>
              </a:solidFill>
            </a:endParaRPr>
          </a:p>
        </p:txBody>
      </p:sp>
      <p:sp>
        <p:nvSpPr>
          <p:cNvPr id="11" name="Rectangle 10"/>
          <p:cNvSpPr/>
          <p:nvPr/>
        </p:nvSpPr>
        <p:spPr>
          <a:xfrm>
            <a:off x="7886700" y="3886199"/>
            <a:ext cx="2667000" cy="14683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Microdata Detail File (2020)</a:t>
            </a:r>
            <a:endParaRPr lang="en-US" sz="1600" dirty="0"/>
          </a:p>
        </p:txBody>
      </p:sp>
      <p:cxnSp>
        <p:nvCxnSpPr>
          <p:cNvPr id="28" name="Straight Arrow Connector 27"/>
          <p:cNvCxnSpPr>
            <a:stCxn id="9" idx="3"/>
            <a:endCxn id="10" idx="1"/>
          </p:cNvCxnSpPr>
          <p:nvPr/>
        </p:nvCxnSpPr>
        <p:spPr>
          <a:xfrm>
            <a:off x="3751938" y="4620384"/>
            <a:ext cx="82006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7086600" y="4620383"/>
            <a:ext cx="800100"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8197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8" y="186813"/>
            <a:ext cx="11680722" cy="875071"/>
          </a:xfrm>
        </p:spPr>
        <p:txBody>
          <a:bodyPr>
            <a:normAutofit fontScale="90000"/>
          </a:bodyPr>
          <a:lstStyle/>
          <a:p>
            <a:r>
              <a:rPr lang="en-US" dirty="0" smtClean="0"/>
              <a:t>DAS allows </a:t>
            </a:r>
            <a:r>
              <a:rPr lang="en-US" dirty="0"/>
              <a:t>the Census Bureau to enforce global confidentiality protections.</a:t>
            </a:r>
            <a:endParaRPr lang="en-US" dirty="0">
              <a:latin typeface="+mn-lt"/>
            </a:endParaRPr>
          </a:p>
        </p:txBody>
      </p:sp>
      <p:sp>
        <p:nvSpPr>
          <p:cNvPr id="4" name="Slide Number Placeholder 3"/>
          <p:cNvSpPr>
            <a:spLocks noGrp="1"/>
          </p:cNvSpPr>
          <p:nvPr>
            <p:ph type="sldNum" sz="quarter" idx="12"/>
          </p:nvPr>
        </p:nvSpPr>
        <p:spPr>
          <a:xfrm>
            <a:off x="9677400" y="6356351"/>
            <a:ext cx="1905000" cy="365125"/>
          </a:xfrm>
        </p:spPr>
        <p:txBody>
          <a:bodyPr/>
          <a:lstStyle/>
          <a:p>
            <a:r>
              <a:rPr lang="en-US" dirty="0" smtClean="0"/>
              <a:t> </a:t>
            </a:r>
            <a:fld id="{AAB63172-0737-4F58-AA61-0444E81086BA}" type="slidenum">
              <a:rPr lang="en-US" smtClean="0"/>
              <a:pPr/>
              <a:t>34</a:t>
            </a:fld>
            <a:endParaRPr lang="en-US" dirty="0"/>
          </a:p>
        </p:txBody>
      </p:sp>
      <p:grpSp>
        <p:nvGrpSpPr>
          <p:cNvPr id="3" name="Group 2"/>
          <p:cNvGrpSpPr/>
          <p:nvPr/>
        </p:nvGrpSpPr>
        <p:grpSpPr>
          <a:xfrm>
            <a:off x="91715" y="1529099"/>
            <a:ext cx="11732873" cy="5204729"/>
            <a:chOff x="91715" y="1529099"/>
            <a:chExt cx="11732873" cy="5204729"/>
          </a:xfrm>
        </p:grpSpPr>
        <p:sp>
          <p:nvSpPr>
            <p:cNvPr id="21" name="Rectangle 20">
              <a:extLst>
                <a:ext uri="{FF2B5EF4-FFF2-40B4-BE49-F238E27FC236}">
                  <a16:creationId xmlns:a16="http://schemas.microsoft.com/office/drawing/2014/main" id="{270F32DC-139A-F641-A5ED-FF6661FB5285}"/>
                </a:ext>
              </a:extLst>
            </p:cNvPr>
            <p:cNvSpPr/>
            <p:nvPr/>
          </p:nvSpPr>
          <p:spPr>
            <a:xfrm rot="16200000">
              <a:off x="4950559" y="3233632"/>
              <a:ext cx="3777084" cy="3680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NOISE </a:t>
              </a:r>
              <a:r>
                <a:rPr lang="en-US" sz="2000" dirty="0" smtClean="0">
                  <a:solidFill>
                    <a:schemeClr val="tx1"/>
                  </a:solidFill>
                </a:rPr>
                <a:t>                      BARRIER</a:t>
              </a:r>
              <a:endParaRPr lang="en-US" sz="2000" dirty="0">
                <a:solidFill>
                  <a:schemeClr val="tx1"/>
                </a:solidFill>
              </a:endParaRPr>
            </a:p>
          </p:txBody>
        </p:sp>
        <p:sp>
          <p:nvSpPr>
            <p:cNvPr id="8" name="Rectangle 7"/>
            <p:cNvSpPr/>
            <p:nvPr/>
          </p:nvSpPr>
          <p:spPr>
            <a:xfrm>
              <a:off x="2053101" y="2841174"/>
              <a:ext cx="1195735"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Census Unedited File </a:t>
              </a:r>
              <a:endParaRPr lang="en-US" sz="1600" b="1" dirty="0"/>
            </a:p>
          </p:txBody>
        </p:sp>
        <p:sp>
          <p:nvSpPr>
            <p:cNvPr id="9" name="Rectangle 8"/>
            <p:cNvSpPr/>
            <p:nvPr/>
          </p:nvSpPr>
          <p:spPr>
            <a:xfrm>
              <a:off x="3659513" y="2841174"/>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Census </a:t>
              </a:r>
              <a:r>
                <a:rPr lang="en-US" sz="1600" b="1" dirty="0"/>
                <a:t>Edited File</a:t>
              </a:r>
            </a:p>
          </p:txBody>
        </p:sp>
        <p:sp>
          <p:nvSpPr>
            <p:cNvPr id="10" name="Rectangle 9"/>
            <p:cNvSpPr/>
            <p:nvPr/>
          </p:nvSpPr>
          <p:spPr>
            <a:xfrm>
              <a:off x="7696200" y="2841179"/>
              <a:ext cx="1371600" cy="14683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Microdata Detail File</a:t>
              </a:r>
              <a:endParaRPr lang="en-US" sz="1600" b="1" dirty="0">
                <a:solidFill>
                  <a:schemeClr val="bg1"/>
                </a:solidFill>
              </a:endParaRPr>
            </a:p>
          </p:txBody>
        </p:sp>
        <p:sp>
          <p:nvSpPr>
            <p:cNvPr id="11" name="Rectangle 10"/>
            <p:cNvSpPr/>
            <p:nvPr/>
          </p:nvSpPr>
          <p:spPr>
            <a:xfrm>
              <a:off x="9979818" y="1680091"/>
              <a:ext cx="1844769" cy="14683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r>
                <a:rPr lang="en-US" sz="1600" dirty="0" smtClean="0"/>
                <a:t/>
              </a:r>
              <a:br>
                <a:rPr lang="en-US" sz="1600" dirty="0" smtClean="0"/>
              </a:br>
              <a:r>
                <a:rPr lang="en-US" sz="1600" b="1" dirty="0" smtClean="0"/>
                <a:t>PL94-171</a:t>
              </a:r>
              <a:r>
                <a:rPr lang="en-US" sz="1600" b="1" dirty="0"/>
                <a:t>, </a:t>
              </a:r>
              <a:r>
                <a:rPr lang="en-US" sz="1600" b="1" dirty="0" smtClean="0"/>
                <a:t>DHC, DDHC, AIANNH</a:t>
              </a:r>
              <a:endParaRPr lang="en-US" sz="1600" dirty="0"/>
            </a:p>
          </p:txBody>
        </p:sp>
        <p:sp>
          <p:nvSpPr>
            <p:cNvPr id="12" name="Rectangle 11"/>
            <p:cNvSpPr/>
            <p:nvPr/>
          </p:nvSpPr>
          <p:spPr>
            <a:xfrm>
              <a:off x="9979819" y="4572000"/>
              <a:ext cx="1844769" cy="14683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26" name="Straight Arrow Connector 25"/>
            <p:cNvCxnSpPr>
              <a:stCxn id="8" idx="3"/>
              <a:endCxn id="9" idx="1"/>
            </p:cNvCxnSpPr>
            <p:nvPr/>
          </p:nvCxnSpPr>
          <p:spPr>
            <a:xfrm>
              <a:off x="3248836" y="3575358"/>
              <a:ext cx="410677" cy="0"/>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12019" cy="17308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357267"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Decennial Response File</a:t>
              </a:r>
              <a:endParaRPr lang="en-US" sz="1600" b="1" dirty="0"/>
            </a:p>
          </p:txBody>
        </p:sp>
        <p:cxnSp>
          <p:nvCxnSpPr>
            <p:cNvPr id="35" name="Straight Arrow Connector 34"/>
            <p:cNvCxnSpPr>
              <a:stCxn id="22" idx="3"/>
              <a:endCxn id="8" idx="1"/>
            </p:cNvCxnSpPr>
            <p:nvPr/>
          </p:nvCxnSpPr>
          <p:spPr>
            <a:xfrm flipV="1">
              <a:off x="1585867" y="3575358"/>
              <a:ext cx="467234" cy="4"/>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5" y="4386882"/>
              <a:ext cx="1565494" cy="1175718"/>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6095653"/>
              <a:ext cx="1428750" cy="638175"/>
            </a:xfrm>
            <a:prstGeom prst="rect">
              <a:avLst/>
            </a:prstGeom>
          </p:spPr>
        </p:pic>
        <p:sp>
          <p:nvSpPr>
            <p:cNvPr id="24" name="Rectangle 23"/>
            <p:cNvSpPr/>
            <p:nvPr/>
          </p:nvSpPr>
          <p:spPr>
            <a:xfrm>
              <a:off x="5296805" y="2841175"/>
              <a:ext cx="2056797" cy="1468367"/>
            </a:xfrm>
            <a:prstGeom prst="rect">
              <a:avLst/>
            </a:prstGeom>
            <a:solidFill>
              <a:srgbClr val="7030A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Global Confidentiality Protection Process</a:t>
              </a:r>
            </a:p>
            <a:p>
              <a:pPr algn="ctr"/>
              <a:endParaRPr lang="en-US" sz="1600" b="1" dirty="0">
                <a:solidFill>
                  <a:schemeClr val="bg1"/>
                </a:solidFill>
              </a:endParaRPr>
            </a:p>
            <a:p>
              <a:pPr algn="ctr"/>
              <a:r>
                <a:rPr lang="en-US" sz="1600" b="1" dirty="0" smtClean="0">
                  <a:solidFill>
                    <a:schemeClr val="bg1"/>
                  </a:solidFill>
                </a:rPr>
                <a:t>Disclosure Avoidance System</a:t>
              </a:r>
              <a:endParaRPr lang="en-US" sz="1600" b="1" dirty="0">
                <a:solidFill>
                  <a:schemeClr val="bg1"/>
                </a:solidFill>
              </a:endParaRPr>
            </a:p>
          </p:txBody>
        </p:sp>
        <p:cxnSp>
          <p:nvCxnSpPr>
            <p:cNvPr id="25" name="Straight Arrow Connector 24"/>
            <p:cNvCxnSpPr>
              <a:stCxn id="27" idx="0"/>
              <a:endCxn id="24" idx="2"/>
            </p:cNvCxnSpPr>
            <p:nvPr/>
          </p:nvCxnSpPr>
          <p:spPr>
            <a:xfrm flipH="1" flipV="1">
              <a:off x="6325204" y="4309542"/>
              <a:ext cx="6021" cy="10863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150125" y="5395876"/>
              <a:ext cx="2362200" cy="9445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Privacy Budget,</a:t>
              </a:r>
            </a:p>
            <a:p>
              <a:pPr algn="ctr"/>
              <a:r>
                <a:rPr lang="en-US" dirty="0" smtClean="0"/>
                <a:t>Accuracy Decisions</a:t>
              </a:r>
              <a:endParaRPr lang="en-US" dirty="0"/>
            </a:p>
          </p:txBody>
        </p:sp>
        <p:cxnSp>
          <p:nvCxnSpPr>
            <p:cNvPr id="29" name="Straight Arrow Connector 28"/>
            <p:cNvCxnSpPr>
              <a:stCxn id="24" idx="3"/>
              <a:endCxn id="10" idx="1"/>
            </p:cNvCxnSpPr>
            <p:nvPr/>
          </p:nvCxnSpPr>
          <p:spPr>
            <a:xfrm>
              <a:off x="7353602" y="3575359"/>
              <a:ext cx="342598" cy="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3"/>
              <a:endCxn id="24" idx="1"/>
            </p:cNvCxnSpPr>
            <p:nvPr/>
          </p:nvCxnSpPr>
          <p:spPr>
            <a:xfrm>
              <a:off x="5008982" y="3575358"/>
              <a:ext cx="287823"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flipV="1">
            <a:off x="7365708" y="1915957"/>
            <a:ext cx="2624476" cy="9485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365708" y="4309542"/>
            <a:ext cx="2599092" cy="14422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747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r>
              <a:rPr lang="en-US" smtClean="0"/>
              <a:t> </a:t>
            </a:r>
            <a:fld id="{AAB63172-0737-4F58-AA61-0444E81086BA}" type="slidenum">
              <a:rPr lang="en-US" smtClean="0"/>
              <a:pPr/>
              <a:t>35</a:t>
            </a:fld>
            <a:endParaRPr lang="en-US" dirty="0"/>
          </a:p>
        </p:txBody>
      </p:sp>
      <p:sp>
        <p:nvSpPr>
          <p:cNvPr id="2" name="Title 1"/>
          <p:cNvSpPr>
            <a:spLocks noGrp="1"/>
          </p:cNvSpPr>
          <p:nvPr>
            <p:ph type="title"/>
          </p:nvPr>
        </p:nvSpPr>
        <p:spPr>
          <a:xfrm>
            <a:off x="609600" y="304799"/>
            <a:ext cx="10972800" cy="917577"/>
          </a:xfrm>
        </p:spPr>
        <p:txBody>
          <a:bodyPr>
            <a:noAutofit/>
          </a:bodyPr>
          <a:lstStyle/>
          <a:p>
            <a:r>
              <a:rPr lang="en-US" sz="3200" dirty="0" smtClean="0"/>
              <a:t>The Census disclosure avoidance system will use differential privacy to defend against a reconstruction attack, </a:t>
            </a:r>
            <a:endParaRPr lang="en-US" sz="3200" dirty="0"/>
          </a:p>
        </p:txBody>
      </p:sp>
      <p:sp>
        <p:nvSpPr>
          <p:cNvPr id="3" name="Content Placeholder 2"/>
          <p:cNvSpPr>
            <a:spLocks noGrp="1"/>
          </p:cNvSpPr>
          <p:nvPr>
            <p:ph idx="4294967295"/>
          </p:nvPr>
        </p:nvSpPr>
        <p:spPr>
          <a:xfrm>
            <a:off x="638287" y="1600865"/>
            <a:ext cx="5535706" cy="3975100"/>
          </a:xfrm>
        </p:spPr>
        <p:txBody>
          <a:bodyPr>
            <a:normAutofit/>
          </a:bodyPr>
          <a:lstStyle/>
          <a:p>
            <a:r>
              <a:rPr lang="en-US" dirty="0" smtClean="0"/>
              <a:t>Differential </a:t>
            </a:r>
            <a:r>
              <a:rPr lang="en-US" dirty="0"/>
              <a:t>privacy </a:t>
            </a:r>
            <a:r>
              <a:rPr lang="en-US" dirty="0" smtClean="0"/>
              <a:t>provides:</a:t>
            </a:r>
          </a:p>
          <a:p>
            <a:pPr lvl="1"/>
            <a:r>
              <a:rPr lang="en-US" dirty="0" smtClean="0"/>
              <a:t>Provable </a:t>
            </a:r>
            <a:r>
              <a:rPr lang="en-US" dirty="0"/>
              <a:t>bounds on the accuracy of the best possible database reconstruction given the released </a:t>
            </a:r>
            <a:r>
              <a:rPr lang="en-US" dirty="0" smtClean="0"/>
              <a:t>tabulations.</a:t>
            </a:r>
          </a:p>
          <a:p>
            <a:pPr lvl="1"/>
            <a:endParaRPr lang="en-US" dirty="0"/>
          </a:p>
          <a:p>
            <a:pPr lvl="1"/>
            <a:r>
              <a:rPr lang="en-US" dirty="0" smtClean="0"/>
              <a:t>Algorithms that allow policy makers to decide the trade-off between accuracy and privacy.</a:t>
            </a:r>
          </a:p>
          <a:p>
            <a:pPr lvl="1"/>
            <a:endParaRPr lang="en-US" dirty="0"/>
          </a:p>
          <a:p>
            <a:pPr lvl="1"/>
            <a:endParaRPr lang="en-US" dirty="0" smtClean="0"/>
          </a:p>
        </p:txBody>
      </p:sp>
      <p:sp>
        <p:nvSpPr>
          <p:cNvPr id="5" name="TextBox 4"/>
          <p:cNvSpPr txBox="1"/>
          <p:nvPr/>
        </p:nvSpPr>
        <p:spPr>
          <a:xfrm>
            <a:off x="9164567" y="6475416"/>
            <a:ext cx="1524969" cy="369332"/>
          </a:xfrm>
          <a:prstGeom prst="rect">
            <a:avLst/>
          </a:prstGeom>
          <a:noFill/>
        </p:spPr>
        <p:txBody>
          <a:bodyPr wrap="none" rtlCol="0">
            <a:spAutoFit/>
          </a:bodyPr>
          <a:lstStyle/>
          <a:p>
            <a:r>
              <a:rPr lang="en-US" dirty="0">
                <a:solidFill>
                  <a:schemeClr val="bg1"/>
                </a:solidFill>
              </a:rPr>
              <a:t>Pre-Decisional</a:t>
            </a:r>
          </a:p>
        </p:txBody>
      </p:sp>
      <p:sp>
        <p:nvSpPr>
          <p:cNvPr id="13" name="Rectangle 12"/>
          <p:cNvSpPr/>
          <p:nvPr/>
        </p:nvSpPr>
        <p:spPr>
          <a:xfrm>
            <a:off x="687593" y="5213213"/>
            <a:ext cx="10972800" cy="646331"/>
          </a:xfrm>
          <a:prstGeom prst="rect">
            <a:avLst/>
          </a:prstGeom>
        </p:spPr>
        <p:txBody>
          <a:bodyPr wrap="square">
            <a:spAutoFit/>
          </a:bodyPr>
          <a:lstStyle/>
          <a:p>
            <a:pPr algn="ctr"/>
            <a:r>
              <a:rPr lang="en-US" altLang="en-US" dirty="0"/>
              <a:t>Final privacy-loss budget determined by </a:t>
            </a:r>
            <a:r>
              <a:rPr lang="en-US" altLang="en-US" dirty="0" smtClean="0"/>
              <a:t>Data Stewardship Executive Policy Committee (DSEP) </a:t>
            </a:r>
            <a:br>
              <a:rPr lang="en-US" altLang="en-US" dirty="0" smtClean="0"/>
            </a:br>
            <a:r>
              <a:rPr lang="en-US" altLang="en-US" dirty="0" smtClean="0"/>
              <a:t>with </a:t>
            </a:r>
            <a:r>
              <a:rPr lang="en-US" altLang="en-US" dirty="0"/>
              <a:t>recommendation from </a:t>
            </a:r>
            <a:r>
              <a:rPr lang="en-US" altLang="en-US" dirty="0" smtClean="0"/>
              <a:t>Disclosure Review Board (DRB)</a:t>
            </a:r>
            <a:endParaRPr lang="en-US" altLang="en-US" dirty="0"/>
          </a:p>
        </p:txBody>
      </p:sp>
      <p:pic>
        <p:nvPicPr>
          <p:cNvPr id="8" name="Picture 7"/>
          <p:cNvPicPr>
            <a:picLocks noChangeAspect="1"/>
          </p:cNvPicPr>
          <p:nvPr/>
        </p:nvPicPr>
        <p:blipFill>
          <a:blip r:embed="rId3"/>
          <a:stretch>
            <a:fillRect/>
          </a:stretch>
        </p:blipFill>
        <p:spPr>
          <a:xfrm>
            <a:off x="6173993" y="1625133"/>
            <a:ext cx="4678746" cy="3398836"/>
          </a:xfrm>
          <a:prstGeom prst="rect">
            <a:avLst/>
          </a:prstGeom>
        </p:spPr>
      </p:pic>
    </p:spTree>
    <p:extLst>
      <p:ext uri="{BB962C8B-B14F-4D97-AF65-F5344CB8AC3E}">
        <p14:creationId xmlns:p14="http://schemas.microsoft.com/office/powerpoint/2010/main" val="32300763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5950131"/>
            <a:ext cx="3200400" cy="611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r>
              <a:rPr lang="en-US" smtClean="0"/>
              <a:t> </a:t>
            </a:r>
            <a:fld id="{AAB63172-0737-4F58-AA61-0444E81086BA}" type="slidenum">
              <a:rPr lang="en-US" smtClean="0"/>
              <a:pPr/>
              <a:t>36</a:t>
            </a:fld>
            <a:endParaRPr lang="en-US" dirty="0"/>
          </a:p>
        </p:txBody>
      </p:sp>
      <p:sp>
        <p:nvSpPr>
          <p:cNvPr id="2" name="Title 1"/>
          <p:cNvSpPr>
            <a:spLocks noGrp="1"/>
          </p:cNvSpPr>
          <p:nvPr>
            <p:ph type="title"/>
          </p:nvPr>
        </p:nvSpPr>
        <p:spPr/>
        <p:txBody>
          <a:bodyPr/>
          <a:lstStyle/>
          <a:p>
            <a:r>
              <a:rPr lang="en-US" altLang="en-US" dirty="0" smtClean="0"/>
              <a:t>Why generate a differentially private MDF?</a:t>
            </a:r>
            <a:endParaRPr lang="en-US" dirty="0"/>
          </a:p>
        </p:txBody>
      </p:sp>
      <p:sp>
        <p:nvSpPr>
          <p:cNvPr id="3" name="Content Placeholder 2"/>
          <p:cNvSpPr>
            <a:spLocks noGrp="1"/>
          </p:cNvSpPr>
          <p:nvPr>
            <p:ph idx="13"/>
          </p:nvPr>
        </p:nvSpPr>
        <p:spPr/>
        <p:txBody>
          <a:bodyPr/>
          <a:lstStyle/>
          <a:p>
            <a:pPr lvl="1"/>
            <a:r>
              <a:rPr lang="en-US" altLang="en-US" dirty="0" smtClean="0"/>
              <a:t>Familiar to internal and external stakeholders</a:t>
            </a:r>
          </a:p>
          <a:p>
            <a:pPr lvl="1"/>
            <a:r>
              <a:rPr lang="en-US" altLang="en-US" dirty="0" smtClean="0"/>
              <a:t>Operates with legacy tabulation systems to produce PL-94 and </a:t>
            </a:r>
            <a:r>
              <a:rPr lang="en-US" altLang="en-US" dirty="0" smtClean="0"/>
              <a:t>DHC </a:t>
            </a:r>
            <a:r>
              <a:rPr lang="en-US" altLang="en-US" dirty="0" smtClean="0"/>
              <a:t>tabulations</a:t>
            </a:r>
          </a:p>
          <a:p>
            <a:pPr lvl="1"/>
            <a:r>
              <a:rPr lang="en-US" altLang="en-US" dirty="0" smtClean="0"/>
              <a:t>Consistency among query answers</a:t>
            </a:r>
            <a:endParaRPr lang="en-US" dirty="0" smtClean="0"/>
          </a:p>
          <a:p>
            <a:endParaRPr lang="en-US" dirty="0"/>
          </a:p>
        </p:txBody>
      </p:sp>
      <p:grpSp>
        <p:nvGrpSpPr>
          <p:cNvPr id="11" name="Group 10"/>
          <p:cNvGrpSpPr/>
          <p:nvPr/>
        </p:nvGrpSpPr>
        <p:grpSpPr>
          <a:xfrm>
            <a:off x="2887980" y="2750820"/>
            <a:ext cx="8936608" cy="3983008"/>
            <a:chOff x="91715" y="1529099"/>
            <a:chExt cx="11732873" cy="5204729"/>
          </a:xfrm>
        </p:grpSpPr>
        <p:sp>
          <p:nvSpPr>
            <p:cNvPr id="12" name="Rectangle 11">
              <a:extLst>
                <a:ext uri="{FF2B5EF4-FFF2-40B4-BE49-F238E27FC236}">
                  <a16:creationId xmlns:a16="http://schemas.microsoft.com/office/drawing/2014/main" id="{270F32DC-139A-F641-A5ED-FF6661FB5285}"/>
                </a:ext>
              </a:extLst>
            </p:cNvPr>
            <p:cNvSpPr/>
            <p:nvPr/>
          </p:nvSpPr>
          <p:spPr>
            <a:xfrm rot="16200000">
              <a:off x="4950559" y="3233632"/>
              <a:ext cx="3777084" cy="3680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NOISE </a:t>
              </a:r>
              <a:r>
                <a:rPr lang="en-US" sz="1400" dirty="0" smtClean="0">
                  <a:solidFill>
                    <a:schemeClr val="tx1"/>
                  </a:solidFill>
                </a:rPr>
                <a:t>                      BARRIER</a:t>
              </a:r>
              <a:endParaRPr lang="en-US" sz="1400" dirty="0">
                <a:solidFill>
                  <a:schemeClr val="tx1"/>
                </a:solidFill>
              </a:endParaRPr>
            </a:p>
          </p:txBody>
        </p:sp>
        <p:sp>
          <p:nvSpPr>
            <p:cNvPr id="13" name="Rectangle 12"/>
            <p:cNvSpPr/>
            <p:nvPr/>
          </p:nvSpPr>
          <p:spPr>
            <a:xfrm>
              <a:off x="2053101" y="2841174"/>
              <a:ext cx="1195735"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Census Unedited File </a:t>
              </a:r>
              <a:endParaRPr lang="en-US" sz="1100" b="1" dirty="0"/>
            </a:p>
          </p:txBody>
        </p:sp>
        <p:sp>
          <p:nvSpPr>
            <p:cNvPr id="14" name="Rectangle 13"/>
            <p:cNvSpPr/>
            <p:nvPr/>
          </p:nvSpPr>
          <p:spPr>
            <a:xfrm>
              <a:off x="3659513" y="2841174"/>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Census </a:t>
              </a:r>
              <a:r>
                <a:rPr lang="en-US" sz="1100" b="1" dirty="0"/>
                <a:t>Edited File</a:t>
              </a:r>
            </a:p>
          </p:txBody>
        </p:sp>
        <p:sp>
          <p:nvSpPr>
            <p:cNvPr id="15" name="Rectangle 14"/>
            <p:cNvSpPr/>
            <p:nvPr/>
          </p:nvSpPr>
          <p:spPr>
            <a:xfrm>
              <a:off x="7696200" y="2841179"/>
              <a:ext cx="1371600" cy="14683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Microdata Detail File</a:t>
              </a:r>
              <a:endParaRPr lang="en-US" sz="1100" b="1" dirty="0">
                <a:solidFill>
                  <a:schemeClr val="bg1"/>
                </a:solidFill>
              </a:endParaRPr>
            </a:p>
          </p:txBody>
        </p:sp>
        <p:sp>
          <p:nvSpPr>
            <p:cNvPr id="16" name="Rectangle 15"/>
            <p:cNvSpPr/>
            <p:nvPr/>
          </p:nvSpPr>
          <p:spPr>
            <a:xfrm>
              <a:off x="9979818" y="1680091"/>
              <a:ext cx="1844769" cy="14683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Pre-specified tabular summaries: </a:t>
              </a:r>
              <a:r>
                <a:rPr lang="en-US" sz="1100" dirty="0" smtClean="0"/>
                <a:t/>
              </a:r>
              <a:br>
                <a:rPr lang="en-US" sz="1100" dirty="0" smtClean="0"/>
              </a:br>
              <a:r>
                <a:rPr lang="en-US" sz="1100" b="1" dirty="0" smtClean="0"/>
                <a:t>PL94-171</a:t>
              </a:r>
              <a:r>
                <a:rPr lang="en-US" sz="1100" b="1" dirty="0"/>
                <a:t>, </a:t>
              </a:r>
              <a:r>
                <a:rPr lang="en-US" sz="1100" b="1" dirty="0" smtClean="0"/>
                <a:t>DHC,DDHC,</a:t>
              </a:r>
              <a:br>
                <a:rPr lang="en-US" sz="1100" b="1" dirty="0" smtClean="0"/>
              </a:br>
              <a:r>
                <a:rPr lang="en-US" sz="1100" b="1" dirty="0" smtClean="0"/>
                <a:t>AIANNH</a:t>
              </a:r>
              <a:endParaRPr lang="en-US" sz="1100" dirty="0"/>
            </a:p>
          </p:txBody>
        </p:sp>
        <p:sp>
          <p:nvSpPr>
            <p:cNvPr id="17" name="Rectangle 16"/>
            <p:cNvSpPr/>
            <p:nvPr/>
          </p:nvSpPr>
          <p:spPr>
            <a:xfrm>
              <a:off x="9979819" y="4572000"/>
              <a:ext cx="1844769" cy="14683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Special tabulations </a:t>
              </a:r>
              <a:r>
                <a:rPr lang="en-US" sz="1100" dirty="0"/>
                <a:t>and post-census research</a:t>
              </a:r>
            </a:p>
          </p:txBody>
        </p:sp>
        <p:cxnSp>
          <p:nvCxnSpPr>
            <p:cNvPr id="18" name="Straight Arrow Connector 17"/>
            <p:cNvCxnSpPr>
              <a:stCxn id="13" idx="3"/>
              <a:endCxn id="14" idx="1"/>
            </p:cNvCxnSpPr>
            <p:nvPr/>
          </p:nvCxnSpPr>
          <p:spPr>
            <a:xfrm>
              <a:off x="3248836" y="3575358"/>
              <a:ext cx="410677" cy="0"/>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6"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3"/>
              <a:endCxn id="17" idx="1"/>
            </p:cNvCxnSpPr>
            <p:nvPr/>
          </p:nvCxnSpPr>
          <p:spPr>
            <a:xfrm>
              <a:off x="9067800" y="3575363"/>
              <a:ext cx="912019" cy="17308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8600" y="2841178"/>
              <a:ext cx="1357267"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Decennial Response File</a:t>
              </a:r>
              <a:endParaRPr lang="en-US" sz="1100" b="1" dirty="0"/>
            </a:p>
          </p:txBody>
        </p:sp>
        <p:cxnSp>
          <p:nvCxnSpPr>
            <p:cNvPr id="22" name="Straight Arrow Connector 21"/>
            <p:cNvCxnSpPr>
              <a:stCxn id="21" idx="3"/>
              <a:endCxn id="13" idx="1"/>
            </p:cNvCxnSpPr>
            <p:nvPr/>
          </p:nvCxnSpPr>
          <p:spPr>
            <a:xfrm flipV="1">
              <a:off x="1585867" y="3575358"/>
              <a:ext cx="467234" cy="4"/>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5" y="4386882"/>
              <a:ext cx="1565494" cy="1175718"/>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6095653"/>
              <a:ext cx="1428750" cy="638175"/>
            </a:xfrm>
            <a:prstGeom prst="rect">
              <a:avLst/>
            </a:prstGeom>
          </p:spPr>
        </p:pic>
        <p:sp>
          <p:nvSpPr>
            <p:cNvPr id="25" name="Rectangle 24"/>
            <p:cNvSpPr/>
            <p:nvPr/>
          </p:nvSpPr>
          <p:spPr>
            <a:xfrm>
              <a:off x="5296805" y="2841175"/>
              <a:ext cx="2056797" cy="1468367"/>
            </a:xfrm>
            <a:prstGeom prst="rect">
              <a:avLst/>
            </a:prstGeom>
            <a:solidFill>
              <a:srgbClr val="7030A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Global Confidentiality Protection Process</a:t>
              </a:r>
            </a:p>
            <a:p>
              <a:pPr algn="ctr"/>
              <a:endParaRPr lang="en-US" sz="1100" b="1" dirty="0">
                <a:solidFill>
                  <a:schemeClr val="bg1"/>
                </a:solidFill>
              </a:endParaRPr>
            </a:p>
            <a:p>
              <a:pPr algn="ctr"/>
              <a:r>
                <a:rPr lang="en-US" sz="1100" b="1" dirty="0" smtClean="0">
                  <a:solidFill>
                    <a:schemeClr val="bg1"/>
                  </a:solidFill>
                </a:rPr>
                <a:t>Disclosure Avoidance System</a:t>
              </a:r>
              <a:endParaRPr lang="en-US" sz="1100" b="1" dirty="0">
                <a:solidFill>
                  <a:schemeClr val="bg1"/>
                </a:solidFill>
              </a:endParaRPr>
            </a:p>
          </p:txBody>
        </p:sp>
        <p:cxnSp>
          <p:nvCxnSpPr>
            <p:cNvPr id="26" name="Straight Arrow Connector 25"/>
            <p:cNvCxnSpPr>
              <a:stCxn id="27" idx="0"/>
              <a:endCxn id="25" idx="2"/>
            </p:cNvCxnSpPr>
            <p:nvPr/>
          </p:nvCxnSpPr>
          <p:spPr>
            <a:xfrm flipH="1" flipV="1">
              <a:off x="6325204" y="4309542"/>
              <a:ext cx="6021" cy="10863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150125" y="5395876"/>
              <a:ext cx="2362200" cy="9445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Privacy Budget,</a:t>
              </a:r>
            </a:p>
            <a:p>
              <a:pPr algn="ctr"/>
              <a:r>
                <a:rPr lang="en-US" sz="1200" dirty="0" smtClean="0"/>
                <a:t>Accuracy Decisions</a:t>
              </a:r>
              <a:endParaRPr lang="en-US" sz="1200" dirty="0"/>
            </a:p>
          </p:txBody>
        </p:sp>
        <p:cxnSp>
          <p:nvCxnSpPr>
            <p:cNvPr id="28" name="Straight Arrow Connector 27"/>
            <p:cNvCxnSpPr>
              <a:stCxn id="25" idx="3"/>
              <a:endCxn id="15" idx="1"/>
            </p:cNvCxnSpPr>
            <p:nvPr/>
          </p:nvCxnSpPr>
          <p:spPr>
            <a:xfrm>
              <a:off x="7353602" y="3575359"/>
              <a:ext cx="342598" cy="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25" idx="1"/>
            </p:cNvCxnSpPr>
            <p:nvPr/>
          </p:nvCxnSpPr>
          <p:spPr>
            <a:xfrm>
              <a:off x="5008982" y="3575358"/>
              <a:ext cx="287823"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flipV="1">
            <a:off x="8437920" y="3121730"/>
            <a:ext cx="1981557" cy="6617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428571" y="4839753"/>
            <a:ext cx="1990906" cy="11276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135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Issues for the 2020 Census:</a:t>
            </a:r>
            <a:br>
              <a:rPr lang="en-US" dirty="0" smtClean="0"/>
            </a:br>
            <a:r>
              <a:rPr lang="en-US" b="1" dirty="0" smtClean="0"/>
              <a:t>Hierarchical Mechanisms</a:t>
            </a:r>
            <a:endParaRPr lang="en-US" b="1" dirty="0"/>
          </a:p>
        </p:txBody>
      </p:sp>
      <p:sp>
        <p:nvSpPr>
          <p:cNvPr id="3" name="Content Placeholder 2"/>
          <p:cNvSpPr>
            <a:spLocks noGrp="1"/>
          </p:cNvSpPr>
          <p:nvPr>
            <p:ph idx="1"/>
          </p:nvPr>
        </p:nvSpPr>
        <p:spPr/>
        <p:txBody>
          <a:bodyPr/>
          <a:lstStyle/>
          <a:p>
            <a:r>
              <a:rPr lang="en-US" dirty="0" smtClean="0"/>
              <a:t>We needed a novel mechanism that:</a:t>
            </a:r>
          </a:p>
          <a:p>
            <a:pPr lvl="1"/>
            <a:r>
              <a:rPr lang="en-US" dirty="0" smtClean="0"/>
              <a:t>Assured consistent statistics from US-&gt;States-&gt;Counties-&gt;Tracts</a:t>
            </a:r>
          </a:p>
          <a:p>
            <a:pPr lvl="1"/>
            <a:r>
              <a:rPr lang="en-US" dirty="0" smtClean="0"/>
              <a:t>Provided lower error for larger geographies</a:t>
            </a:r>
          </a:p>
          <a:p>
            <a:endParaRPr lang="en-US" dirty="0" smtClean="0"/>
          </a:p>
          <a:p>
            <a:r>
              <a:rPr lang="en-US" dirty="0" smtClean="0"/>
              <a:t>We have successfully created a “top-down” mechanism that accomplishes this goal.</a:t>
            </a:r>
          </a:p>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pPr/>
              <a:t>37</a:t>
            </a:fld>
            <a:endParaRPr lang="en-US"/>
          </a:p>
        </p:txBody>
      </p:sp>
    </p:spTree>
    <p:extLst>
      <p:ext uri="{BB962C8B-B14F-4D97-AF65-F5344CB8AC3E}">
        <p14:creationId xmlns:p14="http://schemas.microsoft.com/office/powerpoint/2010/main" val="57206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Issues for the 2020 Census:</a:t>
            </a:r>
            <a:br>
              <a:rPr lang="en-US" dirty="0" smtClean="0"/>
            </a:br>
            <a:r>
              <a:rPr lang="en-US" b="1" dirty="0" smtClean="0"/>
              <a:t>Invariants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For the 2018 End-to-End test, policy makers wanted exact counts:</a:t>
            </a:r>
          </a:p>
          <a:p>
            <a:pPr lvl="1"/>
            <a:r>
              <a:rPr lang="en-US" dirty="0" smtClean="0"/>
              <a:t>Number of people on each block</a:t>
            </a:r>
          </a:p>
          <a:p>
            <a:pPr lvl="1"/>
            <a:r>
              <a:rPr lang="en-US" dirty="0" smtClean="0"/>
              <a:t>Number of people on each block of voting age</a:t>
            </a:r>
          </a:p>
          <a:p>
            <a:pPr lvl="1"/>
            <a:r>
              <a:rPr lang="en-US" dirty="0" smtClean="0"/>
              <a:t>Number of residences &amp; group quarters on each block</a:t>
            </a:r>
          </a:p>
          <a:p>
            <a:endParaRPr lang="en-US" dirty="0" smtClean="0"/>
          </a:p>
          <a:p>
            <a:r>
              <a:rPr lang="en-US" dirty="0" smtClean="0"/>
              <a:t>We implemented invariants before we understood their mathematical impact on differential privacy semantics. </a:t>
            </a:r>
          </a:p>
          <a:p>
            <a:endParaRPr lang="en-US" dirty="0"/>
          </a:p>
          <a:p>
            <a:r>
              <a:rPr lang="en-US" dirty="0" smtClean="0"/>
              <a:t>For the End-to-End test, we only had four invariants</a:t>
            </a:r>
          </a:p>
          <a:p>
            <a:r>
              <a:rPr lang="en-US" dirty="0"/>
              <a:t>The five items set as invariant were</a:t>
            </a:r>
          </a:p>
          <a:p>
            <a:pPr lvl="1"/>
            <a:r>
              <a:rPr lang="en-US" dirty="0"/>
              <a:t>C1: Total population (invariant at the county level for the 2018 E2E)</a:t>
            </a:r>
          </a:p>
          <a:p>
            <a:pPr lvl="1"/>
            <a:r>
              <a:rPr lang="en-US" strike="sngStrike" dirty="0"/>
              <a:t>C2: Voting-age population (population age 18 and older)</a:t>
            </a:r>
            <a:r>
              <a:rPr lang="en-US" dirty="0"/>
              <a:t> (eliminated for the 2018 E2E)</a:t>
            </a:r>
          </a:p>
          <a:p>
            <a:pPr lvl="1"/>
            <a:r>
              <a:rPr lang="en-US" dirty="0"/>
              <a:t>C3: Number of housing units (invariant at the block level)</a:t>
            </a:r>
          </a:p>
          <a:p>
            <a:pPr lvl="1"/>
            <a:r>
              <a:rPr lang="en-US" dirty="0"/>
              <a:t>C4: Number of occupied housing units (invariant at the block level)</a:t>
            </a:r>
          </a:p>
          <a:p>
            <a:pPr lvl="1"/>
            <a:r>
              <a:rPr lang="en-US" dirty="0"/>
              <a:t>C5: Number of group quarters facilities by group quarters type (invariant at the block level)</a:t>
            </a:r>
          </a:p>
        </p:txBody>
      </p:sp>
      <p:sp>
        <p:nvSpPr>
          <p:cNvPr id="4" name="Slide Number Placeholder 3"/>
          <p:cNvSpPr>
            <a:spLocks noGrp="1"/>
          </p:cNvSpPr>
          <p:nvPr>
            <p:ph type="sldNum" sz="quarter" idx="12"/>
          </p:nvPr>
        </p:nvSpPr>
        <p:spPr/>
        <p:txBody>
          <a:bodyPr/>
          <a:lstStyle/>
          <a:p>
            <a:fld id="{24BFE6D4-27A9-4AE4-9EAE-AF75F97B179B}" type="slidenum">
              <a:rPr lang="en-US" smtClean="0"/>
              <a:pPr/>
              <a:t>38</a:t>
            </a:fld>
            <a:endParaRPr lang="en-US"/>
          </a:p>
        </p:txBody>
      </p:sp>
    </p:spTree>
    <p:extLst>
      <p:ext uri="{BB962C8B-B14F-4D97-AF65-F5344CB8AC3E}">
        <p14:creationId xmlns:p14="http://schemas.microsoft.com/office/powerpoint/2010/main" val="2001999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Issues for the 2020 Census:</a:t>
            </a:r>
            <a:br>
              <a:rPr lang="en-US" dirty="0" smtClean="0"/>
            </a:br>
            <a:r>
              <a:rPr lang="en-US" b="1" dirty="0" smtClean="0"/>
              <a:t>Person-Household Joins</a:t>
            </a:r>
            <a:endParaRPr lang="en-US" b="1" dirty="0"/>
          </a:p>
        </p:txBody>
      </p:sp>
      <p:sp>
        <p:nvSpPr>
          <p:cNvPr id="3" name="Content Placeholder 2"/>
          <p:cNvSpPr>
            <a:spLocks noGrp="1"/>
          </p:cNvSpPr>
          <p:nvPr>
            <p:ph idx="1"/>
          </p:nvPr>
        </p:nvSpPr>
        <p:spPr/>
        <p:txBody>
          <a:bodyPr>
            <a:normAutofit lnSpcReduction="10000"/>
          </a:bodyPr>
          <a:lstStyle/>
          <a:p>
            <a:r>
              <a:rPr lang="en-US" dirty="0" smtClean="0"/>
              <a:t>The Census creates two kinds of tables:</a:t>
            </a:r>
          </a:p>
          <a:p>
            <a:pPr lvl="1"/>
            <a:r>
              <a:rPr lang="en-US" dirty="0" smtClean="0"/>
              <a:t>Person tables</a:t>
            </a:r>
          </a:p>
          <a:p>
            <a:pPr lvl="1"/>
            <a:r>
              <a:rPr lang="en-US" dirty="0" smtClean="0"/>
              <a:t>Household tables</a:t>
            </a:r>
          </a:p>
          <a:p>
            <a:endParaRPr lang="en-US" dirty="0"/>
          </a:p>
          <a:p>
            <a:r>
              <a:rPr lang="en-US" dirty="0" smtClean="0"/>
              <a:t>We can create P &amp; H today. We are working on P x </a:t>
            </a:r>
            <a:r>
              <a:rPr lang="en-US" dirty="0" smtClean="0"/>
              <a:t>H and Detailed P, H</a:t>
            </a:r>
            <a:endParaRPr lang="en-US" dirty="0" smtClean="0"/>
          </a:p>
          <a:p>
            <a:endParaRPr lang="en-US" dirty="0"/>
          </a:p>
          <a:p>
            <a:r>
              <a:rPr lang="en-US" dirty="0" smtClean="0"/>
              <a:t>Q(P): # of men living on a block.</a:t>
            </a:r>
          </a:p>
          <a:p>
            <a:r>
              <a:rPr lang="en-US" dirty="0" smtClean="0"/>
              <a:t>Q(H): # of occupied houses on a block. </a:t>
            </a:r>
          </a:p>
          <a:p>
            <a:r>
              <a:rPr lang="en-US" dirty="0" smtClean="0"/>
              <a:t>Q(P x H): # of children in houses headed by a single man. </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39</a:t>
            </a:fld>
            <a:endParaRPr lang="en-US"/>
          </a:p>
        </p:txBody>
      </p:sp>
    </p:spTree>
    <p:extLst>
      <p:ext uri="{BB962C8B-B14F-4D97-AF65-F5344CB8AC3E}">
        <p14:creationId xmlns:p14="http://schemas.microsoft.com/office/powerpoint/2010/main" val="3032842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 </a:t>
            </a:r>
            <a:fld id="{AAB63172-0737-4F58-AA61-0444E81086BA}" type="slidenum">
              <a:rPr lang="en-US" smtClean="0"/>
              <a:pPr/>
              <a:t>4</a:t>
            </a:fld>
            <a:endParaRPr lang="en-US" dirty="0"/>
          </a:p>
        </p:txBody>
      </p:sp>
      <p:sp>
        <p:nvSpPr>
          <p:cNvPr id="2" name="Title 1"/>
          <p:cNvSpPr>
            <a:spLocks noGrp="1"/>
          </p:cNvSpPr>
          <p:nvPr>
            <p:ph type="title"/>
          </p:nvPr>
        </p:nvSpPr>
        <p:spPr/>
        <p:txBody>
          <a:bodyPr/>
          <a:lstStyle/>
          <a:p>
            <a:r>
              <a:rPr lang="en-US" smtClean="0"/>
              <a:t>Outline</a:t>
            </a:r>
            <a:endParaRPr lang="en-US" dirty="0"/>
          </a:p>
        </p:txBody>
      </p:sp>
      <p:sp>
        <p:nvSpPr>
          <p:cNvPr id="3" name="Content Placeholder 2"/>
          <p:cNvSpPr>
            <a:spLocks noGrp="1"/>
          </p:cNvSpPr>
          <p:nvPr>
            <p:ph idx="4294967295"/>
          </p:nvPr>
        </p:nvSpPr>
        <p:spPr>
          <a:xfrm>
            <a:off x="511175" y="1676399"/>
            <a:ext cx="11680825" cy="4500563"/>
          </a:xfrm>
        </p:spPr>
        <p:txBody>
          <a:bodyPr/>
          <a:lstStyle/>
          <a:p>
            <a:r>
              <a:rPr lang="en-US" dirty="0"/>
              <a:t>Motivation</a:t>
            </a:r>
          </a:p>
          <a:p>
            <a:r>
              <a:rPr lang="en-US" dirty="0" smtClean="0"/>
              <a:t>The flow of census response data</a:t>
            </a:r>
            <a:endParaRPr lang="en-US" dirty="0"/>
          </a:p>
          <a:p>
            <a:r>
              <a:rPr lang="en-US" dirty="0" smtClean="0"/>
              <a:t>Disclosure Avoidance for the 2020 census: Report on the 2018 end-to-end test.</a:t>
            </a:r>
          </a:p>
          <a:p>
            <a:r>
              <a:rPr lang="en-US" dirty="0" smtClean="0"/>
              <a:t>Specific technical problems we have encountered</a:t>
            </a:r>
          </a:p>
          <a:p>
            <a:r>
              <a:rPr lang="en-US" dirty="0" smtClean="0"/>
              <a:t>Non-technical problems we have encountered</a:t>
            </a:r>
          </a:p>
          <a:p>
            <a:r>
              <a:rPr lang="en-US" dirty="0" smtClean="0"/>
              <a:t>Resistance in our data user community</a:t>
            </a:r>
          </a:p>
          <a:p>
            <a:r>
              <a:rPr lang="en-US" dirty="0" smtClean="0"/>
              <a:t>Other technologies we are considering, such as secure multiparty computation and </a:t>
            </a:r>
            <a:r>
              <a:rPr lang="en-US" dirty="0" err="1" smtClean="0"/>
              <a:t>IntelSGX</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362192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Issue for any use of DP: </a:t>
            </a:r>
            <a:br>
              <a:rPr lang="en-US" dirty="0" smtClean="0"/>
            </a:br>
            <a:r>
              <a:rPr lang="en-US" b="1" dirty="0" smtClean="0"/>
              <a:t>Quality Metrics</a:t>
            </a:r>
            <a:endParaRPr lang="en-US" b="1" dirty="0"/>
          </a:p>
        </p:txBody>
      </p:sp>
      <p:sp>
        <p:nvSpPr>
          <p:cNvPr id="3" name="Content Placeholder 2"/>
          <p:cNvSpPr>
            <a:spLocks noGrp="1"/>
          </p:cNvSpPr>
          <p:nvPr>
            <p:ph idx="1"/>
          </p:nvPr>
        </p:nvSpPr>
        <p:spPr>
          <a:xfrm>
            <a:off x="609600" y="1590261"/>
            <a:ext cx="5615940" cy="4586702"/>
          </a:xfrm>
        </p:spPr>
        <p:txBody>
          <a:bodyPr/>
          <a:lstStyle/>
          <a:p>
            <a:r>
              <a:rPr lang="en-US" dirty="0" smtClean="0"/>
              <a:t>What is the measure of “quality” or “utility” in a complex data product?</a:t>
            </a:r>
          </a:p>
          <a:p>
            <a:endParaRPr lang="en-US" dirty="0"/>
          </a:p>
          <a:p>
            <a:r>
              <a:rPr lang="en-US" dirty="0" smtClean="0"/>
              <a:t>Options:</a:t>
            </a:r>
          </a:p>
          <a:p>
            <a:pPr lvl="1"/>
            <a:r>
              <a:rPr lang="en-US" dirty="0" smtClean="0"/>
              <a:t>L1 error between “true” data set and “privatized” data set</a:t>
            </a:r>
          </a:p>
          <a:p>
            <a:pPr lvl="1"/>
            <a:r>
              <a:rPr lang="en-US" dirty="0" smtClean="0"/>
              <a:t>Impact on an algorithm that uses the data (e.g</a:t>
            </a:r>
            <a:r>
              <a:rPr lang="en-US" dirty="0" smtClean="0"/>
              <a:t>., redistricting and </a:t>
            </a:r>
            <a:r>
              <a:rPr lang="en-US" dirty="0"/>
              <a:t>V</a:t>
            </a:r>
            <a:r>
              <a:rPr lang="en-US" dirty="0" smtClean="0"/>
              <a:t>oting </a:t>
            </a:r>
            <a:r>
              <a:rPr lang="en-US" dirty="0"/>
              <a:t>R</a:t>
            </a:r>
            <a:r>
              <a:rPr lang="en-US" dirty="0" smtClean="0"/>
              <a:t>ights </a:t>
            </a:r>
            <a:r>
              <a:rPr lang="en-US" dirty="0"/>
              <a:t>A</a:t>
            </a:r>
            <a:r>
              <a:rPr lang="en-US" dirty="0" smtClean="0"/>
              <a:t>ct enforcement</a:t>
            </a:r>
            <a:r>
              <a:rPr lang="en-US" dirty="0" smtClean="0"/>
              <a:t>)</a:t>
            </a:r>
          </a:p>
          <a:p>
            <a:pPr lvl="1"/>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40</a:t>
            </a:fld>
            <a:endParaRPr lang="en-US"/>
          </a:p>
        </p:txBody>
      </p:sp>
      <p:pic>
        <p:nvPicPr>
          <p:cNvPr id="6" name="Picture 5"/>
          <p:cNvPicPr>
            <a:picLocks noChangeAspect="1"/>
          </p:cNvPicPr>
          <p:nvPr/>
        </p:nvPicPr>
        <p:blipFill>
          <a:blip r:embed="rId2"/>
          <a:stretch>
            <a:fillRect/>
          </a:stretch>
        </p:blipFill>
        <p:spPr>
          <a:xfrm>
            <a:off x="5941910" y="1834868"/>
            <a:ext cx="5640490" cy="4097487"/>
          </a:xfrm>
          <a:prstGeom prst="rect">
            <a:avLst/>
          </a:prstGeom>
        </p:spPr>
      </p:pic>
    </p:spTree>
    <p:extLst>
      <p:ext uri="{BB962C8B-B14F-4D97-AF65-F5344CB8AC3E}">
        <p14:creationId xmlns:p14="http://schemas.microsoft.com/office/powerpoint/2010/main" val="1096497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 </a:t>
            </a:r>
            <a:fld id="{AAB63172-0737-4F58-AA61-0444E81086BA}" type="slidenum">
              <a:rPr lang="en-US" smtClean="0"/>
              <a:pPr/>
              <a:t>41</a:t>
            </a:fld>
            <a:endParaRPr lang="en-US" dirty="0"/>
          </a:p>
        </p:txBody>
      </p:sp>
      <p:sp>
        <p:nvSpPr>
          <p:cNvPr id="2" name="Title 1"/>
          <p:cNvSpPr>
            <a:spLocks noGrp="1"/>
          </p:cNvSpPr>
          <p:nvPr>
            <p:ph type="title"/>
          </p:nvPr>
        </p:nvSpPr>
        <p:spPr/>
        <p:txBody>
          <a:bodyPr>
            <a:normAutofit/>
          </a:bodyPr>
          <a:lstStyle/>
          <a:p>
            <a:r>
              <a:rPr lang="en-US" altLang="en-US" dirty="0" smtClean="0"/>
              <a:t>Organizational Challenges</a:t>
            </a:r>
            <a:endParaRPr lang="en-US" dirty="0"/>
          </a:p>
        </p:txBody>
      </p:sp>
      <p:sp>
        <p:nvSpPr>
          <p:cNvPr id="3" name="Content Placeholder 2"/>
          <p:cNvSpPr>
            <a:spLocks noGrp="1"/>
          </p:cNvSpPr>
          <p:nvPr>
            <p:ph idx="4294967295"/>
          </p:nvPr>
        </p:nvSpPr>
        <p:spPr>
          <a:xfrm>
            <a:off x="511175" y="1447800"/>
            <a:ext cx="11680825" cy="4729163"/>
          </a:xfrm>
        </p:spPr>
        <p:txBody>
          <a:bodyPr>
            <a:normAutofit lnSpcReduction="10000"/>
          </a:bodyPr>
          <a:lstStyle/>
          <a:p>
            <a:r>
              <a:rPr lang="en-US" altLang="en-US" dirty="0" smtClean="0"/>
              <a:t>Process documentation</a:t>
            </a:r>
            <a:endParaRPr lang="en-US" altLang="en-US" dirty="0"/>
          </a:p>
          <a:p>
            <a:pPr lvl="1"/>
            <a:r>
              <a:rPr lang="en-US" altLang="en-US" dirty="0" smtClean="0"/>
              <a:t>All </a:t>
            </a:r>
            <a:r>
              <a:rPr lang="en-US" altLang="en-US" dirty="0"/>
              <a:t>uses of confidential data need to be tracked and accounted</a:t>
            </a:r>
            <a:r>
              <a:rPr lang="en-US" altLang="en-US" dirty="0" smtClean="0"/>
              <a:t>.</a:t>
            </a:r>
          </a:p>
          <a:p>
            <a:endParaRPr lang="en-US" altLang="en-US" dirty="0" smtClean="0"/>
          </a:p>
          <a:p>
            <a:r>
              <a:rPr lang="en-US" altLang="en-US" dirty="0" smtClean="0"/>
              <a:t>Workload identification</a:t>
            </a:r>
            <a:endParaRPr lang="en-US" altLang="en-US" dirty="0"/>
          </a:p>
          <a:p>
            <a:pPr lvl="1"/>
            <a:r>
              <a:rPr lang="en-US" altLang="en-US" dirty="0" smtClean="0"/>
              <a:t>All desired queries on MDF should be known in advance.</a:t>
            </a:r>
          </a:p>
          <a:p>
            <a:pPr lvl="1"/>
            <a:r>
              <a:rPr lang="en-US" altLang="en-US" dirty="0" smtClean="0"/>
              <a:t>Required accuracy for various queries should be understood</a:t>
            </a:r>
            <a:r>
              <a:rPr lang="en-US" altLang="en-US" dirty="0" smtClean="0"/>
              <a:t>.</a:t>
            </a:r>
          </a:p>
          <a:p>
            <a:pPr lvl="1"/>
            <a:r>
              <a:rPr lang="en-US" altLang="en-US" dirty="0" smtClean="0"/>
              <a:t>Queries outside of MDF must also be pre-specified</a:t>
            </a:r>
            <a:endParaRPr lang="en-US" altLang="en-US" dirty="0" smtClean="0"/>
          </a:p>
          <a:p>
            <a:endParaRPr lang="en-US" altLang="en-US" dirty="0" smtClean="0"/>
          </a:p>
          <a:p>
            <a:r>
              <a:rPr lang="en-US" altLang="en-US" dirty="0" smtClean="0"/>
              <a:t>Correctness and Quality control</a:t>
            </a:r>
          </a:p>
          <a:p>
            <a:pPr lvl="1"/>
            <a:r>
              <a:rPr lang="en-US" altLang="en-US" dirty="0" smtClean="0"/>
              <a:t>Verifying implementation correctness.</a:t>
            </a:r>
          </a:p>
          <a:p>
            <a:pPr lvl="1"/>
            <a:r>
              <a:rPr lang="en-US" altLang="en-US" dirty="0" smtClean="0"/>
              <a:t>Data quality checks on tables cannot be done by looking at raw data.</a:t>
            </a:r>
            <a:endParaRPr lang="en-US" altLang="en-US" dirty="0"/>
          </a:p>
        </p:txBody>
      </p:sp>
    </p:spTree>
    <p:extLst>
      <p:ext uri="{BB962C8B-B14F-4D97-AF65-F5344CB8AC3E}">
        <p14:creationId xmlns:p14="http://schemas.microsoft.com/office/powerpoint/2010/main" val="496015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 </a:t>
            </a:r>
            <a:fld id="{AAB63172-0737-4F58-AA61-0444E81086BA}" type="slidenum">
              <a:rPr lang="en-US" smtClean="0"/>
              <a:pPr/>
              <a:t>42</a:t>
            </a:fld>
            <a:endParaRPr lang="en-US" dirty="0"/>
          </a:p>
        </p:txBody>
      </p:sp>
      <p:sp>
        <p:nvSpPr>
          <p:cNvPr id="2" name="Title 1"/>
          <p:cNvSpPr>
            <a:spLocks noGrp="1"/>
          </p:cNvSpPr>
          <p:nvPr>
            <p:ph type="title"/>
          </p:nvPr>
        </p:nvSpPr>
        <p:spPr/>
        <p:txBody>
          <a:bodyPr/>
          <a:lstStyle/>
          <a:p>
            <a:r>
              <a:rPr lang="en-US" dirty="0" smtClean="0"/>
              <a:t>Data User Challenges</a:t>
            </a:r>
            <a:endParaRPr lang="en-US" dirty="0"/>
          </a:p>
        </p:txBody>
      </p:sp>
      <p:sp>
        <p:nvSpPr>
          <p:cNvPr id="3" name="Content Placeholder 2"/>
          <p:cNvSpPr>
            <a:spLocks noGrp="1"/>
          </p:cNvSpPr>
          <p:nvPr>
            <p:ph idx="13"/>
          </p:nvPr>
        </p:nvSpPr>
        <p:spPr/>
        <p:txBody>
          <a:bodyPr>
            <a:normAutofit fontScale="92500" lnSpcReduction="10000"/>
          </a:bodyPr>
          <a:lstStyle/>
          <a:p>
            <a:r>
              <a:rPr lang="en-US" altLang="en-US" dirty="0" smtClean="0"/>
              <a:t>Differential privacy is not widely known or understood.</a:t>
            </a:r>
          </a:p>
          <a:p>
            <a:endParaRPr lang="en-US" altLang="en-US" dirty="0" smtClean="0"/>
          </a:p>
          <a:p>
            <a:r>
              <a:rPr lang="en-US" altLang="en-US" dirty="0" smtClean="0"/>
              <a:t>Many data users want highly accurate data reports on small areas.</a:t>
            </a:r>
          </a:p>
          <a:p>
            <a:pPr lvl="1"/>
            <a:r>
              <a:rPr lang="en-US" altLang="en-US" dirty="0" smtClean="0"/>
              <a:t>Some are anxious about the intentional addition of noise.</a:t>
            </a:r>
          </a:p>
          <a:p>
            <a:pPr lvl="1"/>
            <a:r>
              <a:rPr lang="en-US" altLang="en-US" dirty="0" smtClean="0"/>
              <a:t>Some are concerned that previous studies done with swapped data might not be replicated if they used DP data.</a:t>
            </a:r>
          </a:p>
          <a:p>
            <a:pPr lvl="1"/>
            <a:endParaRPr lang="en-US" altLang="en-US" dirty="0" smtClean="0"/>
          </a:p>
          <a:p>
            <a:r>
              <a:rPr lang="en-US" dirty="0" smtClean="0"/>
              <a:t>Many data users believe they require access to Public Use Microdata.</a:t>
            </a:r>
          </a:p>
          <a:p>
            <a:endParaRPr lang="en-US" dirty="0"/>
          </a:p>
          <a:p>
            <a:r>
              <a:rPr lang="en-US" dirty="0" smtClean="0"/>
              <a:t>Users in 2000 and 2010 didn’t know the error introduced by </a:t>
            </a:r>
            <a:r>
              <a:rPr lang="en-US" dirty="0" smtClean="0"/>
              <a:t>swapping and other protections applied to the tables and PUMS.</a:t>
            </a:r>
            <a:endParaRPr lang="en-US" dirty="0" smtClean="0"/>
          </a:p>
          <a:p>
            <a:endParaRPr lang="en-US" dirty="0"/>
          </a:p>
        </p:txBody>
      </p:sp>
    </p:spTree>
    <p:extLst>
      <p:ext uri="{BB962C8B-B14F-4D97-AF65-F5344CB8AC3E}">
        <p14:creationId xmlns:p14="http://schemas.microsoft.com/office/powerpoint/2010/main" val="3406647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issues for the </a:t>
            </a:r>
            <a:br>
              <a:rPr lang="en-US" dirty="0" smtClean="0"/>
            </a:br>
            <a:r>
              <a:rPr lang="en-US" dirty="0" smtClean="0"/>
              <a:t>American Community Survey</a:t>
            </a:r>
            <a:endParaRPr lang="en-US" dirty="0"/>
          </a:p>
        </p:txBody>
      </p:sp>
      <p:sp>
        <p:nvSpPr>
          <p:cNvPr id="3" name="Content Placeholder 2"/>
          <p:cNvSpPr>
            <a:spLocks noGrp="1"/>
          </p:cNvSpPr>
          <p:nvPr>
            <p:ph idx="1"/>
          </p:nvPr>
        </p:nvSpPr>
        <p:spPr>
          <a:xfrm>
            <a:off x="609600" y="1361661"/>
            <a:ext cx="11443855" cy="4766089"/>
          </a:xfrm>
          <a:solidFill>
            <a:schemeClr val="bg1"/>
          </a:solidFill>
        </p:spPr>
        <p:txBody>
          <a:bodyPr>
            <a:normAutofit fontScale="70000" lnSpcReduction="20000"/>
          </a:bodyPr>
          <a:lstStyle/>
          <a:p>
            <a:r>
              <a:rPr lang="en-US" dirty="0" smtClean="0"/>
              <a:t>The American Community Survey replaced the “Long Form” in 2005.</a:t>
            </a:r>
          </a:p>
          <a:p>
            <a:endParaRPr lang="en-US" dirty="0"/>
          </a:p>
          <a:p>
            <a:r>
              <a:rPr lang="en-US" dirty="0" smtClean="0"/>
              <a:t>Data from the ACS is widely used by academics and industry.</a:t>
            </a:r>
          </a:p>
          <a:p>
            <a:endParaRPr lang="en-US" dirty="0"/>
          </a:p>
          <a:p>
            <a:r>
              <a:rPr lang="en-US" dirty="0" smtClean="0"/>
              <a:t>ACS is a complex multi-stage weighted sample.</a:t>
            </a:r>
          </a:p>
          <a:p>
            <a:r>
              <a:rPr lang="en-US" dirty="0" smtClean="0"/>
              <a:t>Uses </a:t>
            </a:r>
            <a:r>
              <a:rPr lang="en-US" dirty="0" smtClean="0"/>
              <a:t>a stratified probability sample of the entire </a:t>
            </a:r>
            <a:r>
              <a:rPr lang="en-US" dirty="0" smtClean="0"/>
              <a:t>US with ex post weight adjustment.</a:t>
            </a:r>
            <a:endParaRPr lang="en-US" dirty="0" smtClean="0"/>
          </a:p>
          <a:p>
            <a:endParaRPr lang="en-US" dirty="0"/>
          </a:p>
          <a:p>
            <a:r>
              <a:rPr lang="en-US" dirty="0" smtClean="0"/>
              <a:t>Differential privacy currently does not handle (well):</a:t>
            </a:r>
          </a:p>
          <a:p>
            <a:pPr marL="457200" indent="-457200">
              <a:buFont typeface="Arial" panose="020B0604020202020204" pitchFamily="34" charset="0"/>
              <a:buChar char="•"/>
            </a:pPr>
            <a:r>
              <a:rPr lang="en-US" dirty="0" smtClean="0"/>
              <a:t>Weights on survey </a:t>
            </a:r>
            <a:r>
              <a:rPr lang="en-US" dirty="0" smtClean="0"/>
              <a:t>microdata</a:t>
            </a:r>
            <a:r>
              <a:rPr lang="en-US" dirty="0"/>
              <a:t> </a:t>
            </a:r>
            <a:r>
              <a:rPr lang="en-US" dirty="0" smtClean="0"/>
              <a:t>when they are processed after the design phase.</a:t>
            </a:r>
            <a:endParaRPr lang="en-US" dirty="0"/>
          </a:p>
          <a:p>
            <a:pPr marL="457200" indent="-457200">
              <a:buFont typeface="Arial" panose="020B0604020202020204" pitchFamily="34" charset="0"/>
              <a:buChar char="•"/>
            </a:pPr>
            <a:r>
              <a:rPr lang="en-US" dirty="0" smtClean="0"/>
              <a:t>Skip-logic/conditional responses, and other edit criteria. </a:t>
            </a:r>
            <a:endParaRPr lang="en-US" dirty="0" smtClean="0"/>
          </a:p>
          <a:p>
            <a:pPr marL="457200" indent="-457200">
              <a:buFont typeface="Arial" panose="020B0604020202020204" pitchFamily="34" charset="0"/>
              <a:buChar char="•"/>
            </a:pPr>
            <a:endParaRPr lang="en-US" dirty="0"/>
          </a:p>
          <a:p>
            <a:r>
              <a:rPr lang="en-US" dirty="0" smtClean="0"/>
              <a:t>Our </a:t>
            </a:r>
            <a:r>
              <a:rPr lang="en-US" dirty="0" smtClean="0"/>
              <a:t>current plan </a:t>
            </a:r>
            <a:r>
              <a:rPr lang="en-US" dirty="0" smtClean="0"/>
              <a:t>is use hierarchical </a:t>
            </a:r>
            <a:r>
              <a:rPr lang="en-US" dirty="0" err="1" smtClean="0"/>
              <a:t>spatio</a:t>
            </a:r>
            <a:r>
              <a:rPr lang="en-US" dirty="0" smtClean="0"/>
              <a:t>-temporal models and rework the ACS production system to incorporate data from multiple sources. </a:t>
            </a:r>
            <a:endParaRPr lang="en-US" dirty="0" smtClean="0"/>
          </a:p>
          <a:p>
            <a:r>
              <a:rPr lang="en-US" dirty="0" smtClean="0"/>
              <a:t>Formal privacy will be introduced once the science has caught up to the data products.</a:t>
            </a:r>
            <a:endParaRPr lang="en-US" dirty="0" smtClean="0"/>
          </a:p>
        </p:txBody>
      </p:sp>
      <p:sp>
        <p:nvSpPr>
          <p:cNvPr id="4" name="Slide Number Placeholder 3"/>
          <p:cNvSpPr>
            <a:spLocks noGrp="1"/>
          </p:cNvSpPr>
          <p:nvPr>
            <p:ph type="sldNum" sz="quarter" idx="12"/>
          </p:nvPr>
        </p:nvSpPr>
        <p:spPr/>
        <p:txBody>
          <a:bodyPr/>
          <a:lstStyle/>
          <a:p>
            <a:fld id="{24BFE6D4-27A9-4AE4-9EAE-AF75F97B179B}" type="slidenum">
              <a:rPr lang="en-US" smtClean="0"/>
              <a:t>43</a:t>
            </a:fld>
            <a:endParaRPr lang="en-US"/>
          </a:p>
        </p:txBody>
      </p:sp>
    </p:spTree>
    <p:extLst>
      <p:ext uri="{BB962C8B-B14F-4D97-AF65-F5344CB8AC3E}">
        <p14:creationId xmlns:p14="http://schemas.microsoft.com/office/powerpoint/2010/main" val="2306605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Policy issue: Accuracy </a:t>
            </a:r>
            <a:r>
              <a:rPr lang="en-US" dirty="0" smtClean="0"/>
              <a:t>Allocation </a:t>
            </a:r>
            <a:endParaRPr lang="en-US" dirty="0"/>
          </a:p>
        </p:txBody>
      </p:sp>
      <p:sp>
        <p:nvSpPr>
          <p:cNvPr id="3" name="Content Placeholder 2"/>
          <p:cNvSpPr>
            <a:spLocks noGrp="1"/>
          </p:cNvSpPr>
          <p:nvPr>
            <p:ph idx="1"/>
          </p:nvPr>
        </p:nvSpPr>
        <p:spPr/>
        <p:txBody>
          <a:bodyPr/>
          <a:lstStyle/>
          <a:p>
            <a:r>
              <a:rPr lang="en-US" dirty="0" smtClean="0"/>
              <a:t>Differential </a:t>
            </a:r>
            <a:r>
              <a:rPr lang="en-US" dirty="0" smtClean="0"/>
              <a:t>privacy </a:t>
            </a:r>
            <a:r>
              <a:rPr lang="en-US" dirty="0" smtClean="0"/>
              <a:t>allows us to make some statistics more accurate and others less accurate.</a:t>
            </a:r>
          </a:p>
          <a:p>
            <a:endParaRPr lang="en-US" dirty="0"/>
          </a:p>
          <a:p>
            <a:endParaRPr lang="en-US" dirty="0" smtClean="0"/>
          </a:p>
          <a:p>
            <a:endParaRPr lang="en-US" dirty="0"/>
          </a:p>
          <a:p>
            <a:endParaRPr lang="en-US" dirty="0" smtClean="0"/>
          </a:p>
          <a:p>
            <a:endParaRPr lang="en-US" dirty="0"/>
          </a:p>
          <a:p>
            <a:r>
              <a:rPr lang="en-US" dirty="0" smtClean="0"/>
              <a:t>Who decides which is more important? (M/F ?   Minor/adult?)</a:t>
            </a:r>
          </a:p>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44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49313906"/>
              </p:ext>
            </p:extLst>
          </p:nvPr>
        </p:nvGraphicFramePr>
        <p:xfrm>
          <a:off x="2586234" y="2789651"/>
          <a:ext cx="7019532" cy="2187921"/>
        </p:xfrm>
        <a:graphic>
          <a:graphicData uri="http://schemas.openxmlformats.org/drawingml/2006/table">
            <a:tbl>
              <a:tblPr firstRow="1" bandRow="1">
                <a:tableStyleId>{69012ECD-51FC-41F1-AA8D-1B2483CD663E}</a:tableStyleId>
              </a:tblPr>
              <a:tblGrid>
                <a:gridCol w="2339844">
                  <a:extLst>
                    <a:ext uri="{9D8B030D-6E8A-4147-A177-3AD203B41FA5}">
                      <a16:colId xmlns:a16="http://schemas.microsoft.com/office/drawing/2014/main" val="1283924572"/>
                    </a:ext>
                  </a:extLst>
                </a:gridCol>
                <a:gridCol w="2339844">
                  <a:extLst>
                    <a:ext uri="{9D8B030D-6E8A-4147-A177-3AD203B41FA5}">
                      <a16:colId xmlns:a16="http://schemas.microsoft.com/office/drawing/2014/main" val="2253161599"/>
                    </a:ext>
                  </a:extLst>
                </a:gridCol>
                <a:gridCol w="2339844">
                  <a:extLst>
                    <a:ext uri="{9D8B030D-6E8A-4147-A177-3AD203B41FA5}">
                      <a16:colId xmlns:a16="http://schemas.microsoft.com/office/drawing/2014/main" val="3869877213"/>
                    </a:ext>
                  </a:extLst>
                </a:gridCol>
              </a:tblGrid>
              <a:tr h="729307">
                <a:tc>
                  <a:txBody>
                    <a:bodyPr/>
                    <a:lstStyle/>
                    <a:p>
                      <a:pPr algn="ct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Males</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Females</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5692648"/>
                  </a:ext>
                </a:extLst>
              </a:tr>
              <a:tr h="729307">
                <a:tc>
                  <a:txBody>
                    <a:bodyPr/>
                    <a:lstStyle/>
                    <a:p>
                      <a:pPr algn="ctr"/>
                      <a:r>
                        <a:rPr lang="en-US" sz="3200" u="none" dirty="0" smtClean="0">
                          <a:solidFill>
                            <a:schemeClr val="tx1"/>
                          </a:solidFill>
                        </a:rPr>
                        <a:t>Age</a:t>
                      </a:r>
                      <a:r>
                        <a:rPr lang="en-US" sz="3200" u="none" baseline="0" dirty="0" smtClean="0">
                          <a:solidFill>
                            <a:schemeClr val="tx1"/>
                          </a:solidFill>
                        </a:rPr>
                        <a:t> &lt; 18</a:t>
                      </a:r>
                      <a:endParaRPr lang="en-US" sz="3200" u="non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100</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150</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1377388"/>
                  </a:ext>
                </a:extLst>
              </a:tr>
              <a:tr h="729307">
                <a:tc>
                  <a:txBody>
                    <a:bodyPr/>
                    <a:lstStyle/>
                    <a:p>
                      <a:pPr algn="ctr"/>
                      <a:r>
                        <a:rPr lang="en-US" sz="3200" dirty="0" smtClean="0">
                          <a:solidFill>
                            <a:schemeClr val="tx1"/>
                          </a:solidFill>
                        </a:rPr>
                        <a:t>Age &gt;= 18</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150</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100</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9270156"/>
                  </a:ext>
                </a:extLst>
              </a:tr>
            </a:tbl>
          </a:graphicData>
        </a:graphic>
      </p:graphicFrame>
    </p:spTree>
    <p:extLst>
      <p:ext uri="{BB962C8B-B14F-4D97-AF65-F5344CB8AC3E}">
        <p14:creationId xmlns:p14="http://schemas.microsoft.com/office/powerpoint/2010/main" val="4082856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dirty="0" smtClean="0"/>
              <a:t>Policy </a:t>
            </a:r>
            <a:r>
              <a:rPr lang="en-US" dirty="0" smtClean="0"/>
              <a:t>Issue</a:t>
            </a:r>
            <a:r>
              <a:rPr lang="en-US" dirty="0" smtClean="0"/>
              <a:t>: Setting Epsilon</a:t>
            </a:r>
            <a:endParaRPr lang="en-US" dirty="0"/>
          </a:p>
        </p:txBody>
      </p:sp>
      <p:sp>
        <p:nvSpPr>
          <p:cNvPr id="2" name="Slide Number Placeholder 1"/>
          <p:cNvSpPr>
            <a:spLocks noGrp="1"/>
          </p:cNvSpPr>
          <p:nvPr>
            <p:ph type="sldNum" sz="quarter" idx="12"/>
          </p:nvPr>
        </p:nvSpPr>
        <p:spPr/>
        <p:txBody>
          <a:bodyPr/>
          <a:lstStyle/>
          <a:p>
            <a:fld id="{AAB63172-0737-4F58-AA61-0444E81086BA}" type="slidenum">
              <a:rPr lang="en-US" smtClean="0"/>
              <a:t>45</a:t>
            </a:fld>
            <a:endParaRPr lang="en-US"/>
          </a:p>
        </p:txBody>
      </p:sp>
      <p:graphicFrame>
        <p:nvGraphicFramePr>
          <p:cNvPr id="8" name="Chart 7">
            <a:extLst>
              <a:ext uri="{FF2B5EF4-FFF2-40B4-BE49-F238E27FC236}">
                <a16:creationId xmlns:a16="http://schemas.microsoft.com/office/drawing/2014/main" id="{20E73E23-0AFB-4C09-B393-B13AD276E008}"/>
              </a:ext>
            </a:extLst>
          </p:cNvPr>
          <p:cNvGraphicFramePr>
            <a:graphicFrameLocks noGrp="1"/>
          </p:cNvGraphicFramePr>
          <p:nvPr>
            <p:extLst>
              <p:ext uri="{D42A27DB-BD31-4B8C-83A1-F6EECF244321}">
                <p14:modId xmlns:p14="http://schemas.microsoft.com/office/powerpoint/2010/main" val="469675643"/>
              </p:ext>
            </p:extLst>
          </p:nvPr>
        </p:nvGraphicFramePr>
        <p:xfrm>
          <a:off x="2589086" y="1202076"/>
          <a:ext cx="6397447" cy="4895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9011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B63172-0737-4F58-AA61-0444E81086BA}" type="slidenum">
              <a:rPr lang="en-US" smtClean="0"/>
              <a:t>46</a:t>
            </a:fld>
            <a:endParaRPr lang="en-US"/>
          </a:p>
        </p:txBody>
      </p:sp>
      <p:graphicFrame>
        <p:nvGraphicFramePr>
          <p:cNvPr id="8" name="Chart 7">
            <a:extLst>
              <a:ext uri="{FF2B5EF4-FFF2-40B4-BE49-F238E27FC236}">
                <a16:creationId xmlns:a16="http://schemas.microsoft.com/office/drawing/2014/main" id="{20E73E23-0AFB-4C09-B393-B13AD276E008}"/>
              </a:ext>
            </a:extLst>
          </p:cNvPr>
          <p:cNvGraphicFramePr>
            <a:graphicFrameLocks noGrp="1"/>
          </p:cNvGraphicFramePr>
          <p:nvPr>
            <p:extLst>
              <p:ext uri="{D42A27DB-BD31-4B8C-83A1-F6EECF244321}">
                <p14:modId xmlns:p14="http://schemas.microsoft.com/office/powerpoint/2010/main" val="632953561"/>
              </p:ext>
            </p:extLst>
          </p:nvPr>
        </p:nvGraphicFramePr>
        <p:xfrm>
          <a:off x="2239695" y="357448"/>
          <a:ext cx="7712610" cy="5596531"/>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3"/>
          <p:cNvSpPr/>
          <p:nvPr/>
        </p:nvSpPr>
        <p:spPr>
          <a:xfrm>
            <a:off x="5614117" y="761999"/>
            <a:ext cx="2287823" cy="1035424"/>
          </a:xfrm>
          <a:prstGeom prst="roundRect">
            <a:avLst/>
          </a:prstGeom>
          <a:solidFill>
            <a:schemeClr val="accent1">
              <a:alpha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dirty="0"/>
              <a:t>Where social scientists act like MSC = MSB</a:t>
            </a:r>
          </a:p>
        </p:txBody>
      </p:sp>
      <p:sp>
        <p:nvSpPr>
          <p:cNvPr id="5" name="Rounded Rectangle 4"/>
          <p:cNvSpPr/>
          <p:nvPr/>
        </p:nvSpPr>
        <p:spPr>
          <a:xfrm>
            <a:off x="3187430" y="3036651"/>
            <a:ext cx="2027852" cy="1035424"/>
          </a:xfrm>
          <a:prstGeom prst="roundRect">
            <a:avLst/>
          </a:prstGeom>
          <a:solidFill>
            <a:schemeClr val="accent1">
              <a:alpha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dirty="0"/>
              <a:t>Where computer scientists act like MSC = MSB</a:t>
            </a:r>
          </a:p>
        </p:txBody>
      </p:sp>
    </p:spTree>
    <p:extLst>
      <p:ext uri="{BB962C8B-B14F-4D97-AF65-F5344CB8AC3E}">
        <p14:creationId xmlns:p14="http://schemas.microsoft.com/office/powerpoint/2010/main" val="3925134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Operational Issues</a:t>
            </a:r>
            <a:endParaRPr lang="en-US" dirty="0"/>
          </a:p>
        </p:txBody>
      </p:sp>
      <p:sp>
        <p:nvSpPr>
          <p:cNvPr id="4" name="Content Placeholder 3"/>
          <p:cNvSpPr>
            <a:spLocks noGrp="1"/>
          </p:cNvSpPr>
          <p:nvPr>
            <p:ph idx="1"/>
          </p:nvPr>
        </p:nvSpPr>
        <p:spPr>
          <a:xfrm>
            <a:off x="609600" y="1451354"/>
            <a:ext cx="10972800" cy="4586702"/>
          </a:xfrm>
          <a:solidFill>
            <a:schemeClr val="bg1"/>
          </a:solidFill>
        </p:spPr>
        <p:txBody>
          <a:bodyPr>
            <a:normAutofit/>
          </a:bodyPr>
          <a:lstStyle/>
          <a:p>
            <a:r>
              <a:rPr lang="en-US" dirty="0" smtClean="0"/>
              <a:t>Obtaining Qualified Personnel and Tools</a:t>
            </a:r>
          </a:p>
          <a:p>
            <a:endParaRPr lang="en-US" dirty="0" smtClean="0"/>
          </a:p>
          <a:p>
            <a:r>
              <a:rPr lang="en-US" dirty="0" smtClean="0"/>
              <a:t>Recasting high-sensitivity queries</a:t>
            </a:r>
          </a:p>
          <a:p>
            <a:endParaRPr lang="en-US" dirty="0" smtClean="0"/>
          </a:p>
          <a:p>
            <a:r>
              <a:rPr lang="en-US" dirty="0" smtClean="0"/>
              <a:t>Identifying Structural Zeros</a:t>
            </a:r>
          </a:p>
          <a:p>
            <a:endParaRPr lang="en-US" dirty="0" smtClean="0"/>
          </a:p>
          <a:p>
            <a:r>
              <a:rPr lang="en-US" dirty="0" smtClean="0"/>
              <a:t>Obtaining a Suitable Computing Environment</a:t>
            </a:r>
          </a:p>
          <a:p>
            <a:endParaRPr lang="en-US" dirty="0" smtClean="0"/>
          </a:p>
          <a:p>
            <a:r>
              <a:rPr lang="en-US" dirty="0" smtClean="0"/>
              <a:t>Accounting for All Uses of Confidential Data</a:t>
            </a:r>
            <a:endParaRPr lang="en-US" dirty="0"/>
          </a:p>
        </p:txBody>
      </p:sp>
      <p:sp>
        <p:nvSpPr>
          <p:cNvPr id="2" name="Slide Number Placeholder 1"/>
          <p:cNvSpPr>
            <a:spLocks noGrp="1"/>
          </p:cNvSpPr>
          <p:nvPr>
            <p:ph type="sldNum" sz="quarter" idx="12"/>
          </p:nvPr>
        </p:nvSpPr>
        <p:spPr/>
        <p:txBody>
          <a:bodyPr/>
          <a:lstStyle/>
          <a:p>
            <a:fld id="{24BFE6D4-27A9-4AE4-9EAE-AF75F97B179B}" type="slidenum">
              <a:rPr lang="en-US" smtClean="0"/>
              <a:t>47</a:t>
            </a:fld>
            <a:endParaRPr lang="en-US"/>
          </a:p>
        </p:txBody>
      </p:sp>
    </p:spTree>
    <p:extLst>
      <p:ext uri="{BB962C8B-B14F-4D97-AF65-F5344CB8AC3E}">
        <p14:creationId xmlns:p14="http://schemas.microsoft.com/office/powerpoint/2010/main" val="22489959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1850" y="1709738"/>
            <a:ext cx="3854450" cy="2852737"/>
          </a:xfrm>
        </p:spPr>
        <p:txBody>
          <a:bodyPr>
            <a:normAutofit/>
          </a:bodyPr>
          <a:lstStyle/>
          <a:p>
            <a:r>
              <a:rPr lang="en-US" dirty="0" smtClean="0"/>
              <a:t>Other </a:t>
            </a:r>
            <a:br>
              <a:rPr lang="en-US" dirty="0" smtClean="0"/>
            </a:br>
            <a:r>
              <a:rPr lang="en-US" dirty="0" smtClean="0"/>
              <a:t>Access Options</a:t>
            </a:r>
            <a:endParaRPr lang="en-US" dirty="0"/>
          </a:p>
        </p:txBody>
      </p:sp>
      <p:sp>
        <p:nvSpPr>
          <p:cNvPr id="8" name="Text Placeholder 7"/>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48</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413" y="646112"/>
            <a:ext cx="5907087" cy="5907087"/>
          </a:xfrm>
          <a:prstGeom prst="rect">
            <a:avLst/>
          </a:prstGeom>
        </p:spPr>
      </p:pic>
    </p:spTree>
    <p:extLst>
      <p:ext uri="{BB962C8B-B14F-4D97-AF65-F5344CB8AC3E}">
        <p14:creationId xmlns:p14="http://schemas.microsoft.com/office/powerpoint/2010/main" val="41791771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goal of a statistics agency is to produce data that is useful for decision making.</a:t>
            </a:r>
            <a:endParaRPr lang="en-US" dirty="0"/>
          </a:p>
        </p:txBody>
      </p:sp>
      <p:sp>
        <p:nvSpPr>
          <p:cNvPr id="6" name="Content Placeholder 5"/>
          <p:cNvSpPr>
            <a:spLocks noGrp="1"/>
          </p:cNvSpPr>
          <p:nvPr>
            <p:ph idx="1"/>
          </p:nvPr>
        </p:nvSpPr>
        <p:spPr>
          <a:solidFill>
            <a:schemeClr val="bg1"/>
          </a:solidFill>
        </p:spPr>
        <p:txBody>
          <a:bodyPr/>
          <a:lstStyle/>
          <a:p>
            <a:r>
              <a:rPr lang="en-US" dirty="0" smtClean="0"/>
              <a:t>The historical model is to publish statistics:</a:t>
            </a:r>
          </a:p>
          <a:p>
            <a:endParaRPr lang="en-US" dirty="0"/>
          </a:p>
          <a:p>
            <a:endParaRPr lang="en-US" dirty="0" smtClean="0"/>
          </a:p>
          <a:p>
            <a:endParaRPr lang="en-US" dirty="0"/>
          </a:p>
          <a:p>
            <a:endParaRPr lang="en-US" dirty="0" smtClean="0"/>
          </a:p>
          <a:p>
            <a:endParaRPr lang="en-US" dirty="0"/>
          </a:p>
          <a:p>
            <a:r>
              <a:rPr lang="en-US" dirty="0" smtClean="0"/>
              <a:t>To be useful, data must be:</a:t>
            </a:r>
          </a:p>
          <a:p>
            <a:pPr lvl="1"/>
            <a:r>
              <a:rPr lang="en-US" dirty="0" smtClean="0"/>
              <a:t>Timely, Complete, Integrated, and </a:t>
            </a:r>
            <a:r>
              <a:rPr lang="en-US" dirty="0" smtClean="0"/>
              <a:t>Privatized</a:t>
            </a:r>
            <a:endParaRPr lang="en-US" dirty="0" smtClean="0"/>
          </a:p>
          <a:p>
            <a:r>
              <a:rPr lang="en-US" dirty="0" smtClean="0"/>
              <a:t>None of these goals are accomplished by </a:t>
            </a:r>
            <a:r>
              <a:rPr lang="en-US" dirty="0" smtClean="0"/>
              <a:t>just publishing </a:t>
            </a:r>
            <a:r>
              <a:rPr lang="en-US" dirty="0" smtClean="0"/>
              <a:t>statistics.</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49</a:t>
            </a:fld>
            <a:endParaRPr lang="en-US"/>
          </a:p>
        </p:txBody>
      </p:sp>
      <p:sp>
        <p:nvSpPr>
          <p:cNvPr id="7" name="Rectangle 6">
            <a:extLst>
              <a:ext uri="{FF2B5EF4-FFF2-40B4-BE49-F238E27FC236}">
                <a16:creationId xmlns:a16="http://schemas.microsoft.com/office/drawing/2014/main" id="{482A1F04-0072-3B46-9681-A0253D8A91AF}"/>
              </a:ext>
            </a:extLst>
          </p:cNvPr>
          <p:cNvSpPr/>
          <p:nvPr/>
        </p:nvSpPr>
        <p:spPr>
          <a:xfrm>
            <a:off x="2133600" y="2895600"/>
            <a:ext cx="1905000" cy="1295400"/>
          </a:xfrm>
          <a:prstGeom prst="rect">
            <a:avLst/>
          </a:prstGeom>
          <a:solidFill>
            <a:srgbClr val="009E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dirty="0"/>
              <a:t>Respondents</a:t>
            </a:r>
          </a:p>
        </p:txBody>
      </p:sp>
      <p:sp>
        <p:nvSpPr>
          <p:cNvPr id="8" name="Rectangle 7">
            <a:extLst>
              <a:ext uri="{FF2B5EF4-FFF2-40B4-BE49-F238E27FC236}">
                <a16:creationId xmlns:a16="http://schemas.microsoft.com/office/drawing/2014/main" id="{E0BEC6D4-C113-204E-BB17-442D59054C03}"/>
              </a:ext>
            </a:extLst>
          </p:cNvPr>
          <p:cNvSpPr/>
          <p:nvPr/>
        </p:nvSpPr>
        <p:spPr>
          <a:xfrm>
            <a:off x="4919870" y="2895600"/>
            <a:ext cx="1905000" cy="1295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Confidential Database</a:t>
            </a:r>
          </a:p>
        </p:txBody>
      </p:sp>
      <p:sp>
        <p:nvSpPr>
          <p:cNvPr id="9" name="Rectangle 8">
            <a:extLst>
              <a:ext uri="{FF2B5EF4-FFF2-40B4-BE49-F238E27FC236}">
                <a16:creationId xmlns:a16="http://schemas.microsoft.com/office/drawing/2014/main" id="{5A24AFF4-28F6-4144-86B7-B405092A1EE9}"/>
              </a:ext>
            </a:extLst>
          </p:cNvPr>
          <p:cNvSpPr/>
          <p:nvPr/>
        </p:nvSpPr>
        <p:spPr>
          <a:xfrm>
            <a:off x="7848600" y="2895600"/>
            <a:ext cx="1905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Published Statistics</a:t>
            </a:r>
          </a:p>
        </p:txBody>
      </p:sp>
      <p:cxnSp>
        <p:nvCxnSpPr>
          <p:cNvPr id="10" name="Straight Arrow Connector 9">
            <a:extLst>
              <a:ext uri="{FF2B5EF4-FFF2-40B4-BE49-F238E27FC236}">
                <a16:creationId xmlns:a16="http://schemas.microsoft.com/office/drawing/2014/main" id="{7F97B71F-262C-1E43-AF9E-6CECEFD662E3}"/>
              </a:ext>
            </a:extLst>
          </p:cNvPr>
          <p:cNvCxnSpPr>
            <a:cxnSpLocks/>
            <a:stCxn id="7" idx="3"/>
            <a:endCxn id="8" idx="1"/>
          </p:cNvCxnSpPr>
          <p:nvPr/>
        </p:nvCxnSpPr>
        <p:spPr>
          <a:xfrm>
            <a:off x="4038600" y="3543300"/>
            <a:ext cx="881270" cy="0"/>
          </a:xfrm>
          <a:prstGeom prst="straightConnector1">
            <a:avLst/>
          </a:prstGeom>
          <a:ln w="101600">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7FBCBD4-9BD7-0849-A56B-1A83BC089B86}"/>
              </a:ext>
            </a:extLst>
          </p:cNvPr>
          <p:cNvCxnSpPr>
            <a:cxnSpLocks/>
            <a:stCxn id="8" idx="3"/>
            <a:endCxn id="9" idx="1"/>
          </p:cNvCxnSpPr>
          <p:nvPr/>
        </p:nvCxnSpPr>
        <p:spPr>
          <a:xfrm>
            <a:off x="6824870" y="3543300"/>
            <a:ext cx="1023730" cy="0"/>
          </a:xfrm>
          <a:prstGeom prst="straightConnector1">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832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Motivation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524000"/>
            <a:ext cx="7772400" cy="4371975"/>
          </a:xfrm>
          <a:prstGeom prst="rect">
            <a:avLst/>
          </a:prstGeom>
        </p:spPr>
      </p:pic>
    </p:spTree>
    <p:extLst>
      <p:ext uri="{BB962C8B-B14F-4D97-AF65-F5344CB8AC3E}">
        <p14:creationId xmlns:p14="http://schemas.microsoft.com/office/powerpoint/2010/main" val="20927572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shift away from sample surveys?</a:t>
            </a:r>
            <a:endParaRPr lang="en-US" dirty="0"/>
          </a:p>
        </p:txBody>
      </p:sp>
      <p:sp>
        <p:nvSpPr>
          <p:cNvPr id="3" name="Content Placeholder 2"/>
          <p:cNvSpPr>
            <a:spLocks noGrp="1"/>
          </p:cNvSpPr>
          <p:nvPr>
            <p:ph idx="1"/>
          </p:nvPr>
        </p:nvSpPr>
        <p:spPr/>
        <p:txBody>
          <a:bodyPr>
            <a:normAutofit/>
          </a:bodyPr>
          <a:lstStyle/>
          <a:p>
            <a:r>
              <a:rPr lang="en-US" dirty="0" smtClean="0"/>
              <a:t>Real time data capture / Flow-based processing / </a:t>
            </a:r>
            <a:br>
              <a:rPr lang="en-US" dirty="0" smtClean="0"/>
            </a:br>
            <a:r>
              <a:rPr lang="en-US" dirty="0" smtClean="0"/>
              <a:t>Customer-focused analytics / Built-in privacy controls</a:t>
            </a:r>
          </a:p>
          <a:p>
            <a:endParaRPr lang="en-US" dirty="0"/>
          </a:p>
          <a:p>
            <a:r>
              <a:rPr lang="en-US" dirty="0" smtClean="0"/>
              <a:t>New data analysis approaches: </a:t>
            </a:r>
          </a:p>
          <a:p>
            <a:pPr lvl="1"/>
            <a:r>
              <a:rPr lang="en-US" dirty="0" smtClean="0"/>
              <a:t>Realistic </a:t>
            </a:r>
            <a:r>
              <a:rPr lang="en-US" dirty="0" smtClean="0"/>
              <a:t>privacy-protected microdata </a:t>
            </a:r>
            <a:r>
              <a:rPr lang="en-US" dirty="0" smtClean="0"/>
              <a:t>data distributed to researchers.</a:t>
            </a:r>
          </a:p>
          <a:p>
            <a:pPr lvl="1"/>
            <a:r>
              <a:rPr lang="en-US" dirty="0" smtClean="0"/>
              <a:t>Remote data analysis with computation &amp; validation servers.</a:t>
            </a:r>
          </a:p>
          <a:p>
            <a:endParaRPr lang="en-US" dirty="0" smtClean="0"/>
          </a:p>
          <a:p>
            <a:r>
              <a:rPr lang="en-US" dirty="0" smtClean="0"/>
              <a:t>New data collection approaches:</a:t>
            </a:r>
          </a:p>
          <a:p>
            <a:pPr lvl="1"/>
            <a:r>
              <a:rPr lang="en-US" dirty="0" smtClean="0"/>
              <a:t>Secure Multiparty Computation</a:t>
            </a:r>
          </a:p>
          <a:p>
            <a:pPr lvl="1"/>
            <a:r>
              <a:rPr lang="en-US" dirty="0" smtClean="0"/>
              <a:t>Trusted Computing (e.g. SGX) for data collection</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50</a:t>
            </a:fld>
            <a:endParaRPr lang="en-US"/>
          </a:p>
        </p:txBody>
      </p:sp>
    </p:spTree>
    <p:extLst>
      <p:ext uri="{BB962C8B-B14F-4D97-AF65-F5344CB8AC3E}">
        <p14:creationId xmlns:p14="http://schemas.microsoft.com/office/powerpoint/2010/main" val="17314147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Pilot project to simulate collection for the Commodity Flow Survey</a:t>
            </a:r>
            <a:endParaRPr lang="en-US" dirty="0"/>
          </a:p>
        </p:txBody>
      </p:sp>
      <p:sp>
        <p:nvSpPr>
          <p:cNvPr id="3" name="Content Placeholder 2"/>
          <p:cNvSpPr>
            <a:spLocks noGrp="1"/>
          </p:cNvSpPr>
          <p:nvPr>
            <p:ph idx="1"/>
          </p:nvPr>
        </p:nvSpPr>
        <p:spPr/>
        <p:txBody>
          <a:bodyPr/>
          <a:lstStyle/>
          <a:p>
            <a:r>
              <a:rPr lang="en-US" dirty="0" smtClean="0"/>
              <a:t>Pilot project is to:</a:t>
            </a:r>
          </a:p>
          <a:p>
            <a:pPr lvl="1"/>
            <a:r>
              <a:rPr lang="en-US" dirty="0" smtClean="0"/>
              <a:t>Simulate the daily load of daily UPS processing (20 million shipments)</a:t>
            </a:r>
          </a:p>
          <a:p>
            <a:pPr lvl="1"/>
            <a:r>
              <a:rPr lang="en-US" dirty="0" smtClean="0"/>
              <a:t>Transfer and tabulate data to Census (suggesting most of the entire university of daily shipments in the US could be tabulated nighty in 30 minutes or less)</a:t>
            </a:r>
          </a:p>
          <a:p>
            <a:endParaRPr lang="en-US" dirty="0"/>
          </a:p>
          <a:p>
            <a:r>
              <a:rPr lang="en-US" dirty="0" smtClean="0"/>
              <a:t>We are working with Galois, Microsoft Research, and Azure to set up multiple a VM test of real data on a commercial </a:t>
            </a:r>
            <a:r>
              <a:rPr lang="en-US" dirty="0" smtClean="0"/>
              <a:t>FEDRAMP-certified cloud</a:t>
            </a:r>
            <a:r>
              <a:rPr lang="en-US" dirty="0" smtClean="0"/>
              <a:t>.</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51</a:t>
            </a:fld>
            <a:endParaRPr lang="en-US"/>
          </a:p>
        </p:txBody>
      </p:sp>
    </p:spTree>
    <p:extLst>
      <p:ext uri="{BB962C8B-B14F-4D97-AF65-F5344CB8AC3E}">
        <p14:creationId xmlns:p14="http://schemas.microsoft.com/office/powerpoint/2010/main" val="2632676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Census Bureau will use differential privacy for the 2020 Census</a:t>
            </a:r>
          </a:p>
          <a:p>
            <a:pPr lvl="1"/>
            <a:r>
              <a:rPr lang="en-US" dirty="0" smtClean="0"/>
              <a:t>There is no </a:t>
            </a:r>
            <a:r>
              <a:rPr lang="en-US" dirty="0" smtClean="0"/>
              <a:t>plan B.</a:t>
            </a:r>
            <a:endParaRPr lang="en-US" dirty="0" smtClean="0"/>
          </a:p>
          <a:p>
            <a:pPr lvl="1"/>
            <a:r>
              <a:rPr lang="en-US" dirty="0" smtClean="0"/>
              <a:t>We have a working system today that can produce Person and Household tables</a:t>
            </a:r>
          </a:p>
          <a:p>
            <a:endParaRPr lang="en-US" dirty="0"/>
          </a:p>
          <a:p>
            <a:r>
              <a:rPr lang="en-US" dirty="0" smtClean="0"/>
              <a:t>Differential privacy will impact:</a:t>
            </a:r>
          </a:p>
          <a:p>
            <a:pPr lvl="1"/>
            <a:r>
              <a:rPr lang="en-US" strike="sngStrike" dirty="0" smtClean="0"/>
              <a:t>Data collection</a:t>
            </a:r>
          </a:p>
          <a:p>
            <a:pPr lvl="1"/>
            <a:r>
              <a:rPr lang="en-US" dirty="0" smtClean="0"/>
              <a:t>Data processing</a:t>
            </a:r>
          </a:p>
          <a:p>
            <a:pPr lvl="1"/>
            <a:r>
              <a:rPr lang="en-US" dirty="0" smtClean="0"/>
              <a:t>Data dissemination</a:t>
            </a:r>
          </a:p>
          <a:p>
            <a:pPr lvl="1"/>
            <a:r>
              <a:rPr lang="en-US" dirty="0" smtClean="0"/>
              <a:t>Data users</a:t>
            </a:r>
          </a:p>
          <a:p>
            <a:pPr lvl="1"/>
            <a:endParaRPr lang="en-US" dirty="0"/>
          </a:p>
          <a:p>
            <a:r>
              <a:rPr lang="en-US" dirty="0" smtClean="0"/>
              <a:t>This is the most significant change to the decennial census </a:t>
            </a:r>
            <a:r>
              <a:rPr lang="en-US" dirty="0" smtClean="0"/>
              <a:t>dissemination since </a:t>
            </a:r>
            <a:r>
              <a:rPr lang="en-US" dirty="0" smtClean="0"/>
              <a:t>the decision to publish microdata in 1960.</a:t>
            </a:r>
          </a:p>
        </p:txBody>
      </p:sp>
      <p:sp>
        <p:nvSpPr>
          <p:cNvPr id="4" name="Slide Number Placeholder 3"/>
          <p:cNvSpPr>
            <a:spLocks noGrp="1"/>
          </p:cNvSpPr>
          <p:nvPr>
            <p:ph type="sldNum" sz="quarter" idx="12"/>
          </p:nvPr>
        </p:nvSpPr>
        <p:spPr/>
        <p:txBody>
          <a:bodyPr/>
          <a:lstStyle/>
          <a:p>
            <a:fld id="{24BFE6D4-27A9-4AE4-9EAE-AF75F97B179B}" type="slidenum">
              <a:rPr lang="en-US" smtClean="0"/>
              <a:t>52</a:t>
            </a:fld>
            <a:endParaRPr lang="en-US"/>
          </a:p>
        </p:txBody>
      </p:sp>
    </p:spTree>
    <p:extLst>
      <p:ext uri="{BB962C8B-B14F-4D97-AF65-F5344CB8AC3E}">
        <p14:creationId xmlns:p14="http://schemas.microsoft.com/office/powerpoint/2010/main" val="4213926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Decennial Census </a:t>
            </a:r>
            <a:endParaRPr lang="en-US" dirty="0"/>
          </a:p>
        </p:txBody>
      </p:sp>
      <p:sp>
        <p:nvSpPr>
          <p:cNvPr id="4" name="Content Placeholder 3"/>
          <p:cNvSpPr>
            <a:spLocks noGrp="1"/>
          </p:cNvSpPr>
          <p:nvPr>
            <p:ph idx="13"/>
          </p:nvPr>
        </p:nvSpPr>
        <p:spPr/>
        <p:txBody>
          <a:bodyPr/>
          <a:lstStyle/>
          <a:p>
            <a:r>
              <a:rPr lang="en-US" dirty="0" smtClean="0"/>
              <a:t>Required by the US Constitution.</a:t>
            </a:r>
          </a:p>
          <a:p>
            <a:pPr lvl="1"/>
            <a:r>
              <a:rPr lang="en-US" dirty="0"/>
              <a:t>First performed in 1790 under the supervision of Thomas Jefferson</a:t>
            </a:r>
          </a:p>
          <a:p>
            <a:pPr lvl="1"/>
            <a:r>
              <a:rPr lang="en-US" dirty="0" smtClean="0"/>
              <a:t>Longest running statistical program on the planet</a:t>
            </a:r>
          </a:p>
          <a:p>
            <a:endParaRPr lang="en-US" dirty="0" smtClean="0"/>
          </a:p>
          <a:p>
            <a:r>
              <a:rPr lang="en-US" dirty="0" smtClean="0"/>
              <a:t>Data uses:</a:t>
            </a:r>
          </a:p>
          <a:p>
            <a:pPr lvl="1"/>
            <a:r>
              <a:rPr lang="en-US" dirty="0" smtClean="0"/>
              <a:t>Reapportion the US House of </a:t>
            </a:r>
            <a:r>
              <a:rPr lang="en-US" dirty="0" smtClean="0"/>
              <a:t>Representatives</a:t>
            </a:r>
          </a:p>
          <a:p>
            <a:pPr lvl="1"/>
            <a:r>
              <a:rPr lang="en-US" dirty="0" smtClean="0"/>
              <a:t>Redistricting of every legislature in the country, including the Congress</a:t>
            </a:r>
            <a:endParaRPr lang="en-US" dirty="0" smtClean="0"/>
          </a:p>
          <a:p>
            <a:pPr lvl="1"/>
            <a:r>
              <a:rPr lang="en-US" dirty="0" smtClean="0"/>
              <a:t>Compliance with Voting Rights Act</a:t>
            </a:r>
          </a:p>
          <a:p>
            <a:pPr lvl="1"/>
            <a:r>
              <a:rPr lang="en-US" dirty="0" smtClean="0"/>
              <a:t>Distribution $670B in US funding</a:t>
            </a:r>
            <a:endParaRPr lang="en-US" dirty="0"/>
          </a:p>
        </p:txBody>
      </p:sp>
    </p:spTree>
    <p:extLst>
      <p:ext uri="{BB962C8B-B14F-4D97-AF65-F5344CB8AC3E}">
        <p14:creationId xmlns:p14="http://schemas.microsoft.com/office/powerpoint/2010/main" val="3638344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0158F-24F3-C74C-A47E-B480FF090760}"/>
              </a:ext>
            </a:extLst>
          </p:cNvPr>
          <p:cNvSpPr>
            <a:spLocks noGrp="1"/>
          </p:cNvSpPr>
          <p:nvPr>
            <p:ph type="title"/>
          </p:nvPr>
        </p:nvSpPr>
        <p:spPr/>
        <p:txBody>
          <a:bodyPr>
            <a:normAutofit fontScale="90000"/>
          </a:bodyPr>
          <a:lstStyle/>
          <a:p>
            <a:r>
              <a:rPr lang="en-US" dirty="0"/>
              <a:t>Statistical agencies collect data under a </a:t>
            </a:r>
            <a:br>
              <a:rPr lang="en-US" dirty="0"/>
            </a:br>
            <a:r>
              <a:rPr lang="en-US" i="1" dirty="0"/>
              <a:t>pledge of confidentiality.</a:t>
            </a:r>
          </a:p>
        </p:txBody>
      </p:sp>
      <p:sp>
        <p:nvSpPr>
          <p:cNvPr id="6" name="Content Placeholder 5">
            <a:extLst>
              <a:ext uri="{FF2B5EF4-FFF2-40B4-BE49-F238E27FC236}">
                <a16:creationId xmlns:a16="http://schemas.microsoft.com/office/drawing/2014/main" id="{3828BABD-6D51-3B4C-8B4F-ECDEC8C5C89D}"/>
              </a:ext>
            </a:extLst>
          </p:cNvPr>
          <p:cNvSpPr>
            <a:spLocks noGrp="1"/>
          </p:cNvSpPr>
          <p:nvPr>
            <p:ph idx="1"/>
          </p:nvPr>
        </p:nvSpPr>
        <p:spPr/>
        <p:txBody>
          <a:bodyPr/>
          <a:lstStyle/>
          <a:p>
            <a:r>
              <a:rPr lang="en-US" dirty="0"/>
              <a:t>We pledge:</a:t>
            </a:r>
          </a:p>
          <a:p>
            <a:pPr lvl="1"/>
            <a:r>
              <a:rPr lang="en-US" dirty="0"/>
              <a:t>Collected data will be used </a:t>
            </a:r>
            <a:r>
              <a:rPr lang="en-US" i="1" dirty="0"/>
              <a:t>only for statistical purposes</a:t>
            </a:r>
            <a:r>
              <a:rPr lang="en-US" dirty="0"/>
              <a:t>. </a:t>
            </a:r>
          </a:p>
          <a:p>
            <a:pPr lvl="1"/>
            <a:r>
              <a:rPr lang="en-US" dirty="0"/>
              <a:t>Collected data will be kept </a:t>
            </a:r>
            <a:r>
              <a:rPr lang="en-US" i="1" dirty="0"/>
              <a:t>confidential</a:t>
            </a:r>
            <a:r>
              <a:rPr lang="en-US" dirty="0"/>
              <a:t>.</a:t>
            </a:r>
          </a:p>
          <a:p>
            <a:pPr lvl="1"/>
            <a:r>
              <a:rPr lang="en-US" dirty="0"/>
              <a:t>Data from individuals or establishments</a:t>
            </a:r>
            <a:br>
              <a:rPr lang="en-US" dirty="0"/>
            </a:br>
            <a:r>
              <a:rPr lang="en-US" i="1" dirty="0"/>
              <a:t>won’t be identifiable in any publication.</a:t>
            </a:r>
          </a:p>
          <a:p>
            <a:endParaRPr lang="en-US" i="1" dirty="0"/>
          </a:p>
          <a:p>
            <a:r>
              <a:rPr lang="en-US" dirty="0"/>
              <a:t>Fines and prison await any Census </a:t>
            </a:r>
            <a:r>
              <a:rPr lang="en-US" dirty="0" smtClean="0"/>
              <a:t>Bureau employee </a:t>
            </a:r>
            <a:br>
              <a:rPr lang="en-US" dirty="0" smtClean="0"/>
            </a:br>
            <a:r>
              <a:rPr lang="en-US" dirty="0" smtClean="0"/>
              <a:t>who </a:t>
            </a:r>
            <a:r>
              <a:rPr lang="en-US" dirty="0"/>
              <a:t>violates </a:t>
            </a:r>
            <a:r>
              <a:rPr lang="en-US" dirty="0" smtClean="0"/>
              <a:t>this </a:t>
            </a:r>
            <a:r>
              <a:rPr lang="en-US" dirty="0"/>
              <a:t>pledge</a:t>
            </a:r>
            <a:r>
              <a:rPr lang="en-US" dirty="0" smtClean="0"/>
              <a:t>.</a:t>
            </a:r>
          </a:p>
          <a:p>
            <a:endParaRPr lang="en-US" dirty="0"/>
          </a:p>
          <a:p>
            <a:pPr algn="r"/>
            <a:r>
              <a:rPr lang="en-US" dirty="0"/>
              <a:t>https://www.census.gov/privacy/</a:t>
            </a:r>
          </a:p>
          <a:p>
            <a:endParaRPr lang="en-US" dirty="0"/>
          </a:p>
        </p:txBody>
      </p:sp>
      <p:sp>
        <p:nvSpPr>
          <p:cNvPr id="2" name="Slide Number Placeholder 1">
            <a:extLst>
              <a:ext uri="{FF2B5EF4-FFF2-40B4-BE49-F238E27FC236}">
                <a16:creationId xmlns:a16="http://schemas.microsoft.com/office/drawing/2014/main" id="{E2DF2262-EBCD-7C4B-8FB6-D5EF5AB39B62}"/>
              </a:ext>
            </a:extLst>
          </p:cNvPr>
          <p:cNvSpPr>
            <a:spLocks noGrp="1"/>
          </p:cNvSpPr>
          <p:nvPr>
            <p:ph type="sldNum" sz="quarter" idx="12"/>
          </p:nvPr>
        </p:nvSpPr>
        <p:spPr/>
        <p:txBody>
          <a:bodyPr/>
          <a:lstStyle/>
          <a:p>
            <a:fld id="{6B70B6FD-B4DD-4C3C-B591-D26FF6FF6394}" type="slidenum">
              <a:rPr lang="en-US" smtClean="0"/>
              <a:pPr/>
              <a:t>7</a:t>
            </a:fld>
            <a:endParaRPr lang="en-US"/>
          </a:p>
        </p:txBody>
      </p:sp>
    </p:spTree>
    <p:extLst>
      <p:ext uri="{BB962C8B-B14F-4D97-AF65-F5344CB8AC3E}">
        <p14:creationId xmlns:p14="http://schemas.microsoft.com/office/powerpoint/2010/main" val="882546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755BA-8128-7D4D-9F28-DEB6F6B3900A}"/>
              </a:ext>
            </a:extLst>
          </p:cNvPr>
          <p:cNvSpPr>
            <a:spLocks noGrp="1"/>
          </p:cNvSpPr>
          <p:nvPr>
            <p:ph type="title"/>
          </p:nvPr>
        </p:nvSpPr>
        <p:spPr/>
        <p:txBody>
          <a:bodyPr/>
          <a:lstStyle/>
          <a:p>
            <a:r>
              <a:rPr lang="en-US" dirty="0"/>
              <a:t>Statistical agencies are trusted curators. </a:t>
            </a:r>
          </a:p>
        </p:txBody>
      </p:sp>
      <p:sp>
        <p:nvSpPr>
          <p:cNvPr id="4" name="Slide Number Placeholder 3">
            <a:extLst>
              <a:ext uri="{FF2B5EF4-FFF2-40B4-BE49-F238E27FC236}">
                <a16:creationId xmlns:a16="http://schemas.microsoft.com/office/drawing/2014/main" id="{8AC9FC44-17C1-3449-9A77-670B841F93CE}"/>
              </a:ext>
            </a:extLst>
          </p:cNvPr>
          <p:cNvSpPr>
            <a:spLocks noGrp="1"/>
          </p:cNvSpPr>
          <p:nvPr>
            <p:ph type="sldNum" sz="quarter" idx="12"/>
          </p:nvPr>
        </p:nvSpPr>
        <p:spPr/>
        <p:txBody>
          <a:bodyPr/>
          <a:lstStyle/>
          <a:p>
            <a:fld id="{6B70B6FD-B4DD-4C3C-B591-D26FF6FF6394}" type="slidenum">
              <a:rPr lang="en-US" smtClean="0"/>
              <a:pPr/>
              <a:t>8</a:t>
            </a:fld>
            <a:endParaRPr lang="en-US"/>
          </a:p>
        </p:txBody>
      </p:sp>
      <p:pic>
        <p:nvPicPr>
          <p:cNvPr id="5" name="Content Placeholder 9">
            <a:extLst>
              <a:ext uri="{FF2B5EF4-FFF2-40B4-BE49-F238E27FC236}">
                <a16:creationId xmlns:a16="http://schemas.microsoft.com/office/drawing/2014/main" id="{692E2496-1173-4241-BA02-E56BC24C29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5410" y="2984967"/>
            <a:ext cx="2351929" cy="1462417"/>
          </a:xfrm>
          <a:prstGeom prst="rect">
            <a:avLst/>
          </a:prstGeom>
        </p:spPr>
      </p:pic>
      <p:grpSp>
        <p:nvGrpSpPr>
          <p:cNvPr id="6" name="Group 5">
            <a:extLst>
              <a:ext uri="{FF2B5EF4-FFF2-40B4-BE49-F238E27FC236}">
                <a16:creationId xmlns:a16="http://schemas.microsoft.com/office/drawing/2014/main" id="{E7D5E4E0-2CDB-B749-87AE-0E80B6FDAFD1}"/>
              </a:ext>
            </a:extLst>
          </p:cNvPr>
          <p:cNvGrpSpPr/>
          <p:nvPr/>
        </p:nvGrpSpPr>
        <p:grpSpPr>
          <a:xfrm>
            <a:off x="453308" y="4932964"/>
            <a:ext cx="1936131" cy="796452"/>
            <a:chOff x="393091" y="3295805"/>
            <a:chExt cx="3026374" cy="1244937"/>
          </a:xfrm>
        </p:grpSpPr>
        <p:pic>
          <p:nvPicPr>
            <p:cNvPr id="7" name="Picture 6">
              <a:extLst>
                <a:ext uri="{FF2B5EF4-FFF2-40B4-BE49-F238E27FC236}">
                  <a16:creationId xmlns:a16="http://schemas.microsoft.com/office/drawing/2014/main" id="{3A9476DA-088A-BE4A-880F-BB6FF88008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3091" y="3295805"/>
              <a:ext cx="731552" cy="1213635"/>
            </a:xfrm>
            <a:prstGeom prst="rect">
              <a:avLst/>
            </a:prstGeom>
          </p:spPr>
        </p:pic>
        <p:pic>
          <p:nvPicPr>
            <p:cNvPr id="8" name="Picture 7">
              <a:extLst>
                <a:ext uri="{FF2B5EF4-FFF2-40B4-BE49-F238E27FC236}">
                  <a16:creationId xmlns:a16="http://schemas.microsoft.com/office/drawing/2014/main" id="{2D542918-8B7B-C94D-96FA-9C73FFB62E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6609" y="3821582"/>
              <a:ext cx="298032" cy="687858"/>
            </a:xfrm>
            <a:prstGeom prst="rect">
              <a:avLst/>
            </a:prstGeom>
          </p:spPr>
        </p:pic>
        <p:pic>
          <p:nvPicPr>
            <p:cNvPr id="9" name="Picture 8">
              <a:extLst>
                <a:ext uri="{FF2B5EF4-FFF2-40B4-BE49-F238E27FC236}">
                  <a16:creationId xmlns:a16="http://schemas.microsoft.com/office/drawing/2014/main" id="{B351B3ED-C803-554C-99CC-027D9D01831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83979" y="3491389"/>
              <a:ext cx="325281" cy="1049353"/>
            </a:xfrm>
            <a:prstGeom prst="rect">
              <a:avLst/>
            </a:prstGeom>
          </p:spPr>
        </p:pic>
        <p:pic>
          <p:nvPicPr>
            <p:cNvPr id="10" name="Picture 9">
              <a:extLst>
                <a:ext uri="{FF2B5EF4-FFF2-40B4-BE49-F238E27FC236}">
                  <a16:creationId xmlns:a16="http://schemas.microsoft.com/office/drawing/2014/main" id="{9DF07305-3E85-E143-883C-B181DF09F2C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04479" y="3606920"/>
              <a:ext cx="1028060" cy="933822"/>
            </a:xfrm>
            <a:prstGeom prst="rect">
              <a:avLst/>
            </a:prstGeom>
          </p:spPr>
        </p:pic>
        <p:pic>
          <p:nvPicPr>
            <p:cNvPr id="11" name="Picture 10">
              <a:extLst>
                <a:ext uri="{FF2B5EF4-FFF2-40B4-BE49-F238E27FC236}">
                  <a16:creationId xmlns:a16="http://schemas.microsoft.com/office/drawing/2014/main" id="{4C5993A8-CB2E-B24B-9008-D7A3E79FB5E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21119" y="3632811"/>
              <a:ext cx="298346" cy="876629"/>
            </a:xfrm>
            <a:prstGeom prst="rect">
              <a:avLst/>
            </a:prstGeom>
          </p:spPr>
        </p:pic>
      </p:grpSp>
      <p:sp>
        <p:nvSpPr>
          <p:cNvPr id="13" name="TextBox 12">
            <a:extLst>
              <a:ext uri="{FF2B5EF4-FFF2-40B4-BE49-F238E27FC236}">
                <a16:creationId xmlns:a16="http://schemas.microsoft.com/office/drawing/2014/main" id="{523AB0B9-76D3-7340-A950-5166B9C1DD82}"/>
              </a:ext>
            </a:extLst>
          </p:cNvPr>
          <p:cNvSpPr txBox="1"/>
          <p:nvPr/>
        </p:nvSpPr>
        <p:spPr>
          <a:xfrm>
            <a:off x="245410" y="2022176"/>
            <a:ext cx="2305439" cy="523220"/>
          </a:xfrm>
          <a:prstGeom prst="rect">
            <a:avLst/>
          </a:prstGeom>
          <a:noFill/>
        </p:spPr>
        <p:txBody>
          <a:bodyPr wrap="none" rtlCol="0">
            <a:spAutoFit/>
          </a:bodyPr>
          <a:lstStyle/>
          <a:p>
            <a:r>
              <a:rPr lang="en-US" sz="2800" dirty="0"/>
              <a:t>Respondents</a:t>
            </a:r>
          </a:p>
        </p:txBody>
      </p:sp>
      <p:graphicFrame>
        <p:nvGraphicFramePr>
          <p:cNvPr id="14" name="Table 13">
            <a:extLst>
              <a:ext uri="{FF2B5EF4-FFF2-40B4-BE49-F238E27FC236}">
                <a16:creationId xmlns:a16="http://schemas.microsoft.com/office/drawing/2014/main" id="{BDB1F181-DFB5-1143-9664-D6952D69F5FE}"/>
              </a:ext>
            </a:extLst>
          </p:cNvPr>
          <p:cNvGraphicFramePr>
            <a:graphicFrameLocks noGrp="1"/>
          </p:cNvGraphicFramePr>
          <p:nvPr>
            <p:extLst/>
          </p:nvPr>
        </p:nvGraphicFramePr>
        <p:xfrm>
          <a:off x="4469876" y="2826551"/>
          <a:ext cx="2185214" cy="3271150"/>
        </p:xfrm>
        <a:graphic>
          <a:graphicData uri="http://schemas.openxmlformats.org/drawingml/2006/table">
            <a:tbl>
              <a:tblPr firstRow="1" bandRow="1">
                <a:tableStyleId>{21E4AEA4-8DFA-4A89-87EB-49C32662AFE0}</a:tableStyleId>
              </a:tblPr>
              <a:tblGrid>
                <a:gridCol w="2185214">
                  <a:extLst>
                    <a:ext uri="{9D8B030D-6E8A-4147-A177-3AD203B41FA5}">
                      <a16:colId xmlns:a16="http://schemas.microsoft.com/office/drawing/2014/main" val="3662408154"/>
                    </a:ext>
                  </a:extLst>
                </a:gridCol>
              </a:tblGrid>
              <a:tr h="397996">
                <a:tc>
                  <a:txBody>
                    <a:bodyPr/>
                    <a:lstStyle/>
                    <a:p>
                      <a:pPr algn="ctr"/>
                      <a:r>
                        <a:rPr lang="en-US" dirty="0"/>
                        <a:t>Age Sex Race/MS</a:t>
                      </a:r>
                    </a:p>
                  </a:txBody>
                  <a:tcPr anchor="ctr"/>
                </a:tc>
                <a:extLst>
                  <a:ext uri="{0D108BD9-81ED-4DB2-BD59-A6C34878D82A}">
                    <a16:rowId xmlns:a16="http://schemas.microsoft.com/office/drawing/2014/main" val="4246408707"/>
                  </a:ext>
                </a:extLst>
              </a:tr>
              <a:tr h="397996">
                <a:tc>
                  <a:txBody>
                    <a:bodyPr/>
                    <a:lstStyle/>
                    <a:p>
                      <a:pPr algn="ctr"/>
                      <a:r>
                        <a:rPr lang="en-US" dirty="0"/>
                        <a:t>8 FBS</a:t>
                      </a:r>
                    </a:p>
                  </a:txBody>
                  <a:tcPr anchor="ctr"/>
                </a:tc>
                <a:extLst>
                  <a:ext uri="{0D108BD9-81ED-4DB2-BD59-A6C34878D82A}">
                    <a16:rowId xmlns:a16="http://schemas.microsoft.com/office/drawing/2014/main" val="2609657070"/>
                  </a:ext>
                </a:extLst>
              </a:tr>
              <a:tr h="485178">
                <a:tc>
                  <a:txBody>
                    <a:bodyPr/>
                    <a:lstStyle/>
                    <a:p>
                      <a:pPr algn="ctr"/>
                      <a:r>
                        <a:rPr lang="en-US" dirty="0"/>
                        <a:t>18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MWM</a:t>
                      </a:r>
                    </a:p>
                  </a:txBody>
                  <a:tcPr anchor="ctr"/>
                </a:tc>
                <a:extLst>
                  <a:ext uri="{0D108BD9-81ED-4DB2-BD59-A6C34878D82A}">
                    <a16:rowId xmlns:a16="http://schemas.microsoft.com/office/drawing/2014/main" val="1383342492"/>
                  </a:ext>
                </a:extLst>
              </a:tr>
              <a:tr h="397996">
                <a:tc>
                  <a:txBody>
                    <a:bodyPr/>
                    <a:lstStyle/>
                    <a:p>
                      <a:pPr algn="ctr"/>
                      <a:r>
                        <a:rPr lang="en-US" dirty="0"/>
                        <a:t>36 FBM</a:t>
                      </a:r>
                    </a:p>
                  </a:txBody>
                  <a:tcPr anchor="ctr"/>
                </a:tc>
                <a:extLst>
                  <a:ext uri="{0D108BD9-81ED-4DB2-BD59-A6C34878D82A}">
                    <a16:rowId xmlns:a16="http://schemas.microsoft.com/office/drawing/2014/main" val="3296498836"/>
                  </a:ext>
                </a:extLst>
              </a:tr>
              <a:tr h="397996">
                <a:tc>
                  <a:txBody>
                    <a:bodyPr/>
                    <a:lstStyle/>
                    <a:p>
                      <a:pPr algn="ctr"/>
                      <a:r>
                        <a:rPr lang="en-US" dirty="0"/>
                        <a:t>66 FBM</a:t>
                      </a:r>
                    </a:p>
                  </a:txBody>
                  <a:tcPr anchor="ctr"/>
                </a:tc>
                <a:extLst>
                  <a:ext uri="{0D108BD9-81ED-4DB2-BD59-A6C34878D82A}">
                    <a16:rowId xmlns:a16="http://schemas.microsoft.com/office/drawing/2014/main" val="660680378"/>
                  </a:ext>
                </a:extLst>
              </a:tr>
              <a:tr h="397996">
                <a:tc>
                  <a:txBody>
                    <a:bodyPr/>
                    <a:lstStyle/>
                    <a:p>
                      <a:pPr algn="ctr"/>
                      <a:r>
                        <a:rPr lang="en-US" dirty="0"/>
                        <a:t>84 MBM</a:t>
                      </a:r>
                    </a:p>
                  </a:txBody>
                  <a:tcPr anchor="ctr"/>
                </a:tc>
                <a:extLst>
                  <a:ext uri="{0D108BD9-81ED-4DB2-BD59-A6C34878D82A}">
                    <a16:rowId xmlns:a16="http://schemas.microsoft.com/office/drawing/2014/main" val="1388319119"/>
                  </a:ext>
                </a:extLst>
              </a:tr>
            </a:tbl>
          </a:graphicData>
        </a:graphic>
      </p:graphicFrame>
      <p:sp>
        <p:nvSpPr>
          <p:cNvPr id="15" name="Right Arrow 14">
            <a:extLst>
              <a:ext uri="{FF2B5EF4-FFF2-40B4-BE49-F238E27FC236}">
                <a16:creationId xmlns:a16="http://schemas.microsoft.com/office/drawing/2014/main" id="{2F9C103D-5BDE-3545-96F2-933A9A0D099B}"/>
              </a:ext>
            </a:extLst>
          </p:cNvPr>
          <p:cNvSpPr/>
          <p:nvPr/>
        </p:nvSpPr>
        <p:spPr>
          <a:xfrm>
            <a:off x="3123319" y="3719459"/>
            <a:ext cx="1143000" cy="940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C9D619A-4768-3246-8DAC-80ED7870E6DA}"/>
              </a:ext>
            </a:extLst>
          </p:cNvPr>
          <p:cNvSpPr txBox="1"/>
          <p:nvPr/>
        </p:nvSpPr>
        <p:spPr>
          <a:xfrm>
            <a:off x="4469876" y="1806732"/>
            <a:ext cx="2185214" cy="954107"/>
          </a:xfrm>
          <a:prstGeom prst="rect">
            <a:avLst/>
          </a:prstGeom>
          <a:noFill/>
        </p:spPr>
        <p:txBody>
          <a:bodyPr wrap="none" rtlCol="0">
            <a:spAutoFit/>
          </a:bodyPr>
          <a:lstStyle/>
          <a:p>
            <a:pPr algn="ctr"/>
            <a:r>
              <a:rPr lang="en-US" sz="2800" dirty="0"/>
              <a:t>Confidential </a:t>
            </a:r>
          </a:p>
          <a:p>
            <a:pPr algn="ctr"/>
            <a:r>
              <a:rPr lang="en-US" sz="2800" dirty="0"/>
              <a:t>Database</a:t>
            </a:r>
          </a:p>
        </p:txBody>
      </p:sp>
      <p:sp>
        <p:nvSpPr>
          <p:cNvPr id="17" name="Right Arrow 16">
            <a:extLst>
              <a:ext uri="{FF2B5EF4-FFF2-40B4-BE49-F238E27FC236}">
                <a16:creationId xmlns:a16="http://schemas.microsoft.com/office/drawing/2014/main" id="{FF8131F6-2D53-6E42-8500-A5F3635514AE}"/>
              </a:ext>
            </a:extLst>
          </p:cNvPr>
          <p:cNvSpPr/>
          <p:nvPr/>
        </p:nvSpPr>
        <p:spPr>
          <a:xfrm>
            <a:off x="6934645" y="3716175"/>
            <a:ext cx="1143000" cy="940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510A5C8-F969-284F-9FD1-9D32D70B6090}"/>
              </a:ext>
            </a:extLst>
          </p:cNvPr>
          <p:cNvSpPr txBox="1"/>
          <p:nvPr/>
        </p:nvSpPr>
        <p:spPr>
          <a:xfrm>
            <a:off x="8324070" y="1909875"/>
            <a:ext cx="3622520" cy="523220"/>
          </a:xfrm>
          <a:prstGeom prst="rect">
            <a:avLst/>
          </a:prstGeom>
          <a:noFill/>
        </p:spPr>
        <p:txBody>
          <a:bodyPr wrap="square" rtlCol="0">
            <a:spAutoFit/>
          </a:bodyPr>
          <a:lstStyle/>
          <a:p>
            <a:pPr algn="ctr"/>
            <a:r>
              <a:rPr lang="en-US" sz="2800" dirty="0"/>
              <a:t>Published Statistics</a:t>
            </a:r>
          </a:p>
        </p:txBody>
      </p:sp>
      <p:graphicFrame>
        <p:nvGraphicFramePr>
          <p:cNvPr id="20" name="Content Placeholder 17">
            <a:extLst>
              <a:ext uri="{FF2B5EF4-FFF2-40B4-BE49-F238E27FC236}">
                <a16:creationId xmlns:a16="http://schemas.microsoft.com/office/drawing/2014/main" id="{CAB7C80A-D0D3-CB4B-B412-EDE927FC8601}"/>
              </a:ext>
            </a:extLst>
          </p:cNvPr>
          <p:cNvGraphicFramePr>
            <a:graphicFrameLocks/>
          </p:cNvGraphicFramePr>
          <p:nvPr>
            <p:extLst/>
          </p:nvPr>
        </p:nvGraphicFramePr>
        <p:xfrm>
          <a:off x="8357200" y="2628058"/>
          <a:ext cx="3692891" cy="3513234"/>
        </p:xfrm>
        <a:graphic>
          <a:graphicData uri="http://schemas.openxmlformats.org/drawingml/2006/table">
            <a:tbl>
              <a:tblPr firstRow="1" bandRow="1">
                <a:tableStyleId>{5C22544A-7EE6-4342-B048-85BDC9FD1C3A}</a:tableStyleId>
              </a:tblPr>
              <a:tblGrid>
                <a:gridCol w="1001917">
                  <a:extLst>
                    <a:ext uri="{9D8B030D-6E8A-4147-A177-3AD203B41FA5}">
                      <a16:colId xmlns:a16="http://schemas.microsoft.com/office/drawing/2014/main" val="3662408154"/>
                    </a:ext>
                  </a:extLst>
                </a:gridCol>
                <a:gridCol w="506898">
                  <a:extLst>
                    <a:ext uri="{9D8B030D-6E8A-4147-A177-3AD203B41FA5}">
                      <a16:colId xmlns:a16="http://schemas.microsoft.com/office/drawing/2014/main" val="877492453"/>
                    </a:ext>
                  </a:extLst>
                </a:gridCol>
                <a:gridCol w="1041076">
                  <a:extLst>
                    <a:ext uri="{9D8B030D-6E8A-4147-A177-3AD203B41FA5}">
                      <a16:colId xmlns:a16="http://schemas.microsoft.com/office/drawing/2014/main" val="1647220373"/>
                    </a:ext>
                  </a:extLst>
                </a:gridCol>
                <a:gridCol w="1143000">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a:t>
                      </a:r>
                    </a:p>
                  </a:txBody>
                  <a:tcPr anchor="ctr"/>
                </a:tc>
                <a:tc>
                  <a:txBody>
                    <a:bodyPr/>
                    <a:lstStyle/>
                    <a:p>
                      <a:pPr algn="ctr"/>
                      <a:r>
                        <a:rPr lang="en-US" dirty="0"/>
                        <a:t>Median</a:t>
                      </a:r>
                    </a:p>
                    <a:p>
                      <a:pPr algn="ctr"/>
                      <a:r>
                        <a:rPr lang="en-US" dirty="0"/>
                        <a:t>Age</a:t>
                      </a:r>
                    </a:p>
                  </a:txBody>
                  <a:tcPr anchor="ctr"/>
                </a:tc>
                <a:tc>
                  <a:txBody>
                    <a:bodyPr/>
                    <a:lstStyle/>
                    <a:p>
                      <a:pPr algn="ctr"/>
                      <a:r>
                        <a:rPr lang="en-US" dirty="0"/>
                        <a:t>Mean</a:t>
                      </a:r>
                    </a:p>
                    <a:p>
                      <a:pPr algn="ctr"/>
                      <a:r>
                        <a:rPr lang="en-US" dirty="0"/>
                        <a:t>Age</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sz="1800" dirty="0" smtClean="0"/>
                        <a:t>Women</a:t>
                      </a:r>
                      <a:r>
                        <a:rPr lang="en-US" sz="1400" dirty="0" smtClean="0"/>
                        <a:t>             </a:t>
                      </a:r>
                      <a:endParaRPr lang="en-US" sz="1400" dirty="0"/>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smtClean="0"/>
                        <a:t>Male</a:t>
                      </a:r>
                      <a:endParaRPr lang="en-US" dirty="0"/>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smtClean="0"/>
                        <a:t>Black</a:t>
                      </a:r>
                      <a:endParaRPr lang="en-US" dirty="0"/>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smtClean="0"/>
                        <a:t>White</a:t>
                      </a:r>
                      <a:endParaRPr lang="en-US" dirty="0"/>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bl>
          </a:graphicData>
        </a:graphic>
      </p:graphicFrame>
    </p:spTree>
    <p:extLst>
      <p:ext uri="{BB962C8B-B14F-4D97-AF65-F5344CB8AC3E}">
        <p14:creationId xmlns:p14="http://schemas.microsoft.com/office/powerpoint/2010/main" val="2037966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70B6FD-B4DD-4C3C-B591-D26FF6FF6394}" type="slidenum">
              <a:rPr lang="en-US" smtClean="0"/>
              <a:t>9</a:t>
            </a:fld>
            <a:endParaRPr lang="en-US"/>
          </a:p>
        </p:txBody>
      </p:sp>
      <p:sp>
        <p:nvSpPr>
          <p:cNvPr id="3" name="Title 2"/>
          <p:cNvSpPr>
            <a:spLocks noGrp="1"/>
          </p:cNvSpPr>
          <p:nvPr>
            <p:ph type="title"/>
          </p:nvPr>
        </p:nvSpPr>
        <p:spPr/>
        <p:txBody>
          <a:bodyPr/>
          <a:lstStyle/>
          <a:p>
            <a:r>
              <a:rPr lang="en-US" dirty="0" smtClean="0"/>
              <a:t>“Disclosure Avoidance”</a:t>
            </a:r>
            <a:endParaRPr lang="en-US" dirty="0"/>
          </a:p>
        </p:txBody>
      </p:sp>
      <p:sp>
        <p:nvSpPr>
          <p:cNvPr id="4" name="Text Placeholder 3"/>
          <p:cNvSpPr>
            <a:spLocks noGrp="1"/>
          </p:cNvSpPr>
          <p:nvPr>
            <p:ph type="body" sz="quarter" idx="13"/>
          </p:nvPr>
        </p:nvSpPr>
        <p:spPr/>
        <p:txBody>
          <a:bodyPr>
            <a:normAutofit fontScale="92500" lnSpcReduction="10000"/>
          </a:bodyPr>
          <a:lstStyle/>
          <a:p>
            <a:r>
              <a:rPr lang="en-US" dirty="0" smtClean="0"/>
              <a:t>The Census Bureau uses the term </a:t>
            </a:r>
            <a:r>
              <a:rPr lang="en-US" i="1" dirty="0" smtClean="0"/>
              <a:t>disclosure avoidance</a:t>
            </a:r>
            <a:r>
              <a:rPr lang="en-US" dirty="0" smtClean="0"/>
              <a:t>:</a:t>
            </a:r>
          </a:p>
          <a:p>
            <a:pPr lvl="1"/>
            <a:r>
              <a:rPr lang="en-US" dirty="0" smtClean="0"/>
              <a:t>Avoiding an </a:t>
            </a:r>
            <a:r>
              <a:rPr lang="en-US" i="1" dirty="0" smtClean="0"/>
              <a:t>illegal disclosure</a:t>
            </a:r>
            <a:r>
              <a:rPr lang="en-US" dirty="0" smtClean="0"/>
              <a:t> of information that can be attributed to a </a:t>
            </a:r>
            <a:r>
              <a:rPr lang="en-US" i="1" dirty="0" smtClean="0"/>
              <a:t>person </a:t>
            </a:r>
            <a:r>
              <a:rPr lang="en-US" dirty="0" smtClean="0"/>
              <a:t>or an </a:t>
            </a:r>
            <a:r>
              <a:rPr lang="en-US" i="1" dirty="0" smtClean="0"/>
              <a:t>establishment</a:t>
            </a:r>
            <a:r>
              <a:rPr lang="en-US" dirty="0" smtClean="0"/>
              <a:t>.</a:t>
            </a:r>
          </a:p>
          <a:p>
            <a:pPr lvl="1"/>
            <a:r>
              <a:rPr lang="en-US" dirty="0" smtClean="0"/>
              <a:t>A higher standard than avoiding “re-identification.” </a:t>
            </a:r>
          </a:p>
          <a:p>
            <a:endParaRPr lang="en-US" dirty="0" smtClean="0"/>
          </a:p>
          <a:p>
            <a:r>
              <a:rPr lang="en-US" dirty="0" smtClean="0"/>
              <a:t>We have traditionally published Census data as:</a:t>
            </a:r>
          </a:p>
          <a:p>
            <a:pPr lvl="1"/>
            <a:r>
              <a:rPr lang="en-US" dirty="0" smtClean="0"/>
              <a:t>Statistical tables (many!)</a:t>
            </a:r>
          </a:p>
          <a:p>
            <a:pPr lvl="1"/>
            <a:r>
              <a:rPr lang="en-US" dirty="0" smtClean="0"/>
              <a:t>Public Use Microdata Samples --- Household &amp; Person microdata with coarse geography</a:t>
            </a:r>
          </a:p>
          <a:p>
            <a:endParaRPr lang="en-US" dirty="0" smtClean="0"/>
          </a:p>
          <a:p>
            <a:r>
              <a:rPr lang="en-US" dirty="0" smtClean="0"/>
              <a:t>Confidentiality of respondent data is guaranteed under 13 USC §9</a:t>
            </a:r>
          </a:p>
          <a:p>
            <a:endParaRPr lang="en-US" dirty="0"/>
          </a:p>
        </p:txBody>
      </p:sp>
    </p:spTree>
    <p:extLst>
      <p:ext uri="{BB962C8B-B14F-4D97-AF65-F5344CB8AC3E}">
        <p14:creationId xmlns:p14="http://schemas.microsoft.com/office/powerpoint/2010/main" val="21435622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Census Colors">
      <a:dk1>
        <a:srgbClr val="000000"/>
      </a:dk1>
      <a:lt1>
        <a:srgbClr val="FFFFFF"/>
      </a:lt1>
      <a:dk2>
        <a:srgbClr val="205493"/>
      </a:dk2>
      <a:lt2>
        <a:srgbClr val="A7C0CD"/>
      </a:lt2>
      <a:accent1>
        <a:srgbClr val="78909C"/>
      </a:accent1>
      <a:accent2>
        <a:srgbClr val="4B636E"/>
      </a:accent2>
      <a:accent3>
        <a:srgbClr val="FF7043"/>
      </a:accent3>
      <a:accent4>
        <a:srgbClr val="0095A8"/>
      </a:accent4>
      <a:accent5>
        <a:srgbClr val="981D3D"/>
      </a:accent5>
      <a:accent6>
        <a:srgbClr val="0072B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Widescreen Template" id="{8196AB31-EAC9-43A6-AB09-884533ACEA3D}" vid="{AEF36F8B-787C-4517-817E-50F3CC1D1B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07D9E52542834C9BEFF48A5971C7F6" ma:contentTypeVersion="0" ma:contentTypeDescription="Create a new document." ma:contentTypeScope="" ma:versionID="4d2d896bf58b2a54c3d45b2b4c70a50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A79568-4105-4A11-A453-62B80647B3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11D822D-831A-4CD7-8DA8-962D6B6D7EC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911CD28-E2AC-489A-A800-71130E852B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Standard Widescreen Template March 2018</Template>
  <TotalTime>491</TotalTime>
  <Words>3032</Words>
  <Application>Microsoft Office PowerPoint</Application>
  <PresentationFormat>Widescreen</PresentationFormat>
  <Paragraphs>766</Paragraphs>
  <Slides>52</Slides>
  <Notes>29</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Wingdings</vt:lpstr>
      <vt:lpstr>Office Theme</vt:lpstr>
      <vt:lpstr>Differential Privacy Deployment at the US Census Bureau</vt:lpstr>
      <vt:lpstr>Abstract</vt:lpstr>
      <vt:lpstr>Acknowledgments</vt:lpstr>
      <vt:lpstr>Outline</vt:lpstr>
      <vt:lpstr>Motivation</vt:lpstr>
      <vt:lpstr>The Decennial Census </vt:lpstr>
      <vt:lpstr>Statistical agencies collect data under a  pledge of confidentiality.</vt:lpstr>
      <vt:lpstr>Statistical agencies are trusted curators. </vt:lpstr>
      <vt:lpstr>“Disclosure Avoidance”</vt:lpstr>
      <vt:lpstr>Disclosure Avoidance for the 2010 Census</vt:lpstr>
      <vt:lpstr>PowerPoint Presentation</vt:lpstr>
      <vt:lpstr>2010 Census of Population and Housing</vt:lpstr>
      <vt:lpstr>2010 Census Person-Level Database Schema</vt:lpstr>
      <vt:lpstr>2010 Census: Summary of Publications (approximate counts)</vt:lpstr>
      <vt:lpstr>The 2000 and 2010 Disclosure Avoidance System operated as a privacy filter:</vt:lpstr>
      <vt:lpstr>The protection system relied on swapping households:</vt:lpstr>
      <vt:lpstr>Statistical agencies are trusted curators. </vt:lpstr>
      <vt:lpstr>We now know “trusted curator” model is more complex.</vt:lpstr>
      <vt:lpstr>Consider the statistics from a single household</vt:lpstr>
      <vt:lpstr>Publishing statistics for this household alone would result in an improper disclosure. </vt:lpstr>
      <vt:lpstr>In the past, statistical agencies aggregated data from many households together into a single publication.</vt:lpstr>
      <vt:lpstr>We now know that this publication can be  reverse-engineered to reveal the confidential database.</vt:lpstr>
      <vt:lpstr>Faced with “database reconstruction,”  statistical agencies have just two choices.</vt:lpstr>
      <vt:lpstr>The problem with publishing fewer statistics:  it’s hard to know how many statistics is “too many.”</vt:lpstr>
      <vt:lpstr>Faced with “database reconstruction,”  statistical agencies have just two one choice.</vt:lpstr>
      <vt:lpstr>Differential privacy gives us a mathematical approach for balancing accuracy and privacy loss.</vt:lpstr>
      <vt:lpstr>“Differential privacy” is really two things</vt:lpstr>
      <vt:lpstr>Differential privacy — the big idea: Use “noise” to create uncertainty about private data.</vt:lpstr>
      <vt:lpstr>In 2017, the Census Bureau announced that it would use differential privacy for the 2020 Census.</vt:lpstr>
      <vt:lpstr>Understanding the impact of “noise:” (Statistics based on 10,000 experiments, epsilon=1.0)</vt:lpstr>
      <vt:lpstr>The noise also impacts the person counts.</vt:lpstr>
      <vt:lpstr>The US Census Bureau embraces formal privacy: Results of the 2018 End-to-End Test</vt:lpstr>
      <vt:lpstr>We created a “Disclosure Avoidance System” (DAS) for the 2020 Census</vt:lpstr>
      <vt:lpstr>DAS allows the Census Bureau to enforce global confidentiality protections.</vt:lpstr>
      <vt:lpstr>The Census disclosure avoidance system will use differential privacy to defend against a reconstruction attack, </vt:lpstr>
      <vt:lpstr>Why generate a differentially private MDF?</vt:lpstr>
      <vt:lpstr>Scientific Issues for the 2020 Census: Hierarchical Mechanisms</vt:lpstr>
      <vt:lpstr>Scientific Issues for the 2020 Census: Invariants</vt:lpstr>
      <vt:lpstr>Scientific Issues for the 2020 Census: Person-Household Joins</vt:lpstr>
      <vt:lpstr>Scientific Issue for any use of DP:  Quality Metrics</vt:lpstr>
      <vt:lpstr>Organizational Challenges</vt:lpstr>
      <vt:lpstr>Data User Challenges</vt:lpstr>
      <vt:lpstr>Scientific issues for the  American Community Survey</vt:lpstr>
      <vt:lpstr>Policy issue: Accuracy Allocation </vt:lpstr>
      <vt:lpstr>Policy Issue: Setting Epsilon</vt:lpstr>
      <vt:lpstr>PowerPoint Presentation</vt:lpstr>
      <vt:lpstr>Operational Issues</vt:lpstr>
      <vt:lpstr>Other  Access Options</vt:lpstr>
      <vt:lpstr>The goal of a statistics agency is to produce data that is useful for decision making.</vt:lpstr>
      <vt:lpstr>Can we shift away from sample surveys?</vt:lpstr>
      <vt:lpstr>Example: Pilot project to simulate collection for the Commodity Flow Survey</vt:lpstr>
      <vt:lpstr>In Summary</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Encountered Deploying Differential Privacy</dc:title>
  <dc:creator>Simson L Garfinkel (CENSUS/ADRM FED)</dc:creator>
  <cp:lastModifiedBy>John Maron Abowd (CENSUS/ADRM FED)</cp:lastModifiedBy>
  <cp:revision>65</cp:revision>
  <cp:lastPrinted>2018-03-14T19:21:29Z</cp:lastPrinted>
  <dcterms:created xsi:type="dcterms:W3CDTF">2018-09-21T22:28:33Z</dcterms:created>
  <dcterms:modified xsi:type="dcterms:W3CDTF">2019-05-10T09:24:36Z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0x0101001F07D9E52542834C9BEFF48A5971C7F6</vt:lpwstr>
  </property>
</Properties>
</file>