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2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3"/>
  </p:notesMasterIdLst>
  <p:sldIdLst>
    <p:sldId id="256" r:id="rId5"/>
    <p:sldId id="412" r:id="rId6"/>
    <p:sldId id="441" r:id="rId7"/>
    <p:sldId id="413" r:id="rId8"/>
    <p:sldId id="425" r:id="rId9"/>
    <p:sldId id="414" r:id="rId10"/>
    <p:sldId id="415" r:id="rId11"/>
    <p:sldId id="417" r:id="rId12"/>
    <p:sldId id="440" r:id="rId13"/>
    <p:sldId id="418" r:id="rId14"/>
    <p:sldId id="419" r:id="rId15"/>
    <p:sldId id="353" r:id="rId16"/>
    <p:sldId id="421" r:id="rId17"/>
    <p:sldId id="426" r:id="rId18"/>
    <p:sldId id="422" r:id="rId19"/>
    <p:sldId id="379" r:id="rId20"/>
    <p:sldId id="423" r:id="rId21"/>
    <p:sldId id="443" r:id="rId22"/>
    <p:sldId id="444" r:id="rId23"/>
    <p:sldId id="352" r:id="rId24"/>
    <p:sldId id="382" r:id="rId25"/>
    <p:sldId id="427" r:id="rId26"/>
    <p:sldId id="428" r:id="rId27"/>
    <p:sldId id="429" r:id="rId28"/>
    <p:sldId id="430" r:id="rId29"/>
    <p:sldId id="431" r:id="rId30"/>
    <p:sldId id="432" r:id="rId31"/>
    <p:sldId id="433" r:id="rId32"/>
    <p:sldId id="434" r:id="rId33"/>
    <p:sldId id="436" r:id="rId34"/>
    <p:sldId id="435" r:id="rId35"/>
    <p:sldId id="398" r:id="rId36"/>
    <p:sldId id="386" r:id="rId37"/>
    <p:sldId id="437" r:id="rId38"/>
    <p:sldId id="438" r:id="rId39"/>
    <p:sldId id="397" r:id="rId40"/>
    <p:sldId id="372" r:id="rId41"/>
    <p:sldId id="409" r:id="rId42"/>
    <p:sldId id="389" r:id="rId43"/>
    <p:sldId id="337" r:id="rId44"/>
    <p:sldId id="313" r:id="rId45"/>
    <p:sldId id="314" r:id="rId46"/>
    <p:sldId id="384" r:id="rId47"/>
    <p:sldId id="297" r:id="rId48"/>
    <p:sldId id="298" r:id="rId49"/>
    <p:sldId id="295" r:id="rId50"/>
    <p:sldId id="439" r:id="rId51"/>
    <p:sldId id="396" r:id="rId5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Maron Abowd (CENSUS/ADRM FED)" initials="JMA(F" lastIdx="9" clrIdx="0">
    <p:extLst>
      <p:ext uri="{19B8F6BF-5375-455C-9EA6-DF929625EA0E}">
        <p15:presenceInfo xmlns:p15="http://schemas.microsoft.com/office/powerpoint/2012/main" userId="S-1-5-21-2418650581-3053253586-2785318765-169177" providerId="AD"/>
      </p:ext>
    </p:extLst>
  </p:cmAuthor>
  <p:cmAuthor id="2" name="Simson L Garfinkel (CENSUS/ADRM FED)" initials="SLG(F" lastIdx="5" clrIdx="1">
    <p:extLst>
      <p:ext uri="{19B8F6BF-5375-455C-9EA6-DF929625EA0E}">
        <p15:presenceInfo xmlns:p15="http://schemas.microsoft.com/office/powerpoint/2012/main" userId="S-1-5-21-2418650581-3053253586-2785318765-2589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00"/>
    <a:srgbClr val="00FF00"/>
    <a:srgbClr val="FFFF66"/>
    <a:srgbClr val="C0504D"/>
    <a:srgbClr val="9BBB59"/>
    <a:srgbClr val="F79646"/>
    <a:srgbClr val="868686"/>
    <a:srgbClr val="FF3300"/>
    <a:srgbClr val="A9203D"/>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431" autoAdjust="0"/>
    <p:restoredTop sz="82962" autoAdjust="0"/>
  </p:normalViewPr>
  <p:slideViewPr>
    <p:cSldViewPr>
      <p:cViewPr varScale="1">
        <p:scale>
          <a:sx n="64" d="100"/>
          <a:sy n="64" d="100"/>
        </p:scale>
        <p:origin x="96" y="78"/>
      </p:cViewPr>
      <p:guideLst>
        <p:guide orient="horz" pos="2160"/>
        <p:guide pos="3840"/>
      </p:guideLst>
    </p:cSldViewPr>
  </p:slideViewPr>
  <p:notesTextViewPr>
    <p:cViewPr>
      <p:scale>
        <a:sx n="1" d="1"/>
        <a:sy n="1" d="1"/>
      </p:scale>
      <p:origin x="0" y="0"/>
    </p:cViewPr>
  </p:notesTextViewPr>
  <p:sorterViewPr>
    <p:cViewPr>
      <p:scale>
        <a:sx n="66" d="100"/>
        <a:sy n="66" d="100"/>
      </p:scale>
      <p:origin x="0" y="-22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Dropbox\Census%20Docs\ADRM\Urban%20Institute\Administrative%20Data%20Roundtable\Randomized%20Response-revised.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D:\Dropbox\Census%20Docs\ADRM\Urban%20Institute\Administrative%20Data%20Roundtable\Randomized%20Response-revised.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n-US" sz="2400" baseline="0" dirty="0"/>
              <a:t>Tradeoff between Accuracy and Privacy Loss</a:t>
            </a:r>
          </a:p>
        </c:rich>
      </c:tx>
      <c:layout>
        <c:manualLayout>
          <c:xMode val="edge"/>
          <c:yMode val="edge"/>
          <c:x val="0.22200649449058227"/>
          <c:y val="3.1774051822442022E-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n-US"/>
        </a:p>
      </c:txPr>
    </c:title>
    <c:autoTitleDeleted val="0"/>
    <c:plotArea>
      <c:layout/>
      <c:scatterChart>
        <c:scatterStyle val="smoothMarker"/>
        <c:varyColors val="0"/>
        <c:ser>
          <c:idx val="0"/>
          <c:order val="0"/>
          <c:tx>
            <c:strRef>
              <c:f>'Plot data'!$B$1</c:f>
              <c:strCache>
                <c:ptCount val="1"/>
                <c:pt idx="0">
                  <c:v>Accuracy</c:v>
                </c:pt>
              </c:strCache>
            </c:strRef>
          </c:tx>
          <c:spPr>
            <a:ln w="50800" cap="rnd">
              <a:solidFill>
                <a:schemeClr val="accent1"/>
              </a:solidFill>
              <a:round/>
            </a:ln>
            <a:effectLst>
              <a:outerShdw blurRad="40000" dist="23000" dir="5400000" rotWithShape="0">
                <a:srgbClr val="000000">
                  <a:alpha val="35000"/>
                </a:srgbClr>
              </a:outerShdw>
            </a:effectLst>
          </c:spPr>
          <c:marker>
            <c:symbol val="none"/>
          </c:marker>
          <c:xVal>
            <c:numRef>
              <c:f>'Plot data'!$A$2:$A$12</c:f>
              <c:numCache>
                <c:formatCode>General</c:formatCode>
                <c:ptCount val="11"/>
                <c:pt idx="0">
                  <c:v>0</c:v>
                </c:pt>
                <c:pt idx="1">
                  <c:v>0.1</c:v>
                </c:pt>
                <c:pt idx="2">
                  <c:v>0.2</c:v>
                </c:pt>
                <c:pt idx="3">
                  <c:v>0.5</c:v>
                </c:pt>
                <c:pt idx="4">
                  <c:v>1</c:v>
                </c:pt>
                <c:pt idx="5">
                  <c:v>2</c:v>
                </c:pt>
                <c:pt idx="6">
                  <c:v>3</c:v>
                </c:pt>
                <c:pt idx="7">
                  <c:v>4</c:v>
                </c:pt>
                <c:pt idx="8">
                  <c:v>6</c:v>
                </c:pt>
                <c:pt idx="9">
                  <c:v>8</c:v>
                </c:pt>
                <c:pt idx="10">
                  <c:v>10</c:v>
                </c:pt>
              </c:numCache>
            </c:numRef>
          </c:xVal>
          <c:yVal>
            <c:numRef>
              <c:f>'Plot data'!$B$2:$B$12</c:f>
              <c:numCache>
                <c:formatCode>General</c:formatCode>
                <c:ptCount val="11"/>
                <c:pt idx="0">
                  <c:v>0</c:v>
                </c:pt>
                <c:pt idx="1">
                  <c:v>0.25</c:v>
                </c:pt>
                <c:pt idx="2">
                  <c:v>0.38</c:v>
                </c:pt>
                <c:pt idx="3">
                  <c:v>0.5</c:v>
                </c:pt>
                <c:pt idx="4">
                  <c:v>0.6</c:v>
                </c:pt>
                <c:pt idx="5">
                  <c:v>0.73</c:v>
                </c:pt>
                <c:pt idx="6">
                  <c:v>0.82</c:v>
                </c:pt>
                <c:pt idx="7">
                  <c:v>0.89</c:v>
                </c:pt>
                <c:pt idx="8">
                  <c:v>0.95</c:v>
                </c:pt>
                <c:pt idx="9">
                  <c:v>0.98</c:v>
                </c:pt>
                <c:pt idx="10">
                  <c:v>0.999</c:v>
                </c:pt>
              </c:numCache>
            </c:numRef>
          </c:yVal>
          <c:smooth val="1"/>
          <c:extLst>
            <c:ext xmlns:c16="http://schemas.microsoft.com/office/drawing/2014/chart" uri="{C3380CC4-5D6E-409C-BE32-E72D297353CC}">
              <c16:uniqueId val="{00000000-8F7A-46E0-9E92-DD5D2B03626B}"/>
            </c:ext>
          </c:extLst>
        </c:ser>
        <c:dLbls>
          <c:showLegendKey val="0"/>
          <c:showVal val="0"/>
          <c:showCatName val="0"/>
          <c:showSerName val="0"/>
          <c:showPercent val="0"/>
          <c:showBubbleSize val="0"/>
        </c:dLbls>
        <c:axId val="374100984"/>
        <c:axId val="374097376"/>
      </c:scatterChart>
      <c:valAx>
        <c:axId val="374100984"/>
        <c:scaling>
          <c:orientation val="minMax"/>
          <c:max val="10"/>
        </c:scaling>
        <c:delete val="1"/>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n-US" sz="2400" baseline="0"/>
                  <a:t>Privacy Loss</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crossAx val="374097376"/>
        <c:crosses val="autoZero"/>
        <c:crossBetween val="midCat"/>
      </c:valAx>
      <c:valAx>
        <c:axId val="374097376"/>
        <c:scaling>
          <c:orientation val="minMax"/>
          <c:max val="1"/>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n-US" sz="2400" baseline="0"/>
                  <a:t>Accuracy</a:t>
                </a:r>
              </a:p>
            </c:rich>
          </c:tx>
          <c:overlay val="0"/>
          <c:spPr>
            <a:noFill/>
            <a:ln>
              <a:noFill/>
            </a:ln>
            <a:effectLst/>
          </c:spPr>
          <c:txPr>
            <a:bodyPr rot="-540000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n-US"/>
            </a:p>
          </c:txPr>
        </c:title>
        <c:numFmt formatCode="0%" sourceLinked="0"/>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37410098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dirty="0"/>
              <a:t>Fundamental Tradeoff </a:t>
            </a:r>
            <a:r>
              <a:rPr lang="en-US" dirty="0" err="1"/>
              <a:t>betweeen</a:t>
            </a:r>
            <a:r>
              <a:rPr lang="en-US" baseline="0" dirty="0"/>
              <a:t> Accuracy and Privacy Loss</a:t>
            </a:r>
            <a:endParaRPr lang="en-US" dirty="0"/>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scatterChart>
        <c:scatterStyle val="smoothMarker"/>
        <c:varyColors val="0"/>
        <c:ser>
          <c:idx val="0"/>
          <c:order val="0"/>
          <c:tx>
            <c:strRef>
              <c:f>'Plot data'!$B$1</c:f>
              <c:strCache>
                <c:ptCount val="1"/>
                <c:pt idx="0">
                  <c:v>Accuracy</c:v>
                </c:pt>
              </c:strCache>
            </c:strRef>
          </c:tx>
          <c:spPr>
            <a:ln w="50800" cap="rnd">
              <a:solidFill>
                <a:schemeClr val="accent1"/>
              </a:solidFill>
              <a:round/>
            </a:ln>
            <a:effectLst>
              <a:outerShdw blurRad="40000" dist="23000" dir="5400000" rotWithShape="0">
                <a:srgbClr val="000000">
                  <a:alpha val="35000"/>
                </a:srgbClr>
              </a:outerShdw>
            </a:effectLst>
          </c:spPr>
          <c:marker>
            <c:symbol val="none"/>
          </c:marker>
          <c:xVal>
            <c:numRef>
              <c:f>'Plot data'!$A$2:$A$12</c:f>
              <c:numCache>
                <c:formatCode>General</c:formatCode>
                <c:ptCount val="11"/>
                <c:pt idx="0">
                  <c:v>0</c:v>
                </c:pt>
                <c:pt idx="1">
                  <c:v>0.1</c:v>
                </c:pt>
                <c:pt idx="2">
                  <c:v>0.2</c:v>
                </c:pt>
                <c:pt idx="3">
                  <c:v>0.5</c:v>
                </c:pt>
                <c:pt idx="4">
                  <c:v>1</c:v>
                </c:pt>
                <c:pt idx="5">
                  <c:v>2</c:v>
                </c:pt>
                <c:pt idx="6">
                  <c:v>3</c:v>
                </c:pt>
                <c:pt idx="7">
                  <c:v>4</c:v>
                </c:pt>
                <c:pt idx="8">
                  <c:v>6</c:v>
                </c:pt>
                <c:pt idx="9">
                  <c:v>8</c:v>
                </c:pt>
                <c:pt idx="10">
                  <c:v>10</c:v>
                </c:pt>
              </c:numCache>
            </c:numRef>
          </c:xVal>
          <c:yVal>
            <c:numRef>
              <c:f>'Plot data'!$B$2:$B$12</c:f>
              <c:numCache>
                <c:formatCode>General</c:formatCode>
                <c:ptCount val="11"/>
                <c:pt idx="0">
                  <c:v>0</c:v>
                </c:pt>
                <c:pt idx="1">
                  <c:v>0.25</c:v>
                </c:pt>
                <c:pt idx="2">
                  <c:v>0.38</c:v>
                </c:pt>
                <c:pt idx="3">
                  <c:v>0.5</c:v>
                </c:pt>
                <c:pt idx="4">
                  <c:v>0.6</c:v>
                </c:pt>
                <c:pt idx="5">
                  <c:v>0.73</c:v>
                </c:pt>
                <c:pt idx="6">
                  <c:v>0.82</c:v>
                </c:pt>
                <c:pt idx="7">
                  <c:v>0.89</c:v>
                </c:pt>
                <c:pt idx="8">
                  <c:v>0.95</c:v>
                </c:pt>
                <c:pt idx="9">
                  <c:v>0.98</c:v>
                </c:pt>
                <c:pt idx="10">
                  <c:v>0.999</c:v>
                </c:pt>
              </c:numCache>
            </c:numRef>
          </c:yVal>
          <c:smooth val="1"/>
          <c:extLst>
            <c:ext xmlns:c16="http://schemas.microsoft.com/office/drawing/2014/chart" uri="{C3380CC4-5D6E-409C-BE32-E72D297353CC}">
              <c16:uniqueId val="{00000000-0B25-40C7-BE9E-AAE35B1F0987}"/>
            </c:ext>
          </c:extLst>
        </c:ser>
        <c:dLbls>
          <c:showLegendKey val="0"/>
          <c:showVal val="0"/>
          <c:showCatName val="0"/>
          <c:showSerName val="0"/>
          <c:showPercent val="0"/>
          <c:showBubbleSize val="0"/>
        </c:dLbls>
        <c:axId val="374100984"/>
        <c:axId val="374097376"/>
      </c:scatterChart>
      <c:valAx>
        <c:axId val="374100984"/>
        <c:scaling>
          <c:orientation val="minMax"/>
          <c:max val="10"/>
        </c:scaling>
        <c:delete val="1"/>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1600"/>
                  <a:t>Privacy Loss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crossAx val="374097376"/>
        <c:crosses val="autoZero"/>
        <c:crossBetween val="midCat"/>
      </c:valAx>
      <c:valAx>
        <c:axId val="374097376"/>
        <c:scaling>
          <c:orientation val="minMax"/>
          <c:max val="1"/>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2"/>
                    </a:solidFill>
                    <a:latin typeface="+mn-lt"/>
                    <a:ea typeface="+mn-ea"/>
                    <a:cs typeface="+mn-cs"/>
                  </a:defRPr>
                </a:pPr>
                <a:r>
                  <a:rPr lang="en-US" sz="1800"/>
                  <a:t>Accuracy</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title>
        <c:numFmt formatCode="0%" sourceLinked="0"/>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37410098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Production Possibilities for Alternative</a:t>
            </a:r>
            <a:r>
              <a:rPr lang="en-US" sz="1600" baseline="0" dirty="0"/>
              <a:t> Mechanisms</a:t>
            </a:r>
            <a:endParaRPr lang="en-US" sz="1600" dirty="0"/>
          </a:p>
        </c:rich>
      </c:tx>
      <c:layout>
        <c:manualLayout>
          <c:xMode val="edge"/>
          <c:yMode val="edge"/>
          <c:x val="0.22069857026350301"/>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2150141132509E-2"/>
          <c:y val="6.7011332555827904E-2"/>
          <c:w val="0.89035903539787498"/>
          <c:h val="0.82667763298371799"/>
        </c:manualLayout>
      </c:layout>
      <c:scatterChart>
        <c:scatterStyle val="smoothMarker"/>
        <c:varyColors val="0"/>
        <c:ser>
          <c:idx val="0"/>
          <c:order val="0"/>
          <c:tx>
            <c:strRef>
              <c:f>'[Randomized Response-revised.xlsx]Graph data'!$E$1</c:f>
              <c:strCache>
                <c:ptCount val="1"/>
                <c:pt idx="0">
                  <c:v>Relative Precision</c:v>
                </c:pt>
              </c:strCache>
            </c:strRef>
          </c:tx>
          <c:spPr>
            <a:ln w="38100" cap="rnd">
              <a:solidFill>
                <a:schemeClr val="accent4"/>
              </a:solidFill>
              <a:round/>
            </a:ln>
            <a:effectLst/>
          </c:spPr>
          <c:marker>
            <c:symbol val="none"/>
          </c:marker>
          <c:xVal>
            <c:numRef>
              <c:f>'[Randomized Response-revised.xlsx]Graph data'!$D$2:$D$107</c:f>
              <c:numCache>
                <c:formatCode>General</c:formatCode>
                <c:ptCount val="106"/>
                <c:pt idx="0">
                  <c:v>0</c:v>
                </c:pt>
                <c:pt idx="1">
                  <c:v>2.00006667066694E-2</c:v>
                </c:pt>
                <c:pt idx="2">
                  <c:v>4.0005334613699199E-2</c:v>
                </c:pt>
                <c:pt idx="3">
                  <c:v>6.0018009726252902E-2</c:v>
                </c:pt>
                <c:pt idx="4">
                  <c:v>8.0042707673536495E-2</c:v>
                </c:pt>
                <c:pt idx="5">
                  <c:v>0.100083458556983</c:v>
                </c:pt>
                <c:pt idx="6">
                  <c:v>0.12014431184206301</c:v>
                </c:pt>
                <c:pt idx="7">
                  <c:v>0.14022934130865</c:v>
                </c:pt>
                <c:pt idx="8">
                  <c:v>0.16034265007517901</c:v>
                </c:pt>
                <c:pt idx="9">
                  <c:v>0.18048837571229401</c:v>
                </c:pt>
                <c:pt idx="10">
                  <c:v>0.20067069546215099</c:v>
                </c:pt>
                <c:pt idx="11">
                  <c:v>0.22089383158019399</c:v>
                </c:pt>
                <c:pt idx="12">
                  <c:v>0.24116205681688799</c:v>
                </c:pt>
                <c:pt idx="13">
                  <c:v>0.261479700057757</c:v>
                </c:pt>
                <c:pt idx="14">
                  <c:v>0.28185115214098799</c:v>
                </c:pt>
                <c:pt idx="15">
                  <c:v>0.30228087187293401</c:v>
                </c:pt>
                <c:pt idx="16">
                  <c:v>0.32277339226305102</c:v>
                </c:pt>
                <c:pt idx="17">
                  <c:v>0.34333332700115798</c:v>
                </c:pt>
                <c:pt idx="18">
                  <c:v>0.36396537720141198</c:v>
                </c:pt>
                <c:pt idx="19">
                  <c:v>0.38467433843909099</c:v>
                </c:pt>
                <c:pt idx="20">
                  <c:v>0.405465108108164</c:v>
                </c:pt>
                <c:pt idx="21">
                  <c:v>0.42634269312972001</c:v>
                </c:pt>
                <c:pt idx="22">
                  <c:v>0.447312218043665</c:v>
                </c:pt>
                <c:pt idx="23">
                  <c:v>0.468378933518734</c:v>
                </c:pt>
                <c:pt idx="24">
                  <c:v>0.48954822531870601</c:v>
                </c:pt>
                <c:pt idx="25">
                  <c:v>0.51082562376599105</c:v>
                </c:pt>
                <c:pt idx="26">
                  <c:v>0.532216813747308</c:v>
                </c:pt>
                <c:pt idx="27">
                  <c:v>0.55372764531020002</c:v>
                </c:pt>
                <c:pt idx="28">
                  <c:v>0.57536414490356202</c:v>
                </c:pt>
                <c:pt idx="29">
                  <c:v>0.59713252732035704</c:v>
                </c:pt>
                <c:pt idx="30">
                  <c:v>0.61903920840622395</c:v>
                </c:pt>
                <c:pt idx="31">
                  <c:v>0.64109081860389305</c:v>
                </c:pt>
                <c:pt idx="32">
                  <c:v>0.66329421741026495</c:v>
                </c:pt>
                <c:pt idx="33">
                  <c:v>0.68565650883078799</c:v>
                </c:pt>
                <c:pt idx="34">
                  <c:v>0.70818505792448605</c:v>
                </c:pt>
                <c:pt idx="35">
                  <c:v>0.73088750854279305</c:v>
                </c:pt>
                <c:pt idx="36">
                  <c:v>0.75377180237638097</c:v>
                </c:pt>
                <c:pt idx="37">
                  <c:v>0.77684619943659305</c:v>
                </c:pt>
                <c:pt idx="38">
                  <c:v>0.80011930011211296</c:v>
                </c:pt>
                <c:pt idx="39">
                  <c:v>0.82360006895738103</c:v>
                </c:pt>
                <c:pt idx="40">
                  <c:v>0.847297860387204</c:v>
                </c:pt>
                <c:pt idx="41">
                  <c:v>0.87122244647244895</c:v>
                </c:pt>
                <c:pt idx="42">
                  <c:v>0.89538404705484198</c:v>
                </c:pt>
                <c:pt idx="43">
                  <c:v>0.91979336242535803</c:v>
                </c:pt>
                <c:pt idx="44">
                  <c:v>0.94446160884085195</c:v>
                </c:pt>
                <c:pt idx="45">
                  <c:v>0.96940055718810403</c:v>
                </c:pt>
                <c:pt idx="46">
                  <c:v>0.99462257514406305</c:v>
                </c:pt>
                <c:pt idx="47">
                  <c:v>1.0201406732266149</c:v>
                </c:pt>
                <c:pt idx="48">
                  <c:v>1.0459685551826881</c:v>
                </c:pt>
                <c:pt idx="49">
                  <c:v>1.0721206732211339</c:v>
                </c:pt>
                <c:pt idx="50">
                  <c:v>1.09861228866811</c:v>
                </c:pt>
                <c:pt idx="51">
                  <c:v>1.125459538704298</c:v>
                </c:pt>
                <c:pt idx="52">
                  <c:v>1.152679509938386</c:v>
                </c:pt>
                <c:pt idx="53">
                  <c:v>1.1802903196823771</c:v>
                </c:pt>
                <c:pt idx="54">
                  <c:v>1.2083112059245349</c:v>
                </c:pt>
                <c:pt idx="55">
                  <c:v>1.236762627148928</c:v>
                </c:pt>
                <c:pt idx="56">
                  <c:v>1.2656663733312761</c:v>
                </c:pt>
                <c:pt idx="57">
                  <c:v>1.295045689654746</c:v>
                </c:pt>
                <c:pt idx="58">
                  <c:v>1.3249254147436</c:v>
                </c:pt>
                <c:pt idx="59">
                  <c:v>1.3553321355159249</c:v>
                </c:pt>
                <c:pt idx="60">
                  <c:v>1.386294361119891</c:v>
                </c:pt>
                <c:pt idx="61">
                  <c:v>1.4178427188548171</c:v>
                </c:pt>
                <c:pt idx="62">
                  <c:v>1.450010175506</c:v>
                </c:pt>
                <c:pt idx="63">
                  <c:v>1.4828322881625391</c:v>
                </c:pt>
                <c:pt idx="64">
                  <c:v>1.5163474893680899</c:v>
                </c:pt>
                <c:pt idx="65">
                  <c:v>1.5505974124111681</c:v>
                </c:pt>
                <c:pt idx="66">
                  <c:v>1.585627263740383</c:v>
                </c:pt>
                <c:pt idx="67">
                  <c:v>1.6214862509502761</c:v>
                </c:pt>
                <c:pt idx="68">
                  <c:v>1.658228076603534</c:v>
                </c:pt>
                <c:pt idx="69">
                  <c:v>1.695911510437929</c:v>
                </c:pt>
                <c:pt idx="70">
                  <c:v>1.7346010553881079</c:v>
                </c:pt>
                <c:pt idx="71">
                  <c:v>1.7743677265161879</c:v>
                </c:pt>
                <c:pt idx="72">
                  <c:v>1.8152899666382509</c:v>
                </c:pt>
                <c:pt idx="73">
                  <c:v>1.8574547284934519</c:v>
                </c:pt>
                <c:pt idx="74">
                  <c:v>1.9009587611930501</c:v>
                </c:pt>
                <c:pt idx="75">
                  <c:v>1.945910149055315</c:v>
                </c:pt>
                <c:pt idx="76">
                  <c:v>1.9924301646902081</c:v>
                </c:pt>
                <c:pt idx="77">
                  <c:v>2.04065551664468</c:v>
                </c:pt>
                <c:pt idx="78">
                  <c:v>2.0907410969337712</c:v>
                </c:pt>
                <c:pt idx="79">
                  <c:v>2.142863368117335</c:v>
                </c:pt>
                <c:pt idx="80">
                  <c:v>2.1972245773362218</c:v>
                </c:pt>
                <c:pt idx="81">
                  <c:v>2.254058052099388</c:v>
                </c:pt>
                <c:pt idx="82">
                  <c:v>2.3136349291806342</c:v>
                </c:pt>
                <c:pt idx="83">
                  <c:v>2.3762728087852061</c:v>
                </c:pt>
                <c:pt idx="84">
                  <c:v>2.4423470353692061</c:v>
                </c:pt>
                <c:pt idx="85">
                  <c:v>2.512305623976117</c:v>
                </c:pt>
                <c:pt idx="86">
                  <c:v>2.5866893440979468</c:v>
                </c:pt>
                <c:pt idx="87">
                  <c:v>2.6661592593930541</c:v>
                </c:pt>
                <c:pt idx="88">
                  <c:v>2.7515353130419542</c:v>
                </c:pt>
                <c:pt idx="89">
                  <c:v>2.8438517422612768</c:v>
                </c:pt>
                <c:pt idx="90">
                  <c:v>2.944438979166446</c:v>
                </c:pt>
                <c:pt idx="91">
                  <c:v>3.055048850710417</c:v>
                </c:pt>
                <c:pt idx="92">
                  <c:v>3.1780538303479542</c:v>
                </c:pt>
                <c:pt idx="93">
                  <c:v>3.3167800398495779</c:v>
                </c:pt>
                <c:pt idx="94">
                  <c:v>3.4760986898352808</c:v>
                </c:pt>
                <c:pt idx="95">
                  <c:v>3.6635616461296601</c:v>
                </c:pt>
                <c:pt idx="96">
                  <c:v>3.8918202981106429</c:v>
                </c:pt>
                <c:pt idx="97">
                  <c:v>4.184591440069898</c:v>
                </c:pt>
                <c:pt idx="98">
                  <c:v>4.5951198501346227</c:v>
                </c:pt>
                <c:pt idx="99">
                  <c:v>5.2933048247245589</c:v>
                </c:pt>
                <c:pt idx="100">
                  <c:v>5.3991677267280487</c:v>
                </c:pt>
                <c:pt idx="101">
                  <c:v>5.5174528964647873</c:v>
                </c:pt>
                <c:pt idx="102">
                  <c:v>5.6514861711575737</c:v>
                </c:pt>
                <c:pt idx="103">
                  <c:v>5.8061384812938401</c:v>
                </c:pt>
                <c:pt idx="104">
                  <c:v>5.9889614168899961</c:v>
                </c:pt>
                <c:pt idx="105">
                  <c:v>6.2126060957516884</c:v>
                </c:pt>
              </c:numCache>
            </c:numRef>
          </c:xVal>
          <c:yVal>
            <c:numRef>
              <c:f>'[Randomized Response-revised.xlsx]Graph data'!$E$2:$E$107</c:f>
              <c:numCache>
                <c:formatCode>General</c:formatCode>
                <c:ptCount val="106"/>
                <c:pt idx="0">
                  <c:v>0</c:v>
                </c:pt>
                <c:pt idx="1">
                  <c:v>1E-4</c:v>
                </c:pt>
                <c:pt idx="2">
                  <c:v>4.0000000000000002E-4</c:v>
                </c:pt>
                <c:pt idx="3">
                  <c:v>8.9999999999999998E-4</c:v>
                </c:pt>
                <c:pt idx="4">
                  <c:v>1.6000000000000001E-3</c:v>
                </c:pt>
                <c:pt idx="5">
                  <c:v>2.5000000000000001E-3</c:v>
                </c:pt>
                <c:pt idx="6">
                  <c:v>3.5999999999999999E-3</c:v>
                </c:pt>
                <c:pt idx="7">
                  <c:v>4.8999999999999998E-3</c:v>
                </c:pt>
                <c:pt idx="8">
                  <c:v>6.4000000000000003E-3</c:v>
                </c:pt>
                <c:pt idx="9">
                  <c:v>8.0999999999999996E-3</c:v>
                </c:pt>
                <c:pt idx="10">
                  <c:v>0.01</c:v>
                </c:pt>
                <c:pt idx="11">
                  <c:v>1.21E-2</c:v>
                </c:pt>
                <c:pt idx="12">
                  <c:v>1.44E-2</c:v>
                </c:pt>
                <c:pt idx="13">
                  <c:v>1.6899999999999998E-2</c:v>
                </c:pt>
                <c:pt idx="14">
                  <c:v>1.9599999999999999E-2</c:v>
                </c:pt>
                <c:pt idx="15">
                  <c:v>2.2499999999999999E-2</c:v>
                </c:pt>
                <c:pt idx="16">
                  <c:v>2.5600000000000001E-2</c:v>
                </c:pt>
                <c:pt idx="17">
                  <c:v>2.8899999999999999E-2</c:v>
                </c:pt>
                <c:pt idx="18">
                  <c:v>3.2399999999999998E-2</c:v>
                </c:pt>
                <c:pt idx="19">
                  <c:v>3.61E-2</c:v>
                </c:pt>
                <c:pt idx="20">
                  <c:v>0.04</c:v>
                </c:pt>
                <c:pt idx="21">
                  <c:v>4.41E-2</c:v>
                </c:pt>
                <c:pt idx="22">
                  <c:v>4.8399999999999999E-2</c:v>
                </c:pt>
                <c:pt idx="23">
                  <c:v>5.2900000000000003E-2</c:v>
                </c:pt>
                <c:pt idx="24">
                  <c:v>5.7599999999999998E-2</c:v>
                </c:pt>
                <c:pt idx="25">
                  <c:v>6.25E-2</c:v>
                </c:pt>
                <c:pt idx="26">
                  <c:v>6.7599999999999993E-2</c:v>
                </c:pt>
                <c:pt idx="27">
                  <c:v>7.2900000000000006E-2</c:v>
                </c:pt>
                <c:pt idx="28">
                  <c:v>7.8399999999999997E-2</c:v>
                </c:pt>
                <c:pt idx="29">
                  <c:v>8.4100000000000105E-2</c:v>
                </c:pt>
                <c:pt idx="30">
                  <c:v>0.09</c:v>
                </c:pt>
                <c:pt idx="31">
                  <c:v>9.6100000000000102E-2</c:v>
                </c:pt>
                <c:pt idx="32">
                  <c:v>0.1024</c:v>
                </c:pt>
                <c:pt idx="33">
                  <c:v>0.1089</c:v>
                </c:pt>
                <c:pt idx="34">
                  <c:v>0.11559999999999999</c:v>
                </c:pt>
                <c:pt idx="35">
                  <c:v>0.1225</c:v>
                </c:pt>
                <c:pt idx="36">
                  <c:v>0.12959999999999999</c:v>
                </c:pt>
                <c:pt idx="37">
                  <c:v>0.13689999999999999</c:v>
                </c:pt>
                <c:pt idx="38">
                  <c:v>0.1444</c:v>
                </c:pt>
                <c:pt idx="39">
                  <c:v>0.15210000000000001</c:v>
                </c:pt>
                <c:pt idx="40">
                  <c:v>0.16</c:v>
                </c:pt>
                <c:pt idx="41">
                  <c:v>0.1681</c:v>
                </c:pt>
                <c:pt idx="42">
                  <c:v>0.1764</c:v>
                </c:pt>
                <c:pt idx="43">
                  <c:v>0.18490000000000001</c:v>
                </c:pt>
                <c:pt idx="44">
                  <c:v>0.19359999999999999</c:v>
                </c:pt>
                <c:pt idx="45">
                  <c:v>0.20250000000000001</c:v>
                </c:pt>
                <c:pt idx="46">
                  <c:v>0.21160000000000001</c:v>
                </c:pt>
                <c:pt idx="47">
                  <c:v>0.22090000000000001</c:v>
                </c:pt>
                <c:pt idx="48">
                  <c:v>0.23039999999999999</c:v>
                </c:pt>
                <c:pt idx="49">
                  <c:v>0.24010000000000001</c:v>
                </c:pt>
                <c:pt idx="50">
                  <c:v>0.25</c:v>
                </c:pt>
                <c:pt idx="51">
                  <c:v>0.2601</c:v>
                </c:pt>
                <c:pt idx="52">
                  <c:v>0.27039999999999997</c:v>
                </c:pt>
                <c:pt idx="53">
                  <c:v>0.28089999999999998</c:v>
                </c:pt>
                <c:pt idx="54">
                  <c:v>0.29160000000000003</c:v>
                </c:pt>
                <c:pt idx="55">
                  <c:v>0.30249999999999999</c:v>
                </c:pt>
                <c:pt idx="56">
                  <c:v>0.31359999999999999</c:v>
                </c:pt>
                <c:pt idx="57">
                  <c:v>0.32490000000000002</c:v>
                </c:pt>
                <c:pt idx="58">
                  <c:v>0.33639999999999998</c:v>
                </c:pt>
                <c:pt idx="59">
                  <c:v>0.34810000000000002</c:v>
                </c:pt>
                <c:pt idx="60">
                  <c:v>0.36</c:v>
                </c:pt>
                <c:pt idx="61">
                  <c:v>0.37209999999999999</c:v>
                </c:pt>
                <c:pt idx="62">
                  <c:v>0.38440000000000002</c:v>
                </c:pt>
                <c:pt idx="63">
                  <c:v>0.39689999999999998</c:v>
                </c:pt>
                <c:pt idx="64">
                  <c:v>0.40960000000000002</c:v>
                </c:pt>
                <c:pt idx="65">
                  <c:v>0.42250000000000099</c:v>
                </c:pt>
                <c:pt idx="66">
                  <c:v>0.43560000000000099</c:v>
                </c:pt>
                <c:pt idx="67">
                  <c:v>0.44890000000000102</c:v>
                </c:pt>
                <c:pt idx="68">
                  <c:v>0.46240000000000098</c:v>
                </c:pt>
                <c:pt idx="69">
                  <c:v>0.47610000000000002</c:v>
                </c:pt>
                <c:pt idx="70">
                  <c:v>0.49000000000000099</c:v>
                </c:pt>
                <c:pt idx="71">
                  <c:v>0.50410000000000099</c:v>
                </c:pt>
                <c:pt idx="72">
                  <c:v>0.51840000000000097</c:v>
                </c:pt>
                <c:pt idx="73">
                  <c:v>0.53290000000000104</c:v>
                </c:pt>
                <c:pt idx="74">
                  <c:v>0.54760000000000097</c:v>
                </c:pt>
                <c:pt idx="75">
                  <c:v>0.562500000000001</c:v>
                </c:pt>
                <c:pt idx="76">
                  <c:v>0.577600000000001</c:v>
                </c:pt>
                <c:pt idx="77">
                  <c:v>0.59290000000000098</c:v>
                </c:pt>
                <c:pt idx="78">
                  <c:v>0.60840000000000105</c:v>
                </c:pt>
                <c:pt idx="79">
                  <c:v>0.62410000000000099</c:v>
                </c:pt>
                <c:pt idx="80">
                  <c:v>0.64000000000000101</c:v>
                </c:pt>
                <c:pt idx="81">
                  <c:v>0.65610000000000102</c:v>
                </c:pt>
                <c:pt idx="82">
                  <c:v>0.672400000000001</c:v>
                </c:pt>
                <c:pt idx="83">
                  <c:v>0.68890000000000096</c:v>
                </c:pt>
                <c:pt idx="84">
                  <c:v>0.705600000000001</c:v>
                </c:pt>
                <c:pt idx="85">
                  <c:v>0.72250000000000103</c:v>
                </c:pt>
                <c:pt idx="86">
                  <c:v>0.73960000000000103</c:v>
                </c:pt>
                <c:pt idx="87">
                  <c:v>0.75690000000000102</c:v>
                </c:pt>
                <c:pt idx="88">
                  <c:v>0.77440000000000098</c:v>
                </c:pt>
                <c:pt idx="89">
                  <c:v>0.79210000000000103</c:v>
                </c:pt>
                <c:pt idx="90">
                  <c:v>0.81000000000000105</c:v>
                </c:pt>
                <c:pt idx="91">
                  <c:v>0.82810000000000095</c:v>
                </c:pt>
                <c:pt idx="92">
                  <c:v>0.84640000000000104</c:v>
                </c:pt>
                <c:pt idx="93">
                  <c:v>0.864900000000001</c:v>
                </c:pt>
                <c:pt idx="94">
                  <c:v>0.88360000000000105</c:v>
                </c:pt>
                <c:pt idx="95">
                  <c:v>0.90250000000000097</c:v>
                </c:pt>
                <c:pt idx="96">
                  <c:v>0.92160000000000097</c:v>
                </c:pt>
                <c:pt idx="97">
                  <c:v>0.94090000000000096</c:v>
                </c:pt>
                <c:pt idx="98">
                  <c:v>0.96040000000000103</c:v>
                </c:pt>
                <c:pt idx="99">
                  <c:v>0.98010000000000097</c:v>
                </c:pt>
                <c:pt idx="100">
                  <c:v>0.98208100000000098</c:v>
                </c:pt>
                <c:pt idx="101">
                  <c:v>0.98406400000000105</c:v>
                </c:pt>
                <c:pt idx="102">
                  <c:v>0.98604900000000095</c:v>
                </c:pt>
                <c:pt idx="103">
                  <c:v>0.98803600000000102</c:v>
                </c:pt>
                <c:pt idx="104">
                  <c:v>0.99002500000000104</c:v>
                </c:pt>
                <c:pt idx="105">
                  <c:v>0.99201600000000101</c:v>
                </c:pt>
              </c:numCache>
            </c:numRef>
          </c:yVal>
          <c:smooth val="1"/>
          <c:extLst>
            <c:ext xmlns:c16="http://schemas.microsoft.com/office/drawing/2014/chart" uri="{C3380CC4-5D6E-409C-BE32-E72D297353CC}">
              <c16:uniqueId val="{00000000-7A2D-4AAF-BAA4-DDFB9A03AE8A}"/>
            </c:ext>
          </c:extLst>
        </c:ser>
        <c:dLbls>
          <c:showLegendKey val="0"/>
          <c:showVal val="0"/>
          <c:showCatName val="0"/>
          <c:showSerName val="0"/>
          <c:showPercent val="0"/>
          <c:showBubbleSize val="0"/>
        </c:dLbls>
        <c:axId val="1163495760"/>
        <c:axId val="1163496288"/>
      </c:scatterChart>
      <c:valAx>
        <c:axId val="1163495760"/>
        <c:scaling>
          <c:orientation val="minMax"/>
          <c:max val="6"/>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Privacy</a:t>
                </a:r>
                <a:r>
                  <a:rPr lang="en-US" sz="1200" baseline="0" dirty="0"/>
                  <a:t>-loss</a:t>
                </a:r>
                <a:r>
                  <a:rPr lang="en-US" sz="1200" dirty="0"/>
                  <a:t> Budget </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3496288"/>
        <c:crosses val="autoZero"/>
        <c:crossBetween val="midCat"/>
        <c:majorUnit val="0.5"/>
        <c:minorUnit val="0.25"/>
      </c:valAx>
      <c:valAx>
        <c:axId val="1163496288"/>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Data Accuracy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3495760"/>
        <c:crosses val="autoZero"/>
        <c:crossBetween val="midCat"/>
        <c:minorUnit val="0.0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Production Possibilities for Alternative</a:t>
            </a:r>
            <a:r>
              <a:rPr lang="en-US" sz="1600" baseline="0" dirty="0"/>
              <a:t> Mechanisms</a:t>
            </a:r>
            <a:endParaRPr lang="en-US" sz="1600" dirty="0"/>
          </a:p>
        </c:rich>
      </c:tx>
      <c:layout>
        <c:manualLayout>
          <c:xMode val="edge"/>
          <c:yMode val="edge"/>
          <c:x val="0.22069857026350301"/>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2150141132509E-2"/>
          <c:y val="6.7011332555827904E-2"/>
          <c:w val="0.89035903539787498"/>
          <c:h val="0.82667763298371799"/>
        </c:manualLayout>
      </c:layout>
      <c:scatterChart>
        <c:scatterStyle val="smoothMarker"/>
        <c:varyColors val="0"/>
        <c:ser>
          <c:idx val="0"/>
          <c:order val="0"/>
          <c:tx>
            <c:strRef>
              <c:f>'[Randomized Response-revised.xlsx]Graph data'!$E$1</c:f>
              <c:strCache>
                <c:ptCount val="1"/>
                <c:pt idx="0">
                  <c:v>Relative Precision</c:v>
                </c:pt>
              </c:strCache>
            </c:strRef>
          </c:tx>
          <c:spPr>
            <a:ln w="38100" cap="rnd">
              <a:solidFill>
                <a:schemeClr val="accent4"/>
              </a:solidFill>
              <a:round/>
            </a:ln>
            <a:effectLst/>
          </c:spPr>
          <c:marker>
            <c:symbol val="none"/>
          </c:marker>
          <c:xVal>
            <c:numRef>
              <c:f>'[Randomized Response-revised.xlsx]Graph data'!$D$2:$D$107</c:f>
              <c:numCache>
                <c:formatCode>General</c:formatCode>
                <c:ptCount val="106"/>
                <c:pt idx="0">
                  <c:v>0</c:v>
                </c:pt>
                <c:pt idx="1">
                  <c:v>2.00006667066694E-2</c:v>
                </c:pt>
                <c:pt idx="2">
                  <c:v>4.0005334613699199E-2</c:v>
                </c:pt>
                <c:pt idx="3">
                  <c:v>6.0018009726252902E-2</c:v>
                </c:pt>
                <c:pt idx="4">
                  <c:v>8.0042707673536495E-2</c:v>
                </c:pt>
                <c:pt idx="5">
                  <c:v>0.100083458556983</c:v>
                </c:pt>
                <c:pt idx="6">
                  <c:v>0.12014431184206301</c:v>
                </c:pt>
                <c:pt idx="7">
                  <c:v>0.14022934130865</c:v>
                </c:pt>
                <c:pt idx="8">
                  <c:v>0.16034265007517901</c:v>
                </c:pt>
                <c:pt idx="9">
                  <c:v>0.18048837571229401</c:v>
                </c:pt>
                <c:pt idx="10">
                  <c:v>0.20067069546215099</c:v>
                </c:pt>
                <c:pt idx="11">
                  <c:v>0.22089383158019399</c:v>
                </c:pt>
                <c:pt idx="12">
                  <c:v>0.24116205681688799</c:v>
                </c:pt>
                <c:pt idx="13">
                  <c:v>0.261479700057757</c:v>
                </c:pt>
                <c:pt idx="14">
                  <c:v>0.28185115214098799</c:v>
                </c:pt>
                <c:pt idx="15">
                  <c:v>0.30228087187293401</c:v>
                </c:pt>
                <c:pt idx="16">
                  <c:v>0.32277339226305102</c:v>
                </c:pt>
                <c:pt idx="17">
                  <c:v>0.34333332700115798</c:v>
                </c:pt>
                <c:pt idx="18">
                  <c:v>0.36396537720141198</c:v>
                </c:pt>
                <c:pt idx="19">
                  <c:v>0.38467433843909099</c:v>
                </c:pt>
                <c:pt idx="20">
                  <c:v>0.405465108108164</c:v>
                </c:pt>
                <c:pt idx="21">
                  <c:v>0.42634269312972001</c:v>
                </c:pt>
                <c:pt idx="22">
                  <c:v>0.447312218043665</c:v>
                </c:pt>
                <c:pt idx="23">
                  <c:v>0.468378933518734</c:v>
                </c:pt>
                <c:pt idx="24">
                  <c:v>0.48954822531870601</c:v>
                </c:pt>
                <c:pt idx="25">
                  <c:v>0.51082562376599105</c:v>
                </c:pt>
                <c:pt idx="26">
                  <c:v>0.532216813747308</c:v>
                </c:pt>
                <c:pt idx="27">
                  <c:v>0.55372764531020002</c:v>
                </c:pt>
                <c:pt idx="28">
                  <c:v>0.57536414490356202</c:v>
                </c:pt>
                <c:pt idx="29">
                  <c:v>0.59713252732035704</c:v>
                </c:pt>
                <c:pt idx="30">
                  <c:v>0.61903920840622395</c:v>
                </c:pt>
                <c:pt idx="31">
                  <c:v>0.64109081860389305</c:v>
                </c:pt>
                <c:pt idx="32">
                  <c:v>0.66329421741026495</c:v>
                </c:pt>
                <c:pt idx="33">
                  <c:v>0.68565650883078799</c:v>
                </c:pt>
                <c:pt idx="34">
                  <c:v>0.70818505792448605</c:v>
                </c:pt>
                <c:pt idx="35">
                  <c:v>0.73088750854279305</c:v>
                </c:pt>
                <c:pt idx="36">
                  <c:v>0.75377180237638097</c:v>
                </c:pt>
                <c:pt idx="37">
                  <c:v>0.77684619943659305</c:v>
                </c:pt>
                <c:pt idx="38">
                  <c:v>0.80011930011211296</c:v>
                </c:pt>
                <c:pt idx="39">
                  <c:v>0.82360006895738103</c:v>
                </c:pt>
                <c:pt idx="40">
                  <c:v>0.847297860387204</c:v>
                </c:pt>
                <c:pt idx="41">
                  <c:v>0.87122244647244895</c:v>
                </c:pt>
                <c:pt idx="42">
                  <c:v>0.89538404705484198</c:v>
                </c:pt>
                <c:pt idx="43">
                  <c:v>0.91979336242535803</c:v>
                </c:pt>
                <c:pt idx="44">
                  <c:v>0.94446160884085195</c:v>
                </c:pt>
                <c:pt idx="45">
                  <c:v>0.96940055718810403</c:v>
                </c:pt>
                <c:pt idx="46">
                  <c:v>0.99462257514406305</c:v>
                </c:pt>
                <c:pt idx="47">
                  <c:v>1.0201406732266149</c:v>
                </c:pt>
                <c:pt idx="48">
                  <c:v>1.0459685551826881</c:v>
                </c:pt>
                <c:pt idx="49">
                  <c:v>1.0721206732211339</c:v>
                </c:pt>
                <c:pt idx="50">
                  <c:v>1.09861228866811</c:v>
                </c:pt>
                <c:pt idx="51">
                  <c:v>1.125459538704298</c:v>
                </c:pt>
                <c:pt idx="52">
                  <c:v>1.152679509938386</c:v>
                </c:pt>
                <c:pt idx="53">
                  <c:v>1.1802903196823771</c:v>
                </c:pt>
                <c:pt idx="54">
                  <c:v>1.2083112059245349</c:v>
                </c:pt>
                <c:pt idx="55">
                  <c:v>1.236762627148928</c:v>
                </c:pt>
                <c:pt idx="56">
                  <c:v>1.2656663733312761</c:v>
                </c:pt>
                <c:pt idx="57">
                  <c:v>1.295045689654746</c:v>
                </c:pt>
                <c:pt idx="58">
                  <c:v>1.3249254147436</c:v>
                </c:pt>
                <c:pt idx="59">
                  <c:v>1.3553321355159249</c:v>
                </c:pt>
                <c:pt idx="60">
                  <c:v>1.386294361119891</c:v>
                </c:pt>
                <c:pt idx="61">
                  <c:v>1.4178427188548171</c:v>
                </c:pt>
                <c:pt idx="62">
                  <c:v>1.450010175506</c:v>
                </c:pt>
                <c:pt idx="63">
                  <c:v>1.4828322881625391</c:v>
                </c:pt>
                <c:pt idx="64">
                  <c:v>1.5163474893680899</c:v>
                </c:pt>
                <c:pt idx="65">
                  <c:v>1.5505974124111681</c:v>
                </c:pt>
                <c:pt idx="66">
                  <c:v>1.585627263740383</c:v>
                </c:pt>
                <c:pt idx="67">
                  <c:v>1.6214862509502761</c:v>
                </c:pt>
                <c:pt idx="68">
                  <c:v>1.658228076603534</c:v>
                </c:pt>
                <c:pt idx="69">
                  <c:v>1.695911510437929</c:v>
                </c:pt>
                <c:pt idx="70">
                  <c:v>1.7346010553881079</c:v>
                </c:pt>
                <c:pt idx="71">
                  <c:v>1.7743677265161879</c:v>
                </c:pt>
                <c:pt idx="72">
                  <c:v>1.8152899666382509</c:v>
                </c:pt>
                <c:pt idx="73">
                  <c:v>1.8574547284934519</c:v>
                </c:pt>
                <c:pt idx="74">
                  <c:v>1.9009587611930501</c:v>
                </c:pt>
                <c:pt idx="75">
                  <c:v>1.945910149055315</c:v>
                </c:pt>
                <c:pt idx="76">
                  <c:v>1.9924301646902081</c:v>
                </c:pt>
                <c:pt idx="77">
                  <c:v>2.04065551664468</c:v>
                </c:pt>
                <c:pt idx="78">
                  <c:v>2.0907410969337712</c:v>
                </c:pt>
                <c:pt idx="79">
                  <c:v>2.142863368117335</c:v>
                </c:pt>
                <c:pt idx="80">
                  <c:v>2.1972245773362218</c:v>
                </c:pt>
                <c:pt idx="81">
                  <c:v>2.254058052099388</c:v>
                </c:pt>
                <c:pt idx="82">
                  <c:v>2.3136349291806342</c:v>
                </c:pt>
                <c:pt idx="83">
                  <c:v>2.3762728087852061</c:v>
                </c:pt>
                <c:pt idx="84">
                  <c:v>2.4423470353692061</c:v>
                </c:pt>
                <c:pt idx="85">
                  <c:v>2.512305623976117</c:v>
                </c:pt>
                <c:pt idx="86">
                  <c:v>2.5866893440979468</c:v>
                </c:pt>
                <c:pt idx="87">
                  <c:v>2.6661592593930541</c:v>
                </c:pt>
                <c:pt idx="88">
                  <c:v>2.7515353130419542</c:v>
                </c:pt>
                <c:pt idx="89">
                  <c:v>2.8438517422612768</c:v>
                </c:pt>
                <c:pt idx="90">
                  <c:v>2.944438979166446</c:v>
                </c:pt>
                <c:pt idx="91">
                  <c:v>3.055048850710417</c:v>
                </c:pt>
                <c:pt idx="92">
                  <c:v>3.1780538303479542</c:v>
                </c:pt>
                <c:pt idx="93">
                  <c:v>3.3167800398495779</c:v>
                </c:pt>
                <c:pt idx="94">
                  <c:v>3.4760986898352808</c:v>
                </c:pt>
                <c:pt idx="95">
                  <c:v>3.6635616461296601</c:v>
                </c:pt>
                <c:pt idx="96">
                  <c:v>3.8918202981106429</c:v>
                </c:pt>
                <c:pt idx="97">
                  <c:v>4.184591440069898</c:v>
                </c:pt>
                <c:pt idx="98">
                  <c:v>4.5951198501346227</c:v>
                </c:pt>
                <c:pt idx="99">
                  <c:v>5.2933048247245589</c:v>
                </c:pt>
                <c:pt idx="100">
                  <c:v>5.3991677267280487</c:v>
                </c:pt>
                <c:pt idx="101">
                  <c:v>5.5174528964647873</c:v>
                </c:pt>
                <c:pt idx="102">
                  <c:v>5.6514861711575737</c:v>
                </c:pt>
                <c:pt idx="103">
                  <c:v>5.8061384812938401</c:v>
                </c:pt>
                <c:pt idx="104">
                  <c:v>5.9889614168899961</c:v>
                </c:pt>
                <c:pt idx="105">
                  <c:v>6.2126060957516884</c:v>
                </c:pt>
              </c:numCache>
            </c:numRef>
          </c:xVal>
          <c:yVal>
            <c:numRef>
              <c:f>'[Randomized Response-revised.xlsx]Graph data'!$E$2:$E$107</c:f>
              <c:numCache>
                <c:formatCode>General</c:formatCode>
                <c:ptCount val="106"/>
                <c:pt idx="0">
                  <c:v>0</c:v>
                </c:pt>
                <c:pt idx="1">
                  <c:v>1E-4</c:v>
                </c:pt>
                <c:pt idx="2">
                  <c:v>4.0000000000000002E-4</c:v>
                </c:pt>
                <c:pt idx="3">
                  <c:v>8.9999999999999998E-4</c:v>
                </c:pt>
                <c:pt idx="4">
                  <c:v>1.6000000000000001E-3</c:v>
                </c:pt>
                <c:pt idx="5">
                  <c:v>2.5000000000000001E-3</c:v>
                </c:pt>
                <c:pt idx="6">
                  <c:v>3.5999999999999999E-3</c:v>
                </c:pt>
                <c:pt idx="7">
                  <c:v>4.8999999999999998E-3</c:v>
                </c:pt>
                <c:pt idx="8">
                  <c:v>6.4000000000000003E-3</c:v>
                </c:pt>
                <c:pt idx="9">
                  <c:v>8.0999999999999996E-3</c:v>
                </c:pt>
                <c:pt idx="10">
                  <c:v>0.01</c:v>
                </c:pt>
                <c:pt idx="11">
                  <c:v>1.21E-2</c:v>
                </c:pt>
                <c:pt idx="12">
                  <c:v>1.44E-2</c:v>
                </c:pt>
                <c:pt idx="13">
                  <c:v>1.6899999999999998E-2</c:v>
                </c:pt>
                <c:pt idx="14">
                  <c:v>1.9599999999999999E-2</c:v>
                </c:pt>
                <c:pt idx="15">
                  <c:v>2.2499999999999999E-2</c:v>
                </c:pt>
                <c:pt idx="16">
                  <c:v>2.5600000000000001E-2</c:v>
                </c:pt>
                <c:pt idx="17">
                  <c:v>2.8899999999999999E-2</c:v>
                </c:pt>
                <c:pt idx="18">
                  <c:v>3.2399999999999998E-2</c:v>
                </c:pt>
                <c:pt idx="19">
                  <c:v>3.61E-2</c:v>
                </c:pt>
                <c:pt idx="20">
                  <c:v>0.04</c:v>
                </c:pt>
                <c:pt idx="21">
                  <c:v>4.41E-2</c:v>
                </c:pt>
                <c:pt idx="22">
                  <c:v>4.8399999999999999E-2</c:v>
                </c:pt>
                <c:pt idx="23">
                  <c:v>5.2900000000000003E-2</c:v>
                </c:pt>
                <c:pt idx="24">
                  <c:v>5.7599999999999998E-2</c:v>
                </c:pt>
                <c:pt idx="25">
                  <c:v>6.25E-2</c:v>
                </c:pt>
                <c:pt idx="26">
                  <c:v>6.7599999999999993E-2</c:v>
                </c:pt>
                <c:pt idx="27">
                  <c:v>7.2900000000000006E-2</c:v>
                </c:pt>
                <c:pt idx="28">
                  <c:v>7.8399999999999997E-2</c:v>
                </c:pt>
                <c:pt idx="29">
                  <c:v>8.4100000000000105E-2</c:v>
                </c:pt>
                <c:pt idx="30">
                  <c:v>0.09</c:v>
                </c:pt>
                <c:pt idx="31">
                  <c:v>9.6100000000000102E-2</c:v>
                </c:pt>
                <c:pt idx="32">
                  <c:v>0.1024</c:v>
                </c:pt>
                <c:pt idx="33">
                  <c:v>0.1089</c:v>
                </c:pt>
                <c:pt idx="34">
                  <c:v>0.11559999999999999</c:v>
                </c:pt>
                <c:pt idx="35">
                  <c:v>0.1225</c:v>
                </c:pt>
                <c:pt idx="36">
                  <c:v>0.12959999999999999</c:v>
                </c:pt>
                <c:pt idx="37">
                  <c:v>0.13689999999999999</c:v>
                </c:pt>
                <c:pt idx="38">
                  <c:v>0.1444</c:v>
                </c:pt>
                <c:pt idx="39">
                  <c:v>0.15210000000000001</c:v>
                </c:pt>
                <c:pt idx="40">
                  <c:v>0.16</c:v>
                </c:pt>
                <c:pt idx="41">
                  <c:v>0.1681</c:v>
                </c:pt>
                <c:pt idx="42">
                  <c:v>0.1764</c:v>
                </c:pt>
                <c:pt idx="43">
                  <c:v>0.18490000000000001</c:v>
                </c:pt>
                <c:pt idx="44">
                  <c:v>0.19359999999999999</c:v>
                </c:pt>
                <c:pt idx="45">
                  <c:v>0.20250000000000001</c:v>
                </c:pt>
                <c:pt idx="46">
                  <c:v>0.21160000000000001</c:v>
                </c:pt>
                <c:pt idx="47">
                  <c:v>0.22090000000000001</c:v>
                </c:pt>
                <c:pt idx="48">
                  <c:v>0.23039999999999999</c:v>
                </c:pt>
                <c:pt idx="49">
                  <c:v>0.24010000000000001</c:v>
                </c:pt>
                <c:pt idx="50">
                  <c:v>0.25</c:v>
                </c:pt>
                <c:pt idx="51">
                  <c:v>0.2601</c:v>
                </c:pt>
                <c:pt idx="52">
                  <c:v>0.27039999999999997</c:v>
                </c:pt>
                <c:pt idx="53">
                  <c:v>0.28089999999999998</c:v>
                </c:pt>
                <c:pt idx="54">
                  <c:v>0.29160000000000003</c:v>
                </c:pt>
                <c:pt idx="55">
                  <c:v>0.30249999999999999</c:v>
                </c:pt>
                <c:pt idx="56">
                  <c:v>0.31359999999999999</c:v>
                </c:pt>
                <c:pt idx="57">
                  <c:v>0.32490000000000002</c:v>
                </c:pt>
                <c:pt idx="58">
                  <c:v>0.33639999999999998</c:v>
                </c:pt>
                <c:pt idx="59">
                  <c:v>0.34810000000000002</c:v>
                </c:pt>
                <c:pt idx="60">
                  <c:v>0.36</c:v>
                </c:pt>
                <c:pt idx="61">
                  <c:v>0.37209999999999999</c:v>
                </c:pt>
                <c:pt idx="62">
                  <c:v>0.38440000000000002</c:v>
                </c:pt>
                <c:pt idx="63">
                  <c:v>0.39689999999999998</c:v>
                </c:pt>
                <c:pt idx="64">
                  <c:v>0.40960000000000002</c:v>
                </c:pt>
                <c:pt idx="65">
                  <c:v>0.42250000000000099</c:v>
                </c:pt>
                <c:pt idx="66">
                  <c:v>0.43560000000000099</c:v>
                </c:pt>
                <c:pt idx="67">
                  <c:v>0.44890000000000102</c:v>
                </c:pt>
                <c:pt idx="68">
                  <c:v>0.46240000000000098</c:v>
                </c:pt>
                <c:pt idx="69">
                  <c:v>0.47610000000000002</c:v>
                </c:pt>
                <c:pt idx="70">
                  <c:v>0.49000000000000099</c:v>
                </c:pt>
                <c:pt idx="71">
                  <c:v>0.50410000000000099</c:v>
                </c:pt>
                <c:pt idx="72">
                  <c:v>0.51840000000000097</c:v>
                </c:pt>
                <c:pt idx="73">
                  <c:v>0.53290000000000104</c:v>
                </c:pt>
                <c:pt idx="74">
                  <c:v>0.54760000000000097</c:v>
                </c:pt>
                <c:pt idx="75">
                  <c:v>0.562500000000001</c:v>
                </c:pt>
                <c:pt idx="76">
                  <c:v>0.577600000000001</c:v>
                </c:pt>
                <c:pt idx="77">
                  <c:v>0.59290000000000098</c:v>
                </c:pt>
                <c:pt idx="78">
                  <c:v>0.60840000000000105</c:v>
                </c:pt>
                <c:pt idx="79">
                  <c:v>0.62410000000000099</c:v>
                </c:pt>
                <c:pt idx="80">
                  <c:v>0.64000000000000101</c:v>
                </c:pt>
                <c:pt idx="81">
                  <c:v>0.65610000000000102</c:v>
                </c:pt>
                <c:pt idx="82">
                  <c:v>0.672400000000001</c:v>
                </c:pt>
                <c:pt idx="83">
                  <c:v>0.68890000000000096</c:v>
                </c:pt>
                <c:pt idx="84">
                  <c:v>0.705600000000001</c:v>
                </c:pt>
                <c:pt idx="85">
                  <c:v>0.72250000000000103</c:v>
                </c:pt>
                <c:pt idx="86">
                  <c:v>0.73960000000000103</c:v>
                </c:pt>
                <c:pt idx="87">
                  <c:v>0.75690000000000102</c:v>
                </c:pt>
                <c:pt idx="88">
                  <c:v>0.77440000000000098</c:v>
                </c:pt>
                <c:pt idx="89">
                  <c:v>0.79210000000000103</c:v>
                </c:pt>
                <c:pt idx="90">
                  <c:v>0.81000000000000105</c:v>
                </c:pt>
                <c:pt idx="91">
                  <c:v>0.82810000000000095</c:v>
                </c:pt>
                <c:pt idx="92">
                  <c:v>0.84640000000000104</c:v>
                </c:pt>
                <c:pt idx="93">
                  <c:v>0.864900000000001</c:v>
                </c:pt>
                <c:pt idx="94">
                  <c:v>0.88360000000000105</c:v>
                </c:pt>
                <c:pt idx="95">
                  <c:v>0.90250000000000097</c:v>
                </c:pt>
                <c:pt idx="96">
                  <c:v>0.92160000000000097</c:v>
                </c:pt>
                <c:pt idx="97">
                  <c:v>0.94090000000000096</c:v>
                </c:pt>
                <c:pt idx="98">
                  <c:v>0.96040000000000103</c:v>
                </c:pt>
                <c:pt idx="99">
                  <c:v>0.98010000000000097</c:v>
                </c:pt>
                <c:pt idx="100">
                  <c:v>0.98208100000000098</c:v>
                </c:pt>
                <c:pt idx="101">
                  <c:v>0.98406400000000105</c:v>
                </c:pt>
                <c:pt idx="102">
                  <c:v>0.98604900000000095</c:v>
                </c:pt>
                <c:pt idx="103">
                  <c:v>0.98803600000000102</c:v>
                </c:pt>
                <c:pt idx="104">
                  <c:v>0.99002500000000104</c:v>
                </c:pt>
                <c:pt idx="105">
                  <c:v>0.99201600000000101</c:v>
                </c:pt>
              </c:numCache>
            </c:numRef>
          </c:yVal>
          <c:smooth val="1"/>
          <c:extLst>
            <c:ext xmlns:c16="http://schemas.microsoft.com/office/drawing/2014/chart" uri="{C3380CC4-5D6E-409C-BE32-E72D297353CC}">
              <c16:uniqueId val="{00000000-7A2D-4AAF-BAA4-DDFB9A03AE8A}"/>
            </c:ext>
          </c:extLst>
        </c:ser>
        <c:dLbls>
          <c:showLegendKey val="0"/>
          <c:showVal val="0"/>
          <c:showCatName val="0"/>
          <c:showSerName val="0"/>
          <c:showPercent val="0"/>
          <c:showBubbleSize val="0"/>
        </c:dLbls>
        <c:axId val="1165047328"/>
        <c:axId val="1146820128"/>
      </c:scatterChart>
      <c:valAx>
        <c:axId val="1165047328"/>
        <c:scaling>
          <c:orientation val="minMax"/>
          <c:max val="6"/>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Privacy</a:t>
                </a:r>
                <a:r>
                  <a:rPr lang="en-US" sz="1200" baseline="0" dirty="0"/>
                  <a:t>-loss</a:t>
                </a:r>
                <a:r>
                  <a:rPr lang="en-US" sz="1200" dirty="0"/>
                  <a:t> Budget </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6820128"/>
        <c:crosses val="autoZero"/>
        <c:crossBetween val="midCat"/>
        <c:majorUnit val="0.5"/>
        <c:minorUnit val="0.25"/>
      </c:valAx>
      <c:valAx>
        <c:axId val="1146820128"/>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Data Accuracy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5047328"/>
        <c:crosses val="autoZero"/>
        <c:crossBetween val="midCat"/>
        <c:minorUnit val="0.0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0.08665</cdr:x>
      <cdr:y>0.07744</cdr:y>
    </cdr:from>
    <cdr:to>
      <cdr:x>0.9689</cdr:x>
      <cdr:y>0.89173</cdr:y>
    </cdr:to>
    <cdr:sp macro="" textlink="">
      <cdr:nvSpPr>
        <cdr:cNvPr id="11" name="Freeform: Shape 10">
          <a:extLst xmlns:a="http://schemas.openxmlformats.org/drawingml/2006/main">
            <a:ext uri="{FF2B5EF4-FFF2-40B4-BE49-F238E27FC236}">
              <a16:creationId xmlns:a16="http://schemas.microsoft.com/office/drawing/2014/main" id="{321ABBCB-2C0E-498D-B639-F32933CBCEE9}"/>
            </a:ext>
          </a:extLst>
        </cdr:cNvPr>
        <cdr:cNvSpPr/>
      </cdr:nvSpPr>
      <cdr:spPr>
        <a:xfrm xmlns:a="http://schemas.openxmlformats.org/drawingml/2006/main">
          <a:off x="668262" y="433385"/>
          <a:ext cx="6804454" cy="4557210"/>
        </a:xfrm>
        <a:custGeom xmlns:a="http://schemas.openxmlformats.org/drawingml/2006/main">
          <a:avLst/>
          <a:gdLst>
            <a:gd name="connsiteX0" fmla="*/ 0 w 7815385"/>
            <a:gd name="connsiteY0" fmla="*/ 4929037 h 4929037"/>
            <a:gd name="connsiteX1" fmla="*/ 2017347 w 7815385"/>
            <a:gd name="connsiteY1" fmla="*/ 1939652 h 4929037"/>
            <a:gd name="connsiteX2" fmla="*/ 4542693 w 7815385"/>
            <a:gd name="connsiteY2" fmla="*/ 298421 h 4929037"/>
            <a:gd name="connsiteX3" fmla="*/ 7815385 w 7815385"/>
            <a:gd name="connsiteY3" fmla="*/ 460 h 4929037"/>
            <a:gd name="connsiteX4" fmla="*/ 7815385 w 7815385"/>
            <a:gd name="connsiteY4" fmla="*/ 460 h 4929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5385" h="4929037">
              <a:moveTo>
                <a:pt x="0" y="4929037"/>
              </a:moveTo>
              <a:cubicBezTo>
                <a:pt x="630116" y="3820229"/>
                <a:pt x="1260232" y="2711421"/>
                <a:pt x="2017347" y="1939652"/>
              </a:cubicBezTo>
              <a:cubicBezTo>
                <a:pt x="2774462" y="1167883"/>
                <a:pt x="3576353" y="621620"/>
                <a:pt x="4542693" y="298421"/>
              </a:cubicBezTo>
              <a:cubicBezTo>
                <a:pt x="5509033" y="-24778"/>
                <a:pt x="7815385" y="460"/>
                <a:pt x="7815385" y="460"/>
              </a:cubicBezTo>
              <a:lnTo>
                <a:pt x="7815385" y="460"/>
              </a:lnTo>
            </a:path>
          </a:pathLst>
        </a:custGeom>
        <a:noFill xmlns:a="http://schemas.openxmlformats.org/drawingml/2006/main"/>
        <a:ln xmlns:a="http://schemas.openxmlformats.org/drawingml/2006/main" w="38100">
          <a:solidFill>
            <a:srgbClr val="92D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0.0781</cdr:x>
      <cdr:y>0.07449</cdr:y>
    </cdr:from>
    <cdr:to>
      <cdr:x>0.97424</cdr:x>
      <cdr:y>0.88823</cdr:y>
    </cdr:to>
    <cdr:sp macro="" textlink="">
      <cdr:nvSpPr>
        <cdr:cNvPr id="17" name="Freeform: Shape 16">
          <a:extLst xmlns:a="http://schemas.openxmlformats.org/drawingml/2006/main">
            <a:ext uri="{FF2B5EF4-FFF2-40B4-BE49-F238E27FC236}">
              <a16:creationId xmlns:a16="http://schemas.microsoft.com/office/drawing/2014/main" id="{3CC77D08-A7E6-49D7-989C-569C4F3B2189}"/>
            </a:ext>
          </a:extLst>
        </cdr:cNvPr>
        <cdr:cNvSpPr/>
      </cdr:nvSpPr>
      <cdr:spPr>
        <a:xfrm xmlns:a="http://schemas.openxmlformats.org/drawingml/2006/main">
          <a:off x="602360" y="416909"/>
          <a:ext cx="6911546" cy="4554101"/>
        </a:xfrm>
        <a:custGeom xmlns:a="http://schemas.openxmlformats.org/drawingml/2006/main">
          <a:avLst/>
          <a:gdLst>
            <a:gd name="connsiteX0" fmla="*/ 0 w 5485423"/>
            <a:gd name="connsiteY0" fmla="*/ 4909586 h 4909586"/>
            <a:gd name="connsiteX1" fmla="*/ 332154 w 5485423"/>
            <a:gd name="connsiteY1" fmla="*/ 3610278 h 4909586"/>
            <a:gd name="connsiteX2" fmla="*/ 972039 w 5485423"/>
            <a:gd name="connsiteY2" fmla="*/ 1807855 h 4909586"/>
            <a:gd name="connsiteX3" fmla="*/ 2066192 w 5485423"/>
            <a:gd name="connsiteY3" fmla="*/ 669740 h 4909586"/>
            <a:gd name="connsiteX4" fmla="*/ 3683000 w 5485423"/>
            <a:gd name="connsiteY4" fmla="*/ 98240 h 4909586"/>
            <a:gd name="connsiteX5" fmla="*/ 5485423 w 5485423"/>
            <a:gd name="connsiteY5" fmla="*/ 547 h 4909586"/>
            <a:gd name="connsiteX6" fmla="*/ 5485423 w 5485423"/>
            <a:gd name="connsiteY6" fmla="*/ 547 h 490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5423" h="4909586">
              <a:moveTo>
                <a:pt x="0" y="4909586"/>
              </a:moveTo>
              <a:cubicBezTo>
                <a:pt x="85074" y="4518409"/>
                <a:pt x="170148" y="4127233"/>
                <a:pt x="332154" y="3610278"/>
              </a:cubicBezTo>
              <a:cubicBezTo>
                <a:pt x="494160" y="3093323"/>
                <a:pt x="683033" y="2297945"/>
                <a:pt x="972039" y="1807855"/>
              </a:cubicBezTo>
              <a:cubicBezTo>
                <a:pt x="1261045" y="1317765"/>
                <a:pt x="1614365" y="954676"/>
                <a:pt x="2066192" y="669740"/>
              </a:cubicBezTo>
              <a:cubicBezTo>
                <a:pt x="2518019" y="384804"/>
                <a:pt x="3113128" y="209772"/>
                <a:pt x="3683000" y="98240"/>
              </a:cubicBezTo>
              <a:cubicBezTo>
                <a:pt x="4252872" y="-13292"/>
                <a:pt x="5485423" y="547"/>
                <a:pt x="5485423" y="547"/>
              </a:cubicBezTo>
              <a:lnTo>
                <a:pt x="5485423" y="547"/>
              </a:lnTo>
            </a:path>
          </a:pathLst>
        </a:custGeom>
        <a:noFill xmlns:a="http://schemas.openxmlformats.org/drawingml/2006/main"/>
        <a:ln xmlns:a="http://schemas.openxmlformats.org/drawingml/2006/main" w="38100">
          <a:solidFill>
            <a:schemeClr val="accent3"/>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0.28507</cdr:x>
      <cdr:y>0.71662</cdr:y>
    </cdr:from>
    <cdr:to>
      <cdr:x>0.52029</cdr:x>
      <cdr:y>0.85316</cdr:y>
    </cdr:to>
    <cdr:sp macro="" textlink="">
      <cdr:nvSpPr>
        <cdr:cNvPr id="18" name="Rectangle: Rounded Corners 17">
          <a:extLst xmlns:a="http://schemas.openxmlformats.org/drawingml/2006/main">
            <a:ext uri="{FF2B5EF4-FFF2-40B4-BE49-F238E27FC236}">
              <a16:creationId xmlns:a16="http://schemas.microsoft.com/office/drawing/2014/main" id="{72EF9030-F324-4E9D-817C-AE6B8D6A78D2}"/>
            </a:ext>
          </a:extLst>
        </cdr:cNvPr>
        <cdr:cNvSpPr/>
      </cdr:nvSpPr>
      <cdr:spPr>
        <a:xfrm xmlns:a="http://schemas.openxmlformats.org/drawingml/2006/main">
          <a:off x="2198634" y="4010586"/>
          <a:ext cx="1814190" cy="764139"/>
        </a:xfrm>
        <a:prstGeom xmlns:a="http://schemas.openxmlformats.org/drawingml/2006/main" prst="roundRect">
          <a:avLst/>
        </a:prstGeom>
        <a:solidFill xmlns:a="http://schemas.openxmlformats.org/drawingml/2006/main">
          <a:schemeClr val="accent4"/>
        </a:solidFill>
        <a:ln xmlns:a="http://schemas.openxmlformats.org/drawingml/2006/main">
          <a:solidFill>
            <a:schemeClr val="accent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a:t>Randomized</a:t>
          </a:r>
          <a:r>
            <a:rPr lang="en-US" baseline="0" dirty="0"/>
            <a:t> response: method used by Google, Apple and Microsoft</a:t>
          </a:r>
          <a:endParaRPr lang="en-US" dirty="0"/>
        </a:p>
      </cdr:txBody>
    </cdr:sp>
  </cdr:relSizeAnchor>
  <cdr:relSizeAnchor xmlns:cdr="http://schemas.openxmlformats.org/drawingml/2006/chartDrawing">
    <cdr:from>
      <cdr:x>0.25006</cdr:x>
      <cdr:y>0.67947</cdr:y>
    </cdr:from>
    <cdr:to>
      <cdr:x>0.28901</cdr:x>
      <cdr:y>0.7205</cdr:y>
    </cdr:to>
    <cdr:cxnSp macro="">
      <cdr:nvCxnSpPr>
        <cdr:cNvPr id="20" name="Straight Arrow Connector 19">
          <a:extLst xmlns:a="http://schemas.openxmlformats.org/drawingml/2006/main">
            <a:ext uri="{FF2B5EF4-FFF2-40B4-BE49-F238E27FC236}">
              <a16:creationId xmlns:a16="http://schemas.microsoft.com/office/drawing/2014/main" id="{D7804ADD-3CCD-4118-B04C-68082D40D0C9}"/>
            </a:ext>
          </a:extLst>
        </cdr:cNvPr>
        <cdr:cNvCxnSpPr/>
      </cdr:nvCxnSpPr>
      <cdr:spPr>
        <a:xfrm xmlns:a="http://schemas.openxmlformats.org/drawingml/2006/main" flipH="1" flipV="1">
          <a:off x="1928651" y="3802660"/>
          <a:ext cx="300371" cy="229641"/>
        </a:xfrm>
        <a:prstGeom xmlns:a="http://schemas.openxmlformats.org/drawingml/2006/main" prst="straightConnector1">
          <a:avLst/>
        </a:prstGeom>
        <a:ln xmlns:a="http://schemas.openxmlformats.org/drawingml/2006/main" w="38100">
          <a:solidFill>
            <a:schemeClr val="accent4"/>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0.40755</cdr:x>
      <cdr:y>0.47236</cdr:y>
    </cdr:from>
    <cdr:to>
      <cdr:x>0.66133</cdr:x>
      <cdr:y>0.63646</cdr:y>
    </cdr:to>
    <cdr:sp macro="" textlink="">
      <cdr:nvSpPr>
        <cdr:cNvPr id="21" name="Rectangle: Rounded Corners 20">
          <a:extLst xmlns:a="http://schemas.openxmlformats.org/drawingml/2006/main">
            <a:ext uri="{FF2B5EF4-FFF2-40B4-BE49-F238E27FC236}">
              <a16:creationId xmlns:a16="http://schemas.microsoft.com/office/drawing/2014/main" id="{4EA39B77-FB81-470C-BB42-4032F7EE92E4}"/>
            </a:ext>
          </a:extLst>
        </cdr:cNvPr>
        <cdr:cNvSpPr/>
      </cdr:nvSpPr>
      <cdr:spPr>
        <a:xfrm xmlns:a="http://schemas.openxmlformats.org/drawingml/2006/main">
          <a:off x="2607281" y="2312552"/>
          <a:ext cx="1623534" cy="803372"/>
        </a:xfrm>
        <a:prstGeom xmlns:a="http://schemas.openxmlformats.org/drawingml/2006/main" prst="roundRect">
          <a:avLst/>
        </a:prstGeom>
        <a:solidFill xmlns:a="http://schemas.openxmlformats.org/drawingml/2006/main">
          <a:srgbClr val="92D050"/>
        </a:solidFill>
        <a:ln xmlns:a="http://schemas.openxmlformats.org/drawingml/2006/main">
          <a:solidFill>
            <a:srgbClr val="92D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dirty="0"/>
            <a:t>Simple differential privacy implementation with no accuracy improvements</a:t>
          </a:r>
          <a:endParaRPr lang="en-US" baseline="0" dirty="0"/>
        </a:p>
        <a:p xmlns:a="http://schemas.openxmlformats.org/drawingml/2006/main">
          <a:endParaRPr lang="en-US" dirty="0"/>
        </a:p>
      </cdr:txBody>
    </cdr:sp>
  </cdr:relSizeAnchor>
  <cdr:relSizeAnchor xmlns:cdr="http://schemas.openxmlformats.org/drawingml/2006/chartDrawing">
    <cdr:from>
      <cdr:x>0.32804</cdr:x>
      <cdr:y>0.38508</cdr:y>
    </cdr:from>
    <cdr:to>
      <cdr:x>0.41127</cdr:x>
      <cdr:y>0.47981</cdr:y>
    </cdr:to>
    <cdr:cxnSp macro="">
      <cdr:nvCxnSpPr>
        <cdr:cNvPr id="22" name="Straight Arrow Connector 21">
          <a:extLst xmlns:a="http://schemas.openxmlformats.org/drawingml/2006/main">
            <a:ext uri="{FF2B5EF4-FFF2-40B4-BE49-F238E27FC236}">
              <a16:creationId xmlns:a16="http://schemas.microsoft.com/office/drawing/2014/main" id="{C4148813-31CB-4B21-824C-E7D495CF7D94}"/>
            </a:ext>
          </a:extLst>
        </cdr:cNvPr>
        <cdr:cNvCxnSpPr/>
      </cdr:nvCxnSpPr>
      <cdr:spPr>
        <a:xfrm xmlns:a="http://schemas.openxmlformats.org/drawingml/2006/main" flipH="1" flipV="1">
          <a:off x="2530013" y="2155093"/>
          <a:ext cx="641952" cy="530179"/>
        </a:xfrm>
        <a:prstGeom xmlns:a="http://schemas.openxmlformats.org/drawingml/2006/main" prst="straightConnector1">
          <a:avLst/>
        </a:prstGeom>
        <a:ln xmlns:a="http://schemas.openxmlformats.org/drawingml/2006/main" w="38100">
          <a:solidFill>
            <a:srgbClr val="92D05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0.53769</cdr:x>
      <cdr:y>0.24734</cdr:y>
    </cdr:from>
    <cdr:to>
      <cdr:x>0.85985</cdr:x>
      <cdr:y>0.41615</cdr:y>
    </cdr:to>
    <cdr:sp macro="" textlink="">
      <cdr:nvSpPr>
        <cdr:cNvPr id="24" name="Rectangle: Rounded Corners 23">
          <a:extLst xmlns:a="http://schemas.openxmlformats.org/drawingml/2006/main">
            <a:ext uri="{FF2B5EF4-FFF2-40B4-BE49-F238E27FC236}">
              <a16:creationId xmlns:a16="http://schemas.microsoft.com/office/drawing/2014/main" id="{552FC8A6-137D-410D-9097-AD3BC1CE28E5}"/>
            </a:ext>
          </a:extLst>
        </cdr:cNvPr>
        <cdr:cNvSpPr/>
      </cdr:nvSpPr>
      <cdr:spPr>
        <a:xfrm xmlns:a="http://schemas.openxmlformats.org/drawingml/2006/main">
          <a:off x="3439843" y="1210924"/>
          <a:ext cx="2060971" cy="826439"/>
        </a:xfrm>
        <a:prstGeom xmlns:a="http://schemas.openxmlformats.org/drawingml/2006/main" prst="roundRect">
          <a:avLst/>
        </a:prstGeom>
        <a:solidFill xmlns:a="http://schemas.openxmlformats.org/drawingml/2006/main">
          <a:schemeClr val="accent3"/>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dirty="0"/>
            <a:t>Proposed 2020 Census differential privacy implementation with use-case based accuracy improvements</a:t>
          </a:r>
          <a:endParaRPr lang="en-US" baseline="0" dirty="0"/>
        </a:p>
        <a:p xmlns:a="http://schemas.openxmlformats.org/drawingml/2006/main">
          <a:endParaRPr lang="en-US" dirty="0"/>
        </a:p>
      </cdr:txBody>
    </cdr:sp>
  </cdr:relSizeAnchor>
  <cdr:relSizeAnchor xmlns:cdr="http://schemas.openxmlformats.org/drawingml/2006/chartDrawing">
    <cdr:from>
      <cdr:x>0.40173</cdr:x>
      <cdr:y>0.19519</cdr:y>
    </cdr:from>
    <cdr:to>
      <cdr:x>0.54197</cdr:x>
      <cdr:y>0.28183</cdr:y>
    </cdr:to>
    <cdr:cxnSp macro="">
      <cdr:nvCxnSpPr>
        <cdr:cNvPr id="26" name="Straight Arrow Connector 25">
          <a:extLst xmlns:a="http://schemas.openxmlformats.org/drawingml/2006/main">
            <a:ext uri="{FF2B5EF4-FFF2-40B4-BE49-F238E27FC236}">
              <a16:creationId xmlns:a16="http://schemas.microsoft.com/office/drawing/2014/main" id="{C3E50F24-617D-4E66-AB5A-80881C88A364}"/>
            </a:ext>
          </a:extLst>
        </cdr:cNvPr>
        <cdr:cNvCxnSpPr/>
      </cdr:nvCxnSpPr>
      <cdr:spPr>
        <a:xfrm xmlns:a="http://schemas.openxmlformats.org/drawingml/2006/main" flipH="1" flipV="1">
          <a:off x="3098424" y="1092411"/>
          <a:ext cx="1081579" cy="484860"/>
        </a:xfrm>
        <a:prstGeom xmlns:a="http://schemas.openxmlformats.org/drawingml/2006/main" prst="straightConnector1">
          <a:avLst/>
        </a:prstGeom>
        <a:ln xmlns:a="http://schemas.openxmlformats.org/drawingml/2006/main" w="38100">
          <a:solidFill>
            <a:schemeClr val="accent3"/>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0.08665</cdr:x>
      <cdr:y>0.07744</cdr:y>
    </cdr:from>
    <cdr:to>
      <cdr:x>0.9689</cdr:x>
      <cdr:y>0.89173</cdr:y>
    </cdr:to>
    <cdr:sp macro="" textlink="">
      <cdr:nvSpPr>
        <cdr:cNvPr id="11" name="Freeform: Shape 10">
          <a:extLst xmlns:a="http://schemas.openxmlformats.org/drawingml/2006/main">
            <a:ext uri="{FF2B5EF4-FFF2-40B4-BE49-F238E27FC236}">
              <a16:creationId xmlns:a16="http://schemas.microsoft.com/office/drawing/2014/main" id="{321ABBCB-2C0E-498D-B639-F32933CBCEE9}"/>
            </a:ext>
          </a:extLst>
        </cdr:cNvPr>
        <cdr:cNvSpPr/>
      </cdr:nvSpPr>
      <cdr:spPr>
        <a:xfrm xmlns:a="http://schemas.openxmlformats.org/drawingml/2006/main">
          <a:off x="668262" y="433385"/>
          <a:ext cx="6804454" cy="4557210"/>
        </a:xfrm>
        <a:custGeom xmlns:a="http://schemas.openxmlformats.org/drawingml/2006/main">
          <a:avLst/>
          <a:gdLst>
            <a:gd name="connsiteX0" fmla="*/ 0 w 7815385"/>
            <a:gd name="connsiteY0" fmla="*/ 4929037 h 4929037"/>
            <a:gd name="connsiteX1" fmla="*/ 2017347 w 7815385"/>
            <a:gd name="connsiteY1" fmla="*/ 1939652 h 4929037"/>
            <a:gd name="connsiteX2" fmla="*/ 4542693 w 7815385"/>
            <a:gd name="connsiteY2" fmla="*/ 298421 h 4929037"/>
            <a:gd name="connsiteX3" fmla="*/ 7815385 w 7815385"/>
            <a:gd name="connsiteY3" fmla="*/ 460 h 4929037"/>
            <a:gd name="connsiteX4" fmla="*/ 7815385 w 7815385"/>
            <a:gd name="connsiteY4" fmla="*/ 460 h 4929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5385" h="4929037">
              <a:moveTo>
                <a:pt x="0" y="4929037"/>
              </a:moveTo>
              <a:cubicBezTo>
                <a:pt x="630116" y="3820229"/>
                <a:pt x="1260232" y="2711421"/>
                <a:pt x="2017347" y="1939652"/>
              </a:cubicBezTo>
              <a:cubicBezTo>
                <a:pt x="2774462" y="1167883"/>
                <a:pt x="3576353" y="621620"/>
                <a:pt x="4542693" y="298421"/>
              </a:cubicBezTo>
              <a:cubicBezTo>
                <a:pt x="5509033" y="-24778"/>
                <a:pt x="7815385" y="460"/>
                <a:pt x="7815385" y="460"/>
              </a:cubicBezTo>
              <a:lnTo>
                <a:pt x="7815385" y="460"/>
              </a:lnTo>
            </a:path>
          </a:pathLst>
        </a:custGeom>
        <a:noFill xmlns:a="http://schemas.openxmlformats.org/drawingml/2006/main"/>
        <a:ln xmlns:a="http://schemas.openxmlformats.org/drawingml/2006/main" w="38100">
          <a:solidFill>
            <a:srgbClr val="92D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0.0781</cdr:x>
      <cdr:y>0.07449</cdr:y>
    </cdr:from>
    <cdr:to>
      <cdr:x>0.97424</cdr:x>
      <cdr:y>0.88823</cdr:y>
    </cdr:to>
    <cdr:sp macro="" textlink="">
      <cdr:nvSpPr>
        <cdr:cNvPr id="17" name="Freeform: Shape 16">
          <a:extLst xmlns:a="http://schemas.openxmlformats.org/drawingml/2006/main">
            <a:ext uri="{FF2B5EF4-FFF2-40B4-BE49-F238E27FC236}">
              <a16:creationId xmlns:a16="http://schemas.microsoft.com/office/drawing/2014/main" id="{3CC77D08-A7E6-49D7-989C-569C4F3B2189}"/>
            </a:ext>
          </a:extLst>
        </cdr:cNvPr>
        <cdr:cNvSpPr/>
      </cdr:nvSpPr>
      <cdr:spPr>
        <a:xfrm xmlns:a="http://schemas.openxmlformats.org/drawingml/2006/main">
          <a:off x="602360" y="416909"/>
          <a:ext cx="6911546" cy="4554101"/>
        </a:xfrm>
        <a:custGeom xmlns:a="http://schemas.openxmlformats.org/drawingml/2006/main">
          <a:avLst/>
          <a:gdLst>
            <a:gd name="connsiteX0" fmla="*/ 0 w 5485423"/>
            <a:gd name="connsiteY0" fmla="*/ 4909586 h 4909586"/>
            <a:gd name="connsiteX1" fmla="*/ 332154 w 5485423"/>
            <a:gd name="connsiteY1" fmla="*/ 3610278 h 4909586"/>
            <a:gd name="connsiteX2" fmla="*/ 972039 w 5485423"/>
            <a:gd name="connsiteY2" fmla="*/ 1807855 h 4909586"/>
            <a:gd name="connsiteX3" fmla="*/ 2066192 w 5485423"/>
            <a:gd name="connsiteY3" fmla="*/ 669740 h 4909586"/>
            <a:gd name="connsiteX4" fmla="*/ 3683000 w 5485423"/>
            <a:gd name="connsiteY4" fmla="*/ 98240 h 4909586"/>
            <a:gd name="connsiteX5" fmla="*/ 5485423 w 5485423"/>
            <a:gd name="connsiteY5" fmla="*/ 547 h 4909586"/>
            <a:gd name="connsiteX6" fmla="*/ 5485423 w 5485423"/>
            <a:gd name="connsiteY6" fmla="*/ 547 h 490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5423" h="4909586">
              <a:moveTo>
                <a:pt x="0" y="4909586"/>
              </a:moveTo>
              <a:cubicBezTo>
                <a:pt x="85074" y="4518409"/>
                <a:pt x="170148" y="4127233"/>
                <a:pt x="332154" y="3610278"/>
              </a:cubicBezTo>
              <a:cubicBezTo>
                <a:pt x="494160" y="3093323"/>
                <a:pt x="683033" y="2297945"/>
                <a:pt x="972039" y="1807855"/>
              </a:cubicBezTo>
              <a:cubicBezTo>
                <a:pt x="1261045" y="1317765"/>
                <a:pt x="1614365" y="954676"/>
                <a:pt x="2066192" y="669740"/>
              </a:cubicBezTo>
              <a:cubicBezTo>
                <a:pt x="2518019" y="384804"/>
                <a:pt x="3113128" y="209772"/>
                <a:pt x="3683000" y="98240"/>
              </a:cubicBezTo>
              <a:cubicBezTo>
                <a:pt x="4252872" y="-13292"/>
                <a:pt x="5485423" y="547"/>
                <a:pt x="5485423" y="547"/>
              </a:cubicBezTo>
              <a:lnTo>
                <a:pt x="5485423" y="547"/>
              </a:lnTo>
            </a:path>
          </a:pathLst>
        </a:custGeom>
        <a:noFill xmlns:a="http://schemas.openxmlformats.org/drawingml/2006/main"/>
        <a:ln xmlns:a="http://schemas.openxmlformats.org/drawingml/2006/main" w="38100">
          <a:solidFill>
            <a:schemeClr val="accent3"/>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0.28507</cdr:x>
      <cdr:y>0.71662</cdr:y>
    </cdr:from>
    <cdr:to>
      <cdr:x>0.52029</cdr:x>
      <cdr:y>0.85316</cdr:y>
    </cdr:to>
    <cdr:sp macro="" textlink="">
      <cdr:nvSpPr>
        <cdr:cNvPr id="18" name="Rectangle: Rounded Corners 17">
          <a:extLst xmlns:a="http://schemas.openxmlformats.org/drawingml/2006/main">
            <a:ext uri="{FF2B5EF4-FFF2-40B4-BE49-F238E27FC236}">
              <a16:creationId xmlns:a16="http://schemas.microsoft.com/office/drawing/2014/main" id="{72EF9030-F324-4E9D-817C-AE6B8D6A78D2}"/>
            </a:ext>
          </a:extLst>
        </cdr:cNvPr>
        <cdr:cNvSpPr/>
      </cdr:nvSpPr>
      <cdr:spPr>
        <a:xfrm xmlns:a="http://schemas.openxmlformats.org/drawingml/2006/main">
          <a:off x="2198634" y="4010586"/>
          <a:ext cx="1814190" cy="764139"/>
        </a:xfrm>
        <a:prstGeom xmlns:a="http://schemas.openxmlformats.org/drawingml/2006/main" prst="roundRect">
          <a:avLst/>
        </a:prstGeom>
        <a:solidFill xmlns:a="http://schemas.openxmlformats.org/drawingml/2006/main">
          <a:schemeClr val="accent4"/>
        </a:solidFill>
        <a:ln xmlns:a="http://schemas.openxmlformats.org/drawingml/2006/main">
          <a:solidFill>
            <a:schemeClr val="accent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a:t>Randomized</a:t>
          </a:r>
          <a:r>
            <a:rPr lang="en-US" baseline="0" dirty="0"/>
            <a:t> response: method used by Google, Apple and Microsoft</a:t>
          </a:r>
          <a:endParaRPr lang="en-US" dirty="0"/>
        </a:p>
      </cdr:txBody>
    </cdr:sp>
  </cdr:relSizeAnchor>
  <cdr:relSizeAnchor xmlns:cdr="http://schemas.openxmlformats.org/drawingml/2006/chartDrawing">
    <cdr:from>
      <cdr:x>0.25006</cdr:x>
      <cdr:y>0.67947</cdr:y>
    </cdr:from>
    <cdr:to>
      <cdr:x>0.28901</cdr:x>
      <cdr:y>0.7205</cdr:y>
    </cdr:to>
    <cdr:cxnSp macro="">
      <cdr:nvCxnSpPr>
        <cdr:cNvPr id="20" name="Straight Arrow Connector 19">
          <a:extLst xmlns:a="http://schemas.openxmlformats.org/drawingml/2006/main">
            <a:ext uri="{FF2B5EF4-FFF2-40B4-BE49-F238E27FC236}">
              <a16:creationId xmlns:a16="http://schemas.microsoft.com/office/drawing/2014/main" id="{D7804ADD-3CCD-4118-B04C-68082D40D0C9}"/>
            </a:ext>
          </a:extLst>
        </cdr:cNvPr>
        <cdr:cNvCxnSpPr/>
      </cdr:nvCxnSpPr>
      <cdr:spPr>
        <a:xfrm xmlns:a="http://schemas.openxmlformats.org/drawingml/2006/main" flipH="1" flipV="1">
          <a:off x="1928651" y="3802660"/>
          <a:ext cx="300371" cy="229641"/>
        </a:xfrm>
        <a:prstGeom xmlns:a="http://schemas.openxmlformats.org/drawingml/2006/main" prst="straightConnector1">
          <a:avLst/>
        </a:prstGeom>
        <a:ln xmlns:a="http://schemas.openxmlformats.org/drawingml/2006/main" w="38100">
          <a:solidFill>
            <a:schemeClr val="accent4"/>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0.40755</cdr:x>
      <cdr:y>0.47236</cdr:y>
    </cdr:from>
    <cdr:to>
      <cdr:x>0.66699</cdr:x>
      <cdr:y>0.60901</cdr:y>
    </cdr:to>
    <cdr:sp macro="" textlink="">
      <cdr:nvSpPr>
        <cdr:cNvPr id="21" name="Rectangle: Rounded Corners 20">
          <a:extLst xmlns:a="http://schemas.openxmlformats.org/drawingml/2006/main">
            <a:ext uri="{FF2B5EF4-FFF2-40B4-BE49-F238E27FC236}">
              <a16:creationId xmlns:a16="http://schemas.microsoft.com/office/drawing/2014/main" id="{4EA39B77-FB81-470C-BB42-4032F7EE92E4}"/>
            </a:ext>
          </a:extLst>
        </cdr:cNvPr>
        <cdr:cNvSpPr/>
      </cdr:nvSpPr>
      <cdr:spPr>
        <a:xfrm xmlns:a="http://schemas.openxmlformats.org/drawingml/2006/main">
          <a:off x="3533536" y="2971798"/>
          <a:ext cx="2249359" cy="859693"/>
        </a:xfrm>
        <a:prstGeom xmlns:a="http://schemas.openxmlformats.org/drawingml/2006/main" prst="roundRect">
          <a:avLst/>
        </a:prstGeom>
        <a:solidFill xmlns:a="http://schemas.openxmlformats.org/drawingml/2006/main">
          <a:srgbClr val="92D050"/>
        </a:solidFill>
        <a:ln xmlns:a="http://schemas.openxmlformats.org/drawingml/2006/main">
          <a:solidFill>
            <a:srgbClr val="92D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dirty="0"/>
            <a:t>Simple differential privacy implementation with no accuracy improvements</a:t>
          </a:r>
          <a:endParaRPr lang="en-US" baseline="0" dirty="0"/>
        </a:p>
        <a:p xmlns:a="http://schemas.openxmlformats.org/drawingml/2006/main">
          <a:endParaRPr lang="en-US" dirty="0"/>
        </a:p>
      </cdr:txBody>
    </cdr:sp>
  </cdr:relSizeAnchor>
  <cdr:relSizeAnchor xmlns:cdr="http://schemas.openxmlformats.org/drawingml/2006/chartDrawing">
    <cdr:from>
      <cdr:x>0.32804</cdr:x>
      <cdr:y>0.38508</cdr:y>
    </cdr:from>
    <cdr:to>
      <cdr:x>0.41127</cdr:x>
      <cdr:y>0.47981</cdr:y>
    </cdr:to>
    <cdr:cxnSp macro="">
      <cdr:nvCxnSpPr>
        <cdr:cNvPr id="22" name="Straight Arrow Connector 21">
          <a:extLst xmlns:a="http://schemas.openxmlformats.org/drawingml/2006/main">
            <a:ext uri="{FF2B5EF4-FFF2-40B4-BE49-F238E27FC236}">
              <a16:creationId xmlns:a16="http://schemas.microsoft.com/office/drawing/2014/main" id="{C4148813-31CB-4B21-824C-E7D495CF7D94}"/>
            </a:ext>
          </a:extLst>
        </cdr:cNvPr>
        <cdr:cNvCxnSpPr/>
      </cdr:nvCxnSpPr>
      <cdr:spPr>
        <a:xfrm xmlns:a="http://schemas.openxmlformats.org/drawingml/2006/main" flipH="1" flipV="1">
          <a:off x="2530013" y="2155093"/>
          <a:ext cx="641952" cy="530179"/>
        </a:xfrm>
        <a:prstGeom xmlns:a="http://schemas.openxmlformats.org/drawingml/2006/main" prst="straightConnector1">
          <a:avLst/>
        </a:prstGeom>
        <a:ln xmlns:a="http://schemas.openxmlformats.org/drawingml/2006/main" w="38100">
          <a:solidFill>
            <a:srgbClr val="92D05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0.53769</cdr:x>
      <cdr:y>0.27593</cdr:y>
    </cdr:from>
    <cdr:to>
      <cdr:x>0.8507</cdr:x>
      <cdr:y>0.41615</cdr:y>
    </cdr:to>
    <cdr:sp macro="" textlink="">
      <cdr:nvSpPr>
        <cdr:cNvPr id="24" name="Rectangle: Rounded Corners 23">
          <a:extLst xmlns:a="http://schemas.openxmlformats.org/drawingml/2006/main">
            <a:ext uri="{FF2B5EF4-FFF2-40B4-BE49-F238E27FC236}">
              <a16:creationId xmlns:a16="http://schemas.microsoft.com/office/drawing/2014/main" id="{552FC8A6-137D-410D-9097-AD3BC1CE28E5}"/>
            </a:ext>
          </a:extLst>
        </cdr:cNvPr>
        <cdr:cNvSpPr/>
      </cdr:nvSpPr>
      <cdr:spPr>
        <a:xfrm xmlns:a="http://schemas.openxmlformats.org/drawingml/2006/main">
          <a:off x="4661877" y="1735992"/>
          <a:ext cx="2713892" cy="882162"/>
        </a:xfrm>
        <a:prstGeom xmlns:a="http://schemas.openxmlformats.org/drawingml/2006/main" prst="roundRect">
          <a:avLst/>
        </a:prstGeom>
        <a:solidFill xmlns:a="http://schemas.openxmlformats.org/drawingml/2006/main">
          <a:schemeClr val="accent3"/>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dirty="0"/>
            <a:t>Proposed 2020 Census differential privacy implementation with use-case based accuracy improvements</a:t>
          </a:r>
          <a:endParaRPr lang="en-US" baseline="0" dirty="0"/>
        </a:p>
        <a:p xmlns:a="http://schemas.openxmlformats.org/drawingml/2006/main">
          <a:endParaRPr lang="en-US" dirty="0"/>
        </a:p>
      </cdr:txBody>
    </cdr:sp>
  </cdr:relSizeAnchor>
  <cdr:relSizeAnchor xmlns:cdr="http://schemas.openxmlformats.org/drawingml/2006/chartDrawing">
    <cdr:from>
      <cdr:x>0.40173</cdr:x>
      <cdr:y>0.19519</cdr:y>
    </cdr:from>
    <cdr:to>
      <cdr:x>0.54197</cdr:x>
      <cdr:y>0.28183</cdr:y>
    </cdr:to>
    <cdr:cxnSp macro="">
      <cdr:nvCxnSpPr>
        <cdr:cNvPr id="26" name="Straight Arrow Connector 25">
          <a:extLst xmlns:a="http://schemas.openxmlformats.org/drawingml/2006/main">
            <a:ext uri="{FF2B5EF4-FFF2-40B4-BE49-F238E27FC236}">
              <a16:creationId xmlns:a16="http://schemas.microsoft.com/office/drawing/2014/main" id="{C3E50F24-617D-4E66-AB5A-80881C88A364}"/>
            </a:ext>
          </a:extLst>
        </cdr:cNvPr>
        <cdr:cNvCxnSpPr/>
      </cdr:nvCxnSpPr>
      <cdr:spPr>
        <a:xfrm xmlns:a="http://schemas.openxmlformats.org/drawingml/2006/main" flipH="1" flipV="1">
          <a:off x="3098424" y="1092411"/>
          <a:ext cx="1081579" cy="484860"/>
        </a:xfrm>
        <a:prstGeom xmlns:a="http://schemas.openxmlformats.org/drawingml/2006/main" prst="straightConnector1">
          <a:avLst/>
        </a:prstGeom>
        <a:ln xmlns:a="http://schemas.openxmlformats.org/drawingml/2006/main" w="38100">
          <a:solidFill>
            <a:schemeClr val="accent3"/>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070ED92-9D50-4370-9FCA-B3F299C1E0F3}" type="datetimeFigureOut">
              <a:rPr lang="en-US" smtClean="0"/>
              <a:t>3/12/2019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BD2B5C5-46F5-4EA7-BEC5-9ED227B03822}" type="slidenum">
              <a:rPr lang="en-US" smtClean="0"/>
              <a:t>‹#›</a:t>
            </a:fld>
            <a:endParaRPr lang="en-US"/>
          </a:p>
        </p:txBody>
      </p:sp>
    </p:spTree>
    <p:extLst>
      <p:ext uri="{BB962C8B-B14F-4D97-AF65-F5344CB8AC3E}">
        <p14:creationId xmlns:p14="http://schemas.microsoft.com/office/powerpoint/2010/main" val="3730154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D2B5C5-46F5-4EA7-BEC5-9ED227B03822}" type="slidenum">
              <a:rPr lang="en-US" smtClean="0"/>
              <a:t>1</a:t>
            </a:fld>
            <a:endParaRPr lang="en-US"/>
          </a:p>
        </p:txBody>
      </p:sp>
    </p:spTree>
    <p:extLst>
      <p:ext uri="{BB962C8B-B14F-4D97-AF65-F5344CB8AC3E}">
        <p14:creationId xmlns:p14="http://schemas.microsoft.com/office/powerpoint/2010/main" val="2262866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17</a:t>
            </a:fld>
            <a:endParaRPr lang="en-US"/>
          </a:p>
        </p:txBody>
      </p:sp>
    </p:spTree>
    <p:extLst>
      <p:ext uri="{BB962C8B-B14F-4D97-AF65-F5344CB8AC3E}">
        <p14:creationId xmlns:p14="http://schemas.microsoft.com/office/powerpoint/2010/main" val="2278663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20</a:t>
            </a:fld>
            <a:endParaRPr lang="en-US"/>
          </a:p>
        </p:txBody>
      </p:sp>
    </p:spTree>
    <p:extLst>
      <p:ext uri="{BB962C8B-B14F-4D97-AF65-F5344CB8AC3E}">
        <p14:creationId xmlns:p14="http://schemas.microsoft.com/office/powerpoint/2010/main" val="3833886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the data that we published for this block?</a:t>
            </a:r>
          </a:p>
        </p:txBody>
      </p:sp>
      <p:sp>
        <p:nvSpPr>
          <p:cNvPr id="4" name="Slide Number Placeholder 3"/>
          <p:cNvSpPr>
            <a:spLocks noGrp="1"/>
          </p:cNvSpPr>
          <p:nvPr>
            <p:ph type="sldNum" sz="quarter" idx="5"/>
          </p:nvPr>
        </p:nvSpPr>
        <p:spPr/>
        <p:txBody>
          <a:bodyPr/>
          <a:lstStyle/>
          <a:p>
            <a:fld id="{4BD2B5C5-46F5-4EA7-BEC5-9ED227B03822}" type="slidenum">
              <a:rPr lang="en-US" smtClean="0"/>
              <a:t>24</a:t>
            </a:fld>
            <a:endParaRPr lang="en-US"/>
          </a:p>
        </p:txBody>
      </p:sp>
    </p:spTree>
    <p:extLst>
      <p:ext uri="{BB962C8B-B14F-4D97-AF65-F5344CB8AC3E}">
        <p14:creationId xmlns:p14="http://schemas.microsoft.com/office/powerpoint/2010/main" val="4272721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turns out that if we publish those statistics, there is only a single solution.</a:t>
            </a:r>
          </a:p>
        </p:txBody>
      </p:sp>
      <p:sp>
        <p:nvSpPr>
          <p:cNvPr id="4" name="Slide Number Placeholder 3"/>
          <p:cNvSpPr>
            <a:spLocks noGrp="1"/>
          </p:cNvSpPr>
          <p:nvPr>
            <p:ph type="sldNum" sz="quarter" idx="5"/>
          </p:nvPr>
        </p:nvSpPr>
        <p:spPr/>
        <p:txBody>
          <a:bodyPr/>
          <a:lstStyle/>
          <a:p>
            <a:fld id="{4BD2B5C5-46F5-4EA7-BEC5-9ED227B03822}" type="slidenum">
              <a:rPr lang="en-US" smtClean="0"/>
              <a:t>25</a:t>
            </a:fld>
            <a:endParaRPr lang="en-US"/>
          </a:p>
        </p:txBody>
      </p:sp>
    </p:spTree>
    <p:extLst>
      <p:ext uri="{BB962C8B-B14F-4D97-AF65-F5344CB8AC3E}">
        <p14:creationId xmlns:p14="http://schemas.microsoft.com/office/powerpoint/2010/main" val="1624280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 we remove this statistic?</a:t>
            </a:r>
          </a:p>
        </p:txBody>
      </p:sp>
      <p:sp>
        <p:nvSpPr>
          <p:cNvPr id="4" name="Slide Number Placeholder 3"/>
          <p:cNvSpPr>
            <a:spLocks noGrp="1"/>
          </p:cNvSpPr>
          <p:nvPr>
            <p:ph type="sldNum" sz="quarter" idx="5"/>
          </p:nvPr>
        </p:nvSpPr>
        <p:spPr/>
        <p:txBody>
          <a:bodyPr/>
          <a:lstStyle/>
          <a:p>
            <a:fld id="{4BD2B5C5-46F5-4EA7-BEC5-9ED227B03822}" type="slidenum">
              <a:rPr lang="en-US" smtClean="0"/>
              <a:t>26</a:t>
            </a:fld>
            <a:endParaRPr lang="en-US"/>
          </a:p>
        </p:txBody>
      </p:sp>
    </p:spTree>
    <p:extLst>
      <p:ext uri="{BB962C8B-B14F-4D97-AF65-F5344CB8AC3E}">
        <p14:creationId xmlns:p14="http://schemas.microsoft.com/office/powerpoint/2010/main" val="2560270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turns out that query auditing is NP-hard</a:t>
            </a:r>
          </a:p>
        </p:txBody>
      </p:sp>
      <p:sp>
        <p:nvSpPr>
          <p:cNvPr id="4" name="Slide Number Placeholder 3"/>
          <p:cNvSpPr>
            <a:spLocks noGrp="1"/>
          </p:cNvSpPr>
          <p:nvPr>
            <p:ph type="sldNum" sz="quarter" idx="5"/>
          </p:nvPr>
        </p:nvSpPr>
        <p:spPr/>
        <p:txBody>
          <a:bodyPr/>
          <a:lstStyle/>
          <a:p>
            <a:fld id="{4BD2B5C5-46F5-4EA7-BEC5-9ED227B03822}" type="slidenum">
              <a:rPr lang="en-US" smtClean="0"/>
              <a:t>27</a:t>
            </a:fld>
            <a:endParaRPr lang="en-US"/>
          </a:p>
        </p:txBody>
      </p:sp>
    </p:spTree>
    <p:extLst>
      <p:ext uri="{BB962C8B-B14F-4D97-AF65-F5344CB8AC3E}">
        <p14:creationId xmlns:p14="http://schemas.microsoft.com/office/powerpoint/2010/main" val="1260740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33</a:t>
            </a:fld>
            <a:endParaRPr lang="en-US"/>
          </a:p>
        </p:txBody>
      </p:sp>
    </p:spTree>
    <p:extLst>
      <p:ext uri="{BB962C8B-B14F-4D97-AF65-F5344CB8AC3E}">
        <p14:creationId xmlns:p14="http://schemas.microsoft.com/office/powerpoint/2010/main" val="1602337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37</a:t>
            </a:fld>
            <a:endParaRPr lang="en-US"/>
          </a:p>
        </p:txBody>
      </p:sp>
    </p:spTree>
    <p:extLst>
      <p:ext uri="{BB962C8B-B14F-4D97-AF65-F5344CB8AC3E}">
        <p14:creationId xmlns:p14="http://schemas.microsoft.com/office/powerpoint/2010/main" val="3374971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D2B5C5-46F5-4EA7-BEC5-9ED227B03822}" type="slidenum">
              <a:rPr lang="en-US" smtClean="0"/>
              <a:t>38</a:t>
            </a:fld>
            <a:endParaRPr lang="en-US"/>
          </a:p>
        </p:txBody>
      </p:sp>
    </p:spTree>
    <p:extLst>
      <p:ext uri="{BB962C8B-B14F-4D97-AF65-F5344CB8AC3E}">
        <p14:creationId xmlns:p14="http://schemas.microsoft.com/office/powerpoint/2010/main" val="885401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40</a:t>
            </a:fld>
            <a:endParaRPr lang="en-US"/>
          </a:p>
        </p:txBody>
      </p:sp>
    </p:spTree>
    <p:extLst>
      <p:ext uri="{BB962C8B-B14F-4D97-AF65-F5344CB8AC3E}">
        <p14:creationId xmlns:p14="http://schemas.microsoft.com/office/powerpoint/2010/main" val="1841220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D2B5C5-46F5-4EA7-BEC5-9ED227B03822}" type="slidenum">
              <a:rPr lang="en-US" smtClean="0"/>
              <a:t>3</a:t>
            </a:fld>
            <a:endParaRPr lang="en-US"/>
          </a:p>
        </p:txBody>
      </p:sp>
    </p:spTree>
    <p:extLst>
      <p:ext uri="{BB962C8B-B14F-4D97-AF65-F5344CB8AC3E}">
        <p14:creationId xmlns:p14="http://schemas.microsoft.com/office/powerpoint/2010/main" val="3823562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Accuracy (in all slides)</a:t>
            </a:r>
            <a:r>
              <a:rPr lang="en-US" baseline="0" dirty="0"/>
              <a:t> is (1 – </a:t>
            </a:r>
            <a:r>
              <a:rPr lang="en-US" baseline="0" dirty="0" err="1"/>
              <a:t>AveTVD</a:t>
            </a:r>
            <a:r>
              <a:rPr lang="en-US" baseline="0" dirty="0"/>
              <a:t>/N), where </a:t>
            </a:r>
            <a:r>
              <a:rPr lang="en-US" baseline="0" dirty="0" err="1"/>
              <a:t>AveTVD</a:t>
            </a:r>
            <a:r>
              <a:rPr lang="en-US" baseline="0" dirty="0"/>
              <a:t> = Average </a:t>
            </a:r>
            <a:r>
              <a:rPr lang="en-US" dirty="0"/>
              <a:t>Total Variation Distance = Sum( 0.5L_1) over all query sets in the PL94 workload over all geographies</a:t>
            </a:r>
            <a:r>
              <a:rPr lang="en-US" baseline="0" dirty="0"/>
              <a:t> in the workload divided by the number of query sets (14)</a:t>
            </a:r>
            <a:r>
              <a:rPr lang="en-US" dirty="0"/>
              <a:t>, L_1</a:t>
            </a:r>
            <a:r>
              <a:rPr lang="en-US" baseline="0" dirty="0"/>
              <a:t> is the absolute error in all the table, and N is the population count in the complete person table (1940 population). </a:t>
            </a:r>
            <a:r>
              <a:rPr lang="en-US" baseline="0" dirty="0" err="1"/>
              <a:t>AveTVD</a:t>
            </a:r>
            <a:r>
              <a:rPr lang="en-US" baseline="0" dirty="0"/>
              <a:t> is averaged over all the tables in the workload for the relevant geography.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 the 1940 Census data, the geography is nation, state, county, enumeration district (approximately, a modern block group, in 1940 a voting precinct in most areas).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Left panel is the performance of the top-down algorithm at each level of geography for privacy-loss budgets from 0.25 to 6.00. Right panel is the performance of the district-by-district algorithm for the same geographies and workload.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Workload in the experiments is the detailed histogram GQ/HH type (9) x voting age (2) x Hispanic (5) x Race (6) x Citizenship (5) measured sharing the global privacy loss budget across all levels of geography.</a:t>
            </a:r>
          </a:p>
        </p:txBody>
      </p:sp>
      <p:sp>
        <p:nvSpPr>
          <p:cNvPr id="4" name="Slide Number Placeholder 3"/>
          <p:cNvSpPr>
            <a:spLocks noGrp="1"/>
          </p:cNvSpPr>
          <p:nvPr>
            <p:ph type="sldNum" sz="quarter" idx="10"/>
          </p:nvPr>
        </p:nvSpPr>
        <p:spPr/>
        <p:txBody>
          <a:bodyPr/>
          <a:lstStyle/>
          <a:p>
            <a:fld id="{D71A8971-5F0B-4911-87AC-F8CFD894A892}" type="slidenum">
              <a:rPr lang="en-US" smtClean="0"/>
              <a:t>41</a:t>
            </a:fld>
            <a:endParaRPr lang="en-US"/>
          </a:p>
        </p:txBody>
      </p:sp>
    </p:spTree>
    <p:extLst>
      <p:ext uri="{BB962C8B-B14F-4D97-AF65-F5344CB8AC3E}">
        <p14:creationId xmlns:p14="http://schemas.microsoft.com/office/powerpoint/2010/main" val="123265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panel is enumeration</a:t>
            </a:r>
            <a:r>
              <a:rPr lang="en-US" baseline="0" dirty="0"/>
              <a:t>-district level data showing both algorithms.</a:t>
            </a:r>
          </a:p>
          <a:p>
            <a:endParaRPr lang="en-US" baseline="0" dirty="0"/>
          </a:p>
          <a:p>
            <a:r>
              <a:rPr lang="en-US" baseline="0" dirty="0"/>
              <a:t>Right panel is national data showing both algorithms. Notice how the national data are still noisy with district-by-district DP.</a:t>
            </a:r>
            <a:endParaRPr lang="en-US" dirty="0"/>
          </a:p>
        </p:txBody>
      </p:sp>
      <p:sp>
        <p:nvSpPr>
          <p:cNvPr id="4" name="Slide Number Placeholder 3"/>
          <p:cNvSpPr>
            <a:spLocks noGrp="1"/>
          </p:cNvSpPr>
          <p:nvPr>
            <p:ph type="sldNum" sz="quarter" idx="10"/>
          </p:nvPr>
        </p:nvSpPr>
        <p:spPr/>
        <p:txBody>
          <a:bodyPr/>
          <a:lstStyle/>
          <a:p>
            <a:fld id="{D71A8971-5F0B-4911-87AC-F8CFD894A892}" type="slidenum">
              <a:rPr lang="en-US" smtClean="0"/>
              <a:t>42</a:t>
            </a:fld>
            <a:endParaRPr lang="en-US"/>
          </a:p>
        </p:txBody>
      </p:sp>
    </p:spTree>
    <p:extLst>
      <p:ext uri="{BB962C8B-B14F-4D97-AF65-F5344CB8AC3E}">
        <p14:creationId xmlns:p14="http://schemas.microsoft.com/office/powerpoint/2010/main" val="3878472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the most efficient technology, which is the one in red.</a:t>
            </a:r>
          </a:p>
        </p:txBody>
      </p:sp>
      <p:sp>
        <p:nvSpPr>
          <p:cNvPr id="4" name="Slide Number Placeholder 3"/>
          <p:cNvSpPr>
            <a:spLocks noGrp="1"/>
          </p:cNvSpPr>
          <p:nvPr>
            <p:ph type="sldNum" sz="quarter" idx="10"/>
          </p:nvPr>
        </p:nvSpPr>
        <p:spPr/>
        <p:txBody>
          <a:bodyPr/>
          <a:lstStyle/>
          <a:p>
            <a:fld id="{4BD2B5C5-46F5-4EA7-BEC5-9ED227B03822}" type="slidenum">
              <a:rPr lang="en-US" smtClean="0"/>
              <a:t>44</a:t>
            </a:fld>
            <a:endParaRPr lang="en-US"/>
          </a:p>
        </p:txBody>
      </p:sp>
    </p:spTree>
    <p:extLst>
      <p:ext uri="{BB962C8B-B14F-4D97-AF65-F5344CB8AC3E}">
        <p14:creationId xmlns:p14="http://schemas.microsoft.com/office/powerpoint/2010/main" val="2351697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Selecting an optimal point</a:t>
            </a:r>
            <a:r>
              <a:rPr lang="en-US" baseline="0" dirty="0"/>
              <a:t> on the PPF requires a social choice model. In economics, such a model equates the marginal social benefit to the marginal social cost. In the data privacy analysis, the marginal social cost of increased data accuracy is the incremental privacy loss given by the slope of the PPF at any point.</a:t>
            </a:r>
          </a:p>
          <a:p>
            <a:endParaRPr lang="en-US" baseline="0" dirty="0"/>
          </a:p>
          <a:p>
            <a:r>
              <a:rPr lang="en-US" baseline="0" dirty="0"/>
              <a:t>A social choice model posits a social welfare function linking data quality and privacy loss for individuals in the target/protected population. The points of equal social welfare would be upward sloping lines in the graph above (not necessarily straight lines).</a:t>
            </a:r>
          </a:p>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45</a:t>
            </a:fld>
            <a:endParaRPr lang="en-US"/>
          </a:p>
        </p:txBody>
      </p:sp>
    </p:spTree>
    <p:extLst>
      <p:ext uri="{BB962C8B-B14F-4D97-AF65-F5344CB8AC3E}">
        <p14:creationId xmlns:p14="http://schemas.microsoft.com/office/powerpoint/2010/main" val="4267895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D2B5C5-46F5-4EA7-BEC5-9ED227B03822}" type="slidenum">
              <a:rPr lang="en-US" smtClean="0"/>
              <a:t>47</a:t>
            </a:fld>
            <a:endParaRPr lang="en-US"/>
          </a:p>
        </p:txBody>
      </p:sp>
    </p:spTree>
    <p:extLst>
      <p:ext uri="{BB962C8B-B14F-4D97-AF65-F5344CB8AC3E}">
        <p14:creationId xmlns:p14="http://schemas.microsoft.com/office/powerpoint/2010/main" val="2949503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4</a:t>
            </a:fld>
            <a:endParaRPr lang="en-US"/>
          </a:p>
        </p:txBody>
      </p:sp>
    </p:spTree>
    <p:extLst>
      <p:ext uri="{BB962C8B-B14F-4D97-AF65-F5344CB8AC3E}">
        <p14:creationId xmlns:p14="http://schemas.microsoft.com/office/powerpoint/2010/main" val="202635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27DF75-BD57-404A-8270-0AA012C2C517}" type="slidenum">
              <a:rPr lang="en-US" smtClean="0"/>
              <a:t>5</a:t>
            </a:fld>
            <a:endParaRPr lang="en-US"/>
          </a:p>
        </p:txBody>
      </p:sp>
    </p:spTree>
    <p:extLst>
      <p:ext uri="{BB962C8B-B14F-4D97-AF65-F5344CB8AC3E}">
        <p14:creationId xmlns:p14="http://schemas.microsoft.com/office/powerpoint/2010/main" val="146453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11</a:t>
            </a:fld>
            <a:endParaRPr lang="en-US"/>
          </a:p>
        </p:txBody>
      </p:sp>
    </p:spTree>
    <p:extLst>
      <p:ext uri="{BB962C8B-B14F-4D97-AF65-F5344CB8AC3E}">
        <p14:creationId xmlns:p14="http://schemas.microsoft.com/office/powerpoint/2010/main" val="3147675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12</a:t>
            </a:fld>
            <a:endParaRPr lang="en-US"/>
          </a:p>
        </p:txBody>
      </p:sp>
    </p:spTree>
    <p:extLst>
      <p:ext uri="{BB962C8B-B14F-4D97-AF65-F5344CB8AC3E}">
        <p14:creationId xmlns:p14="http://schemas.microsoft.com/office/powerpoint/2010/main" val="3013374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13</a:t>
            </a:fld>
            <a:endParaRPr lang="en-US"/>
          </a:p>
        </p:txBody>
      </p:sp>
    </p:spTree>
    <p:extLst>
      <p:ext uri="{BB962C8B-B14F-4D97-AF65-F5344CB8AC3E}">
        <p14:creationId xmlns:p14="http://schemas.microsoft.com/office/powerpoint/2010/main" val="3779278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D2B5C5-46F5-4EA7-BEC5-9ED227B03822}" type="slidenum">
              <a:rPr lang="en-US" smtClean="0"/>
              <a:t>14</a:t>
            </a:fld>
            <a:endParaRPr lang="en-US"/>
          </a:p>
        </p:txBody>
      </p:sp>
    </p:spTree>
    <p:extLst>
      <p:ext uri="{BB962C8B-B14F-4D97-AF65-F5344CB8AC3E}">
        <p14:creationId xmlns:p14="http://schemas.microsoft.com/office/powerpoint/2010/main" val="1632685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2010 Census publication schedule</a:t>
            </a:r>
            <a:r>
              <a:rPr lang="en-US" baseline="0" dirty="0"/>
              <a:t> resulted in roughly 2.8 billion counts (including zeros) published in PL94-171, another 2.8 billion in the rest of SF1, 2 billion in SF2, and another 30 million in a public-use microdata sample. This is roughly 7.7 billion statistics, or 25 per person. That’s a lot more than </a:t>
            </a:r>
            <a:r>
              <a:rPr lang="en-US" b="1" baseline="0" dirty="0"/>
              <a:t>6</a:t>
            </a:r>
            <a:r>
              <a:rPr lang="en-US" baseline="0" dirty="0"/>
              <a:t> per person.</a:t>
            </a:r>
          </a:p>
          <a:p>
            <a:endParaRPr lang="en-US" baseline="0" dirty="0"/>
          </a:p>
        </p:txBody>
      </p:sp>
      <p:sp>
        <p:nvSpPr>
          <p:cNvPr id="4" name="Slide Number Placeholder 3"/>
          <p:cNvSpPr>
            <a:spLocks noGrp="1"/>
          </p:cNvSpPr>
          <p:nvPr>
            <p:ph type="sldNum" sz="quarter" idx="10"/>
          </p:nvPr>
        </p:nvSpPr>
        <p:spPr/>
        <p:txBody>
          <a:bodyPr/>
          <a:lstStyle/>
          <a:p>
            <a:fld id="{1C27DF75-BD57-404A-8270-0AA012C2C517}" type="slidenum">
              <a:rPr lang="en-US" smtClean="0"/>
              <a:t>16</a:t>
            </a:fld>
            <a:endParaRPr lang="en-US"/>
          </a:p>
        </p:txBody>
      </p:sp>
    </p:spTree>
    <p:extLst>
      <p:ext uri="{BB962C8B-B14F-4D97-AF65-F5344CB8AC3E}">
        <p14:creationId xmlns:p14="http://schemas.microsoft.com/office/powerpoint/2010/main" val="1422951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2" name="Title 1"/>
          <p:cNvSpPr>
            <a:spLocks noGrp="1"/>
          </p:cNvSpPr>
          <p:nvPr>
            <p:ph type="title"/>
          </p:nvPr>
        </p:nvSpPr>
        <p:spPr/>
        <p:txBody>
          <a:bodyPr/>
          <a:lstStyle/>
          <a:p>
            <a:r>
              <a:rPr lang="en-US"/>
              <a:t>Click to edit Master title style</a:t>
            </a:r>
          </a:p>
        </p:txBody>
      </p:sp>
      <p:sp>
        <p:nvSpPr>
          <p:cNvPr id="4" name="Slide Number Placeholder 5"/>
          <p:cNvSpPr>
            <a:spLocks noGrp="1"/>
          </p:cNvSpPr>
          <p:nvPr>
            <p:ph type="sldNum" sz="quarter" idx="12"/>
          </p:nvPr>
        </p:nvSpPr>
        <p:spPr>
          <a:xfrm>
            <a:off x="9232490" y="6356350"/>
            <a:ext cx="2589396" cy="360004"/>
          </a:xfrm>
        </p:spPr>
        <p:txBody>
          <a:bodyPr/>
          <a:lstStyle>
            <a:lvl1pPr algn="r">
              <a:defRPr/>
            </a:lvl1pPr>
          </a:lstStyle>
          <a:p>
            <a:fld id="{6B70B6FD-B4DD-4C3C-B591-D26FF6FF6394}" type="slidenum">
              <a:rPr lang="en-US" smtClean="0"/>
              <a:pPr/>
              <a:t>‹#›</a:t>
            </a:fld>
            <a:endParaRPr lang="en-US"/>
          </a:p>
        </p:txBody>
      </p:sp>
    </p:spTree>
    <p:extLst>
      <p:ext uri="{BB962C8B-B14F-4D97-AF65-F5344CB8AC3E}">
        <p14:creationId xmlns:p14="http://schemas.microsoft.com/office/powerpoint/2010/main" val="2530034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274638"/>
            <a:ext cx="11049000" cy="1143000"/>
          </a:xfrm>
        </p:spPr>
        <p:txBody>
          <a:bodyPr anchor="b">
            <a:normAutofit/>
          </a:bodyPr>
          <a:lstStyle>
            <a:lvl1pPr algn="l">
              <a:defRPr sz="3200"/>
            </a:lvl1pPr>
          </a:lstStyle>
          <a:p>
            <a:r>
              <a:rPr lang="en-US" dirty="0"/>
              <a:t>Click to add title</a:t>
            </a:r>
          </a:p>
        </p:txBody>
      </p:sp>
      <p:sp>
        <p:nvSpPr>
          <p:cNvPr id="3" name="Content Placeholder 2"/>
          <p:cNvSpPr>
            <a:spLocks noGrp="1"/>
          </p:cNvSpPr>
          <p:nvPr>
            <p:ph idx="1" hasCustomPrompt="1"/>
          </p:nvPr>
        </p:nvSpPr>
        <p:spPr>
          <a:xfrm>
            <a:off x="533400" y="1600201"/>
            <a:ext cx="11049000" cy="4525963"/>
          </a:xfrm>
        </p:spPr>
        <p:txBody>
          <a:bodyPr/>
          <a:lstStyle>
            <a:lvl1pPr marL="0" indent="0">
              <a:spcBef>
                <a:spcPts val="600"/>
              </a:spcBef>
              <a:spcAft>
                <a:spcPts val="600"/>
              </a:spcAft>
              <a:buNone/>
              <a:defRPr>
                <a:latin typeface="Arial Unicode MS" panose="020B0604020202020204" pitchFamily="34" charset="-128"/>
                <a:ea typeface="Arial Unicode MS" panose="020B0604020202020204" pitchFamily="34" charset="-128"/>
                <a:cs typeface="Arial Unicode MS" panose="020B0604020202020204" pitchFamily="34" charset="-128"/>
              </a:defRPr>
            </a:lvl1pPr>
            <a:lvl2pPr marL="285750" indent="-285750">
              <a:defRPr>
                <a:latin typeface="Arial Unicode MS" panose="020B0604020202020204" pitchFamily="34" charset="-128"/>
                <a:ea typeface="Arial Unicode MS" panose="020B0604020202020204" pitchFamily="34" charset="-128"/>
                <a:cs typeface="Arial Unicode MS" panose="020B0604020202020204" pitchFamily="34" charset="-128"/>
              </a:defRPr>
            </a:lvl2pPr>
            <a:lvl3pPr marL="460375" indent="0">
              <a:buNone/>
              <a:defRPr i="1">
                <a:latin typeface="Arial Unicode MS" panose="020B0604020202020204" pitchFamily="34" charset="-128"/>
                <a:ea typeface="Arial Unicode MS" panose="020B0604020202020204" pitchFamily="34" charset="-128"/>
                <a:cs typeface="Arial Unicode MS" panose="020B0604020202020204" pitchFamily="34" charset="-128"/>
              </a:defRPr>
            </a:lvl3pPr>
            <a:lvl4pPr marL="688975" indent="-228600">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marL="1081088" indent="-228600">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userDrawn="1"/>
        </p:nvCxnSpPr>
        <p:spPr>
          <a:xfrm>
            <a:off x="609600" y="1524000"/>
            <a:ext cx="10972800" cy="0"/>
          </a:xfrm>
          <a:prstGeom prst="line">
            <a:avLst/>
          </a:prstGeom>
          <a:ln w="57150">
            <a:solidFill>
              <a:srgbClr val="A9203D"/>
            </a:solidFill>
          </a:ln>
        </p:spPr>
        <p:style>
          <a:lnRef idx="1">
            <a:schemeClr val="accent2"/>
          </a:lnRef>
          <a:fillRef idx="0">
            <a:schemeClr val="accent2"/>
          </a:fillRef>
          <a:effectRef idx="0">
            <a:schemeClr val="accent2"/>
          </a:effectRef>
          <a:fontRef idx="minor">
            <a:schemeClr val="tx1"/>
          </a:fontRef>
        </p:style>
      </p:cxnSp>
      <p:sp>
        <p:nvSpPr>
          <p:cNvPr id="6" name="Slide Number Placeholder 5"/>
          <p:cNvSpPr>
            <a:spLocks noGrp="1"/>
          </p:cNvSpPr>
          <p:nvPr>
            <p:ph type="sldNum" sz="quarter" idx="12"/>
          </p:nvPr>
        </p:nvSpPr>
        <p:spPr>
          <a:xfrm>
            <a:off x="9232490" y="6356350"/>
            <a:ext cx="2589396" cy="360004"/>
          </a:xfrm>
        </p:spPr>
        <p:txBody>
          <a:bodyPr/>
          <a:lstStyle>
            <a:lvl1pPr algn="r">
              <a:defRPr/>
            </a:lvl1pPr>
          </a:lstStyle>
          <a:p>
            <a:fld id="{6B70B6FD-B4DD-4C3C-B591-D26FF6FF6394}" type="slidenum">
              <a:rPr lang="en-US" smtClean="0"/>
              <a:pPr/>
              <a:t>‹#›</a:t>
            </a:fld>
            <a:endParaRPr lang="en-US"/>
          </a:p>
        </p:txBody>
      </p:sp>
    </p:spTree>
    <p:extLst>
      <p:ext uri="{BB962C8B-B14F-4D97-AF65-F5344CB8AC3E}">
        <p14:creationId xmlns:p14="http://schemas.microsoft.com/office/powerpoint/2010/main" val="3802903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3" name="Content Placeholder 2"/>
          <p:cNvSpPr>
            <a:spLocks noGrp="1"/>
          </p:cNvSpPr>
          <p:nvPr>
            <p:ph sz="half" idx="1" hasCustomPrompt="1"/>
          </p:nvPr>
        </p:nvSpPr>
        <p:spPr>
          <a:xfrm>
            <a:off x="609600" y="1600201"/>
            <a:ext cx="5384800" cy="4525963"/>
          </a:xfrm>
        </p:spPr>
        <p:txBody>
          <a:bodyPr/>
          <a:lstStyle>
            <a:lvl1pPr marL="0" indent="0">
              <a:buNone/>
              <a:defRPr sz="2800"/>
            </a:lvl1pPr>
            <a:lvl2pPr marL="288925" indent="-285750">
              <a:defRPr sz="2400"/>
            </a:lvl2pPr>
            <a:lvl3pPr marL="349250" indent="0">
              <a:buNone/>
              <a:defRPr sz="2000" i="1"/>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97600" y="1600201"/>
            <a:ext cx="5384800" cy="4525963"/>
          </a:xfrm>
        </p:spPr>
        <p:txBody>
          <a:bodyPr/>
          <a:lstStyle>
            <a:lvl1pPr marL="0" indent="0">
              <a:buNone/>
              <a:defRPr sz="2800"/>
            </a:lvl1pPr>
            <a:lvl2pPr marL="285750" indent="-285750">
              <a:defRPr sz="2400"/>
            </a:lvl2pPr>
            <a:lvl3pPr marL="349250" indent="0">
              <a:buNone/>
              <a:defRPr sz="2000" i="1"/>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2"/>
          </p:nvPr>
        </p:nvSpPr>
        <p:spPr>
          <a:xfrm>
            <a:off x="9232490" y="6356350"/>
            <a:ext cx="2589396" cy="360004"/>
          </a:xfrm>
        </p:spPr>
        <p:txBody>
          <a:bodyPr/>
          <a:lstStyle>
            <a:lvl1pPr algn="r">
              <a:defRPr/>
            </a:lvl1pPr>
          </a:lstStyle>
          <a:p>
            <a:fld id="{6B70B6FD-B4DD-4C3C-B591-D26FF6FF6394}" type="slidenum">
              <a:rPr lang="en-US" smtClean="0"/>
              <a:pPr/>
              <a:t>‹#›</a:t>
            </a:fld>
            <a:endParaRPr lang="en-US"/>
          </a:p>
        </p:txBody>
      </p:sp>
    </p:spTree>
    <p:extLst>
      <p:ext uri="{BB962C8B-B14F-4D97-AF65-F5344CB8AC3E}">
        <p14:creationId xmlns:p14="http://schemas.microsoft.com/office/powerpoint/2010/main" val="270107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752600"/>
            <a:ext cx="10972800" cy="3124200"/>
          </a:xfrm>
        </p:spPr>
        <p:txBody>
          <a:bodyPr/>
          <a:lstStyle>
            <a:lvl1pPr>
              <a:defRPr/>
            </a:lvl1pPr>
          </a:lstStyle>
          <a:p>
            <a:r>
              <a:rPr lang="en-US" dirty="0"/>
              <a:t>Click to add title</a:t>
            </a:r>
          </a:p>
        </p:txBody>
      </p:sp>
      <p:sp>
        <p:nvSpPr>
          <p:cNvPr id="3" name="Slide Number Placeholder 5"/>
          <p:cNvSpPr>
            <a:spLocks noGrp="1"/>
          </p:cNvSpPr>
          <p:nvPr>
            <p:ph type="sldNum" sz="quarter" idx="12"/>
          </p:nvPr>
        </p:nvSpPr>
        <p:spPr>
          <a:xfrm>
            <a:off x="9232490" y="6356350"/>
            <a:ext cx="2589396" cy="360004"/>
          </a:xfrm>
        </p:spPr>
        <p:txBody>
          <a:bodyPr/>
          <a:lstStyle>
            <a:lvl1pPr algn="r">
              <a:defRPr/>
            </a:lvl1pPr>
          </a:lstStyle>
          <a:p>
            <a:fld id="{6B70B6FD-B4DD-4C3C-B591-D26FF6FF6394}" type="slidenum">
              <a:rPr lang="en-US" smtClean="0"/>
              <a:pPr/>
              <a:t>‹#›</a:t>
            </a:fld>
            <a:endParaRPr lang="en-US"/>
          </a:p>
        </p:txBody>
      </p:sp>
    </p:spTree>
    <p:extLst>
      <p:ext uri="{BB962C8B-B14F-4D97-AF65-F5344CB8AC3E}">
        <p14:creationId xmlns:p14="http://schemas.microsoft.com/office/powerpoint/2010/main" val="3724190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32490" y="6356350"/>
            <a:ext cx="2589396" cy="360004"/>
          </a:xfrm>
        </p:spPr>
        <p:txBody>
          <a:bodyPr/>
          <a:lstStyle>
            <a:lvl1pPr algn="r">
              <a:defRPr/>
            </a:lvl1pPr>
          </a:lstStyle>
          <a:p>
            <a:fld id="{6B70B6FD-B4DD-4C3C-B591-D26FF6FF6394}" type="slidenum">
              <a:rPr lang="en-US" smtClean="0"/>
              <a:pPr/>
              <a:t>‹#›</a:t>
            </a:fld>
            <a:endParaRPr lang="en-US"/>
          </a:p>
        </p:txBody>
      </p:sp>
      <p:sp>
        <p:nvSpPr>
          <p:cNvPr id="7" name="Title Placeholder 1"/>
          <p:cNvSpPr>
            <a:spLocks noGrp="1"/>
          </p:cNvSpPr>
          <p:nvPr>
            <p:ph type="title"/>
          </p:nvPr>
        </p:nvSpPr>
        <p:spPr>
          <a:xfrm>
            <a:off x="339047" y="1"/>
            <a:ext cx="11482839" cy="1222376"/>
          </a:xfrm>
          <a:prstGeom prst="rect">
            <a:avLst/>
          </a:prstGeom>
        </p:spPr>
        <p:txBody>
          <a:bodyPr vert="horz" lIns="91440" tIns="45720" rIns="91440" bIns="45720" rtlCol="0" anchor="ctr">
            <a:normAutofit/>
          </a:bodyPr>
          <a:lstStyle/>
          <a:p>
            <a:r>
              <a:rPr lang="en-US" dirty="0"/>
              <a:t>Click to edit Master title style</a:t>
            </a:r>
          </a:p>
        </p:txBody>
      </p:sp>
      <p:sp>
        <p:nvSpPr>
          <p:cNvPr id="9" name="Text Placeholder 8"/>
          <p:cNvSpPr>
            <a:spLocks noGrp="1"/>
          </p:cNvSpPr>
          <p:nvPr>
            <p:ph type="body" sz="quarter" idx="13"/>
          </p:nvPr>
        </p:nvSpPr>
        <p:spPr>
          <a:xfrm>
            <a:off x="339047" y="1600200"/>
            <a:ext cx="11482839"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468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lgn="r">
              <a:defRPr/>
            </a:lvl1pPr>
          </a:lstStyle>
          <a:p>
            <a:fld id="{24BFE6D4-27A9-4AE4-9EAE-AF75F97B179B}" type="slidenum">
              <a:rPr lang="en-US" smtClean="0"/>
              <a:pPr/>
              <a:t>‹#›</a:t>
            </a:fld>
            <a:endParaRPr lang="en-US"/>
          </a:p>
        </p:txBody>
      </p:sp>
    </p:spTree>
    <p:extLst>
      <p:ext uri="{BB962C8B-B14F-4D97-AF65-F5344CB8AC3E}">
        <p14:creationId xmlns:p14="http://schemas.microsoft.com/office/powerpoint/2010/main" val="895316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8">
            <a:extLst>
              <a:ext uri="{28A0092B-C50C-407E-A947-70E740481C1C}">
                <a14:useLocalDpi xmlns:a14="http://schemas.microsoft.com/office/drawing/2010/main" val="0"/>
              </a:ext>
            </a:extLst>
          </a:blip>
          <a:srcRect r="65989"/>
          <a:stretch/>
        </p:blipFill>
        <p:spPr>
          <a:xfrm>
            <a:off x="0" y="6235700"/>
            <a:ext cx="2971800" cy="6223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add title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6"/>
          <p:cNvSpPr>
            <a:spLocks noGrp="1"/>
          </p:cNvSpPr>
          <p:nvPr>
            <p:ph type="sldNum" sz="quarter" idx="4"/>
          </p:nvPr>
        </p:nvSpPr>
        <p:spPr>
          <a:xfrm>
            <a:off x="8737600" y="6356351"/>
            <a:ext cx="2844800" cy="365125"/>
          </a:xfrm>
          <a:prstGeom prst="rect">
            <a:avLst/>
          </a:prstGeom>
        </p:spPr>
        <p:txBody>
          <a:bodyPr/>
          <a:lstStyle/>
          <a:p>
            <a:pPr algn="r"/>
            <a:fld id="{AAB63172-0737-4F58-AA61-0444E81086BA}" type="slidenum">
              <a:rPr lang="en-US" smtClean="0"/>
              <a:pPr algn="r"/>
              <a:t>‹#›</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688286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tiff"/><Relationship Id="rId7" Type="http://schemas.openxmlformats.org/officeDocument/2006/relationships/image" Target="../media/image7.tif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tiff"/><Relationship Id="rId5" Type="http://schemas.openxmlformats.org/officeDocument/2006/relationships/image" Target="../media/image5.tiff"/><Relationship Id="rId4" Type="http://schemas.openxmlformats.org/officeDocument/2006/relationships/image" Target="../media/image4.tif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www.sciencemag.org/author/jeffrey-mervis" TargetMode="External"/><Relationship Id="rId4" Type="http://schemas.openxmlformats.org/officeDocument/2006/relationships/image" Target="../media/image21.tiff"/></Relationships>
</file>

<file path=ppt/slides/_rels/slide48.xml.rels><?xml version="1.0" encoding="UTF-8" standalone="yes"?>
<Relationships xmlns="http://schemas.openxmlformats.org/package/2006/relationships"><Relationship Id="rId3" Type="http://schemas.openxmlformats.org/officeDocument/2006/relationships/hyperlink" Target="https://digitalcommons.ilr.cornell.edu/ldi/49/" TargetMode="External"/><Relationship Id="rId7" Type="http://schemas.openxmlformats.org/officeDocument/2006/relationships/hyperlink" Target="https://queue.acm.org/detail.cfm?id=3295691" TargetMode="External"/><Relationship Id="rId2" Type="http://schemas.openxmlformats.org/officeDocument/2006/relationships/hyperlink" Target="https://www2.census.gov/cac/sac/meetings/2017-09/garfinkel-modernizing-disclosure-avoidance.pdf?" TargetMode="External"/><Relationship Id="rId1" Type="http://schemas.openxmlformats.org/officeDocument/2006/relationships/slideLayout" Target="../slideLayouts/slideLayout2.xml"/><Relationship Id="rId6" Type="http://schemas.openxmlformats.org/officeDocument/2006/relationships/hyperlink" Target="https://digitalcommons.ilr.cornell.edu/ldi/50/" TargetMode="External"/><Relationship Id="rId5" Type="http://schemas.openxmlformats.org/officeDocument/2006/relationships/hyperlink" Target="queue.acm.org" TargetMode="External"/><Relationship Id="rId4" Type="http://schemas.openxmlformats.org/officeDocument/2006/relationships/hyperlink" Target="https://arxiv.org/abs/1809.0220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tiff"/><Relationship Id="rId7" Type="http://schemas.openxmlformats.org/officeDocument/2006/relationships/image" Target="../media/image8.png"/><Relationship Id="rId2" Type="http://schemas.openxmlformats.org/officeDocument/2006/relationships/image" Target="../media/image3.tiff"/><Relationship Id="rId1" Type="http://schemas.openxmlformats.org/officeDocument/2006/relationships/slideLayout" Target="../slideLayouts/slideLayout2.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5.tiff"/></Relationships>
</file>

<file path=ppt/slides/_rels/slide7.xml.rels><?xml version="1.0" encoding="UTF-8" standalone="yes"?>
<Relationships xmlns="http://schemas.openxmlformats.org/package/2006/relationships"><Relationship Id="rId3" Type="http://schemas.openxmlformats.org/officeDocument/2006/relationships/image" Target="../media/image4.tiff"/><Relationship Id="rId7" Type="http://schemas.openxmlformats.org/officeDocument/2006/relationships/image" Target="../media/image9.jpeg"/><Relationship Id="rId2" Type="http://schemas.openxmlformats.org/officeDocument/2006/relationships/image" Target="../media/image3.tiff"/><Relationship Id="rId1" Type="http://schemas.openxmlformats.org/officeDocument/2006/relationships/slideLayout" Target="../slideLayouts/slideLayout2.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5.tiff"/></Relationships>
</file>

<file path=ppt/slides/_rels/slide8.xml.rels><?xml version="1.0" encoding="UTF-8" standalone="yes"?>
<Relationships xmlns="http://schemas.openxmlformats.org/package/2006/relationships"><Relationship Id="rId3" Type="http://schemas.openxmlformats.org/officeDocument/2006/relationships/image" Target="../media/image4.tiff"/><Relationship Id="rId7" Type="http://schemas.openxmlformats.org/officeDocument/2006/relationships/image" Target="../media/image9.jpeg"/><Relationship Id="rId2" Type="http://schemas.openxmlformats.org/officeDocument/2006/relationships/image" Target="../media/image3.tiff"/><Relationship Id="rId1" Type="http://schemas.openxmlformats.org/officeDocument/2006/relationships/slideLayout" Target="../slideLayouts/slideLayout2.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5.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828800" y="2971800"/>
            <a:ext cx="8534400" cy="2667000"/>
          </a:xfrm>
        </p:spPr>
        <p:txBody>
          <a:bodyPr>
            <a:normAutofit fontScale="92500" lnSpcReduction="10000"/>
          </a:bodyPr>
          <a:lstStyle/>
          <a:p>
            <a:r>
              <a:rPr lang="en-US" dirty="0">
                <a:solidFill>
                  <a:schemeClr val="tx1"/>
                </a:solidFill>
              </a:rPr>
              <a:t>Simson L. Garfinkel</a:t>
            </a:r>
            <a:br>
              <a:rPr lang="en-US" dirty="0">
                <a:solidFill>
                  <a:schemeClr val="tx1"/>
                </a:solidFill>
              </a:rPr>
            </a:br>
            <a:r>
              <a:rPr lang="en-US" dirty="0">
                <a:solidFill>
                  <a:schemeClr val="tx1"/>
                </a:solidFill>
              </a:rPr>
              <a:t>Senior Scientist, Confidentiality and Data Access</a:t>
            </a:r>
            <a:br>
              <a:rPr lang="en-US" dirty="0">
                <a:solidFill>
                  <a:schemeClr val="tx1"/>
                </a:solidFill>
              </a:rPr>
            </a:br>
            <a:r>
              <a:rPr lang="en-US" dirty="0">
                <a:solidFill>
                  <a:schemeClr val="tx1"/>
                </a:solidFill>
              </a:rPr>
              <a:t>U.S. Census Bureau</a:t>
            </a:r>
            <a:br>
              <a:rPr lang="en-US" dirty="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Seminar </a:t>
            </a:r>
            <a:r>
              <a:rPr lang="en-US" dirty="0">
                <a:solidFill>
                  <a:schemeClr val="tx1"/>
                </a:solidFill>
              </a:rPr>
              <a:t>Series</a:t>
            </a:r>
          </a:p>
          <a:p>
            <a:r>
              <a:rPr lang="en-US" dirty="0">
                <a:solidFill>
                  <a:schemeClr val="tx1"/>
                </a:solidFill>
              </a:rPr>
              <a:t>10:00 – 11:30 Tuesday, March 26</a:t>
            </a:r>
          </a:p>
        </p:txBody>
      </p:sp>
      <p:sp>
        <p:nvSpPr>
          <p:cNvPr id="2" name="Title 1"/>
          <p:cNvSpPr>
            <a:spLocks noGrp="1"/>
          </p:cNvSpPr>
          <p:nvPr>
            <p:ph type="ctrTitle"/>
          </p:nvPr>
        </p:nvSpPr>
        <p:spPr>
          <a:xfrm>
            <a:off x="609600" y="274638"/>
            <a:ext cx="10972800" cy="2468562"/>
          </a:xfrm>
        </p:spPr>
        <p:txBody>
          <a:bodyPr>
            <a:normAutofit/>
          </a:bodyPr>
          <a:lstStyle/>
          <a:p>
            <a:r>
              <a:rPr lang="en-US" dirty="0"/>
              <a:t>Attacking and Protecting Public Data with Differential Privacy</a:t>
            </a:r>
          </a:p>
        </p:txBody>
      </p:sp>
      <p:sp>
        <p:nvSpPr>
          <p:cNvPr id="3" name="Rectangle 2"/>
          <p:cNvSpPr/>
          <p:nvPr/>
        </p:nvSpPr>
        <p:spPr>
          <a:xfrm>
            <a:off x="6986666" y="5833130"/>
            <a:ext cx="4572000" cy="523220"/>
          </a:xfrm>
          <a:prstGeom prst="rect">
            <a:avLst/>
          </a:prstGeom>
          <a:ln w="38100">
            <a:solidFill>
              <a:schemeClr val="accent2"/>
            </a:solidFill>
          </a:ln>
        </p:spPr>
        <p:txBody>
          <a:bodyPr wrap="square">
            <a:spAutoFit/>
          </a:bodyPr>
          <a:lstStyle/>
          <a:p>
            <a:r>
              <a:rPr lang="en-US" sz="1400" dirty="0"/>
              <a:t>The views in this presentation are those of the author, and </a:t>
            </a:r>
            <a:r>
              <a:rPr lang="en-US" sz="1400" dirty="0" smtClean="0"/>
              <a:t>not </a:t>
            </a:r>
            <a:r>
              <a:rPr lang="en-US" sz="1400" dirty="0"/>
              <a:t>those of the U.S. Census Bureau.</a:t>
            </a:r>
          </a:p>
        </p:txBody>
      </p:sp>
      <p:sp>
        <p:nvSpPr>
          <p:cNvPr id="4" name="Slide Number Placeholder 3"/>
          <p:cNvSpPr>
            <a:spLocks noGrp="1"/>
          </p:cNvSpPr>
          <p:nvPr>
            <p:ph type="sldNum" sz="quarter" idx="12"/>
          </p:nvPr>
        </p:nvSpPr>
        <p:spPr/>
        <p:txBody>
          <a:bodyPr/>
          <a:lstStyle/>
          <a:p>
            <a:fld id="{6B70B6FD-B4DD-4C3C-B591-D26FF6FF6394}" type="slidenum">
              <a:rPr lang="en-US" smtClean="0"/>
              <a:pPr/>
              <a:t>1</a:t>
            </a:fld>
            <a:endParaRPr lang="en-US"/>
          </a:p>
        </p:txBody>
      </p:sp>
      <p:sp>
        <p:nvSpPr>
          <p:cNvPr id="6" name="TextBox 5"/>
          <p:cNvSpPr txBox="1"/>
          <p:nvPr/>
        </p:nvSpPr>
        <p:spPr>
          <a:xfrm>
            <a:off x="5163693" y="6332792"/>
            <a:ext cx="1890261" cy="369332"/>
          </a:xfrm>
          <a:prstGeom prst="rect">
            <a:avLst/>
          </a:prstGeom>
          <a:noFill/>
        </p:spPr>
        <p:txBody>
          <a:bodyPr wrap="none" rtlCol="0">
            <a:spAutoFit/>
          </a:bodyPr>
          <a:lstStyle/>
          <a:p>
            <a:r>
              <a:rPr lang="en-US" b="1" dirty="0" smtClean="0"/>
              <a:t>UNCLASSIFIED</a:t>
            </a:r>
            <a:endParaRPr lang="en-US" b="1" dirty="0"/>
          </a:p>
        </p:txBody>
      </p:sp>
    </p:spTree>
    <p:extLst>
      <p:ext uri="{BB962C8B-B14F-4D97-AF65-F5344CB8AC3E}">
        <p14:creationId xmlns:p14="http://schemas.microsoft.com/office/powerpoint/2010/main" val="1802480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motivation: The US Constitution</a:t>
            </a:r>
          </a:p>
        </p:txBody>
      </p:sp>
      <p:sp>
        <p:nvSpPr>
          <p:cNvPr id="8" name="Content Placeholder 7"/>
          <p:cNvSpPr>
            <a:spLocks noGrp="1"/>
          </p:cNvSpPr>
          <p:nvPr>
            <p:ph sz="half" idx="2"/>
          </p:nvPr>
        </p:nvSpPr>
        <p:spPr/>
        <p:txBody>
          <a:bodyPr/>
          <a:lstStyle/>
          <a:p>
            <a:r>
              <a:rPr lang="en-US" dirty="0"/>
              <a:t>Article 1, Section 2</a:t>
            </a:r>
          </a:p>
          <a:p>
            <a:endParaRPr lang="en-US" dirty="0"/>
          </a:p>
          <a:p>
            <a:pPr marL="0" lvl="1" indent="0">
              <a:buNone/>
            </a:pPr>
            <a:r>
              <a:rPr lang="en-US" dirty="0"/>
              <a:t>“The actual Enumeration shall be made within three Years after the first Meeting of the Congress of the United States, and within every subsequent Term of ten Years, in such Manner as they shall by Law direct.</a:t>
            </a:r>
          </a:p>
        </p:txBody>
      </p:sp>
      <p:sp>
        <p:nvSpPr>
          <p:cNvPr id="4" name="Slide Number Placeholder 3"/>
          <p:cNvSpPr>
            <a:spLocks noGrp="1"/>
          </p:cNvSpPr>
          <p:nvPr>
            <p:ph type="sldNum" sz="quarter" idx="12"/>
          </p:nvPr>
        </p:nvSpPr>
        <p:spPr/>
        <p:txBody>
          <a:bodyPr/>
          <a:lstStyle/>
          <a:p>
            <a:fld id="{6B70B6FD-B4DD-4C3C-B591-D26FF6FF6394}" type="slidenum">
              <a:rPr lang="en-US" smtClean="0"/>
              <a:pPr/>
              <a:t>10</a:t>
            </a:fld>
            <a:endParaRPr lang="en-US"/>
          </a:p>
        </p:txBody>
      </p:sp>
      <p:pic>
        <p:nvPicPr>
          <p:cNvPr id="9" name="Content Placeholder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9600" y="2348706"/>
            <a:ext cx="5384800" cy="3028950"/>
          </a:xfrm>
          <a:prstGeom prst="rect">
            <a:avLst/>
          </a:prstGeom>
        </p:spPr>
      </p:pic>
    </p:spTree>
    <p:extLst>
      <p:ext uri="{BB962C8B-B14F-4D97-AF65-F5344CB8AC3E}">
        <p14:creationId xmlns:p14="http://schemas.microsoft.com/office/powerpoint/2010/main" val="1652753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also must protect respondent confidentiality!</a:t>
            </a:r>
          </a:p>
        </p:txBody>
      </p:sp>
      <p:sp>
        <p:nvSpPr>
          <p:cNvPr id="3" name="Content Placeholder 2"/>
          <p:cNvSpPr>
            <a:spLocks noGrp="1"/>
          </p:cNvSpPr>
          <p:nvPr>
            <p:ph idx="1"/>
          </p:nvPr>
        </p:nvSpPr>
        <p:spPr/>
        <p:txBody>
          <a:bodyPr>
            <a:normAutofit fontScale="85000" lnSpcReduction="20000"/>
          </a:bodyPr>
          <a:lstStyle/>
          <a:p>
            <a:r>
              <a:rPr lang="en-US" dirty="0"/>
              <a:t>13 U.S. Code § 9 - Information as confidential</a:t>
            </a:r>
          </a:p>
          <a:p>
            <a:r>
              <a:rPr lang="en-US" dirty="0"/>
              <a:t>(a) Neither the Secretary, nor any other officer or employee of the Department of Commerce or bureau or agency thereof, or local government census liaison may….</a:t>
            </a:r>
          </a:p>
          <a:p>
            <a:pPr lvl="1"/>
            <a:endParaRPr lang="en-US" dirty="0"/>
          </a:p>
          <a:p>
            <a:pPr lvl="1"/>
            <a:r>
              <a:rPr lang="en-US" dirty="0"/>
              <a:t>(2) Make any publication whereby the data furnished by any particular establishment or individual under this title can be identified; or</a:t>
            </a:r>
          </a:p>
          <a:p>
            <a:pPr lvl="1"/>
            <a:r>
              <a:rPr lang="en-US" dirty="0"/>
              <a:t>…</a:t>
            </a:r>
          </a:p>
          <a:p>
            <a:pPr lvl="1"/>
            <a:r>
              <a:rPr lang="en-US" dirty="0"/>
              <a:t>Copies of census reports, which have been so retained, shall be immune from legal process, and shall not, without the consent of the individual or establishment concerned, be admitted as evidence or used for any purpose in any action, suit, or other judicial or administrative proceeding.</a:t>
            </a:r>
          </a:p>
        </p:txBody>
      </p:sp>
      <p:sp>
        <p:nvSpPr>
          <p:cNvPr id="4" name="Slide Number Placeholder 3"/>
          <p:cNvSpPr>
            <a:spLocks noGrp="1"/>
          </p:cNvSpPr>
          <p:nvPr>
            <p:ph type="sldNum" sz="quarter" idx="12"/>
          </p:nvPr>
        </p:nvSpPr>
        <p:spPr/>
        <p:txBody>
          <a:bodyPr/>
          <a:lstStyle/>
          <a:p>
            <a:fld id="{6B70B6FD-B4DD-4C3C-B591-D26FF6FF6394}" type="slidenum">
              <a:rPr lang="en-US" smtClean="0"/>
              <a:pPr/>
              <a:t>11</a:t>
            </a:fld>
            <a:endParaRPr lang="en-US"/>
          </a:p>
        </p:txBody>
      </p:sp>
    </p:spTree>
    <p:extLst>
      <p:ext uri="{BB962C8B-B14F-4D97-AF65-F5344CB8AC3E}">
        <p14:creationId xmlns:p14="http://schemas.microsoft.com/office/powerpoint/2010/main" val="3900944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n-lt"/>
              </a:rPr>
              <a:t>The 2010 Census collected data on 308,745,539 people.</a:t>
            </a:r>
          </a:p>
        </p:txBody>
      </p:sp>
      <p:sp>
        <p:nvSpPr>
          <p:cNvPr id="10" name="Rectangle 9"/>
          <p:cNvSpPr/>
          <p:nvPr/>
        </p:nvSpPr>
        <p:spPr>
          <a:xfrm>
            <a:off x="7162800" y="2841179"/>
            <a:ext cx="1905000"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Hundred-percent Detail File</a:t>
            </a:r>
          </a:p>
        </p:txBody>
      </p:sp>
      <p:sp>
        <p:nvSpPr>
          <p:cNvPr id="11" name="Rectangle 10"/>
          <p:cNvSpPr/>
          <p:nvPr/>
        </p:nvSpPr>
        <p:spPr>
          <a:xfrm>
            <a:off x="9979818" y="1680091"/>
            <a:ext cx="1844769" cy="146836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Pre-specified tabular summaries: </a:t>
            </a:r>
            <a:br>
              <a:rPr lang="en-US" sz="1600" dirty="0"/>
            </a:br>
            <a:r>
              <a:rPr lang="en-US" sz="1600" b="1" dirty="0"/>
              <a:t>PL94-171, SF1, SF2 </a:t>
            </a:r>
            <a:r>
              <a:rPr lang="en-US" sz="1600" dirty="0"/>
              <a:t>(SF3, SF4, … in 2000)</a:t>
            </a:r>
          </a:p>
        </p:txBody>
      </p:sp>
      <p:sp>
        <p:nvSpPr>
          <p:cNvPr id="12" name="Rectangle 11"/>
          <p:cNvSpPr/>
          <p:nvPr/>
        </p:nvSpPr>
        <p:spPr>
          <a:xfrm>
            <a:off x="9977117" y="4018220"/>
            <a:ext cx="1844769" cy="146836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Special tabulations </a:t>
            </a:r>
            <a:r>
              <a:rPr lang="en-US" sz="1600" dirty="0"/>
              <a:t>and post-census research</a:t>
            </a:r>
          </a:p>
        </p:txBody>
      </p:sp>
      <p:cxnSp>
        <p:nvCxnSpPr>
          <p:cNvPr id="30" name="Straight Arrow Connector 29"/>
          <p:cNvCxnSpPr>
            <a:stCxn id="10" idx="3"/>
            <a:endCxn id="11" idx="1"/>
          </p:cNvCxnSpPr>
          <p:nvPr/>
        </p:nvCxnSpPr>
        <p:spPr>
          <a:xfrm flipV="1">
            <a:off x="9067800" y="2414275"/>
            <a:ext cx="912018" cy="116108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0" idx="3"/>
            <a:endCxn id="12" idx="1"/>
          </p:cNvCxnSpPr>
          <p:nvPr/>
        </p:nvCxnSpPr>
        <p:spPr>
          <a:xfrm>
            <a:off x="9067800" y="3575363"/>
            <a:ext cx="909317" cy="117704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28600" y="2841178"/>
            <a:ext cx="1995044"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Raw data from respondents: </a:t>
            </a:r>
            <a:r>
              <a:rPr lang="en-US" sz="1600" b="1" dirty="0"/>
              <a:t>Decennial Response File</a:t>
            </a:r>
          </a:p>
        </p:txBody>
      </p:sp>
      <p:cxnSp>
        <p:nvCxnSpPr>
          <p:cNvPr id="35" name="Straight Arrow Connector 34"/>
          <p:cNvCxnSpPr>
            <a:stCxn id="22" idx="3"/>
            <a:endCxn id="10" idx="1"/>
          </p:cNvCxnSpPr>
          <p:nvPr/>
        </p:nvCxnSpPr>
        <p:spPr>
          <a:xfrm>
            <a:off x="2223644" y="3575362"/>
            <a:ext cx="4939156"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6B70B6FD-B4DD-4C3C-B591-D26FF6FF6394}" type="slidenum">
              <a:rPr lang="en-US" smtClean="0"/>
              <a:pPr/>
              <a:t>12</a:t>
            </a:fld>
            <a:endParaRPr lang="en-US"/>
          </a:p>
        </p:txBody>
      </p:sp>
      <p:sp>
        <p:nvSpPr>
          <p:cNvPr id="4" name="TextBox 3"/>
          <p:cNvSpPr txBox="1"/>
          <p:nvPr/>
        </p:nvSpPr>
        <p:spPr>
          <a:xfrm>
            <a:off x="649035" y="2222136"/>
            <a:ext cx="1027845" cy="584775"/>
          </a:xfrm>
          <a:prstGeom prst="rect">
            <a:avLst/>
          </a:prstGeom>
          <a:noFill/>
        </p:spPr>
        <p:txBody>
          <a:bodyPr wrap="none" rtlCol="0">
            <a:spAutoFit/>
          </a:bodyPr>
          <a:lstStyle/>
          <a:p>
            <a:r>
              <a:rPr lang="en-US" sz="3200" b="1" dirty="0"/>
              <a:t>DRF</a:t>
            </a:r>
          </a:p>
        </p:txBody>
      </p:sp>
      <p:sp>
        <p:nvSpPr>
          <p:cNvPr id="19" name="TextBox 18"/>
          <p:cNvSpPr txBox="1"/>
          <p:nvPr/>
        </p:nvSpPr>
        <p:spPr>
          <a:xfrm>
            <a:off x="7544627" y="2222136"/>
            <a:ext cx="1027845" cy="584775"/>
          </a:xfrm>
          <a:prstGeom prst="rect">
            <a:avLst/>
          </a:prstGeom>
          <a:noFill/>
        </p:spPr>
        <p:txBody>
          <a:bodyPr wrap="none" rtlCol="0">
            <a:spAutoFit/>
          </a:bodyPr>
          <a:lstStyle/>
          <a:p>
            <a:r>
              <a:rPr lang="en-US" sz="3200" b="1" dirty="0"/>
              <a:t>HDF</a:t>
            </a:r>
          </a:p>
        </p:txBody>
      </p:sp>
      <p:sp>
        <p:nvSpPr>
          <p:cNvPr id="21" name="Rectangle 20"/>
          <p:cNvSpPr/>
          <p:nvPr/>
        </p:nvSpPr>
        <p:spPr>
          <a:xfrm>
            <a:off x="3103373" y="5638800"/>
            <a:ext cx="2954527" cy="52416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Confidential data</a:t>
            </a:r>
          </a:p>
        </p:txBody>
      </p:sp>
      <p:sp>
        <p:nvSpPr>
          <p:cNvPr id="23" name="Rectangle 22"/>
          <p:cNvSpPr/>
          <p:nvPr/>
        </p:nvSpPr>
        <p:spPr>
          <a:xfrm>
            <a:off x="9977117" y="6040367"/>
            <a:ext cx="1844769" cy="52416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Public data</a:t>
            </a:r>
            <a:endParaRPr lang="en-US" sz="1600" dirty="0"/>
          </a:p>
        </p:txBody>
      </p:sp>
      <p:sp>
        <p:nvSpPr>
          <p:cNvPr id="6" name="TextBox 5"/>
          <p:cNvSpPr txBox="1"/>
          <p:nvPr/>
        </p:nvSpPr>
        <p:spPr>
          <a:xfrm>
            <a:off x="3486546" y="2936542"/>
            <a:ext cx="2339102" cy="1200329"/>
          </a:xfrm>
          <a:prstGeom prst="rect">
            <a:avLst/>
          </a:prstGeom>
          <a:noFill/>
        </p:spPr>
        <p:txBody>
          <a:bodyPr wrap="none" rtlCol="0">
            <a:spAutoFit/>
          </a:bodyPr>
          <a:lstStyle/>
          <a:p>
            <a:pPr algn="ctr"/>
            <a:r>
              <a:rPr lang="en-US" sz="3600" i="1" dirty="0"/>
              <a:t>Statistical</a:t>
            </a:r>
          </a:p>
          <a:p>
            <a:pPr algn="ctr"/>
            <a:r>
              <a:rPr lang="en-US" sz="3600" i="1" dirty="0"/>
              <a:t>Processes</a:t>
            </a:r>
          </a:p>
        </p:txBody>
      </p:sp>
      <p:pic>
        <p:nvPicPr>
          <p:cNvPr id="25" name="Picture 24"/>
          <p:cNvPicPr>
            <a:picLocks noChangeAspect="1"/>
          </p:cNvPicPr>
          <p:nvPr/>
        </p:nvPicPr>
        <p:blipFill>
          <a:blip r:embed="rId3"/>
          <a:stretch>
            <a:fillRect/>
          </a:stretch>
        </p:blipFill>
        <p:spPr>
          <a:xfrm>
            <a:off x="248382" y="4369212"/>
            <a:ext cx="2020444" cy="1516233"/>
          </a:xfrm>
          <a:prstGeom prst="rect">
            <a:avLst/>
          </a:prstGeom>
        </p:spPr>
      </p:pic>
    </p:spTree>
    <p:extLst>
      <p:ext uri="{BB962C8B-B14F-4D97-AF65-F5344CB8AC3E}">
        <p14:creationId xmlns:p14="http://schemas.microsoft.com/office/powerpoint/2010/main" val="403219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n-lt"/>
              </a:rPr>
              <a:t>For each person, we collected 6 variables</a:t>
            </a:r>
            <a:br>
              <a:rPr lang="en-US" dirty="0">
                <a:latin typeface="+mn-lt"/>
              </a:rPr>
            </a:br>
            <a:r>
              <a:rPr lang="en-US" dirty="0">
                <a:latin typeface="+mn-lt"/>
              </a:rPr>
              <a:t>(</a:t>
            </a:r>
            <a:r>
              <a:rPr lang="en-US" dirty="0" smtClean="0">
                <a:latin typeface="+mn-lt"/>
              </a:rPr>
              <a:t>44 </a:t>
            </a:r>
            <a:r>
              <a:rPr lang="en-US" dirty="0">
                <a:latin typeface="+mn-lt"/>
              </a:rPr>
              <a:t>bits of data)</a:t>
            </a:r>
          </a:p>
        </p:txBody>
      </p:sp>
      <p:sp>
        <p:nvSpPr>
          <p:cNvPr id="3" name="Slide Number Placeholder 2"/>
          <p:cNvSpPr>
            <a:spLocks noGrp="1"/>
          </p:cNvSpPr>
          <p:nvPr>
            <p:ph type="sldNum" sz="quarter" idx="12"/>
          </p:nvPr>
        </p:nvSpPr>
        <p:spPr/>
        <p:txBody>
          <a:bodyPr/>
          <a:lstStyle/>
          <a:p>
            <a:fld id="{6B70B6FD-B4DD-4C3C-B591-D26FF6FF6394}" type="slidenum">
              <a:rPr lang="en-US" smtClean="0"/>
              <a:pPr/>
              <a:t>13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470974801"/>
              </p:ext>
            </p:extLst>
          </p:nvPr>
        </p:nvGraphicFramePr>
        <p:xfrm>
          <a:off x="3810000" y="1653070"/>
          <a:ext cx="7562668" cy="421560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770507629"/>
                    </a:ext>
                  </a:extLst>
                </a:gridCol>
                <a:gridCol w="4459350">
                  <a:extLst>
                    <a:ext uri="{9D8B030D-6E8A-4147-A177-3AD203B41FA5}">
                      <a16:colId xmlns:a16="http://schemas.microsoft.com/office/drawing/2014/main" val="2169028296"/>
                    </a:ext>
                  </a:extLst>
                </a:gridCol>
                <a:gridCol w="1426918">
                  <a:extLst>
                    <a:ext uri="{9D8B030D-6E8A-4147-A177-3AD203B41FA5}">
                      <a16:colId xmlns:a16="http://schemas.microsoft.com/office/drawing/2014/main" val="63573396"/>
                    </a:ext>
                  </a:extLst>
                </a:gridCol>
              </a:tblGrid>
              <a:tr h="502080">
                <a:tc>
                  <a:txBody>
                    <a:bodyPr/>
                    <a:lstStyle/>
                    <a:p>
                      <a:pPr algn="ctr"/>
                      <a:r>
                        <a:rPr lang="en-US" sz="2400" dirty="0"/>
                        <a:t>Variable</a:t>
                      </a:r>
                    </a:p>
                  </a:txBody>
                  <a:tcPr anchor="ctr"/>
                </a:tc>
                <a:tc>
                  <a:txBody>
                    <a:bodyPr/>
                    <a:lstStyle/>
                    <a:p>
                      <a:pPr algn="ctr"/>
                      <a:r>
                        <a:rPr lang="en-US" sz="2400" dirty="0"/>
                        <a:t>Range</a:t>
                      </a:r>
                    </a:p>
                  </a:txBody>
                  <a:tcPr anchor="ctr"/>
                </a:tc>
                <a:tc>
                  <a:txBody>
                    <a:bodyPr/>
                    <a:lstStyle/>
                    <a:p>
                      <a:pPr algn="ctr"/>
                      <a:r>
                        <a:rPr lang="en-US" sz="2400" dirty="0"/>
                        <a:t>Bits</a:t>
                      </a:r>
                    </a:p>
                  </a:txBody>
                  <a:tcPr anchor="ctr"/>
                </a:tc>
                <a:extLst>
                  <a:ext uri="{0D108BD9-81ED-4DB2-BD59-A6C34878D82A}">
                    <a16:rowId xmlns:a16="http://schemas.microsoft.com/office/drawing/2014/main" val="386184625"/>
                  </a:ext>
                </a:extLst>
              </a:tr>
              <a:tr h="502080">
                <a:tc>
                  <a:txBody>
                    <a:bodyPr/>
                    <a:lstStyle/>
                    <a:p>
                      <a:pPr algn="ctr"/>
                      <a:r>
                        <a:rPr lang="en-US" sz="2000" dirty="0"/>
                        <a:t>Block</a:t>
                      </a:r>
                    </a:p>
                  </a:txBody>
                  <a:tcPr anchor="ctr"/>
                </a:tc>
                <a:tc>
                  <a:txBody>
                    <a:bodyPr/>
                    <a:lstStyle/>
                    <a:p>
                      <a:pPr algn="ctr"/>
                      <a:r>
                        <a:rPr lang="en-US" sz="2000" dirty="0" smtClean="0"/>
                        <a:t>6,207,027 inhabited</a:t>
                      </a:r>
                      <a:r>
                        <a:rPr lang="en-US" sz="2000" baseline="0" dirty="0" smtClean="0"/>
                        <a:t> blocks</a:t>
                      </a:r>
                      <a:endParaRPr lang="en-US" sz="2000" dirty="0"/>
                    </a:p>
                  </a:txBody>
                  <a:tcPr anchor="ctr"/>
                </a:tc>
                <a:tc>
                  <a:txBody>
                    <a:bodyPr/>
                    <a:lstStyle/>
                    <a:p>
                      <a:pPr algn="ctr"/>
                      <a:r>
                        <a:rPr lang="en-US" sz="2000" dirty="0" smtClean="0"/>
                        <a:t>23</a:t>
                      </a:r>
                      <a:endParaRPr lang="en-US" sz="2000" dirty="0"/>
                    </a:p>
                  </a:txBody>
                  <a:tcPr anchor="ctr"/>
                </a:tc>
                <a:extLst>
                  <a:ext uri="{0D108BD9-81ED-4DB2-BD59-A6C34878D82A}">
                    <a16:rowId xmlns:a16="http://schemas.microsoft.com/office/drawing/2014/main" val="718519472"/>
                  </a:ext>
                </a:extLst>
              </a:tr>
              <a:tr h="502080">
                <a:tc>
                  <a:txBody>
                    <a:bodyPr/>
                    <a:lstStyle/>
                    <a:p>
                      <a:pPr algn="ctr"/>
                      <a:r>
                        <a:rPr lang="en-US" sz="2000" dirty="0" smtClean="0"/>
                        <a:t>Sex</a:t>
                      </a:r>
                      <a:endParaRPr lang="en-US" sz="2000" dirty="0"/>
                    </a:p>
                  </a:txBody>
                  <a:tcPr anchor="ctr"/>
                </a:tc>
                <a:tc>
                  <a:txBody>
                    <a:bodyPr/>
                    <a:lstStyle/>
                    <a:p>
                      <a:pPr algn="ctr"/>
                      <a:r>
                        <a:rPr lang="en-US" sz="2000" dirty="0" smtClean="0"/>
                        <a:t>2 (Female/Male)</a:t>
                      </a:r>
                      <a:endParaRPr lang="en-US" sz="2000" dirty="0"/>
                    </a:p>
                  </a:txBody>
                  <a:tcPr anchor="ctr"/>
                </a:tc>
                <a:tc>
                  <a:txBody>
                    <a:bodyPr/>
                    <a:lstStyle/>
                    <a:p>
                      <a:pPr algn="ctr"/>
                      <a:r>
                        <a:rPr lang="en-US" sz="2000" dirty="0" smtClean="0"/>
                        <a:t>1</a:t>
                      </a:r>
                      <a:endParaRPr lang="en-US" sz="2000" dirty="0"/>
                    </a:p>
                  </a:txBody>
                  <a:tcPr anchor="ctr"/>
                </a:tc>
                <a:extLst>
                  <a:ext uri="{0D108BD9-81ED-4DB2-BD59-A6C34878D82A}">
                    <a16:rowId xmlns:a16="http://schemas.microsoft.com/office/drawing/2014/main" val="3031338392"/>
                  </a:ext>
                </a:extLst>
              </a:tr>
              <a:tr h="502080">
                <a:tc>
                  <a:txBody>
                    <a:bodyPr/>
                    <a:lstStyle/>
                    <a:p>
                      <a:pPr algn="ctr"/>
                      <a:r>
                        <a:rPr lang="en-US" sz="2000" dirty="0" smtClean="0"/>
                        <a:t>Age</a:t>
                      </a:r>
                      <a:endParaRPr lang="en-US" sz="2000" dirty="0"/>
                    </a:p>
                  </a:txBody>
                  <a:tcPr anchor="ctr"/>
                </a:tc>
                <a:tc>
                  <a:txBody>
                    <a:bodyPr/>
                    <a:lstStyle/>
                    <a:p>
                      <a:pPr algn="ctr"/>
                      <a:r>
                        <a:rPr lang="en-US" sz="2000" dirty="0" smtClean="0"/>
                        <a:t>103 (0-99</a:t>
                      </a:r>
                      <a:r>
                        <a:rPr lang="en-US" sz="2000" baseline="0" dirty="0" smtClean="0"/>
                        <a:t> single age year categories, 100-104, 105-109, 110+)</a:t>
                      </a:r>
                      <a:endParaRPr lang="en-US" sz="2000" dirty="0"/>
                    </a:p>
                  </a:txBody>
                  <a:tcPr anchor="ctr"/>
                </a:tc>
                <a:tc>
                  <a:txBody>
                    <a:bodyPr/>
                    <a:lstStyle/>
                    <a:p>
                      <a:pPr algn="ctr"/>
                      <a:r>
                        <a:rPr lang="en-US" sz="2000" dirty="0" smtClean="0"/>
                        <a:t>7</a:t>
                      </a:r>
                      <a:endParaRPr lang="en-US" sz="2000" dirty="0"/>
                    </a:p>
                  </a:txBody>
                  <a:tcPr anchor="ctr"/>
                </a:tc>
                <a:extLst>
                  <a:ext uri="{0D108BD9-81ED-4DB2-BD59-A6C34878D82A}">
                    <a16:rowId xmlns:a16="http://schemas.microsoft.com/office/drawing/2014/main" val="1778864473"/>
                  </a:ext>
                </a:extLst>
              </a:tr>
              <a:tr h="502080">
                <a:tc>
                  <a:txBody>
                    <a:bodyPr/>
                    <a:lstStyle/>
                    <a:p>
                      <a:pPr algn="ctr"/>
                      <a:r>
                        <a:rPr lang="en-US" sz="2000" dirty="0" smtClean="0"/>
                        <a:t>Race</a:t>
                      </a:r>
                      <a:endParaRPr lang="en-US" sz="2000" dirty="0"/>
                    </a:p>
                  </a:txBody>
                  <a:tcPr anchor="ctr">
                    <a:lnB w="12700" cmpd="sng">
                      <a:noFill/>
                    </a:lnB>
                  </a:tcPr>
                </a:tc>
                <a:tc>
                  <a:txBody>
                    <a:bodyPr/>
                    <a:lstStyle/>
                    <a:p>
                      <a:pPr algn="ctr"/>
                      <a:r>
                        <a:rPr lang="en-US" sz="2000" dirty="0" smtClean="0"/>
                        <a:t>63 allowable</a:t>
                      </a:r>
                      <a:r>
                        <a:rPr lang="en-US" sz="2000" baseline="0" dirty="0" smtClean="0"/>
                        <a:t> race combinations</a:t>
                      </a:r>
                      <a:endParaRPr lang="en-US" sz="2000" dirty="0"/>
                    </a:p>
                  </a:txBody>
                  <a:tcPr anchor="ctr">
                    <a:lnB w="12700" cmpd="sng">
                      <a:noFill/>
                    </a:lnB>
                  </a:tcPr>
                </a:tc>
                <a:tc>
                  <a:txBody>
                    <a:bodyPr/>
                    <a:lstStyle/>
                    <a:p>
                      <a:pPr algn="ctr"/>
                      <a:r>
                        <a:rPr lang="en-US" sz="2000" dirty="0"/>
                        <a:t>7</a:t>
                      </a:r>
                    </a:p>
                  </a:txBody>
                  <a:tcPr anchor="ctr">
                    <a:lnB w="12700" cmpd="sng">
                      <a:noFill/>
                    </a:lnB>
                  </a:tcPr>
                </a:tc>
                <a:extLst>
                  <a:ext uri="{0D108BD9-81ED-4DB2-BD59-A6C34878D82A}">
                    <a16:rowId xmlns:a16="http://schemas.microsoft.com/office/drawing/2014/main" val="43603807"/>
                  </a:ext>
                </a:extLst>
              </a:tr>
              <a:tr h="502080">
                <a:tc>
                  <a:txBody>
                    <a:bodyPr/>
                    <a:lstStyle/>
                    <a:p>
                      <a:pPr algn="ctr"/>
                      <a:r>
                        <a:rPr lang="en-US" sz="2000" dirty="0" smtClean="0"/>
                        <a:t>Ethnicity</a:t>
                      </a:r>
                      <a:endParaRPr lang="en-US" sz="2000" dirty="0"/>
                    </a:p>
                  </a:txBody>
                  <a:tcPr anchor="ctr">
                    <a:lnL w="12700" cmpd="sng">
                      <a:noFill/>
                    </a:lnL>
                    <a:lnR w="12700" cmpd="sng">
                      <a:noFill/>
                    </a:lnR>
                    <a:lnT w="12700" cmpd="sng">
                      <a:noFill/>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2 (Hispanic/Not)</a:t>
                      </a:r>
                      <a:endParaRPr lang="en-US" sz="2000" dirty="0"/>
                    </a:p>
                  </a:txBody>
                  <a:tcPr anchor="ctr">
                    <a:lnL w="12700" cmpd="sng">
                      <a:noFill/>
                    </a:lnL>
                    <a:lnR w="12700" cmpd="sng">
                      <a:noFill/>
                    </a:lnR>
                    <a:lnT w="12700" cmpd="sng">
                      <a:noFill/>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1</a:t>
                      </a:r>
                      <a:endParaRPr lang="en-US" sz="2000" dirty="0"/>
                    </a:p>
                  </a:txBody>
                  <a:tcPr anchor="ctr">
                    <a:lnL w="12700" cmpd="sng">
                      <a:noFill/>
                    </a:lnL>
                    <a:lnR w="12700" cmpd="sng">
                      <a:noFill/>
                    </a:lnR>
                    <a:lnT w="12700" cmpd="sng">
                      <a:noFill/>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4552201"/>
                  </a:ext>
                </a:extLst>
              </a:tr>
              <a:tr h="502080">
                <a:tc>
                  <a:txBody>
                    <a:bodyPr/>
                    <a:lstStyle/>
                    <a:p>
                      <a:pPr algn="ctr"/>
                      <a:r>
                        <a:rPr lang="en-US" sz="2000" dirty="0"/>
                        <a:t>Relationship</a:t>
                      </a:r>
                    </a:p>
                  </a:txBody>
                  <a:tcPr anchor="ctr">
                    <a:lnT w="762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en-US" sz="2000" dirty="0"/>
                        <a:t>17 values</a:t>
                      </a:r>
                    </a:p>
                  </a:txBody>
                  <a:tcPr anchor="ctr">
                    <a:lnT w="762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en-US" sz="2000" dirty="0"/>
                        <a:t>5</a:t>
                      </a:r>
                    </a:p>
                  </a:txBody>
                  <a:tcPr anchor="ctr">
                    <a:lnT w="762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607422"/>
                  </a:ext>
                </a:extLst>
              </a:tr>
              <a:tr h="502080">
                <a:tc>
                  <a:txBody>
                    <a:bodyPr/>
                    <a:lstStyle/>
                    <a:p>
                      <a:pPr algn="ctr"/>
                      <a:r>
                        <a:rPr lang="en-US" sz="2000" dirty="0"/>
                        <a:t>Total</a:t>
                      </a:r>
                    </a:p>
                  </a:txBody>
                  <a:tcPr anchor="ctr">
                    <a:lnT w="57150" cap="flat" cmpd="sng" algn="ctr">
                      <a:solidFill>
                        <a:schemeClr val="tx1"/>
                      </a:solidFill>
                      <a:prstDash val="solid"/>
                      <a:round/>
                      <a:headEnd type="none" w="med" len="med"/>
                      <a:tailEnd type="none" w="med" len="med"/>
                    </a:lnT>
                  </a:tcPr>
                </a:tc>
                <a:tc>
                  <a:txBody>
                    <a:bodyPr/>
                    <a:lstStyle/>
                    <a:p>
                      <a:pPr algn="ctr"/>
                      <a:endParaRPr lang="en-US" sz="2000" dirty="0"/>
                    </a:p>
                  </a:txBody>
                  <a:tcPr anchor="ctr">
                    <a:lnT w="57150" cap="flat" cmpd="sng" algn="ctr">
                      <a:solidFill>
                        <a:schemeClr val="tx1"/>
                      </a:solidFill>
                      <a:prstDash val="solid"/>
                      <a:round/>
                      <a:headEnd type="none" w="med" len="med"/>
                      <a:tailEnd type="none" w="med" len="med"/>
                    </a:lnT>
                  </a:tcPr>
                </a:tc>
                <a:tc>
                  <a:txBody>
                    <a:bodyPr/>
                    <a:lstStyle/>
                    <a:p>
                      <a:pPr algn="ctr"/>
                      <a:r>
                        <a:rPr lang="en-US" sz="2000" dirty="0" smtClean="0"/>
                        <a:t>44</a:t>
                      </a:r>
                      <a:endParaRPr lang="en-US" sz="2000" dirty="0"/>
                    </a:p>
                  </a:txBody>
                  <a:tcPr anchor="ctr">
                    <a:lnT w="571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86208329"/>
                  </a:ext>
                </a:extLst>
              </a:tr>
            </a:tbl>
          </a:graphicData>
        </a:graphic>
      </p:graphicFrame>
      <p:pic>
        <p:nvPicPr>
          <p:cNvPr id="7" name="Picture 6"/>
          <p:cNvPicPr>
            <a:picLocks noChangeAspect="1"/>
          </p:cNvPicPr>
          <p:nvPr/>
        </p:nvPicPr>
        <p:blipFill>
          <a:blip r:embed="rId3"/>
          <a:stretch>
            <a:fillRect/>
          </a:stretch>
        </p:blipFill>
        <p:spPr>
          <a:xfrm>
            <a:off x="594958" y="1870207"/>
            <a:ext cx="2991014" cy="2244593"/>
          </a:xfrm>
          <a:prstGeom prst="rect">
            <a:avLst/>
          </a:prstGeom>
        </p:spPr>
      </p:pic>
      <p:sp>
        <p:nvSpPr>
          <p:cNvPr id="8" name="Rectangle 7"/>
          <p:cNvSpPr/>
          <p:nvPr/>
        </p:nvSpPr>
        <p:spPr>
          <a:xfrm>
            <a:off x="2362200" y="5990590"/>
            <a:ext cx="9674443" cy="830997"/>
          </a:xfrm>
          <a:prstGeom prst="rect">
            <a:avLst/>
          </a:prstGeom>
          <a:solidFill>
            <a:schemeClr val="bg1"/>
          </a:solidFill>
        </p:spPr>
        <p:txBody>
          <a:bodyPr wrap="none">
            <a:spAutoFit/>
          </a:bodyPr>
          <a:lstStyle/>
          <a:p>
            <a:r>
              <a:rPr lang="en-US" sz="2400" b="1" dirty="0"/>
              <a:t>308,745,538 people x 6 variables = </a:t>
            </a:r>
            <a:r>
              <a:rPr lang="en-US" sz="2400" b="1" dirty="0" smtClean="0"/>
              <a:t>  1,852,473,228 measurements</a:t>
            </a:r>
          </a:p>
          <a:p>
            <a:r>
              <a:rPr lang="en-US" sz="2400" b="1" dirty="0" smtClean="0"/>
              <a:t>308,745,538 </a:t>
            </a:r>
            <a:r>
              <a:rPr lang="en-US" sz="2400" b="1" dirty="0"/>
              <a:t>people </a:t>
            </a:r>
            <a:r>
              <a:rPr lang="en-US" sz="2400" b="1" dirty="0" smtClean="0"/>
              <a:t>x 44 bits        </a:t>
            </a:r>
            <a:r>
              <a:rPr lang="en-US" sz="2400" b="1" dirty="0"/>
              <a:t>= </a:t>
            </a:r>
            <a:r>
              <a:rPr lang="en-US" sz="2400" b="1" dirty="0" smtClean="0"/>
              <a:t>13,584,803,672 bits ≈ 1.7 GB</a:t>
            </a:r>
            <a:endParaRPr lang="en-US" sz="2400" b="1" dirty="0"/>
          </a:p>
        </p:txBody>
      </p:sp>
    </p:spTree>
    <p:extLst>
      <p:ext uri="{BB962C8B-B14F-4D97-AF65-F5344CB8AC3E}">
        <p14:creationId xmlns:p14="http://schemas.microsoft.com/office/powerpoint/2010/main" val="3041764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DF429A-490D-A24F-B0CD-F6D97D647F8B}"/>
              </a:ext>
            </a:extLst>
          </p:cNvPr>
          <p:cNvSpPr>
            <a:spLocks noGrp="1"/>
          </p:cNvSpPr>
          <p:nvPr>
            <p:ph type="title"/>
          </p:nvPr>
        </p:nvSpPr>
        <p:spPr/>
        <p:txBody>
          <a:bodyPr/>
          <a:lstStyle/>
          <a:p>
            <a:r>
              <a:rPr lang="en-US" dirty="0"/>
              <a:t>And now, a quick detour back to basic algebra.</a:t>
            </a:r>
          </a:p>
        </p:txBody>
      </p:sp>
      <p:sp>
        <p:nvSpPr>
          <p:cNvPr id="4" name="Slide Number Placeholder 3">
            <a:extLst>
              <a:ext uri="{FF2B5EF4-FFF2-40B4-BE49-F238E27FC236}">
                <a16:creationId xmlns:a16="http://schemas.microsoft.com/office/drawing/2014/main" id="{5BC74A55-C0E9-5D4E-91EB-986752A78289}"/>
              </a:ext>
            </a:extLst>
          </p:cNvPr>
          <p:cNvSpPr>
            <a:spLocks noGrp="1"/>
          </p:cNvSpPr>
          <p:nvPr>
            <p:ph type="sldNum" sz="quarter" idx="12"/>
          </p:nvPr>
        </p:nvSpPr>
        <p:spPr/>
        <p:txBody>
          <a:bodyPr/>
          <a:lstStyle/>
          <a:p>
            <a:fld id="{6B70B6FD-B4DD-4C3C-B591-D26FF6FF6394}" type="slidenum">
              <a:rPr lang="en-US" smtClean="0"/>
              <a:pPr/>
              <a:t>14</a:t>
            </a:fld>
            <a:endParaRPr lang="en-US"/>
          </a:p>
        </p:txBody>
      </p:sp>
      <p:grpSp>
        <p:nvGrpSpPr>
          <p:cNvPr id="9" name="Group 8">
            <a:extLst>
              <a:ext uri="{FF2B5EF4-FFF2-40B4-BE49-F238E27FC236}">
                <a16:creationId xmlns:a16="http://schemas.microsoft.com/office/drawing/2014/main" id="{04E37E80-8677-2A4F-9315-05EFCE480D2F}"/>
              </a:ext>
            </a:extLst>
          </p:cNvPr>
          <p:cNvGrpSpPr/>
          <p:nvPr/>
        </p:nvGrpSpPr>
        <p:grpSpPr>
          <a:xfrm>
            <a:off x="7686675" y="3613150"/>
            <a:ext cx="4352925" cy="2711966"/>
            <a:chOff x="7686675" y="3613150"/>
            <a:chExt cx="4352925" cy="2711966"/>
          </a:xfrm>
        </p:grpSpPr>
        <p:pic>
          <p:nvPicPr>
            <p:cNvPr id="7" name="Picture 6">
              <a:extLst>
                <a:ext uri="{FF2B5EF4-FFF2-40B4-BE49-F238E27FC236}">
                  <a16:creationId xmlns:a16="http://schemas.microsoft.com/office/drawing/2014/main" id="{221AA420-FEA0-DE47-AE87-DD31A888A4A1}"/>
                </a:ext>
              </a:extLst>
            </p:cNvPr>
            <p:cNvPicPr>
              <a:picLocks noChangeAspect="1"/>
            </p:cNvPicPr>
            <p:nvPr/>
          </p:nvPicPr>
          <p:blipFill>
            <a:blip r:embed="rId3"/>
            <a:stretch>
              <a:fillRect/>
            </a:stretch>
          </p:blipFill>
          <p:spPr>
            <a:xfrm>
              <a:off x="7686675" y="3613150"/>
              <a:ext cx="3810000" cy="2527300"/>
            </a:xfrm>
            <a:prstGeom prst="rect">
              <a:avLst/>
            </a:prstGeom>
          </p:spPr>
        </p:pic>
        <p:sp>
          <p:nvSpPr>
            <p:cNvPr id="8" name="Rectangle 7">
              <a:extLst>
                <a:ext uri="{FF2B5EF4-FFF2-40B4-BE49-F238E27FC236}">
                  <a16:creationId xmlns:a16="http://schemas.microsoft.com/office/drawing/2014/main" id="{430581E1-CBD4-7641-8766-5CC828F23BC5}"/>
                </a:ext>
              </a:extLst>
            </p:cNvPr>
            <p:cNvSpPr/>
            <p:nvPr/>
          </p:nvSpPr>
          <p:spPr>
            <a:xfrm>
              <a:off x="7686675" y="6140450"/>
              <a:ext cx="4352925" cy="184666"/>
            </a:xfrm>
            <a:prstGeom prst="rect">
              <a:avLst/>
            </a:prstGeom>
          </p:spPr>
          <p:txBody>
            <a:bodyPr wrap="square" lIns="0" tIns="0" rIns="0" bIns="0">
              <a:spAutoFit/>
            </a:bodyPr>
            <a:lstStyle/>
            <a:p>
              <a:r>
                <a:rPr lang="en-US" sz="1200" dirty="0"/>
                <a:t>http://</a:t>
              </a:r>
              <a:r>
                <a:rPr lang="en-US" sz="1200" dirty="0" err="1"/>
                <a:t>archive.defense.gov</a:t>
              </a:r>
              <a:r>
                <a:rPr lang="en-US" sz="1200" dirty="0"/>
                <a:t>/news/</a:t>
              </a:r>
              <a:r>
                <a:rPr lang="en-US" sz="1200" dirty="0" err="1"/>
                <a:t>newsarticle.aspx?id</a:t>
              </a:r>
              <a:r>
                <a:rPr lang="en-US" sz="1200" dirty="0"/>
                <a:t>=66200</a:t>
              </a:r>
            </a:p>
          </p:txBody>
        </p:sp>
      </p:grpSp>
    </p:spTree>
    <p:extLst>
      <p:ext uri="{BB962C8B-B14F-4D97-AF65-F5344CB8AC3E}">
        <p14:creationId xmlns:p14="http://schemas.microsoft.com/office/powerpoint/2010/main" val="1888212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systems of linear equations have exact solutions.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89180375"/>
              </p:ext>
            </p:extLst>
          </p:nvPr>
        </p:nvGraphicFramePr>
        <p:xfrm>
          <a:off x="533400" y="1600200"/>
          <a:ext cx="11049000" cy="4114800"/>
        </p:xfrm>
        <a:graphic>
          <a:graphicData uri="http://schemas.openxmlformats.org/drawingml/2006/table">
            <a:tbl>
              <a:tblPr firstRow="1" bandRow="1">
                <a:tableStyleId>{2D5ABB26-0587-4C30-8999-92F81FD0307C}</a:tableStyleId>
              </a:tblPr>
              <a:tblGrid>
                <a:gridCol w="3683000">
                  <a:extLst>
                    <a:ext uri="{9D8B030D-6E8A-4147-A177-3AD203B41FA5}">
                      <a16:colId xmlns:a16="http://schemas.microsoft.com/office/drawing/2014/main" val="2597400805"/>
                    </a:ext>
                  </a:extLst>
                </a:gridCol>
                <a:gridCol w="3683000">
                  <a:extLst>
                    <a:ext uri="{9D8B030D-6E8A-4147-A177-3AD203B41FA5}">
                      <a16:colId xmlns:a16="http://schemas.microsoft.com/office/drawing/2014/main" val="2661556425"/>
                    </a:ext>
                  </a:extLst>
                </a:gridCol>
                <a:gridCol w="3683000">
                  <a:extLst>
                    <a:ext uri="{9D8B030D-6E8A-4147-A177-3AD203B41FA5}">
                      <a16:colId xmlns:a16="http://schemas.microsoft.com/office/drawing/2014/main" val="791943968"/>
                    </a:ext>
                  </a:extLst>
                </a:gridCol>
              </a:tblGrid>
              <a:tr h="1371600">
                <a:tc>
                  <a:txBody>
                    <a:bodyPr/>
                    <a:lstStyle/>
                    <a:p>
                      <a:pPr algn="ctr"/>
                      <a:r>
                        <a:rPr lang="en-US" sz="3200" dirty="0"/>
                        <a:t>      X = 10</a:t>
                      </a:r>
                    </a:p>
                  </a:txBody>
                  <a:tcPr anchor="ctr">
                    <a:lnL>
                      <a:noFill/>
                    </a:lnL>
                    <a:lnR>
                      <a:noFill/>
                    </a:lnR>
                    <a:lnT w="571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3200" dirty="0"/>
                        <a:t>1 equation</a:t>
                      </a:r>
                    </a:p>
                    <a:p>
                      <a:pPr algn="l"/>
                      <a:r>
                        <a:rPr lang="en-US" sz="3200" dirty="0"/>
                        <a:t>1 unknown</a:t>
                      </a:r>
                    </a:p>
                  </a:txBody>
                  <a:tcPr anchor="ctr">
                    <a:lnL>
                      <a:noFill/>
                    </a:lnL>
                    <a:lnR>
                      <a:noFill/>
                    </a:lnR>
                    <a:lnT w="571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dirty="0"/>
                        <a:t>X = 10</a:t>
                      </a:r>
                    </a:p>
                  </a:txBody>
                  <a:tcPr anchor="ctr">
                    <a:lnL>
                      <a:noFill/>
                    </a:lnL>
                    <a:lnR>
                      <a:noFill/>
                    </a:lnR>
                    <a:lnT w="571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018297"/>
                  </a:ext>
                </a:extLst>
              </a:tr>
              <a:tr h="1371600">
                <a:tc>
                  <a:txBody>
                    <a:bodyPr/>
                    <a:lstStyle/>
                    <a:p>
                      <a:pPr algn="ctr"/>
                      <a:r>
                        <a:rPr lang="en-US" sz="3200" dirty="0"/>
                        <a:t>X + Y = 10</a:t>
                      </a:r>
                    </a:p>
                  </a:txBody>
                  <a:tcPr anchor="ct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l"/>
                      <a:r>
                        <a:rPr lang="en-US" sz="3200" dirty="0"/>
                        <a:t>1 equation</a:t>
                      </a:r>
                    </a:p>
                    <a:p>
                      <a:pPr algn="l"/>
                      <a:r>
                        <a:rPr lang="en-US" sz="3200" dirty="0"/>
                        <a:t>2 unknowns</a:t>
                      </a:r>
                    </a:p>
                  </a:txBody>
                  <a:tcPr anchor="ct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en-US" sz="3200" dirty="0">
                          <a:latin typeface="Cambria Math" panose="02040503050406030204" pitchFamily="18" charset="0"/>
                          <a:ea typeface="Cambria Math" panose="02040503050406030204" pitchFamily="18" charset="0"/>
                        </a:rPr>
                        <a:t>-∞ &lt; </a:t>
                      </a:r>
                      <a:r>
                        <a:rPr lang="en-US" sz="3200" dirty="0"/>
                        <a:t>X &lt; </a:t>
                      </a:r>
                      <a:r>
                        <a:rPr lang="en-US" sz="3200" dirty="0">
                          <a:latin typeface="Cambria Math" panose="02040503050406030204" pitchFamily="18" charset="0"/>
                          <a:ea typeface="Cambria Math" panose="020405030504060302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latin typeface="Cambria Math" panose="02040503050406030204" pitchFamily="18" charset="0"/>
                          <a:ea typeface="Cambria Math" panose="02040503050406030204" pitchFamily="18" charset="0"/>
                        </a:rPr>
                        <a:t>-∞ &lt; </a:t>
                      </a:r>
                      <a:r>
                        <a:rPr lang="en-US" sz="3200" dirty="0">
                          <a:latin typeface="+mn-lt"/>
                          <a:ea typeface="+mn-ea"/>
                        </a:rPr>
                        <a:t>Y</a:t>
                      </a:r>
                      <a:r>
                        <a:rPr lang="en-US" sz="3200" dirty="0"/>
                        <a:t> &lt; </a:t>
                      </a:r>
                      <a:r>
                        <a:rPr lang="en-US" sz="3200" dirty="0">
                          <a:latin typeface="Cambria Math" panose="02040503050406030204" pitchFamily="18" charset="0"/>
                          <a:ea typeface="Cambria Math" panose="02040503050406030204" pitchFamily="18" charset="0"/>
                        </a:rPr>
                        <a:t>+∞</a:t>
                      </a:r>
                    </a:p>
                  </a:txBody>
                  <a:tcPr anchor="ct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759010"/>
                  </a:ext>
                </a:extLst>
              </a:tr>
              <a:tr h="1371600">
                <a:tc>
                  <a:txBody>
                    <a:bodyPr/>
                    <a:lstStyle/>
                    <a:p>
                      <a:pPr algn="ctr"/>
                      <a:r>
                        <a:rPr lang="en-US" sz="3200" dirty="0"/>
                        <a:t>X + Y =</a:t>
                      </a:r>
                      <a:r>
                        <a:rPr lang="en-US" sz="3200" baseline="0" dirty="0"/>
                        <a:t> 10</a:t>
                      </a:r>
                    </a:p>
                    <a:p>
                      <a:pPr algn="ctr"/>
                      <a:r>
                        <a:rPr lang="en-US" sz="3200" baseline="0" dirty="0"/>
                        <a:t>    X = 3</a:t>
                      </a:r>
                      <a:endParaRPr lang="en-US" sz="3200" dirty="0"/>
                    </a:p>
                  </a:txBody>
                  <a:tcPr anchor="ct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l"/>
                      <a:r>
                        <a:rPr lang="en-US" sz="3200" dirty="0"/>
                        <a:t>2 equations</a:t>
                      </a:r>
                    </a:p>
                    <a:p>
                      <a:pPr algn="l"/>
                      <a:r>
                        <a:rPr lang="en-US" sz="3200" dirty="0"/>
                        <a:t>2 unknowns</a:t>
                      </a:r>
                    </a:p>
                  </a:txBody>
                  <a:tcPr anchor="ct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en-US" sz="3200" dirty="0"/>
                        <a:t>X = 3</a:t>
                      </a:r>
                    </a:p>
                    <a:p>
                      <a:pPr algn="ctr"/>
                      <a:r>
                        <a:rPr lang="en-US" sz="3200" dirty="0"/>
                        <a:t>Y = 7</a:t>
                      </a:r>
                    </a:p>
                  </a:txBody>
                  <a:tcPr anchor="ct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0789009"/>
                  </a:ext>
                </a:extLst>
              </a:tr>
            </a:tbl>
          </a:graphicData>
        </a:graphic>
      </p:graphicFrame>
      <p:sp>
        <p:nvSpPr>
          <p:cNvPr id="4" name="Slide Number Placeholder 3"/>
          <p:cNvSpPr>
            <a:spLocks noGrp="1"/>
          </p:cNvSpPr>
          <p:nvPr>
            <p:ph type="sldNum" sz="quarter" idx="12"/>
          </p:nvPr>
        </p:nvSpPr>
        <p:spPr/>
        <p:txBody>
          <a:bodyPr/>
          <a:lstStyle/>
          <a:p>
            <a:fld id="{6B70B6FD-B4DD-4C3C-B591-D26FF6FF6394}" type="slidenum">
              <a:rPr lang="en-US" smtClean="0"/>
              <a:pPr/>
              <a:t>15</a:t>
            </a:fld>
            <a:endParaRPr lang="en-US"/>
          </a:p>
        </p:txBody>
      </p:sp>
      <p:sp>
        <p:nvSpPr>
          <p:cNvPr id="6" name="Rectangle 5"/>
          <p:cNvSpPr/>
          <p:nvPr/>
        </p:nvSpPr>
        <p:spPr>
          <a:xfrm>
            <a:off x="533400" y="3048000"/>
            <a:ext cx="11049000" cy="1181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33400" y="4447116"/>
            <a:ext cx="11049000" cy="111548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274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04358-39C4-2F4F-93E8-E0E127CFD1D3}"/>
              </a:ext>
            </a:extLst>
          </p:cNvPr>
          <p:cNvSpPr>
            <a:spLocks noGrp="1"/>
          </p:cNvSpPr>
          <p:nvPr>
            <p:ph type="title"/>
          </p:nvPr>
        </p:nvSpPr>
        <p:spPr/>
        <p:txBody>
          <a:bodyPr>
            <a:normAutofit/>
          </a:bodyPr>
          <a:lstStyle/>
          <a:p>
            <a:r>
              <a:rPr lang="en-US" dirty="0"/>
              <a:t>2010 Census: Summary of Publications</a:t>
            </a:r>
            <a:br>
              <a:rPr lang="en-US" dirty="0"/>
            </a:br>
            <a:r>
              <a:rPr lang="en-US" sz="3200" dirty="0"/>
              <a:t>(approximate counts)</a:t>
            </a:r>
            <a:endParaRPr lang="en-US" dirty="0"/>
          </a:p>
        </p:txBody>
      </p:sp>
      <p:graphicFrame>
        <p:nvGraphicFramePr>
          <p:cNvPr id="5" name="Content Placeholder 4">
            <a:extLst>
              <a:ext uri="{FF2B5EF4-FFF2-40B4-BE49-F238E27FC236}">
                <a16:creationId xmlns:a16="http://schemas.microsoft.com/office/drawing/2014/main" id="{501375ED-1B23-5B4C-B351-5BB4DD2F9DD3}"/>
              </a:ext>
            </a:extLst>
          </p:cNvPr>
          <p:cNvGraphicFramePr>
            <a:graphicFrameLocks noGrp="1"/>
          </p:cNvGraphicFramePr>
          <p:nvPr>
            <p:ph idx="1"/>
            <p:extLst>
              <p:ext uri="{D42A27DB-BD31-4B8C-83A1-F6EECF244321}">
                <p14:modId xmlns:p14="http://schemas.microsoft.com/office/powerpoint/2010/main" val="567397077"/>
              </p:ext>
            </p:extLst>
          </p:nvPr>
        </p:nvGraphicFramePr>
        <p:xfrm>
          <a:off x="1289532" y="1676401"/>
          <a:ext cx="9612936" cy="3657600"/>
        </p:xfrm>
        <a:graphic>
          <a:graphicData uri="http://schemas.openxmlformats.org/drawingml/2006/table">
            <a:tbl>
              <a:tblPr firstRow="1" bandRow="1">
                <a:tableStyleId>{5C22544A-7EE6-4342-B048-85BDC9FD1C3A}</a:tableStyleId>
              </a:tblPr>
              <a:tblGrid>
                <a:gridCol w="6805845">
                  <a:extLst>
                    <a:ext uri="{9D8B030D-6E8A-4147-A177-3AD203B41FA5}">
                      <a16:colId xmlns:a16="http://schemas.microsoft.com/office/drawing/2014/main" val="258977139"/>
                    </a:ext>
                  </a:extLst>
                </a:gridCol>
                <a:gridCol w="2807091">
                  <a:extLst>
                    <a:ext uri="{9D8B030D-6E8A-4147-A177-3AD203B41FA5}">
                      <a16:colId xmlns:a16="http://schemas.microsoft.com/office/drawing/2014/main" val="2291934488"/>
                    </a:ext>
                  </a:extLst>
                </a:gridCol>
              </a:tblGrid>
              <a:tr h="457199">
                <a:tc>
                  <a:txBody>
                    <a:bodyPr/>
                    <a:lstStyle/>
                    <a:p>
                      <a:pPr algn="ctr"/>
                      <a:r>
                        <a:rPr lang="en-US" sz="2400" dirty="0"/>
                        <a:t>Publication</a:t>
                      </a:r>
                    </a:p>
                  </a:txBody>
                  <a:tcPr/>
                </a:tc>
                <a:tc>
                  <a:txBody>
                    <a:bodyPr/>
                    <a:lstStyle/>
                    <a:p>
                      <a:pPr algn="ctr"/>
                      <a:r>
                        <a:rPr lang="en-US" sz="2400" dirty="0"/>
                        <a:t>Released counts</a:t>
                      </a:r>
                    </a:p>
                  </a:txBody>
                  <a:tcPr/>
                </a:tc>
                <a:extLst>
                  <a:ext uri="{0D108BD9-81ED-4DB2-BD59-A6C34878D82A}">
                    <a16:rowId xmlns:a16="http://schemas.microsoft.com/office/drawing/2014/main" val="1491952384"/>
                  </a:ext>
                </a:extLst>
              </a:tr>
              <a:tr h="415636">
                <a:tc>
                  <a:txBody>
                    <a:bodyPr/>
                    <a:lstStyle/>
                    <a:p>
                      <a:r>
                        <a:rPr lang="en-US" sz="2400" dirty="0"/>
                        <a:t>PL94-171 Redistricting</a:t>
                      </a:r>
                    </a:p>
                  </a:txBody>
                  <a:tcPr/>
                </a:tc>
                <a:tc>
                  <a:txBody>
                    <a:bodyPr/>
                    <a:lstStyle/>
                    <a:p>
                      <a:pPr algn="r"/>
                      <a:r>
                        <a:rPr lang="en-US" sz="2400" dirty="0"/>
                        <a:t>2,771,998,263</a:t>
                      </a:r>
                    </a:p>
                  </a:txBody>
                  <a:tcPr/>
                </a:tc>
                <a:extLst>
                  <a:ext uri="{0D108BD9-81ED-4DB2-BD59-A6C34878D82A}">
                    <a16:rowId xmlns:a16="http://schemas.microsoft.com/office/drawing/2014/main" val="602240517"/>
                  </a:ext>
                </a:extLst>
              </a:tr>
              <a:tr h="415636">
                <a:tc>
                  <a:txBody>
                    <a:bodyPr/>
                    <a:lstStyle/>
                    <a:p>
                      <a:r>
                        <a:rPr lang="en-US" sz="2400" dirty="0"/>
                        <a:t>Balance of Summary File 1</a:t>
                      </a:r>
                    </a:p>
                  </a:txBody>
                  <a:tcPr/>
                </a:tc>
                <a:tc>
                  <a:txBody>
                    <a:bodyPr/>
                    <a:lstStyle/>
                    <a:p>
                      <a:pPr algn="r"/>
                      <a:r>
                        <a:rPr lang="en-US" sz="2400" dirty="0"/>
                        <a:t>2,806,899,669</a:t>
                      </a:r>
                    </a:p>
                  </a:txBody>
                  <a:tcPr/>
                </a:tc>
                <a:extLst>
                  <a:ext uri="{0D108BD9-81ED-4DB2-BD59-A6C34878D82A}">
                    <a16:rowId xmlns:a16="http://schemas.microsoft.com/office/drawing/2014/main" val="2762236341"/>
                  </a:ext>
                </a:extLst>
              </a:tr>
              <a:tr h="415636">
                <a:tc>
                  <a:txBody>
                    <a:bodyPr/>
                    <a:lstStyle/>
                    <a:p>
                      <a:r>
                        <a:rPr lang="en-US" sz="2400" dirty="0"/>
                        <a:t>Summary File 2</a:t>
                      </a:r>
                    </a:p>
                  </a:txBody>
                  <a:tcPr/>
                </a:tc>
                <a:tc>
                  <a:txBody>
                    <a:bodyPr/>
                    <a:lstStyle/>
                    <a:p>
                      <a:pPr algn="r"/>
                      <a:r>
                        <a:rPr lang="en-US" sz="2400" dirty="0"/>
                        <a:t>2,093,683,376</a:t>
                      </a:r>
                    </a:p>
                  </a:txBody>
                  <a:tcPr/>
                </a:tc>
                <a:extLst>
                  <a:ext uri="{0D108BD9-81ED-4DB2-BD59-A6C34878D82A}">
                    <a16:rowId xmlns:a16="http://schemas.microsoft.com/office/drawing/2014/main" val="2642191056"/>
                  </a:ext>
                </a:extLst>
              </a:tr>
              <a:tr h="415636">
                <a:tc>
                  <a:txBody>
                    <a:bodyPr/>
                    <a:lstStyle/>
                    <a:p>
                      <a:r>
                        <a:rPr lang="en-US" sz="2400" dirty="0"/>
                        <a:t>Public-use micro data sample</a:t>
                      </a:r>
                    </a:p>
                  </a:txBody>
                  <a:tcPr/>
                </a:tc>
                <a:tc>
                  <a:txBody>
                    <a:bodyPr/>
                    <a:lstStyle/>
                    <a:p>
                      <a:pPr algn="r"/>
                      <a:r>
                        <a:rPr lang="en-US" sz="2400" dirty="0"/>
                        <a:t>30,874,554</a:t>
                      </a:r>
                    </a:p>
                  </a:txBody>
                  <a:tcPr/>
                </a:tc>
                <a:extLst>
                  <a:ext uri="{0D108BD9-81ED-4DB2-BD59-A6C34878D82A}">
                    <a16:rowId xmlns:a16="http://schemas.microsoft.com/office/drawing/2014/main" val="4130988440"/>
                  </a:ext>
                </a:extLst>
              </a:tr>
              <a:tr h="415636">
                <a:tc>
                  <a:txBody>
                    <a:bodyPr/>
                    <a:lstStyle/>
                    <a:p>
                      <a:r>
                        <a:rPr lang="en-US" sz="2400" dirty="0"/>
                        <a:t>Lower bound on published statistics</a:t>
                      </a:r>
                    </a:p>
                  </a:txBody>
                  <a:tcPr/>
                </a:tc>
                <a:tc>
                  <a:txBody>
                    <a:bodyPr/>
                    <a:lstStyle/>
                    <a:p>
                      <a:pPr algn="r"/>
                      <a:r>
                        <a:rPr lang="en-US" sz="2400" dirty="0"/>
                        <a:t>7,703,455,862</a:t>
                      </a:r>
                    </a:p>
                  </a:txBody>
                  <a:tcPr/>
                </a:tc>
                <a:extLst>
                  <a:ext uri="{0D108BD9-81ED-4DB2-BD59-A6C34878D82A}">
                    <a16:rowId xmlns:a16="http://schemas.microsoft.com/office/drawing/2014/main" val="2227444029"/>
                  </a:ext>
                </a:extLst>
              </a:tr>
              <a:tr h="415636">
                <a:tc>
                  <a:txBody>
                    <a:bodyPr/>
                    <a:lstStyle/>
                    <a:p>
                      <a:r>
                        <a:rPr lang="en-US" sz="2400" dirty="0"/>
                        <a:t>Published Statistics/person</a:t>
                      </a:r>
                    </a:p>
                  </a:txBody>
                  <a:tcPr/>
                </a:tc>
                <a:tc>
                  <a:txBody>
                    <a:bodyPr/>
                    <a:lstStyle/>
                    <a:p>
                      <a:pPr algn="r"/>
                      <a:r>
                        <a:rPr lang="en-US" sz="2400" dirty="0"/>
                        <a:t>25</a:t>
                      </a:r>
                    </a:p>
                  </a:txBody>
                  <a:tcPr/>
                </a:tc>
                <a:extLst>
                  <a:ext uri="{0D108BD9-81ED-4DB2-BD59-A6C34878D82A}">
                    <a16:rowId xmlns:a16="http://schemas.microsoft.com/office/drawing/2014/main" val="4244604148"/>
                  </a:ext>
                </a:extLst>
              </a:tr>
              <a:tr h="415636">
                <a:tc>
                  <a:txBody>
                    <a:bodyPr/>
                    <a:lstStyle/>
                    <a:p>
                      <a:r>
                        <a:rPr lang="en-US" sz="2400" dirty="0"/>
                        <a:t>Published Statistics/collected variable</a:t>
                      </a:r>
                    </a:p>
                  </a:txBody>
                  <a:tcPr/>
                </a:tc>
                <a:tc>
                  <a:txBody>
                    <a:bodyPr/>
                    <a:lstStyle/>
                    <a:p>
                      <a:pPr algn="r"/>
                      <a:r>
                        <a:rPr lang="en-US" sz="2400" dirty="0"/>
                        <a:t> ~ 4.2</a:t>
                      </a:r>
                    </a:p>
                  </a:txBody>
                  <a:tcPr/>
                </a:tc>
                <a:extLst>
                  <a:ext uri="{0D108BD9-81ED-4DB2-BD59-A6C34878D82A}">
                    <a16:rowId xmlns:a16="http://schemas.microsoft.com/office/drawing/2014/main" val="1199864811"/>
                  </a:ext>
                </a:extLst>
              </a:tr>
            </a:tbl>
          </a:graphicData>
        </a:graphic>
      </p:graphicFrame>
      <p:sp>
        <p:nvSpPr>
          <p:cNvPr id="3" name="Slide Number Placeholder 2"/>
          <p:cNvSpPr>
            <a:spLocks noGrp="1"/>
          </p:cNvSpPr>
          <p:nvPr>
            <p:ph type="sldNum" sz="quarter" idx="12"/>
          </p:nvPr>
        </p:nvSpPr>
        <p:spPr/>
        <p:txBody>
          <a:bodyPr/>
          <a:lstStyle/>
          <a:p>
            <a:fld id="{6B70B6FD-B4DD-4C3C-B591-D26FF6FF6394}" type="slidenum">
              <a:rPr lang="en-US" smtClean="0"/>
              <a:pPr/>
              <a:t>16</a:t>
            </a:fld>
            <a:endParaRPr lang="en-US"/>
          </a:p>
        </p:txBody>
      </p:sp>
    </p:spTree>
    <p:extLst>
      <p:ext uri="{BB962C8B-B14F-4D97-AF65-F5344CB8AC3E}">
        <p14:creationId xmlns:p14="http://schemas.microsoft.com/office/powerpoint/2010/main" val="975424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n-lt"/>
              </a:rPr>
              <a:t>The 2010 Census collected data on </a:t>
            </a:r>
            <a:r>
              <a:rPr lang="en-US" dirty="0" smtClean="0">
                <a:latin typeface="+mn-lt"/>
              </a:rPr>
              <a:t>308,745,538 </a:t>
            </a:r>
            <a:r>
              <a:rPr lang="en-US" dirty="0">
                <a:latin typeface="+mn-lt"/>
              </a:rPr>
              <a:t>people.</a:t>
            </a:r>
          </a:p>
        </p:txBody>
      </p:sp>
      <p:sp>
        <p:nvSpPr>
          <p:cNvPr id="11" name="Rectangle 10"/>
          <p:cNvSpPr/>
          <p:nvPr/>
        </p:nvSpPr>
        <p:spPr>
          <a:xfrm>
            <a:off x="9979818" y="1680091"/>
            <a:ext cx="1844769" cy="146836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Pre-specified tabular summaries: </a:t>
            </a:r>
            <a:br>
              <a:rPr lang="en-US" sz="1600" dirty="0"/>
            </a:br>
            <a:r>
              <a:rPr lang="en-US" sz="1600" b="1" dirty="0"/>
              <a:t>PL94-171, SF1, SF2 </a:t>
            </a:r>
            <a:r>
              <a:rPr lang="en-US" sz="1600" dirty="0"/>
              <a:t>(SF3, SF4, … in 2000)</a:t>
            </a:r>
          </a:p>
        </p:txBody>
      </p:sp>
      <p:sp>
        <p:nvSpPr>
          <p:cNvPr id="12" name="Rectangle 11"/>
          <p:cNvSpPr/>
          <p:nvPr/>
        </p:nvSpPr>
        <p:spPr>
          <a:xfrm>
            <a:off x="9977117" y="4018220"/>
            <a:ext cx="1844769" cy="146836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Special tabulations </a:t>
            </a:r>
            <a:r>
              <a:rPr lang="en-US" sz="1600" dirty="0"/>
              <a:t>and post-census research</a:t>
            </a:r>
          </a:p>
        </p:txBody>
      </p:sp>
      <p:sp>
        <p:nvSpPr>
          <p:cNvPr id="22" name="Rectangle 21"/>
          <p:cNvSpPr/>
          <p:nvPr/>
        </p:nvSpPr>
        <p:spPr>
          <a:xfrm>
            <a:off x="228600" y="2841178"/>
            <a:ext cx="1995044"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Raw data from respondents: </a:t>
            </a:r>
            <a:r>
              <a:rPr lang="en-US" sz="1600" b="1" dirty="0"/>
              <a:t>Decennial Response File</a:t>
            </a:r>
          </a:p>
        </p:txBody>
      </p:sp>
      <p:sp>
        <p:nvSpPr>
          <p:cNvPr id="3" name="Slide Number Placeholder 2"/>
          <p:cNvSpPr>
            <a:spLocks noGrp="1"/>
          </p:cNvSpPr>
          <p:nvPr>
            <p:ph type="sldNum" sz="quarter" idx="12"/>
          </p:nvPr>
        </p:nvSpPr>
        <p:spPr/>
        <p:txBody>
          <a:bodyPr/>
          <a:lstStyle/>
          <a:p>
            <a:fld id="{6B70B6FD-B4DD-4C3C-B591-D26FF6FF6394}" type="slidenum">
              <a:rPr lang="en-US" smtClean="0"/>
              <a:pPr/>
              <a:t>17</a:t>
            </a:fld>
            <a:endParaRPr lang="en-US"/>
          </a:p>
        </p:txBody>
      </p:sp>
      <p:sp>
        <p:nvSpPr>
          <p:cNvPr id="4" name="TextBox 3"/>
          <p:cNvSpPr txBox="1"/>
          <p:nvPr/>
        </p:nvSpPr>
        <p:spPr>
          <a:xfrm>
            <a:off x="649035" y="2222136"/>
            <a:ext cx="1027845" cy="584775"/>
          </a:xfrm>
          <a:prstGeom prst="rect">
            <a:avLst/>
          </a:prstGeom>
          <a:noFill/>
        </p:spPr>
        <p:txBody>
          <a:bodyPr wrap="none" rtlCol="0">
            <a:spAutoFit/>
          </a:bodyPr>
          <a:lstStyle/>
          <a:p>
            <a:r>
              <a:rPr lang="en-US" sz="3200" b="1" dirty="0"/>
              <a:t>DRF</a:t>
            </a:r>
          </a:p>
        </p:txBody>
      </p:sp>
      <p:sp>
        <p:nvSpPr>
          <p:cNvPr id="23" name="Rectangle 22"/>
          <p:cNvSpPr/>
          <p:nvPr/>
        </p:nvSpPr>
        <p:spPr>
          <a:xfrm>
            <a:off x="9977117" y="6040367"/>
            <a:ext cx="1844769" cy="52416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Public data</a:t>
            </a:r>
            <a:endParaRPr lang="en-US" sz="1600" dirty="0"/>
          </a:p>
        </p:txBody>
      </p:sp>
      <p:grpSp>
        <p:nvGrpSpPr>
          <p:cNvPr id="8" name="Group 7"/>
          <p:cNvGrpSpPr/>
          <p:nvPr/>
        </p:nvGrpSpPr>
        <p:grpSpPr>
          <a:xfrm>
            <a:off x="2223644" y="2222136"/>
            <a:ext cx="7756174" cy="2530268"/>
            <a:chOff x="2223644" y="2222136"/>
            <a:chExt cx="7756174" cy="2530268"/>
          </a:xfrm>
        </p:grpSpPr>
        <p:sp>
          <p:nvSpPr>
            <p:cNvPr id="10" name="Rectangle 9"/>
            <p:cNvSpPr/>
            <p:nvPr/>
          </p:nvSpPr>
          <p:spPr>
            <a:xfrm>
              <a:off x="7162800" y="2841179"/>
              <a:ext cx="1905000"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Hundred-percent Detail File</a:t>
              </a:r>
            </a:p>
          </p:txBody>
        </p:sp>
        <p:cxnSp>
          <p:nvCxnSpPr>
            <p:cNvPr id="30" name="Straight Arrow Connector 29"/>
            <p:cNvCxnSpPr>
              <a:stCxn id="10" idx="3"/>
              <a:endCxn id="11" idx="1"/>
            </p:cNvCxnSpPr>
            <p:nvPr/>
          </p:nvCxnSpPr>
          <p:spPr>
            <a:xfrm flipV="1">
              <a:off x="9067800" y="2414275"/>
              <a:ext cx="912018" cy="116108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0" idx="3"/>
              <a:endCxn id="12" idx="1"/>
            </p:cNvCxnSpPr>
            <p:nvPr/>
          </p:nvCxnSpPr>
          <p:spPr>
            <a:xfrm>
              <a:off x="9067800" y="3575363"/>
              <a:ext cx="909317" cy="117704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2" idx="3"/>
              <a:endCxn id="10" idx="1"/>
            </p:cNvCxnSpPr>
            <p:nvPr/>
          </p:nvCxnSpPr>
          <p:spPr>
            <a:xfrm>
              <a:off x="2223644" y="3575362"/>
              <a:ext cx="4939156"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544627" y="2222136"/>
              <a:ext cx="1027845" cy="584775"/>
            </a:xfrm>
            <a:prstGeom prst="rect">
              <a:avLst/>
            </a:prstGeom>
            <a:noFill/>
          </p:spPr>
          <p:txBody>
            <a:bodyPr wrap="none" rtlCol="0">
              <a:spAutoFit/>
            </a:bodyPr>
            <a:lstStyle/>
            <a:p>
              <a:r>
                <a:rPr lang="en-US" sz="3200" b="1" dirty="0"/>
                <a:t>HDF</a:t>
              </a:r>
            </a:p>
          </p:txBody>
        </p:sp>
        <p:sp>
          <p:nvSpPr>
            <p:cNvPr id="6" name="TextBox 5"/>
            <p:cNvSpPr txBox="1"/>
            <p:nvPr/>
          </p:nvSpPr>
          <p:spPr>
            <a:xfrm>
              <a:off x="3486546" y="2936542"/>
              <a:ext cx="2339102" cy="1200329"/>
            </a:xfrm>
            <a:prstGeom prst="rect">
              <a:avLst/>
            </a:prstGeom>
            <a:noFill/>
          </p:spPr>
          <p:txBody>
            <a:bodyPr wrap="none" rtlCol="0">
              <a:spAutoFit/>
            </a:bodyPr>
            <a:lstStyle/>
            <a:p>
              <a:pPr algn="ctr"/>
              <a:r>
                <a:rPr lang="en-US" sz="3600" i="1" dirty="0"/>
                <a:t>Statistical</a:t>
              </a:r>
            </a:p>
            <a:p>
              <a:pPr algn="ctr"/>
              <a:r>
                <a:rPr lang="en-US" sz="3600" i="1" dirty="0"/>
                <a:t>Processes</a:t>
              </a:r>
            </a:p>
          </p:txBody>
        </p:sp>
      </p:grpSp>
      <p:grpSp>
        <p:nvGrpSpPr>
          <p:cNvPr id="13" name="Group 12"/>
          <p:cNvGrpSpPr/>
          <p:nvPr/>
        </p:nvGrpSpPr>
        <p:grpSpPr>
          <a:xfrm>
            <a:off x="2468129" y="4673600"/>
            <a:ext cx="7234684" cy="1111690"/>
            <a:chOff x="2468129" y="4673600"/>
            <a:chExt cx="7234684" cy="1111690"/>
          </a:xfrm>
        </p:grpSpPr>
        <p:sp>
          <p:nvSpPr>
            <p:cNvPr id="7" name="Right Arrow 6"/>
            <p:cNvSpPr/>
            <p:nvPr/>
          </p:nvSpPr>
          <p:spPr>
            <a:xfrm flipH="1">
              <a:off x="2468129" y="4673600"/>
              <a:ext cx="685800" cy="838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380248" y="4831183"/>
              <a:ext cx="6322565" cy="954107"/>
            </a:xfrm>
            <a:prstGeom prst="rect">
              <a:avLst/>
            </a:prstGeom>
          </p:spPr>
          <p:txBody>
            <a:bodyPr wrap="none">
              <a:spAutoFit/>
            </a:bodyPr>
            <a:lstStyle/>
            <a:p>
              <a:r>
                <a:rPr lang="en-US" sz="2800" b="1" dirty="0" smtClean="0"/>
                <a:t>1,852,473,228 collected values</a:t>
              </a:r>
            </a:p>
            <a:p>
              <a:r>
                <a:rPr lang="en-US" sz="2400" b="1" dirty="0" smtClean="0"/>
                <a:t>(308,745,538 people x 6 variables/person)</a:t>
              </a:r>
              <a:r>
                <a:rPr lang="en-US" sz="2800" b="1" dirty="0" smtClean="0"/>
                <a:t> </a:t>
              </a:r>
              <a:endParaRPr lang="en-US" sz="2800" dirty="0"/>
            </a:p>
          </p:txBody>
        </p:sp>
      </p:grpSp>
      <p:grpSp>
        <p:nvGrpSpPr>
          <p:cNvPr id="9" name="Group 8"/>
          <p:cNvGrpSpPr/>
          <p:nvPr/>
        </p:nvGrpSpPr>
        <p:grpSpPr>
          <a:xfrm>
            <a:off x="2223644" y="1785439"/>
            <a:ext cx="7606156" cy="954107"/>
            <a:chOff x="2918959" y="1810345"/>
            <a:chExt cx="7606156" cy="954107"/>
          </a:xfrm>
        </p:grpSpPr>
        <p:sp>
          <p:nvSpPr>
            <p:cNvPr id="5" name="Rectangle 4"/>
            <p:cNvSpPr/>
            <p:nvPr/>
          </p:nvSpPr>
          <p:spPr>
            <a:xfrm>
              <a:off x="2918959" y="1810345"/>
              <a:ext cx="6343774" cy="954107"/>
            </a:xfrm>
            <a:prstGeom prst="rect">
              <a:avLst/>
            </a:prstGeom>
          </p:spPr>
          <p:txBody>
            <a:bodyPr wrap="square">
              <a:spAutoFit/>
            </a:bodyPr>
            <a:lstStyle/>
            <a:p>
              <a:pPr algn="ctr"/>
              <a:r>
                <a:rPr lang="en-US" sz="2800" b="1"/>
                <a:t>7,703,455,862 </a:t>
              </a:r>
              <a:r>
                <a:rPr lang="en-US" sz="2800" b="1" smtClean="0"/>
                <a:t>published statistics</a:t>
              </a:r>
              <a:endParaRPr lang="en-US" sz="2800" b="1" dirty="0"/>
            </a:p>
            <a:p>
              <a:pPr algn="ctr"/>
              <a:r>
                <a:rPr lang="en-US" sz="2800" b="1" dirty="0"/>
                <a:t>(lower bound) </a:t>
              </a:r>
              <a:endParaRPr lang="en-US" sz="2800" dirty="0"/>
            </a:p>
          </p:txBody>
        </p:sp>
        <p:sp>
          <p:nvSpPr>
            <p:cNvPr id="24" name="Right Arrow 23"/>
            <p:cNvSpPr/>
            <p:nvPr/>
          </p:nvSpPr>
          <p:spPr>
            <a:xfrm>
              <a:off x="9262733" y="1847697"/>
              <a:ext cx="1262382" cy="838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Picture 24"/>
          <p:cNvPicPr>
            <a:picLocks noChangeAspect="1"/>
          </p:cNvPicPr>
          <p:nvPr/>
        </p:nvPicPr>
        <p:blipFill>
          <a:blip r:embed="rId3"/>
          <a:stretch>
            <a:fillRect/>
          </a:stretch>
        </p:blipFill>
        <p:spPr>
          <a:xfrm>
            <a:off x="267200" y="4394740"/>
            <a:ext cx="2020444" cy="1516233"/>
          </a:xfrm>
          <a:prstGeom prst="rect">
            <a:avLst/>
          </a:prstGeom>
        </p:spPr>
      </p:pic>
    </p:spTree>
    <p:extLst>
      <p:ext uri="{BB962C8B-B14F-4D97-AF65-F5344CB8AC3E}">
        <p14:creationId xmlns:p14="http://schemas.microsoft.com/office/powerpoint/2010/main" val="403849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4BFE6D4-27A9-4AE4-9EAE-AF75F97B179B}" type="slidenum">
              <a:rPr lang="en-US" smtClean="0"/>
              <a:pPr/>
              <a:t>18</a:t>
            </a:fld>
            <a:endParaRPr lang="en-US"/>
          </a:p>
        </p:txBody>
      </p:sp>
      <p:sp>
        <p:nvSpPr>
          <p:cNvPr id="2" name="Title 1"/>
          <p:cNvSpPr>
            <a:spLocks noGrp="1"/>
          </p:cNvSpPr>
          <p:nvPr>
            <p:ph type="title"/>
          </p:nvPr>
        </p:nvSpPr>
        <p:spPr/>
        <p:txBody>
          <a:bodyPr>
            <a:normAutofit fontScale="90000"/>
          </a:bodyPr>
          <a:lstStyle/>
          <a:p>
            <a:r>
              <a:rPr lang="en-US" dirty="0"/>
              <a:t>We performed a database reconstruction and re-identification attack for all 308,745,538 people in 2010 Census</a:t>
            </a:r>
          </a:p>
        </p:txBody>
      </p:sp>
      <p:sp>
        <p:nvSpPr>
          <p:cNvPr id="3" name="Content Placeholder 2"/>
          <p:cNvSpPr>
            <a:spLocks noGrp="1"/>
          </p:cNvSpPr>
          <p:nvPr>
            <p:ph idx="1"/>
          </p:nvPr>
        </p:nvSpPr>
        <p:spPr>
          <a:xfrm>
            <a:off x="533400" y="1600201"/>
            <a:ext cx="11582400" cy="4525963"/>
          </a:xfrm>
        </p:spPr>
        <p:txBody>
          <a:bodyPr>
            <a:normAutofit fontScale="85000" lnSpcReduction="20000"/>
          </a:bodyPr>
          <a:lstStyle/>
          <a:p>
            <a:pPr marL="514350" indent="-514350">
              <a:buFont typeface="+mj-lt"/>
              <a:buAutoNum type="arabicPeriod"/>
            </a:pPr>
            <a:r>
              <a:rPr lang="en-US" dirty="0"/>
              <a:t>Reconstructed 308,745,538 microdata records.</a:t>
            </a:r>
          </a:p>
          <a:p>
            <a:pPr marL="514350" indent="-514350">
              <a:buFont typeface="+mj-lt"/>
              <a:buAutoNum type="arabicPeriod"/>
            </a:pPr>
            <a:r>
              <a:rPr lang="en-US" dirty="0" smtClean="0"/>
              <a:t>Used 4 </a:t>
            </a:r>
            <a:r>
              <a:rPr lang="en-US" dirty="0"/>
              <a:t>commercial </a:t>
            </a:r>
            <a:r>
              <a:rPr lang="en-US" dirty="0" smtClean="0"/>
              <a:t>databases </a:t>
            </a:r>
            <a:r>
              <a:rPr lang="en-US" dirty="0"/>
              <a:t>of the 2010 US </a:t>
            </a:r>
            <a:r>
              <a:rPr lang="en-US" dirty="0" smtClean="0"/>
              <a:t>population </a:t>
            </a:r>
            <a:br>
              <a:rPr lang="en-US" dirty="0" smtClean="0"/>
            </a:br>
            <a:r>
              <a:rPr lang="en-US" dirty="0" smtClean="0"/>
              <a:t>acquired 2009-2011 in support of the 2010 Census</a:t>
            </a:r>
            <a:endParaRPr lang="en-US" dirty="0"/>
          </a:p>
          <a:p>
            <a:pPr marL="800100" lvl="1" indent="-222250"/>
            <a:r>
              <a:rPr lang="en-US" dirty="0"/>
              <a:t>	Commercial database had: </a:t>
            </a:r>
            <a:r>
              <a:rPr lang="en-US" b="1" dirty="0"/>
              <a:t>NAME, ADDRESS, AGE, </a:t>
            </a:r>
            <a:r>
              <a:rPr lang="en-US" b="1" dirty="0" smtClean="0"/>
              <a:t>SEX</a:t>
            </a:r>
            <a:endParaRPr lang="en-US" b="1" dirty="0"/>
          </a:p>
          <a:p>
            <a:pPr marL="514350" indent="-514350">
              <a:buFont typeface="+mj-lt"/>
              <a:buAutoNum type="arabicPeriod"/>
            </a:pPr>
            <a:r>
              <a:rPr lang="en-US" dirty="0"/>
              <a:t>Linked reconstructed records to the commercial </a:t>
            </a:r>
            <a:r>
              <a:rPr lang="en-US" dirty="0" smtClean="0"/>
              <a:t>database </a:t>
            </a:r>
            <a:r>
              <a:rPr lang="en-US" dirty="0"/>
              <a:t>records</a:t>
            </a:r>
          </a:p>
          <a:p>
            <a:pPr marL="577850" lvl="1" indent="336550"/>
            <a:r>
              <a:rPr lang="en-US" dirty="0"/>
              <a:t>Linked </a:t>
            </a:r>
            <a:r>
              <a:rPr lang="en-US" dirty="0" smtClean="0"/>
              <a:t>database has</a:t>
            </a:r>
            <a:r>
              <a:rPr lang="en-US" dirty="0"/>
              <a:t>: </a:t>
            </a:r>
            <a:r>
              <a:rPr lang="en-US" b="1" dirty="0"/>
              <a:t>NAME, ADDRESS, AGE, SEX </a:t>
            </a:r>
            <a:r>
              <a:rPr lang="en-US" b="1" dirty="0" smtClean="0"/>
              <a:t>, ETHNICITY &amp; </a:t>
            </a:r>
            <a:r>
              <a:rPr lang="en-US" b="1" dirty="0"/>
              <a:t>RACE</a:t>
            </a:r>
          </a:p>
          <a:p>
            <a:pPr marL="577850" lvl="1" indent="336550"/>
            <a:r>
              <a:rPr lang="en-US" dirty="0"/>
              <a:t>Link rate: 	</a:t>
            </a:r>
            <a:r>
              <a:rPr lang="en-US" dirty="0" smtClean="0"/>
              <a:t>45%</a:t>
            </a:r>
            <a:endParaRPr lang="en-US" dirty="0"/>
          </a:p>
          <a:p>
            <a:pPr marL="514350" indent="-514350">
              <a:buFont typeface="+mj-lt"/>
              <a:buAutoNum type="arabicPeriod"/>
            </a:pPr>
            <a:r>
              <a:rPr lang="en-US" dirty="0"/>
              <a:t>Compared linked database to Census Bureau confidential data</a:t>
            </a:r>
          </a:p>
          <a:p>
            <a:pPr marL="968375" lvl="1" indent="-284163"/>
            <a:r>
              <a:rPr lang="en-US" dirty="0"/>
              <a:t>Question: How often did the attack get the </a:t>
            </a:r>
            <a:r>
              <a:rPr lang="en-US" dirty="0" smtClean="0"/>
              <a:t>all variables including race and</a:t>
            </a:r>
            <a:r>
              <a:rPr lang="en-US" dirty="0"/>
              <a:t> </a:t>
            </a:r>
            <a:r>
              <a:rPr lang="en-US" dirty="0" smtClean="0"/>
              <a:t>ethnicity right</a:t>
            </a:r>
            <a:r>
              <a:rPr lang="en-US" dirty="0"/>
              <a:t>? </a:t>
            </a:r>
          </a:p>
          <a:p>
            <a:pPr marL="642938" lvl="1" indent="271463"/>
            <a:r>
              <a:rPr lang="en-US" dirty="0"/>
              <a:t>Answer: 	38%	 (17% of US population)</a:t>
            </a:r>
          </a:p>
          <a:p>
            <a:pPr marL="514350" lvl="1" indent="-514350">
              <a:buFont typeface="+mj-lt"/>
              <a:buAutoNum type="arabicPeriod"/>
            </a:pPr>
            <a:endParaRPr lang="en-US" dirty="0"/>
          </a:p>
        </p:txBody>
      </p:sp>
    </p:spTree>
    <p:extLst>
      <p:ext uri="{BB962C8B-B14F-4D97-AF65-F5344CB8AC3E}">
        <p14:creationId xmlns:p14="http://schemas.microsoft.com/office/powerpoint/2010/main" val="3809286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Our attack is good, but not perfect.</a:t>
            </a:r>
            <a:br>
              <a:rPr lang="en-US" smtClean="0"/>
            </a:br>
            <a:r>
              <a:rPr lang="en-US" smtClean="0"/>
              <a:t>An outside attacker would have a harder time.</a:t>
            </a:r>
            <a:endParaRPr lang="en-US" dirty="0"/>
          </a:p>
        </p:txBody>
      </p:sp>
      <p:sp>
        <p:nvSpPr>
          <p:cNvPr id="3" name="Content Placeholder 2"/>
          <p:cNvSpPr>
            <a:spLocks noGrp="1"/>
          </p:cNvSpPr>
          <p:nvPr>
            <p:ph idx="1"/>
          </p:nvPr>
        </p:nvSpPr>
        <p:spPr/>
        <p:txBody>
          <a:bodyPr/>
          <a:lstStyle/>
          <a:p>
            <a:pPr lvl="1"/>
            <a:r>
              <a:rPr lang="en-US" dirty="0" smtClean="0"/>
              <a:t>We confirmed re-identification of 38% (17% of US population)</a:t>
            </a:r>
          </a:p>
          <a:p>
            <a:pPr lvl="1"/>
            <a:r>
              <a:rPr lang="en-US" dirty="0" smtClean="0"/>
              <a:t>We did not reconstruct families.</a:t>
            </a:r>
          </a:p>
          <a:p>
            <a:pPr lvl="1"/>
            <a:r>
              <a:rPr lang="en-US" dirty="0" smtClean="0"/>
              <a:t>We did not recover detailed self-identified race codes</a:t>
            </a:r>
          </a:p>
          <a:p>
            <a:endParaRPr lang="en-US" dirty="0" smtClean="0"/>
          </a:p>
          <a:p>
            <a:r>
              <a:rPr lang="en-US" dirty="0" smtClean="0"/>
              <a:t>An outside attacker:</a:t>
            </a:r>
          </a:p>
          <a:p>
            <a:pPr lvl="1"/>
            <a:r>
              <a:rPr lang="en-US" dirty="0" smtClean="0"/>
              <a:t>Would not know which re-identifications are correct.</a:t>
            </a:r>
          </a:p>
          <a:p>
            <a:pPr lvl="2"/>
            <a:r>
              <a:rPr lang="en-US" dirty="0" smtClean="0"/>
              <a:t>An outside attacker would need to confirm with another external data source.</a:t>
            </a:r>
          </a:p>
          <a:p>
            <a:pPr marL="0" lvl="1" indent="0">
              <a:buNone/>
            </a:pPr>
            <a:endParaRPr lang="en-US" dirty="0" smtClean="0"/>
          </a:p>
          <a:p>
            <a:pPr lvl="2"/>
            <a:endParaRPr lang="en-US" dirty="0" smtClean="0"/>
          </a:p>
          <a:p>
            <a:pPr lvl="2"/>
            <a:endParaRPr lang="en-US" dirty="0" smtClean="0"/>
          </a:p>
          <a:p>
            <a:pPr lvl="1"/>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6B70B6FD-B4DD-4C3C-B591-D26FF6FF6394}" type="slidenum">
              <a:rPr lang="en-US" smtClean="0"/>
              <a:pPr/>
              <a:t>19</a:t>
            </a:fld>
            <a:endParaRPr lang="en-US"/>
          </a:p>
        </p:txBody>
      </p:sp>
    </p:spTree>
    <p:extLst>
      <p:ext uri="{BB962C8B-B14F-4D97-AF65-F5344CB8AC3E}">
        <p14:creationId xmlns:p14="http://schemas.microsoft.com/office/powerpoint/2010/main" val="2101424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Abstract</a:t>
            </a:r>
          </a:p>
        </p:txBody>
      </p:sp>
      <p:sp>
        <p:nvSpPr>
          <p:cNvPr id="3" name="Content Placeholder 2"/>
          <p:cNvSpPr>
            <a:spLocks noGrp="1"/>
          </p:cNvSpPr>
          <p:nvPr>
            <p:ph idx="1"/>
          </p:nvPr>
        </p:nvSpPr>
        <p:spPr/>
        <p:txBody>
          <a:bodyPr>
            <a:normAutofit fontScale="62500" lnSpcReduction="20000"/>
          </a:bodyPr>
          <a:lstStyle/>
          <a:p>
            <a:r>
              <a:rPr lang="en-US" dirty="0"/>
              <a:t>Publishing exact statistical data creates mathematical risks and vulnerabilities that have only recently been appreciated. In 2010, the </a:t>
            </a:r>
            <a:r>
              <a:rPr lang="en-US" dirty="0" smtClean="0"/>
              <a:t>U.S. </a:t>
            </a:r>
            <a:r>
              <a:rPr lang="en-US" dirty="0"/>
              <a:t>Census Bureau collected information on more than 308 </a:t>
            </a:r>
            <a:r>
              <a:rPr lang="en-US" dirty="0" smtClean="0"/>
              <a:t>million </a:t>
            </a:r>
            <a:r>
              <a:rPr lang="en-US" dirty="0"/>
              <a:t>residents and published </a:t>
            </a:r>
            <a:r>
              <a:rPr lang="en-US" dirty="0" smtClean="0"/>
              <a:t>more than 8 </a:t>
            </a:r>
            <a:r>
              <a:rPr lang="en-US" dirty="0"/>
              <a:t>billion statistics. Last year a Census Bureau red team performed a simulated attack against this public </a:t>
            </a:r>
            <a:r>
              <a:rPr lang="en-US" dirty="0" smtClean="0"/>
              <a:t>dataset </a:t>
            </a:r>
            <a:r>
              <a:rPr lang="en-US" dirty="0"/>
              <a:t>and was able to reconstruct </a:t>
            </a:r>
            <a:r>
              <a:rPr lang="en-US" dirty="0" smtClean="0"/>
              <a:t>all </a:t>
            </a:r>
            <a:r>
              <a:rPr lang="en-US" dirty="0"/>
              <a:t>of confidential </a:t>
            </a:r>
            <a:r>
              <a:rPr lang="en-US" dirty="0" smtClean="0"/>
              <a:t>microdata used in these tabulations with very limited error. They matched 45% </a:t>
            </a:r>
            <a:r>
              <a:rPr lang="en-US" dirty="0"/>
              <a:t>of </a:t>
            </a:r>
            <a:r>
              <a:rPr lang="en-US" dirty="0" smtClean="0"/>
              <a:t>these reconstructed records to commercial datasets acquired between 2009 and 2011. 38% of these matches were confirmed in the original 2010 confidential microdata. </a:t>
            </a:r>
            <a:r>
              <a:rPr lang="en-US" dirty="0"/>
              <a:t>T</a:t>
            </a:r>
            <a:r>
              <a:rPr lang="en-US" dirty="0" smtClean="0"/>
              <a:t>hese rates </a:t>
            </a:r>
            <a:r>
              <a:rPr lang="en-US" dirty="0"/>
              <a:t>represent vulnerability levels more than a thousand times higher than had been previously considered acceptable.  As a result of this internal test, the Census Bureau has adopted a new privacy protection methodology called </a:t>
            </a:r>
            <a:r>
              <a:rPr lang="en-US" dirty="0" smtClean="0"/>
              <a:t>differential privacy </a:t>
            </a:r>
            <a:r>
              <a:rPr lang="en-US" dirty="0"/>
              <a:t>to protect the data publications of the 2020 Census. Differential </a:t>
            </a:r>
            <a:r>
              <a:rPr lang="en-US" dirty="0" smtClean="0"/>
              <a:t>privacy </a:t>
            </a:r>
            <a:r>
              <a:rPr lang="en-US" dirty="0"/>
              <a:t>is based on systematically adding statistical "noise" to data products prior to publication. By carefully controlling the method by which the noise is added, and through the use of advanced post-processing, the Census Bureau is able to ensure the </a:t>
            </a:r>
            <a:r>
              <a:rPr lang="en-US" dirty="0" smtClean="0"/>
              <a:t>analytical </a:t>
            </a:r>
            <a:r>
              <a:rPr lang="en-US" dirty="0"/>
              <a:t>validity of its statistical publications while protecting the underlying confidential data on which those publications are based. It is hypothesized that similar approaches could be used to protect other kinds of data products that must be shared outside of a trusted community, such as statistical models and cyber threat intelligence.</a:t>
            </a:r>
          </a:p>
          <a:p>
            <a:pPr lvl="3"/>
            <a:endParaRPr lang="en-US" dirty="0"/>
          </a:p>
        </p:txBody>
      </p:sp>
      <p:sp>
        <p:nvSpPr>
          <p:cNvPr id="4" name="Slide Number Placeholder 3"/>
          <p:cNvSpPr>
            <a:spLocks noGrp="1"/>
          </p:cNvSpPr>
          <p:nvPr>
            <p:ph type="sldNum" sz="quarter" idx="12"/>
          </p:nvPr>
        </p:nvSpPr>
        <p:spPr/>
        <p:txBody>
          <a:bodyPr/>
          <a:lstStyle/>
          <a:p>
            <a:fld id="{6B70B6FD-B4DD-4C3C-B591-D26FF6FF6394}" type="slidenum">
              <a:rPr lang="en-US" smtClean="0"/>
              <a:pPr/>
              <a:t>2</a:t>
            </a:fld>
            <a:endParaRPr lang="en-US"/>
          </a:p>
        </p:txBody>
      </p:sp>
    </p:spTree>
    <p:extLst>
      <p:ext uri="{BB962C8B-B14F-4D97-AF65-F5344CB8AC3E}">
        <p14:creationId xmlns:p14="http://schemas.microsoft.com/office/powerpoint/2010/main" val="1256461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protection system used in 2000 and 2010</a:t>
            </a:r>
            <a:br>
              <a:rPr lang="en-US"/>
            </a:br>
            <a:r>
              <a:rPr lang="en-US"/>
              <a:t>relied on swapping households.</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t>Some households were swapped with other households </a:t>
            </a:r>
          </a:p>
          <a:p>
            <a:pPr lvl="1"/>
            <a:r>
              <a:rPr lang="en-US" dirty="0"/>
              <a:t>Swapped households had the same size.</a:t>
            </a:r>
          </a:p>
          <a:p>
            <a:pPr lvl="1"/>
            <a:r>
              <a:rPr lang="en-US" dirty="0"/>
              <a:t>Swapping limited to within each state.</a:t>
            </a:r>
          </a:p>
          <a:p>
            <a:pPr lvl="1"/>
            <a:endParaRPr lang="en-US" dirty="0"/>
          </a:p>
          <a:p>
            <a:r>
              <a:rPr lang="en-US" b="1" dirty="0"/>
              <a:t>Disadvantages:</a:t>
            </a:r>
          </a:p>
          <a:p>
            <a:pPr lvl="1"/>
            <a:r>
              <a:rPr lang="en-US" dirty="0"/>
              <a:t>Swap rate and details of swapping not disclosed.</a:t>
            </a:r>
          </a:p>
          <a:p>
            <a:pPr lvl="1"/>
            <a:r>
              <a:rPr lang="en-US" dirty="0"/>
              <a:t>Privacy protection was not quantified.</a:t>
            </a:r>
          </a:p>
          <a:p>
            <a:pPr lvl="1"/>
            <a:r>
              <a:rPr lang="en-US" dirty="0"/>
              <a:t>Impact on data quality not quantified.</a:t>
            </a:r>
          </a:p>
          <a:p>
            <a:pPr lvl="1"/>
            <a:endParaRPr lang="en-US" dirty="0"/>
          </a:p>
          <a:p>
            <a:r>
              <a:rPr lang="en-US" dirty="0"/>
              <a:t>Swapping is called a “Disclosure Avoidance” technique.</a:t>
            </a:r>
            <a:br>
              <a:rPr lang="en-US" dirty="0"/>
            </a:br>
            <a:r>
              <a:rPr lang="en-US" dirty="0"/>
              <a:t>It’s job is to prevent improper disclosures.</a:t>
            </a:r>
          </a:p>
        </p:txBody>
      </p:sp>
      <p:sp>
        <p:nvSpPr>
          <p:cNvPr id="8" name="Slide Number Placeholder 7"/>
          <p:cNvSpPr>
            <a:spLocks noGrp="1"/>
          </p:cNvSpPr>
          <p:nvPr>
            <p:ph type="sldNum" sz="quarter" idx="12"/>
          </p:nvPr>
        </p:nvSpPr>
        <p:spPr/>
        <p:txBody>
          <a:bodyPr/>
          <a:lstStyle/>
          <a:p>
            <a:fld id="{6B70B6FD-B4DD-4C3C-B591-D26FF6FF6394}" type="slidenum">
              <a:rPr lang="en-US" smtClean="0"/>
              <a:pPr/>
              <a:t>20</a:t>
            </a:fld>
            <a:endParaRPr lang="en-US"/>
          </a:p>
        </p:txBody>
      </p:sp>
      <p:grpSp>
        <p:nvGrpSpPr>
          <p:cNvPr id="20" name="Group 19"/>
          <p:cNvGrpSpPr/>
          <p:nvPr/>
        </p:nvGrpSpPr>
        <p:grpSpPr>
          <a:xfrm>
            <a:off x="8305800" y="2133600"/>
            <a:ext cx="3352800" cy="3076288"/>
            <a:chOff x="8691091" y="3092916"/>
            <a:chExt cx="3352800" cy="3076288"/>
          </a:xfrm>
        </p:grpSpPr>
        <p:grpSp>
          <p:nvGrpSpPr>
            <p:cNvPr id="4" name="Group 3"/>
            <p:cNvGrpSpPr/>
            <p:nvPr/>
          </p:nvGrpSpPr>
          <p:grpSpPr>
            <a:xfrm>
              <a:off x="8691091" y="3092916"/>
              <a:ext cx="3352800" cy="3076288"/>
              <a:chOff x="7941079" y="2992573"/>
              <a:chExt cx="3852153" cy="3482068"/>
            </a:xfrm>
          </p:grpSpPr>
          <p:sp>
            <p:nvSpPr>
              <p:cNvPr id="6" name="TextBox 5"/>
              <p:cNvSpPr txBox="1"/>
              <p:nvPr/>
            </p:nvSpPr>
            <p:spPr>
              <a:xfrm>
                <a:off x="9031229" y="6056592"/>
                <a:ext cx="1361420" cy="418049"/>
              </a:xfrm>
              <a:prstGeom prst="rect">
                <a:avLst/>
              </a:prstGeom>
              <a:noFill/>
            </p:spPr>
            <p:txBody>
              <a:bodyPr wrap="none" rtlCol="0">
                <a:spAutoFit/>
              </a:bodyPr>
              <a:lstStyle/>
              <a:p>
                <a:r>
                  <a:rPr lang="en-US" dirty="0"/>
                  <a:t>Any State</a:t>
                </a:r>
              </a:p>
            </p:txBody>
          </p:sp>
          <p:grpSp>
            <p:nvGrpSpPr>
              <p:cNvPr id="12" name="Group 11"/>
              <p:cNvGrpSpPr/>
              <p:nvPr/>
            </p:nvGrpSpPr>
            <p:grpSpPr>
              <a:xfrm>
                <a:off x="7941079" y="2992573"/>
                <a:ext cx="3852153" cy="2985618"/>
                <a:chOff x="7712479" y="2994674"/>
                <a:chExt cx="3852153" cy="2985618"/>
              </a:xfrm>
            </p:grpSpPr>
            <p:sp>
              <p:nvSpPr>
                <p:cNvPr id="5" name="Snip Diagonal Corner Rectangle 4"/>
                <p:cNvSpPr/>
                <p:nvPr/>
              </p:nvSpPr>
              <p:spPr>
                <a:xfrm>
                  <a:off x="7712479" y="2994674"/>
                  <a:ext cx="3852153" cy="2985618"/>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Oval 6"/>
                <p:cNvSpPr/>
                <p:nvPr/>
              </p:nvSpPr>
              <p:spPr>
                <a:xfrm>
                  <a:off x="8737600" y="4267200"/>
                  <a:ext cx="40640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10160000" y="4876800"/>
                  <a:ext cx="355600" cy="381000"/>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Curved Connector 14"/>
                <p:cNvCxnSpPr>
                  <a:stCxn id="7" idx="6"/>
                  <a:endCxn id="13" idx="0"/>
                </p:cNvCxnSpPr>
                <p:nvPr/>
              </p:nvCxnSpPr>
              <p:spPr>
                <a:xfrm>
                  <a:off x="9144000" y="4419600"/>
                  <a:ext cx="1193800" cy="457200"/>
                </a:xfrm>
                <a:prstGeom prst="curvedConnector2">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22" name="Curved Connector 21"/>
                <p:cNvCxnSpPr>
                  <a:stCxn id="13" idx="2"/>
                  <a:endCxn id="7" idx="3"/>
                </p:cNvCxnSpPr>
                <p:nvPr/>
              </p:nvCxnSpPr>
              <p:spPr>
                <a:xfrm rot="5400000" flipH="1">
                  <a:off x="9147297" y="4177182"/>
                  <a:ext cx="730436" cy="1430798"/>
                </a:xfrm>
                <a:prstGeom prst="curvedConnector3">
                  <a:avLst>
                    <a:gd name="adj1" fmla="val -31297"/>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11" name="TextBox 10"/>
                <p:cNvSpPr txBox="1"/>
                <p:nvPr/>
              </p:nvSpPr>
              <p:spPr>
                <a:xfrm>
                  <a:off x="8652458" y="3648565"/>
                  <a:ext cx="1395510" cy="523220"/>
                </a:xfrm>
                <a:prstGeom prst="rect">
                  <a:avLst/>
                </a:prstGeom>
                <a:noFill/>
                <a:ln>
                  <a:noFill/>
                </a:ln>
              </p:spPr>
              <p:txBody>
                <a:bodyPr wrap="none" rtlCol="0">
                  <a:spAutoFit/>
                </a:bodyPr>
                <a:lstStyle/>
                <a:p>
                  <a:r>
                    <a:rPr lang="en-US" sz="2800" b="1" dirty="0">
                      <a:solidFill>
                        <a:srgbClr val="FFC000"/>
                      </a:solidFill>
                    </a:rPr>
                    <a:t>Town 1</a:t>
                  </a:r>
                </a:p>
              </p:txBody>
            </p:sp>
            <p:sp>
              <p:nvSpPr>
                <p:cNvPr id="16" name="TextBox 15"/>
                <p:cNvSpPr txBox="1"/>
                <p:nvPr/>
              </p:nvSpPr>
              <p:spPr>
                <a:xfrm>
                  <a:off x="9988351" y="5365563"/>
                  <a:ext cx="1395509" cy="523220"/>
                </a:xfrm>
                <a:prstGeom prst="rect">
                  <a:avLst/>
                </a:prstGeom>
                <a:noFill/>
                <a:ln>
                  <a:noFill/>
                </a:ln>
              </p:spPr>
              <p:txBody>
                <a:bodyPr wrap="none" rtlCol="0">
                  <a:spAutoFit/>
                </a:bodyPr>
                <a:lstStyle/>
                <a:p>
                  <a:r>
                    <a:rPr lang="en-US" sz="2800" b="1" dirty="0">
                      <a:solidFill>
                        <a:srgbClr val="FFC000"/>
                      </a:solidFill>
                    </a:rPr>
                    <a:t>Town 2</a:t>
                  </a:r>
                </a:p>
              </p:txBody>
            </p:sp>
          </p:grpSp>
        </p:grpSp>
        <p:pic>
          <p:nvPicPr>
            <p:cNvPr id="17" name="Picture 16">
              <a:extLst>
                <a:ext uri="{FF2B5EF4-FFF2-40B4-BE49-F238E27FC236}">
                  <a16:creationId xmlns:a16="http://schemas.microsoft.com/office/drawing/2014/main" id="{AEE13345-6CFD-6442-B908-B85B8B3F75A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162404" y="3760283"/>
              <a:ext cx="325281" cy="1049353"/>
            </a:xfrm>
            <a:prstGeom prst="rect">
              <a:avLst/>
            </a:prstGeom>
          </p:spPr>
        </p:pic>
        <p:pic>
          <p:nvPicPr>
            <p:cNvPr id="18" name="Picture 17">
              <a:extLst>
                <a:ext uri="{FF2B5EF4-FFF2-40B4-BE49-F238E27FC236}">
                  <a16:creationId xmlns:a16="http://schemas.microsoft.com/office/drawing/2014/main" id="{8AAAEFEE-2740-6946-A8C6-A6DE65FC93A8}"/>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1207449" y="4436822"/>
              <a:ext cx="298346" cy="876629"/>
            </a:xfrm>
            <a:prstGeom prst="rect">
              <a:avLst/>
            </a:prstGeom>
          </p:spPr>
        </p:pic>
      </p:grpSp>
    </p:spTree>
    <p:extLst>
      <p:ext uri="{BB962C8B-B14F-4D97-AF65-F5344CB8AC3E}">
        <p14:creationId xmlns:p14="http://schemas.microsoft.com/office/powerpoint/2010/main" val="807970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now know that the disclosure avoidance techniques we used in the 2010 Census were flawed.</a:t>
            </a:r>
          </a:p>
        </p:txBody>
      </p:sp>
      <p:sp>
        <p:nvSpPr>
          <p:cNvPr id="3" name="Content Placeholder 2"/>
          <p:cNvSpPr>
            <a:spLocks noGrp="1"/>
          </p:cNvSpPr>
          <p:nvPr>
            <p:ph idx="1"/>
          </p:nvPr>
        </p:nvSpPr>
        <p:spPr/>
        <p:txBody>
          <a:bodyPr>
            <a:normAutofit fontScale="92500"/>
          </a:bodyPr>
          <a:lstStyle/>
          <a:p>
            <a:pPr lvl="1"/>
            <a:r>
              <a:rPr lang="en-US" dirty="0"/>
              <a:t>We released </a:t>
            </a:r>
            <a:r>
              <a:rPr lang="en-US" i="1" dirty="0"/>
              <a:t>exact population counts </a:t>
            </a:r>
            <a:r>
              <a:rPr lang="en-US" dirty="0" smtClean="0"/>
              <a:t>for blocks, tracts </a:t>
            </a:r>
            <a:r>
              <a:rPr lang="en-US" dirty="0"/>
              <a:t>and </a:t>
            </a:r>
            <a:r>
              <a:rPr lang="en-US" dirty="0" smtClean="0"/>
              <a:t>counties.</a:t>
            </a:r>
            <a:endParaRPr lang="en-US" dirty="0"/>
          </a:p>
          <a:p>
            <a:pPr lvl="1"/>
            <a:r>
              <a:rPr lang="en-US" dirty="0"/>
              <a:t>We did not swap 100% of the households</a:t>
            </a:r>
          </a:p>
          <a:p>
            <a:pPr lvl="1"/>
            <a:r>
              <a:rPr lang="en-US" dirty="0"/>
              <a:t>We released ≈25 statistics per person, </a:t>
            </a:r>
            <a:br>
              <a:rPr lang="en-US" dirty="0"/>
            </a:br>
            <a:r>
              <a:rPr lang="en-US" dirty="0"/>
              <a:t>but only collected six pieces of data per person:</a:t>
            </a:r>
          </a:p>
          <a:p>
            <a:pPr lvl="2"/>
            <a:r>
              <a:rPr lang="en-US" dirty="0"/>
              <a:t>Block • Age •  Sex • Race • Ethnicity • Relationship to Householder</a:t>
            </a:r>
          </a:p>
          <a:p>
            <a:endParaRPr lang="en-US" dirty="0"/>
          </a:p>
          <a:p>
            <a:r>
              <a:rPr lang="en-US" dirty="0"/>
              <a:t>The Census Bureau did the best possible in 2010. </a:t>
            </a:r>
            <a:br>
              <a:rPr lang="en-US" dirty="0"/>
            </a:br>
            <a:r>
              <a:rPr lang="en-US" dirty="0"/>
              <a:t>The math for protecting a decennial census did not [yet] exist.</a:t>
            </a:r>
          </a:p>
          <a:p>
            <a:endParaRPr lang="en-US" dirty="0"/>
          </a:p>
        </p:txBody>
      </p:sp>
      <p:sp>
        <p:nvSpPr>
          <p:cNvPr id="7" name="Slide Number Placeholder 6"/>
          <p:cNvSpPr>
            <a:spLocks noGrp="1"/>
          </p:cNvSpPr>
          <p:nvPr>
            <p:ph type="sldNum" sz="quarter" idx="12"/>
          </p:nvPr>
        </p:nvSpPr>
        <p:spPr/>
        <p:txBody>
          <a:bodyPr/>
          <a:lstStyle/>
          <a:p>
            <a:fld id="{6B70B6FD-B4DD-4C3C-B591-D26FF6FF6394}" type="slidenum">
              <a:rPr lang="en-US" smtClean="0"/>
              <a:pPr/>
              <a:t>21</a:t>
            </a:fld>
            <a:endParaRPr lang="en-US"/>
          </a:p>
        </p:txBody>
      </p:sp>
    </p:spTree>
    <p:extLst>
      <p:ext uri="{BB962C8B-B14F-4D97-AF65-F5344CB8AC3E}">
        <p14:creationId xmlns:p14="http://schemas.microsoft.com/office/powerpoint/2010/main" val="1419857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A4DBC-0BC9-AD47-B14B-9164E96C4BF0}"/>
              </a:ext>
            </a:extLst>
          </p:cNvPr>
          <p:cNvSpPr>
            <a:spLocks noGrp="1"/>
          </p:cNvSpPr>
          <p:nvPr>
            <p:ph type="title"/>
          </p:nvPr>
        </p:nvSpPr>
        <p:spPr/>
        <p:txBody>
          <a:bodyPr/>
          <a:lstStyle/>
          <a:p>
            <a:r>
              <a:rPr lang="en-US" dirty="0"/>
              <a:t>Options for protecting the confidentiality of the collected data in a decennial census</a:t>
            </a:r>
          </a:p>
        </p:txBody>
      </p:sp>
      <p:sp>
        <p:nvSpPr>
          <p:cNvPr id="3" name="Content Placeholder 2">
            <a:extLst>
              <a:ext uri="{FF2B5EF4-FFF2-40B4-BE49-F238E27FC236}">
                <a16:creationId xmlns:a16="http://schemas.microsoft.com/office/drawing/2014/main" id="{13F3954F-1EC3-7847-B99A-E0BA3821C91C}"/>
              </a:ext>
            </a:extLst>
          </p:cNvPr>
          <p:cNvSpPr>
            <a:spLocks noGrp="1"/>
          </p:cNvSpPr>
          <p:nvPr>
            <p:ph idx="1"/>
          </p:nvPr>
        </p:nvSpPr>
        <p:spPr/>
        <p:txBody>
          <a:bodyPr/>
          <a:lstStyle/>
          <a:p>
            <a:pPr marL="514350" indent="-514350">
              <a:buAutoNum type="arabicPeriod"/>
            </a:pPr>
            <a:r>
              <a:rPr lang="en-US" dirty="0"/>
              <a:t>Publish less data.</a:t>
            </a:r>
          </a:p>
          <a:p>
            <a:pPr marL="514350" indent="-514350">
              <a:buAutoNum type="arabicPeriod"/>
            </a:pPr>
            <a:r>
              <a:rPr lang="en-US" dirty="0"/>
              <a:t>Publish less accurate data.</a:t>
            </a:r>
          </a:p>
          <a:p>
            <a:pPr marL="514350" indent="-514350">
              <a:buAutoNum type="arabicPeriod"/>
            </a:pPr>
            <a:endParaRPr lang="en-US" dirty="0"/>
          </a:p>
          <a:p>
            <a:endParaRPr lang="en-US" dirty="0"/>
          </a:p>
        </p:txBody>
      </p:sp>
      <p:sp>
        <p:nvSpPr>
          <p:cNvPr id="4" name="Slide Number Placeholder 3">
            <a:extLst>
              <a:ext uri="{FF2B5EF4-FFF2-40B4-BE49-F238E27FC236}">
                <a16:creationId xmlns:a16="http://schemas.microsoft.com/office/drawing/2014/main" id="{C00926FF-2EFA-D14A-8AEB-785EA5FC55FD}"/>
              </a:ext>
            </a:extLst>
          </p:cNvPr>
          <p:cNvSpPr>
            <a:spLocks noGrp="1"/>
          </p:cNvSpPr>
          <p:nvPr>
            <p:ph type="sldNum" sz="quarter" idx="12"/>
          </p:nvPr>
        </p:nvSpPr>
        <p:spPr/>
        <p:txBody>
          <a:bodyPr/>
          <a:lstStyle/>
          <a:p>
            <a:fld id="{6B70B6FD-B4DD-4C3C-B591-D26FF6FF6394}" type="slidenum">
              <a:rPr lang="en-US" smtClean="0"/>
              <a:pPr/>
              <a:t>22</a:t>
            </a:fld>
            <a:endParaRPr lang="en-US"/>
          </a:p>
        </p:txBody>
      </p:sp>
    </p:spTree>
    <p:extLst>
      <p:ext uri="{BB962C8B-B14F-4D97-AF65-F5344CB8AC3E}">
        <p14:creationId xmlns:p14="http://schemas.microsoft.com/office/powerpoint/2010/main" val="151102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410BC-962C-7C4F-9449-F79CD49B2B39}"/>
              </a:ext>
            </a:extLst>
          </p:cNvPr>
          <p:cNvSpPr>
            <a:spLocks noGrp="1"/>
          </p:cNvSpPr>
          <p:nvPr>
            <p:ph type="title"/>
          </p:nvPr>
        </p:nvSpPr>
        <p:spPr/>
        <p:txBody>
          <a:bodyPr/>
          <a:lstStyle/>
          <a:p>
            <a:r>
              <a:rPr lang="en-US" dirty="0"/>
              <a:t>Can we publish less data? </a:t>
            </a:r>
          </a:p>
        </p:txBody>
      </p:sp>
      <p:sp>
        <p:nvSpPr>
          <p:cNvPr id="3" name="Content Placeholder 2">
            <a:extLst>
              <a:ext uri="{FF2B5EF4-FFF2-40B4-BE49-F238E27FC236}">
                <a16:creationId xmlns:a16="http://schemas.microsoft.com/office/drawing/2014/main" id="{9CD070F1-5654-994E-9933-145F47D42F38}"/>
              </a:ext>
            </a:extLst>
          </p:cNvPr>
          <p:cNvSpPr>
            <a:spLocks noGrp="1"/>
          </p:cNvSpPr>
          <p:nvPr>
            <p:ph idx="1"/>
          </p:nvPr>
        </p:nvSpPr>
        <p:spPr/>
        <p:txBody>
          <a:bodyPr/>
          <a:lstStyle/>
          <a:p>
            <a:r>
              <a:rPr lang="en-US" dirty="0"/>
              <a:t>Publishing less data requires tracking every data publication.</a:t>
            </a:r>
          </a:p>
          <a:p>
            <a:pPr lvl="1"/>
            <a:r>
              <a:rPr lang="en-US" dirty="0"/>
              <a:t>This was called “Query Auditing” or “Query Tracking”</a:t>
            </a:r>
          </a:p>
          <a:p>
            <a:pPr lvl="1"/>
            <a:r>
              <a:rPr lang="en-US" dirty="0"/>
              <a:t>Many research papers, 1970s — 2001.</a:t>
            </a:r>
          </a:p>
          <a:p>
            <a:endParaRPr lang="en-US" dirty="0"/>
          </a:p>
          <a:p>
            <a:endParaRPr lang="en-US" dirty="0"/>
          </a:p>
        </p:txBody>
      </p:sp>
      <p:sp>
        <p:nvSpPr>
          <p:cNvPr id="4" name="Slide Number Placeholder 3">
            <a:extLst>
              <a:ext uri="{FF2B5EF4-FFF2-40B4-BE49-F238E27FC236}">
                <a16:creationId xmlns:a16="http://schemas.microsoft.com/office/drawing/2014/main" id="{42BC4B41-5E84-434F-BC0F-3F90ECDE6F3D}"/>
              </a:ext>
            </a:extLst>
          </p:cNvPr>
          <p:cNvSpPr>
            <a:spLocks noGrp="1"/>
          </p:cNvSpPr>
          <p:nvPr>
            <p:ph type="sldNum" sz="quarter" idx="12"/>
          </p:nvPr>
        </p:nvSpPr>
        <p:spPr/>
        <p:txBody>
          <a:bodyPr/>
          <a:lstStyle/>
          <a:p>
            <a:fld id="{6B70B6FD-B4DD-4C3C-B591-D26FF6FF6394}" type="slidenum">
              <a:rPr lang="en-US" smtClean="0"/>
              <a:pPr/>
              <a:t>23</a:t>
            </a:fld>
            <a:endParaRPr lang="en-US"/>
          </a:p>
        </p:txBody>
      </p:sp>
    </p:spTree>
    <p:extLst>
      <p:ext uri="{BB962C8B-B14F-4D97-AF65-F5344CB8AC3E}">
        <p14:creationId xmlns:p14="http://schemas.microsoft.com/office/powerpoint/2010/main" val="2217761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Query auditing is hard.</a:t>
            </a:r>
          </a:p>
        </p:txBody>
      </p:sp>
      <p:sp>
        <p:nvSpPr>
          <p:cNvPr id="3" name="Slide Number Placeholder 2"/>
          <p:cNvSpPr>
            <a:spLocks noGrp="1"/>
          </p:cNvSpPr>
          <p:nvPr>
            <p:ph type="sldNum" sz="quarter" idx="12"/>
          </p:nvPr>
        </p:nvSpPr>
        <p:spPr/>
        <p:txBody>
          <a:bodyPr/>
          <a:lstStyle/>
          <a:p>
            <a:fld id="{6B70B6FD-B4DD-4C3C-B591-D26FF6FF6394}" type="slidenum">
              <a:rPr lang="en-US" smtClean="0"/>
              <a:pPr/>
              <a:t>24</a:t>
            </a:fld>
            <a:endParaRPr lang="en-US"/>
          </a:p>
        </p:txBody>
      </p:sp>
      <p:grpSp>
        <p:nvGrpSpPr>
          <p:cNvPr id="16" name="Group 15"/>
          <p:cNvGrpSpPr/>
          <p:nvPr/>
        </p:nvGrpSpPr>
        <p:grpSpPr>
          <a:xfrm>
            <a:off x="54063" y="1516781"/>
            <a:ext cx="3869190" cy="4503677"/>
            <a:chOff x="54063" y="1516781"/>
            <a:chExt cx="3869190" cy="4503677"/>
          </a:xfrm>
        </p:grpSpPr>
        <p:pic>
          <p:nvPicPr>
            <p:cNvPr id="6" name="Picture 5">
              <a:extLst>
                <a:ext uri="{FF2B5EF4-FFF2-40B4-BE49-F238E27FC236}">
                  <a16:creationId xmlns:a16="http://schemas.microsoft.com/office/drawing/2014/main" id="{BB987070-1966-154F-A320-E72F1333615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492173" y="1516781"/>
              <a:ext cx="731552" cy="1213635"/>
            </a:xfrm>
            <a:prstGeom prst="rect">
              <a:avLst/>
            </a:prstGeom>
          </p:spPr>
        </p:pic>
        <p:pic>
          <p:nvPicPr>
            <p:cNvPr id="7" name="Picture 6">
              <a:extLst>
                <a:ext uri="{FF2B5EF4-FFF2-40B4-BE49-F238E27FC236}">
                  <a16:creationId xmlns:a16="http://schemas.microsoft.com/office/drawing/2014/main" id="{DB22F4FB-038B-3449-BEA6-B6252863D01E}"/>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05924" y="4870935"/>
              <a:ext cx="298032" cy="687858"/>
            </a:xfrm>
            <a:prstGeom prst="rect">
              <a:avLst/>
            </a:prstGeom>
          </p:spPr>
        </p:pic>
        <p:pic>
          <p:nvPicPr>
            <p:cNvPr id="8" name="Picture 7">
              <a:extLst>
                <a:ext uri="{FF2B5EF4-FFF2-40B4-BE49-F238E27FC236}">
                  <a16:creationId xmlns:a16="http://schemas.microsoft.com/office/drawing/2014/main" id="{AEE13345-6CFD-6442-B908-B85B8B3F75A1}"/>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695309" y="4540744"/>
              <a:ext cx="325281" cy="1049353"/>
            </a:xfrm>
            <a:prstGeom prst="rect">
              <a:avLst/>
            </a:prstGeom>
          </p:spPr>
        </p:pic>
        <p:sp>
          <p:nvSpPr>
            <p:cNvPr id="9" name="TextBox 8">
              <a:extLst>
                <a:ext uri="{FF2B5EF4-FFF2-40B4-BE49-F238E27FC236}">
                  <a16:creationId xmlns:a16="http://schemas.microsoft.com/office/drawing/2014/main" id="{D850A0FA-E171-B645-90AA-ADD9EDA27F37}"/>
                </a:ext>
              </a:extLst>
            </p:cNvPr>
            <p:cNvSpPr txBox="1"/>
            <p:nvPr/>
          </p:nvSpPr>
          <p:spPr>
            <a:xfrm>
              <a:off x="54063" y="5558793"/>
              <a:ext cx="857927" cy="461665"/>
            </a:xfrm>
            <a:prstGeom prst="rect">
              <a:avLst/>
            </a:prstGeom>
            <a:noFill/>
          </p:spPr>
          <p:txBody>
            <a:bodyPr wrap="none" rtlCol="0">
              <a:spAutoFit/>
            </a:bodyPr>
            <a:lstStyle/>
            <a:p>
              <a:r>
                <a:rPr lang="en-US" sz="2400" dirty="0"/>
                <a:t>8 FBS</a:t>
              </a:r>
            </a:p>
          </p:txBody>
        </p:sp>
        <p:sp>
          <p:nvSpPr>
            <p:cNvPr id="10" name="TextBox 9">
              <a:extLst>
                <a:ext uri="{FF2B5EF4-FFF2-40B4-BE49-F238E27FC236}">
                  <a16:creationId xmlns:a16="http://schemas.microsoft.com/office/drawing/2014/main" id="{E929C4E2-C302-4D4B-96D5-5872D7F165A2}"/>
                </a:ext>
              </a:extLst>
            </p:cNvPr>
            <p:cNvSpPr txBox="1"/>
            <p:nvPr/>
          </p:nvSpPr>
          <p:spPr>
            <a:xfrm>
              <a:off x="1237362" y="5558793"/>
              <a:ext cx="1241174" cy="461665"/>
            </a:xfrm>
            <a:prstGeom prst="rect">
              <a:avLst/>
            </a:prstGeom>
            <a:noFill/>
          </p:spPr>
          <p:txBody>
            <a:bodyPr wrap="none" rtlCol="0">
              <a:spAutoFit/>
            </a:bodyPr>
            <a:lstStyle/>
            <a:p>
              <a:r>
                <a:rPr lang="en-US" sz="2400" dirty="0"/>
                <a:t>18 MWS</a:t>
              </a:r>
            </a:p>
          </p:txBody>
        </p:sp>
        <p:sp>
          <p:nvSpPr>
            <p:cNvPr id="11" name="TextBox 10">
              <a:extLst>
                <a:ext uri="{FF2B5EF4-FFF2-40B4-BE49-F238E27FC236}">
                  <a16:creationId xmlns:a16="http://schemas.microsoft.com/office/drawing/2014/main" id="{F5AE5C23-EE89-2D4B-A208-1A7F5B661C71}"/>
                </a:ext>
              </a:extLst>
            </p:cNvPr>
            <p:cNvSpPr txBox="1"/>
            <p:nvPr/>
          </p:nvSpPr>
          <p:spPr>
            <a:xfrm>
              <a:off x="526495" y="3994827"/>
              <a:ext cx="2662908" cy="461665"/>
            </a:xfrm>
            <a:prstGeom prst="rect">
              <a:avLst/>
            </a:prstGeom>
            <a:noFill/>
          </p:spPr>
          <p:txBody>
            <a:bodyPr wrap="none" rtlCol="0">
              <a:spAutoFit/>
            </a:bodyPr>
            <a:lstStyle/>
            <a:p>
              <a:r>
                <a:rPr lang="en-US" sz="2400" dirty="0"/>
                <a:t>30 MWM &amp; 36 FBM</a:t>
              </a:r>
            </a:p>
          </p:txBody>
        </p:sp>
        <p:pic>
          <p:nvPicPr>
            <p:cNvPr id="12" name="Picture 11">
              <a:extLst>
                <a:ext uri="{FF2B5EF4-FFF2-40B4-BE49-F238E27FC236}">
                  <a16:creationId xmlns:a16="http://schemas.microsoft.com/office/drawing/2014/main" id="{CB0AEC76-36AF-384C-8F5E-CEF94EE100C9}"/>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410341" y="3230101"/>
              <a:ext cx="895216" cy="813155"/>
            </a:xfrm>
            <a:prstGeom prst="rect">
              <a:avLst/>
            </a:prstGeom>
          </p:spPr>
        </p:pic>
        <p:pic>
          <p:nvPicPr>
            <p:cNvPr id="13" name="Picture 12">
              <a:extLst>
                <a:ext uri="{FF2B5EF4-FFF2-40B4-BE49-F238E27FC236}">
                  <a16:creationId xmlns:a16="http://schemas.microsoft.com/office/drawing/2014/main" id="{8AAAEFEE-2740-6946-A8C6-A6DE65FC93A8}"/>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3189403" y="4627105"/>
              <a:ext cx="298346" cy="876629"/>
            </a:xfrm>
            <a:prstGeom prst="rect">
              <a:avLst/>
            </a:prstGeom>
          </p:spPr>
        </p:pic>
        <p:sp>
          <p:nvSpPr>
            <p:cNvPr id="14" name="TextBox 13">
              <a:extLst>
                <a:ext uri="{FF2B5EF4-FFF2-40B4-BE49-F238E27FC236}">
                  <a16:creationId xmlns:a16="http://schemas.microsoft.com/office/drawing/2014/main" id="{344A27A1-8A0E-3B42-AC42-46F17B7A5F6C}"/>
                </a:ext>
              </a:extLst>
            </p:cNvPr>
            <p:cNvSpPr txBox="1"/>
            <p:nvPr/>
          </p:nvSpPr>
          <p:spPr>
            <a:xfrm>
              <a:off x="2803908" y="5558793"/>
              <a:ext cx="1119345" cy="461665"/>
            </a:xfrm>
            <a:prstGeom prst="rect">
              <a:avLst/>
            </a:prstGeom>
            <a:noFill/>
          </p:spPr>
          <p:txBody>
            <a:bodyPr wrap="none" rtlCol="0">
              <a:spAutoFit/>
            </a:bodyPr>
            <a:lstStyle/>
            <a:p>
              <a:r>
                <a:rPr lang="en-US" sz="2400" dirty="0"/>
                <a:t>24 FWS</a:t>
              </a:r>
            </a:p>
          </p:txBody>
        </p:sp>
        <p:sp>
          <p:nvSpPr>
            <p:cNvPr id="15" name="TextBox 14">
              <a:extLst>
                <a:ext uri="{FF2B5EF4-FFF2-40B4-BE49-F238E27FC236}">
                  <a16:creationId xmlns:a16="http://schemas.microsoft.com/office/drawing/2014/main" id="{CAD776C0-421D-834B-B77B-EC951C89C117}"/>
                </a:ext>
              </a:extLst>
            </p:cNvPr>
            <p:cNvSpPr txBox="1"/>
            <p:nvPr/>
          </p:nvSpPr>
          <p:spPr>
            <a:xfrm>
              <a:off x="580195" y="2690404"/>
              <a:ext cx="2555508" cy="461665"/>
            </a:xfrm>
            <a:prstGeom prst="rect">
              <a:avLst/>
            </a:prstGeom>
            <a:noFill/>
          </p:spPr>
          <p:txBody>
            <a:bodyPr wrap="none" rtlCol="0">
              <a:spAutoFit/>
            </a:bodyPr>
            <a:lstStyle/>
            <a:p>
              <a:r>
                <a:rPr lang="en-US" sz="2400" dirty="0"/>
                <a:t>66 FBM &amp; 84 MBM</a:t>
              </a:r>
            </a:p>
          </p:txBody>
        </p:sp>
      </p:grpSp>
      <p:sp>
        <p:nvSpPr>
          <p:cNvPr id="20" name="Right Arrow 19">
            <a:extLst>
              <a:ext uri="{FF2B5EF4-FFF2-40B4-BE49-F238E27FC236}">
                <a16:creationId xmlns:a16="http://schemas.microsoft.com/office/drawing/2014/main" id="{F5DB5669-9501-D441-A5B5-F6F652A3951B}"/>
              </a:ext>
            </a:extLst>
          </p:cNvPr>
          <p:cNvSpPr/>
          <p:nvPr/>
        </p:nvSpPr>
        <p:spPr>
          <a:xfrm>
            <a:off x="3923253" y="3240517"/>
            <a:ext cx="3886557" cy="8753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Table 20">
            <a:extLst>
              <a:ext uri="{FF2B5EF4-FFF2-40B4-BE49-F238E27FC236}">
                <a16:creationId xmlns:a16="http://schemas.microsoft.com/office/drawing/2014/main" id="{13EF303B-3A5A-2A44-9D8C-F96CC295993B}"/>
              </a:ext>
            </a:extLst>
          </p:cNvPr>
          <p:cNvGraphicFramePr>
            <a:graphicFrameLocks noGrp="1"/>
          </p:cNvGraphicFramePr>
          <p:nvPr>
            <p:extLst>
              <p:ext uri="{D42A27DB-BD31-4B8C-83A1-F6EECF244321}">
                <p14:modId xmlns:p14="http://schemas.microsoft.com/office/powerpoint/2010/main" val="2630895501"/>
              </p:ext>
            </p:extLst>
          </p:nvPr>
        </p:nvGraphicFramePr>
        <p:xfrm>
          <a:off x="7926361" y="1409415"/>
          <a:ext cx="4189439" cy="4863134"/>
        </p:xfrm>
        <a:graphic>
          <a:graphicData uri="http://schemas.openxmlformats.org/drawingml/2006/table">
            <a:tbl>
              <a:tblPr firstRow="1" bandRow="1">
                <a:tableStyleId>{5C22544A-7EE6-4342-B048-85BDC9FD1C3A}</a:tableStyleId>
              </a:tblPr>
              <a:tblGrid>
                <a:gridCol w="1136635">
                  <a:extLst>
                    <a:ext uri="{9D8B030D-6E8A-4147-A177-3AD203B41FA5}">
                      <a16:colId xmlns:a16="http://schemas.microsoft.com/office/drawing/2014/main" val="3662408154"/>
                    </a:ext>
                  </a:extLst>
                </a:gridCol>
                <a:gridCol w="958085">
                  <a:extLst>
                    <a:ext uri="{9D8B030D-6E8A-4147-A177-3AD203B41FA5}">
                      <a16:colId xmlns:a16="http://schemas.microsoft.com/office/drawing/2014/main" val="877492453"/>
                    </a:ext>
                  </a:extLst>
                </a:gridCol>
                <a:gridCol w="1169311">
                  <a:extLst>
                    <a:ext uri="{9D8B030D-6E8A-4147-A177-3AD203B41FA5}">
                      <a16:colId xmlns:a16="http://schemas.microsoft.com/office/drawing/2014/main" val="1647220373"/>
                    </a:ext>
                  </a:extLst>
                </a:gridCol>
                <a:gridCol w="925408">
                  <a:extLst>
                    <a:ext uri="{9D8B030D-6E8A-4147-A177-3AD203B41FA5}">
                      <a16:colId xmlns:a16="http://schemas.microsoft.com/office/drawing/2014/main" val="527291812"/>
                    </a:ext>
                  </a:extLst>
                </a:gridCol>
              </a:tblGrid>
              <a:tr h="397996">
                <a:tc>
                  <a:txBody>
                    <a:bodyPr/>
                    <a:lstStyle/>
                    <a:p>
                      <a:pPr algn="ctr"/>
                      <a:endParaRPr lang="en-US" dirty="0"/>
                    </a:p>
                  </a:txBody>
                  <a:tcPr anchor="ctr"/>
                </a:tc>
                <a:tc>
                  <a:txBody>
                    <a:bodyPr/>
                    <a:lstStyle/>
                    <a:p>
                      <a:pPr algn="ctr"/>
                      <a:r>
                        <a:rPr lang="en-US" dirty="0"/>
                        <a:t>Count</a:t>
                      </a:r>
                    </a:p>
                  </a:txBody>
                  <a:tcPr anchor="ctr"/>
                </a:tc>
                <a:tc>
                  <a:txBody>
                    <a:bodyPr/>
                    <a:lstStyle/>
                    <a:p>
                      <a:pPr algn="ctr"/>
                      <a:r>
                        <a:rPr lang="en-US" dirty="0"/>
                        <a:t>Median</a:t>
                      </a:r>
                    </a:p>
                  </a:txBody>
                  <a:tcPr anchor="ctr"/>
                </a:tc>
                <a:tc>
                  <a:txBody>
                    <a:bodyPr/>
                    <a:lstStyle/>
                    <a:p>
                      <a:pPr algn="ctr"/>
                      <a:r>
                        <a:rPr lang="en-US" dirty="0"/>
                        <a:t>Mean</a:t>
                      </a:r>
                    </a:p>
                  </a:txBody>
                  <a:tcPr anchor="ctr"/>
                </a:tc>
                <a:extLst>
                  <a:ext uri="{0D108BD9-81ED-4DB2-BD59-A6C34878D82A}">
                    <a16:rowId xmlns:a16="http://schemas.microsoft.com/office/drawing/2014/main" val="4246408707"/>
                  </a:ext>
                </a:extLst>
              </a:tr>
              <a:tr h="397996">
                <a:tc>
                  <a:txBody>
                    <a:bodyPr/>
                    <a:lstStyle/>
                    <a:p>
                      <a:pPr algn="ctr"/>
                      <a:r>
                        <a:rPr lang="en-US" dirty="0"/>
                        <a:t>Total</a:t>
                      </a:r>
                    </a:p>
                  </a:txBody>
                  <a:tcPr anchor="ctr"/>
                </a:tc>
                <a:tc>
                  <a:txBody>
                    <a:bodyPr/>
                    <a:lstStyle/>
                    <a:p>
                      <a:pPr algn="ctr"/>
                      <a:r>
                        <a:rPr lang="en-US" dirty="0"/>
                        <a:t>7</a:t>
                      </a:r>
                    </a:p>
                  </a:txBody>
                  <a:tcPr anchor="ctr"/>
                </a:tc>
                <a:tc>
                  <a:txBody>
                    <a:bodyPr/>
                    <a:lstStyle/>
                    <a:p>
                      <a:pPr algn="ctr"/>
                      <a:r>
                        <a:rPr lang="en-US" dirty="0"/>
                        <a:t>30</a:t>
                      </a:r>
                    </a:p>
                  </a:txBody>
                  <a:tcPr anchor="ctr"/>
                </a:tc>
                <a:tc>
                  <a:txBody>
                    <a:bodyPr/>
                    <a:lstStyle/>
                    <a:p>
                      <a:pPr algn="ctr"/>
                      <a:r>
                        <a:rPr lang="en-US" dirty="0"/>
                        <a:t>38</a:t>
                      </a:r>
                    </a:p>
                  </a:txBody>
                  <a:tcPr anchor="ctr"/>
                </a:tc>
                <a:extLst>
                  <a:ext uri="{0D108BD9-81ED-4DB2-BD59-A6C34878D82A}">
                    <a16:rowId xmlns:a16="http://schemas.microsoft.com/office/drawing/2014/main" val="2609657070"/>
                  </a:ext>
                </a:extLst>
              </a:tr>
              <a:tr h="485178">
                <a:tc>
                  <a:txBody>
                    <a:bodyPr/>
                    <a:lstStyle/>
                    <a:p>
                      <a:pPr algn="ctr"/>
                      <a:r>
                        <a:rPr lang="en-US" dirty="0"/>
                        <a:t># Female</a:t>
                      </a:r>
                    </a:p>
                  </a:txBody>
                  <a:tcPr anchor="ctr"/>
                </a:tc>
                <a:tc>
                  <a:txBody>
                    <a:bodyPr/>
                    <a:lstStyle/>
                    <a:p>
                      <a:pPr algn="ctr"/>
                      <a:r>
                        <a:rPr lang="en-US" dirty="0"/>
                        <a:t>4</a:t>
                      </a:r>
                    </a:p>
                  </a:txBody>
                  <a:tcPr anchor="ctr"/>
                </a:tc>
                <a:tc>
                  <a:txBody>
                    <a:bodyPr/>
                    <a:lstStyle/>
                    <a:p>
                      <a:pPr algn="ctr"/>
                      <a:r>
                        <a:rPr lang="en-US" dirty="0"/>
                        <a:t>30</a:t>
                      </a:r>
                    </a:p>
                  </a:txBody>
                  <a:tcPr anchor="ctr"/>
                </a:tc>
                <a:tc>
                  <a:txBody>
                    <a:bodyPr/>
                    <a:lstStyle/>
                    <a:p>
                      <a:pPr algn="ctr"/>
                      <a:r>
                        <a:rPr lang="en-US" dirty="0"/>
                        <a:t>33.5</a:t>
                      </a:r>
                    </a:p>
                  </a:txBody>
                  <a:tcPr anchor="ctr"/>
                </a:tc>
                <a:extLst>
                  <a:ext uri="{0D108BD9-81ED-4DB2-BD59-A6C34878D82A}">
                    <a16:rowId xmlns:a16="http://schemas.microsoft.com/office/drawing/2014/main" val="2477756356"/>
                  </a:ext>
                </a:extLst>
              </a:tr>
              <a:tr h="397996">
                <a:tc>
                  <a:txBody>
                    <a:bodyPr/>
                    <a:lstStyle/>
                    <a:p>
                      <a:pPr algn="ctr"/>
                      <a:r>
                        <a:rPr lang="en-US" dirty="0"/>
                        <a:t># male</a:t>
                      </a:r>
                    </a:p>
                  </a:txBody>
                  <a:tcPr anchor="ctr"/>
                </a:tc>
                <a:tc>
                  <a:txBody>
                    <a:bodyPr/>
                    <a:lstStyle/>
                    <a:p>
                      <a:pPr algn="ctr"/>
                      <a:r>
                        <a:rPr lang="en-US" dirty="0"/>
                        <a:t>3</a:t>
                      </a:r>
                    </a:p>
                  </a:txBody>
                  <a:tcPr anchor="ctr"/>
                </a:tc>
                <a:tc>
                  <a:txBody>
                    <a:bodyPr/>
                    <a:lstStyle/>
                    <a:p>
                      <a:pPr algn="ctr"/>
                      <a:r>
                        <a:rPr lang="en-US" dirty="0"/>
                        <a:t>30</a:t>
                      </a:r>
                    </a:p>
                  </a:txBody>
                  <a:tcPr anchor="ctr"/>
                </a:tc>
                <a:tc>
                  <a:txBody>
                    <a:bodyPr/>
                    <a:lstStyle/>
                    <a:p>
                      <a:pPr algn="ctr"/>
                      <a:r>
                        <a:rPr lang="en-US" dirty="0"/>
                        <a:t>44</a:t>
                      </a:r>
                    </a:p>
                  </a:txBody>
                  <a:tcPr anchor="ctr"/>
                </a:tc>
                <a:extLst>
                  <a:ext uri="{0D108BD9-81ED-4DB2-BD59-A6C34878D82A}">
                    <a16:rowId xmlns:a16="http://schemas.microsoft.com/office/drawing/2014/main" val="3669509381"/>
                  </a:ext>
                </a:extLst>
              </a:tr>
              <a:tr h="397996">
                <a:tc>
                  <a:txBody>
                    <a:bodyPr/>
                    <a:lstStyle/>
                    <a:p>
                      <a:pPr algn="ctr"/>
                      <a:r>
                        <a:rPr lang="en-US" dirty="0"/>
                        <a:t># black</a:t>
                      </a:r>
                    </a:p>
                  </a:txBody>
                  <a:tcPr anchor="ctr"/>
                </a:tc>
                <a:tc>
                  <a:txBody>
                    <a:bodyPr/>
                    <a:lstStyle/>
                    <a:p>
                      <a:pPr algn="ctr"/>
                      <a:r>
                        <a:rPr lang="en-US" dirty="0"/>
                        <a:t>4</a:t>
                      </a:r>
                    </a:p>
                  </a:txBody>
                  <a:tcPr anchor="ctr"/>
                </a:tc>
                <a:tc>
                  <a:txBody>
                    <a:bodyPr/>
                    <a:lstStyle/>
                    <a:p>
                      <a:pPr algn="ctr"/>
                      <a:r>
                        <a:rPr lang="en-US" dirty="0"/>
                        <a:t>51</a:t>
                      </a:r>
                    </a:p>
                  </a:txBody>
                  <a:tcPr anchor="ctr"/>
                </a:tc>
                <a:tc>
                  <a:txBody>
                    <a:bodyPr/>
                    <a:lstStyle/>
                    <a:p>
                      <a:pPr algn="ctr"/>
                      <a:r>
                        <a:rPr lang="en-US" dirty="0"/>
                        <a:t>48.5</a:t>
                      </a:r>
                    </a:p>
                  </a:txBody>
                  <a:tcPr anchor="ctr"/>
                </a:tc>
                <a:extLst>
                  <a:ext uri="{0D108BD9-81ED-4DB2-BD59-A6C34878D82A}">
                    <a16:rowId xmlns:a16="http://schemas.microsoft.com/office/drawing/2014/main" val="1383342492"/>
                  </a:ext>
                </a:extLst>
              </a:tr>
              <a:tr h="397996">
                <a:tc>
                  <a:txBody>
                    <a:bodyPr/>
                    <a:lstStyle/>
                    <a:p>
                      <a:pPr algn="ctr"/>
                      <a:r>
                        <a:rPr lang="en-US" dirty="0"/>
                        <a:t># white</a:t>
                      </a:r>
                    </a:p>
                  </a:txBody>
                  <a:tcPr anchor="ctr"/>
                </a:tc>
                <a:tc>
                  <a:txBody>
                    <a:bodyPr/>
                    <a:lstStyle/>
                    <a:p>
                      <a:pPr algn="ctr"/>
                      <a:r>
                        <a:rPr lang="en-US" dirty="0"/>
                        <a:t>3</a:t>
                      </a:r>
                    </a:p>
                  </a:txBody>
                  <a:tcPr anchor="ctr"/>
                </a:tc>
                <a:tc>
                  <a:txBody>
                    <a:bodyPr/>
                    <a:lstStyle/>
                    <a:p>
                      <a:pPr algn="ctr"/>
                      <a:r>
                        <a:rPr lang="en-US" dirty="0"/>
                        <a:t>24</a:t>
                      </a:r>
                    </a:p>
                  </a:txBody>
                  <a:tcPr anchor="ctr"/>
                </a:tc>
                <a:tc>
                  <a:txBody>
                    <a:bodyPr/>
                    <a:lstStyle/>
                    <a:p>
                      <a:pPr algn="ctr"/>
                      <a:r>
                        <a:rPr lang="en-US" dirty="0"/>
                        <a:t>24</a:t>
                      </a:r>
                    </a:p>
                  </a:txBody>
                  <a:tcPr anchor="ctr"/>
                </a:tc>
                <a:extLst>
                  <a:ext uri="{0D108BD9-81ED-4DB2-BD59-A6C34878D82A}">
                    <a16:rowId xmlns:a16="http://schemas.microsoft.com/office/drawing/2014/main" val="3296498836"/>
                  </a:ext>
                </a:extLst>
              </a:tr>
              <a:tr h="397996">
                <a:tc>
                  <a:txBody>
                    <a:bodyPr/>
                    <a:lstStyle/>
                    <a:p>
                      <a:pPr algn="ctr"/>
                      <a:r>
                        <a:rPr lang="en-US" dirty="0"/>
                        <a:t>Single</a:t>
                      </a:r>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660680378"/>
                  </a:ext>
                </a:extLst>
              </a:tr>
              <a:tr h="397996">
                <a:tc>
                  <a:txBody>
                    <a:bodyPr/>
                    <a:lstStyle/>
                    <a:p>
                      <a:pPr algn="ctr"/>
                      <a:r>
                        <a:rPr lang="en-US" dirty="0"/>
                        <a:t>Married</a:t>
                      </a:r>
                    </a:p>
                  </a:txBody>
                  <a:tcPr anchor="ctr"/>
                </a:tc>
                <a:tc>
                  <a:txBody>
                    <a:bodyPr/>
                    <a:lstStyle/>
                    <a:p>
                      <a:pPr algn="ctr"/>
                      <a:r>
                        <a:rPr lang="en-US" dirty="0"/>
                        <a:t>4</a:t>
                      </a:r>
                    </a:p>
                  </a:txBody>
                  <a:tcPr anchor="ctr"/>
                </a:tc>
                <a:tc>
                  <a:txBody>
                    <a:bodyPr/>
                    <a:lstStyle/>
                    <a:p>
                      <a:pPr algn="ctr"/>
                      <a:r>
                        <a:rPr lang="en-US" dirty="0"/>
                        <a:t>51</a:t>
                      </a:r>
                    </a:p>
                  </a:txBody>
                  <a:tcPr anchor="ctr"/>
                </a:tc>
                <a:tc>
                  <a:txBody>
                    <a:bodyPr/>
                    <a:lstStyle/>
                    <a:p>
                      <a:pPr algn="ctr"/>
                      <a:r>
                        <a:rPr lang="en-US" dirty="0"/>
                        <a:t>54</a:t>
                      </a:r>
                    </a:p>
                  </a:txBody>
                  <a:tcPr anchor="ctr"/>
                </a:tc>
                <a:extLst>
                  <a:ext uri="{0D108BD9-81ED-4DB2-BD59-A6C34878D82A}">
                    <a16:rowId xmlns:a16="http://schemas.microsoft.com/office/drawing/2014/main" val="1388319119"/>
                  </a:ext>
                </a:extLst>
              </a:tr>
              <a:tr h="397996">
                <a:tc>
                  <a:txBody>
                    <a:bodyPr/>
                    <a:lstStyle/>
                    <a:p>
                      <a:pPr algn="ctr"/>
                      <a:r>
                        <a:rPr lang="en-US" dirty="0"/>
                        <a:t>Black F</a:t>
                      </a:r>
                    </a:p>
                  </a:txBody>
                  <a:tcPr anchor="ctr"/>
                </a:tc>
                <a:tc>
                  <a:txBody>
                    <a:bodyPr/>
                    <a:lstStyle/>
                    <a:p>
                      <a:pPr algn="ctr"/>
                      <a:r>
                        <a:rPr lang="en-US" dirty="0"/>
                        <a:t>3</a:t>
                      </a:r>
                    </a:p>
                  </a:txBody>
                  <a:tcPr anchor="ctr"/>
                </a:tc>
                <a:tc>
                  <a:txBody>
                    <a:bodyPr/>
                    <a:lstStyle/>
                    <a:p>
                      <a:pPr algn="ctr"/>
                      <a:r>
                        <a:rPr lang="en-US" dirty="0"/>
                        <a:t>36</a:t>
                      </a:r>
                    </a:p>
                  </a:txBody>
                  <a:tcPr anchor="ctr"/>
                </a:tc>
                <a:tc>
                  <a:txBody>
                    <a:bodyPr/>
                    <a:lstStyle/>
                    <a:p>
                      <a:pPr algn="ctr"/>
                      <a:r>
                        <a:rPr lang="en-US" dirty="0"/>
                        <a:t>36.7</a:t>
                      </a:r>
                    </a:p>
                  </a:txBody>
                  <a:tcPr anchor="ctr"/>
                </a:tc>
                <a:extLst>
                  <a:ext uri="{0D108BD9-81ED-4DB2-BD59-A6C34878D82A}">
                    <a16:rowId xmlns:a16="http://schemas.microsoft.com/office/drawing/2014/main" val="1740799039"/>
                  </a:ext>
                </a:extLst>
              </a:tr>
              <a:tr h="397996">
                <a:tc>
                  <a:txBody>
                    <a:bodyPr/>
                    <a:lstStyle/>
                    <a:p>
                      <a:pPr algn="ctr"/>
                      <a:r>
                        <a:rPr lang="en-US" dirty="0"/>
                        <a:t>Black M</a:t>
                      </a:r>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589730654"/>
                  </a:ext>
                </a:extLst>
              </a:tr>
              <a:tr h="397996">
                <a:tc>
                  <a:txBody>
                    <a:bodyPr/>
                    <a:lstStyle/>
                    <a:p>
                      <a:pPr algn="ctr"/>
                      <a:r>
                        <a:rPr lang="en-US" dirty="0"/>
                        <a:t>White M</a:t>
                      </a:r>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992198181"/>
                  </a:ext>
                </a:extLst>
              </a:tr>
              <a:tr h="397996">
                <a:tc>
                  <a:txBody>
                    <a:bodyPr/>
                    <a:lstStyle/>
                    <a:p>
                      <a:pPr algn="ctr"/>
                      <a:r>
                        <a:rPr lang="en-US" dirty="0"/>
                        <a:t>White F</a:t>
                      </a:r>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4089362542"/>
                  </a:ext>
                </a:extLst>
              </a:tr>
            </a:tbl>
          </a:graphicData>
        </a:graphic>
      </p:graphicFrame>
    </p:spTree>
    <p:extLst>
      <p:ext uri="{BB962C8B-B14F-4D97-AF65-F5344CB8AC3E}">
        <p14:creationId xmlns:p14="http://schemas.microsoft.com/office/powerpoint/2010/main" val="4277190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Query auditing is hard.</a:t>
            </a:r>
          </a:p>
        </p:txBody>
      </p:sp>
      <p:sp>
        <p:nvSpPr>
          <p:cNvPr id="3" name="Slide Number Placeholder 2"/>
          <p:cNvSpPr>
            <a:spLocks noGrp="1"/>
          </p:cNvSpPr>
          <p:nvPr>
            <p:ph type="sldNum" sz="quarter" idx="12"/>
          </p:nvPr>
        </p:nvSpPr>
        <p:spPr/>
        <p:txBody>
          <a:bodyPr/>
          <a:lstStyle/>
          <a:p>
            <a:fld id="{6B70B6FD-B4DD-4C3C-B591-D26FF6FF6394}" type="slidenum">
              <a:rPr lang="en-US" smtClean="0"/>
              <a:pPr/>
              <a:t>25</a:t>
            </a:fld>
            <a:endParaRPr lang="en-US"/>
          </a:p>
        </p:txBody>
      </p:sp>
      <p:sp>
        <p:nvSpPr>
          <p:cNvPr id="20" name="Right Arrow 19">
            <a:extLst>
              <a:ext uri="{FF2B5EF4-FFF2-40B4-BE49-F238E27FC236}">
                <a16:creationId xmlns:a16="http://schemas.microsoft.com/office/drawing/2014/main" id="{F5DB5669-9501-D441-A5B5-F6F652A3951B}"/>
              </a:ext>
            </a:extLst>
          </p:cNvPr>
          <p:cNvSpPr/>
          <p:nvPr/>
        </p:nvSpPr>
        <p:spPr>
          <a:xfrm rot="10800000">
            <a:off x="3923253" y="3240517"/>
            <a:ext cx="3886557" cy="8753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Table 20">
            <a:extLst>
              <a:ext uri="{FF2B5EF4-FFF2-40B4-BE49-F238E27FC236}">
                <a16:creationId xmlns:a16="http://schemas.microsoft.com/office/drawing/2014/main" id="{13EF303B-3A5A-2A44-9D8C-F96CC295993B}"/>
              </a:ext>
            </a:extLst>
          </p:cNvPr>
          <p:cNvGraphicFramePr>
            <a:graphicFrameLocks noGrp="1"/>
          </p:cNvGraphicFramePr>
          <p:nvPr>
            <p:extLst>
              <p:ext uri="{D42A27DB-BD31-4B8C-83A1-F6EECF244321}">
                <p14:modId xmlns:p14="http://schemas.microsoft.com/office/powerpoint/2010/main" val="345258883"/>
              </p:ext>
            </p:extLst>
          </p:nvPr>
        </p:nvGraphicFramePr>
        <p:xfrm>
          <a:off x="7926361" y="1409415"/>
          <a:ext cx="4189439" cy="4863134"/>
        </p:xfrm>
        <a:graphic>
          <a:graphicData uri="http://schemas.openxmlformats.org/drawingml/2006/table">
            <a:tbl>
              <a:tblPr firstRow="1" bandRow="1">
                <a:tableStyleId>{5C22544A-7EE6-4342-B048-85BDC9FD1C3A}</a:tableStyleId>
              </a:tblPr>
              <a:tblGrid>
                <a:gridCol w="1136635">
                  <a:extLst>
                    <a:ext uri="{9D8B030D-6E8A-4147-A177-3AD203B41FA5}">
                      <a16:colId xmlns:a16="http://schemas.microsoft.com/office/drawing/2014/main" val="3662408154"/>
                    </a:ext>
                  </a:extLst>
                </a:gridCol>
                <a:gridCol w="958085">
                  <a:extLst>
                    <a:ext uri="{9D8B030D-6E8A-4147-A177-3AD203B41FA5}">
                      <a16:colId xmlns:a16="http://schemas.microsoft.com/office/drawing/2014/main" val="877492453"/>
                    </a:ext>
                  </a:extLst>
                </a:gridCol>
                <a:gridCol w="1169311">
                  <a:extLst>
                    <a:ext uri="{9D8B030D-6E8A-4147-A177-3AD203B41FA5}">
                      <a16:colId xmlns:a16="http://schemas.microsoft.com/office/drawing/2014/main" val="1647220373"/>
                    </a:ext>
                  </a:extLst>
                </a:gridCol>
                <a:gridCol w="925408">
                  <a:extLst>
                    <a:ext uri="{9D8B030D-6E8A-4147-A177-3AD203B41FA5}">
                      <a16:colId xmlns:a16="http://schemas.microsoft.com/office/drawing/2014/main" val="527291812"/>
                    </a:ext>
                  </a:extLst>
                </a:gridCol>
              </a:tblGrid>
              <a:tr h="397996">
                <a:tc>
                  <a:txBody>
                    <a:bodyPr/>
                    <a:lstStyle/>
                    <a:p>
                      <a:pPr algn="ctr"/>
                      <a:endParaRPr lang="en-US" dirty="0"/>
                    </a:p>
                  </a:txBody>
                  <a:tcPr anchor="ctr"/>
                </a:tc>
                <a:tc>
                  <a:txBody>
                    <a:bodyPr/>
                    <a:lstStyle/>
                    <a:p>
                      <a:pPr algn="ctr"/>
                      <a:r>
                        <a:rPr lang="en-US" dirty="0"/>
                        <a:t>Count</a:t>
                      </a:r>
                    </a:p>
                  </a:txBody>
                  <a:tcPr anchor="ctr"/>
                </a:tc>
                <a:tc>
                  <a:txBody>
                    <a:bodyPr/>
                    <a:lstStyle/>
                    <a:p>
                      <a:pPr algn="ctr"/>
                      <a:r>
                        <a:rPr lang="en-US" dirty="0"/>
                        <a:t>Median</a:t>
                      </a:r>
                    </a:p>
                  </a:txBody>
                  <a:tcPr anchor="ctr"/>
                </a:tc>
                <a:tc>
                  <a:txBody>
                    <a:bodyPr/>
                    <a:lstStyle/>
                    <a:p>
                      <a:pPr algn="ctr"/>
                      <a:r>
                        <a:rPr lang="en-US" dirty="0"/>
                        <a:t>Mean</a:t>
                      </a:r>
                    </a:p>
                  </a:txBody>
                  <a:tcPr anchor="ctr"/>
                </a:tc>
                <a:extLst>
                  <a:ext uri="{0D108BD9-81ED-4DB2-BD59-A6C34878D82A}">
                    <a16:rowId xmlns:a16="http://schemas.microsoft.com/office/drawing/2014/main" val="4246408707"/>
                  </a:ext>
                </a:extLst>
              </a:tr>
              <a:tr h="397996">
                <a:tc>
                  <a:txBody>
                    <a:bodyPr/>
                    <a:lstStyle/>
                    <a:p>
                      <a:pPr algn="ctr"/>
                      <a:r>
                        <a:rPr lang="en-US" dirty="0"/>
                        <a:t>Total</a:t>
                      </a:r>
                    </a:p>
                  </a:txBody>
                  <a:tcPr anchor="ctr"/>
                </a:tc>
                <a:tc>
                  <a:txBody>
                    <a:bodyPr/>
                    <a:lstStyle/>
                    <a:p>
                      <a:pPr algn="ctr"/>
                      <a:r>
                        <a:rPr lang="en-US" dirty="0"/>
                        <a:t>7</a:t>
                      </a:r>
                    </a:p>
                  </a:txBody>
                  <a:tcPr anchor="ctr"/>
                </a:tc>
                <a:tc>
                  <a:txBody>
                    <a:bodyPr/>
                    <a:lstStyle/>
                    <a:p>
                      <a:pPr algn="ctr"/>
                      <a:r>
                        <a:rPr lang="en-US" dirty="0"/>
                        <a:t>30</a:t>
                      </a:r>
                    </a:p>
                  </a:txBody>
                  <a:tcPr anchor="ctr"/>
                </a:tc>
                <a:tc>
                  <a:txBody>
                    <a:bodyPr/>
                    <a:lstStyle/>
                    <a:p>
                      <a:pPr algn="ctr"/>
                      <a:r>
                        <a:rPr lang="en-US" dirty="0"/>
                        <a:t>38</a:t>
                      </a:r>
                    </a:p>
                  </a:txBody>
                  <a:tcPr anchor="ctr"/>
                </a:tc>
                <a:extLst>
                  <a:ext uri="{0D108BD9-81ED-4DB2-BD59-A6C34878D82A}">
                    <a16:rowId xmlns:a16="http://schemas.microsoft.com/office/drawing/2014/main" val="2609657070"/>
                  </a:ext>
                </a:extLst>
              </a:tr>
              <a:tr h="485178">
                <a:tc>
                  <a:txBody>
                    <a:bodyPr/>
                    <a:lstStyle/>
                    <a:p>
                      <a:pPr algn="ctr"/>
                      <a:r>
                        <a:rPr lang="en-US" dirty="0"/>
                        <a:t># Female</a:t>
                      </a:r>
                    </a:p>
                  </a:txBody>
                  <a:tcPr anchor="ctr"/>
                </a:tc>
                <a:tc>
                  <a:txBody>
                    <a:bodyPr/>
                    <a:lstStyle/>
                    <a:p>
                      <a:pPr algn="ctr"/>
                      <a:r>
                        <a:rPr lang="en-US" dirty="0"/>
                        <a:t>4</a:t>
                      </a:r>
                    </a:p>
                  </a:txBody>
                  <a:tcPr anchor="ctr"/>
                </a:tc>
                <a:tc>
                  <a:txBody>
                    <a:bodyPr/>
                    <a:lstStyle/>
                    <a:p>
                      <a:pPr algn="ctr"/>
                      <a:r>
                        <a:rPr lang="en-US" dirty="0"/>
                        <a:t>30</a:t>
                      </a:r>
                    </a:p>
                  </a:txBody>
                  <a:tcPr anchor="ctr"/>
                </a:tc>
                <a:tc>
                  <a:txBody>
                    <a:bodyPr/>
                    <a:lstStyle/>
                    <a:p>
                      <a:pPr algn="ctr"/>
                      <a:r>
                        <a:rPr lang="en-US" dirty="0"/>
                        <a:t>33.5</a:t>
                      </a:r>
                    </a:p>
                  </a:txBody>
                  <a:tcPr anchor="ctr"/>
                </a:tc>
                <a:extLst>
                  <a:ext uri="{0D108BD9-81ED-4DB2-BD59-A6C34878D82A}">
                    <a16:rowId xmlns:a16="http://schemas.microsoft.com/office/drawing/2014/main" val="2477756356"/>
                  </a:ext>
                </a:extLst>
              </a:tr>
              <a:tr h="397996">
                <a:tc>
                  <a:txBody>
                    <a:bodyPr/>
                    <a:lstStyle/>
                    <a:p>
                      <a:pPr algn="ctr"/>
                      <a:r>
                        <a:rPr lang="en-US" dirty="0"/>
                        <a:t># male</a:t>
                      </a:r>
                    </a:p>
                  </a:txBody>
                  <a:tcPr anchor="ctr"/>
                </a:tc>
                <a:tc>
                  <a:txBody>
                    <a:bodyPr/>
                    <a:lstStyle/>
                    <a:p>
                      <a:pPr algn="ctr"/>
                      <a:r>
                        <a:rPr lang="en-US" dirty="0"/>
                        <a:t>3</a:t>
                      </a:r>
                    </a:p>
                  </a:txBody>
                  <a:tcPr anchor="ctr"/>
                </a:tc>
                <a:tc>
                  <a:txBody>
                    <a:bodyPr/>
                    <a:lstStyle/>
                    <a:p>
                      <a:pPr algn="ctr"/>
                      <a:r>
                        <a:rPr lang="en-US" dirty="0"/>
                        <a:t>30</a:t>
                      </a:r>
                    </a:p>
                  </a:txBody>
                  <a:tcPr anchor="ctr"/>
                </a:tc>
                <a:tc>
                  <a:txBody>
                    <a:bodyPr/>
                    <a:lstStyle/>
                    <a:p>
                      <a:pPr algn="ctr"/>
                      <a:r>
                        <a:rPr lang="en-US" dirty="0"/>
                        <a:t>44</a:t>
                      </a:r>
                    </a:p>
                  </a:txBody>
                  <a:tcPr anchor="ctr"/>
                </a:tc>
                <a:extLst>
                  <a:ext uri="{0D108BD9-81ED-4DB2-BD59-A6C34878D82A}">
                    <a16:rowId xmlns:a16="http://schemas.microsoft.com/office/drawing/2014/main" val="3669509381"/>
                  </a:ext>
                </a:extLst>
              </a:tr>
              <a:tr h="397996">
                <a:tc>
                  <a:txBody>
                    <a:bodyPr/>
                    <a:lstStyle/>
                    <a:p>
                      <a:pPr algn="ctr"/>
                      <a:r>
                        <a:rPr lang="en-US" dirty="0"/>
                        <a:t># black</a:t>
                      </a:r>
                    </a:p>
                  </a:txBody>
                  <a:tcPr anchor="ctr"/>
                </a:tc>
                <a:tc>
                  <a:txBody>
                    <a:bodyPr/>
                    <a:lstStyle/>
                    <a:p>
                      <a:pPr algn="ctr"/>
                      <a:r>
                        <a:rPr lang="en-US" dirty="0"/>
                        <a:t>4</a:t>
                      </a:r>
                    </a:p>
                  </a:txBody>
                  <a:tcPr anchor="ctr"/>
                </a:tc>
                <a:tc>
                  <a:txBody>
                    <a:bodyPr/>
                    <a:lstStyle/>
                    <a:p>
                      <a:pPr algn="ctr"/>
                      <a:r>
                        <a:rPr lang="en-US" dirty="0"/>
                        <a:t>51</a:t>
                      </a:r>
                    </a:p>
                  </a:txBody>
                  <a:tcPr anchor="ctr"/>
                </a:tc>
                <a:tc>
                  <a:txBody>
                    <a:bodyPr/>
                    <a:lstStyle/>
                    <a:p>
                      <a:pPr algn="ctr"/>
                      <a:r>
                        <a:rPr lang="en-US" dirty="0"/>
                        <a:t>48.5</a:t>
                      </a:r>
                    </a:p>
                  </a:txBody>
                  <a:tcPr anchor="ctr"/>
                </a:tc>
                <a:extLst>
                  <a:ext uri="{0D108BD9-81ED-4DB2-BD59-A6C34878D82A}">
                    <a16:rowId xmlns:a16="http://schemas.microsoft.com/office/drawing/2014/main" val="1383342492"/>
                  </a:ext>
                </a:extLst>
              </a:tr>
              <a:tr h="397996">
                <a:tc>
                  <a:txBody>
                    <a:bodyPr/>
                    <a:lstStyle/>
                    <a:p>
                      <a:pPr algn="ctr"/>
                      <a:r>
                        <a:rPr lang="en-US" dirty="0"/>
                        <a:t># white</a:t>
                      </a:r>
                    </a:p>
                  </a:txBody>
                  <a:tcPr anchor="ctr"/>
                </a:tc>
                <a:tc>
                  <a:txBody>
                    <a:bodyPr/>
                    <a:lstStyle/>
                    <a:p>
                      <a:pPr algn="ctr"/>
                      <a:r>
                        <a:rPr lang="en-US" dirty="0"/>
                        <a:t>3</a:t>
                      </a:r>
                    </a:p>
                  </a:txBody>
                  <a:tcPr anchor="ctr"/>
                </a:tc>
                <a:tc>
                  <a:txBody>
                    <a:bodyPr/>
                    <a:lstStyle/>
                    <a:p>
                      <a:pPr algn="ctr"/>
                      <a:r>
                        <a:rPr lang="en-US" dirty="0"/>
                        <a:t>24</a:t>
                      </a:r>
                    </a:p>
                  </a:txBody>
                  <a:tcPr anchor="ctr"/>
                </a:tc>
                <a:tc>
                  <a:txBody>
                    <a:bodyPr/>
                    <a:lstStyle/>
                    <a:p>
                      <a:pPr algn="ctr"/>
                      <a:r>
                        <a:rPr lang="en-US" dirty="0"/>
                        <a:t>24</a:t>
                      </a:r>
                    </a:p>
                  </a:txBody>
                  <a:tcPr anchor="ctr"/>
                </a:tc>
                <a:extLst>
                  <a:ext uri="{0D108BD9-81ED-4DB2-BD59-A6C34878D82A}">
                    <a16:rowId xmlns:a16="http://schemas.microsoft.com/office/drawing/2014/main" val="3296498836"/>
                  </a:ext>
                </a:extLst>
              </a:tr>
              <a:tr h="397996">
                <a:tc>
                  <a:txBody>
                    <a:bodyPr/>
                    <a:lstStyle/>
                    <a:p>
                      <a:pPr algn="ctr"/>
                      <a:r>
                        <a:rPr lang="en-US" dirty="0"/>
                        <a:t>Single</a:t>
                      </a:r>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660680378"/>
                  </a:ext>
                </a:extLst>
              </a:tr>
              <a:tr h="397996">
                <a:tc>
                  <a:txBody>
                    <a:bodyPr/>
                    <a:lstStyle/>
                    <a:p>
                      <a:pPr algn="ctr"/>
                      <a:r>
                        <a:rPr lang="en-US" dirty="0"/>
                        <a:t>Married</a:t>
                      </a:r>
                    </a:p>
                  </a:txBody>
                  <a:tcPr anchor="ctr"/>
                </a:tc>
                <a:tc>
                  <a:txBody>
                    <a:bodyPr/>
                    <a:lstStyle/>
                    <a:p>
                      <a:pPr algn="ctr"/>
                      <a:r>
                        <a:rPr lang="en-US" dirty="0"/>
                        <a:t>4</a:t>
                      </a:r>
                    </a:p>
                  </a:txBody>
                  <a:tcPr anchor="ctr"/>
                </a:tc>
                <a:tc>
                  <a:txBody>
                    <a:bodyPr/>
                    <a:lstStyle/>
                    <a:p>
                      <a:pPr algn="ctr"/>
                      <a:r>
                        <a:rPr lang="en-US" dirty="0"/>
                        <a:t>51</a:t>
                      </a:r>
                    </a:p>
                  </a:txBody>
                  <a:tcPr anchor="ctr"/>
                </a:tc>
                <a:tc>
                  <a:txBody>
                    <a:bodyPr/>
                    <a:lstStyle/>
                    <a:p>
                      <a:pPr algn="ctr"/>
                      <a:r>
                        <a:rPr lang="en-US" dirty="0"/>
                        <a:t>54</a:t>
                      </a:r>
                    </a:p>
                  </a:txBody>
                  <a:tcPr anchor="ctr"/>
                </a:tc>
                <a:extLst>
                  <a:ext uri="{0D108BD9-81ED-4DB2-BD59-A6C34878D82A}">
                    <a16:rowId xmlns:a16="http://schemas.microsoft.com/office/drawing/2014/main" val="1388319119"/>
                  </a:ext>
                </a:extLst>
              </a:tr>
              <a:tr h="397996">
                <a:tc>
                  <a:txBody>
                    <a:bodyPr/>
                    <a:lstStyle/>
                    <a:p>
                      <a:pPr algn="ctr"/>
                      <a:r>
                        <a:rPr lang="en-US" dirty="0"/>
                        <a:t>Black F</a:t>
                      </a:r>
                    </a:p>
                  </a:txBody>
                  <a:tcPr anchor="ctr"/>
                </a:tc>
                <a:tc>
                  <a:txBody>
                    <a:bodyPr/>
                    <a:lstStyle/>
                    <a:p>
                      <a:pPr algn="ctr"/>
                      <a:r>
                        <a:rPr lang="en-US" dirty="0"/>
                        <a:t>3</a:t>
                      </a:r>
                    </a:p>
                  </a:txBody>
                  <a:tcPr anchor="ctr"/>
                </a:tc>
                <a:tc>
                  <a:txBody>
                    <a:bodyPr/>
                    <a:lstStyle/>
                    <a:p>
                      <a:pPr algn="ctr"/>
                      <a:r>
                        <a:rPr lang="en-US" dirty="0"/>
                        <a:t>36</a:t>
                      </a:r>
                    </a:p>
                  </a:txBody>
                  <a:tcPr anchor="ctr"/>
                </a:tc>
                <a:tc>
                  <a:txBody>
                    <a:bodyPr/>
                    <a:lstStyle/>
                    <a:p>
                      <a:pPr algn="ctr"/>
                      <a:r>
                        <a:rPr lang="en-US" dirty="0"/>
                        <a:t>36.7</a:t>
                      </a:r>
                    </a:p>
                  </a:txBody>
                  <a:tcPr anchor="ctr"/>
                </a:tc>
                <a:extLst>
                  <a:ext uri="{0D108BD9-81ED-4DB2-BD59-A6C34878D82A}">
                    <a16:rowId xmlns:a16="http://schemas.microsoft.com/office/drawing/2014/main" val="1740799039"/>
                  </a:ext>
                </a:extLst>
              </a:tr>
              <a:tr h="397996">
                <a:tc>
                  <a:txBody>
                    <a:bodyPr/>
                    <a:lstStyle/>
                    <a:p>
                      <a:pPr algn="ctr"/>
                      <a:r>
                        <a:rPr lang="en-US" dirty="0"/>
                        <a:t>Black M</a:t>
                      </a:r>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589730654"/>
                  </a:ext>
                </a:extLst>
              </a:tr>
              <a:tr h="397996">
                <a:tc>
                  <a:txBody>
                    <a:bodyPr/>
                    <a:lstStyle/>
                    <a:p>
                      <a:pPr algn="ctr"/>
                      <a:r>
                        <a:rPr lang="en-US" dirty="0"/>
                        <a:t>White M</a:t>
                      </a:r>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992198181"/>
                  </a:ext>
                </a:extLst>
              </a:tr>
              <a:tr h="397996">
                <a:tc>
                  <a:txBody>
                    <a:bodyPr/>
                    <a:lstStyle/>
                    <a:p>
                      <a:pPr algn="ctr"/>
                      <a:r>
                        <a:rPr lang="en-US" dirty="0"/>
                        <a:t>White F</a:t>
                      </a:r>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4089362542"/>
                  </a:ext>
                </a:extLst>
              </a:tr>
            </a:tbl>
          </a:graphicData>
        </a:graphic>
      </p:graphicFrame>
      <p:graphicFrame>
        <p:nvGraphicFramePr>
          <p:cNvPr id="17" name="Table 16">
            <a:extLst>
              <a:ext uri="{FF2B5EF4-FFF2-40B4-BE49-F238E27FC236}">
                <a16:creationId xmlns:a16="http://schemas.microsoft.com/office/drawing/2014/main" id="{EBB4A1A5-2152-AA48-9B53-E7738591F194}"/>
              </a:ext>
            </a:extLst>
          </p:cNvPr>
          <p:cNvGraphicFramePr>
            <a:graphicFrameLocks noGrp="1"/>
          </p:cNvGraphicFramePr>
          <p:nvPr>
            <p:extLst>
              <p:ext uri="{D42A27DB-BD31-4B8C-83A1-F6EECF244321}">
                <p14:modId xmlns:p14="http://schemas.microsoft.com/office/powerpoint/2010/main" val="3559653183"/>
              </p:ext>
            </p:extLst>
          </p:nvPr>
        </p:nvGraphicFramePr>
        <p:xfrm>
          <a:off x="533400" y="2209518"/>
          <a:ext cx="2743200" cy="327115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3662408154"/>
                    </a:ext>
                  </a:extLst>
                </a:gridCol>
              </a:tblGrid>
              <a:tr h="397996">
                <a:tc>
                  <a:txBody>
                    <a:bodyPr/>
                    <a:lstStyle/>
                    <a:p>
                      <a:pPr algn="ctr"/>
                      <a:r>
                        <a:rPr lang="en-US" dirty="0"/>
                        <a:t>Solution #1</a:t>
                      </a:r>
                    </a:p>
                  </a:txBody>
                  <a:tcPr anchor="ctr"/>
                </a:tc>
                <a:extLst>
                  <a:ext uri="{0D108BD9-81ED-4DB2-BD59-A6C34878D82A}">
                    <a16:rowId xmlns:a16="http://schemas.microsoft.com/office/drawing/2014/main" val="4246408707"/>
                  </a:ext>
                </a:extLst>
              </a:tr>
              <a:tr h="397996">
                <a:tc>
                  <a:txBody>
                    <a:bodyPr/>
                    <a:lstStyle/>
                    <a:p>
                      <a:pPr algn="ctr"/>
                      <a:r>
                        <a:rPr lang="en-US" dirty="0"/>
                        <a:t>8 FBS</a:t>
                      </a:r>
                    </a:p>
                  </a:txBody>
                  <a:tcPr anchor="ctr"/>
                </a:tc>
                <a:extLst>
                  <a:ext uri="{0D108BD9-81ED-4DB2-BD59-A6C34878D82A}">
                    <a16:rowId xmlns:a16="http://schemas.microsoft.com/office/drawing/2014/main" val="2609657070"/>
                  </a:ext>
                </a:extLst>
              </a:tr>
              <a:tr h="485178">
                <a:tc>
                  <a:txBody>
                    <a:bodyPr/>
                    <a:lstStyle/>
                    <a:p>
                      <a:pPr algn="ctr"/>
                      <a:r>
                        <a:rPr lang="en-US" dirty="0"/>
                        <a:t>18 MWS</a:t>
                      </a:r>
                    </a:p>
                  </a:txBody>
                  <a:tcPr anchor="ctr"/>
                </a:tc>
                <a:extLst>
                  <a:ext uri="{0D108BD9-81ED-4DB2-BD59-A6C34878D82A}">
                    <a16:rowId xmlns:a16="http://schemas.microsoft.com/office/drawing/2014/main" val="2477756356"/>
                  </a:ext>
                </a:extLst>
              </a:tr>
              <a:tr h="397996">
                <a:tc>
                  <a:txBody>
                    <a:bodyPr/>
                    <a:lstStyle/>
                    <a:p>
                      <a:pPr algn="ctr"/>
                      <a:r>
                        <a:rPr lang="en-US" dirty="0"/>
                        <a:t>24 FWS</a:t>
                      </a:r>
                    </a:p>
                  </a:txBody>
                  <a:tcPr anchor="ctr"/>
                </a:tc>
                <a:extLst>
                  <a:ext uri="{0D108BD9-81ED-4DB2-BD59-A6C34878D82A}">
                    <a16:rowId xmlns:a16="http://schemas.microsoft.com/office/drawing/2014/main" val="3669509381"/>
                  </a:ext>
                </a:extLst>
              </a:tr>
              <a:tr h="397996">
                <a:tc>
                  <a:txBody>
                    <a:bodyPr/>
                    <a:lstStyle/>
                    <a:p>
                      <a:pPr algn="ctr"/>
                      <a:r>
                        <a:rPr lang="en-US" dirty="0"/>
                        <a:t>30 MWM</a:t>
                      </a:r>
                    </a:p>
                  </a:txBody>
                  <a:tcPr anchor="ctr"/>
                </a:tc>
                <a:extLst>
                  <a:ext uri="{0D108BD9-81ED-4DB2-BD59-A6C34878D82A}">
                    <a16:rowId xmlns:a16="http://schemas.microsoft.com/office/drawing/2014/main" val="1383342492"/>
                  </a:ext>
                </a:extLst>
              </a:tr>
              <a:tr h="397996">
                <a:tc>
                  <a:txBody>
                    <a:bodyPr/>
                    <a:lstStyle/>
                    <a:p>
                      <a:pPr algn="ctr"/>
                      <a:r>
                        <a:rPr lang="en-US" dirty="0"/>
                        <a:t>36 FBM</a:t>
                      </a:r>
                    </a:p>
                  </a:txBody>
                  <a:tcPr anchor="ctr"/>
                </a:tc>
                <a:extLst>
                  <a:ext uri="{0D108BD9-81ED-4DB2-BD59-A6C34878D82A}">
                    <a16:rowId xmlns:a16="http://schemas.microsoft.com/office/drawing/2014/main" val="3296498836"/>
                  </a:ext>
                </a:extLst>
              </a:tr>
              <a:tr h="397996">
                <a:tc>
                  <a:txBody>
                    <a:bodyPr/>
                    <a:lstStyle/>
                    <a:p>
                      <a:pPr algn="ctr"/>
                      <a:r>
                        <a:rPr lang="en-US" dirty="0"/>
                        <a:t>66 FBM</a:t>
                      </a:r>
                    </a:p>
                  </a:txBody>
                  <a:tcPr anchor="ctr"/>
                </a:tc>
                <a:extLst>
                  <a:ext uri="{0D108BD9-81ED-4DB2-BD59-A6C34878D82A}">
                    <a16:rowId xmlns:a16="http://schemas.microsoft.com/office/drawing/2014/main" val="660680378"/>
                  </a:ext>
                </a:extLst>
              </a:tr>
              <a:tr h="397996">
                <a:tc>
                  <a:txBody>
                    <a:bodyPr/>
                    <a:lstStyle/>
                    <a:p>
                      <a:pPr algn="ctr"/>
                      <a:r>
                        <a:rPr lang="en-US" dirty="0"/>
                        <a:t>84 MBM</a:t>
                      </a:r>
                    </a:p>
                  </a:txBody>
                  <a:tcPr anchor="ctr"/>
                </a:tc>
                <a:extLst>
                  <a:ext uri="{0D108BD9-81ED-4DB2-BD59-A6C34878D82A}">
                    <a16:rowId xmlns:a16="http://schemas.microsoft.com/office/drawing/2014/main" val="1388319119"/>
                  </a:ext>
                </a:extLst>
              </a:tr>
            </a:tbl>
          </a:graphicData>
        </a:graphic>
      </p:graphicFrame>
      <p:sp>
        <p:nvSpPr>
          <p:cNvPr id="2" name="TextBox 1">
            <a:extLst>
              <a:ext uri="{FF2B5EF4-FFF2-40B4-BE49-F238E27FC236}">
                <a16:creationId xmlns:a16="http://schemas.microsoft.com/office/drawing/2014/main" id="{B085BA6A-C41B-DC48-A55B-B21C25CE9925}"/>
              </a:ext>
            </a:extLst>
          </p:cNvPr>
          <p:cNvSpPr txBox="1"/>
          <p:nvPr/>
        </p:nvSpPr>
        <p:spPr>
          <a:xfrm>
            <a:off x="4985471" y="2815322"/>
            <a:ext cx="2221057" cy="584775"/>
          </a:xfrm>
          <a:prstGeom prst="rect">
            <a:avLst/>
          </a:prstGeom>
          <a:noFill/>
        </p:spPr>
        <p:txBody>
          <a:bodyPr wrap="none" rtlCol="0">
            <a:spAutoFit/>
          </a:bodyPr>
          <a:lstStyle/>
          <a:p>
            <a:r>
              <a:rPr lang="en-US" sz="3200" dirty="0"/>
              <a:t>SAT Solver</a:t>
            </a:r>
          </a:p>
        </p:txBody>
      </p:sp>
    </p:spTree>
    <p:extLst>
      <p:ext uri="{BB962C8B-B14F-4D97-AF65-F5344CB8AC3E}">
        <p14:creationId xmlns:p14="http://schemas.microsoft.com/office/powerpoint/2010/main" val="1018732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Query auditing is hard.</a:t>
            </a:r>
          </a:p>
        </p:txBody>
      </p:sp>
      <p:sp>
        <p:nvSpPr>
          <p:cNvPr id="3" name="Slide Number Placeholder 2"/>
          <p:cNvSpPr>
            <a:spLocks noGrp="1"/>
          </p:cNvSpPr>
          <p:nvPr>
            <p:ph type="sldNum" sz="quarter" idx="12"/>
          </p:nvPr>
        </p:nvSpPr>
        <p:spPr/>
        <p:txBody>
          <a:bodyPr/>
          <a:lstStyle/>
          <a:p>
            <a:fld id="{6B70B6FD-B4DD-4C3C-B591-D26FF6FF6394}" type="slidenum">
              <a:rPr lang="en-US" smtClean="0"/>
              <a:pPr/>
              <a:t>26</a:t>
            </a:fld>
            <a:endParaRPr lang="en-US"/>
          </a:p>
        </p:txBody>
      </p:sp>
      <p:graphicFrame>
        <p:nvGraphicFramePr>
          <p:cNvPr id="21" name="Table 20">
            <a:extLst>
              <a:ext uri="{FF2B5EF4-FFF2-40B4-BE49-F238E27FC236}">
                <a16:creationId xmlns:a16="http://schemas.microsoft.com/office/drawing/2014/main" id="{13EF303B-3A5A-2A44-9D8C-F96CC295993B}"/>
              </a:ext>
            </a:extLst>
          </p:cNvPr>
          <p:cNvGraphicFramePr>
            <a:graphicFrameLocks noGrp="1"/>
          </p:cNvGraphicFramePr>
          <p:nvPr>
            <p:extLst>
              <p:ext uri="{D42A27DB-BD31-4B8C-83A1-F6EECF244321}">
                <p14:modId xmlns:p14="http://schemas.microsoft.com/office/powerpoint/2010/main" val="3913347893"/>
              </p:ext>
            </p:extLst>
          </p:nvPr>
        </p:nvGraphicFramePr>
        <p:xfrm>
          <a:off x="7926361" y="1409415"/>
          <a:ext cx="4189439" cy="4863134"/>
        </p:xfrm>
        <a:graphic>
          <a:graphicData uri="http://schemas.openxmlformats.org/drawingml/2006/table">
            <a:tbl>
              <a:tblPr firstRow="1" bandRow="1">
                <a:tableStyleId>{5C22544A-7EE6-4342-B048-85BDC9FD1C3A}</a:tableStyleId>
              </a:tblPr>
              <a:tblGrid>
                <a:gridCol w="1136635">
                  <a:extLst>
                    <a:ext uri="{9D8B030D-6E8A-4147-A177-3AD203B41FA5}">
                      <a16:colId xmlns:a16="http://schemas.microsoft.com/office/drawing/2014/main" val="3662408154"/>
                    </a:ext>
                  </a:extLst>
                </a:gridCol>
                <a:gridCol w="958085">
                  <a:extLst>
                    <a:ext uri="{9D8B030D-6E8A-4147-A177-3AD203B41FA5}">
                      <a16:colId xmlns:a16="http://schemas.microsoft.com/office/drawing/2014/main" val="877492453"/>
                    </a:ext>
                  </a:extLst>
                </a:gridCol>
                <a:gridCol w="1169311">
                  <a:extLst>
                    <a:ext uri="{9D8B030D-6E8A-4147-A177-3AD203B41FA5}">
                      <a16:colId xmlns:a16="http://schemas.microsoft.com/office/drawing/2014/main" val="1647220373"/>
                    </a:ext>
                  </a:extLst>
                </a:gridCol>
                <a:gridCol w="925408">
                  <a:extLst>
                    <a:ext uri="{9D8B030D-6E8A-4147-A177-3AD203B41FA5}">
                      <a16:colId xmlns:a16="http://schemas.microsoft.com/office/drawing/2014/main" val="527291812"/>
                    </a:ext>
                  </a:extLst>
                </a:gridCol>
              </a:tblGrid>
              <a:tr h="397996">
                <a:tc>
                  <a:txBody>
                    <a:bodyPr/>
                    <a:lstStyle/>
                    <a:p>
                      <a:pPr algn="ctr"/>
                      <a:endParaRPr lang="en-US" dirty="0"/>
                    </a:p>
                  </a:txBody>
                  <a:tcPr anchor="ctr"/>
                </a:tc>
                <a:tc>
                  <a:txBody>
                    <a:bodyPr/>
                    <a:lstStyle/>
                    <a:p>
                      <a:pPr algn="ctr"/>
                      <a:r>
                        <a:rPr lang="en-US" dirty="0"/>
                        <a:t>Count</a:t>
                      </a:r>
                    </a:p>
                  </a:txBody>
                  <a:tcPr anchor="ctr"/>
                </a:tc>
                <a:tc>
                  <a:txBody>
                    <a:bodyPr/>
                    <a:lstStyle/>
                    <a:p>
                      <a:pPr algn="ctr"/>
                      <a:r>
                        <a:rPr lang="en-US" dirty="0"/>
                        <a:t>Median</a:t>
                      </a:r>
                    </a:p>
                  </a:txBody>
                  <a:tcPr anchor="ctr"/>
                </a:tc>
                <a:tc>
                  <a:txBody>
                    <a:bodyPr/>
                    <a:lstStyle/>
                    <a:p>
                      <a:pPr algn="ctr"/>
                      <a:r>
                        <a:rPr lang="en-US" dirty="0"/>
                        <a:t>Mean</a:t>
                      </a:r>
                    </a:p>
                  </a:txBody>
                  <a:tcPr anchor="ctr"/>
                </a:tc>
                <a:extLst>
                  <a:ext uri="{0D108BD9-81ED-4DB2-BD59-A6C34878D82A}">
                    <a16:rowId xmlns:a16="http://schemas.microsoft.com/office/drawing/2014/main" val="4246408707"/>
                  </a:ext>
                </a:extLst>
              </a:tr>
              <a:tr h="397996">
                <a:tc>
                  <a:txBody>
                    <a:bodyPr/>
                    <a:lstStyle/>
                    <a:p>
                      <a:pPr algn="ctr"/>
                      <a:r>
                        <a:rPr lang="en-US" dirty="0"/>
                        <a:t>Total</a:t>
                      </a:r>
                    </a:p>
                  </a:txBody>
                  <a:tcPr anchor="ctr"/>
                </a:tc>
                <a:tc>
                  <a:txBody>
                    <a:bodyPr/>
                    <a:lstStyle/>
                    <a:p>
                      <a:pPr algn="ctr"/>
                      <a:r>
                        <a:rPr lang="en-US" dirty="0"/>
                        <a:t>7</a:t>
                      </a:r>
                    </a:p>
                  </a:txBody>
                  <a:tcPr anchor="ctr"/>
                </a:tc>
                <a:tc>
                  <a:txBody>
                    <a:bodyPr/>
                    <a:lstStyle/>
                    <a:p>
                      <a:pPr algn="ctr"/>
                      <a:r>
                        <a:rPr lang="en-US" dirty="0"/>
                        <a:t>30</a:t>
                      </a:r>
                    </a:p>
                  </a:txBody>
                  <a:tcPr anchor="ctr"/>
                </a:tc>
                <a:tc>
                  <a:txBody>
                    <a:bodyPr/>
                    <a:lstStyle/>
                    <a:p>
                      <a:pPr algn="ctr"/>
                      <a:r>
                        <a:rPr lang="en-US" dirty="0"/>
                        <a:t>38</a:t>
                      </a:r>
                    </a:p>
                  </a:txBody>
                  <a:tcPr anchor="ctr"/>
                </a:tc>
                <a:extLst>
                  <a:ext uri="{0D108BD9-81ED-4DB2-BD59-A6C34878D82A}">
                    <a16:rowId xmlns:a16="http://schemas.microsoft.com/office/drawing/2014/main" val="2609657070"/>
                  </a:ext>
                </a:extLst>
              </a:tr>
              <a:tr h="485178">
                <a:tc>
                  <a:txBody>
                    <a:bodyPr/>
                    <a:lstStyle/>
                    <a:p>
                      <a:pPr algn="ctr"/>
                      <a:r>
                        <a:rPr lang="en-US" dirty="0"/>
                        <a:t># Female</a:t>
                      </a:r>
                    </a:p>
                  </a:txBody>
                  <a:tcPr anchor="ctr"/>
                </a:tc>
                <a:tc>
                  <a:txBody>
                    <a:bodyPr/>
                    <a:lstStyle/>
                    <a:p>
                      <a:pPr algn="ctr"/>
                      <a:r>
                        <a:rPr lang="en-US" dirty="0"/>
                        <a:t>4</a:t>
                      </a:r>
                    </a:p>
                  </a:txBody>
                  <a:tcPr anchor="ctr"/>
                </a:tc>
                <a:tc>
                  <a:txBody>
                    <a:bodyPr/>
                    <a:lstStyle/>
                    <a:p>
                      <a:pPr algn="ctr"/>
                      <a:r>
                        <a:rPr lang="en-US" dirty="0"/>
                        <a:t>30</a:t>
                      </a:r>
                    </a:p>
                  </a:txBody>
                  <a:tcPr anchor="ctr"/>
                </a:tc>
                <a:tc>
                  <a:txBody>
                    <a:bodyPr/>
                    <a:lstStyle/>
                    <a:p>
                      <a:pPr algn="ctr"/>
                      <a:r>
                        <a:rPr lang="en-US" dirty="0"/>
                        <a:t>33.5</a:t>
                      </a:r>
                    </a:p>
                  </a:txBody>
                  <a:tcPr anchor="ctr"/>
                </a:tc>
                <a:extLst>
                  <a:ext uri="{0D108BD9-81ED-4DB2-BD59-A6C34878D82A}">
                    <a16:rowId xmlns:a16="http://schemas.microsoft.com/office/drawing/2014/main" val="2477756356"/>
                  </a:ext>
                </a:extLst>
              </a:tr>
              <a:tr h="397996">
                <a:tc>
                  <a:txBody>
                    <a:bodyPr/>
                    <a:lstStyle/>
                    <a:p>
                      <a:pPr algn="ctr"/>
                      <a:r>
                        <a:rPr lang="en-US" dirty="0"/>
                        <a:t># male</a:t>
                      </a:r>
                    </a:p>
                  </a:txBody>
                  <a:tcPr anchor="ctr"/>
                </a:tc>
                <a:tc>
                  <a:txBody>
                    <a:bodyPr/>
                    <a:lstStyle/>
                    <a:p>
                      <a:pPr algn="ctr"/>
                      <a:r>
                        <a:rPr lang="en-US" dirty="0"/>
                        <a:t>3</a:t>
                      </a:r>
                    </a:p>
                  </a:txBody>
                  <a:tcPr anchor="ctr"/>
                </a:tc>
                <a:tc>
                  <a:txBody>
                    <a:bodyPr/>
                    <a:lstStyle/>
                    <a:p>
                      <a:pPr algn="ctr"/>
                      <a:r>
                        <a:rPr lang="en-US" dirty="0"/>
                        <a:t>30</a:t>
                      </a:r>
                    </a:p>
                  </a:txBody>
                  <a:tcPr anchor="ctr"/>
                </a:tc>
                <a:tc>
                  <a:txBody>
                    <a:bodyPr/>
                    <a:lstStyle/>
                    <a:p>
                      <a:pPr algn="ctr"/>
                      <a:r>
                        <a:rPr lang="en-US" dirty="0"/>
                        <a:t>44</a:t>
                      </a:r>
                    </a:p>
                  </a:txBody>
                  <a:tcPr anchor="ctr"/>
                </a:tc>
                <a:extLst>
                  <a:ext uri="{0D108BD9-81ED-4DB2-BD59-A6C34878D82A}">
                    <a16:rowId xmlns:a16="http://schemas.microsoft.com/office/drawing/2014/main" val="3669509381"/>
                  </a:ext>
                </a:extLst>
              </a:tr>
              <a:tr h="397996">
                <a:tc>
                  <a:txBody>
                    <a:bodyPr/>
                    <a:lstStyle/>
                    <a:p>
                      <a:pPr algn="ctr"/>
                      <a:r>
                        <a:rPr lang="en-US" dirty="0"/>
                        <a:t># black</a:t>
                      </a:r>
                    </a:p>
                  </a:txBody>
                  <a:tcPr anchor="ctr"/>
                </a:tc>
                <a:tc>
                  <a:txBody>
                    <a:bodyPr/>
                    <a:lstStyle/>
                    <a:p>
                      <a:pPr algn="ctr"/>
                      <a:r>
                        <a:rPr lang="en-US" dirty="0"/>
                        <a:t>4</a:t>
                      </a:r>
                    </a:p>
                  </a:txBody>
                  <a:tcPr anchor="ctr"/>
                </a:tc>
                <a:tc>
                  <a:txBody>
                    <a:bodyPr/>
                    <a:lstStyle/>
                    <a:p>
                      <a:pPr algn="ctr"/>
                      <a:r>
                        <a:rPr lang="en-US" dirty="0"/>
                        <a:t>51</a:t>
                      </a:r>
                    </a:p>
                  </a:txBody>
                  <a:tcPr anchor="ctr"/>
                </a:tc>
                <a:tc>
                  <a:txBody>
                    <a:bodyPr/>
                    <a:lstStyle/>
                    <a:p>
                      <a:pPr algn="ctr"/>
                      <a:r>
                        <a:rPr lang="en-US" dirty="0"/>
                        <a:t>48.5</a:t>
                      </a:r>
                    </a:p>
                  </a:txBody>
                  <a:tcPr anchor="ctr"/>
                </a:tc>
                <a:extLst>
                  <a:ext uri="{0D108BD9-81ED-4DB2-BD59-A6C34878D82A}">
                    <a16:rowId xmlns:a16="http://schemas.microsoft.com/office/drawing/2014/main" val="1383342492"/>
                  </a:ext>
                </a:extLst>
              </a:tr>
              <a:tr h="397996">
                <a:tc>
                  <a:txBody>
                    <a:bodyPr/>
                    <a:lstStyle/>
                    <a:p>
                      <a:pPr algn="ctr"/>
                      <a:r>
                        <a:rPr lang="en-US" dirty="0"/>
                        <a:t># white</a:t>
                      </a:r>
                    </a:p>
                  </a:txBody>
                  <a:tcPr anchor="ctr"/>
                </a:tc>
                <a:tc>
                  <a:txBody>
                    <a:bodyPr/>
                    <a:lstStyle/>
                    <a:p>
                      <a:pPr algn="ctr"/>
                      <a:r>
                        <a:rPr lang="en-US" dirty="0"/>
                        <a:t>3</a:t>
                      </a:r>
                    </a:p>
                  </a:txBody>
                  <a:tcPr anchor="ctr"/>
                </a:tc>
                <a:tc>
                  <a:txBody>
                    <a:bodyPr/>
                    <a:lstStyle/>
                    <a:p>
                      <a:pPr algn="ctr"/>
                      <a:r>
                        <a:rPr lang="en-US" dirty="0"/>
                        <a:t>24</a:t>
                      </a:r>
                    </a:p>
                  </a:txBody>
                  <a:tcPr anchor="ctr"/>
                </a:tc>
                <a:tc>
                  <a:txBody>
                    <a:bodyPr/>
                    <a:lstStyle/>
                    <a:p>
                      <a:pPr algn="ctr"/>
                      <a:r>
                        <a:rPr lang="en-US" dirty="0"/>
                        <a:t>24</a:t>
                      </a:r>
                    </a:p>
                  </a:txBody>
                  <a:tcPr anchor="ctr"/>
                </a:tc>
                <a:extLst>
                  <a:ext uri="{0D108BD9-81ED-4DB2-BD59-A6C34878D82A}">
                    <a16:rowId xmlns:a16="http://schemas.microsoft.com/office/drawing/2014/main" val="3296498836"/>
                  </a:ext>
                </a:extLst>
              </a:tr>
              <a:tr h="397996">
                <a:tc>
                  <a:txBody>
                    <a:bodyPr/>
                    <a:lstStyle/>
                    <a:p>
                      <a:pPr algn="ctr"/>
                      <a:r>
                        <a:rPr lang="en-US" dirty="0"/>
                        <a:t>Single</a:t>
                      </a:r>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660680378"/>
                  </a:ext>
                </a:extLst>
              </a:tr>
              <a:tr h="397996">
                <a:tc>
                  <a:txBody>
                    <a:bodyPr/>
                    <a:lstStyle/>
                    <a:p>
                      <a:pPr algn="ctr"/>
                      <a:r>
                        <a:rPr lang="en-US" dirty="0"/>
                        <a:t>Married</a:t>
                      </a:r>
                    </a:p>
                  </a:txBody>
                  <a:tcPr anchor="ctr"/>
                </a:tc>
                <a:tc>
                  <a:txBody>
                    <a:bodyPr/>
                    <a:lstStyle/>
                    <a:p>
                      <a:pPr algn="ctr"/>
                      <a:r>
                        <a:rPr lang="en-US" dirty="0"/>
                        <a:t>4</a:t>
                      </a:r>
                    </a:p>
                  </a:txBody>
                  <a:tcPr anchor="ctr"/>
                </a:tc>
                <a:tc>
                  <a:txBody>
                    <a:bodyPr/>
                    <a:lstStyle/>
                    <a:p>
                      <a:pPr algn="ctr"/>
                      <a:r>
                        <a:rPr lang="en-US" dirty="0"/>
                        <a:t>51</a:t>
                      </a:r>
                    </a:p>
                  </a:txBody>
                  <a:tcPr anchor="ctr"/>
                </a:tc>
                <a:tc>
                  <a:txBody>
                    <a:bodyPr/>
                    <a:lstStyle/>
                    <a:p>
                      <a:pPr algn="ctr"/>
                      <a:r>
                        <a:rPr lang="en-US" dirty="0"/>
                        <a:t>54</a:t>
                      </a:r>
                    </a:p>
                  </a:txBody>
                  <a:tcPr anchor="ctr"/>
                </a:tc>
                <a:extLst>
                  <a:ext uri="{0D108BD9-81ED-4DB2-BD59-A6C34878D82A}">
                    <a16:rowId xmlns:a16="http://schemas.microsoft.com/office/drawing/2014/main" val="1388319119"/>
                  </a:ext>
                </a:extLst>
              </a:tr>
              <a:tr h="397996">
                <a:tc>
                  <a:txBody>
                    <a:bodyPr/>
                    <a:lstStyle/>
                    <a:p>
                      <a:pPr algn="ctr"/>
                      <a:r>
                        <a:rPr lang="en-US" dirty="0"/>
                        <a:t>Black F</a:t>
                      </a:r>
                    </a:p>
                  </a:txBody>
                  <a:tcPr anchor="ctr"/>
                </a:tc>
                <a:tc>
                  <a:txBody>
                    <a:bodyPr/>
                    <a:lstStyle/>
                    <a:p>
                      <a:pPr algn="ctr"/>
                      <a:r>
                        <a:rPr lang="en-US" dirty="0">
                          <a:highlight>
                            <a:srgbClr val="000000"/>
                          </a:highlight>
                        </a:rPr>
                        <a:t>3</a:t>
                      </a:r>
                    </a:p>
                  </a:txBody>
                  <a:tcPr anchor="ctr"/>
                </a:tc>
                <a:tc>
                  <a:txBody>
                    <a:bodyPr/>
                    <a:lstStyle/>
                    <a:p>
                      <a:pPr algn="ctr"/>
                      <a:r>
                        <a:rPr lang="en-US" dirty="0">
                          <a:highlight>
                            <a:srgbClr val="000000"/>
                          </a:highlight>
                        </a:rPr>
                        <a:t>36</a:t>
                      </a:r>
                    </a:p>
                  </a:txBody>
                  <a:tcPr anchor="ctr"/>
                </a:tc>
                <a:tc>
                  <a:txBody>
                    <a:bodyPr/>
                    <a:lstStyle/>
                    <a:p>
                      <a:pPr algn="ctr"/>
                      <a:r>
                        <a:rPr lang="en-US" dirty="0">
                          <a:highlight>
                            <a:srgbClr val="000000"/>
                          </a:highlight>
                        </a:rPr>
                        <a:t>36.7</a:t>
                      </a:r>
                    </a:p>
                  </a:txBody>
                  <a:tcPr anchor="ctr"/>
                </a:tc>
                <a:extLst>
                  <a:ext uri="{0D108BD9-81ED-4DB2-BD59-A6C34878D82A}">
                    <a16:rowId xmlns:a16="http://schemas.microsoft.com/office/drawing/2014/main" val="1740799039"/>
                  </a:ext>
                </a:extLst>
              </a:tr>
              <a:tr h="397996">
                <a:tc>
                  <a:txBody>
                    <a:bodyPr/>
                    <a:lstStyle/>
                    <a:p>
                      <a:pPr algn="ctr"/>
                      <a:r>
                        <a:rPr lang="en-US" dirty="0"/>
                        <a:t>Black M</a:t>
                      </a:r>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589730654"/>
                  </a:ext>
                </a:extLst>
              </a:tr>
              <a:tr h="397996">
                <a:tc>
                  <a:txBody>
                    <a:bodyPr/>
                    <a:lstStyle/>
                    <a:p>
                      <a:pPr algn="ctr"/>
                      <a:r>
                        <a:rPr lang="en-US" dirty="0"/>
                        <a:t>White M</a:t>
                      </a:r>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992198181"/>
                  </a:ext>
                </a:extLst>
              </a:tr>
              <a:tr h="397996">
                <a:tc>
                  <a:txBody>
                    <a:bodyPr/>
                    <a:lstStyle/>
                    <a:p>
                      <a:pPr algn="ctr"/>
                      <a:r>
                        <a:rPr lang="en-US" dirty="0"/>
                        <a:t>White F</a:t>
                      </a:r>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4089362542"/>
                  </a:ext>
                </a:extLst>
              </a:tr>
            </a:tbl>
          </a:graphicData>
        </a:graphic>
      </p:graphicFrame>
    </p:spTree>
    <p:extLst>
      <p:ext uri="{BB962C8B-B14F-4D97-AF65-F5344CB8AC3E}">
        <p14:creationId xmlns:p14="http://schemas.microsoft.com/office/powerpoint/2010/main" val="518411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Query auditing is NP-hard!</a:t>
            </a:r>
          </a:p>
        </p:txBody>
      </p:sp>
      <p:sp>
        <p:nvSpPr>
          <p:cNvPr id="3" name="Slide Number Placeholder 2"/>
          <p:cNvSpPr>
            <a:spLocks noGrp="1"/>
          </p:cNvSpPr>
          <p:nvPr>
            <p:ph type="sldNum" sz="quarter" idx="12"/>
          </p:nvPr>
        </p:nvSpPr>
        <p:spPr/>
        <p:txBody>
          <a:bodyPr/>
          <a:lstStyle/>
          <a:p>
            <a:fld id="{6B70B6FD-B4DD-4C3C-B591-D26FF6FF6394}" type="slidenum">
              <a:rPr lang="en-US" smtClean="0"/>
              <a:pPr/>
              <a:t>27</a:t>
            </a:fld>
            <a:endParaRPr lang="en-US"/>
          </a:p>
        </p:txBody>
      </p:sp>
      <p:graphicFrame>
        <p:nvGraphicFramePr>
          <p:cNvPr id="21" name="Table 20">
            <a:extLst>
              <a:ext uri="{FF2B5EF4-FFF2-40B4-BE49-F238E27FC236}">
                <a16:creationId xmlns:a16="http://schemas.microsoft.com/office/drawing/2014/main" id="{13EF303B-3A5A-2A44-9D8C-F96CC295993B}"/>
              </a:ext>
            </a:extLst>
          </p:cNvPr>
          <p:cNvGraphicFramePr>
            <a:graphicFrameLocks noGrp="1"/>
          </p:cNvGraphicFramePr>
          <p:nvPr>
            <p:extLst/>
          </p:nvPr>
        </p:nvGraphicFramePr>
        <p:xfrm>
          <a:off x="7926361" y="1409415"/>
          <a:ext cx="4189439" cy="4863134"/>
        </p:xfrm>
        <a:graphic>
          <a:graphicData uri="http://schemas.openxmlformats.org/drawingml/2006/table">
            <a:tbl>
              <a:tblPr firstRow="1" bandRow="1">
                <a:tableStyleId>{5C22544A-7EE6-4342-B048-85BDC9FD1C3A}</a:tableStyleId>
              </a:tblPr>
              <a:tblGrid>
                <a:gridCol w="1136635">
                  <a:extLst>
                    <a:ext uri="{9D8B030D-6E8A-4147-A177-3AD203B41FA5}">
                      <a16:colId xmlns:a16="http://schemas.microsoft.com/office/drawing/2014/main" val="3662408154"/>
                    </a:ext>
                  </a:extLst>
                </a:gridCol>
                <a:gridCol w="958085">
                  <a:extLst>
                    <a:ext uri="{9D8B030D-6E8A-4147-A177-3AD203B41FA5}">
                      <a16:colId xmlns:a16="http://schemas.microsoft.com/office/drawing/2014/main" val="877492453"/>
                    </a:ext>
                  </a:extLst>
                </a:gridCol>
                <a:gridCol w="1169311">
                  <a:extLst>
                    <a:ext uri="{9D8B030D-6E8A-4147-A177-3AD203B41FA5}">
                      <a16:colId xmlns:a16="http://schemas.microsoft.com/office/drawing/2014/main" val="1647220373"/>
                    </a:ext>
                  </a:extLst>
                </a:gridCol>
                <a:gridCol w="925408">
                  <a:extLst>
                    <a:ext uri="{9D8B030D-6E8A-4147-A177-3AD203B41FA5}">
                      <a16:colId xmlns:a16="http://schemas.microsoft.com/office/drawing/2014/main" val="527291812"/>
                    </a:ext>
                  </a:extLst>
                </a:gridCol>
              </a:tblGrid>
              <a:tr h="397996">
                <a:tc>
                  <a:txBody>
                    <a:bodyPr/>
                    <a:lstStyle/>
                    <a:p>
                      <a:pPr algn="ctr"/>
                      <a:endParaRPr lang="en-US" dirty="0"/>
                    </a:p>
                  </a:txBody>
                  <a:tcPr anchor="ctr"/>
                </a:tc>
                <a:tc>
                  <a:txBody>
                    <a:bodyPr/>
                    <a:lstStyle/>
                    <a:p>
                      <a:pPr algn="ctr"/>
                      <a:r>
                        <a:rPr lang="en-US" dirty="0"/>
                        <a:t>Count</a:t>
                      </a:r>
                    </a:p>
                  </a:txBody>
                  <a:tcPr anchor="ctr"/>
                </a:tc>
                <a:tc>
                  <a:txBody>
                    <a:bodyPr/>
                    <a:lstStyle/>
                    <a:p>
                      <a:pPr algn="ctr"/>
                      <a:r>
                        <a:rPr lang="en-US" dirty="0"/>
                        <a:t>Median</a:t>
                      </a:r>
                    </a:p>
                  </a:txBody>
                  <a:tcPr anchor="ctr"/>
                </a:tc>
                <a:tc>
                  <a:txBody>
                    <a:bodyPr/>
                    <a:lstStyle/>
                    <a:p>
                      <a:pPr algn="ctr"/>
                      <a:r>
                        <a:rPr lang="en-US" dirty="0"/>
                        <a:t>Mean</a:t>
                      </a:r>
                    </a:p>
                  </a:txBody>
                  <a:tcPr anchor="ctr"/>
                </a:tc>
                <a:extLst>
                  <a:ext uri="{0D108BD9-81ED-4DB2-BD59-A6C34878D82A}">
                    <a16:rowId xmlns:a16="http://schemas.microsoft.com/office/drawing/2014/main" val="4246408707"/>
                  </a:ext>
                </a:extLst>
              </a:tr>
              <a:tr h="397996">
                <a:tc>
                  <a:txBody>
                    <a:bodyPr/>
                    <a:lstStyle/>
                    <a:p>
                      <a:pPr algn="ctr"/>
                      <a:r>
                        <a:rPr lang="en-US" dirty="0"/>
                        <a:t>Total</a:t>
                      </a:r>
                    </a:p>
                  </a:txBody>
                  <a:tcPr anchor="ctr"/>
                </a:tc>
                <a:tc>
                  <a:txBody>
                    <a:bodyPr/>
                    <a:lstStyle/>
                    <a:p>
                      <a:pPr algn="ctr"/>
                      <a:r>
                        <a:rPr lang="en-US" dirty="0"/>
                        <a:t>7</a:t>
                      </a:r>
                    </a:p>
                  </a:txBody>
                  <a:tcPr anchor="ctr"/>
                </a:tc>
                <a:tc>
                  <a:txBody>
                    <a:bodyPr/>
                    <a:lstStyle/>
                    <a:p>
                      <a:pPr algn="ctr"/>
                      <a:r>
                        <a:rPr lang="en-US" dirty="0"/>
                        <a:t>30</a:t>
                      </a:r>
                    </a:p>
                  </a:txBody>
                  <a:tcPr anchor="ctr"/>
                </a:tc>
                <a:tc>
                  <a:txBody>
                    <a:bodyPr/>
                    <a:lstStyle/>
                    <a:p>
                      <a:pPr algn="ctr"/>
                      <a:r>
                        <a:rPr lang="en-US" dirty="0"/>
                        <a:t>38</a:t>
                      </a:r>
                    </a:p>
                  </a:txBody>
                  <a:tcPr anchor="ctr"/>
                </a:tc>
                <a:extLst>
                  <a:ext uri="{0D108BD9-81ED-4DB2-BD59-A6C34878D82A}">
                    <a16:rowId xmlns:a16="http://schemas.microsoft.com/office/drawing/2014/main" val="2609657070"/>
                  </a:ext>
                </a:extLst>
              </a:tr>
              <a:tr h="485178">
                <a:tc>
                  <a:txBody>
                    <a:bodyPr/>
                    <a:lstStyle/>
                    <a:p>
                      <a:pPr algn="ctr"/>
                      <a:r>
                        <a:rPr lang="en-US" dirty="0"/>
                        <a:t># Female</a:t>
                      </a:r>
                    </a:p>
                  </a:txBody>
                  <a:tcPr anchor="ctr"/>
                </a:tc>
                <a:tc>
                  <a:txBody>
                    <a:bodyPr/>
                    <a:lstStyle/>
                    <a:p>
                      <a:pPr algn="ctr"/>
                      <a:r>
                        <a:rPr lang="en-US" dirty="0"/>
                        <a:t>4</a:t>
                      </a:r>
                    </a:p>
                  </a:txBody>
                  <a:tcPr anchor="ctr"/>
                </a:tc>
                <a:tc>
                  <a:txBody>
                    <a:bodyPr/>
                    <a:lstStyle/>
                    <a:p>
                      <a:pPr algn="ctr"/>
                      <a:r>
                        <a:rPr lang="en-US" dirty="0"/>
                        <a:t>30</a:t>
                      </a:r>
                    </a:p>
                  </a:txBody>
                  <a:tcPr anchor="ctr"/>
                </a:tc>
                <a:tc>
                  <a:txBody>
                    <a:bodyPr/>
                    <a:lstStyle/>
                    <a:p>
                      <a:pPr algn="ctr"/>
                      <a:r>
                        <a:rPr lang="en-US" dirty="0"/>
                        <a:t>33.5</a:t>
                      </a:r>
                    </a:p>
                  </a:txBody>
                  <a:tcPr anchor="ctr"/>
                </a:tc>
                <a:extLst>
                  <a:ext uri="{0D108BD9-81ED-4DB2-BD59-A6C34878D82A}">
                    <a16:rowId xmlns:a16="http://schemas.microsoft.com/office/drawing/2014/main" val="2477756356"/>
                  </a:ext>
                </a:extLst>
              </a:tr>
              <a:tr h="397996">
                <a:tc>
                  <a:txBody>
                    <a:bodyPr/>
                    <a:lstStyle/>
                    <a:p>
                      <a:pPr algn="ctr"/>
                      <a:r>
                        <a:rPr lang="en-US" dirty="0"/>
                        <a:t># male</a:t>
                      </a:r>
                    </a:p>
                  </a:txBody>
                  <a:tcPr anchor="ctr"/>
                </a:tc>
                <a:tc>
                  <a:txBody>
                    <a:bodyPr/>
                    <a:lstStyle/>
                    <a:p>
                      <a:pPr algn="ctr"/>
                      <a:r>
                        <a:rPr lang="en-US" dirty="0"/>
                        <a:t>3</a:t>
                      </a:r>
                    </a:p>
                  </a:txBody>
                  <a:tcPr anchor="ctr"/>
                </a:tc>
                <a:tc>
                  <a:txBody>
                    <a:bodyPr/>
                    <a:lstStyle/>
                    <a:p>
                      <a:pPr algn="ctr"/>
                      <a:r>
                        <a:rPr lang="en-US" dirty="0"/>
                        <a:t>30</a:t>
                      </a:r>
                    </a:p>
                  </a:txBody>
                  <a:tcPr anchor="ctr"/>
                </a:tc>
                <a:tc>
                  <a:txBody>
                    <a:bodyPr/>
                    <a:lstStyle/>
                    <a:p>
                      <a:pPr algn="ctr"/>
                      <a:r>
                        <a:rPr lang="en-US" dirty="0"/>
                        <a:t>44</a:t>
                      </a:r>
                    </a:p>
                  </a:txBody>
                  <a:tcPr anchor="ctr"/>
                </a:tc>
                <a:extLst>
                  <a:ext uri="{0D108BD9-81ED-4DB2-BD59-A6C34878D82A}">
                    <a16:rowId xmlns:a16="http://schemas.microsoft.com/office/drawing/2014/main" val="3669509381"/>
                  </a:ext>
                </a:extLst>
              </a:tr>
              <a:tr h="397996">
                <a:tc>
                  <a:txBody>
                    <a:bodyPr/>
                    <a:lstStyle/>
                    <a:p>
                      <a:pPr algn="ctr"/>
                      <a:r>
                        <a:rPr lang="en-US" dirty="0"/>
                        <a:t># black</a:t>
                      </a:r>
                    </a:p>
                  </a:txBody>
                  <a:tcPr anchor="ctr"/>
                </a:tc>
                <a:tc>
                  <a:txBody>
                    <a:bodyPr/>
                    <a:lstStyle/>
                    <a:p>
                      <a:pPr algn="ctr"/>
                      <a:r>
                        <a:rPr lang="en-US" dirty="0"/>
                        <a:t>4</a:t>
                      </a:r>
                    </a:p>
                  </a:txBody>
                  <a:tcPr anchor="ctr"/>
                </a:tc>
                <a:tc>
                  <a:txBody>
                    <a:bodyPr/>
                    <a:lstStyle/>
                    <a:p>
                      <a:pPr algn="ctr"/>
                      <a:r>
                        <a:rPr lang="en-US" dirty="0"/>
                        <a:t>51</a:t>
                      </a:r>
                    </a:p>
                  </a:txBody>
                  <a:tcPr anchor="ctr"/>
                </a:tc>
                <a:tc>
                  <a:txBody>
                    <a:bodyPr/>
                    <a:lstStyle/>
                    <a:p>
                      <a:pPr algn="ctr"/>
                      <a:r>
                        <a:rPr lang="en-US" dirty="0"/>
                        <a:t>48.5</a:t>
                      </a:r>
                    </a:p>
                  </a:txBody>
                  <a:tcPr anchor="ctr"/>
                </a:tc>
                <a:extLst>
                  <a:ext uri="{0D108BD9-81ED-4DB2-BD59-A6C34878D82A}">
                    <a16:rowId xmlns:a16="http://schemas.microsoft.com/office/drawing/2014/main" val="1383342492"/>
                  </a:ext>
                </a:extLst>
              </a:tr>
              <a:tr h="397996">
                <a:tc>
                  <a:txBody>
                    <a:bodyPr/>
                    <a:lstStyle/>
                    <a:p>
                      <a:pPr algn="ctr"/>
                      <a:r>
                        <a:rPr lang="en-US" dirty="0"/>
                        <a:t># white</a:t>
                      </a:r>
                    </a:p>
                  </a:txBody>
                  <a:tcPr anchor="ctr"/>
                </a:tc>
                <a:tc>
                  <a:txBody>
                    <a:bodyPr/>
                    <a:lstStyle/>
                    <a:p>
                      <a:pPr algn="ctr"/>
                      <a:r>
                        <a:rPr lang="en-US" dirty="0"/>
                        <a:t>3</a:t>
                      </a:r>
                    </a:p>
                  </a:txBody>
                  <a:tcPr anchor="ctr"/>
                </a:tc>
                <a:tc>
                  <a:txBody>
                    <a:bodyPr/>
                    <a:lstStyle/>
                    <a:p>
                      <a:pPr algn="ctr"/>
                      <a:r>
                        <a:rPr lang="en-US" dirty="0"/>
                        <a:t>24</a:t>
                      </a:r>
                    </a:p>
                  </a:txBody>
                  <a:tcPr anchor="ctr"/>
                </a:tc>
                <a:tc>
                  <a:txBody>
                    <a:bodyPr/>
                    <a:lstStyle/>
                    <a:p>
                      <a:pPr algn="ctr"/>
                      <a:r>
                        <a:rPr lang="en-US" dirty="0"/>
                        <a:t>24</a:t>
                      </a:r>
                    </a:p>
                  </a:txBody>
                  <a:tcPr anchor="ctr"/>
                </a:tc>
                <a:extLst>
                  <a:ext uri="{0D108BD9-81ED-4DB2-BD59-A6C34878D82A}">
                    <a16:rowId xmlns:a16="http://schemas.microsoft.com/office/drawing/2014/main" val="3296498836"/>
                  </a:ext>
                </a:extLst>
              </a:tr>
              <a:tr h="397996">
                <a:tc>
                  <a:txBody>
                    <a:bodyPr/>
                    <a:lstStyle/>
                    <a:p>
                      <a:pPr algn="ctr"/>
                      <a:r>
                        <a:rPr lang="en-US" dirty="0"/>
                        <a:t>Single</a:t>
                      </a:r>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660680378"/>
                  </a:ext>
                </a:extLst>
              </a:tr>
              <a:tr h="397996">
                <a:tc>
                  <a:txBody>
                    <a:bodyPr/>
                    <a:lstStyle/>
                    <a:p>
                      <a:pPr algn="ctr"/>
                      <a:r>
                        <a:rPr lang="en-US" dirty="0"/>
                        <a:t>Married</a:t>
                      </a:r>
                    </a:p>
                  </a:txBody>
                  <a:tcPr anchor="ctr"/>
                </a:tc>
                <a:tc>
                  <a:txBody>
                    <a:bodyPr/>
                    <a:lstStyle/>
                    <a:p>
                      <a:pPr algn="ctr"/>
                      <a:r>
                        <a:rPr lang="en-US" dirty="0"/>
                        <a:t>4</a:t>
                      </a:r>
                    </a:p>
                  </a:txBody>
                  <a:tcPr anchor="ctr"/>
                </a:tc>
                <a:tc>
                  <a:txBody>
                    <a:bodyPr/>
                    <a:lstStyle/>
                    <a:p>
                      <a:pPr algn="ctr"/>
                      <a:r>
                        <a:rPr lang="en-US" dirty="0"/>
                        <a:t>51</a:t>
                      </a:r>
                    </a:p>
                  </a:txBody>
                  <a:tcPr anchor="ctr"/>
                </a:tc>
                <a:tc>
                  <a:txBody>
                    <a:bodyPr/>
                    <a:lstStyle/>
                    <a:p>
                      <a:pPr algn="ctr"/>
                      <a:r>
                        <a:rPr lang="en-US" dirty="0"/>
                        <a:t>54</a:t>
                      </a:r>
                    </a:p>
                  </a:txBody>
                  <a:tcPr anchor="ctr"/>
                </a:tc>
                <a:extLst>
                  <a:ext uri="{0D108BD9-81ED-4DB2-BD59-A6C34878D82A}">
                    <a16:rowId xmlns:a16="http://schemas.microsoft.com/office/drawing/2014/main" val="1388319119"/>
                  </a:ext>
                </a:extLst>
              </a:tr>
              <a:tr h="397996">
                <a:tc>
                  <a:txBody>
                    <a:bodyPr/>
                    <a:lstStyle/>
                    <a:p>
                      <a:pPr algn="ctr"/>
                      <a:r>
                        <a:rPr lang="en-US" dirty="0"/>
                        <a:t>Black F</a:t>
                      </a:r>
                    </a:p>
                  </a:txBody>
                  <a:tcPr anchor="ctr"/>
                </a:tc>
                <a:tc>
                  <a:txBody>
                    <a:bodyPr/>
                    <a:lstStyle/>
                    <a:p>
                      <a:pPr algn="ctr"/>
                      <a:r>
                        <a:rPr lang="en-US" dirty="0">
                          <a:highlight>
                            <a:srgbClr val="000000"/>
                          </a:highlight>
                        </a:rPr>
                        <a:t>3</a:t>
                      </a:r>
                    </a:p>
                  </a:txBody>
                  <a:tcPr anchor="ctr"/>
                </a:tc>
                <a:tc>
                  <a:txBody>
                    <a:bodyPr/>
                    <a:lstStyle/>
                    <a:p>
                      <a:pPr algn="ctr"/>
                      <a:r>
                        <a:rPr lang="en-US" dirty="0">
                          <a:highlight>
                            <a:srgbClr val="000000"/>
                          </a:highlight>
                        </a:rPr>
                        <a:t>36</a:t>
                      </a:r>
                    </a:p>
                  </a:txBody>
                  <a:tcPr anchor="ctr"/>
                </a:tc>
                <a:tc>
                  <a:txBody>
                    <a:bodyPr/>
                    <a:lstStyle/>
                    <a:p>
                      <a:pPr algn="ctr"/>
                      <a:r>
                        <a:rPr lang="en-US" dirty="0">
                          <a:highlight>
                            <a:srgbClr val="000000"/>
                          </a:highlight>
                        </a:rPr>
                        <a:t>36.7</a:t>
                      </a:r>
                    </a:p>
                  </a:txBody>
                  <a:tcPr anchor="ctr"/>
                </a:tc>
                <a:extLst>
                  <a:ext uri="{0D108BD9-81ED-4DB2-BD59-A6C34878D82A}">
                    <a16:rowId xmlns:a16="http://schemas.microsoft.com/office/drawing/2014/main" val="1740799039"/>
                  </a:ext>
                </a:extLst>
              </a:tr>
              <a:tr h="397996">
                <a:tc>
                  <a:txBody>
                    <a:bodyPr/>
                    <a:lstStyle/>
                    <a:p>
                      <a:pPr algn="ctr"/>
                      <a:r>
                        <a:rPr lang="en-US" dirty="0"/>
                        <a:t>Black M</a:t>
                      </a:r>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589730654"/>
                  </a:ext>
                </a:extLst>
              </a:tr>
              <a:tr h="397996">
                <a:tc>
                  <a:txBody>
                    <a:bodyPr/>
                    <a:lstStyle/>
                    <a:p>
                      <a:pPr algn="ctr"/>
                      <a:r>
                        <a:rPr lang="en-US" dirty="0"/>
                        <a:t>White M</a:t>
                      </a:r>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992198181"/>
                  </a:ext>
                </a:extLst>
              </a:tr>
              <a:tr h="397996">
                <a:tc>
                  <a:txBody>
                    <a:bodyPr/>
                    <a:lstStyle/>
                    <a:p>
                      <a:pPr algn="ctr"/>
                      <a:r>
                        <a:rPr lang="en-US" dirty="0"/>
                        <a:t>White F</a:t>
                      </a:r>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4089362542"/>
                  </a:ext>
                </a:extLst>
              </a:tr>
            </a:tbl>
          </a:graphicData>
        </a:graphic>
      </p:graphicFrame>
      <p:sp>
        <p:nvSpPr>
          <p:cNvPr id="5" name="Right Arrow 4">
            <a:extLst>
              <a:ext uri="{FF2B5EF4-FFF2-40B4-BE49-F238E27FC236}">
                <a16:creationId xmlns:a16="http://schemas.microsoft.com/office/drawing/2014/main" id="{D0A35970-8D8A-6F43-A4FB-4DDF444759F7}"/>
              </a:ext>
            </a:extLst>
          </p:cNvPr>
          <p:cNvSpPr/>
          <p:nvPr/>
        </p:nvSpPr>
        <p:spPr>
          <a:xfrm rot="10800000">
            <a:off x="5257799" y="3240517"/>
            <a:ext cx="2552010" cy="8753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9B99E16-6BB0-9543-A85A-A8D489864272}"/>
              </a:ext>
            </a:extLst>
          </p:cNvPr>
          <p:cNvSpPr txBox="1"/>
          <p:nvPr/>
        </p:nvSpPr>
        <p:spPr>
          <a:xfrm>
            <a:off x="5588752" y="2844225"/>
            <a:ext cx="2221057" cy="584775"/>
          </a:xfrm>
          <a:prstGeom prst="rect">
            <a:avLst/>
          </a:prstGeom>
          <a:noFill/>
        </p:spPr>
        <p:txBody>
          <a:bodyPr wrap="none" rtlCol="0">
            <a:spAutoFit/>
          </a:bodyPr>
          <a:lstStyle/>
          <a:p>
            <a:r>
              <a:rPr lang="en-US" sz="3200" dirty="0"/>
              <a:t>SAT Solver</a:t>
            </a:r>
          </a:p>
        </p:txBody>
      </p:sp>
      <p:graphicFrame>
        <p:nvGraphicFramePr>
          <p:cNvPr id="7" name="Table 6">
            <a:extLst>
              <a:ext uri="{FF2B5EF4-FFF2-40B4-BE49-F238E27FC236}">
                <a16:creationId xmlns:a16="http://schemas.microsoft.com/office/drawing/2014/main" id="{D3927254-CF49-4640-89EF-39818BF8F850}"/>
              </a:ext>
            </a:extLst>
          </p:cNvPr>
          <p:cNvGraphicFramePr>
            <a:graphicFrameLocks noGrp="1"/>
          </p:cNvGraphicFramePr>
          <p:nvPr>
            <p:extLst>
              <p:ext uri="{D42A27DB-BD31-4B8C-83A1-F6EECF244321}">
                <p14:modId xmlns:p14="http://schemas.microsoft.com/office/powerpoint/2010/main" val="4258267670"/>
              </p:ext>
            </p:extLst>
          </p:nvPr>
        </p:nvGraphicFramePr>
        <p:xfrm>
          <a:off x="533400" y="2209518"/>
          <a:ext cx="1752600" cy="327115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3662408154"/>
                    </a:ext>
                  </a:extLst>
                </a:gridCol>
              </a:tblGrid>
              <a:tr h="397996">
                <a:tc>
                  <a:txBody>
                    <a:bodyPr/>
                    <a:lstStyle/>
                    <a:p>
                      <a:pPr algn="ctr"/>
                      <a:r>
                        <a:rPr lang="en-US" dirty="0"/>
                        <a:t>Solution #1</a:t>
                      </a:r>
                    </a:p>
                  </a:txBody>
                  <a:tcPr anchor="ctr"/>
                </a:tc>
                <a:extLst>
                  <a:ext uri="{0D108BD9-81ED-4DB2-BD59-A6C34878D82A}">
                    <a16:rowId xmlns:a16="http://schemas.microsoft.com/office/drawing/2014/main" val="4246408707"/>
                  </a:ext>
                </a:extLst>
              </a:tr>
              <a:tr h="397996">
                <a:tc>
                  <a:txBody>
                    <a:bodyPr/>
                    <a:lstStyle/>
                    <a:p>
                      <a:pPr algn="ctr"/>
                      <a:r>
                        <a:rPr lang="en-US" dirty="0"/>
                        <a:t>8 FBS</a:t>
                      </a:r>
                    </a:p>
                  </a:txBody>
                  <a:tcPr anchor="ctr"/>
                </a:tc>
                <a:extLst>
                  <a:ext uri="{0D108BD9-81ED-4DB2-BD59-A6C34878D82A}">
                    <a16:rowId xmlns:a16="http://schemas.microsoft.com/office/drawing/2014/main" val="2609657070"/>
                  </a:ext>
                </a:extLst>
              </a:tr>
              <a:tr h="485178">
                <a:tc>
                  <a:txBody>
                    <a:bodyPr/>
                    <a:lstStyle/>
                    <a:p>
                      <a:pPr algn="ctr"/>
                      <a:r>
                        <a:rPr lang="en-US" dirty="0"/>
                        <a:t>18 MWS</a:t>
                      </a:r>
                    </a:p>
                  </a:txBody>
                  <a:tcPr anchor="ctr"/>
                </a:tc>
                <a:extLst>
                  <a:ext uri="{0D108BD9-81ED-4DB2-BD59-A6C34878D82A}">
                    <a16:rowId xmlns:a16="http://schemas.microsoft.com/office/drawing/2014/main" val="2477756356"/>
                  </a:ext>
                </a:extLst>
              </a:tr>
              <a:tr h="397996">
                <a:tc>
                  <a:txBody>
                    <a:bodyPr/>
                    <a:lstStyle/>
                    <a:p>
                      <a:pPr algn="ctr"/>
                      <a:r>
                        <a:rPr lang="en-US" dirty="0"/>
                        <a:t>24 FWS</a:t>
                      </a:r>
                    </a:p>
                  </a:txBody>
                  <a:tcPr anchor="ctr"/>
                </a:tc>
                <a:extLst>
                  <a:ext uri="{0D108BD9-81ED-4DB2-BD59-A6C34878D82A}">
                    <a16:rowId xmlns:a16="http://schemas.microsoft.com/office/drawing/2014/main" val="3669509381"/>
                  </a:ext>
                </a:extLst>
              </a:tr>
              <a:tr h="397996">
                <a:tc>
                  <a:txBody>
                    <a:bodyPr/>
                    <a:lstStyle/>
                    <a:p>
                      <a:pPr algn="ctr"/>
                      <a:r>
                        <a:rPr lang="en-US" dirty="0"/>
                        <a:t>30 MWM</a:t>
                      </a:r>
                    </a:p>
                  </a:txBody>
                  <a:tcPr anchor="ctr"/>
                </a:tc>
                <a:extLst>
                  <a:ext uri="{0D108BD9-81ED-4DB2-BD59-A6C34878D82A}">
                    <a16:rowId xmlns:a16="http://schemas.microsoft.com/office/drawing/2014/main" val="1383342492"/>
                  </a:ext>
                </a:extLst>
              </a:tr>
              <a:tr h="397996">
                <a:tc>
                  <a:txBody>
                    <a:bodyPr/>
                    <a:lstStyle/>
                    <a:p>
                      <a:pPr algn="ctr"/>
                      <a:r>
                        <a:rPr lang="en-US" dirty="0"/>
                        <a:t>36 FBM</a:t>
                      </a:r>
                    </a:p>
                  </a:txBody>
                  <a:tcPr anchor="ctr"/>
                </a:tc>
                <a:extLst>
                  <a:ext uri="{0D108BD9-81ED-4DB2-BD59-A6C34878D82A}">
                    <a16:rowId xmlns:a16="http://schemas.microsoft.com/office/drawing/2014/main" val="3296498836"/>
                  </a:ext>
                </a:extLst>
              </a:tr>
              <a:tr h="397996">
                <a:tc>
                  <a:txBody>
                    <a:bodyPr/>
                    <a:lstStyle/>
                    <a:p>
                      <a:pPr algn="ctr"/>
                      <a:r>
                        <a:rPr lang="en-US" dirty="0"/>
                        <a:t>66 FBM</a:t>
                      </a:r>
                    </a:p>
                  </a:txBody>
                  <a:tcPr anchor="ctr"/>
                </a:tc>
                <a:extLst>
                  <a:ext uri="{0D108BD9-81ED-4DB2-BD59-A6C34878D82A}">
                    <a16:rowId xmlns:a16="http://schemas.microsoft.com/office/drawing/2014/main" val="660680378"/>
                  </a:ext>
                </a:extLst>
              </a:tr>
              <a:tr h="397996">
                <a:tc>
                  <a:txBody>
                    <a:bodyPr/>
                    <a:lstStyle/>
                    <a:p>
                      <a:pPr algn="ctr"/>
                      <a:r>
                        <a:rPr lang="en-US" dirty="0"/>
                        <a:t>84 MBM</a:t>
                      </a:r>
                    </a:p>
                  </a:txBody>
                  <a:tcPr anchor="ctr"/>
                </a:tc>
                <a:extLst>
                  <a:ext uri="{0D108BD9-81ED-4DB2-BD59-A6C34878D82A}">
                    <a16:rowId xmlns:a16="http://schemas.microsoft.com/office/drawing/2014/main" val="1388319119"/>
                  </a:ext>
                </a:extLst>
              </a:tr>
            </a:tbl>
          </a:graphicData>
        </a:graphic>
      </p:graphicFrame>
      <p:graphicFrame>
        <p:nvGraphicFramePr>
          <p:cNvPr id="8" name="Table 7">
            <a:extLst>
              <a:ext uri="{FF2B5EF4-FFF2-40B4-BE49-F238E27FC236}">
                <a16:creationId xmlns:a16="http://schemas.microsoft.com/office/drawing/2014/main" id="{0467655C-068B-F04C-80A3-79949AC6FCDF}"/>
              </a:ext>
            </a:extLst>
          </p:cNvPr>
          <p:cNvGraphicFramePr>
            <a:graphicFrameLocks noGrp="1"/>
          </p:cNvGraphicFramePr>
          <p:nvPr>
            <p:extLst>
              <p:ext uri="{D42A27DB-BD31-4B8C-83A1-F6EECF244321}">
                <p14:modId xmlns:p14="http://schemas.microsoft.com/office/powerpoint/2010/main" val="1683598503"/>
              </p:ext>
            </p:extLst>
          </p:nvPr>
        </p:nvGraphicFramePr>
        <p:xfrm>
          <a:off x="2757589" y="2209518"/>
          <a:ext cx="1752600" cy="327115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3662408154"/>
                    </a:ext>
                  </a:extLst>
                </a:gridCol>
              </a:tblGrid>
              <a:tr h="397996">
                <a:tc>
                  <a:txBody>
                    <a:bodyPr/>
                    <a:lstStyle/>
                    <a:p>
                      <a:pPr algn="ctr"/>
                      <a:r>
                        <a:rPr lang="en-US" dirty="0"/>
                        <a:t>Solution #2</a:t>
                      </a:r>
                    </a:p>
                  </a:txBody>
                  <a:tcPr anchor="ctr"/>
                </a:tc>
                <a:extLst>
                  <a:ext uri="{0D108BD9-81ED-4DB2-BD59-A6C34878D82A}">
                    <a16:rowId xmlns:a16="http://schemas.microsoft.com/office/drawing/2014/main" val="4246408707"/>
                  </a:ext>
                </a:extLst>
              </a:tr>
              <a:tr h="397996">
                <a:tc>
                  <a:txBody>
                    <a:bodyPr/>
                    <a:lstStyle/>
                    <a:p>
                      <a:pPr algn="ctr"/>
                      <a:r>
                        <a:rPr lang="en-US" dirty="0"/>
                        <a:t>2 FBS</a:t>
                      </a:r>
                    </a:p>
                  </a:txBody>
                  <a:tcPr anchor="ctr"/>
                </a:tc>
                <a:extLst>
                  <a:ext uri="{0D108BD9-81ED-4DB2-BD59-A6C34878D82A}">
                    <a16:rowId xmlns:a16="http://schemas.microsoft.com/office/drawing/2014/main" val="2609657070"/>
                  </a:ext>
                </a:extLst>
              </a:tr>
              <a:tr h="485178">
                <a:tc>
                  <a:txBody>
                    <a:bodyPr/>
                    <a:lstStyle/>
                    <a:p>
                      <a:pPr algn="ctr"/>
                      <a:r>
                        <a:rPr lang="en-US" dirty="0"/>
                        <a:t>12 MWS</a:t>
                      </a:r>
                    </a:p>
                  </a:txBody>
                  <a:tcPr anchor="ctr"/>
                </a:tc>
                <a:extLst>
                  <a:ext uri="{0D108BD9-81ED-4DB2-BD59-A6C34878D82A}">
                    <a16:rowId xmlns:a16="http://schemas.microsoft.com/office/drawing/2014/main" val="2477756356"/>
                  </a:ext>
                </a:extLst>
              </a:tr>
              <a:tr h="397996">
                <a:tc>
                  <a:txBody>
                    <a:bodyPr/>
                    <a:lstStyle/>
                    <a:p>
                      <a:pPr algn="ctr"/>
                      <a:r>
                        <a:rPr lang="en-US" dirty="0"/>
                        <a:t>24 FWS</a:t>
                      </a:r>
                    </a:p>
                  </a:txBody>
                  <a:tcPr anchor="ctr"/>
                </a:tc>
                <a:extLst>
                  <a:ext uri="{0D108BD9-81ED-4DB2-BD59-A6C34878D82A}">
                    <a16:rowId xmlns:a16="http://schemas.microsoft.com/office/drawing/2014/main" val="3669509381"/>
                  </a:ext>
                </a:extLst>
              </a:tr>
              <a:tr h="397996">
                <a:tc>
                  <a:txBody>
                    <a:bodyPr/>
                    <a:lstStyle/>
                    <a:p>
                      <a:pPr algn="ctr"/>
                      <a:r>
                        <a:rPr lang="en-US" dirty="0"/>
                        <a:t>30 MBM</a:t>
                      </a:r>
                    </a:p>
                  </a:txBody>
                  <a:tcPr anchor="ctr"/>
                </a:tc>
                <a:extLst>
                  <a:ext uri="{0D108BD9-81ED-4DB2-BD59-A6C34878D82A}">
                    <a16:rowId xmlns:a16="http://schemas.microsoft.com/office/drawing/2014/main" val="1383342492"/>
                  </a:ext>
                </a:extLst>
              </a:tr>
              <a:tr h="397996">
                <a:tc>
                  <a:txBody>
                    <a:bodyPr/>
                    <a:lstStyle/>
                    <a:p>
                      <a:pPr algn="ctr"/>
                      <a:r>
                        <a:rPr lang="en-US" dirty="0"/>
                        <a:t>36 FWM</a:t>
                      </a:r>
                    </a:p>
                  </a:txBody>
                  <a:tcPr anchor="ctr"/>
                </a:tc>
                <a:extLst>
                  <a:ext uri="{0D108BD9-81ED-4DB2-BD59-A6C34878D82A}">
                    <a16:rowId xmlns:a16="http://schemas.microsoft.com/office/drawing/2014/main" val="3296498836"/>
                  </a:ext>
                </a:extLst>
              </a:tr>
              <a:tr h="397996">
                <a:tc>
                  <a:txBody>
                    <a:bodyPr/>
                    <a:lstStyle/>
                    <a:p>
                      <a:pPr algn="ctr"/>
                      <a:r>
                        <a:rPr lang="en-US" dirty="0"/>
                        <a:t>72 FBM</a:t>
                      </a:r>
                    </a:p>
                  </a:txBody>
                  <a:tcPr anchor="ctr"/>
                </a:tc>
                <a:extLst>
                  <a:ext uri="{0D108BD9-81ED-4DB2-BD59-A6C34878D82A}">
                    <a16:rowId xmlns:a16="http://schemas.microsoft.com/office/drawing/2014/main" val="660680378"/>
                  </a:ext>
                </a:extLst>
              </a:tr>
              <a:tr h="397996">
                <a:tc>
                  <a:txBody>
                    <a:bodyPr/>
                    <a:lstStyle/>
                    <a:p>
                      <a:pPr algn="ctr"/>
                      <a:r>
                        <a:rPr lang="en-US" dirty="0"/>
                        <a:t>90 MBM</a:t>
                      </a:r>
                    </a:p>
                  </a:txBody>
                  <a:tcPr anchor="ctr"/>
                </a:tc>
                <a:extLst>
                  <a:ext uri="{0D108BD9-81ED-4DB2-BD59-A6C34878D82A}">
                    <a16:rowId xmlns:a16="http://schemas.microsoft.com/office/drawing/2014/main" val="1388319119"/>
                  </a:ext>
                </a:extLst>
              </a:tr>
            </a:tbl>
          </a:graphicData>
        </a:graphic>
      </p:graphicFrame>
      <p:sp>
        <p:nvSpPr>
          <p:cNvPr id="2" name="Oval 1">
            <a:extLst>
              <a:ext uri="{FF2B5EF4-FFF2-40B4-BE49-F238E27FC236}">
                <a16:creationId xmlns:a16="http://schemas.microsoft.com/office/drawing/2014/main" id="{8BA04800-F3C0-C84B-964B-43260508207E}"/>
              </a:ext>
            </a:extLst>
          </p:cNvPr>
          <p:cNvSpPr/>
          <p:nvPr/>
        </p:nvSpPr>
        <p:spPr>
          <a:xfrm>
            <a:off x="533400" y="3429000"/>
            <a:ext cx="41148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757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A1D07-C262-A74F-8869-D91EAEC5DBB2}"/>
              </a:ext>
            </a:extLst>
          </p:cNvPr>
          <p:cNvSpPr>
            <a:spLocks noGrp="1"/>
          </p:cNvSpPr>
          <p:nvPr>
            <p:ph type="title"/>
          </p:nvPr>
        </p:nvSpPr>
        <p:spPr/>
        <p:txBody>
          <a:bodyPr/>
          <a:lstStyle/>
          <a:p>
            <a:r>
              <a:rPr lang="en-US" dirty="0"/>
              <a:t>Query auditing is NP-hard.</a:t>
            </a:r>
            <a:br>
              <a:rPr lang="en-US" dirty="0"/>
            </a:br>
            <a:r>
              <a:rPr lang="en-US" dirty="0"/>
              <a:t>Attacking query auditing systems is easy.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E032BB3-0982-7345-8006-B0155FCF1693}"/>
                  </a:ext>
                </a:extLst>
              </p:cNvPr>
              <p:cNvSpPr>
                <a:spLocks noGrp="1"/>
              </p:cNvSpPr>
              <p:nvPr>
                <p:ph idx="1"/>
              </p:nvPr>
            </p:nvSpPr>
            <p:spPr/>
            <p:txBody>
              <a:bodyPr>
                <a:normAutofit/>
              </a:bodyPr>
              <a:lstStyle/>
              <a:p>
                <a:r>
                  <a:rPr lang="en-US" dirty="0"/>
                  <a:t>In 2003, </a:t>
                </a:r>
                <a:r>
                  <a:rPr lang="en-US" dirty="0" err="1"/>
                  <a:t>Irit</a:t>
                </a:r>
                <a:r>
                  <a:rPr lang="en-US" dirty="0"/>
                  <a:t> </a:t>
                </a:r>
                <a:r>
                  <a:rPr lang="en-US" dirty="0" err="1"/>
                  <a:t>Dinur</a:t>
                </a:r>
                <a:r>
                  <a:rPr lang="en-US" dirty="0"/>
                  <a:t> and </a:t>
                </a:r>
                <a:r>
                  <a:rPr lang="en-US" dirty="0" err="1"/>
                  <a:t>Kobbi</a:t>
                </a:r>
                <a:r>
                  <a:rPr lang="en-US" dirty="0"/>
                  <a:t> Nissim published a simple attack on query-auditing systems:</a:t>
                </a:r>
              </a:p>
              <a:p>
                <a:endParaRPr lang="en-US" dirty="0"/>
              </a:p>
              <a:p>
                <a:pPr lvl="1"/>
                <a:r>
                  <a:rPr lang="en-US" dirty="0"/>
                  <a:t>Make random queries.</a:t>
                </a:r>
              </a:p>
              <a:p>
                <a:pPr lvl="1"/>
                <a:r>
                  <a:rPr lang="en-US" dirty="0"/>
                  <a:t>Find a database consistent with all queries. </a:t>
                </a:r>
              </a:p>
              <a:p>
                <a:pPr lvl="1"/>
                <a:r>
                  <a:rPr lang="en-US" dirty="0"/>
                  <a:t>Protecting a database of </a:t>
                </a:r>
                <a14:m>
                  <m:oMath xmlns:m="http://schemas.openxmlformats.org/officeDocument/2006/math">
                    <m:r>
                      <a:rPr lang="en-US" b="0" i="1" smtClean="0">
                        <a:latin typeface="Cambria Math" panose="02040503050406030204" pitchFamily="18" charset="0"/>
                      </a:rPr>
                      <m:t>𝑛</m:t>
                    </m:r>
                  </m:oMath>
                </a14:m>
                <a:r>
                  <a:rPr lang="en-US" dirty="0"/>
                  <a:t> bits requires randomizing bits</a:t>
                </a:r>
              </a:p>
              <a:p>
                <a:pPr lvl="1"/>
                <a:r>
                  <a:rPr lang="en-US" dirty="0"/>
                  <a:t>Smaller perturbation always results in a stronger violation of privacy.</a:t>
                </a:r>
              </a:p>
            </p:txBody>
          </p:sp>
        </mc:Choice>
        <mc:Fallback xmlns="">
          <p:sp>
            <p:nvSpPr>
              <p:cNvPr id="3" name="Content Placeholder 2">
                <a:extLst>
                  <a:ext uri="{FF2B5EF4-FFF2-40B4-BE49-F238E27FC236}">
                    <a16:creationId xmlns:a16="http://schemas.microsoft.com/office/drawing/2014/main" id="{7E032BB3-0982-7345-8006-B0155FCF1693}"/>
                  </a:ext>
                </a:extLst>
              </p:cNvPr>
              <p:cNvSpPr>
                <a:spLocks noGrp="1" noRot="1" noChangeAspect="1" noMove="1" noResize="1" noEditPoints="1" noAdjustHandles="1" noChangeArrowheads="1" noChangeShapeType="1" noTextEdit="1"/>
              </p:cNvSpPr>
              <p:nvPr>
                <p:ph idx="1"/>
              </p:nvPr>
            </p:nvSpPr>
            <p:spPr>
              <a:blipFill>
                <a:blip r:embed="rId2"/>
                <a:stretch>
                  <a:fillRect l="-1378" t="-140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035D6CA-E60D-204B-8BB3-035F69544EB3}"/>
              </a:ext>
            </a:extLst>
          </p:cNvPr>
          <p:cNvSpPr>
            <a:spLocks noGrp="1"/>
          </p:cNvSpPr>
          <p:nvPr>
            <p:ph type="sldNum" sz="quarter" idx="12"/>
          </p:nvPr>
        </p:nvSpPr>
        <p:spPr/>
        <p:txBody>
          <a:bodyPr/>
          <a:lstStyle/>
          <a:p>
            <a:fld id="{6B70B6FD-B4DD-4C3C-B591-D26FF6FF6394}" type="slidenum">
              <a:rPr lang="en-US" smtClean="0"/>
              <a:pPr/>
              <a:t>28</a:t>
            </a:fld>
            <a:endParaRPr lang="en-US"/>
          </a:p>
        </p:txBody>
      </p:sp>
    </p:spTree>
    <p:extLst>
      <p:ext uri="{BB962C8B-B14F-4D97-AF65-F5344CB8AC3E}">
        <p14:creationId xmlns:p14="http://schemas.microsoft.com/office/powerpoint/2010/main" val="2342679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A4DBC-0BC9-AD47-B14B-9164E96C4BF0}"/>
              </a:ext>
            </a:extLst>
          </p:cNvPr>
          <p:cNvSpPr>
            <a:spLocks noGrp="1"/>
          </p:cNvSpPr>
          <p:nvPr>
            <p:ph type="title"/>
          </p:nvPr>
        </p:nvSpPr>
        <p:spPr/>
        <p:txBody>
          <a:bodyPr/>
          <a:lstStyle/>
          <a:p>
            <a:r>
              <a:rPr lang="en-US" dirty="0"/>
              <a:t>We can’t publish less data.</a:t>
            </a:r>
            <a:br>
              <a:rPr lang="en-US" dirty="0"/>
            </a:br>
            <a:r>
              <a:rPr lang="en-US" dirty="0"/>
              <a:t>We won’t know when we have crossed the threshold.</a:t>
            </a:r>
          </a:p>
        </p:txBody>
      </p:sp>
      <p:sp>
        <p:nvSpPr>
          <p:cNvPr id="3" name="Content Placeholder 2">
            <a:extLst>
              <a:ext uri="{FF2B5EF4-FFF2-40B4-BE49-F238E27FC236}">
                <a16:creationId xmlns:a16="http://schemas.microsoft.com/office/drawing/2014/main" id="{13F3954F-1EC3-7847-B99A-E0BA3821C91C}"/>
              </a:ext>
            </a:extLst>
          </p:cNvPr>
          <p:cNvSpPr>
            <a:spLocks noGrp="1"/>
          </p:cNvSpPr>
          <p:nvPr>
            <p:ph idx="1"/>
          </p:nvPr>
        </p:nvSpPr>
        <p:spPr/>
        <p:txBody>
          <a:bodyPr>
            <a:normAutofit/>
          </a:bodyPr>
          <a:lstStyle/>
          <a:p>
            <a:pPr marL="514350" indent="-514350">
              <a:buAutoNum type="arabicPeriod"/>
            </a:pPr>
            <a:r>
              <a:rPr lang="en-US" strike="sngStrike" dirty="0"/>
              <a:t>Publish less data.</a:t>
            </a:r>
          </a:p>
          <a:p>
            <a:pPr marL="514350" indent="-514350">
              <a:buAutoNum type="arabicPeriod"/>
            </a:pPr>
            <a:r>
              <a:rPr lang="en-US" dirty="0"/>
              <a:t>Publish less accurate data.</a:t>
            </a:r>
          </a:p>
          <a:p>
            <a:pPr marL="514350" indent="-514350">
              <a:buAutoNum type="arabicPeriod"/>
            </a:pPr>
            <a:endParaRPr lang="en-US" dirty="0"/>
          </a:p>
          <a:p>
            <a:r>
              <a:rPr lang="en-US" dirty="0"/>
              <a:t>We must publish less accurate data</a:t>
            </a:r>
          </a:p>
          <a:p>
            <a:pPr lvl="1"/>
            <a:r>
              <a:rPr lang="en-US" dirty="0"/>
              <a:t>Fundamental theorem of information recovery:</a:t>
            </a:r>
          </a:p>
          <a:p>
            <a:pPr lvl="3"/>
            <a:r>
              <a:rPr lang="en-US" dirty="0"/>
              <a:t>Too many statistics published too accurately from a confidential database compromises the entire confidential database.</a:t>
            </a:r>
          </a:p>
          <a:p>
            <a:r>
              <a:rPr lang="en-US" dirty="0"/>
              <a:t>But how </a:t>
            </a:r>
            <a:r>
              <a:rPr lang="en-US" dirty="0" smtClean="0"/>
              <a:t>much less </a:t>
            </a:r>
            <a:r>
              <a:rPr lang="en-US" dirty="0"/>
              <a:t>accurate should it be?</a:t>
            </a:r>
          </a:p>
          <a:p>
            <a:endParaRPr lang="en-US" dirty="0"/>
          </a:p>
        </p:txBody>
      </p:sp>
      <p:sp>
        <p:nvSpPr>
          <p:cNvPr id="4" name="Slide Number Placeholder 3">
            <a:extLst>
              <a:ext uri="{FF2B5EF4-FFF2-40B4-BE49-F238E27FC236}">
                <a16:creationId xmlns:a16="http://schemas.microsoft.com/office/drawing/2014/main" id="{C00926FF-2EFA-D14A-8AEB-785EA5FC55FD}"/>
              </a:ext>
            </a:extLst>
          </p:cNvPr>
          <p:cNvSpPr>
            <a:spLocks noGrp="1"/>
          </p:cNvSpPr>
          <p:nvPr>
            <p:ph type="sldNum" sz="quarter" idx="12"/>
          </p:nvPr>
        </p:nvSpPr>
        <p:spPr/>
        <p:txBody>
          <a:bodyPr/>
          <a:lstStyle/>
          <a:p>
            <a:fld id="{6B70B6FD-B4DD-4C3C-B591-D26FF6FF6394}" type="slidenum">
              <a:rPr lang="en-US" smtClean="0"/>
              <a:pPr/>
              <a:t>29</a:t>
            </a:fld>
            <a:endParaRPr lang="en-US"/>
          </a:p>
        </p:txBody>
      </p:sp>
    </p:spTree>
    <p:extLst>
      <p:ext uri="{BB962C8B-B14F-4D97-AF65-F5344CB8AC3E}">
        <p14:creationId xmlns:p14="http://schemas.microsoft.com/office/powerpoint/2010/main" val="4053013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a:t> </a:t>
            </a:r>
            <a:fld id="{AAB63172-0737-4F58-AA61-0444E81086BA}" type="slidenum">
              <a:rPr lang="en-US" smtClean="0"/>
              <a:pPr/>
              <a:t>3</a:t>
            </a:fld>
            <a:endParaRPr lang="en-US" dirty="0"/>
          </a:p>
        </p:txBody>
      </p:sp>
      <p:sp>
        <p:nvSpPr>
          <p:cNvPr id="2" name="Title 1"/>
          <p:cNvSpPr>
            <a:spLocks noGrp="1"/>
          </p:cNvSpPr>
          <p:nvPr>
            <p:ph type="title"/>
          </p:nvPr>
        </p:nvSpPr>
        <p:spPr/>
        <p:txBody>
          <a:bodyPr/>
          <a:lstStyle/>
          <a:p>
            <a:r>
              <a:rPr lang="en-US"/>
              <a:t>Acknowledgments</a:t>
            </a:r>
            <a:endParaRPr lang="en-US" dirty="0"/>
          </a:p>
        </p:txBody>
      </p:sp>
      <p:sp>
        <p:nvSpPr>
          <p:cNvPr id="3" name="Content Placeholder 2"/>
          <p:cNvSpPr>
            <a:spLocks noGrp="1"/>
          </p:cNvSpPr>
          <p:nvPr>
            <p:ph idx="13"/>
          </p:nvPr>
        </p:nvSpPr>
        <p:spPr/>
        <p:txBody>
          <a:bodyPr/>
          <a:lstStyle/>
          <a:p>
            <a:r>
              <a:rPr lang="en-US" dirty="0"/>
              <a:t>This presentation incorporates work by:</a:t>
            </a:r>
          </a:p>
          <a:p>
            <a:pPr lvl="1"/>
            <a:r>
              <a:rPr lang="en-US" altLang="en-US" dirty="0"/>
              <a:t>Dan </a:t>
            </a:r>
            <a:r>
              <a:rPr lang="en-US" altLang="en-US" dirty="0" err="1"/>
              <a:t>Kifer</a:t>
            </a:r>
            <a:r>
              <a:rPr lang="en-US" altLang="en-US" dirty="0"/>
              <a:t> (Scientific Lead) </a:t>
            </a:r>
          </a:p>
          <a:p>
            <a:pPr lvl="1"/>
            <a:r>
              <a:rPr lang="en-US" altLang="en-US" dirty="0"/>
              <a:t>John </a:t>
            </a:r>
            <a:r>
              <a:rPr lang="en-US" altLang="en-US" dirty="0" err="1"/>
              <a:t>Abowd</a:t>
            </a:r>
            <a:r>
              <a:rPr lang="en-US" altLang="en-US" dirty="0"/>
              <a:t> (Chief Scientist) </a:t>
            </a:r>
          </a:p>
          <a:p>
            <a:pPr lvl="1"/>
            <a:r>
              <a:rPr lang="en-US" altLang="en-US" dirty="0"/>
              <a:t>Tammy Adams, Robert Ashmead, </a:t>
            </a:r>
            <a:r>
              <a:rPr lang="en-US" altLang="en-US" dirty="0" err="1"/>
              <a:t>Aref</a:t>
            </a:r>
            <a:r>
              <a:rPr lang="en-US" altLang="en-US" dirty="0"/>
              <a:t> </a:t>
            </a:r>
            <a:r>
              <a:rPr lang="en-US" altLang="en-US" dirty="0" err="1"/>
              <a:t>Dajani</a:t>
            </a:r>
            <a:r>
              <a:rPr lang="en-US" altLang="en-US" dirty="0"/>
              <a:t>, Jason Devine, </a:t>
            </a:r>
            <a:r>
              <a:rPr lang="en-US" altLang="en-US" dirty="0" smtClean="0"/>
              <a:t>Nathan </a:t>
            </a:r>
            <a:r>
              <a:rPr lang="en-US" altLang="en-US" dirty="0" err="1" smtClean="0"/>
              <a:t>Goldschlag</a:t>
            </a:r>
            <a:r>
              <a:rPr lang="en-US" altLang="en-US" dirty="0" smtClean="0"/>
              <a:t>, Michael </a:t>
            </a:r>
            <a:r>
              <a:rPr lang="en-US" altLang="en-US" dirty="0"/>
              <a:t>Hay, Cynthia Hollingsworth, </a:t>
            </a:r>
            <a:r>
              <a:rPr lang="en-US" altLang="en-US" dirty="0" err="1"/>
              <a:t>Meriton</a:t>
            </a:r>
            <a:r>
              <a:rPr lang="en-US" altLang="en-US" dirty="0"/>
              <a:t> </a:t>
            </a:r>
            <a:r>
              <a:rPr lang="en-US" altLang="en-US" dirty="0" err="1"/>
              <a:t>Ibrahimi</a:t>
            </a:r>
            <a:r>
              <a:rPr lang="en-US" altLang="en-US" dirty="0"/>
              <a:t>, Michael Ikeda, Philip Leclerc, </a:t>
            </a:r>
            <a:r>
              <a:rPr lang="en-US" altLang="en-US" dirty="0" err="1"/>
              <a:t>Ashwin</a:t>
            </a:r>
            <a:r>
              <a:rPr lang="en-US" altLang="en-US" dirty="0"/>
              <a:t> </a:t>
            </a:r>
            <a:r>
              <a:rPr lang="en-US" altLang="en-US" dirty="0" err="1"/>
              <a:t>Machanavajjhala</a:t>
            </a:r>
            <a:r>
              <a:rPr lang="en-US" altLang="en-US" dirty="0"/>
              <a:t>, Christian Martindale, Gerome </a:t>
            </a:r>
            <a:r>
              <a:rPr lang="en-US" altLang="en-US" dirty="0" err="1"/>
              <a:t>Miklau</a:t>
            </a:r>
            <a:r>
              <a:rPr lang="en-US" altLang="en-US" dirty="0"/>
              <a:t>, Brett Moran, Ned Porter, Anne </a:t>
            </a:r>
            <a:r>
              <a:rPr lang="en-US" altLang="en-US" dirty="0" smtClean="0"/>
              <a:t>Ross, </a:t>
            </a:r>
            <a:r>
              <a:rPr lang="en-US" altLang="en-US" dirty="0"/>
              <a:t>William </a:t>
            </a:r>
            <a:r>
              <a:rPr lang="en-US" altLang="en-US" dirty="0" smtClean="0"/>
              <a:t>Sexton, Lars </a:t>
            </a:r>
            <a:r>
              <a:rPr lang="en-US" altLang="en-US" dirty="0" err="1" smtClean="0"/>
              <a:t>Vilhuber</a:t>
            </a:r>
            <a:r>
              <a:rPr lang="en-US" altLang="en-US" dirty="0" smtClean="0"/>
              <a:t>, </a:t>
            </a:r>
            <a:r>
              <a:rPr lang="en-US" altLang="en-US" dirty="0"/>
              <a:t>and Pavel </a:t>
            </a:r>
            <a:r>
              <a:rPr lang="en-US" altLang="en-US" dirty="0" err="1"/>
              <a:t>Zhuravlev</a:t>
            </a:r>
            <a:r>
              <a:rPr lang="en-US" altLang="en-US" dirty="0"/>
              <a:t> </a:t>
            </a:r>
            <a:endParaRPr lang="en-US" dirty="0"/>
          </a:p>
        </p:txBody>
      </p:sp>
    </p:spTree>
    <p:extLst>
      <p:ext uri="{BB962C8B-B14F-4D97-AF65-F5344CB8AC3E}">
        <p14:creationId xmlns:p14="http://schemas.microsoft.com/office/powerpoint/2010/main" val="2332574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B2739-AD96-7248-80B0-94DB845117A5}"/>
              </a:ext>
            </a:extLst>
          </p:cNvPr>
          <p:cNvSpPr>
            <a:spLocks noGrp="1"/>
          </p:cNvSpPr>
          <p:nvPr>
            <p:ph type="title"/>
          </p:nvPr>
        </p:nvSpPr>
        <p:spPr/>
        <p:txBody>
          <a:bodyPr/>
          <a:lstStyle/>
          <a:p>
            <a:r>
              <a:rPr lang="en-US" dirty="0"/>
              <a:t>Another problem: external information.</a:t>
            </a:r>
          </a:p>
        </p:txBody>
      </p:sp>
      <p:sp>
        <p:nvSpPr>
          <p:cNvPr id="3" name="Content Placeholder 2">
            <a:extLst>
              <a:ext uri="{FF2B5EF4-FFF2-40B4-BE49-F238E27FC236}">
                <a16:creationId xmlns:a16="http://schemas.microsoft.com/office/drawing/2014/main" id="{0C20F098-93BF-9744-97BD-74B57D252FA5}"/>
              </a:ext>
            </a:extLst>
          </p:cNvPr>
          <p:cNvSpPr>
            <a:spLocks noGrp="1"/>
          </p:cNvSpPr>
          <p:nvPr>
            <p:ph idx="1"/>
          </p:nvPr>
        </p:nvSpPr>
        <p:spPr>
          <a:xfrm>
            <a:off x="533400" y="1600201"/>
            <a:ext cx="11049000" cy="4525963"/>
          </a:xfrm>
        </p:spPr>
        <p:txBody>
          <a:bodyPr>
            <a:normAutofit lnSpcReduction="10000"/>
          </a:bodyPr>
          <a:lstStyle/>
          <a:p>
            <a:endParaRPr lang="en-US" dirty="0"/>
          </a:p>
          <a:p>
            <a:endParaRPr lang="en-US" dirty="0"/>
          </a:p>
          <a:p>
            <a:endParaRPr lang="en-US" dirty="0"/>
          </a:p>
          <a:p>
            <a:endParaRPr lang="en-US" dirty="0"/>
          </a:p>
          <a:p>
            <a:endParaRPr lang="en-US" dirty="0"/>
          </a:p>
          <a:p>
            <a:endParaRPr lang="en-US" dirty="0"/>
          </a:p>
          <a:p>
            <a:r>
              <a:rPr lang="en-US" dirty="0"/>
              <a:t>If we know there is an 8 FBS, </a:t>
            </a:r>
            <a:br>
              <a:rPr lang="en-US" dirty="0"/>
            </a:br>
            <a:r>
              <a:rPr lang="en-US" dirty="0"/>
              <a:t>we know Solution #1 is correct.</a:t>
            </a:r>
          </a:p>
        </p:txBody>
      </p:sp>
      <p:sp>
        <p:nvSpPr>
          <p:cNvPr id="4" name="Slide Number Placeholder 3">
            <a:extLst>
              <a:ext uri="{FF2B5EF4-FFF2-40B4-BE49-F238E27FC236}">
                <a16:creationId xmlns:a16="http://schemas.microsoft.com/office/drawing/2014/main" id="{64E3BC5E-B065-D740-A119-034AF4904D4F}"/>
              </a:ext>
            </a:extLst>
          </p:cNvPr>
          <p:cNvSpPr>
            <a:spLocks noGrp="1"/>
          </p:cNvSpPr>
          <p:nvPr>
            <p:ph type="sldNum" sz="quarter" idx="12"/>
          </p:nvPr>
        </p:nvSpPr>
        <p:spPr/>
        <p:txBody>
          <a:bodyPr/>
          <a:lstStyle/>
          <a:p>
            <a:fld id="{6B70B6FD-B4DD-4C3C-B591-D26FF6FF6394}" type="slidenum">
              <a:rPr lang="en-US" smtClean="0"/>
              <a:pPr/>
              <a:t>30</a:t>
            </a:fld>
            <a:endParaRPr lang="en-US"/>
          </a:p>
        </p:txBody>
      </p:sp>
      <p:graphicFrame>
        <p:nvGraphicFramePr>
          <p:cNvPr id="5" name="Table 4">
            <a:extLst>
              <a:ext uri="{FF2B5EF4-FFF2-40B4-BE49-F238E27FC236}">
                <a16:creationId xmlns:a16="http://schemas.microsoft.com/office/drawing/2014/main" id="{64487E00-4AEA-CD4E-A1E4-501FDA41141E}"/>
              </a:ext>
            </a:extLst>
          </p:cNvPr>
          <p:cNvGraphicFramePr>
            <a:graphicFrameLocks noGrp="1"/>
          </p:cNvGraphicFramePr>
          <p:nvPr>
            <p:extLst/>
          </p:nvPr>
        </p:nvGraphicFramePr>
        <p:xfrm>
          <a:off x="7926361" y="1409415"/>
          <a:ext cx="4189439" cy="4863134"/>
        </p:xfrm>
        <a:graphic>
          <a:graphicData uri="http://schemas.openxmlformats.org/drawingml/2006/table">
            <a:tbl>
              <a:tblPr firstRow="1" bandRow="1">
                <a:tableStyleId>{5C22544A-7EE6-4342-B048-85BDC9FD1C3A}</a:tableStyleId>
              </a:tblPr>
              <a:tblGrid>
                <a:gridCol w="1136635">
                  <a:extLst>
                    <a:ext uri="{9D8B030D-6E8A-4147-A177-3AD203B41FA5}">
                      <a16:colId xmlns:a16="http://schemas.microsoft.com/office/drawing/2014/main" val="3662408154"/>
                    </a:ext>
                  </a:extLst>
                </a:gridCol>
                <a:gridCol w="958085">
                  <a:extLst>
                    <a:ext uri="{9D8B030D-6E8A-4147-A177-3AD203B41FA5}">
                      <a16:colId xmlns:a16="http://schemas.microsoft.com/office/drawing/2014/main" val="877492453"/>
                    </a:ext>
                  </a:extLst>
                </a:gridCol>
                <a:gridCol w="1169311">
                  <a:extLst>
                    <a:ext uri="{9D8B030D-6E8A-4147-A177-3AD203B41FA5}">
                      <a16:colId xmlns:a16="http://schemas.microsoft.com/office/drawing/2014/main" val="1647220373"/>
                    </a:ext>
                  </a:extLst>
                </a:gridCol>
                <a:gridCol w="925408">
                  <a:extLst>
                    <a:ext uri="{9D8B030D-6E8A-4147-A177-3AD203B41FA5}">
                      <a16:colId xmlns:a16="http://schemas.microsoft.com/office/drawing/2014/main" val="527291812"/>
                    </a:ext>
                  </a:extLst>
                </a:gridCol>
              </a:tblGrid>
              <a:tr h="397996">
                <a:tc>
                  <a:txBody>
                    <a:bodyPr/>
                    <a:lstStyle/>
                    <a:p>
                      <a:pPr algn="ctr"/>
                      <a:endParaRPr lang="en-US" dirty="0"/>
                    </a:p>
                  </a:txBody>
                  <a:tcPr anchor="ctr"/>
                </a:tc>
                <a:tc>
                  <a:txBody>
                    <a:bodyPr/>
                    <a:lstStyle/>
                    <a:p>
                      <a:pPr algn="ctr"/>
                      <a:r>
                        <a:rPr lang="en-US" dirty="0"/>
                        <a:t>Count</a:t>
                      </a:r>
                    </a:p>
                  </a:txBody>
                  <a:tcPr anchor="ctr"/>
                </a:tc>
                <a:tc>
                  <a:txBody>
                    <a:bodyPr/>
                    <a:lstStyle/>
                    <a:p>
                      <a:pPr algn="ctr"/>
                      <a:r>
                        <a:rPr lang="en-US" dirty="0"/>
                        <a:t>Median</a:t>
                      </a:r>
                    </a:p>
                  </a:txBody>
                  <a:tcPr anchor="ctr"/>
                </a:tc>
                <a:tc>
                  <a:txBody>
                    <a:bodyPr/>
                    <a:lstStyle/>
                    <a:p>
                      <a:pPr algn="ctr"/>
                      <a:r>
                        <a:rPr lang="en-US" dirty="0"/>
                        <a:t>Mean</a:t>
                      </a:r>
                    </a:p>
                  </a:txBody>
                  <a:tcPr anchor="ctr"/>
                </a:tc>
                <a:extLst>
                  <a:ext uri="{0D108BD9-81ED-4DB2-BD59-A6C34878D82A}">
                    <a16:rowId xmlns:a16="http://schemas.microsoft.com/office/drawing/2014/main" val="4246408707"/>
                  </a:ext>
                </a:extLst>
              </a:tr>
              <a:tr h="397996">
                <a:tc>
                  <a:txBody>
                    <a:bodyPr/>
                    <a:lstStyle/>
                    <a:p>
                      <a:pPr algn="ctr"/>
                      <a:r>
                        <a:rPr lang="en-US" dirty="0"/>
                        <a:t>Total</a:t>
                      </a:r>
                    </a:p>
                  </a:txBody>
                  <a:tcPr anchor="ctr"/>
                </a:tc>
                <a:tc>
                  <a:txBody>
                    <a:bodyPr/>
                    <a:lstStyle/>
                    <a:p>
                      <a:pPr algn="ctr"/>
                      <a:r>
                        <a:rPr lang="en-US" dirty="0"/>
                        <a:t>7</a:t>
                      </a:r>
                    </a:p>
                  </a:txBody>
                  <a:tcPr anchor="ctr"/>
                </a:tc>
                <a:tc>
                  <a:txBody>
                    <a:bodyPr/>
                    <a:lstStyle/>
                    <a:p>
                      <a:pPr algn="ctr"/>
                      <a:r>
                        <a:rPr lang="en-US" dirty="0"/>
                        <a:t>30</a:t>
                      </a:r>
                    </a:p>
                  </a:txBody>
                  <a:tcPr anchor="ctr"/>
                </a:tc>
                <a:tc>
                  <a:txBody>
                    <a:bodyPr/>
                    <a:lstStyle/>
                    <a:p>
                      <a:pPr algn="ctr"/>
                      <a:r>
                        <a:rPr lang="en-US" dirty="0"/>
                        <a:t>38</a:t>
                      </a:r>
                    </a:p>
                  </a:txBody>
                  <a:tcPr anchor="ctr"/>
                </a:tc>
                <a:extLst>
                  <a:ext uri="{0D108BD9-81ED-4DB2-BD59-A6C34878D82A}">
                    <a16:rowId xmlns:a16="http://schemas.microsoft.com/office/drawing/2014/main" val="2609657070"/>
                  </a:ext>
                </a:extLst>
              </a:tr>
              <a:tr h="485178">
                <a:tc>
                  <a:txBody>
                    <a:bodyPr/>
                    <a:lstStyle/>
                    <a:p>
                      <a:pPr algn="ctr"/>
                      <a:r>
                        <a:rPr lang="en-US" dirty="0"/>
                        <a:t># Female</a:t>
                      </a:r>
                    </a:p>
                  </a:txBody>
                  <a:tcPr anchor="ctr"/>
                </a:tc>
                <a:tc>
                  <a:txBody>
                    <a:bodyPr/>
                    <a:lstStyle/>
                    <a:p>
                      <a:pPr algn="ctr"/>
                      <a:r>
                        <a:rPr lang="en-US" dirty="0"/>
                        <a:t>4</a:t>
                      </a:r>
                    </a:p>
                  </a:txBody>
                  <a:tcPr anchor="ctr"/>
                </a:tc>
                <a:tc>
                  <a:txBody>
                    <a:bodyPr/>
                    <a:lstStyle/>
                    <a:p>
                      <a:pPr algn="ctr"/>
                      <a:r>
                        <a:rPr lang="en-US" dirty="0"/>
                        <a:t>30</a:t>
                      </a:r>
                    </a:p>
                  </a:txBody>
                  <a:tcPr anchor="ctr"/>
                </a:tc>
                <a:tc>
                  <a:txBody>
                    <a:bodyPr/>
                    <a:lstStyle/>
                    <a:p>
                      <a:pPr algn="ctr"/>
                      <a:r>
                        <a:rPr lang="en-US" dirty="0"/>
                        <a:t>33.5</a:t>
                      </a:r>
                    </a:p>
                  </a:txBody>
                  <a:tcPr anchor="ctr"/>
                </a:tc>
                <a:extLst>
                  <a:ext uri="{0D108BD9-81ED-4DB2-BD59-A6C34878D82A}">
                    <a16:rowId xmlns:a16="http://schemas.microsoft.com/office/drawing/2014/main" val="2477756356"/>
                  </a:ext>
                </a:extLst>
              </a:tr>
              <a:tr h="397996">
                <a:tc>
                  <a:txBody>
                    <a:bodyPr/>
                    <a:lstStyle/>
                    <a:p>
                      <a:pPr algn="ctr"/>
                      <a:r>
                        <a:rPr lang="en-US" dirty="0"/>
                        <a:t># male</a:t>
                      </a:r>
                    </a:p>
                  </a:txBody>
                  <a:tcPr anchor="ctr"/>
                </a:tc>
                <a:tc>
                  <a:txBody>
                    <a:bodyPr/>
                    <a:lstStyle/>
                    <a:p>
                      <a:pPr algn="ctr"/>
                      <a:r>
                        <a:rPr lang="en-US" dirty="0"/>
                        <a:t>3</a:t>
                      </a:r>
                    </a:p>
                  </a:txBody>
                  <a:tcPr anchor="ctr"/>
                </a:tc>
                <a:tc>
                  <a:txBody>
                    <a:bodyPr/>
                    <a:lstStyle/>
                    <a:p>
                      <a:pPr algn="ctr"/>
                      <a:r>
                        <a:rPr lang="en-US" dirty="0"/>
                        <a:t>30</a:t>
                      </a:r>
                    </a:p>
                  </a:txBody>
                  <a:tcPr anchor="ctr"/>
                </a:tc>
                <a:tc>
                  <a:txBody>
                    <a:bodyPr/>
                    <a:lstStyle/>
                    <a:p>
                      <a:pPr algn="ctr"/>
                      <a:r>
                        <a:rPr lang="en-US" dirty="0"/>
                        <a:t>44</a:t>
                      </a:r>
                    </a:p>
                  </a:txBody>
                  <a:tcPr anchor="ctr"/>
                </a:tc>
                <a:extLst>
                  <a:ext uri="{0D108BD9-81ED-4DB2-BD59-A6C34878D82A}">
                    <a16:rowId xmlns:a16="http://schemas.microsoft.com/office/drawing/2014/main" val="3669509381"/>
                  </a:ext>
                </a:extLst>
              </a:tr>
              <a:tr h="397996">
                <a:tc>
                  <a:txBody>
                    <a:bodyPr/>
                    <a:lstStyle/>
                    <a:p>
                      <a:pPr algn="ctr"/>
                      <a:r>
                        <a:rPr lang="en-US" dirty="0"/>
                        <a:t># black</a:t>
                      </a:r>
                    </a:p>
                  </a:txBody>
                  <a:tcPr anchor="ctr"/>
                </a:tc>
                <a:tc>
                  <a:txBody>
                    <a:bodyPr/>
                    <a:lstStyle/>
                    <a:p>
                      <a:pPr algn="ctr"/>
                      <a:r>
                        <a:rPr lang="en-US" dirty="0"/>
                        <a:t>4</a:t>
                      </a:r>
                    </a:p>
                  </a:txBody>
                  <a:tcPr anchor="ctr"/>
                </a:tc>
                <a:tc>
                  <a:txBody>
                    <a:bodyPr/>
                    <a:lstStyle/>
                    <a:p>
                      <a:pPr algn="ctr"/>
                      <a:r>
                        <a:rPr lang="en-US" dirty="0"/>
                        <a:t>51</a:t>
                      </a:r>
                    </a:p>
                  </a:txBody>
                  <a:tcPr anchor="ctr"/>
                </a:tc>
                <a:tc>
                  <a:txBody>
                    <a:bodyPr/>
                    <a:lstStyle/>
                    <a:p>
                      <a:pPr algn="ctr"/>
                      <a:r>
                        <a:rPr lang="en-US" dirty="0"/>
                        <a:t>48.5</a:t>
                      </a:r>
                    </a:p>
                  </a:txBody>
                  <a:tcPr anchor="ctr"/>
                </a:tc>
                <a:extLst>
                  <a:ext uri="{0D108BD9-81ED-4DB2-BD59-A6C34878D82A}">
                    <a16:rowId xmlns:a16="http://schemas.microsoft.com/office/drawing/2014/main" val="1383342492"/>
                  </a:ext>
                </a:extLst>
              </a:tr>
              <a:tr h="397996">
                <a:tc>
                  <a:txBody>
                    <a:bodyPr/>
                    <a:lstStyle/>
                    <a:p>
                      <a:pPr algn="ctr"/>
                      <a:r>
                        <a:rPr lang="en-US" dirty="0"/>
                        <a:t># white</a:t>
                      </a:r>
                    </a:p>
                  </a:txBody>
                  <a:tcPr anchor="ctr"/>
                </a:tc>
                <a:tc>
                  <a:txBody>
                    <a:bodyPr/>
                    <a:lstStyle/>
                    <a:p>
                      <a:pPr algn="ctr"/>
                      <a:r>
                        <a:rPr lang="en-US" dirty="0"/>
                        <a:t>3</a:t>
                      </a:r>
                    </a:p>
                  </a:txBody>
                  <a:tcPr anchor="ctr"/>
                </a:tc>
                <a:tc>
                  <a:txBody>
                    <a:bodyPr/>
                    <a:lstStyle/>
                    <a:p>
                      <a:pPr algn="ctr"/>
                      <a:r>
                        <a:rPr lang="en-US" dirty="0"/>
                        <a:t>24</a:t>
                      </a:r>
                    </a:p>
                  </a:txBody>
                  <a:tcPr anchor="ctr"/>
                </a:tc>
                <a:tc>
                  <a:txBody>
                    <a:bodyPr/>
                    <a:lstStyle/>
                    <a:p>
                      <a:pPr algn="ctr"/>
                      <a:r>
                        <a:rPr lang="en-US" dirty="0"/>
                        <a:t>24</a:t>
                      </a:r>
                    </a:p>
                  </a:txBody>
                  <a:tcPr anchor="ctr"/>
                </a:tc>
                <a:extLst>
                  <a:ext uri="{0D108BD9-81ED-4DB2-BD59-A6C34878D82A}">
                    <a16:rowId xmlns:a16="http://schemas.microsoft.com/office/drawing/2014/main" val="3296498836"/>
                  </a:ext>
                </a:extLst>
              </a:tr>
              <a:tr h="397996">
                <a:tc>
                  <a:txBody>
                    <a:bodyPr/>
                    <a:lstStyle/>
                    <a:p>
                      <a:pPr algn="ctr"/>
                      <a:r>
                        <a:rPr lang="en-US" dirty="0"/>
                        <a:t>Single</a:t>
                      </a:r>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660680378"/>
                  </a:ext>
                </a:extLst>
              </a:tr>
              <a:tr h="397996">
                <a:tc>
                  <a:txBody>
                    <a:bodyPr/>
                    <a:lstStyle/>
                    <a:p>
                      <a:pPr algn="ctr"/>
                      <a:r>
                        <a:rPr lang="en-US" dirty="0"/>
                        <a:t>Married</a:t>
                      </a:r>
                    </a:p>
                  </a:txBody>
                  <a:tcPr anchor="ctr"/>
                </a:tc>
                <a:tc>
                  <a:txBody>
                    <a:bodyPr/>
                    <a:lstStyle/>
                    <a:p>
                      <a:pPr algn="ctr"/>
                      <a:r>
                        <a:rPr lang="en-US" dirty="0"/>
                        <a:t>4</a:t>
                      </a:r>
                    </a:p>
                  </a:txBody>
                  <a:tcPr anchor="ctr"/>
                </a:tc>
                <a:tc>
                  <a:txBody>
                    <a:bodyPr/>
                    <a:lstStyle/>
                    <a:p>
                      <a:pPr algn="ctr"/>
                      <a:r>
                        <a:rPr lang="en-US" dirty="0"/>
                        <a:t>51</a:t>
                      </a:r>
                    </a:p>
                  </a:txBody>
                  <a:tcPr anchor="ctr"/>
                </a:tc>
                <a:tc>
                  <a:txBody>
                    <a:bodyPr/>
                    <a:lstStyle/>
                    <a:p>
                      <a:pPr algn="ctr"/>
                      <a:r>
                        <a:rPr lang="en-US" dirty="0"/>
                        <a:t>54</a:t>
                      </a:r>
                    </a:p>
                  </a:txBody>
                  <a:tcPr anchor="ctr"/>
                </a:tc>
                <a:extLst>
                  <a:ext uri="{0D108BD9-81ED-4DB2-BD59-A6C34878D82A}">
                    <a16:rowId xmlns:a16="http://schemas.microsoft.com/office/drawing/2014/main" val="1388319119"/>
                  </a:ext>
                </a:extLst>
              </a:tr>
              <a:tr h="397996">
                <a:tc>
                  <a:txBody>
                    <a:bodyPr/>
                    <a:lstStyle/>
                    <a:p>
                      <a:pPr algn="ctr"/>
                      <a:r>
                        <a:rPr lang="en-US" dirty="0"/>
                        <a:t>Black F</a:t>
                      </a:r>
                    </a:p>
                  </a:txBody>
                  <a:tcPr anchor="ctr"/>
                </a:tc>
                <a:tc>
                  <a:txBody>
                    <a:bodyPr/>
                    <a:lstStyle/>
                    <a:p>
                      <a:pPr algn="ctr"/>
                      <a:r>
                        <a:rPr lang="en-US" dirty="0">
                          <a:highlight>
                            <a:srgbClr val="000000"/>
                          </a:highlight>
                        </a:rPr>
                        <a:t>3</a:t>
                      </a:r>
                    </a:p>
                  </a:txBody>
                  <a:tcPr anchor="ctr"/>
                </a:tc>
                <a:tc>
                  <a:txBody>
                    <a:bodyPr/>
                    <a:lstStyle/>
                    <a:p>
                      <a:pPr algn="ctr"/>
                      <a:r>
                        <a:rPr lang="en-US" dirty="0">
                          <a:highlight>
                            <a:srgbClr val="000000"/>
                          </a:highlight>
                        </a:rPr>
                        <a:t>36</a:t>
                      </a:r>
                    </a:p>
                  </a:txBody>
                  <a:tcPr anchor="ctr"/>
                </a:tc>
                <a:tc>
                  <a:txBody>
                    <a:bodyPr/>
                    <a:lstStyle/>
                    <a:p>
                      <a:pPr algn="ctr"/>
                      <a:r>
                        <a:rPr lang="en-US" dirty="0">
                          <a:highlight>
                            <a:srgbClr val="000000"/>
                          </a:highlight>
                        </a:rPr>
                        <a:t>36.7</a:t>
                      </a:r>
                    </a:p>
                  </a:txBody>
                  <a:tcPr anchor="ctr"/>
                </a:tc>
                <a:extLst>
                  <a:ext uri="{0D108BD9-81ED-4DB2-BD59-A6C34878D82A}">
                    <a16:rowId xmlns:a16="http://schemas.microsoft.com/office/drawing/2014/main" val="1740799039"/>
                  </a:ext>
                </a:extLst>
              </a:tr>
              <a:tr h="397996">
                <a:tc>
                  <a:txBody>
                    <a:bodyPr/>
                    <a:lstStyle/>
                    <a:p>
                      <a:pPr algn="ctr"/>
                      <a:r>
                        <a:rPr lang="en-US" dirty="0"/>
                        <a:t>Black M</a:t>
                      </a:r>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589730654"/>
                  </a:ext>
                </a:extLst>
              </a:tr>
              <a:tr h="397996">
                <a:tc>
                  <a:txBody>
                    <a:bodyPr/>
                    <a:lstStyle/>
                    <a:p>
                      <a:pPr algn="ctr"/>
                      <a:r>
                        <a:rPr lang="en-US" dirty="0"/>
                        <a:t>White M</a:t>
                      </a:r>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992198181"/>
                  </a:ext>
                </a:extLst>
              </a:tr>
              <a:tr h="397996">
                <a:tc>
                  <a:txBody>
                    <a:bodyPr/>
                    <a:lstStyle/>
                    <a:p>
                      <a:pPr algn="ctr"/>
                      <a:r>
                        <a:rPr lang="en-US" dirty="0"/>
                        <a:t>White F</a:t>
                      </a:r>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4089362542"/>
                  </a:ext>
                </a:extLst>
              </a:tr>
            </a:tbl>
          </a:graphicData>
        </a:graphic>
      </p:graphicFrame>
      <p:sp>
        <p:nvSpPr>
          <p:cNvPr id="6" name="Right Arrow 5">
            <a:extLst>
              <a:ext uri="{FF2B5EF4-FFF2-40B4-BE49-F238E27FC236}">
                <a16:creationId xmlns:a16="http://schemas.microsoft.com/office/drawing/2014/main" id="{0DE47866-83AE-7147-8C36-5BE3525D49BC}"/>
              </a:ext>
            </a:extLst>
          </p:cNvPr>
          <p:cNvSpPr/>
          <p:nvPr/>
        </p:nvSpPr>
        <p:spPr>
          <a:xfrm rot="10800000">
            <a:off x="4973801" y="2834692"/>
            <a:ext cx="2552010" cy="8753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540A39B-90FA-D247-9CB9-A51A49F09815}"/>
              </a:ext>
            </a:extLst>
          </p:cNvPr>
          <p:cNvSpPr txBox="1"/>
          <p:nvPr/>
        </p:nvSpPr>
        <p:spPr>
          <a:xfrm>
            <a:off x="5304754" y="2438400"/>
            <a:ext cx="2221057" cy="584775"/>
          </a:xfrm>
          <a:prstGeom prst="rect">
            <a:avLst/>
          </a:prstGeom>
          <a:noFill/>
        </p:spPr>
        <p:txBody>
          <a:bodyPr wrap="none" rtlCol="0">
            <a:spAutoFit/>
          </a:bodyPr>
          <a:lstStyle/>
          <a:p>
            <a:r>
              <a:rPr lang="en-US" sz="3200" dirty="0"/>
              <a:t>SAT Solver</a:t>
            </a:r>
          </a:p>
        </p:txBody>
      </p:sp>
      <p:graphicFrame>
        <p:nvGraphicFramePr>
          <p:cNvPr id="8" name="Table 7">
            <a:extLst>
              <a:ext uri="{FF2B5EF4-FFF2-40B4-BE49-F238E27FC236}">
                <a16:creationId xmlns:a16="http://schemas.microsoft.com/office/drawing/2014/main" id="{2C879BD7-46D4-0F46-AA4A-1A12A66D3271}"/>
              </a:ext>
            </a:extLst>
          </p:cNvPr>
          <p:cNvGraphicFramePr>
            <a:graphicFrameLocks noGrp="1"/>
          </p:cNvGraphicFramePr>
          <p:nvPr>
            <p:extLst>
              <p:ext uri="{D42A27DB-BD31-4B8C-83A1-F6EECF244321}">
                <p14:modId xmlns:p14="http://schemas.microsoft.com/office/powerpoint/2010/main" val="2328101295"/>
              </p:ext>
            </p:extLst>
          </p:nvPr>
        </p:nvGraphicFramePr>
        <p:xfrm>
          <a:off x="580697" y="1618594"/>
          <a:ext cx="1752600" cy="327115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3662408154"/>
                    </a:ext>
                  </a:extLst>
                </a:gridCol>
              </a:tblGrid>
              <a:tr h="397996">
                <a:tc>
                  <a:txBody>
                    <a:bodyPr/>
                    <a:lstStyle/>
                    <a:p>
                      <a:pPr algn="ctr"/>
                      <a:r>
                        <a:rPr lang="en-US" dirty="0"/>
                        <a:t>Solution #1</a:t>
                      </a:r>
                    </a:p>
                  </a:txBody>
                  <a:tcPr anchor="ctr"/>
                </a:tc>
                <a:extLst>
                  <a:ext uri="{0D108BD9-81ED-4DB2-BD59-A6C34878D82A}">
                    <a16:rowId xmlns:a16="http://schemas.microsoft.com/office/drawing/2014/main" val="4246408707"/>
                  </a:ext>
                </a:extLst>
              </a:tr>
              <a:tr h="397996">
                <a:tc>
                  <a:txBody>
                    <a:bodyPr/>
                    <a:lstStyle/>
                    <a:p>
                      <a:pPr algn="ctr"/>
                      <a:r>
                        <a:rPr lang="en-US" dirty="0"/>
                        <a:t>8 FBS</a:t>
                      </a:r>
                    </a:p>
                  </a:txBody>
                  <a:tcPr anchor="ctr"/>
                </a:tc>
                <a:extLst>
                  <a:ext uri="{0D108BD9-81ED-4DB2-BD59-A6C34878D82A}">
                    <a16:rowId xmlns:a16="http://schemas.microsoft.com/office/drawing/2014/main" val="2609657070"/>
                  </a:ext>
                </a:extLst>
              </a:tr>
              <a:tr h="485178">
                <a:tc>
                  <a:txBody>
                    <a:bodyPr/>
                    <a:lstStyle/>
                    <a:p>
                      <a:pPr algn="ctr"/>
                      <a:r>
                        <a:rPr lang="en-US" dirty="0"/>
                        <a:t>18 MWS</a:t>
                      </a:r>
                    </a:p>
                  </a:txBody>
                  <a:tcPr anchor="ctr"/>
                </a:tc>
                <a:extLst>
                  <a:ext uri="{0D108BD9-81ED-4DB2-BD59-A6C34878D82A}">
                    <a16:rowId xmlns:a16="http://schemas.microsoft.com/office/drawing/2014/main" val="2477756356"/>
                  </a:ext>
                </a:extLst>
              </a:tr>
              <a:tr h="397996">
                <a:tc>
                  <a:txBody>
                    <a:bodyPr/>
                    <a:lstStyle/>
                    <a:p>
                      <a:pPr algn="ctr"/>
                      <a:r>
                        <a:rPr lang="en-US" dirty="0"/>
                        <a:t>24 FWS</a:t>
                      </a:r>
                    </a:p>
                  </a:txBody>
                  <a:tcPr anchor="ctr"/>
                </a:tc>
                <a:extLst>
                  <a:ext uri="{0D108BD9-81ED-4DB2-BD59-A6C34878D82A}">
                    <a16:rowId xmlns:a16="http://schemas.microsoft.com/office/drawing/2014/main" val="3669509381"/>
                  </a:ext>
                </a:extLst>
              </a:tr>
              <a:tr h="397996">
                <a:tc>
                  <a:txBody>
                    <a:bodyPr/>
                    <a:lstStyle/>
                    <a:p>
                      <a:pPr algn="ctr"/>
                      <a:r>
                        <a:rPr lang="en-US" dirty="0"/>
                        <a:t>30 MWM</a:t>
                      </a:r>
                    </a:p>
                  </a:txBody>
                  <a:tcPr anchor="ctr"/>
                </a:tc>
                <a:extLst>
                  <a:ext uri="{0D108BD9-81ED-4DB2-BD59-A6C34878D82A}">
                    <a16:rowId xmlns:a16="http://schemas.microsoft.com/office/drawing/2014/main" val="1383342492"/>
                  </a:ext>
                </a:extLst>
              </a:tr>
              <a:tr h="397996">
                <a:tc>
                  <a:txBody>
                    <a:bodyPr/>
                    <a:lstStyle/>
                    <a:p>
                      <a:pPr algn="ctr"/>
                      <a:r>
                        <a:rPr lang="en-US" dirty="0"/>
                        <a:t>36 FBM</a:t>
                      </a:r>
                    </a:p>
                  </a:txBody>
                  <a:tcPr anchor="ctr"/>
                </a:tc>
                <a:extLst>
                  <a:ext uri="{0D108BD9-81ED-4DB2-BD59-A6C34878D82A}">
                    <a16:rowId xmlns:a16="http://schemas.microsoft.com/office/drawing/2014/main" val="3296498836"/>
                  </a:ext>
                </a:extLst>
              </a:tr>
              <a:tr h="397996">
                <a:tc>
                  <a:txBody>
                    <a:bodyPr/>
                    <a:lstStyle/>
                    <a:p>
                      <a:pPr algn="ctr"/>
                      <a:r>
                        <a:rPr lang="en-US" dirty="0"/>
                        <a:t>66 FBM</a:t>
                      </a:r>
                    </a:p>
                  </a:txBody>
                  <a:tcPr anchor="ctr"/>
                </a:tc>
                <a:extLst>
                  <a:ext uri="{0D108BD9-81ED-4DB2-BD59-A6C34878D82A}">
                    <a16:rowId xmlns:a16="http://schemas.microsoft.com/office/drawing/2014/main" val="660680378"/>
                  </a:ext>
                </a:extLst>
              </a:tr>
              <a:tr h="397996">
                <a:tc>
                  <a:txBody>
                    <a:bodyPr/>
                    <a:lstStyle/>
                    <a:p>
                      <a:pPr algn="ctr"/>
                      <a:r>
                        <a:rPr lang="en-US" dirty="0"/>
                        <a:t>84 MBM</a:t>
                      </a:r>
                    </a:p>
                  </a:txBody>
                  <a:tcPr anchor="ctr"/>
                </a:tc>
                <a:extLst>
                  <a:ext uri="{0D108BD9-81ED-4DB2-BD59-A6C34878D82A}">
                    <a16:rowId xmlns:a16="http://schemas.microsoft.com/office/drawing/2014/main" val="1388319119"/>
                  </a:ext>
                </a:extLst>
              </a:tr>
            </a:tbl>
          </a:graphicData>
        </a:graphic>
      </p:graphicFrame>
      <p:graphicFrame>
        <p:nvGraphicFramePr>
          <p:cNvPr id="9" name="Table 8">
            <a:extLst>
              <a:ext uri="{FF2B5EF4-FFF2-40B4-BE49-F238E27FC236}">
                <a16:creationId xmlns:a16="http://schemas.microsoft.com/office/drawing/2014/main" id="{FC196411-7AA0-6843-B439-B87127159D8A}"/>
              </a:ext>
            </a:extLst>
          </p:cNvPr>
          <p:cNvGraphicFramePr>
            <a:graphicFrameLocks noGrp="1"/>
          </p:cNvGraphicFramePr>
          <p:nvPr>
            <p:extLst>
              <p:ext uri="{D42A27DB-BD31-4B8C-83A1-F6EECF244321}">
                <p14:modId xmlns:p14="http://schemas.microsoft.com/office/powerpoint/2010/main" val="4222097056"/>
              </p:ext>
            </p:extLst>
          </p:nvPr>
        </p:nvGraphicFramePr>
        <p:xfrm>
          <a:off x="2804886" y="1618594"/>
          <a:ext cx="1752600" cy="327115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3662408154"/>
                    </a:ext>
                  </a:extLst>
                </a:gridCol>
              </a:tblGrid>
              <a:tr h="397996">
                <a:tc>
                  <a:txBody>
                    <a:bodyPr/>
                    <a:lstStyle/>
                    <a:p>
                      <a:pPr algn="ctr"/>
                      <a:r>
                        <a:rPr lang="en-US" dirty="0"/>
                        <a:t>Solution #2</a:t>
                      </a:r>
                    </a:p>
                  </a:txBody>
                  <a:tcPr anchor="ctr"/>
                </a:tc>
                <a:extLst>
                  <a:ext uri="{0D108BD9-81ED-4DB2-BD59-A6C34878D82A}">
                    <a16:rowId xmlns:a16="http://schemas.microsoft.com/office/drawing/2014/main" val="4246408707"/>
                  </a:ext>
                </a:extLst>
              </a:tr>
              <a:tr h="397996">
                <a:tc>
                  <a:txBody>
                    <a:bodyPr/>
                    <a:lstStyle/>
                    <a:p>
                      <a:pPr algn="ctr"/>
                      <a:r>
                        <a:rPr lang="en-US" dirty="0"/>
                        <a:t>2 FBS</a:t>
                      </a:r>
                    </a:p>
                  </a:txBody>
                  <a:tcPr anchor="ctr"/>
                </a:tc>
                <a:extLst>
                  <a:ext uri="{0D108BD9-81ED-4DB2-BD59-A6C34878D82A}">
                    <a16:rowId xmlns:a16="http://schemas.microsoft.com/office/drawing/2014/main" val="2609657070"/>
                  </a:ext>
                </a:extLst>
              </a:tr>
              <a:tr h="485178">
                <a:tc>
                  <a:txBody>
                    <a:bodyPr/>
                    <a:lstStyle/>
                    <a:p>
                      <a:pPr algn="ctr"/>
                      <a:r>
                        <a:rPr lang="en-US" dirty="0"/>
                        <a:t>12 MWS</a:t>
                      </a:r>
                    </a:p>
                  </a:txBody>
                  <a:tcPr anchor="ctr"/>
                </a:tc>
                <a:extLst>
                  <a:ext uri="{0D108BD9-81ED-4DB2-BD59-A6C34878D82A}">
                    <a16:rowId xmlns:a16="http://schemas.microsoft.com/office/drawing/2014/main" val="2477756356"/>
                  </a:ext>
                </a:extLst>
              </a:tr>
              <a:tr h="397996">
                <a:tc>
                  <a:txBody>
                    <a:bodyPr/>
                    <a:lstStyle/>
                    <a:p>
                      <a:pPr algn="ctr"/>
                      <a:r>
                        <a:rPr lang="en-US" dirty="0"/>
                        <a:t>24 FWS</a:t>
                      </a:r>
                    </a:p>
                  </a:txBody>
                  <a:tcPr anchor="ctr"/>
                </a:tc>
                <a:extLst>
                  <a:ext uri="{0D108BD9-81ED-4DB2-BD59-A6C34878D82A}">
                    <a16:rowId xmlns:a16="http://schemas.microsoft.com/office/drawing/2014/main" val="3669509381"/>
                  </a:ext>
                </a:extLst>
              </a:tr>
              <a:tr h="397996">
                <a:tc>
                  <a:txBody>
                    <a:bodyPr/>
                    <a:lstStyle/>
                    <a:p>
                      <a:pPr algn="ctr"/>
                      <a:r>
                        <a:rPr lang="en-US" dirty="0"/>
                        <a:t>30 MBM</a:t>
                      </a:r>
                    </a:p>
                  </a:txBody>
                  <a:tcPr anchor="ctr"/>
                </a:tc>
                <a:extLst>
                  <a:ext uri="{0D108BD9-81ED-4DB2-BD59-A6C34878D82A}">
                    <a16:rowId xmlns:a16="http://schemas.microsoft.com/office/drawing/2014/main" val="1383342492"/>
                  </a:ext>
                </a:extLst>
              </a:tr>
              <a:tr h="397996">
                <a:tc>
                  <a:txBody>
                    <a:bodyPr/>
                    <a:lstStyle/>
                    <a:p>
                      <a:pPr algn="ctr"/>
                      <a:r>
                        <a:rPr lang="en-US" dirty="0"/>
                        <a:t>36 FWM</a:t>
                      </a:r>
                    </a:p>
                  </a:txBody>
                  <a:tcPr anchor="ctr"/>
                </a:tc>
                <a:extLst>
                  <a:ext uri="{0D108BD9-81ED-4DB2-BD59-A6C34878D82A}">
                    <a16:rowId xmlns:a16="http://schemas.microsoft.com/office/drawing/2014/main" val="3296498836"/>
                  </a:ext>
                </a:extLst>
              </a:tr>
              <a:tr h="397996">
                <a:tc>
                  <a:txBody>
                    <a:bodyPr/>
                    <a:lstStyle/>
                    <a:p>
                      <a:pPr algn="ctr"/>
                      <a:r>
                        <a:rPr lang="en-US" dirty="0"/>
                        <a:t>72 FBM</a:t>
                      </a:r>
                    </a:p>
                  </a:txBody>
                  <a:tcPr anchor="ctr"/>
                </a:tc>
                <a:extLst>
                  <a:ext uri="{0D108BD9-81ED-4DB2-BD59-A6C34878D82A}">
                    <a16:rowId xmlns:a16="http://schemas.microsoft.com/office/drawing/2014/main" val="660680378"/>
                  </a:ext>
                </a:extLst>
              </a:tr>
              <a:tr h="397996">
                <a:tc>
                  <a:txBody>
                    <a:bodyPr/>
                    <a:lstStyle/>
                    <a:p>
                      <a:pPr algn="ctr"/>
                      <a:r>
                        <a:rPr lang="en-US" dirty="0"/>
                        <a:t>90 MBM</a:t>
                      </a:r>
                    </a:p>
                  </a:txBody>
                  <a:tcPr anchor="ctr"/>
                </a:tc>
                <a:extLst>
                  <a:ext uri="{0D108BD9-81ED-4DB2-BD59-A6C34878D82A}">
                    <a16:rowId xmlns:a16="http://schemas.microsoft.com/office/drawing/2014/main" val="1388319119"/>
                  </a:ext>
                </a:extLst>
              </a:tr>
            </a:tbl>
          </a:graphicData>
        </a:graphic>
      </p:graphicFrame>
    </p:spTree>
    <p:extLst>
      <p:ext uri="{BB962C8B-B14F-4D97-AF65-F5344CB8AC3E}">
        <p14:creationId xmlns:p14="http://schemas.microsoft.com/office/powerpoint/2010/main" val="2089254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DF2AC-4F75-F846-A244-074ADCFE80B7}"/>
              </a:ext>
            </a:extLst>
          </p:cNvPr>
          <p:cNvSpPr>
            <a:spLocks noGrp="1"/>
          </p:cNvSpPr>
          <p:nvPr>
            <p:ph type="title"/>
          </p:nvPr>
        </p:nvSpPr>
        <p:spPr/>
        <p:txBody>
          <a:bodyPr/>
          <a:lstStyle/>
          <a:p>
            <a:r>
              <a:rPr lang="en-US" dirty="0"/>
              <a:t>Differential Privacy provides us with a solution.</a:t>
            </a:r>
          </a:p>
        </p:txBody>
      </p:sp>
      <p:sp>
        <p:nvSpPr>
          <p:cNvPr id="3" name="Content Placeholder 2">
            <a:extLst>
              <a:ext uri="{FF2B5EF4-FFF2-40B4-BE49-F238E27FC236}">
                <a16:creationId xmlns:a16="http://schemas.microsoft.com/office/drawing/2014/main" id="{68399D4D-039F-EE4B-A44A-5B112F4E7A6C}"/>
              </a:ext>
            </a:extLst>
          </p:cNvPr>
          <p:cNvSpPr>
            <a:spLocks noGrp="1"/>
          </p:cNvSpPr>
          <p:nvPr>
            <p:ph idx="1"/>
          </p:nvPr>
        </p:nvSpPr>
        <p:spPr/>
        <p:txBody>
          <a:bodyPr/>
          <a:lstStyle/>
          <a:p>
            <a:r>
              <a:rPr lang="en-US" dirty="0"/>
              <a:t>Differential Privacy gives us:</a:t>
            </a:r>
          </a:p>
          <a:p>
            <a:pPr lvl="1"/>
            <a:r>
              <a:rPr lang="en-US" dirty="0"/>
              <a:t>Mathematical definition for privacy loss caused by a data release.</a:t>
            </a:r>
          </a:p>
          <a:p>
            <a:pPr lvl="1"/>
            <a:r>
              <a:rPr lang="en-US" dirty="0"/>
              <a:t>No dependence on attacker’s external information.</a:t>
            </a:r>
          </a:p>
          <a:p>
            <a:pPr lvl="1"/>
            <a:r>
              <a:rPr lang="en-US" dirty="0"/>
              <a:t>No dependence on attacker’s computer power.</a:t>
            </a:r>
          </a:p>
          <a:p>
            <a:pPr lvl="1"/>
            <a:r>
              <a:rPr lang="en-US" dirty="0"/>
              <a:t>Composable privacy-protection </a:t>
            </a:r>
            <a:r>
              <a:rPr lang="en-US" dirty="0" smtClean="0"/>
              <a:t>mechanisms.</a:t>
            </a:r>
            <a:endParaRPr lang="en-US" dirty="0"/>
          </a:p>
        </p:txBody>
      </p:sp>
      <p:sp>
        <p:nvSpPr>
          <p:cNvPr id="4" name="Slide Number Placeholder 3">
            <a:extLst>
              <a:ext uri="{FF2B5EF4-FFF2-40B4-BE49-F238E27FC236}">
                <a16:creationId xmlns:a16="http://schemas.microsoft.com/office/drawing/2014/main" id="{AE1B9D9D-E30D-BC4B-A718-C65FE010A287}"/>
              </a:ext>
            </a:extLst>
          </p:cNvPr>
          <p:cNvSpPr>
            <a:spLocks noGrp="1"/>
          </p:cNvSpPr>
          <p:nvPr>
            <p:ph type="sldNum" sz="quarter" idx="12"/>
          </p:nvPr>
        </p:nvSpPr>
        <p:spPr/>
        <p:txBody>
          <a:bodyPr/>
          <a:lstStyle/>
          <a:p>
            <a:fld id="{6B70B6FD-B4DD-4C3C-B591-D26FF6FF6394}" type="slidenum">
              <a:rPr lang="en-US" smtClean="0"/>
              <a:pPr/>
              <a:t>31</a:t>
            </a:fld>
            <a:endParaRPr lang="en-US"/>
          </a:p>
        </p:txBody>
      </p:sp>
    </p:spTree>
    <p:extLst>
      <p:ext uri="{BB962C8B-B14F-4D97-AF65-F5344CB8AC3E}">
        <p14:creationId xmlns:p14="http://schemas.microsoft.com/office/powerpoint/2010/main" val="9806099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extLst>
              <p:ext uri="{D42A27DB-BD31-4B8C-83A1-F6EECF244321}">
                <p14:modId xmlns:p14="http://schemas.microsoft.com/office/powerpoint/2010/main" val="2643907410"/>
              </p:ext>
            </p:extLst>
          </p:nvPr>
        </p:nvGraphicFramePr>
        <p:xfrm>
          <a:off x="1139922" y="409928"/>
          <a:ext cx="10386034" cy="559576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9014179" y="1382889"/>
            <a:ext cx="2173111" cy="523220"/>
          </a:xfrm>
          <a:prstGeom prst="rect">
            <a:avLst/>
          </a:prstGeom>
          <a:noFill/>
        </p:spPr>
        <p:txBody>
          <a:bodyPr wrap="square" rtlCol="0">
            <a:spAutoFit/>
          </a:bodyPr>
          <a:lstStyle/>
          <a:p>
            <a:r>
              <a:rPr lang="en-US" sz="2800" dirty="0"/>
              <a:t>No privacy</a:t>
            </a:r>
          </a:p>
        </p:txBody>
      </p:sp>
      <p:cxnSp>
        <p:nvCxnSpPr>
          <p:cNvPr id="6" name="Straight Arrow Connector 5"/>
          <p:cNvCxnSpPr/>
          <p:nvPr/>
        </p:nvCxnSpPr>
        <p:spPr>
          <a:xfrm flipH="1">
            <a:off x="2206979" y="5142089"/>
            <a:ext cx="502355" cy="423333"/>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709334" y="4701822"/>
            <a:ext cx="2173111" cy="523220"/>
          </a:xfrm>
          <a:prstGeom prst="rect">
            <a:avLst/>
          </a:prstGeom>
          <a:noFill/>
        </p:spPr>
        <p:txBody>
          <a:bodyPr wrap="square" rtlCol="0">
            <a:spAutoFit/>
          </a:bodyPr>
          <a:lstStyle/>
          <a:p>
            <a:r>
              <a:rPr lang="en-US" sz="2800" dirty="0"/>
              <a:t>No accuracy</a:t>
            </a:r>
          </a:p>
        </p:txBody>
      </p:sp>
      <p:cxnSp>
        <p:nvCxnSpPr>
          <p:cNvPr id="9" name="Straight Arrow Connector 8"/>
          <p:cNvCxnSpPr/>
          <p:nvPr/>
        </p:nvCxnSpPr>
        <p:spPr>
          <a:xfrm flipV="1">
            <a:off x="10724444" y="982134"/>
            <a:ext cx="632179" cy="519288"/>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63390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t>“Differential Privacy” is a formal privacy system</a:t>
            </a:r>
          </a:p>
        </p:txBody>
      </p:sp>
      <p:sp>
        <p:nvSpPr>
          <p:cNvPr id="3" name="Content Placeholder 2"/>
          <p:cNvSpPr>
            <a:spLocks noGrp="1"/>
          </p:cNvSpPr>
          <p:nvPr>
            <p:ph idx="13"/>
          </p:nvPr>
        </p:nvSpPr>
        <p:spPr>
          <a:xfrm>
            <a:off x="339047" y="1222377"/>
            <a:ext cx="5452153" cy="3654423"/>
          </a:xfrm>
        </p:spPr>
        <p:txBody>
          <a:bodyPr/>
          <a:lstStyle/>
          <a:p>
            <a:pPr marL="0" indent="0">
              <a:buNone/>
            </a:pPr>
            <a:r>
              <a:rPr lang="en-US" dirty="0"/>
              <a:t>Differential privacy provides:</a:t>
            </a:r>
          </a:p>
          <a:p>
            <a:pPr lvl="1"/>
            <a:r>
              <a:rPr lang="en-US" dirty="0"/>
              <a:t>Provable bounds on the maximum privacy loss</a:t>
            </a:r>
          </a:p>
          <a:p>
            <a:pPr lvl="1"/>
            <a:r>
              <a:rPr lang="en-US" dirty="0"/>
              <a:t>Algorithms that allow policy makers to manage the trade-off between accuracy and privacy</a:t>
            </a:r>
          </a:p>
        </p:txBody>
      </p:sp>
      <p:sp>
        <p:nvSpPr>
          <p:cNvPr id="5" name="TextBox 4"/>
          <p:cNvSpPr txBox="1"/>
          <p:nvPr/>
        </p:nvSpPr>
        <p:spPr>
          <a:xfrm>
            <a:off x="9164567" y="6475416"/>
            <a:ext cx="1524969" cy="369332"/>
          </a:xfrm>
          <a:prstGeom prst="rect">
            <a:avLst/>
          </a:prstGeom>
          <a:noFill/>
        </p:spPr>
        <p:txBody>
          <a:bodyPr wrap="none" rtlCol="0">
            <a:spAutoFit/>
          </a:bodyPr>
          <a:lstStyle/>
          <a:p>
            <a:r>
              <a:rPr lang="en-US" dirty="0">
                <a:solidFill>
                  <a:schemeClr val="bg1"/>
                </a:solidFill>
              </a:rPr>
              <a:t>Pre-Decisional</a:t>
            </a:r>
          </a:p>
        </p:txBody>
      </p:sp>
      <p:sp>
        <p:nvSpPr>
          <p:cNvPr id="4" name="Rectangle 3"/>
          <p:cNvSpPr/>
          <p:nvPr/>
        </p:nvSpPr>
        <p:spPr>
          <a:xfrm>
            <a:off x="8093122" y="1951630"/>
            <a:ext cx="1924335" cy="2320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13"/>
          <p:cNvSpPr>
            <a:spLocks noGrp="1"/>
          </p:cNvSpPr>
          <p:nvPr>
            <p:ph type="sldNum" sz="quarter" idx="12"/>
          </p:nvPr>
        </p:nvSpPr>
        <p:spPr/>
        <p:txBody>
          <a:bodyPr/>
          <a:lstStyle/>
          <a:p>
            <a:fld id="{6B70B6FD-B4DD-4C3C-B591-D26FF6FF6394}" type="slidenum">
              <a:rPr lang="en-US" smtClean="0"/>
              <a:t>33</a:t>
            </a:fld>
            <a:endParaRPr lang="en-US"/>
          </a:p>
        </p:txBody>
      </p:sp>
      <p:graphicFrame>
        <p:nvGraphicFramePr>
          <p:cNvPr id="8" name="Chart 7"/>
          <p:cNvGraphicFramePr>
            <a:graphicFrameLocks noGrp="1"/>
          </p:cNvGraphicFramePr>
          <p:nvPr>
            <p:extLst/>
          </p:nvPr>
        </p:nvGraphicFramePr>
        <p:xfrm>
          <a:off x="6391930" y="1066800"/>
          <a:ext cx="5429956" cy="3948289"/>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349484" y="5015089"/>
            <a:ext cx="11537715" cy="1015663"/>
          </a:xfrm>
          <a:prstGeom prst="rect">
            <a:avLst/>
          </a:prstGeom>
        </p:spPr>
        <p:txBody>
          <a:bodyPr wrap="square">
            <a:spAutoFit/>
          </a:bodyPr>
          <a:lstStyle/>
          <a:p>
            <a:r>
              <a:rPr lang="en-US" sz="2000" dirty="0"/>
              <a:t>It’s called “differential privacy” because it mathematically models the privacy “differential” that each person experiences from having their data included in the Census Bureau’s data products compared to having their record deleted or replaced with an arbitrary record.</a:t>
            </a:r>
          </a:p>
        </p:txBody>
      </p:sp>
    </p:spTree>
    <p:extLst>
      <p:ext uri="{BB962C8B-B14F-4D97-AF65-F5344CB8AC3E}">
        <p14:creationId xmlns:p14="http://schemas.microsoft.com/office/powerpoint/2010/main" val="848089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5928C-2D13-5A43-B9FD-1AF5B4E8558D}"/>
              </a:ext>
            </a:extLst>
          </p:cNvPr>
          <p:cNvSpPr>
            <a:spLocks noGrp="1"/>
          </p:cNvSpPr>
          <p:nvPr>
            <p:ph type="title"/>
          </p:nvPr>
        </p:nvSpPr>
        <p:spPr/>
        <p:txBody>
          <a:bodyPr/>
          <a:lstStyle/>
          <a:p>
            <a:r>
              <a:rPr lang="en-US" dirty="0"/>
              <a:t>Differential privacy: the basic idea.</a:t>
            </a:r>
            <a:br>
              <a:rPr lang="en-US" dirty="0"/>
            </a:br>
            <a:r>
              <a:rPr lang="en-US" dirty="0"/>
              <a:t>Take the statistics you want to publish and add noise</a:t>
            </a:r>
          </a:p>
        </p:txBody>
      </p:sp>
      <p:sp>
        <p:nvSpPr>
          <p:cNvPr id="4" name="Slide Number Placeholder 3">
            <a:extLst>
              <a:ext uri="{FF2B5EF4-FFF2-40B4-BE49-F238E27FC236}">
                <a16:creationId xmlns:a16="http://schemas.microsoft.com/office/drawing/2014/main" id="{8A0E4005-B7A4-4E4F-BA9A-1B4B51904060}"/>
              </a:ext>
            </a:extLst>
          </p:cNvPr>
          <p:cNvSpPr>
            <a:spLocks noGrp="1"/>
          </p:cNvSpPr>
          <p:nvPr>
            <p:ph type="sldNum" sz="quarter" idx="12"/>
          </p:nvPr>
        </p:nvSpPr>
        <p:spPr/>
        <p:txBody>
          <a:bodyPr/>
          <a:lstStyle/>
          <a:p>
            <a:fld id="{6B70B6FD-B4DD-4C3C-B591-D26FF6FF6394}" type="slidenum">
              <a:rPr lang="en-US" smtClean="0"/>
              <a:pPr/>
              <a:t>34</a:t>
            </a:fld>
            <a:endParaRPr lang="en-US"/>
          </a:p>
        </p:txBody>
      </p:sp>
      <p:graphicFrame>
        <p:nvGraphicFramePr>
          <p:cNvPr id="5" name="Table 4">
            <a:extLst>
              <a:ext uri="{FF2B5EF4-FFF2-40B4-BE49-F238E27FC236}">
                <a16:creationId xmlns:a16="http://schemas.microsoft.com/office/drawing/2014/main" id="{315CB35F-4D05-D04F-8A17-912E39BCBC8A}"/>
              </a:ext>
            </a:extLst>
          </p:cNvPr>
          <p:cNvGraphicFramePr>
            <a:graphicFrameLocks noGrp="1"/>
          </p:cNvGraphicFramePr>
          <p:nvPr>
            <p:extLst>
              <p:ext uri="{D42A27DB-BD31-4B8C-83A1-F6EECF244321}">
                <p14:modId xmlns:p14="http://schemas.microsoft.com/office/powerpoint/2010/main" val="486807654"/>
              </p:ext>
            </p:extLst>
          </p:nvPr>
        </p:nvGraphicFramePr>
        <p:xfrm>
          <a:off x="211636" y="1742026"/>
          <a:ext cx="4876800" cy="472400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3662408154"/>
                    </a:ext>
                  </a:extLst>
                </a:gridCol>
                <a:gridCol w="812800">
                  <a:extLst>
                    <a:ext uri="{9D8B030D-6E8A-4147-A177-3AD203B41FA5}">
                      <a16:colId xmlns:a16="http://schemas.microsoft.com/office/drawing/2014/main" val="877492453"/>
                    </a:ext>
                  </a:extLst>
                </a:gridCol>
                <a:gridCol w="1361160">
                  <a:extLst>
                    <a:ext uri="{9D8B030D-6E8A-4147-A177-3AD203B41FA5}">
                      <a16:colId xmlns:a16="http://schemas.microsoft.com/office/drawing/2014/main" val="1647220373"/>
                    </a:ext>
                  </a:extLst>
                </a:gridCol>
                <a:gridCol w="1077240">
                  <a:extLst>
                    <a:ext uri="{9D8B030D-6E8A-4147-A177-3AD203B41FA5}">
                      <a16:colId xmlns:a16="http://schemas.microsoft.com/office/drawing/2014/main" val="527291812"/>
                    </a:ext>
                  </a:extLst>
                </a:gridCol>
              </a:tblGrid>
              <a:tr h="315286">
                <a:tc>
                  <a:txBody>
                    <a:bodyPr/>
                    <a:lstStyle/>
                    <a:p>
                      <a:pPr algn="ctr"/>
                      <a:endParaRPr lang="en-US" dirty="0"/>
                    </a:p>
                  </a:txBody>
                  <a:tcPr anchor="ctr"/>
                </a:tc>
                <a:tc>
                  <a:txBody>
                    <a:bodyPr/>
                    <a:lstStyle/>
                    <a:p>
                      <a:pPr algn="ctr"/>
                      <a:r>
                        <a:rPr lang="en-US" sz="1600" dirty="0"/>
                        <a:t>Count</a:t>
                      </a:r>
                    </a:p>
                  </a:txBody>
                  <a:tcPr anchor="ctr"/>
                </a:tc>
                <a:tc>
                  <a:txBody>
                    <a:bodyPr/>
                    <a:lstStyle/>
                    <a:p>
                      <a:pPr algn="ctr"/>
                      <a:r>
                        <a:rPr lang="en-US" dirty="0"/>
                        <a:t>Median</a:t>
                      </a:r>
                    </a:p>
                  </a:txBody>
                  <a:tcPr anchor="ctr"/>
                </a:tc>
                <a:tc>
                  <a:txBody>
                    <a:bodyPr/>
                    <a:lstStyle/>
                    <a:p>
                      <a:pPr algn="ctr"/>
                      <a:r>
                        <a:rPr lang="en-US" dirty="0"/>
                        <a:t>Mean</a:t>
                      </a:r>
                    </a:p>
                  </a:txBody>
                  <a:tcPr anchor="ctr"/>
                </a:tc>
                <a:extLst>
                  <a:ext uri="{0D108BD9-81ED-4DB2-BD59-A6C34878D82A}">
                    <a16:rowId xmlns:a16="http://schemas.microsoft.com/office/drawing/2014/main" val="4246408707"/>
                  </a:ext>
                </a:extLst>
              </a:tr>
              <a:tr h="315286">
                <a:tc>
                  <a:txBody>
                    <a:bodyPr/>
                    <a:lstStyle/>
                    <a:p>
                      <a:pPr algn="ctr"/>
                      <a:r>
                        <a:rPr lang="en-US" dirty="0"/>
                        <a:t>Total</a:t>
                      </a:r>
                    </a:p>
                  </a:txBody>
                  <a:tcPr anchor="ctr"/>
                </a:tc>
                <a:tc>
                  <a:txBody>
                    <a:bodyPr/>
                    <a:lstStyle/>
                    <a:p>
                      <a:pPr algn="ctr"/>
                      <a:r>
                        <a:rPr lang="en-US" dirty="0"/>
                        <a:t>7</a:t>
                      </a:r>
                    </a:p>
                  </a:txBody>
                  <a:tcPr anchor="ctr"/>
                </a:tc>
                <a:tc>
                  <a:txBody>
                    <a:bodyPr/>
                    <a:lstStyle/>
                    <a:p>
                      <a:pPr algn="ctr"/>
                      <a:r>
                        <a:rPr lang="en-US" dirty="0"/>
                        <a:t>30</a:t>
                      </a:r>
                    </a:p>
                  </a:txBody>
                  <a:tcPr anchor="ctr"/>
                </a:tc>
                <a:tc>
                  <a:txBody>
                    <a:bodyPr/>
                    <a:lstStyle/>
                    <a:p>
                      <a:pPr algn="ctr"/>
                      <a:r>
                        <a:rPr lang="en-US" dirty="0"/>
                        <a:t>38</a:t>
                      </a:r>
                    </a:p>
                  </a:txBody>
                  <a:tcPr anchor="ctr"/>
                </a:tc>
                <a:extLst>
                  <a:ext uri="{0D108BD9-81ED-4DB2-BD59-A6C34878D82A}">
                    <a16:rowId xmlns:a16="http://schemas.microsoft.com/office/drawing/2014/main" val="2609657070"/>
                  </a:ext>
                </a:extLst>
              </a:tr>
              <a:tr h="533200">
                <a:tc>
                  <a:txBody>
                    <a:bodyPr/>
                    <a:lstStyle/>
                    <a:p>
                      <a:pPr algn="ctr"/>
                      <a:r>
                        <a:rPr lang="en-US" dirty="0"/>
                        <a:t># Female</a:t>
                      </a:r>
                    </a:p>
                  </a:txBody>
                  <a:tcPr anchor="ctr"/>
                </a:tc>
                <a:tc>
                  <a:txBody>
                    <a:bodyPr/>
                    <a:lstStyle/>
                    <a:p>
                      <a:pPr algn="ctr"/>
                      <a:r>
                        <a:rPr lang="en-US" dirty="0"/>
                        <a:t>4</a:t>
                      </a:r>
                    </a:p>
                  </a:txBody>
                  <a:tcPr anchor="ctr"/>
                </a:tc>
                <a:tc>
                  <a:txBody>
                    <a:bodyPr/>
                    <a:lstStyle/>
                    <a:p>
                      <a:pPr algn="ctr"/>
                      <a:r>
                        <a:rPr lang="en-US" dirty="0"/>
                        <a:t>30</a:t>
                      </a:r>
                    </a:p>
                  </a:txBody>
                  <a:tcPr anchor="ctr"/>
                </a:tc>
                <a:tc>
                  <a:txBody>
                    <a:bodyPr/>
                    <a:lstStyle/>
                    <a:p>
                      <a:pPr algn="ctr"/>
                      <a:r>
                        <a:rPr lang="en-US" dirty="0"/>
                        <a:t>33.5</a:t>
                      </a:r>
                    </a:p>
                  </a:txBody>
                  <a:tcPr anchor="ctr"/>
                </a:tc>
                <a:extLst>
                  <a:ext uri="{0D108BD9-81ED-4DB2-BD59-A6C34878D82A}">
                    <a16:rowId xmlns:a16="http://schemas.microsoft.com/office/drawing/2014/main" val="2477756356"/>
                  </a:ext>
                </a:extLst>
              </a:tr>
              <a:tr h="315286">
                <a:tc>
                  <a:txBody>
                    <a:bodyPr/>
                    <a:lstStyle/>
                    <a:p>
                      <a:pPr algn="ctr"/>
                      <a:r>
                        <a:rPr lang="en-US" dirty="0"/>
                        <a:t># male</a:t>
                      </a:r>
                    </a:p>
                  </a:txBody>
                  <a:tcPr anchor="ctr"/>
                </a:tc>
                <a:tc>
                  <a:txBody>
                    <a:bodyPr/>
                    <a:lstStyle/>
                    <a:p>
                      <a:pPr algn="ctr"/>
                      <a:r>
                        <a:rPr lang="en-US" dirty="0"/>
                        <a:t>3</a:t>
                      </a:r>
                    </a:p>
                  </a:txBody>
                  <a:tcPr anchor="ctr"/>
                </a:tc>
                <a:tc>
                  <a:txBody>
                    <a:bodyPr/>
                    <a:lstStyle/>
                    <a:p>
                      <a:pPr algn="ctr"/>
                      <a:r>
                        <a:rPr lang="en-US" dirty="0"/>
                        <a:t>30</a:t>
                      </a:r>
                    </a:p>
                  </a:txBody>
                  <a:tcPr anchor="ctr"/>
                </a:tc>
                <a:tc>
                  <a:txBody>
                    <a:bodyPr/>
                    <a:lstStyle/>
                    <a:p>
                      <a:pPr algn="ctr"/>
                      <a:r>
                        <a:rPr lang="en-US" dirty="0"/>
                        <a:t>44</a:t>
                      </a:r>
                    </a:p>
                  </a:txBody>
                  <a:tcPr anchor="ctr"/>
                </a:tc>
                <a:extLst>
                  <a:ext uri="{0D108BD9-81ED-4DB2-BD59-A6C34878D82A}">
                    <a16:rowId xmlns:a16="http://schemas.microsoft.com/office/drawing/2014/main" val="3669509381"/>
                  </a:ext>
                </a:extLst>
              </a:tr>
              <a:tr h="315286">
                <a:tc>
                  <a:txBody>
                    <a:bodyPr/>
                    <a:lstStyle/>
                    <a:p>
                      <a:pPr algn="ctr"/>
                      <a:r>
                        <a:rPr lang="en-US" dirty="0"/>
                        <a:t># black</a:t>
                      </a:r>
                    </a:p>
                  </a:txBody>
                  <a:tcPr anchor="ctr"/>
                </a:tc>
                <a:tc>
                  <a:txBody>
                    <a:bodyPr/>
                    <a:lstStyle/>
                    <a:p>
                      <a:pPr algn="ctr"/>
                      <a:r>
                        <a:rPr lang="en-US" dirty="0"/>
                        <a:t>4</a:t>
                      </a:r>
                    </a:p>
                  </a:txBody>
                  <a:tcPr anchor="ctr"/>
                </a:tc>
                <a:tc>
                  <a:txBody>
                    <a:bodyPr/>
                    <a:lstStyle/>
                    <a:p>
                      <a:pPr algn="ctr"/>
                      <a:r>
                        <a:rPr lang="en-US" dirty="0"/>
                        <a:t>51</a:t>
                      </a:r>
                    </a:p>
                  </a:txBody>
                  <a:tcPr anchor="ctr"/>
                </a:tc>
                <a:tc>
                  <a:txBody>
                    <a:bodyPr/>
                    <a:lstStyle/>
                    <a:p>
                      <a:pPr algn="ctr"/>
                      <a:r>
                        <a:rPr lang="en-US" dirty="0"/>
                        <a:t>48.5</a:t>
                      </a:r>
                    </a:p>
                  </a:txBody>
                  <a:tcPr anchor="ctr"/>
                </a:tc>
                <a:extLst>
                  <a:ext uri="{0D108BD9-81ED-4DB2-BD59-A6C34878D82A}">
                    <a16:rowId xmlns:a16="http://schemas.microsoft.com/office/drawing/2014/main" val="1383342492"/>
                  </a:ext>
                </a:extLst>
              </a:tr>
              <a:tr h="315286">
                <a:tc>
                  <a:txBody>
                    <a:bodyPr/>
                    <a:lstStyle/>
                    <a:p>
                      <a:pPr algn="ctr"/>
                      <a:r>
                        <a:rPr lang="en-US" dirty="0"/>
                        <a:t># white</a:t>
                      </a:r>
                    </a:p>
                  </a:txBody>
                  <a:tcPr anchor="ctr"/>
                </a:tc>
                <a:tc>
                  <a:txBody>
                    <a:bodyPr/>
                    <a:lstStyle/>
                    <a:p>
                      <a:pPr algn="ctr"/>
                      <a:r>
                        <a:rPr lang="en-US" dirty="0"/>
                        <a:t>3</a:t>
                      </a:r>
                    </a:p>
                  </a:txBody>
                  <a:tcPr anchor="ctr"/>
                </a:tc>
                <a:tc>
                  <a:txBody>
                    <a:bodyPr/>
                    <a:lstStyle/>
                    <a:p>
                      <a:pPr algn="ctr"/>
                      <a:r>
                        <a:rPr lang="en-US" dirty="0"/>
                        <a:t>24</a:t>
                      </a:r>
                    </a:p>
                  </a:txBody>
                  <a:tcPr anchor="ctr"/>
                </a:tc>
                <a:tc>
                  <a:txBody>
                    <a:bodyPr/>
                    <a:lstStyle/>
                    <a:p>
                      <a:pPr algn="ctr"/>
                      <a:r>
                        <a:rPr lang="en-US" dirty="0"/>
                        <a:t>24</a:t>
                      </a:r>
                    </a:p>
                  </a:txBody>
                  <a:tcPr anchor="ctr"/>
                </a:tc>
                <a:extLst>
                  <a:ext uri="{0D108BD9-81ED-4DB2-BD59-A6C34878D82A}">
                    <a16:rowId xmlns:a16="http://schemas.microsoft.com/office/drawing/2014/main" val="3296498836"/>
                  </a:ext>
                </a:extLst>
              </a:tr>
              <a:tr h="315286">
                <a:tc>
                  <a:txBody>
                    <a:bodyPr/>
                    <a:lstStyle/>
                    <a:p>
                      <a:pPr algn="ctr"/>
                      <a:r>
                        <a:rPr lang="en-US" dirty="0"/>
                        <a:t>Single Adults</a:t>
                      </a:r>
                    </a:p>
                  </a:txBody>
                  <a:tcPr anchor="ctr">
                    <a:solidFill>
                      <a:schemeClr val="accent2">
                        <a:lumMod val="40000"/>
                        <a:lumOff val="60000"/>
                      </a:schemeClr>
                    </a:solidFill>
                  </a:tcPr>
                </a:tc>
                <a:tc>
                  <a:txBody>
                    <a:bodyPr/>
                    <a:lstStyle/>
                    <a:p>
                      <a:pPr algn="ctr"/>
                      <a:r>
                        <a:rPr lang="en-US" dirty="0"/>
                        <a:t>2</a:t>
                      </a:r>
                    </a:p>
                  </a:txBody>
                  <a:tcPr anchor="ctr">
                    <a:solidFill>
                      <a:schemeClr val="accent2">
                        <a:lumMod val="40000"/>
                        <a:lumOff val="60000"/>
                      </a:schemeClr>
                    </a:solidFill>
                  </a:tcPr>
                </a:tc>
                <a:tc>
                  <a:txBody>
                    <a:bodyPr/>
                    <a:lstStyle/>
                    <a:p>
                      <a:pPr algn="ctr"/>
                      <a:r>
                        <a:rPr lang="en-US" dirty="0"/>
                        <a:t>21</a:t>
                      </a:r>
                    </a:p>
                  </a:txBody>
                  <a:tcPr anchor="ctr">
                    <a:solidFill>
                      <a:schemeClr val="accent2">
                        <a:lumMod val="40000"/>
                        <a:lumOff val="60000"/>
                      </a:schemeClr>
                    </a:solidFill>
                  </a:tcPr>
                </a:tc>
                <a:tc>
                  <a:txBody>
                    <a:bodyPr/>
                    <a:lstStyle/>
                    <a:p>
                      <a:pPr algn="ctr"/>
                      <a:r>
                        <a:rPr lang="en-US" dirty="0"/>
                        <a:t>21</a:t>
                      </a:r>
                    </a:p>
                  </a:txBody>
                  <a:tcPr anchor="ctr">
                    <a:solidFill>
                      <a:schemeClr val="accent2">
                        <a:lumMod val="40000"/>
                        <a:lumOff val="60000"/>
                      </a:schemeClr>
                    </a:solidFill>
                  </a:tcPr>
                </a:tc>
                <a:extLst>
                  <a:ext uri="{0D108BD9-81ED-4DB2-BD59-A6C34878D82A}">
                    <a16:rowId xmlns:a16="http://schemas.microsoft.com/office/drawing/2014/main" val="660680378"/>
                  </a:ext>
                </a:extLst>
              </a:tr>
              <a:tr h="315286">
                <a:tc>
                  <a:txBody>
                    <a:bodyPr/>
                    <a:lstStyle/>
                    <a:p>
                      <a:pPr algn="ctr"/>
                      <a:r>
                        <a:rPr lang="en-US" dirty="0"/>
                        <a:t>Married</a:t>
                      </a:r>
                    </a:p>
                  </a:txBody>
                  <a:tcPr anchor="ctr"/>
                </a:tc>
                <a:tc>
                  <a:txBody>
                    <a:bodyPr/>
                    <a:lstStyle/>
                    <a:p>
                      <a:pPr algn="ctr"/>
                      <a:r>
                        <a:rPr lang="en-US" dirty="0"/>
                        <a:t>4</a:t>
                      </a:r>
                    </a:p>
                  </a:txBody>
                  <a:tcPr anchor="ctr"/>
                </a:tc>
                <a:tc>
                  <a:txBody>
                    <a:bodyPr/>
                    <a:lstStyle/>
                    <a:p>
                      <a:pPr algn="ctr"/>
                      <a:r>
                        <a:rPr lang="en-US" dirty="0"/>
                        <a:t>51</a:t>
                      </a:r>
                    </a:p>
                  </a:txBody>
                  <a:tcPr anchor="ctr"/>
                </a:tc>
                <a:tc>
                  <a:txBody>
                    <a:bodyPr/>
                    <a:lstStyle/>
                    <a:p>
                      <a:pPr algn="ctr"/>
                      <a:r>
                        <a:rPr lang="en-US" dirty="0"/>
                        <a:t>54</a:t>
                      </a:r>
                    </a:p>
                  </a:txBody>
                  <a:tcPr anchor="ctr"/>
                </a:tc>
                <a:extLst>
                  <a:ext uri="{0D108BD9-81ED-4DB2-BD59-A6C34878D82A}">
                    <a16:rowId xmlns:a16="http://schemas.microsoft.com/office/drawing/2014/main" val="1388319119"/>
                  </a:ext>
                </a:extLst>
              </a:tr>
              <a:tr h="315286">
                <a:tc>
                  <a:txBody>
                    <a:bodyPr/>
                    <a:lstStyle/>
                    <a:p>
                      <a:pPr algn="ctr"/>
                      <a:r>
                        <a:rPr lang="en-US" dirty="0"/>
                        <a:t>Black F</a:t>
                      </a:r>
                    </a:p>
                  </a:txBody>
                  <a:tcPr anchor="ctr"/>
                </a:tc>
                <a:tc>
                  <a:txBody>
                    <a:bodyPr/>
                    <a:lstStyle/>
                    <a:p>
                      <a:pPr algn="ctr"/>
                      <a:r>
                        <a:rPr lang="en-US" dirty="0"/>
                        <a:t>3</a:t>
                      </a:r>
                    </a:p>
                  </a:txBody>
                  <a:tcPr anchor="ctr"/>
                </a:tc>
                <a:tc>
                  <a:txBody>
                    <a:bodyPr/>
                    <a:lstStyle/>
                    <a:p>
                      <a:pPr algn="ctr"/>
                      <a:r>
                        <a:rPr lang="en-US" dirty="0"/>
                        <a:t>36</a:t>
                      </a:r>
                    </a:p>
                  </a:txBody>
                  <a:tcPr anchor="ctr"/>
                </a:tc>
                <a:tc>
                  <a:txBody>
                    <a:bodyPr/>
                    <a:lstStyle/>
                    <a:p>
                      <a:pPr algn="ctr"/>
                      <a:r>
                        <a:rPr lang="en-US" dirty="0"/>
                        <a:t>36.7</a:t>
                      </a:r>
                    </a:p>
                  </a:txBody>
                  <a:tcPr anchor="ctr"/>
                </a:tc>
                <a:extLst>
                  <a:ext uri="{0D108BD9-81ED-4DB2-BD59-A6C34878D82A}">
                    <a16:rowId xmlns:a16="http://schemas.microsoft.com/office/drawing/2014/main" val="1740799039"/>
                  </a:ext>
                </a:extLst>
              </a:tr>
              <a:tr h="315286">
                <a:tc>
                  <a:txBody>
                    <a:bodyPr/>
                    <a:lstStyle/>
                    <a:p>
                      <a:pPr algn="ctr"/>
                      <a:r>
                        <a:rPr lang="en-US" dirty="0"/>
                        <a:t>Black M</a:t>
                      </a:r>
                    </a:p>
                  </a:txBody>
                  <a:tcPr anchor="ctr">
                    <a:solidFill>
                      <a:schemeClr val="accent2">
                        <a:lumMod val="40000"/>
                        <a:lumOff val="60000"/>
                      </a:schemeClr>
                    </a:solidFill>
                  </a:tcPr>
                </a:tc>
                <a:tc>
                  <a:txBody>
                    <a:bodyPr/>
                    <a:lstStyle/>
                    <a:p>
                      <a:pPr algn="ctr"/>
                      <a:r>
                        <a:rPr lang="en-US" dirty="0"/>
                        <a:t>1</a:t>
                      </a:r>
                    </a:p>
                  </a:txBody>
                  <a:tcPr anchor="ctr">
                    <a:solidFill>
                      <a:schemeClr val="accent2">
                        <a:lumMod val="40000"/>
                        <a:lumOff val="60000"/>
                      </a:schemeClr>
                    </a:solidFill>
                  </a:tcPr>
                </a:tc>
                <a:tc>
                  <a:txBody>
                    <a:bodyPr/>
                    <a:lstStyle/>
                    <a:p>
                      <a:pPr algn="ctr"/>
                      <a:r>
                        <a:rPr lang="en-US" dirty="0"/>
                        <a:t>84</a:t>
                      </a:r>
                    </a:p>
                  </a:txBody>
                  <a:tcPr anchor="ctr">
                    <a:solidFill>
                      <a:schemeClr val="accent2">
                        <a:lumMod val="40000"/>
                        <a:lumOff val="60000"/>
                      </a:schemeClr>
                    </a:solidFill>
                  </a:tcPr>
                </a:tc>
                <a:tc>
                  <a:txBody>
                    <a:bodyPr/>
                    <a:lstStyle/>
                    <a:p>
                      <a:pPr algn="ctr"/>
                      <a:r>
                        <a:rPr lang="en-US" dirty="0"/>
                        <a:t>84</a:t>
                      </a:r>
                    </a:p>
                  </a:txBody>
                  <a:tcPr anchor="ctr">
                    <a:solidFill>
                      <a:schemeClr val="accent2">
                        <a:lumMod val="40000"/>
                        <a:lumOff val="60000"/>
                      </a:schemeClr>
                    </a:solidFill>
                  </a:tcPr>
                </a:tc>
                <a:extLst>
                  <a:ext uri="{0D108BD9-81ED-4DB2-BD59-A6C34878D82A}">
                    <a16:rowId xmlns:a16="http://schemas.microsoft.com/office/drawing/2014/main" val="1589730654"/>
                  </a:ext>
                </a:extLst>
              </a:tr>
              <a:tr h="533200">
                <a:tc>
                  <a:txBody>
                    <a:bodyPr/>
                    <a:lstStyle/>
                    <a:p>
                      <a:pPr algn="ctr"/>
                      <a:r>
                        <a:rPr lang="en-US" dirty="0"/>
                        <a:t>White M</a:t>
                      </a:r>
                    </a:p>
                  </a:txBody>
                  <a:tcPr anchor="ctr">
                    <a:solidFill>
                      <a:schemeClr val="accent2">
                        <a:lumMod val="40000"/>
                        <a:lumOff val="60000"/>
                      </a:schemeClr>
                    </a:solidFill>
                  </a:tcPr>
                </a:tc>
                <a:tc>
                  <a:txBody>
                    <a:bodyPr/>
                    <a:lstStyle/>
                    <a:p>
                      <a:pPr algn="ctr"/>
                      <a:r>
                        <a:rPr lang="en-US" dirty="0"/>
                        <a:t>2</a:t>
                      </a:r>
                    </a:p>
                  </a:txBody>
                  <a:tcPr anchor="ctr">
                    <a:solidFill>
                      <a:schemeClr val="accent2">
                        <a:lumMod val="40000"/>
                        <a:lumOff val="60000"/>
                      </a:schemeClr>
                    </a:solidFill>
                  </a:tcPr>
                </a:tc>
                <a:tc>
                  <a:txBody>
                    <a:bodyPr/>
                    <a:lstStyle/>
                    <a:p>
                      <a:pPr algn="ctr"/>
                      <a:r>
                        <a:rPr lang="en-US" dirty="0"/>
                        <a:t>24</a:t>
                      </a:r>
                    </a:p>
                  </a:txBody>
                  <a:tcPr anchor="ctr">
                    <a:solidFill>
                      <a:schemeClr val="accent2">
                        <a:lumMod val="40000"/>
                        <a:lumOff val="60000"/>
                      </a:schemeClr>
                    </a:solidFill>
                  </a:tcPr>
                </a:tc>
                <a:tc>
                  <a:txBody>
                    <a:bodyPr/>
                    <a:lstStyle/>
                    <a:p>
                      <a:pPr algn="ctr"/>
                      <a:r>
                        <a:rPr lang="en-US" dirty="0"/>
                        <a:t>24</a:t>
                      </a:r>
                    </a:p>
                  </a:txBody>
                  <a:tcPr anchor="ctr">
                    <a:solidFill>
                      <a:schemeClr val="accent2">
                        <a:lumMod val="40000"/>
                        <a:lumOff val="60000"/>
                      </a:schemeClr>
                    </a:solidFill>
                  </a:tcPr>
                </a:tc>
                <a:extLst>
                  <a:ext uri="{0D108BD9-81ED-4DB2-BD59-A6C34878D82A}">
                    <a16:rowId xmlns:a16="http://schemas.microsoft.com/office/drawing/2014/main" val="1992198181"/>
                  </a:ext>
                </a:extLst>
              </a:tr>
              <a:tr h="315286">
                <a:tc>
                  <a:txBody>
                    <a:bodyPr/>
                    <a:lstStyle/>
                    <a:p>
                      <a:pPr algn="ctr"/>
                      <a:r>
                        <a:rPr lang="en-US" dirty="0"/>
                        <a:t>White F</a:t>
                      </a:r>
                    </a:p>
                  </a:txBody>
                  <a:tcPr anchor="ctr">
                    <a:solidFill>
                      <a:schemeClr val="accent2">
                        <a:lumMod val="40000"/>
                        <a:lumOff val="60000"/>
                      </a:schemeClr>
                    </a:solidFill>
                  </a:tcPr>
                </a:tc>
                <a:tc>
                  <a:txBody>
                    <a:bodyPr/>
                    <a:lstStyle/>
                    <a:p>
                      <a:pPr algn="ctr"/>
                      <a:r>
                        <a:rPr lang="en-US" dirty="0"/>
                        <a:t>1</a:t>
                      </a:r>
                    </a:p>
                  </a:txBody>
                  <a:tcPr anchor="ctr">
                    <a:solidFill>
                      <a:schemeClr val="accent2">
                        <a:lumMod val="40000"/>
                        <a:lumOff val="60000"/>
                      </a:schemeClr>
                    </a:solidFill>
                  </a:tcPr>
                </a:tc>
                <a:tc>
                  <a:txBody>
                    <a:bodyPr/>
                    <a:lstStyle/>
                    <a:p>
                      <a:pPr algn="ctr"/>
                      <a:r>
                        <a:rPr lang="en-US" dirty="0"/>
                        <a:t>24</a:t>
                      </a:r>
                    </a:p>
                  </a:txBody>
                  <a:tcPr anchor="ctr">
                    <a:solidFill>
                      <a:schemeClr val="accent2">
                        <a:lumMod val="40000"/>
                        <a:lumOff val="60000"/>
                      </a:schemeClr>
                    </a:solidFill>
                  </a:tcPr>
                </a:tc>
                <a:tc>
                  <a:txBody>
                    <a:bodyPr/>
                    <a:lstStyle/>
                    <a:p>
                      <a:pPr algn="ctr"/>
                      <a:r>
                        <a:rPr lang="en-US" dirty="0"/>
                        <a:t>24</a:t>
                      </a:r>
                    </a:p>
                  </a:txBody>
                  <a:tcPr anchor="ctr">
                    <a:solidFill>
                      <a:schemeClr val="accent2">
                        <a:lumMod val="40000"/>
                        <a:lumOff val="60000"/>
                      </a:schemeClr>
                    </a:solidFill>
                  </a:tcPr>
                </a:tc>
                <a:extLst>
                  <a:ext uri="{0D108BD9-81ED-4DB2-BD59-A6C34878D82A}">
                    <a16:rowId xmlns:a16="http://schemas.microsoft.com/office/drawing/2014/main" val="4089362542"/>
                  </a:ext>
                </a:extLst>
              </a:tr>
            </a:tbl>
          </a:graphicData>
        </a:graphic>
      </p:graphicFrame>
      <p:sp>
        <p:nvSpPr>
          <p:cNvPr id="7" name="Right Arrow 6">
            <a:extLst>
              <a:ext uri="{FF2B5EF4-FFF2-40B4-BE49-F238E27FC236}">
                <a16:creationId xmlns:a16="http://schemas.microsoft.com/office/drawing/2014/main" id="{6C2CA0FA-F880-9344-BE2A-2A5C4E95C4FD}"/>
              </a:ext>
            </a:extLst>
          </p:cNvPr>
          <p:cNvSpPr/>
          <p:nvPr/>
        </p:nvSpPr>
        <p:spPr>
          <a:xfrm>
            <a:off x="5193409" y="3415844"/>
            <a:ext cx="1543160" cy="8753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268CC4B-4441-5649-B530-79BFA7676BBD}"/>
              </a:ext>
            </a:extLst>
          </p:cNvPr>
          <p:cNvSpPr txBox="1"/>
          <p:nvPr/>
        </p:nvSpPr>
        <p:spPr>
          <a:xfrm rot="16200000">
            <a:off x="3943282" y="3549143"/>
            <a:ext cx="3720662" cy="584775"/>
          </a:xfrm>
          <a:prstGeom prst="rect">
            <a:avLst/>
          </a:prstGeom>
          <a:solidFill>
            <a:srgbClr val="FFFF66"/>
          </a:solidFill>
        </p:spPr>
        <p:txBody>
          <a:bodyPr wrap="square" rtlCol="0">
            <a:spAutoFit/>
          </a:bodyPr>
          <a:lstStyle/>
          <a:p>
            <a:r>
              <a:rPr lang="en-US" sz="3200" dirty="0"/>
              <a:t>NOISE BARRIER</a:t>
            </a:r>
          </a:p>
        </p:txBody>
      </p:sp>
      <p:graphicFrame>
        <p:nvGraphicFramePr>
          <p:cNvPr id="9" name="Table 8">
            <a:extLst>
              <a:ext uri="{FF2B5EF4-FFF2-40B4-BE49-F238E27FC236}">
                <a16:creationId xmlns:a16="http://schemas.microsoft.com/office/drawing/2014/main" id="{A5E37D84-567F-464D-8180-3D0F5A887E4E}"/>
              </a:ext>
            </a:extLst>
          </p:cNvPr>
          <p:cNvGraphicFramePr>
            <a:graphicFrameLocks noGrp="1"/>
          </p:cNvGraphicFramePr>
          <p:nvPr>
            <p:extLst>
              <p:ext uri="{D42A27DB-BD31-4B8C-83A1-F6EECF244321}">
                <p14:modId xmlns:p14="http://schemas.microsoft.com/office/powerpoint/2010/main" val="4268523444"/>
              </p:ext>
            </p:extLst>
          </p:nvPr>
        </p:nvGraphicFramePr>
        <p:xfrm>
          <a:off x="6736569" y="1742026"/>
          <a:ext cx="4981774" cy="4724000"/>
        </p:xfrm>
        <a:graphic>
          <a:graphicData uri="http://schemas.openxmlformats.org/drawingml/2006/table">
            <a:tbl>
              <a:tblPr firstRow="1" bandRow="1">
                <a:tableStyleId>{5C22544A-7EE6-4342-B048-85BDC9FD1C3A}</a:tableStyleId>
              </a:tblPr>
              <a:tblGrid>
                <a:gridCol w="1660591">
                  <a:extLst>
                    <a:ext uri="{9D8B030D-6E8A-4147-A177-3AD203B41FA5}">
                      <a16:colId xmlns:a16="http://schemas.microsoft.com/office/drawing/2014/main" val="3662408154"/>
                    </a:ext>
                  </a:extLst>
                </a:gridCol>
                <a:gridCol w="830296">
                  <a:extLst>
                    <a:ext uri="{9D8B030D-6E8A-4147-A177-3AD203B41FA5}">
                      <a16:colId xmlns:a16="http://schemas.microsoft.com/office/drawing/2014/main" val="877492453"/>
                    </a:ext>
                  </a:extLst>
                </a:gridCol>
                <a:gridCol w="1390459">
                  <a:extLst>
                    <a:ext uri="{9D8B030D-6E8A-4147-A177-3AD203B41FA5}">
                      <a16:colId xmlns:a16="http://schemas.microsoft.com/office/drawing/2014/main" val="1647220373"/>
                    </a:ext>
                  </a:extLst>
                </a:gridCol>
                <a:gridCol w="1100428">
                  <a:extLst>
                    <a:ext uri="{9D8B030D-6E8A-4147-A177-3AD203B41FA5}">
                      <a16:colId xmlns:a16="http://schemas.microsoft.com/office/drawing/2014/main" val="527291812"/>
                    </a:ext>
                  </a:extLst>
                </a:gridCol>
              </a:tblGrid>
              <a:tr h="404674">
                <a:tc>
                  <a:txBody>
                    <a:bodyPr/>
                    <a:lstStyle/>
                    <a:p>
                      <a:pPr algn="ctr"/>
                      <a:endParaRPr lang="en-US" dirty="0"/>
                    </a:p>
                  </a:txBody>
                  <a:tcPr anchor="ctr"/>
                </a:tc>
                <a:tc>
                  <a:txBody>
                    <a:bodyPr/>
                    <a:lstStyle/>
                    <a:p>
                      <a:pPr algn="ctr"/>
                      <a:r>
                        <a:rPr lang="en-US" sz="1600" dirty="0"/>
                        <a:t>Count</a:t>
                      </a:r>
                    </a:p>
                  </a:txBody>
                  <a:tcPr anchor="ctr"/>
                </a:tc>
                <a:tc>
                  <a:txBody>
                    <a:bodyPr/>
                    <a:lstStyle/>
                    <a:p>
                      <a:pPr algn="ctr"/>
                      <a:r>
                        <a:rPr lang="en-US" dirty="0"/>
                        <a:t>Median</a:t>
                      </a:r>
                    </a:p>
                  </a:txBody>
                  <a:tcPr anchor="ctr"/>
                </a:tc>
                <a:tc>
                  <a:txBody>
                    <a:bodyPr/>
                    <a:lstStyle/>
                    <a:p>
                      <a:pPr algn="ctr"/>
                      <a:r>
                        <a:rPr lang="en-US" dirty="0"/>
                        <a:t>Mean</a:t>
                      </a:r>
                    </a:p>
                  </a:txBody>
                  <a:tcPr anchor="ctr"/>
                </a:tc>
                <a:extLst>
                  <a:ext uri="{0D108BD9-81ED-4DB2-BD59-A6C34878D82A}">
                    <a16:rowId xmlns:a16="http://schemas.microsoft.com/office/drawing/2014/main" val="4246408707"/>
                  </a:ext>
                </a:extLst>
              </a:tr>
              <a:tr h="348830">
                <a:tc>
                  <a:txBody>
                    <a:bodyPr/>
                    <a:lstStyle/>
                    <a:p>
                      <a:pPr algn="ctr" rtl="0" fontAlgn="ctr"/>
                      <a:r>
                        <a:rPr lang="en-US" sz="1800" b="1" i="0" u="none" strike="noStrike">
                          <a:solidFill>
                            <a:srgbClr val="000000"/>
                          </a:solidFill>
                          <a:effectLst/>
                          <a:latin typeface="Arial" panose="020B0604020202020204" pitchFamily="34" charset="0"/>
                        </a:rPr>
                        <a:t>Total</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5.9</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26.9</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38.6</a:t>
                      </a:r>
                    </a:p>
                  </a:txBody>
                  <a:tcPr marL="9525" marR="9525" marT="9525" marB="0" anchor="ctr">
                    <a:solidFill>
                      <a:schemeClr val="accent3">
                        <a:lumMod val="20000"/>
                        <a:lumOff val="80000"/>
                      </a:schemeClr>
                    </a:solidFill>
                  </a:tcPr>
                </a:tc>
                <a:extLst>
                  <a:ext uri="{0D108BD9-81ED-4DB2-BD59-A6C34878D82A}">
                    <a16:rowId xmlns:a16="http://schemas.microsoft.com/office/drawing/2014/main" val="2609657070"/>
                  </a:ext>
                </a:extLst>
              </a:tr>
              <a:tr h="589928">
                <a:tc>
                  <a:txBody>
                    <a:bodyPr/>
                    <a:lstStyle/>
                    <a:p>
                      <a:pPr algn="ctr" rtl="0" fontAlgn="ctr"/>
                      <a:r>
                        <a:rPr lang="en-US" sz="1800" b="0" i="0" u="none" strike="noStrike">
                          <a:solidFill>
                            <a:srgbClr val="000000"/>
                          </a:solidFill>
                          <a:effectLst/>
                          <a:latin typeface="Arial" panose="020B0604020202020204" pitchFamily="34" charset="0"/>
                        </a:rPr>
                        <a:t># Female</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2.7</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30.4</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29.1</a:t>
                      </a:r>
                    </a:p>
                  </a:txBody>
                  <a:tcPr marL="9525" marR="9525" marT="9525" marB="0" anchor="ctr">
                    <a:solidFill>
                      <a:schemeClr val="accent3">
                        <a:lumMod val="20000"/>
                        <a:lumOff val="80000"/>
                      </a:schemeClr>
                    </a:solidFill>
                  </a:tcPr>
                </a:tc>
                <a:extLst>
                  <a:ext uri="{0D108BD9-81ED-4DB2-BD59-A6C34878D82A}">
                    <a16:rowId xmlns:a16="http://schemas.microsoft.com/office/drawing/2014/main" val="2477756356"/>
                  </a:ext>
                </a:extLst>
              </a:tr>
              <a:tr h="348830">
                <a:tc>
                  <a:txBody>
                    <a:bodyPr/>
                    <a:lstStyle/>
                    <a:p>
                      <a:pPr algn="ctr" rtl="0" fontAlgn="ctr"/>
                      <a:r>
                        <a:rPr lang="en-US" sz="1800" b="0" i="0" u="none" strike="noStrike">
                          <a:solidFill>
                            <a:srgbClr val="000000"/>
                          </a:solidFill>
                          <a:effectLst/>
                          <a:latin typeface="Arial" panose="020B0604020202020204" pitchFamily="34" charset="0"/>
                        </a:rPr>
                        <a:t># male</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3.5</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25.6</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39.1</a:t>
                      </a:r>
                    </a:p>
                  </a:txBody>
                  <a:tcPr marL="9525" marR="9525" marT="9525" marB="0" anchor="ctr">
                    <a:solidFill>
                      <a:schemeClr val="accent3">
                        <a:lumMod val="20000"/>
                        <a:lumOff val="80000"/>
                      </a:schemeClr>
                    </a:solidFill>
                  </a:tcPr>
                </a:tc>
                <a:extLst>
                  <a:ext uri="{0D108BD9-81ED-4DB2-BD59-A6C34878D82A}">
                    <a16:rowId xmlns:a16="http://schemas.microsoft.com/office/drawing/2014/main" val="3669509381"/>
                  </a:ext>
                </a:extLst>
              </a:tr>
              <a:tr h="348830">
                <a:tc>
                  <a:txBody>
                    <a:bodyPr/>
                    <a:lstStyle/>
                    <a:p>
                      <a:pPr algn="ctr" rtl="0" fontAlgn="ctr"/>
                      <a:r>
                        <a:rPr lang="en-US" sz="1800" b="0" i="0" u="none" strike="noStrike">
                          <a:solidFill>
                            <a:srgbClr val="000000"/>
                          </a:solidFill>
                          <a:effectLst/>
                          <a:latin typeface="Arial" panose="020B0604020202020204" pitchFamily="34" charset="0"/>
                        </a:rPr>
                        <a:t># black</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3.2</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51.0</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44.0</a:t>
                      </a:r>
                    </a:p>
                  </a:txBody>
                  <a:tcPr marL="9525" marR="9525" marT="9525" marB="0" anchor="ctr">
                    <a:solidFill>
                      <a:schemeClr val="accent3">
                        <a:lumMod val="20000"/>
                        <a:lumOff val="80000"/>
                      </a:schemeClr>
                    </a:solidFill>
                  </a:tcPr>
                </a:tc>
                <a:extLst>
                  <a:ext uri="{0D108BD9-81ED-4DB2-BD59-A6C34878D82A}">
                    <a16:rowId xmlns:a16="http://schemas.microsoft.com/office/drawing/2014/main" val="1383342492"/>
                  </a:ext>
                </a:extLst>
              </a:tr>
              <a:tr h="348830">
                <a:tc>
                  <a:txBody>
                    <a:bodyPr/>
                    <a:lstStyle/>
                    <a:p>
                      <a:pPr algn="ctr" rtl="0" fontAlgn="ctr"/>
                      <a:r>
                        <a:rPr lang="en-US" sz="1800" b="0" i="0" u="none" strike="noStrike">
                          <a:solidFill>
                            <a:srgbClr val="000000"/>
                          </a:solidFill>
                          <a:effectLst/>
                          <a:latin typeface="Arial" panose="020B0604020202020204" pitchFamily="34" charset="0"/>
                        </a:rPr>
                        <a:t># white</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2.2</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19.7</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19.2</a:t>
                      </a:r>
                    </a:p>
                  </a:txBody>
                  <a:tcPr marL="9525" marR="9525" marT="9525" marB="0" anchor="ctr">
                    <a:solidFill>
                      <a:schemeClr val="accent3">
                        <a:lumMod val="20000"/>
                        <a:lumOff val="80000"/>
                      </a:schemeClr>
                    </a:solidFill>
                  </a:tcPr>
                </a:tc>
                <a:extLst>
                  <a:ext uri="{0D108BD9-81ED-4DB2-BD59-A6C34878D82A}">
                    <a16:rowId xmlns:a16="http://schemas.microsoft.com/office/drawing/2014/main" val="3296498836"/>
                  </a:ext>
                </a:extLst>
              </a:tr>
              <a:tr h="348830">
                <a:tc>
                  <a:txBody>
                    <a:bodyPr/>
                    <a:lstStyle/>
                    <a:p>
                      <a:pPr algn="ctr" rtl="0" fontAlgn="ctr"/>
                      <a:r>
                        <a:rPr lang="en-US" sz="1800" b="0" i="0" u="none" strike="noStrike">
                          <a:solidFill>
                            <a:srgbClr val="000000"/>
                          </a:solidFill>
                          <a:effectLst/>
                          <a:latin typeface="Arial" panose="020B0604020202020204" pitchFamily="34" charset="0"/>
                        </a:rPr>
                        <a:t>Single Adults</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0.9</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19.7</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20.9</a:t>
                      </a:r>
                    </a:p>
                  </a:txBody>
                  <a:tcPr marL="9525" marR="9525" marT="9525" marB="0" anchor="ctr">
                    <a:solidFill>
                      <a:schemeClr val="accent3">
                        <a:lumMod val="20000"/>
                        <a:lumOff val="80000"/>
                      </a:schemeClr>
                    </a:solidFill>
                  </a:tcPr>
                </a:tc>
                <a:extLst>
                  <a:ext uri="{0D108BD9-81ED-4DB2-BD59-A6C34878D82A}">
                    <a16:rowId xmlns:a16="http://schemas.microsoft.com/office/drawing/2014/main" val="660680378"/>
                  </a:ext>
                </a:extLst>
              </a:tr>
              <a:tr h="348830">
                <a:tc>
                  <a:txBody>
                    <a:bodyPr/>
                    <a:lstStyle/>
                    <a:p>
                      <a:pPr algn="ctr" rtl="0" fontAlgn="ctr"/>
                      <a:r>
                        <a:rPr lang="en-US" sz="1800" b="0" i="0" u="none" strike="noStrike">
                          <a:solidFill>
                            <a:srgbClr val="000000"/>
                          </a:solidFill>
                          <a:effectLst/>
                          <a:latin typeface="Arial" panose="020B0604020202020204" pitchFamily="34" charset="0"/>
                        </a:rPr>
                        <a:t>Married</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3.4</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47.5</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56.3</a:t>
                      </a:r>
                    </a:p>
                  </a:txBody>
                  <a:tcPr marL="9525" marR="9525" marT="9525" marB="0" anchor="ctr">
                    <a:solidFill>
                      <a:schemeClr val="accent3">
                        <a:lumMod val="20000"/>
                        <a:lumOff val="80000"/>
                      </a:schemeClr>
                    </a:solidFill>
                  </a:tcPr>
                </a:tc>
                <a:extLst>
                  <a:ext uri="{0D108BD9-81ED-4DB2-BD59-A6C34878D82A}">
                    <a16:rowId xmlns:a16="http://schemas.microsoft.com/office/drawing/2014/main" val="1388319119"/>
                  </a:ext>
                </a:extLst>
              </a:tr>
              <a:tr h="348830">
                <a:tc>
                  <a:txBody>
                    <a:bodyPr/>
                    <a:lstStyle/>
                    <a:p>
                      <a:pPr algn="ctr" rtl="0" fontAlgn="ctr"/>
                      <a:r>
                        <a:rPr lang="en-US" sz="1800" b="0" i="0" u="none" strike="noStrike">
                          <a:solidFill>
                            <a:srgbClr val="000000"/>
                          </a:solidFill>
                          <a:effectLst/>
                          <a:latin typeface="Arial" panose="020B0604020202020204" pitchFamily="34" charset="0"/>
                        </a:rPr>
                        <a:t>Black F</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1.7</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31.7</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34.4</a:t>
                      </a:r>
                    </a:p>
                  </a:txBody>
                  <a:tcPr marL="9525" marR="9525" marT="9525" marB="0" anchor="ctr">
                    <a:solidFill>
                      <a:schemeClr val="accent3">
                        <a:lumMod val="20000"/>
                        <a:lumOff val="80000"/>
                      </a:schemeClr>
                    </a:solidFill>
                  </a:tcPr>
                </a:tc>
                <a:extLst>
                  <a:ext uri="{0D108BD9-81ED-4DB2-BD59-A6C34878D82A}">
                    <a16:rowId xmlns:a16="http://schemas.microsoft.com/office/drawing/2014/main" val="1740799039"/>
                  </a:ext>
                </a:extLst>
              </a:tr>
              <a:tr h="348830">
                <a:tc>
                  <a:txBody>
                    <a:bodyPr/>
                    <a:lstStyle/>
                    <a:p>
                      <a:pPr algn="ctr" rtl="0" fontAlgn="ctr"/>
                      <a:r>
                        <a:rPr lang="en-US" sz="1800" b="0" i="0" u="none" strike="noStrike">
                          <a:solidFill>
                            <a:srgbClr val="000000"/>
                          </a:solidFill>
                          <a:effectLst/>
                          <a:latin typeface="Arial" panose="020B0604020202020204" pitchFamily="34" charset="0"/>
                        </a:rPr>
                        <a:t>Black M</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-0.4</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80.8</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80.1</a:t>
                      </a:r>
                    </a:p>
                  </a:txBody>
                  <a:tcPr marL="9525" marR="9525" marT="9525" marB="0" anchor="ctr">
                    <a:solidFill>
                      <a:schemeClr val="accent3">
                        <a:lumMod val="20000"/>
                        <a:lumOff val="80000"/>
                      </a:schemeClr>
                    </a:solidFill>
                  </a:tcPr>
                </a:tc>
                <a:extLst>
                  <a:ext uri="{0D108BD9-81ED-4DB2-BD59-A6C34878D82A}">
                    <a16:rowId xmlns:a16="http://schemas.microsoft.com/office/drawing/2014/main" val="1589730654"/>
                  </a:ext>
                </a:extLst>
              </a:tr>
              <a:tr h="589928">
                <a:tc>
                  <a:txBody>
                    <a:bodyPr/>
                    <a:lstStyle/>
                    <a:p>
                      <a:pPr algn="ctr" rtl="0" fontAlgn="ctr"/>
                      <a:r>
                        <a:rPr lang="en-US" sz="1800" b="0" i="0" u="none" strike="noStrike">
                          <a:solidFill>
                            <a:srgbClr val="000000"/>
                          </a:solidFill>
                          <a:effectLst/>
                          <a:latin typeface="Arial" panose="020B0604020202020204" pitchFamily="34" charset="0"/>
                        </a:rPr>
                        <a:t>White M</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2.2</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27.9</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21.6</a:t>
                      </a:r>
                    </a:p>
                  </a:txBody>
                  <a:tcPr marL="9525" marR="9525" marT="9525" marB="0" anchor="ctr">
                    <a:solidFill>
                      <a:schemeClr val="accent3">
                        <a:lumMod val="20000"/>
                        <a:lumOff val="80000"/>
                      </a:schemeClr>
                    </a:solidFill>
                  </a:tcPr>
                </a:tc>
                <a:extLst>
                  <a:ext uri="{0D108BD9-81ED-4DB2-BD59-A6C34878D82A}">
                    <a16:rowId xmlns:a16="http://schemas.microsoft.com/office/drawing/2014/main" val="1992198181"/>
                  </a:ext>
                </a:extLst>
              </a:tr>
              <a:tr h="348830">
                <a:tc>
                  <a:txBody>
                    <a:bodyPr/>
                    <a:lstStyle/>
                    <a:p>
                      <a:pPr algn="ctr" rtl="0" fontAlgn="ctr"/>
                      <a:r>
                        <a:rPr lang="en-US" sz="1800" b="0" i="0" u="none" strike="noStrike">
                          <a:solidFill>
                            <a:srgbClr val="000000"/>
                          </a:solidFill>
                          <a:effectLst/>
                          <a:latin typeface="Arial" panose="020B0604020202020204" pitchFamily="34" charset="0"/>
                        </a:rPr>
                        <a:t>White F</a:t>
                      </a:r>
                    </a:p>
                  </a:txBody>
                  <a:tcPr marL="9525" marR="9525" marT="9525" marB="0" anchor="ctr">
                    <a:solidFill>
                      <a:schemeClr val="accent3">
                        <a:lumMod val="20000"/>
                        <a:lumOff val="80000"/>
                      </a:schemeClr>
                    </a:solidFill>
                  </a:tcPr>
                </a:tc>
                <a:tc>
                  <a:txBody>
                    <a:bodyPr/>
                    <a:lstStyle/>
                    <a:p>
                      <a:pPr algn="ctr" rtl="0" fontAlgn="ctr"/>
                      <a:r>
                        <a:rPr lang="en-US" sz="1800" b="0" i="0" u="none" strike="noStrike" dirty="0">
                          <a:solidFill>
                            <a:srgbClr val="000000"/>
                          </a:solidFill>
                          <a:effectLst/>
                          <a:latin typeface="Arial" panose="020B0604020202020204" pitchFamily="34" charset="0"/>
                        </a:rPr>
                        <a:t>-0.1</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23.8</a:t>
                      </a:r>
                    </a:p>
                  </a:txBody>
                  <a:tcPr marL="9525" marR="9525" marT="9525" marB="0" anchor="ctr">
                    <a:solidFill>
                      <a:schemeClr val="accent3">
                        <a:lumMod val="20000"/>
                        <a:lumOff val="80000"/>
                      </a:schemeClr>
                    </a:solidFill>
                  </a:tcPr>
                </a:tc>
                <a:tc>
                  <a:txBody>
                    <a:bodyPr/>
                    <a:lstStyle/>
                    <a:p>
                      <a:pPr algn="ctr" rtl="0" fontAlgn="ctr"/>
                      <a:r>
                        <a:rPr lang="en-US" sz="1800" b="0" i="0" u="none" strike="noStrike" dirty="0">
                          <a:solidFill>
                            <a:srgbClr val="000000"/>
                          </a:solidFill>
                          <a:effectLst/>
                          <a:latin typeface="Arial" panose="020B0604020202020204" pitchFamily="34" charset="0"/>
                        </a:rPr>
                        <a:t>19.4</a:t>
                      </a:r>
                    </a:p>
                  </a:txBody>
                  <a:tcPr marL="9525" marR="9525" marT="9525" marB="0" anchor="ctr">
                    <a:solidFill>
                      <a:schemeClr val="accent3">
                        <a:lumMod val="20000"/>
                        <a:lumOff val="80000"/>
                      </a:schemeClr>
                    </a:solidFill>
                  </a:tcPr>
                </a:tc>
                <a:extLst>
                  <a:ext uri="{0D108BD9-81ED-4DB2-BD59-A6C34878D82A}">
                    <a16:rowId xmlns:a16="http://schemas.microsoft.com/office/drawing/2014/main" val="4089362542"/>
                  </a:ext>
                </a:extLst>
              </a:tr>
            </a:tbl>
          </a:graphicData>
        </a:graphic>
      </p:graphicFrame>
    </p:spTree>
    <p:extLst>
      <p:ext uri="{BB962C8B-B14F-4D97-AF65-F5344CB8AC3E}">
        <p14:creationId xmlns:p14="http://schemas.microsoft.com/office/powerpoint/2010/main" val="23746775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5928C-2D13-5A43-B9FD-1AF5B4E8558D}"/>
              </a:ext>
            </a:extLst>
          </p:cNvPr>
          <p:cNvSpPr>
            <a:spLocks noGrp="1"/>
          </p:cNvSpPr>
          <p:nvPr>
            <p:ph type="title"/>
          </p:nvPr>
        </p:nvSpPr>
        <p:spPr/>
        <p:txBody>
          <a:bodyPr/>
          <a:lstStyle/>
          <a:p>
            <a:r>
              <a:rPr lang="en-US" dirty="0"/>
              <a:t>There’s no way to undo the addition of noise.</a:t>
            </a:r>
          </a:p>
        </p:txBody>
      </p:sp>
      <p:sp>
        <p:nvSpPr>
          <p:cNvPr id="10" name="Content Placeholder 9">
            <a:extLst>
              <a:ext uri="{FF2B5EF4-FFF2-40B4-BE49-F238E27FC236}">
                <a16:creationId xmlns:a16="http://schemas.microsoft.com/office/drawing/2014/main" id="{88E164C3-A461-4C44-BBFE-1339B0366A48}"/>
              </a:ext>
            </a:extLst>
          </p:cNvPr>
          <p:cNvSpPr>
            <a:spLocks noGrp="1"/>
          </p:cNvSpPr>
          <p:nvPr>
            <p:ph idx="1"/>
          </p:nvPr>
        </p:nvSpPr>
        <p:spPr/>
        <p:txBody>
          <a:bodyPr>
            <a:normAutofit fontScale="92500" lnSpcReduction="10000"/>
          </a:bodyPr>
          <a:lstStyle/>
          <a:p>
            <a:r>
              <a:rPr lang="en-US" dirty="0"/>
              <a:t>SAT solver will give us </a:t>
            </a:r>
            <a:r>
              <a:rPr lang="en-US" i="1" dirty="0"/>
              <a:t>a solution</a:t>
            </a:r>
          </a:p>
          <a:p>
            <a:pPr lvl="1"/>
            <a:r>
              <a:rPr lang="en-US" dirty="0"/>
              <a:t>But it probably won’t be the correct</a:t>
            </a:r>
            <a:br>
              <a:rPr lang="en-US" dirty="0"/>
            </a:br>
            <a:r>
              <a:rPr lang="en-US" dirty="0"/>
              <a:t>solution! </a:t>
            </a:r>
          </a:p>
          <a:p>
            <a:endParaRPr lang="en-US" dirty="0"/>
          </a:p>
          <a:p>
            <a:r>
              <a:rPr lang="en-US" dirty="0"/>
              <a:t>Use post-processing to:</a:t>
            </a:r>
          </a:p>
          <a:p>
            <a:pPr lvl="1"/>
            <a:r>
              <a:rPr lang="en-US" dirty="0"/>
              <a:t>Round the numbers</a:t>
            </a:r>
          </a:p>
          <a:p>
            <a:pPr lvl="1"/>
            <a:r>
              <a:rPr lang="en-US" dirty="0"/>
              <a:t>Make the numbers consistent</a:t>
            </a:r>
          </a:p>
          <a:p>
            <a:r>
              <a:rPr lang="en-US" dirty="0"/>
              <a:t>Post-processing cannot consider</a:t>
            </a:r>
            <a:br>
              <a:rPr lang="en-US" dirty="0"/>
            </a:br>
            <a:r>
              <a:rPr lang="en-US" dirty="0"/>
              <a:t>data to the left of the noise barrier</a:t>
            </a:r>
          </a:p>
        </p:txBody>
      </p:sp>
      <p:sp>
        <p:nvSpPr>
          <p:cNvPr id="4" name="Slide Number Placeholder 3">
            <a:extLst>
              <a:ext uri="{FF2B5EF4-FFF2-40B4-BE49-F238E27FC236}">
                <a16:creationId xmlns:a16="http://schemas.microsoft.com/office/drawing/2014/main" id="{8A0E4005-B7A4-4E4F-BA9A-1B4B51904060}"/>
              </a:ext>
            </a:extLst>
          </p:cNvPr>
          <p:cNvSpPr>
            <a:spLocks noGrp="1"/>
          </p:cNvSpPr>
          <p:nvPr>
            <p:ph type="sldNum" sz="quarter" idx="12"/>
          </p:nvPr>
        </p:nvSpPr>
        <p:spPr/>
        <p:txBody>
          <a:bodyPr/>
          <a:lstStyle/>
          <a:p>
            <a:fld id="{6B70B6FD-B4DD-4C3C-B591-D26FF6FF6394}" type="slidenum">
              <a:rPr lang="en-US" smtClean="0"/>
              <a:pPr/>
              <a:t>35</a:t>
            </a:fld>
            <a:endParaRPr lang="en-US"/>
          </a:p>
        </p:txBody>
      </p:sp>
      <p:sp>
        <p:nvSpPr>
          <p:cNvPr id="7" name="Right Arrow 6">
            <a:extLst>
              <a:ext uri="{FF2B5EF4-FFF2-40B4-BE49-F238E27FC236}">
                <a16:creationId xmlns:a16="http://schemas.microsoft.com/office/drawing/2014/main" id="{6C2CA0FA-F880-9344-BE2A-2A5C4E95C4FD}"/>
              </a:ext>
            </a:extLst>
          </p:cNvPr>
          <p:cNvSpPr/>
          <p:nvPr/>
        </p:nvSpPr>
        <p:spPr>
          <a:xfrm flipH="1">
            <a:off x="5714999" y="3666353"/>
            <a:ext cx="877743" cy="8753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a:extLst>
              <a:ext uri="{FF2B5EF4-FFF2-40B4-BE49-F238E27FC236}">
                <a16:creationId xmlns:a16="http://schemas.microsoft.com/office/drawing/2014/main" id="{A5E37D84-567F-464D-8180-3D0F5A887E4E}"/>
              </a:ext>
            </a:extLst>
          </p:cNvPr>
          <p:cNvGraphicFramePr>
            <a:graphicFrameLocks noGrp="1"/>
          </p:cNvGraphicFramePr>
          <p:nvPr>
            <p:extLst/>
          </p:nvPr>
        </p:nvGraphicFramePr>
        <p:xfrm>
          <a:off x="6736569" y="1742026"/>
          <a:ext cx="4981774" cy="4724000"/>
        </p:xfrm>
        <a:graphic>
          <a:graphicData uri="http://schemas.openxmlformats.org/drawingml/2006/table">
            <a:tbl>
              <a:tblPr firstRow="1" bandRow="1">
                <a:tableStyleId>{5C22544A-7EE6-4342-B048-85BDC9FD1C3A}</a:tableStyleId>
              </a:tblPr>
              <a:tblGrid>
                <a:gridCol w="1660591">
                  <a:extLst>
                    <a:ext uri="{9D8B030D-6E8A-4147-A177-3AD203B41FA5}">
                      <a16:colId xmlns:a16="http://schemas.microsoft.com/office/drawing/2014/main" val="3662408154"/>
                    </a:ext>
                  </a:extLst>
                </a:gridCol>
                <a:gridCol w="830296">
                  <a:extLst>
                    <a:ext uri="{9D8B030D-6E8A-4147-A177-3AD203B41FA5}">
                      <a16:colId xmlns:a16="http://schemas.microsoft.com/office/drawing/2014/main" val="877492453"/>
                    </a:ext>
                  </a:extLst>
                </a:gridCol>
                <a:gridCol w="1390459">
                  <a:extLst>
                    <a:ext uri="{9D8B030D-6E8A-4147-A177-3AD203B41FA5}">
                      <a16:colId xmlns:a16="http://schemas.microsoft.com/office/drawing/2014/main" val="1647220373"/>
                    </a:ext>
                  </a:extLst>
                </a:gridCol>
                <a:gridCol w="1100428">
                  <a:extLst>
                    <a:ext uri="{9D8B030D-6E8A-4147-A177-3AD203B41FA5}">
                      <a16:colId xmlns:a16="http://schemas.microsoft.com/office/drawing/2014/main" val="527291812"/>
                    </a:ext>
                  </a:extLst>
                </a:gridCol>
              </a:tblGrid>
              <a:tr h="404674">
                <a:tc>
                  <a:txBody>
                    <a:bodyPr/>
                    <a:lstStyle/>
                    <a:p>
                      <a:pPr algn="ctr"/>
                      <a:endParaRPr lang="en-US" dirty="0"/>
                    </a:p>
                  </a:txBody>
                  <a:tcPr anchor="ctr"/>
                </a:tc>
                <a:tc>
                  <a:txBody>
                    <a:bodyPr/>
                    <a:lstStyle/>
                    <a:p>
                      <a:pPr algn="ctr"/>
                      <a:r>
                        <a:rPr lang="en-US" sz="1600" dirty="0"/>
                        <a:t>Count</a:t>
                      </a:r>
                    </a:p>
                  </a:txBody>
                  <a:tcPr anchor="ctr"/>
                </a:tc>
                <a:tc>
                  <a:txBody>
                    <a:bodyPr/>
                    <a:lstStyle/>
                    <a:p>
                      <a:pPr algn="ctr"/>
                      <a:r>
                        <a:rPr lang="en-US" dirty="0"/>
                        <a:t>Median</a:t>
                      </a:r>
                    </a:p>
                  </a:txBody>
                  <a:tcPr anchor="ctr"/>
                </a:tc>
                <a:tc>
                  <a:txBody>
                    <a:bodyPr/>
                    <a:lstStyle/>
                    <a:p>
                      <a:pPr algn="ctr"/>
                      <a:r>
                        <a:rPr lang="en-US" dirty="0"/>
                        <a:t>Mean</a:t>
                      </a:r>
                    </a:p>
                  </a:txBody>
                  <a:tcPr anchor="ctr"/>
                </a:tc>
                <a:extLst>
                  <a:ext uri="{0D108BD9-81ED-4DB2-BD59-A6C34878D82A}">
                    <a16:rowId xmlns:a16="http://schemas.microsoft.com/office/drawing/2014/main" val="4246408707"/>
                  </a:ext>
                </a:extLst>
              </a:tr>
              <a:tr h="348830">
                <a:tc>
                  <a:txBody>
                    <a:bodyPr/>
                    <a:lstStyle/>
                    <a:p>
                      <a:pPr algn="ctr" rtl="0" fontAlgn="ctr"/>
                      <a:r>
                        <a:rPr lang="en-US" sz="1800" b="1" i="0" u="none" strike="noStrike">
                          <a:solidFill>
                            <a:srgbClr val="000000"/>
                          </a:solidFill>
                          <a:effectLst/>
                          <a:latin typeface="Arial" panose="020B0604020202020204" pitchFamily="34" charset="0"/>
                        </a:rPr>
                        <a:t>Total</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5.9</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26.9</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38.6</a:t>
                      </a:r>
                    </a:p>
                  </a:txBody>
                  <a:tcPr marL="9525" marR="9525" marT="9525" marB="0" anchor="ctr">
                    <a:solidFill>
                      <a:schemeClr val="accent3">
                        <a:lumMod val="20000"/>
                        <a:lumOff val="80000"/>
                      </a:schemeClr>
                    </a:solidFill>
                  </a:tcPr>
                </a:tc>
                <a:extLst>
                  <a:ext uri="{0D108BD9-81ED-4DB2-BD59-A6C34878D82A}">
                    <a16:rowId xmlns:a16="http://schemas.microsoft.com/office/drawing/2014/main" val="2609657070"/>
                  </a:ext>
                </a:extLst>
              </a:tr>
              <a:tr h="589928">
                <a:tc>
                  <a:txBody>
                    <a:bodyPr/>
                    <a:lstStyle/>
                    <a:p>
                      <a:pPr algn="ctr" rtl="0" fontAlgn="ctr"/>
                      <a:r>
                        <a:rPr lang="en-US" sz="1800" b="0" i="0" u="none" strike="noStrike">
                          <a:solidFill>
                            <a:srgbClr val="000000"/>
                          </a:solidFill>
                          <a:effectLst/>
                          <a:latin typeface="Arial" panose="020B0604020202020204" pitchFamily="34" charset="0"/>
                        </a:rPr>
                        <a:t># Female</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2.7</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30.4</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29.1</a:t>
                      </a:r>
                    </a:p>
                  </a:txBody>
                  <a:tcPr marL="9525" marR="9525" marT="9525" marB="0" anchor="ctr">
                    <a:solidFill>
                      <a:schemeClr val="accent3">
                        <a:lumMod val="20000"/>
                        <a:lumOff val="80000"/>
                      </a:schemeClr>
                    </a:solidFill>
                  </a:tcPr>
                </a:tc>
                <a:extLst>
                  <a:ext uri="{0D108BD9-81ED-4DB2-BD59-A6C34878D82A}">
                    <a16:rowId xmlns:a16="http://schemas.microsoft.com/office/drawing/2014/main" val="2477756356"/>
                  </a:ext>
                </a:extLst>
              </a:tr>
              <a:tr h="348830">
                <a:tc>
                  <a:txBody>
                    <a:bodyPr/>
                    <a:lstStyle/>
                    <a:p>
                      <a:pPr algn="ctr" rtl="0" fontAlgn="ctr"/>
                      <a:r>
                        <a:rPr lang="en-US" sz="1800" b="0" i="0" u="none" strike="noStrike">
                          <a:solidFill>
                            <a:srgbClr val="000000"/>
                          </a:solidFill>
                          <a:effectLst/>
                          <a:latin typeface="Arial" panose="020B0604020202020204" pitchFamily="34" charset="0"/>
                        </a:rPr>
                        <a:t># male</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3.5</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25.6</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39.1</a:t>
                      </a:r>
                    </a:p>
                  </a:txBody>
                  <a:tcPr marL="9525" marR="9525" marT="9525" marB="0" anchor="ctr">
                    <a:solidFill>
                      <a:schemeClr val="accent3">
                        <a:lumMod val="20000"/>
                        <a:lumOff val="80000"/>
                      </a:schemeClr>
                    </a:solidFill>
                  </a:tcPr>
                </a:tc>
                <a:extLst>
                  <a:ext uri="{0D108BD9-81ED-4DB2-BD59-A6C34878D82A}">
                    <a16:rowId xmlns:a16="http://schemas.microsoft.com/office/drawing/2014/main" val="3669509381"/>
                  </a:ext>
                </a:extLst>
              </a:tr>
              <a:tr h="348830">
                <a:tc>
                  <a:txBody>
                    <a:bodyPr/>
                    <a:lstStyle/>
                    <a:p>
                      <a:pPr algn="ctr" rtl="0" fontAlgn="ctr"/>
                      <a:r>
                        <a:rPr lang="en-US" sz="1800" b="0" i="0" u="none" strike="noStrike">
                          <a:solidFill>
                            <a:srgbClr val="000000"/>
                          </a:solidFill>
                          <a:effectLst/>
                          <a:latin typeface="Arial" panose="020B0604020202020204" pitchFamily="34" charset="0"/>
                        </a:rPr>
                        <a:t># black</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3.2</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51.0</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44.0</a:t>
                      </a:r>
                    </a:p>
                  </a:txBody>
                  <a:tcPr marL="9525" marR="9525" marT="9525" marB="0" anchor="ctr">
                    <a:solidFill>
                      <a:schemeClr val="accent3">
                        <a:lumMod val="20000"/>
                        <a:lumOff val="80000"/>
                      </a:schemeClr>
                    </a:solidFill>
                  </a:tcPr>
                </a:tc>
                <a:extLst>
                  <a:ext uri="{0D108BD9-81ED-4DB2-BD59-A6C34878D82A}">
                    <a16:rowId xmlns:a16="http://schemas.microsoft.com/office/drawing/2014/main" val="1383342492"/>
                  </a:ext>
                </a:extLst>
              </a:tr>
              <a:tr h="348830">
                <a:tc>
                  <a:txBody>
                    <a:bodyPr/>
                    <a:lstStyle/>
                    <a:p>
                      <a:pPr algn="ctr" rtl="0" fontAlgn="ctr"/>
                      <a:r>
                        <a:rPr lang="en-US" sz="1800" b="0" i="0" u="none" strike="noStrike">
                          <a:solidFill>
                            <a:srgbClr val="000000"/>
                          </a:solidFill>
                          <a:effectLst/>
                          <a:latin typeface="Arial" panose="020B0604020202020204" pitchFamily="34" charset="0"/>
                        </a:rPr>
                        <a:t># white</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2.2</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19.7</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19.2</a:t>
                      </a:r>
                    </a:p>
                  </a:txBody>
                  <a:tcPr marL="9525" marR="9525" marT="9525" marB="0" anchor="ctr">
                    <a:solidFill>
                      <a:schemeClr val="accent3">
                        <a:lumMod val="20000"/>
                        <a:lumOff val="80000"/>
                      </a:schemeClr>
                    </a:solidFill>
                  </a:tcPr>
                </a:tc>
                <a:extLst>
                  <a:ext uri="{0D108BD9-81ED-4DB2-BD59-A6C34878D82A}">
                    <a16:rowId xmlns:a16="http://schemas.microsoft.com/office/drawing/2014/main" val="3296498836"/>
                  </a:ext>
                </a:extLst>
              </a:tr>
              <a:tr h="348830">
                <a:tc>
                  <a:txBody>
                    <a:bodyPr/>
                    <a:lstStyle/>
                    <a:p>
                      <a:pPr algn="ctr" rtl="0" fontAlgn="ctr"/>
                      <a:r>
                        <a:rPr lang="en-US" sz="1800" b="0" i="0" u="none" strike="noStrike">
                          <a:solidFill>
                            <a:srgbClr val="000000"/>
                          </a:solidFill>
                          <a:effectLst/>
                          <a:latin typeface="Arial" panose="020B0604020202020204" pitchFamily="34" charset="0"/>
                        </a:rPr>
                        <a:t>Single Adults</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0.9</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19.7</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20.9</a:t>
                      </a:r>
                    </a:p>
                  </a:txBody>
                  <a:tcPr marL="9525" marR="9525" marT="9525" marB="0" anchor="ctr">
                    <a:solidFill>
                      <a:schemeClr val="accent3">
                        <a:lumMod val="20000"/>
                        <a:lumOff val="80000"/>
                      </a:schemeClr>
                    </a:solidFill>
                  </a:tcPr>
                </a:tc>
                <a:extLst>
                  <a:ext uri="{0D108BD9-81ED-4DB2-BD59-A6C34878D82A}">
                    <a16:rowId xmlns:a16="http://schemas.microsoft.com/office/drawing/2014/main" val="660680378"/>
                  </a:ext>
                </a:extLst>
              </a:tr>
              <a:tr h="348830">
                <a:tc>
                  <a:txBody>
                    <a:bodyPr/>
                    <a:lstStyle/>
                    <a:p>
                      <a:pPr algn="ctr" rtl="0" fontAlgn="ctr"/>
                      <a:r>
                        <a:rPr lang="en-US" sz="1800" b="0" i="0" u="none" strike="noStrike">
                          <a:solidFill>
                            <a:srgbClr val="000000"/>
                          </a:solidFill>
                          <a:effectLst/>
                          <a:latin typeface="Arial" panose="020B0604020202020204" pitchFamily="34" charset="0"/>
                        </a:rPr>
                        <a:t>Married</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3.4</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47.5</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56.3</a:t>
                      </a:r>
                    </a:p>
                  </a:txBody>
                  <a:tcPr marL="9525" marR="9525" marT="9525" marB="0" anchor="ctr">
                    <a:solidFill>
                      <a:schemeClr val="accent3">
                        <a:lumMod val="20000"/>
                        <a:lumOff val="80000"/>
                      </a:schemeClr>
                    </a:solidFill>
                  </a:tcPr>
                </a:tc>
                <a:extLst>
                  <a:ext uri="{0D108BD9-81ED-4DB2-BD59-A6C34878D82A}">
                    <a16:rowId xmlns:a16="http://schemas.microsoft.com/office/drawing/2014/main" val="1388319119"/>
                  </a:ext>
                </a:extLst>
              </a:tr>
              <a:tr h="348830">
                <a:tc>
                  <a:txBody>
                    <a:bodyPr/>
                    <a:lstStyle/>
                    <a:p>
                      <a:pPr algn="ctr" rtl="0" fontAlgn="ctr"/>
                      <a:r>
                        <a:rPr lang="en-US" sz="1800" b="0" i="0" u="none" strike="noStrike">
                          <a:solidFill>
                            <a:srgbClr val="000000"/>
                          </a:solidFill>
                          <a:effectLst/>
                          <a:latin typeface="Arial" panose="020B0604020202020204" pitchFamily="34" charset="0"/>
                        </a:rPr>
                        <a:t>Black F</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1.7</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31.7</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34.4</a:t>
                      </a:r>
                    </a:p>
                  </a:txBody>
                  <a:tcPr marL="9525" marR="9525" marT="9525" marB="0" anchor="ctr">
                    <a:solidFill>
                      <a:schemeClr val="accent3">
                        <a:lumMod val="20000"/>
                        <a:lumOff val="80000"/>
                      </a:schemeClr>
                    </a:solidFill>
                  </a:tcPr>
                </a:tc>
                <a:extLst>
                  <a:ext uri="{0D108BD9-81ED-4DB2-BD59-A6C34878D82A}">
                    <a16:rowId xmlns:a16="http://schemas.microsoft.com/office/drawing/2014/main" val="1740799039"/>
                  </a:ext>
                </a:extLst>
              </a:tr>
              <a:tr h="348830">
                <a:tc>
                  <a:txBody>
                    <a:bodyPr/>
                    <a:lstStyle/>
                    <a:p>
                      <a:pPr algn="ctr" rtl="0" fontAlgn="ctr"/>
                      <a:r>
                        <a:rPr lang="en-US" sz="1800" b="0" i="0" u="none" strike="noStrike">
                          <a:solidFill>
                            <a:srgbClr val="000000"/>
                          </a:solidFill>
                          <a:effectLst/>
                          <a:latin typeface="Arial" panose="020B0604020202020204" pitchFamily="34" charset="0"/>
                        </a:rPr>
                        <a:t>Black M</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-0.4</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80.8</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80.1</a:t>
                      </a:r>
                    </a:p>
                  </a:txBody>
                  <a:tcPr marL="9525" marR="9525" marT="9525" marB="0" anchor="ctr">
                    <a:solidFill>
                      <a:schemeClr val="accent3">
                        <a:lumMod val="20000"/>
                        <a:lumOff val="80000"/>
                      </a:schemeClr>
                    </a:solidFill>
                  </a:tcPr>
                </a:tc>
                <a:extLst>
                  <a:ext uri="{0D108BD9-81ED-4DB2-BD59-A6C34878D82A}">
                    <a16:rowId xmlns:a16="http://schemas.microsoft.com/office/drawing/2014/main" val="1589730654"/>
                  </a:ext>
                </a:extLst>
              </a:tr>
              <a:tr h="589928">
                <a:tc>
                  <a:txBody>
                    <a:bodyPr/>
                    <a:lstStyle/>
                    <a:p>
                      <a:pPr algn="ctr" rtl="0" fontAlgn="ctr"/>
                      <a:r>
                        <a:rPr lang="en-US" sz="1800" b="0" i="0" u="none" strike="noStrike">
                          <a:solidFill>
                            <a:srgbClr val="000000"/>
                          </a:solidFill>
                          <a:effectLst/>
                          <a:latin typeface="Arial" panose="020B0604020202020204" pitchFamily="34" charset="0"/>
                        </a:rPr>
                        <a:t>White M</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2.2</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27.9</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21.6</a:t>
                      </a:r>
                    </a:p>
                  </a:txBody>
                  <a:tcPr marL="9525" marR="9525" marT="9525" marB="0" anchor="ctr">
                    <a:solidFill>
                      <a:schemeClr val="accent3">
                        <a:lumMod val="20000"/>
                        <a:lumOff val="80000"/>
                      </a:schemeClr>
                    </a:solidFill>
                  </a:tcPr>
                </a:tc>
                <a:extLst>
                  <a:ext uri="{0D108BD9-81ED-4DB2-BD59-A6C34878D82A}">
                    <a16:rowId xmlns:a16="http://schemas.microsoft.com/office/drawing/2014/main" val="1992198181"/>
                  </a:ext>
                </a:extLst>
              </a:tr>
              <a:tr h="348830">
                <a:tc>
                  <a:txBody>
                    <a:bodyPr/>
                    <a:lstStyle/>
                    <a:p>
                      <a:pPr algn="ctr" rtl="0" fontAlgn="ctr"/>
                      <a:r>
                        <a:rPr lang="en-US" sz="1800" b="0" i="0" u="none" strike="noStrike">
                          <a:solidFill>
                            <a:srgbClr val="000000"/>
                          </a:solidFill>
                          <a:effectLst/>
                          <a:latin typeface="Arial" panose="020B0604020202020204" pitchFamily="34" charset="0"/>
                        </a:rPr>
                        <a:t>White F</a:t>
                      </a:r>
                    </a:p>
                  </a:txBody>
                  <a:tcPr marL="9525" marR="9525" marT="9525" marB="0" anchor="ctr">
                    <a:solidFill>
                      <a:schemeClr val="accent3">
                        <a:lumMod val="20000"/>
                        <a:lumOff val="80000"/>
                      </a:schemeClr>
                    </a:solidFill>
                  </a:tcPr>
                </a:tc>
                <a:tc>
                  <a:txBody>
                    <a:bodyPr/>
                    <a:lstStyle/>
                    <a:p>
                      <a:pPr algn="ctr" rtl="0" fontAlgn="ctr"/>
                      <a:r>
                        <a:rPr lang="en-US" sz="1800" b="0" i="0" u="none" strike="noStrike" dirty="0">
                          <a:solidFill>
                            <a:srgbClr val="000000"/>
                          </a:solidFill>
                          <a:effectLst/>
                          <a:latin typeface="Arial" panose="020B0604020202020204" pitchFamily="34" charset="0"/>
                        </a:rPr>
                        <a:t>-0.1</a:t>
                      </a:r>
                    </a:p>
                  </a:txBody>
                  <a:tcPr marL="9525" marR="9525" marT="9525" marB="0" anchor="ctr">
                    <a:solidFill>
                      <a:schemeClr val="accent3">
                        <a:lumMod val="20000"/>
                        <a:lumOff val="80000"/>
                      </a:schemeClr>
                    </a:solidFill>
                  </a:tcPr>
                </a:tc>
                <a:tc>
                  <a:txBody>
                    <a:bodyPr/>
                    <a:lstStyle/>
                    <a:p>
                      <a:pPr algn="ctr" rtl="0" fontAlgn="ctr"/>
                      <a:r>
                        <a:rPr lang="en-US" sz="1800" b="0" i="0" u="none" strike="noStrike">
                          <a:solidFill>
                            <a:srgbClr val="000000"/>
                          </a:solidFill>
                          <a:effectLst/>
                          <a:latin typeface="Arial" panose="020B0604020202020204" pitchFamily="34" charset="0"/>
                        </a:rPr>
                        <a:t>23.8</a:t>
                      </a:r>
                    </a:p>
                  </a:txBody>
                  <a:tcPr marL="9525" marR="9525" marT="9525" marB="0" anchor="ctr">
                    <a:solidFill>
                      <a:schemeClr val="accent3">
                        <a:lumMod val="20000"/>
                        <a:lumOff val="80000"/>
                      </a:schemeClr>
                    </a:solidFill>
                  </a:tcPr>
                </a:tc>
                <a:tc>
                  <a:txBody>
                    <a:bodyPr/>
                    <a:lstStyle/>
                    <a:p>
                      <a:pPr algn="ctr" rtl="0" fontAlgn="ctr"/>
                      <a:r>
                        <a:rPr lang="en-US" sz="1800" b="0" i="0" u="none" strike="noStrike" dirty="0">
                          <a:solidFill>
                            <a:srgbClr val="000000"/>
                          </a:solidFill>
                          <a:effectLst/>
                          <a:latin typeface="Arial" panose="020B0604020202020204" pitchFamily="34" charset="0"/>
                        </a:rPr>
                        <a:t>19.4</a:t>
                      </a:r>
                    </a:p>
                  </a:txBody>
                  <a:tcPr marL="9525" marR="9525" marT="9525" marB="0" anchor="ctr">
                    <a:solidFill>
                      <a:schemeClr val="accent3">
                        <a:lumMod val="20000"/>
                        <a:lumOff val="80000"/>
                      </a:schemeClr>
                    </a:solidFill>
                  </a:tcPr>
                </a:tc>
                <a:extLst>
                  <a:ext uri="{0D108BD9-81ED-4DB2-BD59-A6C34878D82A}">
                    <a16:rowId xmlns:a16="http://schemas.microsoft.com/office/drawing/2014/main" val="4089362542"/>
                  </a:ext>
                </a:extLst>
              </a:tr>
            </a:tbl>
          </a:graphicData>
        </a:graphic>
      </p:graphicFrame>
      <p:sp>
        <p:nvSpPr>
          <p:cNvPr id="11" name="Rectangle 10">
            <a:extLst>
              <a:ext uri="{FF2B5EF4-FFF2-40B4-BE49-F238E27FC236}">
                <a16:creationId xmlns:a16="http://schemas.microsoft.com/office/drawing/2014/main" id="{D973756B-4883-BE43-B098-1956B1928E13}"/>
              </a:ext>
            </a:extLst>
          </p:cNvPr>
          <p:cNvSpPr/>
          <p:nvPr/>
        </p:nvSpPr>
        <p:spPr>
          <a:xfrm>
            <a:off x="5070504" y="3666353"/>
            <a:ext cx="537454" cy="1015663"/>
          </a:xfrm>
          <a:prstGeom prst="rect">
            <a:avLst/>
          </a:prstGeom>
        </p:spPr>
        <p:txBody>
          <a:bodyPr wrap="square">
            <a:spAutoFit/>
          </a:bodyPr>
          <a:lstStyle/>
          <a:p>
            <a:r>
              <a:rPr lang="en-US" sz="6000" dirty="0"/>
              <a:t>?</a:t>
            </a:r>
          </a:p>
        </p:txBody>
      </p:sp>
    </p:spTree>
    <p:extLst>
      <p:ext uri="{BB962C8B-B14F-4D97-AF65-F5344CB8AC3E}">
        <p14:creationId xmlns:p14="http://schemas.microsoft.com/office/powerpoint/2010/main" val="37081233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dirty="0"/>
              <a:t>The 2020 census needs differential privacy</a:t>
            </a:r>
          </a:p>
        </p:txBody>
      </p:sp>
      <p:sp>
        <p:nvSpPr>
          <p:cNvPr id="6" name="Subtitle 5"/>
          <p:cNvSpPr>
            <a:spLocks noGrp="1"/>
          </p:cNvSpPr>
          <p:nvPr>
            <p:ph type="subTitle" idx="1"/>
          </p:nvPr>
        </p:nvSpPr>
        <p:spPr/>
        <p:txBody>
          <a:bodyPr/>
          <a:lstStyle/>
          <a:p>
            <a:endParaRPr lang="en-US"/>
          </a:p>
        </p:txBody>
      </p:sp>
      <p:pic>
        <p:nvPicPr>
          <p:cNvPr id="8" name="Picture 7"/>
          <p:cNvPicPr>
            <a:picLocks noChangeAspect="1"/>
          </p:cNvPicPr>
          <p:nvPr/>
        </p:nvPicPr>
        <p:blipFill>
          <a:blip r:embed="rId2"/>
          <a:stretch>
            <a:fillRect/>
          </a:stretch>
        </p:blipFill>
        <p:spPr>
          <a:xfrm>
            <a:off x="1981200" y="1417638"/>
            <a:ext cx="8892939" cy="5272618"/>
          </a:xfrm>
          <a:prstGeom prst="rect">
            <a:avLst/>
          </a:prstGeom>
        </p:spPr>
      </p:pic>
      <p:sp>
        <p:nvSpPr>
          <p:cNvPr id="3" name="Slide Number Placeholder 2"/>
          <p:cNvSpPr>
            <a:spLocks noGrp="1"/>
          </p:cNvSpPr>
          <p:nvPr>
            <p:ph type="sldNum" sz="quarter" idx="12"/>
          </p:nvPr>
        </p:nvSpPr>
        <p:spPr/>
        <p:txBody>
          <a:bodyPr/>
          <a:lstStyle/>
          <a:p>
            <a:fld id="{6B70B6FD-B4DD-4C3C-B591-D26FF6FF6394}" type="slidenum">
              <a:rPr lang="en-US" smtClean="0"/>
              <a:pPr/>
              <a:t>36</a:t>
            </a:fld>
            <a:endParaRPr lang="en-US"/>
          </a:p>
        </p:txBody>
      </p:sp>
    </p:spTree>
    <p:extLst>
      <p:ext uri="{BB962C8B-B14F-4D97-AF65-F5344CB8AC3E}">
        <p14:creationId xmlns:p14="http://schemas.microsoft.com/office/powerpoint/2010/main" val="35895649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Disclosure Avoidance System allows the Census Bureau to enforce global confidentiality protections.</a:t>
            </a:r>
            <a:endParaRPr lang="en-US" dirty="0">
              <a:latin typeface="+mn-lt"/>
            </a:endParaRPr>
          </a:p>
        </p:txBody>
      </p:sp>
      <p:sp>
        <p:nvSpPr>
          <p:cNvPr id="8" name="Rectangle 7"/>
          <p:cNvSpPr/>
          <p:nvPr/>
        </p:nvSpPr>
        <p:spPr>
          <a:xfrm>
            <a:off x="2053101" y="2841174"/>
            <a:ext cx="1195735"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Census Unedited File </a:t>
            </a:r>
          </a:p>
        </p:txBody>
      </p:sp>
      <p:sp>
        <p:nvSpPr>
          <p:cNvPr id="9" name="Rectangle 8"/>
          <p:cNvSpPr/>
          <p:nvPr/>
        </p:nvSpPr>
        <p:spPr>
          <a:xfrm>
            <a:off x="3659513" y="2841174"/>
            <a:ext cx="1349469"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Census Edited File</a:t>
            </a:r>
          </a:p>
        </p:txBody>
      </p:sp>
      <p:sp>
        <p:nvSpPr>
          <p:cNvPr id="10" name="Rectangle 9"/>
          <p:cNvSpPr/>
          <p:nvPr/>
        </p:nvSpPr>
        <p:spPr>
          <a:xfrm>
            <a:off x="7696200" y="2841179"/>
            <a:ext cx="1371600" cy="146836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Microdata Detail File</a:t>
            </a:r>
            <a:endParaRPr lang="en-US" sz="1600" b="1" dirty="0">
              <a:solidFill>
                <a:schemeClr val="bg1"/>
              </a:solidFill>
            </a:endParaRPr>
          </a:p>
        </p:txBody>
      </p:sp>
      <p:sp>
        <p:nvSpPr>
          <p:cNvPr id="11" name="Rectangle 10"/>
          <p:cNvSpPr/>
          <p:nvPr/>
        </p:nvSpPr>
        <p:spPr>
          <a:xfrm>
            <a:off x="9979818" y="1680091"/>
            <a:ext cx="1844769" cy="146836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Pre-specified tabular summaries: </a:t>
            </a:r>
            <a:br>
              <a:rPr lang="en-US" sz="1600" dirty="0"/>
            </a:br>
            <a:r>
              <a:rPr lang="en-US" sz="1600" b="1" dirty="0"/>
              <a:t>PL94-171, SF1, SF2</a:t>
            </a:r>
            <a:endParaRPr lang="en-US" sz="1600" dirty="0"/>
          </a:p>
        </p:txBody>
      </p:sp>
      <p:sp>
        <p:nvSpPr>
          <p:cNvPr id="12" name="Rectangle 11"/>
          <p:cNvSpPr/>
          <p:nvPr/>
        </p:nvSpPr>
        <p:spPr>
          <a:xfrm>
            <a:off x="9979818" y="3652698"/>
            <a:ext cx="1844769" cy="146836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Special tabulations </a:t>
            </a:r>
            <a:r>
              <a:rPr lang="en-US" sz="1600" dirty="0"/>
              <a:t>and post-census research</a:t>
            </a:r>
          </a:p>
        </p:txBody>
      </p:sp>
      <p:cxnSp>
        <p:nvCxnSpPr>
          <p:cNvPr id="26" name="Straight Arrow Connector 25"/>
          <p:cNvCxnSpPr>
            <a:stCxn id="8" idx="3"/>
            <a:endCxn id="9" idx="1"/>
          </p:cNvCxnSpPr>
          <p:nvPr/>
        </p:nvCxnSpPr>
        <p:spPr>
          <a:xfrm>
            <a:off x="3248836" y="3575358"/>
            <a:ext cx="410677" cy="0"/>
          </a:xfrm>
          <a:prstGeom prst="straightConnector1">
            <a:avLst/>
          </a:prstGeom>
          <a:ln w="76200">
            <a:solidFill>
              <a:srgbClr val="FF33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0" idx="3"/>
            <a:endCxn id="11" idx="1"/>
          </p:cNvCxnSpPr>
          <p:nvPr/>
        </p:nvCxnSpPr>
        <p:spPr>
          <a:xfrm flipV="1">
            <a:off x="9067800" y="2414275"/>
            <a:ext cx="912018" cy="116108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0" idx="3"/>
            <a:endCxn id="12" idx="1"/>
          </p:cNvCxnSpPr>
          <p:nvPr/>
        </p:nvCxnSpPr>
        <p:spPr>
          <a:xfrm>
            <a:off x="9067800" y="3575363"/>
            <a:ext cx="912018" cy="81151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28600" y="2841178"/>
            <a:ext cx="1357267"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Decennial Response File</a:t>
            </a:r>
          </a:p>
        </p:txBody>
      </p:sp>
      <p:cxnSp>
        <p:nvCxnSpPr>
          <p:cNvPr id="35" name="Straight Arrow Connector 34"/>
          <p:cNvCxnSpPr>
            <a:stCxn id="22" idx="3"/>
            <a:endCxn id="8" idx="1"/>
          </p:cNvCxnSpPr>
          <p:nvPr/>
        </p:nvCxnSpPr>
        <p:spPr>
          <a:xfrm flipV="1">
            <a:off x="1585867" y="3575358"/>
            <a:ext cx="467234" cy="4"/>
          </a:xfrm>
          <a:prstGeom prst="straightConnector1">
            <a:avLst/>
          </a:prstGeom>
          <a:ln w="76200">
            <a:solidFill>
              <a:srgbClr val="FF3300"/>
            </a:solidFill>
            <a:tailEnd type="triangle"/>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15" y="4386882"/>
            <a:ext cx="1565494" cy="1175718"/>
          </a:xfrm>
          <a:prstGeom prst="rect">
            <a:avLst/>
          </a:prstGeom>
        </p:spPr>
      </p:pic>
      <p:sp>
        <p:nvSpPr>
          <p:cNvPr id="24" name="Rectangle 23"/>
          <p:cNvSpPr/>
          <p:nvPr/>
        </p:nvSpPr>
        <p:spPr>
          <a:xfrm>
            <a:off x="5296805" y="2841175"/>
            <a:ext cx="2056797" cy="146836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Global Confidentiality Protection Process</a:t>
            </a:r>
          </a:p>
          <a:p>
            <a:pPr algn="ctr"/>
            <a:endParaRPr lang="en-US" sz="1600" b="1" dirty="0">
              <a:solidFill>
                <a:schemeClr val="bg1"/>
              </a:solidFill>
            </a:endParaRPr>
          </a:p>
          <a:p>
            <a:pPr algn="ctr"/>
            <a:r>
              <a:rPr lang="en-US" sz="1600" b="1" dirty="0">
                <a:solidFill>
                  <a:schemeClr val="bg1"/>
                </a:solidFill>
              </a:rPr>
              <a:t>Disclosure Avoidance System</a:t>
            </a:r>
          </a:p>
        </p:txBody>
      </p:sp>
      <p:cxnSp>
        <p:nvCxnSpPr>
          <p:cNvPr id="25" name="Straight Arrow Connector 24"/>
          <p:cNvCxnSpPr>
            <a:stCxn id="27" idx="0"/>
            <a:endCxn id="24" idx="2"/>
          </p:cNvCxnSpPr>
          <p:nvPr/>
        </p:nvCxnSpPr>
        <p:spPr>
          <a:xfrm flipH="1" flipV="1">
            <a:off x="6325204" y="4309542"/>
            <a:ext cx="6021" cy="108633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5150125" y="5395876"/>
            <a:ext cx="2362200" cy="94456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Privacy-loss Budget,</a:t>
            </a:r>
          </a:p>
          <a:p>
            <a:pPr algn="ctr"/>
            <a:r>
              <a:rPr lang="en-US" dirty="0"/>
              <a:t>Accuracy Decisions</a:t>
            </a:r>
          </a:p>
        </p:txBody>
      </p:sp>
      <p:cxnSp>
        <p:nvCxnSpPr>
          <p:cNvPr id="29" name="Straight Arrow Connector 28"/>
          <p:cNvCxnSpPr>
            <a:stCxn id="24" idx="3"/>
            <a:endCxn id="10" idx="1"/>
          </p:cNvCxnSpPr>
          <p:nvPr/>
        </p:nvCxnSpPr>
        <p:spPr>
          <a:xfrm>
            <a:off x="7353602" y="3575359"/>
            <a:ext cx="342598" cy="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9" idx="3"/>
            <a:endCxn id="24" idx="1"/>
          </p:cNvCxnSpPr>
          <p:nvPr/>
        </p:nvCxnSpPr>
        <p:spPr>
          <a:xfrm>
            <a:off x="5008982" y="3575358"/>
            <a:ext cx="287823" cy="1"/>
          </a:xfrm>
          <a:prstGeom prst="straightConnector1">
            <a:avLst/>
          </a:prstGeom>
          <a:ln w="76200">
            <a:solidFill>
              <a:srgbClr val="FF33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6B70B6FD-B4DD-4C3C-B591-D26FF6FF6394}" type="slidenum">
              <a:rPr lang="en-US" smtClean="0"/>
              <a:pPr/>
              <a:t>37</a:t>
            </a:fld>
            <a:endParaRPr lang="en-US"/>
          </a:p>
        </p:txBody>
      </p:sp>
      <p:sp>
        <p:nvSpPr>
          <p:cNvPr id="20" name="TextBox 19"/>
          <p:cNvSpPr txBox="1"/>
          <p:nvPr/>
        </p:nvSpPr>
        <p:spPr>
          <a:xfrm>
            <a:off x="360539" y="2229158"/>
            <a:ext cx="1027845" cy="584775"/>
          </a:xfrm>
          <a:prstGeom prst="rect">
            <a:avLst/>
          </a:prstGeom>
          <a:noFill/>
        </p:spPr>
        <p:txBody>
          <a:bodyPr wrap="none" rtlCol="0">
            <a:spAutoFit/>
          </a:bodyPr>
          <a:lstStyle/>
          <a:p>
            <a:r>
              <a:rPr lang="en-US" sz="3200" b="1" dirty="0"/>
              <a:t>DRF</a:t>
            </a:r>
          </a:p>
        </p:txBody>
      </p:sp>
      <p:sp>
        <p:nvSpPr>
          <p:cNvPr id="21" name="TextBox 20"/>
          <p:cNvSpPr txBox="1"/>
          <p:nvPr/>
        </p:nvSpPr>
        <p:spPr>
          <a:xfrm>
            <a:off x="2074737" y="2211776"/>
            <a:ext cx="1027845" cy="584775"/>
          </a:xfrm>
          <a:prstGeom prst="rect">
            <a:avLst/>
          </a:prstGeom>
          <a:noFill/>
        </p:spPr>
        <p:txBody>
          <a:bodyPr wrap="none" rtlCol="0">
            <a:spAutoFit/>
          </a:bodyPr>
          <a:lstStyle/>
          <a:p>
            <a:r>
              <a:rPr lang="en-US" sz="3200" b="1" dirty="0"/>
              <a:t>CUF</a:t>
            </a:r>
          </a:p>
        </p:txBody>
      </p:sp>
      <p:sp>
        <p:nvSpPr>
          <p:cNvPr id="23" name="TextBox 22"/>
          <p:cNvSpPr txBox="1"/>
          <p:nvPr/>
        </p:nvSpPr>
        <p:spPr>
          <a:xfrm>
            <a:off x="7868077" y="2229158"/>
            <a:ext cx="1072730" cy="584775"/>
          </a:xfrm>
          <a:prstGeom prst="rect">
            <a:avLst/>
          </a:prstGeom>
          <a:noFill/>
        </p:spPr>
        <p:txBody>
          <a:bodyPr wrap="none" rtlCol="0">
            <a:spAutoFit/>
          </a:bodyPr>
          <a:lstStyle/>
          <a:p>
            <a:r>
              <a:rPr lang="en-US" sz="3200" b="1" dirty="0"/>
              <a:t>MDF</a:t>
            </a:r>
          </a:p>
        </p:txBody>
      </p:sp>
      <p:sp>
        <p:nvSpPr>
          <p:cNvPr id="28" name="TextBox 27"/>
          <p:cNvSpPr txBox="1"/>
          <p:nvPr/>
        </p:nvSpPr>
        <p:spPr>
          <a:xfrm>
            <a:off x="3832208" y="2211775"/>
            <a:ext cx="1005403" cy="584775"/>
          </a:xfrm>
          <a:prstGeom prst="rect">
            <a:avLst/>
          </a:prstGeom>
          <a:noFill/>
        </p:spPr>
        <p:txBody>
          <a:bodyPr wrap="none" rtlCol="0">
            <a:spAutoFit/>
          </a:bodyPr>
          <a:lstStyle/>
          <a:p>
            <a:r>
              <a:rPr lang="en-US" sz="3200" b="1" dirty="0"/>
              <a:t>CEF</a:t>
            </a:r>
          </a:p>
        </p:txBody>
      </p:sp>
      <p:sp>
        <p:nvSpPr>
          <p:cNvPr id="31" name="Rectangle 30"/>
          <p:cNvSpPr/>
          <p:nvPr/>
        </p:nvSpPr>
        <p:spPr>
          <a:xfrm>
            <a:off x="1684349" y="5470992"/>
            <a:ext cx="2954527" cy="52416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Confidential data</a:t>
            </a:r>
          </a:p>
        </p:txBody>
      </p:sp>
      <p:sp>
        <p:nvSpPr>
          <p:cNvPr id="33" name="Rectangle 32"/>
          <p:cNvSpPr/>
          <p:nvPr/>
        </p:nvSpPr>
        <p:spPr>
          <a:xfrm>
            <a:off x="8940807" y="5476165"/>
            <a:ext cx="1844769" cy="52416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Public data</a:t>
            </a:r>
            <a:endParaRPr lang="en-US" sz="1600" dirty="0"/>
          </a:p>
        </p:txBody>
      </p:sp>
      <p:sp>
        <p:nvSpPr>
          <p:cNvPr id="34" name="TextBox 33"/>
          <p:cNvSpPr txBox="1"/>
          <p:nvPr/>
        </p:nvSpPr>
        <p:spPr>
          <a:xfrm>
            <a:off x="5876622" y="2204110"/>
            <a:ext cx="1051891" cy="584775"/>
          </a:xfrm>
          <a:prstGeom prst="rect">
            <a:avLst/>
          </a:prstGeom>
          <a:noFill/>
        </p:spPr>
        <p:txBody>
          <a:bodyPr wrap="none" rtlCol="0">
            <a:spAutoFit/>
          </a:bodyPr>
          <a:lstStyle/>
          <a:p>
            <a:r>
              <a:rPr lang="en-US" sz="3200" b="1" dirty="0"/>
              <a:t>DAS</a:t>
            </a:r>
          </a:p>
        </p:txBody>
      </p:sp>
    </p:spTree>
    <p:extLst>
      <p:ext uri="{BB962C8B-B14F-4D97-AF65-F5344CB8AC3E}">
        <p14:creationId xmlns:p14="http://schemas.microsoft.com/office/powerpoint/2010/main" val="839401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Disclosure Avoidance System relies on injects formally private noise.</a:t>
            </a:r>
          </a:p>
        </p:txBody>
      </p:sp>
      <p:sp>
        <p:nvSpPr>
          <p:cNvPr id="3" name="Content Placeholder 2"/>
          <p:cNvSpPr>
            <a:spLocks noGrp="1"/>
          </p:cNvSpPr>
          <p:nvPr>
            <p:ph idx="1"/>
          </p:nvPr>
        </p:nvSpPr>
        <p:spPr/>
        <p:txBody>
          <a:bodyPr>
            <a:normAutofit fontScale="92500" lnSpcReduction="20000"/>
          </a:bodyPr>
          <a:lstStyle/>
          <a:p>
            <a:r>
              <a:rPr lang="en-US" dirty="0"/>
              <a:t>Advantages of noise injection with formal privacy:</a:t>
            </a:r>
          </a:p>
          <a:p>
            <a:pPr lvl="1"/>
            <a:r>
              <a:rPr lang="en-US" b="1" dirty="0"/>
              <a:t>Transparency: </a:t>
            </a:r>
            <a:r>
              <a:rPr lang="en-US" dirty="0"/>
              <a:t>the details can be explained to the public </a:t>
            </a:r>
          </a:p>
          <a:p>
            <a:pPr lvl="1"/>
            <a:r>
              <a:rPr lang="en-US" dirty="0"/>
              <a:t>Tunable privacy guarantees</a:t>
            </a:r>
          </a:p>
          <a:p>
            <a:pPr lvl="1"/>
            <a:r>
              <a:rPr lang="en-US" dirty="0"/>
              <a:t>Privacy guarantees do not depend on external data</a:t>
            </a:r>
          </a:p>
          <a:p>
            <a:pPr lvl="1"/>
            <a:r>
              <a:rPr lang="en-US" dirty="0"/>
              <a:t>Protects against accurate database reconstruction</a:t>
            </a:r>
          </a:p>
          <a:p>
            <a:pPr lvl="1"/>
            <a:r>
              <a:rPr lang="en-US" dirty="0"/>
              <a:t>Protects every member of the population</a:t>
            </a:r>
          </a:p>
          <a:p>
            <a:endParaRPr lang="en-US" i="1" dirty="0"/>
          </a:p>
          <a:p>
            <a:r>
              <a:rPr lang="en-US" dirty="0"/>
              <a:t>Challenges:</a:t>
            </a:r>
          </a:p>
          <a:p>
            <a:pPr lvl="1"/>
            <a:r>
              <a:rPr lang="en-US" dirty="0"/>
              <a:t>Entire country must be processed at once for best accuracy</a:t>
            </a:r>
          </a:p>
          <a:p>
            <a:pPr lvl="1"/>
            <a:r>
              <a:rPr lang="en-US" dirty="0"/>
              <a:t>Every use of confidential data must be tallied in the </a:t>
            </a:r>
            <a:r>
              <a:rPr lang="en-US" i="1" dirty="0"/>
              <a:t>privacy-loss budget</a:t>
            </a:r>
            <a:endParaRPr lang="en-US" dirty="0"/>
          </a:p>
        </p:txBody>
      </p:sp>
      <p:grpSp>
        <p:nvGrpSpPr>
          <p:cNvPr id="11" name="Group 10"/>
          <p:cNvGrpSpPr/>
          <p:nvPr/>
        </p:nvGrpSpPr>
        <p:grpSpPr>
          <a:xfrm>
            <a:off x="9003791" y="2133600"/>
            <a:ext cx="3046793" cy="2874354"/>
            <a:chOff x="8535607" y="1853624"/>
            <a:chExt cx="3046793" cy="2874354"/>
          </a:xfrm>
        </p:grpSpPr>
        <p:grpSp>
          <p:nvGrpSpPr>
            <p:cNvPr id="9" name="Group 8"/>
            <p:cNvGrpSpPr/>
            <p:nvPr/>
          </p:nvGrpSpPr>
          <p:grpSpPr>
            <a:xfrm>
              <a:off x="8535607" y="1853624"/>
              <a:ext cx="3046793" cy="2466873"/>
              <a:chOff x="4423218" y="2841177"/>
              <a:chExt cx="3046793" cy="2466873"/>
            </a:xfrm>
          </p:grpSpPr>
          <p:sp>
            <p:nvSpPr>
              <p:cNvPr id="5" name="Rectangle 4"/>
              <p:cNvSpPr/>
              <p:nvPr/>
            </p:nvSpPr>
            <p:spPr>
              <a:xfrm>
                <a:off x="4918216" y="2841177"/>
                <a:ext cx="2056797" cy="146836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Global Confidentiality Protection Process</a:t>
                </a:r>
              </a:p>
              <a:p>
                <a:pPr algn="ctr"/>
                <a:endParaRPr lang="en-US" sz="1600" b="1" dirty="0">
                  <a:solidFill>
                    <a:schemeClr val="bg1"/>
                  </a:solidFill>
                </a:endParaRPr>
              </a:p>
              <a:p>
                <a:pPr algn="ctr"/>
                <a:r>
                  <a:rPr lang="en-US" sz="1600" b="1" dirty="0">
                    <a:solidFill>
                      <a:schemeClr val="bg1"/>
                    </a:solidFill>
                  </a:rPr>
                  <a:t>Disclosure Avoidance System</a:t>
                </a:r>
              </a:p>
            </p:txBody>
          </p:sp>
          <p:cxnSp>
            <p:nvCxnSpPr>
              <p:cNvPr id="6" name="Straight Arrow Connector 5"/>
              <p:cNvCxnSpPr>
                <a:endCxn id="5" idx="1"/>
              </p:cNvCxnSpPr>
              <p:nvPr/>
            </p:nvCxnSpPr>
            <p:spPr>
              <a:xfrm flipV="1">
                <a:off x="4423218" y="3575361"/>
                <a:ext cx="494998" cy="1"/>
              </a:xfrm>
              <a:prstGeom prst="straightConnector1">
                <a:avLst/>
              </a:prstGeom>
              <a:ln w="76200">
                <a:solidFill>
                  <a:srgbClr val="FF33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5" idx="3"/>
              </p:cNvCxnSpPr>
              <p:nvPr/>
            </p:nvCxnSpPr>
            <p:spPr>
              <a:xfrm flipV="1">
                <a:off x="6975013" y="3560591"/>
                <a:ext cx="494998" cy="1477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endCxn id="5" idx="2"/>
              </p:cNvCxnSpPr>
              <p:nvPr/>
            </p:nvCxnSpPr>
            <p:spPr>
              <a:xfrm flipV="1">
                <a:off x="5946614" y="4309544"/>
                <a:ext cx="1" cy="998506"/>
              </a:xfrm>
              <a:prstGeom prst="straightConnector1">
                <a:avLst/>
              </a:prstGeom>
              <a:ln w="76200">
                <a:solidFill>
                  <a:srgbClr val="FF3300"/>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9850542" y="4143203"/>
              <a:ext cx="416922" cy="584775"/>
            </a:xfrm>
            <a:prstGeom prst="rect">
              <a:avLst/>
            </a:prstGeom>
          </p:spPr>
          <p:txBody>
            <a:bodyPr wrap="square">
              <a:spAutoFit/>
            </a:bodyPr>
            <a:lstStyle/>
            <a:p>
              <a:r>
                <a:rPr lang="el-GR" sz="3200" b="1" dirty="0"/>
                <a:t>ε</a:t>
              </a:r>
              <a:endParaRPr lang="en-US" sz="3200" dirty="0"/>
            </a:p>
          </p:txBody>
        </p:sp>
      </p:grpSp>
      <p:sp>
        <p:nvSpPr>
          <p:cNvPr id="4" name="Slide Number Placeholder 3"/>
          <p:cNvSpPr>
            <a:spLocks noGrp="1"/>
          </p:cNvSpPr>
          <p:nvPr>
            <p:ph type="sldNum" sz="quarter" idx="12"/>
          </p:nvPr>
        </p:nvSpPr>
        <p:spPr/>
        <p:txBody>
          <a:bodyPr/>
          <a:lstStyle/>
          <a:p>
            <a:fld id="{6B70B6FD-B4DD-4C3C-B591-D26FF6FF6394}" type="slidenum">
              <a:rPr lang="en-US" smtClean="0"/>
              <a:pPr/>
              <a:t>38</a:t>
            </a:fld>
            <a:endParaRPr lang="en-US"/>
          </a:p>
        </p:txBody>
      </p:sp>
    </p:spTree>
    <p:extLst>
      <p:ext uri="{BB962C8B-B14F-4D97-AF65-F5344CB8AC3E}">
        <p14:creationId xmlns:p14="http://schemas.microsoft.com/office/powerpoint/2010/main" val="25683596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There was no off-the-shelf system for applying differential privacy to a national census</a:t>
            </a:r>
          </a:p>
        </p:txBody>
      </p:sp>
      <p:sp>
        <p:nvSpPr>
          <p:cNvPr id="9" name="Content Placeholder 8"/>
          <p:cNvSpPr>
            <a:spLocks noGrp="1"/>
          </p:cNvSpPr>
          <p:nvPr>
            <p:ph idx="1"/>
          </p:nvPr>
        </p:nvSpPr>
        <p:spPr/>
        <p:txBody>
          <a:bodyPr>
            <a:normAutofit fontScale="85000" lnSpcReduction="10000"/>
          </a:bodyPr>
          <a:lstStyle/>
          <a:p>
            <a:endParaRPr lang="en-US" dirty="0"/>
          </a:p>
          <a:p>
            <a:r>
              <a:rPr lang="en-US" dirty="0"/>
              <a:t>We had to create a new system that:</a:t>
            </a:r>
          </a:p>
          <a:p>
            <a:pPr lvl="1"/>
            <a:r>
              <a:rPr lang="en-US" dirty="0"/>
              <a:t>Produced higher-quality statistics at more densely populated geographies</a:t>
            </a:r>
          </a:p>
          <a:p>
            <a:pPr lvl="1"/>
            <a:r>
              <a:rPr lang="en-US" dirty="0"/>
              <a:t>Produced consistent tables</a:t>
            </a:r>
          </a:p>
          <a:p>
            <a:pPr marL="1588" lvl="1" indent="0">
              <a:buNone/>
            </a:pPr>
            <a:endParaRPr lang="en-US" dirty="0"/>
          </a:p>
          <a:p>
            <a:pPr marL="1588" lvl="1" indent="0">
              <a:buNone/>
            </a:pPr>
            <a:r>
              <a:rPr lang="en-US" dirty="0"/>
              <a:t>We created new differential privacy algorithms and processing systems that:</a:t>
            </a:r>
          </a:p>
          <a:p>
            <a:pPr lvl="1"/>
            <a:r>
              <a:rPr lang="en-US" dirty="0"/>
              <a:t>Produce highly accurate statistics for large populations (e.g. states, counties)</a:t>
            </a:r>
          </a:p>
          <a:p>
            <a:pPr lvl="1"/>
            <a:r>
              <a:rPr lang="en-US" dirty="0"/>
              <a:t>Create privatized microdata that can be used for any tabulation without additional privacy loss</a:t>
            </a:r>
          </a:p>
          <a:p>
            <a:pPr lvl="1"/>
            <a:r>
              <a:rPr lang="en-US" dirty="0"/>
              <a:t>Fit into the decennial census production system</a:t>
            </a:r>
          </a:p>
          <a:p>
            <a:pPr lvl="1"/>
            <a:endParaRPr lang="en-US" dirty="0"/>
          </a:p>
        </p:txBody>
      </p:sp>
      <p:sp>
        <p:nvSpPr>
          <p:cNvPr id="3" name="Slide Number Placeholder 2"/>
          <p:cNvSpPr>
            <a:spLocks noGrp="1"/>
          </p:cNvSpPr>
          <p:nvPr>
            <p:ph type="sldNum" sz="quarter" idx="12"/>
          </p:nvPr>
        </p:nvSpPr>
        <p:spPr/>
        <p:txBody>
          <a:bodyPr/>
          <a:lstStyle/>
          <a:p>
            <a:fld id="{6B70B6FD-B4DD-4C3C-B591-D26FF6FF6394}" type="slidenum">
              <a:rPr lang="en-US" smtClean="0"/>
              <a:pPr/>
              <a:t>39</a:t>
            </a:fld>
            <a:endParaRPr lang="en-US"/>
          </a:p>
        </p:txBody>
      </p:sp>
    </p:spTree>
    <p:extLst>
      <p:ext uri="{BB962C8B-B14F-4D97-AF65-F5344CB8AC3E}">
        <p14:creationId xmlns:p14="http://schemas.microsoft.com/office/powerpoint/2010/main" val="979658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The threat of database reconstruction</a:t>
            </a:r>
          </a:p>
        </p:txBody>
      </p:sp>
      <p:sp>
        <p:nvSpPr>
          <p:cNvPr id="2" name="Slide Number Placeholder 1"/>
          <p:cNvSpPr>
            <a:spLocks noGrp="1"/>
          </p:cNvSpPr>
          <p:nvPr>
            <p:ph type="sldNum" sz="quarter" idx="12"/>
          </p:nvPr>
        </p:nvSpPr>
        <p:spPr/>
        <p:txBody>
          <a:bodyPr/>
          <a:lstStyle/>
          <a:p>
            <a:fld id="{6B70B6FD-B4DD-4C3C-B591-D26FF6FF6394}" type="slidenum">
              <a:rPr lang="en-US" smtClean="0"/>
              <a:pPr/>
              <a:t>4</a:t>
            </a:fld>
            <a:endParaRPr lang="en-US"/>
          </a:p>
        </p:txBody>
      </p:sp>
    </p:spTree>
    <p:extLst>
      <p:ext uri="{BB962C8B-B14F-4D97-AF65-F5344CB8AC3E}">
        <p14:creationId xmlns:p14="http://schemas.microsoft.com/office/powerpoint/2010/main" val="17931963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487155" y="495300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5" name="Title 4"/>
          <p:cNvSpPr>
            <a:spLocks noGrp="1"/>
          </p:cNvSpPr>
          <p:nvPr>
            <p:ph type="title"/>
          </p:nvPr>
        </p:nvSpPr>
        <p:spPr/>
        <p:txBody>
          <a:bodyPr>
            <a:normAutofit/>
          </a:bodyPr>
          <a:lstStyle/>
          <a:p>
            <a:r>
              <a:rPr lang="en-US" dirty="0"/>
              <a:t>We have implemented two algorithms</a:t>
            </a:r>
          </a:p>
        </p:txBody>
      </p:sp>
      <p:sp>
        <p:nvSpPr>
          <p:cNvPr id="2" name="Content Placeholder 1"/>
          <p:cNvSpPr>
            <a:spLocks noGrp="1"/>
          </p:cNvSpPr>
          <p:nvPr>
            <p:ph sz="half" idx="1"/>
          </p:nvPr>
        </p:nvSpPr>
        <p:spPr>
          <a:xfrm>
            <a:off x="609600" y="1600202"/>
            <a:ext cx="5384800" cy="682210"/>
          </a:xfrm>
        </p:spPr>
        <p:txBody>
          <a:bodyPr/>
          <a:lstStyle/>
          <a:p>
            <a:pPr algn="ctr"/>
            <a:r>
              <a:rPr lang="en-US" dirty="0"/>
              <a:t>Block-by-block algorithm:</a:t>
            </a:r>
          </a:p>
          <a:p>
            <a:pPr algn="ctr"/>
            <a:endParaRPr lang="en-US" dirty="0"/>
          </a:p>
        </p:txBody>
      </p:sp>
      <p:sp>
        <p:nvSpPr>
          <p:cNvPr id="4" name="Content Placeholder 3"/>
          <p:cNvSpPr>
            <a:spLocks noGrp="1"/>
          </p:cNvSpPr>
          <p:nvPr>
            <p:ph sz="half" idx="2"/>
          </p:nvPr>
        </p:nvSpPr>
        <p:spPr>
          <a:xfrm>
            <a:off x="6197600" y="1600201"/>
            <a:ext cx="5384800" cy="4525963"/>
          </a:xfrm>
        </p:spPr>
        <p:txBody>
          <a:bodyPr/>
          <a:lstStyle/>
          <a:p>
            <a:pPr algn="ctr"/>
            <a:r>
              <a:rPr lang="en-US" dirty="0"/>
              <a:t>Top-down algorithm:</a:t>
            </a:r>
          </a:p>
        </p:txBody>
      </p:sp>
      <p:sp>
        <p:nvSpPr>
          <p:cNvPr id="18" name="Rectangle 17"/>
          <p:cNvSpPr/>
          <p:nvPr/>
        </p:nvSpPr>
        <p:spPr>
          <a:xfrm>
            <a:off x="267708" y="3352799"/>
            <a:ext cx="1349469"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8 million blocks</a:t>
            </a:r>
          </a:p>
        </p:txBody>
      </p:sp>
      <p:sp>
        <p:nvSpPr>
          <p:cNvPr id="19" name="Rectangle 18"/>
          <p:cNvSpPr/>
          <p:nvPr/>
        </p:nvSpPr>
        <p:spPr>
          <a:xfrm>
            <a:off x="3883504" y="3352799"/>
            <a:ext cx="1371600" cy="146836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8 million protected blocks</a:t>
            </a:r>
            <a:endParaRPr lang="en-US" sz="1600" b="1" dirty="0">
              <a:solidFill>
                <a:schemeClr val="bg1"/>
              </a:solidFill>
            </a:endParaRPr>
          </a:p>
        </p:txBody>
      </p:sp>
      <p:sp>
        <p:nvSpPr>
          <p:cNvPr id="20" name="Rectangle 19"/>
          <p:cNvSpPr/>
          <p:nvPr/>
        </p:nvSpPr>
        <p:spPr>
          <a:xfrm>
            <a:off x="1979145" y="3352799"/>
            <a:ext cx="1524000" cy="146836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Disclosure Avoidance System</a:t>
            </a:r>
          </a:p>
        </p:txBody>
      </p:sp>
      <p:cxnSp>
        <p:nvCxnSpPr>
          <p:cNvPr id="9" name="Straight Arrow Connector 8"/>
          <p:cNvCxnSpPr>
            <a:stCxn id="18" idx="3"/>
            <a:endCxn id="20" idx="1"/>
          </p:cNvCxnSpPr>
          <p:nvPr/>
        </p:nvCxnSpPr>
        <p:spPr>
          <a:xfrm>
            <a:off x="1617177" y="4086983"/>
            <a:ext cx="36196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0" idx="3"/>
            <a:endCxn id="19" idx="1"/>
          </p:cNvCxnSpPr>
          <p:nvPr/>
        </p:nvCxnSpPr>
        <p:spPr>
          <a:xfrm>
            <a:off x="3503145" y="4086983"/>
            <a:ext cx="38035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69560" y="495300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23" name="Rectangle 22"/>
          <p:cNvSpPr/>
          <p:nvPr/>
        </p:nvSpPr>
        <p:spPr>
          <a:xfrm>
            <a:off x="499974" y="495300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24" name="Rectangle 23"/>
          <p:cNvSpPr/>
          <p:nvPr/>
        </p:nvSpPr>
        <p:spPr>
          <a:xfrm>
            <a:off x="765767" y="495719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25" name="Rectangle 24"/>
          <p:cNvSpPr/>
          <p:nvPr/>
        </p:nvSpPr>
        <p:spPr>
          <a:xfrm>
            <a:off x="996181" y="495719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26" name="Rectangle 25"/>
          <p:cNvSpPr/>
          <p:nvPr/>
        </p:nvSpPr>
        <p:spPr>
          <a:xfrm>
            <a:off x="421960" y="510540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27" name="Rectangle 26"/>
          <p:cNvSpPr/>
          <p:nvPr/>
        </p:nvSpPr>
        <p:spPr>
          <a:xfrm>
            <a:off x="652374" y="510540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28" name="Rectangle 27"/>
          <p:cNvSpPr/>
          <p:nvPr/>
        </p:nvSpPr>
        <p:spPr>
          <a:xfrm>
            <a:off x="918167" y="510959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30" name="Rectangle 29"/>
          <p:cNvSpPr/>
          <p:nvPr/>
        </p:nvSpPr>
        <p:spPr>
          <a:xfrm>
            <a:off x="1256741" y="495300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32" name="Rectangle 31"/>
          <p:cNvSpPr/>
          <p:nvPr/>
        </p:nvSpPr>
        <p:spPr>
          <a:xfrm>
            <a:off x="1409141" y="510540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29" name="Rectangle 28"/>
          <p:cNvSpPr/>
          <p:nvPr/>
        </p:nvSpPr>
        <p:spPr>
          <a:xfrm>
            <a:off x="1148581" y="510959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34" name="Rectangle 33"/>
          <p:cNvSpPr/>
          <p:nvPr/>
        </p:nvSpPr>
        <p:spPr>
          <a:xfrm>
            <a:off x="1487155" y="526199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35" name="Rectangle 34"/>
          <p:cNvSpPr/>
          <p:nvPr/>
        </p:nvSpPr>
        <p:spPr>
          <a:xfrm>
            <a:off x="269560" y="526199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36" name="Rectangle 35"/>
          <p:cNvSpPr/>
          <p:nvPr/>
        </p:nvSpPr>
        <p:spPr>
          <a:xfrm>
            <a:off x="499974" y="526199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37" name="Rectangle 36"/>
          <p:cNvSpPr/>
          <p:nvPr/>
        </p:nvSpPr>
        <p:spPr>
          <a:xfrm>
            <a:off x="765767" y="5266192"/>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38" name="Rectangle 37"/>
          <p:cNvSpPr/>
          <p:nvPr/>
        </p:nvSpPr>
        <p:spPr>
          <a:xfrm>
            <a:off x="996181" y="5266192"/>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39" name="Rectangle 38"/>
          <p:cNvSpPr/>
          <p:nvPr/>
        </p:nvSpPr>
        <p:spPr>
          <a:xfrm>
            <a:off x="421960" y="541439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40" name="Rectangle 39"/>
          <p:cNvSpPr/>
          <p:nvPr/>
        </p:nvSpPr>
        <p:spPr>
          <a:xfrm>
            <a:off x="652374" y="541439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41" name="Rectangle 40"/>
          <p:cNvSpPr/>
          <p:nvPr/>
        </p:nvSpPr>
        <p:spPr>
          <a:xfrm>
            <a:off x="918167" y="5418592"/>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42" name="Rectangle 41"/>
          <p:cNvSpPr/>
          <p:nvPr/>
        </p:nvSpPr>
        <p:spPr>
          <a:xfrm>
            <a:off x="1256741" y="526199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43" name="Rectangle 42"/>
          <p:cNvSpPr/>
          <p:nvPr/>
        </p:nvSpPr>
        <p:spPr>
          <a:xfrm>
            <a:off x="1409141" y="541439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44" name="Rectangle 43"/>
          <p:cNvSpPr/>
          <p:nvPr/>
        </p:nvSpPr>
        <p:spPr>
          <a:xfrm>
            <a:off x="1148581" y="5418592"/>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45" name="Rectangle 44"/>
          <p:cNvSpPr/>
          <p:nvPr/>
        </p:nvSpPr>
        <p:spPr>
          <a:xfrm>
            <a:off x="1461077" y="5582564"/>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46" name="Rectangle 45"/>
          <p:cNvSpPr/>
          <p:nvPr/>
        </p:nvSpPr>
        <p:spPr>
          <a:xfrm>
            <a:off x="243482" y="5582564"/>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47" name="Rectangle 46"/>
          <p:cNvSpPr/>
          <p:nvPr/>
        </p:nvSpPr>
        <p:spPr>
          <a:xfrm>
            <a:off x="473896" y="5582564"/>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48" name="Rectangle 47"/>
          <p:cNvSpPr/>
          <p:nvPr/>
        </p:nvSpPr>
        <p:spPr>
          <a:xfrm>
            <a:off x="739689" y="558676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49" name="Rectangle 48"/>
          <p:cNvSpPr/>
          <p:nvPr/>
        </p:nvSpPr>
        <p:spPr>
          <a:xfrm>
            <a:off x="970103" y="558676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50" name="Rectangle 49"/>
          <p:cNvSpPr/>
          <p:nvPr/>
        </p:nvSpPr>
        <p:spPr>
          <a:xfrm>
            <a:off x="395882" y="5734964"/>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51" name="Rectangle 50"/>
          <p:cNvSpPr/>
          <p:nvPr/>
        </p:nvSpPr>
        <p:spPr>
          <a:xfrm>
            <a:off x="626296" y="5734964"/>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52" name="Rectangle 51"/>
          <p:cNvSpPr/>
          <p:nvPr/>
        </p:nvSpPr>
        <p:spPr>
          <a:xfrm>
            <a:off x="892089" y="573916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53" name="Rectangle 52"/>
          <p:cNvSpPr/>
          <p:nvPr/>
        </p:nvSpPr>
        <p:spPr>
          <a:xfrm>
            <a:off x="1230663" y="5582564"/>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54" name="Rectangle 53"/>
          <p:cNvSpPr/>
          <p:nvPr/>
        </p:nvSpPr>
        <p:spPr>
          <a:xfrm>
            <a:off x="1383063" y="5734964"/>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55" name="Rectangle 54"/>
          <p:cNvSpPr/>
          <p:nvPr/>
        </p:nvSpPr>
        <p:spPr>
          <a:xfrm>
            <a:off x="1122503" y="573916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56" name="Rectangle 55"/>
          <p:cNvSpPr/>
          <p:nvPr/>
        </p:nvSpPr>
        <p:spPr>
          <a:xfrm>
            <a:off x="1461077" y="589156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57" name="Rectangle 56"/>
          <p:cNvSpPr/>
          <p:nvPr/>
        </p:nvSpPr>
        <p:spPr>
          <a:xfrm>
            <a:off x="243482" y="589156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58" name="Rectangle 57"/>
          <p:cNvSpPr/>
          <p:nvPr/>
        </p:nvSpPr>
        <p:spPr>
          <a:xfrm>
            <a:off x="473896" y="589156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59" name="Rectangle 58"/>
          <p:cNvSpPr/>
          <p:nvPr/>
        </p:nvSpPr>
        <p:spPr>
          <a:xfrm>
            <a:off x="739689" y="589575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60" name="Rectangle 59"/>
          <p:cNvSpPr/>
          <p:nvPr/>
        </p:nvSpPr>
        <p:spPr>
          <a:xfrm>
            <a:off x="970103" y="589575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64" name="Rectangle 63"/>
          <p:cNvSpPr/>
          <p:nvPr/>
        </p:nvSpPr>
        <p:spPr>
          <a:xfrm>
            <a:off x="1230663" y="589156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67" name="Rectangle 66"/>
          <p:cNvSpPr/>
          <p:nvPr/>
        </p:nvSpPr>
        <p:spPr>
          <a:xfrm>
            <a:off x="5096144" y="495299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68" name="Rectangle 67"/>
          <p:cNvSpPr/>
          <p:nvPr/>
        </p:nvSpPr>
        <p:spPr>
          <a:xfrm>
            <a:off x="3878549" y="495299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69" name="Rectangle 68"/>
          <p:cNvSpPr/>
          <p:nvPr/>
        </p:nvSpPr>
        <p:spPr>
          <a:xfrm>
            <a:off x="4108963" y="495299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70" name="Rectangle 69"/>
          <p:cNvSpPr/>
          <p:nvPr/>
        </p:nvSpPr>
        <p:spPr>
          <a:xfrm>
            <a:off x="4374756" y="495719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71" name="Rectangle 70"/>
          <p:cNvSpPr/>
          <p:nvPr/>
        </p:nvSpPr>
        <p:spPr>
          <a:xfrm>
            <a:off x="4605170" y="495719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72" name="Rectangle 71"/>
          <p:cNvSpPr/>
          <p:nvPr/>
        </p:nvSpPr>
        <p:spPr>
          <a:xfrm>
            <a:off x="4030949" y="510539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73" name="Rectangle 72"/>
          <p:cNvSpPr/>
          <p:nvPr/>
        </p:nvSpPr>
        <p:spPr>
          <a:xfrm>
            <a:off x="4261363" y="510539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74" name="Rectangle 73"/>
          <p:cNvSpPr/>
          <p:nvPr/>
        </p:nvSpPr>
        <p:spPr>
          <a:xfrm>
            <a:off x="4527156" y="510959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75" name="Rectangle 74"/>
          <p:cNvSpPr/>
          <p:nvPr/>
        </p:nvSpPr>
        <p:spPr>
          <a:xfrm>
            <a:off x="4865730" y="495299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76" name="Rectangle 75"/>
          <p:cNvSpPr/>
          <p:nvPr/>
        </p:nvSpPr>
        <p:spPr>
          <a:xfrm>
            <a:off x="5018130" y="510539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77" name="Rectangle 76"/>
          <p:cNvSpPr/>
          <p:nvPr/>
        </p:nvSpPr>
        <p:spPr>
          <a:xfrm>
            <a:off x="4757570" y="510959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78" name="Rectangle 77"/>
          <p:cNvSpPr/>
          <p:nvPr/>
        </p:nvSpPr>
        <p:spPr>
          <a:xfrm>
            <a:off x="5096144" y="526199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79" name="Rectangle 78"/>
          <p:cNvSpPr/>
          <p:nvPr/>
        </p:nvSpPr>
        <p:spPr>
          <a:xfrm>
            <a:off x="3878549" y="526199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80" name="Rectangle 79"/>
          <p:cNvSpPr/>
          <p:nvPr/>
        </p:nvSpPr>
        <p:spPr>
          <a:xfrm>
            <a:off x="4108963" y="526199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81" name="Rectangle 80"/>
          <p:cNvSpPr/>
          <p:nvPr/>
        </p:nvSpPr>
        <p:spPr>
          <a:xfrm>
            <a:off x="4374756" y="5266187"/>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82" name="Rectangle 81"/>
          <p:cNvSpPr/>
          <p:nvPr/>
        </p:nvSpPr>
        <p:spPr>
          <a:xfrm>
            <a:off x="4605170" y="5266187"/>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83" name="Rectangle 82"/>
          <p:cNvSpPr/>
          <p:nvPr/>
        </p:nvSpPr>
        <p:spPr>
          <a:xfrm>
            <a:off x="4030949" y="541439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84" name="Rectangle 83"/>
          <p:cNvSpPr/>
          <p:nvPr/>
        </p:nvSpPr>
        <p:spPr>
          <a:xfrm>
            <a:off x="4261363" y="541439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85" name="Rectangle 84"/>
          <p:cNvSpPr/>
          <p:nvPr/>
        </p:nvSpPr>
        <p:spPr>
          <a:xfrm>
            <a:off x="4527156" y="5418587"/>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86" name="Rectangle 85"/>
          <p:cNvSpPr/>
          <p:nvPr/>
        </p:nvSpPr>
        <p:spPr>
          <a:xfrm>
            <a:off x="4865730" y="526199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87" name="Rectangle 86"/>
          <p:cNvSpPr/>
          <p:nvPr/>
        </p:nvSpPr>
        <p:spPr>
          <a:xfrm>
            <a:off x="5018130" y="541439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88" name="Rectangle 87"/>
          <p:cNvSpPr/>
          <p:nvPr/>
        </p:nvSpPr>
        <p:spPr>
          <a:xfrm>
            <a:off x="4757570" y="5418587"/>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89" name="Rectangle 88"/>
          <p:cNvSpPr/>
          <p:nvPr/>
        </p:nvSpPr>
        <p:spPr>
          <a:xfrm>
            <a:off x="5070066" y="5582559"/>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90" name="Rectangle 89"/>
          <p:cNvSpPr/>
          <p:nvPr/>
        </p:nvSpPr>
        <p:spPr>
          <a:xfrm>
            <a:off x="3852471" y="5582559"/>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91" name="Rectangle 90"/>
          <p:cNvSpPr/>
          <p:nvPr/>
        </p:nvSpPr>
        <p:spPr>
          <a:xfrm>
            <a:off x="4082885" y="5582559"/>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92" name="Rectangle 91"/>
          <p:cNvSpPr/>
          <p:nvPr/>
        </p:nvSpPr>
        <p:spPr>
          <a:xfrm>
            <a:off x="4348678" y="558675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93" name="Rectangle 92"/>
          <p:cNvSpPr/>
          <p:nvPr/>
        </p:nvSpPr>
        <p:spPr>
          <a:xfrm>
            <a:off x="4579092" y="558675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94" name="Rectangle 93"/>
          <p:cNvSpPr/>
          <p:nvPr/>
        </p:nvSpPr>
        <p:spPr>
          <a:xfrm>
            <a:off x="4004871" y="5734959"/>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95" name="Rectangle 94"/>
          <p:cNvSpPr/>
          <p:nvPr/>
        </p:nvSpPr>
        <p:spPr>
          <a:xfrm>
            <a:off x="4235285" y="5734959"/>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96" name="Rectangle 95"/>
          <p:cNvSpPr/>
          <p:nvPr/>
        </p:nvSpPr>
        <p:spPr>
          <a:xfrm>
            <a:off x="4501078" y="573915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97" name="Rectangle 96"/>
          <p:cNvSpPr/>
          <p:nvPr/>
        </p:nvSpPr>
        <p:spPr>
          <a:xfrm>
            <a:off x="4839652" y="5582559"/>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98" name="Rectangle 97"/>
          <p:cNvSpPr/>
          <p:nvPr/>
        </p:nvSpPr>
        <p:spPr>
          <a:xfrm>
            <a:off x="4992052" y="5734959"/>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99" name="Rectangle 98"/>
          <p:cNvSpPr/>
          <p:nvPr/>
        </p:nvSpPr>
        <p:spPr>
          <a:xfrm>
            <a:off x="4731492" y="573915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100" name="Rectangle 99"/>
          <p:cNvSpPr/>
          <p:nvPr/>
        </p:nvSpPr>
        <p:spPr>
          <a:xfrm>
            <a:off x="5070066" y="589155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101" name="Rectangle 100"/>
          <p:cNvSpPr/>
          <p:nvPr/>
        </p:nvSpPr>
        <p:spPr>
          <a:xfrm>
            <a:off x="3852471" y="589155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102" name="Rectangle 101"/>
          <p:cNvSpPr/>
          <p:nvPr/>
        </p:nvSpPr>
        <p:spPr>
          <a:xfrm>
            <a:off x="4082885" y="589155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103" name="Rectangle 102"/>
          <p:cNvSpPr/>
          <p:nvPr/>
        </p:nvSpPr>
        <p:spPr>
          <a:xfrm>
            <a:off x="4348678" y="589575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104" name="Rectangle 103"/>
          <p:cNvSpPr/>
          <p:nvPr/>
        </p:nvSpPr>
        <p:spPr>
          <a:xfrm>
            <a:off x="4579092" y="589575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105" name="Rectangle 104"/>
          <p:cNvSpPr/>
          <p:nvPr/>
        </p:nvSpPr>
        <p:spPr>
          <a:xfrm>
            <a:off x="4839652" y="589155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109" name="Rectangle 108"/>
          <p:cNvSpPr/>
          <p:nvPr/>
        </p:nvSpPr>
        <p:spPr>
          <a:xfrm>
            <a:off x="6059661" y="2394815"/>
            <a:ext cx="1723242" cy="65318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330M records</a:t>
            </a:r>
          </a:p>
        </p:txBody>
      </p:sp>
      <p:sp>
        <p:nvSpPr>
          <p:cNvPr id="110" name="Rectangle 109"/>
          <p:cNvSpPr/>
          <p:nvPr/>
        </p:nvSpPr>
        <p:spPr>
          <a:xfrm>
            <a:off x="9720574" y="2387381"/>
            <a:ext cx="1295400" cy="65318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National Histogram</a:t>
            </a:r>
          </a:p>
        </p:txBody>
      </p:sp>
      <p:cxnSp>
        <p:nvCxnSpPr>
          <p:cNvPr id="111" name="Straight Arrow Connector 110"/>
          <p:cNvCxnSpPr>
            <a:stCxn id="109" idx="3"/>
            <a:endCxn id="110" idx="1"/>
          </p:cNvCxnSpPr>
          <p:nvPr/>
        </p:nvCxnSpPr>
        <p:spPr>
          <a:xfrm flipV="1">
            <a:off x="7782903" y="2713974"/>
            <a:ext cx="1937671" cy="743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14" name="Rectangle 113"/>
          <p:cNvSpPr/>
          <p:nvPr/>
        </p:nvSpPr>
        <p:spPr>
          <a:xfrm>
            <a:off x="6059661" y="3352799"/>
            <a:ext cx="1723242" cy="65318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State-level measurements</a:t>
            </a:r>
          </a:p>
        </p:txBody>
      </p:sp>
      <p:sp>
        <p:nvSpPr>
          <p:cNvPr id="115" name="Rectangle 114"/>
          <p:cNvSpPr/>
          <p:nvPr/>
        </p:nvSpPr>
        <p:spPr>
          <a:xfrm>
            <a:off x="6059661" y="4197085"/>
            <a:ext cx="1723242" cy="65318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County-level measurements</a:t>
            </a:r>
          </a:p>
        </p:txBody>
      </p:sp>
      <p:sp>
        <p:nvSpPr>
          <p:cNvPr id="116" name="Rectangle 115"/>
          <p:cNvSpPr/>
          <p:nvPr/>
        </p:nvSpPr>
        <p:spPr>
          <a:xfrm>
            <a:off x="6059661" y="5081690"/>
            <a:ext cx="1723242" cy="65318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Tract-level measurements</a:t>
            </a:r>
          </a:p>
        </p:txBody>
      </p:sp>
      <p:sp>
        <p:nvSpPr>
          <p:cNvPr id="117" name="Rectangle 116"/>
          <p:cNvSpPr/>
          <p:nvPr/>
        </p:nvSpPr>
        <p:spPr>
          <a:xfrm>
            <a:off x="6059661" y="5951971"/>
            <a:ext cx="1723242" cy="65318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Block-level measurements</a:t>
            </a:r>
          </a:p>
        </p:txBody>
      </p:sp>
      <p:sp>
        <p:nvSpPr>
          <p:cNvPr id="119" name="Rectangle 118"/>
          <p:cNvSpPr/>
          <p:nvPr/>
        </p:nvSpPr>
        <p:spPr>
          <a:xfrm>
            <a:off x="8169335" y="2401647"/>
            <a:ext cx="387185" cy="60657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sz="3200" b="1" dirty="0"/>
              <a:t>ε</a:t>
            </a:r>
            <a:endParaRPr lang="en-US" sz="3200" dirty="0"/>
          </a:p>
        </p:txBody>
      </p:sp>
      <p:sp>
        <p:nvSpPr>
          <p:cNvPr id="121" name="Rectangle 120"/>
          <p:cNvSpPr/>
          <p:nvPr/>
        </p:nvSpPr>
        <p:spPr>
          <a:xfrm>
            <a:off x="9682474" y="3352798"/>
            <a:ext cx="1371600" cy="65318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51 state histograms</a:t>
            </a:r>
          </a:p>
        </p:txBody>
      </p:sp>
      <p:sp>
        <p:nvSpPr>
          <p:cNvPr id="122" name="Rectangle 121"/>
          <p:cNvSpPr/>
          <p:nvPr/>
        </p:nvSpPr>
        <p:spPr>
          <a:xfrm>
            <a:off x="9453874" y="4210670"/>
            <a:ext cx="1828800" cy="65318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3,142 county histograms</a:t>
            </a:r>
          </a:p>
        </p:txBody>
      </p:sp>
      <p:sp>
        <p:nvSpPr>
          <p:cNvPr id="123" name="Rectangle 122"/>
          <p:cNvSpPr/>
          <p:nvPr/>
        </p:nvSpPr>
        <p:spPr>
          <a:xfrm>
            <a:off x="9313956" y="5081690"/>
            <a:ext cx="2108637" cy="65318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75,000 census tract histograms</a:t>
            </a:r>
          </a:p>
        </p:txBody>
      </p:sp>
      <p:sp>
        <p:nvSpPr>
          <p:cNvPr id="124" name="Rectangle 123"/>
          <p:cNvSpPr/>
          <p:nvPr/>
        </p:nvSpPr>
        <p:spPr>
          <a:xfrm>
            <a:off x="8953455" y="5951970"/>
            <a:ext cx="2829638" cy="65318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8 million block histograms</a:t>
            </a:r>
          </a:p>
        </p:txBody>
      </p:sp>
      <p:cxnSp>
        <p:nvCxnSpPr>
          <p:cNvPr id="127" name="Straight Arrow Connector 126"/>
          <p:cNvCxnSpPr>
            <a:stCxn id="114" idx="3"/>
            <a:endCxn id="121" idx="1"/>
          </p:cNvCxnSpPr>
          <p:nvPr/>
        </p:nvCxnSpPr>
        <p:spPr>
          <a:xfrm flipV="1">
            <a:off x="7782903" y="3679391"/>
            <a:ext cx="1899571"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stCxn id="115" idx="3"/>
            <a:endCxn id="122" idx="1"/>
          </p:cNvCxnSpPr>
          <p:nvPr/>
        </p:nvCxnSpPr>
        <p:spPr>
          <a:xfrm>
            <a:off x="7782903" y="4523678"/>
            <a:ext cx="1670971" cy="1358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16" idx="3"/>
            <a:endCxn id="123" idx="1"/>
          </p:cNvCxnSpPr>
          <p:nvPr/>
        </p:nvCxnSpPr>
        <p:spPr>
          <a:xfrm>
            <a:off x="7782903" y="5408283"/>
            <a:ext cx="153105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117" idx="3"/>
            <a:endCxn id="124" idx="1"/>
          </p:cNvCxnSpPr>
          <p:nvPr/>
        </p:nvCxnSpPr>
        <p:spPr>
          <a:xfrm flipV="1">
            <a:off x="7782903" y="6278563"/>
            <a:ext cx="1170552"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39" name="Rectangle 138"/>
          <p:cNvSpPr/>
          <p:nvPr/>
        </p:nvSpPr>
        <p:spPr>
          <a:xfrm>
            <a:off x="8150307" y="3334812"/>
            <a:ext cx="387185" cy="60657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sz="3200" b="1" dirty="0"/>
              <a:t>ε</a:t>
            </a:r>
            <a:endParaRPr lang="en-US" sz="3200" dirty="0"/>
          </a:p>
        </p:txBody>
      </p:sp>
      <p:sp>
        <p:nvSpPr>
          <p:cNvPr id="140" name="Rectangle 139"/>
          <p:cNvSpPr/>
          <p:nvPr/>
        </p:nvSpPr>
        <p:spPr>
          <a:xfrm>
            <a:off x="8157219" y="4196111"/>
            <a:ext cx="387185" cy="60657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sz="3200" b="1" dirty="0"/>
              <a:t>ε</a:t>
            </a:r>
            <a:endParaRPr lang="en-US" sz="3200" dirty="0"/>
          </a:p>
        </p:txBody>
      </p:sp>
      <p:sp>
        <p:nvSpPr>
          <p:cNvPr id="141" name="Rectangle 140"/>
          <p:cNvSpPr/>
          <p:nvPr/>
        </p:nvSpPr>
        <p:spPr>
          <a:xfrm>
            <a:off x="8150306" y="5057410"/>
            <a:ext cx="387185" cy="60657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sz="3200" b="1" dirty="0"/>
              <a:t>ε</a:t>
            </a:r>
            <a:endParaRPr lang="en-US" sz="3200" dirty="0"/>
          </a:p>
        </p:txBody>
      </p:sp>
      <p:sp>
        <p:nvSpPr>
          <p:cNvPr id="142" name="Rectangle 141"/>
          <p:cNvSpPr/>
          <p:nvPr/>
        </p:nvSpPr>
        <p:spPr>
          <a:xfrm>
            <a:off x="8150305" y="5986173"/>
            <a:ext cx="387185" cy="60657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sz="3200" b="1" dirty="0"/>
              <a:t>ε</a:t>
            </a:r>
            <a:endParaRPr lang="en-US" sz="3200" dirty="0"/>
          </a:p>
        </p:txBody>
      </p:sp>
      <p:cxnSp>
        <p:nvCxnSpPr>
          <p:cNvPr id="143" name="Straight Arrow Connector 142"/>
          <p:cNvCxnSpPr/>
          <p:nvPr/>
        </p:nvCxnSpPr>
        <p:spPr>
          <a:xfrm>
            <a:off x="10368274" y="3040566"/>
            <a:ext cx="0" cy="31223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a:off x="10368274" y="4005983"/>
            <a:ext cx="0" cy="20468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a:off x="10368274" y="4863855"/>
            <a:ext cx="1" cy="21783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flipH="1">
            <a:off x="10368274" y="5734875"/>
            <a:ext cx="1" cy="21709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56" name="Slide Number Placeholder 155"/>
          <p:cNvSpPr>
            <a:spLocks noGrp="1"/>
          </p:cNvSpPr>
          <p:nvPr>
            <p:ph type="sldNum" sz="quarter" idx="12"/>
          </p:nvPr>
        </p:nvSpPr>
        <p:spPr/>
        <p:txBody>
          <a:bodyPr/>
          <a:lstStyle/>
          <a:p>
            <a:fld id="{6B70B6FD-B4DD-4C3C-B591-D26FF6FF6394}" type="slidenum">
              <a:rPr lang="en-US" smtClean="0"/>
              <a:pPr/>
              <a:t>40</a:t>
            </a:fld>
            <a:endParaRPr lang="en-US"/>
          </a:p>
        </p:txBody>
      </p:sp>
    </p:spTree>
    <p:extLst>
      <p:ext uri="{BB962C8B-B14F-4D97-AF65-F5344CB8AC3E}">
        <p14:creationId xmlns:p14="http://schemas.microsoft.com/office/powerpoint/2010/main" val="1860646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BFE6D4-27A9-4AE4-9EAE-AF75F97B179B}" type="slidenum">
              <a:rPr lang="en-US" smtClean="0"/>
              <a:pPr/>
              <a:t>41</a:t>
            </a:fld>
            <a:endParaRPr lang="en-US"/>
          </a:p>
        </p:txBody>
      </p:sp>
      <p:sp>
        <p:nvSpPr>
          <p:cNvPr id="12" name="Title 11">
            <a:extLst>
              <a:ext uri="{FF2B5EF4-FFF2-40B4-BE49-F238E27FC236}">
                <a16:creationId xmlns:a16="http://schemas.microsoft.com/office/drawing/2014/main" id="{9FEBC319-40A5-6B4A-9EA2-392ECAEBE9B3}"/>
              </a:ext>
            </a:extLst>
          </p:cNvPr>
          <p:cNvSpPr>
            <a:spLocks noGrp="1"/>
          </p:cNvSpPr>
          <p:nvPr>
            <p:ph type="title"/>
          </p:nvPr>
        </p:nvSpPr>
        <p:spPr/>
        <p:txBody>
          <a:bodyPr>
            <a:normAutofit fontScale="90000"/>
          </a:bodyPr>
          <a:lstStyle/>
          <a:p>
            <a:pPr algn="l"/>
            <a:r>
              <a:rPr lang="en-US" dirty="0"/>
              <a:t>The top-down algorithm beats block-by-block at every level of geography</a:t>
            </a:r>
          </a:p>
        </p:txBody>
      </p:sp>
      <p:sp>
        <p:nvSpPr>
          <p:cNvPr id="13" name="Text Placeholder 12">
            <a:extLst>
              <a:ext uri="{FF2B5EF4-FFF2-40B4-BE49-F238E27FC236}">
                <a16:creationId xmlns:a16="http://schemas.microsoft.com/office/drawing/2014/main" id="{00D80485-24E9-3E4C-8D39-73E9F6B48225}"/>
              </a:ext>
            </a:extLst>
          </p:cNvPr>
          <p:cNvSpPr>
            <a:spLocks noGrp="1"/>
          </p:cNvSpPr>
          <p:nvPr>
            <p:ph type="body" sz="quarter" idx="13"/>
          </p:nvPr>
        </p:nvSpPr>
        <p:spPr/>
        <p:txBody>
          <a:bodyPr/>
          <a:lstStyle/>
          <a:p>
            <a:endParaRPr lang="en-US"/>
          </a:p>
        </p:txBody>
      </p:sp>
      <p:pic>
        <p:nvPicPr>
          <p:cNvPr id="5" name="Picture 4"/>
          <p:cNvPicPr>
            <a:picLocks noChangeAspect="1"/>
          </p:cNvPicPr>
          <p:nvPr/>
        </p:nvPicPr>
        <p:blipFill>
          <a:blip r:embed="rId3"/>
          <a:stretch>
            <a:fillRect/>
          </a:stretch>
        </p:blipFill>
        <p:spPr>
          <a:xfrm>
            <a:off x="280672" y="1558927"/>
            <a:ext cx="5690636" cy="4133915"/>
          </a:xfrm>
          <a:prstGeom prst="rect">
            <a:avLst/>
          </a:prstGeom>
        </p:spPr>
      </p:pic>
      <p:pic>
        <p:nvPicPr>
          <p:cNvPr id="6" name="Picture 5"/>
          <p:cNvPicPr>
            <a:picLocks noChangeAspect="1"/>
          </p:cNvPicPr>
          <p:nvPr/>
        </p:nvPicPr>
        <p:blipFill>
          <a:blip r:embed="rId4"/>
          <a:stretch>
            <a:fillRect/>
          </a:stretch>
        </p:blipFill>
        <p:spPr>
          <a:xfrm>
            <a:off x="6096000" y="1558927"/>
            <a:ext cx="5690636" cy="4133915"/>
          </a:xfrm>
          <a:prstGeom prst="rect">
            <a:avLst/>
          </a:prstGeom>
        </p:spPr>
      </p:pic>
    </p:spTree>
    <p:extLst>
      <p:ext uri="{BB962C8B-B14F-4D97-AF65-F5344CB8AC3E}">
        <p14:creationId xmlns:p14="http://schemas.microsoft.com/office/powerpoint/2010/main" val="7726867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BFE6D4-27A9-4AE4-9EAE-AF75F97B179B}" type="slidenum">
              <a:rPr lang="en-US" smtClean="0"/>
              <a:t>42</a:t>
            </a:fld>
            <a:endParaRPr lang="en-US"/>
          </a:p>
        </p:txBody>
      </p:sp>
      <p:pic>
        <p:nvPicPr>
          <p:cNvPr id="7" name="Picture 6"/>
          <p:cNvPicPr>
            <a:picLocks noChangeAspect="1"/>
          </p:cNvPicPr>
          <p:nvPr/>
        </p:nvPicPr>
        <p:blipFill>
          <a:blip r:embed="rId3"/>
          <a:stretch>
            <a:fillRect/>
          </a:stretch>
        </p:blipFill>
        <p:spPr>
          <a:xfrm>
            <a:off x="283097" y="1028287"/>
            <a:ext cx="5690636" cy="4133915"/>
          </a:xfrm>
          <a:prstGeom prst="rect">
            <a:avLst/>
          </a:prstGeom>
        </p:spPr>
      </p:pic>
      <p:pic>
        <p:nvPicPr>
          <p:cNvPr id="8" name="Picture 7"/>
          <p:cNvPicPr>
            <a:picLocks noChangeAspect="1"/>
          </p:cNvPicPr>
          <p:nvPr/>
        </p:nvPicPr>
        <p:blipFill>
          <a:blip r:embed="rId4"/>
          <a:stretch>
            <a:fillRect/>
          </a:stretch>
        </p:blipFill>
        <p:spPr>
          <a:xfrm>
            <a:off x="6114403" y="1033387"/>
            <a:ext cx="5690636" cy="4128815"/>
          </a:xfrm>
          <a:prstGeom prst="rect">
            <a:avLst/>
          </a:prstGeom>
        </p:spPr>
      </p:pic>
    </p:spTree>
    <p:extLst>
      <p:ext uri="{BB962C8B-B14F-4D97-AF65-F5344CB8AC3E}">
        <p14:creationId xmlns:p14="http://schemas.microsoft.com/office/powerpoint/2010/main" val="41465358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85800" y="2895600"/>
            <a:ext cx="11049000" cy="2971800"/>
          </a:xfrm>
        </p:spPr>
        <p:txBody>
          <a:bodyPr>
            <a:noAutofit/>
          </a:bodyPr>
          <a:lstStyle/>
          <a:p>
            <a:r>
              <a:rPr lang="en-US" sz="4000" dirty="0">
                <a:solidFill>
                  <a:srgbClr val="FF0000"/>
                </a:solidFill>
              </a:rPr>
              <a:t>What is the correct value of epsilon?</a:t>
            </a:r>
          </a:p>
          <a:p>
            <a:r>
              <a:rPr lang="en-US" sz="4000" dirty="0">
                <a:solidFill>
                  <a:srgbClr val="FF0000"/>
                </a:solidFill>
              </a:rPr>
              <a:t>Where should the accuracy be allocated?</a:t>
            </a:r>
          </a:p>
        </p:txBody>
      </p:sp>
      <p:sp>
        <p:nvSpPr>
          <p:cNvPr id="2" name="Title 1"/>
          <p:cNvSpPr>
            <a:spLocks noGrp="1"/>
          </p:cNvSpPr>
          <p:nvPr>
            <p:ph type="title"/>
          </p:nvPr>
        </p:nvSpPr>
        <p:spPr>
          <a:xfrm>
            <a:off x="723900" y="427038"/>
            <a:ext cx="10972800" cy="1143000"/>
          </a:xfrm>
        </p:spPr>
        <p:txBody>
          <a:bodyPr/>
          <a:lstStyle/>
          <a:p>
            <a:r>
              <a:rPr lang="en-US" dirty="0"/>
              <a:t>Two public policy choices:</a:t>
            </a:r>
          </a:p>
        </p:txBody>
      </p:sp>
      <p:sp>
        <p:nvSpPr>
          <p:cNvPr id="6" name="Slide Number Placeholder 5"/>
          <p:cNvSpPr>
            <a:spLocks noGrp="1"/>
          </p:cNvSpPr>
          <p:nvPr>
            <p:ph type="sldNum" sz="quarter" idx="12"/>
          </p:nvPr>
        </p:nvSpPr>
        <p:spPr/>
        <p:txBody>
          <a:bodyPr/>
          <a:lstStyle/>
          <a:p>
            <a:fld id="{6B70B6FD-B4DD-4C3C-B591-D26FF6FF6394}" type="slidenum">
              <a:rPr lang="en-US" smtClean="0"/>
              <a:pPr/>
              <a:t>43</a:t>
            </a:fld>
            <a:endParaRPr lang="en-US"/>
          </a:p>
        </p:txBody>
      </p:sp>
    </p:spTree>
    <p:extLst>
      <p:ext uri="{BB962C8B-B14F-4D97-AF65-F5344CB8AC3E}">
        <p14:creationId xmlns:p14="http://schemas.microsoft.com/office/powerpoint/2010/main" val="42871474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lstStyle/>
          <a:p>
            <a:r>
              <a:rPr lang="en-US" dirty="0"/>
              <a:t>Public policy question: Setting </a:t>
            </a:r>
            <a:r>
              <a:rPr lang="en-US" dirty="0" smtClean="0"/>
              <a:t>epsilon</a:t>
            </a:r>
            <a:endParaRPr lang="en-US" dirty="0"/>
          </a:p>
        </p:txBody>
      </p:sp>
      <p:sp>
        <p:nvSpPr>
          <p:cNvPr id="2" name="Slide Number Placeholder 1"/>
          <p:cNvSpPr>
            <a:spLocks noGrp="1"/>
          </p:cNvSpPr>
          <p:nvPr>
            <p:ph type="sldNum" sz="quarter" idx="12"/>
          </p:nvPr>
        </p:nvSpPr>
        <p:spPr/>
        <p:txBody>
          <a:bodyPr/>
          <a:lstStyle/>
          <a:p>
            <a:fld id="{AAB63172-0737-4F58-AA61-0444E81086BA}" type="slidenum">
              <a:rPr lang="en-US" smtClean="0"/>
              <a:t>44</a:t>
            </a:fld>
            <a:endParaRPr lang="en-US"/>
          </a:p>
        </p:txBody>
      </p:sp>
      <p:graphicFrame>
        <p:nvGraphicFramePr>
          <p:cNvPr id="8" name="Chart 7">
            <a:extLst>
              <a:ext uri="{FF2B5EF4-FFF2-40B4-BE49-F238E27FC236}">
                <a16:creationId xmlns:a16="http://schemas.microsoft.com/office/drawing/2014/main" id="{20E73E23-0AFB-4C09-B393-B13AD276E008}"/>
              </a:ext>
            </a:extLst>
          </p:cNvPr>
          <p:cNvGraphicFramePr>
            <a:graphicFrameLocks noGrp="1"/>
          </p:cNvGraphicFramePr>
          <p:nvPr>
            <p:extLst/>
          </p:nvPr>
        </p:nvGraphicFramePr>
        <p:xfrm>
          <a:off x="2589086" y="1202076"/>
          <a:ext cx="6397447" cy="4895741"/>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9510403" y="2868706"/>
            <a:ext cx="2454031" cy="3046988"/>
          </a:xfrm>
          <a:prstGeom prst="rect">
            <a:avLst/>
          </a:prstGeom>
        </p:spPr>
        <p:txBody>
          <a:bodyPr wrap="square">
            <a:spAutoFit/>
          </a:bodyPr>
          <a:lstStyle/>
          <a:p>
            <a:r>
              <a:rPr lang="en-US" sz="3200"/>
              <a:t>We want the most efficient technology, which is the one in red.</a:t>
            </a:r>
            <a:endParaRPr lang="en-US" sz="3200" dirty="0"/>
          </a:p>
        </p:txBody>
      </p:sp>
    </p:spTree>
    <p:extLst>
      <p:ext uri="{BB962C8B-B14F-4D97-AF65-F5344CB8AC3E}">
        <p14:creationId xmlns:p14="http://schemas.microsoft.com/office/powerpoint/2010/main" val="33265049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AB63172-0737-4F58-AA61-0444E81086BA}" type="slidenum">
              <a:rPr lang="en-US" smtClean="0"/>
              <a:t>45</a:t>
            </a:fld>
            <a:endParaRPr lang="en-US"/>
          </a:p>
        </p:txBody>
      </p:sp>
      <p:graphicFrame>
        <p:nvGraphicFramePr>
          <p:cNvPr id="8" name="Chart 7">
            <a:extLst>
              <a:ext uri="{FF2B5EF4-FFF2-40B4-BE49-F238E27FC236}">
                <a16:creationId xmlns:a16="http://schemas.microsoft.com/office/drawing/2014/main" id="{20E73E23-0AFB-4C09-B393-B13AD276E008}"/>
              </a:ext>
            </a:extLst>
          </p:cNvPr>
          <p:cNvGraphicFramePr>
            <a:graphicFrameLocks noGrp="1"/>
          </p:cNvGraphicFramePr>
          <p:nvPr>
            <p:extLst/>
          </p:nvPr>
        </p:nvGraphicFramePr>
        <p:xfrm>
          <a:off x="2239695" y="357448"/>
          <a:ext cx="7712610" cy="5596531"/>
        </p:xfrm>
        <a:graphic>
          <a:graphicData uri="http://schemas.openxmlformats.org/drawingml/2006/chart">
            <c:chart xmlns:c="http://schemas.openxmlformats.org/drawingml/2006/chart" xmlns:r="http://schemas.openxmlformats.org/officeDocument/2006/relationships" r:id="rId3"/>
          </a:graphicData>
        </a:graphic>
      </p:graphicFrame>
      <p:sp>
        <p:nvSpPr>
          <p:cNvPr id="4" name="Rounded Rectangle 3"/>
          <p:cNvSpPr/>
          <p:nvPr/>
        </p:nvSpPr>
        <p:spPr>
          <a:xfrm>
            <a:off x="5614117" y="761998"/>
            <a:ext cx="2158283" cy="1143001"/>
          </a:xfrm>
          <a:prstGeom prst="roundRect">
            <a:avLst/>
          </a:prstGeom>
          <a:solidFill>
            <a:schemeClr val="accent1">
              <a:alpha val="5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800" dirty="0"/>
              <a:t>Where social scientists act like MSC = MSB</a:t>
            </a:r>
          </a:p>
        </p:txBody>
      </p:sp>
      <p:sp>
        <p:nvSpPr>
          <p:cNvPr id="5" name="Rounded Rectangle 4"/>
          <p:cNvSpPr/>
          <p:nvPr/>
        </p:nvSpPr>
        <p:spPr>
          <a:xfrm>
            <a:off x="3187430" y="3036651"/>
            <a:ext cx="2027852" cy="1035424"/>
          </a:xfrm>
          <a:prstGeom prst="roundRect">
            <a:avLst/>
          </a:prstGeom>
          <a:solidFill>
            <a:schemeClr val="accent1">
              <a:alpha val="5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800" dirty="0"/>
              <a:t>Where computer scientists act like MSC = MSB</a:t>
            </a:r>
          </a:p>
        </p:txBody>
      </p:sp>
    </p:spTree>
    <p:extLst>
      <p:ext uri="{BB962C8B-B14F-4D97-AF65-F5344CB8AC3E}">
        <p14:creationId xmlns:p14="http://schemas.microsoft.com/office/powerpoint/2010/main" val="33115803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policy question:</a:t>
            </a:r>
            <a:br>
              <a:rPr lang="en-US" dirty="0"/>
            </a:br>
            <a:r>
              <a:rPr lang="en-US" dirty="0"/>
              <a:t>What should be accurate?</a:t>
            </a:r>
          </a:p>
        </p:txBody>
      </p:sp>
      <p:sp>
        <p:nvSpPr>
          <p:cNvPr id="4" name="Slide Number Placeholder 3"/>
          <p:cNvSpPr>
            <a:spLocks noGrp="1"/>
          </p:cNvSpPr>
          <p:nvPr>
            <p:ph type="sldNum" sz="quarter" idx="12"/>
          </p:nvPr>
        </p:nvSpPr>
        <p:spPr/>
        <p:txBody>
          <a:bodyPr/>
          <a:lstStyle/>
          <a:p>
            <a:fld id="{24BFE6D4-27A9-4AE4-9EAE-AF75F97B179B}" type="slidenum">
              <a:rPr lang="en-US" smtClean="0"/>
              <a:t>46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261190313"/>
              </p:ext>
            </p:extLst>
          </p:nvPr>
        </p:nvGraphicFramePr>
        <p:xfrm>
          <a:off x="533400" y="3124200"/>
          <a:ext cx="5562600" cy="1718298"/>
        </p:xfrm>
        <a:graphic>
          <a:graphicData uri="http://schemas.openxmlformats.org/drawingml/2006/table">
            <a:tbl>
              <a:tblPr firstRow="1" bandRow="1">
                <a:tableStyleId>{69012ECD-51FC-41F1-AA8D-1B2483CD663E}</a:tableStyleId>
              </a:tblPr>
              <a:tblGrid>
                <a:gridCol w="1854200">
                  <a:extLst>
                    <a:ext uri="{9D8B030D-6E8A-4147-A177-3AD203B41FA5}">
                      <a16:colId xmlns:a16="http://schemas.microsoft.com/office/drawing/2014/main" val="1283924572"/>
                    </a:ext>
                  </a:extLst>
                </a:gridCol>
                <a:gridCol w="1879600">
                  <a:extLst>
                    <a:ext uri="{9D8B030D-6E8A-4147-A177-3AD203B41FA5}">
                      <a16:colId xmlns:a16="http://schemas.microsoft.com/office/drawing/2014/main" val="2253161599"/>
                    </a:ext>
                  </a:extLst>
                </a:gridCol>
                <a:gridCol w="1828800">
                  <a:extLst>
                    <a:ext uri="{9D8B030D-6E8A-4147-A177-3AD203B41FA5}">
                      <a16:colId xmlns:a16="http://schemas.microsoft.com/office/drawing/2014/main" val="3869877213"/>
                    </a:ext>
                  </a:extLst>
                </a:gridCol>
              </a:tblGrid>
              <a:tr h="572766">
                <a:tc>
                  <a:txBody>
                    <a:bodyPr/>
                    <a:lstStyle/>
                    <a:p>
                      <a:pPr algn="ctr"/>
                      <a:endParaRPr lang="en-US" sz="2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Males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Females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5692648"/>
                  </a:ext>
                </a:extLst>
              </a:tr>
              <a:tr h="572766">
                <a:tc>
                  <a:txBody>
                    <a:bodyPr/>
                    <a:lstStyle/>
                    <a:p>
                      <a:pPr algn="ctr"/>
                      <a:r>
                        <a:rPr lang="en-US" sz="2800" u="none" dirty="0">
                          <a:solidFill>
                            <a:schemeClr val="tx1"/>
                          </a:solidFill>
                        </a:rPr>
                        <a:t>Age</a:t>
                      </a:r>
                      <a:r>
                        <a:rPr lang="en-US" sz="2800" u="none" baseline="0" dirty="0">
                          <a:solidFill>
                            <a:schemeClr val="tx1"/>
                          </a:solidFill>
                        </a:rPr>
                        <a:t> &lt; 18</a:t>
                      </a:r>
                      <a:endParaRPr lang="en-US" sz="2800" u="none"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1377388"/>
                  </a:ext>
                </a:extLst>
              </a:tr>
              <a:tr h="572766">
                <a:tc>
                  <a:txBody>
                    <a:bodyPr/>
                    <a:lstStyle/>
                    <a:p>
                      <a:pPr algn="ctr"/>
                      <a:r>
                        <a:rPr lang="en-US" sz="2800" dirty="0">
                          <a:solidFill>
                            <a:schemeClr val="tx1"/>
                          </a:solidFill>
                        </a:rPr>
                        <a:t>Age &gt;= 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69270156"/>
                  </a:ext>
                </a:extLst>
              </a:tr>
            </a:tbl>
          </a:graphicData>
        </a:graphic>
      </p:graphicFrame>
      <p:sp>
        <p:nvSpPr>
          <p:cNvPr id="6" name="TextBox 5">
            <a:extLst>
              <a:ext uri="{FF2B5EF4-FFF2-40B4-BE49-F238E27FC236}">
                <a16:creationId xmlns:a16="http://schemas.microsoft.com/office/drawing/2014/main" id="{8EC2AA96-93C3-1643-8425-BAE22AB60990}"/>
              </a:ext>
            </a:extLst>
          </p:cNvPr>
          <p:cNvSpPr txBox="1"/>
          <p:nvPr/>
        </p:nvSpPr>
        <p:spPr>
          <a:xfrm>
            <a:off x="2286000" y="2457463"/>
            <a:ext cx="2962671" cy="584775"/>
          </a:xfrm>
          <a:prstGeom prst="rect">
            <a:avLst/>
          </a:prstGeom>
          <a:noFill/>
        </p:spPr>
        <p:txBody>
          <a:bodyPr wrap="none" rtlCol="0">
            <a:spAutoFit/>
          </a:bodyPr>
          <a:lstStyle/>
          <a:p>
            <a:r>
              <a:rPr lang="en-US" sz="3200" dirty="0"/>
              <a:t>As enumerated</a:t>
            </a:r>
          </a:p>
        </p:txBody>
      </p:sp>
      <p:sp>
        <p:nvSpPr>
          <p:cNvPr id="7" name="TextBox 6">
            <a:extLst>
              <a:ext uri="{FF2B5EF4-FFF2-40B4-BE49-F238E27FC236}">
                <a16:creationId xmlns:a16="http://schemas.microsoft.com/office/drawing/2014/main" id="{EF61D208-D6BD-3F4C-A326-BDA7E1CF0368}"/>
              </a:ext>
            </a:extLst>
          </p:cNvPr>
          <p:cNvSpPr txBox="1"/>
          <p:nvPr/>
        </p:nvSpPr>
        <p:spPr>
          <a:xfrm>
            <a:off x="7022702" y="1543849"/>
            <a:ext cx="3504486" cy="830997"/>
          </a:xfrm>
          <a:prstGeom prst="rect">
            <a:avLst/>
          </a:prstGeom>
          <a:noFill/>
        </p:spPr>
        <p:txBody>
          <a:bodyPr wrap="none" rtlCol="0">
            <a:spAutoFit/>
          </a:bodyPr>
          <a:lstStyle/>
          <a:p>
            <a:r>
              <a:rPr lang="en-US" sz="2400" dirty="0"/>
              <a:t>Reporting Option #1</a:t>
            </a:r>
          </a:p>
          <a:p>
            <a:r>
              <a:rPr lang="en-US" sz="2400" dirty="0"/>
              <a:t>Sex split more important</a:t>
            </a:r>
          </a:p>
        </p:txBody>
      </p:sp>
      <p:graphicFrame>
        <p:nvGraphicFramePr>
          <p:cNvPr id="8" name="Table 7">
            <a:extLst>
              <a:ext uri="{FF2B5EF4-FFF2-40B4-BE49-F238E27FC236}">
                <a16:creationId xmlns:a16="http://schemas.microsoft.com/office/drawing/2014/main" id="{DFB3F98E-7F85-B74F-AF5B-D780335D8419}"/>
              </a:ext>
            </a:extLst>
          </p:cNvPr>
          <p:cNvGraphicFramePr>
            <a:graphicFrameLocks noGrp="1"/>
          </p:cNvGraphicFramePr>
          <p:nvPr>
            <p:extLst>
              <p:ext uri="{D42A27DB-BD31-4B8C-83A1-F6EECF244321}">
                <p14:modId xmlns:p14="http://schemas.microsoft.com/office/powerpoint/2010/main" val="1315382459"/>
              </p:ext>
            </p:extLst>
          </p:nvPr>
        </p:nvGraphicFramePr>
        <p:xfrm>
          <a:off x="6259286" y="2357123"/>
          <a:ext cx="5562600" cy="1808154"/>
        </p:xfrm>
        <a:graphic>
          <a:graphicData uri="http://schemas.openxmlformats.org/drawingml/2006/table">
            <a:tbl>
              <a:tblPr firstRow="1" bandRow="1">
                <a:tableStyleId>{69012ECD-51FC-41F1-AA8D-1B2483CD663E}</a:tableStyleId>
              </a:tblPr>
              <a:tblGrid>
                <a:gridCol w="1854200">
                  <a:extLst>
                    <a:ext uri="{9D8B030D-6E8A-4147-A177-3AD203B41FA5}">
                      <a16:colId xmlns:a16="http://schemas.microsoft.com/office/drawing/2014/main" val="1283924572"/>
                    </a:ext>
                  </a:extLst>
                </a:gridCol>
                <a:gridCol w="1879600">
                  <a:extLst>
                    <a:ext uri="{9D8B030D-6E8A-4147-A177-3AD203B41FA5}">
                      <a16:colId xmlns:a16="http://schemas.microsoft.com/office/drawing/2014/main" val="2253161599"/>
                    </a:ext>
                  </a:extLst>
                </a:gridCol>
                <a:gridCol w="1828800">
                  <a:extLst>
                    <a:ext uri="{9D8B030D-6E8A-4147-A177-3AD203B41FA5}">
                      <a16:colId xmlns:a16="http://schemas.microsoft.com/office/drawing/2014/main" val="3869877213"/>
                    </a:ext>
                  </a:extLst>
                </a:gridCol>
              </a:tblGrid>
              <a:tr h="602718">
                <a:tc>
                  <a:txBody>
                    <a:bodyPr/>
                    <a:lstStyle/>
                    <a:p>
                      <a:pPr algn="ctr"/>
                      <a:endParaRPr lang="en-US" sz="2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Males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Females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5692648"/>
                  </a:ext>
                </a:extLst>
              </a:tr>
              <a:tr h="602718">
                <a:tc>
                  <a:txBody>
                    <a:bodyPr/>
                    <a:lstStyle/>
                    <a:p>
                      <a:pPr algn="ctr"/>
                      <a:r>
                        <a:rPr lang="en-US" sz="2800" u="none" dirty="0">
                          <a:solidFill>
                            <a:schemeClr val="tx1"/>
                          </a:solidFill>
                        </a:rPr>
                        <a:t>Age</a:t>
                      </a:r>
                      <a:r>
                        <a:rPr lang="en-US" sz="2800" u="none" baseline="0" dirty="0">
                          <a:solidFill>
                            <a:schemeClr val="tx1"/>
                          </a:solidFill>
                        </a:rPr>
                        <a:t> &lt; 18</a:t>
                      </a:r>
                      <a:endParaRPr lang="en-US" sz="2800" u="none"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1377388"/>
                  </a:ext>
                </a:extLst>
              </a:tr>
              <a:tr h="602718">
                <a:tc>
                  <a:txBody>
                    <a:bodyPr/>
                    <a:lstStyle/>
                    <a:p>
                      <a:pPr algn="ctr"/>
                      <a:r>
                        <a:rPr lang="en-US" sz="2800" dirty="0">
                          <a:solidFill>
                            <a:schemeClr val="tx1"/>
                          </a:solidFill>
                        </a:rPr>
                        <a:t>Age &gt;= 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69270156"/>
                  </a:ext>
                </a:extLst>
              </a:tr>
            </a:tbl>
          </a:graphicData>
        </a:graphic>
      </p:graphicFrame>
      <p:graphicFrame>
        <p:nvGraphicFramePr>
          <p:cNvPr id="11" name="Table 10">
            <a:extLst>
              <a:ext uri="{FF2B5EF4-FFF2-40B4-BE49-F238E27FC236}">
                <a16:creationId xmlns:a16="http://schemas.microsoft.com/office/drawing/2014/main" id="{C37A4B32-DBE0-DC4F-A469-F75278C9DEEB}"/>
              </a:ext>
            </a:extLst>
          </p:cNvPr>
          <p:cNvGraphicFramePr>
            <a:graphicFrameLocks noGrp="1"/>
          </p:cNvGraphicFramePr>
          <p:nvPr>
            <p:extLst>
              <p:ext uri="{D42A27DB-BD31-4B8C-83A1-F6EECF244321}">
                <p14:modId xmlns:p14="http://schemas.microsoft.com/office/powerpoint/2010/main" val="626815538"/>
              </p:ext>
            </p:extLst>
          </p:nvPr>
        </p:nvGraphicFramePr>
        <p:xfrm>
          <a:off x="6259286" y="4910403"/>
          <a:ext cx="5562600" cy="1718298"/>
        </p:xfrm>
        <a:graphic>
          <a:graphicData uri="http://schemas.openxmlformats.org/drawingml/2006/table">
            <a:tbl>
              <a:tblPr firstRow="1" bandRow="1">
                <a:tableStyleId>{69012ECD-51FC-41F1-AA8D-1B2483CD663E}</a:tableStyleId>
              </a:tblPr>
              <a:tblGrid>
                <a:gridCol w="1854200">
                  <a:extLst>
                    <a:ext uri="{9D8B030D-6E8A-4147-A177-3AD203B41FA5}">
                      <a16:colId xmlns:a16="http://schemas.microsoft.com/office/drawing/2014/main" val="1283924572"/>
                    </a:ext>
                  </a:extLst>
                </a:gridCol>
                <a:gridCol w="1879600">
                  <a:extLst>
                    <a:ext uri="{9D8B030D-6E8A-4147-A177-3AD203B41FA5}">
                      <a16:colId xmlns:a16="http://schemas.microsoft.com/office/drawing/2014/main" val="2253161599"/>
                    </a:ext>
                  </a:extLst>
                </a:gridCol>
                <a:gridCol w="1828800">
                  <a:extLst>
                    <a:ext uri="{9D8B030D-6E8A-4147-A177-3AD203B41FA5}">
                      <a16:colId xmlns:a16="http://schemas.microsoft.com/office/drawing/2014/main" val="3869877213"/>
                    </a:ext>
                  </a:extLst>
                </a:gridCol>
              </a:tblGrid>
              <a:tr h="572766">
                <a:tc>
                  <a:txBody>
                    <a:bodyPr/>
                    <a:lstStyle/>
                    <a:p>
                      <a:pPr algn="ctr"/>
                      <a:endParaRPr lang="en-US" sz="2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Males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Females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5692648"/>
                  </a:ext>
                </a:extLst>
              </a:tr>
              <a:tr h="572766">
                <a:tc>
                  <a:txBody>
                    <a:bodyPr/>
                    <a:lstStyle/>
                    <a:p>
                      <a:pPr algn="ctr"/>
                      <a:r>
                        <a:rPr lang="en-US" sz="2800" u="none" dirty="0">
                          <a:solidFill>
                            <a:schemeClr val="tx1"/>
                          </a:solidFill>
                        </a:rPr>
                        <a:t>Age</a:t>
                      </a:r>
                      <a:r>
                        <a:rPr lang="en-US" sz="2800" u="none" baseline="0" dirty="0">
                          <a:solidFill>
                            <a:schemeClr val="tx1"/>
                          </a:solidFill>
                        </a:rPr>
                        <a:t> &lt; 18</a:t>
                      </a:r>
                      <a:endParaRPr lang="en-US" sz="2800" u="none"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1377388"/>
                  </a:ext>
                </a:extLst>
              </a:tr>
              <a:tr h="572766">
                <a:tc>
                  <a:txBody>
                    <a:bodyPr/>
                    <a:lstStyle/>
                    <a:p>
                      <a:pPr algn="ctr"/>
                      <a:r>
                        <a:rPr lang="en-US" sz="2800" dirty="0">
                          <a:solidFill>
                            <a:schemeClr val="tx1"/>
                          </a:solidFill>
                        </a:rPr>
                        <a:t>Age &gt;= 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69270156"/>
                  </a:ext>
                </a:extLst>
              </a:tr>
            </a:tbl>
          </a:graphicData>
        </a:graphic>
      </p:graphicFrame>
      <p:sp>
        <p:nvSpPr>
          <p:cNvPr id="12" name="TextBox 11">
            <a:extLst>
              <a:ext uri="{FF2B5EF4-FFF2-40B4-BE49-F238E27FC236}">
                <a16:creationId xmlns:a16="http://schemas.microsoft.com/office/drawing/2014/main" id="{8945C976-01E3-244A-AE33-8412D9FE6318}"/>
              </a:ext>
            </a:extLst>
          </p:cNvPr>
          <p:cNvSpPr txBox="1"/>
          <p:nvPr/>
        </p:nvSpPr>
        <p:spPr>
          <a:xfrm>
            <a:off x="6858000" y="4147554"/>
            <a:ext cx="3522118" cy="830997"/>
          </a:xfrm>
          <a:prstGeom prst="rect">
            <a:avLst/>
          </a:prstGeom>
          <a:noFill/>
        </p:spPr>
        <p:txBody>
          <a:bodyPr wrap="none" rtlCol="0">
            <a:spAutoFit/>
          </a:bodyPr>
          <a:lstStyle/>
          <a:p>
            <a:r>
              <a:rPr lang="en-US" sz="2400" dirty="0"/>
              <a:t>Reporting Option #1</a:t>
            </a:r>
          </a:p>
          <a:p>
            <a:r>
              <a:rPr lang="en-US" sz="2400" dirty="0"/>
              <a:t>Age split more important</a:t>
            </a:r>
          </a:p>
        </p:txBody>
      </p:sp>
    </p:spTree>
    <p:extLst>
      <p:ext uri="{BB962C8B-B14F-4D97-AF65-F5344CB8AC3E}">
        <p14:creationId xmlns:p14="http://schemas.microsoft.com/office/powerpoint/2010/main" val="13588388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34DBE-B070-4C4C-BC14-BB3F52B68A3C}"/>
              </a:ext>
            </a:extLst>
          </p:cNvPr>
          <p:cNvSpPr>
            <a:spLocks noGrp="1"/>
          </p:cNvSpPr>
          <p:nvPr>
            <p:ph type="title"/>
          </p:nvPr>
        </p:nvSpPr>
        <p:spPr/>
        <p:txBody>
          <a:bodyPr/>
          <a:lstStyle/>
          <a:p>
            <a:r>
              <a:rPr lang="en-US" dirty="0"/>
              <a:t>For more </a:t>
            </a:r>
            <a:br>
              <a:rPr lang="en-US" dirty="0"/>
            </a:br>
            <a:r>
              <a:rPr lang="en-US" dirty="0"/>
              <a:t>information…</a:t>
            </a:r>
          </a:p>
        </p:txBody>
      </p:sp>
      <p:pic>
        <p:nvPicPr>
          <p:cNvPr id="6" name="Content Placeholder 5">
            <a:extLst>
              <a:ext uri="{FF2B5EF4-FFF2-40B4-BE49-F238E27FC236}">
                <a16:creationId xmlns:a16="http://schemas.microsoft.com/office/drawing/2014/main" id="{5E5436F0-A367-4D47-B81A-A5F5338A804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29000" y="274637"/>
            <a:ext cx="3886200" cy="5201531"/>
          </a:xfrm>
          <a:solidFill>
            <a:schemeClr val="bg1"/>
          </a:solidFill>
          <a:ln>
            <a:solidFill>
              <a:schemeClr val="tx1"/>
            </a:solidFill>
          </a:ln>
        </p:spPr>
      </p:pic>
      <p:sp>
        <p:nvSpPr>
          <p:cNvPr id="4" name="Slide Number Placeholder 3">
            <a:extLst>
              <a:ext uri="{FF2B5EF4-FFF2-40B4-BE49-F238E27FC236}">
                <a16:creationId xmlns:a16="http://schemas.microsoft.com/office/drawing/2014/main" id="{AE7B18D9-4EE6-6C44-869F-E847AEFC36BB}"/>
              </a:ext>
            </a:extLst>
          </p:cNvPr>
          <p:cNvSpPr>
            <a:spLocks noGrp="1"/>
          </p:cNvSpPr>
          <p:nvPr>
            <p:ph type="sldNum" sz="quarter" idx="12"/>
          </p:nvPr>
        </p:nvSpPr>
        <p:spPr/>
        <p:txBody>
          <a:bodyPr/>
          <a:lstStyle/>
          <a:p>
            <a:fld id="{6B70B6FD-B4DD-4C3C-B591-D26FF6FF6394}" type="slidenum">
              <a:rPr lang="en-US" smtClean="0"/>
              <a:pPr/>
              <a:t>47</a:t>
            </a:fld>
            <a:endParaRPr lang="en-US"/>
          </a:p>
        </p:txBody>
      </p:sp>
      <p:sp>
        <p:nvSpPr>
          <p:cNvPr id="7" name="TextBox 6">
            <a:extLst>
              <a:ext uri="{FF2B5EF4-FFF2-40B4-BE49-F238E27FC236}">
                <a16:creationId xmlns:a16="http://schemas.microsoft.com/office/drawing/2014/main" id="{A9C91232-DDD0-A641-933A-AD2BEA3F9E9A}"/>
              </a:ext>
            </a:extLst>
          </p:cNvPr>
          <p:cNvSpPr txBox="1"/>
          <p:nvPr/>
        </p:nvSpPr>
        <p:spPr>
          <a:xfrm>
            <a:off x="3368955" y="5710019"/>
            <a:ext cx="4006290" cy="646331"/>
          </a:xfrm>
          <a:prstGeom prst="rect">
            <a:avLst/>
          </a:prstGeom>
          <a:noFill/>
        </p:spPr>
        <p:txBody>
          <a:bodyPr wrap="none" rtlCol="0">
            <a:spAutoFit/>
          </a:bodyPr>
          <a:lstStyle/>
          <a:p>
            <a:r>
              <a:rPr lang="en-US" dirty="0"/>
              <a:t>Communications of ACM March 2019</a:t>
            </a:r>
            <a:br>
              <a:rPr lang="en-US" dirty="0"/>
            </a:br>
            <a:r>
              <a:rPr lang="en-US" dirty="0"/>
              <a:t>Garfinkel &amp; </a:t>
            </a:r>
            <a:r>
              <a:rPr lang="en-US" dirty="0" err="1"/>
              <a:t>Abowd</a:t>
            </a:r>
            <a:endParaRPr lang="en-US" dirty="0"/>
          </a:p>
        </p:txBody>
      </p:sp>
      <p:grpSp>
        <p:nvGrpSpPr>
          <p:cNvPr id="11" name="Group 10">
            <a:extLst>
              <a:ext uri="{FF2B5EF4-FFF2-40B4-BE49-F238E27FC236}">
                <a16:creationId xmlns:a16="http://schemas.microsoft.com/office/drawing/2014/main" id="{B933BE8D-417D-F140-A039-91EE52EDB0EF}"/>
              </a:ext>
            </a:extLst>
          </p:cNvPr>
          <p:cNvGrpSpPr/>
          <p:nvPr/>
        </p:nvGrpSpPr>
        <p:grpSpPr>
          <a:xfrm>
            <a:off x="7696200" y="1345214"/>
            <a:ext cx="4307903" cy="4701222"/>
            <a:chOff x="7543800" y="156712"/>
            <a:chExt cx="4307903" cy="4701222"/>
          </a:xfrm>
          <a:solidFill>
            <a:schemeClr val="bg1"/>
          </a:solidFill>
        </p:grpSpPr>
        <p:pic>
          <p:nvPicPr>
            <p:cNvPr id="8" name="Picture 7">
              <a:extLst>
                <a:ext uri="{FF2B5EF4-FFF2-40B4-BE49-F238E27FC236}">
                  <a16:creationId xmlns:a16="http://schemas.microsoft.com/office/drawing/2014/main" id="{700B0579-25D1-F847-BA65-7CA5984A782E}"/>
                </a:ext>
              </a:extLst>
            </p:cNvPr>
            <p:cNvPicPr>
              <a:picLocks noChangeAspect="1"/>
            </p:cNvPicPr>
            <p:nvPr/>
          </p:nvPicPr>
          <p:blipFill>
            <a:blip r:embed="rId4"/>
            <a:stretch>
              <a:fillRect/>
            </a:stretch>
          </p:blipFill>
          <p:spPr>
            <a:xfrm>
              <a:off x="7543800" y="2116792"/>
              <a:ext cx="3856906" cy="2166056"/>
            </a:xfrm>
            <a:prstGeom prst="rect">
              <a:avLst/>
            </a:prstGeom>
            <a:grpFill/>
          </p:spPr>
        </p:pic>
        <p:sp>
          <p:nvSpPr>
            <p:cNvPr id="9" name="Rectangle 8">
              <a:extLst>
                <a:ext uri="{FF2B5EF4-FFF2-40B4-BE49-F238E27FC236}">
                  <a16:creationId xmlns:a16="http://schemas.microsoft.com/office/drawing/2014/main" id="{C7D4453C-405E-0845-A03C-2A313064A767}"/>
                </a:ext>
              </a:extLst>
            </p:cNvPr>
            <p:cNvSpPr/>
            <p:nvPr/>
          </p:nvSpPr>
          <p:spPr>
            <a:xfrm>
              <a:off x="7584373" y="156712"/>
              <a:ext cx="4267330" cy="1846659"/>
            </a:xfrm>
            <a:prstGeom prst="rect">
              <a:avLst/>
            </a:prstGeom>
            <a:grpFill/>
          </p:spPr>
          <p:txBody>
            <a:bodyPr wrap="square" lIns="0" tIns="0" rIns="0" bIns="0">
              <a:spAutoFit/>
            </a:bodyPr>
            <a:lstStyle/>
            <a:p>
              <a:r>
                <a:rPr lang="en-US" sz="2400" dirty="0">
                  <a:solidFill>
                    <a:srgbClr val="333333"/>
                  </a:solidFill>
                  <a:latin typeface="Roboto Condensed"/>
                </a:rPr>
                <a:t>Can a set of equations keep U.S. census data private?</a:t>
              </a:r>
            </a:p>
            <a:p>
              <a:r>
                <a:rPr lang="en-US" sz="2400" b="1" dirty="0">
                  <a:solidFill>
                    <a:srgbClr val="666666"/>
                  </a:solidFill>
                  <a:latin typeface="Roboto Condensed"/>
                </a:rPr>
                <a:t>By </a:t>
              </a:r>
              <a:r>
                <a:rPr lang="en-US" sz="2400" b="1" dirty="0">
                  <a:solidFill>
                    <a:srgbClr val="37588A"/>
                  </a:solidFill>
                  <a:latin typeface="Roboto Condensed"/>
                  <a:hlinkClick r:id="rId5"/>
                </a:rPr>
                <a:t>Jeffrey Mervis</a:t>
              </a:r>
              <a:r>
                <a:rPr lang="en-US" sz="2400" b="1" dirty="0">
                  <a:solidFill>
                    <a:srgbClr val="37588A"/>
                  </a:solidFill>
                  <a:latin typeface="Roboto Condensed"/>
                </a:rPr>
                <a:t/>
              </a:r>
              <a:br>
                <a:rPr lang="en-US" sz="2400" b="1" dirty="0">
                  <a:solidFill>
                    <a:srgbClr val="37588A"/>
                  </a:solidFill>
                  <a:latin typeface="Roboto Condensed"/>
                </a:rPr>
              </a:br>
              <a:r>
                <a:rPr lang="en-US" sz="2400" b="1" dirty="0">
                  <a:solidFill>
                    <a:srgbClr val="37588A"/>
                  </a:solidFill>
                  <a:latin typeface="Roboto Condensed"/>
                </a:rPr>
                <a:t>Science</a:t>
              </a:r>
            </a:p>
            <a:p>
              <a:r>
                <a:rPr lang="en-US" sz="2400" b="1" dirty="0">
                  <a:solidFill>
                    <a:srgbClr val="666666"/>
                  </a:solidFill>
                  <a:latin typeface="Roboto Condensed"/>
                </a:rPr>
                <a:t>Jan. 4, 2019 , 2:50 PM</a:t>
              </a:r>
              <a:endParaRPr lang="en-US" sz="2400" b="1" i="0" u="none" strike="noStrike" dirty="0">
                <a:solidFill>
                  <a:srgbClr val="666666"/>
                </a:solidFill>
                <a:effectLst/>
                <a:latin typeface="Roboto Condensed"/>
              </a:endParaRPr>
            </a:p>
          </p:txBody>
        </p:sp>
        <p:sp>
          <p:nvSpPr>
            <p:cNvPr id="10" name="Rectangle 9">
              <a:extLst>
                <a:ext uri="{FF2B5EF4-FFF2-40B4-BE49-F238E27FC236}">
                  <a16:creationId xmlns:a16="http://schemas.microsoft.com/office/drawing/2014/main" id="{9B36DF4B-C87E-9F43-BE9E-BE70150E730C}"/>
                </a:ext>
              </a:extLst>
            </p:cNvPr>
            <p:cNvSpPr/>
            <p:nvPr/>
          </p:nvSpPr>
          <p:spPr>
            <a:xfrm>
              <a:off x="7561182" y="4396269"/>
              <a:ext cx="3847528" cy="461665"/>
            </a:xfrm>
            <a:prstGeom prst="rect">
              <a:avLst/>
            </a:prstGeom>
            <a:grpFill/>
          </p:spPr>
          <p:txBody>
            <a:bodyPr wrap="none">
              <a:spAutoFit/>
            </a:bodyPr>
            <a:lstStyle/>
            <a:p>
              <a:r>
                <a:rPr lang="en-US" sz="2400" dirty="0"/>
                <a:t>http://</a:t>
              </a:r>
              <a:r>
                <a:rPr lang="en-US" sz="2400" dirty="0" err="1"/>
                <a:t>bit.ly</a:t>
              </a:r>
              <a:r>
                <a:rPr lang="en-US" sz="2400" dirty="0"/>
                <a:t>/Science2019C1</a:t>
              </a:r>
            </a:p>
          </p:txBody>
        </p:sp>
      </p:grpSp>
    </p:spTree>
    <p:extLst>
      <p:ext uri="{BB962C8B-B14F-4D97-AF65-F5344CB8AC3E}">
        <p14:creationId xmlns:p14="http://schemas.microsoft.com/office/powerpoint/2010/main" val="38697052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More Background on the 2020 Disclosure Avoidance System</a:t>
            </a:r>
          </a:p>
        </p:txBody>
      </p:sp>
      <p:sp>
        <p:nvSpPr>
          <p:cNvPr id="4" name="Content Placeholder 3"/>
          <p:cNvSpPr>
            <a:spLocks noGrp="1"/>
          </p:cNvSpPr>
          <p:nvPr>
            <p:ph idx="1"/>
          </p:nvPr>
        </p:nvSpPr>
        <p:spPr/>
        <p:txBody>
          <a:bodyPr>
            <a:normAutofit fontScale="85000" lnSpcReduction="10000"/>
          </a:bodyPr>
          <a:lstStyle/>
          <a:p>
            <a:r>
              <a:rPr lang="en-US" dirty="0"/>
              <a:t>September 14, 2017 CSAC (overall design)</a:t>
            </a:r>
            <a:br>
              <a:rPr lang="en-US" dirty="0"/>
            </a:br>
            <a:r>
              <a:rPr lang="en-US" dirty="0">
                <a:hlinkClick r:id="rId2"/>
              </a:rPr>
              <a:t>https://www2.census.gov/cac/sac/meetings/2017-09/garfinkel-modernizing-disclosure-avoidance.pdf</a:t>
            </a:r>
            <a:r>
              <a:rPr lang="en-US" dirty="0"/>
              <a:t> </a:t>
            </a:r>
          </a:p>
          <a:p>
            <a:r>
              <a:rPr lang="en-US" dirty="0"/>
              <a:t>August, 2018 KDD’18 (top-down v. block-by-block)</a:t>
            </a:r>
            <a:br>
              <a:rPr lang="en-US" dirty="0"/>
            </a:br>
            <a:r>
              <a:rPr lang="en-US" dirty="0">
                <a:hlinkClick r:id="rId3"/>
              </a:rPr>
              <a:t>https://digitalcommons.ilr.cornell.edu/ldi/49/</a:t>
            </a:r>
            <a:r>
              <a:rPr lang="en-US" dirty="0"/>
              <a:t> </a:t>
            </a:r>
          </a:p>
          <a:p>
            <a:r>
              <a:rPr lang="en-US" dirty="0"/>
              <a:t>October, 2018 WPES (implementation issues)</a:t>
            </a:r>
            <a:br>
              <a:rPr lang="en-US" dirty="0"/>
            </a:br>
            <a:r>
              <a:rPr lang="en-US" dirty="0">
                <a:hlinkClick r:id="rId4"/>
              </a:rPr>
              <a:t>https://arxiv.org/abs/1809.02201</a:t>
            </a:r>
            <a:r>
              <a:rPr lang="en-US" dirty="0"/>
              <a:t> </a:t>
            </a:r>
          </a:p>
          <a:p>
            <a:r>
              <a:rPr lang="en-US" dirty="0"/>
              <a:t>October, 2018 </a:t>
            </a:r>
            <a:r>
              <a:rPr lang="en-US" i="1" dirty="0" err="1">
                <a:hlinkClick r:id="rId5" action="ppaction://hlinkfile"/>
              </a:rPr>
              <a:t>ACMQueue</a:t>
            </a:r>
            <a:r>
              <a:rPr lang="en-US" dirty="0"/>
              <a:t> (understanding database reconstruction) </a:t>
            </a:r>
            <a:br>
              <a:rPr lang="en-US" dirty="0"/>
            </a:br>
            <a:r>
              <a:rPr lang="en-US" dirty="0">
                <a:hlinkClick r:id="rId6"/>
              </a:rPr>
              <a:t>https://digitalcommons.ilr.cornell.edu/ldi/50/</a:t>
            </a:r>
            <a:r>
              <a:rPr lang="en-US" dirty="0"/>
              <a:t> or</a:t>
            </a:r>
            <a:br>
              <a:rPr lang="en-US" dirty="0"/>
            </a:br>
            <a:r>
              <a:rPr lang="en-US" dirty="0">
                <a:hlinkClick r:id="rId7"/>
              </a:rPr>
              <a:t>https://queue.acm.org/detail.cfm?id=3295691</a:t>
            </a:r>
            <a:r>
              <a:rPr lang="en-US" dirty="0"/>
              <a:t> </a:t>
            </a:r>
          </a:p>
        </p:txBody>
      </p:sp>
      <p:sp>
        <p:nvSpPr>
          <p:cNvPr id="5" name="Slide Number Placeholder 4"/>
          <p:cNvSpPr>
            <a:spLocks noGrp="1"/>
          </p:cNvSpPr>
          <p:nvPr>
            <p:ph type="sldNum" sz="quarter" idx="12"/>
          </p:nvPr>
        </p:nvSpPr>
        <p:spPr/>
        <p:txBody>
          <a:bodyPr/>
          <a:lstStyle/>
          <a:p>
            <a:fld id="{6B70B6FD-B4DD-4C3C-B591-D26FF6FF6394}" type="slidenum">
              <a:rPr lang="en-US" smtClean="0"/>
              <a:pPr/>
              <a:t>48</a:t>
            </a:fld>
            <a:endParaRPr lang="en-US"/>
          </a:p>
        </p:txBody>
      </p:sp>
    </p:spTree>
    <p:extLst>
      <p:ext uri="{BB962C8B-B14F-4D97-AF65-F5344CB8AC3E}">
        <p14:creationId xmlns:p14="http://schemas.microsoft.com/office/powerpoint/2010/main" val="597361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Imagine a typical block in the US </a:t>
            </a:r>
          </a:p>
        </p:txBody>
      </p:sp>
      <p:sp>
        <p:nvSpPr>
          <p:cNvPr id="5" name="Content Placeholder 4">
            <a:extLst>
              <a:ext uri="{FF2B5EF4-FFF2-40B4-BE49-F238E27FC236}">
                <a16:creationId xmlns:a16="http://schemas.microsoft.com/office/drawing/2014/main" id="{10D04175-C718-024D-8C52-95AAE2E665A4}"/>
              </a:ext>
            </a:extLst>
          </p:cNvPr>
          <p:cNvSpPr>
            <a:spLocks noGrp="1"/>
          </p:cNvSpPr>
          <p:nvPr>
            <p:ph sz="half" idx="2"/>
          </p:nvPr>
        </p:nvSpPr>
        <p:spPr/>
        <p:txBody>
          <a:bodyPr anchor="ctr"/>
          <a:lstStyle/>
          <a:p>
            <a:pPr algn="ctr"/>
            <a:r>
              <a:rPr lang="en-US" dirty="0"/>
              <a:t>The job of an official statistics agency is to collect data and publish useful statistics. </a:t>
            </a:r>
          </a:p>
        </p:txBody>
      </p:sp>
      <p:sp>
        <p:nvSpPr>
          <p:cNvPr id="4" name="Slide Number Placeholder 3"/>
          <p:cNvSpPr>
            <a:spLocks noGrp="1"/>
          </p:cNvSpPr>
          <p:nvPr>
            <p:ph type="sldNum" sz="quarter" idx="12"/>
          </p:nvPr>
        </p:nvSpPr>
        <p:spPr/>
        <p:txBody>
          <a:bodyPr/>
          <a:lstStyle/>
          <a:p>
            <a:fld id="{6B70B6FD-B4DD-4C3C-B591-D26FF6FF6394}" type="slidenum">
              <a:rPr lang="en-US" smtClean="0"/>
              <a:t>5</a:t>
            </a:fld>
            <a:endParaRPr lang="en-US"/>
          </a:p>
        </p:txBody>
      </p:sp>
      <p:pic>
        <p:nvPicPr>
          <p:cNvPr id="10" name="Content Placeholder 9">
            <a:extLst>
              <a:ext uri="{FF2B5EF4-FFF2-40B4-BE49-F238E27FC236}">
                <a16:creationId xmlns:a16="http://schemas.microsoft.com/office/drawing/2014/main" id="{FB4CFC89-A1BC-1E48-89CF-C75BEA26CCB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9600" y="2189061"/>
            <a:ext cx="5384800" cy="3348241"/>
          </a:xfrm>
          <a:prstGeom prst="rect">
            <a:avLst/>
          </a:prstGeom>
        </p:spPr>
      </p:pic>
    </p:spTree>
    <p:extLst>
      <p:ext uri="{BB962C8B-B14F-4D97-AF65-F5344CB8AC3E}">
        <p14:creationId xmlns:p14="http://schemas.microsoft.com/office/powerpoint/2010/main" val="3420837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Step #1: Collect data from the public</a:t>
            </a:r>
          </a:p>
        </p:txBody>
      </p:sp>
      <p:sp>
        <p:nvSpPr>
          <p:cNvPr id="3" name="Slide Number Placeholder 2"/>
          <p:cNvSpPr>
            <a:spLocks noGrp="1"/>
          </p:cNvSpPr>
          <p:nvPr>
            <p:ph type="sldNum" sz="quarter" idx="12"/>
          </p:nvPr>
        </p:nvSpPr>
        <p:spPr/>
        <p:txBody>
          <a:bodyPr/>
          <a:lstStyle/>
          <a:p>
            <a:fld id="{6B70B6FD-B4DD-4C3C-B591-D26FF6FF6394}" type="slidenum">
              <a:rPr lang="en-US" smtClean="0"/>
              <a:pPr/>
              <a:t>6</a:t>
            </a:fld>
            <a:endParaRPr lang="en-US"/>
          </a:p>
        </p:txBody>
      </p:sp>
      <p:grpSp>
        <p:nvGrpSpPr>
          <p:cNvPr id="16" name="Group 15"/>
          <p:cNvGrpSpPr/>
          <p:nvPr/>
        </p:nvGrpSpPr>
        <p:grpSpPr>
          <a:xfrm>
            <a:off x="505924" y="1516781"/>
            <a:ext cx="9385046" cy="4503677"/>
            <a:chOff x="505924" y="1516781"/>
            <a:chExt cx="9385046" cy="4503677"/>
          </a:xfrm>
        </p:grpSpPr>
        <p:pic>
          <p:nvPicPr>
            <p:cNvPr id="6" name="Picture 5">
              <a:extLst>
                <a:ext uri="{FF2B5EF4-FFF2-40B4-BE49-F238E27FC236}">
                  <a16:creationId xmlns:a16="http://schemas.microsoft.com/office/drawing/2014/main" id="{BB987070-1966-154F-A320-E72F1333615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492173" y="1516781"/>
              <a:ext cx="731552" cy="1213635"/>
            </a:xfrm>
            <a:prstGeom prst="rect">
              <a:avLst/>
            </a:prstGeom>
          </p:spPr>
        </p:pic>
        <p:pic>
          <p:nvPicPr>
            <p:cNvPr id="7" name="Picture 6">
              <a:extLst>
                <a:ext uri="{FF2B5EF4-FFF2-40B4-BE49-F238E27FC236}">
                  <a16:creationId xmlns:a16="http://schemas.microsoft.com/office/drawing/2014/main" id="{DB22F4FB-038B-3449-BEA6-B6252863D01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05924" y="4870935"/>
              <a:ext cx="298032" cy="687858"/>
            </a:xfrm>
            <a:prstGeom prst="rect">
              <a:avLst/>
            </a:prstGeom>
          </p:spPr>
        </p:pic>
        <p:pic>
          <p:nvPicPr>
            <p:cNvPr id="8" name="Picture 7">
              <a:extLst>
                <a:ext uri="{FF2B5EF4-FFF2-40B4-BE49-F238E27FC236}">
                  <a16:creationId xmlns:a16="http://schemas.microsoft.com/office/drawing/2014/main" id="{AEE13345-6CFD-6442-B908-B85B8B3F75A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695309" y="4540744"/>
              <a:ext cx="325281" cy="1049353"/>
            </a:xfrm>
            <a:prstGeom prst="rect">
              <a:avLst/>
            </a:prstGeom>
          </p:spPr>
        </p:pic>
        <p:sp>
          <p:nvSpPr>
            <p:cNvPr id="9" name="TextBox 8">
              <a:extLst>
                <a:ext uri="{FF2B5EF4-FFF2-40B4-BE49-F238E27FC236}">
                  <a16:creationId xmlns:a16="http://schemas.microsoft.com/office/drawing/2014/main" id="{D850A0FA-E171-B645-90AA-ADD9EDA27F37}"/>
                </a:ext>
              </a:extLst>
            </p:cNvPr>
            <p:cNvSpPr txBox="1"/>
            <p:nvPr/>
          </p:nvSpPr>
          <p:spPr>
            <a:xfrm>
              <a:off x="4419600" y="4534770"/>
              <a:ext cx="5351145" cy="1200329"/>
            </a:xfrm>
            <a:prstGeom prst="rect">
              <a:avLst/>
            </a:prstGeom>
            <a:noFill/>
          </p:spPr>
          <p:txBody>
            <a:bodyPr wrap="none" rtlCol="0">
              <a:spAutoFit/>
            </a:bodyPr>
            <a:lstStyle/>
            <a:p>
              <a:r>
                <a:rPr lang="en-US" sz="2400" dirty="0"/>
                <a:t>8 </a:t>
              </a:r>
              <a:r>
                <a:rPr lang="en-US" sz="2400" dirty="0" err="1" smtClean="0"/>
                <a:t>yrs</a:t>
              </a:r>
              <a:r>
                <a:rPr lang="en-US" sz="2400" dirty="0" smtClean="0"/>
                <a:t> Female Black Single (8 FBS)</a:t>
              </a:r>
            </a:p>
            <a:p>
              <a:r>
                <a:rPr lang="en-US" sz="2400" dirty="0" smtClean="0"/>
                <a:t>12 </a:t>
              </a:r>
              <a:r>
                <a:rPr lang="en-US" sz="2400" dirty="0" err="1" smtClean="0"/>
                <a:t>yrs</a:t>
              </a:r>
              <a:r>
                <a:rPr lang="en-US" sz="2400" dirty="0" smtClean="0"/>
                <a:t> Male White Single (12 MWS)</a:t>
              </a:r>
            </a:p>
            <a:p>
              <a:r>
                <a:rPr lang="en-US" sz="2400" dirty="0" smtClean="0"/>
                <a:t>24 </a:t>
              </a:r>
              <a:r>
                <a:rPr lang="en-US" sz="2400" dirty="0" err="1" smtClean="0"/>
                <a:t>yrs</a:t>
              </a:r>
              <a:r>
                <a:rPr lang="en-US" sz="2400" dirty="0" smtClean="0"/>
                <a:t> Female White Single (24 FWS)</a:t>
              </a:r>
              <a:endParaRPr lang="en-US" sz="2400" dirty="0"/>
            </a:p>
          </p:txBody>
        </p:sp>
        <p:sp>
          <p:nvSpPr>
            <p:cNvPr id="10" name="TextBox 9">
              <a:extLst>
                <a:ext uri="{FF2B5EF4-FFF2-40B4-BE49-F238E27FC236}">
                  <a16:creationId xmlns:a16="http://schemas.microsoft.com/office/drawing/2014/main" id="{E929C4E2-C302-4D4B-96D5-5872D7F165A2}"/>
                </a:ext>
              </a:extLst>
            </p:cNvPr>
            <p:cNvSpPr txBox="1"/>
            <p:nvPr/>
          </p:nvSpPr>
          <p:spPr>
            <a:xfrm>
              <a:off x="1237362" y="5558793"/>
              <a:ext cx="1241174" cy="461665"/>
            </a:xfrm>
            <a:prstGeom prst="rect">
              <a:avLst/>
            </a:prstGeom>
            <a:noFill/>
          </p:spPr>
          <p:txBody>
            <a:bodyPr wrap="none" rtlCol="0">
              <a:spAutoFit/>
            </a:bodyPr>
            <a:lstStyle/>
            <a:p>
              <a:r>
                <a:rPr lang="en-US" sz="2400" dirty="0"/>
                <a:t>18 MWS</a:t>
              </a:r>
            </a:p>
          </p:txBody>
        </p:sp>
        <p:sp>
          <p:nvSpPr>
            <p:cNvPr id="11" name="TextBox 10">
              <a:extLst>
                <a:ext uri="{FF2B5EF4-FFF2-40B4-BE49-F238E27FC236}">
                  <a16:creationId xmlns:a16="http://schemas.microsoft.com/office/drawing/2014/main" id="{F5AE5C23-EE89-2D4B-A208-1A7F5B661C71}"/>
                </a:ext>
              </a:extLst>
            </p:cNvPr>
            <p:cNvSpPr txBox="1"/>
            <p:nvPr/>
          </p:nvSpPr>
          <p:spPr>
            <a:xfrm>
              <a:off x="4419600" y="3082522"/>
              <a:ext cx="5471370" cy="830997"/>
            </a:xfrm>
            <a:prstGeom prst="rect">
              <a:avLst/>
            </a:prstGeom>
            <a:noFill/>
          </p:spPr>
          <p:txBody>
            <a:bodyPr wrap="none" rtlCol="0">
              <a:spAutoFit/>
            </a:bodyPr>
            <a:lstStyle/>
            <a:p>
              <a:r>
                <a:rPr lang="en-US" sz="2400" dirty="0"/>
                <a:t>30 </a:t>
              </a:r>
              <a:r>
                <a:rPr lang="en-US" sz="2400" dirty="0" err="1" smtClean="0"/>
                <a:t>yrs</a:t>
              </a:r>
              <a:r>
                <a:rPr lang="en-US" sz="2400" dirty="0" smtClean="0"/>
                <a:t> Male White Married (30 MWM)</a:t>
              </a:r>
            </a:p>
            <a:p>
              <a:r>
                <a:rPr lang="en-US" sz="2400" dirty="0" smtClean="0"/>
                <a:t>36 </a:t>
              </a:r>
              <a:r>
                <a:rPr lang="en-US" sz="2400" dirty="0" err="1" smtClean="0"/>
                <a:t>yrs</a:t>
              </a:r>
              <a:r>
                <a:rPr lang="en-US" sz="2400" dirty="0" smtClean="0"/>
                <a:t> Female Black Married (36 FBM)</a:t>
              </a:r>
              <a:endParaRPr lang="en-US" sz="2400" dirty="0"/>
            </a:p>
          </p:txBody>
        </p:sp>
        <p:pic>
          <p:nvPicPr>
            <p:cNvPr id="12" name="Picture 11">
              <a:extLst>
                <a:ext uri="{FF2B5EF4-FFF2-40B4-BE49-F238E27FC236}">
                  <a16:creationId xmlns:a16="http://schemas.microsoft.com/office/drawing/2014/main" id="{CB0AEC76-36AF-384C-8F5E-CEF94EE100C9}"/>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410341" y="3230101"/>
              <a:ext cx="895216" cy="813155"/>
            </a:xfrm>
            <a:prstGeom prst="rect">
              <a:avLst/>
            </a:prstGeom>
          </p:spPr>
        </p:pic>
        <p:pic>
          <p:nvPicPr>
            <p:cNvPr id="13" name="Picture 12">
              <a:extLst>
                <a:ext uri="{FF2B5EF4-FFF2-40B4-BE49-F238E27FC236}">
                  <a16:creationId xmlns:a16="http://schemas.microsoft.com/office/drawing/2014/main" id="{8AAAEFEE-2740-6946-A8C6-A6DE65FC93A8}"/>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3189403" y="4627105"/>
              <a:ext cx="298346" cy="876629"/>
            </a:xfrm>
            <a:prstGeom prst="rect">
              <a:avLst/>
            </a:prstGeom>
          </p:spPr>
        </p:pic>
        <p:sp>
          <p:nvSpPr>
            <p:cNvPr id="14" name="TextBox 13">
              <a:extLst>
                <a:ext uri="{FF2B5EF4-FFF2-40B4-BE49-F238E27FC236}">
                  <a16:creationId xmlns:a16="http://schemas.microsoft.com/office/drawing/2014/main" id="{344A27A1-8A0E-3B42-AC42-46F17B7A5F6C}"/>
                </a:ext>
              </a:extLst>
            </p:cNvPr>
            <p:cNvSpPr txBox="1"/>
            <p:nvPr/>
          </p:nvSpPr>
          <p:spPr>
            <a:xfrm>
              <a:off x="2803908" y="5558793"/>
              <a:ext cx="1119345" cy="461665"/>
            </a:xfrm>
            <a:prstGeom prst="rect">
              <a:avLst/>
            </a:prstGeom>
            <a:noFill/>
          </p:spPr>
          <p:txBody>
            <a:bodyPr wrap="none" rtlCol="0">
              <a:spAutoFit/>
            </a:bodyPr>
            <a:lstStyle/>
            <a:p>
              <a:r>
                <a:rPr lang="en-US" sz="2400" dirty="0"/>
                <a:t>24 FWS</a:t>
              </a:r>
            </a:p>
          </p:txBody>
        </p:sp>
        <p:sp>
          <p:nvSpPr>
            <p:cNvPr id="15" name="TextBox 14">
              <a:extLst>
                <a:ext uri="{FF2B5EF4-FFF2-40B4-BE49-F238E27FC236}">
                  <a16:creationId xmlns:a16="http://schemas.microsoft.com/office/drawing/2014/main" id="{CAD776C0-421D-834B-B77B-EC951C89C117}"/>
                </a:ext>
              </a:extLst>
            </p:cNvPr>
            <p:cNvSpPr txBox="1"/>
            <p:nvPr/>
          </p:nvSpPr>
          <p:spPr>
            <a:xfrm>
              <a:off x="4419600" y="1623390"/>
              <a:ext cx="5471370" cy="830997"/>
            </a:xfrm>
            <a:prstGeom prst="rect">
              <a:avLst/>
            </a:prstGeom>
            <a:noFill/>
          </p:spPr>
          <p:txBody>
            <a:bodyPr wrap="none" rtlCol="0">
              <a:spAutoFit/>
            </a:bodyPr>
            <a:lstStyle/>
            <a:p>
              <a:r>
                <a:rPr lang="en-US" sz="2400" dirty="0"/>
                <a:t>66 </a:t>
              </a:r>
              <a:r>
                <a:rPr lang="en-US" sz="2400" dirty="0" err="1" smtClean="0"/>
                <a:t>yrs</a:t>
              </a:r>
              <a:r>
                <a:rPr lang="en-US" sz="2400" dirty="0" smtClean="0"/>
                <a:t> Female Black Married (66 FBM)</a:t>
              </a:r>
            </a:p>
            <a:p>
              <a:r>
                <a:rPr lang="en-US" sz="2400" dirty="0" smtClean="0"/>
                <a:t>84 </a:t>
              </a:r>
              <a:r>
                <a:rPr lang="en-US" sz="2400" dirty="0" err="1" smtClean="0"/>
                <a:t>yrs</a:t>
              </a:r>
              <a:r>
                <a:rPr lang="en-US" sz="2400" dirty="0" smtClean="0"/>
                <a:t> Male Black Married (84 MBM)</a:t>
              </a:r>
              <a:endParaRPr lang="en-US" sz="2400" dirty="0"/>
            </a:p>
          </p:txBody>
        </p:sp>
      </p:grpSp>
      <p:pic>
        <p:nvPicPr>
          <p:cNvPr id="18" name="Content Placeholder 9">
            <a:extLst>
              <a:ext uri="{FF2B5EF4-FFF2-40B4-BE49-F238E27FC236}">
                <a16:creationId xmlns:a16="http://schemas.microsoft.com/office/drawing/2014/main" id="{AA285EF9-F91E-234A-973C-3609BE56D659}"/>
              </a:ext>
            </a:extLst>
          </p:cNvPr>
          <p:cNvPicPr>
            <a:picLocks noGrp="1" noChangeAspect="1"/>
          </p:cNvPicPr>
          <p:nvPr>
            <p:ph sz="half" idx="1"/>
          </p:nvPr>
        </p:nvPicPr>
        <p:blipFill>
          <a:blip r:embed="rId7" cstate="print">
            <a:extLst>
              <a:ext uri="{BEBA8EAE-BF5A-486C-A8C5-ECC9F3942E4B}">
                <a14:imgProps xmlns:a14="http://schemas.microsoft.com/office/drawing/2010/main">
                  <a14:imgLayer r:embed="rId8">
                    <a14:imgEffect>
                      <a14:backgroundRemoval t="2632" b="98849" l="718" r="97949">
                        <a14:foregroundMark x1="16205" y1="43092" x2="16205" y2="43092"/>
                        <a14:foregroundMark x1="5128" y1="55921" x2="5128" y2="55921"/>
                        <a14:foregroundMark x1="93949" y1="53947" x2="93949" y2="53947"/>
                        <a14:foregroundMark x1="53846" y1="91612" x2="53846" y2="91612"/>
                        <a14:foregroundMark x1="50256" y1="99013" x2="50256" y2="99013"/>
                        <a14:foregroundMark x1="718" y1="52796" x2="718" y2="52796"/>
                        <a14:foregroundMark x1="50974" y1="10691" x2="50974" y2="10691"/>
                        <a14:foregroundMark x1="52410" y1="2632" x2="52410" y2="2632"/>
                        <a14:foregroundMark x1="97949" y1="53125" x2="97949" y2="53125"/>
                        <a14:foregroundMark x1="94872" y1="47862" x2="94872" y2="47862"/>
                      </a14:backgroundRemoval>
                    </a14:imgEffect>
                  </a14:imgLayer>
                </a14:imgProps>
              </a:ext>
              <a:ext uri="{28A0092B-C50C-407E-A947-70E740481C1C}">
                <a14:useLocalDpi xmlns:a14="http://schemas.microsoft.com/office/drawing/2010/main" val="0"/>
              </a:ext>
            </a:extLst>
          </a:blip>
          <a:stretch>
            <a:fillRect/>
          </a:stretch>
        </p:blipFill>
        <p:spPr>
          <a:xfrm>
            <a:off x="9035845" y="266009"/>
            <a:ext cx="2982686" cy="1854619"/>
          </a:xfrm>
          <a:prstGeom prst="rect">
            <a:avLst/>
          </a:prstGeom>
        </p:spPr>
      </p:pic>
    </p:spTree>
    <p:extLst>
      <p:ext uri="{BB962C8B-B14F-4D97-AF65-F5344CB8AC3E}">
        <p14:creationId xmlns:p14="http://schemas.microsoft.com/office/powerpoint/2010/main" val="2250086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Step #2: Analyze the data</a:t>
            </a:r>
          </a:p>
        </p:txBody>
      </p:sp>
      <p:sp>
        <p:nvSpPr>
          <p:cNvPr id="3" name="Slide Number Placeholder 2"/>
          <p:cNvSpPr>
            <a:spLocks noGrp="1"/>
          </p:cNvSpPr>
          <p:nvPr>
            <p:ph type="sldNum" sz="quarter" idx="12"/>
          </p:nvPr>
        </p:nvSpPr>
        <p:spPr/>
        <p:txBody>
          <a:bodyPr/>
          <a:lstStyle/>
          <a:p>
            <a:fld id="{6B70B6FD-B4DD-4C3C-B591-D26FF6FF6394}" type="slidenum">
              <a:rPr lang="en-US" smtClean="0"/>
              <a:pPr/>
              <a:t>7</a:t>
            </a:fld>
            <a:endParaRPr lang="en-US"/>
          </a:p>
        </p:txBody>
      </p:sp>
      <p:grpSp>
        <p:nvGrpSpPr>
          <p:cNvPr id="16" name="Group 15"/>
          <p:cNvGrpSpPr/>
          <p:nvPr/>
        </p:nvGrpSpPr>
        <p:grpSpPr>
          <a:xfrm>
            <a:off x="54063" y="1516781"/>
            <a:ext cx="3869190" cy="4503677"/>
            <a:chOff x="54063" y="1516781"/>
            <a:chExt cx="3869190" cy="4503677"/>
          </a:xfrm>
        </p:grpSpPr>
        <p:pic>
          <p:nvPicPr>
            <p:cNvPr id="6" name="Picture 5">
              <a:extLst>
                <a:ext uri="{FF2B5EF4-FFF2-40B4-BE49-F238E27FC236}">
                  <a16:creationId xmlns:a16="http://schemas.microsoft.com/office/drawing/2014/main" id="{BB987070-1966-154F-A320-E72F1333615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492173" y="1516781"/>
              <a:ext cx="731552" cy="1213635"/>
            </a:xfrm>
            <a:prstGeom prst="rect">
              <a:avLst/>
            </a:prstGeom>
          </p:spPr>
        </p:pic>
        <p:pic>
          <p:nvPicPr>
            <p:cNvPr id="7" name="Picture 6">
              <a:extLst>
                <a:ext uri="{FF2B5EF4-FFF2-40B4-BE49-F238E27FC236}">
                  <a16:creationId xmlns:a16="http://schemas.microsoft.com/office/drawing/2014/main" id="{DB22F4FB-038B-3449-BEA6-B6252863D01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05924" y="4870935"/>
              <a:ext cx="298032" cy="687858"/>
            </a:xfrm>
            <a:prstGeom prst="rect">
              <a:avLst/>
            </a:prstGeom>
          </p:spPr>
        </p:pic>
        <p:pic>
          <p:nvPicPr>
            <p:cNvPr id="8" name="Picture 7">
              <a:extLst>
                <a:ext uri="{FF2B5EF4-FFF2-40B4-BE49-F238E27FC236}">
                  <a16:creationId xmlns:a16="http://schemas.microsoft.com/office/drawing/2014/main" id="{AEE13345-6CFD-6442-B908-B85B8B3F75A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695309" y="4540744"/>
              <a:ext cx="325281" cy="1049353"/>
            </a:xfrm>
            <a:prstGeom prst="rect">
              <a:avLst/>
            </a:prstGeom>
          </p:spPr>
        </p:pic>
        <p:sp>
          <p:nvSpPr>
            <p:cNvPr id="9" name="TextBox 8">
              <a:extLst>
                <a:ext uri="{FF2B5EF4-FFF2-40B4-BE49-F238E27FC236}">
                  <a16:creationId xmlns:a16="http://schemas.microsoft.com/office/drawing/2014/main" id="{D850A0FA-E171-B645-90AA-ADD9EDA27F37}"/>
                </a:ext>
              </a:extLst>
            </p:cNvPr>
            <p:cNvSpPr txBox="1"/>
            <p:nvPr/>
          </p:nvSpPr>
          <p:spPr>
            <a:xfrm>
              <a:off x="54063" y="5558793"/>
              <a:ext cx="857927" cy="461665"/>
            </a:xfrm>
            <a:prstGeom prst="rect">
              <a:avLst/>
            </a:prstGeom>
            <a:noFill/>
          </p:spPr>
          <p:txBody>
            <a:bodyPr wrap="none" rtlCol="0">
              <a:spAutoFit/>
            </a:bodyPr>
            <a:lstStyle/>
            <a:p>
              <a:r>
                <a:rPr lang="en-US" sz="2400" dirty="0"/>
                <a:t>8 FBS</a:t>
              </a:r>
            </a:p>
          </p:txBody>
        </p:sp>
        <p:sp>
          <p:nvSpPr>
            <p:cNvPr id="10" name="TextBox 9">
              <a:extLst>
                <a:ext uri="{FF2B5EF4-FFF2-40B4-BE49-F238E27FC236}">
                  <a16:creationId xmlns:a16="http://schemas.microsoft.com/office/drawing/2014/main" id="{E929C4E2-C302-4D4B-96D5-5872D7F165A2}"/>
                </a:ext>
              </a:extLst>
            </p:cNvPr>
            <p:cNvSpPr txBox="1"/>
            <p:nvPr/>
          </p:nvSpPr>
          <p:spPr>
            <a:xfrm>
              <a:off x="1237362" y="5558793"/>
              <a:ext cx="1241174" cy="461665"/>
            </a:xfrm>
            <a:prstGeom prst="rect">
              <a:avLst/>
            </a:prstGeom>
            <a:noFill/>
          </p:spPr>
          <p:txBody>
            <a:bodyPr wrap="none" rtlCol="0">
              <a:spAutoFit/>
            </a:bodyPr>
            <a:lstStyle/>
            <a:p>
              <a:r>
                <a:rPr lang="en-US" sz="2400" dirty="0"/>
                <a:t>18 MWS</a:t>
              </a:r>
            </a:p>
          </p:txBody>
        </p:sp>
        <p:sp>
          <p:nvSpPr>
            <p:cNvPr id="11" name="TextBox 10">
              <a:extLst>
                <a:ext uri="{FF2B5EF4-FFF2-40B4-BE49-F238E27FC236}">
                  <a16:creationId xmlns:a16="http://schemas.microsoft.com/office/drawing/2014/main" id="{F5AE5C23-EE89-2D4B-A208-1A7F5B661C71}"/>
                </a:ext>
              </a:extLst>
            </p:cNvPr>
            <p:cNvSpPr txBox="1"/>
            <p:nvPr/>
          </p:nvSpPr>
          <p:spPr>
            <a:xfrm>
              <a:off x="526495" y="3994827"/>
              <a:ext cx="2662908" cy="461665"/>
            </a:xfrm>
            <a:prstGeom prst="rect">
              <a:avLst/>
            </a:prstGeom>
            <a:noFill/>
          </p:spPr>
          <p:txBody>
            <a:bodyPr wrap="none" rtlCol="0">
              <a:spAutoFit/>
            </a:bodyPr>
            <a:lstStyle/>
            <a:p>
              <a:r>
                <a:rPr lang="en-US" sz="2400" dirty="0"/>
                <a:t>30 MWM &amp; 36 FBM</a:t>
              </a:r>
            </a:p>
          </p:txBody>
        </p:sp>
        <p:pic>
          <p:nvPicPr>
            <p:cNvPr id="12" name="Picture 11">
              <a:extLst>
                <a:ext uri="{FF2B5EF4-FFF2-40B4-BE49-F238E27FC236}">
                  <a16:creationId xmlns:a16="http://schemas.microsoft.com/office/drawing/2014/main" id="{CB0AEC76-36AF-384C-8F5E-CEF94EE100C9}"/>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410341" y="3230101"/>
              <a:ext cx="895216" cy="813155"/>
            </a:xfrm>
            <a:prstGeom prst="rect">
              <a:avLst/>
            </a:prstGeom>
          </p:spPr>
        </p:pic>
        <p:pic>
          <p:nvPicPr>
            <p:cNvPr id="13" name="Picture 12">
              <a:extLst>
                <a:ext uri="{FF2B5EF4-FFF2-40B4-BE49-F238E27FC236}">
                  <a16:creationId xmlns:a16="http://schemas.microsoft.com/office/drawing/2014/main" id="{8AAAEFEE-2740-6946-A8C6-A6DE65FC93A8}"/>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3189403" y="4627105"/>
              <a:ext cx="298346" cy="876629"/>
            </a:xfrm>
            <a:prstGeom prst="rect">
              <a:avLst/>
            </a:prstGeom>
          </p:spPr>
        </p:pic>
        <p:sp>
          <p:nvSpPr>
            <p:cNvPr id="14" name="TextBox 13">
              <a:extLst>
                <a:ext uri="{FF2B5EF4-FFF2-40B4-BE49-F238E27FC236}">
                  <a16:creationId xmlns:a16="http://schemas.microsoft.com/office/drawing/2014/main" id="{344A27A1-8A0E-3B42-AC42-46F17B7A5F6C}"/>
                </a:ext>
              </a:extLst>
            </p:cNvPr>
            <p:cNvSpPr txBox="1"/>
            <p:nvPr/>
          </p:nvSpPr>
          <p:spPr>
            <a:xfrm>
              <a:off x="2803908" y="5558793"/>
              <a:ext cx="1119345" cy="461665"/>
            </a:xfrm>
            <a:prstGeom prst="rect">
              <a:avLst/>
            </a:prstGeom>
            <a:noFill/>
          </p:spPr>
          <p:txBody>
            <a:bodyPr wrap="none" rtlCol="0">
              <a:spAutoFit/>
            </a:bodyPr>
            <a:lstStyle/>
            <a:p>
              <a:r>
                <a:rPr lang="en-US" sz="2400" dirty="0"/>
                <a:t>24 FWS</a:t>
              </a:r>
            </a:p>
          </p:txBody>
        </p:sp>
        <p:sp>
          <p:nvSpPr>
            <p:cNvPr id="15" name="TextBox 14">
              <a:extLst>
                <a:ext uri="{FF2B5EF4-FFF2-40B4-BE49-F238E27FC236}">
                  <a16:creationId xmlns:a16="http://schemas.microsoft.com/office/drawing/2014/main" id="{CAD776C0-421D-834B-B77B-EC951C89C117}"/>
                </a:ext>
              </a:extLst>
            </p:cNvPr>
            <p:cNvSpPr txBox="1"/>
            <p:nvPr/>
          </p:nvSpPr>
          <p:spPr>
            <a:xfrm>
              <a:off x="580195" y="2690404"/>
              <a:ext cx="2555508" cy="461665"/>
            </a:xfrm>
            <a:prstGeom prst="rect">
              <a:avLst/>
            </a:prstGeom>
            <a:noFill/>
          </p:spPr>
          <p:txBody>
            <a:bodyPr wrap="none" rtlCol="0">
              <a:spAutoFit/>
            </a:bodyPr>
            <a:lstStyle/>
            <a:p>
              <a:r>
                <a:rPr lang="en-US" sz="2400" dirty="0"/>
                <a:t>66 FBM &amp; 84 MBM</a:t>
              </a:r>
            </a:p>
          </p:txBody>
        </p:sp>
      </p:grpSp>
      <p:pic>
        <p:nvPicPr>
          <p:cNvPr id="21" name="Picture 20">
            <a:extLst>
              <a:ext uri="{FF2B5EF4-FFF2-40B4-BE49-F238E27FC236}">
                <a16:creationId xmlns:a16="http://schemas.microsoft.com/office/drawing/2014/main" id="{EFFB8058-6A66-9649-B5C8-E0756B2BF62F}"/>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4552102" y="2014286"/>
            <a:ext cx="2738020" cy="3244783"/>
          </a:xfrm>
          <a:prstGeom prst="rect">
            <a:avLst/>
          </a:prstGeom>
        </p:spPr>
      </p:pic>
      <p:sp>
        <p:nvSpPr>
          <p:cNvPr id="22" name="TextBox 21"/>
          <p:cNvSpPr txBox="1"/>
          <p:nvPr/>
        </p:nvSpPr>
        <p:spPr>
          <a:xfrm>
            <a:off x="5389285" y="5374127"/>
            <a:ext cx="1167820" cy="369332"/>
          </a:xfrm>
          <a:prstGeom prst="rect">
            <a:avLst/>
          </a:prstGeom>
          <a:noFill/>
        </p:spPr>
        <p:txBody>
          <a:bodyPr wrap="none" rtlCol="0">
            <a:spAutoFit/>
          </a:bodyPr>
          <a:lstStyle/>
          <a:p>
            <a:r>
              <a:rPr lang="en-US" dirty="0"/>
              <a:t>UNIVAC I</a:t>
            </a:r>
          </a:p>
        </p:txBody>
      </p:sp>
      <p:sp>
        <p:nvSpPr>
          <p:cNvPr id="23" name="Right Arrow 22">
            <a:extLst>
              <a:ext uri="{FF2B5EF4-FFF2-40B4-BE49-F238E27FC236}">
                <a16:creationId xmlns:a16="http://schemas.microsoft.com/office/drawing/2014/main" id="{F5DB5669-9501-D441-A5B5-F6F652A3951B}"/>
              </a:ext>
            </a:extLst>
          </p:cNvPr>
          <p:cNvSpPr/>
          <p:nvPr/>
        </p:nvSpPr>
        <p:spPr>
          <a:xfrm>
            <a:off x="3818357" y="3199004"/>
            <a:ext cx="403138" cy="8753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1053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Step #3: Publish the data</a:t>
            </a:r>
          </a:p>
        </p:txBody>
      </p:sp>
      <p:sp>
        <p:nvSpPr>
          <p:cNvPr id="3" name="Slide Number Placeholder 2"/>
          <p:cNvSpPr>
            <a:spLocks noGrp="1"/>
          </p:cNvSpPr>
          <p:nvPr>
            <p:ph type="sldNum" sz="quarter" idx="12"/>
          </p:nvPr>
        </p:nvSpPr>
        <p:spPr/>
        <p:txBody>
          <a:bodyPr/>
          <a:lstStyle/>
          <a:p>
            <a:fld id="{6B70B6FD-B4DD-4C3C-B591-D26FF6FF6394}" type="slidenum">
              <a:rPr lang="en-US" smtClean="0"/>
              <a:pPr/>
              <a:t>8</a:t>
            </a:fld>
            <a:endParaRPr lang="en-US"/>
          </a:p>
        </p:txBody>
      </p:sp>
      <p:grpSp>
        <p:nvGrpSpPr>
          <p:cNvPr id="16" name="Group 15"/>
          <p:cNvGrpSpPr/>
          <p:nvPr/>
        </p:nvGrpSpPr>
        <p:grpSpPr>
          <a:xfrm>
            <a:off x="54063" y="1516781"/>
            <a:ext cx="3869190" cy="4503677"/>
            <a:chOff x="54063" y="1516781"/>
            <a:chExt cx="3869190" cy="4503677"/>
          </a:xfrm>
        </p:grpSpPr>
        <p:pic>
          <p:nvPicPr>
            <p:cNvPr id="6" name="Picture 5">
              <a:extLst>
                <a:ext uri="{FF2B5EF4-FFF2-40B4-BE49-F238E27FC236}">
                  <a16:creationId xmlns:a16="http://schemas.microsoft.com/office/drawing/2014/main" id="{BB987070-1966-154F-A320-E72F1333615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492173" y="1516781"/>
              <a:ext cx="731552" cy="1213635"/>
            </a:xfrm>
            <a:prstGeom prst="rect">
              <a:avLst/>
            </a:prstGeom>
          </p:spPr>
        </p:pic>
        <p:pic>
          <p:nvPicPr>
            <p:cNvPr id="7" name="Picture 6">
              <a:extLst>
                <a:ext uri="{FF2B5EF4-FFF2-40B4-BE49-F238E27FC236}">
                  <a16:creationId xmlns:a16="http://schemas.microsoft.com/office/drawing/2014/main" id="{DB22F4FB-038B-3449-BEA6-B6252863D01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05924" y="4870935"/>
              <a:ext cx="298032" cy="687858"/>
            </a:xfrm>
            <a:prstGeom prst="rect">
              <a:avLst/>
            </a:prstGeom>
          </p:spPr>
        </p:pic>
        <p:pic>
          <p:nvPicPr>
            <p:cNvPr id="8" name="Picture 7">
              <a:extLst>
                <a:ext uri="{FF2B5EF4-FFF2-40B4-BE49-F238E27FC236}">
                  <a16:creationId xmlns:a16="http://schemas.microsoft.com/office/drawing/2014/main" id="{AEE13345-6CFD-6442-B908-B85B8B3F75A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695309" y="4540744"/>
              <a:ext cx="325281" cy="1049353"/>
            </a:xfrm>
            <a:prstGeom prst="rect">
              <a:avLst/>
            </a:prstGeom>
          </p:spPr>
        </p:pic>
        <p:sp>
          <p:nvSpPr>
            <p:cNvPr id="9" name="TextBox 8">
              <a:extLst>
                <a:ext uri="{FF2B5EF4-FFF2-40B4-BE49-F238E27FC236}">
                  <a16:creationId xmlns:a16="http://schemas.microsoft.com/office/drawing/2014/main" id="{D850A0FA-E171-B645-90AA-ADD9EDA27F37}"/>
                </a:ext>
              </a:extLst>
            </p:cNvPr>
            <p:cNvSpPr txBox="1"/>
            <p:nvPr/>
          </p:nvSpPr>
          <p:spPr>
            <a:xfrm>
              <a:off x="54063" y="5558793"/>
              <a:ext cx="857927" cy="461665"/>
            </a:xfrm>
            <a:prstGeom prst="rect">
              <a:avLst/>
            </a:prstGeom>
            <a:noFill/>
          </p:spPr>
          <p:txBody>
            <a:bodyPr wrap="none" rtlCol="0">
              <a:spAutoFit/>
            </a:bodyPr>
            <a:lstStyle/>
            <a:p>
              <a:r>
                <a:rPr lang="en-US" sz="2400" dirty="0"/>
                <a:t>8 FBS</a:t>
              </a:r>
            </a:p>
          </p:txBody>
        </p:sp>
        <p:sp>
          <p:nvSpPr>
            <p:cNvPr id="10" name="TextBox 9">
              <a:extLst>
                <a:ext uri="{FF2B5EF4-FFF2-40B4-BE49-F238E27FC236}">
                  <a16:creationId xmlns:a16="http://schemas.microsoft.com/office/drawing/2014/main" id="{E929C4E2-C302-4D4B-96D5-5872D7F165A2}"/>
                </a:ext>
              </a:extLst>
            </p:cNvPr>
            <p:cNvSpPr txBox="1"/>
            <p:nvPr/>
          </p:nvSpPr>
          <p:spPr>
            <a:xfrm>
              <a:off x="1237362" y="5558793"/>
              <a:ext cx="1241174" cy="461665"/>
            </a:xfrm>
            <a:prstGeom prst="rect">
              <a:avLst/>
            </a:prstGeom>
            <a:noFill/>
          </p:spPr>
          <p:txBody>
            <a:bodyPr wrap="none" rtlCol="0">
              <a:spAutoFit/>
            </a:bodyPr>
            <a:lstStyle/>
            <a:p>
              <a:r>
                <a:rPr lang="en-US" sz="2400" dirty="0"/>
                <a:t>18 MWS</a:t>
              </a:r>
            </a:p>
          </p:txBody>
        </p:sp>
        <p:sp>
          <p:nvSpPr>
            <p:cNvPr id="11" name="TextBox 10">
              <a:extLst>
                <a:ext uri="{FF2B5EF4-FFF2-40B4-BE49-F238E27FC236}">
                  <a16:creationId xmlns:a16="http://schemas.microsoft.com/office/drawing/2014/main" id="{F5AE5C23-EE89-2D4B-A208-1A7F5B661C71}"/>
                </a:ext>
              </a:extLst>
            </p:cNvPr>
            <p:cNvSpPr txBox="1"/>
            <p:nvPr/>
          </p:nvSpPr>
          <p:spPr>
            <a:xfrm>
              <a:off x="526495" y="3994827"/>
              <a:ext cx="2662908" cy="461665"/>
            </a:xfrm>
            <a:prstGeom prst="rect">
              <a:avLst/>
            </a:prstGeom>
            <a:noFill/>
          </p:spPr>
          <p:txBody>
            <a:bodyPr wrap="none" rtlCol="0">
              <a:spAutoFit/>
            </a:bodyPr>
            <a:lstStyle/>
            <a:p>
              <a:r>
                <a:rPr lang="en-US" sz="2400" dirty="0"/>
                <a:t>30 MWM &amp; 36 FBM</a:t>
              </a:r>
            </a:p>
          </p:txBody>
        </p:sp>
        <p:pic>
          <p:nvPicPr>
            <p:cNvPr id="12" name="Picture 11">
              <a:extLst>
                <a:ext uri="{FF2B5EF4-FFF2-40B4-BE49-F238E27FC236}">
                  <a16:creationId xmlns:a16="http://schemas.microsoft.com/office/drawing/2014/main" id="{CB0AEC76-36AF-384C-8F5E-CEF94EE100C9}"/>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410341" y="3230101"/>
              <a:ext cx="895216" cy="813155"/>
            </a:xfrm>
            <a:prstGeom prst="rect">
              <a:avLst/>
            </a:prstGeom>
          </p:spPr>
        </p:pic>
        <p:pic>
          <p:nvPicPr>
            <p:cNvPr id="13" name="Picture 12">
              <a:extLst>
                <a:ext uri="{FF2B5EF4-FFF2-40B4-BE49-F238E27FC236}">
                  <a16:creationId xmlns:a16="http://schemas.microsoft.com/office/drawing/2014/main" id="{8AAAEFEE-2740-6946-A8C6-A6DE65FC93A8}"/>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3189403" y="4627105"/>
              <a:ext cx="298346" cy="876629"/>
            </a:xfrm>
            <a:prstGeom prst="rect">
              <a:avLst/>
            </a:prstGeom>
          </p:spPr>
        </p:pic>
        <p:sp>
          <p:nvSpPr>
            <p:cNvPr id="14" name="TextBox 13">
              <a:extLst>
                <a:ext uri="{FF2B5EF4-FFF2-40B4-BE49-F238E27FC236}">
                  <a16:creationId xmlns:a16="http://schemas.microsoft.com/office/drawing/2014/main" id="{344A27A1-8A0E-3B42-AC42-46F17B7A5F6C}"/>
                </a:ext>
              </a:extLst>
            </p:cNvPr>
            <p:cNvSpPr txBox="1"/>
            <p:nvPr/>
          </p:nvSpPr>
          <p:spPr>
            <a:xfrm>
              <a:off x="2803908" y="5558793"/>
              <a:ext cx="1119345" cy="461665"/>
            </a:xfrm>
            <a:prstGeom prst="rect">
              <a:avLst/>
            </a:prstGeom>
            <a:noFill/>
          </p:spPr>
          <p:txBody>
            <a:bodyPr wrap="none" rtlCol="0">
              <a:spAutoFit/>
            </a:bodyPr>
            <a:lstStyle/>
            <a:p>
              <a:r>
                <a:rPr lang="en-US" sz="2400" dirty="0"/>
                <a:t>24 FWS</a:t>
              </a:r>
            </a:p>
          </p:txBody>
        </p:sp>
        <p:sp>
          <p:nvSpPr>
            <p:cNvPr id="15" name="TextBox 14">
              <a:extLst>
                <a:ext uri="{FF2B5EF4-FFF2-40B4-BE49-F238E27FC236}">
                  <a16:creationId xmlns:a16="http://schemas.microsoft.com/office/drawing/2014/main" id="{CAD776C0-421D-834B-B77B-EC951C89C117}"/>
                </a:ext>
              </a:extLst>
            </p:cNvPr>
            <p:cNvSpPr txBox="1"/>
            <p:nvPr/>
          </p:nvSpPr>
          <p:spPr>
            <a:xfrm>
              <a:off x="580195" y="2690404"/>
              <a:ext cx="2555508" cy="461665"/>
            </a:xfrm>
            <a:prstGeom prst="rect">
              <a:avLst/>
            </a:prstGeom>
            <a:noFill/>
          </p:spPr>
          <p:txBody>
            <a:bodyPr wrap="none" rtlCol="0">
              <a:spAutoFit/>
            </a:bodyPr>
            <a:lstStyle/>
            <a:p>
              <a:r>
                <a:rPr lang="en-US" sz="2400" dirty="0"/>
                <a:t>66 FBM &amp; 84 MBM</a:t>
              </a:r>
            </a:p>
          </p:txBody>
        </p:sp>
      </p:grpSp>
      <p:pic>
        <p:nvPicPr>
          <p:cNvPr id="19" name="Picture 18">
            <a:extLst>
              <a:ext uri="{FF2B5EF4-FFF2-40B4-BE49-F238E27FC236}">
                <a16:creationId xmlns:a16="http://schemas.microsoft.com/office/drawing/2014/main" id="{EFFB8058-6A66-9649-B5C8-E0756B2BF62F}"/>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4552102" y="2014286"/>
            <a:ext cx="2738020" cy="3244783"/>
          </a:xfrm>
          <a:prstGeom prst="rect">
            <a:avLst/>
          </a:prstGeom>
        </p:spPr>
      </p:pic>
      <p:sp>
        <p:nvSpPr>
          <p:cNvPr id="2" name="TextBox 1"/>
          <p:cNvSpPr txBox="1"/>
          <p:nvPr/>
        </p:nvSpPr>
        <p:spPr>
          <a:xfrm>
            <a:off x="5389285" y="5374127"/>
            <a:ext cx="1167820" cy="369332"/>
          </a:xfrm>
          <a:prstGeom prst="rect">
            <a:avLst/>
          </a:prstGeom>
          <a:noFill/>
        </p:spPr>
        <p:txBody>
          <a:bodyPr wrap="none" rtlCol="0">
            <a:spAutoFit/>
          </a:bodyPr>
          <a:lstStyle/>
          <a:p>
            <a:r>
              <a:rPr lang="en-US" dirty="0"/>
              <a:t>UNIVAC I</a:t>
            </a:r>
          </a:p>
        </p:txBody>
      </p:sp>
      <p:sp>
        <p:nvSpPr>
          <p:cNvPr id="20" name="Right Arrow 19">
            <a:extLst>
              <a:ext uri="{FF2B5EF4-FFF2-40B4-BE49-F238E27FC236}">
                <a16:creationId xmlns:a16="http://schemas.microsoft.com/office/drawing/2014/main" id="{F5DB5669-9501-D441-A5B5-F6F652A3951B}"/>
              </a:ext>
            </a:extLst>
          </p:cNvPr>
          <p:cNvSpPr/>
          <p:nvPr/>
        </p:nvSpPr>
        <p:spPr>
          <a:xfrm>
            <a:off x="7406672" y="3240517"/>
            <a:ext cx="403138" cy="8753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Table 20">
            <a:extLst>
              <a:ext uri="{FF2B5EF4-FFF2-40B4-BE49-F238E27FC236}">
                <a16:creationId xmlns:a16="http://schemas.microsoft.com/office/drawing/2014/main" id="{13EF303B-3A5A-2A44-9D8C-F96CC295993B}"/>
              </a:ext>
            </a:extLst>
          </p:cNvPr>
          <p:cNvGraphicFramePr>
            <a:graphicFrameLocks noGrp="1"/>
          </p:cNvGraphicFramePr>
          <p:nvPr>
            <p:extLst>
              <p:ext uri="{D42A27DB-BD31-4B8C-83A1-F6EECF244321}">
                <p14:modId xmlns:p14="http://schemas.microsoft.com/office/powerpoint/2010/main" val="1146456048"/>
              </p:ext>
            </p:extLst>
          </p:nvPr>
        </p:nvGraphicFramePr>
        <p:xfrm>
          <a:off x="7926361" y="1409415"/>
          <a:ext cx="4189439" cy="4863134"/>
        </p:xfrm>
        <a:graphic>
          <a:graphicData uri="http://schemas.openxmlformats.org/drawingml/2006/table">
            <a:tbl>
              <a:tblPr firstRow="1" bandRow="1">
                <a:tableStyleId>{5C22544A-7EE6-4342-B048-85BDC9FD1C3A}</a:tableStyleId>
              </a:tblPr>
              <a:tblGrid>
                <a:gridCol w="1136635">
                  <a:extLst>
                    <a:ext uri="{9D8B030D-6E8A-4147-A177-3AD203B41FA5}">
                      <a16:colId xmlns:a16="http://schemas.microsoft.com/office/drawing/2014/main" val="3662408154"/>
                    </a:ext>
                  </a:extLst>
                </a:gridCol>
                <a:gridCol w="958085">
                  <a:extLst>
                    <a:ext uri="{9D8B030D-6E8A-4147-A177-3AD203B41FA5}">
                      <a16:colId xmlns:a16="http://schemas.microsoft.com/office/drawing/2014/main" val="877492453"/>
                    </a:ext>
                  </a:extLst>
                </a:gridCol>
                <a:gridCol w="1169311">
                  <a:extLst>
                    <a:ext uri="{9D8B030D-6E8A-4147-A177-3AD203B41FA5}">
                      <a16:colId xmlns:a16="http://schemas.microsoft.com/office/drawing/2014/main" val="1647220373"/>
                    </a:ext>
                  </a:extLst>
                </a:gridCol>
                <a:gridCol w="925408">
                  <a:extLst>
                    <a:ext uri="{9D8B030D-6E8A-4147-A177-3AD203B41FA5}">
                      <a16:colId xmlns:a16="http://schemas.microsoft.com/office/drawing/2014/main" val="527291812"/>
                    </a:ext>
                  </a:extLst>
                </a:gridCol>
              </a:tblGrid>
              <a:tr h="397996">
                <a:tc>
                  <a:txBody>
                    <a:bodyPr/>
                    <a:lstStyle/>
                    <a:p>
                      <a:pPr algn="ctr"/>
                      <a:endParaRPr lang="en-US" dirty="0"/>
                    </a:p>
                  </a:txBody>
                  <a:tcPr anchor="ctr"/>
                </a:tc>
                <a:tc>
                  <a:txBody>
                    <a:bodyPr/>
                    <a:lstStyle/>
                    <a:p>
                      <a:pPr algn="ctr"/>
                      <a:r>
                        <a:rPr lang="en-US" dirty="0"/>
                        <a:t>Count</a:t>
                      </a:r>
                    </a:p>
                  </a:txBody>
                  <a:tcPr anchor="ctr"/>
                </a:tc>
                <a:tc>
                  <a:txBody>
                    <a:bodyPr/>
                    <a:lstStyle/>
                    <a:p>
                      <a:pPr algn="ctr"/>
                      <a:r>
                        <a:rPr lang="en-US" dirty="0"/>
                        <a:t>Median</a:t>
                      </a:r>
                    </a:p>
                  </a:txBody>
                  <a:tcPr anchor="ctr"/>
                </a:tc>
                <a:tc>
                  <a:txBody>
                    <a:bodyPr/>
                    <a:lstStyle/>
                    <a:p>
                      <a:pPr algn="ctr"/>
                      <a:r>
                        <a:rPr lang="en-US" dirty="0"/>
                        <a:t>Mean</a:t>
                      </a:r>
                    </a:p>
                  </a:txBody>
                  <a:tcPr anchor="ctr"/>
                </a:tc>
                <a:extLst>
                  <a:ext uri="{0D108BD9-81ED-4DB2-BD59-A6C34878D82A}">
                    <a16:rowId xmlns:a16="http://schemas.microsoft.com/office/drawing/2014/main" val="4246408707"/>
                  </a:ext>
                </a:extLst>
              </a:tr>
              <a:tr h="397996">
                <a:tc>
                  <a:txBody>
                    <a:bodyPr/>
                    <a:lstStyle/>
                    <a:p>
                      <a:pPr algn="ctr"/>
                      <a:r>
                        <a:rPr lang="en-US" dirty="0"/>
                        <a:t>Total</a:t>
                      </a:r>
                    </a:p>
                  </a:txBody>
                  <a:tcPr anchor="ctr"/>
                </a:tc>
                <a:tc>
                  <a:txBody>
                    <a:bodyPr/>
                    <a:lstStyle/>
                    <a:p>
                      <a:pPr algn="ctr"/>
                      <a:r>
                        <a:rPr lang="en-US" dirty="0"/>
                        <a:t>7</a:t>
                      </a:r>
                    </a:p>
                  </a:txBody>
                  <a:tcPr anchor="ctr"/>
                </a:tc>
                <a:tc>
                  <a:txBody>
                    <a:bodyPr/>
                    <a:lstStyle/>
                    <a:p>
                      <a:pPr algn="ctr"/>
                      <a:r>
                        <a:rPr lang="en-US" dirty="0"/>
                        <a:t>30</a:t>
                      </a:r>
                    </a:p>
                  </a:txBody>
                  <a:tcPr anchor="ctr"/>
                </a:tc>
                <a:tc>
                  <a:txBody>
                    <a:bodyPr/>
                    <a:lstStyle/>
                    <a:p>
                      <a:pPr algn="ctr"/>
                      <a:r>
                        <a:rPr lang="en-US" dirty="0"/>
                        <a:t>38</a:t>
                      </a:r>
                    </a:p>
                  </a:txBody>
                  <a:tcPr anchor="ctr"/>
                </a:tc>
                <a:extLst>
                  <a:ext uri="{0D108BD9-81ED-4DB2-BD59-A6C34878D82A}">
                    <a16:rowId xmlns:a16="http://schemas.microsoft.com/office/drawing/2014/main" val="2609657070"/>
                  </a:ext>
                </a:extLst>
              </a:tr>
              <a:tr h="485178">
                <a:tc>
                  <a:txBody>
                    <a:bodyPr/>
                    <a:lstStyle/>
                    <a:p>
                      <a:pPr algn="ctr"/>
                      <a:r>
                        <a:rPr lang="en-US" dirty="0"/>
                        <a:t># Female</a:t>
                      </a:r>
                    </a:p>
                  </a:txBody>
                  <a:tcPr anchor="ctr"/>
                </a:tc>
                <a:tc>
                  <a:txBody>
                    <a:bodyPr/>
                    <a:lstStyle/>
                    <a:p>
                      <a:pPr algn="ctr"/>
                      <a:r>
                        <a:rPr lang="en-US" dirty="0"/>
                        <a:t>4</a:t>
                      </a:r>
                    </a:p>
                  </a:txBody>
                  <a:tcPr anchor="ctr"/>
                </a:tc>
                <a:tc>
                  <a:txBody>
                    <a:bodyPr/>
                    <a:lstStyle/>
                    <a:p>
                      <a:pPr algn="ctr"/>
                      <a:r>
                        <a:rPr lang="en-US" dirty="0"/>
                        <a:t>30</a:t>
                      </a:r>
                    </a:p>
                  </a:txBody>
                  <a:tcPr anchor="ctr"/>
                </a:tc>
                <a:tc>
                  <a:txBody>
                    <a:bodyPr/>
                    <a:lstStyle/>
                    <a:p>
                      <a:pPr algn="ctr"/>
                      <a:r>
                        <a:rPr lang="en-US" dirty="0"/>
                        <a:t>33.5</a:t>
                      </a:r>
                    </a:p>
                  </a:txBody>
                  <a:tcPr anchor="ctr"/>
                </a:tc>
                <a:extLst>
                  <a:ext uri="{0D108BD9-81ED-4DB2-BD59-A6C34878D82A}">
                    <a16:rowId xmlns:a16="http://schemas.microsoft.com/office/drawing/2014/main" val="2477756356"/>
                  </a:ext>
                </a:extLst>
              </a:tr>
              <a:tr h="397996">
                <a:tc>
                  <a:txBody>
                    <a:bodyPr/>
                    <a:lstStyle/>
                    <a:p>
                      <a:pPr algn="ctr"/>
                      <a:r>
                        <a:rPr lang="en-US" dirty="0"/>
                        <a:t># male</a:t>
                      </a:r>
                    </a:p>
                  </a:txBody>
                  <a:tcPr anchor="ctr"/>
                </a:tc>
                <a:tc>
                  <a:txBody>
                    <a:bodyPr/>
                    <a:lstStyle/>
                    <a:p>
                      <a:pPr algn="ctr"/>
                      <a:r>
                        <a:rPr lang="en-US" dirty="0"/>
                        <a:t>3</a:t>
                      </a:r>
                    </a:p>
                  </a:txBody>
                  <a:tcPr anchor="ctr"/>
                </a:tc>
                <a:tc>
                  <a:txBody>
                    <a:bodyPr/>
                    <a:lstStyle/>
                    <a:p>
                      <a:pPr algn="ctr"/>
                      <a:r>
                        <a:rPr lang="en-US" dirty="0"/>
                        <a:t>30</a:t>
                      </a:r>
                    </a:p>
                  </a:txBody>
                  <a:tcPr anchor="ctr"/>
                </a:tc>
                <a:tc>
                  <a:txBody>
                    <a:bodyPr/>
                    <a:lstStyle/>
                    <a:p>
                      <a:pPr algn="ctr"/>
                      <a:r>
                        <a:rPr lang="en-US" dirty="0"/>
                        <a:t>44</a:t>
                      </a:r>
                    </a:p>
                  </a:txBody>
                  <a:tcPr anchor="ctr"/>
                </a:tc>
                <a:extLst>
                  <a:ext uri="{0D108BD9-81ED-4DB2-BD59-A6C34878D82A}">
                    <a16:rowId xmlns:a16="http://schemas.microsoft.com/office/drawing/2014/main" val="3669509381"/>
                  </a:ext>
                </a:extLst>
              </a:tr>
              <a:tr h="397996">
                <a:tc>
                  <a:txBody>
                    <a:bodyPr/>
                    <a:lstStyle/>
                    <a:p>
                      <a:pPr algn="ctr"/>
                      <a:r>
                        <a:rPr lang="en-US" dirty="0"/>
                        <a:t># black</a:t>
                      </a:r>
                    </a:p>
                  </a:txBody>
                  <a:tcPr anchor="ctr"/>
                </a:tc>
                <a:tc>
                  <a:txBody>
                    <a:bodyPr/>
                    <a:lstStyle/>
                    <a:p>
                      <a:pPr algn="ctr"/>
                      <a:r>
                        <a:rPr lang="en-US" dirty="0"/>
                        <a:t>4</a:t>
                      </a:r>
                    </a:p>
                  </a:txBody>
                  <a:tcPr anchor="ctr"/>
                </a:tc>
                <a:tc>
                  <a:txBody>
                    <a:bodyPr/>
                    <a:lstStyle/>
                    <a:p>
                      <a:pPr algn="ctr"/>
                      <a:r>
                        <a:rPr lang="en-US" dirty="0"/>
                        <a:t>51</a:t>
                      </a:r>
                    </a:p>
                  </a:txBody>
                  <a:tcPr anchor="ctr"/>
                </a:tc>
                <a:tc>
                  <a:txBody>
                    <a:bodyPr/>
                    <a:lstStyle/>
                    <a:p>
                      <a:pPr algn="ctr"/>
                      <a:r>
                        <a:rPr lang="en-US" dirty="0"/>
                        <a:t>48.5</a:t>
                      </a:r>
                    </a:p>
                  </a:txBody>
                  <a:tcPr anchor="ctr"/>
                </a:tc>
                <a:extLst>
                  <a:ext uri="{0D108BD9-81ED-4DB2-BD59-A6C34878D82A}">
                    <a16:rowId xmlns:a16="http://schemas.microsoft.com/office/drawing/2014/main" val="1383342492"/>
                  </a:ext>
                </a:extLst>
              </a:tr>
              <a:tr h="397996">
                <a:tc>
                  <a:txBody>
                    <a:bodyPr/>
                    <a:lstStyle/>
                    <a:p>
                      <a:pPr algn="ctr"/>
                      <a:r>
                        <a:rPr lang="en-US" dirty="0"/>
                        <a:t># white</a:t>
                      </a:r>
                    </a:p>
                  </a:txBody>
                  <a:tcPr anchor="ctr"/>
                </a:tc>
                <a:tc>
                  <a:txBody>
                    <a:bodyPr/>
                    <a:lstStyle/>
                    <a:p>
                      <a:pPr algn="ctr"/>
                      <a:r>
                        <a:rPr lang="en-US" dirty="0"/>
                        <a:t>3</a:t>
                      </a:r>
                    </a:p>
                  </a:txBody>
                  <a:tcPr anchor="ctr"/>
                </a:tc>
                <a:tc>
                  <a:txBody>
                    <a:bodyPr/>
                    <a:lstStyle/>
                    <a:p>
                      <a:pPr algn="ctr"/>
                      <a:r>
                        <a:rPr lang="en-US" dirty="0"/>
                        <a:t>24</a:t>
                      </a:r>
                    </a:p>
                  </a:txBody>
                  <a:tcPr anchor="ctr"/>
                </a:tc>
                <a:tc>
                  <a:txBody>
                    <a:bodyPr/>
                    <a:lstStyle/>
                    <a:p>
                      <a:pPr algn="ctr"/>
                      <a:r>
                        <a:rPr lang="en-US" dirty="0"/>
                        <a:t>24</a:t>
                      </a:r>
                    </a:p>
                  </a:txBody>
                  <a:tcPr anchor="ctr"/>
                </a:tc>
                <a:extLst>
                  <a:ext uri="{0D108BD9-81ED-4DB2-BD59-A6C34878D82A}">
                    <a16:rowId xmlns:a16="http://schemas.microsoft.com/office/drawing/2014/main" val="3296498836"/>
                  </a:ext>
                </a:extLst>
              </a:tr>
              <a:tr h="397996">
                <a:tc>
                  <a:txBody>
                    <a:bodyPr/>
                    <a:lstStyle/>
                    <a:p>
                      <a:pPr algn="ctr"/>
                      <a:r>
                        <a:rPr lang="en-US" dirty="0"/>
                        <a:t>Single</a:t>
                      </a:r>
                    </a:p>
                  </a:txBody>
                  <a:tcPr anchor="ctr"/>
                </a:tc>
                <a:tc>
                  <a:txBody>
                    <a:bodyPr/>
                    <a:lstStyle/>
                    <a:p>
                      <a:pPr algn="ctr"/>
                      <a:r>
                        <a:rPr lang="en-US" dirty="0"/>
                        <a:t>(D)</a:t>
                      </a:r>
                    </a:p>
                  </a:txBody>
                  <a:tcPr anchor="ctr"/>
                </a:tc>
                <a:tc>
                  <a:txBody>
                    <a:bodyPr/>
                    <a:lstStyle/>
                    <a:p>
                      <a:pPr algn="ctr"/>
                      <a:r>
                        <a:rPr lang="en-US" dirty="0"/>
                        <a:t>(D)</a:t>
                      </a:r>
                    </a:p>
                  </a:txBody>
                  <a:tcPr anchor="ctr"/>
                </a:tc>
                <a:tc>
                  <a:txBody>
                    <a:bodyPr/>
                    <a:lstStyle/>
                    <a:p>
                      <a:pPr algn="ctr"/>
                      <a:r>
                        <a:rPr lang="en-US" dirty="0"/>
                        <a:t>(D)</a:t>
                      </a:r>
                    </a:p>
                  </a:txBody>
                  <a:tcPr anchor="ctr"/>
                </a:tc>
                <a:extLst>
                  <a:ext uri="{0D108BD9-81ED-4DB2-BD59-A6C34878D82A}">
                    <a16:rowId xmlns:a16="http://schemas.microsoft.com/office/drawing/2014/main" val="660680378"/>
                  </a:ext>
                </a:extLst>
              </a:tr>
              <a:tr h="397996">
                <a:tc>
                  <a:txBody>
                    <a:bodyPr/>
                    <a:lstStyle/>
                    <a:p>
                      <a:pPr algn="ctr"/>
                      <a:r>
                        <a:rPr lang="en-US" dirty="0"/>
                        <a:t>Married</a:t>
                      </a:r>
                    </a:p>
                  </a:txBody>
                  <a:tcPr anchor="ctr"/>
                </a:tc>
                <a:tc>
                  <a:txBody>
                    <a:bodyPr/>
                    <a:lstStyle/>
                    <a:p>
                      <a:pPr algn="ctr"/>
                      <a:r>
                        <a:rPr lang="en-US" dirty="0"/>
                        <a:t>4</a:t>
                      </a:r>
                    </a:p>
                  </a:txBody>
                  <a:tcPr anchor="ctr"/>
                </a:tc>
                <a:tc>
                  <a:txBody>
                    <a:bodyPr/>
                    <a:lstStyle/>
                    <a:p>
                      <a:pPr algn="ctr"/>
                      <a:r>
                        <a:rPr lang="en-US" dirty="0"/>
                        <a:t>51</a:t>
                      </a:r>
                    </a:p>
                  </a:txBody>
                  <a:tcPr anchor="ctr"/>
                </a:tc>
                <a:tc>
                  <a:txBody>
                    <a:bodyPr/>
                    <a:lstStyle/>
                    <a:p>
                      <a:pPr algn="ctr"/>
                      <a:r>
                        <a:rPr lang="en-US" dirty="0"/>
                        <a:t>54</a:t>
                      </a:r>
                    </a:p>
                  </a:txBody>
                  <a:tcPr anchor="ctr"/>
                </a:tc>
                <a:extLst>
                  <a:ext uri="{0D108BD9-81ED-4DB2-BD59-A6C34878D82A}">
                    <a16:rowId xmlns:a16="http://schemas.microsoft.com/office/drawing/2014/main" val="1388319119"/>
                  </a:ext>
                </a:extLst>
              </a:tr>
              <a:tr h="397996">
                <a:tc>
                  <a:txBody>
                    <a:bodyPr/>
                    <a:lstStyle/>
                    <a:p>
                      <a:pPr algn="ctr"/>
                      <a:r>
                        <a:rPr lang="en-US" dirty="0"/>
                        <a:t>Black F</a:t>
                      </a:r>
                    </a:p>
                  </a:txBody>
                  <a:tcPr anchor="ctr"/>
                </a:tc>
                <a:tc>
                  <a:txBody>
                    <a:bodyPr/>
                    <a:lstStyle/>
                    <a:p>
                      <a:pPr algn="ctr"/>
                      <a:r>
                        <a:rPr lang="en-US" dirty="0"/>
                        <a:t>3</a:t>
                      </a:r>
                    </a:p>
                  </a:txBody>
                  <a:tcPr anchor="ctr"/>
                </a:tc>
                <a:tc>
                  <a:txBody>
                    <a:bodyPr/>
                    <a:lstStyle/>
                    <a:p>
                      <a:pPr algn="ctr"/>
                      <a:r>
                        <a:rPr lang="en-US" dirty="0"/>
                        <a:t>36</a:t>
                      </a:r>
                    </a:p>
                  </a:txBody>
                  <a:tcPr anchor="ctr"/>
                </a:tc>
                <a:tc>
                  <a:txBody>
                    <a:bodyPr/>
                    <a:lstStyle/>
                    <a:p>
                      <a:pPr algn="ctr"/>
                      <a:r>
                        <a:rPr lang="en-US" dirty="0"/>
                        <a:t>36.7</a:t>
                      </a:r>
                    </a:p>
                  </a:txBody>
                  <a:tcPr anchor="ctr"/>
                </a:tc>
                <a:extLst>
                  <a:ext uri="{0D108BD9-81ED-4DB2-BD59-A6C34878D82A}">
                    <a16:rowId xmlns:a16="http://schemas.microsoft.com/office/drawing/2014/main" val="1740799039"/>
                  </a:ext>
                </a:extLst>
              </a:tr>
              <a:tr h="397996">
                <a:tc>
                  <a:txBody>
                    <a:bodyPr/>
                    <a:lstStyle/>
                    <a:p>
                      <a:pPr algn="ctr"/>
                      <a:r>
                        <a:rPr lang="en-US" dirty="0"/>
                        <a:t>Black M</a:t>
                      </a:r>
                    </a:p>
                  </a:txBody>
                  <a:tcPr anchor="ctr"/>
                </a:tc>
                <a:tc>
                  <a:txBody>
                    <a:bodyPr/>
                    <a:lstStyle/>
                    <a:p>
                      <a:pPr algn="ctr"/>
                      <a:r>
                        <a:rPr lang="en-US" dirty="0"/>
                        <a:t>(D)</a:t>
                      </a:r>
                    </a:p>
                  </a:txBody>
                  <a:tcPr anchor="ctr"/>
                </a:tc>
                <a:tc>
                  <a:txBody>
                    <a:bodyPr/>
                    <a:lstStyle/>
                    <a:p>
                      <a:pPr algn="ctr"/>
                      <a:r>
                        <a:rPr lang="en-US" dirty="0"/>
                        <a:t>(D)</a:t>
                      </a:r>
                    </a:p>
                  </a:txBody>
                  <a:tcPr anchor="ctr"/>
                </a:tc>
                <a:tc>
                  <a:txBody>
                    <a:bodyPr/>
                    <a:lstStyle/>
                    <a:p>
                      <a:pPr algn="ctr"/>
                      <a:r>
                        <a:rPr lang="en-US" dirty="0"/>
                        <a:t>(D)</a:t>
                      </a:r>
                    </a:p>
                  </a:txBody>
                  <a:tcPr anchor="ctr"/>
                </a:tc>
                <a:extLst>
                  <a:ext uri="{0D108BD9-81ED-4DB2-BD59-A6C34878D82A}">
                    <a16:rowId xmlns:a16="http://schemas.microsoft.com/office/drawing/2014/main" val="1589730654"/>
                  </a:ext>
                </a:extLst>
              </a:tr>
              <a:tr h="397996">
                <a:tc>
                  <a:txBody>
                    <a:bodyPr/>
                    <a:lstStyle/>
                    <a:p>
                      <a:pPr algn="ctr"/>
                      <a:r>
                        <a:rPr lang="en-US" dirty="0"/>
                        <a:t>White M</a:t>
                      </a:r>
                    </a:p>
                  </a:txBody>
                  <a:tcPr anchor="ctr"/>
                </a:tc>
                <a:tc>
                  <a:txBody>
                    <a:bodyPr/>
                    <a:lstStyle/>
                    <a:p>
                      <a:pPr algn="ctr"/>
                      <a:r>
                        <a:rPr lang="en-US" dirty="0"/>
                        <a:t>(D)</a:t>
                      </a:r>
                    </a:p>
                  </a:txBody>
                  <a:tcPr anchor="ctr"/>
                </a:tc>
                <a:tc>
                  <a:txBody>
                    <a:bodyPr/>
                    <a:lstStyle/>
                    <a:p>
                      <a:pPr algn="ctr"/>
                      <a:r>
                        <a:rPr lang="en-US" dirty="0"/>
                        <a:t>(D)</a:t>
                      </a:r>
                    </a:p>
                  </a:txBody>
                  <a:tcPr anchor="ctr"/>
                </a:tc>
                <a:tc>
                  <a:txBody>
                    <a:bodyPr/>
                    <a:lstStyle/>
                    <a:p>
                      <a:pPr algn="ctr"/>
                      <a:r>
                        <a:rPr lang="en-US" dirty="0"/>
                        <a:t>(D)</a:t>
                      </a:r>
                    </a:p>
                  </a:txBody>
                  <a:tcPr anchor="ctr"/>
                </a:tc>
                <a:extLst>
                  <a:ext uri="{0D108BD9-81ED-4DB2-BD59-A6C34878D82A}">
                    <a16:rowId xmlns:a16="http://schemas.microsoft.com/office/drawing/2014/main" val="1992198181"/>
                  </a:ext>
                </a:extLst>
              </a:tr>
              <a:tr h="397996">
                <a:tc>
                  <a:txBody>
                    <a:bodyPr/>
                    <a:lstStyle/>
                    <a:p>
                      <a:pPr algn="ctr"/>
                      <a:r>
                        <a:rPr lang="en-US" dirty="0"/>
                        <a:t>White F</a:t>
                      </a:r>
                    </a:p>
                  </a:txBody>
                  <a:tcPr anchor="ctr"/>
                </a:tc>
                <a:tc>
                  <a:txBody>
                    <a:bodyPr/>
                    <a:lstStyle/>
                    <a:p>
                      <a:pPr algn="ctr"/>
                      <a:r>
                        <a:rPr lang="en-US" dirty="0"/>
                        <a:t>(D)</a:t>
                      </a:r>
                    </a:p>
                  </a:txBody>
                  <a:tcPr anchor="ctr"/>
                </a:tc>
                <a:tc>
                  <a:txBody>
                    <a:bodyPr/>
                    <a:lstStyle/>
                    <a:p>
                      <a:pPr algn="ctr"/>
                      <a:r>
                        <a:rPr lang="en-US" dirty="0"/>
                        <a:t>(D)</a:t>
                      </a:r>
                    </a:p>
                  </a:txBody>
                  <a:tcPr anchor="ctr"/>
                </a:tc>
                <a:tc>
                  <a:txBody>
                    <a:bodyPr/>
                    <a:lstStyle/>
                    <a:p>
                      <a:pPr algn="ctr"/>
                      <a:r>
                        <a:rPr lang="en-US" dirty="0"/>
                        <a:t>(D)</a:t>
                      </a:r>
                    </a:p>
                  </a:txBody>
                  <a:tcPr anchor="ctr"/>
                </a:tc>
                <a:extLst>
                  <a:ext uri="{0D108BD9-81ED-4DB2-BD59-A6C34878D82A}">
                    <a16:rowId xmlns:a16="http://schemas.microsoft.com/office/drawing/2014/main" val="4089362542"/>
                  </a:ext>
                </a:extLst>
              </a:tr>
            </a:tbl>
          </a:graphicData>
        </a:graphic>
      </p:graphicFrame>
      <p:sp>
        <p:nvSpPr>
          <p:cNvPr id="22" name="Right Arrow 21">
            <a:extLst>
              <a:ext uri="{FF2B5EF4-FFF2-40B4-BE49-F238E27FC236}">
                <a16:creationId xmlns:a16="http://schemas.microsoft.com/office/drawing/2014/main" id="{F5DB5669-9501-D441-A5B5-F6F652A3951B}"/>
              </a:ext>
            </a:extLst>
          </p:cNvPr>
          <p:cNvSpPr/>
          <p:nvPr/>
        </p:nvSpPr>
        <p:spPr>
          <a:xfrm>
            <a:off x="3818357" y="3199004"/>
            <a:ext cx="403138" cy="8753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151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 is a statistic suppressed for privacy</a:t>
            </a:r>
          </a:p>
        </p:txBody>
      </p:sp>
      <p:sp>
        <p:nvSpPr>
          <p:cNvPr id="26" name="Content Placeholder 25">
            <a:extLst>
              <a:ext uri="{FF2B5EF4-FFF2-40B4-BE49-F238E27FC236}">
                <a16:creationId xmlns:a16="http://schemas.microsoft.com/office/drawing/2014/main" id="{FF531F3E-9C4A-2F44-8B21-C2E4C825578F}"/>
              </a:ext>
            </a:extLst>
          </p:cNvPr>
          <p:cNvSpPr>
            <a:spLocks noGrp="1"/>
          </p:cNvSpPr>
          <p:nvPr>
            <p:ph sz="half" idx="1"/>
          </p:nvPr>
        </p:nvSpPr>
        <p:spPr/>
        <p:txBody>
          <a:bodyPr>
            <a:normAutofit fontScale="92500" lnSpcReduction="10000"/>
          </a:bodyPr>
          <a:lstStyle/>
          <a:p>
            <a:r>
              <a:rPr lang="en-US" dirty="0"/>
              <a:t>(D) means publishing this statistic would result in an unauthorized disclosure of confidential information. </a:t>
            </a:r>
          </a:p>
          <a:p>
            <a:endParaRPr lang="en-US" dirty="0"/>
          </a:p>
          <a:p>
            <a:r>
              <a:rPr lang="en-US" dirty="0"/>
              <a:t>Spoiler: </a:t>
            </a:r>
          </a:p>
          <a:p>
            <a:r>
              <a:rPr lang="en-US" i="1" dirty="0"/>
              <a:t>Despite the (D)s, nothing in this table is </a:t>
            </a:r>
            <a:r>
              <a:rPr lang="en-US" i="1" dirty="0" smtClean="0"/>
              <a:t>actually suppressed because a reconstruction attack succeeds, allowing recovery of all suppressed data.</a:t>
            </a:r>
            <a:endParaRPr lang="en-US" dirty="0"/>
          </a:p>
          <a:p>
            <a:endParaRPr lang="en-US" dirty="0"/>
          </a:p>
        </p:txBody>
      </p:sp>
      <p:sp>
        <p:nvSpPr>
          <p:cNvPr id="3" name="Slide Number Placeholder 2"/>
          <p:cNvSpPr>
            <a:spLocks noGrp="1"/>
          </p:cNvSpPr>
          <p:nvPr>
            <p:ph type="sldNum" sz="quarter" idx="12"/>
          </p:nvPr>
        </p:nvSpPr>
        <p:spPr/>
        <p:txBody>
          <a:bodyPr/>
          <a:lstStyle/>
          <a:p>
            <a:fld id="{6B70B6FD-B4DD-4C3C-B591-D26FF6FF6394}" type="slidenum">
              <a:rPr lang="en-US" smtClean="0"/>
              <a:pPr/>
              <a:t>9</a:t>
            </a:fld>
            <a:endParaRPr lang="en-US"/>
          </a:p>
        </p:txBody>
      </p:sp>
      <p:graphicFrame>
        <p:nvGraphicFramePr>
          <p:cNvPr id="21" name="Table 20">
            <a:extLst>
              <a:ext uri="{FF2B5EF4-FFF2-40B4-BE49-F238E27FC236}">
                <a16:creationId xmlns:a16="http://schemas.microsoft.com/office/drawing/2014/main" id="{13EF303B-3A5A-2A44-9D8C-F96CC295993B}"/>
              </a:ext>
            </a:extLst>
          </p:cNvPr>
          <p:cNvGraphicFramePr>
            <a:graphicFrameLocks noGrp="1"/>
          </p:cNvGraphicFramePr>
          <p:nvPr>
            <p:extLst/>
          </p:nvPr>
        </p:nvGraphicFramePr>
        <p:xfrm>
          <a:off x="7926361" y="1409415"/>
          <a:ext cx="4189439" cy="4863134"/>
        </p:xfrm>
        <a:graphic>
          <a:graphicData uri="http://schemas.openxmlformats.org/drawingml/2006/table">
            <a:tbl>
              <a:tblPr firstRow="1" bandRow="1">
                <a:tableStyleId>{5C22544A-7EE6-4342-B048-85BDC9FD1C3A}</a:tableStyleId>
              </a:tblPr>
              <a:tblGrid>
                <a:gridCol w="1136635">
                  <a:extLst>
                    <a:ext uri="{9D8B030D-6E8A-4147-A177-3AD203B41FA5}">
                      <a16:colId xmlns:a16="http://schemas.microsoft.com/office/drawing/2014/main" val="3662408154"/>
                    </a:ext>
                  </a:extLst>
                </a:gridCol>
                <a:gridCol w="958085">
                  <a:extLst>
                    <a:ext uri="{9D8B030D-6E8A-4147-A177-3AD203B41FA5}">
                      <a16:colId xmlns:a16="http://schemas.microsoft.com/office/drawing/2014/main" val="877492453"/>
                    </a:ext>
                  </a:extLst>
                </a:gridCol>
                <a:gridCol w="1169311">
                  <a:extLst>
                    <a:ext uri="{9D8B030D-6E8A-4147-A177-3AD203B41FA5}">
                      <a16:colId xmlns:a16="http://schemas.microsoft.com/office/drawing/2014/main" val="1647220373"/>
                    </a:ext>
                  </a:extLst>
                </a:gridCol>
                <a:gridCol w="925408">
                  <a:extLst>
                    <a:ext uri="{9D8B030D-6E8A-4147-A177-3AD203B41FA5}">
                      <a16:colId xmlns:a16="http://schemas.microsoft.com/office/drawing/2014/main" val="527291812"/>
                    </a:ext>
                  </a:extLst>
                </a:gridCol>
              </a:tblGrid>
              <a:tr h="397996">
                <a:tc>
                  <a:txBody>
                    <a:bodyPr/>
                    <a:lstStyle/>
                    <a:p>
                      <a:pPr algn="ctr"/>
                      <a:endParaRPr lang="en-US" dirty="0"/>
                    </a:p>
                  </a:txBody>
                  <a:tcPr anchor="ctr"/>
                </a:tc>
                <a:tc>
                  <a:txBody>
                    <a:bodyPr/>
                    <a:lstStyle/>
                    <a:p>
                      <a:pPr algn="ctr"/>
                      <a:r>
                        <a:rPr lang="en-US" dirty="0"/>
                        <a:t>Count</a:t>
                      </a:r>
                    </a:p>
                  </a:txBody>
                  <a:tcPr anchor="ctr"/>
                </a:tc>
                <a:tc>
                  <a:txBody>
                    <a:bodyPr/>
                    <a:lstStyle/>
                    <a:p>
                      <a:pPr algn="ctr"/>
                      <a:r>
                        <a:rPr lang="en-US" dirty="0"/>
                        <a:t>Median</a:t>
                      </a:r>
                    </a:p>
                  </a:txBody>
                  <a:tcPr anchor="ctr"/>
                </a:tc>
                <a:tc>
                  <a:txBody>
                    <a:bodyPr/>
                    <a:lstStyle/>
                    <a:p>
                      <a:pPr algn="ctr"/>
                      <a:r>
                        <a:rPr lang="en-US" dirty="0"/>
                        <a:t>Mean</a:t>
                      </a:r>
                    </a:p>
                  </a:txBody>
                  <a:tcPr anchor="ctr"/>
                </a:tc>
                <a:extLst>
                  <a:ext uri="{0D108BD9-81ED-4DB2-BD59-A6C34878D82A}">
                    <a16:rowId xmlns:a16="http://schemas.microsoft.com/office/drawing/2014/main" val="4246408707"/>
                  </a:ext>
                </a:extLst>
              </a:tr>
              <a:tr h="397996">
                <a:tc>
                  <a:txBody>
                    <a:bodyPr/>
                    <a:lstStyle/>
                    <a:p>
                      <a:pPr algn="ctr"/>
                      <a:r>
                        <a:rPr lang="en-US" dirty="0"/>
                        <a:t>Total</a:t>
                      </a:r>
                    </a:p>
                  </a:txBody>
                  <a:tcPr anchor="ctr"/>
                </a:tc>
                <a:tc>
                  <a:txBody>
                    <a:bodyPr/>
                    <a:lstStyle/>
                    <a:p>
                      <a:pPr algn="ctr"/>
                      <a:r>
                        <a:rPr lang="en-US" dirty="0"/>
                        <a:t>7</a:t>
                      </a:r>
                    </a:p>
                  </a:txBody>
                  <a:tcPr anchor="ctr"/>
                </a:tc>
                <a:tc>
                  <a:txBody>
                    <a:bodyPr/>
                    <a:lstStyle/>
                    <a:p>
                      <a:pPr algn="ctr"/>
                      <a:r>
                        <a:rPr lang="en-US" dirty="0"/>
                        <a:t>30</a:t>
                      </a:r>
                    </a:p>
                  </a:txBody>
                  <a:tcPr anchor="ctr"/>
                </a:tc>
                <a:tc>
                  <a:txBody>
                    <a:bodyPr/>
                    <a:lstStyle/>
                    <a:p>
                      <a:pPr algn="ctr"/>
                      <a:r>
                        <a:rPr lang="en-US" dirty="0"/>
                        <a:t>38</a:t>
                      </a:r>
                    </a:p>
                  </a:txBody>
                  <a:tcPr anchor="ctr"/>
                </a:tc>
                <a:extLst>
                  <a:ext uri="{0D108BD9-81ED-4DB2-BD59-A6C34878D82A}">
                    <a16:rowId xmlns:a16="http://schemas.microsoft.com/office/drawing/2014/main" val="2609657070"/>
                  </a:ext>
                </a:extLst>
              </a:tr>
              <a:tr h="485178">
                <a:tc>
                  <a:txBody>
                    <a:bodyPr/>
                    <a:lstStyle/>
                    <a:p>
                      <a:pPr algn="ctr"/>
                      <a:r>
                        <a:rPr lang="en-US" dirty="0"/>
                        <a:t># Female</a:t>
                      </a:r>
                    </a:p>
                  </a:txBody>
                  <a:tcPr anchor="ctr"/>
                </a:tc>
                <a:tc>
                  <a:txBody>
                    <a:bodyPr/>
                    <a:lstStyle/>
                    <a:p>
                      <a:pPr algn="ctr"/>
                      <a:r>
                        <a:rPr lang="en-US" dirty="0"/>
                        <a:t>4</a:t>
                      </a:r>
                    </a:p>
                  </a:txBody>
                  <a:tcPr anchor="ctr"/>
                </a:tc>
                <a:tc>
                  <a:txBody>
                    <a:bodyPr/>
                    <a:lstStyle/>
                    <a:p>
                      <a:pPr algn="ctr"/>
                      <a:r>
                        <a:rPr lang="en-US" dirty="0"/>
                        <a:t>30</a:t>
                      </a:r>
                    </a:p>
                  </a:txBody>
                  <a:tcPr anchor="ctr"/>
                </a:tc>
                <a:tc>
                  <a:txBody>
                    <a:bodyPr/>
                    <a:lstStyle/>
                    <a:p>
                      <a:pPr algn="ctr"/>
                      <a:r>
                        <a:rPr lang="en-US" dirty="0"/>
                        <a:t>33.5</a:t>
                      </a:r>
                    </a:p>
                  </a:txBody>
                  <a:tcPr anchor="ctr"/>
                </a:tc>
                <a:extLst>
                  <a:ext uri="{0D108BD9-81ED-4DB2-BD59-A6C34878D82A}">
                    <a16:rowId xmlns:a16="http://schemas.microsoft.com/office/drawing/2014/main" val="2477756356"/>
                  </a:ext>
                </a:extLst>
              </a:tr>
              <a:tr h="397996">
                <a:tc>
                  <a:txBody>
                    <a:bodyPr/>
                    <a:lstStyle/>
                    <a:p>
                      <a:pPr algn="ctr"/>
                      <a:r>
                        <a:rPr lang="en-US" dirty="0"/>
                        <a:t># male</a:t>
                      </a:r>
                    </a:p>
                  </a:txBody>
                  <a:tcPr anchor="ctr"/>
                </a:tc>
                <a:tc>
                  <a:txBody>
                    <a:bodyPr/>
                    <a:lstStyle/>
                    <a:p>
                      <a:pPr algn="ctr"/>
                      <a:r>
                        <a:rPr lang="en-US" dirty="0"/>
                        <a:t>3</a:t>
                      </a:r>
                    </a:p>
                  </a:txBody>
                  <a:tcPr anchor="ctr"/>
                </a:tc>
                <a:tc>
                  <a:txBody>
                    <a:bodyPr/>
                    <a:lstStyle/>
                    <a:p>
                      <a:pPr algn="ctr"/>
                      <a:r>
                        <a:rPr lang="en-US" dirty="0"/>
                        <a:t>30</a:t>
                      </a:r>
                    </a:p>
                  </a:txBody>
                  <a:tcPr anchor="ctr"/>
                </a:tc>
                <a:tc>
                  <a:txBody>
                    <a:bodyPr/>
                    <a:lstStyle/>
                    <a:p>
                      <a:pPr algn="ctr"/>
                      <a:r>
                        <a:rPr lang="en-US" dirty="0"/>
                        <a:t>44</a:t>
                      </a:r>
                    </a:p>
                  </a:txBody>
                  <a:tcPr anchor="ctr"/>
                </a:tc>
                <a:extLst>
                  <a:ext uri="{0D108BD9-81ED-4DB2-BD59-A6C34878D82A}">
                    <a16:rowId xmlns:a16="http://schemas.microsoft.com/office/drawing/2014/main" val="3669509381"/>
                  </a:ext>
                </a:extLst>
              </a:tr>
              <a:tr h="397996">
                <a:tc>
                  <a:txBody>
                    <a:bodyPr/>
                    <a:lstStyle/>
                    <a:p>
                      <a:pPr algn="ctr"/>
                      <a:r>
                        <a:rPr lang="en-US" dirty="0"/>
                        <a:t># black</a:t>
                      </a:r>
                    </a:p>
                  </a:txBody>
                  <a:tcPr anchor="ctr"/>
                </a:tc>
                <a:tc>
                  <a:txBody>
                    <a:bodyPr/>
                    <a:lstStyle/>
                    <a:p>
                      <a:pPr algn="ctr"/>
                      <a:r>
                        <a:rPr lang="en-US" dirty="0"/>
                        <a:t>4</a:t>
                      </a:r>
                    </a:p>
                  </a:txBody>
                  <a:tcPr anchor="ctr"/>
                </a:tc>
                <a:tc>
                  <a:txBody>
                    <a:bodyPr/>
                    <a:lstStyle/>
                    <a:p>
                      <a:pPr algn="ctr"/>
                      <a:r>
                        <a:rPr lang="en-US" dirty="0"/>
                        <a:t>51</a:t>
                      </a:r>
                    </a:p>
                  </a:txBody>
                  <a:tcPr anchor="ctr"/>
                </a:tc>
                <a:tc>
                  <a:txBody>
                    <a:bodyPr/>
                    <a:lstStyle/>
                    <a:p>
                      <a:pPr algn="ctr"/>
                      <a:r>
                        <a:rPr lang="en-US" dirty="0"/>
                        <a:t>48.5</a:t>
                      </a:r>
                    </a:p>
                  </a:txBody>
                  <a:tcPr anchor="ctr"/>
                </a:tc>
                <a:extLst>
                  <a:ext uri="{0D108BD9-81ED-4DB2-BD59-A6C34878D82A}">
                    <a16:rowId xmlns:a16="http://schemas.microsoft.com/office/drawing/2014/main" val="1383342492"/>
                  </a:ext>
                </a:extLst>
              </a:tr>
              <a:tr h="397996">
                <a:tc>
                  <a:txBody>
                    <a:bodyPr/>
                    <a:lstStyle/>
                    <a:p>
                      <a:pPr algn="ctr"/>
                      <a:r>
                        <a:rPr lang="en-US" dirty="0"/>
                        <a:t># white</a:t>
                      </a:r>
                    </a:p>
                  </a:txBody>
                  <a:tcPr anchor="ctr"/>
                </a:tc>
                <a:tc>
                  <a:txBody>
                    <a:bodyPr/>
                    <a:lstStyle/>
                    <a:p>
                      <a:pPr algn="ctr"/>
                      <a:r>
                        <a:rPr lang="en-US" dirty="0"/>
                        <a:t>3</a:t>
                      </a:r>
                    </a:p>
                  </a:txBody>
                  <a:tcPr anchor="ctr"/>
                </a:tc>
                <a:tc>
                  <a:txBody>
                    <a:bodyPr/>
                    <a:lstStyle/>
                    <a:p>
                      <a:pPr algn="ctr"/>
                      <a:r>
                        <a:rPr lang="en-US" dirty="0"/>
                        <a:t>24</a:t>
                      </a:r>
                    </a:p>
                  </a:txBody>
                  <a:tcPr anchor="ctr"/>
                </a:tc>
                <a:tc>
                  <a:txBody>
                    <a:bodyPr/>
                    <a:lstStyle/>
                    <a:p>
                      <a:pPr algn="ctr"/>
                      <a:r>
                        <a:rPr lang="en-US" dirty="0"/>
                        <a:t>24</a:t>
                      </a:r>
                    </a:p>
                  </a:txBody>
                  <a:tcPr anchor="ctr"/>
                </a:tc>
                <a:extLst>
                  <a:ext uri="{0D108BD9-81ED-4DB2-BD59-A6C34878D82A}">
                    <a16:rowId xmlns:a16="http://schemas.microsoft.com/office/drawing/2014/main" val="3296498836"/>
                  </a:ext>
                </a:extLst>
              </a:tr>
              <a:tr h="397996">
                <a:tc>
                  <a:txBody>
                    <a:bodyPr/>
                    <a:lstStyle/>
                    <a:p>
                      <a:pPr algn="ctr"/>
                      <a:r>
                        <a:rPr lang="en-US" dirty="0"/>
                        <a:t>Single</a:t>
                      </a:r>
                    </a:p>
                  </a:txBody>
                  <a:tcPr anchor="ctr"/>
                </a:tc>
                <a:tc>
                  <a:txBody>
                    <a:bodyPr/>
                    <a:lstStyle/>
                    <a:p>
                      <a:pPr algn="ctr"/>
                      <a:r>
                        <a:rPr lang="en-US" dirty="0"/>
                        <a:t>(D)</a:t>
                      </a:r>
                    </a:p>
                  </a:txBody>
                  <a:tcPr anchor="ctr"/>
                </a:tc>
                <a:tc>
                  <a:txBody>
                    <a:bodyPr/>
                    <a:lstStyle/>
                    <a:p>
                      <a:pPr algn="ctr"/>
                      <a:r>
                        <a:rPr lang="en-US" dirty="0"/>
                        <a:t>(D)</a:t>
                      </a:r>
                    </a:p>
                  </a:txBody>
                  <a:tcPr anchor="ctr"/>
                </a:tc>
                <a:tc>
                  <a:txBody>
                    <a:bodyPr/>
                    <a:lstStyle/>
                    <a:p>
                      <a:pPr algn="ctr"/>
                      <a:r>
                        <a:rPr lang="en-US" dirty="0"/>
                        <a:t>(D)</a:t>
                      </a:r>
                    </a:p>
                  </a:txBody>
                  <a:tcPr anchor="ctr"/>
                </a:tc>
                <a:extLst>
                  <a:ext uri="{0D108BD9-81ED-4DB2-BD59-A6C34878D82A}">
                    <a16:rowId xmlns:a16="http://schemas.microsoft.com/office/drawing/2014/main" val="660680378"/>
                  </a:ext>
                </a:extLst>
              </a:tr>
              <a:tr h="397996">
                <a:tc>
                  <a:txBody>
                    <a:bodyPr/>
                    <a:lstStyle/>
                    <a:p>
                      <a:pPr algn="ctr"/>
                      <a:r>
                        <a:rPr lang="en-US" dirty="0"/>
                        <a:t>Married</a:t>
                      </a:r>
                    </a:p>
                  </a:txBody>
                  <a:tcPr anchor="ctr"/>
                </a:tc>
                <a:tc>
                  <a:txBody>
                    <a:bodyPr/>
                    <a:lstStyle/>
                    <a:p>
                      <a:pPr algn="ctr"/>
                      <a:r>
                        <a:rPr lang="en-US" dirty="0"/>
                        <a:t>4</a:t>
                      </a:r>
                    </a:p>
                  </a:txBody>
                  <a:tcPr anchor="ctr"/>
                </a:tc>
                <a:tc>
                  <a:txBody>
                    <a:bodyPr/>
                    <a:lstStyle/>
                    <a:p>
                      <a:pPr algn="ctr"/>
                      <a:r>
                        <a:rPr lang="en-US" dirty="0"/>
                        <a:t>51</a:t>
                      </a:r>
                    </a:p>
                  </a:txBody>
                  <a:tcPr anchor="ctr"/>
                </a:tc>
                <a:tc>
                  <a:txBody>
                    <a:bodyPr/>
                    <a:lstStyle/>
                    <a:p>
                      <a:pPr algn="ctr"/>
                      <a:r>
                        <a:rPr lang="en-US" dirty="0"/>
                        <a:t>54</a:t>
                      </a:r>
                    </a:p>
                  </a:txBody>
                  <a:tcPr anchor="ctr"/>
                </a:tc>
                <a:extLst>
                  <a:ext uri="{0D108BD9-81ED-4DB2-BD59-A6C34878D82A}">
                    <a16:rowId xmlns:a16="http://schemas.microsoft.com/office/drawing/2014/main" val="1388319119"/>
                  </a:ext>
                </a:extLst>
              </a:tr>
              <a:tr h="397996">
                <a:tc>
                  <a:txBody>
                    <a:bodyPr/>
                    <a:lstStyle/>
                    <a:p>
                      <a:pPr algn="ctr"/>
                      <a:r>
                        <a:rPr lang="en-US" dirty="0"/>
                        <a:t>Black F</a:t>
                      </a:r>
                    </a:p>
                  </a:txBody>
                  <a:tcPr anchor="ctr"/>
                </a:tc>
                <a:tc>
                  <a:txBody>
                    <a:bodyPr/>
                    <a:lstStyle/>
                    <a:p>
                      <a:pPr algn="ctr"/>
                      <a:r>
                        <a:rPr lang="en-US" dirty="0"/>
                        <a:t>3</a:t>
                      </a:r>
                    </a:p>
                  </a:txBody>
                  <a:tcPr anchor="ctr"/>
                </a:tc>
                <a:tc>
                  <a:txBody>
                    <a:bodyPr/>
                    <a:lstStyle/>
                    <a:p>
                      <a:pPr algn="ctr"/>
                      <a:r>
                        <a:rPr lang="en-US" dirty="0"/>
                        <a:t>36</a:t>
                      </a:r>
                    </a:p>
                  </a:txBody>
                  <a:tcPr anchor="ctr"/>
                </a:tc>
                <a:tc>
                  <a:txBody>
                    <a:bodyPr/>
                    <a:lstStyle/>
                    <a:p>
                      <a:pPr algn="ctr"/>
                      <a:r>
                        <a:rPr lang="en-US" dirty="0"/>
                        <a:t>36.7</a:t>
                      </a:r>
                    </a:p>
                  </a:txBody>
                  <a:tcPr anchor="ctr"/>
                </a:tc>
                <a:extLst>
                  <a:ext uri="{0D108BD9-81ED-4DB2-BD59-A6C34878D82A}">
                    <a16:rowId xmlns:a16="http://schemas.microsoft.com/office/drawing/2014/main" val="1740799039"/>
                  </a:ext>
                </a:extLst>
              </a:tr>
              <a:tr h="397996">
                <a:tc>
                  <a:txBody>
                    <a:bodyPr/>
                    <a:lstStyle/>
                    <a:p>
                      <a:pPr algn="ctr"/>
                      <a:r>
                        <a:rPr lang="en-US" dirty="0"/>
                        <a:t>Black M</a:t>
                      </a:r>
                    </a:p>
                  </a:txBody>
                  <a:tcPr anchor="ctr"/>
                </a:tc>
                <a:tc>
                  <a:txBody>
                    <a:bodyPr/>
                    <a:lstStyle/>
                    <a:p>
                      <a:pPr algn="ctr"/>
                      <a:r>
                        <a:rPr lang="en-US" dirty="0"/>
                        <a:t>(D)</a:t>
                      </a:r>
                    </a:p>
                  </a:txBody>
                  <a:tcPr anchor="ctr"/>
                </a:tc>
                <a:tc>
                  <a:txBody>
                    <a:bodyPr/>
                    <a:lstStyle/>
                    <a:p>
                      <a:pPr algn="ctr"/>
                      <a:r>
                        <a:rPr lang="en-US" dirty="0"/>
                        <a:t>(D)</a:t>
                      </a:r>
                    </a:p>
                  </a:txBody>
                  <a:tcPr anchor="ctr"/>
                </a:tc>
                <a:tc>
                  <a:txBody>
                    <a:bodyPr/>
                    <a:lstStyle/>
                    <a:p>
                      <a:pPr algn="ctr"/>
                      <a:r>
                        <a:rPr lang="en-US" dirty="0"/>
                        <a:t>(D)</a:t>
                      </a:r>
                    </a:p>
                  </a:txBody>
                  <a:tcPr anchor="ctr"/>
                </a:tc>
                <a:extLst>
                  <a:ext uri="{0D108BD9-81ED-4DB2-BD59-A6C34878D82A}">
                    <a16:rowId xmlns:a16="http://schemas.microsoft.com/office/drawing/2014/main" val="1589730654"/>
                  </a:ext>
                </a:extLst>
              </a:tr>
              <a:tr h="397996">
                <a:tc>
                  <a:txBody>
                    <a:bodyPr/>
                    <a:lstStyle/>
                    <a:p>
                      <a:pPr algn="ctr"/>
                      <a:r>
                        <a:rPr lang="en-US" dirty="0"/>
                        <a:t>White M</a:t>
                      </a:r>
                    </a:p>
                  </a:txBody>
                  <a:tcPr anchor="ctr"/>
                </a:tc>
                <a:tc>
                  <a:txBody>
                    <a:bodyPr/>
                    <a:lstStyle/>
                    <a:p>
                      <a:pPr algn="ctr"/>
                      <a:r>
                        <a:rPr lang="en-US" dirty="0"/>
                        <a:t>(D)</a:t>
                      </a:r>
                    </a:p>
                  </a:txBody>
                  <a:tcPr anchor="ctr"/>
                </a:tc>
                <a:tc>
                  <a:txBody>
                    <a:bodyPr/>
                    <a:lstStyle/>
                    <a:p>
                      <a:pPr algn="ctr"/>
                      <a:r>
                        <a:rPr lang="en-US" dirty="0"/>
                        <a:t>(D)</a:t>
                      </a:r>
                    </a:p>
                  </a:txBody>
                  <a:tcPr anchor="ctr"/>
                </a:tc>
                <a:tc>
                  <a:txBody>
                    <a:bodyPr/>
                    <a:lstStyle/>
                    <a:p>
                      <a:pPr algn="ctr"/>
                      <a:r>
                        <a:rPr lang="en-US" dirty="0"/>
                        <a:t>(D)</a:t>
                      </a:r>
                    </a:p>
                  </a:txBody>
                  <a:tcPr anchor="ctr"/>
                </a:tc>
                <a:extLst>
                  <a:ext uri="{0D108BD9-81ED-4DB2-BD59-A6C34878D82A}">
                    <a16:rowId xmlns:a16="http://schemas.microsoft.com/office/drawing/2014/main" val="1992198181"/>
                  </a:ext>
                </a:extLst>
              </a:tr>
              <a:tr h="397996">
                <a:tc>
                  <a:txBody>
                    <a:bodyPr/>
                    <a:lstStyle/>
                    <a:p>
                      <a:pPr algn="ctr"/>
                      <a:r>
                        <a:rPr lang="en-US" dirty="0"/>
                        <a:t>White F</a:t>
                      </a:r>
                    </a:p>
                  </a:txBody>
                  <a:tcPr anchor="ctr"/>
                </a:tc>
                <a:tc>
                  <a:txBody>
                    <a:bodyPr/>
                    <a:lstStyle/>
                    <a:p>
                      <a:pPr algn="ctr"/>
                      <a:r>
                        <a:rPr lang="en-US" dirty="0"/>
                        <a:t>(D)</a:t>
                      </a:r>
                    </a:p>
                  </a:txBody>
                  <a:tcPr anchor="ctr"/>
                </a:tc>
                <a:tc>
                  <a:txBody>
                    <a:bodyPr/>
                    <a:lstStyle/>
                    <a:p>
                      <a:pPr algn="ctr"/>
                      <a:r>
                        <a:rPr lang="en-US" dirty="0"/>
                        <a:t>(D)</a:t>
                      </a:r>
                    </a:p>
                  </a:txBody>
                  <a:tcPr anchor="ctr"/>
                </a:tc>
                <a:tc>
                  <a:txBody>
                    <a:bodyPr/>
                    <a:lstStyle/>
                    <a:p>
                      <a:pPr algn="ctr"/>
                      <a:r>
                        <a:rPr lang="en-US" dirty="0"/>
                        <a:t>(D)</a:t>
                      </a:r>
                    </a:p>
                  </a:txBody>
                  <a:tcPr anchor="ctr"/>
                </a:tc>
                <a:extLst>
                  <a:ext uri="{0D108BD9-81ED-4DB2-BD59-A6C34878D82A}">
                    <a16:rowId xmlns:a16="http://schemas.microsoft.com/office/drawing/2014/main" val="4089362542"/>
                  </a:ext>
                </a:extLst>
              </a:tr>
            </a:tbl>
          </a:graphicData>
        </a:graphic>
      </p:graphicFrame>
      <p:cxnSp>
        <p:nvCxnSpPr>
          <p:cNvPr id="17" name="Straight Arrow Connector 16">
            <a:extLst>
              <a:ext uri="{FF2B5EF4-FFF2-40B4-BE49-F238E27FC236}">
                <a16:creationId xmlns:a16="http://schemas.microsoft.com/office/drawing/2014/main" id="{2D4C29B9-5A5C-3C47-9C08-5BB5EB504A58}"/>
              </a:ext>
            </a:extLst>
          </p:cNvPr>
          <p:cNvCxnSpPr>
            <a:cxnSpLocks/>
          </p:cNvCxnSpPr>
          <p:nvPr/>
        </p:nvCxnSpPr>
        <p:spPr>
          <a:xfrm>
            <a:off x="5181600" y="2819400"/>
            <a:ext cx="4050890" cy="1143000"/>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703821"/>
      </p:ext>
    </p:extLst>
  </p:cSld>
  <p:clrMapOvr>
    <a:masterClrMapping/>
  </p:clrMapOvr>
</p:sld>
</file>

<file path=ppt/theme/theme1.xml><?xml version="1.0" encoding="utf-8"?>
<a:theme xmlns:a="http://schemas.openxmlformats.org/drawingml/2006/main" name="abowd-jarmin-NIST-stakeholder meeting 2016062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bowd-jarmin-NIST-stakeholder meeting 20160629.potx" id="{91F54333-0448-4C6B-BC9D-A9A74C9B1880}" vid="{AF62FFE0-E663-4466-92DE-2757E83FB8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F07D9E52542834C9BEFF48A5971C7F6" ma:contentTypeVersion="0" ma:contentTypeDescription="Create a new document." ma:contentTypeScope="" ma:versionID="4d2d896bf58b2a54c3d45b2b4c70a507">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1AF46E-C2E0-427A-BC12-AD420944F5B8}">
  <ds:schemaRefs>
    <ds:schemaRef ds:uri="http://schemas.microsoft.com/sharepoint/v3/contenttype/forms"/>
  </ds:schemaRefs>
</ds:datastoreItem>
</file>

<file path=customXml/itemProps2.xml><?xml version="1.0" encoding="utf-8"?>
<ds:datastoreItem xmlns:ds="http://schemas.openxmlformats.org/officeDocument/2006/customXml" ds:itemID="{314D9823-E5F3-4EFC-945B-AD7078CF8440}">
  <ds:schemaRefs>
    <ds:schemaRef ds:uri="http://schemas.microsoft.com/office/2006/documentManagement/types"/>
    <ds:schemaRef ds:uri="http://purl.org/dc/elements/1.1/"/>
    <ds:schemaRef ds:uri="http://schemas.microsoft.com/office/infopath/2007/PartnerControls"/>
    <ds:schemaRef ds:uri="http://purl.org/dc/dcmitype/"/>
    <ds:schemaRef ds:uri="http://purl.org/dc/terms/"/>
    <ds:schemaRef ds:uri="http://www.w3.org/XML/1998/namespac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7C36B358-23EE-490F-943E-3002D53FFE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abowd-jarmin-NIST-stakeholder meeting 20160629</Template>
  <TotalTime>9936</TotalTime>
  <Words>3073</Words>
  <Application>Microsoft Office PowerPoint</Application>
  <PresentationFormat>Widescreen</PresentationFormat>
  <Paragraphs>924</Paragraphs>
  <Slides>48</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 Unicode MS</vt:lpstr>
      <vt:lpstr>Arial</vt:lpstr>
      <vt:lpstr>Calibri</vt:lpstr>
      <vt:lpstr>Cambria Math</vt:lpstr>
      <vt:lpstr>Roboto Condensed</vt:lpstr>
      <vt:lpstr>Wingdings</vt:lpstr>
      <vt:lpstr>abowd-jarmin-NIST-stakeholder meeting 20160629</vt:lpstr>
      <vt:lpstr>Attacking and Protecting Public Data with Differential Privacy</vt:lpstr>
      <vt:lpstr>Abstract</vt:lpstr>
      <vt:lpstr>Acknowledgments</vt:lpstr>
      <vt:lpstr>The threat of database reconstruction</vt:lpstr>
      <vt:lpstr>Imagine a typical block in the US </vt:lpstr>
      <vt:lpstr>Step #1: Collect data from the public</vt:lpstr>
      <vt:lpstr>Step #2: Analyze the data</vt:lpstr>
      <vt:lpstr>Step #3: Publish the data</vt:lpstr>
      <vt:lpstr>(D) is a statistic suppressed for privacy</vt:lpstr>
      <vt:lpstr>Our motivation: The US Constitution</vt:lpstr>
      <vt:lpstr>We also must protect respondent confidentiality!</vt:lpstr>
      <vt:lpstr>The 2010 Census collected data on 308,745,539 people.</vt:lpstr>
      <vt:lpstr>For each person, we collected 6 variables (44 bits of data)</vt:lpstr>
      <vt:lpstr>And now, a quick detour back to basic algebra.</vt:lpstr>
      <vt:lpstr>Some systems of linear equations have exact solutions. </vt:lpstr>
      <vt:lpstr>2010 Census: Summary of Publications (approximate counts)</vt:lpstr>
      <vt:lpstr>The 2010 Census collected data on 308,745,538 people.</vt:lpstr>
      <vt:lpstr>We performed a database reconstruction and re-identification attack for all 308,745,538 people in 2010 Census</vt:lpstr>
      <vt:lpstr>Our attack is good, but not perfect. An outside attacker would have a harder time.</vt:lpstr>
      <vt:lpstr>The protection system used in 2000 and 2010 relied on swapping households.</vt:lpstr>
      <vt:lpstr>We now know that the disclosure avoidance techniques we used in the 2010 Census were flawed.</vt:lpstr>
      <vt:lpstr>Options for protecting the confidentiality of the collected data in a decennial census</vt:lpstr>
      <vt:lpstr>Can we publish less data? </vt:lpstr>
      <vt:lpstr>Query auditing is hard.</vt:lpstr>
      <vt:lpstr>Query auditing is hard.</vt:lpstr>
      <vt:lpstr>Query auditing is hard.</vt:lpstr>
      <vt:lpstr>Query auditing is NP-hard!</vt:lpstr>
      <vt:lpstr>Query auditing is NP-hard. Attacking query auditing systems is easy.</vt:lpstr>
      <vt:lpstr>We can’t publish less data. We won’t know when we have crossed the threshold.</vt:lpstr>
      <vt:lpstr>Another problem: external information.</vt:lpstr>
      <vt:lpstr>Differential Privacy provides us with a solution.</vt:lpstr>
      <vt:lpstr>PowerPoint Presentation</vt:lpstr>
      <vt:lpstr>“Differential Privacy” is a formal privacy system</vt:lpstr>
      <vt:lpstr>Differential privacy: the basic idea. Take the statistics you want to publish and add noise</vt:lpstr>
      <vt:lpstr>There’s no way to undo the addition of noise.</vt:lpstr>
      <vt:lpstr>The 2020 census needs differential privacy</vt:lpstr>
      <vt:lpstr>The Disclosure Avoidance System allows the Census Bureau to enforce global confidentiality protections.</vt:lpstr>
      <vt:lpstr>The Disclosure Avoidance System relies on injects formally private noise.</vt:lpstr>
      <vt:lpstr>There was no off-the-shelf system for applying differential privacy to a national census</vt:lpstr>
      <vt:lpstr>We have implemented two algorithms</vt:lpstr>
      <vt:lpstr>The top-down algorithm beats block-by-block at every level of geography</vt:lpstr>
      <vt:lpstr>PowerPoint Presentation</vt:lpstr>
      <vt:lpstr>Two public policy choices:</vt:lpstr>
      <vt:lpstr>Public policy question: Setting epsilon</vt:lpstr>
      <vt:lpstr>PowerPoint Presentation</vt:lpstr>
      <vt:lpstr>Public policy question: What should be accurate?</vt:lpstr>
      <vt:lpstr>For more  information…</vt:lpstr>
      <vt:lpstr>More Background on the 2020 Disclosure Avoidance System</vt:lpstr>
    </vt:vector>
  </TitlesOfParts>
  <Company>U.S. Department of Commerce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21st Century Challenge of Privacy and Confidentiality for Statistical Agencies</dc:title>
  <dc:creator>John M Abowd</dc:creator>
  <cp:lastModifiedBy>Simson L Garfinkel (CENSUS/ADRM FED)</cp:lastModifiedBy>
  <cp:revision>567</cp:revision>
  <cp:lastPrinted>2017-08-09T14:58:31Z</cp:lastPrinted>
  <dcterms:created xsi:type="dcterms:W3CDTF">2016-06-22T15:55:01Z</dcterms:created>
  <dcterms:modified xsi:type="dcterms:W3CDTF">2019-03-12T13:36:19Z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0x0101001F07D9E52542834C9BEFF48A5971C7F6</vt:lpwstr>
  </property>
</Properties>
</file>