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6" r:id="rId5"/>
    <p:sldId id="281" r:id="rId6"/>
    <p:sldId id="325" r:id="rId7"/>
    <p:sldId id="359" r:id="rId8"/>
    <p:sldId id="360" r:id="rId9"/>
    <p:sldId id="361" r:id="rId10"/>
    <p:sldId id="362" r:id="rId11"/>
    <p:sldId id="363" r:id="rId12"/>
    <p:sldId id="364" r:id="rId13"/>
    <p:sldId id="365" r:id="rId14"/>
    <p:sldId id="377" r:id="rId15"/>
    <p:sldId id="378" r:id="rId16"/>
    <p:sldId id="379" r:id="rId17"/>
    <p:sldId id="353" r:id="rId18"/>
    <p:sldId id="352" r:id="rId19"/>
    <p:sldId id="382" r:id="rId20"/>
    <p:sldId id="383" r:id="rId21"/>
    <p:sldId id="385" r:id="rId22"/>
    <p:sldId id="380" r:id="rId23"/>
    <p:sldId id="381" r:id="rId24"/>
    <p:sldId id="386" r:id="rId25"/>
    <p:sldId id="387" r:id="rId26"/>
    <p:sldId id="388" r:id="rId27"/>
    <p:sldId id="389" r:id="rId28"/>
    <p:sldId id="351" r:id="rId29"/>
    <p:sldId id="372" r:id="rId30"/>
    <p:sldId id="327" r:id="rId31"/>
    <p:sldId id="355" r:id="rId32"/>
    <p:sldId id="334" r:id="rId33"/>
    <p:sldId id="337" r:id="rId34"/>
    <p:sldId id="384" r:id="rId35"/>
    <p:sldId id="390" r:id="rId36"/>
    <p:sldId id="391" r:id="rId37"/>
    <p:sldId id="392" r:id="rId38"/>
    <p:sldId id="393" r:id="rId39"/>
    <p:sldId id="394" r:id="rId40"/>
    <p:sldId id="395" r:id="rId41"/>
    <p:sldId id="396"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A5DABBD-C1E0-42B9-A5AC-3BBA560EB028}">
          <p14:sldIdLst>
            <p14:sldId id="256"/>
            <p14:sldId id="281"/>
          </p14:sldIdLst>
        </p14:section>
        <p14:section name="Untitled Section" id="{A5B1CA41-B777-4AAD-B42D-373C3A1AD2FE}">
          <p14:sldIdLst>
            <p14:sldId id="325"/>
          </p14:sldIdLst>
        </p14:section>
        <p14:section name="Motivation" id="{490B43AE-880B-4958-AA9C-5C9E26F42F2E}">
          <p14:sldIdLst>
            <p14:sldId id="359"/>
            <p14:sldId id="360"/>
            <p14:sldId id="361"/>
            <p14:sldId id="362"/>
            <p14:sldId id="363"/>
          </p14:sldIdLst>
        </p14:section>
        <p14:section name="Disclosure Avoidance for the 2010 Census" id="{E8824B83-9D15-45DB-988B-988602170AF1}">
          <p14:sldIdLst>
            <p14:sldId id="364"/>
            <p14:sldId id="365"/>
            <p14:sldId id="377"/>
            <p14:sldId id="378"/>
            <p14:sldId id="379"/>
            <p14:sldId id="353"/>
            <p14:sldId id="352"/>
            <p14:sldId id="382"/>
            <p14:sldId id="383"/>
          </p14:sldIdLst>
        </p14:section>
        <p14:section name="The New System" id="{BC8B6253-C19B-4A70-AA9A-4688D626D530}">
          <p14:sldIdLst>
            <p14:sldId id="385"/>
            <p14:sldId id="380"/>
            <p14:sldId id="381"/>
            <p14:sldId id="386"/>
            <p14:sldId id="387"/>
            <p14:sldId id="388"/>
            <p14:sldId id="389"/>
            <p14:sldId id="351"/>
            <p14:sldId id="372"/>
            <p14:sldId id="327"/>
            <p14:sldId id="355"/>
            <p14:sldId id="334"/>
            <p14:sldId id="337"/>
            <p14:sldId id="384"/>
            <p14:sldId id="390"/>
            <p14:sldId id="391"/>
            <p14:sldId id="392"/>
            <p14:sldId id="393"/>
            <p14:sldId id="394"/>
            <p14:sldId id="395"/>
            <p14:sldId id="39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9BBB59"/>
    <a:srgbClr val="F79646"/>
    <a:srgbClr val="868686"/>
    <a:srgbClr val="FF3300"/>
    <a:srgbClr val="A9203D"/>
    <a:srgbClr val="CC9900"/>
    <a:srgbClr val="FFFF66"/>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20" autoAdjust="0"/>
    <p:restoredTop sz="82976" autoAdjust="0"/>
  </p:normalViewPr>
  <p:slideViewPr>
    <p:cSldViewPr>
      <p:cViewPr varScale="1">
        <p:scale>
          <a:sx n="95" d="100"/>
          <a:sy n="95" d="100"/>
        </p:scale>
        <p:origin x="72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70ED92-9D50-4370-9FCA-B3F299C1E0F3}" type="datetimeFigureOut">
              <a:rPr lang="en-US" smtClean="0"/>
              <a:t>1/23/2019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D2B5C5-46F5-4EA7-BEC5-9ED227B03822}" type="slidenum">
              <a:rPr lang="en-US" smtClean="0"/>
              <a:t>‹#›</a:t>
            </a:fld>
            <a:endParaRPr lang="en-US"/>
          </a:p>
        </p:txBody>
      </p:sp>
    </p:spTree>
    <p:extLst>
      <p:ext uri="{BB962C8B-B14F-4D97-AF65-F5344CB8AC3E}">
        <p14:creationId xmlns:p14="http://schemas.microsoft.com/office/powerpoint/2010/main" val="373015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1</a:t>
            </a:fld>
            <a:endParaRPr lang="en-US"/>
          </a:p>
        </p:txBody>
      </p:sp>
    </p:spTree>
    <p:extLst>
      <p:ext uri="{BB962C8B-B14F-4D97-AF65-F5344CB8AC3E}">
        <p14:creationId xmlns:p14="http://schemas.microsoft.com/office/powerpoint/2010/main" val="2262866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15</a:t>
            </a:fld>
            <a:endParaRPr lang="en-US"/>
          </a:p>
        </p:txBody>
      </p:sp>
    </p:spTree>
    <p:extLst>
      <p:ext uri="{BB962C8B-B14F-4D97-AF65-F5344CB8AC3E}">
        <p14:creationId xmlns:p14="http://schemas.microsoft.com/office/powerpoint/2010/main" val="383388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reconstruction attack recreates record-level images of all</a:t>
            </a:r>
            <a:r>
              <a:rPr lang="en-US" baseline="0" dirty="0" smtClean="0"/>
              <a:t> variables used in published tabulations, not all variables in the confidential database. If “name” is never tabulated, then “name” cannot be reconstructed.</a:t>
            </a:r>
          </a:p>
          <a:p>
            <a:endParaRPr lang="en-US" baseline="0" dirty="0" smtClean="0"/>
          </a:p>
          <a:p>
            <a:r>
              <a:rPr lang="en-US" baseline="0" dirty="0" smtClean="0"/>
              <a:t>A reconstruction-abetted re-identification attack links external data to the reconstructed micro-data. These external data contain identifying information like names and addresses. Such an attack leads to “putative re-identifications”: records that the attacker believes are the data for identifiable information. In a successful re-identification attack, putative re-identifications are confirmed at a high rate. The putative re-identifications from the 2010 Census experiments are not confirmed at a high rate. We are still researching this issue.</a:t>
            </a:r>
          </a:p>
          <a:p>
            <a:endParaRPr lang="en-US" baseline="0" dirty="0" smtClean="0"/>
          </a:p>
          <a:p>
            <a:r>
              <a:rPr lang="en-US" baseline="0" dirty="0" smtClean="0"/>
              <a:t>An issue is a risk that has occurred (probability = 1), and an active mitigation plan is required.</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17</a:t>
            </a:fld>
            <a:endParaRPr lang="en-US"/>
          </a:p>
        </p:txBody>
      </p:sp>
    </p:spTree>
    <p:extLst>
      <p:ext uri="{BB962C8B-B14F-4D97-AF65-F5344CB8AC3E}">
        <p14:creationId xmlns:p14="http://schemas.microsoft.com/office/powerpoint/2010/main" val="273274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19</a:t>
            </a:fld>
            <a:endParaRPr lang="en-US"/>
          </a:p>
        </p:txBody>
      </p:sp>
    </p:spTree>
    <p:extLst>
      <p:ext uri="{BB962C8B-B14F-4D97-AF65-F5344CB8AC3E}">
        <p14:creationId xmlns:p14="http://schemas.microsoft.com/office/powerpoint/2010/main" val="2418233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21</a:t>
            </a:fld>
            <a:endParaRPr lang="en-US"/>
          </a:p>
        </p:txBody>
      </p:sp>
    </p:spTree>
    <p:extLst>
      <p:ext uri="{BB962C8B-B14F-4D97-AF65-F5344CB8AC3E}">
        <p14:creationId xmlns:p14="http://schemas.microsoft.com/office/powerpoint/2010/main" val="2271571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22</a:t>
            </a:fld>
            <a:endParaRPr lang="en-US"/>
          </a:p>
        </p:txBody>
      </p:sp>
    </p:spTree>
    <p:extLst>
      <p:ext uri="{BB962C8B-B14F-4D97-AF65-F5344CB8AC3E}">
        <p14:creationId xmlns:p14="http://schemas.microsoft.com/office/powerpoint/2010/main" val="112451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23</a:t>
            </a:fld>
            <a:endParaRPr lang="en-US"/>
          </a:p>
        </p:txBody>
      </p:sp>
    </p:spTree>
    <p:extLst>
      <p:ext uri="{BB962C8B-B14F-4D97-AF65-F5344CB8AC3E}">
        <p14:creationId xmlns:p14="http://schemas.microsoft.com/office/powerpoint/2010/main" val="1590704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25</a:t>
            </a:fld>
            <a:endParaRPr lang="en-US"/>
          </a:p>
        </p:txBody>
      </p:sp>
    </p:spTree>
    <p:extLst>
      <p:ext uri="{BB962C8B-B14F-4D97-AF65-F5344CB8AC3E}">
        <p14:creationId xmlns:p14="http://schemas.microsoft.com/office/powerpoint/2010/main" val="2570304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26</a:t>
            </a:fld>
            <a:endParaRPr lang="en-US"/>
          </a:p>
        </p:txBody>
      </p:sp>
    </p:spTree>
    <p:extLst>
      <p:ext uri="{BB962C8B-B14F-4D97-AF65-F5344CB8AC3E}">
        <p14:creationId xmlns:p14="http://schemas.microsoft.com/office/powerpoint/2010/main" val="3374971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27</a:t>
            </a:fld>
            <a:endParaRPr lang="en-US"/>
          </a:p>
        </p:txBody>
      </p:sp>
    </p:spTree>
    <p:extLst>
      <p:ext uri="{BB962C8B-B14F-4D97-AF65-F5344CB8AC3E}">
        <p14:creationId xmlns:p14="http://schemas.microsoft.com/office/powerpoint/2010/main" val="1655536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28</a:t>
            </a:fld>
            <a:endParaRPr lang="en-US"/>
          </a:p>
        </p:txBody>
      </p:sp>
    </p:spTree>
    <p:extLst>
      <p:ext uri="{BB962C8B-B14F-4D97-AF65-F5344CB8AC3E}">
        <p14:creationId xmlns:p14="http://schemas.microsoft.com/office/powerpoint/2010/main" val="145530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2</a:t>
            </a:fld>
            <a:endParaRPr lang="en-US"/>
          </a:p>
        </p:txBody>
      </p:sp>
    </p:spTree>
    <p:extLst>
      <p:ext uri="{BB962C8B-B14F-4D97-AF65-F5344CB8AC3E}">
        <p14:creationId xmlns:p14="http://schemas.microsoft.com/office/powerpoint/2010/main" val="3422502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29</a:t>
            </a:fld>
            <a:endParaRPr lang="en-US"/>
          </a:p>
        </p:txBody>
      </p:sp>
    </p:spTree>
    <p:extLst>
      <p:ext uri="{BB962C8B-B14F-4D97-AF65-F5344CB8AC3E}">
        <p14:creationId xmlns:p14="http://schemas.microsoft.com/office/powerpoint/2010/main" val="152268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30</a:t>
            </a:fld>
            <a:endParaRPr lang="en-US"/>
          </a:p>
        </p:txBody>
      </p:sp>
    </p:spTree>
    <p:extLst>
      <p:ext uri="{BB962C8B-B14F-4D97-AF65-F5344CB8AC3E}">
        <p14:creationId xmlns:p14="http://schemas.microsoft.com/office/powerpoint/2010/main" val="1841220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Accuracy (in all slides)</a:t>
            </a:r>
            <a:r>
              <a:rPr lang="en-US" baseline="0" dirty="0" smtClean="0"/>
              <a:t> is (1 – </a:t>
            </a:r>
            <a:r>
              <a:rPr lang="en-US" baseline="0" dirty="0" err="1" smtClean="0"/>
              <a:t>AveTVD</a:t>
            </a:r>
            <a:r>
              <a:rPr lang="en-US" baseline="0" dirty="0" smtClean="0"/>
              <a:t>/N), where </a:t>
            </a:r>
            <a:r>
              <a:rPr lang="en-US" baseline="0" dirty="0" err="1" smtClean="0"/>
              <a:t>AveTVD</a:t>
            </a:r>
            <a:r>
              <a:rPr lang="en-US" baseline="0" dirty="0" smtClean="0"/>
              <a:t> = Average </a:t>
            </a:r>
            <a:r>
              <a:rPr lang="en-US" dirty="0" smtClean="0"/>
              <a:t>Total Variation Distance = Sum( 0.5L_1) over all query sets in the PL94 workload over all geographies</a:t>
            </a:r>
            <a:r>
              <a:rPr lang="en-US" baseline="0" dirty="0" smtClean="0"/>
              <a:t> in the workload divided by the number of query sets (14)</a:t>
            </a:r>
            <a:r>
              <a:rPr lang="en-US" dirty="0" smtClean="0"/>
              <a:t>, L_1</a:t>
            </a:r>
            <a:r>
              <a:rPr lang="en-US" baseline="0" dirty="0" smtClean="0"/>
              <a:t> is the absolute error in all the table, and N is the population count in the complete person table (1940 population). </a:t>
            </a:r>
            <a:r>
              <a:rPr lang="en-US" baseline="0" dirty="0" err="1" smtClean="0"/>
              <a:t>AveTVD</a:t>
            </a:r>
            <a:r>
              <a:rPr lang="en-US" baseline="0" dirty="0" smtClean="0"/>
              <a:t> is averaged over all the tables in the workload for the relevant geography.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1940 Census data, the geography is nation, state, county, enumeration district (approximately, a modern block group, in 1940 a voting precinct in most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Left panel is the performance of the top-down algorithm at each level of geography for privacy-loss budgets from 0.25 to 6.00. Right panel is the performance of the district-by-district algorithm for the same geographies and workload.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Workload in the experiments is the detailed histogram GQ/HH type (9) x voting age (2) x Hispanic (5) x Race (6) x Citizenship (5) measured sharing the global privacy loss budget across all levels of geography.</a:t>
            </a:r>
          </a:p>
        </p:txBody>
      </p:sp>
      <p:sp>
        <p:nvSpPr>
          <p:cNvPr id="4" name="Slide Number Placeholder 3"/>
          <p:cNvSpPr>
            <a:spLocks noGrp="1"/>
          </p:cNvSpPr>
          <p:nvPr>
            <p:ph type="sldNum" sz="quarter" idx="10"/>
          </p:nvPr>
        </p:nvSpPr>
        <p:spPr/>
        <p:txBody>
          <a:bodyPr/>
          <a:lstStyle/>
          <a:p>
            <a:fld id="{D71A8971-5F0B-4911-87AC-F8CFD894A892}" type="slidenum">
              <a:rPr lang="en-US" smtClean="0"/>
              <a:t>32</a:t>
            </a:fld>
            <a:endParaRPr lang="en-US"/>
          </a:p>
        </p:txBody>
      </p:sp>
    </p:spTree>
    <p:extLst>
      <p:ext uri="{BB962C8B-B14F-4D97-AF65-F5344CB8AC3E}">
        <p14:creationId xmlns:p14="http://schemas.microsoft.com/office/powerpoint/2010/main" val="2767975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panel is enumeration</a:t>
            </a:r>
            <a:r>
              <a:rPr lang="en-US" baseline="0" dirty="0" smtClean="0"/>
              <a:t>-district level data showing both algorithms.</a:t>
            </a:r>
          </a:p>
          <a:p>
            <a:endParaRPr lang="en-US" baseline="0" dirty="0" smtClean="0"/>
          </a:p>
          <a:p>
            <a:r>
              <a:rPr lang="en-US" baseline="0" dirty="0" smtClean="0"/>
              <a:t>Right panel is national data showing both algorithms. Notice how the national data are still noisy with district-by-district DP.</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33</a:t>
            </a:fld>
            <a:endParaRPr lang="en-US"/>
          </a:p>
        </p:txBody>
      </p:sp>
    </p:spTree>
    <p:extLst>
      <p:ext uri="{BB962C8B-B14F-4D97-AF65-F5344CB8AC3E}">
        <p14:creationId xmlns:p14="http://schemas.microsoft.com/office/powerpoint/2010/main" val="3201116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smtClean="0"/>
              <a:t>marginal </a:t>
            </a:r>
            <a:r>
              <a:rPr lang="en-US" dirty="0"/>
              <a:t>social</a:t>
            </a:r>
            <a:r>
              <a:rPr lang="en-US" baseline="0" dirty="0"/>
              <a:t> benefit is the slope of the illustrated </a:t>
            </a:r>
            <a:r>
              <a:rPr lang="en-US" baseline="0" dirty="0" err="1"/>
              <a:t>iso</a:t>
            </a:r>
            <a:r>
              <a:rPr lang="en-US" baseline="0" dirty="0"/>
              <a:t>-social welfare line </a:t>
            </a:r>
            <a:r>
              <a:rPr lang="en-US" baseline="0" dirty="0" smtClean="0"/>
              <a:t>(gray). </a:t>
            </a:r>
            <a:r>
              <a:rPr lang="en-US" baseline="0" dirty="0"/>
              <a:t>These lines must slope upwards because data accuracy is a “good” and privacy-loss is a “bad.” </a:t>
            </a:r>
            <a:r>
              <a:rPr lang="en-US" baseline="0" dirty="0" err="1"/>
              <a:t>Iso</a:t>
            </a:r>
            <a:r>
              <a:rPr lang="en-US" baseline="0" dirty="0"/>
              <a:t>-social welfare lines above the one illustrated are infeasible because no point on the PPF reaches them. </a:t>
            </a:r>
            <a:r>
              <a:rPr lang="en-US" baseline="0" dirty="0" err="1"/>
              <a:t>Iso</a:t>
            </a:r>
            <a:r>
              <a:rPr lang="en-US" baseline="0" dirty="0"/>
              <a:t>-social welfare lines below the one illustrated are feasible but suboptimal because social welfare can be increase by either increasing accuracy at no privacy-loss cost or decreasing privacy-loss without loss of accuracy</a:t>
            </a:r>
            <a:r>
              <a:rPr lang="en-US" baseline="0" dirty="0" smtClean="0"/>
              <a:t>.</a:t>
            </a:r>
          </a:p>
          <a:p>
            <a:endParaRPr lang="en-US" baseline="0" dirty="0" smtClean="0"/>
          </a:p>
          <a:p>
            <a:r>
              <a:rPr lang="en-US" baseline="0" dirty="0" smtClean="0"/>
              <a:t>Slope of the </a:t>
            </a:r>
            <a:r>
              <a:rPr lang="en-US" baseline="0" dirty="0" err="1" smtClean="0"/>
              <a:t>Iso</a:t>
            </a:r>
            <a:r>
              <a:rPr lang="en-US" baseline="0" dirty="0" smtClean="0"/>
              <a:t>-social welfare curve is 1.5, this means surrendering one unit of privacy loss (say, epsilon goes from 0.25 to 0.26) is worth 1.5 units of accuracy (then accuracy goes from 0.64 to 0.655)</a:t>
            </a:r>
            <a:endParaRPr lang="en-US" baseline="0" dirty="0"/>
          </a:p>
          <a:p>
            <a:endParaRPr lang="en-US" dirty="0"/>
          </a:p>
          <a:p>
            <a:r>
              <a:rPr lang="en-US" dirty="0"/>
              <a:t>The social</a:t>
            </a:r>
            <a:r>
              <a:rPr lang="en-US" baseline="0" dirty="0"/>
              <a:t> optimum is the point of tangency between an </a:t>
            </a:r>
            <a:r>
              <a:rPr lang="en-US" baseline="0" dirty="0" err="1"/>
              <a:t>iso</a:t>
            </a:r>
            <a:r>
              <a:rPr lang="en-US" baseline="0" dirty="0"/>
              <a:t>-social welfare line </a:t>
            </a:r>
            <a:r>
              <a:rPr lang="en-US" baseline="0" dirty="0" smtClean="0"/>
              <a:t>(gray) </a:t>
            </a:r>
            <a:r>
              <a:rPr lang="en-US" baseline="0" dirty="0"/>
              <a:t>and the PPF </a:t>
            </a:r>
            <a:r>
              <a:rPr lang="en-US" baseline="0" dirty="0" smtClean="0"/>
              <a:t>(red). </a:t>
            </a:r>
            <a:r>
              <a:rPr lang="en-US" baseline="0" dirty="0"/>
              <a:t>At this point, the only social welfare improving combinations of data accuracy and privacy-loss are infeasible.</a:t>
            </a:r>
          </a:p>
          <a:p>
            <a:endParaRPr lang="en-US" baseline="0" dirty="0"/>
          </a:p>
          <a:p>
            <a:r>
              <a:rPr lang="en-US" baseline="0" dirty="0"/>
              <a:t>The illustrated </a:t>
            </a:r>
            <a:r>
              <a:rPr lang="en-US" baseline="0" dirty="0" err="1"/>
              <a:t>iso</a:t>
            </a:r>
            <a:r>
              <a:rPr lang="en-US" baseline="0" dirty="0"/>
              <a:t>-social welfare line is the best one attainable, and social welfare is maximized at the indicated point. This point gives the optimal privacy-loss budget and the optimal data accuracy as determined by the preferences of the data users constrained by the SDL technology.</a:t>
            </a:r>
          </a:p>
          <a:p>
            <a:endParaRPr lang="en-US" baseline="0" dirty="0" smtClean="0"/>
          </a:p>
          <a:p>
            <a:r>
              <a:rPr lang="en-US" baseline="0" dirty="0" smtClean="0"/>
              <a:t>At the indicated level of </a:t>
            </a:r>
            <a:r>
              <a:rPr lang="en-US" baseline="0" dirty="0" smtClean="0">
                <a:latin typeface="Symbol" panose="05050102010706020507" pitchFamily="18" charset="2"/>
              </a:rPr>
              <a:t>e</a:t>
            </a:r>
            <a:r>
              <a:rPr lang="en-US" baseline="0" dirty="0" smtClean="0"/>
              <a:t> = 0.25, accuracy for tract-level tables averages 96%, and for county and state-level tables averages 100%.</a:t>
            </a:r>
          </a:p>
          <a:p>
            <a:endParaRPr lang="en-US" baseline="0" dirty="0" smtClean="0"/>
          </a:p>
          <a:p>
            <a:r>
              <a:rPr lang="en-US" sz="1200" kern="1200" dirty="0" smtClean="0">
                <a:solidFill>
                  <a:schemeClr val="tx1"/>
                </a:solidFill>
                <a:effectLst/>
                <a:latin typeface="+mn-lt"/>
                <a:ea typeface="+mn-ea"/>
                <a:cs typeface="+mn-cs"/>
              </a:rPr>
              <a:t>It is impossible to assess the block-level error in a vacuum. You have to consider the use case. The other slides in that presentation show that as the blocks are assembled into geographic areas with larger populations--tracts (244), counties (5), and state (1)--the accuracy improves rapidly. Accuracy is about 96% at the tract level, and essentially 100% at the state and county level. The vast majority of legislative districts in the country have populations far in excess of the average census tract population (about 4,300 for RI in 2010). We have decided to release a large batch of statistical tables, in 2010 PL94-171 redistricting format, from the experiments summarized in my CSAC presentation in advance of releasing the production code for the 2018 End-to-End Census Test disclosure avoidance system. Users of all stripes will be able to use those simulation results to assess average error for their own use cases at all levels of geography.</a:t>
            </a:r>
          </a:p>
          <a:p>
            <a:endParaRPr lang="en-US" baseline="0" dirty="0"/>
          </a:p>
        </p:txBody>
      </p:sp>
      <p:sp>
        <p:nvSpPr>
          <p:cNvPr id="4" name="Slide Number Placeholder 3"/>
          <p:cNvSpPr>
            <a:spLocks noGrp="1"/>
          </p:cNvSpPr>
          <p:nvPr>
            <p:ph type="sldNum" sz="quarter" idx="10"/>
          </p:nvPr>
        </p:nvSpPr>
        <p:spPr/>
        <p:txBody>
          <a:bodyPr/>
          <a:lstStyle/>
          <a:p>
            <a:fld id="{4BD2B5C5-46F5-4EA7-BEC5-9ED227B03822}" type="slidenum">
              <a:rPr lang="en-US" smtClean="0"/>
              <a:t>36</a:t>
            </a:fld>
            <a:endParaRPr lang="en-US"/>
          </a:p>
        </p:txBody>
      </p:sp>
    </p:spTree>
    <p:extLst>
      <p:ext uri="{BB962C8B-B14F-4D97-AF65-F5344CB8AC3E}">
        <p14:creationId xmlns:p14="http://schemas.microsoft.com/office/powerpoint/2010/main" val="3290148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statistical disclosure limitation methods used by the Census Bureau, including differential privacy as implemented for the 2020 Census, conform to both the Census Act--there is no sampling at any level, all the records in the official, confidential decennial census data are used, and no others--and to our understanding of Utah v. Evans--statistical disclosure limitation is an accepted statistical method and has been used since at least 1970 by the Census Bureau.</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37</a:t>
            </a:fld>
            <a:endParaRPr lang="en-US"/>
          </a:p>
        </p:txBody>
      </p:sp>
    </p:spTree>
    <p:extLst>
      <p:ext uri="{BB962C8B-B14F-4D97-AF65-F5344CB8AC3E}">
        <p14:creationId xmlns:p14="http://schemas.microsoft.com/office/powerpoint/2010/main" val="34943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3</a:t>
            </a:fld>
            <a:endParaRPr lang="en-US"/>
          </a:p>
        </p:txBody>
      </p:sp>
    </p:spTree>
    <p:extLst>
      <p:ext uri="{BB962C8B-B14F-4D97-AF65-F5344CB8AC3E}">
        <p14:creationId xmlns:p14="http://schemas.microsoft.com/office/powerpoint/2010/main" val="3331360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4</a:t>
            </a:fld>
            <a:endParaRPr lang="en-US"/>
          </a:p>
        </p:txBody>
      </p:sp>
    </p:spTree>
    <p:extLst>
      <p:ext uri="{BB962C8B-B14F-4D97-AF65-F5344CB8AC3E}">
        <p14:creationId xmlns:p14="http://schemas.microsoft.com/office/powerpoint/2010/main" val="3333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6</a:t>
            </a:fld>
            <a:endParaRPr lang="en-US"/>
          </a:p>
        </p:txBody>
      </p:sp>
    </p:spTree>
    <p:extLst>
      <p:ext uri="{BB962C8B-B14F-4D97-AF65-F5344CB8AC3E}">
        <p14:creationId xmlns:p14="http://schemas.microsoft.com/office/powerpoint/2010/main" val="3869263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9</a:t>
            </a:fld>
            <a:endParaRPr lang="en-US"/>
          </a:p>
        </p:txBody>
      </p:sp>
    </p:spTree>
    <p:extLst>
      <p:ext uri="{BB962C8B-B14F-4D97-AF65-F5344CB8AC3E}">
        <p14:creationId xmlns:p14="http://schemas.microsoft.com/office/powerpoint/2010/main" val="377027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relationship</a:t>
            </a:r>
            <a:r>
              <a:rPr lang="en-US" baseline="0" dirty="0" smtClean="0"/>
              <a:t> to person 1 also includes two group quarters types (institutional, non-institutional) that are used for person-level tabulations</a:t>
            </a:r>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12</a:t>
            </a:fld>
            <a:endParaRPr lang="en-US"/>
          </a:p>
        </p:txBody>
      </p:sp>
    </p:spTree>
    <p:extLst>
      <p:ext uri="{BB962C8B-B14F-4D97-AF65-F5344CB8AC3E}">
        <p14:creationId xmlns:p14="http://schemas.microsoft.com/office/powerpoint/2010/main" val="119378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2010 Census publication schedule</a:t>
            </a:r>
            <a:r>
              <a:rPr lang="en-US" baseline="0" dirty="0" smtClean="0"/>
              <a:t> resulted in roughly 2.8 billion counts (including zeros) published in PL94-171, another 2.8 billion in the rest of SF1, 2 billion in SF2, and another 30 million in a public-use microdata sample. This is roughly 7.7 billion statistics, or 25 per person. That’s a lot more than </a:t>
            </a:r>
            <a:r>
              <a:rPr lang="en-US" b="1" baseline="0" dirty="0" smtClean="0"/>
              <a:t>6</a:t>
            </a:r>
            <a:r>
              <a:rPr lang="en-US" baseline="0" dirty="0" smtClean="0"/>
              <a:t> per person.</a:t>
            </a:r>
          </a:p>
          <a:p>
            <a:endParaRPr lang="en-US" baseline="0" dirty="0" smtClean="0"/>
          </a:p>
        </p:txBody>
      </p:sp>
      <p:sp>
        <p:nvSpPr>
          <p:cNvPr id="4" name="Slide Number Placeholder 3"/>
          <p:cNvSpPr>
            <a:spLocks noGrp="1"/>
          </p:cNvSpPr>
          <p:nvPr>
            <p:ph type="sldNum" sz="quarter" idx="10"/>
          </p:nvPr>
        </p:nvSpPr>
        <p:spPr/>
        <p:txBody>
          <a:bodyPr/>
          <a:lstStyle/>
          <a:p>
            <a:fld id="{1C27DF75-BD57-404A-8270-0AA012C2C517}" type="slidenum">
              <a:rPr lang="en-US" smtClean="0"/>
              <a:t>13</a:t>
            </a:fld>
            <a:endParaRPr lang="en-US"/>
          </a:p>
        </p:txBody>
      </p:sp>
    </p:spTree>
    <p:extLst>
      <p:ext uri="{BB962C8B-B14F-4D97-AF65-F5344CB8AC3E}">
        <p14:creationId xmlns:p14="http://schemas.microsoft.com/office/powerpoint/2010/main" val="142295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14</a:t>
            </a:fld>
            <a:endParaRPr lang="en-US"/>
          </a:p>
        </p:txBody>
      </p:sp>
    </p:spTree>
    <p:extLst>
      <p:ext uri="{BB962C8B-B14F-4D97-AF65-F5344CB8AC3E}">
        <p14:creationId xmlns:p14="http://schemas.microsoft.com/office/powerpoint/2010/main" val="301337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25300343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74638"/>
            <a:ext cx="11049000" cy="1143000"/>
          </a:xfrm>
        </p:spPr>
        <p:txBody>
          <a:bodyPr anchor="b">
            <a:normAutofit/>
          </a:bodyPr>
          <a:lstStyle>
            <a:lvl1pPr algn="l">
              <a:defRPr sz="3200"/>
            </a:lvl1pPr>
          </a:lstStyle>
          <a:p>
            <a:r>
              <a:rPr lang="en-US" dirty="0"/>
              <a:t>Click to add title</a:t>
            </a:r>
          </a:p>
        </p:txBody>
      </p:sp>
      <p:sp>
        <p:nvSpPr>
          <p:cNvPr id="3" name="Content Placeholder 2"/>
          <p:cNvSpPr>
            <a:spLocks noGrp="1"/>
          </p:cNvSpPr>
          <p:nvPr>
            <p:ph idx="1" hasCustomPrompt="1"/>
          </p:nvPr>
        </p:nvSpPr>
        <p:spPr>
          <a:xfrm>
            <a:off x="533400" y="1600201"/>
            <a:ext cx="11049000" cy="4525963"/>
          </a:xfrm>
        </p:spPr>
        <p:txBody>
          <a:bodyPr/>
          <a:lstStyle>
            <a:lvl1pPr marL="0" indent="0">
              <a:spcBef>
                <a:spcPts val="600"/>
              </a:spcBef>
              <a:spcAft>
                <a:spcPts val="600"/>
              </a:spcAft>
              <a:buNone/>
              <a:defRPr>
                <a:latin typeface="Arial Unicode MS" panose="020B0604020202020204" pitchFamily="34" charset="-128"/>
                <a:ea typeface="Arial Unicode MS" panose="020B0604020202020204" pitchFamily="34" charset="-128"/>
                <a:cs typeface="Arial Unicode MS" panose="020B0604020202020204" pitchFamily="34" charset="-128"/>
              </a:defRPr>
            </a:lvl1pPr>
            <a:lvl2pPr marL="285750" indent="-285750">
              <a:defRPr>
                <a:latin typeface="Arial Unicode MS" panose="020B0604020202020204" pitchFamily="34" charset="-128"/>
                <a:ea typeface="Arial Unicode MS" panose="020B0604020202020204" pitchFamily="34" charset="-128"/>
                <a:cs typeface="Arial Unicode MS" panose="020B0604020202020204" pitchFamily="34" charset="-128"/>
              </a:defRPr>
            </a:lvl2pPr>
            <a:lvl3pPr marL="460375" indent="0">
              <a:buNone/>
              <a:defRPr i="1">
                <a:latin typeface="Arial Unicode MS" panose="020B0604020202020204" pitchFamily="34" charset="-128"/>
                <a:ea typeface="Arial Unicode MS" panose="020B0604020202020204" pitchFamily="34" charset="-128"/>
                <a:cs typeface="Arial Unicode MS" panose="020B0604020202020204" pitchFamily="34" charset="-128"/>
              </a:defRPr>
            </a:lvl3pPr>
            <a:lvl4pPr marL="688975" indent="-228600">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081088" indent="-228600">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609600" y="1524000"/>
            <a:ext cx="10972800" cy="0"/>
          </a:xfrm>
          <a:prstGeom prst="line">
            <a:avLst/>
          </a:prstGeom>
          <a:ln w="57150">
            <a:solidFill>
              <a:srgbClr val="A9203D"/>
            </a:solidFill>
          </a:ln>
        </p:spPr>
        <p:style>
          <a:lnRef idx="1">
            <a:schemeClr val="accent2"/>
          </a:lnRef>
          <a:fillRef idx="0">
            <a:schemeClr val="accent2"/>
          </a:fillRef>
          <a:effectRef idx="0">
            <a:schemeClr val="accent2"/>
          </a:effectRef>
          <a:fontRef idx="minor">
            <a:schemeClr val="tx1"/>
          </a:fontRef>
        </p:style>
      </p:cxnSp>
      <p:sp>
        <p:nvSpPr>
          <p:cNvPr id="6"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38029036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609600" y="1600201"/>
            <a:ext cx="5384800" cy="4525963"/>
          </a:xfrm>
        </p:spPr>
        <p:txBody>
          <a:bodyPr/>
          <a:lstStyle>
            <a:lvl1pPr marL="0" indent="0">
              <a:buNone/>
              <a:defRPr sz="2800"/>
            </a:lvl1pPr>
            <a:lvl2pPr marL="288925" indent="-285750">
              <a:defRPr sz="2400"/>
            </a:lvl2pPr>
            <a:lvl3pPr marL="349250" indent="0">
              <a:buNone/>
              <a:defRPr sz="2000" i="1"/>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marL="0" indent="0">
              <a:buNone/>
              <a:defRPr sz="2800"/>
            </a:lvl1pPr>
            <a:lvl2pPr marL="285750" indent="-285750">
              <a:defRPr sz="2400"/>
            </a:lvl2pPr>
            <a:lvl3pPr marL="349250" indent="0">
              <a:buNone/>
              <a:defRPr sz="2000" i="1"/>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2701075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37241900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
        <p:nvSpPr>
          <p:cNvPr id="7" name="Title Placeholder 1"/>
          <p:cNvSpPr>
            <a:spLocks noGrp="1"/>
          </p:cNvSpPr>
          <p:nvPr>
            <p:ph type="title"/>
          </p:nvPr>
        </p:nvSpPr>
        <p:spPr>
          <a:xfrm>
            <a:off x="339047" y="1"/>
            <a:ext cx="11482839" cy="1222376"/>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8"/>
          <p:cNvSpPr>
            <a:spLocks noGrp="1"/>
          </p:cNvSpPr>
          <p:nvPr>
            <p:ph type="body" sz="quarter" idx="13"/>
          </p:nvPr>
        </p:nvSpPr>
        <p:spPr>
          <a:xfrm>
            <a:off x="339047" y="1600200"/>
            <a:ext cx="11482839"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4680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lgn="r">
              <a:defRPr/>
            </a:lvl1pPr>
          </a:lstStyle>
          <a:p>
            <a:fld id="{24BFE6D4-27A9-4AE4-9EAE-AF75F97B179B}" type="slidenum">
              <a:rPr lang="en-US" smtClean="0"/>
              <a:pPr/>
              <a:t>‹#›</a:t>
            </a:fld>
            <a:endParaRPr lang="en-US"/>
          </a:p>
        </p:txBody>
      </p:sp>
    </p:spTree>
    <p:extLst>
      <p:ext uri="{BB962C8B-B14F-4D97-AF65-F5344CB8AC3E}">
        <p14:creationId xmlns:p14="http://schemas.microsoft.com/office/powerpoint/2010/main" val="32468399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r="65989"/>
          <a:stretch/>
        </p:blipFill>
        <p:spPr>
          <a:xfrm>
            <a:off x="0" y="6235700"/>
            <a:ext cx="2971800" cy="6223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add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a:spLocks noGrp="1"/>
          </p:cNvSpPr>
          <p:nvPr>
            <p:ph type="sldNum" sz="quarter" idx="4"/>
          </p:nvPr>
        </p:nvSpPr>
        <p:spPr>
          <a:xfrm>
            <a:off x="8737600" y="6356351"/>
            <a:ext cx="2844800" cy="365125"/>
          </a:xfrm>
          <a:prstGeom prst="rect">
            <a:avLst/>
          </a:prstGeom>
        </p:spPr>
        <p:txBody>
          <a:bodyPr/>
          <a:lstStyle/>
          <a:p>
            <a:pPr algn="r"/>
            <a:fld id="{AAB63172-0737-4F58-AA61-0444E81086BA}" type="slidenum">
              <a:rPr lang="en-US" smtClean="0"/>
              <a:pPr algn="r"/>
              <a:t>‹#›</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8828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mp"/><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arxiv.org/abs/1808.06303" TargetMode="External"/><Relationship Id="rId2" Type="http://schemas.openxmlformats.org/officeDocument/2006/relationships/hyperlink" Target="https://digitalcommons.ilr.cornell.edu/ldi/48/"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igitalcommons.ilr.cornell.edu/ldi/49/" TargetMode="External"/><Relationship Id="rId7" Type="http://schemas.openxmlformats.org/officeDocument/2006/relationships/hyperlink" Target="https://queue.acm.org/detail.cfm?id=3295691" TargetMode="External"/><Relationship Id="rId2" Type="http://schemas.openxmlformats.org/officeDocument/2006/relationships/hyperlink" Target="https://www2.census.gov/cac/sac/meetings/2017-09/garfinkel-modernizing-disclosure-avoidance.pdf?" TargetMode="External"/><Relationship Id="rId1" Type="http://schemas.openxmlformats.org/officeDocument/2006/relationships/slideLayout" Target="../slideLayouts/slideLayout2.xml"/><Relationship Id="rId6" Type="http://schemas.openxmlformats.org/officeDocument/2006/relationships/hyperlink" Target="https://digitalcommons.ilr.cornell.edu/ldi/50/" TargetMode="External"/><Relationship Id="rId5" Type="http://schemas.openxmlformats.org/officeDocument/2006/relationships/hyperlink" Target="queue.acm.org" TargetMode="External"/><Relationship Id="rId4" Type="http://schemas.openxmlformats.org/officeDocument/2006/relationships/hyperlink" Target="https://arxiv.org/abs/1809.0220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828800" y="2971800"/>
            <a:ext cx="8534400" cy="2667000"/>
          </a:xfrm>
        </p:spPr>
        <p:txBody>
          <a:bodyPr>
            <a:normAutofit fontScale="70000" lnSpcReduction="20000"/>
          </a:bodyPr>
          <a:lstStyle/>
          <a:p>
            <a:r>
              <a:rPr lang="en-US" dirty="0" smtClean="0">
                <a:solidFill>
                  <a:schemeClr val="tx1"/>
                </a:solidFill>
              </a:rPr>
              <a:t>Simson L. Garfinkel</a:t>
            </a:r>
            <a:br>
              <a:rPr lang="en-US" dirty="0" smtClean="0">
                <a:solidFill>
                  <a:schemeClr val="tx1"/>
                </a:solidFill>
              </a:rPr>
            </a:br>
            <a:r>
              <a:rPr lang="en-US" dirty="0" smtClean="0">
                <a:solidFill>
                  <a:schemeClr val="tx1"/>
                </a:solidFill>
              </a:rPr>
              <a:t>Senior Scientist, Confidentiality and Data Access</a:t>
            </a:r>
            <a:br>
              <a:rPr lang="en-US" dirty="0" smtClean="0">
                <a:solidFill>
                  <a:schemeClr val="tx1"/>
                </a:solidFill>
              </a:rPr>
            </a:br>
            <a:r>
              <a:rPr lang="en-US" dirty="0" smtClean="0">
                <a:solidFill>
                  <a:schemeClr val="tx1"/>
                </a:solidFill>
              </a:rPr>
              <a:t>U.S. Census Bureau</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Rice University Symposium on Data Privacy</a:t>
            </a:r>
          </a:p>
          <a:p>
            <a:r>
              <a:rPr lang="en-US" dirty="0" smtClean="0">
                <a:solidFill>
                  <a:schemeClr val="tx1"/>
                </a:solidFill>
              </a:rPr>
              <a:t>Monday, January 28, 2019. </a:t>
            </a:r>
          </a:p>
          <a:p>
            <a:r>
              <a:rPr lang="en-US" dirty="0" smtClean="0">
                <a:solidFill>
                  <a:schemeClr val="tx1"/>
                </a:solidFill>
              </a:rPr>
              <a:t>1:00pm – 5:15pm (CST)</a:t>
            </a:r>
          </a:p>
          <a:p>
            <a:r>
              <a:rPr lang="en-US" dirty="0" smtClean="0">
                <a:solidFill>
                  <a:schemeClr val="tx1"/>
                </a:solidFill>
              </a:rPr>
              <a:t>Houston, TX</a:t>
            </a:r>
            <a:endParaRPr lang="en-US" dirty="0">
              <a:solidFill>
                <a:schemeClr val="tx1"/>
              </a:solidFill>
            </a:endParaRPr>
          </a:p>
        </p:txBody>
      </p:sp>
      <p:sp>
        <p:nvSpPr>
          <p:cNvPr id="2" name="Title 1"/>
          <p:cNvSpPr>
            <a:spLocks noGrp="1"/>
          </p:cNvSpPr>
          <p:nvPr>
            <p:ph type="ctrTitle"/>
          </p:nvPr>
        </p:nvSpPr>
        <p:spPr>
          <a:xfrm>
            <a:off x="609600" y="274638"/>
            <a:ext cx="10972800" cy="2468562"/>
          </a:xfrm>
        </p:spPr>
        <p:txBody>
          <a:bodyPr>
            <a:normAutofit/>
          </a:bodyPr>
          <a:lstStyle/>
          <a:p>
            <a:r>
              <a:rPr lang="en-US" dirty="0" smtClean="0"/>
              <a:t>Privacy and the 2020 Census</a:t>
            </a:r>
            <a:endParaRPr lang="en-US" dirty="0"/>
          </a:p>
        </p:txBody>
      </p:sp>
      <p:sp>
        <p:nvSpPr>
          <p:cNvPr id="3" name="Rectangle 2"/>
          <p:cNvSpPr/>
          <p:nvPr/>
        </p:nvSpPr>
        <p:spPr>
          <a:xfrm>
            <a:off x="6324600" y="5903893"/>
            <a:ext cx="5791200" cy="954107"/>
          </a:xfrm>
          <a:prstGeom prst="rect">
            <a:avLst/>
          </a:prstGeom>
          <a:ln w="38100">
            <a:solidFill>
              <a:schemeClr val="accent2"/>
            </a:solidFill>
          </a:ln>
        </p:spPr>
        <p:txBody>
          <a:bodyPr wrap="square">
            <a:spAutoFit/>
          </a:bodyPr>
          <a:lstStyle/>
          <a:p>
            <a:r>
              <a:rPr lang="en-US" sz="1400" dirty="0" smtClean="0"/>
              <a:t>This presentation is made with </a:t>
            </a:r>
            <a:r>
              <a:rPr lang="en-US" sz="1400" dirty="0"/>
              <a:t>the hope that their content may be of interest to the general statistical community. The views in </a:t>
            </a:r>
            <a:r>
              <a:rPr lang="en-US" sz="1400" dirty="0" smtClean="0"/>
              <a:t>this presentation are </a:t>
            </a:r>
            <a:r>
              <a:rPr lang="en-US" sz="1400" dirty="0"/>
              <a:t>those of the </a:t>
            </a:r>
            <a:r>
              <a:rPr lang="en-US" sz="1400" dirty="0" smtClean="0"/>
              <a:t>author(s), </a:t>
            </a:r>
            <a:r>
              <a:rPr lang="en-US" sz="1400" dirty="0"/>
              <a:t>and do not necessarily represent those of the </a:t>
            </a:r>
            <a:r>
              <a:rPr lang="en-US" sz="1400" dirty="0" smtClean="0"/>
              <a:t>U.S. Census </a:t>
            </a:r>
            <a:r>
              <a:rPr lang="en-US" sz="1400" dirty="0"/>
              <a:t>Bureau</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fld id="{6B70B6FD-B4DD-4C3C-B591-D26FF6FF6394}" type="slidenum">
              <a:rPr lang="en-US" smtClean="0"/>
              <a:pPr/>
              <a:t>1</a:t>
            </a:fld>
            <a:endParaRPr lang="en-US"/>
          </a:p>
        </p:txBody>
      </p:sp>
    </p:spTree>
    <p:extLst>
      <p:ext uri="{BB962C8B-B14F-4D97-AF65-F5344CB8AC3E}">
        <p14:creationId xmlns:p14="http://schemas.microsoft.com/office/powerpoint/2010/main" val="1802480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581400" y="238919"/>
            <a:ext cx="5410200" cy="6440935"/>
          </a:xfrm>
          <a:prstGeom prst="rect">
            <a:avLst/>
          </a:prstGeom>
        </p:spPr>
      </p:pic>
      <p:sp>
        <p:nvSpPr>
          <p:cNvPr id="5" name="TextBox 4"/>
          <p:cNvSpPr txBox="1"/>
          <p:nvPr/>
        </p:nvSpPr>
        <p:spPr>
          <a:xfrm>
            <a:off x="457200" y="1905000"/>
            <a:ext cx="2895600" cy="1815882"/>
          </a:xfrm>
          <a:prstGeom prst="rect">
            <a:avLst/>
          </a:prstGeom>
          <a:noFill/>
        </p:spPr>
        <p:txBody>
          <a:bodyPr wrap="square" rtlCol="0">
            <a:spAutoFit/>
          </a:bodyPr>
          <a:lstStyle/>
          <a:p>
            <a:r>
              <a:rPr lang="en-US" sz="2800" dirty="0" smtClean="0"/>
              <a:t>“This is the official form for all the people at this address.”</a:t>
            </a:r>
            <a:endParaRPr lang="en-US" sz="2800" dirty="0"/>
          </a:p>
        </p:txBody>
      </p:sp>
      <p:sp>
        <p:nvSpPr>
          <p:cNvPr id="6" name="TextBox 5"/>
          <p:cNvSpPr txBox="1"/>
          <p:nvPr/>
        </p:nvSpPr>
        <p:spPr>
          <a:xfrm>
            <a:off x="9058274" y="4419600"/>
            <a:ext cx="3057525" cy="1815882"/>
          </a:xfrm>
          <a:prstGeom prst="rect">
            <a:avLst/>
          </a:prstGeom>
          <a:noFill/>
        </p:spPr>
        <p:txBody>
          <a:bodyPr wrap="square" rtlCol="0">
            <a:spAutoFit/>
          </a:bodyPr>
          <a:lstStyle/>
          <a:p>
            <a:r>
              <a:rPr lang="en-US" sz="2800" dirty="0" smtClean="0"/>
              <a:t>“It is quick and easy, and your answers are protected by law.”</a:t>
            </a:r>
            <a:endParaRPr lang="en-US" sz="2800" dirty="0"/>
          </a:p>
        </p:txBody>
      </p:sp>
      <p:sp>
        <p:nvSpPr>
          <p:cNvPr id="3" name="Slide Number Placeholder 2"/>
          <p:cNvSpPr>
            <a:spLocks noGrp="1"/>
          </p:cNvSpPr>
          <p:nvPr>
            <p:ph type="sldNum" sz="quarter" idx="12"/>
          </p:nvPr>
        </p:nvSpPr>
        <p:spPr/>
        <p:txBody>
          <a:bodyPr/>
          <a:lstStyle/>
          <a:p>
            <a:fld id="{6B70B6FD-B4DD-4C3C-B591-D26FF6FF6394}" type="slidenum">
              <a:rPr lang="en-US" smtClean="0"/>
              <a:pPr/>
              <a:t>10</a:t>
            </a:fld>
            <a:endParaRPr lang="en-US"/>
          </a:p>
        </p:txBody>
      </p:sp>
    </p:spTree>
    <p:extLst>
      <p:ext uri="{BB962C8B-B14F-4D97-AF65-F5344CB8AC3E}">
        <p14:creationId xmlns:p14="http://schemas.microsoft.com/office/powerpoint/2010/main" val="1016170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lstStyle/>
          <a:p>
            <a:r>
              <a:rPr lang="en-US" dirty="0"/>
              <a:t>2010 Census of Population and Housing</a:t>
            </a:r>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extLst/>
          </p:nvPr>
        </p:nvGraphicFramePr>
        <p:xfrm>
          <a:off x="1344232" y="2585478"/>
          <a:ext cx="9503536" cy="3062705"/>
        </p:xfrm>
        <a:graphic>
          <a:graphicData uri="http://schemas.openxmlformats.org/drawingml/2006/table">
            <a:tbl>
              <a:tblPr firstRow="1" bandRow="1">
                <a:tableStyleId>{5C22544A-7EE6-4342-B048-85BDC9FD1C3A}</a:tableStyleId>
              </a:tblPr>
              <a:tblGrid>
                <a:gridCol w="5820177">
                  <a:extLst>
                    <a:ext uri="{9D8B030D-6E8A-4147-A177-3AD203B41FA5}">
                      <a16:colId xmlns:a16="http://schemas.microsoft.com/office/drawing/2014/main" val="258977139"/>
                    </a:ext>
                  </a:extLst>
                </a:gridCol>
                <a:gridCol w="3683359">
                  <a:extLst>
                    <a:ext uri="{9D8B030D-6E8A-4147-A177-3AD203B41FA5}">
                      <a16:colId xmlns:a16="http://schemas.microsoft.com/office/drawing/2014/main" val="2291934488"/>
                    </a:ext>
                  </a:extLst>
                </a:gridCol>
              </a:tblGrid>
              <a:tr h="612541">
                <a:tc>
                  <a:txBody>
                    <a:bodyPr/>
                    <a:lstStyle/>
                    <a:p>
                      <a:r>
                        <a:rPr lang="en-US" sz="3200" dirty="0"/>
                        <a:t>Total population</a:t>
                      </a:r>
                    </a:p>
                  </a:txBody>
                  <a:tcPr>
                    <a:solidFill>
                      <a:schemeClr val="accent6"/>
                    </a:solidFill>
                  </a:tcPr>
                </a:tc>
                <a:tc>
                  <a:txBody>
                    <a:bodyPr/>
                    <a:lstStyle/>
                    <a:p>
                      <a:pPr algn="r"/>
                      <a:r>
                        <a:rPr lang="en-US" sz="3200" dirty="0"/>
                        <a:t>308,745,538</a:t>
                      </a:r>
                    </a:p>
                  </a:txBody>
                  <a:tcPr>
                    <a:solidFill>
                      <a:schemeClr val="accent6"/>
                    </a:solidFill>
                  </a:tcPr>
                </a:tc>
                <a:extLst>
                  <a:ext uri="{0D108BD9-81ED-4DB2-BD59-A6C34878D82A}">
                    <a16:rowId xmlns:a16="http://schemas.microsoft.com/office/drawing/2014/main" val="1491952384"/>
                  </a:ext>
                </a:extLst>
              </a:tr>
              <a:tr h="612541">
                <a:tc>
                  <a:txBody>
                    <a:bodyPr/>
                    <a:lstStyle/>
                    <a:p>
                      <a:r>
                        <a:rPr lang="en-US" sz="3200" dirty="0"/>
                        <a:t>Household population</a:t>
                      </a:r>
                    </a:p>
                  </a:txBody>
                  <a:tcPr>
                    <a:solidFill>
                      <a:schemeClr val="accent6">
                        <a:lumMod val="20000"/>
                        <a:lumOff val="80000"/>
                      </a:schemeClr>
                    </a:solidFill>
                  </a:tcPr>
                </a:tc>
                <a:tc>
                  <a:txBody>
                    <a:bodyPr/>
                    <a:lstStyle/>
                    <a:p>
                      <a:pPr algn="r"/>
                      <a:r>
                        <a:rPr lang="en-US" sz="3200" dirty="0"/>
                        <a:t>300,758,215</a:t>
                      </a:r>
                    </a:p>
                  </a:txBody>
                  <a:tcPr>
                    <a:solidFill>
                      <a:schemeClr val="accent6">
                        <a:lumMod val="20000"/>
                        <a:lumOff val="80000"/>
                      </a:schemeClr>
                    </a:solidFill>
                  </a:tcPr>
                </a:tc>
                <a:extLst>
                  <a:ext uri="{0D108BD9-81ED-4DB2-BD59-A6C34878D82A}">
                    <a16:rowId xmlns:a16="http://schemas.microsoft.com/office/drawing/2014/main" val="602240517"/>
                  </a:ext>
                </a:extLst>
              </a:tr>
              <a:tr h="612541">
                <a:tc>
                  <a:txBody>
                    <a:bodyPr/>
                    <a:lstStyle/>
                    <a:p>
                      <a:r>
                        <a:rPr lang="en-US" sz="3200" dirty="0"/>
                        <a:t>Group quarters population</a:t>
                      </a:r>
                    </a:p>
                  </a:txBody>
                  <a:tcPr>
                    <a:solidFill>
                      <a:schemeClr val="accent6">
                        <a:lumMod val="20000"/>
                        <a:lumOff val="80000"/>
                      </a:schemeClr>
                    </a:solidFill>
                  </a:tcPr>
                </a:tc>
                <a:tc>
                  <a:txBody>
                    <a:bodyPr/>
                    <a:lstStyle/>
                    <a:p>
                      <a:pPr algn="r"/>
                      <a:r>
                        <a:rPr lang="en-US" sz="3200" dirty="0"/>
                        <a:t>7,987,323</a:t>
                      </a:r>
                    </a:p>
                  </a:txBody>
                  <a:tcPr>
                    <a:solidFill>
                      <a:schemeClr val="accent6">
                        <a:lumMod val="20000"/>
                        <a:lumOff val="80000"/>
                      </a:schemeClr>
                    </a:solidFill>
                  </a:tcPr>
                </a:tc>
                <a:extLst>
                  <a:ext uri="{0D108BD9-81ED-4DB2-BD59-A6C34878D82A}">
                    <a16:rowId xmlns:a16="http://schemas.microsoft.com/office/drawing/2014/main" val="2762236341"/>
                  </a:ext>
                </a:extLst>
              </a:tr>
              <a:tr h="612541">
                <a:tc>
                  <a:txBody>
                    <a:bodyPr/>
                    <a:lstStyle/>
                    <a:p>
                      <a:endParaRPr lang="en-US" sz="3200" dirty="0"/>
                    </a:p>
                  </a:txBody>
                  <a:tcPr>
                    <a:solidFill>
                      <a:schemeClr val="bg1"/>
                    </a:solidFill>
                  </a:tcPr>
                </a:tc>
                <a:tc>
                  <a:txBody>
                    <a:bodyPr/>
                    <a:lstStyle/>
                    <a:p>
                      <a:pPr algn="r"/>
                      <a:endParaRPr lang="en-US" sz="3200" dirty="0"/>
                    </a:p>
                  </a:txBody>
                  <a:tcPr>
                    <a:solidFill>
                      <a:schemeClr val="bg1"/>
                    </a:solidFill>
                  </a:tcPr>
                </a:tc>
                <a:extLst>
                  <a:ext uri="{0D108BD9-81ED-4DB2-BD59-A6C34878D82A}">
                    <a16:rowId xmlns:a16="http://schemas.microsoft.com/office/drawing/2014/main" val="2642191056"/>
                  </a:ext>
                </a:extLst>
              </a:tr>
              <a:tr h="612541">
                <a:tc>
                  <a:txBody>
                    <a:bodyPr/>
                    <a:lstStyle/>
                    <a:p>
                      <a:r>
                        <a:rPr lang="en-US" sz="3200" b="1" dirty="0">
                          <a:solidFill>
                            <a:schemeClr val="bg1"/>
                          </a:solidFill>
                        </a:rPr>
                        <a:t>Households</a:t>
                      </a:r>
                    </a:p>
                  </a:txBody>
                  <a:tcPr>
                    <a:solidFill>
                      <a:schemeClr val="accent6"/>
                    </a:solidFill>
                  </a:tcPr>
                </a:tc>
                <a:tc>
                  <a:txBody>
                    <a:bodyPr/>
                    <a:lstStyle/>
                    <a:p>
                      <a:pPr algn="r"/>
                      <a:r>
                        <a:rPr lang="en-US" sz="3200" b="1" dirty="0">
                          <a:solidFill>
                            <a:schemeClr val="bg1"/>
                          </a:solidFill>
                        </a:rPr>
                        <a:t>116,716,292</a:t>
                      </a:r>
                    </a:p>
                  </a:txBody>
                  <a:tcPr>
                    <a:solidFill>
                      <a:schemeClr val="accent6"/>
                    </a:solidFill>
                  </a:tcPr>
                </a:tc>
                <a:extLst>
                  <a:ext uri="{0D108BD9-81ED-4DB2-BD59-A6C34878D82A}">
                    <a16:rowId xmlns:a16="http://schemas.microsoft.com/office/drawing/2014/main" val="4130988440"/>
                  </a:ext>
                </a:extLst>
              </a:tr>
            </a:tbl>
          </a:graphicData>
        </a:graphic>
      </p:graphicFrame>
      <p:sp>
        <p:nvSpPr>
          <p:cNvPr id="6" name="Content Placeholder 5">
            <a:extLst>
              <a:ext uri="{FF2B5EF4-FFF2-40B4-BE49-F238E27FC236}">
                <a16:creationId xmlns:a16="http://schemas.microsoft.com/office/drawing/2014/main" id="{CD1623DC-789B-6E4A-8FD8-994A8B442542}"/>
              </a:ext>
            </a:extLst>
          </p:cNvPr>
          <p:cNvSpPr txBox="1">
            <a:spLocks/>
          </p:cNvSpPr>
          <p:nvPr/>
        </p:nvSpPr>
        <p:spPr>
          <a:xfrm>
            <a:off x="609600" y="1600201"/>
            <a:ext cx="10972800" cy="16763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Basic results from the 2010 Census:</a:t>
            </a:r>
          </a:p>
        </p:txBody>
      </p:sp>
      <p:sp>
        <p:nvSpPr>
          <p:cNvPr id="4" name="Slide Number Placeholder 3"/>
          <p:cNvSpPr>
            <a:spLocks noGrp="1"/>
          </p:cNvSpPr>
          <p:nvPr>
            <p:ph type="sldNum" sz="quarter" idx="12"/>
          </p:nvPr>
        </p:nvSpPr>
        <p:spPr/>
        <p:txBody>
          <a:bodyPr/>
          <a:lstStyle/>
          <a:p>
            <a:fld id="{6B70B6FD-B4DD-4C3C-B591-D26FF6FF6394}" type="slidenum">
              <a:rPr lang="en-US" smtClean="0"/>
              <a:pPr/>
              <a:t>11</a:t>
            </a:fld>
            <a:endParaRPr lang="en-US"/>
          </a:p>
        </p:txBody>
      </p:sp>
    </p:spTree>
    <p:extLst>
      <p:ext uri="{BB962C8B-B14F-4D97-AF65-F5344CB8AC3E}">
        <p14:creationId xmlns:p14="http://schemas.microsoft.com/office/powerpoint/2010/main" val="2860120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lstStyle/>
          <a:p>
            <a:r>
              <a:rPr lang="en-US" dirty="0"/>
              <a:t>2010 Census </a:t>
            </a:r>
            <a:r>
              <a:rPr lang="en-US" dirty="0" smtClean="0"/>
              <a:t>Person-Level </a:t>
            </a:r>
            <a:r>
              <a:rPr lang="en-US" dirty="0"/>
              <a:t>Database Schema</a:t>
            </a:r>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extLst>
              <p:ext uri="{D42A27DB-BD31-4B8C-83A1-F6EECF244321}">
                <p14:modId xmlns:p14="http://schemas.microsoft.com/office/powerpoint/2010/main" val="3061511103"/>
              </p:ext>
            </p:extLst>
          </p:nvPr>
        </p:nvGraphicFramePr>
        <p:xfrm>
          <a:off x="1371601" y="1416680"/>
          <a:ext cx="8915762" cy="4709484"/>
        </p:xfrm>
        <a:graphic>
          <a:graphicData uri="http://schemas.openxmlformats.org/drawingml/2006/table">
            <a:tbl>
              <a:tblPr firstRow="1" bandRow="1">
                <a:tableStyleId>{5C22544A-7EE6-4342-B048-85BDC9FD1C3A}</a:tableStyleId>
              </a:tblPr>
              <a:tblGrid>
                <a:gridCol w="6312255">
                  <a:extLst>
                    <a:ext uri="{9D8B030D-6E8A-4147-A177-3AD203B41FA5}">
                      <a16:colId xmlns:a16="http://schemas.microsoft.com/office/drawing/2014/main" val="258977139"/>
                    </a:ext>
                  </a:extLst>
                </a:gridCol>
                <a:gridCol w="2603507">
                  <a:extLst>
                    <a:ext uri="{9D8B030D-6E8A-4147-A177-3AD203B41FA5}">
                      <a16:colId xmlns:a16="http://schemas.microsoft.com/office/drawing/2014/main" val="2291934488"/>
                    </a:ext>
                  </a:extLst>
                </a:gridCol>
              </a:tblGrid>
              <a:tr h="523276">
                <a:tc>
                  <a:txBody>
                    <a:bodyPr/>
                    <a:lstStyle/>
                    <a:p>
                      <a:pPr algn="ctr"/>
                      <a:r>
                        <a:rPr lang="en-US" sz="2400" dirty="0"/>
                        <a:t>Variables</a:t>
                      </a:r>
                    </a:p>
                  </a:txBody>
                  <a:tcPr>
                    <a:solidFill>
                      <a:schemeClr val="accent6"/>
                    </a:solidFill>
                  </a:tcPr>
                </a:tc>
                <a:tc>
                  <a:txBody>
                    <a:bodyPr/>
                    <a:lstStyle/>
                    <a:p>
                      <a:pPr algn="ctr"/>
                      <a:r>
                        <a:rPr lang="en-US" sz="2400" dirty="0"/>
                        <a:t>Distinct values</a:t>
                      </a:r>
                    </a:p>
                  </a:txBody>
                  <a:tcPr>
                    <a:solidFill>
                      <a:schemeClr val="accent6"/>
                    </a:solidFill>
                  </a:tcPr>
                </a:tc>
                <a:extLst>
                  <a:ext uri="{0D108BD9-81ED-4DB2-BD59-A6C34878D82A}">
                    <a16:rowId xmlns:a16="http://schemas.microsoft.com/office/drawing/2014/main" val="1491952384"/>
                  </a:ext>
                </a:extLst>
              </a:tr>
              <a:tr h="523276">
                <a:tc>
                  <a:txBody>
                    <a:bodyPr/>
                    <a:lstStyle/>
                    <a:p>
                      <a:r>
                        <a:rPr lang="en-US" sz="2400" dirty="0"/>
                        <a:t>Habitable blocks</a:t>
                      </a:r>
                    </a:p>
                  </a:txBody>
                  <a:tcPr>
                    <a:solidFill>
                      <a:schemeClr val="accent6">
                        <a:lumMod val="20000"/>
                        <a:lumOff val="80000"/>
                      </a:schemeClr>
                    </a:solidFill>
                  </a:tcPr>
                </a:tc>
                <a:tc>
                  <a:txBody>
                    <a:bodyPr/>
                    <a:lstStyle/>
                    <a:p>
                      <a:pPr algn="r"/>
                      <a:r>
                        <a:rPr lang="en-US" sz="2400" dirty="0"/>
                        <a:t>10,620,683</a:t>
                      </a:r>
                    </a:p>
                  </a:txBody>
                  <a:tcPr>
                    <a:solidFill>
                      <a:schemeClr val="accent6">
                        <a:lumMod val="20000"/>
                        <a:lumOff val="80000"/>
                      </a:schemeClr>
                    </a:solidFill>
                  </a:tcPr>
                </a:tc>
                <a:extLst>
                  <a:ext uri="{0D108BD9-81ED-4DB2-BD59-A6C34878D82A}">
                    <a16:rowId xmlns:a16="http://schemas.microsoft.com/office/drawing/2014/main" val="602240517"/>
                  </a:ext>
                </a:extLst>
              </a:tr>
              <a:tr h="523276">
                <a:tc>
                  <a:txBody>
                    <a:bodyPr/>
                    <a:lstStyle/>
                    <a:p>
                      <a:r>
                        <a:rPr lang="en-US" sz="2400" dirty="0"/>
                        <a:t>Habitable tracts</a:t>
                      </a:r>
                    </a:p>
                  </a:txBody>
                  <a:tcPr>
                    <a:lnB w="762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2400" dirty="0"/>
                        <a:t>73,768</a:t>
                      </a:r>
                    </a:p>
                  </a:txBody>
                  <a:tcPr>
                    <a:lnB w="762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62236341"/>
                  </a:ext>
                </a:extLst>
              </a:tr>
              <a:tr h="523276">
                <a:tc>
                  <a:txBody>
                    <a:bodyPr/>
                    <a:lstStyle/>
                    <a:p>
                      <a:r>
                        <a:rPr lang="en-US" sz="2400" dirty="0"/>
                        <a:t>Sex</a:t>
                      </a:r>
                    </a:p>
                  </a:txBody>
                  <a:tcPr>
                    <a:lnT w="762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r"/>
                      <a:r>
                        <a:rPr lang="en-US" sz="2400" dirty="0"/>
                        <a:t>2</a:t>
                      </a:r>
                    </a:p>
                  </a:txBody>
                  <a:tcPr>
                    <a:lnT w="762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642191056"/>
                  </a:ext>
                </a:extLst>
              </a:tr>
              <a:tr h="523276">
                <a:tc>
                  <a:txBody>
                    <a:bodyPr/>
                    <a:lstStyle/>
                    <a:p>
                      <a:r>
                        <a:rPr lang="en-US" sz="2400" dirty="0"/>
                        <a:t>Age</a:t>
                      </a:r>
                    </a:p>
                  </a:txBody>
                  <a:tcPr>
                    <a:solidFill>
                      <a:schemeClr val="bg1">
                        <a:lumMod val="85000"/>
                      </a:schemeClr>
                    </a:solidFill>
                  </a:tcPr>
                </a:tc>
                <a:tc>
                  <a:txBody>
                    <a:bodyPr/>
                    <a:lstStyle/>
                    <a:p>
                      <a:pPr algn="r"/>
                      <a:r>
                        <a:rPr lang="en-US" sz="2400" dirty="0"/>
                        <a:t>115</a:t>
                      </a:r>
                    </a:p>
                  </a:txBody>
                  <a:tcPr>
                    <a:solidFill>
                      <a:schemeClr val="bg1">
                        <a:lumMod val="85000"/>
                      </a:schemeClr>
                    </a:solidFill>
                  </a:tcPr>
                </a:tc>
                <a:extLst>
                  <a:ext uri="{0D108BD9-81ED-4DB2-BD59-A6C34878D82A}">
                    <a16:rowId xmlns:a16="http://schemas.microsoft.com/office/drawing/2014/main" val="4130988440"/>
                  </a:ext>
                </a:extLst>
              </a:tr>
              <a:tr h="523276">
                <a:tc>
                  <a:txBody>
                    <a:bodyPr/>
                    <a:lstStyle/>
                    <a:p>
                      <a:r>
                        <a:rPr lang="en-US" sz="2400" dirty="0"/>
                        <a:t>Race/Ethnicity (OMB Categories)</a:t>
                      </a:r>
                    </a:p>
                  </a:txBody>
                  <a:tcPr>
                    <a:solidFill>
                      <a:schemeClr val="accent6">
                        <a:lumMod val="20000"/>
                        <a:lumOff val="80000"/>
                      </a:schemeClr>
                    </a:solidFill>
                  </a:tcPr>
                </a:tc>
                <a:tc>
                  <a:txBody>
                    <a:bodyPr/>
                    <a:lstStyle/>
                    <a:p>
                      <a:pPr algn="r"/>
                      <a:r>
                        <a:rPr lang="en-US" sz="2400" dirty="0"/>
                        <a:t>126</a:t>
                      </a:r>
                    </a:p>
                  </a:txBody>
                  <a:tcPr>
                    <a:solidFill>
                      <a:schemeClr val="accent6">
                        <a:lumMod val="20000"/>
                        <a:lumOff val="80000"/>
                      </a:schemeClr>
                    </a:solidFill>
                  </a:tcPr>
                </a:tc>
                <a:extLst>
                  <a:ext uri="{0D108BD9-81ED-4DB2-BD59-A6C34878D82A}">
                    <a16:rowId xmlns:a16="http://schemas.microsoft.com/office/drawing/2014/main" val="2227444029"/>
                  </a:ext>
                </a:extLst>
              </a:tr>
              <a:tr h="523276">
                <a:tc>
                  <a:txBody>
                    <a:bodyPr/>
                    <a:lstStyle/>
                    <a:p>
                      <a:r>
                        <a:rPr lang="en-US" sz="2400" dirty="0"/>
                        <a:t>Race/Ethnicity (SF2 Categories)</a:t>
                      </a:r>
                    </a:p>
                  </a:txBody>
                  <a:tcPr>
                    <a:solidFill>
                      <a:schemeClr val="bg1">
                        <a:lumMod val="85000"/>
                      </a:schemeClr>
                    </a:solidFill>
                  </a:tcPr>
                </a:tc>
                <a:tc>
                  <a:txBody>
                    <a:bodyPr/>
                    <a:lstStyle/>
                    <a:p>
                      <a:pPr algn="r"/>
                      <a:r>
                        <a:rPr lang="en-US" sz="2400" dirty="0"/>
                        <a:t>600</a:t>
                      </a:r>
                    </a:p>
                  </a:txBody>
                  <a:tcPr>
                    <a:solidFill>
                      <a:schemeClr val="bg1">
                        <a:lumMod val="85000"/>
                      </a:schemeClr>
                    </a:solidFill>
                  </a:tcPr>
                </a:tc>
                <a:extLst>
                  <a:ext uri="{0D108BD9-81ED-4DB2-BD59-A6C34878D82A}">
                    <a16:rowId xmlns:a16="http://schemas.microsoft.com/office/drawing/2014/main" val="4244604148"/>
                  </a:ext>
                </a:extLst>
              </a:tr>
              <a:tr h="523276">
                <a:tc>
                  <a:txBody>
                    <a:bodyPr/>
                    <a:lstStyle/>
                    <a:p>
                      <a:r>
                        <a:rPr lang="en-US" sz="2400" dirty="0"/>
                        <a:t>Relationship to person 1</a:t>
                      </a:r>
                    </a:p>
                  </a:txBody>
                  <a:tcPr>
                    <a:lnB w="762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2400" dirty="0"/>
                        <a:t>17</a:t>
                      </a:r>
                    </a:p>
                  </a:txBody>
                  <a:tcPr>
                    <a:lnB w="762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25578919"/>
                  </a:ext>
                </a:extLst>
              </a:tr>
              <a:tr h="523276">
                <a:tc>
                  <a:txBody>
                    <a:bodyPr/>
                    <a:lstStyle/>
                    <a:p>
                      <a:r>
                        <a:rPr lang="en-US" sz="2400" dirty="0"/>
                        <a:t>National histogram cells (OMB Categories)</a:t>
                      </a:r>
                    </a:p>
                  </a:txBody>
                  <a:tcPr>
                    <a:lnT w="762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a:r>
                        <a:rPr lang="en-US" sz="2400" dirty="0"/>
                        <a:t>492,660</a:t>
                      </a:r>
                    </a:p>
                  </a:txBody>
                  <a:tcPr>
                    <a:lnT w="762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546755679"/>
                  </a:ext>
                </a:extLst>
              </a:tr>
            </a:tbl>
          </a:graphicData>
        </a:graphic>
      </p:graphicFrame>
      <p:sp>
        <p:nvSpPr>
          <p:cNvPr id="4" name="Slide Number Placeholder 3"/>
          <p:cNvSpPr>
            <a:spLocks noGrp="1"/>
          </p:cNvSpPr>
          <p:nvPr>
            <p:ph type="sldNum" sz="quarter" idx="12"/>
          </p:nvPr>
        </p:nvSpPr>
        <p:spPr/>
        <p:txBody>
          <a:bodyPr/>
          <a:lstStyle/>
          <a:p>
            <a:fld id="{6B70B6FD-B4DD-4C3C-B591-D26FF6FF6394}" type="slidenum">
              <a:rPr lang="en-US" smtClean="0"/>
              <a:pPr/>
              <a:t>12</a:t>
            </a:fld>
            <a:endParaRPr lang="en-US"/>
          </a:p>
        </p:txBody>
      </p:sp>
    </p:spTree>
    <p:extLst>
      <p:ext uri="{BB962C8B-B14F-4D97-AF65-F5344CB8AC3E}">
        <p14:creationId xmlns:p14="http://schemas.microsoft.com/office/powerpoint/2010/main" val="275101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normAutofit/>
          </a:bodyPr>
          <a:lstStyle/>
          <a:p>
            <a:r>
              <a:rPr lang="en-US" dirty="0"/>
              <a:t>2010 Census: Summary of </a:t>
            </a:r>
            <a:r>
              <a:rPr lang="en-US" dirty="0" smtClean="0"/>
              <a:t>Publications</a:t>
            </a:r>
            <a:r>
              <a:rPr lang="en-US" dirty="0"/>
              <a:t/>
            </a:r>
            <a:br>
              <a:rPr lang="en-US" dirty="0"/>
            </a:br>
            <a:r>
              <a:rPr lang="en-US" sz="3200" dirty="0"/>
              <a:t>(approximate counts)</a:t>
            </a:r>
            <a:endParaRPr lang="en-US" dirty="0"/>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extLst>
              <p:ext uri="{D42A27DB-BD31-4B8C-83A1-F6EECF244321}">
                <p14:modId xmlns:p14="http://schemas.microsoft.com/office/powerpoint/2010/main" val="1914716307"/>
              </p:ext>
            </p:extLst>
          </p:nvPr>
        </p:nvGraphicFramePr>
        <p:xfrm>
          <a:off x="1251432" y="1752600"/>
          <a:ext cx="9612936" cy="4287029"/>
        </p:xfrm>
        <a:graphic>
          <a:graphicData uri="http://schemas.openxmlformats.org/drawingml/2006/table">
            <a:tbl>
              <a:tblPr firstRow="1" bandRow="1">
                <a:tableStyleId>{5C22544A-7EE6-4342-B048-85BDC9FD1C3A}</a:tableStyleId>
              </a:tblPr>
              <a:tblGrid>
                <a:gridCol w="6805845">
                  <a:extLst>
                    <a:ext uri="{9D8B030D-6E8A-4147-A177-3AD203B41FA5}">
                      <a16:colId xmlns:a16="http://schemas.microsoft.com/office/drawing/2014/main" val="258977139"/>
                    </a:ext>
                  </a:extLst>
                </a:gridCol>
                <a:gridCol w="2807091">
                  <a:extLst>
                    <a:ext uri="{9D8B030D-6E8A-4147-A177-3AD203B41FA5}">
                      <a16:colId xmlns:a16="http://schemas.microsoft.com/office/drawing/2014/main" val="2291934488"/>
                    </a:ext>
                  </a:extLst>
                </a:gridCol>
              </a:tblGrid>
              <a:tr h="989315">
                <a:tc>
                  <a:txBody>
                    <a:bodyPr/>
                    <a:lstStyle/>
                    <a:p>
                      <a:pPr algn="ctr"/>
                      <a:r>
                        <a:rPr lang="en-US" sz="2400" dirty="0"/>
                        <a:t>Publication</a:t>
                      </a:r>
                    </a:p>
                  </a:txBody>
                  <a:tcPr>
                    <a:solidFill>
                      <a:schemeClr val="accent6"/>
                    </a:solidFill>
                  </a:tcPr>
                </a:tc>
                <a:tc>
                  <a:txBody>
                    <a:bodyPr/>
                    <a:lstStyle/>
                    <a:p>
                      <a:pPr algn="ctr"/>
                      <a:r>
                        <a:rPr lang="en-US" sz="2400" dirty="0"/>
                        <a:t>Released counts (including zeros)</a:t>
                      </a:r>
                    </a:p>
                  </a:txBody>
                  <a:tcPr>
                    <a:solidFill>
                      <a:schemeClr val="accent6"/>
                    </a:solidFill>
                  </a:tcPr>
                </a:tc>
                <a:extLst>
                  <a:ext uri="{0D108BD9-81ED-4DB2-BD59-A6C34878D82A}">
                    <a16:rowId xmlns:a16="http://schemas.microsoft.com/office/drawing/2014/main" val="1491952384"/>
                  </a:ext>
                </a:extLst>
              </a:tr>
              <a:tr h="549619">
                <a:tc>
                  <a:txBody>
                    <a:bodyPr/>
                    <a:lstStyle/>
                    <a:p>
                      <a:r>
                        <a:rPr lang="en-US" sz="2400" dirty="0"/>
                        <a:t>PL94-171 Redistricting</a:t>
                      </a:r>
                    </a:p>
                  </a:txBody>
                  <a:tcPr>
                    <a:solidFill>
                      <a:schemeClr val="accent6">
                        <a:lumMod val="20000"/>
                        <a:lumOff val="80000"/>
                      </a:schemeClr>
                    </a:solidFill>
                  </a:tcPr>
                </a:tc>
                <a:tc>
                  <a:txBody>
                    <a:bodyPr/>
                    <a:lstStyle/>
                    <a:p>
                      <a:pPr algn="r"/>
                      <a:r>
                        <a:rPr lang="en-US" sz="2400" dirty="0"/>
                        <a:t>2,771,998,263</a:t>
                      </a:r>
                    </a:p>
                  </a:txBody>
                  <a:tcPr>
                    <a:solidFill>
                      <a:schemeClr val="accent6">
                        <a:lumMod val="20000"/>
                        <a:lumOff val="80000"/>
                      </a:schemeClr>
                    </a:solidFill>
                  </a:tcPr>
                </a:tc>
                <a:extLst>
                  <a:ext uri="{0D108BD9-81ED-4DB2-BD59-A6C34878D82A}">
                    <a16:rowId xmlns:a16="http://schemas.microsoft.com/office/drawing/2014/main" val="602240517"/>
                  </a:ext>
                </a:extLst>
              </a:tr>
              <a:tr h="549619">
                <a:tc>
                  <a:txBody>
                    <a:bodyPr/>
                    <a:lstStyle/>
                    <a:p>
                      <a:r>
                        <a:rPr lang="en-US" sz="2400" dirty="0"/>
                        <a:t>Balance of Summary File 1</a:t>
                      </a:r>
                    </a:p>
                  </a:txBody>
                  <a:tcPr>
                    <a:solidFill>
                      <a:schemeClr val="bg1">
                        <a:lumMod val="85000"/>
                      </a:schemeClr>
                    </a:solidFill>
                  </a:tcPr>
                </a:tc>
                <a:tc>
                  <a:txBody>
                    <a:bodyPr/>
                    <a:lstStyle/>
                    <a:p>
                      <a:pPr algn="r"/>
                      <a:r>
                        <a:rPr lang="en-US" sz="2400" dirty="0"/>
                        <a:t>2,806,899,669</a:t>
                      </a:r>
                    </a:p>
                  </a:txBody>
                  <a:tcPr>
                    <a:solidFill>
                      <a:schemeClr val="bg1">
                        <a:lumMod val="85000"/>
                      </a:schemeClr>
                    </a:solidFill>
                  </a:tcPr>
                </a:tc>
                <a:extLst>
                  <a:ext uri="{0D108BD9-81ED-4DB2-BD59-A6C34878D82A}">
                    <a16:rowId xmlns:a16="http://schemas.microsoft.com/office/drawing/2014/main" val="2762236341"/>
                  </a:ext>
                </a:extLst>
              </a:tr>
              <a:tr h="549619">
                <a:tc>
                  <a:txBody>
                    <a:bodyPr/>
                    <a:lstStyle/>
                    <a:p>
                      <a:r>
                        <a:rPr lang="en-US" sz="2400" dirty="0"/>
                        <a:t>Summary File 2</a:t>
                      </a:r>
                    </a:p>
                  </a:txBody>
                  <a:tcPr>
                    <a:solidFill>
                      <a:schemeClr val="accent6">
                        <a:lumMod val="20000"/>
                        <a:lumOff val="80000"/>
                      </a:schemeClr>
                    </a:solidFill>
                  </a:tcPr>
                </a:tc>
                <a:tc>
                  <a:txBody>
                    <a:bodyPr/>
                    <a:lstStyle/>
                    <a:p>
                      <a:pPr algn="r"/>
                      <a:r>
                        <a:rPr lang="en-US" sz="2400" dirty="0"/>
                        <a:t>2,093,683,376</a:t>
                      </a:r>
                    </a:p>
                  </a:txBody>
                  <a:tcPr>
                    <a:solidFill>
                      <a:schemeClr val="accent6">
                        <a:lumMod val="20000"/>
                        <a:lumOff val="80000"/>
                      </a:schemeClr>
                    </a:solidFill>
                  </a:tcPr>
                </a:tc>
                <a:extLst>
                  <a:ext uri="{0D108BD9-81ED-4DB2-BD59-A6C34878D82A}">
                    <a16:rowId xmlns:a16="http://schemas.microsoft.com/office/drawing/2014/main" val="2642191056"/>
                  </a:ext>
                </a:extLst>
              </a:tr>
              <a:tr h="549619">
                <a:tc>
                  <a:txBody>
                    <a:bodyPr/>
                    <a:lstStyle/>
                    <a:p>
                      <a:r>
                        <a:rPr lang="en-US" sz="2400" dirty="0"/>
                        <a:t>Public-use micro </a:t>
                      </a:r>
                      <a:r>
                        <a:rPr lang="en-US" sz="2400" dirty="0" smtClean="0"/>
                        <a:t>data sample</a:t>
                      </a:r>
                      <a:endParaRPr lang="en-US" sz="2400" dirty="0"/>
                    </a:p>
                  </a:txBody>
                  <a:tcPr>
                    <a:solidFill>
                      <a:schemeClr val="bg1">
                        <a:lumMod val="85000"/>
                      </a:schemeClr>
                    </a:solidFill>
                  </a:tcPr>
                </a:tc>
                <a:tc>
                  <a:txBody>
                    <a:bodyPr/>
                    <a:lstStyle/>
                    <a:p>
                      <a:pPr algn="r"/>
                      <a:r>
                        <a:rPr lang="en-US" sz="2400" dirty="0"/>
                        <a:t>30,874,554</a:t>
                      </a:r>
                    </a:p>
                  </a:txBody>
                  <a:tcPr>
                    <a:solidFill>
                      <a:schemeClr val="bg1">
                        <a:lumMod val="85000"/>
                      </a:schemeClr>
                    </a:solidFill>
                  </a:tcPr>
                </a:tc>
                <a:extLst>
                  <a:ext uri="{0D108BD9-81ED-4DB2-BD59-A6C34878D82A}">
                    <a16:rowId xmlns:a16="http://schemas.microsoft.com/office/drawing/2014/main" val="4130988440"/>
                  </a:ext>
                </a:extLst>
              </a:tr>
              <a:tr h="549619">
                <a:tc>
                  <a:txBody>
                    <a:bodyPr/>
                    <a:lstStyle/>
                    <a:p>
                      <a:r>
                        <a:rPr lang="en-US" sz="2400" dirty="0"/>
                        <a:t>Lower bound on published statistics</a:t>
                      </a:r>
                    </a:p>
                  </a:txBody>
                  <a:tcPr>
                    <a:solidFill>
                      <a:schemeClr val="accent6">
                        <a:lumMod val="20000"/>
                        <a:lumOff val="80000"/>
                      </a:schemeClr>
                    </a:solidFill>
                  </a:tcPr>
                </a:tc>
                <a:tc>
                  <a:txBody>
                    <a:bodyPr/>
                    <a:lstStyle/>
                    <a:p>
                      <a:pPr algn="r"/>
                      <a:r>
                        <a:rPr lang="en-US" sz="2400" dirty="0"/>
                        <a:t>7,703,455,862</a:t>
                      </a:r>
                    </a:p>
                  </a:txBody>
                  <a:tcPr>
                    <a:solidFill>
                      <a:schemeClr val="accent6">
                        <a:lumMod val="20000"/>
                        <a:lumOff val="80000"/>
                      </a:schemeClr>
                    </a:solidFill>
                  </a:tcPr>
                </a:tc>
                <a:extLst>
                  <a:ext uri="{0D108BD9-81ED-4DB2-BD59-A6C34878D82A}">
                    <a16:rowId xmlns:a16="http://schemas.microsoft.com/office/drawing/2014/main" val="2227444029"/>
                  </a:ext>
                </a:extLst>
              </a:tr>
              <a:tr h="549619">
                <a:tc>
                  <a:txBody>
                    <a:bodyPr/>
                    <a:lstStyle/>
                    <a:p>
                      <a:r>
                        <a:rPr lang="en-US" sz="2400" dirty="0"/>
                        <a:t>Statistics/person</a:t>
                      </a:r>
                    </a:p>
                  </a:txBody>
                  <a:tcPr>
                    <a:solidFill>
                      <a:schemeClr val="bg1">
                        <a:lumMod val="85000"/>
                      </a:schemeClr>
                    </a:solidFill>
                  </a:tcPr>
                </a:tc>
                <a:tc>
                  <a:txBody>
                    <a:bodyPr/>
                    <a:lstStyle/>
                    <a:p>
                      <a:pPr algn="r"/>
                      <a:r>
                        <a:rPr lang="en-US" sz="2400" dirty="0"/>
                        <a:t>25</a:t>
                      </a:r>
                    </a:p>
                  </a:txBody>
                  <a:tcPr>
                    <a:solidFill>
                      <a:schemeClr val="bg1">
                        <a:lumMod val="85000"/>
                      </a:schemeClr>
                    </a:solidFill>
                  </a:tcPr>
                </a:tc>
                <a:extLst>
                  <a:ext uri="{0D108BD9-81ED-4DB2-BD59-A6C34878D82A}">
                    <a16:rowId xmlns:a16="http://schemas.microsoft.com/office/drawing/2014/main" val="4244604148"/>
                  </a:ext>
                </a:extLst>
              </a:tr>
            </a:tbl>
          </a:graphicData>
        </a:graphic>
      </p:graphicFrame>
      <p:sp>
        <p:nvSpPr>
          <p:cNvPr id="3" name="Slide Number Placeholder 2"/>
          <p:cNvSpPr>
            <a:spLocks noGrp="1"/>
          </p:cNvSpPr>
          <p:nvPr>
            <p:ph type="sldNum" sz="quarter" idx="12"/>
          </p:nvPr>
        </p:nvSpPr>
        <p:spPr/>
        <p:txBody>
          <a:bodyPr/>
          <a:lstStyle/>
          <a:p>
            <a:fld id="{6B70B6FD-B4DD-4C3C-B591-D26FF6FF6394}" type="slidenum">
              <a:rPr lang="en-US" smtClean="0"/>
              <a:pPr/>
              <a:t>13</a:t>
            </a:fld>
            <a:endParaRPr lang="en-US"/>
          </a:p>
        </p:txBody>
      </p:sp>
    </p:spTree>
    <p:extLst>
      <p:ext uri="{BB962C8B-B14F-4D97-AF65-F5344CB8AC3E}">
        <p14:creationId xmlns:p14="http://schemas.microsoft.com/office/powerpoint/2010/main" val="975424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The 2000 and 2010 Disclosure Avoidance System operated as a filter, on the Census Edited File:</a:t>
            </a:r>
            <a:endParaRPr lang="en-US" dirty="0">
              <a:latin typeface="+mn-lt"/>
            </a:endParaRPr>
          </a:p>
        </p:txBody>
      </p:sp>
      <p:sp>
        <p:nvSpPr>
          <p:cNvPr id="8" name="Rectangle 7"/>
          <p:cNvSpPr/>
          <p:nvPr/>
        </p:nvSpPr>
        <p:spPr>
          <a:xfrm>
            <a:off x="2614265" y="2841179"/>
            <a:ext cx="1735266"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Selection &amp; </a:t>
            </a:r>
            <a:r>
              <a:rPr lang="en-US" sz="1600" dirty="0" err="1" smtClean="0"/>
              <a:t>unduplication</a:t>
            </a:r>
            <a:r>
              <a:rPr lang="en-US" sz="1600" dirty="0" smtClean="0"/>
              <a:t>: </a:t>
            </a:r>
            <a:r>
              <a:rPr lang="en-US" sz="1600" b="1" dirty="0" smtClean="0"/>
              <a:t>Census Unedited File </a:t>
            </a:r>
            <a:endParaRPr lang="en-US" sz="1600" b="1" dirty="0"/>
          </a:p>
        </p:txBody>
      </p:sp>
      <p:sp>
        <p:nvSpPr>
          <p:cNvPr id="9" name="Rectangle 8"/>
          <p:cNvSpPr/>
          <p:nvPr/>
        </p:nvSpPr>
        <p:spPr>
          <a:xfrm>
            <a:off x="4833781" y="2841179"/>
            <a:ext cx="18447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Edits, imputations:  </a:t>
            </a:r>
            <a:r>
              <a:rPr lang="en-US" sz="1600" b="1" dirty="0"/>
              <a:t>Census Edited File</a:t>
            </a:r>
          </a:p>
        </p:txBody>
      </p:sp>
      <p:sp>
        <p:nvSpPr>
          <p:cNvPr id="10" name="Rectangle 9"/>
          <p:cNvSpPr/>
          <p:nvPr/>
        </p:nvSpPr>
        <p:spPr>
          <a:xfrm>
            <a:off x="7162800" y="2841179"/>
            <a:ext cx="1905000"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Confidentiality edits (household swapping),  </a:t>
            </a:r>
            <a:r>
              <a:rPr lang="en-US" sz="1600" dirty="0"/>
              <a:t>tabulation recodes:  </a:t>
            </a:r>
            <a:r>
              <a:rPr lang="en-US" sz="1600" b="1" dirty="0"/>
              <a:t>Hundred-percent Detail File</a:t>
            </a:r>
          </a:p>
        </p:txBody>
      </p:sp>
      <p:sp>
        <p:nvSpPr>
          <p:cNvPr id="11" name="Rectangle 10"/>
          <p:cNvSpPr/>
          <p:nvPr/>
        </p:nvSpPr>
        <p:spPr>
          <a:xfrm>
            <a:off x="9979818" y="1680091"/>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r>
              <a:rPr lang="en-US" sz="1600" dirty="0" smtClean="0"/>
              <a:t/>
            </a:r>
            <a:br>
              <a:rPr lang="en-US" sz="1600" dirty="0" smtClean="0"/>
            </a:br>
            <a:r>
              <a:rPr lang="en-US" sz="1600" b="1" dirty="0" smtClean="0"/>
              <a:t>PL94-171</a:t>
            </a:r>
            <a:r>
              <a:rPr lang="en-US" sz="1600" b="1" dirty="0"/>
              <a:t>, SF1, SF2 </a:t>
            </a:r>
            <a:r>
              <a:rPr lang="en-US" sz="1600" dirty="0"/>
              <a:t>(SF3, SF4, … in 2000)</a:t>
            </a:r>
          </a:p>
        </p:txBody>
      </p:sp>
      <p:sp>
        <p:nvSpPr>
          <p:cNvPr id="12" name="Rectangle 11"/>
          <p:cNvSpPr/>
          <p:nvPr/>
        </p:nvSpPr>
        <p:spPr>
          <a:xfrm>
            <a:off x="9979819" y="4572000"/>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26" name="Straight Arrow Connector 25"/>
          <p:cNvCxnSpPr>
            <a:stCxn id="8" idx="3"/>
            <a:endCxn id="9" idx="1"/>
          </p:cNvCxnSpPr>
          <p:nvPr/>
        </p:nvCxnSpPr>
        <p:spPr>
          <a:xfrm>
            <a:off x="4349531" y="3575363"/>
            <a:ext cx="4842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12019" cy="17308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0" idx="1"/>
          </p:cNvCxnSpPr>
          <p:nvPr/>
        </p:nvCxnSpPr>
        <p:spPr>
          <a:xfrm>
            <a:off x="6678550" y="3575363"/>
            <a:ext cx="4842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995044"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Raw data from respondents: </a:t>
            </a:r>
            <a:r>
              <a:rPr lang="en-US" sz="1600" b="1" dirty="0" smtClean="0"/>
              <a:t>Decennial Response File</a:t>
            </a:r>
            <a:endParaRPr lang="en-US" sz="1600" b="1" dirty="0"/>
          </a:p>
        </p:txBody>
      </p:sp>
      <p:cxnSp>
        <p:nvCxnSpPr>
          <p:cNvPr id="35" name="Straight Arrow Connector 34"/>
          <p:cNvCxnSpPr>
            <a:stCxn id="22" idx="3"/>
            <a:endCxn id="8" idx="1"/>
          </p:cNvCxnSpPr>
          <p:nvPr/>
        </p:nvCxnSpPr>
        <p:spPr>
          <a:xfrm>
            <a:off x="2223644" y="3575362"/>
            <a:ext cx="39062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874" y="4386885"/>
            <a:ext cx="1792495" cy="1346200"/>
          </a:xfrm>
          <a:prstGeom prst="rect">
            <a:avLst/>
          </a:prstGeom>
        </p:spPr>
      </p:pic>
      <p:sp>
        <p:nvSpPr>
          <p:cNvPr id="3" name="Slide Number Placeholder 2"/>
          <p:cNvSpPr>
            <a:spLocks noGrp="1"/>
          </p:cNvSpPr>
          <p:nvPr>
            <p:ph type="sldNum" sz="quarter" idx="12"/>
          </p:nvPr>
        </p:nvSpPr>
        <p:spPr/>
        <p:txBody>
          <a:bodyPr/>
          <a:lstStyle/>
          <a:p>
            <a:fld id="{6B70B6FD-B4DD-4C3C-B591-D26FF6FF6394}" type="slidenum">
              <a:rPr lang="en-US" smtClean="0"/>
              <a:pPr/>
              <a:t>14</a:t>
            </a:fld>
            <a:endParaRPr lang="en-US"/>
          </a:p>
        </p:txBody>
      </p:sp>
    </p:spTree>
    <p:extLst>
      <p:ext uri="{BB962C8B-B14F-4D97-AF65-F5344CB8AC3E}">
        <p14:creationId xmlns:p14="http://schemas.microsoft.com/office/powerpoint/2010/main" val="403219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The protection system used in 2000 and 2010 relied on swapping </a:t>
            </a:r>
            <a:r>
              <a:rPr lang="en-US" dirty="0" smtClean="0"/>
              <a:t>households</a:t>
            </a:r>
            <a:r>
              <a:rPr lang="en-US" dirty="0" smtClean="0">
                <a:latin typeface="+mn-lt"/>
              </a:rPr>
              <a:t>:</a:t>
            </a:r>
            <a:endParaRPr lang="en-US" dirty="0">
              <a:latin typeface="+mn-lt"/>
            </a:endParaRPr>
          </a:p>
        </p:txBody>
      </p:sp>
      <p:sp>
        <p:nvSpPr>
          <p:cNvPr id="3" name="Content Placeholder 2"/>
          <p:cNvSpPr>
            <a:spLocks noGrp="1"/>
          </p:cNvSpPr>
          <p:nvPr>
            <p:ph idx="1"/>
          </p:nvPr>
        </p:nvSpPr>
        <p:spPr/>
        <p:txBody>
          <a:bodyPr>
            <a:normAutofit fontScale="77500" lnSpcReduction="20000"/>
          </a:bodyPr>
          <a:lstStyle/>
          <a:p>
            <a:r>
              <a:rPr lang="en-US" dirty="0">
                <a:latin typeface="+mn-lt"/>
              </a:rPr>
              <a:t>Advantages of swapping:</a:t>
            </a:r>
          </a:p>
          <a:p>
            <a:pPr lvl="1"/>
            <a:r>
              <a:rPr lang="en-US" dirty="0">
                <a:latin typeface="+mn-lt"/>
              </a:rPr>
              <a:t>Easy to understand</a:t>
            </a:r>
          </a:p>
          <a:p>
            <a:pPr lvl="1"/>
            <a:r>
              <a:rPr lang="en-US" dirty="0"/>
              <a:t>Does not affect state counts </a:t>
            </a:r>
            <a:r>
              <a:rPr lang="en-US" dirty="0">
                <a:latin typeface="+mn-lt"/>
              </a:rPr>
              <a:t>if swaps are within a state</a:t>
            </a:r>
          </a:p>
          <a:p>
            <a:pPr lvl="1"/>
            <a:r>
              <a:rPr lang="en-US" dirty="0">
                <a:latin typeface="+mn-lt"/>
              </a:rPr>
              <a:t>Can be run state-by-state</a:t>
            </a:r>
          </a:p>
          <a:p>
            <a:pPr lvl="1"/>
            <a:r>
              <a:rPr lang="en-US" dirty="0">
                <a:latin typeface="+mn-lt"/>
              </a:rPr>
              <a:t>Operation is “invisible” to rest of Census processing</a:t>
            </a:r>
          </a:p>
          <a:p>
            <a:endParaRPr lang="en-US" dirty="0">
              <a:latin typeface="+mn-lt"/>
            </a:endParaRPr>
          </a:p>
          <a:p>
            <a:r>
              <a:rPr lang="en-US" dirty="0">
                <a:latin typeface="+mn-lt"/>
              </a:rPr>
              <a:t>Disadvantages:</a:t>
            </a:r>
          </a:p>
          <a:p>
            <a:pPr lvl="1"/>
            <a:r>
              <a:rPr lang="en-US" dirty="0" smtClean="0">
                <a:latin typeface="+mn-lt"/>
              </a:rPr>
              <a:t>Does not consider or protect against</a:t>
            </a:r>
            <a:r>
              <a:rPr lang="en-US" dirty="0">
                <a:latin typeface="+mn-lt"/>
              </a:rPr>
              <a:t/>
            </a:r>
            <a:br>
              <a:rPr lang="en-US" dirty="0">
                <a:latin typeface="+mn-lt"/>
              </a:rPr>
            </a:br>
            <a:r>
              <a:rPr lang="en-US" dirty="0">
                <a:latin typeface="+mn-lt"/>
              </a:rPr>
              <a:t>database reconstruction </a:t>
            </a:r>
            <a:r>
              <a:rPr lang="en-US" dirty="0" smtClean="0">
                <a:latin typeface="+mn-lt"/>
              </a:rPr>
              <a:t>attacks</a:t>
            </a:r>
          </a:p>
          <a:p>
            <a:pPr lvl="1"/>
            <a:r>
              <a:rPr lang="en-US" dirty="0" smtClean="0">
                <a:latin typeface="+mn-lt"/>
              </a:rPr>
              <a:t>Privacy protection is not quantified</a:t>
            </a:r>
            <a:endParaRPr lang="en-US" dirty="0">
              <a:latin typeface="+mn-lt"/>
            </a:endParaRPr>
          </a:p>
          <a:p>
            <a:pPr lvl="1"/>
            <a:r>
              <a:rPr lang="en-US" dirty="0" smtClean="0"/>
              <a:t>Swap </a:t>
            </a:r>
            <a:r>
              <a:rPr lang="en-US" dirty="0"/>
              <a:t>rate and details of swapping must remain </a:t>
            </a:r>
            <a:r>
              <a:rPr lang="en-US" dirty="0" smtClean="0"/>
              <a:t>secret</a:t>
            </a:r>
            <a:endParaRPr lang="en-US" dirty="0"/>
          </a:p>
          <a:p>
            <a:pPr lvl="1"/>
            <a:r>
              <a:rPr lang="en-US" dirty="0" smtClean="0">
                <a:latin typeface="+mn-lt"/>
              </a:rPr>
              <a:t>Privacy </a:t>
            </a:r>
            <a:r>
              <a:rPr lang="en-US" dirty="0">
                <a:latin typeface="+mn-lt"/>
              </a:rPr>
              <a:t>guarantee </a:t>
            </a:r>
            <a:r>
              <a:rPr lang="en-US" dirty="0" smtClean="0">
                <a:latin typeface="+mn-lt"/>
              </a:rPr>
              <a:t>based on the </a:t>
            </a:r>
            <a:r>
              <a:rPr lang="en-US" dirty="0">
                <a:latin typeface="+mn-lt"/>
              </a:rPr>
              <a:t>lack of external data</a:t>
            </a:r>
          </a:p>
        </p:txBody>
      </p:sp>
      <p:grpSp>
        <p:nvGrpSpPr>
          <p:cNvPr id="4" name="Group 3"/>
          <p:cNvGrpSpPr/>
          <p:nvPr/>
        </p:nvGrpSpPr>
        <p:grpSpPr>
          <a:xfrm>
            <a:off x="7848600" y="2053288"/>
            <a:ext cx="4114800" cy="4218225"/>
            <a:chOff x="7848600" y="2207699"/>
            <a:chExt cx="4114800" cy="4218225"/>
          </a:xfrm>
        </p:grpSpPr>
        <p:sp>
          <p:nvSpPr>
            <p:cNvPr id="6" name="TextBox 5"/>
            <p:cNvSpPr txBox="1"/>
            <p:nvPr/>
          </p:nvSpPr>
          <p:spPr>
            <a:xfrm>
              <a:off x="9031229" y="6056592"/>
              <a:ext cx="1095172" cy="369332"/>
            </a:xfrm>
            <a:prstGeom prst="rect">
              <a:avLst/>
            </a:prstGeom>
            <a:noFill/>
          </p:spPr>
          <p:txBody>
            <a:bodyPr wrap="none" rtlCol="0">
              <a:spAutoFit/>
            </a:bodyPr>
            <a:lstStyle/>
            <a:p>
              <a:r>
                <a:rPr lang="en-US" dirty="0" smtClean="0"/>
                <a:t>State “X”</a:t>
              </a:r>
              <a:endParaRPr lang="en-US" dirty="0"/>
            </a:p>
          </p:txBody>
        </p:sp>
        <p:grpSp>
          <p:nvGrpSpPr>
            <p:cNvPr id="12" name="Group 11"/>
            <p:cNvGrpSpPr/>
            <p:nvPr/>
          </p:nvGrpSpPr>
          <p:grpSpPr>
            <a:xfrm>
              <a:off x="7848600" y="2207699"/>
              <a:ext cx="4114800" cy="3770493"/>
              <a:chOff x="7620000" y="2209800"/>
              <a:chExt cx="4114800" cy="3770493"/>
            </a:xfrm>
          </p:grpSpPr>
          <p:sp>
            <p:nvSpPr>
              <p:cNvPr id="5" name="Isosceles Triangle 4"/>
              <p:cNvSpPr/>
              <p:nvPr/>
            </p:nvSpPr>
            <p:spPr>
              <a:xfrm>
                <a:off x="7620000" y="2209800"/>
                <a:ext cx="4114800" cy="3733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Oval 6"/>
              <p:cNvSpPr/>
              <p:nvPr/>
            </p:nvSpPr>
            <p:spPr>
              <a:xfrm>
                <a:off x="8737600" y="4267200"/>
                <a:ext cx="4064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0160000" y="4876800"/>
                <a:ext cx="355600" cy="3810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urved Connector 14"/>
              <p:cNvCxnSpPr>
                <a:stCxn id="7" idx="6"/>
                <a:endCxn id="13" idx="0"/>
              </p:cNvCxnSpPr>
              <p:nvPr/>
            </p:nvCxnSpPr>
            <p:spPr>
              <a:xfrm>
                <a:off x="9144000" y="4419600"/>
                <a:ext cx="1193800" cy="457200"/>
              </a:xfrm>
              <a:prstGeom prst="curvedConnector2">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2" name="Curved Connector 21"/>
              <p:cNvCxnSpPr>
                <a:stCxn id="13" idx="2"/>
                <a:endCxn id="7" idx="3"/>
              </p:cNvCxnSpPr>
              <p:nvPr/>
            </p:nvCxnSpPr>
            <p:spPr>
              <a:xfrm rot="5400000" flipH="1">
                <a:off x="9147297" y="4177182"/>
                <a:ext cx="730436" cy="1430798"/>
              </a:xfrm>
              <a:prstGeom prst="curvedConnector3">
                <a:avLst>
                  <a:gd name="adj1" fmla="val -31297"/>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H="1">
                <a:off x="8737600" y="3429000"/>
                <a:ext cx="1600200" cy="25146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940800" y="3167390"/>
                <a:ext cx="1395510" cy="523220"/>
              </a:xfrm>
              <a:prstGeom prst="rect">
                <a:avLst/>
              </a:prstGeom>
              <a:noFill/>
              <a:ln>
                <a:noFill/>
              </a:ln>
            </p:spPr>
            <p:txBody>
              <a:bodyPr wrap="none" rtlCol="0">
                <a:spAutoFit/>
              </a:bodyPr>
              <a:lstStyle/>
              <a:p>
                <a:r>
                  <a:rPr lang="en-US" sz="2800" b="1" dirty="0" smtClean="0">
                    <a:solidFill>
                      <a:srgbClr val="FFC000"/>
                    </a:solidFill>
                  </a:rPr>
                  <a:t>Town 1</a:t>
                </a:r>
                <a:endParaRPr lang="en-US" sz="2800" b="1" dirty="0">
                  <a:solidFill>
                    <a:srgbClr val="FFC000"/>
                  </a:solidFill>
                </a:endParaRPr>
              </a:p>
            </p:txBody>
          </p:sp>
          <p:sp>
            <p:nvSpPr>
              <p:cNvPr id="16" name="TextBox 15"/>
              <p:cNvSpPr txBox="1"/>
              <p:nvPr/>
            </p:nvSpPr>
            <p:spPr>
              <a:xfrm>
                <a:off x="10275799" y="5457073"/>
                <a:ext cx="1395510" cy="523220"/>
              </a:xfrm>
              <a:prstGeom prst="rect">
                <a:avLst/>
              </a:prstGeom>
              <a:noFill/>
              <a:ln>
                <a:noFill/>
              </a:ln>
            </p:spPr>
            <p:txBody>
              <a:bodyPr wrap="none" rtlCol="0">
                <a:spAutoFit/>
              </a:bodyPr>
              <a:lstStyle/>
              <a:p>
                <a:r>
                  <a:rPr lang="en-US" sz="2800" b="1" dirty="0" smtClean="0">
                    <a:solidFill>
                      <a:srgbClr val="FFC000"/>
                    </a:solidFill>
                  </a:rPr>
                  <a:t>Town 2</a:t>
                </a:r>
                <a:endParaRPr lang="en-US" sz="2800" b="1" dirty="0">
                  <a:solidFill>
                    <a:srgbClr val="FFC000"/>
                  </a:solidFill>
                </a:endParaRPr>
              </a:p>
            </p:txBody>
          </p:sp>
        </p:grpSp>
      </p:grpSp>
      <p:sp>
        <p:nvSpPr>
          <p:cNvPr id="8" name="Slide Number Placeholder 7"/>
          <p:cNvSpPr>
            <a:spLocks noGrp="1"/>
          </p:cNvSpPr>
          <p:nvPr>
            <p:ph type="sldNum" sz="quarter" idx="12"/>
          </p:nvPr>
        </p:nvSpPr>
        <p:spPr/>
        <p:txBody>
          <a:bodyPr/>
          <a:lstStyle/>
          <a:p>
            <a:fld id="{6B70B6FD-B4DD-4C3C-B591-D26FF6FF6394}" type="slidenum">
              <a:rPr lang="en-US" smtClean="0"/>
              <a:pPr/>
              <a:t>15</a:t>
            </a:fld>
            <a:endParaRPr lang="en-US"/>
          </a:p>
        </p:txBody>
      </p:sp>
    </p:spTree>
    <p:extLst>
      <p:ext uri="{BB962C8B-B14F-4D97-AF65-F5344CB8AC3E}">
        <p14:creationId xmlns:p14="http://schemas.microsoft.com/office/powerpoint/2010/main" val="807970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 now know that the Disclosure Avoidance Techniques we used in the 2010 Census were flawed.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These were the best available techniques at the time! But</a:t>
            </a:r>
          </a:p>
          <a:p>
            <a:pPr lvl="1"/>
            <a:r>
              <a:rPr lang="en-US" dirty="0" smtClean="0"/>
              <a:t>Assumes that disclosure avoidance modifications made for two products from the same confidential data are compatible</a:t>
            </a:r>
          </a:p>
          <a:p>
            <a:pPr lvl="1"/>
            <a:r>
              <a:rPr lang="en-US" dirty="0" smtClean="0"/>
              <a:t>Released exact counts at the block, tract and county level.</a:t>
            </a:r>
          </a:p>
          <a:p>
            <a:pPr lvl="1"/>
            <a:r>
              <a:rPr lang="en-US" dirty="0" smtClean="0"/>
              <a:t>Released exact counts for age in years, OMB race/ethnicity, sex, relationship to householder, in Summary File 2: detailed race data</a:t>
            </a:r>
          </a:p>
          <a:p>
            <a:endParaRPr lang="en-US" dirty="0" smtClean="0"/>
          </a:p>
          <a:p>
            <a:r>
              <a:rPr lang="en-US" dirty="0" smtClean="0"/>
              <a:t>Between 2017 and 2018, we used the 2010 tabular summaries to produce a 100% micro-data file!</a:t>
            </a:r>
          </a:p>
          <a:p>
            <a:pPr lvl="1"/>
            <a:r>
              <a:rPr lang="en-US" dirty="0" smtClean="0"/>
              <a:t>Geographic detail: block, tract, county</a:t>
            </a:r>
          </a:p>
          <a:p>
            <a:pPr lvl="1"/>
            <a:r>
              <a:rPr lang="en-US" dirty="0" smtClean="0"/>
              <a:t>Other detail: exactly as in the tabular data</a:t>
            </a:r>
          </a:p>
        </p:txBody>
      </p:sp>
      <p:sp>
        <p:nvSpPr>
          <p:cNvPr id="7" name="Slide Number Placeholder 6"/>
          <p:cNvSpPr>
            <a:spLocks noGrp="1"/>
          </p:cNvSpPr>
          <p:nvPr>
            <p:ph type="sldNum" sz="quarter" idx="12"/>
          </p:nvPr>
        </p:nvSpPr>
        <p:spPr/>
        <p:txBody>
          <a:bodyPr/>
          <a:lstStyle/>
          <a:p>
            <a:fld id="{6B70B6FD-B4DD-4C3C-B591-D26FF6FF6394}" type="slidenum">
              <a:rPr lang="en-US" smtClean="0"/>
              <a:pPr/>
              <a:t>16</a:t>
            </a:fld>
            <a:endParaRPr lang="en-US"/>
          </a:p>
        </p:txBody>
      </p:sp>
    </p:spTree>
    <p:extLst>
      <p:ext uri="{BB962C8B-B14F-4D97-AF65-F5344CB8AC3E}">
        <p14:creationId xmlns:p14="http://schemas.microsoft.com/office/powerpoint/2010/main" val="1419857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Using the 2010 Census</a:t>
            </a:r>
            <a:endParaRPr lang="en-US" dirty="0"/>
          </a:p>
        </p:txBody>
      </p:sp>
      <p:sp>
        <p:nvSpPr>
          <p:cNvPr id="3" name="Content Placeholder 2"/>
          <p:cNvSpPr>
            <a:spLocks noGrp="1"/>
          </p:cNvSpPr>
          <p:nvPr>
            <p:ph idx="1"/>
          </p:nvPr>
        </p:nvSpPr>
        <p:spPr/>
        <p:txBody>
          <a:bodyPr>
            <a:noAutofit/>
          </a:bodyPr>
          <a:lstStyle/>
          <a:p>
            <a:r>
              <a:rPr lang="en-US" sz="1400" dirty="0" smtClean="0"/>
              <a:t>We confirm that the micro-data from the confidential 2010 Hundred-percent Detail File (HDF) can be accurately reconstructed from PL94 + balance of SF1</a:t>
            </a:r>
          </a:p>
          <a:p>
            <a:pPr lvl="1"/>
            <a:r>
              <a:rPr lang="en-US" sz="1200" dirty="0" smtClean="0"/>
              <a:t>The block geocode is always correct, as is voting age</a:t>
            </a:r>
          </a:p>
          <a:p>
            <a:pPr lvl="1"/>
            <a:r>
              <a:rPr lang="en-US" sz="1200" dirty="0" smtClean="0"/>
              <a:t>50% of reconstructed records match both the HDF (swapped) and Census Edited File (CEF, </a:t>
            </a:r>
            <a:r>
              <a:rPr lang="en-US" sz="1200" dirty="0" err="1" smtClean="0"/>
              <a:t>unswapped</a:t>
            </a:r>
            <a:r>
              <a:rPr lang="en-US" sz="1200" dirty="0" smtClean="0"/>
              <a:t>) exactly</a:t>
            </a:r>
          </a:p>
          <a:p>
            <a:pPr lvl="1"/>
            <a:r>
              <a:rPr lang="en-US" sz="1200" dirty="0" smtClean="0"/>
              <a:t>More than 70% match exactly if age +/- one year is used</a:t>
            </a:r>
          </a:p>
          <a:p>
            <a:pPr lvl="1"/>
            <a:r>
              <a:rPr lang="en-US" sz="1200" dirty="0" smtClean="0"/>
              <a:t>More than 90% match if one match error in age, sex, race or ethnicity is allowed</a:t>
            </a:r>
          </a:p>
          <a:p>
            <a:pPr lvl="1"/>
            <a:r>
              <a:rPr lang="en-US" sz="1200" dirty="0" smtClean="0"/>
              <a:t>More than 50% of the confidential records (CEF) are population uniques on block, age (in years), sex, race (OMB) and ethnicity</a:t>
            </a:r>
          </a:p>
          <a:p>
            <a:pPr lvl="1"/>
            <a:r>
              <a:rPr lang="en-US" sz="1200" dirty="0" smtClean="0"/>
              <a:t>More than 35% of the reconstructed records are population uniques on the same variables</a:t>
            </a:r>
            <a:endParaRPr lang="en-US" sz="1400" dirty="0" smtClean="0"/>
          </a:p>
          <a:p>
            <a:r>
              <a:rPr lang="en-US" sz="1400" dirty="0" smtClean="0"/>
              <a:t>We linked these reconstructed data with commercially purchased external data, and performed a re-identification attack.</a:t>
            </a:r>
          </a:p>
          <a:p>
            <a:pPr lvl="1"/>
            <a:r>
              <a:rPr lang="en-US" sz="1200" dirty="0" smtClean="0"/>
              <a:t>A much larger percentage were successfully re-identified than in any previous experiments</a:t>
            </a:r>
          </a:p>
          <a:p>
            <a:pPr lvl="1"/>
            <a:r>
              <a:rPr lang="en-US" sz="1200" dirty="0" smtClean="0"/>
              <a:t>The major impediment to re-identification was poor quality geocodes and other information on the commercial databases the Census Bureau purchased in 2010 and 2011 in support of the 2010 Census evaluations</a:t>
            </a:r>
          </a:p>
          <a:p>
            <a:pPr marL="0" lvl="1" indent="0">
              <a:buNone/>
            </a:pPr>
            <a:endParaRPr lang="en-US" sz="1400" dirty="0" smtClean="0"/>
          </a:p>
          <a:p>
            <a:r>
              <a:rPr lang="en-US" sz="1400" dirty="0" smtClean="0"/>
              <a:t>Notes:</a:t>
            </a:r>
          </a:p>
          <a:p>
            <a:pPr lvl="1"/>
            <a:r>
              <a:rPr lang="en-US" sz="1200" dirty="0" smtClean="0"/>
              <a:t>Experiments are at the person level, not household</a:t>
            </a:r>
          </a:p>
          <a:p>
            <a:pPr lvl="1"/>
            <a:r>
              <a:rPr lang="en-US" sz="1200" dirty="0" smtClean="0"/>
              <a:t>Census Bureau declared reconstruction of Title 13-sensitive data an issue, no longer a risk</a:t>
            </a:r>
          </a:p>
          <a:p>
            <a:pPr lvl="1"/>
            <a:r>
              <a:rPr lang="en-US" sz="1200" dirty="0" smtClean="0"/>
              <a:t>This is the justification for adopting differential privacy for the 2018 End-to-End Census Test and 2020 Census</a:t>
            </a:r>
          </a:p>
          <a:p>
            <a:pPr lvl="1"/>
            <a:r>
              <a:rPr lang="en-US" sz="1200" dirty="0" smtClean="0"/>
              <a:t>Quantitative details are being withheld to permit external peer-review before they are released</a:t>
            </a:r>
            <a:endParaRPr lang="en-US" sz="1200" dirty="0"/>
          </a:p>
        </p:txBody>
      </p:sp>
      <p:sp>
        <p:nvSpPr>
          <p:cNvPr id="7" name="Slide Number Placeholder 6"/>
          <p:cNvSpPr>
            <a:spLocks noGrp="1"/>
          </p:cNvSpPr>
          <p:nvPr>
            <p:ph type="sldNum" sz="quarter" idx="12"/>
          </p:nvPr>
        </p:nvSpPr>
        <p:spPr/>
        <p:txBody>
          <a:bodyPr/>
          <a:lstStyle/>
          <a:p>
            <a:fld id="{6B70B6FD-B4DD-4C3C-B591-D26FF6FF6394}" type="slidenum">
              <a:rPr lang="en-US" smtClean="0"/>
              <a:pPr/>
              <a:t>17</a:t>
            </a:fld>
            <a:endParaRPr lang="en-US"/>
          </a:p>
        </p:txBody>
      </p:sp>
    </p:spTree>
    <p:extLst>
      <p:ext uri="{BB962C8B-B14F-4D97-AF65-F5344CB8AC3E}">
        <p14:creationId xmlns:p14="http://schemas.microsoft.com/office/powerpoint/2010/main" val="2558775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Formal Privacy and the 2020 Census</a:t>
            </a:r>
            <a:endParaRPr lang="en-US" dirty="0"/>
          </a:p>
        </p:txBody>
      </p:sp>
      <p:sp>
        <p:nvSpPr>
          <p:cNvPr id="6" name="Subtitle 5"/>
          <p:cNvSpPr>
            <a:spLocks noGrp="1"/>
          </p:cNvSpPr>
          <p:nvPr>
            <p:ph type="subTitle" idx="1"/>
          </p:nvPr>
        </p:nvSpPr>
        <p:spPr/>
        <p:txBody>
          <a:bodyPr/>
          <a:lstStyle/>
          <a:p>
            <a:endParaRPr lang="en-US"/>
          </a:p>
        </p:txBody>
      </p:sp>
      <p:pic>
        <p:nvPicPr>
          <p:cNvPr id="8" name="Picture 7"/>
          <p:cNvPicPr>
            <a:picLocks noChangeAspect="1"/>
          </p:cNvPicPr>
          <p:nvPr/>
        </p:nvPicPr>
        <p:blipFill>
          <a:blip r:embed="rId2"/>
          <a:stretch>
            <a:fillRect/>
          </a:stretch>
        </p:blipFill>
        <p:spPr>
          <a:xfrm>
            <a:off x="1981200" y="1417638"/>
            <a:ext cx="8892939" cy="5272618"/>
          </a:xfrm>
          <a:prstGeom prst="rect">
            <a:avLst/>
          </a:prstGeom>
        </p:spPr>
      </p:pic>
      <p:sp>
        <p:nvSpPr>
          <p:cNvPr id="3" name="Slide Number Placeholder 2"/>
          <p:cNvSpPr>
            <a:spLocks noGrp="1"/>
          </p:cNvSpPr>
          <p:nvPr>
            <p:ph type="sldNum" sz="quarter" idx="12"/>
          </p:nvPr>
        </p:nvSpPr>
        <p:spPr/>
        <p:txBody>
          <a:bodyPr/>
          <a:lstStyle/>
          <a:p>
            <a:fld id="{6B70B6FD-B4DD-4C3C-B591-D26FF6FF6394}" type="slidenum">
              <a:rPr lang="en-US" smtClean="0"/>
              <a:pPr/>
              <a:t>18</a:t>
            </a:fld>
            <a:endParaRPr lang="en-US"/>
          </a:p>
        </p:txBody>
      </p:sp>
    </p:spTree>
    <p:extLst>
      <p:ext uri="{BB962C8B-B14F-4D97-AF65-F5344CB8AC3E}">
        <p14:creationId xmlns:p14="http://schemas.microsoft.com/office/powerpoint/2010/main" val="802578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47" y="1"/>
            <a:ext cx="5604553" cy="1222376"/>
          </a:xfrm>
        </p:spPr>
        <p:txBody>
          <a:bodyPr>
            <a:noAutofit/>
          </a:bodyPr>
          <a:lstStyle/>
          <a:p>
            <a:r>
              <a:rPr lang="en-US" sz="3200" dirty="0" smtClean="0"/>
              <a:t>(Dinur Nissim 2003)</a:t>
            </a:r>
            <a:br>
              <a:rPr lang="en-US" sz="3200" dirty="0" smtClean="0"/>
            </a:br>
            <a:r>
              <a:rPr lang="en-US" sz="3200" dirty="0" smtClean="0"/>
              <a:t>Database Reconstruction</a:t>
            </a:r>
            <a:endParaRPr lang="en-US" sz="3200" dirty="0"/>
          </a:p>
        </p:txBody>
      </p:sp>
      <p:sp>
        <p:nvSpPr>
          <p:cNvPr id="4" name="Text Placeholder 3"/>
          <p:cNvSpPr>
            <a:spLocks noGrp="1"/>
          </p:cNvSpPr>
          <p:nvPr>
            <p:ph type="body" sz="quarter" idx="13"/>
          </p:nvPr>
        </p:nvSpPr>
        <p:spPr>
          <a:xfrm>
            <a:off x="609600" y="1600200"/>
            <a:ext cx="5149551" cy="4419600"/>
          </a:xfrm>
        </p:spPr>
        <p:txBody>
          <a:bodyPr>
            <a:normAutofit fontScale="70000" lnSpcReduction="20000"/>
          </a:bodyPr>
          <a:lstStyle/>
          <a:p>
            <a:pPr marL="0" indent="0">
              <a:buNone/>
            </a:pPr>
            <a:r>
              <a:rPr lang="en-US" dirty="0" smtClean="0"/>
              <a:t>A statistical database can be reconstructed with a small number of random queries.</a:t>
            </a:r>
          </a:p>
          <a:p>
            <a:pPr marL="0" indent="0">
              <a:buNone/>
            </a:pPr>
            <a:endParaRPr lang="en-US" dirty="0" smtClean="0"/>
          </a:p>
          <a:p>
            <a:pPr marL="0" indent="0">
              <a:buNone/>
            </a:pPr>
            <a:r>
              <a:rPr lang="en-US" dirty="0" smtClean="0"/>
              <a:t>Previous work showed that query privacy could only be assured:</a:t>
            </a:r>
          </a:p>
          <a:p>
            <a:pPr marL="457200" lvl="1" indent="0">
              <a:buNone/>
            </a:pPr>
            <a:endParaRPr lang="en-US" dirty="0" smtClean="0"/>
          </a:p>
          <a:p>
            <a:pPr lvl="1">
              <a:buFont typeface="Wingdings" panose="05000000000000000000" pitchFamily="2" charset="2"/>
              <a:buChar char="ü"/>
            </a:pPr>
            <a:r>
              <a:rPr lang="en-US" dirty="0" smtClean="0"/>
              <a:t>By tracking every query.</a:t>
            </a:r>
          </a:p>
          <a:p>
            <a:pPr lvl="1">
              <a:buFont typeface="Wingdings" panose="05000000000000000000" pitchFamily="2" charset="2"/>
              <a:buChar char="ü"/>
            </a:pPr>
            <a:r>
              <a:rPr lang="en-US" dirty="0" smtClean="0"/>
              <a:t>Even then, it was exponentially hard.</a:t>
            </a:r>
          </a:p>
          <a:p>
            <a:pPr marL="0" indent="0">
              <a:buNone/>
            </a:pPr>
            <a:endParaRPr lang="en-US" dirty="0" smtClean="0"/>
          </a:p>
          <a:p>
            <a:pPr marL="0" indent="0">
              <a:buNone/>
            </a:pPr>
            <a:r>
              <a:rPr lang="en-US" dirty="0" smtClean="0"/>
              <a:t>Dinur &amp; Nissim proposed a generalized solution by adding noise. </a:t>
            </a:r>
            <a:endParaRPr lang="en-US" dirty="0"/>
          </a:p>
          <a:p>
            <a:pPr marL="0" indent="0">
              <a:buNone/>
            </a:pPr>
            <a:endParaRPr lang="en-US" dirty="0"/>
          </a:p>
        </p:txBody>
      </p:sp>
      <p:grpSp>
        <p:nvGrpSpPr>
          <p:cNvPr id="5" name="Group 4"/>
          <p:cNvGrpSpPr/>
          <p:nvPr/>
        </p:nvGrpSpPr>
        <p:grpSpPr>
          <a:xfrm>
            <a:off x="6248399" y="327182"/>
            <a:ext cx="4904015" cy="6379294"/>
            <a:chOff x="6093346" y="228601"/>
            <a:chExt cx="5154859" cy="6705599"/>
          </a:xfrm>
        </p:grpSpPr>
        <p:pic>
          <p:nvPicPr>
            <p:cNvPr id="8" name="Picture 7"/>
            <p:cNvPicPr>
              <a:picLocks noChangeAspect="1"/>
            </p:cNvPicPr>
            <p:nvPr/>
          </p:nvPicPr>
          <p:blipFill>
            <a:blip r:embed="rId3"/>
            <a:stretch>
              <a:fillRect/>
            </a:stretch>
          </p:blipFill>
          <p:spPr>
            <a:xfrm>
              <a:off x="6093346" y="228601"/>
              <a:ext cx="5154859" cy="6705599"/>
            </a:xfrm>
            <a:prstGeom prst="rect">
              <a:avLst/>
            </a:prstGeom>
            <a:ln w="57150">
              <a:solidFill>
                <a:srgbClr val="C00000"/>
              </a:solidFill>
            </a:ln>
          </p:spPr>
        </p:pic>
        <p:grpSp>
          <p:nvGrpSpPr>
            <p:cNvPr id="12" name="Group 11"/>
            <p:cNvGrpSpPr/>
            <p:nvPr/>
          </p:nvGrpSpPr>
          <p:grpSpPr>
            <a:xfrm>
              <a:off x="6284407" y="4360147"/>
              <a:ext cx="4648201" cy="2384055"/>
              <a:chOff x="4876800" y="2952520"/>
              <a:chExt cx="5884305" cy="2931607"/>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1" y="2976333"/>
                <a:ext cx="2379104" cy="2907794"/>
              </a:xfrm>
              <a:prstGeom prst="rect">
                <a:avLst/>
              </a:prstGeom>
            </p:spPr>
          </p:pic>
          <p:pic>
            <p:nvPicPr>
              <p:cNvPr id="11"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2952520"/>
                <a:ext cx="3248025" cy="2928440"/>
              </a:xfrm>
              <a:prstGeom prst="rect">
                <a:avLst/>
              </a:prstGeom>
            </p:spPr>
          </p:pic>
        </p:grpSp>
      </p:grpSp>
      <p:sp>
        <p:nvSpPr>
          <p:cNvPr id="6" name="Slide Number Placeholder 5"/>
          <p:cNvSpPr>
            <a:spLocks noGrp="1"/>
          </p:cNvSpPr>
          <p:nvPr>
            <p:ph type="sldNum" sz="quarter" idx="12"/>
          </p:nvPr>
        </p:nvSpPr>
        <p:spPr/>
        <p:txBody>
          <a:bodyPr/>
          <a:lstStyle/>
          <a:p>
            <a:fld id="{6B70B6FD-B4DD-4C3C-B591-D26FF6FF6394}" type="slidenum">
              <a:rPr lang="en-US" smtClean="0"/>
              <a:t>19</a:t>
            </a:fld>
            <a:endParaRPr lang="en-US"/>
          </a:p>
        </p:txBody>
      </p:sp>
    </p:spTree>
    <p:extLst>
      <p:ext uri="{BB962C8B-B14F-4D97-AF65-F5344CB8AC3E}">
        <p14:creationId xmlns:p14="http://schemas.microsoft.com/office/powerpoint/2010/main" val="484286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Acknowledgments</a:t>
            </a:r>
            <a:endParaRPr lang="en-US" dirty="0"/>
          </a:p>
        </p:txBody>
      </p:sp>
      <p:sp>
        <p:nvSpPr>
          <p:cNvPr id="3" name="Content Placeholder 2"/>
          <p:cNvSpPr>
            <a:spLocks noGrp="1"/>
          </p:cNvSpPr>
          <p:nvPr>
            <p:ph idx="1"/>
          </p:nvPr>
        </p:nvSpPr>
        <p:spPr/>
        <p:txBody>
          <a:bodyPr/>
          <a:lstStyle/>
          <a:p>
            <a:r>
              <a:rPr lang="en-US" dirty="0"/>
              <a:t>This presentation incorporates work by:</a:t>
            </a:r>
          </a:p>
          <a:p>
            <a:pPr lvl="1"/>
            <a:r>
              <a:rPr lang="en-US" altLang="en-US" dirty="0"/>
              <a:t>Dan </a:t>
            </a:r>
            <a:r>
              <a:rPr lang="en-US" altLang="en-US" dirty="0" err="1"/>
              <a:t>Kifer</a:t>
            </a:r>
            <a:r>
              <a:rPr lang="en-US" altLang="en-US" dirty="0"/>
              <a:t> (Scientific Lead) </a:t>
            </a:r>
          </a:p>
          <a:p>
            <a:pPr lvl="1"/>
            <a:r>
              <a:rPr lang="en-US" altLang="en-US" dirty="0"/>
              <a:t>John </a:t>
            </a:r>
            <a:r>
              <a:rPr lang="en-US" altLang="en-US" dirty="0" err="1"/>
              <a:t>Abowd</a:t>
            </a:r>
            <a:r>
              <a:rPr lang="en-US" altLang="en-US" dirty="0"/>
              <a:t> (Chief Scientist</a:t>
            </a:r>
            <a:r>
              <a:rPr lang="en-US" altLang="en-US" dirty="0" smtClean="0"/>
              <a:t>) </a:t>
            </a:r>
            <a:endParaRPr lang="en-US" altLang="en-US" dirty="0"/>
          </a:p>
          <a:p>
            <a:pPr lvl="1"/>
            <a:r>
              <a:rPr lang="en-US" altLang="en-US" dirty="0"/>
              <a:t>Tammy Adams, Robert Ashmead, </a:t>
            </a:r>
            <a:r>
              <a:rPr lang="en-US" altLang="en-US" dirty="0" err="1"/>
              <a:t>Aref</a:t>
            </a:r>
            <a:r>
              <a:rPr lang="en-US" altLang="en-US" dirty="0"/>
              <a:t> </a:t>
            </a:r>
            <a:r>
              <a:rPr lang="en-US" altLang="en-US" dirty="0" err="1"/>
              <a:t>Dajani</a:t>
            </a:r>
            <a:r>
              <a:rPr lang="en-US" altLang="en-US" dirty="0"/>
              <a:t>, Jason Devine, Michael Hay, Cynthia Hollingsworth, </a:t>
            </a:r>
            <a:r>
              <a:rPr lang="en-US" altLang="en-US" dirty="0" err="1" smtClean="0"/>
              <a:t>Meriton</a:t>
            </a:r>
            <a:r>
              <a:rPr lang="en-US" altLang="en-US" dirty="0" smtClean="0"/>
              <a:t> </a:t>
            </a:r>
            <a:r>
              <a:rPr lang="en-US" altLang="en-US" dirty="0" err="1" smtClean="0"/>
              <a:t>Ibrahimi</a:t>
            </a:r>
            <a:r>
              <a:rPr lang="en-US" altLang="en-US" dirty="0" smtClean="0"/>
              <a:t>, Michael </a:t>
            </a:r>
            <a:r>
              <a:rPr lang="en-US" altLang="en-US" dirty="0"/>
              <a:t>Ikeda, Philip Leclerc, </a:t>
            </a:r>
            <a:r>
              <a:rPr lang="en-US" altLang="en-US" dirty="0" err="1"/>
              <a:t>Ashwin</a:t>
            </a:r>
            <a:r>
              <a:rPr lang="en-US" altLang="en-US" dirty="0"/>
              <a:t> </a:t>
            </a:r>
            <a:r>
              <a:rPr lang="en-US" altLang="en-US" dirty="0" err="1"/>
              <a:t>Machanavajjhala</a:t>
            </a:r>
            <a:r>
              <a:rPr lang="en-US" altLang="en-US" dirty="0"/>
              <a:t>, </a:t>
            </a:r>
            <a:r>
              <a:rPr lang="en-US" altLang="en-US" dirty="0" smtClean="0"/>
              <a:t>Christian Martindale, Gerome </a:t>
            </a:r>
            <a:r>
              <a:rPr lang="en-US" altLang="en-US" dirty="0" err="1"/>
              <a:t>Miklau</a:t>
            </a:r>
            <a:r>
              <a:rPr lang="en-US" altLang="en-US" dirty="0"/>
              <a:t>, Brett Moran, Ned </a:t>
            </a:r>
            <a:r>
              <a:rPr lang="en-US" altLang="en-US" dirty="0" smtClean="0"/>
              <a:t>Porter, Anne Ross and William Sexton</a:t>
            </a:r>
            <a:endParaRPr lang="en-US" dirty="0"/>
          </a:p>
        </p:txBody>
      </p:sp>
      <p:sp>
        <p:nvSpPr>
          <p:cNvPr id="5" name="Slide Number Placeholder 4"/>
          <p:cNvSpPr>
            <a:spLocks noGrp="1"/>
          </p:cNvSpPr>
          <p:nvPr>
            <p:ph type="sldNum" sz="quarter" idx="12"/>
          </p:nvPr>
        </p:nvSpPr>
        <p:spPr/>
        <p:txBody>
          <a:bodyPr/>
          <a:lstStyle/>
          <a:p>
            <a:fld id="{6B70B6FD-B4DD-4C3C-B591-D26FF6FF6394}" type="slidenum">
              <a:rPr lang="en-US" smtClean="0"/>
              <a:pPr/>
              <a:t>2</a:t>
            </a:fld>
            <a:endParaRPr lang="en-US"/>
          </a:p>
        </p:txBody>
      </p:sp>
    </p:spTree>
    <p:extLst>
      <p:ext uri="{BB962C8B-B14F-4D97-AF65-F5344CB8AC3E}">
        <p14:creationId xmlns:p14="http://schemas.microsoft.com/office/powerpoint/2010/main" val="2321767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mns06.pdf - Google Chrome"/>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27674" t="22438" r="26565" b="47168"/>
          <a:stretch/>
        </p:blipFill>
        <p:spPr>
          <a:xfrm>
            <a:off x="5803490" y="1172496"/>
            <a:ext cx="6388510" cy="5604388"/>
          </a:xfrm>
        </p:spPr>
      </p:pic>
      <p:sp>
        <p:nvSpPr>
          <p:cNvPr id="2" name="Title 1"/>
          <p:cNvSpPr>
            <a:spLocks noGrp="1"/>
          </p:cNvSpPr>
          <p:nvPr>
            <p:ph type="title"/>
          </p:nvPr>
        </p:nvSpPr>
        <p:spPr/>
        <p:txBody>
          <a:bodyPr>
            <a:normAutofit fontScale="90000"/>
          </a:bodyPr>
          <a:lstStyle/>
          <a:p>
            <a:r>
              <a:rPr lang="en-US" dirty="0" smtClean="0"/>
              <a:t>(</a:t>
            </a:r>
            <a:r>
              <a:rPr lang="en-US" dirty="0" err="1" smtClean="0"/>
              <a:t>Dwork</a:t>
            </a:r>
            <a:r>
              <a:rPr lang="en-US" dirty="0" smtClean="0"/>
              <a:t>, </a:t>
            </a:r>
            <a:r>
              <a:rPr lang="en-US" dirty="0" err="1" smtClean="0"/>
              <a:t>McSherry</a:t>
            </a:r>
            <a:r>
              <a:rPr lang="en-US" dirty="0" smtClean="0"/>
              <a:t>, Nissim &amp; Smith 2006) </a:t>
            </a:r>
            <a:br>
              <a:rPr lang="en-US" dirty="0" smtClean="0"/>
            </a:br>
            <a:r>
              <a:rPr lang="en-US" dirty="0" smtClean="0"/>
              <a:t>Differential Privacy</a:t>
            </a:r>
            <a:endParaRPr lang="en-US" dirty="0"/>
          </a:p>
        </p:txBody>
      </p:sp>
      <p:sp>
        <p:nvSpPr>
          <p:cNvPr id="6" name="Text Placeholder 5"/>
          <p:cNvSpPr>
            <a:spLocks noGrp="1"/>
          </p:cNvSpPr>
          <p:nvPr>
            <p:ph type="body" sz="quarter" idx="13"/>
          </p:nvPr>
        </p:nvSpPr>
        <p:spPr>
          <a:xfrm>
            <a:off x="609599" y="1600200"/>
            <a:ext cx="5328863" cy="4419600"/>
          </a:xfrm>
        </p:spPr>
        <p:txBody>
          <a:bodyPr>
            <a:normAutofit fontScale="85000" lnSpcReduction="20000"/>
          </a:bodyPr>
          <a:lstStyle/>
          <a:p>
            <a:pPr marL="0" indent="0">
              <a:buNone/>
            </a:pPr>
            <a:r>
              <a:rPr lang="en-US" dirty="0" smtClean="0"/>
              <a:t>Differential Privacy tells us how much noise to add!</a:t>
            </a:r>
          </a:p>
          <a:p>
            <a:pPr marL="0" indent="0">
              <a:buNone/>
            </a:pPr>
            <a:endParaRPr lang="en-US" dirty="0" smtClean="0"/>
          </a:p>
          <a:p>
            <a:pPr marL="0" indent="0">
              <a:buNone/>
            </a:pPr>
            <a:r>
              <a:rPr lang="en-US" dirty="0" smtClean="0"/>
              <a:t>A generic approach for protecting privacy by adding noise</a:t>
            </a:r>
          </a:p>
          <a:p>
            <a:pPr marL="0" indent="0">
              <a:buNone/>
            </a:pPr>
            <a:endParaRPr lang="en-US" dirty="0"/>
          </a:p>
          <a:p>
            <a:pPr marL="0" indent="0">
              <a:buNone/>
            </a:pPr>
            <a:r>
              <a:rPr lang="en-US" dirty="0" smtClean="0"/>
              <a:t>Key features:</a:t>
            </a:r>
          </a:p>
          <a:p>
            <a:pPr lvl="1"/>
            <a:r>
              <a:rPr lang="en-US" b="1" dirty="0"/>
              <a:t>lower bound </a:t>
            </a:r>
            <a:r>
              <a:rPr lang="en-US" dirty="0"/>
              <a:t>for the amount of </a:t>
            </a:r>
            <a:r>
              <a:rPr lang="en-US" dirty="0" smtClean="0"/>
              <a:t>noise that needs to be added</a:t>
            </a:r>
            <a:endParaRPr lang="en-US" b="1" dirty="0"/>
          </a:p>
          <a:p>
            <a:pPr lvl="1"/>
            <a:r>
              <a:rPr lang="en-US" b="1" dirty="0" smtClean="0"/>
              <a:t>upper bound </a:t>
            </a:r>
            <a:r>
              <a:rPr lang="en-US" dirty="0"/>
              <a:t>for privacy </a:t>
            </a:r>
            <a:r>
              <a:rPr lang="en-US" dirty="0" smtClean="0"/>
              <a:t>loss</a:t>
            </a:r>
            <a:endParaRPr lang="en-US" dirty="0"/>
          </a:p>
          <a:p>
            <a:pPr lvl="1"/>
            <a:r>
              <a:rPr lang="en-US" dirty="0" smtClean="0"/>
              <a:t>Mechanisms are </a:t>
            </a:r>
            <a:r>
              <a:rPr lang="en-US" b="1" dirty="0" err="1" smtClean="0"/>
              <a:t>composable</a:t>
            </a:r>
            <a:endParaRPr lang="en-US" dirty="0" smtClean="0"/>
          </a:p>
        </p:txBody>
      </p:sp>
      <p:pic>
        <p:nvPicPr>
          <p:cNvPr id="4" name="Content Placeholder 6">
            <a:extLst>
              <a:ext uri="{FF2B5EF4-FFF2-40B4-BE49-F238E27FC236}">
                <a16:creationId xmlns:a16="http://schemas.microsoft.com/office/drawing/2014/main" id="{56B4C059-9C1F-FE4E-B0BA-1DCE5E271F7C}"/>
              </a:ext>
            </a:extLst>
          </p:cNvPr>
          <p:cNvPicPr>
            <a:picLocks noChangeAspect="1"/>
          </p:cNvPicPr>
          <p:nvPr/>
        </p:nvPicPr>
        <p:blipFill>
          <a:blip r:embed="rId3"/>
          <a:stretch>
            <a:fillRect/>
          </a:stretch>
        </p:blipFill>
        <p:spPr>
          <a:xfrm>
            <a:off x="9301023" y="4004186"/>
            <a:ext cx="2389126" cy="2702308"/>
          </a:xfrm>
          <a:prstGeom prst="rect">
            <a:avLst/>
          </a:prstGeom>
        </p:spPr>
      </p:pic>
      <p:sp>
        <p:nvSpPr>
          <p:cNvPr id="7" name="Slide Number Placeholder 6"/>
          <p:cNvSpPr>
            <a:spLocks noGrp="1"/>
          </p:cNvSpPr>
          <p:nvPr>
            <p:ph type="sldNum" sz="quarter" idx="12"/>
          </p:nvPr>
        </p:nvSpPr>
        <p:spPr/>
        <p:txBody>
          <a:bodyPr/>
          <a:lstStyle/>
          <a:p>
            <a:fld id="{6B70B6FD-B4DD-4C3C-B591-D26FF6FF6394}" type="slidenum">
              <a:rPr lang="en-US" smtClean="0"/>
              <a:t>20</a:t>
            </a:fld>
            <a:endParaRPr lang="en-US"/>
          </a:p>
        </p:txBody>
      </p:sp>
    </p:spTree>
    <p:extLst>
      <p:ext uri="{BB962C8B-B14F-4D97-AF65-F5344CB8AC3E}">
        <p14:creationId xmlns:p14="http://schemas.microsoft.com/office/powerpoint/2010/main" val="3196369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In 2017, the Census Bureau announced that it would use differential privacy for the 2020 Census.</a:t>
            </a:r>
            <a:endParaRPr lang="en-US" sz="3600" dirty="0"/>
          </a:p>
        </p:txBody>
      </p:sp>
      <p:sp>
        <p:nvSpPr>
          <p:cNvPr id="3" name="Content Placeholder 2"/>
          <p:cNvSpPr>
            <a:spLocks noGrp="1"/>
          </p:cNvSpPr>
          <p:nvPr>
            <p:ph idx="13"/>
          </p:nvPr>
        </p:nvSpPr>
        <p:spPr>
          <a:xfrm>
            <a:off x="339047" y="1600200"/>
            <a:ext cx="5167241" cy="4419600"/>
          </a:xfrm>
        </p:spPr>
        <p:txBody>
          <a:bodyPr/>
          <a:lstStyle/>
          <a:p>
            <a:pPr marL="0" indent="0">
              <a:buNone/>
            </a:pPr>
            <a:r>
              <a:rPr lang="en-US" dirty="0" smtClean="0"/>
              <a:t>Differential privacy provides:</a:t>
            </a:r>
          </a:p>
          <a:p>
            <a:pPr lvl="1"/>
            <a:r>
              <a:rPr lang="en-US" dirty="0" smtClean="0"/>
              <a:t>Provable bounds on the maximum privacy loss</a:t>
            </a:r>
          </a:p>
          <a:p>
            <a:pPr lvl="1"/>
            <a:endParaRPr lang="en-US" dirty="0" smtClean="0"/>
          </a:p>
          <a:p>
            <a:pPr lvl="1"/>
            <a:r>
              <a:rPr lang="en-US" dirty="0" smtClean="0"/>
              <a:t>Algorithms that allow policy makers to manage the trade-off between accuracy and privacy</a:t>
            </a:r>
          </a:p>
          <a:p>
            <a:pPr lvl="1"/>
            <a:endParaRPr lang="en-US" dirty="0"/>
          </a:p>
        </p:txBody>
      </p:sp>
      <p:sp>
        <p:nvSpPr>
          <p:cNvPr id="5" name="TextBox 4"/>
          <p:cNvSpPr txBox="1"/>
          <p:nvPr/>
        </p:nvSpPr>
        <p:spPr>
          <a:xfrm>
            <a:off x="9164567" y="6475416"/>
            <a:ext cx="1524969" cy="369332"/>
          </a:xfrm>
          <a:prstGeom prst="rect">
            <a:avLst/>
          </a:prstGeom>
          <a:noFill/>
        </p:spPr>
        <p:txBody>
          <a:bodyPr wrap="none" rtlCol="0">
            <a:spAutoFit/>
          </a:bodyPr>
          <a:lstStyle/>
          <a:p>
            <a:r>
              <a:rPr lang="en-US" dirty="0">
                <a:solidFill>
                  <a:schemeClr val="bg1"/>
                </a:solidFill>
              </a:rPr>
              <a:t>Pre-Decisional</a:t>
            </a:r>
          </a:p>
        </p:txBody>
      </p:sp>
      <p:pic>
        <p:nvPicPr>
          <p:cNvPr id="19" name="Picture 18" descr="Acrobat Document - Adobe Acrobat Reader 2017"/>
          <p:cNvPicPr>
            <a:picLocks noChangeAspect="1"/>
          </p:cNvPicPr>
          <p:nvPr/>
        </p:nvPicPr>
        <p:blipFill rotWithShape="1">
          <a:blip r:embed="rId3">
            <a:extLst>
              <a:ext uri="{28A0092B-C50C-407E-A947-70E740481C1C}">
                <a14:useLocalDpi xmlns:a14="http://schemas.microsoft.com/office/drawing/2010/main" val="0"/>
              </a:ext>
            </a:extLst>
          </a:blip>
          <a:srcRect l="45000" t="54266" r="10625" b="7932"/>
          <a:stretch/>
        </p:blipFill>
        <p:spPr>
          <a:xfrm>
            <a:off x="5506288" y="1951630"/>
            <a:ext cx="6586756" cy="3084394"/>
          </a:xfrm>
          <a:prstGeom prst="rect">
            <a:avLst/>
          </a:prstGeom>
        </p:spPr>
      </p:pic>
      <p:sp>
        <p:nvSpPr>
          <p:cNvPr id="4" name="Rectangle 3"/>
          <p:cNvSpPr/>
          <p:nvPr/>
        </p:nvSpPr>
        <p:spPr>
          <a:xfrm>
            <a:off x="8093122" y="1951630"/>
            <a:ext cx="1924335" cy="232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6B70B6FD-B4DD-4C3C-B591-D26FF6FF6394}" type="slidenum">
              <a:rPr lang="en-US" smtClean="0"/>
              <a:t>21</a:t>
            </a:fld>
            <a:endParaRPr lang="en-US"/>
          </a:p>
        </p:txBody>
      </p:sp>
    </p:spTree>
    <p:extLst>
      <p:ext uri="{BB962C8B-B14F-4D97-AF65-F5344CB8AC3E}">
        <p14:creationId xmlns:p14="http://schemas.microsoft.com/office/powerpoint/2010/main" val="3660984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Consider a census block:</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1" y="3103418"/>
            <a:ext cx="4287957" cy="2673926"/>
          </a:xfrm>
          <a:prstGeom prst="rect">
            <a:avLst/>
          </a:prstGeom>
        </p:spPr>
      </p:pic>
      <p:graphicFrame>
        <p:nvGraphicFramePr>
          <p:cNvPr id="7" name="Table 6"/>
          <p:cNvGraphicFramePr>
            <a:graphicFrameLocks noGrp="1"/>
          </p:cNvGraphicFramePr>
          <p:nvPr>
            <p:extLst/>
          </p:nvPr>
        </p:nvGraphicFramePr>
        <p:xfrm>
          <a:off x="7135092" y="2563090"/>
          <a:ext cx="4641273" cy="3214254"/>
        </p:xfrm>
        <a:graphic>
          <a:graphicData uri="http://schemas.openxmlformats.org/drawingml/2006/table">
            <a:tbl>
              <a:tblPr firstRow="1" bandRow="1">
                <a:tableStyleId>{5C22544A-7EE6-4342-B048-85BDC9FD1C3A}</a:tableStyleId>
              </a:tblPr>
              <a:tblGrid>
                <a:gridCol w="1547091">
                  <a:extLst>
                    <a:ext uri="{9D8B030D-6E8A-4147-A177-3AD203B41FA5}">
                      <a16:colId xmlns:a16="http://schemas.microsoft.com/office/drawing/2014/main" val="2617195235"/>
                    </a:ext>
                  </a:extLst>
                </a:gridCol>
                <a:gridCol w="1547091">
                  <a:extLst>
                    <a:ext uri="{9D8B030D-6E8A-4147-A177-3AD203B41FA5}">
                      <a16:colId xmlns:a16="http://schemas.microsoft.com/office/drawing/2014/main" val="1217562940"/>
                    </a:ext>
                  </a:extLst>
                </a:gridCol>
                <a:gridCol w="1547091">
                  <a:extLst>
                    <a:ext uri="{9D8B030D-6E8A-4147-A177-3AD203B41FA5}">
                      <a16:colId xmlns:a16="http://schemas.microsoft.com/office/drawing/2014/main" val="2162750278"/>
                    </a:ext>
                  </a:extLst>
                </a:gridCol>
              </a:tblGrid>
              <a:tr h="1071418">
                <a:tc>
                  <a:txBody>
                    <a:bodyPr/>
                    <a:lstStyle/>
                    <a:p>
                      <a:pPr algn="ctr"/>
                      <a:endParaRPr lang="en-US" sz="2800" dirty="0"/>
                    </a:p>
                  </a:txBody>
                  <a:tcPr anchor="ctr"/>
                </a:tc>
                <a:tc>
                  <a:txBody>
                    <a:bodyPr/>
                    <a:lstStyle/>
                    <a:p>
                      <a:pPr algn="ctr"/>
                      <a:r>
                        <a:rPr lang="en-US" sz="2800" dirty="0" smtClean="0"/>
                        <a:t>Male</a:t>
                      </a:r>
                      <a:endParaRPr lang="en-US" sz="2800" dirty="0"/>
                    </a:p>
                  </a:txBody>
                  <a:tcPr anchor="ctr"/>
                </a:tc>
                <a:tc>
                  <a:txBody>
                    <a:bodyPr/>
                    <a:lstStyle/>
                    <a:p>
                      <a:pPr algn="ctr"/>
                      <a:r>
                        <a:rPr lang="en-US" sz="2800" dirty="0" smtClean="0"/>
                        <a:t>Female</a:t>
                      </a:r>
                      <a:endParaRPr lang="en-US" sz="2800" dirty="0"/>
                    </a:p>
                  </a:txBody>
                  <a:tcPr anchor="ctr"/>
                </a:tc>
                <a:extLst>
                  <a:ext uri="{0D108BD9-81ED-4DB2-BD59-A6C34878D82A}">
                    <a16:rowId xmlns:a16="http://schemas.microsoft.com/office/drawing/2014/main" val="2979219699"/>
                  </a:ext>
                </a:extLst>
              </a:tr>
              <a:tr h="1071418">
                <a:tc>
                  <a:txBody>
                    <a:bodyPr/>
                    <a:lstStyle/>
                    <a:p>
                      <a:pPr algn="ctr"/>
                      <a:r>
                        <a:rPr lang="en-US" sz="2800" dirty="0" smtClean="0"/>
                        <a:t>Age &lt; 18</a:t>
                      </a:r>
                      <a:endParaRPr lang="en-US" sz="2800" dirty="0"/>
                    </a:p>
                  </a:txBody>
                  <a:tcPr anchor="ctr"/>
                </a:tc>
                <a:tc>
                  <a:txBody>
                    <a:bodyPr/>
                    <a:lstStyle/>
                    <a:p>
                      <a:pPr algn="ctr"/>
                      <a:r>
                        <a:rPr lang="en-US" sz="2800" dirty="0" smtClean="0"/>
                        <a:t>10</a:t>
                      </a:r>
                      <a:endParaRPr lang="en-US" sz="2800" dirty="0"/>
                    </a:p>
                  </a:txBody>
                  <a:tcPr anchor="ctr"/>
                </a:tc>
                <a:tc>
                  <a:txBody>
                    <a:bodyPr/>
                    <a:lstStyle/>
                    <a:p>
                      <a:pPr algn="ctr"/>
                      <a:r>
                        <a:rPr lang="en-US" sz="2800" dirty="0" smtClean="0"/>
                        <a:t>20</a:t>
                      </a:r>
                      <a:endParaRPr lang="en-US" sz="2800" dirty="0"/>
                    </a:p>
                  </a:txBody>
                  <a:tcPr anchor="ctr"/>
                </a:tc>
                <a:extLst>
                  <a:ext uri="{0D108BD9-81ED-4DB2-BD59-A6C34878D82A}">
                    <a16:rowId xmlns:a16="http://schemas.microsoft.com/office/drawing/2014/main" val="2781557123"/>
                  </a:ext>
                </a:extLst>
              </a:tr>
              <a:tr h="1071418">
                <a:tc>
                  <a:txBody>
                    <a:bodyPr/>
                    <a:lstStyle/>
                    <a:p>
                      <a:pPr algn="ctr"/>
                      <a:r>
                        <a:rPr lang="en-US" sz="2800" dirty="0" smtClean="0"/>
                        <a:t>Age &gt;= 18</a:t>
                      </a:r>
                      <a:endParaRPr lang="en-US" sz="2800" dirty="0"/>
                    </a:p>
                  </a:txBody>
                  <a:tcPr anchor="ctr"/>
                </a:tc>
                <a:tc>
                  <a:txBody>
                    <a:bodyPr/>
                    <a:lstStyle/>
                    <a:p>
                      <a:pPr algn="ctr"/>
                      <a:r>
                        <a:rPr lang="en-US" sz="2800" dirty="0" smtClean="0"/>
                        <a:t>40</a:t>
                      </a:r>
                      <a:endParaRPr lang="en-US" sz="2800" dirty="0"/>
                    </a:p>
                  </a:txBody>
                  <a:tcPr anchor="ctr"/>
                </a:tc>
                <a:tc>
                  <a:txBody>
                    <a:bodyPr/>
                    <a:lstStyle/>
                    <a:p>
                      <a:pPr algn="ctr"/>
                      <a:r>
                        <a:rPr lang="en-US" sz="2800" dirty="0" smtClean="0"/>
                        <a:t>30</a:t>
                      </a:r>
                      <a:endParaRPr lang="en-US" sz="2800" dirty="0"/>
                    </a:p>
                  </a:txBody>
                  <a:tcPr anchor="ctr"/>
                </a:tc>
                <a:extLst>
                  <a:ext uri="{0D108BD9-81ED-4DB2-BD59-A6C34878D82A}">
                    <a16:rowId xmlns:a16="http://schemas.microsoft.com/office/drawing/2014/main" val="3189273792"/>
                  </a:ext>
                </a:extLst>
              </a:tr>
            </a:tbl>
          </a:graphicData>
        </a:graphic>
      </p:graphicFrame>
      <p:sp>
        <p:nvSpPr>
          <p:cNvPr id="8" name="TextBox 7"/>
          <p:cNvSpPr txBox="1"/>
          <p:nvPr/>
        </p:nvSpPr>
        <p:spPr>
          <a:xfrm>
            <a:off x="8268211" y="1909658"/>
            <a:ext cx="2271969" cy="584775"/>
          </a:xfrm>
          <a:prstGeom prst="rect">
            <a:avLst/>
          </a:prstGeom>
          <a:noFill/>
        </p:spPr>
        <p:txBody>
          <a:bodyPr wrap="none" rtlCol="0">
            <a:spAutoFit/>
          </a:bodyPr>
          <a:lstStyle/>
          <a:p>
            <a:r>
              <a:rPr lang="en-US" sz="3200" b="1" dirty="0" smtClean="0"/>
              <a:t>As Reported</a:t>
            </a:r>
            <a:endParaRPr lang="en-US" sz="3200" b="1" dirty="0"/>
          </a:p>
        </p:txBody>
      </p:sp>
      <p:sp>
        <p:nvSpPr>
          <p:cNvPr id="9" name="TextBox 8"/>
          <p:cNvSpPr txBox="1"/>
          <p:nvPr/>
        </p:nvSpPr>
        <p:spPr>
          <a:xfrm>
            <a:off x="274139" y="1578122"/>
            <a:ext cx="2338525" cy="584775"/>
          </a:xfrm>
          <a:prstGeom prst="rect">
            <a:avLst/>
          </a:prstGeom>
          <a:noFill/>
        </p:spPr>
        <p:txBody>
          <a:bodyPr wrap="none" rtlCol="0">
            <a:spAutoFit/>
          </a:bodyPr>
          <a:lstStyle/>
          <a:p>
            <a:r>
              <a:rPr lang="en-US" sz="3200" b="1" dirty="0" smtClean="0"/>
              <a:t>As collected:</a:t>
            </a:r>
            <a:endParaRPr lang="en-US" sz="3200" b="1" dirty="0"/>
          </a:p>
        </p:txBody>
      </p:sp>
      <p:sp>
        <p:nvSpPr>
          <p:cNvPr id="4" name="Slide Number Placeholder 3"/>
          <p:cNvSpPr>
            <a:spLocks noGrp="1"/>
          </p:cNvSpPr>
          <p:nvPr>
            <p:ph type="sldNum" sz="quarter" idx="12"/>
          </p:nvPr>
        </p:nvSpPr>
        <p:spPr/>
        <p:txBody>
          <a:bodyPr/>
          <a:lstStyle/>
          <a:p>
            <a:fld id="{6B70B6FD-B4DD-4C3C-B591-D26FF6FF6394}" type="slidenum">
              <a:rPr lang="en-US" smtClean="0"/>
              <a:t>22</a:t>
            </a:fld>
            <a:endParaRPr lang="en-US"/>
          </a:p>
        </p:txBody>
      </p:sp>
    </p:spTree>
    <p:extLst>
      <p:ext uri="{BB962C8B-B14F-4D97-AF65-F5344CB8AC3E}">
        <p14:creationId xmlns:p14="http://schemas.microsoft.com/office/powerpoint/2010/main" val="2677341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9047" y="1"/>
            <a:ext cx="4766353" cy="1222376"/>
          </a:xfrm>
        </p:spPr>
        <p:txBody>
          <a:bodyPr>
            <a:normAutofit/>
          </a:bodyPr>
          <a:lstStyle/>
          <a:p>
            <a:r>
              <a:rPr lang="en-US" sz="3200" dirty="0" smtClean="0"/>
              <a:t>Consider a census block:</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2533354792"/>
              </p:ext>
            </p:extLst>
          </p:nvPr>
        </p:nvGraphicFramePr>
        <p:xfrm>
          <a:off x="5375342" y="878728"/>
          <a:ext cx="4507158" cy="1714788"/>
        </p:xfrm>
        <a:graphic>
          <a:graphicData uri="http://schemas.openxmlformats.org/drawingml/2006/table">
            <a:tbl>
              <a:tblPr firstRow="1" bandRow="1">
                <a:tableStyleId>{5C22544A-7EE6-4342-B048-85BDC9FD1C3A}</a:tableStyleId>
              </a:tblPr>
              <a:tblGrid>
                <a:gridCol w="1647759">
                  <a:extLst>
                    <a:ext uri="{9D8B030D-6E8A-4147-A177-3AD203B41FA5}">
                      <a16:colId xmlns:a16="http://schemas.microsoft.com/office/drawing/2014/main" val="2617195235"/>
                    </a:ext>
                  </a:extLst>
                </a:gridCol>
                <a:gridCol w="1357013">
                  <a:extLst>
                    <a:ext uri="{9D8B030D-6E8A-4147-A177-3AD203B41FA5}">
                      <a16:colId xmlns:a16="http://schemas.microsoft.com/office/drawing/2014/main" val="1217562940"/>
                    </a:ext>
                  </a:extLst>
                </a:gridCol>
                <a:gridCol w="1502386">
                  <a:extLst>
                    <a:ext uri="{9D8B030D-6E8A-4147-A177-3AD203B41FA5}">
                      <a16:colId xmlns:a16="http://schemas.microsoft.com/office/drawing/2014/main" val="2162750278"/>
                    </a:ext>
                  </a:extLst>
                </a:gridCol>
              </a:tblGrid>
              <a:tr h="519967">
                <a:tc>
                  <a:txBody>
                    <a:bodyPr/>
                    <a:lstStyle/>
                    <a:p>
                      <a:pPr algn="ctr"/>
                      <a:endParaRPr lang="en-US" sz="2400" dirty="0"/>
                    </a:p>
                  </a:txBody>
                  <a:tcPr anchor="ctr"/>
                </a:tc>
                <a:tc>
                  <a:txBody>
                    <a:bodyPr/>
                    <a:lstStyle/>
                    <a:p>
                      <a:pPr algn="ctr"/>
                      <a:r>
                        <a:rPr lang="en-US" sz="2400" dirty="0" smtClean="0"/>
                        <a:t>Male</a:t>
                      </a:r>
                      <a:endParaRPr lang="en-US" sz="2400" dirty="0"/>
                    </a:p>
                  </a:txBody>
                  <a:tcPr anchor="ctr"/>
                </a:tc>
                <a:tc>
                  <a:txBody>
                    <a:bodyPr/>
                    <a:lstStyle/>
                    <a:p>
                      <a:pPr algn="ctr"/>
                      <a:r>
                        <a:rPr lang="en-US" sz="2400" dirty="0" smtClean="0"/>
                        <a:t>Female</a:t>
                      </a:r>
                      <a:endParaRPr lang="en-US" sz="2400" dirty="0"/>
                    </a:p>
                  </a:txBody>
                  <a:tcPr anchor="ctr"/>
                </a:tc>
                <a:extLst>
                  <a:ext uri="{0D108BD9-81ED-4DB2-BD59-A6C34878D82A}">
                    <a16:rowId xmlns:a16="http://schemas.microsoft.com/office/drawing/2014/main" val="2979219699"/>
                  </a:ext>
                </a:extLst>
              </a:tr>
              <a:tr h="519967">
                <a:tc>
                  <a:txBody>
                    <a:bodyPr/>
                    <a:lstStyle/>
                    <a:p>
                      <a:pPr algn="ctr"/>
                      <a:r>
                        <a:rPr lang="en-US" sz="2400" dirty="0" smtClean="0"/>
                        <a:t>Age &lt; 18</a:t>
                      </a:r>
                      <a:endParaRPr lang="en-US" sz="2400" dirty="0"/>
                    </a:p>
                  </a:txBody>
                  <a:tcPr anchor="ctr"/>
                </a:tc>
                <a:tc>
                  <a:txBody>
                    <a:bodyPr/>
                    <a:lstStyle/>
                    <a:p>
                      <a:pPr algn="ctr"/>
                      <a:r>
                        <a:rPr lang="en-US" sz="2400" dirty="0" smtClean="0"/>
                        <a:t>4</a:t>
                      </a:r>
                      <a:endParaRPr lang="en-US" sz="2400" dirty="0"/>
                    </a:p>
                  </a:txBody>
                  <a:tcPr anchor="ctr"/>
                </a:tc>
                <a:tc>
                  <a:txBody>
                    <a:bodyPr/>
                    <a:lstStyle/>
                    <a:p>
                      <a:pPr algn="ctr"/>
                      <a:r>
                        <a:rPr lang="en-US" sz="2400" dirty="0" smtClean="0"/>
                        <a:t>4</a:t>
                      </a:r>
                      <a:endParaRPr lang="en-US" sz="2400" dirty="0"/>
                    </a:p>
                  </a:txBody>
                  <a:tcPr anchor="ctr"/>
                </a:tc>
                <a:extLst>
                  <a:ext uri="{0D108BD9-81ED-4DB2-BD59-A6C34878D82A}">
                    <a16:rowId xmlns:a16="http://schemas.microsoft.com/office/drawing/2014/main" val="2781557123"/>
                  </a:ext>
                </a:extLst>
              </a:tr>
              <a:tr h="674854">
                <a:tc>
                  <a:txBody>
                    <a:bodyPr/>
                    <a:lstStyle/>
                    <a:p>
                      <a:pPr algn="ctr"/>
                      <a:r>
                        <a:rPr lang="en-US" sz="2400" dirty="0" smtClean="0"/>
                        <a:t>Age &gt;= 18</a:t>
                      </a:r>
                      <a:endParaRPr lang="en-US" sz="2400" dirty="0"/>
                    </a:p>
                  </a:txBody>
                  <a:tcPr anchor="ctr"/>
                </a:tc>
                <a:tc>
                  <a:txBody>
                    <a:bodyPr/>
                    <a:lstStyle/>
                    <a:p>
                      <a:pPr algn="ctr"/>
                      <a:r>
                        <a:rPr lang="en-US" sz="2400" dirty="0" smtClean="0"/>
                        <a:t>4</a:t>
                      </a:r>
                      <a:endParaRPr lang="en-US" sz="2400" dirty="0"/>
                    </a:p>
                  </a:txBody>
                  <a:tcPr anchor="ctr"/>
                </a:tc>
                <a:tc>
                  <a:txBody>
                    <a:bodyPr/>
                    <a:lstStyle/>
                    <a:p>
                      <a:pPr algn="ctr"/>
                      <a:r>
                        <a:rPr lang="en-US" sz="2400" dirty="0" smtClean="0"/>
                        <a:t>4</a:t>
                      </a:r>
                      <a:endParaRPr lang="en-US" sz="2400" dirty="0"/>
                    </a:p>
                  </a:txBody>
                  <a:tcPr anchor="ctr"/>
                </a:tc>
                <a:extLst>
                  <a:ext uri="{0D108BD9-81ED-4DB2-BD59-A6C34878D82A}">
                    <a16:rowId xmlns:a16="http://schemas.microsoft.com/office/drawing/2014/main" val="3189273792"/>
                  </a:ext>
                </a:extLst>
              </a:tr>
            </a:tbl>
          </a:graphicData>
        </a:graphic>
      </p:graphicFrame>
      <p:sp>
        <p:nvSpPr>
          <p:cNvPr id="8" name="TextBox 7"/>
          <p:cNvSpPr txBox="1"/>
          <p:nvPr/>
        </p:nvSpPr>
        <p:spPr>
          <a:xfrm>
            <a:off x="6599149" y="321216"/>
            <a:ext cx="2271969" cy="584775"/>
          </a:xfrm>
          <a:prstGeom prst="rect">
            <a:avLst/>
          </a:prstGeom>
          <a:noFill/>
        </p:spPr>
        <p:txBody>
          <a:bodyPr wrap="none" rtlCol="0">
            <a:spAutoFit/>
          </a:bodyPr>
          <a:lstStyle/>
          <a:p>
            <a:r>
              <a:rPr lang="en-US" sz="3200" b="1" dirty="0" smtClean="0"/>
              <a:t>As reported</a:t>
            </a:r>
            <a:endParaRPr lang="en-US" sz="3200" b="1" dirty="0"/>
          </a:p>
        </p:txBody>
      </p:sp>
      <p:sp>
        <p:nvSpPr>
          <p:cNvPr id="9" name="TextBox 8"/>
          <p:cNvSpPr txBox="1"/>
          <p:nvPr/>
        </p:nvSpPr>
        <p:spPr>
          <a:xfrm>
            <a:off x="1576467" y="1672622"/>
            <a:ext cx="2338525" cy="584775"/>
          </a:xfrm>
          <a:prstGeom prst="rect">
            <a:avLst/>
          </a:prstGeom>
          <a:noFill/>
        </p:spPr>
        <p:txBody>
          <a:bodyPr wrap="none" rtlCol="0">
            <a:spAutoFit/>
          </a:bodyPr>
          <a:lstStyle/>
          <a:p>
            <a:r>
              <a:rPr lang="en-US" sz="3200" b="1" dirty="0" smtClean="0"/>
              <a:t>As collected:</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10" y="2707642"/>
            <a:ext cx="1886590" cy="10697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10" y="3903606"/>
            <a:ext cx="1886590" cy="106971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337" y="3903607"/>
            <a:ext cx="1886590" cy="106971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337" y="2707642"/>
            <a:ext cx="1886590" cy="1069715"/>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057026492"/>
              </p:ext>
            </p:extLst>
          </p:nvPr>
        </p:nvGraphicFramePr>
        <p:xfrm>
          <a:off x="5375342" y="2738167"/>
          <a:ext cx="4507158" cy="1714788"/>
        </p:xfrm>
        <a:graphic>
          <a:graphicData uri="http://schemas.openxmlformats.org/drawingml/2006/table">
            <a:tbl>
              <a:tblPr firstRow="1" bandRow="1">
                <a:tableStyleId>{5C22544A-7EE6-4342-B048-85BDC9FD1C3A}</a:tableStyleId>
              </a:tblPr>
              <a:tblGrid>
                <a:gridCol w="1647759">
                  <a:extLst>
                    <a:ext uri="{9D8B030D-6E8A-4147-A177-3AD203B41FA5}">
                      <a16:colId xmlns:a16="http://schemas.microsoft.com/office/drawing/2014/main" val="2617195235"/>
                    </a:ext>
                  </a:extLst>
                </a:gridCol>
                <a:gridCol w="1357013">
                  <a:extLst>
                    <a:ext uri="{9D8B030D-6E8A-4147-A177-3AD203B41FA5}">
                      <a16:colId xmlns:a16="http://schemas.microsoft.com/office/drawing/2014/main" val="1217562940"/>
                    </a:ext>
                  </a:extLst>
                </a:gridCol>
                <a:gridCol w="1502386">
                  <a:extLst>
                    <a:ext uri="{9D8B030D-6E8A-4147-A177-3AD203B41FA5}">
                      <a16:colId xmlns:a16="http://schemas.microsoft.com/office/drawing/2014/main" val="2162750278"/>
                    </a:ext>
                  </a:extLst>
                </a:gridCol>
              </a:tblGrid>
              <a:tr h="519967">
                <a:tc>
                  <a:txBody>
                    <a:bodyPr/>
                    <a:lstStyle/>
                    <a:p>
                      <a:pPr algn="ctr"/>
                      <a:endParaRPr lang="en-US" sz="2400" dirty="0"/>
                    </a:p>
                  </a:txBody>
                  <a:tcPr anchor="ctr"/>
                </a:tc>
                <a:tc>
                  <a:txBody>
                    <a:bodyPr/>
                    <a:lstStyle/>
                    <a:p>
                      <a:pPr algn="ctr"/>
                      <a:r>
                        <a:rPr lang="en-US" sz="2400" dirty="0" smtClean="0"/>
                        <a:t>Male</a:t>
                      </a:r>
                      <a:endParaRPr lang="en-US" sz="2400" dirty="0"/>
                    </a:p>
                  </a:txBody>
                  <a:tcPr anchor="ctr"/>
                </a:tc>
                <a:tc>
                  <a:txBody>
                    <a:bodyPr/>
                    <a:lstStyle/>
                    <a:p>
                      <a:pPr algn="ctr"/>
                      <a:r>
                        <a:rPr lang="en-US" sz="2400" dirty="0" smtClean="0"/>
                        <a:t>Female</a:t>
                      </a:r>
                      <a:endParaRPr lang="en-US" sz="2400" dirty="0"/>
                    </a:p>
                  </a:txBody>
                  <a:tcPr anchor="ctr"/>
                </a:tc>
                <a:extLst>
                  <a:ext uri="{0D108BD9-81ED-4DB2-BD59-A6C34878D82A}">
                    <a16:rowId xmlns:a16="http://schemas.microsoft.com/office/drawing/2014/main" val="2979219699"/>
                  </a:ext>
                </a:extLst>
              </a:tr>
              <a:tr h="519967">
                <a:tc>
                  <a:txBody>
                    <a:bodyPr/>
                    <a:lstStyle/>
                    <a:p>
                      <a:pPr algn="ctr"/>
                      <a:r>
                        <a:rPr lang="en-US" sz="2400" dirty="0" smtClean="0"/>
                        <a:t>Age &lt; 18</a:t>
                      </a:r>
                      <a:endParaRPr lang="en-US" sz="2400" dirty="0"/>
                    </a:p>
                  </a:txBody>
                  <a:tcPr anchor="ctr"/>
                </a:tc>
                <a:tc>
                  <a:txBody>
                    <a:bodyPr/>
                    <a:lstStyle/>
                    <a:p>
                      <a:pPr algn="ctr"/>
                      <a:r>
                        <a:rPr lang="en-US" sz="2400" dirty="0" smtClean="0"/>
                        <a:t>3</a:t>
                      </a:r>
                      <a:endParaRPr lang="en-US" sz="2400" dirty="0"/>
                    </a:p>
                  </a:txBody>
                  <a:tcPr anchor="ctr"/>
                </a:tc>
                <a:tc>
                  <a:txBody>
                    <a:bodyPr/>
                    <a:lstStyle/>
                    <a:p>
                      <a:pPr algn="ctr"/>
                      <a:r>
                        <a:rPr lang="en-US" sz="2400" dirty="0" smtClean="0"/>
                        <a:t>2</a:t>
                      </a:r>
                      <a:endParaRPr lang="en-US" sz="2400" dirty="0"/>
                    </a:p>
                  </a:txBody>
                  <a:tcPr anchor="ctr"/>
                </a:tc>
                <a:extLst>
                  <a:ext uri="{0D108BD9-81ED-4DB2-BD59-A6C34878D82A}">
                    <a16:rowId xmlns:a16="http://schemas.microsoft.com/office/drawing/2014/main" val="2781557123"/>
                  </a:ext>
                </a:extLst>
              </a:tr>
              <a:tr h="674854">
                <a:tc>
                  <a:txBody>
                    <a:bodyPr/>
                    <a:lstStyle/>
                    <a:p>
                      <a:pPr algn="ctr"/>
                      <a:r>
                        <a:rPr lang="en-US" sz="2400" dirty="0" smtClean="0"/>
                        <a:t>Age &gt;= 18</a:t>
                      </a:r>
                      <a:endParaRPr lang="en-US" sz="2400" dirty="0"/>
                    </a:p>
                  </a:txBody>
                  <a:tcPr anchor="ctr"/>
                </a:tc>
                <a:tc>
                  <a:txBody>
                    <a:bodyPr/>
                    <a:lstStyle/>
                    <a:p>
                      <a:pPr algn="ctr"/>
                      <a:r>
                        <a:rPr lang="en-US" sz="2400" dirty="0" smtClean="0"/>
                        <a:t>5</a:t>
                      </a:r>
                      <a:endParaRPr lang="en-US" sz="2400" dirty="0"/>
                    </a:p>
                  </a:txBody>
                  <a:tcPr anchor="ctr"/>
                </a:tc>
                <a:tc>
                  <a:txBody>
                    <a:bodyPr/>
                    <a:lstStyle/>
                    <a:p>
                      <a:pPr algn="ctr"/>
                      <a:r>
                        <a:rPr lang="en-US" sz="2400" dirty="0" smtClean="0"/>
                        <a:t>6</a:t>
                      </a:r>
                      <a:endParaRPr lang="en-US" sz="2400" dirty="0"/>
                    </a:p>
                  </a:txBody>
                  <a:tcPr anchor="ctr"/>
                </a:tc>
                <a:extLst>
                  <a:ext uri="{0D108BD9-81ED-4DB2-BD59-A6C34878D82A}">
                    <a16:rowId xmlns:a16="http://schemas.microsoft.com/office/drawing/2014/main" val="318927379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566755696"/>
              </p:ext>
            </p:extLst>
          </p:nvPr>
        </p:nvGraphicFramePr>
        <p:xfrm>
          <a:off x="5375342" y="4616749"/>
          <a:ext cx="4507158" cy="1714788"/>
        </p:xfrm>
        <a:graphic>
          <a:graphicData uri="http://schemas.openxmlformats.org/drawingml/2006/table">
            <a:tbl>
              <a:tblPr firstRow="1" bandRow="1">
                <a:tableStyleId>{5C22544A-7EE6-4342-B048-85BDC9FD1C3A}</a:tableStyleId>
              </a:tblPr>
              <a:tblGrid>
                <a:gridCol w="1647759">
                  <a:extLst>
                    <a:ext uri="{9D8B030D-6E8A-4147-A177-3AD203B41FA5}">
                      <a16:colId xmlns:a16="http://schemas.microsoft.com/office/drawing/2014/main" val="2617195235"/>
                    </a:ext>
                  </a:extLst>
                </a:gridCol>
                <a:gridCol w="1357013">
                  <a:extLst>
                    <a:ext uri="{9D8B030D-6E8A-4147-A177-3AD203B41FA5}">
                      <a16:colId xmlns:a16="http://schemas.microsoft.com/office/drawing/2014/main" val="1217562940"/>
                    </a:ext>
                  </a:extLst>
                </a:gridCol>
                <a:gridCol w="1502386">
                  <a:extLst>
                    <a:ext uri="{9D8B030D-6E8A-4147-A177-3AD203B41FA5}">
                      <a16:colId xmlns:a16="http://schemas.microsoft.com/office/drawing/2014/main" val="2162750278"/>
                    </a:ext>
                  </a:extLst>
                </a:gridCol>
              </a:tblGrid>
              <a:tr h="519967">
                <a:tc>
                  <a:txBody>
                    <a:bodyPr/>
                    <a:lstStyle/>
                    <a:p>
                      <a:pPr algn="ctr"/>
                      <a:endParaRPr lang="en-US" sz="2400" dirty="0"/>
                    </a:p>
                  </a:txBody>
                  <a:tcPr anchor="ctr"/>
                </a:tc>
                <a:tc>
                  <a:txBody>
                    <a:bodyPr/>
                    <a:lstStyle/>
                    <a:p>
                      <a:pPr algn="ctr"/>
                      <a:r>
                        <a:rPr lang="en-US" sz="2400" dirty="0" smtClean="0"/>
                        <a:t>Male</a:t>
                      </a:r>
                      <a:endParaRPr lang="en-US" sz="2400" dirty="0"/>
                    </a:p>
                  </a:txBody>
                  <a:tcPr anchor="ctr"/>
                </a:tc>
                <a:tc>
                  <a:txBody>
                    <a:bodyPr/>
                    <a:lstStyle/>
                    <a:p>
                      <a:pPr algn="ctr"/>
                      <a:r>
                        <a:rPr lang="en-US" sz="2400" dirty="0" smtClean="0"/>
                        <a:t>Female</a:t>
                      </a:r>
                      <a:endParaRPr lang="en-US" sz="2400" dirty="0"/>
                    </a:p>
                  </a:txBody>
                  <a:tcPr anchor="ctr"/>
                </a:tc>
                <a:extLst>
                  <a:ext uri="{0D108BD9-81ED-4DB2-BD59-A6C34878D82A}">
                    <a16:rowId xmlns:a16="http://schemas.microsoft.com/office/drawing/2014/main" val="2979219699"/>
                  </a:ext>
                </a:extLst>
              </a:tr>
              <a:tr h="519967">
                <a:tc>
                  <a:txBody>
                    <a:bodyPr/>
                    <a:lstStyle/>
                    <a:p>
                      <a:pPr algn="ctr"/>
                      <a:r>
                        <a:rPr lang="en-US" sz="2400" dirty="0" smtClean="0"/>
                        <a:t>Age &lt; 18</a:t>
                      </a:r>
                      <a:endParaRPr lang="en-US" sz="2400" dirty="0"/>
                    </a:p>
                  </a:txBody>
                  <a:tcPr anchor="ctr"/>
                </a:tc>
                <a:tc>
                  <a:txBody>
                    <a:bodyPr/>
                    <a:lstStyle/>
                    <a:p>
                      <a:pPr algn="ctr"/>
                      <a:r>
                        <a:rPr lang="en-US" sz="2400" dirty="0" smtClean="0"/>
                        <a:t>6</a:t>
                      </a:r>
                      <a:endParaRPr lang="en-US" sz="2400" dirty="0"/>
                    </a:p>
                  </a:txBody>
                  <a:tcPr anchor="ctr"/>
                </a:tc>
                <a:tc>
                  <a:txBody>
                    <a:bodyPr/>
                    <a:lstStyle/>
                    <a:p>
                      <a:pPr algn="ctr"/>
                      <a:r>
                        <a:rPr lang="en-US" sz="2400" dirty="0" smtClean="0"/>
                        <a:t>2</a:t>
                      </a:r>
                      <a:endParaRPr lang="en-US" sz="2400" dirty="0"/>
                    </a:p>
                  </a:txBody>
                  <a:tcPr anchor="ctr"/>
                </a:tc>
                <a:extLst>
                  <a:ext uri="{0D108BD9-81ED-4DB2-BD59-A6C34878D82A}">
                    <a16:rowId xmlns:a16="http://schemas.microsoft.com/office/drawing/2014/main" val="2781557123"/>
                  </a:ext>
                </a:extLst>
              </a:tr>
              <a:tr h="674854">
                <a:tc>
                  <a:txBody>
                    <a:bodyPr/>
                    <a:lstStyle/>
                    <a:p>
                      <a:pPr algn="ctr"/>
                      <a:r>
                        <a:rPr lang="en-US" sz="2400" dirty="0" smtClean="0"/>
                        <a:t>Age &gt;= 18</a:t>
                      </a:r>
                      <a:endParaRPr lang="en-US" sz="2400" dirty="0"/>
                    </a:p>
                  </a:txBody>
                  <a:tcPr anchor="ctr"/>
                </a:tc>
                <a:tc>
                  <a:txBody>
                    <a:bodyPr/>
                    <a:lstStyle/>
                    <a:p>
                      <a:pPr algn="ctr"/>
                      <a:r>
                        <a:rPr lang="en-US" sz="2400" dirty="0" smtClean="0"/>
                        <a:t>3</a:t>
                      </a:r>
                      <a:endParaRPr lang="en-US" sz="2400" dirty="0"/>
                    </a:p>
                  </a:txBody>
                  <a:tcPr anchor="ctr"/>
                </a:tc>
                <a:tc>
                  <a:txBody>
                    <a:bodyPr/>
                    <a:lstStyle/>
                    <a:p>
                      <a:pPr algn="ctr"/>
                      <a:r>
                        <a:rPr lang="en-US" sz="2400" dirty="0" smtClean="0"/>
                        <a:t>5</a:t>
                      </a:r>
                      <a:endParaRPr lang="en-US" sz="2400" dirty="0"/>
                    </a:p>
                  </a:txBody>
                  <a:tcPr anchor="ctr"/>
                </a:tc>
                <a:extLst>
                  <a:ext uri="{0D108BD9-81ED-4DB2-BD59-A6C34878D82A}">
                    <a16:rowId xmlns:a16="http://schemas.microsoft.com/office/drawing/2014/main" val="3189273792"/>
                  </a:ext>
                </a:extLst>
              </a:tr>
            </a:tbl>
          </a:graphicData>
        </a:graphic>
      </p:graphicFrame>
      <p:sp>
        <p:nvSpPr>
          <p:cNvPr id="17" name="TextBox 16"/>
          <p:cNvSpPr txBox="1"/>
          <p:nvPr/>
        </p:nvSpPr>
        <p:spPr>
          <a:xfrm>
            <a:off x="10058399" y="1382179"/>
            <a:ext cx="1999863" cy="830997"/>
          </a:xfrm>
          <a:prstGeom prst="rect">
            <a:avLst/>
          </a:prstGeom>
          <a:noFill/>
        </p:spPr>
        <p:txBody>
          <a:bodyPr wrap="square" rtlCol="0">
            <a:spAutoFit/>
          </a:bodyPr>
          <a:lstStyle/>
          <a:p>
            <a:r>
              <a:rPr lang="en-US" sz="2400" b="1" dirty="0" smtClean="0"/>
              <a:t>High privacy loss</a:t>
            </a:r>
          </a:p>
        </p:txBody>
      </p:sp>
      <p:sp>
        <p:nvSpPr>
          <p:cNvPr id="18" name="TextBox 17"/>
          <p:cNvSpPr txBox="1"/>
          <p:nvPr/>
        </p:nvSpPr>
        <p:spPr>
          <a:xfrm>
            <a:off x="10058399" y="3253650"/>
            <a:ext cx="2127903" cy="707886"/>
          </a:xfrm>
          <a:prstGeom prst="rect">
            <a:avLst/>
          </a:prstGeom>
          <a:noFill/>
        </p:spPr>
        <p:txBody>
          <a:bodyPr wrap="square" rtlCol="0">
            <a:spAutoFit/>
          </a:bodyPr>
          <a:lstStyle/>
          <a:p>
            <a:r>
              <a:rPr lang="en-US" sz="2000" b="1" dirty="0" smtClean="0"/>
              <a:t>More accurate sex distribution</a:t>
            </a:r>
          </a:p>
        </p:txBody>
      </p:sp>
      <p:sp>
        <p:nvSpPr>
          <p:cNvPr id="19" name="TextBox 18"/>
          <p:cNvSpPr txBox="1"/>
          <p:nvPr/>
        </p:nvSpPr>
        <p:spPr>
          <a:xfrm>
            <a:off x="10016237" y="5120200"/>
            <a:ext cx="2175763" cy="707886"/>
          </a:xfrm>
          <a:prstGeom prst="rect">
            <a:avLst/>
          </a:prstGeom>
          <a:noFill/>
        </p:spPr>
        <p:txBody>
          <a:bodyPr wrap="square" rtlCol="0">
            <a:spAutoFit/>
          </a:bodyPr>
          <a:lstStyle/>
          <a:p>
            <a:r>
              <a:rPr lang="en-US" sz="2000" b="1" dirty="0" smtClean="0"/>
              <a:t>More accurate age distribution</a:t>
            </a:r>
          </a:p>
        </p:txBody>
      </p:sp>
      <p:sp>
        <p:nvSpPr>
          <p:cNvPr id="6" name="Slide Number Placeholder 5"/>
          <p:cNvSpPr>
            <a:spLocks noGrp="1"/>
          </p:cNvSpPr>
          <p:nvPr>
            <p:ph type="sldNum" sz="quarter" idx="12"/>
          </p:nvPr>
        </p:nvSpPr>
        <p:spPr/>
        <p:txBody>
          <a:bodyPr/>
          <a:lstStyle/>
          <a:p>
            <a:fld id="{6B70B6FD-B4DD-4C3C-B591-D26FF6FF6394}" type="slidenum">
              <a:rPr lang="en-US" smtClean="0"/>
              <a:t>23</a:t>
            </a:fld>
            <a:endParaRPr lang="en-US"/>
          </a:p>
        </p:txBody>
      </p:sp>
    </p:spTree>
    <p:extLst>
      <p:ext uri="{BB962C8B-B14F-4D97-AF65-F5344CB8AC3E}">
        <p14:creationId xmlns:p14="http://schemas.microsoft.com/office/powerpoint/2010/main" val="389234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par>
                                <p:cTn id="44" presetID="1" presetClass="entr" presetSubtype="0" fill="hold" grpId="2"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7" grpId="2"/>
      <p:bldP spid="18" grpId="0"/>
      <p:bldP spid="18" grpId="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There was </a:t>
            </a:r>
            <a:r>
              <a:rPr lang="en-US" dirty="0"/>
              <a:t>no off-the-shelf </a:t>
            </a:r>
            <a:r>
              <a:rPr lang="en-US" dirty="0" smtClean="0"/>
              <a:t>system </a:t>
            </a:r>
            <a:r>
              <a:rPr lang="en-US" dirty="0"/>
              <a:t>for applying differential privacy to a national </a:t>
            </a:r>
            <a:r>
              <a:rPr lang="en-US" dirty="0" smtClean="0"/>
              <a:t>census</a:t>
            </a:r>
            <a:endParaRPr lang="en-US" dirty="0"/>
          </a:p>
        </p:txBody>
      </p:sp>
      <p:sp>
        <p:nvSpPr>
          <p:cNvPr id="9" name="Content Placeholder 8"/>
          <p:cNvSpPr>
            <a:spLocks noGrp="1"/>
          </p:cNvSpPr>
          <p:nvPr>
            <p:ph idx="1"/>
          </p:nvPr>
        </p:nvSpPr>
        <p:spPr/>
        <p:txBody>
          <a:bodyPr>
            <a:normAutofit fontScale="85000" lnSpcReduction="10000"/>
          </a:bodyPr>
          <a:lstStyle/>
          <a:p>
            <a:endParaRPr lang="en-US" dirty="0"/>
          </a:p>
          <a:p>
            <a:r>
              <a:rPr lang="en-US" dirty="0" smtClean="0"/>
              <a:t>We had to create a new system that:</a:t>
            </a:r>
          </a:p>
          <a:p>
            <a:pPr lvl="1"/>
            <a:r>
              <a:rPr lang="en-US" dirty="0" smtClean="0"/>
              <a:t>Produced higher-quality statistics at more densely populated geographies</a:t>
            </a:r>
          </a:p>
          <a:p>
            <a:pPr lvl="1"/>
            <a:r>
              <a:rPr lang="en-US" dirty="0" smtClean="0"/>
              <a:t>Produced </a:t>
            </a:r>
            <a:r>
              <a:rPr lang="en-US" dirty="0"/>
              <a:t>consistent tables</a:t>
            </a:r>
          </a:p>
          <a:p>
            <a:pPr marL="1588" lvl="1" indent="0">
              <a:buNone/>
            </a:pPr>
            <a:endParaRPr lang="en-US" dirty="0" smtClean="0"/>
          </a:p>
          <a:p>
            <a:pPr marL="1588" lvl="1" indent="0">
              <a:buNone/>
            </a:pPr>
            <a:r>
              <a:rPr lang="en-US" dirty="0" smtClean="0"/>
              <a:t>We created a new differential privacy algorithm and system that:</a:t>
            </a:r>
          </a:p>
          <a:p>
            <a:pPr lvl="1"/>
            <a:r>
              <a:rPr lang="en-US" dirty="0" smtClean="0"/>
              <a:t>Produces statistics from the top-down</a:t>
            </a:r>
          </a:p>
          <a:p>
            <a:pPr lvl="2"/>
            <a:r>
              <a:rPr lang="en-US" dirty="0" smtClean="0"/>
              <a:t>E.g. National Level -&gt; State Level -&gt; County Level -&gt; Tract Level -&gt; Block Level</a:t>
            </a:r>
          </a:p>
          <a:p>
            <a:pPr lvl="2"/>
            <a:r>
              <a:rPr lang="en-US" dirty="0" smtClean="0"/>
              <a:t>Creates privatized microdata that can be used for any tabulation without additional privacy loss</a:t>
            </a:r>
          </a:p>
          <a:p>
            <a:pPr lvl="1"/>
            <a:r>
              <a:rPr lang="en-US" dirty="0" smtClean="0"/>
              <a:t>Fits into the decennial census production system</a:t>
            </a:r>
          </a:p>
          <a:p>
            <a:pPr lvl="1"/>
            <a:endParaRPr lang="en-US" dirty="0"/>
          </a:p>
        </p:txBody>
      </p:sp>
      <p:sp>
        <p:nvSpPr>
          <p:cNvPr id="3" name="Slide Number Placeholder 2"/>
          <p:cNvSpPr>
            <a:spLocks noGrp="1"/>
          </p:cNvSpPr>
          <p:nvPr>
            <p:ph type="sldNum" sz="quarter" idx="12"/>
          </p:nvPr>
        </p:nvSpPr>
        <p:spPr/>
        <p:txBody>
          <a:bodyPr/>
          <a:lstStyle/>
          <a:p>
            <a:fld id="{6B70B6FD-B4DD-4C3C-B591-D26FF6FF6394}" type="slidenum">
              <a:rPr lang="en-US" smtClean="0"/>
              <a:pPr/>
              <a:t>24</a:t>
            </a:fld>
            <a:endParaRPr lang="en-US"/>
          </a:p>
        </p:txBody>
      </p:sp>
    </p:spTree>
    <p:extLst>
      <p:ext uri="{BB962C8B-B14F-4D97-AF65-F5344CB8AC3E}">
        <p14:creationId xmlns:p14="http://schemas.microsoft.com/office/powerpoint/2010/main" val="979658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Our plan is to create a “Disclosure Avoidance System” that drops into the Census production system.</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Features of the DAS:</a:t>
            </a:r>
          </a:p>
          <a:p>
            <a:pPr lvl="1"/>
            <a:r>
              <a:rPr lang="en-US" dirty="0" smtClean="0">
                <a:latin typeface="+mn-lt"/>
              </a:rPr>
              <a:t>Operates on the edited Census records</a:t>
            </a:r>
          </a:p>
          <a:p>
            <a:pPr lvl="1"/>
            <a:r>
              <a:rPr lang="en-US" dirty="0" smtClean="0">
                <a:latin typeface="+mn-lt"/>
              </a:rPr>
              <a:t>Designed to make records that are “safe to tabulate.”</a:t>
            </a:r>
            <a:endParaRPr lang="en-US" dirty="0">
              <a:latin typeface="+mn-lt"/>
            </a:endParaRPr>
          </a:p>
        </p:txBody>
      </p:sp>
      <p:sp>
        <p:nvSpPr>
          <p:cNvPr id="9" name="Rectangle 8"/>
          <p:cNvSpPr/>
          <p:nvPr/>
        </p:nvSpPr>
        <p:spPr>
          <a:xfrm>
            <a:off x="1907169" y="3886200"/>
            <a:ext cx="18447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Census </a:t>
            </a:r>
            <a:r>
              <a:rPr lang="en-US" sz="2400" b="1" dirty="0"/>
              <a:t>Edited File</a:t>
            </a:r>
          </a:p>
        </p:txBody>
      </p:sp>
      <p:sp>
        <p:nvSpPr>
          <p:cNvPr id="10" name="Rectangle 9"/>
          <p:cNvSpPr/>
          <p:nvPr/>
        </p:nvSpPr>
        <p:spPr>
          <a:xfrm>
            <a:off x="4572000" y="3886200"/>
            <a:ext cx="2514600"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Disclosure Avoidance System</a:t>
            </a:r>
            <a:endParaRPr lang="en-US" sz="2400" b="1" dirty="0">
              <a:solidFill>
                <a:schemeClr val="bg1"/>
              </a:solidFill>
            </a:endParaRPr>
          </a:p>
        </p:txBody>
      </p:sp>
      <p:sp>
        <p:nvSpPr>
          <p:cNvPr id="11" name="Rectangle 10"/>
          <p:cNvSpPr/>
          <p:nvPr/>
        </p:nvSpPr>
        <p:spPr>
          <a:xfrm>
            <a:off x="7886700" y="3886199"/>
            <a:ext cx="2667000" cy="1468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Microdata Detail File (2020)</a:t>
            </a:r>
            <a:endParaRPr lang="en-US" sz="1600" dirty="0"/>
          </a:p>
        </p:txBody>
      </p:sp>
      <p:cxnSp>
        <p:nvCxnSpPr>
          <p:cNvPr id="28" name="Straight Arrow Connector 27"/>
          <p:cNvCxnSpPr>
            <a:stCxn id="9" idx="3"/>
            <a:endCxn id="10" idx="1"/>
          </p:cNvCxnSpPr>
          <p:nvPr/>
        </p:nvCxnSpPr>
        <p:spPr>
          <a:xfrm>
            <a:off x="3751938" y="4620384"/>
            <a:ext cx="82006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7086600" y="4620383"/>
            <a:ext cx="800100"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6B70B6FD-B4DD-4C3C-B591-D26FF6FF6394}" type="slidenum">
              <a:rPr lang="en-US" smtClean="0"/>
              <a:pPr/>
              <a:t>25</a:t>
            </a:fld>
            <a:endParaRPr lang="en-US"/>
          </a:p>
        </p:txBody>
      </p:sp>
    </p:spTree>
    <p:extLst>
      <p:ext uri="{BB962C8B-B14F-4D97-AF65-F5344CB8AC3E}">
        <p14:creationId xmlns:p14="http://schemas.microsoft.com/office/powerpoint/2010/main" val="2759166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Disclosure Avoidance System allows the Census Bureau to enforce global confidentiality protections.</a:t>
            </a:r>
            <a:endParaRPr lang="en-US" dirty="0">
              <a:latin typeface="+mn-lt"/>
            </a:endParaRPr>
          </a:p>
        </p:txBody>
      </p:sp>
      <p:sp>
        <p:nvSpPr>
          <p:cNvPr id="8" name="Rectangle 7"/>
          <p:cNvSpPr/>
          <p:nvPr/>
        </p:nvSpPr>
        <p:spPr>
          <a:xfrm>
            <a:off x="2053101" y="2841174"/>
            <a:ext cx="1195735"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Census Unedited File </a:t>
            </a:r>
            <a:endParaRPr lang="en-US" sz="1600" b="1" dirty="0"/>
          </a:p>
        </p:txBody>
      </p:sp>
      <p:sp>
        <p:nvSpPr>
          <p:cNvPr id="9" name="Rectangle 8"/>
          <p:cNvSpPr/>
          <p:nvPr/>
        </p:nvSpPr>
        <p:spPr>
          <a:xfrm>
            <a:off x="3659513" y="2841174"/>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Census </a:t>
            </a:r>
            <a:r>
              <a:rPr lang="en-US" sz="1600" b="1" dirty="0"/>
              <a:t>Edited File</a:t>
            </a:r>
          </a:p>
        </p:txBody>
      </p:sp>
      <p:sp>
        <p:nvSpPr>
          <p:cNvPr id="10" name="Rectangle 9"/>
          <p:cNvSpPr/>
          <p:nvPr/>
        </p:nvSpPr>
        <p:spPr>
          <a:xfrm>
            <a:off x="7696200" y="2841179"/>
            <a:ext cx="1371600" cy="1468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Microdata Detail File</a:t>
            </a:r>
            <a:endParaRPr lang="en-US" sz="1600" b="1" dirty="0">
              <a:solidFill>
                <a:schemeClr val="bg1"/>
              </a:solidFill>
            </a:endParaRPr>
          </a:p>
        </p:txBody>
      </p:sp>
      <p:sp>
        <p:nvSpPr>
          <p:cNvPr id="11" name="Rectangle 10"/>
          <p:cNvSpPr/>
          <p:nvPr/>
        </p:nvSpPr>
        <p:spPr>
          <a:xfrm>
            <a:off x="9979818" y="1680091"/>
            <a:ext cx="1844769" cy="1468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r>
              <a:rPr lang="en-US" sz="1600" dirty="0" smtClean="0"/>
              <a:t/>
            </a:r>
            <a:br>
              <a:rPr lang="en-US" sz="1600" dirty="0" smtClean="0"/>
            </a:br>
            <a:r>
              <a:rPr lang="en-US" sz="1600" b="1" dirty="0" smtClean="0"/>
              <a:t>PL94-171</a:t>
            </a:r>
            <a:r>
              <a:rPr lang="en-US" sz="1600" b="1" dirty="0"/>
              <a:t>, SF1, </a:t>
            </a:r>
            <a:r>
              <a:rPr lang="en-US" sz="1600" b="1" dirty="0" smtClean="0"/>
              <a:t>SF2</a:t>
            </a:r>
            <a:endParaRPr lang="en-US" sz="1600" dirty="0"/>
          </a:p>
        </p:txBody>
      </p:sp>
      <p:sp>
        <p:nvSpPr>
          <p:cNvPr id="12" name="Rectangle 11"/>
          <p:cNvSpPr/>
          <p:nvPr/>
        </p:nvSpPr>
        <p:spPr>
          <a:xfrm>
            <a:off x="9979819" y="4572000"/>
            <a:ext cx="1844769" cy="1468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26" name="Straight Arrow Connector 25"/>
          <p:cNvCxnSpPr>
            <a:stCxn id="8" idx="3"/>
            <a:endCxn id="9" idx="1"/>
          </p:cNvCxnSpPr>
          <p:nvPr/>
        </p:nvCxnSpPr>
        <p:spPr>
          <a:xfrm>
            <a:off x="3248836" y="3575358"/>
            <a:ext cx="410677" cy="0"/>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12019" cy="17308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357267"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Decennial Response File</a:t>
            </a:r>
            <a:endParaRPr lang="en-US" sz="1600" b="1" dirty="0"/>
          </a:p>
        </p:txBody>
      </p:sp>
      <p:cxnSp>
        <p:nvCxnSpPr>
          <p:cNvPr id="35" name="Straight Arrow Connector 34"/>
          <p:cNvCxnSpPr>
            <a:stCxn id="22" idx="3"/>
            <a:endCxn id="8" idx="1"/>
          </p:cNvCxnSpPr>
          <p:nvPr/>
        </p:nvCxnSpPr>
        <p:spPr>
          <a:xfrm flipV="1">
            <a:off x="1585867" y="3575358"/>
            <a:ext cx="467234" cy="4"/>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5" y="4386882"/>
            <a:ext cx="1565494" cy="1175718"/>
          </a:xfrm>
          <a:prstGeom prst="rect">
            <a:avLst/>
          </a:prstGeom>
        </p:spPr>
      </p:pic>
      <p:sp>
        <p:nvSpPr>
          <p:cNvPr id="24" name="Rectangle 23"/>
          <p:cNvSpPr/>
          <p:nvPr/>
        </p:nvSpPr>
        <p:spPr>
          <a:xfrm>
            <a:off x="5296805" y="2841175"/>
            <a:ext cx="2056797"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Global Confidentiality Protection Process</a:t>
            </a:r>
          </a:p>
          <a:p>
            <a:pPr algn="ctr"/>
            <a:endParaRPr lang="en-US" sz="1600" b="1" dirty="0">
              <a:solidFill>
                <a:schemeClr val="bg1"/>
              </a:solidFill>
            </a:endParaRPr>
          </a:p>
          <a:p>
            <a:pPr algn="ctr"/>
            <a:r>
              <a:rPr lang="en-US" sz="1600" b="1" dirty="0" smtClean="0">
                <a:solidFill>
                  <a:schemeClr val="bg1"/>
                </a:solidFill>
              </a:rPr>
              <a:t>Disclosure Avoidance System</a:t>
            </a:r>
            <a:endParaRPr lang="en-US" sz="1600" b="1" dirty="0">
              <a:solidFill>
                <a:schemeClr val="bg1"/>
              </a:solidFill>
            </a:endParaRPr>
          </a:p>
        </p:txBody>
      </p:sp>
      <p:cxnSp>
        <p:nvCxnSpPr>
          <p:cNvPr id="25" name="Straight Arrow Connector 24"/>
          <p:cNvCxnSpPr>
            <a:stCxn id="27" idx="0"/>
            <a:endCxn id="24" idx="2"/>
          </p:cNvCxnSpPr>
          <p:nvPr/>
        </p:nvCxnSpPr>
        <p:spPr>
          <a:xfrm flipH="1" flipV="1">
            <a:off x="6325204" y="4309542"/>
            <a:ext cx="6021" cy="10863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150125" y="5395876"/>
            <a:ext cx="2362200" cy="9445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Privacy Budget,</a:t>
            </a:r>
          </a:p>
          <a:p>
            <a:pPr algn="ctr"/>
            <a:r>
              <a:rPr lang="en-US" dirty="0" smtClean="0"/>
              <a:t>Accuracy Decisions</a:t>
            </a:r>
            <a:endParaRPr lang="en-US" dirty="0"/>
          </a:p>
        </p:txBody>
      </p:sp>
      <p:cxnSp>
        <p:nvCxnSpPr>
          <p:cNvPr id="29" name="Straight Arrow Connector 28"/>
          <p:cNvCxnSpPr>
            <a:stCxn id="24" idx="3"/>
            <a:endCxn id="10" idx="1"/>
          </p:cNvCxnSpPr>
          <p:nvPr/>
        </p:nvCxnSpPr>
        <p:spPr>
          <a:xfrm>
            <a:off x="7353602" y="3575359"/>
            <a:ext cx="342598" cy="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3"/>
            <a:endCxn id="24" idx="1"/>
          </p:cNvCxnSpPr>
          <p:nvPr/>
        </p:nvCxnSpPr>
        <p:spPr>
          <a:xfrm>
            <a:off x="5008982" y="3575358"/>
            <a:ext cx="287823"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B70B6FD-B4DD-4C3C-B591-D26FF6FF6394}" type="slidenum">
              <a:rPr lang="en-US" smtClean="0"/>
              <a:pPr/>
              <a:t>26</a:t>
            </a:fld>
            <a:endParaRPr lang="en-US"/>
          </a:p>
        </p:txBody>
      </p:sp>
    </p:spTree>
    <p:extLst>
      <p:ext uri="{BB962C8B-B14F-4D97-AF65-F5344CB8AC3E}">
        <p14:creationId xmlns:p14="http://schemas.microsoft.com/office/powerpoint/2010/main" val="839401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6781800" y="1726837"/>
            <a:ext cx="5173790" cy="3758457"/>
          </a:xfrm>
          <a:prstGeom prst="rect">
            <a:avLst/>
          </a:prstGeom>
        </p:spPr>
      </p:pic>
      <p:sp>
        <p:nvSpPr>
          <p:cNvPr id="2" name="Title 1"/>
          <p:cNvSpPr>
            <a:spLocks noGrp="1"/>
          </p:cNvSpPr>
          <p:nvPr>
            <p:ph type="title"/>
          </p:nvPr>
        </p:nvSpPr>
        <p:spPr/>
        <p:txBody>
          <a:bodyPr>
            <a:normAutofit fontScale="90000"/>
          </a:bodyPr>
          <a:lstStyle/>
          <a:p>
            <a:r>
              <a:rPr lang="en-US" dirty="0" smtClean="0"/>
              <a:t>The Census </a:t>
            </a:r>
            <a:r>
              <a:rPr lang="en-US" dirty="0"/>
              <a:t>disclosure avoidance system </a:t>
            </a:r>
            <a:r>
              <a:rPr lang="en-US" dirty="0" smtClean="0"/>
              <a:t>uses </a:t>
            </a:r>
            <a:r>
              <a:rPr lang="en-US" dirty="0"/>
              <a:t>differential </a:t>
            </a:r>
            <a:r>
              <a:rPr lang="en-US" dirty="0" smtClean="0"/>
              <a:t>privacy to </a:t>
            </a:r>
            <a:r>
              <a:rPr lang="en-US" dirty="0"/>
              <a:t>defend against </a:t>
            </a:r>
            <a:r>
              <a:rPr lang="en-US" dirty="0" smtClean="0"/>
              <a:t>an accurate </a:t>
            </a:r>
            <a:r>
              <a:rPr lang="en-US" dirty="0"/>
              <a:t>reconstruction </a:t>
            </a:r>
            <a:r>
              <a:rPr lang="en-US" dirty="0" smtClean="0"/>
              <a:t>attack.</a:t>
            </a:r>
            <a:endParaRPr lang="en-US" dirty="0"/>
          </a:p>
        </p:txBody>
      </p:sp>
      <p:sp>
        <p:nvSpPr>
          <p:cNvPr id="3" name="Content Placeholder 2"/>
          <p:cNvSpPr>
            <a:spLocks noGrp="1"/>
          </p:cNvSpPr>
          <p:nvPr>
            <p:ph idx="1"/>
          </p:nvPr>
        </p:nvSpPr>
        <p:spPr>
          <a:xfrm>
            <a:off x="533400" y="1600202"/>
            <a:ext cx="6019800" cy="3975764"/>
          </a:xfrm>
        </p:spPr>
        <p:txBody>
          <a:bodyPr>
            <a:normAutofit lnSpcReduction="10000"/>
          </a:bodyPr>
          <a:lstStyle/>
          <a:p>
            <a:r>
              <a:rPr lang="en-US" dirty="0" smtClean="0"/>
              <a:t>Differential </a:t>
            </a:r>
            <a:r>
              <a:rPr lang="en-US" dirty="0"/>
              <a:t>privacy </a:t>
            </a:r>
            <a:r>
              <a:rPr lang="en-US" dirty="0" smtClean="0"/>
              <a:t>provides:</a:t>
            </a:r>
          </a:p>
          <a:p>
            <a:pPr lvl="1"/>
            <a:r>
              <a:rPr lang="en-US" dirty="0" smtClean="0"/>
              <a:t>Provable </a:t>
            </a:r>
            <a:r>
              <a:rPr lang="en-US" dirty="0"/>
              <a:t>bounds on the accuracy of the best possible database reconstruction given the released </a:t>
            </a:r>
            <a:r>
              <a:rPr lang="en-US" dirty="0" smtClean="0"/>
              <a:t>tabulations.</a:t>
            </a:r>
          </a:p>
          <a:p>
            <a:pPr lvl="1"/>
            <a:endParaRPr lang="en-US" dirty="0"/>
          </a:p>
          <a:p>
            <a:pPr lvl="1"/>
            <a:r>
              <a:rPr lang="en-US" dirty="0" smtClean="0"/>
              <a:t>Algorithms that allow policy makers to decide the trade-off between accuracy and privacy.</a:t>
            </a:r>
          </a:p>
          <a:p>
            <a:pPr lvl="1"/>
            <a:endParaRPr lang="en-US" dirty="0"/>
          </a:p>
          <a:p>
            <a:pPr lvl="1"/>
            <a:endParaRPr lang="en-US" dirty="0" smtClean="0"/>
          </a:p>
        </p:txBody>
      </p:sp>
      <p:sp>
        <p:nvSpPr>
          <p:cNvPr id="5" name="TextBox 4"/>
          <p:cNvSpPr txBox="1"/>
          <p:nvPr/>
        </p:nvSpPr>
        <p:spPr>
          <a:xfrm>
            <a:off x="9164567" y="6475416"/>
            <a:ext cx="1524969" cy="369332"/>
          </a:xfrm>
          <a:prstGeom prst="rect">
            <a:avLst/>
          </a:prstGeom>
          <a:noFill/>
        </p:spPr>
        <p:txBody>
          <a:bodyPr wrap="none" rtlCol="0">
            <a:spAutoFit/>
          </a:bodyPr>
          <a:lstStyle/>
          <a:p>
            <a:r>
              <a:rPr lang="en-US" dirty="0">
                <a:solidFill>
                  <a:schemeClr val="bg1"/>
                </a:solidFill>
              </a:rPr>
              <a:t>Pre-Decisional</a:t>
            </a:r>
          </a:p>
        </p:txBody>
      </p:sp>
      <p:grpSp>
        <p:nvGrpSpPr>
          <p:cNvPr id="14" name="Group 13"/>
          <p:cNvGrpSpPr/>
          <p:nvPr/>
        </p:nvGrpSpPr>
        <p:grpSpPr>
          <a:xfrm>
            <a:off x="6705600" y="2971799"/>
            <a:ext cx="3924300" cy="2604166"/>
            <a:chOff x="6229531" y="3434673"/>
            <a:chExt cx="4508205" cy="3110623"/>
          </a:xfrm>
        </p:grpSpPr>
        <p:sp>
          <p:nvSpPr>
            <p:cNvPr id="4" name="TextBox 3"/>
            <p:cNvSpPr txBox="1"/>
            <p:nvPr/>
          </p:nvSpPr>
          <p:spPr>
            <a:xfrm>
              <a:off x="8225510" y="6175964"/>
              <a:ext cx="2512226" cy="369332"/>
            </a:xfrm>
            <a:prstGeom prst="rect">
              <a:avLst/>
            </a:prstGeom>
            <a:solidFill>
              <a:schemeClr val="bg1"/>
            </a:solidFill>
          </p:spPr>
          <p:txBody>
            <a:bodyPr wrap="none" rtlCol="0">
              <a:spAutoFit/>
            </a:bodyPr>
            <a:lstStyle/>
            <a:p>
              <a:r>
                <a:rPr lang="en-US" dirty="0" smtClean="0"/>
                <a:t>Privacy loss budget (</a:t>
              </a:r>
              <a:r>
                <a:rPr lang="el-GR" b="1" dirty="0" smtClean="0"/>
                <a:t>ε</a:t>
              </a:r>
              <a:r>
                <a:rPr lang="en-US" dirty="0" smtClean="0"/>
                <a:t>)</a:t>
              </a:r>
              <a:endParaRPr lang="en-US" dirty="0"/>
            </a:p>
          </p:txBody>
        </p:sp>
        <p:sp>
          <p:nvSpPr>
            <p:cNvPr id="12" name="TextBox 11"/>
            <p:cNvSpPr txBox="1"/>
            <p:nvPr/>
          </p:nvSpPr>
          <p:spPr>
            <a:xfrm rot="16200000">
              <a:off x="5584482" y="4079722"/>
              <a:ext cx="1659429" cy="369332"/>
            </a:xfrm>
            <a:prstGeom prst="rect">
              <a:avLst/>
            </a:prstGeom>
            <a:solidFill>
              <a:schemeClr val="bg1"/>
            </a:solidFill>
          </p:spPr>
          <p:txBody>
            <a:bodyPr wrap="none" rtlCol="0">
              <a:spAutoFit/>
            </a:bodyPr>
            <a:lstStyle/>
            <a:p>
              <a:r>
                <a:rPr lang="en-US" dirty="0" smtClean="0"/>
                <a:t>Data accuracy</a:t>
              </a:r>
              <a:endParaRPr lang="en-US" dirty="0"/>
            </a:p>
          </p:txBody>
        </p:sp>
      </p:grpSp>
      <p:sp>
        <p:nvSpPr>
          <p:cNvPr id="13" name="Rectangle 12"/>
          <p:cNvSpPr/>
          <p:nvPr/>
        </p:nvSpPr>
        <p:spPr>
          <a:xfrm>
            <a:off x="609600" y="5702525"/>
            <a:ext cx="10972800" cy="646331"/>
          </a:xfrm>
          <a:prstGeom prst="rect">
            <a:avLst/>
          </a:prstGeom>
        </p:spPr>
        <p:txBody>
          <a:bodyPr wrap="square">
            <a:spAutoFit/>
          </a:bodyPr>
          <a:lstStyle/>
          <a:p>
            <a:pPr algn="ctr"/>
            <a:r>
              <a:rPr lang="en-US" altLang="en-US" dirty="0"/>
              <a:t>Final privacy-loss budget determined by </a:t>
            </a:r>
            <a:r>
              <a:rPr lang="en-US" altLang="en-US" dirty="0" smtClean="0"/>
              <a:t>Data Stewardship Executive Policy Committee (DSEP) </a:t>
            </a:r>
            <a:br>
              <a:rPr lang="en-US" altLang="en-US" dirty="0" smtClean="0"/>
            </a:br>
            <a:r>
              <a:rPr lang="en-US" altLang="en-US" dirty="0" smtClean="0"/>
              <a:t>with </a:t>
            </a:r>
            <a:r>
              <a:rPr lang="en-US" altLang="en-US" dirty="0"/>
              <a:t>recommendation from </a:t>
            </a:r>
            <a:r>
              <a:rPr lang="en-US" altLang="en-US" dirty="0" smtClean="0"/>
              <a:t>Disclosure Review Board (DRB)</a:t>
            </a:r>
            <a:endParaRPr lang="en-US" altLang="en-US" dirty="0"/>
          </a:p>
        </p:txBody>
      </p:sp>
      <p:sp>
        <p:nvSpPr>
          <p:cNvPr id="7" name="Slide Number Placeholder 6"/>
          <p:cNvSpPr>
            <a:spLocks noGrp="1"/>
          </p:cNvSpPr>
          <p:nvPr>
            <p:ph type="sldNum" sz="quarter" idx="12"/>
          </p:nvPr>
        </p:nvSpPr>
        <p:spPr/>
        <p:txBody>
          <a:bodyPr/>
          <a:lstStyle/>
          <a:p>
            <a:fld id="{6B70B6FD-B4DD-4C3C-B591-D26FF6FF6394}" type="slidenum">
              <a:rPr lang="en-US" smtClean="0"/>
              <a:pPr/>
              <a:t>27</a:t>
            </a:fld>
            <a:endParaRPr lang="en-US"/>
          </a:p>
        </p:txBody>
      </p:sp>
    </p:spTree>
    <p:extLst>
      <p:ext uri="{BB962C8B-B14F-4D97-AF65-F5344CB8AC3E}">
        <p14:creationId xmlns:p14="http://schemas.microsoft.com/office/powerpoint/2010/main" val="546935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Disclosure Avoidance System relies on injects formally private noise.</a:t>
            </a:r>
            <a:endParaRPr lang="en-US" dirty="0"/>
          </a:p>
        </p:txBody>
      </p:sp>
      <p:sp>
        <p:nvSpPr>
          <p:cNvPr id="3" name="Content Placeholder 2"/>
          <p:cNvSpPr>
            <a:spLocks noGrp="1"/>
          </p:cNvSpPr>
          <p:nvPr>
            <p:ph idx="1"/>
          </p:nvPr>
        </p:nvSpPr>
        <p:spPr/>
        <p:txBody>
          <a:bodyPr>
            <a:normAutofit fontScale="92500" lnSpcReduction="20000"/>
          </a:bodyPr>
          <a:lstStyle/>
          <a:p>
            <a:r>
              <a:rPr lang="en-US" dirty="0"/>
              <a:t>Advantages of noise </a:t>
            </a:r>
            <a:r>
              <a:rPr lang="en-US" dirty="0" smtClean="0"/>
              <a:t>injection </a:t>
            </a:r>
            <a:r>
              <a:rPr lang="en-US" dirty="0"/>
              <a:t>with formal privacy:</a:t>
            </a:r>
          </a:p>
          <a:p>
            <a:pPr lvl="1"/>
            <a:r>
              <a:rPr lang="en-US" b="1" dirty="0" smtClean="0"/>
              <a:t>Transparency: </a:t>
            </a:r>
            <a:r>
              <a:rPr lang="en-US" dirty="0" smtClean="0"/>
              <a:t>the details can be explained to the public. </a:t>
            </a:r>
          </a:p>
          <a:p>
            <a:pPr lvl="1"/>
            <a:r>
              <a:rPr lang="en-US" dirty="0" smtClean="0"/>
              <a:t>Tunable </a:t>
            </a:r>
            <a:r>
              <a:rPr lang="en-US" dirty="0"/>
              <a:t>privacy guarantees</a:t>
            </a:r>
          </a:p>
          <a:p>
            <a:pPr lvl="1"/>
            <a:r>
              <a:rPr lang="en-US" dirty="0"/>
              <a:t>Privacy guarantees do not depend on external data</a:t>
            </a:r>
          </a:p>
          <a:p>
            <a:pPr lvl="1"/>
            <a:r>
              <a:rPr lang="en-US" dirty="0" smtClean="0"/>
              <a:t>Protects against accurate database reconstruction</a:t>
            </a:r>
          </a:p>
          <a:p>
            <a:pPr lvl="1"/>
            <a:r>
              <a:rPr lang="en-US" dirty="0" smtClean="0"/>
              <a:t>Protects every member of the population</a:t>
            </a:r>
            <a:endParaRPr lang="en-US" dirty="0"/>
          </a:p>
          <a:p>
            <a:endParaRPr lang="en-US" i="1" dirty="0"/>
          </a:p>
          <a:p>
            <a:r>
              <a:rPr lang="en-US" dirty="0" smtClean="0"/>
              <a:t>Challenges:</a:t>
            </a:r>
            <a:endParaRPr lang="en-US" dirty="0"/>
          </a:p>
          <a:p>
            <a:pPr lvl="1"/>
            <a:r>
              <a:rPr lang="en-US" dirty="0"/>
              <a:t>Entire country must be processed at once for best accuracy</a:t>
            </a:r>
          </a:p>
          <a:p>
            <a:pPr lvl="1"/>
            <a:r>
              <a:rPr lang="en-US" dirty="0"/>
              <a:t>Every use of private data must be tallied in the </a:t>
            </a:r>
            <a:r>
              <a:rPr lang="en-US" i="1" dirty="0" smtClean="0"/>
              <a:t>privacy-loss </a:t>
            </a:r>
            <a:r>
              <a:rPr lang="en-US" i="1" dirty="0"/>
              <a:t>budget</a:t>
            </a:r>
            <a:endParaRPr lang="en-US" dirty="0"/>
          </a:p>
        </p:txBody>
      </p:sp>
      <p:grpSp>
        <p:nvGrpSpPr>
          <p:cNvPr id="11" name="Group 10"/>
          <p:cNvGrpSpPr/>
          <p:nvPr/>
        </p:nvGrpSpPr>
        <p:grpSpPr>
          <a:xfrm>
            <a:off x="9003791" y="2133600"/>
            <a:ext cx="3046793" cy="2874354"/>
            <a:chOff x="8535607" y="1853624"/>
            <a:chExt cx="3046793" cy="2874354"/>
          </a:xfrm>
        </p:grpSpPr>
        <p:grpSp>
          <p:nvGrpSpPr>
            <p:cNvPr id="9" name="Group 8"/>
            <p:cNvGrpSpPr/>
            <p:nvPr/>
          </p:nvGrpSpPr>
          <p:grpSpPr>
            <a:xfrm>
              <a:off x="8535607" y="1853624"/>
              <a:ext cx="3046793" cy="2466873"/>
              <a:chOff x="4423218" y="2841177"/>
              <a:chExt cx="3046793" cy="2466873"/>
            </a:xfrm>
          </p:grpSpPr>
          <p:sp>
            <p:nvSpPr>
              <p:cNvPr id="5" name="Rectangle 4"/>
              <p:cNvSpPr/>
              <p:nvPr/>
            </p:nvSpPr>
            <p:spPr>
              <a:xfrm>
                <a:off x="4918216" y="2841177"/>
                <a:ext cx="2056797"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Global Confidentiality Protection Process</a:t>
                </a:r>
              </a:p>
              <a:p>
                <a:pPr algn="ctr"/>
                <a:endParaRPr lang="en-US" sz="1600" b="1" dirty="0">
                  <a:solidFill>
                    <a:schemeClr val="bg1"/>
                  </a:solidFill>
                </a:endParaRPr>
              </a:p>
              <a:p>
                <a:pPr algn="ctr"/>
                <a:r>
                  <a:rPr lang="en-US" sz="1600" b="1" dirty="0" smtClean="0">
                    <a:solidFill>
                      <a:schemeClr val="bg1"/>
                    </a:solidFill>
                  </a:rPr>
                  <a:t>Disclosure Avoidance System</a:t>
                </a:r>
                <a:endParaRPr lang="en-US" sz="1600" b="1" dirty="0">
                  <a:solidFill>
                    <a:schemeClr val="bg1"/>
                  </a:solidFill>
                </a:endParaRPr>
              </a:p>
            </p:txBody>
          </p:sp>
          <p:cxnSp>
            <p:nvCxnSpPr>
              <p:cNvPr id="6" name="Straight Arrow Connector 5"/>
              <p:cNvCxnSpPr>
                <a:endCxn id="5" idx="1"/>
              </p:cNvCxnSpPr>
              <p:nvPr/>
            </p:nvCxnSpPr>
            <p:spPr>
              <a:xfrm flipV="1">
                <a:off x="4423218" y="3575361"/>
                <a:ext cx="494998"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3"/>
              </p:cNvCxnSpPr>
              <p:nvPr/>
            </p:nvCxnSpPr>
            <p:spPr>
              <a:xfrm flipV="1">
                <a:off x="6975013" y="3560591"/>
                <a:ext cx="494998" cy="147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5" idx="2"/>
              </p:cNvCxnSpPr>
              <p:nvPr/>
            </p:nvCxnSpPr>
            <p:spPr>
              <a:xfrm flipV="1">
                <a:off x="5946614" y="4309544"/>
                <a:ext cx="1" cy="998506"/>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9850542" y="4143203"/>
              <a:ext cx="416922" cy="584775"/>
            </a:xfrm>
            <a:prstGeom prst="rect">
              <a:avLst/>
            </a:prstGeom>
          </p:spPr>
          <p:txBody>
            <a:bodyPr wrap="square">
              <a:spAutoFit/>
            </a:bodyPr>
            <a:lstStyle/>
            <a:p>
              <a:r>
                <a:rPr lang="el-GR" sz="3200" b="1" dirty="0"/>
                <a:t>ε</a:t>
              </a:r>
              <a:endParaRPr lang="en-US" sz="3200" dirty="0"/>
            </a:p>
          </p:txBody>
        </p:sp>
      </p:grpSp>
      <p:sp>
        <p:nvSpPr>
          <p:cNvPr id="4" name="Slide Number Placeholder 3"/>
          <p:cNvSpPr>
            <a:spLocks noGrp="1"/>
          </p:cNvSpPr>
          <p:nvPr>
            <p:ph type="sldNum" sz="quarter" idx="12"/>
          </p:nvPr>
        </p:nvSpPr>
        <p:spPr/>
        <p:txBody>
          <a:bodyPr/>
          <a:lstStyle/>
          <a:p>
            <a:fld id="{6B70B6FD-B4DD-4C3C-B591-D26FF6FF6394}" type="slidenum">
              <a:rPr lang="en-US" smtClean="0"/>
              <a:pPr/>
              <a:t>28</a:t>
            </a:fld>
            <a:endParaRPr lang="en-US"/>
          </a:p>
        </p:txBody>
      </p:sp>
    </p:spTree>
    <p:extLst>
      <p:ext uri="{BB962C8B-B14F-4D97-AF65-F5344CB8AC3E}">
        <p14:creationId xmlns:p14="http://schemas.microsoft.com/office/powerpoint/2010/main" val="1416301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2020 System Works: </a:t>
            </a:r>
            <a:br>
              <a:rPr lang="en-US" dirty="0" smtClean="0"/>
            </a:br>
            <a:r>
              <a:rPr lang="en-US" dirty="0" smtClean="0"/>
              <a:t>High-level </a:t>
            </a:r>
            <a:r>
              <a:rPr lang="en-US" dirty="0"/>
              <a:t>Overview</a:t>
            </a:r>
          </a:p>
        </p:txBody>
      </p:sp>
      <p:sp>
        <p:nvSpPr>
          <p:cNvPr id="3" name="Content Placeholder 2"/>
          <p:cNvSpPr>
            <a:spLocks noGrp="1"/>
          </p:cNvSpPr>
          <p:nvPr>
            <p:ph idx="1"/>
          </p:nvPr>
        </p:nvSpPr>
        <p:spPr/>
        <p:txBody>
          <a:bodyPr>
            <a:normAutofit/>
          </a:bodyPr>
          <a:lstStyle/>
          <a:p>
            <a:pPr marL="0" lvl="1" indent="0">
              <a:buNone/>
            </a:pPr>
            <a:r>
              <a:rPr lang="en-US" dirty="0" smtClean="0"/>
              <a:t>Every </a:t>
            </a:r>
            <a:r>
              <a:rPr lang="en-US" dirty="0"/>
              <a:t>record in the population </a:t>
            </a:r>
            <a:r>
              <a:rPr lang="en-US" dirty="0" smtClean="0"/>
              <a:t>may be modified</a:t>
            </a:r>
            <a:endParaRPr lang="en-US" dirty="0"/>
          </a:p>
          <a:p>
            <a:pPr lvl="2"/>
            <a:r>
              <a:rPr lang="en-US" dirty="0"/>
              <a:t>But modifications are bounded by </a:t>
            </a:r>
            <a:r>
              <a:rPr lang="en-US" dirty="0" smtClean="0"/>
              <a:t>the global </a:t>
            </a:r>
            <a:r>
              <a:rPr lang="en-US" dirty="0"/>
              <a:t>privacy budget.</a:t>
            </a:r>
          </a:p>
          <a:p>
            <a:pPr marL="0" lvl="1" indent="0">
              <a:buNone/>
            </a:pPr>
            <a:endParaRPr lang="en-US" dirty="0" smtClean="0"/>
          </a:p>
          <a:p>
            <a:pPr marL="0" lvl="1" indent="0">
              <a:buNone/>
            </a:pPr>
            <a:r>
              <a:rPr lang="en-US" dirty="0" smtClean="0"/>
              <a:t>Records </a:t>
            </a:r>
            <a:r>
              <a:rPr lang="en-US" dirty="0"/>
              <a:t>in the tabulation data have no exact counterpart in the confidential data</a:t>
            </a:r>
          </a:p>
          <a:p>
            <a:pPr lvl="2"/>
            <a:r>
              <a:rPr lang="en-US" dirty="0"/>
              <a:t>There is no one-to-one mapping between CEF and MDF records</a:t>
            </a:r>
            <a:r>
              <a:rPr lang="en-US" dirty="0" smtClean="0"/>
              <a:t>.</a:t>
            </a:r>
          </a:p>
          <a:p>
            <a:pPr lvl="2"/>
            <a:endParaRPr lang="en-US" dirty="0" smtClean="0"/>
          </a:p>
          <a:p>
            <a:pPr marL="0" lvl="1" indent="0">
              <a:buNone/>
            </a:pPr>
            <a:r>
              <a:rPr lang="en-US" dirty="0" smtClean="0"/>
              <a:t>Explicitly </a:t>
            </a:r>
            <a:r>
              <a:rPr lang="en-US" dirty="0"/>
              <a:t>protected tabulations (PL-94 and SF-1) have provable, public accuracy </a:t>
            </a:r>
            <a:r>
              <a:rPr lang="en-US" dirty="0" smtClean="0"/>
              <a:t>levels</a:t>
            </a:r>
            <a:endParaRPr lang="en-US" dirty="0"/>
          </a:p>
        </p:txBody>
      </p:sp>
      <p:sp>
        <p:nvSpPr>
          <p:cNvPr id="5" name="Slide Number Placeholder 4"/>
          <p:cNvSpPr>
            <a:spLocks noGrp="1"/>
          </p:cNvSpPr>
          <p:nvPr>
            <p:ph type="sldNum" sz="quarter" idx="12"/>
          </p:nvPr>
        </p:nvSpPr>
        <p:spPr/>
        <p:txBody>
          <a:bodyPr/>
          <a:lstStyle/>
          <a:p>
            <a:fld id="{6B70B6FD-B4DD-4C3C-B591-D26FF6FF6394}" type="slidenum">
              <a:rPr lang="en-US" smtClean="0"/>
              <a:pPr/>
              <a:t>29</a:t>
            </a:fld>
            <a:endParaRPr lang="en-US"/>
          </a:p>
        </p:txBody>
      </p:sp>
    </p:spTree>
    <p:extLst>
      <p:ext uri="{BB962C8B-B14F-4D97-AF65-F5344CB8AC3E}">
        <p14:creationId xmlns:p14="http://schemas.microsoft.com/office/powerpoint/2010/main" val="1522753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Motivation</a:t>
            </a:r>
          </a:p>
          <a:p>
            <a:r>
              <a:rPr lang="en-US" dirty="0" smtClean="0"/>
              <a:t>Privacy protection for the 2010 census</a:t>
            </a:r>
            <a:endParaRPr lang="en-US" dirty="0"/>
          </a:p>
          <a:p>
            <a:r>
              <a:rPr lang="en-US" dirty="0" smtClean="0"/>
              <a:t>The threat of database reconstruction</a:t>
            </a:r>
          </a:p>
          <a:p>
            <a:r>
              <a:rPr lang="en-US" dirty="0" smtClean="0"/>
              <a:t>Privacy protection for the 2020 census</a:t>
            </a:r>
          </a:p>
          <a:p>
            <a:r>
              <a:rPr lang="en-US" dirty="0" smtClean="0"/>
              <a:t>The public policy questions</a:t>
            </a:r>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B70B6FD-B4DD-4C3C-B591-D26FF6FF6394}" type="slidenum">
              <a:rPr lang="en-US" smtClean="0"/>
              <a:pPr/>
              <a:t>3</a:t>
            </a:fld>
            <a:endParaRPr lang="en-US"/>
          </a:p>
        </p:txBody>
      </p:sp>
    </p:spTree>
    <p:extLst>
      <p:ext uri="{BB962C8B-B14F-4D97-AF65-F5344CB8AC3E}">
        <p14:creationId xmlns:p14="http://schemas.microsoft.com/office/powerpoint/2010/main" val="2015265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87155"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 name="Title 4"/>
          <p:cNvSpPr>
            <a:spLocks noGrp="1"/>
          </p:cNvSpPr>
          <p:nvPr>
            <p:ph type="title"/>
          </p:nvPr>
        </p:nvSpPr>
        <p:spPr/>
        <p:txBody>
          <a:bodyPr/>
          <a:lstStyle/>
          <a:p>
            <a:r>
              <a:rPr lang="en-US" dirty="0" smtClean="0"/>
              <a:t>Two algorithmic choices</a:t>
            </a:r>
            <a:endParaRPr lang="en-US" dirty="0"/>
          </a:p>
        </p:txBody>
      </p:sp>
      <p:sp>
        <p:nvSpPr>
          <p:cNvPr id="2" name="Content Placeholder 1"/>
          <p:cNvSpPr>
            <a:spLocks noGrp="1"/>
          </p:cNvSpPr>
          <p:nvPr>
            <p:ph sz="half" idx="1"/>
          </p:nvPr>
        </p:nvSpPr>
        <p:spPr/>
        <p:txBody>
          <a:bodyPr/>
          <a:lstStyle/>
          <a:p>
            <a:pPr algn="ctr"/>
            <a:r>
              <a:rPr lang="en-US" dirty="0" smtClean="0"/>
              <a:t>Block-by-block algorithm:</a:t>
            </a:r>
          </a:p>
          <a:p>
            <a:pPr algn="ctr"/>
            <a:endParaRPr lang="en-US" dirty="0"/>
          </a:p>
        </p:txBody>
      </p:sp>
      <p:sp>
        <p:nvSpPr>
          <p:cNvPr id="4" name="Content Placeholder 3"/>
          <p:cNvSpPr>
            <a:spLocks noGrp="1"/>
          </p:cNvSpPr>
          <p:nvPr>
            <p:ph sz="half" idx="2"/>
          </p:nvPr>
        </p:nvSpPr>
        <p:spPr/>
        <p:txBody>
          <a:bodyPr/>
          <a:lstStyle/>
          <a:p>
            <a:pPr algn="ctr"/>
            <a:r>
              <a:rPr lang="en-US" dirty="0" smtClean="0"/>
              <a:t>Top-down algorithm:</a:t>
            </a:r>
            <a:endParaRPr lang="en-US" dirty="0"/>
          </a:p>
        </p:txBody>
      </p:sp>
      <p:sp>
        <p:nvSpPr>
          <p:cNvPr id="18" name="Rectangle 17"/>
          <p:cNvSpPr/>
          <p:nvPr/>
        </p:nvSpPr>
        <p:spPr>
          <a:xfrm>
            <a:off x="267708" y="3352799"/>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8 million blocks</a:t>
            </a:r>
            <a:endParaRPr lang="en-US" sz="1600" b="1" dirty="0"/>
          </a:p>
        </p:txBody>
      </p:sp>
      <p:sp>
        <p:nvSpPr>
          <p:cNvPr id="19" name="Rectangle 18"/>
          <p:cNvSpPr/>
          <p:nvPr/>
        </p:nvSpPr>
        <p:spPr>
          <a:xfrm>
            <a:off x="3883504" y="3352799"/>
            <a:ext cx="1371600"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8 million protected blocks</a:t>
            </a:r>
            <a:endParaRPr lang="en-US" sz="1600" b="1" dirty="0">
              <a:solidFill>
                <a:schemeClr val="bg1"/>
              </a:solidFill>
            </a:endParaRPr>
          </a:p>
        </p:txBody>
      </p:sp>
      <p:sp>
        <p:nvSpPr>
          <p:cNvPr id="20" name="Rectangle 19"/>
          <p:cNvSpPr/>
          <p:nvPr/>
        </p:nvSpPr>
        <p:spPr>
          <a:xfrm>
            <a:off x="1979145" y="3352799"/>
            <a:ext cx="1524000"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Disclosure Avoidance System</a:t>
            </a:r>
            <a:endParaRPr lang="en-US" sz="1600" b="1" dirty="0">
              <a:solidFill>
                <a:schemeClr val="bg1"/>
              </a:solidFill>
            </a:endParaRPr>
          </a:p>
        </p:txBody>
      </p:sp>
      <p:cxnSp>
        <p:nvCxnSpPr>
          <p:cNvPr id="9" name="Straight Arrow Connector 8"/>
          <p:cNvCxnSpPr>
            <a:stCxn id="18" idx="3"/>
            <a:endCxn id="20" idx="1"/>
          </p:cNvCxnSpPr>
          <p:nvPr/>
        </p:nvCxnSpPr>
        <p:spPr>
          <a:xfrm>
            <a:off x="1617177" y="4086983"/>
            <a:ext cx="36196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0" idx="3"/>
            <a:endCxn id="19" idx="1"/>
          </p:cNvCxnSpPr>
          <p:nvPr/>
        </p:nvCxnSpPr>
        <p:spPr>
          <a:xfrm>
            <a:off x="3503145" y="4086983"/>
            <a:ext cx="38035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69560"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3" name="Rectangle 22"/>
          <p:cNvSpPr/>
          <p:nvPr/>
        </p:nvSpPr>
        <p:spPr>
          <a:xfrm>
            <a:off x="499974"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4" name="Rectangle 23"/>
          <p:cNvSpPr/>
          <p:nvPr/>
        </p:nvSpPr>
        <p:spPr>
          <a:xfrm>
            <a:off x="765767" y="49571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5" name="Rectangle 24"/>
          <p:cNvSpPr/>
          <p:nvPr/>
        </p:nvSpPr>
        <p:spPr>
          <a:xfrm>
            <a:off x="996181" y="49571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6" name="Rectangle 25"/>
          <p:cNvSpPr/>
          <p:nvPr/>
        </p:nvSpPr>
        <p:spPr>
          <a:xfrm>
            <a:off x="421960" y="51054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7" name="Rectangle 26"/>
          <p:cNvSpPr/>
          <p:nvPr/>
        </p:nvSpPr>
        <p:spPr>
          <a:xfrm>
            <a:off x="652374" y="51054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8" name="Rectangle 27"/>
          <p:cNvSpPr/>
          <p:nvPr/>
        </p:nvSpPr>
        <p:spPr>
          <a:xfrm>
            <a:off x="918167" y="51095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0" name="Rectangle 29"/>
          <p:cNvSpPr/>
          <p:nvPr/>
        </p:nvSpPr>
        <p:spPr>
          <a:xfrm>
            <a:off x="1256741"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2" name="Rectangle 31"/>
          <p:cNvSpPr/>
          <p:nvPr/>
        </p:nvSpPr>
        <p:spPr>
          <a:xfrm>
            <a:off x="1409141" y="51054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9" name="Rectangle 28"/>
          <p:cNvSpPr/>
          <p:nvPr/>
        </p:nvSpPr>
        <p:spPr>
          <a:xfrm>
            <a:off x="1148581" y="51095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4" name="Rectangle 33"/>
          <p:cNvSpPr/>
          <p:nvPr/>
        </p:nvSpPr>
        <p:spPr>
          <a:xfrm>
            <a:off x="1487155"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5" name="Rectangle 34"/>
          <p:cNvSpPr/>
          <p:nvPr/>
        </p:nvSpPr>
        <p:spPr>
          <a:xfrm>
            <a:off x="269560"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6" name="Rectangle 35"/>
          <p:cNvSpPr/>
          <p:nvPr/>
        </p:nvSpPr>
        <p:spPr>
          <a:xfrm>
            <a:off x="499974"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7" name="Rectangle 36"/>
          <p:cNvSpPr/>
          <p:nvPr/>
        </p:nvSpPr>
        <p:spPr>
          <a:xfrm>
            <a:off x="765767" y="52661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8" name="Rectangle 37"/>
          <p:cNvSpPr/>
          <p:nvPr/>
        </p:nvSpPr>
        <p:spPr>
          <a:xfrm>
            <a:off x="996181" y="52661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9" name="Rectangle 38"/>
          <p:cNvSpPr/>
          <p:nvPr/>
        </p:nvSpPr>
        <p:spPr>
          <a:xfrm>
            <a:off x="421960" y="54143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0" name="Rectangle 39"/>
          <p:cNvSpPr/>
          <p:nvPr/>
        </p:nvSpPr>
        <p:spPr>
          <a:xfrm>
            <a:off x="652374" y="54143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1" name="Rectangle 40"/>
          <p:cNvSpPr/>
          <p:nvPr/>
        </p:nvSpPr>
        <p:spPr>
          <a:xfrm>
            <a:off x="918167" y="54185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2" name="Rectangle 41"/>
          <p:cNvSpPr/>
          <p:nvPr/>
        </p:nvSpPr>
        <p:spPr>
          <a:xfrm>
            <a:off x="1256741"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3" name="Rectangle 42"/>
          <p:cNvSpPr/>
          <p:nvPr/>
        </p:nvSpPr>
        <p:spPr>
          <a:xfrm>
            <a:off x="1409141" y="54143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4" name="Rectangle 43"/>
          <p:cNvSpPr/>
          <p:nvPr/>
        </p:nvSpPr>
        <p:spPr>
          <a:xfrm>
            <a:off x="1148581" y="54185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5" name="Rectangle 44"/>
          <p:cNvSpPr/>
          <p:nvPr/>
        </p:nvSpPr>
        <p:spPr>
          <a:xfrm>
            <a:off x="1461077"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6" name="Rectangle 45"/>
          <p:cNvSpPr/>
          <p:nvPr/>
        </p:nvSpPr>
        <p:spPr>
          <a:xfrm>
            <a:off x="243482"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7" name="Rectangle 46"/>
          <p:cNvSpPr/>
          <p:nvPr/>
        </p:nvSpPr>
        <p:spPr>
          <a:xfrm>
            <a:off x="473896"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8" name="Rectangle 47"/>
          <p:cNvSpPr/>
          <p:nvPr/>
        </p:nvSpPr>
        <p:spPr>
          <a:xfrm>
            <a:off x="739689" y="55867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9" name="Rectangle 48"/>
          <p:cNvSpPr/>
          <p:nvPr/>
        </p:nvSpPr>
        <p:spPr>
          <a:xfrm>
            <a:off x="970103" y="55867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0" name="Rectangle 49"/>
          <p:cNvSpPr/>
          <p:nvPr/>
        </p:nvSpPr>
        <p:spPr>
          <a:xfrm>
            <a:off x="395882" y="57349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1" name="Rectangle 50"/>
          <p:cNvSpPr/>
          <p:nvPr/>
        </p:nvSpPr>
        <p:spPr>
          <a:xfrm>
            <a:off x="626296" y="57349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2" name="Rectangle 51"/>
          <p:cNvSpPr/>
          <p:nvPr/>
        </p:nvSpPr>
        <p:spPr>
          <a:xfrm>
            <a:off x="892089" y="57391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3" name="Rectangle 52"/>
          <p:cNvSpPr/>
          <p:nvPr/>
        </p:nvSpPr>
        <p:spPr>
          <a:xfrm>
            <a:off x="1230663"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4" name="Rectangle 53"/>
          <p:cNvSpPr/>
          <p:nvPr/>
        </p:nvSpPr>
        <p:spPr>
          <a:xfrm>
            <a:off x="1383063" y="57349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5" name="Rectangle 54"/>
          <p:cNvSpPr/>
          <p:nvPr/>
        </p:nvSpPr>
        <p:spPr>
          <a:xfrm>
            <a:off x="1122503" y="57391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6" name="Rectangle 55"/>
          <p:cNvSpPr/>
          <p:nvPr/>
        </p:nvSpPr>
        <p:spPr>
          <a:xfrm>
            <a:off x="1461077"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7" name="Rectangle 56"/>
          <p:cNvSpPr/>
          <p:nvPr/>
        </p:nvSpPr>
        <p:spPr>
          <a:xfrm>
            <a:off x="243482"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8" name="Rectangle 57"/>
          <p:cNvSpPr/>
          <p:nvPr/>
        </p:nvSpPr>
        <p:spPr>
          <a:xfrm>
            <a:off x="473896"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9" name="Rectangle 58"/>
          <p:cNvSpPr/>
          <p:nvPr/>
        </p:nvSpPr>
        <p:spPr>
          <a:xfrm>
            <a:off x="739689" y="589575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0" name="Rectangle 59"/>
          <p:cNvSpPr/>
          <p:nvPr/>
        </p:nvSpPr>
        <p:spPr>
          <a:xfrm>
            <a:off x="970103" y="589575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4" name="Rectangle 63"/>
          <p:cNvSpPr/>
          <p:nvPr/>
        </p:nvSpPr>
        <p:spPr>
          <a:xfrm>
            <a:off x="1230663"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7" name="Rectangle 66"/>
          <p:cNvSpPr/>
          <p:nvPr/>
        </p:nvSpPr>
        <p:spPr>
          <a:xfrm>
            <a:off x="5096144"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8" name="Rectangle 67"/>
          <p:cNvSpPr/>
          <p:nvPr/>
        </p:nvSpPr>
        <p:spPr>
          <a:xfrm>
            <a:off x="3878549"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9" name="Rectangle 68"/>
          <p:cNvSpPr/>
          <p:nvPr/>
        </p:nvSpPr>
        <p:spPr>
          <a:xfrm>
            <a:off x="4108963"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0" name="Rectangle 69"/>
          <p:cNvSpPr/>
          <p:nvPr/>
        </p:nvSpPr>
        <p:spPr>
          <a:xfrm>
            <a:off x="4374756" y="49571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1" name="Rectangle 70"/>
          <p:cNvSpPr/>
          <p:nvPr/>
        </p:nvSpPr>
        <p:spPr>
          <a:xfrm>
            <a:off x="4605170" y="49571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2" name="Rectangle 71"/>
          <p:cNvSpPr/>
          <p:nvPr/>
        </p:nvSpPr>
        <p:spPr>
          <a:xfrm>
            <a:off x="4030949" y="51053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3" name="Rectangle 72"/>
          <p:cNvSpPr/>
          <p:nvPr/>
        </p:nvSpPr>
        <p:spPr>
          <a:xfrm>
            <a:off x="4261363" y="51053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4" name="Rectangle 73"/>
          <p:cNvSpPr/>
          <p:nvPr/>
        </p:nvSpPr>
        <p:spPr>
          <a:xfrm>
            <a:off x="4527156" y="51095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5" name="Rectangle 74"/>
          <p:cNvSpPr/>
          <p:nvPr/>
        </p:nvSpPr>
        <p:spPr>
          <a:xfrm>
            <a:off x="4865730"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6" name="Rectangle 75"/>
          <p:cNvSpPr/>
          <p:nvPr/>
        </p:nvSpPr>
        <p:spPr>
          <a:xfrm>
            <a:off x="5018130" y="51053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7" name="Rectangle 76"/>
          <p:cNvSpPr/>
          <p:nvPr/>
        </p:nvSpPr>
        <p:spPr>
          <a:xfrm>
            <a:off x="4757570" y="51095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8" name="Rectangle 77"/>
          <p:cNvSpPr/>
          <p:nvPr/>
        </p:nvSpPr>
        <p:spPr>
          <a:xfrm>
            <a:off x="5096144"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9" name="Rectangle 78"/>
          <p:cNvSpPr/>
          <p:nvPr/>
        </p:nvSpPr>
        <p:spPr>
          <a:xfrm>
            <a:off x="3878549"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0" name="Rectangle 79"/>
          <p:cNvSpPr/>
          <p:nvPr/>
        </p:nvSpPr>
        <p:spPr>
          <a:xfrm>
            <a:off x="4108963"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1" name="Rectangle 80"/>
          <p:cNvSpPr/>
          <p:nvPr/>
        </p:nvSpPr>
        <p:spPr>
          <a:xfrm>
            <a:off x="4374756" y="52661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2" name="Rectangle 81"/>
          <p:cNvSpPr/>
          <p:nvPr/>
        </p:nvSpPr>
        <p:spPr>
          <a:xfrm>
            <a:off x="4605170" y="52661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3" name="Rectangle 82"/>
          <p:cNvSpPr/>
          <p:nvPr/>
        </p:nvSpPr>
        <p:spPr>
          <a:xfrm>
            <a:off x="4030949" y="54143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4" name="Rectangle 83"/>
          <p:cNvSpPr/>
          <p:nvPr/>
        </p:nvSpPr>
        <p:spPr>
          <a:xfrm>
            <a:off x="4261363" y="54143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5" name="Rectangle 84"/>
          <p:cNvSpPr/>
          <p:nvPr/>
        </p:nvSpPr>
        <p:spPr>
          <a:xfrm>
            <a:off x="4527156" y="54185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6" name="Rectangle 85"/>
          <p:cNvSpPr/>
          <p:nvPr/>
        </p:nvSpPr>
        <p:spPr>
          <a:xfrm>
            <a:off x="4865730"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7" name="Rectangle 86"/>
          <p:cNvSpPr/>
          <p:nvPr/>
        </p:nvSpPr>
        <p:spPr>
          <a:xfrm>
            <a:off x="5018130" y="54143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8" name="Rectangle 87"/>
          <p:cNvSpPr/>
          <p:nvPr/>
        </p:nvSpPr>
        <p:spPr>
          <a:xfrm>
            <a:off x="4757570" y="54185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9" name="Rectangle 88"/>
          <p:cNvSpPr/>
          <p:nvPr/>
        </p:nvSpPr>
        <p:spPr>
          <a:xfrm>
            <a:off x="5070066"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0" name="Rectangle 89"/>
          <p:cNvSpPr/>
          <p:nvPr/>
        </p:nvSpPr>
        <p:spPr>
          <a:xfrm>
            <a:off x="3852471"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1" name="Rectangle 90"/>
          <p:cNvSpPr/>
          <p:nvPr/>
        </p:nvSpPr>
        <p:spPr>
          <a:xfrm>
            <a:off x="4082885"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2" name="Rectangle 91"/>
          <p:cNvSpPr/>
          <p:nvPr/>
        </p:nvSpPr>
        <p:spPr>
          <a:xfrm>
            <a:off x="4348678" y="55867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3" name="Rectangle 92"/>
          <p:cNvSpPr/>
          <p:nvPr/>
        </p:nvSpPr>
        <p:spPr>
          <a:xfrm>
            <a:off x="4579092" y="55867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4" name="Rectangle 93"/>
          <p:cNvSpPr/>
          <p:nvPr/>
        </p:nvSpPr>
        <p:spPr>
          <a:xfrm>
            <a:off x="4004871" y="57349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5" name="Rectangle 94"/>
          <p:cNvSpPr/>
          <p:nvPr/>
        </p:nvSpPr>
        <p:spPr>
          <a:xfrm>
            <a:off x="4235285" y="57349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6" name="Rectangle 95"/>
          <p:cNvSpPr/>
          <p:nvPr/>
        </p:nvSpPr>
        <p:spPr>
          <a:xfrm>
            <a:off x="4501078" y="57391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7" name="Rectangle 96"/>
          <p:cNvSpPr/>
          <p:nvPr/>
        </p:nvSpPr>
        <p:spPr>
          <a:xfrm>
            <a:off x="4839652"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8" name="Rectangle 97"/>
          <p:cNvSpPr/>
          <p:nvPr/>
        </p:nvSpPr>
        <p:spPr>
          <a:xfrm>
            <a:off x="4992052" y="57349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9" name="Rectangle 98"/>
          <p:cNvSpPr/>
          <p:nvPr/>
        </p:nvSpPr>
        <p:spPr>
          <a:xfrm>
            <a:off x="4731492" y="57391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0" name="Rectangle 99"/>
          <p:cNvSpPr/>
          <p:nvPr/>
        </p:nvSpPr>
        <p:spPr>
          <a:xfrm>
            <a:off x="5070066"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1" name="Rectangle 100"/>
          <p:cNvSpPr/>
          <p:nvPr/>
        </p:nvSpPr>
        <p:spPr>
          <a:xfrm>
            <a:off x="3852471"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2" name="Rectangle 101"/>
          <p:cNvSpPr/>
          <p:nvPr/>
        </p:nvSpPr>
        <p:spPr>
          <a:xfrm>
            <a:off x="4082885"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3" name="Rectangle 102"/>
          <p:cNvSpPr/>
          <p:nvPr/>
        </p:nvSpPr>
        <p:spPr>
          <a:xfrm>
            <a:off x="4348678" y="589575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4" name="Rectangle 103"/>
          <p:cNvSpPr/>
          <p:nvPr/>
        </p:nvSpPr>
        <p:spPr>
          <a:xfrm>
            <a:off x="4579092" y="589575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5" name="Rectangle 104"/>
          <p:cNvSpPr/>
          <p:nvPr/>
        </p:nvSpPr>
        <p:spPr>
          <a:xfrm>
            <a:off x="4839652"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9" name="Rectangle 108"/>
          <p:cNvSpPr/>
          <p:nvPr/>
        </p:nvSpPr>
        <p:spPr>
          <a:xfrm>
            <a:off x="6059661" y="239481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330M records</a:t>
            </a:r>
            <a:endParaRPr lang="en-US" sz="1600" b="1" dirty="0"/>
          </a:p>
        </p:txBody>
      </p:sp>
      <p:sp>
        <p:nvSpPr>
          <p:cNvPr id="110" name="Rectangle 109"/>
          <p:cNvSpPr/>
          <p:nvPr/>
        </p:nvSpPr>
        <p:spPr>
          <a:xfrm>
            <a:off x="9720574" y="2387381"/>
            <a:ext cx="12954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National Histogram</a:t>
            </a:r>
            <a:endParaRPr lang="en-US" sz="1600" b="1" dirty="0">
              <a:solidFill>
                <a:schemeClr val="bg1"/>
              </a:solidFill>
            </a:endParaRPr>
          </a:p>
        </p:txBody>
      </p:sp>
      <p:cxnSp>
        <p:nvCxnSpPr>
          <p:cNvPr id="111" name="Straight Arrow Connector 110"/>
          <p:cNvCxnSpPr>
            <a:stCxn id="109" idx="3"/>
            <a:endCxn id="110" idx="1"/>
          </p:cNvCxnSpPr>
          <p:nvPr/>
        </p:nvCxnSpPr>
        <p:spPr>
          <a:xfrm flipV="1">
            <a:off x="7782903" y="2713974"/>
            <a:ext cx="1937671" cy="74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6059661" y="3352799"/>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State-level measurements</a:t>
            </a:r>
            <a:endParaRPr lang="en-US" sz="1600" b="1" dirty="0"/>
          </a:p>
        </p:txBody>
      </p:sp>
      <p:sp>
        <p:nvSpPr>
          <p:cNvPr id="115" name="Rectangle 114"/>
          <p:cNvSpPr/>
          <p:nvPr/>
        </p:nvSpPr>
        <p:spPr>
          <a:xfrm>
            <a:off x="6059661" y="419708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County-level measurements</a:t>
            </a:r>
            <a:endParaRPr lang="en-US" sz="1600" b="1" dirty="0"/>
          </a:p>
        </p:txBody>
      </p:sp>
      <p:sp>
        <p:nvSpPr>
          <p:cNvPr id="116" name="Rectangle 115"/>
          <p:cNvSpPr/>
          <p:nvPr/>
        </p:nvSpPr>
        <p:spPr>
          <a:xfrm>
            <a:off x="6059661" y="5081690"/>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Tract-level measurements</a:t>
            </a:r>
            <a:endParaRPr lang="en-US" sz="1600" b="1" dirty="0"/>
          </a:p>
        </p:txBody>
      </p:sp>
      <p:sp>
        <p:nvSpPr>
          <p:cNvPr id="117" name="Rectangle 116"/>
          <p:cNvSpPr/>
          <p:nvPr/>
        </p:nvSpPr>
        <p:spPr>
          <a:xfrm>
            <a:off x="6059661" y="5951971"/>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Block-level measurements</a:t>
            </a:r>
            <a:endParaRPr lang="en-US" sz="1600" b="1" dirty="0"/>
          </a:p>
        </p:txBody>
      </p:sp>
      <p:sp>
        <p:nvSpPr>
          <p:cNvPr id="119" name="Rectangle 118"/>
          <p:cNvSpPr/>
          <p:nvPr/>
        </p:nvSpPr>
        <p:spPr>
          <a:xfrm>
            <a:off x="8169335" y="2401647"/>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21" name="Rectangle 120"/>
          <p:cNvSpPr/>
          <p:nvPr/>
        </p:nvSpPr>
        <p:spPr>
          <a:xfrm>
            <a:off x="9682474" y="3352798"/>
            <a:ext cx="13716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51 state histograms</a:t>
            </a:r>
            <a:endParaRPr lang="en-US" sz="1600" b="1" dirty="0">
              <a:solidFill>
                <a:schemeClr val="bg1"/>
              </a:solidFill>
            </a:endParaRPr>
          </a:p>
        </p:txBody>
      </p:sp>
      <p:sp>
        <p:nvSpPr>
          <p:cNvPr id="122" name="Rectangle 121"/>
          <p:cNvSpPr/>
          <p:nvPr/>
        </p:nvSpPr>
        <p:spPr>
          <a:xfrm>
            <a:off x="9453874" y="4210670"/>
            <a:ext cx="18288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3,142 </a:t>
            </a:r>
            <a:r>
              <a:rPr lang="en-US" sz="1600" b="1" dirty="0" smtClean="0">
                <a:solidFill>
                  <a:schemeClr val="bg1"/>
                </a:solidFill>
              </a:rPr>
              <a:t>county histograms</a:t>
            </a:r>
            <a:endParaRPr lang="en-US" sz="1600" b="1" dirty="0">
              <a:solidFill>
                <a:schemeClr val="bg1"/>
              </a:solidFill>
            </a:endParaRPr>
          </a:p>
        </p:txBody>
      </p:sp>
      <p:sp>
        <p:nvSpPr>
          <p:cNvPr id="123" name="Rectangle 122"/>
          <p:cNvSpPr/>
          <p:nvPr/>
        </p:nvSpPr>
        <p:spPr>
          <a:xfrm>
            <a:off x="9313956" y="5081690"/>
            <a:ext cx="2108637"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75,000 census tract histograms</a:t>
            </a:r>
            <a:endParaRPr lang="en-US" sz="1600" b="1" dirty="0">
              <a:solidFill>
                <a:schemeClr val="bg1"/>
              </a:solidFill>
            </a:endParaRPr>
          </a:p>
        </p:txBody>
      </p:sp>
      <p:sp>
        <p:nvSpPr>
          <p:cNvPr id="124" name="Rectangle 123"/>
          <p:cNvSpPr/>
          <p:nvPr/>
        </p:nvSpPr>
        <p:spPr>
          <a:xfrm>
            <a:off x="8953455" y="5951970"/>
            <a:ext cx="2829638"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8 million block histograms</a:t>
            </a:r>
            <a:endParaRPr lang="en-US" sz="1600" b="1" dirty="0">
              <a:solidFill>
                <a:schemeClr val="bg1"/>
              </a:solidFill>
            </a:endParaRPr>
          </a:p>
        </p:txBody>
      </p:sp>
      <p:cxnSp>
        <p:nvCxnSpPr>
          <p:cNvPr id="127" name="Straight Arrow Connector 126"/>
          <p:cNvCxnSpPr>
            <a:stCxn id="114" idx="3"/>
            <a:endCxn id="121" idx="1"/>
          </p:cNvCxnSpPr>
          <p:nvPr/>
        </p:nvCxnSpPr>
        <p:spPr>
          <a:xfrm flipV="1">
            <a:off x="7782903" y="3679391"/>
            <a:ext cx="189957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5" idx="3"/>
            <a:endCxn id="122" idx="1"/>
          </p:cNvCxnSpPr>
          <p:nvPr/>
        </p:nvCxnSpPr>
        <p:spPr>
          <a:xfrm>
            <a:off x="7782903" y="4523678"/>
            <a:ext cx="1670971" cy="135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6" idx="3"/>
            <a:endCxn id="123" idx="1"/>
          </p:cNvCxnSpPr>
          <p:nvPr/>
        </p:nvCxnSpPr>
        <p:spPr>
          <a:xfrm>
            <a:off x="7782903" y="5408283"/>
            <a:ext cx="15310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7" idx="3"/>
            <a:endCxn id="124" idx="1"/>
          </p:cNvCxnSpPr>
          <p:nvPr/>
        </p:nvCxnSpPr>
        <p:spPr>
          <a:xfrm flipV="1">
            <a:off x="7782903" y="6278563"/>
            <a:ext cx="1170552"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8150307" y="3334812"/>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0" name="Rectangle 139"/>
          <p:cNvSpPr/>
          <p:nvPr/>
        </p:nvSpPr>
        <p:spPr>
          <a:xfrm>
            <a:off x="8157219" y="4196111"/>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1" name="Rectangle 140"/>
          <p:cNvSpPr/>
          <p:nvPr/>
        </p:nvSpPr>
        <p:spPr>
          <a:xfrm>
            <a:off x="8150306" y="5057410"/>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2" name="Rectangle 141"/>
          <p:cNvSpPr/>
          <p:nvPr/>
        </p:nvSpPr>
        <p:spPr>
          <a:xfrm>
            <a:off x="8150305" y="5986173"/>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cxnSp>
        <p:nvCxnSpPr>
          <p:cNvPr id="143" name="Straight Arrow Connector 142"/>
          <p:cNvCxnSpPr/>
          <p:nvPr/>
        </p:nvCxnSpPr>
        <p:spPr>
          <a:xfrm>
            <a:off x="10368274" y="3040566"/>
            <a:ext cx="0" cy="3122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0368274" y="4005983"/>
            <a:ext cx="0" cy="2046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10368274" y="4863855"/>
            <a:ext cx="1" cy="2178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10368274" y="5734875"/>
            <a:ext cx="1" cy="2170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6" name="Slide Number Placeholder 155"/>
          <p:cNvSpPr>
            <a:spLocks noGrp="1"/>
          </p:cNvSpPr>
          <p:nvPr>
            <p:ph type="sldNum" sz="quarter" idx="12"/>
          </p:nvPr>
        </p:nvSpPr>
        <p:spPr/>
        <p:txBody>
          <a:bodyPr/>
          <a:lstStyle/>
          <a:p>
            <a:fld id="{6B70B6FD-B4DD-4C3C-B591-D26FF6FF6394}" type="slidenum">
              <a:rPr lang="en-US" smtClean="0"/>
              <a:pPr/>
              <a:t>30</a:t>
            </a:fld>
            <a:endParaRPr lang="en-US"/>
          </a:p>
        </p:txBody>
      </p:sp>
    </p:spTree>
    <p:extLst>
      <p:ext uri="{BB962C8B-B14F-4D97-AF65-F5344CB8AC3E}">
        <p14:creationId xmlns:p14="http://schemas.microsoft.com/office/powerpoint/2010/main" val="1860646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2895600"/>
            <a:ext cx="11049000" cy="2971800"/>
          </a:xfrm>
        </p:spPr>
        <p:txBody>
          <a:bodyPr>
            <a:noAutofit/>
          </a:bodyPr>
          <a:lstStyle/>
          <a:p>
            <a:r>
              <a:rPr lang="en-US" sz="4000" dirty="0" smtClean="0">
                <a:solidFill>
                  <a:srgbClr val="FF0000"/>
                </a:solidFill>
              </a:rPr>
              <a:t>What is the correct value of epsilon?</a:t>
            </a:r>
          </a:p>
          <a:p>
            <a:r>
              <a:rPr lang="en-US" sz="4000" dirty="0" smtClean="0">
                <a:solidFill>
                  <a:srgbClr val="FF0000"/>
                </a:solidFill>
              </a:rPr>
              <a:t>Where should the accuracy be allocated?</a:t>
            </a:r>
            <a:endParaRPr lang="en-US" sz="4000" dirty="0">
              <a:solidFill>
                <a:srgbClr val="FF0000"/>
              </a:solidFill>
            </a:endParaRPr>
          </a:p>
        </p:txBody>
      </p:sp>
      <p:sp>
        <p:nvSpPr>
          <p:cNvPr id="2" name="Title 1"/>
          <p:cNvSpPr>
            <a:spLocks noGrp="1"/>
          </p:cNvSpPr>
          <p:nvPr>
            <p:ph type="title"/>
          </p:nvPr>
        </p:nvSpPr>
        <p:spPr>
          <a:xfrm>
            <a:off x="723900" y="427038"/>
            <a:ext cx="10972800" cy="1143000"/>
          </a:xfrm>
        </p:spPr>
        <p:txBody>
          <a:bodyPr/>
          <a:lstStyle/>
          <a:p>
            <a:r>
              <a:rPr lang="en-US" dirty="0" smtClean="0"/>
              <a:t>Two public policy choices:</a:t>
            </a:r>
            <a:endParaRPr lang="en-US" dirty="0"/>
          </a:p>
        </p:txBody>
      </p:sp>
      <p:sp>
        <p:nvSpPr>
          <p:cNvPr id="6" name="Slide Number Placeholder 5"/>
          <p:cNvSpPr>
            <a:spLocks noGrp="1"/>
          </p:cNvSpPr>
          <p:nvPr>
            <p:ph type="sldNum" sz="quarter" idx="12"/>
          </p:nvPr>
        </p:nvSpPr>
        <p:spPr/>
        <p:txBody>
          <a:bodyPr/>
          <a:lstStyle/>
          <a:p>
            <a:fld id="{6B70B6FD-B4DD-4C3C-B591-D26FF6FF6394}" type="slidenum">
              <a:rPr lang="en-US" smtClean="0"/>
              <a:pPr/>
              <a:t>31</a:t>
            </a:fld>
            <a:endParaRPr lang="en-US"/>
          </a:p>
        </p:txBody>
      </p:sp>
    </p:spTree>
    <p:extLst>
      <p:ext uri="{BB962C8B-B14F-4D97-AF65-F5344CB8AC3E}">
        <p14:creationId xmlns:p14="http://schemas.microsoft.com/office/powerpoint/2010/main" val="4287147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3097" y="1028288"/>
            <a:ext cx="5690636" cy="4133915"/>
          </a:xfrm>
          <a:prstGeom prst="rect">
            <a:avLst/>
          </a:prstGeom>
        </p:spPr>
      </p:pic>
      <p:pic>
        <p:nvPicPr>
          <p:cNvPr id="6" name="Picture 5"/>
          <p:cNvPicPr>
            <a:picLocks noChangeAspect="1"/>
          </p:cNvPicPr>
          <p:nvPr/>
        </p:nvPicPr>
        <p:blipFill>
          <a:blip r:embed="rId4"/>
          <a:stretch>
            <a:fillRect/>
          </a:stretch>
        </p:blipFill>
        <p:spPr>
          <a:xfrm>
            <a:off x="6098425" y="1028288"/>
            <a:ext cx="5690636" cy="4133915"/>
          </a:xfrm>
          <a:prstGeom prst="rect">
            <a:avLst/>
          </a:prstGeom>
        </p:spPr>
      </p:pic>
      <p:sp>
        <p:nvSpPr>
          <p:cNvPr id="3" name="Slide Number Placeholder 2"/>
          <p:cNvSpPr>
            <a:spLocks noGrp="1"/>
          </p:cNvSpPr>
          <p:nvPr>
            <p:ph type="sldNum" sz="quarter" idx="12"/>
          </p:nvPr>
        </p:nvSpPr>
        <p:spPr/>
        <p:txBody>
          <a:bodyPr/>
          <a:lstStyle/>
          <a:p>
            <a:fld id="{24BFE6D4-27A9-4AE4-9EAE-AF75F97B179B}" type="slidenum">
              <a:rPr lang="en-US" smtClean="0"/>
              <a:t>32</a:t>
            </a:fld>
            <a:endParaRPr lang="en-US"/>
          </a:p>
        </p:txBody>
      </p:sp>
    </p:spTree>
    <p:extLst>
      <p:ext uri="{BB962C8B-B14F-4D97-AF65-F5344CB8AC3E}">
        <p14:creationId xmlns:p14="http://schemas.microsoft.com/office/powerpoint/2010/main" val="242830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83097" y="1028287"/>
            <a:ext cx="5690636" cy="4133915"/>
          </a:xfrm>
          <a:prstGeom prst="rect">
            <a:avLst/>
          </a:prstGeom>
        </p:spPr>
      </p:pic>
      <p:pic>
        <p:nvPicPr>
          <p:cNvPr id="8" name="Picture 7"/>
          <p:cNvPicPr>
            <a:picLocks noChangeAspect="1"/>
          </p:cNvPicPr>
          <p:nvPr/>
        </p:nvPicPr>
        <p:blipFill>
          <a:blip r:embed="rId4"/>
          <a:stretch>
            <a:fillRect/>
          </a:stretch>
        </p:blipFill>
        <p:spPr>
          <a:xfrm>
            <a:off x="6114403" y="1033387"/>
            <a:ext cx="5690636" cy="4128815"/>
          </a:xfrm>
          <a:prstGeom prst="rect">
            <a:avLst/>
          </a:prstGeom>
        </p:spPr>
      </p:pic>
      <p:sp>
        <p:nvSpPr>
          <p:cNvPr id="3" name="Slide Number Placeholder 2"/>
          <p:cNvSpPr>
            <a:spLocks noGrp="1"/>
          </p:cNvSpPr>
          <p:nvPr>
            <p:ph type="sldNum" sz="quarter" idx="12"/>
          </p:nvPr>
        </p:nvSpPr>
        <p:spPr/>
        <p:txBody>
          <a:bodyPr/>
          <a:lstStyle/>
          <a:p>
            <a:fld id="{24BFE6D4-27A9-4AE4-9EAE-AF75F97B179B}" type="slidenum">
              <a:rPr lang="en-US" smtClean="0"/>
              <a:t>33</a:t>
            </a:fld>
            <a:endParaRPr lang="en-US"/>
          </a:p>
        </p:txBody>
      </p:sp>
    </p:spTree>
    <p:extLst>
      <p:ext uri="{BB962C8B-B14F-4D97-AF65-F5344CB8AC3E}">
        <p14:creationId xmlns:p14="http://schemas.microsoft.com/office/powerpoint/2010/main" val="675474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243361"/>
            <a:ext cx="5638800" cy="5638800"/>
          </a:xfrm>
          <a:prstGeom prst="rect">
            <a:avLst/>
          </a:prstGeom>
        </p:spPr>
      </p:pic>
      <p:sp>
        <p:nvSpPr>
          <p:cNvPr id="5" name="Title 4"/>
          <p:cNvSpPr>
            <a:spLocks noGrp="1"/>
          </p:cNvSpPr>
          <p:nvPr>
            <p:ph type="ctrTitle"/>
          </p:nvPr>
        </p:nvSpPr>
        <p:spPr/>
        <p:txBody>
          <a:bodyPr/>
          <a:lstStyle/>
          <a:p>
            <a:r>
              <a:rPr lang="en-US" dirty="0" smtClean="0"/>
              <a:t>Managing the Tradeoff</a:t>
            </a:r>
            <a:endParaRPr lang="en-US" dirty="0"/>
          </a:p>
        </p:txBody>
      </p:sp>
      <p:sp>
        <p:nvSpPr>
          <p:cNvPr id="2" name="Slide Number Placeholder 1"/>
          <p:cNvSpPr>
            <a:spLocks noGrp="1"/>
          </p:cNvSpPr>
          <p:nvPr>
            <p:ph type="sldNum" sz="quarter" idx="12"/>
          </p:nvPr>
        </p:nvSpPr>
        <p:spPr/>
        <p:txBody>
          <a:bodyPr/>
          <a:lstStyle/>
          <a:p>
            <a:fld id="{6B70B6FD-B4DD-4C3C-B591-D26FF6FF6394}" type="slidenum">
              <a:rPr lang="en-US" smtClean="0"/>
              <a:pPr/>
              <a:t>34</a:t>
            </a:fld>
            <a:endParaRPr lang="en-US"/>
          </a:p>
        </p:txBody>
      </p:sp>
    </p:spTree>
    <p:extLst>
      <p:ext uri="{BB962C8B-B14F-4D97-AF65-F5344CB8AC3E}">
        <p14:creationId xmlns:p14="http://schemas.microsoft.com/office/powerpoint/2010/main" val="2718989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Basic Principles</a:t>
            </a:r>
            <a:endParaRPr lang="en-US" dirty="0"/>
          </a:p>
        </p:txBody>
      </p:sp>
      <p:sp>
        <p:nvSpPr>
          <p:cNvPr id="7" name="Content Placeholder 6"/>
          <p:cNvSpPr>
            <a:spLocks noGrp="1"/>
          </p:cNvSpPr>
          <p:nvPr>
            <p:ph idx="1"/>
          </p:nvPr>
        </p:nvSpPr>
        <p:spPr/>
        <p:txBody>
          <a:bodyPr>
            <a:normAutofit fontScale="92500"/>
          </a:bodyPr>
          <a:lstStyle/>
          <a:p>
            <a:r>
              <a:rPr lang="en-US" dirty="0" smtClean="0"/>
              <a:t>Based on recent economics (2019, </a:t>
            </a:r>
            <a:r>
              <a:rPr lang="en-US" i="1" dirty="0" smtClean="0"/>
              <a:t>American Economic Review</a:t>
            </a:r>
            <a:r>
              <a:rPr lang="en-US" dirty="0"/>
              <a:t>)</a:t>
            </a:r>
            <a:br>
              <a:rPr lang="en-US" dirty="0"/>
            </a:br>
            <a:r>
              <a:rPr lang="en-US" sz="2000" dirty="0">
                <a:hlinkClick r:id="rId2"/>
              </a:rPr>
              <a:t>https://digitalcommons.ilr.cornell.edu/ldi/48</a:t>
            </a:r>
            <a:r>
              <a:rPr lang="en-US" sz="2000" dirty="0" smtClean="0">
                <a:hlinkClick r:id="rId2"/>
              </a:rPr>
              <a:t>/</a:t>
            </a:r>
            <a:r>
              <a:rPr lang="en-US" sz="2000" dirty="0"/>
              <a:t> or </a:t>
            </a:r>
            <a:r>
              <a:rPr lang="en-US" sz="2000" dirty="0">
                <a:hlinkClick r:id="rId3"/>
              </a:rPr>
              <a:t>https://</a:t>
            </a:r>
            <a:r>
              <a:rPr lang="en-US" sz="2000" dirty="0" smtClean="0">
                <a:hlinkClick r:id="rId3"/>
              </a:rPr>
              <a:t>arxiv.org/abs/1808.06303</a:t>
            </a:r>
            <a:r>
              <a:rPr lang="en-US" sz="2000" dirty="0" smtClean="0"/>
              <a:t> </a:t>
            </a:r>
            <a:endParaRPr lang="en-US" dirty="0" smtClean="0"/>
          </a:p>
          <a:p>
            <a:r>
              <a:rPr lang="en-US" dirty="0"/>
              <a:t>The marginal social benefit is the sum of all persons’ willingness-to-pay for data accuracy with increased privacy loss</a:t>
            </a:r>
          </a:p>
          <a:p>
            <a:r>
              <a:rPr lang="en-US" dirty="0"/>
              <a:t>The marginal rate of transformation is the slope of the privacy-loss v. accuracy graphs we have been examining</a:t>
            </a:r>
          </a:p>
          <a:p>
            <a:r>
              <a:rPr lang="en-US" dirty="0"/>
              <a:t>This is exactly the same problem being addressed by Google in </a:t>
            </a:r>
            <a:r>
              <a:rPr lang="en-US" dirty="0" smtClean="0"/>
              <a:t>RAPPOR or PROCHLO, </a:t>
            </a:r>
            <a:r>
              <a:rPr lang="en-US" dirty="0"/>
              <a:t>Apple in iOS 11, and Microsoft in Windows 10 </a:t>
            </a:r>
            <a:r>
              <a:rPr lang="en-US" dirty="0" smtClean="0"/>
              <a:t>telemetry</a:t>
            </a:r>
            <a:endParaRPr lang="en-US" dirty="0"/>
          </a:p>
        </p:txBody>
      </p:sp>
      <p:sp>
        <p:nvSpPr>
          <p:cNvPr id="3" name="Slide Number Placeholder 2"/>
          <p:cNvSpPr>
            <a:spLocks noGrp="1"/>
          </p:cNvSpPr>
          <p:nvPr>
            <p:ph type="sldNum" sz="quarter" idx="12"/>
          </p:nvPr>
        </p:nvSpPr>
        <p:spPr/>
        <p:txBody>
          <a:bodyPr/>
          <a:lstStyle/>
          <a:p>
            <a:fld id="{6B70B6FD-B4DD-4C3C-B591-D26FF6FF6394}" type="slidenum">
              <a:rPr lang="en-US" smtClean="0"/>
              <a:pPr/>
              <a:t>35</a:t>
            </a:fld>
            <a:endParaRPr lang="en-US"/>
          </a:p>
        </p:txBody>
      </p:sp>
    </p:spTree>
    <p:extLst>
      <p:ext uri="{BB962C8B-B14F-4D97-AF65-F5344CB8AC3E}">
        <p14:creationId xmlns:p14="http://schemas.microsoft.com/office/powerpoint/2010/main" val="1077736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55272" y="277095"/>
            <a:ext cx="8681456" cy="6303810"/>
          </a:xfrm>
          <a:prstGeom prst="rect">
            <a:avLst/>
          </a:prstGeom>
        </p:spPr>
      </p:pic>
      <p:sp>
        <p:nvSpPr>
          <p:cNvPr id="9" name="Rounded Rectangle 8"/>
          <p:cNvSpPr/>
          <p:nvPr/>
        </p:nvSpPr>
        <p:spPr>
          <a:xfrm>
            <a:off x="36552" y="205132"/>
            <a:ext cx="2420470" cy="1380565"/>
          </a:xfrm>
          <a:prstGeom prst="roundRect">
            <a:avLst/>
          </a:prstGeom>
          <a:solidFill>
            <a:srgbClr val="C0504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smtClean="0"/>
              <a:t>Marginal </a:t>
            </a:r>
            <a:r>
              <a:rPr lang="en-US" sz="2400" dirty="0"/>
              <a:t>Social Benefit Curve</a:t>
            </a:r>
          </a:p>
        </p:txBody>
      </p:sp>
      <p:cxnSp>
        <p:nvCxnSpPr>
          <p:cNvPr id="17" name="Straight Arrow Connector 16"/>
          <p:cNvCxnSpPr>
            <a:stCxn id="9" idx="3"/>
          </p:cNvCxnSpPr>
          <p:nvPr/>
        </p:nvCxnSpPr>
        <p:spPr>
          <a:xfrm>
            <a:off x="2457022" y="895415"/>
            <a:ext cx="585490" cy="9518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598742" y="1857983"/>
            <a:ext cx="2850057" cy="1342417"/>
          </a:xfrm>
          <a:prstGeom prst="roundRect">
            <a:avLst/>
          </a:prstGeom>
          <a:solidFill>
            <a:srgbClr val="F7964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t>Social Optimum: MSB = </a:t>
            </a:r>
            <a:r>
              <a:rPr lang="en-US" sz="2400" dirty="0" smtClean="0"/>
              <a:t>MSC</a:t>
            </a:r>
          </a:p>
          <a:p>
            <a:r>
              <a:rPr lang="en-US" sz="2400" dirty="0" smtClean="0"/>
              <a:t>(0.25, 0.64)</a:t>
            </a:r>
            <a:endParaRPr lang="en-US" sz="2400" dirty="0"/>
          </a:p>
        </p:txBody>
      </p:sp>
      <p:cxnSp>
        <p:nvCxnSpPr>
          <p:cNvPr id="20" name="Straight Arrow Connector 19"/>
          <p:cNvCxnSpPr/>
          <p:nvPr/>
        </p:nvCxnSpPr>
        <p:spPr>
          <a:xfrm flipH="1" flipV="1">
            <a:off x="2643322" y="3622762"/>
            <a:ext cx="2745186" cy="116338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5388508" y="4243372"/>
            <a:ext cx="2420470" cy="1380565"/>
          </a:xfrm>
          <a:prstGeom prst="roundRect">
            <a:avLst/>
          </a:prstGeom>
          <a:solidFill>
            <a:srgbClr val="9BBB59"/>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smtClean="0"/>
              <a:t>Production Technology</a:t>
            </a:r>
            <a:endParaRPr lang="en-US" sz="2400" dirty="0"/>
          </a:p>
        </p:txBody>
      </p:sp>
      <p:cxnSp>
        <p:nvCxnSpPr>
          <p:cNvPr id="27" name="Straight Arrow Connector 26"/>
          <p:cNvCxnSpPr/>
          <p:nvPr/>
        </p:nvCxnSpPr>
        <p:spPr>
          <a:xfrm flipH="1">
            <a:off x="2756117" y="2425700"/>
            <a:ext cx="3842626" cy="179079"/>
          </a:xfrm>
          <a:prstGeom prst="straightConnector1">
            <a:avLst/>
          </a:prstGeom>
          <a:ln w="412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430449" y="762000"/>
            <a:ext cx="719151" cy="3162300"/>
          </a:xfrm>
          <a:prstGeom prst="straightConnector1">
            <a:avLst/>
          </a:prstGeom>
          <a:ln w="34925">
            <a:tailEnd type="non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24BFE6D4-27A9-4AE4-9EAE-AF75F97B179B}" type="slidenum">
              <a:rPr lang="en-US" smtClean="0"/>
              <a:t>36</a:t>
            </a:fld>
            <a:endParaRPr lang="en-US"/>
          </a:p>
        </p:txBody>
      </p:sp>
    </p:spTree>
    <p:extLst>
      <p:ext uri="{BB962C8B-B14F-4D97-AF65-F5344CB8AC3E}">
        <p14:creationId xmlns:p14="http://schemas.microsoft.com/office/powerpoint/2010/main" val="4143751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D4FA4D-1377-44C9-B522-F931EB3B2FC2}"/>
              </a:ext>
            </a:extLst>
          </p:cNvPr>
          <p:cNvSpPr>
            <a:spLocks noGrp="1"/>
          </p:cNvSpPr>
          <p:nvPr>
            <p:ph type="title"/>
          </p:nvPr>
        </p:nvSpPr>
        <p:spPr/>
        <p:txBody>
          <a:bodyPr>
            <a:normAutofit/>
          </a:bodyPr>
          <a:lstStyle/>
          <a:p>
            <a:r>
              <a:rPr lang="en-US" dirty="0" smtClean="0"/>
              <a:t>But the </a:t>
            </a:r>
            <a:r>
              <a:rPr lang="en-US" dirty="0"/>
              <a:t>Choice Problem for </a:t>
            </a:r>
            <a:r>
              <a:rPr lang="en-US" dirty="0" smtClean="0"/>
              <a:t>Redistricting  Tabulations </a:t>
            </a:r>
            <a:r>
              <a:rPr lang="en-US" dirty="0"/>
              <a:t>I</a:t>
            </a:r>
            <a:r>
              <a:rPr lang="en-US" dirty="0" smtClean="0"/>
              <a:t>s More </a:t>
            </a:r>
            <a:r>
              <a:rPr lang="en-US" dirty="0"/>
              <a:t>Challenging</a:t>
            </a:r>
          </a:p>
        </p:txBody>
      </p:sp>
      <p:sp>
        <p:nvSpPr>
          <p:cNvPr id="4" name="Content Placeholder 3">
            <a:extLst>
              <a:ext uri="{FF2B5EF4-FFF2-40B4-BE49-F238E27FC236}">
                <a16:creationId xmlns:a16="http://schemas.microsoft.com/office/drawing/2014/main" id="{25BB7CEE-8FB8-48CC-850F-908C5DE0587D}"/>
              </a:ext>
            </a:extLst>
          </p:cNvPr>
          <p:cNvSpPr>
            <a:spLocks noGrp="1"/>
          </p:cNvSpPr>
          <p:nvPr>
            <p:ph idx="1"/>
          </p:nvPr>
        </p:nvSpPr>
        <p:spPr>
          <a:xfrm>
            <a:off x="838200" y="1690688"/>
            <a:ext cx="10515600" cy="4272367"/>
          </a:xfrm>
        </p:spPr>
        <p:txBody>
          <a:bodyPr>
            <a:normAutofit fontScale="77500" lnSpcReduction="20000"/>
          </a:bodyPr>
          <a:lstStyle/>
          <a:p>
            <a:r>
              <a:rPr lang="en-US" dirty="0"/>
              <a:t>In the redistricting application, the fitness-for-use is based on </a:t>
            </a:r>
            <a:r>
              <a:rPr lang="en-US" dirty="0" smtClean="0"/>
              <a:t>:</a:t>
            </a:r>
            <a:endParaRPr lang="en-US" dirty="0"/>
          </a:p>
          <a:p>
            <a:pPr lvl="1"/>
            <a:r>
              <a:rPr lang="en-US" dirty="0"/>
              <a:t>Supreme Court one-person one-vote </a:t>
            </a:r>
            <a:r>
              <a:rPr lang="en-US" dirty="0" smtClean="0"/>
              <a:t>decision (All legislative districts must have approximately equal populations; there is judicially approved variation)</a:t>
            </a:r>
          </a:p>
          <a:p>
            <a:pPr lvl="1"/>
            <a:r>
              <a:rPr lang="en-US" i="1" dirty="0" smtClean="0">
                <a:solidFill>
                  <a:srgbClr val="FF0000"/>
                </a:solidFill>
              </a:rPr>
              <a:t>Is statistical disclosure limitation a “statistical method” (permitted by Utah v. Evans) or “sampling” (prohibited by the Census Act, confirmed in Commerce v. House of Representatives)?</a:t>
            </a:r>
            <a:endParaRPr lang="en-US" i="1" dirty="0">
              <a:solidFill>
                <a:srgbClr val="FF0000"/>
              </a:solidFill>
            </a:endParaRPr>
          </a:p>
          <a:p>
            <a:pPr lvl="1"/>
            <a:r>
              <a:rPr lang="en-US" dirty="0"/>
              <a:t>Voting Rights </a:t>
            </a:r>
            <a:r>
              <a:rPr lang="en-US" dirty="0" smtClean="0"/>
              <a:t>Act, Section 2: </a:t>
            </a:r>
            <a:r>
              <a:rPr lang="en-US" dirty="0"/>
              <a:t>requires </a:t>
            </a:r>
            <a:r>
              <a:rPr lang="en-US" dirty="0" smtClean="0"/>
              <a:t>majority-minority </a:t>
            </a:r>
            <a:r>
              <a:rPr lang="en-US" dirty="0"/>
              <a:t>districts at all levels, when certain criteria </a:t>
            </a:r>
            <a:r>
              <a:rPr lang="en-US" dirty="0" smtClean="0"/>
              <a:t>are met</a:t>
            </a:r>
            <a:endParaRPr lang="en-US" dirty="0"/>
          </a:p>
          <a:p>
            <a:endParaRPr lang="en-US" dirty="0" smtClean="0"/>
          </a:p>
          <a:p>
            <a:r>
              <a:rPr lang="en-US" dirty="0" smtClean="0"/>
              <a:t>The </a:t>
            </a:r>
            <a:r>
              <a:rPr lang="en-US" dirty="0"/>
              <a:t>privacy interest is based </a:t>
            </a:r>
            <a:r>
              <a:rPr lang="en-US" dirty="0" smtClean="0"/>
              <a:t>on:</a:t>
            </a:r>
            <a:endParaRPr lang="en-US" dirty="0"/>
          </a:p>
          <a:p>
            <a:pPr lvl="1"/>
            <a:r>
              <a:rPr lang="en-US" dirty="0"/>
              <a:t>Title 13 requirement not to publish exact identifying </a:t>
            </a:r>
            <a:r>
              <a:rPr lang="en-US" dirty="0" smtClean="0"/>
              <a:t>information</a:t>
            </a:r>
          </a:p>
          <a:p>
            <a:pPr lvl="1"/>
            <a:r>
              <a:rPr lang="en-US" dirty="0" smtClean="0"/>
              <a:t>The public policy implications of uses of detailed race, ethnicity and citizenship</a:t>
            </a:r>
          </a:p>
        </p:txBody>
      </p:sp>
      <p:sp>
        <p:nvSpPr>
          <p:cNvPr id="5" name="Slide Number Placeholder 4"/>
          <p:cNvSpPr>
            <a:spLocks noGrp="1"/>
          </p:cNvSpPr>
          <p:nvPr>
            <p:ph type="sldNum" sz="quarter" idx="12"/>
          </p:nvPr>
        </p:nvSpPr>
        <p:spPr/>
        <p:txBody>
          <a:bodyPr/>
          <a:lstStyle/>
          <a:p>
            <a:fld id="{6B70B6FD-B4DD-4C3C-B591-D26FF6FF6394}" type="slidenum">
              <a:rPr lang="en-US" smtClean="0"/>
              <a:pPr/>
              <a:t>37</a:t>
            </a:fld>
            <a:endParaRPr lang="en-US"/>
          </a:p>
        </p:txBody>
      </p:sp>
    </p:spTree>
    <p:extLst>
      <p:ext uri="{BB962C8B-B14F-4D97-AF65-F5344CB8AC3E}">
        <p14:creationId xmlns:p14="http://schemas.microsoft.com/office/powerpoint/2010/main" val="2333011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Background on the 2020 Disclosure Avoidance System</a:t>
            </a:r>
            <a:endParaRPr lang="en-US" dirty="0"/>
          </a:p>
        </p:txBody>
      </p:sp>
      <p:sp>
        <p:nvSpPr>
          <p:cNvPr id="4" name="Content Placeholder 3"/>
          <p:cNvSpPr>
            <a:spLocks noGrp="1"/>
          </p:cNvSpPr>
          <p:nvPr>
            <p:ph idx="1"/>
          </p:nvPr>
        </p:nvSpPr>
        <p:spPr/>
        <p:txBody>
          <a:bodyPr>
            <a:normAutofit fontScale="85000" lnSpcReduction="10000"/>
          </a:bodyPr>
          <a:lstStyle/>
          <a:p>
            <a:r>
              <a:rPr lang="en-US" dirty="0"/>
              <a:t>September </a:t>
            </a:r>
            <a:r>
              <a:rPr lang="en-US" dirty="0" smtClean="0"/>
              <a:t>14, 2017 CSAC (overall design)</a:t>
            </a:r>
            <a:r>
              <a:rPr lang="en-US" dirty="0"/>
              <a:t/>
            </a:r>
            <a:br>
              <a:rPr lang="en-US" dirty="0"/>
            </a:br>
            <a:r>
              <a:rPr lang="en-US" dirty="0">
                <a:hlinkClick r:id="rId2"/>
              </a:rPr>
              <a:t>https://</a:t>
            </a:r>
            <a:r>
              <a:rPr lang="en-US" dirty="0" smtClean="0">
                <a:hlinkClick r:id="rId2"/>
              </a:rPr>
              <a:t>www2.census.gov/cac/sac/meetings/2017-09/garfinkel-modernizing-disclosure-avoidance.pdf</a:t>
            </a:r>
            <a:r>
              <a:rPr lang="en-US" dirty="0" smtClean="0"/>
              <a:t> </a:t>
            </a:r>
          </a:p>
          <a:p>
            <a:r>
              <a:rPr lang="en-US" dirty="0" smtClean="0"/>
              <a:t>August, 2018 KDD’18 (top-down v. block-by-block)</a:t>
            </a:r>
            <a:r>
              <a:rPr lang="en-US" dirty="0"/>
              <a:t/>
            </a:r>
            <a:br>
              <a:rPr lang="en-US" dirty="0"/>
            </a:br>
            <a:r>
              <a:rPr lang="en-US" dirty="0">
                <a:hlinkClick r:id="rId3"/>
              </a:rPr>
              <a:t>https://digitalcommons.ilr.cornell.edu/ldi/49</a:t>
            </a:r>
            <a:r>
              <a:rPr lang="en-US" dirty="0" smtClean="0">
                <a:hlinkClick r:id="rId3"/>
              </a:rPr>
              <a:t>/</a:t>
            </a:r>
            <a:r>
              <a:rPr lang="en-US" dirty="0" smtClean="0"/>
              <a:t> </a:t>
            </a:r>
          </a:p>
          <a:p>
            <a:r>
              <a:rPr lang="en-US" dirty="0"/>
              <a:t>October, 2018 </a:t>
            </a:r>
            <a:r>
              <a:rPr lang="en-US" dirty="0" smtClean="0"/>
              <a:t>WPES (implementation issues)</a:t>
            </a:r>
            <a:r>
              <a:rPr lang="en-US" dirty="0"/>
              <a:t/>
            </a:r>
            <a:br>
              <a:rPr lang="en-US" dirty="0"/>
            </a:br>
            <a:r>
              <a:rPr lang="en-US" dirty="0">
                <a:hlinkClick r:id="rId4"/>
              </a:rPr>
              <a:t>https://</a:t>
            </a:r>
            <a:r>
              <a:rPr lang="en-US" dirty="0" smtClean="0">
                <a:hlinkClick r:id="rId4"/>
              </a:rPr>
              <a:t>arxiv.org/abs/1809.02201</a:t>
            </a:r>
            <a:r>
              <a:rPr lang="en-US" dirty="0" smtClean="0"/>
              <a:t> </a:t>
            </a:r>
          </a:p>
          <a:p>
            <a:r>
              <a:rPr lang="en-US" dirty="0" smtClean="0"/>
              <a:t>October, 2018 </a:t>
            </a:r>
            <a:r>
              <a:rPr lang="en-US" i="1" dirty="0" err="1" smtClean="0">
                <a:hlinkClick r:id="rId5" action="ppaction://hlinkfile"/>
              </a:rPr>
              <a:t>ACMQueue</a:t>
            </a:r>
            <a:r>
              <a:rPr lang="en-US" dirty="0" smtClean="0"/>
              <a:t> (understanding </a:t>
            </a:r>
            <a:r>
              <a:rPr lang="en-US" dirty="0"/>
              <a:t>database reconstruction) </a:t>
            </a:r>
            <a:br>
              <a:rPr lang="en-US" dirty="0"/>
            </a:br>
            <a:r>
              <a:rPr lang="en-US" dirty="0">
                <a:hlinkClick r:id="rId6"/>
              </a:rPr>
              <a:t>https://digitalcommons.ilr.cornell.edu/ldi/50</a:t>
            </a:r>
            <a:r>
              <a:rPr lang="en-US" dirty="0" smtClean="0">
                <a:hlinkClick r:id="rId6"/>
              </a:rPr>
              <a:t>/</a:t>
            </a:r>
            <a:r>
              <a:rPr lang="en-US" dirty="0" smtClean="0"/>
              <a:t> </a:t>
            </a:r>
            <a:r>
              <a:rPr lang="en-US" dirty="0"/>
              <a:t>or</a:t>
            </a:r>
            <a:br>
              <a:rPr lang="en-US" dirty="0"/>
            </a:br>
            <a:r>
              <a:rPr lang="en-US" dirty="0">
                <a:hlinkClick r:id="rId7"/>
              </a:rPr>
              <a:t>https://</a:t>
            </a:r>
            <a:r>
              <a:rPr lang="en-US" dirty="0" smtClean="0">
                <a:hlinkClick r:id="rId7"/>
              </a:rPr>
              <a:t>queue.acm.org/detail.cfm?id=3295691</a:t>
            </a:r>
            <a:r>
              <a:rPr lang="en-US" dirty="0" smtClean="0"/>
              <a:t> </a:t>
            </a:r>
            <a:endParaRPr lang="en-US" dirty="0"/>
          </a:p>
        </p:txBody>
      </p:sp>
      <p:sp>
        <p:nvSpPr>
          <p:cNvPr id="5" name="Slide Number Placeholder 4"/>
          <p:cNvSpPr>
            <a:spLocks noGrp="1"/>
          </p:cNvSpPr>
          <p:nvPr>
            <p:ph type="sldNum" sz="quarter" idx="12"/>
          </p:nvPr>
        </p:nvSpPr>
        <p:spPr/>
        <p:txBody>
          <a:bodyPr/>
          <a:lstStyle/>
          <a:p>
            <a:fld id="{6B70B6FD-B4DD-4C3C-B591-D26FF6FF6394}" type="slidenum">
              <a:rPr lang="en-US" smtClean="0"/>
              <a:pPr/>
              <a:t>38</a:t>
            </a:fld>
            <a:endParaRPr lang="en-US"/>
          </a:p>
        </p:txBody>
      </p:sp>
    </p:spTree>
    <p:extLst>
      <p:ext uri="{BB962C8B-B14F-4D97-AF65-F5344CB8AC3E}">
        <p14:creationId xmlns:p14="http://schemas.microsoft.com/office/powerpoint/2010/main" val="597361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Motivation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295400"/>
            <a:ext cx="8229600" cy="4629150"/>
          </a:xfrm>
          <a:prstGeom prst="rect">
            <a:avLst/>
          </a:prstGeom>
        </p:spPr>
      </p:pic>
      <p:sp>
        <p:nvSpPr>
          <p:cNvPr id="2" name="Slide Number Placeholder 1"/>
          <p:cNvSpPr>
            <a:spLocks noGrp="1"/>
          </p:cNvSpPr>
          <p:nvPr>
            <p:ph type="sldNum" sz="quarter" idx="12"/>
          </p:nvPr>
        </p:nvSpPr>
        <p:spPr/>
        <p:txBody>
          <a:bodyPr/>
          <a:lstStyle/>
          <a:p>
            <a:fld id="{6B70B6FD-B4DD-4C3C-B591-D26FF6FF6394}" type="slidenum">
              <a:rPr lang="en-US" smtClean="0"/>
              <a:pPr/>
              <a:t>4</a:t>
            </a:fld>
            <a:endParaRPr lang="en-US"/>
          </a:p>
        </p:txBody>
      </p:sp>
    </p:spTree>
    <p:extLst>
      <p:ext uri="{BB962C8B-B14F-4D97-AF65-F5344CB8AC3E}">
        <p14:creationId xmlns:p14="http://schemas.microsoft.com/office/powerpoint/2010/main" val="3456437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Article 1, Section 2</a:t>
            </a:r>
            <a:endParaRPr lang="en-US" dirty="0"/>
          </a:p>
        </p:txBody>
      </p:sp>
      <p:sp>
        <p:nvSpPr>
          <p:cNvPr id="4" name="Content Placeholder 3"/>
          <p:cNvSpPr>
            <a:spLocks noGrp="1"/>
          </p:cNvSpPr>
          <p:nvPr>
            <p:ph idx="1"/>
          </p:nvPr>
        </p:nvSpPr>
        <p:spPr/>
        <p:txBody>
          <a:bodyPr>
            <a:normAutofit fontScale="40000" lnSpcReduction="20000"/>
          </a:bodyPr>
          <a:lstStyle/>
          <a:p>
            <a:r>
              <a:rPr lang="en-US" sz="2900" dirty="0" smtClean="0">
                <a:solidFill>
                  <a:schemeClr val="bg1">
                    <a:lumMod val="50000"/>
                  </a:schemeClr>
                </a:solidFill>
              </a:rPr>
              <a:t>The </a:t>
            </a:r>
            <a:r>
              <a:rPr lang="en-US" sz="2900" dirty="0">
                <a:solidFill>
                  <a:schemeClr val="bg1">
                    <a:lumMod val="50000"/>
                  </a:schemeClr>
                </a:solidFill>
              </a:rPr>
              <a:t>House of Representatives shall be </a:t>
            </a:r>
            <a:r>
              <a:rPr lang="en-US" sz="2900" dirty="0" smtClean="0">
                <a:solidFill>
                  <a:schemeClr val="bg1">
                    <a:lumMod val="50000"/>
                  </a:schemeClr>
                </a:solidFill>
              </a:rPr>
              <a:t>composed </a:t>
            </a:r>
            <a:r>
              <a:rPr lang="en-US" sz="2900" dirty="0">
                <a:solidFill>
                  <a:schemeClr val="bg1">
                    <a:lumMod val="50000"/>
                  </a:schemeClr>
                </a:solidFill>
              </a:rPr>
              <a:t>of Members chosen every second Year </a:t>
            </a:r>
            <a:r>
              <a:rPr lang="en-US" sz="2900" dirty="0" smtClean="0">
                <a:solidFill>
                  <a:schemeClr val="bg1">
                    <a:lumMod val="50000"/>
                  </a:schemeClr>
                </a:solidFill>
              </a:rPr>
              <a:t>by </a:t>
            </a:r>
            <a:r>
              <a:rPr lang="en-US" sz="2900" dirty="0">
                <a:solidFill>
                  <a:schemeClr val="bg1">
                    <a:lumMod val="50000"/>
                  </a:schemeClr>
                </a:solidFill>
              </a:rPr>
              <a:t>the People of the several </a:t>
            </a:r>
            <a:r>
              <a:rPr lang="en-US" sz="2900" dirty="0" smtClean="0">
                <a:solidFill>
                  <a:schemeClr val="bg1">
                    <a:lumMod val="50000"/>
                  </a:schemeClr>
                </a:solidFill>
              </a:rPr>
              <a:t>States</a:t>
            </a:r>
            <a:r>
              <a:rPr lang="en-US" sz="2900" dirty="0">
                <a:solidFill>
                  <a:schemeClr val="bg1">
                    <a:lumMod val="50000"/>
                  </a:schemeClr>
                </a:solidFill>
              </a:rPr>
              <a:t>, and the Electors in </a:t>
            </a:r>
            <a:r>
              <a:rPr lang="en-US" sz="2900" dirty="0" smtClean="0">
                <a:solidFill>
                  <a:schemeClr val="bg1">
                    <a:lumMod val="50000"/>
                  </a:schemeClr>
                </a:solidFill>
              </a:rPr>
              <a:t>each </a:t>
            </a:r>
            <a:r>
              <a:rPr lang="en-US" sz="2900" dirty="0">
                <a:solidFill>
                  <a:schemeClr val="bg1">
                    <a:lumMod val="50000"/>
                  </a:schemeClr>
                </a:solidFill>
              </a:rPr>
              <a:t>State shall have the </a:t>
            </a:r>
            <a:r>
              <a:rPr lang="en-US" sz="2900" dirty="0" smtClean="0">
                <a:solidFill>
                  <a:schemeClr val="bg1">
                    <a:lumMod val="50000"/>
                  </a:schemeClr>
                </a:solidFill>
              </a:rPr>
              <a:t>Qualifications </a:t>
            </a:r>
            <a:r>
              <a:rPr lang="en-US" sz="2900" dirty="0">
                <a:solidFill>
                  <a:schemeClr val="bg1">
                    <a:lumMod val="50000"/>
                  </a:schemeClr>
                </a:solidFill>
              </a:rPr>
              <a:t>requisite </a:t>
            </a:r>
            <a:r>
              <a:rPr lang="en-US" sz="2900" dirty="0" smtClean="0">
                <a:solidFill>
                  <a:schemeClr val="bg1">
                    <a:lumMod val="50000"/>
                  </a:schemeClr>
                </a:solidFill>
              </a:rPr>
              <a:t>for </a:t>
            </a:r>
            <a:r>
              <a:rPr lang="en-US" sz="2900" dirty="0">
                <a:solidFill>
                  <a:schemeClr val="bg1">
                    <a:lumMod val="50000"/>
                  </a:schemeClr>
                </a:solidFill>
              </a:rPr>
              <a:t>Electors of the most </a:t>
            </a:r>
            <a:r>
              <a:rPr lang="en-US" sz="2900" dirty="0" smtClean="0">
                <a:solidFill>
                  <a:schemeClr val="bg1">
                    <a:lumMod val="50000"/>
                  </a:schemeClr>
                </a:solidFill>
              </a:rPr>
              <a:t>numerous </a:t>
            </a:r>
            <a:r>
              <a:rPr lang="en-US" sz="2900" dirty="0">
                <a:solidFill>
                  <a:schemeClr val="bg1">
                    <a:lumMod val="50000"/>
                  </a:schemeClr>
                </a:solidFill>
              </a:rPr>
              <a:t>Branch of the State </a:t>
            </a:r>
            <a:r>
              <a:rPr lang="en-US" sz="2900" dirty="0" smtClean="0">
                <a:solidFill>
                  <a:schemeClr val="bg1">
                    <a:lumMod val="50000"/>
                  </a:schemeClr>
                </a:solidFill>
              </a:rPr>
              <a:t>Legislature</a:t>
            </a:r>
            <a:r>
              <a:rPr lang="en-US" sz="2900" dirty="0">
                <a:solidFill>
                  <a:schemeClr val="bg1">
                    <a:lumMod val="50000"/>
                  </a:schemeClr>
                </a:solidFill>
              </a:rPr>
              <a:t>. </a:t>
            </a:r>
          </a:p>
          <a:p>
            <a:r>
              <a:rPr lang="en-US" sz="2900" dirty="0">
                <a:solidFill>
                  <a:schemeClr val="bg1">
                    <a:lumMod val="50000"/>
                  </a:schemeClr>
                </a:solidFill>
              </a:rPr>
              <a:t>No Person shall be a Representative who shall </a:t>
            </a:r>
            <a:r>
              <a:rPr lang="en-US" sz="2900" dirty="0" smtClean="0">
                <a:solidFill>
                  <a:schemeClr val="bg1">
                    <a:lumMod val="50000"/>
                  </a:schemeClr>
                </a:solidFill>
              </a:rPr>
              <a:t>not </a:t>
            </a:r>
            <a:r>
              <a:rPr lang="en-US" sz="2900" dirty="0">
                <a:solidFill>
                  <a:schemeClr val="bg1">
                    <a:lumMod val="50000"/>
                  </a:schemeClr>
                </a:solidFill>
              </a:rPr>
              <a:t>have attained to the Age of twenty five </a:t>
            </a:r>
            <a:r>
              <a:rPr lang="en-US" sz="2900" dirty="0" smtClean="0">
                <a:solidFill>
                  <a:schemeClr val="bg1">
                    <a:lumMod val="50000"/>
                  </a:schemeClr>
                </a:solidFill>
              </a:rPr>
              <a:t>Years</a:t>
            </a:r>
            <a:r>
              <a:rPr lang="en-US" sz="2900" dirty="0">
                <a:solidFill>
                  <a:schemeClr val="bg1">
                    <a:lumMod val="50000"/>
                  </a:schemeClr>
                </a:solidFill>
              </a:rPr>
              <a:t>, and been seven Years a Citizen of </a:t>
            </a:r>
            <a:r>
              <a:rPr lang="en-US" sz="2900" dirty="0" smtClean="0">
                <a:solidFill>
                  <a:schemeClr val="bg1">
                    <a:lumMod val="50000"/>
                  </a:schemeClr>
                </a:solidFill>
              </a:rPr>
              <a:t>the </a:t>
            </a:r>
            <a:r>
              <a:rPr lang="en-US" sz="2900" dirty="0">
                <a:solidFill>
                  <a:schemeClr val="bg1">
                    <a:lumMod val="50000"/>
                  </a:schemeClr>
                </a:solidFill>
              </a:rPr>
              <a:t>United States, and who shall not, when </a:t>
            </a:r>
            <a:r>
              <a:rPr lang="en-US" sz="2900" dirty="0" smtClean="0">
                <a:solidFill>
                  <a:schemeClr val="bg1">
                    <a:lumMod val="50000"/>
                  </a:schemeClr>
                </a:solidFill>
              </a:rPr>
              <a:t>elected</a:t>
            </a:r>
            <a:r>
              <a:rPr lang="en-US" sz="2900" dirty="0">
                <a:solidFill>
                  <a:schemeClr val="bg1">
                    <a:lumMod val="50000"/>
                  </a:schemeClr>
                </a:solidFill>
              </a:rPr>
              <a:t>, be an Inhabitant of that </a:t>
            </a:r>
            <a:r>
              <a:rPr lang="en-US" sz="2900" dirty="0" smtClean="0">
                <a:solidFill>
                  <a:schemeClr val="bg1">
                    <a:lumMod val="50000"/>
                  </a:schemeClr>
                </a:solidFill>
              </a:rPr>
              <a:t>State </a:t>
            </a:r>
            <a:r>
              <a:rPr lang="en-US" sz="2900" dirty="0">
                <a:solidFill>
                  <a:schemeClr val="bg1">
                    <a:lumMod val="50000"/>
                  </a:schemeClr>
                </a:solidFill>
              </a:rPr>
              <a:t>in which he shall be chosen. </a:t>
            </a:r>
          </a:p>
          <a:p>
            <a:r>
              <a:rPr lang="en-US" sz="2900" dirty="0">
                <a:solidFill>
                  <a:schemeClr val="bg1">
                    <a:lumMod val="50000"/>
                  </a:schemeClr>
                </a:solidFill>
              </a:rPr>
              <a:t>Representatives and direct Taxes shall be </a:t>
            </a:r>
            <a:r>
              <a:rPr lang="en-US" sz="2900" dirty="0" smtClean="0">
                <a:solidFill>
                  <a:schemeClr val="bg1">
                    <a:lumMod val="50000"/>
                  </a:schemeClr>
                </a:solidFill>
              </a:rPr>
              <a:t>apportioned </a:t>
            </a:r>
            <a:r>
              <a:rPr lang="en-US" sz="2900" dirty="0">
                <a:solidFill>
                  <a:schemeClr val="bg1">
                    <a:lumMod val="50000"/>
                  </a:schemeClr>
                </a:solidFill>
              </a:rPr>
              <a:t>among the </a:t>
            </a:r>
            <a:r>
              <a:rPr lang="en-US" sz="2900" dirty="0" smtClean="0">
                <a:solidFill>
                  <a:schemeClr val="bg1">
                    <a:lumMod val="50000"/>
                  </a:schemeClr>
                </a:solidFill>
              </a:rPr>
              <a:t>several </a:t>
            </a:r>
            <a:r>
              <a:rPr lang="en-US" sz="2900" dirty="0">
                <a:solidFill>
                  <a:schemeClr val="bg1">
                    <a:lumMod val="50000"/>
                  </a:schemeClr>
                </a:solidFill>
              </a:rPr>
              <a:t>States which </a:t>
            </a:r>
            <a:r>
              <a:rPr lang="en-US" sz="2900" dirty="0" smtClean="0">
                <a:solidFill>
                  <a:schemeClr val="bg1">
                    <a:lumMod val="50000"/>
                  </a:schemeClr>
                </a:solidFill>
              </a:rPr>
              <a:t>may </a:t>
            </a:r>
            <a:r>
              <a:rPr lang="en-US" sz="2900" dirty="0">
                <a:solidFill>
                  <a:schemeClr val="bg1">
                    <a:lumMod val="50000"/>
                  </a:schemeClr>
                </a:solidFill>
              </a:rPr>
              <a:t>be included within this Union, according </a:t>
            </a:r>
            <a:r>
              <a:rPr lang="en-US" sz="2900" dirty="0" smtClean="0">
                <a:solidFill>
                  <a:schemeClr val="bg1">
                    <a:lumMod val="50000"/>
                  </a:schemeClr>
                </a:solidFill>
              </a:rPr>
              <a:t>to </a:t>
            </a:r>
            <a:r>
              <a:rPr lang="en-US" sz="2900" dirty="0">
                <a:solidFill>
                  <a:schemeClr val="bg1">
                    <a:lumMod val="50000"/>
                  </a:schemeClr>
                </a:solidFill>
              </a:rPr>
              <a:t>their respective Numbers, which shall be </a:t>
            </a:r>
            <a:r>
              <a:rPr lang="en-US" sz="2900" dirty="0" smtClean="0">
                <a:solidFill>
                  <a:schemeClr val="bg1">
                    <a:lumMod val="50000"/>
                  </a:schemeClr>
                </a:solidFill>
              </a:rPr>
              <a:t>determined </a:t>
            </a:r>
            <a:r>
              <a:rPr lang="en-US" sz="2900" dirty="0">
                <a:solidFill>
                  <a:schemeClr val="bg1">
                    <a:lumMod val="50000"/>
                  </a:schemeClr>
                </a:solidFill>
              </a:rPr>
              <a:t>by adding to the whole Number </a:t>
            </a:r>
            <a:r>
              <a:rPr lang="en-US" sz="2900" dirty="0" smtClean="0">
                <a:solidFill>
                  <a:schemeClr val="bg1">
                    <a:lumMod val="50000"/>
                  </a:schemeClr>
                </a:solidFill>
              </a:rPr>
              <a:t>of </a:t>
            </a:r>
            <a:r>
              <a:rPr lang="en-US" sz="2900" dirty="0">
                <a:solidFill>
                  <a:schemeClr val="bg1">
                    <a:lumMod val="50000"/>
                  </a:schemeClr>
                </a:solidFill>
              </a:rPr>
              <a:t>free Persons, </a:t>
            </a:r>
            <a:r>
              <a:rPr lang="en-US" sz="2900" dirty="0" smtClean="0">
                <a:solidFill>
                  <a:schemeClr val="bg1">
                    <a:lumMod val="50000"/>
                  </a:schemeClr>
                </a:solidFill>
              </a:rPr>
              <a:t>including </a:t>
            </a:r>
            <a:r>
              <a:rPr lang="en-US" sz="2900" dirty="0">
                <a:solidFill>
                  <a:schemeClr val="bg1">
                    <a:lumMod val="50000"/>
                  </a:schemeClr>
                </a:solidFill>
              </a:rPr>
              <a:t>those bound to </a:t>
            </a:r>
            <a:r>
              <a:rPr lang="en-US" sz="2900" dirty="0" smtClean="0">
                <a:solidFill>
                  <a:schemeClr val="bg1">
                    <a:lumMod val="50000"/>
                  </a:schemeClr>
                </a:solidFill>
              </a:rPr>
              <a:t>Service </a:t>
            </a:r>
            <a:r>
              <a:rPr lang="en-US" sz="2900" dirty="0">
                <a:solidFill>
                  <a:schemeClr val="bg1">
                    <a:lumMod val="50000"/>
                  </a:schemeClr>
                </a:solidFill>
              </a:rPr>
              <a:t>for a Term of Years, and excluding </a:t>
            </a:r>
            <a:r>
              <a:rPr lang="en-US" sz="2900" dirty="0" smtClean="0">
                <a:solidFill>
                  <a:schemeClr val="bg1">
                    <a:lumMod val="50000"/>
                  </a:schemeClr>
                </a:solidFill>
              </a:rPr>
              <a:t>Indians </a:t>
            </a:r>
            <a:r>
              <a:rPr lang="en-US" sz="2900" dirty="0">
                <a:solidFill>
                  <a:schemeClr val="bg1">
                    <a:lumMod val="50000"/>
                  </a:schemeClr>
                </a:solidFill>
              </a:rPr>
              <a:t>not taxed, three fifths of all other </a:t>
            </a:r>
            <a:r>
              <a:rPr lang="en-US" sz="2900" dirty="0" smtClean="0">
                <a:solidFill>
                  <a:schemeClr val="bg1">
                    <a:lumMod val="50000"/>
                  </a:schemeClr>
                </a:solidFill>
              </a:rPr>
              <a:t>Persons</a:t>
            </a:r>
            <a:r>
              <a:rPr lang="en-US" sz="2900" dirty="0">
                <a:solidFill>
                  <a:schemeClr val="bg1">
                    <a:lumMod val="50000"/>
                  </a:schemeClr>
                </a:solidFill>
              </a:rPr>
              <a:t>. </a:t>
            </a:r>
            <a:r>
              <a:rPr lang="en-US" sz="5900" b="1" spc="300" dirty="0"/>
              <a:t>The actual Enumeration shall be made </a:t>
            </a:r>
            <a:r>
              <a:rPr lang="en-US" sz="5900" b="1" spc="300" dirty="0" smtClean="0"/>
              <a:t>within </a:t>
            </a:r>
            <a:r>
              <a:rPr lang="en-US" sz="5900" b="1" spc="300" dirty="0"/>
              <a:t>three Years after the first Meeting </a:t>
            </a:r>
            <a:r>
              <a:rPr lang="en-US" sz="5900" b="1" spc="300" dirty="0" smtClean="0"/>
              <a:t>of </a:t>
            </a:r>
            <a:r>
              <a:rPr lang="en-US" sz="5900" b="1" spc="300" dirty="0"/>
              <a:t>the Congress of the United States, and </a:t>
            </a:r>
            <a:r>
              <a:rPr lang="en-US" sz="5900" b="1" spc="300" dirty="0" smtClean="0"/>
              <a:t>within </a:t>
            </a:r>
            <a:r>
              <a:rPr lang="en-US" sz="5900" b="1" spc="300" dirty="0"/>
              <a:t>every subsequent Term of ten Years, in </a:t>
            </a:r>
            <a:r>
              <a:rPr lang="en-US" sz="5900" b="1" spc="300" dirty="0" smtClean="0"/>
              <a:t>such </a:t>
            </a:r>
            <a:r>
              <a:rPr lang="en-US" sz="5900" b="1" spc="300" dirty="0"/>
              <a:t>Manner as they shall by Law direct. </a:t>
            </a:r>
          </a:p>
          <a:p>
            <a:r>
              <a:rPr lang="en-US" sz="2900" dirty="0">
                <a:solidFill>
                  <a:schemeClr val="bg1">
                    <a:lumMod val="50000"/>
                  </a:schemeClr>
                </a:solidFill>
              </a:rPr>
              <a:t>The Number of Representatives shall not </a:t>
            </a:r>
            <a:r>
              <a:rPr lang="en-US" sz="2900" dirty="0" smtClean="0">
                <a:solidFill>
                  <a:schemeClr val="bg1">
                    <a:lumMod val="50000"/>
                  </a:schemeClr>
                </a:solidFill>
              </a:rPr>
              <a:t>exceed </a:t>
            </a:r>
            <a:r>
              <a:rPr lang="en-US" sz="2900" dirty="0">
                <a:solidFill>
                  <a:schemeClr val="bg1">
                    <a:lumMod val="50000"/>
                  </a:schemeClr>
                </a:solidFill>
              </a:rPr>
              <a:t>one for every thirty Thousand, but each State shall have at Least one </a:t>
            </a:r>
            <a:r>
              <a:rPr lang="en-US" sz="2900" dirty="0" smtClean="0">
                <a:solidFill>
                  <a:schemeClr val="bg1">
                    <a:lumMod val="50000"/>
                  </a:schemeClr>
                </a:solidFill>
              </a:rPr>
              <a:t>Representative</a:t>
            </a:r>
            <a:r>
              <a:rPr lang="en-US" sz="2900" dirty="0">
                <a:solidFill>
                  <a:schemeClr val="bg1">
                    <a:lumMod val="50000"/>
                  </a:schemeClr>
                </a:solidFill>
              </a:rPr>
              <a:t>; and until such enumeration </a:t>
            </a:r>
            <a:r>
              <a:rPr lang="en-US" sz="2900" dirty="0" smtClean="0">
                <a:solidFill>
                  <a:schemeClr val="bg1">
                    <a:lumMod val="50000"/>
                  </a:schemeClr>
                </a:solidFill>
              </a:rPr>
              <a:t>shall </a:t>
            </a:r>
            <a:r>
              <a:rPr lang="en-US" sz="2900" dirty="0">
                <a:solidFill>
                  <a:schemeClr val="bg1">
                    <a:lumMod val="50000"/>
                  </a:schemeClr>
                </a:solidFill>
              </a:rPr>
              <a:t>be made, the State of New Hampshire </a:t>
            </a:r>
            <a:r>
              <a:rPr lang="en-US" sz="2900" dirty="0" smtClean="0">
                <a:solidFill>
                  <a:schemeClr val="bg1">
                    <a:lumMod val="50000"/>
                  </a:schemeClr>
                </a:solidFill>
              </a:rPr>
              <a:t>shall </a:t>
            </a:r>
            <a:r>
              <a:rPr lang="en-US" sz="2900" dirty="0">
                <a:solidFill>
                  <a:schemeClr val="bg1">
                    <a:lumMod val="50000"/>
                  </a:schemeClr>
                </a:solidFill>
              </a:rPr>
              <a:t>be entitled to </a:t>
            </a:r>
            <a:r>
              <a:rPr lang="en-US" sz="2900" dirty="0" err="1">
                <a:solidFill>
                  <a:schemeClr val="bg1">
                    <a:lumMod val="50000"/>
                  </a:schemeClr>
                </a:solidFill>
              </a:rPr>
              <a:t>chuse</a:t>
            </a:r>
            <a:r>
              <a:rPr lang="en-US" sz="2900" dirty="0">
                <a:solidFill>
                  <a:schemeClr val="bg1">
                    <a:lumMod val="50000"/>
                  </a:schemeClr>
                </a:solidFill>
              </a:rPr>
              <a:t> three, </a:t>
            </a:r>
            <a:r>
              <a:rPr lang="en-US" sz="2900" dirty="0" smtClean="0">
                <a:solidFill>
                  <a:schemeClr val="bg1">
                    <a:lumMod val="50000"/>
                  </a:schemeClr>
                </a:solidFill>
              </a:rPr>
              <a:t>Massachusetts </a:t>
            </a:r>
            <a:r>
              <a:rPr lang="en-US" sz="2900" dirty="0">
                <a:solidFill>
                  <a:schemeClr val="bg1">
                    <a:lumMod val="50000"/>
                  </a:schemeClr>
                </a:solidFill>
              </a:rPr>
              <a:t>eight, Rhode-Island and Providence </a:t>
            </a:r>
            <a:r>
              <a:rPr lang="en-US" sz="2900" dirty="0" smtClean="0">
                <a:solidFill>
                  <a:schemeClr val="bg1">
                    <a:lumMod val="50000"/>
                  </a:schemeClr>
                </a:solidFill>
              </a:rPr>
              <a:t>Plantations </a:t>
            </a:r>
            <a:r>
              <a:rPr lang="en-US" sz="2900" dirty="0">
                <a:solidFill>
                  <a:schemeClr val="bg1">
                    <a:lumMod val="50000"/>
                  </a:schemeClr>
                </a:solidFill>
              </a:rPr>
              <a:t>one, Connecticut </a:t>
            </a:r>
            <a:r>
              <a:rPr lang="en-US" sz="2900" dirty="0" smtClean="0">
                <a:solidFill>
                  <a:schemeClr val="bg1">
                    <a:lumMod val="50000"/>
                  </a:schemeClr>
                </a:solidFill>
              </a:rPr>
              <a:t>five</a:t>
            </a:r>
            <a:r>
              <a:rPr lang="en-US" sz="2900" dirty="0">
                <a:solidFill>
                  <a:schemeClr val="bg1">
                    <a:lumMod val="50000"/>
                  </a:schemeClr>
                </a:solidFill>
              </a:rPr>
              <a:t>, New-York six, New </a:t>
            </a:r>
            <a:r>
              <a:rPr lang="en-US" sz="2900" dirty="0" smtClean="0">
                <a:solidFill>
                  <a:schemeClr val="bg1">
                    <a:lumMod val="50000"/>
                  </a:schemeClr>
                </a:solidFill>
              </a:rPr>
              <a:t>Jersey </a:t>
            </a:r>
            <a:r>
              <a:rPr lang="en-US" sz="2900" dirty="0">
                <a:solidFill>
                  <a:schemeClr val="bg1">
                    <a:lumMod val="50000"/>
                  </a:schemeClr>
                </a:solidFill>
              </a:rPr>
              <a:t>four, Pennsylvania eight, </a:t>
            </a:r>
            <a:r>
              <a:rPr lang="en-US" sz="2900" dirty="0" smtClean="0">
                <a:solidFill>
                  <a:schemeClr val="bg1">
                    <a:lumMod val="50000"/>
                  </a:schemeClr>
                </a:solidFill>
              </a:rPr>
              <a:t>Delaware </a:t>
            </a:r>
            <a:r>
              <a:rPr lang="en-US" sz="2900" dirty="0">
                <a:solidFill>
                  <a:schemeClr val="bg1">
                    <a:lumMod val="50000"/>
                  </a:schemeClr>
                </a:solidFill>
              </a:rPr>
              <a:t>one, Maryland six, Virginia ten, </a:t>
            </a:r>
            <a:r>
              <a:rPr lang="en-US" sz="2900" dirty="0" smtClean="0">
                <a:solidFill>
                  <a:schemeClr val="bg1">
                    <a:lumMod val="50000"/>
                  </a:schemeClr>
                </a:solidFill>
              </a:rPr>
              <a:t>North </a:t>
            </a:r>
            <a:r>
              <a:rPr lang="en-US" sz="2900" dirty="0">
                <a:solidFill>
                  <a:schemeClr val="bg1">
                    <a:lumMod val="50000"/>
                  </a:schemeClr>
                </a:solidFill>
              </a:rPr>
              <a:t>Carolina five, South Carolina five, and </a:t>
            </a:r>
            <a:r>
              <a:rPr lang="en-US" sz="2900" dirty="0" smtClean="0">
                <a:solidFill>
                  <a:schemeClr val="bg1">
                    <a:lumMod val="50000"/>
                  </a:schemeClr>
                </a:solidFill>
              </a:rPr>
              <a:t>Georgia </a:t>
            </a:r>
            <a:r>
              <a:rPr lang="en-US" sz="2900" dirty="0">
                <a:solidFill>
                  <a:schemeClr val="bg1">
                    <a:lumMod val="50000"/>
                  </a:schemeClr>
                </a:solidFill>
              </a:rPr>
              <a:t>three. </a:t>
            </a:r>
          </a:p>
          <a:p>
            <a:r>
              <a:rPr lang="en-US" sz="2900" dirty="0">
                <a:solidFill>
                  <a:schemeClr val="bg1">
                    <a:lumMod val="50000"/>
                  </a:schemeClr>
                </a:solidFill>
              </a:rPr>
              <a:t>When vacancies happen in the </a:t>
            </a:r>
            <a:r>
              <a:rPr lang="en-US" sz="2900" dirty="0" smtClean="0">
                <a:solidFill>
                  <a:schemeClr val="bg1">
                    <a:lumMod val="50000"/>
                  </a:schemeClr>
                </a:solidFill>
              </a:rPr>
              <a:t>Representation </a:t>
            </a:r>
            <a:r>
              <a:rPr lang="en-US" sz="2900" dirty="0">
                <a:solidFill>
                  <a:schemeClr val="bg1">
                    <a:lumMod val="50000"/>
                  </a:schemeClr>
                </a:solidFill>
              </a:rPr>
              <a:t>from any State, the Executive Authority </a:t>
            </a:r>
            <a:r>
              <a:rPr lang="en-US" sz="2900" dirty="0" smtClean="0">
                <a:solidFill>
                  <a:schemeClr val="bg1">
                    <a:lumMod val="50000"/>
                  </a:schemeClr>
                </a:solidFill>
              </a:rPr>
              <a:t>thereof </a:t>
            </a:r>
            <a:r>
              <a:rPr lang="en-US" sz="2900" dirty="0">
                <a:solidFill>
                  <a:schemeClr val="bg1">
                    <a:lumMod val="50000"/>
                  </a:schemeClr>
                </a:solidFill>
              </a:rPr>
              <a:t>shall issue Writs of Election to fill such Vacancies. </a:t>
            </a:r>
            <a:endParaRPr lang="en-US" sz="2900" dirty="0" smtClean="0">
              <a:solidFill>
                <a:schemeClr val="bg1">
                  <a:lumMod val="50000"/>
                </a:schemeClr>
              </a:solidFill>
            </a:endParaRPr>
          </a:p>
          <a:p>
            <a:r>
              <a:rPr lang="en-US" sz="2900" dirty="0" smtClean="0">
                <a:solidFill>
                  <a:schemeClr val="bg1">
                    <a:lumMod val="50000"/>
                  </a:schemeClr>
                </a:solidFill>
              </a:rPr>
              <a:t>The House of Representatives shall </a:t>
            </a:r>
            <a:r>
              <a:rPr lang="en-US" sz="2900" dirty="0" err="1" smtClean="0">
                <a:solidFill>
                  <a:schemeClr val="bg1">
                    <a:lumMod val="50000"/>
                  </a:schemeClr>
                </a:solidFill>
              </a:rPr>
              <a:t>chuse</a:t>
            </a:r>
            <a:r>
              <a:rPr lang="en-US" sz="2900" dirty="0" smtClean="0">
                <a:solidFill>
                  <a:schemeClr val="bg1">
                    <a:lumMod val="50000"/>
                  </a:schemeClr>
                </a:solidFill>
              </a:rPr>
              <a:t> their </a:t>
            </a:r>
            <a:r>
              <a:rPr lang="en-US" sz="2900" dirty="0">
                <a:solidFill>
                  <a:schemeClr val="bg1">
                    <a:lumMod val="50000"/>
                  </a:schemeClr>
                </a:solidFill>
              </a:rPr>
              <a:t>Speaker and other Officers; and shall </a:t>
            </a:r>
            <a:r>
              <a:rPr lang="en-US" sz="2900" dirty="0" smtClean="0">
                <a:solidFill>
                  <a:schemeClr val="bg1">
                    <a:lumMod val="50000"/>
                  </a:schemeClr>
                </a:solidFill>
              </a:rPr>
              <a:t>have </a:t>
            </a:r>
            <a:r>
              <a:rPr lang="en-US" sz="2900" dirty="0">
                <a:solidFill>
                  <a:schemeClr val="bg1">
                    <a:lumMod val="50000"/>
                  </a:schemeClr>
                </a:solidFill>
              </a:rPr>
              <a:t>the sole Power of Impeachment. </a:t>
            </a:r>
          </a:p>
        </p:txBody>
      </p:sp>
      <p:sp>
        <p:nvSpPr>
          <p:cNvPr id="2" name="Slide Number Placeholder 1"/>
          <p:cNvSpPr>
            <a:spLocks noGrp="1"/>
          </p:cNvSpPr>
          <p:nvPr>
            <p:ph type="sldNum" sz="quarter" idx="12"/>
          </p:nvPr>
        </p:nvSpPr>
        <p:spPr/>
        <p:txBody>
          <a:bodyPr/>
          <a:lstStyle/>
          <a:p>
            <a:fld id="{6B70B6FD-B4DD-4C3C-B591-D26FF6FF6394}" type="slidenum">
              <a:rPr lang="en-US" smtClean="0"/>
              <a:pPr/>
              <a:t>5</a:t>
            </a:fld>
            <a:endParaRPr lang="en-US"/>
          </a:p>
        </p:txBody>
      </p:sp>
    </p:spTree>
    <p:extLst>
      <p:ext uri="{BB962C8B-B14F-4D97-AF65-F5344CB8AC3E}">
        <p14:creationId xmlns:p14="http://schemas.microsoft.com/office/powerpoint/2010/main" val="1104146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 such Manner as they shall by Law direct.”</a:t>
            </a:r>
            <a:br>
              <a:rPr lang="en-US" i="1" dirty="0" smtClean="0"/>
            </a:br>
            <a:r>
              <a:rPr lang="en-US" dirty="0" smtClean="0"/>
              <a:t>Public Law 94-171</a:t>
            </a:r>
            <a:endParaRPr lang="en-US" dirty="0"/>
          </a:p>
        </p:txBody>
      </p:sp>
      <p:sp>
        <p:nvSpPr>
          <p:cNvPr id="3" name="Content Placeholder 2"/>
          <p:cNvSpPr>
            <a:spLocks noGrp="1"/>
          </p:cNvSpPr>
          <p:nvPr>
            <p:ph idx="1"/>
          </p:nvPr>
        </p:nvSpPr>
        <p:spPr/>
        <p:txBody>
          <a:bodyPr>
            <a:normAutofit/>
          </a:bodyPr>
          <a:lstStyle/>
          <a:p>
            <a:pPr lvl="4"/>
            <a:endParaRPr lang="en-US" dirty="0"/>
          </a:p>
          <a:p>
            <a:pPr lvl="4"/>
            <a:endParaRPr lang="en-US" dirty="0" smtClean="0"/>
          </a:p>
          <a:p>
            <a:pPr lvl="4"/>
            <a:endParaRPr lang="en-US" dirty="0"/>
          </a:p>
          <a:p>
            <a:pPr lvl="4"/>
            <a:endParaRPr lang="en-US" dirty="0" smtClean="0"/>
          </a:p>
          <a:p>
            <a:pPr lvl="4"/>
            <a:endParaRPr lang="en-US" dirty="0"/>
          </a:p>
          <a:p>
            <a:pPr lvl="4"/>
            <a:endParaRPr lang="en-US" dirty="0" smtClean="0"/>
          </a:p>
          <a:p>
            <a:pPr lvl="4"/>
            <a:endParaRPr lang="en-US" dirty="0"/>
          </a:p>
          <a:p>
            <a:pPr lvl="4"/>
            <a:endParaRPr lang="en-US" dirty="0" smtClean="0"/>
          </a:p>
          <a:p>
            <a:pPr lvl="4"/>
            <a:endParaRPr lang="en-US" dirty="0"/>
          </a:p>
          <a:p>
            <a:pPr lvl="4"/>
            <a:endParaRPr lang="en-US" dirty="0" smtClean="0"/>
          </a:p>
          <a:p>
            <a:pPr lvl="4"/>
            <a:endParaRPr lang="en-US" dirty="0"/>
          </a:p>
          <a:p>
            <a:pPr lvl="4"/>
            <a:endParaRPr lang="en-US"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1515"/>
          <a:stretch/>
        </p:blipFill>
        <p:spPr>
          <a:xfrm>
            <a:off x="1447800" y="1558683"/>
            <a:ext cx="4495800" cy="4613517"/>
          </a:xfrm>
          <a:prstGeom prst="rect">
            <a:avLst/>
          </a:prstGeom>
        </p:spPr>
      </p:pic>
      <p:sp>
        <p:nvSpPr>
          <p:cNvPr id="5" name="Rectangle 4"/>
          <p:cNvSpPr/>
          <p:nvPr/>
        </p:nvSpPr>
        <p:spPr>
          <a:xfrm>
            <a:off x="2971800" y="6400800"/>
            <a:ext cx="5029200" cy="369332"/>
          </a:xfrm>
          <a:prstGeom prst="rect">
            <a:avLst/>
          </a:prstGeom>
        </p:spPr>
        <p:txBody>
          <a:bodyPr wrap="square">
            <a:spAutoFit/>
          </a:bodyPr>
          <a:lstStyle/>
          <a:p>
            <a:r>
              <a:rPr lang="en-US" dirty="0"/>
              <a:t>http://uscode.house.gov/statutes/pl/94/171.pdf</a:t>
            </a:r>
          </a:p>
        </p:txBody>
      </p:sp>
      <p:grpSp>
        <p:nvGrpSpPr>
          <p:cNvPr id="8" name="Group 7"/>
          <p:cNvGrpSpPr/>
          <p:nvPr/>
        </p:nvGrpSpPr>
        <p:grpSpPr>
          <a:xfrm>
            <a:off x="6553200" y="1558683"/>
            <a:ext cx="4581666" cy="2503714"/>
            <a:chOff x="6400800" y="1585897"/>
            <a:chExt cx="4581666" cy="2503714"/>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76667" b="10000"/>
            <a:stretch/>
          </p:blipFill>
          <p:spPr>
            <a:xfrm>
              <a:off x="6400800" y="3175211"/>
              <a:ext cx="4581666" cy="9144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76667"/>
            <a:stretch/>
          </p:blipFill>
          <p:spPr>
            <a:xfrm>
              <a:off x="6400800" y="1585897"/>
              <a:ext cx="4581666" cy="1600200"/>
            </a:xfrm>
            <a:prstGeom prst="rect">
              <a:avLst/>
            </a:prstGeom>
          </p:spPr>
        </p:pic>
      </p:grpSp>
      <p:sp>
        <p:nvSpPr>
          <p:cNvPr id="9" name="Slide Number Placeholder 8"/>
          <p:cNvSpPr>
            <a:spLocks noGrp="1"/>
          </p:cNvSpPr>
          <p:nvPr>
            <p:ph type="sldNum" sz="quarter" idx="12"/>
          </p:nvPr>
        </p:nvSpPr>
        <p:spPr/>
        <p:txBody>
          <a:bodyPr/>
          <a:lstStyle/>
          <a:p>
            <a:fld id="{6B70B6FD-B4DD-4C3C-B591-D26FF6FF6394}" type="slidenum">
              <a:rPr lang="en-US" smtClean="0"/>
              <a:pPr/>
              <a:t>6</a:t>
            </a:fld>
            <a:endParaRPr lang="en-US"/>
          </a:p>
        </p:txBody>
      </p:sp>
    </p:spTree>
    <p:extLst>
      <p:ext uri="{BB962C8B-B14F-4D97-AF65-F5344CB8AC3E}">
        <p14:creationId xmlns:p14="http://schemas.microsoft.com/office/powerpoint/2010/main" val="41091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Register / Vol. 82, No. 215 / Nov 8, 2017 / Notices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Dec. 31, 2018</a:t>
            </a:r>
          </a:p>
          <a:p>
            <a:r>
              <a:rPr lang="en-US" dirty="0" smtClean="0"/>
              <a:t>We will report (per block):</a:t>
            </a:r>
          </a:p>
          <a:p>
            <a:pPr lvl="1"/>
            <a:r>
              <a:rPr lang="en-US" dirty="0" smtClean="0"/>
              <a:t>P1. RACE/ETHNICITY</a:t>
            </a:r>
          </a:p>
          <a:p>
            <a:pPr lvl="2"/>
            <a:r>
              <a:rPr lang="en-US" dirty="0" smtClean="0"/>
              <a:t>Universe: Total population</a:t>
            </a:r>
          </a:p>
          <a:p>
            <a:pPr lvl="2"/>
            <a:r>
              <a:rPr lang="en-US" dirty="0" smtClean="0"/>
              <a:t>Group by: BLOCK</a:t>
            </a:r>
          </a:p>
          <a:p>
            <a:pPr lvl="1"/>
            <a:endParaRPr lang="en-US" dirty="0" smtClean="0"/>
          </a:p>
          <a:p>
            <a:pPr lvl="1"/>
            <a:r>
              <a:rPr lang="en-US" dirty="0" smtClean="0"/>
              <a:t>P2. RACE/ETHNICITY</a:t>
            </a:r>
          </a:p>
          <a:p>
            <a:pPr lvl="2"/>
            <a:r>
              <a:rPr lang="en-US" dirty="0" smtClean="0"/>
              <a:t>Universe: Total population age 18 and over</a:t>
            </a:r>
          </a:p>
          <a:p>
            <a:pPr lvl="1"/>
            <a:endParaRPr lang="en-US" dirty="0" smtClean="0"/>
          </a:p>
          <a:p>
            <a:pPr lvl="1"/>
            <a:r>
              <a:rPr lang="en-US" dirty="0" smtClean="0"/>
              <a:t>H1. OCCUPANCY STATUS</a:t>
            </a:r>
          </a:p>
          <a:p>
            <a:pPr lvl="1"/>
            <a:endParaRPr lang="en-US" dirty="0" smtClean="0"/>
          </a:p>
          <a:p>
            <a:pPr lvl="1"/>
            <a:r>
              <a:rPr lang="en-US" dirty="0" smtClean="0"/>
              <a:t>P42. GROUP QUARTERS POPULATION</a:t>
            </a:r>
          </a:p>
          <a:p>
            <a:pPr lvl="2"/>
            <a:r>
              <a:rPr lang="en-US" dirty="0" smtClean="0"/>
              <a:t>Universe: Population in Group Quarters</a:t>
            </a:r>
          </a:p>
        </p:txBody>
      </p:sp>
      <p:pic>
        <p:nvPicPr>
          <p:cNvPr id="4" name="Picture 3"/>
          <p:cNvPicPr>
            <a:picLocks noChangeAspect="1"/>
          </p:cNvPicPr>
          <p:nvPr/>
        </p:nvPicPr>
        <p:blipFill>
          <a:blip r:embed="rId2"/>
          <a:stretch>
            <a:fillRect/>
          </a:stretch>
        </p:blipFill>
        <p:spPr>
          <a:xfrm>
            <a:off x="6642304" y="1600201"/>
            <a:ext cx="2814372" cy="2126714"/>
          </a:xfrm>
          <a:prstGeom prst="rect">
            <a:avLst/>
          </a:prstGeom>
        </p:spPr>
      </p:pic>
      <p:pic>
        <p:nvPicPr>
          <p:cNvPr id="5" name="Picture 4"/>
          <p:cNvPicPr>
            <a:picLocks noChangeAspect="1"/>
          </p:cNvPicPr>
          <p:nvPr/>
        </p:nvPicPr>
        <p:blipFill>
          <a:blip r:embed="rId3"/>
          <a:stretch>
            <a:fillRect/>
          </a:stretch>
        </p:blipFill>
        <p:spPr>
          <a:xfrm>
            <a:off x="9456676" y="3352800"/>
            <a:ext cx="2616628" cy="3372643"/>
          </a:xfrm>
          <a:prstGeom prst="rect">
            <a:avLst/>
          </a:prstGeom>
        </p:spPr>
      </p:pic>
      <p:sp>
        <p:nvSpPr>
          <p:cNvPr id="6" name="Slide Number Placeholder 5"/>
          <p:cNvSpPr>
            <a:spLocks noGrp="1"/>
          </p:cNvSpPr>
          <p:nvPr>
            <p:ph type="sldNum" sz="quarter" idx="12"/>
          </p:nvPr>
        </p:nvSpPr>
        <p:spPr/>
        <p:txBody>
          <a:bodyPr/>
          <a:lstStyle/>
          <a:p>
            <a:fld id="{6B70B6FD-B4DD-4C3C-B591-D26FF6FF6394}" type="slidenum">
              <a:rPr lang="en-US" smtClean="0"/>
              <a:pPr/>
              <a:t>7</a:t>
            </a:fld>
            <a:endParaRPr lang="en-US"/>
          </a:p>
        </p:txBody>
      </p:sp>
    </p:spTree>
    <p:extLst>
      <p:ext uri="{BB962C8B-B14F-4D97-AF65-F5344CB8AC3E}">
        <p14:creationId xmlns:p14="http://schemas.microsoft.com/office/powerpoint/2010/main" val="155873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But, we need to protect privacy!</a:t>
            </a:r>
            <a:br>
              <a:rPr lang="en-US" dirty="0" smtClean="0"/>
            </a:br>
            <a:r>
              <a:rPr lang="en-US" dirty="0"/>
              <a:t>13 U.S. Code § 9 - Information as confidential; exception</a:t>
            </a:r>
          </a:p>
        </p:txBody>
      </p:sp>
      <p:sp>
        <p:nvSpPr>
          <p:cNvPr id="3" name="Content Placeholder 2"/>
          <p:cNvSpPr>
            <a:spLocks noGrp="1"/>
          </p:cNvSpPr>
          <p:nvPr>
            <p:ph idx="1"/>
          </p:nvPr>
        </p:nvSpPr>
        <p:spPr/>
        <p:txBody>
          <a:bodyPr>
            <a:normAutofit fontScale="47500" lnSpcReduction="20000"/>
          </a:bodyPr>
          <a:lstStyle/>
          <a:p>
            <a:r>
              <a:rPr lang="en-US" b="1" dirty="0" smtClean="0"/>
              <a:t>(</a:t>
            </a:r>
            <a:r>
              <a:rPr lang="en-US" b="1" dirty="0"/>
              <a:t>a) Neither the Secretary, nor any other officer or employee of the Department of Commerce or bureau or agency thereof, or local government census liaison may</a:t>
            </a:r>
            <a:r>
              <a:rPr lang="en-US" dirty="0"/>
              <a:t>, </a:t>
            </a:r>
            <a:r>
              <a:rPr lang="en-US" dirty="0">
                <a:solidFill>
                  <a:schemeClr val="bg1">
                    <a:lumMod val="50000"/>
                  </a:schemeClr>
                </a:solidFill>
              </a:rPr>
              <a:t>except as provided in section 8 or 16 or chapter 10 of this title or section 210 of the Departments of Commerce, Justice, and State, the Judiciary, and Related Agencies Appropriations Act, 1998</a:t>
            </a:r>
            <a:r>
              <a:rPr lang="en-US" dirty="0" smtClean="0">
                <a:solidFill>
                  <a:schemeClr val="bg1">
                    <a:lumMod val="50000"/>
                  </a:schemeClr>
                </a:solidFill>
              </a:rPr>
              <a:t>.</a:t>
            </a:r>
            <a:endParaRPr lang="en-US" dirty="0">
              <a:solidFill>
                <a:schemeClr val="bg1">
                  <a:lumMod val="50000"/>
                </a:schemeClr>
              </a:solidFill>
            </a:endParaRPr>
          </a:p>
          <a:p>
            <a:pPr marL="457200" lvl="1" indent="0">
              <a:buNone/>
            </a:pPr>
            <a:r>
              <a:rPr lang="en-US" sz="3800" i="0" dirty="0" smtClean="0">
                <a:solidFill>
                  <a:schemeClr val="bg1">
                    <a:lumMod val="50000"/>
                  </a:schemeClr>
                </a:solidFill>
              </a:rPr>
              <a:t>(1) Use </a:t>
            </a:r>
            <a:r>
              <a:rPr lang="en-US" sz="3800" i="0" dirty="0">
                <a:solidFill>
                  <a:schemeClr val="bg1">
                    <a:lumMod val="50000"/>
                  </a:schemeClr>
                </a:solidFill>
              </a:rPr>
              <a:t>the information furnished under the provisions of this title for any purpose other than the statistical purposes for which it is supplied; or</a:t>
            </a:r>
          </a:p>
          <a:p>
            <a:pPr marL="457200" lvl="1" indent="0">
              <a:buNone/>
            </a:pPr>
            <a:r>
              <a:rPr lang="en-US" sz="3800" b="1" i="0" dirty="0" smtClean="0"/>
              <a:t>(2) Make </a:t>
            </a:r>
            <a:r>
              <a:rPr lang="en-US" sz="3800" b="1" i="0" dirty="0"/>
              <a:t>any publication whereby the data furnished by any particular establishment or individual under this title can be identified; or</a:t>
            </a:r>
          </a:p>
          <a:p>
            <a:pPr marL="457200" lvl="1" indent="0">
              <a:buNone/>
            </a:pPr>
            <a:r>
              <a:rPr lang="en-US" sz="3800" i="0" dirty="0" smtClean="0">
                <a:solidFill>
                  <a:schemeClr val="bg1">
                    <a:lumMod val="50000"/>
                  </a:schemeClr>
                </a:solidFill>
              </a:rPr>
              <a:t>(3) Permit </a:t>
            </a:r>
            <a:r>
              <a:rPr lang="en-US" sz="3800" i="0" dirty="0">
                <a:solidFill>
                  <a:schemeClr val="bg1">
                    <a:lumMod val="50000"/>
                  </a:schemeClr>
                </a:solidFill>
              </a:rPr>
              <a:t>anyone other than the sworn officers and employees of the Department or bureau or agency thereof to examine the individual reports. No department, bureau, agency, officer, or employee of the Government, except the Secretary in carrying out the purposes of this title, shall require, for any reason, copies of census reports which have been retained by any such establishment or individual. </a:t>
            </a:r>
            <a:r>
              <a:rPr lang="en-US" sz="3800" b="1" i="0" dirty="0"/>
              <a:t>Copies of census reports, which have been so retained, shall be immune from legal process, and shall not, without the consent of the individual or establishment concerned, be admitted as evidence or used for any purpose in any action, suit, or other judicial or administrative proceeding.</a:t>
            </a:r>
          </a:p>
          <a:p>
            <a:r>
              <a:rPr lang="en-US" b="1" dirty="0">
                <a:solidFill>
                  <a:schemeClr val="bg1">
                    <a:lumMod val="50000"/>
                  </a:schemeClr>
                </a:solidFill>
              </a:rPr>
              <a:t>(b)</a:t>
            </a:r>
            <a:r>
              <a:rPr lang="en-US" dirty="0">
                <a:solidFill>
                  <a:schemeClr val="bg1">
                    <a:lumMod val="50000"/>
                  </a:schemeClr>
                </a:solidFill>
              </a:rPr>
              <a:t> The provisions of subsection (a) of this section relating to the confidential treatment of data for particular individuals and establishments, shall not apply to the censuses of governments provided for by subchapter III of chapter 5 of this title, nor to interim current data provided for by subchapter IV of chapter 5 of this title as to the subjects covered by censuses of governments, with respect to any information obtained therefore that is compiled from, or customarily provided in, public records</a:t>
            </a:r>
            <a:r>
              <a:rPr lang="en-US" dirty="0" smtClean="0">
                <a:solidFill>
                  <a:schemeClr val="bg1">
                    <a:lumMod val="50000"/>
                  </a:schemeClr>
                </a:solidFill>
              </a:rPr>
              <a:t>.</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6B70B6FD-B4DD-4C3C-B591-D26FF6FF6394}" type="slidenum">
              <a:rPr lang="en-US" smtClean="0"/>
              <a:pPr/>
              <a:t>8</a:t>
            </a:fld>
            <a:endParaRPr lang="en-US"/>
          </a:p>
        </p:txBody>
      </p:sp>
    </p:spTree>
    <p:extLst>
      <p:ext uri="{BB962C8B-B14F-4D97-AF65-F5344CB8AC3E}">
        <p14:creationId xmlns:p14="http://schemas.microsoft.com/office/powerpoint/2010/main" val="2550829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Disclosure Avoidance for the 2010 Census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972" y="1295400"/>
            <a:ext cx="3424055" cy="5222925"/>
          </a:xfrm>
          <a:prstGeom prst="rect">
            <a:avLst/>
          </a:prstGeom>
        </p:spPr>
      </p:pic>
      <p:sp>
        <p:nvSpPr>
          <p:cNvPr id="2" name="Slide Number Placeholder 1"/>
          <p:cNvSpPr>
            <a:spLocks noGrp="1"/>
          </p:cNvSpPr>
          <p:nvPr>
            <p:ph type="sldNum" sz="quarter" idx="12"/>
          </p:nvPr>
        </p:nvSpPr>
        <p:spPr/>
        <p:txBody>
          <a:bodyPr/>
          <a:lstStyle/>
          <a:p>
            <a:fld id="{6B70B6FD-B4DD-4C3C-B591-D26FF6FF6394}" type="slidenum">
              <a:rPr lang="en-US" smtClean="0"/>
              <a:pPr/>
              <a:t>9</a:t>
            </a:fld>
            <a:endParaRPr lang="en-US"/>
          </a:p>
        </p:txBody>
      </p:sp>
    </p:spTree>
    <p:extLst>
      <p:ext uri="{BB962C8B-B14F-4D97-AF65-F5344CB8AC3E}">
        <p14:creationId xmlns:p14="http://schemas.microsoft.com/office/powerpoint/2010/main" val="3383244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abowd-jarmin-NIST-stakeholder meeting 2016062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owd-jarmin-NIST-stakeholder meeting 20160629.potx" id="{91F54333-0448-4C6B-BC9D-A9A74C9B1880}" vid="{AF62FFE0-E663-4466-92DE-2757E83FB8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07D9E52542834C9BEFF48A5971C7F6" ma:contentTypeVersion="0" ma:contentTypeDescription="Create a new document." ma:contentTypeScope="" ma:versionID="4d2d896bf58b2a54c3d45b2b4c70a50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36B358-23EE-490F-943E-3002D53FF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14D9823-E5F3-4EFC-945B-AD7078CF844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B1AF46E-C2E0-427A-BC12-AD420944F5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abowd-jarmin-NIST-stakeholder meeting 20160629</Template>
  <TotalTime>8174</TotalTime>
  <Words>3032</Words>
  <Application>Microsoft Office PowerPoint</Application>
  <PresentationFormat>Widescreen</PresentationFormat>
  <Paragraphs>421</Paragraphs>
  <Slides>38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 Unicode MS</vt:lpstr>
      <vt:lpstr>Arial</vt:lpstr>
      <vt:lpstr>Calibri</vt:lpstr>
      <vt:lpstr>Symbol</vt:lpstr>
      <vt:lpstr>Wingdings</vt:lpstr>
      <vt:lpstr>abowd-jarmin-NIST-stakeholder meeting 20160629</vt:lpstr>
      <vt:lpstr>Privacy and the 2020 Census</vt:lpstr>
      <vt:lpstr>Acknowledgments</vt:lpstr>
      <vt:lpstr>Outline</vt:lpstr>
      <vt:lpstr>Motivation</vt:lpstr>
      <vt:lpstr>Article 1, Section 2</vt:lpstr>
      <vt:lpstr>“in such Manner as they shall by Law direct.” Public Law 94-171</vt:lpstr>
      <vt:lpstr>Federal Register / Vol. 82, No. 215 / Nov 8, 2017 / Notices</vt:lpstr>
      <vt:lpstr>But, we need to protect privacy! 13 U.S. Code § 9 - Information as confidential; exception</vt:lpstr>
      <vt:lpstr>Disclosure Avoidance for the 2010 Census</vt:lpstr>
      <vt:lpstr>PowerPoint Presentation</vt:lpstr>
      <vt:lpstr>2010 Census of Population and Housing</vt:lpstr>
      <vt:lpstr>2010 Census Person-Level Database Schema</vt:lpstr>
      <vt:lpstr>2010 Census: Summary of Publications (approximate counts)</vt:lpstr>
      <vt:lpstr>The 2000 and 2010 Disclosure Avoidance System operated as a filter, on the Census Edited File:</vt:lpstr>
      <vt:lpstr>The protection system used in 2000 and 2010 relied on swapping households:</vt:lpstr>
      <vt:lpstr>We now know that the Disclosure Avoidance Techniques we used in the 2010 Census were flawed.</vt:lpstr>
      <vt:lpstr>Experiments Using the 2010 Census</vt:lpstr>
      <vt:lpstr>Formal Privacy and the 2020 Census</vt:lpstr>
      <vt:lpstr>(Dinur Nissim 2003) Database Reconstruction</vt:lpstr>
      <vt:lpstr>(Dwork, McSherry, Nissim &amp; Smith 2006)  Differential Privacy</vt:lpstr>
      <vt:lpstr>In 2017, the Census Bureau announced that it would use differential privacy for the 2020 Census.</vt:lpstr>
      <vt:lpstr>Consider a census block:</vt:lpstr>
      <vt:lpstr>Consider a census block:</vt:lpstr>
      <vt:lpstr>There was no off-the-shelf system for applying differential privacy to a national census</vt:lpstr>
      <vt:lpstr>Our plan is to create a “Disclosure Avoidance System” that drops into the Census production system.</vt:lpstr>
      <vt:lpstr>The Disclosure Avoidance System allows the Census Bureau to enforce global confidentiality protections.</vt:lpstr>
      <vt:lpstr>The Census disclosure avoidance system uses differential privacy to defend against an accurate reconstruction attack.</vt:lpstr>
      <vt:lpstr>The Disclosure Avoidance System relies on injects formally private noise.</vt:lpstr>
      <vt:lpstr>How the 2020 System Works:  High-level Overview</vt:lpstr>
      <vt:lpstr>Two algorithmic choices</vt:lpstr>
      <vt:lpstr>Two public policy choices:</vt:lpstr>
      <vt:lpstr>PowerPoint Presentation</vt:lpstr>
      <vt:lpstr>PowerPoint Presentation</vt:lpstr>
      <vt:lpstr>Managing the Tradeoff</vt:lpstr>
      <vt:lpstr>Basic Principles</vt:lpstr>
      <vt:lpstr>PowerPoint Presentation</vt:lpstr>
      <vt:lpstr>But the Choice Problem for Redistricting  Tabulations Is More Challenging</vt:lpstr>
      <vt:lpstr>More Background on the 2020 Disclosure Avoidance System</vt:lpstr>
    </vt:vector>
  </TitlesOfParts>
  <Company>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21st Century Challenge of Privacy and Confidentiality for Statistical Agencies</dc:title>
  <dc:creator>John M Abowd</dc:creator>
  <cp:lastModifiedBy>John Maron Abowd (CENSUS/ADRM FED)</cp:lastModifiedBy>
  <cp:revision>297</cp:revision>
  <cp:lastPrinted>2017-08-09T14:58:31Z</cp:lastPrinted>
  <dcterms:created xsi:type="dcterms:W3CDTF">2016-06-22T15:55:01Z</dcterms:created>
  <dcterms:modified xsi:type="dcterms:W3CDTF">2019-01-23T19:02:52Z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0x0101001F07D9E52542834C9BEFF48A5971C7F6</vt:lpwstr>
  </property>
</Properties>
</file>