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media1.mov" ContentType="video/unknown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  <p:sldId id="310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  <p:sldId id="336" r:id="rId88"/>
    <p:sldId id="337" r:id="rId89"/>
    <p:sldId id="338" r:id="rId90"/>
    <p:sldId id="339" r:id="rId91"/>
    <p:sldId id="340" r:id="rId9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Relationship Id="rId62" Type="http://schemas.openxmlformats.org/officeDocument/2006/relationships/slide" Target="slides/slide55.xml"/><Relationship Id="rId63" Type="http://schemas.openxmlformats.org/officeDocument/2006/relationships/slide" Target="slides/slide56.xml"/><Relationship Id="rId64" Type="http://schemas.openxmlformats.org/officeDocument/2006/relationships/slide" Target="slides/slide57.xml"/><Relationship Id="rId65" Type="http://schemas.openxmlformats.org/officeDocument/2006/relationships/slide" Target="slides/slide58.xml"/><Relationship Id="rId66" Type="http://schemas.openxmlformats.org/officeDocument/2006/relationships/slide" Target="slides/slide59.xml"/><Relationship Id="rId67" Type="http://schemas.openxmlformats.org/officeDocument/2006/relationships/slide" Target="slides/slide60.xml"/><Relationship Id="rId68" Type="http://schemas.openxmlformats.org/officeDocument/2006/relationships/slide" Target="slides/slide61.xml"/><Relationship Id="rId69" Type="http://schemas.openxmlformats.org/officeDocument/2006/relationships/slide" Target="slides/slide62.xml"/><Relationship Id="rId70" Type="http://schemas.openxmlformats.org/officeDocument/2006/relationships/slide" Target="slides/slide63.xml"/><Relationship Id="rId71" Type="http://schemas.openxmlformats.org/officeDocument/2006/relationships/slide" Target="slides/slide64.xml"/><Relationship Id="rId72" Type="http://schemas.openxmlformats.org/officeDocument/2006/relationships/slide" Target="slides/slide65.xml"/><Relationship Id="rId73" Type="http://schemas.openxmlformats.org/officeDocument/2006/relationships/slide" Target="slides/slide66.xml"/><Relationship Id="rId74" Type="http://schemas.openxmlformats.org/officeDocument/2006/relationships/slide" Target="slides/slide67.xml"/><Relationship Id="rId75" Type="http://schemas.openxmlformats.org/officeDocument/2006/relationships/slide" Target="slides/slide68.xml"/><Relationship Id="rId76" Type="http://schemas.openxmlformats.org/officeDocument/2006/relationships/slide" Target="slides/slide69.xml"/><Relationship Id="rId77" Type="http://schemas.openxmlformats.org/officeDocument/2006/relationships/slide" Target="slides/slide70.xml"/><Relationship Id="rId78" Type="http://schemas.openxmlformats.org/officeDocument/2006/relationships/slide" Target="slides/slide71.xml"/><Relationship Id="rId79" Type="http://schemas.openxmlformats.org/officeDocument/2006/relationships/slide" Target="slides/slide72.xml"/><Relationship Id="rId80" Type="http://schemas.openxmlformats.org/officeDocument/2006/relationships/slide" Target="slides/slide73.xml"/><Relationship Id="rId81" Type="http://schemas.openxmlformats.org/officeDocument/2006/relationships/slide" Target="slides/slide74.xml"/><Relationship Id="rId82" Type="http://schemas.openxmlformats.org/officeDocument/2006/relationships/slide" Target="slides/slide75.xml"/><Relationship Id="rId83" Type="http://schemas.openxmlformats.org/officeDocument/2006/relationships/slide" Target="slides/slide76.xml"/><Relationship Id="rId84" Type="http://schemas.openxmlformats.org/officeDocument/2006/relationships/slide" Target="slides/slide77.xml"/><Relationship Id="rId85" Type="http://schemas.openxmlformats.org/officeDocument/2006/relationships/slide" Target="slides/slide78.xml"/><Relationship Id="rId86" Type="http://schemas.openxmlformats.org/officeDocument/2006/relationships/slide" Target="slides/slide79.xml"/><Relationship Id="rId87" Type="http://schemas.openxmlformats.org/officeDocument/2006/relationships/slide" Target="slides/slide80.xml"/><Relationship Id="rId88" Type="http://schemas.openxmlformats.org/officeDocument/2006/relationships/slide" Target="slides/slide81.xml"/><Relationship Id="rId89" Type="http://schemas.openxmlformats.org/officeDocument/2006/relationships/slide" Target="slides/slide82.xml"/><Relationship Id="rId90" Type="http://schemas.openxmlformats.org/officeDocument/2006/relationships/slide" Target="slides/slide83.xml"/><Relationship Id="rId91" Type="http://schemas.openxmlformats.org/officeDocument/2006/relationships/slide" Target="slides/slide84.xml"/><Relationship Id="rId92" Type="http://schemas.openxmlformats.org/officeDocument/2006/relationships/slide" Target="slides/slide8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9" name="Shape 9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Opening Slide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"/>
          <p:cNvSpPr/>
          <p:nvPr/>
        </p:nvSpPr>
        <p:spPr>
          <a:xfrm>
            <a:off x="109356" y="109660"/>
            <a:ext cx="24165286" cy="13496681"/>
          </a:xfrm>
          <a:prstGeom prst="rect">
            <a:avLst/>
          </a:prstGeom>
          <a:ln w="25400">
            <a:solidFill>
              <a:srgbClr val="B30838"/>
            </a:solidFill>
            <a:miter lim="400000"/>
          </a:ln>
        </p:spPr>
        <p:txBody>
          <a:bodyPr lIns="0" tIns="0" rIns="0" bIns="0" anchor="ctr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4" name="Body Level One…"/>
          <p:cNvSpPr txBox="1"/>
          <p:nvPr>
            <p:ph type="body" sz="half" idx="1" hasCustomPrompt="1"/>
          </p:nvPr>
        </p:nvSpPr>
        <p:spPr>
          <a:xfrm>
            <a:off x="247276" y="8148906"/>
            <a:ext cx="23889448" cy="4833420"/>
          </a:xfrm>
          <a:prstGeom prst="rect">
            <a:avLst/>
          </a:prstGeom>
          <a:ln w="3175"/>
        </p:spPr>
        <p:txBody>
          <a:bodyPr lIns="91437" tIns="91437" rIns="91437" bIns="91437" anchor="t"/>
          <a:lstStyle>
            <a:lvl1pPr marL="0" indent="0" algn="ctr" defTabSz="1828800">
              <a:spcBef>
                <a:spcPts val="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1pPr>
            <a:lvl2pPr marL="0" indent="0" algn="ctr" defTabSz="1828800">
              <a:spcBef>
                <a:spcPts val="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2pPr>
            <a:lvl3pPr marL="0" indent="0" algn="ctr" defTabSz="1828800">
              <a:spcBef>
                <a:spcPts val="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3pPr>
            <a:lvl4pPr marL="0" indent="0" algn="ctr" defTabSz="1828800">
              <a:spcBef>
                <a:spcPts val="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4pPr>
            <a:lvl5pPr marL="0" indent="0" algn="ctr" defTabSz="1828800">
              <a:spcBef>
                <a:spcPts val="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Click to add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5" name="Title Text"/>
          <p:cNvSpPr txBox="1"/>
          <p:nvPr>
            <p:ph type="title"/>
          </p:nvPr>
        </p:nvSpPr>
        <p:spPr>
          <a:xfrm>
            <a:off x="247276" y="5715000"/>
            <a:ext cx="23889450" cy="2286000"/>
          </a:xfrm>
          <a:prstGeom prst="rect">
            <a:avLst/>
          </a:prstGeom>
          <a:solidFill>
            <a:srgbClr val="A31F37"/>
          </a:solidFill>
          <a:ln w="3175"/>
        </p:spPr>
        <p:txBody>
          <a:bodyPr lIns="91437" tIns="91437" rIns="91437" bIns="91437"/>
          <a:lstStyle>
            <a:lvl1pPr defTabSz="1828800">
              <a:lnSpc>
                <a:spcPct val="90000"/>
              </a:lnSpc>
              <a:defRPr b="1" sz="8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pic>
        <p:nvPicPr>
          <p:cNvPr id="16" name="logo_2.svg" descr="logo_2.sv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6632" y="12941772"/>
            <a:ext cx="4001263" cy="468631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Slide Number"/>
          <p:cNvSpPr txBox="1"/>
          <p:nvPr>
            <p:ph type="sldNum" sz="quarter" idx="2"/>
          </p:nvPr>
        </p:nvSpPr>
        <p:spPr>
          <a:xfrm>
            <a:off x="23558507" y="13030203"/>
            <a:ext cx="534606" cy="528504"/>
          </a:xfrm>
          <a:prstGeom prst="rect">
            <a:avLst/>
          </a:prstGeom>
          <a:ln w="3175"/>
        </p:spPr>
        <p:txBody>
          <a:bodyPr lIns="91437" tIns="91437" rIns="91437" bIns="91437" anchor="ctr"/>
          <a:lstStyle>
            <a:lvl1pPr algn="r" defTabSz="1828800">
              <a:defRPr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lide with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5" name="Title Text"/>
          <p:cNvSpPr txBox="1"/>
          <p:nvPr>
            <p:ph type="title"/>
          </p:nvPr>
        </p:nvSpPr>
        <p:spPr>
          <a:xfrm>
            <a:off x="-1" y="-1"/>
            <a:ext cx="24384001" cy="1930802"/>
          </a:xfrm>
          <a:prstGeom prst="rect">
            <a:avLst/>
          </a:prstGeom>
          <a:solidFill>
            <a:srgbClr val="A4243B"/>
          </a:solidFill>
          <a:ln w="3175"/>
        </p:spPr>
        <p:txBody>
          <a:bodyPr lIns="71437" tIns="71437" rIns="71437" bIns="71437">
            <a:noAutofit/>
          </a:bodyPr>
          <a:lstStyle>
            <a:lvl1pPr marL="81280" marR="81280" algn="l" defTabSz="1821656">
              <a:defRPr sz="4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6" name="Body Level One…"/>
          <p:cNvSpPr txBox="1"/>
          <p:nvPr>
            <p:ph type="body" idx="1"/>
          </p:nvPr>
        </p:nvSpPr>
        <p:spPr>
          <a:xfrm>
            <a:off x="850420" y="2250281"/>
            <a:ext cx="22462008" cy="10893174"/>
          </a:xfrm>
          <a:prstGeom prst="rect">
            <a:avLst/>
          </a:prstGeom>
          <a:ln w="3175"/>
        </p:spPr>
        <p:txBody>
          <a:bodyPr lIns="71437" tIns="71437" rIns="71437" bIns="71437" anchor="t"/>
          <a:lstStyle>
            <a:lvl1pPr marL="0" marR="81280" indent="0" defTabSz="1821656">
              <a:spcBef>
                <a:spcPts val="1200"/>
              </a:spcBef>
              <a:buSzTx/>
              <a:buFont typeface="Wingdings"/>
              <a:buNone/>
              <a:defRPr b="1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  <a:lvl2pPr marL="0" marR="81280" indent="228600" defTabSz="1821656">
              <a:lnSpc>
                <a:spcPct val="120000"/>
              </a:lnSpc>
              <a:spcBef>
                <a:spcPts val="1100"/>
              </a:spcBef>
              <a:buSzTx/>
              <a:buNone/>
              <a:defRPr sz="4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2pPr>
            <a:lvl3pPr marL="1003530" marR="81280" indent="-277090" defTabSz="1821656">
              <a:lnSpc>
                <a:spcPct val="120000"/>
              </a:lnSpc>
              <a:spcBef>
                <a:spcPts val="1100"/>
              </a:spcBef>
              <a:buSzPct val="100000"/>
              <a:buChar char="—"/>
              <a:defRPr i="1"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3pPr>
            <a:lvl4pPr marL="0" marR="81280" indent="744163" defTabSz="1821656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uFill>
                  <a:solidFill>
                    <a:srgbClr val="006DA2"/>
                  </a:solidFill>
                </a:uFill>
                <a:latin typeface="Menlo Regular"/>
                <a:ea typeface="Menlo Regular"/>
                <a:cs typeface="Menlo Regular"/>
                <a:sym typeface="Menlo Regular"/>
              </a:defRPr>
            </a:lvl4pPr>
            <a:lvl5pPr marL="1945639" marR="81280" indent="-304800" defTabSz="1821656">
              <a:lnSpc>
                <a:spcPct val="120000"/>
              </a:lnSpc>
              <a:spcBef>
                <a:spcPts val="1100"/>
              </a:spcBef>
              <a:buSzPct val="100000"/>
              <a:buChar char=""/>
              <a:defRPr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7" name="Slide Number"/>
          <p:cNvSpPr txBox="1"/>
          <p:nvPr>
            <p:ph type="sldNum" sz="quarter" idx="2"/>
          </p:nvPr>
        </p:nvSpPr>
        <p:spPr>
          <a:xfrm>
            <a:off x="23547917" y="13208000"/>
            <a:ext cx="512764" cy="498475"/>
          </a:xfrm>
          <a:prstGeom prst="rect">
            <a:avLst/>
          </a:prstGeom>
          <a:ln w="3175"/>
        </p:spPr>
        <p:txBody>
          <a:bodyPr lIns="71437" tIns="71437" rIns="71437" bIns="71437"/>
          <a:lstStyle>
            <a:lvl1pPr defTabSz="910828">
              <a:defRPr b="1">
                <a:solidFill>
                  <a:srgbClr val="002C55"/>
                </a:solidFill>
                <a:uFill>
                  <a:solidFill>
                    <a:srgbClr val="006DA2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estions for students cop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Text"/>
          <p:cNvSpPr txBox="1"/>
          <p:nvPr>
            <p:ph type="title"/>
          </p:nvPr>
        </p:nvSpPr>
        <p:spPr>
          <a:xfrm>
            <a:off x="-27674" y="1998608"/>
            <a:ext cx="24439347" cy="7444435"/>
          </a:xfrm>
          <a:prstGeom prst="rect">
            <a:avLst/>
          </a:prstGeom>
        </p:spPr>
        <p:txBody>
          <a:bodyPr/>
          <a:lstStyle>
            <a:lvl1pPr marR="81280" indent="406400" defTabSz="1821656">
              <a:defRPr b="1" sz="6400"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5" name="Body Level One…"/>
          <p:cNvSpPr txBox="1"/>
          <p:nvPr>
            <p:ph type="body" sz="quarter" idx="1"/>
          </p:nvPr>
        </p:nvSpPr>
        <p:spPr>
          <a:xfrm>
            <a:off x="425578" y="10593142"/>
            <a:ext cx="23516575" cy="2630433"/>
          </a:xfrm>
          <a:prstGeom prst="rect">
            <a:avLst/>
          </a:prstGeom>
          <a:ln w="3175"/>
        </p:spPr>
        <p:txBody>
          <a:bodyPr anchor="t"/>
          <a:lstStyle>
            <a:lvl1pPr marL="0" indent="0">
              <a:spcBef>
                <a:spcPts val="3200"/>
              </a:spcBef>
              <a:buSzTx/>
              <a:buNone/>
              <a:defRPr sz="3600">
                <a:latin typeface="Helvetica"/>
                <a:ea typeface="Helvetica"/>
                <a:cs typeface="Helvetica"/>
                <a:sym typeface="Helvetica"/>
              </a:defRPr>
            </a:lvl1pPr>
            <a:lvl2pPr marL="0" indent="457200">
              <a:spcBef>
                <a:spcPts val="400"/>
              </a:spcBef>
              <a:buSz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2pPr>
            <a:lvl3pPr marL="1447800">
              <a:spcBef>
                <a:spcPts val="800"/>
              </a:spcBef>
              <a:buChar char="-"/>
              <a:defRPr sz="3200">
                <a:latin typeface="Helvetica"/>
                <a:ea typeface="Helvetica"/>
                <a:cs typeface="Helvetica"/>
                <a:sym typeface="Helvetica"/>
              </a:defRPr>
            </a:lvl3pPr>
            <a:lvl4pPr marL="0" indent="1676400">
              <a:spcBef>
                <a:spcPts val="400"/>
              </a:spcBef>
              <a:buSz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4pPr>
            <a:lvl5pPr marL="0" indent="1828800">
              <a:spcBef>
                <a:spcPts val="0"/>
              </a:spcBef>
              <a:buSzTx/>
              <a:buNone/>
              <a:defRPr sz="3200">
                <a:latin typeface="Andale Mono"/>
                <a:ea typeface="Andale Mono"/>
                <a:cs typeface="Andale Mono"/>
                <a:sym typeface="Andale Mono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6" name="Question for students"/>
          <p:cNvSpPr/>
          <p:nvPr/>
        </p:nvSpPr>
        <p:spPr>
          <a:xfrm>
            <a:off x="-27674" y="15120"/>
            <a:ext cx="24439347" cy="2065410"/>
          </a:xfrm>
          <a:prstGeom prst="rect">
            <a:avLst/>
          </a:prstGeom>
          <a:solidFill>
            <a:srgbClr val="B30838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R="81280" defTabSz="1821656">
              <a:lnSpc>
                <a:spcPct val="100000"/>
              </a:lnSpc>
              <a:spcBef>
                <a:spcPts val="0"/>
              </a:spcBef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Question for students</a:t>
            </a:r>
          </a:p>
        </p:txBody>
      </p:sp>
      <p:sp>
        <p:nvSpPr>
          <p:cNvPr id="37" name="?"/>
          <p:cNvSpPr txBox="1"/>
          <p:nvPr/>
        </p:nvSpPr>
        <p:spPr>
          <a:xfrm>
            <a:off x="18891868" y="1985694"/>
            <a:ext cx="3729635" cy="78504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825500">
              <a:lnSpc>
                <a:spcPct val="100000"/>
              </a:lnSpc>
              <a:spcBef>
                <a:spcPts val="0"/>
              </a:spcBef>
              <a:defRPr b="1" sz="51200">
                <a:solidFill>
                  <a:srgbClr val="F8BA00"/>
                </a:solidFill>
              </a:defRPr>
            </a:lvl1pPr>
          </a:lstStyle>
          <a:p>
            <a:pPr/>
            <a:r>
              <a:t>?</a:t>
            </a:r>
          </a:p>
        </p:txBody>
      </p:sp>
      <p:sp>
        <p:nvSpPr>
          <p:cNvPr id="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ln w="3175"/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ext on lef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6" name="Title Text"/>
          <p:cNvSpPr txBox="1"/>
          <p:nvPr>
            <p:ph type="title"/>
          </p:nvPr>
        </p:nvSpPr>
        <p:spPr>
          <a:xfrm>
            <a:off x="-1" y="-1"/>
            <a:ext cx="24384001" cy="1930802"/>
          </a:xfrm>
          <a:prstGeom prst="rect">
            <a:avLst/>
          </a:prstGeom>
          <a:solidFill>
            <a:srgbClr val="A4243B"/>
          </a:solidFill>
          <a:ln w="3175"/>
        </p:spPr>
        <p:txBody>
          <a:bodyPr lIns="71437" tIns="71437" rIns="71437" bIns="71437">
            <a:noAutofit/>
          </a:bodyPr>
          <a:lstStyle>
            <a:lvl1pPr marL="81280" marR="81280" algn="l" defTabSz="1821656">
              <a:defRPr sz="4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7" name="Body Level One…"/>
          <p:cNvSpPr txBox="1"/>
          <p:nvPr>
            <p:ph type="body" sz="half" idx="1"/>
          </p:nvPr>
        </p:nvSpPr>
        <p:spPr>
          <a:xfrm>
            <a:off x="850420" y="2250281"/>
            <a:ext cx="10454734" cy="10451172"/>
          </a:xfrm>
          <a:prstGeom prst="rect">
            <a:avLst/>
          </a:prstGeom>
          <a:ln w="3175"/>
        </p:spPr>
        <p:txBody>
          <a:bodyPr lIns="71437" tIns="71437" rIns="71437" bIns="71437"/>
          <a:lstStyle>
            <a:lvl1pPr marL="0" marR="81280" indent="0" defTabSz="1821656">
              <a:spcBef>
                <a:spcPts val="1200"/>
              </a:spcBef>
              <a:buSzTx/>
              <a:buFont typeface="Wingdings"/>
              <a:buNone/>
              <a:defRPr b="1" sz="64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  <a:lvl2pPr marL="628705" marR="81280" indent="-359465" defTabSz="1821656">
              <a:lnSpc>
                <a:spcPct val="120000"/>
              </a:lnSpc>
              <a:spcBef>
                <a:spcPts val="1100"/>
              </a:spcBef>
              <a:buClr>
                <a:srgbClr val="000000"/>
              </a:buClr>
              <a:buSzPct val="100000"/>
              <a:buChar char=""/>
              <a:defRPr sz="4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2pPr>
            <a:lvl3pPr marL="1003530" marR="81280" indent="-277090" defTabSz="1821656">
              <a:lnSpc>
                <a:spcPct val="120000"/>
              </a:lnSpc>
              <a:spcBef>
                <a:spcPts val="1100"/>
              </a:spcBef>
              <a:buSzPct val="100000"/>
              <a:buChar char="—"/>
              <a:defRPr i="1"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3pPr>
            <a:lvl4pPr marL="0" marR="81280" indent="744163" defTabSz="1821656">
              <a:lnSpc>
                <a:spcPct val="120000"/>
              </a:lnSpc>
              <a:spcBef>
                <a:spcPts val="0"/>
              </a:spcBef>
              <a:buSzTx/>
              <a:buNone/>
              <a:defRPr sz="3200">
                <a:uFill>
                  <a:solidFill>
                    <a:srgbClr val="006DA2"/>
                  </a:solidFill>
                </a:uFill>
                <a:latin typeface="Menlo Regular"/>
                <a:ea typeface="Menlo Regular"/>
                <a:cs typeface="Menlo Regular"/>
                <a:sym typeface="Menlo Regular"/>
              </a:defRPr>
            </a:lvl4pPr>
            <a:lvl5pPr marL="1945639" marR="81280" indent="-304800" defTabSz="1821656">
              <a:lnSpc>
                <a:spcPct val="120000"/>
              </a:lnSpc>
              <a:spcBef>
                <a:spcPts val="1100"/>
              </a:spcBef>
              <a:buSzPct val="100000"/>
              <a:buChar char=""/>
              <a:defRPr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xfrm>
            <a:off x="23547917" y="13208000"/>
            <a:ext cx="512764" cy="498475"/>
          </a:xfrm>
          <a:prstGeom prst="rect">
            <a:avLst/>
          </a:prstGeom>
          <a:ln w="3175"/>
        </p:spPr>
        <p:txBody>
          <a:bodyPr lIns="71437" tIns="71437" rIns="71437" bIns="71437"/>
          <a:lstStyle>
            <a:lvl1pPr defTabSz="910828">
              <a:defRPr b="1">
                <a:solidFill>
                  <a:srgbClr val="002C55"/>
                </a:solidFill>
                <a:uFill>
                  <a:solidFill>
                    <a:srgbClr val="006DA2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ext Centered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6" name="Title Text"/>
          <p:cNvSpPr txBox="1"/>
          <p:nvPr>
            <p:ph type="title"/>
          </p:nvPr>
        </p:nvSpPr>
        <p:spPr>
          <a:xfrm>
            <a:off x="-1" y="-1"/>
            <a:ext cx="24384001" cy="1930802"/>
          </a:xfrm>
          <a:prstGeom prst="rect">
            <a:avLst/>
          </a:prstGeom>
          <a:solidFill>
            <a:srgbClr val="A4243B"/>
          </a:solidFill>
          <a:ln w="3175"/>
        </p:spPr>
        <p:txBody>
          <a:bodyPr lIns="71437" tIns="71437" rIns="71437" bIns="71437">
            <a:noAutofit/>
          </a:bodyPr>
          <a:lstStyle>
            <a:lvl1pPr marL="81280" marR="81280" algn="l" defTabSz="1821656">
              <a:defRPr sz="4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850421" y="2250281"/>
            <a:ext cx="22683159" cy="10451172"/>
          </a:xfrm>
          <a:prstGeom prst="rect">
            <a:avLst/>
          </a:prstGeom>
          <a:ln w="3175"/>
        </p:spPr>
        <p:txBody>
          <a:bodyPr lIns="71437" tIns="71437" rIns="71437" bIns="71437"/>
          <a:lstStyle>
            <a:lvl1pPr marL="0" marR="81280" indent="0" algn="ctr" defTabSz="1821656">
              <a:spcBef>
                <a:spcPts val="1200"/>
              </a:spcBef>
              <a:buSzTx/>
              <a:buFont typeface="Wingdings"/>
              <a:buNone/>
              <a:defRPr b="1" sz="170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  <a:lvl2pPr marL="0" marR="81280" indent="0" algn="ctr" defTabSz="1821656">
              <a:lnSpc>
                <a:spcPct val="120000"/>
              </a:lnSpc>
              <a:spcBef>
                <a:spcPts val="1100"/>
              </a:spcBef>
              <a:buClr>
                <a:srgbClr val="000000"/>
              </a:buClr>
              <a:buSzTx/>
              <a:buFont typeface="Wingdings"/>
              <a:buNone/>
              <a:defRPr sz="4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2pPr>
            <a:lvl3pPr marL="0" marR="81280" indent="0" algn="ctr" defTabSz="1821656">
              <a:lnSpc>
                <a:spcPct val="120000"/>
              </a:lnSpc>
              <a:spcBef>
                <a:spcPts val="1100"/>
              </a:spcBef>
              <a:buSzTx/>
              <a:buNone/>
              <a:defRPr i="1"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3pPr>
            <a:lvl4pPr marL="0" marR="81280" indent="0" algn="ctr" defTabSz="1821656">
              <a:lnSpc>
                <a:spcPct val="120000"/>
              </a:lnSpc>
              <a:spcBef>
                <a:spcPts val="0"/>
              </a:spcBef>
              <a:buSzTx/>
              <a:buNone/>
              <a:defRPr b="1"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4pPr>
            <a:lvl5pPr marL="0" marR="81280" indent="0" algn="ctr" defTabSz="1821656">
              <a:lnSpc>
                <a:spcPct val="120000"/>
              </a:lnSpc>
              <a:spcBef>
                <a:spcPts val="1100"/>
              </a:spcBef>
              <a:buSzTx/>
              <a:buFont typeface="Wingdings"/>
              <a:buNone/>
              <a:defRPr sz="3200">
                <a:uFill>
                  <a:solidFill>
                    <a:srgbClr val="006DA2"/>
                  </a:solidFill>
                </a:u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xfrm>
            <a:off x="23547917" y="13208000"/>
            <a:ext cx="512764" cy="498475"/>
          </a:xfrm>
          <a:prstGeom prst="rect">
            <a:avLst/>
          </a:prstGeom>
          <a:ln w="3175"/>
        </p:spPr>
        <p:txBody>
          <a:bodyPr lIns="71437" tIns="71437" rIns="71437" bIns="71437"/>
          <a:lstStyle>
            <a:lvl1pPr defTabSz="910828">
              <a:defRPr b="1">
                <a:solidFill>
                  <a:srgbClr val="002C55"/>
                </a:solidFill>
                <a:uFill>
                  <a:solidFill>
                    <a:srgbClr val="006DA2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No Text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Text"/>
          <p:cNvSpPr txBox="1"/>
          <p:nvPr>
            <p:ph type="title"/>
          </p:nvPr>
        </p:nvSpPr>
        <p:spPr>
          <a:xfrm>
            <a:off x="-1" y="-1"/>
            <a:ext cx="24384001" cy="1930802"/>
          </a:xfrm>
          <a:prstGeom prst="rect">
            <a:avLst/>
          </a:prstGeom>
          <a:solidFill>
            <a:srgbClr val="A4243B"/>
          </a:solidFill>
          <a:ln w="3175"/>
        </p:spPr>
        <p:txBody>
          <a:bodyPr lIns="71437" tIns="71437" rIns="71437" bIns="71437">
            <a:noAutofit/>
          </a:bodyPr>
          <a:lstStyle>
            <a:lvl1pPr marL="81280" marR="81280" algn="l" defTabSz="1821656">
              <a:defRPr sz="4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xfrm>
            <a:off x="23547917" y="13208000"/>
            <a:ext cx="512764" cy="498475"/>
          </a:xfrm>
          <a:prstGeom prst="rect">
            <a:avLst/>
          </a:prstGeom>
          <a:ln w="3175"/>
        </p:spPr>
        <p:txBody>
          <a:bodyPr lIns="71437" tIns="71437" rIns="71437" bIns="71437"/>
          <a:lstStyle>
            <a:lvl1pPr defTabSz="910828">
              <a:defRPr b="1">
                <a:solidFill>
                  <a:srgbClr val="002C55"/>
                </a:solidFill>
                <a:uFill>
                  <a:solidFill>
                    <a:srgbClr val="006DA2"/>
                  </a:solidFill>
                </a:uFill>
                <a:latin typeface="Trebuchet MS"/>
                <a:ea typeface="Trebuchet MS"/>
                <a:cs typeface="Trebuchet MS"/>
                <a:sym typeface="Trebuchet MS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Section Brea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"/>
          <p:cNvSpPr/>
          <p:nvPr/>
        </p:nvSpPr>
        <p:spPr>
          <a:xfrm>
            <a:off x="109357" y="109663"/>
            <a:ext cx="24165285" cy="13496675"/>
          </a:xfrm>
          <a:prstGeom prst="rect">
            <a:avLst/>
          </a:prstGeom>
          <a:ln w="304800">
            <a:solidFill>
              <a:srgbClr val="A4243B"/>
            </a:solidFill>
            <a:miter/>
          </a:ln>
        </p:spPr>
        <p:txBody>
          <a:bodyPr lIns="91439" tIns="91439" rIns="91439" bIns="91439" anchor="ctr"/>
          <a:lstStyle/>
          <a:p>
            <a:pPr defTabSz="1828800">
              <a:lnSpc>
                <a:spcPct val="100000"/>
              </a:lnSpc>
              <a:spcBef>
                <a:spcPts val="0"/>
              </a:spcBef>
              <a:defRPr sz="3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xfrm>
            <a:off x="23558501" y="13030200"/>
            <a:ext cx="534612" cy="5285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 b="1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6" name="Body Level One…"/>
          <p:cNvSpPr txBox="1"/>
          <p:nvPr>
            <p:ph type="body" sz="half" idx="1" hasCustomPrompt="1"/>
          </p:nvPr>
        </p:nvSpPr>
        <p:spPr>
          <a:xfrm>
            <a:off x="3657599" y="8148908"/>
            <a:ext cx="17068801" cy="483341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spcBef>
                <a:spcPts val="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6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Click to add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7" name="Title Text"/>
          <p:cNvSpPr txBox="1"/>
          <p:nvPr>
            <p:ph type="title"/>
          </p:nvPr>
        </p:nvSpPr>
        <p:spPr>
          <a:xfrm>
            <a:off x="247279" y="5715000"/>
            <a:ext cx="23889442" cy="2286000"/>
          </a:xfrm>
          <a:prstGeom prst="rect">
            <a:avLst/>
          </a:prstGeom>
          <a:solidFill>
            <a:srgbClr val="A4243B"/>
          </a:solidFill>
        </p:spPr>
        <p:txBody>
          <a:bodyPr lIns="91439" tIns="91439" rIns="91439" bIns="91439"/>
          <a:lstStyle>
            <a:lvl1pPr defTabSz="1828800">
              <a:lnSpc>
                <a:spcPct val="90000"/>
              </a:lnSpc>
              <a:defRPr b="1" sz="8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Center White cop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itle Text"/>
          <p:cNvSpPr txBox="1"/>
          <p:nvPr>
            <p:ph type="title"/>
          </p:nvPr>
        </p:nvSpPr>
        <p:spPr>
          <a:xfrm>
            <a:off x="-154622" y="13176467"/>
            <a:ext cx="24693244" cy="557622"/>
          </a:xfrm>
          <a:prstGeom prst="rect">
            <a:avLst/>
          </a:prstGeom>
          <a:solidFill>
            <a:srgbClr val="B30838"/>
          </a:solidFill>
        </p:spPr>
        <p:txBody>
          <a:bodyPr/>
          <a:lstStyle>
            <a:lvl1pPr marR="81280" indent="30480" defTabSz="1821656">
              <a:defRPr sz="6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ln w="3175"/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KS DP Cover.jpeg" descr="EKS DP Cover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006751" y="8382709"/>
            <a:ext cx="3179831" cy="445354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From Differential Privacy (2025), MIT Press, Illustration by Ted Rall"/>
          <p:cNvSpPr txBox="1"/>
          <p:nvPr/>
        </p:nvSpPr>
        <p:spPr>
          <a:xfrm>
            <a:off x="15074608" y="13099520"/>
            <a:ext cx="914610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825500">
              <a:lnSpc>
                <a:spcPct val="100000"/>
              </a:lnSpc>
              <a:spcBef>
                <a:spcPts val="5900"/>
              </a:spcBef>
              <a:defRPr sz="2400"/>
            </a:pPr>
            <a:r>
              <a:t>From </a:t>
            </a:r>
            <a:r>
              <a:rPr i="1"/>
              <a:t>Differential Privacy</a:t>
            </a:r>
            <a:r>
              <a:t> (2025), MIT Press, Illustration by Ted Rall</a:t>
            </a:r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1689099" y="355599"/>
            <a:ext cx="21005801" cy="228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1689099" y="3149599"/>
            <a:ext cx="21005801" cy="929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 defTabSz="825500">
              <a:lnSpc>
                <a:spcPct val="100000"/>
              </a:lnSpc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2286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2743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3200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3657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hyperlink" Target="https://www.whitehouse.gov/presidential-actions/2026/06/securing-the-nation-against-advanced-cryptographic-attacks/" TargetMode="Externa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www.youtube.com/watch?v=oYnp0WZDhYQ" TargetMode="External"/><Relationship Id="rId3" Type="http://schemas.openxmlformats.org/officeDocument/2006/relationships/video" Target="../media/media1.mov"/><Relationship Id="rId4" Type="http://schemas.microsoft.com/office/2007/relationships/media" Target="../media/media1.mov"/><Relationship Id="rId5" Type="http://schemas.openxmlformats.org/officeDocument/2006/relationships/image" Target="../media/image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2.jpeg"/><Relationship Id="rId5" Type="http://schemas.openxmlformats.org/officeDocument/2006/relationships/image" Target="../media/image1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image" Target="../media/image19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jpe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9" Type="http://schemas.openxmlformats.org/officeDocument/2006/relationships/image" Target="../media/image26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hyperlink" Target="https://vimeo.com/340695809" TargetMode="External"/><Relationship Id="rId4" Type="http://schemas.openxmlformats.org/officeDocument/2006/relationships/image" Target="../media/image28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3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5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6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newsroom.ibm.com/media-quantum-innovation?keywords=quantum&amp;l=100#gallery_gallery_0:22084" TargetMode="External"/><Relationship Id="rId3" Type="http://schemas.openxmlformats.org/officeDocument/2006/relationships/image" Target="../media/image37.png"/></Relationships>
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8.png"/></Relationships>
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3" Type="http://schemas.openxmlformats.org/officeDocument/2006/relationships/hyperlink" Target="https://www.sciencenews.org/article/quantum-bits-crack-internet-encryption" TargetMode="External"/></Relationships>
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arxiv.org/abs/2603.28627" TargetMode="External"/><Relationship Id="rId3" Type="http://schemas.openxmlformats.org/officeDocument/2006/relationships/image" Target="../media/image40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arxiv.org/abs/2603.28846" TargetMode="External"/><Relationship Id="rId3" Type="http://schemas.openxmlformats.org/officeDocument/2006/relationships/image" Target="../media/image41.png"/></Relationships>
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Relationship Id="rId3" Type="http://schemas.openxmlformats.org/officeDocument/2006/relationships/image" Target="../media/image43.png"/></Relationships>
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ottaaronson.blog/?p=9665" TargetMode="External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2.png"/></Relationships>
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3.jpeg"/><Relationship Id="rId3" Type="http://schemas.openxmlformats.org/officeDocument/2006/relationships/image" Target="../media/image20.png"/><Relationship Id="rId4" Type="http://schemas.openxmlformats.org/officeDocument/2006/relationships/image" Target="../media/image46.png"/></Relationships>
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nist.gov/quantum-information-science/quantum-computing-explained" TargetMode="External"/></Relationships>

</file>

<file path=ppt/slides/_rels/slide4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7.png"/></Relationships>
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9.png"/></Relationships>
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50.png"/></Relationships>
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AiB2zNPJXN4" TargetMode="External"/><Relationship Id="rId3" Type="http://schemas.openxmlformats.org/officeDocument/2006/relationships/hyperlink" Target="https://www.darpa.mil/sites/default/files/attachment/2025-09/darpa-mto-spark-tank-qbi.pdf" TargetMode="External"/><Relationship Id="rId4" Type="http://schemas.openxmlformats.org/officeDocument/2006/relationships/hyperlink" Target="https://www.darpa.mil/events/rewinds/spark-tank/presentations" TargetMode="External"/><Relationship Id="rId5" Type="http://schemas.openxmlformats.org/officeDocument/2006/relationships/image" Target="../media/image54.png"/></Relationships>
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/Relationships>
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5.png"/></Relationships>
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6.png"/></Relationships>
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8.png"/></Relationships>
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hyperlink" Target="https://www.optica-opn.org/home/articles/volume_29/february_2018/features/satellite-based_qkd/" TargetMode="External"/></Relationships>
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2.png"/></Relationships>
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hyperlink" Target="http://timeandnavigation.si.edu/multimedia-asset/cesium-frequency-standard" TargetMode="External"/><Relationship Id="rId6" Type="http://schemas.openxmlformats.org/officeDocument/2006/relationships/hyperlink" Target="https://www.gps.gov/images/" TargetMode="External"/></Relationships>
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nist.gov/quantum-information-science/quantum-sensing-explained" TargetMode="External"/><Relationship Id="rId3" Type="http://schemas.openxmlformats.org/officeDocument/2006/relationships/image" Target="../media/image66.png"/></Relationships>
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darpa.mil/sites/default/files/attachment/2025-09/darpa-mto-spark-tank-quantum-sensing.pdf" TargetMode="External"/><Relationship Id="rId3" Type="http://schemas.openxmlformats.org/officeDocument/2006/relationships/image" Target="../media/image67.png"/></Relationships>
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youtube.com/watch?v=yka78a00Ia8" TargetMode="External"/><Relationship Id="rId3" Type="http://schemas.openxmlformats.org/officeDocument/2006/relationships/hyperlink" Target="https://www.darpa.mil/sites/default/files/attachment/2025-09/darpa-mto-spark-tank-quantum-photonic-microsystems.pdf" TargetMode="External"/><Relationship Id="rId4" Type="http://schemas.openxmlformats.org/officeDocument/2006/relationships/image" Target="../media/image6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9.png"/></Relationships>
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0.png"/></Relationships>
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csrc.nist.gov/pubs/fips/203/final" TargetMode="External"/><Relationship Id="rId3" Type="http://schemas.openxmlformats.org/officeDocument/2006/relationships/hyperlink" Target="https://csrc.nist.gov/pubs/fips/204/final" TargetMode="External"/><Relationship Id="rId4" Type="http://schemas.openxmlformats.org/officeDocument/2006/relationships/hyperlink" Target="https://csrc.nist.gov/pubs/fips/205/final" TargetMode="External"/></Relationships>
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png"/></Relationships>
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ncsc.gov.uk/guidance/pqc-migration-timelines" TargetMode="External"/><Relationship Id="rId3" Type="http://schemas.openxmlformats.org/officeDocument/2006/relationships/hyperlink" Target="https://csrc.nist.gov/pubs/ir/8547/ipd" TargetMode="External"/></Relationships>

</file>

<file path=ppt/slides/_rels/slide7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radar.cloudflare.com/post-quantum" TargetMode="External"/><Relationship Id="rId3" Type="http://schemas.openxmlformats.org/officeDocument/2006/relationships/image" Target="../media/image72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6.png"/></Relationships>
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8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3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05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606853" y="-1"/>
            <a:ext cx="17170294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0" name="EO 14412 • also 22 JUN 202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 14412 • also 22 JUN 2026</a:t>
            </a:r>
          </a:p>
        </p:txBody>
      </p:sp>
      <p:sp>
        <p:nvSpPr>
          <p:cNvPr id="151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53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799" y="1550784"/>
            <a:ext cx="24397598" cy="1066975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https://www.whitehouse.gov/presidential-actions/2026/06/securing-the-nation-against-advanced-cryptographic-attacks/"/>
          <p:cNvSpPr txBox="1"/>
          <p:nvPr/>
        </p:nvSpPr>
        <p:spPr>
          <a:xfrm>
            <a:off x="252526" y="12252425"/>
            <a:ext cx="23529520" cy="597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400"/>
            </a:pPr>
            <a:r>
              <a:rPr u="sng">
                <a:hlinkClick r:id="rId3" invalidUrl="" action="" tgtFrame="" tooltip="" history="1" highlightClick="0" endSnd="0"/>
              </a:rPr>
              <a:t>https://www.whitehouse.gov/presidential-actions/2026/06/securing-the-nation-against-advanced-cryptographic-attacks/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7" name="EO 14412 — Key things you need to kno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 14412 — Key things you need to know</a:t>
            </a:r>
          </a:p>
        </p:txBody>
      </p:sp>
      <p:sp>
        <p:nvSpPr>
          <p:cNvPr id="158" name="Section 2 - Definition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Section 2 - Definitions</a:t>
            </a:r>
          </a:p>
          <a:p>
            <a:pPr lvl="1"/>
            <a:r>
              <a:t>“agency,” “critical infrastructure,” “high impact system,” “high value asset,” </a:t>
            </a:r>
            <a:br/>
            <a:r>
              <a:t>“information system,” “National Security System,” “post-quantum cryptography,”</a:t>
            </a:r>
            <a:br/>
            <a:r>
              <a:t>“PQC migration lead,” “Cryptographic Module Validation Program,” “digital signature,”</a:t>
            </a:r>
            <a:br/>
            <a:r>
              <a:t>“key establishment”</a:t>
            </a:r>
          </a:p>
          <a:p>
            <a:pPr/>
          </a:p>
          <a:p>
            <a:pPr/>
            <a:r>
              <a:t>Section 3 - Coordinating the PQC Transition</a:t>
            </a:r>
          </a:p>
          <a:p>
            <a:pPr lvl="1"/>
            <a:r>
              <a:t>Director of OMB &amp; National Cyber Director, in consultation with the Assistant to the President for National Security Affairs and the Administrator of the Office of Electronic Government</a:t>
            </a:r>
          </a:p>
          <a:p>
            <a:pPr lvl="1"/>
            <a:r>
              <a:t>SECCOM, DIRNIST, DIRNSA, SECDHS through DIRCISA</a:t>
            </a:r>
          </a:p>
        </p:txBody>
      </p:sp>
      <p:sp>
        <p:nvSpPr>
          <p:cNvPr id="1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2" name="EO 14412 — More things you need to kno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 14412 — More things you need to know</a:t>
            </a:r>
          </a:p>
        </p:txBody>
      </p:sp>
      <p:sp>
        <p:nvSpPr>
          <p:cNvPr id="163" name="Section 4 - Accelerating the PQD Transition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79654" defTabSz="1785223">
              <a:defRPr sz="4704"/>
            </a:pPr>
            <a:r>
              <a:t>Section 4 - Accelerating the PQD Transition</a:t>
            </a:r>
          </a:p>
          <a:p>
            <a:pPr lvl="1" marR="79654" indent="224027" defTabSz="1785223">
              <a:spcBef>
                <a:spcPts val="1000"/>
              </a:spcBef>
              <a:defRPr sz="4116"/>
            </a:pPr>
            <a:r>
              <a:t>90 days (20 SEP) - issue guidance requiring each agency to:</a:t>
            </a:r>
          </a:p>
          <a:p>
            <a:pPr lvl="2" marL="983460" marR="79654" indent="-271549" defTabSz="1785223">
              <a:spcBef>
                <a:spcPts val="1000"/>
              </a:spcBef>
              <a:defRPr sz="3136"/>
            </a:pPr>
            <a:r>
              <a:t>Review inventory of HVA and high impact systems, excluding National Security Systems</a:t>
            </a:r>
          </a:p>
          <a:p>
            <a:pPr lvl="2" marL="983460" marR="79654" indent="-271549" defTabSz="1785223">
              <a:spcBef>
                <a:spcPts val="1000"/>
              </a:spcBef>
              <a:defRPr sz="3136"/>
            </a:pPr>
            <a:r>
              <a:t>Transition all HVAs and high impact systems to use PQC for key establishment by 31 DEC 2030</a:t>
            </a:r>
          </a:p>
          <a:p>
            <a:pPr lvl="2" marL="983460" marR="79654" indent="-271549" defTabSz="1785223">
              <a:spcBef>
                <a:spcPts val="1000"/>
              </a:spcBef>
              <a:defRPr sz="3136"/>
            </a:pPr>
            <a:r>
              <a:t>Transition all HVAs and high impact systems to use PQC for digital signatures by 31 DEC 2031</a:t>
            </a:r>
          </a:p>
          <a:p>
            <a:pPr lvl="1" marR="79654" indent="224027" defTabSz="1785223">
              <a:spcBef>
                <a:spcPts val="1000"/>
              </a:spcBef>
              <a:defRPr sz="4116"/>
            </a:pPr>
            <a:r>
              <a:t>180 days (19 DEC), DIRNIST initiate a pilot project for PQC migration, to be completed no later than 31 DEC 2027</a:t>
            </a:r>
          </a:p>
          <a:p>
            <a:pPr marR="79654" defTabSz="1785223">
              <a:defRPr sz="4704"/>
            </a:pPr>
            <a:r>
              <a:t>Section 5 - Leading the PQC Transition</a:t>
            </a:r>
          </a:p>
          <a:p>
            <a:pPr lvl="1" marR="79654" indent="224027" defTabSz="1785223">
              <a:spcBef>
                <a:spcPts val="1000"/>
              </a:spcBef>
              <a:defRPr sz="4116"/>
            </a:pPr>
            <a:r>
              <a:t>DIRNIST, National Cyber Director, SECWAR, DNI - Identify and engage foreign governments and industry groups</a:t>
            </a:r>
          </a:p>
          <a:p>
            <a:pPr lvl="1" marR="79654" indent="224027" defTabSz="1785223">
              <a:spcBef>
                <a:spcPts val="1000"/>
              </a:spcBef>
              <a:defRPr sz="4116"/>
            </a:pPr>
            <a:r>
              <a:t>180 days (19 DEC), DIRNSA as National Manager for National Security Systems shall submit a report to the President, through CNSS, on status of PQC migration for NSS</a:t>
            </a:r>
          </a:p>
          <a:p>
            <a:pPr lvl="1" marR="79654" indent="224027" defTabSz="1785223">
              <a:spcBef>
                <a:spcPts val="1000"/>
              </a:spcBef>
              <a:defRPr sz="4116"/>
            </a:pPr>
            <a:r>
              <a:t>270 days (19 MAR), DIRCISA and DIRNIST release public guidance describing minimum elements for a “cryptographic bill of materials” </a:t>
            </a:r>
          </a:p>
        </p:txBody>
      </p:sp>
      <p:sp>
        <p:nvSpPr>
          <p:cNvPr id="1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7" name="EO 14412 — Even mey things you need to kno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 14412 — Even mey things you need to know</a:t>
            </a:r>
          </a:p>
        </p:txBody>
      </p:sp>
      <p:sp>
        <p:nvSpPr>
          <p:cNvPr id="168" name="Section 6 - Procurement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Section 6 - Procurement</a:t>
            </a:r>
          </a:p>
          <a:p>
            <a:pPr lvl="1"/>
            <a:r>
              <a:t>180 days (19 DEC) DIRNIST shall revise cryptographic module validation program</a:t>
            </a:r>
          </a:p>
          <a:p>
            <a:pPr lvl="1"/>
            <a:r>
              <a:t>180 days (19 DEC), FAR Council shall publish a proposed rule to require contractors to comply with NIST PQC FIPS by 31 DEC 2030</a:t>
            </a:r>
          </a:p>
          <a:p>
            <a:pPr lvl="1"/>
            <a:r>
              <a:t>270 days (19 MAR) propose rule for FAR amendment requiring contractors to implement vulnerability disclosure policies (VDPs) that report cryptographic vulnerabilities (including use of non-FIPS approved algorithms)</a:t>
            </a:r>
          </a:p>
        </p:txBody>
      </p:sp>
      <p:sp>
        <p:nvSpPr>
          <p:cNvPr id="1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72" name="EO14412 and EO14413 — Key Dat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EO14412 and EO14413 — Key Dates</a:t>
            </a:r>
          </a:p>
        </p:txBody>
      </p:sp>
      <p:sp>
        <p:nvSpPr>
          <p:cNvPr id="173" name="21 AUG 2026 - Identify three next-generation quantum sensor project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77215" defTabSz="1730573">
              <a:defRPr sz="4560"/>
            </a:pPr>
            <a:r>
              <a:t>21 AUG 2026 - Identify three next-generation quantum sensor projects</a:t>
            </a:r>
          </a:p>
          <a:p>
            <a:pPr marR="77215" defTabSz="1730573">
              <a:defRPr sz="4560"/>
            </a:pPr>
            <a:r>
              <a:t>20 SEP 2026 - Identify technical specifications for a QC-ADDS</a:t>
            </a:r>
          </a:p>
          <a:p>
            <a:pPr marR="77215" defTabSz="1730573">
              <a:defRPr sz="4560"/>
            </a:pPr>
            <a:r>
              <a:t>20 OCT 2026 - Develop a plan to develop quantum enableling component technologies</a:t>
            </a:r>
          </a:p>
          <a:p>
            <a:pPr marR="77215" defTabSz="1730573">
              <a:defRPr sz="4560"/>
            </a:pPr>
            <a:r>
              <a:t>19 DEC 2026 - Updating National Quantum Strategy</a:t>
            </a:r>
          </a:p>
          <a:p>
            <a:pPr marR="77215" defTabSz="1730573">
              <a:defRPr sz="4560"/>
            </a:pPr>
            <a:r>
              <a:t>19 DEC 2026 - NSA submits report on status of PQC migration for NSS</a:t>
            </a:r>
          </a:p>
          <a:p>
            <a:pPr marR="77215" defTabSz="1730573">
              <a:defRPr sz="4560"/>
            </a:pPr>
            <a:r>
              <a:t>19 DEC 2026 - Exploring private-sector partnership models for QC-ADDS</a:t>
            </a:r>
          </a:p>
          <a:p>
            <a:pPr marR="77215" defTabSz="1730573">
              <a:defRPr sz="4560"/>
            </a:pPr>
            <a:r>
              <a:t>19 DEC 2026 - Increase access to foundry resources</a:t>
            </a:r>
          </a:p>
          <a:p>
            <a:pPr marR="77215" defTabSz="1730573">
              <a:defRPr sz="4560"/>
            </a:pPr>
            <a:r>
              <a:t>18 JAN 2027 - Reconstitute the National Quantum Initiative Advisory Committee</a:t>
            </a:r>
          </a:p>
          <a:p>
            <a:pPr marR="77215" defTabSz="1730573">
              <a:defRPr sz="4560"/>
            </a:pPr>
            <a:r>
              <a:t>19 MAR 2027 - CISA and NIST rerelease guidance for CBOM</a:t>
            </a:r>
          </a:p>
          <a:p>
            <a:pPr marR="77215" defTabSz="1730573">
              <a:defRPr sz="4560"/>
            </a:pPr>
            <a:r>
              <a:t>31 DEC 2027 - Dept. of Commerce initiates pilot project for PQC migration</a:t>
            </a:r>
          </a:p>
          <a:p>
            <a:pPr marR="77215" defTabSz="1730573">
              <a:defRPr sz="4560"/>
            </a:pPr>
            <a:r>
              <a:t>31 DEC 2030 - Covered contractors must meet “certain cybersecurity standards”</a:t>
            </a:r>
          </a:p>
        </p:txBody>
      </p:sp>
      <p:sp>
        <p:nvSpPr>
          <p:cNvPr id="1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77" name="Click to add subtitl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What is with this “quantum” word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is with this “quantum” word?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81" name="The “quantum” in quantum physics refers to the quantization of light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“quantum” in quantum physics refers to the quantization of light.</a:t>
            </a:r>
          </a:p>
        </p:txBody>
      </p:sp>
      <p:sp>
        <p:nvSpPr>
          <p:cNvPr id="182" name="Light acts like a wave, but in 1905 Einstein showed that light is a particle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Light acts like a wave, but in 1905 Einstein showed that light is a particle.</a:t>
            </a:r>
          </a:p>
          <a:p>
            <a:pPr/>
            <a:r>
              <a:t>This is the </a:t>
            </a:r>
            <a:r>
              <a:t>photoelectric effect</a:t>
            </a:r>
          </a:p>
          <a:p>
            <a:pPr>
              <a:lnSpc>
                <a:spcPct val="120000"/>
              </a:lnSpc>
              <a:spcBef>
                <a:spcPts val="1100"/>
              </a:spcBef>
              <a:defRPr sz="4200"/>
            </a:pPr>
            <a:r>
              <a:t>It’s what earned Einstein his Nobel prize.</a:t>
            </a:r>
          </a:p>
        </p:txBody>
      </p:sp>
      <p:sp>
        <p:nvSpPr>
          <p:cNvPr id="1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84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 l="0" t="0" r="0" b="0"/>
          <a:stretch>
            <a:fillRect/>
          </a:stretch>
        </p:blipFill>
        <p:spPr>
          <a:xfrm>
            <a:off x="11883469" y="2965968"/>
            <a:ext cx="11876642" cy="10510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5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74284" y="5316228"/>
            <a:ext cx="8154587" cy="76558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https://www.youtube.com/watch?v=oYnp0WZDhYQ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R="38201" indent="14325" defTabSz="856178">
              <a:defRPr sz="3008"/>
            </a:pPr>
            <a:r>
              <a:rPr u="sng">
                <a:uFill>
                  <a:solidFill>
                    <a:srgbClr val="1C3678"/>
                  </a:solidFill>
                </a:uFill>
                <a:hlinkClick r:id="rId2" invalidUrl="" action="" tgtFrame="" tooltip="" history="1" highlightClick="0" endSnd="0"/>
              </a:rPr>
              <a:t>https://www.youtube.com/watch?v=oYnp0WZDhYQ</a:t>
            </a:r>
            <a:r>
              <a:rPr u="sng">
                <a:uFill>
                  <a:solidFill>
                    <a:srgbClr val="1C3678"/>
                  </a:solidFill>
                </a:uFill>
              </a:rPr>
              <a:t> </a:t>
            </a:r>
          </a:p>
        </p:txBody>
      </p:sp>
      <p:pic>
        <p:nvPicPr>
          <p:cNvPr id="188" name="photoelectric effect.mov" descr="photoelectric effect.mov"/>
          <p:cNvPicPr>
            <a:picLocks noChangeAspect="0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>
            <a:extLst/>
          </a:blip>
          <a:stretch>
            <a:fillRect/>
          </a:stretch>
        </p:blipFill>
        <p:spPr>
          <a:xfrm>
            <a:off x="1173132" y="-39617"/>
            <a:ext cx="22462008" cy="128059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6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88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88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8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8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uperposition — quantum objects can exist in a union of two states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Superposition — quantum objects can exist in a union of two states</a:t>
            </a:r>
          </a:p>
        </p:txBody>
      </p:sp>
      <p:sp>
        <p:nvSpPr>
          <p:cNvPr id="191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92" name="Quantum Information Science relies on two quantum effects:  superposition and entanglemen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Information Science relies on two quantum effects: </a:t>
            </a:r>
            <a:br/>
            <a:r>
              <a:t>superposition and entanglement</a:t>
            </a:r>
          </a:p>
        </p:txBody>
      </p:sp>
      <p:sp>
        <p:nvSpPr>
          <p:cNvPr id="1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196" name="Group"/>
          <p:cNvGrpSpPr/>
          <p:nvPr/>
        </p:nvGrpSpPr>
        <p:grpSpPr>
          <a:xfrm>
            <a:off x="10400515" y="4529167"/>
            <a:ext cx="5341903" cy="5015290"/>
            <a:chOff x="0" y="0"/>
            <a:chExt cx="5341902" cy="5015289"/>
          </a:xfrm>
        </p:grpSpPr>
        <p:pic>
          <p:nvPicPr>
            <p:cNvPr id="194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650125" y="0"/>
              <a:ext cx="2691778" cy="50152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95" name="Image" descr="Image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333" r="0" b="333"/>
            <a:stretch>
              <a:fillRect/>
            </a:stretch>
          </p:blipFill>
          <p:spPr>
            <a:xfrm>
              <a:off x="0" y="3629"/>
              <a:ext cx="2691778" cy="500803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97" name="1"/>
          <p:cNvSpPr txBox="1"/>
          <p:nvPr/>
        </p:nvSpPr>
        <p:spPr>
          <a:xfrm>
            <a:off x="11620601" y="9833905"/>
            <a:ext cx="453239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1</a:t>
            </a:r>
          </a:p>
        </p:txBody>
      </p:sp>
      <p:sp>
        <p:nvSpPr>
          <p:cNvPr id="198" name="0"/>
          <p:cNvSpPr txBox="1"/>
          <p:nvPr/>
        </p:nvSpPr>
        <p:spPr>
          <a:xfrm>
            <a:off x="14135202" y="9833905"/>
            <a:ext cx="453238" cy="808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t>0</a:t>
            </a:r>
          </a:p>
        </p:txBody>
      </p:sp>
      <p:pic>
        <p:nvPicPr>
          <p:cNvPr id="199" name="Gemini_Generated_Image_odmh3jodmh3jodmh.jpeg" descr="Gemini_Generated_Image_odmh3jodmh3jodmh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6199182">
            <a:off x="10410456" y="2174468"/>
            <a:ext cx="5322022" cy="9908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578635" y="5900488"/>
            <a:ext cx="2291530" cy="2272648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Arrow"/>
          <p:cNvSpPr/>
          <p:nvPr/>
        </p:nvSpPr>
        <p:spPr>
          <a:xfrm>
            <a:off x="6281257" y="6493886"/>
            <a:ext cx="1270001" cy="1270001"/>
          </a:xfrm>
          <a:prstGeom prst="rightArrow">
            <a:avLst>
              <a:gd name="adj1" fmla="val 32000"/>
              <a:gd name="adj2" fmla="val 64000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mph" nodeType="clickEffect" presetSubtype="0" presetID="8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Rot by="-5399999">
                                      <p:cBhvr>
                                        <p:cTn id="10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xit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4" dur="1000" fill="hold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6" grpId="4"/>
      <p:bldP build="whole" bldLvl="1" animBg="1" rev="0" advAuto="0" spid="197" grpId="5"/>
      <p:bldP build="whole" bldLvl="1" animBg="1" rev="0" advAuto="0" spid="198" grpId="6"/>
      <p:bldP build="whole" bldLvl="1" animBg="1" rev="0" advAuto="0" spid="199" grpId="1"/>
      <p:bldP build="whole" bldLvl="1" animBg="1" rev="0" advAuto="0" spid="199" grpId="2"/>
      <p:bldP build="whole" bldLvl="1" animBg="1" rev="0" advAuto="0" spid="199" grpId="3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uperposition — quantum objects can exist in a union of two stat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Superposition — quantum objects can exist in a union of two states</a:t>
            </a:r>
          </a:p>
          <a:p>
            <a:pPr/>
            <a:r>
              <a:t>Entanglement </a:t>
            </a:r>
            <a:r>
              <a:rPr sz="4700"/>
              <a:t>— The superposition of two (or more) particles can be linked</a:t>
            </a:r>
          </a:p>
        </p:txBody>
      </p:sp>
      <p:pic>
        <p:nvPicPr>
          <p:cNvPr id="20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9415" t="1571" r="9184" b="45"/>
          <a:stretch>
            <a:fillRect/>
          </a:stretch>
        </p:blipFill>
        <p:spPr>
          <a:xfrm>
            <a:off x="1466055" y="1985191"/>
            <a:ext cx="9600408" cy="11603336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06" name="Quantum Information Science relies on two quantum effects:  superposition and entanglemen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Information Science relies on two quantum effects: </a:t>
            </a:r>
            <a:br/>
            <a:r>
              <a:t>superposition and entanglement</a:t>
            </a:r>
          </a:p>
        </p:txBody>
      </p:sp>
      <p:sp>
        <p:nvSpPr>
          <p:cNvPr id="2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pSp>
        <p:nvGrpSpPr>
          <p:cNvPr id="212" name="Group"/>
          <p:cNvGrpSpPr/>
          <p:nvPr/>
        </p:nvGrpSpPr>
        <p:grpSpPr>
          <a:xfrm>
            <a:off x="8798940" y="3973087"/>
            <a:ext cx="6786120" cy="3798861"/>
            <a:chOff x="0" y="0"/>
            <a:chExt cx="6786119" cy="3798859"/>
          </a:xfrm>
        </p:grpSpPr>
        <p:sp>
          <p:nvSpPr>
            <p:cNvPr id="208" name="Rectangle"/>
            <p:cNvSpPr/>
            <p:nvPr/>
          </p:nvSpPr>
          <p:spPr>
            <a:xfrm>
              <a:off x="133227" y="217912"/>
              <a:ext cx="6519665" cy="3363036"/>
            </a:xfrm>
            <a:prstGeom prst="rect">
              <a:avLst/>
            </a:prstGeom>
            <a:solidFill>
              <a:srgbClr val="D5D5D5"/>
            </a:solidFill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11" name="Group"/>
            <p:cNvGrpSpPr/>
            <p:nvPr/>
          </p:nvGrpSpPr>
          <p:grpSpPr>
            <a:xfrm>
              <a:off x="0" y="0"/>
              <a:ext cx="6786120" cy="3798860"/>
              <a:chOff x="0" y="0"/>
              <a:chExt cx="6786119" cy="3798859"/>
            </a:xfrm>
          </p:grpSpPr>
          <p:pic>
            <p:nvPicPr>
              <p:cNvPr id="209" name="Image" descr="Image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3978263" cy="379886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10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626638" y="682666"/>
                <a:ext cx="3159482" cy="27925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217" name="Group"/>
          <p:cNvGrpSpPr/>
          <p:nvPr/>
        </p:nvGrpSpPr>
        <p:grpSpPr>
          <a:xfrm>
            <a:off x="3845940" y="8575660"/>
            <a:ext cx="6786120" cy="3798860"/>
            <a:chOff x="0" y="0"/>
            <a:chExt cx="6786119" cy="3798859"/>
          </a:xfrm>
        </p:grpSpPr>
        <p:sp>
          <p:nvSpPr>
            <p:cNvPr id="213" name="Rectangle"/>
            <p:cNvSpPr/>
            <p:nvPr/>
          </p:nvSpPr>
          <p:spPr>
            <a:xfrm>
              <a:off x="133227" y="217912"/>
              <a:ext cx="6519665" cy="3363036"/>
            </a:xfrm>
            <a:prstGeom prst="rect">
              <a:avLst/>
            </a:prstGeom>
            <a:solidFill>
              <a:srgbClr val="D5D5D5"/>
            </a:solidFill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16" name="Group"/>
            <p:cNvGrpSpPr/>
            <p:nvPr/>
          </p:nvGrpSpPr>
          <p:grpSpPr>
            <a:xfrm>
              <a:off x="0" y="0"/>
              <a:ext cx="6786120" cy="3798860"/>
              <a:chOff x="0" y="0"/>
              <a:chExt cx="6786119" cy="3798859"/>
            </a:xfrm>
          </p:grpSpPr>
          <p:pic>
            <p:nvPicPr>
              <p:cNvPr id="214" name="Image" descr="Image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3978263" cy="379886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15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626638" y="682666"/>
                <a:ext cx="3159482" cy="27925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222" name="Group"/>
          <p:cNvGrpSpPr/>
          <p:nvPr/>
        </p:nvGrpSpPr>
        <p:grpSpPr>
          <a:xfrm>
            <a:off x="14209140" y="8575660"/>
            <a:ext cx="6786120" cy="3798860"/>
            <a:chOff x="0" y="0"/>
            <a:chExt cx="6786119" cy="3798859"/>
          </a:xfrm>
        </p:grpSpPr>
        <p:sp>
          <p:nvSpPr>
            <p:cNvPr id="218" name="Rectangle"/>
            <p:cNvSpPr/>
            <p:nvPr/>
          </p:nvSpPr>
          <p:spPr>
            <a:xfrm>
              <a:off x="133227" y="217912"/>
              <a:ext cx="6519665" cy="3363036"/>
            </a:xfrm>
            <a:prstGeom prst="rect">
              <a:avLst/>
            </a:prstGeom>
            <a:solidFill>
              <a:srgbClr val="D5D5D5"/>
            </a:solidFill>
            <a:ln w="1905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grpSp>
          <p:nvGrpSpPr>
            <p:cNvPr id="221" name="Group"/>
            <p:cNvGrpSpPr/>
            <p:nvPr/>
          </p:nvGrpSpPr>
          <p:grpSpPr>
            <a:xfrm>
              <a:off x="0" y="0"/>
              <a:ext cx="6786120" cy="3798860"/>
              <a:chOff x="0" y="0"/>
              <a:chExt cx="6786119" cy="3798859"/>
            </a:xfrm>
          </p:grpSpPr>
          <p:pic>
            <p:nvPicPr>
              <p:cNvPr id="219" name="Image" descr="Image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3978263" cy="379886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20" name="Image" descr="Image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3626638" y="682666"/>
                <a:ext cx="3159482" cy="27925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sp>
        <p:nvSpPr>
          <p:cNvPr id="223" name="Multiplication Sign"/>
          <p:cNvSpPr/>
          <p:nvPr/>
        </p:nvSpPr>
        <p:spPr>
          <a:xfrm>
            <a:off x="7467599" y="9296400"/>
            <a:ext cx="2784030" cy="27840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fill="norm" stroke="1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ED220D">
              <a:alpha val="78875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4" name="Multiplication Sign"/>
          <p:cNvSpPr/>
          <p:nvPr/>
        </p:nvSpPr>
        <p:spPr>
          <a:xfrm>
            <a:off x="15036799" y="9083075"/>
            <a:ext cx="2784030" cy="27840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7" h="21577" fill="norm" stroke="1" extrusionOk="0">
                <a:moveTo>
                  <a:pt x="3398" y="1"/>
                </a:moveTo>
                <a:cubicBezTo>
                  <a:pt x="3368" y="1"/>
                  <a:pt x="3338" y="12"/>
                  <a:pt x="3315" y="35"/>
                </a:cubicBezTo>
                <a:lnTo>
                  <a:pt x="35" y="3315"/>
                </a:lnTo>
                <a:cubicBezTo>
                  <a:pt x="-11" y="3361"/>
                  <a:pt x="-11" y="3434"/>
                  <a:pt x="35" y="3480"/>
                </a:cubicBezTo>
                <a:lnTo>
                  <a:pt x="7290" y="10733"/>
                </a:lnTo>
                <a:cubicBezTo>
                  <a:pt x="7320" y="10764"/>
                  <a:pt x="7320" y="10813"/>
                  <a:pt x="7290" y="10843"/>
                </a:cubicBezTo>
                <a:lnTo>
                  <a:pt x="35" y="18098"/>
                </a:lnTo>
                <a:cubicBezTo>
                  <a:pt x="-11" y="18144"/>
                  <a:pt x="-11" y="18217"/>
                  <a:pt x="35" y="18263"/>
                </a:cubicBezTo>
                <a:lnTo>
                  <a:pt x="3315" y="21543"/>
                </a:lnTo>
                <a:cubicBezTo>
                  <a:pt x="3361" y="21589"/>
                  <a:pt x="3434" y="21589"/>
                  <a:pt x="3480" y="21543"/>
                </a:cubicBezTo>
                <a:lnTo>
                  <a:pt x="10733" y="14288"/>
                </a:lnTo>
                <a:cubicBezTo>
                  <a:pt x="10764" y="14258"/>
                  <a:pt x="10814" y="14258"/>
                  <a:pt x="10845" y="14288"/>
                </a:cubicBezTo>
                <a:lnTo>
                  <a:pt x="18098" y="21543"/>
                </a:lnTo>
                <a:cubicBezTo>
                  <a:pt x="18144" y="21589"/>
                  <a:pt x="18217" y="21589"/>
                  <a:pt x="18263" y="21543"/>
                </a:cubicBezTo>
                <a:lnTo>
                  <a:pt x="21543" y="18263"/>
                </a:lnTo>
                <a:cubicBezTo>
                  <a:pt x="21589" y="18217"/>
                  <a:pt x="21589" y="18144"/>
                  <a:pt x="21543" y="18098"/>
                </a:cubicBezTo>
                <a:lnTo>
                  <a:pt x="14288" y="10845"/>
                </a:lnTo>
                <a:cubicBezTo>
                  <a:pt x="14258" y="10814"/>
                  <a:pt x="14258" y="10764"/>
                  <a:pt x="14288" y="10733"/>
                </a:cubicBezTo>
                <a:lnTo>
                  <a:pt x="21543" y="3480"/>
                </a:lnTo>
                <a:cubicBezTo>
                  <a:pt x="21588" y="3434"/>
                  <a:pt x="21588" y="3360"/>
                  <a:pt x="21543" y="3315"/>
                </a:cubicBezTo>
                <a:lnTo>
                  <a:pt x="18263" y="35"/>
                </a:lnTo>
                <a:cubicBezTo>
                  <a:pt x="18217" y="-11"/>
                  <a:pt x="18144" y="-11"/>
                  <a:pt x="18098" y="35"/>
                </a:cubicBezTo>
                <a:lnTo>
                  <a:pt x="10845" y="7290"/>
                </a:lnTo>
                <a:cubicBezTo>
                  <a:pt x="10814" y="7320"/>
                  <a:pt x="10765" y="7320"/>
                  <a:pt x="10735" y="7290"/>
                </a:cubicBezTo>
                <a:lnTo>
                  <a:pt x="3480" y="35"/>
                </a:lnTo>
                <a:cubicBezTo>
                  <a:pt x="3457" y="12"/>
                  <a:pt x="3428" y="1"/>
                  <a:pt x="3398" y="1"/>
                </a:cubicBezTo>
                <a:close/>
              </a:path>
            </a:pathLst>
          </a:custGeom>
          <a:solidFill>
            <a:srgbClr val="ED220D">
              <a:alpha val="78875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225" name="Line"/>
          <p:cNvSpPr/>
          <p:nvPr/>
        </p:nvSpPr>
        <p:spPr>
          <a:xfrm flipV="1">
            <a:off x="12350254" y="4252034"/>
            <a:ext cx="1" cy="3240967"/>
          </a:xfrm>
          <a:prstGeom prst="line">
            <a:avLst/>
          </a:prstGeom>
          <a:ln w="152400">
            <a:solidFill>
              <a:srgbClr val="000000"/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xit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14" dur="1000" fill="hold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Class="exit" nodeType="after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23" dur="1000" fill="hold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Class="exit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27" dur="1000" fill="hold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ID="10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3" dur="10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9"/>
      <p:bldP build="whole" bldLvl="1" animBg="1" rev="0" advAuto="0" spid="224" grpId="10"/>
      <p:bldP build="whole" bldLvl="1" animBg="1" rev="0" advAuto="0" spid="225" grpId="2"/>
      <p:bldP build="whole" bldLvl="1" animBg="1" rev="0" advAuto="0" spid="217" grpId="7"/>
      <p:bldP build="whole" bldLvl="1" animBg="1" rev="0" advAuto="0" spid="204" grpId="4"/>
      <p:bldP build="whole" bldLvl="1" animBg="1" rev="0" advAuto="0" spid="212" grpId="1"/>
      <p:bldP build="whole" bldLvl="1" animBg="1" rev="0" advAuto="0" spid="204" grpId="5"/>
      <p:bldP build="whole" bldLvl="1" animBg="1" rev="0" advAuto="0" spid="212" grpId="3"/>
      <p:bldP build="whole" bldLvl="1" animBg="1" rev="0" advAuto="0" spid="225" grpId="6"/>
      <p:bldP build="whole" bldLvl="1" animBg="1" rev="0" advAuto="0" spid="222" grpId="8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8" name="Q-Day in 2029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Q-Day in 2029?</a:t>
            </a:r>
          </a:p>
        </p:txBody>
      </p:sp>
      <p:sp>
        <p:nvSpPr>
          <p:cNvPr id="109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1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206043" y="-1"/>
            <a:ext cx="11971914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You can buy a polarizing filter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You can buy a polarizing filter. </a:t>
            </a:r>
          </a:p>
        </p:txBody>
      </p:sp>
      <p:sp>
        <p:nvSpPr>
          <p:cNvPr id="2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2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3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703487"/>
            <a:ext cx="24384001" cy="8309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3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147" y="1679908"/>
            <a:ext cx="23089705" cy="114951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Light can be polarize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Light can be polarized</a:t>
            </a:r>
          </a:p>
        </p:txBody>
      </p:sp>
      <p:sp>
        <p:nvSpPr>
          <p:cNvPr id="2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3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4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92192" y="4733076"/>
            <a:ext cx="5909369" cy="5642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546452" y="5863457"/>
            <a:ext cx="4693138" cy="41481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A polarizing filter only allows light through in 1-direc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 polarizing filter only allows light through in 1-direction</a:t>
            </a:r>
          </a:p>
        </p:txBody>
      </p:sp>
      <p:sp>
        <p:nvSpPr>
          <p:cNvPr id="2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4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46" name="polarized.png" descr="polarized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40552" y="2257592"/>
            <a:ext cx="20502896" cy="1184042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982200" y="9483911"/>
            <a:ext cx="1161643" cy="1279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455685" y="10073765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83472" y="11331071"/>
            <a:ext cx="1161642" cy="1279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099558" y="8365364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2573043" y="8934180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0877" y="4793020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84362" y="5382874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12149" y="6640180"/>
            <a:ext cx="1161643" cy="1279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28235" y="3674473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01721" y="4243289"/>
            <a:ext cx="1161643" cy="127924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9115774" y="7969258"/>
            <a:ext cx="1272971" cy="140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188209" y="7759637"/>
            <a:ext cx="1272972" cy="140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517379" y="11009789"/>
            <a:ext cx="1272971" cy="14018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592437" y="11782167"/>
            <a:ext cx="1272971" cy="14018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26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147" y="1679908"/>
            <a:ext cx="23089705" cy="114951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268" name="Click to add subtitl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69" name="Quantum Computing:  Where Are We On the Hype Cycle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664208">
              <a:defRPr sz="7644"/>
            </a:pPr>
            <a:r>
              <a:t>Quantum Computing: </a:t>
            </a:r>
            <a:br/>
            <a:r>
              <a:t>Where Are We On the Hype Cycle?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artner Hype Cycle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Gartner Hype Cycle</a:t>
            </a:r>
          </a:p>
        </p:txBody>
      </p:sp>
      <p:pic>
        <p:nvPicPr>
          <p:cNvPr id="272" name="researchmethodology-illustration-hype-cycle.jpg" descr="researchmethodology-illustration-hype-cycl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2942" y="422211"/>
            <a:ext cx="18858116" cy="12554810"/>
          </a:xfrm>
          <a:prstGeom prst="rect">
            <a:avLst/>
          </a:prstGeom>
          <a:ln w="3175"/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5" name="Quantum computing’s Innovation Trigger: Shor’s algorithm (1994)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computing’s Innovation Trigger: Shor’s algorithm (1994)</a:t>
            </a:r>
          </a:p>
        </p:txBody>
      </p:sp>
      <p:sp>
        <p:nvSpPr>
          <p:cNvPr id="276" name="1994  Peter Shor shows that a quantum computer could quickly factor numbers and compute discrete logarithms.…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lIns="50800" tIns="50800" rIns="50800" bIns="50800"/>
          <a:lstStyle/>
          <a:p>
            <a:pPr marR="75590" defTabSz="1694140">
              <a:spcBef>
                <a:spcPts val="1100"/>
              </a:spcBef>
              <a:defRPr sz="4464"/>
            </a:pPr>
            <a:r>
              <a:t>1994 	Peter Shor shows that a quantum computer could quickly factor numbers and compute discrete logarithms.</a:t>
            </a:r>
          </a:p>
          <a:p>
            <a:pPr lvl="2" marL="933283" marR="75590" indent="-257694" defTabSz="1694140">
              <a:spcBef>
                <a:spcPts val="1000"/>
              </a:spcBef>
              <a:defRPr sz="2976"/>
            </a:pPr>
            <a:r>
              <a:t>Shor was a researcher at AT&amp;T Bell Labs in NJ</a:t>
            </a:r>
          </a:p>
          <a:p>
            <a:pPr lvl="2" marL="933283" marR="75590" indent="-257694" defTabSz="1694140">
              <a:spcBef>
                <a:spcPts val="1000"/>
              </a:spcBef>
              <a:defRPr sz="2976"/>
            </a:pPr>
            <a:r>
              <a:t>Today Shor is a professor at MIT</a:t>
            </a: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  <a:r>
              <a:t>Paper: “Algorithms for quantum computation: discrete logarithms and factoring.”"</a:t>
            </a:r>
          </a:p>
          <a:p>
            <a:pPr lvl="2" marL="933283" marR="75590" indent="-257694" defTabSz="1694140">
              <a:spcBef>
                <a:spcPts val="1000"/>
              </a:spcBef>
              <a:defRPr sz="2976"/>
            </a:pPr>
            <a:r>
              <a:t>Factoring is the “hard problem” on which RSA encryption is based.</a:t>
            </a:r>
          </a:p>
          <a:p>
            <a:pPr lvl="2" marL="933283" marR="75590" indent="-257694" defTabSz="1694140">
              <a:spcBef>
                <a:spcPts val="1000"/>
              </a:spcBef>
              <a:defRPr sz="2976"/>
            </a:pPr>
            <a:r>
              <a:t>Discrete logarithms is the “hard problem” on which Diffie-Hellman key exchange is based.</a:t>
            </a:r>
          </a:p>
          <a:p>
            <a:pPr marR="75590" defTabSz="1694140">
              <a:spcBef>
                <a:spcPts val="1100"/>
              </a:spcBef>
              <a:defRPr sz="4464"/>
            </a:pPr>
            <a:r>
              <a:t>These algorithms are at the heart of today’s cryptographic systems:</a:t>
            </a: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  <a:r>
              <a:t>… but quantum computers did not exist in 1994!</a:t>
            </a:r>
          </a:p>
        </p:txBody>
      </p:sp>
      <p:sp>
        <p:nvSpPr>
          <p:cNvPr id="277" name="Slide Number"/>
          <p:cNvSpPr/>
          <p:nvPr>
            <p:ph type="sldNum" sz="quarter" idx="2"/>
          </p:nvPr>
        </p:nvSpPr>
        <p:spPr>
          <a:xfrm>
            <a:off x="23568555" y="13208000"/>
            <a:ext cx="471488" cy="4572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/>
            <a:fld id="{86CB4B4D-7CA3-9044-876B-883B54F8677D}" type="slidenum"/>
          </a:p>
        </p:txBody>
      </p:sp>
      <p:pic>
        <p:nvPicPr>
          <p:cNvPr id="278" name="researchmethodology-illustration-hype-cycle.jpg" descr="researchmethodology-illustration-hype-cycle.jpg"/>
          <p:cNvPicPr>
            <a:picLocks noChangeAspect="1"/>
          </p:cNvPicPr>
          <p:nvPr/>
        </p:nvPicPr>
        <p:blipFill>
          <a:blip r:embed="rId2">
            <a:extLst/>
          </a:blip>
          <a:srcRect l="4298" t="59221" r="74050" b="6179"/>
          <a:stretch>
            <a:fillRect/>
          </a:stretch>
        </p:blipFill>
        <p:spPr>
          <a:xfrm>
            <a:off x="20826548" y="3185589"/>
            <a:ext cx="2413619" cy="2567780"/>
          </a:xfrm>
          <a:prstGeom prst="rect">
            <a:avLst/>
          </a:prstGeom>
          <a:ln w="3175"/>
        </p:spPr>
      </p:pic>
      <p:pic>
        <p:nvPicPr>
          <p:cNvPr id="279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82382" y="7374854"/>
            <a:ext cx="2998105" cy="45053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218833" y="9221080"/>
            <a:ext cx="2413791" cy="2413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661904" y="9221080"/>
            <a:ext cx="3611960" cy="241379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pasted-movie.png" descr="pasted-movi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6210320" y="9266225"/>
            <a:ext cx="2038345" cy="2323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pasted-movie.png" descr="pasted-movi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247180" y="9426354"/>
            <a:ext cx="2717801" cy="8173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pasted-movie.png" descr="pasted-movi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627612" y="9295148"/>
            <a:ext cx="1757968" cy="18107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pasted-movie.png" descr="pasted-movie.png"/>
          <p:cNvPicPr>
            <a:picLocks noChangeAspect="1"/>
          </p:cNvPicPr>
          <p:nvPr/>
        </p:nvPicPr>
        <p:blipFill>
          <a:blip r:embed="rId9">
            <a:extLst/>
          </a:blip>
          <a:srcRect l="15354" t="39216" r="15354" b="39216"/>
          <a:stretch>
            <a:fillRect/>
          </a:stretch>
        </p:blipFill>
        <p:spPr>
          <a:xfrm>
            <a:off x="2897349" y="10476052"/>
            <a:ext cx="4292086" cy="8906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8" name="In 1981 Nobel prize winner Richard Feynman proposed building a “quantum computer” to quantum mechanics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1981 Nobel prize winner Richard Feynman proposed building a “quantum computer” to quantum mechanics.</a:t>
            </a:r>
          </a:p>
        </p:txBody>
      </p:sp>
      <p:sp>
        <p:nvSpPr>
          <p:cNvPr id="2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794496" y="2184784"/>
            <a:ext cx="8693706" cy="8693705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FEYNMAN: THE PLEASURE OF FINDING THINGS OUT (1981) https://vimeo.com/340695809"/>
          <p:cNvSpPr txBox="1"/>
          <p:nvPr/>
        </p:nvSpPr>
        <p:spPr>
          <a:xfrm>
            <a:off x="14804815" y="11117792"/>
            <a:ext cx="6487346" cy="1396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3" invalidUrl="" action="" tgtFrame="" tooltip="" history="1" highlightClick="0" endSnd="0"/>
              </a:rPr>
              <a:t>FEYNMAN: THE PLEASURE OF FINDING THINGS OUT (1981) https://vimeo.com/340695809</a:t>
            </a:r>
            <a:r>
              <a:t> </a:t>
            </a:r>
          </a:p>
        </p:txBody>
      </p:sp>
      <p:pic>
        <p:nvPicPr>
          <p:cNvPr id="292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728512" y="2177444"/>
            <a:ext cx="11199285" cy="1076604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73100" dist="330200" dir="3965156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5" name="In December 2001, a quantum computer at IBM factored the number “15”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In December 2001, a quantum computer at IBM factored the number “15”</a:t>
            </a:r>
          </a:p>
        </p:txBody>
      </p:sp>
      <p:sp>
        <p:nvSpPr>
          <p:cNvPr id="29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29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10306" t="0" r="0" b="0"/>
          <a:stretch>
            <a:fillRect/>
          </a:stretch>
        </p:blipFill>
        <p:spPr>
          <a:xfrm>
            <a:off x="395875" y="2250155"/>
            <a:ext cx="14655894" cy="108932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rcRect l="0" t="10346" r="0" b="0"/>
          <a:stretch>
            <a:fillRect/>
          </a:stretch>
        </p:blipFill>
        <p:spPr>
          <a:xfrm>
            <a:off x="15283460" y="5602075"/>
            <a:ext cx="8056311" cy="4189776"/>
          </a:xfrm>
          <a:prstGeom prst="rect">
            <a:avLst/>
          </a:prstGeom>
          <a:ln w="12700">
            <a:miter lim="400000"/>
          </a:ln>
        </p:spPr>
      </p:pic>
      <p:sp>
        <p:nvSpPr>
          <p:cNvPr id="300" name="Lieven Vandersypen (left) and Matthias Steffen (right)."/>
          <p:cNvSpPr txBox="1"/>
          <p:nvPr/>
        </p:nvSpPr>
        <p:spPr>
          <a:xfrm>
            <a:off x="5191392" y="13215937"/>
            <a:ext cx="742501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ct val="100000"/>
              </a:lnSpc>
              <a:spcBef>
                <a:spcPts val="1200"/>
              </a:spcBef>
              <a:defRPr b="1" sz="2500">
                <a:latin typeface="Times Roman"/>
                <a:ea typeface="Times Roman"/>
                <a:cs typeface="Times Roman"/>
                <a:sym typeface="Times Roman"/>
              </a:defRPr>
            </a:pPr>
            <a:r>
              <a:t>Lieven Vandersypen</a:t>
            </a:r>
            <a:r>
              <a:rPr b="0"/>
              <a:t> (left) and </a:t>
            </a:r>
            <a:r>
              <a:t>Matthias Steffen</a:t>
            </a:r>
            <a:r>
              <a:rPr b="0"/>
              <a:t> (right).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14" name="Goals and Outline of this brief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Goals and Outline of this briefing</a:t>
            </a:r>
          </a:p>
        </p:txBody>
      </p:sp>
      <p:sp>
        <p:nvSpPr>
          <p:cNvPr id="115" name="Goal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77215" defTabSz="1730573">
              <a:defRPr sz="4560"/>
            </a:pPr>
            <a:r>
              <a:t>Goals: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Introduce Quantum Information Science (QIS) terminology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Explain important quantum issues as they pertain to NDOC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Dispel myths about quantum computers</a:t>
            </a:r>
          </a:p>
          <a:p>
            <a:pPr marR="77215" defTabSz="1730573">
              <a:defRPr sz="4560"/>
            </a:pPr>
            <a:r>
              <a:t>Outline: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The 22 JUN Quantum Executive Orders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What is with this “quantum” word, anyway?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Quantum Computing - Where are we on the hype cycle?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Quantum Key Distribution - (China satellites)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Quantum Sensing</a:t>
            </a:r>
          </a:p>
          <a:p>
            <a:pPr lvl="1" marR="77215" indent="217170" defTabSz="1730573">
              <a:spcBef>
                <a:spcPts val="1000"/>
              </a:spcBef>
              <a:defRPr sz="3989"/>
            </a:pPr>
            <a:r>
              <a:t>Post Quantum Cryptography - The transition mandated by the EOs</a:t>
            </a:r>
          </a:p>
          <a:p>
            <a:pPr marR="77215" defTabSz="1730573">
              <a:defRPr sz="4560"/>
            </a:pPr>
          </a:p>
        </p:txBody>
      </p:sp>
      <p:sp>
        <p:nvSpPr>
          <p:cNvPr id="116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3" name="IBM’s 5-qubit device (2016)"/>
          <p:cNvSpPr txBox="1"/>
          <p:nvPr>
            <p:ph type="title"/>
          </p:nvPr>
        </p:nvSpPr>
        <p:spPr>
          <a:xfrm>
            <a:off x="-1" y="-1"/>
            <a:ext cx="24384001" cy="1930802"/>
          </a:xfrm>
          <a:prstGeom prst="rect">
            <a:avLst/>
          </a:prstGeom>
        </p:spPr>
        <p:txBody>
          <a:bodyPr/>
          <a:lstStyle/>
          <a:p>
            <a:pPr/>
            <a:r>
              <a:t>IBM’s 5-qubit device (2016)</a:t>
            </a:r>
          </a:p>
        </p:txBody>
      </p:sp>
      <p:sp>
        <p:nvSpPr>
          <p:cNvPr id="304" name="qubits implemented with superconductor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ctr"/>
          <a:lstStyle/>
          <a:p>
            <a:pPr>
              <a:defRPr sz="5300"/>
            </a:pPr>
            <a:r>
              <a:t>qubits implemented with superconductors.</a:t>
            </a:r>
          </a:p>
          <a:p>
            <a:pPr>
              <a:defRPr sz="5300"/>
            </a:pPr>
          </a:p>
          <a:p>
            <a:pPr>
              <a:defRPr sz="5300"/>
            </a:pPr>
            <a:r>
              <a:t>“artificial atoms”</a:t>
            </a:r>
          </a:p>
          <a:p>
            <a:pPr>
              <a:defRPr sz="5300"/>
            </a:pPr>
          </a:p>
          <a:p>
            <a:pPr>
              <a:defRPr sz="5300"/>
            </a:pPr>
            <a:r>
              <a:t>gates implemented with microwave pulses.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defRPr sz="5300"/>
            </a:pPr>
            <a:r>
              <a:t>Each qubit requires its own control line.</a:t>
            </a:r>
          </a:p>
        </p:txBody>
      </p:sp>
      <p:sp>
        <p:nvSpPr>
          <p:cNvPr id="3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0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839236" y="673696"/>
            <a:ext cx="9394826" cy="5284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042451" y="6533885"/>
            <a:ext cx="6483464" cy="66557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’s 53-qubit Sycamore quantum processor (2019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Google’s 53-qubit Sycamore quantum processor (2019)</a:t>
            </a:r>
          </a:p>
        </p:txBody>
      </p:sp>
      <p:sp>
        <p:nvSpPr>
          <p:cNvPr id="3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311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31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12271" y="1723707"/>
            <a:ext cx="19359458" cy="11761036"/>
          </a:xfrm>
          <a:prstGeom prst="rect">
            <a:avLst/>
          </a:prstGeom>
          <a:ln w="12700">
            <a:miter lim="400000"/>
          </a:ln>
        </p:spPr>
      </p:pic>
      <p:sp>
        <p:nvSpPr>
          <p:cNvPr id="313" name="\"/>
          <p:cNvSpPr txBox="1"/>
          <p:nvPr/>
        </p:nvSpPr>
        <p:spPr>
          <a:xfrm>
            <a:off x="17193485" y="12544821"/>
            <a:ext cx="160897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 algn="ctr" defTabSz="1219200">
              <a:lnSpc>
                <a:spcPct val="100000"/>
              </a:lnSpc>
              <a:spcBef>
                <a:spcPts val="0"/>
              </a:spcBef>
              <a:defRPr sz="4200">
                <a:solidFill>
                  <a:srgbClr val="9E9E9E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\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16" name="IBM 400 qubit device (2022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IBM 400 qubit device (2022)</a:t>
            </a:r>
          </a:p>
        </p:txBody>
      </p:sp>
      <p:sp>
        <p:nvSpPr>
          <p:cNvPr id="3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1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85105" y="1861762"/>
            <a:ext cx="20613791" cy="115952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21" name="Dilution Refrigerato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Dilution Refrigerator</a:t>
            </a:r>
          </a:p>
        </p:txBody>
      </p:sp>
      <p:sp>
        <p:nvSpPr>
          <p:cNvPr id="322" name="Cooling to 0.035Kº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Cooling to 0.035Kº</a:t>
            </a:r>
          </a:p>
        </p:txBody>
      </p:sp>
      <p:sp>
        <p:nvSpPr>
          <p:cNvPr id="3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2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10895" y="-1"/>
            <a:ext cx="10287001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2023 — IBM “Condor” quantum computer — 1023 qubit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2023 — IBM “Condor” quantum computer — 1023 qubits</a:t>
            </a:r>
          </a:p>
        </p:txBody>
      </p:sp>
      <p:pic>
        <p:nvPicPr>
          <p:cNvPr id="32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34386" y="147104"/>
            <a:ext cx="19315228" cy="128793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https://newsroom.ibm.com/media-quantum-innovation?keywords=quantum&amp;l=100#gallery_gallery_0:22084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R="38201" indent="14325" defTabSz="856178">
              <a:defRPr sz="3008"/>
            </a:pPr>
            <a:r>
              <a:rPr u="sng">
                <a:uFill>
                  <a:solidFill>
                    <a:srgbClr val="1C3678"/>
                  </a:solidFill>
                </a:uFill>
                <a:hlinkClick r:id="rId2" invalidUrl="" action="" tgtFrame="" tooltip="" history="1" highlightClick="0" endSnd="0"/>
              </a:rPr>
              <a:t>https://newsroom.ibm.com/media-quantum-innovation?keywords=quantum&amp;l=100#gallery_gallery_0:22084</a:t>
            </a:r>
            <a:r>
              <a:t> </a:t>
            </a:r>
          </a:p>
        </p:txBody>
      </p:sp>
      <p:pic>
        <p:nvPicPr>
          <p:cNvPr id="330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18548" y="190673"/>
            <a:ext cx="19146904" cy="1276715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2029 rendering of multiple quantum computers connecte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2029 rendering of multiple quantum computers connected</a:t>
            </a:r>
          </a:p>
        </p:txBody>
      </p:sp>
      <p:pic>
        <p:nvPicPr>
          <p:cNvPr id="333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8200" y="2283285"/>
            <a:ext cx="24384001" cy="9144001"/>
          </a:xfrm>
          <a:prstGeom prst="rect">
            <a:avLst/>
          </a:prstGeom>
          <a:ln w="12700">
            <a:miter lim="400000"/>
          </a:ln>
        </p:spPr>
      </p:pic>
      <p:sp>
        <p:nvSpPr>
          <p:cNvPr id="334" name="Text"/>
          <p:cNvSpPr txBox="1"/>
          <p:nvPr/>
        </p:nvSpPr>
        <p:spPr>
          <a:xfrm>
            <a:off x="11802401" y="6627580"/>
            <a:ext cx="758032" cy="45660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37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4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662021" y="-1"/>
            <a:ext cx="13658851" cy="13716001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https://www.sciencenews.org/article/quantum-bits-crack-internet-encryption"/>
          <p:cNvSpPr txBox="1"/>
          <p:nvPr/>
        </p:nvSpPr>
        <p:spPr>
          <a:xfrm>
            <a:off x="961870" y="12562764"/>
            <a:ext cx="13610035" cy="4566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3" invalidUrl="" action="" tgtFrame="" tooltip="" history="1" highlightClick="0" endSnd="0"/>
              </a:rPr>
              <a:t>https://www.sciencenews.org/article/quantum-bits-crack-internet-encryption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44" name="April 1, 2026 — no jok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April 1, 2026 — no joke</a:t>
            </a:r>
          </a:p>
        </p:txBody>
      </p:sp>
      <p:sp>
        <p:nvSpPr>
          <p:cNvPr id="3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4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20767" t="35241" r="12189" b="31096"/>
          <a:stretch>
            <a:fillRect/>
          </a:stretch>
        </p:blipFill>
        <p:spPr>
          <a:xfrm>
            <a:off x="7443433" y="2979541"/>
            <a:ext cx="16764913" cy="8452931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qubit"/>
          <p:cNvSpPr/>
          <p:nvPr/>
        </p:nvSpPr>
        <p:spPr>
          <a:xfrm>
            <a:off x="658068" y="5648128"/>
            <a:ext cx="7379717" cy="3386668"/>
          </a:xfrm>
          <a:prstGeom prst="rightArrow">
            <a:avLst>
              <a:gd name="adj1" fmla="val 46360"/>
              <a:gd name="adj2" fmla="val 71168"/>
            </a:avLst>
          </a:prstGeom>
          <a:solidFill>
            <a:srgbClr val="FFFFFF"/>
          </a:solidFill>
          <a:ln w="63500">
            <a:solidFill>
              <a:srgbClr val="595959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 algn="ctr" defTabSz="2438400">
              <a:lnSpc>
                <a:spcPct val="100000"/>
              </a:lnSpc>
              <a:spcBef>
                <a:spcPts val="0"/>
              </a:spcBef>
              <a:defRPr b="1" sz="5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qubit</a:t>
            </a:r>
          </a:p>
        </p:txBody>
      </p:sp>
      <p:sp>
        <p:nvSpPr>
          <p:cNvPr id="348" name="6,100 physical qubits…"/>
          <p:cNvSpPr txBox="1"/>
          <p:nvPr/>
        </p:nvSpPr>
        <p:spPr>
          <a:xfrm>
            <a:off x="366657" y="9724268"/>
            <a:ext cx="17035414" cy="2840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b="1" sz="40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6,100 physical qubits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b="1" sz="40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10,000 need to break ECC</a:t>
            </a:r>
          </a:p>
          <a:p>
            <a:pPr defTabSz="2438400">
              <a:lnSpc>
                <a:spcPct val="100000"/>
              </a:lnSpc>
              <a:spcBef>
                <a:spcPts val="0"/>
              </a:spcBef>
              <a:defRPr b="1" sz="40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2438400">
              <a:lnSpc>
                <a:spcPct val="100000"/>
              </a:lnSpc>
              <a:spcBef>
                <a:spcPts val="0"/>
              </a:spcBef>
              <a:defRPr b="1" sz="40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</a:p>
          <a:p>
            <a:pPr defTabSz="2438400">
              <a:lnSpc>
                <a:spcPct val="100000"/>
              </a:lnSpc>
              <a:spcBef>
                <a:spcPts val="0"/>
              </a:spcBef>
              <a:defRPr b="1" sz="40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(but many more needed to crack keys in a reasonable amount of time.)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https://arxiv.org/abs/2603.28627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R="38201" indent="14325" defTabSz="856178">
              <a:defRPr sz="3008"/>
            </a:pPr>
            <a:r>
              <a:rPr>
                <a:hlinkClick r:id="rId2" invalidUrl="" action="" tgtFrame="" tooltip="" history="1" highlightClick="0" endSnd="0"/>
              </a:rPr>
              <a:t>https://arxiv.org/abs/2603.28627</a:t>
            </a:r>
            <a:r>
              <a:t> </a:t>
            </a:r>
          </a:p>
        </p:txBody>
      </p:sp>
      <p:pic>
        <p:nvPicPr>
          <p:cNvPr id="351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1042" y="-1"/>
            <a:ext cx="23321917" cy="1312774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lide Number"/>
          <p:cNvSpPr txBox="1"/>
          <p:nvPr>
            <p:ph type="sldNum" sz="quarter" idx="2"/>
          </p:nvPr>
        </p:nvSpPr>
        <p:spPr>
          <a:xfrm>
            <a:off x="23728017" y="13030200"/>
            <a:ext cx="365096" cy="5285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19" name="Click to add subtitl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0" name="The 22 JUN Quantum Executive Orde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22 JUN Quantum Executive Orders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https://arxiv.org/abs/2603.2884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R="38201" indent="14325" defTabSz="856178">
              <a:defRPr sz="3008"/>
            </a:pPr>
            <a:r>
              <a:rPr>
                <a:hlinkClick r:id="rId2" invalidUrl="" action="" tgtFrame="" tooltip="" history="1" highlightClick="0" endSnd="0"/>
              </a:rPr>
              <a:t>https://arxiv.org/abs/2603.28846</a:t>
            </a:r>
            <a:r>
              <a:t> </a:t>
            </a:r>
          </a:p>
        </p:txBody>
      </p:sp>
      <p:pic>
        <p:nvPicPr>
          <p:cNvPr id="35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53729" y="-1"/>
            <a:ext cx="20476542" cy="13045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57" name="Scott Aaronson, Schlumberger Centennial Chair of Computer Science at  The University of Texas at Austin, and director of its Quantum Information Center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Scott Aaronson, Schlumberger Centennial Chair of Computer Science at </a:t>
            </a:r>
            <a:br/>
            <a:r>
              <a:t>The University of Texas at Austin, and director of its Quantum Information Center. </a:t>
            </a:r>
          </a:p>
        </p:txBody>
      </p:sp>
      <p:sp>
        <p:nvSpPr>
          <p:cNvPr id="358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60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767767" y="3086991"/>
            <a:ext cx="11593980" cy="8932406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29851" y="2981193"/>
            <a:ext cx="6096001" cy="914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https://scottaaronson.blog/?p=966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marR="38201" indent="14325" defTabSz="856178">
              <a:defRPr sz="3008"/>
            </a:pPr>
            <a:r>
              <a:rPr>
                <a:hlinkClick r:id="rId2" invalidUrl="" action="" tgtFrame="" tooltip="" history="1" highlightClick="0" endSnd="0"/>
              </a:rPr>
              <a:t>https://scottaaronson.blog/?p=9665</a:t>
            </a:r>
            <a:r>
              <a:t> </a:t>
            </a:r>
          </a:p>
        </p:txBody>
      </p:sp>
      <p:pic>
        <p:nvPicPr>
          <p:cNvPr id="36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rcRect l="0" t="43666" r="0" b="0"/>
          <a:stretch>
            <a:fillRect/>
          </a:stretch>
        </p:blipFill>
        <p:spPr>
          <a:xfrm>
            <a:off x="2253462" y="5650441"/>
            <a:ext cx="19877076" cy="728966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3733" y="5571066"/>
            <a:ext cx="24176533" cy="2655227"/>
          </a:xfrm>
          <a:prstGeom prst="rect">
            <a:avLst/>
          </a:prstGeom>
          <a:ln w="127000">
            <a:solidFill>
              <a:srgbClr val="000000"/>
            </a:solidFill>
            <a:miter lim="400000"/>
          </a:ln>
        </p:spPr>
      </p:pic>
      <p:pic>
        <p:nvPicPr>
          <p:cNvPr id="366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59264"/>
          <a:stretch>
            <a:fillRect/>
          </a:stretch>
        </p:blipFill>
        <p:spPr>
          <a:xfrm>
            <a:off x="2253462" y="-1"/>
            <a:ext cx="19877076" cy="527116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9018721" y="7471216"/>
            <a:ext cx="7098624" cy="54690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Class="exit" nodeType="afterEffect" presetSubtype="32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Class="entr" nodeType="afterEffect" presetSubtype="32" presetID="4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17" dur="1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4" grpId="2"/>
      <p:bldP build="whole" bldLvl="1" animBg="1" rev="0" advAuto="0" spid="367" grpId="3"/>
      <p:bldP build="whole" bldLvl="1" animBg="1" rev="0" advAuto="0" spid="365" grpId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artner Hype Cycle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Gartner Hype Cycle</a:t>
            </a:r>
          </a:p>
        </p:txBody>
      </p:sp>
      <p:pic>
        <p:nvPicPr>
          <p:cNvPr id="370" name="researchmethodology-illustration-hype-cycle.jpg" descr="researchmethodology-illustration-hype-cycle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62942" y="422211"/>
            <a:ext cx="18858116" cy="12554810"/>
          </a:xfrm>
          <a:prstGeom prst="rect">
            <a:avLst/>
          </a:prstGeom>
          <a:ln w="3175"/>
        </p:spPr>
      </p:pic>
      <p:pic>
        <p:nvPicPr>
          <p:cNvPr id="371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10626" y="8210846"/>
            <a:ext cx="1882666" cy="2829143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Line"/>
          <p:cNvSpPr/>
          <p:nvPr/>
        </p:nvSpPr>
        <p:spPr>
          <a:xfrm>
            <a:off x="2570821" y="9317943"/>
            <a:ext cx="2893105" cy="1"/>
          </a:xfrm>
          <a:prstGeom prst="line">
            <a:avLst/>
          </a:prstGeom>
          <a:ln w="63500">
            <a:solidFill>
              <a:srgbClr val="595959"/>
            </a:solidFill>
            <a:miter lim="400000"/>
            <a:tailEnd type="triangle"/>
          </a:ln>
          <a:effectLst>
            <a:outerShdw sx="100000" sy="100000" kx="0" ky="0" algn="b" rotWithShape="0" blurRad="101600" dist="50800" dir="540000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1A9988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373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508282" y="1096405"/>
            <a:ext cx="2638839" cy="2385799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Line"/>
          <p:cNvSpPr/>
          <p:nvPr/>
        </p:nvSpPr>
        <p:spPr>
          <a:xfrm flipH="1">
            <a:off x="6004689" y="3214676"/>
            <a:ext cx="6376460" cy="5169627"/>
          </a:xfrm>
          <a:prstGeom prst="line">
            <a:avLst/>
          </a:prstGeom>
          <a:ln w="63500">
            <a:solidFill>
              <a:srgbClr val="595959"/>
            </a:solidFill>
            <a:miter lim="400000"/>
            <a:tailEnd type="triangle"/>
          </a:ln>
          <a:effectLst>
            <a:outerShdw sx="100000" sy="100000" kx="0" ky="0" algn="b" rotWithShape="0" blurRad="101600" dist="50800" dir="540000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1A9988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75" name="Line"/>
          <p:cNvSpPr/>
          <p:nvPr/>
        </p:nvSpPr>
        <p:spPr>
          <a:xfrm flipH="1">
            <a:off x="6157573" y="3168092"/>
            <a:ext cx="6075021" cy="3350329"/>
          </a:xfrm>
          <a:prstGeom prst="line">
            <a:avLst/>
          </a:prstGeom>
          <a:ln w="63500">
            <a:solidFill>
              <a:srgbClr val="595959"/>
            </a:solidFill>
            <a:miter lim="400000"/>
            <a:tailEnd type="triangle"/>
          </a:ln>
          <a:effectLst>
            <a:outerShdw sx="100000" sy="100000" kx="0" ky="0" algn="b" rotWithShape="0" blurRad="101600" dist="50800" dir="540000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1A9988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76" name="Line"/>
          <p:cNvSpPr/>
          <p:nvPr/>
        </p:nvSpPr>
        <p:spPr>
          <a:xfrm flipH="1">
            <a:off x="6540666" y="3114725"/>
            <a:ext cx="5728542" cy="1654288"/>
          </a:xfrm>
          <a:prstGeom prst="line">
            <a:avLst/>
          </a:prstGeom>
          <a:ln w="63500">
            <a:solidFill>
              <a:srgbClr val="595959"/>
            </a:solidFill>
            <a:miter lim="400000"/>
            <a:tailEnd type="triangle"/>
          </a:ln>
          <a:effectLst>
            <a:outerShdw sx="100000" sy="100000" kx="0" ky="0" algn="b" rotWithShape="0" blurRad="101600" dist="50800" dir="5400000">
              <a:srgbClr val="000000">
                <a:alpha val="38000"/>
              </a:srgbClr>
            </a:outerShdw>
          </a:effectLst>
        </p:spPr>
        <p:txBody>
          <a:bodyPr lIns="0" tIns="0" rIns="0" bIns="0"/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600">
                <a:solidFill>
                  <a:srgbClr val="1A9988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Class="exit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20" dur="1000" fill="hold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ID="10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6" dur="10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Class="exit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fade" transition="out">
                                      <p:cBhvr>
                                        <p:cTn id="29" dur="1000" fill="hold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73" grpId="1"/>
      <p:bldP build="whole" bldLvl="1" animBg="1" rev="0" advAuto="0" spid="375" grpId="3"/>
      <p:bldP build="whole" bldLvl="1" animBg="1" rev="0" advAuto="0" spid="376" grpId="5"/>
      <p:bldP build="whole" bldLvl="1" animBg="1" rev="0" advAuto="0" spid="374" grpId="2"/>
      <p:bldP build="whole" bldLvl="1" animBg="1" rev="0" advAuto="0" spid="375" grpId="6"/>
      <p:bldP build="whole" bldLvl="1" animBg="1" rev="0" advAuto="0" spid="374" grpId="4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79" name="“Quantum advantage” — problems that can be run on a quantum computer that could never be done on a convention (“classical”) comput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“Quantum advantage” — problems that can be run on a quantum computer that could never be done on a convention (“classical”) computer</a:t>
            </a:r>
          </a:p>
        </p:txBody>
      </p:sp>
      <p:sp>
        <p:nvSpPr>
          <p:cNvPr id="380" name="Today four applications that we know product quantum advantag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78841" defTabSz="1767006">
              <a:defRPr sz="4656"/>
            </a:pPr>
            <a:r>
              <a:t>Today four applications that we know product quantum advantage</a:t>
            </a:r>
          </a:p>
          <a:p>
            <a:pPr lvl="1" marL="443484" marR="78841" indent="-221742" defTabSz="1767006">
              <a:spcBef>
                <a:spcPts val="1000"/>
              </a:spcBef>
              <a:buSzPct val="100000"/>
              <a:buAutoNum type="arabicPeriod" startAt="1"/>
              <a:defRPr sz="4074"/>
            </a:pPr>
            <a:r>
              <a:t>Quantum cryptanalysis — Cracking RSA and ECC public keys.</a:t>
            </a:r>
          </a:p>
          <a:p>
            <a:pPr lvl="1" marL="443484" marR="78841" indent="-221742" defTabSz="1767006">
              <a:spcBef>
                <a:spcPts val="1000"/>
              </a:spcBef>
              <a:buSzPct val="100000"/>
              <a:buAutoNum type="arabicPeriod" startAt="1"/>
              <a:defRPr sz="4074"/>
            </a:pPr>
            <a:r>
              <a:t>Quantum chemistry — Simulating electrons in molecular systems.</a:t>
            </a:r>
          </a:p>
          <a:p>
            <a:pPr lvl="1" marL="443484" marR="78841" indent="-221742" defTabSz="1767006">
              <a:spcBef>
                <a:spcPts val="1000"/>
              </a:spcBef>
              <a:buSzPct val="100000"/>
              <a:buAutoNum type="arabicPeriod" startAt="1"/>
              <a:defRPr sz="4074"/>
            </a:pPr>
            <a:r>
              <a:t>Quantum physics — Simulating the behavior of quantum particle systems</a:t>
            </a:r>
          </a:p>
          <a:p>
            <a:pPr lvl="1" marL="443484" marR="78841" indent="-221742" defTabSz="1767006">
              <a:spcBef>
                <a:spcPts val="1000"/>
              </a:spcBef>
              <a:buSzPct val="100000"/>
              <a:buAutoNum type="arabicPeriod" startAt="1"/>
              <a:defRPr sz="4074"/>
            </a:pPr>
            <a:r>
              <a:t>Quantum publications — Getting papers published about quantum computers in </a:t>
            </a:r>
            <a:r>
              <a:rPr i="1"/>
              <a:t>Science</a:t>
            </a:r>
            <a:r>
              <a:t> and </a:t>
            </a:r>
            <a:r>
              <a:rPr i="1"/>
              <a:t>Nature</a:t>
            </a:r>
            <a:r>
              <a:t>.</a:t>
            </a:r>
          </a:p>
          <a:p>
            <a:pPr marL="253419" marR="78841" indent="-253419" defTabSz="1767006">
              <a:buSzPct val="100000"/>
              <a:buFontTx/>
              <a:buAutoNum type="arabicPeriod" startAt="2"/>
              <a:defRPr sz="4656"/>
            </a:pPr>
          </a:p>
          <a:p>
            <a:pPr marR="78841" defTabSz="1767006">
              <a:buClr>
                <a:srgbClr val="000000"/>
              </a:buClr>
              <a:buFontTx/>
              <a:defRPr sz="4656"/>
            </a:pPr>
            <a:r>
              <a:t>We do not know about other quantum applications:</a:t>
            </a:r>
          </a:p>
          <a:p>
            <a:pPr lvl="1" marL="714502" marR="78841" indent="-492760" defTabSz="1767006">
              <a:spcBef>
                <a:spcPts val="1000"/>
              </a:spcBef>
              <a:buClr>
                <a:srgbClr val="000000"/>
              </a:buClr>
              <a:buSzPct val="100000"/>
              <a:buChar char="?"/>
              <a:defRPr sz="4074"/>
            </a:pPr>
            <a:r>
              <a:t>Quantum machine learning</a:t>
            </a:r>
          </a:p>
          <a:p>
            <a:pPr lvl="1" marL="714502" marR="78841" indent="-492760" defTabSz="1767006">
              <a:spcBef>
                <a:spcPts val="1000"/>
              </a:spcBef>
              <a:buClr>
                <a:srgbClr val="000000"/>
              </a:buClr>
              <a:buSzPct val="100000"/>
              <a:buChar char="?"/>
              <a:defRPr sz="4074"/>
            </a:pPr>
            <a:r>
              <a:t>Quantum optimization</a:t>
            </a:r>
          </a:p>
          <a:p>
            <a:pPr lvl="1" marL="714502" marR="78841" indent="-492760" defTabSz="1767006">
              <a:spcBef>
                <a:spcPts val="1000"/>
              </a:spcBef>
              <a:buClr>
                <a:srgbClr val="000000"/>
              </a:buClr>
              <a:buSzPct val="100000"/>
              <a:buChar char="?"/>
              <a:defRPr sz="4074"/>
            </a:pPr>
            <a:r>
              <a:t>Quantum solving of partial differential equations</a:t>
            </a:r>
          </a:p>
          <a:p>
            <a:pPr marR="78841" defTabSz="1767006">
              <a:buClr>
                <a:srgbClr val="000000"/>
              </a:buClr>
              <a:buFontTx/>
              <a:defRPr sz="4656"/>
            </a:pPr>
          </a:p>
          <a:p>
            <a:pPr marR="78841" defTabSz="1767006">
              <a:buClr>
                <a:srgbClr val="000000"/>
              </a:buClr>
              <a:buFontTx/>
              <a:defRPr b="0" sz="4656"/>
            </a:pPr>
            <a:r>
              <a:rPr u="sng">
                <a:hlinkClick r:id="rId2" invalidUrl="" action="" tgtFrame="" tooltip="" history="1" highlightClick="0" endSnd="0"/>
              </a:rPr>
              <a:t>https://www.nist.gov/quantum-information-science/quantum-computing-explained</a:t>
            </a:r>
            <a:r>
              <a:t> </a:t>
            </a:r>
          </a:p>
        </p:txBody>
      </p:sp>
      <p:sp>
        <p:nvSpPr>
          <p:cNvPr id="3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Faking signatur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Faking signatures</a:t>
            </a:r>
          </a:p>
        </p:txBody>
      </p:sp>
      <p:pic>
        <p:nvPicPr>
          <p:cNvPr id="384" name="ChatGPT Image Apr 20, 2026, 10_58_36 PM.png" descr="ChatGPT Image Apr 20, 2026, 10_58_36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93751" y="-1"/>
            <a:ext cx="19596498" cy="130643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87" name="Quantum Cryptanalysis — “Harvest Now, Decrypt Later”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Cryptanalysis — “Harvest Now, Decrypt Later”</a:t>
            </a:r>
          </a:p>
        </p:txBody>
      </p:sp>
      <p:sp>
        <p:nvSpPr>
          <p:cNvPr id="38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389" name="Gemini_Generated_Image_yhnzlyyhnzlyyhnz.png" descr="Gemini_Generated_Image_yhnzlyyhnzlyyhnz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73564" y="1924435"/>
            <a:ext cx="21236872" cy="115837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Quantum Chemistr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Quantum Chemistry</a:t>
            </a:r>
          </a:p>
        </p:txBody>
      </p:sp>
      <p:pic>
        <p:nvPicPr>
          <p:cNvPr id="392" name="ChatGPT Image Apr 20, 2026, 11_03_01 PM.png" descr="ChatGPT Image Apr 20, 2026, 11_03_01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04863" y="-1"/>
            <a:ext cx="19574273" cy="130495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Quantum Optimization &amp; Quantum Machine Learn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marR="38201" indent="14325" defTabSz="856178">
              <a:defRPr sz="3008"/>
            </a:lvl1pPr>
          </a:lstStyle>
          <a:p>
            <a:pPr/>
            <a:r>
              <a:t>Quantum Optimization &amp; Quantum Machine Learning</a:t>
            </a:r>
          </a:p>
        </p:txBody>
      </p:sp>
      <p:pic>
        <p:nvPicPr>
          <p:cNvPr id="395" name="ChatGPT Image Apr 20, 2026, 11_06_34 PM.png" descr="ChatGPT Image Apr 20, 2026, 11_06_34 P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76883" y="-1"/>
            <a:ext cx="19630233" cy="130868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9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99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01" name="image_90685589.png" descr="image_9068558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63885" y="1928713"/>
            <a:ext cx="21256230" cy="115943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23" name="EO 14413 • 22 JUN 2026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 14413 • 22 JUN 2026</a:t>
            </a:r>
          </a:p>
        </p:txBody>
      </p:sp>
      <p:sp>
        <p:nvSpPr>
          <p:cNvPr id="12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12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6020" y="2087208"/>
            <a:ext cx="22551960" cy="11219318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https://www.whitehouse.gov/presidential-actions/2026/06/ushering-in-the-next-frontier-of-quantum-innovation/"/>
          <p:cNvSpPr txBox="1"/>
          <p:nvPr/>
        </p:nvSpPr>
        <p:spPr>
          <a:xfrm>
            <a:off x="4469184" y="13189343"/>
            <a:ext cx="18436121" cy="535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900"/>
            </a:lvl1pPr>
          </a:lstStyle>
          <a:p>
            <a:pPr/>
            <a:r>
              <a:t>https://www.whitehouse.gov/presidential-actions/2026/06/ushering-in-the-next-frontier-of-quantum-innovation/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04" name="Challenges in building a quantum computer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Challenges in building a quantum computer</a:t>
            </a:r>
          </a:p>
        </p:txBody>
      </p:sp>
      <p:sp>
        <p:nvSpPr>
          <p:cNvPr id="405" name="Quantity of qubits — today’s system have hundreds of physical qubit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67462" defTabSz="1511974">
              <a:spcBef>
                <a:spcPts val="1000"/>
              </a:spcBef>
              <a:defRPr sz="3984"/>
            </a:pPr>
            <a:r>
              <a:t>Quantity</a:t>
            </a:r>
            <a:r>
              <a:t> of qubits — today’s system have hundreds of physical qubits.</a:t>
            </a:r>
          </a:p>
          <a:p>
            <a:pPr lvl="1" marR="67462" indent="189737" defTabSz="1511974">
              <a:spcBef>
                <a:spcPts val="900"/>
              </a:spcBef>
              <a:defRPr sz="3486"/>
            </a:pPr>
            <a:r>
              <a:t>We need systems with hundreds to thousands of logical qubits.</a:t>
            </a:r>
          </a:p>
          <a:p>
            <a:pPr lvl="1" marR="67462" indent="189737" defTabSz="1511974">
              <a:spcBef>
                <a:spcPts val="900"/>
              </a:spcBef>
              <a:defRPr sz="3486"/>
            </a:pPr>
          </a:p>
          <a:p>
            <a:pPr marR="67462" defTabSz="1511974">
              <a:spcBef>
                <a:spcPts val="1000"/>
              </a:spcBef>
              <a:defRPr sz="3984"/>
            </a:pPr>
            <a:r>
              <a:t>Quality </a:t>
            </a:r>
            <a:r>
              <a:t>of qubits — Today’s qubits are noisy, increasing need for error correction.</a:t>
            </a:r>
          </a:p>
          <a:p>
            <a:pPr lvl="1" marR="67462" indent="189737" defTabSz="1511974">
              <a:spcBef>
                <a:spcPts val="900"/>
              </a:spcBef>
              <a:defRPr sz="3486"/>
            </a:pPr>
            <a:r>
              <a:t>We need systems with qubits that are less susceptible to the outside universe.</a:t>
            </a:r>
          </a:p>
          <a:p>
            <a:pPr marR="67462" defTabSz="1511974">
              <a:spcBef>
                <a:spcPts val="1000"/>
              </a:spcBef>
              <a:defRPr sz="3984"/>
            </a:pPr>
          </a:p>
          <a:p>
            <a:pPr marR="67462" defTabSz="1511974">
              <a:spcBef>
                <a:spcPts val="1000"/>
              </a:spcBef>
              <a:defRPr sz="3984"/>
            </a:pPr>
            <a:r>
              <a:t>Connectivity</a:t>
            </a:r>
            <a:r>
              <a:t> between qubits — Today’s systems are limited in their topology.</a:t>
            </a:r>
          </a:p>
          <a:p>
            <a:pPr lvl="1" marR="67462" indent="189737" defTabSz="1511974">
              <a:spcBef>
                <a:spcPts val="900"/>
              </a:spcBef>
              <a:defRPr sz="3486"/>
            </a:pPr>
            <a:r>
              <a:t>Better connectivity allows for more efficient error correction and algorithms.</a:t>
            </a:r>
          </a:p>
          <a:p>
            <a:pPr marR="67462" defTabSz="1511974">
              <a:spcBef>
                <a:spcPts val="1000"/>
              </a:spcBef>
              <a:defRPr sz="3984"/>
            </a:pPr>
          </a:p>
          <a:p>
            <a:pPr marR="67462" defTabSz="1511974">
              <a:spcBef>
                <a:spcPts val="1000"/>
              </a:spcBef>
              <a:defRPr sz="3984"/>
            </a:pPr>
            <a:r>
              <a:t>The Wiring problem </a:t>
            </a:r>
            <a:r>
              <a:rPr b="0"/>
              <a:t>— each qubit requires its own coaxial cable for pulses</a:t>
            </a:r>
            <a:endParaRPr b="0"/>
          </a:p>
          <a:p>
            <a:pPr lvl="1" marR="67462" indent="189737" defTabSz="1511974">
              <a:lnSpc>
                <a:spcPct val="100000"/>
              </a:lnSpc>
              <a:spcBef>
                <a:spcPts val="1000"/>
              </a:spcBef>
              <a:defRPr b="1" sz="3984"/>
            </a:pPr>
            <a:r>
              <a:rPr b="0"/>
              <a:t>We cannot physically fit millions of cables in a dilution refrigerator</a:t>
            </a:r>
            <a:endParaRPr b="0"/>
          </a:p>
          <a:p>
            <a:pPr marR="67462" defTabSz="1511974">
              <a:spcBef>
                <a:spcPts val="1000"/>
              </a:spcBef>
              <a:defRPr sz="3984"/>
            </a:pPr>
            <a:endParaRPr b="0"/>
          </a:p>
          <a:p>
            <a:pPr marR="67462" defTabSz="1511974">
              <a:spcBef>
                <a:spcPts val="1000"/>
              </a:spcBef>
              <a:defRPr sz="3984"/>
            </a:pPr>
            <a:r>
              <a:t>State Preparation and Measurement (SPAM) Errors</a:t>
            </a:r>
          </a:p>
          <a:p>
            <a:pPr lvl="1" marR="67462" indent="189737" defTabSz="1511974">
              <a:lnSpc>
                <a:spcPct val="100000"/>
              </a:lnSpc>
              <a:spcBef>
                <a:spcPts val="1000"/>
              </a:spcBef>
              <a:defRPr sz="3984"/>
            </a:pPr>
            <a:r>
              <a:t>Each microwave pulse generates heat (noise) which impacts the computation</a:t>
            </a:r>
          </a:p>
        </p:txBody>
      </p:sp>
      <p:sp>
        <p:nvSpPr>
          <p:cNvPr id="4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09" name="Today’s quantum computers are like vacuum tube computers of the 1940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Today’s quantum computers are like vacuum tube computers of the 1940s</a:t>
            </a:r>
          </a:p>
        </p:txBody>
      </p:sp>
      <p:sp>
        <p:nvSpPr>
          <p:cNvPr id="410" name="Today’s quantum computers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Today’s quantum computers:</a:t>
            </a:r>
          </a:p>
          <a:p>
            <a:pPr lvl="1"/>
            <a:r>
              <a:t>Hundreds of qubits of storage</a:t>
            </a:r>
          </a:p>
          <a:p>
            <a:pPr lvl="1"/>
            <a:r>
              <a:t>Between 1000 and 5000 operations (“gates”) can run</a:t>
            </a:r>
          </a:p>
          <a:p>
            <a:pPr/>
            <a:r>
              <a:t>Needed for practical applications:</a:t>
            </a:r>
          </a:p>
          <a:p>
            <a:pPr lvl="1"/>
            <a:r>
              <a:t>100 - 10,000 logical qubits</a:t>
            </a:r>
          </a:p>
          <a:p>
            <a:pPr lvl="1"/>
            <a:r>
              <a:t>100,000 - 1,000,000 physical qubits</a:t>
            </a:r>
          </a:p>
          <a:p>
            <a:pPr lvl="1"/>
            <a:r>
              <a:t>10,000 - 100,000,000 gates</a:t>
            </a:r>
          </a:p>
          <a:p>
            <a:pPr lvl="1"/>
          </a:p>
          <a:p>
            <a:pPr lvl="1"/>
          </a:p>
        </p:txBody>
      </p:sp>
      <p:sp>
        <p:nvSpPr>
          <p:cNvPr id="4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1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237635" y="3224265"/>
            <a:ext cx="8125963" cy="5419628"/>
          </a:xfrm>
          <a:prstGeom prst="rect">
            <a:avLst/>
          </a:prstGeom>
          <a:ln w="12700">
            <a:miter lim="400000"/>
          </a:ln>
        </p:spPr>
      </p:pic>
      <p:sp>
        <p:nvSpPr>
          <p:cNvPr id="413" name="A Colossus Mark 2 codebreaking computer being operated by Dorothy Du Boisson (left) and Elsie Booker (right), 1943"/>
          <p:cNvSpPr txBox="1"/>
          <p:nvPr/>
        </p:nvSpPr>
        <p:spPr>
          <a:xfrm>
            <a:off x="15346260" y="8868766"/>
            <a:ext cx="8426141" cy="151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1000"/>
              </a:spcBef>
              <a:defRPr sz="3100">
                <a:solidFill>
                  <a:srgbClr val="20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A Colossus Mark 2 codebreaking computer being operated by Dorothy Du Boisson (left) and Elsie Booker (right), 1943</a:t>
            </a:r>
          </a:p>
        </p:txBody>
      </p:sp>
      <p:pic>
        <p:nvPicPr>
          <p:cNvPr id="41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54832" y="8412956"/>
            <a:ext cx="7304996" cy="4105408"/>
          </a:xfrm>
          <a:prstGeom prst="rect">
            <a:avLst/>
          </a:prstGeom>
          <a:ln w="12700">
            <a:miter lim="400000"/>
          </a:ln>
        </p:spPr>
      </p:pic>
      <p:sp>
        <p:nvSpPr>
          <p:cNvPr id="415" name="Sundar Pichai (Alphabet’s CEO) next to Google’s Willow quantum processor"/>
          <p:cNvSpPr txBox="1"/>
          <p:nvPr/>
        </p:nvSpPr>
        <p:spPr>
          <a:xfrm>
            <a:off x="6202260" y="12659121"/>
            <a:ext cx="8426141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457200">
              <a:lnSpc>
                <a:spcPct val="100000"/>
              </a:lnSpc>
              <a:spcBef>
                <a:spcPts val="1000"/>
              </a:spcBef>
              <a:defRPr sz="3100">
                <a:solidFill>
                  <a:srgbClr val="20212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Sundar Pichai (Alphabet’s CEO) next to Google’s Willow quantum processor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18" name="Department of Energy “Quantum Genesis” Initiativ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Department of Energy “Quantum Genesis” Initiative</a:t>
            </a:r>
          </a:p>
        </p:txBody>
      </p:sp>
      <p:sp>
        <p:nvSpPr>
          <p:cNvPr id="419" name="Launch: 24 JUN 2026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Launch: 24 JUN 2026</a:t>
            </a:r>
          </a:p>
          <a:p>
            <a:pPr/>
            <a:r>
              <a:t>Mission: Develop and deploy “the world’s first fault-tolerant, scientifically relevant quantum computing capability” by 2028.</a:t>
            </a:r>
          </a:p>
          <a:p>
            <a:pPr/>
            <a:r>
              <a:t>Priorities:</a:t>
            </a:r>
          </a:p>
          <a:p>
            <a:pPr lvl="1"/>
            <a:r>
              <a:rPr b="1"/>
              <a:t>The DOE Q Competition</a:t>
            </a:r>
            <a:r>
              <a:t> — demonstrate fault-tolerant quantum systems in 2028 with “low hundreds” number of logical qubits.</a:t>
            </a:r>
          </a:p>
          <a:p>
            <a:pPr lvl="1"/>
            <a:r>
              <a:rPr b="1"/>
              <a:t>The National Quantum Supercomputing User Facility</a:t>
            </a:r>
            <a:r>
              <a:t> - Provide scientists and engineers access to advanced quantum computing systems.</a:t>
            </a:r>
          </a:p>
          <a:p>
            <a:pPr lvl="1"/>
            <a:r>
              <a:rPr b="1"/>
              <a:t>Focused R&amp;D for Quantum Computing Applications</a:t>
            </a:r>
            <a:r>
              <a:t> - “conduct targeted research and development to identify and implement breakthrough quantum scientific applications”</a:t>
            </a:r>
          </a:p>
        </p:txBody>
      </p:sp>
      <p:sp>
        <p:nvSpPr>
          <p:cNvPr id="4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23" name="Quantum computer myth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computer myths</a:t>
            </a:r>
          </a:p>
        </p:txBody>
      </p:sp>
      <p:sp>
        <p:nvSpPr>
          <p:cNvPr id="424" name="Myth: Quantum computers can solve any hard problem instantly by simultaneously trying all possible solution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Myth: Quantum computers can solve any hard problem instantly by simultaneously trying all possible solutions.</a:t>
            </a:r>
          </a:p>
          <a:p>
            <a:pPr lvl="1"/>
            <a:r>
              <a:t>Fact: We know of only two problems that can be solved dramatically faster on a quantum computer than on a classical computer — quantum physics solutions and factoring. Even these problems will not be solved instantly.</a:t>
            </a:r>
          </a:p>
          <a:p>
            <a:pPr lvl="1"/>
            <a:r>
              <a:t>A fully-realized cryptographically relevant quantum computer Quantum computers can solve only a very small number of problems at all. </a:t>
            </a:r>
          </a:p>
          <a:p>
            <a:pPr/>
            <a:r>
              <a:t>Myth: On “Q Day,” all encryption systems will be instantly broken</a:t>
            </a:r>
          </a:p>
          <a:p>
            <a:pPr lvl="1"/>
            <a:r>
              <a:t>Fact: A CRQC will only be able to crack an encyrption key in hours or days. </a:t>
            </a:r>
          </a:p>
          <a:p>
            <a:pPr lvl="1"/>
            <a:r>
              <a:t>Targeting and deconfliction will become of critical importance.</a:t>
            </a:r>
          </a:p>
        </p:txBody>
      </p:sp>
      <p:sp>
        <p:nvSpPr>
          <p:cNvPr id="4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28" name="DARPA MTD SPARK TANK • July 25, 202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DARPA MTD SPARK TANK • July 25, 2025</a:t>
            </a:r>
          </a:p>
        </p:txBody>
      </p:sp>
      <p:sp>
        <p:nvSpPr>
          <p:cNvPr id="4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30" name="Quantum Benchmarking Initiative https://www.youtube.com/watch?v=AiB2zNPJXN4 https://www.darpa.mil/sites/default/files/attachment/2025-09/darpa-mto-spark-tank-qbi.pdf"/>
          <p:cNvSpPr txBox="1"/>
          <p:nvPr/>
        </p:nvSpPr>
        <p:spPr>
          <a:xfrm>
            <a:off x="431884" y="10482285"/>
            <a:ext cx="21105877" cy="1797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000"/>
            </a:pPr>
            <a:r>
              <a:t>Quantum Benchmarking Initiative</a:t>
            </a:r>
            <a:br/>
            <a:r>
              <a:rPr u="sng">
                <a:hlinkClick r:id="rId2" invalidUrl="" action="" tgtFrame="" tooltip="" history="1" highlightClick="0" endSnd="0"/>
              </a:rPr>
              <a:t>https://www.youtube.com/watch?v=AiB2zNPJXN4</a:t>
            </a:r>
            <a:br/>
            <a:r>
              <a:rPr u="sng">
                <a:hlinkClick r:id="rId3" invalidUrl="" action="" tgtFrame="" tooltip="" history="1" highlightClick="0" endSnd="0"/>
              </a:rPr>
              <a:t>https://www.darpa.mil/sites/default/files/attachment/2025-09/darpa-mto-spark-tank-qbi.pdf</a:t>
            </a:r>
            <a:r>
              <a:t> </a:t>
            </a:r>
          </a:p>
        </p:txBody>
      </p:sp>
      <p:sp>
        <p:nvSpPr>
          <p:cNvPr id="431" name="https://www.darpa.mil/events/rewinds/spark-tank/presentations"/>
          <p:cNvSpPr txBox="1"/>
          <p:nvPr/>
        </p:nvSpPr>
        <p:spPr>
          <a:xfrm>
            <a:off x="457930" y="12576639"/>
            <a:ext cx="17657979" cy="808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/>
            <a:r>
              <a:rPr u="sng">
                <a:hlinkClick r:id="rId4" invalidUrl="" action="" tgtFrame="" tooltip="" history="1" highlightClick="0" endSnd="0"/>
              </a:rPr>
              <a:t>https://www.darpa.mil/events/rewinds/spark-tank/presentations</a:t>
            </a:r>
            <a:r>
              <a:t> </a:t>
            </a:r>
          </a:p>
        </p:txBody>
      </p:sp>
      <p:pic>
        <p:nvPicPr>
          <p:cNvPr id="432" name="pasted-movie.png" descr="pasted-movi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4947168" y="2140517"/>
            <a:ext cx="14489664" cy="81963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35" name="Click to add subtitl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6" name="Quantum Key Distribu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Key Distribution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Remember that light can be polarized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Remember that light can be polarized</a:t>
            </a:r>
          </a:p>
        </p:txBody>
      </p:sp>
      <p:sp>
        <p:nvSpPr>
          <p:cNvPr id="4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4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44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7147" y="1679908"/>
            <a:ext cx="23089705" cy="11495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99792" y="1964476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767452" y="2599978"/>
            <a:ext cx="2184476" cy="193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568592" y="1761276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009252" y="2350999"/>
            <a:ext cx="2184476" cy="193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83622" y="4123476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51282" y="4758978"/>
            <a:ext cx="2184477" cy="1930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788922" y="4701999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229582" y="5291723"/>
            <a:ext cx="2184477" cy="1930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791591" y="2345476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60391" y="2142276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75422" y="4504476"/>
            <a:ext cx="2831539" cy="2703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380722" y="5082999"/>
            <a:ext cx="2831539" cy="27038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For quantum cryptography, we need to measure the polarization of a single photon!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For quantum cryptography, we need to measure the polarization of a single photon!</a:t>
            </a:r>
          </a:p>
        </p:txBody>
      </p:sp>
      <p:sp>
        <p:nvSpPr>
          <p:cNvPr id="4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5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pic>
        <p:nvPicPr>
          <p:cNvPr id="45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68728" y="1829132"/>
            <a:ext cx="15046544" cy="1216873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61" name="BBM92 quantum key distribution protocol uses orthogonalized, entangled photon pai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BBM92 quantum key distribution protocol uses </a:t>
            </a:r>
            <a:r>
              <a:rPr i="1"/>
              <a:t>orthogonalized, entangled photon pairs</a:t>
            </a:r>
          </a:p>
        </p:txBody>
      </p:sp>
      <p:sp>
        <p:nvSpPr>
          <p:cNvPr id="4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6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28548" y="1065163"/>
            <a:ext cx="19126904" cy="132322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66" name="BBM92 quantum key distribution protocol uses orthogonalized, entangled photon pai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BBM92 quantum key distribution protocol uses </a:t>
            </a:r>
            <a:r>
              <a:rPr i="1"/>
              <a:t>orthogonalized, entangled photon pairs</a:t>
            </a:r>
          </a:p>
        </p:txBody>
      </p:sp>
      <p:sp>
        <p:nvSpPr>
          <p:cNvPr id="4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64803" y="950232"/>
            <a:ext cx="19254394" cy="133204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0" name="EO 14413 — Key things to kno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 14413 — Key things to know</a:t>
            </a:r>
          </a:p>
        </p:txBody>
      </p:sp>
      <p:sp>
        <p:nvSpPr>
          <p:cNvPr id="131" name="Creates QC-ADDS initiative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Creates QC-ADDS initiative</a:t>
            </a:r>
          </a:p>
        </p:txBody>
      </p:sp>
      <p:sp>
        <p:nvSpPr>
          <p:cNvPr id="132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71" name="BBM92 quantum key distribution protocol uses orthogonalized, entangled photon pair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BBM92 quantum key distribution protocol uses </a:t>
            </a:r>
            <a:r>
              <a:rPr i="1"/>
              <a:t>orthogonalized, entangled photon pairs</a:t>
            </a:r>
          </a:p>
        </p:txBody>
      </p:sp>
      <p:sp>
        <p:nvSpPr>
          <p:cNvPr id="4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7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11969" y="1223088"/>
            <a:ext cx="18960062" cy="1253458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76" name="This was the basis of the Chinese Micius (Mozi / QUESS—Quantum Experiments at Space Scale) and Jinan-1 satellite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This was the basis of the Chinese Micius (Mozi / QUESS—Quantum Experiments at Space Scale) and Jinan-1 satellites</a:t>
            </a:r>
          </a:p>
        </p:txBody>
      </p:sp>
      <p:sp>
        <p:nvSpPr>
          <p:cNvPr id="477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79" name="china.pdf" descr="china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58629" y="1861975"/>
            <a:ext cx="18466742" cy="1183969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82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83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85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13291" t="0" r="16927" b="0"/>
          <a:stretch>
            <a:fillRect/>
          </a:stretch>
        </p:blipFill>
        <p:spPr>
          <a:xfrm>
            <a:off x="18844570" y="-1"/>
            <a:ext cx="5626739" cy="137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88018" y="1406941"/>
            <a:ext cx="18170196" cy="10902118"/>
          </a:xfrm>
          <a:prstGeom prst="rect">
            <a:avLst/>
          </a:prstGeom>
          <a:ln w="12700">
            <a:miter lim="400000"/>
          </a:ln>
        </p:spPr>
      </p:pic>
      <p:sp>
        <p:nvSpPr>
          <p:cNvPr id="487" name="https://www.optica-opn.org/home/articles/volume_29/february_2018/features/satellite-based_qkd/"/>
          <p:cNvSpPr txBox="1"/>
          <p:nvPr/>
        </p:nvSpPr>
        <p:spPr>
          <a:xfrm>
            <a:off x="624932" y="12511904"/>
            <a:ext cx="17588112" cy="4566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/>
          <a:p>
            <a:pPr defTabSz="24384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1B2E1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u="sng"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4" invalidUrl="" action="" tgtFrame="" tooltip="" history="1" highlightClick="0" endSnd="0"/>
              </a:rPr>
              <a:t>https://www.optica-opn.org/home/articles/volume_29/february_2018/features/satellite-based_qkd/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490" name="Click to add subtitl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91" name="Quantum Sens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Sensing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94" name="Quantum sensing is here toda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sensing is here today</a:t>
            </a:r>
          </a:p>
        </p:txBody>
      </p:sp>
      <p:sp>
        <p:nvSpPr>
          <p:cNvPr id="495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497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6271" y="1977934"/>
            <a:ext cx="17984713" cy="111505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0" name="GPS Atomic Clocks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GPS Atomic Clocks</a:t>
            </a:r>
          </a:p>
        </p:txBody>
      </p:sp>
      <p:sp>
        <p:nvSpPr>
          <p:cNvPr id="5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0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42439" y="6419863"/>
            <a:ext cx="8263488" cy="61976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3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128000" y="501145"/>
            <a:ext cx="8128000" cy="609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691626" y="6519671"/>
            <a:ext cx="6744378" cy="5998001"/>
          </a:xfrm>
          <a:prstGeom prst="rect">
            <a:avLst/>
          </a:prstGeom>
          <a:ln w="12700">
            <a:miter lim="400000"/>
          </a:ln>
        </p:spPr>
      </p:pic>
      <p:sp>
        <p:nvSpPr>
          <p:cNvPr id="505" name="Cesium Frequency Standard (Clock)…"/>
          <p:cNvSpPr txBox="1"/>
          <p:nvPr/>
        </p:nvSpPr>
        <p:spPr>
          <a:xfrm>
            <a:off x="16152212" y="12513901"/>
            <a:ext cx="7823207" cy="105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b="1" sz="2100">
                <a:latin typeface="Helvetica"/>
                <a:ea typeface="Helvetica"/>
                <a:cs typeface="Helvetica"/>
                <a:sym typeface="Helvetica"/>
              </a:defRPr>
            </a:pPr>
            <a:r>
              <a:t>Cesium Frequency Standard (Clock)</a:t>
            </a:r>
          </a:p>
          <a:p>
            <a:pPr algn="ctr" defTabSz="457200">
              <a:lnSpc>
                <a:spcPct val="100000"/>
              </a:lnSpc>
              <a:spcBef>
                <a:spcPts val="0"/>
              </a:spcBef>
              <a:defRPr i="1" sz="2100" u="sng">
                <a:solidFill>
                  <a:srgbClr val="0033A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u="none">
                <a:solidFill>
                  <a:srgbClr val="000000"/>
                </a:solidFill>
              </a:rPr>
              <a:t>Source: </a:t>
            </a:r>
            <a:r>
              <a:rPr>
                <a:hlinkClick r:id="rId5" invalidUrl="" action="" tgtFrame="" tooltip="" history="1" highlightClick="0" endSnd="0"/>
              </a:rPr>
              <a:t>National Air and Space Museum, Smithsonian Institution.</a:t>
            </a:r>
            <a:endParaRPr u="none">
              <a:solidFill>
                <a:srgbClr val="000000"/>
              </a:solidFill>
            </a:endParaRPr>
          </a:p>
        </p:txBody>
      </p:sp>
      <p:sp>
        <p:nvSpPr>
          <p:cNvPr id="506" name="Text"/>
          <p:cNvSpPr txBox="1"/>
          <p:nvPr/>
        </p:nvSpPr>
        <p:spPr>
          <a:xfrm>
            <a:off x="12588392" y="6854050"/>
            <a:ext cx="127001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 i="1" sz="2100" u="sng">
                <a:solidFill>
                  <a:srgbClr val="0033A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u="none">
              <a:solidFill>
                <a:srgbClr val="000000"/>
              </a:solidFill>
            </a:endParaRPr>
          </a:p>
        </p:txBody>
      </p:sp>
      <p:sp>
        <p:nvSpPr>
          <p:cNvPr id="507" name="GPS III Satellite https://www.gps.gov/images/"/>
          <p:cNvSpPr txBox="1"/>
          <p:nvPr/>
        </p:nvSpPr>
        <p:spPr>
          <a:xfrm>
            <a:off x="8805643" y="6826648"/>
            <a:ext cx="6106161" cy="10797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3500"/>
            </a:pPr>
            <a:r>
              <a:t>GPS III Satellite</a:t>
            </a:r>
            <a:br/>
            <a:r>
              <a:rPr u="sng">
                <a:hlinkClick r:id="rId6" invalidUrl="" action="" tgtFrame="" tooltip="" history="1" highlightClick="0" endSnd="0"/>
              </a:rPr>
              <a:t>https://www.gps.gov/images/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0" name="Three key quantum sensing areas: magnetism, gravity and RF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Three key quantum sensing areas: magnetism, gravity and RF</a:t>
            </a:r>
          </a:p>
        </p:txBody>
      </p:sp>
      <p:sp>
        <p:nvSpPr>
          <p:cNvPr id="511" name="Magnetism —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80467" defTabSz="1803439">
              <a:defRPr sz="4752"/>
            </a:pPr>
            <a:r>
              <a:t>Magnetism — </a:t>
            </a:r>
          </a:p>
          <a:p>
            <a:pPr lvl="1" marR="80467" indent="226313" defTabSz="1803439">
              <a:defRPr sz="4158"/>
            </a:pPr>
            <a:r>
              <a:t>Optically Pumped Magnetometers • Nitrogen-vacancy (NV) Diamonds Centers • SQUIDs (Superconducting Quantum Interference Devices)</a:t>
            </a:r>
          </a:p>
          <a:p>
            <a:pPr lvl="2" marL="993495" marR="80467" indent="-274319" defTabSz="1803439">
              <a:defRPr sz="3168"/>
            </a:pPr>
            <a:r>
              <a:t>exquisitely sensitive to absolute magnetic field vector and minor changes</a:t>
            </a:r>
          </a:p>
          <a:p>
            <a:pPr lvl="1" marR="80467" indent="226313" defTabSz="1803439">
              <a:defRPr sz="4158"/>
            </a:pPr>
            <a:r>
              <a:t>applications: PNT in GPS-denied regions; reverse-engineering microelectronics</a:t>
            </a:r>
          </a:p>
          <a:p>
            <a:pPr marR="80467" defTabSz="1803439">
              <a:defRPr sz="4752"/>
            </a:pPr>
          </a:p>
          <a:p>
            <a:pPr marR="80467" defTabSz="1803439">
              <a:defRPr sz="4752"/>
            </a:pPr>
            <a:r>
              <a:t>Gravity</a:t>
            </a:r>
          </a:p>
          <a:p>
            <a:pPr lvl="1" marR="80467" indent="226313" defTabSz="1803439">
              <a:defRPr sz="4158"/>
            </a:pPr>
            <a:r>
              <a:t>Atomic interferometry</a:t>
            </a:r>
          </a:p>
          <a:p>
            <a:pPr marR="80467" defTabSz="1803439">
              <a:defRPr sz="4752"/>
            </a:pPr>
          </a:p>
          <a:p>
            <a:pPr marR="80467" defTabSz="1803439">
              <a:defRPr sz="4752"/>
            </a:pPr>
            <a:r>
              <a:t>Radio Frequency (RF)</a:t>
            </a:r>
          </a:p>
          <a:p>
            <a:pPr lvl="1" marR="80467" indent="226313" defTabSz="1803439">
              <a:defRPr sz="4158"/>
            </a:pPr>
            <a:r>
              <a:t>Rydberg Atom Receivers</a:t>
            </a:r>
          </a:p>
          <a:p>
            <a:pPr lvl="1" marR="80467" indent="226313" defTabSz="1803439">
              <a:defRPr sz="4158"/>
            </a:pPr>
            <a:r>
              <a:t>Trapped Ions</a:t>
            </a:r>
          </a:p>
          <a:p>
            <a:pPr marR="80467" defTabSz="1803439">
              <a:defRPr sz="4752"/>
            </a:pPr>
            <a:r>
              <a:t> </a:t>
            </a:r>
          </a:p>
        </p:txBody>
      </p:sp>
      <p:sp>
        <p:nvSpPr>
          <p:cNvPr id="512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5" name="Quantum sensing - more inform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sensing - more information</a:t>
            </a:r>
          </a:p>
        </p:txBody>
      </p:sp>
      <p:sp>
        <p:nvSpPr>
          <p:cNvPr id="516" name="https://www.nist.gov/quantum-information-science/quantum-sensing-explained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u="sng">
                <a:hlinkClick r:id="rId2" invalidUrl="" action="" tgtFrame="" tooltip="" history="1" highlightClick="0" endSnd="0"/>
              </a:defRPr>
            </a:lvl1pPr>
          </a:lstStyle>
          <a:p>
            <a:pPr>
              <a:defRPr u="none"/>
            </a:pPr>
            <a:r>
              <a:rPr u="sng">
                <a:hlinkClick r:id="rId2" invalidUrl="" action="" tgtFrame="" tooltip="" history="1" highlightClick="0" endSnd="0"/>
              </a:rPr>
              <a:t>https://www.nist.gov/quantum-information-science/quantum-sensing-explained</a:t>
            </a:r>
          </a:p>
        </p:txBody>
      </p:sp>
      <p:sp>
        <p:nvSpPr>
          <p:cNvPr id="5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18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14188" y="3759200"/>
            <a:ext cx="17955624" cy="95658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1" name="DARPA Quantum Sens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DARPA Quantum Sensing</a:t>
            </a:r>
          </a:p>
        </p:txBody>
      </p:sp>
      <p:sp>
        <p:nvSpPr>
          <p:cNvPr id="522" name="https://www.youtube.com/watch?v=FYy1TSNtGYM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b"/>
          <a:lstStyle/>
          <a:p>
            <a:pPr/>
            <a:r>
              <a:t>https://www.youtube.com/watch?v=FYy1TSNtGYM</a:t>
            </a:r>
          </a:p>
          <a:p>
            <a:pPr/>
            <a:r>
              <a:rPr u="sng">
                <a:hlinkClick r:id="rId2" invalidUrl="" action="" tgtFrame="" tooltip="" history="1" highlightClick="0" endSnd="0"/>
              </a:rPr>
              <a:t>https://www.darpa.mil/sites/default/files/attachment/2025-09/darpa-mto-spark-tank-quantum-sensing.pdf</a:t>
            </a:r>
          </a:p>
        </p:txBody>
      </p:sp>
      <p:sp>
        <p:nvSpPr>
          <p:cNvPr id="5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24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50764" y="1897759"/>
            <a:ext cx="15682472" cy="886818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27" name="DARPA Quantum Sensing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DARPA Quantum Sensing</a:t>
            </a:r>
          </a:p>
        </p:txBody>
      </p:sp>
      <p:sp>
        <p:nvSpPr>
          <p:cNvPr id="528" name="https://www.youtube.com/watch?v=yka78a00Ia8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 anchor="b"/>
          <a:lstStyle/>
          <a:p>
            <a:pPr/>
            <a:r>
              <a:rPr u="sng">
                <a:hlinkClick r:id="rId2" invalidUrl="" action="" tgtFrame="" tooltip="" history="1" highlightClick="0" endSnd="0"/>
              </a:rPr>
              <a:t>https://www.youtube.com/watch?v=yka78a00Ia8</a:t>
            </a:r>
            <a:r>
              <a:t> </a:t>
            </a:r>
          </a:p>
          <a:p>
            <a:pPr/>
            <a:r>
              <a:rPr u="sng">
                <a:hlinkClick r:id="rId3" invalidUrl="" action="" tgtFrame="" tooltip="" history="1" highlightClick="0" endSnd="0"/>
              </a:rPr>
              <a:t>https://www.darpa.mil/sites/default/files/attachment/2025-09/darpa-mto-spark-tank-quantum-photonic-microsystems.pdf</a:t>
            </a:r>
          </a:p>
        </p:txBody>
      </p:sp>
      <p:sp>
        <p:nvSpPr>
          <p:cNvPr id="5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30" name="pasted-movie.png" descr="pasted-movi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215838" y="1896505"/>
            <a:ext cx="13952324" cy="78604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35" name="EO14413 — Key things to know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EO14413 — Key things to know</a:t>
            </a:r>
          </a:p>
        </p:txBody>
      </p:sp>
      <p:sp>
        <p:nvSpPr>
          <p:cNvPr id="136" name="Section 3 - Updating the National Quantum Strategy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80467" defTabSz="1803439">
              <a:defRPr sz="4752"/>
            </a:pPr>
            <a:r>
              <a:t>Section 3 - Updating the National Quantum Strategy</a:t>
            </a:r>
          </a:p>
          <a:p>
            <a:pPr lvl="1" marR="80467" indent="226313" defTabSz="1803439">
              <a:defRPr sz="4158"/>
            </a:pPr>
            <a:r>
              <a:t>180 days (19 DEC) - Updating National Quantum Strategy</a:t>
            </a:r>
          </a:p>
          <a:p>
            <a:pPr lvl="1" marR="80467" indent="226313" defTabSz="1803439">
              <a:defRPr sz="4158"/>
            </a:pPr>
            <a:r>
              <a:t>SECDOW, SECDOC, SECDOE; DNI; DIRNSF; in consultation with:</a:t>
            </a:r>
          </a:p>
          <a:p>
            <a:pPr lvl="2" marL="993495" marR="80467" indent="-274319" defTabSz="1803439">
              <a:defRPr sz="3168"/>
            </a:pPr>
            <a:r>
              <a:t>Co-Chairs of the National Science and Technology Council Subcommittees on Quantum Information Science (SCQIS) </a:t>
            </a:r>
          </a:p>
          <a:p>
            <a:pPr lvl="2" marL="993495" marR="80467" indent="-274319" defTabSz="1803439">
              <a:defRPr sz="3168"/>
            </a:pPr>
            <a:r>
              <a:t>Economic and Security Implications of Quantum Information Science (ESIX)</a:t>
            </a:r>
          </a:p>
          <a:p>
            <a:pPr marR="80467" defTabSz="1803439">
              <a:defRPr sz="4752"/>
            </a:pPr>
          </a:p>
          <a:p>
            <a:pPr marR="80467" defTabSz="1803439">
              <a:defRPr sz="4752"/>
            </a:pPr>
            <a:r>
              <a:t>Section 4 - Harnessing Quantum Computing for Scientific Applications</a:t>
            </a:r>
          </a:p>
          <a:p>
            <a:pPr lvl="1" marR="80467" indent="226313" defTabSz="1803439">
              <a:defRPr sz="4158"/>
            </a:pPr>
            <a:r>
              <a:t>Quantum Computer for Application Development and Discovery Science Effort (</a:t>
            </a:r>
            <a:r>
              <a:rPr b="1"/>
              <a:t>QC-ADDS</a:t>
            </a:r>
            <a:r>
              <a:t>)</a:t>
            </a:r>
          </a:p>
          <a:p>
            <a:pPr lvl="1" marR="80467" indent="226313" defTabSz="1803439">
              <a:defRPr sz="4158"/>
            </a:pPr>
            <a:r>
              <a:t>90 days (20 SEP) - Identify technical specifications for a QC-ADDS </a:t>
            </a:r>
          </a:p>
          <a:p>
            <a:pPr lvl="1" marR="80467" indent="226313" defTabSz="1803439">
              <a:defRPr sz="4158"/>
            </a:pPr>
            <a:r>
              <a:t>180 days (19 DEC) - Explore private-sector partnership models</a:t>
            </a:r>
          </a:p>
          <a:p>
            <a:pPr lvl="2" marL="993495" marR="80467" indent="-274319" defTabSz="1803439">
              <a:defRPr sz="3168"/>
            </a:pPr>
            <a:r>
              <a:t>Robust assessment of QC-ADDS’ “and other quantum computing systems’ capabilities”</a:t>
            </a:r>
          </a:p>
          <a:p>
            <a:pPr lvl="2" marL="993495" marR="80467" indent="-274319" defTabSz="1803439">
              <a:defRPr sz="3168"/>
            </a:pPr>
            <a:r>
              <a:t>Establish a national center to develop tools and capabilities required to assess performance (DOE &amp; DOW)</a:t>
            </a:r>
          </a:p>
          <a:p>
            <a:pPr lvl="2" marL="993495" marR="80467" indent="-274319" defTabSz="1803439">
              <a:defRPr sz="3168"/>
            </a:pPr>
            <a:r>
              <a:t>Identify the national security implications of the increasing scale and performance of commercial quantum computers (DNI &amp; SECWAR)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33" name="Quantum networking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Quantum networking…</a:t>
            </a:r>
          </a:p>
        </p:txBody>
      </p:sp>
      <p:sp>
        <p:nvSpPr>
          <p:cNvPr id="534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36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28090" y="2231271"/>
            <a:ext cx="24384001" cy="116085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39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4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42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626" y="1179576"/>
            <a:ext cx="22925981" cy="113466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545" name="Implementing the 22 JUN Executive Orders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Implementing the 22 JUN Executive Orders</a:t>
            </a:r>
          </a:p>
        </p:txBody>
      </p:sp>
      <p:sp>
        <p:nvSpPr>
          <p:cNvPr id="546" name="Post-Quantum Cryptography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Post-Quantum Cryptography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49" name="What is the timeline for a cryptographically relevant quantum computer (CRQC)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What is the timeline for a cryptographically relevant quantum computer (CRQC)?</a:t>
            </a:r>
          </a:p>
        </p:txBody>
      </p:sp>
      <p:sp>
        <p:nvSpPr>
          <p:cNvPr id="550" name="Nobody knows!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Nobody knows!</a:t>
            </a:r>
          </a:p>
          <a:p>
            <a:pPr/>
          </a:p>
          <a:p>
            <a:pPr/>
            <a:r>
              <a:t>2019 Google — </a:t>
            </a:r>
          </a:p>
          <a:p>
            <a:pPr lvl="1"/>
            <a:r>
              <a:t>20M state-of-the-art (e.g. “noisy”) qubits</a:t>
            </a:r>
          </a:p>
          <a:p>
            <a:pPr lvl="1"/>
            <a:r>
              <a:t>2.6 billion gates for a 2048-bit RSA key. (Google estimated 8 hours.)</a:t>
            </a:r>
          </a:p>
          <a:p>
            <a:pPr lvl="1"/>
            <a:r>
              <a:t>It is “highly unexpected” that a quantum computer that can break a 2048-bit RSA key will be built before 2030.</a:t>
            </a:r>
          </a:p>
          <a:p>
            <a:pPr/>
          </a:p>
          <a:p>
            <a:pPr/>
            <a:r>
              <a:t>2026 Google — </a:t>
            </a:r>
          </a:p>
          <a:p>
            <a:pPr lvl="1"/>
            <a:r>
              <a:t>10,000 </a:t>
            </a:r>
            <a:r>
              <a:rPr b="1"/>
              <a:t>logical</a:t>
            </a:r>
            <a:r>
              <a:t> qubits to crack ECC-256 (in 3 years)</a:t>
            </a:r>
          </a:p>
          <a:p>
            <a:pPr lvl="1"/>
            <a:r>
              <a:t>We are deploying post-quantum </a:t>
            </a:r>
            <a:r>
              <a:rPr b="1"/>
              <a:t>now</a:t>
            </a:r>
            <a:r>
              <a:t>. Everybody should be using it by 2029.</a:t>
            </a:r>
          </a:p>
        </p:txBody>
      </p:sp>
      <p:sp>
        <p:nvSpPr>
          <p:cNvPr id="5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54" name="Post-Quantum Cryptography (PQC) Standardization effort: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Post-Quantum Cryptography (PQC) Standardization effort:</a:t>
            </a:r>
          </a:p>
          <a:p>
            <a:pPr/>
            <a:r>
              <a:t>We need a public key algorithm for signing and sealing.</a:t>
            </a:r>
          </a:p>
        </p:txBody>
      </p:sp>
      <p:sp>
        <p:nvSpPr>
          <p:cNvPr id="555" name="Grover’s algorithm poses threat to AE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Grover’s algorithm poses threat to AES</a:t>
            </a:r>
          </a:p>
          <a:p>
            <a:pPr lvl="1"/>
            <a:r>
              <a:t>Square-root speed up on search operations.</a:t>
            </a:r>
          </a:p>
          <a:p>
            <a:pPr lvl="1"/>
            <a:r>
              <a:t>Simple solution: Move from AES-256 to AES-128</a:t>
            </a:r>
          </a:p>
          <a:p>
            <a:pPr/>
          </a:p>
          <a:p>
            <a:pPr/>
            <a:r>
              <a:t>Shor’s algorithm poses a threat to RSA &amp; Elliptic Curve</a:t>
            </a:r>
          </a:p>
          <a:p>
            <a:pPr lvl="1"/>
            <a:r>
              <a:t>Quantum Fourier transform factor large numbers and compute discrete logarithms.</a:t>
            </a:r>
          </a:p>
          <a:p>
            <a:pPr lvl="1"/>
            <a:r>
              <a:t>Moving to larger keys is not a solution: still only polynomial security (not exponential)</a:t>
            </a:r>
          </a:p>
          <a:p>
            <a:pPr lvl="1"/>
            <a:r>
              <a:t>Hard solution: identifier better public key encryption algorithms.</a:t>
            </a:r>
          </a:p>
          <a:p>
            <a:pPr/>
          </a:p>
          <a:p>
            <a:pPr/>
            <a:r>
              <a:t>Today’s quantum computers pose no threat to today’s hash algorithms.</a:t>
            </a:r>
          </a:p>
          <a:p>
            <a:pPr lvl="1"/>
            <a:r>
              <a:t>There is no quantum implementation of SHA-256 (or any other hash).</a:t>
            </a:r>
          </a:p>
          <a:p>
            <a:pPr lvl="1"/>
            <a:r>
              <a:t>Hashing reduces the number of bits: it’s not a reversible algorithm.</a:t>
            </a:r>
          </a:p>
        </p:txBody>
      </p:sp>
      <p:sp>
        <p:nvSpPr>
          <p:cNvPr id="5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59" name="Moving public key cryptography to quantum resistant algorithms (NIST IR 8547ipd)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Moving public key cryptography to quantum resistant algorithms (NIST IR 8547ipd)</a:t>
            </a:r>
          </a:p>
        </p:txBody>
      </p:sp>
      <p:sp>
        <p:nvSpPr>
          <p:cNvPr id="560" name="Between 2016 - 2020, NIST evaluated 23 signature and 59 KEM schemes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Between 2016 - 2020, NIST evaluated 23 signature and 59 KEM schemes.</a:t>
            </a:r>
          </a:p>
          <a:p>
            <a:pPr/>
          </a:p>
          <a:p>
            <a:pPr/>
            <a:r>
              <a:t>2024 — NIST publishes three FIPS (Federal Information Processing Standards):</a:t>
            </a:r>
          </a:p>
          <a:p>
            <a:pPr lvl="1" marR="0" indent="279400" defTabSz="1219200">
              <a:lnSpc>
                <a:spcPct val="100000"/>
              </a:lnSpc>
              <a:spcBef>
                <a:spcPts val="0"/>
              </a:spcBef>
              <a:buClr>
                <a:srgbClr val="1B1B1B"/>
              </a:buClr>
              <a:buFont typeface="Helvetica"/>
              <a:defRPr i="1" u="sng">
                <a:solidFill>
                  <a:srgbClr val="114B73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  <a:r>
              <a:rPr i="0" u="none">
                <a:solidFill>
                  <a:srgbClr val="1B1B1B"/>
                </a:solidFill>
              </a:rPr>
              <a:t>FIPS 203, </a:t>
            </a:r>
            <a:r>
              <a:rPr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2" invalidUrl="" action="" tgtFrame="" tooltip="" history="1" highlightClick="0" endSnd="0"/>
              </a:rPr>
              <a:t>Module-Lattice-Based Key-Encapsulation Mechanism Standard</a:t>
            </a:r>
            <a:endParaRPr i="0" u="none">
              <a:solidFill>
                <a:srgbClr val="1B1B1B"/>
              </a:solidFill>
            </a:endParaRPr>
          </a:p>
          <a:p>
            <a:pPr lvl="1" marR="0" indent="279400" defTabSz="1219200">
              <a:lnSpc>
                <a:spcPct val="100000"/>
              </a:lnSpc>
              <a:spcBef>
                <a:spcPts val="0"/>
              </a:spcBef>
              <a:buClr>
                <a:srgbClr val="1B1B1B"/>
              </a:buClr>
              <a:buFont typeface="Helvetica"/>
              <a:defRPr i="1" u="sng">
                <a:solidFill>
                  <a:srgbClr val="114B73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  <a:r>
              <a:rPr i="0" u="none">
                <a:solidFill>
                  <a:srgbClr val="1B1B1B"/>
                </a:solidFill>
              </a:rPr>
              <a:t>FIPS 204, </a:t>
            </a:r>
            <a:r>
              <a:rPr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3" invalidUrl="" action="" tgtFrame="" tooltip="" history="1" highlightClick="0" endSnd="0"/>
              </a:rPr>
              <a:t>Module-Lattice-Based Digital Signature Standard</a:t>
            </a:r>
            <a:endParaRPr i="0" u="none">
              <a:solidFill>
                <a:srgbClr val="1B1B1B"/>
              </a:solidFill>
            </a:endParaRPr>
          </a:p>
          <a:p>
            <a:pPr lvl="1" marR="0" indent="279400" defTabSz="1219200">
              <a:lnSpc>
                <a:spcPct val="100000"/>
              </a:lnSpc>
              <a:spcBef>
                <a:spcPts val="0"/>
              </a:spcBef>
              <a:buClr>
                <a:srgbClr val="1B1B1B"/>
              </a:buClr>
              <a:buFont typeface="Helvetica"/>
              <a:defRPr i="1" u="sng">
                <a:solidFill>
                  <a:srgbClr val="114B73"/>
                </a:solidFill>
                <a:uFillTx/>
                <a:latin typeface="Helvetica"/>
                <a:ea typeface="Helvetica"/>
                <a:cs typeface="Helvetica"/>
                <a:sym typeface="Helvetica"/>
              </a:defRPr>
            </a:pPr>
            <a:r>
              <a:rPr i="0" u="none">
                <a:solidFill>
                  <a:srgbClr val="1B1B1B"/>
                </a:solidFill>
              </a:rPr>
              <a:t>FIPS 205, </a:t>
            </a:r>
            <a:r>
              <a:rPr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4" invalidUrl="" action="" tgtFrame="" tooltip="" history="1" highlightClick="0" endSnd="0"/>
              </a:rPr>
              <a:t>Stateless Hash-Based Digital Signature Standard</a:t>
            </a:r>
          </a:p>
          <a:p>
            <a:pPr/>
            <a:r>
              <a:t>2025 — NIST selects HQC as a fifth PQ algorithm</a:t>
            </a:r>
          </a:p>
          <a:p>
            <a:pPr/>
          </a:p>
          <a:p>
            <a:pPr/>
            <a:r>
              <a:t>2026 — National Quantum Initiative Reauthorization Act Introduced</a:t>
            </a:r>
          </a:p>
          <a:p>
            <a:pPr lvl="1"/>
            <a:r>
              <a:t>Passed Senate Commerce Committee </a:t>
            </a:r>
            <a:r>
              <a:rPr b="1"/>
              <a:t>unanimously </a:t>
            </a:r>
            <a:r>
              <a:t>on April 16.</a:t>
            </a:r>
          </a:p>
          <a:p>
            <a:pPr/>
            <a:r>
              <a:t>2030 — RSA-2048 is no longer approved for encryption (“stop selling”)</a:t>
            </a:r>
          </a:p>
          <a:p>
            <a:pPr/>
            <a:r>
              <a:t>2035 — RSA-2048 is no longer approved for decryption (“stop using”)</a:t>
            </a:r>
          </a:p>
        </p:txBody>
      </p:sp>
      <p:sp>
        <p:nvSpPr>
          <p:cNvPr id="56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64" name="The size of a quantum computer necessary to break codes is unknown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The size of a quantum computer necessary to break codes is unknown.</a:t>
            </a:r>
          </a:p>
        </p:txBody>
      </p:sp>
      <p:sp>
        <p:nvSpPr>
          <p:cNvPr id="565" name="Speed of code code-breaking depends on: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75590" defTabSz="1694140">
              <a:spcBef>
                <a:spcPts val="1100"/>
              </a:spcBef>
              <a:defRPr sz="4464"/>
            </a:pPr>
            <a:r>
              <a:t>Speed of code code-breaking depends on:</a:t>
            </a:r>
          </a:p>
          <a:p>
            <a:pPr lvl="1" marR="75590" indent="212597" defTabSz="1694140">
              <a:spcBef>
                <a:spcPts val="1000"/>
              </a:spcBef>
              <a:defRPr sz="3906"/>
            </a:pPr>
            <a:r>
              <a:t>The number of qubits — the size of the numbers that can be cracked</a:t>
            </a:r>
          </a:p>
          <a:p>
            <a:pPr lvl="1" marR="75590" indent="212597" defTabSz="1694140">
              <a:spcBef>
                <a:spcPts val="1000"/>
              </a:spcBef>
              <a:defRPr sz="3906"/>
            </a:pPr>
            <a:r>
              <a:t>The logical error rate — the length of the quantum computation that they can perform.</a:t>
            </a:r>
          </a:p>
          <a:p>
            <a:pPr lvl="1" marR="75590" indent="212597" defTabSz="1694140">
              <a:spcBef>
                <a:spcPts val="1000"/>
              </a:spcBef>
              <a:defRPr sz="3906"/>
            </a:pPr>
            <a:r>
              <a:t>The encryption code being cracked (RSA vs. Elliptic Curve Cryptography)</a:t>
            </a: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  <a:r>
              <a:t>2019 — Google estimated 20M qubits | 8 hours — RSA-2048</a:t>
            </a:r>
          </a:p>
          <a:p>
            <a:pPr marR="75590" defTabSz="1694140">
              <a:spcBef>
                <a:spcPts val="1100"/>
              </a:spcBef>
              <a:defRPr sz="4464"/>
            </a:pPr>
            <a:r>
              <a:t>2025 — Google estimated 1M qubits | 1 week — RSA-2048</a:t>
            </a:r>
          </a:p>
          <a:p>
            <a:pPr marR="75590" defTabSz="1694140">
              <a:spcBef>
                <a:spcPts val="1100"/>
              </a:spcBef>
              <a:defRPr sz="4464"/>
            </a:pPr>
            <a:r>
              <a:t>2026 — Caltech estimated 10,000 qubits | 3 years — ECC-256 </a:t>
            </a:r>
            <a:br/>
            <a:r>
              <a:t>		(used by Bitcoin and most mobile apps)</a:t>
            </a:r>
          </a:p>
          <a:p>
            <a:pPr marR="75590" defTabSz="1694140">
              <a:spcBef>
                <a:spcPts val="1100"/>
              </a:spcBef>
              <a:defRPr sz="4464"/>
            </a:pPr>
            <a:r>
              <a:t>(2026 — Pinnacle estimated 100,000 qubits | 30 days — RSA-2048)</a:t>
            </a:r>
          </a:p>
          <a:p>
            <a:pPr marR="75590" defTabSz="1694140">
              <a:spcBef>
                <a:spcPts val="1100"/>
              </a:spcBef>
              <a:defRPr sz="4464"/>
            </a:pPr>
          </a:p>
          <a:p>
            <a:pPr marR="75590" defTabSz="1694140">
              <a:spcBef>
                <a:spcPts val="1100"/>
              </a:spcBef>
              <a:defRPr sz="4464"/>
            </a:pPr>
            <a:r>
              <a:t>Operationally, the number of keys that can be cracked depends on:</a:t>
            </a:r>
          </a:p>
          <a:p>
            <a:pPr lvl="1" marR="75590" indent="212597" defTabSz="1694140">
              <a:spcBef>
                <a:spcPts val="1000"/>
              </a:spcBef>
              <a:defRPr sz="3906"/>
            </a:pPr>
            <a:r>
              <a:t>The number of quantum computers</a:t>
            </a:r>
          </a:p>
          <a:p>
            <a:pPr lvl="1" marR="75590" indent="212597" defTabSz="1694140">
              <a:spcBef>
                <a:spcPts val="1000"/>
              </a:spcBef>
              <a:defRPr sz="3906"/>
            </a:pPr>
            <a:r>
              <a:t>The speed of the quantum gates</a:t>
            </a:r>
          </a:p>
        </p:txBody>
      </p:sp>
      <p:sp>
        <p:nvSpPr>
          <p:cNvPr id="5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69" name="NIST defines “Security Categories”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NIST defines “Security Categories”</a:t>
            </a:r>
          </a:p>
          <a:p>
            <a:pPr/>
            <a:r>
              <a:t>https://csrc.nist.gov/pubs/ir/8547/ipd - p.12</a:t>
            </a:r>
          </a:p>
        </p:txBody>
      </p:sp>
      <p:sp>
        <p:nvSpPr>
          <p:cNvPr id="57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7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26254" y="1918459"/>
            <a:ext cx="19531491" cy="1184057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74" name="Timeline to deploying post-quantum crypto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Timeline to deploying post-quantum crypto</a:t>
            </a:r>
          </a:p>
        </p:txBody>
      </p:sp>
      <p:sp>
        <p:nvSpPr>
          <p:cNvPr id="575" name="2016 — US NIST announces effort.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68275" defTabSz="1530191">
              <a:spcBef>
                <a:spcPts val="1000"/>
              </a:spcBef>
              <a:defRPr sz="4032"/>
            </a:pPr>
            <a:r>
              <a:t>2016 — US NIST announces effort.</a:t>
            </a:r>
          </a:p>
          <a:p>
            <a:pPr marR="68275" defTabSz="1530191">
              <a:spcBef>
                <a:spcPts val="1000"/>
              </a:spcBef>
              <a:defRPr sz="4032"/>
            </a:pPr>
          </a:p>
          <a:p>
            <a:pPr marR="68275" defTabSz="1530191">
              <a:spcBef>
                <a:spcPts val="1000"/>
              </a:spcBef>
              <a:defRPr sz="4032"/>
            </a:pPr>
            <a:r>
              <a:t>2028 — UK NCSC says to:</a:t>
            </a:r>
          </a:p>
          <a:p>
            <a:pPr lvl="1" marR="68275" indent="192023" defTabSz="1530191">
              <a:spcBef>
                <a:spcPts val="900"/>
              </a:spcBef>
              <a:defRPr sz="3528"/>
            </a:pPr>
            <a:r>
              <a:t>“Define your migration goals”</a:t>
            </a:r>
          </a:p>
          <a:p>
            <a:pPr lvl="1" marR="68275" indent="192023" defTabSz="1530191">
              <a:spcBef>
                <a:spcPts val="900"/>
              </a:spcBef>
              <a:defRPr sz="3528"/>
            </a:pPr>
            <a:r>
              <a:t>“Carry out a full discovery exercise…”</a:t>
            </a:r>
          </a:p>
          <a:p>
            <a:pPr lvl="1" marR="68275" indent="192023" defTabSz="1530191">
              <a:spcBef>
                <a:spcPts val="900"/>
              </a:spcBef>
              <a:defRPr sz="3528"/>
            </a:pPr>
            <a:r>
              <a:t>“Build an initial plan for migration.”</a:t>
            </a:r>
          </a:p>
          <a:p>
            <a:pPr marR="68275" defTabSz="1530191">
              <a:spcBef>
                <a:spcPts val="1000"/>
              </a:spcBef>
              <a:defRPr sz="4032"/>
            </a:pPr>
            <a:r>
              <a:t>2030 — NIST deprecates ECDSA and RSA</a:t>
            </a:r>
          </a:p>
          <a:p>
            <a:pPr marR="68275" defTabSz="1530191">
              <a:spcBef>
                <a:spcPts val="1000"/>
              </a:spcBef>
              <a:defRPr sz="4032"/>
            </a:pPr>
            <a:r>
              <a:t>2031 — UK NCSC target date for initial migration</a:t>
            </a:r>
          </a:p>
          <a:p>
            <a:pPr marR="68275" defTabSz="1530191">
              <a:spcBef>
                <a:spcPts val="1000"/>
              </a:spcBef>
              <a:defRPr sz="4032"/>
            </a:pPr>
            <a:r>
              <a:t>2035 — UK NCSC target date for complete migration; NIST disallows ECDSA and RSA</a:t>
            </a:r>
          </a:p>
          <a:p>
            <a:pPr lvl="1" marR="68275" indent="192023" defTabSz="1530191">
              <a:spcBef>
                <a:spcPts val="900"/>
              </a:spcBef>
              <a:defRPr sz="3528"/>
            </a:pPr>
          </a:p>
          <a:p>
            <a:pPr lvl="1" marR="68275" indent="192023" defTabSz="1530191">
              <a:spcBef>
                <a:spcPts val="900"/>
              </a:spcBef>
              <a:defRPr sz="3528"/>
            </a:pPr>
          </a:p>
          <a:p>
            <a:pPr marR="68275" defTabSz="1530191">
              <a:spcBef>
                <a:spcPts val="1000"/>
              </a:spcBef>
              <a:defRPr sz="4032"/>
            </a:pPr>
          </a:p>
          <a:p>
            <a:pPr marR="68275" defTabSz="1530191">
              <a:spcBef>
                <a:spcPts val="1000"/>
              </a:spcBef>
              <a:defRPr sz="4032"/>
            </a:pPr>
            <a:r>
              <a:t>Sources:</a:t>
            </a:r>
          </a:p>
          <a:p>
            <a:pPr lvl="1" marR="68275" indent="192023" defTabSz="1530191">
              <a:spcBef>
                <a:spcPts val="900"/>
              </a:spcBef>
              <a:defRPr sz="3528"/>
            </a:pPr>
            <a:r>
              <a:rPr u="sng"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2" invalidUrl="" action="" tgtFrame="" tooltip="" history="1" highlightClick="0" endSnd="0"/>
              </a:rPr>
              <a:t>https://www.ncsc.gov.uk/guidance/pqc-migration-timelines</a:t>
            </a:r>
            <a:r>
              <a:t> </a:t>
            </a:r>
          </a:p>
          <a:p>
            <a:pPr lvl="1" marR="68275" indent="192023" defTabSz="1530191">
              <a:spcBef>
                <a:spcPts val="900"/>
              </a:spcBef>
              <a:defRPr sz="3528"/>
            </a:pPr>
            <a:r>
              <a:rPr u="sng">
                <a:solidFill>
                  <a:srgbClr val="1C3678"/>
                </a:solidFill>
                <a:uFill>
                  <a:solidFill>
                    <a:srgbClr val="1C3678"/>
                  </a:solidFill>
                </a:uFill>
                <a:hlinkClick r:id="rId3" invalidUrl="" action="" tgtFrame="" tooltip="" history="1" highlightClick="0" endSnd="0"/>
              </a:rPr>
              <a:t>https://csrc.nist.gov/pubs/ir/8547/ipd</a:t>
            </a:r>
            <a:r>
              <a:t> </a:t>
            </a:r>
          </a:p>
        </p:txBody>
      </p:sp>
      <p:sp>
        <p:nvSpPr>
          <p:cNvPr id="5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79" name="Am I safe today? https://radar.cloudflare.com/post-quantum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Am I safe today? </a:t>
            </a:r>
            <a:r>
              <a:rPr u="sng">
                <a:uFill>
                  <a:solidFill>
                    <a:srgbClr val="1C3678"/>
                  </a:solidFill>
                </a:uFill>
                <a:hlinkClick r:id="rId2" invalidUrl="" action="" tgtFrame="" tooltip="" history="1" highlightClick="0" endSnd="0"/>
              </a:rPr>
              <a:t>https://radar.cloudflare.com/post-quantum</a:t>
            </a:r>
          </a:p>
        </p:txBody>
      </p:sp>
      <p:sp>
        <p:nvSpPr>
          <p:cNvPr id="580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8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343711" y="2033516"/>
            <a:ext cx="13696578" cy="11677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80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0" name="EO14413 — More things you need to know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EO14413 — More things you need to know.</a:t>
            </a:r>
          </a:p>
        </p:txBody>
      </p:sp>
      <p:sp>
        <p:nvSpPr>
          <p:cNvPr id="141" name="Section 5 — Deploying Quantum-Enabled Sensors and Networks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R="65836" defTabSz="1475541">
              <a:spcBef>
                <a:spcPts val="1000"/>
              </a:spcBef>
              <a:defRPr sz="3888"/>
            </a:pPr>
            <a:r>
              <a:t>Section 5 — Deploying Quantum-Enabled Sensors and Networks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60 days (21 AUG) - Identify three next-generation quantum sensor projects</a:t>
            </a:r>
          </a:p>
          <a:p>
            <a:pPr lvl="2" marL="812860" marR="65836" indent="-224443" defTabSz="1475541">
              <a:spcBef>
                <a:spcPts val="900"/>
              </a:spcBef>
              <a:defRPr sz="2592"/>
            </a:pPr>
            <a:r>
              <a:t>to field by Sep 30, 2028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Develop 5-year plan for advancing quantum sensing and networking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Prioritize RDTE of applications and hardware for quantum sensing and quantum networking</a:t>
            </a:r>
          </a:p>
          <a:p>
            <a:pPr marR="65836" defTabSz="1475541">
              <a:spcBef>
                <a:spcPts val="1000"/>
              </a:spcBef>
              <a:defRPr sz="3888"/>
            </a:pPr>
          </a:p>
          <a:p>
            <a:pPr marR="65836" defTabSz="1475541">
              <a:spcBef>
                <a:spcPts val="1000"/>
              </a:spcBef>
              <a:defRPr sz="3888"/>
            </a:pPr>
            <a:r>
              <a:t>Section 6 - Bolstering the Domestic Ecosystem for Quantum Supply Chains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Analyze QIST supply changes, encourage adoption of QIST-related standards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120 days (20 OCT) - Develop a plan to develop quantum-enabling component technologies</a:t>
            </a:r>
          </a:p>
          <a:p>
            <a:pPr lvl="2" marL="812860" marR="65836" indent="-224443" defTabSz="1475541">
              <a:spcBef>
                <a:spcPts val="900"/>
              </a:spcBef>
              <a:defRPr sz="2592"/>
            </a:pPr>
            <a:r>
              <a:t>SECWAR, SECCOM, SECDOE, DIRNSF</a:t>
            </a:r>
          </a:p>
          <a:p>
            <a:pPr lvl="2" marL="812860" marR="65836" indent="-224443" defTabSz="1475541">
              <a:spcBef>
                <a:spcPts val="900"/>
              </a:spcBef>
              <a:defRPr sz="2592"/>
            </a:pPr>
            <a:r>
              <a:t> possibly using prize challenges or advance market commitments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Share information; participate in DARPA QBI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180 days (19 DEC) - Increase access to foundry resources, issue grants</a:t>
            </a:r>
          </a:p>
          <a:p>
            <a:pPr lvl="1" marR="65836" indent="185165" defTabSz="1475541">
              <a:spcBef>
                <a:spcPts val="900"/>
              </a:spcBef>
              <a:defRPr sz="3402"/>
            </a:pPr>
            <a:r>
              <a:t>210 days (18 JAN 2027) - Reconstitute the National Quantum Initiative Advisory Committee (NQIAC)</a:t>
            </a:r>
          </a:p>
          <a:p>
            <a:pPr lvl="2" marL="812860" marR="65836" indent="-224443" defTabSz="1475541">
              <a:spcBef>
                <a:spcPts val="900"/>
              </a:spcBef>
              <a:defRPr sz="2592"/>
            </a:pPr>
            <a:r>
              <a:t>NQIAC was originally established under the National Quantum Initiative Act (NQIA) of 2018; NQIA expired Sept. 30, 2023</a:t>
            </a:r>
          </a:p>
          <a:p>
            <a:pPr lvl="2" marL="812860" marR="65836" indent="-224443" defTabSz="1475541">
              <a:spcBef>
                <a:spcPts val="900"/>
              </a:spcBef>
              <a:defRPr sz="2592"/>
            </a:pPr>
            <a:r>
              <a:t>NQIA was oriented towards basic research; EO 14413 represents a shift to aggressive commercialization, hardware deployment, and national security readiness.</a:t>
            </a:r>
          </a:p>
        </p:txBody>
      </p:sp>
      <p:sp>
        <p:nvSpPr>
          <p:cNvPr id="142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8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8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8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01027" y="-4635"/>
            <a:ext cx="17581945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91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92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594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14898"/>
          <a:stretch>
            <a:fillRect/>
          </a:stretch>
        </p:blipFill>
        <p:spPr>
          <a:xfrm>
            <a:off x="4372524" y="-878"/>
            <a:ext cx="15417801" cy="658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595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5505"/>
          <a:stretch>
            <a:fillRect/>
          </a:stretch>
        </p:blipFill>
        <p:spPr>
          <a:xfrm>
            <a:off x="4366174" y="6789164"/>
            <a:ext cx="15430501" cy="65458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98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599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01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14898"/>
          <a:stretch>
            <a:fillRect/>
          </a:stretch>
        </p:blipFill>
        <p:spPr>
          <a:xfrm>
            <a:off x="4372524" y="-878"/>
            <a:ext cx="15417801" cy="6582033"/>
          </a:xfrm>
          <a:prstGeom prst="rect">
            <a:avLst/>
          </a:prstGeom>
          <a:ln w="12700">
            <a:miter lim="400000"/>
          </a:ln>
        </p:spPr>
      </p:pic>
      <p:pic>
        <p:nvPicPr>
          <p:cNvPr id="602" name="pasted-movie.png" descr="pasted-movi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85224" y="6698413"/>
            <a:ext cx="15392401" cy="63627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05" name="Double-click to edi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08" name="pasted-movie.png" descr="pasted-movi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11127" y="-4635"/>
            <a:ext cx="17361745" cy="13716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611" name="Click to add subtitle"/>
          <p:cNvSpPr txBox="1"/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12" name="Q&amp;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Q&amp;A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15" name="Find out mor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Find out more</a:t>
            </a:r>
          </a:p>
        </p:txBody>
      </p:sp>
      <p:sp>
        <p:nvSpPr>
          <p:cNvPr id="616" name="Double-click to edi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pic>
        <p:nvPicPr>
          <p:cNvPr id="61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527586" y="2060911"/>
            <a:ext cx="6036086" cy="9087736"/>
          </a:xfrm>
          <a:prstGeom prst="rect">
            <a:avLst/>
          </a:prstGeom>
          <a:ln w="12700">
            <a:miter lim="400000"/>
          </a:ln>
        </p:spPr>
      </p:pic>
      <p:sp>
        <p:nvSpPr>
          <p:cNvPr id="619" name="2021 “mostly accurate.”"/>
          <p:cNvSpPr txBox="1"/>
          <p:nvPr/>
        </p:nvSpPr>
        <p:spPr>
          <a:xfrm>
            <a:off x="16589015" y="11359351"/>
            <a:ext cx="5171835" cy="6472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700"/>
            </a:lvl1pPr>
          </a:lstStyle>
          <a:p>
            <a:pPr/>
            <a:r>
              <a:t>2021 “mostly accurate.”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Line"/>
          <p:cNvSpPr/>
          <p:nvPr/>
        </p:nvSpPr>
        <p:spPr>
          <a:xfrm>
            <a:off x="500875" y="13179820"/>
            <a:ext cx="23161099" cy="4"/>
          </a:xfrm>
          <a:prstGeom prst="line">
            <a:avLst/>
          </a:prstGeom>
          <a:ln w="3175">
            <a:solidFill>
              <a:srgbClr val="0073AA"/>
            </a:solidFill>
          </a:ln>
        </p:spPr>
        <p:txBody>
          <a:bodyPr lIns="71437" tIns="71437" rIns="71437" bIns="71437" anchor="ctr"/>
          <a:lstStyle/>
          <a:p>
            <a:pPr defTabSz="642937">
              <a:lnSpc>
                <a:spcPct val="100000"/>
              </a:lnSpc>
              <a:spcBef>
                <a:spcPts val="0"/>
              </a:spcBef>
              <a:defRPr sz="16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5" name="EO14413 — Even more things you need to know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EO14413 — Even more things you need to know.</a:t>
            </a:r>
          </a:p>
        </p:txBody>
      </p:sp>
      <p:sp>
        <p:nvSpPr>
          <p:cNvPr id="146" name="Section 7 - Protecting Quantum Technology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Section 7 - Protecting Quantum Technology</a:t>
            </a:r>
          </a:p>
          <a:p>
            <a:pPr lvl="1"/>
            <a:r>
              <a:t>DIRFBI, SECSTATE, SECWAR, SECCOM, SECDOE, SECDHS, DNI, DIRNSA propose to APST (advisor to President on S&amp;T) and DIROMB staffing to expand the Quantum Information Science and Technology Counterintelligence Protection Team (QCPT)</a:t>
            </a:r>
          </a:p>
          <a:p>
            <a:pPr/>
          </a:p>
          <a:p>
            <a:pPr/>
            <a:r>
              <a:t>Section 8 - Expanding and Retaining the Quantum Workforce</a:t>
            </a:r>
          </a:p>
          <a:p>
            <a:pPr lvl="1"/>
            <a:r>
              <a:t>90 days (20 SEP) - GOV-wide recruitment and retention strategy</a:t>
            </a:r>
          </a:p>
          <a:p>
            <a:pPr lvl="1"/>
            <a:r>
              <a:t>120 days (20 OCT) - SECLABOR prioritize QIST-relevant industry needs</a:t>
            </a:r>
          </a:p>
          <a:p>
            <a:pPr/>
          </a:p>
          <a:p>
            <a:pPr/>
            <a:r>
              <a:t>Section 9 - Engaging with International Partners</a:t>
            </a:r>
          </a:p>
          <a:p>
            <a:pPr/>
          </a:p>
          <a:p>
            <a:pPr/>
            <a:r>
              <a:t>Section 10 - Reports</a:t>
            </a:r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xfrm>
            <a:off x="23637214" y="13208000"/>
            <a:ext cx="334170" cy="4984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