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383" r:id="rId5"/>
    <p:sldId id="384" r:id="rId6"/>
    <p:sldId id="256" r:id="rId7"/>
    <p:sldId id="292" r:id="rId8"/>
    <p:sldId id="293" r:id="rId9"/>
    <p:sldId id="294" r:id="rId10"/>
    <p:sldId id="295" r:id="rId11"/>
    <p:sldId id="298" r:id="rId12"/>
    <p:sldId id="330" r:id="rId13"/>
    <p:sldId id="332" r:id="rId14"/>
    <p:sldId id="333" r:id="rId15"/>
    <p:sldId id="308" r:id="rId16"/>
    <p:sldId id="336" r:id="rId17"/>
    <p:sldId id="344" r:id="rId18"/>
    <p:sldId id="345" r:id="rId19"/>
    <p:sldId id="371" r:id="rId20"/>
    <p:sldId id="312" r:id="rId21"/>
    <p:sldId id="372" r:id="rId22"/>
    <p:sldId id="309" r:id="rId23"/>
    <p:sldId id="315" r:id="rId24"/>
    <p:sldId id="316" r:id="rId25"/>
    <p:sldId id="317" r:id="rId26"/>
    <p:sldId id="313" r:id="rId27"/>
    <p:sldId id="346" r:id="rId28"/>
    <p:sldId id="348" r:id="rId29"/>
    <p:sldId id="373" r:id="rId30"/>
    <p:sldId id="374" r:id="rId31"/>
    <p:sldId id="321" r:id="rId32"/>
    <p:sldId id="362" r:id="rId33"/>
    <p:sldId id="364" r:id="rId34"/>
    <p:sldId id="320" r:id="rId35"/>
    <p:sldId id="349" r:id="rId36"/>
    <p:sldId id="350" r:id="rId37"/>
    <p:sldId id="375" r:id="rId38"/>
    <p:sldId id="376" r:id="rId39"/>
    <p:sldId id="378" r:id="rId40"/>
    <p:sldId id="379" r:id="rId41"/>
    <p:sldId id="380" r:id="rId42"/>
    <p:sldId id="377" r:id="rId43"/>
    <p:sldId id="381" r:id="rId44"/>
    <p:sldId id="382" r:id="rId45"/>
    <p:sldId id="358" r:id="rId46"/>
    <p:sldId id="286" r:id="rId47"/>
    <p:sldId id="285" r:id="rId48"/>
    <p:sldId id="28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79A5C08-C0D2-4AB8-AFA6-F3493EA2C42F}">
          <p14:sldIdLst>
            <p14:sldId id="383"/>
            <p14:sldId id="384"/>
            <p14:sldId id="256"/>
            <p14:sldId id="292"/>
            <p14:sldId id="293"/>
            <p14:sldId id="294"/>
          </p14:sldIdLst>
        </p14:section>
        <p14:section name="Motivation" id="{B9104667-87B0-4654-8ACD-66F05A999A6E}">
          <p14:sldIdLst>
            <p14:sldId id="295"/>
            <p14:sldId id="298"/>
            <p14:sldId id="330"/>
            <p14:sldId id="332"/>
            <p14:sldId id="333"/>
            <p14:sldId id="308"/>
          </p14:sldIdLst>
        </p14:section>
        <p14:section name="Differential Privacy and the 2020 Census" id="{79938BF0-63E1-40A4-B2C5-85FD12859230}">
          <p14:sldIdLst>
            <p14:sldId id="336"/>
            <p14:sldId id="344"/>
            <p14:sldId id="345"/>
            <p14:sldId id="371"/>
            <p14:sldId id="312"/>
            <p14:sldId id="372"/>
          </p14:sldIdLst>
        </p14:section>
        <p14:section name="The Top-Down Algorithm" id="{E692644E-11C8-4348-ABD3-27BE64631BEF}">
          <p14:sldIdLst>
            <p14:sldId id="309"/>
            <p14:sldId id="315"/>
            <p14:sldId id="316"/>
            <p14:sldId id="317"/>
            <p14:sldId id="313"/>
            <p14:sldId id="346"/>
            <p14:sldId id="348"/>
            <p14:sldId id="373"/>
            <p14:sldId id="374"/>
            <p14:sldId id="321"/>
            <p14:sldId id="362"/>
            <p14:sldId id="364"/>
            <p14:sldId id="320"/>
          </p14:sldIdLst>
        </p14:section>
        <p14:section name="Challenges" id="{FAF05A09-3396-46F4-81BE-B5AEAB8093B4}">
          <p14:sldIdLst>
            <p14:sldId id="349"/>
            <p14:sldId id="350"/>
            <p14:sldId id="375"/>
            <p14:sldId id="376"/>
            <p14:sldId id="378"/>
            <p14:sldId id="379"/>
            <p14:sldId id="380"/>
            <p14:sldId id="377"/>
            <p14:sldId id="381"/>
            <p14:sldId id="382"/>
          </p14:sldIdLst>
        </p14:section>
        <p14:section name="Summary" id="{56F77C41-EF89-48DB-B806-E1ACADAA6E8F}">
          <p14:sldIdLst>
            <p14:sldId id="358"/>
            <p14:sldId id="286"/>
            <p14:sldId id="285"/>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Maron Abowd (CENSUS/ADRM FED)" initials="JMA(F" lastIdx="10" clrIdx="0">
    <p:extLst>
      <p:ext uri="{19B8F6BF-5375-455C-9EA6-DF929625EA0E}">
        <p15:presenceInfo xmlns:p15="http://schemas.microsoft.com/office/powerpoint/2012/main" userId="S-1-5-21-2418650581-3053253586-2785318765-169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31F20"/>
    <a:srgbClr val="215493"/>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94BFF-2460-42B9-9B1D-D1E1DC259C05}" v="29" dt="2020-05-15T00:43:53.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6" autoAdjust="0"/>
    <p:restoredTop sz="70839" autoAdjust="0"/>
  </p:normalViewPr>
  <p:slideViewPr>
    <p:cSldViewPr snapToGrid="0" showGuides="1">
      <p:cViewPr varScale="1">
        <p:scale>
          <a:sx n="91" d="100"/>
          <a:sy n="91" d="100"/>
        </p:scale>
        <p:origin x="1824" y="176"/>
      </p:cViewPr>
      <p:guideLst>
        <p:guide orient="horz" pos="2160"/>
        <p:guide pos="3840"/>
      </p:guideLst>
    </p:cSldViewPr>
  </p:slid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aron Abowd (CENSUS/ADRM FED)" userId="S::john.maron.abowd@census.gov::2a2fe0b1-6bcf-482b-b8bf-51434659556d" providerId="AD" clId="Web-{D0594BFF-2460-42B9-9B1D-D1E1DC259C05}"/>
    <pc:docChg chg="modSld">
      <pc:chgData name="John Maron Abowd (CENSUS/ADRM FED)" userId="S::john.maron.abowd@census.gov::2a2fe0b1-6bcf-482b-b8bf-51434659556d" providerId="AD" clId="Web-{D0594BFF-2460-42B9-9B1D-D1E1DC259C05}" dt="2020-05-15T00:43:53.721" v="28" actId="20577"/>
      <pc:docMkLst>
        <pc:docMk/>
      </pc:docMkLst>
      <pc:sldChg chg="modSp">
        <pc:chgData name="John Maron Abowd (CENSUS/ADRM FED)" userId="S::john.maron.abowd@census.gov::2a2fe0b1-6bcf-482b-b8bf-51434659556d" providerId="AD" clId="Web-{D0594BFF-2460-42B9-9B1D-D1E1DC259C05}" dt="2020-05-15T00:35:53.526" v="7" actId="20577"/>
        <pc:sldMkLst>
          <pc:docMk/>
          <pc:sldMk cId="303914991" sldId="292"/>
        </pc:sldMkLst>
        <pc:spChg chg="mod">
          <ac:chgData name="John Maron Abowd (CENSUS/ADRM FED)" userId="S::john.maron.abowd@census.gov::2a2fe0b1-6bcf-482b-b8bf-51434659556d" providerId="AD" clId="Web-{D0594BFF-2460-42B9-9B1D-D1E1DC259C05}" dt="2020-05-15T00:35:53.526" v="7" actId="20577"/>
          <ac:spMkLst>
            <pc:docMk/>
            <pc:sldMk cId="303914991" sldId="292"/>
            <ac:spMk id="3" creationId="{00000000-0000-0000-0000-000000000000}"/>
          </ac:spMkLst>
        </pc:spChg>
      </pc:sldChg>
      <pc:sldChg chg="modSp">
        <pc:chgData name="John Maron Abowd (CENSUS/ADRM FED)" userId="S::john.maron.abowd@census.gov::2a2fe0b1-6bcf-482b-b8bf-51434659556d" providerId="AD" clId="Web-{D0594BFF-2460-42B9-9B1D-D1E1DC259C05}" dt="2020-05-15T00:41:07.859" v="24" actId="20577"/>
        <pc:sldMkLst>
          <pc:docMk/>
          <pc:sldMk cId="3687412693" sldId="315"/>
        </pc:sldMkLst>
        <pc:spChg chg="mod">
          <ac:chgData name="John Maron Abowd (CENSUS/ADRM FED)" userId="S::john.maron.abowd@census.gov::2a2fe0b1-6bcf-482b-b8bf-51434659556d" providerId="AD" clId="Web-{D0594BFF-2460-42B9-9B1D-D1E1DC259C05}" dt="2020-05-15T00:41:07.859" v="24" actId="20577"/>
          <ac:spMkLst>
            <pc:docMk/>
            <pc:sldMk cId="3687412693" sldId="315"/>
            <ac:spMk id="9" creationId="{00000000-0000-0000-0000-000000000000}"/>
          </ac:spMkLst>
        </pc:spChg>
      </pc:sldChg>
      <pc:sldChg chg="modSp">
        <pc:chgData name="John Maron Abowd (CENSUS/ADRM FED)" userId="S::john.maron.abowd@census.gov::2a2fe0b1-6bcf-482b-b8bf-51434659556d" providerId="AD" clId="Web-{D0594BFF-2460-42B9-9B1D-D1E1DC259C05}" dt="2020-05-15T00:43:53.721" v="27" actId="20577"/>
        <pc:sldMkLst>
          <pc:docMk/>
          <pc:sldMk cId="2679409014" sldId="373"/>
        </pc:sldMkLst>
        <pc:spChg chg="mod">
          <ac:chgData name="John Maron Abowd (CENSUS/ADRM FED)" userId="S::john.maron.abowd@census.gov::2a2fe0b1-6bcf-482b-b8bf-51434659556d" providerId="AD" clId="Web-{D0594BFF-2460-42B9-9B1D-D1E1DC259C05}" dt="2020-05-15T00:43:53.721" v="27" actId="20577"/>
          <ac:spMkLst>
            <pc:docMk/>
            <pc:sldMk cId="2679409014" sldId="37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6985F-A066-42EE-86AD-694DF46B2329}" type="datetimeFigureOut">
              <a:rPr lang="en-US" smtClean="0"/>
              <a:t>6/4/20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5AF52-C18E-4FEF-A68A-51556A132924}" type="slidenum">
              <a:rPr lang="en-US" smtClean="0"/>
              <a:t>‹#›</a:t>
            </a:fld>
            <a:endParaRPr lang="en-US"/>
          </a:p>
        </p:txBody>
      </p:sp>
    </p:spTree>
    <p:extLst>
      <p:ext uri="{BB962C8B-B14F-4D97-AF65-F5344CB8AC3E}">
        <p14:creationId xmlns:p14="http://schemas.microsoft.com/office/powerpoint/2010/main" val="433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832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2010 Census publication schedule</a:t>
            </a:r>
            <a:r>
              <a:rPr lang="en-US" baseline="0"/>
              <a:t> resulted in roughly 2.8 billion counts (including zeros) published in PL94-171, another 2.8 billion in the rest of SF1, 2 billion in SF2, and another 30 million in a public-use microdata sample. This is roughly 7.7 billion statistics, or 25 per person. That’s a lot more than </a:t>
            </a:r>
            <a:r>
              <a:rPr lang="en-US" b="1" baseline="0"/>
              <a:t>6</a:t>
            </a:r>
            <a:r>
              <a:rPr lang="en-US" baseline="0"/>
              <a:t> per person.</a:t>
            </a:r>
          </a:p>
          <a:p>
            <a:endParaRPr lang="en-US" baseline="0"/>
          </a:p>
        </p:txBody>
      </p:sp>
      <p:sp>
        <p:nvSpPr>
          <p:cNvPr id="4" name="Slide Number Placeholder 3"/>
          <p:cNvSpPr>
            <a:spLocks noGrp="1"/>
          </p:cNvSpPr>
          <p:nvPr>
            <p:ph type="sldNum" sz="quarter" idx="10"/>
          </p:nvPr>
        </p:nvSpPr>
        <p:spPr/>
        <p:txBody>
          <a:bodyPr/>
          <a:lstStyle/>
          <a:p>
            <a:fld id="{1C27DF75-BD57-404A-8270-0AA012C2C517}" type="slidenum">
              <a:rPr lang="en-US" smtClean="0"/>
              <a:t>11</a:t>
            </a:fld>
            <a:endParaRPr lang="en-US"/>
          </a:p>
        </p:txBody>
      </p:sp>
    </p:spTree>
    <p:extLst>
      <p:ext uri="{BB962C8B-B14F-4D97-AF65-F5344CB8AC3E}">
        <p14:creationId xmlns:p14="http://schemas.microsoft.com/office/powerpoint/2010/main" val="20970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reconstruction attack recreates record-level images of all</a:t>
            </a:r>
            <a:r>
              <a:rPr lang="en-US" baseline="0"/>
              <a:t> variables used in published tabulations, not all variables in the confidential database. If “name” is never tabulated, then “name” cannot be reconstructed.</a:t>
            </a:r>
          </a:p>
          <a:p>
            <a:endParaRPr lang="en-US" baseline="0"/>
          </a:p>
          <a:p>
            <a:r>
              <a:rPr lang="en-US" baseline="0"/>
              <a:t>A reconstruction-abetted re-identification attack links external data to the reconstructed micro-data. These external data contain identifying information like names and addresses. Such an attack leads to “putative re-identifications”: records that the attacker believes are the data for identifiable information. In a successful re-identification attack, putative re-identifications are confirmed at a high rate. The putative re-identifications from the 2010 Census experiments are not confirmed at a high rate. We are still researching this issue.</a:t>
            </a:r>
          </a:p>
          <a:p>
            <a:endParaRPr lang="en-US" baseline="0"/>
          </a:p>
          <a:p>
            <a:r>
              <a:rPr lang="en-US" baseline="0"/>
              <a:t>An issue is a risk that has occurred (probability = 1), and an active mitigation plan is required.</a:t>
            </a:r>
            <a:endParaRPr lang="en-US"/>
          </a:p>
        </p:txBody>
      </p:sp>
      <p:sp>
        <p:nvSpPr>
          <p:cNvPr id="4" name="Slide Number Placeholder 3"/>
          <p:cNvSpPr>
            <a:spLocks noGrp="1"/>
          </p:cNvSpPr>
          <p:nvPr>
            <p:ph type="sldNum" sz="quarter" idx="10"/>
          </p:nvPr>
        </p:nvSpPr>
        <p:spPr/>
        <p:txBody>
          <a:bodyPr/>
          <a:lstStyle/>
          <a:p>
            <a:fld id="{D71A8971-5F0B-4911-87AC-F8CFD894A892}" type="slidenum">
              <a:rPr lang="en-US" smtClean="0"/>
              <a:t>12</a:t>
            </a:fld>
            <a:endParaRPr lang="en-US"/>
          </a:p>
        </p:txBody>
      </p:sp>
    </p:spTree>
    <p:extLst>
      <p:ext uri="{BB962C8B-B14F-4D97-AF65-F5344CB8AC3E}">
        <p14:creationId xmlns:p14="http://schemas.microsoft.com/office/powerpoint/2010/main" val="124890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27DF75-BD57-404A-8270-0AA012C2C517}" type="slidenum">
              <a:rPr lang="en-US" smtClean="0"/>
              <a:t>14</a:t>
            </a:fld>
            <a:endParaRPr lang="en-US"/>
          </a:p>
        </p:txBody>
      </p:sp>
    </p:spTree>
    <p:extLst>
      <p:ext uri="{BB962C8B-B14F-4D97-AF65-F5344CB8AC3E}">
        <p14:creationId xmlns:p14="http://schemas.microsoft.com/office/powerpoint/2010/main" val="125989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27DF75-BD57-404A-8270-0AA012C2C517}" type="slidenum">
              <a:rPr lang="en-US" smtClean="0"/>
              <a:t>15</a:t>
            </a:fld>
            <a:endParaRPr lang="en-US"/>
          </a:p>
        </p:txBody>
      </p:sp>
    </p:spTree>
    <p:extLst>
      <p:ext uri="{BB962C8B-B14F-4D97-AF65-F5344CB8AC3E}">
        <p14:creationId xmlns:p14="http://schemas.microsoft.com/office/powerpoint/2010/main" val="356423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16</a:t>
            </a:fld>
            <a:endParaRPr lang="en-US"/>
          </a:p>
        </p:txBody>
      </p:sp>
    </p:spTree>
    <p:extLst>
      <p:ext uri="{BB962C8B-B14F-4D97-AF65-F5344CB8AC3E}">
        <p14:creationId xmlns:p14="http://schemas.microsoft.com/office/powerpoint/2010/main" val="3051782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17</a:t>
            </a:fld>
            <a:endParaRPr lang="en-US"/>
          </a:p>
        </p:txBody>
      </p:sp>
    </p:spTree>
    <p:extLst>
      <p:ext uri="{BB962C8B-B14F-4D97-AF65-F5344CB8AC3E}">
        <p14:creationId xmlns:p14="http://schemas.microsoft.com/office/powerpoint/2010/main" val="47015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21</a:t>
            </a:fld>
            <a:endParaRPr lang="en-US"/>
          </a:p>
        </p:txBody>
      </p:sp>
    </p:spTree>
    <p:extLst>
      <p:ext uri="{BB962C8B-B14F-4D97-AF65-F5344CB8AC3E}">
        <p14:creationId xmlns:p14="http://schemas.microsoft.com/office/powerpoint/2010/main" val="117299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22</a:t>
            </a:fld>
            <a:endParaRPr lang="en-US"/>
          </a:p>
        </p:txBody>
      </p:sp>
    </p:spTree>
    <p:extLst>
      <p:ext uri="{BB962C8B-B14F-4D97-AF65-F5344CB8AC3E}">
        <p14:creationId xmlns:p14="http://schemas.microsoft.com/office/powerpoint/2010/main" val="3042341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27DF75-BD57-404A-8270-0AA012C2C517}" type="slidenum">
              <a:rPr lang="en-US" smtClean="0"/>
              <a:t>23</a:t>
            </a:fld>
            <a:endParaRPr lang="en-US"/>
          </a:p>
        </p:txBody>
      </p:sp>
    </p:spTree>
    <p:extLst>
      <p:ext uri="{BB962C8B-B14F-4D97-AF65-F5344CB8AC3E}">
        <p14:creationId xmlns:p14="http://schemas.microsoft.com/office/powerpoint/2010/main" val="3845382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27DF75-BD57-404A-8270-0AA012C2C517}" type="slidenum">
              <a:rPr lang="en-US" smtClean="0"/>
              <a:t>24</a:t>
            </a:fld>
            <a:endParaRPr lang="en-US"/>
          </a:p>
        </p:txBody>
      </p:sp>
    </p:spTree>
    <p:extLst>
      <p:ext uri="{BB962C8B-B14F-4D97-AF65-F5344CB8AC3E}">
        <p14:creationId xmlns:p14="http://schemas.microsoft.com/office/powerpoint/2010/main" val="252416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4" name="Google Shape;11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55018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25</a:t>
            </a:fld>
            <a:endParaRPr lang="en-US"/>
          </a:p>
        </p:txBody>
      </p:sp>
    </p:spTree>
    <p:extLst>
      <p:ext uri="{BB962C8B-B14F-4D97-AF65-F5344CB8AC3E}">
        <p14:creationId xmlns:p14="http://schemas.microsoft.com/office/powerpoint/2010/main" val="1642326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looks at the amount</a:t>
            </a:r>
            <a:r>
              <a:rPr lang="en-US" baseline="0"/>
              <a:t> of data.</a:t>
            </a:r>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26</a:t>
            </a:fld>
            <a:endParaRPr lang="en-US"/>
          </a:p>
        </p:txBody>
      </p:sp>
    </p:spTree>
    <p:extLst>
      <p:ext uri="{BB962C8B-B14F-4D97-AF65-F5344CB8AC3E}">
        <p14:creationId xmlns:p14="http://schemas.microsoft.com/office/powerpoint/2010/main" val="22837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AF52-C18E-4FEF-A68A-51556A132924}" type="slidenum">
              <a:rPr lang="en-US" smtClean="0"/>
              <a:t>27</a:t>
            </a:fld>
            <a:endParaRPr lang="en-US"/>
          </a:p>
        </p:txBody>
      </p:sp>
    </p:spTree>
    <p:extLst>
      <p:ext uri="{BB962C8B-B14F-4D97-AF65-F5344CB8AC3E}">
        <p14:creationId xmlns:p14="http://schemas.microsoft.com/office/powerpoint/2010/main" val="427431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28</a:t>
            </a:fld>
            <a:endParaRPr lang="en-US"/>
          </a:p>
        </p:txBody>
      </p:sp>
    </p:spTree>
    <p:extLst>
      <p:ext uri="{BB962C8B-B14F-4D97-AF65-F5344CB8AC3E}">
        <p14:creationId xmlns:p14="http://schemas.microsoft.com/office/powerpoint/2010/main" val="1524173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29</a:t>
            </a:fld>
            <a:endParaRPr lang="en-US"/>
          </a:p>
        </p:txBody>
      </p:sp>
    </p:spTree>
    <p:extLst>
      <p:ext uri="{BB962C8B-B14F-4D97-AF65-F5344CB8AC3E}">
        <p14:creationId xmlns:p14="http://schemas.microsoft.com/office/powerpoint/2010/main" val="3002108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30</a:t>
            </a:fld>
            <a:endParaRPr lang="en-US"/>
          </a:p>
        </p:txBody>
      </p:sp>
    </p:spTree>
    <p:extLst>
      <p:ext uri="{BB962C8B-B14F-4D97-AF65-F5344CB8AC3E}">
        <p14:creationId xmlns:p14="http://schemas.microsoft.com/office/powerpoint/2010/main" val="647244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geographies such as tract groups</a:t>
            </a:r>
            <a:r>
              <a:rPr lang="en-US" baseline="0" dirty="0"/>
              <a:t> and block groups are </a:t>
            </a:r>
            <a:r>
              <a:rPr lang="en-US" baseline="0" dirty="0" err="1"/>
              <a:t>delted</a:t>
            </a:r>
            <a:r>
              <a:rPr lang="en-US" baseline="0" dirty="0"/>
              <a:t>.</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31</a:t>
            </a:fld>
            <a:endParaRPr lang="en-US"/>
          </a:p>
        </p:txBody>
      </p:sp>
    </p:spTree>
    <p:extLst>
      <p:ext uri="{BB962C8B-B14F-4D97-AF65-F5344CB8AC3E}">
        <p14:creationId xmlns:p14="http://schemas.microsoft.com/office/powerpoint/2010/main" val="660102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AF52-C18E-4FEF-A68A-51556A132924}" type="slidenum">
              <a:rPr lang="en-US" smtClean="0"/>
              <a:t>34</a:t>
            </a:fld>
            <a:endParaRPr lang="en-US"/>
          </a:p>
        </p:txBody>
      </p:sp>
    </p:spTree>
    <p:extLst>
      <p:ext uri="{BB962C8B-B14F-4D97-AF65-F5344CB8AC3E}">
        <p14:creationId xmlns:p14="http://schemas.microsoft.com/office/powerpoint/2010/main" val="3506829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2B5C5-46F5-4EA7-BEC5-9ED227B03822}" type="slidenum">
              <a:rPr lang="en-US" smtClean="0"/>
              <a:t>43</a:t>
            </a:fld>
            <a:endParaRPr lang="en-US"/>
          </a:p>
        </p:txBody>
      </p:sp>
    </p:spTree>
    <p:extLst>
      <p:ext uri="{BB962C8B-B14F-4D97-AF65-F5344CB8AC3E}">
        <p14:creationId xmlns:p14="http://schemas.microsoft.com/office/powerpoint/2010/main" val="3580271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A8971-5F0B-4911-87AC-F8CFD894A892}" type="slidenum">
              <a:rPr lang="en-US" smtClean="0"/>
              <a:t>45</a:t>
            </a:fld>
            <a:endParaRPr lang="en-US"/>
          </a:p>
        </p:txBody>
      </p:sp>
    </p:spTree>
    <p:extLst>
      <p:ext uri="{BB962C8B-B14F-4D97-AF65-F5344CB8AC3E}">
        <p14:creationId xmlns:p14="http://schemas.microsoft.com/office/powerpoint/2010/main" val="89703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a:t>
            </a:fld>
            <a:endParaRPr lang="en-US"/>
          </a:p>
        </p:txBody>
      </p:sp>
    </p:spTree>
    <p:extLst>
      <p:ext uri="{BB962C8B-B14F-4D97-AF65-F5344CB8AC3E}">
        <p14:creationId xmlns:p14="http://schemas.microsoft.com/office/powerpoint/2010/main" val="41781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4</a:t>
            </a:fld>
            <a:endParaRPr lang="en-US"/>
          </a:p>
        </p:txBody>
      </p:sp>
    </p:spTree>
    <p:extLst>
      <p:ext uri="{BB962C8B-B14F-4D97-AF65-F5344CB8AC3E}">
        <p14:creationId xmlns:p14="http://schemas.microsoft.com/office/powerpoint/2010/main" val="83431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5</a:t>
            </a:fld>
            <a:endParaRPr lang="en-US"/>
          </a:p>
        </p:txBody>
      </p:sp>
    </p:spTree>
    <p:extLst>
      <p:ext uri="{BB962C8B-B14F-4D97-AF65-F5344CB8AC3E}">
        <p14:creationId xmlns:p14="http://schemas.microsoft.com/office/powerpoint/2010/main" val="284224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6</a:t>
            </a:fld>
            <a:endParaRPr lang="en-US"/>
          </a:p>
        </p:txBody>
      </p:sp>
    </p:spTree>
    <p:extLst>
      <p:ext uri="{BB962C8B-B14F-4D97-AF65-F5344CB8AC3E}">
        <p14:creationId xmlns:p14="http://schemas.microsoft.com/office/powerpoint/2010/main" val="192727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7</a:t>
            </a:fld>
            <a:endParaRPr lang="en-US"/>
          </a:p>
        </p:txBody>
      </p:sp>
    </p:spTree>
    <p:extLst>
      <p:ext uri="{BB962C8B-B14F-4D97-AF65-F5344CB8AC3E}">
        <p14:creationId xmlns:p14="http://schemas.microsoft.com/office/powerpoint/2010/main" val="231938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AF52-C18E-4FEF-A68A-51556A132924}" type="slidenum">
              <a:rPr lang="en-US" smtClean="0"/>
              <a:t>9</a:t>
            </a:fld>
            <a:endParaRPr lang="en-US"/>
          </a:p>
        </p:txBody>
      </p:sp>
    </p:spTree>
    <p:extLst>
      <p:ext uri="{BB962C8B-B14F-4D97-AF65-F5344CB8AC3E}">
        <p14:creationId xmlns:p14="http://schemas.microsoft.com/office/powerpoint/2010/main" val="57781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10</a:t>
            </a:fld>
            <a:endParaRPr lang="en-US"/>
          </a:p>
        </p:txBody>
      </p:sp>
    </p:spTree>
    <p:extLst>
      <p:ext uri="{BB962C8B-B14F-4D97-AF65-F5344CB8AC3E}">
        <p14:creationId xmlns:p14="http://schemas.microsoft.com/office/powerpoint/2010/main" val="659123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811986"/>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89"/>
            <a:ext cx="6400800"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099"/>
            <a:ext cx="6400800" cy="2735689"/>
          </a:xfrm>
        </p:spPr>
        <p:txBody>
          <a:bodyPr/>
          <a:lstStyle>
            <a:lvl1pPr>
              <a:lnSpc>
                <a:spcPts val="1750"/>
              </a:lnSpc>
              <a:defRPr sz="1400" b="0" spc="-20" baseline="0">
                <a:latin typeface="Calibri" panose="020F0502020204030204" pitchFamily="34" charset="0"/>
                <a:cs typeface="Calibri" panose="020F0502020204030204" pitchFamily="34" charset="0"/>
              </a:defRPr>
            </a:lvl1pPr>
            <a:lvl2pPr>
              <a:spcBef>
                <a:spcPts val="600"/>
              </a:spcBef>
              <a:defRPr sz="1200" spc="-20" baseline="0">
                <a:latin typeface="Calibri" panose="020F0502020204030204" pitchFamily="34" charset="0"/>
                <a:cs typeface="Calibri" panose="020F0502020204030204" pitchFamily="34" charset="0"/>
              </a:defRPr>
            </a:lvl2pPr>
            <a:lvl3pPr>
              <a:spcBef>
                <a:spcPts val="600"/>
              </a:spcBef>
              <a:defRPr sz="1200" spc="-20" baseline="0">
                <a:latin typeface="Calibri" panose="020F0502020204030204" pitchFamily="34" charset="0"/>
                <a:cs typeface="Calibri" panose="020F0502020204030204" pitchFamily="34" charset="0"/>
              </a:defRPr>
            </a:lvl3pPr>
            <a:lvl4pPr>
              <a:spcBef>
                <a:spcPts val="600"/>
              </a:spcBef>
              <a:defRPr sz="1200" spc="-20" baseline="0">
                <a:latin typeface="Calibri" panose="020F0502020204030204" pitchFamily="34" charset="0"/>
                <a:cs typeface="Calibri" panose="020F0502020204030204" pitchFamily="34" charset="0"/>
              </a:defRPr>
            </a:lvl4pPr>
            <a:lvl5pPr>
              <a:spcBef>
                <a:spcPts val="600"/>
              </a:spcBef>
              <a:defRPr sz="1200" spc="-2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258044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25956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a:latin typeface="Calibri" panose="020F0502020204030204" pitchFamily="34" charset="0"/>
                <a:cs typeface="Calibri" panose="020F0502020204030204" pitchFamily="34" charset="0"/>
              </a:defRPr>
            </a:lvl1pPr>
            <a:lvl2pPr>
              <a:spcBef>
                <a:spcPts val="600"/>
              </a:spcBef>
              <a:defRPr sz="1200">
                <a:latin typeface="Calibri" panose="020F0502020204030204" pitchFamily="34" charset="0"/>
                <a:cs typeface="Calibri" panose="020F0502020204030204" pitchFamily="34" charset="0"/>
              </a:defRPr>
            </a:lvl2pPr>
            <a:lvl3pPr>
              <a:spcBef>
                <a:spcPts val="600"/>
              </a:spcBef>
              <a:defRPr sz="1200">
                <a:latin typeface="Calibri" panose="020F0502020204030204" pitchFamily="34" charset="0"/>
                <a:cs typeface="Calibri" panose="020F0502020204030204" pitchFamily="34" charset="0"/>
              </a:defRPr>
            </a:lvl3pPr>
            <a:lvl4pPr>
              <a:spcBef>
                <a:spcPts val="600"/>
              </a:spcBef>
              <a:defRPr sz="1200">
                <a:latin typeface="Calibri" panose="020F0502020204030204" pitchFamily="34" charset="0"/>
                <a:cs typeface="Calibri" panose="020F0502020204030204" pitchFamily="34" charset="0"/>
              </a:defRPr>
            </a:lvl4pPr>
            <a:lvl5pPr>
              <a:spcBef>
                <a:spcPts val="600"/>
              </a:spcBef>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285874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16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79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52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47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atin typeface="Calibri" panose="020F0502020204030204" pitchFamily="34" charset="0"/>
                <a:cs typeface="Calibri" panose="020F0502020204030204" pitchFamily="34" charset="0"/>
              </a:defRPr>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98694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76597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15517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527509995"/>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342396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25711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80312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355960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56636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171919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55522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270535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a:t>Click icon to add picture</a:t>
            </a:r>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360715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nchor="t"/>
          <a:lstStyle>
            <a:lvl1pPr>
              <a:defRPr>
                <a:solidFill>
                  <a:schemeClr val="accent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42745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665759991"/>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347606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3"/>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191057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3"/>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417958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269617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409423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936368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3778161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3303549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609600" y="1600201"/>
            <a:ext cx="5384800" cy="4525963"/>
          </a:xfrm>
        </p:spPr>
        <p:txBody>
          <a:bodyPr/>
          <a:lstStyle>
            <a:lvl1pPr marL="0" indent="0">
              <a:buNone/>
              <a:defRPr sz="2800"/>
            </a:lvl1pPr>
            <a:lvl2pPr marL="288925"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marL="0" indent="0">
              <a:buNone/>
              <a:defRPr sz="2800"/>
            </a:lvl1pPr>
            <a:lvl2pPr marL="285750" indent="-285750">
              <a:defRPr sz="2400"/>
            </a:lvl2pPr>
            <a:lvl3pPr marL="349250" indent="0">
              <a:buNone/>
              <a:defRPr sz="2000" i="1"/>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012498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Tree>
    <p:extLst>
      <p:ext uri="{BB962C8B-B14F-4D97-AF65-F5344CB8AC3E}">
        <p14:creationId xmlns:p14="http://schemas.microsoft.com/office/powerpoint/2010/main" val="362619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1602274905"/>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32490" y="6356350"/>
            <a:ext cx="2589396" cy="360004"/>
          </a:xfrm>
        </p:spPr>
        <p:txBody>
          <a:bodyPr/>
          <a:lstStyle>
            <a:lvl1pPr algn="r">
              <a:defRPr/>
            </a:lvl1pPr>
          </a:lstStyle>
          <a:p>
            <a:fld id="{6B70B6FD-B4DD-4C3C-B591-D26FF6FF6394}" type="slidenum">
              <a:rPr lang="en-US" smtClean="0"/>
              <a:pPr/>
              <a:t>‹#›</a:t>
            </a:fld>
            <a:endParaRPr lang="en-US"/>
          </a:p>
        </p:txBody>
      </p:sp>
      <p:sp>
        <p:nvSpPr>
          <p:cNvPr id="7" name="Title Placeholder 1"/>
          <p:cNvSpPr>
            <a:spLocks noGrp="1"/>
          </p:cNvSpPr>
          <p:nvPr>
            <p:ph type="title"/>
          </p:nvPr>
        </p:nvSpPr>
        <p:spPr>
          <a:xfrm>
            <a:off x="339047" y="1"/>
            <a:ext cx="11482839" cy="1222376"/>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8"/>
          <p:cNvSpPr>
            <a:spLocks noGrp="1"/>
          </p:cNvSpPr>
          <p:nvPr>
            <p:ph type="body" sz="quarter" idx="13"/>
          </p:nvPr>
        </p:nvSpPr>
        <p:spPr>
          <a:xfrm>
            <a:off x="339047" y="1600200"/>
            <a:ext cx="11482839"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1196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rporate Theme">
  <p:cSld name="Corporate Theme">
    <p:bg>
      <p:bgPr>
        <a:solidFill>
          <a:schemeClr val="accent1"/>
        </a:solidFill>
        <a:effectLst/>
      </p:bgPr>
    </p:bg>
    <p:spTree>
      <p:nvGrpSpPr>
        <p:cNvPr id="1" name="Shape 14"/>
        <p:cNvGrpSpPr/>
        <p:nvPr/>
      </p:nvGrpSpPr>
      <p:grpSpPr>
        <a:xfrm>
          <a:off x="0" y="0"/>
          <a:ext cx="0" cy="0"/>
          <a:chOff x="0" y="0"/>
          <a:chExt cx="0" cy="0"/>
        </a:xfrm>
      </p:grpSpPr>
      <p:pic>
        <p:nvPicPr>
          <p:cNvPr id="15" name="Google Shape;15;p2" descr="A close up of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6" name="Google Shape;16;p2"/>
          <p:cNvPicPr preferRelativeResize="0"/>
          <p:nvPr/>
        </p:nvPicPr>
        <p:blipFill rotWithShape="1">
          <a:blip r:embed="rId3">
            <a:alphaModFix/>
          </a:blip>
          <a:srcRect/>
          <a:stretch/>
        </p:blipFill>
        <p:spPr>
          <a:xfrm>
            <a:off x="3827176" y="2381587"/>
            <a:ext cx="4537648" cy="2158623"/>
          </a:xfrm>
          <a:prstGeom prst="rect">
            <a:avLst/>
          </a:prstGeom>
          <a:noFill/>
          <a:ln>
            <a:noFill/>
          </a:ln>
        </p:spPr>
      </p:pic>
    </p:spTree>
    <p:extLst>
      <p:ext uri="{BB962C8B-B14F-4D97-AF65-F5344CB8AC3E}">
        <p14:creationId xmlns:p14="http://schemas.microsoft.com/office/powerpoint/2010/main" val="3826843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line 02">
  <p:cSld name="Headline 02">
    <p:bg>
      <p:bgPr>
        <a:solidFill>
          <a:schemeClr val="accent1"/>
        </a:solidFill>
        <a:effectLst/>
      </p:bgPr>
    </p:bg>
    <p:spTree>
      <p:nvGrpSpPr>
        <p:cNvPr id="1" name="Shape 22"/>
        <p:cNvGrpSpPr/>
        <p:nvPr/>
      </p:nvGrpSpPr>
      <p:grpSpPr>
        <a:xfrm>
          <a:off x="0" y="0"/>
          <a:ext cx="0" cy="0"/>
          <a:chOff x="0" y="0"/>
          <a:chExt cx="0" cy="0"/>
        </a:xfrm>
      </p:grpSpPr>
      <p:pic>
        <p:nvPicPr>
          <p:cNvPr id="23" name="Google Shape;23;p4" descr="A picture containing building, tower&#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4"/>
          <p:cNvSpPr txBox="1">
            <a:spLocks noGrp="1"/>
          </p:cNvSpPr>
          <p:nvPr>
            <p:ph type="title"/>
          </p:nvPr>
        </p:nvSpPr>
        <p:spPr>
          <a:xfrm>
            <a:off x="460980" y="2766218"/>
            <a:ext cx="10892820" cy="132556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4000"/>
              <a:buFont typeface="Barlow"/>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4"/>
          <p:cNvPicPr preferRelativeResize="0"/>
          <p:nvPr/>
        </p:nvPicPr>
        <p:blipFill rotWithShape="1">
          <a:blip r:embed="rId3">
            <a:alphaModFix/>
          </a:blip>
          <a:srcRect/>
          <a:stretch/>
        </p:blipFill>
        <p:spPr>
          <a:xfrm>
            <a:off x="469226" y="6374494"/>
            <a:ext cx="1812306" cy="143689"/>
          </a:xfrm>
          <a:prstGeom prst="rect">
            <a:avLst/>
          </a:prstGeom>
          <a:noFill/>
          <a:ln>
            <a:noFill/>
          </a:ln>
        </p:spPr>
      </p:pic>
    </p:spTree>
    <p:extLst>
      <p:ext uri="{BB962C8B-B14F-4D97-AF65-F5344CB8AC3E}">
        <p14:creationId xmlns:p14="http://schemas.microsoft.com/office/powerpoint/2010/main" val="189412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264797"/>
            <a:ext cx="10707189" cy="3909292"/>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91646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338341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23367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1277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Tree>
    <p:extLst>
      <p:ext uri="{BB962C8B-B14F-4D97-AF65-F5344CB8AC3E}">
        <p14:creationId xmlns:p14="http://schemas.microsoft.com/office/powerpoint/2010/main" val="38377368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1" y="188914"/>
            <a:ext cx="10707189" cy="1382947"/>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1" y="1791015"/>
            <a:ext cx="10707189" cy="48306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666163" y="6256544"/>
            <a:ext cx="6711221" cy="365125"/>
          </a:xfrm>
          <a:prstGeom prst="rect">
            <a:avLst/>
          </a:prstGeom>
        </p:spPr>
        <p:txBody>
          <a:bodyPr vert="horz" lIns="91440" tIns="45720" rIns="91440" bIns="45720" rtlCol="0" anchor="ctr"/>
          <a:lstStyle>
            <a:lvl1pPr algn="l">
              <a:defRPr sz="1050">
                <a:solidFill>
                  <a:schemeClr val="tx2"/>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190092" y="6256544"/>
            <a:ext cx="616260" cy="365125"/>
          </a:xfrm>
          <a:prstGeom prst="rect">
            <a:avLst/>
          </a:prstGeom>
        </p:spPr>
        <p:txBody>
          <a:bodyPr vert="horz" lIns="91440" tIns="45720" rIns="91440" bIns="45720" rtlCol="0" anchor="ctr"/>
          <a:lstStyle>
            <a:lvl1pPr algn="r">
              <a:defRPr sz="1050" b="0">
                <a:solidFill>
                  <a:srgbClr val="231F20"/>
                </a:solidFill>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194558" cy="253916"/>
          </a:xfrm>
          <a:prstGeom prst="rect">
            <a:avLst/>
          </a:prstGeom>
        </p:spPr>
        <p:txBody>
          <a:bodyPr wrap="none">
            <a:spAutoFit/>
          </a:bodyPr>
          <a:lstStyle/>
          <a:p>
            <a:pPr marR="0" algn="l" rtl="0"/>
            <a:r>
              <a:rPr lang="en-US" sz="1050" b="1" kern="1200">
                <a:solidFill>
                  <a:srgbClr val="231F20"/>
                </a:solidFill>
                <a:latin typeface="Calibri" panose="020F0502020204030204" pitchFamily="34" charset="0"/>
                <a:ea typeface="+mn-ea"/>
                <a:cs typeface="Calibri" panose="020F0502020204030204" pitchFamily="34" charset="0"/>
              </a:rPr>
              <a:t>2020CENSUS.GOV</a:t>
            </a:r>
          </a:p>
        </p:txBody>
      </p:sp>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00" r:id="rId4"/>
    <p:sldLayoutId id="2147483650" r:id="rId5"/>
    <p:sldLayoutId id="2147483666" r:id="rId6"/>
    <p:sldLayoutId id="2147483667" r:id="rId7"/>
    <p:sldLayoutId id="2147483668" r:id="rId8"/>
    <p:sldLayoutId id="2147483671" r:id="rId9"/>
    <p:sldLayoutId id="2147483660" r:id="rId10"/>
    <p:sldLayoutId id="2147483669" r:id="rId11"/>
    <p:sldLayoutId id="2147483670" r:id="rId12"/>
    <p:sldLayoutId id="2147483673" r:id="rId13"/>
    <p:sldLayoutId id="2147483674" r:id="rId14"/>
    <p:sldLayoutId id="2147483649" r:id="rId15"/>
    <p:sldLayoutId id="2147483672" r:id="rId16"/>
    <p:sldLayoutId id="2147483701" r:id="rId17"/>
    <p:sldLayoutId id="2147483702" r:id="rId18"/>
    <p:sldLayoutId id="2147483703" r:id="rId19"/>
    <p:sldLayoutId id="2147483663" r:id="rId20"/>
    <p:sldLayoutId id="2147483664" r:id="rId21"/>
    <p:sldLayoutId id="2147483707" r:id="rId22"/>
    <p:sldLayoutId id="2147483708" r:id="rId23"/>
    <p:sldLayoutId id="2147483709" r:id="rId24"/>
    <p:sldLayoutId id="2147483686" r:id="rId25"/>
    <p:sldLayoutId id="2147483665" r:id="rId26"/>
    <p:sldLayoutId id="2147483684" r:id="rId27"/>
    <p:sldLayoutId id="2147483685" r:id="rId28"/>
    <p:sldLayoutId id="2147483688" r:id="rId29"/>
    <p:sldLayoutId id="2147483689" r:id="rId30"/>
    <p:sldLayoutId id="2147483654" r:id="rId31"/>
    <p:sldLayoutId id="2147483687" r:id="rId32"/>
    <p:sldLayoutId id="2147483693" r:id="rId33"/>
    <p:sldLayoutId id="2147483690" r:id="rId34"/>
    <p:sldLayoutId id="2147483691" r:id="rId35"/>
    <p:sldLayoutId id="2147483692" r:id="rId36"/>
    <p:sldLayoutId id="2147483655" r:id="rId37"/>
    <p:sldLayoutId id="2147483710" r:id="rId38"/>
    <p:sldLayoutId id="2147483711" r:id="rId39"/>
    <p:sldLayoutId id="2147483712" r:id="rId40"/>
    <p:sldLayoutId id="2147483713" r:id="rId41"/>
    <p:sldLayoutId id="2147483714" r:id="rId42"/>
  </p:sldLayoutIdLst>
  <p:hf hd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6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0"/>
        </a:spcBef>
        <a:buFont typeface="Arial" panose="020B0604020202020204" pitchFamily="34" charset="0"/>
        <a:buChar char="•"/>
        <a:defRPr sz="14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4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4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hyperlink" Target="https://www.youtube.com/watch?v=qzmB5oJQ_z4"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png"/><Relationship Id="rId7" Type="http://schemas.openxmlformats.org/officeDocument/2006/relationships/image" Target="../media/image21.tif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 Id="rId9" Type="http://schemas.openxmlformats.org/officeDocument/2006/relationships/image" Target="../media/image23.emf"/></Relationships>
</file>

<file path=ppt/slides/_rels/slide15.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23.emf"/><Relationship Id="rId7" Type="http://schemas.openxmlformats.org/officeDocument/2006/relationships/image" Target="../media/image24.tiff"/><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 Id="rId9" Type="http://schemas.openxmlformats.org/officeDocument/2006/relationships/hyperlink" Target="https://cacm.acm.org/magazines/2019/3/234925-understanding-database-reconstruction-attacks-on-public-dat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T19VwBAqKA"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tmp"/></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png"/><Relationship Id="rId7" Type="http://schemas.openxmlformats.org/officeDocument/2006/relationships/image" Target="../media/image24.tif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_rels/slide24.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png"/><Relationship Id="rId7" Type="http://schemas.openxmlformats.org/officeDocument/2006/relationships/image" Target="../media/image24.tiff"/><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0.tiff"/><Relationship Id="rId11" Type="http://schemas.openxmlformats.org/officeDocument/2006/relationships/image" Target="../media/image30.tmp"/><Relationship Id="rId5" Type="http://schemas.openxmlformats.org/officeDocument/2006/relationships/image" Target="../media/image19.tiff"/><Relationship Id="rId10" Type="http://schemas.openxmlformats.org/officeDocument/2006/relationships/image" Target="../media/image29.tmp"/><Relationship Id="rId4" Type="http://schemas.openxmlformats.org/officeDocument/2006/relationships/image" Target="../media/image18.tiff"/><Relationship Id="rId9" Type="http://schemas.openxmlformats.org/officeDocument/2006/relationships/image" Target="../media/image28.tm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census.gov/geographies/reference-files/time-series/geo/tallies.htm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0.tmp"/><Relationship Id="rId5" Type="http://schemas.openxmlformats.org/officeDocument/2006/relationships/hyperlink" Target="https://www.sciencemag.org/author/jeffrey-mervis" TargetMode="External"/><Relationship Id="rId4" Type="http://schemas.openxmlformats.org/officeDocument/2006/relationships/image" Target="../media/image39.tiff"/></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uscensusbureau/census2020-das-2010ddp/blob/master/doc/2010-Demonstration-Data-Products-Disclosure-Avoidance-System-Design-Specification%20FINAL.pdf" TargetMode="External"/><Relationship Id="rId2" Type="http://schemas.openxmlformats.org/officeDocument/2006/relationships/hyperlink" Target="https://github.com/uscensusbureau/census2020-das-2010ddp" TargetMode="External"/><Relationship Id="rId1" Type="http://schemas.openxmlformats.org/officeDocument/2006/relationships/slideLayout" Target="../slideLayouts/slideLayout5.xml"/><Relationship Id="rId4" Type="http://schemas.openxmlformats.org/officeDocument/2006/relationships/hyperlink" Target="https://github.com/uscensusbureau/census2020-das-2010ddp/blob/master/doc/20191020_1843_Consistency_for_Large_Scale_Differentially_Private_Histograms.pdf"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queue.acm.org/detail.cfm?id=3295691" TargetMode="External"/><Relationship Id="rId13" Type="http://schemas.openxmlformats.org/officeDocument/2006/relationships/hyperlink" Target="https://www.youtube.com/watch?v=R_8riuhIw-4" TargetMode="External"/><Relationship Id="rId3" Type="http://schemas.openxmlformats.org/officeDocument/2006/relationships/hyperlink" Target="https://www2.census.gov/cac/sac/meetings/2017-09/garfinkel-modernizing-disclosure-avoidance.pdf?" TargetMode="External"/><Relationship Id="rId7" Type="http://schemas.openxmlformats.org/officeDocument/2006/relationships/hyperlink" Target="https://digitalcommons.ilr.cornell.edu/ldi/50/" TargetMode="External"/><Relationship Id="rId12" Type="http://schemas.openxmlformats.org/officeDocument/2006/relationships/hyperlink" Target="https://icml.cc/Conferences/2019/ScheduleMultitrack?event=4333"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queue.acm.org" TargetMode="External"/><Relationship Id="rId11" Type="http://schemas.openxmlformats.org/officeDocument/2006/relationships/hyperlink" Target="https://www.census.gov/newsroom/blogs/research-matters/2019/06/disclosure_avoidance.html" TargetMode="External"/><Relationship Id="rId5" Type="http://schemas.openxmlformats.org/officeDocument/2006/relationships/hyperlink" Target="https://arxiv.org/abs/1809.02201" TargetMode="External"/><Relationship Id="rId10" Type="http://schemas.openxmlformats.org/officeDocument/2006/relationships/hyperlink" Target="https://github.com/uscensusbureau/census2020-das-e2e" TargetMode="External"/><Relationship Id="rId4" Type="http://schemas.openxmlformats.org/officeDocument/2006/relationships/hyperlink" Target="https://digitalcommons.ilr.cornell.edu/ldi/49/" TargetMode="External"/><Relationship Id="rId9" Type="http://schemas.openxmlformats.org/officeDocument/2006/relationships/hyperlink" Target="https://www2.census.gov/cac/sac/meetings/2018-12/abowd-disclosure-avoidance.pdf?" TargetMode="External"/><Relationship Id="rId14" Type="http://schemas.openxmlformats.org/officeDocument/2006/relationships/hyperlink" Target="https://www.census.gov/newsroom/press-kits/2019/jsm.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census.gov/about/policies/privac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Tree>
    <p:extLst>
      <p:ext uri="{BB962C8B-B14F-4D97-AF65-F5344CB8AC3E}">
        <p14:creationId xmlns:p14="http://schemas.microsoft.com/office/powerpoint/2010/main" val="310972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a:latin typeface="+mn-lt"/>
              </a:rPr>
              <a:t>Data that we collected in 2010:</a:t>
            </a:r>
          </a:p>
        </p:txBody>
      </p:sp>
      <p:sp>
        <p:nvSpPr>
          <p:cNvPr id="3" name="Slide Number Placeholder 2"/>
          <p:cNvSpPr>
            <a:spLocks noGrp="1"/>
          </p:cNvSpPr>
          <p:nvPr>
            <p:ph type="sldNum" sz="quarter" idx="4294967295"/>
          </p:nvPr>
        </p:nvSpPr>
        <p:spPr/>
        <p:txBody>
          <a:bodyPr/>
          <a:lstStyle/>
          <a:p>
            <a:fld id="{6B70B6FD-B4DD-4C3C-B591-D26FF6FF6394}" type="slidenum">
              <a:rPr lang="en-US" smtClean="0"/>
              <a:pPr/>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76572535"/>
              </p:ext>
            </p:extLst>
          </p:nvPr>
        </p:nvGraphicFramePr>
        <p:xfrm>
          <a:off x="4021016" y="1536437"/>
          <a:ext cx="7562668" cy="387708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770507629"/>
                    </a:ext>
                  </a:extLst>
                </a:gridCol>
                <a:gridCol w="4459350">
                  <a:extLst>
                    <a:ext uri="{9D8B030D-6E8A-4147-A177-3AD203B41FA5}">
                      <a16:colId xmlns:a16="http://schemas.microsoft.com/office/drawing/2014/main" val="2169028296"/>
                    </a:ext>
                  </a:extLst>
                </a:gridCol>
                <a:gridCol w="1426918">
                  <a:extLst>
                    <a:ext uri="{9D8B030D-6E8A-4147-A177-3AD203B41FA5}">
                      <a16:colId xmlns:a16="http://schemas.microsoft.com/office/drawing/2014/main" val="63573396"/>
                    </a:ext>
                  </a:extLst>
                </a:gridCol>
              </a:tblGrid>
              <a:tr h="453141">
                <a:tc>
                  <a:txBody>
                    <a:bodyPr/>
                    <a:lstStyle/>
                    <a:p>
                      <a:pPr algn="ctr"/>
                      <a:r>
                        <a:rPr lang="en-US" sz="2400"/>
                        <a:t>Variable</a:t>
                      </a:r>
                    </a:p>
                  </a:txBody>
                  <a:tcPr anchor="ctr"/>
                </a:tc>
                <a:tc>
                  <a:txBody>
                    <a:bodyPr/>
                    <a:lstStyle/>
                    <a:p>
                      <a:pPr algn="ctr"/>
                      <a:r>
                        <a:rPr lang="en-US" sz="2400"/>
                        <a:t>Range</a:t>
                      </a:r>
                    </a:p>
                  </a:txBody>
                  <a:tcPr anchor="ctr"/>
                </a:tc>
                <a:tc>
                  <a:txBody>
                    <a:bodyPr/>
                    <a:lstStyle/>
                    <a:p>
                      <a:pPr algn="ctr"/>
                      <a:r>
                        <a:rPr lang="en-US" sz="2400"/>
                        <a:t>Bits</a:t>
                      </a:r>
                    </a:p>
                  </a:txBody>
                  <a:tcPr anchor="ctr"/>
                </a:tc>
                <a:extLst>
                  <a:ext uri="{0D108BD9-81ED-4DB2-BD59-A6C34878D82A}">
                    <a16:rowId xmlns:a16="http://schemas.microsoft.com/office/drawing/2014/main" val="386184625"/>
                  </a:ext>
                </a:extLst>
              </a:tr>
              <a:tr h="453141">
                <a:tc>
                  <a:txBody>
                    <a:bodyPr/>
                    <a:lstStyle/>
                    <a:p>
                      <a:pPr algn="ctr"/>
                      <a:r>
                        <a:rPr lang="en-US" sz="2000"/>
                        <a:t>Block</a:t>
                      </a:r>
                    </a:p>
                  </a:txBody>
                  <a:tcPr anchor="ctr"/>
                </a:tc>
                <a:tc>
                  <a:txBody>
                    <a:bodyPr/>
                    <a:lstStyle/>
                    <a:p>
                      <a:pPr algn="ctr"/>
                      <a:r>
                        <a:rPr lang="en-US" sz="2000"/>
                        <a:t>6,207,027 inhabited</a:t>
                      </a:r>
                      <a:r>
                        <a:rPr lang="en-US" sz="2000" baseline="0"/>
                        <a:t> blocks</a:t>
                      </a:r>
                      <a:endParaRPr lang="en-US" sz="2000"/>
                    </a:p>
                  </a:txBody>
                  <a:tcPr anchor="ctr"/>
                </a:tc>
                <a:tc>
                  <a:txBody>
                    <a:bodyPr/>
                    <a:lstStyle/>
                    <a:p>
                      <a:pPr algn="ctr"/>
                      <a:r>
                        <a:rPr lang="en-US" sz="2000"/>
                        <a:t>23</a:t>
                      </a:r>
                    </a:p>
                  </a:txBody>
                  <a:tcPr anchor="ctr"/>
                </a:tc>
                <a:extLst>
                  <a:ext uri="{0D108BD9-81ED-4DB2-BD59-A6C34878D82A}">
                    <a16:rowId xmlns:a16="http://schemas.microsoft.com/office/drawing/2014/main" val="718519472"/>
                  </a:ext>
                </a:extLst>
              </a:tr>
              <a:tr h="453141">
                <a:tc>
                  <a:txBody>
                    <a:bodyPr/>
                    <a:lstStyle/>
                    <a:p>
                      <a:pPr algn="ctr"/>
                      <a:r>
                        <a:rPr lang="en-US" sz="2000"/>
                        <a:t>Sex</a:t>
                      </a:r>
                    </a:p>
                  </a:txBody>
                  <a:tcPr anchor="ctr"/>
                </a:tc>
                <a:tc>
                  <a:txBody>
                    <a:bodyPr/>
                    <a:lstStyle/>
                    <a:p>
                      <a:pPr algn="ctr"/>
                      <a:r>
                        <a:rPr lang="en-US" sz="2000"/>
                        <a:t>2 (Female/Male)</a:t>
                      </a:r>
                    </a:p>
                  </a:txBody>
                  <a:tcPr anchor="ctr"/>
                </a:tc>
                <a:tc>
                  <a:txBody>
                    <a:bodyPr/>
                    <a:lstStyle/>
                    <a:p>
                      <a:pPr algn="ctr"/>
                      <a:r>
                        <a:rPr lang="en-US" sz="2000"/>
                        <a:t>1</a:t>
                      </a:r>
                    </a:p>
                  </a:txBody>
                  <a:tcPr anchor="ctr"/>
                </a:tc>
                <a:extLst>
                  <a:ext uri="{0D108BD9-81ED-4DB2-BD59-A6C34878D82A}">
                    <a16:rowId xmlns:a16="http://schemas.microsoft.com/office/drawing/2014/main" val="3031338392"/>
                  </a:ext>
                </a:extLst>
              </a:tr>
              <a:tr h="632708">
                <a:tc>
                  <a:txBody>
                    <a:bodyPr/>
                    <a:lstStyle/>
                    <a:p>
                      <a:pPr algn="ctr"/>
                      <a:r>
                        <a:rPr lang="en-US" sz="2000"/>
                        <a:t>Age</a:t>
                      </a:r>
                    </a:p>
                  </a:txBody>
                  <a:tcPr anchor="ctr"/>
                </a:tc>
                <a:tc>
                  <a:txBody>
                    <a:bodyPr/>
                    <a:lstStyle/>
                    <a:p>
                      <a:pPr algn="ctr"/>
                      <a:r>
                        <a:rPr lang="en-US" sz="2000"/>
                        <a:t>103 (0-99</a:t>
                      </a:r>
                      <a:r>
                        <a:rPr lang="en-US" sz="2000" baseline="0"/>
                        <a:t> single age year categories, 100-104, 105-109, 110+)</a:t>
                      </a:r>
                      <a:endParaRPr lang="en-US" sz="2000"/>
                    </a:p>
                  </a:txBody>
                  <a:tcPr anchor="ctr"/>
                </a:tc>
                <a:tc>
                  <a:txBody>
                    <a:bodyPr/>
                    <a:lstStyle/>
                    <a:p>
                      <a:pPr algn="ctr"/>
                      <a:r>
                        <a:rPr lang="en-US" sz="2000"/>
                        <a:t>7</a:t>
                      </a:r>
                    </a:p>
                  </a:txBody>
                  <a:tcPr anchor="ctr"/>
                </a:tc>
                <a:extLst>
                  <a:ext uri="{0D108BD9-81ED-4DB2-BD59-A6C34878D82A}">
                    <a16:rowId xmlns:a16="http://schemas.microsoft.com/office/drawing/2014/main" val="1778864473"/>
                  </a:ext>
                </a:extLst>
              </a:tr>
              <a:tr h="453141">
                <a:tc>
                  <a:txBody>
                    <a:bodyPr/>
                    <a:lstStyle/>
                    <a:p>
                      <a:pPr algn="ctr"/>
                      <a:r>
                        <a:rPr lang="en-US" sz="2000"/>
                        <a:t>Race</a:t>
                      </a:r>
                    </a:p>
                  </a:txBody>
                  <a:tcPr anchor="ctr">
                    <a:lnB w="12700" cmpd="sng">
                      <a:noFill/>
                    </a:lnB>
                  </a:tcPr>
                </a:tc>
                <a:tc>
                  <a:txBody>
                    <a:bodyPr/>
                    <a:lstStyle/>
                    <a:p>
                      <a:pPr algn="ctr"/>
                      <a:r>
                        <a:rPr lang="en-US" sz="2000"/>
                        <a:t>63 allowable</a:t>
                      </a:r>
                      <a:r>
                        <a:rPr lang="en-US" sz="2000" baseline="0"/>
                        <a:t> race combinations</a:t>
                      </a:r>
                      <a:endParaRPr lang="en-US" sz="2000"/>
                    </a:p>
                  </a:txBody>
                  <a:tcPr anchor="ctr">
                    <a:lnB w="12700" cmpd="sng">
                      <a:noFill/>
                    </a:lnB>
                  </a:tcPr>
                </a:tc>
                <a:tc>
                  <a:txBody>
                    <a:bodyPr/>
                    <a:lstStyle/>
                    <a:p>
                      <a:pPr algn="ctr"/>
                      <a:r>
                        <a:rPr lang="en-US" sz="2000"/>
                        <a:t>7</a:t>
                      </a:r>
                    </a:p>
                  </a:txBody>
                  <a:tcPr anchor="ctr">
                    <a:lnB w="12700" cmpd="sng">
                      <a:noFill/>
                    </a:lnB>
                  </a:tcPr>
                </a:tc>
                <a:extLst>
                  <a:ext uri="{0D108BD9-81ED-4DB2-BD59-A6C34878D82A}">
                    <a16:rowId xmlns:a16="http://schemas.microsoft.com/office/drawing/2014/main" val="43603807"/>
                  </a:ext>
                </a:extLst>
              </a:tr>
              <a:tr h="453141">
                <a:tc>
                  <a:txBody>
                    <a:bodyPr/>
                    <a:lstStyle/>
                    <a:p>
                      <a:pPr algn="ctr"/>
                      <a:r>
                        <a:rPr lang="en-US" sz="2000"/>
                        <a:t>Ethnicity</a:t>
                      </a:r>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t>2 (Hispanic/Not)</a:t>
                      </a:r>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t>1</a:t>
                      </a:r>
                    </a:p>
                  </a:txBody>
                  <a:tcPr anchor="ctr">
                    <a:lnL w="12700" cmpd="sng">
                      <a:noFill/>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4552201"/>
                  </a:ext>
                </a:extLst>
              </a:tr>
              <a:tr h="453141">
                <a:tc>
                  <a:txBody>
                    <a:bodyPr/>
                    <a:lstStyle/>
                    <a:p>
                      <a:pPr algn="ctr"/>
                      <a:r>
                        <a:rPr lang="en-US" sz="2000"/>
                        <a:t>Relationship</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2000"/>
                        <a:t>17 values</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2000"/>
                        <a:t>5</a:t>
                      </a:r>
                    </a:p>
                  </a:txBody>
                  <a:tcPr anchor="ct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07422"/>
                  </a:ext>
                </a:extLst>
              </a:tr>
              <a:tr h="453141">
                <a:tc>
                  <a:txBody>
                    <a:bodyPr/>
                    <a:lstStyle/>
                    <a:p>
                      <a:pPr algn="ctr"/>
                      <a:r>
                        <a:rPr lang="en-US" sz="2000"/>
                        <a:t>Total</a:t>
                      </a:r>
                    </a:p>
                  </a:txBody>
                  <a:tcPr anchor="ctr">
                    <a:lnT w="57150" cap="flat" cmpd="sng" algn="ctr">
                      <a:solidFill>
                        <a:schemeClr val="tx1"/>
                      </a:solidFill>
                      <a:prstDash val="solid"/>
                      <a:round/>
                      <a:headEnd type="none" w="med" len="med"/>
                      <a:tailEnd type="none" w="med" len="med"/>
                    </a:lnT>
                  </a:tcPr>
                </a:tc>
                <a:tc>
                  <a:txBody>
                    <a:bodyPr/>
                    <a:lstStyle/>
                    <a:p>
                      <a:pPr algn="ctr"/>
                      <a:endParaRPr lang="en-US" sz="2000"/>
                    </a:p>
                  </a:txBody>
                  <a:tcPr anchor="ctr">
                    <a:lnT w="57150" cap="flat" cmpd="sng" algn="ctr">
                      <a:solidFill>
                        <a:schemeClr val="tx1"/>
                      </a:solidFill>
                      <a:prstDash val="solid"/>
                      <a:round/>
                      <a:headEnd type="none" w="med" len="med"/>
                      <a:tailEnd type="none" w="med" len="med"/>
                    </a:lnT>
                  </a:tcPr>
                </a:tc>
                <a:tc>
                  <a:txBody>
                    <a:bodyPr/>
                    <a:lstStyle/>
                    <a:p>
                      <a:pPr algn="ctr"/>
                      <a:r>
                        <a:rPr lang="en-US" sz="2000"/>
                        <a:t>44</a:t>
                      </a:r>
                    </a:p>
                  </a:txBody>
                  <a:tcPr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86208329"/>
                  </a:ext>
                </a:extLst>
              </a:tr>
            </a:tbl>
          </a:graphicData>
        </a:graphic>
      </p:graphicFrame>
      <p:pic>
        <p:nvPicPr>
          <p:cNvPr id="7" name="Picture 6"/>
          <p:cNvPicPr>
            <a:picLocks noChangeAspect="1"/>
          </p:cNvPicPr>
          <p:nvPr/>
        </p:nvPicPr>
        <p:blipFill>
          <a:blip r:embed="rId3"/>
          <a:stretch>
            <a:fillRect/>
          </a:stretch>
        </p:blipFill>
        <p:spPr>
          <a:xfrm>
            <a:off x="594958" y="1870207"/>
            <a:ext cx="2991014" cy="2244593"/>
          </a:xfrm>
          <a:prstGeom prst="rect">
            <a:avLst/>
          </a:prstGeom>
        </p:spPr>
      </p:pic>
      <p:sp>
        <p:nvSpPr>
          <p:cNvPr id="8" name="Rectangle 7"/>
          <p:cNvSpPr/>
          <p:nvPr/>
        </p:nvSpPr>
        <p:spPr>
          <a:xfrm>
            <a:off x="1412631" y="5501121"/>
            <a:ext cx="8065028" cy="1015663"/>
          </a:xfrm>
          <a:prstGeom prst="rect">
            <a:avLst/>
          </a:prstGeom>
          <a:solidFill>
            <a:schemeClr val="bg1"/>
          </a:solidFill>
        </p:spPr>
        <p:txBody>
          <a:bodyPr wrap="none">
            <a:spAutoFit/>
          </a:bodyPr>
          <a:lstStyle/>
          <a:p>
            <a:r>
              <a:rPr lang="en-US" sz="2000" b="1" u="sng"/>
              <a:t>2010 values:</a:t>
            </a:r>
          </a:p>
          <a:p>
            <a:r>
              <a:rPr lang="en-US" sz="2000" b="1"/>
              <a:t>308,745,538 people x 6 variables =   1,852,473,228 measurements</a:t>
            </a:r>
          </a:p>
          <a:p>
            <a:r>
              <a:rPr lang="en-US" sz="2000" b="1"/>
              <a:t>308,745,538 people x 44 bits        = 13,584,803,672 bits ≈ 1.7 GB</a:t>
            </a:r>
          </a:p>
        </p:txBody>
      </p:sp>
    </p:spTree>
    <p:extLst>
      <p:ext uri="{BB962C8B-B14F-4D97-AF65-F5344CB8AC3E}">
        <p14:creationId xmlns:p14="http://schemas.microsoft.com/office/powerpoint/2010/main" val="59669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chor="t">
            <a:normAutofit fontScale="90000"/>
          </a:bodyPr>
          <a:lstStyle/>
          <a:p>
            <a:r>
              <a:rPr lang="en-US"/>
              <a:t>2010 Census: Summary of Publications</a:t>
            </a:r>
            <a:br>
              <a:rPr lang="en-US"/>
            </a:br>
            <a:r>
              <a:rPr lang="en-US" sz="3200"/>
              <a:t>(approximate counts)</a:t>
            </a:r>
            <a:endParaRPr lang="en-US"/>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ext uri="{D42A27DB-BD31-4B8C-83A1-F6EECF244321}">
                <p14:modId xmlns:p14="http://schemas.microsoft.com/office/powerpoint/2010/main" val="3879444327"/>
              </p:ext>
            </p:extLst>
          </p:nvPr>
        </p:nvGraphicFramePr>
        <p:xfrm>
          <a:off x="1320151" y="1982631"/>
          <a:ext cx="9401909" cy="3169920"/>
        </p:xfrm>
        <a:graphic>
          <a:graphicData uri="http://schemas.openxmlformats.org/drawingml/2006/table">
            <a:tbl>
              <a:tblPr firstRow="1" bandRow="1">
                <a:tableStyleId>{5C22544A-7EE6-4342-B048-85BDC9FD1C3A}</a:tableStyleId>
              </a:tblPr>
              <a:tblGrid>
                <a:gridCol w="6656440">
                  <a:extLst>
                    <a:ext uri="{9D8B030D-6E8A-4147-A177-3AD203B41FA5}">
                      <a16:colId xmlns:a16="http://schemas.microsoft.com/office/drawing/2014/main" val="258977139"/>
                    </a:ext>
                  </a:extLst>
                </a:gridCol>
                <a:gridCol w="2745469">
                  <a:extLst>
                    <a:ext uri="{9D8B030D-6E8A-4147-A177-3AD203B41FA5}">
                      <a16:colId xmlns:a16="http://schemas.microsoft.com/office/drawing/2014/main" val="2291934488"/>
                    </a:ext>
                  </a:extLst>
                </a:gridCol>
              </a:tblGrid>
              <a:tr h="393375">
                <a:tc>
                  <a:txBody>
                    <a:bodyPr/>
                    <a:lstStyle/>
                    <a:p>
                      <a:pPr algn="ctr"/>
                      <a:r>
                        <a:rPr lang="en-US" sz="2000"/>
                        <a:t>Publication</a:t>
                      </a:r>
                    </a:p>
                  </a:txBody>
                  <a:tcPr/>
                </a:tc>
                <a:tc>
                  <a:txBody>
                    <a:bodyPr/>
                    <a:lstStyle/>
                    <a:p>
                      <a:pPr algn="ctr"/>
                      <a:r>
                        <a:rPr lang="en-US" sz="2000"/>
                        <a:t>Released counts</a:t>
                      </a:r>
                    </a:p>
                  </a:txBody>
                  <a:tcPr/>
                </a:tc>
                <a:extLst>
                  <a:ext uri="{0D108BD9-81ED-4DB2-BD59-A6C34878D82A}">
                    <a16:rowId xmlns:a16="http://schemas.microsoft.com/office/drawing/2014/main" val="1491952384"/>
                  </a:ext>
                </a:extLst>
              </a:tr>
              <a:tr h="393375">
                <a:tc>
                  <a:txBody>
                    <a:bodyPr/>
                    <a:lstStyle/>
                    <a:p>
                      <a:r>
                        <a:rPr lang="en-US" sz="2000"/>
                        <a:t>PL94-171 Redistricting</a:t>
                      </a:r>
                    </a:p>
                  </a:txBody>
                  <a:tcPr/>
                </a:tc>
                <a:tc>
                  <a:txBody>
                    <a:bodyPr/>
                    <a:lstStyle/>
                    <a:p>
                      <a:pPr algn="r"/>
                      <a:r>
                        <a:rPr lang="en-US" sz="2000"/>
                        <a:t>2,771,998,263</a:t>
                      </a:r>
                    </a:p>
                  </a:txBody>
                  <a:tcPr/>
                </a:tc>
                <a:extLst>
                  <a:ext uri="{0D108BD9-81ED-4DB2-BD59-A6C34878D82A}">
                    <a16:rowId xmlns:a16="http://schemas.microsoft.com/office/drawing/2014/main" val="602240517"/>
                  </a:ext>
                </a:extLst>
              </a:tr>
              <a:tr h="393375">
                <a:tc>
                  <a:txBody>
                    <a:bodyPr/>
                    <a:lstStyle/>
                    <a:p>
                      <a:r>
                        <a:rPr lang="en-US" sz="2000" u="sng"/>
                        <a:t>Balance of Summary File 1</a:t>
                      </a:r>
                    </a:p>
                  </a:txBody>
                  <a:tcPr/>
                </a:tc>
                <a:tc>
                  <a:txBody>
                    <a:bodyPr/>
                    <a:lstStyle/>
                    <a:p>
                      <a:pPr algn="r"/>
                      <a:r>
                        <a:rPr lang="en-US" sz="2000" u="sng"/>
                        <a:t>2,806,899,669</a:t>
                      </a:r>
                    </a:p>
                  </a:txBody>
                  <a:tcPr/>
                </a:tc>
                <a:extLst>
                  <a:ext uri="{0D108BD9-81ED-4DB2-BD59-A6C34878D82A}">
                    <a16:rowId xmlns:a16="http://schemas.microsoft.com/office/drawing/2014/main" val="2762236341"/>
                  </a:ext>
                </a:extLst>
              </a:tr>
              <a:tr h="393375">
                <a:tc>
                  <a:txBody>
                    <a:bodyPr/>
                    <a:lstStyle/>
                    <a:p>
                      <a:r>
                        <a:rPr lang="en-US" sz="2000"/>
                        <a:t>Total Statistics in PL94-171</a:t>
                      </a:r>
                      <a:r>
                        <a:rPr lang="en-US" sz="2000" baseline="0"/>
                        <a:t> and Balance of SF1:</a:t>
                      </a:r>
                      <a:endParaRPr lang="en-US" sz="2000"/>
                    </a:p>
                  </a:txBody>
                  <a:tcPr/>
                </a:tc>
                <a:tc>
                  <a:txBody>
                    <a:bodyPr/>
                    <a:lstStyle/>
                    <a:p>
                      <a:pPr algn="r"/>
                      <a:r>
                        <a:rPr lang="en-US" sz="2000"/>
                        <a:t>5,578,897,932</a:t>
                      </a:r>
                    </a:p>
                  </a:txBody>
                  <a:tcPr/>
                </a:tc>
                <a:extLst>
                  <a:ext uri="{0D108BD9-81ED-4DB2-BD59-A6C34878D82A}">
                    <a16:rowId xmlns:a16="http://schemas.microsoft.com/office/drawing/2014/main" val="2642191056"/>
                  </a:ext>
                </a:extLst>
              </a:tr>
              <a:tr h="393375">
                <a:tc>
                  <a:txBody>
                    <a:bodyPr/>
                    <a:lstStyle/>
                    <a:p>
                      <a:endParaRPr lang="en-US" sz="2000"/>
                    </a:p>
                  </a:txBody>
                  <a:tcPr/>
                </a:tc>
                <a:tc>
                  <a:txBody>
                    <a:bodyPr/>
                    <a:lstStyle/>
                    <a:p>
                      <a:pPr algn="r"/>
                      <a:endParaRPr lang="en-US" sz="2000"/>
                    </a:p>
                  </a:txBody>
                  <a:tcPr/>
                </a:tc>
                <a:extLst>
                  <a:ext uri="{0D108BD9-81ED-4DB2-BD59-A6C34878D82A}">
                    <a16:rowId xmlns:a16="http://schemas.microsoft.com/office/drawing/2014/main" val="4130988440"/>
                  </a:ext>
                </a:extLst>
              </a:tr>
              <a:tr h="393375">
                <a:tc>
                  <a:txBody>
                    <a:bodyPr/>
                    <a:lstStyle/>
                    <a:p>
                      <a:r>
                        <a:rPr lang="en-US" sz="2000"/>
                        <a:t>Published Statistics/person</a:t>
                      </a:r>
                    </a:p>
                  </a:txBody>
                  <a:tcPr/>
                </a:tc>
                <a:tc>
                  <a:txBody>
                    <a:bodyPr/>
                    <a:lstStyle/>
                    <a:p>
                      <a:pPr algn="r"/>
                      <a:r>
                        <a:rPr lang="en-US" sz="2000"/>
                        <a:t>18</a:t>
                      </a:r>
                    </a:p>
                  </a:txBody>
                  <a:tcPr/>
                </a:tc>
                <a:extLst>
                  <a:ext uri="{0D108BD9-81ED-4DB2-BD59-A6C34878D82A}">
                    <a16:rowId xmlns:a16="http://schemas.microsoft.com/office/drawing/2014/main" val="4244604148"/>
                  </a:ext>
                </a:extLst>
              </a:tr>
              <a:tr h="393375">
                <a:tc>
                  <a:txBody>
                    <a:bodyPr/>
                    <a:lstStyle/>
                    <a:p>
                      <a:r>
                        <a:rPr lang="en-US" sz="2000"/>
                        <a:t>    Recall:  Collected variables/person:</a:t>
                      </a:r>
                    </a:p>
                  </a:txBody>
                  <a:tcPr>
                    <a:solidFill>
                      <a:schemeClr val="accent2">
                        <a:lumMod val="20000"/>
                        <a:lumOff val="80000"/>
                      </a:schemeClr>
                    </a:solidFill>
                  </a:tcPr>
                </a:tc>
                <a:tc>
                  <a:txBody>
                    <a:bodyPr/>
                    <a:lstStyle/>
                    <a:p>
                      <a:pPr algn="r"/>
                      <a:r>
                        <a:rPr lang="en-US" sz="2000"/>
                        <a:t>6</a:t>
                      </a:r>
                    </a:p>
                  </a:txBody>
                  <a:tcPr>
                    <a:solidFill>
                      <a:schemeClr val="accent2">
                        <a:lumMod val="20000"/>
                        <a:lumOff val="80000"/>
                      </a:schemeClr>
                    </a:solidFill>
                  </a:tcPr>
                </a:tc>
                <a:extLst>
                  <a:ext uri="{0D108BD9-81ED-4DB2-BD59-A6C34878D82A}">
                    <a16:rowId xmlns:a16="http://schemas.microsoft.com/office/drawing/2014/main" val="1955770070"/>
                  </a:ext>
                </a:extLst>
              </a:tr>
              <a:tr h="393375">
                <a:tc>
                  <a:txBody>
                    <a:bodyPr/>
                    <a:lstStyle/>
                    <a:p>
                      <a:r>
                        <a:rPr lang="en-US" sz="2000" b="1"/>
                        <a:t>Published Statistics/collected variable</a:t>
                      </a:r>
                    </a:p>
                  </a:txBody>
                  <a:tcPr/>
                </a:tc>
                <a:tc>
                  <a:txBody>
                    <a:bodyPr/>
                    <a:lstStyle/>
                    <a:p>
                      <a:pPr algn="r"/>
                      <a:r>
                        <a:rPr lang="en-US" sz="2000" b="1"/>
                        <a:t>18 ÷</a:t>
                      </a:r>
                      <a:r>
                        <a:rPr lang="en-US" sz="2000" b="1" baseline="0"/>
                        <a:t> 6 ≈</a:t>
                      </a:r>
                      <a:r>
                        <a:rPr lang="en-US" sz="2000" b="1"/>
                        <a:t> 3</a:t>
                      </a:r>
                    </a:p>
                  </a:txBody>
                  <a:tcPr/>
                </a:tc>
                <a:extLst>
                  <a:ext uri="{0D108BD9-81ED-4DB2-BD59-A6C34878D82A}">
                    <a16:rowId xmlns:a16="http://schemas.microsoft.com/office/drawing/2014/main" val="1379422384"/>
                  </a:ext>
                </a:extLst>
              </a:tr>
            </a:tbl>
          </a:graphicData>
        </a:graphic>
      </p:graphicFrame>
      <p:sp>
        <p:nvSpPr>
          <p:cNvPr id="3" name="Slide Number Placeholder 2"/>
          <p:cNvSpPr>
            <a:spLocks noGrp="1"/>
          </p:cNvSpPr>
          <p:nvPr>
            <p:ph type="sldNum" sz="quarter" idx="4294967295"/>
          </p:nvPr>
        </p:nvSpPr>
        <p:spPr/>
        <p:txBody>
          <a:bodyPr/>
          <a:lstStyle/>
          <a:p>
            <a:fld id="{6B70B6FD-B4DD-4C3C-B591-D26FF6FF6394}" type="slidenum">
              <a:rPr lang="en-US" smtClean="0"/>
              <a:pPr/>
              <a:t>11</a:t>
            </a:fld>
            <a:endParaRPr lang="en-US"/>
          </a:p>
        </p:txBody>
      </p:sp>
      <p:sp>
        <p:nvSpPr>
          <p:cNvPr id="4" name="TextBox 3"/>
          <p:cNvSpPr txBox="1"/>
          <p:nvPr/>
        </p:nvSpPr>
        <p:spPr>
          <a:xfrm>
            <a:off x="2875558" y="5415758"/>
            <a:ext cx="6291093" cy="646331"/>
          </a:xfrm>
          <a:prstGeom prst="rect">
            <a:avLst/>
          </a:prstGeom>
          <a:noFill/>
        </p:spPr>
        <p:txBody>
          <a:bodyPr wrap="square" rtlCol="0">
            <a:spAutoFit/>
          </a:bodyPr>
          <a:lstStyle/>
          <a:p>
            <a:r>
              <a:rPr lang="en-US" b="1" i="1"/>
              <a:t>You can create a system 5.5 billion simultaneous equations and solve for 1.8 billion unknown integers!</a:t>
            </a:r>
          </a:p>
        </p:txBody>
      </p:sp>
    </p:spTree>
    <p:extLst>
      <p:ext uri="{BB962C8B-B14F-4D97-AF65-F5344CB8AC3E}">
        <p14:creationId xmlns:p14="http://schemas.microsoft.com/office/powerpoint/2010/main" val="396967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We performed a database reconstruct and re-identification attack for all 308,745,538 people in the 2010 Census</a:t>
            </a:r>
          </a:p>
        </p:txBody>
      </p:sp>
      <p:sp>
        <p:nvSpPr>
          <p:cNvPr id="3" name="Content Placeholder 2"/>
          <p:cNvSpPr>
            <a:spLocks noGrp="1"/>
          </p:cNvSpPr>
          <p:nvPr>
            <p:ph idx="1"/>
          </p:nvPr>
        </p:nvSpPr>
        <p:spPr/>
        <p:txBody>
          <a:bodyPr>
            <a:normAutofit/>
          </a:bodyPr>
          <a:lstStyle/>
          <a:p>
            <a:r>
              <a:rPr lang="en-US"/>
              <a:t>Reconstructed all 308,745,538 microdata records</a:t>
            </a:r>
          </a:p>
          <a:p>
            <a:r>
              <a:rPr lang="en-US"/>
              <a:t>Used four commercial databases of the 2010 US population </a:t>
            </a:r>
            <a:br>
              <a:rPr lang="en-US"/>
            </a:br>
            <a:r>
              <a:rPr lang="en-US"/>
              <a:t>acquired 2009-2011 in support of the 2010 Census.</a:t>
            </a:r>
          </a:p>
          <a:p>
            <a:endParaRPr lang="en-US"/>
          </a:p>
          <a:p>
            <a:endParaRPr lang="en-US"/>
          </a:p>
          <a:p>
            <a:endParaRPr lang="en-US"/>
          </a:p>
          <a:p>
            <a:endParaRPr lang="en-US"/>
          </a:p>
          <a:p>
            <a:endParaRPr lang="en-US"/>
          </a:p>
          <a:p>
            <a:endParaRPr lang="en-US"/>
          </a:p>
          <a:p>
            <a:r>
              <a:rPr lang="en-US"/>
              <a:t>Link rate: 45%</a:t>
            </a:r>
          </a:p>
          <a:p>
            <a:r>
              <a:rPr lang="en-US"/>
              <a:t>Validated Re-identification Rate: 38% (17% of the US population)</a:t>
            </a:r>
          </a:p>
          <a:p>
            <a:endParaRPr lang="en-US"/>
          </a:p>
          <a:p>
            <a:endParaRPr lang="en-US"/>
          </a:p>
        </p:txBody>
      </p:sp>
      <p:sp>
        <p:nvSpPr>
          <p:cNvPr id="7" name="Slide Number Placeholder 6"/>
          <p:cNvSpPr>
            <a:spLocks noGrp="1"/>
          </p:cNvSpPr>
          <p:nvPr>
            <p:ph type="sldNum" sz="quarter" idx="11"/>
          </p:nvPr>
        </p:nvSpPr>
        <p:spPr/>
        <p:txBody>
          <a:bodyPr/>
          <a:lstStyle/>
          <a:p>
            <a:fld id="{6B70B6FD-B4DD-4C3C-B591-D26FF6FF6394}" type="slidenum">
              <a:rPr lang="en-US" smtClean="0"/>
              <a:pPr/>
              <a:t>12</a:t>
            </a:fld>
            <a:endParaRPr lang="en-US"/>
          </a:p>
        </p:txBody>
      </p:sp>
      <p:sp>
        <p:nvSpPr>
          <p:cNvPr id="9" name="Oval 8"/>
          <p:cNvSpPr/>
          <p:nvPr/>
        </p:nvSpPr>
        <p:spPr>
          <a:xfrm>
            <a:off x="4754880" y="3454988"/>
            <a:ext cx="5227320" cy="1668052"/>
          </a:xfrm>
          <a:prstGeom prst="ellipse">
            <a:avLst/>
          </a:prstGeom>
          <a:solidFill>
            <a:schemeClr val="accent3">
              <a:lumMod val="40000"/>
              <a:lumOff val="60000"/>
              <a:alpha val="48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07920" y="3454988"/>
            <a:ext cx="5227320" cy="1728311"/>
          </a:xfrm>
          <a:prstGeom prst="ellipse">
            <a:avLst/>
          </a:prstGeom>
          <a:solidFill>
            <a:schemeClr val="accent4">
              <a:lumMod val="40000"/>
              <a:lumOff val="60000"/>
              <a:alpha val="46000"/>
            </a:schemeClr>
          </a:solidFill>
          <a:ln w="508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78223" y="3626645"/>
            <a:ext cx="2538019" cy="1384995"/>
          </a:xfrm>
          <a:prstGeom prst="rect">
            <a:avLst/>
          </a:prstGeom>
          <a:noFill/>
        </p:spPr>
        <p:txBody>
          <a:bodyPr wrap="square" rtlCol="0">
            <a:spAutoFit/>
          </a:bodyPr>
          <a:lstStyle/>
          <a:p>
            <a:pPr algn="ctr"/>
            <a:r>
              <a:rPr lang="en-US" sz="2800" b="1"/>
              <a:t>Address</a:t>
            </a:r>
          </a:p>
          <a:p>
            <a:pPr algn="ctr"/>
            <a:r>
              <a:rPr lang="en-US" sz="2800" b="1"/>
              <a:t>Age </a:t>
            </a:r>
          </a:p>
          <a:p>
            <a:pPr algn="ctr"/>
            <a:r>
              <a:rPr lang="en-US" sz="2800" b="1"/>
              <a:t>Sex</a:t>
            </a:r>
          </a:p>
        </p:txBody>
      </p:sp>
      <p:sp>
        <p:nvSpPr>
          <p:cNvPr id="12" name="TextBox 11"/>
          <p:cNvSpPr txBox="1"/>
          <p:nvPr/>
        </p:nvSpPr>
        <p:spPr>
          <a:xfrm>
            <a:off x="3039716" y="4057532"/>
            <a:ext cx="1932054" cy="523220"/>
          </a:xfrm>
          <a:prstGeom prst="rect">
            <a:avLst/>
          </a:prstGeom>
          <a:noFill/>
        </p:spPr>
        <p:txBody>
          <a:bodyPr wrap="square" rtlCol="0">
            <a:spAutoFit/>
          </a:bodyPr>
          <a:lstStyle/>
          <a:p>
            <a:pPr algn="ctr"/>
            <a:r>
              <a:rPr lang="en-US" sz="2800" b="1"/>
              <a:t>Name</a:t>
            </a:r>
          </a:p>
        </p:txBody>
      </p:sp>
      <p:sp>
        <p:nvSpPr>
          <p:cNvPr id="13" name="TextBox 12"/>
          <p:cNvSpPr txBox="1"/>
          <p:nvPr/>
        </p:nvSpPr>
        <p:spPr>
          <a:xfrm>
            <a:off x="7632488" y="3842088"/>
            <a:ext cx="1937557" cy="954107"/>
          </a:xfrm>
          <a:prstGeom prst="rect">
            <a:avLst/>
          </a:prstGeom>
          <a:noFill/>
        </p:spPr>
        <p:txBody>
          <a:bodyPr wrap="square" rtlCol="0">
            <a:spAutoFit/>
          </a:bodyPr>
          <a:lstStyle/>
          <a:p>
            <a:pPr algn="ctr"/>
            <a:r>
              <a:rPr lang="en-US" sz="2800" b="1"/>
              <a:t>Ethnicity</a:t>
            </a:r>
          </a:p>
          <a:p>
            <a:pPr algn="ctr"/>
            <a:r>
              <a:rPr lang="en-US" sz="2800" b="1"/>
              <a:t>Race</a:t>
            </a:r>
          </a:p>
        </p:txBody>
      </p:sp>
      <p:sp>
        <p:nvSpPr>
          <p:cNvPr id="14" name="TextBox 13"/>
          <p:cNvSpPr txBox="1"/>
          <p:nvPr/>
        </p:nvSpPr>
        <p:spPr>
          <a:xfrm>
            <a:off x="3123025" y="5071269"/>
            <a:ext cx="2898081" cy="369332"/>
          </a:xfrm>
          <a:prstGeom prst="rect">
            <a:avLst/>
          </a:prstGeom>
          <a:noFill/>
        </p:spPr>
        <p:txBody>
          <a:bodyPr wrap="square" rtlCol="0">
            <a:spAutoFit/>
          </a:bodyPr>
          <a:lstStyle/>
          <a:p>
            <a:pPr algn="ctr"/>
            <a:r>
              <a:rPr lang="en-US" b="1"/>
              <a:t>Commercial Data</a:t>
            </a:r>
          </a:p>
        </p:txBody>
      </p:sp>
      <p:sp>
        <p:nvSpPr>
          <p:cNvPr id="15" name="TextBox 14"/>
          <p:cNvSpPr txBox="1"/>
          <p:nvPr/>
        </p:nvSpPr>
        <p:spPr>
          <a:xfrm>
            <a:off x="5899582" y="5085975"/>
            <a:ext cx="3419667" cy="369332"/>
          </a:xfrm>
          <a:prstGeom prst="rect">
            <a:avLst/>
          </a:prstGeom>
          <a:noFill/>
        </p:spPr>
        <p:txBody>
          <a:bodyPr wrap="square" rtlCol="0">
            <a:spAutoFit/>
          </a:bodyPr>
          <a:lstStyle/>
          <a:p>
            <a:pPr algn="ctr"/>
            <a:r>
              <a:rPr lang="en-US" b="1"/>
              <a:t>Reconstructed Data</a:t>
            </a:r>
          </a:p>
        </p:txBody>
      </p:sp>
    </p:spTree>
    <p:extLst>
      <p:ext uri="{BB962C8B-B14F-4D97-AF65-F5344CB8AC3E}">
        <p14:creationId xmlns:p14="http://schemas.microsoft.com/office/powerpoint/2010/main" val="306866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Differential Privacy and the 2020 Census</a:t>
            </a:r>
          </a:p>
        </p:txBody>
      </p:sp>
      <p:sp>
        <p:nvSpPr>
          <p:cNvPr id="9" name="Subtitle 8"/>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191250"/>
            <a:ext cx="615950" cy="365125"/>
          </a:xfrm>
        </p:spPr>
        <p:txBody>
          <a:bodyPr/>
          <a:lstStyle/>
          <a:p>
            <a:fld id="{2BEE099A-8562-47CA-944D-F82EDDAC5192}" type="slidenum">
              <a:rPr lang="en-US" smtClean="0"/>
              <a:pPr/>
              <a:t>13</a:t>
            </a:fld>
            <a:endParaRPr lang="en-US"/>
          </a:p>
        </p:txBody>
      </p:sp>
      <p:pic>
        <p:nvPicPr>
          <p:cNvPr id="5" name="Picture 4" descr="Screen Clippi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795" y="2551906"/>
            <a:ext cx="6776727" cy="3821906"/>
          </a:xfrm>
          <a:prstGeom prst="rect">
            <a:avLst/>
          </a:prstGeom>
        </p:spPr>
      </p:pic>
    </p:spTree>
    <p:extLst>
      <p:ext uri="{BB962C8B-B14F-4D97-AF65-F5344CB8AC3E}">
        <p14:creationId xmlns:p14="http://schemas.microsoft.com/office/powerpoint/2010/main" val="83655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Autofit/>
          </a:bodyPr>
          <a:lstStyle/>
          <a:p>
            <a:pPr algn="l"/>
            <a:r>
              <a:rPr lang="en-US" sz="3200"/>
              <a:t>Statistical agencies aggregate data from many households together into a single publication.</a:t>
            </a:r>
          </a:p>
        </p:txBody>
      </p:sp>
      <p:pic>
        <p:nvPicPr>
          <p:cNvPr id="10" name="Content Placeholder 9">
            <a:extLst>
              <a:ext uri="{FF2B5EF4-FFF2-40B4-BE49-F238E27FC236}">
                <a16:creationId xmlns:a16="http://schemas.microsoft.com/office/drawing/2014/main" id="{FB4CFC89-A1BC-1E48-89CF-C75BEA26CCB3}"/>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34759" y="2502819"/>
            <a:ext cx="3195981" cy="1992981"/>
          </a:xfrm>
          <a:prstGeom prst="rect">
            <a:avLst/>
          </a:prstGeom>
        </p:spPr>
      </p:pic>
      <p:sp>
        <p:nvSpPr>
          <p:cNvPr id="4" name="Slide Number Placeholder 3"/>
          <p:cNvSpPr>
            <a:spLocks noGrp="1"/>
          </p:cNvSpPr>
          <p:nvPr>
            <p:ph type="sldNum" sz="quarter" idx="4294967295"/>
          </p:nvPr>
        </p:nvSpPr>
        <p:spPr>
          <a:xfrm>
            <a:off x="9602788" y="6356350"/>
            <a:ext cx="2589212" cy="360363"/>
          </a:xfrm>
        </p:spPr>
        <p:txBody>
          <a:bodyPr/>
          <a:lstStyle/>
          <a:p>
            <a:fld id="{6B70B6FD-B4DD-4C3C-B591-D26FF6FF6394}" type="slidenum">
              <a:rPr lang="en-US" smtClean="0"/>
              <a:t>14</a:t>
            </a:fld>
            <a:endParaRPr lang="en-US"/>
          </a:p>
        </p:txBody>
      </p:sp>
      <p:grpSp>
        <p:nvGrpSpPr>
          <p:cNvPr id="2" name="Group 1">
            <a:extLst>
              <a:ext uri="{FF2B5EF4-FFF2-40B4-BE49-F238E27FC236}">
                <a16:creationId xmlns:a16="http://schemas.microsoft.com/office/drawing/2014/main" id="{F21ACE3E-21A1-444F-A91F-333CC7DC2523}"/>
              </a:ext>
            </a:extLst>
          </p:cNvPr>
          <p:cNvGrpSpPr/>
          <p:nvPr/>
        </p:nvGrpSpPr>
        <p:grpSpPr>
          <a:xfrm>
            <a:off x="689809" y="4495800"/>
            <a:ext cx="3026374" cy="1244937"/>
            <a:chOff x="393091" y="3295805"/>
            <a:chExt cx="3026374" cy="1244937"/>
          </a:xfrm>
        </p:grpSpPr>
        <p:pic>
          <p:nvPicPr>
            <p:cNvPr id="6" name="Picture 5">
              <a:extLst>
                <a:ext uri="{FF2B5EF4-FFF2-40B4-BE49-F238E27FC236}">
                  <a16:creationId xmlns:a16="http://schemas.microsoft.com/office/drawing/2014/main" id="{41E4389E-94D1-F14F-86EF-37C3FC25F9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7" name="Picture 6">
              <a:extLst>
                <a:ext uri="{FF2B5EF4-FFF2-40B4-BE49-F238E27FC236}">
                  <a16:creationId xmlns:a16="http://schemas.microsoft.com/office/drawing/2014/main" id="{E4C1C567-5689-CC40-8C08-B9401B4C67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8" name="Picture 7">
              <a:extLst>
                <a:ext uri="{FF2B5EF4-FFF2-40B4-BE49-F238E27FC236}">
                  <a16:creationId xmlns:a16="http://schemas.microsoft.com/office/drawing/2014/main" id="{37768F5B-0CDC-1746-B76B-8644782D123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9" name="Picture 8">
              <a:extLst>
                <a:ext uri="{FF2B5EF4-FFF2-40B4-BE49-F238E27FC236}">
                  <a16:creationId xmlns:a16="http://schemas.microsoft.com/office/drawing/2014/main" id="{6BA5FB2E-CEA0-6148-B997-435489F7F5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C6A21A62-B497-2A4A-AB14-4CA5E78D1BB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graphicFrame>
        <p:nvGraphicFramePr>
          <p:cNvPr id="13" name="Content Placeholder 17">
            <a:extLst>
              <a:ext uri="{FF2B5EF4-FFF2-40B4-BE49-F238E27FC236}">
                <a16:creationId xmlns:a16="http://schemas.microsoft.com/office/drawing/2014/main" id="{11D93638-98CA-FD4B-95FD-E0DB99F1772E}"/>
              </a:ext>
            </a:extLst>
          </p:cNvPr>
          <p:cNvGraphicFramePr>
            <a:graphicFrameLocks/>
          </p:cNvGraphicFramePr>
          <p:nvPr>
            <p:extLst>
              <p:ext uri="{D42A27DB-BD31-4B8C-83A1-F6EECF244321}">
                <p14:modId xmlns:p14="http://schemas.microsoft.com/office/powerpoint/2010/main" val="1358590039"/>
              </p:ext>
            </p:extLst>
          </p:nvPr>
        </p:nvGraphicFramePr>
        <p:xfrm>
          <a:off x="6760658" y="1828799"/>
          <a:ext cx="4614043" cy="2926080"/>
        </p:xfrm>
        <a:graphic>
          <a:graphicData uri="http://schemas.openxmlformats.org/drawingml/2006/table">
            <a:tbl>
              <a:tblPr firstRow="1" bandRow="1">
                <a:tableStyleId>{5C22544A-7EE6-4342-B048-85BDC9FD1C3A}</a:tableStyleId>
              </a:tblPr>
              <a:tblGrid>
                <a:gridCol w="1478567">
                  <a:extLst>
                    <a:ext uri="{9D8B030D-6E8A-4147-A177-3AD203B41FA5}">
                      <a16:colId xmlns:a16="http://schemas.microsoft.com/office/drawing/2014/main" val="3662408154"/>
                    </a:ext>
                  </a:extLst>
                </a:gridCol>
                <a:gridCol w="943276">
                  <a:extLst>
                    <a:ext uri="{9D8B030D-6E8A-4147-A177-3AD203B41FA5}">
                      <a16:colId xmlns:a16="http://schemas.microsoft.com/office/drawing/2014/main" val="877492453"/>
                    </a:ext>
                  </a:extLst>
                </a:gridCol>
                <a:gridCol w="1173001">
                  <a:extLst>
                    <a:ext uri="{9D8B030D-6E8A-4147-A177-3AD203B41FA5}">
                      <a16:colId xmlns:a16="http://schemas.microsoft.com/office/drawing/2014/main" val="1647220373"/>
                    </a:ext>
                  </a:extLst>
                </a:gridCol>
                <a:gridCol w="1019199">
                  <a:extLst>
                    <a:ext uri="{9D8B030D-6E8A-4147-A177-3AD203B41FA5}">
                      <a16:colId xmlns:a16="http://schemas.microsoft.com/office/drawing/2014/main" val="527291812"/>
                    </a:ext>
                  </a:extLst>
                </a:gridCol>
              </a:tblGrid>
              <a:tr h="321865">
                <a:tc>
                  <a:txBody>
                    <a:bodyPr/>
                    <a:lstStyle/>
                    <a:p>
                      <a:pPr algn="ctr"/>
                      <a:endParaRPr lang="en-US"/>
                    </a:p>
                  </a:txBody>
                  <a:tcPr anchor="ctr"/>
                </a:tc>
                <a:tc>
                  <a:txBody>
                    <a:bodyPr/>
                    <a:lstStyle/>
                    <a:p>
                      <a:pPr algn="ctr"/>
                      <a:r>
                        <a:rPr lang="en-US"/>
                        <a:t>Count</a:t>
                      </a:r>
                    </a:p>
                  </a:txBody>
                  <a:tcPr anchor="ctr"/>
                </a:tc>
                <a:tc>
                  <a:txBody>
                    <a:bodyPr/>
                    <a:lstStyle/>
                    <a:p>
                      <a:pPr algn="ctr"/>
                      <a:r>
                        <a:rPr lang="en-US"/>
                        <a:t>Median</a:t>
                      </a:r>
                    </a:p>
                  </a:txBody>
                  <a:tcPr anchor="ctr"/>
                </a:tc>
                <a:tc>
                  <a:txBody>
                    <a:bodyPr/>
                    <a:lstStyle/>
                    <a:p>
                      <a:pPr algn="ctr"/>
                      <a:r>
                        <a:rPr lang="en-US"/>
                        <a:t>Mean</a:t>
                      </a:r>
                    </a:p>
                  </a:txBody>
                  <a:tcPr anchor="ctr"/>
                </a:tc>
                <a:extLst>
                  <a:ext uri="{0D108BD9-81ED-4DB2-BD59-A6C34878D82A}">
                    <a16:rowId xmlns:a16="http://schemas.microsoft.com/office/drawing/2014/main" val="4246408707"/>
                  </a:ext>
                </a:extLst>
              </a:tr>
              <a:tr h="0">
                <a:tc>
                  <a:txBody>
                    <a:bodyPr/>
                    <a:lstStyle/>
                    <a:p>
                      <a:pPr algn="ctr"/>
                      <a:r>
                        <a:rPr lang="en-US"/>
                        <a:t>Total</a:t>
                      </a:r>
                    </a:p>
                  </a:txBody>
                  <a:tcPr anchor="ctr"/>
                </a:tc>
                <a:tc>
                  <a:txBody>
                    <a:bodyPr/>
                    <a:lstStyle/>
                    <a:p>
                      <a:pPr algn="ctr"/>
                      <a:r>
                        <a:rPr lang="en-US"/>
                        <a:t>7</a:t>
                      </a:r>
                    </a:p>
                  </a:txBody>
                  <a:tcPr anchor="ctr"/>
                </a:tc>
                <a:tc>
                  <a:txBody>
                    <a:bodyPr/>
                    <a:lstStyle/>
                    <a:p>
                      <a:pPr algn="ctr"/>
                      <a:r>
                        <a:rPr lang="en-US"/>
                        <a:t>30</a:t>
                      </a:r>
                    </a:p>
                  </a:txBody>
                  <a:tcPr anchor="ctr"/>
                </a:tc>
                <a:tc>
                  <a:txBody>
                    <a:bodyPr/>
                    <a:lstStyle/>
                    <a:p>
                      <a:pPr algn="ctr"/>
                      <a:r>
                        <a:rPr lang="en-US"/>
                        <a:t>38</a:t>
                      </a:r>
                    </a:p>
                  </a:txBody>
                  <a:tcPr anchor="ctr"/>
                </a:tc>
                <a:extLst>
                  <a:ext uri="{0D108BD9-81ED-4DB2-BD59-A6C34878D82A}">
                    <a16:rowId xmlns:a16="http://schemas.microsoft.com/office/drawing/2014/main" val="2609657070"/>
                  </a:ext>
                </a:extLst>
              </a:tr>
              <a:tr h="0">
                <a:tc>
                  <a:txBody>
                    <a:bodyPr/>
                    <a:lstStyle/>
                    <a:p>
                      <a:pPr algn="ctr"/>
                      <a:r>
                        <a:rPr lang="en-US"/>
                        <a:t># female</a:t>
                      </a:r>
                    </a:p>
                  </a:txBody>
                  <a:tcPr anchor="ctr"/>
                </a:tc>
                <a:tc>
                  <a:txBody>
                    <a:bodyPr/>
                    <a:lstStyle/>
                    <a:p>
                      <a:pPr algn="ctr"/>
                      <a:r>
                        <a:rPr lang="en-US"/>
                        <a:t>4</a:t>
                      </a:r>
                    </a:p>
                  </a:txBody>
                  <a:tcPr anchor="ctr"/>
                </a:tc>
                <a:tc>
                  <a:txBody>
                    <a:bodyPr/>
                    <a:lstStyle/>
                    <a:p>
                      <a:pPr algn="ctr"/>
                      <a:r>
                        <a:rPr lang="en-US"/>
                        <a:t>30</a:t>
                      </a:r>
                    </a:p>
                  </a:txBody>
                  <a:tcPr anchor="ctr"/>
                </a:tc>
                <a:tc>
                  <a:txBody>
                    <a:bodyPr/>
                    <a:lstStyle/>
                    <a:p>
                      <a:pPr algn="ctr"/>
                      <a:r>
                        <a:rPr lang="en-US"/>
                        <a:t>33.5</a:t>
                      </a:r>
                    </a:p>
                  </a:txBody>
                  <a:tcPr anchor="ctr"/>
                </a:tc>
                <a:extLst>
                  <a:ext uri="{0D108BD9-81ED-4DB2-BD59-A6C34878D82A}">
                    <a16:rowId xmlns:a16="http://schemas.microsoft.com/office/drawing/2014/main" val="2477756356"/>
                  </a:ext>
                </a:extLst>
              </a:tr>
              <a:tr h="0">
                <a:tc>
                  <a:txBody>
                    <a:bodyPr/>
                    <a:lstStyle/>
                    <a:p>
                      <a:pPr algn="ctr"/>
                      <a:r>
                        <a:rPr lang="en-US"/>
                        <a:t># male</a:t>
                      </a:r>
                    </a:p>
                  </a:txBody>
                  <a:tcPr anchor="ctr"/>
                </a:tc>
                <a:tc>
                  <a:txBody>
                    <a:bodyPr/>
                    <a:lstStyle/>
                    <a:p>
                      <a:pPr algn="ctr"/>
                      <a:r>
                        <a:rPr lang="en-US"/>
                        <a:t>3</a:t>
                      </a:r>
                    </a:p>
                  </a:txBody>
                  <a:tcPr anchor="ctr"/>
                </a:tc>
                <a:tc>
                  <a:txBody>
                    <a:bodyPr/>
                    <a:lstStyle/>
                    <a:p>
                      <a:pPr algn="ctr"/>
                      <a:r>
                        <a:rPr lang="en-US"/>
                        <a:t>30</a:t>
                      </a:r>
                    </a:p>
                  </a:txBody>
                  <a:tcPr anchor="ctr"/>
                </a:tc>
                <a:tc>
                  <a:txBody>
                    <a:bodyPr/>
                    <a:lstStyle/>
                    <a:p>
                      <a:pPr algn="ctr"/>
                      <a:r>
                        <a:rPr lang="en-US"/>
                        <a:t>44</a:t>
                      </a:r>
                    </a:p>
                  </a:txBody>
                  <a:tcPr anchor="ctr"/>
                </a:tc>
                <a:extLst>
                  <a:ext uri="{0D108BD9-81ED-4DB2-BD59-A6C34878D82A}">
                    <a16:rowId xmlns:a16="http://schemas.microsoft.com/office/drawing/2014/main" val="3669509381"/>
                  </a:ext>
                </a:extLst>
              </a:tr>
              <a:tr h="0">
                <a:tc>
                  <a:txBody>
                    <a:bodyPr/>
                    <a:lstStyle/>
                    <a:p>
                      <a:pPr algn="ctr"/>
                      <a:r>
                        <a:rPr lang="en-US"/>
                        <a:t># black</a:t>
                      </a:r>
                    </a:p>
                  </a:txBody>
                  <a:tcPr anchor="ctr"/>
                </a:tc>
                <a:tc>
                  <a:txBody>
                    <a:bodyPr/>
                    <a:lstStyle/>
                    <a:p>
                      <a:pPr algn="ctr"/>
                      <a:r>
                        <a:rPr lang="en-US"/>
                        <a:t>4</a:t>
                      </a:r>
                    </a:p>
                  </a:txBody>
                  <a:tcPr anchor="ctr"/>
                </a:tc>
                <a:tc>
                  <a:txBody>
                    <a:bodyPr/>
                    <a:lstStyle/>
                    <a:p>
                      <a:pPr algn="ctr"/>
                      <a:r>
                        <a:rPr lang="en-US"/>
                        <a:t>51</a:t>
                      </a:r>
                    </a:p>
                  </a:txBody>
                  <a:tcPr anchor="ctr"/>
                </a:tc>
                <a:tc>
                  <a:txBody>
                    <a:bodyPr/>
                    <a:lstStyle/>
                    <a:p>
                      <a:pPr algn="ctr"/>
                      <a:r>
                        <a:rPr lang="en-US"/>
                        <a:t>48.5</a:t>
                      </a:r>
                    </a:p>
                  </a:txBody>
                  <a:tcPr anchor="ctr"/>
                </a:tc>
                <a:extLst>
                  <a:ext uri="{0D108BD9-81ED-4DB2-BD59-A6C34878D82A}">
                    <a16:rowId xmlns:a16="http://schemas.microsoft.com/office/drawing/2014/main" val="1383342492"/>
                  </a:ext>
                </a:extLst>
              </a:tr>
              <a:tr h="0">
                <a:tc>
                  <a:txBody>
                    <a:bodyPr/>
                    <a:lstStyle/>
                    <a:p>
                      <a:pPr algn="ctr"/>
                      <a:r>
                        <a:rPr lang="en-US"/>
                        <a:t># white</a:t>
                      </a:r>
                    </a:p>
                  </a:txBody>
                  <a:tcPr anchor="ctr"/>
                </a:tc>
                <a:tc>
                  <a:txBody>
                    <a:bodyPr/>
                    <a:lstStyle/>
                    <a:p>
                      <a:pPr algn="ctr"/>
                      <a:r>
                        <a:rPr lang="en-US"/>
                        <a:t>3</a:t>
                      </a:r>
                    </a:p>
                  </a:txBody>
                  <a:tcPr anchor="ctr"/>
                </a:tc>
                <a:tc>
                  <a:txBody>
                    <a:bodyPr/>
                    <a:lstStyle/>
                    <a:p>
                      <a:pPr algn="ctr"/>
                      <a:r>
                        <a:rPr lang="en-US"/>
                        <a:t>24</a:t>
                      </a:r>
                    </a:p>
                  </a:txBody>
                  <a:tcPr anchor="ctr"/>
                </a:tc>
                <a:tc>
                  <a:txBody>
                    <a:bodyPr/>
                    <a:lstStyle/>
                    <a:p>
                      <a:pPr algn="ctr"/>
                      <a:r>
                        <a:rPr lang="en-US"/>
                        <a:t>24</a:t>
                      </a:r>
                    </a:p>
                  </a:txBody>
                  <a:tcPr anchor="ctr"/>
                </a:tc>
                <a:extLst>
                  <a:ext uri="{0D108BD9-81ED-4DB2-BD59-A6C34878D82A}">
                    <a16:rowId xmlns:a16="http://schemas.microsoft.com/office/drawing/2014/main" val="3296498836"/>
                  </a:ext>
                </a:extLst>
              </a:tr>
              <a:tr h="0">
                <a:tc>
                  <a:txBody>
                    <a:bodyPr/>
                    <a:lstStyle/>
                    <a:p>
                      <a:pPr algn="ctr"/>
                      <a:r>
                        <a:rPr lang="en-US"/>
                        <a:t># married</a:t>
                      </a:r>
                    </a:p>
                  </a:txBody>
                  <a:tcPr anchor="ctr"/>
                </a:tc>
                <a:tc>
                  <a:txBody>
                    <a:bodyPr/>
                    <a:lstStyle/>
                    <a:p>
                      <a:pPr algn="ctr"/>
                      <a:r>
                        <a:rPr lang="en-US"/>
                        <a:t>4</a:t>
                      </a:r>
                    </a:p>
                  </a:txBody>
                  <a:tcPr anchor="ctr"/>
                </a:tc>
                <a:tc>
                  <a:txBody>
                    <a:bodyPr/>
                    <a:lstStyle/>
                    <a:p>
                      <a:pPr algn="ctr"/>
                      <a:r>
                        <a:rPr lang="en-US"/>
                        <a:t>51</a:t>
                      </a:r>
                    </a:p>
                  </a:txBody>
                  <a:tcPr anchor="ctr"/>
                </a:tc>
                <a:tc>
                  <a:txBody>
                    <a:bodyPr/>
                    <a:lstStyle/>
                    <a:p>
                      <a:pPr algn="ctr"/>
                      <a:r>
                        <a:rPr lang="en-US"/>
                        <a:t>54</a:t>
                      </a:r>
                    </a:p>
                  </a:txBody>
                  <a:tcPr anchor="ctr"/>
                </a:tc>
                <a:extLst>
                  <a:ext uri="{0D108BD9-81ED-4DB2-BD59-A6C34878D82A}">
                    <a16:rowId xmlns:a16="http://schemas.microsoft.com/office/drawing/2014/main" val="1388319119"/>
                  </a:ext>
                </a:extLst>
              </a:tr>
              <a:tr h="0">
                <a:tc>
                  <a:txBody>
                    <a:bodyPr/>
                    <a:lstStyle/>
                    <a:p>
                      <a:pPr algn="ctr"/>
                      <a:r>
                        <a:rPr lang="en-US"/>
                        <a:t># black F</a:t>
                      </a:r>
                    </a:p>
                  </a:txBody>
                  <a:tcPr anchor="ctr"/>
                </a:tc>
                <a:tc>
                  <a:txBody>
                    <a:bodyPr/>
                    <a:lstStyle/>
                    <a:p>
                      <a:pPr algn="ctr"/>
                      <a:r>
                        <a:rPr lang="en-US"/>
                        <a:t>3</a:t>
                      </a:r>
                    </a:p>
                  </a:txBody>
                  <a:tcPr anchor="ctr"/>
                </a:tc>
                <a:tc>
                  <a:txBody>
                    <a:bodyPr/>
                    <a:lstStyle/>
                    <a:p>
                      <a:pPr algn="ctr"/>
                      <a:r>
                        <a:rPr lang="en-US"/>
                        <a:t>36</a:t>
                      </a:r>
                    </a:p>
                  </a:txBody>
                  <a:tcPr anchor="ctr"/>
                </a:tc>
                <a:tc>
                  <a:txBody>
                    <a:bodyPr/>
                    <a:lstStyle/>
                    <a:p>
                      <a:pPr algn="ctr"/>
                      <a:r>
                        <a:rPr lang="en-US"/>
                        <a:t>36.7</a:t>
                      </a:r>
                    </a:p>
                  </a:txBody>
                  <a:tcPr anchor="ctr"/>
                </a:tc>
                <a:extLst>
                  <a:ext uri="{0D108BD9-81ED-4DB2-BD59-A6C34878D82A}">
                    <a16:rowId xmlns:a16="http://schemas.microsoft.com/office/drawing/2014/main" val="1740799039"/>
                  </a:ext>
                </a:extLst>
              </a:tr>
            </a:tbl>
          </a:graphicData>
        </a:graphic>
      </p:graphicFrame>
      <p:pic>
        <p:nvPicPr>
          <p:cNvPr id="14" name="Picture 13">
            <a:extLst>
              <a:ext uri="{FF2B5EF4-FFF2-40B4-BE49-F238E27FC236}">
                <a16:creationId xmlns:a16="http://schemas.microsoft.com/office/drawing/2014/main" id="{579CEDDB-78C5-EA4A-80D6-00081FD6AC18}"/>
              </a:ext>
            </a:extLst>
          </p:cNvPr>
          <p:cNvPicPr>
            <a:picLocks noChangeAspect="1"/>
          </p:cNvPicPr>
          <p:nvPr/>
        </p:nvPicPr>
        <p:blipFill>
          <a:blip r:embed="rId9"/>
          <a:stretch>
            <a:fillRect/>
          </a:stretch>
        </p:blipFill>
        <p:spPr>
          <a:xfrm rot="10800000" flipH="1">
            <a:off x="4155348" y="2325902"/>
            <a:ext cx="2280703" cy="2154339"/>
          </a:xfrm>
          <a:prstGeom prst="rect">
            <a:avLst/>
          </a:prstGeom>
        </p:spPr>
      </p:pic>
    </p:spTree>
    <p:extLst>
      <p:ext uri="{BB962C8B-B14F-4D97-AF65-F5344CB8AC3E}">
        <p14:creationId xmlns:p14="http://schemas.microsoft.com/office/powerpoint/2010/main" val="119241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Autofit/>
          </a:bodyPr>
          <a:lstStyle/>
          <a:p>
            <a:pPr algn="l"/>
            <a:r>
              <a:rPr lang="en-US" sz="3200"/>
              <a:t>We now know how to take many aggregate publications and “solve” for the original microdata.</a:t>
            </a:r>
          </a:p>
        </p:txBody>
      </p:sp>
      <p:sp>
        <p:nvSpPr>
          <p:cNvPr id="4" name="Slide Number Placeholder 3"/>
          <p:cNvSpPr>
            <a:spLocks noGrp="1"/>
          </p:cNvSpPr>
          <p:nvPr>
            <p:ph type="sldNum" sz="quarter" idx="11"/>
          </p:nvPr>
        </p:nvSpPr>
        <p:spPr/>
        <p:txBody>
          <a:bodyPr/>
          <a:lstStyle/>
          <a:p>
            <a:fld id="{6B70B6FD-B4DD-4C3C-B591-D26FF6FF6394}" type="slidenum">
              <a:rPr lang="en-US" smtClean="0"/>
              <a:t>15</a:t>
            </a:fld>
            <a:endParaRPr lang="en-US"/>
          </a:p>
        </p:txBody>
      </p:sp>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4294967295"/>
            <p:extLst>
              <p:ext uri="{D42A27DB-BD31-4B8C-83A1-F6EECF244321}">
                <p14:modId xmlns:p14="http://schemas.microsoft.com/office/powerpoint/2010/main" val="3783426655"/>
              </p:ext>
            </p:extLst>
          </p:nvPr>
        </p:nvGraphicFramePr>
        <p:xfrm>
          <a:off x="6760658" y="1828799"/>
          <a:ext cx="4614043" cy="2926080"/>
        </p:xfrm>
        <a:graphic>
          <a:graphicData uri="http://schemas.openxmlformats.org/drawingml/2006/table">
            <a:tbl>
              <a:tblPr firstRow="1" bandRow="1">
                <a:tableStyleId>{5C22544A-7EE6-4342-B048-85BDC9FD1C3A}</a:tableStyleId>
              </a:tblPr>
              <a:tblGrid>
                <a:gridCol w="1478567">
                  <a:extLst>
                    <a:ext uri="{9D8B030D-6E8A-4147-A177-3AD203B41FA5}">
                      <a16:colId xmlns:a16="http://schemas.microsoft.com/office/drawing/2014/main" val="3662408154"/>
                    </a:ext>
                  </a:extLst>
                </a:gridCol>
                <a:gridCol w="943276">
                  <a:extLst>
                    <a:ext uri="{9D8B030D-6E8A-4147-A177-3AD203B41FA5}">
                      <a16:colId xmlns:a16="http://schemas.microsoft.com/office/drawing/2014/main" val="877492453"/>
                    </a:ext>
                  </a:extLst>
                </a:gridCol>
                <a:gridCol w="1173001">
                  <a:extLst>
                    <a:ext uri="{9D8B030D-6E8A-4147-A177-3AD203B41FA5}">
                      <a16:colId xmlns:a16="http://schemas.microsoft.com/office/drawing/2014/main" val="1647220373"/>
                    </a:ext>
                  </a:extLst>
                </a:gridCol>
                <a:gridCol w="1019199">
                  <a:extLst>
                    <a:ext uri="{9D8B030D-6E8A-4147-A177-3AD203B41FA5}">
                      <a16:colId xmlns:a16="http://schemas.microsoft.com/office/drawing/2014/main" val="527291812"/>
                    </a:ext>
                  </a:extLst>
                </a:gridCol>
              </a:tblGrid>
              <a:tr h="321865">
                <a:tc>
                  <a:txBody>
                    <a:bodyPr/>
                    <a:lstStyle/>
                    <a:p>
                      <a:pPr algn="ctr"/>
                      <a:endParaRPr lang="en-US"/>
                    </a:p>
                  </a:txBody>
                  <a:tcPr anchor="ctr"/>
                </a:tc>
                <a:tc>
                  <a:txBody>
                    <a:bodyPr/>
                    <a:lstStyle/>
                    <a:p>
                      <a:pPr algn="ctr"/>
                      <a:r>
                        <a:rPr lang="en-US"/>
                        <a:t>Count</a:t>
                      </a:r>
                    </a:p>
                  </a:txBody>
                  <a:tcPr anchor="ctr"/>
                </a:tc>
                <a:tc>
                  <a:txBody>
                    <a:bodyPr/>
                    <a:lstStyle/>
                    <a:p>
                      <a:pPr algn="ctr"/>
                      <a:r>
                        <a:rPr lang="en-US"/>
                        <a:t>Median</a:t>
                      </a:r>
                    </a:p>
                  </a:txBody>
                  <a:tcPr anchor="ctr"/>
                </a:tc>
                <a:tc>
                  <a:txBody>
                    <a:bodyPr/>
                    <a:lstStyle/>
                    <a:p>
                      <a:pPr algn="ctr"/>
                      <a:r>
                        <a:rPr lang="en-US"/>
                        <a:t>Mean</a:t>
                      </a:r>
                    </a:p>
                  </a:txBody>
                  <a:tcPr anchor="ctr"/>
                </a:tc>
                <a:extLst>
                  <a:ext uri="{0D108BD9-81ED-4DB2-BD59-A6C34878D82A}">
                    <a16:rowId xmlns:a16="http://schemas.microsoft.com/office/drawing/2014/main" val="4246408707"/>
                  </a:ext>
                </a:extLst>
              </a:tr>
              <a:tr h="0">
                <a:tc>
                  <a:txBody>
                    <a:bodyPr/>
                    <a:lstStyle/>
                    <a:p>
                      <a:pPr algn="ctr"/>
                      <a:r>
                        <a:rPr lang="en-US"/>
                        <a:t>Total</a:t>
                      </a:r>
                    </a:p>
                  </a:txBody>
                  <a:tcPr anchor="ctr"/>
                </a:tc>
                <a:tc>
                  <a:txBody>
                    <a:bodyPr/>
                    <a:lstStyle/>
                    <a:p>
                      <a:pPr algn="ctr"/>
                      <a:r>
                        <a:rPr lang="en-US"/>
                        <a:t>7</a:t>
                      </a:r>
                    </a:p>
                  </a:txBody>
                  <a:tcPr anchor="ctr"/>
                </a:tc>
                <a:tc>
                  <a:txBody>
                    <a:bodyPr/>
                    <a:lstStyle/>
                    <a:p>
                      <a:pPr algn="ctr"/>
                      <a:r>
                        <a:rPr lang="en-US"/>
                        <a:t>30</a:t>
                      </a:r>
                    </a:p>
                  </a:txBody>
                  <a:tcPr anchor="ctr"/>
                </a:tc>
                <a:tc>
                  <a:txBody>
                    <a:bodyPr/>
                    <a:lstStyle/>
                    <a:p>
                      <a:pPr algn="ctr"/>
                      <a:r>
                        <a:rPr lang="en-US"/>
                        <a:t>38</a:t>
                      </a:r>
                    </a:p>
                  </a:txBody>
                  <a:tcPr anchor="ctr"/>
                </a:tc>
                <a:extLst>
                  <a:ext uri="{0D108BD9-81ED-4DB2-BD59-A6C34878D82A}">
                    <a16:rowId xmlns:a16="http://schemas.microsoft.com/office/drawing/2014/main" val="2609657070"/>
                  </a:ext>
                </a:extLst>
              </a:tr>
              <a:tr h="0">
                <a:tc>
                  <a:txBody>
                    <a:bodyPr/>
                    <a:lstStyle/>
                    <a:p>
                      <a:pPr algn="ctr"/>
                      <a:r>
                        <a:rPr lang="en-US"/>
                        <a:t># female</a:t>
                      </a:r>
                    </a:p>
                  </a:txBody>
                  <a:tcPr anchor="ctr"/>
                </a:tc>
                <a:tc>
                  <a:txBody>
                    <a:bodyPr/>
                    <a:lstStyle/>
                    <a:p>
                      <a:pPr algn="ctr"/>
                      <a:r>
                        <a:rPr lang="en-US"/>
                        <a:t>4</a:t>
                      </a:r>
                    </a:p>
                  </a:txBody>
                  <a:tcPr anchor="ctr"/>
                </a:tc>
                <a:tc>
                  <a:txBody>
                    <a:bodyPr/>
                    <a:lstStyle/>
                    <a:p>
                      <a:pPr algn="ctr"/>
                      <a:r>
                        <a:rPr lang="en-US"/>
                        <a:t>30</a:t>
                      </a:r>
                    </a:p>
                  </a:txBody>
                  <a:tcPr anchor="ctr"/>
                </a:tc>
                <a:tc>
                  <a:txBody>
                    <a:bodyPr/>
                    <a:lstStyle/>
                    <a:p>
                      <a:pPr algn="ctr"/>
                      <a:r>
                        <a:rPr lang="en-US"/>
                        <a:t>33.5</a:t>
                      </a:r>
                    </a:p>
                  </a:txBody>
                  <a:tcPr anchor="ctr"/>
                </a:tc>
                <a:extLst>
                  <a:ext uri="{0D108BD9-81ED-4DB2-BD59-A6C34878D82A}">
                    <a16:rowId xmlns:a16="http://schemas.microsoft.com/office/drawing/2014/main" val="2477756356"/>
                  </a:ext>
                </a:extLst>
              </a:tr>
              <a:tr h="0">
                <a:tc>
                  <a:txBody>
                    <a:bodyPr/>
                    <a:lstStyle/>
                    <a:p>
                      <a:pPr algn="ctr"/>
                      <a:r>
                        <a:rPr lang="en-US"/>
                        <a:t># male</a:t>
                      </a:r>
                    </a:p>
                  </a:txBody>
                  <a:tcPr anchor="ctr"/>
                </a:tc>
                <a:tc>
                  <a:txBody>
                    <a:bodyPr/>
                    <a:lstStyle/>
                    <a:p>
                      <a:pPr algn="ctr"/>
                      <a:r>
                        <a:rPr lang="en-US"/>
                        <a:t>3</a:t>
                      </a:r>
                    </a:p>
                  </a:txBody>
                  <a:tcPr anchor="ctr"/>
                </a:tc>
                <a:tc>
                  <a:txBody>
                    <a:bodyPr/>
                    <a:lstStyle/>
                    <a:p>
                      <a:pPr algn="ctr"/>
                      <a:r>
                        <a:rPr lang="en-US"/>
                        <a:t>30</a:t>
                      </a:r>
                    </a:p>
                  </a:txBody>
                  <a:tcPr anchor="ctr"/>
                </a:tc>
                <a:tc>
                  <a:txBody>
                    <a:bodyPr/>
                    <a:lstStyle/>
                    <a:p>
                      <a:pPr algn="ctr"/>
                      <a:r>
                        <a:rPr lang="en-US"/>
                        <a:t>44</a:t>
                      </a:r>
                    </a:p>
                  </a:txBody>
                  <a:tcPr anchor="ctr"/>
                </a:tc>
                <a:extLst>
                  <a:ext uri="{0D108BD9-81ED-4DB2-BD59-A6C34878D82A}">
                    <a16:rowId xmlns:a16="http://schemas.microsoft.com/office/drawing/2014/main" val="3669509381"/>
                  </a:ext>
                </a:extLst>
              </a:tr>
              <a:tr h="0">
                <a:tc>
                  <a:txBody>
                    <a:bodyPr/>
                    <a:lstStyle/>
                    <a:p>
                      <a:pPr algn="ctr"/>
                      <a:r>
                        <a:rPr lang="en-US"/>
                        <a:t># black</a:t>
                      </a:r>
                    </a:p>
                  </a:txBody>
                  <a:tcPr anchor="ctr"/>
                </a:tc>
                <a:tc>
                  <a:txBody>
                    <a:bodyPr/>
                    <a:lstStyle/>
                    <a:p>
                      <a:pPr algn="ctr"/>
                      <a:r>
                        <a:rPr lang="en-US"/>
                        <a:t>4</a:t>
                      </a:r>
                    </a:p>
                  </a:txBody>
                  <a:tcPr anchor="ctr"/>
                </a:tc>
                <a:tc>
                  <a:txBody>
                    <a:bodyPr/>
                    <a:lstStyle/>
                    <a:p>
                      <a:pPr algn="ctr"/>
                      <a:r>
                        <a:rPr lang="en-US"/>
                        <a:t>51</a:t>
                      </a:r>
                    </a:p>
                  </a:txBody>
                  <a:tcPr anchor="ctr"/>
                </a:tc>
                <a:tc>
                  <a:txBody>
                    <a:bodyPr/>
                    <a:lstStyle/>
                    <a:p>
                      <a:pPr algn="ctr"/>
                      <a:r>
                        <a:rPr lang="en-US"/>
                        <a:t>48.5</a:t>
                      </a:r>
                    </a:p>
                  </a:txBody>
                  <a:tcPr anchor="ctr"/>
                </a:tc>
                <a:extLst>
                  <a:ext uri="{0D108BD9-81ED-4DB2-BD59-A6C34878D82A}">
                    <a16:rowId xmlns:a16="http://schemas.microsoft.com/office/drawing/2014/main" val="1383342492"/>
                  </a:ext>
                </a:extLst>
              </a:tr>
              <a:tr h="0">
                <a:tc>
                  <a:txBody>
                    <a:bodyPr/>
                    <a:lstStyle/>
                    <a:p>
                      <a:pPr algn="ctr"/>
                      <a:r>
                        <a:rPr lang="en-US"/>
                        <a:t># white</a:t>
                      </a:r>
                    </a:p>
                  </a:txBody>
                  <a:tcPr anchor="ctr"/>
                </a:tc>
                <a:tc>
                  <a:txBody>
                    <a:bodyPr/>
                    <a:lstStyle/>
                    <a:p>
                      <a:pPr algn="ctr"/>
                      <a:r>
                        <a:rPr lang="en-US"/>
                        <a:t>3</a:t>
                      </a:r>
                    </a:p>
                  </a:txBody>
                  <a:tcPr anchor="ctr"/>
                </a:tc>
                <a:tc>
                  <a:txBody>
                    <a:bodyPr/>
                    <a:lstStyle/>
                    <a:p>
                      <a:pPr algn="ctr"/>
                      <a:r>
                        <a:rPr lang="en-US"/>
                        <a:t>24</a:t>
                      </a:r>
                    </a:p>
                  </a:txBody>
                  <a:tcPr anchor="ctr"/>
                </a:tc>
                <a:tc>
                  <a:txBody>
                    <a:bodyPr/>
                    <a:lstStyle/>
                    <a:p>
                      <a:pPr algn="ctr"/>
                      <a:r>
                        <a:rPr lang="en-US"/>
                        <a:t>24</a:t>
                      </a:r>
                    </a:p>
                  </a:txBody>
                  <a:tcPr anchor="ctr"/>
                </a:tc>
                <a:extLst>
                  <a:ext uri="{0D108BD9-81ED-4DB2-BD59-A6C34878D82A}">
                    <a16:rowId xmlns:a16="http://schemas.microsoft.com/office/drawing/2014/main" val="3296498836"/>
                  </a:ext>
                </a:extLst>
              </a:tr>
              <a:tr h="0">
                <a:tc>
                  <a:txBody>
                    <a:bodyPr/>
                    <a:lstStyle/>
                    <a:p>
                      <a:pPr algn="ctr"/>
                      <a:r>
                        <a:rPr lang="en-US"/>
                        <a:t># married</a:t>
                      </a:r>
                    </a:p>
                  </a:txBody>
                  <a:tcPr anchor="ctr"/>
                </a:tc>
                <a:tc>
                  <a:txBody>
                    <a:bodyPr/>
                    <a:lstStyle/>
                    <a:p>
                      <a:pPr algn="ctr"/>
                      <a:r>
                        <a:rPr lang="en-US"/>
                        <a:t>4</a:t>
                      </a:r>
                    </a:p>
                  </a:txBody>
                  <a:tcPr anchor="ctr"/>
                </a:tc>
                <a:tc>
                  <a:txBody>
                    <a:bodyPr/>
                    <a:lstStyle/>
                    <a:p>
                      <a:pPr algn="ctr"/>
                      <a:r>
                        <a:rPr lang="en-US"/>
                        <a:t>51</a:t>
                      </a:r>
                    </a:p>
                  </a:txBody>
                  <a:tcPr anchor="ctr"/>
                </a:tc>
                <a:tc>
                  <a:txBody>
                    <a:bodyPr/>
                    <a:lstStyle/>
                    <a:p>
                      <a:pPr algn="ctr"/>
                      <a:r>
                        <a:rPr lang="en-US"/>
                        <a:t>54</a:t>
                      </a:r>
                    </a:p>
                  </a:txBody>
                  <a:tcPr anchor="ctr"/>
                </a:tc>
                <a:extLst>
                  <a:ext uri="{0D108BD9-81ED-4DB2-BD59-A6C34878D82A}">
                    <a16:rowId xmlns:a16="http://schemas.microsoft.com/office/drawing/2014/main" val="1388319119"/>
                  </a:ext>
                </a:extLst>
              </a:tr>
              <a:tr h="0">
                <a:tc>
                  <a:txBody>
                    <a:bodyPr/>
                    <a:lstStyle/>
                    <a:p>
                      <a:pPr algn="ctr"/>
                      <a:r>
                        <a:rPr lang="en-US"/>
                        <a:t># black F</a:t>
                      </a:r>
                    </a:p>
                  </a:txBody>
                  <a:tcPr anchor="ctr"/>
                </a:tc>
                <a:tc>
                  <a:txBody>
                    <a:bodyPr/>
                    <a:lstStyle/>
                    <a:p>
                      <a:pPr algn="ctr"/>
                      <a:r>
                        <a:rPr lang="en-US"/>
                        <a:t>3</a:t>
                      </a:r>
                    </a:p>
                  </a:txBody>
                  <a:tcPr anchor="ctr"/>
                </a:tc>
                <a:tc>
                  <a:txBody>
                    <a:bodyPr/>
                    <a:lstStyle/>
                    <a:p>
                      <a:pPr algn="ctr"/>
                      <a:r>
                        <a:rPr lang="en-US"/>
                        <a:t>36</a:t>
                      </a:r>
                    </a:p>
                  </a:txBody>
                  <a:tcPr anchor="ctr"/>
                </a:tc>
                <a:tc>
                  <a:txBody>
                    <a:bodyPr/>
                    <a:lstStyle/>
                    <a:p>
                      <a:pPr algn="ctr"/>
                      <a:r>
                        <a:rPr lang="en-US"/>
                        <a:t>36.7</a:t>
                      </a:r>
                    </a:p>
                  </a:txBody>
                  <a:tcPr anchor="ctr"/>
                </a:tc>
                <a:extLst>
                  <a:ext uri="{0D108BD9-81ED-4DB2-BD59-A6C34878D82A}">
                    <a16:rowId xmlns:a16="http://schemas.microsoft.com/office/drawing/2014/main" val="1740799039"/>
                  </a:ext>
                </a:extLst>
              </a:tr>
            </a:tbl>
          </a:graphicData>
        </a:graphic>
      </p:graphicFrame>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3"/>
          <a:stretch>
            <a:fillRect/>
          </a:stretch>
        </p:blipFill>
        <p:spPr>
          <a:xfrm flipH="1">
            <a:off x="4155348" y="2325902"/>
            <a:ext cx="2280703" cy="2154339"/>
          </a:xfrm>
          <a:prstGeom prst="rect">
            <a:avLst/>
          </a:prstGeom>
        </p:spPr>
      </p:pic>
      <p:grpSp>
        <p:nvGrpSpPr>
          <p:cNvPr id="15" name="Group 14">
            <a:extLst>
              <a:ext uri="{FF2B5EF4-FFF2-40B4-BE49-F238E27FC236}">
                <a16:creationId xmlns:a16="http://schemas.microsoft.com/office/drawing/2014/main" id="{7B3F71AD-B8D0-E04A-B4ED-FF4FEDA98BB1}"/>
              </a:ext>
            </a:extLst>
          </p:cNvPr>
          <p:cNvGrpSpPr/>
          <p:nvPr/>
        </p:nvGrpSpPr>
        <p:grpSpPr>
          <a:xfrm>
            <a:off x="694881" y="1631842"/>
            <a:ext cx="3869190" cy="4503677"/>
            <a:chOff x="54063" y="1516781"/>
            <a:chExt cx="3869190" cy="4503677"/>
          </a:xfrm>
        </p:grpSpPr>
        <p:pic>
          <p:nvPicPr>
            <p:cNvPr id="16" name="Picture 15">
              <a:extLst>
                <a:ext uri="{FF2B5EF4-FFF2-40B4-BE49-F238E27FC236}">
                  <a16:creationId xmlns:a16="http://schemas.microsoft.com/office/drawing/2014/main" id="{5385EBA1-197D-C540-873D-9957486835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92173" y="1516781"/>
              <a:ext cx="731552" cy="1213635"/>
            </a:xfrm>
            <a:prstGeom prst="rect">
              <a:avLst/>
            </a:prstGeom>
          </p:spPr>
        </p:pic>
        <p:pic>
          <p:nvPicPr>
            <p:cNvPr id="17" name="Picture 16">
              <a:extLst>
                <a:ext uri="{FF2B5EF4-FFF2-40B4-BE49-F238E27FC236}">
                  <a16:creationId xmlns:a16="http://schemas.microsoft.com/office/drawing/2014/main" id="{98DA56A3-FAF1-E54F-90AC-6F12E00B85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5924" y="4870935"/>
              <a:ext cx="298032" cy="687858"/>
            </a:xfrm>
            <a:prstGeom prst="rect">
              <a:avLst/>
            </a:prstGeom>
          </p:spPr>
        </p:pic>
        <p:pic>
          <p:nvPicPr>
            <p:cNvPr id="19" name="Picture 18">
              <a:extLst>
                <a:ext uri="{FF2B5EF4-FFF2-40B4-BE49-F238E27FC236}">
                  <a16:creationId xmlns:a16="http://schemas.microsoft.com/office/drawing/2014/main" id="{2BF1A652-BEB7-1D46-BE4E-7F99A51D92F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95309" y="4540744"/>
              <a:ext cx="325281" cy="1049353"/>
            </a:xfrm>
            <a:prstGeom prst="rect">
              <a:avLst/>
            </a:prstGeom>
          </p:spPr>
        </p:pic>
        <p:sp>
          <p:nvSpPr>
            <p:cNvPr id="21" name="TextBox 20">
              <a:extLst>
                <a:ext uri="{FF2B5EF4-FFF2-40B4-BE49-F238E27FC236}">
                  <a16:creationId xmlns:a16="http://schemas.microsoft.com/office/drawing/2014/main" id="{28C4CEAA-546F-284D-B793-C04061AC115C}"/>
                </a:ext>
              </a:extLst>
            </p:cNvPr>
            <p:cNvSpPr txBox="1"/>
            <p:nvPr/>
          </p:nvSpPr>
          <p:spPr>
            <a:xfrm>
              <a:off x="54063" y="5558793"/>
              <a:ext cx="857927" cy="461665"/>
            </a:xfrm>
            <a:prstGeom prst="rect">
              <a:avLst/>
            </a:prstGeom>
            <a:noFill/>
          </p:spPr>
          <p:txBody>
            <a:bodyPr wrap="none" rtlCol="0">
              <a:spAutoFit/>
            </a:bodyPr>
            <a:lstStyle/>
            <a:p>
              <a:r>
                <a:rPr lang="en-US" sz="2400"/>
                <a:t>8 FBS</a:t>
              </a:r>
            </a:p>
          </p:txBody>
        </p:sp>
        <p:sp>
          <p:nvSpPr>
            <p:cNvPr id="22" name="TextBox 21">
              <a:extLst>
                <a:ext uri="{FF2B5EF4-FFF2-40B4-BE49-F238E27FC236}">
                  <a16:creationId xmlns:a16="http://schemas.microsoft.com/office/drawing/2014/main" id="{8DEF748F-F620-8B41-BF02-DC78426977AF}"/>
                </a:ext>
              </a:extLst>
            </p:cNvPr>
            <p:cNvSpPr txBox="1"/>
            <p:nvPr/>
          </p:nvSpPr>
          <p:spPr>
            <a:xfrm>
              <a:off x="1237362" y="5558793"/>
              <a:ext cx="1241174" cy="461665"/>
            </a:xfrm>
            <a:prstGeom prst="rect">
              <a:avLst/>
            </a:prstGeom>
            <a:noFill/>
          </p:spPr>
          <p:txBody>
            <a:bodyPr wrap="none" rtlCol="0">
              <a:spAutoFit/>
            </a:bodyPr>
            <a:lstStyle/>
            <a:p>
              <a:r>
                <a:rPr lang="en-US" sz="2400"/>
                <a:t>18 MWS</a:t>
              </a:r>
            </a:p>
          </p:txBody>
        </p:sp>
        <p:sp>
          <p:nvSpPr>
            <p:cNvPr id="23" name="TextBox 22">
              <a:extLst>
                <a:ext uri="{FF2B5EF4-FFF2-40B4-BE49-F238E27FC236}">
                  <a16:creationId xmlns:a16="http://schemas.microsoft.com/office/drawing/2014/main" id="{65403BA1-B170-8B40-A2A0-4933C4AFA44A}"/>
                </a:ext>
              </a:extLst>
            </p:cNvPr>
            <p:cNvSpPr txBox="1"/>
            <p:nvPr/>
          </p:nvSpPr>
          <p:spPr>
            <a:xfrm>
              <a:off x="526495" y="3994827"/>
              <a:ext cx="2662908" cy="461665"/>
            </a:xfrm>
            <a:prstGeom prst="rect">
              <a:avLst/>
            </a:prstGeom>
            <a:noFill/>
          </p:spPr>
          <p:txBody>
            <a:bodyPr wrap="none" rtlCol="0">
              <a:spAutoFit/>
            </a:bodyPr>
            <a:lstStyle/>
            <a:p>
              <a:r>
                <a:rPr lang="en-US" sz="2400"/>
                <a:t>30 MWM &amp; 36 FBM</a:t>
              </a:r>
            </a:p>
          </p:txBody>
        </p:sp>
        <p:pic>
          <p:nvPicPr>
            <p:cNvPr id="24" name="Picture 23">
              <a:extLst>
                <a:ext uri="{FF2B5EF4-FFF2-40B4-BE49-F238E27FC236}">
                  <a16:creationId xmlns:a16="http://schemas.microsoft.com/office/drawing/2014/main" id="{BEF02BA7-AB62-AE40-AA61-BB70D6DD1E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10341" y="3230101"/>
              <a:ext cx="895216" cy="813155"/>
            </a:xfrm>
            <a:prstGeom prst="rect">
              <a:avLst/>
            </a:prstGeom>
          </p:spPr>
        </p:pic>
        <p:pic>
          <p:nvPicPr>
            <p:cNvPr id="25" name="Picture 24">
              <a:extLst>
                <a:ext uri="{FF2B5EF4-FFF2-40B4-BE49-F238E27FC236}">
                  <a16:creationId xmlns:a16="http://schemas.microsoft.com/office/drawing/2014/main" id="{F50049F9-DA3E-AC4F-9FF2-BBD32F5FC12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89403" y="4627105"/>
              <a:ext cx="298346" cy="876629"/>
            </a:xfrm>
            <a:prstGeom prst="rect">
              <a:avLst/>
            </a:prstGeom>
          </p:spPr>
        </p:pic>
        <p:sp>
          <p:nvSpPr>
            <p:cNvPr id="26" name="TextBox 25">
              <a:extLst>
                <a:ext uri="{FF2B5EF4-FFF2-40B4-BE49-F238E27FC236}">
                  <a16:creationId xmlns:a16="http://schemas.microsoft.com/office/drawing/2014/main" id="{C5B5255B-5205-2F48-96FD-97BF06BDA448}"/>
                </a:ext>
              </a:extLst>
            </p:cNvPr>
            <p:cNvSpPr txBox="1"/>
            <p:nvPr/>
          </p:nvSpPr>
          <p:spPr>
            <a:xfrm>
              <a:off x="2803908" y="5558793"/>
              <a:ext cx="1119345" cy="461665"/>
            </a:xfrm>
            <a:prstGeom prst="rect">
              <a:avLst/>
            </a:prstGeom>
            <a:noFill/>
          </p:spPr>
          <p:txBody>
            <a:bodyPr wrap="none" rtlCol="0">
              <a:spAutoFit/>
            </a:bodyPr>
            <a:lstStyle/>
            <a:p>
              <a:r>
                <a:rPr lang="en-US" sz="2400"/>
                <a:t>24 FWS</a:t>
              </a:r>
            </a:p>
          </p:txBody>
        </p:sp>
        <p:sp>
          <p:nvSpPr>
            <p:cNvPr id="27" name="TextBox 26">
              <a:extLst>
                <a:ext uri="{FF2B5EF4-FFF2-40B4-BE49-F238E27FC236}">
                  <a16:creationId xmlns:a16="http://schemas.microsoft.com/office/drawing/2014/main" id="{3A4B8BD8-8FB7-BB47-A3EF-D3621C71D261}"/>
                </a:ext>
              </a:extLst>
            </p:cNvPr>
            <p:cNvSpPr txBox="1"/>
            <p:nvPr/>
          </p:nvSpPr>
          <p:spPr>
            <a:xfrm>
              <a:off x="580195" y="2690404"/>
              <a:ext cx="2555508" cy="461665"/>
            </a:xfrm>
            <a:prstGeom prst="rect">
              <a:avLst/>
            </a:prstGeom>
            <a:noFill/>
          </p:spPr>
          <p:txBody>
            <a:bodyPr wrap="none" rtlCol="0">
              <a:spAutoFit/>
            </a:bodyPr>
            <a:lstStyle/>
            <a:p>
              <a:r>
                <a:rPr lang="en-US" sz="2400"/>
                <a:t>66 FBM &amp; 84 MBM</a:t>
              </a:r>
            </a:p>
          </p:txBody>
        </p:sp>
      </p:grpSp>
      <p:sp>
        <p:nvSpPr>
          <p:cNvPr id="13" name="TextBox 12">
            <a:extLst>
              <a:ext uri="{FF2B5EF4-FFF2-40B4-BE49-F238E27FC236}">
                <a16:creationId xmlns:a16="http://schemas.microsoft.com/office/drawing/2014/main" id="{6773591B-2F6A-FD4D-911B-B120E3150F1F}"/>
              </a:ext>
            </a:extLst>
          </p:cNvPr>
          <p:cNvSpPr txBox="1"/>
          <p:nvPr/>
        </p:nvSpPr>
        <p:spPr>
          <a:xfrm>
            <a:off x="6557523" y="4943223"/>
            <a:ext cx="5634477" cy="1015663"/>
          </a:xfrm>
          <a:prstGeom prst="rect">
            <a:avLst/>
          </a:prstGeom>
          <a:noFill/>
        </p:spPr>
        <p:txBody>
          <a:bodyPr wrap="square" rtlCol="0">
            <a:spAutoFit/>
          </a:bodyPr>
          <a:lstStyle/>
          <a:p>
            <a:r>
              <a:rPr lang="en-US" sz="2000"/>
              <a:t>This table can be expressed by 164 equations.</a:t>
            </a:r>
          </a:p>
          <a:p>
            <a:r>
              <a:rPr lang="en-US" sz="2000"/>
              <a:t>Solving those equations takes 0.2 seconds </a:t>
            </a:r>
            <a:br>
              <a:rPr lang="en-US" sz="2000"/>
            </a:br>
            <a:r>
              <a:rPr lang="en-US" sz="2000"/>
              <a:t>on a 2013 MacBook Pro.</a:t>
            </a:r>
          </a:p>
        </p:txBody>
      </p:sp>
      <p:sp>
        <p:nvSpPr>
          <p:cNvPr id="2" name="Rectangle 1"/>
          <p:cNvSpPr/>
          <p:nvPr/>
        </p:nvSpPr>
        <p:spPr>
          <a:xfrm>
            <a:off x="6557523" y="5845264"/>
            <a:ext cx="3574619" cy="646331"/>
          </a:xfrm>
          <a:prstGeom prst="rect">
            <a:avLst/>
          </a:prstGeom>
        </p:spPr>
        <p:txBody>
          <a:bodyPr wrap="square">
            <a:spAutoFit/>
          </a:bodyPr>
          <a:lstStyle/>
          <a:p>
            <a:r>
              <a:rPr lang="en-US" sz="1200">
                <a:hlinkClick r:id="rId9"/>
              </a:rPr>
              <a:t>https://cacm.acm.org/magazines/2019/3/234925-understanding-database-reconstruction-attacks-on-public-data/</a:t>
            </a:r>
            <a:endParaRPr lang="en-US" sz="1200"/>
          </a:p>
        </p:txBody>
      </p:sp>
    </p:spTree>
    <p:extLst>
      <p:ext uri="{BB962C8B-B14F-4D97-AF65-F5344CB8AC3E}">
        <p14:creationId xmlns:p14="http://schemas.microsoft.com/office/powerpoint/2010/main" val="480752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a:latin typeface="+mn-lt"/>
              </a:rPr>
              <a:t>The basic idea of differential privacy:</a:t>
            </a:r>
            <a:br>
              <a:rPr lang="en-US">
                <a:latin typeface="+mn-lt"/>
              </a:rPr>
            </a:br>
            <a:r>
              <a:rPr lang="en-US">
                <a:latin typeface="+mn-lt"/>
              </a:rPr>
              <a:t>Uncertainty (noise) protects privacy</a:t>
            </a:r>
          </a:p>
        </p:txBody>
      </p:sp>
      <p:sp>
        <p:nvSpPr>
          <p:cNvPr id="3" name="Slide Number Placeholder 2"/>
          <p:cNvSpPr>
            <a:spLocks noGrp="1"/>
          </p:cNvSpPr>
          <p:nvPr>
            <p:ph type="sldNum" sz="quarter" idx="4294967295"/>
          </p:nvPr>
        </p:nvSpPr>
        <p:spPr/>
        <p:txBody>
          <a:bodyPr/>
          <a:lstStyle/>
          <a:p>
            <a:fld id="{6B70B6FD-B4DD-4C3C-B591-D26FF6FF6394}" type="slidenum">
              <a:rPr lang="en-US" smtClean="0"/>
              <a:pPr/>
              <a:t>16</a:t>
            </a:fld>
            <a:endParaRPr lang="en-US"/>
          </a:p>
        </p:txBody>
      </p:sp>
      <p:pic>
        <p:nvPicPr>
          <p:cNvPr id="7" name="Picture 6"/>
          <p:cNvPicPr>
            <a:picLocks noChangeAspect="1"/>
          </p:cNvPicPr>
          <p:nvPr/>
        </p:nvPicPr>
        <p:blipFill>
          <a:blip r:embed="rId3"/>
          <a:stretch>
            <a:fillRect/>
          </a:stretch>
        </p:blipFill>
        <p:spPr>
          <a:xfrm>
            <a:off x="667512" y="2960625"/>
            <a:ext cx="2991014" cy="2244593"/>
          </a:xfrm>
          <a:prstGeom prst="rect">
            <a:avLst/>
          </a:prstGeom>
        </p:spPr>
      </p:pic>
      <p:sp>
        <p:nvSpPr>
          <p:cNvPr id="4" name="TextBox 3"/>
          <p:cNvSpPr txBox="1"/>
          <p:nvPr/>
        </p:nvSpPr>
        <p:spPr>
          <a:xfrm>
            <a:off x="1094874" y="2528753"/>
            <a:ext cx="2467342" cy="369332"/>
          </a:xfrm>
          <a:prstGeom prst="rect">
            <a:avLst/>
          </a:prstGeom>
          <a:noFill/>
        </p:spPr>
        <p:txBody>
          <a:bodyPr wrap="none" rtlCol="0">
            <a:spAutoFit/>
          </a:bodyPr>
          <a:lstStyle/>
          <a:p>
            <a:r>
              <a:rPr lang="en-US"/>
              <a:t>Fictional Respondents</a:t>
            </a:r>
          </a:p>
        </p:txBody>
      </p:sp>
      <p:sp>
        <p:nvSpPr>
          <p:cNvPr id="10" name="TextBox 9"/>
          <p:cNvSpPr txBox="1"/>
          <p:nvPr/>
        </p:nvSpPr>
        <p:spPr>
          <a:xfrm>
            <a:off x="3924725" y="2528753"/>
            <a:ext cx="4894423" cy="3139321"/>
          </a:xfrm>
          <a:prstGeom prst="rect">
            <a:avLst/>
          </a:prstGeom>
          <a:noFill/>
        </p:spPr>
        <p:txBody>
          <a:bodyPr wrap="square" rtlCol="0">
            <a:spAutoFit/>
          </a:bodyPr>
          <a:lstStyle/>
          <a:p>
            <a:r>
              <a:rPr lang="en-US"/>
              <a:t>Count    Fictional Respondent Data (ages)                 </a:t>
            </a:r>
          </a:p>
          <a:p>
            <a:endParaRPr lang="en-US"/>
          </a:p>
          <a:p>
            <a:r>
              <a:rPr lang="en-US"/>
              <a:t> 9            25  35  22  45  28  28  45  55  49</a:t>
            </a:r>
          </a:p>
          <a:p>
            <a:r>
              <a:rPr lang="en-US"/>
              <a:t>                (Median: 35)</a:t>
            </a:r>
          </a:p>
          <a:p>
            <a:endParaRPr lang="en-US"/>
          </a:p>
          <a:p>
            <a:endParaRPr lang="en-US"/>
          </a:p>
          <a:p>
            <a:r>
              <a:rPr lang="en-US"/>
              <a:t> 9            63  88  32  18  16  23  42  48  49</a:t>
            </a:r>
          </a:p>
          <a:p>
            <a:r>
              <a:rPr lang="en-US"/>
              <a:t>                (Median: 42)</a:t>
            </a:r>
          </a:p>
          <a:p>
            <a:endParaRPr lang="en-US"/>
          </a:p>
          <a:p>
            <a:r>
              <a:rPr lang="en-US"/>
              <a:t> 11          17  29  34  45  24  3 34  5  48  39  42</a:t>
            </a:r>
          </a:p>
          <a:p>
            <a:r>
              <a:rPr lang="en-US"/>
              <a:t>                (Median: 34)</a:t>
            </a:r>
          </a:p>
        </p:txBody>
      </p:sp>
      <p:sp>
        <p:nvSpPr>
          <p:cNvPr id="11" name="TextBox 10"/>
          <p:cNvSpPr txBox="1"/>
          <p:nvPr/>
        </p:nvSpPr>
        <p:spPr>
          <a:xfrm>
            <a:off x="9486304" y="2528753"/>
            <a:ext cx="2358408" cy="2862322"/>
          </a:xfrm>
          <a:prstGeom prst="rect">
            <a:avLst/>
          </a:prstGeom>
          <a:noFill/>
        </p:spPr>
        <p:txBody>
          <a:bodyPr wrap="square" rtlCol="0">
            <a:spAutoFit/>
          </a:bodyPr>
          <a:lstStyle/>
          <a:p>
            <a:r>
              <a:rPr lang="en-US"/>
              <a:t>Count    Median Age</a:t>
            </a:r>
          </a:p>
          <a:p>
            <a:endParaRPr lang="en-US"/>
          </a:p>
          <a:p>
            <a:r>
              <a:rPr lang="en-US"/>
              <a:t>    8            45</a:t>
            </a:r>
          </a:p>
          <a:p>
            <a:endParaRPr lang="en-US"/>
          </a:p>
          <a:p>
            <a:r>
              <a:rPr lang="en-US"/>
              <a:t> </a:t>
            </a:r>
          </a:p>
          <a:p>
            <a:r>
              <a:rPr lang="en-US"/>
              <a:t>   11           40</a:t>
            </a:r>
          </a:p>
          <a:p>
            <a:endParaRPr lang="en-US"/>
          </a:p>
          <a:p>
            <a:r>
              <a:rPr lang="en-US"/>
              <a:t>  </a:t>
            </a:r>
          </a:p>
          <a:p>
            <a:endParaRPr lang="en-US"/>
          </a:p>
          <a:p>
            <a:r>
              <a:rPr lang="en-US"/>
              <a:t>    6            18</a:t>
            </a:r>
          </a:p>
        </p:txBody>
      </p:sp>
      <p:sp>
        <p:nvSpPr>
          <p:cNvPr id="6" name="TextBox 5"/>
          <p:cNvSpPr txBox="1"/>
          <p:nvPr/>
        </p:nvSpPr>
        <p:spPr>
          <a:xfrm>
            <a:off x="2906486" y="6085114"/>
            <a:ext cx="5968301" cy="369332"/>
          </a:xfrm>
          <a:prstGeom prst="rect">
            <a:avLst/>
          </a:prstGeom>
          <a:noFill/>
        </p:spPr>
        <p:txBody>
          <a:bodyPr wrap="none" rtlCol="0">
            <a:spAutoFit/>
          </a:bodyPr>
          <a:lstStyle/>
          <a:p>
            <a:r>
              <a:rPr lang="en-US"/>
              <a:t>Noise protects the confidentiality of the respondent data.</a:t>
            </a:r>
          </a:p>
        </p:txBody>
      </p:sp>
      <p:sp>
        <p:nvSpPr>
          <p:cNvPr id="12" name="Rectangle 11"/>
          <p:cNvSpPr/>
          <p:nvPr/>
        </p:nvSpPr>
        <p:spPr>
          <a:xfrm>
            <a:off x="4823342" y="2159421"/>
            <a:ext cx="1146468" cy="369332"/>
          </a:xfrm>
          <a:prstGeom prst="rect">
            <a:avLst/>
          </a:prstGeom>
        </p:spPr>
        <p:txBody>
          <a:bodyPr wrap="none">
            <a:spAutoFit/>
          </a:bodyPr>
          <a:lstStyle/>
          <a:p>
            <a:r>
              <a:rPr lang="en-US" u="sng"/>
              <a:t>Collected</a:t>
            </a:r>
            <a:endParaRPr lang="en-US"/>
          </a:p>
        </p:txBody>
      </p:sp>
      <p:sp>
        <p:nvSpPr>
          <p:cNvPr id="13" name="Rectangle 12"/>
          <p:cNvSpPr/>
          <p:nvPr/>
        </p:nvSpPr>
        <p:spPr>
          <a:xfrm>
            <a:off x="9717765" y="2159421"/>
            <a:ext cx="1261884" cy="369332"/>
          </a:xfrm>
          <a:prstGeom prst="rect">
            <a:avLst/>
          </a:prstGeom>
        </p:spPr>
        <p:txBody>
          <a:bodyPr wrap="none">
            <a:spAutoFit/>
          </a:bodyPr>
          <a:lstStyle/>
          <a:p>
            <a:r>
              <a:rPr lang="en-US"/>
              <a:t> </a:t>
            </a:r>
            <a:r>
              <a:rPr lang="en-US" u="sng"/>
              <a:t>Published</a:t>
            </a:r>
            <a:endParaRPr lang="en-US"/>
          </a:p>
        </p:txBody>
      </p:sp>
    </p:spTree>
    <p:extLst>
      <p:ext uri="{BB962C8B-B14F-4D97-AF65-F5344CB8AC3E}">
        <p14:creationId xmlns:p14="http://schemas.microsoft.com/office/powerpoint/2010/main" val="296534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The Census Bureau is using differential privacy for the 2020 Census.</a:t>
            </a:r>
          </a:p>
        </p:txBody>
      </p:sp>
      <p:sp>
        <p:nvSpPr>
          <p:cNvPr id="15" name="Content Placeholder 14"/>
          <p:cNvSpPr>
            <a:spLocks noGrp="1"/>
          </p:cNvSpPr>
          <p:nvPr>
            <p:ph idx="1"/>
          </p:nvPr>
        </p:nvSpPr>
        <p:spPr>
          <a:xfrm>
            <a:off x="667512" y="2264797"/>
            <a:ext cx="6677329" cy="3909292"/>
          </a:xfrm>
        </p:spPr>
        <p:txBody>
          <a:bodyPr>
            <a:normAutofit fontScale="92500" lnSpcReduction="10000"/>
          </a:bodyPr>
          <a:lstStyle/>
          <a:p>
            <a:r>
              <a:rPr lang="en-US"/>
              <a:t>DP is a tool for controlling privacy-loss/accuracy trade-off</a:t>
            </a:r>
          </a:p>
          <a:p>
            <a:endParaRPr lang="en-US"/>
          </a:p>
          <a:p>
            <a:r>
              <a:rPr lang="en-US"/>
              <a:t>DP lets us put the accuracy where it is needed.</a:t>
            </a:r>
          </a:p>
          <a:p>
            <a:endParaRPr lang="en-US"/>
          </a:p>
          <a:p>
            <a:r>
              <a:rPr lang="en-US"/>
              <a:t>DP privacy is “future-proof”</a:t>
            </a:r>
          </a:p>
          <a:p>
            <a:endParaRPr lang="en-US"/>
          </a:p>
          <a:p>
            <a:r>
              <a:rPr lang="en-US"/>
              <a:t>Records in the tabulation data will have no exact counterpart in the confidential data</a:t>
            </a:r>
          </a:p>
          <a:p>
            <a:endParaRPr lang="en-US"/>
          </a:p>
          <a:p>
            <a:r>
              <a:rPr lang="en-US"/>
              <a:t>Explicitly protected tabulations have provable, public accuracy levels</a:t>
            </a:r>
          </a:p>
          <a:p>
            <a:pPr marL="231775" lvl="1" indent="-231775">
              <a:buFont typeface="Arial" panose="020B0604020202020204" pitchFamily="34" charset="0"/>
              <a:buChar char="•"/>
            </a:pPr>
            <a:r>
              <a:rPr lang="en-US"/>
              <a:t>PL 94-171</a:t>
            </a:r>
          </a:p>
          <a:p>
            <a:pPr marL="231775" lvl="1" indent="-231775">
              <a:buFont typeface="Arial" panose="020B0604020202020204" pitchFamily="34" charset="0"/>
              <a:buChar char="•"/>
            </a:pPr>
            <a:r>
              <a:rPr lang="en-US"/>
              <a:t>Demographic and Housing Characteristics (DHC)</a:t>
            </a:r>
          </a:p>
          <a:p>
            <a:endParaRPr lang="en-US"/>
          </a:p>
          <a:p>
            <a:endParaRPr lang="en-US"/>
          </a:p>
        </p:txBody>
      </p:sp>
      <p:sp>
        <p:nvSpPr>
          <p:cNvPr id="14" name="Slide Number Placeholder 13"/>
          <p:cNvSpPr>
            <a:spLocks noGrp="1"/>
          </p:cNvSpPr>
          <p:nvPr>
            <p:ph type="sldNum" sz="quarter" idx="11"/>
          </p:nvPr>
        </p:nvSpPr>
        <p:spPr/>
        <p:txBody>
          <a:bodyPr/>
          <a:lstStyle/>
          <a:p>
            <a:fld id="{6B70B6FD-B4DD-4C3C-B591-D26FF6FF6394}" type="slidenum">
              <a:rPr lang="en-US" smtClean="0"/>
              <a:pPr/>
              <a:t>17</a:t>
            </a:fld>
            <a:endParaRPr lang="en-US"/>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a:solidFill>
                  <a:schemeClr val="bg1"/>
                </a:solidFill>
              </a:rPr>
              <a:t>Pre-Decisional</a:t>
            </a:r>
          </a:p>
        </p:txBody>
      </p:sp>
      <p:sp>
        <p:nvSpPr>
          <p:cNvPr id="4" name="Rectangle 3"/>
          <p:cNvSpPr/>
          <p:nvPr/>
        </p:nvSpPr>
        <p:spPr>
          <a:xfrm>
            <a:off x="8093122" y="1951630"/>
            <a:ext cx="1924335" cy="232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creen Clippin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10910"/>
          <a:stretch/>
        </p:blipFill>
        <p:spPr>
          <a:xfrm>
            <a:off x="6844092" y="2264797"/>
            <a:ext cx="5097619" cy="3341345"/>
          </a:xfrm>
          <a:prstGeom prst="rect">
            <a:avLst/>
          </a:prstGeom>
        </p:spPr>
      </p:pic>
      <p:sp>
        <p:nvSpPr>
          <p:cNvPr id="3" name="TextBox 2"/>
          <p:cNvSpPr txBox="1"/>
          <p:nvPr/>
        </p:nvSpPr>
        <p:spPr>
          <a:xfrm>
            <a:off x="6999514" y="1951630"/>
            <a:ext cx="4147457" cy="369332"/>
          </a:xfrm>
          <a:prstGeom prst="rect">
            <a:avLst/>
          </a:prstGeom>
          <a:noFill/>
        </p:spPr>
        <p:txBody>
          <a:bodyPr wrap="square" rtlCol="0">
            <a:spAutoFit/>
          </a:bodyPr>
          <a:lstStyle/>
          <a:p>
            <a:r>
              <a:rPr lang="en-US"/>
              <a:t>Watch the Minute Physics Video!</a:t>
            </a:r>
          </a:p>
        </p:txBody>
      </p:sp>
    </p:spTree>
    <p:extLst>
      <p:ext uri="{BB962C8B-B14F-4D97-AF65-F5344CB8AC3E}">
        <p14:creationId xmlns:p14="http://schemas.microsoft.com/office/powerpoint/2010/main" val="167735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much noise do we add?</a:t>
            </a:r>
            <a:br>
              <a:rPr lang="en-US"/>
            </a:br>
            <a:r>
              <a:rPr lang="en-US"/>
              <a:t>That’s a policy decision.</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18</a:t>
            </a:fld>
            <a:endParaRPr lang="en-US"/>
          </a:p>
        </p:txBody>
      </p:sp>
      <p:pic>
        <p:nvPicPr>
          <p:cNvPr id="6" name="Content Placeholder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64000"/>
                    </a14:imgEffect>
                    <a14:imgEffect>
                      <a14:brightnessContrast bright="-40000" contrast="96000"/>
                    </a14:imgEffect>
                  </a14:imgLayer>
                </a14:imgProps>
              </a:ext>
            </a:extLst>
          </a:blip>
          <a:srcRect l="1573" t="16682" r="1478" b="1611"/>
          <a:stretch/>
        </p:blipFill>
        <p:spPr>
          <a:xfrm>
            <a:off x="2374489" y="2063977"/>
            <a:ext cx="7300453" cy="4469558"/>
          </a:xfrm>
          <a:prstGeom prst="rect">
            <a:avLst/>
          </a:prstGeom>
        </p:spPr>
      </p:pic>
      <p:sp>
        <p:nvSpPr>
          <p:cNvPr id="7" name="TextBox 6"/>
          <p:cNvSpPr txBox="1"/>
          <p:nvPr/>
        </p:nvSpPr>
        <p:spPr>
          <a:xfrm>
            <a:off x="9674942" y="2344994"/>
            <a:ext cx="2095445" cy="646331"/>
          </a:xfrm>
          <a:prstGeom prst="rect">
            <a:avLst/>
          </a:prstGeom>
          <a:noFill/>
        </p:spPr>
        <p:txBody>
          <a:bodyPr wrap="none" rtlCol="0">
            <a:spAutoFit/>
          </a:bodyPr>
          <a:lstStyle/>
          <a:p>
            <a:r>
              <a:rPr lang="en-US" b="1"/>
              <a:t>Highly accurate.</a:t>
            </a:r>
          </a:p>
          <a:p>
            <a:r>
              <a:rPr lang="en-US" b="1"/>
              <a:t>High privacy loss</a:t>
            </a:r>
          </a:p>
        </p:txBody>
      </p:sp>
      <p:sp>
        <p:nvSpPr>
          <p:cNvPr id="8" name="TextBox 7"/>
          <p:cNvSpPr txBox="1"/>
          <p:nvPr/>
        </p:nvSpPr>
        <p:spPr>
          <a:xfrm>
            <a:off x="674730" y="5430991"/>
            <a:ext cx="2133918" cy="646331"/>
          </a:xfrm>
          <a:prstGeom prst="rect">
            <a:avLst/>
          </a:prstGeom>
          <a:noFill/>
        </p:spPr>
        <p:txBody>
          <a:bodyPr wrap="none" rtlCol="0">
            <a:spAutoFit/>
          </a:bodyPr>
          <a:lstStyle/>
          <a:p>
            <a:r>
              <a:rPr lang="en-US" b="1"/>
              <a:t>Less accurate.</a:t>
            </a:r>
          </a:p>
          <a:p>
            <a:r>
              <a:rPr lang="en-US" b="1"/>
              <a:t>Little privacy loss</a:t>
            </a:r>
          </a:p>
        </p:txBody>
      </p:sp>
    </p:spTree>
    <p:extLst>
      <p:ext uri="{BB962C8B-B14F-4D97-AF65-F5344CB8AC3E}">
        <p14:creationId xmlns:p14="http://schemas.microsoft.com/office/powerpoint/2010/main" val="357199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dirty="0"/>
              <a:t>Protecting the 2020 Census with the TopDown Algorithm</a:t>
            </a:r>
          </a:p>
        </p:txBody>
      </p:sp>
      <p:sp>
        <p:nvSpPr>
          <p:cNvPr id="12" name="Subtitle 11"/>
          <p:cNvSpPr>
            <a:spLocks noGrp="1"/>
          </p:cNvSpPr>
          <p:nvPr>
            <p:ph type="subTitle" idx="1"/>
          </p:nvPr>
        </p:nvSpPr>
        <p:spPr/>
        <p:txBody>
          <a:bodyPr/>
          <a:lstStyle/>
          <a:p>
            <a:endParaRPr lang="en-US" dirty="0"/>
          </a:p>
        </p:txBody>
      </p:sp>
      <p:sp>
        <p:nvSpPr>
          <p:cNvPr id="3" name="Slide Number Placeholder 2"/>
          <p:cNvSpPr>
            <a:spLocks noGrp="1"/>
          </p:cNvSpPr>
          <p:nvPr>
            <p:ph type="sldNum" sz="quarter" idx="4294967295"/>
          </p:nvPr>
        </p:nvSpPr>
        <p:spPr>
          <a:xfrm>
            <a:off x="9602788" y="6356350"/>
            <a:ext cx="2589212" cy="360363"/>
          </a:xfrm>
        </p:spPr>
        <p:txBody>
          <a:bodyPr/>
          <a:lstStyle/>
          <a:p>
            <a:fld id="{6B70B6FD-B4DD-4C3C-B591-D26FF6FF6394}" type="slidenum">
              <a:rPr lang="en-US" smtClean="0"/>
              <a:pPr/>
              <a:t>19</a:t>
            </a:fld>
            <a:endParaRPr lang="en-US"/>
          </a:p>
        </p:txBody>
      </p:sp>
      <p:grpSp>
        <p:nvGrpSpPr>
          <p:cNvPr id="6" name="Group 5">
            <a:extLst>
              <a:ext uri="{FF2B5EF4-FFF2-40B4-BE49-F238E27FC236}">
                <a16:creationId xmlns:a16="http://schemas.microsoft.com/office/drawing/2014/main" id="{8DA930CB-22CC-1648-A8A0-A586EDAAD4BD}"/>
              </a:ext>
            </a:extLst>
          </p:cNvPr>
          <p:cNvGrpSpPr/>
          <p:nvPr/>
        </p:nvGrpSpPr>
        <p:grpSpPr>
          <a:xfrm>
            <a:off x="4202072" y="2956411"/>
            <a:ext cx="4467063" cy="3399939"/>
            <a:chOff x="6059661" y="2387381"/>
            <a:chExt cx="5723432" cy="4217775"/>
          </a:xfrm>
        </p:grpSpPr>
        <p:sp>
          <p:nvSpPr>
            <p:cNvPr id="8" name="Rectangle 7"/>
            <p:cNvSpPr/>
            <p:nvPr/>
          </p:nvSpPr>
          <p:spPr>
            <a:xfrm>
              <a:off x="6059661" y="239481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330M records</a:t>
              </a:r>
            </a:p>
          </p:txBody>
        </p:sp>
        <p:sp>
          <p:nvSpPr>
            <p:cNvPr id="9" name="Rectangle 8"/>
            <p:cNvSpPr/>
            <p:nvPr/>
          </p:nvSpPr>
          <p:spPr>
            <a:xfrm>
              <a:off x="9720574" y="2387381"/>
              <a:ext cx="12954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National Histogram</a:t>
              </a:r>
            </a:p>
          </p:txBody>
        </p:sp>
        <p:cxnSp>
          <p:nvCxnSpPr>
            <p:cNvPr id="10" name="Straight Arrow Connector 9"/>
            <p:cNvCxnSpPr>
              <a:stCxn id="8" idx="3"/>
              <a:endCxn id="9" idx="1"/>
            </p:cNvCxnSpPr>
            <p:nvPr/>
          </p:nvCxnSpPr>
          <p:spPr>
            <a:xfrm flipV="1">
              <a:off x="7782903" y="2713974"/>
              <a:ext cx="1937671" cy="74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59661" y="3352799"/>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State-level measurements</a:t>
              </a:r>
            </a:p>
          </p:txBody>
        </p:sp>
        <p:sp>
          <p:nvSpPr>
            <p:cNvPr id="13" name="Rectangle 12"/>
            <p:cNvSpPr/>
            <p:nvPr/>
          </p:nvSpPr>
          <p:spPr>
            <a:xfrm>
              <a:off x="6059661" y="419708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County-level measurements</a:t>
              </a:r>
            </a:p>
          </p:txBody>
        </p:sp>
        <p:sp>
          <p:nvSpPr>
            <p:cNvPr id="14" name="Rectangle 13"/>
            <p:cNvSpPr/>
            <p:nvPr/>
          </p:nvSpPr>
          <p:spPr>
            <a:xfrm>
              <a:off x="6059661" y="5081690"/>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Tract-level measurements</a:t>
              </a:r>
            </a:p>
          </p:txBody>
        </p:sp>
        <p:sp>
          <p:nvSpPr>
            <p:cNvPr id="15" name="Rectangle 14"/>
            <p:cNvSpPr/>
            <p:nvPr/>
          </p:nvSpPr>
          <p:spPr>
            <a:xfrm>
              <a:off x="6059661" y="5951971"/>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Block-level measurements</a:t>
              </a:r>
            </a:p>
          </p:txBody>
        </p:sp>
        <p:sp>
          <p:nvSpPr>
            <p:cNvPr id="16" name="Rectangle 15"/>
            <p:cNvSpPr/>
            <p:nvPr/>
          </p:nvSpPr>
          <p:spPr>
            <a:xfrm>
              <a:off x="8169335" y="2401647"/>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a:t>ε</a:t>
              </a:r>
              <a:endParaRPr lang="en-US" sz="1200"/>
            </a:p>
          </p:txBody>
        </p:sp>
        <p:sp>
          <p:nvSpPr>
            <p:cNvPr id="17" name="Rectangle 16"/>
            <p:cNvSpPr/>
            <p:nvPr/>
          </p:nvSpPr>
          <p:spPr>
            <a:xfrm>
              <a:off x="9682474" y="3352798"/>
              <a:ext cx="13716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51 state histograms</a:t>
              </a:r>
            </a:p>
          </p:txBody>
        </p:sp>
        <p:sp>
          <p:nvSpPr>
            <p:cNvPr id="18" name="Rectangle 17"/>
            <p:cNvSpPr/>
            <p:nvPr/>
          </p:nvSpPr>
          <p:spPr>
            <a:xfrm>
              <a:off x="9453874" y="4210670"/>
              <a:ext cx="18288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3,143 county histograms</a:t>
              </a:r>
            </a:p>
          </p:txBody>
        </p:sp>
        <p:sp>
          <p:nvSpPr>
            <p:cNvPr id="19" name="Rectangle 18"/>
            <p:cNvSpPr/>
            <p:nvPr/>
          </p:nvSpPr>
          <p:spPr>
            <a:xfrm>
              <a:off x="9313956" y="5081690"/>
              <a:ext cx="2108637"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73,057 census tract histograms</a:t>
              </a:r>
            </a:p>
          </p:txBody>
        </p:sp>
        <p:sp>
          <p:nvSpPr>
            <p:cNvPr id="20" name="Rectangle 19"/>
            <p:cNvSpPr/>
            <p:nvPr/>
          </p:nvSpPr>
          <p:spPr>
            <a:xfrm>
              <a:off x="8953455" y="5951970"/>
              <a:ext cx="2829638"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~8 M block histograms</a:t>
              </a:r>
            </a:p>
          </p:txBody>
        </p:sp>
        <p:cxnSp>
          <p:nvCxnSpPr>
            <p:cNvPr id="21" name="Straight Arrow Connector 20"/>
            <p:cNvCxnSpPr>
              <a:stCxn id="11" idx="3"/>
              <a:endCxn id="17" idx="1"/>
            </p:cNvCxnSpPr>
            <p:nvPr/>
          </p:nvCxnSpPr>
          <p:spPr>
            <a:xfrm flipV="1">
              <a:off x="7782903" y="3679391"/>
              <a:ext cx="189957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3"/>
              <a:endCxn id="18" idx="1"/>
            </p:cNvCxnSpPr>
            <p:nvPr/>
          </p:nvCxnSpPr>
          <p:spPr>
            <a:xfrm>
              <a:off x="7782903" y="4523678"/>
              <a:ext cx="1670971" cy="135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3"/>
              <a:endCxn id="19" idx="1"/>
            </p:cNvCxnSpPr>
            <p:nvPr/>
          </p:nvCxnSpPr>
          <p:spPr>
            <a:xfrm>
              <a:off x="7782903" y="5408283"/>
              <a:ext cx="15310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3"/>
              <a:endCxn id="20" idx="1"/>
            </p:cNvCxnSpPr>
            <p:nvPr/>
          </p:nvCxnSpPr>
          <p:spPr>
            <a:xfrm flipV="1">
              <a:off x="7782903" y="6278563"/>
              <a:ext cx="117055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150307" y="3334812"/>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a:t>ε</a:t>
              </a:r>
              <a:endParaRPr lang="en-US" sz="1200"/>
            </a:p>
          </p:txBody>
        </p:sp>
        <p:sp>
          <p:nvSpPr>
            <p:cNvPr id="26" name="Rectangle 25"/>
            <p:cNvSpPr/>
            <p:nvPr/>
          </p:nvSpPr>
          <p:spPr>
            <a:xfrm>
              <a:off x="8157219" y="4196111"/>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a:t>ε</a:t>
              </a:r>
              <a:endParaRPr lang="en-US" sz="1200"/>
            </a:p>
          </p:txBody>
        </p:sp>
        <p:sp>
          <p:nvSpPr>
            <p:cNvPr id="27" name="Rectangle 26"/>
            <p:cNvSpPr/>
            <p:nvPr/>
          </p:nvSpPr>
          <p:spPr>
            <a:xfrm>
              <a:off x="8150306" y="5057410"/>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a:t>ε</a:t>
              </a:r>
              <a:endParaRPr lang="en-US" sz="1200"/>
            </a:p>
          </p:txBody>
        </p:sp>
        <p:sp>
          <p:nvSpPr>
            <p:cNvPr id="28" name="Rectangle 27"/>
            <p:cNvSpPr/>
            <p:nvPr/>
          </p:nvSpPr>
          <p:spPr>
            <a:xfrm>
              <a:off x="8150305" y="5986173"/>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a:t>ε</a:t>
              </a:r>
              <a:endParaRPr lang="en-US" sz="1200"/>
            </a:p>
          </p:txBody>
        </p:sp>
        <p:cxnSp>
          <p:nvCxnSpPr>
            <p:cNvPr id="29" name="Straight Arrow Connector 28"/>
            <p:cNvCxnSpPr/>
            <p:nvPr/>
          </p:nvCxnSpPr>
          <p:spPr>
            <a:xfrm>
              <a:off x="10368274" y="3040566"/>
              <a:ext cx="0" cy="3122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0368274" y="4005983"/>
              <a:ext cx="0" cy="2046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368274" y="4863855"/>
              <a:ext cx="1" cy="2178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10368274" y="5734875"/>
              <a:ext cx="1" cy="2170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253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prstGeom prst="rect">
            <a:avLst/>
          </a:prstGeom>
          <a:noFill/>
          <a:ln>
            <a:noFill/>
          </a:ln>
        </p:spPr>
        <p:txBody>
          <a:bodyPr spcFirstLastPara="1" wrap="square" lIns="0" tIns="45700" rIns="0" bIns="45700" anchor="b" anchorCtr="0">
            <a:noAutofit/>
          </a:bodyPr>
          <a:lstStyle/>
          <a:p>
            <a:pPr lvl="0">
              <a:buSzPts val="6000"/>
            </a:pPr>
            <a:r>
              <a:rPr lang="en-US" dirty="0"/>
              <a:t>Using Spark and Differential Privacy to Protecting the Privacy of the 2020 Census Respondents</a:t>
            </a:r>
            <a:endParaRPr dirty="0"/>
          </a:p>
        </p:txBody>
      </p:sp>
      <p:sp>
        <p:nvSpPr>
          <p:cNvPr id="117" name="Google Shape;117;p21"/>
          <p:cNvSpPr txBox="1">
            <a:spLocks noGrp="1"/>
          </p:cNvSpPr>
          <p:nvPr>
            <p:ph type="subTitle" idx="4294967295"/>
          </p:nvPr>
        </p:nvSpPr>
        <p:spPr>
          <a:xfrm>
            <a:off x="460980" y="4091781"/>
            <a:ext cx="9226550" cy="1031875"/>
          </a:xfrm>
          <a:prstGeom prst="rect">
            <a:avLst/>
          </a:prstGeom>
          <a:noFill/>
          <a:ln>
            <a:noFill/>
          </a:ln>
        </p:spPr>
        <p:txBody>
          <a:bodyPr spcFirstLastPara="1" wrap="square" lIns="0" tIns="45700" rIns="0" bIns="45700" anchor="t" anchorCtr="0">
            <a:noAutofit/>
          </a:bodyPr>
          <a:lstStyle/>
          <a:p>
            <a:r>
              <a:rPr lang="en-US" dirty="0">
                <a:solidFill>
                  <a:schemeClr val="bg1"/>
                </a:solidFill>
              </a:rPr>
              <a:t>Simson L. Garfinkel</a:t>
            </a:r>
            <a:br>
              <a:rPr lang="en-US" dirty="0">
                <a:solidFill>
                  <a:schemeClr val="bg1"/>
                </a:solidFill>
              </a:rPr>
            </a:br>
            <a:r>
              <a:rPr lang="en-US" dirty="0">
                <a:solidFill>
                  <a:schemeClr val="bg1"/>
                </a:solidFill>
              </a:rPr>
              <a:t>U.S. Census Bureau</a:t>
            </a:r>
          </a:p>
        </p:txBody>
      </p:sp>
    </p:spTree>
    <p:extLst>
      <p:ext uri="{BB962C8B-B14F-4D97-AF65-F5344CB8AC3E}">
        <p14:creationId xmlns:p14="http://schemas.microsoft.com/office/powerpoint/2010/main" val="10979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a:t>There was no off-the-shelf system for applying differential privacy to a national census</a:t>
            </a:r>
          </a:p>
        </p:txBody>
      </p:sp>
      <p:sp>
        <p:nvSpPr>
          <p:cNvPr id="9" name="Content Placeholder 8"/>
          <p:cNvSpPr>
            <a:spLocks noGrp="1"/>
          </p:cNvSpPr>
          <p:nvPr>
            <p:ph idx="1"/>
          </p:nvPr>
        </p:nvSpPr>
        <p:spPr/>
        <p:txBody>
          <a:bodyPr vert="horz" lIns="91440" tIns="45720" rIns="91440" bIns="45720" rtlCol="0" anchor="t">
            <a:noAutofit/>
          </a:bodyPr>
          <a:lstStyle/>
          <a:p>
            <a:r>
              <a:rPr lang="en-US" sz="2400" dirty="0">
                <a:latin typeface="Century Gothic"/>
              </a:rPr>
              <a:t>We had to create a new system that:</a:t>
            </a:r>
          </a:p>
          <a:p>
            <a:pPr lvl="1"/>
            <a:r>
              <a:rPr lang="en-US" sz="2000" dirty="0">
                <a:latin typeface="Calibri"/>
                <a:cs typeface="Calibri"/>
              </a:rPr>
              <a:t>Produced higher-quality statistics at more densely populated geographies</a:t>
            </a:r>
          </a:p>
          <a:p>
            <a:pPr lvl="1"/>
            <a:r>
              <a:rPr lang="en-US" sz="2000" dirty="0">
                <a:latin typeface="Calibri"/>
                <a:cs typeface="Calibri"/>
              </a:rPr>
              <a:t>Produced consistent tables</a:t>
            </a:r>
          </a:p>
          <a:p>
            <a:pPr lvl="1"/>
            <a:endParaRPr lang="en-US" sz="2000" dirty="0"/>
          </a:p>
          <a:p>
            <a:r>
              <a:rPr lang="en-US" sz="2400" dirty="0">
                <a:latin typeface="Century Gothic"/>
              </a:rPr>
              <a:t>We created a new differential privacy algorithm and system that:</a:t>
            </a:r>
          </a:p>
          <a:p>
            <a:pPr lvl="1"/>
            <a:r>
              <a:rPr lang="en-US" sz="2000" dirty="0">
                <a:latin typeface="Calibri"/>
                <a:cs typeface="Calibri"/>
              </a:rPr>
              <a:t>Produces statistics from the top-down</a:t>
            </a:r>
          </a:p>
          <a:p>
            <a:pPr lvl="2"/>
            <a:r>
              <a:rPr lang="en-US" sz="1800" dirty="0">
                <a:latin typeface="Calibri"/>
                <a:cs typeface="Calibri"/>
              </a:rPr>
              <a:t>e.g. National Level -&gt; State Level -&gt; County Level -&gt; Tract Level -&gt; Block Group Level -&gt; Block Level</a:t>
            </a:r>
          </a:p>
          <a:p>
            <a:pPr lvl="2"/>
            <a:r>
              <a:rPr lang="en-US" sz="1800" dirty="0">
                <a:latin typeface="Calibri"/>
                <a:cs typeface="Calibri"/>
              </a:rPr>
              <a:t>Creates protected microdata that can be used for any tabulation without additional privacy loss</a:t>
            </a:r>
          </a:p>
          <a:p>
            <a:pPr lvl="1"/>
            <a:r>
              <a:rPr lang="en-US" sz="2000" dirty="0">
                <a:latin typeface="Calibri"/>
                <a:cs typeface="Calibri"/>
              </a:rPr>
              <a:t>Fits into the decennial census production system</a:t>
            </a:r>
          </a:p>
        </p:txBody>
      </p:sp>
      <p:sp>
        <p:nvSpPr>
          <p:cNvPr id="3" name="Slide Number Placeholder 2"/>
          <p:cNvSpPr>
            <a:spLocks noGrp="1"/>
          </p:cNvSpPr>
          <p:nvPr>
            <p:ph type="sldNum" sz="quarter" idx="11"/>
          </p:nvPr>
        </p:nvSpPr>
        <p:spPr/>
        <p:txBody>
          <a:bodyPr/>
          <a:lstStyle/>
          <a:p>
            <a:fld id="{6B70B6FD-B4DD-4C3C-B591-D26FF6FF6394}" type="slidenum">
              <a:rPr lang="en-US" smtClean="0"/>
              <a:pPr/>
              <a:t>20</a:t>
            </a:fld>
            <a:endParaRPr lang="en-US"/>
          </a:p>
        </p:txBody>
      </p:sp>
    </p:spTree>
    <p:extLst>
      <p:ext uri="{BB962C8B-B14F-4D97-AF65-F5344CB8AC3E}">
        <p14:creationId xmlns:p14="http://schemas.microsoft.com/office/powerpoint/2010/main" val="368741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2" y="738414"/>
            <a:ext cx="11049207" cy="1325563"/>
          </a:xfrm>
        </p:spPr>
        <p:txBody>
          <a:bodyPr>
            <a:noAutofit/>
          </a:bodyPr>
          <a:lstStyle/>
          <a:p>
            <a:r>
              <a:rPr lang="en-US" sz="3200">
                <a:latin typeface="+mn-lt"/>
              </a:rPr>
              <a:t>We planned to create a “Disclosure Avoidance System” </a:t>
            </a:r>
            <a:br>
              <a:rPr lang="en-US" sz="3200">
                <a:latin typeface="+mn-lt"/>
              </a:rPr>
            </a:br>
            <a:r>
              <a:rPr lang="en-US" sz="3200">
                <a:latin typeface="+mn-lt"/>
              </a:rPr>
              <a:t>that dropped into the Census production system.</a:t>
            </a:r>
          </a:p>
        </p:txBody>
      </p:sp>
      <p:sp>
        <p:nvSpPr>
          <p:cNvPr id="3" name="Content Placeholder 2"/>
          <p:cNvSpPr>
            <a:spLocks noGrp="1"/>
          </p:cNvSpPr>
          <p:nvPr>
            <p:ph idx="1"/>
          </p:nvPr>
        </p:nvSpPr>
        <p:spPr/>
        <p:txBody>
          <a:bodyPr/>
          <a:lstStyle/>
          <a:p>
            <a:r>
              <a:rPr lang="en-US">
                <a:latin typeface="+mn-lt"/>
              </a:rPr>
              <a:t>Features of the DAS:</a:t>
            </a:r>
          </a:p>
          <a:p>
            <a:pPr lvl="1"/>
            <a:r>
              <a:rPr lang="en-US">
                <a:latin typeface="+mn-lt"/>
              </a:rPr>
              <a:t>Operates on the edited Census records</a:t>
            </a:r>
          </a:p>
          <a:p>
            <a:pPr lvl="1"/>
            <a:r>
              <a:rPr lang="en-US">
                <a:latin typeface="+mn-lt"/>
              </a:rPr>
              <a:t>Create microdata that would be “safe to tabulate.”</a:t>
            </a:r>
          </a:p>
          <a:p>
            <a:pPr lvl="1"/>
            <a:r>
              <a:rPr lang="en-US">
                <a:latin typeface="+mn-lt"/>
              </a:rPr>
              <a:t>Capture all necessary statistics in the microdata.</a:t>
            </a:r>
          </a:p>
        </p:txBody>
      </p:sp>
      <p:sp>
        <p:nvSpPr>
          <p:cNvPr id="9" name="Rectangle 8"/>
          <p:cNvSpPr/>
          <p:nvPr/>
        </p:nvSpPr>
        <p:spPr>
          <a:xfrm>
            <a:off x="1907169" y="3886200"/>
            <a:ext cx="18447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Census Edited File</a:t>
            </a:r>
          </a:p>
        </p:txBody>
      </p:sp>
      <p:sp>
        <p:nvSpPr>
          <p:cNvPr id="10" name="Rectangle 9"/>
          <p:cNvSpPr/>
          <p:nvPr/>
        </p:nvSpPr>
        <p:spPr>
          <a:xfrm>
            <a:off x="4572000" y="3886200"/>
            <a:ext cx="2514600"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Disclosure Avoidance System</a:t>
            </a:r>
            <a:endParaRPr lang="en-US" sz="2400" b="1">
              <a:solidFill>
                <a:schemeClr val="bg1"/>
              </a:solidFill>
            </a:endParaRPr>
          </a:p>
        </p:txBody>
      </p:sp>
      <p:sp>
        <p:nvSpPr>
          <p:cNvPr id="11" name="Rectangle 10"/>
          <p:cNvSpPr/>
          <p:nvPr/>
        </p:nvSpPr>
        <p:spPr>
          <a:xfrm>
            <a:off x="7886700" y="3886199"/>
            <a:ext cx="2667000" cy="1468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Microdata Detail File (2020)</a:t>
            </a:r>
          </a:p>
        </p:txBody>
      </p:sp>
      <p:cxnSp>
        <p:nvCxnSpPr>
          <p:cNvPr id="28" name="Straight Arrow Connector 27"/>
          <p:cNvCxnSpPr>
            <a:stCxn id="9" idx="3"/>
            <a:endCxn id="10" idx="1"/>
          </p:cNvCxnSpPr>
          <p:nvPr/>
        </p:nvCxnSpPr>
        <p:spPr>
          <a:xfrm>
            <a:off x="3751938" y="4620384"/>
            <a:ext cx="82006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7086600" y="4620383"/>
            <a:ext cx="80010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294967295"/>
          </p:nvPr>
        </p:nvSpPr>
        <p:spPr/>
        <p:txBody>
          <a:bodyPr/>
          <a:lstStyle/>
          <a:p>
            <a:fld id="{6B70B6FD-B4DD-4C3C-B591-D26FF6FF6394}" type="slidenum">
              <a:rPr lang="en-US" smtClean="0"/>
              <a:pPr/>
              <a:t>21</a:t>
            </a:fld>
            <a:endParaRPr lang="en-US"/>
          </a:p>
        </p:txBody>
      </p:sp>
    </p:spTree>
    <p:extLst>
      <p:ext uri="{BB962C8B-B14F-4D97-AF65-F5344CB8AC3E}">
        <p14:creationId xmlns:p14="http://schemas.microsoft.com/office/powerpoint/2010/main" val="32092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Disclosure Avoidance System allows the Census Bureau to enforce global confidentiality protections*</a:t>
            </a:r>
            <a:endParaRPr lang="en-US">
              <a:latin typeface="+mn-lt"/>
            </a:endParaRPr>
          </a:p>
        </p:txBody>
      </p:sp>
      <p:sp>
        <p:nvSpPr>
          <p:cNvPr id="8" name="Rectangle 7"/>
          <p:cNvSpPr/>
          <p:nvPr/>
        </p:nvSpPr>
        <p:spPr>
          <a:xfrm>
            <a:off x="2053101" y="2841174"/>
            <a:ext cx="11957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Census Unedited File </a:t>
            </a:r>
          </a:p>
        </p:txBody>
      </p:sp>
      <p:sp>
        <p:nvSpPr>
          <p:cNvPr id="9" name="Rectangle 8"/>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Census Edited File</a:t>
            </a:r>
          </a:p>
        </p:txBody>
      </p:sp>
      <p:sp>
        <p:nvSpPr>
          <p:cNvPr id="10" name="Rectangle 9"/>
          <p:cNvSpPr/>
          <p:nvPr/>
        </p:nvSpPr>
        <p:spPr>
          <a:xfrm>
            <a:off x="7696200" y="2841179"/>
            <a:ext cx="1371600" cy="1468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Microdata Detail File</a:t>
            </a:r>
            <a:endParaRPr lang="en-US" sz="1600" b="1">
              <a:solidFill>
                <a:schemeClr val="bg1"/>
              </a:solidFill>
            </a:endParaRPr>
          </a:p>
        </p:txBody>
      </p:sp>
      <p:sp>
        <p:nvSpPr>
          <p:cNvPr id="11" name="Rectangle 10"/>
          <p:cNvSpPr/>
          <p:nvPr/>
        </p:nvSpPr>
        <p:spPr>
          <a:xfrm>
            <a:off x="9979818" y="1680091"/>
            <a:ext cx="1844769" cy="173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Pre-specified tabular summaries: </a:t>
            </a:r>
            <a:br>
              <a:rPr lang="en-US" sz="1600"/>
            </a:br>
            <a:r>
              <a:rPr lang="en-US" sz="1600" b="1"/>
              <a:t>PL94-171, DHC, Other Scheduled Tabulations</a:t>
            </a:r>
            <a:endParaRPr lang="en-US" sz="1600"/>
          </a:p>
        </p:txBody>
      </p:sp>
      <p:sp>
        <p:nvSpPr>
          <p:cNvPr id="12" name="Rectangle 11"/>
          <p:cNvSpPr/>
          <p:nvPr/>
        </p:nvSpPr>
        <p:spPr>
          <a:xfrm>
            <a:off x="9979819" y="4572000"/>
            <a:ext cx="1844769" cy="1468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Special tabulations </a:t>
            </a:r>
            <a:r>
              <a:rPr lang="en-US" sz="1600"/>
              <a:t>and post-census research</a:t>
            </a:r>
          </a:p>
        </p:txBody>
      </p:sp>
      <p:cxnSp>
        <p:nvCxnSpPr>
          <p:cNvPr id="26" name="Straight Arrow Connector 25"/>
          <p:cNvCxnSpPr>
            <a:stCxn id="8" idx="3"/>
            <a:endCxn id="9" idx="1"/>
          </p:cNvCxnSpPr>
          <p:nvPr/>
        </p:nvCxnSpPr>
        <p:spPr>
          <a:xfrm>
            <a:off x="3248836" y="3575358"/>
            <a:ext cx="410677"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548196"/>
            <a:ext cx="912018" cy="10271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357267"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Decennial Response File</a:t>
            </a:r>
          </a:p>
        </p:txBody>
      </p:sp>
      <p:cxnSp>
        <p:nvCxnSpPr>
          <p:cNvPr id="35" name="Straight Arrow Connector 34"/>
          <p:cNvCxnSpPr>
            <a:stCxn id="22" idx="3"/>
            <a:endCxn id="8" idx="1"/>
          </p:cNvCxnSpPr>
          <p:nvPr/>
        </p:nvCxnSpPr>
        <p:spPr>
          <a:xfrm flipV="1">
            <a:off x="1585867" y="3575358"/>
            <a:ext cx="467234" cy="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90" y="4498884"/>
            <a:ext cx="1565494" cy="1175718"/>
          </a:xfrm>
          <a:prstGeom prst="rect">
            <a:avLst/>
          </a:prstGeom>
        </p:spPr>
      </p:pic>
      <p:sp>
        <p:nvSpPr>
          <p:cNvPr id="24" name="Rectangle 23"/>
          <p:cNvSpPr/>
          <p:nvPr/>
        </p:nvSpPr>
        <p:spPr>
          <a:xfrm>
            <a:off x="5296805" y="2841175"/>
            <a:ext cx="2056797"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Global Confidentiality Protection Process</a:t>
            </a:r>
          </a:p>
          <a:p>
            <a:pPr algn="ctr"/>
            <a:endParaRPr lang="en-US" sz="1600" b="1">
              <a:solidFill>
                <a:schemeClr val="bg1"/>
              </a:solidFill>
            </a:endParaRPr>
          </a:p>
          <a:p>
            <a:pPr algn="ctr"/>
            <a:r>
              <a:rPr lang="en-US" sz="1600" b="1">
                <a:solidFill>
                  <a:schemeClr val="bg1"/>
                </a:solidFill>
              </a:rPr>
              <a:t>Disclosure Avoidance System</a:t>
            </a:r>
          </a:p>
        </p:txBody>
      </p:sp>
      <p:cxnSp>
        <p:nvCxnSpPr>
          <p:cNvPr id="25" name="Straight Arrow Connector 24"/>
          <p:cNvCxnSpPr>
            <a:stCxn id="27" idx="0"/>
            <a:endCxn id="24" idx="2"/>
          </p:cNvCxnSpPr>
          <p:nvPr/>
        </p:nvCxnSpPr>
        <p:spPr>
          <a:xfrm flipH="1" flipV="1">
            <a:off x="6325204" y="4309542"/>
            <a:ext cx="6021" cy="1086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50125" y="5395876"/>
            <a:ext cx="2362200" cy="944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Privacy-Loss Budget,</a:t>
            </a:r>
          </a:p>
          <a:p>
            <a:pPr algn="ctr"/>
            <a:r>
              <a:rPr lang="en-US"/>
              <a:t>Accuracy Decisions</a:t>
            </a:r>
          </a:p>
        </p:txBody>
      </p:sp>
      <p:cxnSp>
        <p:nvCxnSpPr>
          <p:cNvPr id="29" name="Straight Arrow Connector 28"/>
          <p:cNvCxnSpPr>
            <a:stCxn id="24" idx="3"/>
            <a:endCxn id="10"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24"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294967295"/>
          </p:nvPr>
        </p:nvSpPr>
        <p:spPr/>
        <p:txBody>
          <a:bodyPr/>
          <a:lstStyle/>
          <a:p>
            <a:fld id="{6B70B6FD-B4DD-4C3C-B591-D26FF6FF6394}" type="slidenum">
              <a:rPr lang="en-US" smtClean="0"/>
              <a:pPr/>
              <a:t>22</a:t>
            </a:fld>
            <a:endParaRPr lang="en-US"/>
          </a:p>
        </p:txBody>
      </p:sp>
      <p:sp>
        <p:nvSpPr>
          <p:cNvPr id="4" name="TextBox 3"/>
          <p:cNvSpPr txBox="1"/>
          <p:nvPr/>
        </p:nvSpPr>
        <p:spPr>
          <a:xfrm>
            <a:off x="1036737" y="6397485"/>
            <a:ext cx="7136890" cy="307777"/>
          </a:xfrm>
          <a:prstGeom prst="rect">
            <a:avLst/>
          </a:prstGeom>
          <a:noFill/>
        </p:spPr>
        <p:txBody>
          <a:bodyPr wrap="none" rtlCol="0">
            <a:spAutoFit/>
          </a:bodyPr>
          <a:lstStyle/>
          <a:p>
            <a:r>
              <a:rPr lang="en-US" sz="1400"/>
              <a:t>*Note: See later in this presentation for the design that includes “Group II” data products</a:t>
            </a:r>
          </a:p>
        </p:txBody>
      </p:sp>
    </p:spTree>
    <p:extLst>
      <p:ext uri="{BB962C8B-B14F-4D97-AF65-F5344CB8AC3E}">
        <p14:creationId xmlns:p14="http://schemas.microsoft.com/office/powerpoint/2010/main" val="163029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Our DP mechanism protects histograms of person types. </a:t>
            </a:r>
          </a:p>
        </p:txBody>
      </p:sp>
      <p:sp>
        <p:nvSpPr>
          <p:cNvPr id="4" name="Slide Number Placeholder 3"/>
          <p:cNvSpPr>
            <a:spLocks noGrp="1"/>
          </p:cNvSpPr>
          <p:nvPr>
            <p:ph type="sldNum" sz="quarter" idx="4294967295"/>
          </p:nvPr>
        </p:nvSpPr>
        <p:spPr>
          <a:xfrm>
            <a:off x="9602788" y="6356350"/>
            <a:ext cx="2589212" cy="360363"/>
          </a:xfrm>
        </p:spPr>
        <p:txBody>
          <a:bodyPr/>
          <a:lstStyle/>
          <a:p>
            <a:fld id="{6B70B6FD-B4DD-4C3C-B591-D26FF6FF6394}" type="slidenum">
              <a:rPr lang="en-US" smtClean="0"/>
              <a:t>23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8" y="2756850"/>
            <a:ext cx="3652529" cy="227768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578921256"/>
              </p:ext>
            </p:extLst>
          </p:nvPr>
        </p:nvGraphicFramePr>
        <p:xfrm>
          <a:off x="4450657" y="2741805"/>
          <a:ext cx="6535764" cy="3306904"/>
        </p:xfrm>
        <a:graphic>
          <a:graphicData uri="http://schemas.openxmlformats.org/drawingml/2006/table">
            <a:tbl>
              <a:tblPr firstRow="1" bandRow="1">
                <a:tableStyleId>{5C22544A-7EE6-4342-B048-85BDC9FD1C3A}</a:tableStyleId>
              </a:tblPr>
              <a:tblGrid>
                <a:gridCol w="912890">
                  <a:extLst>
                    <a:ext uri="{9D8B030D-6E8A-4147-A177-3AD203B41FA5}">
                      <a16:colId xmlns:a16="http://schemas.microsoft.com/office/drawing/2014/main" val="2617195235"/>
                    </a:ext>
                  </a:extLst>
                </a:gridCol>
                <a:gridCol w="979042">
                  <a:extLst>
                    <a:ext uri="{9D8B030D-6E8A-4147-A177-3AD203B41FA5}">
                      <a16:colId xmlns:a16="http://schemas.microsoft.com/office/drawing/2014/main" val="1217562940"/>
                    </a:ext>
                  </a:extLst>
                </a:gridCol>
                <a:gridCol w="1045193">
                  <a:extLst>
                    <a:ext uri="{9D8B030D-6E8A-4147-A177-3AD203B41FA5}">
                      <a16:colId xmlns:a16="http://schemas.microsoft.com/office/drawing/2014/main" val="2162750278"/>
                    </a:ext>
                  </a:extLst>
                </a:gridCol>
                <a:gridCol w="1098114">
                  <a:extLst>
                    <a:ext uri="{9D8B030D-6E8A-4147-A177-3AD203B41FA5}">
                      <a16:colId xmlns:a16="http://schemas.microsoft.com/office/drawing/2014/main" val="2663792593"/>
                    </a:ext>
                  </a:extLst>
                </a:gridCol>
                <a:gridCol w="1230418">
                  <a:extLst>
                    <a:ext uri="{9D8B030D-6E8A-4147-A177-3AD203B41FA5}">
                      <a16:colId xmlns:a16="http://schemas.microsoft.com/office/drawing/2014/main" val="4062396255"/>
                    </a:ext>
                  </a:extLst>
                </a:gridCol>
                <a:gridCol w="1270107">
                  <a:extLst>
                    <a:ext uri="{9D8B030D-6E8A-4147-A177-3AD203B41FA5}">
                      <a16:colId xmlns:a16="http://schemas.microsoft.com/office/drawing/2014/main" val="4193753984"/>
                    </a:ext>
                  </a:extLst>
                </a:gridCol>
              </a:tblGrid>
              <a:tr h="413363">
                <a:tc>
                  <a:txBody>
                    <a:bodyPr/>
                    <a:lstStyle/>
                    <a:p>
                      <a:pPr algn="ctr"/>
                      <a:r>
                        <a:rPr lang="en-US" sz="1600"/>
                        <a:t>Count</a:t>
                      </a:r>
                    </a:p>
                  </a:txBody>
                  <a:tcPr anchor="ctr"/>
                </a:tc>
                <a:tc>
                  <a:txBody>
                    <a:bodyPr/>
                    <a:lstStyle/>
                    <a:p>
                      <a:pPr algn="ctr"/>
                      <a:r>
                        <a:rPr lang="en-US" sz="1600"/>
                        <a:t>Age</a:t>
                      </a:r>
                    </a:p>
                  </a:txBody>
                  <a:tcPr anchor="ctr"/>
                </a:tc>
                <a:tc>
                  <a:txBody>
                    <a:bodyPr/>
                    <a:lstStyle/>
                    <a:p>
                      <a:pPr algn="ctr"/>
                      <a:r>
                        <a:rPr lang="en-US" sz="1600"/>
                        <a:t>Sex</a:t>
                      </a:r>
                    </a:p>
                  </a:txBody>
                  <a:tcPr anchor="ctr"/>
                </a:tc>
                <a:tc>
                  <a:txBody>
                    <a:bodyPr/>
                    <a:lstStyle/>
                    <a:p>
                      <a:pPr algn="ctr"/>
                      <a:r>
                        <a:rPr lang="en-US" sz="1600"/>
                        <a:t>Race</a:t>
                      </a:r>
                    </a:p>
                  </a:txBody>
                  <a:tcPr anchor="ctr"/>
                </a:tc>
                <a:tc>
                  <a:txBody>
                    <a:bodyPr/>
                    <a:lstStyle/>
                    <a:p>
                      <a:pPr algn="ctr"/>
                      <a:r>
                        <a:rPr lang="en-US" sz="1600"/>
                        <a:t>Ethnicity</a:t>
                      </a:r>
                    </a:p>
                  </a:txBody>
                  <a:tcPr anchor="ctr"/>
                </a:tc>
                <a:tc>
                  <a:txBody>
                    <a:bodyPr/>
                    <a:lstStyle/>
                    <a:p>
                      <a:pPr algn="ctr"/>
                      <a:r>
                        <a:rPr lang="en-US" sz="1600"/>
                        <a:t>REL</a:t>
                      </a:r>
                    </a:p>
                  </a:txBody>
                  <a:tcPr anchor="ctr"/>
                </a:tc>
                <a:extLst>
                  <a:ext uri="{0D108BD9-81ED-4DB2-BD59-A6C34878D82A}">
                    <a16:rowId xmlns:a16="http://schemas.microsoft.com/office/drawing/2014/main" val="2979219699"/>
                  </a:ext>
                </a:extLst>
              </a:tr>
              <a:tr h="413363">
                <a:tc>
                  <a:txBody>
                    <a:bodyPr/>
                    <a:lstStyle/>
                    <a:p>
                      <a:pPr algn="ctr"/>
                      <a:r>
                        <a:rPr lang="en-US" sz="2000"/>
                        <a:t>1</a:t>
                      </a:r>
                    </a:p>
                  </a:txBody>
                  <a:tcPr anchor="ctr"/>
                </a:tc>
                <a:tc>
                  <a:txBody>
                    <a:bodyPr/>
                    <a:lstStyle/>
                    <a:p>
                      <a:pPr algn="ctr"/>
                      <a:r>
                        <a:rPr lang="en-US" sz="2000"/>
                        <a:t>8</a:t>
                      </a:r>
                    </a:p>
                  </a:txBody>
                  <a:tcPr anchor="ctr"/>
                </a:tc>
                <a:tc>
                  <a:txBody>
                    <a:bodyPr/>
                    <a:lstStyle/>
                    <a:p>
                      <a:pPr algn="ctr"/>
                      <a:r>
                        <a:rPr lang="en-US" sz="2000"/>
                        <a:t>F</a:t>
                      </a:r>
                    </a:p>
                  </a:txBody>
                  <a:tcPr anchor="ctr"/>
                </a:tc>
                <a:tc>
                  <a:txBody>
                    <a:bodyPr/>
                    <a:lstStyle/>
                    <a:p>
                      <a:pPr algn="ctr"/>
                      <a:r>
                        <a:rPr lang="en-US" sz="2000"/>
                        <a:t>B</a:t>
                      </a:r>
                    </a:p>
                  </a:txBody>
                  <a:tcPr anchor="ctr"/>
                </a:tc>
                <a:tc>
                  <a:txBody>
                    <a:bodyPr/>
                    <a:lstStyle/>
                    <a:p>
                      <a:pPr algn="ctr"/>
                      <a:r>
                        <a:rPr lang="en-US" sz="2000"/>
                        <a:t>-</a:t>
                      </a:r>
                    </a:p>
                  </a:txBody>
                  <a:tcPr anchor="ctr"/>
                </a:tc>
                <a:tc>
                  <a:txBody>
                    <a:bodyPr/>
                    <a:lstStyle/>
                    <a:p>
                      <a:pPr algn="ctr"/>
                      <a:r>
                        <a:rPr lang="en-US" sz="2000"/>
                        <a:t>Child</a:t>
                      </a:r>
                    </a:p>
                  </a:txBody>
                  <a:tcPr anchor="ctr"/>
                </a:tc>
                <a:extLst>
                  <a:ext uri="{0D108BD9-81ED-4DB2-BD59-A6C34878D82A}">
                    <a16:rowId xmlns:a16="http://schemas.microsoft.com/office/drawing/2014/main" val="2781557123"/>
                  </a:ext>
                </a:extLst>
              </a:tr>
              <a:tr h="413363">
                <a:tc>
                  <a:txBody>
                    <a:bodyPr/>
                    <a:lstStyle/>
                    <a:p>
                      <a:pPr algn="ctr"/>
                      <a:r>
                        <a:rPr lang="en-US" sz="2000"/>
                        <a:t>1</a:t>
                      </a:r>
                    </a:p>
                  </a:txBody>
                  <a:tcPr anchor="ctr"/>
                </a:tc>
                <a:tc>
                  <a:txBody>
                    <a:bodyPr/>
                    <a:lstStyle/>
                    <a:p>
                      <a:pPr algn="ctr"/>
                      <a:r>
                        <a:rPr lang="en-US" sz="2000"/>
                        <a:t>18</a:t>
                      </a:r>
                    </a:p>
                  </a:txBody>
                  <a:tcPr anchor="ctr"/>
                </a:tc>
                <a:tc>
                  <a:txBody>
                    <a:bodyPr/>
                    <a:lstStyle/>
                    <a:p>
                      <a:pPr algn="ctr"/>
                      <a:r>
                        <a:rPr lang="en-US" sz="2000"/>
                        <a:t>M</a:t>
                      </a:r>
                    </a:p>
                  </a:txBody>
                  <a:tcPr anchor="ctr"/>
                </a:tc>
                <a:tc>
                  <a:txBody>
                    <a:bodyPr/>
                    <a:lstStyle/>
                    <a:p>
                      <a:pPr algn="ctr"/>
                      <a:r>
                        <a:rPr lang="en-US" sz="2000"/>
                        <a:t>W</a:t>
                      </a:r>
                    </a:p>
                  </a:txBody>
                  <a:tcPr anchor="ctr"/>
                </a:tc>
                <a:tc>
                  <a:txBody>
                    <a:bodyPr/>
                    <a:lstStyle/>
                    <a:p>
                      <a:pPr algn="ctr"/>
                      <a:r>
                        <a:rPr lang="en-US" sz="2000"/>
                        <a:t>H</a:t>
                      </a:r>
                    </a:p>
                  </a:txBody>
                  <a:tcPr anchor="ctr"/>
                </a:tc>
                <a:tc>
                  <a:txBody>
                    <a:bodyPr/>
                    <a:lstStyle/>
                    <a:p>
                      <a:pPr algn="ctr"/>
                      <a:r>
                        <a:rPr lang="en-US" sz="2000"/>
                        <a:t>Single</a:t>
                      </a:r>
                    </a:p>
                  </a:txBody>
                  <a:tcPr anchor="ctr"/>
                </a:tc>
                <a:extLst>
                  <a:ext uri="{0D108BD9-81ED-4DB2-BD59-A6C34878D82A}">
                    <a16:rowId xmlns:a16="http://schemas.microsoft.com/office/drawing/2014/main" val="3189273792"/>
                  </a:ext>
                </a:extLst>
              </a:tr>
              <a:tr h="413363">
                <a:tc>
                  <a:txBody>
                    <a:bodyPr/>
                    <a:lstStyle/>
                    <a:p>
                      <a:pPr algn="ctr"/>
                      <a:r>
                        <a:rPr lang="en-US" sz="2000"/>
                        <a:t>1</a:t>
                      </a:r>
                    </a:p>
                  </a:txBody>
                  <a:tcPr anchor="ctr"/>
                </a:tc>
                <a:tc>
                  <a:txBody>
                    <a:bodyPr/>
                    <a:lstStyle/>
                    <a:p>
                      <a:pPr algn="ctr"/>
                      <a:r>
                        <a:rPr lang="en-US" sz="2000"/>
                        <a:t>24</a:t>
                      </a:r>
                    </a:p>
                  </a:txBody>
                  <a:tcPr anchor="ctr"/>
                </a:tc>
                <a:tc>
                  <a:txBody>
                    <a:bodyPr/>
                    <a:lstStyle/>
                    <a:p>
                      <a:pPr algn="ctr"/>
                      <a:r>
                        <a:rPr lang="en-US" sz="2000"/>
                        <a:t>F</a:t>
                      </a:r>
                    </a:p>
                  </a:txBody>
                  <a:tcPr anchor="ctr"/>
                </a:tc>
                <a:tc>
                  <a:txBody>
                    <a:bodyPr/>
                    <a:lstStyle/>
                    <a:p>
                      <a:pPr algn="ctr"/>
                      <a:r>
                        <a:rPr lang="en-US" sz="2000"/>
                        <a:t>W</a:t>
                      </a:r>
                    </a:p>
                  </a:txBody>
                  <a:tcPr anchor="ctr"/>
                </a:tc>
                <a:tc>
                  <a:txBody>
                    <a:bodyPr/>
                    <a:lstStyle/>
                    <a:p>
                      <a:pPr algn="ctr"/>
                      <a:r>
                        <a:rPr lang="en-US" sz="2000"/>
                        <a:t>H</a:t>
                      </a:r>
                    </a:p>
                  </a:txBody>
                  <a:tcPr anchor="ctr"/>
                </a:tc>
                <a:tc>
                  <a:txBody>
                    <a:bodyPr/>
                    <a:lstStyle/>
                    <a:p>
                      <a:pPr algn="ctr"/>
                      <a:r>
                        <a:rPr lang="en-US" sz="2000"/>
                        <a:t>Single</a:t>
                      </a:r>
                    </a:p>
                  </a:txBody>
                  <a:tcPr anchor="ctr"/>
                </a:tc>
                <a:extLst>
                  <a:ext uri="{0D108BD9-81ED-4DB2-BD59-A6C34878D82A}">
                    <a16:rowId xmlns:a16="http://schemas.microsoft.com/office/drawing/2014/main" val="4114226846"/>
                  </a:ext>
                </a:extLst>
              </a:tr>
              <a:tr h="413363">
                <a:tc>
                  <a:txBody>
                    <a:bodyPr/>
                    <a:lstStyle/>
                    <a:p>
                      <a:pPr algn="ctr"/>
                      <a:r>
                        <a:rPr lang="en-US" sz="2000"/>
                        <a:t>1</a:t>
                      </a:r>
                    </a:p>
                  </a:txBody>
                  <a:tcPr anchor="ctr"/>
                </a:tc>
                <a:tc>
                  <a:txBody>
                    <a:bodyPr/>
                    <a:lstStyle/>
                    <a:p>
                      <a:pPr algn="ctr"/>
                      <a:r>
                        <a:rPr lang="en-US" sz="2000"/>
                        <a:t>30</a:t>
                      </a:r>
                    </a:p>
                  </a:txBody>
                  <a:tcPr anchor="ctr"/>
                </a:tc>
                <a:tc>
                  <a:txBody>
                    <a:bodyPr/>
                    <a:lstStyle/>
                    <a:p>
                      <a:pPr algn="ctr"/>
                      <a:r>
                        <a:rPr lang="en-US" sz="2000"/>
                        <a:t>M</a:t>
                      </a:r>
                    </a:p>
                  </a:txBody>
                  <a:tcPr anchor="ctr"/>
                </a:tc>
                <a:tc>
                  <a:txBody>
                    <a:bodyPr/>
                    <a:lstStyle/>
                    <a:p>
                      <a:pPr algn="ctr"/>
                      <a:r>
                        <a:rPr lang="en-US" sz="2000"/>
                        <a:t>W</a:t>
                      </a:r>
                    </a:p>
                  </a:txBody>
                  <a:tcPr anchor="ctr"/>
                </a:tc>
                <a:tc>
                  <a:txBody>
                    <a:bodyPr/>
                    <a:lstStyle/>
                    <a:p>
                      <a:pPr algn="ctr"/>
                      <a:r>
                        <a:rPr lang="en-US" sz="2000"/>
                        <a:t>-</a:t>
                      </a:r>
                    </a:p>
                  </a:txBody>
                  <a:tcPr anchor="ctr"/>
                </a:tc>
                <a:tc>
                  <a:txBody>
                    <a:bodyPr/>
                    <a:lstStyle/>
                    <a:p>
                      <a:pPr algn="ctr"/>
                      <a:r>
                        <a:rPr lang="en-US" sz="2000"/>
                        <a:t>HH</a:t>
                      </a:r>
                    </a:p>
                  </a:txBody>
                  <a:tcPr anchor="ctr"/>
                </a:tc>
                <a:extLst>
                  <a:ext uri="{0D108BD9-81ED-4DB2-BD59-A6C34878D82A}">
                    <a16:rowId xmlns:a16="http://schemas.microsoft.com/office/drawing/2014/main" val="3334287665"/>
                  </a:ext>
                </a:extLst>
              </a:tr>
              <a:tr h="413363">
                <a:tc>
                  <a:txBody>
                    <a:bodyPr/>
                    <a:lstStyle/>
                    <a:p>
                      <a:pPr algn="ctr"/>
                      <a:r>
                        <a:rPr lang="en-US" sz="2000"/>
                        <a:t>1</a:t>
                      </a:r>
                    </a:p>
                  </a:txBody>
                  <a:tcPr anchor="ctr"/>
                </a:tc>
                <a:tc>
                  <a:txBody>
                    <a:bodyPr/>
                    <a:lstStyle/>
                    <a:p>
                      <a:pPr algn="ctr"/>
                      <a:r>
                        <a:rPr lang="en-US" sz="2000"/>
                        <a:t>36</a:t>
                      </a:r>
                    </a:p>
                  </a:txBody>
                  <a:tcPr anchor="ctr"/>
                </a:tc>
                <a:tc>
                  <a:txBody>
                    <a:bodyPr/>
                    <a:lstStyle/>
                    <a:p>
                      <a:pPr algn="ctr"/>
                      <a:r>
                        <a:rPr lang="en-US" sz="2000"/>
                        <a:t>F</a:t>
                      </a:r>
                    </a:p>
                  </a:txBody>
                  <a:tcPr anchor="ctr"/>
                </a:tc>
                <a:tc>
                  <a:txBody>
                    <a:bodyPr/>
                    <a:lstStyle/>
                    <a:p>
                      <a:pPr algn="ctr"/>
                      <a:r>
                        <a:rPr lang="en-US" sz="2000"/>
                        <a:t>B</a:t>
                      </a:r>
                    </a:p>
                  </a:txBody>
                  <a:tcPr anchor="ctr"/>
                </a:tc>
                <a:tc>
                  <a:txBody>
                    <a:bodyPr/>
                    <a:lstStyle/>
                    <a:p>
                      <a:pPr algn="ctr"/>
                      <a:r>
                        <a:rPr lang="en-US" sz="2000"/>
                        <a:t>-</a:t>
                      </a:r>
                    </a:p>
                  </a:txBody>
                  <a:tcPr anchor="ctr"/>
                </a:tc>
                <a:tc>
                  <a:txBody>
                    <a:bodyPr/>
                    <a:lstStyle/>
                    <a:p>
                      <a:pPr algn="ctr"/>
                      <a:r>
                        <a:rPr lang="en-US" sz="2000"/>
                        <a:t>Spouse</a:t>
                      </a:r>
                    </a:p>
                  </a:txBody>
                  <a:tcPr anchor="ctr"/>
                </a:tc>
                <a:extLst>
                  <a:ext uri="{0D108BD9-81ED-4DB2-BD59-A6C34878D82A}">
                    <a16:rowId xmlns:a16="http://schemas.microsoft.com/office/drawing/2014/main" val="1539410251"/>
                  </a:ext>
                </a:extLst>
              </a:tr>
              <a:tr h="413363">
                <a:tc>
                  <a:txBody>
                    <a:bodyPr/>
                    <a:lstStyle/>
                    <a:p>
                      <a:pPr algn="ctr"/>
                      <a:r>
                        <a:rPr lang="en-US" sz="2000"/>
                        <a:t>1</a:t>
                      </a:r>
                    </a:p>
                  </a:txBody>
                  <a:tcPr anchor="ctr"/>
                </a:tc>
                <a:tc>
                  <a:txBody>
                    <a:bodyPr/>
                    <a:lstStyle/>
                    <a:p>
                      <a:pPr algn="ctr"/>
                      <a:r>
                        <a:rPr lang="en-US" sz="2000"/>
                        <a:t>66</a:t>
                      </a:r>
                    </a:p>
                  </a:txBody>
                  <a:tcPr anchor="ctr"/>
                </a:tc>
                <a:tc>
                  <a:txBody>
                    <a:bodyPr/>
                    <a:lstStyle/>
                    <a:p>
                      <a:pPr algn="ctr"/>
                      <a:r>
                        <a:rPr lang="en-US" sz="2000"/>
                        <a:t>F</a:t>
                      </a:r>
                    </a:p>
                  </a:txBody>
                  <a:tcPr anchor="ctr"/>
                </a:tc>
                <a:tc>
                  <a:txBody>
                    <a:bodyPr/>
                    <a:lstStyle/>
                    <a:p>
                      <a:pPr algn="ctr"/>
                      <a:r>
                        <a:rPr lang="en-US" sz="2000"/>
                        <a:t>B</a:t>
                      </a:r>
                    </a:p>
                  </a:txBody>
                  <a:tcPr anchor="ctr"/>
                </a:tc>
                <a:tc>
                  <a:txBody>
                    <a:bodyPr/>
                    <a:lstStyle/>
                    <a:p>
                      <a:pPr algn="ctr"/>
                      <a:r>
                        <a:rPr lang="en-US" sz="2000"/>
                        <a:t>-</a:t>
                      </a:r>
                    </a:p>
                  </a:txBody>
                  <a:tcPr anchor="ctr"/>
                </a:tc>
                <a:tc>
                  <a:txBody>
                    <a:bodyPr/>
                    <a:lstStyle/>
                    <a:p>
                      <a:pPr algn="ctr"/>
                      <a:r>
                        <a:rPr lang="en-US" sz="2000"/>
                        <a:t>HH</a:t>
                      </a:r>
                    </a:p>
                  </a:txBody>
                  <a:tcPr anchor="ctr"/>
                </a:tc>
                <a:extLst>
                  <a:ext uri="{0D108BD9-81ED-4DB2-BD59-A6C34878D82A}">
                    <a16:rowId xmlns:a16="http://schemas.microsoft.com/office/drawing/2014/main" val="1479401588"/>
                  </a:ext>
                </a:extLst>
              </a:tr>
              <a:tr h="413363">
                <a:tc>
                  <a:txBody>
                    <a:bodyPr/>
                    <a:lstStyle/>
                    <a:p>
                      <a:pPr algn="ctr"/>
                      <a:r>
                        <a:rPr lang="en-US" sz="2000"/>
                        <a:t>1</a:t>
                      </a:r>
                    </a:p>
                  </a:txBody>
                  <a:tcPr anchor="ctr"/>
                </a:tc>
                <a:tc>
                  <a:txBody>
                    <a:bodyPr/>
                    <a:lstStyle/>
                    <a:p>
                      <a:pPr algn="ctr"/>
                      <a:r>
                        <a:rPr lang="en-US" sz="2000"/>
                        <a:t>84</a:t>
                      </a:r>
                    </a:p>
                  </a:txBody>
                  <a:tcPr anchor="ctr"/>
                </a:tc>
                <a:tc>
                  <a:txBody>
                    <a:bodyPr/>
                    <a:lstStyle/>
                    <a:p>
                      <a:pPr algn="ctr"/>
                      <a:r>
                        <a:rPr lang="en-US" sz="2000"/>
                        <a:t>M</a:t>
                      </a:r>
                    </a:p>
                  </a:txBody>
                  <a:tcPr anchor="ctr"/>
                </a:tc>
                <a:tc>
                  <a:txBody>
                    <a:bodyPr/>
                    <a:lstStyle/>
                    <a:p>
                      <a:pPr algn="ctr"/>
                      <a:r>
                        <a:rPr lang="en-US" sz="2000"/>
                        <a:t>B</a:t>
                      </a:r>
                    </a:p>
                  </a:txBody>
                  <a:tcPr anchor="ctr"/>
                </a:tc>
                <a:tc>
                  <a:txBody>
                    <a:bodyPr/>
                    <a:lstStyle/>
                    <a:p>
                      <a:pPr algn="ctr"/>
                      <a:r>
                        <a:rPr lang="en-US" sz="2000"/>
                        <a:t>-</a:t>
                      </a:r>
                    </a:p>
                  </a:txBody>
                  <a:tcPr anchor="ctr"/>
                </a:tc>
                <a:tc>
                  <a:txBody>
                    <a:bodyPr/>
                    <a:lstStyle/>
                    <a:p>
                      <a:pPr algn="ctr"/>
                      <a:r>
                        <a:rPr lang="en-US" sz="2000"/>
                        <a:t>Spouse</a:t>
                      </a:r>
                    </a:p>
                  </a:txBody>
                  <a:tcPr anchor="ctr"/>
                </a:tc>
                <a:extLst>
                  <a:ext uri="{0D108BD9-81ED-4DB2-BD59-A6C34878D82A}">
                    <a16:rowId xmlns:a16="http://schemas.microsoft.com/office/drawing/2014/main" val="2594823056"/>
                  </a:ext>
                </a:extLst>
              </a:tr>
            </a:tbl>
          </a:graphicData>
        </a:graphic>
      </p:graphicFrame>
      <p:pic>
        <p:nvPicPr>
          <p:cNvPr id="10" name="Picture 9">
            <a:extLst>
              <a:ext uri="{FF2B5EF4-FFF2-40B4-BE49-F238E27FC236}">
                <a16:creationId xmlns:a16="http://schemas.microsoft.com/office/drawing/2014/main" id="{5385EBA1-197D-C540-873D-9957486835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41810" y="4856942"/>
            <a:ext cx="518847" cy="860759"/>
          </a:xfrm>
          <a:prstGeom prst="rect">
            <a:avLst/>
          </a:prstGeom>
        </p:spPr>
      </p:pic>
      <p:pic>
        <p:nvPicPr>
          <p:cNvPr id="11" name="Picture 10">
            <a:extLst>
              <a:ext uri="{FF2B5EF4-FFF2-40B4-BE49-F238E27FC236}">
                <a16:creationId xmlns:a16="http://schemas.microsoft.com/office/drawing/2014/main" id="{98DA56A3-FAF1-E54F-90AC-6F12E00B85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9849" y="5017298"/>
            <a:ext cx="298032" cy="687858"/>
          </a:xfrm>
          <a:prstGeom prst="rect">
            <a:avLst/>
          </a:prstGeom>
        </p:spPr>
      </p:pic>
      <p:pic>
        <p:nvPicPr>
          <p:cNvPr id="12" name="Picture 11">
            <a:extLst>
              <a:ext uri="{FF2B5EF4-FFF2-40B4-BE49-F238E27FC236}">
                <a16:creationId xmlns:a16="http://schemas.microsoft.com/office/drawing/2014/main" id="{2BF1A652-BEB7-1D46-BE4E-7F99A51D92F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61917" y="4664310"/>
            <a:ext cx="331452" cy="1069261"/>
          </a:xfrm>
          <a:prstGeom prst="rect">
            <a:avLst/>
          </a:prstGeom>
        </p:spPr>
      </p:pic>
      <p:pic>
        <p:nvPicPr>
          <p:cNvPr id="13" name="Picture 12">
            <a:extLst>
              <a:ext uri="{FF2B5EF4-FFF2-40B4-BE49-F238E27FC236}">
                <a16:creationId xmlns:a16="http://schemas.microsoft.com/office/drawing/2014/main" id="{BEF02BA7-AB62-AE40-AA61-BB70D6DD1E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11090" y="4954649"/>
            <a:ext cx="895216" cy="813155"/>
          </a:xfrm>
          <a:prstGeom prst="rect">
            <a:avLst/>
          </a:prstGeom>
        </p:spPr>
      </p:pic>
      <p:pic>
        <p:nvPicPr>
          <p:cNvPr id="14" name="Picture 13">
            <a:extLst>
              <a:ext uri="{FF2B5EF4-FFF2-40B4-BE49-F238E27FC236}">
                <a16:creationId xmlns:a16="http://schemas.microsoft.com/office/drawing/2014/main" id="{F50049F9-DA3E-AC4F-9FF2-BBD32F5FC12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70476" y="4856942"/>
            <a:ext cx="298346" cy="876629"/>
          </a:xfrm>
          <a:prstGeom prst="rect">
            <a:avLst/>
          </a:prstGeom>
        </p:spPr>
      </p:pic>
      <p:sp>
        <p:nvSpPr>
          <p:cNvPr id="2" name="TextBox 1"/>
          <p:cNvSpPr txBox="1"/>
          <p:nvPr/>
        </p:nvSpPr>
        <p:spPr>
          <a:xfrm>
            <a:off x="707881" y="2218585"/>
            <a:ext cx="2882520" cy="523220"/>
          </a:xfrm>
          <a:prstGeom prst="rect">
            <a:avLst/>
          </a:prstGeom>
          <a:noFill/>
        </p:spPr>
        <p:txBody>
          <a:bodyPr wrap="none" rtlCol="0">
            <a:spAutoFit/>
          </a:bodyPr>
          <a:lstStyle/>
          <a:p>
            <a:r>
              <a:rPr lang="en-US" sz="2800" b="1"/>
              <a:t>Census “block”</a:t>
            </a:r>
          </a:p>
        </p:txBody>
      </p:sp>
      <p:sp>
        <p:nvSpPr>
          <p:cNvPr id="15" name="TextBox 14"/>
          <p:cNvSpPr txBox="1"/>
          <p:nvPr/>
        </p:nvSpPr>
        <p:spPr>
          <a:xfrm>
            <a:off x="5594747" y="2093205"/>
            <a:ext cx="4719562" cy="523220"/>
          </a:xfrm>
          <a:prstGeom prst="rect">
            <a:avLst/>
          </a:prstGeom>
          <a:noFill/>
        </p:spPr>
        <p:txBody>
          <a:bodyPr wrap="none" rtlCol="0">
            <a:spAutoFit/>
          </a:bodyPr>
          <a:lstStyle/>
          <a:p>
            <a:r>
              <a:rPr lang="en-US" sz="2800" b="1"/>
              <a:t>Census “block” histogram</a:t>
            </a:r>
          </a:p>
        </p:txBody>
      </p:sp>
    </p:spTree>
    <p:extLst>
      <p:ext uri="{BB962C8B-B14F-4D97-AF65-F5344CB8AC3E}">
        <p14:creationId xmlns:p14="http://schemas.microsoft.com/office/powerpoint/2010/main" val="3384159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a:t>Our first system applied DP to every block.</a:t>
            </a:r>
            <a:br>
              <a:rPr lang="en-US" sz="4000"/>
            </a:br>
            <a:r>
              <a:rPr lang="en-US" sz="4000"/>
              <a:t>This was the “block-by-block” system.</a:t>
            </a:r>
          </a:p>
        </p:txBody>
      </p:sp>
      <p:sp>
        <p:nvSpPr>
          <p:cNvPr id="4" name="Slide Number Placeholder 3"/>
          <p:cNvSpPr>
            <a:spLocks noGrp="1"/>
          </p:cNvSpPr>
          <p:nvPr>
            <p:ph type="sldNum" sz="quarter" idx="4294967295"/>
          </p:nvPr>
        </p:nvSpPr>
        <p:spPr>
          <a:xfrm>
            <a:off x="9602788" y="6356350"/>
            <a:ext cx="2589212" cy="360363"/>
          </a:xfrm>
        </p:spPr>
        <p:txBody>
          <a:bodyPr/>
          <a:lstStyle/>
          <a:p>
            <a:fld id="{6B70B6FD-B4DD-4C3C-B591-D26FF6FF6394}" type="slidenum">
              <a:rPr lang="en-US" smtClean="0"/>
              <a:t>24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622" y="2768037"/>
            <a:ext cx="3652529" cy="2277680"/>
          </a:xfrm>
          <a:prstGeom prst="rect">
            <a:avLst/>
          </a:prstGeom>
        </p:spPr>
      </p:pic>
      <p:grpSp>
        <p:nvGrpSpPr>
          <p:cNvPr id="8" name="Group 7"/>
          <p:cNvGrpSpPr/>
          <p:nvPr/>
        </p:nvGrpSpPr>
        <p:grpSpPr>
          <a:xfrm>
            <a:off x="1015774" y="4897752"/>
            <a:ext cx="2645872" cy="1072243"/>
            <a:chOff x="1015774" y="4661328"/>
            <a:chExt cx="2645872" cy="1072243"/>
          </a:xfrm>
        </p:grpSpPr>
        <p:pic>
          <p:nvPicPr>
            <p:cNvPr id="10" name="Picture 9">
              <a:extLst>
                <a:ext uri="{FF2B5EF4-FFF2-40B4-BE49-F238E27FC236}">
                  <a16:creationId xmlns:a16="http://schemas.microsoft.com/office/drawing/2014/main" id="{5385EBA1-197D-C540-873D-9957486835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03040" y="4856942"/>
              <a:ext cx="518847" cy="860759"/>
            </a:xfrm>
            <a:prstGeom prst="rect">
              <a:avLst/>
            </a:prstGeom>
          </p:spPr>
        </p:pic>
        <p:pic>
          <p:nvPicPr>
            <p:cNvPr id="11" name="Picture 10">
              <a:extLst>
                <a:ext uri="{FF2B5EF4-FFF2-40B4-BE49-F238E27FC236}">
                  <a16:creationId xmlns:a16="http://schemas.microsoft.com/office/drawing/2014/main" id="{98DA56A3-FAF1-E54F-90AC-6F12E00B85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5774" y="5029843"/>
              <a:ext cx="298032" cy="687858"/>
            </a:xfrm>
            <a:prstGeom prst="rect">
              <a:avLst/>
            </a:prstGeom>
          </p:spPr>
        </p:pic>
        <p:pic>
          <p:nvPicPr>
            <p:cNvPr id="12" name="Picture 11">
              <a:extLst>
                <a:ext uri="{FF2B5EF4-FFF2-40B4-BE49-F238E27FC236}">
                  <a16:creationId xmlns:a16="http://schemas.microsoft.com/office/drawing/2014/main" id="{2BF1A652-BEB7-1D46-BE4E-7F99A51D92F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87774" y="4661328"/>
              <a:ext cx="331452" cy="1069261"/>
            </a:xfrm>
            <a:prstGeom prst="rect">
              <a:avLst/>
            </a:prstGeom>
          </p:spPr>
        </p:pic>
        <p:pic>
          <p:nvPicPr>
            <p:cNvPr id="13" name="Picture 12">
              <a:extLst>
                <a:ext uri="{FF2B5EF4-FFF2-40B4-BE49-F238E27FC236}">
                  <a16:creationId xmlns:a16="http://schemas.microsoft.com/office/drawing/2014/main" id="{BEF02BA7-AB62-AE40-AA61-BB70D6DD1E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66430" y="4904546"/>
              <a:ext cx="895216" cy="813155"/>
            </a:xfrm>
            <a:prstGeom prst="rect">
              <a:avLst/>
            </a:prstGeom>
          </p:spPr>
        </p:pic>
        <p:pic>
          <p:nvPicPr>
            <p:cNvPr id="14" name="Picture 13">
              <a:extLst>
                <a:ext uri="{FF2B5EF4-FFF2-40B4-BE49-F238E27FC236}">
                  <a16:creationId xmlns:a16="http://schemas.microsoft.com/office/drawing/2014/main" id="{F50049F9-DA3E-AC4F-9FF2-BBD32F5FC12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830726" y="4856942"/>
              <a:ext cx="298346" cy="876629"/>
            </a:xfrm>
            <a:prstGeom prst="rect">
              <a:avLst/>
            </a:prstGeom>
          </p:spPr>
        </p:pic>
      </p:grpSp>
      <p:grpSp>
        <p:nvGrpSpPr>
          <p:cNvPr id="9" name="Group 8"/>
          <p:cNvGrpSpPr/>
          <p:nvPr/>
        </p:nvGrpSpPr>
        <p:grpSpPr>
          <a:xfrm>
            <a:off x="4931214" y="3603590"/>
            <a:ext cx="1937671" cy="606573"/>
            <a:chOff x="4807228" y="3300304"/>
            <a:chExt cx="1937671" cy="606573"/>
          </a:xfrm>
        </p:grpSpPr>
        <p:cxnSp>
          <p:nvCxnSpPr>
            <p:cNvPr id="16" name="Straight Arrow Connector 15"/>
            <p:cNvCxnSpPr/>
            <p:nvPr/>
          </p:nvCxnSpPr>
          <p:spPr>
            <a:xfrm flipV="1">
              <a:off x="4807228" y="3612631"/>
              <a:ext cx="1937671" cy="74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193660" y="3300304"/>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89363" y="2768036"/>
            <a:ext cx="3508031" cy="2277680"/>
          </a:xfrm>
          <a:prstGeom prst="rect">
            <a:avLst/>
          </a:prstGeom>
        </p:spPr>
      </p:pic>
      <p:pic>
        <p:nvPicPr>
          <p:cNvPr id="19" name="Picture 18"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3943" y="5093366"/>
            <a:ext cx="962159" cy="885949"/>
          </a:xfrm>
          <a:prstGeom prst="rect">
            <a:avLst/>
          </a:prstGeom>
        </p:spPr>
      </p:pic>
      <p:pic>
        <p:nvPicPr>
          <p:cNvPr id="20" name="Picture 19"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78030" y="5045716"/>
            <a:ext cx="1086002" cy="905001"/>
          </a:xfrm>
          <a:prstGeom prst="rect">
            <a:avLst/>
          </a:prstGeom>
        </p:spPr>
      </p:pic>
      <p:pic>
        <p:nvPicPr>
          <p:cNvPr id="23" name="Picture 22"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03431" y="5093366"/>
            <a:ext cx="626592" cy="769281"/>
          </a:xfrm>
          <a:prstGeom prst="rect">
            <a:avLst/>
          </a:prstGeom>
        </p:spPr>
      </p:pic>
    </p:spTree>
    <p:extLst>
      <p:ext uri="{BB962C8B-B14F-4D97-AF65-F5344CB8AC3E}">
        <p14:creationId xmlns:p14="http://schemas.microsoft.com/office/powerpoint/2010/main" val="225543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There are roughly 8 million inhabitable blocks</a:t>
            </a:r>
          </a:p>
        </p:txBody>
      </p:sp>
      <p:grpSp>
        <p:nvGrpSpPr>
          <p:cNvPr id="7" name="Group 6"/>
          <p:cNvGrpSpPr/>
          <p:nvPr/>
        </p:nvGrpSpPr>
        <p:grpSpPr>
          <a:xfrm>
            <a:off x="2645719" y="2345409"/>
            <a:ext cx="7368913" cy="3993398"/>
            <a:chOff x="3560120" y="2515890"/>
            <a:chExt cx="5011622" cy="2715923"/>
          </a:xfrm>
        </p:grpSpPr>
        <p:sp>
          <p:nvSpPr>
            <p:cNvPr id="31" name="Rectangle 30"/>
            <p:cNvSpPr/>
            <p:nvPr/>
          </p:nvSpPr>
          <p:spPr>
            <a:xfrm>
              <a:off x="4803793" y="411609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8" name="Rectangle 17"/>
            <p:cNvSpPr/>
            <p:nvPr/>
          </p:nvSpPr>
          <p:spPr>
            <a:xfrm>
              <a:off x="3584346" y="2515890"/>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8 million blocks</a:t>
              </a:r>
            </a:p>
          </p:txBody>
        </p:sp>
        <p:sp>
          <p:nvSpPr>
            <p:cNvPr id="19" name="Rectangle 18"/>
            <p:cNvSpPr/>
            <p:nvPr/>
          </p:nvSpPr>
          <p:spPr>
            <a:xfrm>
              <a:off x="7200142" y="2515890"/>
              <a:ext cx="1371600" cy="14683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8 million protected blocks</a:t>
              </a:r>
            </a:p>
          </p:txBody>
        </p:sp>
        <p:sp>
          <p:nvSpPr>
            <p:cNvPr id="20" name="Rectangle 19"/>
            <p:cNvSpPr/>
            <p:nvPr/>
          </p:nvSpPr>
          <p:spPr>
            <a:xfrm>
              <a:off x="5295783" y="2515890"/>
              <a:ext cx="1524000" cy="146836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Disclosure Avoidance System</a:t>
              </a:r>
            </a:p>
          </p:txBody>
        </p:sp>
        <p:cxnSp>
          <p:nvCxnSpPr>
            <p:cNvPr id="9" name="Straight Arrow Connector 8"/>
            <p:cNvCxnSpPr>
              <a:stCxn id="18" idx="3"/>
              <a:endCxn id="20" idx="1"/>
            </p:cNvCxnSpPr>
            <p:nvPr/>
          </p:nvCxnSpPr>
          <p:spPr>
            <a:xfrm>
              <a:off x="4933815" y="3250074"/>
              <a:ext cx="3619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 idx="3"/>
              <a:endCxn id="19" idx="1"/>
            </p:cNvCxnSpPr>
            <p:nvPr/>
          </p:nvCxnSpPr>
          <p:spPr>
            <a:xfrm>
              <a:off x="6819783" y="3250074"/>
              <a:ext cx="3803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86198" y="411609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3" name="Rectangle 22"/>
            <p:cNvSpPr/>
            <p:nvPr/>
          </p:nvSpPr>
          <p:spPr>
            <a:xfrm>
              <a:off x="3816612" y="411609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4" name="Rectangle 23"/>
            <p:cNvSpPr/>
            <p:nvPr/>
          </p:nvSpPr>
          <p:spPr>
            <a:xfrm>
              <a:off x="4082405" y="41202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5" name="Rectangle 24"/>
            <p:cNvSpPr/>
            <p:nvPr/>
          </p:nvSpPr>
          <p:spPr>
            <a:xfrm>
              <a:off x="4312819" y="41202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6" name="Rectangle 25"/>
            <p:cNvSpPr/>
            <p:nvPr/>
          </p:nvSpPr>
          <p:spPr>
            <a:xfrm>
              <a:off x="3738598" y="426849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7" name="Rectangle 26"/>
            <p:cNvSpPr/>
            <p:nvPr/>
          </p:nvSpPr>
          <p:spPr>
            <a:xfrm>
              <a:off x="3969012" y="426849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8" name="Rectangle 27"/>
            <p:cNvSpPr/>
            <p:nvPr/>
          </p:nvSpPr>
          <p:spPr>
            <a:xfrm>
              <a:off x="4234805" y="42726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0" name="Rectangle 29"/>
            <p:cNvSpPr/>
            <p:nvPr/>
          </p:nvSpPr>
          <p:spPr>
            <a:xfrm>
              <a:off x="4573379" y="411609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2" name="Rectangle 31"/>
            <p:cNvSpPr/>
            <p:nvPr/>
          </p:nvSpPr>
          <p:spPr>
            <a:xfrm>
              <a:off x="4725779" y="426849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9" name="Rectangle 28"/>
            <p:cNvSpPr/>
            <p:nvPr/>
          </p:nvSpPr>
          <p:spPr>
            <a:xfrm>
              <a:off x="4465219" y="42726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4" name="Rectangle 33"/>
            <p:cNvSpPr/>
            <p:nvPr/>
          </p:nvSpPr>
          <p:spPr>
            <a:xfrm>
              <a:off x="4803793" y="44250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5" name="Rectangle 34"/>
            <p:cNvSpPr/>
            <p:nvPr/>
          </p:nvSpPr>
          <p:spPr>
            <a:xfrm>
              <a:off x="3586198" y="44250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6" name="Rectangle 35"/>
            <p:cNvSpPr/>
            <p:nvPr/>
          </p:nvSpPr>
          <p:spPr>
            <a:xfrm>
              <a:off x="3816612" y="44250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7" name="Rectangle 36"/>
            <p:cNvSpPr/>
            <p:nvPr/>
          </p:nvSpPr>
          <p:spPr>
            <a:xfrm>
              <a:off x="4082405" y="4429283"/>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8" name="Rectangle 37"/>
            <p:cNvSpPr/>
            <p:nvPr/>
          </p:nvSpPr>
          <p:spPr>
            <a:xfrm>
              <a:off x="4312819" y="4429283"/>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9" name="Rectangle 38"/>
            <p:cNvSpPr/>
            <p:nvPr/>
          </p:nvSpPr>
          <p:spPr>
            <a:xfrm>
              <a:off x="3738598" y="45774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0" name="Rectangle 39"/>
            <p:cNvSpPr/>
            <p:nvPr/>
          </p:nvSpPr>
          <p:spPr>
            <a:xfrm>
              <a:off x="3969012" y="45774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1" name="Rectangle 40"/>
            <p:cNvSpPr/>
            <p:nvPr/>
          </p:nvSpPr>
          <p:spPr>
            <a:xfrm>
              <a:off x="4234805" y="4581683"/>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2" name="Rectangle 41"/>
            <p:cNvSpPr/>
            <p:nvPr/>
          </p:nvSpPr>
          <p:spPr>
            <a:xfrm>
              <a:off x="4573379" y="44250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3" name="Rectangle 42"/>
            <p:cNvSpPr/>
            <p:nvPr/>
          </p:nvSpPr>
          <p:spPr>
            <a:xfrm>
              <a:off x="4725779" y="457748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 name="Rectangle 43"/>
            <p:cNvSpPr/>
            <p:nvPr/>
          </p:nvSpPr>
          <p:spPr>
            <a:xfrm>
              <a:off x="4465219" y="4581683"/>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5" name="Rectangle 44"/>
            <p:cNvSpPr/>
            <p:nvPr/>
          </p:nvSpPr>
          <p:spPr>
            <a:xfrm>
              <a:off x="4777715" y="4745655"/>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6" name="Rectangle 45"/>
            <p:cNvSpPr/>
            <p:nvPr/>
          </p:nvSpPr>
          <p:spPr>
            <a:xfrm>
              <a:off x="3560120" y="4745655"/>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7" name="Rectangle 46"/>
            <p:cNvSpPr/>
            <p:nvPr/>
          </p:nvSpPr>
          <p:spPr>
            <a:xfrm>
              <a:off x="3790534" y="4745655"/>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8" name="Rectangle 47"/>
            <p:cNvSpPr/>
            <p:nvPr/>
          </p:nvSpPr>
          <p:spPr>
            <a:xfrm>
              <a:off x="4056327" y="474985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9" name="Rectangle 48"/>
            <p:cNvSpPr/>
            <p:nvPr/>
          </p:nvSpPr>
          <p:spPr>
            <a:xfrm>
              <a:off x="4286741" y="474985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0" name="Rectangle 49"/>
            <p:cNvSpPr/>
            <p:nvPr/>
          </p:nvSpPr>
          <p:spPr>
            <a:xfrm>
              <a:off x="3712520" y="4898055"/>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1" name="Rectangle 50"/>
            <p:cNvSpPr/>
            <p:nvPr/>
          </p:nvSpPr>
          <p:spPr>
            <a:xfrm>
              <a:off x="3942934" y="4898055"/>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2" name="Rectangle 51"/>
            <p:cNvSpPr/>
            <p:nvPr/>
          </p:nvSpPr>
          <p:spPr>
            <a:xfrm>
              <a:off x="4208727" y="490225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3" name="Rectangle 52"/>
            <p:cNvSpPr/>
            <p:nvPr/>
          </p:nvSpPr>
          <p:spPr>
            <a:xfrm>
              <a:off x="4547301" y="4745655"/>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4" name="Rectangle 53"/>
            <p:cNvSpPr/>
            <p:nvPr/>
          </p:nvSpPr>
          <p:spPr>
            <a:xfrm>
              <a:off x="4699701" y="4898055"/>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5" name="Rectangle 54"/>
            <p:cNvSpPr/>
            <p:nvPr/>
          </p:nvSpPr>
          <p:spPr>
            <a:xfrm>
              <a:off x="4439141" y="490225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 name="Rectangle 55"/>
            <p:cNvSpPr/>
            <p:nvPr/>
          </p:nvSpPr>
          <p:spPr>
            <a:xfrm>
              <a:off x="4777715" y="505465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7" name="Rectangle 56"/>
            <p:cNvSpPr/>
            <p:nvPr/>
          </p:nvSpPr>
          <p:spPr>
            <a:xfrm>
              <a:off x="3560120" y="505465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8" name="Rectangle 57"/>
            <p:cNvSpPr/>
            <p:nvPr/>
          </p:nvSpPr>
          <p:spPr>
            <a:xfrm>
              <a:off x="3790534" y="505465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9" name="Rectangle 58"/>
            <p:cNvSpPr/>
            <p:nvPr/>
          </p:nvSpPr>
          <p:spPr>
            <a:xfrm>
              <a:off x="4056327" y="505884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0" name="Rectangle 59"/>
            <p:cNvSpPr/>
            <p:nvPr/>
          </p:nvSpPr>
          <p:spPr>
            <a:xfrm>
              <a:off x="4286741" y="5058847"/>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4" name="Rectangle 63"/>
            <p:cNvSpPr/>
            <p:nvPr/>
          </p:nvSpPr>
          <p:spPr>
            <a:xfrm>
              <a:off x="4547301" y="5054651"/>
              <a:ext cx="158960" cy="1729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7" name="Rectangle 66"/>
            <p:cNvSpPr/>
            <p:nvPr/>
          </p:nvSpPr>
          <p:spPr>
            <a:xfrm>
              <a:off x="8412782" y="411608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8" name="Rectangle 67"/>
            <p:cNvSpPr/>
            <p:nvPr/>
          </p:nvSpPr>
          <p:spPr>
            <a:xfrm>
              <a:off x="7195187" y="411608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9" name="Rectangle 68"/>
            <p:cNvSpPr/>
            <p:nvPr/>
          </p:nvSpPr>
          <p:spPr>
            <a:xfrm>
              <a:off x="7425601" y="411608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0" name="Rectangle 69"/>
            <p:cNvSpPr/>
            <p:nvPr/>
          </p:nvSpPr>
          <p:spPr>
            <a:xfrm>
              <a:off x="7691394" y="41202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1" name="Rectangle 70"/>
            <p:cNvSpPr/>
            <p:nvPr/>
          </p:nvSpPr>
          <p:spPr>
            <a:xfrm>
              <a:off x="7921808" y="41202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2" name="Rectangle 71"/>
            <p:cNvSpPr/>
            <p:nvPr/>
          </p:nvSpPr>
          <p:spPr>
            <a:xfrm>
              <a:off x="7347587" y="426848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3" name="Rectangle 72"/>
            <p:cNvSpPr/>
            <p:nvPr/>
          </p:nvSpPr>
          <p:spPr>
            <a:xfrm>
              <a:off x="7578001" y="426848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4" name="Rectangle 73"/>
            <p:cNvSpPr/>
            <p:nvPr/>
          </p:nvSpPr>
          <p:spPr>
            <a:xfrm>
              <a:off x="7843794" y="42726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5" name="Rectangle 74"/>
            <p:cNvSpPr/>
            <p:nvPr/>
          </p:nvSpPr>
          <p:spPr>
            <a:xfrm>
              <a:off x="8182368" y="411608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6" name="Rectangle 75"/>
            <p:cNvSpPr/>
            <p:nvPr/>
          </p:nvSpPr>
          <p:spPr>
            <a:xfrm>
              <a:off x="8334768" y="426848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7" name="Rectangle 76"/>
            <p:cNvSpPr/>
            <p:nvPr/>
          </p:nvSpPr>
          <p:spPr>
            <a:xfrm>
              <a:off x="8074208" y="42726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8" name="Rectangle 77"/>
            <p:cNvSpPr/>
            <p:nvPr/>
          </p:nvSpPr>
          <p:spPr>
            <a:xfrm>
              <a:off x="8412782" y="44250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9" name="Rectangle 78"/>
            <p:cNvSpPr/>
            <p:nvPr/>
          </p:nvSpPr>
          <p:spPr>
            <a:xfrm>
              <a:off x="7195187" y="44250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0" name="Rectangle 79"/>
            <p:cNvSpPr/>
            <p:nvPr/>
          </p:nvSpPr>
          <p:spPr>
            <a:xfrm>
              <a:off x="7425601" y="44250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1" name="Rectangle 80"/>
            <p:cNvSpPr/>
            <p:nvPr/>
          </p:nvSpPr>
          <p:spPr>
            <a:xfrm>
              <a:off x="7691394" y="4429278"/>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2" name="Rectangle 81"/>
            <p:cNvSpPr/>
            <p:nvPr/>
          </p:nvSpPr>
          <p:spPr>
            <a:xfrm>
              <a:off x="7921808" y="4429278"/>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3" name="Rectangle 82"/>
            <p:cNvSpPr/>
            <p:nvPr/>
          </p:nvSpPr>
          <p:spPr>
            <a:xfrm>
              <a:off x="7347587" y="45774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4" name="Rectangle 83"/>
            <p:cNvSpPr/>
            <p:nvPr/>
          </p:nvSpPr>
          <p:spPr>
            <a:xfrm>
              <a:off x="7578001" y="45774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5" name="Rectangle 84"/>
            <p:cNvSpPr/>
            <p:nvPr/>
          </p:nvSpPr>
          <p:spPr>
            <a:xfrm>
              <a:off x="7843794" y="4581678"/>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6" name="Rectangle 85"/>
            <p:cNvSpPr/>
            <p:nvPr/>
          </p:nvSpPr>
          <p:spPr>
            <a:xfrm>
              <a:off x="8182368" y="44250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7" name="Rectangle 86"/>
            <p:cNvSpPr/>
            <p:nvPr/>
          </p:nvSpPr>
          <p:spPr>
            <a:xfrm>
              <a:off x="8334768" y="457748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8" name="Rectangle 87"/>
            <p:cNvSpPr/>
            <p:nvPr/>
          </p:nvSpPr>
          <p:spPr>
            <a:xfrm>
              <a:off x="8074208" y="4581678"/>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9" name="Rectangle 88"/>
            <p:cNvSpPr/>
            <p:nvPr/>
          </p:nvSpPr>
          <p:spPr>
            <a:xfrm>
              <a:off x="8386704" y="4745650"/>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0" name="Rectangle 89"/>
            <p:cNvSpPr/>
            <p:nvPr/>
          </p:nvSpPr>
          <p:spPr>
            <a:xfrm>
              <a:off x="7169109" y="4745650"/>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1" name="Rectangle 90"/>
            <p:cNvSpPr/>
            <p:nvPr/>
          </p:nvSpPr>
          <p:spPr>
            <a:xfrm>
              <a:off x="7399523" y="4745650"/>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2" name="Rectangle 91"/>
            <p:cNvSpPr/>
            <p:nvPr/>
          </p:nvSpPr>
          <p:spPr>
            <a:xfrm>
              <a:off x="7665316" y="474984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3" name="Rectangle 92"/>
            <p:cNvSpPr/>
            <p:nvPr/>
          </p:nvSpPr>
          <p:spPr>
            <a:xfrm>
              <a:off x="7895730" y="474984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4" name="Rectangle 93"/>
            <p:cNvSpPr/>
            <p:nvPr/>
          </p:nvSpPr>
          <p:spPr>
            <a:xfrm>
              <a:off x="7321509" y="4898050"/>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5" name="Rectangle 94"/>
            <p:cNvSpPr/>
            <p:nvPr/>
          </p:nvSpPr>
          <p:spPr>
            <a:xfrm>
              <a:off x="7551923" y="4898050"/>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6" name="Rectangle 95"/>
            <p:cNvSpPr/>
            <p:nvPr/>
          </p:nvSpPr>
          <p:spPr>
            <a:xfrm>
              <a:off x="7817716" y="490224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7" name="Rectangle 96"/>
            <p:cNvSpPr/>
            <p:nvPr/>
          </p:nvSpPr>
          <p:spPr>
            <a:xfrm>
              <a:off x="8156290" y="4745650"/>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8" name="Rectangle 97"/>
            <p:cNvSpPr/>
            <p:nvPr/>
          </p:nvSpPr>
          <p:spPr>
            <a:xfrm>
              <a:off x="8308690" y="4898050"/>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9" name="Rectangle 98"/>
            <p:cNvSpPr/>
            <p:nvPr/>
          </p:nvSpPr>
          <p:spPr>
            <a:xfrm>
              <a:off x="8048130" y="490224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0" name="Rectangle 99"/>
            <p:cNvSpPr/>
            <p:nvPr/>
          </p:nvSpPr>
          <p:spPr>
            <a:xfrm>
              <a:off x="8386704" y="505464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1" name="Rectangle 100"/>
            <p:cNvSpPr/>
            <p:nvPr/>
          </p:nvSpPr>
          <p:spPr>
            <a:xfrm>
              <a:off x="7169109" y="505464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2" name="Rectangle 101"/>
            <p:cNvSpPr/>
            <p:nvPr/>
          </p:nvSpPr>
          <p:spPr>
            <a:xfrm>
              <a:off x="7399523" y="505464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3" name="Rectangle 102"/>
            <p:cNvSpPr/>
            <p:nvPr/>
          </p:nvSpPr>
          <p:spPr>
            <a:xfrm>
              <a:off x="7665316" y="505884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4" name="Rectangle 103"/>
            <p:cNvSpPr/>
            <p:nvPr/>
          </p:nvSpPr>
          <p:spPr>
            <a:xfrm>
              <a:off x="7895730" y="5058842"/>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05" name="Rectangle 104"/>
            <p:cNvSpPr/>
            <p:nvPr/>
          </p:nvSpPr>
          <p:spPr>
            <a:xfrm>
              <a:off x="8156290" y="5054646"/>
              <a:ext cx="158960" cy="1729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8" name="TextBox 7"/>
          <p:cNvSpPr txBox="1"/>
          <p:nvPr/>
        </p:nvSpPr>
        <p:spPr>
          <a:xfrm>
            <a:off x="5032889" y="4588302"/>
            <a:ext cx="2627582" cy="2031325"/>
          </a:xfrm>
          <a:prstGeom prst="rect">
            <a:avLst/>
          </a:prstGeom>
          <a:noFill/>
          <a:ln w="57150">
            <a:solidFill>
              <a:srgbClr val="7030A0"/>
            </a:solidFill>
          </a:ln>
        </p:spPr>
        <p:txBody>
          <a:bodyPr wrap="square" rtlCol="0">
            <a:spAutoFit/>
          </a:bodyPr>
          <a:lstStyle/>
          <a:p>
            <a:pPr marL="342900" indent="-342900">
              <a:buAutoNum type="arabicPeriod"/>
            </a:pPr>
            <a:r>
              <a:rPr lang="en-US"/>
              <a:t>Computes statistics on confidential data</a:t>
            </a:r>
          </a:p>
          <a:p>
            <a:pPr marL="342900" indent="-342900">
              <a:buAutoNum type="arabicPeriod"/>
            </a:pPr>
            <a:r>
              <a:rPr lang="en-US"/>
              <a:t>Adds noise to statistics</a:t>
            </a:r>
          </a:p>
          <a:p>
            <a:pPr marL="342900" indent="-342900">
              <a:buAutoNum type="arabicPeriod"/>
            </a:pPr>
            <a:r>
              <a:rPr lang="en-US"/>
              <a:t>Constructs new microdata consistent with noisy statistics</a:t>
            </a:r>
          </a:p>
        </p:txBody>
      </p:sp>
    </p:spTree>
    <p:extLst>
      <p:ext uri="{BB962C8B-B14F-4D97-AF65-F5344CB8AC3E}">
        <p14:creationId xmlns:p14="http://schemas.microsoft.com/office/powerpoint/2010/main" val="3884877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Each block histogram has:</a:t>
            </a:r>
            <a:br>
              <a:rPr lang="en-US"/>
            </a:br>
            <a:r>
              <a:rPr lang="en-US" sz="2000"/>
              <a:t>2 sexes * 31 races * 2 ethnicities * 103 age bins * 17 relationships = 217,124 cells</a:t>
            </a:r>
            <a:br>
              <a:rPr lang="en-US" sz="2400"/>
            </a:br>
            <a:endParaRPr lang="en-US" sz="2400"/>
          </a:p>
        </p:txBody>
      </p:sp>
      <p:grpSp>
        <p:nvGrpSpPr>
          <p:cNvPr id="4" name="Group 3"/>
          <p:cNvGrpSpPr/>
          <p:nvPr/>
        </p:nvGrpSpPr>
        <p:grpSpPr>
          <a:xfrm>
            <a:off x="2681340" y="2345409"/>
            <a:ext cx="7333292" cy="2159035"/>
            <a:chOff x="2681340" y="2345409"/>
            <a:chExt cx="7333292" cy="2159035"/>
          </a:xfrm>
        </p:grpSpPr>
        <p:sp>
          <p:nvSpPr>
            <p:cNvPr id="18" name="Rectangle 17"/>
            <p:cNvSpPr/>
            <p:nvPr/>
          </p:nvSpPr>
          <p:spPr>
            <a:xfrm>
              <a:off x="2681340" y="2345409"/>
              <a:ext cx="1984212" cy="21590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8 million blocks</a:t>
              </a:r>
            </a:p>
          </p:txBody>
        </p:sp>
        <p:sp>
          <p:nvSpPr>
            <p:cNvPr id="19" name="Rectangle 18"/>
            <p:cNvSpPr/>
            <p:nvPr/>
          </p:nvSpPr>
          <p:spPr>
            <a:xfrm>
              <a:off x="7997880" y="2345409"/>
              <a:ext cx="2016752" cy="215903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8 million protected blocks</a:t>
              </a:r>
            </a:p>
          </p:txBody>
        </p:sp>
        <p:sp>
          <p:nvSpPr>
            <p:cNvPr id="20" name="Rectangle 19"/>
            <p:cNvSpPr/>
            <p:nvPr/>
          </p:nvSpPr>
          <p:spPr>
            <a:xfrm>
              <a:off x="5197777" y="2345409"/>
              <a:ext cx="2240836" cy="21590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Disclosure Avoidance System</a:t>
              </a:r>
            </a:p>
          </p:txBody>
        </p:sp>
        <p:cxnSp>
          <p:nvCxnSpPr>
            <p:cNvPr id="9" name="Straight Arrow Connector 8"/>
            <p:cNvCxnSpPr>
              <a:stCxn id="18" idx="3"/>
              <a:endCxn id="20" idx="1"/>
            </p:cNvCxnSpPr>
            <p:nvPr/>
          </p:nvCxnSpPr>
          <p:spPr>
            <a:xfrm>
              <a:off x="4665552" y="3424927"/>
              <a:ext cx="5322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 idx="3"/>
              <a:endCxn id="19" idx="1"/>
            </p:cNvCxnSpPr>
            <p:nvPr/>
          </p:nvCxnSpPr>
          <p:spPr>
            <a:xfrm>
              <a:off x="7438613" y="3424927"/>
              <a:ext cx="55926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701150" y="4682556"/>
            <a:ext cx="2172390" cy="2308324"/>
          </a:xfrm>
          <a:prstGeom prst="rect">
            <a:avLst/>
          </a:prstGeom>
          <a:noFill/>
        </p:spPr>
        <p:txBody>
          <a:bodyPr wrap="none" rtlCol="0">
            <a:spAutoFit/>
          </a:bodyPr>
          <a:lstStyle/>
          <a:p>
            <a:r>
              <a:rPr lang="en-US"/>
              <a:t>1,347,694,530,348 </a:t>
            </a:r>
          </a:p>
          <a:p>
            <a:r>
              <a:rPr lang="en-US"/>
              <a:t>Integers counts</a:t>
            </a:r>
          </a:p>
          <a:p>
            <a:r>
              <a:rPr lang="en-US"/>
              <a:t>mostly zero</a:t>
            </a:r>
          </a:p>
          <a:p>
            <a:endParaRPr lang="en-US"/>
          </a:p>
          <a:p>
            <a:r>
              <a:rPr lang="en-US"/>
              <a:t>5.3 PB with zeros</a:t>
            </a:r>
          </a:p>
          <a:p>
            <a:r>
              <a:rPr lang="en-US"/>
              <a:t>(1.7 GB sparse!)</a:t>
            </a:r>
          </a:p>
          <a:p>
            <a:endParaRPr lang="en-US"/>
          </a:p>
          <a:p>
            <a:endParaRPr lang="en-US"/>
          </a:p>
        </p:txBody>
      </p:sp>
      <p:sp>
        <p:nvSpPr>
          <p:cNvPr id="3" name="Rectangle 2"/>
          <p:cNvSpPr/>
          <p:nvPr/>
        </p:nvSpPr>
        <p:spPr>
          <a:xfrm>
            <a:off x="8176541" y="5603964"/>
            <a:ext cx="1456681" cy="923330"/>
          </a:xfrm>
          <a:prstGeom prst="rect">
            <a:avLst/>
          </a:prstGeom>
        </p:spPr>
        <p:txBody>
          <a:bodyPr wrap="none" anchor="t">
            <a:spAutoFit/>
          </a:bodyPr>
          <a:lstStyle/>
          <a:p>
            <a:r>
              <a:rPr lang="en-US" dirty="0"/>
              <a:t>Still </a:t>
            </a:r>
          </a:p>
          <a:p>
            <a:r>
              <a:rPr lang="en-US" dirty="0"/>
              <a:t>1.7 GB sparse</a:t>
            </a:r>
          </a:p>
          <a:p>
            <a:r>
              <a:rPr lang="en-US" dirty="0"/>
              <a:t>(microdata)</a:t>
            </a:r>
          </a:p>
        </p:txBody>
      </p:sp>
      <p:sp>
        <p:nvSpPr>
          <p:cNvPr id="106" name="TextBox 105"/>
          <p:cNvSpPr txBox="1"/>
          <p:nvPr/>
        </p:nvSpPr>
        <p:spPr>
          <a:xfrm>
            <a:off x="5032889" y="4588302"/>
            <a:ext cx="2627582" cy="2031325"/>
          </a:xfrm>
          <a:prstGeom prst="rect">
            <a:avLst/>
          </a:prstGeom>
          <a:noFill/>
          <a:ln w="57150">
            <a:solidFill>
              <a:srgbClr val="7030A0"/>
            </a:solidFill>
          </a:ln>
        </p:spPr>
        <p:txBody>
          <a:bodyPr wrap="square" rtlCol="0">
            <a:spAutoFit/>
          </a:bodyPr>
          <a:lstStyle/>
          <a:p>
            <a:pPr marL="342900" indent="-342900">
              <a:buAutoNum type="arabicPeriod"/>
            </a:pPr>
            <a:r>
              <a:rPr lang="en-US"/>
              <a:t>Computes statistics on confidential data</a:t>
            </a:r>
          </a:p>
          <a:p>
            <a:pPr marL="342900" indent="-342900">
              <a:buAutoNum type="arabicPeriod"/>
            </a:pPr>
            <a:r>
              <a:rPr lang="en-US"/>
              <a:t>Adds noise to statistics</a:t>
            </a:r>
          </a:p>
          <a:p>
            <a:pPr marL="342900" indent="-342900">
              <a:buAutoNum type="arabicPeriod"/>
            </a:pPr>
            <a:r>
              <a:rPr lang="en-US"/>
              <a:t>Constructs new microdata consistent with noisy statistics</a:t>
            </a:r>
          </a:p>
        </p:txBody>
      </p:sp>
    </p:spTree>
    <p:extLst>
      <p:ext uri="{BB962C8B-B14F-4D97-AF65-F5344CB8AC3E}">
        <p14:creationId xmlns:p14="http://schemas.microsoft.com/office/powerpoint/2010/main" val="2679409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Running the block-by-block algorithm with spark</a:t>
            </a:r>
          </a:p>
        </p:txBody>
      </p:sp>
      <p:sp>
        <p:nvSpPr>
          <p:cNvPr id="4" name="Footer Placeholder 3"/>
          <p:cNvSpPr>
            <a:spLocks noGrp="1"/>
          </p:cNvSpPr>
          <p:nvPr>
            <p:ph type="ftr" sz="quarter" idx="10"/>
          </p:nvPr>
        </p:nvSpPr>
        <p:spPr>
          <a:xfrm>
            <a:off x="2666163" y="6168052"/>
            <a:ext cx="6711221" cy="365125"/>
          </a:xfrm>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27</a:t>
            </a:fld>
            <a:endParaRPr lang="en-US"/>
          </a:p>
        </p:txBody>
      </p:sp>
      <p:grpSp>
        <p:nvGrpSpPr>
          <p:cNvPr id="6" name="Group 5"/>
          <p:cNvGrpSpPr/>
          <p:nvPr/>
        </p:nvGrpSpPr>
        <p:grpSpPr>
          <a:xfrm>
            <a:off x="2681340" y="2345409"/>
            <a:ext cx="7333292" cy="2159035"/>
            <a:chOff x="2681340" y="2345409"/>
            <a:chExt cx="7333292" cy="2159035"/>
          </a:xfrm>
        </p:grpSpPr>
        <p:sp>
          <p:nvSpPr>
            <p:cNvPr id="7" name="Rectangle 6"/>
            <p:cNvSpPr/>
            <p:nvPr/>
          </p:nvSpPr>
          <p:spPr>
            <a:xfrm>
              <a:off x="2681340" y="2345409"/>
              <a:ext cx="1984212" cy="21590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8 million blocks</a:t>
              </a:r>
            </a:p>
          </p:txBody>
        </p:sp>
        <p:sp>
          <p:nvSpPr>
            <p:cNvPr id="8" name="Rectangle 7"/>
            <p:cNvSpPr/>
            <p:nvPr/>
          </p:nvSpPr>
          <p:spPr>
            <a:xfrm>
              <a:off x="7997880" y="2345409"/>
              <a:ext cx="2016752" cy="215903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8 million protected blocks</a:t>
              </a:r>
            </a:p>
          </p:txBody>
        </p:sp>
        <p:sp>
          <p:nvSpPr>
            <p:cNvPr id="9" name="Rectangle 8"/>
            <p:cNvSpPr/>
            <p:nvPr/>
          </p:nvSpPr>
          <p:spPr>
            <a:xfrm>
              <a:off x="5197777" y="2345409"/>
              <a:ext cx="2240836" cy="21590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Disclosure Avoidance System</a:t>
              </a:r>
            </a:p>
          </p:txBody>
        </p:sp>
        <p:cxnSp>
          <p:nvCxnSpPr>
            <p:cNvPr id="10" name="Straight Arrow Connector 9"/>
            <p:cNvCxnSpPr>
              <a:stCxn id="7" idx="3"/>
              <a:endCxn id="9" idx="1"/>
            </p:cNvCxnSpPr>
            <p:nvPr/>
          </p:nvCxnSpPr>
          <p:spPr>
            <a:xfrm>
              <a:off x="4665552" y="3424927"/>
              <a:ext cx="5322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3"/>
              <a:endCxn id="8" idx="1"/>
            </p:cNvCxnSpPr>
            <p:nvPr/>
          </p:nvCxnSpPr>
          <p:spPr>
            <a:xfrm>
              <a:off x="7438613" y="3424927"/>
              <a:ext cx="55926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202364" y="4669473"/>
            <a:ext cx="1167307" cy="147153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0" dirty="0"/>
              <a:t>map() </a:t>
            </a:r>
          </a:p>
          <a:p>
            <a:r>
              <a:rPr lang="en-US" sz="1800" b="0" dirty="0"/>
              <a:t>to apply</a:t>
            </a:r>
          </a:p>
          <a:p>
            <a:r>
              <a:rPr lang="en-US" sz="1800" b="0" dirty="0"/>
              <a:t>noise</a:t>
            </a:r>
          </a:p>
        </p:txBody>
      </p:sp>
      <p:sp>
        <p:nvSpPr>
          <p:cNvPr id="16" name="TextBox 15"/>
          <p:cNvSpPr txBox="1"/>
          <p:nvPr/>
        </p:nvSpPr>
        <p:spPr>
          <a:xfrm>
            <a:off x="6521911" y="4669473"/>
            <a:ext cx="1915804" cy="14985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0" dirty="0"/>
              <a:t>map() to create </a:t>
            </a:r>
            <a:br>
              <a:rPr lang="en-US" sz="1800" b="0" dirty="0"/>
            </a:br>
            <a:r>
              <a:rPr lang="en-US" sz="1800" b="0" dirty="0"/>
              <a:t>Mixed Integer </a:t>
            </a:r>
          </a:p>
          <a:p>
            <a:r>
              <a:rPr lang="en-US" sz="1800" b="0" dirty="0"/>
              <a:t>Linear Program</a:t>
            </a:r>
          </a:p>
          <a:p>
            <a:r>
              <a:rPr lang="en-US" sz="1800" b="0" dirty="0"/>
              <a:t>and solve with </a:t>
            </a:r>
          </a:p>
          <a:p>
            <a:r>
              <a:rPr lang="en-US" sz="1800" b="0" dirty="0" err="1"/>
              <a:t>Gurobi</a:t>
            </a:r>
            <a:endParaRPr lang="en-US" sz="1800" b="0" dirty="0"/>
          </a:p>
        </p:txBody>
      </p:sp>
      <p:sp>
        <p:nvSpPr>
          <p:cNvPr id="17" name="TextBox 16"/>
          <p:cNvSpPr txBox="1"/>
          <p:nvPr/>
        </p:nvSpPr>
        <p:spPr>
          <a:xfrm>
            <a:off x="8501475" y="4669473"/>
            <a:ext cx="1210523" cy="147153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0" dirty="0"/>
              <a:t>map() to</a:t>
            </a:r>
          </a:p>
          <a:p>
            <a:r>
              <a:rPr lang="en-US" sz="1800" b="0" dirty="0"/>
              <a:t>create output</a:t>
            </a:r>
          </a:p>
          <a:p>
            <a:r>
              <a:rPr lang="en-US" sz="1800" b="0" dirty="0"/>
              <a:t>microdata</a:t>
            </a:r>
          </a:p>
        </p:txBody>
      </p:sp>
      <p:sp>
        <p:nvSpPr>
          <p:cNvPr id="18" name="TextBox 17"/>
          <p:cNvSpPr txBox="1"/>
          <p:nvPr/>
        </p:nvSpPr>
        <p:spPr>
          <a:xfrm>
            <a:off x="9778177" y="4669473"/>
            <a:ext cx="880833" cy="147153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0" dirty="0"/>
              <a:t>save</a:t>
            </a:r>
            <a:br>
              <a:rPr lang="en-US" sz="1800" b="0" dirty="0"/>
            </a:br>
            <a:r>
              <a:rPr lang="en-US" sz="1800" b="0" dirty="0"/>
              <a:t>As</a:t>
            </a:r>
            <a:br>
              <a:rPr lang="en-US" sz="1800" b="0" dirty="0"/>
            </a:br>
            <a:r>
              <a:rPr lang="en-US" sz="1800" b="0" dirty="0"/>
              <a:t>Text</a:t>
            </a:r>
            <a:br>
              <a:rPr lang="en-US" sz="1800" b="0" dirty="0"/>
            </a:br>
            <a:r>
              <a:rPr lang="en-US" sz="1800" b="0" dirty="0"/>
              <a:t>File()</a:t>
            </a:r>
          </a:p>
        </p:txBody>
      </p:sp>
      <p:sp>
        <p:nvSpPr>
          <p:cNvPr id="19" name="TextBox 18"/>
          <p:cNvSpPr txBox="1"/>
          <p:nvPr/>
        </p:nvSpPr>
        <p:spPr>
          <a:xfrm>
            <a:off x="10737515" y="4669473"/>
            <a:ext cx="1274371" cy="14567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0" dirty="0"/>
              <a:t>16 GB CSV file</a:t>
            </a:r>
          </a:p>
        </p:txBody>
      </p:sp>
      <p:sp>
        <p:nvSpPr>
          <p:cNvPr id="23" name="TextBox 22"/>
          <p:cNvSpPr txBox="1"/>
          <p:nvPr/>
        </p:nvSpPr>
        <p:spPr>
          <a:xfrm>
            <a:off x="3227168" y="4669473"/>
            <a:ext cx="1454244" cy="1477328"/>
          </a:xfrm>
          <a:prstGeom prst="rect">
            <a:avLst/>
          </a:prstGeom>
          <a:solidFill>
            <a:srgbClr val="FF0000"/>
          </a:solidFill>
        </p:spPr>
        <p:txBody>
          <a:bodyPr wrap="square" rtlCol="0">
            <a:spAutoFit/>
          </a:bodyPr>
          <a:lstStyle>
            <a:defPPr>
              <a:defRPr lang="en-US"/>
            </a:defPPr>
            <a:lvl1pPr>
              <a:defRPr b="0">
                <a:solidFill>
                  <a:srgbClr val="FFFFFF"/>
                </a:solidFill>
              </a:defRPr>
            </a:lvl1pPr>
          </a:lstStyle>
          <a:p>
            <a:r>
              <a:rPr lang="en-US" dirty="0"/>
              <a:t>RDD of</a:t>
            </a:r>
          </a:p>
          <a:p>
            <a:r>
              <a:rPr lang="en-US" dirty="0"/>
              <a:t>8 M</a:t>
            </a:r>
          </a:p>
          <a:p>
            <a:r>
              <a:rPr lang="en-US" dirty="0" err="1"/>
              <a:t>scikit</a:t>
            </a:r>
            <a:r>
              <a:rPr lang="en-US" dirty="0"/>
              <a:t> sparse</a:t>
            </a:r>
          </a:p>
          <a:p>
            <a:r>
              <a:rPr lang="en-US" dirty="0"/>
              <a:t>histograms</a:t>
            </a:r>
          </a:p>
          <a:p>
            <a:endParaRPr lang="en-US" dirty="0"/>
          </a:p>
        </p:txBody>
      </p:sp>
      <p:sp>
        <p:nvSpPr>
          <p:cNvPr id="24" name="TextBox 23"/>
          <p:cNvSpPr txBox="1"/>
          <p:nvPr/>
        </p:nvSpPr>
        <p:spPr>
          <a:xfrm>
            <a:off x="1598453" y="4669473"/>
            <a:ext cx="1454244" cy="1477328"/>
          </a:xfrm>
          <a:prstGeom prst="rect">
            <a:avLst/>
          </a:prstGeom>
          <a:solidFill>
            <a:srgbClr val="FF0000"/>
          </a:solidFill>
        </p:spPr>
        <p:txBody>
          <a:bodyPr wrap="square" rtlCol="0">
            <a:spAutoFit/>
          </a:bodyPr>
          <a:lstStyle>
            <a:defPPr>
              <a:defRPr lang="en-US"/>
            </a:defPPr>
            <a:lvl1pPr>
              <a:defRPr b="0">
                <a:solidFill>
                  <a:srgbClr val="FFFFFF"/>
                </a:solidFill>
              </a:defRPr>
            </a:lvl1pPr>
          </a:lstStyle>
          <a:p>
            <a:r>
              <a:rPr lang="en-US" dirty="0"/>
              <a:t>16 GB CSV file</a:t>
            </a:r>
          </a:p>
          <a:p>
            <a:endParaRPr lang="en-US" dirty="0"/>
          </a:p>
          <a:p>
            <a:endParaRPr lang="en-US" dirty="0"/>
          </a:p>
          <a:p>
            <a:endParaRPr lang="en-US" dirty="0"/>
          </a:p>
        </p:txBody>
      </p:sp>
      <p:sp>
        <p:nvSpPr>
          <p:cNvPr id="25" name="TextBox 24"/>
          <p:cNvSpPr txBox="1"/>
          <p:nvPr/>
        </p:nvSpPr>
        <p:spPr>
          <a:xfrm>
            <a:off x="5202364" y="6209867"/>
            <a:ext cx="1167307" cy="3693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DP</a:t>
            </a:r>
          </a:p>
        </p:txBody>
      </p:sp>
      <p:sp>
        <p:nvSpPr>
          <p:cNvPr id="26" name="TextBox 25"/>
          <p:cNvSpPr txBox="1"/>
          <p:nvPr/>
        </p:nvSpPr>
        <p:spPr>
          <a:xfrm>
            <a:off x="6521911" y="6236908"/>
            <a:ext cx="5489975"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“Post Processing”</a:t>
            </a:r>
          </a:p>
        </p:txBody>
      </p:sp>
      <p:sp>
        <p:nvSpPr>
          <p:cNvPr id="27" name="TextBox 26"/>
          <p:cNvSpPr txBox="1"/>
          <p:nvPr/>
        </p:nvSpPr>
        <p:spPr>
          <a:xfrm>
            <a:off x="1598453" y="6212296"/>
            <a:ext cx="3082959" cy="369332"/>
          </a:xfrm>
          <a:prstGeom prst="rect">
            <a:avLst/>
          </a:prstGeom>
          <a:solidFill>
            <a:srgbClr val="FF0000"/>
          </a:solidFill>
        </p:spPr>
        <p:txBody>
          <a:bodyPr wrap="square" rtlCol="0">
            <a:spAutoFit/>
          </a:bodyPr>
          <a:lstStyle>
            <a:defPPr>
              <a:defRPr lang="en-US"/>
            </a:defPPr>
            <a:lvl1pPr>
              <a:defRPr b="0">
                <a:solidFill>
                  <a:srgbClr val="FFFFFF"/>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a:t>Confidential Data</a:t>
            </a:r>
          </a:p>
        </p:txBody>
      </p:sp>
      <p:sp>
        <p:nvSpPr>
          <p:cNvPr id="28" name="Rectangle 27"/>
          <p:cNvSpPr/>
          <p:nvPr/>
        </p:nvSpPr>
        <p:spPr>
          <a:xfrm>
            <a:off x="239737" y="2354069"/>
            <a:ext cx="2554475" cy="1384995"/>
          </a:xfrm>
          <a:prstGeom prst="rect">
            <a:avLst/>
          </a:prstGeom>
        </p:spPr>
        <p:txBody>
          <a:bodyPr wrap="square">
            <a:spAutoFit/>
          </a:bodyPr>
          <a:lstStyle/>
          <a:p>
            <a:r>
              <a:rPr lang="en-US" sz="1400" i="1" dirty="0"/>
              <a:t>Illustrated for the current specification of the Demographic and Housing Characteristics Person tables with proposed, approximate 2020 tabulation geography</a:t>
            </a:r>
          </a:p>
        </p:txBody>
      </p:sp>
    </p:spTree>
    <p:extLst>
      <p:ext uri="{BB962C8B-B14F-4D97-AF65-F5344CB8AC3E}">
        <p14:creationId xmlns:p14="http://schemas.microsoft.com/office/powerpoint/2010/main" val="113557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t>In 2018 we invented the </a:t>
            </a:r>
            <a:br>
              <a:rPr lang="en-US" dirty="0"/>
            </a:br>
            <a:r>
              <a:rPr lang="en-US" dirty="0"/>
              <a:t>TopDown Algorithm (TDA)</a:t>
            </a:r>
          </a:p>
        </p:txBody>
      </p:sp>
      <p:sp>
        <p:nvSpPr>
          <p:cNvPr id="156" name="Slide Number Placeholder 155"/>
          <p:cNvSpPr>
            <a:spLocks noGrp="1"/>
          </p:cNvSpPr>
          <p:nvPr>
            <p:ph type="sldNum" sz="quarter" idx="4294967295"/>
          </p:nvPr>
        </p:nvSpPr>
        <p:spPr>
          <a:xfrm>
            <a:off x="9602788" y="6356350"/>
            <a:ext cx="2589212" cy="360363"/>
          </a:xfrm>
        </p:spPr>
        <p:txBody>
          <a:bodyPr/>
          <a:lstStyle/>
          <a:p>
            <a:fld id="{6B70B6FD-B4DD-4C3C-B591-D26FF6FF6394}" type="slidenum">
              <a:rPr lang="en-US" smtClean="0"/>
              <a:pPr/>
              <a:t>28</a:t>
            </a:fld>
            <a:endParaRPr lang="en-US"/>
          </a:p>
        </p:txBody>
      </p:sp>
      <p:grpSp>
        <p:nvGrpSpPr>
          <p:cNvPr id="2" name="Group 1"/>
          <p:cNvGrpSpPr/>
          <p:nvPr/>
        </p:nvGrpSpPr>
        <p:grpSpPr>
          <a:xfrm>
            <a:off x="3879356" y="2447605"/>
            <a:ext cx="5723432" cy="4217776"/>
            <a:chOff x="3879356" y="1692017"/>
            <a:chExt cx="5723432" cy="4217776"/>
          </a:xfrm>
        </p:grpSpPr>
        <p:sp>
          <p:nvSpPr>
            <p:cNvPr id="30" name="Rectangle 29">
              <a:extLst>
                <a:ext uri="{FF2B5EF4-FFF2-40B4-BE49-F238E27FC236}">
                  <a16:creationId xmlns:a16="http://schemas.microsoft.com/office/drawing/2014/main" id="{C2842378-37A4-4740-B0A9-C807A2FCC2D1}"/>
                </a:ext>
              </a:extLst>
            </p:cNvPr>
            <p:cNvSpPr/>
            <p:nvPr/>
          </p:nvSpPr>
          <p:spPr>
            <a:xfrm rot="16200000">
              <a:off x="4128660" y="3222080"/>
              <a:ext cx="4217773" cy="115764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a:solidFill>
                    <a:schemeClr val="tx1"/>
                  </a:solidFill>
                </a:rPr>
                <a:t>NOISE                       BARRIER</a:t>
              </a:r>
            </a:p>
          </p:txBody>
        </p:sp>
        <p:grpSp>
          <p:nvGrpSpPr>
            <p:cNvPr id="11" name="Group 10"/>
            <p:cNvGrpSpPr/>
            <p:nvPr/>
          </p:nvGrpSpPr>
          <p:grpSpPr>
            <a:xfrm>
              <a:off x="3879356" y="1692018"/>
              <a:ext cx="5723432" cy="4217775"/>
              <a:chOff x="3879356" y="2063977"/>
              <a:chExt cx="5723432" cy="4217775"/>
            </a:xfrm>
          </p:grpSpPr>
          <p:sp>
            <p:nvSpPr>
              <p:cNvPr id="109" name="Rectangle 108"/>
              <p:cNvSpPr/>
              <p:nvPr/>
            </p:nvSpPr>
            <p:spPr>
              <a:xfrm>
                <a:off x="3879356" y="2071411"/>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330M records</a:t>
                </a:r>
              </a:p>
            </p:txBody>
          </p:sp>
          <p:sp>
            <p:nvSpPr>
              <p:cNvPr id="110" name="Rectangle 109"/>
              <p:cNvSpPr/>
              <p:nvPr/>
            </p:nvSpPr>
            <p:spPr>
              <a:xfrm>
                <a:off x="7540269" y="2063977"/>
                <a:ext cx="12954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National Histogram</a:t>
                </a:r>
              </a:p>
            </p:txBody>
          </p:sp>
          <p:cxnSp>
            <p:nvCxnSpPr>
              <p:cNvPr id="111" name="Straight Arrow Connector 110"/>
              <p:cNvCxnSpPr>
                <a:stCxn id="109" idx="3"/>
                <a:endCxn id="110" idx="1"/>
              </p:cNvCxnSpPr>
              <p:nvPr/>
            </p:nvCxnSpPr>
            <p:spPr>
              <a:xfrm flipV="1">
                <a:off x="5602598" y="2390570"/>
                <a:ext cx="1937671" cy="74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3879356" y="302939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State-level measurements</a:t>
                </a:r>
              </a:p>
            </p:txBody>
          </p:sp>
          <p:sp>
            <p:nvSpPr>
              <p:cNvPr id="115" name="Rectangle 114"/>
              <p:cNvSpPr/>
              <p:nvPr/>
            </p:nvSpPr>
            <p:spPr>
              <a:xfrm>
                <a:off x="3879356" y="3873681"/>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County-level measurements</a:t>
                </a:r>
              </a:p>
            </p:txBody>
          </p:sp>
          <p:sp>
            <p:nvSpPr>
              <p:cNvPr id="116" name="Rectangle 115"/>
              <p:cNvSpPr/>
              <p:nvPr/>
            </p:nvSpPr>
            <p:spPr>
              <a:xfrm>
                <a:off x="3879356" y="4758286"/>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Tract-level measurements</a:t>
                </a:r>
              </a:p>
            </p:txBody>
          </p:sp>
          <p:sp>
            <p:nvSpPr>
              <p:cNvPr id="117" name="Rectangle 116"/>
              <p:cNvSpPr/>
              <p:nvPr/>
            </p:nvSpPr>
            <p:spPr>
              <a:xfrm>
                <a:off x="3879356" y="5628567"/>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Block-level measurements</a:t>
                </a:r>
              </a:p>
            </p:txBody>
          </p:sp>
          <p:sp>
            <p:nvSpPr>
              <p:cNvPr id="119" name="Rectangle 118"/>
              <p:cNvSpPr/>
              <p:nvPr/>
            </p:nvSpPr>
            <p:spPr>
              <a:xfrm>
                <a:off x="5989030" y="2078243"/>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sp>
            <p:nvSpPr>
              <p:cNvPr id="121" name="Rectangle 120"/>
              <p:cNvSpPr/>
              <p:nvPr/>
            </p:nvSpPr>
            <p:spPr>
              <a:xfrm>
                <a:off x="7502169" y="3029394"/>
                <a:ext cx="13716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51 state histograms</a:t>
                </a:r>
              </a:p>
            </p:txBody>
          </p:sp>
          <p:sp>
            <p:nvSpPr>
              <p:cNvPr id="122" name="Rectangle 121"/>
              <p:cNvSpPr/>
              <p:nvPr/>
            </p:nvSpPr>
            <p:spPr>
              <a:xfrm>
                <a:off x="7273569" y="3887266"/>
                <a:ext cx="18288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3,142 county histograms</a:t>
                </a:r>
              </a:p>
            </p:txBody>
          </p:sp>
          <p:sp>
            <p:nvSpPr>
              <p:cNvPr id="123" name="Rectangle 122"/>
              <p:cNvSpPr/>
              <p:nvPr/>
            </p:nvSpPr>
            <p:spPr>
              <a:xfrm>
                <a:off x="7133651" y="4758286"/>
                <a:ext cx="2108637"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75,000 census tract histograms</a:t>
                </a:r>
              </a:p>
            </p:txBody>
          </p:sp>
          <p:sp>
            <p:nvSpPr>
              <p:cNvPr id="124" name="Rectangle 123"/>
              <p:cNvSpPr/>
              <p:nvPr/>
            </p:nvSpPr>
            <p:spPr>
              <a:xfrm>
                <a:off x="6773150" y="5628566"/>
                <a:ext cx="2829638"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8 million block histograms</a:t>
                </a:r>
              </a:p>
            </p:txBody>
          </p:sp>
          <p:cxnSp>
            <p:nvCxnSpPr>
              <p:cNvPr id="127" name="Straight Arrow Connector 126"/>
              <p:cNvCxnSpPr>
                <a:stCxn id="114" idx="3"/>
                <a:endCxn id="121" idx="1"/>
              </p:cNvCxnSpPr>
              <p:nvPr/>
            </p:nvCxnSpPr>
            <p:spPr>
              <a:xfrm flipV="1">
                <a:off x="5602598" y="3355987"/>
                <a:ext cx="189957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5" idx="3"/>
                <a:endCxn id="122" idx="1"/>
              </p:cNvCxnSpPr>
              <p:nvPr/>
            </p:nvCxnSpPr>
            <p:spPr>
              <a:xfrm>
                <a:off x="5602598" y="4200274"/>
                <a:ext cx="1670971" cy="135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6" idx="3"/>
                <a:endCxn id="123" idx="1"/>
              </p:cNvCxnSpPr>
              <p:nvPr/>
            </p:nvCxnSpPr>
            <p:spPr>
              <a:xfrm>
                <a:off x="5602598" y="5084879"/>
                <a:ext cx="15310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7" idx="3"/>
                <a:endCxn id="124" idx="1"/>
              </p:cNvCxnSpPr>
              <p:nvPr/>
            </p:nvCxnSpPr>
            <p:spPr>
              <a:xfrm flipV="1">
                <a:off x="5602598" y="5955159"/>
                <a:ext cx="117055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5970002" y="3011408"/>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sp>
            <p:nvSpPr>
              <p:cNvPr id="140" name="Rectangle 139"/>
              <p:cNvSpPr/>
              <p:nvPr/>
            </p:nvSpPr>
            <p:spPr>
              <a:xfrm>
                <a:off x="5976914" y="3872707"/>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sp>
            <p:nvSpPr>
              <p:cNvPr id="141" name="Rectangle 140"/>
              <p:cNvSpPr/>
              <p:nvPr/>
            </p:nvSpPr>
            <p:spPr>
              <a:xfrm>
                <a:off x="5970001" y="4734006"/>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sp>
            <p:nvSpPr>
              <p:cNvPr id="142" name="Rectangle 141"/>
              <p:cNvSpPr/>
              <p:nvPr/>
            </p:nvSpPr>
            <p:spPr>
              <a:xfrm>
                <a:off x="5970000" y="5662769"/>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cxnSp>
            <p:nvCxnSpPr>
              <p:cNvPr id="143" name="Straight Arrow Connector 142"/>
              <p:cNvCxnSpPr/>
              <p:nvPr/>
            </p:nvCxnSpPr>
            <p:spPr>
              <a:xfrm>
                <a:off x="8187969" y="2717162"/>
                <a:ext cx="0" cy="3122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8187969" y="3682579"/>
                <a:ext cx="0" cy="2046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8187969" y="4540451"/>
                <a:ext cx="1" cy="2178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8187969" y="5411471"/>
                <a:ext cx="1" cy="2170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sp>
        <p:nvSpPr>
          <p:cNvPr id="12" name="TextBox 11"/>
          <p:cNvSpPr txBox="1"/>
          <p:nvPr/>
        </p:nvSpPr>
        <p:spPr>
          <a:xfrm>
            <a:off x="360849" y="5664738"/>
            <a:ext cx="1851789" cy="369332"/>
          </a:xfrm>
          <a:prstGeom prst="rect">
            <a:avLst/>
          </a:prstGeom>
          <a:noFill/>
        </p:spPr>
        <p:txBody>
          <a:bodyPr wrap="none" rtlCol="0">
            <a:spAutoFit/>
          </a:bodyPr>
          <a:lstStyle/>
          <a:p>
            <a:r>
              <a:rPr lang="en-US" dirty="0"/>
              <a:t>*v1 geographies</a:t>
            </a:r>
          </a:p>
        </p:txBody>
      </p:sp>
    </p:spTree>
    <p:extLst>
      <p:ext uri="{BB962C8B-B14F-4D97-AF65-F5344CB8AC3E}">
        <p14:creationId xmlns:p14="http://schemas.microsoft.com/office/powerpoint/2010/main" val="4085168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C2842378-37A4-4740-B0A9-C807A2FCC2D1}"/>
              </a:ext>
            </a:extLst>
          </p:cNvPr>
          <p:cNvSpPr/>
          <p:nvPr/>
        </p:nvSpPr>
        <p:spPr>
          <a:xfrm rot="16200000">
            <a:off x="3345781" y="3486938"/>
            <a:ext cx="4997100" cy="115764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rPr>
              <a:t>NOISE BARRIER</a:t>
            </a:r>
          </a:p>
        </p:txBody>
      </p:sp>
      <p:sp>
        <p:nvSpPr>
          <p:cNvPr id="5" name="Title 4"/>
          <p:cNvSpPr>
            <a:spLocks noGrp="1"/>
          </p:cNvSpPr>
          <p:nvPr>
            <p:ph type="title"/>
          </p:nvPr>
        </p:nvSpPr>
        <p:spPr/>
        <p:txBody>
          <a:bodyPr/>
          <a:lstStyle/>
          <a:p>
            <a:r>
              <a:rPr lang="en-US"/>
              <a:t>TDA part 1:</a:t>
            </a:r>
            <a:br>
              <a:rPr lang="en-US"/>
            </a:br>
            <a:r>
              <a:rPr lang="en-US"/>
              <a:t>protecting the data</a:t>
            </a:r>
          </a:p>
        </p:txBody>
      </p:sp>
      <p:sp>
        <p:nvSpPr>
          <p:cNvPr id="156" name="Slide Number Placeholder 155"/>
          <p:cNvSpPr>
            <a:spLocks noGrp="1"/>
          </p:cNvSpPr>
          <p:nvPr>
            <p:ph type="sldNum" sz="quarter" idx="4294967295"/>
          </p:nvPr>
        </p:nvSpPr>
        <p:spPr>
          <a:xfrm>
            <a:off x="9602788" y="6356350"/>
            <a:ext cx="2589212" cy="360363"/>
          </a:xfrm>
        </p:spPr>
        <p:txBody>
          <a:bodyPr/>
          <a:lstStyle/>
          <a:p>
            <a:fld id="{6B70B6FD-B4DD-4C3C-B591-D26FF6FF6394}" type="slidenum">
              <a:rPr lang="en-US" smtClean="0"/>
              <a:pPr/>
              <a:t>29</a:t>
            </a:fld>
            <a:endParaRPr lang="en-US"/>
          </a:p>
        </p:txBody>
      </p:sp>
      <p:sp>
        <p:nvSpPr>
          <p:cNvPr id="109" name="Rectangle 108"/>
          <p:cNvSpPr/>
          <p:nvPr/>
        </p:nvSpPr>
        <p:spPr>
          <a:xfrm>
            <a:off x="411098" y="2700514"/>
            <a:ext cx="1973073" cy="7599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records</a:t>
            </a:r>
          </a:p>
        </p:txBody>
      </p:sp>
      <p:sp>
        <p:nvSpPr>
          <p:cNvPr id="110" name="Rectangle 109"/>
          <p:cNvSpPr/>
          <p:nvPr/>
        </p:nvSpPr>
        <p:spPr>
          <a:xfrm>
            <a:off x="7494977" y="2700510"/>
            <a:ext cx="1737513" cy="7599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Noisy Histogram</a:t>
            </a:r>
          </a:p>
        </p:txBody>
      </p:sp>
      <p:cxnSp>
        <p:nvCxnSpPr>
          <p:cNvPr id="111" name="Straight Arrow Connector 110"/>
          <p:cNvCxnSpPr>
            <a:cxnSpLocks/>
            <a:stCxn id="31" idx="3"/>
            <a:endCxn id="110" idx="1"/>
          </p:cNvCxnSpPr>
          <p:nvPr/>
        </p:nvCxnSpPr>
        <p:spPr>
          <a:xfrm flipV="1">
            <a:off x="4901600" y="3080468"/>
            <a:ext cx="2593377" cy="58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5615929" y="2700510"/>
            <a:ext cx="443318" cy="70568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sp>
        <p:nvSpPr>
          <p:cNvPr id="31" name="Rectangle 30">
            <a:extLst>
              <a:ext uri="{FF2B5EF4-FFF2-40B4-BE49-F238E27FC236}">
                <a16:creationId xmlns:a16="http://schemas.microsoft.com/office/drawing/2014/main" id="{AA012B4C-353E-9C49-A5AB-CB5F337FCFFF}"/>
              </a:ext>
            </a:extLst>
          </p:cNvPr>
          <p:cNvSpPr/>
          <p:nvPr/>
        </p:nvSpPr>
        <p:spPr>
          <a:xfrm>
            <a:off x="3276602" y="2706401"/>
            <a:ext cx="1624998" cy="7599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Histogram</a:t>
            </a:r>
          </a:p>
        </p:txBody>
      </p:sp>
      <p:cxnSp>
        <p:nvCxnSpPr>
          <p:cNvPr id="36" name="Straight Arrow Connector 35">
            <a:extLst>
              <a:ext uri="{FF2B5EF4-FFF2-40B4-BE49-F238E27FC236}">
                <a16:creationId xmlns:a16="http://schemas.microsoft.com/office/drawing/2014/main" id="{D23DA03D-56EB-1E40-8892-40B5BF175243}"/>
              </a:ext>
            </a:extLst>
          </p:cNvPr>
          <p:cNvCxnSpPr>
            <a:cxnSpLocks/>
            <a:endCxn id="31" idx="1"/>
          </p:cNvCxnSpPr>
          <p:nvPr/>
        </p:nvCxnSpPr>
        <p:spPr>
          <a:xfrm>
            <a:off x="2384171" y="3080468"/>
            <a:ext cx="892431" cy="58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92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925" y="368490"/>
            <a:ext cx="10241280" cy="2149631"/>
          </a:xfrm>
        </p:spPr>
        <p:txBody>
          <a:bodyPr>
            <a:normAutofit/>
          </a:bodyPr>
          <a:lstStyle/>
          <a:p>
            <a:r>
              <a:rPr lang="en-US" dirty="0"/>
              <a:t>Using Spark and Differential Privacy </a:t>
            </a:r>
            <a:r>
              <a:rPr lang="en-US"/>
              <a:t>to Protect </a:t>
            </a:r>
            <a:r>
              <a:rPr lang="en-US" dirty="0"/>
              <a:t>the Privacy of the 2020 Census Respondents</a:t>
            </a:r>
          </a:p>
        </p:txBody>
      </p:sp>
      <p:sp>
        <p:nvSpPr>
          <p:cNvPr id="6" name="Text Placeholder 5"/>
          <p:cNvSpPr>
            <a:spLocks noGrp="1"/>
          </p:cNvSpPr>
          <p:nvPr>
            <p:ph type="body" idx="12"/>
          </p:nvPr>
        </p:nvSpPr>
        <p:spPr>
          <a:xfrm>
            <a:off x="669924" y="2551176"/>
            <a:ext cx="10241280" cy="594360"/>
          </a:xfrm>
        </p:spPr>
        <p:txBody>
          <a:bodyPr>
            <a:normAutofit lnSpcReduction="10000"/>
          </a:bodyPr>
          <a:lstStyle/>
          <a:p>
            <a:r>
              <a:rPr lang="en-US"/>
              <a:t>Simson L. Garfinkel</a:t>
            </a:r>
            <a:br>
              <a:rPr lang="en-US"/>
            </a:br>
            <a:r>
              <a:rPr lang="en-US"/>
              <a:t>U.S. Census Bureau</a:t>
            </a:r>
          </a:p>
          <a:p>
            <a:endParaRPr lang="en-US"/>
          </a:p>
        </p:txBody>
      </p:sp>
      <p:sp>
        <p:nvSpPr>
          <p:cNvPr id="4" name="Slide Number Placeholder 3"/>
          <p:cNvSpPr>
            <a:spLocks noGrp="1"/>
          </p:cNvSpPr>
          <p:nvPr>
            <p:ph type="sldNum" sz="quarter" idx="4294967295"/>
          </p:nvPr>
        </p:nvSpPr>
        <p:spPr>
          <a:xfrm>
            <a:off x="9602788" y="6356350"/>
            <a:ext cx="2589212" cy="360363"/>
          </a:xfrm>
        </p:spPr>
        <p:txBody>
          <a:bodyPr/>
          <a:lstStyle/>
          <a:p>
            <a:fld id="{6B70B6FD-B4DD-4C3C-B591-D26FF6FF6394}" type="slidenum">
              <a:rPr lang="en-US" smtClean="0"/>
              <a:pPr/>
              <a:t>3</a:t>
            </a:fld>
            <a:endParaRPr lang="en-US"/>
          </a:p>
        </p:txBody>
      </p:sp>
      <p:sp>
        <p:nvSpPr>
          <p:cNvPr id="3" name="Rectangle 2"/>
          <p:cNvSpPr/>
          <p:nvPr/>
        </p:nvSpPr>
        <p:spPr>
          <a:xfrm>
            <a:off x="669925" y="5662442"/>
            <a:ext cx="4572000" cy="523220"/>
          </a:xfrm>
          <a:prstGeom prst="rect">
            <a:avLst/>
          </a:prstGeom>
          <a:ln w="38100">
            <a:solidFill>
              <a:schemeClr val="accent2"/>
            </a:solidFill>
          </a:ln>
        </p:spPr>
        <p:txBody>
          <a:bodyPr wrap="square">
            <a:spAutoFit/>
          </a:bodyPr>
          <a:lstStyle/>
          <a:p>
            <a:r>
              <a:rPr lang="en-US" sz="1400"/>
              <a:t>The views in this presentation are those of the author, and not those of the U.S. Census Bureau.</a:t>
            </a:r>
          </a:p>
        </p:txBody>
      </p:sp>
      <p:sp>
        <p:nvSpPr>
          <p:cNvPr id="8" name="Subtitle 7"/>
          <p:cNvSpPr>
            <a:spLocks noGrp="1"/>
          </p:cNvSpPr>
          <p:nvPr>
            <p:ph type="subTitle" idx="1"/>
          </p:nvPr>
        </p:nvSpPr>
        <p:spPr/>
        <p:txBody>
          <a:bodyPr/>
          <a:lstStyle/>
          <a:p>
            <a:r>
              <a:rPr lang="en-US"/>
              <a:t>June 25, 2020</a:t>
            </a:r>
          </a:p>
          <a:p>
            <a:r>
              <a:rPr lang="en-US"/>
              <a:t>Spark + AI Virtual Summit</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499" y="2518121"/>
            <a:ext cx="4841042" cy="3032301"/>
          </a:xfrm>
          <a:prstGeom prst="rect">
            <a:avLst/>
          </a:prstGeom>
        </p:spPr>
      </p:pic>
    </p:spTree>
    <p:extLst>
      <p:ext uri="{BB962C8B-B14F-4D97-AF65-F5344CB8AC3E}">
        <p14:creationId xmlns:p14="http://schemas.microsoft.com/office/powerpoint/2010/main" val="843290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C2842378-37A4-4740-B0A9-C807A2FCC2D1}"/>
              </a:ext>
            </a:extLst>
          </p:cNvPr>
          <p:cNvSpPr/>
          <p:nvPr/>
        </p:nvSpPr>
        <p:spPr>
          <a:xfrm rot="16200000">
            <a:off x="1266258" y="3501687"/>
            <a:ext cx="4997100" cy="115764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a:solidFill>
                  <a:schemeClr val="tx1"/>
                </a:solidFill>
              </a:rPr>
              <a:t>NOISE                       BARRIER</a:t>
            </a:r>
          </a:p>
        </p:txBody>
      </p:sp>
      <p:sp>
        <p:nvSpPr>
          <p:cNvPr id="5" name="Title 4"/>
          <p:cNvSpPr>
            <a:spLocks noGrp="1"/>
          </p:cNvSpPr>
          <p:nvPr>
            <p:ph type="title"/>
          </p:nvPr>
        </p:nvSpPr>
        <p:spPr/>
        <p:txBody>
          <a:bodyPr anchor="t">
            <a:normAutofit/>
          </a:bodyPr>
          <a:lstStyle/>
          <a:p>
            <a:r>
              <a:rPr lang="en-US"/>
              <a:t>TDA part 2: post-processing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5298913"/>
              </p:ext>
            </p:extLst>
          </p:nvPr>
        </p:nvGraphicFramePr>
        <p:xfrm>
          <a:off x="8698388" y="383458"/>
          <a:ext cx="3339854" cy="6190689"/>
        </p:xfrm>
        <a:graphic>
          <a:graphicData uri="http://schemas.openxmlformats.org/drawingml/2006/table">
            <a:tbl>
              <a:tblPr firstRow="1" bandRow="1">
                <a:tableStyleId>{5C22544A-7EE6-4342-B048-85BDC9FD1C3A}</a:tableStyleId>
              </a:tblPr>
              <a:tblGrid>
                <a:gridCol w="1669927">
                  <a:extLst>
                    <a:ext uri="{9D8B030D-6E8A-4147-A177-3AD203B41FA5}">
                      <a16:colId xmlns:a16="http://schemas.microsoft.com/office/drawing/2014/main" val="1060137152"/>
                    </a:ext>
                  </a:extLst>
                </a:gridCol>
                <a:gridCol w="1669927">
                  <a:extLst>
                    <a:ext uri="{9D8B030D-6E8A-4147-A177-3AD203B41FA5}">
                      <a16:colId xmlns:a16="http://schemas.microsoft.com/office/drawing/2014/main" val="2477963137"/>
                    </a:ext>
                  </a:extLst>
                </a:gridCol>
              </a:tblGrid>
              <a:tr h="1465774">
                <a:tc>
                  <a:txBody>
                    <a:bodyPr/>
                    <a:lstStyle/>
                    <a:p>
                      <a:pPr algn="ctr"/>
                      <a:r>
                        <a:rPr lang="en-US" dirty="0"/>
                        <a:t>Total Histogram storage (bytes)</a:t>
                      </a:r>
                    </a:p>
                  </a:txBody>
                  <a:tcPr/>
                </a:tc>
                <a:tc>
                  <a:txBody>
                    <a:bodyPr/>
                    <a:lstStyle/>
                    <a:p>
                      <a:pPr algn="ctr"/>
                      <a:r>
                        <a:rPr lang="en-US" dirty="0"/>
                        <a:t>Minimum RDD Size</a:t>
                      </a:r>
                    </a:p>
                    <a:p>
                      <a:pPr algn="ctr"/>
                      <a:r>
                        <a:rPr lang="en-US" sz="1600" dirty="0"/>
                        <a:t>(2</a:t>
                      </a:r>
                      <a:r>
                        <a:rPr lang="en-US" sz="1600" baseline="0" dirty="0"/>
                        <a:t> histograms)</a:t>
                      </a:r>
                      <a:endParaRPr lang="en-US" dirty="0"/>
                    </a:p>
                  </a:txBody>
                  <a:tcPr/>
                </a:tc>
                <a:extLst>
                  <a:ext uri="{0D108BD9-81ED-4DB2-BD59-A6C34878D82A}">
                    <a16:rowId xmlns:a16="http://schemas.microsoft.com/office/drawing/2014/main" val="2799861728"/>
                  </a:ext>
                </a:extLst>
              </a:tr>
              <a:tr h="944983">
                <a:tc>
                  <a:txBody>
                    <a:bodyPr/>
                    <a:lstStyle/>
                    <a:p>
                      <a:pPr algn="ctr"/>
                      <a:r>
                        <a:rPr lang="en-US" dirty="0"/>
                        <a:t>869 KB</a:t>
                      </a:r>
                    </a:p>
                  </a:txBody>
                  <a:tcPr/>
                </a:tc>
                <a:tc>
                  <a:txBody>
                    <a:bodyPr/>
                    <a:lstStyle/>
                    <a:p>
                      <a:pPr algn="ctr"/>
                      <a:endParaRPr lang="en-US" dirty="0"/>
                    </a:p>
                  </a:txBody>
                  <a:tcPr/>
                </a:tc>
                <a:extLst>
                  <a:ext uri="{0D108BD9-81ED-4DB2-BD59-A6C34878D82A}">
                    <a16:rowId xmlns:a16="http://schemas.microsoft.com/office/drawing/2014/main" val="3429654501"/>
                  </a:ext>
                </a:extLst>
              </a:tr>
              <a:tr h="944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44 MB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68042362"/>
                  </a:ext>
                </a:extLst>
              </a:tr>
              <a:tr h="944983">
                <a:tc>
                  <a:txBody>
                    <a:bodyPr/>
                    <a:lstStyle/>
                    <a:p>
                      <a:pPr algn="ctr"/>
                      <a:r>
                        <a:rPr lang="en-US" dirty="0"/>
                        <a:t>2.7 GB</a:t>
                      </a:r>
                    </a:p>
                  </a:txBody>
                  <a:tcPr/>
                </a:tc>
                <a:tc>
                  <a:txBody>
                    <a:bodyPr/>
                    <a:lstStyle/>
                    <a:p>
                      <a:pPr algn="ctr"/>
                      <a:endParaRPr lang="en-US" dirty="0"/>
                    </a:p>
                  </a:txBody>
                  <a:tcPr/>
                </a:tc>
                <a:extLst>
                  <a:ext uri="{0D108BD9-81ED-4DB2-BD59-A6C34878D82A}">
                    <a16:rowId xmlns:a16="http://schemas.microsoft.com/office/drawing/2014/main" val="565679082"/>
                  </a:ext>
                </a:extLst>
              </a:tr>
              <a:tr h="944983">
                <a:tc>
                  <a:txBody>
                    <a:bodyPr/>
                    <a:lstStyle/>
                    <a:p>
                      <a:pPr algn="ctr"/>
                      <a:r>
                        <a:rPr lang="en-US" dirty="0"/>
                        <a:t>63 GB</a:t>
                      </a:r>
                    </a:p>
                  </a:txBody>
                  <a:tcPr/>
                </a:tc>
                <a:tc>
                  <a:txBody>
                    <a:bodyPr/>
                    <a:lstStyle/>
                    <a:p>
                      <a:pPr algn="ctr"/>
                      <a:endParaRPr lang="en-US" dirty="0"/>
                    </a:p>
                  </a:txBody>
                  <a:tcPr/>
                </a:tc>
                <a:extLst>
                  <a:ext uri="{0D108BD9-81ED-4DB2-BD59-A6C34878D82A}">
                    <a16:rowId xmlns:a16="http://schemas.microsoft.com/office/drawing/2014/main" val="4289340233"/>
                  </a:ext>
                </a:extLst>
              </a:tr>
              <a:tr h="944983">
                <a:tc>
                  <a:txBody>
                    <a:bodyPr/>
                    <a:lstStyle/>
                    <a:p>
                      <a:pPr algn="ctr"/>
                      <a:r>
                        <a:rPr lang="en-US" dirty="0"/>
                        <a:t>5 TB</a:t>
                      </a:r>
                    </a:p>
                  </a:txBody>
                  <a:tcPr/>
                </a:tc>
                <a:tc>
                  <a:txBody>
                    <a:bodyPr/>
                    <a:lstStyle/>
                    <a:p>
                      <a:pPr algn="ctr"/>
                      <a:endParaRPr lang="en-US" dirty="0"/>
                    </a:p>
                  </a:txBody>
                  <a:tcPr/>
                </a:tc>
                <a:extLst>
                  <a:ext uri="{0D108BD9-81ED-4DB2-BD59-A6C34878D82A}">
                    <a16:rowId xmlns:a16="http://schemas.microsoft.com/office/drawing/2014/main" val="1336750640"/>
                  </a:ext>
                </a:extLst>
              </a:tr>
            </a:tbl>
          </a:graphicData>
        </a:graphic>
      </p:graphicFrame>
      <p:sp>
        <p:nvSpPr>
          <p:cNvPr id="156" name="Slide Number Placeholder 155"/>
          <p:cNvSpPr>
            <a:spLocks noGrp="1"/>
          </p:cNvSpPr>
          <p:nvPr>
            <p:ph type="sldNum" sz="quarter" idx="4294967295"/>
          </p:nvPr>
        </p:nvSpPr>
        <p:spPr>
          <a:xfrm>
            <a:off x="9602788" y="6356350"/>
            <a:ext cx="2589212" cy="360363"/>
          </a:xfrm>
        </p:spPr>
        <p:txBody>
          <a:bodyPr/>
          <a:lstStyle/>
          <a:p>
            <a:fld id="{6B70B6FD-B4DD-4C3C-B591-D26FF6FF6394}" type="slidenum">
              <a:rPr lang="en-US" smtClean="0"/>
              <a:pPr/>
              <a:t>30</a:t>
            </a:fld>
            <a:endParaRPr lang="en-US"/>
          </a:p>
        </p:txBody>
      </p:sp>
      <p:grpSp>
        <p:nvGrpSpPr>
          <p:cNvPr id="7" name="Group 6">
            <a:extLst>
              <a:ext uri="{FF2B5EF4-FFF2-40B4-BE49-F238E27FC236}">
                <a16:creationId xmlns:a16="http://schemas.microsoft.com/office/drawing/2014/main" id="{8DA930CB-22CC-1648-A8A0-A586EDAAD4BD}"/>
              </a:ext>
            </a:extLst>
          </p:cNvPr>
          <p:cNvGrpSpPr/>
          <p:nvPr/>
        </p:nvGrpSpPr>
        <p:grpSpPr>
          <a:xfrm>
            <a:off x="1120877" y="1681624"/>
            <a:ext cx="6553200" cy="4906962"/>
            <a:chOff x="6059661" y="2387381"/>
            <a:chExt cx="5723432" cy="4217775"/>
          </a:xfrm>
        </p:grpSpPr>
        <p:sp>
          <p:nvSpPr>
            <p:cNvPr id="109" name="Rectangle 108"/>
            <p:cNvSpPr/>
            <p:nvPr/>
          </p:nvSpPr>
          <p:spPr>
            <a:xfrm>
              <a:off x="6059661" y="239481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330M records</a:t>
              </a:r>
            </a:p>
          </p:txBody>
        </p:sp>
        <p:sp>
          <p:nvSpPr>
            <p:cNvPr id="110" name="Rectangle 109"/>
            <p:cNvSpPr/>
            <p:nvPr/>
          </p:nvSpPr>
          <p:spPr>
            <a:xfrm>
              <a:off x="9720574" y="2387381"/>
              <a:ext cx="12954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National Histogram</a:t>
              </a:r>
            </a:p>
          </p:txBody>
        </p:sp>
        <p:cxnSp>
          <p:nvCxnSpPr>
            <p:cNvPr id="111" name="Straight Arrow Connector 110"/>
            <p:cNvCxnSpPr>
              <a:stCxn id="109" idx="3"/>
              <a:endCxn id="110" idx="1"/>
            </p:cNvCxnSpPr>
            <p:nvPr/>
          </p:nvCxnSpPr>
          <p:spPr>
            <a:xfrm flipV="1">
              <a:off x="7782903" y="2713974"/>
              <a:ext cx="1937671" cy="74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059661" y="3352799"/>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State-level measurements</a:t>
              </a:r>
            </a:p>
          </p:txBody>
        </p:sp>
        <p:sp>
          <p:nvSpPr>
            <p:cNvPr id="115" name="Rectangle 114"/>
            <p:cNvSpPr/>
            <p:nvPr/>
          </p:nvSpPr>
          <p:spPr>
            <a:xfrm>
              <a:off x="6059661" y="4197085"/>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County-level measurements</a:t>
              </a:r>
            </a:p>
          </p:txBody>
        </p:sp>
        <p:sp>
          <p:nvSpPr>
            <p:cNvPr id="116" name="Rectangle 115"/>
            <p:cNvSpPr/>
            <p:nvPr/>
          </p:nvSpPr>
          <p:spPr>
            <a:xfrm>
              <a:off x="6059661" y="5081690"/>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Tract-level measurements</a:t>
              </a:r>
            </a:p>
          </p:txBody>
        </p:sp>
        <p:sp>
          <p:nvSpPr>
            <p:cNvPr id="117" name="Rectangle 116"/>
            <p:cNvSpPr/>
            <p:nvPr/>
          </p:nvSpPr>
          <p:spPr>
            <a:xfrm>
              <a:off x="6059661" y="5951971"/>
              <a:ext cx="1723242" cy="6531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Block-level measurements</a:t>
              </a:r>
            </a:p>
          </p:txBody>
        </p:sp>
        <p:sp>
          <p:nvSpPr>
            <p:cNvPr id="119" name="Rectangle 118"/>
            <p:cNvSpPr/>
            <p:nvPr/>
          </p:nvSpPr>
          <p:spPr>
            <a:xfrm>
              <a:off x="8169335" y="2401647"/>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sp>
          <p:nvSpPr>
            <p:cNvPr id="121" name="Rectangle 120"/>
            <p:cNvSpPr/>
            <p:nvPr/>
          </p:nvSpPr>
          <p:spPr>
            <a:xfrm>
              <a:off x="9682474" y="3352798"/>
              <a:ext cx="13716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51 state histograms</a:t>
              </a:r>
            </a:p>
          </p:txBody>
        </p:sp>
        <p:sp>
          <p:nvSpPr>
            <p:cNvPr id="122" name="Rectangle 121"/>
            <p:cNvSpPr/>
            <p:nvPr/>
          </p:nvSpPr>
          <p:spPr>
            <a:xfrm>
              <a:off x="9453874" y="4210670"/>
              <a:ext cx="1828800"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3,143 county histograms</a:t>
              </a:r>
            </a:p>
          </p:txBody>
        </p:sp>
        <p:sp>
          <p:nvSpPr>
            <p:cNvPr id="123" name="Rectangle 122"/>
            <p:cNvSpPr/>
            <p:nvPr/>
          </p:nvSpPr>
          <p:spPr>
            <a:xfrm>
              <a:off x="9313956" y="5081690"/>
              <a:ext cx="2108637"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73,057 census tract histograms</a:t>
              </a:r>
            </a:p>
          </p:txBody>
        </p:sp>
        <p:sp>
          <p:nvSpPr>
            <p:cNvPr id="124" name="Rectangle 123"/>
            <p:cNvSpPr/>
            <p:nvPr/>
          </p:nvSpPr>
          <p:spPr>
            <a:xfrm>
              <a:off x="8953455" y="5951970"/>
              <a:ext cx="2829638" cy="6531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~8M block histograms</a:t>
              </a:r>
            </a:p>
          </p:txBody>
        </p:sp>
        <p:cxnSp>
          <p:nvCxnSpPr>
            <p:cNvPr id="127" name="Straight Arrow Connector 126"/>
            <p:cNvCxnSpPr>
              <a:stCxn id="114" idx="3"/>
              <a:endCxn id="121" idx="1"/>
            </p:cNvCxnSpPr>
            <p:nvPr/>
          </p:nvCxnSpPr>
          <p:spPr>
            <a:xfrm flipV="1">
              <a:off x="7782903" y="3679391"/>
              <a:ext cx="189957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5" idx="3"/>
              <a:endCxn id="122" idx="1"/>
            </p:cNvCxnSpPr>
            <p:nvPr/>
          </p:nvCxnSpPr>
          <p:spPr>
            <a:xfrm>
              <a:off x="7782903" y="4523678"/>
              <a:ext cx="1670971" cy="135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6" idx="3"/>
              <a:endCxn id="123" idx="1"/>
            </p:cNvCxnSpPr>
            <p:nvPr/>
          </p:nvCxnSpPr>
          <p:spPr>
            <a:xfrm>
              <a:off x="7782903" y="5408283"/>
              <a:ext cx="15310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7" idx="3"/>
              <a:endCxn id="124" idx="1"/>
            </p:cNvCxnSpPr>
            <p:nvPr/>
          </p:nvCxnSpPr>
          <p:spPr>
            <a:xfrm flipV="1">
              <a:off x="7782903" y="6278563"/>
              <a:ext cx="117055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8150307" y="3334812"/>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sp>
          <p:nvSpPr>
            <p:cNvPr id="140" name="Rectangle 139"/>
            <p:cNvSpPr/>
            <p:nvPr/>
          </p:nvSpPr>
          <p:spPr>
            <a:xfrm>
              <a:off x="8157219" y="4196111"/>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sp>
          <p:nvSpPr>
            <p:cNvPr id="141" name="Rectangle 140"/>
            <p:cNvSpPr/>
            <p:nvPr/>
          </p:nvSpPr>
          <p:spPr>
            <a:xfrm>
              <a:off x="8150306" y="5057410"/>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sp>
          <p:nvSpPr>
            <p:cNvPr id="142" name="Rectangle 141"/>
            <p:cNvSpPr/>
            <p:nvPr/>
          </p:nvSpPr>
          <p:spPr>
            <a:xfrm>
              <a:off x="8150305" y="5986173"/>
              <a:ext cx="387185" cy="6065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3200" b="1"/>
                <a:t>ε</a:t>
              </a:r>
              <a:endParaRPr lang="en-US" sz="3200"/>
            </a:p>
          </p:txBody>
        </p:sp>
        <p:cxnSp>
          <p:nvCxnSpPr>
            <p:cNvPr id="143" name="Straight Arrow Connector 142"/>
            <p:cNvCxnSpPr/>
            <p:nvPr/>
          </p:nvCxnSpPr>
          <p:spPr>
            <a:xfrm>
              <a:off x="10368274" y="3040566"/>
              <a:ext cx="0" cy="3122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0368274" y="4005983"/>
              <a:ext cx="0" cy="2046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10368274" y="4863855"/>
              <a:ext cx="1" cy="2178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10368274" y="5734875"/>
              <a:ext cx="1" cy="2170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3" name="Curved Connector 2">
            <a:extLst>
              <a:ext uri="{FF2B5EF4-FFF2-40B4-BE49-F238E27FC236}">
                <a16:creationId xmlns:a16="http://schemas.microsoft.com/office/drawing/2014/main" id="{52DACA7C-07B8-2C4A-93C9-9384C3D59E7F}"/>
              </a:ext>
            </a:extLst>
          </p:cNvPr>
          <p:cNvCxnSpPr>
            <a:stCxn id="110" idx="3"/>
            <a:endCxn id="121" idx="3"/>
          </p:cNvCxnSpPr>
          <p:nvPr/>
        </p:nvCxnSpPr>
        <p:spPr>
          <a:xfrm>
            <a:off x="6795743" y="2061582"/>
            <a:ext cx="43624" cy="1123167"/>
          </a:xfrm>
          <a:prstGeom prst="curvedConnector3">
            <a:avLst>
              <a:gd name="adj1" fmla="val 2883147"/>
            </a:avLst>
          </a:prstGeom>
          <a:ln w="53975">
            <a:solidFill>
              <a:srgbClr val="009E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7D1A3160-EBF0-2C4C-935C-8EAA9A6DB38B}"/>
              </a:ext>
            </a:extLst>
          </p:cNvPr>
          <p:cNvCxnSpPr>
            <a:cxnSpLocks/>
            <a:stCxn id="121" idx="3"/>
            <a:endCxn id="122" idx="3"/>
          </p:cNvCxnSpPr>
          <p:nvPr/>
        </p:nvCxnSpPr>
        <p:spPr>
          <a:xfrm>
            <a:off x="6839367" y="3184749"/>
            <a:ext cx="261742" cy="998049"/>
          </a:xfrm>
          <a:prstGeom prst="curvedConnector3">
            <a:avLst>
              <a:gd name="adj1" fmla="val 691957"/>
            </a:avLst>
          </a:prstGeom>
          <a:ln w="53975">
            <a:solidFill>
              <a:srgbClr val="009E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268F4D17-F864-3C4A-B012-4C9B0F25CE58}"/>
              </a:ext>
            </a:extLst>
          </p:cNvPr>
          <p:cNvCxnSpPr>
            <a:cxnSpLocks/>
            <a:stCxn id="122" idx="3"/>
            <a:endCxn id="123" idx="3"/>
          </p:cNvCxnSpPr>
          <p:nvPr/>
        </p:nvCxnSpPr>
        <p:spPr>
          <a:xfrm>
            <a:off x="7101109" y="4182798"/>
            <a:ext cx="160204" cy="1013345"/>
          </a:xfrm>
          <a:prstGeom prst="curvedConnector3">
            <a:avLst>
              <a:gd name="adj1" fmla="val 940855"/>
            </a:avLst>
          </a:prstGeom>
          <a:ln w="53975">
            <a:solidFill>
              <a:srgbClr val="009E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8F6A6A34-A832-DE41-84AF-9F7B8C71A9C4}"/>
              </a:ext>
            </a:extLst>
          </p:cNvPr>
          <p:cNvCxnSpPr>
            <a:cxnSpLocks/>
            <a:stCxn id="123" idx="3"/>
            <a:endCxn id="124" idx="3"/>
          </p:cNvCxnSpPr>
          <p:nvPr/>
        </p:nvCxnSpPr>
        <p:spPr>
          <a:xfrm>
            <a:off x="7261313" y="5196143"/>
            <a:ext cx="412764" cy="1012484"/>
          </a:xfrm>
          <a:prstGeom prst="curvedConnector3">
            <a:avLst>
              <a:gd name="adj1" fmla="val 361075"/>
            </a:avLst>
          </a:prstGeom>
          <a:ln w="53975">
            <a:solidFill>
              <a:srgbClr val="009E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E1317E-40B7-1646-8108-F6C710E1A8DE}"/>
              </a:ext>
            </a:extLst>
          </p:cNvPr>
          <p:cNvSpPr txBox="1"/>
          <p:nvPr/>
        </p:nvSpPr>
        <p:spPr>
          <a:xfrm rot="16200000">
            <a:off x="5385799" y="3510452"/>
            <a:ext cx="5715000" cy="584775"/>
          </a:xfrm>
          <a:prstGeom prst="rect">
            <a:avLst/>
          </a:prstGeom>
          <a:noFill/>
        </p:spPr>
        <p:txBody>
          <a:bodyPr wrap="square" rtlCol="0">
            <a:spAutoFit/>
          </a:bodyPr>
          <a:lstStyle/>
          <a:p>
            <a:r>
              <a:rPr lang="en-US" sz="3200" dirty="0"/>
              <a:t>Optimization happens here.</a:t>
            </a:r>
          </a:p>
        </p:txBody>
      </p:sp>
    </p:spTree>
    <p:extLst>
      <p:ext uri="{BB962C8B-B14F-4D97-AF65-F5344CB8AC3E}">
        <p14:creationId xmlns:p14="http://schemas.microsoft.com/office/powerpoint/2010/main" val="4009852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2018 we invented the </a:t>
            </a:r>
            <a:br>
              <a:rPr lang="en-US" dirty="0"/>
            </a:br>
            <a:r>
              <a:rPr lang="en-US" dirty="0"/>
              <a:t>TopDown Algorithm (TDA)</a:t>
            </a:r>
          </a:p>
        </p:txBody>
      </p:sp>
      <p:sp>
        <p:nvSpPr>
          <p:cNvPr id="3" name="Content Placeholder 2"/>
          <p:cNvSpPr>
            <a:spLocks noGrp="1"/>
          </p:cNvSpPr>
          <p:nvPr>
            <p:ph idx="1"/>
          </p:nvPr>
        </p:nvSpPr>
        <p:spPr>
          <a:xfrm>
            <a:off x="667513" y="2264797"/>
            <a:ext cx="10707188" cy="389913"/>
          </a:xfrm>
        </p:spPr>
        <p:txBody>
          <a:bodyPr>
            <a:normAutofit/>
          </a:bodyPr>
          <a:lstStyle/>
          <a:p>
            <a:r>
              <a:rPr lang="en-US" dirty="0"/>
              <a:t>Computes and protects a histogram for various geographical units at various geographical levels </a:t>
            </a:r>
          </a:p>
          <a:p>
            <a:endParaRPr lang="en-US" dirty="0"/>
          </a:p>
          <a:p>
            <a:endParaRPr lang="en-US" dirty="0"/>
          </a:p>
        </p:txBody>
      </p:sp>
      <p:sp>
        <p:nvSpPr>
          <p:cNvPr id="5" name="Slide Number Placeholder 4"/>
          <p:cNvSpPr>
            <a:spLocks noGrp="1"/>
          </p:cNvSpPr>
          <p:nvPr>
            <p:ph type="sldNum" sz="quarter" idx="11"/>
          </p:nvPr>
        </p:nvSpPr>
        <p:spPr/>
        <p:txBody>
          <a:bodyPr/>
          <a:lstStyle/>
          <a:p>
            <a:fld id="{6B70B6FD-B4DD-4C3C-B591-D26FF6FF6394}" type="slidenum">
              <a:rPr lang="en-US" smtClean="0"/>
              <a:pPr/>
              <a:t>31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236199318"/>
              </p:ext>
            </p:extLst>
          </p:nvPr>
        </p:nvGraphicFramePr>
        <p:xfrm>
          <a:off x="1380333" y="2742940"/>
          <a:ext cx="9281545" cy="2468880"/>
        </p:xfrm>
        <a:graphic>
          <a:graphicData uri="http://schemas.openxmlformats.org/drawingml/2006/table">
            <a:tbl>
              <a:tblPr firstRow="1" bandRow="1">
                <a:tableStyleId>{5C22544A-7EE6-4342-B048-85BDC9FD1C3A}</a:tableStyleId>
              </a:tblPr>
              <a:tblGrid>
                <a:gridCol w="2744110">
                  <a:extLst>
                    <a:ext uri="{9D8B030D-6E8A-4147-A177-3AD203B41FA5}">
                      <a16:colId xmlns:a16="http://schemas.microsoft.com/office/drawing/2014/main" val="1444378830"/>
                    </a:ext>
                  </a:extLst>
                </a:gridCol>
                <a:gridCol w="1896663">
                  <a:extLst>
                    <a:ext uri="{9D8B030D-6E8A-4147-A177-3AD203B41FA5}">
                      <a16:colId xmlns:a16="http://schemas.microsoft.com/office/drawing/2014/main" val="1981253093"/>
                    </a:ext>
                  </a:extLst>
                </a:gridCol>
                <a:gridCol w="2320386">
                  <a:extLst>
                    <a:ext uri="{9D8B030D-6E8A-4147-A177-3AD203B41FA5}">
                      <a16:colId xmlns:a16="http://schemas.microsoft.com/office/drawing/2014/main" val="1903895730"/>
                    </a:ext>
                  </a:extLst>
                </a:gridCol>
                <a:gridCol w="2320386">
                  <a:extLst>
                    <a:ext uri="{9D8B030D-6E8A-4147-A177-3AD203B41FA5}">
                      <a16:colId xmlns:a16="http://schemas.microsoft.com/office/drawing/2014/main" val="2667007876"/>
                    </a:ext>
                  </a:extLst>
                </a:gridCol>
              </a:tblGrid>
              <a:tr h="259530">
                <a:tc>
                  <a:txBody>
                    <a:bodyPr/>
                    <a:lstStyle/>
                    <a:p>
                      <a:pPr algn="ctr"/>
                      <a:r>
                        <a:rPr lang="en-US" dirty="0"/>
                        <a:t>Level</a:t>
                      </a:r>
                    </a:p>
                  </a:txBody>
                  <a:tcPr/>
                </a:tc>
                <a:tc>
                  <a:txBody>
                    <a:bodyPr/>
                    <a:lstStyle/>
                    <a:p>
                      <a:pPr algn="ctr"/>
                      <a:r>
                        <a:rPr lang="en-US"/>
                        <a:t>Count</a:t>
                      </a:r>
                    </a:p>
                  </a:txBody>
                  <a:tcPr/>
                </a:tc>
                <a:tc>
                  <a:txBody>
                    <a:bodyPr/>
                    <a:lstStyle/>
                    <a:p>
                      <a:pPr algn="ctr"/>
                      <a:r>
                        <a:rPr lang="en-US" dirty="0"/>
                        <a:t>Integers</a:t>
                      </a:r>
                      <a:r>
                        <a:rPr lang="en-US" baseline="0" dirty="0"/>
                        <a:t> per histogram</a:t>
                      </a:r>
                      <a:endParaRPr lang="en-US" dirty="0"/>
                    </a:p>
                  </a:txBody>
                  <a:tcPr/>
                </a:tc>
                <a:tc>
                  <a:txBody>
                    <a:bodyPr/>
                    <a:lstStyle/>
                    <a:p>
                      <a:pPr algn="ctr"/>
                      <a:r>
                        <a:rPr lang="en-US" dirty="0"/>
                        <a:t>Total Histogram storage (bytes)</a:t>
                      </a:r>
                    </a:p>
                  </a:txBody>
                  <a:tcPr/>
                </a:tc>
                <a:extLst>
                  <a:ext uri="{0D108BD9-81ED-4DB2-BD59-A6C34878D82A}">
                    <a16:rowId xmlns:a16="http://schemas.microsoft.com/office/drawing/2014/main" val="1063190123"/>
                  </a:ext>
                </a:extLst>
              </a:tr>
              <a:tr h="259530">
                <a:tc>
                  <a:txBody>
                    <a:bodyPr/>
                    <a:lstStyle/>
                    <a:p>
                      <a:pPr algn="ctr"/>
                      <a:r>
                        <a:rPr lang="en-US"/>
                        <a:t>National</a:t>
                      </a:r>
                    </a:p>
                  </a:txBody>
                  <a:tcPr/>
                </a:tc>
                <a:tc>
                  <a:txBody>
                    <a:bodyPr/>
                    <a:lstStyle/>
                    <a:p>
                      <a:pPr lvl="0" algn="ctr"/>
                      <a:r>
                        <a:rPr lang="en-US" dirty="0"/>
                        <a:t>1</a:t>
                      </a:r>
                    </a:p>
                  </a:txBody>
                  <a:tcPr/>
                </a:tc>
                <a:tc>
                  <a:txBody>
                    <a:bodyPr/>
                    <a:lstStyle/>
                    <a:p>
                      <a:pPr algn="ctr"/>
                      <a:r>
                        <a:rPr lang="en-US" dirty="0"/>
                        <a:t>217,124</a:t>
                      </a:r>
                    </a:p>
                  </a:txBody>
                  <a:tcPr/>
                </a:tc>
                <a:tc>
                  <a:txBody>
                    <a:bodyPr/>
                    <a:lstStyle/>
                    <a:p>
                      <a:pPr algn="ctr"/>
                      <a:r>
                        <a:rPr lang="en-US" dirty="0"/>
                        <a:t>869 KB</a:t>
                      </a:r>
                    </a:p>
                  </a:txBody>
                  <a:tcPr/>
                </a:tc>
                <a:extLst>
                  <a:ext uri="{0D108BD9-81ED-4DB2-BD59-A6C34878D82A}">
                    <a16:rowId xmlns:a16="http://schemas.microsoft.com/office/drawing/2014/main" val="2931537451"/>
                  </a:ext>
                </a:extLst>
              </a:tr>
              <a:tr h="259530">
                <a:tc>
                  <a:txBody>
                    <a:bodyPr/>
                    <a:lstStyle/>
                    <a:p>
                      <a:pPr algn="ctr"/>
                      <a:r>
                        <a:rPr lang="en-US"/>
                        <a:t>State</a:t>
                      </a:r>
                    </a:p>
                  </a:txBody>
                  <a:tcPr/>
                </a:tc>
                <a:tc>
                  <a:txBody>
                    <a:bodyPr/>
                    <a:lstStyle/>
                    <a:p>
                      <a:pPr lvl="0" algn="ctr"/>
                      <a:r>
                        <a:rPr lang="en-US" dirty="0"/>
                        <a:t>51</a:t>
                      </a:r>
                    </a:p>
                  </a:txBody>
                  <a:tcPr/>
                </a:tc>
                <a:tc>
                  <a:txBody>
                    <a:bodyPr/>
                    <a:lstStyle/>
                    <a:p>
                      <a:pPr algn="ctr"/>
                      <a:r>
                        <a:rPr lang="en-US" dirty="0"/>
                        <a:t>217,124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44 MB</a:t>
                      </a:r>
                    </a:p>
                  </a:txBody>
                  <a:tcPr/>
                </a:tc>
                <a:extLst>
                  <a:ext uri="{0D108BD9-81ED-4DB2-BD59-A6C34878D82A}">
                    <a16:rowId xmlns:a16="http://schemas.microsoft.com/office/drawing/2014/main" val="3061602350"/>
                  </a:ext>
                </a:extLst>
              </a:tr>
              <a:tr h="259530">
                <a:tc>
                  <a:txBody>
                    <a:bodyPr/>
                    <a:lstStyle/>
                    <a:p>
                      <a:pPr algn="ctr"/>
                      <a:r>
                        <a:rPr lang="en-US" dirty="0"/>
                        <a:t>Counties</a:t>
                      </a:r>
                      <a:r>
                        <a:rPr lang="en-US" baseline="0" dirty="0"/>
                        <a:t> &amp; Equivalents</a:t>
                      </a:r>
                      <a:endParaRPr lang="en-US" dirty="0"/>
                    </a:p>
                  </a:txBody>
                  <a:tcPr/>
                </a:tc>
                <a:tc>
                  <a:txBody>
                    <a:bodyPr/>
                    <a:lstStyle/>
                    <a:p>
                      <a:pPr lvl="0" algn="ctr"/>
                      <a:r>
                        <a:rPr lang="en-US" dirty="0"/>
                        <a:t>3143</a:t>
                      </a:r>
                    </a:p>
                  </a:txBody>
                  <a:tcPr/>
                </a:tc>
                <a:tc>
                  <a:txBody>
                    <a:bodyPr/>
                    <a:lstStyle/>
                    <a:p>
                      <a:pPr algn="ctr"/>
                      <a:r>
                        <a:rPr lang="en-US" dirty="0"/>
                        <a:t>217,124</a:t>
                      </a:r>
                    </a:p>
                  </a:txBody>
                  <a:tcPr/>
                </a:tc>
                <a:tc>
                  <a:txBody>
                    <a:bodyPr/>
                    <a:lstStyle/>
                    <a:p>
                      <a:pPr algn="ctr"/>
                      <a:r>
                        <a:rPr lang="en-US" dirty="0"/>
                        <a:t>2.7 GB</a:t>
                      </a:r>
                    </a:p>
                  </a:txBody>
                  <a:tcPr/>
                </a:tc>
                <a:extLst>
                  <a:ext uri="{0D108BD9-81ED-4DB2-BD59-A6C34878D82A}">
                    <a16:rowId xmlns:a16="http://schemas.microsoft.com/office/drawing/2014/main" val="785016177"/>
                  </a:ext>
                </a:extLst>
              </a:tr>
              <a:tr h="259530">
                <a:tc>
                  <a:txBody>
                    <a:bodyPr/>
                    <a:lstStyle/>
                    <a:p>
                      <a:pPr algn="ctr"/>
                      <a:r>
                        <a:rPr lang="en-US" dirty="0"/>
                        <a:t>Census Tracts</a:t>
                      </a:r>
                    </a:p>
                  </a:txBody>
                  <a:tcPr/>
                </a:tc>
                <a:tc>
                  <a:txBody>
                    <a:bodyPr/>
                    <a:lstStyle/>
                    <a:p>
                      <a:pPr lvl="0" algn="ctr"/>
                      <a:r>
                        <a:rPr lang="en-US" dirty="0"/>
                        <a:t>73,057</a:t>
                      </a:r>
                    </a:p>
                  </a:txBody>
                  <a:tcPr/>
                </a:tc>
                <a:tc>
                  <a:txBody>
                    <a:bodyPr/>
                    <a:lstStyle/>
                    <a:p>
                      <a:pPr algn="ctr"/>
                      <a:r>
                        <a:rPr lang="en-US" dirty="0"/>
                        <a:t>217,124</a:t>
                      </a:r>
                    </a:p>
                  </a:txBody>
                  <a:tcPr/>
                </a:tc>
                <a:tc>
                  <a:txBody>
                    <a:bodyPr/>
                    <a:lstStyle/>
                    <a:p>
                      <a:pPr algn="ctr"/>
                      <a:r>
                        <a:rPr lang="en-US" dirty="0"/>
                        <a:t>63 GB</a:t>
                      </a:r>
                    </a:p>
                  </a:txBody>
                  <a:tcPr/>
                </a:tc>
                <a:extLst>
                  <a:ext uri="{0D108BD9-81ED-4DB2-BD59-A6C34878D82A}">
                    <a16:rowId xmlns:a16="http://schemas.microsoft.com/office/drawing/2014/main" val="950128853"/>
                  </a:ext>
                </a:extLst>
              </a:tr>
              <a:tr h="259530">
                <a:tc>
                  <a:txBody>
                    <a:bodyPr/>
                    <a:lstStyle/>
                    <a:p>
                      <a:pPr algn="ctr"/>
                      <a:r>
                        <a:rPr lang="en-US" dirty="0"/>
                        <a:t>Inhabitable</a:t>
                      </a:r>
                      <a:r>
                        <a:rPr lang="en-US" baseline="0" dirty="0"/>
                        <a:t> </a:t>
                      </a:r>
                      <a:r>
                        <a:rPr lang="en-US" dirty="0"/>
                        <a:t>Blocks</a:t>
                      </a:r>
                    </a:p>
                  </a:txBody>
                  <a:tcPr/>
                </a:tc>
                <a:tc>
                  <a:txBody>
                    <a:bodyPr/>
                    <a:lstStyle/>
                    <a:p>
                      <a:pPr lvl="0" algn="ctr"/>
                      <a:r>
                        <a:rPr lang="en-US" dirty="0"/>
                        <a:t>6.2*</a:t>
                      </a:r>
                      <a:r>
                        <a:rPr lang="en-US" baseline="0" dirty="0"/>
                        <a:t> </a:t>
                      </a:r>
                      <a:r>
                        <a:rPr lang="en-US" dirty="0"/>
                        <a:t>M</a:t>
                      </a:r>
                    </a:p>
                  </a:txBody>
                  <a:tcPr/>
                </a:tc>
                <a:tc>
                  <a:txBody>
                    <a:bodyPr/>
                    <a:lstStyle/>
                    <a:p>
                      <a:pPr algn="ctr"/>
                      <a:r>
                        <a:rPr lang="en-US"/>
                        <a:t>217,124</a:t>
                      </a:r>
                      <a:endParaRPr lang="en-US" dirty="0"/>
                    </a:p>
                  </a:txBody>
                  <a:tcPr/>
                </a:tc>
                <a:tc>
                  <a:txBody>
                    <a:bodyPr/>
                    <a:lstStyle/>
                    <a:p>
                      <a:pPr algn="ctr"/>
                      <a:r>
                        <a:rPr lang="en-US" dirty="0"/>
                        <a:t>5 TB</a:t>
                      </a:r>
                    </a:p>
                  </a:txBody>
                  <a:tcPr/>
                </a:tc>
                <a:extLst>
                  <a:ext uri="{0D108BD9-81ED-4DB2-BD59-A6C34878D82A}">
                    <a16:rowId xmlns:a16="http://schemas.microsoft.com/office/drawing/2014/main" val="3913191876"/>
                  </a:ext>
                </a:extLst>
              </a:tr>
            </a:tbl>
          </a:graphicData>
        </a:graphic>
      </p:graphicFrame>
      <p:sp>
        <p:nvSpPr>
          <p:cNvPr id="4" name="Rectangle 3"/>
          <p:cNvSpPr/>
          <p:nvPr/>
        </p:nvSpPr>
        <p:spPr>
          <a:xfrm>
            <a:off x="806352" y="5977918"/>
            <a:ext cx="9093552" cy="646331"/>
          </a:xfrm>
          <a:prstGeom prst="rect">
            <a:avLst/>
          </a:prstGeom>
          <a:solidFill>
            <a:schemeClr val="bg1"/>
          </a:solidFill>
        </p:spPr>
        <p:txBody>
          <a:bodyPr wrap="square">
            <a:spAutoFit/>
          </a:bodyPr>
          <a:lstStyle/>
          <a:p>
            <a:r>
              <a:rPr lang="en-US" dirty="0"/>
              <a:t>Source: </a:t>
            </a:r>
            <a:r>
              <a:rPr lang="en-US" dirty="0">
                <a:hlinkClick r:id="rId3"/>
              </a:rPr>
              <a:t>https://www.census.gov/geographies/reference-files/time-series/geo/tallies.html</a:t>
            </a:r>
            <a:endParaRPr lang="en-US" dirty="0"/>
          </a:p>
          <a:p>
            <a:r>
              <a:rPr lang="en-US" dirty="0"/>
              <a:t>2010 inhabited block count: 6.2 M; 2020 block count: 8 M (estimated)</a:t>
            </a:r>
          </a:p>
        </p:txBody>
      </p:sp>
      <p:sp>
        <p:nvSpPr>
          <p:cNvPr id="6" name="TextBox 5"/>
          <p:cNvSpPr txBox="1"/>
          <p:nvPr/>
        </p:nvSpPr>
        <p:spPr>
          <a:xfrm>
            <a:off x="2654317" y="5619208"/>
            <a:ext cx="6733575" cy="369332"/>
          </a:xfrm>
          <a:prstGeom prst="rect">
            <a:avLst/>
          </a:prstGeom>
          <a:noFill/>
        </p:spPr>
        <p:txBody>
          <a:bodyPr wrap="none" rtlCol="0">
            <a:spAutoFit/>
          </a:bodyPr>
          <a:lstStyle/>
          <a:p>
            <a:r>
              <a:rPr lang="en-US" b="1" i="1" dirty="0"/>
              <a:t>We actually need two histograms per node! (input &amp; output)</a:t>
            </a:r>
          </a:p>
        </p:txBody>
      </p:sp>
    </p:spTree>
    <p:extLst>
      <p:ext uri="{BB962C8B-B14F-4D97-AF65-F5344CB8AC3E}">
        <p14:creationId xmlns:p14="http://schemas.microsoft.com/office/powerpoint/2010/main" val="1297106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Monitoring Spark</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256338"/>
            <a:ext cx="615950" cy="365125"/>
          </a:xfrm>
        </p:spPr>
        <p:txBody>
          <a:bodyPr/>
          <a:lstStyle/>
          <a:p>
            <a:fld id="{2BEE099A-8562-47CA-944D-F82EDDAC5192}" type="slidenum">
              <a:rPr lang="en-US" smtClean="0"/>
              <a:pPr/>
              <a:t>32</a:t>
            </a:fld>
            <a:endParaRPr lang="en-US"/>
          </a:p>
        </p:txBody>
      </p:sp>
    </p:spTree>
    <p:extLst>
      <p:ext uri="{BB962C8B-B14F-4D97-AF65-F5344CB8AC3E}">
        <p14:creationId xmlns:p14="http://schemas.microsoft.com/office/powerpoint/2010/main" val="4069512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challenges in monitoring spark</a:t>
            </a:r>
            <a:endParaRPr lang="en-US" dirty="0"/>
          </a:p>
        </p:txBody>
      </p:sp>
      <p:sp>
        <p:nvSpPr>
          <p:cNvPr id="3" name="Content Placeholder 2"/>
          <p:cNvSpPr>
            <a:spLocks noGrp="1"/>
          </p:cNvSpPr>
          <p:nvPr>
            <p:ph idx="1"/>
          </p:nvPr>
        </p:nvSpPr>
        <p:spPr/>
        <p:txBody>
          <a:bodyPr/>
          <a:lstStyle/>
          <a:p>
            <a:r>
              <a:rPr lang="en-US" dirty="0"/>
              <a:t>TopDown Algorithm is not balanced</a:t>
            </a:r>
          </a:p>
          <a:p>
            <a:r>
              <a:rPr lang="en-US" dirty="0"/>
              <a:t>Most of our computation is done with </a:t>
            </a:r>
            <a:r>
              <a:rPr lang="en-US" dirty="0" err="1"/>
              <a:t>Gurobi</a:t>
            </a:r>
            <a:endParaRPr lang="en-US" dirty="0"/>
          </a:p>
          <a:p>
            <a:pPr lvl="1"/>
            <a:r>
              <a:rPr lang="en-US" dirty="0"/>
              <a:t>We perform ~ 800,000 separate optimizations in a typical run</a:t>
            </a:r>
          </a:p>
          <a:p>
            <a:pPr lvl="1"/>
            <a:r>
              <a:rPr lang="en-US" dirty="0" err="1"/>
              <a:t>Gurobi</a:t>
            </a:r>
            <a:r>
              <a:rPr lang="en-US" dirty="0"/>
              <a:t> is installed as a multi-threaded shared library</a:t>
            </a:r>
          </a:p>
          <a:p>
            <a:pPr lvl="1"/>
            <a:r>
              <a:rPr lang="en-US" dirty="0"/>
              <a:t>Looks like a big user-defined function</a:t>
            </a:r>
          </a:p>
          <a:p>
            <a:endParaRPr lang="en-US" dirty="0"/>
          </a:p>
          <a:p>
            <a:r>
              <a:rPr lang="en-US" dirty="0"/>
              <a:t>We run in AWS </a:t>
            </a:r>
            <a:r>
              <a:rPr lang="en-US" dirty="0" err="1"/>
              <a:t>GovCloud</a:t>
            </a:r>
            <a:endParaRPr lang="en-US" dirty="0"/>
          </a:p>
          <a:p>
            <a:pPr lvl="1"/>
            <a:r>
              <a:rPr lang="en-US" dirty="0"/>
              <a:t>AWS monitoring tools (e.g. </a:t>
            </a:r>
            <a:r>
              <a:rPr lang="en-US" dirty="0" err="1"/>
              <a:t>CloudWatch</a:t>
            </a:r>
            <a:r>
              <a:rPr lang="en-US" dirty="0"/>
              <a:t>) are too coarse </a:t>
            </a:r>
          </a:p>
          <a:p>
            <a:pPr lvl="1"/>
            <a:r>
              <a:rPr lang="en-US" dirty="0" err="1"/>
              <a:t>CloudWatch</a:t>
            </a:r>
            <a:r>
              <a:rPr lang="en-US" dirty="0"/>
              <a:t> throws out old data (we need it for retrospective analysis)</a:t>
            </a:r>
          </a:p>
          <a:p>
            <a:pPr lvl="1"/>
            <a:endParaRPr lang="en-US" dirty="0"/>
          </a:p>
          <a:p>
            <a:r>
              <a:rPr lang="en-US" dirty="0"/>
              <a:t>Developing and tuning the algorithm has required </a:t>
            </a:r>
            <a:r>
              <a:rPr lang="en-US" i="1" dirty="0"/>
              <a:t>thousands </a:t>
            </a:r>
            <a:r>
              <a:rPr lang="en-US" dirty="0"/>
              <a:t>of test-runs</a:t>
            </a:r>
          </a:p>
        </p:txBody>
      </p:sp>
      <p:sp>
        <p:nvSpPr>
          <p:cNvPr id="4" name="Slide Number Placeholder 3"/>
          <p:cNvSpPr>
            <a:spLocks noGrp="1"/>
          </p:cNvSpPr>
          <p:nvPr>
            <p:ph type="sldNum" sz="quarter" idx="11"/>
          </p:nvPr>
        </p:nvSpPr>
        <p:spPr/>
        <p:txBody>
          <a:bodyPr/>
          <a:lstStyle/>
          <a:p>
            <a:fld id="{24BFE6D4-27A9-4AE4-9EAE-AF75F97B179B}" type="slidenum">
              <a:rPr lang="en-US" smtClean="0"/>
              <a:pPr/>
              <a:t>33</a:t>
            </a:fld>
            <a:endParaRPr lang="en-US"/>
          </a:p>
        </p:txBody>
      </p:sp>
    </p:spTree>
    <p:extLst>
      <p:ext uri="{BB962C8B-B14F-4D97-AF65-F5344CB8AC3E}">
        <p14:creationId xmlns:p14="http://schemas.microsoft.com/office/powerpoint/2010/main" val="229658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a:endCxn id="7" idx="3"/>
          </p:cNvCxnSpPr>
          <p:nvPr/>
        </p:nvCxnSpPr>
        <p:spPr>
          <a:xfrm flipV="1">
            <a:off x="1979972" y="3438190"/>
            <a:ext cx="3885613" cy="1282874"/>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27140" y="3154707"/>
            <a:ext cx="1548580" cy="154858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Agent on each node</a:t>
            </a:r>
          </a:p>
        </p:txBody>
      </p:sp>
      <p:sp>
        <p:nvSpPr>
          <p:cNvPr id="19" name="Oval 18"/>
          <p:cNvSpPr/>
          <p:nvPr/>
        </p:nvSpPr>
        <p:spPr>
          <a:xfrm>
            <a:off x="1205682" y="2292375"/>
            <a:ext cx="1548580" cy="154858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Agent on each node</a:t>
            </a:r>
          </a:p>
        </p:txBody>
      </p:sp>
      <p:sp>
        <p:nvSpPr>
          <p:cNvPr id="2" name="Title 1"/>
          <p:cNvSpPr>
            <a:spLocks noGrp="1"/>
          </p:cNvSpPr>
          <p:nvPr>
            <p:ph type="title"/>
          </p:nvPr>
        </p:nvSpPr>
        <p:spPr/>
        <p:txBody>
          <a:bodyPr/>
          <a:lstStyle/>
          <a:p>
            <a:r>
              <a:rPr lang="en-US" dirty="0"/>
              <a:t>We created our own monitoring framework</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34</a:t>
            </a:fld>
            <a:endParaRPr lang="en-US"/>
          </a:p>
        </p:txBody>
      </p:sp>
      <p:sp>
        <p:nvSpPr>
          <p:cNvPr id="6" name="Oval 5"/>
          <p:cNvSpPr/>
          <p:nvPr/>
        </p:nvSpPr>
        <p:spPr>
          <a:xfrm>
            <a:off x="2182762" y="2193377"/>
            <a:ext cx="1548580" cy="154858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Agent on each node</a:t>
            </a:r>
          </a:p>
        </p:txBody>
      </p:sp>
      <p:sp>
        <p:nvSpPr>
          <p:cNvPr id="7" name="Oval 6"/>
          <p:cNvSpPr/>
          <p:nvPr/>
        </p:nvSpPr>
        <p:spPr>
          <a:xfrm>
            <a:off x="5638801" y="2116394"/>
            <a:ext cx="1548580" cy="154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REST server</a:t>
            </a:r>
          </a:p>
        </p:txBody>
      </p:sp>
      <p:sp>
        <p:nvSpPr>
          <p:cNvPr id="8" name="Oval 7"/>
          <p:cNvSpPr/>
          <p:nvPr/>
        </p:nvSpPr>
        <p:spPr>
          <a:xfrm>
            <a:off x="5638801" y="4395816"/>
            <a:ext cx="1548580" cy="154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MySQL DB</a:t>
            </a:r>
          </a:p>
        </p:txBody>
      </p:sp>
      <p:sp>
        <p:nvSpPr>
          <p:cNvPr id="9" name="Oval 8"/>
          <p:cNvSpPr/>
          <p:nvPr/>
        </p:nvSpPr>
        <p:spPr>
          <a:xfrm>
            <a:off x="9222658" y="2890684"/>
            <a:ext cx="1548580" cy="16124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web-based display</a:t>
            </a:r>
          </a:p>
        </p:txBody>
      </p:sp>
      <p:cxnSp>
        <p:nvCxnSpPr>
          <p:cNvPr id="11" name="Straight Arrow Connector 10"/>
          <p:cNvCxnSpPr>
            <a:stCxn id="6" idx="6"/>
            <a:endCxn id="7" idx="2"/>
          </p:cNvCxnSpPr>
          <p:nvPr/>
        </p:nvCxnSpPr>
        <p:spPr>
          <a:xfrm flipV="1">
            <a:off x="3731342" y="2890684"/>
            <a:ext cx="1907459" cy="7698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696065" y="2970902"/>
            <a:ext cx="1548580" cy="154858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Agent on each node</a:t>
            </a:r>
          </a:p>
        </p:txBody>
      </p:sp>
      <p:sp>
        <p:nvSpPr>
          <p:cNvPr id="16" name="Oval 15"/>
          <p:cNvSpPr/>
          <p:nvPr/>
        </p:nvSpPr>
        <p:spPr>
          <a:xfrm>
            <a:off x="1246239" y="3881257"/>
            <a:ext cx="1548580" cy="154858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Agent on each node</a:t>
            </a:r>
          </a:p>
        </p:txBody>
      </p:sp>
      <p:sp>
        <p:nvSpPr>
          <p:cNvPr id="17" name="Oval 16"/>
          <p:cNvSpPr/>
          <p:nvPr/>
        </p:nvSpPr>
        <p:spPr>
          <a:xfrm>
            <a:off x="2780072" y="3066665"/>
            <a:ext cx="1548580" cy="154858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Agent on each node</a:t>
            </a:r>
          </a:p>
        </p:txBody>
      </p:sp>
      <p:sp>
        <p:nvSpPr>
          <p:cNvPr id="18" name="Oval 17"/>
          <p:cNvSpPr/>
          <p:nvPr/>
        </p:nvSpPr>
        <p:spPr>
          <a:xfrm>
            <a:off x="2263878" y="4057340"/>
            <a:ext cx="1548580" cy="154858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Agent on each node</a:t>
            </a:r>
          </a:p>
        </p:txBody>
      </p:sp>
      <p:cxnSp>
        <p:nvCxnSpPr>
          <p:cNvPr id="21" name="Straight Arrow Connector 20"/>
          <p:cNvCxnSpPr>
            <a:stCxn id="17" idx="6"/>
          </p:cNvCxnSpPr>
          <p:nvPr/>
        </p:nvCxnSpPr>
        <p:spPr>
          <a:xfrm flipV="1">
            <a:off x="4328652" y="3154707"/>
            <a:ext cx="1429364" cy="68624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6"/>
            <a:endCxn id="7" idx="3"/>
          </p:cNvCxnSpPr>
          <p:nvPr/>
        </p:nvCxnSpPr>
        <p:spPr>
          <a:xfrm flipV="1">
            <a:off x="3812458" y="3438190"/>
            <a:ext cx="2053127" cy="139344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8" idx="0"/>
          </p:cNvCxnSpPr>
          <p:nvPr/>
        </p:nvCxnSpPr>
        <p:spPr>
          <a:xfrm>
            <a:off x="6413091" y="3664974"/>
            <a:ext cx="0" cy="730842"/>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6"/>
          </p:cNvCxnSpPr>
          <p:nvPr/>
        </p:nvCxnSpPr>
        <p:spPr>
          <a:xfrm>
            <a:off x="7187381" y="2890684"/>
            <a:ext cx="2035277" cy="7742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830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List</a:t>
            </a:r>
          </a:p>
        </p:txBody>
      </p:sp>
      <p:pic>
        <p:nvPicPr>
          <p:cNvPr id="6" name="Content Placeholder 5"/>
          <p:cNvPicPr>
            <a:picLocks noGrp="1" noChangeAspect="1"/>
          </p:cNvPicPr>
          <p:nvPr>
            <p:ph idx="1"/>
          </p:nvPr>
        </p:nvPicPr>
        <p:blipFill>
          <a:blip r:embed="rId2"/>
          <a:stretch>
            <a:fillRect/>
          </a:stretch>
        </p:blipFill>
        <p:spPr>
          <a:xfrm>
            <a:off x="302907" y="1548581"/>
            <a:ext cx="10795094" cy="4625208"/>
          </a:xfrm>
          <a:prstGeom prst="rect">
            <a:avLst/>
          </a:prstGeom>
        </p:spPr>
      </p:pic>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35</a:t>
            </a:fld>
            <a:endParaRPr lang="en-US"/>
          </a:p>
        </p:txBody>
      </p:sp>
    </p:spTree>
    <p:extLst>
      <p:ext uri="{BB962C8B-B14F-4D97-AF65-F5344CB8AC3E}">
        <p14:creationId xmlns:p14="http://schemas.microsoft.com/office/powerpoint/2010/main" val="1463683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Each cluster can be expanded</a:t>
            </a:r>
          </a:p>
        </p:txBody>
      </p:sp>
      <p:pic>
        <p:nvPicPr>
          <p:cNvPr id="6" name="Content Placeholder 5"/>
          <p:cNvPicPr>
            <a:picLocks noGrp="1" noChangeAspect="1"/>
          </p:cNvPicPr>
          <p:nvPr>
            <p:ph idx="1"/>
          </p:nvPr>
        </p:nvPicPr>
        <p:blipFill>
          <a:blip r:embed="rId2"/>
          <a:stretch>
            <a:fillRect/>
          </a:stretch>
        </p:blipFill>
        <p:spPr>
          <a:xfrm>
            <a:off x="1504335" y="1541199"/>
            <a:ext cx="8716297" cy="5169218"/>
          </a:xfrm>
          <a:prstGeom prst="rect">
            <a:avLst/>
          </a:prstGeom>
        </p:spPr>
      </p:pic>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36</a:t>
            </a:fld>
            <a:endParaRPr lang="en-US"/>
          </a:p>
        </p:txBody>
      </p:sp>
    </p:spTree>
    <p:extLst>
      <p:ext uri="{BB962C8B-B14F-4D97-AF65-F5344CB8AC3E}">
        <p14:creationId xmlns:p14="http://schemas.microsoft.com/office/powerpoint/2010/main" val="2045165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Each DAS run is a “mission”</a:t>
            </a:r>
          </a:p>
        </p:txBody>
      </p:sp>
      <p:pic>
        <p:nvPicPr>
          <p:cNvPr id="6" name="Content Placeholder 5"/>
          <p:cNvPicPr>
            <a:picLocks noGrp="1" noChangeAspect="1"/>
          </p:cNvPicPr>
          <p:nvPr>
            <p:ph idx="1"/>
          </p:nvPr>
        </p:nvPicPr>
        <p:blipFill>
          <a:blip r:embed="rId2"/>
          <a:stretch>
            <a:fillRect/>
          </a:stretch>
        </p:blipFill>
        <p:spPr>
          <a:xfrm>
            <a:off x="425103" y="2507226"/>
            <a:ext cx="11412087" cy="3058910"/>
          </a:xfrm>
          <a:prstGeom prst="rect">
            <a:avLst/>
          </a:prstGeom>
        </p:spPr>
      </p:pic>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37</a:t>
            </a:fld>
            <a:endParaRPr lang="en-US"/>
          </a:p>
        </p:txBody>
      </p:sp>
    </p:spTree>
    <p:extLst>
      <p:ext uri="{BB962C8B-B14F-4D97-AF65-F5344CB8AC3E}">
        <p14:creationId xmlns:p14="http://schemas.microsoft.com/office/powerpoint/2010/main" val="2598551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display shows activity in all active missions</a:t>
            </a:r>
          </a:p>
        </p:txBody>
      </p:sp>
      <p:pic>
        <p:nvPicPr>
          <p:cNvPr id="6" name="Content Placeholder 5"/>
          <p:cNvPicPr>
            <a:picLocks noGrp="1" noChangeAspect="1"/>
          </p:cNvPicPr>
          <p:nvPr>
            <p:ph idx="1"/>
          </p:nvPr>
        </p:nvPicPr>
        <p:blipFill>
          <a:blip r:embed="rId2"/>
          <a:stretch>
            <a:fillRect/>
          </a:stretch>
        </p:blipFill>
        <p:spPr>
          <a:xfrm>
            <a:off x="2630986" y="2265363"/>
            <a:ext cx="6779215" cy="3908425"/>
          </a:xfrm>
          <a:prstGeom prst="rect">
            <a:avLst/>
          </a:prstGeom>
        </p:spPr>
      </p:pic>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38</a:t>
            </a:fld>
            <a:endParaRPr lang="en-US" dirty="0"/>
          </a:p>
        </p:txBody>
      </p:sp>
    </p:spTree>
    <p:extLst>
      <p:ext uri="{BB962C8B-B14F-4D97-AF65-F5344CB8AC3E}">
        <p14:creationId xmlns:p14="http://schemas.microsoft.com/office/powerpoint/2010/main" val="280014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Report</a:t>
            </a:r>
          </a:p>
        </p:txBody>
      </p:sp>
      <p:pic>
        <p:nvPicPr>
          <p:cNvPr id="6" name="Content Placeholder 5"/>
          <p:cNvPicPr>
            <a:picLocks noGrp="1" noChangeAspect="1"/>
          </p:cNvPicPr>
          <p:nvPr>
            <p:ph idx="1"/>
          </p:nvPr>
        </p:nvPicPr>
        <p:blipFill>
          <a:blip r:embed="rId2"/>
          <a:stretch>
            <a:fillRect/>
          </a:stretch>
        </p:blipFill>
        <p:spPr>
          <a:xfrm>
            <a:off x="2762890" y="1401195"/>
            <a:ext cx="6516432" cy="4742646"/>
          </a:xfrm>
          <a:prstGeom prst="rect">
            <a:avLst/>
          </a:prstGeom>
        </p:spPr>
      </p:pic>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39</a:t>
            </a:fld>
            <a:endParaRPr lang="en-US"/>
          </a:p>
        </p:txBody>
      </p:sp>
    </p:spTree>
    <p:extLst>
      <p:ext uri="{BB962C8B-B14F-4D97-AF65-F5344CB8AC3E}">
        <p14:creationId xmlns:p14="http://schemas.microsoft.com/office/powerpoint/2010/main" val="372473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Abstract</a:t>
            </a:r>
          </a:p>
        </p:txBody>
      </p:sp>
      <p:sp>
        <p:nvSpPr>
          <p:cNvPr id="3" name="Content Placeholder 2"/>
          <p:cNvSpPr>
            <a:spLocks noGrp="1"/>
          </p:cNvSpPr>
          <p:nvPr>
            <p:ph idx="1"/>
          </p:nvPr>
        </p:nvSpPr>
        <p:spPr/>
        <p:txBody>
          <a:bodyPr vert="horz" lIns="91440" tIns="45720" rIns="91440" bIns="45720" rtlCol="0" anchor="t">
            <a:noAutofit/>
          </a:bodyPr>
          <a:lstStyle/>
          <a:p>
            <a:r>
              <a:rPr lang="en-US" dirty="0">
                <a:latin typeface="Century Gothic"/>
              </a:rPr>
              <a:t>The goal of the 2020 Census is to count every person in the US, once, and in the correct place. The data created by the census will be used to apportion the US House of Representatives, to draw legislative districts, and distribute more than $675 billion in federal funds. One of the data challenges of the 2020 Census is to making high-quality data available for these purposes while protecting respondent confidentiality. </a:t>
            </a:r>
            <a:endParaRPr lang="en-US" dirty="0"/>
          </a:p>
          <a:p>
            <a:r>
              <a:rPr lang="en-US" dirty="0">
                <a:latin typeface="Century Gothic"/>
              </a:rPr>
              <a:t>We are doing this with differential privacy, a mathematical approach that allows us to balance the requirements for data accuracy and privacy protection. </a:t>
            </a:r>
            <a:endParaRPr lang="en-US" dirty="0"/>
          </a:p>
          <a:p>
            <a:r>
              <a:rPr lang="en-US" dirty="0">
                <a:latin typeface="Century Gothic"/>
              </a:rPr>
              <a:t>In this talk, we will present the design of our differential privacy application and the process that we are working with </a:t>
            </a:r>
            <a:r>
              <a:rPr lang="en-US">
                <a:latin typeface="Century Gothic"/>
              </a:rPr>
              <a:t>Census Bureau.</a:t>
            </a:r>
            <a:endParaRPr lang="en-US" dirty="0">
              <a:latin typeface="Century Gothic"/>
            </a:endParaRPr>
          </a:p>
        </p:txBody>
      </p:sp>
      <p:sp>
        <p:nvSpPr>
          <p:cNvPr id="4" name="Slide Number Placeholder 3"/>
          <p:cNvSpPr>
            <a:spLocks noGrp="1"/>
          </p:cNvSpPr>
          <p:nvPr>
            <p:ph type="sldNum" sz="quarter" idx="11"/>
          </p:nvPr>
        </p:nvSpPr>
        <p:spPr>
          <a:xfrm>
            <a:off x="322263" y="6191250"/>
            <a:ext cx="615950" cy="365125"/>
          </a:xfrm>
        </p:spPr>
        <p:txBody>
          <a:bodyPr/>
          <a:lstStyle/>
          <a:p>
            <a:fld id="{6B70B6FD-B4DD-4C3C-B591-D26FF6FF6394}" type="slidenum">
              <a:rPr lang="en-US" smtClean="0"/>
              <a:pPr/>
              <a:t>4</a:t>
            </a:fld>
            <a:endParaRPr lang="en-US"/>
          </a:p>
        </p:txBody>
      </p:sp>
    </p:spTree>
    <p:extLst>
      <p:ext uri="{BB962C8B-B14F-4D97-AF65-F5344CB8AC3E}">
        <p14:creationId xmlns:p14="http://schemas.microsoft.com/office/powerpoint/2010/main" val="303914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Load</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40</a:t>
            </a:fld>
            <a:endParaRPr lang="en-US"/>
          </a:p>
        </p:txBody>
      </p:sp>
      <p:pic>
        <p:nvPicPr>
          <p:cNvPr id="12" name="Content Placeholder 11"/>
          <p:cNvPicPr>
            <a:picLocks noGrp="1" noChangeAspect="1"/>
          </p:cNvPicPr>
          <p:nvPr>
            <p:ph idx="1"/>
          </p:nvPr>
        </p:nvPicPr>
        <p:blipFill>
          <a:blip r:embed="rId2"/>
          <a:stretch>
            <a:fillRect/>
          </a:stretch>
        </p:blipFill>
        <p:spPr>
          <a:xfrm>
            <a:off x="190092" y="1937824"/>
            <a:ext cx="11449229" cy="4920176"/>
          </a:xfrm>
          <a:prstGeom prst="rect">
            <a:avLst/>
          </a:prstGeom>
        </p:spPr>
      </p:pic>
    </p:spTree>
    <p:extLst>
      <p:ext uri="{BB962C8B-B14F-4D97-AF65-F5344CB8AC3E}">
        <p14:creationId xmlns:p14="http://schemas.microsoft.com/office/powerpoint/2010/main" val="3475417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Memory</a:t>
            </a:r>
          </a:p>
        </p:txBody>
      </p:sp>
      <p:pic>
        <p:nvPicPr>
          <p:cNvPr id="6" name="Content Placeholder 5"/>
          <p:cNvPicPr>
            <a:picLocks noGrp="1" noChangeAspect="1"/>
          </p:cNvPicPr>
          <p:nvPr>
            <p:ph idx="1"/>
          </p:nvPr>
        </p:nvPicPr>
        <p:blipFill>
          <a:blip r:embed="rId2"/>
          <a:stretch>
            <a:fillRect/>
          </a:stretch>
        </p:blipFill>
        <p:spPr>
          <a:xfrm>
            <a:off x="46010" y="1504335"/>
            <a:ext cx="11950192" cy="5117334"/>
          </a:xfrm>
          <a:prstGeom prst="rect">
            <a:avLst/>
          </a:prstGeom>
        </p:spPr>
      </p:pic>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41</a:t>
            </a:fld>
            <a:endParaRPr lang="en-US"/>
          </a:p>
        </p:txBody>
      </p:sp>
    </p:spTree>
    <p:extLst>
      <p:ext uri="{BB962C8B-B14F-4D97-AF65-F5344CB8AC3E}">
        <p14:creationId xmlns:p14="http://schemas.microsoft.com/office/powerpoint/2010/main" val="3124041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1"/>
          </p:nvPr>
        </p:nvSpPr>
        <p:spPr/>
        <p:txBody>
          <a:bodyPr/>
          <a:lstStyle/>
          <a:p>
            <a:r>
              <a:rPr lang="en-US" dirty="0"/>
              <a:t>The 2020 Census will use “differential privacy” as its privacy protection mechanism.</a:t>
            </a:r>
          </a:p>
          <a:p>
            <a:endParaRPr lang="en-US" dirty="0"/>
          </a:p>
          <a:p>
            <a:r>
              <a:rPr lang="en-US" dirty="0"/>
              <a:t>Differential privacy adds carefully controlled noise to the statistical “queries.”</a:t>
            </a:r>
          </a:p>
          <a:p>
            <a:endParaRPr lang="en-US" dirty="0"/>
          </a:p>
          <a:p>
            <a:r>
              <a:rPr lang="en-US" dirty="0"/>
              <a:t>Most of the work is “post-processing” to make microdata for legacy uses.</a:t>
            </a:r>
          </a:p>
          <a:p>
            <a:endParaRPr lang="en-US" dirty="0"/>
          </a:p>
          <a:p>
            <a:r>
              <a:rPr lang="en-US" dirty="0"/>
              <a:t>We use Spark to distribute the load to a commercial optimizer (</a:t>
            </a:r>
            <a:r>
              <a:rPr lang="en-US" dirty="0" err="1"/>
              <a:t>Gurobi</a:t>
            </a:r>
            <a:r>
              <a:rPr lang="en-US" dirty="0"/>
              <a:t>) to solve 800,000 MILPs</a:t>
            </a:r>
          </a:p>
          <a:p>
            <a:endParaRPr lang="en-US" dirty="0"/>
          </a:p>
          <a:p>
            <a:endParaRPr lang="en-US" dirty="0"/>
          </a:p>
          <a:p>
            <a:endParaRPr lang="en-US" dirty="0"/>
          </a:p>
        </p:txBody>
      </p:sp>
      <p:sp>
        <p:nvSpPr>
          <p:cNvPr id="4" name="Slide Number Placeholder 3"/>
          <p:cNvSpPr>
            <a:spLocks noGrp="1"/>
          </p:cNvSpPr>
          <p:nvPr>
            <p:ph type="sldNum" sz="quarter" idx="4294967295"/>
          </p:nvPr>
        </p:nvSpPr>
        <p:spPr/>
        <p:txBody>
          <a:bodyPr/>
          <a:lstStyle/>
          <a:p>
            <a:fld id="{24BFE6D4-27A9-4AE4-9EAE-AF75F97B179B}" type="slidenum">
              <a:rPr lang="en-US" smtClean="0"/>
              <a:t>42</a:t>
            </a:fld>
            <a:endParaRPr lang="en-US"/>
          </a:p>
        </p:txBody>
      </p:sp>
    </p:spTree>
    <p:extLst>
      <p:ext uri="{BB962C8B-B14F-4D97-AF65-F5344CB8AC3E}">
        <p14:creationId xmlns:p14="http://schemas.microsoft.com/office/powerpoint/2010/main" val="3010058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4DBE-B070-4C4C-BC14-BB3F52B68A3C}"/>
              </a:ext>
            </a:extLst>
          </p:cNvPr>
          <p:cNvSpPr>
            <a:spLocks noGrp="1"/>
          </p:cNvSpPr>
          <p:nvPr>
            <p:ph type="title"/>
          </p:nvPr>
        </p:nvSpPr>
        <p:spPr>
          <a:xfrm>
            <a:off x="629599" y="386469"/>
            <a:ext cx="3704743" cy="1325563"/>
          </a:xfrm>
        </p:spPr>
        <p:txBody>
          <a:bodyPr anchor="t"/>
          <a:lstStyle/>
          <a:p>
            <a:r>
              <a:rPr lang="en-US" sz="4000"/>
              <a:t>For more </a:t>
            </a:r>
            <a:br>
              <a:rPr lang="en-US" sz="4000"/>
            </a:br>
            <a:r>
              <a:rPr lang="en-US" sz="4000"/>
              <a:t>information…</a:t>
            </a:r>
          </a:p>
        </p:txBody>
      </p:sp>
      <p:pic>
        <p:nvPicPr>
          <p:cNvPr id="6" name="Content Placeholder 5">
            <a:extLst>
              <a:ext uri="{FF2B5EF4-FFF2-40B4-BE49-F238E27FC236}">
                <a16:creationId xmlns:a16="http://schemas.microsoft.com/office/drawing/2014/main" id="{5E5436F0-A367-4D47-B81A-A5F5338A80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2300" y="386469"/>
            <a:ext cx="3886200" cy="5201531"/>
          </a:xfrm>
          <a:solidFill>
            <a:schemeClr val="bg1"/>
          </a:solidFill>
          <a:ln>
            <a:solidFill>
              <a:schemeClr val="tx1"/>
            </a:solidFill>
          </a:ln>
        </p:spPr>
      </p:pic>
      <p:sp>
        <p:nvSpPr>
          <p:cNvPr id="4" name="Slide Number Placeholder 3">
            <a:extLst>
              <a:ext uri="{FF2B5EF4-FFF2-40B4-BE49-F238E27FC236}">
                <a16:creationId xmlns:a16="http://schemas.microsoft.com/office/drawing/2014/main" id="{AE7B18D9-4EE6-6C44-869F-E847AEFC36BB}"/>
              </a:ext>
            </a:extLst>
          </p:cNvPr>
          <p:cNvSpPr>
            <a:spLocks noGrp="1"/>
          </p:cNvSpPr>
          <p:nvPr>
            <p:ph type="sldNum" sz="quarter" idx="4294967295"/>
          </p:nvPr>
        </p:nvSpPr>
        <p:spPr/>
        <p:txBody>
          <a:bodyPr/>
          <a:lstStyle/>
          <a:p>
            <a:fld id="{6B70B6FD-B4DD-4C3C-B591-D26FF6FF6394}" type="slidenum">
              <a:rPr lang="en-US" smtClean="0"/>
              <a:pPr/>
              <a:t>43</a:t>
            </a:fld>
            <a:endParaRPr lang="en-US"/>
          </a:p>
        </p:txBody>
      </p:sp>
      <p:sp>
        <p:nvSpPr>
          <p:cNvPr id="7" name="TextBox 6">
            <a:extLst>
              <a:ext uri="{FF2B5EF4-FFF2-40B4-BE49-F238E27FC236}">
                <a16:creationId xmlns:a16="http://schemas.microsoft.com/office/drawing/2014/main" id="{A9C91232-DDD0-A641-933A-AD2BEA3F9E9A}"/>
              </a:ext>
            </a:extLst>
          </p:cNvPr>
          <p:cNvSpPr txBox="1"/>
          <p:nvPr/>
        </p:nvSpPr>
        <p:spPr>
          <a:xfrm>
            <a:off x="4372255" y="5674894"/>
            <a:ext cx="4006290" cy="646331"/>
          </a:xfrm>
          <a:prstGeom prst="rect">
            <a:avLst/>
          </a:prstGeom>
          <a:noFill/>
        </p:spPr>
        <p:txBody>
          <a:bodyPr wrap="none" rtlCol="0">
            <a:spAutoFit/>
          </a:bodyPr>
          <a:lstStyle/>
          <a:p>
            <a:r>
              <a:rPr lang="en-US"/>
              <a:t>Communications of ACM March 2019</a:t>
            </a:r>
            <a:br>
              <a:rPr lang="en-US"/>
            </a:br>
            <a:r>
              <a:rPr lang="en-US"/>
              <a:t>Garfinkel &amp; </a:t>
            </a:r>
            <a:r>
              <a:rPr lang="en-US" err="1"/>
              <a:t>Abowd</a:t>
            </a:r>
            <a:endParaRPr lang="en-US"/>
          </a:p>
        </p:txBody>
      </p:sp>
      <p:grpSp>
        <p:nvGrpSpPr>
          <p:cNvPr id="11" name="Group 10">
            <a:extLst>
              <a:ext uri="{FF2B5EF4-FFF2-40B4-BE49-F238E27FC236}">
                <a16:creationId xmlns:a16="http://schemas.microsoft.com/office/drawing/2014/main" id="{B933BE8D-417D-F140-A039-91EE52EDB0EF}"/>
              </a:ext>
            </a:extLst>
          </p:cNvPr>
          <p:cNvGrpSpPr/>
          <p:nvPr/>
        </p:nvGrpSpPr>
        <p:grpSpPr>
          <a:xfrm>
            <a:off x="8597900" y="1345214"/>
            <a:ext cx="3406203" cy="4195473"/>
            <a:chOff x="7543800" y="156712"/>
            <a:chExt cx="4307903" cy="4648796"/>
          </a:xfrm>
          <a:solidFill>
            <a:schemeClr val="bg1"/>
          </a:solidFill>
        </p:grpSpPr>
        <p:pic>
          <p:nvPicPr>
            <p:cNvPr id="8" name="Picture 7">
              <a:extLst>
                <a:ext uri="{FF2B5EF4-FFF2-40B4-BE49-F238E27FC236}">
                  <a16:creationId xmlns:a16="http://schemas.microsoft.com/office/drawing/2014/main" id="{700B0579-25D1-F847-BA65-7CA5984A782E}"/>
                </a:ext>
              </a:extLst>
            </p:cNvPr>
            <p:cNvPicPr>
              <a:picLocks noChangeAspect="1"/>
            </p:cNvPicPr>
            <p:nvPr/>
          </p:nvPicPr>
          <p:blipFill>
            <a:blip r:embed="rId4"/>
            <a:stretch>
              <a:fillRect/>
            </a:stretch>
          </p:blipFill>
          <p:spPr>
            <a:xfrm>
              <a:off x="7543800" y="2116792"/>
              <a:ext cx="3856906" cy="2166056"/>
            </a:xfrm>
            <a:prstGeom prst="rect">
              <a:avLst/>
            </a:prstGeom>
            <a:grpFill/>
          </p:spPr>
        </p:pic>
        <p:sp>
          <p:nvSpPr>
            <p:cNvPr id="9" name="Rectangle 8">
              <a:extLst>
                <a:ext uri="{FF2B5EF4-FFF2-40B4-BE49-F238E27FC236}">
                  <a16:creationId xmlns:a16="http://schemas.microsoft.com/office/drawing/2014/main" id="{C7D4453C-405E-0845-A03C-2A313064A767}"/>
                </a:ext>
              </a:extLst>
            </p:cNvPr>
            <p:cNvSpPr/>
            <p:nvPr/>
          </p:nvSpPr>
          <p:spPr>
            <a:xfrm>
              <a:off x="7584374" y="156712"/>
              <a:ext cx="4267329" cy="1705160"/>
            </a:xfrm>
            <a:prstGeom prst="rect">
              <a:avLst/>
            </a:prstGeom>
            <a:grpFill/>
          </p:spPr>
          <p:txBody>
            <a:bodyPr wrap="square" lIns="0" tIns="0" rIns="0" bIns="0">
              <a:spAutoFit/>
            </a:bodyPr>
            <a:lstStyle/>
            <a:p>
              <a:r>
                <a:rPr lang="en-US" sz="2000">
                  <a:solidFill>
                    <a:srgbClr val="333333"/>
                  </a:solidFill>
                  <a:latin typeface="Roboto Condensed"/>
                </a:rPr>
                <a:t>Can a set of equations keep U.S. census data private?</a:t>
              </a:r>
            </a:p>
            <a:p>
              <a:r>
                <a:rPr lang="en-US" sz="2000" b="1">
                  <a:solidFill>
                    <a:srgbClr val="666666"/>
                  </a:solidFill>
                  <a:latin typeface="Roboto Condensed"/>
                </a:rPr>
                <a:t>By </a:t>
              </a:r>
              <a:r>
                <a:rPr lang="en-US" sz="2000" b="1">
                  <a:solidFill>
                    <a:srgbClr val="37588A"/>
                  </a:solidFill>
                  <a:latin typeface="Roboto Condensed"/>
                  <a:hlinkClick r:id="rId5"/>
                </a:rPr>
                <a:t>Jeffrey Mervis</a:t>
              </a:r>
              <a:br>
                <a:rPr lang="en-US" sz="2000" b="1">
                  <a:solidFill>
                    <a:srgbClr val="37588A"/>
                  </a:solidFill>
                  <a:latin typeface="Roboto Condensed"/>
                </a:rPr>
              </a:br>
              <a:r>
                <a:rPr lang="en-US" sz="2000" b="1">
                  <a:solidFill>
                    <a:srgbClr val="37588A"/>
                  </a:solidFill>
                  <a:latin typeface="Roboto Condensed"/>
                </a:rPr>
                <a:t>Science</a:t>
              </a:r>
            </a:p>
            <a:p>
              <a:r>
                <a:rPr lang="en-US" sz="2000" b="1">
                  <a:solidFill>
                    <a:srgbClr val="666666"/>
                  </a:solidFill>
                  <a:latin typeface="Roboto Condensed"/>
                </a:rPr>
                <a:t>Jan. 4, 2019 , 2:50 PM</a:t>
              </a:r>
              <a:endParaRPr lang="en-US" sz="2000" b="1" i="0" u="none" strike="noStrike">
                <a:solidFill>
                  <a:srgbClr val="666666"/>
                </a:solidFill>
                <a:effectLst/>
                <a:latin typeface="Roboto Condensed"/>
              </a:endParaRPr>
            </a:p>
          </p:txBody>
        </p:sp>
        <p:sp>
          <p:nvSpPr>
            <p:cNvPr id="10" name="Rectangle 9">
              <a:extLst>
                <a:ext uri="{FF2B5EF4-FFF2-40B4-BE49-F238E27FC236}">
                  <a16:creationId xmlns:a16="http://schemas.microsoft.com/office/drawing/2014/main" id="{9B36DF4B-C87E-9F43-BE9E-BE70150E730C}"/>
                </a:ext>
              </a:extLst>
            </p:cNvPr>
            <p:cNvSpPr/>
            <p:nvPr/>
          </p:nvSpPr>
          <p:spPr>
            <a:xfrm>
              <a:off x="7561182" y="4396269"/>
              <a:ext cx="3704382" cy="409239"/>
            </a:xfrm>
            <a:prstGeom prst="rect">
              <a:avLst/>
            </a:prstGeom>
            <a:grpFill/>
          </p:spPr>
          <p:txBody>
            <a:bodyPr wrap="none">
              <a:spAutoFit/>
            </a:bodyPr>
            <a:lstStyle/>
            <a:p>
              <a:r>
                <a:rPr lang="en-US"/>
                <a:t>http://</a:t>
              </a:r>
              <a:r>
                <a:rPr lang="en-US" err="1"/>
                <a:t>bit.ly</a:t>
              </a:r>
              <a:r>
                <a:rPr lang="en-US"/>
                <a:t>/Science2019C1</a:t>
              </a:r>
            </a:p>
          </p:txBody>
        </p:sp>
      </p:grpSp>
      <p:pic>
        <p:nvPicPr>
          <p:cNvPr id="3" name="Picture 2" descr="Screen Clipping"/>
          <p:cNvPicPr>
            <a:picLocks noChangeAspect="1"/>
          </p:cNvPicPr>
          <p:nvPr/>
        </p:nvPicPr>
        <p:blipFill rotWithShape="1">
          <a:blip r:embed="rId6">
            <a:extLst>
              <a:ext uri="{28A0092B-C50C-407E-A947-70E740481C1C}">
                <a14:useLocalDpi xmlns:a14="http://schemas.microsoft.com/office/drawing/2010/main" val="0"/>
              </a:ext>
            </a:extLst>
          </a:blip>
          <a:srcRect l="17878" r="17566"/>
          <a:stretch/>
        </p:blipFill>
        <p:spPr>
          <a:xfrm>
            <a:off x="667512" y="2204249"/>
            <a:ext cx="3086100" cy="679848"/>
          </a:xfrm>
          <a:prstGeom prst="rect">
            <a:avLst/>
          </a:prstGeom>
        </p:spPr>
      </p:pic>
      <p:sp>
        <p:nvSpPr>
          <p:cNvPr id="5" name="Rectangle 4"/>
          <p:cNvSpPr/>
          <p:nvPr/>
        </p:nvSpPr>
        <p:spPr>
          <a:xfrm>
            <a:off x="667512" y="3024369"/>
            <a:ext cx="3485388" cy="2462213"/>
          </a:xfrm>
          <a:prstGeom prst="rect">
            <a:avLst/>
          </a:prstGeom>
        </p:spPr>
        <p:txBody>
          <a:bodyPr wrap="square">
            <a:spAutoFit/>
          </a:bodyPr>
          <a:lstStyle/>
          <a:p>
            <a:r>
              <a:rPr lang="en-US" b="1"/>
              <a:t>Census Overhaul Seeks to Avoid Outing Individual Respondent Data </a:t>
            </a:r>
          </a:p>
          <a:p>
            <a:r>
              <a:rPr lang="en-US" sz="1600" b="1" i="1"/>
              <a:t>Most Census 2020 results will be adjusted; measures would prevent targeting based on citizenship</a:t>
            </a:r>
          </a:p>
          <a:p>
            <a:r>
              <a:rPr lang="da-DK"/>
              <a:t>By Paul Overberg </a:t>
            </a:r>
          </a:p>
          <a:p>
            <a:r>
              <a:rPr lang="da-DK"/>
              <a:t>Nov. 10, 2019 7:00 am ET </a:t>
            </a:r>
          </a:p>
        </p:txBody>
      </p:sp>
      <p:sp>
        <p:nvSpPr>
          <p:cNvPr id="12" name="Footer Placeholder 1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87249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The Most Technical 2020 Publications</a:t>
            </a:r>
          </a:p>
        </p:txBody>
      </p:sp>
      <p:sp>
        <p:nvSpPr>
          <p:cNvPr id="5" name="Content Placeholder 4"/>
          <p:cNvSpPr>
            <a:spLocks noGrp="1"/>
          </p:cNvSpPr>
          <p:nvPr>
            <p:ph idx="1"/>
          </p:nvPr>
        </p:nvSpPr>
        <p:spPr/>
        <p:txBody>
          <a:bodyPr/>
          <a:lstStyle/>
          <a:p>
            <a:pPr algn="just"/>
            <a:r>
              <a:rPr lang="en-US"/>
              <a:t>Most recent public source code:</a:t>
            </a:r>
            <a:endParaRPr lang="en-US">
              <a:hlinkClick r:id="rId2"/>
            </a:endParaRPr>
          </a:p>
          <a:p>
            <a:pPr lvl="1"/>
            <a:r>
              <a:rPr lang="en-US">
                <a:hlinkClick r:id="rId2"/>
              </a:rPr>
              <a:t>https://github.com/uscensusbureau/census2020-das-2010ddp</a:t>
            </a:r>
            <a:endParaRPr lang="en-US"/>
          </a:p>
          <a:p>
            <a:endParaRPr lang="en-US"/>
          </a:p>
          <a:p>
            <a:r>
              <a:rPr lang="en-US"/>
              <a:t>System Design Specification</a:t>
            </a:r>
          </a:p>
          <a:p>
            <a:pPr lvl="1"/>
            <a:r>
              <a:rPr lang="en-US">
                <a:hlinkClick r:id="rId3"/>
              </a:rPr>
              <a:t>https://github.com/uscensusbureau/census2020-das-2010ddp/blob/master/doc/2010-Demonstration-Data-Products-Disclosure-Avoidance-System-Design-Specification%20FINAL.pdf</a:t>
            </a:r>
            <a:endParaRPr lang="en-US"/>
          </a:p>
          <a:p>
            <a:endParaRPr lang="en-US">
              <a:hlinkClick r:id="rId4"/>
            </a:endParaRPr>
          </a:p>
          <a:p>
            <a:r>
              <a:rPr lang="en-US"/>
              <a:t>Scientific paper describing mechanism:</a:t>
            </a:r>
            <a:endParaRPr lang="en-US">
              <a:hlinkClick r:id="rId4"/>
            </a:endParaRPr>
          </a:p>
          <a:p>
            <a:pPr lvl="1"/>
            <a:r>
              <a:rPr lang="en-US">
                <a:hlinkClick r:id="rId4"/>
              </a:rPr>
              <a:t>https://github.com/uscensusbureau/census2020-das-2010ddp/blob/master/doc/20191020_1843_Consistency_for_Large_Scale_Differentially_Private_Histograms.pdf</a:t>
            </a:r>
            <a:endParaRPr lang="en-US"/>
          </a:p>
          <a:p>
            <a:endParaRPr lang="en-US"/>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2BEE099A-8562-47CA-944D-F82EDDAC5192}" type="slidenum">
              <a:rPr lang="en-US" smtClean="0"/>
              <a:pPr/>
              <a:t>44</a:t>
            </a:fld>
            <a:endParaRPr lang="en-US"/>
          </a:p>
        </p:txBody>
      </p:sp>
    </p:spTree>
    <p:extLst>
      <p:ext uri="{BB962C8B-B14F-4D97-AF65-F5344CB8AC3E}">
        <p14:creationId xmlns:p14="http://schemas.microsoft.com/office/powerpoint/2010/main" val="1429638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5586"/>
            <a:ext cx="10515600" cy="389028"/>
          </a:xfrm>
        </p:spPr>
        <p:txBody>
          <a:bodyPr>
            <a:noAutofit/>
          </a:bodyPr>
          <a:lstStyle/>
          <a:p>
            <a:r>
              <a:rPr lang="en-US" sz="2400"/>
              <a:t>More Background on the 2020 Census Disclosure Avoidance System</a:t>
            </a:r>
          </a:p>
        </p:txBody>
      </p:sp>
      <p:sp>
        <p:nvSpPr>
          <p:cNvPr id="4" name="Content Placeholder 3"/>
          <p:cNvSpPr>
            <a:spLocks noGrp="1"/>
          </p:cNvSpPr>
          <p:nvPr>
            <p:ph idx="1"/>
          </p:nvPr>
        </p:nvSpPr>
        <p:spPr>
          <a:xfrm>
            <a:off x="838200" y="744130"/>
            <a:ext cx="11066417" cy="5373188"/>
          </a:xfrm>
        </p:spPr>
        <p:txBody>
          <a:bodyPr>
            <a:noAutofit/>
          </a:bodyPr>
          <a:lstStyle/>
          <a:p>
            <a:r>
              <a:rPr lang="en-US" sz="1800"/>
              <a:t>September 14, 2017 CSAC (overall design) </a:t>
            </a:r>
            <a:r>
              <a:rPr lang="en-US" sz="1800">
                <a:hlinkClick r:id="rId3"/>
              </a:rPr>
              <a:t>https://www2.census.gov/cac/sac/meetings/2017-09/garfinkel-modernizing-disclosure-avoidance.pdf?#</a:t>
            </a:r>
            <a:r>
              <a:rPr lang="en-US" sz="1800"/>
              <a:t> </a:t>
            </a:r>
          </a:p>
          <a:p>
            <a:r>
              <a:rPr lang="en-US" sz="1800"/>
              <a:t>August, 2018 KDD’18 (top-down v. block-by-block) </a:t>
            </a:r>
            <a:r>
              <a:rPr lang="en-US" sz="1800">
                <a:hlinkClick r:id="rId4"/>
              </a:rPr>
              <a:t>https://digitalcommons.ilr.cornell.edu/ldi/49/</a:t>
            </a:r>
            <a:r>
              <a:rPr lang="en-US" sz="1800"/>
              <a:t> </a:t>
            </a:r>
          </a:p>
          <a:p>
            <a:r>
              <a:rPr lang="en-US" sz="1800"/>
              <a:t>October, 2018 WPES (implementation issues) </a:t>
            </a:r>
            <a:r>
              <a:rPr lang="en-US" sz="1800">
                <a:hlinkClick r:id="rId5"/>
              </a:rPr>
              <a:t>https://arxiv.org/abs/1809.02201</a:t>
            </a:r>
            <a:r>
              <a:rPr lang="en-US" sz="1800"/>
              <a:t> </a:t>
            </a:r>
          </a:p>
          <a:p>
            <a:r>
              <a:rPr lang="en-US" sz="1800"/>
              <a:t>October, 2018 </a:t>
            </a:r>
            <a:r>
              <a:rPr lang="en-US" sz="1800" i="1" err="1">
                <a:hlinkClick r:id="rId6" action="ppaction://hlinkfile"/>
              </a:rPr>
              <a:t>ACMQueue</a:t>
            </a:r>
            <a:r>
              <a:rPr lang="en-US" sz="1800"/>
              <a:t> (understanding database reconstruction) </a:t>
            </a:r>
            <a:br>
              <a:rPr lang="en-US" sz="1800"/>
            </a:br>
            <a:r>
              <a:rPr lang="en-US" sz="1800">
                <a:hlinkClick r:id="rId7"/>
              </a:rPr>
              <a:t>https://digitalcommons.ilr.cornell.edu/ldi/50/</a:t>
            </a:r>
            <a:r>
              <a:rPr lang="en-US" sz="1800"/>
              <a:t> or </a:t>
            </a:r>
            <a:r>
              <a:rPr lang="en-US" sz="1800">
                <a:hlinkClick r:id="rId8"/>
              </a:rPr>
              <a:t>https://queue.acm.org/detail.cfm?id=3295691</a:t>
            </a:r>
            <a:r>
              <a:rPr lang="en-US" sz="1800"/>
              <a:t> </a:t>
            </a:r>
          </a:p>
          <a:p>
            <a:r>
              <a:rPr lang="en-US" sz="1800"/>
              <a:t>December 6, 2018 CSAC (detailed discussion of algorithms and choices) </a:t>
            </a:r>
            <a:r>
              <a:rPr lang="en-US" sz="1800">
                <a:hlinkClick r:id="rId9"/>
              </a:rPr>
              <a:t>https://www2.census.gov/cac/sac/meetings/2018-12/abowd-disclosure-avoidance.pdf?#</a:t>
            </a:r>
            <a:r>
              <a:rPr lang="en-US" sz="1800"/>
              <a:t> </a:t>
            </a:r>
          </a:p>
          <a:p>
            <a:r>
              <a:rPr lang="en-US" sz="1800"/>
              <a:t>April 15, 2019 Code base and documentation for the 2018 End-to-End Census Test (E2E) version of the 2020 Disclosure Avoidance System </a:t>
            </a:r>
            <a:r>
              <a:rPr lang="en-US" sz="1800">
                <a:hlinkClick r:id="rId10"/>
              </a:rPr>
              <a:t>https://github.com/uscensusbureau/census2020-das-e2e</a:t>
            </a:r>
            <a:endParaRPr lang="en-US" sz="1800"/>
          </a:p>
          <a:p>
            <a:r>
              <a:rPr lang="en-US" sz="1800"/>
              <a:t>June 6, 2019 Blog explaining how to use the code base with the 1940 Census public data from IPUMS </a:t>
            </a:r>
            <a:r>
              <a:rPr lang="en-US" sz="1800">
                <a:hlinkClick r:id="rId11"/>
              </a:rPr>
              <a:t>https://www.census.gov/newsroom/blogs/research-matters/2019/06/disclosure_avoidance.html</a:t>
            </a:r>
            <a:endParaRPr lang="en-US" sz="1800"/>
          </a:p>
          <a:p>
            <a:r>
              <a:rPr lang="en-US" sz="1800"/>
              <a:t>June 11, 2019 Keynote address “The U.S. Census Bureau Tries to Be a Good Data Steward for the 21</a:t>
            </a:r>
            <a:r>
              <a:rPr lang="en-US" sz="1800" baseline="30000"/>
              <a:t>st</a:t>
            </a:r>
            <a:r>
              <a:rPr lang="en-US" sz="1800"/>
              <a:t> Century” ICML 2019 </a:t>
            </a:r>
            <a:r>
              <a:rPr lang="en-US" sz="1800">
                <a:hlinkClick r:id="rId12"/>
              </a:rPr>
              <a:t>abstract</a:t>
            </a:r>
            <a:r>
              <a:rPr lang="en-US" sz="1800"/>
              <a:t>, </a:t>
            </a:r>
            <a:r>
              <a:rPr lang="en-US" sz="1800">
                <a:hlinkClick r:id="rId13"/>
              </a:rPr>
              <a:t>video</a:t>
            </a:r>
            <a:endParaRPr lang="en-US" sz="1800"/>
          </a:p>
          <a:p>
            <a:r>
              <a:rPr lang="en-US" sz="1800"/>
              <a:t>June 29-31, 2019 Joint Statistical Meetings </a:t>
            </a:r>
            <a:r>
              <a:rPr lang="en-US" sz="1800">
                <a:hlinkClick r:id="rId14"/>
              </a:rPr>
              <a:t>Census Bureau electronic press kit</a:t>
            </a:r>
            <a:r>
              <a:rPr lang="en-US" sz="1800"/>
              <a:t> </a:t>
            </a:r>
            <a:br>
              <a:rPr lang="en-US" sz="1800"/>
            </a:br>
            <a:r>
              <a:rPr lang="en-US" sz="1800"/>
              <a:t>(See talks by Abowd, Ashmead, Garfinkel, Leclerc, Sexton, and others)</a:t>
            </a:r>
          </a:p>
        </p:txBody>
      </p:sp>
      <p:sp>
        <p:nvSpPr>
          <p:cNvPr id="2" name="Slide Number Placeholder 1"/>
          <p:cNvSpPr>
            <a:spLocks noGrp="1"/>
          </p:cNvSpPr>
          <p:nvPr>
            <p:ph type="sldNum" sz="quarter" idx="4294967295"/>
          </p:nvPr>
        </p:nvSpPr>
        <p:spPr/>
        <p:txBody>
          <a:bodyPr/>
          <a:lstStyle/>
          <a:p>
            <a:fld id="{24BFE6D4-27A9-4AE4-9EAE-AF75F97B179B}" type="slidenum">
              <a:rPr lang="en-US" smtClean="0"/>
              <a:t>45</a:t>
            </a:fld>
            <a:endParaRPr lang="en-US"/>
          </a:p>
        </p:txBody>
      </p:sp>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0020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Acknowledgments</a:t>
            </a:r>
          </a:p>
        </p:txBody>
      </p:sp>
      <p:sp>
        <p:nvSpPr>
          <p:cNvPr id="3" name="Content Placeholder 2"/>
          <p:cNvSpPr>
            <a:spLocks noGrp="1"/>
          </p:cNvSpPr>
          <p:nvPr>
            <p:ph idx="1"/>
          </p:nvPr>
        </p:nvSpPr>
        <p:spPr/>
        <p:txBody>
          <a:bodyPr/>
          <a:lstStyle/>
          <a:p>
            <a:r>
              <a:rPr lang="en-US"/>
              <a:t>This presentation incorporates work by:</a:t>
            </a:r>
          </a:p>
          <a:p>
            <a:pPr lvl="1"/>
            <a:r>
              <a:rPr lang="en-US" altLang="en-US"/>
              <a:t>John Abowd (Chief Scientist) </a:t>
            </a:r>
          </a:p>
          <a:p>
            <a:pPr lvl="1"/>
            <a:r>
              <a:rPr lang="en-US" altLang="en-US"/>
              <a:t>Dan </a:t>
            </a:r>
            <a:r>
              <a:rPr lang="en-US" altLang="en-US" err="1"/>
              <a:t>Kifer</a:t>
            </a:r>
            <a:r>
              <a:rPr lang="en-US" altLang="en-US"/>
              <a:t> (Scientific Lead) </a:t>
            </a:r>
          </a:p>
          <a:p>
            <a:pPr lvl="1"/>
            <a:r>
              <a:rPr lang="en-US"/>
              <a:t>Simson Garfinkel (Senior Computer Scientist for Confidentiality and Data Access)</a:t>
            </a:r>
          </a:p>
          <a:p>
            <a:pPr lvl="1"/>
            <a:r>
              <a:rPr lang="en-US"/>
              <a:t>Rob Sienkiewicz (Chief, Center for Enterprise Dissemination)</a:t>
            </a:r>
            <a:endParaRPr lang="en-US" altLang="en-US"/>
          </a:p>
          <a:p>
            <a:pPr lvl="1"/>
            <a:r>
              <a:rPr lang="en-US"/>
              <a:t>Tamara Adams, Robert Ashmead, Stephen Clark, Craig </a:t>
            </a:r>
            <a:r>
              <a:rPr lang="en-US" err="1"/>
              <a:t>Corl</a:t>
            </a:r>
            <a:r>
              <a:rPr lang="en-US"/>
              <a:t>, </a:t>
            </a:r>
            <a:r>
              <a:rPr lang="en-US" err="1"/>
              <a:t>Aref</a:t>
            </a:r>
            <a:r>
              <a:rPr lang="en-US"/>
              <a:t> </a:t>
            </a:r>
            <a:r>
              <a:rPr lang="en-US" err="1"/>
              <a:t>Dajani</a:t>
            </a:r>
            <a:r>
              <a:rPr lang="en-US"/>
              <a:t>, Jason Devine, Nathan </a:t>
            </a:r>
            <a:r>
              <a:rPr lang="en-US" err="1"/>
              <a:t>Goldschlag</a:t>
            </a:r>
            <a:r>
              <a:rPr lang="en-US"/>
              <a:t>, Michael Hay, Cynthia Hollingsworth, Michael Ikeda, Philip Leclerc, </a:t>
            </a:r>
            <a:r>
              <a:rPr lang="en-US" err="1"/>
              <a:t>Ashwin</a:t>
            </a:r>
            <a:r>
              <a:rPr lang="en-US"/>
              <a:t> </a:t>
            </a:r>
            <a:r>
              <a:rPr lang="en-US" err="1"/>
              <a:t>Machanavajjhala</a:t>
            </a:r>
            <a:r>
              <a:rPr lang="en-US"/>
              <a:t>, Christian Martindale, Gerome </a:t>
            </a:r>
            <a:r>
              <a:rPr lang="en-US" err="1"/>
              <a:t>Miklau</a:t>
            </a:r>
            <a:r>
              <a:rPr lang="en-US"/>
              <a:t>, Brett Moran, Edward Porter, Sarah </a:t>
            </a:r>
            <a:r>
              <a:rPr lang="en-US" err="1"/>
              <a:t>Powazek</a:t>
            </a:r>
            <a:r>
              <a:rPr lang="en-US"/>
              <a:t>, Anne Ross, Ian </a:t>
            </a:r>
            <a:r>
              <a:rPr lang="en-US" err="1"/>
              <a:t>Schmutte</a:t>
            </a:r>
            <a:r>
              <a:rPr lang="en-US"/>
              <a:t>, William Sexton, Lars </a:t>
            </a:r>
            <a:r>
              <a:rPr lang="en-US" err="1"/>
              <a:t>Vilhuber</a:t>
            </a:r>
            <a:r>
              <a:rPr lang="en-US"/>
              <a:t>, and Pavel </a:t>
            </a:r>
            <a:r>
              <a:rPr lang="en-US" err="1"/>
              <a:t>Zhuralev</a:t>
            </a:r>
            <a:r>
              <a:rPr lang="en-US"/>
              <a:t>.</a:t>
            </a:r>
            <a:endParaRPr lang="en-US" altLang="en-US"/>
          </a:p>
          <a:p>
            <a:pPr lvl="1"/>
            <a:endParaRPr lang="en-US"/>
          </a:p>
        </p:txBody>
      </p:sp>
      <p:sp>
        <p:nvSpPr>
          <p:cNvPr id="5" name="Slide Number Placeholder 4"/>
          <p:cNvSpPr>
            <a:spLocks noGrp="1"/>
          </p:cNvSpPr>
          <p:nvPr>
            <p:ph type="sldNum" sz="quarter" idx="11"/>
          </p:nvPr>
        </p:nvSpPr>
        <p:spPr>
          <a:xfrm>
            <a:off x="322263" y="6191250"/>
            <a:ext cx="615950" cy="365125"/>
          </a:xfrm>
        </p:spPr>
        <p:txBody>
          <a:bodyPr/>
          <a:lstStyle/>
          <a:p>
            <a:fld id="{6B70B6FD-B4DD-4C3C-B591-D26FF6FF6394}" type="slidenum">
              <a:rPr lang="en-US" smtClean="0"/>
              <a:pPr/>
              <a:t>5</a:t>
            </a:fld>
            <a:endParaRPr lang="en-US"/>
          </a:p>
        </p:txBody>
      </p:sp>
    </p:spTree>
    <p:extLst>
      <p:ext uri="{BB962C8B-B14F-4D97-AF65-F5344CB8AC3E}">
        <p14:creationId xmlns:p14="http://schemas.microsoft.com/office/powerpoint/2010/main" val="71637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Content Placeholder 2"/>
          <p:cNvSpPr>
            <a:spLocks noGrp="1"/>
          </p:cNvSpPr>
          <p:nvPr>
            <p:ph idx="1"/>
          </p:nvPr>
        </p:nvSpPr>
        <p:spPr/>
        <p:txBody>
          <a:bodyPr/>
          <a:lstStyle/>
          <a:p>
            <a:r>
              <a:rPr lang="en-US" dirty="0"/>
              <a:t>Motivation</a:t>
            </a:r>
          </a:p>
          <a:p>
            <a:r>
              <a:rPr lang="en-US" dirty="0"/>
              <a:t>Differential Privacy and the 2020 Census</a:t>
            </a:r>
          </a:p>
          <a:p>
            <a:r>
              <a:rPr lang="en-US" dirty="0"/>
              <a:t>Protecting the 2020 Census with the TopDown Algorithm</a:t>
            </a:r>
          </a:p>
          <a:p>
            <a:r>
              <a:rPr lang="en-US" dirty="0"/>
              <a:t>Monitoring Spark</a:t>
            </a:r>
          </a:p>
          <a:p>
            <a:endParaRPr lang="en-US" dirty="0"/>
          </a:p>
          <a:p>
            <a:endParaRPr lang="en-US" dirty="0"/>
          </a:p>
          <a:p>
            <a:endParaRPr lang="en-US" dirty="0"/>
          </a:p>
        </p:txBody>
      </p:sp>
      <p:sp>
        <p:nvSpPr>
          <p:cNvPr id="5" name="Slide Number Placeholder 4"/>
          <p:cNvSpPr>
            <a:spLocks noGrp="1"/>
          </p:cNvSpPr>
          <p:nvPr>
            <p:ph type="sldNum" sz="quarter" idx="4294967295"/>
          </p:nvPr>
        </p:nvSpPr>
        <p:spPr/>
        <p:txBody>
          <a:bodyPr/>
          <a:lstStyle/>
          <a:p>
            <a:fld id="{6B70B6FD-B4DD-4C3C-B591-D26FF6FF6394}" type="slidenum">
              <a:rPr lang="en-US" smtClean="0"/>
              <a:pPr/>
              <a:t>6</a:t>
            </a:fld>
            <a:endParaRPr lang="en-US"/>
          </a:p>
        </p:txBody>
      </p:sp>
    </p:spTree>
    <p:extLst>
      <p:ext uri="{BB962C8B-B14F-4D97-AF65-F5344CB8AC3E}">
        <p14:creationId xmlns:p14="http://schemas.microsoft.com/office/powerpoint/2010/main" val="246420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Motivation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12" y="2946480"/>
            <a:ext cx="5309312" cy="2986488"/>
          </a:xfrm>
          <a:prstGeom prst="rect">
            <a:avLst/>
          </a:prstGeom>
        </p:spPr>
      </p:pic>
      <p:sp>
        <p:nvSpPr>
          <p:cNvPr id="2" name="Slide Number Placeholder 1"/>
          <p:cNvSpPr>
            <a:spLocks noGrp="1"/>
          </p:cNvSpPr>
          <p:nvPr>
            <p:ph type="sldNum" sz="quarter" idx="4294967295"/>
          </p:nvPr>
        </p:nvSpPr>
        <p:spPr/>
        <p:txBody>
          <a:bodyPr/>
          <a:lstStyle/>
          <a:p>
            <a:fld id="{6B70B6FD-B4DD-4C3C-B591-D26FF6FF6394}" type="slidenum">
              <a:rPr lang="en-US" smtClean="0"/>
              <a:pPr/>
              <a:t>7</a:t>
            </a:fld>
            <a:endParaRPr lang="en-US"/>
          </a:p>
        </p:txBody>
      </p:sp>
      <p:sp>
        <p:nvSpPr>
          <p:cNvPr id="6" name="Title 2"/>
          <p:cNvSpPr txBox="1">
            <a:spLocks/>
          </p:cNvSpPr>
          <p:nvPr/>
        </p:nvSpPr>
        <p:spPr>
          <a:xfrm>
            <a:off x="6273210" y="2063977"/>
            <a:ext cx="4444410" cy="7017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accent1"/>
                </a:solidFill>
                <a:latin typeface="Century Gothic" panose="020B0502020202020204" pitchFamily="34" charset="0"/>
                <a:ea typeface="+mj-ea"/>
                <a:cs typeface="+mj-cs"/>
              </a:defRPr>
            </a:lvl1pPr>
          </a:lstStyle>
          <a:p>
            <a:r>
              <a:rPr lang="en-US" sz="3600"/>
              <a:t>Article 1, Section 2</a:t>
            </a:r>
          </a:p>
        </p:txBody>
      </p:sp>
      <p:sp>
        <p:nvSpPr>
          <p:cNvPr id="3" name="Rectangle 2"/>
          <p:cNvSpPr/>
          <p:nvPr/>
        </p:nvSpPr>
        <p:spPr>
          <a:xfrm>
            <a:off x="6273210" y="3389540"/>
            <a:ext cx="5295013" cy="1477328"/>
          </a:xfrm>
          <a:prstGeom prst="rect">
            <a:avLst/>
          </a:prstGeom>
        </p:spPr>
        <p:txBody>
          <a:bodyPr wrap="square">
            <a:spAutoFit/>
          </a:bodyPr>
          <a:lstStyle/>
          <a:p>
            <a:r>
              <a:rPr lang="en-US" b="1"/>
              <a:t>“The actual Enumeration shall be made within three Years after the first Meeting of the Congress of the United States, and within every subsequent Term of ten Years, in such Manner as they shall by Law direct.”</a:t>
            </a:r>
            <a:endParaRPr lang="en-US"/>
          </a:p>
        </p:txBody>
      </p:sp>
    </p:spTree>
    <p:extLst>
      <p:ext uri="{BB962C8B-B14F-4D97-AF65-F5344CB8AC3E}">
        <p14:creationId xmlns:p14="http://schemas.microsoft.com/office/powerpoint/2010/main" val="5799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Uses of the Decennial Census Data</a:t>
            </a:r>
          </a:p>
        </p:txBody>
      </p:sp>
      <p:sp>
        <p:nvSpPr>
          <p:cNvPr id="3" name="Content Placeholder 2"/>
          <p:cNvSpPr>
            <a:spLocks noGrp="1"/>
          </p:cNvSpPr>
          <p:nvPr>
            <p:ph idx="1"/>
          </p:nvPr>
        </p:nvSpPr>
        <p:spPr/>
        <p:txBody>
          <a:bodyPr>
            <a:normAutofit/>
          </a:bodyPr>
          <a:lstStyle/>
          <a:p>
            <a:r>
              <a:rPr lang="en-US"/>
              <a:t>Apportioning the House of Representatives (U.S. Constitution)</a:t>
            </a:r>
          </a:p>
          <a:p>
            <a:pPr lvl="1"/>
            <a:r>
              <a:rPr lang="en-US"/>
              <a:t>50 numbers of total state population as of April 1</a:t>
            </a:r>
          </a:p>
          <a:p>
            <a:r>
              <a:rPr lang="en-US"/>
              <a:t>Enforcing Voting Rights Act of 1965 Section 2 </a:t>
            </a:r>
          </a:p>
          <a:p>
            <a:pPr lvl="1"/>
            <a:r>
              <a:rPr lang="en-US"/>
              <a:t>Prohibits every state and local government from imposing any voting law that results in discrimination against racial or language minorities. </a:t>
            </a:r>
          </a:p>
          <a:p>
            <a:r>
              <a:rPr lang="en-US"/>
              <a:t>Distributing Federal Funds</a:t>
            </a:r>
          </a:p>
          <a:p>
            <a:pPr lvl="1"/>
            <a:r>
              <a:rPr lang="en-US"/>
              <a:t>$675 billion in FY2015</a:t>
            </a:r>
          </a:p>
        </p:txBody>
      </p:sp>
      <p:sp>
        <p:nvSpPr>
          <p:cNvPr id="6" name="Slide Number Placeholder 5"/>
          <p:cNvSpPr>
            <a:spLocks noGrp="1"/>
          </p:cNvSpPr>
          <p:nvPr>
            <p:ph type="sldNum" sz="quarter" idx="4294967295"/>
          </p:nvPr>
        </p:nvSpPr>
        <p:spPr/>
        <p:txBody>
          <a:bodyPr/>
          <a:lstStyle/>
          <a:p>
            <a:fld id="{6B70B6FD-B4DD-4C3C-B591-D26FF6FF6394}" type="slidenum">
              <a:rPr lang="en-US" smtClean="0"/>
              <a:pPr/>
              <a:t>8</a:t>
            </a:fld>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507831" y="3690810"/>
            <a:ext cx="2855495" cy="2141621"/>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54734" y="3688093"/>
            <a:ext cx="3201498" cy="2144337"/>
          </a:xfrm>
          <a:prstGeom prst="rect">
            <a:avLst/>
          </a:prstGeom>
        </p:spPr>
      </p:pic>
    </p:spTree>
    <p:extLst>
      <p:ext uri="{BB962C8B-B14F-4D97-AF65-F5344CB8AC3E}">
        <p14:creationId xmlns:p14="http://schemas.microsoft.com/office/powerpoint/2010/main" val="346589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Privacy and the Decennial Census</a:t>
            </a:r>
          </a:p>
        </p:txBody>
      </p:sp>
      <p:sp>
        <p:nvSpPr>
          <p:cNvPr id="3" name="Content Placeholder 2"/>
          <p:cNvSpPr>
            <a:spLocks noGrp="1"/>
          </p:cNvSpPr>
          <p:nvPr>
            <p:ph idx="1"/>
          </p:nvPr>
        </p:nvSpPr>
        <p:spPr/>
        <p:txBody>
          <a:bodyPr/>
          <a:lstStyle/>
          <a:p>
            <a:r>
              <a:rPr lang="en-US"/>
              <a:t>Title 13 Section 9 of the US Code Prohibits the US Census Bureau from making any publication that reveals data provided by a person or an establishment.</a:t>
            </a:r>
          </a:p>
          <a:p>
            <a:r>
              <a:rPr lang="en-US"/>
              <a:t>Respondent data cannot be used for non-statistical purposes.</a:t>
            </a:r>
          </a:p>
          <a:p>
            <a:r>
              <a:rPr lang="en-US"/>
              <a:t>Census Bureau employees are </a:t>
            </a:r>
            <a:r>
              <a:rPr lang="en-US" i="1"/>
              <a:t>sworn for life </a:t>
            </a:r>
            <a:r>
              <a:rPr lang="en-US"/>
              <a:t>to protect respondent data.</a:t>
            </a:r>
          </a:p>
          <a:p>
            <a:endParaRPr lang="en-US"/>
          </a:p>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BEE099A-8562-47CA-944D-F82EDDAC5192}" type="slidenum">
              <a:rPr lang="en-US" smtClean="0"/>
              <a:pPr/>
              <a:t>9</a:t>
            </a:fld>
            <a:endParaRPr lang="en-US"/>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239" y="3986970"/>
            <a:ext cx="5760039" cy="2570196"/>
          </a:xfrm>
          <a:prstGeom prst="rect">
            <a:avLst/>
          </a:prstGeom>
          <a:ln>
            <a:noFill/>
          </a:ln>
          <a:effectLst>
            <a:outerShdw blurRad="190500" algn="tl" rotWithShape="0">
              <a:srgbClr val="000000">
                <a:alpha val="70000"/>
              </a:srgbClr>
            </a:outerShdw>
          </a:effectLst>
        </p:spPr>
      </p:pic>
      <p:sp>
        <p:nvSpPr>
          <p:cNvPr id="7" name="Rectangle 6"/>
          <p:cNvSpPr/>
          <p:nvPr/>
        </p:nvSpPr>
        <p:spPr>
          <a:xfrm>
            <a:off x="5245114" y="6303250"/>
            <a:ext cx="3220753" cy="253916"/>
          </a:xfrm>
          <a:prstGeom prst="rect">
            <a:avLst/>
          </a:prstGeom>
        </p:spPr>
        <p:txBody>
          <a:bodyPr wrap="none">
            <a:spAutoFit/>
          </a:bodyPr>
          <a:lstStyle/>
          <a:p>
            <a:r>
              <a:rPr lang="en-US" sz="1050">
                <a:hlinkClick r:id="rId4"/>
              </a:rPr>
              <a:t>https://www.census.gov/about/policies/privacy.html</a:t>
            </a:r>
            <a:endParaRPr lang="en-US" sz="1050"/>
          </a:p>
        </p:txBody>
      </p:sp>
    </p:spTree>
    <p:extLst>
      <p:ext uri="{BB962C8B-B14F-4D97-AF65-F5344CB8AC3E}">
        <p14:creationId xmlns:p14="http://schemas.microsoft.com/office/powerpoint/2010/main" val="521551907"/>
      </p:ext>
    </p:extLst>
  </p:cSld>
  <p:clrMapOvr>
    <a:masterClrMapping/>
  </p:clrMapOvr>
</p:sld>
</file>

<file path=ppt/theme/theme1.xml><?xml version="1.0" encoding="utf-8"?>
<a:theme xmlns:a="http://schemas.openxmlformats.org/drawingml/2006/main" name="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ensus-calibri" id="{A9ABB594-8503-4AE3-BB5C-10ABE4D3DB03}" vid="{0DDE8010-ADDA-4ADA-9E44-ECD3AD532E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4CBEC07E9AF94A828B05589FC3FE9B" ma:contentTypeVersion="6" ma:contentTypeDescription="Create a new document." ma:contentTypeScope="" ma:versionID="1a1a390a2b433c9118a8a00aec3d6b16">
  <xsd:schema xmlns:xsd="http://www.w3.org/2001/XMLSchema" xmlns:xs="http://www.w3.org/2001/XMLSchema" xmlns:p="http://schemas.microsoft.com/office/2006/metadata/properties" xmlns:ns2="2abe7a1f-9367-4dfc-ba13-084933daae03" xmlns:ns3="709bf801-7a54-413e-a9ff-796631a57297" targetNamespace="http://schemas.microsoft.com/office/2006/metadata/properties" ma:root="true" ma:fieldsID="82e2d28098992569830a6a614183ea26" ns2:_="" ns3:_="">
    <xsd:import namespace="2abe7a1f-9367-4dfc-ba13-084933daae03"/>
    <xsd:import namespace="709bf801-7a54-413e-a9ff-796631a572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be7a1f-9367-4dfc-ba13-084933daae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9bf801-7a54-413e-a9ff-796631a572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547F5-F924-465C-BD83-95129FD4E041}">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2abe7a1f-9367-4dfc-ba13-084933daae03"/>
    <ds:schemaRef ds:uri="http://schemas.openxmlformats.org/package/2006/metadata/core-properties"/>
    <ds:schemaRef ds:uri="709bf801-7a54-413e-a9ff-796631a57297"/>
    <ds:schemaRef ds:uri="http://www.w3.org/XML/1998/namespace"/>
  </ds:schemaRefs>
</ds:datastoreItem>
</file>

<file path=customXml/itemProps2.xml><?xml version="1.0" encoding="utf-8"?>
<ds:datastoreItem xmlns:ds="http://schemas.openxmlformats.org/officeDocument/2006/customXml" ds:itemID="{886A019A-42AF-4D90-8DFD-75C3BE03CC91}">
  <ds:schemaRefs>
    <ds:schemaRef ds:uri="http://schemas.microsoft.com/sharepoint/v3/contenttype/forms"/>
  </ds:schemaRefs>
</ds:datastoreItem>
</file>

<file path=customXml/itemProps3.xml><?xml version="1.0" encoding="utf-8"?>
<ds:datastoreItem xmlns:ds="http://schemas.openxmlformats.org/officeDocument/2006/customXml" ds:itemID="{9D6E54BE-83D2-44E6-BD67-4C899A9F82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be7a1f-9367-4dfc-ba13-084933daae03"/>
    <ds:schemaRef ds:uri="709bf801-7a54-413e-a9ff-796631a572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 census-standard-calibri</Template>
  <TotalTime>1436</TotalTime>
  <Words>2868</Words>
  <Application>Microsoft Macintosh PowerPoint</Application>
  <PresentationFormat>Widescreen</PresentationFormat>
  <Paragraphs>593</Paragraphs>
  <Slides>45</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Barlow</vt:lpstr>
      <vt:lpstr>Calibri</vt:lpstr>
      <vt:lpstr>Century Gothic</vt:lpstr>
      <vt:lpstr>Gotham Book</vt:lpstr>
      <vt:lpstr>Roboto Condensed</vt:lpstr>
      <vt:lpstr>Office Theme</vt:lpstr>
      <vt:lpstr>PowerPoint Presentation</vt:lpstr>
      <vt:lpstr>Using Spark and Differential Privacy to Protecting the Privacy of the 2020 Census Respondents</vt:lpstr>
      <vt:lpstr>Using Spark and Differential Privacy to Protect the Privacy of the 2020 Census Respondents</vt:lpstr>
      <vt:lpstr>Abstract</vt:lpstr>
      <vt:lpstr>Acknowledgments</vt:lpstr>
      <vt:lpstr>Outline</vt:lpstr>
      <vt:lpstr>Motivation</vt:lpstr>
      <vt:lpstr>Uses of the Decennial Census Data</vt:lpstr>
      <vt:lpstr>Privacy and the Decennial Census</vt:lpstr>
      <vt:lpstr>Data that we collected in 2010:</vt:lpstr>
      <vt:lpstr>2010 Census: Summary of Publications (approximate counts)</vt:lpstr>
      <vt:lpstr>We performed a database reconstruct and re-identification attack for all 308,745,538 people in the 2010 Census</vt:lpstr>
      <vt:lpstr>Differential Privacy and the 2020 Census</vt:lpstr>
      <vt:lpstr>Statistical agencies aggregate data from many households together into a single publication.</vt:lpstr>
      <vt:lpstr>We now know how to take many aggregate publications and “solve” for the original microdata.</vt:lpstr>
      <vt:lpstr>The basic idea of differential privacy: Uncertainty (noise) protects privacy</vt:lpstr>
      <vt:lpstr>The Census Bureau is using differential privacy for the 2020 Census.</vt:lpstr>
      <vt:lpstr>How much noise do we add? That’s a policy decision.</vt:lpstr>
      <vt:lpstr>Protecting the 2020 Census with the TopDown Algorithm</vt:lpstr>
      <vt:lpstr>There was no off-the-shelf system for applying differential privacy to a national census</vt:lpstr>
      <vt:lpstr>We planned to create a “Disclosure Avoidance System”  that dropped into the Census production system.</vt:lpstr>
      <vt:lpstr>The Disclosure Avoidance System allows the Census Bureau to enforce global confidentiality protections*</vt:lpstr>
      <vt:lpstr>Our DP mechanism protects histograms of person types. </vt:lpstr>
      <vt:lpstr>Our first system applied DP to every block. This was the “block-by-block” system.</vt:lpstr>
      <vt:lpstr>There are roughly 8 million inhabitable blocks</vt:lpstr>
      <vt:lpstr>Each block histogram has: 2 sexes * 31 races * 2 ethnicities * 103 age bins * 17 relationships = 217,124 cells </vt:lpstr>
      <vt:lpstr>Running the block-by-block algorithm with spark</vt:lpstr>
      <vt:lpstr>In 2018 we invented the  TopDown Algorithm (TDA)</vt:lpstr>
      <vt:lpstr>TDA part 1: protecting the data</vt:lpstr>
      <vt:lpstr>TDA part 2: post-processing</vt:lpstr>
      <vt:lpstr>In 2018 we invented the  TopDown Algorithm (TDA)</vt:lpstr>
      <vt:lpstr>Monitoring Spark</vt:lpstr>
      <vt:lpstr>Key challenges in monitoring spark</vt:lpstr>
      <vt:lpstr>We created our own monitoring framework</vt:lpstr>
      <vt:lpstr>Cluster List</vt:lpstr>
      <vt:lpstr>Each cluster can be expanded</vt:lpstr>
      <vt:lpstr>Each DAS run is a “mission”</vt:lpstr>
      <vt:lpstr>Log display shows activity in all active missions</vt:lpstr>
      <vt:lpstr>Mission Report</vt:lpstr>
      <vt:lpstr>System Load</vt:lpstr>
      <vt:lpstr>Free Memory</vt:lpstr>
      <vt:lpstr>In Summary</vt:lpstr>
      <vt:lpstr>For more  information…</vt:lpstr>
      <vt:lpstr>The Most Technical 2020 Publications</vt:lpstr>
      <vt:lpstr>More Background on the 2020 Census Disclosure Avoidance System</vt:lpstr>
    </vt:vector>
  </TitlesOfParts>
  <Company>Bureau of the Census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2020-Garfinkel</dc:title>
  <dc:creator>Simson L Garfinkel (CENSUS/ADRM FED)</dc:creator>
  <cp:lastModifiedBy>Simson Garfinkel</cp:lastModifiedBy>
  <cp:revision>340</cp:revision>
  <cp:lastPrinted>2019-03-29T01:30:51Z</cp:lastPrinted>
  <dcterms:created xsi:type="dcterms:W3CDTF">2019-12-02T20:55:43Z</dcterms:created>
  <dcterms:modified xsi:type="dcterms:W3CDTF">2020-06-04T14:27:38Z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e60335d0-899b-481e-b2f2-165c6ac72230</vt:lpwstr>
  </property>
  <property fmtid="{D5CDD505-2E9C-101B-9397-08002B2CF9AE}" pid="3" name="ContentTypeId">
    <vt:lpwstr>0x010100814CBEC07E9AF94A828B05589FC3FE9B</vt:lpwstr>
  </property>
</Properties>
</file>