
<file path=[Content_Types].xml><?xml version="1.0" encoding="utf-8"?>
<Types xmlns="http://schemas.openxmlformats.org/package/2006/content-types">
  <Default Extension="(null)" ContentType="image/x-emf"/>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2"/>
  </p:notesMasterIdLst>
  <p:handoutMasterIdLst>
    <p:handoutMasterId r:id="rId73"/>
  </p:handoutMasterIdLst>
  <p:sldIdLst>
    <p:sldId id="256" r:id="rId5"/>
    <p:sldId id="378" r:id="rId6"/>
    <p:sldId id="379" r:id="rId7"/>
    <p:sldId id="385" r:id="rId8"/>
    <p:sldId id="387" r:id="rId9"/>
    <p:sldId id="382" r:id="rId10"/>
    <p:sldId id="383" r:id="rId11"/>
    <p:sldId id="384" r:id="rId12"/>
    <p:sldId id="392" r:id="rId13"/>
    <p:sldId id="440" r:id="rId14"/>
    <p:sldId id="391" r:id="rId15"/>
    <p:sldId id="380" r:id="rId16"/>
    <p:sldId id="381" r:id="rId17"/>
    <p:sldId id="390" r:id="rId18"/>
    <p:sldId id="386" r:id="rId19"/>
    <p:sldId id="388" r:id="rId20"/>
    <p:sldId id="389" r:id="rId21"/>
    <p:sldId id="396" r:id="rId22"/>
    <p:sldId id="397" r:id="rId23"/>
    <p:sldId id="398" r:id="rId24"/>
    <p:sldId id="399" r:id="rId25"/>
    <p:sldId id="400" r:id="rId26"/>
    <p:sldId id="401" r:id="rId27"/>
    <p:sldId id="395" r:id="rId28"/>
    <p:sldId id="393" r:id="rId29"/>
    <p:sldId id="441" r:id="rId30"/>
    <p:sldId id="394" r:id="rId31"/>
    <p:sldId id="402" r:id="rId32"/>
    <p:sldId id="403" r:id="rId33"/>
    <p:sldId id="404" r:id="rId34"/>
    <p:sldId id="405" r:id="rId35"/>
    <p:sldId id="406" r:id="rId36"/>
    <p:sldId id="407" r:id="rId37"/>
    <p:sldId id="408" r:id="rId38"/>
    <p:sldId id="409" r:id="rId39"/>
    <p:sldId id="410" r:id="rId40"/>
    <p:sldId id="411" r:id="rId41"/>
    <p:sldId id="420" r:id="rId42"/>
    <p:sldId id="413" r:id="rId43"/>
    <p:sldId id="442" r:id="rId44"/>
    <p:sldId id="414" r:id="rId45"/>
    <p:sldId id="415" r:id="rId46"/>
    <p:sldId id="416" r:id="rId47"/>
    <p:sldId id="417" r:id="rId48"/>
    <p:sldId id="418" r:id="rId49"/>
    <p:sldId id="419" r:id="rId50"/>
    <p:sldId id="443" r:id="rId51"/>
    <p:sldId id="421" r:id="rId52"/>
    <p:sldId id="422" r:id="rId53"/>
    <p:sldId id="423" r:id="rId54"/>
    <p:sldId id="424" r:id="rId55"/>
    <p:sldId id="425" r:id="rId56"/>
    <p:sldId id="426" r:id="rId57"/>
    <p:sldId id="427" r:id="rId58"/>
    <p:sldId id="444" r:id="rId59"/>
    <p:sldId id="428" r:id="rId60"/>
    <p:sldId id="429" r:id="rId61"/>
    <p:sldId id="430" r:id="rId62"/>
    <p:sldId id="431" r:id="rId63"/>
    <p:sldId id="432" r:id="rId64"/>
    <p:sldId id="433" r:id="rId65"/>
    <p:sldId id="434" r:id="rId66"/>
    <p:sldId id="435" r:id="rId67"/>
    <p:sldId id="436" r:id="rId68"/>
    <p:sldId id="437" r:id="rId69"/>
    <p:sldId id="438" r:id="rId70"/>
    <p:sldId id="439" r:id="rId71"/>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9pPr>
  </p:defaultTextStyle>
  <p:extLst>
    <p:ext uri="{521415D9-36F7-43E2-AB2F-B90AF26B5E84}">
      <p14:sectionLst xmlns:p14="http://schemas.microsoft.com/office/powerpoint/2010/main">
        <p14:section name="Traditional Disclosure Avoidance" id="{80CBF2EB-B407-EB4A-9DC6-4B46D3A6A9D4}">
          <p14:sldIdLst>
            <p14:sldId id="256"/>
            <p14:sldId id="378"/>
            <p14:sldId id="379"/>
            <p14:sldId id="385"/>
            <p14:sldId id="387"/>
            <p14:sldId id="382"/>
            <p14:sldId id="383"/>
            <p14:sldId id="384"/>
            <p14:sldId id="392"/>
            <p14:sldId id="440"/>
            <p14:sldId id="391"/>
            <p14:sldId id="380"/>
            <p14:sldId id="381"/>
            <p14:sldId id="390"/>
            <p14:sldId id="386"/>
            <p14:sldId id="388"/>
            <p14:sldId id="389"/>
            <p14:sldId id="396"/>
            <p14:sldId id="397"/>
            <p14:sldId id="398"/>
            <p14:sldId id="399"/>
            <p14:sldId id="400"/>
            <p14:sldId id="401"/>
            <p14:sldId id="395"/>
            <p14:sldId id="393"/>
            <p14:sldId id="441"/>
            <p14:sldId id="394"/>
            <p14:sldId id="402"/>
            <p14:sldId id="403"/>
            <p14:sldId id="404"/>
            <p14:sldId id="405"/>
            <p14:sldId id="406"/>
            <p14:sldId id="407"/>
            <p14:sldId id="408"/>
            <p14:sldId id="409"/>
            <p14:sldId id="410"/>
            <p14:sldId id="411"/>
            <p14:sldId id="420"/>
            <p14:sldId id="413"/>
            <p14:sldId id="442"/>
            <p14:sldId id="414"/>
            <p14:sldId id="415"/>
            <p14:sldId id="416"/>
            <p14:sldId id="417"/>
            <p14:sldId id="418"/>
            <p14:sldId id="419"/>
            <p14:sldId id="443"/>
            <p14:sldId id="421"/>
            <p14:sldId id="422"/>
            <p14:sldId id="423"/>
            <p14:sldId id="424"/>
            <p14:sldId id="425"/>
            <p14:sldId id="426"/>
            <p14:sldId id="427"/>
            <p14:sldId id="444"/>
            <p14:sldId id="428"/>
            <p14:sldId id="429"/>
            <p14:sldId id="430"/>
            <p14:sldId id="431"/>
            <p14:sldId id="432"/>
            <p14:sldId id="433"/>
            <p14:sldId id="434"/>
            <p14:sldId id="435"/>
            <p14:sldId id="436"/>
            <p14:sldId id="437"/>
            <p14:sldId id="438"/>
            <p14:sldId id="439"/>
          </p14:sldIdLst>
        </p14:section>
      </p14:sectionLst>
    </p:ext>
    <p:ext uri="{EFAFB233-063F-42B5-8137-9DF3F51BA10A}">
      <p15:sldGuideLst xmlns:p15="http://schemas.microsoft.com/office/powerpoint/2012/main">
        <p15:guide id="1" orient="horz" pos="3072" userDrawn="1">
          <p15:clr>
            <a:srgbClr val="A4A3A4"/>
          </p15:clr>
        </p15:guide>
        <p15:guide id="2" pos="409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A81F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FD7E7"/>
          </a:solidFill>
        </a:fill>
      </a:tcStyle>
    </a:wholeTbl>
    <a:band2H>
      <a:tcTxStyle/>
      <a:tcStyle>
        <a:tcBdr/>
        <a:fill>
          <a:solidFill>
            <a:srgbClr val="E8ECF4"/>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1"/>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1"/>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1"/>
          </a:solidFill>
        </a:fill>
      </a:tcStyle>
    </a:firstRow>
  </a:tblStyle>
  <a:tblStyle styleId="{C7B018BB-80A7-4F77-B60F-C8B233D01FF8}"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EE7D0"/>
          </a:solidFill>
        </a:fill>
      </a:tcStyle>
    </a:wholeTbl>
    <a:band2H>
      <a:tcTxStyle/>
      <a:tcStyle>
        <a:tcBdr/>
        <a:fill>
          <a:solidFill>
            <a:srgbClr val="EFF3E9"/>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3"/>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3"/>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3"/>
          </a:solidFill>
        </a:fill>
      </a:tcStyle>
    </a:firstRow>
  </a:tblStyle>
  <a:tblStyle styleId="{EEE7283C-3CF3-47DC-8721-378D4A62B228}"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CDCCE"/>
          </a:solidFill>
        </a:fill>
      </a:tcStyle>
    </a:wholeTbl>
    <a:band2H>
      <a:tcTxStyle/>
      <a:tcStyle>
        <a:tcBdr/>
        <a:fill>
          <a:solidFill>
            <a:srgbClr val="FDEEE8"/>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6"/>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6"/>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6"/>
          </a:solidFill>
        </a:fill>
      </a:tcStyle>
    </a:firstRow>
  </a:tblStyle>
  <a:tblStyle styleId="{CF821DB8-F4EB-4A41-A1BA-3FCAFE7338EE}" styleName="">
    <a:tblBg/>
    <a:wholeTbl>
      <a:tcTxStyle b="on" i="on">
        <a:font>
          <a:latin typeface="Calibri"/>
          <a:ea typeface="Calibri"/>
          <a:cs typeface="Calibri"/>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
          <a:latin typeface="Calibri"/>
          <a:ea typeface="Calibri"/>
          <a:cs typeface="Calibri"/>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n">
        <a:font>
          <a:latin typeface="Calibri"/>
          <a:ea typeface="Calibri"/>
          <a:cs typeface="Calibri"/>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Calibri"/>
          <a:ea typeface="Calibri"/>
          <a:cs typeface="Calibri"/>
        </a:font>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0000"/>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0000"/>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0000"/>
          </a:solidFill>
        </a:fill>
      </a:tcStyle>
    </a:firstRow>
  </a:tblStyle>
  <a:tblStyle styleId="{2708684C-4D16-4618-839F-0558EEFCDFE6}" styleName="">
    <a:tblBg/>
    <a:wholeTbl>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a:tcStyle>
        <a:tcBdr/>
        <a:fill>
          <a:solidFill>
            <a:srgbClr val="FFFFFF"/>
          </a:solidFill>
        </a:fill>
      </a:tcStyle>
    </a:band2H>
    <a:firstCol>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34"/>
    <p:restoredTop sz="91401"/>
  </p:normalViewPr>
  <p:slideViewPr>
    <p:cSldViewPr snapToGrid="0" snapToObjects="1">
      <p:cViewPr varScale="1">
        <p:scale>
          <a:sx n="69" d="100"/>
          <a:sy n="69" d="100"/>
        </p:scale>
        <p:origin x="1504" y="208"/>
      </p:cViewPr>
      <p:guideLst>
        <p:guide orient="horz" pos="3072"/>
        <p:guide pos="4096"/>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showGuides="1">
      <p:cViewPr varScale="1">
        <p:scale>
          <a:sx n="161" d="100"/>
          <a:sy n="161" d="100"/>
        </p:scale>
        <p:origin x="1328" y="2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6E775BC-0338-FF40-8240-28A20D88F0BA}" type="datetimeFigureOut">
              <a:rPr lang="en-US" smtClean="0"/>
              <a:t>1/27/20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CB98831-4759-C14C-8BE9-F2E4D9F6A830}" type="slidenum">
              <a:rPr lang="en-US" smtClean="0"/>
              <a:t>‹#›</a:t>
            </a:fld>
            <a:endParaRPr lang="en-US"/>
          </a:p>
        </p:txBody>
      </p:sp>
    </p:spTree>
    <p:extLst>
      <p:ext uri="{BB962C8B-B14F-4D97-AF65-F5344CB8AC3E}">
        <p14:creationId xmlns:p14="http://schemas.microsoft.com/office/powerpoint/2010/main" val="2763007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4" name="Shape 44"/>
          <p:cNvSpPr>
            <a:spLocks noGrp="1" noRot="1" noChangeAspect="1"/>
          </p:cNvSpPr>
          <p:nvPr>
            <p:ph type="sldImg"/>
          </p:nvPr>
        </p:nvSpPr>
        <p:spPr>
          <a:xfrm>
            <a:off x="1143000" y="685800"/>
            <a:ext cx="4572000" cy="3429000"/>
          </a:xfrm>
          <a:prstGeom prst="rect">
            <a:avLst/>
          </a:prstGeom>
        </p:spPr>
        <p:txBody>
          <a:bodyPr/>
          <a:lstStyle/>
          <a:p>
            <a:endParaRPr/>
          </a:p>
        </p:txBody>
      </p:sp>
      <p:sp>
        <p:nvSpPr>
          <p:cNvPr id="45" name="Shape 45"/>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875243368"/>
      </p:ext>
    </p:extLst>
  </p:cSld>
  <p:clrMap bg1="lt1" tx1="dk1" bg2="lt2" tx2="dk2" accent1="accent1" accent2="accent2" accent3="accent3" accent4="accent4" accent5="accent5" accent6="accent6" hlink="hlink" folHlink="folHlink"/>
  <p:notesStyle>
    <a:lvl1pPr defTabSz="457200" latinLnBrk="0">
      <a:lnSpc>
        <a:spcPct val="117999"/>
      </a:lnSpc>
      <a:defRPr sz="3000">
        <a:latin typeface="+mn-lt"/>
        <a:ea typeface="+mn-ea"/>
        <a:cs typeface="+mn-cs"/>
        <a:sym typeface="Helvetica Neue"/>
      </a:defRPr>
    </a:lvl1pPr>
    <a:lvl2pPr indent="228600" defTabSz="457200" latinLnBrk="0">
      <a:lnSpc>
        <a:spcPct val="117999"/>
      </a:lnSpc>
      <a:defRPr sz="3000">
        <a:latin typeface="+mn-lt"/>
        <a:ea typeface="+mn-ea"/>
        <a:cs typeface="+mn-cs"/>
        <a:sym typeface="Helvetica Neue"/>
      </a:defRPr>
    </a:lvl2pPr>
    <a:lvl3pPr indent="457200" defTabSz="457200" latinLnBrk="0">
      <a:lnSpc>
        <a:spcPct val="117999"/>
      </a:lnSpc>
      <a:defRPr sz="3000">
        <a:latin typeface="+mn-lt"/>
        <a:ea typeface="+mn-ea"/>
        <a:cs typeface="+mn-cs"/>
        <a:sym typeface="Helvetica Neue"/>
      </a:defRPr>
    </a:lvl3pPr>
    <a:lvl4pPr indent="685800" defTabSz="457200" latinLnBrk="0">
      <a:lnSpc>
        <a:spcPct val="117999"/>
      </a:lnSpc>
      <a:defRPr sz="3000">
        <a:latin typeface="+mn-lt"/>
        <a:ea typeface="+mn-ea"/>
        <a:cs typeface="+mn-cs"/>
        <a:sym typeface="Helvetica Neue"/>
      </a:defRPr>
    </a:lvl4pPr>
    <a:lvl5pPr indent="914400" defTabSz="457200" latinLnBrk="0">
      <a:lnSpc>
        <a:spcPct val="117999"/>
      </a:lnSpc>
      <a:defRPr sz="3000">
        <a:latin typeface="+mn-lt"/>
        <a:ea typeface="+mn-ea"/>
        <a:cs typeface="+mn-cs"/>
        <a:sym typeface="Helvetica Neue"/>
      </a:defRPr>
    </a:lvl5pPr>
    <a:lvl6pPr indent="1143000" defTabSz="457200" latinLnBrk="0">
      <a:lnSpc>
        <a:spcPct val="117999"/>
      </a:lnSpc>
      <a:defRPr sz="3000">
        <a:latin typeface="+mn-lt"/>
        <a:ea typeface="+mn-ea"/>
        <a:cs typeface="+mn-cs"/>
        <a:sym typeface="Helvetica Neue"/>
      </a:defRPr>
    </a:lvl6pPr>
    <a:lvl7pPr indent="1371600" defTabSz="457200" latinLnBrk="0">
      <a:lnSpc>
        <a:spcPct val="117999"/>
      </a:lnSpc>
      <a:defRPr sz="3000">
        <a:latin typeface="+mn-lt"/>
        <a:ea typeface="+mn-ea"/>
        <a:cs typeface="+mn-cs"/>
        <a:sym typeface="Helvetica Neue"/>
      </a:defRPr>
    </a:lvl7pPr>
    <a:lvl8pPr indent="1600200" defTabSz="457200" latinLnBrk="0">
      <a:lnSpc>
        <a:spcPct val="117999"/>
      </a:lnSpc>
      <a:defRPr sz="3000">
        <a:latin typeface="+mn-lt"/>
        <a:ea typeface="+mn-ea"/>
        <a:cs typeface="+mn-cs"/>
        <a:sym typeface="Helvetica Neue"/>
      </a:defRPr>
    </a:lvl8pPr>
    <a:lvl9pPr indent="1828800" defTabSz="457200" latinLnBrk="0">
      <a:lnSpc>
        <a:spcPct val="117999"/>
      </a:lnSpc>
      <a:defRPr sz="30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436366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672504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273266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34804310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22274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109499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878570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65160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78484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58370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72834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825469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096391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49905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797546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852012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6" name="Shape 16"/>
          <p:cNvSpPr>
            <a:spLocks noGrp="1"/>
          </p:cNvSpPr>
          <p:nvPr>
            <p:ph type="title"/>
          </p:nvPr>
        </p:nvSpPr>
        <p:spPr>
          <a:xfrm>
            <a:off x="448574" y="396815"/>
            <a:ext cx="12556227" cy="1431985"/>
          </a:xfrm>
          <a:prstGeom prst="rect">
            <a:avLst/>
          </a:prstGeom>
        </p:spPr>
        <p:txBody>
          <a:bodyPr anchor="ctr"/>
          <a:lstStyle>
            <a:lvl1pPr>
              <a:defRPr sz="5000"/>
            </a:lvl1pPr>
          </a:lstStyle>
          <a:p>
            <a:r>
              <a:t>Title Text</a:t>
            </a:r>
          </a:p>
        </p:txBody>
      </p:sp>
      <p:sp>
        <p:nvSpPr>
          <p:cNvPr id="17" name="Shape 17"/>
          <p:cNvSpPr>
            <a:spLocks noGrp="1"/>
          </p:cNvSpPr>
          <p:nvPr>
            <p:ph type="body" sz="half" idx="1"/>
          </p:nvPr>
        </p:nvSpPr>
        <p:spPr>
          <a:xfrm>
            <a:off x="448574" y="1967948"/>
            <a:ext cx="11730421" cy="6848249"/>
          </a:xfrm>
          <a:prstGeom prst="rect">
            <a:avLst/>
          </a:prstGeom>
        </p:spPr>
        <p:txBody>
          <a:bodyPr anchor="t"/>
          <a:lstStyle>
            <a:lvl1pPr algn="l">
              <a:spcBef>
                <a:spcPts val="500"/>
              </a:spcBef>
              <a:defRPr sz="3400">
                <a:solidFill>
                  <a:schemeClr val="tx1"/>
                </a:solidFill>
              </a:defRPr>
            </a:lvl1pPr>
            <a:lvl2pPr algn="l">
              <a:spcBef>
                <a:spcPts val="500"/>
              </a:spcBef>
              <a:defRPr sz="3400">
                <a:solidFill>
                  <a:schemeClr val="tx1"/>
                </a:solidFill>
              </a:defRPr>
            </a:lvl2pPr>
            <a:lvl3pPr algn="l">
              <a:spcBef>
                <a:spcPts val="500"/>
              </a:spcBef>
              <a:defRPr sz="3400">
                <a:solidFill>
                  <a:schemeClr val="tx1"/>
                </a:solidFill>
              </a:defRPr>
            </a:lvl3pPr>
            <a:lvl4pPr algn="l">
              <a:spcBef>
                <a:spcPts val="500"/>
              </a:spcBef>
              <a:defRPr sz="3400">
                <a:solidFill>
                  <a:schemeClr val="tx1"/>
                </a:solidFill>
              </a:defRPr>
            </a:lvl4pPr>
            <a:lvl5pPr algn="l">
              <a:spcBef>
                <a:spcPts val="500"/>
              </a:spcBef>
              <a:defRPr sz="3400">
                <a:solidFill>
                  <a:schemeClr val="tx1"/>
                </a:solidFil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8" name="Shape 18"/>
          <p:cNvSpPr>
            <a:spLocks noGrp="1"/>
          </p:cNvSpPr>
          <p:nvPr>
            <p:ph type="sldNum" sz="quarter" idx="2"/>
          </p:nvPr>
        </p:nvSpPr>
        <p:spPr>
          <a:xfrm>
            <a:off x="9211733" y="9068957"/>
            <a:ext cx="3034454" cy="371349"/>
          </a:xfrm>
          <a:prstGeom prst="rect">
            <a:avLst/>
          </a:prstGeom>
        </p:spPr>
        <p:txBody>
          <a:bodyPr/>
          <a:lstStyle>
            <a:lvl1pPr>
              <a:defRPr sz="16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8" name="Shape 28"/>
          <p:cNvSpPr>
            <a:spLocks noGrp="1"/>
          </p:cNvSpPr>
          <p:nvPr>
            <p:ph type="body" idx="1"/>
          </p:nvPr>
        </p:nvSpPr>
        <p:spPr>
          <a:xfrm>
            <a:off x="7455877" y="7188591"/>
            <a:ext cx="5223804" cy="1937092"/>
          </a:xfrm>
          <a:prstGeom prst="rect">
            <a:avLst/>
          </a:prstGeom>
        </p:spPr>
        <p:txBody>
          <a:bodyPr anchor="t">
            <a:normAutofit/>
          </a:bodyPr>
          <a:lstStyle>
            <a:lvl1pPr marL="143933" indent="-143933">
              <a:spcBef>
                <a:spcPts val="500"/>
              </a:spcBef>
              <a:buClr>
                <a:srgbClr val="000000">
                  <a:alpha val="2000"/>
                </a:srgbClr>
              </a:buClr>
              <a:buSzPct val="100000"/>
              <a:buChar char="-"/>
              <a:defRPr sz="3400"/>
            </a:lvl1pPr>
            <a:lvl2pPr marL="460663" indent="-346363">
              <a:spcBef>
                <a:spcPts val="500"/>
              </a:spcBef>
              <a:buSzPct val="100000"/>
              <a:buChar char="•"/>
              <a:defRPr sz="3000"/>
            </a:lvl2pPr>
            <a:lvl3pPr marL="787400" indent="-426719">
              <a:spcBef>
                <a:spcPts val="500"/>
              </a:spcBef>
              <a:buSzPct val="100000"/>
              <a:buChar char="—"/>
              <a:defRPr i="1"/>
            </a:lvl3pPr>
            <a:lvl4pPr marL="1221739" indent="-480059">
              <a:spcBef>
                <a:spcPts val="500"/>
              </a:spcBef>
              <a:buSzPct val="100000"/>
              <a:buChar char="–"/>
            </a:lvl4pPr>
            <a:lvl5pPr marL="1579880" indent="-457200">
              <a:spcBef>
                <a:spcPts val="500"/>
              </a:spcBef>
              <a:buSzPct val="100000"/>
              <a:buChar char="»"/>
              <a:defRPr sz="240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9" name="Shape 29"/>
          <p:cNvSpPr>
            <a:spLocks noGrp="1"/>
          </p:cNvSpPr>
          <p:nvPr>
            <p:ph type="title"/>
          </p:nvPr>
        </p:nvSpPr>
        <p:spPr>
          <a:xfrm>
            <a:off x="450166" y="7188591"/>
            <a:ext cx="6879276" cy="1937092"/>
          </a:xfrm>
          <a:prstGeom prst="rect">
            <a:avLst/>
          </a:prstGeom>
        </p:spPr>
        <p:txBody>
          <a:bodyPr anchor="ctr"/>
          <a:lstStyle>
            <a:lvl1pPr>
              <a:defRPr sz="3800">
                <a:solidFill>
                  <a:srgbClr val="28305F"/>
                </a:solidFill>
                <a:latin typeface="Calibri"/>
                <a:ea typeface="Calibri"/>
                <a:cs typeface="Calibri"/>
                <a:sym typeface="Calibri"/>
              </a:defRPr>
            </a:lvl1pPr>
          </a:lstStyle>
          <a:p>
            <a:r>
              <a:rPr dirty="0"/>
              <a:t>Title Text</a:t>
            </a:r>
          </a:p>
        </p:txBody>
      </p:sp>
      <p:sp>
        <p:nvSpPr>
          <p:cNvPr id="7" name="Content Placeholder 2"/>
          <p:cNvSpPr>
            <a:spLocks noGrp="1"/>
          </p:cNvSpPr>
          <p:nvPr>
            <p:ph idx="10"/>
          </p:nvPr>
        </p:nvSpPr>
        <p:spPr>
          <a:xfrm>
            <a:off x="450167" y="351692"/>
            <a:ext cx="12229514" cy="6569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1"/>
          <p:cNvSpPr>
            <a:spLocks noGrp="1"/>
          </p:cNvSpPr>
          <p:nvPr>
            <p:ph type="dt" sz="half" idx="11"/>
          </p:nvPr>
        </p:nvSpPr>
        <p:spPr>
          <a:xfrm>
            <a:off x="3152679" y="9067542"/>
            <a:ext cx="2758594" cy="597647"/>
          </a:xfrm>
          <a:prstGeom prst="rect">
            <a:avLst/>
          </a:prstGeom>
        </p:spPr>
        <p:txBody>
          <a:bodyPr/>
          <a:lstStyle>
            <a:lvl1pPr>
              <a:defRPr/>
            </a:lvl1pPr>
          </a:lstStyle>
          <a:p>
            <a:endParaRPr lang="en-US" altLang="en-US"/>
          </a:p>
        </p:txBody>
      </p:sp>
      <p:sp>
        <p:nvSpPr>
          <p:cNvPr id="9" name="Footer Placeholder 2"/>
          <p:cNvSpPr>
            <a:spLocks noGrp="1"/>
          </p:cNvSpPr>
          <p:nvPr>
            <p:ph type="ftr" sz="quarter" idx="12"/>
          </p:nvPr>
        </p:nvSpPr>
        <p:spPr>
          <a:xfrm>
            <a:off x="6008205" y="9067542"/>
            <a:ext cx="3743806" cy="597647"/>
          </a:xfrm>
          <a:prstGeom prst="rect">
            <a:avLst/>
          </a:prstGeom>
        </p:spPr>
        <p:txBody>
          <a:bodyPr/>
          <a:lstStyle>
            <a:lvl1pPr>
              <a:defRPr/>
            </a:lvl1pPr>
          </a:lstStyle>
          <a:p>
            <a:endParaRPr lang="en-US" altLang="en-US"/>
          </a:p>
        </p:txBody>
      </p:sp>
      <p:sp>
        <p:nvSpPr>
          <p:cNvPr id="10" name="Slide Number Placeholder 3"/>
          <p:cNvSpPr txBox="1">
            <a:spLocks/>
          </p:cNvSpPr>
          <p:nvPr userDrawn="1"/>
        </p:nvSpPr>
        <p:spPr>
          <a:xfrm>
            <a:off x="12082271" y="9039098"/>
            <a:ext cx="801125" cy="654536"/>
          </a:xfrm>
          <a:prstGeom prst="rect">
            <a:avLst/>
          </a:prstGeom>
          <a:ln w="12700">
            <a:miter lim="400000"/>
          </a:ln>
        </p:spPr>
        <p:txBody>
          <a:bodyPr wrap="square" lIns="65023" tIns="65023" rIns="65023" bIns="65023"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A81F3D"/>
                </a:solidFill>
                <a:effectLst/>
                <a:uFillTx/>
                <a:latin typeface="Calibri"/>
                <a:ea typeface="Calibri"/>
                <a:cs typeface="Calibri"/>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9pPr>
          </a:lstStyle>
          <a:p>
            <a:fld id="{59A22A36-D3AB-6141-8798-CEC8ADA8220D}" type="slidenum">
              <a:rPr lang="en-US" altLang="en-US" smtClean="0"/>
              <a:pPr/>
              <a:t>‹#›</a:t>
            </a:fld>
            <a:endParaRPr lang="en-US" altLang="en-US" dirty="0"/>
          </a:p>
        </p:txBody>
      </p:sp>
    </p:spTree>
    <p:extLst>
      <p:ext uri="{BB962C8B-B14F-4D97-AF65-F5344CB8AC3E}">
        <p14:creationId xmlns:p14="http://schemas.microsoft.com/office/powerpoint/2010/main" val="1549068720"/>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reserve="1">
  <p:cSld name="Title and Content">
    <p:spTree>
      <p:nvGrpSpPr>
        <p:cNvPr id="1" name=""/>
        <p:cNvGrpSpPr/>
        <p:nvPr/>
      </p:nvGrpSpPr>
      <p:grpSpPr>
        <a:xfrm>
          <a:off x="0" y="0"/>
          <a:ext cx="0" cy="0"/>
          <a:chOff x="0" y="0"/>
          <a:chExt cx="0" cy="0"/>
        </a:xfrm>
      </p:grpSpPr>
      <p:sp>
        <p:nvSpPr>
          <p:cNvPr id="28" name="Shape 28"/>
          <p:cNvSpPr>
            <a:spLocks noGrp="1"/>
          </p:cNvSpPr>
          <p:nvPr>
            <p:ph type="body" idx="1"/>
          </p:nvPr>
        </p:nvSpPr>
        <p:spPr>
          <a:xfrm>
            <a:off x="325119" y="1451113"/>
            <a:ext cx="12354562" cy="7695640"/>
          </a:xfrm>
          <a:prstGeom prst="rect">
            <a:avLst/>
          </a:prstGeom>
        </p:spPr>
        <p:txBody>
          <a:bodyPr anchor="t"/>
          <a:lstStyle>
            <a:lvl1pPr marL="143933" indent="-143933">
              <a:spcBef>
                <a:spcPts val="500"/>
              </a:spcBef>
              <a:buClr>
                <a:srgbClr val="000000">
                  <a:alpha val="2000"/>
                </a:srgbClr>
              </a:buClr>
              <a:buSzPct val="100000"/>
              <a:buChar char="-"/>
              <a:defRPr sz="3400"/>
            </a:lvl1pPr>
            <a:lvl2pPr marL="460663" indent="-346363">
              <a:spcBef>
                <a:spcPts val="500"/>
              </a:spcBef>
              <a:buSzPct val="100000"/>
              <a:buChar char="•"/>
              <a:defRPr sz="3000"/>
            </a:lvl2pPr>
            <a:lvl3pPr marL="787400" indent="-426719">
              <a:spcBef>
                <a:spcPts val="500"/>
              </a:spcBef>
              <a:buSzPct val="100000"/>
              <a:buChar char="—"/>
              <a:defRPr i="1"/>
            </a:lvl3pPr>
            <a:lvl4pPr marL="1221739" indent="-480059">
              <a:spcBef>
                <a:spcPts val="500"/>
              </a:spcBef>
              <a:buSzPct val="100000"/>
              <a:buChar char="–"/>
            </a:lvl4pPr>
            <a:lvl5pPr marL="1579880" indent="-457200">
              <a:spcBef>
                <a:spcPts val="500"/>
              </a:spcBef>
              <a:buSzPct val="100000"/>
              <a:buChar char="»"/>
              <a:defRPr sz="240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9" name="Shape 29"/>
          <p:cNvSpPr>
            <a:spLocks noGrp="1"/>
          </p:cNvSpPr>
          <p:nvPr>
            <p:ph type="title"/>
          </p:nvPr>
        </p:nvSpPr>
        <p:spPr>
          <a:xfrm>
            <a:off x="314798" y="-1"/>
            <a:ext cx="12354562" cy="1292353"/>
          </a:xfrm>
          <a:prstGeom prst="rect">
            <a:avLst/>
          </a:prstGeom>
        </p:spPr>
        <p:txBody>
          <a:bodyPr anchor="ctr"/>
          <a:lstStyle>
            <a:lvl1pPr>
              <a:defRPr sz="3800">
                <a:solidFill>
                  <a:srgbClr val="A81F3D"/>
                </a:solidFill>
                <a:latin typeface="Calibri"/>
                <a:ea typeface="Calibri"/>
                <a:cs typeface="Calibri"/>
                <a:sym typeface="Calibri"/>
              </a:defRPr>
            </a:lvl1pPr>
          </a:lstStyle>
          <a:p>
            <a:r>
              <a:t>Title Text</a:t>
            </a:r>
          </a:p>
        </p:txBody>
      </p:sp>
      <p:sp>
        <p:nvSpPr>
          <p:cNvPr id="7" name="Date Placeholder 1"/>
          <p:cNvSpPr>
            <a:spLocks noGrp="1"/>
          </p:cNvSpPr>
          <p:nvPr>
            <p:ph type="dt" sz="half" idx="11"/>
          </p:nvPr>
        </p:nvSpPr>
        <p:spPr>
          <a:xfrm>
            <a:off x="3152679" y="9067542"/>
            <a:ext cx="2758594" cy="597647"/>
          </a:xfrm>
          <a:prstGeom prst="rect">
            <a:avLst/>
          </a:prstGeom>
        </p:spPr>
        <p:txBody>
          <a:bodyPr/>
          <a:lstStyle>
            <a:lvl1pPr>
              <a:defRPr/>
            </a:lvl1pPr>
          </a:lstStyle>
          <a:p>
            <a:endParaRPr lang="en-US" altLang="en-US" dirty="0"/>
          </a:p>
        </p:txBody>
      </p:sp>
      <p:sp>
        <p:nvSpPr>
          <p:cNvPr id="8" name="Footer Placeholder 2"/>
          <p:cNvSpPr>
            <a:spLocks noGrp="1"/>
          </p:cNvSpPr>
          <p:nvPr>
            <p:ph type="ftr" sz="quarter" idx="12"/>
          </p:nvPr>
        </p:nvSpPr>
        <p:spPr>
          <a:xfrm>
            <a:off x="6008205" y="9067542"/>
            <a:ext cx="3743806" cy="597647"/>
          </a:xfrm>
          <a:prstGeom prst="rect">
            <a:avLst/>
          </a:prstGeom>
        </p:spPr>
        <p:txBody>
          <a:bodyPr/>
          <a:lstStyle>
            <a:lvl1pPr>
              <a:defRPr/>
            </a:lvl1pPr>
          </a:lstStyle>
          <a:p>
            <a:endParaRPr lang="en-US" altLang="en-US"/>
          </a:p>
        </p:txBody>
      </p:sp>
      <p:sp>
        <p:nvSpPr>
          <p:cNvPr id="9" name="Slide Number Placeholder 3"/>
          <p:cNvSpPr txBox="1">
            <a:spLocks/>
          </p:cNvSpPr>
          <p:nvPr userDrawn="1"/>
        </p:nvSpPr>
        <p:spPr>
          <a:xfrm>
            <a:off x="12082271" y="9039098"/>
            <a:ext cx="801125" cy="654536"/>
          </a:xfrm>
          <a:prstGeom prst="rect">
            <a:avLst/>
          </a:prstGeom>
          <a:ln w="12700">
            <a:miter lim="400000"/>
          </a:ln>
        </p:spPr>
        <p:txBody>
          <a:bodyPr wrap="square" lIns="65023" tIns="65023" rIns="65023" bIns="65023"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A81F3D"/>
                </a:solidFill>
                <a:effectLst/>
                <a:uFillTx/>
                <a:latin typeface="Calibri"/>
                <a:ea typeface="Calibri"/>
                <a:cs typeface="Calibri"/>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9pPr>
          </a:lstStyle>
          <a:p>
            <a:fld id="{59A22A36-D3AB-6141-8798-CEC8ADA8220D}" type="slidenum">
              <a:rPr lang="en-US" altLang="en-US" smtClean="0"/>
              <a:pPr/>
              <a:t>‹#›</a:t>
            </a:fld>
            <a:endParaRPr lang="en-US" altLang="en-US" dirty="0"/>
          </a:p>
        </p:txBody>
      </p:sp>
    </p:spTree>
    <p:extLst>
      <p:ext uri="{BB962C8B-B14F-4D97-AF65-F5344CB8AC3E}">
        <p14:creationId xmlns:p14="http://schemas.microsoft.com/office/powerpoint/2010/main" val="874826137"/>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rad Malin">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320107" y="9040143"/>
            <a:ext cx="3034453" cy="355034"/>
          </a:xfrm>
          <a:prstGeom prst="rect">
            <a:avLst/>
          </a:prstGeom>
        </p:spPr>
        <p:txBody>
          <a:bodyPr vert="horz" wrap="square" lIns="91440" tIns="45720" rIns="91440" bIns="45720" numCol="1" anchor="t" anchorCtr="0" compatLnSpc="1">
            <a:prstTxWarp prst="textNoShape">
              <a:avLst/>
            </a:prstTxWarp>
          </a:bodyPr>
          <a:lstStyle>
            <a:lvl1pPr algn="r">
              <a:defRPr sz="1707">
                <a:latin typeface="Arial" panose="020B0604020202020204" pitchFamily="34" charset="0"/>
              </a:defRPr>
            </a:lvl1pPr>
          </a:lstStyle>
          <a:p>
            <a:pPr>
              <a:defRPr/>
            </a:pPr>
            <a:fld id="{4E0F2E3C-DEE7-DD4A-9052-964753260D61}" type="slidenum">
              <a:rPr lang="en-US" altLang="en-US"/>
              <a:pPr>
                <a:defRPr/>
              </a:pPr>
              <a:t>‹#›</a:t>
            </a:fld>
            <a:endParaRPr lang="en-US" altLang="en-US"/>
          </a:p>
        </p:txBody>
      </p:sp>
      <p:sp>
        <p:nvSpPr>
          <p:cNvPr id="7" name="Rectangle 6"/>
          <p:cNvSpPr/>
          <p:nvPr userDrawn="1"/>
        </p:nvSpPr>
        <p:spPr>
          <a:xfrm>
            <a:off x="0" y="9040143"/>
            <a:ext cx="13004800" cy="938744"/>
          </a:xfrm>
          <a:prstGeom prst="rect">
            <a:avLst/>
          </a:prstGeom>
          <a:solidFill>
            <a:srgbClr val="FFFFFF"/>
          </a:solidFill>
          <a:ln w="76200" cap="flat">
            <a:noFill/>
            <a:prstDash val="solid"/>
            <a:bevel/>
          </a:ln>
          <a:effectLst>
            <a:outerShdw blurRad="63500" dist="508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Calibri"/>
              <a:ea typeface="Calibri"/>
              <a:cs typeface="Calibri"/>
              <a:sym typeface="Calibri"/>
            </a:endParaRPr>
          </a:p>
        </p:txBody>
      </p:sp>
      <p:sp>
        <p:nvSpPr>
          <p:cNvPr id="8" name="Rectangle 6"/>
          <p:cNvSpPr>
            <a:spLocks noChangeArrowheads="1"/>
          </p:cNvSpPr>
          <p:nvPr userDrawn="1"/>
        </p:nvSpPr>
        <p:spPr bwMode="auto">
          <a:xfrm>
            <a:off x="10871200" y="9521687"/>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000" b="1" i="1">
                <a:solidFill>
                  <a:schemeClr val="tx1"/>
                </a:solidFill>
                <a:latin typeface="Arial" panose="020B0604020202020204" pitchFamily="34" charset="0"/>
              </a:defRPr>
            </a:lvl1pPr>
            <a:lvl2pPr marL="742950" indent="-285750">
              <a:defRPr sz="2000" b="1" i="1">
                <a:solidFill>
                  <a:schemeClr val="tx1"/>
                </a:solidFill>
                <a:latin typeface="Arial" panose="020B0604020202020204" pitchFamily="34" charset="0"/>
              </a:defRPr>
            </a:lvl2pPr>
            <a:lvl3pPr marL="1143000" indent="-228600">
              <a:defRPr sz="2000" b="1" i="1">
                <a:solidFill>
                  <a:schemeClr val="tx1"/>
                </a:solidFill>
                <a:latin typeface="Arial" panose="020B0604020202020204" pitchFamily="34" charset="0"/>
              </a:defRPr>
            </a:lvl3pPr>
            <a:lvl4pPr marL="1600200" indent="-228600">
              <a:defRPr sz="2000" b="1" i="1">
                <a:solidFill>
                  <a:schemeClr val="tx1"/>
                </a:solidFill>
                <a:latin typeface="Arial" panose="020B0604020202020204" pitchFamily="34" charset="0"/>
              </a:defRPr>
            </a:lvl4pPr>
            <a:lvl5pPr marL="2057400" indent="-228600">
              <a:defRPr sz="2000" b="1" i="1">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b="1" i="1">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b="1" i="1">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b="1" i="1">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b="1" i="1">
                <a:solidFill>
                  <a:schemeClr val="tx1"/>
                </a:solidFill>
                <a:latin typeface="Arial" panose="020B0604020202020204" pitchFamily="34" charset="0"/>
              </a:defRPr>
            </a:lvl9pPr>
          </a:lstStyle>
          <a:p>
            <a:pPr algn="r" eaLnBrk="1" hangingPunct="1">
              <a:defRPr/>
            </a:pPr>
            <a:r>
              <a:rPr lang="en-US" altLang="en-US" sz="1200" i="0" dirty="0">
                <a:solidFill>
                  <a:srgbClr val="808080"/>
                </a:solidFill>
              </a:rPr>
              <a:t>© 2016 Bradley Malin</a:t>
            </a:r>
          </a:p>
        </p:txBody>
      </p:sp>
      <p:sp>
        <p:nvSpPr>
          <p:cNvPr id="10" name="Content Placeholder 2"/>
          <p:cNvSpPr>
            <a:spLocks noGrp="1"/>
          </p:cNvSpPr>
          <p:nvPr>
            <p:ph idx="10"/>
          </p:nvPr>
        </p:nvSpPr>
        <p:spPr>
          <a:xfrm>
            <a:off x="650240" y="2825564"/>
            <a:ext cx="11704320" cy="6569613"/>
          </a:xfr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51130175"/>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Shape 3"/>
          <p:cNvSpPr>
            <a:spLocks noGrp="1"/>
          </p:cNvSpPr>
          <p:nvPr>
            <p:ph type="title"/>
          </p:nvPr>
        </p:nvSpPr>
        <p:spPr>
          <a:xfrm>
            <a:off x="257809" y="231516"/>
            <a:ext cx="12625589" cy="1937174"/>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normAutofit/>
          </a:bodyPr>
          <a:lstStyle/>
          <a:p>
            <a:r>
              <a:t>Title Text</a:t>
            </a:r>
          </a:p>
        </p:txBody>
      </p:sp>
      <p:sp>
        <p:nvSpPr>
          <p:cNvPr id="4" name="Shape 4"/>
          <p:cNvSpPr>
            <a:spLocks noGrp="1"/>
          </p:cNvSpPr>
          <p:nvPr>
            <p:ph type="body" idx="1"/>
          </p:nvPr>
        </p:nvSpPr>
        <p:spPr>
          <a:xfrm>
            <a:off x="257809" y="6756101"/>
            <a:ext cx="11771632" cy="1937174"/>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nchor="b">
            <a:normAutofit/>
          </a:bodyPr>
          <a:lstStyle/>
          <a:p>
            <a:r>
              <a:t>Body Level One</a:t>
            </a:r>
          </a:p>
          <a:p>
            <a:pPr lvl="1"/>
            <a:r>
              <a:t>Body Level Two</a:t>
            </a:r>
          </a:p>
          <a:p>
            <a:pPr lvl="2"/>
            <a:r>
              <a:t>Body Level Three</a:t>
            </a:r>
          </a:p>
          <a:p>
            <a:pPr lvl="3"/>
            <a:r>
              <a:t>Body Level Four</a:t>
            </a:r>
          </a:p>
          <a:p>
            <a:pPr lvl="4"/>
            <a:r>
              <a:t>Body Level Five</a:t>
            </a:r>
          </a:p>
        </p:txBody>
      </p:sp>
      <p:sp>
        <p:nvSpPr>
          <p:cNvPr id="6" name="Shape 6"/>
          <p:cNvSpPr>
            <a:spLocks noGrp="1"/>
          </p:cNvSpPr>
          <p:nvPr>
            <p:ph type="sldNum" sz="quarter" idx="2"/>
          </p:nvPr>
        </p:nvSpPr>
        <p:spPr>
          <a:xfrm>
            <a:off x="9848944" y="9067542"/>
            <a:ext cx="3034454" cy="650749"/>
          </a:xfrm>
          <a:prstGeom prst="rect">
            <a:avLst/>
          </a:prstGeom>
          <a:ln w="12700">
            <a:miter lim="400000"/>
          </a:ln>
        </p:spPr>
        <p:txBody>
          <a:bodyPr lIns="65023" tIns="65023" rIns="65023" bIns="65023" anchor="ctr">
            <a:spAutoFit/>
          </a:bodyPr>
          <a:lstStyle>
            <a:lvl1pPr algn="r">
              <a:defRPr sz="3400">
                <a:ln>
                  <a:noFill/>
                </a:ln>
                <a:solidFill>
                  <a:srgbClr val="A81F3D"/>
                </a:solidFill>
              </a:defRPr>
            </a:lvl1pPr>
          </a:lstStyle>
          <a:p>
            <a:fld id="{86CB4B4D-7CA3-9044-876B-883B54F8677D}" type="slidenum">
              <a:rPr lang="uk-UA" smtClean="0"/>
              <a:pPr/>
              <a:t>‹#›</a:t>
            </a:fld>
            <a:endParaRPr lang="uk-UA"/>
          </a:p>
        </p:txBody>
      </p:sp>
      <p:pic>
        <p:nvPicPr>
          <p:cNvPr id="8" name="Picture 7">
            <a:extLst>
              <a:ext uri="{FF2B5EF4-FFF2-40B4-BE49-F238E27FC236}">
                <a16:creationId xmlns:a16="http://schemas.microsoft.com/office/drawing/2014/main" id="{B0CB3ECA-ABBE-4A52-BE77-7971DF7C39DF}"/>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1639" b="18468"/>
          <a:stretch/>
        </p:blipFill>
        <p:spPr>
          <a:xfrm>
            <a:off x="0" y="9139230"/>
            <a:ext cx="8994098" cy="50737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3" r:id="rId4"/>
  </p:sldLayoutIdLst>
  <p:transition spd="med"/>
  <p:txStyles>
    <p:titleStyle>
      <a:lvl1pPr marL="0" marR="0" indent="0" algn="l" defTabSz="457200" latinLnBrk="0">
        <a:lnSpc>
          <a:spcPct val="100000"/>
        </a:lnSpc>
        <a:spcBef>
          <a:spcPts val="0"/>
        </a:spcBef>
        <a:spcAft>
          <a:spcPts val="0"/>
        </a:spcAft>
        <a:buClrTx/>
        <a:buSzTx/>
        <a:buFontTx/>
        <a:buNone/>
        <a:tabLst/>
        <a:defRPr sz="5600" b="1" i="0" u="none" strike="noStrike" cap="none" spc="0" baseline="0">
          <a:ln>
            <a:noFill/>
          </a:ln>
          <a:solidFill>
            <a:srgbClr val="C00000"/>
          </a:solidFill>
          <a:uFillTx/>
          <a:latin typeface="Arial"/>
          <a:ea typeface="Arial"/>
          <a:cs typeface="Arial"/>
          <a:sym typeface="Arial"/>
        </a:defRPr>
      </a:lvl1pPr>
      <a:lvl2pPr marL="0" marR="0" indent="0" algn="l" defTabSz="457200" latinLnBrk="0">
        <a:lnSpc>
          <a:spcPct val="100000"/>
        </a:lnSpc>
        <a:spcBef>
          <a:spcPts val="0"/>
        </a:spcBef>
        <a:spcAft>
          <a:spcPts val="0"/>
        </a:spcAft>
        <a:buClrTx/>
        <a:buSzTx/>
        <a:buFontTx/>
        <a:buNone/>
        <a:tabLst/>
        <a:defRPr sz="5600" b="1" i="0" u="none" strike="noStrike" cap="none" spc="0" baseline="0">
          <a:ln>
            <a:noFill/>
          </a:ln>
          <a:solidFill>
            <a:srgbClr val="1F497D"/>
          </a:solidFill>
          <a:uFillTx/>
          <a:latin typeface="Arial"/>
          <a:ea typeface="Arial"/>
          <a:cs typeface="Arial"/>
          <a:sym typeface="Arial"/>
        </a:defRPr>
      </a:lvl2pPr>
      <a:lvl3pPr marL="0" marR="0" indent="0" algn="l" defTabSz="457200" latinLnBrk="0">
        <a:lnSpc>
          <a:spcPct val="100000"/>
        </a:lnSpc>
        <a:spcBef>
          <a:spcPts val="0"/>
        </a:spcBef>
        <a:spcAft>
          <a:spcPts val="0"/>
        </a:spcAft>
        <a:buClrTx/>
        <a:buSzTx/>
        <a:buFontTx/>
        <a:buNone/>
        <a:tabLst/>
        <a:defRPr sz="5600" b="1" i="0" u="none" strike="noStrike" cap="none" spc="0" baseline="0">
          <a:ln>
            <a:noFill/>
          </a:ln>
          <a:solidFill>
            <a:srgbClr val="1F497D"/>
          </a:solidFill>
          <a:uFillTx/>
          <a:latin typeface="Arial"/>
          <a:ea typeface="Arial"/>
          <a:cs typeface="Arial"/>
          <a:sym typeface="Arial"/>
        </a:defRPr>
      </a:lvl3pPr>
      <a:lvl4pPr marL="0" marR="0" indent="0" algn="l" defTabSz="457200" latinLnBrk="0">
        <a:lnSpc>
          <a:spcPct val="100000"/>
        </a:lnSpc>
        <a:spcBef>
          <a:spcPts val="0"/>
        </a:spcBef>
        <a:spcAft>
          <a:spcPts val="0"/>
        </a:spcAft>
        <a:buClrTx/>
        <a:buSzTx/>
        <a:buFontTx/>
        <a:buNone/>
        <a:tabLst/>
        <a:defRPr sz="5600" b="1" i="0" u="none" strike="noStrike" cap="none" spc="0" baseline="0">
          <a:ln>
            <a:noFill/>
          </a:ln>
          <a:solidFill>
            <a:srgbClr val="1F497D"/>
          </a:solidFill>
          <a:uFillTx/>
          <a:latin typeface="Arial"/>
          <a:ea typeface="Arial"/>
          <a:cs typeface="Arial"/>
          <a:sym typeface="Arial"/>
        </a:defRPr>
      </a:lvl4pPr>
      <a:lvl5pPr marL="0" marR="0" indent="0" algn="l" defTabSz="457200" latinLnBrk="0">
        <a:lnSpc>
          <a:spcPct val="100000"/>
        </a:lnSpc>
        <a:spcBef>
          <a:spcPts val="0"/>
        </a:spcBef>
        <a:spcAft>
          <a:spcPts val="0"/>
        </a:spcAft>
        <a:buClrTx/>
        <a:buSzTx/>
        <a:buFontTx/>
        <a:buNone/>
        <a:tabLst/>
        <a:defRPr sz="5600" b="1" i="0" u="none" strike="noStrike" cap="none" spc="0" baseline="0">
          <a:ln>
            <a:noFill/>
          </a:ln>
          <a:solidFill>
            <a:srgbClr val="1F497D"/>
          </a:solidFill>
          <a:uFillTx/>
          <a:latin typeface="Arial"/>
          <a:ea typeface="Arial"/>
          <a:cs typeface="Arial"/>
          <a:sym typeface="Arial"/>
        </a:defRPr>
      </a:lvl5pPr>
      <a:lvl6pPr marL="0" marR="0" indent="0" algn="l" defTabSz="457200" latinLnBrk="0">
        <a:lnSpc>
          <a:spcPct val="100000"/>
        </a:lnSpc>
        <a:spcBef>
          <a:spcPts val="0"/>
        </a:spcBef>
        <a:spcAft>
          <a:spcPts val="0"/>
        </a:spcAft>
        <a:buClrTx/>
        <a:buSzTx/>
        <a:buFontTx/>
        <a:buNone/>
        <a:tabLst/>
        <a:defRPr sz="5600" b="1" i="0" u="none" strike="noStrike" cap="none" spc="0" baseline="0">
          <a:ln>
            <a:noFill/>
          </a:ln>
          <a:solidFill>
            <a:srgbClr val="1F497D"/>
          </a:solidFill>
          <a:uFillTx/>
          <a:latin typeface="Arial"/>
          <a:ea typeface="Arial"/>
          <a:cs typeface="Arial"/>
          <a:sym typeface="Arial"/>
        </a:defRPr>
      </a:lvl6pPr>
      <a:lvl7pPr marL="0" marR="0" indent="0" algn="l" defTabSz="457200" latinLnBrk="0">
        <a:lnSpc>
          <a:spcPct val="100000"/>
        </a:lnSpc>
        <a:spcBef>
          <a:spcPts val="0"/>
        </a:spcBef>
        <a:spcAft>
          <a:spcPts val="0"/>
        </a:spcAft>
        <a:buClrTx/>
        <a:buSzTx/>
        <a:buFontTx/>
        <a:buNone/>
        <a:tabLst/>
        <a:defRPr sz="5600" b="1" i="0" u="none" strike="noStrike" cap="none" spc="0" baseline="0">
          <a:ln>
            <a:noFill/>
          </a:ln>
          <a:solidFill>
            <a:srgbClr val="1F497D"/>
          </a:solidFill>
          <a:uFillTx/>
          <a:latin typeface="Arial"/>
          <a:ea typeface="Arial"/>
          <a:cs typeface="Arial"/>
          <a:sym typeface="Arial"/>
        </a:defRPr>
      </a:lvl7pPr>
      <a:lvl8pPr marL="0" marR="0" indent="0" algn="l" defTabSz="457200" latinLnBrk="0">
        <a:lnSpc>
          <a:spcPct val="100000"/>
        </a:lnSpc>
        <a:spcBef>
          <a:spcPts val="0"/>
        </a:spcBef>
        <a:spcAft>
          <a:spcPts val="0"/>
        </a:spcAft>
        <a:buClrTx/>
        <a:buSzTx/>
        <a:buFontTx/>
        <a:buNone/>
        <a:tabLst/>
        <a:defRPr sz="5600" b="1" i="0" u="none" strike="noStrike" cap="none" spc="0" baseline="0">
          <a:ln>
            <a:noFill/>
          </a:ln>
          <a:solidFill>
            <a:srgbClr val="1F497D"/>
          </a:solidFill>
          <a:uFillTx/>
          <a:latin typeface="Arial"/>
          <a:ea typeface="Arial"/>
          <a:cs typeface="Arial"/>
          <a:sym typeface="Arial"/>
        </a:defRPr>
      </a:lvl8pPr>
      <a:lvl9pPr marL="0" marR="0" indent="0" algn="l" defTabSz="457200" latinLnBrk="0">
        <a:lnSpc>
          <a:spcPct val="100000"/>
        </a:lnSpc>
        <a:spcBef>
          <a:spcPts val="0"/>
        </a:spcBef>
        <a:spcAft>
          <a:spcPts val="0"/>
        </a:spcAft>
        <a:buClrTx/>
        <a:buSzTx/>
        <a:buFontTx/>
        <a:buNone/>
        <a:tabLst/>
        <a:defRPr sz="5600" b="1" i="0" u="none" strike="noStrike" cap="none" spc="0" baseline="0">
          <a:ln>
            <a:noFill/>
          </a:ln>
          <a:solidFill>
            <a:srgbClr val="1F497D"/>
          </a:solidFill>
          <a:uFillTx/>
          <a:latin typeface="Arial"/>
          <a:ea typeface="Arial"/>
          <a:cs typeface="Arial"/>
          <a:sym typeface="Arial"/>
        </a:defRPr>
      </a:lvl9pPr>
    </p:titleStyle>
    <p:bodyStyle>
      <a:lvl1pPr marL="0" marR="0" indent="0" algn="l" defTabSz="457200" latinLnBrk="0">
        <a:lnSpc>
          <a:spcPct val="100000"/>
        </a:lnSpc>
        <a:spcBef>
          <a:spcPts val="400"/>
        </a:spcBef>
        <a:spcAft>
          <a:spcPts val="0"/>
        </a:spcAft>
        <a:buClrTx/>
        <a:buSzTx/>
        <a:buFontTx/>
        <a:buNone/>
        <a:tabLst/>
        <a:defRPr sz="2800" b="0" i="0" u="none" strike="noStrike" cap="none" spc="0" baseline="0">
          <a:ln>
            <a:noFill/>
          </a:ln>
          <a:solidFill>
            <a:srgbClr val="000000"/>
          </a:solidFill>
          <a:uFillTx/>
          <a:latin typeface="Arial"/>
          <a:ea typeface="Arial"/>
          <a:cs typeface="Arial"/>
          <a:sym typeface="Arial"/>
        </a:defRPr>
      </a:lvl1pPr>
      <a:lvl2pPr marL="0" marR="0" indent="457200" algn="l" defTabSz="457200" latinLnBrk="0">
        <a:lnSpc>
          <a:spcPct val="100000"/>
        </a:lnSpc>
        <a:spcBef>
          <a:spcPts val="400"/>
        </a:spcBef>
        <a:spcAft>
          <a:spcPts val="0"/>
        </a:spcAft>
        <a:buClrTx/>
        <a:buSzTx/>
        <a:buFontTx/>
        <a:buNone/>
        <a:tabLst/>
        <a:defRPr sz="2800" b="0" i="0" u="none" strike="noStrike" cap="none" spc="0" baseline="0">
          <a:ln>
            <a:noFill/>
          </a:ln>
          <a:solidFill>
            <a:srgbClr val="000000"/>
          </a:solidFill>
          <a:uFillTx/>
          <a:latin typeface="Arial"/>
          <a:ea typeface="Arial"/>
          <a:cs typeface="Arial"/>
          <a:sym typeface="Arial"/>
        </a:defRPr>
      </a:lvl2pPr>
      <a:lvl3pPr marL="0" marR="0" indent="914400" algn="l" defTabSz="457200" latinLnBrk="0">
        <a:lnSpc>
          <a:spcPct val="100000"/>
        </a:lnSpc>
        <a:spcBef>
          <a:spcPts val="400"/>
        </a:spcBef>
        <a:spcAft>
          <a:spcPts val="0"/>
        </a:spcAft>
        <a:buClrTx/>
        <a:buSzTx/>
        <a:buFontTx/>
        <a:buNone/>
        <a:tabLst/>
        <a:defRPr sz="2800" b="0" i="0" u="none" strike="noStrike" cap="none" spc="0" baseline="0">
          <a:ln>
            <a:noFill/>
          </a:ln>
          <a:solidFill>
            <a:srgbClr val="000000"/>
          </a:solidFill>
          <a:uFillTx/>
          <a:latin typeface="Arial"/>
          <a:ea typeface="Arial"/>
          <a:cs typeface="Arial"/>
          <a:sym typeface="Arial"/>
        </a:defRPr>
      </a:lvl3pPr>
      <a:lvl4pPr marL="0" marR="0" indent="1371600" algn="l" defTabSz="457200" latinLnBrk="0">
        <a:lnSpc>
          <a:spcPct val="100000"/>
        </a:lnSpc>
        <a:spcBef>
          <a:spcPts val="400"/>
        </a:spcBef>
        <a:spcAft>
          <a:spcPts val="0"/>
        </a:spcAft>
        <a:buClrTx/>
        <a:buSzTx/>
        <a:buFontTx/>
        <a:buNone/>
        <a:tabLst/>
        <a:defRPr sz="2800" b="0" i="0" u="none" strike="noStrike" cap="none" spc="0" baseline="0">
          <a:ln>
            <a:noFill/>
          </a:ln>
          <a:solidFill>
            <a:srgbClr val="000000"/>
          </a:solidFill>
          <a:uFillTx/>
          <a:latin typeface="Arial"/>
          <a:ea typeface="Arial"/>
          <a:cs typeface="Arial"/>
          <a:sym typeface="Arial"/>
        </a:defRPr>
      </a:lvl4pPr>
      <a:lvl5pPr marL="0" marR="0" indent="1828800" algn="l" defTabSz="457200" latinLnBrk="0">
        <a:lnSpc>
          <a:spcPct val="100000"/>
        </a:lnSpc>
        <a:spcBef>
          <a:spcPts val="400"/>
        </a:spcBef>
        <a:spcAft>
          <a:spcPts val="0"/>
        </a:spcAft>
        <a:buClrTx/>
        <a:buSzTx/>
        <a:buFontTx/>
        <a:buNone/>
        <a:tabLst/>
        <a:defRPr sz="2800" b="0" i="0" u="none" strike="noStrike" cap="none" spc="0" baseline="0">
          <a:ln>
            <a:noFill/>
          </a:ln>
          <a:solidFill>
            <a:srgbClr val="000000"/>
          </a:solidFill>
          <a:uFillTx/>
          <a:latin typeface="Arial"/>
          <a:ea typeface="Arial"/>
          <a:cs typeface="Arial"/>
          <a:sym typeface="Arial"/>
        </a:defRPr>
      </a:lvl5pPr>
      <a:lvl6pPr marL="0" marR="0" indent="2286000" algn="l" defTabSz="457200" latinLnBrk="0">
        <a:lnSpc>
          <a:spcPct val="100000"/>
        </a:lnSpc>
        <a:spcBef>
          <a:spcPts val="400"/>
        </a:spcBef>
        <a:spcAft>
          <a:spcPts val="0"/>
        </a:spcAft>
        <a:buClrTx/>
        <a:buSzTx/>
        <a:buFontTx/>
        <a:buNone/>
        <a:tabLst/>
        <a:defRPr sz="2800" b="0" i="0" u="none" strike="noStrike" cap="none" spc="0" baseline="0">
          <a:ln>
            <a:noFill/>
          </a:ln>
          <a:solidFill>
            <a:srgbClr val="000000"/>
          </a:solidFill>
          <a:uFillTx/>
          <a:latin typeface="Arial"/>
          <a:ea typeface="Arial"/>
          <a:cs typeface="Arial"/>
          <a:sym typeface="Arial"/>
        </a:defRPr>
      </a:lvl6pPr>
      <a:lvl7pPr marL="0" marR="0" indent="2743200" algn="l" defTabSz="457200" latinLnBrk="0">
        <a:lnSpc>
          <a:spcPct val="100000"/>
        </a:lnSpc>
        <a:spcBef>
          <a:spcPts val="400"/>
        </a:spcBef>
        <a:spcAft>
          <a:spcPts val="0"/>
        </a:spcAft>
        <a:buClrTx/>
        <a:buSzTx/>
        <a:buFontTx/>
        <a:buNone/>
        <a:tabLst/>
        <a:defRPr sz="2800" b="0" i="0" u="none" strike="noStrike" cap="none" spc="0" baseline="0">
          <a:ln>
            <a:noFill/>
          </a:ln>
          <a:solidFill>
            <a:srgbClr val="000000"/>
          </a:solidFill>
          <a:uFillTx/>
          <a:latin typeface="Arial"/>
          <a:ea typeface="Arial"/>
          <a:cs typeface="Arial"/>
          <a:sym typeface="Arial"/>
        </a:defRPr>
      </a:lvl7pPr>
      <a:lvl8pPr marL="0" marR="0" indent="3200400" algn="l" defTabSz="457200" latinLnBrk="0">
        <a:lnSpc>
          <a:spcPct val="100000"/>
        </a:lnSpc>
        <a:spcBef>
          <a:spcPts val="400"/>
        </a:spcBef>
        <a:spcAft>
          <a:spcPts val="0"/>
        </a:spcAft>
        <a:buClrTx/>
        <a:buSzTx/>
        <a:buFontTx/>
        <a:buNone/>
        <a:tabLst/>
        <a:defRPr sz="2800" b="0" i="0" u="none" strike="noStrike" cap="none" spc="0" baseline="0">
          <a:ln>
            <a:noFill/>
          </a:ln>
          <a:solidFill>
            <a:srgbClr val="000000"/>
          </a:solidFill>
          <a:uFillTx/>
          <a:latin typeface="Arial"/>
          <a:ea typeface="Arial"/>
          <a:cs typeface="Arial"/>
          <a:sym typeface="Arial"/>
        </a:defRPr>
      </a:lvl8pPr>
      <a:lvl9pPr marL="0" marR="0" indent="3657600" algn="l" defTabSz="457200" latinLnBrk="0">
        <a:lnSpc>
          <a:spcPct val="100000"/>
        </a:lnSpc>
        <a:spcBef>
          <a:spcPts val="400"/>
        </a:spcBef>
        <a:spcAft>
          <a:spcPts val="0"/>
        </a:spcAft>
        <a:buClrTx/>
        <a:buSzTx/>
        <a:buFontTx/>
        <a:buNone/>
        <a:tabLst/>
        <a:defRPr sz="2800" b="0" i="0" u="none" strike="noStrike" cap="none" spc="0" baseline="0">
          <a:ln>
            <a:noFill/>
          </a:ln>
          <a:solidFill>
            <a:srgbClr val="000000"/>
          </a:solidFill>
          <a:uFillTx/>
          <a:latin typeface="Arial"/>
          <a:ea typeface="Arial"/>
          <a:cs typeface="Arial"/>
          <a:sym typeface="Arial"/>
        </a:defRPr>
      </a:lvl9pPr>
    </p:bodyStyle>
    <p:otherStyle>
      <a:lvl1pPr marL="0" marR="0" indent="0" algn="r" defTabSz="914400" latinLnBrk="0">
        <a:lnSpc>
          <a:spcPct val="100000"/>
        </a:lnSpc>
        <a:spcBef>
          <a:spcPts val="0"/>
        </a:spcBef>
        <a:spcAft>
          <a:spcPts val="0"/>
        </a:spcAft>
        <a:buClrTx/>
        <a:buSzTx/>
        <a:buFontTx/>
        <a:buNone/>
        <a:tabLst/>
        <a:defRPr sz="3400" b="0" i="0" u="none" strike="noStrike" cap="none" spc="0" baseline="0">
          <a:ln>
            <a:noFill/>
          </a:ln>
          <a:solidFill>
            <a:schemeClr val="tx1"/>
          </a:solidFill>
          <a:uFillTx/>
          <a:latin typeface="+mn-lt"/>
          <a:ea typeface="+mn-ea"/>
          <a:cs typeface="+mn-cs"/>
          <a:sym typeface="Calibri"/>
        </a:defRPr>
      </a:lvl1pPr>
      <a:lvl2pPr marL="0" marR="0" indent="457200" algn="r" defTabSz="914400" latinLnBrk="0">
        <a:lnSpc>
          <a:spcPct val="100000"/>
        </a:lnSpc>
        <a:spcBef>
          <a:spcPts val="0"/>
        </a:spcBef>
        <a:spcAft>
          <a:spcPts val="0"/>
        </a:spcAft>
        <a:buClrTx/>
        <a:buSzTx/>
        <a:buFontTx/>
        <a:buNone/>
        <a:tabLst/>
        <a:defRPr sz="3400" b="0" i="0" u="none" strike="noStrike" cap="none" spc="0" baseline="0">
          <a:ln>
            <a:noFill/>
          </a:ln>
          <a:solidFill>
            <a:schemeClr val="tx1"/>
          </a:solidFill>
          <a:uFillTx/>
          <a:latin typeface="+mn-lt"/>
          <a:ea typeface="+mn-ea"/>
          <a:cs typeface="+mn-cs"/>
          <a:sym typeface="Calibri"/>
        </a:defRPr>
      </a:lvl2pPr>
      <a:lvl3pPr marL="0" marR="0" indent="914400" algn="r" defTabSz="914400" latinLnBrk="0">
        <a:lnSpc>
          <a:spcPct val="100000"/>
        </a:lnSpc>
        <a:spcBef>
          <a:spcPts val="0"/>
        </a:spcBef>
        <a:spcAft>
          <a:spcPts val="0"/>
        </a:spcAft>
        <a:buClrTx/>
        <a:buSzTx/>
        <a:buFontTx/>
        <a:buNone/>
        <a:tabLst/>
        <a:defRPr sz="3400" b="0" i="0" u="none" strike="noStrike" cap="none" spc="0" baseline="0">
          <a:ln>
            <a:noFill/>
          </a:ln>
          <a:solidFill>
            <a:schemeClr val="tx1"/>
          </a:solidFill>
          <a:uFillTx/>
          <a:latin typeface="+mn-lt"/>
          <a:ea typeface="+mn-ea"/>
          <a:cs typeface="+mn-cs"/>
          <a:sym typeface="Calibri"/>
        </a:defRPr>
      </a:lvl3pPr>
      <a:lvl4pPr marL="0" marR="0" indent="1371600" algn="r" defTabSz="914400" latinLnBrk="0">
        <a:lnSpc>
          <a:spcPct val="100000"/>
        </a:lnSpc>
        <a:spcBef>
          <a:spcPts val="0"/>
        </a:spcBef>
        <a:spcAft>
          <a:spcPts val="0"/>
        </a:spcAft>
        <a:buClrTx/>
        <a:buSzTx/>
        <a:buFontTx/>
        <a:buNone/>
        <a:tabLst/>
        <a:defRPr sz="3400" b="0" i="0" u="none" strike="noStrike" cap="none" spc="0" baseline="0">
          <a:ln>
            <a:noFill/>
          </a:ln>
          <a:solidFill>
            <a:schemeClr val="tx1"/>
          </a:solidFill>
          <a:uFillTx/>
          <a:latin typeface="+mn-lt"/>
          <a:ea typeface="+mn-ea"/>
          <a:cs typeface="+mn-cs"/>
          <a:sym typeface="Calibri"/>
        </a:defRPr>
      </a:lvl4pPr>
      <a:lvl5pPr marL="0" marR="0" indent="1828800" algn="r" defTabSz="914400" latinLnBrk="0">
        <a:lnSpc>
          <a:spcPct val="100000"/>
        </a:lnSpc>
        <a:spcBef>
          <a:spcPts val="0"/>
        </a:spcBef>
        <a:spcAft>
          <a:spcPts val="0"/>
        </a:spcAft>
        <a:buClrTx/>
        <a:buSzTx/>
        <a:buFontTx/>
        <a:buNone/>
        <a:tabLst/>
        <a:defRPr sz="3400" b="0" i="0" u="none" strike="noStrike" cap="none" spc="0" baseline="0">
          <a:ln>
            <a:noFill/>
          </a:ln>
          <a:solidFill>
            <a:schemeClr val="tx1"/>
          </a:solidFill>
          <a:uFillTx/>
          <a:latin typeface="+mn-lt"/>
          <a:ea typeface="+mn-ea"/>
          <a:cs typeface="+mn-cs"/>
          <a:sym typeface="Calibri"/>
        </a:defRPr>
      </a:lvl5pPr>
      <a:lvl6pPr marL="0" marR="0" indent="2286000" algn="r" defTabSz="914400" latinLnBrk="0">
        <a:lnSpc>
          <a:spcPct val="100000"/>
        </a:lnSpc>
        <a:spcBef>
          <a:spcPts val="0"/>
        </a:spcBef>
        <a:spcAft>
          <a:spcPts val="0"/>
        </a:spcAft>
        <a:buClrTx/>
        <a:buSzTx/>
        <a:buFontTx/>
        <a:buNone/>
        <a:tabLst/>
        <a:defRPr sz="3400" b="0" i="0" u="none" strike="noStrike" cap="none" spc="0" baseline="0">
          <a:ln>
            <a:noFill/>
          </a:ln>
          <a:solidFill>
            <a:schemeClr val="tx1"/>
          </a:solidFill>
          <a:uFillTx/>
          <a:latin typeface="+mn-lt"/>
          <a:ea typeface="+mn-ea"/>
          <a:cs typeface="+mn-cs"/>
          <a:sym typeface="Calibri"/>
        </a:defRPr>
      </a:lvl6pPr>
      <a:lvl7pPr marL="0" marR="0" indent="2743200" algn="r" defTabSz="914400" latinLnBrk="0">
        <a:lnSpc>
          <a:spcPct val="100000"/>
        </a:lnSpc>
        <a:spcBef>
          <a:spcPts val="0"/>
        </a:spcBef>
        <a:spcAft>
          <a:spcPts val="0"/>
        </a:spcAft>
        <a:buClrTx/>
        <a:buSzTx/>
        <a:buFontTx/>
        <a:buNone/>
        <a:tabLst/>
        <a:defRPr sz="3400" b="0" i="0" u="none" strike="noStrike" cap="none" spc="0" baseline="0">
          <a:ln>
            <a:noFill/>
          </a:ln>
          <a:solidFill>
            <a:schemeClr val="tx1"/>
          </a:solidFill>
          <a:uFillTx/>
          <a:latin typeface="+mn-lt"/>
          <a:ea typeface="+mn-ea"/>
          <a:cs typeface="+mn-cs"/>
          <a:sym typeface="Calibri"/>
        </a:defRPr>
      </a:lvl7pPr>
      <a:lvl8pPr marL="0" marR="0" indent="3200400" algn="r" defTabSz="914400" latinLnBrk="0">
        <a:lnSpc>
          <a:spcPct val="100000"/>
        </a:lnSpc>
        <a:spcBef>
          <a:spcPts val="0"/>
        </a:spcBef>
        <a:spcAft>
          <a:spcPts val="0"/>
        </a:spcAft>
        <a:buClrTx/>
        <a:buSzTx/>
        <a:buFontTx/>
        <a:buNone/>
        <a:tabLst/>
        <a:defRPr sz="3400" b="0" i="0" u="none" strike="noStrike" cap="none" spc="0" baseline="0">
          <a:ln>
            <a:noFill/>
          </a:ln>
          <a:solidFill>
            <a:schemeClr val="tx1"/>
          </a:solidFill>
          <a:uFillTx/>
          <a:latin typeface="+mn-lt"/>
          <a:ea typeface="+mn-ea"/>
          <a:cs typeface="+mn-cs"/>
          <a:sym typeface="Calibri"/>
        </a:defRPr>
      </a:lvl8pPr>
      <a:lvl9pPr marL="0" marR="0" indent="3657600" algn="r" defTabSz="914400" latinLnBrk="0">
        <a:lnSpc>
          <a:spcPct val="100000"/>
        </a:lnSpc>
        <a:spcBef>
          <a:spcPts val="0"/>
        </a:spcBef>
        <a:spcAft>
          <a:spcPts val="0"/>
        </a:spcAft>
        <a:buClrTx/>
        <a:buSzTx/>
        <a:buFontTx/>
        <a:buNone/>
        <a:tabLst/>
        <a:defRPr sz="34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Layout" Target="../slideLayouts/slideLayout3.xml"/><Relationship Id="rId5" Type="http://schemas.openxmlformats.org/officeDocument/2006/relationships/image" Target="../media/image6.tiff"/><Relationship Id="rId4" Type="http://schemas.openxmlformats.org/officeDocument/2006/relationships/image" Target="../media/image5.tiff"/></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image" Target="../media/image38.tif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tiff"/><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3.xml"/><Relationship Id="rId4" Type="http://schemas.openxmlformats.org/officeDocument/2006/relationships/image" Target="../media/image43.emf"/></Relationships>
</file>

<file path=ppt/slides/_rels/slide52.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Layout" Target="../slideLayouts/slideLayout3.xml"/><Relationship Id="rId6" Type="http://schemas.openxmlformats.org/officeDocument/2006/relationships/image" Target="../media/image48.tiff"/><Relationship Id="rId5" Type="http://schemas.openxmlformats.org/officeDocument/2006/relationships/image" Target="../media/image47.tiff"/><Relationship Id="rId4" Type="http://schemas.openxmlformats.org/officeDocument/2006/relationships/image" Target="../media/image46.e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50.tiff"/><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50.tiff"/><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51.(nul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52.tiff"/><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image" Target="../media/image53.tiff"/><Relationship Id="rId1" Type="http://schemas.openxmlformats.org/officeDocument/2006/relationships/slideLayout" Target="../slideLayouts/slideLayout3.xml"/><Relationship Id="rId4" Type="http://schemas.openxmlformats.org/officeDocument/2006/relationships/image" Target="../media/image55.tif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hape 47"/>
          <p:cNvSpPr>
            <a:spLocks noGrp="1"/>
          </p:cNvSpPr>
          <p:nvPr>
            <p:ph type="ctrTitle"/>
          </p:nvPr>
        </p:nvSpPr>
        <p:spPr/>
        <p:txBody>
          <a:bodyPr>
            <a:normAutofit fontScale="90000"/>
          </a:bodyPr>
          <a:lstStyle>
            <a:lvl1pPr>
              <a:defRPr sz="5600"/>
            </a:lvl1pPr>
          </a:lstStyle>
          <a:p>
            <a:r>
              <a:rPr lang="en-US"/>
              <a:t>De-Identification and Differential Privacy</a:t>
            </a:r>
            <a:endParaRPr lang="en-US" dirty="0"/>
          </a:p>
        </p:txBody>
      </p:sp>
      <p:sp>
        <p:nvSpPr>
          <p:cNvPr id="9" name="Text Placeholder 8">
            <a:extLst>
              <a:ext uri="{FF2B5EF4-FFF2-40B4-BE49-F238E27FC236}">
                <a16:creationId xmlns:a16="http://schemas.microsoft.com/office/drawing/2014/main" id="{894BB574-D588-0340-A118-F65138351EF3}"/>
              </a:ext>
            </a:extLst>
          </p:cNvPr>
          <p:cNvSpPr>
            <a:spLocks noGrp="1"/>
          </p:cNvSpPr>
          <p:nvPr>
            <p:ph type="body" sz="half" idx="1"/>
          </p:nvPr>
        </p:nvSpPr>
        <p:spPr/>
        <p:txBody>
          <a:bodyPr anchor="b"/>
          <a:lstStyle/>
          <a:p>
            <a:r>
              <a:rPr lang="en-US" sz="2800" dirty="0"/>
              <a:t>Special Topics on Privacy and Public Auditability</a:t>
            </a:r>
          </a:p>
          <a:p>
            <a:r>
              <a:rPr lang="en-US" sz="2800" dirty="0"/>
              <a:t>National Institute of Standards and Technology</a:t>
            </a:r>
          </a:p>
          <a:p>
            <a:r>
              <a:rPr lang="en-US" sz="2800" dirty="0"/>
              <a:t>January 27, 2020</a:t>
            </a:r>
          </a:p>
          <a:p>
            <a:endParaRPr lang="en-US" sz="2800" dirty="0"/>
          </a:p>
          <a:p>
            <a:r>
              <a:rPr lang="en-US" sz="2800" dirty="0"/>
              <a:t>Simson L. Garfinkel</a:t>
            </a:r>
          </a:p>
          <a:p>
            <a:r>
              <a:rPr lang="en-US" sz="2800" dirty="0"/>
              <a:t>Senior Computer Scientist for Confidentiality and Data Access</a:t>
            </a:r>
          </a:p>
          <a:p>
            <a:r>
              <a:rPr lang="en-US" sz="2800" dirty="0"/>
              <a:t>Associate Directorate for Research and Methodology</a:t>
            </a:r>
          </a:p>
          <a:p>
            <a:r>
              <a:rPr lang="en-US" sz="2800" dirty="0"/>
              <a:t>U.S. Census Bureau</a:t>
            </a:r>
          </a:p>
          <a:p>
            <a:pPr algn="l"/>
            <a:endParaRPr lang="en-US" dirty="0"/>
          </a:p>
        </p:txBody>
      </p:sp>
      <p:sp>
        <p:nvSpPr>
          <p:cNvPr id="51" name="Shape 51"/>
          <p:cNvSpPr>
            <a:spLocks noGrp="1"/>
          </p:cNvSpPr>
          <p:nvPr>
            <p:ph type="sldNum" sz="quarter" idx="2"/>
          </p:nvPr>
        </p:nvSpPr>
        <p:spPr/>
        <p:txBody>
          <a:bodyPr/>
          <a:lstStyle/>
          <a:p>
            <a:fld id="{86CB4B4D-7CA3-9044-876B-883B54F8677D}" type="slidenum">
              <a:rPr lang="en-US" smtClean="0"/>
              <a:pPr/>
              <a:t>1</a:t>
            </a:fld>
            <a:endParaRPr lang="en-US"/>
          </a:p>
        </p:txBody>
      </p:sp>
      <p:sp>
        <p:nvSpPr>
          <p:cNvPr id="49" name="Shape 49"/>
          <p:cNvSpPr/>
          <p:nvPr/>
        </p:nvSpPr>
        <p:spPr>
          <a:xfrm>
            <a:off x="2249829" y="7120458"/>
            <a:ext cx="4696853" cy="408315"/>
          </a:xfrm>
          <a:prstGeom prst="rect">
            <a:avLst/>
          </a:prstGeom>
          <a:ln w="12700">
            <a:miter lim="400000"/>
          </a:ln>
          <a:extLst>
            <a:ext uri="{C572A759-6A51-4108-AA02-DFA0A04FC94B}">
              <ma14:wrappingTextBoxFlag xmlns:ma14="http://schemas.microsoft.com/office/mac/drawingml/2011/main" xmlns="" val="1"/>
            </a:ext>
          </a:extLst>
        </p:spPr>
        <p:txBody>
          <a:bodyPr wrap="square" lIns="65023" tIns="65023" rIns="65023" bIns="65023">
            <a:spAutoFit/>
          </a:bodyPr>
          <a:lstStyle/>
          <a:p>
            <a:pPr defTabSz="650240">
              <a:spcBef>
                <a:spcPts val="600"/>
              </a:spcBef>
              <a:defRPr sz="3800"/>
            </a:pPr>
            <a:endParaRPr sz="1800" b="1" dirty="0"/>
          </a:p>
        </p:txBody>
      </p:sp>
      <p:sp>
        <p:nvSpPr>
          <p:cNvPr id="2" name="TextBox 1"/>
          <p:cNvSpPr txBox="1"/>
          <p:nvPr/>
        </p:nvSpPr>
        <p:spPr>
          <a:xfrm>
            <a:off x="5960788" y="8757078"/>
            <a:ext cx="5936489" cy="6237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r>
              <a:rPr kumimoji="0" lang="en-US" sz="1600" b="0" i="0" u="none" strike="noStrike" cap="none" spc="0" normalizeH="0" baseline="0" dirty="0">
                <a:ln>
                  <a:noFill/>
                </a:ln>
                <a:solidFill>
                  <a:srgbClr val="000000"/>
                </a:solidFill>
                <a:effectLst/>
                <a:uFillTx/>
                <a:sym typeface="Calibri"/>
              </a:rPr>
              <a:t>Disclaimer: </a:t>
            </a:r>
            <a:r>
              <a:rPr lang="en-US" sz="1600" dirty="0"/>
              <a:t>The views expressed in this talk are those of the author, and not necessarily those of the U.S. Census Bureau.</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a:bodyPr>
          <a:lstStyle/>
          <a:p>
            <a:pPr marL="831080" lvl="1" indent="-514350">
              <a:buFont typeface="+mj-lt"/>
              <a:buAutoNum type="arabicPeriod"/>
            </a:pPr>
            <a:r>
              <a:rPr lang="en-US" dirty="0"/>
              <a:t>Privacy risks of Open Data ☺</a:t>
            </a:r>
          </a:p>
          <a:p>
            <a:pPr marL="831080" lvl="1" indent="-514350">
              <a:buFont typeface="+mj-lt"/>
              <a:buAutoNum type="arabicPeriod"/>
            </a:pPr>
            <a:r>
              <a:rPr lang="en-US" dirty="0"/>
              <a:t>Addressing privacy risks with de-identification </a:t>
            </a:r>
          </a:p>
          <a:p>
            <a:pPr marL="831080" lvl="1" indent="-514350">
              <a:buFont typeface="+mj-lt"/>
              <a:buAutoNum type="arabicPeriod"/>
            </a:pPr>
            <a:r>
              <a:rPr lang="en-US" dirty="0">
                <a:solidFill>
                  <a:schemeClr val="bg1">
                    <a:lumMod val="85000"/>
                  </a:schemeClr>
                </a:solidFill>
              </a:rPr>
              <a:t>De-identification techniques</a:t>
            </a:r>
          </a:p>
          <a:p>
            <a:pPr marL="831080" lvl="1" indent="-514350">
              <a:buFont typeface="+mj-lt"/>
              <a:buAutoNum type="arabicPeriod"/>
            </a:pPr>
            <a:r>
              <a:rPr lang="en-US" dirty="0">
                <a:solidFill>
                  <a:schemeClr val="bg1">
                    <a:lumMod val="85000"/>
                  </a:schemeClr>
                </a:solidFill>
              </a:rPr>
              <a:t>De-identification failings</a:t>
            </a:r>
          </a:p>
          <a:p>
            <a:pPr marL="831080" lvl="1" indent="-514350">
              <a:buFont typeface="+mj-lt"/>
              <a:buAutoNum type="arabicPeriod"/>
            </a:pPr>
            <a:r>
              <a:rPr lang="en-US" dirty="0">
                <a:solidFill>
                  <a:schemeClr val="bg1">
                    <a:lumMod val="85000"/>
                  </a:schemeClr>
                </a:solidFill>
              </a:rPr>
              <a:t>Database reconstruction</a:t>
            </a:r>
          </a:p>
          <a:p>
            <a:pPr marL="831080" lvl="1" indent="-514350">
              <a:buFont typeface="+mj-lt"/>
              <a:buAutoNum type="arabicPeriod"/>
            </a:pPr>
            <a:r>
              <a:rPr lang="en-US" dirty="0">
                <a:solidFill>
                  <a:schemeClr val="bg1">
                    <a:lumMod val="85000"/>
                  </a:schemeClr>
                </a:solidFill>
              </a:rPr>
              <a:t>Differential Privacy</a:t>
            </a:r>
          </a:p>
          <a:p>
            <a:endParaRPr lang="en-US" dirty="0">
              <a:solidFill>
                <a:schemeClr val="tx2"/>
              </a:solidFill>
            </a:endParaRPr>
          </a:p>
        </p:txBody>
      </p:sp>
      <p:sp>
        <p:nvSpPr>
          <p:cNvPr id="3" name="Title 2"/>
          <p:cNvSpPr>
            <a:spLocks noGrp="1"/>
          </p:cNvSpPr>
          <p:nvPr>
            <p:ph type="title"/>
          </p:nvPr>
        </p:nvSpPr>
        <p:spPr/>
        <p:txBody>
          <a:bodyPr/>
          <a:lstStyle/>
          <a:p>
            <a:r>
              <a:rPr lang="en-US" dirty="0"/>
              <a:t>Outline for today’s talk</a:t>
            </a:r>
          </a:p>
        </p:txBody>
      </p:sp>
    </p:spTree>
    <p:extLst>
      <p:ext uri="{BB962C8B-B14F-4D97-AF65-F5344CB8AC3E}">
        <p14:creationId xmlns:p14="http://schemas.microsoft.com/office/powerpoint/2010/main" val="2692044983"/>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F30D7D-3904-8048-9BEF-912FA505AC90}"/>
              </a:ext>
            </a:extLst>
          </p:cNvPr>
          <p:cNvSpPr>
            <a:spLocks noGrp="1"/>
          </p:cNvSpPr>
          <p:nvPr>
            <p:ph type="title"/>
          </p:nvPr>
        </p:nvSpPr>
        <p:spPr>
          <a:xfrm>
            <a:off x="450164" y="7188591"/>
            <a:ext cx="11194941" cy="1937092"/>
          </a:xfrm>
        </p:spPr>
        <p:txBody>
          <a:bodyPr/>
          <a:lstStyle/>
          <a:p>
            <a:r>
              <a:rPr lang="en-US" dirty="0"/>
              <a:t>Lesson 2: </a:t>
            </a:r>
            <a:br>
              <a:rPr lang="en-US" dirty="0"/>
            </a:br>
            <a:r>
              <a:rPr lang="en-US" dirty="0"/>
              <a:t>We can de-identify data by removing names. </a:t>
            </a:r>
          </a:p>
        </p:txBody>
      </p:sp>
      <p:pic>
        <p:nvPicPr>
          <p:cNvPr id="6" name="Content Placeholder 11">
            <a:extLst>
              <a:ext uri="{FF2B5EF4-FFF2-40B4-BE49-F238E27FC236}">
                <a16:creationId xmlns:a16="http://schemas.microsoft.com/office/drawing/2014/main" id="{744A8ECE-28DB-374F-A11A-492D79C6E01E}"/>
              </a:ext>
            </a:extLst>
          </p:cNvPr>
          <p:cNvPicPr>
            <a:picLocks noGrp="1" noChangeAspect="1"/>
          </p:cNvPicPr>
          <p:nvPr>
            <p:ph idx="10"/>
          </p:nvPr>
        </p:nvPicPr>
        <p:blipFill>
          <a:blip r:embed="rId2"/>
          <a:stretch>
            <a:fillRect/>
          </a:stretch>
        </p:blipFill>
        <p:spPr>
          <a:xfrm>
            <a:off x="629587" y="862011"/>
            <a:ext cx="11015519" cy="6017227"/>
          </a:xfrm>
          <a:prstGeom prst="rect">
            <a:avLst/>
          </a:prstGeom>
          <a:ln w="12700">
            <a:miter lim="400000"/>
          </a:ln>
          <a:extLst>
            <a:ext uri="{C572A759-6A51-4108-AA02-DFA0A04FC94B}">
              <ma14:wrappingTextBoxFlag xmlns:ma14="http://schemas.microsoft.com/office/mac/drawingml/2011/main" xmlns="" val="1"/>
            </a:ext>
          </a:extLst>
        </p:spPr>
      </p:pic>
    </p:spTree>
    <p:extLst>
      <p:ext uri="{BB962C8B-B14F-4D97-AF65-F5344CB8AC3E}">
        <p14:creationId xmlns:p14="http://schemas.microsoft.com/office/powerpoint/2010/main" val="561187151"/>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5A59-457A-D44C-ADD8-B40FAD1BBB8D}"/>
              </a:ext>
            </a:extLst>
          </p:cNvPr>
          <p:cNvSpPr>
            <a:spLocks noGrp="1"/>
          </p:cNvSpPr>
          <p:nvPr>
            <p:ph type="title"/>
          </p:nvPr>
        </p:nvSpPr>
        <p:spPr/>
        <p:txBody>
          <a:bodyPr>
            <a:normAutofit/>
          </a:bodyPr>
          <a:lstStyle/>
          <a:p>
            <a:r>
              <a:rPr lang="en-US" dirty="0"/>
              <a:t>Open Data is US Policy.</a:t>
            </a:r>
          </a:p>
        </p:txBody>
      </p:sp>
      <p:sp>
        <p:nvSpPr>
          <p:cNvPr id="6" name="Text Placeholder 5">
            <a:extLst>
              <a:ext uri="{FF2B5EF4-FFF2-40B4-BE49-F238E27FC236}">
                <a16:creationId xmlns:a16="http://schemas.microsoft.com/office/drawing/2014/main" id="{9D25DF7E-F2EE-6447-9238-AEFB95597B84}"/>
              </a:ext>
            </a:extLst>
          </p:cNvPr>
          <p:cNvSpPr>
            <a:spLocks noGrp="1"/>
          </p:cNvSpPr>
          <p:nvPr>
            <p:ph type="body" sz="half" idx="1"/>
          </p:nvPr>
        </p:nvSpPr>
        <p:spPr/>
        <p:txBody>
          <a:bodyPr/>
          <a:lstStyle/>
          <a:p>
            <a:r>
              <a:rPr lang="en-US" dirty="0"/>
              <a:t>M-13-13 Open Data Policy</a:t>
            </a:r>
          </a:p>
          <a:p>
            <a:endParaRPr lang="en-US" dirty="0"/>
          </a:p>
        </p:txBody>
      </p:sp>
      <p:grpSp>
        <p:nvGrpSpPr>
          <p:cNvPr id="9" name="Group 8">
            <a:extLst>
              <a:ext uri="{FF2B5EF4-FFF2-40B4-BE49-F238E27FC236}">
                <a16:creationId xmlns:a16="http://schemas.microsoft.com/office/drawing/2014/main" id="{E39F1CA2-D636-FA4E-9678-30D4AFE1F133}"/>
              </a:ext>
            </a:extLst>
          </p:cNvPr>
          <p:cNvGrpSpPr/>
          <p:nvPr/>
        </p:nvGrpSpPr>
        <p:grpSpPr>
          <a:xfrm>
            <a:off x="0" y="3373736"/>
            <a:ext cx="13004800" cy="5442461"/>
            <a:chOff x="0" y="3373736"/>
            <a:chExt cx="13004800" cy="5442461"/>
          </a:xfrm>
        </p:grpSpPr>
        <p:pic>
          <p:nvPicPr>
            <p:cNvPr id="7" name="Picture 6">
              <a:extLst>
                <a:ext uri="{FF2B5EF4-FFF2-40B4-BE49-F238E27FC236}">
                  <a16:creationId xmlns:a16="http://schemas.microsoft.com/office/drawing/2014/main" id="{7806FD96-50EC-AE44-BC3E-E683E26FF639}"/>
                </a:ext>
              </a:extLst>
            </p:cNvPr>
            <p:cNvPicPr>
              <a:picLocks noChangeAspect="1"/>
            </p:cNvPicPr>
            <p:nvPr/>
          </p:nvPicPr>
          <p:blipFill>
            <a:blip r:embed="rId2"/>
            <a:stretch>
              <a:fillRect/>
            </a:stretch>
          </p:blipFill>
          <p:spPr>
            <a:xfrm>
              <a:off x="0" y="3373736"/>
              <a:ext cx="13004800" cy="1131321"/>
            </a:xfrm>
            <a:prstGeom prst="rect">
              <a:avLst/>
            </a:prstGeom>
          </p:spPr>
        </p:pic>
        <p:pic>
          <p:nvPicPr>
            <p:cNvPr id="8" name="Picture 7">
              <a:extLst>
                <a:ext uri="{FF2B5EF4-FFF2-40B4-BE49-F238E27FC236}">
                  <a16:creationId xmlns:a16="http://schemas.microsoft.com/office/drawing/2014/main" id="{61E919AB-8A3E-B443-88C0-D479A3F08F20}"/>
                </a:ext>
              </a:extLst>
            </p:cNvPr>
            <p:cNvPicPr>
              <a:picLocks noChangeAspect="1"/>
            </p:cNvPicPr>
            <p:nvPr/>
          </p:nvPicPr>
          <p:blipFill>
            <a:blip r:embed="rId3"/>
            <a:stretch>
              <a:fillRect/>
            </a:stretch>
          </p:blipFill>
          <p:spPr>
            <a:xfrm>
              <a:off x="0" y="4596096"/>
              <a:ext cx="13004800" cy="4220101"/>
            </a:xfrm>
            <a:prstGeom prst="rect">
              <a:avLst/>
            </a:prstGeom>
          </p:spPr>
        </p:pic>
      </p:grpSp>
      <p:pic>
        <p:nvPicPr>
          <p:cNvPr id="11" name="Picture 10">
            <a:extLst>
              <a:ext uri="{FF2B5EF4-FFF2-40B4-BE49-F238E27FC236}">
                <a16:creationId xmlns:a16="http://schemas.microsoft.com/office/drawing/2014/main" id="{C1EEE9B2-A195-7A4F-AE61-6CB72D24496F}"/>
              </a:ext>
            </a:extLst>
          </p:cNvPr>
          <p:cNvPicPr>
            <a:picLocks noChangeAspect="1"/>
          </p:cNvPicPr>
          <p:nvPr/>
        </p:nvPicPr>
        <p:blipFill rotWithShape="1">
          <a:blip r:embed="rId4"/>
          <a:srcRect l="899" r="-901" b="7790"/>
          <a:stretch/>
        </p:blipFill>
        <p:spPr>
          <a:xfrm>
            <a:off x="0" y="1686955"/>
            <a:ext cx="13004800" cy="8066645"/>
          </a:xfrm>
          <a:prstGeom prst="rect">
            <a:avLst/>
          </a:prstGeom>
        </p:spPr>
      </p:pic>
    </p:spTree>
    <p:extLst>
      <p:ext uri="{BB962C8B-B14F-4D97-AF65-F5344CB8AC3E}">
        <p14:creationId xmlns:p14="http://schemas.microsoft.com/office/powerpoint/2010/main" val="110506854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4" fill="hold" nodeType="clickEffect">
                                  <p:stCondLst>
                                    <p:cond delay="0"/>
                                  </p:stCondLst>
                                  <p:childTnLst>
                                    <p:anim calcmode="lin" valueType="num">
                                      <p:cBhvr additive="base">
                                        <p:cTn id="6" dur="500"/>
                                        <p:tgtEl>
                                          <p:spTgt spid="11"/>
                                        </p:tgtEl>
                                        <p:attrNameLst>
                                          <p:attrName>ppt_y</p:attrName>
                                        </p:attrNameLst>
                                      </p:cBhvr>
                                      <p:tavLst>
                                        <p:tav tm="0">
                                          <p:val>
                                            <p:strVal val="#ppt_y"/>
                                          </p:val>
                                        </p:tav>
                                        <p:tav tm="100000">
                                          <p:val>
                                            <p:strVal val="#ppt_y+#ppt_h*1.125000"/>
                                          </p:val>
                                        </p:tav>
                                      </p:tavLst>
                                    </p:anim>
                                    <p:animEffect transition="out" filter="wipe(down)">
                                      <p:cBhvr>
                                        <p:cTn id="7" dur="500"/>
                                        <p:tgtEl>
                                          <p:spTgt spid="11"/>
                                        </p:tgtEl>
                                      </p:cBhvr>
                                    </p:animEffect>
                                    <p:set>
                                      <p:cBhvr>
                                        <p:cTn id="8"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2834092-61EF-CC49-A3B3-DA61A15A813C}"/>
              </a:ext>
            </a:extLst>
          </p:cNvPr>
          <p:cNvSpPr>
            <a:spLocks noGrp="1"/>
          </p:cNvSpPr>
          <p:nvPr>
            <p:ph type="body" idx="1"/>
          </p:nvPr>
        </p:nvSpPr>
        <p:spPr>
          <a:xfrm>
            <a:off x="325119" y="1439056"/>
            <a:ext cx="12354562" cy="7707697"/>
          </a:xfrm>
        </p:spPr>
        <p:txBody>
          <a:bodyPr>
            <a:normAutofit/>
          </a:bodyPr>
          <a:lstStyle/>
          <a:p>
            <a:r>
              <a:rPr lang="en-US" dirty="0"/>
              <a:t>“Consistent with OMB's Open Government Directive, agencies must adopt a presumption in favor of openness to the extent permitted by law and subject to privacy, confidentiality, security, or other valid restrictions.”</a:t>
            </a:r>
          </a:p>
          <a:p>
            <a:endParaRPr lang="en-US" dirty="0"/>
          </a:p>
          <a:p>
            <a:r>
              <a:rPr lang="en-US" dirty="0"/>
              <a:t>In practice, do not release:</a:t>
            </a:r>
          </a:p>
          <a:p>
            <a:pPr marL="457200" indent="-457200">
              <a:buFont typeface="Arial" panose="020B0604020202020204" pitchFamily="34" charset="0"/>
              <a:buChar char="•"/>
            </a:pPr>
            <a:r>
              <a:rPr lang="en-US" dirty="0"/>
              <a:t>Data that would be exempt from FOIA.</a:t>
            </a:r>
          </a:p>
          <a:p>
            <a:pPr marL="457200" indent="-457200">
              <a:buFont typeface="Arial" panose="020B0604020202020204" pitchFamily="34" charset="0"/>
              <a:buChar char="•"/>
            </a:pPr>
            <a:r>
              <a:rPr lang="en-US" dirty="0"/>
              <a:t>Data that could harm an individual</a:t>
            </a:r>
          </a:p>
          <a:p>
            <a:endParaRPr lang="en-US" dirty="0"/>
          </a:p>
          <a:p>
            <a:r>
              <a:rPr lang="en-US" dirty="0"/>
              <a:t>Especially an issue for proactive data releases.</a:t>
            </a:r>
          </a:p>
          <a:p>
            <a:endParaRPr lang="en-US" dirty="0"/>
          </a:p>
          <a:p>
            <a:endParaRPr lang="en-US" dirty="0"/>
          </a:p>
        </p:txBody>
      </p:sp>
      <p:sp>
        <p:nvSpPr>
          <p:cNvPr id="5" name="Title 4">
            <a:extLst>
              <a:ext uri="{FF2B5EF4-FFF2-40B4-BE49-F238E27FC236}">
                <a16:creationId xmlns:a16="http://schemas.microsoft.com/office/drawing/2014/main" id="{34CC15FF-71B2-454A-AE90-604A04C10E7D}"/>
              </a:ext>
            </a:extLst>
          </p:cNvPr>
          <p:cNvSpPr>
            <a:spLocks noGrp="1"/>
          </p:cNvSpPr>
          <p:nvPr>
            <p:ph type="title"/>
          </p:nvPr>
        </p:nvSpPr>
        <p:spPr/>
        <p:txBody>
          <a:bodyPr>
            <a:normAutofit/>
          </a:bodyPr>
          <a:lstStyle/>
          <a:p>
            <a:r>
              <a:rPr lang="en-US" dirty="0"/>
              <a:t>M-13-13: Open Data must be consistent with privacy</a:t>
            </a:r>
          </a:p>
        </p:txBody>
      </p:sp>
    </p:spTree>
    <p:extLst>
      <p:ext uri="{BB962C8B-B14F-4D97-AF65-F5344CB8AC3E}">
        <p14:creationId xmlns:p14="http://schemas.microsoft.com/office/powerpoint/2010/main" val="626955424"/>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348FD26-6E1F-0140-9722-2C99D426630E}"/>
              </a:ext>
            </a:extLst>
          </p:cNvPr>
          <p:cNvSpPr>
            <a:spLocks noGrp="1"/>
          </p:cNvSpPr>
          <p:nvPr>
            <p:ph type="title"/>
          </p:nvPr>
        </p:nvSpPr>
        <p:spPr/>
        <p:txBody>
          <a:bodyPr/>
          <a:lstStyle/>
          <a:p>
            <a:r>
              <a:rPr lang="en-US" dirty="0"/>
              <a:t>M-13-13 warns that data may be identifiable</a:t>
            </a:r>
          </a:p>
        </p:txBody>
      </p:sp>
      <p:grpSp>
        <p:nvGrpSpPr>
          <p:cNvPr id="6" name="Group 5">
            <a:extLst>
              <a:ext uri="{FF2B5EF4-FFF2-40B4-BE49-F238E27FC236}">
                <a16:creationId xmlns:a16="http://schemas.microsoft.com/office/drawing/2014/main" id="{FACE9A2E-C942-5A42-840D-1F138F1A6BF4}"/>
              </a:ext>
            </a:extLst>
          </p:cNvPr>
          <p:cNvGrpSpPr/>
          <p:nvPr/>
        </p:nvGrpSpPr>
        <p:grpSpPr>
          <a:xfrm>
            <a:off x="0" y="2276804"/>
            <a:ext cx="12861561" cy="6307494"/>
            <a:chOff x="0" y="2276804"/>
            <a:chExt cx="13004800" cy="6307494"/>
          </a:xfrm>
        </p:grpSpPr>
        <p:pic>
          <p:nvPicPr>
            <p:cNvPr id="4" name="Picture 3">
              <a:extLst>
                <a:ext uri="{FF2B5EF4-FFF2-40B4-BE49-F238E27FC236}">
                  <a16:creationId xmlns:a16="http://schemas.microsoft.com/office/drawing/2014/main" id="{D9CABF89-442B-3649-865A-BFF1BBD92B91}"/>
                </a:ext>
              </a:extLst>
            </p:cNvPr>
            <p:cNvPicPr>
              <a:picLocks noChangeAspect="1"/>
            </p:cNvPicPr>
            <p:nvPr/>
          </p:nvPicPr>
          <p:blipFill>
            <a:blip r:embed="rId2"/>
            <a:stretch>
              <a:fillRect/>
            </a:stretch>
          </p:blipFill>
          <p:spPr>
            <a:xfrm>
              <a:off x="0" y="2276804"/>
              <a:ext cx="13004800" cy="5199991"/>
            </a:xfrm>
            <a:prstGeom prst="rect">
              <a:avLst/>
            </a:prstGeom>
          </p:spPr>
        </p:pic>
        <p:pic>
          <p:nvPicPr>
            <p:cNvPr id="5" name="Picture 4">
              <a:extLst>
                <a:ext uri="{FF2B5EF4-FFF2-40B4-BE49-F238E27FC236}">
                  <a16:creationId xmlns:a16="http://schemas.microsoft.com/office/drawing/2014/main" id="{C81B9CBB-2F53-6240-9798-684B5134BEAD}"/>
                </a:ext>
              </a:extLst>
            </p:cNvPr>
            <p:cNvPicPr>
              <a:picLocks noChangeAspect="1"/>
            </p:cNvPicPr>
            <p:nvPr/>
          </p:nvPicPr>
          <p:blipFill rotWithShape="1">
            <a:blip r:embed="rId3"/>
            <a:srcRect t="13214" r="980"/>
            <a:stretch/>
          </p:blipFill>
          <p:spPr>
            <a:xfrm>
              <a:off x="59634" y="7324578"/>
              <a:ext cx="12877433" cy="1259720"/>
            </a:xfrm>
            <a:prstGeom prst="rect">
              <a:avLst/>
            </a:prstGeom>
          </p:spPr>
        </p:pic>
      </p:grpSp>
    </p:spTree>
    <p:extLst>
      <p:ext uri="{BB962C8B-B14F-4D97-AF65-F5344CB8AC3E}">
        <p14:creationId xmlns:p14="http://schemas.microsoft.com/office/powerpoint/2010/main" val="1028469887"/>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20FCE8D-BC31-3C4D-B50A-AB0A8C2BDDAE}"/>
              </a:ext>
            </a:extLst>
          </p:cNvPr>
          <p:cNvSpPr>
            <a:spLocks noGrp="1"/>
          </p:cNvSpPr>
          <p:nvPr>
            <p:ph type="body" idx="1"/>
          </p:nvPr>
        </p:nvSpPr>
        <p:spPr>
          <a:xfrm>
            <a:off x="325119" y="1292352"/>
            <a:ext cx="12354562" cy="7854401"/>
          </a:xfrm>
        </p:spPr>
        <p:txBody>
          <a:bodyPr>
            <a:normAutofit fontScale="55000" lnSpcReduction="20000"/>
          </a:bodyPr>
          <a:lstStyle/>
          <a:p>
            <a:r>
              <a:rPr lang="en-US" b="1" dirty="0"/>
              <a:t>In 2006 America Online (AOL) published “search logs” to help the research community.</a:t>
            </a:r>
          </a:p>
          <a:p>
            <a:endParaRPr lang="en-US" dirty="0"/>
          </a:p>
          <a:p>
            <a:r>
              <a:rPr lang="en-US" b="1" dirty="0">
                <a:latin typeface="Consolas" panose="020B0609020204030204" pitchFamily="49" charset="0"/>
                <a:cs typeface="Consolas" panose="020B0609020204030204" pitchFamily="49" charset="0"/>
              </a:rPr>
              <a:t>500k User Session Collection</a:t>
            </a:r>
            <a:br>
              <a:rPr lang="en-US" dirty="0">
                <a:latin typeface="Consolas" panose="020B0609020204030204" pitchFamily="49" charset="0"/>
                <a:cs typeface="Consolas" panose="020B0609020204030204" pitchFamily="49" charset="0"/>
              </a:rPr>
            </a:br>
            <a:r>
              <a:rPr lang="en-US" dirty="0">
                <a:latin typeface="Consolas" panose="020B0609020204030204" pitchFamily="49" charset="0"/>
                <a:cs typeface="Consolas" panose="020B0609020204030204" pitchFamily="49" charset="0"/>
              </a:rPr>
              <a:t>----------------------------------------------</a:t>
            </a:r>
            <a:br>
              <a:rPr lang="en-US" dirty="0">
                <a:latin typeface="Consolas" panose="020B0609020204030204" pitchFamily="49" charset="0"/>
                <a:cs typeface="Consolas" panose="020B0609020204030204" pitchFamily="49" charset="0"/>
              </a:rPr>
            </a:br>
            <a:r>
              <a:rPr lang="en-US" dirty="0">
                <a:latin typeface="Consolas" panose="020B0609020204030204" pitchFamily="49" charset="0"/>
                <a:cs typeface="Consolas" panose="020B0609020204030204" pitchFamily="49" charset="0"/>
              </a:rPr>
              <a:t>This collection is distributed for NON-COMMERCIAL RESEARCH USE ONLY. </a:t>
            </a:r>
            <a:br>
              <a:rPr lang="en-US" dirty="0">
                <a:latin typeface="Consolas" panose="020B0609020204030204" pitchFamily="49" charset="0"/>
                <a:cs typeface="Consolas" panose="020B0609020204030204" pitchFamily="49" charset="0"/>
              </a:rPr>
            </a:br>
            <a:r>
              <a:rPr lang="en-US" dirty="0">
                <a:latin typeface="Consolas" panose="020B0609020204030204" pitchFamily="49" charset="0"/>
                <a:cs typeface="Consolas" panose="020B0609020204030204" pitchFamily="49" charset="0"/>
              </a:rPr>
              <a:t>Any application of this collection for commercial purposes is STRICTLY PROHIBITED.</a:t>
            </a:r>
          </a:p>
          <a:p>
            <a:endParaRPr lang="en-US" dirty="0">
              <a:latin typeface="Consolas" panose="020B0609020204030204" pitchFamily="49" charset="0"/>
              <a:cs typeface="Consolas" panose="020B0609020204030204" pitchFamily="49" charset="0"/>
            </a:endParaRPr>
          </a:p>
          <a:p>
            <a:r>
              <a:rPr lang="en-US" b="1" dirty="0">
                <a:latin typeface="Consolas" panose="020B0609020204030204" pitchFamily="49" charset="0"/>
                <a:cs typeface="Consolas" panose="020B0609020204030204" pitchFamily="49" charset="0"/>
              </a:rPr>
              <a:t>Brief description:</a:t>
            </a:r>
          </a:p>
          <a:p>
            <a:r>
              <a:rPr lang="en-US" dirty="0">
                <a:latin typeface="Consolas" panose="020B0609020204030204" pitchFamily="49" charset="0"/>
                <a:cs typeface="Consolas" panose="020B0609020204030204" pitchFamily="49" charset="0"/>
              </a:rPr>
              <a:t>This collection consists of ~20M web queries collected from ~650k users over three months. The data is sorted by anonymous user ID and sequentially arranged. </a:t>
            </a:r>
          </a:p>
          <a:p>
            <a:endParaRPr lang="en-US" dirty="0">
              <a:latin typeface="Consolas" panose="020B0609020204030204" pitchFamily="49" charset="0"/>
              <a:cs typeface="Consolas" panose="020B0609020204030204" pitchFamily="49" charset="0"/>
            </a:endParaRPr>
          </a:p>
          <a:p>
            <a:r>
              <a:rPr lang="en-US" dirty="0">
                <a:latin typeface="Consolas" panose="020B0609020204030204" pitchFamily="49" charset="0"/>
                <a:cs typeface="Consolas" panose="020B0609020204030204" pitchFamily="49" charset="0"/>
              </a:rPr>
              <a:t>The goal of this collection is to provide real query log data that is based on real users. </a:t>
            </a:r>
          </a:p>
          <a:p>
            <a:r>
              <a:rPr lang="en-US" dirty="0">
                <a:latin typeface="Consolas" panose="020B0609020204030204" pitchFamily="49" charset="0"/>
                <a:cs typeface="Consolas" panose="020B0609020204030204" pitchFamily="49" charset="0"/>
              </a:rPr>
              <a:t>It could be used for personalization, query reformulation or other types of search research. </a:t>
            </a:r>
          </a:p>
          <a:p>
            <a:endParaRPr lang="en-US" dirty="0">
              <a:latin typeface="Consolas" panose="020B0609020204030204" pitchFamily="49" charset="0"/>
              <a:cs typeface="Consolas" panose="020B0609020204030204" pitchFamily="49" charset="0"/>
            </a:endParaRPr>
          </a:p>
          <a:p>
            <a:r>
              <a:rPr lang="en-US" dirty="0">
                <a:latin typeface="Consolas" panose="020B0609020204030204" pitchFamily="49" charset="0"/>
                <a:cs typeface="Consolas" panose="020B0609020204030204" pitchFamily="49" charset="0"/>
              </a:rPr>
              <a:t>The data set includes {</a:t>
            </a:r>
            <a:r>
              <a:rPr lang="en-US" b="1" dirty="0" err="1">
                <a:latin typeface="Consolas" panose="020B0609020204030204" pitchFamily="49" charset="0"/>
                <a:cs typeface="Consolas" panose="020B0609020204030204" pitchFamily="49" charset="0"/>
              </a:rPr>
              <a:t>AnonID</a:t>
            </a:r>
            <a:r>
              <a:rPr lang="en-US" dirty="0">
                <a:latin typeface="Consolas" panose="020B0609020204030204" pitchFamily="49" charset="0"/>
                <a:cs typeface="Consolas" panose="020B0609020204030204" pitchFamily="49" charset="0"/>
              </a:rPr>
              <a:t>, </a:t>
            </a:r>
            <a:r>
              <a:rPr lang="en-US" b="1" dirty="0">
                <a:latin typeface="Consolas" panose="020B0609020204030204" pitchFamily="49" charset="0"/>
                <a:cs typeface="Consolas" panose="020B0609020204030204" pitchFamily="49" charset="0"/>
              </a:rPr>
              <a:t>Query</a:t>
            </a:r>
            <a:r>
              <a:rPr lang="en-US" dirty="0">
                <a:latin typeface="Consolas" panose="020B0609020204030204" pitchFamily="49" charset="0"/>
                <a:cs typeface="Consolas" panose="020B0609020204030204" pitchFamily="49" charset="0"/>
              </a:rPr>
              <a:t>, </a:t>
            </a:r>
            <a:r>
              <a:rPr lang="en-US" b="1" dirty="0" err="1">
                <a:latin typeface="Consolas" panose="020B0609020204030204" pitchFamily="49" charset="0"/>
                <a:cs typeface="Consolas" panose="020B0609020204030204" pitchFamily="49" charset="0"/>
              </a:rPr>
              <a:t>QueryTime</a:t>
            </a:r>
            <a:r>
              <a:rPr lang="en-US" dirty="0">
                <a:latin typeface="Consolas" panose="020B0609020204030204" pitchFamily="49" charset="0"/>
                <a:cs typeface="Consolas" panose="020B0609020204030204" pitchFamily="49" charset="0"/>
              </a:rPr>
              <a:t>, </a:t>
            </a:r>
            <a:r>
              <a:rPr lang="en-US" b="1" dirty="0" err="1">
                <a:latin typeface="Consolas" panose="020B0609020204030204" pitchFamily="49" charset="0"/>
                <a:cs typeface="Consolas" panose="020B0609020204030204" pitchFamily="49" charset="0"/>
              </a:rPr>
              <a:t>ItemRank</a:t>
            </a:r>
            <a:r>
              <a:rPr lang="en-US" dirty="0">
                <a:latin typeface="Consolas" panose="020B0609020204030204" pitchFamily="49" charset="0"/>
                <a:cs typeface="Consolas" panose="020B0609020204030204" pitchFamily="49" charset="0"/>
              </a:rPr>
              <a:t>, </a:t>
            </a:r>
            <a:r>
              <a:rPr lang="en-US" b="1" dirty="0" err="1">
                <a:latin typeface="Consolas" panose="020B0609020204030204" pitchFamily="49" charset="0"/>
                <a:cs typeface="Consolas" panose="020B0609020204030204" pitchFamily="49" charset="0"/>
              </a:rPr>
              <a:t>ClickURL</a:t>
            </a:r>
            <a:r>
              <a:rPr lang="en-US" dirty="0">
                <a:latin typeface="Consolas" panose="020B0609020204030204" pitchFamily="49" charset="0"/>
                <a:cs typeface="Consolas" panose="020B0609020204030204" pitchFamily="49" charset="0"/>
              </a:rPr>
              <a:t>}.</a:t>
            </a:r>
            <a:br>
              <a:rPr lang="en-US" dirty="0">
                <a:latin typeface="Consolas" panose="020B0609020204030204" pitchFamily="49" charset="0"/>
                <a:cs typeface="Consolas" panose="020B0609020204030204" pitchFamily="49" charset="0"/>
              </a:rPr>
            </a:br>
            <a:r>
              <a:rPr lang="en-US" dirty="0">
                <a:latin typeface="Consolas" panose="020B0609020204030204" pitchFamily="49" charset="0"/>
                <a:cs typeface="Consolas" panose="020B0609020204030204" pitchFamily="49" charset="0"/>
              </a:rPr>
              <a:t>        </a:t>
            </a:r>
            <a:r>
              <a:rPr lang="en-US" b="1" dirty="0" err="1">
                <a:latin typeface="Consolas" panose="020B0609020204030204" pitchFamily="49" charset="0"/>
                <a:cs typeface="Consolas" panose="020B0609020204030204" pitchFamily="49" charset="0"/>
              </a:rPr>
              <a:t>AnonID</a:t>
            </a:r>
            <a:r>
              <a:rPr lang="en-US" dirty="0">
                <a:latin typeface="Consolas" panose="020B0609020204030204" pitchFamily="49" charset="0"/>
                <a:cs typeface="Consolas" panose="020B0609020204030204" pitchFamily="49" charset="0"/>
              </a:rPr>
              <a:t>    - an anonymous user ID number.</a:t>
            </a:r>
            <a:br>
              <a:rPr lang="en-US" dirty="0">
                <a:latin typeface="Consolas" panose="020B0609020204030204" pitchFamily="49" charset="0"/>
                <a:cs typeface="Consolas" panose="020B0609020204030204" pitchFamily="49" charset="0"/>
              </a:rPr>
            </a:br>
            <a:r>
              <a:rPr lang="en-US" dirty="0">
                <a:latin typeface="Consolas" panose="020B0609020204030204" pitchFamily="49" charset="0"/>
                <a:cs typeface="Consolas" panose="020B0609020204030204" pitchFamily="49" charset="0"/>
              </a:rPr>
              <a:t>        </a:t>
            </a:r>
            <a:r>
              <a:rPr lang="en-US" b="1" dirty="0">
                <a:latin typeface="Consolas" panose="020B0609020204030204" pitchFamily="49" charset="0"/>
                <a:cs typeface="Consolas" panose="020B0609020204030204" pitchFamily="49" charset="0"/>
              </a:rPr>
              <a:t>Query</a:t>
            </a:r>
            <a:r>
              <a:rPr lang="en-US" dirty="0">
                <a:latin typeface="Consolas" panose="020B0609020204030204" pitchFamily="49" charset="0"/>
                <a:cs typeface="Consolas" panose="020B0609020204030204" pitchFamily="49" charset="0"/>
              </a:rPr>
              <a:t>     - the query issued by the user, case shifted with</a:t>
            </a:r>
            <a:br>
              <a:rPr lang="en-US" dirty="0">
                <a:latin typeface="Consolas" panose="020B0609020204030204" pitchFamily="49" charset="0"/>
                <a:cs typeface="Consolas" panose="020B0609020204030204" pitchFamily="49" charset="0"/>
              </a:rPr>
            </a:br>
            <a:r>
              <a:rPr lang="en-US" dirty="0">
                <a:latin typeface="Consolas" panose="020B0609020204030204" pitchFamily="49" charset="0"/>
                <a:cs typeface="Consolas" panose="020B0609020204030204" pitchFamily="49" charset="0"/>
              </a:rPr>
              <a:t>                    most punctuation removed.</a:t>
            </a:r>
            <a:br>
              <a:rPr lang="en-US" dirty="0">
                <a:latin typeface="Consolas" panose="020B0609020204030204" pitchFamily="49" charset="0"/>
                <a:cs typeface="Consolas" panose="020B0609020204030204" pitchFamily="49" charset="0"/>
              </a:rPr>
            </a:br>
            <a:r>
              <a:rPr lang="en-US" dirty="0">
                <a:latin typeface="Consolas" panose="020B0609020204030204" pitchFamily="49" charset="0"/>
                <a:cs typeface="Consolas" panose="020B0609020204030204" pitchFamily="49" charset="0"/>
              </a:rPr>
              <a:t>        </a:t>
            </a:r>
            <a:r>
              <a:rPr lang="en-US" b="1" dirty="0" err="1">
                <a:latin typeface="Consolas" panose="020B0609020204030204" pitchFamily="49" charset="0"/>
                <a:cs typeface="Consolas" panose="020B0609020204030204" pitchFamily="49" charset="0"/>
              </a:rPr>
              <a:t>QueryTime</a:t>
            </a:r>
            <a:r>
              <a:rPr lang="en-US" dirty="0">
                <a:latin typeface="Consolas" panose="020B0609020204030204" pitchFamily="49" charset="0"/>
                <a:cs typeface="Consolas" panose="020B0609020204030204" pitchFamily="49" charset="0"/>
              </a:rPr>
              <a:t> - the time at which the query was submitted for search.</a:t>
            </a:r>
            <a:br>
              <a:rPr lang="en-US" dirty="0">
                <a:latin typeface="Consolas" panose="020B0609020204030204" pitchFamily="49" charset="0"/>
                <a:cs typeface="Consolas" panose="020B0609020204030204" pitchFamily="49" charset="0"/>
              </a:rPr>
            </a:br>
            <a:r>
              <a:rPr lang="en-US" dirty="0">
                <a:latin typeface="Consolas" panose="020B0609020204030204" pitchFamily="49" charset="0"/>
                <a:cs typeface="Consolas" panose="020B0609020204030204" pitchFamily="49" charset="0"/>
              </a:rPr>
              <a:t>        </a:t>
            </a:r>
            <a:r>
              <a:rPr lang="en-US" b="1" dirty="0" err="1">
                <a:latin typeface="Consolas" panose="020B0609020204030204" pitchFamily="49" charset="0"/>
                <a:cs typeface="Consolas" panose="020B0609020204030204" pitchFamily="49" charset="0"/>
              </a:rPr>
              <a:t>ItemRank</a:t>
            </a:r>
            <a:r>
              <a:rPr lang="en-US" dirty="0">
                <a:latin typeface="Consolas" panose="020B0609020204030204" pitchFamily="49" charset="0"/>
                <a:cs typeface="Consolas" panose="020B0609020204030204" pitchFamily="49" charset="0"/>
              </a:rPr>
              <a:t>  - if the user clicked on a search result, the rank of the</a:t>
            </a:r>
            <a:br>
              <a:rPr lang="en-US" dirty="0">
                <a:latin typeface="Consolas" panose="020B0609020204030204" pitchFamily="49" charset="0"/>
                <a:cs typeface="Consolas" panose="020B0609020204030204" pitchFamily="49" charset="0"/>
              </a:rPr>
            </a:br>
            <a:r>
              <a:rPr lang="en-US" dirty="0">
                <a:latin typeface="Consolas" panose="020B0609020204030204" pitchFamily="49" charset="0"/>
                <a:cs typeface="Consolas" panose="020B0609020204030204" pitchFamily="49" charset="0"/>
              </a:rPr>
              <a:t>                    item on which they clicked is listed. </a:t>
            </a:r>
            <a:br>
              <a:rPr lang="en-US" dirty="0">
                <a:latin typeface="Consolas" panose="020B0609020204030204" pitchFamily="49" charset="0"/>
                <a:cs typeface="Consolas" panose="020B0609020204030204" pitchFamily="49" charset="0"/>
              </a:rPr>
            </a:br>
            <a:r>
              <a:rPr lang="en-US" dirty="0">
                <a:latin typeface="Consolas" panose="020B0609020204030204" pitchFamily="49" charset="0"/>
                <a:cs typeface="Consolas" panose="020B0609020204030204" pitchFamily="49" charset="0"/>
              </a:rPr>
              <a:t>        </a:t>
            </a:r>
            <a:r>
              <a:rPr lang="en-US" b="1" dirty="0" err="1">
                <a:latin typeface="Consolas" panose="020B0609020204030204" pitchFamily="49" charset="0"/>
                <a:cs typeface="Consolas" panose="020B0609020204030204" pitchFamily="49" charset="0"/>
              </a:rPr>
              <a:t>ClickURL</a:t>
            </a:r>
            <a:r>
              <a:rPr lang="en-US" dirty="0">
                <a:latin typeface="Consolas" panose="020B0609020204030204" pitchFamily="49" charset="0"/>
                <a:cs typeface="Consolas" panose="020B0609020204030204" pitchFamily="49" charset="0"/>
              </a:rPr>
              <a:t>  - if the user clicked on a search result, the domain portion of </a:t>
            </a:r>
            <a:br>
              <a:rPr lang="en-US" dirty="0">
                <a:latin typeface="Consolas" panose="020B0609020204030204" pitchFamily="49" charset="0"/>
                <a:cs typeface="Consolas" panose="020B0609020204030204" pitchFamily="49" charset="0"/>
              </a:rPr>
            </a:br>
            <a:r>
              <a:rPr lang="en-US" dirty="0">
                <a:latin typeface="Consolas" panose="020B0609020204030204" pitchFamily="49" charset="0"/>
                <a:cs typeface="Consolas" panose="020B0609020204030204" pitchFamily="49" charset="0"/>
              </a:rPr>
              <a:t>                    the URL in the clicked result is listed.</a:t>
            </a:r>
          </a:p>
          <a:p>
            <a:endParaRPr lang="en-US" dirty="0">
              <a:latin typeface="Consolas" panose="020B0609020204030204" pitchFamily="49" charset="0"/>
              <a:cs typeface="Consolas" panose="020B0609020204030204" pitchFamily="49" charset="0"/>
            </a:endParaRPr>
          </a:p>
          <a:p>
            <a:r>
              <a:rPr lang="en-US" dirty="0">
                <a:latin typeface="Consolas" panose="020B0609020204030204" pitchFamily="49" charset="0"/>
                <a:cs typeface="Consolas" panose="020B0609020204030204" pitchFamily="49" charset="0"/>
              </a:rPr>
              <a:t>Each line in the data represents one of two types of events:</a:t>
            </a:r>
            <a:br>
              <a:rPr lang="en-US" dirty="0">
                <a:latin typeface="Consolas" panose="020B0609020204030204" pitchFamily="49" charset="0"/>
                <a:cs typeface="Consolas" panose="020B0609020204030204" pitchFamily="49" charset="0"/>
              </a:rPr>
            </a:br>
            <a:r>
              <a:rPr lang="en-US" dirty="0">
                <a:latin typeface="Consolas" panose="020B0609020204030204" pitchFamily="49" charset="0"/>
                <a:cs typeface="Consolas" panose="020B0609020204030204" pitchFamily="49" charset="0"/>
              </a:rPr>
              <a:t>        1. A query that was NOT followed by the user clicking on a result item.</a:t>
            </a:r>
            <a:br>
              <a:rPr lang="en-US" dirty="0">
                <a:latin typeface="Consolas" panose="020B0609020204030204" pitchFamily="49" charset="0"/>
                <a:cs typeface="Consolas" panose="020B0609020204030204" pitchFamily="49" charset="0"/>
              </a:rPr>
            </a:br>
            <a:r>
              <a:rPr lang="en-US" dirty="0">
                <a:latin typeface="Consolas" panose="020B0609020204030204" pitchFamily="49" charset="0"/>
                <a:cs typeface="Consolas" panose="020B0609020204030204" pitchFamily="49" charset="0"/>
              </a:rPr>
              <a:t>        2. A click through on an item in the result list returned from a query/</a:t>
            </a:r>
          </a:p>
        </p:txBody>
      </p:sp>
      <p:sp>
        <p:nvSpPr>
          <p:cNvPr id="3" name="Title 2">
            <a:extLst>
              <a:ext uri="{FF2B5EF4-FFF2-40B4-BE49-F238E27FC236}">
                <a16:creationId xmlns:a16="http://schemas.microsoft.com/office/drawing/2014/main" id="{6DC42158-AFF4-C64E-A611-575A8DE30D64}"/>
              </a:ext>
            </a:extLst>
          </p:cNvPr>
          <p:cNvSpPr>
            <a:spLocks noGrp="1"/>
          </p:cNvSpPr>
          <p:nvPr>
            <p:ph type="title"/>
          </p:nvPr>
        </p:nvSpPr>
        <p:spPr/>
        <p:txBody>
          <a:bodyPr>
            <a:normAutofit/>
          </a:bodyPr>
          <a:lstStyle/>
          <a:p>
            <a:r>
              <a:rPr lang="en-US" dirty="0"/>
              <a:t>Corporations have taken a similar approach.</a:t>
            </a:r>
            <a:br>
              <a:rPr lang="en-US" dirty="0"/>
            </a:br>
            <a:r>
              <a:rPr lang="en-US" dirty="0"/>
              <a:t>It sometimes doesn’t work.</a:t>
            </a:r>
          </a:p>
        </p:txBody>
      </p:sp>
    </p:spTree>
    <p:extLst>
      <p:ext uri="{BB962C8B-B14F-4D97-AF65-F5344CB8AC3E}">
        <p14:creationId xmlns:p14="http://schemas.microsoft.com/office/powerpoint/2010/main" val="4224410550"/>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C42158-AFF4-C64E-A611-575A8DE30D64}"/>
              </a:ext>
            </a:extLst>
          </p:cNvPr>
          <p:cNvSpPr>
            <a:spLocks noGrp="1"/>
          </p:cNvSpPr>
          <p:nvPr>
            <p:ph type="title"/>
          </p:nvPr>
        </p:nvSpPr>
        <p:spPr/>
        <p:txBody>
          <a:bodyPr>
            <a:normAutofit/>
          </a:bodyPr>
          <a:lstStyle/>
          <a:p>
            <a:r>
              <a:rPr lang="en-US" dirty="0"/>
              <a:t>AOL’s logs were de-identified…</a:t>
            </a:r>
          </a:p>
        </p:txBody>
      </p:sp>
      <p:graphicFrame>
        <p:nvGraphicFramePr>
          <p:cNvPr id="4" name="Table 3">
            <a:extLst>
              <a:ext uri="{FF2B5EF4-FFF2-40B4-BE49-F238E27FC236}">
                <a16:creationId xmlns:a16="http://schemas.microsoft.com/office/drawing/2014/main" id="{D7843F10-3078-0146-ACBA-5AF71607AC3D}"/>
              </a:ext>
            </a:extLst>
          </p:cNvPr>
          <p:cNvGraphicFramePr>
            <a:graphicFrameLocks noGrp="1"/>
          </p:cNvGraphicFramePr>
          <p:nvPr>
            <p:extLst>
              <p:ext uri="{D42A27DB-BD31-4B8C-83A1-F6EECF244321}">
                <p14:modId xmlns:p14="http://schemas.microsoft.com/office/powerpoint/2010/main" val="3993100616"/>
              </p:ext>
            </p:extLst>
          </p:nvPr>
        </p:nvGraphicFramePr>
        <p:xfrm>
          <a:off x="739546" y="1292352"/>
          <a:ext cx="11505066" cy="6785127"/>
        </p:xfrm>
        <a:graphic>
          <a:graphicData uri="http://schemas.openxmlformats.org/drawingml/2006/table">
            <a:tbl>
              <a:tblPr firstRow="1" bandRow="1">
                <a:tableStyleId>{5940675A-B579-460E-94D1-54222C63F5DA}</a:tableStyleId>
              </a:tblPr>
              <a:tblGrid>
                <a:gridCol w="2325209">
                  <a:extLst>
                    <a:ext uri="{9D8B030D-6E8A-4147-A177-3AD203B41FA5}">
                      <a16:colId xmlns:a16="http://schemas.microsoft.com/office/drawing/2014/main" val="1516241737"/>
                    </a:ext>
                  </a:extLst>
                </a:gridCol>
                <a:gridCol w="9179857">
                  <a:extLst>
                    <a:ext uri="{9D8B030D-6E8A-4147-A177-3AD203B41FA5}">
                      <a16:colId xmlns:a16="http://schemas.microsoft.com/office/drawing/2014/main" val="1533107530"/>
                    </a:ext>
                  </a:extLst>
                </a:gridCol>
              </a:tblGrid>
              <a:tr h="753903">
                <a:tc>
                  <a:txBody>
                    <a:bodyPr/>
                    <a:lstStyle/>
                    <a:p>
                      <a:pPr algn="ctr"/>
                      <a:r>
                        <a:rPr lang="en-US" dirty="0"/>
                        <a:t>Anon ID</a:t>
                      </a:r>
                    </a:p>
                  </a:txBody>
                  <a:tcPr>
                    <a:solidFill>
                      <a:srgbClr val="FFFF00"/>
                    </a:solidFill>
                  </a:tcPr>
                </a:tc>
                <a:tc>
                  <a:txBody>
                    <a:bodyPr/>
                    <a:lstStyle/>
                    <a:p>
                      <a:pPr algn="ctr"/>
                      <a:r>
                        <a:rPr lang="en-US" dirty="0"/>
                        <a:t>Query</a:t>
                      </a:r>
                    </a:p>
                  </a:txBody>
                  <a:tcPr>
                    <a:solidFill>
                      <a:srgbClr val="FFFF00"/>
                    </a:solidFill>
                  </a:tcPr>
                </a:tc>
                <a:extLst>
                  <a:ext uri="{0D108BD9-81ED-4DB2-BD59-A6C34878D82A}">
                    <a16:rowId xmlns:a16="http://schemas.microsoft.com/office/drawing/2014/main" val="1006736523"/>
                  </a:ext>
                </a:extLst>
              </a:tr>
              <a:tr h="753903">
                <a:tc>
                  <a:txBody>
                    <a:bodyPr/>
                    <a:lstStyle/>
                    <a:p>
                      <a:pPr algn="r"/>
                      <a:r>
                        <a:rPr lang="en-US" dirty="0"/>
                        <a:t>2178</a:t>
                      </a:r>
                    </a:p>
                  </a:txBody>
                  <a:tcPr/>
                </a:tc>
                <a:tc>
                  <a:txBody>
                    <a:bodyPr/>
                    <a:lstStyle/>
                    <a:p>
                      <a:pPr lvl="1" algn="l"/>
                      <a:r>
                        <a:rPr lang="en-US" dirty="0"/>
                        <a:t>Foods to avoid when breast feeding</a:t>
                      </a:r>
                    </a:p>
                  </a:txBody>
                  <a:tcPr/>
                </a:tc>
                <a:extLst>
                  <a:ext uri="{0D108BD9-81ED-4DB2-BD59-A6C34878D82A}">
                    <a16:rowId xmlns:a16="http://schemas.microsoft.com/office/drawing/2014/main" val="676701287"/>
                  </a:ext>
                </a:extLst>
              </a:tr>
              <a:tr h="753903">
                <a:tc>
                  <a:txBody>
                    <a:bodyPr/>
                    <a:lstStyle/>
                    <a:p>
                      <a:pPr algn="r"/>
                      <a:r>
                        <a:rPr lang="en-US" dirty="0"/>
                        <a:t>4417749</a:t>
                      </a:r>
                    </a:p>
                  </a:txBody>
                  <a:tcPr/>
                </a:tc>
                <a:tc>
                  <a:txBody>
                    <a:bodyPr/>
                    <a:lstStyle/>
                    <a:p>
                      <a:pPr lvl="1" algn="l"/>
                      <a:r>
                        <a:rPr lang="en-US" dirty="0"/>
                        <a:t>clothes for age 60</a:t>
                      </a:r>
                    </a:p>
                  </a:txBody>
                  <a:tcPr/>
                </a:tc>
                <a:extLst>
                  <a:ext uri="{0D108BD9-81ED-4DB2-BD59-A6C34878D82A}">
                    <a16:rowId xmlns:a16="http://schemas.microsoft.com/office/drawing/2014/main" val="4272333387"/>
                  </a:ext>
                </a:extLst>
              </a:tr>
              <a:tr h="753903">
                <a:tc>
                  <a:txBody>
                    <a:bodyPr/>
                    <a:lstStyle/>
                    <a:p>
                      <a:pPr algn="r"/>
                      <a:r>
                        <a:rPr lang="en-US" dirty="0"/>
                        <a:t>4417749</a:t>
                      </a:r>
                    </a:p>
                  </a:txBody>
                  <a:tcPr/>
                </a:tc>
                <a:tc>
                  <a:txBody>
                    <a:bodyPr/>
                    <a:lstStyle/>
                    <a:p>
                      <a:pPr lvl="1" algn="l"/>
                      <a:r>
                        <a:rPr lang="en-US" dirty="0"/>
                        <a:t>dog who urinates on everything</a:t>
                      </a:r>
                    </a:p>
                  </a:txBody>
                  <a:tcPr/>
                </a:tc>
                <a:extLst>
                  <a:ext uri="{0D108BD9-81ED-4DB2-BD59-A6C34878D82A}">
                    <a16:rowId xmlns:a16="http://schemas.microsoft.com/office/drawing/2014/main" val="2411712583"/>
                  </a:ext>
                </a:extLst>
              </a:tr>
              <a:tr h="753903">
                <a:tc>
                  <a:txBody>
                    <a:bodyPr/>
                    <a:lstStyle/>
                    <a:p>
                      <a:pPr algn="r"/>
                      <a:r>
                        <a:rPr lang="en-US" dirty="0"/>
                        <a:t>3505202</a:t>
                      </a:r>
                    </a:p>
                  </a:txBody>
                  <a:tcPr/>
                </a:tc>
                <a:tc>
                  <a:txBody>
                    <a:bodyPr/>
                    <a:lstStyle/>
                    <a:p>
                      <a:pPr lvl="1" algn="l"/>
                      <a:r>
                        <a:rPr lang="en-US" dirty="0"/>
                        <a:t>Depression and medical leave</a:t>
                      </a:r>
                    </a:p>
                  </a:txBody>
                  <a:tcPr/>
                </a:tc>
                <a:extLst>
                  <a:ext uri="{0D108BD9-81ED-4DB2-BD59-A6C34878D82A}">
                    <a16:rowId xmlns:a16="http://schemas.microsoft.com/office/drawing/2014/main" val="2344822848"/>
                  </a:ext>
                </a:extLst>
              </a:tr>
              <a:tr h="753903">
                <a:tc>
                  <a:txBody>
                    <a:bodyPr/>
                    <a:lstStyle/>
                    <a:p>
                      <a:pPr algn="r"/>
                      <a:r>
                        <a:rPr lang="en-US" dirty="0"/>
                        <a:t>4417749</a:t>
                      </a:r>
                    </a:p>
                  </a:txBody>
                  <a:tcPr/>
                </a:tc>
                <a:tc>
                  <a:txBody>
                    <a:bodyPr/>
                    <a:lstStyle/>
                    <a:p>
                      <a:pPr lvl="1" algn="l"/>
                      <a:r>
                        <a:rPr lang="en-US" dirty="0"/>
                        <a:t>Hand tremors</a:t>
                      </a:r>
                    </a:p>
                  </a:txBody>
                  <a:tcPr/>
                </a:tc>
                <a:extLst>
                  <a:ext uri="{0D108BD9-81ED-4DB2-BD59-A6C34878D82A}">
                    <a16:rowId xmlns:a16="http://schemas.microsoft.com/office/drawing/2014/main" val="802936964"/>
                  </a:ext>
                </a:extLst>
              </a:tr>
              <a:tr h="753903">
                <a:tc>
                  <a:txBody>
                    <a:bodyPr/>
                    <a:lstStyle/>
                    <a:p>
                      <a:pPr algn="r"/>
                      <a:r>
                        <a:rPr lang="en-US" dirty="0"/>
                        <a:t>47122</a:t>
                      </a:r>
                    </a:p>
                  </a:txBody>
                  <a:tcPr/>
                </a:tc>
                <a:tc>
                  <a:txBody>
                    <a:bodyPr/>
                    <a:lstStyle/>
                    <a:p>
                      <a:pPr lvl="1" algn="l"/>
                      <a:r>
                        <a:rPr lang="en-US" dirty="0"/>
                        <a:t>Child porno</a:t>
                      </a:r>
                    </a:p>
                  </a:txBody>
                  <a:tcPr/>
                </a:tc>
                <a:extLst>
                  <a:ext uri="{0D108BD9-81ED-4DB2-BD59-A6C34878D82A}">
                    <a16:rowId xmlns:a16="http://schemas.microsoft.com/office/drawing/2014/main" val="4212622083"/>
                  </a:ext>
                </a:extLst>
              </a:tr>
              <a:tr h="753903">
                <a:tc>
                  <a:txBody>
                    <a:bodyPr/>
                    <a:lstStyle/>
                    <a:p>
                      <a:pPr algn="r"/>
                      <a:r>
                        <a:rPr lang="en-US" dirty="0"/>
                        <a:t>4417749</a:t>
                      </a:r>
                    </a:p>
                  </a:txBody>
                  <a:tcPr/>
                </a:tc>
                <a:tc>
                  <a:txBody>
                    <a:bodyPr/>
                    <a:lstStyle/>
                    <a:p>
                      <a:pPr lvl="1" algn="l"/>
                      <a:r>
                        <a:rPr lang="en-US" dirty="0"/>
                        <a:t>landscapers in </a:t>
                      </a:r>
                      <a:r>
                        <a:rPr lang="en-US" dirty="0" err="1"/>
                        <a:t>lilburn</a:t>
                      </a:r>
                      <a:r>
                        <a:rPr lang="en-US" dirty="0"/>
                        <a:t> </a:t>
                      </a:r>
                      <a:r>
                        <a:rPr lang="en-US" dirty="0" err="1"/>
                        <a:t>ga</a:t>
                      </a:r>
                      <a:endParaRPr lang="en-US" dirty="0"/>
                    </a:p>
                  </a:txBody>
                  <a:tcPr/>
                </a:tc>
                <a:extLst>
                  <a:ext uri="{0D108BD9-81ED-4DB2-BD59-A6C34878D82A}">
                    <a16:rowId xmlns:a16="http://schemas.microsoft.com/office/drawing/2014/main" val="2461226771"/>
                  </a:ext>
                </a:extLst>
              </a:tr>
              <a:tr h="753903">
                <a:tc>
                  <a:txBody>
                    <a:bodyPr/>
                    <a:lstStyle/>
                    <a:p>
                      <a:pPr algn="r"/>
                      <a:r>
                        <a:rPr lang="en-US" dirty="0"/>
                        <a:t>4417749</a:t>
                      </a:r>
                    </a:p>
                  </a:txBody>
                  <a:tcPr/>
                </a:tc>
                <a:tc>
                  <a:txBody>
                    <a:bodyPr/>
                    <a:lstStyle/>
                    <a:p>
                      <a:pPr lvl="1" algn="l"/>
                      <a:r>
                        <a:rPr lang="en-US" dirty="0"/>
                        <a:t>pine straw in </a:t>
                      </a:r>
                      <a:r>
                        <a:rPr lang="en-US" dirty="0" err="1"/>
                        <a:t>lilburn</a:t>
                      </a:r>
                      <a:r>
                        <a:rPr lang="en-US" dirty="0"/>
                        <a:t> </a:t>
                      </a:r>
                      <a:r>
                        <a:rPr lang="en-US" dirty="0" err="1"/>
                        <a:t>ga</a:t>
                      </a:r>
                      <a:endParaRPr lang="en-US" dirty="0"/>
                    </a:p>
                  </a:txBody>
                  <a:tcPr/>
                </a:tc>
                <a:extLst>
                  <a:ext uri="{0D108BD9-81ED-4DB2-BD59-A6C34878D82A}">
                    <a16:rowId xmlns:a16="http://schemas.microsoft.com/office/drawing/2014/main" val="3122741530"/>
                  </a:ext>
                </a:extLst>
              </a:tr>
            </a:tbl>
          </a:graphicData>
        </a:graphic>
      </p:graphicFrame>
      <p:sp>
        <p:nvSpPr>
          <p:cNvPr id="5" name="Rectangle 4">
            <a:extLst>
              <a:ext uri="{FF2B5EF4-FFF2-40B4-BE49-F238E27FC236}">
                <a16:creationId xmlns:a16="http://schemas.microsoft.com/office/drawing/2014/main" id="{F14143BB-6861-574B-93ED-D6584CD23596}"/>
              </a:ext>
            </a:extLst>
          </p:cNvPr>
          <p:cNvSpPr/>
          <p:nvPr/>
        </p:nvSpPr>
        <p:spPr>
          <a:xfrm>
            <a:off x="739545" y="7315200"/>
            <a:ext cx="11505067" cy="762279"/>
          </a:xfrm>
          <a:prstGeom prst="rect">
            <a:avLst/>
          </a:prstGeom>
          <a:solidFill>
            <a:srgbClr val="FFFFFF"/>
          </a:solidFill>
          <a:ln w="76200" cap="flat">
            <a:solidFill>
              <a:schemeClr val="bg1"/>
            </a:solid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Calibri"/>
              <a:ea typeface="Calibri"/>
              <a:cs typeface="Calibri"/>
              <a:sym typeface="Calibri"/>
            </a:endParaRPr>
          </a:p>
        </p:txBody>
      </p:sp>
      <p:sp>
        <p:nvSpPr>
          <p:cNvPr id="6" name="Rectangle 5">
            <a:extLst>
              <a:ext uri="{FF2B5EF4-FFF2-40B4-BE49-F238E27FC236}">
                <a16:creationId xmlns:a16="http://schemas.microsoft.com/office/drawing/2014/main" id="{047396B4-DFD9-A543-A350-1F3B0E68C988}"/>
              </a:ext>
            </a:extLst>
          </p:cNvPr>
          <p:cNvSpPr/>
          <p:nvPr/>
        </p:nvSpPr>
        <p:spPr>
          <a:xfrm>
            <a:off x="739545" y="6552921"/>
            <a:ext cx="11505067" cy="762279"/>
          </a:xfrm>
          <a:prstGeom prst="rect">
            <a:avLst/>
          </a:prstGeom>
          <a:solidFill>
            <a:srgbClr val="FFFFFF"/>
          </a:solidFill>
          <a:ln w="76200" cap="flat">
            <a:solidFill>
              <a:schemeClr val="bg1"/>
            </a:solid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Calibri"/>
              <a:ea typeface="Calibri"/>
              <a:cs typeface="Calibri"/>
              <a:sym typeface="Calibri"/>
            </a:endParaRPr>
          </a:p>
        </p:txBody>
      </p:sp>
      <p:sp>
        <p:nvSpPr>
          <p:cNvPr id="7" name="Rectangle 6">
            <a:extLst>
              <a:ext uri="{FF2B5EF4-FFF2-40B4-BE49-F238E27FC236}">
                <a16:creationId xmlns:a16="http://schemas.microsoft.com/office/drawing/2014/main" id="{E585B4E5-BE2B-BE4A-A978-E6B4F874AEEB}"/>
              </a:ext>
            </a:extLst>
          </p:cNvPr>
          <p:cNvSpPr/>
          <p:nvPr/>
        </p:nvSpPr>
        <p:spPr>
          <a:xfrm>
            <a:off x="739545" y="5790642"/>
            <a:ext cx="11505067" cy="762279"/>
          </a:xfrm>
          <a:prstGeom prst="rect">
            <a:avLst/>
          </a:prstGeom>
          <a:solidFill>
            <a:srgbClr val="FFFFFF"/>
          </a:solidFill>
          <a:ln w="76200" cap="flat">
            <a:solidFill>
              <a:schemeClr val="bg1"/>
            </a:solid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Calibri"/>
              <a:ea typeface="Calibri"/>
              <a:cs typeface="Calibri"/>
              <a:sym typeface="Calibri"/>
            </a:endParaRPr>
          </a:p>
        </p:txBody>
      </p:sp>
      <p:sp>
        <p:nvSpPr>
          <p:cNvPr id="8" name="Rectangle 7">
            <a:extLst>
              <a:ext uri="{FF2B5EF4-FFF2-40B4-BE49-F238E27FC236}">
                <a16:creationId xmlns:a16="http://schemas.microsoft.com/office/drawing/2014/main" id="{8A59D027-2E44-2941-90D3-E99141CC3E33}"/>
              </a:ext>
            </a:extLst>
          </p:cNvPr>
          <p:cNvSpPr/>
          <p:nvPr/>
        </p:nvSpPr>
        <p:spPr>
          <a:xfrm>
            <a:off x="739544" y="5028363"/>
            <a:ext cx="11505067" cy="762279"/>
          </a:xfrm>
          <a:prstGeom prst="rect">
            <a:avLst/>
          </a:prstGeom>
          <a:solidFill>
            <a:srgbClr val="FFFFFF"/>
          </a:solidFill>
          <a:ln w="76200" cap="flat">
            <a:solidFill>
              <a:schemeClr val="bg1"/>
            </a:solid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Calibri"/>
              <a:ea typeface="Calibri"/>
              <a:cs typeface="Calibri"/>
              <a:sym typeface="Calibri"/>
            </a:endParaRPr>
          </a:p>
        </p:txBody>
      </p:sp>
      <p:sp>
        <p:nvSpPr>
          <p:cNvPr id="9" name="Rectangle 8">
            <a:extLst>
              <a:ext uri="{FF2B5EF4-FFF2-40B4-BE49-F238E27FC236}">
                <a16:creationId xmlns:a16="http://schemas.microsoft.com/office/drawing/2014/main" id="{43BD9E12-A224-AB4A-AD6B-2408FA58DF58}"/>
              </a:ext>
            </a:extLst>
          </p:cNvPr>
          <p:cNvSpPr/>
          <p:nvPr/>
        </p:nvSpPr>
        <p:spPr>
          <a:xfrm>
            <a:off x="739543" y="4382186"/>
            <a:ext cx="11505067" cy="762279"/>
          </a:xfrm>
          <a:prstGeom prst="rect">
            <a:avLst/>
          </a:prstGeom>
          <a:solidFill>
            <a:srgbClr val="FFFFFF"/>
          </a:solidFill>
          <a:ln w="76200" cap="flat">
            <a:solidFill>
              <a:schemeClr val="bg1"/>
            </a:solid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Calibri"/>
              <a:ea typeface="Calibri"/>
              <a:cs typeface="Calibri"/>
              <a:sym typeface="Calibri"/>
            </a:endParaRPr>
          </a:p>
        </p:txBody>
      </p:sp>
      <p:sp>
        <p:nvSpPr>
          <p:cNvPr id="10" name="Rectangle 9">
            <a:extLst>
              <a:ext uri="{FF2B5EF4-FFF2-40B4-BE49-F238E27FC236}">
                <a16:creationId xmlns:a16="http://schemas.microsoft.com/office/drawing/2014/main" id="{04350A46-51B0-2B44-A746-D9A428BD7127}"/>
              </a:ext>
            </a:extLst>
          </p:cNvPr>
          <p:cNvSpPr/>
          <p:nvPr/>
        </p:nvSpPr>
        <p:spPr>
          <a:xfrm>
            <a:off x="739541" y="3619907"/>
            <a:ext cx="11505067" cy="762279"/>
          </a:xfrm>
          <a:prstGeom prst="rect">
            <a:avLst/>
          </a:prstGeom>
          <a:solidFill>
            <a:srgbClr val="FFFFFF"/>
          </a:solidFill>
          <a:ln w="76200" cap="flat">
            <a:solidFill>
              <a:schemeClr val="bg1"/>
            </a:solid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Calibri"/>
              <a:ea typeface="Calibri"/>
              <a:cs typeface="Calibri"/>
              <a:sym typeface="Calibri"/>
            </a:endParaRPr>
          </a:p>
        </p:txBody>
      </p:sp>
      <p:sp>
        <p:nvSpPr>
          <p:cNvPr id="11" name="Rectangle 10">
            <a:extLst>
              <a:ext uri="{FF2B5EF4-FFF2-40B4-BE49-F238E27FC236}">
                <a16:creationId xmlns:a16="http://schemas.microsoft.com/office/drawing/2014/main" id="{987F89DF-4E61-0E45-B638-F9CB1B1411B5}"/>
              </a:ext>
            </a:extLst>
          </p:cNvPr>
          <p:cNvSpPr/>
          <p:nvPr/>
        </p:nvSpPr>
        <p:spPr>
          <a:xfrm>
            <a:off x="739537" y="2857342"/>
            <a:ext cx="11505067" cy="762279"/>
          </a:xfrm>
          <a:prstGeom prst="rect">
            <a:avLst/>
          </a:prstGeom>
          <a:solidFill>
            <a:srgbClr val="FFFFFF"/>
          </a:solidFill>
          <a:ln w="76200" cap="flat">
            <a:solidFill>
              <a:schemeClr val="bg1"/>
            </a:solid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Calibri"/>
              <a:ea typeface="Calibri"/>
              <a:cs typeface="Calibri"/>
              <a:sym typeface="Calibri"/>
            </a:endParaRPr>
          </a:p>
        </p:txBody>
      </p:sp>
      <p:sp>
        <p:nvSpPr>
          <p:cNvPr id="12" name="Rectangle 11">
            <a:extLst>
              <a:ext uri="{FF2B5EF4-FFF2-40B4-BE49-F238E27FC236}">
                <a16:creationId xmlns:a16="http://schemas.microsoft.com/office/drawing/2014/main" id="{2D332218-EA0B-D54B-9F93-CF9A647CD1B8}"/>
              </a:ext>
            </a:extLst>
          </p:cNvPr>
          <p:cNvSpPr/>
          <p:nvPr/>
        </p:nvSpPr>
        <p:spPr>
          <a:xfrm>
            <a:off x="739536" y="2016939"/>
            <a:ext cx="11505067" cy="762279"/>
          </a:xfrm>
          <a:prstGeom prst="rect">
            <a:avLst/>
          </a:prstGeom>
          <a:solidFill>
            <a:srgbClr val="FFFFFF"/>
          </a:solidFill>
          <a:ln w="76200" cap="flat">
            <a:solidFill>
              <a:schemeClr val="bg1"/>
            </a:solid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Calibri"/>
              <a:ea typeface="Calibri"/>
              <a:cs typeface="Calibri"/>
              <a:sym typeface="Calibri"/>
            </a:endParaRPr>
          </a:p>
        </p:txBody>
      </p:sp>
    </p:spTree>
    <p:extLst>
      <p:ext uri="{BB962C8B-B14F-4D97-AF65-F5344CB8AC3E}">
        <p14:creationId xmlns:p14="http://schemas.microsoft.com/office/powerpoint/2010/main" val="24250753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6"/>
                                        </p:tgtEl>
                                      </p:cBhvr>
                                    </p:animEffect>
                                    <p:set>
                                      <p:cBhvr>
                                        <p:cTn id="37" dur="1" fill="hold">
                                          <p:stCondLst>
                                            <p:cond delay="499"/>
                                          </p:stCondLst>
                                        </p:cTn>
                                        <p:tgtEl>
                                          <p:spTgt spid="6"/>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5"/>
                                        </p:tgtEl>
                                      </p:cBhvr>
                                    </p:animEffect>
                                    <p:set>
                                      <p:cBhvr>
                                        <p:cTn id="4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spcBef>
                <a:spcPct val="0"/>
              </a:spcBef>
            </a:pPr>
            <a:r>
              <a:rPr lang="en-US" altLang="en-US" sz="4000" dirty="0">
                <a:solidFill>
                  <a:srgbClr val="C00000"/>
                </a:solidFill>
                <a:latin typeface="+mj-lt"/>
              </a:rPr>
              <a:t>A face exposed for AOL searcher no. 4417749.</a:t>
            </a:r>
            <a:br>
              <a:rPr lang="en-US" altLang="en-US" sz="4000" dirty="0">
                <a:solidFill>
                  <a:srgbClr val="C00000"/>
                </a:solidFill>
                <a:latin typeface="+mj-lt"/>
              </a:rPr>
            </a:br>
            <a:r>
              <a:rPr lang="en-US" altLang="en-US" sz="4000" dirty="0">
                <a:solidFill>
                  <a:srgbClr val="C00000"/>
                </a:solidFill>
                <a:latin typeface="+mj-lt"/>
              </a:rPr>
              <a:t>New York Times.  Aug 9, 2006. (</a:t>
            </a:r>
            <a:r>
              <a:rPr lang="en-US" altLang="en-US" sz="4000" dirty="0" err="1">
                <a:solidFill>
                  <a:srgbClr val="C00000"/>
                </a:solidFill>
              </a:rPr>
              <a:t>Barbaro</a:t>
            </a:r>
            <a:r>
              <a:rPr lang="en-US" altLang="en-US" sz="4000" dirty="0">
                <a:solidFill>
                  <a:srgbClr val="C00000"/>
                </a:solidFill>
              </a:rPr>
              <a:t> &amp; Zeller)</a:t>
            </a:r>
            <a:endParaRPr lang="en-US" dirty="0">
              <a:latin typeface="+mj-lt"/>
            </a:endParaRPr>
          </a:p>
        </p:txBody>
      </p:sp>
      <p:grpSp>
        <p:nvGrpSpPr>
          <p:cNvPr id="5" name="Group 4">
            <a:extLst>
              <a:ext uri="{FF2B5EF4-FFF2-40B4-BE49-F238E27FC236}">
                <a16:creationId xmlns:a16="http://schemas.microsoft.com/office/drawing/2014/main" id="{C8371CA9-DB4F-FC44-A1E9-653168B07749}"/>
              </a:ext>
            </a:extLst>
          </p:cNvPr>
          <p:cNvGrpSpPr/>
          <p:nvPr/>
        </p:nvGrpSpPr>
        <p:grpSpPr>
          <a:xfrm>
            <a:off x="1314496" y="2168690"/>
            <a:ext cx="10512213" cy="7369387"/>
            <a:chOff x="1192107" y="2275840"/>
            <a:chExt cx="10512213" cy="7369387"/>
          </a:xfrm>
        </p:grpSpPr>
        <p:grpSp>
          <p:nvGrpSpPr>
            <p:cNvPr id="2" name="Group 1">
              <a:extLst>
                <a:ext uri="{FF2B5EF4-FFF2-40B4-BE49-F238E27FC236}">
                  <a16:creationId xmlns:a16="http://schemas.microsoft.com/office/drawing/2014/main" id="{D22E63D9-6532-834F-902E-6A258445C607}"/>
                </a:ext>
              </a:extLst>
            </p:cNvPr>
            <p:cNvGrpSpPr/>
            <p:nvPr/>
          </p:nvGrpSpPr>
          <p:grpSpPr>
            <a:xfrm>
              <a:off x="1192107" y="2275840"/>
              <a:ext cx="10403840" cy="7369387"/>
              <a:chOff x="1426916" y="2025790"/>
              <a:chExt cx="10403840" cy="7369387"/>
            </a:xfrm>
          </p:grpSpPr>
          <p:sp>
            <p:nvSpPr>
              <p:cNvPr id="18" name="Rectangle 17"/>
              <p:cNvSpPr/>
              <p:nvPr/>
            </p:nvSpPr>
            <p:spPr>
              <a:xfrm>
                <a:off x="1426916" y="2025790"/>
                <a:ext cx="10403840" cy="736938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413" dirty="0"/>
              </a:p>
            </p:txBody>
          </p:sp>
          <p:pic>
            <p:nvPicPr>
              <p:cNvPr id="16" name="Picture 2" descr="C:\Documents and Settings\malinba.VANDERBILT\Desktop\09aol.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39715" y="2235199"/>
                <a:ext cx="4732302" cy="6800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TextBox 5"/>
            <p:cNvSpPr txBox="1">
              <a:spLocks noChangeArrowheads="1"/>
            </p:cNvSpPr>
            <p:nvPr/>
          </p:nvSpPr>
          <p:spPr bwMode="auto">
            <a:xfrm>
              <a:off x="6394027" y="5337387"/>
              <a:ext cx="5310293" cy="166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charset="2"/>
                <a:buChar char="n"/>
                <a:defRPr sz="3200">
                  <a:solidFill>
                    <a:schemeClr val="tx1"/>
                  </a:solidFill>
                  <a:latin typeface="Arial" charset="0"/>
                </a:defRPr>
              </a:lvl1pPr>
              <a:lvl2pPr marL="742950" indent="-285750">
                <a:spcBef>
                  <a:spcPct val="20000"/>
                </a:spcBef>
                <a:buClr>
                  <a:schemeClr val="accent2"/>
                </a:buClr>
                <a:buSzPct val="80000"/>
                <a:buFont typeface="Wingdings" charset="2"/>
                <a:buChar char="¨"/>
                <a:defRPr sz="2800">
                  <a:solidFill>
                    <a:schemeClr val="tx1"/>
                  </a:solidFill>
                  <a:latin typeface="Arial" charset="0"/>
                </a:defRPr>
              </a:lvl2pPr>
              <a:lvl3pPr marL="1143000" indent="-228600">
                <a:spcBef>
                  <a:spcPct val="20000"/>
                </a:spcBef>
                <a:buClr>
                  <a:schemeClr val="bg2"/>
                </a:buClr>
                <a:buSzPct val="65000"/>
                <a:buFont typeface="Wingdings" charset="2"/>
                <a:buChar char="n"/>
                <a:defRPr sz="2400">
                  <a:solidFill>
                    <a:schemeClr val="tx1"/>
                  </a:solidFill>
                  <a:latin typeface="Arial" charset="0"/>
                </a:defRPr>
              </a:lvl3pPr>
              <a:lvl4pPr marL="1600200" indent="-228600">
                <a:spcBef>
                  <a:spcPct val="20000"/>
                </a:spcBef>
                <a:buClr>
                  <a:schemeClr val="accent2"/>
                </a:buClr>
                <a:buSzPct val="70000"/>
                <a:buFont typeface="Wingdings" charset="2"/>
                <a:buChar char="¨"/>
                <a:defRPr sz="2000">
                  <a:solidFill>
                    <a:schemeClr val="tx1"/>
                  </a:solidFill>
                  <a:latin typeface="Arial" charset="0"/>
                </a:defRPr>
              </a:lvl4pPr>
              <a:lvl5pPr marL="2057400" indent="-228600">
                <a:spcBef>
                  <a:spcPct val="20000"/>
                </a:spcBef>
                <a:buClr>
                  <a:schemeClr val="bg2"/>
                </a:buClr>
                <a:buFont typeface="Wingdings"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charset="2"/>
                <a:buChar char="§"/>
                <a:defRPr sz="2000">
                  <a:solidFill>
                    <a:schemeClr val="tx1"/>
                  </a:solidFill>
                  <a:latin typeface="Arial" charset="0"/>
                </a:defRPr>
              </a:lvl9pPr>
            </a:lstStyle>
            <a:p>
              <a:pPr algn="ctr">
                <a:spcBef>
                  <a:spcPct val="0"/>
                </a:spcBef>
                <a:buClrTx/>
                <a:buSzTx/>
                <a:buFontTx/>
                <a:buNone/>
              </a:pPr>
              <a:r>
                <a:rPr lang="en-US" altLang="en-US" sz="5120">
                  <a:solidFill>
                    <a:schemeClr val="bg1"/>
                  </a:solidFill>
                </a:rPr>
                <a:t>Thelma Arnold</a:t>
              </a:r>
            </a:p>
            <a:p>
              <a:pPr algn="ctr">
                <a:spcBef>
                  <a:spcPct val="0"/>
                </a:spcBef>
                <a:buClrTx/>
                <a:buSzTx/>
                <a:buFontTx/>
                <a:buNone/>
              </a:pPr>
              <a:r>
                <a:rPr lang="en-US" altLang="en-US" sz="5120">
                  <a:solidFill>
                    <a:schemeClr val="bg1"/>
                  </a:solidFill>
                </a:rPr>
                <a:t>&amp; Dudley</a:t>
              </a:r>
            </a:p>
          </p:txBody>
        </p:sp>
      </p:grpSp>
    </p:spTree>
    <p:extLst>
      <p:ext uri="{BB962C8B-B14F-4D97-AF65-F5344CB8AC3E}">
        <p14:creationId xmlns:p14="http://schemas.microsoft.com/office/powerpoint/2010/main" val="1726689719"/>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BDEC18CD-B9AA-1749-87AA-8F7C95246C30}"/>
              </a:ext>
            </a:extLst>
          </p:cNvPr>
          <p:cNvSpPr>
            <a:spLocks noGrp="1"/>
          </p:cNvSpPr>
          <p:nvPr>
            <p:ph type="body" idx="1"/>
          </p:nvPr>
        </p:nvSpPr>
        <p:spPr/>
        <p:txBody>
          <a:bodyPr/>
          <a:lstStyle/>
          <a:p>
            <a:r>
              <a:rPr lang="en-US" dirty="0"/>
              <a:t>In March 2014, the New York City Taxi &amp; License Commission tweeted a “TAXI FACTS” infographic:</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Chris </a:t>
            </a:r>
            <a:r>
              <a:rPr lang="en-US" dirty="0" err="1"/>
              <a:t>Whong</a:t>
            </a:r>
            <a:r>
              <a:rPr lang="en-US" dirty="0"/>
              <a:t> files a “Freedom of Information Law” request for </a:t>
            </a:r>
            <a:r>
              <a:rPr lang="en-US" i="1" dirty="0"/>
              <a:t>all the data </a:t>
            </a:r>
            <a:r>
              <a:rPr lang="en-US" dirty="0"/>
              <a:t>used to create the graphic.</a:t>
            </a:r>
          </a:p>
        </p:txBody>
      </p:sp>
      <p:sp>
        <p:nvSpPr>
          <p:cNvPr id="8" name="Title 7">
            <a:extLst>
              <a:ext uri="{FF2B5EF4-FFF2-40B4-BE49-F238E27FC236}">
                <a16:creationId xmlns:a16="http://schemas.microsoft.com/office/drawing/2014/main" id="{046635B5-4817-F44B-BEA0-9E0F9B53DD1E}"/>
              </a:ext>
            </a:extLst>
          </p:cNvPr>
          <p:cNvSpPr>
            <a:spLocks noGrp="1"/>
          </p:cNvSpPr>
          <p:nvPr>
            <p:ph type="title"/>
          </p:nvPr>
        </p:nvSpPr>
        <p:spPr/>
        <p:txBody>
          <a:bodyPr/>
          <a:lstStyle/>
          <a:p>
            <a:r>
              <a:rPr lang="en-US" dirty="0"/>
              <a:t>Government agencies have also inadvertently revealed personal information.</a:t>
            </a:r>
          </a:p>
        </p:txBody>
      </p:sp>
      <p:pic>
        <p:nvPicPr>
          <p:cNvPr id="10" name="Picture 9">
            <a:extLst>
              <a:ext uri="{FF2B5EF4-FFF2-40B4-BE49-F238E27FC236}">
                <a16:creationId xmlns:a16="http://schemas.microsoft.com/office/drawing/2014/main" id="{BE3A0985-B3C0-6444-A04D-A4E9DFEC81B0}"/>
              </a:ext>
            </a:extLst>
          </p:cNvPr>
          <p:cNvPicPr>
            <a:picLocks noChangeAspect="1"/>
          </p:cNvPicPr>
          <p:nvPr/>
        </p:nvPicPr>
        <p:blipFill>
          <a:blip r:embed="rId2"/>
          <a:stretch>
            <a:fillRect/>
          </a:stretch>
        </p:blipFill>
        <p:spPr>
          <a:xfrm>
            <a:off x="4305300" y="2643161"/>
            <a:ext cx="4394200" cy="4737100"/>
          </a:xfrm>
          <a:prstGeom prst="rect">
            <a:avLst/>
          </a:prstGeom>
        </p:spPr>
      </p:pic>
      <p:pic>
        <p:nvPicPr>
          <p:cNvPr id="11" name="Picture 10">
            <a:extLst>
              <a:ext uri="{FF2B5EF4-FFF2-40B4-BE49-F238E27FC236}">
                <a16:creationId xmlns:a16="http://schemas.microsoft.com/office/drawing/2014/main" id="{EAB694CA-EE05-D942-8E90-602474D31C5B}"/>
              </a:ext>
            </a:extLst>
          </p:cNvPr>
          <p:cNvPicPr>
            <a:picLocks noChangeAspect="1"/>
          </p:cNvPicPr>
          <p:nvPr/>
        </p:nvPicPr>
        <p:blipFill>
          <a:blip r:embed="rId3"/>
          <a:stretch>
            <a:fillRect/>
          </a:stretch>
        </p:blipFill>
        <p:spPr>
          <a:xfrm>
            <a:off x="9435474" y="4781862"/>
            <a:ext cx="2955977" cy="2955977"/>
          </a:xfrm>
          <a:prstGeom prst="rect">
            <a:avLst/>
          </a:prstGeom>
        </p:spPr>
      </p:pic>
    </p:spTree>
    <p:extLst>
      <p:ext uri="{BB962C8B-B14F-4D97-AF65-F5344CB8AC3E}">
        <p14:creationId xmlns:p14="http://schemas.microsoft.com/office/powerpoint/2010/main" val="166130617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0" end="1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F75808-C130-D646-BC52-1DB4413A86D3}"/>
              </a:ext>
            </a:extLst>
          </p:cNvPr>
          <p:cNvSpPr>
            <a:spLocks noGrp="1"/>
          </p:cNvSpPr>
          <p:nvPr>
            <p:ph type="body" idx="1"/>
          </p:nvPr>
        </p:nvSpPr>
        <p:spPr/>
        <p:txBody>
          <a:bodyPr/>
          <a:lstStyle/>
          <a:p>
            <a:r>
              <a:rPr lang="en-US" dirty="0"/>
              <a:t>175 million trips:</a:t>
            </a:r>
          </a:p>
          <a:p>
            <a:endParaRPr lang="en-US" dirty="0"/>
          </a:p>
          <a:p>
            <a:endParaRPr lang="en-US" dirty="0"/>
          </a:p>
          <a:p>
            <a:endParaRPr lang="en-US" dirty="0"/>
          </a:p>
          <a:p>
            <a:endParaRPr lang="en-US" dirty="0"/>
          </a:p>
          <a:p>
            <a:endParaRPr lang="en-US" dirty="0"/>
          </a:p>
          <a:p>
            <a:r>
              <a:rPr lang="en-US" dirty="0"/>
              <a:t>Every trip:</a:t>
            </a:r>
          </a:p>
          <a:p>
            <a:pPr lvl="1"/>
            <a:r>
              <a:rPr lang="en-US" dirty="0"/>
              <a:t>Pickup date, time &amp; GPS</a:t>
            </a:r>
          </a:p>
          <a:p>
            <a:pPr lvl="1"/>
            <a:r>
              <a:rPr lang="en-US" dirty="0"/>
              <a:t>Drop-off date, time &amp; GPS</a:t>
            </a:r>
          </a:p>
          <a:p>
            <a:pPr lvl="1"/>
            <a:r>
              <a:rPr lang="en-US" dirty="0"/>
              <a:t>Fare &amp; tip</a:t>
            </a:r>
          </a:p>
          <a:p>
            <a:pPr lvl="1"/>
            <a:r>
              <a:rPr lang="en-US" dirty="0"/>
              <a:t>Encoded medallion number</a:t>
            </a:r>
          </a:p>
          <a:p>
            <a:pPr marL="114300" lvl="1" indent="0">
              <a:buNone/>
            </a:pPr>
            <a:endParaRPr lang="en-US" dirty="0"/>
          </a:p>
          <a:p>
            <a:pPr marL="114300" lvl="1" indent="0">
              <a:buNone/>
            </a:pPr>
            <a:r>
              <a:rPr lang="en-US" dirty="0"/>
              <a:t>Chris </a:t>
            </a:r>
            <a:r>
              <a:rPr lang="en-US" dirty="0" err="1"/>
              <a:t>Whong</a:t>
            </a:r>
            <a:r>
              <a:rPr lang="en-US" dirty="0"/>
              <a:t> published it on the Internet…</a:t>
            </a:r>
          </a:p>
          <a:p>
            <a:endParaRPr lang="en-US" dirty="0"/>
          </a:p>
        </p:txBody>
      </p:sp>
      <p:sp>
        <p:nvSpPr>
          <p:cNvPr id="3" name="Title 2">
            <a:extLst>
              <a:ext uri="{FF2B5EF4-FFF2-40B4-BE49-F238E27FC236}">
                <a16:creationId xmlns:a16="http://schemas.microsoft.com/office/drawing/2014/main" id="{E3A439E3-8AF4-7C45-A7E8-246C2F816D11}"/>
              </a:ext>
            </a:extLst>
          </p:cNvPr>
          <p:cNvSpPr>
            <a:spLocks noGrp="1"/>
          </p:cNvSpPr>
          <p:nvPr>
            <p:ph type="title"/>
          </p:nvPr>
        </p:nvSpPr>
        <p:spPr/>
        <p:txBody>
          <a:bodyPr/>
          <a:lstStyle/>
          <a:p>
            <a:r>
              <a:rPr lang="en-US" dirty="0"/>
              <a:t>NYC TLC provided Chris </a:t>
            </a:r>
            <a:r>
              <a:rPr lang="en-US" dirty="0" err="1"/>
              <a:t>Whong</a:t>
            </a:r>
            <a:r>
              <a:rPr lang="en-US" dirty="0"/>
              <a:t> with all of the data</a:t>
            </a:r>
          </a:p>
        </p:txBody>
      </p:sp>
      <p:pic>
        <p:nvPicPr>
          <p:cNvPr id="4" name="Picture 3">
            <a:extLst>
              <a:ext uri="{FF2B5EF4-FFF2-40B4-BE49-F238E27FC236}">
                <a16:creationId xmlns:a16="http://schemas.microsoft.com/office/drawing/2014/main" id="{38D6013D-E2EC-EA48-B4FF-A514EE3C9FA0}"/>
              </a:ext>
            </a:extLst>
          </p:cNvPr>
          <p:cNvPicPr>
            <a:picLocks noChangeAspect="1"/>
          </p:cNvPicPr>
          <p:nvPr/>
        </p:nvPicPr>
        <p:blipFill>
          <a:blip r:embed="rId2"/>
          <a:stretch>
            <a:fillRect/>
          </a:stretch>
        </p:blipFill>
        <p:spPr>
          <a:xfrm>
            <a:off x="314798" y="2293704"/>
            <a:ext cx="12001500" cy="2108200"/>
          </a:xfrm>
          <a:prstGeom prst="rect">
            <a:avLst/>
          </a:prstGeom>
        </p:spPr>
      </p:pic>
      <p:pic>
        <p:nvPicPr>
          <p:cNvPr id="5" name="Picture 4">
            <a:extLst>
              <a:ext uri="{FF2B5EF4-FFF2-40B4-BE49-F238E27FC236}">
                <a16:creationId xmlns:a16="http://schemas.microsoft.com/office/drawing/2014/main" id="{4C5895B0-5876-BA4D-9400-7C7D0D05D116}"/>
              </a:ext>
            </a:extLst>
          </p:cNvPr>
          <p:cNvPicPr>
            <a:picLocks noChangeAspect="1"/>
          </p:cNvPicPr>
          <p:nvPr/>
        </p:nvPicPr>
        <p:blipFill>
          <a:blip r:embed="rId3"/>
          <a:stretch>
            <a:fillRect/>
          </a:stretch>
        </p:blipFill>
        <p:spPr>
          <a:xfrm>
            <a:off x="8021160" y="6365453"/>
            <a:ext cx="4648200" cy="2781300"/>
          </a:xfrm>
          <a:prstGeom prst="rect">
            <a:avLst/>
          </a:prstGeom>
        </p:spPr>
      </p:pic>
    </p:spTree>
    <p:extLst>
      <p:ext uri="{BB962C8B-B14F-4D97-AF65-F5344CB8AC3E}">
        <p14:creationId xmlns:p14="http://schemas.microsoft.com/office/powerpoint/2010/main" val="2107346110"/>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a:bodyPr>
          <a:lstStyle/>
          <a:p>
            <a:pPr marL="831080" lvl="1" indent="-514350">
              <a:buFont typeface="+mj-lt"/>
              <a:buAutoNum type="arabicPeriod"/>
            </a:pPr>
            <a:r>
              <a:rPr lang="en-US" dirty="0"/>
              <a:t>Privacy risks of Open Data</a:t>
            </a:r>
          </a:p>
          <a:p>
            <a:pPr marL="831080" lvl="1" indent="-514350">
              <a:buFont typeface="+mj-lt"/>
              <a:buAutoNum type="arabicPeriod"/>
            </a:pPr>
            <a:r>
              <a:rPr lang="en-US" dirty="0"/>
              <a:t>Addressing privacy risks with de-identification </a:t>
            </a:r>
          </a:p>
          <a:p>
            <a:pPr marL="831080" lvl="1" indent="-514350">
              <a:buFont typeface="+mj-lt"/>
              <a:buAutoNum type="arabicPeriod"/>
            </a:pPr>
            <a:r>
              <a:rPr lang="en-US" dirty="0"/>
              <a:t>De-identification techniques</a:t>
            </a:r>
          </a:p>
          <a:p>
            <a:pPr marL="831080" lvl="1" indent="-514350">
              <a:buFont typeface="+mj-lt"/>
              <a:buAutoNum type="arabicPeriod"/>
            </a:pPr>
            <a:r>
              <a:rPr lang="en-US" dirty="0"/>
              <a:t>De-identification failings</a:t>
            </a:r>
          </a:p>
          <a:p>
            <a:pPr marL="831080" lvl="1" indent="-514350">
              <a:buFont typeface="+mj-lt"/>
              <a:buAutoNum type="arabicPeriod"/>
            </a:pPr>
            <a:r>
              <a:rPr lang="en-US" dirty="0"/>
              <a:t>Database reconstruction</a:t>
            </a:r>
          </a:p>
          <a:p>
            <a:pPr marL="831080" lvl="1" indent="-514350">
              <a:buFont typeface="+mj-lt"/>
              <a:buAutoNum type="arabicPeriod"/>
            </a:pPr>
            <a:r>
              <a:rPr lang="en-US" dirty="0"/>
              <a:t>Differential Privacy</a:t>
            </a:r>
          </a:p>
          <a:p>
            <a:endParaRPr lang="en-US" dirty="0">
              <a:solidFill>
                <a:schemeClr val="tx2"/>
              </a:solidFill>
            </a:endParaRPr>
          </a:p>
        </p:txBody>
      </p:sp>
      <p:sp>
        <p:nvSpPr>
          <p:cNvPr id="3" name="Title 2"/>
          <p:cNvSpPr>
            <a:spLocks noGrp="1"/>
          </p:cNvSpPr>
          <p:nvPr>
            <p:ph type="title"/>
          </p:nvPr>
        </p:nvSpPr>
        <p:spPr/>
        <p:txBody>
          <a:bodyPr/>
          <a:lstStyle/>
          <a:p>
            <a:r>
              <a:rPr lang="en-US" dirty="0"/>
              <a:t>Outline for today’s talk</a:t>
            </a:r>
          </a:p>
        </p:txBody>
      </p:sp>
    </p:spTree>
    <p:extLst>
      <p:ext uri="{BB962C8B-B14F-4D97-AF65-F5344CB8AC3E}">
        <p14:creationId xmlns:p14="http://schemas.microsoft.com/office/powerpoint/2010/main" val="209014949"/>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B607FD-2FA8-3C46-9AF3-9204930BF432}"/>
              </a:ext>
            </a:extLst>
          </p:cNvPr>
          <p:cNvSpPr>
            <a:spLocks noGrp="1"/>
          </p:cNvSpPr>
          <p:nvPr>
            <p:ph type="title"/>
          </p:nvPr>
        </p:nvSpPr>
        <p:spPr/>
        <p:txBody>
          <a:bodyPr/>
          <a:lstStyle/>
          <a:p>
            <a:r>
              <a:rPr lang="en-US" dirty="0"/>
              <a:t>With this data, you can make a map of NYC Taxi Service</a:t>
            </a:r>
          </a:p>
        </p:txBody>
      </p:sp>
      <p:pic>
        <p:nvPicPr>
          <p:cNvPr id="4" name="Picture 3">
            <a:extLst>
              <a:ext uri="{FF2B5EF4-FFF2-40B4-BE49-F238E27FC236}">
                <a16:creationId xmlns:a16="http://schemas.microsoft.com/office/drawing/2014/main" id="{E4968C46-E1FE-C64F-8D34-905E1796AAB9}"/>
              </a:ext>
            </a:extLst>
          </p:cNvPr>
          <p:cNvPicPr>
            <a:picLocks noChangeAspect="1"/>
          </p:cNvPicPr>
          <p:nvPr/>
        </p:nvPicPr>
        <p:blipFill>
          <a:blip r:embed="rId2"/>
          <a:stretch>
            <a:fillRect/>
          </a:stretch>
        </p:blipFill>
        <p:spPr>
          <a:xfrm>
            <a:off x="1397000" y="946150"/>
            <a:ext cx="10210800" cy="7861300"/>
          </a:xfrm>
          <a:prstGeom prst="rect">
            <a:avLst/>
          </a:prstGeom>
        </p:spPr>
      </p:pic>
    </p:spTree>
    <p:extLst>
      <p:ext uri="{BB962C8B-B14F-4D97-AF65-F5344CB8AC3E}">
        <p14:creationId xmlns:p14="http://schemas.microsoft.com/office/powerpoint/2010/main" val="710173990"/>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3626E0-5A55-CB48-BA04-C48568F83F9A}"/>
              </a:ext>
            </a:extLst>
          </p:cNvPr>
          <p:cNvSpPr>
            <a:spLocks noGrp="1"/>
          </p:cNvSpPr>
          <p:nvPr>
            <p:ph type="title"/>
          </p:nvPr>
        </p:nvSpPr>
        <p:spPr/>
        <p:txBody>
          <a:bodyPr/>
          <a:lstStyle/>
          <a:p>
            <a:r>
              <a:rPr lang="en-US" dirty="0"/>
              <a:t>Compare taxi prices and Uber prices:</a:t>
            </a:r>
          </a:p>
        </p:txBody>
      </p:sp>
      <p:pic>
        <p:nvPicPr>
          <p:cNvPr id="5" name="Picture 4">
            <a:extLst>
              <a:ext uri="{FF2B5EF4-FFF2-40B4-BE49-F238E27FC236}">
                <a16:creationId xmlns:a16="http://schemas.microsoft.com/office/drawing/2014/main" id="{E2E20CA4-3695-A54D-880F-A883D8908FB7}"/>
              </a:ext>
            </a:extLst>
          </p:cNvPr>
          <p:cNvPicPr>
            <a:picLocks noChangeAspect="1"/>
          </p:cNvPicPr>
          <p:nvPr/>
        </p:nvPicPr>
        <p:blipFill>
          <a:blip r:embed="rId2"/>
          <a:stretch>
            <a:fillRect/>
          </a:stretch>
        </p:blipFill>
        <p:spPr>
          <a:xfrm>
            <a:off x="469900" y="1346200"/>
            <a:ext cx="12065000" cy="7061200"/>
          </a:xfrm>
          <a:prstGeom prst="rect">
            <a:avLst/>
          </a:prstGeom>
        </p:spPr>
      </p:pic>
    </p:spTree>
    <p:extLst>
      <p:ext uri="{BB962C8B-B14F-4D97-AF65-F5344CB8AC3E}">
        <p14:creationId xmlns:p14="http://schemas.microsoft.com/office/powerpoint/2010/main" val="2277009368"/>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52BDA16-6755-0E4E-B666-4524F4546C9B}"/>
              </a:ext>
            </a:extLst>
          </p:cNvPr>
          <p:cNvSpPr>
            <a:spLocks noGrp="1"/>
          </p:cNvSpPr>
          <p:nvPr>
            <p:ph type="body" idx="1"/>
          </p:nvPr>
        </p:nvSpPr>
        <p:spPr/>
        <p:txBody>
          <a:bodyPr/>
          <a:lstStyle/>
          <a:p>
            <a:endParaRPr lang="en-US"/>
          </a:p>
        </p:txBody>
      </p:sp>
      <p:sp>
        <p:nvSpPr>
          <p:cNvPr id="3" name="Title 2">
            <a:extLst>
              <a:ext uri="{FF2B5EF4-FFF2-40B4-BE49-F238E27FC236}">
                <a16:creationId xmlns:a16="http://schemas.microsoft.com/office/drawing/2014/main" id="{A3ED0B1C-B7A5-6B47-9595-5CA5034348C1}"/>
              </a:ext>
            </a:extLst>
          </p:cNvPr>
          <p:cNvSpPr>
            <a:spLocks noGrp="1"/>
          </p:cNvSpPr>
          <p:nvPr>
            <p:ph type="title"/>
          </p:nvPr>
        </p:nvSpPr>
        <p:spPr/>
        <p:txBody>
          <a:bodyPr/>
          <a:lstStyle/>
          <a:p>
            <a:r>
              <a:rPr lang="en-US" dirty="0"/>
              <a:t>Each taxi has a pseudonym, </a:t>
            </a:r>
            <a:br>
              <a:rPr lang="en-US" dirty="0"/>
            </a:br>
            <a:r>
              <a:rPr lang="en-US" dirty="0"/>
              <a:t>which allows taxi rides to be linked.</a:t>
            </a:r>
          </a:p>
        </p:txBody>
      </p:sp>
      <p:pic>
        <p:nvPicPr>
          <p:cNvPr id="4" name="Picture 3">
            <a:extLst>
              <a:ext uri="{FF2B5EF4-FFF2-40B4-BE49-F238E27FC236}">
                <a16:creationId xmlns:a16="http://schemas.microsoft.com/office/drawing/2014/main" id="{C4B5DBF9-622C-C945-88C9-AA61C5E92A5E}"/>
              </a:ext>
            </a:extLst>
          </p:cNvPr>
          <p:cNvPicPr>
            <a:picLocks noChangeAspect="1"/>
          </p:cNvPicPr>
          <p:nvPr/>
        </p:nvPicPr>
        <p:blipFill>
          <a:blip r:embed="rId2"/>
          <a:stretch>
            <a:fillRect/>
          </a:stretch>
        </p:blipFill>
        <p:spPr>
          <a:xfrm>
            <a:off x="2197970" y="1451113"/>
            <a:ext cx="8608859" cy="7718287"/>
          </a:xfrm>
          <a:prstGeom prst="rect">
            <a:avLst/>
          </a:prstGeom>
        </p:spPr>
      </p:pic>
    </p:spTree>
    <p:extLst>
      <p:ext uri="{BB962C8B-B14F-4D97-AF65-F5344CB8AC3E}">
        <p14:creationId xmlns:p14="http://schemas.microsoft.com/office/powerpoint/2010/main" val="2605319116"/>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5C122A0-2A0E-1549-A807-9748B83ABD25}"/>
              </a:ext>
            </a:extLst>
          </p:cNvPr>
          <p:cNvSpPr>
            <a:spLocks noGrp="1"/>
          </p:cNvSpPr>
          <p:nvPr>
            <p:ph type="body" idx="1"/>
          </p:nvPr>
        </p:nvSpPr>
        <p:spPr>
          <a:xfrm>
            <a:off x="325119" y="5516379"/>
            <a:ext cx="12354562" cy="3630373"/>
          </a:xfrm>
        </p:spPr>
        <p:txBody>
          <a:bodyPr/>
          <a:lstStyle/>
          <a:p>
            <a:r>
              <a:rPr lang="en-US" dirty="0"/>
              <a:t>The pseudonyms looked suspicious to Anthony </a:t>
            </a:r>
            <a:r>
              <a:rPr lang="en-US" dirty="0" err="1"/>
              <a:t>Tockar</a:t>
            </a:r>
            <a:r>
              <a:rPr lang="en-US" dirty="0"/>
              <a:t>, an intern at </a:t>
            </a:r>
            <a:r>
              <a:rPr lang="en-US" dirty="0" err="1"/>
              <a:t>Neustar</a:t>
            </a:r>
            <a:r>
              <a:rPr lang="en-US" dirty="0"/>
              <a:t> Research.</a:t>
            </a:r>
          </a:p>
          <a:p>
            <a:endParaRPr lang="en-US" dirty="0"/>
          </a:p>
          <a:p>
            <a:r>
              <a:rPr lang="en-US" dirty="0" err="1"/>
              <a:t>Tockar</a:t>
            </a:r>
            <a:r>
              <a:rPr lang="en-US" dirty="0"/>
              <a:t> realized that the pseudonyms were MD5 hashes</a:t>
            </a:r>
          </a:p>
          <a:p>
            <a:r>
              <a:rPr lang="en-US" dirty="0"/>
              <a:t>MD5(“5C27”) = </a:t>
            </a:r>
            <a:r>
              <a:rPr lang="en-US" dirty="0">
                <a:latin typeface="Consolas" panose="020B0609020204030204" pitchFamily="49" charset="0"/>
                <a:cs typeface="Consolas" panose="020B0609020204030204" pitchFamily="49" charset="0"/>
              </a:rPr>
              <a:t>be9f314926dd314b36496d926e42f4db</a:t>
            </a:r>
            <a:endParaRPr lang="en-US" dirty="0"/>
          </a:p>
        </p:txBody>
      </p:sp>
      <p:sp>
        <p:nvSpPr>
          <p:cNvPr id="3" name="Title 2">
            <a:extLst>
              <a:ext uri="{FF2B5EF4-FFF2-40B4-BE49-F238E27FC236}">
                <a16:creationId xmlns:a16="http://schemas.microsoft.com/office/drawing/2014/main" id="{4A7B701C-F22F-894A-976C-719509B7BF79}"/>
              </a:ext>
            </a:extLst>
          </p:cNvPr>
          <p:cNvSpPr>
            <a:spLocks noGrp="1"/>
          </p:cNvSpPr>
          <p:nvPr>
            <p:ph type="title"/>
          </p:nvPr>
        </p:nvSpPr>
        <p:spPr/>
        <p:txBody>
          <a:bodyPr/>
          <a:lstStyle/>
          <a:p>
            <a:r>
              <a:rPr lang="en-US"/>
              <a:t>The taxi medallion numbers were not properly de-identified.</a:t>
            </a:r>
            <a:endParaRPr lang="en-US" dirty="0"/>
          </a:p>
        </p:txBody>
      </p:sp>
      <p:graphicFrame>
        <p:nvGraphicFramePr>
          <p:cNvPr id="4" name="Table 3">
            <a:extLst>
              <a:ext uri="{FF2B5EF4-FFF2-40B4-BE49-F238E27FC236}">
                <a16:creationId xmlns:a16="http://schemas.microsoft.com/office/drawing/2014/main" id="{C9DD713E-83A2-844F-94E6-79F231C82175}"/>
              </a:ext>
            </a:extLst>
          </p:cNvPr>
          <p:cNvGraphicFramePr>
            <a:graphicFrameLocks noGrp="1"/>
          </p:cNvGraphicFramePr>
          <p:nvPr>
            <p:extLst>
              <p:ext uri="{D42A27DB-BD31-4B8C-83A1-F6EECF244321}">
                <p14:modId xmlns:p14="http://schemas.microsoft.com/office/powerpoint/2010/main" val="4093740254"/>
              </p:ext>
            </p:extLst>
          </p:nvPr>
        </p:nvGraphicFramePr>
        <p:xfrm>
          <a:off x="314798" y="1986844"/>
          <a:ext cx="12354562" cy="3048000"/>
        </p:xfrm>
        <a:graphic>
          <a:graphicData uri="http://schemas.openxmlformats.org/drawingml/2006/table">
            <a:tbl>
              <a:tblPr firstRow="1" bandRow="1">
                <a:tableStyleId>{5940675A-B579-460E-94D1-54222C63F5DA}</a:tableStyleId>
              </a:tblPr>
              <a:tblGrid>
                <a:gridCol w="8784232">
                  <a:extLst>
                    <a:ext uri="{9D8B030D-6E8A-4147-A177-3AD203B41FA5}">
                      <a16:colId xmlns:a16="http://schemas.microsoft.com/office/drawing/2014/main" val="710699222"/>
                    </a:ext>
                  </a:extLst>
                </a:gridCol>
                <a:gridCol w="3570330">
                  <a:extLst>
                    <a:ext uri="{9D8B030D-6E8A-4147-A177-3AD203B41FA5}">
                      <a16:colId xmlns:a16="http://schemas.microsoft.com/office/drawing/2014/main" val="697682897"/>
                    </a:ext>
                  </a:extLst>
                </a:gridCol>
              </a:tblGrid>
              <a:tr h="370840">
                <a:tc>
                  <a:txBody>
                    <a:bodyPr/>
                    <a:lstStyle/>
                    <a:p>
                      <a:pPr algn="ctr"/>
                      <a:r>
                        <a:rPr lang="en-US" dirty="0"/>
                        <a:t>Pseudonym</a:t>
                      </a:r>
                    </a:p>
                  </a:txBody>
                  <a:tcPr>
                    <a:solidFill>
                      <a:srgbClr val="FFFF00"/>
                    </a:solidFill>
                  </a:tcPr>
                </a:tc>
                <a:tc>
                  <a:txBody>
                    <a:bodyPr/>
                    <a:lstStyle/>
                    <a:p>
                      <a:pPr algn="ctr"/>
                      <a:r>
                        <a:rPr lang="en-US" dirty="0"/>
                        <a:t>Taxi Medallion</a:t>
                      </a:r>
                    </a:p>
                  </a:txBody>
                  <a:tcPr>
                    <a:solidFill>
                      <a:srgbClr val="FFFF00"/>
                    </a:solidFill>
                  </a:tcPr>
                </a:tc>
                <a:extLst>
                  <a:ext uri="{0D108BD9-81ED-4DB2-BD59-A6C34878D82A}">
                    <a16:rowId xmlns:a16="http://schemas.microsoft.com/office/drawing/2014/main" val="3037971038"/>
                  </a:ext>
                </a:extLst>
              </a:tr>
              <a:tr h="370840">
                <a:tc>
                  <a:txBody>
                    <a:bodyPr/>
                    <a:lstStyle/>
                    <a:p>
                      <a:pPr marL="0" lvl="1" indent="14288" algn="ctr">
                        <a:tabLst/>
                      </a:pPr>
                      <a:r>
                        <a:rPr lang="en-US" sz="3400" b="0" i="0" u="none" strike="noStrike" cap="none" spc="0" baseline="0" dirty="0">
                          <a:ln>
                            <a:noFill/>
                          </a:ln>
                          <a:solidFill>
                            <a:schemeClr val="tx1"/>
                          </a:solidFill>
                          <a:effectLst/>
                          <a:uFillTx/>
                          <a:latin typeface="Consolas" panose="020B0609020204030204" pitchFamily="49" charset="0"/>
                          <a:ea typeface="+mn-ea"/>
                          <a:cs typeface="Consolas" panose="020B0609020204030204" pitchFamily="49" charset="0"/>
                          <a:sym typeface="Calibri"/>
                        </a:rPr>
                        <a:t>0f76c35d4a069e0fe76b21d28f009639</a:t>
                      </a:r>
                    </a:p>
                  </a:txBody>
                  <a:tcPr/>
                </a:tc>
                <a:tc>
                  <a:txBody>
                    <a:bodyPr/>
                    <a:lstStyle/>
                    <a:p>
                      <a:pPr algn="ctr"/>
                      <a:r>
                        <a:rPr lang="en-US" dirty="0"/>
                        <a:t>5C27</a:t>
                      </a:r>
                    </a:p>
                  </a:txBody>
                  <a:tcPr/>
                </a:tc>
                <a:extLst>
                  <a:ext uri="{0D108BD9-81ED-4DB2-BD59-A6C34878D82A}">
                    <a16:rowId xmlns:a16="http://schemas.microsoft.com/office/drawing/2014/main" val="539289626"/>
                  </a:ext>
                </a:extLst>
              </a:tr>
              <a:tr h="370840">
                <a:tc>
                  <a:txBody>
                    <a:bodyPr/>
                    <a:lstStyle/>
                    <a:p>
                      <a:pPr algn="ctr"/>
                      <a:r>
                        <a:rPr lang="en-US" dirty="0">
                          <a:latin typeface="Consolas" panose="020B0609020204030204" pitchFamily="49" charset="0"/>
                          <a:cs typeface="Consolas" panose="020B0609020204030204" pitchFamily="49" charset="0"/>
                        </a:rPr>
                        <a:t>be9f314926dd314b36496d926e42f4db</a:t>
                      </a:r>
                    </a:p>
                  </a:txBody>
                  <a:tcPr/>
                </a:tc>
                <a:tc>
                  <a:txBody>
                    <a:bodyPr/>
                    <a:lstStyle/>
                    <a:p>
                      <a:pPr algn="ctr"/>
                      <a:r>
                        <a:rPr lang="en-US" dirty="0"/>
                        <a:t>5C28</a:t>
                      </a:r>
                    </a:p>
                  </a:txBody>
                  <a:tcPr/>
                </a:tc>
                <a:extLst>
                  <a:ext uri="{0D108BD9-81ED-4DB2-BD59-A6C34878D82A}">
                    <a16:rowId xmlns:a16="http://schemas.microsoft.com/office/drawing/2014/main" val="1027610110"/>
                  </a:ext>
                </a:extLst>
              </a:tr>
              <a:tr h="370840">
                <a:tc>
                  <a:txBody>
                    <a:bodyPr/>
                    <a:lstStyle/>
                    <a:p>
                      <a:pPr algn="ctr"/>
                      <a:r>
                        <a:rPr lang="en-US" dirty="0">
                          <a:latin typeface="Consolas" panose="020B0609020204030204" pitchFamily="49" charset="0"/>
                          <a:cs typeface="Consolas" panose="020B0609020204030204" pitchFamily="49" charset="0"/>
                        </a:rPr>
                        <a:t>9ee993809f648d39d24f5ba8f862d7f1</a:t>
                      </a:r>
                    </a:p>
                  </a:txBody>
                  <a:tcPr/>
                </a:tc>
                <a:tc>
                  <a:txBody>
                    <a:bodyPr/>
                    <a:lstStyle/>
                    <a:p>
                      <a:pPr algn="ctr"/>
                      <a:r>
                        <a:rPr lang="en-US" dirty="0"/>
                        <a:t>5C29</a:t>
                      </a:r>
                    </a:p>
                  </a:txBody>
                  <a:tcPr/>
                </a:tc>
                <a:extLst>
                  <a:ext uri="{0D108BD9-81ED-4DB2-BD59-A6C34878D82A}">
                    <a16:rowId xmlns:a16="http://schemas.microsoft.com/office/drawing/2014/main" val="456339954"/>
                  </a:ext>
                </a:extLst>
              </a:tr>
              <a:tr h="370840">
                <a:tc>
                  <a:txBody>
                    <a:bodyPr/>
                    <a:lstStyle/>
                    <a:p>
                      <a:pPr algn="ctr"/>
                      <a:r>
                        <a:rPr lang="en-US" dirty="0">
                          <a:latin typeface="Consolas" panose="020B0609020204030204" pitchFamily="49" charset="0"/>
                          <a:cs typeface="Consolas" panose="020B0609020204030204" pitchFamily="49" charset="0"/>
                        </a:rPr>
                        <a:t>23f7e8636fb9099822aa381054d215d4</a:t>
                      </a:r>
                    </a:p>
                  </a:txBody>
                  <a:tcPr/>
                </a:tc>
                <a:tc>
                  <a:txBody>
                    <a:bodyPr/>
                    <a:lstStyle/>
                    <a:p>
                      <a:pPr algn="ctr"/>
                      <a:r>
                        <a:rPr lang="en-US" dirty="0"/>
                        <a:t>5C30</a:t>
                      </a:r>
                    </a:p>
                  </a:txBody>
                  <a:tcPr/>
                </a:tc>
                <a:extLst>
                  <a:ext uri="{0D108BD9-81ED-4DB2-BD59-A6C34878D82A}">
                    <a16:rowId xmlns:a16="http://schemas.microsoft.com/office/drawing/2014/main" val="4074615298"/>
                  </a:ext>
                </a:extLst>
              </a:tr>
            </a:tbl>
          </a:graphicData>
        </a:graphic>
      </p:graphicFrame>
      <p:sp>
        <p:nvSpPr>
          <p:cNvPr id="7" name="Rectangle 6">
            <a:extLst>
              <a:ext uri="{FF2B5EF4-FFF2-40B4-BE49-F238E27FC236}">
                <a16:creationId xmlns:a16="http://schemas.microsoft.com/office/drawing/2014/main" id="{B375378E-C5B3-3A42-BD2F-70BA6246428E}"/>
              </a:ext>
            </a:extLst>
          </p:cNvPr>
          <p:cNvSpPr/>
          <p:nvPr/>
        </p:nvSpPr>
        <p:spPr>
          <a:xfrm>
            <a:off x="9144000" y="1986845"/>
            <a:ext cx="3525359" cy="3048000"/>
          </a:xfrm>
          <a:prstGeom prst="rect">
            <a:avLst/>
          </a:prstGeom>
          <a:solidFill>
            <a:srgbClr val="FFFFFF"/>
          </a:solidFill>
          <a:ln w="76200" cap="flat">
            <a:solidFill>
              <a:schemeClr val="bg1"/>
            </a:solid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Calibri"/>
              <a:ea typeface="Calibri"/>
              <a:cs typeface="Calibri"/>
              <a:sym typeface="Calibri"/>
            </a:endParaRPr>
          </a:p>
        </p:txBody>
      </p:sp>
    </p:spTree>
    <p:extLst>
      <p:ext uri="{BB962C8B-B14F-4D97-AF65-F5344CB8AC3E}">
        <p14:creationId xmlns:p14="http://schemas.microsoft.com/office/powerpoint/2010/main" val="272209963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 name="Shape 400"/>
          <p:cNvSpPr>
            <a:spLocks noGrp="1"/>
          </p:cNvSpPr>
          <p:nvPr>
            <p:ph type="body" idx="1"/>
          </p:nvPr>
        </p:nvSpPr>
        <p:spPr/>
        <p:txBody>
          <a:bodyPr/>
          <a:lstStyle/>
          <a:p>
            <a:r>
              <a:rPr lang="en-US" dirty="0"/>
              <a:t>Anthony </a:t>
            </a:r>
            <a:r>
              <a:rPr lang="en-US" dirty="0" err="1"/>
              <a:t>Tockar</a:t>
            </a:r>
            <a:r>
              <a:rPr lang="en-US" dirty="0"/>
              <a:t> identified the medallion number the records.</a:t>
            </a:r>
          </a:p>
          <a:p>
            <a:r>
              <a:rPr lang="en-US" dirty="0"/>
              <a:t>He searched for photos in </a:t>
            </a:r>
            <a:r>
              <a:rPr lang="en-US" dirty="0" err="1"/>
              <a:t>flickr</a:t>
            </a:r>
            <a:r>
              <a:rPr lang="en-US" dirty="0"/>
              <a:t> that showed movie stars at taxis where he could read the medallion number.</a:t>
            </a:r>
          </a:p>
        </p:txBody>
      </p:sp>
      <p:sp>
        <p:nvSpPr>
          <p:cNvPr id="401" name="Shape 401"/>
          <p:cNvSpPr>
            <a:spLocks noGrp="1"/>
          </p:cNvSpPr>
          <p:nvPr>
            <p:ph type="title"/>
          </p:nvPr>
        </p:nvSpPr>
        <p:spPr/>
        <p:txBody>
          <a:bodyPr/>
          <a:lstStyle/>
          <a:p>
            <a:r>
              <a:rPr lang="en-US" dirty="0" err="1"/>
              <a:t>Tockar</a:t>
            </a:r>
            <a:r>
              <a:rPr lang="en-US" dirty="0"/>
              <a:t> performed a “brute force” attack on the hashes.</a:t>
            </a:r>
          </a:p>
        </p:txBody>
      </p:sp>
      <p:grpSp>
        <p:nvGrpSpPr>
          <p:cNvPr id="404" name="Group 404"/>
          <p:cNvGrpSpPr/>
          <p:nvPr/>
        </p:nvGrpSpPr>
        <p:grpSpPr>
          <a:xfrm>
            <a:off x="325119" y="3507698"/>
            <a:ext cx="12501935" cy="5321509"/>
            <a:chOff x="0" y="0"/>
            <a:chExt cx="6871117" cy="2924723"/>
          </a:xfrm>
        </p:grpSpPr>
        <p:pic>
          <p:nvPicPr>
            <p:cNvPr id="402" name="pasted-image.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32" y="0"/>
              <a:ext cx="6034510" cy="667928"/>
            </a:xfrm>
            <a:prstGeom prst="rect">
              <a:avLst/>
            </a:prstGeom>
            <a:ln w="12700" cap="flat">
              <a:noFill/>
              <a:miter lim="400000"/>
            </a:ln>
            <a:effectLst/>
          </p:spPr>
        </p:pic>
        <p:pic>
          <p:nvPicPr>
            <p:cNvPr id="403" name="pasted-image.png"/>
            <p:cNvPicPr>
              <a:picLocks noChangeAspect="1"/>
            </p:cNvPicPr>
            <p:nvPr/>
          </p:nvPicPr>
          <p:blipFill rotWithShape="1">
            <a:blip r:embed="rId4" cstate="screen">
              <a:extLst>
                <a:ext uri="{28A0092B-C50C-407E-A947-70E740481C1C}">
                  <a14:useLocalDpi xmlns:a14="http://schemas.microsoft.com/office/drawing/2010/main"/>
                </a:ext>
              </a:extLst>
            </a:blip>
            <a:srcRect b="2378"/>
            <a:stretch/>
          </p:blipFill>
          <p:spPr>
            <a:xfrm>
              <a:off x="0" y="565844"/>
              <a:ext cx="6871117" cy="2358879"/>
            </a:xfrm>
            <a:prstGeom prst="rect">
              <a:avLst/>
            </a:prstGeom>
            <a:ln w="12700" cap="flat">
              <a:noFill/>
              <a:miter lim="400000"/>
            </a:ln>
            <a:effectLst/>
          </p:spPr>
        </p:pic>
      </p:grpSp>
      <p:sp>
        <p:nvSpPr>
          <p:cNvPr id="405" name="Shape 405"/>
          <p:cNvSpPr/>
          <p:nvPr/>
        </p:nvSpPr>
        <p:spPr>
          <a:xfrm>
            <a:off x="4024507" y="9146753"/>
            <a:ext cx="6887761" cy="500648"/>
          </a:xfrm>
          <a:prstGeom prst="rect">
            <a:avLst/>
          </a:prstGeom>
          <a:ln w="25400">
            <a:solidFill>
              <a:schemeClr val="accent1"/>
            </a:solidFill>
            <a:bevel/>
          </a:ln>
          <a:extLst>
            <a:ext uri="{C572A759-6A51-4108-AA02-DFA0A04FC94B}">
              <ma14:wrappingTextBoxFlag xmlns="" xmlns:ma14="http://schemas.microsoft.com/office/mac/drawingml/2011/main" val="1"/>
            </a:ext>
          </a:extLst>
        </p:spPr>
        <p:txBody>
          <a:bodyPr wrap="square" lIns="65023" tIns="65023" rIns="65023" bIns="65023">
            <a:spAutoFit/>
          </a:bodyPr>
          <a:lstStyle>
            <a:lvl1pPr>
              <a:defRPr i="1"/>
            </a:lvl1pPr>
          </a:lstStyle>
          <a:p>
            <a:r>
              <a:t>A journalist at Gawker identified 9 other cab rides.</a:t>
            </a:r>
          </a:p>
        </p:txBody>
      </p:sp>
      <p:pic>
        <p:nvPicPr>
          <p:cNvPr id="406" name="pasted-image.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1174759" y="2752154"/>
            <a:ext cx="1451431" cy="686308"/>
          </a:xfrm>
          <a:prstGeom prst="rect">
            <a:avLst/>
          </a:prstGeom>
          <a:ln w="12700">
            <a:miter lim="400000"/>
          </a:ln>
        </p:spPr>
      </p:pic>
      <p:sp>
        <p:nvSpPr>
          <p:cNvPr id="407" name="Shape 407"/>
          <p:cNvSpPr/>
          <p:nvPr/>
        </p:nvSpPr>
        <p:spPr>
          <a:xfrm flipH="1">
            <a:off x="7045376" y="3320107"/>
            <a:ext cx="4075891" cy="2750909"/>
          </a:xfrm>
          <a:prstGeom prst="line">
            <a:avLst/>
          </a:prstGeom>
          <a:ln w="76200">
            <a:solidFill>
              <a:schemeClr val="accent1"/>
            </a:solidFill>
            <a:bevel/>
            <a:tailEnd type="triangle"/>
          </a:ln>
          <a:effectLst>
            <a:outerShdw blurRad="63500" dist="50800" dir="5400000" rotWithShape="0">
              <a:srgbClr val="000000">
                <a:alpha val="35000"/>
              </a:srgbClr>
            </a:outerShdw>
          </a:effectLst>
        </p:spPr>
        <p:txBody>
          <a:bodyPr lIns="65023" tIns="65023" rIns="65023" bIns="65023"/>
          <a:lstStyle/>
          <a:p>
            <a:pPr defTabSz="457200">
              <a:defRPr sz="1600">
                <a:latin typeface="+mj-lt"/>
                <a:ea typeface="+mj-ea"/>
                <a:cs typeface="+mj-cs"/>
                <a:sym typeface="Helvetica"/>
              </a:defRPr>
            </a:pPr>
            <a:endParaRPr/>
          </a:p>
        </p:txBody>
      </p:sp>
      <p:sp>
        <p:nvSpPr>
          <p:cNvPr id="408" name="Shape 408"/>
          <p:cNvSpPr/>
          <p:nvPr/>
        </p:nvSpPr>
        <p:spPr>
          <a:xfrm>
            <a:off x="10400362" y="6500299"/>
            <a:ext cx="1023812" cy="498349"/>
          </a:xfrm>
          <a:prstGeom prst="rect">
            <a:avLst/>
          </a:prstGeom>
          <a:ln w="12700">
            <a:miter lim="400000"/>
          </a:ln>
          <a:extLst>
            <a:ext uri="{C572A759-6A51-4108-AA02-DFA0A04FC94B}">
              <ma14:wrappingTextBoxFlag xmlns="" xmlns:ma14="http://schemas.microsoft.com/office/mac/drawingml/2011/main" val="1"/>
            </a:ext>
          </a:extLst>
        </p:spPr>
        <p:txBody>
          <a:bodyPr wrap="none" lIns="65023" tIns="65023" rIns="65023" bIns="65023">
            <a:spAutoFit/>
          </a:bodyPr>
          <a:lstStyle/>
          <a:p>
            <a:r>
              <a:t>“5C27”</a:t>
            </a:r>
          </a:p>
        </p:txBody>
      </p:sp>
    </p:spTree>
    <p:extLst>
      <p:ext uri="{BB962C8B-B14F-4D97-AF65-F5344CB8AC3E}">
        <p14:creationId xmlns:p14="http://schemas.microsoft.com/office/powerpoint/2010/main" val="519457142"/>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47DB05-8B9B-AD46-8658-B360F3AE3A79}"/>
              </a:ext>
            </a:extLst>
          </p:cNvPr>
          <p:cNvSpPr>
            <a:spLocks noGrp="1"/>
          </p:cNvSpPr>
          <p:nvPr>
            <p:ph type="body" idx="1"/>
          </p:nvPr>
        </p:nvSpPr>
        <p:spPr/>
        <p:txBody>
          <a:bodyPr/>
          <a:lstStyle/>
          <a:p>
            <a:pPr marL="831080" lvl="1" indent="-514350">
              <a:buFont typeface="+mj-lt"/>
              <a:buAutoNum type="arabicPeriod"/>
            </a:pPr>
            <a:r>
              <a:rPr lang="en-US" dirty="0"/>
              <a:t>People want our data </a:t>
            </a:r>
            <a:br>
              <a:rPr lang="en-US" dirty="0"/>
            </a:br>
            <a:r>
              <a:rPr lang="en-US" b="1" dirty="0"/>
              <a:t>— but the data can cause harms</a:t>
            </a:r>
            <a:r>
              <a:rPr lang="en-US" dirty="0"/>
              <a:t>.</a:t>
            </a:r>
          </a:p>
          <a:p>
            <a:pPr marL="831080" lvl="1" indent="-514350">
              <a:buFont typeface="+mj-lt"/>
              <a:buAutoNum type="arabicPeriod"/>
            </a:pPr>
            <a:r>
              <a:rPr lang="en-US" dirty="0"/>
              <a:t>We can de-identify data by removing names </a:t>
            </a:r>
            <a:br>
              <a:rPr lang="en-US" dirty="0"/>
            </a:br>
            <a:r>
              <a:rPr lang="en-US" b="1" dirty="0"/>
              <a:t>— but people can still be identified</a:t>
            </a:r>
            <a:r>
              <a:rPr lang="en-US" dirty="0"/>
              <a:t>.</a:t>
            </a:r>
          </a:p>
        </p:txBody>
      </p:sp>
      <p:sp>
        <p:nvSpPr>
          <p:cNvPr id="3" name="Title 2">
            <a:extLst>
              <a:ext uri="{FF2B5EF4-FFF2-40B4-BE49-F238E27FC236}">
                <a16:creationId xmlns:a16="http://schemas.microsoft.com/office/drawing/2014/main" id="{3CEF8A70-FF06-804E-AF0F-B4C700605618}"/>
              </a:ext>
            </a:extLst>
          </p:cNvPr>
          <p:cNvSpPr>
            <a:spLocks noGrp="1"/>
          </p:cNvSpPr>
          <p:nvPr>
            <p:ph type="title"/>
          </p:nvPr>
        </p:nvSpPr>
        <p:spPr/>
        <p:txBody>
          <a:bodyPr/>
          <a:lstStyle/>
          <a:p>
            <a:r>
              <a:rPr lang="en-US" dirty="0"/>
              <a:t>Open Data Lessons</a:t>
            </a:r>
          </a:p>
        </p:txBody>
      </p:sp>
    </p:spTree>
    <p:extLst>
      <p:ext uri="{BB962C8B-B14F-4D97-AF65-F5344CB8AC3E}">
        <p14:creationId xmlns:p14="http://schemas.microsoft.com/office/powerpoint/2010/main" val="2831738461"/>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a:bodyPr>
          <a:lstStyle/>
          <a:p>
            <a:pPr marL="831080" lvl="1" indent="-514350">
              <a:buFont typeface="+mj-lt"/>
              <a:buAutoNum type="arabicPeriod"/>
            </a:pPr>
            <a:r>
              <a:rPr lang="en-US" dirty="0"/>
              <a:t>Privacy risks of Open Data ☺</a:t>
            </a:r>
          </a:p>
          <a:p>
            <a:pPr marL="831080" lvl="1" indent="-514350">
              <a:buFont typeface="+mj-lt"/>
              <a:buAutoNum type="arabicPeriod"/>
            </a:pPr>
            <a:r>
              <a:rPr lang="en-US" dirty="0"/>
              <a:t>Addressing privacy risks with de-identification ☺</a:t>
            </a:r>
          </a:p>
          <a:p>
            <a:pPr marL="831080" lvl="1" indent="-514350">
              <a:buFont typeface="+mj-lt"/>
              <a:buAutoNum type="arabicPeriod"/>
            </a:pPr>
            <a:r>
              <a:rPr lang="en-US" dirty="0">
                <a:solidFill>
                  <a:schemeClr val="tx1"/>
                </a:solidFill>
              </a:rPr>
              <a:t>De-identification techniques</a:t>
            </a:r>
          </a:p>
          <a:p>
            <a:pPr marL="831080" lvl="1" indent="-514350">
              <a:buFont typeface="+mj-lt"/>
              <a:buAutoNum type="arabicPeriod"/>
            </a:pPr>
            <a:r>
              <a:rPr lang="en-US" dirty="0">
                <a:solidFill>
                  <a:schemeClr val="bg1">
                    <a:lumMod val="85000"/>
                  </a:schemeClr>
                </a:solidFill>
              </a:rPr>
              <a:t>De-identification failings</a:t>
            </a:r>
          </a:p>
          <a:p>
            <a:pPr marL="831080" lvl="1" indent="-514350">
              <a:buFont typeface="+mj-lt"/>
              <a:buAutoNum type="arabicPeriod"/>
            </a:pPr>
            <a:r>
              <a:rPr lang="en-US" dirty="0">
                <a:solidFill>
                  <a:schemeClr val="bg1">
                    <a:lumMod val="85000"/>
                  </a:schemeClr>
                </a:solidFill>
              </a:rPr>
              <a:t>Database reconstruction</a:t>
            </a:r>
          </a:p>
          <a:p>
            <a:pPr marL="831080" lvl="1" indent="-514350">
              <a:buFont typeface="+mj-lt"/>
              <a:buAutoNum type="arabicPeriod"/>
            </a:pPr>
            <a:r>
              <a:rPr lang="en-US" dirty="0">
                <a:solidFill>
                  <a:schemeClr val="bg1">
                    <a:lumMod val="85000"/>
                  </a:schemeClr>
                </a:solidFill>
              </a:rPr>
              <a:t>Differential Privacy</a:t>
            </a:r>
          </a:p>
          <a:p>
            <a:endParaRPr lang="en-US" dirty="0">
              <a:solidFill>
                <a:schemeClr val="tx2"/>
              </a:solidFill>
            </a:endParaRPr>
          </a:p>
        </p:txBody>
      </p:sp>
      <p:sp>
        <p:nvSpPr>
          <p:cNvPr id="3" name="Title 2"/>
          <p:cNvSpPr>
            <a:spLocks noGrp="1"/>
          </p:cNvSpPr>
          <p:nvPr>
            <p:ph type="title"/>
          </p:nvPr>
        </p:nvSpPr>
        <p:spPr/>
        <p:txBody>
          <a:bodyPr/>
          <a:lstStyle/>
          <a:p>
            <a:r>
              <a:rPr lang="en-US" dirty="0"/>
              <a:t>Outline for today’s talk</a:t>
            </a:r>
          </a:p>
        </p:txBody>
      </p:sp>
    </p:spTree>
    <p:extLst>
      <p:ext uri="{BB962C8B-B14F-4D97-AF65-F5344CB8AC3E}">
        <p14:creationId xmlns:p14="http://schemas.microsoft.com/office/powerpoint/2010/main" val="2390349637"/>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F30D7D-3904-8048-9BEF-912FA505AC90}"/>
              </a:ext>
            </a:extLst>
          </p:cNvPr>
          <p:cNvSpPr>
            <a:spLocks noGrp="1"/>
          </p:cNvSpPr>
          <p:nvPr>
            <p:ph type="title"/>
          </p:nvPr>
        </p:nvSpPr>
        <p:spPr>
          <a:xfrm>
            <a:off x="450164" y="7188591"/>
            <a:ext cx="11194941" cy="1937092"/>
          </a:xfrm>
        </p:spPr>
        <p:txBody>
          <a:bodyPr/>
          <a:lstStyle/>
          <a:p>
            <a:r>
              <a:rPr lang="en-US" dirty="0"/>
              <a:t>Lesson 3: </a:t>
            </a:r>
            <a:br>
              <a:rPr lang="en-US" dirty="0"/>
            </a:br>
            <a:r>
              <a:rPr lang="en-US" dirty="0"/>
              <a:t>Beyond names, </a:t>
            </a:r>
            <a:r>
              <a:rPr lang="en-US" i="1" dirty="0"/>
              <a:t>all direct identifiers must be removed.</a:t>
            </a:r>
            <a:endParaRPr lang="en-US" dirty="0"/>
          </a:p>
        </p:txBody>
      </p:sp>
      <p:sp>
        <p:nvSpPr>
          <p:cNvPr id="4" name="Content Placeholder 3">
            <a:extLst>
              <a:ext uri="{FF2B5EF4-FFF2-40B4-BE49-F238E27FC236}">
                <a16:creationId xmlns:a16="http://schemas.microsoft.com/office/drawing/2014/main" id="{8027A743-2443-F540-80EB-E523FFD870A2}"/>
              </a:ext>
            </a:extLst>
          </p:cNvPr>
          <p:cNvSpPr>
            <a:spLocks noGrp="1"/>
          </p:cNvSpPr>
          <p:nvPr>
            <p:ph idx="10"/>
          </p:nvPr>
        </p:nvSpPr>
        <p:spPr/>
        <p:txBody>
          <a:bodyPr/>
          <a:lstStyle/>
          <a:p>
            <a:endParaRPr lang="en-US"/>
          </a:p>
        </p:txBody>
      </p:sp>
      <p:pic>
        <p:nvPicPr>
          <p:cNvPr id="5" name="Picture 4">
            <a:extLst>
              <a:ext uri="{FF2B5EF4-FFF2-40B4-BE49-F238E27FC236}">
                <a16:creationId xmlns:a16="http://schemas.microsoft.com/office/drawing/2014/main" id="{22FE89A2-7CC8-7D42-BDD4-89F60E13FC04}"/>
              </a:ext>
            </a:extLst>
          </p:cNvPr>
          <p:cNvPicPr>
            <a:picLocks noChangeAspect="1"/>
          </p:cNvPicPr>
          <p:nvPr/>
        </p:nvPicPr>
        <p:blipFill rotWithShape="1">
          <a:blip r:embed="rId3"/>
          <a:srcRect t="4430" b="12971"/>
          <a:stretch/>
        </p:blipFill>
        <p:spPr>
          <a:xfrm>
            <a:off x="0" y="-591304"/>
            <a:ext cx="13004800" cy="7779895"/>
          </a:xfrm>
          <a:prstGeom prst="rect">
            <a:avLst/>
          </a:prstGeom>
        </p:spPr>
      </p:pic>
      <p:sp>
        <p:nvSpPr>
          <p:cNvPr id="2" name="TextBox 1">
            <a:extLst>
              <a:ext uri="{FF2B5EF4-FFF2-40B4-BE49-F238E27FC236}">
                <a16:creationId xmlns:a16="http://schemas.microsoft.com/office/drawing/2014/main" id="{5A9A75F3-CFDB-48C9-B210-064A17FDB036}"/>
              </a:ext>
            </a:extLst>
          </p:cNvPr>
          <p:cNvSpPr txBox="1"/>
          <p:nvPr/>
        </p:nvSpPr>
        <p:spPr>
          <a:xfrm>
            <a:off x="4886325" y="6072188"/>
            <a:ext cx="3736470" cy="68531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5023" tIns="65023" rIns="65023" bIns="65023"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000000"/>
                </a:solidFill>
                <a:effectLst/>
                <a:uFillTx/>
                <a:latin typeface="Calibri"/>
                <a:ea typeface="Calibri"/>
                <a:cs typeface="Calibri"/>
                <a:sym typeface="Calibri"/>
              </a:rPr>
              <a:t>Google Street View</a:t>
            </a:r>
          </a:p>
        </p:txBody>
      </p:sp>
    </p:spTree>
    <p:extLst>
      <p:ext uri="{BB962C8B-B14F-4D97-AF65-F5344CB8AC3E}">
        <p14:creationId xmlns:p14="http://schemas.microsoft.com/office/powerpoint/2010/main" val="3119087873"/>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C9DBB08-A698-6147-A804-B9F81A19F03C}"/>
              </a:ext>
            </a:extLst>
          </p:cNvPr>
          <p:cNvSpPr>
            <a:spLocks noGrp="1"/>
          </p:cNvSpPr>
          <p:nvPr>
            <p:ph type="title"/>
          </p:nvPr>
        </p:nvSpPr>
        <p:spPr/>
        <p:txBody>
          <a:bodyPr/>
          <a:lstStyle/>
          <a:p>
            <a:r>
              <a:rPr lang="en-US" dirty="0"/>
              <a:t>Agencies want to release data to researchers</a:t>
            </a:r>
          </a:p>
        </p:txBody>
      </p:sp>
      <p:grpSp>
        <p:nvGrpSpPr>
          <p:cNvPr id="9" name="Group 8">
            <a:extLst>
              <a:ext uri="{FF2B5EF4-FFF2-40B4-BE49-F238E27FC236}">
                <a16:creationId xmlns:a16="http://schemas.microsoft.com/office/drawing/2014/main" id="{CC934B05-03E0-CC4B-9A09-1DE59B9F33D4}"/>
              </a:ext>
            </a:extLst>
          </p:cNvPr>
          <p:cNvGrpSpPr/>
          <p:nvPr/>
        </p:nvGrpSpPr>
        <p:grpSpPr>
          <a:xfrm>
            <a:off x="1554158" y="2077227"/>
            <a:ext cx="4937921" cy="5802614"/>
            <a:chOff x="4026197" y="2107207"/>
            <a:chExt cx="4937921" cy="5802614"/>
          </a:xfrm>
        </p:grpSpPr>
        <p:sp>
          <p:nvSpPr>
            <p:cNvPr id="7" name="Rectangle 6">
              <a:extLst>
                <a:ext uri="{FF2B5EF4-FFF2-40B4-BE49-F238E27FC236}">
                  <a16:creationId xmlns:a16="http://schemas.microsoft.com/office/drawing/2014/main" id="{5F724FAA-70C2-B04C-BC43-B96E544A2BB0}"/>
                </a:ext>
              </a:extLst>
            </p:cNvPr>
            <p:cNvSpPr/>
            <p:nvPr/>
          </p:nvSpPr>
          <p:spPr>
            <a:xfrm>
              <a:off x="4032354" y="2238527"/>
              <a:ext cx="4931764" cy="5671294"/>
            </a:xfrm>
            <a:prstGeom prst="rect">
              <a:avLst/>
            </a:prstGeom>
            <a:solidFill>
              <a:schemeClr val="accent2">
                <a:lumMod val="20000"/>
                <a:lumOff val="80000"/>
              </a:schemeClr>
            </a:solidFill>
            <a:ln w="76200" cap="flat">
              <a:solidFill>
                <a:schemeClr val="accent1"/>
              </a:solidFill>
              <a:prstDash val="solid"/>
              <a:bevel/>
            </a:ln>
            <a:effectLst>
              <a:outerShdw blurRad="63500" dist="508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000000"/>
                </a:solidFill>
                <a:effectLst/>
                <a:uFillTx/>
                <a:latin typeface="Calibri"/>
                <a:ea typeface="Calibri"/>
                <a:cs typeface="Calibri"/>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lang="en-US" sz="3600" dirty="0"/>
            </a:p>
            <a:p>
              <a:pPr marL="0" marR="0" indent="0" algn="l" defTabSz="9144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000000"/>
                </a:solidFill>
                <a:effectLst/>
                <a:uFillTx/>
                <a:latin typeface="Calibri"/>
                <a:ea typeface="Calibri"/>
                <a:cs typeface="Calibri"/>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000000"/>
                </a:solidFill>
                <a:effectLst/>
                <a:uFillTx/>
                <a:latin typeface="Calibri"/>
                <a:ea typeface="Calibri"/>
                <a:cs typeface="Calibri"/>
                <a:sym typeface="Calibri"/>
              </a:endParaRPr>
            </a:p>
            <a:p>
              <a:pPr marL="0" marR="0" indent="0" algn="ctr" defTabSz="9144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000000"/>
                  </a:solidFill>
                  <a:effectLst/>
                  <a:uFillTx/>
                  <a:latin typeface="Calibri"/>
                  <a:ea typeface="Calibri"/>
                  <a:cs typeface="Calibri"/>
                  <a:sym typeface="Calibri"/>
                </a:rPr>
                <a:t>Sensitive Data</a:t>
              </a:r>
            </a:p>
            <a:p>
              <a:pPr marL="0" marR="0" indent="0" algn="ctr" defTabSz="9144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000000"/>
                  </a:solidFill>
                  <a:effectLst/>
                  <a:uFillTx/>
                  <a:latin typeface="Calibri"/>
                  <a:ea typeface="Calibri"/>
                  <a:cs typeface="Calibri"/>
                  <a:sym typeface="Calibri"/>
                </a:rPr>
                <a:t>Medical Records</a:t>
              </a:r>
            </a:p>
            <a:p>
              <a:pPr marL="0" marR="0" indent="0" algn="l" defTabSz="9144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000000"/>
                </a:solidFill>
                <a:effectLst/>
                <a:uFillTx/>
                <a:latin typeface="Calibri"/>
                <a:ea typeface="Calibri"/>
                <a:cs typeface="Calibri"/>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lang="en-US" sz="3600" dirty="0"/>
            </a:p>
            <a:p>
              <a:pPr marL="0" marR="0" indent="0" algn="l" defTabSz="9144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000000"/>
                </a:solidFill>
                <a:effectLst/>
                <a:uFillTx/>
                <a:latin typeface="Calibri"/>
                <a:ea typeface="Calibri"/>
                <a:cs typeface="Calibri"/>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8" name="Rectangle 7">
              <a:extLst>
                <a:ext uri="{FF2B5EF4-FFF2-40B4-BE49-F238E27FC236}">
                  <a16:creationId xmlns:a16="http://schemas.microsoft.com/office/drawing/2014/main" id="{0884C9D2-150A-4843-B6CB-32B39A1CC35E}"/>
                </a:ext>
              </a:extLst>
            </p:cNvPr>
            <p:cNvSpPr/>
            <p:nvPr/>
          </p:nvSpPr>
          <p:spPr>
            <a:xfrm>
              <a:off x="4026197" y="2107207"/>
              <a:ext cx="4931764" cy="1239312"/>
            </a:xfrm>
            <a:prstGeom prst="rect">
              <a:avLst/>
            </a:prstGeom>
            <a:solidFill>
              <a:schemeClr val="accent5">
                <a:lumMod val="20000"/>
                <a:lumOff val="80000"/>
              </a:schemeClr>
            </a:solidFill>
            <a:ln w="76200" cap="flat">
              <a:solidFill>
                <a:schemeClr val="accent1"/>
              </a:solidFill>
              <a:prstDash val="solid"/>
              <a:bevel/>
            </a:ln>
            <a:effectLst>
              <a:outerShdw blurRad="63500" dist="508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000000"/>
                  </a:solidFill>
                  <a:effectLst/>
                  <a:uFillTx/>
                  <a:latin typeface="Calibri"/>
                  <a:ea typeface="Calibri"/>
                  <a:cs typeface="Calibri"/>
                  <a:sym typeface="Calibri"/>
                </a:rPr>
                <a:t>Identifying Data </a:t>
              </a:r>
              <a:br>
                <a:rPr kumimoji="0" lang="en-US" sz="3600" b="0" i="0" u="none" strike="noStrike" cap="none" spc="0" normalizeH="0" baseline="0" dirty="0">
                  <a:ln>
                    <a:noFill/>
                  </a:ln>
                  <a:solidFill>
                    <a:srgbClr val="000000"/>
                  </a:solidFill>
                  <a:effectLst/>
                  <a:uFillTx/>
                  <a:latin typeface="Calibri"/>
                  <a:ea typeface="Calibri"/>
                  <a:cs typeface="Calibri"/>
                  <a:sym typeface="Calibri"/>
                </a:rPr>
              </a:br>
              <a:r>
                <a:rPr kumimoji="0" lang="en-US" sz="3600" b="0" i="0" u="none" strike="noStrike" cap="none" spc="0" normalizeH="0" baseline="0" dirty="0">
                  <a:ln>
                    <a:noFill/>
                  </a:ln>
                  <a:solidFill>
                    <a:srgbClr val="000000"/>
                  </a:solidFill>
                  <a:effectLst/>
                  <a:uFillTx/>
                  <a:latin typeface="Calibri"/>
                  <a:ea typeface="Calibri"/>
                  <a:cs typeface="Calibri"/>
                  <a:sym typeface="Calibri"/>
                </a:rPr>
                <a:t>Names &amp; Address</a:t>
              </a:r>
            </a:p>
          </p:txBody>
        </p:sp>
      </p:grpSp>
      <p:pic>
        <p:nvPicPr>
          <p:cNvPr id="10" name="Picture 9">
            <a:extLst>
              <a:ext uri="{FF2B5EF4-FFF2-40B4-BE49-F238E27FC236}">
                <a16:creationId xmlns:a16="http://schemas.microsoft.com/office/drawing/2014/main" id="{73BFE9F7-A980-8241-B86F-DF02B8BC1B63}"/>
              </a:ext>
            </a:extLst>
          </p:cNvPr>
          <p:cNvPicPr>
            <a:picLocks noChangeAspect="1"/>
          </p:cNvPicPr>
          <p:nvPr/>
        </p:nvPicPr>
        <p:blipFill>
          <a:blip r:embed="rId2"/>
          <a:stretch>
            <a:fillRect/>
          </a:stretch>
        </p:blipFill>
        <p:spPr>
          <a:xfrm>
            <a:off x="6801960" y="1891051"/>
            <a:ext cx="5867400" cy="2463800"/>
          </a:xfrm>
          <a:prstGeom prst="rect">
            <a:avLst/>
          </a:prstGeom>
        </p:spPr>
      </p:pic>
    </p:spTree>
    <p:extLst>
      <p:ext uri="{BB962C8B-B14F-4D97-AF65-F5344CB8AC3E}">
        <p14:creationId xmlns:p14="http://schemas.microsoft.com/office/powerpoint/2010/main" val="3496449418"/>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A75AAE-E016-024A-AEFD-C27767F05EFF}"/>
              </a:ext>
            </a:extLst>
          </p:cNvPr>
          <p:cNvSpPr>
            <a:spLocks noGrp="1"/>
          </p:cNvSpPr>
          <p:nvPr>
            <p:ph type="body" idx="1"/>
          </p:nvPr>
        </p:nvSpPr>
        <p:spPr/>
        <p:txBody>
          <a:bodyPr/>
          <a:lstStyle/>
          <a:p>
            <a:endParaRPr lang="en-US" dirty="0"/>
          </a:p>
        </p:txBody>
      </p:sp>
      <p:sp>
        <p:nvSpPr>
          <p:cNvPr id="3" name="Title 2">
            <a:extLst>
              <a:ext uri="{FF2B5EF4-FFF2-40B4-BE49-F238E27FC236}">
                <a16:creationId xmlns:a16="http://schemas.microsoft.com/office/drawing/2014/main" id="{06C135A1-99BE-8148-B08E-C89DA3B97410}"/>
              </a:ext>
            </a:extLst>
          </p:cNvPr>
          <p:cNvSpPr>
            <a:spLocks noGrp="1"/>
          </p:cNvSpPr>
          <p:nvPr>
            <p:ph type="title"/>
          </p:nvPr>
        </p:nvSpPr>
        <p:spPr/>
        <p:txBody>
          <a:bodyPr/>
          <a:lstStyle/>
          <a:p>
            <a:r>
              <a:rPr lang="en-US" dirty="0"/>
              <a:t>May 18, 1996: Massachusetts Governor William Weld Collapses at Bentley College Commencement</a:t>
            </a:r>
          </a:p>
        </p:txBody>
      </p:sp>
      <p:pic>
        <p:nvPicPr>
          <p:cNvPr id="4" name="Picture 3">
            <a:extLst>
              <a:ext uri="{FF2B5EF4-FFF2-40B4-BE49-F238E27FC236}">
                <a16:creationId xmlns:a16="http://schemas.microsoft.com/office/drawing/2014/main" id="{7ED921D5-8335-9D40-837A-4DAF461C4185}"/>
              </a:ext>
            </a:extLst>
          </p:cNvPr>
          <p:cNvPicPr>
            <a:picLocks noChangeAspect="1"/>
          </p:cNvPicPr>
          <p:nvPr/>
        </p:nvPicPr>
        <p:blipFill>
          <a:blip r:embed="rId2"/>
          <a:stretch>
            <a:fillRect/>
          </a:stretch>
        </p:blipFill>
        <p:spPr>
          <a:xfrm>
            <a:off x="325118" y="1451113"/>
            <a:ext cx="8803891" cy="7756942"/>
          </a:xfrm>
          <a:prstGeom prst="rect">
            <a:avLst/>
          </a:prstGeom>
        </p:spPr>
      </p:pic>
      <p:pic>
        <p:nvPicPr>
          <p:cNvPr id="5" name="Picture 4">
            <a:extLst>
              <a:ext uri="{FF2B5EF4-FFF2-40B4-BE49-F238E27FC236}">
                <a16:creationId xmlns:a16="http://schemas.microsoft.com/office/drawing/2014/main" id="{B67A2E8B-A609-D042-A595-97695B589895}"/>
              </a:ext>
            </a:extLst>
          </p:cNvPr>
          <p:cNvPicPr>
            <a:picLocks noChangeAspect="1"/>
          </p:cNvPicPr>
          <p:nvPr/>
        </p:nvPicPr>
        <p:blipFill>
          <a:blip r:embed="rId3"/>
          <a:stretch>
            <a:fillRect/>
          </a:stretch>
        </p:blipFill>
        <p:spPr>
          <a:xfrm>
            <a:off x="7030387" y="3492708"/>
            <a:ext cx="2140076" cy="2889103"/>
          </a:xfrm>
          <a:prstGeom prst="rect">
            <a:avLst/>
          </a:prstGeom>
        </p:spPr>
      </p:pic>
    </p:spTree>
    <p:extLst>
      <p:ext uri="{BB962C8B-B14F-4D97-AF65-F5344CB8AC3E}">
        <p14:creationId xmlns:p14="http://schemas.microsoft.com/office/powerpoint/2010/main" val="2511158357"/>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8EC7D87-AC7B-B140-BDEA-99C885A6AC56}"/>
              </a:ext>
            </a:extLst>
          </p:cNvPr>
          <p:cNvSpPr>
            <a:spLocks noGrp="1"/>
          </p:cNvSpPr>
          <p:nvPr>
            <p:ph type="body" idx="1"/>
          </p:nvPr>
        </p:nvSpPr>
        <p:spPr/>
        <p:txBody>
          <a:bodyPr/>
          <a:lstStyle/>
          <a:p>
            <a:endParaRPr lang="en-US"/>
          </a:p>
        </p:txBody>
      </p:sp>
      <p:sp>
        <p:nvSpPr>
          <p:cNvPr id="4" name="Title 3">
            <a:extLst>
              <a:ext uri="{FF2B5EF4-FFF2-40B4-BE49-F238E27FC236}">
                <a16:creationId xmlns:a16="http://schemas.microsoft.com/office/drawing/2014/main" id="{79AB30CB-78D4-4348-BF37-E9CA34051403}"/>
              </a:ext>
            </a:extLst>
          </p:cNvPr>
          <p:cNvSpPr>
            <a:spLocks noGrp="1"/>
          </p:cNvSpPr>
          <p:nvPr>
            <p:ph type="title"/>
          </p:nvPr>
        </p:nvSpPr>
        <p:spPr/>
        <p:txBody>
          <a:bodyPr/>
          <a:lstStyle/>
          <a:p>
            <a:r>
              <a:rPr lang="en-US" dirty="0"/>
              <a:t>Lesson 1: People want our data</a:t>
            </a:r>
          </a:p>
        </p:txBody>
      </p:sp>
      <p:pic>
        <p:nvPicPr>
          <p:cNvPr id="7" name="Content Placeholder 6">
            <a:extLst>
              <a:ext uri="{FF2B5EF4-FFF2-40B4-BE49-F238E27FC236}">
                <a16:creationId xmlns:a16="http://schemas.microsoft.com/office/drawing/2014/main" id="{2568E941-15A5-964B-B82A-E4E4F8E7AA46}"/>
              </a:ext>
            </a:extLst>
          </p:cNvPr>
          <p:cNvPicPr>
            <a:picLocks noGrp="1" noChangeAspect="1"/>
          </p:cNvPicPr>
          <p:nvPr>
            <p:ph idx="10"/>
          </p:nvPr>
        </p:nvPicPr>
        <p:blipFill>
          <a:blip r:embed="rId2"/>
          <a:stretch>
            <a:fillRect/>
          </a:stretch>
        </p:blipFill>
        <p:spPr>
          <a:xfrm>
            <a:off x="1612106" y="1522412"/>
            <a:ext cx="9906000" cy="4229100"/>
          </a:xfrm>
          <a:prstGeom prst="rect">
            <a:avLst/>
          </a:prstGeom>
        </p:spPr>
      </p:pic>
    </p:spTree>
    <p:extLst>
      <p:ext uri="{BB962C8B-B14F-4D97-AF65-F5344CB8AC3E}">
        <p14:creationId xmlns:p14="http://schemas.microsoft.com/office/powerpoint/2010/main" val="3122068346"/>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21CD58-DACF-7945-BB4C-8FF3E9738787}"/>
              </a:ext>
            </a:extLst>
          </p:cNvPr>
          <p:cNvSpPr>
            <a:spLocks noGrp="1"/>
          </p:cNvSpPr>
          <p:nvPr>
            <p:ph type="body" idx="1"/>
          </p:nvPr>
        </p:nvSpPr>
        <p:spPr/>
        <p:txBody>
          <a:bodyPr/>
          <a:lstStyle/>
          <a:p>
            <a:r>
              <a:rPr lang="en-US" dirty="0"/>
              <a:t>Sweeney obtains GIC dataset and looks for Weld's data.</a:t>
            </a:r>
          </a:p>
          <a:p>
            <a:pPr lvl="1"/>
            <a:r>
              <a:rPr lang="en-US" dirty="0"/>
              <a:t>She knew that Weld lived in Cambridge, MA.</a:t>
            </a:r>
          </a:p>
          <a:p>
            <a:pPr lvl="1"/>
            <a:r>
              <a:rPr lang="en-US" dirty="0"/>
              <a:t>Sweeney purchased Cambridge voter rolls for $20.</a:t>
            </a:r>
          </a:p>
          <a:p>
            <a:pPr lvl="1"/>
            <a:r>
              <a:rPr lang="en-US" dirty="0"/>
              <a:t>Six people had the same birthday (July 31, 1945)</a:t>
            </a:r>
          </a:p>
          <a:p>
            <a:pPr lvl="1"/>
            <a:r>
              <a:rPr lang="en-US" dirty="0"/>
              <a:t>Three were men</a:t>
            </a:r>
          </a:p>
          <a:p>
            <a:pPr lvl="1"/>
            <a:r>
              <a:rPr lang="en-US" dirty="0"/>
              <a:t>One person had the same ZIP code.</a:t>
            </a:r>
          </a:p>
          <a:p>
            <a:endParaRPr lang="en-US" dirty="0"/>
          </a:p>
        </p:txBody>
      </p:sp>
      <p:sp>
        <p:nvSpPr>
          <p:cNvPr id="3" name="Title 2">
            <a:extLst>
              <a:ext uri="{FF2B5EF4-FFF2-40B4-BE49-F238E27FC236}">
                <a16:creationId xmlns:a16="http://schemas.microsoft.com/office/drawing/2014/main" id="{97B345C3-8D0F-0640-8766-61DE06267672}"/>
              </a:ext>
            </a:extLst>
          </p:cNvPr>
          <p:cNvSpPr>
            <a:spLocks noGrp="1"/>
          </p:cNvSpPr>
          <p:nvPr>
            <p:ph type="title"/>
          </p:nvPr>
        </p:nvSpPr>
        <p:spPr/>
        <p:txBody>
          <a:bodyPr/>
          <a:lstStyle/>
          <a:p>
            <a:r>
              <a:rPr lang="en-US" dirty="0"/>
              <a:t>In 1997, MIT Graduate Student </a:t>
            </a:r>
            <a:r>
              <a:rPr lang="en-US" dirty="0" err="1"/>
              <a:t>Latanya</a:t>
            </a:r>
            <a:r>
              <a:rPr lang="en-US" dirty="0"/>
              <a:t> Sweeney decided to search for William Weld’s medical records in the GIC data.</a:t>
            </a:r>
          </a:p>
        </p:txBody>
      </p:sp>
      <p:pic>
        <p:nvPicPr>
          <p:cNvPr id="5" name="Picture 4">
            <a:extLst>
              <a:ext uri="{FF2B5EF4-FFF2-40B4-BE49-F238E27FC236}">
                <a16:creationId xmlns:a16="http://schemas.microsoft.com/office/drawing/2014/main" id="{A4BF8C87-D3A3-CC41-9768-E9F88522392C}"/>
              </a:ext>
            </a:extLst>
          </p:cNvPr>
          <p:cNvPicPr>
            <a:picLocks noChangeAspect="1"/>
          </p:cNvPicPr>
          <p:nvPr/>
        </p:nvPicPr>
        <p:blipFill>
          <a:blip r:embed="rId3"/>
          <a:stretch>
            <a:fillRect/>
          </a:stretch>
        </p:blipFill>
        <p:spPr>
          <a:xfrm>
            <a:off x="6415790" y="4780035"/>
            <a:ext cx="5895194" cy="4038658"/>
          </a:xfrm>
          <a:prstGeom prst="rect">
            <a:avLst/>
          </a:prstGeom>
        </p:spPr>
      </p:pic>
      <p:sp>
        <p:nvSpPr>
          <p:cNvPr id="6" name="TextBox 5">
            <a:extLst>
              <a:ext uri="{FF2B5EF4-FFF2-40B4-BE49-F238E27FC236}">
                <a16:creationId xmlns:a16="http://schemas.microsoft.com/office/drawing/2014/main" id="{1BD26A20-3131-274D-9B12-B5D7F3093E70}"/>
              </a:ext>
            </a:extLst>
          </p:cNvPr>
          <p:cNvSpPr txBox="1"/>
          <p:nvPr/>
        </p:nvSpPr>
        <p:spPr>
          <a:xfrm>
            <a:off x="9363387" y="8896429"/>
            <a:ext cx="908773" cy="5006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5023" tIns="65023" rIns="65023" bIns="65023"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Calibri"/>
                <a:ea typeface="Calibri"/>
                <a:cs typeface="Calibri"/>
                <a:sym typeface="Calibri"/>
              </a:rPr>
              <a:t>02138</a:t>
            </a:r>
          </a:p>
        </p:txBody>
      </p:sp>
    </p:spTree>
    <p:extLst>
      <p:ext uri="{BB962C8B-B14F-4D97-AF65-F5344CB8AC3E}">
        <p14:creationId xmlns:p14="http://schemas.microsoft.com/office/powerpoint/2010/main" val="3235033169"/>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1585C91E-E007-A544-AEFA-3BA075524A1C}"/>
              </a:ext>
            </a:extLst>
          </p:cNvPr>
          <p:cNvSpPr/>
          <p:nvPr/>
        </p:nvSpPr>
        <p:spPr>
          <a:xfrm>
            <a:off x="5643797" y="4557010"/>
            <a:ext cx="4392118" cy="4062334"/>
          </a:xfrm>
          <a:prstGeom prst="ellipse">
            <a:avLst/>
          </a:prstGeom>
          <a:solidFill>
            <a:schemeClr val="bg1">
              <a:alpha val="0"/>
            </a:schemeClr>
          </a:solidFill>
          <a:ln w="76200" cap="flat">
            <a:solidFill>
              <a:schemeClr val="accent1"/>
            </a:solidFill>
            <a:prstDash val="solid"/>
            <a:bevel/>
          </a:ln>
          <a:effectLst>
            <a:outerShdw blurRad="63500" dist="508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2" name="Text Placeholder 1">
            <a:extLst>
              <a:ext uri="{FF2B5EF4-FFF2-40B4-BE49-F238E27FC236}">
                <a16:creationId xmlns:a16="http://schemas.microsoft.com/office/drawing/2014/main" id="{9FE8AFDA-523A-F34B-A96B-8D6755B5EF2D}"/>
              </a:ext>
            </a:extLst>
          </p:cNvPr>
          <p:cNvSpPr>
            <a:spLocks noGrp="1"/>
          </p:cNvSpPr>
          <p:nvPr>
            <p:ph type="body" idx="1"/>
          </p:nvPr>
        </p:nvSpPr>
        <p:spPr>
          <a:xfrm>
            <a:off x="325119" y="1451113"/>
            <a:ext cx="12354562" cy="7695640"/>
          </a:xfrm>
        </p:spPr>
        <p:txBody>
          <a:bodyPr/>
          <a:lstStyle/>
          <a:p>
            <a:pPr lvl="1"/>
            <a:r>
              <a:rPr lang="en-US" dirty="0"/>
              <a:t>Weld’s records were uniquely identified.</a:t>
            </a:r>
          </a:p>
          <a:p>
            <a:pPr lvl="1"/>
            <a:r>
              <a:rPr lang="en-US" dirty="0"/>
              <a:t>Sweeney estimated </a:t>
            </a:r>
            <a:r>
              <a:rPr lang="en-US" b="1" dirty="0"/>
              <a:t>87%</a:t>
            </a:r>
            <a:r>
              <a:rPr lang="en-US" dirty="0"/>
              <a:t>of US population</a:t>
            </a:r>
            <a:br>
              <a:rPr lang="en-US" dirty="0"/>
            </a:br>
            <a:r>
              <a:rPr lang="en-US" dirty="0"/>
              <a:t>were uniquely identified by birthday, sex &amp; ZIP</a:t>
            </a:r>
          </a:p>
          <a:p>
            <a:endParaRPr lang="en-US" dirty="0"/>
          </a:p>
        </p:txBody>
      </p:sp>
      <p:sp>
        <p:nvSpPr>
          <p:cNvPr id="3" name="Title 2">
            <a:extLst>
              <a:ext uri="{FF2B5EF4-FFF2-40B4-BE49-F238E27FC236}">
                <a16:creationId xmlns:a16="http://schemas.microsoft.com/office/drawing/2014/main" id="{43CFFB75-8941-E945-9B5A-7673F70B126D}"/>
              </a:ext>
            </a:extLst>
          </p:cNvPr>
          <p:cNvSpPr>
            <a:spLocks noGrp="1"/>
          </p:cNvSpPr>
          <p:nvPr>
            <p:ph type="title"/>
          </p:nvPr>
        </p:nvSpPr>
        <p:spPr/>
        <p:txBody>
          <a:bodyPr/>
          <a:lstStyle/>
          <a:p>
            <a:r>
              <a:rPr lang="en-US" dirty="0"/>
              <a:t>“Linkage Attack”</a:t>
            </a:r>
            <a:br>
              <a:rPr lang="en-US" dirty="0"/>
            </a:br>
            <a:r>
              <a:rPr lang="en-US" dirty="0"/>
              <a:t>Matching records using </a:t>
            </a:r>
            <a:r>
              <a:rPr lang="en-US" i="1" dirty="0"/>
              <a:t>quasi-identifiers </a:t>
            </a:r>
            <a:endParaRPr lang="en-US" dirty="0"/>
          </a:p>
        </p:txBody>
      </p:sp>
      <p:sp>
        <p:nvSpPr>
          <p:cNvPr id="6" name="Rectangle 5">
            <a:extLst>
              <a:ext uri="{FF2B5EF4-FFF2-40B4-BE49-F238E27FC236}">
                <a16:creationId xmlns:a16="http://schemas.microsoft.com/office/drawing/2014/main" id="{DEE85F39-854B-164C-A11A-537EB5A67FAA}"/>
              </a:ext>
            </a:extLst>
          </p:cNvPr>
          <p:cNvSpPr/>
          <p:nvPr/>
        </p:nvSpPr>
        <p:spPr>
          <a:xfrm>
            <a:off x="5217990" y="3209324"/>
            <a:ext cx="2847254" cy="1200329"/>
          </a:xfrm>
          <a:prstGeom prst="rect">
            <a:avLst/>
          </a:prstGeom>
        </p:spPr>
        <p:txBody>
          <a:bodyPr wrap="none">
            <a:spAutoFit/>
          </a:bodyPr>
          <a:lstStyle/>
          <a:p>
            <a:pPr algn="ctr"/>
            <a:r>
              <a:rPr lang="en-US" b="1" dirty="0">
                <a:solidFill>
                  <a:srgbClr val="00B0F0"/>
                </a:solidFill>
              </a:rPr>
              <a:t>“Quasi-Identifiers”</a:t>
            </a:r>
          </a:p>
          <a:p>
            <a:pPr algn="ctr"/>
            <a:r>
              <a:rPr lang="en-US" b="1" dirty="0">
                <a:solidFill>
                  <a:srgbClr val="00B0F0"/>
                </a:solidFill>
              </a:rPr>
              <a:t>or</a:t>
            </a:r>
          </a:p>
          <a:p>
            <a:pPr algn="ctr"/>
            <a:r>
              <a:rPr lang="en-US" b="1" dirty="0">
                <a:solidFill>
                  <a:srgbClr val="00B0F0"/>
                </a:solidFill>
              </a:rPr>
              <a:t>“Indirect-Identifiers”</a:t>
            </a:r>
          </a:p>
        </p:txBody>
      </p:sp>
      <p:sp>
        <p:nvSpPr>
          <p:cNvPr id="7" name="Rectangle 6">
            <a:extLst>
              <a:ext uri="{FF2B5EF4-FFF2-40B4-BE49-F238E27FC236}">
                <a16:creationId xmlns:a16="http://schemas.microsoft.com/office/drawing/2014/main" id="{A8A8C325-F715-6D4F-902F-4E7F9A5DBB93}"/>
              </a:ext>
            </a:extLst>
          </p:cNvPr>
          <p:cNvSpPr/>
          <p:nvPr/>
        </p:nvSpPr>
        <p:spPr>
          <a:xfrm>
            <a:off x="10290860" y="5968521"/>
            <a:ext cx="1558440" cy="1569660"/>
          </a:xfrm>
          <a:prstGeom prst="rect">
            <a:avLst/>
          </a:prstGeom>
        </p:spPr>
        <p:txBody>
          <a:bodyPr wrap="none">
            <a:spAutoFit/>
          </a:bodyPr>
          <a:lstStyle/>
          <a:p>
            <a:pPr algn="ctr"/>
            <a:r>
              <a:rPr lang="en-US" b="1" dirty="0">
                <a:solidFill>
                  <a:srgbClr val="7030A0"/>
                </a:solidFill>
              </a:rPr>
              <a:t>“Direct” </a:t>
            </a:r>
            <a:br>
              <a:rPr lang="en-US" b="1" dirty="0">
                <a:solidFill>
                  <a:srgbClr val="7030A0"/>
                </a:solidFill>
              </a:rPr>
            </a:br>
            <a:r>
              <a:rPr lang="en-US" b="1" dirty="0">
                <a:solidFill>
                  <a:srgbClr val="7030A0"/>
                </a:solidFill>
              </a:rPr>
              <a:t>or</a:t>
            </a:r>
            <a:br>
              <a:rPr lang="en-US" b="1" dirty="0">
                <a:solidFill>
                  <a:srgbClr val="7030A0"/>
                </a:solidFill>
              </a:rPr>
            </a:br>
            <a:r>
              <a:rPr lang="en-US" b="1" dirty="0">
                <a:solidFill>
                  <a:srgbClr val="7030A0"/>
                </a:solidFill>
              </a:rPr>
              <a:t>“Explicit”</a:t>
            </a:r>
            <a:br>
              <a:rPr lang="en-US" b="1" dirty="0">
                <a:solidFill>
                  <a:srgbClr val="7030A0"/>
                </a:solidFill>
              </a:rPr>
            </a:br>
            <a:r>
              <a:rPr lang="en-US" b="1" dirty="0">
                <a:solidFill>
                  <a:srgbClr val="7030A0"/>
                </a:solidFill>
              </a:rPr>
              <a:t> identifiers</a:t>
            </a:r>
          </a:p>
        </p:txBody>
      </p:sp>
      <p:sp>
        <p:nvSpPr>
          <p:cNvPr id="8" name="Rectangle 7">
            <a:extLst>
              <a:ext uri="{FF2B5EF4-FFF2-40B4-BE49-F238E27FC236}">
                <a16:creationId xmlns:a16="http://schemas.microsoft.com/office/drawing/2014/main" id="{8CF6B0F9-A30C-6944-A8D9-14A3EA6D854E}"/>
              </a:ext>
            </a:extLst>
          </p:cNvPr>
          <p:cNvSpPr/>
          <p:nvPr/>
        </p:nvSpPr>
        <p:spPr>
          <a:xfrm>
            <a:off x="940063" y="6357344"/>
            <a:ext cx="2278188" cy="461665"/>
          </a:xfrm>
          <a:prstGeom prst="rect">
            <a:avLst/>
          </a:prstGeom>
        </p:spPr>
        <p:txBody>
          <a:bodyPr wrap="none">
            <a:spAutoFit/>
          </a:bodyPr>
          <a:lstStyle/>
          <a:p>
            <a:pPr algn="ctr"/>
            <a:r>
              <a:rPr lang="en-US" b="1" dirty="0">
                <a:solidFill>
                  <a:srgbClr val="FF0000"/>
                </a:solidFill>
              </a:rPr>
              <a:t>“Sensitive Data”</a:t>
            </a:r>
          </a:p>
        </p:txBody>
      </p:sp>
      <p:sp>
        <p:nvSpPr>
          <p:cNvPr id="9" name="Oval 8">
            <a:extLst>
              <a:ext uri="{FF2B5EF4-FFF2-40B4-BE49-F238E27FC236}">
                <a16:creationId xmlns:a16="http://schemas.microsoft.com/office/drawing/2014/main" id="{4D17EA5F-CEA8-054E-BDEB-D240412DFFEE}"/>
              </a:ext>
            </a:extLst>
          </p:cNvPr>
          <p:cNvSpPr/>
          <p:nvPr/>
        </p:nvSpPr>
        <p:spPr>
          <a:xfrm>
            <a:off x="3447738" y="4557010"/>
            <a:ext cx="4392118" cy="4062334"/>
          </a:xfrm>
          <a:prstGeom prst="ellipse">
            <a:avLst/>
          </a:prstGeom>
          <a:noFill/>
          <a:ln w="76200" cap="flat">
            <a:solidFill>
              <a:schemeClr val="accent1"/>
            </a:solidFill>
            <a:prstDash val="solid"/>
            <a:bevel/>
          </a:ln>
          <a:effectLst>
            <a:outerShdw blurRad="63500" dist="508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10" name="TextBox 9">
            <a:extLst>
              <a:ext uri="{FF2B5EF4-FFF2-40B4-BE49-F238E27FC236}">
                <a16:creationId xmlns:a16="http://schemas.microsoft.com/office/drawing/2014/main" id="{66F0A52D-5A61-E441-97D5-4CAFDA34C097}"/>
              </a:ext>
            </a:extLst>
          </p:cNvPr>
          <p:cNvSpPr txBox="1"/>
          <p:nvPr/>
        </p:nvSpPr>
        <p:spPr>
          <a:xfrm>
            <a:off x="3623482" y="6038286"/>
            <a:ext cx="1426543" cy="12393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5023" tIns="65023" rIns="65023" bIns="65023"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FF0000"/>
                </a:solidFill>
                <a:effectLst/>
                <a:uFillTx/>
                <a:latin typeface="Calibri"/>
                <a:ea typeface="Calibri"/>
                <a:cs typeface="Calibri"/>
                <a:sym typeface="Calibri"/>
              </a:rPr>
              <a:t>Hospital</a:t>
            </a:r>
          </a:p>
          <a:p>
            <a:pPr marL="0" marR="0" indent="0" algn="ctr" defTabSz="914400" rtl="0" fontAlgn="auto" latinLnBrk="0" hangingPunct="0">
              <a:lnSpc>
                <a:spcPct val="100000"/>
              </a:lnSpc>
              <a:spcBef>
                <a:spcPts val="0"/>
              </a:spcBef>
              <a:spcAft>
                <a:spcPts val="0"/>
              </a:spcAft>
              <a:buClrTx/>
              <a:buSzTx/>
              <a:buFontTx/>
              <a:buNone/>
              <a:tabLst/>
            </a:pPr>
            <a:r>
              <a:rPr lang="en-US" b="1" dirty="0">
                <a:solidFill>
                  <a:srgbClr val="FF0000"/>
                </a:solidFill>
              </a:rPr>
              <a:t>admission</a:t>
            </a:r>
          </a:p>
          <a:p>
            <a:pPr marL="0" marR="0" indent="0" algn="ctr" defTabSz="91440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FF0000"/>
                </a:solidFill>
                <a:effectLst/>
                <a:uFillTx/>
                <a:latin typeface="Calibri"/>
                <a:ea typeface="Calibri"/>
                <a:cs typeface="Calibri"/>
                <a:sym typeface="Calibri"/>
              </a:rPr>
              <a:t>info</a:t>
            </a:r>
          </a:p>
        </p:txBody>
      </p:sp>
      <p:sp>
        <p:nvSpPr>
          <p:cNvPr id="11" name="TextBox 10">
            <a:extLst>
              <a:ext uri="{FF2B5EF4-FFF2-40B4-BE49-F238E27FC236}">
                <a16:creationId xmlns:a16="http://schemas.microsoft.com/office/drawing/2014/main" id="{89A82E31-B137-AE41-9C35-86E47C34467C}"/>
              </a:ext>
            </a:extLst>
          </p:cNvPr>
          <p:cNvSpPr txBox="1"/>
          <p:nvPr/>
        </p:nvSpPr>
        <p:spPr>
          <a:xfrm>
            <a:off x="6299544" y="5968521"/>
            <a:ext cx="1242198" cy="12393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5023" tIns="65023" rIns="65023" bIns="65023"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00B0F0"/>
                </a:solidFill>
                <a:effectLst/>
                <a:uFillTx/>
                <a:latin typeface="Calibri"/>
                <a:ea typeface="Calibri"/>
                <a:cs typeface="Calibri"/>
                <a:sym typeface="Calibri"/>
              </a:rPr>
              <a:t>Birthday</a:t>
            </a:r>
          </a:p>
          <a:p>
            <a:pPr marL="0" marR="0" indent="0" algn="ctr" defTabSz="914400" rtl="0" fontAlgn="auto" latinLnBrk="0" hangingPunct="0">
              <a:lnSpc>
                <a:spcPct val="100000"/>
              </a:lnSpc>
              <a:spcBef>
                <a:spcPts val="0"/>
              </a:spcBef>
              <a:spcAft>
                <a:spcPts val="0"/>
              </a:spcAft>
              <a:buClrTx/>
              <a:buSzTx/>
              <a:buFontTx/>
              <a:buNone/>
              <a:tabLst/>
            </a:pPr>
            <a:r>
              <a:rPr lang="en-US" b="1" dirty="0">
                <a:solidFill>
                  <a:srgbClr val="00B0F0"/>
                </a:solidFill>
              </a:rPr>
              <a:t>Sex</a:t>
            </a:r>
          </a:p>
          <a:p>
            <a:pPr marL="0" marR="0" indent="0" algn="ctr" defTabSz="91440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00B0F0"/>
                </a:solidFill>
                <a:effectLst/>
                <a:uFillTx/>
                <a:latin typeface="Calibri"/>
                <a:ea typeface="Calibri"/>
                <a:cs typeface="Calibri"/>
                <a:sym typeface="Calibri"/>
              </a:rPr>
              <a:t>ZIP Code</a:t>
            </a:r>
          </a:p>
        </p:txBody>
      </p:sp>
      <p:sp>
        <p:nvSpPr>
          <p:cNvPr id="13" name="TextBox 12">
            <a:extLst>
              <a:ext uri="{FF2B5EF4-FFF2-40B4-BE49-F238E27FC236}">
                <a16:creationId xmlns:a16="http://schemas.microsoft.com/office/drawing/2014/main" id="{F8BAD5AC-97B4-1941-9E40-57297FCEC0F5}"/>
              </a:ext>
            </a:extLst>
          </p:cNvPr>
          <p:cNvSpPr txBox="1"/>
          <p:nvPr/>
        </p:nvSpPr>
        <p:spPr>
          <a:xfrm>
            <a:off x="8617329" y="5968521"/>
            <a:ext cx="1158841" cy="16086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5023" tIns="65023" rIns="65023" bIns="65023"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7030A0"/>
                </a:solidFill>
                <a:effectLst/>
                <a:uFillTx/>
                <a:latin typeface="Calibri"/>
                <a:ea typeface="Calibri"/>
                <a:cs typeface="Calibri"/>
                <a:sym typeface="Calibri"/>
              </a:rPr>
              <a:t>Name</a:t>
            </a:r>
          </a:p>
          <a:p>
            <a:pPr marL="0" marR="0" indent="0" algn="ctr" defTabSz="914400" rtl="0" fontAlgn="auto" latinLnBrk="0" hangingPunct="0">
              <a:lnSpc>
                <a:spcPct val="100000"/>
              </a:lnSpc>
              <a:spcBef>
                <a:spcPts val="0"/>
              </a:spcBef>
              <a:spcAft>
                <a:spcPts val="0"/>
              </a:spcAft>
              <a:buClrTx/>
              <a:buSzTx/>
              <a:buFontTx/>
              <a:buNone/>
              <a:tabLst/>
            </a:pPr>
            <a:r>
              <a:rPr lang="en-US" b="1" dirty="0">
                <a:solidFill>
                  <a:srgbClr val="7030A0"/>
                </a:solidFill>
              </a:rPr>
              <a:t>Address</a:t>
            </a:r>
          </a:p>
          <a:p>
            <a:pPr marL="0" marR="0" indent="0" algn="ctr" defTabSz="91440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7030A0"/>
                </a:solidFill>
                <a:effectLst/>
                <a:uFillTx/>
                <a:latin typeface="Calibri"/>
                <a:ea typeface="Calibri"/>
                <a:cs typeface="Calibri"/>
                <a:sym typeface="Calibri"/>
              </a:rPr>
              <a:t>Phone</a:t>
            </a:r>
          </a:p>
          <a:p>
            <a:pPr marL="0" marR="0" indent="0" algn="ctr" defTabSz="914400" rtl="0" fontAlgn="auto" latinLnBrk="0" hangingPunct="0">
              <a:lnSpc>
                <a:spcPct val="100000"/>
              </a:lnSpc>
              <a:spcBef>
                <a:spcPts val="0"/>
              </a:spcBef>
              <a:spcAft>
                <a:spcPts val="0"/>
              </a:spcAft>
              <a:buClrTx/>
              <a:buSzTx/>
              <a:buFontTx/>
              <a:buNone/>
              <a:tabLst/>
            </a:pPr>
            <a:r>
              <a:rPr lang="en-US" b="1" dirty="0">
                <a:solidFill>
                  <a:srgbClr val="7030A0"/>
                </a:solidFill>
              </a:rPr>
              <a:t>SSN</a:t>
            </a:r>
            <a:endParaRPr kumimoji="0" lang="en-US" sz="2400" b="1" i="0" u="none" strike="noStrike" cap="none" spc="0" normalizeH="0" baseline="0" dirty="0">
              <a:ln>
                <a:noFill/>
              </a:ln>
              <a:solidFill>
                <a:srgbClr val="7030A0"/>
              </a:solidFill>
              <a:effectLst/>
              <a:uFillTx/>
              <a:sym typeface="Calibri"/>
            </a:endParaRPr>
          </a:p>
        </p:txBody>
      </p:sp>
    </p:spTree>
    <p:extLst>
      <p:ext uri="{BB962C8B-B14F-4D97-AF65-F5344CB8AC3E}">
        <p14:creationId xmlns:p14="http://schemas.microsoft.com/office/powerpoint/2010/main" val="3332539196"/>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A dataset that you would like to release:"/>
          <p:cNvSpPr>
            <a:spLocks noGrp="1"/>
          </p:cNvSpPr>
          <p:nvPr>
            <p:ph type="body" idx="1"/>
          </p:nvPr>
        </p:nvSpPr>
        <p:spPr/>
        <p:txBody>
          <a:bodyPr/>
          <a:lstStyle>
            <a:lvl1pPr marL="0" indent="0">
              <a:buSzTx/>
              <a:buNone/>
            </a:lvl1pPr>
          </a:lstStyle>
          <a:p>
            <a:r>
              <a:rPr lang="en-US"/>
              <a:t>A dataset that you would like to release:</a:t>
            </a:r>
          </a:p>
        </p:txBody>
      </p:sp>
      <p:sp>
        <p:nvSpPr>
          <p:cNvPr id="163" name="Sweeney invented K-Anonymity A model for de-identifying structured data."/>
          <p:cNvSpPr txBox="1">
            <a:spLocks noGrp="1"/>
          </p:cNvSpPr>
          <p:nvPr>
            <p:ph type="title"/>
          </p:nvPr>
        </p:nvSpPr>
        <p:spPr/>
        <p:txBody>
          <a:bodyPr/>
          <a:lstStyle/>
          <a:p>
            <a:r>
              <a:rPr lang="en-US" dirty="0"/>
              <a:t>Sweeney invented K-Anonymity</a:t>
            </a:r>
            <a:br>
              <a:rPr lang="en-US" dirty="0"/>
            </a:br>
            <a:r>
              <a:rPr lang="en-US" dirty="0"/>
              <a:t>A model for de-identifying structured data.</a:t>
            </a:r>
          </a:p>
        </p:txBody>
      </p:sp>
      <p:graphicFrame>
        <p:nvGraphicFramePr>
          <p:cNvPr id="164" name="Table"/>
          <p:cNvGraphicFramePr/>
          <p:nvPr/>
        </p:nvGraphicFramePr>
        <p:xfrm>
          <a:off x="2085351" y="3427578"/>
          <a:ext cx="7716158" cy="4522710"/>
        </p:xfrm>
        <a:graphic>
          <a:graphicData uri="http://schemas.openxmlformats.org/drawingml/2006/table">
            <a:tbl>
              <a:tblPr firstRow="1" bandRow="1">
                <a:tableStyleId>{4C3C2611-4C71-4FC5-86AE-919BDF0F9419}</a:tableStyleId>
              </a:tblPr>
              <a:tblGrid>
                <a:gridCol w="1086668">
                  <a:extLst>
                    <a:ext uri="{9D8B030D-6E8A-4147-A177-3AD203B41FA5}">
                      <a16:colId xmlns:a16="http://schemas.microsoft.com/office/drawing/2014/main" val="20000"/>
                    </a:ext>
                  </a:extLst>
                </a:gridCol>
                <a:gridCol w="1026560">
                  <a:extLst>
                    <a:ext uri="{9D8B030D-6E8A-4147-A177-3AD203B41FA5}">
                      <a16:colId xmlns:a16="http://schemas.microsoft.com/office/drawing/2014/main" val="20001"/>
                    </a:ext>
                  </a:extLst>
                </a:gridCol>
                <a:gridCol w="1531038">
                  <a:extLst>
                    <a:ext uri="{9D8B030D-6E8A-4147-A177-3AD203B41FA5}">
                      <a16:colId xmlns:a16="http://schemas.microsoft.com/office/drawing/2014/main" val="20002"/>
                    </a:ext>
                  </a:extLst>
                </a:gridCol>
                <a:gridCol w="811888">
                  <a:extLst>
                    <a:ext uri="{9D8B030D-6E8A-4147-A177-3AD203B41FA5}">
                      <a16:colId xmlns:a16="http://schemas.microsoft.com/office/drawing/2014/main" val="20003"/>
                    </a:ext>
                  </a:extLst>
                </a:gridCol>
                <a:gridCol w="1086668">
                  <a:extLst>
                    <a:ext uri="{9D8B030D-6E8A-4147-A177-3AD203B41FA5}">
                      <a16:colId xmlns:a16="http://schemas.microsoft.com/office/drawing/2014/main" val="20004"/>
                    </a:ext>
                  </a:extLst>
                </a:gridCol>
                <a:gridCol w="1086668">
                  <a:extLst>
                    <a:ext uri="{9D8B030D-6E8A-4147-A177-3AD203B41FA5}">
                      <a16:colId xmlns:a16="http://schemas.microsoft.com/office/drawing/2014/main" val="20005"/>
                    </a:ext>
                  </a:extLst>
                </a:gridCol>
                <a:gridCol w="1086668">
                  <a:extLst>
                    <a:ext uri="{9D8B030D-6E8A-4147-A177-3AD203B41FA5}">
                      <a16:colId xmlns:a16="http://schemas.microsoft.com/office/drawing/2014/main" val="20006"/>
                    </a:ext>
                  </a:extLst>
                </a:gridCol>
              </a:tblGrid>
              <a:tr h="316470">
                <a:tc>
                  <a:txBody>
                    <a:bodyPr/>
                    <a:lstStyle/>
                    <a:p>
                      <a:pPr algn="ctr">
                        <a:defRPr sz="1800" b="0" i="0">
                          <a:solidFill>
                            <a:srgbClr val="000000"/>
                          </a:solidFill>
                        </a:defRPr>
                      </a:pPr>
                      <a:r>
                        <a:rPr sz="1400" b="1">
                          <a:solidFill>
                            <a:srgbClr val="FFFFFF"/>
                          </a:solidFill>
                          <a:latin typeface="+mn-lt"/>
                          <a:ea typeface="+mn-ea"/>
                          <a:cs typeface="+mn-cs"/>
                          <a:sym typeface="Helvetica Neue"/>
                        </a:rPr>
                        <a:t>Name</a:t>
                      </a:r>
                    </a:p>
                  </a:txBody>
                  <a:tcPr marL="45720" marR="45720" horzOverflow="overflow">
                    <a:lnL w="3175">
                      <a:solidFill>
                        <a:srgbClr val="FFFFFF"/>
                      </a:solidFill>
                    </a:lnL>
                    <a:lnR w="3175">
                      <a:solidFill>
                        <a:srgbClr val="FFFFFF"/>
                      </a:solidFill>
                    </a:lnR>
                    <a:lnT w="3175">
                      <a:solidFill>
                        <a:srgbClr val="FFFFFF"/>
                      </a:solidFill>
                    </a:lnT>
                    <a:lnB w="25400">
                      <a:solidFill>
                        <a:srgbClr val="FFFFFF"/>
                      </a:solidFill>
                    </a:lnB>
                  </a:tcPr>
                </a:tc>
                <a:tc>
                  <a:txBody>
                    <a:bodyPr/>
                    <a:lstStyle/>
                    <a:p>
                      <a:pPr algn="ctr">
                        <a:defRPr sz="1800" b="0" i="0">
                          <a:solidFill>
                            <a:srgbClr val="000000"/>
                          </a:solidFill>
                        </a:defRPr>
                      </a:pPr>
                      <a:r>
                        <a:rPr sz="1400" b="1">
                          <a:solidFill>
                            <a:srgbClr val="FFFFFF"/>
                          </a:solidFill>
                          <a:latin typeface="+mn-lt"/>
                          <a:ea typeface="+mn-ea"/>
                          <a:cs typeface="+mn-cs"/>
                          <a:sym typeface="Helvetica Neue"/>
                        </a:rPr>
                        <a:t>Race</a:t>
                      </a:r>
                    </a:p>
                  </a:txBody>
                  <a:tcPr marL="45720" marR="45720" horzOverflow="overflow">
                    <a:lnL w="3175">
                      <a:solidFill>
                        <a:srgbClr val="FFFFFF"/>
                      </a:solidFill>
                    </a:lnL>
                    <a:lnR w="3175">
                      <a:solidFill>
                        <a:srgbClr val="FFFFFF"/>
                      </a:solidFill>
                    </a:lnR>
                    <a:lnT w="3175">
                      <a:solidFill>
                        <a:srgbClr val="FFFFFF"/>
                      </a:solidFill>
                    </a:lnT>
                    <a:lnB w="25400">
                      <a:solidFill>
                        <a:srgbClr val="FFFFFF"/>
                      </a:solidFill>
                    </a:lnB>
                  </a:tcPr>
                </a:tc>
                <a:tc>
                  <a:txBody>
                    <a:bodyPr/>
                    <a:lstStyle/>
                    <a:p>
                      <a:pPr algn="ctr">
                        <a:defRPr sz="1800" b="0" i="0">
                          <a:solidFill>
                            <a:srgbClr val="000000"/>
                          </a:solidFill>
                        </a:defRPr>
                      </a:pPr>
                      <a:r>
                        <a:rPr sz="1400" b="1">
                          <a:solidFill>
                            <a:srgbClr val="FFFFFF"/>
                          </a:solidFill>
                          <a:latin typeface="+mn-lt"/>
                          <a:ea typeface="+mn-ea"/>
                          <a:cs typeface="+mn-cs"/>
                          <a:sym typeface="Helvetica Neue"/>
                        </a:rPr>
                        <a:t>Birthdate</a:t>
                      </a:r>
                    </a:p>
                  </a:txBody>
                  <a:tcPr marL="45720" marR="45720" horzOverflow="overflow">
                    <a:lnL w="3175">
                      <a:solidFill>
                        <a:srgbClr val="FFFFFF"/>
                      </a:solidFill>
                    </a:lnL>
                    <a:lnR w="3175">
                      <a:solidFill>
                        <a:srgbClr val="FFFFFF"/>
                      </a:solidFill>
                    </a:lnR>
                    <a:lnT w="3175">
                      <a:solidFill>
                        <a:srgbClr val="FFFFFF"/>
                      </a:solidFill>
                    </a:lnT>
                    <a:lnB w="25400">
                      <a:solidFill>
                        <a:srgbClr val="FFFFFF"/>
                      </a:solidFill>
                    </a:lnB>
                  </a:tcPr>
                </a:tc>
                <a:tc>
                  <a:txBody>
                    <a:bodyPr/>
                    <a:lstStyle/>
                    <a:p>
                      <a:pPr algn="ctr">
                        <a:defRPr sz="1800" b="0" i="0">
                          <a:solidFill>
                            <a:srgbClr val="000000"/>
                          </a:solidFill>
                        </a:defRPr>
                      </a:pPr>
                      <a:r>
                        <a:rPr sz="1400" b="1">
                          <a:solidFill>
                            <a:srgbClr val="FFFFFF"/>
                          </a:solidFill>
                          <a:latin typeface="+mn-lt"/>
                          <a:ea typeface="+mn-ea"/>
                          <a:cs typeface="+mn-cs"/>
                          <a:sym typeface="Helvetica Neue"/>
                        </a:rPr>
                        <a:t>Sex</a:t>
                      </a:r>
                    </a:p>
                  </a:txBody>
                  <a:tcPr marL="45720" marR="45720" horzOverflow="overflow">
                    <a:lnL w="3175">
                      <a:solidFill>
                        <a:srgbClr val="FFFFFF"/>
                      </a:solidFill>
                    </a:lnL>
                    <a:lnR w="3175">
                      <a:solidFill>
                        <a:srgbClr val="FFFFFF"/>
                      </a:solidFill>
                    </a:lnR>
                    <a:lnT w="3175">
                      <a:solidFill>
                        <a:srgbClr val="FFFFFF"/>
                      </a:solidFill>
                    </a:lnT>
                    <a:lnB w="25400">
                      <a:solidFill>
                        <a:srgbClr val="FFFFFF"/>
                      </a:solidFill>
                    </a:lnB>
                  </a:tcPr>
                </a:tc>
                <a:tc>
                  <a:txBody>
                    <a:bodyPr/>
                    <a:lstStyle/>
                    <a:p>
                      <a:pPr algn="ctr">
                        <a:defRPr sz="1800" b="0" i="0">
                          <a:solidFill>
                            <a:srgbClr val="000000"/>
                          </a:solidFill>
                        </a:defRPr>
                      </a:pPr>
                      <a:r>
                        <a:rPr sz="1400" b="1">
                          <a:solidFill>
                            <a:srgbClr val="FFFFFF"/>
                          </a:solidFill>
                          <a:latin typeface="+mn-lt"/>
                          <a:ea typeface="+mn-ea"/>
                          <a:cs typeface="+mn-cs"/>
                          <a:sym typeface="Helvetica Neue"/>
                        </a:rPr>
                        <a:t>Zip</a:t>
                      </a:r>
                    </a:p>
                  </a:txBody>
                  <a:tcPr marL="45720" marR="45720" horzOverflow="overflow">
                    <a:lnL w="3175">
                      <a:solidFill>
                        <a:srgbClr val="FFFFFF"/>
                      </a:solidFill>
                    </a:lnL>
                    <a:lnR w="3175">
                      <a:solidFill>
                        <a:srgbClr val="FFFFFF"/>
                      </a:solidFill>
                    </a:lnR>
                    <a:lnT w="3175">
                      <a:solidFill>
                        <a:srgbClr val="FFFFFF"/>
                      </a:solidFill>
                    </a:lnT>
                    <a:lnB w="25400">
                      <a:solidFill>
                        <a:srgbClr val="FFFFFF"/>
                      </a:solidFill>
                    </a:lnB>
                  </a:tcPr>
                </a:tc>
                <a:tc>
                  <a:txBody>
                    <a:bodyPr/>
                    <a:lstStyle/>
                    <a:p>
                      <a:pPr algn="ctr">
                        <a:defRPr sz="1800" b="0" i="0">
                          <a:solidFill>
                            <a:srgbClr val="000000"/>
                          </a:solidFill>
                        </a:defRPr>
                      </a:pPr>
                      <a:r>
                        <a:rPr sz="1400" b="1">
                          <a:solidFill>
                            <a:srgbClr val="FFFFFF"/>
                          </a:solidFill>
                          <a:latin typeface="+mn-lt"/>
                          <a:ea typeface="+mn-ea"/>
                          <a:cs typeface="+mn-cs"/>
                          <a:sym typeface="Helvetica Neue"/>
                        </a:rPr>
                        <a:t>Medication</a:t>
                      </a:r>
                    </a:p>
                  </a:txBody>
                  <a:tcPr marL="45720" marR="45720" horzOverflow="overflow">
                    <a:lnL w="3175">
                      <a:solidFill>
                        <a:srgbClr val="FFFFFF"/>
                      </a:solidFill>
                    </a:lnL>
                    <a:lnR w="3175">
                      <a:solidFill>
                        <a:srgbClr val="FFFFFF"/>
                      </a:solidFill>
                    </a:lnR>
                    <a:lnT w="3175">
                      <a:solidFill>
                        <a:srgbClr val="FFFFFF"/>
                      </a:solidFill>
                    </a:lnT>
                    <a:lnB w="25400">
                      <a:solidFill>
                        <a:srgbClr val="FFFFFF"/>
                      </a:solidFill>
                    </a:lnB>
                  </a:tcPr>
                </a:tc>
                <a:tc>
                  <a:txBody>
                    <a:bodyPr/>
                    <a:lstStyle/>
                    <a:p>
                      <a:pPr algn="ctr">
                        <a:defRPr sz="1800" b="0" i="0">
                          <a:solidFill>
                            <a:srgbClr val="000000"/>
                          </a:solidFill>
                        </a:defRPr>
                      </a:pPr>
                      <a:r>
                        <a:rPr sz="1400" b="1">
                          <a:solidFill>
                            <a:srgbClr val="FFFFFF"/>
                          </a:solidFill>
                          <a:latin typeface="+mn-lt"/>
                          <a:ea typeface="+mn-ea"/>
                          <a:cs typeface="+mn-cs"/>
                          <a:sym typeface="Helvetica Neue"/>
                        </a:rPr>
                        <a:t>Diagnosis</a:t>
                      </a:r>
                    </a:p>
                  </a:txBody>
                  <a:tcPr marL="45720" marR="45720" horzOverflow="overflow">
                    <a:lnL w="3175">
                      <a:solidFill>
                        <a:srgbClr val="FFFFFF"/>
                      </a:solidFill>
                    </a:lnL>
                    <a:lnR w="3175">
                      <a:solidFill>
                        <a:srgbClr val="FFFFFF"/>
                      </a:solidFill>
                    </a:lnR>
                    <a:lnT w="3175">
                      <a:solidFill>
                        <a:srgbClr val="FFFFFF"/>
                      </a:solidFill>
                    </a:lnT>
                    <a:lnB w="25400">
                      <a:solidFill>
                        <a:srgbClr val="FFFFFF"/>
                      </a:solidFill>
                    </a:lnB>
                  </a:tcPr>
                </a:tc>
                <a:extLst>
                  <a:ext uri="{0D108BD9-81ED-4DB2-BD59-A6C34878D82A}">
                    <a16:rowId xmlns:a16="http://schemas.microsoft.com/office/drawing/2014/main" val="10000"/>
                  </a:ext>
                </a:extLst>
              </a:tr>
              <a:tr h="507149">
                <a:tc>
                  <a:txBody>
                    <a:bodyPr/>
                    <a:lstStyle/>
                    <a:p>
                      <a:pPr algn="ctr">
                        <a:defRPr sz="1800" b="0" i="0"/>
                      </a:pPr>
                      <a:r>
                        <a:rPr sz="1400">
                          <a:latin typeface="+mn-lt"/>
                          <a:ea typeface="+mn-ea"/>
                          <a:cs typeface="+mn-cs"/>
                          <a:sym typeface="Helvetica Neue"/>
                        </a:rPr>
                        <a:t>Alice</a:t>
                      </a:r>
                    </a:p>
                  </a:txBody>
                  <a:tcPr marL="45720" marR="45720" horzOverflow="overflow">
                    <a:lnL w="3175">
                      <a:solidFill>
                        <a:srgbClr val="FFFFFF"/>
                      </a:solidFill>
                    </a:lnL>
                    <a:lnR w="3175">
                      <a:solidFill>
                        <a:srgbClr val="FFFFFF"/>
                      </a:solidFill>
                    </a:lnR>
                    <a:lnT w="25400">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Black</a:t>
                      </a:r>
                    </a:p>
                  </a:txBody>
                  <a:tcPr marL="45720" marR="45720" horzOverflow="overflow">
                    <a:lnL w="3175">
                      <a:solidFill>
                        <a:srgbClr val="FFFFFF"/>
                      </a:solidFill>
                    </a:lnL>
                    <a:lnR w="3175">
                      <a:solidFill>
                        <a:srgbClr val="FFFFFF"/>
                      </a:solidFill>
                    </a:lnR>
                    <a:lnT w="25400">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9/20/65</a:t>
                      </a:r>
                    </a:p>
                  </a:txBody>
                  <a:tcPr marL="45720" marR="45720" horzOverflow="overflow">
                    <a:lnL w="3175">
                      <a:solidFill>
                        <a:srgbClr val="FFFFFF"/>
                      </a:solidFill>
                    </a:lnL>
                    <a:lnR w="3175">
                      <a:solidFill>
                        <a:srgbClr val="FFFFFF"/>
                      </a:solidFill>
                    </a:lnR>
                    <a:lnT w="25400">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M</a:t>
                      </a:r>
                    </a:p>
                  </a:txBody>
                  <a:tcPr marL="45720" marR="45720" horzOverflow="overflow">
                    <a:lnL w="3175">
                      <a:solidFill>
                        <a:srgbClr val="FFFFFF"/>
                      </a:solidFill>
                    </a:lnL>
                    <a:lnR w="3175">
                      <a:solidFill>
                        <a:srgbClr val="FFFFFF"/>
                      </a:solidFill>
                    </a:lnR>
                    <a:lnT w="25400">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37203</a:t>
                      </a:r>
                    </a:p>
                  </a:txBody>
                  <a:tcPr marL="45720" marR="45720" horzOverflow="overflow">
                    <a:lnL w="3175">
                      <a:solidFill>
                        <a:srgbClr val="FFFFFF"/>
                      </a:solidFill>
                    </a:lnL>
                    <a:lnR w="3175">
                      <a:solidFill>
                        <a:srgbClr val="FFFFFF"/>
                      </a:solidFill>
                    </a:lnR>
                    <a:lnT w="25400">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M1</a:t>
                      </a:r>
                    </a:p>
                  </a:txBody>
                  <a:tcPr marL="45720" marR="45720" horzOverflow="overflow">
                    <a:lnL w="3175">
                      <a:solidFill>
                        <a:srgbClr val="FFFFFF"/>
                      </a:solidFill>
                    </a:lnL>
                    <a:lnR w="3175">
                      <a:solidFill>
                        <a:srgbClr val="FFFFFF"/>
                      </a:solidFill>
                    </a:lnR>
                    <a:lnT w="25400">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Gastric Ulcer</a:t>
                      </a:r>
                    </a:p>
                  </a:txBody>
                  <a:tcPr marL="45720" marR="45720" horzOverflow="overflow">
                    <a:lnL w="3175">
                      <a:solidFill>
                        <a:srgbClr val="FFFFFF"/>
                      </a:solidFill>
                    </a:lnL>
                    <a:lnR w="3175">
                      <a:solidFill>
                        <a:srgbClr val="FFFFFF"/>
                      </a:solidFill>
                    </a:lnR>
                    <a:lnT w="25400">
                      <a:solidFill>
                        <a:srgbClr val="FFFFFF"/>
                      </a:solidFill>
                    </a:lnT>
                    <a:lnB w="3175">
                      <a:solidFill>
                        <a:srgbClr val="FFFFFF"/>
                      </a:solidFill>
                    </a:lnB>
                  </a:tcPr>
                </a:tc>
                <a:extLst>
                  <a:ext uri="{0D108BD9-81ED-4DB2-BD59-A6C34878D82A}">
                    <a16:rowId xmlns:a16="http://schemas.microsoft.com/office/drawing/2014/main" val="10001"/>
                  </a:ext>
                </a:extLst>
              </a:tr>
              <a:tr h="496036">
                <a:tc>
                  <a:txBody>
                    <a:bodyPr/>
                    <a:lstStyle/>
                    <a:p>
                      <a:pPr algn="ctr">
                        <a:defRPr sz="1800" b="0" i="0"/>
                      </a:pPr>
                      <a:r>
                        <a:rPr sz="1400">
                          <a:latin typeface="+mn-lt"/>
                          <a:ea typeface="+mn-ea"/>
                          <a:cs typeface="+mn-cs"/>
                          <a:sym typeface="Helvetica Neue"/>
                        </a:rPr>
                        <a:t>Bob</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Black</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2/14/65</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M</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37203</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M1</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Gastric Ulcer</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extLst>
                  <a:ext uri="{0D108BD9-81ED-4DB2-BD59-A6C34878D82A}">
                    <a16:rowId xmlns:a16="http://schemas.microsoft.com/office/drawing/2014/main" val="10002"/>
                  </a:ext>
                </a:extLst>
              </a:tr>
              <a:tr h="292836">
                <a:tc>
                  <a:txBody>
                    <a:bodyPr/>
                    <a:lstStyle/>
                    <a:p>
                      <a:pPr algn="ctr">
                        <a:defRPr sz="1800" b="0" i="0"/>
                      </a:pPr>
                      <a:r>
                        <a:rPr sz="1400">
                          <a:latin typeface="+mn-lt"/>
                          <a:ea typeface="+mn-ea"/>
                          <a:cs typeface="+mn-cs"/>
                          <a:sym typeface="Helvetica Neue"/>
                        </a:rPr>
                        <a:t>Candice</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Black</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10/23/65</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F</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37215</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M1</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Gastritis</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extLst>
                  <a:ext uri="{0D108BD9-81ED-4DB2-BD59-A6C34878D82A}">
                    <a16:rowId xmlns:a16="http://schemas.microsoft.com/office/drawing/2014/main" val="10003"/>
                  </a:ext>
                </a:extLst>
              </a:tr>
              <a:tr h="292836">
                <a:tc>
                  <a:txBody>
                    <a:bodyPr/>
                    <a:lstStyle/>
                    <a:p>
                      <a:pPr algn="ctr">
                        <a:defRPr sz="1800" b="0" i="0"/>
                      </a:pPr>
                      <a:r>
                        <a:rPr sz="1400">
                          <a:latin typeface="+mn-lt"/>
                          <a:ea typeface="+mn-ea"/>
                          <a:cs typeface="+mn-cs"/>
                          <a:sym typeface="Helvetica Neue"/>
                        </a:rPr>
                        <a:t>Dan</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Black</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8/24/65</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F</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37215</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M2</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Gastritis</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extLst>
                  <a:ext uri="{0D108BD9-81ED-4DB2-BD59-A6C34878D82A}">
                    <a16:rowId xmlns:a16="http://schemas.microsoft.com/office/drawing/2014/main" val="10004"/>
                  </a:ext>
                </a:extLst>
              </a:tr>
              <a:tr h="292836">
                <a:tc>
                  <a:txBody>
                    <a:bodyPr/>
                    <a:lstStyle/>
                    <a:p>
                      <a:pPr algn="ctr">
                        <a:defRPr sz="1800" b="0" i="0"/>
                      </a:pPr>
                      <a:r>
                        <a:rPr sz="1400">
                          <a:latin typeface="+mn-lt"/>
                          <a:ea typeface="+mn-ea"/>
                          <a:cs typeface="+mn-cs"/>
                          <a:sym typeface="Helvetica Neue"/>
                        </a:rPr>
                        <a:t>Eliza</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Black</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11/7/64</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F</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37215</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M2</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Gastritis</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extLst>
                  <a:ext uri="{0D108BD9-81ED-4DB2-BD59-A6C34878D82A}">
                    <a16:rowId xmlns:a16="http://schemas.microsoft.com/office/drawing/2014/main" val="10005"/>
                  </a:ext>
                </a:extLst>
              </a:tr>
              <a:tr h="395503">
                <a:tc>
                  <a:txBody>
                    <a:bodyPr/>
                    <a:lstStyle/>
                    <a:p>
                      <a:pPr algn="ctr">
                        <a:defRPr sz="1800" b="0" i="0"/>
                      </a:pPr>
                      <a:r>
                        <a:rPr sz="1400">
                          <a:latin typeface="+mn-lt"/>
                          <a:ea typeface="+mn-ea"/>
                          <a:cs typeface="+mn-cs"/>
                          <a:sym typeface="Helvetica Neue"/>
                        </a:rPr>
                        <a:t>Felix</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Black</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12/1/64</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F</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37215</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M2</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100">
                          <a:latin typeface="+mn-lt"/>
                          <a:ea typeface="+mn-ea"/>
                          <a:cs typeface="+mn-cs"/>
                          <a:sym typeface="Helvetica Neue"/>
                        </a:rPr>
                        <a:t>Stomach Cancer</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extLst>
                  <a:ext uri="{0D108BD9-81ED-4DB2-BD59-A6C34878D82A}">
                    <a16:rowId xmlns:a16="http://schemas.microsoft.com/office/drawing/2014/main" val="10006"/>
                  </a:ext>
                </a:extLst>
              </a:tr>
              <a:tr h="292836">
                <a:tc>
                  <a:txBody>
                    <a:bodyPr/>
                    <a:lstStyle/>
                    <a:p>
                      <a:pPr algn="ctr">
                        <a:defRPr sz="1800" b="0" i="0"/>
                      </a:pPr>
                      <a:r>
                        <a:rPr sz="1400">
                          <a:latin typeface="+mn-lt"/>
                          <a:ea typeface="+mn-ea"/>
                          <a:cs typeface="+mn-cs"/>
                          <a:sym typeface="Helvetica Neue"/>
                        </a:rPr>
                        <a:t>Gazelle</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White</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10/23/64</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M</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37215</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M3</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Flu</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extLst>
                  <a:ext uri="{0D108BD9-81ED-4DB2-BD59-A6C34878D82A}">
                    <a16:rowId xmlns:a16="http://schemas.microsoft.com/office/drawing/2014/main" val="10007"/>
                  </a:ext>
                </a:extLst>
              </a:tr>
              <a:tr h="292836">
                <a:tc>
                  <a:txBody>
                    <a:bodyPr/>
                    <a:lstStyle/>
                    <a:p>
                      <a:pPr algn="ctr">
                        <a:defRPr sz="1800" b="0" i="0"/>
                      </a:pPr>
                      <a:r>
                        <a:rPr sz="1400">
                          <a:latin typeface="+mn-lt"/>
                          <a:ea typeface="+mn-ea"/>
                          <a:cs typeface="+mn-cs"/>
                          <a:sym typeface="Helvetica Neue"/>
                        </a:rPr>
                        <a:t>Harry</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White</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3/15/64</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F</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37217</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M3</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Flu</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extLst>
                  <a:ext uri="{0D108BD9-81ED-4DB2-BD59-A6C34878D82A}">
                    <a16:rowId xmlns:a16="http://schemas.microsoft.com/office/drawing/2014/main" val="10008"/>
                  </a:ext>
                </a:extLst>
              </a:tr>
              <a:tr h="292836">
                <a:tc>
                  <a:txBody>
                    <a:bodyPr/>
                    <a:lstStyle/>
                    <a:p>
                      <a:pPr algn="ctr">
                        <a:defRPr sz="1800" b="0" i="0"/>
                      </a:pPr>
                      <a:r>
                        <a:rPr sz="1400">
                          <a:latin typeface="+mn-lt"/>
                          <a:ea typeface="+mn-ea"/>
                          <a:cs typeface="+mn-cs"/>
                          <a:sym typeface="Helvetica Neue"/>
                        </a:rPr>
                        <a:t>Irene</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White</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8/13/64</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M</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37217</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M3</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Flu</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extLst>
                  <a:ext uri="{0D108BD9-81ED-4DB2-BD59-A6C34878D82A}">
                    <a16:rowId xmlns:a16="http://schemas.microsoft.com/office/drawing/2014/main" val="10009"/>
                  </a:ext>
                </a:extLst>
              </a:tr>
              <a:tr h="292836">
                <a:tc>
                  <a:txBody>
                    <a:bodyPr/>
                    <a:lstStyle/>
                    <a:p>
                      <a:pPr algn="ctr">
                        <a:defRPr sz="1800" b="0" i="0"/>
                      </a:pPr>
                      <a:r>
                        <a:rPr sz="1400">
                          <a:latin typeface="+mn-lt"/>
                          <a:ea typeface="+mn-ea"/>
                          <a:cs typeface="+mn-cs"/>
                          <a:sym typeface="Helvetica Neue"/>
                        </a:rPr>
                        <a:t>Jack</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White</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5/5/64</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M</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37217</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M4</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Pneumonia</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extLst>
                  <a:ext uri="{0D108BD9-81ED-4DB2-BD59-A6C34878D82A}">
                    <a16:rowId xmlns:a16="http://schemas.microsoft.com/office/drawing/2014/main" val="10010"/>
                  </a:ext>
                </a:extLst>
              </a:tr>
              <a:tr h="292836">
                <a:tc>
                  <a:txBody>
                    <a:bodyPr/>
                    <a:lstStyle/>
                    <a:p>
                      <a:pPr algn="ctr">
                        <a:defRPr sz="1800" b="0" i="0"/>
                      </a:pPr>
                      <a:r>
                        <a:rPr sz="1400">
                          <a:latin typeface="+mn-lt"/>
                          <a:ea typeface="+mn-ea"/>
                          <a:cs typeface="+mn-cs"/>
                          <a:sym typeface="Helvetica Neue"/>
                        </a:rPr>
                        <a:t>Kelly</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White</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2/13/67</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M</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37215</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M4</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Pneumonia</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extLst>
                  <a:ext uri="{0D108BD9-81ED-4DB2-BD59-A6C34878D82A}">
                    <a16:rowId xmlns:a16="http://schemas.microsoft.com/office/drawing/2014/main" val="10011"/>
                  </a:ext>
                </a:extLst>
              </a:tr>
              <a:tr h="292836">
                <a:tc>
                  <a:txBody>
                    <a:bodyPr/>
                    <a:lstStyle/>
                    <a:p>
                      <a:pPr algn="ctr">
                        <a:defRPr sz="1800" b="0" i="0"/>
                      </a:pPr>
                      <a:r>
                        <a:rPr sz="1400">
                          <a:latin typeface="+mn-lt"/>
                          <a:ea typeface="+mn-ea"/>
                          <a:cs typeface="+mn-cs"/>
                          <a:sym typeface="Helvetica Neue"/>
                        </a:rPr>
                        <a:t>Lenny</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White</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3/21/67</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M</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37215</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M4</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Flu</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extLst>
                  <a:ext uri="{0D108BD9-81ED-4DB2-BD59-A6C34878D82A}">
                    <a16:rowId xmlns:a16="http://schemas.microsoft.com/office/drawing/2014/main" val="10012"/>
                  </a:ext>
                </a:extLst>
              </a:tr>
            </a:tbl>
          </a:graphicData>
        </a:graphic>
      </p:graphicFrame>
      <p:sp>
        <p:nvSpPr>
          <p:cNvPr id="165" name="First you remove the identifiers..."/>
          <p:cNvSpPr txBox="1"/>
          <p:nvPr/>
        </p:nvSpPr>
        <p:spPr>
          <a:xfrm>
            <a:off x="2203394" y="8064948"/>
            <a:ext cx="4236415" cy="498349"/>
          </a:xfrm>
          <a:prstGeom prst="rect">
            <a:avLst/>
          </a:prstGeom>
          <a:ln w="12700">
            <a:miter lim="400000"/>
          </a:ln>
          <a:extLst>
            <a:ext uri="{C572A759-6A51-4108-AA02-DFA0A04FC94B}">
              <ma14:wrappingTextBoxFlag xmlns="" xmlns:ma14="http://schemas.microsoft.com/office/mac/drawingml/2011/main" val="1"/>
            </a:ext>
          </a:extLst>
        </p:spPr>
        <p:txBody>
          <a:bodyPr wrap="none" lIns="65023" tIns="65023" rIns="65023" bIns="65023">
            <a:spAutoFit/>
          </a:bodyPr>
          <a:lstStyle/>
          <a:p>
            <a:r>
              <a:t>First you remove the identifiers...</a:t>
            </a:r>
          </a:p>
        </p:txBody>
      </p:sp>
    </p:spTree>
    <p:extLst>
      <p:ext uri="{BB962C8B-B14F-4D97-AF65-F5344CB8AC3E}">
        <p14:creationId xmlns:p14="http://schemas.microsoft.com/office/powerpoint/2010/main" val="1858949405"/>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A dataset that you would like to release:"/>
          <p:cNvSpPr>
            <a:spLocks noGrp="1"/>
          </p:cNvSpPr>
          <p:nvPr>
            <p:ph type="body" idx="1"/>
          </p:nvPr>
        </p:nvSpPr>
        <p:spPr/>
        <p:txBody>
          <a:bodyPr/>
          <a:lstStyle>
            <a:lvl1pPr marL="0" indent="0">
              <a:buSzTx/>
              <a:buNone/>
            </a:lvl1pPr>
          </a:lstStyle>
          <a:p>
            <a:r>
              <a:rPr lang="en-US"/>
              <a:t>A dataset that you would like to release:</a:t>
            </a:r>
          </a:p>
        </p:txBody>
      </p:sp>
      <p:sp>
        <p:nvSpPr>
          <p:cNvPr id="169" name="Sweeney invented K-Anonymity A model for de-identifying structured data."/>
          <p:cNvSpPr txBox="1">
            <a:spLocks noGrp="1"/>
          </p:cNvSpPr>
          <p:nvPr>
            <p:ph type="title"/>
          </p:nvPr>
        </p:nvSpPr>
        <p:spPr/>
        <p:txBody>
          <a:bodyPr/>
          <a:lstStyle/>
          <a:p>
            <a:r>
              <a:rPr lang="en-US"/>
              <a:t>Sweeney invented K-Anonymity</a:t>
            </a:r>
            <a:br>
              <a:rPr lang="en-US"/>
            </a:br>
            <a:r>
              <a:rPr lang="en-US"/>
              <a:t>A model for de-identifying structured data.</a:t>
            </a:r>
          </a:p>
        </p:txBody>
      </p:sp>
      <p:sp>
        <p:nvSpPr>
          <p:cNvPr id="167" name="Slide Number"/>
          <p:cNvSpPr txBox="1">
            <a:spLocks noGrp="1"/>
          </p:cNvSpPr>
          <p:nvPr>
            <p:ph type="sldNum" sz="quarter" idx="4294967295"/>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33</a:t>
            </a:fld>
            <a:endParaRPr/>
          </a:p>
        </p:txBody>
      </p:sp>
      <p:graphicFrame>
        <p:nvGraphicFramePr>
          <p:cNvPr id="170" name="Table"/>
          <p:cNvGraphicFramePr/>
          <p:nvPr/>
        </p:nvGraphicFramePr>
        <p:xfrm>
          <a:off x="2085351" y="3427578"/>
          <a:ext cx="7716158" cy="4522710"/>
        </p:xfrm>
        <a:graphic>
          <a:graphicData uri="http://schemas.openxmlformats.org/drawingml/2006/table">
            <a:tbl>
              <a:tblPr firstRow="1" bandRow="1">
                <a:tableStyleId>{4C3C2611-4C71-4FC5-86AE-919BDF0F9419}</a:tableStyleId>
              </a:tblPr>
              <a:tblGrid>
                <a:gridCol w="1086668">
                  <a:extLst>
                    <a:ext uri="{9D8B030D-6E8A-4147-A177-3AD203B41FA5}">
                      <a16:colId xmlns:a16="http://schemas.microsoft.com/office/drawing/2014/main" val="20000"/>
                    </a:ext>
                  </a:extLst>
                </a:gridCol>
                <a:gridCol w="1026560">
                  <a:extLst>
                    <a:ext uri="{9D8B030D-6E8A-4147-A177-3AD203B41FA5}">
                      <a16:colId xmlns:a16="http://schemas.microsoft.com/office/drawing/2014/main" val="20001"/>
                    </a:ext>
                  </a:extLst>
                </a:gridCol>
                <a:gridCol w="1531038">
                  <a:extLst>
                    <a:ext uri="{9D8B030D-6E8A-4147-A177-3AD203B41FA5}">
                      <a16:colId xmlns:a16="http://schemas.microsoft.com/office/drawing/2014/main" val="20002"/>
                    </a:ext>
                  </a:extLst>
                </a:gridCol>
                <a:gridCol w="811888">
                  <a:extLst>
                    <a:ext uri="{9D8B030D-6E8A-4147-A177-3AD203B41FA5}">
                      <a16:colId xmlns:a16="http://schemas.microsoft.com/office/drawing/2014/main" val="20003"/>
                    </a:ext>
                  </a:extLst>
                </a:gridCol>
                <a:gridCol w="1086668">
                  <a:extLst>
                    <a:ext uri="{9D8B030D-6E8A-4147-A177-3AD203B41FA5}">
                      <a16:colId xmlns:a16="http://schemas.microsoft.com/office/drawing/2014/main" val="20004"/>
                    </a:ext>
                  </a:extLst>
                </a:gridCol>
                <a:gridCol w="1086668">
                  <a:extLst>
                    <a:ext uri="{9D8B030D-6E8A-4147-A177-3AD203B41FA5}">
                      <a16:colId xmlns:a16="http://schemas.microsoft.com/office/drawing/2014/main" val="20005"/>
                    </a:ext>
                  </a:extLst>
                </a:gridCol>
                <a:gridCol w="1086668">
                  <a:extLst>
                    <a:ext uri="{9D8B030D-6E8A-4147-A177-3AD203B41FA5}">
                      <a16:colId xmlns:a16="http://schemas.microsoft.com/office/drawing/2014/main" val="20006"/>
                    </a:ext>
                  </a:extLst>
                </a:gridCol>
              </a:tblGrid>
              <a:tr h="316470">
                <a:tc>
                  <a:txBody>
                    <a:bodyPr/>
                    <a:lstStyle/>
                    <a:p>
                      <a:pPr algn="ctr">
                        <a:defRPr sz="1800" b="0" i="0">
                          <a:solidFill>
                            <a:srgbClr val="000000"/>
                          </a:solidFill>
                        </a:defRPr>
                      </a:pPr>
                      <a:r>
                        <a:rPr sz="1400" b="1">
                          <a:solidFill>
                            <a:srgbClr val="FFFFFF"/>
                          </a:solidFill>
                          <a:latin typeface="+mn-lt"/>
                          <a:ea typeface="+mn-ea"/>
                          <a:cs typeface="+mn-cs"/>
                          <a:sym typeface="Helvetica Neue"/>
                        </a:rPr>
                        <a:t>Name</a:t>
                      </a:r>
                    </a:p>
                  </a:txBody>
                  <a:tcPr marL="45720" marR="45720" horzOverflow="overflow">
                    <a:lnL w="3175">
                      <a:solidFill>
                        <a:srgbClr val="FFFFFF"/>
                      </a:solidFill>
                    </a:lnL>
                    <a:lnR w="3175">
                      <a:solidFill>
                        <a:srgbClr val="FFFFFF"/>
                      </a:solidFill>
                    </a:lnR>
                    <a:lnT w="3175">
                      <a:solidFill>
                        <a:srgbClr val="FFFFFF"/>
                      </a:solidFill>
                    </a:lnT>
                    <a:lnB w="25400">
                      <a:solidFill>
                        <a:srgbClr val="FFFFFF"/>
                      </a:solidFill>
                    </a:lnB>
                  </a:tcPr>
                </a:tc>
                <a:tc>
                  <a:txBody>
                    <a:bodyPr/>
                    <a:lstStyle/>
                    <a:p>
                      <a:pPr algn="ctr">
                        <a:defRPr sz="1800" b="0" i="0">
                          <a:solidFill>
                            <a:srgbClr val="000000"/>
                          </a:solidFill>
                        </a:defRPr>
                      </a:pPr>
                      <a:r>
                        <a:rPr sz="1400" b="1">
                          <a:solidFill>
                            <a:srgbClr val="FFFFFF"/>
                          </a:solidFill>
                          <a:latin typeface="+mn-lt"/>
                          <a:ea typeface="+mn-ea"/>
                          <a:cs typeface="+mn-cs"/>
                          <a:sym typeface="Helvetica Neue"/>
                        </a:rPr>
                        <a:t>Race</a:t>
                      </a:r>
                    </a:p>
                  </a:txBody>
                  <a:tcPr marL="45720" marR="45720" horzOverflow="overflow">
                    <a:lnL w="3175">
                      <a:solidFill>
                        <a:srgbClr val="FFFFFF"/>
                      </a:solidFill>
                    </a:lnL>
                    <a:lnR w="3175">
                      <a:solidFill>
                        <a:srgbClr val="FFFFFF"/>
                      </a:solidFill>
                    </a:lnR>
                    <a:lnT w="3175">
                      <a:solidFill>
                        <a:srgbClr val="FFFFFF"/>
                      </a:solidFill>
                    </a:lnT>
                    <a:lnB w="25400">
                      <a:solidFill>
                        <a:srgbClr val="FFFFFF"/>
                      </a:solidFill>
                    </a:lnB>
                  </a:tcPr>
                </a:tc>
                <a:tc>
                  <a:txBody>
                    <a:bodyPr/>
                    <a:lstStyle/>
                    <a:p>
                      <a:pPr algn="ctr">
                        <a:defRPr sz="1800" b="0" i="0">
                          <a:solidFill>
                            <a:srgbClr val="000000"/>
                          </a:solidFill>
                        </a:defRPr>
                      </a:pPr>
                      <a:r>
                        <a:rPr sz="1400" b="1">
                          <a:solidFill>
                            <a:srgbClr val="FFFFFF"/>
                          </a:solidFill>
                          <a:latin typeface="+mn-lt"/>
                          <a:ea typeface="+mn-ea"/>
                          <a:cs typeface="+mn-cs"/>
                          <a:sym typeface="Helvetica Neue"/>
                        </a:rPr>
                        <a:t>Birthdate</a:t>
                      </a:r>
                    </a:p>
                  </a:txBody>
                  <a:tcPr marL="45720" marR="45720" horzOverflow="overflow">
                    <a:lnL w="3175">
                      <a:solidFill>
                        <a:srgbClr val="FFFFFF"/>
                      </a:solidFill>
                    </a:lnL>
                    <a:lnR w="3175">
                      <a:solidFill>
                        <a:srgbClr val="FFFFFF"/>
                      </a:solidFill>
                    </a:lnR>
                    <a:lnT w="3175">
                      <a:solidFill>
                        <a:srgbClr val="FFFFFF"/>
                      </a:solidFill>
                    </a:lnT>
                    <a:lnB w="25400">
                      <a:solidFill>
                        <a:srgbClr val="FFFFFF"/>
                      </a:solidFill>
                    </a:lnB>
                  </a:tcPr>
                </a:tc>
                <a:tc>
                  <a:txBody>
                    <a:bodyPr/>
                    <a:lstStyle/>
                    <a:p>
                      <a:pPr algn="ctr">
                        <a:defRPr sz="1800" b="0" i="0">
                          <a:solidFill>
                            <a:srgbClr val="000000"/>
                          </a:solidFill>
                        </a:defRPr>
                      </a:pPr>
                      <a:r>
                        <a:rPr sz="1400" b="1">
                          <a:solidFill>
                            <a:srgbClr val="FFFFFF"/>
                          </a:solidFill>
                          <a:latin typeface="+mn-lt"/>
                          <a:ea typeface="+mn-ea"/>
                          <a:cs typeface="+mn-cs"/>
                          <a:sym typeface="Helvetica Neue"/>
                        </a:rPr>
                        <a:t>Sex</a:t>
                      </a:r>
                    </a:p>
                  </a:txBody>
                  <a:tcPr marL="45720" marR="45720" horzOverflow="overflow">
                    <a:lnL w="3175">
                      <a:solidFill>
                        <a:srgbClr val="FFFFFF"/>
                      </a:solidFill>
                    </a:lnL>
                    <a:lnR w="3175">
                      <a:solidFill>
                        <a:srgbClr val="FFFFFF"/>
                      </a:solidFill>
                    </a:lnR>
                    <a:lnT w="3175">
                      <a:solidFill>
                        <a:srgbClr val="FFFFFF"/>
                      </a:solidFill>
                    </a:lnT>
                    <a:lnB w="25400">
                      <a:solidFill>
                        <a:srgbClr val="FFFFFF"/>
                      </a:solidFill>
                    </a:lnB>
                  </a:tcPr>
                </a:tc>
                <a:tc>
                  <a:txBody>
                    <a:bodyPr/>
                    <a:lstStyle/>
                    <a:p>
                      <a:pPr algn="ctr">
                        <a:defRPr sz="1800" b="0" i="0">
                          <a:solidFill>
                            <a:srgbClr val="000000"/>
                          </a:solidFill>
                        </a:defRPr>
                      </a:pPr>
                      <a:r>
                        <a:rPr sz="1400" b="1">
                          <a:solidFill>
                            <a:srgbClr val="FFFFFF"/>
                          </a:solidFill>
                          <a:latin typeface="+mn-lt"/>
                          <a:ea typeface="+mn-ea"/>
                          <a:cs typeface="+mn-cs"/>
                          <a:sym typeface="Helvetica Neue"/>
                        </a:rPr>
                        <a:t>Zip</a:t>
                      </a:r>
                    </a:p>
                  </a:txBody>
                  <a:tcPr marL="45720" marR="45720" horzOverflow="overflow">
                    <a:lnL w="3175">
                      <a:solidFill>
                        <a:srgbClr val="FFFFFF"/>
                      </a:solidFill>
                    </a:lnL>
                    <a:lnR w="3175">
                      <a:solidFill>
                        <a:srgbClr val="FFFFFF"/>
                      </a:solidFill>
                    </a:lnR>
                    <a:lnT w="3175">
                      <a:solidFill>
                        <a:srgbClr val="FFFFFF"/>
                      </a:solidFill>
                    </a:lnT>
                    <a:lnB w="25400">
                      <a:solidFill>
                        <a:srgbClr val="FFFFFF"/>
                      </a:solidFill>
                    </a:lnB>
                  </a:tcPr>
                </a:tc>
                <a:tc>
                  <a:txBody>
                    <a:bodyPr/>
                    <a:lstStyle/>
                    <a:p>
                      <a:pPr algn="ctr">
                        <a:defRPr sz="1800" b="0" i="0">
                          <a:solidFill>
                            <a:srgbClr val="000000"/>
                          </a:solidFill>
                        </a:defRPr>
                      </a:pPr>
                      <a:r>
                        <a:rPr sz="1400" b="1">
                          <a:solidFill>
                            <a:srgbClr val="FFFFFF"/>
                          </a:solidFill>
                          <a:latin typeface="+mn-lt"/>
                          <a:ea typeface="+mn-ea"/>
                          <a:cs typeface="+mn-cs"/>
                          <a:sym typeface="Helvetica Neue"/>
                        </a:rPr>
                        <a:t>Medication</a:t>
                      </a:r>
                    </a:p>
                  </a:txBody>
                  <a:tcPr marL="45720" marR="45720" horzOverflow="overflow">
                    <a:lnL w="3175">
                      <a:solidFill>
                        <a:srgbClr val="FFFFFF"/>
                      </a:solidFill>
                    </a:lnL>
                    <a:lnR w="3175">
                      <a:solidFill>
                        <a:srgbClr val="FFFFFF"/>
                      </a:solidFill>
                    </a:lnR>
                    <a:lnT w="3175">
                      <a:solidFill>
                        <a:srgbClr val="FFFFFF"/>
                      </a:solidFill>
                    </a:lnT>
                    <a:lnB w="25400">
                      <a:solidFill>
                        <a:srgbClr val="FFFFFF"/>
                      </a:solidFill>
                    </a:lnB>
                  </a:tcPr>
                </a:tc>
                <a:tc>
                  <a:txBody>
                    <a:bodyPr/>
                    <a:lstStyle/>
                    <a:p>
                      <a:pPr algn="ctr">
                        <a:defRPr sz="1800" b="0" i="0">
                          <a:solidFill>
                            <a:srgbClr val="000000"/>
                          </a:solidFill>
                        </a:defRPr>
                      </a:pPr>
                      <a:r>
                        <a:rPr sz="1400" b="1">
                          <a:solidFill>
                            <a:srgbClr val="FFFFFF"/>
                          </a:solidFill>
                          <a:latin typeface="+mn-lt"/>
                          <a:ea typeface="+mn-ea"/>
                          <a:cs typeface="+mn-cs"/>
                          <a:sym typeface="Helvetica Neue"/>
                        </a:rPr>
                        <a:t>Diagnosis</a:t>
                      </a:r>
                    </a:p>
                  </a:txBody>
                  <a:tcPr marL="45720" marR="45720" horzOverflow="overflow">
                    <a:lnL w="3175">
                      <a:solidFill>
                        <a:srgbClr val="FFFFFF"/>
                      </a:solidFill>
                    </a:lnL>
                    <a:lnR w="3175">
                      <a:solidFill>
                        <a:srgbClr val="FFFFFF"/>
                      </a:solidFill>
                    </a:lnR>
                    <a:lnT w="3175">
                      <a:solidFill>
                        <a:srgbClr val="FFFFFF"/>
                      </a:solidFill>
                    </a:lnT>
                    <a:lnB w="25400">
                      <a:solidFill>
                        <a:srgbClr val="FFFFFF"/>
                      </a:solidFill>
                    </a:lnB>
                  </a:tcPr>
                </a:tc>
                <a:extLst>
                  <a:ext uri="{0D108BD9-81ED-4DB2-BD59-A6C34878D82A}">
                    <a16:rowId xmlns:a16="http://schemas.microsoft.com/office/drawing/2014/main" val="10000"/>
                  </a:ext>
                </a:extLst>
              </a:tr>
              <a:tr h="507149">
                <a:tc>
                  <a:txBody>
                    <a:bodyPr/>
                    <a:lstStyle/>
                    <a:p>
                      <a:pPr algn="ctr">
                        <a:defRPr sz="1800" b="0" i="0"/>
                      </a:pPr>
                      <a:r>
                        <a:rPr sz="1400">
                          <a:latin typeface="+mn-lt"/>
                          <a:ea typeface="+mn-ea"/>
                          <a:cs typeface="+mn-cs"/>
                          <a:sym typeface="Helvetica Neue"/>
                        </a:rPr>
                        <a:t>Alice</a:t>
                      </a:r>
                    </a:p>
                  </a:txBody>
                  <a:tcPr marL="45720" marR="45720" horzOverflow="overflow">
                    <a:lnL w="3175">
                      <a:solidFill>
                        <a:srgbClr val="FFFFFF"/>
                      </a:solidFill>
                    </a:lnL>
                    <a:lnR w="3175">
                      <a:solidFill>
                        <a:srgbClr val="FFFFFF"/>
                      </a:solidFill>
                    </a:lnR>
                    <a:lnT w="25400">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Black</a:t>
                      </a:r>
                    </a:p>
                  </a:txBody>
                  <a:tcPr marL="45720" marR="45720" horzOverflow="overflow">
                    <a:lnL w="3175">
                      <a:solidFill>
                        <a:srgbClr val="FFFFFF"/>
                      </a:solidFill>
                    </a:lnL>
                    <a:lnR w="3175">
                      <a:solidFill>
                        <a:srgbClr val="FFFFFF"/>
                      </a:solidFill>
                    </a:lnR>
                    <a:lnT w="25400">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9/20/65</a:t>
                      </a:r>
                    </a:p>
                  </a:txBody>
                  <a:tcPr marL="45720" marR="45720" horzOverflow="overflow">
                    <a:lnL w="3175">
                      <a:solidFill>
                        <a:srgbClr val="FFFFFF"/>
                      </a:solidFill>
                    </a:lnL>
                    <a:lnR w="3175">
                      <a:solidFill>
                        <a:srgbClr val="FFFFFF"/>
                      </a:solidFill>
                    </a:lnR>
                    <a:lnT w="25400">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M</a:t>
                      </a:r>
                    </a:p>
                  </a:txBody>
                  <a:tcPr marL="45720" marR="45720" horzOverflow="overflow">
                    <a:lnL w="3175">
                      <a:solidFill>
                        <a:srgbClr val="FFFFFF"/>
                      </a:solidFill>
                    </a:lnL>
                    <a:lnR w="3175">
                      <a:solidFill>
                        <a:srgbClr val="FFFFFF"/>
                      </a:solidFill>
                    </a:lnR>
                    <a:lnT w="25400">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37203</a:t>
                      </a:r>
                    </a:p>
                  </a:txBody>
                  <a:tcPr marL="45720" marR="45720" horzOverflow="overflow">
                    <a:lnL w="3175">
                      <a:solidFill>
                        <a:srgbClr val="FFFFFF"/>
                      </a:solidFill>
                    </a:lnL>
                    <a:lnR w="3175">
                      <a:solidFill>
                        <a:srgbClr val="FFFFFF"/>
                      </a:solidFill>
                    </a:lnR>
                    <a:lnT w="25400">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M1</a:t>
                      </a:r>
                    </a:p>
                  </a:txBody>
                  <a:tcPr marL="45720" marR="45720" horzOverflow="overflow">
                    <a:lnL w="3175">
                      <a:solidFill>
                        <a:srgbClr val="FFFFFF"/>
                      </a:solidFill>
                    </a:lnL>
                    <a:lnR w="3175">
                      <a:solidFill>
                        <a:srgbClr val="FFFFFF"/>
                      </a:solidFill>
                    </a:lnR>
                    <a:lnT w="25400">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Gastric Ulcer</a:t>
                      </a:r>
                    </a:p>
                  </a:txBody>
                  <a:tcPr marL="45720" marR="45720" horzOverflow="overflow">
                    <a:lnL w="3175">
                      <a:solidFill>
                        <a:srgbClr val="FFFFFF"/>
                      </a:solidFill>
                    </a:lnL>
                    <a:lnR w="3175">
                      <a:solidFill>
                        <a:srgbClr val="FFFFFF"/>
                      </a:solidFill>
                    </a:lnR>
                    <a:lnT w="25400">
                      <a:solidFill>
                        <a:srgbClr val="FFFFFF"/>
                      </a:solidFill>
                    </a:lnT>
                    <a:lnB w="3175">
                      <a:solidFill>
                        <a:srgbClr val="FFFFFF"/>
                      </a:solidFill>
                    </a:lnB>
                  </a:tcPr>
                </a:tc>
                <a:extLst>
                  <a:ext uri="{0D108BD9-81ED-4DB2-BD59-A6C34878D82A}">
                    <a16:rowId xmlns:a16="http://schemas.microsoft.com/office/drawing/2014/main" val="10001"/>
                  </a:ext>
                </a:extLst>
              </a:tr>
              <a:tr h="496036">
                <a:tc>
                  <a:txBody>
                    <a:bodyPr/>
                    <a:lstStyle/>
                    <a:p>
                      <a:pPr algn="ctr">
                        <a:defRPr sz="1800" b="0" i="0"/>
                      </a:pPr>
                      <a:r>
                        <a:rPr sz="1400">
                          <a:latin typeface="+mn-lt"/>
                          <a:ea typeface="+mn-ea"/>
                          <a:cs typeface="+mn-cs"/>
                          <a:sym typeface="Helvetica Neue"/>
                        </a:rPr>
                        <a:t>Bob</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Black</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2/14/65</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M</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37203</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M1</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Gastric Ulcer</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extLst>
                  <a:ext uri="{0D108BD9-81ED-4DB2-BD59-A6C34878D82A}">
                    <a16:rowId xmlns:a16="http://schemas.microsoft.com/office/drawing/2014/main" val="10002"/>
                  </a:ext>
                </a:extLst>
              </a:tr>
              <a:tr h="292836">
                <a:tc>
                  <a:txBody>
                    <a:bodyPr/>
                    <a:lstStyle/>
                    <a:p>
                      <a:pPr algn="ctr">
                        <a:defRPr sz="1800" b="0" i="0"/>
                      </a:pPr>
                      <a:r>
                        <a:rPr sz="1400">
                          <a:latin typeface="+mn-lt"/>
                          <a:ea typeface="+mn-ea"/>
                          <a:cs typeface="+mn-cs"/>
                          <a:sym typeface="Helvetica Neue"/>
                        </a:rPr>
                        <a:t>Candice</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Black</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10/23/65</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F</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37215</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M1</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Gastritis</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extLst>
                  <a:ext uri="{0D108BD9-81ED-4DB2-BD59-A6C34878D82A}">
                    <a16:rowId xmlns:a16="http://schemas.microsoft.com/office/drawing/2014/main" val="10003"/>
                  </a:ext>
                </a:extLst>
              </a:tr>
              <a:tr h="292836">
                <a:tc>
                  <a:txBody>
                    <a:bodyPr/>
                    <a:lstStyle/>
                    <a:p>
                      <a:pPr algn="ctr">
                        <a:defRPr sz="1800" b="0" i="0"/>
                      </a:pPr>
                      <a:r>
                        <a:rPr sz="1400">
                          <a:latin typeface="+mn-lt"/>
                          <a:ea typeface="+mn-ea"/>
                          <a:cs typeface="+mn-cs"/>
                          <a:sym typeface="Helvetica Neue"/>
                        </a:rPr>
                        <a:t>Dan</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Black</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8/24/65</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F</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37215</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M2</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Gastritis</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extLst>
                  <a:ext uri="{0D108BD9-81ED-4DB2-BD59-A6C34878D82A}">
                    <a16:rowId xmlns:a16="http://schemas.microsoft.com/office/drawing/2014/main" val="10004"/>
                  </a:ext>
                </a:extLst>
              </a:tr>
              <a:tr h="292836">
                <a:tc>
                  <a:txBody>
                    <a:bodyPr/>
                    <a:lstStyle/>
                    <a:p>
                      <a:pPr algn="ctr">
                        <a:defRPr sz="1800" b="0" i="0"/>
                      </a:pPr>
                      <a:r>
                        <a:rPr sz="1400">
                          <a:latin typeface="+mn-lt"/>
                          <a:ea typeface="+mn-ea"/>
                          <a:cs typeface="+mn-cs"/>
                          <a:sym typeface="Helvetica Neue"/>
                        </a:rPr>
                        <a:t>Eliza</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Black</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11/7/64</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F</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37215</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M2</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Gastritis</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extLst>
                  <a:ext uri="{0D108BD9-81ED-4DB2-BD59-A6C34878D82A}">
                    <a16:rowId xmlns:a16="http://schemas.microsoft.com/office/drawing/2014/main" val="10005"/>
                  </a:ext>
                </a:extLst>
              </a:tr>
              <a:tr h="395503">
                <a:tc>
                  <a:txBody>
                    <a:bodyPr/>
                    <a:lstStyle/>
                    <a:p>
                      <a:pPr algn="ctr">
                        <a:defRPr sz="1800" b="0" i="0"/>
                      </a:pPr>
                      <a:r>
                        <a:rPr sz="1400">
                          <a:latin typeface="+mn-lt"/>
                          <a:ea typeface="+mn-ea"/>
                          <a:cs typeface="+mn-cs"/>
                          <a:sym typeface="Helvetica Neue"/>
                        </a:rPr>
                        <a:t>Felix</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Black</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12/1/64</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F</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37215</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M2</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100">
                          <a:latin typeface="+mn-lt"/>
                          <a:ea typeface="+mn-ea"/>
                          <a:cs typeface="+mn-cs"/>
                          <a:sym typeface="Helvetica Neue"/>
                        </a:rPr>
                        <a:t>Stomach Cancer</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extLst>
                  <a:ext uri="{0D108BD9-81ED-4DB2-BD59-A6C34878D82A}">
                    <a16:rowId xmlns:a16="http://schemas.microsoft.com/office/drawing/2014/main" val="10006"/>
                  </a:ext>
                </a:extLst>
              </a:tr>
              <a:tr h="292836">
                <a:tc>
                  <a:txBody>
                    <a:bodyPr/>
                    <a:lstStyle/>
                    <a:p>
                      <a:pPr algn="ctr">
                        <a:defRPr sz="1800" b="0" i="0"/>
                      </a:pPr>
                      <a:r>
                        <a:rPr sz="1400">
                          <a:latin typeface="+mn-lt"/>
                          <a:ea typeface="+mn-ea"/>
                          <a:cs typeface="+mn-cs"/>
                          <a:sym typeface="Helvetica Neue"/>
                        </a:rPr>
                        <a:t>Gazelle</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White</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10/23/64</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M</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37215</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M3</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Flu</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extLst>
                  <a:ext uri="{0D108BD9-81ED-4DB2-BD59-A6C34878D82A}">
                    <a16:rowId xmlns:a16="http://schemas.microsoft.com/office/drawing/2014/main" val="10007"/>
                  </a:ext>
                </a:extLst>
              </a:tr>
              <a:tr h="292836">
                <a:tc>
                  <a:txBody>
                    <a:bodyPr/>
                    <a:lstStyle/>
                    <a:p>
                      <a:pPr algn="ctr">
                        <a:defRPr sz="1800" b="0" i="0"/>
                      </a:pPr>
                      <a:r>
                        <a:rPr sz="1400">
                          <a:latin typeface="+mn-lt"/>
                          <a:ea typeface="+mn-ea"/>
                          <a:cs typeface="+mn-cs"/>
                          <a:sym typeface="Helvetica Neue"/>
                        </a:rPr>
                        <a:t>Harry</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White</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3/15/64</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F</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37217</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M3</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Flu</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extLst>
                  <a:ext uri="{0D108BD9-81ED-4DB2-BD59-A6C34878D82A}">
                    <a16:rowId xmlns:a16="http://schemas.microsoft.com/office/drawing/2014/main" val="10008"/>
                  </a:ext>
                </a:extLst>
              </a:tr>
              <a:tr h="292836">
                <a:tc>
                  <a:txBody>
                    <a:bodyPr/>
                    <a:lstStyle/>
                    <a:p>
                      <a:pPr algn="ctr">
                        <a:defRPr sz="1800" b="0" i="0"/>
                      </a:pPr>
                      <a:r>
                        <a:rPr sz="1400">
                          <a:latin typeface="+mn-lt"/>
                          <a:ea typeface="+mn-ea"/>
                          <a:cs typeface="+mn-cs"/>
                          <a:sym typeface="Helvetica Neue"/>
                        </a:rPr>
                        <a:t>Irene</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White</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8/13/64</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M</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37217</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M3</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Flu</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extLst>
                  <a:ext uri="{0D108BD9-81ED-4DB2-BD59-A6C34878D82A}">
                    <a16:rowId xmlns:a16="http://schemas.microsoft.com/office/drawing/2014/main" val="10009"/>
                  </a:ext>
                </a:extLst>
              </a:tr>
              <a:tr h="292836">
                <a:tc>
                  <a:txBody>
                    <a:bodyPr/>
                    <a:lstStyle/>
                    <a:p>
                      <a:pPr algn="ctr">
                        <a:defRPr sz="1800" b="0" i="0"/>
                      </a:pPr>
                      <a:r>
                        <a:rPr sz="1400">
                          <a:latin typeface="+mn-lt"/>
                          <a:ea typeface="+mn-ea"/>
                          <a:cs typeface="+mn-cs"/>
                          <a:sym typeface="Helvetica Neue"/>
                        </a:rPr>
                        <a:t>Jack</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White</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5/5/64</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M</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37217</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M4</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Pneumonia</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extLst>
                  <a:ext uri="{0D108BD9-81ED-4DB2-BD59-A6C34878D82A}">
                    <a16:rowId xmlns:a16="http://schemas.microsoft.com/office/drawing/2014/main" val="10010"/>
                  </a:ext>
                </a:extLst>
              </a:tr>
              <a:tr h="292836">
                <a:tc>
                  <a:txBody>
                    <a:bodyPr/>
                    <a:lstStyle/>
                    <a:p>
                      <a:pPr algn="ctr">
                        <a:defRPr sz="1800" b="0" i="0"/>
                      </a:pPr>
                      <a:r>
                        <a:rPr sz="1400">
                          <a:latin typeface="+mn-lt"/>
                          <a:ea typeface="+mn-ea"/>
                          <a:cs typeface="+mn-cs"/>
                          <a:sym typeface="Helvetica Neue"/>
                        </a:rPr>
                        <a:t>Kelly</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White</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2/13/67</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M</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37215</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M4</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Pneumonia</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extLst>
                  <a:ext uri="{0D108BD9-81ED-4DB2-BD59-A6C34878D82A}">
                    <a16:rowId xmlns:a16="http://schemas.microsoft.com/office/drawing/2014/main" val="10011"/>
                  </a:ext>
                </a:extLst>
              </a:tr>
              <a:tr h="292836">
                <a:tc>
                  <a:txBody>
                    <a:bodyPr/>
                    <a:lstStyle/>
                    <a:p>
                      <a:pPr algn="ctr">
                        <a:defRPr sz="1800" b="0" i="0"/>
                      </a:pPr>
                      <a:r>
                        <a:rPr sz="1400">
                          <a:latin typeface="+mn-lt"/>
                          <a:ea typeface="+mn-ea"/>
                          <a:cs typeface="+mn-cs"/>
                          <a:sym typeface="Helvetica Neue"/>
                        </a:rPr>
                        <a:t>Lenny</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White</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3/21/67</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M</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37215</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M4</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Flu</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extLst>
                  <a:ext uri="{0D108BD9-81ED-4DB2-BD59-A6C34878D82A}">
                    <a16:rowId xmlns:a16="http://schemas.microsoft.com/office/drawing/2014/main" val="10012"/>
                  </a:ext>
                </a:extLst>
              </a:tr>
            </a:tbl>
          </a:graphicData>
        </a:graphic>
      </p:graphicFrame>
      <p:sp>
        <p:nvSpPr>
          <p:cNvPr id="171" name="Rectangle"/>
          <p:cNvSpPr/>
          <p:nvPr/>
        </p:nvSpPr>
        <p:spPr>
          <a:xfrm>
            <a:off x="2097433" y="3464090"/>
            <a:ext cx="1060799" cy="4442097"/>
          </a:xfrm>
          <a:prstGeom prst="rect">
            <a:avLst/>
          </a:prstGeom>
          <a:solidFill>
            <a:srgbClr val="FFFFFF"/>
          </a:solidFill>
          <a:ln w="76200">
            <a:solidFill>
              <a:schemeClr val="accent1"/>
            </a:solidFill>
            <a:bevel/>
          </a:ln>
          <a:effectLst>
            <a:outerShdw blurRad="63500" dist="50800" dir="5400000" rotWithShape="0">
              <a:srgbClr val="000000">
                <a:alpha val="35000"/>
              </a:srgbClr>
            </a:outerShdw>
          </a:effectLst>
        </p:spPr>
        <p:txBody>
          <a:bodyPr lIns="65023" tIns="65023" rIns="65023" bIns="65023" anchor="ctr"/>
          <a:lstStyle/>
          <a:p>
            <a:endParaRPr/>
          </a:p>
        </p:txBody>
      </p:sp>
      <p:sp>
        <p:nvSpPr>
          <p:cNvPr id="172" name="Identifiers"/>
          <p:cNvSpPr txBox="1"/>
          <p:nvPr/>
        </p:nvSpPr>
        <p:spPr>
          <a:xfrm>
            <a:off x="1930041" y="2853524"/>
            <a:ext cx="1395584" cy="422149"/>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lvl1pPr>
              <a:defRPr sz="1900"/>
            </a:lvl1pPr>
          </a:lstStyle>
          <a:p>
            <a:r>
              <a:t>Identifiers</a:t>
            </a:r>
          </a:p>
        </p:txBody>
      </p:sp>
      <p:sp>
        <p:nvSpPr>
          <p:cNvPr id="173" name="Quasi Identifiers"/>
          <p:cNvSpPr/>
          <p:nvPr/>
        </p:nvSpPr>
        <p:spPr>
          <a:xfrm>
            <a:off x="3197535" y="2815424"/>
            <a:ext cx="4430095" cy="511049"/>
          </a:xfrm>
          <a:prstGeom prst="rect">
            <a:avLst/>
          </a:prstGeom>
          <a:gradFill>
            <a:gsLst>
              <a:gs pos="0">
                <a:srgbClr val="0B5568"/>
              </a:gs>
              <a:gs pos="50000">
                <a:srgbClr val="1689A8"/>
              </a:gs>
              <a:gs pos="70000">
                <a:srgbClr val="269EBE"/>
              </a:gs>
              <a:gs pos="100000">
                <a:srgbClr val="40C1E7"/>
              </a:gs>
            </a:gsLst>
            <a:lin ang="16200000"/>
          </a:gradFill>
          <a:ln w="12700">
            <a:solidFill>
              <a:schemeClr val="accent5"/>
            </a:solidFill>
            <a:bevel/>
          </a:ln>
          <a:effectLst>
            <a:outerShdw blurRad="63500" dist="50800" dir="5400000" rotWithShape="0">
              <a:srgbClr val="000000">
                <a:alpha val="35000"/>
              </a:srgbClr>
            </a:outerShdw>
          </a:effectLst>
          <a:extLst>
            <a:ext uri="{C572A759-6A51-4108-AA02-DFA0A04FC94B}">
              <ma14:wrappingTextBoxFlag xmlns="" xmlns:ma14="http://schemas.microsoft.com/office/mac/drawingml/2011/main" val="1"/>
            </a:ext>
          </a:extLst>
        </p:spPr>
        <p:txBody>
          <a:bodyPr lIns="65023" tIns="65023" rIns="65023" bIns="65023">
            <a:spAutoFit/>
          </a:bodyPr>
          <a:lstStyle>
            <a:lvl1pPr algn="ctr">
              <a:defRPr>
                <a:solidFill>
                  <a:srgbClr val="FFFFFF"/>
                </a:solidFill>
              </a:defRPr>
            </a:lvl1pPr>
          </a:lstStyle>
          <a:p>
            <a:r>
              <a:t>Quasi Identifiers</a:t>
            </a:r>
          </a:p>
        </p:txBody>
      </p:sp>
      <p:sp>
        <p:nvSpPr>
          <p:cNvPr id="174" name="Next, you manipulate the quasi-identifiers to remove unicity."/>
          <p:cNvSpPr txBox="1"/>
          <p:nvPr/>
        </p:nvSpPr>
        <p:spPr>
          <a:xfrm>
            <a:off x="2203394" y="8064948"/>
            <a:ext cx="7705152" cy="498349"/>
          </a:xfrm>
          <a:prstGeom prst="rect">
            <a:avLst/>
          </a:prstGeom>
          <a:ln w="12700">
            <a:miter lim="400000"/>
          </a:ln>
          <a:extLst>
            <a:ext uri="{C572A759-6A51-4108-AA02-DFA0A04FC94B}">
              <ma14:wrappingTextBoxFlag xmlns="" xmlns:ma14="http://schemas.microsoft.com/office/mac/drawingml/2011/main" val="1"/>
            </a:ext>
          </a:extLst>
        </p:spPr>
        <p:txBody>
          <a:bodyPr wrap="none" lIns="65023" tIns="65023" rIns="65023" bIns="65023">
            <a:spAutoFit/>
          </a:bodyPr>
          <a:lstStyle/>
          <a:p>
            <a:r>
              <a:t>Next, you manipulate the quasi-identifiers to remove unicity. </a:t>
            </a:r>
          </a:p>
        </p:txBody>
      </p:sp>
    </p:spTree>
    <p:extLst>
      <p:ext uri="{BB962C8B-B14F-4D97-AF65-F5344CB8AC3E}">
        <p14:creationId xmlns:p14="http://schemas.microsoft.com/office/powerpoint/2010/main" val="3838159889"/>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Example: k=2…"/>
          <p:cNvSpPr>
            <a:spLocks noGrp="1"/>
          </p:cNvSpPr>
          <p:nvPr>
            <p:ph type="body" idx="1"/>
          </p:nvPr>
        </p:nvSpPr>
        <p:spPr/>
        <p:txBody>
          <a:bodyPr/>
          <a:lstStyle/>
          <a:p>
            <a:r>
              <a:rPr lang="en-US"/>
              <a:t>Example: k=2</a:t>
            </a:r>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The higher “k”, the more privacy.</a:t>
            </a:r>
          </a:p>
        </p:txBody>
      </p:sp>
      <p:sp>
        <p:nvSpPr>
          <p:cNvPr id="178" name="A dataset is “k-anonymous” if every record is in a set of at least k indistinguishable individuals"/>
          <p:cNvSpPr txBox="1">
            <a:spLocks noGrp="1"/>
          </p:cNvSpPr>
          <p:nvPr>
            <p:ph type="title"/>
          </p:nvPr>
        </p:nvSpPr>
        <p:spPr/>
        <p:txBody>
          <a:bodyPr/>
          <a:lstStyle/>
          <a:p>
            <a:r>
              <a:rPr lang="en-US"/>
              <a:t>A dataset is “k-anonymous” if every record is in a set of at least k indistinguishable individuals</a:t>
            </a:r>
          </a:p>
        </p:txBody>
      </p:sp>
      <p:sp>
        <p:nvSpPr>
          <p:cNvPr id="176" name="Slide Number"/>
          <p:cNvSpPr txBox="1">
            <a:spLocks noGrp="1"/>
          </p:cNvSpPr>
          <p:nvPr>
            <p:ph type="sldNum" sz="quarter" idx="4294967295"/>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34</a:t>
            </a:fld>
            <a:endParaRPr/>
          </a:p>
        </p:txBody>
      </p:sp>
      <p:graphicFrame>
        <p:nvGraphicFramePr>
          <p:cNvPr id="179" name="Table"/>
          <p:cNvGraphicFramePr/>
          <p:nvPr/>
        </p:nvGraphicFramePr>
        <p:xfrm>
          <a:off x="3178325" y="3421164"/>
          <a:ext cx="6629490" cy="4522710"/>
        </p:xfrm>
        <a:graphic>
          <a:graphicData uri="http://schemas.openxmlformats.org/drawingml/2006/table">
            <a:tbl>
              <a:tblPr firstRow="1" bandRow="1">
                <a:tableStyleId>{4C3C2611-4C71-4FC5-86AE-919BDF0F9419}</a:tableStyleId>
              </a:tblPr>
              <a:tblGrid>
                <a:gridCol w="1026560">
                  <a:extLst>
                    <a:ext uri="{9D8B030D-6E8A-4147-A177-3AD203B41FA5}">
                      <a16:colId xmlns:a16="http://schemas.microsoft.com/office/drawing/2014/main" val="20000"/>
                    </a:ext>
                  </a:extLst>
                </a:gridCol>
                <a:gridCol w="1531038">
                  <a:extLst>
                    <a:ext uri="{9D8B030D-6E8A-4147-A177-3AD203B41FA5}">
                      <a16:colId xmlns:a16="http://schemas.microsoft.com/office/drawing/2014/main" val="20001"/>
                    </a:ext>
                  </a:extLst>
                </a:gridCol>
                <a:gridCol w="811888">
                  <a:extLst>
                    <a:ext uri="{9D8B030D-6E8A-4147-A177-3AD203B41FA5}">
                      <a16:colId xmlns:a16="http://schemas.microsoft.com/office/drawing/2014/main" val="20002"/>
                    </a:ext>
                  </a:extLst>
                </a:gridCol>
                <a:gridCol w="1086668">
                  <a:extLst>
                    <a:ext uri="{9D8B030D-6E8A-4147-A177-3AD203B41FA5}">
                      <a16:colId xmlns:a16="http://schemas.microsoft.com/office/drawing/2014/main" val="20003"/>
                    </a:ext>
                  </a:extLst>
                </a:gridCol>
                <a:gridCol w="1086668">
                  <a:extLst>
                    <a:ext uri="{9D8B030D-6E8A-4147-A177-3AD203B41FA5}">
                      <a16:colId xmlns:a16="http://schemas.microsoft.com/office/drawing/2014/main" val="20004"/>
                    </a:ext>
                  </a:extLst>
                </a:gridCol>
                <a:gridCol w="1086668">
                  <a:extLst>
                    <a:ext uri="{9D8B030D-6E8A-4147-A177-3AD203B41FA5}">
                      <a16:colId xmlns:a16="http://schemas.microsoft.com/office/drawing/2014/main" val="20005"/>
                    </a:ext>
                  </a:extLst>
                </a:gridCol>
              </a:tblGrid>
              <a:tr h="316470">
                <a:tc>
                  <a:txBody>
                    <a:bodyPr/>
                    <a:lstStyle/>
                    <a:p>
                      <a:pPr algn="ctr">
                        <a:defRPr sz="1800" b="0" i="0">
                          <a:solidFill>
                            <a:srgbClr val="000000"/>
                          </a:solidFill>
                        </a:defRPr>
                      </a:pPr>
                      <a:r>
                        <a:rPr sz="1400" b="1">
                          <a:solidFill>
                            <a:srgbClr val="FFFFFF"/>
                          </a:solidFill>
                          <a:latin typeface="+mn-lt"/>
                          <a:ea typeface="+mn-ea"/>
                          <a:cs typeface="+mn-cs"/>
                          <a:sym typeface="Helvetica Neue"/>
                        </a:rPr>
                        <a:t>Race</a:t>
                      </a:r>
                    </a:p>
                  </a:txBody>
                  <a:tcPr marL="45720" marR="45720" horzOverflow="overflow">
                    <a:lnL w="3175">
                      <a:solidFill>
                        <a:srgbClr val="FFFFFF"/>
                      </a:solidFill>
                    </a:lnL>
                    <a:lnR w="3175">
                      <a:solidFill>
                        <a:srgbClr val="FFFFFF"/>
                      </a:solidFill>
                    </a:lnR>
                    <a:lnT w="3175">
                      <a:solidFill>
                        <a:srgbClr val="FFFFFF"/>
                      </a:solidFill>
                    </a:lnT>
                    <a:lnB w="25400">
                      <a:solidFill>
                        <a:srgbClr val="FFFFFF"/>
                      </a:solidFill>
                    </a:lnB>
                  </a:tcPr>
                </a:tc>
                <a:tc>
                  <a:txBody>
                    <a:bodyPr/>
                    <a:lstStyle/>
                    <a:p>
                      <a:pPr algn="ctr">
                        <a:defRPr sz="1800" b="0" i="0">
                          <a:solidFill>
                            <a:srgbClr val="000000"/>
                          </a:solidFill>
                        </a:defRPr>
                      </a:pPr>
                      <a:r>
                        <a:rPr sz="1400" b="1">
                          <a:solidFill>
                            <a:srgbClr val="FFFFFF"/>
                          </a:solidFill>
                          <a:latin typeface="+mn-lt"/>
                          <a:ea typeface="+mn-ea"/>
                          <a:cs typeface="+mn-cs"/>
                          <a:sym typeface="Helvetica Neue"/>
                        </a:rPr>
                        <a:t>Birthdate</a:t>
                      </a:r>
                    </a:p>
                  </a:txBody>
                  <a:tcPr marL="45720" marR="45720" horzOverflow="overflow">
                    <a:lnL w="3175">
                      <a:solidFill>
                        <a:srgbClr val="FFFFFF"/>
                      </a:solidFill>
                    </a:lnL>
                    <a:lnR w="3175">
                      <a:solidFill>
                        <a:srgbClr val="FFFFFF"/>
                      </a:solidFill>
                    </a:lnR>
                    <a:lnT w="3175">
                      <a:solidFill>
                        <a:srgbClr val="FFFFFF"/>
                      </a:solidFill>
                    </a:lnT>
                    <a:lnB w="25400">
                      <a:solidFill>
                        <a:srgbClr val="FFFFFF"/>
                      </a:solidFill>
                    </a:lnB>
                  </a:tcPr>
                </a:tc>
                <a:tc>
                  <a:txBody>
                    <a:bodyPr/>
                    <a:lstStyle/>
                    <a:p>
                      <a:pPr algn="ctr">
                        <a:defRPr sz="1800" b="0" i="0">
                          <a:solidFill>
                            <a:srgbClr val="000000"/>
                          </a:solidFill>
                        </a:defRPr>
                      </a:pPr>
                      <a:r>
                        <a:rPr sz="1400" b="1">
                          <a:solidFill>
                            <a:srgbClr val="FFFFFF"/>
                          </a:solidFill>
                          <a:latin typeface="+mn-lt"/>
                          <a:ea typeface="+mn-ea"/>
                          <a:cs typeface="+mn-cs"/>
                          <a:sym typeface="Helvetica Neue"/>
                        </a:rPr>
                        <a:t>Sex</a:t>
                      </a:r>
                    </a:p>
                  </a:txBody>
                  <a:tcPr marL="45720" marR="45720" horzOverflow="overflow">
                    <a:lnL w="3175">
                      <a:solidFill>
                        <a:srgbClr val="FFFFFF"/>
                      </a:solidFill>
                    </a:lnL>
                    <a:lnR w="3175">
                      <a:solidFill>
                        <a:srgbClr val="FFFFFF"/>
                      </a:solidFill>
                    </a:lnR>
                    <a:lnT w="3175">
                      <a:solidFill>
                        <a:srgbClr val="FFFFFF"/>
                      </a:solidFill>
                    </a:lnT>
                    <a:lnB w="25400">
                      <a:solidFill>
                        <a:srgbClr val="FFFFFF"/>
                      </a:solidFill>
                    </a:lnB>
                  </a:tcPr>
                </a:tc>
                <a:tc>
                  <a:txBody>
                    <a:bodyPr/>
                    <a:lstStyle/>
                    <a:p>
                      <a:pPr algn="ctr">
                        <a:defRPr sz="1800" b="0" i="0">
                          <a:solidFill>
                            <a:srgbClr val="000000"/>
                          </a:solidFill>
                        </a:defRPr>
                      </a:pPr>
                      <a:r>
                        <a:rPr sz="1400" b="1">
                          <a:solidFill>
                            <a:srgbClr val="FFFFFF"/>
                          </a:solidFill>
                          <a:latin typeface="+mn-lt"/>
                          <a:ea typeface="+mn-ea"/>
                          <a:cs typeface="+mn-cs"/>
                          <a:sym typeface="Helvetica Neue"/>
                        </a:rPr>
                        <a:t>Zip</a:t>
                      </a:r>
                    </a:p>
                  </a:txBody>
                  <a:tcPr marL="45720" marR="45720" horzOverflow="overflow">
                    <a:lnL w="3175">
                      <a:solidFill>
                        <a:srgbClr val="FFFFFF"/>
                      </a:solidFill>
                    </a:lnL>
                    <a:lnR w="3175">
                      <a:solidFill>
                        <a:srgbClr val="FFFFFF"/>
                      </a:solidFill>
                    </a:lnR>
                    <a:lnT w="3175">
                      <a:solidFill>
                        <a:srgbClr val="FFFFFF"/>
                      </a:solidFill>
                    </a:lnT>
                    <a:lnB w="25400">
                      <a:solidFill>
                        <a:srgbClr val="FFFFFF"/>
                      </a:solidFill>
                    </a:lnB>
                  </a:tcPr>
                </a:tc>
                <a:tc>
                  <a:txBody>
                    <a:bodyPr/>
                    <a:lstStyle/>
                    <a:p>
                      <a:pPr algn="ctr">
                        <a:defRPr sz="1800" b="0" i="0">
                          <a:solidFill>
                            <a:srgbClr val="000000"/>
                          </a:solidFill>
                        </a:defRPr>
                      </a:pPr>
                      <a:r>
                        <a:rPr sz="1400" b="1">
                          <a:solidFill>
                            <a:srgbClr val="FFFFFF"/>
                          </a:solidFill>
                          <a:latin typeface="+mn-lt"/>
                          <a:ea typeface="+mn-ea"/>
                          <a:cs typeface="+mn-cs"/>
                          <a:sym typeface="Helvetica Neue"/>
                        </a:rPr>
                        <a:t>Medication</a:t>
                      </a:r>
                    </a:p>
                  </a:txBody>
                  <a:tcPr marL="45720" marR="45720" horzOverflow="overflow">
                    <a:lnL w="3175">
                      <a:solidFill>
                        <a:srgbClr val="FFFFFF"/>
                      </a:solidFill>
                    </a:lnL>
                    <a:lnR w="3175">
                      <a:solidFill>
                        <a:srgbClr val="FFFFFF"/>
                      </a:solidFill>
                    </a:lnR>
                    <a:lnT w="3175">
                      <a:solidFill>
                        <a:srgbClr val="FFFFFF"/>
                      </a:solidFill>
                    </a:lnT>
                    <a:lnB w="25400">
                      <a:solidFill>
                        <a:srgbClr val="FFFFFF"/>
                      </a:solidFill>
                    </a:lnB>
                  </a:tcPr>
                </a:tc>
                <a:tc>
                  <a:txBody>
                    <a:bodyPr/>
                    <a:lstStyle/>
                    <a:p>
                      <a:pPr algn="ctr">
                        <a:defRPr sz="1800" b="0" i="0">
                          <a:solidFill>
                            <a:srgbClr val="000000"/>
                          </a:solidFill>
                        </a:defRPr>
                      </a:pPr>
                      <a:r>
                        <a:rPr sz="1400" b="1">
                          <a:solidFill>
                            <a:srgbClr val="FFFFFF"/>
                          </a:solidFill>
                          <a:latin typeface="+mn-lt"/>
                          <a:ea typeface="+mn-ea"/>
                          <a:cs typeface="+mn-cs"/>
                          <a:sym typeface="Helvetica Neue"/>
                        </a:rPr>
                        <a:t>Diagnosis</a:t>
                      </a:r>
                    </a:p>
                  </a:txBody>
                  <a:tcPr marL="45720" marR="45720" horzOverflow="overflow">
                    <a:lnL w="3175">
                      <a:solidFill>
                        <a:srgbClr val="FFFFFF"/>
                      </a:solidFill>
                    </a:lnL>
                    <a:lnR w="3175">
                      <a:solidFill>
                        <a:srgbClr val="FFFFFF"/>
                      </a:solidFill>
                    </a:lnR>
                    <a:lnT w="3175">
                      <a:solidFill>
                        <a:srgbClr val="FFFFFF"/>
                      </a:solidFill>
                    </a:lnT>
                    <a:lnB w="25400">
                      <a:solidFill>
                        <a:srgbClr val="FFFFFF"/>
                      </a:solidFill>
                    </a:lnB>
                  </a:tcPr>
                </a:tc>
                <a:extLst>
                  <a:ext uri="{0D108BD9-81ED-4DB2-BD59-A6C34878D82A}">
                    <a16:rowId xmlns:a16="http://schemas.microsoft.com/office/drawing/2014/main" val="10000"/>
                  </a:ext>
                </a:extLst>
              </a:tr>
              <a:tr h="507149">
                <a:tc>
                  <a:txBody>
                    <a:bodyPr/>
                    <a:lstStyle/>
                    <a:p>
                      <a:pPr algn="ctr">
                        <a:defRPr sz="1800" b="0" i="0"/>
                      </a:pPr>
                      <a:r>
                        <a:rPr sz="1400">
                          <a:latin typeface="+mn-lt"/>
                          <a:ea typeface="+mn-ea"/>
                          <a:cs typeface="+mn-cs"/>
                          <a:sym typeface="Helvetica Neue"/>
                        </a:rPr>
                        <a:t>Black</a:t>
                      </a:r>
                    </a:p>
                  </a:txBody>
                  <a:tcPr marL="45720" marR="45720" horzOverflow="overflow">
                    <a:lnL w="3175">
                      <a:solidFill>
                        <a:srgbClr val="FFFFFF"/>
                      </a:solidFill>
                    </a:lnL>
                    <a:lnR w="3175">
                      <a:solidFill>
                        <a:srgbClr val="FFFFFF"/>
                      </a:solidFill>
                    </a:lnR>
                    <a:lnT w="25400">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65</a:t>
                      </a:r>
                    </a:p>
                  </a:txBody>
                  <a:tcPr marL="45720" marR="45720" horzOverflow="overflow">
                    <a:lnL w="3175">
                      <a:solidFill>
                        <a:srgbClr val="FFFFFF"/>
                      </a:solidFill>
                    </a:lnL>
                    <a:lnR w="3175">
                      <a:solidFill>
                        <a:srgbClr val="FFFFFF"/>
                      </a:solidFill>
                    </a:lnR>
                    <a:lnT w="25400">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M</a:t>
                      </a:r>
                    </a:p>
                  </a:txBody>
                  <a:tcPr marL="45720" marR="45720" horzOverflow="overflow">
                    <a:lnL w="3175">
                      <a:solidFill>
                        <a:srgbClr val="FFFFFF"/>
                      </a:solidFill>
                    </a:lnL>
                    <a:lnR w="3175">
                      <a:solidFill>
                        <a:srgbClr val="FFFFFF"/>
                      </a:solidFill>
                    </a:lnR>
                    <a:lnT w="25400">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37203</a:t>
                      </a:r>
                    </a:p>
                  </a:txBody>
                  <a:tcPr marL="45720" marR="45720" horzOverflow="overflow">
                    <a:lnL w="3175">
                      <a:solidFill>
                        <a:srgbClr val="FFFFFF"/>
                      </a:solidFill>
                    </a:lnL>
                    <a:lnR w="3175">
                      <a:solidFill>
                        <a:srgbClr val="FFFFFF"/>
                      </a:solidFill>
                    </a:lnR>
                    <a:lnT w="25400">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M1</a:t>
                      </a:r>
                    </a:p>
                  </a:txBody>
                  <a:tcPr marL="45720" marR="45720" horzOverflow="overflow">
                    <a:lnL w="3175">
                      <a:solidFill>
                        <a:srgbClr val="FFFFFF"/>
                      </a:solidFill>
                    </a:lnL>
                    <a:lnR w="3175">
                      <a:solidFill>
                        <a:srgbClr val="FFFFFF"/>
                      </a:solidFill>
                    </a:lnR>
                    <a:lnT w="25400">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Gastric Ulcer</a:t>
                      </a:r>
                    </a:p>
                  </a:txBody>
                  <a:tcPr marL="45720" marR="45720" horzOverflow="overflow">
                    <a:lnL w="3175">
                      <a:solidFill>
                        <a:srgbClr val="FFFFFF"/>
                      </a:solidFill>
                    </a:lnL>
                    <a:lnR w="3175">
                      <a:solidFill>
                        <a:srgbClr val="FFFFFF"/>
                      </a:solidFill>
                    </a:lnR>
                    <a:lnT w="25400">
                      <a:solidFill>
                        <a:srgbClr val="FFFFFF"/>
                      </a:solidFill>
                    </a:lnT>
                    <a:lnB w="3175">
                      <a:solidFill>
                        <a:srgbClr val="FFFFFF"/>
                      </a:solidFill>
                    </a:lnB>
                  </a:tcPr>
                </a:tc>
                <a:extLst>
                  <a:ext uri="{0D108BD9-81ED-4DB2-BD59-A6C34878D82A}">
                    <a16:rowId xmlns:a16="http://schemas.microsoft.com/office/drawing/2014/main" val="10001"/>
                  </a:ext>
                </a:extLst>
              </a:tr>
              <a:tr h="496036">
                <a:tc>
                  <a:txBody>
                    <a:bodyPr/>
                    <a:lstStyle/>
                    <a:p>
                      <a:pPr algn="ctr">
                        <a:defRPr sz="1800" b="0" i="0"/>
                      </a:pPr>
                      <a:r>
                        <a:rPr sz="1400">
                          <a:latin typeface="+mn-lt"/>
                          <a:ea typeface="+mn-ea"/>
                          <a:cs typeface="+mn-cs"/>
                          <a:sym typeface="Helvetica Neue"/>
                        </a:rPr>
                        <a:t>Black</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65</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M</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37203</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M1</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Gastric Ulcer</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extLst>
                  <a:ext uri="{0D108BD9-81ED-4DB2-BD59-A6C34878D82A}">
                    <a16:rowId xmlns:a16="http://schemas.microsoft.com/office/drawing/2014/main" val="10002"/>
                  </a:ext>
                </a:extLst>
              </a:tr>
              <a:tr h="292836">
                <a:tc>
                  <a:txBody>
                    <a:bodyPr/>
                    <a:lstStyle/>
                    <a:p>
                      <a:pPr algn="ctr">
                        <a:defRPr sz="1800" b="0" i="0"/>
                      </a:pPr>
                      <a:r>
                        <a:rPr sz="1400">
                          <a:latin typeface="+mn-lt"/>
                          <a:ea typeface="+mn-ea"/>
                          <a:cs typeface="+mn-cs"/>
                          <a:sym typeface="Helvetica Neue"/>
                        </a:rPr>
                        <a:t>Black</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65</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F</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37215</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M1</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Gastritis</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extLst>
                  <a:ext uri="{0D108BD9-81ED-4DB2-BD59-A6C34878D82A}">
                    <a16:rowId xmlns:a16="http://schemas.microsoft.com/office/drawing/2014/main" val="10003"/>
                  </a:ext>
                </a:extLst>
              </a:tr>
              <a:tr h="292836">
                <a:tc>
                  <a:txBody>
                    <a:bodyPr/>
                    <a:lstStyle/>
                    <a:p>
                      <a:pPr algn="ctr">
                        <a:defRPr sz="1800" b="0" i="0"/>
                      </a:pPr>
                      <a:r>
                        <a:rPr sz="1400">
                          <a:latin typeface="+mn-lt"/>
                          <a:ea typeface="+mn-ea"/>
                          <a:cs typeface="+mn-cs"/>
                          <a:sym typeface="Helvetica Neue"/>
                        </a:rPr>
                        <a:t>Black</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65</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F</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37215</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M2</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Gastritis</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extLst>
                  <a:ext uri="{0D108BD9-81ED-4DB2-BD59-A6C34878D82A}">
                    <a16:rowId xmlns:a16="http://schemas.microsoft.com/office/drawing/2014/main" val="10004"/>
                  </a:ext>
                </a:extLst>
              </a:tr>
              <a:tr h="292836">
                <a:tc>
                  <a:txBody>
                    <a:bodyPr/>
                    <a:lstStyle/>
                    <a:p>
                      <a:pPr algn="ctr">
                        <a:defRPr sz="1800" b="0" i="0"/>
                      </a:pPr>
                      <a:r>
                        <a:rPr sz="1400">
                          <a:latin typeface="+mn-lt"/>
                          <a:ea typeface="+mn-ea"/>
                          <a:cs typeface="+mn-cs"/>
                          <a:sym typeface="Helvetica Neue"/>
                        </a:rPr>
                        <a:t>Black</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64</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F</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37215</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M2</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Gastritis</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extLst>
                  <a:ext uri="{0D108BD9-81ED-4DB2-BD59-A6C34878D82A}">
                    <a16:rowId xmlns:a16="http://schemas.microsoft.com/office/drawing/2014/main" val="10005"/>
                  </a:ext>
                </a:extLst>
              </a:tr>
              <a:tr h="395503">
                <a:tc>
                  <a:txBody>
                    <a:bodyPr/>
                    <a:lstStyle/>
                    <a:p>
                      <a:pPr algn="ctr">
                        <a:defRPr sz="1800" b="0" i="0"/>
                      </a:pPr>
                      <a:r>
                        <a:rPr sz="1400">
                          <a:latin typeface="+mn-lt"/>
                          <a:ea typeface="+mn-ea"/>
                          <a:cs typeface="+mn-cs"/>
                          <a:sym typeface="Helvetica Neue"/>
                        </a:rPr>
                        <a:t>Black</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64</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F</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37215</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M2</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100">
                          <a:latin typeface="+mn-lt"/>
                          <a:ea typeface="+mn-ea"/>
                          <a:cs typeface="+mn-cs"/>
                          <a:sym typeface="Helvetica Neue"/>
                        </a:rPr>
                        <a:t>Stomach Cancer</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extLst>
                  <a:ext uri="{0D108BD9-81ED-4DB2-BD59-A6C34878D82A}">
                    <a16:rowId xmlns:a16="http://schemas.microsoft.com/office/drawing/2014/main" val="10006"/>
                  </a:ext>
                </a:extLst>
              </a:tr>
              <a:tr h="292836">
                <a:tc>
                  <a:txBody>
                    <a:bodyPr/>
                    <a:lstStyle/>
                    <a:p>
                      <a:pPr algn="ctr">
                        <a:defRPr sz="1800" b="0" i="0"/>
                      </a:pPr>
                      <a:r>
                        <a:rPr sz="1400">
                          <a:latin typeface="+mn-lt"/>
                          <a:ea typeface="+mn-ea"/>
                          <a:cs typeface="+mn-cs"/>
                          <a:sym typeface="Helvetica Neue"/>
                        </a:rPr>
                        <a:t>White</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64</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M</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3721-</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M3</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Flu</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extLst>
                  <a:ext uri="{0D108BD9-81ED-4DB2-BD59-A6C34878D82A}">
                    <a16:rowId xmlns:a16="http://schemas.microsoft.com/office/drawing/2014/main" val="10007"/>
                  </a:ext>
                </a:extLst>
              </a:tr>
              <a:tr h="292836">
                <a:tc>
                  <a:txBody>
                    <a:bodyPr/>
                    <a:lstStyle/>
                    <a:p>
                      <a:pPr algn="ctr">
                        <a:defRPr sz="1800" b="0" i="0"/>
                      </a:pPr>
                      <a:r>
                        <a:rPr sz="1400">
                          <a:latin typeface="+mn-lt"/>
                          <a:ea typeface="+mn-ea"/>
                          <a:cs typeface="+mn-cs"/>
                          <a:sym typeface="Helvetica Neue"/>
                        </a:rPr>
                        <a:t>White</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64</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37217</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M3</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Flu</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extLst>
                  <a:ext uri="{0D108BD9-81ED-4DB2-BD59-A6C34878D82A}">
                    <a16:rowId xmlns:a16="http://schemas.microsoft.com/office/drawing/2014/main" val="10008"/>
                  </a:ext>
                </a:extLst>
              </a:tr>
              <a:tr h="292836">
                <a:tc>
                  <a:txBody>
                    <a:bodyPr/>
                    <a:lstStyle/>
                    <a:p>
                      <a:pPr algn="ctr">
                        <a:defRPr sz="1800" b="0" i="0"/>
                      </a:pPr>
                      <a:r>
                        <a:rPr sz="1400">
                          <a:latin typeface="+mn-lt"/>
                          <a:ea typeface="+mn-ea"/>
                          <a:cs typeface="+mn-cs"/>
                          <a:sym typeface="Helvetica Neue"/>
                        </a:rPr>
                        <a:t>White</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64</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M</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3721-</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M3</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Flu</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extLst>
                  <a:ext uri="{0D108BD9-81ED-4DB2-BD59-A6C34878D82A}">
                    <a16:rowId xmlns:a16="http://schemas.microsoft.com/office/drawing/2014/main" val="10009"/>
                  </a:ext>
                </a:extLst>
              </a:tr>
              <a:tr h="292836">
                <a:tc>
                  <a:txBody>
                    <a:bodyPr/>
                    <a:lstStyle/>
                    <a:p>
                      <a:pPr algn="ctr">
                        <a:defRPr sz="1800" b="0" i="0"/>
                      </a:pPr>
                      <a:r>
                        <a:rPr sz="1400">
                          <a:latin typeface="+mn-lt"/>
                          <a:ea typeface="+mn-ea"/>
                          <a:cs typeface="+mn-cs"/>
                          <a:sym typeface="Helvetica Neue"/>
                        </a:rPr>
                        <a:t>White</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64</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37217</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M4</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Pneumonia</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extLst>
                  <a:ext uri="{0D108BD9-81ED-4DB2-BD59-A6C34878D82A}">
                    <a16:rowId xmlns:a16="http://schemas.microsoft.com/office/drawing/2014/main" val="10010"/>
                  </a:ext>
                </a:extLst>
              </a:tr>
              <a:tr h="292836">
                <a:tc>
                  <a:txBody>
                    <a:bodyPr/>
                    <a:lstStyle/>
                    <a:p>
                      <a:pPr algn="ctr">
                        <a:defRPr sz="1800" b="0" i="0"/>
                      </a:pPr>
                      <a:r>
                        <a:rPr sz="1400">
                          <a:latin typeface="+mn-lt"/>
                          <a:ea typeface="+mn-ea"/>
                          <a:cs typeface="+mn-cs"/>
                          <a:sym typeface="Helvetica Neue"/>
                        </a:rPr>
                        <a:t>White</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67</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M</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37215</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M4</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Pneumonia</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extLst>
                  <a:ext uri="{0D108BD9-81ED-4DB2-BD59-A6C34878D82A}">
                    <a16:rowId xmlns:a16="http://schemas.microsoft.com/office/drawing/2014/main" val="10011"/>
                  </a:ext>
                </a:extLst>
              </a:tr>
              <a:tr h="292836">
                <a:tc>
                  <a:txBody>
                    <a:bodyPr/>
                    <a:lstStyle/>
                    <a:p>
                      <a:pPr algn="ctr">
                        <a:defRPr sz="1800" b="0" i="0"/>
                      </a:pPr>
                      <a:r>
                        <a:rPr sz="1400">
                          <a:latin typeface="+mn-lt"/>
                          <a:ea typeface="+mn-ea"/>
                          <a:cs typeface="+mn-cs"/>
                          <a:sym typeface="Helvetica Neue"/>
                        </a:rPr>
                        <a:t>White</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67</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M</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37215</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M4</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Flu</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2987757468"/>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l-diversity solves this problem by assuring “diverseness” of the sensitive values.  (This table is not l-diverse.)"/>
          <p:cNvSpPr>
            <a:spLocks noGrp="1"/>
          </p:cNvSpPr>
          <p:nvPr>
            <p:ph type="body" idx="1"/>
          </p:nvPr>
        </p:nvSpPr>
        <p:spPr/>
        <p:txBody>
          <a:bodyPr>
            <a:normAutofit lnSpcReduction="10000"/>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l-diversity solves this problem by assuring “diverseness” of the sensitive values. This table is not l-diverse.</a:t>
            </a:r>
          </a:p>
        </p:txBody>
      </p:sp>
      <p:sp>
        <p:nvSpPr>
          <p:cNvPr id="183" name="Attribute disclosure:   We know the Black / 65 / M had a Gastric Ulcer."/>
          <p:cNvSpPr txBox="1">
            <a:spLocks noGrp="1"/>
          </p:cNvSpPr>
          <p:nvPr>
            <p:ph type="title"/>
          </p:nvPr>
        </p:nvSpPr>
        <p:spPr/>
        <p:txBody>
          <a:bodyPr/>
          <a:lstStyle/>
          <a:p>
            <a:r>
              <a:rPr lang="en-US" dirty="0"/>
              <a:t>K- </a:t>
            </a:r>
            <a:r>
              <a:rPr lang="en-US" dirty="0" err="1"/>
              <a:t>anonyminity</a:t>
            </a:r>
            <a:r>
              <a:rPr lang="en-US" dirty="0"/>
              <a:t> does not prevent attribute disclosure:  </a:t>
            </a:r>
            <a:br>
              <a:rPr lang="en-US" dirty="0"/>
            </a:br>
            <a:r>
              <a:rPr lang="en-US" dirty="0"/>
              <a:t>We know all [Black / 65 / M] had a Gastric Ulcer.</a:t>
            </a:r>
          </a:p>
        </p:txBody>
      </p:sp>
      <p:sp>
        <p:nvSpPr>
          <p:cNvPr id="181" name="Slide Number"/>
          <p:cNvSpPr txBox="1">
            <a:spLocks noGrp="1"/>
          </p:cNvSpPr>
          <p:nvPr>
            <p:ph type="sldNum" sz="quarter" idx="4294967295"/>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35</a:t>
            </a:fld>
            <a:endParaRPr/>
          </a:p>
        </p:txBody>
      </p:sp>
      <p:grpSp>
        <p:nvGrpSpPr>
          <p:cNvPr id="2" name="Group 1">
            <a:extLst>
              <a:ext uri="{FF2B5EF4-FFF2-40B4-BE49-F238E27FC236}">
                <a16:creationId xmlns:a16="http://schemas.microsoft.com/office/drawing/2014/main" id="{165F5CC6-684E-404D-A112-B15C8FE09B01}"/>
              </a:ext>
            </a:extLst>
          </p:cNvPr>
          <p:cNvGrpSpPr/>
          <p:nvPr/>
        </p:nvGrpSpPr>
        <p:grpSpPr>
          <a:xfrm>
            <a:off x="2736734" y="1878114"/>
            <a:ext cx="7531332" cy="4522710"/>
            <a:chOff x="2728993" y="3421164"/>
            <a:chExt cx="7531332" cy="4522710"/>
          </a:xfrm>
        </p:grpSpPr>
        <p:graphicFrame>
          <p:nvGraphicFramePr>
            <p:cNvPr id="184" name="Table"/>
            <p:cNvGraphicFramePr/>
            <p:nvPr>
              <p:extLst>
                <p:ext uri="{D42A27DB-BD31-4B8C-83A1-F6EECF244321}">
                  <p14:modId xmlns:p14="http://schemas.microsoft.com/office/powerpoint/2010/main" val="2780787175"/>
                </p:ext>
              </p:extLst>
            </p:nvPr>
          </p:nvGraphicFramePr>
          <p:xfrm>
            <a:off x="3178325" y="3421164"/>
            <a:ext cx="6629490" cy="4522710"/>
          </p:xfrm>
          <a:graphic>
            <a:graphicData uri="http://schemas.openxmlformats.org/drawingml/2006/table">
              <a:tbl>
                <a:tblPr firstRow="1" bandRow="1">
                  <a:tableStyleId>{4C3C2611-4C71-4FC5-86AE-919BDF0F9419}</a:tableStyleId>
                </a:tblPr>
                <a:tblGrid>
                  <a:gridCol w="1026560">
                    <a:extLst>
                      <a:ext uri="{9D8B030D-6E8A-4147-A177-3AD203B41FA5}">
                        <a16:colId xmlns:a16="http://schemas.microsoft.com/office/drawing/2014/main" val="20000"/>
                      </a:ext>
                    </a:extLst>
                  </a:gridCol>
                  <a:gridCol w="1531038">
                    <a:extLst>
                      <a:ext uri="{9D8B030D-6E8A-4147-A177-3AD203B41FA5}">
                        <a16:colId xmlns:a16="http://schemas.microsoft.com/office/drawing/2014/main" val="20001"/>
                      </a:ext>
                    </a:extLst>
                  </a:gridCol>
                  <a:gridCol w="811888">
                    <a:extLst>
                      <a:ext uri="{9D8B030D-6E8A-4147-A177-3AD203B41FA5}">
                        <a16:colId xmlns:a16="http://schemas.microsoft.com/office/drawing/2014/main" val="20002"/>
                      </a:ext>
                    </a:extLst>
                  </a:gridCol>
                  <a:gridCol w="1086668">
                    <a:extLst>
                      <a:ext uri="{9D8B030D-6E8A-4147-A177-3AD203B41FA5}">
                        <a16:colId xmlns:a16="http://schemas.microsoft.com/office/drawing/2014/main" val="20003"/>
                      </a:ext>
                    </a:extLst>
                  </a:gridCol>
                  <a:gridCol w="1086668">
                    <a:extLst>
                      <a:ext uri="{9D8B030D-6E8A-4147-A177-3AD203B41FA5}">
                        <a16:colId xmlns:a16="http://schemas.microsoft.com/office/drawing/2014/main" val="20004"/>
                      </a:ext>
                    </a:extLst>
                  </a:gridCol>
                  <a:gridCol w="1086668">
                    <a:extLst>
                      <a:ext uri="{9D8B030D-6E8A-4147-A177-3AD203B41FA5}">
                        <a16:colId xmlns:a16="http://schemas.microsoft.com/office/drawing/2014/main" val="20005"/>
                      </a:ext>
                    </a:extLst>
                  </a:gridCol>
                </a:tblGrid>
                <a:tr h="316470">
                  <a:tc>
                    <a:txBody>
                      <a:bodyPr/>
                      <a:lstStyle/>
                      <a:p>
                        <a:pPr algn="ctr">
                          <a:defRPr sz="1800" b="0" i="0">
                            <a:solidFill>
                              <a:srgbClr val="000000"/>
                            </a:solidFill>
                          </a:defRPr>
                        </a:pPr>
                        <a:r>
                          <a:rPr sz="1400" b="1">
                            <a:solidFill>
                              <a:srgbClr val="FFFFFF"/>
                            </a:solidFill>
                            <a:latin typeface="+mn-lt"/>
                            <a:ea typeface="+mn-ea"/>
                            <a:cs typeface="+mn-cs"/>
                            <a:sym typeface="Helvetica Neue"/>
                          </a:rPr>
                          <a:t>Race</a:t>
                        </a:r>
                      </a:p>
                    </a:txBody>
                    <a:tcPr marL="45720" marR="45720" horzOverflow="overflow">
                      <a:lnL w="3175">
                        <a:solidFill>
                          <a:srgbClr val="FFFFFF"/>
                        </a:solidFill>
                      </a:lnL>
                      <a:lnR w="3175">
                        <a:solidFill>
                          <a:srgbClr val="FFFFFF"/>
                        </a:solidFill>
                      </a:lnR>
                      <a:lnT w="3175">
                        <a:solidFill>
                          <a:srgbClr val="FFFFFF"/>
                        </a:solidFill>
                      </a:lnT>
                      <a:lnB w="25400">
                        <a:solidFill>
                          <a:srgbClr val="FFFFFF"/>
                        </a:solidFill>
                      </a:lnB>
                    </a:tcPr>
                  </a:tc>
                  <a:tc>
                    <a:txBody>
                      <a:bodyPr/>
                      <a:lstStyle/>
                      <a:p>
                        <a:pPr algn="ctr">
                          <a:defRPr sz="1800" b="0" i="0">
                            <a:solidFill>
                              <a:srgbClr val="000000"/>
                            </a:solidFill>
                          </a:defRPr>
                        </a:pPr>
                        <a:r>
                          <a:rPr sz="1400" b="1">
                            <a:solidFill>
                              <a:srgbClr val="FFFFFF"/>
                            </a:solidFill>
                            <a:latin typeface="+mn-lt"/>
                            <a:ea typeface="+mn-ea"/>
                            <a:cs typeface="+mn-cs"/>
                            <a:sym typeface="Helvetica Neue"/>
                          </a:rPr>
                          <a:t>Birthdate</a:t>
                        </a:r>
                      </a:p>
                    </a:txBody>
                    <a:tcPr marL="45720" marR="45720" horzOverflow="overflow">
                      <a:lnL w="3175">
                        <a:solidFill>
                          <a:srgbClr val="FFFFFF"/>
                        </a:solidFill>
                      </a:lnL>
                      <a:lnR w="3175">
                        <a:solidFill>
                          <a:srgbClr val="FFFFFF"/>
                        </a:solidFill>
                      </a:lnR>
                      <a:lnT w="3175">
                        <a:solidFill>
                          <a:srgbClr val="FFFFFF"/>
                        </a:solidFill>
                      </a:lnT>
                      <a:lnB w="25400">
                        <a:solidFill>
                          <a:srgbClr val="FFFFFF"/>
                        </a:solidFill>
                      </a:lnB>
                    </a:tcPr>
                  </a:tc>
                  <a:tc>
                    <a:txBody>
                      <a:bodyPr/>
                      <a:lstStyle/>
                      <a:p>
                        <a:pPr algn="ctr">
                          <a:defRPr sz="1800" b="0" i="0">
                            <a:solidFill>
                              <a:srgbClr val="000000"/>
                            </a:solidFill>
                          </a:defRPr>
                        </a:pPr>
                        <a:r>
                          <a:rPr sz="1400" b="1">
                            <a:solidFill>
                              <a:srgbClr val="FFFFFF"/>
                            </a:solidFill>
                            <a:latin typeface="+mn-lt"/>
                            <a:ea typeface="+mn-ea"/>
                            <a:cs typeface="+mn-cs"/>
                            <a:sym typeface="Helvetica Neue"/>
                          </a:rPr>
                          <a:t>Sex</a:t>
                        </a:r>
                      </a:p>
                    </a:txBody>
                    <a:tcPr marL="45720" marR="45720" horzOverflow="overflow">
                      <a:lnL w="3175">
                        <a:solidFill>
                          <a:srgbClr val="FFFFFF"/>
                        </a:solidFill>
                      </a:lnL>
                      <a:lnR w="3175">
                        <a:solidFill>
                          <a:srgbClr val="FFFFFF"/>
                        </a:solidFill>
                      </a:lnR>
                      <a:lnT w="3175">
                        <a:solidFill>
                          <a:srgbClr val="FFFFFF"/>
                        </a:solidFill>
                      </a:lnT>
                      <a:lnB w="25400">
                        <a:solidFill>
                          <a:srgbClr val="FFFFFF"/>
                        </a:solidFill>
                      </a:lnB>
                    </a:tcPr>
                  </a:tc>
                  <a:tc>
                    <a:txBody>
                      <a:bodyPr/>
                      <a:lstStyle/>
                      <a:p>
                        <a:pPr algn="ctr">
                          <a:defRPr sz="1800" b="0" i="0">
                            <a:solidFill>
                              <a:srgbClr val="000000"/>
                            </a:solidFill>
                          </a:defRPr>
                        </a:pPr>
                        <a:r>
                          <a:rPr sz="1400" b="1">
                            <a:solidFill>
                              <a:srgbClr val="FFFFFF"/>
                            </a:solidFill>
                            <a:latin typeface="+mn-lt"/>
                            <a:ea typeface="+mn-ea"/>
                            <a:cs typeface="+mn-cs"/>
                            <a:sym typeface="Helvetica Neue"/>
                          </a:rPr>
                          <a:t>Zip</a:t>
                        </a:r>
                      </a:p>
                    </a:txBody>
                    <a:tcPr marL="45720" marR="45720" horzOverflow="overflow">
                      <a:lnL w="3175">
                        <a:solidFill>
                          <a:srgbClr val="FFFFFF"/>
                        </a:solidFill>
                      </a:lnL>
                      <a:lnR w="3175">
                        <a:solidFill>
                          <a:srgbClr val="FFFFFF"/>
                        </a:solidFill>
                      </a:lnR>
                      <a:lnT w="3175">
                        <a:solidFill>
                          <a:srgbClr val="FFFFFF"/>
                        </a:solidFill>
                      </a:lnT>
                      <a:lnB w="25400">
                        <a:solidFill>
                          <a:srgbClr val="FFFFFF"/>
                        </a:solidFill>
                      </a:lnB>
                    </a:tcPr>
                  </a:tc>
                  <a:tc>
                    <a:txBody>
                      <a:bodyPr/>
                      <a:lstStyle/>
                      <a:p>
                        <a:pPr algn="ctr">
                          <a:defRPr sz="1800" b="0" i="0">
                            <a:solidFill>
                              <a:srgbClr val="000000"/>
                            </a:solidFill>
                          </a:defRPr>
                        </a:pPr>
                        <a:r>
                          <a:rPr sz="1400" b="1">
                            <a:solidFill>
                              <a:srgbClr val="FFFFFF"/>
                            </a:solidFill>
                            <a:latin typeface="+mn-lt"/>
                            <a:ea typeface="+mn-ea"/>
                            <a:cs typeface="+mn-cs"/>
                            <a:sym typeface="Helvetica Neue"/>
                          </a:rPr>
                          <a:t>Medication</a:t>
                        </a:r>
                      </a:p>
                    </a:txBody>
                    <a:tcPr marL="45720" marR="45720" horzOverflow="overflow">
                      <a:lnL w="3175">
                        <a:solidFill>
                          <a:srgbClr val="FFFFFF"/>
                        </a:solidFill>
                      </a:lnL>
                      <a:lnR w="3175">
                        <a:solidFill>
                          <a:srgbClr val="FFFFFF"/>
                        </a:solidFill>
                      </a:lnR>
                      <a:lnT w="3175">
                        <a:solidFill>
                          <a:srgbClr val="FFFFFF"/>
                        </a:solidFill>
                      </a:lnT>
                      <a:lnB w="25400">
                        <a:solidFill>
                          <a:srgbClr val="FFFFFF"/>
                        </a:solidFill>
                      </a:lnB>
                    </a:tcPr>
                  </a:tc>
                  <a:tc>
                    <a:txBody>
                      <a:bodyPr/>
                      <a:lstStyle/>
                      <a:p>
                        <a:pPr algn="ctr">
                          <a:defRPr sz="1800" b="0" i="0">
                            <a:solidFill>
                              <a:srgbClr val="000000"/>
                            </a:solidFill>
                          </a:defRPr>
                        </a:pPr>
                        <a:r>
                          <a:rPr sz="1400" b="1">
                            <a:solidFill>
                              <a:srgbClr val="FFFFFF"/>
                            </a:solidFill>
                            <a:latin typeface="+mn-lt"/>
                            <a:ea typeface="+mn-ea"/>
                            <a:cs typeface="+mn-cs"/>
                            <a:sym typeface="Helvetica Neue"/>
                          </a:rPr>
                          <a:t>Diagnosis</a:t>
                        </a:r>
                      </a:p>
                    </a:txBody>
                    <a:tcPr marL="45720" marR="45720" horzOverflow="overflow">
                      <a:lnL w="3175">
                        <a:solidFill>
                          <a:srgbClr val="FFFFFF"/>
                        </a:solidFill>
                      </a:lnL>
                      <a:lnR w="3175">
                        <a:solidFill>
                          <a:srgbClr val="FFFFFF"/>
                        </a:solidFill>
                      </a:lnR>
                      <a:lnT w="3175">
                        <a:solidFill>
                          <a:srgbClr val="FFFFFF"/>
                        </a:solidFill>
                      </a:lnT>
                      <a:lnB w="25400">
                        <a:solidFill>
                          <a:srgbClr val="FFFFFF"/>
                        </a:solidFill>
                      </a:lnB>
                    </a:tcPr>
                  </a:tc>
                  <a:extLst>
                    <a:ext uri="{0D108BD9-81ED-4DB2-BD59-A6C34878D82A}">
                      <a16:rowId xmlns:a16="http://schemas.microsoft.com/office/drawing/2014/main" val="10000"/>
                    </a:ext>
                  </a:extLst>
                </a:tr>
                <a:tr h="507149">
                  <a:tc>
                    <a:txBody>
                      <a:bodyPr/>
                      <a:lstStyle/>
                      <a:p>
                        <a:pPr algn="ctr">
                          <a:defRPr sz="1800" b="0" i="0"/>
                        </a:pPr>
                        <a:r>
                          <a:rPr sz="1400">
                            <a:latin typeface="+mn-lt"/>
                            <a:ea typeface="+mn-ea"/>
                            <a:cs typeface="+mn-cs"/>
                            <a:sym typeface="Helvetica Neue"/>
                          </a:rPr>
                          <a:t>Black</a:t>
                        </a:r>
                      </a:p>
                    </a:txBody>
                    <a:tcPr marL="45720" marR="45720" horzOverflow="overflow">
                      <a:lnL w="3175">
                        <a:solidFill>
                          <a:srgbClr val="FFFFFF"/>
                        </a:solidFill>
                      </a:lnL>
                      <a:lnR w="3175">
                        <a:solidFill>
                          <a:srgbClr val="FFFFFF"/>
                        </a:solidFill>
                      </a:lnR>
                      <a:lnT w="25400">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65</a:t>
                        </a:r>
                      </a:p>
                    </a:txBody>
                    <a:tcPr marL="45720" marR="45720" horzOverflow="overflow">
                      <a:lnL w="3175">
                        <a:solidFill>
                          <a:srgbClr val="FFFFFF"/>
                        </a:solidFill>
                      </a:lnL>
                      <a:lnR w="3175">
                        <a:solidFill>
                          <a:srgbClr val="FFFFFF"/>
                        </a:solidFill>
                      </a:lnR>
                      <a:lnT w="25400">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M</a:t>
                        </a:r>
                      </a:p>
                    </a:txBody>
                    <a:tcPr marL="45720" marR="45720" horzOverflow="overflow">
                      <a:lnL w="3175">
                        <a:solidFill>
                          <a:srgbClr val="FFFFFF"/>
                        </a:solidFill>
                      </a:lnL>
                      <a:lnR w="3175">
                        <a:solidFill>
                          <a:srgbClr val="FFFFFF"/>
                        </a:solidFill>
                      </a:lnR>
                      <a:lnT w="25400">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37203</a:t>
                        </a:r>
                      </a:p>
                    </a:txBody>
                    <a:tcPr marL="45720" marR="45720" horzOverflow="overflow">
                      <a:lnL w="3175">
                        <a:solidFill>
                          <a:srgbClr val="FFFFFF"/>
                        </a:solidFill>
                      </a:lnL>
                      <a:lnR w="3175">
                        <a:solidFill>
                          <a:srgbClr val="FFFFFF"/>
                        </a:solidFill>
                      </a:lnR>
                      <a:lnT w="25400">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M1</a:t>
                        </a:r>
                      </a:p>
                    </a:txBody>
                    <a:tcPr marL="45720" marR="45720" horzOverflow="overflow">
                      <a:lnL w="3175">
                        <a:solidFill>
                          <a:srgbClr val="FFFFFF"/>
                        </a:solidFill>
                      </a:lnL>
                      <a:lnR w="3175">
                        <a:solidFill>
                          <a:srgbClr val="FFFFFF"/>
                        </a:solidFill>
                      </a:lnR>
                      <a:lnT w="25400">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Gastric Ulcer</a:t>
                        </a:r>
                      </a:p>
                    </a:txBody>
                    <a:tcPr marL="45720" marR="45720" horzOverflow="overflow">
                      <a:lnL w="3175">
                        <a:solidFill>
                          <a:srgbClr val="FFFFFF"/>
                        </a:solidFill>
                      </a:lnL>
                      <a:lnR w="3175">
                        <a:solidFill>
                          <a:srgbClr val="FFFFFF"/>
                        </a:solidFill>
                      </a:lnR>
                      <a:lnT w="25400">
                        <a:solidFill>
                          <a:srgbClr val="FFFFFF"/>
                        </a:solidFill>
                      </a:lnT>
                      <a:lnB w="3175">
                        <a:solidFill>
                          <a:srgbClr val="FFFFFF"/>
                        </a:solidFill>
                      </a:lnB>
                    </a:tcPr>
                  </a:tc>
                  <a:extLst>
                    <a:ext uri="{0D108BD9-81ED-4DB2-BD59-A6C34878D82A}">
                      <a16:rowId xmlns:a16="http://schemas.microsoft.com/office/drawing/2014/main" val="10001"/>
                    </a:ext>
                  </a:extLst>
                </a:tr>
                <a:tr h="496036">
                  <a:tc>
                    <a:txBody>
                      <a:bodyPr/>
                      <a:lstStyle/>
                      <a:p>
                        <a:pPr algn="ctr">
                          <a:defRPr sz="1800" b="0" i="0"/>
                        </a:pPr>
                        <a:r>
                          <a:rPr sz="1400">
                            <a:latin typeface="+mn-lt"/>
                            <a:ea typeface="+mn-ea"/>
                            <a:cs typeface="+mn-cs"/>
                            <a:sym typeface="Helvetica Neue"/>
                          </a:rPr>
                          <a:t>Black</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65</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M</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37203</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M1</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Gastric Ulcer</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extLst>
                    <a:ext uri="{0D108BD9-81ED-4DB2-BD59-A6C34878D82A}">
                      <a16:rowId xmlns:a16="http://schemas.microsoft.com/office/drawing/2014/main" val="10002"/>
                    </a:ext>
                  </a:extLst>
                </a:tr>
                <a:tr h="292836">
                  <a:tc>
                    <a:txBody>
                      <a:bodyPr/>
                      <a:lstStyle/>
                      <a:p>
                        <a:pPr algn="ctr">
                          <a:defRPr sz="1800" b="0" i="0"/>
                        </a:pPr>
                        <a:r>
                          <a:rPr sz="1400">
                            <a:latin typeface="+mn-lt"/>
                            <a:ea typeface="+mn-ea"/>
                            <a:cs typeface="+mn-cs"/>
                            <a:sym typeface="Helvetica Neue"/>
                          </a:rPr>
                          <a:t>Black</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65</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F</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37215</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M1</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Gastritis</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extLst>
                    <a:ext uri="{0D108BD9-81ED-4DB2-BD59-A6C34878D82A}">
                      <a16:rowId xmlns:a16="http://schemas.microsoft.com/office/drawing/2014/main" val="10003"/>
                    </a:ext>
                  </a:extLst>
                </a:tr>
                <a:tr h="292836">
                  <a:tc>
                    <a:txBody>
                      <a:bodyPr/>
                      <a:lstStyle/>
                      <a:p>
                        <a:pPr algn="ctr">
                          <a:defRPr sz="1800" b="0" i="0"/>
                        </a:pPr>
                        <a:r>
                          <a:rPr sz="1400">
                            <a:latin typeface="+mn-lt"/>
                            <a:ea typeface="+mn-ea"/>
                            <a:cs typeface="+mn-cs"/>
                            <a:sym typeface="Helvetica Neue"/>
                          </a:rPr>
                          <a:t>Black</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65</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F</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37215</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M2</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Gastritis</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extLst>
                    <a:ext uri="{0D108BD9-81ED-4DB2-BD59-A6C34878D82A}">
                      <a16:rowId xmlns:a16="http://schemas.microsoft.com/office/drawing/2014/main" val="10004"/>
                    </a:ext>
                  </a:extLst>
                </a:tr>
                <a:tr h="292836">
                  <a:tc>
                    <a:txBody>
                      <a:bodyPr/>
                      <a:lstStyle/>
                      <a:p>
                        <a:pPr algn="ctr">
                          <a:defRPr sz="1800" b="0" i="0"/>
                        </a:pPr>
                        <a:r>
                          <a:rPr sz="1400">
                            <a:latin typeface="+mn-lt"/>
                            <a:ea typeface="+mn-ea"/>
                            <a:cs typeface="+mn-cs"/>
                            <a:sym typeface="Helvetica Neue"/>
                          </a:rPr>
                          <a:t>Black</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64</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F</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37215</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M2</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Gastritis</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extLst>
                    <a:ext uri="{0D108BD9-81ED-4DB2-BD59-A6C34878D82A}">
                      <a16:rowId xmlns:a16="http://schemas.microsoft.com/office/drawing/2014/main" val="10005"/>
                    </a:ext>
                  </a:extLst>
                </a:tr>
                <a:tr h="395503">
                  <a:tc>
                    <a:txBody>
                      <a:bodyPr/>
                      <a:lstStyle/>
                      <a:p>
                        <a:pPr algn="ctr">
                          <a:defRPr sz="1800" b="0" i="0"/>
                        </a:pPr>
                        <a:r>
                          <a:rPr sz="1400">
                            <a:latin typeface="+mn-lt"/>
                            <a:ea typeface="+mn-ea"/>
                            <a:cs typeface="+mn-cs"/>
                            <a:sym typeface="Helvetica Neue"/>
                          </a:rPr>
                          <a:t>Black</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64</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F</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37215</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M2</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100">
                            <a:latin typeface="+mn-lt"/>
                            <a:ea typeface="+mn-ea"/>
                            <a:cs typeface="+mn-cs"/>
                            <a:sym typeface="Helvetica Neue"/>
                          </a:rPr>
                          <a:t>Stomach Cancer</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extLst>
                    <a:ext uri="{0D108BD9-81ED-4DB2-BD59-A6C34878D82A}">
                      <a16:rowId xmlns:a16="http://schemas.microsoft.com/office/drawing/2014/main" val="10006"/>
                    </a:ext>
                  </a:extLst>
                </a:tr>
                <a:tr h="292836">
                  <a:tc>
                    <a:txBody>
                      <a:bodyPr/>
                      <a:lstStyle/>
                      <a:p>
                        <a:pPr algn="ctr">
                          <a:defRPr sz="1800" b="0" i="0"/>
                        </a:pPr>
                        <a:r>
                          <a:rPr sz="1400">
                            <a:latin typeface="+mn-lt"/>
                            <a:ea typeface="+mn-ea"/>
                            <a:cs typeface="+mn-cs"/>
                            <a:sym typeface="Helvetica Neue"/>
                          </a:rPr>
                          <a:t>White</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64</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M</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3721-</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M3</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Flu</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extLst>
                    <a:ext uri="{0D108BD9-81ED-4DB2-BD59-A6C34878D82A}">
                      <a16:rowId xmlns:a16="http://schemas.microsoft.com/office/drawing/2014/main" val="10007"/>
                    </a:ext>
                  </a:extLst>
                </a:tr>
                <a:tr h="292836">
                  <a:tc>
                    <a:txBody>
                      <a:bodyPr/>
                      <a:lstStyle/>
                      <a:p>
                        <a:pPr algn="ctr">
                          <a:defRPr sz="1800" b="0" i="0"/>
                        </a:pPr>
                        <a:r>
                          <a:rPr sz="1400">
                            <a:latin typeface="+mn-lt"/>
                            <a:ea typeface="+mn-ea"/>
                            <a:cs typeface="+mn-cs"/>
                            <a:sym typeface="Helvetica Neue"/>
                          </a:rPr>
                          <a:t>White</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64</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37217</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M3</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Flu</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extLst>
                    <a:ext uri="{0D108BD9-81ED-4DB2-BD59-A6C34878D82A}">
                      <a16:rowId xmlns:a16="http://schemas.microsoft.com/office/drawing/2014/main" val="10008"/>
                    </a:ext>
                  </a:extLst>
                </a:tr>
                <a:tr h="292836">
                  <a:tc>
                    <a:txBody>
                      <a:bodyPr/>
                      <a:lstStyle/>
                      <a:p>
                        <a:pPr algn="ctr">
                          <a:defRPr sz="1800" b="0" i="0"/>
                        </a:pPr>
                        <a:r>
                          <a:rPr sz="1400">
                            <a:latin typeface="+mn-lt"/>
                            <a:ea typeface="+mn-ea"/>
                            <a:cs typeface="+mn-cs"/>
                            <a:sym typeface="Helvetica Neue"/>
                          </a:rPr>
                          <a:t>White</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64</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M</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3721-</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M3</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Flu</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extLst>
                    <a:ext uri="{0D108BD9-81ED-4DB2-BD59-A6C34878D82A}">
                      <a16:rowId xmlns:a16="http://schemas.microsoft.com/office/drawing/2014/main" val="10009"/>
                    </a:ext>
                  </a:extLst>
                </a:tr>
                <a:tr h="292836">
                  <a:tc>
                    <a:txBody>
                      <a:bodyPr/>
                      <a:lstStyle/>
                      <a:p>
                        <a:pPr algn="ctr">
                          <a:defRPr sz="1800" b="0" i="0"/>
                        </a:pPr>
                        <a:r>
                          <a:rPr sz="1400">
                            <a:latin typeface="+mn-lt"/>
                            <a:ea typeface="+mn-ea"/>
                            <a:cs typeface="+mn-cs"/>
                            <a:sym typeface="Helvetica Neue"/>
                          </a:rPr>
                          <a:t>White</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64</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37217</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M4</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Pneumonia</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extLst>
                    <a:ext uri="{0D108BD9-81ED-4DB2-BD59-A6C34878D82A}">
                      <a16:rowId xmlns:a16="http://schemas.microsoft.com/office/drawing/2014/main" val="10010"/>
                    </a:ext>
                  </a:extLst>
                </a:tr>
                <a:tr h="292836">
                  <a:tc>
                    <a:txBody>
                      <a:bodyPr/>
                      <a:lstStyle/>
                      <a:p>
                        <a:pPr algn="ctr">
                          <a:defRPr sz="1800" b="0" i="0"/>
                        </a:pPr>
                        <a:r>
                          <a:rPr sz="1400">
                            <a:latin typeface="+mn-lt"/>
                            <a:ea typeface="+mn-ea"/>
                            <a:cs typeface="+mn-cs"/>
                            <a:sym typeface="Helvetica Neue"/>
                          </a:rPr>
                          <a:t>White</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67</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M</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37215</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M4</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Pneumonia</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extLst>
                    <a:ext uri="{0D108BD9-81ED-4DB2-BD59-A6C34878D82A}">
                      <a16:rowId xmlns:a16="http://schemas.microsoft.com/office/drawing/2014/main" val="10011"/>
                    </a:ext>
                  </a:extLst>
                </a:tr>
                <a:tr h="292836">
                  <a:tc>
                    <a:txBody>
                      <a:bodyPr/>
                      <a:lstStyle/>
                      <a:p>
                        <a:pPr algn="ctr">
                          <a:defRPr sz="1800" b="0" i="0"/>
                        </a:pPr>
                        <a:r>
                          <a:rPr sz="1400">
                            <a:latin typeface="+mn-lt"/>
                            <a:ea typeface="+mn-ea"/>
                            <a:cs typeface="+mn-cs"/>
                            <a:sym typeface="Helvetica Neue"/>
                          </a:rPr>
                          <a:t>White</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67</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M</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37215</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a:latin typeface="+mn-lt"/>
                            <a:ea typeface="+mn-ea"/>
                            <a:cs typeface="+mn-cs"/>
                            <a:sym typeface="Helvetica Neue"/>
                          </a:rPr>
                          <a:t>M4</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tc>
                    <a:txBody>
                      <a:bodyPr/>
                      <a:lstStyle/>
                      <a:p>
                        <a:pPr algn="ctr">
                          <a:defRPr sz="1800" b="0" i="0"/>
                        </a:pPr>
                        <a:r>
                          <a:rPr sz="1400" dirty="0">
                            <a:latin typeface="+mn-lt"/>
                            <a:ea typeface="+mn-ea"/>
                            <a:cs typeface="+mn-cs"/>
                            <a:sym typeface="Helvetica Neue"/>
                          </a:rPr>
                          <a:t>Flu</a:t>
                        </a:r>
                      </a:p>
                    </a:txBody>
                    <a:tcPr marL="45720" marR="45720" horzOverflow="overflow">
                      <a:lnL w="3175">
                        <a:solidFill>
                          <a:srgbClr val="FFFFFF"/>
                        </a:solidFill>
                      </a:lnL>
                      <a:lnR w="3175">
                        <a:solidFill>
                          <a:srgbClr val="FFFFFF"/>
                        </a:solidFill>
                      </a:lnR>
                      <a:lnT w="3175">
                        <a:solidFill>
                          <a:srgbClr val="FFFFFF"/>
                        </a:solidFill>
                      </a:lnT>
                      <a:lnB w="3175">
                        <a:solidFill>
                          <a:srgbClr val="FFFFFF"/>
                        </a:solidFill>
                      </a:lnB>
                    </a:tcPr>
                  </a:tc>
                  <a:extLst>
                    <a:ext uri="{0D108BD9-81ED-4DB2-BD59-A6C34878D82A}">
                      <a16:rowId xmlns:a16="http://schemas.microsoft.com/office/drawing/2014/main" val="10012"/>
                    </a:ext>
                  </a:extLst>
                </a:tr>
              </a:tbl>
            </a:graphicData>
          </a:graphic>
        </p:graphicFrame>
        <p:sp>
          <p:nvSpPr>
            <p:cNvPr id="185" name="Shape"/>
            <p:cNvSpPr/>
            <p:nvPr/>
          </p:nvSpPr>
          <p:spPr>
            <a:xfrm>
              <a:off x="2728993" y="3502725"/>
              <a:ext cx="7531332" cy="13740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close/>
                  <a:moveTo>
                    <a:pt x="308" y="2700"/>
                  </a:moveTo>
                  <a:lnTo>
                    <a:pt x="308" y="18900"/>
                  </a:lnTo>
                  <a:lnTo>
                    <a:pt x="21292" y="18900"/>
                  </a:lnTo>
                  <a:lnTo>
                    <a:pt x="21292" y="2700"/>
                  </a:lnTo>
                  <a:close/>
                </a:path>
              </a:pathLst>
            </a:custGeom>
            <a:solidFill>
              <a:srgbClr val="FFFFFF"/>
            </a:solidFill>
            <a:ln w="50800">
              <a:solidFill>
                <a:srgbClr val="C00000"/>
              </a:solidFill>
              <a:bevel/>
            </a:ln>
            <a:effectLst>
              <a:outerShdw blurRad="38100" dist="25400" dir="5400000" rotWithShape="0">
                <a:srgbClr val="000000">
                  <a:alpha val="35000"/>
                </a:srgbClr>
              </a:outerShdw>
            </a:effectLst>
          </p:spPr>
          <p:txBody>
            <a:bodyPr lIns="48767" tIns="48767" rIns="48767" bIns="48767" anchor="ctr"/>
            <a:lstStyle/>
            <a:p>
              <a:pPr>
                <a:defRPr sz="2200"/>
              </a:pPr>
              <a:endParaRPr/>
            </a:p>
          </p:txBody>
        </p:sp>
      </p:grpSp>
    </p:spTree>
    <p:extLst>
      <p:ext uri="{BB962C8B-B14F-4D97-AF65-F5344CB8AC3E}">
        <p14:creationId xmlns:p14="http://schemas.microsoft.com/office/powerpoint/2010/main" val="2795335817"/>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Removal and replacement with NULL value…"/>
          <p:cNvSpPr txBox="1">
            <a:spLocks noGrp="1"/>
          </p:cNvSpPr>
          <p:nvPr>
            <p:ph type="body" idx="1"/>
          </p:nvPr>
        </p:nvSpPr>
        <p:spPr/>
        <p:txBody>
          <a:bodyPr/>
          <a:lstStyle/>
          <a:p>
            <a:r>
              <a:rPr lang="en-US" dirty="0"/>
              <a:t>Removal and replacement with NULL value</a:t>
            </a:r>
          </a:p>
          <a:p>
            <a:endParaRPr lang="en-US" dirty="0"/>
          </a:p>
          <a:p>
            <a:r>
              <a:rPr lang="en-US" dirty="0"/>
              <a:t>Masking with a repeating character, e.g. XXXXXXXXX</a:t>
            </a:r>
          </a:p>
          <a:p>
            <a:endParaRPr lang="en-US" dirty="0"/>
          </a:p>
          <a:p>
            <a:r>
              <a:rPr lang="en-US" dirty="0"/>
              <a:t>Encryption</a:t>
            </a:r>
          </a:p>
          <a:p>
            <a:endParaRPr lang="en-US" dirty="0"/>
          </a:p>
          <a:p>
            <a:r>
              <a:rPr lang="en-US" dirty="0"/>
              <a:t>Hashing with a keyed hash</a:t>
            </a:r>
          </a:p>
          <a:p>
            <a:endParaRPr lang="en-US" dirty="0"/>
          </a:p>
          <a:p>
            <a:r>
              <a:rPr lang="en-US" dirty="0"/>
              <a:t>Replacing with keywords,</a:t>
            </a:r>
          </a:p>
          <a:p>
            <a:pPr lvl="1"/>
            <a:r>
              <a:rPr lang="en-US" dirty="0"/>
              <a:t>"George Washington" → "PATIENT"</a:t>
            </a:r>
          </a:p>
          <a:p>
            <a:endParaRPr lang="en-US" dirty="0"/>
          </a:p>
          <a:p>
            <a:r>
              <a:rPr lang="en-US" dirty="0"/>
              <a:t>Replacement with realistic surrogates</a:t>
            </a:r>
          </a:p>
          <a:p>
            <a:pPr lvl="1"/>
            <a:r>
              <a:rPr lang="en-US" dirty="0"/>
              <a:t>"George Washington" → "Lenny Wilkins"</a:t>
            </a:r>
          </a:p>
        </p:txBody>
      </p:sp>
      <p:sp>
        <p:nvSpPr>
          <p:cNvPr id="189" name="Removing or transforming direct identifiers"/>
          <p:cNvSpPr txBox="1">
            <a:spLocks noGrp="1"/>
          </p:cNvSpPr>
          <p:nvPr>
            <p:ph type="title"/>
          </p:nvPr>
        </p:nvSpPr>
        <p:spPr/>
        <p:txBody>
          <a:bodyPr/>
          <a:lstStyle/>
          <a:p>
            <a:r>
              <a:rPr lang="en-US"/>
              <a:t>Removing or transforming direct identifiers</a:t>
            </a:r>
          </a:p>
        </p:txBody>
      </p:sp>
      <p:sp>
        <p:nvSpPr>
          <p:cNvPr id="187" name="Slide Number"/>
          <p:cNvSpPr txBox="1">
            <a:spLocks noGrp="1"/>
          </p:cNvSpPr>
          <p:nvPr>
            <p:ph type="sldNum" sz="quarter" idx="4294967295"/>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36</a:t>
            </a:fld>
            <a:endParaRPr/>
          </a:p>
        </p:txBody>
      </p:sp>
    </p:spTree>
    <p:extLst>
      <p:ext uri="{BB962C8B-B14F-4D97-AF65-F5344CB8AC3E}">
        <p14:creationId xmlns:p14="http://schemas.microsoft.com/office/powerpoint/2010/main" val="497938438"/>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Top and bottom coding…"/>
          <p:cNvSpPr txBox="1">
            <a:spLocks noGrp="1"/>
          </p:cNvSpPr>
          <p:nvPr>
            <p:ph type="body" idx="1"/>
          </p:nvPr>
        </p:nvSpPr>
        <p:spPr/>
        <p:txBody>
          <a:bodyPr/>
          <a:lstStyle/>
          <a:p>
            <a:r>
              <a:rPr lang="en-US"/>
              <a:t>Top and bottom coding</a:t>
            </a:r>
          </a:p>
          <a:p>
            <a:endParaRPr lang="en-US"/>
          </a:p>
          <a:p>
            <a:r>
              <a:rPr lang="en-US"/>
              <a:t>Micro aggregation</a:t>
            </a:r>
          </a:p>
          <a:p>
            <a:endParaRPr lang="en-US"/>
          </a:p>
          <a:p>
            <a:r>
              <a:rPr lang="en-US"/>
              <a:t>Generalization categories with small values</a:t>
            </a:r>
          </a:p>
          <a:p>
            <a:endParaRPr lang="en-US"/>
          </a:p>
          <a:p>
            <a:r>
              <a:rPr lang="en-US"/>
              <a:t>Data suppression</a:t>
            </a:r>
          </a:p>
          <a:p>
            <a:endParaRPr lang="en-US"/>
          </a:p>
          <a:p>
            <a:r>
              <a:rPr lang="en-US"/>
              <a:t>Blanking and imputing</a:t>
            </a:r>
          </a:p>
          <a:p>
            <a:endParaRPr lang="en-US"/>
          </a:p>
          <a:p>
            <a:r>
              <a:rPr lang="en-US"/>
              <a:t>Attribute or record swapping</a:t>
            </a:r>
          </a:p>
          <a:p>
            <a:endParaRPr lang="en-US"/>
          </a:p>
          <a:p>
            <a:r>
              <a:rPr lang="en-US"/>
              <a:t>Noise infusion</a:t>
            </a:r>
          </a:p>
        </p:txBody>
      </p:sp>
      <p:sp>
        <p:nvSpPr>
          <p:cNvPr id="193" name="Transforming quasi-identifiers"/>
          <p:cNvSpPr txBox="1">
            <a:spLocks noGrp="1"/>
          </p:cNvSpPr>
          <p:nvPr>
            <p:ph type="title"/>
          </p:nvPr>
        </p:nvSpPr>
        <p:spPr/>
        <p:txBody>
          <a:bodyPr/>
          <a:lstStyle/>
          <a:p>
            <a:r>
              <a:rPr lang="en-US"/>
              <a:t>Transforming quasi-identifiers</a:t>
            </a:r>
          </a:p>
        </p:txBody>
      </p:sp>
      <p:sp>
        <p:nvSpPr>
          <p:cNvPr id="191" name="Slide Number"/>
          <p:cNvSpPr txBox="1">
            <a:spLocks noGrp="1"/>
          </p:cNvSpPr>
          <p:nvPr>
            <p:ph type="sldNum" sz="quarter" idx="4294967295"/>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37</a:t>
            </a:fld>
            <a:endParaRPr/>
          </a:p>
        </p:txBody>
      </p:sp>
    </p:spTree>
    <p:extLst>
      <p:ext uri="{BB962C8B-B14F-4D97-AF65-F5344CB8AC3E}">
        <p14:creationId xmlns:p14="http://schemas.microsoft.com/office/powerpoint/2010/main" val="4257236821"/>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Mistakes happen:…"/>
          <p:cNvSpPr txBox="1">
            <a:spLocks noGrp="1"/>
          </p:cNvSpPr>
          <p:nvPr>
            <p:ph type="body" idx="1"/>
          </p:nvPr>
        </p:nvSpPr>
        <p:spPr/>
        <p:txBody>
          <a:bodyPr/>
          <a:lstStyle/>
          <a:p>
            <a:r>
              <a:rPr lang="en-US" dirty="0"/>
              <a:t>Mistakes happen:</a:t>
            </a:r>
          </a:p>
          <a:p>
            <a:pPr lvl="1"/>
            <a:r>
              <a:rPr lang="en-US" dirty="0"/>
              <a:t>Metadata may contain identifiers.</a:t>
            </a:r>
          </a:p>
          <a:p>
            <a:pPr lvl="1"/>
            <a:r>
              <a:rPr lang="en-US" dirty="0"/>
              <a:t>Direct identifiers can be missed.</a:t>
            </a:r>
          </a:p>
          <a:p>
            <a:pPr lvl="1"/>
            <a:r>
              <a:rPr lang="en-US" dirty="0"/>
              <a:t>Hard to determine what's a quasi-identifier.</a:t>
            </a:r>
          </a:p>
          <a:p>
            <a:endParaRPr lang="en-US" dirty="0"/>
          </a:p>
          <a:p>
            <a:endParaRPr lang="en-US" dirty="0"/>
          </a:p>
          <a:p>
            <a:endParaRPr lang="en-US" dirty="0"/>
          </a:p>
        </p:txBody>
      </p:sp>
      <p:sp>
        <p:nvSpPr>
          <p:cNvPr id="197" name="De-identification Caveats — what can go wrong"/>
          <p:cNvSpPr txBox="1">
            <a:spLocks noGrp="1"/>
          </p:cNvSpPr>
          <p:nvPr>
            <p:ph type="title"/>
          </p:nvPr>
        </p:nvSpPr>
        <p:spPr/>
        <p:txBody>
          <a:bodyPr/>
          <a:lstStyle/>
          <a:p>
            <a:r>
              <a:rPr lang="en-US"/>
              <a:t>De-identification Caveats — what can go wrong</a:t>
            </a:r>
          </a:p>
        </p:txBody>
      </p:sp>
      <p:sp>
        <p:nvSpPr>
          <p:cNvPr id="195" name="Slide Number"/>
          <p:cNvSpPr txBox="1">
            <a:spLocks noGrp="1"/>
          </p:cNvSpPr>
          <p:nvPr>
            <p:ph type="sldNum" sz="quarter" idx="4294967295"/>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38</a:t>
            </a:fld>
            <a:endParaRPr/>
          </a:p>
        </p:txBody>
      </p:sp>
    </p:spTree>
    <p:extLst>
      <p:ext uri="{BB962C8B-B14F-4D97-AF65-F5344CB8AC3E}">
        <p14:creationId xmlns:p14="http://schemas.microsoft.com/office/powerpoint/2010/main" val="3939334677"/>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47DB05-8B9B-AD46-8658-B360F3AE3A79}"/>
              </a:ext>
            </a:extLst>
          </p:cNvPr>
          <p:cNvSpPr>
            <a:spLocks noGrp="1"/>
          </p:cNvSpPr>
          <p:nvPr>
            <p:ph type="body" idx="1"/>
          </p:nvPr>
        </p:nvSpPr>
        <p:spPr/>
        <p:txBody>
          <a:bodyPr/>
          <a:lstStyle/>
          <a:p>
            <a:pPr marL="831080" lvl="1" indent="-514350">
              <a:buFont typeface="+mj-lt"/>
              <a:buAutoNum type="arabicPeriod"/>
            </a:pPr>
            <a:r>
              <a:rPr lang="en-US" dirty="0"/>
              <a:t>People want our data </a:t>
            </a:r>
            <a:br>
              <a:rPr lang="en-US" dirty="0"/>
            </a:br>
            <a:r>
              <a:rPr lang="en-US" b="1" dirty="0"/>
              <a:t>— but the data can cause harms.</a:t>
            </a:r>
          </a:p>
          <a:p>
            <a:pPr marL="831080" lvl="1" indent="-514350">
              <a:buFont typeface="+mj-lt"/>
              <a:buAutoNum type="arabicPeriod"/>
            </a:pPr>
            <a:r>
              <a:rPr lang="en-US" dirty="0"/>
              <a:t>We can de-identify data by removing names </a:t>
            </a:r>
            <a:br>
              <a:rPr lang="en-US" dirty="0"/>
            </a:br>
            <a:r>
              <a:rPr lang="en-US" b="1" dirty="0"/>
              <a:t>— but people can still be identified.</a:t>
            </a:r>
          </a:p>
          <a:p>
            <a:pPr marL="831080" lvl="1" indent="-514350">
              <a:buFont typeface="+mj-lt"/>
              <a:buAutoNum type="arabicPeriod"/>
            </a:pPr>
            <a:r>
              <a:rPr lang="en-US" dirty="0"/>
              <a:t>Beyond names, </a:t>
            </a:r>
            <a:r>
              <a:rPr lang="en-US" i="1" dirty="0"/>
              <a:t>all direct identifiers must be removed. </a:t>
            </a:r>
            <a:br>
              <a:rPr lang="en-US" i="1" dirty="0"/>
            </a:br>
            <a:r>
              <a:rPr lang="en-US" b="1" i="1" dirty="0"/>
              <a:t>Quasi-identifiers (indirect identifiers) must be manipulated. </a:t>
            </a:r>
            <a:endParaRPr lang="en-US" dirty="0"/>
          </a:p>
        </p:txBody>
      </p:sp>
      <p:sp>
        <p:nvSpPr>
          <p:cNvPr id="3" name="Title 2">
            <a:extLst>
              <a:ext uri="{FF2B5EF4-FFF2-40B4-BE49-F238E27FC236}">
                <a16:creationId xmlns:a16="http://schemas.microsoft.com/office/drawing/2014/main" id="{3CEF8A70-FF06-804E-AF0F-B4C700605618}"/>
              </a:ext>
            </a:extLst>
          </p:cNvPr>
          <p:cNvSpPr>
            <a:spLocks noGrp="1"/>
          </p:cNvSpPr>
          <p:nvPr>
            <p:ph type="title"/>
          </p:nvPr>
        </p:nvSpPr>
        <p:spPr/>
        <p:txBody>
          <a:bodyPr/>
          <a:lstStyle/>
          <a:p>
            <a:r>
              <a:rPr lang="en-US" dirty="0"/>
              <a:t>Open Data Lessons</a:t>
            </a:r>
          </a:p>
        </p:txBody>
      </p:sp>
    </p:spTree>
    <p:extLst>
      <p:ext uri="{BB962C8B-B14F-4D97-AF65-F5344CB8AC3E}">
        <p14:creationId xmlns:p14="http://schemas.microsoft.com/office/powerpoint/2010/main" val="4194470212"/>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45180DC-A586-C745-905E-E783910B2289}"/>
              </a:ext>
            </a:extLst>
          </p:cNvPr>
          <p:cNvSpPr>
            <a:spLocks noGrp="1"/>
          </p:cNvSpPr>
          <p:nvPr>
            <p:ph type="body" idx="1"/>
          </p:nvPr>
        </p:nvSpPr>
        <p:spPr/>
        <p:txBody>
          <a:bodyPr/>
          <a:lstStyle/>
          <a:p>
            <a:endParaRPr lang="en-US" dirty="0"/>
          </a:p>
        </p:txBody>
      </p:sp>
      <p:sp>
        <p:nvSpPr>
          <p:cNvPr id="3" name="Title 2">
            <a:extLst>
              <a:ext uri="{FF2B5EF4-FFF2-40B4-BE49-F238E27FC236}">
                <a16:creationId xmlns:a16="http://schemas.microsoft.com/office/drawing/2014/main" id="{0831CAEF-56BC-F847-9215-0C4A9D26DA63}"/>
              </a:ext>
            </a:extLst>
          </p:cNvPr>
          <p:cNvSpPr>
            <a:spLocks noGrp="1"/>
          </p:cNvSpPr>
          <p:nvPr>
            <p:ph type="title"/>
          </p:nvPr>
        </p:nvSpPr>
        <p:spPr/>
        <p:txBody>
          <a:bodyPr>
            <a:normAutofit/>
          </a:bodyPr>
          <a:lstStyle/>
          <a:p>
            <a:r>
              <a:rPr lang="en-US" dirty="0"/>
              <a:t>Open Data and data products using information from individuals holds great promise…</a:t>
            </a:r>
          </a:p>
        </p:txBody>
      </p:sp>
      <p:grpSp>
        <p:nvGrpSpPr>
          <p:cNvPr id="4" name="Group 3">
            <a:extLst>
              <a:ext uri="{FF2B5EF4-FFF2-40B4-BE49-F238E27FC236}">
                <a16:creationId xmlns:a16="http://schemas.microsoft.com/office/drawing/2014/main" id="{AC21D87E-D034-1545-9E34-DCFBB177231D}"/>
              </a:ext>
            </a:extLst>
          </p:cNvPr>
          <p:cNvGrpSpPr/>
          <p:nvPr/>
        </p:nvGrpSpPr>
        <p:grpSpPr>
          <a:xfrm>
            <a:off x="591670" y="1848663"/>
            <a:ext cx="11341556" cy="7904937"/>
            <a:chOff x="118602" y="757645"/>
            <a:chExt cx="12746954" cy="8884484"/>
          </a:xfrm>
        </p:grpSpPr>
        <p:pic>
          <p:nvPicPr>
            <p:cNvPr id="5" name="Picture 4">
              <a:extLst>
                <a:ext uri="{FF2B5EF4-FFF2-40B4-BE49-F238E27FC236}">
                  <a16:creationId xmlns:a16="http://schemas.microsoft.com/office/drawing/2014/main" id="{C6F84676-CF1D-D44E-9F5E-7485D3F0F03E}"/>
                </a:ext>
              </a:extLst>
            </p:cNvPr>
            <p:cNvPicPr>
              <a:picLocks noChangeAspect="1"/>
            </p:cNvPicPr>
            <p:nvPr/>
          </p:nvPicPr>
          <p:blipFill>
            <a:blip r:embed="rId2"/>
            <a:stretch>
              <a:fillRect/>
            </a:stretch>
          </p:blipFill>
          <p:spPr>
            <a:xfrm>
              <a:off x="3483143" y="757645"/>
              <a:ext cx="9382413" cy="8884484"/>
            </a:xfrm>
            <a:prstGeom prst="rect">
              <a:avLst/>
            </a:prstGeom>
          </p:spPr>
        </p:pic>
        <p:pic>
          <p:nvPicPr>
            <p:cNvPr id="6" name="Picture 5">
              <a:extLst>
                <a:ext uri="{FF2B5EF4-FFF2-40B4-BE49-F238E27FC236}">
                  <a16:creationId xmlns:a16="http://schemas.microsoft.com/office/drawing/2014/main" id="{C446E0AF-8CAA-4D45-A9AA-9AC555E27E84}"/>
                </a:ext>
              </a:extLst>
            </p:cNvPr>
            <p:cNvPicPr>
              <a:picLocks noChangeAspect="1"/>
            </p:cNvPicPr>
            <p:nvPr/>
          </p:nvPicPr>
          <p:blipFill>
            <a:blip r:embed="rId3"/>
            <a:stretch>
              <a:fillRect/>
            </a:stretch>
          </p:blipFill>
          <p:spPr>
            <a:xfrm>
              <a:off x="118602" y="1292352"/>
              <a:ext cx="2131011" cy="1668182"/>
            </a:xfrm>
            <a:prstGeom prst="rect">
              <a:avLst/>
            </a:prstGeom>
          </p:spPr>
        </p:pic>
        <p:pic>
          <p:nvPicPr>
            <p:cNvPr id="7" name="Picture 6">
              <a:extLst>
                <a:ext uri="{FF2B5EF4-FFF2-40B4-BE49-F238E27FC236}">
                  <a16:creationId xmlns:a16="http://schemas.microsoft.com/office/drawing/2014/main" id="{BAF191F8-B444-764A-AD81-E5F3C8ABA047}"/>
                </a:ext>
              </a:extLst>
            </p:cNvPr>
            <p:cNvPicPr>
              <a:picLocks noChangeAspect="1"/>
            </p:cNvPicPr>
            <p:nvPr/>
          </p:nvPicPr>
          <p:blipFill>
            <a:blip r:embed="rId4"/>
            <a:stretch>
              <a:fillRect/>
            </a:stretch>
          </p:blipFill>
          <p:spPr>
            <a:xfrm>
              <a:off x="1874935" y="6558099"/>
              <a:ext cx="1003300" cy="2019300"/>
            </a:xfrm>
            <a:prstGeom prst="rect">
              <a:avLst/>
            </a:prstGeom>
          </p:spPr>
        </p:pic>
        <p:pic>
          <p:nvPicPr>
            <p:cNvPr id="8" name="Picture 7">
              <a:extLst>
                <a:ext uri="{FF2B5EF4-FFF2-40B4-BE49-F238E27FC236}">
                  <a16:creationId xmlns:a16="http://schemas.microsoft.com/office/drawing/2014/main" id="{8A0ACCAD-B380-1B43-8AB3-1A64D3EA2D4E}"/>
                </a:ext>
              </a:extLst>
            </p:cNvPr>
            <p:cNvPicPr>
              <a:picLocks noChangeAspect="1"/>
            </p:cNvPicPr>
            <p:nvPr/>
          </p:nvPicPr>
          <p:blipFill>
            <a:blip r:embed="rId5"/>
            <a:stretch>
              <a:fillRect/>
            </a:stretch>
          </p:blipFill>
          <p:spPr>
            <a:xfrm>
              <a:off x="2546059" y="3174273"/>
              <a:ext cx="1269261" cy="1907359"/>
            </a:xfrm>
            <a:prstGeom prst="rect">
              <a:avLst/>
            </a:prstGeom>
          </p:spPr>
        </p:pic>
        <p:cxnSp>
          <p:nvCxnSpPr>
            <p:cNvPr id="9" name="Straight Arrow Connector 8">
              <a:extLst>
                <a:ext uri="{FF2B5EF4-FFF2-40B4-BE49-F238E27FC236}">
                  <a16:creationId xmlns:a16="http://schemas.microsoft.com/office/drawing/2014/main" id="{F8AF0DB4-0E00-B144-8BB8-3211F0F82D3C}"/>
                </a:ext>
              </a:extLst>
            </p:cNvPr>
            <p:cNvCxnSpPr>
              <a:endCxn id="8" idx="0"/>
            </p:cNvCxnSpPr>
            <p:nvPr/>
          </p:nvCxnSpPr>
          <p:spPr>
            <a:xfrm>
              <a:off x="1162594" y="2991394"/>
              <a:ext cx="1213991" cy="3566705"/>
            </a:xfrm>
            <a:prstGeom prst="straightConnector1">
              <a:avLst/>
            </a:prstGeom>
            <a:noFill/>
            <a:ln w="76200" cap="flat">
              <a:solidFill>
                <a:schemeClr val="accent1"/>
              </a:solidFill>
              <a:prstDash val="sysDot"/>
              <a:bevel/>
              <a:tailEnd type="triangle"/>
            </a:ln>
            <a:effectLst>
              <a:outerShdw blurRad="63500" dist="50800" dir="5400000" rotWithShape="0">
                <a:srgbClr val="000000">
                  <a:alpha val="35000"/>
                </a:srgbClr>
              </a:outerShdw>
            </a:effectLst>
            <a:sp3d/>
          </p:spPr>
          <p:style>
            <a:lnRef idx="0">
              <a:scrgbClr r="0" g="0" b="0"/>
            </a:lnRef>
            <a:fillRef idx="0">
              <a:scrgbClr r="0" g="0" b="0"/>
            </a:fillRef>
            <a:effectRef idx="0">
              <a:scrgbClr r="0" g="0" b="0"/>
            </a:effectRef>
            <a:fontRef idx="none"/>
          </p:style>
        </p:cxnSp>
        <p:cxnSp>
          <p:nvCxnSpPr>
            <p:cNvPr id="10" name="Straight Arrow Connector 9">
              <a:extLst>
                <a:ext uri="{FF2B5EF4-FFF2-40B4-BE49-F238E27FC236}">
                  <a16:creationId xmlns:a16="http://schemas.microsoft.com/office/drawing/2014/main" id="{E1DC9CE1-FF84-BC43-B612-76344934D3C1}"/>
                </a:ext>
              </a:extLst>
            </p:cNvPr>
            <p:cNvCxnSpPr>
              <a:stCxn id="8" idx="0"/>
              <a:endCxn id="9" idx="2"/>
            </p:cNvCxnSpPr>
            <p:nvPr/>
          </p:nvCxnSpPr>
          <p:spPr>
            <a:xfrm flipV="1">
              <a:off x="2376585" y="5081632"/>
              <a:ext cx="804105" cy="1476467"/>
            </a:xfrm>
            <a:prstGeom prst="straightConnector1">
              <a:avLst/>
            </a:prstGeom>
            <a:noFill/>
            <a:ln w="76200" cap="flat">
              <a:solidFill>
                <a:schemeClr val="accent1"/>
              </a:solidFill>
              <a:prstDash val="sysDot"/>
              <a:bevel/>
              <a:tailEnd type="triangle"/>
            </a:ln>
            <a:effectLst>
              <a:outerShdw blurRad="63500" dist="50800" dir="5400000" rotWithShape="0">
                <a:srgbClr val="000000">
                  <a:alpha val="35000"/>
                </a:srgbClr>
              </a:outerShdw>
            </a:effectLst>
            <a:sp3d/>
          </p:spPr>
          <p:style>
            <a:lnRef idx="0">
              <a:scrgbClr r="0" g="0" b="0"/>
            </a:lnRef>
            <a:fillRef idx="0">
              <a:scrgbClr r="0" g="0" b="0"/>
            </a:fillRef>
            <a:effectRef idx="0">
              <a:scrgbClr r="0" g="0" b="0"/>
            </a:effectRef>
            <a:fontRef idx="none"/>
          </p:style>
        </p:cxnSp>
      </p:grpSp>
    </p:spTree>
    <p:extLst>
      <p:ext uri="{BB962C8B-B14F-4D97-AF65-F5344CB8AC3E}">
        <p14:creationId xmlns:p14="http://schemas.microsoft.com/office/powerpoint/2010/main" val="3538393799"/>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a:bodyPr>
          <a:lstStyle/>
          <a:p>
            <a:pPr marL="831080" lvl="1" indent="-514350">
              <a:buFont typeface="+mj-lt"/>
              <a:buAutoNum type="arabicPeriod"/>
            </a:pPr>
            <a:r>
              <a:rPr lang="en-US" dirty="0"/>
              <a:t>Privacy risks of Open Data ☺</a:t>
            </a:r>
          </a:p>
          <a:p>
            <a:pPr marL="831080" lvl="1" indent="-514350">
              <a:buFont typeface="+mj-lt"/>
              <a:buAutoNum type="arabicPeriod"/>
            </a:pPr>
            <a:r>
              <a:rPr lang="en-US" dirty="0"/>
              <a:t>Addressing privacy risks with de-identification ☺</a:t>
            </a:r>
          </a:p>
          <a:p>
            <a:pPr marL="831080" lvl="1" indent="-514350">
              <a:buFont typeface="+mj-lt"/>
              <a:buAutoNum type="arabicPeriod"/>
            </a:pPr>
            <a:r>
              <a:rPr lang="en-US" dirty="0">
                <a:solidFill>
                  <a:schemeClr val="tx1"/>
                </a:solidFill>
              </a:rPr>
              <a:t>De-identification techniques</a:t>
            </a:r>
            <a:r>
              <a:rPr lang="en-US" dirty="0"/>
              <a:t> ☺</a:t>
            </a:r>
            <a:endParaRPr lang="en-US" dirty="0">
              <a:solidFill>
                <a:schemeClr val="tx1"/>
              </a:solidFill>
            </a:endParaRPr>
          </a:p>
          <a:p>
            <a:pPr marL="831080" lvl="1" indent="-514350">
              <a:buFont typeface="+mj-lt"/>
              <a:buAutoNum type="arabicPeriod"/>
            </a:pPr>
            <a:r>
              <a:rPr lang="en-US" dirty="0">
                <a:solidFill>
                  <a:schemeClr val="tx1"/>
                </a:solidFill>
              </a:rPr>
              <a:t>De-identification failings</a:t>
            </a:r>
          </a:p>
          <a:p>
            <a:pPr marL="831080" lvl="1" indent="-514350">
              <a:buFont typeface="+mj-lt"/>
              <a:buAutoNum type="arabicPeriod"/>
            </a:pPr>
            <a:r>
              <a:rPr lang="en-US" dirty="0">
                <a:solidFill>
                  <a:schemeClr val="bg1">
                    <a:lumMod val="85000"/>
                  </a:schemeClr>
                </a:solidFill>
              </a:rPr>
              <a:t>Database reconstruction</a:t>
            </a:r>
          </a:p>
          <a:p>
            <a:pPr marL="831080" lvl="1" indent="-514350">
              <a:buFont typeface="+mj-lt"/>
              <a:buAutoNum type="arabicPeriod"/>
            </a:pPr>
            <a:r>
              <a:rPr lang="en-US" dirty="0">
                <a:solidFill>
                  <a:schemeClr val="bg1">
                    <a:lumMod val="85000"/>
                  </a:schemeClr>
                </a:solidFill>
              </a:rPr>
              <a:t>Differential Privacy</a:t>
            </a:r>
          </a:p>
          <a:p>
            <a:endParaRPr lang="en-US" dirty="0">
              <a:solidFill>
                <a:schemeClr val="tx2"/>
              </a:solidFill>
            </a:endParaRPr>
          </a:p>
        </p:txBody>
      </p:sp>
      <p:sp>
        <p:nvSpPr>
          <p:cNvPr id="3" name="Title 2"/>
          <p:cNvSpPr>
            <a:spLocks noGrp="1"/>
          </p:cNvSpPr>
          <p:nvPr>
            <p:ph type="title"/>
          </p:nvPr>
        </p:nvSpPr>
        <p:spPr/>
        <p:txBody>
          <a:bodyPr/>
          <a:lstStyle/>
          <a:p>
            <a:r>
              <a:rPr lang="en-US" dirty="0"/>
              <a:t>Outline for today’s talk</a:t>
            </a:r>
          </a:p>
        </p:txBody>
      </p:sp>
    </p:spTree>
    <p:extLst>
      <p:ext uri="{BB962C8B-B14F-4D97-AF65-F5344CB8AC3E}">
        <p14:creationId xmlns:p14="http://schemas.microsoft.com/office/powerpoint/2010/main" val="3175089925"/>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F30D7D-3904-8048-9BEF-912FA505AC90}"/>
              </a:ext>
            </a:extLst>
          </p:cNvPr>
          <p:cNvSpPr>
            <a:spLocks noGrp="1"/>
          </p:cNvSpPr>
          <p:nvPr>
            <p:ph type="title"/>
          </p:nvPr>
        </p:nvSpPr>
        <p:spPr>
          <a:xfrm>
            <a:off x="450164" y="7188591"/>
            <a:ext cx="11194941" cy="1937092"/>
          </a:xfrm>
        </p:spPr>
        <p:txBody>
          <a:bodyPr/>
          <a:lstStyle/>
          <a:p>
            <a:r>
              <a:rPr lang="en-US" dirty="0"/>
              <a:t>All data are potentially identifying</a:t>
            </a:r>
            <a:r>
              <a:rPr lang="en-US" i="1" dirty="0"/>
              <a:t>.</a:t>
            </a:r>
            <a:endParaRPr lang="en-US" dirty="0"/>
          </a:p>
        </p:txBody>
      </p:sp>
      <p:pic>
        <p:nvPicPr>
          <p:cNvPr id="8" name="Picture 7">
            <a:extLst>
              <a:ext uri="{FF2B5EF4-FFF2-40B4-BE49-F238E27FC236}">
                <a16:creationId xmlns:a16="http://schemas.microsoft.com/office/drawing/2014/main" id="{81683690-94C2-F341-B558-EA958A6EDFDF}"/>
              </a:ext>
            </a:extLst>
          </p:cNvPr>
          <p:cNvPicPr>
            <a:picLocks noChangeAspect="1"/>
          </p:cNvPicPr>
          <p:nvPr/>
        </p:nvPicPr>
        <p:blipFill>
          <a:blip r:embed="rId3"/>
          <a:stretch>
            <a:fillRect/>
          </a:stretch>
        </p:blipFill>
        <p:spPr>
          <a:xfrm>
            <a:off x="450164" y="419724"/>
            <a:ext cx="11976100" cy="6959600"/>
          </a:xfrm>
          <a:prstGeom prst="rect">
            <a:avLst/>
          </a:prstGeom>
        </p:spPr>
      </p:pic>
    </p:spTree>
    <p:extLst>
      <p:ext uri="{BB962C8B-B14F-4D97-AF65-F5344CB8AC3E}">
        <p14:creationId xmlns:p14="http://schemas.microsoft.com/office/powerpoint/2010/main" val="1061438868"/>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9915D189-64CC-4641-AC37-CD55E6554B9C}"/>
              </a:ext>
            </a:extLst>
          </p:cNvPr>
          <p:cNvSpPr>
            <a:spLocks noGrp="1"/>
          </p:cNvSpPr>
          <p:nvPr>
            <p:ph type="body" idx="1"/>
          </p:nvPr>
        </p:nvSpPr>
        <p:spPr/>
        <p:txBody>
          <a:bodyPr/>
          <a:lstStyle/>
          <a:p>
            <a:r>
              <a:rPr lang="en-US" dirty="0"/>
              <a:t>Netflix published movie data for ~450,000 subscribers:</a:t>
            </a:r>
          </a:p>
          <a:p>
            <a:pPr marL="773930" lvl="1" indent="-457200"/>
            <a:r>
              <a:rPr lang="en-US" dirty="0" err="1"/>
              <a:t>Pseudonymized</a:t>
            </a:r>
            <a:r>
              <a:rPr lang="en-US" dirty="0"/>
              <a:t> username</a:t>
            </a:r>
          </a:p>
          <a:p>
            <a:pPr marL="773930" lvl="1" indent="-457200"/>
            <a:r>
              <a:rPr lang="en-US" dirty="0"/>
              <a:t>Information on movies watched:</a:t>
            </a:r>
          </a:p>
          <a:p>
            <a:pPr marL="1100667" lvl="2" indent="-457200"/>
            <a:r>
              <a:rPr lang="en-US" dirty="0"/>
              <a:t>Movie Title</a:t>
            </a:r>
          </a:p>
          <a:p>
            <a:pPr marL="1100667" lvl="2" indent="-457200"/>
            <a:r>
              <a:rPr lang="en-US" dirty="0"/>
              <a:t>Date watched</a:t>
            </a:r>
          </a:p>
          <a:p>
            <a:pPr marL="1100667" lvl="2" indent="-457200"/>
            <a:r>
              <a:rPr lang="en-US" dirty="0"/>
              <a:t>Rating </a:t>
            </a:r>
          </a:p>
          <a:p>
            <a:pPr marL="316730" lvl="1" indent="0">
              <a:buNone/>
            </a:pPr>
            <a:r>
              <a:rPr lang="en-US" dirty="0"/>
              <a:t>Challenge: Improve Netflix recommendation algorithm</a:t>
            </a:r>
          </a:p>
          <a:p>
            <a:pPr marL="316730" lvl="1" indent="0">
              <a:buNone/>
            </a:pPr>
            <a:endParaRPr lang="en-US" dirty="0"/>
          </a:p>
          <a:p>
            <a:pPr marL="316730" lvl="1" indent="0">
              <a:buNone/>
            </a:pPr>
            <a:r>
              <a:rPr lang="en-US" dirty="0"/>
              <a:t>Unintentional Challenge: Identify Netflix subscribers!</a:t>
            </a:r>
          </a:p>
          <a:p>
            <a:pPr marL="773930" lvl="1" indent="-457200"/>
            <a:endParaRPr lang="en-US" dirty="0"/>
          </a:p>
          <a:p>
            <a:pPr marL="773930" lvl="1" indent="-457200"/>
            <a:endParaRPr lang="en-US" dirty="0"/>
          </a:p>
        </p:txBody>
      </p:sp>
      <p:sp>
        <p:nvSpPr>
          <p:cNvPr id="9" name="Title 8">
            <a:extLst>
              <a:ext uri="{FF2B5EF4-FFF2-40B4-BE49-F238E27FC236}">
                <a16:creationId xmlns:a16="http://schemas.microsoft.com/office/drawing/2014/main" id="{69607301-2C0A-2748-BECA-260C38E29FE5}"/>
              </a:ext>
            </a:extLst>
          </p:cNvPr>
          <p:cNvSpPr>
            <a:spLocks noGrp="1"/>
          </p:cNvSpPr>
          <p:nvPr>
            <p:ph type="title"/>
          </p:nvPr>
        </p:nvSpPr>
        <p:spPr/>
        <p:txBody>
          <a:bodyPr/>
          <a:lstStyle/>
          <a:p>
            <a:r>
              <a:rPr lang="en-US" dirty="0"/>
              <a:t>The Netflix Challenge (2008-2009)</a:t>
            </a:r>
          </a:p>
        </p:txBody>
      </p:sp>
    </p:spTree>
    <p:extLst>
      <p:ext uri="{BB962C8B-B14F-4D97-AF65-F5344CB8AC3E}">
        <p14:creationId xmlns:p14="http://schemas.microsoft.com/office/powerpoint/2010/main" val="2356952347"/>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59D3BD-99C7-DF4F-A3DD-83AD8EEC1F0D}"/>
              </a:ext>
            </a:extLst>
          </p:cNvPr>
          <p:cNvSpPr>
            <a:spLocks noGrp="1"/>
          </p:cNvSpPr>
          <p:nvPr>
            <p:ph type="body" idx="1"/>
          </p:nvPr>
        </p:nvSpPr>
        <p:spPr/>
        <p:txBody>
          <a:bodyPr/>
          <a:lstStyle/>
          <a:p>
            <a:endParaRPr lang="en-US"/>
          </a:p>
        </p:txBody>
      </p:sp>
      <p:sp>
        <p:nvSpPr>
          <p:cNvPr id="3" name="Title 2">
            <a:extLst>
              <a:ext uri="{FF2B5EF4-FFF2-40B4-BE49-F238E27FC236}">
                <a16:creationId xmlns:a16="http://schemas.microsoft.com/office/drawing/2014/main" id="{CA286AC8-585D-0143-9043-4F681A26BBE6}"/>
              </a:ext>
            </a:extLst>
          </p:cNvPr>
          <p:cNvSpPr>
            <a:spLocks noGrp="1"/>
          </p:cNvSpPr>
          <p:nvPr>
            <p:ph type="title"/>
          </p:nvPr>
        </p:nvSpPr>
        <p:spPr/>
        <p:txBody>
          <a:bodyPr/>
          <a:lstStyle/>
          <a:p>
            <a:r>
              <a:rPr lang="en-US" dirty="0"/>
              <a:t>Re-identifying the Netflix Challenge Victims</a:t>
            </a:r>
          </a:p>
        </p:txBody>
      </p:sp>
      <p:sp>
        <p:nvSpPr>
          <p:cNvPr id="4" name="Oval 3">
            <a:extLst>
              <a:ext uri="{FF2B5EF4-FFF2-40B4-BE49-F238E27FC236}">
                <a16:creationId xmlns:a16="http://schemas.microsoft.com/office/drawing/2014/main" id="{B0EEEF9A-A3B1-B743-A4F4-DA1AB16C22E5}"/>
              </a:ext>
            </a:extLst>
          </p:cNvPr>
          <p:cNvSpPr/>
          <p:nvPr/>
        </p:nvSpPr>
        <p:spPr>
          <a:xfrm>
            <a:off x="5733738" y="3492708"/>
            <a:ext cx="4392118" cy="4062334"/>
          </a:xfrm>
          <a:prstGeom prst="ellipse">
            <a:avLst/>
          </a:prstGeom>
          <a:solidFill>
            <a:schemeClr val="bg1">
              <a:alpha val="0"/>
            </a:schemeClr>
          </a:solidFill>
          <a:ln w="76200" cap="flat">
            <a:solidFill>
              <a:srgbClr val="7030A0"/>
            </a:solidFill>
            <a:prstDash val="solid"/>
            <a:bevel/>
          </a:ln>
          <a:effectLst>
            <a:outerShdw blurRad="63500" dist="508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6" name="Rectangle 5">
            <a:extLst>
              <a:ext uri="{FF2B5EF4-FFF2-40B4-BE49-F238E27FC236}">
                <a16:creationId xmlns:a16="http://schemas.microsoft.com/office/drawing/2014/main" id="{8B3B0CDC-9587-3547-83FA-10E5AAC5ED8D}"/>
              </a:ext>
            </a:extLst>
          </p:cNvPr>
          <p:cNvSpPr/>
          <p:nvPr/>
        </p:nvSpPr>
        <p:spPr>
          <a:xfrm>
            <a:off x="10380801" y="4904219"/>
            <a:ext cx="1558440" cy="1569660"/>
          </a:xfrm>
          <a:prstGeom prst="rect">
            <a:avLst/>
          </a:prstGeom>
        </p:spPr>
        <p:txBody>
          <a:bodyPr wrap="none">
            <a:spAutoFit/>
          </a:bodyPr>
          <a:lstStyle/>
          <a:p>
            <a:pPr algn="ctr"/>
            <a:r>
              <a:rPr lang="en-US" b="1" dirty="0">
                <a:solidFill>
                  <a:srgbClr val="7030A0"/>
                </a:solidFill>
              </a:rPr>
              <a:t>“Direct” </a:t>
            </a:r>
            <a:br>
              <a:rPr lang="en-US" b="1" dirty="0">
                <a:solidFill>
                  <a:srgbClr val="7030A0"/>
                </a:solidFill>
              </a:rPr>
            </a:br>
            <a:r>
              <a:rPr lang="en-US" b="1" dirty="0">
                <a:solidFill>
                  <a:srgbClr val="7030A0"/>
                </a:solidFill>
              </a:rPr>
              <a:t>or</a:t>
            </a:r>
            <a:br>
              <a:rPr lang="en-US" b="1" dirty="0">
                <a:solidFill>
                  <a:srgbClr val="7030A0"/>
                </a:solidFill>
              </a:rPr>
            </a:br>
            <a:r>
              <a:rPr lang="en-US" b="1" dirty="0">
                <a:solidFill>
                  <a:srgbClr val="7030A0"/>
                </a:solidFill>
              </a:rPr>
              <a:t>“Explicit”</a:t>
            </a:r>
            <a:br>
              <a:rPr lang="en-US" b="1" dirty="0">
                <a:solidFill>
                  <a:srgbClr val="7030A0"/>
                </a:solidFill>
              </a:rPr>
            </a:br>
            <a:r>
              <a:rPr lang="en-US" b="1" dirty="0">
                <a:solidFill>
                  <a:srgbClr val="7030A0"/>
                </a:solidFill>
              </a:rPr>
              <a:t> identifiers</a:t>
            </a:r>
          </a:p>
        </p:txBody>
      </p:sp>
      <p:sp>
        <p:nvSpPr>
          <p:cNvPr id="7" name="Rectangle 6">
            <a:extLst>
              <a:ext uri="{FF2B5EF4-FFF2-40B4-BE49-F238E27FC236}">
                <a16:creationId xmlns:a16="http://schemas.microsoft.com/office/drawing/2014/main" id="{A9D0CFA7-EAF7-9545-8F68-50EEE1759E9C}"/>
              </a:ext>
            </a:extLst>
          </p:cNvPr>
          <p:cNvSpPr/>
          <p:nvPr/>
        </p:nvSpPr>
        <p:spPr>
          <a:xfrm>
            <a:off x="1030004" y="5293042"/>
            <a:ext cx="2278188" cy="461665"/>
          </a:xfrm>
          <a:prstGeom prst="rect">
            <a:avLst/>
          </a:prstGeom>
        </p:spPr>
        <p:txBody>
          <a:bodyPr wrap="none">
            <a:spAutoFit/>
          </a:bodyPr>
          <a:lstStyle/>
          <a:p>
            <a:pPr algn="ctr"/>
            <a:r>
              <a:rPr lang="en-US" b="1" dirty="0">
                <a:solidFill>
                  <a:srgbClr val="FF0000"/>
                </a:solidFill>
              </a:rPr>
              <a:t>“Sensitive Data”</a:t>
            </a:r>
          </a:p>
        </p:txBody>
      </p:sp>
      <p:sp>
        <p:nvSpPr>
          <p:cNvPr id="8" name="Oval 7">
            <a:extLst>
              <a:ext uri="{FF2B5EF4-FFF2-40B4-BE49-F238E27FC236}">
                <a16:creationId xmlns:a16="http://schemas.microsoft.com/office/drawing/2014/main" id="{55769B9A-7D4B-804B-9502-988017AD47E9}"/>
              </a:ext>
            </a:extLst>
          </p:cNvPr>
          <p:cNvSpPr/>
          <p:nvPr/>
        </p:nvSpPr>
        <p:spPr>
          <a:xfrm>
            <a:off x="3537679" y="3492708"/>
            <a:ext cx="4392118" cy="4062334"/>
          </a:xfrm>
          <a:prstGeom prst="ellipse">
            <a:avLst/>
          </a:prstGeom>
          <a:noFill/>
          <a:ln w="76200" cap="flat">
            <a:solidFill>
              <a:srgbClr val="FF0000"/>
            </a:solidFill>
            <a:prstDash val="solid"/>
            <a:bevel/>
          </a:ln>
          <a:effectLst>
            <a:outerShdw blurRad="63500" dist="508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9" name="TextBox 8">
            <a:extLst>
              <a:ext uri="{FF2B5EF4-FFF2-40B4-BE49-F238E27FC236}">
                <a16:creationId xmlns:a16="http://schemas.microsoft.com/office/drawing/2014/main" id="{3C5625D3-5F30-D049-9B7B-48023AEE173D}"/>
              </a:ext>
            </a:extLst>
          </p:cNvPr>
          <p:cNvSpPr txBox="1"/>
          <p:nvPr/>
        </p:nvSpPr>
        <p:spPr>
          <a:xfrm>
            <a:off x="4057505" y="4350219"/>
            <a:ext cx="1283876" cy="23473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5023" tIns="65023" rIns="65023" bIns="65023"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FF0000"/>
                </a:solidFill>
                <a:effectLst/>
                <a:uFillTx/>
                <a:latin typeface="Calibri"/>
                <a:ea typeface="Calibri"/>
                <a:cs typeface="Calibri"/>
                <a:sym typeface="Calibri"/>
              </a:rPr>
              <a:t>Other</a:t>
            </a:r>
          </a:p>
          <a:p>
            <a:pPr marL="0" marR="0" indent="0" algn="ctr" defTabSz="91440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FF0000"/>
                </a:solidFill>
                <a:effectLst/>
                <a:uFillTx/>
                <a:latin typeface="Calibri"/>
                <a:ea typeface="Calibri"/>
                <a:cs typeface="Calibri"/>
                <a:sym typeface="Calibri"/>
              </a:rPr>
              <a:t>Movies</a:t>
            </a:r>
            <a:br>
              <a:rPr kumimoji="0" lang="en-US" sz="2400" b="1" i="0" u="none" strike="noStrike" cap="none" spc="0" normalizeH="0" baseline="0" dirty="0">
                <a:ln>
                  <a:noFill/>
                </a:ln>
                <a:solidFill>
                  <a:srgbClr val="FF0000"/>
                </a:solidFill>
                <a:effectLst/>
                <a:uFillTx/>
                <a:latin typeface="Calibri"/>
                <a:ea typeface="Calibri"/>
                <a:cs typeface="Calibri"/>
                <a:sym typeface="Calibri"/>
              </a:rPr>
            </a:br>
            <a:r>
              <a:rPr kumimoji="0" lang="en-US" sz="2400" b="1" i="0" u="none" strike="noStrike" cap="none" spc="0" normalizeH="0" baseline="0" dirty="0">
                <a:ln>
                  <a:noFill/>
                </a:ln>
                <a:solidFill>
                  <a:srgbClr val="FF0000"/>
                </a:solidFill>
                <a:effectLst/>
                <a:uFillTx/>
                <a:latin typeface="Calibri"/>
                <a:ea typeface="Calibri"/>
                <a:cs typeface="Calibri"/>
                <a:sym typeface="Calibri"/>
              </a:rPr>
              <a:t>Watched</a:t>
            </a:r>
          </a:p>
          <a:p>
            <a:pPr marL="0" marR="0" indent="0" algn="ctr" defTabSz="914400" rtl="0" fontAlgn="auto" latinLnBrk="0" hangingPunct="0">
              <a:lnSpc>
                <a:spcPct val="100000"/>
              </a:lnSpc>
              <a:spcBef>
                <a:spcPts val="0"/>
              </a:spcBef>
              <a:spcAft>
                <a:spcPts val="0"/>
              </a:spcAft>
              <a:buClrTx/>
              <a:buSzTx/>
              <a:buFontTx/>
              <a:buNone/>
              <a:tabLst/>
            </a:pPr>
            <a:r>
              <a:rPr lang="en-US" b="1" dirty="0">
                <a:solidFill>
                  <a:srgbClr val="FF0000"/>
                </a:solidFill>
              </a:rPr>
              <a:t>&amp;</a:t>
            </a:r>
          </a:p>
          <a:p>
            <a:pPr marL="0" marR="0" indent="0" algn="ctr" defTabSz="91440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FF0000"/>
                </a:solidFill>
                <a:effectLst/>
                <a:uFillTx/>
                <a:latin typeface="Calibri"/>
                <a:ea typeface="Calibri"/>
                <a:cs typeface="Calibri"/>
                <a:sym typeface="Calibri"/>
              </a:rPr>
              <a:t>Movie</a:t>
            </a:r>
          </a:p>
          <a:p>
            <a:pPr marL="0" marR="0" indent="0" algn="ctr" defTabSz="91440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FF0000"/>
                </a:solidFill>
                <a:effectLst/>
                <a:uFillTx/>
                <a:latin typeface="Calibri"/>
                <a:ea typeface="Calibri"/>
                <a:cs typeface="Calibri"/>
                <a:sym typeface="Calibri"/>
              </a:rPr>
              <a:t>Rankings</a:t>
            </a:r>
          </a:p>
        </p:txBody>
      </p:sp>
      <p:sp>
        <p:nvSpPr>
          <p:cNvPr id="10" name="TextBox 9">
            <a:extLst>
              <a:ext uri="{FF2B5EF4-FFF2-40B4-BE49-F238E27FC236}">
                <a16:creationId xmlns:a16="http://schemas.microsoft.com/office/drawing/2014/main" id="{2226BDB3-E04F-4847-B224-7640DB37C60B}"/>
              </a:ext>
            </a:extLst>
          </p:cNvPr>
          <p:cNvSpPr txBox="1"/>
          <p:nvPr/>
        </p:nvSpPr>
        <p:spPr>
          <a:xfrm>
            <a:off x="6217982" y="4538994"/>
            <a:ext cx="1283875" cy="19779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5023" tIns="65023" rIns="65023" bIns="65023"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00B0F0"/>
                </a:solidFill>
                <a:effectLst/>
                <a:uFillTx/>
                <a:latin typeface="Calibri"/>
                <a:ea typeface="Calibri"/>
                <a:cs typeface="Calibri"/>
                <a:sym typeface="Calibri"/>
              </a:rPr>
              <a:t>Movies</a:t>
            </a:r>
          </a:p>
          <a:p>
            <a:pPr marL="0" marR="0" indent="0" algn="ctr" defTabSz="914400" rtl="0" fontAlgn="auto" latinLnBrk="0" hangingPunct="0">
              <a:lnSpc>
                <a:spcPct val="100000"/>
              </a:lnSpc>
              <a:spcBef>
                <a:spcPts val="0"/>
              </a:spcBef>
              <a:spcAft>
                <a:spcPts val="0"/>
              </a:spcAft>
              <a:buClrTx/>
              <a:buSzTx/>
              <a:buFontTx/>
              <a:buNone/>
              <a:tabLst/>
            </a:pPr>
            <a:r>
              <a:rPr lang="en-US" b="1" dirty="0">
                <a:solidFill>
                  <a:srgbClr val="00B0F0"/>
                </a:solidFill>
              </a:rPr>
              <a:t>Watched</a:t>
            </a:r>
          </a:p>
          <a:p>
            <a:pPr marL="0" marR="0" indent="0" algn="ctr" defTabSz="91440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00B0F0"/>
                </a:solidFill>
                <a:effectLst/>
                <a:uFillTx/>
                <a:latin typeface="Calibri"/>
                <a:ea typeface="Calibri"/>
                <a:cs typeface="Calibri"/>
                <a:sym typeface="Calibri"/>
              </a:rPr>
              <a:t>&amp; </a:t>
            </a:r>
            <a:br>
              <a:rPr kumimoji="0" lang="en-US" sz="2400" b="1" i="0" u="none" strike="noStrike" cap="none" spc="0" normalizeH="0" baseline="0" dirty="0">
                <a:ln>
                  <a:noFill/>
                </a:ln>
                <a:solidFill>
                  <a:srgbClr val="00B0F0"/>
                </a:solidFill>
                <a:effectLst/>
                <a:uFillTx/>
                <a:latin typeface="Calibri"/>
                <a:ea typeface="Calibri"/>
                <a:cs typeface="Calibri"/>
                <a:sym typeface="Calibri"/>
              </a:rPr>
            </a:br>
            <a:r>
              <a:rPr kumimoji="0" lang="en-US" sz="2400" b="1" i="0" u="none" strike="noStrike" cap="none" spc="0" normalizeH="0" baseline="0" dirty="0">
                <a:ln>
                  <a:noFill/>
                </a:ln>
                <a:solidFill>
                  <a:srgbClr val="00B0F0"/>
                </a:solidFill>
                <a:effectLst/>
                <a:uFillTx/>
                <a:latin typeface="Calibri"/>
                <a:ea typeface="Calibri"/>
                <a:cs typeface="Calibri"/>
                <a:sym typeface="Calibri"/>
              </a:rPr>
              <a:t>Movie</a:t>
            </a:r>
            <a:br>
              <a:rPr kumimoji="0" lang="en-US" sz="2400" b="1" i="0" u="none" strike="noStrike" cap="none" spc="0" normalizeH="0" baseline="0" dirty="0">
                <a:ln>
                  <a:noFill/>
                </a:ln>
                <a:solidFill>
                  <a:srgbClr val="00B0F0"/>
                </a:solidFill>
                <a:effectLst/>
                <a:uFillTx/>
                <a:latin typeface="Calibri"/>
                <a:ea typeface="Calibri"/>
                <a:cs typeface="Calibri"/>
                <a:sym typeface="Calibri"/>
              </a:rPr>
            </a:br>
            <a:r>
              <a:rPr kumimoji="0" lang="en-US" sz="2400" b="1" i="0" u="none" strike="noStrike" cap="none" spc="0" normalizeH="0" baseline="0" dirty="0">
                <a:ln>
                  <a:noFill/>
                </a:ln>
                <a:solidFill>
                  <a:srgbClr val="00B0F0"/>
                </a:solidFill>
                <a:effectLst/>
                <a:uFillTx/>
                <a:latin typeface="Calibri"/>
                <a:ea typeface="Calibri"/>
                <a:cs typeface="Calibri"/>
                <a:sym typeface="Calibri"/>
              </a:rPr>
              <a:t>Rankings</a:t>
            </a:r>
          </a:p>
        </p:txBody>
      </p:sp>
      <p:sp>
        <p:nvSpPr>
          <p:cNvPr id="12" name="Rectangle 11">
            <a:extLst>
              <a:ext uri="{FF2B5EF4-FFF2-40B4-BE49-F238E27FC236}">
                <a16:creationId xmlns:a16="http://schemas.microsoft.com/office/drawing/2014/main" id="{659386AE-D37A-3C47-BB97-CFB6662C4B82}"/>
              </a:ext>
            </a:extLst>
          </p:cNvPr>
          <p:cNvSpPr/>
          <p:nvPr/>
        </p:nvSpPr>
        <p:spPr>
          <a:xfrm>
            <a:off x="8237259" y="5108375"/>
            <a:ext cx="1460657" cy="830997"/>
          </a:xfrm>
          <a:prstGeom prst="rect">
            <a:avLst/>
          </a:prstGeom>
        </p:spPr>
        <p:txBody>
          <a:bodyPr wrap="none">
            <a:spAutoFit/>
          </a:bodyPr>
          <a:lstStyle/>
          <a:p>
            <a:pPr algn="ctr"/>
            <a:r>
              <a:rPr lang="en-US" b="1" dirty="0">
                <a:solidFill>
                  <a:srgbClr val="7030A0"/>
                </a:solidFill>
              </a:rPr>
              <a:t>IMDB</a:t>
            </a:r>
          </a:p>
          <a:p>
            <a:pPr algn="ctr"/>
            <a:r>
              <a:rPr lang="en-US" b="1" dirty="0">
                <a:solidFill>
                  <a:srgbClr val="7030A0"/>
                </a:solidFill>
              </a:rPr>
              <a:t>username</a:t>
            </a:r>
          </a:p>
        </p:txBody>
      </p:sp>
      <p:sp>
        <p:nvSpPr>
          <p:cNvPr id="13" name="Rectangle 12">
            <a:extLst>
              <a:ext uri="{FF2B5EF4-FFF2-40B4-BE49-F238E27FC236}">
                <a16:creationId xmlns:a16="http://schemas.microsoft.com/office/drawing/2014/main" id="{599DFFF0-5922-0D40-86F1-A7D8C3E26E64}"/>
              </a:ext>
            </a:extLst>
          </p:cNvPr>
          <p:cNvSpPr/>
          <p:nvPr/>
        </p:nvSpPr>
        <p:spPr>
          <a:xfrm>
            <a:off x="4012171" y="7713803"/>
            <a:ext cx="1329210" cy="1200329"/>
          </a:xfrm>
          <a:prstGeom prst="rect">
            <a:avLst/>
          </a:prstGeom>
        </p:spPr>
        <p:txBody>
          <a:bodyPr wrap="none">
            <a:spAutoFit/>
          </a:bodyPr>
          <a:lstStyle/>
          <a:p>
            <a:pPr algn="ctr"/>
            <a:r>
              <a:rPr lang="en-US" b="1" dirty="0">
                <a:solidFill>
                  <a:srgbClr val="FF0000"/>
                </a:solidFill>
              </a:rPr>
              <a:t>Netflix</a:t>
            </a:r>
          </a:p>
          <a:p>
            <a:pPr algn="ctr"/>
            <a:r>
              <a:rPr lang="en-US" b="1" dirty="0">
                <a:solidFill>
                  <a:srgbClr val="FF0000"/>
                </a:solidFill>
              </a:rPr>
              <a:t>Provided</a:t>
            </a:r>
          </a:p>
          <a:p>
            <a:pPr algn="ctr"/>
            <a:r>
              <a:rPr lang="en-US" b="1" dirty="0">
                <a:solidFill>
                  <a:srgbClr val="FF0000"/>
                </a:solidFill>
              </a:rPr>
              <a:t>Data</a:t>
            </a:r>
          </a:p>
        </p:txBody>
      </p:sp>
    </p:spTree>
    <p:extLst>
      <p:ext uri="{BB962C8B-B14F-4D97-AF65-F5344CB8AC3E}">
        <p14:creationId xmlns:p14="http://schemas.microsoft.com/office/powerpoint/2010/main" val="888015853"/>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4BC462D-D34D-5242-B836-AE665176AE8C}"/>
              </a:ext>
            </a:extLst>
          </p:cNvPr>
          <p:cNvSpPr>
            <a:spLocks noGrp="1"/>
          </p:cNvSpPr>
          <p:nvPr>
            <p:ph type="body" idx="1"/>
          </p:nvPr>
        </p:nvSpPr>
        <p:spPr/>
        <p:txBody>
          <a:bodyPr/>
          <a:lstStyle/>
          <a:p>
            <a:endParaRPr lang="en-US"/>
          </a:p>
        </p:txBody>
      </p:sp>
      <p:sp>
        <p:nvSpPr>
          <p:cNvPr id="3" name="Title 2">
            <a:extLst>
              <a:ext uri="{FF2B5EF4-FFF2-40B4-BE49-F238E27FC236}">
                <a16:creationId xmlns:a16="http://schemas.microsoft.com/office/drawing/2014/main" id="{B22E5292-9B65-B847-B031-310C47CBFB01}"/>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E34C26D9-AD25-764A-B1BB-EFF69D60C2F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14798" y="2983043"/>
            <a:ext cx="12343160" cy="4964777"/>
          </a:xfrm>
          <a:prstGeom prst="rect">
            <a:avLst/>
          </a:prstGeom>
        </p:spPr>
      </p:pic>
    </p:spTree>
    <p:extLst>
      <p:ext uri="{BB962C8B-B14F-4D97-AF65-F5344CB8AC3E}">
        <p14:creationId xmlns:p14="http://schemas.microsoft.com/office/powerpoint/2010/main" val="3708241568"/>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BB7AB71-A04C-094E-B615-D191FED82B14}"/>
              </a:ext>
            </a:extLst>
          </p:cNvPr>
          <p:cNvSpPr>
            <a:spLocks noGrp="1"/>
          </p:cNvSpPr>
          <p:nvPr>
            <p:ph type="body" idx="1"/>
          </p:nvPr>
        </p:nvSpPr>
        <p:spPr/>
        <p:txBody>
          <a:bodyPr/>
          <a:lstStyle/>
          <a:p>
            <a:endParaRPr lang="en-US" dirty="0"/>
          </a:p>
        </p:txBody>
      </p:sp>
      <p:sp>
        <p:nvSpPr>
          <p:cNvPr id="3" name="Title 2">
            <a:extLst>
              <a:ext uri="{FF2B5EF4-FFF2-40B4-BE49-F238E27FC236}">
                <a16:creationId xmlns:a16="http://schemas.microsoft.com/office/drawing/2014/main" id="{E9C804E7-FCB6-6D4A-B1CF-554BC13D8466}"/>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881AC8CF-6F7B-C440-97EE-1B87ACBFD48C}"/>
              </a:ext>
            </a:extLst>
          </p:cNvPr>
          <p:cNvPicPr>
            <a:picLocks noChangeAspect="1"/>
          </p:cNvPicPr>
          <p:nvPr/>
        </p:nvPicPr>
        <p:blipFill>
          <a:blip r:embed="rId2"/>
          <a:stretch>
            <a:fillRect/>
          </a:stretch>
        </p:blipFill>
        <p:spPr>
          <a:xfrm>
            <a:off x="314798" y="811205"/>
            <a:ext cx="10448487" cy="8335548"/>
          </a:xfrm>
          <a:prstGeom prst="rect">
            <a:avLst/>
          </a:prstGeom>
        </p:spPr>
      </p:pic>
      <p:pic>
        <p:nvPicPr>
          <p:cNvPr id="4" name="Picture 2">
            <a:extLst>
              <a:ext uri="{FF2B5EF4-FFF2-40B4-BE49-F238E27FC236}">
                <a16:creationId xmlns:a16="http://schemas.microsoft.com/office/drawing/2014/main" id="{3D3839EB-2800-3E4F-86E5-5283AEB225C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4001" t="53513" r="10757" b="13951"/>
          <a:stretch/>
        </p:blipFill>
        <p:spPr bwMode="auto">
          <a:xfrm>
            <a:off x="8499423" y="1856510"/>
            <a:ext cx="3860800" cy="2235805"/>
          </a:xfrm>
          <a:prstGeom prst="rect">
            <a:avLst/>
          </a:prstGeom>
          <a:noFill/>
          <a:ln w="9525">
            <a:noFill/>
            <a:miter lim="800000"/>
            <a:headEnd/>
            <a:tailEnd/>
          </a:ln>
          <a:effectLst>
            <a:prstShdw prst="shdw17" dist="17961" dir="2700000">
              <a:schemeClr val="accent1">
                <a:gamma/>
                <a:shade val="60000"/>
                <a:invGamma/>
              </a:schemeClr>
            </a:prstShdw>
          </a:effectLst>
        </p:spPr>
      </p:pic>
    </p:spTree>
    <p:extLst>
      <p:ext uri="{BB962C8B-B14F-4D97-AF65-F5344CB8AC3E}">
        <p14:creationId xmlns:p14="http://schemas.microsoft.com/office/powerpoint/2010/main" val="663073982"/>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47DB05-8B9B-AD46-8658-B360F3AE3A79}"/>
              </a:ext>
            </a:extLst>
          </p:cNvPr>
          <p:cNvSpPr>
            <a:spLocks noGrp="1"/>
          </p:cNvSpPr>
          <p:nvPr>
            <p:ph type="body" idx="1"/>
          </p:nvPr>
        </p:nvSpPr>
        <p:spPr/>
        <p:txBody>
          <a:bodyPr/>
          <a:lstStyle/>
          <a:p>
            <a:pPr marL="831080" lvl="1" indent="-514350">
              <a:buFont typeface="+mj-lt"/>
              <a:buAutoNum type="arabicPeriod"/>
            </a:pPr>
            <a:r>
              <a:rPr lang="en-US" dirty="0"/>
              <a:t>People want our data </a:t>
            </a:r>
            <a:br>
              <a:rPr lang="en-US" dirty="0"/>
            </a:br>
            <a:r>
              <a:rPr lang="en-US" b="1" dirty="0"/>
              <a:t>— but the data can cause harms.</a:t>
            </a:r>
          </a:p>
          <a:p>
            <a:pPr marL="831080" lvl="1" indent="-514350">
              <a:buFont typeface="+mj-lt"/>
              <a:buAutoNum type="arabicPeriod"/>
            </a:pPr>
            <a:r>
              <a:rPr lang="en-US" dirty="0"/>
              <a:t>We can de-identify data by removing names </a:t>
            </a:r>
            <a:br>
              <a:rPr lang="en-US" dirty="0"/>
            </a:br>
            <a:r>
              <a:rPr lang="en-US" b="1" dirty="0"/>
              <a:t>— but people can still be identified.</a:t>
            </a:r>
          </a:p>
          <a:p>
            <a:pPr marL="831080" lvl="1" indent="-514350">
              <a:buFont typeface="+mj-lt"/>
              <a:buAutoNum type="arabicPeriod"/>
            </a:pPr>
            <a:r>
              <a:rPr lang="en-US" dirty="0"/>
              <a:t>Beyond names, </a:t>
            </a:r>
            <a:r>
              <a:rPr lang="en-US" i="1" dirty="0"/>
              <a:t>all direct identifiers must be removed. </a:t>
            </a:r>
            <a:br>
              <a:rPr lang="en-US" i="1" dirty="0"/>
            </a:br>
            <a:r>
              <a:rPr lang="en-US" b="1" i="1" dirty="0"/>
              <a:t>Quasi-identifiers (indirect identifiers) must be manipulated. </a:t>
            </a:r>
          </a:p>
          <a:p>
            <a:pPr marL="831080" lvl="1" indent="-514350">
              <a:buFont typeface="+mj-lt"/>
              <a:buAutoNum type="arabicPeriod"/>
            </a:pPr>
            <a:r>
              <a:rPr lang="en-US" b="1" i="1" dirty="0"/>
              <a:t>All data are potentially identifying.</a:t>
            </a:r>
            <a:endParaRPr lang="en-US" dirty="0"/>
          </a:p>
        </p:txBody>
      </p:sp>
      <p:sp>
        <p:nvSpPr>
          <p:cNvPr id="3" name="Title 2">
            <a:extLst>
              <a:ext uri="{FF2B5EF4-FFF2-40B4-BE49-F238E27FC236}">
                <a16:creationId xmlns:a16="http://schemas.microsoft.com/office/drawing/2014/main" id="{3CEF8A70-FF06-804E-AF0F-B4C700605618}"/>
              </a:ext>
            </a:extLst>
          </p:cNvPr>
          <p:cNvSpPr>
            <a:spLocks noGrp="1"/>
          </p:cNvSpPr>
          <p:nvPr>
            <p:ph type="title"/>
          </p:nvPr>
        </p:nvSpPr>
        <p:spPr/>
        <p:txBody>
          <a:bodyPr/>
          <a:lstStyle/>
          <a:p>
            <a:r>
              <a:rPr lang="en-US" dirty="0"/>
              <a:t>Open Data Lessons</a:t>
            </a:r>
          </a:p>
        </p:txBody>
      </p:sp>
    </p:spTree>
    <p:extLst>
      <p:ext uri="{BB962C8B-B14F-4D97-AF65-F5344CB8AC3E}">
        <p14:creationId xmlns:p14="http://schemas.microsoft.com/office/powerpoint/2010/main" val="2672730465"/>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a:bodyPr>
          <a:lstStyle/>
          <a:p>
            <a:pPr marL="831080" lvl="1" indent="-514350">
              <a:buFont typeface="+mj-lt"/>
              <a:buAutoNum type="arabicPeriod"/>
            </a:pPr>
            <a:r>
              <a:rPr lang="en-US" dirty="0"/>
              <a:t>Privacy risks of Open Data ☺</a:t>
            </a:r>
          </a:p>
          <a:p>
            <a:pPr marL="831080" lvl="1" indent="-514350">
              <a:buFont typeface="+mj-lt"/>
              <a:buAutoNum type="arabicPeriod"/>
            </a:pPr>
            <a:r>
              <a:rPr lang="en-US" dirty="0"/>
              <a:t>Addressing privacy risks with de-identification ☺</a:t>
            </a:r>
          </a:p>
          <a:p>
            <a:pPr marL="831080" lvl="1" indent="-514350">
              <a:buFont typeface="+mj-lt"/>
              <a:buAutoNum type="arabicPeriod"/>
            </a:pPr>
            <a:r>
              <a:rPr lang="en-US" dirty="0">
                <a:solidFill>
                  <a:schemeClr val="tx1"/>
                </a:solidFill>
              </a:rPr>
              <a:t>De-identification techniques</a:t>
            </a:r>
            <a:r>
              <a:rPr lang="en-US" dirty="0"/>
              <a:t> ☺</a:t>
            </a:r>
            <a:endParaRPr lang="en-US" dirty="0">
              <a:solidFill>
                <a:schemeClr val="tx1"/>
              </a:solidFill>
            </a:endParaRPr>
          </a:p>
          <a:p>
            <a:pPr marL="831080" lvl="1" indent="-514350">
              <a:buFont typeface="+mj-lt"/>
              <a:buAutoNum type="arabicPeriod"/>
            </a:pPr>
            <a:r>
              <a:rPr lang="en-US" dirty="0">
                <a:solidFill>
                  <a:schemeClr val="tx1"/>
                </a:solidFill>
              </a:rPr>
              <a:t>De-identification failings</a:t>
            </a:r>
            <a:r>
              <a:rPr lang="en-US" dirty="0"/>
              <a:t> ☺</a:t>
            </a:r>
            <a:endParaRPr lang="en-US" dirty="0">
              <a:solidFill>
                <a:schemeClr val="tx1"/>
              </a:solidFill>
            </a:endParaRPr>
          </a:p>
          <a:p>
            <a:pPr marL="831080" lvl="1" indent="-514350">
              <a:buFont typeface="+mj-lt"/>
              <a:buAutoNum type="arabicPeriod"/>
            </a:pPr>
            <a:r>
              <a:rPr lang="en-US" dirty="0">
                <a:solidFill>
                  <a:schemeClr val="tx1"/>
                </a:solidFill>
              </a:rPr>
              <a:t>Database reconstruction</a:t>
            </a:r>
          </a:p>
          <a:p>
            <a:pPr marL="831080" lvl="1" indent="-514350">
              <a:buFont typeface="+mj-lt"/>
              <a:buAutoNum type="arabicPeriod"/>
            </a:pPr>
            <a:r>
              <a:rPr lang="en-US" dirty="0">
                <a:solidFill>
                  <a:schemeClr val="bg1">
                    <a:lumMod val="85000"/>
                  </a:schemeClr>
                </a:solidFill>
              </a:rPr>
              <a:t>Differential Privacy</a:t>
            </a:r>
          </a:p>
          <a:p>
            <a:endParaRPr lang="en-US" dirty="0">
              <a:solidFill>
                <a:schemeClr val="tx2"/>
              </a:solidFill>
            </a:endParaRPr>
          </a:p>
        </p:txBody>
      </p:sp>
      <p:sp>
        <p:nvSpPr>
          <p:cNvPr id="3" name="Title 2"/>
          <p:cNvSpPr>
            <a:spLocks noGrp="1"/>
          </p:cNvSpPr>
          <p:nvPr>
            <p:ph type="title"/>
          </p:nvPr>
        </p:nvSpPr>
        <p:spPr/>
        <p:txBody>
          <a:bodyPr/>
          <a:lstStyle/>
          <a:p>
            <a:r>
              <a:rPr lang="en-US" dirty="0"/>
              <a:t>Outline for today’s talk</a:t>
            </a:r>
          </a:p>
        </p:txBody>
      </p:sp>
    </p:spTree>
    <p:extLst>
      <p:ext uri="{BB962C8B-B14F-4D97-AF65-F5344CB8AC3E}">
        <p14:creationId xmlns:p14="http://schemas.microsoft.com/office/powerpoint/2010/main" val="981147594"/>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08AA424-C81E-994A-BA42-6ED4183250B3}"/>
              </a:ext>
            </a:extLst>
          </p:cNvPr>
          <p:cNvPicPr>
            <a:picLocks noChangeAspect="1"/>
          </p:cNvPicPr>
          <p:nvPr/>
        </p:nvPicPr>
        <p:blipFill>
          <a:blip r:embed="rId2"/>
          <a:stretch>
            <a:fillRect/>
          </a:stretch>
        </p:blipFill>
        <p:spPr>
          <a:xfrm>
            <a:off x="725929" y="352425"/>
            <a:ext cx="11953752" cy="6723986"/>
          </a:xfrm>
          <a:prstGeom prst="rect">
            <a:avLst/>
          </a:prstGeom>
        </p:spPr>
      </p:pic>
      <p:sp>
        <p:nvSpPr>
          <p:cNvPr id="5" name="Text Placeholder 4">
            <a:extLst>
              <a:ext uri="{FF2B5EF4-FFF2-40B4-BE49-F238E27FC236}">
                <a16:creationId xmlns:a16="http://schemas.microsoft.com/office/drawing/2014/main" id="{5B681557-E304-9146-ADBD-1A618355B4FC}"/>
              </a:ext>
            </a:extLst>
          </p:cNvPr>
          <p:cNvSpPr>
            <a:spLocks noGrp="1"/>
          </p:cNvSpPr>
          <p:nvPr>
            <p:ph type="body" idx="1"/>
          </p:nvPr>
        </p:nvSpPr>
        <p:spPr/>
        <p:txBody>
          <a:bodyPr/>
          <a:lstStyle/>
          <a:p>
            <a:endParaRPr lang="en-US"/>
          </a:p>
        </p:txBody>
      </p:sp>
      <p:sp>
        <p:nvSpPr>
          <p:cNvPr id="4" name="Title 3">
            <a:extLst>
              <a:ext uri="{FF2B5EF4-FFF2-40B4-BE49-F238E27FC236}">
                <a16:creationId xmlns:a16="http://schemas.microsoft.com/office/drawing/2014/main" id="{614135FC-92C9-CE40-B3FC-E1D3F59C2F40}"/>
              </a:ext>
            </a:extLst>
          </p:cNvPr>
          <p:cNvSpPr>
            <a:spLocks noGrp="1"/>
          </p:cNvSpPr>
          <p:nvPr>
            <p:ph type="title"/>
          </p:nvPr>
        </p:nvSpPr>
        <p:spPr/>
        <p:txBody>
          <a:bodyPr/>
          <a:lstStyle/>
          <a:p>
            <a:r>
              <a:rPr lang="en-US" dirty="0"/>
              <a:t>Lesson 5: Database Reconstruction is a real threat.</a:t>
            </a:r>
          </a:p>
        </p:txBody>
      </p:sp>
      <p:pic>
        <p:nvPicPr>
          <p:cNvPr id="7" name="Content Placeholder 6">
            <a:extLst>
              <a:ext uri="{FF2B5EF4-FFF2-40B4-BE49-F238E27FC236}">
                <a16:creationId xmlns:a16="http://schemas.microsoft.com/office/drawing/2014/main" id="{02B47170-97BF-6649-8EAB-24DB2F0CE280}"/>
              </a:ext>
            </a:extLst>
          </p:cNvPr>
          <p:cNvPicPr>
            <a:picLocks noGrp="1" noChangeAspect="1"/>
          </p:cNvPicPr>
          <p:nvPr>
            <p:ph idx="10"/>
          </p:nvPr>
        </p:nvPicPr>
        <p:blipFill>
          <a:blip r:embed="rId3"/>
          <a:stretch>
            <a:fillRect/>
          </a:stretch>
        </p:blipFill>
        <p:spPr>
          <a:xfrm>
            <a:off x="725929" y="352425"/>
            <a:ext cx="11953752" cy="6723986"/>
          </a:xfrm>
          <a:prstGeom prst="rect">
            <a:avLst/>
          </a:prstGeom>
        </p:spPr>
      </p:pic>
      <p:sp>
        <p:nvSpPr>
          <p:cNvPr id="9" name="Rectangle 8">
            <a:extLst>
              <a:ext uri="{FF2B5EF4-FFF2-40B4-BE49-F238E27FC236}">
                <a16:creationId xmlns:a16="http://schemas.microsoft.com/office/drawing/2014/main" id="{C10FF9A3-B226-C14A-954E-40CB0FE55994}"/>
              </a:ext>
            </a:extLst>
          </p:cNvPr>
          <p:cNvSpPr/>
          <p:nvPr/>
        </p:nvSpPr>
        <p:spPr>
          <a:xfrm>
            <a:off x="435176" y="8142147"/>
            <a:ext cx="6475290" cy="677108"/>
          </a:xfrm>
          <a:prstGeom prst="rect">
            <a:avLst/>
          </a:prstGeom>
          <a:solidFill>
            <a:schemeClr val="bg1"/>
          </a:solidFill>
        </p:spPr>
        <p:txBody>
          <a:bodyPr wrap="square">
            <a:spAutoFit/>
          </a:bodyPr>
          <a:lstStyle/>
          <a:p>
            <a:r>
              <a:rPr lang="en-US" sz="3800" b="1" dirty="0">
                <a:solidFill>
                  <a:srgbClr val="282F5F"/>
                </a:solidFill>
              </a:rPr>
              <a:t>Reconstruction is real.</a:t>
            </a:r>
          </a:p>
        </p:txBody>
      </p:sp>
    </p:spTree>
    <p:extLst>
      <p:ext uri="{BB962C8B-B14F-4D97-AF65-F5344CB8AC3E}">
        <p14:creationId xmlns:p14="http://schemas.microsoft.com/office/powerpoint/2010/main" val="343261056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0"/>
                                        <p:tgtEl>
                                          <p:spTgt spid="7"/>
                                        </p:tgtEl>
                                      </p:cBhvr>
                                    </p:animEffect>
                                    <p:set>
                                      <p:cBhvr>
                                        <p:cTn id="7" dur="1" fill="hold">
                                          <p:stCondLst>
                                            <p:cond delay="4999"/>
                                          </p:stCondLst>
                                        </p:cTn>
                                        <p:tgtEl>
                                          <p:spTgt spid="7"/>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0"/>
                                        <p:tgtEl>
                                          <p:spTgt spid="9"/>
                                        </p:tgtEl>
                                      </p:cBhvr>
                                    </p:animEffect>
                                    <p:set>
                                      <p:cBhvr>
                                        <p:cTn id="10" dur="1" fill="hold">
                                          <p:stCondLst>
                                            <p:cond delay="4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821137C-5DBD-1246-ADDA-6A649111B2D9}"/>
              </a:ext>
            </a:extLst>
          </p:cNvPr>
          <p:cNvSpPr>
            <a:spLocks noGrp="1"/>
          </p:cNvSpPr>
          <p:nvPr>
            <p:ph type="body" idx="1"/>
          </p:nvPr>
        </p:nvSpPr>
        <p:spPr>
          <a:xfrm>
            <a:off x="325119" y="6850505"/>
            <a:ext cx="12354562" cy="2296248"/>
          </a:xfrm>
        </p:spPr>
        <p:txBody>
          <a:bodyPr/>
          <a:lstStyle/>
          <a:p>
            <a:r>
              <a:rPr lang="en-US" dirty="0"/>
              <a:t>At some point, enough statistics are released that the confidential database can be “reconstructed.”</a:t>
            </a:r>
          </a:p>
        </p:txBody>
      </p:sp>
      <p:sp>
        <p:nvSpPr>
          <p:cNvPr id="5" name="Title 4">
            <a:extLst>
              <a:ext uri="{FF2B5EF4-FFF2-40B4-BE49-F238E27FC236}">
                <a16:creationId xmlns:a16="http://schemas.microsoft.com/office/drawing/2014/main" id="{6C2FC0F8-EF42-A04F-8C95-3AA21C4DD637}"/>
              </a:ext>
            </a:extLst>
          </p:cNvPr>
          <p:cNvSpPr>
            <a:spLocks noGrp="1"/>
          </p:cNvSpPr>
          <p:nvPr>
            <p:ph type="title"/>
          </p:nvPr>
        </p:nvSpPr>
        <p:spPr/>
        <p:txBody>
          <a:bodyPr/>
          <a:lstStyle/>
          <a:p>
            <a:r>
              <a:rPr lang="en-US" dirty="0"/>
              <a:t>Every time an agency publishes statistics based on confidential data, a little bit of information is revealed.</a:t>
            </a:r>
          </a:p>
        </p:txBody>
      </p:sp>
      <p:sp>
        <p:nvSpPr>
          <p:cNvPr id="7" name="Can 6">
            <a:extLst>
              <a:ext uri="{FF2B5EF4-FFF2-40B4-BE49-F238E27FC236}">
                <a16:creationId xmlns:a16="http://schemas.microsoft.com/office/drawing/2014/main" id="{8587E0B9-3A91-2445-81CA-7B517643CB3B}"/>
              </a:ext>
            </a:extLst>
          </p:cNvPr>
          <p:cNvSpPr/>
          <p:nvPr/>
        </p:nvSpPr>
        <p:spPr>
          <a:xfrm>
            <a:off x="1214203" y="4201380"/>
            <a:ext cx="3043004" cy="1970434"/>
          </a:xfrm>
          <a:prstGeom prst="can">
            <a:avLst/>
          </a:prstGeom>
          <a:solidFill>
            <a:srgbClr val="FFFFFF"/>
          </a:solidFill>
          <a:ln w="76200" cap="flat">
            <a:solidFill>
              <a:schemeClr val="accent1"/>
            </a:solidFill>
            <a:prstDash val="solid"/>
            <a:bevel/>
          </a:ln>
          <a:effectLst>
            <a:outerShdw blurRad="63500" dist="508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Calibri"/>
              <a:ea typeface="Calibri"/>
              <a:cs typeface="Calibri"/>
              <a:sym typeface="Calibri"/>
            </a:endParaRPr>
          </a:p>
          <a:p>
            <a:pPr marL="0" marR="0" indent="0" algn="ctr"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Calibri"/>
                <a:ea typeface="Calibri"/>
                <a:cs typeface="Calibri"/>
                <a:sym typeface="Calibri"/>
              </a:rPr>
              <a:t>Confidential data</a:t>
            </a:r>
          </a:p>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8" name="Snip Single Corner Rectangle 7">
            <a:extLst>
              <a:ext uri="{FF2B5EF4-FFF2-40B4-BE49-F238E27FC236}">
                <a16:creationId xmlns:a16="http://schemas.microsoft.com/office/drawing/2014/main" id="{ADA08F1E-BBB6-5C41-842D-59CA8E2A34E3}"/>
              </a:ext>
            </a:extLst>
          </p:cNvPr>
          <p:cNvSpPr/>
          <p:nvPr/>
        </p:nvSpPr>
        <p:spPr>
          <a:xfrm>
            <a:off x="5201585" y="1292352"/>
            <a:ext cx="2278505" cy="2528917"/>
          </a:xfrm>
          <a:prstGeom prst="snip1Rect">
            <a:avLst/>
          </a:prstGeom>
          <a:solidFill>
            <a:srgbClr val="FFFFFF"/>
          </a:solidFill>
          <a:ln w="76200" cap="flat">
            <a:solidFill>
              <a:schemeClr val="accent1"/>
            </a:solidFill>
            <a:prstDash val="solid"/>
            <a:bevel/>
          </a:ln>
          <a:effectLst>
            <a:outerShdw blurRad="63500" dist="508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lang="en-US" dirty="0"/>
          </a:p>
          <a:p>
            <a:pPr marL="0" marR="0" indent="0" algn="ctr" defTabSz="914400" rtl="0" fontAlgn="auto" latinLnBrk="0" hangingPunct="0">
              <a:lnSpc>
                <a:spcPct val="100000"/>
              </a:lnSpc>
              <a:spcBef>
                <a:spcPts val="0"/>
              </a:spcBef>
              <a:spcAft>
                <a:spcPts val="0"/>
              </a:spcAft>
              <a:buClrTx/>
              <a:buSzTx/>
              <a:buFontTx/>
              <a:buNone/>
              <a:tabLst/>
            </a:pPr>
            <a:endParaRPr lang="en-US" dirty="0"/>
          </a:p>
          <a:p>
            <a:pPr marL="0" marR="0" indent="0" algn="ctr" defTabSz="914400" rtl="0" fontAlgn="auto" latinLnBrk="0" hangingPunct="0">
              <a:lnSpc>
                <a:spcPct val="100000"/>
              </a:lnSpc>
              <a:spcBef>
                <a:spcPts val="0"/>
              </a:spcBef>
              <a:spcAft>
                <a:spcPts val="0"/>
              </a:spcAft>
              <a:buClrTx/>
              <a:buSzTx/>
              <a:buFontTx/>
              <a:buNone/>
              <a:tabLst/>
            </a:pPr>
            <a:r>
              <a:rPr lang="en-US" dirty="0"/>
              <a:t>Publication</a:t>
            </a:r>
          </a:p>
          <a:p>
            <a:pPr marL="0" marR="0" indent="0" algn="ctr" defTabSz="914400" rtl="0" fontAlgn="auto" latinLnBrk="0" hangingPunct="0">
              <a:lnSpc>
                <a:spcPct val="100000"/>
              </a:lnSpc>
              <a:spcBef>
                <a:spcPts val="0"/>
              </a:spcBef>
              <a:spcAft>
                <a:spcPts val="0"/>
              </a:spcAft>
              <a:buClrTx/>
              <a:buSzTx/>
              <a:buFontTx/>
              <a:buNone/>
              <a:tabLst/>
            </a:pPr>
            <a:r>
              <a:rPr lang="en-US" dirty="0"/>
              <a:t>#1</a:t>
            </a:r>
          </a:p>
          <a:p>
            <a:pPr marL="0" marR="0" indent="0" algn="ctr"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Calibri"/>
              <a:ea typeface="Calibri"/>
              <a:cs typeface="Calibri"/>
              <a:sym typeface="Calibri"/>
            </a:endParaRPr>
          </a:p>
          <a:p>
            <a:pPr marL="0" marR="0" indent="0" algn="ctr"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9" name="Snip Single Corner Rectangle 8">
            <a:extLst>
              <a:ext uri="{FF2B5EF4-FFF2-40B4-BE49-F238E27FC236}">
                <a16:creationId xmlns:a16="http://schemas.microsoft.com/office/drawing/2014/main" id="{B947B723-0C26-2944-B0E2-42A1BCB7F5A7}"/>
              </a:ext>
            </a:extLst>
          </p:cNvPr>
          <p:cNvSpPr/>
          <p:nvPr/>
        </p:nvSpPr>
        <p:spPr>
          <a:xfrm>
            <a:off x="10401176" y="1292352"/>
            <a:ext cx="2278505" cy="2528917"/>
          </a:xfrm>
          <a:prstGeom prst="snip1Rect">
            <a:avLst/>
          </a:prstGeom>
          <a:solidFill>
            <a:srgbClr val="FFFFFF"/>
          </a:solidFill>
          <a:ln w="76200" cap="flat">
            <a:solidFill>
              <a:schemeClr val="accent1"/>
            </a:solidFill>
            <a:prstDash val="solid"/>
            <a:bevel/>
          </a:ln>
          <a:effectLst>
            <a:outerShdw blurRad="63500" dist="508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lang="en-US" dirty="0"/>
          </a:p>
          <a:p>
            <a:pPr marL="0" marR="0" indent="0" algn="ctr" defTabSz="914400" rtl="0" fontAlgn="auto" latinLnBrk="0" hangingPunct="0">
              <a:lnSpc>
                <a:spcPct val="100000"/>
              </a:lnSpc>
              <a:spcBef>
                <a:spcPts val="0"/>
              </a:spcBef>
              <a:spcAft>
                <a:spcPts val="0"/>
              </a:spcAft>
              <a:buClrTx/>
              <a:buSzTx/>
              <a:buFontTx/>
              <a:buNone/>
              <a:tabLst/>
            </a:pPr>
            <a:endParaRPr lang="en-US" dirty="0"/>
          </a:p>
          <a:p>
            <a:pPr marL="0" marR="0" indent="0" algn="ctr" defTabSz="914400" rtl="0" fontAlgn="auto" latinLnBrk="0" hangingPunct="0">
              <a:lnSpc>
                <a:spcPct val="100000"/>
              </a:lnSpc>
              <a:spcBef>
                <a:spcPts val="0"/>
              </a:spcBef>
              <a:spcAft>
                <a:spcPts val="0"/>
              </a:spcAft>
              <a:buClrTx/>
              <a:buSzTx/>
              <a:buFontTx/>
              <a:buNone/>
              <a:tabLst/>
            </a:pPr>
            <a:r>
              <a:rPr lang="en-US" dirty="0"/>
              <a:t>Publication</a:t>
            </a:r>
          </a:p>
          <a:p>
            <a:pPr marL="0" marR="0" indent="0" algn="ctr" defTabSz="914400" rtl="0" fontAlgn="auto" latinLnBrk="0" hangingPunct="0">
              <a:lnSpc>
                <a:spcPct val="100000"/>
              </a:lnSpc>
              <a:spcBef>
                <a:spcPts val="0"/>
              </a:spcBef>
              <a:spcAft>
                <a:spcPts val="0"/>
              </a:spcAft>
              <a:buClrTx/>
              <a:buSzTx/>
              <a:buFontTx/>
              <a:buNone/>
              <a:tabLst/>
            </a:pPr>
            <a:r>
              <a:rPr lang="en-US" dirty="0"/>
              <a:t>#3</a:t>
            </a:r>
          </a:p>
          <a:p>
            <a:pPr marL="0" marR="0" indent="0" algn="ctr"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Calibri"/>
              <a:ea typeface="Calibri"/>
              <a:cs typeface="Calibri"/>
              <a:sym typeface="Calibri"/>
            </a:endParaRPr>
          </a:p>
          <a:p>
            <a:pPr marL="0" marR="0" indent="0" algn="ctr"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10" name="Snip Single Corner Rectangle 9">
            <a:extLst>
              <a:ext uri="{FF2B5EF4-FFF2-40B4-BE49-F238E27FC236}">
                <a16:creationId xmlns:a16="http://schemas.microsoft.com/office/drawing/2014/main" id="{F9F4DEAC-61E3-7846-8BAB-3A7273C9F2FA}"/>
              </a:ext>
            </a:extLst>
          </p:cNvPr>
          <p:cNvSpPr/>
          <p:nvPr/>
        </p:nvSpPr>
        <p:spPr>
          <a:xfrm>
            <a:off x="7796219" y="1292352"/>
            <a:ext cx="2278505" cy="2528917"/>
          </a:xfrm>
          <a:prstGeom prst="snip1Rect">
            <a:avLst/>
          </a:prstGeom>
          <a:solidFill>
            <a:srgbClr val="FFFFFF"/>
          </a:solidFill>
          <a:ln w="76200" cap="flat">
            <a:solidFill>
              <a:schemeClr val="accent1"/>
            </a:solidFill>
            <a:prstDash val="solid"/>
            <a:bevel/>
          </a:ln>
          <a:effectLst>
            <a:outerShdw blurRad="63500" dist="508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lang="en-US" dirty="0"/>
          </a:p>
          <a:p>
            <a:pPr marL="0" marR="0" indent="0" algn="ctr" defTabSz="914400" rtl="0" fontAlgn="auto" latinLnBrk="0" hangingPunct="0">
              <a:lnSpc>
                <a:spcPct val="100000"/>
              </a:lnSpc>
              <a:spcBef>
                <a:spcPts val="0"/>
              </a:spcBef>
              <a:spcAft>
                <a:spcPts val="0"/>
              </a:spcAft>
              <a:buClrTx/>
              <a:buSzTx/>
              <a:buFontTx/>
              <a:buNone/>
              <a:tabLst/>
            </a:pPr>
            <a:endParaRPr lang="en-US" dirty="0"/>
          </a:p>
          <a:p>
            <a:pPr marL="0" marR="0" indent="0" algn="ctr" defTabSz="914400" rtl="0" fontAlgn="auto" latinLnBrk="0" hangingPunct="0">
              <a:lnSpc>
                <a:spcPct val="100000"/>
              </a:lnSpc>
              <a:spcBef>
                <a:spcPts val="0"/>
              </a:spcBef>
              <a:spcAft>
                <a:spcPts val="0"/>
              </a:spcAft>
              <a:buClrTx/>
              <a:buSzTx/>
              <a:buFontTx/>
              <a:buNone/>
              <a:tabLst/>
            </a:pPr>
            <a:r>
              <a:rPr lang="en-US" dirty="0"/>
              <a:t>Publication</a:t>
            </a:r>
          </a:p>
          <a:p>
            <a:pPr marL="0" marR="0" indent="0" algn="ctr" defTabSz="914400" rtl="0" fontAlgn="auto" latinLnBrk="0" hangingPunct="0">
              <a:lnSpc>
                <a:spcPct val="100000"/>
              </a:lnSpc>
              <a:spcBef>
                <a:spcPts val="0"/>
              </a:spcBef>
              <a:spcAft>
                <a:spcPts val="0"/>
              </a:spcAft>
              <a:buClrTx/>
              <a:buSzTx/>
              <a:buFontTx/>
              <a:buNone/>
              <a:tabLst/>
            </a:pPr>
            <a:r>
              <a:rPr lang="en-US" dirty="0"/>
              <a:t>#2</a:t>
            </a:r>
          </a:p>
          <a:p>
            <a:pPr marL="0" marR="0" indent="0" algn="ctr"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Calibri"/>
              <a:ea typeface="Calibri"/>
              <a:cs typeface="Calibri"/>
              <a:sym typeface="Calibri"/>
            </a:endParaRPr>
          </a:p>
          <a:p>
            <a:pPr marL="0" marR="0" indent="0" algn="ctr"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Calibri"/>
              <a:ea typeface="Calibri"/>
              <a:cs typeface="Calibri"/>
              <a:sym typeface="Calibri"/>
            </a:endParaRPr>
          </a:p>
        </p:txBody>
      </p:sp>
      <p:cxnSp>
        <p:nvCxnSpPr>
          <p:cNvPr id="12" name="Straight Arrow Connector 11">
            <a:extLst>
              <a:ext uri="{FF2B5EF4-FFF2-40B4-BE49-F238E27FC236}">
                <a16:creationId xmlns:a16="http://schemas.microsoft.com/office/drawing/2014/main" id="{5023B124-7138-D748-9774-16DBD390435D}"/>
              </a:ext>
            </a:extLst>
          </p:cNvPr>
          <p:cNvCxnSpPr>
            <a:stCxn id="7" idx="4"/>
            <a:endCxn id="8" idx="1"/>
          </p:cNvCxnSpPr>
          <p:nvPr/>
        </p:nvCxnSpPr>
        <p:spPr>
          <a:xfrm flipV="1">
            <a:off x="4257207" y="3821269"/>
            <a:ext cx="2083631" cy="1365328"/>
          </a:xfrm>
          <a:prstGeom prst="straightConnector1">
            <a:avLst/>
          </a:prstGeom>
          <a:noFill/>
          <a:ln w="76200" cap="flat">
            <a:solidFill>
              <a:schemeClr val="accent1"/>
            </a:solidFill>
            <a:prstDash val="solid"/>
            <a:bevel/>
            <a:tailEnd type="triangle"/>
          </a:ln>
          <a:effectLst>
            <a:outerShdw blurRad="63500" dist="50800" dir="5400000" rotWithShape="0">
              <a:srgbClr val="000000">
                <a:alpha val="35000"/>
              </a:srgbClr>
            </a:outerShdw>
          </a:effectLst>
          <a:sp3d/>
        </p:spPr>
        <p:style>
          <a:lnRef idx="0">
            <a:scrgbClr r="0" g="0" b="0"/>
          </a:lnRef>
          <a:fillRef idx="0">
            <a:scrgbClr r="0" g="0" b="0"/>
          </a:fillRef>
          <a:effectRef idx="0">
            <a:scrgbClr r="0" g="0" b="0"/>
          </a:effectRef>
          <a:fontRef idx="none"/>
        </p:style>
      </p:cxnSp>
      <p:cxnSp>
        <p:nvCxnSpPr>
          <p:cNvPr id="14" name="Curved Connector 13">
            <a:extLst>
              <a:ext uri="{FF2B5EF4-FFF2-40B4-BE49-F238E27FC236}">
                <a16:creationId xmlns:a16="http://schemas.microsoft.com/office/drawing/2014/main" id="{C2897387-9D94-2846-889B-F4562719C680}"/>
              </a:ext>
            </a:extLst>
          </p:cNvPr>
          <p:cNvCxnSpPr>
            <a:stCxn id="7" idx="4"/>
            <a:endCxn id="10" idx="1"/>
          </p:cNvCxnSpPr>
          <p:nvPr/>
        </p:nvCxnSpPr>
        <p:spPr>
          <a:xfrm flipV="1">
            <a:off x="4257207" y="3821269"/>
            <a:ext cx="4678265" cy="1365328"/>
          </a:xfrm>
          <a:prstGeom prst="curvedConnector2">
            <a:avLst/>
          </a:prstGeom>
          <a:noFill/>
          <a:ln w="76200" cap="flat">
            <a:solidFill>
              <a:schemeClr val="accent1"/>
            </a:solidFill>
            <a:prstDash val="solid"/>
            <a:bevel/>
            <a:tailEnd type="triangle"/>
          </a:ln>
          <a:effectLst>
            <a:outerShdw blurRad="63500" dist="50800" dir="5400000" rotWithShape="0">
              <a:srgbClr val="000000">
                <a:alpha val="35000"/>
              </a:srgbClr>
            </a:outerShdw>
          </a:effectLst>
          <a:sp3d/>
        </p:spPr>
        <p:style>
          <a:lnRef idx="0">
            <a:scrgbClr r="0" g="0" b="0"/>
          </a:lnRef>
          <a:fillRef idx="0">
            <a:scrgbClr r="0" g="0" b="0"/>
          </a:fillRef>
          <a:effectRef idx="0">
            <a:scrgbClr r="0" g="0" b="0"/>
          </a:effectRef>
          <a:fontRef idx="none"/>
        </p:style>
      </p:cxnSp>
      <p:cxnSp>
        <p:nvCxnSpPr>
          <p:cNvPr id="16" name="Curved Connector 15">
            <a:extLst>
              <a:ext uri="{FF2B5EF4-FFF2-40B4-BE49-F238E27FC236}">
                <a16:creationId xmlns:a16="http://schemas.microsoft.com/office/drawing/2014/main" id="{5ECB7787-1EEF-2242-831E-DE5C4E1A3C6E}"/>
              </a:ext>
            </a:extLst>
          </p:cNvPr>
          <p:cNvCxnSpPr>
            <a:cxnSpLocks/>
            <a:stCxn id="7" idx="4"/>
            <a:endCxn id="9" idx="1"/>
          </p:cNvCxnSpPr>
          <p:nvPr/>
        </p:nvCxnSpPr>
        <p:spPr>
          <a:xfrm flipV="1">
            <a:off x="4257207" y="3821269"/>
            <a:ext cx="7283222" cy="1365328"/>
          </a:xfrm>
          <a:prstGeom prst="curvedConnector2">
            <a:avLst/>
          </a:prstGeom>
          <a:noFill/>
          <a:ln w="76200" cap="flat">
            <a:solidFill>
              <a:schemeClr val="accent1"/>
            </a:solidFill>
            <a:prstDash val="solid"/>
            <a:bevel/>
            <a:tailEnd type="triangle"/>
          </a:ln>
          <a:effectLst>
            <a:outerShdw blurRad="63500" dist="50800" dir="5400000" rotWithShape="0">
              <a:srgbClr val="000000">
                <a:alpha val="35000"/>
              </a:srgbClr>
            </a:outerShdw>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517842242"/>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B4AB5D5-5C52-4E43-B155-C39CB9873485}"/>
              </a:ext>
            </a:extLst>
          </p:cNvPr>
          <p:cNvSpPr>
            <a:spLocks noGrp="1"/>
          </p:cNvSpPr>
          <p:nvPr>
            <p:ph type="body" idx="1"/>
          </p:nvPr>
        </p:nvSpPr>
        <p:spPr>
          <a:xfrm>
            <a:off x="325119" y="6070407"/>
            <a:ext cx="6245076" cy="2607428"/>
          </a:xfrm>
        </p:spPr>
        <p:txBody>
          <a:bodyPr>
            <a:normAutofit fontScale="47500" lnSpcReduction="20000"/>
          </a:bodyPr>
          <a:lstStyle/>
          <a:p>
            <a:r>
              <a:rPr lang="en-US" dirty="0"/>
              <a:t>“Using cellular communication, we can take anonymized data, so that the location and the severity of the pothole. </a:t>
            </a:r>
          </a:p>
          <a:p>
            <a:endParaRPr lang="en-US" dirty="0"/>
          </a:p>
          <a:p>
            <a:r>
              <a:rPr lang="en-US" dirty="0"/>
              <a:t>“And we can share that in the cloud</a:t>
            </a:r>
          </a:p>
          <a:p>
            <a:endParaRPr lang="en-US" dirty="0"/>
          </a:p>
          <a:p>
            <a:r>
              <a:rPr lang="en-US" dirty="0"/>
              <a:t>“As other users come along, we can provide that back to them to warn other drivers. “</a:t>
            </a:r>
          </a:p>
          <a:p>
            <a:endParaRPr lang="en-US" dirty="0"/>
          </a:p>
          <a:p>
            <a:r>
              <a:rPr lang="en-US" dirty="0"/>
              <a:t>-Dr. Mike Bell, Global Connected Car Director, Jaguar Land Rover</a:t>
            </a:r>
          </a:p>
        </p:txBody>
      </p:sp>
      <p:sp>
        <p:nvSpPr>
          <p:cNvPr id="3" name="Title 2"/>
          <p:cNvSpPr>
            <a:spLocks noGrp="1"/>
          </p:cNvSpPr>
          <p:nvPr>
            <p:ph type="title"/>
          </p:nvPr>
        </p:nvSpPr>
        <p:spPr/>
        <p:txBody>
          <a:bodyPr/>
          <a:lstStyle/>
          <a:p>
            <a:r>
              <a:rPr lang="en-US"/>
              <a:t>Land Rover plans to use real-time data to help you avoid the next big thing!</a:t>
            </a:r>
            <a:endParaRPr lang="en-US" dirty="0"/>
          </a:p>
        </p:txBody>
      </p:sp>
      <p:pic>
        <p:nvPicPr>
          <p:cNvPr id="4" name="Picture 3"/>
          <p:cNvPicPr>
            <a:picLocks noChangeAspect="1"/>
          </p:cNvPicPr>
          <p:nvPr/>
        </p:nvPicPr>
        <p:blipFill>
          <a:blip r:embed="rId2"/>
          <a:stretch>
            <a:fillRect/>
          </a:stretch>
        </p:blipFill>
        <p:spPr>
          <a:xfrm>
            <a:off x="314799" y="1499841"/>
            <a:ext cx="6255396" cy="4363077"/>
          </a:xfrm>
          <a:prstGeom prst="rect">
            <a:avLst/>
          </a:prstGeom>
        </p:spPr>
      </p:pic>
      <p:sp>
        <p:nvSpPr>
          <p:cNvPr id="5" name="Rectangle 4"/>
          <p:cNvSpPr/>
          <p:nvPr/>
        </p:nvSpPr>
        <p:spPr>
          <a:xfrm>
            <a:off x="314798" y="8827795"/>
            <a:ext cx="6364729" cy="261610"/>
          </a:xfrm>
          <a:prstGeom prst="rect">
            <a:avLst/>
          </a:prstGeom>
        </p:spPr>
        <p:txBody>
          <a:bodyPr wrap="square">
            <a:spAutoFit/>
          </a:bodyPr>
          <a:lstStyle/>
          <a:p>
            <a:r>
              <a:rPr lang="en-US" sz="1050" dirty="0"/>
              <a:t>http://</a:t>
            </a:r>
            <a:r>
              <a:rPr lang="en-US" sz="1050" dirty="0" err="1"/>
              <a:t>www.cheatsheet.com</a:t>
            </a:r>
            <a:r>
              <a:rPr lang="en-US" sz="1050" dirty="0"/>
              <a:t>/automobiles/pothole-detection-is-this-the-next-big-car-</a:t>
            </a:r>
            <a:r>
              <a:rPr lang="en-US" sz="1050" dirty="0" err="1"/>
              <a:t>technology.html</a:t>
            </a:r>
            <a:r>
              <a:rPr lang="en-US" sz="1050" dirty="0"/>
              <a:t>/</a:t>
            </a:r>
          </a:p>
        </p:txBody>
      </p:sp>
      <p:pic>
        <p:nvPicPr>
          <p:cNvPr id="7" name="Picture 6">
            <a:extLst>
              <a:ext uri="{FF2B5EF4-FFF2-40B4-BE49-F238E27FC236}">
                <a16:creationId xmlns:a16="http://schemas.microsoft.com/office/drawing/2014/main" id="{AF5405B7-47C4-1C47-A7C6-49457C70353B}"/>
              </a:ext>
            </a:extLst>
          </p:cNvPr>
          <p:cNvPicPr>
            <a:picLocks noChangeAspect="1"/>
          </p:cNvPicPr>
          <p:nvPr/>
        </p:nvPicPr>
        <p:blipFill>
          <a:blip r:embed="rId3"/>
          <a:stretch>
            <a:fillRect/>
          </a:stretch>
        </p:blipFill>
        <p:spPr>
          <a:xfrm>
            <a:off x="6679527" y="1604784"/>
            <a:ext cx="6122073" cy="4258134"/>
          </a:xfrm>
          <a:prstGeom prst="rect">
            <a:avLst/>
          </a:prstGeom>
        </p:spPr>
      </p:pic>
      <p:pic>
        <p:nvPicPr>
          <p:cNvPr id="10" name="Picture 9">
            <a:extLst>
              <a:ext uri="{FF2B5EF4-FFF2-40B4-BE49-F238E27FC236}">
                <a16:creationId xmlns:a16="http://schemas.microsoft.com/office/drawing/2014/main" id="{2F936493-6534-5C41-812A-4B7F8CC9A81A}"/>
              </a:ext>
            </a:extLst>
          </p:cNvPr>
          <p:cNvPicPr>
            <a:picLocks noChangeAspect="1"/>
          </p:cNvPicPr>
          <p:nvPr/>
        </p:nvPicPr>
        <p:blipFill rotWithShape="1">
          <a:blip r:embed="rId4"/>
          <a:srcRect b="37844"/>
          <a:stretch/>
        </p:blipFill>
        <p:spPr>
          <a:xfrm>
            <a:off x="6679526" y="6070407"/>
            <a:ext cx="6136091" cy="2757388"/>
          </a:xfrm>
          <a:prstGeom prst="rect">
            <a:avLst/>
          </a:prstGeom>
        </p:spPr>
      </p:pic>
    </p:spTree>
    <p:extLst>
      <p:ext uri="{BB962C8B-B14F-4D97-AF65-F5344CB8AC3E}">
        <p14:creationId xmlns:p14="http://schemas.microsoft.com/office/powerpoint/2010/main" val="1613968119"/>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FBBD56B-6CF2-8D47-8B60-C95F66C85E73}"/>
              </a:ext>
            </a:extLst>
          </p:cNvPr>
          <p:cNvSpPr>
            <a:spLocks noGrp="1"/>
          </p:cNvSpPr>
          <p:nvPr>
            <p:ph type="title"/>
          </p:nvPr>
        </p:nvSpPr>
        <p:spPr/>
        <p:txBody>
          <a:bodyPr/>
          <a:lstStyle/>
          <a:p>
            <a:r>
              <a:rPr lang="en-US" dirty="0"/>
              <a:t>Even when values are suppressed, </a:t>
            </a:r>
            <a:br>
              <a:rPr lang="en-US" dirty="0"/>
            </a:br>
            <a:r>
              <a:rPr lang="en-US" dirty="0"/>
              <a:t>confidential data can be reconstructed. </a:t>
            </a:r>
          </a:p>
        </p:txBody>
      </p:sp>
      <p:pic>
        <p:nvPicPr>
          <p:cNvPr id="4" name="Picture 3">
            <a:extLst>
              <a:ext uri="{FF2B5EF4-FFF2-40B4-BE49-F238E27FC236}">
                <a16:creationId xmlns:a16="http://schemas.microsoft.com/office/drawing/2014/main" id="{5A8A75BA-5061-7B43-9085-A007789BC0B2}"/>
              </a:ext>
            </a:extLst>
          </p:cNvPr>
          <p:cNvPicPr>
            <a:picLocks noChangeAspect="1"/>
          </p:cNvPicPr>
          <p:nvPr/>
        </p:nvPicPr>
        <p:blipFill>
          <a:blip r:embed="rId2"/>
          <a:stretch>
            <a:fillRect/>
          </a:stretch>
        </p:blipFill>
        <p:spPr>
          <a:xfrm>
            <a:off x="3092591" y="1488608"/>
            <a:ext cx="6798976" cy="7270742"/>
          </a:xfrm>
          <a:prstGeom prst="rect">
            <a:avLst/>
          </a:prstGeom>
        </p:spPr>
      </p:pic>
    </p:spTree>
    <p:extLst>
      <p:ext uri="{BB962C8B-B14F-4D97-AF65-F5344CB8AC3E}">
        <p14:creationId xmlns:p14="http://schemas.microsoft.com/office/powerpoint/2010/main" val="2311397163"/>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F01C746-0B95-1D43-9A0D-7E8B937514A4}"/>
              </a:ext>
            </a:extLst>
          </p:cNvPr>
          <p:cNvSpPr>
            <a:spLocks noGrp="1"/>
          </p:cNvSpPr>
          <p:nvPr>
            <p:ph type="body" idx="1"/>
          </p:nvPr>
        </p:nvSpPr>
        <p:spPr>
          <a:xfrm>
            <a:off x="325119" y="6775553"/>
            <a:ext cx="12354562" cy="2371199"/>
          </a:xfrm>
        </p:spPr>
        <p:txBody>
          <a:bodyPr/>
          <a:lstStyle/>
          <a:p>
            <a:r>
              <a:rPr lang="en-US" dirty="0"/>
              <a:t>“Average age is 40:”</a:t>
            </a:r>
          </a:p>
        </p:txBody>
      </p:sp>
      <p:sp>
        <p:nvSpPr>
          <p:cNvPr id="3" name="Title 2">
            <a:extLst>
              <a:ext uri="{FF2B5EF4-FFF2-40B4-BE49-F238E27FC236}">
                <a16:creationId xmlns:a16="http://schemas.microsoft.com/office/drawing/2014/main" id="{B17CC187-568A-4742-A47F-DC712DFDB4FD}"/>
              </a:ext>
            </a:extLst>
          </p:cNvPr>
          <p:cNvSpPr>
            <a:spLocks noGrp="1"/>
          </p:cNvSpPr>
          <p:nvPr>
            <p:ph type="title"/>
          </p:nvPr>
        </p:nvSpPr>
        <p:spPr/>
        <p:txBody>
          <a:bodyPr>
            <a:normAutofit fontScale="90000"/>
          </a:bodyPr>
          <a:lstStyle/>
          <a:p>
            <a:r>
              <a:rPr lang="en-US"/>
              <a:t>One way to reconstruct: </a:t>
            </a:r>
            <a:br>
              <a:rPr lang="en-US"/>
            </a:br>
            <a:r>
              <a:rPr lang="en-US"/>
              <a:t>create simultaneous equations consistent with published data.</a:t>
            </a:r>
            <a:endParaRPr lang="en-US" dirty="0"/>
          </a:p>
        </p:txBody>
      </p:sp>
      <p:pic>
        <p:nvPicPr>
          <p:cNvPr id="4" name="Picture 3">
            <a:extLst>
              <a:ext uri="{FF2B5EF4-FFF2-40B4-BE49-F238E27FC236}">
                <a16:creationId xmlns:a16="http://schemas.microsoft.com/office/drawing/2014/main" id="{545C4200-BEF0-0E43-A916-6E26923C700B}"/>
              </a:ext>
            </a:extLst>
          </p:cNvPr>
          <p:cNvPicPr>
            <a:picLocks noChangeAspect="1"/>
          </p:cNvPicPr>
          <p:nvPr/>
        </p:nvPicPr>
        <p:blipFill>
          <a:blip r:embed="rId2"/>
          <a:stretch>
            <a:fillRect/>
          </a:stretch>
        </p:blipFill>
        <p:spPr>
          <a:xfrm>
            <a:off x="209862" y="1292352"/>
            <a:ext cx="5996066" cy="4708775"/>
          </a:xfrm>
          <a:prstGeom prst="rect">
            <a:avLst/>
          </a:prstGeom>
        </p:spPr>
      </p:pic>
      <p:pic>
        <p:nvPicPr>
          <p:cNvPr id="6" name="Picture 5">
            <a:extLst>
              <a:ext uri="{FF2B5EF4-FFF2-40B4-BE49-F238E27FC236}">
                <a16:creationId xmlns:a16="http://schemas.microsoft.com/office/drawing/2014/main" id="{DF1EE5C3-C4E1-3A40-AFD3-071924A44580}"/>
              </a:ext>
            </a:extLst>
          </p:cNvPr>
          <p:cNvPicPr>
            <a:picLocks noChangeAspect="1"/>
          </p:cNvPicPr>
          <p:nvPr/>
        </p:nvPicPr>
        <p:blipFill>
          <a:blip r:embed="rId3"/>
          <a:stretch>
            <a:fillRect/>
          </a:stretch>
        </p:blipFill>
        <p:spPr>
          <a:xfrm>
            <a:off x="6492079" y="1627438"/>
            <a:ext cx="4390780" cy="4518667"/>
          </a:xfrm>
          <a:prstGeom prst="rect">
            <a:avLst/>
          </a:prstGeom>
        </p:spPr>
      </p:pic>
      <p:pic>
        <p:nvPicPr>
          <p:cNvPr id="8" name="Picture 7">
            <a:extLst>
              <a:ext uri="{FF2B5EF4-FFF2-40B4-BE49-F238E27FC236}">
                <a16:creationId xmlns:a16="http://schemas.microsoft.com/office/drawing/2014/main" id="{1D1290AA-CC56-864A-AE73-9D8540271692}"/>
              </a:ext>
            </a:extLst>
          </p:cNvPr>
          <p:cNvPicPr>
            <a:picLocks noChangeAspect="1"/>
          </p:cNvPicPr>
          <p:nvPr/>
        </p:nvPicPr>
        <p:blipFill>
          <a:blip r:embed="rId4"/>
          <a:stretch>
            <a:fillRect/>
          </a:stretch>
        </p:blipFill>
        <p:spPr>
          <a:xfrm>
            <a:off x="2967528" y="7623997"/>
            <a:ext cx="7049102" cy="1243959"/>
          </a:xfrm>
          <a:prstGeom prst="rect">
            <a:avLst/>
          </a:prstGeom>
        </p:spPr>
      </p:pic>
    </p:spTree>
    <p:extLst>
      <p:ext uri="{BB962C8B-B14F-4D97-AF65-F5344CB8AC3E}">
        <p14:creationId xmlns:p14="http://schemas.microsoft.com/office/powerpoint/2010/main" val="854243209"/>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AB046C-EED3-9C4B-9CF9-A07D3C0CAF4E}"/>
              </a:ext>
            </a:extLst>
          </p:cNvPr>
          <p:cNvSpPr>
            <a:spLocks noGrp="1"/>
          </p:cNvSpPr>
          <p:nvPr>
            <p:ph type="title"/>
          </p:nvPr>
        </p:nvSpPr>
        <p:spPr/>
        <p:txBody>
          <a:bodyPr>
            <a:normAutofit fontScale="90000"/>
          </a:bodyPr>
          <a:lstStyle/>
          <a:p>
            <a:r>
              <a:rPr lang="en-US" dirty="0"/>
              <a:t>In 2003, </a:t>
            </a:r>
            <a:r>
              <a:rPr lang="en-US" dirty="0" err="1"/>
              <a:t>Dinur</a:t>
            </a:r>
            <a:r>
              <a:rPr lang="en-US" dirty="0"/>
              <a:t> &amp; </a:t>
            </a:r>
            <a:r>
              <a:rPr lang="en-US" dirty="0" err="1"/>
              <a:t>Nissim</a:t>
            </a:r>
            <a:r>
              <a:rPr lang="en-US" dirty="0"/>
              <a:t> showed that statistical databases can be reconstructed with far less data than was previously thought.</a:t>
            </a:r>
          </a:p>
        </p:txBody>
      </p:sp>
      <p:pic>
        <p:nvPicPr>
          <p:cNvPr id="4" name="Picture 3">
            <a:extLst>
              <a:ext uri="{FF2B5EF4-FFF2-40B4-BE49-F238E27FC236}">
                <a16:creationId xmlns:a16="http://schemas.microsoft.com/office/drawing/2014/main" id="{BC5D4B61-B88A-D54F-B121-E8153ADE518D}"/>
              </a:ext>
            </a:extLst>
          </p:cNvPr>
          <p:cNvPicPr>
            <a:picLocks noChangeAspect="1"/>
          </p:cNvPicPr>
          <p:nvPr/>
        </p:nvPicPr>
        <p:blipFill>
          <a:blip r:embed="rId2"/>
          <a:stretch>
            <a:fillRect/>
          </a:stretch>
        </p:blipFill>
        <p:spPr>
          <a:xfrm>
            <a:off x="3158919" y="4184574"/>
            <a:ext cx="6974432" cy="4903078"/>
          </a:xfrm>
          <a:prstGeom prst="rect">
            <a:avLst/>
          </a:prstGeom>
        </p:spPr>
      </p:pic>
      <p:pic>
        <p:nvPicPr>
          <p:cNvPr id="5" name="Picture 4">
            <a:extLst>
              <a:ext uri="{FF2B5EF4-FFF2-40B4-BE49-F238E27FC236}">
                <a16:creationId xmlns:a16="http://schemas.microsoft.com/office/drawing/2014/main" id="{6B40D8BD-A360-6E48-9A69-CE8D1E5C4704}"/>
              </a:ext>
            </a:extLst>
          </p:cNvPr>
          <p:cNvPicPr>
            <a:picLocks noChangeAspect="1"/>
          </p:cNvPicPr>
          <p:nvPr/>
        </p:nvPicPr>
        <p:blipFill>
          <a:blip r:embed="rId3"/>
          <a:stretch>
            <a:fillRect/>
          </a:stretch>
        </p:blipFill>
        <p:spPr>
          <a:xfrm>
            <a:off x="1511377" y="1430077"/>
            <a:ext cx="9743621" cy="562132"/>
          </a:xfrm>
          <a:prstGeom prst="rect">
            <a:avLst/>
          </a:prstGeom>
        </p:spPr>
      </p:pic>
      <p:pic>
        <p:nvPicPr>
          <p:cNvPr id="6" name="Picture 5">
            <a:extLst>
              <a:ext uri="{FF2B5EF4-FFF2-40B4-BE49-F238E27FC236}">
                <a16:creationId xmlns:a16="http://schemas.microsoft.com/office/drawing/2014/main" id="{B01BD59F-9022-9A44-BF41-891D05E7BF9F}"/>
              </a:ext>
            </a:extLst>
          </p:cNvPr>
          <p:cNvPicPr>
            <a:picLocks noChangeAspect="1"/>
          </p:cNvPicPr>
          <p:nvPr/>
        </p:nvPicPr>
        <p:blipFill>
          <a:blip r:embed="rId4"/>
          <a:stretch>
            <a:fillRect/>
          </a:stretch>
        </p:blipFill>
        <p:spPr>
          <a:xfrm>
            <a:off x="1325870" y="2338818"/>
            <a:ext cx="5166209" cy="1695576"/>
          </a:xfrm>
          <a:prstGeom prst="rect">
            <a:avLst/>
          </a:prstGeom>
        </p:spPr>
      </p:pic>
      <p:pic>
        <p:nvPicPr>
          <p:cNvPr id="7" name="Picture 6">
            <a:extLst>
              <a:ext uri="{FF2B5EF4-FFF2-40B4-BE49-F238E27FC236}">
                <a16:creationId xmlns:a16="http://schemas.microsoft.com/office/drawing/2014/main" id="{2AACFB5A-C901-7F4A-AE1B-52A60C2AF9A0}"/>
              </a:ext>
            </a:extLst>
          </p:cNvPr>
          <p:cNvPicPr>
            <a:picLocks noChangeAspect="1"/>
          </p:cNvPicPr>
          <p:nvPr/>
        </p:nvPicPr>
        <p:blipFill>
          <a:blip r:embed="rId5"/>
          <a:stretch>
            <a:fillRect/>
          </a:stretch>
        </p:blipFill>
        <p:spPr>
          <a:xfrm>
            <a:off x="7525062" y="2207931"/>
            <a:ext cx="2170959" cy="1957350"/>
          </a:xfrm>
          <a:prstGeom prst="rect">
            <a:avLst/>
          </a:prstGeom>
        </p:spPr>
      </p:pic>
      <p:pic>
        <p:nvPicPr>
          <p:cNvPr id="8" name="Picture 7">
            <a:extLst>
              <a:ext uri="{FF2B5EF4-FFF2-40B4-BE49-F238E27FC236}">
                <a16:creationId xmlns:a16="http://schemas.microsoft.com/office/drawing/2014/main" id="{127B46F8-51E9-9E49-B7AE-6ED565168A82}"/>
              </a:ext>
            </a:extLst>
          </p:cNvPr>
          <p:cNvPicPr>
            <a:picLocks noChangeAspect="1"/>
          </p:cNvPicPr>
          <p:nvPr/>
        </p:nvPicPr>
        <p:blipFill>
          <a:blip r:embed="rId6"/>
          <a:stretch>
            <a:fillRect/>
          </a:stretch>
        </p:blipFill>
        <p:spPr>
          <a:xfrm>
            <a:off x="9981125" y="2207931"/>
            <a:ext cx="1606271" cy="1963220"/>
          </a:xfrm>
          <a:prstGeom prst="rect">
            <a:avLst/>
          </a:prstGeom>
        </p:spPr>
      </p:pic>
    </p:spTree>
    <p:extLst>
      <p:ext uri="{BB962C8B-B14F-4D97-AF65-F5344CB8AC3E}">
        <p14:creationId xmlns:p14="http://schemas.microsoft.com/office/powerpoint/2010/main" val="1797566328"/>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24C7427-9C21-6D47-8E27-3CD272E30550}"/>
              </a:ext>
            </a:extLst>
          </p:cNvPr>
          <p:cNvSpPr>
            <a:spLocks noGrp="1"/>
          </p:cNvSpPr>
          <p:nvPr>
            <p:ph type="title"/>
          </p:nvPr>
        </p:nvSpPr>
        <p:spPr/>
        <p:txBody>
          <a:bodyPr/>
          <a:lstStyle/>
          <a:p>
            <a:r>
              <a:rPr lang="en-US" dirty="0"/>
              <a:t>Perturbation (noise infusion) is the only way to protect against database reconstruction.</a:t>
            </a:r>
          </a:p>
        </p:txBody>
      </p:sp>
      <p:sp>
        <p:nvSpPr>
          <p:cNvPr id="4" name="Can 3">
            <a:extLst>
              <a:ext uri="{FF2B5EF4-FFF2-40B4-BE49-F238E27FC236}">
                <a16:creationId xmlns:a16="http://schemas.microsoft.com/office/drawing/2014/main" id="{684849E9-4B27-7542-A3F0-584006E19D4B}"/>
              </a:ext>
            </a:extLst>
          </p:cNvPr>
          <p:cNvSpPr/>
          <p:nvPr/>
        </p:nvSpPr>
        <p:spPr>
          <a:xfrm>
            <a:off x="951029" y="3812324"/>
            <a:ext cx="3043004" cy="1383217"/>
          </a:xfrm>
          <a:prstGeom prst="can">
            <a:avLst/>
          </a:prstGeom>
          <a:solidFill>
            <a:schemeClr val="accent1">
              <a:lumMod val="20000"/>
              <a:lumOff val="80000"/>
            </a:schemeClr>
          </a:solidFill>
          <a:ln w="76200" cap="flat">
            <a:solidFill>
              <a:schemeClr val="accent1"/>
            </a:solidFill>
            <a:prstDash val="solid"/>
            <a:bevel/>
          </a:ln>
          <a:effectLst>
            <a:outerShdw blurRad="63500" dist="508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Calibri"/>
                <a:ea typeface="Calibri"/>
                <a:cs typeface="Calibri"/>
                <a:sym typeface="Calibri"/>
              </a:rPr>
              <a:t>Confidential data</a:t>
            </a:r>
          </a:p>
          <a:p>
            <a:pPr marL="0" marR="0" indent="0" algn="ctr" defTabSz="914400" rtl="0" fontAlgn="auto" latinLnBrk="0" hangingPunct="0">
              <a:lnSpc>
                <a:spcPct val="100000"/>
              </a:lnSpc>
              <a:spcBef>
                <a:spcPts val="0"/>
              </a:spcBef>
              <a:spcAft>
                <a:spcPts val="0"/>
              </a:spcAft>
              <a:buClrTx/>
              <a:buSzTx/>
              <a:buFontTx/>
              <a:buNone/>
              <a:tabLst/>
            </a:pPr>
            <a:r>
              <a:rPr lang="en-US" dirty="0"/>
              <a:t>Possibility #1</a:t>
            </a:r>
            <a:endParaRPr kumimoji="0" lang="en-US" sz="24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5" name="Snip Single Corner Rectangle 4">
            <a:extLst>
              <a:ext uri="{FF2B5EF4-FFF2-40B4-BE49-F238E27FC236}">
                <a16:creationId xmlns:a16="http://schemas.microsoft.com/office/drawing/2014/main" id="{46B1E78C-B3A6-F245-B00E-40DD70F01C02}"/>
              </a:ext>
            </a:extLst>
          </p:cNvPr>
          <p:cNvSpPr/>
          <p:nvPr/>
        </p:nvSpPr>
        <p:spPr>
          <a:xfrm>
            <a:off x="5201585" y="1292352"/>
            <a:ext cx="2278505" cy="2528917"/>
          </a:xfrm>
          <a:prstGeom prst="snip1Rect">
            <a:avLst/>
          </a:prstGeom>
          <a:solidFill>
            <a:srgbClr val="FFFFFF"/>
          </a:solidFill>
          <a:ln w="76200" cap="flat">
            <a:solidFill>
              <a:schemeClr val="accent1"/>
            </a:solidFill>
            <a:prstDash val="solid"/>
            <a:bevel/>
          </a:ln>
          <a:effectLst>
            <a:outerShdw blurRad="63500" dist="508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lang="en-US" dirty="0"/>
          </a:p>
          <a:p>
            <a:pPr marL="0" marR="0" indent="0" algn="ctr" defTabSz="914400" rtl="0" fontAlgn="auto" latinLnBrk="0" hangingPunct="0">
              <a:lnSpc>
                <a:spcPct val="100000"/>
              </a:lnSpc>
              <a:spcBef>
                <a:spcPts val="0"/>
              </a:spcBef>
              <a:spcAft>
                <a:spcPts val="0"/>
              </a:spcAft>
              <a:buClrTx/>
              <a:buSzTx/>
              <a:buFontTx/>
              <a:buNone/>
              <a:tabLst/>
            </a:pPr>
            <a:endParaRPr lang="en-US" dirty="0"/>
          </a:p>
          <a:p>
            <a:pPr marL="0" marR="0" indent="0" algn="ctr" defTabSz="914400" rtl="0" fontAlgn="auto" latinLnBrk="0" hangingPunct="0">
              <a:lnSpc>
                <a:spcPct val="100000"/>
              </a:lnSpc>
              <a:spcBef>
                <a:spcPts val="0"/>
              </a:spcBef>
              <a:spcAft>
                <a:spcPts val="0"/>
              </a:spcAft>
              <a:buClrTx/>
              <a:buSzTx/>
              <a:buFontTx/>
              <a:buNone/>
              <a:tabLst/>
            </a:pPr>
            <a:r>
              <a:rPr lang="en-US" dirty="0"/>
              <a:t>Publication</a:t>
            </a:r>
          </a:p>
          <a:p>
            <a:pPr marL="0" marR="0" indent="0" algn="ctr" defTabSz="914400" rtl="0" fontAlgn="auto" latinLnBrk="0" hangingPunct="0">
              <a:lnSpc>
                <a:spcPct val="100000"/>
              </a:lnSpc>
              <a:spcBef>
                <a:spcPts val="0"/>
              </a:spcBef>
              <a:spcAft>
                <a:spcPts val="0"/>
              </a:spcAft>
              <a:buClrTx/>
              <a:buSzTx/>
              <a:buFontTx/>
              <a:buNone/>
              <a:tabLst/>
            </a:pPr>
            <a:r>
              <a:rPr lang="en-US" dirty="0"/>
              <a:t>#1</a:t>
            </a:r>
          </a:p>
          <a:p>
            <a:pPr marL="0" marR="0" indent="0" algn="ctr"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Calibri"/>
              <a:ea typeface="Calibri"/>
              <a:cs typeface="Calibri"/>
              <a:sym typeface="Calibri"/>
            </a:endParaRPr>
          </a:p>
          <a:p>
            <a:pPr marL="0" marR="0" indent="0" algn="ctr"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6" name="Snip Single Corner Rectangle 5">
            <a:extLst>
              <a:ext uri="{FF2B5EF4-FFF2-40B4-BE49-F238E27FC236}">
                <a16:creationId xmlns:a16="http://schemas.microsoft.com/office/drawing/2014/main" id="{78105C4C-590A-3740-9BF4-AF1B74A62C31}"/>
              </a:ext>
            </a:extLst>
          </p:cNvPr>
          <p:cNvSpPr/>
          <p:nvPr/>
        </p:nvSpPr>
        <p:spPr>
          <a:xfrm>
            <a:off x="10401176" y="1292352"/>
            <a:ext cx="2278505" cy="2528917"/>
          </a:xfrm>
          <a:prstGeom prst="snip1Rect">
            <a:avLst/>
          </a:prstGeom>
          <a:solidFill>
            <a:srgbClr val="FFFFFF"/>
          </a:solidFill>
          <a:ln w="76200" cap="flat">
            <a:solidFill>
              <a:schemeClr val="accent1"/>
            </a:solidFill>
            <a:prstDash val="solid"/>
            <a:bevel/>
          </a:ln>
          <a:effectLst>
            <a:outerShdw blurRad="63500" dist="508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lang="en-US" dirty="0"/>
          </a:p>
          <a:p>
            <a:pPr marL="0" marR="0" indent="0" algn="ctr" defTabSz="914400" rtl="0" fontAlgn="auto" latinLnBrk="0" hangingPunct="0">
              <a:lnSpc>
                <a:spcPct val="100000"/>
              </a:lnSpc>
              <a:spcBef>
                <a:spcPts val="0"/>
              </a:spcBef>
              <a:spcAft>
                <a:spcPts val="0"/>
              </a:spcAft>
              <a:buClrTx/>
              <a:buSzTx/>
              <a:buFontTx/>
              <a:buNone/>
              <a:tabLst/>
            </a:pPr>
            <a:endParaRPr lang="en-US" dirty="0"/>
          </a:p>
          <a:p>
            <a:pPr marL="0" marR="0" indent="0" algn="ctr" defTabSz="914400" rtl="0" fontAlgn="auto" latinLnBrk="0" hangingPunct="0">
              <a:lnSpc>
                <a:spcPct val="100000"/>
              </a:lnSpc>
              <a:spcBef>
                <a:spcPts val="0"/>
              </a:spcBef>
              <a:spcAft>
                <a:spcPts val="0"/>
              </a:spcAft>
              <a:buClrTx/>
              <a:buSzTx/>
              <a:buFontTx/>
              <a:buNone/>
              <a:tabLst/>
            </a:pPr>
            <a:r>
              <a:rPr lang="en-US" dirty="0"/>
              <a:t>Publication</a:t>
            </a:r>
          </a:p>
          <a:p>
            <a:pPr marL="0" marR="0" indent="0" algn="ctr" defTabSz="914400" rtl="0" fontAlgn="auto" latinLnBrk="0" hangingPunct="0">
              <a:lnSpc>
                <a:spcPct val="100000"/>
              </a:lnSpc>
              <a:spcBef>
                <a:spcPts val="0"/>
              </a:spcBef>
              <a:spcAft>
                <a:spcPts val="0"/>
              </a:spcAft>
              <a:buClrTx/>
              <a:buSzTx/>
              <a:buFontTx/>
              <a:buNone/>
              <a:tabLst/>
            </a:pPr>
            <a:r>
              <a:rPr lang="en-US" dirty="0"/>
              <a:t>#3</a:t>
            </a:r>
          </a:p>
          <a:p>
            <a:pPr marL="0" marR="0" indent="0" algn="ctr"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Calibri"/>
              <a:ea typeface="Calibri"/>
              <a:cs typeface="Calibri"/>
              <a:sym typeface="Calibri"/>
            </a:endParaRPr>
          </a:p>
          <a:p>
            <a:pPr marL="0" marR="0" indent="0" algn="ctr"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7" name="Snip Single Corner Rectangle 6">
            <a:extLst>
              <a:ext uri="{FF2B5EF4-FFF2-40B4-BE49-F238E27FC236}">
                <a16:creationId xmlns:a16="http://schemas.microsoft.com/office/drawing/2014/main" id="{BF4387BE-2704-E74C-A76C-0D191C639EEA}"/>
              </a:ext>
            </a:extLst>
          </p:cNvPr>
          <p:cNvSpPr/>
          <p:nvPr/>
        </p:nvSpPr>
        <p:spPr>
          <a:xfrm>
            <a:off x="7796219" y="1292352"/>
            <a:ext cx="2278505" cy="2528917"/>
          </a:xfrm>
          <a:prstGeom prst="snip1Rect">
            <a:avLst/>
          </a:prstGeom>
          <a:solidFill>
            <a:srgbClr val="FFFFFF"/>
          </a:solidFill>
          <a:ln w="76200" cap="flat">
            <a:solidFill>
              <a:schemeClr val="accent1"/>
            </a:solidFill>
            <a:prstDash val="solid"/>
            <a:bevel/>
          </a:ln>
          <a:effectLst>
            <a:outerShdw blurRad="63500" dist="508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lang="en-US" dirty="0"/>
          </a:p>
          <a:p>
            <a:pPr marL="0" marR="0" indent="0" algn="ctr" defTabSz="914400" rtl="0" fontAlgn="auto" latinLnBrk="0" hangingPunct="0">
              <a:lnSpc>
                <a:spcPct val="100000"/>
              </a:lnSpc>
              <a:spcBef>
                <a:spcPts val="0"/>
              </a:spcBef>
              <a:spcAft>
                <a:spcPts val="0"/>
              </a:spcAft>
              <a:buClrTx/>
              <a:buSzTx/>
              <a:buFontTx/>
              <a:buNone/>
              <a:tabLst/>
            </a:pPr>
            <a:endParaRPr lang="en-US" dirty="0"/>
          </a:p>
          <a:p>
            <a:pPr marL="0" marR="0" indent="0" algn="ctr" defTabSz="914400" rtl="0" fontAlgn="auto" latinLnBrk="0" hangingPunct="0">
              <a:lnSpc>
                <a:spcPct val="100000"/>
              </a:lnSpc>
              <a:spcBef>
                <a:spcPts val="0"/>
              </a:spcBef>
              <a:spcAft>
                <a:spcPts val="0"/>
              </a:spcAft>
              <a:buClrTx/>
              <a:buSzTx/>
              <a:buFontTx/>
              <a:buNone/>
              <a:tabLst/>
            </a:pPr>
            <a:r>
              <a:rPr lang="en-US" dirty="0"/>
              <a:t>Publication</a:t>
            </a:r>
          </a:p>
          <a:p>
            <a:pPr marL="0" marR="0" indent="0" algn="ctr" defTabSz="914400" rtl="0" fontAlgn="auto" latinLnBrk="0" hangingPunct="0">
              <a:lnSpc>
                <a:spcPct val="100000"/>
              </a:lnSpc>
              <a:spcBef>
                <a:spcPts val="0"/>
              </a:spcBef>
              <a:spcAft>
                <a:spcPts val="0"/>
              </a:spcAft>
              <a:buClrTx/>
              <a:buSzTx/>
              <a:buFontTx/>
              <a:buNone/>
              <a:tabLst/>
            </a:pPr>
            <a:r>
              <a:rPr lang="en-US" dirty="0"/>
              <a:t>#2</a:t>
            </a:r>
          </a:p>
          <a:p>
            <a:pPr marL="0" marR="0" indent="0" algn="ctr"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Calibri"/>
              <a:ea typeface="Calibri"/>
              <a:cs typeface="Calibri"/>
              <a:sym typeface="Calibri"/>
            </a:endParaRPr>
          </a:p>
          <a:p>
            <a:pPr marL="0" marR="0" indent="0" algn="ctr"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Calibri"/>
              <a:ea typeface="Calibri"/>
              <a:cs typeface="Calibri"/>
              <a:sym typeface="Calibri"/>
            </a:endParaRPr>
          </a:p>
        </p:txBody>
      </p:sp>
      <p:cxnSp>
        <p:nvCxnSpPr>
          <p:cNvPr id="148" name="Curved Connector 147">
            <a:extLst>
              <a:ext uri="{FF2B5EF4-FFF2-40B4-BE49-F238E27FC236}">
                <a16:creationId xmlns:a16="http://schemas.microsoft.com/office/drawing/2014/main" id="{9191E270-6F10-1E47-ACCA-F6F470DB511A}"/>
              </a:ext>
            </a:extLst>
          </p:cNvPr>
          <p:cNvCxnSpPr>
            <a:cxnSpLocks/>
            <a:stCxn id="4" idx="4"/>
            <a:endCxn id="5" idx="1"/>
          </p:cNvCxnSpPr>
          <p:nvPr/>
        </p:nvCxnSpPr>
        <p:spPr>
          <a:xfrm flipV="1">
            <a:off x="3994033" y="3821269"/>
            <a:ext cx="2346805" cy="682664"/>
          </a:xfrm>
          <a:prstGeom prst="curvedConnector2">
            <a:avLst/>
          </a:prstGeom>
          <a:noFill/>
          <a:ln w="76200" cap="flat">
            <a:solidFill>
              <a:schemeClr val="accent1"/>
            </a:solidFill>
            <a:prstDash val="solid"/>
            <a:bevel/>
            <a:tailEnd type="triangle"/>
          </a:ln>
          <a:effectLst>
            <a:outerShdw blurRad="63500" dist="50800" dir="5400000" rotWithShape="0">
              <a:srgbClr val="000000">
                <a:alpha val="35000"/>
              </a:srgbClr>
            </a:outerShdw>
          </a:effectLst>
          <a:sp3d/>
        </p:spPr>
        <p:style>
          <a:lnRef idx="0">
            <a:scrgbClr r="0" g="0" b="0"/>
          </a:lnRef>
          <a:fillRef idx="0">
            <a:scrgbClr r="0" g="0" b="0"/>
          </a:fillRef>
          <a:effectRef idx="0">
            <a:scrgbClr r="0" g="0" b="0"/>
          </a:effectRef>
          <a:fontRef idx="none"/>
        </p:style>
      </p:cxnSp>
      <p:cxnSp>
        <p:nvCxnSpPr>
          <p:cNvPr id="318" name="Curved Connector 317">
            <a:extLst>
              <a:ext uri="{FF2B5EF4-FFF2-40B4-BE49-F238E27FC236}">
                <a16:creationId xmlns:a16="http://schemas.microsoft.com/office/drawing/2014/main" id="{2BFDD15E-DD22-4D48-9B0C-B4DCE674DA9E}"/>
              </a:ext>
            </a:extLst>
          </p:cNvPr>
          <p:cNvCxnSpPr>
            <a:cxnSpLocks/>
            <a:stCxn id="4" idx="4"/>
            <a:endCxn id="7" idx="1"/>
          </p:cNvCxnSpPr>
          <p:nvPr/>
        </p:nvCxnSpPr>
        <p:spPr>
          <a:xfrm flipV="1">
            <a:off x="3994033" y="3821269"/>
            <a:ext cx="4941439" cy="682664"/>
          </a:xfrm>
          <a:prstGeom prst="curvedConnector2">
            <a:avLst/>
          </a:prstGeom>
          <a:noFill/>
          <a:ln w="76200" cap="flat">
            <a:solidFill>
              <a:schemeClr val="accent1"/>
            </a:solidFill>
            <a:prstDash val="solid"/>
            <a:bevel/>
            <a:tailEnd type="triangle"/>
          </a:ln>
          <a:effectLst>
            <a:outerShdw blurRad="63500" dist="50800" dir="5400000" rotWithShape="0">
              <a:srgbClr val="000000">
                <a:alpha val="35000"/>
              </a:srgbClr>
            </a:outerShdw>
          </a:effectLst>
          <a:sp3d/>
        </p:spPr>
        <p:style>
          <a:lnRef idx="0">
            <a:scrgbClr r="0" g="0" b="0"/>
          </a:lnRef>
          <a:fillRef idx="0">
            <a:scrgbClr r="0" g="0" b="0"/>
          </a:fillRef>
          <a:effectRef idx="0">
            <a:scrgbClr r="0" g="0" b="0"/>
          </a:effectRef>
          <a:fontRef idx="none"/>
        </p:style>
      </p:cxnSp>
      <p:cxnSp>
        <p:nvCxnSpPr>
          <p:cNvPr id="321" name="Curved Connector 320">
            <a:extLst>
              <a:ext uri="{FF2B5EF4-FFF2-40B4-BE49-F238E27FC236}">
                <a16:creationId xmlns:a16="http://schemas.microsoft.com/office/drawing/2014/main" id="{6B52EDC3-72CF-214D-B203-4BAD89154C8B}"/>
              </a:ext>
            </a:extLst>
          </p:cNvPr>
          <p:cNvCxnSpPr>
            <a:cxnSpLocks/>
            <a:stCxn id="4" idx="4"/>
            <a:endCxn id="6" idx="1"/>
          </p:cNvCxnSpPr>
          <p:nvPr/>
        </p:nvCxnSpPr>
        <p:spPr>
          <a:xfrm flipV="1">
            <a:off x="3994033" y="3821269"/>
            <a:ext cx="7546396" cy="682664"/>
          </a:xfrm>
          <a:prstGeom prst="curvedConnector2">
            <a:avLst/>
          </a:prstGeom>
          <a:noFill/>
          <a:ln w="76200" cap="flat">
            <a:solidFill>
              <a:schemeClr val="accent1"/>
            </a:solidFill>
            <a:prstDash val="solid"/>
            <a:bevel/>
            <a:tailEnd type="triangle"/>
          </a:ln>
          <a:effectLst>
            <a:outerShdw blurRad="63500" dist="50800" dir="5400000" rotWithShape="0">
              <a:srgbClr val="000000">
                <a:alpha val="35000"/>
              </a:srgbClr>
            </a:outerShdw>
          </a:effectLst>
          <a:sp3d/>
        </p:spPr>
        <p:style>
          <a:lnRef idx="0">
            <a:scrgbClr r="0" g="0" b="0"/>
          </a:lnRef>
          <a:fillRef idx="0">
            <a:scrgbClr r="0" g="0" b="0"/>
          </a:fillRef>
          <a:effectRef idx="0">
            <a:scrgbClr r="0" g="0" b="0"/>
          </a:effectRef>
          <a:fontRef idx="none"/>
        </p:style>
      </p:cxnSp>
      <p:sp>
        <p:nvSpPr>
          <p:cNvPr id="325" name="Can 324">
            <a:extLst>
              <a:ext uri="{FF2B5EF4-FFF2-40B4-BE49-F238E27FC236}">
                <a16:creationId xmlns:a16="http://schemas.microsoft.com/office/drawing/2014/main" id="{852775A1-5546-D049-9852-63CD4B8A2BEE}"/>
              </a:ext>
            </a:extLst>
          </p:cNvPr>
          <p:cNvSpPr/>
          <p:nvPr/>
        </p:nvSpPr>
        <p:spPr>
          <a:xfrm>
            <a:off x="951029" y="5863098"/>
            <a:ext cx="3043004" cy="1383217"/>
          </a:xfrm>
          <a:prstGeom prst="can">
            <a:avLst/>
          </a:prstGeom>
          <a:solidFill>
            <a:schemeClr val="accent3">
              <a:lumMod val="20000"/>
              <a:lumOff val="80000"/>
            </a:schemeClr>
          </a:solidFill>
          <a:ln w="76200" cap="flat">
            <a:solidFill>
              <a:schemeClr val="accent3"/>
            </a:solidFill>
            <a:prstDash val="solid"/>
            <a:bevel/>
          </a:ln>
          <a:effectLst>
            <a:outerShdw blurRad="63500" dist="508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Calibri"/>
                <a:ea typeface="Calibri"/>
                <a:cs typeface="Calibri"/>
                <a:sym typeface="Calibri"/>
              </a:rPr>
              <a:t>Confidential data</a:t>
            </a:r>
          </a:p>
          <a:p>
            <a:pPr marL="0" marR="0" indent="0" algn="ctr" defTabSz="914400" rtl="0" fontAlgn="auto" latinLnBrk="0" hangingPunct="0">
              <a:lnSpc>
                <a:spcPct val="100000"/>
              </a:lnSpc>
              <a:spcBef>
                <a:spcPts val="0"/>
              </a:spcBef>
              <a:spcAft>
                <a:spcPts val="0"/>
              </a:spcAft>
              <a:buClrTx/>
              <a:buSzTx/>
              <a:buFontTx/>
              <a:buNone/>
              <a:tabLst/>
            </a:pPr>
            <a:r>
              <a:rPr lang="en-US" dirty="0"/>
              <a:t>Possibility #2</a:t>
            </a:r>
            <a:endParaRPr kumimoji="0" lang="en-US" sz="2400" b="0" i="0" u="none" strike="noStrike" cap="none" spc="0" normalizeH="0" baseline="0" dirty="0">
              <a:ln>
                <a:noFill/>
              </a:ln>
              <a:solidFill>
                <a:srgbClr val="000000"/>
              </a:solidFill>
              <a:effectLst/>
              <a:uFillTx/>
              <a:latin typeface="Calibri"/>
              <a:ea typeface="Calibri"/>
              <a:cs typeface="Calibri"/>
              <a:sym typeface="Calibri"/>
            </a:endParaRPr>
          </a:p>
        </p:txBody>
      </p:sp>
      <p:cxnSp>
        <p:nvCxnSpPr>
          <p:cNvPr id="327" name="Curved Connector 326">
            <a:extLst>
              <a:ext uri="{FF2B5EF4-FFF2-40B4-BE49-F238E27FC236}">
                <a16:creationId xmlns:a16="http://schemas.microsoft.com/office/drawing/2014/main" id="{B23F6982-047B-2845-AAD9-56E3E93BE6EB}"/>
              </a:ext>
            </a:extLst>
          </p:cNvPr>
          <p:cNvCxnSpPr>
            <a:stCxn id="325" idx="4"/>
            <a:endCxn id="5" idx="1"/>
          </p:cNvCxnSpPr>
          <p:nvPr/>
        </p:nvCxnSpPr>
        <p:spPr>
          <a:xfrm flipV="1">
            <a:off x="3994033" y="3821269"/>
            <a:ext cx="2346805" cy="2733438"/>
          </a:xfrm>
          <a:prstGeom prst="curvedConnector2">
            <a:avLst/>
          </a:prstGeom>
          <a:noFill/>
          <a:ln w="76200" cap="flat">
            <a:solidFill>
              <a:schemeClr val="accent3"/>
            </a:solidFill>
            <a:prstDash val="solid"/>
            <a:bevel/>
            <a:tailEnd type="triangle"/>
          </a:ln>
          <a:effectLst>
            <a:outerShdw blurRad="63500" dist="50800" dir="5400000" rotWithShape="0">
              <a:srgbClr val="000000">
                <a:alpha val="35000"/>
              </a:srgbClr>
            </a:outerShdw>
          </a:effectLst>
          <a:sp3d/>
        </p:spPr>
        <p:style>
          <a:lnRef idx="0">
            <a:scrgbClr r="0" g="0" b="0"/>
          </a:lnRef>
          <a:fillRef idx="0">
            <a:scrgbClr r="0" g="0" b="0"/>
          </a:fillRef>
          <a:effectRef idx="0">
            <a:scrgbClr r="0" g="0" b="0"/>
          </a:effectRef>
          <a:fontRef idx="none"/>
        </p:style>
      </p:cxnSp>
      <p:cxnSp>
        <p:nvCxnSpPr>
          <p:cNvPr id="329" name="Curved Connector 328">
            <a:extLst>
              <a:ext uri="{FF2B5EF4-FFF2-40B4-BE49-F238E27FC236}">
                <a16:creationId xmlns:a16="http://schemas.microsoft.com/office/drawing/2014/main" id="{0326EFF1-DD03-6546-A91B-7C03ECD2E850}"/>
              </a:ext>
            </a:extLst>
          </p:cNvPr>
          <p:cNvCxnSpPr>
            <a:stCxn id="325" idx="4"/>
            <a:endCxn id="7" idx="1"/>
          </p:cNvCxnSpPr>
          <p:nvPr/>
        </p:nvCxnSpPr>
        <p:spPr>
          <a:xfrm flipV="1">
            <a:off x="3994033" y="3821269"/>
            <a:ext cx="4941439" cy="2733438"/>
          </a:xfrm>
          <a:prstGeom prst="curvedConnector2">
            <a:avLst/>
          </a:prstGeom>
          <a:noFill/>
          <a:ln w="76200" cap="flat">
            <a:solidFill>
              <a:schemeClr val="accent3"/>
            </a:solidFill>
            <a:prstDash val="solid"/>
            <a:bevel/>
            <a:tailEnd type="triangle"/>
          </a:ln>
          <a:effectLst>
            <a:outerShdw blurRad="63500" dist="50800" dir="5400000" rotWithShape="0">
              <a:srgbClr val="000000">
                <a:alpha val="35000"/>
              </a:srgbClr>
            </a:outerShdw>
          </a:effectLst>
          <a:sp3d/>
        </p:spPr>
        <p:style>
          <a:lnRef idx="0">
            <a:scrgbClr r="0" g="0" b="0"/>
          </a:lnRef>
          <a:fillRef idx="0">
            <a:scrgbClr r="0" g="0" b="0"/>
          </a:fillRef>
          <a:effectRef idx="0">
            <a:scrgbClr r="0" g="0" b="0"/>
          </a:effectRef>
          <a:fontRef idx="none"/>
        </p:style>
      </p:cxnSp>
      <p:cxnSp>
        <p:nvCxnSpPr>
          <p:cNvPr id="331" name="Curved Connector 330">
            <a:extLst>
              <a:ext uri="{FF2B5EF4-FFF2-40B4-BE49-F238E27FC236}">
                <a16:creationId xmlns:a16="http://schemas.microsoft.com/office/drawing/2014/main" id="{F3E8A35B-A19B-FE4E-9136-6050A326E978}"/>
              </a:ext>
            </a:extLst>
          </p:cNvPr>
          <p:cNvCxnSpPr>
            <a:stCxn id="325" idx="4"/>
            <a:endCxn id="6" idx="1"/>
          </p:cNvCxnSpPr>
          <p:nvPr/>
        </p:nvCxnSpPr>
        <p:spPr>
          <a:xfrm flipV="1">
            <a:off x="3994033" y="3821269"/>
            <a:ext cx="7546396" cy="2733438"/>
          </a:xfrm>
          <a:prstGeom prst="curvedConnector2">
            <a:avLst/>
          </a:prstGeom>
          <a:noFill/>
          <a:ln w="76200" cap="flat">
            <a:solidFill>
              <a:schemeClr val="accent3"/>
            </a:solidFill>
            <a:prstDash val="solid"/>
            <a:bevel/>
            <a:tailEnd type="triangle"/>
          </a:ln>
          <a:effectLst>
            <a:outerShdw blurRad="63500" dist="50800" dir="5400000" rotWithShape="0">
              <a:srgbClr val="000000">
                <a:alpha val="35000"/>
              </a:srgbClr>
            </a:outerShdw>
          </a:effectLst>
          <a:sp3d/>
        </p:spPr>
        <p:style>
          <a:lnRef idx="0">
            <a:scrgbClr r="0" g="0" b="0"/>
          </a:lnRef>
          <a:fillRef idx="0">
            <a:scrgbClr r="0" g="0" b="0"/>
          </a:fillRef>
          <a:effectRef idx="0">
            <a:scrgbClr r="0" g="0" b="0"/>
          </a:effectRef>
          <a:fontRef idx="none"/>
        </p:style>
      </p:cxnSp>
      <p:sp>
        <p:nvSpPr>
          <p:cNvPr id="332" name="Can 331">
            <a:extLst>
              <a:ext uri="{FF2B5EF4-FFF2-40B4-BE49-F238E27FC236}">
                <a16:creationId xmlns:a16="http://schemas.microsoft.com/office/drawing/2014/main" id="{3DDD80C6-ACCA-4145-90C4-C6293EDE24C9}"/>
              </a:ext>
            </a:extLst>
          </p:cNvPr>
          <p:cNvSpPr/>
          <p:nvPr/>
        </p:nvSpPr>
        <p:spPr>
          <a:xfrm>
            <a:off x="951029" y="7566121"/>
            <a:ext cx="3043004" cy="1383217"/>
          </a:xfrm>
          <a:prstGeom prst="can">
            <a:avLst/>
          </a:prstGeom>
          <a:solidFill>
            <a:schemeClr val="accent6">
              <a:lumMod val="20000"/>
              <a:lumOff val="80000"/>
            </a:schemeClr>
          </a:solidFill>
          <a:ln w="76200" cap="flat">
            <a:solidFill>
              <a:schemeClr val="accent6"/>
            </a:solidFill>
            <a:prstDash val="solid"/>
            <a:bevel/>
          </a:ln>
          <a:effectLst>
            <a:outerShdw blurRad="63500" dist="508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Calibri"/>
                <a:ea typeface="Calibri"/>
                <a:cs typeface="Calibri"/>
                <a:sym typeface="Calibri"/>
              </a:rPr>
              <a:t>Confidential data</a:t>
            </a:r>
          </a:p>
          <a:p>
            <a:pPr marL="0" marR="0" indent="0" algn="ctr" defTabSz="914400" rtl="0" fontAlgn="auto" latinLnBrk="0" hangingPunct="0">
              <a:lnSpc>
                <a:spcPct val="100000"/>
              </a:lnSpc>
              <a:spcBef>
                <a:spcPts val="0"/>
              </a:spcBef>
              <a:spcAft>
                <a:spcPts val="0"/>
              </a:spcAft>
              <a:buClrTx/>
              <a:buSzTx/>
              <a:buFontTx/>
              <a:buNone/>
              <a:tabLst/>
            </a:pPr>
            <a:r>
              <a:rPr lang="en-US" dirty="0"/>
              <a:t>Possibility #3</a:t>
            </a:r>
            <a:endParaRPr kumimoji="0" lang="en-US" sz="2400" b="0" i="0" u="none" strike="noStrike" cap="none" spc="0" normalizeH="0" baseline="0" dirty="0">
              <a:ln>
                <a:noFill/>
              </a:ln>
              <a:solidFill>
                <a:srgbClr val="000000"/>
              </a:solidFill>
              <a:effectLst/>
              <a:uFillTx/>
              <a:latin typeface="Calibri"/>
              <a:ea typeface="Calibri"/>
              <a:cs typeface="Calibri"/>
              <a:sym typeface="Calibri"/>
            </a:endParaRPr>
          </a:p>
        </p:txBody>
      </p:sp>
      <p:cxnSp>
        <p:nvCxnSpPr>
          <p:cNvPr id="334" name="Curved Connector 333">
            <a:extLst>
              <a:ext uri="{FF2B5EF4-FFF2-40B4-BE49-F238E27FC236}">
                <a16:creationId xmlns:a16="http://schemas.microsoft.com/office/drawing/2014/main" id="{6CFB4D51-E37A-2E47-B0B9-80558BFE313D}"/>
              </a:ext>
            </a:extLst>
          </p:cNvPr>
          <p:cNvCxnSpPr>
            <a:stCxn id="332" idx="4"/>
            <a:endCxn id="5" idx="1"/>
          </p:cNvCxnSpPr>
          <p:nvPr/>
        </p:nvCxnSpPr>
        <p:spPr>
          <a:xfrm flipV="1">
            <a:off x="3994033" y="3821269"/>
            <a:ext cx="2346805" cy="4436461"/>
          </a:xfrm>
          <a:prstGeom prst="curvedConnector2">
            <a:avLst/>
          </a:prstGeom>
          <a:noFill/>
          <a:ln w="76200" cap="flat">
            <a:solidFill>
              <a:schemeClr val="accent6"/>
            </a:solidFill>
            <a:prstDash val="solid"/>
            <a:bevel/>
            <a:tailEnd type="triangle"/>
          </a:ln>
          <a:effectLst>
            <a:outerShdw blurRad="63500" dist="50800" dir="5400000" rotWithShape="0">
              <a:srgbClr val="000000">
                <a:alpha val="35000"/>
              </a:srgbClr>
            </a:outerShdw>
          </a:effectLst>
          <a:sp3d/>
        </p:spPr>
        <p:style>
          <a:lnRef idx="0">
            <a:scrgbClr r="0" g="0" b="0"/>
          </a:lnRef>
          <a:fillRef idx="0">
            <a:scrgbClr r="0" g="0" b="0"/>
          </a:fillRef>
          <a:effectRef idx="0">
            <a:scrgbClr r="0" g="0" b="0"/>
          </a:effectRef>
          <a:fontRef idx="none"/>
        </p:style>
      </p:cxnSp>
      <p:cxnSp>
        <p:nvCxnSpPr>
          <p:cNvPr id="336" name="Curved Connector 335">
            <a:extLst>
              <a:ext uri="{FF2B5EF4-FFF2-40B4-BE49-F238E27FC236}">
                <a16:creationId xmlns:a16="http://schemas.microsoft.com/office/drawing/2014/main" id="{51F9412F-1930-C84B-99E7-E10F3BB2BA03}"/>
              </a:ext>
            </a:extLst>
          </p:cNvPr>
          <p:cNvCxnSpPr>
            <a:stCxn id="332" idx="4"/>
            <a:endCxn id="7" idx="1"/>
          </p:cNvCxnSpPr>
          <p:nvPr/>
        </p:nvCxnSpPr>
        <p:spPr>
          <a:xfrm flipV="1">
            <a:off x="3994033" y="3821269"/>
            <a:ext cx="4941439" cy="4436461"/>
          </a:xfrm>
          <a:prstGeom prst="curvedConnector2">
            <a:avLst/>
          </a:prstGeom>
          <a:noFill/>
          <a:ln w="76200" cap="flat">
            <a:solidFill>
              <a:schemeClr val="accent6"/>
            </a:solidFill>
            <a:prstDash val="solid"/>
            <a:bevel/>
            <a:tailEnd type="triangle"/>
          </a:ln>
          <a:effectLst>
            <a:outerShdw blurRad="63500" dist="50800" dir="5400000" rotWithShape="0">
              <a:srgbClr val="000000">
                <a:alpha val="35000"/>
              </a:srgbClr>
            </a:outerShdw>
          </a:effectLst>
          <a:sp3d/>
        </p:spPr>
        <p:style>
          <a:lnRef idx="0">
            <a:scrgbClr r="0" g="0" b="0"/>
          </a:lnRef>
          <a:fillRef idx="0">
            <a:scrgbClr r="0" g="0" b="0"/>
          </a:fillRef>
          <a:effectRef idx="0">
            <a:scrgbClr r="0" g="0" b="0"/>
          </a:effectRef>
          <a:fontRef idx="none"/>
        </p:style>
      </p:cxnSp>
      <p:cxnSp>
        <p:nvCxnSpPr>
          <p:cNvPr id="338" name="Curved Connector 337">
            <a:extLst>
              <a:ext uri="{FF2B5EF4-FFF2-40B4-BE49-F238E27FC236}">
                <a16:creationId xmlns:a16="http://schemas.microsoft.com/office/drawing/2014/main" id="{BC5EE42C-5C2D-D14C-B411-8CCFE5451A53}"/>
              </a:ext>
            </a:extLst>
          </p:cNvPr>
          <p:cNvCxnSpPr>
            <a:stCxn id="332" idx="4"/>
            <a:endCxn id="6" idx="1"/>
          </p:cNvCxnSpPr>
          <p:nvPr/>
        </p:nvCxnSpPr>
        <p:spPr>
          <a:xfrm flipV="1">
            <a:off x="3994033" y="3821269"/>
            <a:ext cx="7546396" cy="4436461"/>
          </a:xfrm>
          <a:prstGeom prst="curvedConnector2">
            <a:avLst/>
          </a:prstGeom>
          <a:noFill/>
          <a:ln w="76200" cap="flat">
            <a:solidFill>
              <a:schemeClr val="accent6"/>
            </a:solidFill>
            <a:prstDash val="solid"/>
            <a:bevel/>
            <a:tailEnd type="triangle"/>
          </a:ln>
          <a:effectLst>
            <a:outerShdw blurRad="63500" dist="50800" dir="5400000" rotWithShape="0">
              <a:srgbClr val="000000">
                <a:alpha val="35000"/>
              </a:srgbClr>
            </a:outerShdw>
          </a:effectLst>
          <a:sp3d/>
        </p:spPr>
        <p:style>
          <a:lnRef idx="0">
            <a:scrgbClr r="0" g="0" b="0"/>
          </a:lnRef>
          <a:fillRef idx="0">
            <a:scrgbClr r="0" g="0" b="0"/>
          </a:fillRef>
          <a:effectRef idx="0">
            <a:scrgbClr r="0" g="0" b="0"/>
          </a:effectRef>
          <a:fontRef idx="none"/>
        </p:style>
      </p:cxnSp>
      <p:sp>
        <p:nvSpPr>
          <p:cNvPr id="2" name="Text Placeholder 1">
            <a:extLst>
              <a:ext uri="{FF2B5EF4-FFF2-40B4-BE49-F238E27FC236}">
                <a16:creationId xmlns:a16="http://schemas.microsoft.com/office/drawing/2014/main" id="{083E4DC4-91D8-6940-8906-A044EB7353EA}"/>
              </a:ext>
            </a:extLst>
          </p:cNvPr>
          <p:cNvSpPr>
            <a:spLocks noGrp="1"/>
          </p:cNvSpPr>
          <p:nvPr>
            <p:ph type="body" idx="1"/>
          </p:nvPr>
        </p:nvSpPr>
        <p:spPr>
          <a:xfrm>
            <a:off x="4592647" y="8257729"/>
            <a:ext cx="8076713" cy="981546"/>
          </a:xfrm>
        </p:spPr>
        <p:txBody>
          <a:bodyPr>
            <a:normAutofit fontScale="92500" lnSpcReduction="10000"/>
          </a:bodyPr>
          <a:lstStyle/>
          <a:p>
            <a:r>
              <a:rPr lang="en-US" dirty="0"/>
              <a:t>With random perturbation, there is no way to know which is the </a:t>
            </a:r>
            <a:r>
              <a:rPr lang="en-US" i="1" dirty="0"/>
              <a:t>real </a:t>
            </a:r>
            <a:r>
              <a:rPr lang="en-US" dirty="0"/>
              <a:t>confidential database.</a:t>
            </a:r>
          </a:p>
        </p:txBody>
      </p:sp>
    </p:spTree>
    <p:extLst>
      <p:ext uri="{BB962C8B-B14F-4D97-AF65-F5344CB8AC3E}">
        <p14:creationId xmlns:p14="http://schemas.microsoft.com/office/powerpoint/2010/main" val="297128079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p:cTn id="6" dur="indefinite"/>
                                        <p:tgtEl>
                                          <p:spTgt spid="4"/>
                                        </p:tgtEl>
                                        <p:attrNameLst>
                                          <p:attrName>style.opacity</p:attrName>
                                        </p:attrNameLst>
                                      </p:cBhvr>
                                      <p:to>
                                        <p:strVal val="0.5"/>
                                      </p:to>
                                    </p:set>
                                    <p:animEffect filter="image" prLst="opacity: 0.5">
                                      <p:cBhvr rctx="IE">
                                        <p:cTn id="7" dur="indefinite"/>
                                        <p:tgtEl>
                                          <p:spTgt spid="4"/>
                                        </p:tgtEl>
                                      </p:cBhvr>
                                    </p:animEffect>
                                  </p:childTnLst>
                                </p:cTn>
                              </p:par>
                              <p:par>
                                <p:cTn id="8" presetID="9" presetClass="emph" presetSubtype="0" nodeType="withEffect">
                                  <p:stCondLst>
                                    <p:cond delay="0"/>
                                  </p:stCondLst>
                                  <p:childTnLst>
                                    <p:set>
                                      <p:cBhvr>
                                        <p:cTn id="9" dur="indefinite"/>
                                        <p:tgtEl>
                                          <p:spTgt spid="321"/>
                                        </p:tgtEl>
                                        <p:attrNameLst>
                                          <p:attrName>style.opacity</p:attrName>
                                        </p:attrNameLst>
                                      </p:cBhvr>
                                      <p:to>
                                        <p:strVal val="0.5"/>
                                      </p:to>
                                    </p:set>
                                    <p:animEffect filter="image" prLst="opacity: 0.5">
                                      <p:cBhvr rctx="IE">
                                        <p:cTn id="10" dur="indefinite"/>
                                        <p:tgtEl>
                                          <p:spTgt spid="321"/>
                                        </p:tgtEl>
                                      </p:cBhvr>
                                    </p:animEffect>
                                  </p:childTnLst>
                                </p:cTn>
                              </p:par>
                              <p:par>
                                <p:cTn id="11" presetID="9" presetClass="emph" presetSubtype="0" nodeType="withEffect">
                                  <p:stCondLst>
                                    <p:cond delay="0"/>
                                  </p:stCondLst>
                                  <p:childTnLst>
                                    <p:set>
                                      <p:cBhvr>
                                        <p:cTn id="12" dur="indefinite"/>
                                        <p:tgtEl>
                                          <p:spTgt spid="318"/>
                                        </p:tgtEl>
                                        <p:attrNameLst>
                                          <p:attrName>style.opacity</p:attrName>
                                        </p:attrNameLst>
                                      </p:cBhvr>
                                      <p:to>
                                        <p:strVal val="0.5"/>
                                      </p:to>
                                    </p:set>
                                    <p:animEffect filter="image" prLst="opacity: 0.5">
                                      <p:cBhvr rctx="IE">
                                        <p:cTn id="13" dur="indefinite"/>
                                        <p:tgtEl>
                                          <p:spTgt spid="318"/>
                                        </p:tgtEl>
                                      </p:cBhvr>
                                    </p:animEffect>
                                  </p:childTnLst>
                                </p:cTn>
                              </p:par>
                              <p:par>
                                <p:cTn id="14" presetID="9" presetClass="emph" presetSubtype="0" nodeType="withEffect">
                                  <p:stCondLst>
                                    <p:cond delay="0"/>
                                  </p:stCondLst>
                                  <p:childTnLst>
                                    <p:set>
                                      <p:cBhvr>
                                        <p:cTn id="15" dur="indefinite"/>
                                        <p:tgtEl>
                                          <p:spTgt spid="148"/>
                                        </p:tgtEl>
                                        <p:attrNameLst>
                                          <p:attrName>style.opacity</p:attrName>
                                        </p:attrNameLst>
                                      </p:cBhvr>
                                      <p:to>
                                        <p:strVal val="0.5"/>
                                      </p:to>
                                    </p:set>
                                    <p:animEffect filter="image" prLst="opacity: 0.5">
                                      <p:cBhvr rctx="IE">
                                        <p:cTn id="16" dur="indefinite"/>
                                        <p:tgtEl>
                                          <p:spTgt spid="148"/>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325"/>
                                        </p:tgtEl>
                                        <p:attrNameLst>
                                          <p:attrName>style.visibility</p:attrName>
                                        </p:attrNameLst>
                                      </p:cBhvr>
                                      <p:to>
                                        <p:strVal val="visible"/>
                                      </p:to>
                                    </p:set>
                                    <p:animEffect transition="in" filter="dissolve">
                                      <p:cBhvr>
                                        <p:cTn id="19" dur="500"/>
                                        <p:tgtEl>
                                          <p:spTgt spid="325"/>
                                        </p:tgtEl>
                                      </p:cBhvr>
                                    </p:animEffect>
                                  </p:childTnLst>
                                </p:cTn>
                              </p:par>
                              <p:par>
                                <p:cTn id="20" presetID="9" presetClass="entr" presetSubtype="0" fill="hold" nodeType="withEffect">
                                  <p:stCondLst>
                                    <p:cond delay="0"/>
                                  </p:stCondLst>
                                  <p:childTnLst>
                                    <p:set>
                                      <p:cBhvr>
                                        <p:cTn id="21" dur="1" fill="hold">
                                          <p:stCondLst>
                                            <p:cond delay="0"/>
                                          </p:stCondLst>
                                        </p:cTn>
                                        <p:tgtEl>
                                          <p:spTgt spid="331"/>
                                        </p:tgtEl>
                                        <p:attrNameLst>
                                          <p:attrName>style.visibility</p:attrName>
                                        </p:attrNameLst>
                                      </p:cBhvr>
                                      <p:to>
                                        <p:strVal val="visible"/>
                                      </p:to>
                                    </p:set>
                                    <p:animEffect transition="in" filter="dissolve">
                                      <p:cBhvr>
                                        <p:cTn id="22" dur="500"/>
                                        <p:tgtEl>
                                          <p:spTgt spid="331"/>
                                        </p:tgtEl>
                                      </p:cBhvr>
                                    </p:animEffect>
                                  </p:childTnLst>
                                </p:cTn>
                              </p:par>
                              <p:par>
                                <p:cTn id="23" presetID="9" presetClass="entr" presetSubtype="0" fill="hold" nodeType="withEffect">
                                  <p:stCondLst>
                                    <p:cond delay="0"/>
                                  </p:stCondLst>
                                  <p:childTnLst>
                                    <p:set>
                                      <p:cBhvr>
                                        <p:cTn id="24" dur="1" fill="hold">
                                          <p:stCondLst>
                                            <p:cond delay="0"/>
                                          </p:stCondLst>
                                        </p:cTn>
                                        <p:tgtEl>
                                          <p:spTgt spid="329"/>
                                        </p:tgtEl>
                                        <p:attrNameLst>
                                          <p:attrName>style.visibility</p:attrName>
                                        </p:attrNameLst>
                                      </p:cBhvr>
                                      <p:to>
                                        <p:strVal val="visible"/>
                                      </p:to>
                                    </p:set>
                                    <p:animEffect transition="in" filter="dissolve">
                                      <p:cBhvr>
                                        <p:cTn id="25" dur="500"/>
                                        <p:tgtEl>
                                          <p:spTgt spid="329"/>
                                        </p:tgtEl>
                                      </p:cBhvr>
                                    </p:animEffect>
                                  </p:childTnLst>
                                </p:cTn>
                              </p:par>
                              <p:par>
                                <p:cTn id="26" presetID="9" presetClass="entr" presetSubtype="0" fill="hold" nodeType="withEffect">
                                  <p:stCondLst>
                                    <p:cond delay="0"/>
                                  </p:stCondLst>
                                  <p:childTnLst>
                                    <p:set>
                                      <p:cBhvr>
                                        <p:cTn id="27" dur="1" fill="hold">
                                          <p:stCondLst>
                                            <p:cond delay="0"/>
                                          </p:stCondLst>
                                        </p:cTn>
                                        <p:tgtEl>
                                          <p:spTgt spid="327"/>
                                        </p:tgtEl>
                                        <p:attrNameLst>
                                          <p:attrName>style.visibility</p:attrName>
                                        </p:attrNameLst>
                                      </p:cBhvr>
                                      <p:to>
                                        <p:strVal val="visible"/>
                                      </p:to>
                                    </p:set>
                                    <p:animEffect transition="in" filter="dissolve">
                                      <p:cBhvr>
                                        <p:cTn id="28" dur="500"/>
                                        <p:tgtEl>
                                          <p:spTgt spid="327"/>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mph" presetSubtype="0" grpId="1" nodeType="clickEffect">
                                  <p:stCondLst>
                                    <p:cond delay="0"/>
                                  </p:stCondLst>
                                  <p:childTnLst>
                                    <p:set>
                                      <p:cBhvr>
                                        <p:cTn id="32" dur="indefinite"/>
                                        <p:tgtEl>
                                          <p:spTgt spid="325"/>
                                        </p:tgtEl>
                                        <p:attrNameLst>
                                          <p:attrName>style.opacity</p:attrName>
                                        </p:attrNameLst>
                                      </p:cBhvr>
                                      <p:to>
                                        <p:strVal val="0.5"/>
                                      </p:to>
                                    </p:set>
                                    <p:animEffect filter="image" prLst="opacity: 0.5">
                                      <p:cBhvr rctx="IE">
                                        <p:cTn id="33" dur="indefinite"/>
                                        <p:tgtEl>
                                          <p:spTgt spid="325"/>
                                        </p:tgtEl>
                                      </p:cBhvr>
                                    </p:animEffect>
                                  </p:childTnLst>
                                </p:cTn>
                              </p:par>
                              <p:par>
                                <p:cTn id="34" presetID="9" presetClass="emph" presetSubtype="0" nodeType="withEffect">
                                  <p:stCondLst>
                                    <p:cond delay="0"/>
                                  </p:stCondLst>
                                  <p:childTnLst>
                                    <p:set>
                                      <p:cBhvr>
                                        <p:cTn id="35" dur="indefinite"/>
                                        <p:tgtEl>
                                          <p:spTgt spid="331"/>
                                        </p:tgtEl>
                                        <p:attrNameLst>
                                          <p:attrName>style.opacity</p:attrName>
                                        </p:attrNameLst>
                                      </p:cBhvr>
                                      <p:to>
                                        <p:strVal val="0.5"/>
                                      </p:to>
                                    </p:set>
                                    <p:animEffect filter="image" prLst="opacity: 0.5">
                                      <p:cBhvr rctx="IE">
                                        <p:cTn id="36" dur="indefinite"/>
                                        <p:tgtEl>
                                          <p:spTgt spid="331"/>
                                        </p:tgtEl>
                                      </p:cBhvr>
                                    </p:animEffect>
                                  </p:childTnLst>
                                </p:cTn>
                              </p:par>
                              <p:par>
                                <p:cTn id="37" presetID="9" presetClass="emph" presetSubtype="0" nodeType="withEffect">
                                  <p:stCondLst>
                                    <p:cond delay="0"/>
                                  </p:stCondLst>
                                  <p:childTnLst>
                                    <p:set>
                                      <p:cBhvr>
                                        <p:cTn id="38" dur="indefinite"/>
                                        <p:tgtEl>
                                          <p:spTgt spid="329"/>
                                        </p:tgtEl>
                                        <p:attrNameLst>
                                          <p:attrName>style.opacity</p:attrName>
                                        </p:attrNameLst>
                                      </p:cBhvr>
                                      <p:to>
                                        <p:strVal val="0.5"/>
                                      </p:to>
                                    </p:set>
                                    <p:animEffect filter="image" prLst="opacity: 0.5">
                                      <p:cBhvr rctx="IE">
                                        <p:cTn id="39" dur="indefinite"/>
                                        <p:tgtEl>
                                          <p:spTgt spid="329"/>
                                        </p:tgtEl>
                                      </p:cBhvr>
                                    </p:animEffect>
                                  </p:childTnLst>
                                </p:cTn>
                              </p:par>
                              <p:par>
                                <p:cTn id="40" presetID="9" presetClass="emph" presetSubtype="0" nodeType="withEffect">
                                  <p:stCondLst>
                                    <p:cond delay="0"/>
                                  </p:stCondLst>
                                  <p:childTnLst>
                                    <p:set>
                                      <p:cBhvr>
                                        <p:cTn id="41" dur="indefinite"/>
                                        <p:tgtEl>
                                          <p:spTgt spid="327"/>
                                        </p:tgtEl>
                                        <p:attrNameLst>
                                          <p:attrName>style.opacity</p:attrName>
                                        </p:attrNameLst>
                                      </p:cBhvr>
                                      <p:to>
                                        <p:strVal val="0.5"/>
                                      </p:to>
                                    </p:set>
                                    <p:animEffect filter="image" prLst="opacity: 0.5">
                                      <p:cBhvr rctx="IE">
                                        <p:cTn id="42" dur="indefinite"/>
                                        <p:tgtEl>
                                          <p:spTgt spid="327"/>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3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3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3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3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1" nodeType="clickEffect">
                                  <p:stCondLst>
                                    <p:cond delay="0"/>
                                  </p:stCondLst>
                                  <p:childTnLst>
                                    <p:set>
                                      <p:cBhvr>
                                        <p:cTn id="56" dur="1" fill="hold">
                                          <p:stCondLst>
                                            <p:cond delay="0"/>
                                          </p:stCondLst>
                                        </p:cTn>
                                        <p:tgtEl>
                                          <p:spTgt spid="4"/>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4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18"/>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21"/>
                                        </p:tgtEl>
                                        <p:attrNameLst>
                                          <p:attrName>style.visibility</p:attrName>
                                        </p:attrNameLst>
                                      </p:cBhvr>
                                      <p:to>
                                        <p:strVal val="visible"/>
                                      </p:to>
                                    </p:set>
                                  </p:childTnLst>
                                </p:cTn>
                              </p:par>
                              <p:par>
                                <p:cTn id="63" presetID="1" presetClass="entr" presetSubtype="0" fill="hold" grpId="2" nodeType="withEffect">
                                  <p:stCondLst>
                                    <p:cond delay="0"/>
                                  </p:stCondLst>
                                  <p:childTnLst>
                                    <p:set>
                                      <p:cBhvr>
                                        <p:cTn id="64" dur="1" fill="hold">
                                          <p:stCondLst>
                                            <p:cond delay="0"/>
                                          </p:stCondLst>
                                        </p:cTn>
                                        <p:tgtEl>
                                          <p:spTgt spid="325"/>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27"/>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29"/>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31"/>
                                        </p:tgtEl>
                                        <p:attrNameLst>
                                          <p:attrName>style.visibility</p:attrName>
                                        </p:attrNameLst>
                                      </p:cBhvr>
                                      <p:to>
                                        <p:strVal val="visible"/>
                                      </p:to>
                                    </p:set>
                                  </p:childTnLst>
                                </p:cTn>
                              </p:par>
                              <p:par>
                                <p:cTn id="71" presetID="1" presetClass="entr" presetSubtype="0" fill="hold" grpId="1" nodeType="withEffect">
                                  <p:stCondLst>
                                    <p:cond delay="0"/>
                                  </p:stCondLst>
                                  <p:childTnLst>
                                    <p:set>
                                      <p:cBhvr>
                                        <p:cTn id="72" dur="1" fill="hold">
                                          <p:stCondLst>
                                            <p:cond delay="0"/>
                                          </p:stCondLst>
                                        </p:cTn>
                                        <p:tgtEl>
                                          <p:spTgt spid="332"/>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334"/>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336"/>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33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
                                            <p:bg/>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325" grpId="0" animBg="1"/>
      <p:bldP spid="325" grpId="1" animBg="1"/>
      <p:bldP spid="325" grpId="2" animBg="1"/>
      <p:bldP spid="332" grpId="0" animBg="1"/>
      <p:bldP spid="332" grpId="1" animBg="1"/>
      <p:bldP spid="2" grpId="0" build="p"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47DB05-8B9B-AD46-8658-B360F3AE3A79}"/>
              </a:ext>
            </a:extLst>
          </p:cNvPr>
          <p:cNvSpPr>
            <a:spLocks noGrp="1"/>
          </p:cNvSpPr>
          <p:nvPr>
            <p:ph type="body" idx="1"/>
          </p:nvPr>
        </p:nvSpPr>
        <p:spPr/>
        <p:txBody>
          <a:bodyPr/>
          <a:lstStyle/>
          <a:p>
            <a:pPr marL="831080" lvl="1" indent="-514350">
              <a:buFont typeface="+mj-lt"/>
              <a:buAutoNum type="arabicPeriod"/>
            </a:pPr>
            <a:r>
              <a:rPr lang="en-US" dirty="0"/>
              <a:t>People want our data </a:t>
            </a:r>
            <a:br>
              <a:rPr lang="en-US" dirty="0"/>
            </a:br>
            <a:r>
              <a:rPr lang="en-US" b="1" dirty="0"/>
              <a:t>— but the data can cause harms.</a:t>
            </a:r>
          </a:p>
          <a:p>
            <a:pPr marL="831080" lvl="1" indent="-514350">
              <a:buFont typeface="+mj-lt"/>
              <a:buAutoNum type="arabicPeriod"/>
            </a:pPr>
            <a:r>
              <a:rPr lang="en-US" dirty="0"/>
              <a:t>We can de-identify data by removing names </a:t>
            </a:r>
            <a:br>
              <a:rPr lang="en-US" dirty="0"/>
            </a:br>
            <a:r>
              <a:rPr lang="en-US" b="1" dirty="0"/>
              <a:t>— but people can still be identified.</a:t>
            </a:r>
          </a:p>
          <a:p>
            <a:pPr marL="831080" lvl="1" indent="-514350">
              <a:buFont typeface="+mj-lt"/>
              <a:buAutoNum type="arabicPeriod"/>
            </a:pPr>
            <a:r>
              <a:rPr lang="en-US" dirty="0"/>
              <a:t>Beyond names, </a:t>
            </a:r>
            <a:r>
              <a:rPr lang="en-US" i="1" dirty="0"/>
              <a:t>all direct identifiers must be removed. </a:t>
            </a:r>
            <a:br>
              <a:rPr lang="en-US" i="1" dirty="0"/>
            </a:br>
            <a:r>
              <a:rPr lang="en-US" b="1" i="1" dirty="0"/>
              <a:t>Quasi-identifiers (indirect identifiers) must be manipulated. </a:t>
            </a:r>
          </a:p>
          <a:p>
            <a:pPr marL="831080" lvl="1" indent="-514350">
              <a:buFont typeface="+mj-lt"/>
              <a:buAutoNum type="arabicPeriod"/>
            </a:pPr>
            <a:r>
              <a:rPr lang="en-US" b="1" i="1" dirty="0"/>
              <a:t>All data are potentially identifying.</a:t>
            </a:r>
          </a:p>
          <a:p>
            <a:pPr marL="831080" lvl="1" indent="-514350">
              <a:buFont typeface="+mj-lt"/>
              <a:buAutoNum type="arabicPeriod"/>
            </a:pPr>
            <a:r>
              <a:rPr lang="en-US" b="1" i="1" dirty="0"/>
              <a:t>Database reconstruction is a real threat — </a:t>
            </a:r>
            <a:r>
              <a:rPr lang="en-US" dirty="0"/>
              <a:t>but it can be addressed using perturbation. </a:t>
            </a:r>
          </a:p>
        </p:txBody>
      </p:sp>
      <p:sp>
        <p:nvSpPr>
          <p:cNvPr id="3" name="Title 2">
            <a:extLst>
              <a:ext uri="{FF2B5EF4-FFF2-40B4-BE49-F238E27FC236}">
                <a16:creationId xmlns:a16="http://schemas.microsoft.com/office/drawing/2014/main" id="{3CEF8A70-FF06-804E-AF0F-B4C700605618}"/>
              </a:ext>
            </a:extLst>
          </p:cNvPr>
          <p:cNvSpPr>
            <a:spLocks noGrp="1"/>
          </p:cNvSpPr>
          <p:nvPr>
            <p:ph type="title"/>
          </p:nvPr>
        </p:nvSpPr>
        <p:spPr/>
        <p:txBody>
          <a:bodyPr/>
          <a:lstStyle/>
          <a:p>
            <a:r>
              <a:rPr lang="en-US" dirty="0"/>
              <a:t>Open Data Lessons</a:t>
            </a:r>
          </a:p>
        </p:txBody>
      </p:sp>
    </p:spTree>
    <p:extLst>
      <p:ext uri="{BB962C8B-B14F-4D97-AF65-F5344CB8AC3E}">
        <p14:creationId xmlns:p14="http://schemas.microsoft.com/office/powerpoint/2010/main" val="1013449171"/>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a:bodyPr>
          <a:lstStyle/>
          <a:p>
            <a:pPr marL="831080" lvl="1" indent="-514350">
              <a:buFont typeface="+mj-lt"/>
              <a:buAutoNum type="arabicPeriod"/>
            </a:pPr>
            <a:r>
              <a:rPr lang="en-US" dirty="0"/>
              <a:t>Privacy risks of Open Data ☺</a:t>
            </a:r>
          </a:p>
          <a:p>
            <a:pPr marL="831080" lvl="1" indent="-514350">
              <a:buFont typeface="+mj-lt"/>
              <a:buAutoNum type="arabicPeriod"/>
            </a:pPr>
            <a:r>
              <a:rPr lang="en-US" dirty="0"/>
              <a:t>Addressing privacy risks with de-identification ☺</a:t>
            </a:r>
          </a:p>
          <a:p>
            <a:pPr marL="831080" lvl="1" indent="-514350">
              <a:buFont typeface="+mj-lt"/>
              <a:buAutoNum type="arabicPeriod"/>
            </a:pPr>
            <a:r>
              <a:rPr lang="en-US" dirty="0">
                <a:solidFill>
                  <a:schemeClr val="tx1"/>
                </a:solidFill>
              </a:rPr>
              <a:t>De-identification techniques</a:t>
            </a:r>
            <a:r>
              <a:rPr lang="en-US" dirty="0"/>
              <a:t> ☺</a:t>
            </a:r>
            <a:endParaRPr lang="en-US" dirty="0">
              <a:solidFill>
                <a:schemeClr val="tx1"/>
              </a:solidFill>
            </a:endParaRPr>
          </a:p>
          <a:p>
            <a:pPr marL="831080" lvl="1" indent="-514350">
              <a:buFont typeface="+mj-lt"/>
              <a:buAutoNum type="arabicPeriod"/>
            </a:pPr>
            <a:r>
              <a:rPr lang="en-US" dirty="0">
                <a:solidFill>
                  <a:schemeClr val="tx1"/>
                </a:solidFill>
              </a:rPr>
              <a:t>De-identification failings</a:t>
            </a:r>
            <a:r>
              <a:rPr lang="en-US" dirty="0"/>
              <a:t> ☺</a:t>
            </a:r>
            <a:endParaRPr lang="en-US" dirty="0">
              <a:solidFill>
                <a:schemeClr val="tx1"/>
              </a:solidFill>
            </a:endParaRPr>
          </a:p>
          <a:p>
            <a:pPr marL="831080" lvl="1" indent="-514350">
              <a:buFont typeface="+mj-lt"/>
              <a:buAutoNum type="arabicPeriod"/>
            </a:pPr>
            <a:r>
              <a:rPr lang="en-US" dirty="0">
                <a:solidFill>
                  <a:schemeClr val="tx1"/>
                </a:solidFill>
              </a:rPr>
              <a:t>Database reconstruction</a:t>
            </a:r>
            <a:r>
              <a:rPr lang="en-US" dirty="0"/>
              <a:t>☺</a:t>
            </a:r>
            <a:endParaRPr lang="en-US" dirty="0">
              <a:solidFill>
                <a:schemeClr val="tx1"/>
              </a:solidFill>
            </a:endParaRPr>
          </a:p>
          <a:p>
            <a:pPr marL="831080" lvl="1" indent="-514350">
              <a:buFont typeface="+mj-lt"/>
              <a:buAutoNum type="arabicPeriod"/>
            </a:pPr>
            <a:r>
              <a:rPr lang="en-US" dirty="0">
                <a:solidFill>
                  <a:schemeClr val="tx1"/>
                </a:solidFill>
              </a:rPr>
              <a:t>Differential Privacy</a:t>
            </a:r>
          </a:p>
          <a:p>
            <a:endParaRPr lang="en-US" dirty="0">
              <a:solidFill>
                <a:schemeClr val="tx2"/>
              </a:solidFill>
            </a:endParaRPr>
          </a:p>
        </p:txBody>
      </p:sp>
      <p:sp>
        <p:nvSpPr>
          <p:cNvPr id="3" name="Title 2"/>
          <p:cNvSpPr>
            <a:spLocks noGrp="1"/>
          </p:cNvSpPr>
          <p:nvPr>
            <p:ph type="title"/>
          </p:nvPr>
        </p:nvSpPr>
        <p:spPr/>
        <p:txBody>
          <a:bodyPr/>
          <a:lstStyle/>
          <a:p>
            <a:r>
              <a:rPr lang="en-US" dirty="0"/>
              <a:t>Outline for today’s talk</a:t>
            </a:r>
          </a:p>
        </p:txBody>
      </p:sp>
    </p:spTree>
    <p:extLst>
      <p:ext uri="{BB962C8B-B14F-4D97-AF65-F5344CB8AC3E}">
        <p14:creationId xmlns:p14="http://schemas.microsoft.com/office/powerpoint/2010/main" val="947732529"/>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78CE3CF-71EA-7342-80B1-960C8AA2F696}"/>
              </a:ext>
            </a:extLst>
          </p:cNvPr>
          <p:cNvSpPr>
            <a:spLocks noGrp="1"/>
          </p:cNvSpPr>
          <p:nvPr>
            <p:ph type="body" idx="1"/>
          </p:nvPr>
        </p:nvSpPr>
        <p:spPr/>
        <p:txBody>
          <a:bodyPr/>
          <a:lstStyle/>
          <a:p>
            <a:endParaRPr lang="en-US"/>
          </a:p>
        </p:txBody>
      </p:sp>
      <p:sp>
        <p:nvSpPr>
          <p:cNvPr id="4" name="Title 3">
            <a:extLst>
              <a:ext uri="{FF2B5EF4-FFF2-40B4-BE49-F238E27FC236}">
                <a16:creationId xmlns:a16="http://schemas.microsoft.com/office/drawing/2014/main" id="{D6CFD8EA-1EFF-5746-9FB1-5B5B39D5783C}"/>
              </a:ext>
            </a:extLst>
          </p:cNvPr>
          <p:cNvSpPr>
            <a:spLocks noGrp="1"/>
          </p:cNvSpPr>
          <p:nvPr>
            <p:ph type="title"/>
          </p:nvPr>
        </p:nvSpPr>
        <p:spPr/>
        <p:txBody>
          <a:bodyPr/>
          <a:lstStyle/>
          <a:p>
            <a:r>
              <a:rPr lang="en-US" dirty="0"/>
              <a:t>Differential Privacy: The Big Idea</a:t>
            </a:r>
          </a:p>
        </p:txBody>
      </p:sp>
      <p:pic>
        <p:nvPicPr>
          <p:cNvPr id="7" name="Content Placeholder 6">
            <a:extLst>
              <a:ext uri="{FF2B5EF4-FFF2-40B4-BE49-F238E27FC236}">
                <a16:creationId xmlns:a16="http://schemas.microsoft.com/office/drawing/2014/main" id="{986933E3-9178-4640-BC4E-5D65CF0EA069}"/>
              </a:ext>
            </a:extLst>
          </p:cNvPr>
          <p:cNvPicPr>
            <a:picLocks noGrp="1" noChangeAspect="1"/>
          </p:cNvPicPr>
          <p:nvPr>
            <p:ph idx="10"/>
          </p:nvPr>
        </p:nvPicPr>
        <p:blipFill>
          <a:blip r:embed="rId2"/>
          <a:stretch>
            <a:fillRect/>
          </a:stretch>
        </p:blipFill>
        <p:spPr>
          <a:xfrm>
            <a:off x="2214808" y="352425"/>
            <a:ext cx="8700596" cy="6569075"/>
          </a:xfrm>
          <a:prstGeom prst="rect">
            <a:avLst/>
          </a:prstGeom>
        </p:spPr>
      </p:pic>
    </p:spTree>
    <p:extLst>
      <p:ext uri="{BB962C8B-B14F-4D97-AF65-F5344CB8AC3E}">
        <p14:creationId xmlns:p14="http://schemas.microsoft.com/office/powerpoint/2010/main" val="2967133167"/>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377C87F-E1CB-A94A-9BC0-57DDCE5AFE13}"/>
              </a:ext>
            </a:extLst>
          </p:cNvPr>
          <p:cNvSpPr>
            <a:spLocks noGrp="1"/>
          </p:cNvSpPr>
          <p:nvPr>
            <p:ph type="body" idx="1"/>
          </p:nvPr>
        </p:nvSpPr>
        <p:spPr/>
        <p:txBody>
          <a:bodyPr/>
          <a:lstStyle/>
          <a:p>
            <a:endParaRPr lang="en-US" dirty="0"/>
          </a:p>
        </p:txBody>
      </p:sp>
      <p:sp>
        <p:nvSpPr>
          <p:cNvPr id="3" name="Title 2">
            <a:extLst>
              <a:ext uri="{FF2B5EF4-FFF2-40B4-BE49-F238E27FC236}">
                <a16:creationId xmlns:a16="http://schemas.microsoft.com/office/drawing/2014/main" id="{C7A02C57-1D3A-9B45-B086-9620FC6C990C}"/>
              </a:ext>
            </a:extLst>
          </p:cNvPr>
          <p:cNvSpPr>
            <a:spLocks noGrp="1"/>
          </p:cNvSpPr>
          <p:nvPr>
            <p:ph type="title"/>
          </p:nvPr>
        </p:nvSpPr>
        <p:spPr/>
        <p:txBody>
          <a:bodyPr/>
          <a:lstStyle/>
          <a:p>
            <a:r>
              <a:rPr lang="en-US" dirty="0"/>
              <a:t>Differential privacy is a new approach for assuring privacy in the release of statistical data.</a:t>
            </a:r>
          </a:p>
        </p:txBody>
      </p:sp>
      <p:sp>
        <p:nvSpPr>
          <p:cNvPr id="4" name="Horizontal Scroll 3">
            <a:extLst>
              <a:ext uri="{FF2B5EF4-FFF2-40B4-BE49-F238E27FC236}">
                <a16:creationId xmlns:a16="http://schemas.microsoft.com/office/drawing/2014/main" id="{88FDEA12-B407-084B-8C36-551D962D6304}"/>
              </a:ext>
            </a:extLst>
          </p:cNvPr>
          <p:cNvSpPr/>
          <p:nvPr/>
        </p:nvSpPr>
        <p:spPr>
          <a:xfrm>
            <a:off x="5184819" y="3613343"/>
            <a:ext cx="2635161" cy="2628373"/>
          </a:xfrm>
          <a:prstGeom prst="horizontalScroll">
            <a:avLst/>
          </a:prstGeom>
          <a:solidFill>
            <a:srgbClr val="FFFFFF"/>
          </a:solidFill>
          <a:ln w="76200" cap="flat">
            <a:solidFill>
              <a:srgbClr val="00B050"/>
            </a:solidFill>
            <a:prstDash val="solid"/>
            <a:bevel/>
          </a:ln>
          <a:effectLst>
            <a:outerShdw blurRad="63500" dist="508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Calibri"/>
              <a:ea typeface="Calibri"/>
              <a:cs typeface="Calibri"/>
              <a:sym typeface="Calibri"/>
            </a:endParaRPr>
          </a:p>
          <a:p>
            <a:pPr marL="0" marR="0" indent="0" algn="ctr"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Calibri"/>
                <a:ea typeface="Calibri"/>
                <a:cs typeface="Calibri"/>
                <a:sym typeface="Calibri"/>
              </a:rPr>
              <a:t>Privacy-</a:t>
            </a:r>
            <a:r>
              <a:rPr lang="en-US" dirty="0"/>
              <a:t>Preserving</a:t>
            </a:r>
          </a:p>
          <a:p>
            <a:pPr marL="0" marR="0" indent="0" algn="ctr"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Calibri"/>
                <a:ea typeface="Calibri"/>
                <a:cs typeface="Calibri"/>
                <a:sym typeface="Calibri"/>
              </a:rPr>
              <a:t>Data Release</a:t>
            </a:r>
          </a:p>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5" name="Can 4">
            <a:extLst>
              <a:ext uri="{FF2B5EF4-FFF2-40B4-BE49-F238E27FC236}">
                <a16:creationId xmlns:a16="http://schemas.microsoft.com/office/drawing/2014/main" id="{9BA3CE4F-1875-0D4A-9384-BDED52F16C6D}"/>
              </a:ext>
            </a:extLst>
          </p:cNvPr>
          <p:cNvSpPr/>
          <p:nvPr/>
        </p:nvSpPr>
        <p:spPr>
          <a:xfrm>
            <a:off x="731477" y="4235922"/>
            <a:ext cx="1488244" cy="1383217"/>
          </a:xfrm>
          <a:prstGeom prst="can">
            <a:avLst/>
          </a:prstGeom>
          <a:solidFill>
            <a:srgbClr val="FFFFFF"/>
          </a:solidFill>
          <a:ln w="76200" cap="flat">
            <a:solidFill>
              <a:srgbClr val="C00000"/>
            </a:solidFill>
            <a:prstDash val="solid"/>
            <a:bevel/>
          </a:ln>
          <a:effectLst>
            <a:outerShdw blurRad="63500" dist="508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dirty="0"/>
              <a:t>Sensitive dataset</a:t>
            </a:r>
            <a:endParaRPr kumimoji="0" lang="en-US" sz="24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6" name="Pentagon 5">
            <a:extLst>
              <a:ext uri="{FF2B5EF4-FFF2-40B4-BE49-F238E27FC236}">
                <a16:creationId xmlns:a16="http://schemas.microsoft.com/office/drawing/2014/main" id="{1CD19DDB-D0D0-5148-A073-8DF025C3D185}"/>
              </a:ext>
            </a:extLst>
          </p:cNvPr>
          <p:cNvSpPr/>
          <p:nvPr/>
        </p:nvSpPr>
        <p:spPr>
          <a:xfrm>
            <a:off x="2864644" y="4492541"/>
            <a:ext cx="1481070" cy="869980"/>
          </a:xfrm>
          <a:prstGeom prst="homePlate">
            <a:avLst/>
          </a:prstGeom>
          <a:solidFill>
            <a:srgbClr val="FFFFFF"/>
          </a:solidFill>
          <a:ln w="76200" cap="flat">
            <a:solidFill>
              <a:srgbClr val="A81F3D"/>
            </a:solidFill>
            <a:prstDash val="solid"/>
            <a:bevel/>
          </a:ln>
          <a:effectLst>
            <a:outerShdw blurRad="63500" dist="508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400" b="0" i="1" u="none" strike="noStrike" cap="none" spc="0" normalizeH="0" baseline="0" dirty="0">
                <a:ln>
                  <a:noFill/>
                </a:ln>
                <a:solidFill>
                  <a:srgbClr val="000000"/>
                </a:solidFill>
                <a:effectLst/>
                <a:uFillTx/>
                <a:latin typeface="Calibri"/>
                <a:ea typeface="Calibri"/>
                <a:cs typeface="Calibri"/>
                <a:sym typeface="Calibri"/>
              </a:rPr>
              <a:t>Ad hoc </a:t>
            </a:r>
            <a:r>
              <a:rPr kumimoji="0" lang="en-US" sz="2400" b="0" i="0" u="none" strike="noStrike" cap="none" spc="0" normalizeH="0" baseline="0" dirty="0">
                <a:ln>
                  <a:noFill/>
                </a:ln>
                <a:solidFill>
                  <a:srgbClr val="000000"/>
                </a:solidFill>
                <a:effectLst/>
                <a:uFillTx/>
                <a:latin typeface="Calibri"/>
                <a:ea typeface="Calibri"/>
                <a:cs typeface="Calibri"/>
                <a:sym typeface="Calibri"/>
              </a:rPr>
              <a:t>Rules</a:t>
            </a:r>
          </a:p>
        </p:txBody>
      </p:sp>
      <p:sp>
        <p:nvSpPr>
          <p:cNvPr id="7" name="Folded Corner 6">
            <a:extLst>
              <a:ext uri="{FF2B5EF4-FFF2-40B4-BE49-F238E27FC236}">
                <a16:creationId xmlns:a16="http://schemas.microsoft.com/office/drawing/2014/main" id="{0A132891-01B4-0849-8D75-51CCFCE319A2}"/>
              </a:ext>
            </a:extLst>
          </p:cNvPr>
          <p:cNvSpPr/>
          <p:nvPr/>
        </p:nvSpPr>
        <p:spPr>
          <a:xfrm>
            <a:off x="11046622" y="3767593"/>
            <a:ext cx="1780736" cy="2264916"/>
          </a:xfrm>
          <a:prstGeom prst="foldedCorner">
            <a:avLst/>
          </a:prstGeom>
          <a:solidFill>
            <a:srgbClr val="FFFFFF"/>
          </a:solidFill>
          <a:ln w="76200" cap="flat">
            <a:solidFill>
              <a:schemeClr val="accent1"/>
            </a:solidFill>
            <a:prstDash val="solid"/>
            <a:bevel/>
          </a:ln>
          <a:effectLst>
            <a:outerShdw blurRad="63500" dist="508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Calibri"/>
              <a:ea typeface="Calibri"/>
              <a:cs typeface="Calibri"/>
              <a:sym typeface="Calibri"/>
            </a:endParaRPr>
          </a:p>
          <a:p>
            <a:pPr marL="0" marR="0" indent="0" algn="ctr"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Calibri"/>
                <a:ea typeface="Calibri"/>
                <a:cs typeface="Calibri"/>
                <a:sym typeface="Calibri"/>
              </a:rPr>
              <a:t>Formal Privacy</a:t>
            </a:r>
          </a:p>
          <a:p>
            <a:pPr marL="0" marR="0" indent="0" algn="ctr" defTabSz="914400" rtl="0" fontAlgn="auto" latinLnBrk="0" hangingPunct="0">
              <a:lnSpc>
                <a:spcPct val="100000"/>
              </a:lnSpc>
              <a:spcBef>
                <a:spcPts val="0"/>
              </a:spcBef>
              <a:spcAft>
                <a:spcPts val="0"/>
              </a:spcAft>
              <a:buClrTx/>
              <a:buSzTx/>
              <a:buFontTx/>
              <a:buNone/>
              <a:tabLst/>
            </a:pPr>
            <a:r>
              <a:rPr lang="en-US" dirty="0"/>
              <a:t>Definition</a:t>
            </a:r>
          </a:p>
          <a:p>
            <a:pPr marL="0" marR="0" indent="0" algn="ctr"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9" name="Pentagon 8">
            <a:extLst>
              <a:ext uri="{FF2B5EF4-FFF2-40B4-BE49-F238E27FC236}">
                <a16:creationId xmlns:a16="http://schemas.microsoft.com/office/drawing/2014/main" id="{ABDE2C58-61DA-A349-A9DC-8C466C5942D0}"/>
              </a:ext>
            </a:extLst>
          </p:cNvPr>
          <p:cNvSpPr/>
          <p:nvPr/>
        </p:nvSpPr>
        <p:spPr>
          <a:xfrm flipH="1">
            <a:off x="8257968" y="3747438"/>
            <a:ext cx="2560285" cy="2347307"/>
          </a:xfrm>
          <a:prstGeom prst="homePlate">
            <a:avLst>
              <a:gd name="adj" fmla="val 54804"/>
            </a:avLst>
          </a:prstGeom>
          <a:solidFill>
            <a:srgbClr val="FFFFFF"/>
          </a:solidFill>
          <a:ln w="76200" cap="flat">
            <a:solidFill>
              <a:schemeClr val="accent1"/>
            </a:solidFill>
            <a:prstDash val="solid"/>
            <a:bevel/>
          </a:ln>
          <a:effectLst>
            <a:outerShdw blurRad="63500" dist="508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Calibri"/>
              <a:ea typeface="Calibri"/>
              <a:cs typeface="Calibri"/>
              <a:sym typeface="Calibri"/>
            </a:endParaRPr>
          </a:p>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Calibri"/>
                <a:ea typeface="Calibri"/>
                <a:cs typeface="Calibri"/>
                <a:sym typeface="Calibri"/>
              </a:rPr>
              <a:t>Methods that implement the privacy definition</a:t>
            </a:r>
          </a:p>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10" name="Can 9">
            <a:extLst>
              <a:ext uri="{FF2B5EF4-FFF2-40B4-BE49-F238E27FC236}">
                <a16:creationId xmlns:a16="http://schemas.microsoft.com/office/drawing/2014/main" id="{22EE3876-28D0-1F41-A4E3-E4FB4953673B}"/>
              </a:ext>
            </a:extLst>
          </p:cNvPr>
          <p:cNvSpPr/>
          <p:nvPr/>
        </p:nvSpPr>
        <p:spPr>
          <a:xfrm>
            <a:off x="9437198" y="7007853"/>
            <a:ext cx="1488244" cy="1383217"/>
          </a:xfrm>
          <a:prstGeom prst="can">
            <a:avLst/>
          </a:prstGeom>
          <a:solidFill>
            <a:srgbClr val="FFFFFF"/>
          </a:solidFill>
          <a:ln w="76200" cap="flat">
            <a:solidFill>
              <a:schemeClr val="accent1"/>
            </a:solidFill>
            <a:prstDash val="solid"/>
            <a:bevel/>
          </a:ln>
          <a:effectLst>
            <a:outerShdw blurRad="63500" dist="508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dirty="0"/>
              <a:t>Sensitive dataset</a:t>
            </a:r>
            <a:endParaRPr kumimoji="0" lang="en-US" sz="24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11" name="Can 10">
            <a:extLst>
              <a:ext uri="{FF2B5EF4-FFF2-40B4-BE49-F238E27FC236}">
                <a16:creationId xmlns:a16="http://schemas.microsoft.com/office/drawing/2014/main" id="{EEF2BEBB-9334-0B46-B327-00C3CB1383EE}"/>
              </a:ext>
            </a:extLst>
          </p:cNvPr>
          <p:cNvSpPr/>
          <p:nvPr/>
        </p:nvSpPr>
        <p:spPr>
          <a:xfrm>
            <a:off x="9347134" y="1593232"/>
            <a:ext cx="1655672" cy="1383217"/>
          </a:xfrm>
          <a:prstGeom prst="can">
            <a:avLst/>
          </a:prstGeom>
          <a:solidFill>
            <a:srgbClr val="FFFFFF"/>
          </a:solidFill>
          <a:ln w="76200" cap="flat">
            <a:solidFill>
              <a:schemeClr val="accent1"/>
            </a:solidFill>
            <a:prstDash val="solid"/>
            <a:bevel/>
          </a:ln>
          <a:effectLst>
            <a:outerShdw blurRad="63500" dist="508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dirty="0"/>
              <a:t>Privacy Parameters</a:t>
            </a:r>
            <a:endParaRPr kumimoji="0" lang="en-US" sz="2400" b="0" i="0" u="none" strike="noStrike" cap="none" spc="0" normalizeH="0" baseline="0" dirty="0">
              <a:ln>
                <a:noFill/>
              </a:ln>
              <a:solidFill>
                <a:srgbClr val="000000"/>
              </a:solidFill>
              <a:effectLst/>
              <a:uFillTx/>
              <a:latin typeface="Calibri"/>
              <a:ea typeface="Calibri"/>
              <a:cs typeface="Calibri"/>
              <a:sym typeface="Calibri"/>
            </a:endParaRPr>
          </a:p>
        </p:txBody>
      </p:sp>
      <p:cxnSp>
        <p:nvCxnSpPr>
          <p:cNvPr id="13" name="Curved Connector 12">
            <a:extLst>
              <a:ext uri="{FF2B5EF4-FFF2-40B4-BE49-F238E27FC236}">
                <a16:creationId xmlns:a16="http://schemas.microsoft.com/office/drawing/2014/main" id="{BBEEF0EC-8BD7-2748-93CB-F5CD753B7C16}"/>
              </a:ext>
            </a:extLst>
          </p:cNvPr>
          <p:cNvCxnSpPr>
            <a:stCxn id="11" idx="3"/>
            <a:endCxn id="9" idx="0"/>
          </p:cNvCxnSpPr>
          <p:nvPr/>
        </p:nvCxnSpPr>
        <p:spPr>
          <a:xfrm rot="16200000" flipH="1">
            <a:off x="9792651" y="3358768"/>
            <a:ext cx="770989" cy="6350"/>
          </a:xfrm>
          <a:prstGeom prst="curvedConnector3">
            <a:avLst/>
          </a:prstGeom>
          <a:noFill/>
          <a:ln w="76200" cap="flat">
            <a:solidFill>
              <a:schemeClr val="accent1"/>
            </a:solidFill>
            <a:prstDash val="solid"/>
            <a:bevel/>
            <a:tailEnd type="triangle"/>
          </a:ln>
          <a:effectLst>
            <a:outerShdw blurRad="63500" dist="50800" dir="5400000" rotWithShape="0">
              <a:srgbClr val="000000">
                <a:alpha val="35000"/>
              </a:srgbClr>
            </a:outerShdw>
          </a:effectLst>
          <a:sp3d/>
        </p:spPr>
        <p:style>
          <a:lnRef idx="0">
            <a:scrgbClr r="0" g="0" b="0"/>
          </a:lnRef>
          <a:fillRef idx="0">
            <a:scrgbClr r="0" g="0" b="0"/>
          </a:fillRef>
          <a:effectRef idx="0">
            <a:scrgbClr r="0" g="0" b="0"/>
          </a:effectRef>
          <a:fontRef idx="none"/>
        </p:style>
      </p:cxnSp>
      <p:cxnSp>
        <p:nvCxnSpPr>
          <p:cNvPr id="15" name="Curved Connector 14">
            <a:extLst>
              <a:ext uri="{FF2B5EF4-FFF2-40B4-BE49-F238E27FC236}">
                <a16:creationId xmlns:a16="http://schemas.microsoft.com/office/drawing/2014/main" id="{55E5FA86-C5E1-2043-9324-AD77B48F051F}"/>
              </a:ext>
            </a:extLst>
          </p:cNvPr>
          <p:cNvCxnSpPr>
            <a:stCxn id="10" idx="1"/>
            <a:endCxn id="9" idx="2"/>
          </p:cNvCxnSpPr>
          <p:nvPr/>
        </p:nvCxnSpPr>
        <p:spPr>
          <a:xfrm rot="5400000" flipH="1" flipV="1">
            <a:off x="9724766" y="6551299"/>
            <a:ext cx="913108" cy="12700"/>
          </a:xfrm>
          <a:prstGeom prst="curvedConnector3">
            <a:avLst/>
          </a:prstGeom>
          <a:noFill/>
          <a:ln w="76200" cap="flat">
            <a:solidFill>
              <a:schemeClr val="accent1"/>
            </a:solidFill>
            <a:prstDash val="solid"/>
            <a:bevel/>
            <a:tailEnd type="triangle"/>
          </a:ln>
          <a:effectLst>
            <a:outerShdw blurRad="63500" dist="50800" dir="5400000" rotWithShape="0">
              <a:srgbClr val="000000">
                <a:alpha val="35000"/>
              </a:srgbClr>
            </a:outerShdw>
          </a:effectLst>
          <a:sp3d/>
        </p:spPr>
        <p:style>
          <a:lnRef idx="0">
            <a:scrgbClr r="0" g="0" b="0"/>
          </a:lnRef>
          <a:fillRef idx="0">
            <a:scrgbClr r="0" g="0" b="0"/>
          </a:fillRef>
          <a:effectRef idx="0">
            <a:scrgbClr r="0" g="0" b="0"/>
          </a:effectRef>
          <a:fontRef idx="none"/>
        </p:style>
      </p:cxnSp>
      <p:sp>
        <p:nvSpPr>
          <p:cNvPr id="18" name="TextBox 17">
            <a:extLst>
              <a:ext uri="{FF2B5EF4-FFF2-40B4-BE49-F238E27FC236}">
                <a16:creationId xmlns:a16="http://schemas.microsoft.com/office/drawing/2014/main" id="{0F0B92C3-A084-1A49-B376-5602E7D38518}"/>
              </a:ext>
            </a:extLst>
          </p:cNvPr>
          <p:cNvSpPr txBox="1"/>
          <p:nvPr/>
        </p:nvSpPr>
        <p:spPr>
          <a:xfrm>
            <a:off x="482222" y="6307325"/>
            <a:ext cx="4411749" cy="5006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b="1" i="1" dirty="0"/>
              <a:t>Based on hope and  assumptions.</a:t>
            </a:r>
            <a:endParaRPr kumimoji="0" lang="en-US" sz="2400" b="1" i="1" u="none" strike="noStrike" cap="none" spc="0" normalizeH="0" baseline="0" dirty="0">
              <a:ln>
                <a:noFill/>
              </a:ln>
              <a:solidFill>
                <a:srgbClr val="000000"/>
              </a:solidFill>
              <a:effectLst/>
              <a:uFillTx/>
              <a:latin typeface="Calibri"/>
              <a:ea typeface="Calibri"/>
              <a:cs typeface="Calibri"/>
              <a:sym typeface="Calibri"/>
            </a:endParaRPr>
          </a:p>
        </p:txBody>
      </p:sp>
      <p:sp>
        <p:nvSpPr>
          <p:cNvPr id="19" name="TextBox 18">
            <a:extLst>
              <a:ext uri="{FF2B5EF4-FFF2-40B4-BE49-F238E27FC236}">
                <a16:creationId xmlns:a16="http://schemas.microsoft.com/office/drawing/2014/main" id="{C7A7115C-B041-C744-A233-D5F93793DDB5}"/>
              </a:ext>
            </a:extLst>
          </p:cNvPr>
          <p:cNvSpPr txBox="1"/>
          <p:nvPr/>
        </p:nvSpPr>
        <p:spPr>
          <a:xfrm>
            <a:off x="10439757" y="6307325"/>
            <a:ext cx="2250246" cy="5006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b="1" i="1" dirty="0"/>
              <a:t>Based on math.</a:t>
            </a:r>
            <a:endParaRPr kumimoji="0" lang="en-US" sz="2400" b="1" i="1" u="none" strike="noStrike" cap="none" spc="0" normalizeH="0" baseline="0" dirty="0">
              <a:ln>
                <a:noFill/>
              </a:ln>
              <a:solidFill>
                <a:srgbClr val="000000"/>
              </a:solidFill>
              <a:effectLst/>
              <a:uFillTx/>
              <a:latin typeface="Calibri"/>
              <a:ea typeface="Calibri"/>
              <a:cs typeface="Calibri"/>
              <a:sym typeface="Calibri"/>
            </a:endParaRPr>
          </a:p>
        </p:txBody>
      </p:sp>
      <p:sp>
        <p:nvSpPr>
          <p:cNvPr id="20" name="TextBox 19">
            <a:extLst>
              <a:ext uri="{FF2B5EF4-FFF2-40B4-BE49-F238E27FC236}">
                <a16:creationId xmlns:a16="http://schemas.microsoft.com/office/drawing/2014/main" id="{D31FD9C8-6E6B-8842-A095-DAF197BBC498}"/>
              </a:ext>
            </a:extLst>
          </p:cNvPr>
          <p:cNvSpPr txBox="1"/>
          <p:nvPr/>
        </p:nvSpPr>
        <p:spPr>
          <a:xfrm>
            <a:off x="482222" y="6829481"/>
            <a:ext cx="7337758" cy="19779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457200" marR="0" indent="-457200" algn="l" defTabSz="914400" rtl="0" fontAlgn="auto" latinLnBrk="0" hangingPunct="0">
              <a:lnSpc>
                <a:spcPct val="100000"/>
              </a:lnSpc>
              <a:spcBef>
                <a:spcPts val="0"/>
              </a:spcBef>
              <a:spcAft>
                <a:spcPts val="0"/>
              </a:spcAft>
              <a:buClrTx/>
              <a:buSzTx/>
              <a:buFontTx/>
              <a:buAutoNum type="arabicPeriod"/>
              <a:tabLst/>
            </a:pPr>
            <a:r>
              <a:rPr lang="en-US" dirty="0"/>
              <a:t>Data are identify, quasi-identifying, or not-identifying</a:t>
            </a:r>
          </a:p>
          <a:p>
            <a:pPr marL="457200" marR="0" indent="-457200" algn="l" defTabSz="914400" rtl="0" fontAlgn="auto" latinLnBrk="0" hangingPunct="0">
              <a:lnSpc>
                <a:spcPct val="100000"/>
              </a:lnSpc>
              <a:spcBef>
                <a:spcPts val="0"/>
              </a:spcBef>
              <a:spcAft>
                <a:spcPts val="0"/>
              </a:spcAft>
              <a:buClrTx/>
              <a:buSzTx/>
              <a:buFontTx/>
              <a:buAutoNum type="arabicPeriod"/>
              <a:tabLst/>
            </a:pPr>
            <a:r>
              <a:rPr kumimoji="0" lang="en-US" sz="2400" u="none" strike="noStrike" cap="none" spc="0" normalizeH="0" baseline="0" dirty="0">
                <a:ln>
                  <a:noFill/>
                </a:ln>
                <a:solidFill>
                  <a:srgbClr val="000000"/>
                </a:solidFill>
                <a:effectLst/>
                <a:uFillTx/>
                <a:latin typeface="Calibri"/>
                <a:ea typeface="Calibri"/>
                <a:cs typeface="Calibri"/>
                <a:sym typeface="Calibri"/>
              </a:rPr>
              <a:t>Future data sets will not be released that can be linked with previously </a:t>
            </a:r>
            <a:r>
              <a:rPr lang="en-US" dirty="0"/>
              <a:t>released data</a:t>
            </a:r>
          </a:p>
          <a:p>
            <a:pPr marL="457200" marR="0" indent="-457200" algn="l" defTabSz="914400" rtl="0" fontAlgn="auto" latinLnBrk="0" hangingPunct="0">
              <a:lnSpc>
                <a:spcPct val="100000"/>
              </a:lnSpc>
              <a:spcBef>
                <a:spcPts val="0"/>
              </a:spcBef>
              <a:spcAft>
                <a:spcPts val="0"/>
              </a:spcAft>
              <a:buClrTx/>
              <a:buSzTx/>
              <a:buFontTx/>
              <a:buAutoNum type="arabicPeriod"/>
              <a:tabLst/>
            </a:pPr>
            <a:r>
              <a:rPr kumimoji="0" lang="en-US" sz="2400" u="none" strike="noStrike" cap="none" spc="0" normalizeH="0" baseline="0" dirty="0">
                <a:ln>
                  <a:noFill/>
                </a:ln>
                <a:solidFill>
                  <a:srgbClr val="000000"/>
                </a:solidFill>
                <a:effectLst/>
                <a:uFillTx/>
                <a:latin typeface="Calibri"/>
                <a:ea typeface="Calibri"/>
                <a:cs typeface="Calibri"/>
                <a:sym typeface="Calibri"/>
              </a:rPr>
              <a:t>A</a:t>
            </a:r>
            <a:r>
              <a:rPr lang="en-US" dirty="0"/>
              <a:t>dversaries have limited resources to pursue re-identification attacks</a:t>
            </a:r>
            <a:endParaRPr kumimoji="0" lang="en-US" sz="2400" u="none" strike="noStrike" cap="none" spc="0" normalizeH="0" baseline="0" dirty="0">
              <a:ln>
                <a:noFill/>
              </a:ln>
              <a:solidFill>
                <a:srgbClr val="000000"/>
              </a:solidFill>
              <a:effectLst/>
              <a:uFillTx/>
              <a:latin typeface="Calibri"/>
              <a:ea typeface="Calibri"/>
              <a:cs typeface="Calibri"/>
              <a:sym typeface="Calibri"/>
            </a:endParaRPr>
          </a:p>
        </p:txBody>
      </p:sp>
    </p:spTree>
    <p:extLst>
      <p:ext uri="{BB962C8B-B14F-4D97-AF65-F5344CB8AC3E}">
        <p14:creationId xmlns:p14="http://schemas.microsoft.com/office/powerpoint/2010/main" val="75040269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10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1000"/>
                                        <p:tgtEl>
                                          <p:spTgt spid="7"/>
                                        </p:tgtEl>
                                      </p:cBhvr>
                                    </p:animEffect>
                                  </p:childTnLst>
                                </p:cTn>
                              </p:par>
                            </p:childTnLst>
                          </p:cTn>
                        </p:par>
                        <p:par>
                          <p:cTn id="17" fill="hold">
                            <p:stCondLst>
                              <p:cond delay="1000"/>
                            </p:stCondLst>
                            <p:childTnLst>
                              <p:par>
                                <p:cTn id="18" presetID="22" presetClass="entr" presetSubtype="2"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right)">
                                      <p:cBhvr>
                                        <p:cTn id="20" dur="10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par>
                          <p:cTn id="26" fill="hold">
                            <p:stCondLst>
                              <p:cond delay="500"/>
                            </p:stCondLst>
                            <p:childTnLst>
                              <p:par>
                                <p:cTn id="27" presetID="22" presetClass="entr" presetSubtype="4"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down)">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up)">
                                      <p:cBhvr>
                                        <p:cTn id="34" dur="500"/>
                                        <p:tgtEl>
                                          <p:spTgt spid="11"/>
                                        </p:tgtEl>
                                      </p:cBhvr>
                                    </p:animEffect>
                                  </p:childTnLst>
                                </p:cTn>
                              </p:par>
                            </p:childTnLst>
                          </p:cTn>
                        </p:par>
                        <p:par>
                          <p:cTn id="35" fill="hold">
                            <p:stCondLst>
                              <p:cond delay="500"/>
                            </p:stCondLst>
                            <p:childTnLst>
                              <p:par>
                                <p:cTn id="36" presetID="22" presetClass="entr" presetSubtype="1" fill="hold"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up)">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0-#ppt_h/2"/>
                                          </p:val>
                                        </p:tav>
                                        <p:tav tm="100000">
                                          <p:val>
                                            <p:strVal val="#ppt_y"/>
                                          </p:val>
                                        </p:tav>
                                      </p:tavLst>
                                    </p:anim>
                                  </p:childTnLst>
                                </p:cTn>
                              </p:par>
                              <p:par>
                                <p:cTn id="45" presetID="1"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0" grpId="0" animBg="1"/>
      <p:bldP spid="11" grpId="0" animBg="1"/>
      <p:bldP spid="18" grpId="0"/>
      <p:bldP spid="19"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A063C2-D6B8-AE49-9252-79C5CB4DA5AD}"/>
              </a:ext>
            </a:extLst>
          </p:cNvPr>
          <p:cNvSpPr>
            <a:spLocks noGrp="1"/>
          </p:cNvSpPr>
          <p:nvPr>
            <p:ph type="body" idx="1"/>
          </p:nvPr>
        </p:nvSpPr>
        <p:spPr/>
        <p:txBody>
          <a:bodyPr>
            <a:norm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sz="3200" dirty="0"/>
              <a:t>It’s pretty easy to determine that the new kid is sad and has a 90.</a:t>
            </a:r>
          </a:p>
        </p:txBody>
      </p:sp>
      <p:sp>
        <p:nvSpPr>
          <p:cNvPr id="3" name="Title 2">
            <a:extLst>
              <a:ext uri="{FF2B5EF4-FFF2-40B4-BE49-F238E27FC236}">
                <a16:creationId xmlns:a16="http://schemas.microsoft.com/office/drawing/2014/main" id="{FD838E7F-D118-9045-9EF1-C38ED9CC0304}"/>
              </a:ext>
            </a:extLst>
          </p:cNvPr>
          <p:cNvSpPr>
            <a:spLocks noGrp="1"/>
          </p:cNvSpPr>
          <p:nvPr>
            <p:ph type="title"/>
          </p:nvPr>
        </p:nvSpPr>
        <p:spPr/>
        <p:txBody>
          <a:bodyPr>
            <a:noAutofit/>
          </a:bodyPr>
          <a:lstStyle/>
          <a:p>
            <a:r>
              <a:rPr lang="en-US" sz="3200" dirty="0"/>
              <a:t>In traditional data publications, there are many ways that the contributions of an individual can leak out</a:t>
            </a:r>
          </a:p>
        </p:txBody>
      </p:sp>
      <p:graphicFrame>
        <p:nvGraphicFramePr>
          <p:cNvPr id="5" name="Table 4">
            <a:extLst>
              <a:ext uri="{FF2B5EF4-FFF2-40B4-BE49-F238E27FC236}">
                <a16:creationId xmlns:a16="http://schemas.microsoft.com/office/drawing/2014/main" id="{9B375A16-46D9-8E42-A710-178E69AAD715}"/>
              </a:ext>
            </a:extLst>
          </p:cNvPr>
          <p:cNvGraphicFramePr>
            <a:graphicFrameLocks noGrp="1"/>
          </p:cNvGraphicFramePr>
          <p:nvPr>
            <p:extLst>
              <p:ext uri="{D42A27DB-BD31-4B8C-83A1-F6EECF244321}">
                <p14:modId xmlns:p14="http://schemas.microsoft.com/office/powerpoint/2010/main" val="2988311158"/>
              </p:ext>
            </p:extLst>
          </p:nvPr>
        </p:nvGraphicFramePr>
        <p:xfrm>
          <a:off x="1868941" y="3211386"/>
          <a:ext cx="3808331" cy="1676400"/>
        </p:xfrm>
        <a:graphic>
          <a:graphicData uri="http://schemas.openxmlformats.org/drawingml/2006/table">
            <a:tbl>
              <a:tblPr firstRow="1" bandRow="1">
                <a:tableStyleId>{5940675A-B579-460E-94D1-54222C63F5DA}</a:tableStyleId>
              </a:tblPr>
              <a:tblGrid>
                <a:gridCol w="1528771">
                  <a:extLst>
                    <a:ext uri="{9D8B030D-6E8A-4147-A177-3AD203B41FA5}">
                      <a16:colId xmlns:a16="http://schemas.microsoft.com/office/drawing/2014/main" val="4105104416"/>
                    </a:ext>
                  </a:extLst>
                </a:gridCol>
                <a:gridCol w="1179589">
                  <a:extLst>
                    <a:ext uri="{9D8B030D-6E8A-4147-A177-3AD203B41FA5}">
                      <a16:colId xmlns:a16="http://schemas.microsoft.com/office/drawing/2014/main" val="4224417100"/>
                    </a:ext>
                  </a:extLst>
                </a:gridCol>
                <a:gridCol w="1099971">
                  <a:extLst>
                    <a:ext uri="{9D8B030D-6E8A-4147-A177-3AD203B41FA5}">
                      <a16:colId xmlns:a16="http://schemas.microsoft.com/office/drawing/2014/main" val="3596177503"/>
                    </a:ext>
                  </a:extLst>
                </a:gridCol>
              </a:tblGrid>
              <a:tr h="316121">
                <a:tc>
                  <a:txBody>
                    <a:bodyPr/>
                    <a:lstStyle/>
                    <a:p>
                      <a:pPr algn="ctr"/>
                      <a:r>
                        <a:rPr lang="en-US" sz="1600" dirty="0"/>
                        <a:t>Name</a:t>
                      </a:r>
                    </a:p>
                  </a:txBody>
                  <a:tcPr>
                    <a:solidFill>
                      <a:srgbClr val="FFFF00"/>
                    </a:solidFill>
                  </a:tcPr>
                </a:tc>
                <a:tc>
                  <a:txBody>
                    <a:bodyPr/>
                    <a:lstStyle/>
                    <a:p>
                      <a:pPr algn="ctr"/>
                      <a:r>
                        <a:rPr lang="en-US" sz="1600" dirty="0"/>
                        <a:t>Affect</a:t>
                      </a:r>
                    </a:p>
                  </a:txBody>
                  <a:tcPr>
                    <a:solidFill>
                      <a:srgbClr val="FFFF00"/>
                    </a:solidFill>
                  </a:tcPr>
                </a:tc>
                <a:tc>
                  <a:txBody>
                    <a:bodyPr/>
                    <a:lstStyle/>
                    <a:p>
                      <a:pPr algn="ctr"/>
                      <a:r>
                        <a:rPr lang="en-US" sz="1600" dirty="0"/>
                        <a:t>Grade</a:t>
                      </a:r>
                    </a:p>
                  </a:txBody>
                  <a:tcPr>
                    <a:solidFill>
                      <a:srgbClr val="FFFF00"/>
                    </a:solidFill>
                  </a:tcPr>
                </a:tc>
                <a:extLst>
                  <a:ext uri="{0D108BD9-81ED-4DB2-BD59-A6C34878D82A}">
                    <a16:rowId xmlns:a16="http://schemas.microsoft.com/office/drawing/2014/main" val="1822440679"/>
                  </a:ext>
                </a:extLst>
              </a:tr>
              <a:tr h="316121">
                <a:tc>
                  <a:txBody>
                    <a:bodyPr/>
                    <a:lstStyle/>
                    <a:p>
                      <a:pPr algn="l"/>
                      <a:r>
                        <a:rPr lang="en-US" sz="1600" dirty="0"/>
                        <a:t>Alex</a:t>
                      </a:r>
                    </a:p>
                  </a:txBody>
                  <a:tcPr/>
                </a:tc>
                <a:tc>
                  <a:txBody>
                    <a:bodyPr/>
                    <a:lstStyle/>
                    <a:p>
                      <a:pPr algn="ctr"/>
                      <a:r>
                        <a:rPr lang="en-US" sz="1600" dirty="0"/>
                        <a:t>Sad</a:t>
                      </a:r>
                    </a:p>
                  </a:txBody>
                  <a:tcPr/>
                </a:tc>
                <a:tc>
                  <a:txBody>
                    <a:bodyPr/>
                    <a:lstStyle/>
                    <a:p>
                      <a:pPr algn="ctr"/>
                      <a:r>
                        <a:rPr lang="en-US" sz="1600" dirty="0"/>
                        <a:t>30</a:t>
                      </a:r>
                    </a:p>
                  </a:txBody>
                  <a:tcPr/>
                </a:tc>
                <a:extLst>
                  <a:ext uri="{0D108BD9-81ED-4DB2-BD59-A6C34878D82A}">
                    <a16:rowId xmlns:a16="http://schemas.microsoft.com/office/drawing/2014/main" val="789263446"/>
                  </a:ext>
                </a:extLst>
              </a:tr>
              <a:tr h="316121">
                <a:tc>
                  <a:txBody>
                    <a:bodyPr/>
                    <a:lstStyle/>
                    <a:p>
                      <a:pPr algn="l"/>
                      <a:r>
                        <a:rPr lang="en-US" sz="1600" dirty="0"/>
                        <a:t>Bobbie</a:t>
                      </a:r>
                    </a:p>
                  </a:txBody>
                  <a:tcPr/>
                </a:tc>
                <a:tc>
                  <a:txBody>
                    <a:bodyPr/>
                    <a:lstStyle/>
                    <a:p>
                      <a:pPr algn="ctr"/>
                      <a:r>
                        <a:rPr lang="en-US" sz="1600" dirty="0"/>
                        <a:t>Sad</a:t>
                      </a:r>
                    </a:p>
                  </a:txBody>
                  <a:tcPr/>
                </a:tc>
                <a:tc>
                  <a:txBody>
                    <a:bodyPr/>
                    <a:lstStyle/>
                    <a:p>
                      <a:pPr algn="ctr"/>
                      <a:r>
                        <a:rPr lang="en-US" sz="1600" dirty="0"/>
                        <a:t>50</a:t>
                      </a:r>
                    </a:p>
                  </a:txBody>
                  <a:tcPr/>
                </a:tc>
                <a:extLst>
                  <a:ext uri="{0D108BD9-81ED-4DB2-BD59-A6C34878D82A}">
                    <a16:rowId xmlns:a16="http://schemas.microsoft.com/office/drawing/2014/main" val="57583301"/>
                  </a:ext>
                </a:extLst>
              </a:tr>
              <a:tr h="316121">
                <a:tc>
                  <a:txBody>
                    <a:bodyPr/>
                    <a:lstStyle/>
                    <a:p>
                      <a:pPr algn="l"/>
                      <a:r>
                        <a:rPr lang="en-US" sz="1600" dirty="0"/>
                        <a:t>Casey</a:t>
                      </a:r>
                    </a:p>
                  </a:txBody>
                  <a:tcPr/>
                </a:tc>
                <a:tc>
                  <a:txBody>
                    <a:bodyPr/>
                    <a:lstStyle/>
                    <a:p>
                      <a:pPr algn="ctr"/>
                      <a:r>
                        <a:rPr lang="en-US" sz="1600" dirty="0"/>
                        <a:t>Happy</a:t>
                      </a:r>
                    </a:p>
                  </a:txBody>
                  <a:tcPr/>
                </a:tc>
                <a:tc>
                  <a:txBody>
                    <a:bodyPr/>
                    <a:lstStyle/>
                    <a:p>
                      <a:pPr algn="ctr"/>
                      <a:r>
                        <a:rPr lang="en-US" sz="1600" dirty="0"/>
                        <a:t>80</a:t>
                      </a:r>
                    </a:p>
                  </a:txBody>
                  <a:tcPr/>
                </a:tc>
                <a:extLst>
                  <a:ext uri="{0D108BD9-81ED-4DB2-BD59-A6C34878D82A}">
                    <a16:rowId xmlns:a16="http://schemas.microsoft.com/office/drawing/2014/main" val="2846560654"/>
                  </a:ext>
                </a:extLst>
              </a:tr>
              <a:tr h="316121">
                <a:tc>
                  <a:txBody>
                    <a:bodyPr/>
                    <a:lstStyle/>
                    <a:p>
                      <a:pPr algn="l"/>
                      <a:r>
                        <a:rPr lang="en-US" sz="1600" dirty="0"/>
                        <a:t>Harper</a:t>
                      </a:r>
                    </a:p>
                  </a:txBody>
                  <a:tcPr/>
                </a:tc>
                <a:tc>
                  <a:txBody>
                    <a:bodyPr/>
                    <a:lstStyle/>
                    <a:p>
                      <a:pPr algn="ctr"/>
                      <a:r>
                        <a:rPr lang="en-US" sz="1600" dirty="0"/>
                        <a:t>Happy</a:t>
                      </a:r>
                    </a:p>
                  </a:txBody>
                  <a:tcPr/>
                </a:tc>
                <a:tc>
                  <a:txBody>
                    <a:bodyPr/>
                    <a:lstStyle/>
                    <a:p>
                      <a:pPr algn="ctr"/>
                      <a:r>
                        <a:rPr lang="en-US" sz="1600" dirty="0"/>
                        <a:t>100</a:t>
                      </a:r>
                    </a:p>
                  </a:txBody>
                  <a:tcPr/>
                </a:tc>
                <a:extLst>
                  <a:ext uri="{0D108BD9-81ED-4DB2-BD59-A6C34878D82A}">
                    <a16:rowId xmlns:a16="http://schemas.microsoft.com/office/drawing/2014/main" val="2451651077"/>
                  </a:ext>
                </a:extLst>
              </a:tr>
            </a:tbl>
          </a:graphicData>
        </a:graphic>
      </p:graphicFrame>
      <p:sp>
        <p:nvSpPr>
          <p:cNvPr id="6" name="Horizontal Scroll 5">
            <a:extLst>
              <a:ext uri="{FF2B5EF4-FFF2-40B4-BE49-F238E27FC236}">
                <a16:creationId xmlns:a16="http://schemas.microsoft.com/office/drawing/2014/main" id="{CF0E94CF-43C1-B449-A701-D180692E5983}"/>
              </a:ext>
            </a:extLst>
          </p:cNvPr>
          <p:cNvSpPr/>
          <p:nvPr/>
        </p:nvSpPr>
        <p:spPr>
          <a:xfrm>
            <a:off x="8829541" y="3392107"/>
            <a:ext cx="2954628" cy="1278740"/>
          </a:xfrm>
          <a:prstGeom prst="horizontalScroll">
            <a:avLst/>
          </a:prstGeom>
          <a:solidFill>
            <a:srgbClr val="FFFFFF"/>
          </a:solidFill>
          <a:ln w="76200" cap="flat">
            <a:solidFill>
              <a:srgbClr val="00B050"/>
            </a:solidFill>
            <a:prstDash val="solid"/>
            <a:bevel/>
          </a:ln>
          <a:effectLst>
            <a:outerShdw blurRad="63500" dist="508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sz="1800" dirty="0"/>
              <a:t>Students: 4</a:t>
            </a:r>
          </a:p>
          <a:p>
            <a:pPr marL="0" marR="0" indent="0" algn="ctr" defTabSz="914400" rtl="0" fontAlgn="auto" latinLnBrk="0" hangingPunct="0">
              <a:lnSpc>
                <a:spcPct val="100000"/>
              </a:lnSpc>
              <a:spcBef>
                <a:spcPts val="0"/>
              </a:spcBef>
              <a:spcAft>
                <a:spcPts val="0"/>
              </a:spcAft>
              <a:buClrTx/>
              <a:buSzTx/>
              <a:buFontTx/>
              <a:buNone/>
              <a:tabLst/>
            </a:pPr>
            <a:r>
              <a:rPr lang="en-US" sz="1800" dirty="0"/>
              <a:t>Percent Happy: 50%</a:t>
            </a:r>
          </a:p>
          <a:p>
            <a:pPr marL="0" marR="0" indent="0" algn="ctr" defTabSz="914400" rtl="0" fontAlgn="auto" latinLnBrk="0" hangingPunct="0">
              <a:lnSpc>
                <a:spcPct val="100000"/>
              </a:lnSpc>
              <a:spcBef>
                <a:spcPts val="0"/>
              </a:spcBef>
              <a:spcAft>
                <a:spcPts val="0"/>
              </a:spcAft>
              <a:buClrTx/>
              <a:buSzTx/>
              <a:buFontTx/>
              <a:buNone/>
              <a:tabLst/>
            </a:pPr>
            <a:r>
              <a:rPr lang="en-US" sz="1800" dirty="0"/>
              <a:t>Average Grade: 65 </a:t>
            </a: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7" name="Right Arrow Callout 6">
            <a:extLst>
              <a:ext uri="{FF2B5EF4-FFF2-40B4-BE49-F238E27FC236}">
                <a16:creationId xmlns:a16="http://schemas.microsoft.com/office/drawing/2014/main" id="{D40BED0B-C2D5-2246-9EC7-D7C16BFCEF6C}"/>
              </a:ext>
            </a:extLst>
          </p:cNvPr>
          <p:cNvSpPr/>
          <p:nvPr/>
        </p:nvSpPr>
        <p:spPr>
          <a:xfrm>
            <a:off x="6268172" y="3688819"/>
            <a:ext cx="1970468" cy="685314"/>
          </a:xfrm>
          <a:prstGeom prst="rightArrowCallout">
            <a:avLst/>
          </a:prstGeom>
          <a:solidFill>
            <a:srgbClr val="FFFFFF"/>
          </a:solidFill>
          <a:ln w="76200" cap="flat">
            <a:solidFill>
              <a:schemeClr val="accent1"/>
            </a:solidFill>
            <a:prstDash val="solid"/>
            <a:bevel/>
          </a:ln>
          <a:effectLst>
            <a:outerShdw blurRad="63500" dist="508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800" dirty="0"/>
              <a:t>Statistical Tabulation</a:t>
            </a: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graphicFrame>
        <p:nvGraphicFramePr>
          <p:cNvPr id="10" name="Table 9">
            <a:extLst>
              <a:ext uri="{FF2B5EF4-FFF2-40B4-BE49-F238E27FC236}">
                <a16:creationId xmlns:a16="http://schemas.microsoft.com/office/drawing/2014/main" id="{DD303C71-E432-EC41-A1A3-A1FE6D2B3BB9}"/>
              </a:ext>
            </a:extLst>
          </p:cNvPr>
          <p:cNvGraphicFramePr>
            <a:graphicFrameLocks noGrp="1"/>
          </p:cNvGraphicFramePr>
          <p:nvPr>
            <p:extLst>
              <p:ext uri="{D42A27DB-BD31-4B8C-83A1-F6EECF244321}">
                <p14:modId xmlns:p14="http://schemas.microsoft.com/office/powerpoint/2010/main" val="1154372927"/>
              </p:ext>
            </p:extLst>
          </p:nvPr>
        </p:nvGraphicFramePr>
        <p:xfrm>
          <a:off x="1868941" y="5691819"/>
          <a:ext cx="3808331" cy="2011680"/>
        </p:xfrm>
        <a:graphic>
          <a:graphicData uri="http://schemas.openxmlformats.org/drawingml/2006/table">
            <a:tbl>
              <a:tblPr firstRow="1" bandRow="1">
                <a:tableStyleId>{5940675A-B579-460E-94D1-54222C63F5DA}</a:tableStyleId>
              </a:tblPr>
              <a:tblGrid>
                <a:gridCol w="1528771">
                  <a:extLst>
                    <a:ext uri="{9D8B030D-6E8A-4147-A177-3AD203B41FA5}">
                      <a16:colId xmlns:a16="http://schemas.microsoft.com/office/drawing/2014/main" val="4105104416"/>
                    </a:ext>
                  </a:extLst>
                </a:gridCol>
                <a:gridCol w="1179589">
                  <a:extLst>
                    <a:ext uri="{9D8B030D-6E8A-4147-A177-3AD203B41FA5}">
                      <a16:colId xmlns:a16="http://schemas.microsoft.com/office/drawing/2014/main" val="4224417100"/>
                    </a:ext>
                  </a:extLst>
                </a:gridCol>
                <a:gridCol w="1099971">
                  <a:extLst>
                    <a:ext uri="{9D8B030D-6E8A-4147-A177-3AD203B41FA5}">
                      <a16:colId xmlns:a16="http://schemas.microsoft.com/office/drawing/2014/main" val="3596177503"/>
                    </a:ext>
                  </a:extLst>
                </a:gridCol>
              </a:tblGrid>
              <a:tr h="316121">
                <a:tc>
                  <a:txBody>
                    <a:bodyPr/>
                    <a:lstStyle/>
                    <a:p>
                      <a:pPr algn="ctr"/>
                      <a:r>
                        <a:rPr lang="en-US" sz="1600" dirty="0"/>
                        <a:t>Name</a:t>
                      </a:r>
                    </a:p>
                  </a:txBody>
                  <a:tcPr>
                    <a:solidFill>
                      <a:srgbClr val="FFFF00"/>
                    </a:solidFill>
                  </a:tcPr>
                </a:tc>
                <a:tc>
                  <a:txBody>
                    <a:bodyPr/>
                    <a:lstStyle/>
                    <a:p>
                      <a:pPr algn="ctr"/>
                      <a:r>
                        <a:rPr lang="en-US" sz="1600" dirty="0"/>
                        <a:t>Affect</a:t>
                      </a:r>
                    </a:p>
                  </a:txBody>
                  <a:tcPr>
                    <a:solidFill>
                      <a:srgbClr val="FFFF00"/>
                    </a:solidFill>
                  </a:tcPr>
                </a:tc>
                <a:tc>
                  <a:txBody>
                    <a:bodyPr/>
                    <a:lstStyle/>
                    <a:p>
                      <a:pPr algn="ctr"/>
                      <a:r>
                        <a:rPr lang="en-US" sz="1600" dirty="0"/>
                        <a:t>Grade</a:t>
                      </a:r>
                    </a:p>
                  </a:txBody>
                  <a:tcPr>
                    <a:solidFill>
                      <a:srgbClr val="FFFF00"/>
                    </a:solidFill>
                  </a:tcPr>
                </a:tc>
                <a:extLst>
                  <a:ext uri="{0D108BD9-81ED-4DB2-BD59-A6C34878D82A}">
                    <a16:rowId xmlns:a16="http://schemas.microsoft.com/office/drawing/2014/main" val="1822440679"/>
                  </a:ext>
                </a:extLst>
              </a:tr>
              <a:tr h="316121">
                <a:tc>
                  <a:txBody>
                    <a:bodyPr/>
                    <a:lstStyle/>
                    <a:p>
                      <a:pPr algn="l"/>
                      <a:r>
                        <a:rPr lang="en-US" sz="1600" dirty="0"/>
                        <a:t>Alex</a:t>
                      </a:r>
                    </a:p>
                  </a:txBody>
                  <a:tcPr/>
                </a:tc>
                <a:tc>
                  <a:txBody>
                    <a:bodyPr/>
                    <a:lstStyle/>
                    <a:p>
                      <a:pPr algn="ctr"/>
                      <a:r>
                        <a:rPr lang="en-US" sz="1600" dirty="0"/>
                        <a:t>Sad</a:t>
                      </a:r>
                    </a:p>
                  </a:txBody>
                  <a:tcPr/>
                </a:tc>
                <a:tc>
                  <a:txBody>
                    <a:bodyPr/>
                    <a:lstStyle/>
                    <a:p>
                      <a:pPr algn="ctr"/>
                      <a:r>
                        <a:rPr lang="en-US" sz="1600" dirty="0"/>
                        <a:t>30</a:t>
                      </a:r>
                    </a:p>
                  </a:txBody>
                  <a:tcPr/>
                </a:tc>
                <a:extLst>
                  <a:ext uri="{0D108BD9-81ED-4DB2-BD59-A6C34878D82A}">
                    <a16:rowId xmlns:a16="http://schemas.microsoft.com/office/drawing/2014/main" val="789263446"/>
                  </a:ext>
                </a:extLst>
              </a:tr>
              <a:tr h="316121">
                <a:tc>
                  <a:txBody>
                    <a:bodyPr/>
                    <a:lstStyle/>
                    <a:p>
                      <a:pPr algn="l"/>
                      <a:r>
                        <a:rPr lang="en-US" sz="1600" dirty="0"/>
                        <a:t>Bobbie</a:t>
                      </a:r>
                    </a:p>
                  </a:txBody>
                  <a:tcPr/>
                </a:tc>
                <a:tc>
                  <a:txBody>
                    <a:bodyPr/>
                    <a:lstStyle/>
                    <a:p>
                      <a:pPr algn="ctr"/>
                      <a:r>
                        <a:rPr lang="en-US" sz="1600" dirty="0"/>
                        <a:t>Sad</a:t>
                      </a:r>
                    </a:p>
                  </a:txBody>
                  <a:tcPr/>
                </a:tc>
                <a:tc>
                  <a:txBody>
                    <a:bodyPr/>
                    <a:lstStyle/>
                    <a:p>
                      <a:pPr algn="ctr"/>
                      <a:r>
                        <a:rPr lang="en-US" sz="1600" dirty="0"/>
                        <a:t>50</a:t>
                      </a:r>
                    </a:p>
                  </a:txBody>
                  <a:tcPr/>
                </a:tc>
                <a:extLst>
                  <a:ext uri="{0D108BD9-81ED-4DB2-BD59-A6C34878D82A}">
                    <a16:rowId xmlns:a16="http://schemas.microsoft.com/office/drawing/2014/main" val="57583301"/>
                  </a:ext>
                </a:extLst>
              </a:tr>
              <a:tr h="316121">
                <a:tc>
                  <a:txBody>
                    <a:bodyPr/>
                    <a:lstStyle/>
                    <a:p>
                      <a:pPr algn="l"/>
                      <a:r>
                        <a:rPr lang="en-US" sz="1600" dirty="0"/>
                        <a:t>Casey</a:t>
                      </a:r>
                    </a:p>
                  </a:txBody>
                  <a:tcPr/>
                </a:tc>
                <a:tc>
                  <a:txBody>
                    <a:bodyPr/>
                    <a:lstStyle/>
                    <a:p>
                      <a:pPr algn="ctr"/>
                      <a:r>
                        <a:rPr lang="en-US" sz="1600" dirty="0"/>
                        <a:t>Happy</a:t>
                      </a:r>
                    </a:p>
                  </a:txBody>
                  <a:tcPr/>
                </a:tc>
                <a:tc>
                  <a:txBody>
                    <a:bodyPr/>
                    <a:lstStyle/>
                    <a:p>
                      <a:pPr algn="ctr"/>
                      <a:r>
                        <a:rPr lang="en-US" sz="1600" dirty="0"/>
                        <a:t>80</a:t>
                      </a:r>
                    </a:p>
                  </a:txBody>
                  <a:tcPr/>
                </a:tc>
                <a:extLst>
                  <a:ext uri="{0D108BD9-81ED-4DB2-BD59-A6C34878D82A}">
                    <a16:rowId xmlns:a16="http://schemas.microsoft.com/office/drawing/2014/main" val="2846560654"/>
                  </a:ext>
                </a:extLst>
              </a:tr>
              <a:tr h="316121">
                <a:tc>
                  <a:txBody>
                    <a:bodyPr/>
                    <a:lstStyle/>
                    <a:p>
                      <a:pPr algn="l"/>
                      <a:r>
                        <a:rPr lang="en-US" sz="1600" dirty="0"/>
                        <a:t>Emerson</a:t>
                      </a:r>
                    </a:p>
                  </a:txBody>
                  <a:tcPr/>
                </a:tc>
                <a:tc>
                  <a:txBody>
                    <a:bodyPr/>
                    <a:lstStyle/>
                    <a:p>
                      <a:pPr algn="ctr"/>
                      <a:r>
                        <a:rPr lang="en-US" sz="1600" dirty="0"/>
                        <a:t>Sad</a:t>
                      </a:r>
                    </a:p>
                  </a:txBody>
                  <a:tcPr/>
                </a:tc>
                <a:tc>
                  <a:txBody>
                    <a:bodyPr/>
                    <a:lstStyle/>
                    <a:p>
                      <a:pPr algn="ctr"/>
                      <a:r>
                        <a:rPr lang="en-US" sz="1600" dirty="0"/>
                        <a:t>90</a:t>
                      </a:r>
                    </a:p>
                  </a:txBody>
                  <a:tcPr/>
                </a:tc>
                <a:extLst>
                  <a:ext uri="{0D108BD9-81ED-4DB2-BD59-A6C34878D82A}">
                    <a16:rowId xmlns:a16="http://schemas.microsoft.com/office/drawing/2014/main" val="707004020"/>
                  </a:ext>
                </a:extLst>
              </a:tr>
              <a:tr h="316121">
                <a:tc>
                  <a:txBody>
                    <a:bodyPr/>
                    <a:lstStyle/>
                    <a:p>
                      <a:pPr algn="l"/>
                      <a:r>
                        <a:rPr lang="en-US" sz="1600" dirty="0"/>
                        <a:t>Harper</a:t>
                      </a:r>
                    </a:p>
                  </a:txBody>
                  <a:tcPr/>
                </a:tc>
                <a:tc>
                  <a:txBody>
                    <a:bodyPr/>
                    <a:lstStyle/>
                    <a:p>
                      <a:pPr algn="ctr"/>
                      <a:r>
                        <a:rPr lang="en-US" sz="1600" dirty="0"/>
                        <a:t>Happy</a:t>
                      </a:r>
                    </a:p>
                  </a:txBody>
                  <a:tcPr/>
                </a:tc>
                <a:tc>
                  <a:txBody>
                    <a:bodyPr/>
                    <a:lstStyle/>
                    <a:p>
                      <a:pPr algn="ctr"/>
                      <a:r>
                        <a:rPr lang="en-US" sz="1600" dirty="0"/>
                        <a:t>100</a:t>
                      </a:r>
                    </a:p>
                  </a:txBody>
                  <a:tcPr/>
                </a:tc>
                <a:extLst>
                  <a:ext uri="{0D108BD9-81ED-4DB2-BD59-A6C34878D82A}">
                    <a16:rowId xmlns:a16="http://schemas.microsoft.com/office/drawing/2014/main" val="2451651077"/>
                  </a:ext>
                </a:extLst>
              </a:tr>
            </a:tbl>
          </a:graphicData>
        </a:graphic>
      </p:graphicFrame>
      <p:sp>
        <p:nvSpPr>
          <p:cNvPr id="11" name="Horizontal Scroll 10">
            <a:extLst>
              <a:ext uri="{FF2B5EF4-FFF2-40B4-BE49-F238E27FC236}">
                <a16:creationId xmlns:a16="http://schemas.microsoft.com/office/drawing/2014/main" id="{862066BD-A3EF-0A4F-A305-923589401FC1}"/>
              </a:ext>
            </a:extLst>
          </p:cNvPr>
          <p:cNvSpPr/>
          <p:nvPr/>
        </p:nvSpPr>
        <p:spPr>
          <a:xfrm>
            <a:off x="8829541" y="5993828"/>
            <a:ext cx="2954628" cy="1278740"/>
          </a:xfrm>
          <a:prstGeom prst="horizontalScroll">
            <a:avLst/>
          </a:prstGeom>
          <a:solidFill>
            <a:srgbClr val="FFFFFF"/>
          </a:solidFill>
          <a:ln w="76200" cap="flat">
            <a:solidFill>
              <a:srgbClr val="00B050"/>
            </a:solidFill>
            <a:prstDash val="solid"/>
            <a:bevel/>
          </a:ln>
          <a:effectLst>
            <a:outerShdw blurRad="63500" dist="508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sz="1800" dirty="0"/>
              <a:t>Students: 5</a:t>
            </a:r>
          </a:p>
          <a:p>
            <a:pPr marL="0" marR="0" indent="0" algn="ctr" defTabSz="914400" rtl="0" fontAlgn="auto" latinLnBrk="0" hangingPunct="0">
              <a:lnSpc>
                <a:spcPct val="100000"/>
              </a:lnSpc>
              <a:spcBef>
                <a:spcPts val="0"/>
              </a:spcBef>
              <a:spcAft>
                <a:spcPts val="0"/>
              </a:spcAft>
              <a:buClrTx/>
              <a:buSzTx/>
              <a:buFontTx/>
              <a:buNone/>
              <a:tabLst/>
            </a:pPr>
            <a:r>
              <a:rPr lang="en-US" sz="1800" dirty="0"/>
              <a:t>Percent Happy: 40%</a:t>
            </a:r>
          </a:p>
          <a:p>
            <a:pPr marL="0" marR="0" indent="0" algn="ctr" defTabSz="914400" rtl="0" fontAlgn="auto" latinLnBrk="0" hangingPunct="0">
              <a:lnSpc>
                <a:spcPct val="100000"/>
              </a:lnSpc>
              <a:spcBef>
                <a:spcPts val="0"/>
              </a:spcBef>
              <a:spcAft>
                <a:spcPts val="0"/>
              </a:spcAft>
              <a:buClrTx/>
              <a:buSzTx/>
              <a:buFontTx/>
              <a:buNone/>
              <a:tabLst/>
            </a:pPr>
            <a:r>
              <a:rPr lang="en-US" sz="1800" dirty="0"/>
              <a:t>Average Grade: 70 </a:t>
            </a: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12" name="Right Arrow Callout 11">
            <a:extLst>
              <a:ext uri="{FF2B5EF4-FFF2-40B4-BE49-F238E27FC236}">
                <a16:creationId xmlns:a16="http://schemas.microsoft.com/office/drawing/2014/main" id="{C61863DB-A7CB-3D4F-ABFE-7D1620AC323F}"/>
              </a:ext>
            </a:extLst>
          </p:cNvPr>
          <p:cNvSpPr/>
          <p:nvPr/>
        </p:nvSpPr>
        <p:spPr>
          <a:xfrm>
            <a:off x="6268172" y="6355002"/>
            <a:ext cx="1970468" cy="685314"/>
          </a:xfrm>
          <a:prstGeom prst="rightArrowCallout">
            <a:avLst/>
          </a:prstGeom>
          <a:solidFill>
            <a:srgbClr val="FFFFFF"/>
          </a:solidFill>
          <a:ln w="76200" cap="flat">
            <a:solidFill>
              <a:schemeClr val="accent1"/>
            </a:solidFill>
            <a:prstDash val="solid"/>
            <a:bevel/>
          </a:ln>
          <a:effectLst>
            <a:outerShdw blurRad="63500" dist="508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800" dirty="0"/>
              <a:t>Statistical Tabulation</a:t>
            </a: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13" name="Picture 12">
            <a:extLst>
              <a:ext uri="{FF2B5EF4-FFF2-40B4-BE49-F238E27FC236}">
                <a16:creationId xmlns:a16="http://schemas.microsoft.com/office/drawing/2014/main" id="{7DB62707-1873-484E-B7D8-9B39A72C4FF6}"/>
              </a:ext>
            </a:extLst>
          </p:cNvPr>
          <p:cNvPicPr>
            <a:picLocks noChangeAspect="1"/>
          </p:cNvPicPr>
          <p:nvPr/>
        </p:nvPicPr>
        <p:blipFill>
          <a:blip r:embed="rId2"/>
          <a:stretch>
            <a:fillRect/>
          </a:stretch>
        </p:blipFill>
        <p:spPr>
          <a:xfrm>
            <a:off x="3078052" y="1357895"/>
            <a:ext cx="1584102" cy="1694730"/>
          </a:xfrm>
          <a:prstGeom prst="rect">
            <a:avLst/>
          </a:prstGeom>
        </p:spPr>
      </p:pic>
      <p:sp>
        <p:nvSpPr>
          <p:cNvPr id="14" name="TextBox 13">
            <a:extLst>
              <a:ext uri="{FF2B5EF4-FFF2-40B4-BE49-F238E27FC236}">
                <a16:creationId xmlns:a16="http://schemas.microsoft.com/office/drawing/2014/main" id="{58B97C73-1D9A-5242-B081-B15282EDE76D}"/>
              </a:ext>
            </a:extLst>
          </p:cNvPr>
          <p:cNvSpPr txBox="1"/>
          <p:nvPr/>
        </p:nvSpPr>
        <p:spPr>
          <a:xfrm>
            <a:off x="476518" y="3799262"/>
            <a:ext cx="1094721" cy="5006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5023" tIns="65023" rIns="65023" bIns="65023"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Calibri"/>
                <a:ea typeface="Calibri"/>
                <a:cs typeface="Calibri"/>
                <a:sym typeface="Calibri"/>
              </a:rPr>
              <a:t>January</a:t>
            </a:r>
          </a:p>
        </p:txBody>
      </p:sp>
      <p:sp>
        <p:nvSpPr>
          <p:cNvPr id="15" name="TextBox 14">
            <a:extLst>
              <a:ext uri="{FF2B5EF4-FFF2-40B4-BE49-F238E27FC236}">
                <a16:creationId xmlns:a16="http://schemas.microsoft.com/office/drawing/2014/main" id="{13C3D9B6-9EDD-2844-A9BD-B12505192C55}"/>
              </a:ext>
            </a:extLst>
          </p:cNvPr>
          <p:cNvSpPr txBox="1"/>
          <p:nvPr/>
        </p:nvSpPr>
        <p:spPr>
          <a:xfrm>
            <a:off x="476517" y="6382873"/>
            <a:ext cx="1251816" cy="5006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5023" tIns="65023" rIns="65023" bIns="65023"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Calibri"/>
                <a:ea typeface="Calibri"/>
                <a:cs typeface="Calibri"/>
                <a:sym typeface="Calibri"/>
              </a:rPr>
              <a:t>February</a:t>
            </a:r>
          </a:p>
        </p:txBody>
      </p:sp>
    </p:spTree>
    <p:extLst>
      <p:ext uri="{BB962C8B-B14F-4D97-AF65-F5344CB8AC3E}">
        <p14:creationId xmlns:p14="http://schemas.microsoft.com/office/powerpoint/2010/main" val="2457910238"/>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A063C2-D6B8-AE49-9252-79C5CB4DA5AD}"/>
              </a:ext>
            </a:extLst>
          </p:cNvPr>
          <p:cNvSpPr>
            <a:spLocks noGrp="1"/>
          </p:cNvSpPr>
          <p:nvPr>
            <p:ph type="body" idx="1"/>
          </p:nvPr>
        </p:nvSpPr>
        <p:spPr/>
        <p:txBody>
          <a:bodyPr/>
          <a:lstStyle/>
          <a:p>
            <a:r>
              <a:rPr lang="en-US" dirty="0"/>
              <a:t>Noise is added to mask an individual’s contribution</a:t>
            </a:r>
          </a:p>
        </p:txBody>
      </p:sp>
      <p:sp>
        <p:nvSpPr>
          <p:cNvPr id="3" name="Title 2">
            <a:extLst>
              <a:ext uri="{FF2B5EF4-FFF2-40B4-BE49-F238E27FC236}">
                <a16:creationId xmlns:a16="http://schemas.microsoft.com/office/drawing/2014/main" id="{FD838E7F-D118-9045-9EF1-C38ED9CC0304}"/>
              </a:ext>
            </a:extLst>
          </p:cNvPr>
          <p:cNvSpPr>
            <a:spLocks noGrp="1"/>
          </p:cNvSpPr>
          <p:nvPr>
            <p:ph type="title"/>
          </p:nvPr>
        </p:nvSpPr>
        <p:spPr/>
        <p:txBody>
          <a:bodyPr>
            <a:noAutofit/>
          </a:bodyPr>
          <a:lstStyle/>
          <a:p>
            <a:r>
              <a:rPr lang="en-US" sz="3200" dirty="0"/>
              <a:t>Differential privacy’s core idea: </a:t>
            </a:r>
            <a:br>
              <a:rPr lang="en-US" sz="3200" dirty="0"/>
            </a:br>
            <a:r>
              <a:rPr lang="en-US" sz="3200" dirty="0"/>
              <a:t>Create uncertainty regarding the presence any person in the dataset. </a:t>
            </a:r>
          </a:p>
        </p:txBody>
      </p:sp>
      <p:graphicFrame>
        <p:nvGraphicFramePr>
          <p:cNvPr id="5" name="Table 4">
            <a:extLst>
              <a:ext uri="{FF2B5EF4-FFF2-40B4-BE49-F238E27FC236}">
                <a16:creationId xmlns:a16="http://schemas.microsoft.com/office/drawing/2014/main" id="{9B375A16-46D9-8E42-A710-178E69AAD715}"/>
              </a:ext>
            </a:extLst>
          </p:cNvPr>
          <p:cNvGraphicFramePr>
            <a:graphicFrameLocks noGrp="1"/>
          </p:cNvGraphicFramePr>
          <p:nvPr/>
        </p:nvGraphicFramePr>
        <p:xfrm>
          <a:off x="1868941" y="3739425"/>
          <a:ext cx="3808331" cy="1676400"/>
        </p:xfrm>
        <a:graphic>
          <a:graphicData uri="http://schemas.openxmlformats.org/drawingml/2006/table">
            <a:tbl>
              <a:tblPr firstRow="1" bandRow="1">
                <a:tableStyleId>{5940675A-B579-460E-94D1-54222C63F5DA}</a:tableStyleId>
              </a:tblPr>
              <a:tblGrid>
                <a:gridCol w="1528771">
                  <a:extLst>
                    <a:ext uri="{9D8B030D-6E8A-4147-A177-3AD203B41FA5}">
                      <a16:colId xmlns:a16="http://schemas.microsoft.com/office/drawing/2014/main" val="4105104416"/>
                    </a:ext>
                  </a:extLst>
                </a:gridCol>
                <a:gridCol w="1179589">
                  <a:extLst>
                    <a:ext uri="{9D8B030D-6E8A-4147-A177-3AD203B41FA5}">
                      <a16:colId xmlns:a16="http://schemas.microsoft.com/office/drawing/2014/main" val="4224417100"/>
                    </a:ext>
                  </a:extLst>
                </a:gridCol>
                <a:gridCol w="1099971">
                  <a:extLst>
                    <a:ext uri="{9D8B030D-6E8A-4147-A177-3AD203B41FA5}">
                      <a16:colId xmlns:a16="http://schemas.microsoft.com/office/drawing/2014/main" val="3596177503"/>
                    </a:ext>
                  </a:extLst>
                </a:gridCol>
              </a:tblGrid>
              <a:tr h="316121">
                <a:tc>
                  <a:txBody>
                    <a:bodyPr/>
                    <a:lstStyle/>
                    <a:p>
                      <a:pPr algn="ctr"/>
                      <a:r>
                        <a:rPr lang="en-US" sz="1600" dirty="0"/>
                        <a:t>Name</a:t>
                      </a:r>
                    </a:p>
                  </a:txBody>
                  <a:tcPr>
                    <a:solidFill>
                      <a:srgbClr val="FFFF00"/>
                    </a:solidFill>
                  </a:tcPr>
                </a:tc>
                <a:tc>
                  <a:txBody>
                    <a:bodyPr/>
                    <a:lstStyle/>
                    <a:p>
                      <a:pPr algn="ctr"/>
                      <a:r>
                        <a:rPr lang="en-US" sz="1600" dirty="0"/>
                        <a:t>Affect</a:t>
                      </a:r>
                    </a:p>
                  </a:txBody>
                  <a:tcPr>
                    <a:solidFill>
                      <a:srgbClr val="FFFF00"/>
                    </a:solidFill>
                  </a:tcPr>
                </a:tc>
                <a:tc>
                  <a:txBody>
                    <a:bodyPr/>
                    <a:lstStyle/>
                    <a:p>
                      <a:pPr algn="ctr"/>
                      <a:r>
                        <a:rPr lang="en-US" sz="1600" dirty="0"/>
                        <a:t>Grade</a:t>
                      </a:r>
                    </a:p>
                  </a:txBody>
                  <a:tcPr>
                    <a:solidFill>
                      <a:srgbClr val="FFFF00"/>
                    </a:solidFill>
                  </a:tcPr>
                </a:tc>
                <a:extLst>
                  <a:ext uri="{0D108BD9-81ED-4DB2-BD59-A6C34878D82A}">
                    <a16:rowId xmlns:a16="http://schemas.microsoft.com/office/drawing/2014/main" val="1822440679"/>
                  </a:ext>
                </a:extLst>
              </a:tr>
              <a:tr h="316121">
                <a:tc>
                  <a:txBody>
                    <a:bodyPr/>
                    <a:lstStyle/>
                    <a:p>
                      <a:pPr algn="l"/>
                      <a:r>
                        <a:rPr lang="en-US" sz="1600" dirty="0"/>
                        <a:t>Alex</a:t>
                      </a:r>
                    </a:p>
                  </a:txBody>
                  <a:tcPr/>
                </a:tc>
                <a:tc>
                  <a:txBody>
                    <a:bodyPr/>
                    <a:lstStyle/>
                    <a:p>
                      <a:pPr algn="ctr"/>
                      <a:r>
                        <a:rPr lang="en-US" sz="1600" dirty="0"/>
                        <a:t>Sad</a:t>
                      </a:r>
                    </a:p>
                  </a:txBody>
                  <a:tcPr/>
                </a:tc>
                <a:tc>
                  <a:txBody>
                    <a:bodyPr/>
                    <a:lstStyle/>
                    <a:p>
                      <a:pPr algn="ctr"/>
                      <a:r>
                        <a:rPr lang="en-US" sz="1600" dirty="0"/>
                        <a:t>30</a:t>
                      </a:r>
                    </a:p>
                  </a:txBody>
                  <a:tcPr/>
                </a:tc>
                <a:extLst>
                  <a:ext uri="{0D108BD9-81ED-4DB2-BD59-A6C34878D82A}">
                    <a16:rowId xmlns:a16="http://schemas.microsoft.com/office/drawing/2014/main" val="789263446"/>
                  </a:ext>
                </a:extLst>
              </a:tr>
              <a:tr h="316121">
                <a:tc>
                  <a:txBody>
                    <a:bodyPr/>
                    <a:lstStyle/>
                    <a:p>
                      <a:pPr algn="l"/>
                      <a:r>
                        <a:rPr lang="en-US" sz="1600" dirty="0"/>
                        <a:t>Bobbie</a:t>
                      </a:r>
                    </a:p>
                  </a:txBody>
                  <a:tcPr/>
                </a:tc>
                <a:tc>
                  <a:txBody>
                    <a:bodyPr/>
                    <a:lstStyle/>
                    <a:p>
                      <a:pPr algn="ctr"/>
                      <a:r>
                        <a:rPr lang="en-US" sz="1600" dirty="0"/>
                        <a:t>Sad</a:t>
                      </a:r>
                    </a:p>
                  </a:txBody>
                  <a:tcPr/>
                </a:tc>
                <a:tc>
                  <a:txBody>
                    <a:bodyPr/>
                    <a:lstStyle/>
                    <a:p>
                      <a:pPr algn="ctr"/>
                      <a:r>
                        <a:rPr lang="en-US" sz="1600" dirty="0"/>
                        <a:t>50</a:t>
                      </a:r>
                    </a:p>
                  </a:txBody>
                  <a:tcPr/>
                </a:tc>
                <a:extLst>
                  <a:ext uri="{0D108BD9-81ED-4DB2-BD59-A6C34878D82A}">
                    <a16:rowId xmlns:a16="http://schemas.microsoft.com/office/drawing/2014/main" val="57583301"/>
                  </a:ext>
                </a:extLst>
              </a:tr>
              <a:tr h="316121">
                <a:tc>
                  <a:txBody>
                    <a:bodyPr/>
                    <a:lstStyle/>
                    <a:p>
                      <a:pPr algn="l"/>
                      <a:r>
                        <a:rPr lang="en-US" sz="1600" dirty="0"/>
                        <a:t>Casey</a:t>
                      </a:r>
                    </a:p>
                  </a:txBody>
                  <a:tcPr/>
                </a:tc>
                <a:tc>
                  <a:txBody>
                    <a:bodyPr/>
                    <a:lstStyle/>
                    <a:p>
                      <a:pPr algn="ctr"/>
                      <a:r>
                        <a:rPr lang="en-US" sz="1600" dirty="0"/>
                        <a:t>Happy</a:t>
                      </a:r>
                    </a:p>
                  </a:txBody>
                  <a:tcPr/>
                </a:tc>
                <a:tc>
                  <a:txBody>
                    <a:bodyPr/>
                    <a:lstStyle/>
                    <a:p>
                      <a:pPr algn="ctr"/>
                      <a:r>
                        <a:rPr lang="en-US" sz="1600" dirty="0"/>
                        <a:t>80</a:t>
                      </a:r>
                    </a:p>
                  </a:txBody>
                  <a:tcPr/>
                </a:tc>
                <a:extLst>
                  <a:ext uri="{0D108BD9-81ED-4DB2-BD59-A6C34878D82A}">
                    <a16:rowId xmlns:a16="http://schemas.microsoft.com/office/drawing/2014/main" val="2846560654"/>
                  </a:ext>
                </a:extLst>
              </a:tr>
              <a:tr h="316121">
                <a:tc>
                  <a:txBody>
                    <a:bodyPr/>
                    <a:lstStyle/>
                    <a:p>
                      <a:pPr algn="l"/>
                      <a:r>
                        <a:rPr lang="en-US" sz="1600" dirty="0"/>
                        <a:t>Harper</a:t>
                      </a:r>
                    </a:p>
                  </a:txBody>
                  <a:tcPr/>
                </a:tc>
                <a:tc>
                  <a:txBody>
                    <a:bodyPr/>
                    <a:lstStyle/>
                    <a:p>
                      <a:pPr algn="ctr"/>
                      <a:r>
                        <a:rPr lang="en-US" sz="1600" dirty="0"/>
                        <a:t>Happy</a:t>
                      </a:r>
                    </a:p>
                  </a:txBody>
                  <a:tcPr/>
                </a:tc>
                <a:tc>
                  <a:txBody>
                    <a:bodyPr/>
                    <a:lstStyle/>
                    <a:p>
                      <a:pPr algn="ctr"/>
                      <a:r>
                        <a:rPr lang="en-US" sz="1600" dirty="0"/>
                        <a:t>100</a:t>
                      </a:r>
                    </a:p>
                  </a:txBody>
                  <a:tcPr/>
                </a:tc>
                <a:extLst>
                  <a:ext uri="{0D108BD9-81ED-4DB2-BD59-A6C34878D82A}">
                    <a16:rowId xmlns:a16="http://schemas.microsoft.com/office/drawing/2014/main" val="2451651077"/>
                  </a:ext>
                </a:extLst>
              </a:tr>
            </a:tbl>
          </a:graphicData>
        </a:graphic>
      </p:graphicFrame>
      <p:sp>
        <p:nvSpPr>
          <p:cNvPr id="6" name="Horizontal Scroll 5">
            <a:extLst>
              <a:ext uri="{FF2B5EF4-FFF2-40B4-BE49-F238E27FC236}">
                <a16:creationId xmlns:a16="http://schemas.microsoft.com/office/drawing/2014/main" id="{CF0E94CF-43C1-B449-A701-D180692E5983}"/>
              </a:ext>
            </a:extLst>
          </p:cNvPr>
          <p:cNvSpPr/>
          <p:nvPr/>
        </p:nvSpPr>
        <p:spPr>
          <a:xfrm>
            <a:off x="8829541" y="3920146"/>
            <a:ext cx="2954628" cy="1278740"/>
          </a:xfrm>
          <a:prstGeom prst="horizontalScroll">
            <a:avLst/>
          </a:prstGeom>
          <a:solidFill>
            <a:srgbClr val="FFFFFF"/>
          </a:solidFill>
          <a:ln w="76200" cap="flat">
            <a:solidFill>
              <a:srgbClr val="00B050"/>
            </a:solidFill>
            <a:prstDash val="solid"/>
            <a:bevel/>
          </a:ln>
          <a:effectLst>
            <a:outerShdw blurRad="63500" dist="508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sz="1800" dirty="0"/>
              <a:t>Students: 4</a:t>
            </a:r>
          </a:p>
          <a:p>
            <a:pPr marL="0" marR="0" indent="0" algn="ctr" defTabSz="914400" rtl="0" fontAlgn="auto" latinLnBrk="0" hangingPunct="0">
              <a:lnSpc>
                <a:spcPct val="100000"/>
              </a:lnSpc>
              <a:spcBef>
                <a:spcPts val="0"/>
              </a:spcBef>
              <a:spcAft>
                <a:spcPts val="0"/>
              </a:spcAft>
              <a:buClrTx/>
              <a:buSzTx/>
              <a:buFontTx/>
              <a:buNone/>
              <a:tabLst/>
            </a:pPr>
            <a:r>
              <a:rPr lang="en-US" sz="1800" dirty="0"/>
              <a:t>Percent Happy: 45%</a:t>
            </a:r>
          </a:p>
          <a:p>
            <a:pPr marL="0" marR="0" indent="0" algn="ctr" defTabSz="914400" rtl="0" fontAlgn="auto" latinLnBrk="0" hangingPunct="0">
              <a:lnSpc>
                <a:spcPct val="100000"/>
              </a:lnSpc>
              <a:spcBef>
                <a:spcPts val="0"/>
              </a:spcBef>
              <a:spcAft>
                <a:spcPts val="0"/>
              </a:spcAft>
              <a:buClrTx/>
              <a:buSzTx/>
              <a:buFontTx/>
              <a:buNone/>
              <a:tabLst/>
            </a:pPr>
            <a:r>
              <a:rPr lang="en-US" sz="1800" dirty="0"/>
              <a:t>Average Grade: 50 </a:t>
            </a: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7" name="Right Arrow Callout 6">
            <a:extLst>
              <a:ext uri="{FF2B5EF4-FFF2-40B4-BE49-F238E27FC236}">
                <a16:creationId xmlns:a16="http://schemas.microsoft.com/office/drawing/2014/main" id="{D40BED0B-C2D5-2246-9EC7-D7C16BFCEF6C}"/>
              </a:ext>
            </a:extLst>
          </p:cNvPr>
          <p:cNvSpPr/>
          <p:nvPr/>
        </p:nvSpPr>
        <p:spPr>
          <a:xfrm>
            <a:off x="6268172" y="4078359"/>
            <a:ext cx="1970468" cy="962313"/>
          </a:xfrm>
          <a:prstGeom prst="rightArrowCallout">
            <a:avLst/>
          </a:prstGeom>
          <a:solidFill>
            <a:srgbClr val="FFFFFF"/>
          </a:solidFill>
          <a:ln w="76200" cap="flat">
            <a:solidFill>
              <a:schemeClr val="accent1"/>
            </a:solidFill>
            <a:prstDash val="solid"/>
            <a:bevel/>
          </a:ln>
          <a:effectLst>
            <a:outerShdw blurRad="63500" dist="508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800" dirty="0"/>
              <a:t>Statistical Tabulation + noise</a:t>
            </a: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graphicFrame>
        <p:nvGraphicFramePr>
          <p:cNvPr id="10" name="Table 9">
            <a:extLst>
              <a:ext uri="{FF2B5EF4-FFF2-40B4-BE49-F238E27FC236}">
                <a16:creationId xmlns:a16="http://schemas.microsoft.com/office/drawing/2014/main" id="{DD303C71-E432-EC41-A1A3-A1FE6D2B3BB9}"/>
              </a:ext>
            </a:extLst>
          </p:cNvPr>
          <p:cNvGraphicFramePr>
            <a:graphicFrameLocks noGrp="1"/>
          </p:cNvGraphicFramePr>
          <p:nvPr/>
        </p:nvGraphicFramePr>
        <p:xfrm>
          <a:off x="1868941" y="6219858"/>
          <a:ext cx="3808331" cy="2011680"/>
        </p:xfrm>
        <a:graphic>
          <a:graphicData uri="http://schemas.openxmlformats.org/drawingml/2006/table">
            <a:tbl>
              <a:tblPr firstRow="1" bandRow="1">
                <a:tableStyleId>{5940675A-B579-460E-94D1-54222C63F5DA}</a:tableStyleId>
              </a:tblPr>
              <a:tblGrid>
                <a:gridCol w="1528771">
                  <a:extLst>
                    <a:ext uri="{9D8B030D-6E8A-4147-A177-3AD203B41FA5}">
                      <a16:colId xmlns:a16="http://schemas.microsoft.com/office/drawing/2014/main" val="4105104416"/>
                    </a:ext>
                  </a:extLst>
                </a:gridCol>
                <a:gridCol w="1179589">
                  <a:extLst>
                    <a:ext uri="{9D8B030D-6E8A-4147-A177-3AD203B41FA5}">
                      <a16:colId xmlns:a16="http://schemas.microsoft.com/office/drawing/2014/main" val="4224417100"/>
                    </a:ext>
                  </a:extLst>
                </a:gridCol>
                <a:gridCol w="1099971">
                  <a:extLst>
                    <a:ext uri="{9D8B030D-6E8A-4147-A177-3AD203B41FA5}">
                      <a16:colId xmlns:a16="http://schemas.microsoft.com/office/drawing/2014/main" val="3596177503"/>
                    </a:ext>
                  </a:extLst>
                </a:gridCol>
              </a:tblGrid>
              <a:tr h="316121">
                <a:tc>
                  <a:txBody>
                    <a:bodyPr/>
                    <a:lstStyle/>
                    <a:p>
                      <a:pPr algn="ctr"/>
                      <a:r>
                        <a:rPr lang="en-US" sz="1600" dirty="0"/>
                        <a:t>Name</a:t>
                      </a:r>
                    </a:p>
                  </a:txBody>
                  <a:tcPr>
                    <a:solidFill>
                      <a:srgbClr val="FFFF00"/>
                    </a:solidFill>
                  </a:tcPr>
                </a:tc>
                <a:tc>
                  <a:txBody>
                    <a:bodyPr/>
                    <a:lstStyle/>
                    <a:p>
                      <a:pPr algn="ctr"/>
                      <a:r>
                        <a:rPr lang="en-US" sz="1600" dirty="0"/>
                        <a:t>Affect</a:t>
                      </a:r>
                    </a:p>
                  </a:txBody>
                  <a:tcPr>
                    <a:solidFill>
                      <a:srgbClr val="FFFF00"/>
                    </a:solidFill>
                  </a:tcPr>
                </a:tc>
                <a:tc>
                  <a:txBody>
                    <a:bodyPr/>
                    <a:lstStyle/>
                    <a:p>
                      <a:pPr algn="ctr"/>
                      <a:r>
                        <a:rPr lang="en-US" sz="1600" dirty="0"/>
                        <a:t>Grade</a:t>
                      </a:r>
                    </a:p>
                  </a:txBody>
                  <a:tcPr>
                    <a:solidFill>
                      <a:srgbClr val="FFFF00"/>
                    </a:solidFill>
                  </a:tcPr>
                </a:tc>
                <a:extLst>
                  <a:ext uri="{0D108BD9-81ED-4DB2-BD59-A6C34878D82A}">
                    <a16:rowId xmlns:a16="http://schemas.microsoft.com/office/drawing/2014/main" val="1822440679"/>
                  </a:ext>
                </a:extLst>
              </a:tr>
              <a:tr h="316121">
                <a:tc>
                  <a:txBody>
                    <a:bodyPr/>
                    <a:lstStyle/>
                    <a:p>
                      <a:pPr algn="l"/>
                      <a:r>
                        <a:rPr lang="en-US" sz="1600" dirty="0"/>
                        <a:t>Alex</a:t>
                      </a:r>
                    </a:p>
                  </a:txBody>
                  <a:tcPr/>
                </a:tc>
                <a:tc>
                  <a:txBody>
                    <a:bodyPr/>
                    <a:lstStyle/>
                    <a:p>
                      <a:pPr algn="ctr"/>
                      <a:r>
                        <a:rPr lang="en-US" sz="1600" dirty="0"/>
                        <a:t>Sad</a:t>
                      </a:r>
                    </a:p>
                  </a:txBody>
                  <a:tcPr/>
                </a:tc>
                <a:tc>
                  <a:txBody>
                    <a:bodyPr/>
                    <a:lstStyle/>
                    <a:p>
                      <a:pPr algn="ctr"/>
                      <a:r>
                        <a:rPr lang="en-US" sz="1600" dirty="0"/>
                        <a:t>30</a:t>
                      </a:r>
                    </a:p>
                  </a:txBody>
                  <a:tcPr/>
                </a:tc>
                <a:extLst>
                  <a:ext uri="{0D108BD9-81ED-4DB2-BD59-A6C34878D82A}">
                    <a16:rowId xmlns:a16="http://schemas.microsoft.com/office/drawing/2014/main" val="789263446"/>
                  </a:ext>
                </a:extLst>
              </a:tr>
              <a:tr h="316121">
                <a:tc>
                  <a:txBody>
                    <a:bodyPr/>
                    <a:lstStyle/>
                    <a:p>
                      <a:pPr algn="l"/>
                      <a:r>
                        <a:rPr lang="en-US" sz="1600" dirty="0"/>
                        <a:t>Bobbie</a:t>
                      </a:r>
                    </a:p>
                  </a:txBody>
                  <a:tcPr/>
                </a:tc>
                <a:tc>
                  <a:txBody>
                    <a:bodyPr/>
                    <a:lstStyle/>
                    <a:p>
                      <a:pPr algn="ctr"/>
                      <a:r>
                        <a:rPr lang="en-US" sz="1600" dirty="0"/>
                        <a:t>Sad</a:t>
                      </a:r>
                    </a:p>
                  </a:txBody>
                  <a:tcPr/>
                </a:tc>
                <a:tc>
                  <a:txBody>
                    <a:bodyPr/>
                    <a:lstStyle/>
                    <a:p>
                      <a:pPr algn="ctr"/>
                      <a:r>
                        <a:rPr lang="en-US" sz="1600" dirty="0"/>
                        <a:t>50</a:t>
                      </a:r>
                    </a:p>
                  </a:txBody>
                  <a:tcPr/>
                </a:tc>
                <a:extLst>
                  <a:ext uri="{0D108BD9-81ED-4DB2-BD59-A6C34878D82A}">
                    <a16:rowId xmlns:a16="http://schemas.microsoft.com/office/drawing/2014/main" val="57583301"/>
                  </a:ext>
                </a:extLst>
              </a:tr>
              <a:tr h="316121">
                <a:tc>
                  <a:txBody>
                    <a:bodyPr/>
                    <a:lstStyle/>
                    <a:p>
                      <a:pPr algn="l"/>
                      <a:r>
                        <a:rPr lang="en-US" sz="1600" dirty="0"/>
                        <a:t>Casey</a:t>
                      </a:r>
                    </a:p>
                  </a:txBody>
                  <a:tcPr/>
                </a:tc>
                <a:tc>
                  <a:txBody>
                    <a:bodyPr/>
                    <a:lstStyle/>
                    <a:p>
                      <a:pPr algn="ctr"/>
                      <a:r>
                        <a:rPr lang="en-US" sz="1600" dirty="0"/>
                        <a:t>Happy</a:t>
                      </a:r>
                    </a:p>
                  </a:txBody>
                  <a:tcPr/>
                </a:tc>
                <a:tc>
                  <a:txBody>
                    <a:bodyPr/>
                    <a:lstStyle/>
                    <a:p>
                      <a:pPr algn="ctr"/>
                      <a:r>
                        <a:rPr lang="en-US" sz="1600" dirty="0"/>
                        <a:t>80</a:t>
                      </a:r>
                    </a:p>
                  </a:txBody>
                  <a:tcPr/>
                </a:tc>
                <a:extLst>
                  <a:ext uri="{0D108BD9-81ED-4DB2-BD59-A6C34878D82A}">
                    <a16:rowId xmlns:a16="http://schemas.microsoft.com/office/drawing/2014/main" val="2846560654"/>
                  </a:ext>
                </a:extLst>
              </a:tr>
              <a:tr h="316121">
                <a:tc>
                  <a:txBody>
                    <a:bodyPr/>
                    <a:lstStyle/>
                    <a:p>
                      <a:pPr algn="l"/>
                      <a:r>
                        <a:rPr lang="en-US" sz="1600" dirty="0"/>
                        <a:t>Emerson</a:t>
                      </a:r>
                    </a:p>
                  </a:txBody>
                  <a:tcPr/>
                </a:tc>
                <a:tc>
                  <a:txBody>
                    <a:bodyPr/>
                    <a:lstStyle/>
                    <a:p>
                      <a:pPr algn="ctr"/>
                      <a:r>
                        <a:rPr lang="en-US" sz="1600" dirty="0"/>
                        <a:t>Sad</a:t>
                      </a:r>
                    </a:p>
                  </a:txBody>
                  <a:tcPr/>
                </a:tc>
                <a:tc>
                  <a:txBody>
                    <a:bodyPr/>
                    <a:lstStyle/>
                    <a:p>
                      <a:pPr algn="ctr"/>
                      <a:r>
                        <a:rPr lang="en-US" sz="1600" dirty="0"/>
                        <a:t>90</a:t>
                      </a:r>
                    </a:p>
                  </a:txBody>
                  <a:tcPr/>
                </a:tc>
                <a:extLst>
                  <a:ext uri="{0D108BD9-81ED-4DB2-BD59-A6C34878D82A}">
                    <a16:rowId xmlns:a16="http://schemas.microsoft.com/office/drawing/2014/main" val="707004020"/>
                  </a:ext>
                </a:extLst>
              </a:tr>
              <a:tr h="316121">
                <a:tc>
                  <a:txBody>
                    <a:bodyPr/>
                    <a:lstStyle/>
                    <a:p>
                      <a:pPr algn="l"/>
                      <a:r>
                        <a:rPr lang="en-US" sz="1600" dirty="0"/>
                        <a:t>Harper</a:t>
                      </a:r>
                    </a:p>
                  </a:txBody>
                  <a:tcPr/>
                </a:tc>
                <a:tc>
                  <a:txBody>
                    <a:bodyPr/>
                    <a:lstStyle/>
                    <a:p>
                      <a:pPr algn="ctr"/>
                      <a:r>
                        <a:rPr lang="en-US" sz="1600" dirty="0"/>
                        <a:t>Happy</a:t>
                      </a:r>
                    </a:p>
                  </a:txBody>
                  <a:tcPr/>
                </a:tc>
                <a:tc>
                  <a:txBody>
                    <a:bodyPr/>
                    <a:lstStyle/>
                    <a:p>
                      <a:pPr algn="ctr"/>
                      <a:r>
                        <a:rPr lang="en-US" sz="1600" dirty="0"/>
                        <a:t>100</a:t>
                      </a:r>
                    </a:p>
                  </a:txBody>
                  <a:tcPr/>
                </a:tc>
                <a:extLst>
                  <a:ext uri="{0D108BD9-81ED-4DB2-BD59-A6C34878D82A}">
                    <a16:rowId xmlns:a16="http://schemas.microsoft.com/office/drawing/2014/main" val="2451651077"/>
                  </a:ext>
                </a:extLst>
              </a:tr>
            </a:tbl>
          </a:graphicData>
        </a:graphic>
      </p:graphicFrame>
      <p:sp>
        <p:nvSpPr>
          <p:cNvPr id="11" name="Horizontal Scroll 10">
            <a:extLst>
              <a:ext uri="{FF2B5EF4-FFF2-40B4-BE49-F238E27FC236}">
                <a16:creationId xmlns:a16="http://schemas.microsoft.com/office/drawing/2014/main" id="{862066BD-A3EF-0A4F-A305-923589401FC1}"/>
              </a:ext>
            </a:extLst>
          </p:cNvPr>
          <p:cNvSpPr/>
          <p:nvPr/>
        </p:nvSpPr>
        <p:spPr>
          <a:xfrm>
            <a:off x="8829541" y="6521867"/>
            <a:ext cx="2954628" cy="1278740"/>
          </a:xfrm>
          <a:prstGeom prst="horizontalScroll">
            <a:avLst/>
          </a:prstGeom>
          <a:solidFill>
            <a:srgbClr val="FFFFFF"/>
          </a:solidFill>
          <a:ln w="76200" cap="flat">
            <a:solidFill>
              <a:srgbClr val="00B050"/>
            </a:solidFill>
            <a:prstDash val="solid"/>
            <a:bevel/>
          </a:ln>
          <a:effectLst>
            <a:outerShdw blurRad="63500" dist="508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sz="1800" dirty="0"/>
              <a:t>Students: 5</a:t>
            </a:r>
          </a:p>
          <a:p>
            <a:pPr marL="0" marR="0" indent="0" algn="ctr" defTabSz="914400" rtl="0" fontAlgn="auto" latinLnBrk="0" hangingPunct="0">
              <a:lnSpc>
                <a:spcPct val="100000"/>
              </a:lnSpc>
              <a:spcBef>
                <a:spcPts val="0"/>
              </a:spcBef>
              <a:spcAft>
                <a:spcPts val="0"/>
              </a:spcAft>
              <a:buClrTx/>
              <a:buSzTx/>
              <a:buFontTx/>
              <a:buNone/>
              <a:tabLst/>
            </a:pPr>
            <a:r>
              <a:rPr lang="en-US" sz="1800" dirty="0"/>
              <a:t>Percent Happy: 60%</a:t>
            </a:r>
          </a:p>
          <a:p>
            <a:pPr marL="0" marR="0" indent="0" algn="ctr" defTabSz="914400" rtl="0" fontAlgn="auto" latinLnBrk="0" hangingPunct="0">
              <a:lnSpc>
                <a:spcPct val="100000"/>
              </a:lnSpc>
              <a:spcBef>
                <a:spcPts val="0"/>
              </a:spcBef>
              <a:spcAft>
                <a:spcPts val="0"/>
              </a:spcAft>
              <a:buClrTx/>
              <a:buSzTx/>
              <a:buFontTx/>
              <a:buNone/>
              <a:tabLst/>
            </a:pPr>
            <a:r>
              <a:rPr lang="en-US" sz="1800" dirty="0"/>
              <a:t>Average Grade: 75 </a:t>
            </a: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12" name="Right Arrow Callout 11">
            <a:extLst>
              <a:ext uri="{FF2B5EF4-FFF2-40B4-BE49-F238E27FC236}">
                <a16:creationId xmlns:a16="http://schemas.microsoft.com/office/drawing/2014/main" id="{C61863DB-A7CB-3D4F-ABFE-7D1620AC323F}"/>
              </a:ext>
            </a:extLst>
          </p:cNvPr>
          <p:cNvSpPr/>
          <p:nvPr/>
        </p:nvSpPr>
        <p:spPr>
          <a:xfrm>
            <a:off x="6268172" y="6744542"/>
            <a:ext cx="1970468" cy="962313"/>
          </a:xfrm>
          <a:prstGeom prst="rightArrowCallout">
            <a:avLst/>
          </a:prstGeom>
          <a:solidFill>
            <a:srgbClr val="FFFFFF"/>
          </a:solidFill>
          <a:ln w="76200" cap="flat">
            <a:solidFill>
              <a:schemeClr val="accent1"/>
            </a:solidFill>
            <a:prstDash val="solid"/>
            <a:bevel/>
          </a:ln>
          <a:effectLst>
            <a:outerShdw blurRad="63500" dist="508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800" dirty="0"/>
              <a:t>Statistical Tabulation</a:t>
            </a:r>
          </a:p>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Calibri"/>
                <a:ea typeface="Calibri"/>
                <a:cs typeface="Calibri"/>
                <a:sym typeface="Calibri"/>
              </a:rPr>
              <a:t>+ noise</a:t>
            </a:r>
          </a:p>
        </p:txBody>
      </p:sp>
      <p:pic>
        <p:nvPicPr>
          <p:cNvPr id="13" name="Picture 12">
            <a:extLst>
              <a:ext uri="{FF2B5EF4-FFF2-40B4-BE49-F238E27FC236}">
                <a16:creationId xmlns:a16="http://schemas.microsoft.com/office/drawing/2014/main" id="{7DB62707-1873-484E-B7D8-9B39A72C4FF6}"/>
              </a:ext>
            </a:extLst>
          </p:cNvPr>
          <p:cNvPicPr>
            <a:picLocks noChangeAspect="1"/>
          </p:cNvPicPr>
          <p:nvPr/>
        </p:nvPicPr>
        <p:blipFill>
          <a:blip r:embed="rId2"/>
          <a:stretch>
            <a:fillRect/>
          </a:stretch>
        </p:blipFill>
        <p:spPr>
          <a:xfrm>
            <a:off x="3503052" y="2588625"/>
            <a:ext cx="927281" cy="992039"/>
          </a:xfrm>
          <a:prstGeom prst="rect">
            <a:avLst/>
          </a:prstGeom>
        </p:spPr>
      </p:pic>
      <p:sp>
        <p:nvSpPr>
          <p:cNvPr id="14" name="TextBox 13">
            <a:extLst>
              <a:ext uri="{FF2B5EF4-FFF2-40B4-BE49-F238E27FC236}">
                <a16:creationId xmlns:a16="http://schemas.microsoft.com/office/drawing/2014/main" id="{58B97C73-1D9A-5242-B081-B15282EDE76D}"/>
              </a:ext>
            </a:extLst>
          </p:cNvPr>
          <p:cNvSpPr txBox="1"/>
          <p:nvPr/>
        </p:nvSpPr>
        <p:spPr>
          <a:xfrm>
            <a:off x="476518" y="4327301"/>
            <a:ext cx="1094721" cy="5006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5023" tIns="65023" rIns="65023" bIns="65023"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Calibri"/>
                <a:ea typeface="Calibri"/>
                <a:cs typeface="Calibri"/>
                <a:sym typeface="Calibri"/>
              </a:rPr>
              <a:t>January</a:t>
            </a:r>
          </a:p>
        </p:txBody>
      </p:sp>
      <p:sp>
        <p:nvSpPr>
          <p:cNvPr id="15" name="TextBox 14">
            <a:extLst>
              <a:ext uri="{FF2B5EF4-FFF2-40B4-BE49-F238E27FC236}">
                <a16:creationId xmlns:a16="http://schemas.microsoft.com/office/drawing/2014/main" id="{13C3D9B6-9EDD-2844-A9BD-B12505192C55}"/>
              </a:ext>
            </a:extLst>
          </p:cNvPr>
          <p:cNvSpPr txBox="1"/>
          <p:nvPr/>
        </p:nvSpPr>
        <p:spPr>
          <a:xfrm>
            <a:off x="476517" y="6910912"/>
            <a:ext cx="1251816" cy="5006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5023" tIns="65023" rIns="65023" bIns="65023"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Calibri"/>
                <a:ea typeface="Calibri"/>
                <a:cs typeface="Calibri"/>
                <a:sym typeface="Calibri"/>
              </a:rPr>
              <a:t>February</a:t>
            </a:r>
          </a:p>
        </p:txBody>
      </p:sp>
    </p:spTree>
    <p:extLst>
      <p:ext uri="{BB962C8B-B14F-4D97-AF65-F5344CB8AC3E}">
        <p14:creationId xmlns:p14="http://schemas.microsoft.com/office/powerpoint/2010/main" val="3845559238"/>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66CEED-C84E-9D48-B9ED-38833DCCE0E4}"/>
              </a:ext>
            </a:extLst>
          </p:cNvPr>
          <p:cNvSpPr>
            <a:spLocks noGrp="1"/>
          </p:cNvSpPr>
          <p:nvPr>
            <p:ph type="body" idx="1"/>
          </p:nvPr>
        </p:nvSpPr>
        <p:spPr/>
        <p:txBody>
          <a:bodyPr/>
          <a:lstStyle/>
          <a:p>
            <a:endParaRPr lang="en-US"/>
          </a:p>
        </p:txBody>
      </p:sp>
      <p:sp>
        <p:nvSpPr>
          <p:cNvPr id="3" name="Title 2">
            <a:extLst>
              <a:ext uri="{FF2B5EF4-FFF2-40B4-BE49-F238E27FC236}">
                <a16:creationId xmlns:a16="http://schemas.microsoft.com/office/drawing/2014/main" id="{808D928D-4966-6247-AF61-DABF7C5CE277}"/>
              </a:ext>
            </a:extLst>
          </p:cNvPr>
          <p:cNvSpPr>
            <a:spLocks noGrp="1"/>
          </p:cNvSpPr>
          <p:nvPr>
            <p:ph type="title"/>
          </p:nvPr>
        </p:nvSpPr>
        <p:spPr/>
        <p:txBody>
          <a:bodyPr/>
          <a:lstStyle/>
          <a:p>
            <a:r>
              <a:rPr lang="en-US" dirty="0"/>
              <a:t>Open Data concerns are shared by </a:t>
            </a:r>
            <a:br>
              <a:rPr lang="en-US" dirty="0"/>
            </a:br>
            <a:r>
              <a:rPr lang="en-US" dirty="0"/>
              <a:t>Federal, State, Local Governments &amp; Organizations.</a:t>
            </a:r>
          </a:p>
        </p:txBody>
      </p:sp>
      <p:pic>
        <p:nvPicPr>
          <p:cNvPr id="4" name="Picture 3">
            <a:extLst>
              <a:ext uri="{FF2B5EF4-FFF2-40B4-BE49-F238E27FC236}">
                <a16:creationId xmlns:a16="http://schemas.microsoft.com/office/drawing/2014/main" id="{BAE1E38E-FC54-AF45-A899-0A985B01523C}"/>
              </a:ext>
            </a:extLst>
          </p:cNvPr>
          <p:cNvPicPr>
            <a:picLocks noChangeAspect="1"/>
          </p:cNvPicPr>
          <p:nvPr/>
        </p:nvPicPr>
        <p:blipFill rotWithShape="1">
          <a:blip r:embed="rId3"/>
          <a:srcRect b="6222"/>
          <a:stretch/>
        </p:blipFill>
        <p:spPr>
          <a:xfrm>
            <a:off x="924758" y="1098700"/>
            <a:ext cx="11134642" cy="8048053"/>
          </a:xfrm>
          <a:prstGeom prst="rect">
            <a:avLst/>
          </a:prstGeom>
        </p:spPr>
      </p:pic>
    </p:spTree>
    <p:extLst>
      <p:ext uri="{BB962C8B-B14F-4D97-AF65-F5344CB8AC3E}">
        <p14:creationId xmlns:p14="http://schemas.microsoft.com/office/powerpoint/2010/main" val="1764988030"/>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DADDF12D-3E6C-D149-B88C-61DECF469463}"/>
              </a:ext>
            </a:extLst>
          </p:cNvPr>
          <p:cNvSpPr>
            <a:spLocks noGrp="1"/>
          </p:cNvSpPr>
          <p:nvPr>
            <p:ph type="body" idx="1"/>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In this example, a </a:t>
            </a:r>
            <a:r>
              <a:rPr lang="en-US" i="1" dirty="0"/>
              <a:t>policy decision </a:t>
            </a:r>
            <a:r>
              <a:rPr lang="en-US" dirty="0"/>
              <a:t>requires that the number of students be accurately reported.</a:t>
            </a:r>
          </a:p>
        </p:txBody>
      </p:sp>
      <p:sp>
        <p:nvSpPr>
          <p:cNvPr id="3" name="Title 2">
            <a:extLst>
              <a:ext uri="{FF2B5EF4-FFF2-40B4-BE49-F238E27FC236}">
                <a16:creationId xmlns:a16="http://schemas.microsoft.com/office/drawing/2014/main" id="{FD838E7F-D118-9045-9EF1-C38ED9CC0304}"/>
              </a:ext>
            </a:extLst>
          </p:cNvPr>
          <p:cNvSpPr>
            <a:spLocks noGrp="1"/>
          </p:cNvSpPr>
          <p:nvPr>
            <p:ph type="title"/>
          </p:nvPr>
        </p:nvSpPr>
        <p:spPr/>
        <p:txBody>
          <a:bodyPr/>
          <a:lstStyle/>
          <a:p>
            <a:r>
              <a:rPr lang="en-US"/>
              <a:t>If we ran the statistics different times, we would get different results</a:t>
            </a:r>
            <a:endParaRPr lang="en-US" dirty="0"/>
          </a:p>
        </p:txBody>
      </p:sp>
      <p:graphicFrame>
        <p:nvGraphicFramePr>
          <p:cNvPr id="5" name="Table 4">
            <a:extLst>
              <a:ext uri="{FF2B5EF4-FFF2-40B4-BE49-F238E27FC236}">
                <a16:creationId xmlns:a16="http://schemas.microsoft.com/office/drawing/2014/main" id="{9B375A16-46D9-8E42-A710-178E69AAD715}"/>
              </a:ext>
            </a:extLst>
          </p:cNvPr>
          <p:cNvGraphicFramePr>
            <a:graphicFrameLocks noGrp="1"/>
          </p:cNvGraphicFramePr>
          <p:nvPr>
            <p:extLst>
              <p:ext uri="{D42A27DB-BD31-4B8C-83A1-F6EECF244321}">
                <p14:modId xmlns:p14="http://schemas.microsoft.com/office/powerpoint/2010/main" val="3055330713"/>
              </p:ext>
            </p:extLst>
          </p:nvPr>
        </p:nvGraphicFramePr>
        <p:xfrm>
          <a:off x="1868940" y="1458107"/>
          <a:ext cx="3808331" cy="1676400"/>
        </p:xfrm>
        <a:graphic>
          <a:graphicData uri="http://schemas.openxmlformats.org/drawingml/2006/table">
            <a:tbl>
              <a:tblPr firstRow="1" bandRow="1">
                <a:tableStyleId>{5940675A-B579-460E-94D1-54222C63F5DA}</a:tableStyleId>
              </a:tblPr>
              <a:tblGrid>
                <a:gridCol w="1528771">
                  <a:extLst>
                    <a:ext uri="{9D8B030D-6E8A-4147-A177-3AD203B41FA5}">
                      <a16:colId xmlns:a16="http://schemas.microsoft.com/office/drawing/2014/main" val="4105104416"/>
                    </a:ext>
                  </a:extLst>
                </a:gridCol>
                <a:gridCol w="1179589">
                  <a:extLst>
                    <a:ext uri="{9D8B030D-6E8A-4147-A177-3AD203B41FA5}">
                      <a16:colId xmlns:a16="http://schemas.microsoft.com/office/drawing/2014/main" val="4224417100"/>
                    </a:ext>
                  </a:extLst>
                </a:gridCol>
                <a:gridCol w="1099971">
                  <a:extLst>
                    <a:ext uri="{9D8B030D-6E8A-4147-A177-3AD203B41FA5}">
                      <a16:colId xmlns:a16="http://schemas.microsoft.com/office/drawing/2014/main" val="3596177503"/>
                    </a:ext>
                  </a:extLst>
                </a:gridCol>
              </a:tblGrid>
              <a:tr h="316121">
                <a:tc>
                  <a:txBody>
                    <a:bodyPr/>
                    <a:lstStyle/>
                    <a:p>
                      <a:pPr algn="ctr"/>
                      <a:r>
                        <a:rPr lang="en-US" sz="1600" dirty="0"/>
                        <a:t>Name</a:t>
                      </a:r>
                    </a:p>
                  </a:txBody>
                  <a:tcPr>
                    <a:solidFill>
                      <a:srgbClr val="FFFF00"/>
                    </a:solidFill>
                  </a:tcPr>
                </a:tc>
                <a:tc>
                  <a:txBody>
                    <a:bodyPr/>
                    <a:lstStyle/>
                    <a:p>
                      <a:pPr algn="ctr"/>
                      <a:r>
                        <a:rPr lang="en-US" sz="1600" dirty="0"/>
                        <a:t>Affect</a:t>
                      </a:r>
                    </a:p>
                  </a:txBody>
                  <a:tcPr>
                    <a:solidFill>
                      <a:srgbClr val="FFFF00"/>
                    </a:solidFill>
                  </a:tcPr>
                </a:tc>
                <a:tc>
                  <a:txBody>
                    <a:bodyPr/>
                    <a:lstStyle/>
                    <a:p>
                      <a:pPr algn="ctr"/>
                      <a:r>
                        <a:rPr lang="en-US" sz="1600" dirty="0"/>
                        <a:t>Grade</a:t>
                      </a:r>
                    </a:p>
                  </a:txBody>
                  <a:tcPr>
                    <a:solidFill>
                      <a:srgbClr val="FFFF00"/>
                    </a:solidFill>
                  </a:tcPr>
                </a:tc>
                <a:extLst>
                  <a:ext uri="{0D108BD9-81ED-4DB2-BD59-A6C34878D82A}">
                    <a16:rowId xmlns:a16="http://schemas.microsoft.com/office/drawing/2014/main" val="1822440679"/>
                  </a:ext>
                </a:extLst>
              </a:tr>
              <a:tr h="316121">
                <a:tc>
                  <a:txBody>
                    <a:bodyPr/>
                    <a:lstStyle/>
                    <a:p>
                      <a:pPr algn="l"/>
                      <a:r>
                        <a:rPr lang="en-US" sz="1600" dirty="0"/>
                        <a:t>Alex</a:t>
                      </a:r>
                    </a:p>
                  </a:txBody>
                  <a:tcPr/>
                </a:tc>
                <a:tc>
                  <a:txBody>
                    <a:bodyPr/>
                    <a:lstStyle/>
                    <a:p>
                      <a:pPr algn="ctr"/>
                      <a:r>
                        <a:rPr lang="en-US" sz="1600" dirty="0"/>
                        <a:t>Sad</a:t>
                      </a:r>
                    </a:p>
                  </a:txBody>
                  <a:tcPr/>
                </a:tc>
                <a:tc>
                  <a:txBody>
                    <a:bodyPr/>
                    <a:lstStyle/>
                    <a:p>
                      <a:pPr algn="ctr"/>
                      <a:r>
                        <a:rPr lang="en-US" sz="1600" dirty="0"/>
                        <a:t>30</a:t>
                      </a:r>
                    </a:p>
                  </a:txBody>
                  <a:tcPr/>
                </a:tc>
                <a:extLst>
                  <a:ext uri="{0D108BD9-81ED-4DB2-BD59-A6C34878D82A}">
                    <a16:rowId xmlns:a16="http://schemas.microsoft.com/office/drawing/2014/main" val="789263446"/>
                  </a:ext>
                </a:extLst>
              </a:tr>
              <a:tr h="316121">
                <a:tc>
                  <a:txBody>
                    <a:bodyPr/>
                    <a:lstStyle/>
                    <a:p>
                      <a:pPr algn="l"/>
                      <a:r>
                        <a:rPr lang="en-US" sz="1600" dirty="0"/>
                        <a:t>Bobbie</a:t>
                      </a:r>
                    </a:p>
                  </a:txBody>
                  <a:tcPr/>
                </a:tc>
                <a:tc>
                  <a:txBody>
                    <a:bodyPr/>
                    <a:lstStyle/>
                    <a:p>
                      <a:pPr algn="ctr"/>
                      <a:r>
                        <a:rPr lang="en-US" sz="1600" dirty="0"/>
                        <a:t>Sad</a:t>
                      </a:r>
                    </a:p>
                  </a:txBody>
                  <a:tcPr/>
                </a:tc>
                <a:tc>
                  <a:txBody>
                    <a:bodyPr/>
                    <a:lstStyle/>
                    <a:p>
                      <a:pPr algn="ctr"/>
                      <a:r>
                        <a:rPr lang="en-US" sz="1600" dirty="0"/>
                        <a:t>50</a:t>
                      </a:r>
                    </a:p>
                  </a:txBody>
                  <a:tcPr/>
                </a:tc>
                <a:extLst>
                  <a:ext uri="{0D108BD9-81ED-4DB2-BD59-A6C34878D82A}">
                    <a16:rowId xmlns:a16="http://schemas.microsoft.com/office/drawing/2014/main" val="57583301"/>
                  </a:ext>
                </a:extLst>
              </a:tr>
              <a:tr h="316121">
                <a:tc>
                  <a:txBody>
                    <a:bodyPr/>
                    <a:lstStyle/>
                    <a:p>
                      <a:pPr algn="l"/>
                      <a:r>
                        <a:rPr lang="en-US" sz="1600" dirty="0"/>
                        <a:t>Casey</a:t>
                      </a:r>
                    </a:p>
                  </a:txBody>
                  <a:tcPr/>
                </a:tc>
                <a:tc>
                  <a:txBody>
                    <a:bodyPr/>
                    <a:lstStyle/>
                    <a:p>
                      <a:pPr algn="ctr"/>
                      <a:r>
                        <a:rPr lang="en-US" sz="1600" dirty="0"/>
                        <a:t>Happy</a:t>
                      </a:r>
                    </a:p>
                  </a:txBody>
                  <a:tcPr/>
                </a:tc>
                <a:tc>
                  <a:txBody>
                    <a:bodyPr/>
                    <a:lstStyle/>
                    <a:p>
                      <a:pPr algn="ctr"/>
                      <a:r>
                        <a:rPr lang="en-US" sz="1600" dirty="0"/>
                        <a:t>80</a:t>
                      </a:r>
                    </a:p>
                  </a:txBody>
                  <a:tcPr/>
                </a:tc>
                <a:extLst>
                  <a:ext uri="{0D108BD9-81ED-4DB2-BD59-A6C34878D82A}">
                    <a16:rowId xmlns:a16="http://schemas.microsoft.com/office/drawing/2014/main" val="2846560654"/>
                  </a:ext>
                </a:extLst>
              </a:tr>
              <a:tr h="316121">
                <a:tc>
                  <a:txBody>
                    <a:bodyPr/>
                    <a:lstStyle/>
                    <a:p>
                      <a:pPr algn="l"/>
                      <a:r>
                        <a:rPr lang="en-US" sz="1600" dirty="0"/>
                        <a:t>Harper</a:t>
                      </a:r>
                    </a:p>
                  </a:txBody>
                  <a:tcPr/>
                </a:tc>
                <a:tc>
                  <a:txBody>
                    <a:bodyPr/>
                    <a:lstStyle/>
                    <a:p>
                      <a:pPr algn="ctr"/>
                      <a:r>
                        <a:rPr lang="en-US" sz="1600" dirty="0"/>
                        <a:t>Happy</a:t>
                      </a:r>
                    </a:p>
                  </a:txBody>
                  <a:tcPr/>
                </a:tc>
                <a:tc>
                  <a:txBody>
                    <a:bodyPr/>
                    <a:lstStyle/>
                    <a:p>
                      <a:pPr algn="ctr"/>
                      <a:r>
                        <a:rPr lang="en-US" sz="1600" dirty="0"/>
                        <a:t>100</a:t>
                      </a:r>
                    </a:p>
                  </a:txBody>
                  <a:tcPr/>
                </a:tc>
                <a:extLst>
                  <a:ext uri="{0D108BD9-81ED-4DB2-BD59-A6C34878D82A}">
                    <a16:rowId xmlns:a16="http://schemas.microsoft.com/office/drawing/2014/main" val="2451651077"/>
                  </a:ext>
                </a:extLst>
              </a:tr>
            </a:tbl>
          </a:graphicData>
        </a:graphic>
      </p:graphicFrame>
      <p:sp>
        <p:nvSpPr>
          <p:cNvPr id="6" name="Horizontal Scroll 5">
            <a:extLst>
              <a:ext uri="{FF2B5EF4-FFF2-40B4-BE49-F238E27FC236}">
                <a16:creationId xmlns:a16="http://schemas.microsoft.com/office/drawing/2014/main" id="{CF0E94CF-43C1-B449-A701-D180692E5983}"/>
              </a:ext>
            </a:extLst>
          </p:cNvPr>
          <p:cNvSpPr/>
          <p:nvPr/>
        </p:nvSpPr>
        <p:spPr>
          <a:xfrm>
            <a:off x="8829540" y="1638828"/>
            <a:ext cx="2954628" cy="1278740"/>
          </a:xfrm>
          <a:prstGeom prst="horizontalScroll">
            <a:avLst/>
          </a:prstGeom>
          <a:solidFill>
            <a:srgbClr val="FFFFFF"/>
          </a:solidFill>
          <a:ln w="76200" cap="flat">
            <a:solidFill>
              <a:srgbClr val="00B050"/>
            </a:solidFill>
            <a:prstDash val="solid"/>
            <a:bevel/>
          </a:ln>
          <a:effectLst>
            <a:outerShdw blurRad="63500" dist="508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sz="1800" dirty="0"/>
              <a:t>Students: 4</a:t>
            </a:r>
          </a:p>
          <a:p>
            <a:pPr marL="0" marR="0" indent="0" algn="ctr" defTabSz="914400" rtl="0" fontAlgn="auto" latinLnBrk="0" hangingPunct="0">
              <a:lnSpc>
                <a:spcPct val="100000"/>
              </a:lnSpc>
              <a:spcBef>
                <a:spcPts val="0"/>
              </a:spcBef>
              <a:spcAft>
                <a:spcPts val="0"/>
              </a:spcAft>
              <a:buClrTx/>
              <a:buSzTx/>
              <a:buFontTx/>
              <a:buNone/>
              <a:tabLst/>
            </a:pPr>
            <a:r>
              <a:rPr lang="en-US" sz="1800" dirty="0"/>
              <a:t>Percent Happy: 45%</a:t>
            </a:r>
          </a:p>
          <a:p>
            <a:pPr marL="0" marR="0" indent="0" algn="ctr" defTabSz="914400" rtl="0" fontAlgn="auto" latinLnBrk="0" hangingPunct="0">
              <a:lnSpc>
                <a:spcPct val="100000"/>
              </a:lnSpc>
              <a:spcBef>
                <a:spcPts val="0"/>
              </a:spcBef>
              <a:spcAft>
                <a:spcPts val="0"/>
              </a:spcAft>
              <a:buClrTx/>
              <a:buSzTx/>
              <a:buFontTx/>
              <a:buNone/>
              <a:tabLst/>
            </a:pPr>
            <a:r>
              <a:rPr lang="en-US" sz="1800" dirty="0"/>
              <a:t>Average Grade: 50 </a:t>
            </a: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7" name="Right Arrow Callout 6">
            <a:extLst>
              <a:ext uri="{FF2B5EF4-FFF2-40B4-BE49-F238E27FC236}">
                <a16:creationId xmlns:a16="http://schemas.microsoft.com/office/drawing/2014/main" id="{D40BED0B-C2D5-2246-9EC7-D7C16BFCEF6C}"/>
              </a:ext>
            </a:extLst>
          </p:cNvPr>
          <p:cNvSpPr/>
          <p:nvPr/>
        </p:nvSpPr>
        <p:spPr>
          <a:xfrm>
            <a:off x="6268171" y="1797041"/>
            <a:ext cx="1970468" cy="962313"/>
          </a:xfrm>
          <a:prstGeom prst="rightArrowCallout">
            <a:avLst/>
          </a:prstGeom>
          <a:solidFill>
            <a:srgbClr val="FFFFFF"/>
          </a:solidFill>
          <a:ln w="76200" cap="flat">
            <a:solidFill>
              <a:schemeClr val="accent1"/>
            </a:solidFill>
            <a:prstDash val="solid"/>
            <a:bevel/>
          </a:ln>
          <a:effectLst>
            <a:outerShdw blurRad="63500" dist="508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800" dirty="0"/>
              <a:t>Statistical Tabulation + noise</a:t>
            </a: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14" name="TextBox 13">
            <a:extLst>
              <a:ext uri="{FF2B5EF4-FFF2-40B4-BE49-F238E27FC236}">
                <a16:creationId xmlns:a16="http://schemas.microsoft.com/office/drawing/2014/main" id="{58B97C73-1D9A-5242-B081-B15282EDE76D}"/>
              </a:ext>
            </a:extLst>
          </p:cNvPr>
          <p:cNvSpPr txBox="1"/>
          <p:nvPr/>
        </p:nvSpPr>
        <p:spPr>
          <a:xfrm>
            <a:off x="476517" y="2045983"/>
            <a:ext cx="1094721" cy="5006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5023" tIns="65023" rIns="65023" bIns="65023"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Calibri"/>
                <a:ea typeface="Calibri"/>
                <a:cs typeface="Calibri"/>
                <a:sym typeface="Calibri"/>
              </a:rPr>
              <a:t>January</a:t>
            </a:r>
          </a:p>
        </p:txBody>
      </p:sp>
      <p:graphicFrame>
        <p:nvGraphicFramePr>
          <p:cNvPr id="16" name="Table 15">
            <a:extLst>
              <a:ext uri="{FF2B5EF4-FFF2-40B4-BE49-F238E27FC236}">
                <a16:creationId xmlns:a16="http://schemas.microsoft.com/office/drawing/2014/main" id="{37CD677E-6D10-6E4A-A557-E51758C2D927}"/>
              </a:ext>
            </a:extLst>
          </p:cNvPr>
          <p:cNvGraphicFramePr>
            <a:graphicFrameLocks noGrp="1"/>
          </p:cNvGraphicFramePr>
          <p:nvPr>
            <p:extLst>
              <p:ext uri="{D42A27DB-BD31-4B8C-83A1-F6EECF244321}">
                <p14:modId xmlns:p14="http://schemas.microsoft.com/office/powerpoint/2010/main" val="3441542829"/>
              </p:ext>
            </p:extLst>
          </p:nvPr>
        </p:nvGraphicFramePr>
        <p:xfrm>
          <a:off x="1868940" y="3329874"/>
          <a:ext cx="3808331" cy="1676400"/>
        </p:xfrm>
        <a:graphic>
          <a:graphicData uri="http://schemas.openxmlformats.org/drawingml/2006/table">
            <a:tbl>
              <a:tblPr firstRow="1" bandRow="1">
                <a:tableStyleId>{5940675A-B579-460E-94D1-54222C63F5DA}</a:tableStyleId>
              </a:tblPr>
              <a:tblGrid>
                <a:gridCol w="1528771">
                  <a:extLst>
                    <a:ext uri="{9D8B030D-6E8A-4147-A177-3AD203B41FA5}">
                      <a16:colId xmlns:a16="http://schemas.microsoft.com/office/drawing/2014/main" val="4105104416"/>
                    </a:ext>
                  </a:extLst>
                </a:gridCol>
                <a:gridCol w="1179589">
                  <a:extLst>
                    <a:ext uri="{9D8B030D-6E8A-4147-A177-3AD203B41FA5}">
                      <a16:colId xmlns:a16="http://schemas.microsoft.com/office/drawing/2014/main" val="4224417100"/>
                    </a:ext>
                  </a:extLst>
                </a:gridCol>
                <a:gridCol w="1099971">
                  <a:extLst>
                    <a:ext uri="{9D8B030D-6E8A-4147-A177-3AD203B41FA5}">
                      <a16:colId xmlns:a16="http://schemas.microsoft.com/office/drawing/2014/main" val="3596177503"/>
                    </a:ext>
                  </a:extLst>
                </a:gridCol>
              </a:tblGrid>
              <a:tr h="316121">
                <a:tc>
                  <a:txBody>
                    <a:bodyPr/>
                    <a:lstStyle/>
                    <a:p>
                      <a:pPr algn="ctr"/>
                      <a:r>
                        <a:rPr lang="en-US" sz="1600" dirty="0"/>
                        <a:t>Name</a:t>
                      </a:r>
                    </a:p>
                  </a:txBody>
                  <a:tcPr>
                    <a:solidFill>
                      <a:srgbClr val="FFFF00"/>
                    </a:solidFill>
                  </a:tcPr>
                </a:tc>
                <a:tc>
                  <a:txBody>
                    <a:bodyPr/>
                    <a:lstStyle/>
                    <a:p>
                      <a:pPr algn="ctr"/>
                      <a:r>
                        <a:rPr lang="en-US" sz="1600" dirty="0"/>
                        <a:t>Affect</a:t>
                      </a:r>
                    </a:p>
                  </a:txBody>
                  <a:tcPr>
                    <a:solidFill>
                      <a:srgbClr val="FFFF00"/>
                    </a:solidFill>
                  </a:tcPr>
                </a:tc>
                <a:tc>
                  <a:txBody>
                    <a:bodyPr/>
                    <a:lstStyle/>
                    <a:p>
                      <a:pPr algn="ctr"/>
                      <a:r>
                        <a:rPr lang="en-US" sz="1600" dirty="0"/>
                        <a:t>Grade</a:t>
                      </a:r>
                    </a:p>
                  </a:txBody>
                  <a:tcPr>
                    <a:solidFill>
                      <a:srgbClr val="FFFF00"/>
                    </a:solidFill>
                  </a:tcPr>
                </a:tc>
                <a:extLst>
                  <a:ext uri="{0D108BD9-81ED-4DB2-BD59-A6C34878D82A}">
                    <a16:rowId xmlns:a16="http://schemas.microsoft.com/office/drawing/2014/main" val="1822440679"/>
                  </a:ext>
                </a:extLst>
              </a:tr>
              <a:tr h="316121">
                <a:tc>
                  <a:txBody>
                    <a:bodyPr/>
                    <a:lstStyle/>
                    <a:p>
                      <a:pPr algn="l"/>
                      <a:r>
                        <a:rPr lang="en-US" sz="1600" dirty="0"/>
                        <a:t>Alex</a:t>
                      </a:r>
                    </a:p>
                  </a:txBody>
                  <a:tcPr/>
                </a:tc>
                <a:tc>
                  <a:txBody>
                    <a:bodyPr/>
                    <a:lstStyle/>
                    <a:p>
                      <a:pPr algn="ctr"/>
                      <a:r>
                        <a:rPr lang="en-US" sz="1600" dirty="0"/>
                        <a:t>Sad</a:t>
                      </a:r>
                    </a:p>
                  </a:txBody>
                  <a:tcPr/>
                </a:tc>
                <a:tc>
                  <a:txBody>
                    <a:bodyPr/>
                    <a:lstStyle/>
                    <a:p>
                      <a:pPr algn="ctr"/>
                      <a:r>
                        <a:rPr lang="en-US" sz="1600" dirty="0"/>
                        <a:t>30</a:t>
                      </a:r>
                    </a:p>
                  </a:txBody>
                  <a:tcPr/>
                </a:tc>
                <a:extLst>
                  <a:ext uri="{0D108BD9-81ED-4DB2-BD59-A6C34878D82A}">
                    <a16:rowId xmlns:a16="http://schemas.microsoft.com/office/drawing/2014/main" val="789263446"/>
                  </a:ext>
                </a:extLst>
              </a:tr>
              <a:tr h="316121">
                <a:tc>
                  <a:txBody>
                    <a:bodyPr/>
                    <a:lstStyle/>
                    <a:p>
                      <a:pPr algn="l"/>
                      <a:r>
                        <a:rPr lang="en-US" sz="1600" dirty="0"/>
                        <a:t>Bobbie</a:t>
                      </a:r>
                    </a:p>
                  </a:txBody>
                  <a:tcPr/>
                </a:tc>
                <a:tc>
                  <a:txBody>
                    <a:bodyPr/>
                    <a:lstStyle/>
                    <a:p>
                      <a:pPr algn="ctr"/>
                      <a:r>
                        <a:rPr lang="en-US" sz="1600" dirty="0"/>
                        <a:t>Sad</a:t>
                      </a:r>
                    </a:p>
                  </a:txBody>
                  <a:tcPr/>
                </a:tc>
                <a:tc>
                  <a:txBody>
                    <a:bodyPr/>
                    <a:lstStyle/>
                    <a:p>
                      <a:pPr algn="ctr"/>
                      <a:r>
                        <a:rPr lang="en-US" sz="1600" dirty="0"/>
                        <a:t>50</a:t>
                      </a:r>
                    </a:p>
                  </a:txBody>
                  <a:tcPr/>
                </a:tc>
                <a:extLst>
                  <a:ext uri="{0D108BD9-81ED-4DB2-BD59-A6C34878D82A}">
                    <a16:rowId xmlns:a16="http://schemas.microsoft.com/office/drawing/2014/main" val="57583301"/>
                  </a:ext>
                </a:extLst>
              </a:tr>
              <a:tr h="316121">
                <a:tc>
                  <a:txBody>
                    <a:bodyPr/>
                    <a:lstStyle/>
                    <a:p>
                      <a:pPr algn="l"/>
                      <a:r>
                        <a:rPr lang="en-US" sz="1600" dirty="0"/>
                        <a:t>Casey</a:t>
                      </a:r>
                    </a:p>
                  </a:txBody>
                  <a:tcPr/>
                </a:tc>
                <a:tc>
                  <a:txBody>
                    <a:bodyPr/>
                    <a:lstStyle/>
                    <a:p>
                      <a:pPr algn="ctr"/>
                      <a:r>
                        <a:rPr lang="en-US" sz="1600" dirty="0"/>
                        <a:t>Happy</a:t>
                      </a:r>
                    </a:p>
                  </a:txBody>
                  <a:tcPr/>
                </a:tc>
                <a:tc>
                  <a:txBody>
                    <a:bodyPr/>
                    <a:lstStyle/>
                    <a:p>
                      <a:pPr algn="ctr"/>
                      <a:r>
                        <a:rPr lang="en-US" sz="1600" dirty="0"/>
                        <a:t>80</a:t>
                      </a:r>
                    </a:p>
                  </a:txBody>
                  <a:tcPr/>
                </a:tc>
                <a:extLst>
                  <a:ext uri="{0D108BD9-81ED-4DB2-BD59-A6C34878D82A}">
                    <a16:rowId xmlns:a16="http://schemas.microsoft.com/office/drawing/2014/main" val="2846560654"/>
                  </a:ext>
                </a:extLst>
              </a:tr>
              <a:tr h="316121">
                <a:tc>
                  <a:txBody>
                    <a:bodyPr/>
                    <a:lstStyle/>
                    <a:p>
                      <a:pPr algn="l"/>
                      <a:r>
                        <a:rPr lang="en-US" sz="1600" dirty="0"/>
                        <a:t>Harper</a:t>
                      </a:r>
                    </a:p>
                  </a:txBody>
                  <a:tcPr/>
                </a:tc>
                <a:tc>
                  <a:txBody>
                    <a:bodyPr/>
                    <a:lstStyle/>
                    <a:p>
                      <a:pPr algn="ctr"/>
                      <a:r>
                        <a:rPr lang="en-US" sz="1600" dirty="0"/>
                        <a:t>Happy</a:t>
                      </a:r>
                    </a:p>
                  </a:txBody>
                  <a:tcPr/>
                </a:tc>
                <a:tc>
                  <a:txBody>
                    <a:bodyPr/>
                    <a:lstStyle/>
                    <a:p>
                      <a:pPr algn="ctr"/>
                      <a:r>
                        <a:rPr lang="en-US" sz="1600" dirty="0"/>
                        <a:t>100</a:t>
                      </a:r>
                    </a:p>
                  </a:txBody>
                  <a:tcPr/>
                </a:tc>
                <a:extLst>
                  <a:ext uri="{0D108BD9-81ED-4DB2-BD59-A6C34878D82A}">
                    <a16:rowId xmlns:a16="http://schemas.microsoft.com/office/drawing/2014/main" val="2451651077"/>
                  </a:ext>
                </a:extLst>
              </a:tr>
            </a:tbl>
          </a:graphicData>
        </a:graphic>
      </p:graphicFrame>
      <p:sp>
        <p:nvSpPr>
          <p:cNvPr id="17" name="Horizontal Scroll 16">
            <a:extLst>
              <a:ext uri="{FF2B5EF4-FFF2-40B4-BE49-F238E27FC236}">
                <a16:creationId xmlns:a16="http://schemas.microsoft.com/office/drawing/2014/main" id="{036F41E6-2051-5844-ACA6-93FB7E1203B8}"/>
              </a:ext>
            </a:extLst>
          </p:cNvPr>
          <p:cNvSpPr/>
          <p:nvPr/>
        </p:nvSpPr>
        <p:spPr>
          <a:xfrm>
            <a:off x="8829540" y="3510595"/>
            <a:ext cx="2954628" cy="1278740"/>
          </a:xfrm>
          <a:prstGeom prst="horizontalScroll">
            <a:avLst/>
          </a:prstGeom>
          <a:solidFill>
            <a:srgbClr val="FFFFFF"/>
          </a:solidFill>
          <a:ln w="76200" cap="flat">
            <a:solidFill>
              <a:srgbClr val="00B050"/>
            </a:solidFill>
            <a:prstDash val="solid"/>
            <a:bevel/>
          </a:ln>
          <a:effectLst>
            <a:outerShdw blurRad="63500" dist="508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sz="1800" dirty="0"/>
              <a:t>Students: 4</a:t>
            </a:r>
          </a:p>
          <a:p>
            <a:pPr marL="0" marR="0" indent="0" algn="ctr" defTabSz="914400" rtl="0" fontAlgn="auto" latinLnBrk="0" hangingPunct="0">
              <a:lnSpc>
                <a:spcPct val="100000"/>
              </a:lnSpc>
              <a:spcBef>
                <a:spcPts val="0"/>
              </a:spcBef>
              <a:spcAft>
                <a:spcPts val="0"/>
              </a:spcAft>
              <a:buClrTx/>
              <a:buSzTx/>
              <a:buFontTx/>
              <a:buNone/>
              <a:tabLst/>
            </a:pPr>
            <a:r>
              <a:rPr lang="en-US" sz="1800" dirty="0"/>
              <a:t>Percent Happy: 55%</a:t>
            </a:r>
          </a:p>
          <a:p>
            <a:pPr marL="0" marR="0" indent="0" algn="ctr" defTabSz="914400" rtl="0" fontAlgn="auto" latinLnBrk="0" hangingPunct="0">
              <a:lnSpc>
                <a:spcPct val="100000"/>
              </a:lnSpc>
              <a:spcBef>
                <a:spcPts val="0"/>
              </a:spcBef>
              <a:spcAft>
                <a:spcPts val="0"/>
              </a:spcAft>
              <a:buClrTx/>
              <a:buSzTx/>
              <a:buFontTx/>
              <a:buNone/>
              <a:tabLst/>
            </a:pPr>
            <a:r>
              <a:rPr lang="en-US" sz="1800" dirty="0"/>
              <a:t>Average Grade: 75 </a:t>
            </a: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18" name="Right Arrow Callout 17">
            <a:extLst>
              <a:ext uri="{FF2B5EF4-FFF2-40B4-BE49-F238E27FC236}">
                <a16:creationId xmlns:a16="http://schemas.microsoft.com/office/drawing/2014/main" id="{678C2FF4-F3AE-C249-AE9F-4E983DFCB186}"/>
              </a:ext>
            </a:extLst>
          </p:cNvPr>
          <p:cNvSpPr/>
          <p:nvPr/>
        </p:nvSpPr>
        <p:spPr>
          <a:xfrm>
            <a:off x="6268171" y="3668808"/>
            <a:ext cx="1970468" cy="962313"/>
          </a:xfrm>
          <a:prstGeom prst="rightArrowCallout">
            <a:avLst/>
          </a:prstGeom>
          <a:solidFill>
            <a:srgbClr val="FFFFFF"/>
          </a:solidFill>
          <a:ln w="76200" cap="flat">
            <a:solidFill>
              <a:schemeClr val="accent1"/>
            </a:solidFill>
            <a:prstDash val="solid"/>
            <a:bevel/>
          </a:ln>
          <a:effectLst>
            <a:outerShdw blurRad="63500" dist="508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800" dirty="0"/>
              <a:t>Statistical Tabulation + noise</a:t>
            </a: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19" name="TextBox 18">
            <a:extLst>
              <a:ext uri="{FF2B5EF4-FFF2-40B4-BE49-F238E27FC236}">
                <a16:creationId xmlns:a16="http://schemas.microsoft.com/office/drawing/2014/main" id="{0DBFA790-70B2-9744-B694-6CED327A5170}"/>
              </a:ext>
            </a:extLst>
          </p:cNvPr>
          <p:cNvSpPr txBox="1"/>
          <p:nvPr/>
        </p:nvSpPr>
        <p:spPr>
          <a:xfrm>
            <a:off x="476517" y="3917750"/>
            <a:ext cx="1094721" cy="5006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5023" tIns="65023" rIns="65023" bIns="65023"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Calibri"/>
                <a:ea typeface="Calibri"/>
                <a:cs typeface="Calibri"/>
                <a:sym typeface="Calibri"/>
              </a:rPr>
              <a:t>January</a:t>
            </a:r>
          </a:p>
        </p:txBody>
      </p:sp>
      <p:graphicFrame>
        <p:nvGraphicFramePr>
          <p:cNvPr id="20" name="Table 19">
            <a:extLst>
              <a:ext uri="{FF2B5EF4-FFF2-40B4-BE49-F238E27FC236}">
                <a16:creationId xmlns:a16="http://schemas.microsoft.com/office/drawing/2014/main" id="{03E56274-6CAE-BA47-8FD4-D253DACE983D}"/>
              </a:ext>
            </a:extLst>
          </p:cNvPr>
          <p:cNvGraphicFramePr>
            <a:graphicFrameLocks noGrp="1"/>
          </p:cNvGraphicFramePr>
          <p:nvPr>
            <p:extLst>
              <p:ext uri="{D42A27DB-BD31-4B8C-83A1-F6EECF244321}">
                <p14:modId xmlns:p14="http://schemas.microsoft.com/office/powerpoint/2010/main" val="1138928410"/>
              </p:ext>
            </p:extLst>
          </p:nvPr>
        </p:nvGraphicFramePr>
        <p:xfrm>
          <a:off x="1868940" y="5300365"/>
          <a:ext cx="3808331" cy="1676400"/>
        </p:xfrm>
        <a:graphic>
          <a:graphicData uri="http://schemas.openxmlformats.org/drawingml/2006/table">
            <a:tbl>
              <a:tblPr firstRow="1" bandRow="1">
                <a:tableStyleId>{5940675A-B579-460E-94D1-54222C63F5DA}</a:tableStyleId>
              </a:tblPr>
              <a:tblGrid>
                <a:gridCol w="1528771">
                  <a:extLst>
                    <a:ext uri="{9D8B030D-6E8A-4147-A177-3AD203B41FA5}">
                      <a16:colId xmlns:a16="http://schemas.microsoft.com/office/drawing/2014/main" val="4105104416"/>
                    </a:ext>
                  </a:extLst>
                </a:gridCol>
                <a:gridCol w="1179589">
                  <a:extLst>
                    <a:ext uri="{9D8B030D-6E8A-4147-A177-3AD203B41FA5}">
                      <a16:colId xmlns:a16="http://schemas.microsoft.com/office/drawing/2014/main" val="4224417100"/>
                    </a:ext>
                  </a:extLst>
                </a:gridCol>
                <a:gridCol w="1099971">
                  <a:extLst>
                    <a:ext uri="{9D8B030D-6E8A-4147-A177-3AD203B41FA5}">
                      <a16:colId xmlns:a16="http://schemas.microsoft.com/office/drawing/2014/main" val="3596177503"/>
                    </a:ext>
                  </a:extLst>
                </a:gridCol>
              </a:tblGrid>
              <a:tr h="316121">
                <a:tc>
                  <a:txBody>
                    <a:bodyPr/>
                    <a:lstStyle/>
                    <a:p>
                      <a:pPr algn="ctr"/>
                      <a:r>
                        <a:rPr lang="en-US" sz="1600" dirty="0"/>
                        <a:t>Name</a:t>
                      </a:r>
                    </a:p>
                  </a:txBody>
                  <a:tcPr>
                    <a:solidFill>
                      <a:srgbClr val="FFFF00"/>
                    </a:solidFill>
                  </a:tcPr>
                </a:tc>
                <a:tc>
                  <a:txBody>
                    <a:bodyPr/>
                    <a:lstStyle/>
                    <a:p>
                      <a:pPr algn="ctr"/>
                      <a:r>
                        <a:rPr lang="en-US" sz="1600" dirty="0"/>
                        <a:t>Affect</a:t>
                      </a:r>
                    </a:p>
                  </a:txBody>
                  <a:tcPr>
                    <a:solidFill>
                      <a:srgbClr val="FFFF00"/>
                    </a:solidFill>
                  </a:tcPr>
                </a:tc>
                <a:tc>
                  <a:txBody>
                    <a:bodyPr/>
                    <a:lstStyle/>
                    <a:p>
                      <a:pPr algn="ctr"/>
                      <a:r>
                        <a:rPr lang="en-US" sz="1600" dirty="0"/>
                        <a:t>Grade</a:t>
                      </a:r>
                    </a:p>
                  </a:txBody>
                  <a:tcPr>
                    <a:solidFill>
                      <a:srgbClr val="FFFF00"/>
                    </a:solidFill>
                  </a:tcPr>
                </a:tc>
                <a:extLst>
                  <a:ext uri="{0D108BD9-81ED-4DB2-BD59-A6C34878D82A}">
                    <a16:rowId xmlns:a16="http://schemas.microsoft.com/office/drawing/2014/main" val="1822440679"/>
                  </a:ext>
                </a:extLst>
              </a:tr>
              <a:tr h="316121">
                <a:tc>
                  <a:txBody>
                    <a:bodyPr/>
                    <a:lstStyle/>
                    <a:p>
                      <a:pPr algn="l"/>
                      <a:r>
                        <a:rPr lang="en-US" sz="1600" dirty="0"/>
                        <a:t>Alex</a:t>
                      </a:r>
                    </a:p>
                  </a:txBody>
                  <a:tcPr/>
                </a:tc>
                <a:tc>
                  <a:txBody>
                    <a:bodyPr/>
                    <a:lstStyle/>
                    <a:p>
                      <a:pPr algn="ctr"/>
                      <a:r>
                        <a:rPr lang="en-US" sz="1600" dirty="0"/>
                        <a:t>Sad</a:t>
                      </a:r>
                    </a:p>
                  </a:txBody>
                  <a:tcPr/>
                </a:tc>
                <a:tc>
                  <a:txBody>
                    <a:bodyPr/>
                    <a:lstStyle/>
                    <a:p>
                      <a:pPr algn="ctr"/>
                      <a:r>
                        <a:rPr lang="en-US" sz="1600" dirty="0"/>
                        <a:t>30</a:t>
                      </a:r>
                    </a:p>
                  </a:txBody>
                  <a:tcPr/>
                </a:tc>
                <a:extLst>
                  <a:ext uri="{0D108BD9-81ED-4DB2-BD59-A6C34878D82A}">
                    <a16:rowId xmlns:a16="http://schemas.microsoft.com/office/drawing/2014/main" val="789263446"/>
                  </a:ext>
                </a:extLst>
              </a:tr>
              <a:tr h="316121">
                <a:tc>
                  <a:txBody>
                    <a:bodyPr/>
                    <a:lstStyle/>
                    <a:p>
                      <a:pPr algn="l"/>
                      <a:r>
                        <a:rPr lang="en-US" sz="1600" dirty="0"/>
                        <a:t>Bobbie</a:t>
                      </a:r>
                    </a:p>
                  </a:txBody>
                  <a:tcPr/>
                </a:tc>
                <a:tc>
                  <a:txBody>
                    <a:bodyPr/>
                    <a:lstStyle/>
                    <a:p>
                      <a:pPr algn="ctr"/>
                      <a:r>
                        <a:rPr lang="en-US" sz="1600" dirty="0"/>
                        <a:t>Sad</a:t>
                      </a:r>
                    </a:p>
                  </a:txBody>
                  <a:tcPr/>
                </a:tc>
                <a:tc>
                  <a:txBody>
                    <a:bodyPr/>
                    <a:lstStyle/>
                    <a:p>
                      <a:pPr algn="ctr"/>
                      <a:r>
                        <a:rPr lang="en-US" sz="1600" dirty="0"/>
                        <a:t>50</a:t>
                      </a:r>
                    </a:p>
                  </a:txBody>
                  <a:tcPr/>
                </a:tc>
                <a:extLst>
                  <a:ext uri="{0D108BD9-81ED-4DB2-BD59-A6C34878D82A}">
                    <a16:rowId xmlns:a16="http://schemas.microsoft.com/office/drawing/2014/main" val="57583301"/>
                  </a:ext>
                </a:extLst>
              </a:tr>
              <a:tr h="316121">
                <a:tc>
                  <a:txBody>
                    <a:bodyPr/>
                    <a:lstStyle/>
                    <a:p>
                      <a:pPr algn="l"/>
                      <a:r>
                        <a:rPr lang="en-US" sz="1600" dirty="0"/>
                        <a:t>Casey</a:t>
                      </a:r>
                    </a:p>
                  </a:txBody>
                  <a:tcPr/>
                </a:tc>
                <a:tc>
                  <a:txBody>
                    <a:bodyPr/>
                    <a:lstStyle/>
                    <a:p>
                      <a:pPr algn="ctr"/>
                      <a:r>
                        <a:rPr lang="en-US" sz="1600" dirty="0"/>
                        <a:t>Happy</a:t>
                      </a:r>
                    </a:p>
                  </a:txBody>
                  <a:tcPr/>
                </a:tc>
                <a:tc>
                  <a:txBody>
                    <a:bodyPr/>
                    <a:lstStyle/>
                    <a:p>
                      <a:pPr algn="ctr"/>
                      <a:r>
                        <a:rPr lang="en-US" sz="1600" dirty="0"/>
                        <a:t>80</a:t>
                      </a:r>
                    </a:p>
                  </a:txBody>
                  <a:tcPr/>
                </a:tc>
                <a:extLst>
                  <a:ext uri="{0D108BD9-81ED-4DB2-BD59-A6C34878D82A}">
                    <a16:rowId xmlns:a16="http://schemas.microsoft.com/office/drawing/2014/main" val="2846560654"/>
                  </a:ext>
                </a:extLst>
              </a:tr>
              <a:tr h="316121">
                <a:tc>
                  <a:txBody>
                    <a:bodyPr/>
                    <a:lstStyle/>
                    <a:p>
                      <a:pPr algn="l"/>
                      <a:r>
                        <a:rPr lang="en-US" sz="1600" dirty="0"/>
                        <a:t>Harper</a:t>
                      </a:r>
                    </a:p>
                  </a:txBody>
                  <a:tcPr/>
                </a:tc>
                <a:tc>
                  <a:txBody>
                    <a:bodyPr/>
                    <a:lstStyle/>
                    <a:p>
                      <a:pPr algn="ctr"/>
                      <a:r>
                        <a:rPr lang="en-US" sz="1600" dirty="0"/>
                        <a:t>Happy</a:t>
                      </a:r>
                    </a:p>
                  </a:txBody>
                  <a:tcPr/>
                </a:tc>
                <a:tc>
                  <a:txBody>
                    <a:bodyPr/>
                    <a:lstStyle/>
                    <a:p>
                      <a:pPr algn="ctr"/>
                      <a:r>
                        <a:rPr lang="en-US" sz="1600" dirty="0"/>
                        <a:t>100</a:t>
                      </a:r>
                    </a:p>
                  </a:txBody>
                  <a:tcPr/>
                </a:tc>
                <a:extLst>
                  <a:ext uri="{0D108BD9-81ED-4DB2-BD59-A6C34878D82A}">
                    <a16:rowId xmlns:a16="http://schemas.microsoft.com/office/drawing/2014/main" val="2451651077"/>
                  </a:ext>
                </a:extLst>
              </a:tr>
            </a:tbl>
          </a:graphicData>
        </a:graphic>
      </p:graphicFrame>
      <p:sp>
        <p:nvSpPr>
          <p:cNvPr id="21" name="Horizontal Scroll 20">
            <a:extLst>
              <a:ext uri="{FF2B5EF4-FFF2-40B4-BE49-F238E27FC236}">
                <a16:creationId xmlns:a16="http://schemas.microsoft.com/office/drawing/2014/main" id="{796C6ACE-E37B-9440-BB41-1C4D074D6EE0}"/>
              </a:ext>
            </a:extLst>
          </p:cNvPr>
          <p:cNvSpPr/>
          <p:nvPr/>
        </p:nvSpPr>
        <p:spPr>
          <a:xfrm>
            <a:off x="8829540" y="5481086"/>
            <a:ext cx="2954628" cy="1278740"/>
          </a:xfrm>
          <a:prstGeom prst="horizontalScroll">
            <a:avLst/>
          </a:prstGeom>
          <a:solidFill>
            <a:srgbClr val="FFFFFF"/>
          </a:solidFill>
          <a:ln w="76200" cap="flat">
            <a:solidFill>
              <a:srgbClr val="00B050"/>
            </a:solidFill>
            <a:prstDash val="solid"/>
            <a:bevel/>
          </a:ln>
          <a:effectLst>
            <a:outerShdw blurRad="63500" dist="508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sz="1800" dirty="0"/>
              <a:t>Students: 4</a:t>
            </a:r>
          </a:p>
          <a:p>
            <a:pPr marL="0" marR="0" indent="0" algn="ctr" defTabSz="914400" rtl="0" fontAlgn="auto" latinLnBrk="0" hangingPunct="0">
              <a:lnSpc>
                <a:spcPct val="100000"/>
              </a:lnSpc>
              <a:spcBef>
                <a:spcPts val="0"/>
              </a:spcBef>
              <a:spcAft>
                <a:spcPts val="0"/>
              </a:spcAft>
              <a:buClrTx/>
              <a:buSzTx/>
              <a:buFontTx/>
              <a:buNone/>
              <a:tabLst/>
            </a:pPr>
            <a:r>
              <a:rPr lang="en-US" sz="1800" dirty="0"/>
              <a:t>Percent Happy: 51%</a:t>
            </a:r>
          </a:p>
          <a:p>
            <a:pPr marL="0" marR="0" indent="0" algn="ctr" defTabSz="914400" rtl="0" fontAlgn="auto" latinLnBrk="0" hangingPunct="0">
              <a:lnSpc>
                <a:spcPct val="100000"/>
              </a:lnSpc>
              <a:spcBef>
                <a:spcPts val="0"/>
              </a:spcBef>
              <a:spcAft>
                <a:spcPts val="0"/>
              </a:spcAft>
              <a:buClrTx/>
              <a:buSzTx/>
              <a:buFontTx/>
              <a:buNone/>
              <a:tabLst/>
            </a:pPr>
            <a:r>
              <a:rPr lang="en-US" sz="1800" dirty="0"/>
              <a:t>Average Grade: 60 </a:t>
            </a: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22" name="Right Arrow Callout 21">
            <a:extLst>
              <a:ext uri="{FF2B5EF4-FFF2-40B4-BE49-F238E27FC236}">
                <a16:creationId xmlns:a16="http://schemas.microsoft.com/office/drawing/2014/main" id="{A34232B1-1427-BC4A-BCC8-D5A197AD7485}"/>
              </a:ext>
            </a:extLst>
          </p:cNvPr>
          <p:cNvSpPr/>
          <p:nvPr/>
        </p:nvSpPr>
        <p:spPr>
          <a:xfrm>
            <a:off x="6268171" y="5639299"/>
            <a:ext cx="1970468" cy="962313"/>
          </a:xfrm>
          <a:prstGeom prst="rightArrowCallout">
            <a:avLst/>
          </a:prstGeom>
          <a:solidFill>
            <a:srgbClr val="FFFFFF"/>
          </a:solidFill>
          <a:ln w="76200" cap="flat">
            <a:solidFill>
              <a:schemeClr val="accent1"/>
            </a:solidFill>
            <a:prstDash val="solid"/>
            <a:bevel/>
          </a:ln>
          <a:effectLst>
            <a:outerShdw blurRad="63500" dist="508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800" dirty="0"/>
              <a:t>Statistical Tabulation + noise</a:t>
            </a: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23" name="TextBox 22">
            <a:extLst>
              <a:ext uri="{FF2B5EF4-FFF2-40B4-BE49-F238E27FC236}">
                <a16:creationId xmlns:a16="http://schemas.microsoft.com/office/drawing/2014/main" id="{79D5BB7F-9EC3-D645-88C0-A4EBF67EEBCE}"/>
              </a:ext>
            </a:extLst>
          </p:cNvPr>
          <p:cNvSpPr txBox="1"/>
          <p:nvPr/>
        </p:nvSpPr>
        <p:spPr>
          <a:xfrm>
            <a:off x="476517" y="5888241"/>
            <a:ext cx="1094721" cy="5006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5023" tIns="65023" rIns="65023" bIns="65023"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Calibri"/>
                <a:ea typeface="Calibri"/>
                <a:cs typeface="Calibri"/>
                <a:sym typeface="Calibri"/>
              </a:rPr>
              <a:t>January</a:t>
            </a:r>
          </a:p>
        </p:txBody>
      </p:sp>
    </p:spTree>
    <p:extLst>
      <p:ext uri="{BB962C8B-B14F-4D97-AF65-F5344CB8AC3E}">
        <p14:creationId xmlns:p14="http://schemas.microsoft.com/office/powerpoint/2010/main" val="1675443525"/>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DADDF12D-3E6C-D149-B88C-61DECF469463}"/>
              </a:ext>
            </a:extLst>
          </p:cNvPr>
          <p:cNvSpPr>
            <a:spLocks noGrp="1"/>
          </p:cNvSpPr>
          <p:nvPr>
            <p:ph type="body" idx="1"/>
          </p:nvPr>
        </p:nvSpPr>
        <p:spPr/>
        <p:txBody>
          <a:bodyPr>
            <a:norm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In this example, a </a:t>
            </a:r>
            <a:r>
              <a:rPr lang="en-US" i="1" dirty="0"/>
              <a:t>policy decision </a:t>
            </a:r>
            <a:r>
              <a:rPr lang="en-US" dirty="0"/>
              <a:t>requires that the exact number of students in the class be confidential.</a:t>
            </a:r>
          </a:p>
        </p:txBody>
      </p:sp>
      <p:sp>
        <p:nvSpPr>
          <p:cNvPr id="3" name="Title 2">
            <a:extLst>
              <a:ext uri="{FF2B5EF4-FFF2-40B4-BE49-F238E27FC236}">
                <a16:creationId xmlns:a16="http://schemas.microsoft.com/office/drawing/2014/main" id="{FD838E7F-D118-9045-9EF1-C38ED9CC0304}"/>
              </a:ext>
            </a:extLst>
          </p:cNvPr>
          <p:cNvSpPr>
            <a:spLocks noGrp="1"/>
          </p:cNvSpPr>
          <p:nvPr>
            <p:ph type="title"/>
          </p:nvPr>
        </p:nvSpPr>
        <p:spPr/>
        <p:txBody>
          <a:bodyPr/>
          <a:lstStyle/>
          <a:p>
            <a:r>
              <a:rPr lang="en-US" dirty="0"/>
              <a:t>Data users understand that noise has been added.</a:t>
            </a:r>
          </a:p>
        </p:txBody>
      </p:sp>
      <p:graphicFrame>
        <p:nvGraphicFramePr>
          <p:cNvPr id="5" name="Table 4">
            <a:extLst>
              <a:ext uri="{FF2B5EF4-FFF2-40B4-BE49-F238E27FC236}">
                <a16:creationId xmlns:a16="http://schemas.microsoft.com/office/drawing/2014/main" id="{9B375A16-46D9-8E42-A710-178E69AAD715}"/>
              </a:ext>
            </a:extLst>
          </p:cNvPr>
          <p:cNvGraphicFramePr>
            <a:graphicFrameLocks noGrp="1"/>
          </p:cNvGraphicFramePr>
          <p:nvPr/>
        </p:nvGraphicFramePr>
        <p:xfrm>
          <a:off x="1868940" y="1458107"/>
          <a:ext cx="3808331" cy="1676400"/>
        </p:xfrm>
        <a:graphic>
          <a:graphicData uri="http://schemas.openxmlformats.org/drawingml/2006/table">
            <a:tbl>
              <a:tblPr firstRow="1" bandRow="1">
                <a:tableStyleId>{5940675A-B579-460E-94D1-54222C63F5DA}</a:tableStyleId>
              </a:tblPr>
              <a:tblGrid>
                <a:gridCol w="1528771">
                  <a:extLst>
                    <a:ext uri="{9D8B030D-6E8A-4147-A177-3AD203B41FA5}">
                      <a16:colId xmlns:a16="http://schemas.microsoft.com/office/drawing/2014/main" val="4105104416"/>
                    </a:ext>
                  </a:extLst>
                </a:gridCol>
                <a:gridCol w="1179589">
                  <a:extLst>
                    <a:ext uri="{9D8B030D-6E8A-4147-A177-3AD203B41FA5}">
                      <a16:colId xmlns:a16="http://schemas.microsoft.com/office/drawing/2014/main" val="4224417100"/>
                    </a:ext>
                  </a:extLst>
                </a:gridCol>
                <a:gridCol w="1099971">
                  <a:extLst>
                    <a:ext uri="{9D8B030D-6E8A-4147-A177-3AD203B41FA5}">
                      <a16:colId xmlns:a16="http://schemas.microsoft.com/office/drawing/2014/main" val="3596177503"/>
                    </a:ext>
                  </a:extLst>
                </a:gridCol>
              </a:tblGrid>
              <a:tr h="316121">
                <a:tc>
                  <a:txBody>
                    <a:bodyPr/>
                    <a:lstStyle/>
                    <a:p>
                      <a:pPr algn="ctr"/>
                      <a:r>
                        <a:rPr lang="en-US" sz="1600" dirty="0"/>
                        <a:t>Name</a:t>
                      </a:r>
                    </a:p>
                  </a:txBody>
                  <a:tcPr>
                    <a:solidFill>
                      <a:srgbClr val="FFFF00"/>
                    </a:solidFill>
                  </a:tcPr>
                </a:tc>
                <a:tc>
                  <a:txBody>
                    <a:bodyPr/>
                    <a:lstStyle/>
                    <a:p>
                      <a:pPr algn="ctr"/>
                      <a:r>
                        <a:rPr lang="en-US" sz="1600" dirty="0"/>
                        <a:t>Affect</a:t>
                      </a:r>
                    </a:p>
                  </a:txBody>
                  <a:tcPr>
                    <a:solidFill>
                      <a:srgbClr val="FFFF00"/>
                    </a:solidFill>
                  </a:tcPr>
                </a:tc>
                <a:tc>
                  <a:txBody>
                    <a:bodyPr/>
                    <a:lstStyle/>
                    <a:p>
                      <a:pPr algn="ctr"/>
                      <a:r>
                        <a:rPr lang="en-US" sz="1600" dirty="0"/>
                        <a:t>Grade</a:t>
                      </a:r>
                    </a:p>
                  </a:txBody>
                  <a:tcPr>
                    <a:solidFill>
                      <a:srgbClr val="FFFF00"/>
                    </a:solidFill>
                  </a:tcPr>
                </a:tc>
                <a:extLst>
                  <a:ext uri="{0D108BD9-81ED-4DB2-BD59-A6C34878D82A}">
                    <a16:rowId xmlns:a16="http://schemas.microsoft.com/office/drawing/2014/main" val="1822440679"/>
                  </a:ext>
                </a:extLst>
              </a:tr>
              <a:tr h="316121">
                <a:tc>
                  <a:txBody>
                    <a:bodyPr/>
                    <a:lstStyle/>
                    <a:p>
                      <a:pPr algn="l"/>
                      <a:r>
                        <a:rPr lang="en-US" sz="1600" dirty="0"/>
                        <a:t>Alex</a:t>
                      </a:r>
                    </a:p>
                  </a:txBody>
                  <a:tcPr/>
                </a:tc>
                <a:tc>
                  <a:txBody>
                    <a:bodyPr/>
                    <a:lstStyle/>
                    <a:p>
                      <a:pPr algn="ctr"/>
                      <a:r>
                        <a:rPr lang="en-US" sz="1600" dirty="0"/>
                        <a:t>Sad</a:t>
                      </a:r>
                    </a:p>
                  </a:txBody>
                  <a:tcPr/>
                </a:tc>
                <a:tc>
                  <a:txBody>
                    <a:bodyPr/>
                    <a:lstStyle/>
                    <a:p>
                      <a:pPr algn="ctr"/>
                      <a:r>
                        <a:rPr lang="en-US" sz="1600" dirty="0"/>
                        <a:t>30</a:t>
                      </a:r>
                    </a:p>
                  </a:txBody>
                  <a:tcPr/>
                </a:tc>
                <a:extLst>
                  <a:ext uri="{0D108BD9-81ED-4DB2-BD59-A6C34878D82A}">
                    <a16:rowId xmlns:a16="http://schemas.microsoft.com/office/drawing/2014/main" val="789263446"/>
                  </a:ext>
                </a:extLst>
              </a:tr>
              <a:tr h="316121">
                <a:tc>
                  <a:txBody>
                    <a:bodyPr/>
                    <a:lstStyle/>
                    <a:p>
                      <a:pPr algn="l"/>
                      <a:r>
                        <a:rPr lang="en-US" sz="1600" dirty="0"/>
                        <a:t>Bobbie</a:t>
                      </a:r>
                    </a:p>
                  </a:txBody>
                  <a:tcPr/>
                </a:tc>
                <a:tc>
                  <a:txBody>
                    <a:bodyPr/>
                    <a:lstStyle/>
                    <a:p>
                      <a:pPr algn="ctr"/>
                      <a:r>
                        <a:rPr lang="en-US" sz="1600" dirty="0"/>
                        <a:t>Sad</a:t>
                      </a:r>
                    </a:p>
                  </a:txBody>
                  <a:tcPr/>
                </a:tc>
                <a:tc>
                  <a:txBody>
                    <a:bodyPr/>
                    <a:lstStyle/>
                    <a:p>
                      <a:pPr algn="ctr"/>
                      <a:r>
                        <a:rPr lang="en-US" sz="1600" dirty="0"/>
                        <a:t>50</a:t>
                      </a:r>
                    </a:p>
                  </a:txBody>
                  <a:tcPr/>
                </a:tc>
                <a:extLst>
                  <a:ext uri="{0D108BD9-81ED-4DB2-BD59-A6C34878D82A}">
                    <a16:rowId xmlns:a16="http://schemas.microsoft.com/office/drawing/2014/main" val="57583301"/>
                  </a:ext>
                </a:extLst>
              </a:tr>
              <a:tr h="316121">
                <a:tc>
                  <a:txBody>
                    <a:bodyPr/>
                    <a:lstStyle/>
                    <a:p>
                      <a:pPr algn="l"/>
                      <a:r>
                        <a:rPr lang="en-US" sz="1600" dirty="0"/>
                        <a:t>Casey</a:t>
                      </a:r>
                    </a:p>
                  </a:txBody>
                  <a:tcPr/>
                </a:tc>
                <a:tc>
                  <a:txBody>
                    <a:bodyPr/>
                    <a:lstStyle/>
                    <a:p>
                      <a:pPr algn="ctr"/>
                      <a:r>
                        <a:rPr lang="en-US" sz="1600" dirty="0"/>
                        <a:t>Happy</a:t>
                      </a:r>
                    </a:p>
                  </a:txBody>
                  <a:tcPr/>
                </a:tc>
                <a:tc>
                  <a:txBody>
                    <a:bodyPr/>
                    <a:lstStyle/>
                    <a:p>
                      <a:pPr algn="ctr"/>
                      <a:r>
                        <a:rPr lang="en-US" sz="1600" dirty="0"/>
                        <a:t>80</a:t>
                      </a:r>
                    </a:p>
                  </a:txBody>
                  <a:tcPr/>
                </a:tc>
                <a:extLst>
                  <a:ext uri="{0D108BD9-81ED-4DB2-BD59-A6C34878D82A}">
                    <a16:rowId xmlns:a16="http://schemas.microsoft.com/office/drawing/2014/main" val="2846560654"/>
                  </a:ext>
                </a:extLst>
              </a:tr>
              <a:tr h="316121">
                <a:tc>
                  <a:txBody>
                    <a:bodyPr/>
                    <a:lstStyle/>
                    <a:p>
                      <a:pPr algn="l"/>
                      <a:r>
                        <a:rPr lang="en-US" sz="1600" dirty="0"/>
                        <a:t>Harper</a:t>
                      </a:r>
                    </a:p>
                  </a:txBody>
                  <a:tcPr/>
                </a:tc>
                <a:tc>
                  <a:txBody>
                    <a:bodyPr/>
                    <a:lstStyle/>
                    <a:p>
                      <a:pPr algn="ctr"/>
                      <a:r>
                        <a:rPr lang="en-US" sz="1600" dirty="0"/>
                        <a:t>Happy</a:t>
                      </a:r>
                    </a:p>
                  </a:txBody>
                  <a:tcPr/>
                </a:tc>
                <a:tc>
                  <a:txBody>
                    <a:bodyPr/>
                    <a:lstStyle/>
                    <a:p>
                      <a:pPr algn="ctr"/>
                      <a:r>
                        <a:rPr lang="en-US" sz="1600" dirty="0"/>
                        <a:t>100</a:t>
                      </a:r>
                    </a:p>
                  </a:txBody>
                  <a:tcPr/>
                </a:tc>
                <a:extLst>
                  <a:ext uri="{0D108BD9-81ED-4DB2-BD59-A6C34878D82A}">
                    <a16:rowId xmlns:a16="http://schemas.microsoft.com/office/drawing/2014/main" val="2451651077"/>
                  </a:ext>
                </a:extLst>
              </a:tr>
            </a:tbl>
          </a:graphicData>
        </a:graphic>
      </p:graphicFrame>
      <p:sp>
        <p:nvSpPr>
          <p:cNvPr id="6" name="Horizontal Scroll 5">
            <a:extLst>
              <a:ext uri="{FF2B5EF4-FFF2-40B4-BE49-F238E27FC236}">
                <a16:creationId xmlns:a16="http://schemas.microsoft.com/office/drawing/2014/main" id="{CF0E94CF-43C1-B449-A701-D180692E5983}"/>
              </a:ext>
            </a:extLst>
          </p:cNvPr>
          <p:cNvSpPr/>
          <p:nvPr/>
        </p:nvSpPr>
        <p:spPr>
          <a:xfrm>
            <a:off x="8829540" y="1638828"/>
            <a:ext cx="2954628" cy="1278740"/>
          </a:xfrm>
          <a:prstGeom prst="horizontalScroll">
            <a:avLst/>
          </a:prstGeom>
          <a:solidFill>
            <a:srgbClr val="FFFFFF"/>
          </a:solidFill>
          <a:ln w="76200" cap="flat">
            <a:solidFill>
              <a:srgbClr val="00B050"/>
            </a:solidFill>
            <a:prstDash val="solid"/>
            <a:bevel/>
          </a:ln>
          <a:effectLst>
            <a:outerShdw blurRad="63500" dist="508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sz="1800" dirty="0"/>
              <a:t>Students: 3</a:t>
            </a:r>
          </a:p>
          <a:p>
            <a:pPr marL="0" marR="0" indent="0" algn="ctr" defTabSz="914400" rtl="0" fontAlgn="auto" latinLnBrk="0" hangingPunct="0">
              <a:lnSpc>
                <a:spcPct val="100000"/>
              </a:lnSpc>
              <a:spcBef>
                <a:spcPts val="0"/>
              </a:spcBef>
              <a:spcAft>
                <a:spcPts val="0"/>
              </a:spcAft>
              <a:buClrTx/>
              <a:buSzTx/>
              <a:buFontTx/>
              <a:buNone/>
              <a:tabLst/>
            </a:pPr>
            <a:r>
              <a:rPr lang="en-US" sz="1800" dirty="0"/>
              <a:t>Percent Happy: 40%</a:t>
            </a:r>
          </a:p>
          <a:p>
            <a:pPr marL="0" marR="0" indent="0" algn="ctr" defTabSz="914400" rtl="0" fontAlgn="auto" latinLnBrk="0" hangingPunct="0">
              <a:lnSpc>
                <a:spcPct val="100000"/>
              </a:lnSpc>
              <a:spcBef>
                <a:spcPts val="0"/>
              </a:spcBef>
              <a:spcAft>
                <a:spcPts val="0"/>
              </a:spcAft>
              <a:buClrTx/>
              <a:buSzTx/>
              <a:buFontTx/>
              <a:buNone/>
              <a:tabLst/>
            </a:pPr>
            <a:r>
              <a:rPr lang="en-US" sz="1800" dirty="0"/>
              <a:t>Average Grade: 50 </a:t>
            </a: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7" name="Right Arrow Callout 6">
            <a:extLst>
              <a:ext uri="{FF2B5EF4-FFF2-40B4-BE49-F238E27FC236}">
                <a16:creationId xmlns:a16="http://schemas.microsoft.com/office/drawing/2014/main" id="{D40BED0B-C2D5-2246-9EC7-D7C16BFCEF6C}"/>
              </a:ext>
            </a:extLst>
          </p:cNvPr>
          <p:cNvSpPr/>
          <p:nvPr/>
        </p:nvSpPr>
        <p:spPr>
          <a:xfrm>
            <a:off x="6268171" y="1797041"/>
            <a:ext cx="1970468" cy="962313"/>
          </a:xfrm>
          <a:prstGeom prst="rightArrowCallout">
            <a:avLst/>
          </a:prstGeom>
          <a:solidFill>
            <a:srgbClr val="FFFFFF"/>
          </a:solidFill>
          <a:ln w="76200" cap="flat">
            <a:solidFill>
              <a:schemeClr val="accent1"/>
            </a:solidFill>
            <a:prstDash val="solid"/>
            <a:bevel/>
          </a:ln>
          <a:effectLst>
            <a:outerShdw blurRad="63500" dist="508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800" dirty="0"/>
              <a:t>Statistical Tabulation + noise</a:t>
            </a: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14" name="TextBox 13">
            <a:extLst>
              <a:ext uri="{FF2B5EF4-FFF2-40B4-BE49-F238E27FC236}">
                <a16:creationId xmlns:a16="http://schemas.microsoft.com/office/drawing/2014/main" id="{58B97C73-1D9A-5242-B081-B15282EDE76D}"/>
              </a:ext>
            </a:extLst>
          </p:cNvPr>
          <p:cNvSpPr txBox="1"/>
          <p:nvPr/>
        </p:nvSpPr>
        <p:spPr>
          <a:xfrm>
            <a:off x="476517" y="2045983"/>
            <a:ext cx="1094721" cy="5006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5023" tIns="65023" rIns="65023" bIns="65023"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Calibri"/>
                <a:ea typeface="Calibri"/>
                <a:cs typeface="Calibri"/>
                <a:sym typeface="Calibri"/>
              </a:rPr>
              <a:t>January</a:t>
            </a:r>
          </a:p>
        </p:txBody>
      </p:sp>
      <p:graphicFrame>
        <p:nvGraphicFramePr>
          <p:cNvPr id="16" name="Table 15">
            <a:extLst>
              <a:ext uri="{FF2B5EF4-FFF2-40B4-BE49-F238E27FC236}">
                <a16:creationId xmlns:a16="http://schemas.microsoft.com/office/drawing/2014/main" id="{37CD677E-6D10-6E4A-A557-E51758C2D927}"/>
              </a:ext>
            </a:extLst>
          </p:cNvPr>
          <p:cNvGraphicFramePr>
            <a:graphicFrameLocks noGrp="1"/>
          </p:cNvGraphicFramePr>
          <p:nvPr/>
        </p:nvGraphicFramePr>
        <p:xfrm>
          <a:off x="1868940" y="3329874"/>
          <a:ext cx="3808331" cy="1676400"/>
        </p:xfrm>
        <a:graphic>
          <a:graphicData uri="http://schemas.openxmlformats.org/drawingml/2006/table">
            <a:tbl>
              <a:tblPr firstRow="1" bandRow="1">
                <a:tableStyleId>{5940675A-B579-460E-94D1-54222C63F5DA}</a:tableStyleId>
              </a:tblPr>
              <a:tblGrid>
                <a:gridCol w="1528771">
                  <a:extLst>
                    <a:ext uri="{9D8B030D-6E8A-4147-A177-3AD203B41FA5}">
                      <a16:colId xmlns:a16="http://schemas.microsoft.com/office/drawing/2014/main" val="4105104416"/>
                    </a:ext>
                  </a:extLst>
                </a:gridCol>
                <a:gridCol w="1179589">
                  <a:extLst>
                    <a:ext uri="{9D8B030D-6E8A-4147-A177-3AD203B41FA5}">
                      <a16:colId xmlns:a16="http://schemas.microsoft.com/office/drawing/2014/main" val="4224417100"/>
                    </a:ext>
                  </a:extLst>
                </a:gridCol>
                <a:gridCol w="1099971">
                  <a:extLst>
                    <a:ext uri="{9D8B030D-6E8A-4147-A177-3AD203B41FA5}">
                      <a16:colId xmlns:a16="http://schemas.microsoft.com/office/drawing/2014/main" val="3596177503"/>
                    </a:ext>
                  </a:extLst>
                </a:gridCol>
              </a:tblGrid>
              <a:tr h="316121">
                <a:tc>
                  <a:txBody>
                    <a:bodyPr/>
                    <a:lstStyle/>
                    <a:p>
                      <a:pPr algn="ctr"/>
                      <a:r>
                        <a:rPr lang="en-US" sz="1600" dirty="0"/>
                        <a:t>Name</a:t>
                      </a:r>
                    </a:p>
                  </a:txBody>
                  <a:tcPr>
                    <a:solidFill>
                      <a:srgbClr val="FFFF00"/>
                    </a:solidFill>
                  </a:tcPr>
                </a:tc>
                <a:tc>
                  <a:txBody>
                    <a:bodyPr/>
                    <a:lstStyle/>
                    <a:p>
                      <a:pPr algn="ctr"/>
                      <a:r>
                        <a:rPr lang="en-US" sz="1600" dirty="0"/>
                        <a:t>Affect</a:t>
                      </a:r>
                    </a:p>
                  </a:txBody>
                  <a:tcPr>
                    <a:solidFill>
                      <a:srgbClr val="FFFF00"/>
                    </a:solidFill>
                  </a:tcPr>
                </a:tc>
                <a:tc>
                  <a:txBody>
                    <a:bodyPr/>
                    <a:lstStyle/>
                    <a:p>
                      <a:pPr algn="ctr"/>
                      <a:r>
                        <a:rPr lang="en-US" sz="1600" dirty="0"/>
                        <a:t>Grade</a:t>
                      </a:r>
                    </a:p>
                  </a:txBody>
                  <a:tcPr>
                    <a:solidFill>
                      <a:srgbClr val="FFFF00"/>
                    </a:solidFill>
                  </a:tcPr>
                </a:tc>
                <a:extLst>
                  <a:ext uri="{0D108BD9-81ED-4DB2-BD59-A6C34878D82A}">
                    <a16:rowId xmlns:a16="http://schemas.microsoft.com/office/drawing/2014/main" val="1822440679"/>
                  </a:ext>
                </a:extLst>
              </a:tr>
              <a:tr h="316121">
                <a:tc>
                  <a:txBody>
                    <a:bodyPr/>
                    <a:lstStyle/>
                    <a:p>
                      <a:pPr algn="l"/>
                      <a:r>
                        <a:rPr lang="en-US" sz="1600" dirty="0"/>
                        <a:t>Alex</a:t>
                      </a:r>
                    </a:p>
                  </a:txBody>
                  <a:tcPr/>
                </a:tc>
                <a:tc>
                  <a:txBody>
                    <a:bodyPr/>
                    <a:lstStyle/>
                    <a:p>
                      <a:pPr algn="ctr"/>
                      <a:r>
                        <a:rPr lang="en-US" sz="1600" dirty="0"/>
                        <a:t>Sad</a:t>
                      </a:r>
                    </a:p>
                  </a:txBody>
                  <a:tcPr/>
                </a:tc>
                <a:tc>
                  <a:txBody>
                    <a:bodyPr/>
                    <a:lstStyle/>
                    <a:p>
                      <a:pPr algn="ctr"/>
                      <a:r>
                        <a:rPr lang="en-US" sz="1600" dirty="0"/>
                        <a:t>30</a:t>
                      </a:r>
                    </a:p>
                  </a:txBody>
                  <a:tcPr/>
                </a:tc>
                <a:extLst>
                  <a:ext uri="{0D108BD9-81ED-4DB2-BD59-A6C34878D82A}">
                    <a16:rowId xmlns:a16="http://schemas.microsoft.com/office/drawing/2014/main" val="789263446"/>
                  </a:ext>
                </a:extLst>
              </a:tr>
              <a:tr h="316121">
                <a:tc>
                  <a:txBody>
                    <a:bodyPr/>
                    <a:lstStyle/>
                    <a:p>
                      <a:pPr algn="l"/>
                      <a:r>
                        <a:rPr lang="en-US" sz="1600" dirty="0"/>
                        <a:t>Bobbie</a:t>
                      </a:r>
                    </a:p>
                  </a:txBody>
                  <a:tcPr/>
                </a:tc>
                <a:tc>
                  <a:txBody>
                    <a:bodyPr/>
                    <a:lstStyle/>
                    <a:p>
                      <a:pPr algn="ctr"/>
                      <a:r>
                        <a:rPr lang="en-US" sz="1600" dirty="0"/>
                        <a:t>Sad</a:t>
                      </a:r>
                    </a:p>
                  </a:txBody>
                  <a:tcPr/>
                </a:tc>
                <a:tc>
                  <a:txBody>
                    <a:bodyPr/>
                    <a:lstStyle/>
                    <a:p>
                      <a:pPr algn="ctr"/>
                      <a:r>
                        <a:rPr lang="en-US" sz="1600" dirty="0"/>
                        <a:t>50</a:t>
                      </a:r>
                    </a:p>
                  </a:txBody>
                  <a:tcPr/>
                </a:tc>
                <a:extLst>
                  <a:ext uri="{0D108BD9-81ED-4DB2-BD59-A6C34878D82A}">
                    <a16:rowId xmlns:a16="http://schemas.microsoft.com/office/drawing/2014/main" val="57583301"/>
                  </a:ext>
                </a:extLst>
              </a:tr>
              <a:tr h="316121">
                <a:tc>
                  <a:txBody>
                    <a:bodyPr/>
                    <a:lstStyle/>
                    <a:p>
                      <a:pPr algn="l"/>
                      <a:r>
                        <a:rPr lang="en-US" sz="1600" dirty="0"/>
                        <a:t>Casey</a:t>
                      </a:r>
                    </a:p>
                  </a:txBody>
                  <a:tcPr/>
                </a:tc>
                <a:tc>
                  <a:txBody>
                    <a:bodyPr/>
                    <a:lstStyle/>
                    <a:p>
                      <a:pPr algn="ctr"/>
                      <a:r>
                        <a:rPr lang="en-US" sz="1600" dirty="0"/>
                        <a:t>Happy</a:t>
                      </a:r>
                    </a:p>
                  </a:txBody>
                  <a:tcPr/>
                </a:tc>
                <a:tc>
                  <a:txBody>
                    <a:bodyPr/>
                    <a:lstStyle/>
                    <a:p>
                      <a:pPr algn="ctr"/>
                      <a:r>
                        <a:rPr lang="en-US" sz="1600" dirty="0"/>
                        <a:t>80</a:t>
                      </a:r>
                    </a:p>
                  </a:txBody>
                  <a:tcPr/>
                </a:tc>
                <a:extLst>
                  <a:ext uri="{0D108BD9-81ED-4DB2-BD59-A6C34878D82A}">
                    <a16:rowId xmlns:a16="http://schemas.microsoft.com/office/drawing/2014/main" val="2846560654"/>
                  </a:ext>
                </a:extLst>
              </a:tr>
              <a:tr h="316121">
                <a:tc>
                  <a:txBody>
                    <a:bodyPr/>
                    <a:lstStyle/>
                    <a:p>
                      <a:pPr algn="l"/>
                      <a:r>
                        <a:rPr lang="en-US" sz="1600" dirty="0"/>
                        <a:t>Harper</a:t>
                      </a:r>
                    </a:p>
                  </a:txBody>
                  <a:tcPr/>
                </a:tc>
                <a:tc>
                  <a:txBody>
                    <a:bodyPr/>
                    <a:lstStyle/>
                    <a:p>
                      <a:pPr algn="ctr"/>
                      <a:r>
                        <a:rPr lang="en-US" sz="1600" dirty="0"/>
                        <a:t>Happy</a:t>
                      </a:r>
                    </a:p>
                  </a:txBody>
                  <a:tcPr/>
                </a:tc>
                <a:tc>
                  <a:txBody>
                    <a:bodyPr/>
                    <a:lstStyle/>
                    <a:p>
                      <a:pPr algn="ctr"/>
                      <a:r>
                        <a:rPr lang="en-US" sz="1600" dirty="0"/>
                        <a:t>100</a:t>
                      </a:r>
                    </a:p>
                  </a:txBody>
                  <a:tcPr/>
                </a:tc>
                <a:extLst>
                  <a:ext uri="{0D108BD9-81ED-4DB2-BD59-A6C34878D82A}">
                    <a16:rowId xmlns:a16="http://schemas.microsoft.com/office/drawing/2014/main" val="2451651077"/>
                  </a:ext>
                </a:extLst>
              </a:tr>
            </a:tbl>
          </a:graphicData>
        </a:graphic>
      </p:graphicFrame>
      <p:sp>
        <p:nvSpPr>
          <p:cNvPr id="17" name="Horizontal Scroll 16">
            <a:extLst>
              <a:ext uri="{FF2B5EF4-FFF2-40B4-BE49-F238E27FC236}">
                <a16:creationId xmlns:a16="http://schemas.microsoft.com/office/drawing/2014/main" id="{036F41E6-2051-5844-ACA6-93FB7E1203B8}"/>
              </a:ext>
            </a:extLst>
          </p:cNvPr>
          <p:cNvSpPr/>
          <p:nvPr/>
        </p:nvSpPr>
        <p:spPr>
          <a:xfrm>
            <a:off x="8829540" y="3510595"/>
            <a:ext cx="2954628" cy="1278740"/>
          </a:xfrm>
          <a:prstGeom prst="horizontalScroll">
            <a:avLst/>
          </a:prstGeom>
          <a:solidFill>
            <a:srgbClr val="FFFFFF"/>
          </a:solidFill>
          <a:ln w="76200" cap="flat">
            <a:solidFill>
              <a:srgbClr val="00B050"/>
            </a:solidFill>
            <a:prstDash val="solid"/>
            <a:bevel/>
          </a:ln>
          <a:effectLst>
            <a:outerShdw blurRad="63500" dist="508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sz="1800" dirty="0"/>
              <a:t>Students: 6</a:t>
            </a:r>
          </a:p>
          <a:p>
            <a:pPr marL="0" marR="0" indent="0" algn="ctr" defTabSz="914400" rtl="0" fontAlgn="auto" latinLnBrk="0" hangingPunct="0">
              <a:lnSpc>
                <a:spcPct val="100000"/>
              </a:lnSpc>
              <a:spcBef>
                <a:spcPts val="0"/>
              </a:spcBef>
              <a:spcAft>
                <a:spcPts val="0"/>
              </a:spcAft>
              <a:buClrTx/>
              <a:buSzTx/>
              <a:buFontTx/>
              <a:buNone/>
              <a:tabLst/>
            </a:pPr>
            <a:r>
              <a:rPr lang="en-US" sz="1800" dirty="0"/>
              <a:t>Percent Happy: 45%</a:t>
            </a:r>
          </a:p>
          <a:p>
            <a:pPr marL="0" marR="0" indent="0" algn="ctr" defTabSz="914400" rtl="0" fontAlgn="auto" latinLnBrk="0" hangingPunct="0">
              <a:lnSpc>
                <a:spcPct val="100000"/>
              </a:lnSpc>
              <a:spcBef>
                <a:spcPts val="0"/>
              </a:spcBef>
              <a:spcAft>
                <a:spcPts val="0"/>
              </a:spcAft>
              <a:buClrTx/>
              <a:buSzTx/>
              <a:buFontTx/>
              <a:buNone/>
              <a:tabLst/>
            </a:pPr>
            <a:r>
              <a:rPr lang="en-US" sz="1800" dirty="0"/>
              <a:t>Average Grade: 45 </a:t>
            </a: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18" name="Right Arrow Callout 17">
            <a:extLst>
              <a:ext uri="{FF2B5EF4-FFF2-40B4-BE49-F238E27FC236}">
                <a16:creationId xmlns:a16="http://schemas.microsoft.com/office/drawing/2014/main" id="{678C2FF4-F3AE-C249-AE9F-4E983DFCB186}"/>
              </a:ext>
            </a:extLst>
          </p:cNvPr>
          <p:cNvSpPr/>
          <p:nvPr/>
        </p:nvSpPr>
        <p:spPr>
          <a:xfrm>
            <a:off x="6268171" y="3668808"/>
            <a:ext cx="1970468" cy="962313"/>
          </a:xfrm>
          <a:prstGeom prst="rightArrowCallout">
            <a:avLst/>
          </a:prstGeom>
          <a:solidFill>
            <a:srgbClr val="FFFFFF"/>
          </a:solidFill>
          <a:ln w="76200" cap="flat">
            <a:solidFill>
              <a:schemeClr val="accent1"/>
            </a:solidFill>
            <a:prstDash val="solid"/>
            <a:bevel/>
          </a:ln>
          <a:effectLst>
            <a:outerShdw blurRad="63500" dist="508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800" dirty="0"/>
              <a:t>Statistical Tabulation + noise</a:t>
            </a: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19" name="TextBox 18">
            <a:extLst>
              <a:ext uri="{FF2B5EF4-FFF2-40B4-BE49-F238E27FC236}">
                <a16:creationId xmlns:a16="http://schemas.microsoft.com/office/drawing/2014/main" id="{0DBFA790-70B2-9744-B694-6CED327A5170}"/>
              </a:ext>
            </a:extLst>
          </p:cNvPr>
          <p:cNvSpPr txBox="1"/>
          <p:nvPr/>
        </p:nvSpPr>
        <p:spPr>
          <a:xfrm>
            <a:off x="476517" y="3917750"/>
            <a:ext cx="1094721" cy="5006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5023" tIns="65023" rIns="65023" bIns="65023"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Calibri"/>
                <a:ea typeface="Calibri"/>
                <a:cs typeface="Calibri"/>
                <a:sym typeface="Calibri"/>
              </a:rPr>
              <a:t>January</a:t>
            </a:r>
          </a:p>
        </p:txBody>
      </p:sp>
      <p:graphicFrame>
        <p:nvGraphicFramePr>
          <p:cNvPr id="20" name="Table 19">
            <a:extLst>
              <a:ext uri="{FF2B5EF4-FFF2-40B4-BE49-F238E27FC236}">
                <a16:creationId xmlns:a16="http://schemas.microsoft.com/office/drawing/2014/main" id="{03E56274-6CAE-BA47-8FD4-D253DACE983D}"/>
              </a:ext>
            </a:extLst>
          </p:cNvPr>
          <p:cNvGraphicFramePr>
            <a:graphicFrameLocks noGrp="1"/>
          </p:cNvGraphicFramePr>
          <p:nvPr/>
        </p:nvGraphicFramePr>
        <p:xfrm>
          <a:off x="1868940" y="5300365"/>
          <a:ext cx="3808331" cy="1676400"/>
        </p:xfrm>
        <a:graphic>
          <a:graphicData uri="http://schemas.openxmlformats.org/drawingml/2006/table">
            <a:tbl>
              <a:tblPr firstRow="1" bandRow="1">
                <a:tableStyleId>{5940675A-B579-460E-94D1-54222C63F5DA}</a:tableStyleId>
              </a:tblPr>
              <a:tblGrid>
                <a:gridCol w="1528771">
                  <a:extLst>
                    <a:ext uri="{9D8B030D-6E8A-4147-A177-3AD203B41FA5}">
                      <a16:colId xmlns:a16="http://schemas.microsoft.com/office/drawing/2014/main" val="4105104416"/>
                    </a:ext>
                  </a:extLst>
                </a:gridCol>
                <a:gridCol w="1179589">
                  <a:extLst>
                    <a:ext uri="{9D8B030D-6E8A-4147-A177-3AD203B41FA5}">
                      <a16:colId xmlns:a16="http://schemas.microsoft.com/office/drawing/2014/main" val="4224417100"/>
                    </a:ext>
                  </a:extLst>
                </a:gridCol>
                <a:gridCol w="1099971">
                  <a:extLst>
                    <a:ext uri="{9D8B030D-6E8A-4147-A177-3AD203B41FA5}">
                      <a16:colId xmlns:a16="http://schemas.microsoft.com/office/drawing/2014/main" val="3596177503"/>
                    </a:ext>
                  </a:extLst>
                </a:gridCol>
              </a:tblGrid>
              <a:tr h="316121">
                <a:tc>
                  <a:txBody>
                    <a:bodyPr/>
                    <a:lstStyle/>
                    <a:p>
                      <a:pPr algn="ctr"/>
                      <a:r>
                        <a:rPr lang="en-US" sz="1600" dirty="0"/>
                        <a:t>Name</a:t>
                      </a:r>
                    </a:p>
                  </a:txBody>
                  <a:tcPr>
                    <a:solidFill>
                      <a:srgbClr val="FFFF00"/>
                    </a:solidFill>
                  </a:tcPr>
                </a:tc>
                <a:tc>
                  <a:txBody>
                    <a:bodyPr/>
                    <a:lstStyle/>
                    <a:p>
                      <a:pPr algn="ctr"/>
                      <a:r>
                        <a:rPr lang="en-US" sz="1600" dirty="0"/>
                        <a:t>Affect</a:t>
                      </a:r>
                    </a:p>
                  </a:txBody>
                  <a:tcPr>
                    <a:solidFill>
                      <a:srgbClr val="FFFF00"/>
                    </a:solidFill>
                  </a:tcPr>
                </a:tc>
                <a:tc>
                  <a:txBody>
                    <a:bodyPr/>
                    <a:lstStyle/>
                    <a:p>
                      <a:pPr algn="ctr"/>
                      <a:r>
                        <a:rPr lang="en-US" sz="1600" dirty="0"/>
                        <a:t>Grade</a:t>
                      </a:r>
                    </a:p>
                  </a:txBody>
                  <a:tcPr>
                    <a:solidFill>
                      <a:srgbClr val="FFFF00"/>
                    </a:solidFill>
                  </a:tcPr>
                </a:tc>
                <a:extLst>
                  <a:ext uri="{0D108BD9-81ED-4DB2-BD59-A6C34878D82A}">
                    <a16:rowId xmlns:a16="http://schemas.microsoft.com/office/drawing/2014/main" val="1822440679"/>
                  </a:ext>
                </a:extLst>
              </a:tr>
              <a:tr h="316121">
                <a:tc>
                  <a:txBody>
                    <a:bodyPr/>
                    <a:lstStyle/>
                    <a:p>
                      <a:pPr algn="l"/>
                      <a:r>
                        <a:rPr lang="en-US" sz="1600" dirty="0"/>
                        <a:t>Alex</a:t>
                      </a:r>
                    </a:p>
                  </a:txBody>
                  <a:tcPr/>
                </a:tc>
                <a:tc>
                  <a:txBody>
                    <a:bodyPr/>
                    <a:lstStyle/>
                    <a:p>
                      <a:pPr algn="ctr"/>
                      <a:r>
                        <a:rPr lang="en-US" sz="1600" dirty="0"/>
                        <a:t>Sad</a:t>
                      </a:r>
                    </a:p>
                  </a:txBody>
                  <a:tcPr/>
                </a:tc>
                <a:tc>
                  <a:txBody>
                    <a:bodyPr/>
                    <a:lstStyle/>
                    <a:p>
                      <a:pPr algn="ctr"/>
                      <a:r>
                        <a:rPr lang="en-US" sz="1600" dirty="0"/>
                        <a:t>30</a:t>
                      </a:r>
                    </a:p>
                  </a:txBody>
                  <a:tcPr/>
                </a:tc>
                <a:extLst>
                  <a:ext uri="{0D108BD9-81ED-4DB2-BD59-A6C34878D82A}">
                    <a16:rowId xmlns:a16="http://schemas.microsoft.com/office/drawing/2014/main" val="789263446"/>
                  </a:ext>
                </a:extLst>
              </a:tr>
              <a:tr h="316121">
                <a:tc>
                  <a:txBody>
                    <a:bodyPr/>
                    <a:lstStyle/>
                    <a:p>
                      <a:pPr algn="l"/>
                      <a:r>
                        <a:rPr lang="en-US" sz="1600" dirty="0"/>
                        <a:t>Bobbie</a:t>
                      </a:r>
                    </a:p>
                  </a:txBody>
                  <a:tcPr/>
                </a:tc>
                <a:tc>
                  <a:txBody>
                    <a:bodyPr/>
                    <a:lstStyle/>
                    <a:p>
                      <a:pPr algn="ctr"/>
                      <a:r>
                        <a:rPr lang="en-US" sz="1600" dirty="0"/>
                        <a:t>Sad</a:t>
                      </a:r>
                    </a:p>
                  </a:txBody>
                  <a:tcPr/>
                </a:tc>
                <a:tc>
                  <a:txBody>
                    <a:bodyPr/>
                    <a:lstStyle/>
                    <a:p>
                      <a:pPr algn="ctr"/>
                      <a:r>
                        <a:rPr lang="en-US" sz="1600" dirty="0"/>
                        <a:t>50</a:t>
                      </a:r>
                    </a:p>
                  </a:txBody>
                  <a:tcPr/>
                </a:tc>
                <a:extLst>
                  <a:ext uri="{0D108BD9-81ED-4DB2-BD59-A6C34878D82A}">
                    <a16:rowId xmlns:a16="http://schemas.microsoft.com/office/drawing/2014/main" val="57583301"/>
                  </a:ext>
                </a:extLst>
              </a:tr>
              <a:tr h="316121">
                <a:tc>
                  <a:txBody>
                    <a:bodyPr/>
                    <a:lstStyle/>
                    <a:p>
                      <a:pPr algn="l"/>
                      <a:r>
                        <a:rPr lang="en-US" sz="1600" dirty="0"/>
                        <a:t>Casey</a:t>
                      </a:r>
                    </a:p>
                  </a:txBody>
                  <a:tcPr/>
                </a:tc>
                <a:tc>
                  <a:txBody>
                    <a:bodyPr/>
                    <a:lstStyle/>
                    <a:p>
                      <a:pPr algn="ctr"/>
                      <a:r>
                        <a:rPr lang="en-US" sz="1600" dirty="0"/>
                        <a:t>Happy</a:t>
                      </a:r>
                    </a:p>
                  </a:txBody>
                  <a:tcPr/>
                </a:tc>
                <a:tc>
                  <a:txBody>
                    <a:bodyPr/>
                    <a:lstStyle/>
                    <a:p>
                      <a:pPr algn="ctr"/>
                      <a:r>
                        <a:rPr lang="en-US" sz="1600" dirty="0"/>
                        <a:t>80</a:t>
                      </a:r>
                    </a:p>
                  </a:txBody>
                  <a:tcPr/>
                </a:tc>
                <a:extLst>
                  <a:ext uri="{0D108BD9-81ED-4DB2-BD59-A6C34878D82A}">
                    <a16:rowId xmlns:a16="http://schemas.microsoft.com/office/drawing/2014/main" val="2846560654"/>
                  </a:ext>
                </a:extLst>
              </a:tr>
              <a:tr h="316121">
                <a:tc>
                  <a:txBody>
                    <a:bodyPr/>
                    <a:lstStyle/>
                    <a:p>
                      <a:pPr algn="l"/>
                      <a:r>
                        <a:rPr lang="en-US" sz="1600" dirty="0"/>
                        <a:t>Harper</a:t>
                      </a:r>
                    </a:p>
                  </a:txBody>
                  <a:tcPr/>
                </a:tc>
                <a:tc>
                  <a:txBody>
                    <a:bodyPr/>
                    <a:lstStyle/>
                    <a:p>
                      <a:pPr algn="ctr"/>
                      <a:r>
                        <a:rPr lang="en-US" sz="1600" dirty="0"/>
                        <a:t>Happy</a:t>
                      </a:r>
                    </a:p>
                  </a:txBody>
                  <a:tcPr/>
                </a:tc>
                <a:tc>
                  <a:txBody>
                    <a:bodyPr/>
                    <a:lstStyle/>
                    <a:p>
                      <a:pPr algn="ctr"/>
                      <a:r>
                        <a:rPr lang="en-US" sz="1600" dirty="0"/>
                        <a:t>100</a:t>
                      </a:r>
                    </a:p>
                  </a:txBody>
                  <a:tcPr/>
                </a:tc>
                <a:extLst>
                  <a:ext uri="{0D108BD9-81ED-4DB2-BD59-A6C34878D82A}">
                    <a16:rowId xmlns:a16="http://schemas.microsoft.com/office/drawing/2014/main" val="2451651077"/>
                  </a:ext>
                </a:extLst>
              </a:tr>
            </a:tbl>
          </a:graphicData>
        </a:graphic>
      </p:graphicFrame>
      <p:sp>
        <p:nvSpPr>
          <p:cNvPr id="21" name="Horizontal Scroll 20">
            <a:extLst>
              <a:ext uri="{FF2B5EF4-FFF2-40B4-BE49-F238E27FC236}">
                <a16:creationId xmlns:a16="http://schemas.microsoft.com/office/drawing/2014/main" id="{796C6ACE-E37B-9440-BB41-1C4D074D6EE0}"/>
              </a:ext>
            </a:extLst>
          </p:cNvPr>
          <p:cNvSpPr/>
          <p:nvPr/>
        </p:nvSpPr>
        <p:spPr>
          <a:xfrm>
            <a:off x="8829540" y="5481086"/>
            <a:ext cx="2954628" cy="1278740"/>
          </a:xfrm>
          <a:prstGeom prst="horizontalScroll">
            <a:avLst/>
          </a:prstGeom>
          <a:solidFill>
            <a:srgbClr val="FFFFFF"/>
          </a:solidFill>
          <a:ln w="76200" cap="flat">
            <a:solidFill>
              <a:srgbClr val="00B050"/>
            </a:solidFill>
            <a:prstDash val="solid"/>
            <a:bevel/>
          </a:ln>
          <a:effectLst>
            <a:outerShdw blurRad="63500" dist="508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sz="1800" dirty="0"/>
              <a:t>Students: 5</a:t>
            </a:r>
          </a:p>
          <a:p>
            <a:pPr marL="0" marR="0" indent="0" algn="ctr" defTabSz="914400" rtl="0" fontAlgn="auto" latinLnBrk="0" hangingPunct="0">
              <a:lnSpc>
                <a:spcPct val="100000"/>
              </a:lnSpc>
              <a:spcBef>
                <a:spcPts val="0"/>
              </a:spcBef>
              <a:spcAft>
                <a:spcPts val="0"/>
              </a:spcAft>
              <a:buClrTx/>
              <a:buSzTx/>
              <a:buFontTx/>
              <a:buNone/>
              <a:tabLst/>
            </a:pPr>
            <a:r>
              <a:rPr lang="en-US" sz="1800" dirty="0"/>
              <a:t>Percent Happy: 51%</a:t>
            </a:r>
          </a:p>
          <a:p>
            <a:pPr marL="0" marR="0" indent="0" algn="ctr" defTabSz="914400" rtl="0" fontAlgn="auto" latinLnBrk="0" hangingPunct="0">
              <a:lnSpc>
                <a:spcPct val="100000"/>
              </a:lnSpc>
              <a:spcBef>
                <a:spcPts val="0"/>
              </a:spcBef>
              <a:spcAft>
                <a:spcPts val="0"/>
              </a:spcAft>
              <a:buClrTx/>
              <a:buSzTx/>
              <a:buFontTx/>
              <a:buNone/>
              <a:tabLst/>
            </a:pPr>
            <a:r>
              <a:rPr lang="en-US" sz="1800" dirty="0"/>
              <a:t>Average Grade: 60 </a:t>
            </a: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22" name="Right Arrow Callout 21">
            <a:extLst>
              <a:ext uri="{FF2B5EF4-FFF2-40B4-BE49-F238E27FC236}">
                <a16:creationId xmlns:a16="http://schemas.microsoft.com/office/drawing/2014/main" id="{A34232B1-1427-BC4A-BCC8-D5A197AD7485}"/>
              </a:ext>
            </a:extLst>
          </p:cNvPr>
          <p:cNvSpPr/>
          <p:nvPr/>
        </p:nvSpPr>
        <p:spPr>
          <a:xfrm>
            <a:off x="6268171" y="5639299"/>
            <a:ext cx="1970468" cy="962313"/>
          </a:xfrm>
          <a:prstGeom prst="rightArrowCallout">
            <a:avLst/>
          </a:prstGeom>
          <a:solidFill>
            <a:srgbClr val="FFFFFF"/>
          </a:solidFill>
          <a:ln w="76200" cap="flat">
            <a:solidFill>
              <a:schemeClr val="accent1"/>
            </a:solidFill>
            <a:prstDash val="solid"/>
            <a:bevel/>
          </a:ln>
          <a:effectLst>
            <a:outerShdw blurRad="63500" dist="508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800" dirty="0"/>
              <a:t>Statistical Tabulation + noise</a:t>
            </a: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23" name="TextBox 22">
            <a:extLst>
              <a:ext uri="{FF2B5EF4-FFF2-40B4-BE49-F238E27FC236}">
                <a16:creationId xmlns:a16="http://schemas.microsoft.com/office/drawing/2014/main" id="{79D5BB7F-9EC3-D645-88C0-A4EBF67EEBCE}"/>
              </a:ext>
            </a:extLst>
          </p:cNvPr>
          <p:cNvSpPr txBox="1"/>
          <p:nvPr/>
        </p:nvSpPr>
        <p:spPr>
          <a:xfrm>
            <a:off x="476517" y="5888241"/>
            <a:ext cx="1094721" cy="5006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5023" tIns="65023" rIns="65023" bIns="65023"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Calibri"/>
                <a:ea typeface="Calibri"/>
                <a:cs typeface="Calibri"/>
                <a:sym typeface="Calibri"/>
              </a:rPr>
              <a:t>January</a:t>
            </a:r>
          </a:p>
        </p:txBody>
      </p:sp>
    </p:spTree>
    <p:extLst>
      <p:ext uri="{BB962C8B-B14F-4D97-AF65-F5344CB8AC3E}">
        <p14:creationId xmlns:p14="http://schemas.microsoft.com/office/powerpoint/2010/main" val="3704303756"/>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DADDF12D-3E6C-D149-B88C-61DECF469463}"/>
              </a:ext>
            </a:extLst>
          </p:cNvPr>
          <p:cNvSpPr>
            <a:spLocks noGrp="1"/>
          </p:cNvSpPr>
          <p:nvPr>
            <p:ph type="body" idx="1"/>
          </p:nvPr>
        </p:nvSpPr>
        <p:spPr/>
        <p:txBody>
          <a:bodyPr>
            <a:norm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Differential privacy uses the parameter </a:t>
            </a:r>
            <a:r>
              <a:rPr lang="el-GR" dirty="0"/>
              <a:t>ε</a:t>
            </a:r>
            <a:r>
              <a:rPr lang="en-US" dirty="0"/>
              <a:t> (epsilon) to describe the privacy/accuracy tradeoff.</a:t>
            </a:r>
          </a:p>
          <a:p>
            <a:pPr marL="875376" lvl="3" indent="0">
              <a:buNone/>
            </a:pPr>
            <a:r>
              <a:rPr lang="el-GR" dirty="0"/>
              <a:t>ε</a:t>
            </a:r>
            <a:r>
              <a:rPr lang="en-US" dirty="0"/>
              <a:t> = 0  — No accuracy, full privacy</a:t>
            </a:r>
          </a:p>
          <a:p>
            <a:pPr marL="875376" lvl="3" indent="0">
              <a:buNone/>
            </a:pPr>
            <a:r>
              <a:rPr lang="el-GR" dirty="0"/>
              <a:t>ε</a:t>
            </a:r>
            <a:r>
              <a:rPr lang="en-US" dirty="0"/>
              <a:t> = ∞ — No privacy, full accuracy	</a:t>
            </a:r>
          </a:p>
        </p:txBody>
      </p:sp>
      <p:sp>
        <p:nvSpPr>
          <p:cNvPr id="3" name="Title 2">
            <a:extLst>
              <a:ext uri="{FF2B5EF4-FFF2-40B4-BE49-F238E27FC236}">
                <a16:creationId xmlns:a16="http://schemas.microsoft.com/office/drawing/2014/main" id="{FD838E7F-D118-9045-9EF1-C38ED9CC0304}"/>
              </a:ext>
            </a:extLst>
          </p:cNvPr>
          <p:cNvSpPr>
            <a:spLocks noGrp="1"/>
          </p:cNvSpPr>
          <p:nvPr>
            <p:ph type="title"/>
          </p:nvPr>
        </p:nvSpPr>
        <p:spPr/>
        <p:txBody>
          <a:bodyPr/>
          <a:lstStyle/>
          <a:p>
            <a:r>
              <a:rPr lang="en-US" dirty="0"/>
              <a:t>How much noise do we add? </a:t>
            </a:r>
            <a:br>
              <a:rPr lang="en-US" dirty="0"/>
            </a:br>
            <a:r>
              <a:rPr lang="en-US" dirty="0"/>
              <a:t>That is a policy decision</a:t>
            </a:r>
          </a:p>
        </p:txBody>
      </p:sp>
      <p:pic>
        <p:nvPicPr>
          <p:cNvPr id="4" name="Picture 3">
            <a:extLst>
              <a:ext uri="{FF2B5EF4-FFF2-40B4-BE49-F238E27FC236}">
                <a16:creationId xmlns:a16="http://schemas.microsoft.com/office/drawing/2014/main" id="{BE6804BA-9195-8643-91C7-0F0B6E9EA9DE}"/>
              </a:ext>
            </a:extLst>
          </p:cNvPr>
          <p:cNvPicPr>
            <a:picLocks noChangeAspect="1"/>
          </p:cNvPicPr>
          <p:nvPr/>
        </p:nvPicPr>
        <p:blipFill rotWithShape="1">
          <a:blip r:embed="rId2">
            <a:extLst>
              <a:ext uri="{28A0092B-C50C-407E-A947-70E740481C1C}">
                <a14:useLocalDpi xmlns:a14="http://schemas.microsoft.com/office/drawing/2010/main" val="0"/>
              </a:ext>
            </a:extLst>
          </a:blip>
          <a:srcRect t="5425" r="8378"/>
          <a:stretch/>
        </p:blipFill>
        <p:spPr>
          <a:xfrm>
            <a:off x="2818962" y="1189321"/>
            <a:ext cx="7346234" cy="5691396"/>
          </a:xfrm>
          <a:prstGeom prst="rect">
            <a:avLst/>
          </a:prstGeom>
        </p:spPr>
      </p:pic>
    </p:spTree>
    <p:extLst>
      <p:ext uri="{BB962C8B-B14F-4D97-AF65-F5344CB8AC3E}">
        <p14:creationId xmlns:p14="http://schemas.microsoft.com/office/powerpoint/2010/main" val="999203723"/>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B4BEC752-D36F-084E-8EFA-FD7D27A5A6A2}"/>
              </a:ext>
            </a:extLst>
          </p:cNvPr>
          <p:cNvSpPr>
            <a:spLocks noGrp="1"/>
          </p:cNvSpPr>
          <p:nvPr>
            <p:ph type="body" idx="1"/>
          </p:nvPr>
        </p:nvSpPr>
        <p:spPr/>
        <p:txBody>
          <a:bodyPr>
            <a:normAutofit lnSpcReduction="10000"/>
          </a:bodyPr>
          <a:lstStyle/>
          <a:p>
            <a:r>
              <a:rPr lang="en-US" dirty="0"/>
              <a:t>Input noise infusion:</a:t>
            </a:r>
          </a:p>
          <a:p>
            <a:endParaRPr lang="en-US" dirty="0"/>
          </a:p>
          <a:p>
            <a:endParaRPr lang="en-US" dirty="0"/>
          </a:p>
          <a:p>
            <a:endParaRPr lang="en-US" sz="4800" dirty="0"/>
          </a:p>
          <a:p>
            <a:pPr marL="875376" lvl="3" indent="0">
              <a:buNone/>
            </a:pPr>
            <a:r>
              <a:rPr lang="en-US" sz="2400" dirty="0"/>
              <a:t>Advantages: </a:t>
            </a:r>
          </a:p>
          <a:p>
            <a:pPr marL="1690717" lvl="4"/>
            <a:r>
              <a:rPr lang="en-US" sz="2000" dirty="0"/>
              <a:t>Tabulator need not be trusted. </a:t>
            </a:r>
          </a:p>
          <a:p>
            <a:pPr marL="1690717" lvl="4"/>
            <a:r>
              <a:rPr lang="en-US" sz="2000" dirty="0"/>
              <a:t>More statistics do not pose additional privacy threats.</a:t>
            </a:r>
          </a:p>
          <a:p>
            <a:endParaRPr lang="en-US" sz="2400" dirty="0"/>
          </a:p>
          <a:p>
            <a:r>
              <a:rPr lang="en-US" dirty="0"/>
              <a:t>Output noise infusion:</a:t>
            </a:r>
          </a:p>
          <a:p>
            <a:endParaRPr lang="en-US" dirty="0"/>
          </a:p>
          <a:p>
            <a:endParaRPr lang="en-US" dirty="0"/>
          </a:p>
          <a:p>
            <a:endParaRPr lang="en-US" dirty="0"/>
          </a:p>
          <a:p>
            <a:pPr marL="922338" lvl="3" indent="0">
              <a:buNone/>
            </a:pPr>
            <a:endParaRPr lang="en-US" sz="2400" dirty="0"/>
          </a:p>
          <a:p>
            <a:pPr marL="922338" lvl="3" indent="0">
              <a:buNone/>
            </a:pPr>
            <a:r>
              <a:rPr lang="en-US" sz="2400" dirty="0"/>
              <a:t>Advantages:</a:t>
            </a:r>
          </a:p>
          <a:p>
            <a:pPr marL="1623379" lvl="4" indent="-342900"/>
            <a:r>
              <a:rPr lang="en-US" sz="2000" dirty="0"/>
              <a:t>More accurate for the same level of privacy</a:t>
            </a:r>
          </a:p>
          <a:p>
            <a:pPr marL="1623379" lvl="4" indent="-342900"/>
            <a:r>
              <a:rPr lang="en-US" sz="2000" dirty="0"/>
              <a:t>Allows  uses of confidential data that do not involve publication</a:t>
            </a:r>
            <a:r>
              <a:rPr lang="en-US" dirty="0"/>
              <a:t>.</a:t>
            </a:r>
          </a:p>
        </p:txBody>
      </p:sp>
      <p:sp>
        <p:nvSpPr>
          <p:cNvPr id="3" name="Title 2">
            <a:extLst>
              <a:ext uri="{FF2B5EF4-FFF2-40B4-BE49-F238E27FC236}">
                <a16:creationId xmlns:a16="http://schemas.microsoft.com/office/drawing/2014/main" id="{681EDE51-37C1-2747-BD5A-3E6C4EE5343B}"/>
              </a:ext>
            </a:extLst>
          </p:cNvPr>
          <p:cNvSpPr>
            <a:spLocks noGrp="1"/>
          </p:cNvSpPr>
          <p:nvPr>
            <p:ph type="title"/>
          </p:nvPr>
        </p:nvSpPr>
        <p:spPr/>
        <p:txBody>
          <a:bodyPr>
            <a:normAutofit fontScale="90000"/>
          </a:bodyPr>
          <a:lstStyle/>
          <a:p>
            <a:r>
              <a:rPr lang="en-US"/>
              <a:t>Noise can be added in two places:</a:t>
            </a:r>
            <a:br>
              <a:rPr lang="en-US"/>
            </a:br>
            <a:r>
              <a:rPr lang="en-US"/>
              <a:t>1) When data are collected.   2) When statistics are produced.</a:t>
            </a:r>
            <a:endParaRPr lang="en-US" dirty="0"/>
          </a:p>
        </p:txBody>
      </p:sp>
      <p:graphicFrame>
        <p:nvGraphicFramePr>
          <p:cNvPr id="4" name="Table 3">
            <a:extLst>
              <a:ext uri="{FF2B5EF4-FFF2-40B4-BE49-F238E27FC236}">
                <a16:creationId xmlns:a16="http://schemas.microsoft.com/office/drawing/2014/main" id="{A1756C18-4D10-6740-B5A2-930E5F96FD59}"/>
              </a:ext>
            </a:extLst>
          </p:cNvPr>
          <p:cNvGraphicFramePr>
            <a:graphicFrameLocks noGrp="1"/>
          </p:cNvGraphicFramePr>
          <p:nvPr>
            <p:extLst>
              <p:ext uri="{D42A27DB-BD31-4B8C-83A1-F6EECF244321}">
                <p14:modId xmlns:p14="http://schemas.microsoft.com/office/powerpoint/2010/main" val="3765628475"/>
              </p:ext>
            </p:extLst>
          </p:nvPr>
        </p:nvGraphicFramePr>
        <p:xfrm>
          <a:off x="1521210" y="2067772"/>
          <a:ext cx="4493222" cy="1676400"/>
        </p:xfrm>
        <a:graphic>
          <a:graphicData uri="http://schemas.openxmlformats.org/drawingml/2006/table">
            <a:tbl>
              <a:tblPr firstRow="1" bandRow="1">
                <a:tableStyleId>{5940675A-B579-460E-94D1-54222C63F5DA}</a:tableStyleId>
              </a:tblPr>
              <a:tblGrid>
                <a:gridCol w="1305530">
                  <a:extLst>
                    <a:ext uri="{9D8B030D-6E8A-4147-A177-3AD203B41FA5}">
                      <a16:colId xmlns:a16="http://schemas.microsoft.com/office/drawing/2014/main" val="4105104416"/>
                    </a:ext>
                  </a:extLst>
                </a:gridCol>
                <a:gridCol w="1745260">
                  <a:extLst>
                    <a:ext uri="{9D8B030D-6E8A-4147-A177-3AD203B41FA5}">
                      <a16:colId xmlns:a16="http://schemas.microsoft.com/office/drawing/2014/main" val="4224417100"/>
                    </a:ext>
                  </a:extLst>
                </a:gridCol>
                <a:gridCol w="1442432">
                  <a:extLst>
                    <a:ext uri="{9D8B030D-6E8A-4147-A177-3AD203B41FA5}">
                      <a16:colId xmlns:a16="http://schemas.microsoft.com/office/drawing/2014/main" val="3596177503"/>
                    </a:ext>
                  </a:extLst>
                </a:gridCol>
              </a:tblGrid>
              <a:tr h="316121">
                <a:tc>
                  <a:txBody>
                    <a:bodyPr/>
                    <a:lstStyle/>
                    <a:p>
                      <a:pPr algn="ctr"/>
                      <a:r>
                        <a:rPr lang="en-US" sz="1600" dirty="0"/>
                        <a:t>Name</a:t>
                      </a:r>
                    </a:p>
                  </a:txBody>
                  <a:tcPr>
                    <a:solidFill>
                      <a:srgbClr val="FFFF00"/>
                    </a:solidFill>
                  </a:tcPr>
                </a:tc>
                <a:tc>
                  <a:txBody>
                    <a:bodyPr/>
                    <a:lstStyle/>
                    <a:p>
                      <a:pPr algn="ctr"/>
                      <a:r>
                        <a:rPr lang="en-US" sz="1600" dirty="0"/>
                        <a:t>Affect</a:t>
                      </a:r>
                    </a:p>
                  </a:txBody>
                  <a:tcPr>
                    <a:solidFill>
                      <a:srgbClr val="FFFF00"/>
                    </a:solidFill>
                  </a:tcPr>
                </a:tc>
                <a:tc>
                  <a:txBody>
                    <a:bodyPr/>
                    <a:lstStyle/>
                    <a:p>
                      <a:pPr algn="ctr"/>
                      <a:r>
                        <a:rPr lang="en-US" sz="1600" dirty="0"/>
                        <a:t>Grade</a:t>
                      </a:r>
                    </a:p>
                  </a:txBody>
                  <a:tcPr>
                    <a:solidFill>
                      <a:srgbClr val="FFFF00"/>
                    </a:solidFill>
                  </a:tcPr>
                </a:tc>
                <a:extLst>
                  <a:ext uri="{0D108BD9-81ED-4DB2-BD59-A6C34878D82A}">
                    <a16:rowId xmlns:a16="http://schemas.microsoft.com/office/drawing/2014/main" val="1822440679"/>
                  </a:ext>
                </a:extLst>
              </a:tr>
              <a:tr h="316121">
                <a:tc>
                  <a:txBody>
                    <a:bodyPr/>
                    <a:lstStyle/>
                    <a:p>
                      <a:pPr algn="l"/>
                      <a:r>
                        <a:rPr lang="en-US" sz="1600" dirty="0"/>
                        <a:t>Alex</a:t>
                      </a:r>
                    </a:p>
                  </a:txBody>
                  <a:tcPr/>
                </a:tc>
                <a:tc>
                  <a:txBody>
                    <a:bodyPr/>
                    <a:lstStyle/>
                    <a:p>
                      <a:pPr algn="ctr"/>
                      <a:r>
                        <a:rPr lang="en-US" sz="1600" dirty="0"/>
                        <a:t>Sad + NOISE</a:t>
                      </a:r>
                    </a:p>
                  </a:txBody>
                  <a:tcPr/>
                </a:tc>
                <a:tc>
                  <a:txBody>
                    <a:bodyPr/>
                    <a:lstStyle/>
                    <a:p>
                      <a:pPr algn="ctr"/>
                      <a:r>
                        <a:rPr lang="en-US" sz="1600" dirty="0"/>
                        <a:t>30 + NOISE</a:t>
                      </a:r>
                    </a:p>
                  </a:txBody>
                  <a:tcPr/>
                </a:tc>
                <a:extLst>
                  <a:ext uri="{0D108BD9-81ED-4DB2-BD59-A6C34878D82A}">
                    <a16:rowId xmlns:a16="http://schemas.microsoft.com/office/drawing/2014/main" val="789263446"/>
                  </a:ext>
                </a:extLst>
              </a:tr>
              <a:tr h="316121">
                <a:tc>
                  <a:txBody>
                    <a:bodyPr/>
                    <a:lstStyle/>
                    <a:p>
                      <a:pPr algn="l"/>
                      <a:r>
                        <a:rPr lang="en-US" sz="1600" dirty="0"/>
                        <a:t>Bobbie</a:t>
                      </a:r>
                    </a:p>
                  </a:txBody>
                  <a:tcPr/>
                </a:tc>
                <a:tc>
                  <a:txBody>
                    <a:bodyPr/>
                    <a:lstStyle/>
                    <a:p>
                      <a:pPr algn="ctr"/>
                      <a:r>
                        <a:rPr lang="en-US" sz="1600" dirty="0"/>
                        <a:t>Sad + NOISE</a:t>
                      </a:r>
                    </a:p>
                  </a:txBody>
                  <a:tcPr/>
                </a:tc>
                <a:tc>
                  <a:txBody>
                    <a:bodyPr/>
                    <a:lstStyle/>
                    <a:p>
                      <a:pPr algn="ctr"/>
                      <a:r>
                        <a:rPr lang="en-US" sz="1600" dirty="0"/>
                        <a:t>50 + NOISE</a:t>
                      </a:r>
                    </a:p>
                  </a:txBody>
                  <a:tcPr/>
                </a:tc>
                <a:extLst>
                  <a:ext uri="{0D108BD9-81ED-4DB2-BD59-A6C34878D82A}">
                    <a16:rowId xmlns:a16="http://schemas.microsoft.com/office/drawing/2014/main" val="57583301"/>
                  </a:ext>
                </a:extLst>
              </a:tr>
              <a:tr h="316121">
                <a:tc>
                  <a:txBody>
                    <a:bodyPr/>
                    <a:lstStyle/>
                    <a:p>
                      <a:pPr algn="l"/>
                      <a:r>
                        <a:rPr lang="en-US" sz="1600" dirty="0"/>
                        <a:t>Casey</a:t>
                      </a:r>
                    </a:p>
                  </a:txBody>
                  <a:tcPr/>
                </a:tc>
                <a:tc>
                  <a:txBody>
                    <a:bodyPr/>
                    <a:lstStyle/>
                    <a:p>
                      <a:pPr algn="ctr"/>
                      <a:r>
                        <a:rPr lang="en-US" sz="1600" dirty="0"/>
                        <a:t>Happy + NOISE</a:t>
                      </a:r>
                    </a:p>
                  </a:txBody>
                  <a:tcPr/>
                </a:tc>
                <a:tc>
                  <a:txBody>
                    <a:bodyPr/>
                    <a:lstStyle/>
                    <a:p>
                      <a:pPr algn="ctr"/>
                      <a:r>
                        <a:rPr lang="en-US" sz="1600" dirty="0"/>
                        <a:t>80 + NOISE</a:t>
                      </a:r>
                    </a:p>
                  </a:txBody>
                  <a:tcPr/>
                </a:tc>
                <a:extLst>
                  <a:ext uri="{0D108BD9-81ED-4DB2-BD59-A6C34878D82A}">
                    <a16:rowId xmlns:a16="http://schemas.microsoft.com/office/drawing/2014/main" val="2846560654"/>
                  </a:ext>
                </a:extLst>
              </a:tr>
              <a:tr h="316121">
                <a:tc>
                  <a:txBody>
                    <a:bodyPr/>
                    <a:lstStyle/>
                    <a:p>
                      <a:pPr algn="l"/>
                      <a:r>
                        <a:rPr lang="en-US" sz="1600" dirty="0"/>
                        <a:t>Harper</a:t>
                      </a:r>
                    </a:p>
                  </a:txBody>
                  <a:tcPr/>
                </a:tc>
                <a:tc>
                  <a:txBody>
                    <a:bodyPr/>
                    <a:lstStyle/>
                    <a:p>
                      <a:pPr algn="ctr"/>
                      <a:r>
                        <a:rPr lang="en-US" sz="1600" dirty="0"/>
                        <a:t>Happy + NOISE</a:t>
                      </a:r>
                    </a:p>
                  </a:txBody>
                  <a:tcPr/>
                </a:tc>
                <a:tc>
                  <a:txBody>
                    <a:bodyPr/>
                    <a:lstStyle/>
                    <a:p>
                      <a:pPr algn="ctr"/>
                      <a:r>
                        <a:rPr lang="en-US" sz="1600" dirty="0"/>
                        <a:t>100 + NOISE</a:t>
                      </a:r>
                    </a:p>
                  </a:txBody>
                  <a:tcPr/>
                </a:tc>
                <a:extLst>
                  <a:ext uri="{0D108BD9-81ED-4DB2-BD59-A6C34878D82A}">
                    <a16:rowId xmlns:a16="http://schemas.microsoft.com/office/drawing/2014/main" val="2451651077"/>
                  </a:ext>
                </a:extLst>
              </a:tr>
            </a:tbl>
          </a:graphicData>
        </a:graphic>
      </p:graphicFrame>
      <p:sp>
        <p:nvSpPr>
          <p:cNvPr id="5" name="Horizontal Scroll 4">
            <a:extLst>
              <a:ext uri="{FF2B5EF4-FFF2-40B4-BE49-F238E27FC236}">
                <a16:creationId xmlns:a16="http://schemas.microsoft.com/office/drawing/2014/main" id="{DBC2C797-7E95-434D-A0B2-619E5C4B8FBE}"/>
              </a:ext>
            </a:extLst>
          </p:cNvPr>
          <p:cNvSpPr/>
          <p:nvPr/>
        </p:nvSpPr>
        <p:spPr>
          <a:xfrm>
            <a:off x="9022722" y="2266601"/>
            <a:ext cx="2954628" cy="1278740"/>
          </a:xfrm>
          <a:prstGeom prst="horizontalScroll">
            <a:avLst/>
          </a:prstGeom>
          <a:solidFill>
            <a:srgbClr val="FFFFFF"/>
          </a:solidFill>
          <a:ln w="76200" cap="flat">
            <a:solidFill>
              <a:srgbClr val="00B050"/>
            </a:solidFill>
            <a:prstDash val="solid"/>
            <a:bevel/>
          </a:ln>
          <a:effectLst>
            <a:outerShdw blurRad="63500" dist="508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sz="1800" dirty="0"/>
              <a:t>Students: 4</a:t>
            </a:r>
          </a:p>
          <a:p>
            <a:pPr marL="0" marR="0" indent="0" algn="ctr" defTabSz="914400" rtl="0" fontAlgn="auto" latinLnBrk="0" hangingPunct="0">
              <a:lnSpc>
                <a:spcPct val="100000"/>
              </a:lnSpc>
              <a:spcBef>
                <a:spcPts val="0"/>
              </a:spcBef>
              <a:spcAft>
                <a:spcPts val="0"/>
              </a:spcAft>
              <a:buClrTx/>
              <a:buSzTx/>
              <a:buFontTx/>
              <a:buNone/>
              <a:tabLst/>
            </a:pPr>
            <a:r>
              <a:rPr lang="en-US" sz="1800" dirty="0"/>
              <a:t>Percent Happy: 30..70</a:t>
            </a:r>
            <a:br>
              <a:rPr lang="en-US" sz="1800" dirty="0"/>
            </a:br>
            <a:r>
              <a:rPr lang="en-US" sz="1800" dirty="0"/>
              <a:t>Average Grade: 50..80 </a:t>
            </a: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9" name="Right Arrow Callout 8">
            <a:extLst>
              <a:ext uri="{FF2B5EF4-FFF2-40B4-BE49-F238E27FC236}">
                <a16:creationId xmlns:a16="http://schemas.microsoft.com/office/drawing/2014/main" id="{16EDBFFC-1CDB-2944-9B0A-6324F96E54A5}"/>
              </a:ext>
            </a:extLst>
          </p:cNvPr>
          <p:cNvSpPr/>
          <p:nvPr/>
        </p:nvSpPr>
        <p:spPr>
          <a:xfrm>
            <a:off x="6628779" y="2563314"/>
            <a:ext cx="1970468" cy="685314"/>
          </a:xfrm>
          <a:prstGeom prst="rightArrowCallout">
            <a:avLst/>
          </a:prstGeom>
          <a:solidFill>
            <a:srgbClr val="FFFFFF"/>
          </a:solidFill>
          <a:ln w="76200" cap="flat">
            <a:solidFill>
              <a:schemeClr val="accent1"/>
            </a:solidFill>
            <a:prstDash val="solid"/>
            <a:bevel/>
          </a:ln>
          <a:effectLst>
            <a:outerShdw blurRad="63500" dist="508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800" dirty="0"/>
              <a:t>Statistical Tabulation </a:t>
            </a: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graphicFrame>
        <p:nvGraphicFramePr>
          <p:cNvPr id="10" name="Table 9">
            <a:extLst>
              <a:ext uri="{FF2B5EF4-FFF2-40B4-BE49-F238E27FC236}">
                <a16:creationId xmlns:a16="http://schemas.microsoft.com/office/drawing/2014/main" id="{B97BCBA8-30AD-264E-90E0-1A07E0C87C9D}"/>
              </a:ext>
            </a:extLst>
          </p:cNvPr>
          <p:cNvGraphicFramePr>
            <a:graphicFrameLocks noGrp="1"/>
          </p:cNvGraphicFramePr>
          <p:nvPr>
            <p:extLst>
              <p:ext uri="{D42A27DB-BD31-4B8C-83A1-F6EECF244321}">
                <p14:modId xmlns:p14="http://schemas.microsoft.com/office/powerpoint/2010/main" val="3010150167"/>
              </p:ext>
            </p:extLst>
          </p:nvPr>
        </p:nvGraphicFramePr>
        <p:xfrm>
          <a:off x="1521210" y="5826257"/>
          <a:ext cx="4493222" cy="1676400"/>
        </p:xfrm>
        <a:graphic>
          <a:graphicData uri="http://schemas.openxmlformats.org/drawingml/2006/table">
            <a:tbl>
              <a:tblPr firstRow="1" bandRow="1">
                <a:tableStyleId>{5940675A-B579-460E-94D1-54222C63F5DA}</a:tableStyleId>
              </a:tblPr>
              <a:tblGrid>
                <a:gridCol w="1305530">
                  <a:extLst>
                    <a:ext uri="{9D8B030D-6E8A-4147-A177-3AD203B41FA5}">
                      <a16:colId xmlns:a16="http://schemas.microsoft.com/office/drawing/2014/main" val="4105104416"/>
                    </a:ext>
                  </a:extLst>
                </a:gridCol>
                <a:gridCol w="1745260">
                  <a:extLst>
                    <a:ext uri="{9D8B030D-6E8A-4147-A177-3AD203B41FA5}">
                      <a16:colId xmlns:a16="http://schemas.microsoft.com/office/drawing/2014/main" val="4224417100"/>
                    </a:ext>
                  </a:extLst>
                </a:gridCol>
                <a:gridCol w="1442432">
                  <a:extLst>
                    <a:ext uri="{9D8B030D-6E8A-4147-A177-3AD203B41FA5}">
                      <a16:colId xmlns:a16="http://schemas.microsoft.com/office/drawing/2014/main" val="3596177503"/>
                    </a:ext>
                  </a:extLst>
                </a:gridCol>
              </a:tblGrid>
              <a:tr h="316121">
                <a:tc>
                  <a:txBody>
                    <a:bodyPr/>
                    <a:lstStyle/>
                    <a:p>
                      <a:pPr algn="ctr"/>
                      <a:r>
                        <a:rPr lang="en-US" sz="1600" dirty="0"/>
                        <a:t>Name</a:t>
                      </a:r>
                    </a:p>
                  </a:txBody>
                  <a:tcPr>
                    <a:solidFill>
                      <a:srgbClr val="FFFF00"/>
                    </a:solidFill>
                  </a:tcPr>
                </a:tc>
                <a:tc>
                  <a:txBody>
                    <a:bodyPr/>
                    <a:lstStyle/>
                    <a:p>
                      <a:pPr algn="ctr"/>
                      <a:r>
                        <a:rPr lang="en-US" sz="1600" dirty="0"/>
                        <a:t>Affect</a:t>
                      </a:r>
                    </a:p>
                  </a:txBody>
                  <a:tcPr>
                    <a:solidFill>
                      <a:srgbClr val="FFFF00"/>
                    </a:solidFill>
                  </a:tcPr>
                </a:tc>
                <a:tc>
                  <a:txBody>
                    <a:bodyPr/>
                    <a:lstStyle/>
                    <a:p>
                      <a:pPr algn="ctr"/>
                      <a:r>
                        <a:rPr lang="en-US" sz="1600" dirty="0"/>
                        <a:t>Grade</a:t>
                      </a:r>
                    </a:p>
                  </a:txBody>
                  <a:tcPr>
                    <a:solidFill>
                      <a:srgbClr val="FFFF00"/>
                    </a:solidFill>
                  </a:tcPr>
                </a:tc>
                <a:extLst>
                  <a:ext uri="{0D108BD9-81ED-4DB2-BD59-A6C34878D82A}">
                    <a16:rowId xmlns:a16="http://schemas.microsoft.com/office/drawing/2014/main" val="1822440679"/>
                  </a:ext>
                </a:extLst>
              </a:tr>
              <a:tr h="316121">
                <a:tc>
                  <a:txBody>
                    <a:bodyPr/>
                    <a:lstStyle/>
                    <a:p>
                      <a:pPr algn="l"/>
                      <a:r>
                        <a:rPr lang="en-US" sz="1600" dirty="0"/>
                        <a:t>Alex</a:t>
                      </a:r>
                    </a:p>
                  </a:txBody>
                  <a:tcPr/>
                </a:tc>
                <a:tc>
                  <a:txBody>
                    <a:bodyPr/>
                    <a:lstStyle/>
                    <a:p>
                      <a:pPr algn="ctr"/>
                      <a:r>
                        <a:rPr lang="en-US" sz="1600" dirty="0"/>
                        <a:t>Sad</a:t>
                      </a:r>
                    </a:p>
                  </a:txBody>
                  <a:tcPr/>
                </a:tc>
                <a:tc>
                  <a:txBody>
                    <a:bodyPr/>
                    <a:lstStyle/>
                    <a:p>
                      <a:pPr algn="ctr"/>
                      <a:r>
                        <a:rPr lang="en-US" sz="1600" dirty="0"/>
                        <a:t>30</a:t>
                      </a:r>
                    </a:p>
                  </a:txBody>
                  <a:tcPr/>
                </a:tc>
                <a:extLst>
                  <a:ext uri="{0D108BD9-81ED-4DB2-BD59-A6C34878D82A}">
                    <a16:rowId xmlns:a16="http://schemas.microsoft.com/office/drawing/2014/main" val="789263446"/>
                  </a:ext>
                </a:extLst>
              </a:tr>
              <a:tr h="316121">
                <a:tc>
                  <a:txBody>
                    <a:bodyPr/>
                    <a:lstStyle/>
                    <a:p>
                      <a:pPr algn="l"/>
                      <a:r>
                        <a:rPr lang="en-US" sz="1600" dirty="0"/>
                        <a:t>Bobbie</a:t>
                      </a:r>
                    </a:p>
                  </a:txBody>
                  <a:tcPr/>
                </a:tc>
                <a:tc>
                  <a:txBody>
                    <a:bodyPr/>
                    <a:lstStyle/>
                    <a:p>
                      <a:pPr algn="ctr"/>
                      <a:r>
                        <a:rPr lang="en-US" sz="1600" dirty="0"/>
                        <a:t>Sad</a:t>
                      </a:r>
                    </a:p>
                  </a:txBody>
                  <a:tcPr/>
                </a:tc>
                <a:tc>
                  <a:txBody>
                    <a:bodyPr/>
                    <a:lstStyle/>
                    <a:p>
                      <a:pPr algn="ctr"/>
                      <a:r>
                        <a:rPr lang="en-US" sz="1600" dirty="0"/>
                        <a:t>50</a:t>
                      </a:r>
                    </a:p>
                  </a:txBody>
                  <a:tcPr/>
                </a:tc>
                <a:extLst>
                  <a:ext uri="{0D108BD9-81ED-4DB2-BD59-A6C34878D82A}">
                    <a16:rowId xmlns:a16="http://schemas.microsoft.com/office/drawing/2014/main" val="57583301"/>
                  </a:ext>
                </a:extLst>
              </a:tr>
              <a:tr h="316121">
                <a:tc>
                  <a:txBody>
                    <a:bodyPr/>
                    <a:lstStyle/>
                    <a:p>
                      <a:pPr algn="l"/>
                      <a:r>
                        <a:rPr lang="en-US" sz="1600" dirty="0"/>
                        <a:t>Casey</a:t>
                      </a:r>
                    </a:p>
                  </a:txBody>
                  <a:tcPr/>
                </a:tc>
                <a:tc>
                  <a:txBody>
                    <a:bodyPr/>
                    <a:lstStyle/>
                    <a:p>
                      <a:pPr algn="ctr"/>
                      <a:r>
                        <a:rPr lang="en-US" sz="1600" dirty="0"/>
                        <a:t>Happy</a:t>
                      </a:r>
                    </a:p>
                  </a:txBody>
                  <a:tcPr/>
                </a:tc>
                <a:tc>
                  <a:txBody>
                    <a:bodyPr/>
                    <a:lstStyle/>
                    <a:p>
                      <a:pPr algn="ctr"/>
                      <a:r>
                        <a:rPr lang="en-US" sz="1600" dirty="0"/>
                        <a:t>80 </a:t>
                      </a:r>
                    </a:p>
                  </a:txBody>
                  <a:tcPr/>
                </a:tc>
                <a:extLst>
                  <a:ext uri="{0D108BD9-81ED-4DB2-BD59-A6C34878D82A}">
                    <a16:rowId xmlns:a16="http://schemas.microsoft.com/office/drawing/2014/main" val="2846560654"/>
                  </a:ext>
                </a:extLst>
              </a:tr>
              <a:tr h="316121">
                <a:tc>
                  <a:txBody>
                    <a:bodyPr/>
                    <a:lstStyle/>
                    <a:p>
                      <a:pPr algn="l"/>
                      <a:r>
                        <a:rPr lang="en-US" sz="1600" dirty="0"/>
                        <a:t>Harper</a:t>
                      </a:r>
                    </a:p>
                  </a:txBody>
                  <a:tcPr/>
                </a:tc>
                <a:tc>
                  <a:txBody>
                    <a:bodyPr/>
                    <a:lstStyle/>
                    <a:p>
                      <a:pPr algn="ctr"/>
                      <a:r>
                        <a:rPr lang="en-US" sz="1600" dirty="0"/>
                        <a:t>Happy</a:t>
                      </a:r>
                    </a:p>
                  </a:txBody>
                  <a:tcPr/>
                </a:tc>
                <a:tc>
                  <a:txBody>
                    <a:bodyPr/>
                    <a:lstStyle/>
                    <a:p>
                      <a:pPr algn="ctr"/>
                      <a:r>
                        <a:rPr lang="en-US" sz="1600" dirty="0"/>
                        <a:t>100</a:t>
                      </a:r>
                    </a:p>
                  </a:txBody>
                  <a:tcPr/>
                </a:tc>
                <a:extLst>
                  <a:ext uri="{0D108BD9-81ED-4DB2-BD59-A6C34878D82A}">
                    <a16:rowId xmlns:a16="http://schemas.microsoft.com/office/drawing/2014/main" val="2451651077"/>
                  </a:ext>
                </a:extLst>
              </a:tr>
            </a:tbl>
          </a:graphicData>
        </a:graphic>
      </p:graphicFrame>
      <p:sp>
        <p:nvSpPr>
          <p:cNvPr id="11" name="Horizontal Scroll 10">
            <a:extLst>
              <a:ext uri="{FF2B5EF4-FFF2-40B4-BE49-F238E27FC236}">
                <a16:creationId xmlns:a16="http://schemas.microsoft.com/office/drawing/2014/main" id="{E5645858-A27D-C349-854C-9710D302BFAB}"/>
              </a:ext>
            </a:extLst>
          </p:cNvPr>
          <p:cNvSpPr/>
          <p:nvPr/>
        </p:nvSpPr>
        <p:spPr>
          <a:xfrm>
            <a:off x="9022722" y="6025086"/>
            <a:ext cx="2954628" cy="1278740"/>
          </a:xfrm>
          <a:prstGeom prst="horizontalScroll">
            <a:avLst/>
          </a:prstGeom>
          <a:solidFill>
            <a:srgbClr val="FFFFFF"/>
          </a:solidFill>
          <a:ln w="76200" cap="flat">
            <a:solidFill>
              <a:srgbClr val="00B050"/>
            </a:solidFill>
            <a:prstDash val="solid"/>
            <a:bevel/>
          </a:ln>
          <a:effectLst>
            <a:outerShdw blurRad="63500" dist="508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sz="1800" dirty="0"/>
              <a:t>Students: 4</a:t>
            </a:r>
          </a:p>
          <a:p>
            <a:pPr marL="0" marR="0" indent="0" algn="ctr" defTabSz="914400" rtl="0" fontAlgn="auto" latinLnBrk="0" hangingPunct="0">
              <a:lnSpc>
                <a:spcPct val="100000"/>
              </a:lnSpc>
              <a:spcBef>
                <a:spcPts val="0"/>
              </a:spcBef>
              <a:spcAft>
                <a:spcPts val="0"/>
              </a:spcAft>
              <a:buClrTx/>
              <a:buSzTx/>
              <a:buFontTx/>
              <a:buNone/>
              <a:tabLst/>
            </a:pPr>
            <a:r>
              <a:rPr lang="en-US" sz="1800" dirty="0"/>
              <a:t>Percent Happy: 40..60</a:t>
            </a:r>
            <a:br>
              <a:rPr lang="en-US" sz="1800" dirty="0"/>
            </a:br>
            <a:r>
              <a:rPr lang="en-US" sz="1800" dirty="0"/>
              <a:t>Average Grade: 60..70 </a:t>
            </a: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12" name="Right Arrow Callout 11">
            <a:extLst>
              <a:ext uri="{FF2B5EF4-FFF2-40B4-BE49-F238E27FC236}">
                <a16:creationId xmlns:a16="http://schemas.microsoft.com/office/drawing/2014/main" id="{DCBF747D-55B2-CE41-81EF-2A6BEA9A48A5}"/>
              </a:ext>
            </a:extLst>
          </p:cNvPr>
          <p:cNvSpPr/>
          <p:nvPr/>
        </p:nvSpPr>
        <p:spPr>
          <a:xfrm>
            <a:off x="6628779" y="6321799"/>
            <a:ext cx="1970468" cy="685314"/>
          </a:xfrm>
          <a:prstGeom prst="rightArrowCallout">
            <a:avLst/>
          </a:prstGeom>
          <a:solidFill>
            <a:srgbClr val="FFFFFF"/>
          </a:solidFill>
          <a:ln w="76200" cap="flat">
            <a:solidFill>
              <a:schemeClr val="accent1"/>
            </a:solidFill>
            <a:prstDash val="solid"/>
            <a:bevel/>
          </a:ln>
          <a:effectLst>
            <a:outerShdw blurRad="63500" dist="508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800" dirty="0"/>
              <a:t>Statistical Tabulation </a:t>
            </a: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cxnSp>
        <p:nvCxnSpPr>
          <p:cNvPr id="14" name="Straight Connector 13">
            <a:extLst>
              <a:ext uri="{FF2B5EF4-FFF2-40B4-BE49-F238E27FC236}">
                <a16:creationId xmlns:a16="http://schemas.microsoft.com/office/drawing/2014/main" id="{C3A340C3-89BF-A049-B06E-1DC3C64B30FF}"/>
              </a:ext>
            </a:extLst>
          </p:cNvPr>
          <p:cNvCxnSpPr/>
          <p:nvPr/>
        </p:nvCxnSpPr>
        <p:spPr>
          <a:xfrm>
            <a:off x="314798" y="5022761"/>
            <a:ext cx="12354562" cy="0"/>
          </a:xfrm>
          <a:prstGeom prst="line">
            <a:avLst/>
          </a:prstGeom>
          <a:noFill/>
          <a:ln w="76200" cap="flat">
            <a:solidFill>
              <a:schemeClr val="accent1"/>
            </a:solidFill>
            <a:prstDash val="solid"/>
            <a:bevel/>
          </a:ln>
          <a:effectLst>
            <a:outerShdw blurRad="63500" dist="50800" dir="5400000" rotWithShape="0">
              <a:srgbClr val="000000">
                <a:alpha val="35000"/>
              </a:srgbClr>
            </a:outerShdw>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979234137"/>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DADDF12D-3E6C-D149-B88C-61DECF469463}"/>
              </a:ext>
            </a:extLst>
          </p:cNvPr>
          <p:cNvSpPr>
            <a:spLocks noGrp="1"/>
          </p:cNvSpPr>
          <p:nvPr>
            <p:ph type="body" idx="1"/>
          </p:nvPr>
        </p:nvSpPr>
        <p:spPr/>
        <p:txBody>
          <a:bodyPr>
            <a:normAutofit/>
          </a:bodyPr>
          <a:lstStyle/>
          <a:p>
            <a:pPr marL="0" indent="0">
              <a:buNone/>
            </a:pPr>
            <a:r>
              <a:rPr lang="en-US" dirty="0"/>
              <a:t>Where should the accuracy be spent?</a:t>
            </a:r>
          </a:p>
          <a:p>
            <a:pPr marL="0" indent="0">
              <a:buNone/>
            </a:pPr>
            <a:endParaRPr lang="en-US" dirty="0"/>
          </a:p>
          <a:p>
            <a:pPr marL="0" indent="0">
              <a:buNone/>
            </a:pPr>
            <a:r>
              <a:rPr lang="en-US" dirty="0"/>
              <a:t>What values should be reported exactly (with no privacy)</a:t>
            </a:r>
          </a:p>
          <a:p>
            <a:pPr marL="0" indent="0">
              <a:buNone/>
            </a:pPr>
            <a:endParaRPr lang="en-US" dirty="0"/>
          </a:p>
          <a:p>
            <a:pPr marL="0" indent="0">
              <a:buNone/>
            </a:pPr>
            <a:r>
              <a:rPr lang="en-US" dirty="0"/>
              <a:t>What are the possible bounds (sensitivity) of a person’s data?</a:t>
            </a:r>
          </a:p>
          <a:p>
            <a:pPr marL="316730" lvl="1" indent="0">
              <a:buNone/>
            </a:pPr>
            <a:r>
              <a:rPr lang="en-US" dirty="0"/>
              <a:t>e.g. If reporting average student age, can students be 5..18 or 5..115?</a:t>
            </a:r>
          </a:p>
          <a:p>
            <a:pPr marL="0" indent="0">
              <a:buNone/>
            </a:pPr>
            <a:endParaRPr lang="en-US" dirty="0"/>
          </a:p>
          <a:p>
            <a:pPr marL="0" indent="0">
              <a:buNone/>
            </a:pPr>
            <a:r>
              <a:rPr lang="en-US" dirty="0"/>
              <a:t>How do we convey privacy guarantees to public?</a:t>
            </a:r>
          </a:p>
          <a:p>
            <a:pPr marL="0" indent="0">
              <a:buNone/>
            </a:pPr>
            <a:endParaRPr lang="en-US" dirty="0"/>
          </a:p>
          <a:p>
            <a:pPr marL="0" indent="0">
              <a:buNone/>
            </a:pPr>
            <a:endParaRPr lang="en-US" dirty="0"/>
          </a:p>
        </p:txBody>
      </p:sp>
      <p:sp>
        <p:nvSpPr>
          <p:cNvPr id="3" name="Title 2">
            <a:extLst>
              <a:ext uri="{FF2B5EF4-FFF2-40B4-BE49-F238E27FC236}">
                <a16:creationId xmlns:a16="http://schemas.microsoft.com/office/drawing/2014/main" id="{FD838E7F-D118-9045-9EF1-C38ED9CC0304}"/>
              </a:ext>
            </a:extLst>
          </p:cNvPr>
          <p:cNvSpPr>
            <a:spLocks noGrp="1"/>
          </p:cNvSpPr>
          <p:nvPr>
            <p:ph type="title"/>
          </p:nvPr>
        </p:nvSpPr>
        <p:spPr/>
        <p:txBody>
          <a:bodyPr/>
          <a:lstStyle/>
          <a:p>
            <a:r>
              <a:rPr lang="en-US" dirty="0"/>
              <a:t>Other choices for policy makers</a:t>
            </a:r>
          </a:p>
        </p:txBody>
      </p:sp>
    </p:spTree>
    <p:extLst>
      <p:ext uri="{BB962C8B-B14F-4D97-AF65-F5344CB8AC3E}">
        <p14:creationId xmlns:p14="http://schemas.microsoft.com/office/powerpoint/2010/main" val="4120195795"/>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3DF0007-9F20-F74F-A10D-3244B7E387F1}"/>
              </a:ext>
            </a:extLst>
          </p:cNvPr>
          <p:cNvSpPr>
            <a:spLocks noGrp="1"/>
          </p:cNvSpPr>
          <p:nvPr>
            <p:ph type="body" idx="1"/>
          </p:nvPr>
        </p:nvSpPr>
        <p:spPr/>
        <p:txBody>
          <a:bodyPr/>
          <a:lstStyle/>
          <a:p>
            <a:r>
              <a:rPr lang="en-US" dirty="0"/>
              <a:t>Let’s say we want to publish this microdata:</a:t>
            </a:r>
          </a:p>
          <a:p>
            <a:endParaRPr lang="en-US" dirty="0"/>
          </a:p>
          <a:p>
            <a:endParaRPr lang="en-US" dirty="0"/>
          </a:p>
          <a:p>
            <a:endParaRPr lang="en-US" dirty="0"/>
          </a:p>
          <a:p>
            <a:endParaRPr lang="en-US" dirty="0"/>
          </a:p>
          <a:p>
            <a:endParaRPr lang="en-US" dirty="0"/>
          </a:p>
          <a:p>
            <a:r>
              <a:rPr lang="en-US" dirty="0"/>
              <a:t>Now say Emerson’s report card is lost on the way home:</a:t>
            </a:r>
          </a:p>
        </p:txBody>
      </p:sp>
      <p:sp>
        <p:nvSpPr>
          <p:cNvPr id="3" name="Title 2">
            <a:extLst>
              <a:ext uri="{FF2B5EF4-FFF2-40B4-BE49-F238E27FC236}">
                <a16:creationId xmlns:a16="http://schemas.microsoft.com/office/drawing/2014/main" id="{1D0417D1-67B9-9040-940A-41DC46577518}"/>
              </a:ext>
            </a:extLst>
          </p:cNvPr>
          <p:cNvSpPr>
            <a:spLocks noGrp="1"/>
          </p:cNvSpPr>
          <p:nvPr>
            <p:ph type="title"/>
          </p:nvPr>
        </p:nvSpPr>
        <p:spPr/>
        <p:txBody>
          <a:bodyPr/>
          <a:lstStyle/>
          <a:p>
            <a:r>
              <a:rPr lang="en-US" dirty="0"/>
              <a:t>Final problem: what do we do about microdata?</a:t>
            </a:r>
          </a:p>
        </p:txBody>
      </p:sp>
      <p:graphicFrame>
        <p:nvGraphicFramePr>
          <p:cNvPr id="4" name="Table 3">
            <a:extLst>
              <a:ext uri="{FF2B5EF4-FFF2-40B4-BE49-F238E27FC236}">
                <a16:creationId xmlns:a16="http://schemas.microsoft.com/office/drawing/2014/main" id="{17311246-4FBC-6942-9B62-F7E4275C7694}"/>
              </a:ext>
            </a:extLst>
          </p:cNvPr>
          <p:cNvGraphicFramePr>
            <a:graphicFrameLocks noGrp="1"/>
          </p:cNvGraphicFramePr>
          <p:nvPr>
            <p:extLst>
              <p:ext uri="{D42A27DB-BD31-4B8C-83A1-F6EECF244321}">
                <p14:modId xmlns:p14="http://schemas.microsoft.com/office/powerpoint/2010/main" val="1467456686"/>
              </p:ext>
            </p:extLst>
          </p:nvPr>
        </p:nvGraphicFramePr>
        <p:xfrm>
          <a:off x="941662" y="2532521"/>
          <a:ext cx="3808331" cy="2011680"/>
        </p:xfrm>
        <a:graphic>
          <a:graphicData uri="http://schemas.openxmlformats.org/drawingml/2006/table">
            <a:tbl>
              <a:tblPr firstRow="1" bandRow="1">
                <a:tableStyleId>{5940675A-B579-460E-94D1-54222C63F5DA}</a:tableStyleId>
              </a:tblPr>
              <a:tblGrid>
                <a:gridCol w="1528771">
                  <a:extLst>
                    <a:ext uri="{9D8B030D-6E8A-4147-A177-3AD203B41FA5}">
                      <a16:colId xmlns:a16="http://schemas.microsoft.com/office/drawing/2014/main" val="4105104416"/>
                    </a:ext>
                  </a:extLst>
                </a:gridCol>
                <a:gridCol w="1179589">
                  <a:extLst>
                    <a:ext uri="{9D8B030D-6E8A-4147-A177-3AD203B41FA5}">
                      <a16:colId xmlns:a16="http://schemas.microsoft.com/office/drawing/2014/main" val="4224417100"/>
                    </a:ext>
                  </a:extLst>
                </a:gridCol>
                <a:gridCol w="1099971">
                  <a:extLst>
                    <a:ext uri="{9D8B030D-6E8A-4147-A177-3AD203B41FA5}">
                      <a16:colId xmlns:a16="http://schemas.microsoft.com/office/drawing/2014/main" val="3596177503"/>
                    </a:ext>
                  </a:extLst>
                </a:gridCol>
              </a:tblGrid>
              <a:tr h="316121">
                <a:tc>
                  <a:txBody>
                    <a:bodyPr/>
                    <a:lstStyle/>
                    <a:p>
                      <a:pPr algn="ctr"/>
                      <a:r>
                        <a:rPr lang="en-US" sz="1600" dirty="0"/>
                        <a:t>Name</a:t>
                      </a:r>
                    </a:p>
                  </a:txBody>
                  <a:tcPr>
                    <a:solidFill>
                      <a:srgbClr val="FFFF00"/>
                    </a:solidFill>
                  </a:tcPr>
                </a:tc>
                <a:tc>
                  <a:txBody>
                    <a:bodyPr/>
                    <a:lstStyle/>
                    <a:p>
                      <a:pPr algn="ctr"/>
                      <a:r>
                        <a:rPr lang="en-US" sz="1600" dirty="0"/>
                        <a:t>Affect</a:t>
                      </a:r>
                    </a:p>
                  </a:txBody>
                  <a:tcPr>
                    <a:solidFill>
                      <a:srgbClr val="FFFF00"/>
                    </a:solidFill>
                  </a:tcPr>
                </a:tc>
                <a:tc>
                  <a:txBody>
                    <a:bodyPr/>
                    <a:lstStyle/>
                    <a:p>
                      <a:pPr algn="ctr"/>
                      <a:r>
                        <a:rPr lang="en-US" sz="1600" dirty="0"/>
                        <a:t>Grade</a:t>
                      </a:r>
                    </a:p>
                  </a:txBody>
                  <a:tcPr>
                    <a:solidFill>
                      <a:srgbClr val="FFFF00"/>
                    </a:solidFill>
                  </a:tcPr>
                </a:tc>
                <a:extLst>
                  <a:ext uri="{0D108BD9-81ED-4DB2-BD59-A6C34878D82A}">
                    <a16:rowId xmlns:a16="http://schemas.microsoft.com/office/drawing/2014/main" val="1822440679"/>
                  </a:ext>
                </a:extLst>
              </a:tr>
              <a:tr h="316121">
                <a:tc>
                  <a:txBody>
                    <a:bodyPr/>
                    <a:lstStyle/>
                    <a:p>
                      <a:pPr algn="l"/>
                      <a:r>
                        <a:rPr lang="en-US" sz="1600" dirty="0"/>
                        <a:t>Alex</a:t>
                      </a:r>
                    </a:p>
                  </a:txBody>
                  <a:tcPr/>
                </a:tc>
                <a:tc>
                  <a:txBody>
                    <a:bodyPr/>
                    <a:lstStyle/>
                    <a:p>
                      <a:pPr algn="ctr"/>
                      <a:r>
                        <a:rPr lang="en-US" sz="1600" dirty="0"/>
                        <a:t>Sad</a:t>
                      </a:r>
                    </a:p>
                  </a:txBody>
                  <a:tcPr/>
                </a:tc>
                <a:tc>
                  <a:txBody>
                    <a:bodyPr/>
                    <a:lstStyle/>
                    <a:p>
                      <a:pPr algn="ctr"/>
                      <a:r>
                        <a:rPr lang="en-US" sz="1600" dirty="0"/>
                        <a:t>30</a:t>
                      </a:r>
                    </a:p>
                  </a:txBody>
                  <a:tcPr/>
                </a:tc>
                <a:extLst>
                  <a:ext uri="{0D108BD9-81ED-4DB2-BD59-A6C34878D82A}">
                    <a16:rowId xmlns:a16="http://schemas.microsoft.com/office/drawing/2014/main" val="789263446"/>
                  </a:ext>
                </a:extLst>
              </a:tr>
              <a:tr h="316121">
                <a:tc>
                  <a:txBody>
                    <a:bodyPr/>
                    <a:lstStyle/>
                    <a:p>
                      <a:pPr algn="l"/>
                      <a:r>
                        <a:rPr lang="en-US" sz="1600" dirty="0"/>
                        <a:t>Bobbie</a:t>
                      </a:r>
                    </a:p>
                  </a:txBody>
                  <a:tcPr/>
                </a:tc>
                <a:tc>
                  <a:txBody>
                    <a:bodyPr/>
                    <a:lstStyle/>
                    <a:p>
                      <a:pPr algn="ctr"/>
                      <a:r>
                        <a:rPr lang="en-US" sz="1600" dirty="0"/>
                        <a:t>Sad</a:t>
                      </a:r>
                    </a:p>
                  </a:txBody>
                  <a:tcPr/>
                </a:tc>
                <a:tc>
                  <a:txBody>
                    <a:bodyPr/>
                    <a:lstStyle/>
                    <a:p>
                      <a:pPr algn="ctr"/>
                      <a:r>
                        <a:rPr lang="en-US" sz="1600" dirty="0"/>
                        <a:t>50</a:t>
                      </a:r>
                    </a:p>
                  </a:txBody>
                  <a:tcPr/>
                </a:tc>
                <a:extLst>
                  <a:ext uri="{0D108BD9-81ED-4DB2-BD59-A6C34878D82A}">
                    <a16:rowId xmlns:a16="http://schemas.microsoft.com/office/drawing/2014/main" val="57583301"/>
                  </a:ext>
                </a:extLst>
              </a:tr>
              <a:tr h="316121">
                <a:tc>
                  <a:txBody>
                    <a:bodyPr/>
                    <a:lstStyle/>
                    <a:p>
                      <a:pPr algn="l"/>
                      <a:r>
                        <a:rPr lang="en-US" sz="1600" dirty="0"/>
                        <a:t>Casey</a:t>
                      </a:r>
                    </a:p>
                  </a:txBody>
                  <a:tcPr/>
                </a:tc>
                <a:tc>
                  <a:txBody>
                    <a:bodyPr/>
                    <a:lstStyle/>
                    <a:p>
                      <a:pPr algn="ctr"/>
                      <a:r>
                        <a:rPr lang="en-US" sz="1600" dirty="0"/>
                        <a:t>Happy</a:t>
                      </a:r>
                    </a:p>
                  </a:txBody>
                  <a:tcPr/>
                </a:tc>
                <a:tc>
                  <a:txBody>
                    <a:bodyPr/>
                    <a:lstStyle/>
                    <a:p>
                      <a:pPr algn="ctr"/>
                      <a:r>
                        <a:rPr lang="en-US" sz="1600" dirty="0"/>
                        <a:t>80</a:t>
                      </a:r>
                    </a:p>
                  </a:txBody>
                  <a:tcPr/>
                </a:tc>
                <a:extLst>
                  <a:ext uri="{0D108BD9-81ED-4DB2-BD59-A6C34878D82A}">
                    <a16:rowId xmlns:a16="http://schemas.microsoft.com/office/drawing/2014/main" val="2846560654"/>
                  </a:ext>
                </a:extLst>
              </a:tr>
              <a:tr h="316121">
                <a:tc>
                  <a:txBody>
                    <a:bodyPr/>
                    <a:lstStyle/>
                    <a:p>
                      <a:pPr algn="l"/>
                      <a:r>
                        <a:rPr lang="en-US" sz="1600" dirty="0"/>
                        <a:t>Emerson</a:t>
                      </a:r>
                    </a:p>
                  </a:txBody>
                  <a:tcPr/>
                </a:tc>
                <a:tc>
                  <a:txBody>
                    <a:bodyPr/>
                    <a:lstStyle/>
                    <a:p>
                      <a:pPr algn="ctr"/>
                      <a:r>
                        <a:rPr lang="en-US" sz="1600" dirty="0"/>
                        <a:t>Sad</a:t>
                      </a:r>
                    </a:p>
                  </a:txBody>
                  <a:tcPr/>
                </a:tc>
                <a:tc>
                  <a:txBody>
                    <a:bodyPr/>
                    <a:lstStyle/>
                    <a:p>
                      <a:pPr algn="ctr"/>
                      <a:r>
                        <a:rPr lang="en-US" sz="1600" dirty="0"/>
                        <a:t>90</a:t>
                      </a:r>
                    </a:p>
                  </a:txBody>
                  <a:tcPr/>
                </a:tc>
                <a:extLst>
                  <a:ext uri="{0D108BD9-81ED-4DB2-BD59-A6C34878D82A}">
                    <a16:rowId xmlns:a16="http://schemas.microsoft.com/office/drawing/2014/main" val="707004020"/>
                  </a:ext>
                </a:extLst>
              </a:tr>
              <a:tr h="316121">
                <a:tc>
                  <a:txBody>
                    <a:bodyPr/>
                    <a:lstStyle/>
                    <a:p>
                      <a:pPr algn="l"/>
                      <a:r>
                        <a:rPr lang="en-US" sz="1600" dirty="0"/>
                        <a:t>Harper</a:t>
                      </a:r>
                    </a:p>
                  </a:txBody>
                  <a:tcPr/>
                </a:tc>
                <a:tc>
                  <a:txBody>
                    <a:bodyPr/>
                    <a:lstStyle/>
                    <a:p>
                      <a:pPr algn="ctr"/>
                      <a:r>
                        <a:rPr lang="en-US" sz="1600" dirty="0"/>
                        <a:t>Happy</a:t>
                      </a:r>
                    </a:p>
                  </a:txBody>
                  <a:tcPr/>
                </a:tc>
                <a:tc>
                  <a:txBody>
                    <a:bodyPr/>
                    <a:lstStyle/>
                    <a:p>
                      <a:pPr algn="ctr"/>
                      <a:r>
                        <a:rPr lang="en-US" sz="1600" dirty="0"/>
                        <a:t>100</a:t>
                      </a:r>
                    </a:p>
                  </a:txBody>
                  <a:tcPr/>
                </a:tc>
                <a:extLst>
                  <a:ext uri="{0D108BD9-81ED-4DB2-BD59-A6C34878D82A}">
                    <a16:rowId xmlns:a16="http://schemas.microsoft.com/office/drawing/2014/main" val="2451651077"/>
                  </a:ext>
                </a:extLst>
              </a:tr>
            </a:tbl>
          </a:graphicData>
        </a:graphic>
      </p:graphicFrame>
      <p:sp>
        <p:nvSpPr>
          <p:cNvPr id="5" name="Pentagon 4">
            <a:extLst>
              <a:ext uri="{FF2B5EF4-FFF2-40B4-BE49-F238E27FC236}">
                <a16:creationId xmlns:a16="http://schemas.microsoft.com/office/drawing/2014/main" id="{9CADDC4A-5DBC-CB43-B6BF-63FFED38B6D4}"/>
              </a:ext>
            </a:extLst>
          </p:cNvPr>
          <p:cNvSpPr/>
          <p:nvPr/>
        </p:nvSpPr>
        <p:spPr>
          <a:xfrm>
            <a:off x="5057443" y="2532521"/>
            <a:ext cx="2897747" cy="1977975"/>
          </a:xfrm>
          <a:prstGeom prst="homePlate">
            <a:avLst/>
          </a:prstGeom>
          <a:solidFill>
            <a:srgbClr val="FFFFFF"/>
          </a:solidFill>
          <a:ln w="76200" cap="flat">
            <a:solidFill>
              <a:schemeClr val="accent1"/>
            </a:solidFill>
            <a:prstDash val="solid"/>
            <a:bevel/>
          </a:ln>
          <a:effectLst>
            <a:outerShdw blurRad="63500" dist="508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Calibri"/>
              <a:ea typeface="Calibri"/>
              <a:cs typeface="Calibri"/>
              <a:sym typeface="Calibri"/>
            </a:endParaRPr>
          </a:p>
          <a:p>
            <a:pPr marL="0" marR="0" indent="0" algn="ctr"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a:ln>
                  <a:noFill/>
                </a:ln>
                <a:solidFill>
                  <a:srgbClr val="000000"/>
                </a:solidFill>
                <a:effectLst/>
                <a:uFillTx/>
                <a:latin typeface="Calibri"/>
                <a:ea typeface="Calibri"/>
                <a:cs typeface="Calibri"/>
                <a:sym typeface="Calibri"/>
              </a:rPr>
              <a:t>NOT DIFFERENTIALLY</a:t>
            </a:r>
            <a:endParaRPr kumimoji="0" lang="en-US" sz="2400" b="0" i="0" u="none" strike="noStrike" cap="none" spc="0" normalizeH="0" baseline="0" dirty="0">
              <a:ln>
                <a:noFill/>
              </a:ln>
              <a:solidFill>
                <a:srgbClr val="000000"/>
              </a:solidFill>
              <a:effectLst/>
              <a:uFillTx/>
              <a:latin typeface="Calibri"/>
              <a:ea typeface="Calibri"/>
              <a:cs typeface="Calibri"/>
              <a:sym typeface="Calibri"/>
            </a:endParaRPr>
          </a:p>
          <a:p>
            <a:pPr marL="0" marR="0" indent="0" algn="ctr"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Calibri"/>
                <a:ea typeface="Calibri"/>
                <a:cs typeface="Calibri"/>
                <a:sym typeface="Calibri"/>
              </a:rPr>
              <a:t>PRIVATE</a:t>
            </a:r>
          </a:p>
          <a:p>
            <a:pPr marL="0" marR="0" indent="0" algn="ctr"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Calibri"/>
              <a:ea typeface="Calibri"/>
              <a:cs typeface="Calibri"/>
              <a:sym typeface="Calibri"/>
            </a:endParaRPr>
          </a:p>
        </p:txBody>
      </p:sp>
      <p:graphicFrame>
        <p:nvGraphicFramePr>
          <p:cNvPr id="6" name="Table 5">
            <a:extLst>
              <a:ext uri="{FF2B5EF4-FFF2-40B4-BE49-F238E27FC236}">
                <a16:creationId xmlns:a16="http://schemas.microsoft.com/office/drawing/2014/main" id="{9B187EFB-ADC3-7B43-9769-7D86F9B9EF7D}"/>
              </a:ext>
            </a:extLst>
          </p:cNvPr>
          <p:cNvGraphicFramePr>
            <a:graphicFrameLocks noGrp="1"/>
          </p:cNvGraphicFramePr>
          <p:nvPr>
            <p:extLst>
              <p:ext uri="{D42A27DB-BD31-4B8C-83A1-F6EECF244321}">
                <p14:modId xmlns:p14="http://schemas.microsoft.com/office/powerpoint/2010/main" val="2252981698"/>
              </p:ext>
            </p:extLst>
          </p:nvPr>
        </p:nvGraphicFramePr>
        <p:xfrm>
          <a:off x="8262640" y="2553661"/>
          <a:ext cx="3808331" cy="2011680"/>
        </p:xfrm>
        <a:graphic>
          <a:graphicData uri="http://schemas.openxmlformats.org/drawingml/2006/table">
            <a:tbl>
              <a:tblPr firstRow="1" bandRow="1">
                <a:tableStyleId>{5940675A-B579-460E-94D1-54222C63F5DA}</a:tableStyleId>
              </a:tblPr>
              <a:tblGrid>
                <a:gridCol w="1528771">
                  <a:extLst>
                    <a:ext uri="{9D8B030D-6E8A-4147-A177-3AD203B41FA5}">
                      <a16:colId xmlns:a16="http://schemas.microsoft.com/office/drawing/2014/main" val="4105104416"/>
                    </a:ext>
                  </a:extLst>
                </a:gridCol>
                <a:gridCol w="1179589">
                  <a:extLst>
                    <a:ext uri="{9D8B030D-6E8A-4147-A177-3AD203B41FA5}">
                      <a16:colId xmlns:a16="http://schemas.microsoft.com/office/drawing/2014/main" val="4224417100"/>
                    </a:ext>
                  </a:extLst>
                </a:gridCol>
                <a:gridCol w="1099971">
                  <a:extLst>
                    <a:ext uri="{9D8B030D-6E8A-4147-A177-3AD203B41FA5}">
                      <a16:colId xmlns:a16="http://schemas.microsoft.com/office/drawing/2014/main" val="3596177503"/>
                    </a:ext>
                  </a:extLst>
                </a:gridCol>
              </a:tblGrid>
              <a:tr h="316121">
                <a:tc>
                  <a:txBody>
                    <a:bodyPr/>
                    <a:lstStyle/>
                    <a:p>
                      <a:pPr algn="ctr"/>
                      <a:r>
                        <a:rPr lang="en-US" sz="1600" dirty="0"/>
                        <a:t>ID#</a:t>
                      </a:r>
                    </a:p>
                  </a:txBody>
                  <a:tcPr>
                    <a:solidFill>
                      <a:srgbClr val="FFFF00"/>
                    </a:solidFill>
                  </a:tcPr>
                </a:tc>
                <a:tc>
                  <a:txBody>
                    <a:bodyPr/>
                    <a:lstStyle/>
                    <a:p>
                      <a:pPr algn="ctr"/>
                      <a:r>
                        <a:rPr lang="en-US" sz="1600" dirty="0"/>
                        <a:t>Affect</a:t>
                      </a:r>
                    </a:p>
                  </a:txBody>
                  <a:tcPr>
                    <a:solidFill>
                      <a:srgbClr val="FFFF00"/>
                    </a:solidFill>
                  </a:tcPr>
                </a:tc>
                <a:tc>
                  <a:txBody>
                    <a:bodyPr/>
                    <a:lstStyle/>
                    <a:p>
                      <a:pPr algn="ctr"/>
                      <a:r>
                        <a:rPr lang="en-US" sz="1600" dirty="0"/>
                        <a:t>Grade</a:t>
                      </a:r>
                    </a:p>
                  </a:txBody>
                  <a:tcPr>
                    <a:solidFill>
                      <a:srgbClr val="FFFF00"/>
                    </a:solidFill>
                  </a:tcPr>
                </a:tc>
                <a:extLst>
                  <a:ext uri="{0D108BD9-81ED-4DB2-BD59-A6C34878D82A}">
                    <a16:rowId xmlns:a16="http://schemas.microsoft.com/office/drawing/2014/main" val="1822440679"/>
                  </a:ext>
                </a:extLst>
              </a:tr>
              <a:tr h="316121">
                <a:tc>
                  <a:txBody>
                    <a:bodyPr/>
                    <a:lstStyle/>
                    <a:p>
                      <a:pPr algn="ctr"/>
                      <a:r>
                        <a:rPr lang="en-US" sz="1600" dirty="0"/>
                        <a:t>1</a:t>
                      </a:r>
                    </a:p>
                  </a:txBody>
                  <a:tcPr/>
                </a:tc>
                <a:tc>
                  <a:txBody>
                    <a:bodyPr/>
                    <a:lstStyle/>
                    <a:p>
                      <a:pPr algn="ctr"/>
                      <a:r>
                        <a:rPr lang="en-US" sz="1600" dirty="0"/>
                        <a:t>Sad</a:t>
                      </a:r>
                    </a:p>
                  </a:txBody>
                  <a:tcPr/>
                </a:tc>
                <a:tc>
                  <a:txBody>
                    <a:bodyPr/>
                    <a:lstStyle/>
                    <a:p>
                      <a:pPr algn="ctr"/>
                      <a:r>
                        <a:rPr lang="en-US" sz="1600" dirty="0"/>
                        <a:t>30</a:t>
                      </a:r>
                    </a:p>
                  </a:txBody>
                  <a:tcPr/>
                </a:tc>
                <a:extLst>
                  <a:ext uri="{0D108BD9-81ED-4DB2-BD59-A6C34878D82A}">
                    <a16:rowId xmlns:a16="http://schemas.microsoft.com/office/drawing/2014/main" val="789263446"/>
                  </a:ext>
                </a:extLst>
              </a:tr>
              <a:tr h="316121">
                <a:tc>
                  <a:txBody>
                    <a:bodyPr/>
                    <a:lstStyle/>
                    <a:p>
                      <a:pPr algn="ctr"/>
                      <a:r>
                        <a:rPr lang="en-US" sz="1600" dirty="0"/>
                        <a:t>2</a:t>
                      </a:r>
                    </a:p>
                  </a:txBody>
                  <a:tcPr/>
                </a:tc>
                <a:tc>
                  <a:txBody>
                    <a:bodyPr/>
                    <a:lstStyle/>
                    <a:p>
                      <a:pPr algn="ctr"/>
                      <a:r>
                        <a:rPr lang="en-US" sz="1600" dirty="0"/>
                        <a:t>Sad</a:t>
                      </a:r>
                    </a:p>
                  </a:txBody>
                  <a:tcPr/>
                </a:tc>
                <a:tc>
                  <a:txBody>
                    <a:bodyPr/>
                    <a:lstStyle/>
                    <a:p>
                      <a:pPr algn="ctr"/>
                      <a:r>
                        <a:rPr lang="en-US" sz="1600" dirty="0"/>
                        <a:t>50</a:t>
                      </a:r>
                    </a:p>
                  </a:txBody>
                  <a:tcPr/>
                </a:tc>
                <a:extLst>
                  <a:ext uri="{0D108BD9-81ED-4DB2-BD59-A6C34878D82A}">
                    <a16:rowId xmlns:a16="http://schemas.microsoft.com/office/drawing/2014/main" val="57583301"/>
                  </a:ext>
                </a:extLst>
              </a:tr>
              <a:tr h="316121">
                <a:tc>
                  <a:txBody>
                    <a:bodyPr/>
                    <a:lstStyle/>
                    <a:p>
                      <a:pPr algn="ctr"/>
                      <a:r>
                        <a:rPr lang="en-US" sz="1600" dirty="0"/>
                        <a:t>3</a:t>
                      </a:r>
                    </a:p>
                  </a:txBody>
                  <a:tcPr/>
                </a:tc>
                <a:tc>
                  <a:txBody>
                    <a:bodyPr/>
                    <a:lstStyle/>
                    <a:p>
                      <a:pPr algn="ctr"/>
                      <a:r>
                        <a:rPr lang="en-US" sz="1600" dirty="0"/>
                        <a:t>Happy</a:t>
                      </a:r>
                    </a:p>
                  </a:txBody>
                  <a:tcPr/>
                </a:tc>
                <a:tc>
                  <a:txBody>
                    <a:bodyPr/>
                    <a:lstStyle/>
                    <a:p>
                      <a:pPr algn="ctr"/>
                      <a:r>
                        <a:rPr lang="en-US" sz="1600" dirty="0"/>
                        <a:t>80</a:t>
                      </a:r>
                    </a:p>
                  </a:txBody>
                  <a:tcPr/>
                </a:tc>
                <a:extLst>
                  <a:ext uri="{0D108BD9-81ED-4DB2-BD59-A6C34878D82A}">
                    <a16:rowId xmlns:a16="http://schemas.microsoft.com/office/drawing/2014/main" val="2846560654"/>
                  </a:ext>
                </a:extLst>
              </a:tr>
              <a:tr h="316121">
                <a:tc>
                  <a:txBody>
                    <a:bodyPr/>
                    <a:lstStyle/>
                    <a:p>
                      <a:pPr algn="ctr"/>
                      <a:r>
                        <a:rPr lang="en-US" sz="1600" dirty="0"/>
                        <a:t>4</a:t>
                      </a:r>
                    </a:p>
                  </a:txBody>
                  <a:tcPr/>
                </a:tc>
                <a:tc>
                  <a:txBody>
                    <a:bodyPr/>
                    <a:lstStyle/>
                    <a:p>
                      <a:pPr algn="ctr"/>
                      <a:r>
                        <a:rPr lang="en-US" sz="1600" dirty="0"/>
                        <a:t>Sad</a:t>
                      </a:r>
                    </a:p>
                  </a:txBody>
                  <a:tcPr/>
                </a:tc>
                <a:tc>
                  <a:txBody>
                    <a:bodyPr/>
                    <a:lstStyle/>
                    <a:p>
                      <a:pPr algn="ctr"/>
                      <a:r>
                        <a:rPr lang="en-US" sz="1600" dirty="0"/>
                        <a:t>90</a:t>
                      </a:r>
                    </a:p>
                  </a:txBody>
                  <a:tcPr/>
                </a:tc>
                <a:extLst>
                  <a:ext uri="{0D108BD9-81ED-4DB2-BD59-A6C34878D82A}">
                    <a16:rowId xmlns:a16="http://schemas.microsoft.com/office/drawing/2014/main" val="707004020"/>
                  </a:ext>
                </a:extLst>
              </a:tr>
              <a:tr h="316121">
                <a:tc>
                  <a:txBody>
                    <a:bodyPr/>
                    <a:lstStyle/>
                    <a:p>
                      <a:pPr algn="ctr"/>
                      <a:r>
                        <a:rPr lang="en-US" sz="1600" dirty="0"/>
                        <a:t>5</a:t>
                      </a:r>
                    </a:p>
                  </a:txBody>
                  <a:tcPr/>
                </a:tc>
                <a:tc>
                  <a:txBody>
                    <a:bodyPr/>
                    <a:lstStyle/>
                    <a:p>
                      <a:pPr algn="ctr"/>
                      <a:r>
                        <a:rPr lang="en-US" sz="1600" dirty="0"/>
                        <a:t>Happy</a:t>
                      </a:r>
                    </a:p>
                  </a:txBody>
                  <a:tcPr/>
                </a:tc>
                <a:tc>
                  <a:txBody>
                    <a:bodyPr/>
                    <a:lstStyle/>
                    <a:p>
                      <a:pPr algn="ctr"/>
                      <a:r>
                        <a:rPr lang="en-US" sz="1600" dirty="0"/>
                        <a:t>100</a:t>
                      </a:r>
                    </a:p>
                  </a:txBody>
                  <a:tcPr/>
                </a:tc>
                <a:extLst>
                  <a:ext uri="{0D108BD9-81ED-4DB2-BD59-A6C34878D82A}">
                    <a16:rowId xmlns:a16="http://schemas.microsoft.com/office/drawing/2014/main" val="2451651077"/>
                  </a:ext>
                </a:extLst>
              </a:tr>
            </a:tbl>
          </a:graphicData>
        </a:graphic>
      </p:graphicFrame>
      <p:pic>
        <p:nvPicPr>
          <p:cNvPr id="7" name="Picture 6">
            <a:extLst>
              <a:ext uri="{FF2B5EF4-FFF2-40B4-BE49-F238E27FC236}">
                <a16:creationId xmlns:a16="http://schemas.microsoft.com/office/drawing/2014/main" id="{EDDFA24B-81A3-DE4D-AF0D-39E05FCEA7B9}"/>
              </a:ext>
            </a:extLst>
          </p:cNvPr>
          <p:cNvPicPr>
            <a:picLocks noChangeAspect="1"/>
          </p:cNvPicPr>
          <p:nvPr/>
        </p:nvPicPr>
        <p:blipFill>
          <a:blip r:embed="rId2"/>
          <a:stretch>
            <a:fillRect/>
          </a:stretch>
        </p:blipFill>
        <p:spPr>
          <a:xfrm>
            <a:off x="5154086" y="5733572"/>
            <a:ext cx="2920968" cy="3502360"/>
          </a:xfrm>
          <a:prstGeom prst="rect">
            <a:avLst/>
          </a:prstGeom>
        </p:spPr>
      </p:pic>
      <p:sp>
        <p:nvSpPr>
          <p:cNvPr id="8" name="TextBox 7">
            <a:extLst>
              <a:ext uri="{FF2B5EF4-FFF2-40B4-BE49-F238E27FC236}">
                <a16:creationId xmlns:a16="http://schemas.microsoft.com/office/drawing/2014/main" id="{050BE21B-D337-A24B-8B30-D831B7524D9D}"/>
              </a:ext>
            </a:extLst>
          </p:cNvPr>
          <p:cNvSpPr txBox="1"/>
          <p:nvPr/>
        </p:nvSpPr>
        <p:spPr>
          <a:xfrm>
            <a:off x="5550794" y="6207617"/>
            <a:ext cx="1405704" cy="5006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5023" tIns="65023" rIns="65023" bIns="65023"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Calibri"/>
                <a:ea typeface="Calibri"/>
                <a:cs typeface="Calibri"/>
                <a:sym typeface="Calibri"/>
              </a:rPr>
              <a:t>EMERSON</a:t>
            </a:r>
          </a:p>
        </p:txBody>
      </p:sp>
      <p:sp>
        <p:nvSpPr>
          <p:cNvPr id="9" name="TextBox 8">
            <a:extLst>
              <a:ext uri="{FF2B5EF4-FFF2-40B4-BE49-F238E27FC236}">
                <a16:creationId xmlns:a16="http://schemas.microsoft.com/office/drawing/2014/main" id="{DCC29B1E-3F97-464F-A065-DD0CC694E9C9}"/>
              </a:ext>
            </a:extLst>
          </p:cNvPr>
          <p:cNvSpPr txBox="1"/>
          <p:nvPr/>
        </p:nvSpPr>
        <p:spPr>
          <a:xfrm>
            <a:off x="5664557" y="6578300"/>
            <a:ext cx="442299" cy="500648"/>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5023" tIns="65023" rIns="65023" bIns="65023"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Calibri"/>
                <a:ea typeface="Calibri"/>
                <a:cs typeface="Calibri"/>
                <a:sym typeface="Calibri"/>
              </a:rPr>
              <a:t>90</a:t>
            </a:r>
          </a:p>
        </p:txBody>
      </p:sp>
      <p:sp>
        <p:nvSpPr>
          <p:cNvPr id="10" name="TextBox 9">
            <a:extLst>
              <a:ext uri="{FF2B5EF4-FFF2-40B4-BE49-F238E27FC236}">
                <a16:creationId xmlns:a16="http://schemas.microsoft.com/office/drawing/2014/main" id="{9A6F5F79-604A-7C49-897A-C7CFBEF9F5B1}"/>
              </a:ext>
            </a:extLst>
          </p:cNvPr>
          <p:cNvSpPr txBox="1"/>
          <p:nvPr/>
        </p:nvSpPr>
        <p:spPr>
          <a:xfrm>
            <a:off x="5778320" y="7081535"/>
            <a:ext cx="338104" cy="500648"/>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5023" tIns="65023" rIns="65023" bIns="65023"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Calibri"/>
                <a:ea typeface="Calibri"/>
                <a:cs typeface="Calibri"/>
                <a:sym typeface="Calibri"/>
              </a:rPr>
              <a:t>   </a:t>
            </a:r>
          </a:p>
        </p:txBody>
      </p:sp>
      <p:sp>
        <p:nvSpPr>
          <p:cNvPr id="11" name="TextBox 10">
            <a:extLst>
              <a:ext uri="{FF2B5EF4-FFF2-40B4-BE49-F238E27FC236}">
                <a16:creationId xmlns:a16="http://schemas.microsoft.com/office/drawing/2014/main" id="{CD8203DE-E81B-0544-B41A-6D65683B98A3}"/>
              </a:ext>
            </a:extLst>
          </p:cNvPr>
          <p:cNvSpPr txBox="1"/>
          <p:nvPr/>
        </p:nvSpPr>
        <p:spPr>
          <a:xfrm>
            <a:off x="5768752" y="7491843"/>
            <a:ext cx="338104" cy="500648"/>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5023" tIns="65023" rIns="65023" bIns="65023"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Calibri"/>
                <a:ea typeface="Calibri"/>
                <a:cs typeface="Calibri"/>
                <a:sym typeface="Calibri"/>
              </a:rPr>
              <a:t>   </a:t>
            </a:r>
          </a:p>
        </p:txBody>
      </p:sp>
      <p:sp>
        <p:nvSpPr>
          <p:cNvPr id="12" name="TextBox 11">
            <a:extLst>
              <a:ext uri="{FF2B5EF4-FFF2-40B4-BE49-F238E27FC236}">
                <a16:creationId xmlns:a16="http://schemas.microsoft.com/office/drawing/2014/main" id="{92369802-0BB8-9749-8031-D491B84BC6E7}"/>
              </a:ext>
            </a:extLst>
          </p:cNvPr>
          <p:cNvSpPr txBox="1"/>
          <p:nvPr/>
        </p:nvSpPr>
        <p:spPr>
          <a:xfrm>
            <a:off x="5915542" y="7976924"/>
            <a:ext cx="338104" cy="500648"/>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5023" tIns="65023" rIns="65023" bIns="65023"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Calibri"/>
                <a:ea typeface="Calibri"/>
                <a:cs typeface="Calibri"/>
                <a:sym typeface="Calibri"/>
              </a:rPr>
              <a:t>   </a:t>
            </a:r>
          </a:p>
        </p:txBody>
      </p:sp>
      <p:sp>
        <p:nvSpPr>
          <p:cNvPr id="13" name="TextBox 12">
            <a:extLst>
              <a:ext uri="{FF2B5EF4-FFF2-40B4-BE49-F238E27FC236}">
                <a16:creationId xmlns:a16="http://schemas.microsoft.com/office/drawing/2014/main" id="{45218125-E231-B840-A5CE-91D21F6A3CF4}"/>
              </a:ext>
            </a:extLst>
          </p:cNvPr>
          <p:cNvSpPr txBox="1"/>
          <p:nvPr/>
        </p:nvSpPr>
        <p:spPr>
          <a:xfrm>
            <a:off x="8693239" y="6207617"/>
            <a:ext cx="3976121" cy="30859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Calibri"/>
                <a:ea typeface="Calibri"/>
                <a:cs typeface="Calibri"/>
                <a:sym typeface="Calibri"/>
              </a:rPr>
              <a:t>As a result of the data release, Emerson’s affect can be determined from the microdata.</a:t>
            </a:r>
          </a:p>
          <a:p>
            <a:pPr marL="0" marR="0" indent="0" algn="l" defTabSz="914400" rtl="0" fontAlgn="auto" latinLnBrk="0" hangingPunct="0">
              <a:lnSpc>
                <a:spcPct val="100000"/>
              </a:lnSpc>
              <a:spcBef>
                <a:spcPts val="0"/>
              </a:spcBef>
              <a:spcAft>
                <a:spcPts val="0"/>
              </a:spcAft>
              <a:buClrTx/>
              <a:buSzTx/>
              <a:buFontTx/>
              <a:buNone/>
              <a:tabLst/>
            </a:pPr>
            <a:endParaRPr lang="en-US" dirty="0"/>
          </a:p>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Calibri"/>
                <a:ea typeface="Calibri"/>
                <a:cs typeface="Calibri"/>
                <a:sym typeface="Calibri"/>
              </a:rPr>
              <a:t>The only solution is to add noise to microdata or produce synthetic microdata.</a:t>
            </a:r>
          </a:p>
        </p:txBody>
      </p:sp>
    </p:spTree>
    <p:extLst>
      <p:ext uri="{BB962C8B-B14F-4D97-AF65-F5344CB8AC3E}">
        <p14:creationId xmlns:p14="http://schemas.microsoft.com/office/powerpoint/2010/main" val="3865566613"/>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6A9B56B-7215-E94F-911E-AB25B23AB9EB}"/>
              </a:ext>
            </a:extLst>
          </p:cNvPr>
          <p:cNvSpPr>
            <a:spLocks noGrp="1"/>
          </p:cNvSpPr>
          <p:nvPr>
            <p:ph type="body" idx="1"/>
          </p:nvPr>
        </p:nvSpPr>
        <p:spPr/>
        <p:txBody>
          <a:bodyPr/>
          <a:lstStyle/>
          <a:p>
            <a:r>
              <a:rPr lang="en-US" dirty="0"/>
              <a:t>Differential privacy is just 11 years old.</a:t>
            </a:r>
          </a:p>
          <a:p>
            <a:endParaRPr lang="en-US" dirty="0"/>
          </a:p>
          <a:p>
            <a:endParaRPr lang="en-US" dirty="0"/>
          </a:p>
          <a:p>
            <a:endParaRPr lang="en-US" dirty="0"/>
          </a:p>
          <a:p>
            <a:r>
              <a:rPr lang="en-US" dirty="0"/>
              <a:t>Today’s public key cryptography was invented in 1976-1978</a:t>
            </a:r>
          </a:p>
          <a:p>
            <a:endParaRPr lang="en-US" dirty="0"/>
          </a:p>
          <a:p>
            <a:endParaRPr lang="en-US" dirty="0"/>
          </a:p>
          <a:p>
            <a:endParaRPr lang="en-US" dirty="0"/>
          </a:p>
          <a:p>
            <a:endParaRPr lang="en-US" dirty="0"/>
          </a:p>
          <a:p>
            <a:endParaRPr lang="en-US" dirty="0"/>
          </a:p>
          <a:p>
            <a:r>
              <a:rPr lang="en-US" dirty="0"/>
              <a:t>Remember public key cryptography in 1989?</a:t>
            </a:r>
          </a:p>
          <a:p>
            <a:pPr lvl="1"/>
            <a:r>
              <a:rPr lang="en-US" dirty="0"/>
              <a:t>No standardized implementations. No SSL/TLS. No S/MIME or PGP.</a:t>
            </a:r>
          </a:p>
          <a:p>
            <a:pPr lvl="1"/>
            <a:r>
              <a:rPr lang="en-US" dirty="0"/>
              <a:t>Very few people knew how to build systems that used crypto.</a:t>
            </a:r>
          </a:p>
        </p:txBody>
      </p:sp>
      <p:sp>
        <p:nvSpPr>
          <p:cNvPr id="3" name="Title 2">
            <a:extLst>
              <a:ext uri="{FF2B5EF4-FFF2-40B4-BE49-F238E27FC236}">
                <a16:creationId xmlns:a16="http://schemas.microsoft.com/office/drawing/2014/main" id="{FC8EF897-716A-BF42-863E-E9BE63F3F38C}"/>
              </a:ext>
            </a:extLst>
          </p:cNvPr>
          <p:cNvSpPr>
            <a:spLocks noGrp="1"/>
          </p:cNvSpPr>
          <p:nvPr>
            <p:ph type="title"/>
          </p:nvPr>
        </p:nvSpPr>
        <p:spPr/>
        <p:txBody>
          <a:bodyPr/>
          <a:lstStyle/>
          <a:p>
            <a:r>
              <a:rPr lang="en-US" dirty="0"/>
              <a:t>Differential privacy was invented in 2006 by </a:t>
            </a:r>
            <a:br>
              <a:rPr lang="en-US" dirty="0"/>
            </a:br>
            <a:r>
              <a:rPr lang="en-US" dirty="0" err="1"/>
              <a:t>Dwork</a:t>
            </a:r>
            <a:r>
              <a:rPr lang="en-US" dirty="0"/>
              <a:t>, </a:t>
            </a:r>
            <a:r>
              <a:rPr lang="en-US" dirty="0" err="1"/>
              <a:t>McSherry</a:t>
            </a:r>
            <a:r>
              <a:rPr lang="en-US" dirty="0"/>
              <a:t>, </a:t>
            </a:r>
            <a:r>
              <a:rPr lang="en-US" dirty="0" err="1"/>
              <a:t>Nissim</a:t>
            </a:r>
            <a:r>
              <a:rPr lang="en-US" dirty="0"/>
              <a:t> and Smith</a:t>
            </a:r>
          </a:p>
        </p:txBody>
      </p:sp>
      <p:pic>
        <p:nvPicPr>
          <p:cNvPr id="7" name="Picture 6">
            <a:extLst>
              <a:ext uri="{FF2B5EF4-FFF2-40B4-BE49-F238E27FC236}">
                <a16:creationId xmlns:a16="http://schemas.microsoft.com/office/drawing/2014/main" id="{9B3C5E57-2424-FF43-84BF-994234624A67}"/>
              </a:ext>
            </a:extLst>
          </p:cNvPr>
          <p:cNvPicPr>
            <a:picLocks noChangeAspect="1"/>
          </p:cNvPicPr>
          <p:nvPr/>
        </p:nvPicPr>
        <p:blipFill>
          <a:blip r:embed="rId2"/>
          <a:stretch>
            <a:fillRect/>
          </a:stretch>
        </p:blipFill>
        <p:spPr>
          <a:xfrm>
            <a:off x="9301676" y="1064747"/>
            <a:ext cx="2064631" cy="2335276"/>
          </a:xfrm>
          <a:prstGeom prst="rect">
            <a:avLst/>
          </a:prstGeom>
        </p:spPr>
      </p:pic>
      <p:pic>
        <p:nvPicPr>
          <p:cNvPr id="8" name="Picture 7">
            <a:extLst>
              <a:ext uri="{FF2B5EF4-FFF2-40B4-BE49-F238E27FC236}">
                <a16:creationId xmlns:a16="http://schemas.microsoft.com/office/drawing/2014/main" id="{65E06129-135F-484A-8463-CEF1DF2C1B87}"/>
              </a:ext>
            </a:extLst>
          </p:cNvPr>
          <p:cNvPicPr>
            <a:picLocks noChangeAspect="1"/>
          </p:cNvPicPr>
          <p:nvPr/>
        </p:nvPicPr>
        <p:blipFill>
          <a:blip r:embed="rId3"/>
          <a:stretch>
            <a:fillRect/>
          </a:stretch>
        </p:blipFill>
        <p:spPr>
          <a:xfrm>
            <a:off x="8633755" y="4550107"/>
            <a:ext cx="3759200" cy="2159000"/>
          </a:xfrm>
          <a:prstGeom prst="rect">
            <a:avLst/>
          </a:prstGeom>
        </p:spPr>
      </p:pic>
      <p:pic>
        <p:nvPicPr>
          <p:cNvPr id="9" name="Picture 8">
            <a:extLst>
              <a:ext uri="{FF2B5EF4-FFF2-40B4-BE49-F238E27FC236}">
                <a16:creationId xmlns:a16="http://schemas.microsoft.com/office/drawing/2014/main" id="{BE664C3D-C00F-BE48-8351-719FDD1D2CBF}"/>
              </a:ext>
            </a:extLst>
          </p:cNvPr>
          <p:cNvPicPr>
            <a:picLocks noChangeAspect="1"/>
          </p:cNvPicPr>
          <p:nvPr/>
        </p:nvPicPr>
        <p:blipFill>
          <a:blip r:embed="rId4"/>
          <a:stretch>
            <a:fillRect/>
          </a:stretch>
        </p:blipFill>
        <p:spPr>
          <a:xfrm>
            <a:off x="5985848" y="4550107"/>
            <a:ext cx="2361181" cy="2159000"/>
          </a:xfrm>
          <a:prstGeom prst="rect">
            <a:avLst/>
          </a:prstGeom>
        </p:spPr>
      </p:pic>
    </p:spTree>
    <p:extLst>
      <p:ext uri="{BB962C8B-B14F-4D97-AF65-F5344CB8AC3E}">
        <p14:creationId xmlns:p14="http://schemas.microsoft.com/office/powerpoint/2010/main" val="3005685006"/>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47DB05-8B9B-AD46-8658-B360F3AE3A79}"/>
              </a:ext>
            </a:extLst>
          </p:cNvPr>
          <p:cNvSpPr>
            <a:spLocks noGrp="1"/>
          </p:cNvSpPr>
          <p:nvPr>
            <p:ph type="body" idx="1"/>
          </p:nvPr>
        </p:nvSpPr>
        <p:spPr/>
        <p:txBody>
          <a:bodyPr/>
          <a:lstStyle/>
          <a:p>
            <a:pPr marL="831080" lvl="1" indent="-514350">
              <a:buFont typeface="+mj-lt"/>
              <a:buAutoNum type="arabicPeriod"/>
            </a:pPr>
            <a:r>
              <a:rPr lang="en-US" dirty="0"/>
              <a:t>People want our data </a:t>
            </a:r>
            <a:br>
              <a:rPr lang="en-US" dirty="0"/>
            </a:br>
            <a:r>
              <a:rPr lang="en-US" b="1" dirty="0"/>
              <a:t>— but the data can cause harms.</a:t>
            </a:r>
          </a:p>
          <a:p>
            <a:pPr marL="831080" lvl="1" indent="-514350">
              <a:buFont typeface="+mj-lt"/>
              <a:buAutoNum type="arabicPeriod"/>
            </a:pPr>
            <a:r>
              <a:rPr lang="en-US" dirty="0"/>
              <a:t>We can de-identify data by removing names </a:t>
            </a:r>
            <a:br>
              <a:rPr lang="en-US" dirty="0"/>
            </a:br>
            <a:r>
              <a:rPr lang="en-US" b="1" dirty="0"/>
              <a:t>— but people can still be identified.</a:t>
            </a:r>
          </a:p>
          <a:p>
            <a:pPr marL="831080" lvl="1" indent="-514350">
              <a:buFont typeface="+mj-lt"/>
              <a:buAutoNum type="arabicPeriod"/>
            </a:pPr>
            <a:r>
              <a:rPr lang="en-US" dirty="0"/>
              <a:t>Beyond names, </a:t>
            </a:r>
            <a:r>
              <a:rPr lang="en-US" i="1" dirty="0"/>
              <a:t>all direct identifiers must be removed. </a:t>
            </a:r>
            <a:br>
              <a:rPr lang="en-US" i="1" dirty="0"/>
            </a:br>
            <a:r>
              <a:rPr lang="en-US" b="1" i="1" dirty="0"/>
              <a:t>Quasi-identifiers (indirect identifiers) must be manipulated. </a:t>
            </a:r>
          </a:p>
          <a:p>
            <a:pPr marL="831080" lvl="1" indent="-514350">
              <a:buFont typeface="+mj-lt"/>
              <a:buAutoNum type="arabicPeriod"/>
            </a:pPr>
            <a:r>
              <a:rPr lang="en-US" b="1" i="1" dirty="0"/>
              <a:t>All data are potentially identifying.</a:t>
            </a:r>
          </a:p>
          <a:p>
            <a:pPr marL="831080" lvl="1" indent="-514350">
              <a:buFont typeface="+mj-lt"/>
              <a:buAutoNum type="arabicPeriod"/>
            </a:pPr>
            <a:r>
              <a:rPr lang="en-US" b="1" i="1" dirty="0"/>
              <a:t>Database reconstruction is a real threat — </a:t>
            </a:r>
            <a:r>
              <a:rPr lang="en-US" dirty="0"/>
              <a:t>but it can be addressed using perturbation.</a:t>
            </a:r>
          </a:p>
          <a:p>
            <a:pPr marL="831080" lvl="1" indent="-514350">
              <a:buFont typeface="+mj-lt"/>
              <a:buAutoNum type="arabicPeriod"/>
            </a:pPr>
            <a:r>
              <a:rPr lang="en-US" dirty="0"/>
              <a:t>Differential privacy provides mathematical guarantees for privacy:</a:t>
            </a:r>
          </a:p>
          <a:p>
            <a:pPr marL="1157817" lvl="2" indent="-514350"/>
            <a:r>
              <a:rPr lang="en-US" dirty="0"/>
              <a:t>Requires that we accept privacy/accuracy trade-off.</a:t>
            </a:r>
          </a:p>
          <a:p>
            <a:pPr marL="1157817" lvl="2" indent="-514350"/>
            <a:r>
              <a:rPr lang="en-US" dirty="0"/>
              <a:t>Requires determining the amount of privacy (or accuracy)</a:t>
            </a:r>
          </a:p>
          <a:p>
            <a:pPr marL="1157817" lvl="2" indent="-514350"/>
            <a:r>
              <a:rPr lang="en-US" dirty="0"/>
              <a:t>Makes releasing microdata </a:t>
            </a:r>
            <a:r>
              <a:rPr lang="en-US" u="sng" dirty="0"/>
              <a:t>really hard</a:t>
            </a:r>
            <a:r>
              <a:rPr lang="en-US" dirty="0"/>
              <a:t>.</a:t>
            </a:r>
          </a:p>
          <a:p>
            <a:pPr marL="1157817" lvl="2" indent="-514350"/>
            <a:r>
              <a:rPr lang="en-US" dirty="0"/>
              <a:t>We are just beginning to learn how to use it. </a:t>
            </a:r>
          </a:p>
        </p:txBody>
      </p:sp>
      <p:sp>
        <p:nvSpPr>
          <p:cNvPr id="3" name="Title 2">
            <a:extLst>
              <a:ext uri="{FF2B5EF4-FFF2-40B4-BE49-F238E27FC236}">
                <a16:creationId xmlns:a16="http://schemas.microsoft.com/office/drawing/2014/main" id="{3CEF8A70-FF06-804E-AF0F-B4C700605618}"/>
              </a:ext>
            </a:extLst>
          </p:cNvPr>
          <p:cNvSpPr>
            <a:spLocks noGrp="1"/>
          </p:cNvSpPr>
          <p:nvPr>
            <p:ph type="title"/>
          </p:nvPr>
        </p:nvSpPr>
        <p:spPr/>
        <p:txBody>
          <a:bodyPr/>
          <a:lstStyle/>
          <a:p>
            <a:r>
              <a:rPr lang="en-US" dirty="0"/>
              <a:t>Open Data Lessons</a:t>
            </a:r>
          </a:p>
        </p:txBody>
      </p:sp>
      <p:sp>
        <p:nvSpPr>
          <p:cNvPr id="4" name="TextBox 3">
            <a:extLst>
              <a:ext uri="{FF2B5EF4-FFF2-40B4-BE49-F238E27FC236}">
                <a16:creationId xmlns:a16="http://schemas.microsoft.com/office/drawing/2014/main" id="{FA64BDAE-3C84-416F-A59C-A5D887C7C1AB}"/>
              </a:ext>
            </a:extLst>
          </p:cNvPr>
          <p:cNvSpPr txBox="1"/>
          <p:nvPr/>
        </p:nvSpPr>
        <p:spPr>
          <a:xfrm>
            <a:off x="6765852" y="8896429"/>
            <a:ext cx="4101955" cy="5006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5023" tIns="65023" rIns="65023" bIns="65023"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Calibri"/>
                <a:ea typeface="Calibri"/>
                <a:cs typeface="Calibri"/>
                <a:sym typeface="Calibri"/>
              </a:rPr>
              <a:t>Simson.L.Garfinkel@census.gov</a:t>
            </a:r>
          </a:p>
        </p:txBody>
      </p:sp>
    </p:spTree>
    <p:extLst>
      <p:ext uri="{BB962C8B-B14F-4D97-AF65-F5344CB8AC3E}">
        <p14:creationId xmlns:p14="http://schemas.microsoft.com/office/powerpoint/2010/main" val="2076323482"/>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592E81-CA8D-7F43-A88C-533498C17EDF}"/>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9F88C62D-DFFD-8347-B1FC-D8B17812AE89}"/>
              </a:ext>
            </a:extLst>
          </p:cNvPr>
          <p:cNvPicPr>
            <a:picLocks noChangeAspect="1"/>
          </p:cNvPicPr>
          <p:nvPr/>
        </p:nvPicPr>
        <p:blipFill>
          <a:blip r:embed="rId3"/>
          <a:stretch>
            <a:fillRect/>
          </a:stretch>
        </p:blipFill>
        <p:spPr>
          <a:xfrm>
            <a:off x="1834997" y="0"/>
            <a:ext cx="9314163" cy="9753600"/>
          </a:xfrm>
          <a:prstGeom prst="rect">
            <a:avLst/>
          </a:prstGeom>
          <a:ln w="38100">
            <a:solidFill>
              <a:schemeClr val="tx1"/>
            </a:solidFill>
          </a:ln>
        </p:spPr>
        <p:style>
          <a:lnRef idx="2">
            <a:schemeClr val="dk1">
              <a:shade val="50000"/>
            </a:schemeClr>
          </a:lnRef>
          <a:fillRef idx="1">
            <a:schemeClr val="dk1"/>
          </a:fillRef>
          <a:effectRef idx="0">
            <a:schemeClr val="dk1"/>
          </a:effectRef>
          <a:fontRef idx="minor">
            <a:schemeClr val="lt1"/>
          </a:fontRef>
        </p:style>
      </p:pic>
      <p:sp>
        <p:nvSpPr>
          <p:cNvPr id="5" name="Rectangle 4">
            <a:extLst>
              <a:ext uri="{FF2B5EF4-FFF2-40B4-BE49-F238E27FC236}">
                <a16:creationId xmlns:a16="http://schemas.microsoft.com/office/drawing/2014/main" id="{6181FCB8-98F6-C64A-93F5-385F7C1AEC68}"/>
              </a:ext>
            </a:extLst>
          </p:cNvPr>
          <p:cNvSpPr/>
          <p:nvPr/>
        </p:nvSpPr>
        <p:spPr>
          <a:xfrm>
            <a:off x="314798" y="3079201"/>
            <a:ext cx="12364883" cy="461665"/>
          </a:xfrm>
          <a:prstGeom prst="rect">
            <a:avLst/>
          </a:prstGeom>
        </p:spPr>
        <p:txBody>
          <a:bodyPr wrap="square">
            <a:spAutoFit/>
          </a:bodyPr>
          <a:lstStyle/>
          <a:p>
            <a:endParaRPr lang="en-US" dirty="0">
              <a:latin typeface="+mn-lt"/>
            </a:endParaRPr>
          </a:p>
        </p:txBody>
      </p:sp>
    </p:spTree>
    <p:extLst>
      <p:ext uri="{BB962C8B-B14F-4D97-AF65-F5344CB8AC3E}">
        <p14:creationId xmlns:p14="http://schemas.microsoft.com/office/powerpoint/2010/main" val="3789475619"/>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592E81-CA8D-7F43-A88C-533498C17EDF}"/>
              </a:ext>
            </a:extLst>
          </p:cNvPr>
          <p:cNvSpPr>
            <a:spLocks noGrp="1"/>
          </p:cNvSpPr>
          <p:nvPr>
            <p:ph type="title"/>
          </p:nvPr>
        </p:nvSpPr>
        <p:spPr/>
        <p:txBody>
          <a:bodyPr/>
          <a:lstStyle/>
          <a:p>
            <a:r>
              <a:rPr lang="en-US" dirty="0"/>
              <a:t>Dallas Open Records: What went wrong?</a:t>
            </a:r>
          </a:p>
        </p:txBody>
      </p:sp>
      <p:sp>
        <p:nvSpPr>
          <p:cNvPr id="5" name="Rectangle 4">
            <a:extLst>
              <a:ext uri="{FF2B5EF4-FFF2-40B4-BE49-F238E27FC236}">
                <a16:creationId xmlns:a16="http://schemas.microsoft.com/office/drawing/2014/main" id="{6181FCB8-98F6-C64A-93F5-385F7C1AEC68}"/>
              </a:ext>
            </a:extLst>
          </p:cNvPr>
          <p:cNvSpPr/>
          <p:nvPr/>
        </p:nvSpPr>
        <p:spPr>
          <a:xfrm>
            <a:off x="314798" y="3079201"/>
            <a:ext cx="12364883" cy="461665"/>
          </a:xfrm>
          <a:prstGeom prst="rect">
            <a:avLst/>
          </a:prstGeom>
        </p:spPr>
        <p:txBody>
          <a:bodyPr wrap="square">
            <a:spAutoFit/>
          </a:bodyPr>
          <a:lstStyle/>
          <a:p>
            <a:endParaRPr lang="en-US" dirty="0">
              <a:latin typeface="+mn-lt"/>
            </a:endParaRPr>
          </a:p>
        </p:txBody>
      </p:sp>
      <p:sp>
        <p:nvSpPr>
          <p:cNvPr id="2" name="Text Placeholder 1">
            <a:extLst>
              <a:ext uri="{FF2B5EF4-FFF2-40B4-BE49-F238E27FC236}">
                <a16:creationId xmlns:a16="http://schemas.microsoft.com/office/drawing/2014/main" id="{4D52CB52-856E-9D44-880B-1A988C0C6426}"/>
              </a:ext>
            </a:extLst>
          </p:cNvPr>
          <p:cNvSpPr>
            <a:spLocks noGrp="1"/>
          </p:cNvSpPr>
          <p:nvPr>
            <p:ph type="body" idx="1"/>
          </p:nvPr>
        </p:nvSpPr>
        <p:spPr>
          <a:solidFill>
            <a:srgbClr val="FFFFFF"/>
          </a:solidFill>
        </p:spPr>
        <p:txBody>
          <a:bodyPr>
            <a:normAutofit fontScale="62500" lnSpcReduction="20000"/>
          </a:bodyPr>
          <a:lstStyle/>
          <a:p>
            <a:r>
              <a:rPr lang="en-US" sz="4800" dirty="0">
                <a:solidFill>
                  <a:srgbClr val="111111"/>
                </a:solidFill>
              </a:rPr>
              <a:t>“The Dallas Police Department made public the names, ages, and home addresses of some alleged sexual assault victims on an official website, an incident that highlights how the push to put more police records online may also be inadvertently leaving victims exposed.</a:t>
            </a:r>
          </a:p>
          <a:p>
            <a:r>
              <a:rPr lang="en-US" sz="4800" dirty="0"/>
              <a:t>…</a:t>
            </a:r>
          </a:p>
          <a:p>
            <a:r>
              <a:rPr lang="en-US" sz="4800" dirty="0"/>
              <a:t>“The Dallas Police Department’s online incident database does not appear to have included reports categorized as sexual assaults. In at least six other cases, though, the victim complained of a sexual assault or an attempted sexual assault and the incidents were labelled as “Class C Assault offenses” or simply “Injured Person.” In these cases, the name and age of that victim is listed online. A few times, the home address was included as well.</a:t>
            </a:r>
          </a:p>
          <a:p>
            <a:endParaRPr lang="en-US" sz="4800" dirty="0"/>
          </a:p>
          <a:p>
            <a:r>
              <a:rPr lang="en-US" sz="4800" dirty="0"/>
              <a:t>“In one instance, a note says a “suspect sexually and physically assaulted” the alleged victim. Another says an “unknown suspect had unwanted sexual contact with the complainant.” In some cases, the records seem to indicate that the alleged victims received follow-up sexual assault care from the department’s Victim Services unit.</a:t>
            </a:r>
          </a:p>
          <a:p>
            <a:endParaRPr lang="en-US" dirty="0"/>
          </a:p>
        </p:txBody>
      </p:sp>
    </p:spTree>
    <p:extLst>
      <p:ext uri="{BB962C8B-B14F-4D97-AF65-F5344CB8AC3E}">
        <p14:creationId xmlns:p14="http://schemas.microsoft.com/office/powerpoint/2010/main" val="178234376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47DB05-8B9B-AD46-8658-B360F3AE3A79}"/>
              </a:ext>
            </a:extLst>
          </p:cNvPr>
          <p:cNvSpPr>
            <a:spLocks noGrp="1"/>
          </p:cNvSpPr>
          <p:nvPr>
            <p:ph type="body" idx="1"/>
          </p:nvPr>
        </p:nvSpPr>
        <p:spPr/>
        <p:txBody>
          <a:bodyPr/>
          <a:lstStyle/>
          <a:p>
            <a:pPr marL="831080" lvl="1" indent="-514350">
              <a:buFont typeface="+mj-lt"/>
              <a:buAutoNum type="arabicPeriod"/>
            </a:pPr>
            <a:r>
              <a:rPr lang="en-US" dirty="0"/>
              <a:t>People want our data — but the data can cause harms.</a:t>
            </a:r>
          </a:p>
          <a:p>
            <a:endParaRPr lang="en-US" dirty="0"/>
          </a:p>
        </p:txBody>
      </p:sp>
      <p:sp>
        <p:nvSpPr>
          <p:cNvPr id="3" name="Title 2">
            <a:extLst>
              <a:ext uri="{FF2B5EF4-FFF2-40B4-BE49-F238E27FC236}">
                <a16:creationId xmlns:a16="http://schemas.microsoft.com/office/drawing/2014/main" id="{3CEF8A70-FF06-804E-AF0F-B4C700605618}"/>
              </a:ext>
            </a:extLst>
          </p:cNvPr>
          <p:cNvSpPr>
            <a:spLocks noGrp="1"/>
          </p:cNvSpPr>
          <p:nvPr>
            <p:ph type="title"/>
          </p:nvPr>
        </p:nvSpPr>
        <p:spPr/>
        <p:txBody>
          <a:bodyPr/>
          <a:lstStyle/>
          <a:p>
            <a:r>
              <a:rPr lang="en-US" dirty="0"/>
              <a:t>Open Data Lessons</a:t>
            </a:r>
          </a:p>
        </p:txBody>
      </p:sp>
    </p:spTree>
    <p:extLst>
      <p:ext uri="{BB962C8B-B14F-4D97-AF65-F5344CB8AC3E}">
        <p14:creationId xmlns:p14="http://schemas.microsoft.com/office/powerpoint/2010/main" val="3471383818"/>
      </p:ext>
    </p:extLst>
  </p:cSld>
  <p:clrMapOvr>
    <a:masterClrMapping/>
  </p:clrMapOvr>
  <p:transition spd="med"/>
</p:sld>
</file>

<file path=ppt/theme/theme1.xml><?xml version="1.0" encoding="utf-8"?>
<a:theme xmlns:a="http://schemas.openxmlformats.org/drawingml/2006/main" name="Default">
  <a:themeElements>
    <a:clrScheme name="Defaul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Default">
      <a:majorFont>
        <a:latin typeface="Helvetica"/>
        <a:ea typeface="Helvetica"/>
        <a:cs typeface="Helvetica"/>
      </a:majorFont>
      <a:minorFont>
        <a:latin typeface="Helvetica Neue"/>
        <a:ea typeface="Helvetica Neue"/>
        <a:cs typeface="Helvetica Neu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50800" dir="5400000" rotWithShape="0">
              <a:srgbClr val="000000">
                <a:alpha val="35000"/>
              </a:srgbClr>
            </a:outerShdw>
          </a:effectLst>
        </a:effectStyle>
        <a:effectStyle>
          <a:effectLst>
            <a:outerShdw blurRad="63500" dist="50800" dir="5400000" rotWithShape="0">
              <a:srgbClr val="000000">
                <a:alpha val="35000"/>
              </a:srgbClr>
            </a:outerShdw>
          </a:effectLst>
        </a:effectStyle>
        <a:effectStyle>
          <a:effectLst>
            <a:outerShdw blurRad="63500" dist="508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76200" cap="flat">
          <a:solidFill>
            <a:schemeClr val="accent1"/>
          </a:solidFill>
          <a:prstDash val="solid"/>
          <a:bevel/>
        </a:ln>
        <a:effectLst>
          <a:outerShdw blurRad="63500" dist="50800" dir="5400000" rotWithShape="0">
            <a:srgbClr val="000000">
              <a:alpha val="35000"/>
            </a:srgbClr>
          </a:outerShdw>
        </a:effectLst>
        <a:sp3d/>
      </a:spPr>
      <a:bodyPr rot="0" spcFirstLastPara="1" vertOverflow="overflow" horzOverflow="overflow" vert="horz" wrap="square" lIns="65023" tIns="65023" rIns="65023" bIns="65023"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76200" cap="flat">
          <a:solidFill>
            <a:schemeClr val="accent1"/>
          </a:solidFill>
          <a:prstDash val="solid"/>
          <a:bevel/>
        </a:ln>
        <a:effectLst>
          <a:outerShdw blurRad="63500" dist="508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65023" tIns="65023" rIns="65023" bIns="65023"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Default">
      <a:majorFont>
        <a:latin typeface="Helvetica"/>
        <a:ea typeface="Helvetica"/>
        <a:cs typeface="Helvetica"/>
      </a:majorFont>
      <a:minorFont>
        <a:latin typeface="Helvetica Neue"/>
        <a:ea typeface="Helvetica Neue"/>
        <a:cs typeface="Helvetica Neu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50800" dir="5400000" rotWithShape="0">
              <a:srgbClr val="000000">
                <a:alpha val="35000"/>
              </a:srgbClr>
            </a:outerShdw>
          </a:effectLst>
        </a:effectStyle>
        <a:effectStyle>
          <a:effectLst>
            <a:outerShdw blurRad="63500" dist="50800" dir="5400000" rotWithShape="0">
              <a:srgbClr val="000000">
                <a:alpha val="35000"/>
              </a:srgbClr>
            </a:outerShdw>
          </a:effectLst>
        </a:effectStyle>
        <a:effectStyle>
          <a:effectLst>
            <a:outerShdw blurRad="63500" dist="508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76200" cap="flat">
          <a:solidFill>
            <a:schemeClr val="accent1"/>
          </a:solidFill>
          <a:prstDash val="solid"/>
          <a:bevel/>
        </a:ln>
        <a:effectLst>
          <a:outerShdw blurRad="63500" dist="50800" dir="5400000" rotWithShape="0">
            <a:srgbClr val="000000">
              <a:alpha val="35000"/>
            </a:srgbClr>
          </a:outerShdw>
        </a:effectLst>
        <a:sp3d/>
      </a:spPr>
      <a:bodyPr rot="0" spcFirstLastPara="1" vertOverflow="overflow" horzOverflow="overflow" vert="horz" wrap="square" lIns="65023" tIns="65023" rIns="65023" bIns="65023"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76200" cap="flat">
          <a:solidFill>
            <a:schemeClr val="accent1"/>
          </a:solidFill>
          <a:prstDash val="solid"/>
          <a:bevel/>
        </a:ln>
        <a:effectLst>
          <a:outerShdw blurRad="63500" dist="508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65023" tIns="65023" rIns="65023" bIns="65023"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F07D9E52542834C9BEFF48A5971C7F6" ma:contentTypeVersion="0" ma:contentTypeDescription="Create a new document." ma:contentTypeScope="" ma:versionID="4d2d896bf58b2a54c3d45b2b4c70a507">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289D5AD-F6A7-45C9-B7F4-7760A51F01B5}">
  <ds:schemaRefs>
    <ds:schemaRef ds:uri="http://schemas.microsoft.com/office/infopath/2007/PartnerControls"/>
    <ds:schemaRef ds:uri="http://purl.org/dc/dcmitype/"/>
    <ds:schemaRef ds:uri="http://purl.org/dc/elements/1.1/"/>
    <ds:schemaRef ds:uri="http://schemas.microsoft.com/office/2006/metadata/properties"/>
    <ds:schemaRef ds:uri="http://purl.org/dc/terms/"/>
    <ds:schemaRef ds:uri="http://schemas.microsoft.com/office/2006/documentManagement/type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0A3F7AFD-825E-4ED6-A66A-474EC66462D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BF903360-50D5-4705-91B4-89F3C2D3431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4671</TotalTime>
  <Words>3725</Words>
  <Application>Microsoft Macintosh PowerPoint</Application>
  <PresentationFormat>Custom</PresentationFormat>
  <Paragraphs>1133</Paragraphs>
  <Slides>67</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67</vt:i4>
      </vt:variant>
    </vt:vector>
  </HeadingPairs>
  <TitlesOfParts>
    <vt:vector size="73" baseType="lpstr">
      <vt:lpstr>Arial</vt:lpstr>
      <vt:lpstr>Calibri</vt:lpstr>
      <vt:lpstr>Consolas</vt:lpstr>
      <vt:lpstr>Helvetica</vt:lpstr>
      <vt:lpstr>Helvetica Neue</vt:lpstr>
      <vt:lpstr>Default</vt:lpstr>
      <vt:lpstr>De-Identification and Differential Privacy</vt:lpstr>
      <vt:lpstr>Outline for today’s talk</vt:lpstr>
      <vt:lpstr>Lesson 1: People want our data</vt:lpstr>
      <vt:lpstr>Open Data and data products using information from individuals holds great promise…</vt:lpstr>
      <vt:lpstr>Land Rover plans to use real-time data to help you avoid the next big thing!</vt:lpstr>
      <vt:lpstr>Open Data concerns are shared by  Federal, State, Local Governments &amp; Organizations.</vt:lpstr>
      <vt:lpstr>PowerPoint Presentation</vt:lpstr>
      <vt:lpstr>Dallas Open Records: What went wrong?</vt:lpstr>
      <vt:lpstr>Open Data Lessons</vt:lpstr>
      <vt:lpstr>Outline for today’s talk</vt:lpstr>
      <vt:lpstr>Lesson 2:  We can de-identify data by removing names. </vt:lpstr>
      <vt:lpstr>Open Data is US Policy.</vt:lpstr>
      <vt:lpstr>M-13-13: Open Data must be consistent with privacy</vt:lpstr>
      <vt:lpstr>M-13-13 warns that data may be identifiable</vt:lpstr>
      <vt:lpstr>Corporations have taken a similar approach. It sometimes doesn’t work.</vt:lpstr>
      <vt:lpstr>AOL’s logs were de-identified…</vt:lpstr>
      <vt:lpstr>A face exposed for AOL searcher no. 4417749. New York Times.  Aug 9, 2006. (Barbaro &amp; Zeller)</vt:lpstr>
      <vt:lpstr>Government agencies have also inadvertently revealed personal information.</vt:lpstr>
      <vt:lpstr>NYC TLC provided Chris Whong with all of the data</vt:lpstr>
      <vt:lpstr>With this data, you can make a map of NYC Taxi Service</vt:lpstr>
      <vt:lpstr>Compare taxi prices and Uber prices:</vt:lpstr>
      <vt:lpstr>Each taxi has a pseudonym,  which allows taxi rides to be linked.</vt:lpstr>
      <vt:lpstr>The taxi medallion numbers were not properly de-identified.</vt:lpstr>
      <vt:lpstr>Tockar performed a “brute force” attack on the hashes.</vt:lpstr>
      <vt:lpstr>Open Data Lessons</vt:lpstr>
      <vt:lpstr>Outline for today’s talk</vt:lpstr>
      <vt:lpstr>Lesson 3:  Beyond names, all direct identifiers must be removed.</vt:lpstr>
      <vt:lpstr>Agencies want to release data to researchers</vt:lpstr>
      <vt:lpstr>May 18, 1996: Massachusetts Governor William Weld Collapses at Bentley College Commencement</vt:lpstr>
      <vt:lpstr>In 1997, MIT Graduate Student Latanya Sweeney decided to search for William Weld’s medical records in the GIC data.</vt:lpstr>
      <vt:lpstr>“Linkage Attack” Matching records using quasi-identifiers </vt:lpstr>
      <vt:lpstr>Sweeney invented K-Anonymity A model for de-identifying structured data.</vt:lpstr>
      <vt:lpstr>Sweeney invented K-Anonymity A model for de-identifying structured data.</vt:lpstr>
      <vt:lpstr>A dataset is “k-anonymous” if every record is in a set of at least k indistinguishable individuals</vt:lpstr>
      <vt:lpstr>K- anonyminity does not prevent attribute disclosure:   We know all [Black / 65 / M] had a Gastric Ulcer.</vt:lpstr>
      <vt:lpstr>Removing or transforming direct identifiers</vt:lpstr>
      <vt:lpstr>Transforming quasi-identifiers</vt:lpstr>
      <vt:lpstr>De-identification Caveats — what can go wrong</vt:lpstr>
      <vt:lpstr>Open Data Lessons</vt:lpstr>
      <vt:lpstr>Outline for today’s talk</vt:lpstr>
      <vt:lpstr>All data are potentially identifying.</vt:lpstr>
      <vt:lpstr>The Netflix Challenge (2008-2009)</vt:lpstr>
      <vt:lpstr>Re-identifying the Netflix Challenge Victims</vt:lpstr>
      <vt:lpstr>PowerPoint Presentation</vt:lpstr>
      <vt:lpstr>PowerPoint Presentation</vt:lpstr>
      <vt:lpstr>Open Data Lessons</vt:lpstr>
      <vt:lpstr>Outline for today’s talk</vt:lpstr>
      <vt:lpstr>Lesson 5: Database Reconstruction is a real threat.</vt:lpstr>
      <vt:lpstr>Every time an agency publishes statistics based on confidential data, a little bit of information is revealed.</vt:lpstr>
      <vt:lpstr>Even when values are suppressed,  confidential data can be reconstructed. </vt:lpstr>
      <vt:lpstr>One way to reconstruct:  create simultaneous equations consistent with published data.</vt:lpstr>
      <vt:lpstr>In 2003, Dinur &amp; Nissim showed that statistical databases can be reconstructed with far less data than was previously thought.</vt:lpstr>
      <vt:lpstr>Perturbation (noise infusion) is the only way to protect against database reconstruction.</vt:lpstr>
      <vt:lpstr>Open Data Lessons</vt:lpstr>
      <vt:lpstr>Outline for today’s talk</vt:lpstr>
      <vt:lpstr>Differential Privacy: The Big Idea</vt:lpstr>
      <vt:lpstr>Differential privacy is a new approach for assuring privacy in the release of statistical data.</vt:lpstr>
      <vt:lpstr>In traditional data publications, there are many ways that the contributions of an individual can leak out</vt:lpstr>
      <vt:lpstr>Differential privacy’s core idea:  Create uncertainty regarding the presence any person in the dataset. </vt:lpstr>
      <vt:lpstr>If we ran the statistics different times, we would get different results</vt:lpstr>
      <vt:lpstr>Data users understand that noise has been added.</vt:lpstr>
      <vt:lpstr>How much noise do we add?  That is a policy decision</vt:lpstr>
      <vt:lpstr>Noise can be added in two places: 1) When data are collected.   2) When statistics are produced.</vt:lpstr>
      <vt:lpstr>Other choices for policy makers</vt:lpstr>
      <vt:lpstr>Final problem: what do we do about microdata?</vt:lpstr>
      <vt:lpstr>Differential privacy was invented in 2006 by  Dwork, McSherry, Nissim and Smith</vt:lpstr>
      <vt:lpstr>Open Data Lessons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De-identificaiton and Re-identification of PII</dc:title>
  <dc:creator>John Maron Abowd (CENSUS/ADRM FED)</dc:creator>
  <cp:lastModifiedBy>Simson Garfinkel</cp:lastModifiedBy>
  <cp:revision>432</cp:revision>
  <dcterms:modified xsi:type="dcterms:W3CDTF">2020-01-27T15:18:44Z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0x0101001F07D9E52542834C9BEFF48A5971C7F6</vt:lpwstr>
  </property>
</Properties>
</file>