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9"/>
  </p:notesMasterIdLst>
  <p:sldIdLst>
    <p:sldId id="256" r:id="rId5"/>
    <p:sldId id="505" r:id="rId6"/>
    <p:sldId id="477" r:id="rId7"/>
    <p:sldId id="262" r:id="rId8"/>
    <p:sldId id="479" r:id="rId9"/>
    <p:sldId id="504" r:id="rId10"/>
    <p:sldId id="264" r:id="rId11"/>
    <p:sldId id="263" r:id="rId12"/>
    <p:sldId id="360" r:id="rId13"/>
    <p:sldId id="361" r:id="rId14"/>
    <p:sldId id="362" r:id="rId15"/>
    <p:sldId id="363" r:id="rId16"/>
    <p:sldId id="448" r:id="rId17"/>
    <p:sldId id="364" r:id="rId18"/>
    <p:sldId id="480" r:id="rId19"/>
    <p:sldId id="481" r:id="rId20"/>
    <p:sldId id="365" r:id="rId21"/>
    <p:sldId id="462" r:id="rId22"/>
    <p:sldId id="353" r:id="rId23"/>
    <p:sldId id="421" r:id="rId24"/>
    <p:sldId id="463" r:id="rId25"/>
    <p:sldId id="423" r:id="rId26"/>
    <p:sldId id="482" r:id="rId27"/>
    <p:sldId id="485" r:id="rId28"/>
    <p:sldId id="452" r:id="rId29"/>
    <p:sldId id="453" r:id="rId30"/>
    <p:sldId id="473" r:id="rId31"/>
    <p:sldId id="425" r:id="rId32"/>
    <p:sldId id="450" r:id="rId33"/>
    <p:sldId id="451" r:id="rId34"/>
    <p:sldId id="449" r:id="rId35"/>
    <p:sldId id="455" r:id="rId36"/>
    <p:sldId id="486" r:id="rId37"/>
    <p:sldId id="483" r:id="rId38"/>
    <p:sldId id="443" r:id="rId39"/>
    <p:sldId id="444" r:id="rId40"/>
    <p:sldId id="464" r:id="rId41"/>
    <p:sldId id="465" r:id="rId42"/>
    <p:sldId id="454" r:id="rId43"/>
    <p:sldId id="456" r:id="rId44"/>
    <p:sldId id="484" r:id="rId45"/>
    <p:sldId id="370" r:id="rId46"/>
    <p:sldId id="457" r:id="rId47"/>
    <p:sldId id="458" r:id="rId48"/>
    <p:sldId id="459" r:id="rId49"/>
    <p:sldId id="460" r:id="rId50"/>
    <p:sldId id="476" r:id="rId51"/>
    <p:sldId id="475" r:id="rId52"/>
    <p:sldId id="461" r:id="rId53"/>
    <p:sldId id="397" r:id="rId54"/>
    <p:sldId id="279" r:id="rId55"/>
    <p:sldId id="327" r:id="rId56"/>
    <p:sldId id="409" r:id="rId57"/>
    <p:sldId id="389" r:id="rId58"/>
    <p:sldId id="334" r:id="rId59"/>
    <p:sldId id="498" r:id="rId60"/>
    <p:sldId id="468" r:id="rId61"/>
    <p:sldId id="337" r:id="rId62"/>
    <p:sldId id="390" r:id="rId63"/>
    <p:sldId id="499" r:id="rId64"/>
    <p:sldId id="466" r:id="rId65"/>
    <p:sldId id="497" r:id="rId66"/>
    <p:sldId id="489" r:id="rId67"/>
    <p:sldId id="500" r:id="rId68"/>
    <p:sldId id="501" r:id="rId69"/>
    <p:sldId id="502" r:id="rId70"/>
    <p:sldId id="503" r:id="rId71"/>
    <p:sldId id="495" r:id="rId72"/>
    <p:sldId id="471" r:id="rId73"/>
    <p:sldId id="391" r:id="rId74"/>
    <p:sldId id="472" r:id="rId75"/>
    <p:sldId id="474" r:id="rId76"/>
    <p:sldId id="384" r:id="rId77"/>
    <p:sldId id="392" r:id="rId78"/>
    <p:sldId id="297" r:id="rId79"/>
    <p:sldId id="394" r:id="rId80"/>
    <p:sldId id="506" r:id="rId81"/>
    <p:sldId id="488" r:id="rId82"/>
    <p:sldId id="324" r:id="rId83"/>
    <p:sldId id="330" r:id="rId84"/>
    <p:sldId id="294" r:id="rId85"/>
    <p:sldId id="395" r:id="rId86"/>
    <p:sldId id="507" r:id="rId87"/>
    <p:sldId id="283" r:id="rId88"/>
    <p:sldId id="325" r:id="rId89"/>
    <p:sldId id="487" r:id="rId90"/>
    <p:sldId id="494" r:id="rId91"/>
    <p:sldId id="490" r:id="rId92"/>
    <p:sldId id="496" r:id="rId93"/>
    <p:sldId id="491" r:id="rId94"/>
    <p:sldId id="492" r:id="rId95"/>
    <p:sldId id="493" r:id="rId96"/>
    <p:sldId id="439" r:id="rId97"/>
    <p:sldId id="396" r:id="rId9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7DDE1E-A3F1-004B-8647-9BC550452166}">
          <p14:sldIdLst>
            <p14:sldId id="256"/>
            <p14:sldId id="505"/>
            <p14:sldId id="477"/>
            <p14:sldId id="262"/>
            <p14:sldId id="479"/>
            <p14:sldId id="504"/>
          </p14:sldIdLst>
        </p14:section>
        <p14:section name="Motivation" id="{64CF5620-8D47-4845-8019-3B7A98AE9575}">
          <p14:sldIdLst>
            <p14:sldId id="264"/>
            <p14:sldId id="263"/>
            <p14:sldId id="360"/>
            <p14:sldId id="361"/>
            <p14:sldId id="362"/>
            <p14:sldId id="363"/>
            <p14:sldId id="448"/>
          </p14:sldIdLst>
        </p14:section>
        <p14:section name="2010 Census" id="{219F547F-5D4A-0147-A667-60ABAFFE6CD8}">
          <p14:sldIdLst>
            <p14:sldId id="364"/>
            <p14:sldId id="480"/>
            <p14:sldId id="481"/>
            <p14:sldId id="365"/>
            <p14:sldId id="462"/>
            <p14:sldId id="353"/>
            <p14:sldId id="421"/>
            <p14:sldId id="463"/>
            <p14:sldId id="423"/>
            <p14:sldId id="482"/>
            <p14:sldId id="485"/>
            <p14:sldId id="452"/>
            <p14:sldId id="453"/>
            <p14:sldId id="473"/>
            <p14:sldId id="425"/>
            <p14:sldId id="450"/>
            <p14:sldId id="451"/>
            <p14:sldId id="449"/>
            <p14:sldId id="455"/>
            <p14:sldId id="486"/>
            <p14:sldId id="483"/>
            <p14:sldId id="443"/>
            <p14:sldId id="444"/>
            <p14:sldId id="464"/>
            <p14:sldId id="465"/>
            <p14:sldId id="454"/>
            <p14:sldId id="456"/>
          </p14:sldIdLst>
        </p14:section>
        <p14:section name="Query Auditing and DP" id="{BAC02524-7A92-5740-9A72-A2C41CE525F4}">
          <p14:sldIdLst>
            <p14:sldId id="484"/>
            <p14:sldId id="370"/>
            <p14:sldId id="457"/>
            <p14:sldId id="458"/>
            <p14:sldId id="459"/>
            <p14:sldId id="460"/>
            <p14:sldId id="476"/>
            <p14:sldId id="475"/>
            <p14:sldId id="461"/>
          </p14:sldIdLst>
        </p14:section>
        <p14:section name="2020 Census" id="{B514EECA-03FA-6443-984D-E9DD3B525E65}">
          <p14:sldIdLst>
            <p14:sldId id="397"/>
            <p14:sldId id="279"/>
            <p14:sldId id="327"/>
            <p14:sldId id="409"/>
            <p14:sldId id="389"/>
            <p14:sldId id="334"/>
            <p14:sldId id="498"/>
            <p14:sldId id="468"/>
            <p14:sldId id="337"/>
            <p14:sldId id="390"/>
            <p14:sldId id="499"/>
            <p14:sldId id="466"/>
            <p14:sldId id="497"/>
            <p14:sldId id="489"/>
            <p14:sldId id="500"/>
            <p14:sldId id="501"/>
            <p14:sldId id="502"/>
            <p14:sldId id="503"/>
            <p14:sldId id="495"/>
            <p14:sldId id="471"/>
            <p14:sldId id="391"/>
            <p14:sldId id="472"/>
            <p14:sldId id="474"/>
            <p14:sldId id="384"/>
            <p14:sldId id="392"/>
            <p14:sldId id="297"/>
            <p14:sldId id="394"/>
            <p14:sldId id="506"/>
            <p14:sldId id="488"/>
            <p14:sldId id="324"/>
            <p14:sldId id="330"/>
            <p14:sldId id="294"/>
            <p14:sldId id="395"/>
            <p14:sldId id="507"/>
            <p14:sldId id="283"/>
            <p14:sldId id="325"/>
          </p14:sldIdLst>
        </p14:section>
        <p14:section name="Critics" id="{BA89A21C-F860-492B-B51E-22EFDCF5F6CA}">
          <p14:sldIdLst>
            <p14:sldId id="487"/>
            <p14:sldId id="494"/>
            <p14:sldId id="490"/>
            <p14:sldId id="496"/>
            <p14:sldId id="491"/>
            <p14:sldId id="492"/>
            <p14:sldId id="493"/>
          </p14:sldIdLst>
        </p14:section>
        <p14:section name="Conclusion" id="{34A479C3-E72C-45DE-93CC-81D58D020402}">
          <p14:sldIdLst>
            <p14:sldId id="439"/>
            <p14:sldId id="39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Maron Abowd (CENSUS/ADRM FED)" initials="JMA(F" lastIdx="14" clrIdx="0">
    <p:extLst>
      <p:ext uri="{19B8F6BF-5375-455C-9EA6-DF929625EA0E}">
        <p15:presenceInfo xmlns:p15="http://schemas.microsoft.com/office/powerpoint/2012/main" userId="S-1-5-21-2418650581-3053253586-2785318765-169177" providerId="AD"/>
      </p:ext>
    </p:extLst>
  </p:cmAuthor>
  <p:cmAuthor id="2" name="Simson L Garfinkel (CENSUS/ADRM FED)" initials="SLG(F" lastIdx="5" clrIdx="1">
    <p:extLst>
      <p:ext uri="{19B8F6BF-5375-455C-9EA6-DF929625EA0E}">
        <p15:presenceInfo xmlns:p15="http://schemas.microsoft.com/office/powerpoint/2012/main" userId="S-1-5-21-2418650581-3053253586-2785318765-2589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00"/>
    <a:srgbClr val="00FF00"/>
    <a:srgbClr val="FFFF66"/>
    <a:srgbClr val="C0504D"/>
    <a:srgbClr val="9BBB59"/>
    <a:srgbClr val="F79646"/>
    <a:srgbClr val="868686"/>
    <a:srgbClr val="FF3300"/>
    <a:srgbClr val="A9203D"/>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76" autoAdjust="0"/>
    <p:restoredTop sz="73408" autoAdjust="0"/>
  </p:normalViewPr>
  <p:slideViewPr>
    <p:cSldViewPr>
      <p:cViewPr varScale="1">
        <p:scale>
          <a:sx n="73" d="100"/>
          <a:sy n="73" d="100"/>
        </p:scale>
        <p:origin x="672" y="184"/>
      </p:cViewPr>
      <p:guideLst>
        <p:guide orient="horz" pos="2160"/>
        <p:guide pos="3840"/>
      </p:guideLst>
    </p:cSldViewPr>
  </p:slideViewPr>
  <p:notesTextViewPr>
    <p:cViewPr>
      <p:scale>
        <a:sx n="150" d="100"/>
        <a:sy n="150" d="100"/>
      </p:scale>
      <p:origin x="0" y="0"/>
    </p:cViewPr>
  </p:notesTextViewPr>
  <p:sorterViewPr>
    <p:cViewPr>
      <p:scale>
        <a:sx n="66" d="100"/>
        <a:sy n="66" d="100"/>
      </p:scale>
      <p:origin x="0" y="-22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Dropbox\Census%20Docs\ADRM\Urban%20Institute\Administrative%20Data%20Roundtable\Randomized%20Response-revised.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baseline="0" dirty="0"/>
              <a:t>Tradeoff between Accuracy and Privacy Loss</a:t>
            </a:r>
          </a:p>
        </c:rich>
      </c:tx>
      <c:layout>
        <c:manualLayout>
          <c:xMode val="edge"/>
          <c:yMode val="edge"/>
          <c:x val="0.22200649449058227"/>
          <c:y val="3.1774051822442022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scatterChart>
        <c:scatterStyle val="smoothMarker"/>
        <c:varyColors val="0"/>
        <c:ser>
          <c:idx val="0"/>
          <c:order val="0"/>
          <c:tx>
            <c:strRef>
              <c:f>'Plot data'!$B$1</c:f>
              <c:strCache>
                <c:ptCount val="1"/>
                <c:pt idx="0">
                  <c:v>Accuracy</c:v>
                </c:pt>
              </c:strCache>
            </c:strRef>
          </c:tx>
          <c:spPr>
            <a:ln w="50800" cap="rnd">
              <a:solidFill>
                <a:schemeClr val="accent1"/>
              </a:solidFill>
              <a:round/>
            </a:ln>
            <a:effectLst>
              <a:outerShdw blurRad="40000" dist="23000" dir="5400000" rotWithShape="0">
                <a:srgbClr val="000000">
                  <a:alpha val="35000"/>
                </a:srgbClr>
              </a:outerShdw>
            </a:effectLst>
          </c:spPr>
          <c:marker>
            <c:symbol val="none"/>
          </c:marker>
          <c:xVal>
            <c:numRef>
              <c:f>'Plot data'!$A$2:$A$12</c:f>
              <c:numCache>
                <c:formatCode>General</c:formatCode>
                <c:ptCount val="11"/>
                <c:pt idx="0">
                  <c:v>0</c:v>
                </c:pt>
                <c:pt idx="1">
                  <c:v>0.1</c:v>
                </c:pt>
                <c:pt idx="2">
                  <c:v>0.2</c:v>
                </c:pt>
                <c:pt idx="3">
                  <c:v>0.5</c:v>
                </c:pt>
                <c:pt idx="4">
                  <c:v>1</c:v>
                </c:pt>
                <c:pt idx="5">
                  <c:v>2</c:v>
                </c:pt>
                <c:pt idx="6">
                  <c:v>3</c:v>
                </c:pt>
                <c:pt idx="7">
                  <c:v>4</c:v>
                </c:pt>
                <c:pt idx="8">
                  <c:v>6</c:v>
                </c:pt>
                <c:pt idx="9">
                  <c:v>8</c:v>
                </c:pt>
                <c:pt idx="10">
                  <c:v>10</c:v>
                </c:pt>
              </c:numCache>
            </c:numRef>
          </c:xVal>
          <c:yVal>
            <c:numRef>
              <c:f>'Plot data'!$B$2:$B$12</c:f>
              <c:numCache>
                <c:formatCode>General</c:formatCode>
                <c:ptCount val="11"/>
                <c:pt idx="0">
                  <c:v>0</c:v>
                </c:pt>
                <c:pt idx="1">
                  <c:v>0.25</c:v>
                </c:pt>
                <c:pt idx="2">
                  <c:v>0.38</c:v>
                </c:pt>
                <c:pt idx="3">
                  <c:v>0.5</c:v>
                </c:pt>
                <c:pt idx="4">
                  <c:v>0.6</c:v>
                </c:pt>
                <c:pt idx="5">
                  <c:v>0.73</c:v>
                </c:pt>
                <c:pt idx="6">
                  <c:v>0.82</c:v>
                </c:pt>
                <c:pt idx="7">
                  <c:v>0.89</c:v>
                </c:pt>
                <c:pt idx="8">
                  <c:v>0.95</c:v>
                </c:pt>
                <c:pt idx="9">
                  <c:v>0.98</c:v>
                </c:pt>
                <c:pt idx="10">
                  <c:v>0.999</c:v>
                </c:pt>
              </c:numCache>
            </c:numRef>
          </c:yVal>
          <c:smooth val="1"/>
          <c:extLst>
            <c:ext xmlns:c16="http://schemas.microsoft.com/office/drawing/2014/chart" uri="{C3380CC4-5D6E-409C-BE32-E72D297353CC}">
              <c16:uniqueId val="{00000000-8F7A-46E0-9E92-DD5D2B03626B}"/>
            </c:ext>
          </c:extLst>
        </c:ser>
        <c:dLbls>
          <c:showLegendKey val="0"/>
          <c:showVal val="0"/>
          <c:showCatName val="0"/>
          <c:showSerName val="0"/>
          <c:showPercent val="0"/>
          <c:showBubbleSize val="0"/>
        </c:dLbls>
        <c:axId val="374100984"/>
        <c:axId val="374097376"/>
      </c:scatterChart>
      <c:valAx>
        <c:axId val="374100984"/>
        <c:scaling>
          <c:orientation val="minMax"/>
          <c:max val="10"/>
        </c:scaling>
        <c:delete val="1"/>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baseline="0" dirty="0"/>
                  <a:t>Privacy Loss (epsilon): 0 to ∞</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crossAx val="374097376"/>
        <c:crosses val="autoZero"/>
        <c:crossBetween val="midCat"/>
      </c:valAx>
      <c:valAx>
        <c:axId val="374097376"/>
        <c:scaling>
          <c:orientation val="minMax"/>
          <c:max val="1"/>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baseline="0" dirty="0"/>
                  <a:t>Accuracy 0-100%</a:t>
                </a: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3741009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Production Possibilities for Alternative</a:t>
            </a:r>
            <a:r>
              <a:rPr lang="en-US" sz="1600" baseline="0" dirty="0"/>
              <a:t> Mechanisms</a:t>
            </a:r>
            <a:endParaRPr lang="en-US" sz="1600" dirty="0"/>
          </a:p>
        </c:rich>
      </c:tx>
      <c:layout>
        <c:manualLayout>
          <c:xMode val="edge"/>
          <c:yMode val="edge"/>
          <c:x val="0.22069857026350354"/>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2150141132508972E-2"/>
          <c:y val="6.7011332555827891E-2"/>
          <c:w val="0.89035903539787442"/>
          <c:h val="0.82667763298371777"/>
        </c:manualLayout>
      </c:layout>
      <c:scatterChart>
        <c:scatterStyle val="smoothMarker"/>
        <c:varyColors val="0"/>
        <c:ser>
          <c:idx val="0"/>
          <c:order val="0"/>
          <c:tx>
            <c:strRef>
              <c:f>'[Randomized Response-revised.xlsx]Graph data'!$E$1</c:f>
              <c:strCache>
                <c:ptCount val="1"/>
                <c:pt idx="0">
                  <c:v>Relative Precision</c:v>
                </c:pt>
              </c:strCache>
            </c:strRef>
          </c:tx>
          <c:spPr>
            <a:ln w="38100" cap="rnd">
              <a:solidFill>
                <a:schemeClr val="accent4"/>
              </a:solidFill>
              <a:round/>
            </a:ln>
            <a:effectLst/>
          </c:spPr>
          <c:marker>
            <c:symbol val="none"/>
          </c:marker>
          <c:xVal>
            <c:numRef>
              <c:f>'[Randomized Response-revised.xlsx]Graph data'!$D$2:$D$107</c:f>
              <c:numCache>
                <c:formatCode>General</c:formatCode>
                <c:ptCount val="106"/>
                <c:pt idx="0">
                  <c:v>0</c:v>
                </c:pt>
                <c:pt idx="1">
                  <c:v>2.0000666706669435E-2</c:v>
                </c:pt>
                <c:pt idx="2">
                  <c:v>4.0005334613699206E-2</c:v>
                </c:pt>
                <c:pt idx="3">
                  <c:v>6.0018009726252951E-2</c:v>
                </c:pt>
                <c:pt idx="4">
                  <c:v>8.0042707673536564E-2</c:v>
                </c:pt>
                <c:pt idx="5">
                  <c:v>0.10008345855698263</c:v>
                </c:pt>
                <c:pt idx="6">
                  <c:v>0.12014431184206341</c:v>
                </c:pt>
                <c:pt idx="7">
                  <c:v>0.14022934130865011</c:v>
                </c:pt>
                <c:pt idx="8">
                  <c:v>0.16034265007517948</c:v>
                </c:pt>
                <c:pt idx="9">
                  <c:v>0.18048837571229362</c:v>
                </c:pt>
                <c:pt idx="10">
                  <c:v>0.20067069546215124</c:v>
                </c:pt>
                <c:pt idx="11">
                  <c:v>0.22089383158019424</c:v>
                </c:pt>
                <c:pt idx="12">
                  <c:v>0.24116205681688788</c:v>
                </c:pt>
                <c:pt idx="13">
                  <c:v>0.26147970005775673</c:v>
                </c:pt>
                <c:pt idx="14">
                  <c:v>0.28185115214098766</c:v>
                </c:pt>
                <c:pt idx="15">
                  <c:v>0.30228087187293351</c:v>
                </c:pt>
                <c:pt idx="16">
                  <c:v>0.32277339226305102</c:v>
                </c:pt>
                <c:pt idx="17">
                  <c:v>0.34333332700115821</c:v>
                </c:pt>
                <c:pt idx="18">
                  <c:v>0.36396537720141159</c:v>
                </c:pt>
                <c:pt idx="19">
                  <c:v>0.38467433843909066</c:v>
                </c:pt>
                <c:pt idx="20">
                  <c:v>0.40546510810816438</c:v>
                </c:pt>
                <c:pt idx="21">
                  <c:v>0.42634269312971973</c:v>
                </c:pt>
                <c:pt idx="22">
                  <c:v>0.44731221804366494</c:v>
                </c:pt>
                <c:pt idx="23">
                  <c:v>0.46837893351873378</c:v>
                </c:pt>
                <c:pt idx="24">
                  <c:v>0.4895482253187059</c:v>
                </c:pt>
                <c:pt idx="25">
                  <c:v>0.51082562376599072</c:v>
                </c:pt>
                <c:pt idx="26">
                  <c:v>0.53221681374730845</c:v>
                </c:pt>
                <c:pt idx="27">
                  <c:v>0.55372764531020013</c:v>
                </c:pt>
                <c:pt idx="28">
                  <c:v>0.57536414490356202</c:v>
                </c:pt>
                <c:pt idx="29">
                  <c:v>0.59713252732035682</c:v>
                </c:pt>
                <c:pt idx="30">
                  <c:v>0.61903920840622373</c:v>
                </c:pt>
                <c:pt idx="31">
                  <c:v>0.64109081860389228</c:v>
                </c:pt>
                <c:pt idx="32">
                  <c:v>0.66329421741026451</c:v>
                </c:pt>
                <c:pt idx="33">
                  <c:v>0.68565650883078788</c:v>
                </c:pt>
                <c:pt idx="34">
                  <c:v>0.70818505792448627</c:v>
                </c:pt>
                <c:pt idx="35">
                  <c:v>0.73088750854279261</c:v>
                </c:pt>
                <c:pt idx="36">
                  <c:v>0.75377180237638053</c:v>
                </c:pt>
                <c:pt idx="37">
                  <c:v>0.7768461994365925</c:v>
                </c:pt>
                <c:pt idx="38">
                  <c:v>0.80011930011211363</c:v>
                </c:pt>
                <c:pt idx="39">
                  <c:v>0.82360006895738069</c:v>
                </c:pt>
                <c:pt idx="40">
                  <c:v>0.847297860387204</c:v>
                </c:pt>
                <c:pt idx="41">
                  <c:v>0.87122244647244917</c:v>
                </c:pt>
                <c:pt idx="42">
                  <c:v>0.89538404705484187</c:v>
                </c:pt>
                <c:pt idx="43">
                  <c:v>0.91979336242535759</c:v>
                </c:pt>
                <c:pt idx="44">
                  <c:v>0.94446160884085195</c:v>
                </c:pt>
                <c:pt idx="45">
                  <c:v>0.96940055718810392</c:v>
                </c:pt>
                <c:pt idx="46">
                  <c:v>0.99462257514406271</c:v>
                </c:pt>
                <c:pt idx="47">
                  <c:v>1.0201406732266149</c:v>
                </c:pt>
                <c:pt idx="48">
                  <c:v>1.0459685551826883</c:v>
                </c:pt>
                <c:pt idx="49">
                  <c:v>1.0721206732211339</c:v>
                </c:pt>
                <c:pt idx="50">
                  <c:v>1.0986122886681102</c:v>
                </c:pt>
                <c:pt idx="51">
                  <c:v>1.1254595387042983</c:v>
                </c:pt>
                <c:pt idx="52">
                  <c:v>1.1526795099383862</c:v>
                </c:pt>
                <c:pt idx="53">
                  <c:v>1.1802903196823775</c:v>
                </c:pt>
                <c:pt idx="54">
                  <c:v>1.2083112059245349</c:v>
                </c:pt>
                <c:pt idx="55">
                  <c:v>1.2367626271489276</c:v>
                </c:pt>
                <c:pt idx="56">
                  <c:v>1.2656663733312765</c:v>
                </c:pt>
                <c:pt idx="57">
                  <c:v>1.2950456896547464</c:v>
                </c:pt>
                <c:pt idx="58">
                  <c:v>1.3249254147435994</c:v>
                </c:pt>
                <c:pt idx="59">
                  <c:v>1.3553321355159247</c:v>
                </c:pt>
                <c:pt idx="60">
                  <c:v>1.3862943611198915</c:v>
                </c:pt>
                <c:pt idx="61">
                  <c:v>1.4178427188548175</c:v>
                </c:pt>
                <c:pt idx="62">
                  <c:v>1.4500101755059995</c:v>
                </c:pt>
                <c:pt idx="63">
                  <c:v>1.4828322881625391</c:v>
                </c:pt>
                <c:pt idx="64">
                  <c:v>1.5163474893680895</c:v>
                </c:pt>
                <c:pt idx="65">
                  <c:v>1.5505974124111681</c:v>
                </c:pt>
                <c:pt idx="66">
                  <c:v>1.5856272637403832</c:v>
                </c:pt>
                <c:pt idx="67">
                  <c:v>1.6214862509502763</c:v>
                </c:pt>
                <c:pt idx="68">
                  <c:v>1.6582280766035338</c:v>
                </c:pt>
                <c:pt idx="69">
                  <c:v>1.6959115104379288</c:v>
                </c:pt>
                <c:pt idx="70">
                  <c:v>1.7346010553881079</c:v>
                </c:pt>
                <c:pt idx="71">
                  <c:v>1.7743677265161875</c:v>
                </c:pt>
                <c:pt idx="72">
                  <c:v>1.8152899666382509</c:v>
                </c:pt>
                <c:pt idx="73">
                  <c:v>1.8574547284934517</c:v>
                </c:pt>
                <c:pt idx="74">
                  <c:v>1.900958761193049</c:v>
                </c:pt>
                <c:pt idx="75">
                  <c:v>1.9459101490553152</c:v>
                </c:pt>
                <c:pt idx="76">
                  <c:v>1.9924301646902083</c:v>
                </c:pt>
                <c:pt idx="77">
                  <c:v>2.0406555166446818</c:v>
                </c:pt>
                <c:pt idx="78">
                  <c:v>2.0907410969337716</c:v>
                </c:pt>
                <c:pt idx="79">
                  <c:v>2.1428633681173346</c:v>
                </c:pt>
                <c:pt idx="80">
                  <c:v>2.1972245773362222</c:v>
                </c:pt>
                <c:pt idx="81">
                  <c:v>2.254058052099388</c:v>
                </c:pt>
                <c:pt idx="82">
                  <c:v>2.3136349291806337</c:v>
                </c:pt>
                <c:pt idx="83">
                  <c:v>2.3762728087852083</c:v>
                </c:pt>
                <c:pt idx="84">
                  <c:v>2.4423470353692078</c:v>
                </c:pt>
                <c:pt idx="85">
                  <c:v>2.5123056239761183</c:v>
                </c:pt>
                <c:pt idx="86">
                  <c:v>2.5866893440979468</c:v>
                </c:pt>
                <c:pt idx="87">
                  <c:v>2.6661592593930545</c:v>
                </c:pt>
                <c:pt idx="88">
                  <c:v>2.7515353130419538</c:v>
                </c:pt>
                <c:pt idx="89">
                  <c:v>2.8438517422612772</c:v>
                </c:pt>
                <c:pt idx="90">
                  <c:v>2.9444389791664465</c:v>
                </c:pt>
                <c:pt idx="91">
                  <c:v>3.0550488507104174</c:v>
                </c:pt>
                <c:pt idx="92">
                  <c:v>3.1780538303479533</c:v>
                </c:pt>
                <c:pt idx="93">
                  <c:v>3.316780039849581</c:v>
                </c:pt>
                <c:pt idx="94">
                  <c:v>3.4760986898352839</c:v>
                </c:pt>
                <c:pt idx="95">
                  <c:v>3.6635616461296592</c:v>
                </c:pt>
                <c:pt idx="96">
                  <c:v>3.8918202981106429</c:v>
                </c:pt>
                <c:pt idx="97">
                  <c:v>4.1845914400699007</c:v>
                </c:pt>
                <c:pt idx="98">
                  <c:v>4.5951198501346227</c:v>
                </c:pt>
                <c:pt idx="99">
                  <c:v>5.2933048247245589</c:v>
                </c:pt>
                <c:pt idx="100">
                  <c:v>5.3991677267280505</c:v>
                </c:pt>
                <c:pt idx="101">
                  <c:v>5.51745289646479</c:v>
                </c:pt>
                <c:pt idx="102">
                  <c:v>5.6514861711575763</c:v>
                </c:pt>
                <c:pt idx="103">
                  <c:v>5.8061384812938392</c:v>
                </c:pt>
                <c:pt idx="104">
                  <c:v>5.9889614168899961</c:v>
                </c:pt>
                <c:pt idx="105">
                  <c:v>6.2126060957516849</c:v>
                </c:pt>
              </c:numCache>
            </c:numRef>
          </c:xVal>
          <c:yVal>
            <c:numRef>
              <c:f>'[Randomized Response-revised.xlsx]Graph data'!$E$2:$E$107</c:f>
              <c:numCache>
                <c:formatCode>General</c:formatCode>
                <c:ptCount val="106"/>
                <c:pt idx="0">
                  <c:v>0</c:v>
                </c:pt>
                <c:pt idx="1">
                  <c:v>1E-4</c:v>
                </c:pt>
                <c:pt idx="2">
                  <c:v>4.0000000000000002E-4</c:v>
                </c:pt>
                <c:pt idx="3">
                  <c:v>8.9999999999999998E-4</c:v>
                </c:pt>
                <c:pt idx="4">
                  <c:v>1.6000000000000001E-3</c:v>
                </c:pt>
                <c:pt idx="5">
                  <c:v>2.5000000000000005E-3</c:v>
                </c:pt>
                <c:pt idx="6">
                  <c:v>3.6000000000000008E-3</c:v>
                </c:pt>
                <c:pt idx="7">
                  <c:v>4.9000000000000007E-3</c:v>
                </c:pt>
                <c:pt idx="8">
                  <c:v>6.4000000000000003E-3</c:v>
                </c:pt>
                <c:pt idx="9">
                  <c:v>8.0999999999999996E-3</c:v>
                </c:pt>
                <c:pt idx="10">
                  <c:v>9.9999999999999985E-3</c:v>
                </c:pt>
                <c:pt idx="11">
                  <c:v>1.2099999999999998E-2</c:v>
                </c:pt>
                <c:pt idx="12">
                  <c:v>1.4399999999999996E-2</c:v>
                </c:pt>
                <c:pt idx="13">
                  <c:v>1.6899999999999995E-2</c:v>
                </c:pt>
                <c:pt idx="14">
                  <c:v>1.9599999999999996E-2</c:v>
                </c:pt>
                <c:pt idx="15">
                  <c:v>2.2499999999999999E-2</c:v>
                </c:pt>
                <c:pt idx="16">
                  <c:v>2.5600000000000001E-2</c:v>
                </c:pt>
                <c:pt idx="17">
                  <c:v>2.8900000000000006E-2</c:v>
                </c:pt>
                <c:pt idx="18">
                  <c:v>3.2400000000000005E-2</c:v>
                </c:pt>
                <c:pt idx="19">
                  <c:v>3.6100000000000014E-2</c:v>
                </c:pt>
                <c:pt idx="20">
                  <c:v>4.0000000000000015E-2</c:v>
                </c:pt>
                <c:pt idx="21">
                  <c:v>4.4100000000000021E-2</c:v>
                </c:pt>
                <c:pt idx="22">
                  <c:v>4.8400000000000026E-2</c:v>
                </c:pt>
                <c:pt idx="23">
                  <c:v>5.290000000000003E-2</c:v>
                </c:pt>
                <c:pt idx="24">
                  <c:v>5.7600000000000033E-2</c:v>
                </c:pt>
                <c:pt idx="25">
                  <c:v>6.2500000000000028E-2</c:v>
                </c:pt>
                <c:pt idx="26">
                  <c:v>6.7600000000000035E-2</c:v>
                </c:pt>
                <c:pt idx="27">
                  <c:v>7.2900000000000034E-2</c:v>
                </c:pt>
                <c:pt idx="28">
                  <c:v>7.8400000000000039E-2</c:v>
                </c:pt>
                <c:pt idx="29">
                  <c:v>8.410000000000005E-2</c:v>
                </c:pt>
                <c:pt idx="30">
                  <c:v>9.0000000000000066E-2</c:v>
                </c:pt>
                <c:pt idx="31">
                  <c:v>9.6100000000000074E-2</c:v>
                </c:pt>
                <c:pt idx="32">
                  <c:v>0.10240000000000007</c:v>
                </c:pt>
                <c:pt idx="33">
                  <c:v>0.10890000000000008</c:v>
                </c:pt>
                <c:pt idx="34">
                  <c:v>0.11560000000000009</c:v>
                </c:pt>
                <c:pt idx="35">
                  <c:v>0.12250000000000009</c:v>
                </c:pt>
                <c:pt idx="36">
                  <c:v>0.1296000000000001</c:v>
                </c:pt>
                <c:pt idx="37">
                  <c:v>0.13690000000000013</c:v>
                </c:pt>
                <c:pt idx="38">
                  <c:v>0.14440000000000014</c:v>
                </c:pt>
                <c:pt idx="39">
                  <c:v>0.15210000000000015</c:v>
                </c:pt>
                <c:pt idx="40">
                  <c:v>0.16000000000000014</c:v>
                </c:pt>
                <c:pt idx="41">
                  <c:v>0.16810000000000017</c:v>
                </c:pt>
                <c:pt idx="42">
                  <c:v>0.17640000000000017</c:v>
                </c:pt>
                <c:pt idx="43">
                  <c:v>0.18490000000000018</c:v>
                </c:pt>
                <c:pt idx="44">
                  <c:v>0.19360000000000019</c:v>
                </c:pt>
                <c:pt idx="45">
                  <c:v>0.20250000000000021</c:v>
                </c:pt>
                <c:pt idx="46">
                  <c:v>0.21160000000000023</c:v>
                </c:pt>
                <c:pt idx="47">
                  <c:v>0.22090000000000024</c:v>
                </c:pt>
                <c:pt idx="48">
                  <c:v>0.23040000000000024</c:v>
                </c:pt>
                <c:pt idx="49">
                  <c:v>0.24010000000000026</c:v>
                </c:pt>
                <c:pt idx="50">
                  <c:v>0.25000000000000022</c:v>
                </c:pt>
                <c:pt idx="51">
                  <c:v>0.26010000000000022</c:v>
                </c:pt>
                <c:pt idx="52">
                  <c:v>0.27040000000000025</c:v>
                </c:pt>
                <c:pt idx="53">
                  <c:v>0.28090000000000026</c:v>
                </c:pt>
                <c:pt idx="54">
                  <c:v>0.2916000000000003</c:v>
                </c:pt>
                <c:pt idx="55">
                  <c:v>0.30250000000000027</c:v>
                </c:pt>
                <c:pt idx="56">
                  <c:v>0.31360000000000032</c:v>
                </c:pt>
                <c:pt idx="57">
                  <c:v>0.3249000000000003</c:v>
                </c:pt>
                <c:pt idx="58">
                  <c:v>0.33640000000000037</c:v>
                </c:pt>
                <c:pt idx="59">
                  <c:v>0.34810000000000035</c:v>
                </c:pt>
                <c:pt idx="60">
                  <c:v>0.36000000000000038</c:v>
                </c:pt>
                <c:pt idx="61">
                  <c:v>0.37210000000000037</c:v>
                </c:pt>
                <c:pt idx="62">
                  <c:v>0.38440000000000041</c:v>
                </c:pt>
                <c:pt idx="63">
                  <c:v>0.39690000000000042</c:v>
                </c:pt>
                <c:pt idx="64">
                  <c:v>0.40960000000000046</c:v>
                </c:pt>
                <c:pt idx="65">
                  <c:v>0.42250000000000049</c:v>
                </c:pt>
                <c:pt idx="66">
                  <c:v>0.43560000000000049</c:v>
                </c:pt>
                <c:pt idx="67">
                  <c:v>0.44890000000000052</c:v>
                </c:pt>
                <c:pt idx="68">
                  <c:v>0.46240000000000053</c:v>
                </c:pt>
                <c:pt idx="69">
                  <c:v>0.47610000000000052</c:v>
                </c:pt>
                <c:pt idx="70">
                  <c:v>0.49000000000000055</c:v>
                </c:pt>
                <c:pt idx="71">
                  <c:v>0.50410000000000055</c:v>
                </c:pt>
                <c:pt idx="72">
                  <c:v>0.51840000000000064</c:v>
                </c:pt>
                <c:pt idx="73">
                  <c:v>0.5329000000000006</c:v>
                </c:pt>
                <c:pt idx="74">
                  <c:v>0.54760000000000064</c:v>
                </c:pt>
                <c:pt idx="75">
                  <c:v>0.56250000000000067</c:v>
                </c:pt>
                <c:pt idx="76">
                  <c:v>0.57760000000000067</c:v>
                </c:pt>
                <c:pt idx="77">
                  <c:v>0.59290000000000076</c:v>
                </c:pt>
                <c:pt idx="78">
                  <c:v>0.60840000000000072</c:v>
                </c:pt>
                <c:pt idx="79">
                  <c:v>0.62410000000000077</c:v>
                </c:pt>
                <c:pt idx="80">
                  <c:v>0.64000000000000079</c:v>
                </c:pt>
                <c:pt idx="81">
                  <c:v>0.65610000000000079</c:v>
                </c:pt>
                <c:pt idx="82">
                  <c:v>0.67240000000000077</c:v>
                </c:pt>
                <c:pt idx="83">
                  <c:v>0.68890000000000085</c:v>
                </c:pt>
                <c:pt idx="84">
                  <c:v>0.70560000000000089</c:v>
                </c:pt>
                <c:pt idx="85">
                  <c:v>0.72250000000000092</c:v>
                </c:pt>
                <c:pt idx="86">
                  <c:v>0.73960000000000092</c:v>
                </c:pt>
                <c:pt idx="87">
                  <c:v>0.75690000000000091</c:v>
                </c:pt>
                <c:pt idx="88">
                  <c:v>0.77440000000000098</c:v>
                </c:pt>
                <c:pt idx="89">
                  <c:v>0.79210000000000103</c:v>
                </c:pt>
                <c:pt idx="90">
                  <c:v>0.81000000000000105</c:v>
                </c:pt>
                <c:pt idx="91">
                  <c:v>0.82810000000000106</c:v>
                </c:pt>
                <c:pt idx="92">
                  <c:v>0.84640000000000104</c:v>
                </c:pt>
                <c:pt idx="93">
                  <c:v>0.86490000000000111</c:v>
                </c:pt>
                <c:pt idx="94">
                  <c:v>0.88360000000000116</c:v>
                </c:pt>
                <c:pt idx="95">
                  <c:v>0.90250000000000119</c:v>
                </c:pt>
                <c:pt idx="96">
                  <c:v>0.9216000000000012</c:v>
                </c:pt>
                <c:pt idx="97">
                  <c:v>0.94090000000000129</c:v>
                </c:pt>
                <c:pt idx="98">
                  <c:v>0.96040000000000125</c:v>
                </c:pt>
                <c:pt idx="99">
                  <c:v>0.9801000000000013</c:v>
                </c:pt>
                <c:pt idx="100">
                  <c:v>0.98208100000000131</c:v>
                </c:pt>
                <c:pt idx="101">
                  <c:v>0.98406400000000127</c:v>
                </c:pt>
                <c:pt idx="102">
                  <c:v>0.98604900000000129</c:v>
                </c:pt>
                <c:pt idx="103">
                  <c:v>0.98803600000000136</c:v>
                </c:pt>
                <c:pt idx="104">
                  <c:v>0.99002500000000127</c:v>
                </c:pt>
                <c:pt idx="105">
                  <c:v>0.99201600000000134</c:v>
                </c:pt>
              </c:numCache>
            </c:numRef>
          </c:yVal>
          <c:smooth val="1"/>
          <c:extLst>
            <c:ext xmlns:c16="http://schemas.microsoft.com/office/drawing/2014/chart" uri="{C3380CC4-5D6E-409C-BE32-E72D297353CC}">
              <c16:uniqueId val="{00000000-7A2D-4AAF-BAA4-DDFB9A03AE8A}"/>
            </c:ext>
          </c:extLst>
        </c:ser>
        <c:dLbls>
          <c:showLegendKey val="0"/>
          <c:showVal val="0"/>
          <c:showCatName val="0"/>
          <c:showSerName val="0"/>
          <c:showPercent val="0"/>
          <c:showBubbleSize val="0"/>
        </c:dLbls>
        <c:axId val="488154816"/>
        <c:axId val="488157560"/>
      </c:scatterChart>
      <c:valAx>
        <c:axId val="488154816"/>
        <c:scaling>
          <c:orientation val="minMax"/>
          <c:max val="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Privacy</a:t>
                </a:r>
                <a:r>
                  <a:rPr lang="en-US" sz="1200" baseline="0" dirty="0"/>
                  <a:t>-loss</a:t>
                </a:r>
                <a:r>
                  <a:rPr lang="en-US" sz="1200" dirty="0"/>
                  <a:t> Budget </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8157560"/>
        <c:crosses val="autoZero"/>
        <c:crossBetween val="midCat"/>
        <c:majorUnit val="0.5"/>
        <c:minorUnit val="0.25"/>
      </c:valAx>
      <c:valAx>
        <c:axId val="48815756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Data Accuracy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8154816"/>
        <c:crosses val="autoZero"/>
        <c:crossBetween val="midCat"/>
        <c:minorUnit val="5.000000000000001E-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0.08665</cdr:x>
      <cdr:y>0.07744</cdr:y>
    </cdr:from>
    <cdr:to>
      <cdr:x>0.9689</cdr:x>
      <cdr:y>0.89173</cdr:y>
    </cdr:to>
    <cdr:sp macro="" textlink="">
      <cdr:nvSpPr>
        <cdr:cNvPr id="11" name="Freeform: Shape 10">
          <a:extLst xmlns:a="http://schemas.openxmlformats.org/drawingml/2006/main">
            <a:ext uri="{FF2B5EF4-FFF2-40B4-BE49-F238E27FC236}">
              <a16:creationId xmlns:a16="http://schemas.microsoft.com/office/drawing/2014/main" id="{321ABBCB-2C0E-498D-B639-F32933CBCEE9}"/>
            </a:ext>
          </a:extLst>
        </cdr:cNvPr>
        <cdr:cNvSpPr/>
      </cdr:nvSpPr>
      <cdr:spPr>
        <a:xfrm xmlns:a="http://schemas.openxmlformats.org/drawingml/2006/main">
          <a:off x="668262" y="433385"/>
          <a:ext cx="6804454" cy="4557210"/>
        </a:xfrm>
        <a:custGeom xmlns:a="http://schemas.openxmlformats.org/drawingml/2006/main">
          <a:avLst/>
          <a:gdLst>
            <a:gd name="connsiteX0" fmla="*/ 0 w 7815385"/>
            <a:gd name="connsiteY0" fmla="*/ 4929037 h 4929037"/>
            <a:gd name="connsiteX1" fmla="*/ 2017347 w 7815385"/>
            <a:gd name="connsiteY1" fmla="*/ 1939652 h 4929037"/>
            <a:gd name="connsiteX2" fmla="*/ 4542693 w 7815385"/>
            <a:gd name="connsiteY2" fmla="*/ 298421 h 4929037"/>
            <a:gd name="connsiteX3" fmla="*/ 7815385 w 7815385"/>
            <a:gd name="connsiteY3" fmla="*/ 460 h 4929037"/>
            <a:gd name="connsiteX4" fmla="*/ 7815385 w 7815385"/>
            <a:gd name="connsiteY4" fmla="*/ 460 h 4929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5385" h="4929037">
              <a:moveTo>
                <a:pt x="0" y="4929037"/>
              </a:moveTo>
              <a:cubicBezTo>
                <a:pt x="630116" y="3820229"/>
                <a:pt x="1260232" y="2711421"/>
                <a:pt x="2017347" y="1939652"/>
              </a:cubicBezTo>
              <a:cubicBezTo>
                <a:pt x="2774462" y="1167883"/>
                <a:pt x="3576353" y="621620"/>
                <a:pt x="4542693" y="298421"/>
              </a:cubicBezTo>
              <a:cubicBezTo>
                <a:pt x="5509033" y="-24778"/>
                <a:pt x="7815385" y="460"/>
                <a:pt x="7815385" y="460"/>
              </a:cubicBezTo>
              <a:lnTo>
                <a:pt x="7815385" y="460"/>
              </a:lnTo>
            </a:path>
          </a:pathLst>
        </a:custGeom>
        <a:noFill xmlns:a="http://schemas.openxmlformats.org/drawingml/2006/main"/>
        <a:ln xmlns:a="http://schemas.openxmlformats.org/drawingml/2006/main" w="38100">
          <a:solidFill>
            <a:srgbClr val="92D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0.0781</cdr:x>
      <cdr:y>0.07449</cdr:y>
    </cdr:from>
    <cdr:to>
      <cdr:x>0.97424</cdr:x>
      <cdr:y>0.88823</cdr:y>
    </cdr:to>
    <cdr:sp macro="" textlink="">
      <cdr:nvSpPr>
        <cdr:cNvPr id="17" name="Freeform: Shape 16">
          <a:extLst xmlns:a="http://schemas.openxmlformats.org/drawingml/2006/main">
            <a:ext uri="{FF2B5EF4-FFF2-40B4-BE49-F238E27FC236}">
              <a16:creationId xmlns:a16="http://schemas.microsoft.com/office/drawing/2014/main" id="{3CC77D08-A7E6-49D7-989C-569C4F3B2189}"/>
            </a:ext>
          </a:extLst>
        </cdr:cNvPr>
        <cdr:cNvSpPr/>
      </cdr:nvSpPr>
      <cdr:spPr>
        <a:xfrm xmlns:a="http://schemas.openxmlformats.org/drawingml/2006/main">
          <a:off x="602360" y="416909"/>
          <a:ext cx="6911546" cy="4554101"/>
        </a:xfrm>
        <a:custGeom xmlns:a="http://schemas.openxmlformats.org/drawingml/2006/main">
          <a:avLst/>
          <a:gdLst>
            <a:gd name="connsiteX0" fmla="*/ 0 w 5485423"/>
            <a:gd name="connsiteY0" fmla="*/ 4909586 h 4909586"/>
            <a:gd name="connsiteX1" fmla="*/ 332154 w 5485423"/>
            <a:gd name="connsiteY1" fmla="*/ 3610278 h 4909586"/>
            <a:gd name="connsiteX2" fmla="*/ 972039 w 5485423"/>
            <a:gd name="connsiteY2" fmla="*/ 1807855 h 4909586"/>
            <a:gd name="connsiteX3" fmla="*/ 2066192 w 5485423"/>
            <a:gd name="connsiteY3" fmla="*/ 669740 h 4909586"/>
            <a:gd name="connsiteX4" fmla="*/ 3683000 w 5485423"/>
            <a:gd name="connsiteY4" fmla="*/ 98240 h 4909586"/>
            <a:gd name="connsiteX5" fmla="*/ 5485423 w 5485423"/>
            <a:gd name="connsiteY5" fmla="*/ 547 h 4909586"/>
            <a:gd name="connsiteX6" fmla="*/ 5485423 w 5485423"/>
            <a:gd name="connsiteY6" fmla="*/ 547 h 490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5423" h="4909586">
              <a:moveTo>
                <a:pt x="0" y="4909586"/>
              </a:moveTo>
              <a:cubicBezTo>
                <a:pt x="85074" y="4518409"/>
                <a:pt x="170148" y="4127233"/>
                <a:pt x="332154" y="3610278"/>
              </a:cubicBezTo>
              <a:cubicBezTo>
                <a:pt x="494160" y="3093323"/>
                <a:pt x="683033" y="2297945"/>
                <a:pt x="972039" y="1807855"/>
              </a:cubicBezTo>
              <a:cubicBezTo>
                <a:pt x="1261045" y="1317765"/>
                <a:pt x="1614365" y="954676"/>
                <a:pt x="2066192" y="669740"/>
              </a:cubicBezTo>
              <a:cubicBezTo>
                <a:pt x="2518019" y="384804"/>
                <a:pt x="3113128" y="209772"/>
                <a:pt x="3683000" y="98240"/>
              </a:cubicBezTo>
              <a:cubicBezTo>
                <a:pt x="4252872" y="-13292"/>
                <a:pt x="5485423" y="547"/>
                <a:pt x="5485423" y="547"/>
              </a:cubicBezTo>
              <a:lnTo>
                <a:pt x="5485423" y="547"/>
              </a:lnTo>
            </a:path>
          </a:pathLst>
        </a:custGeom>
        <a:noFill xmlns:a="http://schemas.openxmlformats.org/drawingml/2006/main"/>
        <a:ln xmlns:a="http://schemas.openxmlformats.org/drawingml/2006/main" w="38100">
          <a:solidFill>
            <a:schemeClr val="accent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0.28507</cdr:x>
      <cdr:y>0.71662</cdr:y>
    </cdr:from>
    <cdr:to>
      <cdr:x>0.60654</cdr:x>
      <cdr:y>0.85316</cdr:y>
    </cdr:to>
    <cdr:sp macro="" textlink="">
      <cdr:nvSpPr>
        <cdr:cNvPr id="18" name="Rectangle: Rounded Corners 17">
          <a:extLst xmlns:a="http://schemas.openxmlformats.org/drawingml/2006/main">
            <a:ext uri="{FF2B5EF4-FFF2-40B4-BE49-F238E27FC236}">
              <a16:creationId xmlns:a16="http://schemas.microsoft.com/office/drawing/2014/main" id="{72EF9030-F324-4E9D-817C-AE6B8D6A78D2}"/>
            </a:ext>
          </a:extLst>
        </cdr:cNvPr>
        <cdr:cNvSpPr/>
      </cdr:nvSpPr>
      <cdr:spPr>
        <a:xfrm xmlns:a="http://schemas.openxmlformats.org/drawingml/2006/main">
          <a:off x="1823720" y="3508386"/>
          <a:ext cx="2056574" cy="668464"/>
        </a:xfrm>
        <a:prstGeom xmlns:a="http://schemas.openxmlformats.org/drawingml/2006/main" prst="roundRect">
          <a:avLst/>
        </a:prstGeom>
        <a:solidFill xmlns:a="http://schemas.openxmlformats.org/drawingml/2006/main">
          <a:schemeClr val="accent4"/>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2000" dirty="0"/>
            <a:t>Mechanism 1</a:t>
          </a:r>
        </a:p>
      </cdr:txBody>
    </cdr:sp>
  </cdr:relSizeAnchor>
  <cdr:relSizeAnchor xmlns:cdr="http://schemas.openxmlformats.org/drawingml/2006/chartDrawing">
    <cdr:from>
      <cdr:x>0.25006</cdr:x>
      <cdr:y>0.67947</cdr:y>
    </cdr:from>
    <cdr:to>
      <cdr:x>0.28901</cdr:x>
      <cdr:y>0.7205</cdr:y>
    </cdr:to>
    <cdr:cxnSp macro="">
      <cdr:nvCxnSpPr>
        <cdr:cNvPr id="20" name="Straight Arrow Connector 19">
          <a:extLst xmlns:a="http://schemas.openxmlformats.org/drawingml/2006/main">
            <a:ext uri="{FF2B5EF4-FFF2-40B4-BE49-F238E27FC236}">
              <a16:creationId xmlns:a16="http://schemas.microsoft.com/office/drawing/2014/main" id="{D7804ADD-3CCD-4118-B04C-68082D40D0C9}"/>
            </a:ext>
          </a:extLst>
        </cdr:cNvPr>
        <cdr:cNvCxnSpPr/>
      </cdr:nvCxnSpPr>
      <cdr:spPr>
        <a:xfrm xmlns:a="http://schemas.openxmlformats.org/drawingml/2006/main" flipH="1" flipV="1">
          <a:off x="1928651" y="3802660"/>
          <a:ext cx="300371" cy="229641"/>
        </a:xfrm>
        <a:prstGeom xmlns:a="http://schemas.openxmlformats.org/drawingml/2006/main" prst="straightConnector1">
          <a:avLst/>
        </a:prstGeom>
        <a:ln xmlns:a="http://schemas.openxmlformats.org/drawingml/2006/main" w="38100">
          <a:solidFill>
            <a:schemeClr val="accent4"/>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0.40755</cdr:x>
      <cdr:y>0.47236</cdr:y>
    </cdr:from>
    <cdr:to>
      <cdr:x>0.74232</cdr:x>
      <cdr:y>0.60901</cdr:y>
    </cdr:to>
    <cdr:sp macro="" textlink="">
      <cdr:nvSpPr>
        <cdr:cNvPr id="21" name="Rectangle: Rounded Corners 20">
          <a:extLst xmlns:a="http://schemas.openxmlformats.org/drawingml/2006/main">
            <a:ext uri="{FF2B5EF4-FFF2-40B4-BE49-F238E27FC236}">
              <a16:creationId xmlns:a16="http://schemas.microsoft.com/office/drawing/2014/main" id="{4EA39B77-FB81-470C-BB42-4032F7EE92E4}"/>
            </a:ext>
          </a:extLst>
        </cdr:cNvPr>
        <cdr:cNvSpPr/>
      </cdr:nvSpPr>
      <cdr:spPr>
        <a:xfrm xmlns:a="http://schemas.openxmlformats.org/drawingml/2006/main">
          <a:off x="2607280" y="2312552"/>
          <a:ext cx="2141694" cy="669003"/>
        </a:xfrm>
        <a:prstGeom xmlns:a="http://schemas.openxmlformats.org/drawingml/2006/main" prst="roundRect">
          <a:avLst/>
        </a:prstGeom>
        <a:solidFill xmlns:a="http://schemas.openxmlformats.org/drawingml/2006/main">
          <a:srgbClr val="92D050"/>
        </a:solidFill>
        <a:ln xmlns:a="http://schemas.openxmlformats.org/drawingml/2006/main">
          <a:solidFill>
            <a:srgbClr val="92D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2400" baseline="0" dirty="0"/>
            <a:t>Mechanism 2</a:t>
          </a:r>
        </a:p>
      </cdr:txBody>
    </cdr:sp>
  </cdr:relSizeAnchor>
  <cdr:relSizeAnchor xmlns:cdr="http://schemas.openxmlformats.org/drawingml/2006/chartDrawing">
    <cdr:from>
      <cdr:x>0.32804</cdr:x>
      <cdr:y>0.38508</cdr:y>
    </cdr:from>
    <cdr:to>
      <cdr:x>0.41127</cdr:x>
      <cdr:y>0.47981</cdr:y>
    </cdr:to>
    <cdr:cxnSp macro="">
      <cdr:nvCxnSpPr>
        <cdr:cNvPr id="22" name="Straight Arrow Connector 21">
          <a:extLst xmlns:a="http://schemas.openxmlformats.org/drawingml/2006/main">
            <a:ext uri="{FF2B5EF4-FFF2-40B4-BE49-F238E27FC236}">
              <a16:creationId xmlns:a16="http://schemas.microsoft.com/office/drawing/2014/main" id="{C4148813-31CB-4B21-824C-E7D495CF7D94}"/>
            </a:ext>
          </a:extLst>
        </cdr:cNvPr>
        <cdr:cNvCxnSpPr/>
      </cdr:nvCxnSpPr>
      <cdr:spPr>
        <a:xfrm xmlns:a="http://schemas.openxmlformats.org/drawingml/2006/main" flipH="1" flipV="1">
          <a:off x="2530013" y="2155093"/>
          <a:ext cx="641952" cy="530179"/>
        </a:xfrm>
        <a:prstGeom xmlns:a="http://schemas.openxmlformats.org/drawingml/2006/main" prst="straightConnector1">
          <a:avLst/>
        </a:prstGeom>
        <a:ln xmlns:a="http://schemas.openxmlformats.org/drawingml/2006/main" w="38100">
          <a:solidFill>
            <a:srgbClr val="92D05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0.53769</cdr:x>
      <cdr:y>0.27593</cdr:y>
    </cdr:from>
    <cdr:to>
      <cdr:x>0.96625</cdr:x>
      <cdr:y>0.41615</cdr:y>
    </cdr:to>
    <cdr:sp macro="" textlink="">
      <cdr:nvSpPr>
        <cdr:cNvPr id="24" name="Rectangle: Rounded Corners 23">
          <a:extLst xmlns:a="http://schemas.openxmlformats.org/drawingml/2006/main">
            <a:ext uri="{FF2B5EF4-FFF2-40B4-BE49-F238E27FC236}">
              <a16:creationId xmlns:a16="http://schemas.microsoft.com/office/drawing/2014/main" id="{552FC8A6-137D-410D-9097-AD3BC1CE28E5}"/>
            </a:ext>
          </a:extLst>
        </cdr:cNvPr>
        <cdr:cNvSpPr/>
      </cdr:nvSpPr>
      <cdr:spPr>
        <a:xfrm xmlns:a="http://schemas.openxmlformats.org/drawingml/2006/main">
          <a:off x="3439843" y="1350882"/>
          <a:ext cx="2741691" cy="686481"/>
        </a:xfrm>
        <a:prstGeom xmlns:a="http://schemas.openxmlformats.org/drawingml/2006/main" prst="roundRect">
          <a:avLst/>
        </a:prstGeom>
        <a:solidFill xmlns:a="http://schemas.openxmlformats.org/drawingml/2006/main">
          <a:schemeClr val="accent3"/>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2400" dirty="0"/>
            <a:t>Mechanism 3</a:t>
          </a:r>
          <a:endParaRPr lang="en-US" sz="2400" baseline="0" dirty="0"/>
        </a:p>
      </cdr:txBody>
    </cdr:sp>
  </cdr:relSizeAnchor>
  <cdr:relSizeAnchor xmlns:cdr="http://schemas.openxmlformats.org/drawingml/2006/chartDrawing">
    <cdr:from>
      <cdr:x>0.40173</cdr:x>
      <cdr:y>0.19519</cdr:y>
    </cdr:from>
    <cdr:to>
      <cdr:x>0.54197</cdr:x>
      <cdr:y>0.28183</cdr:y>
    </cdr:to>
    <cdr:cxnSp macro="">
      <cdr:nvCxnSpPr>
        <cdr:cNvPr id="26" name="Straight Arrow Connector 25">
          <a:extLst xmlns:a="http://schemas.openxmlformats.org/drawingml/2006/main">
            <a:ext uri="{FF2B5EF4-FFF2-40B4-BE49-F238E27FC236}">
              <a16:creationId xmlns:a16="http://schemas.microsoft.com/office/drawing/2014/main" id="{C3E50F24-617D-4E66-AB5A-80881C88A364}"/>
            </a:ext>
          </a:extLst>
        </cdr:cNvPr>
        <cdr:cNvCxnSpPr/>
      </cdr:nvCxnSpPr>
      <cdr:spPr>
        <a:xfrm xmlns:a="http://schemas.openxmlformats.org/drawingml/2006/main" flipH="1" flipV="1">
          <a:off x="3098424" y="1092411"/>
          <a:ext cx="1081579" cy="484860"/>
        </a:xfrm>
        <a:prstGeom xmlns:a="http://schemas.openxmlformats.org/drawingml/2006/main" prst="straightConnector1">
          <a:avLst/>
        </a:prstGeom>
        <a:ln xmlns:a="http://schemas.openxmlformats.org/drawingml/2006/main" w="38100">
          <a:solidFill>
            <a:schemeClr val="accent3"/>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070ED92-9D50-4370-9FCA-B3F299C1E0F3}" type="datetimeFigureOut">
              <a:rPr lang="en-US" smtClean="0"/>
              <a:t>7/23/19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D2B5C5-46F5-4EA7-BEC5-9ED227B03822}" type="slidenum">
              <a:rPr lang="en-US" smtClean="0"/>
              <a:t>‹#›</a:t>
            </a:fld>
            <a:endParaRPr lang="en-US"/>
          </a:p>
        </p:txBody>
      </p:sp>
    </p:spTree>
    <p:extLst>
      <p:ext uri="{BB962C8B-B14F-4D97-AF65-F5344CB8AC3E}">
        <p14:creationId xmlns:p14="http://schemas.microsoft.com/office/powerpoint/2010/main" val="3730154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2B5C5-46F5-4EA7-BEC5-9ED227B03822}" type="slidenum">
              <a:rPr lang="en-US" smtClean="0"/>
              <a:t>1</a:t>
            </a:fld>
            <a:endParaRPr lang="en-US"/>
          </a:p>
        </p:txBody>
      </p:sp>
    </p:spTree>
    <p:extLst>
      <p:ext uri="{BB962C8B-B14F-4D97-AF65-F5344CB8AC3E}">
        <p14:creationId xmlns:p14="http://schemas.microsoft.com/office/powerpoint/2010/main" val="2262866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19</a:t>
            </a:fld>
            <a:endParaRPr lang="en-US"/>
          </a:p>
        </p:txBody>
      </p:sp>
    </p:spTree>
    <p:extLst>
      <p:ext uri="{BB962C8B-B14F-4D97-AF65-F5344CB8AC3E}">
        <p14:creationId xmlns:p14="http://schemas.microsoft.com/office/powerpoint/2010/main" val="1690537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20</a:t>
            </a:fld>
            <a:endParaRPr lang="en-US"/>
          </a:p>
        </p:txBody>
      </p:sp>
    </p:spTree>
    <p:extLst>
      <p:ext uri="{BB962C8B-B14F-4D97-AF65-F5344CB8AC3E}">
        <p14:creationId xmlns:p14="http://schemas.microsoft.com/office/powerpoint/2010/main" val="3372424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2010 Census publication schedule</a:t>
            </a:r>
            <a:r>
              <a:rPr lang="en-US" baseline="0" dirty="0"/>
              <a:t> resulted in roughly 2.8 billion counts (including zeros) published in PL94-171, another 2.8 billion in the rest of SF1, 2 billion in SF2, and another 30 million in a public-use microdata sample. This is roughly 7.7 billion statistics, or 25 per person. That’s a lot more than </a:t>
            </a:r>
            <a:r>
              <a:rPr lang="en-US" b="1" baseline="0" dirty="0"/>
              <a:t>6</a:t>
            </a:r>
            <a:r>
              <a:rPr lang="en-US" baseline="0" dirty="0"/>
              <a:t> per person.</a:t>
            </a:r>
          </a:p>
          <a:p>
            <a:endParaRPr lang="en-US" baseline="0" dirty="0"/>
          </a:p>
        </p:txBody>
      </p:sp>
      <p:sp>
        <p:nvSpPr>
          <p:cNvPr id="4" name="Slide Number Placeholder 3"/>
          <p:cNvSpPr>
            <a:spLocks noGrp="1"/>
          </p:cNvSpPr>
          <p:nvPr>
            <p:ph type="sldNum" sz="quarter" idx="10"/>
          </p:nvPr>
        </p:nvSpPr>
        <p:spPr/>
        <p:txBody>
          <a:bodyPr/>
          <a:lstStyle/>
          <a:p>
            <a:fld id="{1C27DF75-BD57-404A-8270-0AA012C2C517}" type="slidenum">
              <a:rPr lang="en-US" smtClean="0"/>
              <a:t>21</a:t>
            </a:fld>
            <a:endParaRPr lang="en-US"/>
          </a:p>
        </p:txBody>
      </p:sp>
    </p:spTree>
    <p:extLst>
      <p:ext uri="{BB962C8B-B14F-4D97-AF65-F5344CB8AC3E}">
        <p14:creationId xmlns:p14="http://schemas.microsoft.com/office/powerpoint/2010/main" val="3933215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22</a:t>
            </a:fld>
            <a:endParaRPr lang="en-US"/>
          </a:p>
        </p:txBody>
      </p:sp>
    </p:spTree>
    <p:extLst>
      <p:ext uri="{BB962C8B-B14F-4D97-AF65-F5344CB8AC3E}">
        <p14:creationId xmlns:p14="http://schemas.microsoft.com/office/powerpoint/2010/main" val="3908060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23</a:t>
            </a:fld>
            <a:endParaRPr lang="en-US"/>
          </a:p>
        </p:txBody>
      </p:sp>
    </p:spTree>
    <p:extLst>
      <p:ext uri="{BB962C8B-B14F-4D97-AF65-F5344CB8AC3E}">
        <p14:creationId xmlns:p14="http://schemas.microsoft.com/office/powerpoint/2010/main" val="2445681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2B5C5-46F5-4EA7-BEC5-9ED227B03822}" type="slidenum">
              <a:rPr lang="en-US" smtClean="0"/>
              <a:t>25</a:t>
            </a:fld>
            <a:endParaRPr lang="en-US"/>
          </a:p>
        </p:txBody>
      </p:sp>
    </p:spTree>
    <p:extLst>
      <p:ext uri="{BB962C8B-B14F-4D97-AF65-F5344CB8AC3E}">
        <p14:creationId xmlns:p14="http://schemas.microsoft.com/office/powerpoint/2010/main" val="1158202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27DF75-BD57-404A-8270-0AA012C2C517}" type="slidenum">
              <a:rPr lang="en-US" smtClean="0"/>
              <a:t>28</a:t>
            </a:fld>
            <a:endParaRPr lang="en-US"/>
          </a:p>
        </p:txBody>
      </p:sp>
    </p:spTree>
    <p:extLst>
      <p:ext uri="{BB962C8B-B14F-4D97-AF65-F5344CB8AC3E}">
        <p14:creationId xmlns:p14="http://schemas.microsoft.com/office/powerpoint/2010/main" val="146453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27DF75-BD57-404A-8270-0AA012C2C517}" type="slidenum">
              <a:rPr lang="en-US" smtClean="0"/>
              <a:t>29</a:t>
            </a:fld>
            <a:endParaRPr lang="en-US"/>
          </a:p>
        </p:txBody>
      </p:sp>
    </p:spTree>
    <p:extLst>
      <p:ext uri="{BB962C8B-B14F-4D97-AF65-F5344CB8AC3E}">
        <p14:creationId xmlns:p14="http://schemas.microsoft.com/office/powerpoint/2010/main" val="294333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27DF75-BD57-404A-8270-0AA012C2C517}" type="slidenum">
              <a:rPr lang="en-US" smtClean="0"/>
              <a:t>30</a:t>
            </a:fld>
            <a:endParaRPr lang="en-US"/>
          </a:p>
        </p:txBody>
      </p:sp>
    </p:spTree>
    <p:extLst>
      <p:ext uri="{BB962C8B-B14F-4D97-AF65-F5344CB8AC3E}">
        <p14:creationId xmlns:p14="http://schemas.microsoft.com/office/powerpoint/2010/main" val="1827354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27DF75-BD57-404A-8270-0AA012C2C517}" type="slidenum">
              <a:rPr lang="en-US" smtClean="0"/>
              <a:t>31</a:t>
            </a:fld>
            <a:endParaRPr lang="en-US"/>
          </a:p>
        </p:txBody>
      </p:sp>
    </p:spTree>
    <p:extLst>
      <p:ext uri="{BB962C8B-B14F-4D97-AF65-F5344CB8AC3E}">
        <p14:creationId xmlns:p14="http://schemas.microsoft.com/office/powerpoint/2010/main" val="1570613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2B5C5-46F5-4EA7-BEC5-9ED227B03822}" type="slidenum">
              <a:rPr lang="en-US" smtClean="0"/>
              <a:t>4</a:t>
            </a:fld>
            <a:endParaRPr lang="en-US"/>
          </a:p>
        </p:txBody>
      </p:sp>
    </p:spTree>
    <p:extLst>
      <p:ext uri="{BB962C8B-B14F-4D97-AF65-F5344CB8AC3E}">
        <p14:creationId xmlns:p14="http://schemas.microsoft.com/office/powerpoint/2010/main" val="157376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S1 is the sex of person #1, S2 is the sex of person #2, etc.</a:t>
            </a:r>
          </a:p>
          <a:p>
            <a:r>
              <a:rPr lang="en-US" dirty="0"/>
              <a:t>There is also A1 for person #1’s age, R1 for their race, M1 for their marital status, etc.</a:t>
            </a:r>
          </a:p>
          <a:p>
            <a:endParaRPr lang="en-US" dirty="0"/>
          </a:p>
        </p:txBody>
      </p:sp>
      <p:sp>
        <p:nvSpPr>
          <p:cNvPr id="4" name="Slide Number Placeholder 3"/>
          <p:cNvSpPr>
            <a:spLocks noGrp="1"/>
          </p:cNvSpPr>
          <p:nvPr>
            <p:ph type="sldNum" sz="quarter" idx="5"/>
          </p:nvPr>
        </p:nvSpPr>
        <p:spPr/>
        <p:txBody>
          <a:bodyPr/>
          <a:lstStyle/>
          <a:p>
            <a:fld id="{4BD2B5C5-46F5-4EA7-BEC5-9ED227B03822}" type="slidenum">
              <a:rPr lang="en-US" smtClean="0"/>
              <a:t>33</a:t>
            </a:fld>
            <a:endParaRPr lang="en-US"/>
          </a:p>
        </p:txBody>
      </p:sp>
    </p:spTree>
    <p:extLst>
      <p:ext uri="{BB962C8B-B14F-4D97-AF65-F5344CB8AC3E}">
        <p14:creationId xmlns:p14="http://schemas.microsoft.com/office/powerpoint/2010/main" val="1835243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2010 Census publication schedule</a:t>
            </a:r>
            <a:r>
              <a:rPr lang="en-US" baseline="0" dirty="0"/>
              <a:t> resulted in roughly 2.8 billion counts (including zeros) published in PL94-171, another 2.8 billion in the rest of SF1, 2 billion in SF2, and another 30 million in a public-use microdata sample. This is roughly 7.7 billion statistics, or 25 per person. That’s a lot more than </a:t>
            </a:r>
            <a:r>
              <a:rPr lang="en-US" b="1" baseline="0" dirty="0"/>
              <a:t>6</a:t>
            </a:r>
            <a:r>
              <a:rPr lang="en-US" baseline="0" dirty="0"/>
              <a:t> per person.</a:t>
            </a:r>
          </a:p>
          <a:p>
            <a:endParaRPr lang="en-US" baseline="0" dirty="0"/>
          </a:p>
        </p:txBody>
      </p:sp>
      <p:sp>
        <p:nvSpPr>
          <p:cNvPr id="4" name="Slide Number Placeholder 3"/>
          <p:cNvSpPr>
            <a:spLocks noGrp="1"/>
          </p:cNvSpPr>
          <p:nvPr>
            <p:ph type="sldNum" sz="quarter" idx="10"/>
          </p:nvPr>
        </p:nvSpPr>
        <p:spPr/>
        <p:txBody>
          <a:bodyPr/>
          <a:lstStyle/>
          <a:p>
            <a:fld id="{1C27DF75-BD57-404A-8270-0AA012C2C517}" type="slidenum">
              <a:rPr lang="en-US" smtClean="0"/>
              <a:t>34</a:t>
            </a:fld>
            <a:endParaRPr lang="en-US"/>
          </a:p>
        </p:txBody>
      </p:sp>
    </p:spTree>
    <p:extLst>
      <p:ext uri="{BB962C8B-B14F-4D97-AF65-F5344CB8AC3E}">
        <p14:creationId xmlns:p14="http://schemas.microsoft.com/office/powerpoint/2010/main" val="210187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37</a:t>
            </a:fld>
            <a:endParaRPr lang="en-US"/>
          </a:p>
        </p:txBody>
      </p:sp>
    </p:spTree>
    <p:extLst>
      <p:ext uri="{BB962C8B-B14F-4D97-AF65-F5344CB8AC3E}">
        <p14:creationId xmlns:p14="http://schemas.microsoft.com/office/powerpoint/2010/main" val="1008248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2B5C5-46F5-4EA7-BEC5-9ED227B03822}" type="slidenum">
              <a:rPr lang="en-US" smtClean="0"/>
              <a:t>39</a:t>
            </a:fld>
            <a:endParaRPr lang="en-US"/>
          </a:p>
        </p:txBody>
      </p:sp>
    </p:spTree>
    <p:extLst>
      <p:ext uri="{BB962C8B-B14F-4D97-AF65-F5344CB8AC3E}">
        <p14:creationId xmlns:p14="http://schemas.microsoft.com/office/powerpoint/2010/main" val="2420293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with publishing fewer statistics is that we don’t know when we have reached a threshold of having published too many statistics. This is because the information that is published can be combined with external information, or information in the future.</a:t>
            </a:r>
          </a:p>
        </p:txBody>
      </p:sp>
      <p:sp>
        <p:nvSpPr>
          <p:cNvPr id="4" name="Slide Number Placeholder 3"/>
          <p:cNvSpPr>
            <a:spLocks noGrp="1"/>
          </p:cNvSpPr>
          <p:nvPr>
            <p:ph type="sldNum" sz="quarter" idx="5"/>
          </p:nvPr>
        </p:nvSpPr>
        <p:spPr/>
        <p:txBody>
          <a:bodyPr/>
          <a:lstStyle/>
          <a:p>
            <a:fld id="{4BD2B5C5-46F5-4EA7-BEC5-9ED227B03822}" type="slidenum">
              <a:rPr lang="en-US" smtClean="0"/>
              <a:t>40</a:t>
            </a:fld>
            <a:endParaRPr lang="en-US"/>
          </a:p>
        </p:txBody>
      </p:sp>
    </p:spTree>
    <p:extLst>
      <p:ext uri="{BB962C8B-B14F-4D97-AF65-F5344CB8AC3E}">
        <p14:creationId xmlns:p14="http://schemas.microsoft.com/office/powerpoint/2010/main" val="949522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authors of the original 2006 paper on differential privacy, with photos created at the time.</a:t>
            </a:r>
          </a:p>
          <a:p>
            <a:r>
              <a:rPr lang="en-US" dirty="0"/>
              <a:t>Cynthia </a:t>
            </a:r>
            <a:r>
              <a:rPr lang="en-US" dirty="0" err="1"/>
              <a:t>Dwork</a:t>
            </a:r>
            <a:r>
              <a:rPr lang="en-US" dirty="0"/>
              <a:t>, Frank McSherry, </a:t>
            </a:r>
            <a:r>
              <a:rPr lang="en-US" dirty="0" err="1"/>
              <a:t>Kobbi</a:t>
            </a:r>
            <a:r>
              <a:rPr lang="en-US" dirty="0"/>
              <a:t> Nissim and John Smith.</a:t>
            </a:r>
          </a:p>
          <a:p>
            <a:endParaRPr lang="en-US" dirty="0"/>
          </a:p>
        </p:txBody>
      </p:sp>
      <p:sp>
        <p:nvSpPr>
          <p:cNvPr id="4" name="Slide Number Placeholder 3"/>
          <p:cNvSpPr>
            <a:spLocks noGrp="1"/>
          </p:cNvSpPr>
          <p:nvPr>
            <p:ph type="sldNum" sz="quarter" idx="5"/>
          </p:nvPr>
        </p:nvSpPr>
        <p:spPr/>
        <p:txBody>
          <a:bodyPr/>
          <a:lstStyle/>
          <a:p>
            <a:fld id="{4BD2B5C5-46F5-4EA7-BEC5-9ED227B03822}" type="slidenum">
              <a:rPr lang="en-US" smtClean="0"/>
              <a:t>41</a:t>
            </a:fld>
            <a:endParaRPr lang="en-US"/>
          </a:p>
        </p:txBody>
      </p:sp>
    </p:spTree>
    <p:extLst>
      <p:ext uri="{BB962C8B-B14F-4D97-AF65-F5344CB8AC3E}">
        <p14:creationId xmlns:p14="http://schemas.microsoft.com/office/powerpoint/2010/main" val="1417169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42</a:t>
            </a:fld>
            <a:endParaRPr lang="en-US"/>
          </a:p>
        </p:txBody>
      </p:sp>
    </p:spTree>
    <p:extLst>
      <p:ext uri="{BB962C8B-B14F-4D97-AF65-F5344CB8AC3E}">
        <p14:creationId xmlns:p14="http://schemas.microsoft.com/office/powerpoint/2010/main" val="2094836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2B5C5-46F5-4EA7-BEC5-9ED227B03822}" type="slidenum">
              <a:rPr lang="en-US" smtClean="0"/>
              <a:t>43</a:t>
            </a:fld>
            <a:endParaRPr lang="en-US"/>
          </a:p>
        </p:txBody>
      </p:sp>
    </p:spTree>
    <p:extLst>
      <p:ext uri="{BB962C8B-B14F-4D97-AF65-F5344CB8AC3E}">
        <p14:creationId xmlns:p14="http://schemas.microsoft.com/office/powerpoint/2010/main" val="155493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2B5C5-46F5-4EA7-BEC5-9ED227B03822}" type="slidenum">
              <a:rPr lang="en-US" smtClean="0"/>
              <a:t>45</a:t>
            </a:fld>
            <a:endParaRPr lang="en-US"/>
          </a:p>
        </p:txBody>
      </p:sp>
    </p:spTree>
    <p:extLst>
      <p:ext uri="{BB962C8B-B14F-4D97-AF65-F5344CB8AC3E}">
        <p14:creationId xmlns:p14="http://schemas.microsoft.com/office/powerpoint/2010/main" val="3625256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2B5C5-46F5-4EA7-BEC5-9ED227B03822}" type="slidenum">
              <a:rPr lang="en-US" smtClean="0"/>
              <a:t>46</a:t>
            </a:fld>
            <a:endParaRPr lang="en-US"/>
          </a:p>
        </p:txBody>
      </p:sp>
    </p:spTree>
    <p:extLst>
      <p:ext uri="{BB962C8B-B14F-4D97-AF65-F5344CB8AC3E}">
        <p14:creationId xmlns:p14="http://schemas.microsoft.com/office/powerpoint/2010/main" val="414698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2B5C5-46F5-4EA7-BEC5-9ED227B03822}" type="slidenum">
              <a:rPr lang="en-US" smtClean="0"/>
              <a:t>5</a:t>
            </a:fld>
            <a:endParaRPr lang="en-US"/>
          </a:p>
        </p:txBody>
      </p:sp>
    </p:spTree>
    <p:extLst>
      <p:ext uri="{BB962C8B-B14F-4D97-AF65-F5344CB8AC3E}">
        <p14:creationId xmlns:p14="http://schemas.microsoft.com/office/powerpoint/2010/main" val="2900470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2B5C5-46F5-4EA7-BEC5-9ED227B03822}" type="slidenum">
              <a:rPr lang="en-US" smtClean="0"/>
              <a:t>47</a:t>
            </a:fld>
            <a:endParaRPr lang="en-US"/>
          </a:p>
        </p:txBody>
      </p:sp>
    </p:spTree>
    <p:extLst>
      <p:ext uri="{BB962C8B-B14F-4D97-AF65-F5344CB8AC3E}">
        <p14:creationId xmlns:p14="http://schemas.microsoft.com/office/powerpoint/2010/main" val="1889740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2B5C5-46F5-4EA7-BEC5-9ED227B03822}" type="slidenum">
              <a:rPr lang="en-US" smtClean="0"/>
              <a:t>48</a:t>
            </a:fld>
            <a:endParaRPr lang="en-US"/>
          </a:p>
        </p:txBody>
      </p:sp>
    </p:spTree>
    <p:extLst>
      <p:ext uri="{BB962C8B-B14F-4D97-AF65-F5344CB8AC3E}">
        <p14:creationId xmlns:p14="http://schemas.microsoft.com/office/powerpoint/2010/main" val="3460907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2B5C5-46F5-4EA7-BEC5-9ED227B03822}" type="slidenum">
              <a:rPr lang="en-US" smtClean="0"/>
              <a:t>49</a:t>
            </a:fld>
            <a:endParaRPr lang="en-US"/>
          </a:p>
        </p:txBody>
      </p:sp>
    </p:spTree>
    <p:extLst>
      <p:ext uri="{BB962C8B-B14F-4D97-AF65-F5344CB8AC3E}">
        <p14:creationId xmlns:p14="http://schemas.microsoft.com/office/powerpoint/2010/main" val="600689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2020 Census of Publishing and Housing,</a:t>
            </a:r>
          </a:p>
          <a:p>
            <a:r>
              <a:rPr lang="en-US" dirty="0"/>
              <a:t>SF1</a:t>
            </a:r>
            <a:r>
              <a:rPr lang="en-US" baseline="0" dirty="0"/>
              <a:t> is replaced by Demographic and Household Characteristics</a:t>
            </a:r>
          </a:p>
          <a:p>
            <a:r>
              <a:rPr lang="en-US" baseline="0" dirty="0"/>
              <a:t>SF2 is replaced by Detailed Demographic and Household Characteristics</a:t>
            </a:r>
          </a:p>
          <a:p>
            <a:r>
              <a:rPr lang="en-US" baseline="0" dirty="0"/>
              <a:t>AIANNH is American Indian, Alaska Native and Native Hawaiian</a:t>
            </a:r>
          </a:p>
          <a:p>
            <a:r>
              <a:rPr lang="en-US" baseline="0" dirty="0"/>
              <a:t>DDHC and AIANNH will be generated directly from the DAS and not pass through the MDF, nor will the join tables once they have been named</a:t>
            </a:r>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51</a:t>
            </a:fld>
            <a:endParaRPr lang="en-US"/>
          </a:p>
        </p:txBody>
      </p:sp>
    </p:spTree>
    <p:extLst>
      <p:ext uri="{BB962C8B-B14F-4D97-AF65-F5344CB8AC3E}">
        <p14:creationId xmlns:p14="http://schemas.microsoft.com/office/powerpoint/2010/main" val="1602046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52</a:t>
            </a:fld>
            <a:endParaRPr lang="en-US"/>
          </a:p>
        </p:txBody>
      </p:sp>
    </p:spTree>
    <p:extLst>
      <p:ext uri="{BB962C8B-B14F-4D97-AF65-F5344CB8AC3E}">
        <p14:creationId xmlns:p14="http://schemas.microsoft.com/office/powerpoint/2010/main" val="355447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2B5C5-46F5-4EA7-BEC5-9ED227B03822}" type="slidenum">
              <a:rPr lang="en-US" smtClean="0"/>
              <a:t>53</a:t>
            </a:fld>
            <a:endParaRPr lang="en-US"/>
          </a:p>
        </p:txBody>
      </p:sp>
    </p:spTree>
    <p:extLst>
      <p:ext uri="{BB962C8B-B14F-4D97-AF65-F5344CB8AC3E}">
        <p14:creationId xmlns:p14="http://schemas.microsoft.com/office/powerpoint/2010/main" val="885401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2B5C5-46F5-4EA7-BEC5-9ED227B03822}" type="slidenum">
              <a:rPr lang="en-US" smtClean="0"/>
              <a:t>55</a:t>
            </a:fld>
            <a:endParaRPr lang="en-US"/>
          </a:p>
        </p:txBody>
      </p:sp>
    </p:spTree>
    <p:extLst>
      <p:ext uri="{BB962C8B-B14F-4D97-AF65-F5344CB8AC3E}">
        <p14:creationId xmlns:p14="http://schemas.microsoft.com/office/powerpoint/2010/main" val="430714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57</a:t>
            </a:fld>
            <a:endParaRPr lang="en-US"/>
          </a:p>
        </p:txBody>
      </p:sp>
    </p:spTree>
    <p:extLst>
      <p:ext uri="{BB962C8B-B14F-4D97-AF65-F5344CB8AC3E}">
        <p14:creationId xmlns:p14="http://schemas.microsoft.com/office/powerpoint/2010/main" val="385014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58</a:t>
            </a:fld>
            <a:endParaRPr lang="en-US"/>
          </a:p>
        </p:txBody>
      </p:sp>
    </p:spTree>
    <p:extLst>
      <p:ext uri="{BB962C8B-B14F-4D97-AF65-F5344CB8AC3E}">
        <p14:creationId xmlns:p14="http://schemas.microsoft.com/office/powerpoint/2010/main" val="3430683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Accuracy (in all slides)</a:t>
            </a:r>
            <a:r>
              <a:rPr lang="en-US" baseline="0" dirty="0"/>
              <a:t> is (1 – </a:t>
            </a:r>
            <a:r>
              <a:rPr lang="en-US" baseline="0" dirty="0" err="1"/>
              <a:t>AveTVD</a:t>
            </a:r>
            <a:r>
              <a:rPr lang="en-US" baseline="0" dirty="0"/>
              <a:t>/N), where </a:t>
            </a:r>
            <a:r>
              <a:rPr lang="en-US" baseline="0" dirty="0" err="1"/>
              <a:t>AveTVD</a:t>
            </a:r>
            <a:r>
              <a:rPr lang="en-US" baseline="0" dirty="0"/>
              <a:t> = Average </a:t>
            </a:r>
            <a:r>
              <a:rPr lang="en-US" dirty="0"/>
              <a:t>Total Variation Distance = Sum( 0.5L_1) over all query sets in the PL94 workload over all geographies</a:t>
            </a:r>
            <a:r>
              <a:rPr lang="en-US" baseline="0" dirty="0"/>
              <a:t> in the workload divided by the number of query sets (14)</a:t>
            </a:r>
            <a:r>
              <a:rPr lang="en-US" dirty="0"/>
              <a:t>, L_1</a:t>
            </a:r>
            <a:r>
              <a:rPr lang="en-US" baseline="0" dirty="0"/>
              <a:t> is the absolute error in all the table, and N is the population count in the complete person table (1940 population). </a:t>
            </a:r>
            <a:r>
              <a:rPr lang="en-US" baseline="0" dirty="0" err="1"/>
              <a:t>AveTVD</a:t>
            </a:r>
            <a:r>
              <a:rPr lang="en-US" baseline="0" dirty="0"/>
              <a:t> is averaged over all the tables in the workload for the relevant geography.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the 1940 Census data, the geography is nation, state, county, enumeration district (approximately, a modern block group, in 1940 a voting precinct in most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panel shows the performance of the district-by-district algorithm for at each level of geography for privacy-loss budgets from 0.25 to 6.00.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Workload in the experiments is the detailed histogram GQ/HH type (9) x voting age (2) x Hispanic (5) x Race (6) x Citizenship (5) measured sharing the global privacy loss budget across all levels of geography.</a:t>
            </a:r>
          </a:p>
        </p:txBody>
      </p:sp>
      <p:sp>
        <p:nvSpPr>
          <p:cNvPr id="4" name="Slide Number Placeholder 3"/>
          <p:cNvSpPr>
            <a:spLocks noGrp="1"/>
          </p:cNvSpPr>
          <p:nvPr>
            <p:ph type="sldNum" sz="quarter" idx="10"/>
          </p:nvPr>
        </p:nvSpPr>
        <p:spPr/>
        <p:txBody>
          <a:bodyPr/>
          <a:lstStyle/>
          <a:p>
            <a:fld id="{D71A8971-5F0B-4911-87AC-F8CFD894A892}" type="slidenum">
              <a:rPr lang="en-US" smtClean="0"/>
              <a:t>59</a:t>
            </a:fld>
            <a:endParaRPr lang="en-US"/>
          </a:p>
        </p:txBody>
      </p:sp>
    </p:spTree>
    <p:extLst>
      <p:ext uri="{BB962C8B-B14F-4D97-AF65-F5344CB8AC3E}">
        <p14:creationId xmlns:p14="http://schemas.microsoft.com/office/powerpoint/2010/main" val="2629956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8</a:t>
            </a:fld>
            <a:endParaRPr lang="en-US"/>
          </a:p>
        </p:txBody>
      </p:sp>
    </p:spTree>
    <p:extLst>
      <p:ext uri="{BB962C8B-B14F-4D97-AF65-F5344CB8AC3E}">
        <p14:creationId xmlns:p14="http://schemas.microsoft.com/office/powerpoint/2010/main" val="1105627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61</a:t>
            </a:fld>
            <a:endParaRPr lang="en-US"/>
          </a:p>
        </p:txBody>
      </p:sp>
    </p:spTree>
    <p:extLst>
      <p:ext uri="{BB962C8B-B14F-4D97-AF65-F5344CB8AC3E}">
        <p14:creationId xmlns:p14="http://schemas.microsoft.com/office/powerpoint/2010/main" val="616778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63</a:t>
            </a:fld>
            <a:endParaRPr lang="en-US"/>
          </a:p>
        </p:txBody>
      </p:sp>
    </p:spTree>
    <p:extLst>
      <p:ext uri="{BB962C8B-B14F-4D97-AF65-F5344CB8AC3E}">
        <p14:creationId xmlns:p14="http://schemas.microsoft.com/office/powerpoint/2010/main" val="3494308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64</a:t>
            </a:fld>
            <a:endParaRPr lang="en-US"/>
          </a:p>
        </p:txBody>
      </p:sp>
    </p:spTree>
    <p:extLst>
      <p:ext uri="{BB962C8B-B14F-4D97-AF65-F5344CB8AC3E}">
        <p14:creationId xmlns:p14="http://schemas.microsoft.com/office/powerpoint/2010/main" val="953280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2B5C5-46F5-4EA7-BEC5-9ED227B03822}" type="slidenum">
              <a:rPr lang="en-US" smtClean="0"/>
              <a:t>66</a:t>
            </a:fld>
            <a:endParaRPr lang="en-US"/>
          </a:p>
        </p:txBody>
      </p:sp>
    </p:spTree>
    <p:extLst>
      <p:ext uri="{BB962C8B-B14F-4D97-AF65-F5344CB8AC3E}">
        <p14:creationId xmlns:p14="http://schemas.microsoft.com/office/powerpoint/2010/main" val="2288742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Accuracy (in all slides)</a:t>
            </a:r>
            <a:r>
              <a:rPr lang="en-US" baseline="0" dirty="0"/>
              <a:t> is (1 – </a:t>
            </a:r>
            <a:r>
              <a:rPr lang="en-US" baseline="0" dirty="0" err="1"/>
              <a:t>AveTVD</a:t>
            </a:r>
            <a:r>
              <a:rPr lang="en-US" baseline="0" dirty="0"/>
              <a:t>/N), where </a:t>
            </a:r>
            <a:r>
              <a:rPr lang="en-US" baseline="0" dirty="0" err="1"/>
              <a:t>AveTVD</a:t>
            </a:r>
            <a:r>
              <a:rPr lang="en-US" baseline="0" dirty="0"/>
              <a:t> = Average </a:t>
            </a:r>
            <a:r>
              <a:rPr lang="en-US" dirty="0"/>
              <a:t>Total Variation Distance = Sum( 0.5L_1) over all query sets in the PL94 workload over all geographies</a:t>
            </a:r>
            <a:r>
              <a:rPr lang="en-US" baseline="0" dirty="0"/>
              <a:t> in the workload divided by the number of query sets (14)</a:t>
            </a:r>
            <a:r>
              <a:rPr lang="en-US" dirty="0"/>
              <a:t>, L_1</a:t>
            </a:r>
            <a:r>
              <a:rPr lang="en-US" baseline="0" dirty="0"/>
              <a:t> is the absolute error in all the table, and N is the population count in the complete person table (1940 population). </a:t>
            </a:r>
            <a:r>
              <a:rPr lang="en-US" baseline="0" dirty="0" err="1"/>
              <a:t>AveTVD</a:t>
            </a:r>
            <a:r>
              <a:rPr lang="en-US" baseline="0" dirty="0"/>
              <a:t> is averaged over all the tables in the workload for the relevant geography.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the 1940 Census data, the geography is nation, state, county, enumeration district (approximately, a modern block group, in 1940 a voting precinct in most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panel shows the performance of the top-down algorithm at each level of geography for privacy-loss budgets from 0.25 to 6.00.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Workload in the experiments is the detailed histogram GQ/HH type (9) x voting age (2) x Hispanic (5) x Race (6) x Citizenship (5) measured sharing the global privacy loss budget across all levels of geography.</a:t>
            </a:r>
          </a:p>
        </p:txBody>
      </p:sp>
      <p:sp>
        <p:nvSpPr>
          <p:cNvPr id="4" name="Slide Number Placeholder 3"/>
          <p:cNvSpPr>
            <a:spLocks noGrp="1"/>
          </p:cNvSpPr>
          <p:nvPr>
            <p:ph type="sldNum" sz="quarter" idx="10"/>
          </p:nvPr>
        </p:nvSpPr>
        <p:spPr/>
        <p:txBody>
          <a:bodyPr/>
          <a:lstStyle/>
          <a:p>
            <a:fld id="{D71A8971-5F0B-4911-87AC-F8CFD894A892}" type="slidenum">
              <a:rPr lang="en-US" smtClean="0"/>
              <a:t>69</a:t>
            </a:fld>
            <a:endParaRPr lang="en-US"/>
          </a:p>
        </p:txBody>
      </p:sp>
    </p:spTree>
    <p:extLst>
      <p:ext uri="{BB962C8B-B14F-4D97-AF65-F5344CB8AC3E}">
        <p14:creationId xmlns:p14="http://schemas.microsoft.com/office/powerpoint/2010/main" val="38514261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how the national results of the two algorithms compare.</a:t>
            </a:r>
            <a:r>
              <a:rPr lang="en-US" baseline="0" dirty="0"/>
              <a:t>.</a:t>
            </a:r>
          </a:p>
          <a:p>
            <a:endParaRPr lang="en-US" baseline="0" dirty="0"/>
          </a:p>
        </p:txBody>
      </p:sp>
      <p:sp>
        <p:nvSpPr>
          <p:cNvPr id="4" name="Slide Number Placeholder 3"/>
          <p:cNvSpPr>
            <a:spLocks noGrp="1"/>
          </p:cNvSpPr>
          <p:nvPr>
            <p:ph type="sldNum" sz="quarter" idx="10"/>
          </p:nvPr>
        </p:nvSpPr>
        <p:spPr/>
        <p:txBody>
          <a:bodyPr/>
          <a:lstStyle/>
          <a:p>
            <a:fld id="{D71A8971-5F0B-4911-87AC-F8CFD894A892}" type="slidenum">
              <a:rPr lang="en-US" smtClean="0"/>
              <a:t>70</a:t>
            </a:fld>
            <a:endParaRPr lang="en-US"/>
          </a:p>
        </p:txBody>
      </p:sp>
    </p:spTree>
    <p:extLst>
      <p:ext uri="{BB962C8B-B14F-4D97-AF65-F5344CB8AC3E}">
        <p14:creationId xmlns:p14="http://schemas.microsoft.com/office/powerpoint/2010/main" val="37529065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how the enumeration-district data for both algorithms compare.</a:t>
            </a:r>
          </a:p>
          <a:p>
            <a:r>
              <a:rPr lang="en-US" dirty="0"/>
              <a:t>We were surprised that the top-down algorithm is better than the district-by-district algorithm, but that makes sense, as they were gaining statistical power from the higher geographies. </a:t>
            </a:r>
          </a:p>
        </p:txBody>
      </p:sp>
      <p:sp>
        <p:nvSpPr>
          <p:cNvPr id="4" name="Slide Number Placeholder 3"/>
          <p:cNvSpPr>
            <a:spLocks noGrp="1"/>
          </p:cNvSpPr>
          <p:nvPr>
            <p:ph type="sldNum" sz="quarter" idx="10"/>
          </p:nvPr>
        </p:nvSpPr>
        <p:spPr/>
        <p:txBody>
          <a:bodyPr/>
          <a:lstStyle/>
          <a:p>
            <a:fld id="{D71A8971-5F0B-4911-87AC-F8CFD894A892}" type="slidenum">
              <a:rPr lang="en-US" smtClean="0"/>
              <a:t>71</a:t>
            </a:fld>
            <a:endParaRPr lang="en-US"/>
          </a:p>
        </p:txBody>
      </p:sp>
    </p:spTree>
    <p:extLst>
      <p:ext uri="{BB962C8B-B14F-4D97-AF65-F5344CB8AC3E}">
        <p14:creationId xmlns:p14="http://schemas.microsoft.com/office/powerpoint/2010/main" val="10615291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the most efficient technology, which is the one in red.</a:t>
            </a:r>
          </a:p>
        </p:txBody>
      </p:sp>
      <p:sp>
        <p:nvSpPr>
          <p:cNvPr id="4" name="Slide Number Placeholder 3"/>
          <p:cNvSpPr>
            <a:spLocks noGrp="1"/>
          </p:cNvSpPr>
          <p:nvPr>
            <p:ph type="sldNum" sz="quarter" idx="10"/>
          </p:nvPr>
        </p:nvSpPr>
        <p:spPr/>
        <p:txBody>
          <a:bodyPr/>
          <a:lstStyle/>
          <a:p>
            <a:fld id="{4BD2B5C5-46F5-4EA7-BEC5-9ED227B03822}" type="slidenum">
              <a:rPr lang="en-US" smtClean="0"/>
              <a:t>75</a:t>
            </a:fld>
            <a:endParaRPr lang="en-US"/>
          </a:p>
        </p:txBody>
      </p:sp>
    </p:spTree>
    <p:extLst>
      <p:ext uri="{BB962C8B-B14F-4D97-AF65-F5344CB8AC3E}">
        <p14:creationId xmlns:p14="http://schemas.microsoft.com/office/powerpoint/2010/main" val="3482738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marginal social</a:t>
            </a:r>
            <a:r>
              <a:rPr lang="en-US" baseline="0" dirty="0"/>
              <a:t> benefit is the slope of the illustrated </a:t>
            </a:r>
            <a:r>
              <a:rPr lang="en-US" baseline="0" dirty="0" err="1"/>
              <a:t>iso</a:t>
            </a:r>
            <a:r>
              <a:rPr lang="en-US" baseline="0" dirty="0"/>
              <a:t>-social welfare line (gray). These lines must slope upwards because data accuracy is a “good” and privacy-loss is a “bad.” </a:t>
            </a:r>
            <a:r>
              <a:rPr lang="en-US" baseline="0" dirty="0" err="1"/>
              <a:t>Iso</a:t>
            </a:r>
            <a:r>
              <a:rPr lang="en-US" baseline="0" dirty="0"/>
              <a:t>-social welfare lines above the one illustrated are infeasible because no point on the PPF reaches them. </a:t>
            </a:r>
            <a:r>
              <a:rPr lang="en-US" baseline="0" dirty="0" err="1"/>
              <a:t>Iso</a:t>
            </a:r>
            <a:r>
              <a:rPr lang="en-US" baseline="0" dirty="0"/>
              <a:t>-social welfare lines below the one illustrated are feasible but suboptimal because social welfare can be increase by either increasing accuracy at no privacy-loss cost or decreasing privacy-loss without loss of accuracy.</a:t>
            </a:r>
          </a:p>
          <a:p>
            <a:endParaRPr lang="en-US" baseline="0" dirty="0"/>
          </a:p>
          <a:p>
            <a:r>
              <a:rPr lang="en-US" baseline="0" dirty="0"/>
              <a:t>Slope of the </a:t>
            </a:r>
            <a:r>
              <a:rPr lang="en-US" baseline="0" dirty="0" err="1"/>
              <a:t>Iso</a:t>
            </a:r>
            <a:r>
              <a:rPr lang="en-US" baseline="0" dirty="0"/>
              <a:t>-social welfare curve is 1.5, this means surrendering one unit of privacy loss (say, epsilon goes from 0.25 to 0.26) is worth 1.5 units of accuracy (then accuracy goes from 0.64 to 0.655)</a:t>
            </a:r>
          </a:p>
          <a:p>
            <a:endParaRPr lang="en-US" dirty="0"/>
          </a:p>
          <a:p>
            <a:r>
              <a:rPr lang="en-US" dirty="0"/>
              <a:t>The social</a:t>
            </a:r>
            <a:r>
              <a:rPr lang="en-US" baseline="0" dirty="0"/>
              <a:t> optimum is the point of tangency between an </a:t>
            </a:r>
            <a:r>
              <a:rPr lang="en-US" baseline="0" dirty="0" err="1"/>
              <a:t>iso</a:t>
            </a:r>
            <a:r>
              <a:rPr lang="en-US" baseline="0" dirty="0"/>
              <a:t>-social welfare line (gray) and the PPF (red). At this point, the only social welfare improving combinations of data accuracy and privacy-loss are infeasible.</a:t>
            </a:r>
          </a:p>
          <a:p>
            <a:endParaRPr lang="en-US" baseline="0" dirty="0"/>
          </a:p>
          <a:p>
            <a:r>
              <a:rPr lang="en-US" baseline="0" dirty="0"/>
              <a:t>The illustrated </a:t>
            </a:r>
            <a:r>
              <a:rPr lang="en-US" baseline="0" dirty="0" err="1"/>
              <a:t>iso</a:t>
            </a:r>
            <a:r>
              <a:rPr lang="en-US" baseline="0" dirty="0"/>
              <a:t>-social welfare line is the best one attainable, and social welfare is maximized at the indicated point. This point gives the optimal privacy-loss budget and the optimal data accuracy as determined by the preferences of the data users constrained by the SDL technology.</a:t>
            </a:r>
          </a:p>
          <a:p>
            <a:endParaRPr lang="en-US" baseline="0" dirty="0"/>
          </a:p>
          <a:p>
            <a:r>
              <a:rPr lang="en-US" baseline="0" dirty="0"/>
              <a:t>At the indicated level of </a:t>
            </a:r>
            <a:r>
              <a:rPr lang="en-US" baseline="0" dirty="0">
                <a:latin typeface="Symbol" panose="05050102010706020507" pitchFamily="18" charset="2"/>
              </a:rPr>
              <a:t>e</a:t>
            </a:r>
            <a:r>
              <a:rPr lang="en-US" baseline="0" dirty="0"/>
              <a:t> = 0.25, accuracy for tract-level tables averages 96%, and for county and state-level tables averages 100%.</a:t>
            </a:r>
          </a:p>
          <a:p>
            <a:endParaRPr lang="en-US" baseline="0" dirty="0"/>
          </a:p>
          <a:p>
            <a:r>
              <a:rPr lang="en-US" sz="1200" kern="1200" dirty="0">
                <a:solidFill>
                  <a:schemeClr val="tx1"/>
                </a:solidFill>
                <a:effectLst/>
                <a:latin typeface="+mn-lt"/>
                <a:ea typeface="+mn-ea"/>
                <a:cs typeface="+mn-cs"/>
              </a:rPr>
              <a:t>It is impossible to assess the block-level error in a vacuum. You have to consider the use case. The other slides in that presentation show that as the blocks are assembled into geographic areas with larger populations--tracts (244), counties (5), and state (1)--the accuracy improves rapidly. Accuracy is about 96% at the tract level, and essentially 100% at the state and county level. The vast majority of legislative districts in the country have populations far in excess of the average census tract population (about 4,300 for RI in 2010). We have decided to release a large batch of statistical tables, in 2010 PL94-171 redistricting format, from the experiments summarized in my CSAC presentation in advance of releasing the production code for the 2018 End-to-End Census Test disclosure avoidance system. Users of all stripes will be able to use those simulation results to assess average error for their own use cases at all levels of geography.</a:t>
            </a:r>
          </a:p>
          <a:p>
            <a:endParaRPr lang="en-US" baseline="0" dirty="0"/>
          </a:p>
        </p:txBody>
      </p:sp>
      <p:sp>
        <p:nvSpPr>
          <p:cNvPr id="4" name="Slide Number Placeholder 3"/>
          <p:cNvSpPr>
            <a:spLocks noGrp="1"/>
          </p:cNvSpPr>
          <p:nvPr>
            <p:ph type="sldNum" sz="quarter" idx="10"/>
          </p:nvPr>
        </p:nvSpPr>
        <p:spPr/>
        <p:txBody>
          <a:bodyPr/>
          <a:lstStyle/>
          <a:p>
            <a:fld id="{4BD2B5C5-46F5-4EA7-BEC5-9ED227B03822}" type="slidenum">
              <a:rPr lang="en-US" smtClean="0"/>
              <a:t>76</a:t>
            </a:fld>
            <a:endParaRPr lang="en-US"/>
          </a:p>
        </p:txBody>
      </p:sp>
    </p:spTree>
    <p:extLst>
      <p:ext uri="{BB962C8B-B14F-4D97-AF65-F5344CB8AC3E}">
        <p14:creationId xmlns:p14="http://schemas.microsoft.com/office/powerpoint/2010/main" val="1449911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statistical disclosure limitation methods used by the Census Bureau, including differential privacy as implemented for the 2020 Census, conform to both the Census Act--there is no sampling at any level, all the records in the official, confidential decennial census data are used, and no others--and to our understanding of Utah v. Evans--statistical disclosure limitation is an accepted statistical method and has been used since at least 1970 by the Census Bureau.</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82</a:t>
            </a:fld>
            <a:endParaRPr lang="en-US"/>
          </a:p>
        </p:txBody>
      </p:sp>
    </p:spTree>
    <p:extLst>
      <p:ext uri="{BB962C8B-B14F-4D97-AF65-F5344CB8AC3E}">
        <p14:creationId xmlns:p14="http://schemas.microsoft.com/office/powerpoint/2010/main" val="3548126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10</a:t>
            </a:fld>
            <a:endParaRPr lang="en-US"/>
          </a:p>
        </p:txBody>
      </p:sp>
    </p:spTree>
    <p:extLst>
      <p:ext uri="{BB962C8B-B14F-4D97-AF65-F5344CB8AC3E}">
        <p14:creationId xmlns:p14="http://schemas.microsoft.com/office/powerpoint/2010/main" val="35283031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2B5C5-46F5-4EA7-BEC5-9ED227B03822}" type="slidenum">
              <a:rPr lang="en-US" smtClean="0"/>
              <a:t>84</a:t>
            </a:fld>
            <a:endParaRPr lang="en-US"/>
          </a:p>
        </p:txBody>
      </p:sp>
    </p:spTree>
    <p:extLst>
      <p:ext uri="{BB962C8B-B14F-4D97-AF65-F5344CB8AC3E}">
        <p14:creationId xmlns:p14="http://schemas.microsoft.com/office/powerpoint/2010/main" val="31891819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2B5C5-46F5-4EA7-BEC5-9ED227B03822}" type="slidenum">
              <a:rPr lang="en-US" smtClean="0"/>
              <a:t>85</a:t>
            </a:fld>
            <a:endParaRPr lang="en-US"/>
          </a:p>
        </p:txBody>
      </p:sp>
    </p:spTree>
    <p:extLst>
      <p:ext uri="{BB962C8B-B14F-4D97-AF65-F5344CB8AC3E}">
        <p14:creationId xmlns:p14="http://schemas.microsoft.com/office/powerpoint/2010/main" val="16535772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legal evaluations are made on the ”official statistics,” no matter what those official statistics happen to be, no matter how far they may have drifted from when they were created.</a:t>
            </a:r>
          </a:p>
          <a:p>
            <a:endParaRPr lang="en-US" dirty="0"/>
          </a:p>
          <a:p>
            <a:r>
              <a:rPr lang="en-US" dirty="0"/>
              <a:t>One of the advantages of the top-down algorithm is that errors at the block-level cancel out at higher geographies, assuming that the higher geographies have block groups and tracts. </a:t>
            </a:r>
          </a:p>
          <a:p>
            <a:endParaRPr lang="en-US" dirty="0"/>
          </a:p>
        </p:txBody>
      </p:sp>
      <p:sp>
        <p:nvSpPr>
          <p:cNvPr id="4" name="Slide Number Placeholder 3"/>
          <p:cNvSpPr>
            <a:spLocks noGrp="1"/>
          </p:cNvSpPr>
          <p:nvPr>
            <p:ph type="sldNum" sz="quarter" idx="5"/>
          </p:nvPr>
        </p:nvSpPr>
        <p:spPr/>
        <p:txBody>
          <a:bodyPr/>
          <a:lstStyle/>
          <a:p>
            <a:fld id="{4BD2B5C5-46F5-4EA7-BEC5-9ED227B03822}" type="slidenum">
              <a:rPr lang="en-US" smtClean="0"/>
              <a:t>87</a:t>
            </a:fld>
            <a:endParaRPr lang="en-US"/>
          </a:p>
        </p:txBody>
      </p:sp>
    </p:spTree>
    <p:extLst>
      <p:ext uri="{BB962C8B-B14F-4D97-AF65-F5344CB8AC3E}">
        <p14:creationId xmlns:p14="http://schemas.microsoft.com/office/powerpoint/2010/main" val="39700725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Steven Ruggles is a respected social scientist who is the director of Institute for Social Research and Data Innovation at the University of Minnesota. He is the driving force behind the IPUMS.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has also organized a criticism of the Census Bureau’s decision to move to differential privacy.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Ruggles has repeatedly said that the law is concerned with re-identification. The Census Bureau disagrees, and says that the law is concerned with tracing data provided by an individual or an establishment back to the individual or establishment that provided it.</a:t>
            </a:r>
          </a:p>
        </p:txBody>
      </p:sp>
      <p:sp>
        <p:nvSpPr>
          <p:cNvPr id="4" name="Slide Number Placeholder 3"/>
          <p:cNvSpPr>
            <a:spLocks noGrp="1"/>
          </p:cNvSpPr>
          <p:nvPr>
            <p:ph type="sldNum" sz="quarter" idx="5"/>
          </p:nvPr>
        </p:nvSpPr>
        <p:spPr/>
        <p:txBody>
          <a:bodyPr/>
          <a:lstStyle/>
          <a:p>
            <a:fld id="{4BD2B5C5-46F5-4EA7-BEC5-9ED227B03822}" type="slidenum">
              <a:rPr lang="en-US" smtClean="0"/>
              <a:t>88</a:t>
            </a:fld>
            <a:endParaRPr lang="en-US"/>
          </a:p>
        </p:txBody>
      </p:sp>
    </p:spTree>
    <p:extLst>
      <p:ext uri="{BB962C8B-B14F-4D97-AF65-F5344CB8AC3E}">
        <p14:creationId xmlns:p14="http://schemas.microsoft.com/office/powerpoint/2010/main" val="11063764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Ruggles is primarily concerned with the PUMS, and specifically the PUMS for the American Community Survey.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is concerned that a synthetic PUMS will have limited use for discovering relationships that are not encoded into the PUMS when they are created. Although this is true, the high dimensionality of the decennial census, the fact that the top-down algorithm preserves a lot of spatial variance, and the fact that there is a lot of correlation between different variables means that the Decennial PUMS will probably be more useful than a naïve application of DP would imply.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more testable hypotheses in the proposed 2020 public use products than there were in 2010 public-use products. The query space is broader. And all the hypotheses are accompanied with correct measures of error.</a:t>
            </a:r>
          </a:p>
        </p:txBody>
      </p:sp>
      <p:sp>
        <p:nvSpPr>
          <p:cNvPr id="4" name="Slide Number Placeholder 3"/>
          <p:cNvSpPr>
            <a:spLocks noGrp="1"/>
          </p:cNvSpPr>
          <p:nvPr>
            <p:ph type="sldNum" sz="quarter" idx="5"/>
          </p:nvPr>
        </p:nvSpPr>
        <p:spPr/>
        <p:txBody>
          <a:bodyPr/>
          <a:lstStyle/>
          <a:p>
            <a:fld id="{4BD2B5C5-46F5-4EA7-BEC5-9ED227B03822}" type="slidenum">
              <a:rPr lang="en-US" smtClean="0"/>
              <a:t>89</a:t>
            </a:fld>
            <a:endParaRPr lang="en-US"/>
          </a:p>
        </p:txBody>
      </p:sp>
    </p:spTree>
    <p:extLst>
      <p:ext uri="{BB962C8B-B14F-4D97-AF65-F5344CB8AC3E}">
        <p14:creationId xmlns:p14="http://schemas.microsoft.com/office/powerpoint/2010/main" val="26791840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graph shows an analysis done by David Riper and Tracy Kugler which was presented at the Association of Public Data Users a few weeks ago.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graphs show that the algorithms are doing exactly what they are designed to do: as the number of people in a geographic area increases, the statistics about that area become more precise. Sparsely populated geographic areas are inherently risky, and DP always protects everyone in them, even when epsilon is as large at 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based on data from the 1940 Census that we released. As part of that release, we processed the 1940 data with the 2018 DAS at different values of epsilon.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Riper and Kugler took the 87 counties in Minnesota and compared the population in the original 1940 file with the population in the processed file. They did this for Hispanics and non-Hispanics. But there is nothing really special about those categories — it is simply a large population and a small population.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these graphs show is that the change in population is more significant for counties with less than 100 Hispanics than those with more than 100. This makes sense, because differential privacy uses additive noise, not multiplicative noise.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graph goes from an epsilon of 0.25 to 8.0.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details of the top-down algorithm are more complicated, of course, but it’s still basically the same thing.)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analysis that this doesn’t show is how the error reduces when adjacent geographic areas are added together.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of the issues with the data that we released is that the 1940 data only had four levels of geography: national, state, county, and enumeration district.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contrast, the 2020 data will have 6 levels: National, state, county, tract, block group and block.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Another point of confusion is that the end-to-end test was run with an epsilon of 0.25. That value was specifically chosen because the purpose of the end-to-end test was to test data formats, not to use the data for a statistical product. Some people thought that the Census Bureau was signaling that it intended to use an epsilon of 0.25 for the 2020 release. That was not the intention of the Census Bureau.</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assist our data users, we will soon be re-releasing data from the 2010 Census, processing it with the DAS in its current form.</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4BD2B5C5-46F5-4EA7-BEC5-9ED227B03822}" type="slidenum">
              <a:rPr lang="en-US" smtClean="0"/>
              <a:t>90</a:t>
            </a:fld>
            <a:endParaRPr lang="en-US"/>
          </a:p>
        </p:txBody>
      </p:sp>
    </p:spTree>
    <p:extLst>
      <p:ext uri="{BB962C8B-B14F-4D97-AF65-F5344CB8AC3E}">
        <p14:creationId xmlns:p14="http://schemas.microsoft.com/office/powerpoint/2010/main" val="12574278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same kind of graph, but for enumeration districts, not for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Here again we see eight versions of the same graph, from epsilon 0.25 to 8.0.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you can see, the lower values of epsilon have both more randomness, but also more bias—the graph is not symmetrical around the line x=y. That’s because 0s are getting only rounded up, so larger values are being pushed lower more often than they would otherwise be.</a:t>
            </a:r>
          </a:p>
          <a:p>
            <a:endParaRPr lang="en-US" dirty="0"/>
          </a:p>
        </p:txBody>
      </p:sp>
      <p:sp>
        <p:nvSpPr>
          <p:cNvPr id="4" name="Slide Number Placeholder 3"/>
          <p:cNvSpPr>
            <a:spLocks noGrp="1"/>
          </p:cNvSpPr>
          <p:nvPr>
            <p:ph type="sldNum" sz="quarter" idx="5"/>
          </p:nvPr>
        </p:nvSpPr>
        <p:spPr/>
        <p:txBody>
          <a:bodyPr/>
          <a:lstStyle/>
          <a:p>
            <a:fld id="{4BD2B5C5-46F5-4EA7-BEC5-9ED227B03822}" type="slidenum">
              <a:rPr lang="en-US" smtClean="0"/>
              <a:t>91</a:t>
            </a:fld>
            <a:endParaRPr lang="en-US"/>
          </a:p>
        </p:txBody>
      </p:sp>
    </p:spTree>
    <p:extLst>
      <p:ext uri="{BB962C8B-B14F-4D97-AF65-F5344CB8AC3E}">
        <p14:creationId xmlns:p14="http://schemas.microsoft.com/office/powerpoint/2010/main" val="156627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by Riper and Kugler looks at the distribution of those differences for different values of epsilon, from 0.25 to 8.0. This time brown shows counties and green shows enumeration districts. Again, you can see that there is more bias at small values of epsilon.</a:t>
            </a:r>
          </a:p>
        </p:txBody>
      </p:sp>
      <p:sp>
        <p:nvSpPr>
          <p:cNvPr id="4" name="Slide Number Placeholder 3"/>
          <p:cNvSpPr>
            <a:spLocks noGrp="1"/>
          </p:cNvSpPr>
          <p:nvPr>
            <p:ph type="sldNum" sz="quarter" idx="5"/>
          </p:nvPr>
        </p:nvSpPr>
        <p:spPr/>
        <p:txBody>
          <a:bodyPr/>
          <a:lstStyle/>
          <a:p>
            <a:fld id="{4BD2B5C5-46F5-4EA7-BEC5-9ED227B03822}" type="slidenum">
              <a:rPr lang="en-US" smtClean="0"/>
              <a:t>92</a:t>
            </a:fld>
            <a:endParaRPr lang="en-US"/>
          </a:p>
        </p:txBody>
      </p:sp>
    </p:spTree>
    <p:extLst>
      <p:ext uri="{BB962C8B-B14F-4D97-AF65-F5344CB8AC3E}">
        <p14:creationId xmlns:p14="http://schemas.microsoft.com/office/powerpoint/2010/main" val="6677267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2B5C5-46F5-4EA7-BEC5-9ED227B03822}" type="slidenum">
              <a:rPr lang="en-US" smtClean="0"/>
              <a:t>93</a:t>
            </a:fld>
            <a:endParaRPr lang="en-US"/>
          </a:p>
        </p:txBody>
      </p:sp>
    </p:spTree>
    <p:extLst>
      <p:ext uri="{BB962C8B-B14F-4D97-AF65-F5344CB8AC3E}">
        <p14:creationId xmlns:p14="http://schemas.microsoft.com/office/powerpoint/2010/main" val="2949503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14</a:t>
            </a:fld>
            <a:endParaRPr lang="en-US"/>
          </a:p>
        </p:txBody>
      </p:sp>
    </p:spTree>
    <p:extLst>
      <p:ext uri="{BB962C8B-B14F-4D97-AF65-F5344CB8AC3E}">
        <p14:creationId xmlns:p14="http://schemas.microsoft.com/office/powerpoint/2010/main" val="2535226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15</a:t>
            </a:fld>
            <a:endParaRPr lang="en-US"/>
          </a:p>
        </p:txBody>
      </p:sp>
    </p:spTree>
    <p:extLst>
      <p:ext uri="{BB962C8B-B14F-4D97-AF65-F5344CB8AC3E}">
        <p14:creationId xmlns:p14="http://schemas.microsoft.com/office/powerpoint/2010/main" val="1996718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16</a:t>
            </a:fld>
            <a:endParaRPr lang="en-US"/>
          </a:p>
        </p:txBody>
      </p:sp>
    </p:spTree>
    <p:extLst>
      <p:ext uri="{BB962C8B-B14F-4D97-AF65-F5344CB8AC3E}">
        <p14:creationId xmlns:p14="http://schemas.microsoft.com/office/powerpoint/2010/main" val="1089124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2B5C5-46F5-4EA7-BEC5-9ED227B03822}" type="slidenum">
              <a:rPr lang="en-US" smtClean="0"/>
              <a:t>18</a:t>
            </a:fld>
            <a:endParaRPr lang="en-US"/>
          </a:p>
        </p:txBody>
      </p:sp>
    </p:spTree>
    <p:extLst>
      <p:ext uri="{BB962C8B-B14F-4D97-AF65-F5344CB8AC3E}">
        <p14:creationId xmlns:p14="http://schemas.microsoft.com/office/powerpoint/2010/main" val="2522648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2"/>
          </p:nvPr>
        </p:nvSpPr>
        <p:spPr>
          <a:xfrm>
            <a:off x="9232490" y="6356350"/>
            <a:ext cx="2589396" cy="360004"/>
          </a:xfrm>
        </p:spPr>
        <p:txBody>
          <a:bodyPr/>
          <a:lstStyle>
            <a:lvl1pPr algn="r">
              <a:defRPr/>
            </a:lvl1pPr>
          </a:lstStyle>
          <a:p>
            <a:fld id="{6B70B6FD-B4DD-4C3C-B591-D26FF6FF6394}" type="slidenum">
              <a:rPr lang="en-US" smtClean="0"/>
              <a:pPr/>
              <a:t>‹#›</a:t>
            </a:fld>
            <a:endParaRPr lang="en-US"/>
          </a:p>
        </p:txBody>
      </p:sp>
    </p:spTree>
    <p:extLst>
      <p:ext uri="{BB962C8B-B14F-4D97-AF65-F5344CB8AC3E}">
        <p14:creationId xmlns:p14="http://schemas.microsoft.com/office/powerpoint/2010/main" val="253003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274638"/>
            <a:ext cx="11049000" cy="1143000"/>
          </a:xfrm>
        </p:spPr>
        <p:txBody>
          <a:bodyPr anchor="b">
            <a:normAutofit/>
          </a:bodyPr>
          <a:lstStyle>
            <a:lvl1pPr algn="l">
              <a:defRPr sz="3200"/>
            </a:lvl1pPr>
          </a:lstStyle>
          <a:p>
            <a:r>
              <a:rPr lang="en-US" dirty="0"/>
              <a:t>Click to add title</a:t>
            </a:r>
          </a:p>
        </p:txBody>
      </p:sp>
      <p:sp>
        <p:nvSpPr>
          <p:cNvPr id="3" name="Content Placeholder 2"/>
          <p:cNvSpPr>
            <a:spLocks noGrp="1"/>
          </p:cNvSpPr>
          <p:nvPr>
            <p:ph idx="1" hasCustomPrompt="1"/>
          </p:nvPr>
        </p:nvSpPr>
        <p:spPr>
          <a:xfrm>
            <a:off x="533400" y="1600201"/>
            <a:ext cx="11049000" cy="4525963"/>
          </a:xfrm>
        </p:spPr>
        <p:txBody>
          <a:bodyPr/>
          <a:lstStyle>
            <a:lvl1pPr marL="0" indent="0">
              <a:spcBef>
                <a:spcPts val="600"/>
              </a:spcBef>
              <a:spcAft>
                <a:spcPts val="600"/>
              </a:spcAft>
              <a:buNone/>
              <a:defRPr>
                <a:latin typeface="Arial Unicode MS" panose="020B0604020202020204" pitchFamily="34" charset="-128"/>
                <a:ea typeface="Arial Unicode MS" panose="020B0604020202020204" pitchFamily="34" charset="-128"/>
                <a:cs typeface="Arial Unicode MS" panose="020B0604020202020204" pitchFamily="34" charset="-128"/>
              </a:defRPr>
            </a:lvl1pPr>
            <a:lvl2pPr marL="460375" indent="0">
              <a:defRPr>
                <a:latin typeface="Arial Unicode MS" panose="020B0604020202020204" pitchFamily="34" charset="-128"/>
                <a:ea typeface="Arial Unicode MS" panose="020B0604020202020204" pitchFamily="34" charset="-128"/>
                <a:cs typeface="Arial Unicode MS" panose="020B0604020202020204" pitchFamily="34" charset="-128"/>
              </a:defRPr>
            </a:lvl2pPr>
            <a:lvl3pPr marL="460375" indent="0">
              <a:buNone/>
              <a:defRPr i="1">
                <a:latin typeface="Arial Unicode MS" panose="020B0604020202020204" pitchFamily="34" charset="-128"/>
                <a:ea typeface="Arial Unicode MS" panose="020B0604020202020204" pitchFamily="34" charset="-128"/>
                <a:cs typeface="Arial Unicode MS" panose="020B0604020202020204" pitchFamily="34" charset="-128"/>
              </a:defRPr>
            </a:lvl3pPr>
            <a:lvl4pPr marL="688975" indent="-228600">
              <a:defRPr>
                <a:latin typeface="Arial Unicode MS" panose="020B0604020202020204" pitchFamily="34" charset="-128"/>
                <a:ea typeface="Arial Unicode MS" panose="020B0604020202020204" pitchFamily="34" charset="-128"/>
                <a:cs typeface="Arial Unicode MS" panose="020B0604020202020204" pitchFamily="34" charset="-128"/>
              </a:defRPr>
            </a:lvl4pPr>
            <a:lvl5pPr marL="1081088" indent="-228600">
              <a:defRPr>
                <a:latin typeface="Arial Unicode MS" panose="020B0604020202020204" pitchFamily="34" charset="-128"/>
                <a:ea typeface="Arial Unicode MS" panose="020B0604020202020204" pitchFamily="34" charset="-128"/>
                <a:cs typeface="Arial Unicode MS" panose="020B0604020202020204" pitchFamily="34" charset="-128"/>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609600" y="1524000"/>
            <a:ext cx="10972800" cy="0"/>
          </a:xfrm>
          <a:prstGeom prst="line">
            <a:avLst/>
          </a:prstGeom>
          <a:ln w="57150">
            <a:solidFill>
              <a:srgbClr val="A9203D"/>
            </a:solidFill>
          </a:ln>
        </p:spPr>
        <p:style>
          <a:lnRef idx="1">
            <a:schemeClr val="accent2"/>
          </a:lnRef>
          <a:fillRef idx="0">
            <a:schemeClr val="accent2"/>
          </a:fillRef>
          <a:effectRef idx="0">
            <a:schemeClr val="accent2"/>
          </a:effectRef>
          <a:fontRef idx="minor">
            <a:schemeClr val="tx1"/>
          </a:fontRef>
        </p:style>
      </p:cxnSp>
      <p:sp>
        <p:nvSpPr>
          <p:cNvPr id="6" name="Slide Number Placeholder 5"/>
          <p:cNvSpPr>
            <a:spLocks noGrp="1"/>
          </p:cNvSpPr>
          <p:nvPr>
            <p:ph type="sldNum" sz="quarter" idx="12"/>
          </p:nvPr>
        </p:nvSpPr>
        <p:spPr>
          <a:xfrm>
            <a:off x="9232490" y="6356350"/>
            <a:ext cx="2589396" cy="360004"/>
          </a:xfrm>
        </p:spPr>
        <p:txBody>
          <a:bodyPr/>
          <a:lstStyle>
            <a:lvl1pPr algn="r">
              <a:defRPr/>
            </a:lvl1pPr>
          </a:lstStyle>
          <a:p>
            <a:fld id="{6B70B6FD-B4DD-4C3C-B591-D26FF6FF6394}" type="slidenum">
              <a:rPr lang="en-US" smtClean="0"/>
              <a:pPr/>
              <a:t>‹#›</a:t>
            </a:fld>
            <a:endParaRPr lang="en-US"/>
          </a:p>
        </p:txBody>
      </p:sp>
    </p:spTree>
    <p:extLst>
      <p:ext uri="{BB962C8B-B14F-4D97-AF65-F5344CB8AC3E}">
        <p14:creationId xmlns:p14="http://schemas.microsoft.com/office/powerpoint/2010/main" val="3802903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hasCustomPrompt="1"/>
          </p:nvPr>
        </p:nvSpPr>
        <p:spPr>
          <a:xfrm>
            <a:off x="609600" y="1600201"/>
            <a:ext cx="5384800" cy="4525963"/>
          </a:xfrm>
        </p:spPr>
        <p:txBody>
          <a:bodyPr/>
          <a:lstStyle>
            <a:lvl1pPr marL="0" indent="0">
              <a:buNone/>
              <a:defRPr sz="2800"/>
            </a:lvl1pPr>
            <a:lvl2pPr marL="288925" indent="-285750">
              <a:defRPr sz="2400"/>
            </a:lvl2pPr>
            <a:lvl3pPr marL="349250" indent="0">
              <a:buNone/>
              <a:defRPr sz="2000" i="1"/>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7600" y="1600201"/>
            <a:ext cx="5384800" cy="4525963"/>
          </a:xfrm>
        </p:spPr>
        <p:txBody>
          <a:bodyPr/>
          <a:lstStyle>
            <a:lvl1pPr marL="0" indent="0">
              <a:buNone/>
              <a:defRPr sz="2800"/>
            </a:lvl1pPr>
            <a:lvl2pPr marL="285750" indent="-285750">
              <a:defRPr sz="2400"/>
            </a:lvl2pPr>
            <a:lvl3pPr marL="349250" indent="0">
              <a:buNone/>
              <a:defRPr sz="2000" i="1"/>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2"/>
          </p:nvPr>
        </p:nvSpPr>
        <p:spPr>
          <a:xfrm>
            <a:off x="9232490" y="6356350"/>
            <a:ext cx="2589396" cy="360004"/>
          </a:xfrm>
        </p:spPr>
        <p:txBody>
          <a:bodyPr/>
          <a:lstStyle>
            <a:lvl1pPr algn="r">
              <a:defRPr/>
            </a:lvl1pPr>
          </a:lstStyle>
          <a:p>
            <a:fld id="{6B70B6FD-B4DD-4C3C-B591-D26FF6FF6394}" type="slidenum">
              <a:rPr lang="en-US" smtClean="0"/>
              <a:pPr/>
              <a:t>‹#›</a:t>
            </a:fld>
            <a:endParaRPr lang="en-US"/>
          </a:p>
        </p:txBody>
      </p:sp>
    </p:spTree>
    <p:extLst>
      <p:ext uri="{BB962C8B-B14F-4D97-AF65-F5344CB8AC3E}">
        <p14:creationId xmlns:p14="http://schemas.microsoft.com/office/powerpoint/2010/main" val="270107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752600"/>
            <a:ext cx="10972800" cy="3124200"/>
          </a:xfrm>
        </p:spPr>
        <p:txBody>
          <a:bodyPr/>
          <a:lstStyle>
            <a:lvl1pPr>
              <a:defRPr/>
            </a:lvl1pPr>
          </a:lstStyle>
          <a:p>
            <a:r>
              <a:rPr lang="en-US" dirty="0"/>
              <a:t>Click to add title</a:t>
            </a:r>
          </a:p>
        </p:txBody>
      </p:sp>
      <p:sp>
        <p:nvSpPr>
          <p:cNvPr id="3" name="Slide Number Placeholder 5"/>
          <p:cNvSpPr>
            <a:spLocks noGrp="1"/>
          </p:cNvSpPr>
          <p:nvPr>
            <p:ph type="sldNum" sz="quarter" idx="12"/>
          </p:nvPr>
        </p:nvSpPr>
        <p:spPr>
          <a:xfrm>
            <a:off x="9232490" y="6356350"/>
            <a:ext cx="2589396" cy="360004"/>
          </a:xfrm>
        </p:spPr>
        <p:txBody>
          <a:bodyPr/>
          <a:lstStyle>
            <a:lvl1pPr algn="r">
              <a:defRPr/>
            </a:lvl1pPr>
          </a:lstStyle>
          <a:p>
            <a:fld id="{6B70B6FD-B4DD-4C3C-B591-D26FF6FF6394}" type="slidenum">
              <a:rPr lang="en-US" smtClean="0"/>
              <a:pPr/>
              <a:t>‹#›</a:t>
            </a:fld>
            <a:endParaRPr lang="en-US"/>
          </a:p>
        </p:txBody>
      </p:sp>
    </p:spTree>
    <p:extLst>
      <p:ext uri="{BB962C8B-B14F-4D97-AF65-F5344CB8AC3E}">
        <p14:creationId xmlns:p14="http://schemas.microsoft.com/office/powerpoint/2010/main" val="3724190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32490" y="6356350"/>
            <a:ext cx="2589396" cy="360004"/>
          </a:xfrm>
        </p:spPr>
        <p:txBody>
          <a:bodyPr/>
          <a:lstStyle>
            <a:lvl1pPr algn="r">
              <a:defRPr/>
            </a:lvl1pPr>
          </a:lstStyle>
          <a:p>
            <a:fld id="{6B70B6FD-B4DD-4C3C-B591-D26FF6FF6394}" type="slidenum">
              <a:rPr lang="en-US" smtClean="0"/>
              <a:pPr/>
              <a:t>‹#›</a:t>
            </a:fld>
            <a:endParaRPr lang="en-US"/>
          </a:p>
        </p:txBody>
      </p:sp>
      <p:sp>
        <p:nvSpPr>
          <p:cNvPr id="7" name="Title Placeholder 1"/>
          <p:cNvSpPr>
            <a:spLocks noGrp="1"/>
          </p:cNvSpPr>
          <p:nvPr>
            <p:ph type="title"/>
          </p:nvPr>
        </p:nvSpPr>
        <p:spPr>
          <a:xfrm>
            <a:off x="339047" y="1"/>
            <a:ext cx="11482839" cy="1222376"/>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8"/>
          <p:cNvSpPr>
            <a:spLocks noGrp="1"/>
          </p:cNvSpPr>
          <p:nvPr>
            <p:ph type="body" sz="quarter" idx="13"/>
          </p:nvPr>
        </p:nvSpPr>
        <p:spPr>
          <a:xfrm>
            <a:off x="339047" y="1600200"/>
            <a:ext cx="11482839" cy="4419600"/>
          </a:xfrm>
        </p:spPr>
        <p:txBody>
          <a:bodyPr/>
          <a:lstStyle>
            <a:lvl1pPr marL="0" indent="0">
              <a:buNone/>
              <a:defRPr/>
            </a:lvl1pPr>
            <a:lvl2pPr marL="457200" indent="0">
              <a:buNone/>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68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lgn="r">
              <a:defRPr/>
            </a:lvl1pPr>
          </a:lstStyle>
          <a:p>
            <a:fld id="{24BFE6D4-27A9-4AE4-9EAE-AF75F97B179B}" type="slidenum">
              <a:rPr lang="en-US" smtClean="0"/>
              <a:pPr/>
              <a:t>‹#›</a:t>
            </a:fld>
            <a:endParaRPr lang="en-US"/>
          </a:p>
        </p:txBody>
      </p:sp>
    </p:spTree>
    <p:extLst>
      <p:ext uri="{BB962C8B-B14F-4D97-AF65-F5344CB8AC3E}">
        <p14:creationId xmlns:p14="http://schemas.microsoft.com/office/powerpoint/2010/main" val="1589332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r="65989"/>
          <a:stretch/>
        </p:blipFill>
        <p:spPr>
          <a:xfrm>
            <a:off x="0" y="6235700"/>
            <a:ext cx="2971800" cy="6223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add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6"/>
          <p:cNvSpPr>
            <a:spLocks noGrp="1"/>
          </p:cNvSpPr>
          <p:nvPr>
            <p:ph type="sldNum" sz="quarter" idx="4"/>
          </p:nvPr>
        </p:nvSpPr>
        <p:spPr>
          <a:xfrm>
            <a:off x="8737600" y="6356351"/>
            <a:ext cx="2844800" cy="365125"/>
          </a:xfrm>
          <a:prstGeom prst="rect">
            <a:avLst/>
          </a:prstGeom>
        </p:spPr>
        <p:txBody>
          <a:bodyPr/>
          <a:lstStyle/>
          <a:p>
            <a:pPr algn="r"/>
            <a:fld id="{AAB63172-0737-4F58-AA61-0444E81086BA}" type="slidenum">
              <a:rPr lang="en-US" smtClean="0"/>
              <a:pPr algn="r"/>
              <a:t>‹#›</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068828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ctr" defTabSz="914400" rtl="0" eaLnBrk="1" latinLnBrk="0" hangingPunct="1">
        <a:spcBef>
          <a:spcPct val="0"/>
        </a:spcBef>
        <a:buNone/>
        <a:defRPr sz="4400" b="1" i="0" kern="1200" baseline="0">
          <a:solidFill>
            <a:schemeClr val="tx1"/>
          </a:solidFill>
          <a:latin typeface="Arial" panose="020B0604020202020204" pitchFamily="34" charset="0"/>
          <a:ea typeface="+mj-ea"/>
          <a:cs typeface="+mj-cs"/>
        </a:defRPr>
      </a:lvl1pPr>
    </p:titleStyle>
    <p:bodyStyle>
      <a:lvl1pPr marL="0" indent="0" algn="l" defTabSz="914400" rtl="0" eaLnBrk="1" latinLnBrk="0" hangingPunct="1">
        <a:spcBef>
          <a:spcPct val="20000"/>
        </a:spcBef>
        <a:buFont typeface="Wingdings" panose="05000000000000000000" pitchFamily="2" charset="2"/>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jpg"/><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png"/><Relationship Id="rId7"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7.tiff"/><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7.tiff"/><Relationship Id="rId4" Type="http://schemas.openxmlformats.org/officeDocument/2006/relationships/image" Target="../media/image2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png"/><Relationship Id="rId7"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 Id="rId9" Type="http://schemas.openxmlformats.org/officeDocument/2006/relationships/image" Target="../media/image26.emf"/></Relationships>
</file>

<file path=ppt/slides/_rels/slide31.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6.emf"/><Relationship Id="rId7" Type="http://schemas.openxmlformats.org/officeDocument/2006/relationships/image" Target="../media/image34.tif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8.(nul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7.tiff"/></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tiff"/><Relationship Id="rId5" Type="http://schemas.openxmlformats.org/officeDocument/2006/relationships/image" Target="../media/image27.tiff"/><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7.tif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dpwiki.org/demo-top-down/dp-demo/sim-top-down/demo.html" TargetMode="Externa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55.tmp"/><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hyperlink" Target="https://www.sciencemag.org/author/jeffrey-mervis" TargetMode="External"/><Relationship Id="rId4" Type="http://schemas.openxmlformats.org/officeDocument/2006/relationships/image" Target="../media/image62.tiff"/></Relationships>
</file>

<file path=ppt/slides/_rels/slide94.xml.rels><?xml version="1.0" encoding="UTF-8" standalone="yes"?>
<Relationships xmlns="http://schemas.openxmlformats.org/package/2006/relationships"><Relationship Id="rId8" Type="http://schemas.openxmlformats.org/officeDocument/2006/relationships/hyperlink" Target="https://www.census.gov/programs-surveys/decennial-census/2020-census/planning-management/memo-series/2020-memo-2019_13.html" TargetMode="External"/><Relationship Id="rId3" Type="http://schemas.openxmlformats.org/officeDocument/2006/relationships/hyperlink" Target="https://digitalcommons.ilr.cornell.edu/ldi/49/" TargetMode="External"/><Relationship Id="rId7" Type="http://schemas.openxmlformats.org/officeDocument/2006/relationships/hyperlink" Target="https://queue.acm.org/detail.cfm?id=3295691" TargetMode="External"/><Relationship Id="rId2" Type="http://schemas.openxmlformats.org/officeDocument/2006/relationships/hyperlink" Target="https://www2.census.gov/cac/sac/meetings/2017-09/garfinkel-modernizing-disclosure-avoidance.pdf?" TargetMode="External"/><Relationship Id="rId1" Type="http://schemas.openxmlformats.org/officeDocument/2006/relationships/slideLayout" Target="../slideLayouts/slideLayout2.xml"/><Relationship Id="rId6" Type="http://schemas.openxmlformats.org/officeDocument/2006/relationships/hyperlink" Target="https://digitalcommons.ilr.cornell.edu/ldi/50/" TargetMode="External"/><Relationship Id="rId5" Type="http://schemas.openxmlformats.org/officeDocument/2006/relationships/hyperlink" Target="queue.acm.org" TargetMode="External"/><Relationship Id="rId4" Type="http://schemas.openxmlformats.org/officeDocument/2006/relationships/hyperlink" Target="https://arxiv.org/abs/1809.0220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828800" y="2971800"/>
            <a:ext cx="8534400" cy="2667000"/>
          </a:xfrm>
        </p:spPr>
        <p:txBody>
          <a:bodyPr>
            <a:normAutofit fontScale="92500" lnSpcReduction="10000"/>
          </a:bodyPr>
          <a:lstStyle/>
          <a:p>
            <a:r>
              <a:rPr lang="en-US" dirty="0">
                <a:solidFill>
                  <a:schemeClr val="tx1"/>
                </a:solidFill>
              </a:rPr>
              <a:t>Simson L. Garfinkel</a:t>
            </a:r>
            <a:br>
              <a:rPr lang="en-US" dirty="0">
                <a:solidFill>
                  <a:schemeClr val="tx1"/>
                </a:solidFill>
              </a:rPr>
            </a:br>
            <a:r>
              <a:rPr lang="en-US" dirty="0">
                <a:solidFill>
                  <a:schemeClr val="tx1"/>
                </a:solidFill>
              </a:rPr>
              <a:t>Senior Scientist, Confidentiality and Data Access</a:t>
            </a:r>
            <a:br>
              <a:rPr lang="en-US" dirty="0">
                <a:solidFill>
                  <a:schemeClr val="tx1"/>
                </a:solidFill>
              </a:rPr>
            </a:br>
            <a:r>
              <a:rPr lang="en-US" dirty="0">
                <a:solidFill>
                  <a:schemeClr val="tx1"/>
                </a:solidFill>
              </a:rPr>
              <a:t>U.S. Census Bureau</a:t>
            </a:r>
            <a:br>
              <a:rPr lang="en-US" dirty="0">
                <a:solidFill>
                  <a:schemeClr val="tx1"/>
                </a:solidFill>
              </a:rPr>
            </a:br>
            <a:br>
              <a:rPr lang="en-US" dirty="0">
                <a:solidFill>
                  <a:schemeClr val="tx1"/>
                </a:solidFill>
              </a:rPr>
            </a:br>
            <a:r>
              <a:rPr lang="en-US" dirty="0">
                <a:solidFill>
                  <a:schemeClr val="tx1"/>
                </a:solidFill>
              </a:rPr>
              <a:t>July 23, 2019</a:t>
            </a:r>
          </a:p>
          <a:p>
            <a:r>
              <a:rPr lang="en-US" dirty="0">
                <a:solidFill>
                  <a:schemeClr val="tx1"/>
                </a:solidFill>
              </a:rPr>
              <a:t>Cambridge University</a:t>
            </a:r>
          </a:p>
        </p:txBody>
      </p:sp>
      <p:sp>
        <p:nvSpPr>
          <p:cNvPr id="2" name="Title 1"/>
          <p:cNvSpPr>
            <a:spLocks noGrp="1"/>
          </p:cNvSpPr>
          <p:nvPr>
            <p:ph type="ctrTitle"/>
          </p:nvPr>
        </p:nvSpPr>
        <p:spPr>
          <a:xfrm>
            <a:off x="609600" y="274638"/>
            <a:ext cx="10972800" cy="2468562"/>
          </a:xfrm>
        </p:spPr>
        <p:txBody>
          <a:bodyPr>
            <a:normAutofit/>
          </a:bodyPr>
          <a:lstStyle/>
          <a:p>
            <a:r>
              <a:rPr lang="en-US" dirty="0"/>
              <a:t>Deploying Differential Privacy for the 2020 Census of Population and Housing</a:t>
            </a:r>
          </a:p>
        </p:txBody>
      </p:sp>
      <p:sp>
        <p:nvSpPr>
          <p:cNvPr id="3" name="Rectangle 2"/>
          <p:cNvSpPr/>
          <p:nvPr/>
        </p:nvSpPr>
        <p:spPr>
          <a:xfrm>
            <a:off x="6986666" y="5833130"/>
            <a:ext cx="4572000" cy="523220"/>
          </a:xfrm>
          <a:prstGeom prst="rect">
            <a:avLst/>
          </a:prstGeom>
          <a:ln w="38100">
            <a:solidFill>
              <a:schemeClr val="accent2"/>
            </a:solidFill>
          </a:ln>
        </p:spPr>
        <p:txBody>
          <a:bodyPr wrap="square">
            <a:spAutoFit/>
          </a:bodyPr>
          <a:lstStyle/>
          <a:p>
            <a:r>
              <a:rPr lang="en-US" sz="1400" dirty="0"/>
              <a:t>The views in this presentation are those of the author, and not those of the U.S. Census Bureau.</a:t>
            </a:r>
          </a:p>
        </p:txBody>
      </p:sp>
      <p:sp>
        <p:nvSpPr>
          <p:cNvPr id="4" name="Slide Number Placeholder 3"/>
          <p:cNvSpPr>
            <a:spLocks noGrp="1"/>
          </p:cNvSpPr>
          <p:nvPr>
            <p:ph type="sldNum" sz="quarter" idx="12"/>
          </p:nvPr>
        </p:nvSpPr>
        <p:spPr/>
        <p:txBody>
          <a:bodyPr/>
          <a:lstStyle/>
          <a:p>
            <a:fld id="{6B70B6FD-B4DD-4C3C-B591-D26FF6FF6394}" type="slidenum">
              <a:rPr lang="en-US" smtClean="0"/>
              <a:pPr/>
              <a:t>1</a:t>
            </a:fld>
            <a:endParaRPr lang="en-US"/>
          </a:p>
        </p:txBody>
      </p:sp>
    </p:spTree>
    <p:extLst>
      <p:ext uri="{BB962C8B-B14F-4D97-AF65-F5344CB8AC3E}">
        <p14:creationId xmlns:p14="http://schemas.microsoft.com/office/powerpoint/2010/main" val="1802480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such Manner as they shall by Law direct.”</a:t>
            </a:r>
            <a:br>
              <a:rPr lang="en-US" i="1" dirty="0"/>
            </a:br>
            <a:r>
              <a:rPr lang="en-US" dirty="0"/>
              <a:t>Public Law 94-171</a:t>
            </a:r>
          </a:p>
        </p:txBody>
      </p:sp>
      <p:sp>
        <p:nvSpPr>
          <p:cNvPr id="3" name="Content Placeholder 2"/>
          <p:cNvSpPr>
            <a:spLocks noGrp="1"/>
          </p:cNvSpPr>
          <p:nvPr>
            <p:ph idx="1"/>
          </p:nvPr>
        </p:nvSpPr>
        <p:spPr/>
        <p:txBody>
          <a:bodyPr>
            <a:normAutofit/>
          </a:bodyPr>
          <a:lstStyle/>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47800" y="1558683"/>
            <a:ext cx="4495800" cy="4613517"/>
          </a:xfrm>
          <a:prstGeom prst="rect">
            <a:avLst/>
          </a:prstGeom>
        </p:spPr>
      </p:pic>
      <p:sp>
        <p:nvSpPr>
          <p:cNvPr id="5" name="Rectangle 4"/>
          <p:cNvSpPr/>
          <p:nvPr/>
        </p:nvSpPr>
        <p:spPr>
          <a:xfrm>
            <a:off x="2971800" y="6400800"/>
            <a:ext cx="5029200" cy="369332"/>
          </a:xfrm>
          <a:prstGeom prst="rect">
            <a:avLst/>
          </a:prstGeom>
        </p:spPr>
        <p:txBody>
          <a:bodyPr wrap="square">
            <a:spAutoFit/>
          </a:bodyPr>
          <a:lstStyle/>
          <a:p>
            <a:r>
              <a:rPr lang="en-US" dirty="0"/>
              <a:t>http://uscode.house.gov/statutes/pl/94/171.pdf</a:t>
            </a:r>
          </a:p>
        </p:txBody>
      </p:sp>
      <p:grpSp>
        <p:nvGrpSpPr>
          <p:cNvPr id="8" name="Group 7"/>
          <p:cNvGrpSpPr/>
          <p:nvPr/>
        </p:nvGrpSpPr>
        <p:grpSpPr>
          <a:xfrm>
            <a:off x="6553200" y="1558683"/>
            <a:ext cx="4581666" cy="2503714"/>
            <a:chOff x="6400800" y="1585897"/>
            <a:chExt cx="4581666" cy="2503714"/>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00800" y="3175211"/>
              <a:ext cx="4581666" cy="9144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00800" y="1585897"/>
              <a:ext cx="4581666" cy="1600200"/>
            </a:xfrm>
            <a:prstGeom prst="rect">
              <a:avLst/>
            </a:prstGeom>
          </p:spPr>
        </p:pic>
      </p:grpSp>
    </p:spTree>
    <p:extLst>
      <p:ext uri="{BB962C8B-B14F-4D97-AF65-F5344CB8AC3E}">
        <p14:creationId xmlns:p14="http://schemas.microsoft.com/office/powerpoint/2010/main" val="84833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Register / Vol. 82, No. 215 / Nov 8, 2017 / Notices</a:t>
            </a:r>
            <a:br>
              <a:rPr lang="en-US" dirty="0"/>
            </a:br>
            <a:r>
              <a:rPr lang="en-US" dirty="0"/>
              <a:t>(for the 2018 End-to-End test)</a:t>
            </a:r>
          </a:p>
        </p:txBody>
      </p:sp>
      <p:sp>
        <p:nvSpPr>
          <p:cNvPr id="3" name="Content Placeholder 2"/>
          <p:cNvSpPr>
            <a:spLocks noGrp="1"/>
          </p:cNvSpPr>
          <p:nvPr>
            <p:ph idx="1"/>
          </p:nvPr>
        </p:nvSpPr>
        <p:spPr/>
        <p:txBody>
          <a:bodyPr>
            <a:normAutofit fontScale="77500" lnSpcReduction="20000"/>
          </a:bodyPr>
          <a:lstStyle/>
          <a:p>
            <a:r>
              <a:rPr lang="en-US" dirty="0"/>
              <a:t>Dec. 31, 2018</a:t>
            </a:r>
          </a:p>
          <a:p>
            <a:r>
              <a:rPr lang="en-US" dirty="0"/>
              <a:t>We will report (per block):</a:t>
            </a:r>
          </a:p>
          <a:p>
            <a:pPr lvl="1"/>
            <a:r>
              <a:rPr lang="en-US" dirty="0"/>
              <a:t>P1. RACE/ETHNICITY</a:t>
            </a:r>
          </a:p>
          <a:p>
            <a:pPr lvl="2"/>
            <a:r>
              <a:rPr lang="en-US" dirty="0"/>
              <a:t>Universe: Total population</a:t>
            </a:r>
          </a:p>
          <a:p>
            <a:pPr lvl="2"/>
            <a:r>
              <a:rPr lang="en-US" dirty="0"/>
              <a:t>Group by: BLOCK</a:t>
            </a:r>
          </a:p>
          <a:p>
            <a:pPr lvl="1"/>
            <a:endParaRPr lang="en-US" dirty="0"/>
          </a:p>
          <a:p>
            <a:pPr lvl="1"/>
            <a:r>
              <a:rPr lang="en-US" dirty="0"/>
              <a:t>P2. RACE/ETHNICITY</a:t>
            </a:r>
          </a:p>
          <a:p>
            <a:pPr lvl="2"/>
            <a:r>
              <a:rPr lang="en-US" dirty="0"/>
              <a:t>Universe: Total population age 18 and over</a:t>
            </a:r>
          </a:p>
          <a:p>
            <a:pPr lvl="1"/>
            <a:endParaRPr lang="en-US" dirty="0"/>
          </a:p>
          <a:p>
            <a:pPr lvl="1"/>
            <a:r>
              <a:rPr lang="en-US" dirty="0"/>
              <a:t>H1. OCCUPANCY STATUS</a:t>
            </a:r>
          </a:p>
          <a:p>
            <a:pPr lvl="1"/>
            <a:endParaRPr lang="en-US" dirty="0"/>
          </a:p>
          <a:p>
            <a:pPr lvl="1"/>
            <a:r>
              <a:rPr lang="en-US" dirty="0"/>
              <a:t>P42. GROUP QUARTERS POPULATION</a:t>
            </a:r>
          </a:p>
          <a:p>
            <a:pPr lvl="2"/>
            <a:r>
              <a:rPr lang="en-US" dirty="0"/>
              <a:t>Universe: Population in Group Quarters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696" y="1656557"/>
            <a:ext cx="2814372" cy="212671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8068" y="1656557"/>
            <a:ext cx="2853104" cy="3677443"/>
          </a:xfrm>
          <a:prstGeom prst="rect">
            <a:avLst/>
          </a:prstGeom>
        </p:spPr>
      </p:pic>
    </p:spTree>
    <p:extLst>
      <p:ext uri="{BB962C8B-B14F-4D97-AF65-F5344CB8AC3E}">
        <p14:creationId xmlns:p14="http://schemas.microsoft.com/office/powerpoint/2010/main" val="1175788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 need to protect privacy!</a:t>
            </a:r>
            <a:br>
              <a:rPr lang="en-US" dirty="0"/>
            </a:br>
            <a:r>
              <a:rPr lang="en-US" dirty="0"/>
              <a:t>13 U.S. Code § 9 - Information as confidential; exception</a:t>
            </a:r>
          </a:p>
        </p:txBody>
      </p:sp>
      <p:sp>
        <p:nvSpPr>
          <p:cNvPr id="3" name="Content Placeholder 2"/>
          <p:cNvSpPr>
            <a:spLocks noGrp="1"/>
          </p:cNvSpPr>
          <p:nvPr>
            <p:ph idx="1"/>
          </p:nvPr>
        </p:nvSpPr>
        <p:spPr/>
        <p:txBody>
          <a:bodyPr>
            <a:normAutofit fontScale="47500" lnSpcReduction="20000"/>
          </a:bodyPr>
          <a:lstStyle/>
          <a:p>
            <a:r>
              <a:rPr lang="en-US" sz="3800" b="1" dirty="0"/>
              <a:t>(a) Neither the Secretary, nor any other officer or employee of the Department of Commerce or bureau or agency thereof, or local government census liaison may</a:t>
            </a:r>
            <a:r>
              <a:rPr lang="en-US" dirty="0"/>
              <a:t>, </a:t>
            </a:r>
            <a:r>
              <a:rPr lang="en-US" dirty="0">
                <a:solidFill>
                  <a:schemeClr val="bg1">
                    <a:lumMod val="50000"/>
                  </a:schemeClr>
                </a:solidFill>
              </a:rPr>
              <a:t>except as provided in section 8 or 16 or chapter 10 of this title or section 210 of the Departments of Commerce, Justice, and State, the Judiciary, and Related Agencies Appropriations Act, 1998.</a:t>
            </a:r>
          </a:p>
          <a:p>
            <a:pPr marL="457200" lvl="1" indent="0">
              <a:buNone/>
            </a:pPr>
            <a:r>
              <a:rPr lang="en-US" sz="3800" i="0" dirty="0">
                <a:solidFill>
                  <a:schemeClr val="bg1">
                    <a:lumMod val="50000"/>
                  </a:schemeClr>
                </a:solidFill>
              </a:rPr>
              <a:t>(1) Use the information furnished under the provisions of this title for any purpose other than the statistical purposes for which it is supplied; or</a:t>
            </a:r>
          </a:p>
          <a:p>
            <a:pPr marL="457200" lvl="1" indent="0">
              <a:buNone/>
            </a:pPr>
            <a:r>
              <a:rPr lang="en-US" sz="3800" b="1" i="0" dirty="0"/>
              <a:t>(2) Make any publication whereby the data furnished by any particular establishment or individual under this title can be identified; or</a:t>
            </a:r>
          </a:p>
          <a:p>
            <a:pPr marL="457200" lvl="1" indent="0">
              <a:buNone/>
            </a:pPr>
            <a:r>
              <a:rPr lang="en-US" sz="3800" i="0" dirty="0">
                <a:solidFill>
                  <a:schemeClr val="bg1">
                    <a:lumMod val="50000"/>
                  </a:schemeClr>
                </a:solidFill>
              </a:rPr>
              <a:t>(3) Permit anyone other than the sworn officers and employees of the Department or bureau or agency thereof to examine the individual reports. No department, bureau, agency, officer, or employee of the Government, except the Secretary in carrying out the purposes of this title, shall require, for any reason, copies of census reports which have been retained by any such establishment or individual. </a:t>
            </a:r>
            <a:r>
              <a:rPr lang="en-US" sz="3800" b="1" i="0" dirty="0"/>
              <a:t>Copies of census reports, which have been so retained, shall be immune from legal process, and shall not, without the consent of the individual or establishment concerned, be admitted as evidence or used for any purpose in any action, suit, or other judicial or administrative proceeding.</a:t>
            </a:r>
          </a:p>
          <a:p>
            <a:r>
              <a:rPr lang="en-US" b="1" dirty="0">
                <a:solidFill>
                  <a:schemeClr val="bg1">
                    <a:lumMod val="50000"/>
                  </a:schemeClr>
                </a:solidFill>
              </a:rPr>
              <a:t>(b)</a:t>
            </a:r>
            <a:r>
              <a:rPr lang="en-US" dirty="0">
                <a:solidFill>
                  <a:schemeClr val="bg1">
                    <a:lumMod val="50000"/>
                  </a:schemeClr>
                </a:solidFill>
              </a:rPr>
              <a:t> The provisions of subsection (a) of this section relating to the confidential treatment of data for particular individuals and establishments, shall not apply to the censuses of governments provided for by subchapter III of chapter 5 of this title, nor to interim current data provided for by subchapter IV of chapter 5 of this title as to the subjects covered by censuses of governments, with respect to any information obtained therefore that is compiled from, or customarily provided in, public records.</a:t>
            </a:r>
          </a:p>
        </p:txBody>
      </p:sp>
    </p:spTree>
    <p:extLst>
      <p:ext uri="{BB962C8B-B14F-4D97-AF65-F5344CB8AC3E}">
        <p14:creationId xmlns:p14="http://schemas.microsoft.com/office/powerpoint/2010/main" val="3622285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40158F-24F3-C74C-A47E-B480FF090760}"/>
              </a:ext>
            </a:extLst>
          </p:cNvPr>
          <p:cNvSpPr>
            <a:spLocks noGrp="1"/>
          </p:cNvSpPr>
          <p:nvPr>
            <p:ph type="title"/>
          </p:nvPr>
        </p:nvSpPr>
        <p:spPr/>
        <p:txBody>
          <a:bodyPr/>
          <a:lstStyle/>
          <a:p>
            <a:r>
              <a:rPr lang="en-US" dirty="0"/>
              <a:t>Statistical agencies collect data under a </a:t>
            </a:r>
            <a:br>
              <a:rPr lang="en-US" dirty="0"/>
            </a:br>
            <a:r>
              <a:rPr lang="en-US" i="1" dirty="0"/>
              <a:t>pledge of confidentiality.</a:t>
            </a:r>
          </a:p>
        </p:txBody>
      </p:sp>
      <p:sp>
        <p:nvSpPr>
          <p:cNvPr id="6" name="Content Placeholder 5">
            <a:extLst>
              <a:ext uri="{FF2B5EF4-FFF2-40B4-BE49-F238E27FC236}">
                <a16:creationId xmlns:a16="http://schemas.microsoft.com/office/drawing/2014/main" id="{3828BABD-6D51-3B4C-8B4F-ECDEC8C5C89D}"/>
              </a:ext>
            </a:extLst>
          </p:cNvPr>
          <p:cNvSpPr>
            <a:spLocks noGrp="1"/>
          </p:cNvSpPr>
          <p:nvPr>
            <p:ph idx="1"/>
          </p:nvPr>
        </p:nvSpPr>
        <p:spPr/>
        <p:txBody>
          <a:bodyPr/>
          <a:lstStyle/>
          <a:p>
            <a:r>
              <a:rPr lang="en-US" dirty="0"/>
              <a:t>We pledge:</a:t>
            </a:r>
          </a:p>
          <a:p>
            <a:pPr lvl="1"/>
            <a:r>
              <a:rPr lang="en-US" dirty="0"/>
              <a:t>Collected data will be used </a:t>
            </a:r>
            <a:r>
              <a:rPr lang="en-US" i="1" dirty="0"/>
              <a:t>only for statistical purposes</a:t>
            </a:r>
            <a:r>
              <a:rPr lang="en-US" dirty="0"/>
              <a:t>. </a:t>
            </a:r>
          </a:p>
          <a:p>
            <a:pPr lvl="1"/>
            <a:r>
              <a:rPr lang="en-US" dirty="0"/>
              <a:t>Collected data will be kept </a:t>
            </a:r>
            <a:r>
              <a:rPr lang="en-US" i="1" dirty="0"/>
              <a:t>confidential</a:t>
            </a:r>
            <a:r>
              <a:rPr lang="en-US" dirty="0"/>
              <a:t>.</a:t>
            </a:r>
          </a:p>
          <a:p>
            <a:pPr lvl="1"/>
            <a:r>
              <a:rPr lang="en-US" dirty="0"/>
              <a:t>Data from individuals or establishments</a:t>
            </a:r>
            <a:br>
              <a:rPr lang="en-US" dirty="0"/>
            </a:br>
            <a:r>
              <a:rPr lang="en-US" i="1" dirty="0"/>
              <a:t>won’t be identifiable in any publication.</a:t>
            </a:r>
          </a:p>
          <a:p>
            <a:endParaRPr lang="en-US" i="1" dirty="0"/>
          </a:p>
          <a:p>
            <a:endParaRPr lang="en-US" dirty="0"/>
          </a:p>
        </p:txBody>
      </p:sp>
      <p:sp>
        <p:nvSpPr>
          <p:cNvPr id="2" name="Slide Number Placeholder 1">
            <a:extLst>
              <a:ext uri="{FF2B5EF4-FFF2-40B4-BE49-F238E27FC236}">
                <a16:creationId xmlns:a16="http://schemas.microsoft.com/office/drawing/2014/main" id="{E2DF2262-EBCD-7C4B-8FB6-D5EF5AB39B62}"/>
              </a:ext>
            </a:extLst>
          </p:cNvPr>
          <p:cNvSpPr>
            <a:spLocks noGrp="1"/>
          </p:cNvSpPr>
          <p:nvPr>
            <p:ph type="sldNum" sz="quarter" idx="12"/>
          </p:nvPr>
        </p:nvSpPr>
        <p:spPr/>
        <p:txBody>
          <a:bodyPr/>
          <a:lstStyle/>
          <a:p>
            <a:fld id="{6B70B6FD-B4DD-4C3C-B591-D26FF6FF6394}" type="slidenum">
              <a:rPr lang="en-US" smtClean="0"/>
              <a:pPr/>
              <a:t>13</a:t>
            </a:fld>
            <a:endParaRPr lang="en-US"/>
          </a:p>
        </p:txBody>
      </p:sp>
    </p:spTree>
    <p:extLst>
      <p:ext uri="{BB962C8B-B14F-4D97-AF65-F5344CB8AC3E}">
        <p14:creationId xmlns:p14="http://schemas.microsoft.com/office/powerpoint/2010/main" val="4228998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70B6FD-B4DD-4C3C-B591-D26FF6FF6394}" type="slidenum">
              <a:rPr lang="en-US" smtClean="0"/>
              <a:pPr/>
              <a:t>14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0"/>
            <a:ext cx="4419600" cy="6741493"/>
          </a:xfrm>
          <a:prstGeom prst="rect">
            <a:avLst/>
          </a:prstGeom>
        </p:spPr>
      </p:pic>
    </p:spTree>
    <p:extLst>
      <p:ext uri="{BB962C8B-B14F-4D97-AF65-F5344CB8AC3E}">
        <p14:creationId xmlns:p14="http://schemas.microsoft.com/office/powerpoint/2010/main" val="3285293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Disclosure Avoidance for the 2010 Census</a:t>
            </a:r>
          </a:p>
        </p:txBody>
      </p:sp>
      <p:sp>
        <p:nvSpPr>
          <p:cNvPr id="2" name="Slide Number Placeholder 1"/>
          <p:cNvSpPr>
            <a:spLocks noGrp="1"/>
          </p:cNvSpPr>
          <p:nvPr>
            <p:ph type="sldNum" sz="quarter" idx="12"/>
          </p:nvPr>
        </p:nvSpPr>
        <p:spPr/>
        <p:txBody>
          <a:bodyPr/>
          <a:lstStyle/>
          <a:p>
            <a:fld id="{6B70B6FD-B4DD-4C3C-B591-D26FF6FF6394}" type="slidenum">
              <a:rPr lang="en-US" smtClean="0"/>
              <a:pPr/>
              <a:t>15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430" y="1830387"/>
            <a:ext cx="2967139" cy="4525963"/>
          </a:xfrm>
          <a:prstGeom prst="rect">
            <a:avLst/>
          </a:prstGeom>
        </p:spPr>
      </p:pic>
    </p:spTree>
    <p:extLst>
      <p:ext uri="{BB962C8B-B14F-4D97-AF65-F5344CB8AC3E}">
        <p14:creationId xmlns:p14="http://schemas.microsoft.com/office/powerpoint/2010/main" val="1838675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“Disclosure Avoidance”</a:t>
            </a:r>
            <a:br>
              <a:rPr lang="en-US" dirty="0"/>
            </a:br>
            <a:r>
              <a:rPr lang="en-US" i="1" dirty="0"/>
              <a:t>means</a:t>
            </a:r>
            <a:br>
              <a:rPr lang="en-US" i="1" dirty="0"/>
            </a:br>
            <a:r>
              <a:rPr lang="en-US" dirty="0"/>
              <a:t>preventing improper </a:t>
            </a:r>
            <a:r>
              <a:rPr lang="en-US" i="1" dirty="0"/>
              <a:t>disclosures. </a:t>
            </a:r>
            <a:endParaRPr lang="en-US" dirty="0"/>
          </a:p>
        </p:txBody>
      </p:sp>
      <p:sp>
        <p:nvSpPr>
          <p:cNvPr id="2" name="Slide Number Placeholder 1"/>
          <p:cNvSpPr>
            <a:spLocks noGrp="1"/>
          </p:cNvSpPr>
          <p:nvPr>
            <p:ph type="sldNum" sz="quarter" idx="12"/>
          </p:nvPr>
        </p:nvSpPr>
        <p:spPr/>
        <p:txBody>
          <a:bodyPr/>
          <a:lstStyle/>
          <a:p>
            <a:fld id="{6B70B6FD-B4DD-4C3C-B591-D26FF6FF6394}" type="slidenum">
              <a:rPr lang="en-US" smtClean="0"/>
              <a:pPr/>
              <a:t>16</a:t>
            </a:fld>
            <a:endParaRPr lang="en-US"/>
          </a:p>
        </p:txBody>
      </p:sp>
    </p:spTree>
    <p:extLst>
      <p:ext uri="{BB962C8B-B14F-4D97-AF65-F5344CB8AC3E}">
        <p14:creationId xmlns:p14="http://schemas.microsoft.com/office/powerpoint/2010/main" val="3547725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38919"/>
            <a:ext cx="5410200" cy="6440935"/>
          </a:xfrm>
          <a:prstGeom prst="rect">
            <a:avLst/>
          </a:prstGeom>
        </p:spPr>
      </p:pic>
      <p:sp>
        <p:nvSpPr>
          <p:cNvPr id="5" name="TextBox 4"/>
          <p:cNvSpPr txBox="1"/>
          <p:nvPr/>
        </p:nvSpPr>
        <p:spPr>
          <a:xfrm>
            <a:off x="457200" y="1905000"/>
            <a:ext cx="3057526" cy="1828800"/>
          </a:xfrm>
          <a:prstGeom prst="rect">
            <a:avLst/>
          </a:prstGeom>
          <a:noFill/>
        </p:spPr>
        <p:txBody>
          <a:bodyPr wrap="square" rtlCol="0">
            <a:spAutoFit/>
          </a:bodyPr>
          <a:lstStyle/>
          <a:p>
            <a:r>
              <a:rPr lang="en-US" sz="2800" b="1" dirty="0"/>
              <a:t>“This is the official form for all the people at this address.”</a:t>
            </a:r>
          </a:p>
        </p:txBody>
      </p:sp>
      <p:sp>
        <p:nvSpPr>
          <p:cNvPr id="6" name="TextBox 5"/>
          <p:cNvSpPr txBox="1"/>
          <p:nvPr/>
        </p:nvSpPr>
        <p:spPr>
          <a:xfrm>
            <a:off x="9058274" y="4419600"/>
            <a:ext cx="3057525" cy="2246769"/>
          </a:xfrm>
          <a:prstGeom prst="rect">
            <a:avLst/>
          </a:prstGeom>
          <a:noFill/>
        </p:spPr>
        <p:txBody>
          <a:bodyPr wrap="square" rtlCol="0">
            <a:spAutoFit/>
          </a:bodyPr>
          <a:lstStyle/>
          <a:p>
            <a:r>
              <a:rPr lang="en-US" sz="2800" b="1" dirty="0"/>
              <a:t>“It is quick and easy, and your answers are protected by law.”</a:t>
            </a:r>
          </a:p>
        </p:txBody>
      </p:sp>
      <p:sp>
        <p:nvSpPr>
          <p:cNvPr id="3" name="Slide Number Placeholder 2"/>
          <p:cNvSpPr>
            <a:spLocks noGrp="1"/>
          </p:cNvSpPr>
          <p:nvPr>
            <p:ph type="sldNum" sz="quarter" idx="12"/>
          </p:nvPr>
        </p:nvSpPr>
        <p:spPr/>
        <p:txBody>
          <a:bodyPr/>
          <a:lstStyle/>
          <a:p>
            <a:fld id="{6B70B6FD-B4DD-4C3C-B591-D26FF6FF6394}" type="slidenum">
              <a:rPr lang="en-US" smtClean="0"/>
              <a:pPr/>
              <a:t>17</a:t>
            </a:fld>
            <a:endParaRPr lang="en-US"/>
          </a:p>
        </p:txBody>
      </p:sp>
    </p:spTree>
    <p:extLst>
      <p:ext uri="{BB962C8B-B14F-4D97-AF65-F5344CB8AC3E}">
        <p14:creationId xmlns:p14="http://schemas.microsoft.com/office/powerpoint/2010/main" val="790943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The 2010 Census collected data </a:t>
            </a:r>
            <a:r>
              <a:rPr lang="en-US">
                <a:latin typeface="+mn-lt"/>
              </a:rPr>
              <a:t>on 308,745,538 </a:t>
            </a:r>
            <a:r>
              <a:rPr lang="en-US" dirty="0">
                <a:latin typeface="+mn-lt"/>
              </a:rPr>
              <a:t>people.</a:t>
            </a:r>
          </a:p>
        </p:txBody>
      </p:sp>
      <p:sp>
        <p:nvSpPr>
          <p:cNvPr id="10" name="Rectangle 9"/>
          <p:cNvSpPr/>
          <p:nvPr/>
        </p:nvSpPr>
        <p:spPr>
          <a:xfrm>
            <a:off x="7232994" y="2841178"/>
            <a:ext cx="2063406" cy="14683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Hundred-percent Detail File</a:t>
            </a:r>
          </a:p>
        </p:txBody>
      </p:sp>
      <p:sp>
        <p:nvSpPr>
          <p:cNvPr id="11" name="Rectangle 10"/>
          <p:cNvSpPr/>
          <p:nvPr/>
        </p:nvSpPr>
        <p:spPr>
          <a:xfrm>
            <a:off x="9979818" y="1680091"/>
            <a:ext cx="1844769" cy="146836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Pre-specified tabular summaries: </a:t>
            </a:r>
            <a:br>
              <a:rPr lang="en-US" sz="1600" dirty="0"/>
            </a:br>
            <a:r>
              <a:rPr lang="en-US" sz="1600" b="1" dirty="0"/>
              <a:t>PL94-171, SF1, SF2 </a:t>
            </a:r>
            <a:r>
              <a:rPr lang="en-US" sz="1600" dirty="0"/>
              <a:t>(SF3, SF4, … in 2000)</a:t>
            </a:r>
          </a:p>
        </p:txBody>
      </p:sp>
      <p:sp>
        <p:nvSpPr>
          <p:cNvPr id="12" name="Rectangle 11"/>
          <p:cNvSpPr/>
          <p:nvPr/>
        </p:nvSpPr>
        <p:spPr>
          <a:xfrm>
            <a:off x="9977117" y="4018220"/>
            <a:ext cx="1844769" cy="146836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Special tabulations </a:t>
            </a:r>
            <a:r>
              <a:rPr lang="en-US" sz="1600" dirty="0"/>
              <a:t>and post-census research</a:t>
            </a:r>
          </a:p>
        </p:txBody>
      </p:sp>
      <p:cxnSp>
        <p:nvCxnSpPr>
          <p:cNvPr id="30" name="Straight Arrow Connector 29"/>
          <p:cNvCxnSpPr>
            <a:stCxn id="10" idx="3"/>
            <a:endCxn id="11" idx="1"/>
          </p:cNvCxnSpPr>
          <p:nvPr/>
        </p:nvCxnSpPr>
        <p:spPr>
          <a:xfrm flipV="1">
            <a:off x="9296400" y="2414275"/>
            <a:ext cx="683418" cy="116108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0" idx="3"/>
            <a:endCxn id="12" idx="1"/>
          </p:cNvCxnSpPr>
          <p:nvPr/>
        </p:nvCxnSpPr>
        <p:spPr>
          <a:xfrm>
            <a:off x="9296400" y="3575362"/>
            <a:ext cx="680717" cy="117704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28600" y="2841178"/>
            <a:ext cx="1995044" cy="14683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Raw data from respondents: </a:t>
            </a:r>
            <a:r>
              <a:rPr lang="en-US" sz="1600" b="1" dirty="0"/>
              <a:t>Decennial Response File</a:t>
            </a:r>
          </a:p>
        </p:txBody>
      </p:sp>
      <p:cxnSp>
        <p:nvCxnSpPr>
          <p:cNvPr id="35" name="Straight Arrow Connector 34"/>
          <p:cNvCxnSpPr>
            <a:stCxn id="22" idx="3"/>
            <a:endCxn id="10" idx="1"/>
          </p:cNvCxnSpPr>
          <p:nvPr/>
        </p:nvCxnSpPr>
        <p:spPr>
          <a:xfrm>
            <a:off x="2223644" y="3575362"/>
            <a:ext cx="500935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6B70B6FD-B4DD-4C3C-B591-D26FF6FF6394}" type="slidenum">
              <a:rPr lang="en-US" smtClean="0"/>
              <a:pPr/>
              <a:t>18</a:t>
            </a:fld>
            <a:endParaRPr lang="en-US"/>
          </a:p>
        </p:txBody>
      </p:sp>
      <p:sp>
        <p:nvSpPr>
          <p:cNvPr id="4" name="TextBox 3"/>
          <p:cNvSpPr txBox="1"/>
          <p:nvPr/>
        </p:nvSpPr>
        <p:spPr>
          <a:xfrm>
            <a:off x="649035" y="2222136"/>
            <a:ext cx="1027845" cy="584775"/>
          </a:xfrm>
          <a:prstGeom prst="rect">
            <a:avLst/>
          </a:prstGeom>
          <a:noFill/>
        </p:spPr>
        <p:txBody>
          <a:bodyPr wrap="none" rtlCol="0">
            <a:spAutoFit/>
          </a:bodyPr>
          <a:lstStyle/>
          <a:p>
            <a:r>
              <a:rPr lang="en-US" sz="3200" b="1" dirty="0"/>
              <a:t>DRF</a:t>
            </a:r>
          </a:p>
        </p:txBody>
      </p:sp>
      <p:sp>
        <p:nvSpPr>
          <p:cNvPr id="19" name="TextBox 18"/>
          <p:cNvSpPr txBox="1"/>
          <p:nvPr/>
        </p:nvSpPr>
        <p:spPr>
          <a:xfrm>
            <a:off x="7544627" y="2222136"/>
            <a:ext cx="1027845" cy="584775"/>
          </a:xfrm>
          <a:prstGeom prst="rect">
            <a:avLst/>
          </a:prstGeom>
          <a:noFill/>
        </p:spPr>
        <p:txBody>
          <a:bodyPr wrap="none" rtlCol="0">
            <a:spAutoFit/>
          </a:bodyPr>
          <a:lstStyle/>
          <a:p>
            <a:r>
              <a:rPr lang="en-US" sz="3200" b="1" dirty="0"/>
              <a:t>HDF</a:t>
            </a:r>
          </a:p>
        </p:txBody>
      </p:sp>
      <p:sp>
        <p:nvSpPr>
          <p:cNvPr id="21" name="Rectangle 20"/>
          <p:cNvSpPr/>
          <p:nvPr/>
        </p:nvSpPr>
        <p:spPr>
          <a:xfrm>
            <a:off x="3103373" y="5638800"/>
            <a:ext cx="2954527" cy="5241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Confidential data</a:t>
            </a:r>
          </a:p>
        </p:txBody>
      </p:sp>
      <p:sp>
        <p:nvSpPr>
          <p:cNvPr id="23" name="Rectangle 22"/>
          <p:cNvSpPr/>
          <p:nvPr/>
        </p:nvSpPr>
        <p:spPr>
          <a:xfrm>
            <a:off x="9977117" y="5667359"/>
            <a:ext cx="1844769" cy="52416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Public data</a:t>
            </a:r>
            <a:endParaRPr lang="en-US" sz="1600" dirty="0"/>
          </a:p>
        </p:txBody>
      </p:sp>
      <p:sp>
        <p:nvSpPr>
          <p:cNvPr id="6" name="TextBox 5"/>
          <p:cNvSpPr txBox="1"/>
          <p:nvPr/>
        </p:nvSpPr>
        <p:spPr>
          <a:xfrm>
            <a:off x="3486546" y="2936542"/>
            <a:ext cx="2339102" cy="1200329"/>
          </a:xfrm>
          <a:prstGeom prst="rect">
            <a:avLst/>
          </a:prstGeom>
          <a:noFill/>
        </p:spPr>
        <p:txBody>
          <a:bodyPr wrap="none" rtlCol="0">
            <a:spAutoFit/>
          </a:bodyPr>
          <a:lstStyle/>
          <a:p>
            <a:pPr algn="ctr"/>
            <a:r>
              <a:rPr lang="en-US" sz="3600" i="1" dirty="0"/>
              <a:t>Statistical</a:t>
            </a:r>
          </a:p>
          <a:p>
            <a:pPr algn="ctr"/>
            <a:r>
              <a:rPr lang="en-US" sz="3600" i="1" dirty="0"/>
              <a:t>Processes</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82" y="4369212"/>
            <a:ext cx="2020444" cy="1516233"/>
          </a:xfrm>
          <a:prstGeom prst="rect">
            <a:avLst/>
          </a:prstGeom>
        </p:spPr>
      </p:pic>
    </p:spTree>
    <p:extLst>
      <p:ext uri="{BB962C8B-B14F-4D97-AF65-F5344CB8AC3E}">
        <p14:creationId xmlns:p14="http://schemas.microsoft.com/office/powerpoint/2010/main" val="303719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The 2000 and 2010 Confidentiality Mechanism </a:t>
            </a:r>
            <a:br>
              <a:rPr lang="en-US" dirty="0">
                <a:latin typeface="+mn-lt"/>
              </a:rPr>
            </a:br>
            <a:r>
              <a:rPr lang="en-US" dirty="0">
                <a:latin typeface="+mn-lt"/>
              </a:rPr>
              <a:t>operated as a filter on the Census Edited File:</a:t>
            </a:r>
          </a:p>
        </p:txBody>
      </p:sp>
      <p:sp>
        <p:nvSpPr>
          <p:cNvPr id="8" name="Rectangle 7"/>
          <p:cNvSpPr/>
          <p:nvPr/>
        </p:nvSpPr>
        <p:spPr>
          <a:xfrm>
            <a:off x="2304835" y="2847716"/>
            <a:ext cx="1500535" cy="14683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Selection &amp; </a:t>
            </a:r>
            <a:r>
              <a:rPr lang="en-US" sz="1600" dirty="0" err="1"/>
              <a:t>unduplication</a:t>
            </a:r>
            <a:r>
              <a:rPr lang="en-US" sz="1600" dirty="0"/>
              <a:t>: </a:t>
            </a:r>
            <a:r>
              <a:rPr lang="en-US" sz="1600" b="1" dirty="0"/>
              <a:t>Census Unedited File </a:t>
            </a:r>
          </a:p>
        </p:txBody>
      </p:sp>
      <p:sp>
        <p:nvSpPr>
          <p:cNvPr id="9" name="Rectangle 8"/>
          <p:cNvSpPr/>
          <p:nvPr/>
        </p:nvSpPr>
        <p:spPr>
          <a:xfrm>
            <a:off x="4251231" y="2847716"/>
            <a:ext cx="1844769" cy="14683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Edits, imputations:  </a:t>
            </a:r>
            <a:r>
              <a:rPr lang="en-US" sz="1600" b="1" dirty="0"/>
              <a:t>Census Edited File</a:t>
            </a:r>
          </a:p>
        </p:txBody>
      </p:sp>
      <p:sp>
        <p:nvSpPr>
          <p:cNvPr id="10" name="Rectangle 9"/>
          <p:cNvSpPr/>
          <p:nvPr/>
        </p:nvSpPr>
        <p:spPr>
          <a:xfrm>
            <a:off x="7239000" y="2841179"/>
            <a:ext cx="2057400" cy="14683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Hundred-percent Detail File</a:t>
            </a:r>
          </a:p>
        </p:txBody>
      </p:sp>
      <p:sp>
        <p:nvSpPr>
          <p:cNvPr id="11" name="Rectangle 10"/>
          <p:cNvSpPr/>
          <p:nvPr/>
        </p:nvSpPr>
        <p:spPr>
          <a:xfrm>
            <a:off x="9677400" y="1680091"/>
            <a:ext cx="2297462" cy="146836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Pre-specified tabular summaries: </a:t>
            </a:r>
            <a:br>
              <a:rPr lang="en-US" sz="1600" dirty="0"/>
            </a:br>
            <a:r>
              <a:rPr lang="en-US" sz="1600" b="1" dirty="0"/>
              <a:t>PL94-171, SF1, SF2 </a:t>
            </a:r>
            <a:r>
              <a:rPr lang="en-US" sz="1600" dirty="0"/>
              <a:t>(SF3, SF4, … in 2000)</a:t>
            </a:r>
          </a:p>
        </p:txBody>
      </p:sp>
      <p:sp>
        <p:nvSpPr>
          <p:cNvPr id="12" name="Rectangle 11"/>
          <p:cNvSpPr/>
          <p:nvPr/>
        </p:nvSpPr>
        <p:spPr>
          <a:xfrm>
            <a:off x="9676003" y="3891347"/>
            <a:ext cx="2287397" cy="146836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Special tabulations </a:t>
            </a:r>
            <a:r>
              <a:rPr lang="en-US" sz="1600" dirty="0"/>
              <a:t>and post-census research</a:t>
            </a:r>
          </a:p>
        </p:txBody>
      </p:sp>
      <p:cxnSp>
        <p:nvCxnSpPr>
          <p:cNvPr id="26" name="Straight Arrow Connector 25"/>
          <p:cNvCxnSpPr>
            <a:cxnSpLocks/>
            <a:stCxn id="8" idx="3"/>
            <a:endCxn id="9" idx="1"/>
          </p:cNvCxnSpPr>
          <p:nvPr/>
        </p:nvCxnSpPr>
        <p:spPr>
          <a:xfrm>
            <a:off x="3805370" y="3581900"/>
            <a:ext cx="44586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a:stCxn id="10" idx="3"/>
            <a:endCxn id="11" idx="1"/>
          </p:cNvCxnSpPr>
          <p:nvPr/>
        </p:nvCxnSpPr>
        <p:spPr>
          <a:xfrm flipV="1">
            <a:off x="9296400" y="2414275"/>
            <a:ext cx="381000" cy="11610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a:stCxn id="10" idx="3"/>
            <a:endCxn id="12" idx="1"/>
          </p:cNvCxnSpPr>
          <p:nvPr/>
        </p:nvCxnSpPr>
        <p:spPr>
          <a:xfrm>
            <a:off x="9296400" y="3575363"/>
            <a:ext cx="379603" cy="105016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9" idx="3"/>
            <a:endCxn id="10" idx="1"/>
          </p:cNvCxnSpPr>
          <p:nvPr/>
        </p:nvCxnSpPr>
        <p:spPr>
          <a:xfrm flipV="1">
            <a:off x="6096000" y="3575363"/>
            <a:ext cx="1143000" cy="653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294967295"/>
          </p:nvPr>
        </p:nvSpPr>
        <p:spPr>
          <a:xfrm>
            <a:off x="9677400" y="6356351"/>
            <a:ext cx="1905000" cy="365125"/>
          </a:xfrm>
        </p:spPr>
        <p:txBody>
          <a:bodyPr/>
          <a:lstStyle/>
          <a:p>
            <a:r>
              <a:rPr lang="en-US" dirty="0"/>
              <a:t> </a:t>
            </a:r>
            <a:fld id="{AAB63172-0737-4F58-AA61-0444E81086BA}" type="slidenum">
              <a:rPr lang="en-US" smtClean="0"/>
              <a:pPr/>
              <a:t>19</a:t>
            </a:fld>
            <a:endParaRPr lang="en-US" dirty="0"/>
          </a:p>
        </p:txBody>
      </p:sp>
      <p:sp>
        <p:nvSpPr>
          <p:cNvPr id="22" name="Rectangle 21"/>
          <p:cNvSpPr/>
          <p:nvPr/>
        </p:nvSpPr>
        <p:spPr>
          <a:xfrm>
            <a:off x="228600" y="2841178"/>
            <a:ext cx="1735266" cy="14683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Raw data from respondents: </a:t>
            </a:r>
            <a:r>
              <a:rPr lang="en-US" sz="1600" b="1" dirty="0"/>
              <a:t>Decennial Response File</a:t>
            </a:r>
          </a:p>
        </p:txBody>
      </p:sp>
      <p:cxnSp>
        <p:nvCxnSpPr>
          <p:cNvPr id="35" name="Straight Arrow Connector 34"/>
          <p:cNvCxnSpPr>
            <a:cxnSpLocks/>
            <a:stCxn id="22" idx="3"/>
            <a:endCxn id="8" idx="1"/>
          </p:cNvCxnSpPr>
          <p:nvPr/>
        </p:nvCxnSpPr>
        <p:spPr>
          <a:xfrm>
            <a:off x="1963866" y="3575362"/>
            <a:ext cx="340969" cy="653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874" y="4386885"/>
            <a:ext cx="1792495" cy="1346200"/>
          </a:xfrm>
          <a:prstGeom prst="rect">
            <a:avLst/>
          </a:prstGeom>
        </p:spPr>
      </p:pic>
      <p:sp>
        <p:nvSpPr>
          <p:cNvPr id="19" name="Rectangle 18">
            <a:extLst>
              <a:ext uri="{FF2B5EF4-FFF2-40B4-BE49-F238E27FC236}">
                <a16:creationId xmlns:a16="http://schemas.microsoft.com/office/drawing/2014/main" id="{AF5E3845-018E-9940-9F98-D4ACFB53F520}"/>
              </a:ext>
            </a:extLst>
          </p:cNvPr>
          <p:cNvSpPr/>
          <p:nvPr/>
        </p:nvSpPr>
        <p:spPr>
          <a:xfrm>
            <a:off x="9676003" y="5595948"/>
            <a:ext cx="2287397" cy="52416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Public data</a:t>
            </a:r>
            <a:endParaRPr lang="en-US" sz="1600" dirty="0"/>
          </a:p>
        </p:txBody>
      </p:sp>
      <p:sp>
        <p:nvSpPr>
          <p:cNvPr id="23" name="TextBox 22">
            <a:extLst>
              <a:ext uri="{FF2B5EF4-FFF2-40B4-BE49-F238E27FC236}">
                <a16:creationId xmlns:a16="http://schemas.microsoft.com/office/drawing/2014/main" id="{4DCA0B49-66AA-AD42-95DD-295B3997541A}"/>
              </a:ext>
            </a:extLst>
          </p:cNvPr>
          <p:cNvSpPr txBox="1"/>
          <p:nvPr/>
        </p:nvSpPr>
        <p:spPr>
          <a:xfrm>
            <a:off x="7753777" y="2222136"/>
            <a:ext cx="1027845" cy="584775"/>
          </a:xfrm>
          <a:prstGeom prst="rect">
            <a:avLst/>
          </a:prstGeom>
          <a:noFill/>
        </p:spPr>
        <p:txBody>
          <a:bodyPr wrap="none" rtlCol="0">
            <a:spAutoFit/>
          </a:bodyPr>
          <a:lstStyle/>
          <a:p>
            <a:r>
              <a:rPr lang="en-US" sz="3200" b="1" dirty="0"/>
              <a:t>HDF</a:t>
            </a:r>
          </a:p>
        </p:txBody>
      </p:sp>
      <p:sp>
        <p:nvSpPr>
          <p:cNvPr id="24" name="TextBox 23">
            <a:extLst>
              <a:ext uri="{FF2B5EF4-FFF2-40B4-BE49-F238E27FC236}">
                <a16:creationId xmlns:a16="http://schemas.microsoft.com/office/drawing/2014/main" id="{F32F502B-FE33-0543-AB43-623BB3A4B30E}"/>
              </a:ext>
            </a:extLst>
          </p:cNvPr>
          <p:cNvSpPr txBox="1"/>
          <p:nvPr/>
        </p:nvSpPr>
        <p:spPr>
          <a:xfrm>
            <a:off x="649035" y="2222136"/>
            <a:ext cx="1027845" cy="584775"/>
          </a:xfrm>
          <a:prstGeom prst="rect">
            <a:avLst/>
          </a:prstGeom>
          <a:noFill/>
        </p:spPr>
        <p:txBody>
          <a:bodyPr wrap="none" rtlCol="0">
            <a:spAutoFit/>
          </a:bodyPr>
          <a:lstStyle/>
          <a:p>
            <a:r>
              <a:rPr lang="en-US" sz="3200" b="1" dirty="0"/>
              <a:t>DRF</a:t>
            </a:r>
          </a:p>
        </p:txBody>
      </p:sp>
      <p:sp>
        <p:nvSpPr>
          <p:cNvPr id="27" name="TextBox 26">
            <a:extLst>
              <a:ext uri="{FF2B5EF4-FFF2-40B4-BE49-F238E27FC236}">
                <a16:creationId xmlns:a16="http://schemas.microsoft.com/office/drawing/2014/main" id="{39D67514-561F-9140-889D-638296F7BB01}"/>
              </a:ext>
            </a:extLst>
          </p:cNvPr>
          <p:cNvSpPr txBox="1"/>
          <p:nvPr/>
        </p:nvSpPr>
        <p:spPr>
          <a:xfrm rot="16200000">
            <a:off x="4146337" y="3825069"/>
            <a:ext cx="4968027" cy="584775"/>
          </a:xfrm>
          <a:prstGeom prst="rect">
            <a:avLst/>
          </a:prstGeom>
          <a:solidFill>
            <a:schemeClr val="accent4">
              <a:lumMod val="40000"/>
              <a:lumOff val="60000"/>
            </a:schemeClr>
          </a:solidFill>
        </p:spPr>
        <p:txBody>
          <a:bodyPr wrap="none" rtlCol="0">
            <a:spAutoFit/>
          </a:bodyPr>
          <a:lstStyle/>
          <a:p>
            <a:r>
              <a:rPr lang="en-US" sz="3200" dirty="0"/>
              <a:t>Confidentiality Mechanism</a:t>
            </a:r>
          </a:p>
        </p:txBody>
      </p:sp>
    </p:spTree>
    <p:extLst>
      <p:ext uri="{BB962C8B-B14F-4D97-AF65-F5344CB8AC3E}">
        <p14:creationId xmlns:p14="http://schemas.microsoft.com/office/powerpoint/2010/main" val="2428689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2602FF-F723-7B46-88DC-58AD13A345EF}"/>
              </a:ext>
            </a:extLst>
          </p:cNvPr>
          <p:cNvSpPr>
            <a:spLocks noGrp="1"/>
          </p:cNvSpPr>
          <p:nvPr>
            <p:ph type="sldNum" sz="quarter" idx="12"/>
          </p:nvPr>
        </p:nvSpPr>
        <p:spPr/>
        <p:txBody>
          <a:bodyPr/>
          <a:lstStyle/>
          <a:p>
            <a:fld id="{6B70B6FD-B4DD-4C3C-B591-D26FF6FF6394}" type="slidenum">
              <a:rPr lang="en-US" smtClean="0"/>
              <a:pPr/>
              <a:t>2</a:t>
            </a:fld>
            <a:endParaRPr lang="en-US"/>
          </a:p>
        </p:txBody>
      </p:sp>
      <p:sp>
        <p:nvSpPr>
          <p:cNvPr id="9" name="Title 8">
            <a:extLst>
              <a:ext uri="{FF2B5EF4-FFF2-40B4-BE49-F238E27FC236}">
                <a16:creationId xmlns:a16="http://schemas.microsoft.com/office/drawing/2014/main" id="{D4E53434-4C89-8B44-8F98-4A2281CD72CA}"/>
              </a:ext>
            </a:extLst>
          </p:cNvPr>
          <p:cNvSpPr>
            <a:spLocks noGrp="1"/>
          </p:cNvSpPr>
          <p:nvPr>
            <p:ph type="title"/>
          </p:nvPr>
        </p:nvSpPr>
        <p:spPr>
          <a:xfrm>
            <a:off x="685800" y="1606540"/>
            <a:ext cx="10972800" cy="3416320"/>
          </a:xfrm>
          <a:prstGeom prst="rect">
            <a:avLst/>
          </a:prstGeom>
          <a:ln w="38100">
            <a:solidFill>
              <a:schemeClr val="accent2"/>
            </a:solidFill>
          </a:ln>
        </p:spPr>
        <p:txBody>
          <a:bodyPr wrap="square">
            <a:spAutoFit/>
          </a:bodyPr>
          <a:lstStyle/>
          <a:p>
            <a:r>
              <a:rPr lang="en-US" sz="5400" dirty="0"/>
              <a:t>The views in this presentation are those of the author, </a:t>
            </a:r>
            <a:br>
              <a:rPr lang="en-US" sz="5400" dirty="0"/>
            </a:br>
            <a:r>
              <a:rPr lang="en-US" sz="5400" dirty="0"/>
              <a:t>and not those of the U.S. Census Bureau.</a:t>
            </a:r>
          </a:p>
        </p:txBody>
      </p:sp>
    </p:spTree>
    <p:extLst>
      <p:ext uri="{BB962C8B-B14F-4D97-AF65-F5344CB8AC3E}">
        <p14:creationId xmlns:p14="http://schemas.microsoft.com/office/powerpoint/2010/main" val="4225591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For each person, we collected 6 variables</a:t>
            </a:r>
            <a:br>
              <a:rPr lang="en-US" dirty="0">
                <a:latin typeface="+mn-lt"/>
              </a:rPr>
            </a:br>
            <a:r>
              <a:rPr lang="en-US" dirty="0">
                <a:latin typeface="+mn-lt"/>
              </a:rPr>
              <a:t>(44 bits of data)</a:t>
            </a:r>
          </a:p>
        </p:txBody>
      </p:sp>
      <p:sp>
        <p:nvSpPr>
          <p:cNvPr id="3" name="Slide Number Placeholder 2"/>
          <p:cNvSpPr>
            <a:spLocks noGrp="1"/>
          </p:cNvSpPr>
          <p:nvPr>
            <p:ph type="sldNum" sz="quarter" idx="12"/>
          </p:nvPr>
        </p:nvSpPr>
        <p:spPr/>
        <p:txBody>
          <a:bodyPr/>
          <a:lstStyle/>
          <a:p>
            <a:fld id="{6B70B6FD-B4DD-4C3C-B591-D26FF6FF6394}" type="slidenum">
              <a:rPr lang="en-US" smtClean="0"/>
              <a:pPr/>
              <a:t>20</a:t>
            </a:fld>
            <a:endParaRPr lang="en-US"/>
          </a:p>
        </p:txBody>
      </p:sp>
      <p:graphicFrame>
        <p:nvGraphicFramePr>
          <p:cNvPr id="5" name="Table 4"/>
          <p:cNvGraphicFramePr>
            <a:graphicFrameLocks noGrp="1"/>
          </p:cNvGraphicFramePr>
          <p:nvPr/>
        </p:nvGraphicFramePr>
        <p:xfrm>
          <a:off x="3810000" y="1653070"/>
          <a:ext cx="7562668" cy="421560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770507629"/>
                    </a:ext>
                  </a:extLst>
                </a:gridCol>
                <a:gridCol w="4459350">
                  <a:extLst>
                    <a:ext uri="{9D8B030D-6E8A-4147-A177-3AD203B41FA5}">
                      <a16:colId xmlns:a16="http://schemas.microsoft.com/office/drawing/2014/main" val="2169028296"/>
                    </a:ext>
                  </a:extLst>
                </a:gridCol>
                <a:gridCol w="1426918">
                  <a:extLst>
                    <a:ext uri="{9D8B030D-6E8A-4147-A177-3AD203B41FA5}">
                      <a16:colId xmlns:a16="http://schemas.microsoft.com/office/drawing/2014/main" val="63573396"/>
                    </a:ext>
                  </a:extLst>
                </a:gridCol>
              </a:tblGrid>
              <a:tr h="502080">
                <a:tc>
                  <a:txBody>
                    <a:bodyPr/>
                    <a:lstStyle/>
                    <a:p>
                      <a:pPr algn="ctr"/>
                      <a:r>
                        <a:rPr lang="en-US" sz="2400" dirty="0"/>
                        <a:t>Variable</a:t>
                      </a:r>
                    </a:p>
                  </a:txBody>
                  <a:tcPr anchor="ctr"/>
                </a:tc>
                <a:tc>
                  <a:txBody>
                    <a:bodyPr/>
                    <a:lstStyle/>
                    <a:p>
                      <a:pPr algn="ctr"/>
                      <a:r>
                        <a:rPr lang="en-US" sz="2400" dirty="0"/>
                        <a:t>Range</a:t>
                      </a:r>
                    </a:p>
                  </a:txBody>
                  <a:tcPr anchor="ctr"/>
                </a:tc>
                <a:tc>
                  <a:txBody>
                    <a:bodyPr/>
                    <a:lstStyle/>
                    <a:p>
                      <a:pPr algn="ctr"/>
                      <a:r>
                        <a:rPr lang="en-US" sz="2400" dirty="0"/>
                        <a:t>Bits</a:t>
                      </a:r>
                    </a:p>
                  </a:txBody>
                  <a:tcPr anchor="ctr"/>
                </a:tc>
                <a:extLst>
                  <a:ext uri="{0D108BD9-81ED-4DB2-BD59-A6C34878D82A}">
                    <a16:rowId xmlns:a16="http://schemas.microsoft.com/office/drawing/2014/main" val="386184625"/>
                  </a:ext>
                </a:extLst>
              </a:tr>
              <a:tr h="502080">
                <a:tc>
                  <a:txBody>
                    <a:bodyPr/>
                    <a:lstStyle/>
                    <a:p>
                      <a:pPr algn="ctr"/>
                      <a:r>
                        <a:rPr lang="en-US" sz="2000" dirty="0"/>
                        <a:t>Block</a:t>
                      </a:r>
                    </a:p>
                  </a:txBody>
                  <a:tcPr anchor="ctr"/>
                </a:tc>
                <a:tc>
                  <a:txBody>
                    <a:bodyPr/>
                    <a:lstStyle/>
                    <a:p>
                      <a:pPr algn="ctr"/>
                      <a:r>
                        <a:rPr lang="en-US" sz="2000" dirty="0"/>
                        <a:t>6,207,027 inhabited</a:t>
                      </a:r>
                      <a:r>
                        <a:rPr lang="en-US" sz="2000" baseline="0" dirty="0"/>
                        <a:t> blocks</a:t>
                      </a:r>
                      <a:endParaRPr lang="en-US" sz="2000" dirty="0"/>
                    </a:p>
                  </a:txBody>
                  <a:tcPr anchor="ctr"/>
                </a:tc>
                <a:tc>
                  <a:txBody>
                    <a:bodyPr/>
                    <a:lstStyle/>
                    <a:p>
                      <a:pPr algn="ctr"/>
                      <a:r>
                        <a:rPr lang="en-US" sz="2000" dirty="0"/>
                        <a:t>23</a:t>
                      </a:r>
                    </a:p>
                  </a:txBody>
                  <a:tcPr anchor="ctr"/>
                </a:tc>
                <a:extLst>
                  <a:ext uri="{0D108BD9-81ED-4DB2-BD59-A6C34878D82A}">
                    <a16:rowId xmlns:a16="http://schemas.microsoft.com/office/drawing/2014/main" val="718519472"/>
                  </a:ext>
                </a:extLst>
              </a:tr>
              <a:tr h="502080">
                <a:tc>
                  <a:txBody>
                    <a:bodyPr/>
                    <a:lstStyle/>
                    <a:p>
                      <a:pPr algn="ctr"/>
                      <a:r>
                        <a:rPr lang="en-US" sz="2000" dirty="0"/>
                        <a:t>Sex</a:t>
                      </a:r>
                    </a:p>
                  </a:txBody>
                  <a:tcPr anchor="ctr"/>
                </a:tc>
                <a:tc>
                  <a:txBody>
                    <a:bodyPr/>
                    <a:lstStyle/>
                    <a:p>
                      <a:pPr algn="ctr"/>
                      <a:r>
                        <a:rPr lang="en-US" sz="2000" dirty="0"/>
                        <a:t>2 (Female/Male)</a:t>
                      </a:r>
                    </a:p>
                  </a:txBody>
                  <a:tcPr anchor="ctr"/>
                </a:tc>
                <a:tc>
                  <a:txBody>
                    <a:bodyPr/>
                    <a:lstStyle/>
                    <a:p>
                      <a:pPr algn="ctr"/>
                      <a:r>
                        <a:rPr lang="en-US" sz="2000" dirty="0"/>
                        <a:t>1</a:t>
                      </a:r>
                    </a:p>
                  </a:txBody>
                  <a:tcPr anchor="ctr"/>
                </a:tc>
                <a:extLst>
                  <a:ext uri="{0D108BD9-81ED-4DB2-BD59-A6C34878D82A}">
                    <a16:rowId xmlns:a16="http://schemas.microsoft.com/office/drawing/2014/main" val="3031338392"/>
                  </a:ext>
                </a:extLst>
              </a:tr>
              <a:tr h="502080">
                <a:tc>
                  <a:txBody>
                    <a:bodyPr/>
                    <a:lstStyle/>
                    <a:p>
                      <a:pPr algn="ctr"/>
                      <a:r>
                        <a:rPr lang="en-US" sz="2000" dirty="0"/>
                        <a:t>Age</a:t>
                      </a:r>
                    </a:p>
                  </a:txBody>
                  <a:tcPr anchor="ctr"/>
                </a:tc>
                <a:tc>
                  <a:txBody>
                    <a:bodyPr/>
                    <a:lstStyle/>
                    <a:p>
                      <a:pPr algn="ctr"/>
                      <a:r>
                        <a:rPr lang="en-US" sz="2000" dirty="0"/>
                        <a:t>103 (0-99</a:t>
                      </a:r>
                      <a:r>
                        <a:rPr lang="en-US" sz="2000" baseline="0" dirty="0"/>
                        <a:t> single age year categories, 100-104, 105-109, 110+)</a:t>
                      </a:r>
                      <a:endParaRPr lang="en-US" sz="2000" dirty="0"/>
                    </a:p>
                  </a:txBody>
                  <a:tcPr anchor="ctr"/>
                </a:tc>
                <a:tc>
                  <a:txBody>
                    <a:bodyPr/>
                    <a:lstStyle/>
                    <a:p>
                      <a:pPr algn="ctr"/>
                      <a:r>
                        <a:rPr lang="en-US" sz="2000" dirty="0"/>
                        <a:t>7</a:t>
                      </a:r>
                    </a:p>
                  </a:txBody>
                  <a:tcPr anchor="ctr"/>
                </a:tc>
                <a:extLst>
                  <a:ext uri="{0D108BD9-81ED-4DB2-BD59-A6C34878D82A}">
                    <a16:rowId xmlns:a16="http://schemas.microsoft.com/office/drawing/2014/main" val="1778864473"/>
                  </a:ext>
                </a:extLst>
              </a:tr>
              <a:tr h="502080">
                <a:tc>
                  <a:txBody>
                    <a:bodyPr/>
                    <a:lstStyle/>
                    <a:p>
                      <a:pPr algn="ctr"/>
                      <a:r>
                        <a:rPr lang="en-US" sz="2000" dirty="0"/>
                        <a:t>Race</a:t>
                      </a:r>
                    </a:p>
                  </a:txBody>
                  <a:tcPr anchor="ctr">
                    <a:lnB w="12700" cmpd="sng">
                      <a:noFill/>
                    </a:lnB>
                  </a:tcPr>
                </a:tc>
                <a:tc>
                  <a:txBody>
                    <a:bodyPr/>
                    <a:lstStyle/>
                    <a:p>
                      <a:pPr algn="ctr"/>
                      <a:r>
                        <a:rPr lang="en-US" sz="2000" dirty="0"/>
                        <a:t>63 allowable</a:t>
                      </a:r>
                      <a:r>
                        <a:rPr lang="en-US" sz="2000" baseline="0" dirty="0"/>
                        <a:t> race combinations</a:t>
                      </a:r>
                      <a:endParaRPr lang="en-US" sz="2000" dirty="0"/>
                    </a:p>
                  </a:txBody>
                  <a:tcPr anchor="ctr">
                    <a:lnB w="12700" cmpd="sng">
                      <a:noFill/>
                    </a:lnB>
                  </a:tcPr>
                </a:tc>
                <a:tc>
                  <a:txBody>
                    <a:bodyPr/>
                    <a:lstStyle/>
                    <a:p>
                      <a:pPr algn="ctr"/>
                      <a:r>
                        <a:rPr lang="en-US" sz="2000" dirty="0"/>
                        <a:t>7</a:t>
                      </a:r>
                    </a:p>
                  </a:txBody>
                  <a:tcPr anchor="ctr">
                    <a:lnB w="12700" cmpd="sng">
                      <a:noFill/>
                    </a:lnB>
                  </a:tcPr>
                </a:tc>
                <a:extLst>
                  <a:ext uri="{0D108BD9-81ED-4DB2-BD59-A6C34878D82A}">
                    <a16:rowId xmlns:a16="http://schemas.microsoft.com/office/drawing/2014/main" val="43603807"/>
                  </a:ext>
                </a:extLst>
              </a:tr>
              <a:tr h="502080">
                <a:tc>
                  <a:txBody>
                    <a:bodyPr/>
                    <a:lstStyle/>
                    <a:p>
                      <a:pPr algn="ctr"/>
                      <a:r>
                        <a:rPr lang="en-US" sz="2000" dirty="0"/>
                        <a:t>Ethnicity</a:t>
                      </a:r>
                    </a:p>
                  </a:txBody>
                  <a:tcPr anchor="ctr">
                    <a:lnL w="12700" cmpd="sng">
                      <a:noFill/>
                    </a:lnL>
                    <a:lnR w="12700" cmpd="sng">
                      <a:noFill/>
                    </a:lnR>
                    <a:lnT w="12700" cmpd="sng">
                      <a:noFill/>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2 (Hispanic/Not)</a:t>
                      </a:r>
                    </a:p>
                  </a:txBody>
                  <a:tcPr anchor="ctr">
                    <a:lnL w="12700" cmpd="sng">
                      <a:noFill/>
                    </a:lnL>
                    <a:lnR w="12700" cmpd="sng">
                      <a:noFill/>
                    </a:lnR>
                    <a:lnT w="12700" cmpd="sng">
                      <a:noFill/>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1</a:t>
                      </a:r>
                    </a:p>
                  </a:txBody>
                  <a:tcPr anchor="ctr">
                    <a:lnL w="12700" cmpd="sng">
                      <a:noFill/>
                    </a:lnL>
                    <a:lnR w="12700" cmpd="sng">
                      <a:noFill/>
                    </a:lnR>
                    <a:lnT w="12700" cmpd="sng">
                      <a:noFill/>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4552201"/>
                  </a:ext>
                </a:extLst>
              </a:tr>
              <a:tr h="502080">
                <a:tc>
                  <a:txBody>
                    <a:bodyPr/>
                    <a:lstStyle/>
                    <a:p>
                      <a:pPr algn="ctr"/>
                      <a:r>
                        <a:rPr lang="en-US" sz="2000" dirty="0"/>
                        <a:t>Relationship</a:t>
                      </a:r>
                    </a:p>
                  </a:txBody>
                  <a:tcPr anchor="ctr">
                    <a:lnT w="762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r>
                        <a:rPr lang="en-US" sz="2000" dirty="0"/>
                        <a:t>17 values</a:t>
                      </a:r>
                    </a:p>
                  </a:txBody>
                  <a:tcPr anchor="ctr">
                    <a:lnT w="762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r>
                        <a:rPr lang="en-US" sz="2000" dirty="0"/>
                        <a:t>5</a:t>
                      </a:r>
                    </a:p>
                  </a:txBody>
                  <a:tcPr anchor="ctr">
                    <a:lnT w="762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607422"/>
                  </a:ext>
                </a:extLst>
              </a:tr>
              <a:tr h="502080">
                <a:tc>
                  <a:txBody>
                    <a:bodyPr/>
                    <a:lstStyle/>
                    <a:p>
                      <a:pPr algn="ctr"/>
                      <a:r>
                        <a:rPr lang="en-US" sz="2000" dirty="0"/>
                        <a:t>Total</a:t>
                      </a:r>
                    </a:p>
                  </a:txBody>
                  <a:tcPr anchor="ctr">
                    <a:lnT w="57150" cap="flat" cmpd="sng" algn="ctr">
                      <a:solidFill>
                        <a:schemeClr val="tx1"/>
                      </a:solidFill>
                      <a:prstDash val="solid"/>
                      <a:round/>
                      <a:headEnd type="none" w="med" len="med"/>
                      <a:tailEnd type="none" w="med" len="med"/>
                    </a:lnT>
                  </a:tcPr>
                </a:tc>
                <a:tc>
                  <a:txBody>
                    <a:bodyPr/>
                    <a:lstStyle/>
                    <a:p>
                      <a:pPr algn="ctr"/>
                      <a:endParaRPr lang="en-US" sz="2000" dirty="0"/>
                    </a:p>
                  </a:txBody>
                  <a:tcPr anchor="ctr">
                    <a:lnT w="57150" cap="flat" cmpd="sng" algn="ctr">
                      <a:solidFill>
                        <a:schemeClr val="tx1"/>
                      </a:solidFill>
                      <a:prstDash val="solid"/>
                      <a:round/>
                      <a:headEnd type="none" w="med" len="med"/>
                      <a:tailEnd type="none" w="med" len="med"/>
                    </a:lnT>
                  </a:tcPr>
                </a:tc>
                <a:tc>
                  <a:txBody>
                    <a:bodyPr/>
                    <a:lstStyle/>
                    <a:p>
                      <a:pPr algn="ctr"/>
                      <a:r>
                        <a:rPr lang="en-US" sz="2000" dirty="0"/>
                        <a:t>44</a:t>
                      </a:r>
                    </a:p>
                  </a:txBody>
                  <a:tcPr anchor="ctr">
                    <a:lnT w="571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86208329"/>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58" y="1870207"/>
            <a:ext cx="2991014" cy="2244593"/>
          </a:xfrm>
          <a:prstGeom prst="rect">
            <a:avLst/>
          </a:prstGeom>
        </p:spPr>
      </p:pic>
      <p:sp>
        <p:nvSpPr>
          <p:cNvPr id="8" name="Rectangle 7"/>
          <p:cNvSpPr/>
          <p:nvPr/>
        </p:nvSpPr>
        <p:spPr>
          <a:xfrm>
            <a:off x="2362200" y="5990590"/>
            <a:ext cx="9674443" cy="830997"/>
          </a:xfrm>
          <a:prstGeom prst="rect">
            <a:avLst/>
          </a:prstGeom>
          <a:solidFill>
            <a:schemeClr val="bg1"/>
          </a:solidFill>
        </p:spPr>
        <p:txBody>
          <a:bodyPr wrap="none">
            <a:spAutoFit/>
          </a:bodyPr>
          <a:lstStyle/>
          <a:p>
            <a:r>
              <a:rPr lang="en-US" sz="2400" b="1" dirty="0"/>
              <a:t>308,745,538 people x 6 variables =   1,852,473,228 measurements</a:t>
            </a:r>
          </a:p>
          <a:p>
            <a:r>
              <a:rPr lang="en-US" sz="2400" b="1" dirty="0"/>
              <a:t>308,745,538 people x 44 bits        = 13,584,803,672 bits ≈ 1.7 GB</a:t>
            </a:r>
          </a:p>
        </p:txBody>
      </p:sp>
    </p:spTree>
    <p:extLst>
      <p:ext uri="{BB962C8B-B14F-4D97-AF65-F5344CB8AC3E}">
        <p14:creationId xmlns:p14="http://schemas.microsoft.com/office/powerpoint/2010/main" val="3036521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04358-39C4-2F4F-93E8-E0E127CFD1D3}"/>
              </a:ext>
            </a:extLst>
          </p:cNvPr>
          <p:cNvSpPr>
            <a:spLocks noGrp="1"/>
          </p:cNvSpPr>
          <p:nvPr>
            <p:ph type="title"/>
          </p:nvPr>
        </p:nvSpPr>
        <p:spPr/>
        <p:txBody>
          <a:bodyPr>
            <a:normAutofit/>
          </a:bodyPr>
          <a:lstStyle/>
          <a:p>
            <a:r>
              <a:rPr lang="en-US" dirty="0"/>
              <a:t>2010 Census: Summary of Publications</a:t>
            </a:r>
            <a:br>
              <a:rPr lang="en-US" dirty="0"/>
            </a:br>
            <a:r>
              <a:rPr lang="en-US" sz="3200" dirty="0"/>
              <a:t>(approximate counts)</a:t>
            </a:r>
            <a:endParaRPr lang="en-US" dirty="0"/>
          </a:p>
        </p:txBody>
      </p:sp>
      <p:graphicFrame>
        <p:nvGraphicFramePr>
          <p:cNvPr id="5" name="Content Placeholder 4">
            <a:extLst>
              <a:ext uri="{FF2B5EF4-FFF2-40B4-BE49-F238E27FC236}">
                <a16:creationId xmlns:a16="http://schemas.microsoft.com/office/drawing/2014/main" id="{501375ED-1B23-5B4C-B351-5BB4DD2F9DD3}"/>
              </a:ext>
            </a:extLst>
          </p:cNvPr>
          <p:cNvGraphicFramePr>
            <a:graphicFrameLocks noGrp="1"/>
          </p:cNvGraphicFramePr>
          <p:nvPr>
            <p:ph idx="1"/>
          </p:nvPr>
        </p:nvGraphicFramePr>
        <p:xfrm>
          <a:off x="1289532" y="1676401"/>
          <a:ext cx="9612936" cy="4114800"/>
        </p:xfrm>
        <a:graphic>
          <a:graphicData uri="http://schemas.openxmlformats.org/drawingml/2006/table">
            <a:tbl>
              <a:tblPr firstRow="1" bandRow="1">
                <a:tableStyleId>{5C22544A-7EE6-4342-B048-85BDC9FD1C3A}</a:tableStyleId>
              </a:tblPr>
              <a:tblGrid>
                <a:gridCol w="6805845">
                  <a:extLst>
                    <a:ext uri="{9D8B030D-6E8A-4147-A177-3AD203B41FA5}">
                      <a16:colId xmlns:a16="http://schemas.microsoft.com/office/drawing/2014/main" val="258977139"/>
                    </a:ext>
                  </a:extLst>
                </a:gridCol>
                <a:gridCol w="2807091">
                  <a:extLst>
                    <a:ext uri="{9D8B030D-6E8A-4147-A177-3AD203B41FA5}">
                      <a16:colId xmlns:a16="http://schemas.microsoft.com/office/drawing/2014/main" val="2291934488"/>
                    </a:ext>
                  </a:extLst>
                </a:gridCol>
              </a:tblGrid>
              <a:tr h="457199">
                <a:tc>
                  <a:txBody>
                    <a:bodyPr/>
                    <a:lstStyle/>
                    <a:p>
                      <a:pPr algn="ctr"/>
                      <a:r>
                        <a:rPr lang="en-US" sz="2400" dirty="0"/>
                        <a:t>Publication</a:t>
                      </a:r>
                    </a:p>
                  </a:txBody>
                  <a:tcPr/>
                </a:tc>
                <a:tc>
                  <a:txBody>
                    <a:bodyPr/>
                    <a:lstStyle/>
                    <a:p>
                      <a:pPr algn="ctr"/>
                      <a:r>
                        <a:rPr lang="en-US" sz="2400" dirty="0"/>
                        <a:t>Released counts</a:t>
                      </a:r>
                    </a:p>
                  </a:txBody>
                  <a:tcPr/>
                </a:tc>
                <a:extLst>
                  <a:ext uri="{0D108BD9-81ED-4DB2-BD59-A6C34878D82A}">
                    <a16:rowId xmlns:a16="http://schemas.microsoft.com/office/drawing/2014/main" val="1491952384"/>
                  </a:ext>
                </a:extLst>
              </a:tr>
              <a:tr h="415636">
                <a:tc>
                  <a:txBody>
                    <a:bodyPr/>
                    <a:lstStyle/>
                    <a:p>
                      <a:r>
                        <a:rPr lang="en-US" sz="2400" dirty="0"/>
                        <a:t>PL94-171 Redistricting</a:t>
                      </a:r>
                    </a:p>
                  </a:txBody>
                  <a:tcPr/>
                </a:tc>
                <a:tc>
                  <a:txBody>
                    <a:bodyPr/>
                    <a:lstStyle/>
                    <a:p>
                      <a:pPr algn="r"/>
                      <a:r>
                        <a:rPr lang="en-US" sz="2400" dirty="0"/>
                        <a:t>2,771,998,263</a:t>
                      </a:r>
                    </a:p>
                  </a:txBody>
                  <a:tcPr/>
                </a:tc>
                <a:extLst>
                  <a:ext uri="{0D108BD9-81ED-4DB2-BD59-A6C34878D82A}">
                    <a16:rowId xmlns:a16="http://schemas.microsoft.com/office/drawing/2014/main" val="602240517"/>
                  </a:ext>
                </a:extLst>
              </a:tr>
              <a:tr h="415636">
                <a:tc>
                  <a:txBody>
                    <a:bodyPr/>
                    <a:lstStyle/>
                    <a:p>
                      <a:r>
                        <a:rPr lang="en-US" sz="2400" dirty="0"/>
                        <a:t>Balance of Summary File 1</a:t>
                      </a:r>
                    </a:p>
                  </a:txBody>
                  <a:tcPr/>
                </a:tc>
                <a:tc>
                  <a:txBody>
                    <a:bodyPr/>
                    <a:lstStyle/>
                    <a:p>
                      <a:pPr algn="r"/>
                      <a:r>
                        <a:rPr lang="en-US" sz="2400" dirty="0"/>
                        <a:t>2,806,899,669</a:t>
                      </a:r>
                    </a:p>
                  </a:txBody>
                  <a:tcPr/>
                </a:tc>
                <a:extLst>
                  <a:ext uri="{0D108BD9-81ED-4DB2-BD59-A6C34878D82A}">
                    <a16:rowId xmlns:a16="http://schemas.microsoft.com/office/drawing/2014/main" val="2762236341"/>
                  </a:ext>
                </a:extLst>
              </a:tr>
              <a:tr h="415636">
                <a:tc>
                  <a:txBody>
                    <a:bodyPr/>
                    <a:lstStyle/>
                    <a:p>
                      <a:r>
                        <a:rPr lang="en-US" sz="2400" dirty="0"/>
                        <a:t>Summary File 2</a:t>
                      </a:r>
                    </a:p>
                  </a:txBody>
                  <a:tcPr/>
                </a:tc>
                <a:tc>
                  <a:txBody>
                    <a:bodyPr/>
                    <a:lstStyle/>
                    <a:p>
                      <a:pPr algn="r"/>
                      <a:r>
                        <a:rPr lang="en-US" sz="2400" dirty="0"/>
                        <a:t>2,093,683,376</a:t>
                      </a:r>
                    </a:p>
                  </a:txBody>
                  <a:tcPr/>
                </a:tc>
                <a:extLst>
                  <a:ext uri="{0D108BD9-81ED-4DB2-BD59-A6C34878D82A}">
                    <a16:rowId xmlns:a16="http://schemas.microsoft.com/office/drawing/2014/main" val="2642191056"/>
                  </a:ext>
                </a:extLst>
              </a:tr>
              <a:tr h="415636">
                <a:tc>
                  <a:txBody>
                    <a:bodyPr/>
                    <a:lstStyle/>
                    <a:p>
                      <a:r>
                        <a:rPr lang="en-US" sz="2400" dirty="0"/>
                        <a:t>Public-use micro data sample</a:t>
                      </a:r>
                    </a:p>
                  </a:txBody>
                  <a:tcPr/>
                </a:tc>
                <a:tc>
                  <a:txBody>
                    <a:bodyPr/>
                    <a:lstStyle/>
                    <a:p>
                      <a:pPr algn="r"/>
                      <a:r>
                        <a:rPr lang="en-US" sz="2400" dirty="0"/>
                        <a:t>30,874,554</a:t>
                      </a:r>
                    </a:p>
                  </a:txBody>
                  <a:tcPr/>
                </a:tc>
                <a:extLst>
                  <a:ext uri="{0D108BD9-81ED-4DB2-BD59-A6C34878D82A}">
                    <a16:rowId xmlns:a16="http://schemas.microsoft.com/office/drawing/2014/main" val="4130988440"/>
                  </a:ext>
                </a:extLst>
              </a:tr>
              <a:tr h="415636">
                <a:tc>
                  <a:txBody>
                    <a:bodyPr/>
                    <a:lstStyle/>
                    <a:p>
                      <a:r>
                        <a:rPr lang="en-US" sz="2400" dirty="0"/>
                        <a:t>Lower bound on published statistics</a:t>
                      </a:r>
                    </a:p>
                  </a:txBody>
                  <a:tcPr/>
                </a:tc>
                <a:tc>
                  <a:txBody>
                    <a:bodyPr/>
                    <a:lstStyle/>
                    <a:p>
                      <a:pPr algn="r"/>
                      <a:r>
                        <a:rPr lang="en-US" sz="2400" dirty="0"/>
                        <a:t>7,703,455,862</a:t>
                      </a:r>
                    </a:p>
                  </a:txBody>
                  <a:tcPr/>
                </a:tc>
                <a:extLst>
                  <a:ext uri="{0D108BD9-81ED-4DB2-BD59-A6C34878D82A}">
                    <a16:rowId xmlns:a16="http://schemas.microsoft.com/office/drawing/2014/main" val="2227444029"/>
                  </a:ext>
                </a:extLst>
              </a:tr>
              <a:tr h="415636">
                <a:tc>
                  <a:txBody>
                    <a:bodyPr/>
                    <a:lstStyle/>
                    <a:p>
                      <a:r>
                        <a:rPr lang="en-US" sz="2400" dirty="0"/>
                        <a:t>Published Statistics/person</a:t>
                      </a:r>
                    </a:p>
                  </a:txBody>
                  <a:tcPr/>
                </a:tc>
                <a:tc>
                  <a:txBody>
                    <a:bodyPr/>
                    <a:lstStyle/>
                    <a:p>
                      <a:pPr algn="r"/>
                      <a:r>
                        <a:rPr lang="en-US" sz="2400" dirty="0"/>
                        <a:t>25</a:t>
                      </a:r>
                    </a:p>
                  </a:txBody>
                  <a:tcPr/>
                </a:tc>
                <a:extLst>
                  <a:ext uri="{0D108BD9-81ED-4DB2-BD59-A6C34878D82A}">
                    <a16:rowId xmlns:a16="http://schemas.microsoft.com/office/drawing/2014/main" val="4244604148"/>
                  </a:ext>
                </a:extLst>
              </a:tr>
              <a:tr h="415636">
                <a:tc>
                  <a:txBody>
                    <a:bodyPr/>
                    <a:lstStyle/>
                    <a:p>
                      <a:r>
                        <a:rPr lang="en-US" sz="2400" dirty="0"/>
                        <a:t>    Recall:  Collected variables/person:</a:t>
                      </a:r>
                    </a:p>
                  </a:txBody>
                  <a:tcPr>
                    <a:solidFill>
                      <a:schemeClr val="accent2">
                        <a:lumMod val="20000"/>
                        <a:lumOff val="80000"/>
                      </a:schemeClr>
                    </a:solidFill>
                  </a:tcPr>
                </a:tc>
                <a:tc>
                  <a:txBody>
                    <a:bodyPr/>
                    <a:lstStyle/>
                    <a:p>
                      <a:pPr algn="r"/>
                      <a:r>
                        <a:rPr lang="en-US" sz="2400" dirty="0"/>
                        <a:t>6</a:t>
                      </a:r>
                    </a:p>
                  </a:txBody>
                  <a:tcPr>
                    <a:solidFill>
                      <a:schemeClr val="accent2">
                        <a:lumMod val="20000"/>
                        <a:lumOff val="80000"/>
                      </a:schemeClr>
                    </a:solidFill>
                  </a:tcPr>
                </a:tc>
                <a:extLst>
                  <a:ext uri="{0D108BD9-81ED-4DB2-BD59-A6C34878D82A}">
                    <a16:rowId xmlns:a16="http://schemas.microsoft.com/office/drawing/2014/main" val="1955770070"/>
                  </a:ext>
                </a:extLst>
              </a:tr>
              <a:tr h="415636">
                <a:tc>
                  <a:txBody>
                    <a:bodyPr/>
                    <a:lstStyle/>
                    <a:p>
                      <a:r>
                        <a:rPr lang="en-US" sz="2400" dirty="0"/>
                        <a:t>Published Statistics/collected variable</a:t>
                      </a:r>
                    </a:p>
                  </a:txBody>
                  <a:tcPr/>
                </a:tc>
                <a:tc>
                  <a:txBody>
                    <a:bodyPr/>
                    <a:lstStyle/>
                    <a:p>
                      <a:pPr algn="r"/>
                      <a:r>
                        <a:rPr lang="en-US" sz="2400" dirty="0"/>
                        <a:t>25 ÷</a:t>
                      </a:r>
                      <a:r>
                        <a:rPr lang="en-US" sz="2400" baseline="0" dirty="0"/>
                        <a:t> 6 ≈</a:t>
                      </a:r>
                      <a:r>
                        <a:rPr lang="en-US" sz="2400" dirty="0"/>
                        <a:t> 4.2</a:t>
                      </a:r>
                    </a:p>
                  </a:txBody>
                  <a:tcPr/>
                </a:tc>
                <a:extLst>
                  <a:ext uri="{0D108BD9-81ED-4DB2-BD59-A6C34878D82A}">
                    <a16:rowId xmlns:a16="http://schemas.microsoft.com/office/drawing/2014/main" val="1379422384"/>
                  </a:ext>
                </a:extLst>
              </a:tr>
            </a:tbl>
          </a:graphicData>
        </a:graphic>
      </p:graphicFrame>
      <p:sp>
        <p:nvSpPr>
          <p:cNvPr id="3" name="Slide Number Placeholder 2"/>
          <p:cNvSpPr>
            <a:spLocks noGrp="1"/>
          </p:cNvSpPr>
          <p:nvPr>
            <p:ph type="sldNum" sz="quarter" idx="12"/>
          </p:nvPr>
        </p:nvSpPr>
        <p:spPr/>
        <p:txBody>
          <a:bodyPr/>
          <a:lstStyle/>
          <a:p>
            <a:fld id="{6B70B6FD-B4DD-4C3C-B591-D26FF6FF6394}" type="slidenum">
              <a:rPr lang="en-US" smtClean="0"/>
              <a:pPr/>
              <a:t>21</a:t>
            </a:fld>
            <a:endParaRPr lang="en-US"/>
          </a:p>
        </p:txBody>
      </p:sp>
    </p:spTree>
    <p:extLst>
      <p:ext uri="{BB962C8B-B14F-4D97-AF65-F5344CB8AC3E}">
        <p14:creationId xmlns:p14="http://schemas.microsoft.com/office/powerpoint/2010/main" val="3622443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Question: </a:t>
            </a:r>
            <a:br>
              <a:rPr lang="en-US" dirty="0">
                <a:latin typeface="+mn-lt"/>
              </a:rPr>
            </a:br>
            <a:r>
              <a:rPr lang="en-US" dirty="0">
                <a:latin typeface="+mn-lt"/>
              </a:rPr>
              <a:t>Is it possible to run the statistical process in reverse?</a:t>
            </a:r>
          </a:p>
        </p:txBody>
      </p:sp>
      <p:sp>
        <p:nvSpPr>
          <p:cNvPr id="11" name="Rectangle 10"/>
          <p:cNvSpPr/>
          <p:nvPr/>
        </p:nvSpPr>
        <p:spPr>
          <a:xfrm>
            <a:off x="9979818" y="1680091"/>
            <a:ext cx="1844769" cy="146836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Pre-specified tabular summaries: </a:t>
            </a:r>
            <a:br>
              <a:rPr lang="en-US" sz="1600" dirty="0"/>
            </a:br>
            <a:r>
              <a:rPr lang="en-US" sz="1600" b="1" dirty="0"/>
              <a:t>PL94-171, </a:t>
            </a:r>
            <a:br>
              <a:rPr lang="en-US" sz="1600" b="1" dirty="0"/>
            </a:br>
            <a:r>
              <a:rPr lang="en-US" sz="1600" b="1" dirty="0"/>
              <a:t>SF1, SF2</a:t>
            </a:r>
            <a:endParaRPr lang="en-US" sz="1600" dirty="0"/>
          </a:p>
        </p:txBody>
      </p:sp>
      <p:sp>
        <p:nvSpPr>
          <p:cNvPr id="12" name="Rectangle 11"/>
          <p:cNvSpPr/>
          <p:nvPr/>
        </p:nvSpPr>
        <p:spPr>
          <a:xfrm>
            <a:off x="9977117" y="4018220"/>
            <a:ext cx="1844769" cy="146836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Special tabulations </a:t>
            </a:r>
            <a:r>
              <a:rPr lang="en-US" sz="1600" dirty="0"/>
              <a:t>and post-census research</a:t>
            </a:r>
          </a:p>
        </p:txBody>
      </p:sp>
      <p:sp>
        <p:nvSpPr>
          <p:cNvPr id="22" name="Rectangle 21"/>
          <p:cNvSpPr/>
          <p:nvPr/>
        </p:nvSpPr>
        <p:spPr>
          <a:xfrm>
            <a:off x="228600" y="2841178"/>
            <a:ext cx="1995044" cy="14683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Raw data from respondents: </a:t>
            </a:r>
            <a:r>
              <a:rPr lang="en-US" sz="1600" b="1" dirty="0"/>
              <a:t>Decennial Response File</a:t>
            </a:r>
          </a:p>
        </p:txBody>
      </p:sp>
      <p:sp>
        <p:nvSpPr>
          <p:cNvPr id="3" name="Slide Number Placeholder 2"/>
          <p:cNvSpPr>
            <a:spLocks noGrp="1"/>
          </p:cNvSpPr>
          <p:nvPr>
            <p:ph type="sldNum" sz="quarter" idx="12"/>
          </p:nvPr>
        </p:nvSpPr>
        <p:spPr/>
        <p:txBody>
          <a:bodyPr/>
          <a:lstStyle/>
          <a:p>
            <a:fld id="{6B70B6FD-B4DD-4C3C-B591-D26FF6FF6394}" type="slidenum">
              <a:rPr lang="en-US" smtClean="0"/>
              <a:pPr/>
              <a:t>22</a:t>
            </a:fld>
            <a:endParaRPr lang="en-US"/>
          </a:p>
        </p:txBody>
      </p:sp>
      <p:sp>
        <p:nvSpPr>
          <p:cNvPr id="4" name="TextBox 3"/>
          <p:cNvSpPr txBox="1"/>
          <p:nvPr/>
        </p:nvSpPr>
        <p:spPr>
          <a:xfrm>
            <a:off x="649035" y="2222136"/>
            <a:ext cx="1027845" cy="584775"/>
          </a:xfrm>
          <a:prstGeom prst="rect">
            <a:avLst/>
          </a:prstGeom>
          <a:noFill/>
        </p:spPr>
        <p:txBody>
          <a:bodyPr wrap="none" rtlCol="0">
            <a:spAutoFit/>
          </a:bodyPr>
          <a:lstStyle/>
          <a:p>
            <a:r>
              <a:rPr lang="en-US" sz="3200" b="1" dirty="0"/>
              <a:t>DRF</a:t>
            </a:r>
          </a:p>
        </p:txBody>
      </p:sp>
      <p:sp>
        <p:nvSpPr>
          <p:cNvPr id="23" name="Rectangle 22"/>
          <p:cNvSpPr/>
          <p:nvPr/>
        </p:nvSpPr>
        <p:spPr>
          <a:xfrm>
            <a:off x="9977117" y="6040367"/>
            <a:ext cx="1844769" cy="52416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Public data</a:t>
            </a:r>
            <a:endParaRPr lang="en-US" sz="1600" dirty="0"/>
          </a:p>
        </p:txBody>
      </p:sp>
      <p:grpSp>
        <p:nvGrpSpPr>
          <p:cNvPr id="8" name="Group 7"/>
          <p:cNvGrpSpPr/>
          <p:nvPr/>
        </p:nvGrpSpPr>
        <p:grpSpPr>
          <a:xfrm>
            <a:off x="4267200" y="2414275"/>
            <a:ext cx="5712618" cy="1761250"/>
            <a:chOff x="4267200" y="2414275"/>
            <a:chExt cx="5712618" cy="1761250"/>
          </a:xfrm>
        </p:grpSpPr>
        <p:cxnSp>
          <p:nvCxnSpPr>
            <p:cNvPr id="35" name="Straight Arrow Connector 34"/>
            <p:cNvCxnSpPr>
              <a:stCxn id="11" idx="1"/>
              <a:endCxn id="6" idx="3"/>
            </p:cNvCxnSpPr>
            <p:nvPr/>
          </p:nvCxnSpPr>
          <p:spPr>
            <a:xfrm flipH="1">
              <a:off x="7529633" y="2414275"/>
              <a:ext cx="2450185" cy="116108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67200" y="2975196"/>
              <a:ext cx="3262433" cy="1200329"/>
            </a:xfrm>
            <a:prstGeom prst="rect">
              <a:avLst/>
            </a:prstGeom>
            <a:solidFill>
              <a:srgbClr val="FFFF00"/>
            </a:solidFill>
            <a:ln w="57150">
              <a:solidFill>
                <a:srgbClr val="FF0000"/>
              </a:solidFill>
              <a:prstDash val="sysDot"/>
            </a:ln>
          </p:spPr>
          <p:txBody>
            <a:bodyPr wrap="none" rtlCol="0">
              <a:spAutoFit/>
            </a:bodyPr>
            <a:lstStyle/>
            <a:p>
              <a:pPr algn="ctr"/>
              <a:r>
                <a:rPr lang="en-US" sz="3600" i="1" dirty="0"/>
                <a:t>Reconstruction</a:t>
              </a:r>
            </a:p>
            <a:p>
              <a:pPr algn="ctr"/>
              <a:r>
                <a:rPr lang="en-US" sz="3600" i="1" dirty="0"/>
                <a:t>Processes</a:t>
              </a:r>
            </a:p>
          </p:txBody>
        </p:sp>
      </p:grpSp>
      <p:grpSp>
        <p:nvGrpSpPr>
          <p:cNvPr id="13" name="Group 12"/>
          <p:cNvGrpSpPr/>
          <p:nvPr/>
        </p:nvGrpSpPr>
        <p:grpSpPr>
          <a:xfrm>
            <a:off x="2468129" y="4673600"/>
            <a:ext cx="7234684" cy="1111690"/>
            <a:chOff x="2468129" y="4673600"/>
            <a:chExt cx="7234684" cy="1111690"/>
          </a:xfrm>
        </p:grpSpPr>
        <p:sp>
          <p:nvSpPr>
            <p:cNvPr id="7" name="Right Arrow 6"/>
            <p:cNvSpPr/>
            <p:nvPr/>
          </p:nvSpPr>
          <p:spPr>
            <a:xfrm flipH="1">
              <a:off x="2468129" y="4673600"/>
              <a:ext cx="685800" cy="838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380248" y="4831183"/>
              <a:ext cx="6322565" cy="954107"/>
            </a:xfrm>
            <a:prstGeom prst="rect">
              <a:avLst/>
            </a:prstGeom>
          </p:spPr>
          <p:txBody>
            <a:bodyPr wrap="none">
              <a:spAutoFit/>
            </a:bodyPr>
            <a:lstStyle/>
            <a:p>
              <a:r>
                <a:rPr lang="en-US" sz="2800" b="1" dirty="0"/>
                <a:t>1,852,473,228 collected values</a:t>
              </a:r>
            </a:p>
            <a:p>
              <a:r>
                <a:rPr lang="en-US" sz="2400" b="1" dirty="0"/>
                <a:t>(308,745,538 people x 6 variables/person)</a:t>
              </a:r>
              <a:r>
                <a:rPr lang="en-US" sz="2800" b="1" dirty="0"/>
                <a:t> </a:t>
              </a:r>
              <a:endParaRPr lang="en-US" sz="2800" dirty="0"/>
            </a:p>
          </p:txBody>
        </p:sp>
      </p:grpSp>
      <p:sp>
        <p:nvSpPr>
          <p:cNvPr id="24" name="Right Arrow 23"/>
          <p:cNvSpPr/>
          <p:nvPr/>
        </p:nvSpPr>
        <p:spPr>
          <a:xfrm flipH="1">
            <a:off x="8646677" y="1819462"/>
            <a:ext cx="1037785" cy="838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200" y="4394740"/>
            <a:ext cx="2020444" cy="1516233"/>
          </a:xfrm>
          <a:prstGeom prst="rect">
            <a:avLst/>
          </a:prstGeom>
        </p:spPr>
      </p:pic>
      <p:cxnSp>
        <p:nvCxnSpPr>
          <p:cNvPr id="26" name="Straight Arrow Connector 25"/>
          <p:cNvCxnSpPr>
            <a:stCxn id="12" idx="1"/>
            <a:endCxn id="6" idx="3"/>
          </p:cNvCxnSpPr>
          <p:nvPr/>
        </p:nvCxnSpPr>
        <p:spPr>
          <a:xfrm flipH="1" flipV="1">
            <a:off x="7529633" y="3575361"/>
            <a:ext cx="2447484" cy="11770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6" idx="1"/>
            <a:endCxn id="22" idx="3"/>
          </p:cNvCxnSpPr>
          <p:nvPr/>
        </p:nvCxnSpPr>
        <p:spPr>
          <a:xfrm flipH="1">
            <a:off x="2223644" y="3575361"/>
            <a:ext cx="2043556"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403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5368701" cy="1143000"/>
          </a:xfrm>
        </p:spPr>
        <p:txBody>
          <a:bodyPr/>
          <a:lstStyle/>
          <a:p>
            <a:r>
              <a:rPr lang="en-US" dirty="0"/>
              <a:t>2003: </a:t>
            </a:r>
            <a:br>
              <a:rPr lang="en-US" dirty="0"/>
            </a:br>
            <a:r>
              <a:rPr lang="en-US" dirty="0"/>
              <a:t>Database Reconstruction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3346" y="228601"/>
            <a:ext cx="5154859" cy="6705599"/>
          </a:xfrm>
          <a:prstGeom prst="rect">
            <a:avLst/>
          </a:prstGeom>
          <a:ln w="57150">
            <a:solidFill>
              <a:srgbClr val="C00000"/>
            </a:solidFill>
          </a:ln>
        </p:spPr>
      </p:pic>
      <p:grpSp>
        <p:nvGrpSpPr>
          <p:cNvPr id="12" name="Group 11"/>
          <p:cNvGrpSpPr/>
          <p:nvPr/>
        </p:nvGrpSpPr>
        <p:grpSpPr>
          <a:xfrm>
            <a:off x="6324600" y="2209800"/>
            <a:ext cx="4574654" cy="2381480"/>
            <a:chOff x="4876800" y="2952520"/>
            <a:chExt cx="5791200" cy="292844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2976333"/>
              <a:ext cx="2286000" cy="2794000"/>
            </a:xfrm>
            <a:prstGeom prst="rect">
              <a:avLst/>
            </a:prstGeom>
          </p:spPr>
        </p:pic>
        <p:pic>
          <p:nvPicPr>
            <p:cNvPr id="11"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2952520"/>
              <a:ext cx="3248025" cy="2928440"/>
            </a:xfrm>
            <a:prstGeom prst="rect">
              <a:avLst/>
            </a:prstGeom>
          </p:spPr>
        </p:pic>
      </p:gr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461" y="1828800"/>
            <a:ext cx="5331640" cy="3871892"/>
          </a:xfrm>
          <a:prstGeom prst="rect">
            <a:avLst/>
          </a:prstGeom>
        </p:spPr>
      </p:pic>
    </p:spTree>
    <p:extLst>
      <p:ext uri="{BB962C8B-B14F-4D97-AF65-F5344CB8AC3E}">
        <p14:creationId xmlns:p14="http://schemas.microsoft.com/office/powerpoint/2010/main" val="2464877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Attacking statistical databases</a:t>
            </a:r>
          </a:p>
        </p:txBody>
      </p:sp>
      <p:sp>
        <p:nvSpPr>
          <p:cNvPr id="4" name="Slide Number Placeholder 3"/>
          <p:cNvSpPr>
            <a:spLocks noGrp="1"/>
          </p:cNvSpPr>
          <p:nvPr>
            <p:ph type="sldNum" sz="quarter" idx="12"/>
          </p:nvPr>
        </p:nvSpPr>
        <p:spPr/>
        <p:txBody>
          <a:bodyPr/>
          <a:lstStyle/>
          <a:p>
            <a:fld id="{6B70B6FD-B4DD-4C3C-B591-D26FF6FF6394}" type="slidenum">
              <a:rPr lang="en-US" smtClean="0"/>
              <a:pPr/>
              <a:t>24</a:t>
            </a:fld>
            <a:endParaRPr lang="en-US"/>
          </a:p>
        </p:txBody>
      </p:sp>
    </p:spTree>
    <p:extLst>
      <p:ext uri="{BB962C8B-B14F-4D97-AF65-F5344CB8AC3E}">
        <p14:creationId xmlns:p14="http://schemas.microsoft.com/office/powerpoint/2010/main" val="2620769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755BA-8128-7D4D-9F28-DEB6F6B3900A}"/>
              </a:ext>
            </a:extLst>
          </p:cNvPr>
          <p:cNvSpPr>
            <a:spLocks noGrp="1"/>
          </p:cNvSpPr>
          <p:nvPr>
            <p:ph type="title"/>
          </p:nvPr>
        </p:nvSpPr>
        <p:spPr/>
        <p:txBody>
          <a:bodyPr/>
          <a:lstStyle/>
          <a:p>
            <a:r>
              <a:rPr lang="en-US" dirty="0"/>
              <a:t>Statistical agencies are trusted curators. </a:t>
            </a:r>
          </a:p>
        </p:txBody>
      </p:sp>
      <p:sp>
        <p:nvSpPr>
          <p:cNvPr id="4" name="Slide Number Placeholder 3">
            <a:extLst>
              <a:ext uri="{FF2B5EF4-FFF2-40B4-BE49-F238E27FC236}">
                <a16:creationId xmlns:a16="http://schemas.microsoft.com/office/drawing/2014/main" id="{8AC9FC44-17C1-3449-9A77-670B841F93CE}"/>
              </a:ext>
            </a:extLst>
          </p:cNvPr>
          <p:cNvSpPr>
            <a:spLocks noGrp="1"/>
          </p:cNvSpPr>
          <p:nvPr>
            <p:ph type="sldNum" sz="quarter" idx="12"/>
          </p:nvPr>
        </p:nvSpPr>
        <p:spPr/>
        <p:txBody>
          <a:bodyPr/>
          <a:lstStyle/>
          <a:p>
            <a:fld id="{6B70B6FD-B4DD-4C3C-B591-D26FF6FF6394}" type="slidenum">
              <a:rPr lang="en-US" smtClean="0"/>
              <a:pPr/>
              <a:t>25</a:t>
            </a:fld>
            <a:endParaRPr lang="en-US"/>
          </a:p>
        </p:txBody>
      </p:sp>
      <p:pic>
        <p:nvPicPr>
          <p:cNvPr id="5" name="Content Placeholder 9">
            <a:extLst>
              <a:ext uri="{FF2B5EF4-FFF2-40B4-BE49-F238E27FC236}">
                <a16:creationId xmlns:a16="http://schemas.microsoft.com/office/drawing/2014/main" id="{692E2496-1173-4241-BA02-E56BC24C29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410" y="2984967"/>
            <a:ext cx="2351929" cy="1462417"/>
          </a:xfrm>
          <a:prstGeom prst="rect">
            <a:avLst/>
          </a:prstGeom>
        </p:spPr>
      </p:pic>
      <p:grpSp>
        <p:nvGrpSpPr>
          <p:cNvPr id="6" name="Group 5">
            <a:extLst>
              <a:ext uri="{FF2B5EF4-FFF2-40B4-BE49-F238E27FC236}">
                <a16:creationId xmlns:a16="http://schemas.microsoft.com/office/drawing/2014/main" id="{E7D5E4E0-2CDB-B749-87AE-0E80B6FDAFD1}"/>
              </a:ext>
            </a:extLst>
          </p:cNvPr>
          <p:cNvGrpSpPr/>
          <p:nvPr/>
        </p:nvGrpSpPr>
        <p:grpSpPr>
          <a:xfrm>
            <a:off x="453308" y="4932964"/>
            <a:ext cx="1936131" cy="796452"/>
            <a:chOff x="393091" y="3295805"/>
            <a:chExt cx="3026374" cy="1244937"/>
          </a:xfrm>
        </p:grpSpPr>
        <p:pic>
          <p:nvPicPr>
            <p:cNvPr id="7" name="Picture 6">
              <a:extLst>
                <a:ext uri="{FF2B5EF4-FFF2-40B4-BE49-F238E27FC236}">
                  <a16:creationId xmlns:a16="http://schemas.microsoft.com/office/drawing/2014/main" id="{3A9476DA-088A-BE4A-880F-BB6FF88008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091" y="3295805"/>
              <a:ext cx="731552" cy="1213635"/>
            </a:xfrm>
            <a:prstGeom prst="rect">
              <a:avLst/>
            </a:prstGeom>
          </p:spPr>
        </p:pic>
        <p:pic>
          <p:nvPicPr>
            <p:cNvPr id="8" name="Picture 7">
              <a:extLst>
                <a:ext uri="{FF2B5EF4-FFF2-40B4-BE49-F238E27FC236}">
                  <a16:creationId xmlns:a16="http://schemas.microsoft.com/office/drawing/2014/main" id="{2D542918-8B7B-C94D-96FA-9C73FFB62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6609" y="3821582"/>
              <a:ext cx="298032" cy="687858"/>
            </a:xfrm>
            <a:prstGeom prst="rect">
              <a:avLst/>
            </a:prstGeom>
          </p:spPr>
        </p:pic>
        <p:pic>
          <p:nvPicPr>
            <p:cNvPr id="9" name="Picture 8">
              <a:extLst>
                <a:ext uri="{FF2B5EF4-FFF2-40B4-BE49-F238E27FC236}">
                  <a16:creationId xmlns:a16="http://schemas.microsoft.com/office/drawing/2014/main" id="{B351B3ED-C803-554C-99CC-027D9D0183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683979" y="3491389"/>
              <a:ext cx="325281" cy="1049353"/>
            </a:xfrm>
            <a:prstGeom prst="rect">
              <a:avLst/>
            </a:prstGeom>
          </p:spPr>
        </p:pic>
        <p:pic>
          <p:nvPicPr>
            <p:cNvPr id="10" name="Picture 9">
              <a:extLst>
                <a:ext uri="{FF2B5EF4-FFF2-40B4-BE49-F238E27FC236}">
                  <a16:creationId xmlns:a16="http://schemas.microsoft.com/office/drawing/2014/main" id="{9DF07305-3E85-E143-883C-B181DF09F2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4479" y="3606920"/>
              <a:ext cx="1028060" cy="933822"/>
            </a:xfrm>
            <a:prstGeom prst="rect">
              <a:avLst/>
            </a:prstGeom>
          </p:spPr>
        </p:pic>
        <p:pic>
          <p:nvPicPr>
            <p:cNvPr id="11" name="Picture 10">
              <a:extLst>
                <a:ext uri="{FF2B5EF4-FFF2-40B4-BE49-F238E27FC236}">
                  <a16:creationId xmlns:a16="http://schemas.microsoft.com/office/drawing/2014/main" id="{4C5993A8-CB2E-B24B-9008-D7A3E79FB5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121119" y="3632811"/>
              <a:ext cx="298346" cy="876629"/>
            </a:xfrm>
            <a:prstGeom prst="rect">
              <a:avLst/>
            </a:prstGeom>
          </p:spPr>
        </p:pic>
      </p:grpSp>
      <p:sp>
        <p:nvSpPr>
          <p:cNvPr id="13" name="TextBox 12">
            <a:extLst>
              <a:ext uri="{FF2B5EF4-FFF2-40B4-BE49-F238E27FC236}">
                <a16:creationId xmlns:a16="http://schemas.microsoft.com/office/drawing/2014/main" id="{523AB0B9-76D3-7340-A950-5166B9C1DD82}"/>
              </a:ext>
            </a:extLst>
          </p:cNvPr>
          <p:cNvSpPr txBox="1"/>
          <p:nvPr/>
        </p:nvSpPr>
        <p:spPr>
          <a:xfrm>
            <a:off x="245410" y="2022176"/>
            <a:ext cx="2305439" cy="523220"/>
          </a:xfrm>
          <a:prstGeom prst="rect">
            <a:avLst/>
          </a:prstGeom>
          <a:noFill/>
        </p:spPr>
        <p:txBody>
          <a:bodyPr wrap="none" rtlCol="0">
            <a:spAutoFit/>
          </a:bodyPr>
          <a:lstStyle/>
          <a:p>
            <a:r>
              <a:rPr lang="en-US" sz="2800" dirty="0"/>
              <a:t>Respondents</a:t>
            </a:r>
          </a:p>
        </p:txBody>
      </p:sp>
      <p:graphicFrame>
        <p:nvGraphicFramePr>
          <p:cNvPr id="14" name="Table 13">
            <a:extLst>
              <a:ext uri="{FF2B5EF4-FFF2-40B4-BE49-F238E27FC236}">
                <a16:creationId xmlns:a16="http://schemas.microsoft.com/office/drawing/2014/main" id="{BDB1F181-DFB5-1143-9664-D6952D69F5FE}"/>
              </a:ext>
            </a:extLst>
          </p:cNvPr>
          <p:cNvGraphicFramePr>
            <a:graphicFrameLocks noGrp="1"/>
          </p:cNvGraphicFramePr>
          <p:nvPr>
            <p:extLst>
              <p:ext uri="{D42A27DB-BD31-4B8C-83A1-F6EECF244321}">
                <p14:modId xmlns:p14="http://schemas.microsoft.com/office/powerpoint/2010/main" val="1943634226"/>
              </p:ext>
            </p:extLst>
          </p:nvPr>
        </p:nvGraphicFramePr>
        <p:xfrm>
          <a:off x="4469876" y="2826551"/>
          <a:ext cx="2185214" cy="3271150"/>
        </p:xfrm>
        <a:graphic>
          <a:graphicData uri="http://schemas.openxmlformats.org/drawingml/2006/table">
            <a:tbl>
              <a:tblPr firstRow="1" bandRow="1">
                <a:tableStyleId>{21E4AEA4-8DFA-4A89-87EB-49C32662AFE0}</a:tableStyleId>
              </a:tblPr>
              <a:tblGrid>
                <a:gridCol w="2185214">
                  <a:extLst>
                    <a:ext uri="{9D8B030D-6E8A-4147-A177-3AD203B41FA5}">
                      <a16:colId xmlns:a16="http://schemas.microsoft.com/office/drawing/2014/main" val="3662408154"/>
                    </a:ext>
                  </a:extLst>
                </a:gridCol>
              </a:tblGrid>
              <a:tr h="397996">
                <a:tc>
                  <a:txBody>
                    <a:bodyPr/>
                    <a:lstStyle/>
                    <a:p>
                      <a:pPr algn="ctr"/>
                      <a:r>
                        <a:rPr lang="en-US" dirty="0"/>
                        <a:t>Age Sex Race/MS</a:t>
                      </a:r>
                    </a:p>
                  </a:txBody>
                  <a:tcPr anchor="ctr"/>
                </a:tc>
                <a:extLst>
                  <a:ext uri="{0D108BD9-81ED-4DB2-BD59-A6C34878D82A}">
                    <a16:rowId xmlns:a16="http://schemas.microsoft.com/office/drawing/2014/main" val="4246408707"/>
                  </a:ext>
                </a:extLst>
              </a:tr>
              <a:tr h="397996">
                <a:tc>
                  <a:txBody>
                    <a:bodyPr/>
                    <a:lstStyle/>
                    <a:p>
                      <a:pPr algn="ctr"/>
                      <a:r>
                        <a:rPr lang="en-US" dirty="0"/>
                        <a:t>8 FBS</a:t>
                      </a:r>
                    </a:p>
                  </a:txBody>
                  <a:tcPr anchor="ctr"/>
                </a:tc>
                <a:extLst>
                  <a:ext uri="{0D108BD9-81ED-4DB2-BD59-A6C34878D82A}">
                    <a16:rowId xmlns:a16="http://schemas.microsoft.com/office/drawing/2014/main" val="2609657070"/>
                  </a:ext>
                </a:extLst>
              </a:tr>
              <a:tr h="485178">
                <a:tc>
                  <a:txBody>
                    <a:bodyPr/>
                    <a:lstStyle/>
                    <a:p>
                      <a:pPr algn="ctr"/>
                      <a:r>
                        <a:rPr lang="en-US" dirty="0"/>
                        <a:t>18 MWS</a:t>
                      </a:r>
                    </a:p>
                  </a:txBody>
                  <a:tcPr anchor="ctr"/>
                </a:tc>
                <a:extLst>
                  <a:ext uri="{0D108BD9-81ED-4DB2-BD59-A6C34878D82A}">
                    <a16:rowId xmlns:a16="http://schemas.microsoft.com/office/drawing/2014/main" val="2477756356"/>
                  </a:ext>
                </a:extLst>
              </a:tr>
              <a:tr h="397996">
                <a:tc>
                  <a:txBody>
                    <a:bodyPr/>
                    <a:lstStyle/>
                    <a:p>
                      <a:pPr algn="ctr"/>
                      <a:r>
                        <a:rPr lang="en-US" dirty="0"/>
                        <a:t>24 FWS</a:t>
                      </a:r>
                    </a:p>
                  </a:txBody>
                  <a:tcPr anchor="ctr"/>
                </a:tc>
                <a:extLst>
                  <a:ext uri="{0D108BD9-81ED-4DB2-BD59-A6C34878D82A}">
                    <a16:rowId xmlns:a16="http://schemas.microsoft.com/office/drawing/2014/main" val="3669509381"/>
                  </a:ext>
                </a:extLst>
              </a:tr>
              <a:tr h="397996">
                <a:tc>
                  <a:txBody>
                    <a:bodyPr/>
                    <a:lstStyle/>
                    <a:p>
                      <a:pPr algn="ctr"/>
                      <a:r>
                        <a:rPr lang="en-US" dirty="0"/>
                        <a:t>30 MWM</a:t>
                      </a:r>
                    </a:p>
                  </a:txBody>
                  <a:tcPr anchor="ctr"/>
                </a:tc>
                <a:extLst>
                  <a:ext uri="{0D108BD9-81ED-4DB2-BD59-A6C34878D82A}">
                    <a16:rowId xmlns:a16="http://schemas.microsoft.com/office/drawing/2014/main" val="1383342492"/>
                  </a:ext>
                </a:extLst>
              </a:tr>
              <a:tr h="397996">
                <a:tc>
                  <a:txBody>
                    <a:bodyPr/>
                    <a:lstStyle/>
                    <a:p>
                      <a:pPr algn="ctr"/>
                      <a:r>
                        <a:rPr lang="en-US" dirty="0"/>
                        <a:t>36 FBM</a:t>
                      </a:r>
                    </a:p>
                  </a:txBody>
                  <a:tcPr anchor="ctr"/>
                </a:tc>
                <a:extLst>
                  <a:ext uri="{0D108BD9-81ED-4DB2-BD59-A6C34878D82A}">
                    <a16:rowId xmlns:a16="http://schemas.microsoft.com/office/drawing/2014/main" val="3296498836"/>
                  </a:ext>
                </a:extLst>
              </a:tr>
              <a:tr h="397996">
                <a:tc>
                  <a:txBody>
                    <a:bodyPr/>
                    <a:lstStyle/>
                    <a:p>
                      <a:pPr algn="ctr"/>
                      <a:r>
                        <a:rPr lang="en-US" dirty="0"/>
                        <a:t>66 FBM</a:t>
                      </a:r>
                    </a:p>
                  </a:txBody>
                  <a:tcPr anchor="ctr"/>
                </a:tc>
                <a:extLst>
                  <a:ext uri="{0D108BD9-81ED-4DB2-BD59-A6C34878D82A}">
                    <a16:rowId xmlns:a16="http://schemas.microsoft.com/office/drawing/2014/main" val="660680378"/>
                  </a:ext>
                </a:extLst>
              </a:tr>
              <a:tr h="397996">
                <a:tc>
                  <a:txBody>
                    <a:bodyPr/>
                    <a:lstStyle/>
                    <a:p>
                      <a:pPr algn="ctr"/>
                      <a:r>
                        <a:rPr lang="en-US" dirty="0"/>
                        <a:t>84 MBM</a:t>
                      </a:r>
                    </a:p>
                  </a:txBody>
                  <a:tcPr anchor="ctr"/>
                </a:tc>
                <a:extLst>
                  <a:ext uri="{0D108BD9-81ED-4DB2-BD59-A6C34878D82A}">
                    <a16:rowId xmlns:a16="http://schemas.microsoft.com/office/drawing/2014/main" val="1388319119"/>
                  </a:ext>
                </a:extLst>
              </a:tr>
            </a:tbl>
          </a:graphicData>
        </a:graphic>
      </p:graphicFrame>
      <p:sp>
        <p:nvSpPr>
          <p:cNvPr id="15" name="Right Arrow 14">
            <a:extLst>
              <a:ext uri="{FF2B5EF4-FFF2-40B4-BE49-F238E27FC236}">
                <a16:creationId xmlns:a16="http://schemas.microsoft.com/office/drawing/2014/main" id="{2F9C103D-5BDE-3545-96F2-933A9A0D099B}"/>
              </a:ext>
            </a:extLst>
          </p:cNvPr>
          <p:cNvSpPr/>
          <p:nvPr/>
        </p:nvSpPr>
        <p:spPr>
          <a:xfrm>
            <a:off x="3123319" y="3719459"/>
            <a:ext cx="1143000" cy="940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C9D619A-4768-3246-8DAC-80ED7870E6DA}"/>
              </a:ext>
            </a:extLst>
          </p:cNvPr>
          <p:cNvSpPr txBox="1"/>
          <p:nvPr/>
        </p:nvSpPr>
        <p:spPr>
          <a:xfrm>
            <a:off x="4469876" y="1806732"/>
            <a:ext cx="2185214" cy="954107"/>
          </a:xfrm>
          <a:prstGeom prst="rect">
            <a:avLst/>
          </a:prstGeom>
          <a:noFill/>
        </p:spPr>
        <p:txBody>
          <a:bodyPr wrap="none" rtlCol="0">
            <a:spAutoFit/>
          </a:bodyPr>
          <a:lstStyle/>
          <a:p>
            <a:pPr algn="ctr"/>
            <a:r>
              <a:rPr lang="en-US" sz="2800" dirty="0"/>
              <a:t>Confidential </a:t>
            </a:r>
          </a:p>
          <a:p>
            <a:pPr algn="ctr"/>
            <a:r>
              <a:rPr lang="en-US" sz="2800" dirty="0"/>
              <a:t>Database</a:t>
            </a:r>
          </a:p>
        </p:txBody>
      </p:sp>
      <p:sp>
        <p:nvSpPr>
          <p:cNvPr id="17" name="Right Arrow 16">
            <a:extLst>
              <a:ext uri="{FF2B5EF4-FFF2-40B4-BE49-F238E27FC236}">
                <a16:creationId xmlns:a16="http://schemas.microsoft.com/office/drawing/2014/main" id="{FF8131F6-2D53-6E42-8500-A5F3635514AE}"/>
              </a:ext>
            </a:extLst>
          </p:cNvPr>
          <p:cNvSpPr/>
          <p:nvPr/>
        </p:nvSpPr>
        <p:spPr>
          <a:xfrm>
            <a:off x="6934645" y="3716175"/>
            <a:ext cx="1143000" cy="940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510A5C8-F969-284F-9FD1-9D32D70B6090}"/>
              </a:ext>
            </a:extLst>
          </p:cNvPr>
          <p:cNvSpPr txBox="1"/>
          <p:nvPr/>
        </p:nvSpPr>
        <p:spPr>
          <a:xfrm>
            <a:off x="8324070" y="1909875"/>
            <a:ext cx="3622520" cy="523220"/>
          </a:xfrm>
          <a:prstGeom prst="rect">
            <a:avLst/>
          </a:prstGeom>
          <a:noFill/>
        </p:spPr>
        <p:txBody>
          <a:bodyPr wrap="square" rtlCol="0">
            <a:spAutoFit/>
          </a:bodyPr>
          <a:lstStyle/>
          <a:p>
            <a:pPr algn="ctr"/>
            <a:r>
              <a:rPr lang="en-US" sz="2800" dirty="0"/>
              <a:t>Published Statistics</a:t>
            </a:r>
          </a:p>
        </p:txBody>
      </p:sp>
      <p:graphicFrame>
        <p:nvGraphicFramePr>
          <p:cNvPr id="20" name="Content Placeholder 17">
            <a:extLst>
              <a:ext uri="{FF2B5EF4-FFF2-40B4-BE49-F238E27FC236}">
                <a16:creationId xmlns:a16="http://schemas.microsoft.com/office/drawing/2014/main" id="{CAB7C80A-D0D3-CB4B-B412-EDE927FC8601}"/>
              </a:ext>
            </a:extLst>
          </p:cNvPr>
          <p:cNvGraphicFramePr>
            <a:graphicFrameLocks/>
          </p:cNvGraphicFramePr>
          <p:nvPr>
            <p:extLst>
              <p:ext uri="{D42A27DB-BD31-4B8C-83A1-F6EECF244321}">
                <p14:modId xmlns:p14="http://schemas.microsoft.com/office/powerpoint/2010/main" val="250643728"/>
              </p:ext>
            </p:extLst>
          </p:nvPr>
        </p:nvGraphicFramePr>
        <p:xfrm>
          <a:off x="8357200" y="2628058"/>
          <a:ext cx="3692891" cy="3513234"/>
        </p:xfrm>
        <a:graphic>
          <a:graphicData uri="http://schemas.openxmlformats.org/drawingml/2006/table">
            <a:tbl>
              <a:tblPr firstRow="1" bandRow="1">
                <a:tableStyleId>{5C22544A-7EE6-4342-B048-85BDC9FD1C3A}</a:tableStyleId>
              </a:tblPr>
              <a:tblGrid>
                <a:gridCol w="1001917">
                  <a:extLst>
                    <a:ext uri="{9D8B030D-6E8A-4147-A177-3AD203B41FA5}">
                      <a16:colId xmlns:a16="http://schemas.microsoft.com/office/drawing/2014/main" val="3662408154"/>
                    </a:ext>
                  </a:extLst>
                </a:gridCol>
                <a:gridCol w="506898">
                  <a:extLst>
                    <a:ext uri="{9D8B030D-6E8A-4147-A177-3AD203B41FA5}">
                      <a16:colId xmlns:a16="http://schemas.microsoft.com/office/drawing/2014/main" val="877492453"/>
                    </a:ext>
                  </a:extLst>
                </a:gridCol>
                <a:gridCol w="1041076">
                  <a:extLst>
                    <a:ext uri="{9D8B030D-6E8A-4147-A177-3AD203B41FA5}">
                      <a16:colId xmlns:a16="http://schemas.microsoft.com/office/drawing/2014/main" val="1647220373"/>
                    </a:ext>
                  </a:extLst>
                </a:gridCol>
                <a:gridCol w="1143000">
                  <a:extLst>
                    <a:ext uri="{9D8B030D-6E8A-4147-A177-3AD203B41FA5}">
                      <a16:colId xmlns:a16="http://schemas.microsoft.com/office/drawing/2014/main" val="527291812"/>
                    </a:ext>
                  </a:extLst>
                </a:gridCol>
              </a:tblGrid>
              <a:tr h="397996">
                <a:tc>
                  <a:txBody>
                    <a:bodyPr/>
                    <a:lstStyle/>
                    <a:p>
                      <a:pPr algn="ctr"/>
                      <a:endParaRPr lang="en-US" dirty="0"/>
                    </a:p>
                  </a:txBody>
                  <a:tcPr anchor="ctr"/>
                </a:tc>
                <a:tc>
                  <a:txBody>
                    <a:bodyPr/>
                    <a:lstStyle/>
                    <a:p>
                      <a:pPr algn="ctr"/>
                      <a:r>
                        <a:rPr lang="en-US" dirty="0"/>
                        <a:t>#</a:t>
                      </a:r>
                    </a:p>
                  </a:txBody>
                  <a:tcPr anchor="ctr"/>
                </a:tc>
                <a:tc>
                  <a:txBody>
                    <a:bodyPr/>
                    <a:lstStyle/>
                    <a:p>
                      <a:pPr algn="ctr"/>
                      <a:r>
                        <a:rPr lang="en-US" dirty="0"/>
                        <a:t>Median</a:t>
                      </a:r>
                    </a:p>
                    <a:p>
                      <a:pPr algn="ctr"/>
                      <a:r>
                        <a:rPr lang="en-US" dirty="0"/>
                        <a:t>Age</a:t>
                      </a:r>
                    </a:p>
                  </a:txBody>
                  <a:tcPr anchor="ctr"/>
                </a:tc>
                <a:tc>
                  <a:txBody>
                    <a:bodyPr/>
                    <a:lstStyle/>
                    <a:p>
                      <a:pPr algn="ctr"/>
                      <a:r>
                        <a:rPr lang="en-US" dirty="0"/>
                        <a:t>Mean</a:t>
                      </a:r>
                    </a:p>
                    <a:p>
                      <a:pPr algn="ctr"/>
                      <a:r>
                        <a:rPr lang="en-US" dirty="0"/>
                        <a:t>Age</a:t>
                      </a:r>
                    </a:p>
                  </a:txBody>
                  <a:tcPr anchor="ctr"/>
                </a:tc>
                <a:extLst>
                  <a:ext uri="{0D108BD9-81ED-4DB2-BD59-A6C34878D82A}">
                    <a16:rowId xmlns:a16="http://schemas.microsoft.com/office/drawing/2014/main" val="4246408707"/>
                  </a:ext>
                </a:extLst>
              </a:tr>
              <a:tr h="397996">
                <a:tc>
                  <a:txBody>
                    <a:bodyPr/>
                    <a:lstStyle/>
                    <a:p>
                      <a:pPr algn="ctr"/>
                      <a:r>
                        <a:rPr lang="en-US" dirty="0"/>
                        <a:t>Total</a:t>
                      </a:r>
                    </a:p>
                  </a:txBody>
                  <a:tcPr anchor="ctr"/>
                </a:tc>
                <a:tc>
                  <a:txBody>
                    <a:bodyPr/>
                    <a:lstStyle/>
                    <a:p>
                      <a:pPr algn="ctr"/>
                      <a:r>
                        <a:rPr lang="en-US" dirty="0"/>
                        <a:t>7</a:t>
                      </a:r>
                    </a:p>
                  </a:txBody>
                  <a:tcPr anchor="ctr"/>
                </a:tc>
                <a:tc>
                  <a:txBody>
                    <a:bodyPr/>
                    <a:lstStyle/>
                    <a:p>
                      <a:pPr algn="ctr"/>
                      <a:r>
                        <a:rPr lang="en-US" dirty="0"/>
                        <a:t>30</a:t>
                      </a:r>
                    </a:p>
                  </a:txBody>
                  <a:tcPr anchor="ctr"/>
                </a:tc>
                <a:tc>
                  <a:txBody>
                    <a:bodyPr/>
                    <a:lstStyle/>
                    <a:p>
                      <a:pPr algn="ctr"/>
                      <a:r>
                        <a:rPr lang="en-US" dirty="0"/>
                        <a:t>38</a:t>
                      </a:r>
                    </a:p>
                  </a:txBody>
                  <a:tcPr anchor="ctr"/>
                </a:tc>
                <a:extLst>
                  <a:ext uri="{0D108BD9-81ED-4DB2-BD59-A6C34878D82A}">
                    <a16:rowId xmlns:a16="http://schemas.microsoft.com/office/drawing/2014/main" val="2609657070"/>
                  </a:ext>
                </a:extLst>
              </a:tr>
              <a:tr h="485178">
                <a:tc>
                  <a:txBody>
                    <a:bodyPr/>
                    <a:lstStyle/>
                    <a:p>
                      <a:pPr algn="ctr"/>
                      <a:r>
                        <a:rPr lang="en-US" sz="1800" dirty="0"/>
                        <a:t>Women</a:t>
                      </a:r>
                      <a:r>
                        <a:rPr lang="en-US" sz="1400" dirty="0"/>
                        <a:t>             </a:t>
                      </a:r>
                    </a:p>
                  </a:txBody>
                  <a:tcPr anchor="ctr"/>
                </a:tc>
                <a:tc>
                  <a:txBody>
                    <a:bodyPr/>
                    <a:lstStyle/>
                    <a:p>
                      <a:pPr algn="ctr"/>
                      <a:r>
                        <a:rPr lang="en-US" dirty="0"/>
                        <a:t>4</a:t>
                      </a:r>
                    </a:p>
                  </a:txBody>
                  <a:tcPr anchor="ctr"/>
                </a:tc>
                <a:tc>
                  <a:txBody>
                    <a:bodyPr/>
                    <a:lstStyle/>
                    <a:p>
                      <a:pPr algn="ctr"/>
                      <a:r>
                        <a:rPr lang="en-US" dirty="0"/>
                        <a:t>30</a:t>
                      </a:r>
                    </a:p>
                  </a:txBody>
                  <a:tcPr anchor="ctr"/>
                </a:tc>
                <a:tc>
                  <a:txBody>
                    <a:bodyPr/>
                    <a:lstStyle/>
                    <a:p>
                      <a:pPr algn="ctr"/>
                      <a:r>
                        <a:rPr lang="en-US" dirty="0"/>
                        <a:t>33.5</a:t>
                      </a:r>
                    </a:p>
                  </a:txBody>
                  <a:tcPr anchor="ctr"/>
                </a:tc>
                <a:extLst>
                  <a:ext uri="{0D108BD9-81ED-4DB2-BD59-A6C34878D82A}">
                    <a16:rowId xmlns:a16="http://schemas.microsoft.com/office/drawing/2014/main" val="2477756356"/>
                  </a:ext>
                </a:extLst>
              </a:tr>
              <a:tr h="397996">
                <a:tc>
                  <a:txBody>
                    <a:bodyPr/>
                    <a:lstStyle/>
                    <a:p>
                      <a:pPr algn="ctr"/>
                      <a:r>
                        <a:rPr lang="en-US" dirty="0"/>
                        <a:t>Male</a:t>
                      </a:r>
                    </a:p>
                  </a:txBody>
                  <a:tcPr anchor="ctr"/>
                </a:tc>
                <a:tc>
                  <a:txBody>
                    <a:bodyPr/>
                    <a:lstStyle/>
                    <a:p>
                      <a:pPr algn="ctr"/>
                      <a:r>
                        <a:rPr lang="en-US" dirty="0"/>
                        <a:t>3</a:t>
                      </a:r>
                    </a:p>
                  </a:txBody>
                  <a:tcPr anchor="ctr"/>
                </a:tc>
                <a:tc>
                  <a:txBody>
                    <a:bodyPr/>
                    <a:lstStyle/>
                    <a:p>
                      <a:pPr algn="ctr"/>
                      <a:r>
                        <a:rPr lang="en-US" dirty="0"/>
                        <a:t>30</a:t>
                      </a:r>
                    </a:p>
                  </a:txBody>
                  <a:tcPr anchor="ctr"/>
                </a:tc>
                <a:tc>
                  <a:txBody>
                    <a:bodyPr/>
                    <a:lstStyle/>
                    <a:p>
                      <a:pPr algn="ctr"/>
                      <a:r>
                        <a:rPr lang="en-US" dirty="0"/>
                        <a:t>44</a:t>
                      </a:r>
                    </a:p>
                  </a:txBody>
                  <a:tcPr anchor="ctr"/>
                </a:tc>
                <a:extLst>
                  <a:ext uri="{0D108BD9-81ED-4DB2-BD59-A6C34878D82A}">
                    <a16:rowId xmlns:a16="http://schemas.microsoft.com/office/drawing/2014/main" val="3669509381"/>
                  </a:ext>
                </a:extLst>
              </a:tr>
              <a:tr h="397996">
                <a:tc>
                  <a:txBody>
                    <a:bodyPr/>
                    <a:lstStyle/>
                    <a:p>
                      <a:pPr algn="ctr"/>
                      <a:r>
                        <a:rPr lang="en-US" dirty="0"/>
                        <a:t>Black</a:t>
                      </a:r>
                    </a:p>
                  </a:txBody>
                  <a:tcPr anchor="ctr"/>
                </a:tc>
                <a:tc>
                  <a:txBody>
                    <a:bodyPr/>
                    <a:lstStyle/>
                    <a:p>
                      <a:pPr algn="ctr"/>
                      <a:r>
                        <a:rPr lang="en-US" dirty="0"/>
                        <a:t>4</a:t>
                      </a:r>
                    </a:p>
                  </a:txBody>
                  <a:tcPr anchor="ctr"/>
                </a:tc>
                <a:tc>
                  <a:txBody>
                    <a:bodyPr/>
                    <a:lstStyle/>
                    <a:p>
                      <a:pPr algn="ctr"/>
                      <a:r>
                        <a:rPr lang="en-US" dirty="0"/>
                        <a:t>51</a:t>
                      </a:r>
                    </a:p>
                  </a:txBody>
                  <a:tcPr anchor="ctr"/>
                </a:tc>
                <a:tc>
                  <a:txBody>
                    <a:bodyPr/>
                    <a:lstStyle/>
                    <a:p>
                      <a:pPr algn="ctr"/>
                      <a:r>
                        <a:rPr lang="en-US" dirty="0"/>
                        <a:t>48.5</a:t>
                      </a:r>
                    </a:p>
                  </a:txBody>
                  <a:tcPr anchor="ctr"/>
                </a:tc>
                <a:extLst>
                  <a:ext uri="{0D108BD9-81ED-4DB2-BD59-A6C34878D82A}">
                    <a16:rowId xmlns:a16="http://schemas.microsoft.com/office/drawing/2014/main" val="1383342492"/>
                  </a:ext>
                </a:extLst>
              </a:tr>
              <a:tr h="397996">
                <a:tc>
                  <a:txBody>
                    <a:bodyPr/>
                    <a:lstStyle/>
                    <a:p>
                      <a:pPr algn="ctr"/>
                      <a:r>
                        <a:rPr lang="en-US"/>
                        <a:t>White</a:t>
                      </a:r>
                      <a:endParaRPr lang="en-US" dirty="0"/>
                    </a:p>
                  </a:txBody>
                  <a:tcPr anchor="ctr"/>
                </a:tc>
                <a:tc>
                  <a:txBody>
                    <a:bodyPr/>
                    <a:lstStyle/>
                    <a:p>
                      <a:pPr algn="ctr"/>
                      <a:r>
                        <a:rPr lang="en-US" dirty="0"/>
                        <a:t>3</a:t>
                      </a:r>
                    </a:p>
                  </a:txBody>
                  <a:tcPr anchor="ctr"/>
                </a:tc>
                <a:tc>
                  <a:txBody>
                    <a:bodyPr/>
                    <a:lstStyle/>
                    <a:p>
                      <a:pPr algn="ctr"/>
                      <a:r>
                        <a:rPr lang="en-US" dirty="0"/>
                        <a:t>24</a:t>
                      </a:r>
                    </a:p>
                  </a:txBody>
                  <a:tcPr anchor="ctr"/>
                </a:tc>
                <a:tc>
                  <a:txBody>
                    <a:bodyPr/>
                    <a:lstStyle/>
                    <a:p>
                      <a:pPr algn="ctr"/>
                      <a:r>
                        <a:rPr lang="en-US" dirty="0"/>
                        <a:t>24</a:t>
                      </a:r>
                    </a:p>
                  </a:txBody>
                  <a:tcPr anchor="ctr"/>
                </a:tc>
                <a:extLst>
                  <a:ext uri="{0D108BD9-81ED-4DB2-BD59-A6C34878D82A}">
                    <a16:rowId xmlns:a16="http://schemas.microsoft.com/office/drawing/2014/main" val="3296498836"/>
                  </a:ext>
                </a:extLst>
              </a:tr>
              <a:tr h="397996">
                <a:tc>
                  <a:txBody>
                    <a:bodyPr/>
                    <a:lstStyle/>
                    <a:p>
                      <a:pPr algn="ctr"/>
                      <a:r>
                        <a:rPr lang="en-US" dirty="0"/>
                        <a:t>Married</a:t>
                      </a:r>
                    </a:p>
                  </a:txBody>
                  <a:tcPr anchor="ctr"/>
                </a:tc>
                <a:tc>
                  <a:txBody>
                    <a:bodyPr/>
                    <a:lstStyle/>
                    <a:p>
                      <a:pPr algn="ctr"/>
                      <a:r>
                        <a:rPr lang="en-US" dirty="0"/>
                        <a:t>4</a:t>
                      </a:r>
                    </a:p>
                  </a:txBody>
                  <a:tcPr anchor="ctr"/>
                </a:tc>
                <a:tc>
                  <a:txBody>
                    <a:bodyPr/>
                    <a:lstStyle/>
                    <a:p>
                      <a:pPr algn="ctr"/>
                      <a:r>
                        <a:rPr lang="en-US" dirty="0"/>
                        <a:t>51</a:t>
                      </a:r>
                    </a:p>
                  </a:txBody>
                  <a:tcPr anchor="ctr"/>
                </a:tc>
                <a:tc>
                  <a:txBody>
                    <a:bodyPr/>
                    <a:lstStyle/>
                    <a:p>
                      <a:pPr algn="ctr"/>
                      <a:r>
                        <a:rPr lang="en-US" dirty="0"/>
                        <a:t>54</a:t>
                      </a:r>
                    </a:p>
                  </a:txBody>
                  <a:tcPr anchor="ctr"/>
                </a:tc>
                <a:extLst>
                  <a:ext uri="{0D108BD9-81ED-4DB2-BD59-A6C34878D82A}">
                    <a16:rowId xmlns:a16="http://schemas.microsoft.com/office/drawing/2014/main" val="1388319119"/>
                  </a:ext>
                </a:extLst>
              </a:tr>
              <a:tr h="397996">
                <a:tc>
                  <a:txBody>
                    <a:bodyPr/>
                    <a:lstStyle/>
                    <a:p>
                      <a:pPr algn="ctr"/>
                      <a:r>
                        <a:rPr lang="en-US" dirty="0"/>
                        <a:t>Black F</a:t>
                      </a:r>
                    </a:p>
                  </a:txBody>
                  <a:tcPr anchor="ctr"/>
                </a:tc>
                <a:tc>
                  <a:txBody>
                    <a:bodyPr/>
                    <a:lstStyle/>
                    <a:p>
                      <a:pPr algn="ctr"/>
                      <a:r>
                        <a:rPr lang="en-US" dirty="0"/>
                        <a:t>3</a:t>
                      </a:r>
                    </a:p>
                  </a:txBody>
                  <a:tcPr anchor="ctr"/>
                </a:tc>
                <a:tc>
                  <a:txBody>
                    <a:bodyPr/>
                    <a:lstStyle/>
                    <a:p>
                      <a:pPr algn="ctr"/>
                      <a:r>
                        <a:rPr lang="en-US" dirty="0"/>
                        <a:t>36</a:t>
                      </a:r>
                    </a:p>
                  </a:txBody>
                  <a:tcPr anchor="ctr"/>
                </a:tc>
                <a:tc>
                  <a:txBody>
                    <a:bodyPr/>
                    <a:lstStyle/>
                    <a:p>
                      <a:pPr algn="ctr"/>
                      <a:r>
                        <a:rPr lang="en-US" dirty="0"/>
                        <a:t>36.7</a:t>
                      </a:r>
                    </a:p>
                  </a:txBody>
                  <a:tcPr anchor="ctr"/>
                </a:tc>
                <a:extLst>
                  <a:ext uri="{0D108BD9-81ED-4DB2-BD59-A6C34878D82A}">
                    <a16:rowId xmlns:a16="http://schemas.microsoft.com/office/drawing/2014/main" val="1740799039"/>
                  </a:ext>
                </a:extLst>
              </a:tr>
            </a:tbl>
          </a:graphicData>
        </a:graphic>
      </p:graphicFrame>
    </p:spTree>
    <p:extLst>
      <p:ext uri="{BB962C8B-B14F-4D97-AF65-F5344CB8AC3E}">
        <p14:creationId xmlns:p14="http://schemas.microsoft.com/office/powerpoint/2010/main" val="3617380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08C-499F-4846-B5BF-09BB7B3DF955}"/>
              </a:ext>
            </a:extLst>
          </p:cNvPr>
          <p:cNvSpPr>
            <a:spLocks noGrp="1"/>
          </p:cNvSpPr>
          <p:nvPr>
            <p:ph type="title"/>
          </p:nvPr>
        </p:nvSpPr>
        <p:spPr/>
        <p:txBody>
          <a:bodyPr/>
          <a:lstStyle/>
          <a:p>
            <a:r>
              <a:rPr lang="en-US" dirty="0"/>
              <a:t>This is the trusted curator model</a:t>
            </a:r>
          </a:p>
        </p:txBody>
      </p:sp>
      <p:sp>
        <p:nvSpPr>
          <p:cNvPr id="3" name="Content Placeholder 2">
            <a:extLst>
              <a:ext uri="{FF2B5EF4-FFF2-40B4-BE49-F238E27FC236}">
                <a16:creationId xmlns:a16="http://schemas.microsoft.com/office/drawing/2014/main" id="{1A0EFCD0-A493-8D43-8D57-29C349FFC3F6}"/>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8A8DE35-604F-D84F-B3F9-99626DD926E6}"/>
              </a:ext>
            </a:extLst>
          </p:cNvPr>
          <p:cNvSpPr>
            <a:spLocks noGrp="1"/>
          </p:cNvSpPr>
          <p:nvPr>
            <p:ph type="sldNum" sz="quarter" idx="12"/>
          </p:nvPr>
        </p:nvSpPr>
        <p:spPr/>
        <p:txBody>
          <a:bodyPr/>
          <a:lstStyle/>
          <a:p>
            <a:fld id="{6B70B6FD-B4DD-4C3C-B591-D26FF6FF6394}" type="slidenum">
              <a:rPr lang="en-US" smtClean="0"/>
              <a:pPr/>
              <a:t>26</a:t>
            </a:fld>
            <a:endParaRPr lang="en-US"/>
          </a:p>
        </p:txBody>
      </p:sp>
      <p:sp>
        <p:nvSpPr>
          <p:cNvPr id="5" name="Rectangle 4">
            <a:extLst>
              <a:ext uri="{FF2B5EF4-FFF2-40B4-BE49-F238E27FC236}">
                <a16:creationId xmlns:a16="http://schemas.microsoft.com/office/drawing/2014/main" id="{482A1F04-0072-3B46-9681-A0253D8A91AF}"/>
              </a:ext>
            </a:extLst>
          </p:cNvPr>
          <p:cNvSpPr/>
          <p:nvPr/>
        </p:nvSpPr>
        <p:spPr>
          <a:xfrm>
            <a:off x="2133600" y="2895600"/>
            <a:ext cx="1905000" cy="1295400"/>
          </a:xfrm>
          <a:prstGeom prst="rect">
            <a:avLst/>
          </a:prstGeom>
          <a:solidFill>
            <a:srgbClr val="009E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t>Respondents</a:t>
            </a:r>
          </a:p>
        </p:txBody>
      </p:sp>
      <p:sp>
        <p:nvSpPr>
          <p:cNvPr id="6" name="Rectangle 5">
            <a:extLst>
              <a:ext uri="{FF2B5EF4-FFF2-40B4-BE49-F238E27FC236}">
                <a16:creationId xmlns:a16="http://schemas.microsoft.com/office/drawing/2014/main" id="{E0BEC6D4-C113-204E-BB17-442D59054C03}"/>
              </a:ext>
            </a:extLst>
          </p:cNvPr>
          <p:cNvSpPr/>
          <p:nvPr/>
        </p:nvSpPr>
        <p:spPr>
          <a:xfrm>
            <a:off x="4919870" y="2895600"/>
            <a:ext cx="1905000" cy="1295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Confidential Database</a:t>
            </a:r>
          </a:p>
        </p:txBody>
      </p:sp>
      <p:sp>
        <p:nvSpPr>
          <p:cNvPr id="7" name="Rectangle 6">
            <a:extLst>
              <a:ext uri="{FF2B5EF4-FFF2-40B4-BE49-F238E27FC236}">
                <a16:creationId xmlns:a16="http://schemas.microsoft.com/office/drawing/2014/main" id="{5A24AFF4-28F6-4144-86B7-B405092A1EE9}"/>
              </a:ext>
            </a:extLst>
          </p:cNvPr>
          <p:cNvSpPr/>
          <p:nvPr/>
        </p:nvSpPr>
        <p:spPr>
          <a:xfrm>
            <a:off x="7848600" y="2895600"/>
            <a:ext cx="1905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Published Statistics</a:t>
            </a:r>
          </a:p>
        </p:txBody>
      </p:sp>
      <p:cxnSp>
        <p:nvCxnSpPr>
          <p:cNvPr id="9" name="Straight Arrow Connector 8">
            <a:extLst>
              <a:ext uri="{FF2B5EF4-FFF2-40B4-BE49-F238E27FC236}">
                <a16:creationId xmlns:a16="http://schemas.microsoft.com/office/drawing/2014/main" id="{7F97B71F-262C-1E43-AF9E-6CECEFD662E3}"/>
              </a:ext>
            </a:extLst>
          </p:cNvPr>
          <p:cNvCxnSpPr>
            <a:cxnSpLocks/>
            <a:stCxn id="5" idx="3"/>
            <a:endCxn id="6" idx="1"/>
          </p:cNvCxnSpPr>
          <p:nvPr/>
        </p:nvCxnSpPr>
        <p:spPr>
          <a:xfrm>
            <a:off x="4038600" y="3543300"/>
            <a:ext cx="881270" cy="0"/>
          </a:xfrm>
          <a:prstGeom prst="straightConnector1">
            <a:avLst/>
          </a:prstGeom>
          <a:ln w="101600">
            <a:tailEnd type="stealth"/>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7FBCBD4-9BD7-0849-A56B-1A83BC089B86}"/>
              </a:ext>
            </a:extLst>
          </p:cNvPr>
          <p:cNvCxnSpPr>
            <a:cxnSpLocks/>
            <a:stCxn id="6" idx="3"/>
            <a:endCxn id="7" idx="1"/>
          </p:cNvCxnSpPr>
          <p:nvPr/>
        </p:nvCxnSpPr>
        <p:spPr>
          <a:xfrm>
            <a:off x="6824870" y="3543300"/>
            <a:ext cx="1023730" cy="0"/>
          </a:xfrm>
          <a:prstGeom prst="straightConnector1">
            <a:avLst/>
          </a:prstGeom>
          <a:ln w="10160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163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08C-499F-4846-B5BF-09BB7B3DF955}"/>
              </a:ext>
            </a:extLst>
          </p:cNvPr>
          <p:cNvSpPr>
            <a:spLocks noGrp="1"/>
          </p:cNvSpPr>
          <p:nvPr>
            <p:ph type="title"/>
          </p:nvPr>
        </p:nvSpPr>
        <p:spPr/>
        <p:txBody>
          <a:bodyPr/>
          <a:lstStyle/>
          <a:p>
            <a:r>
              <a:rPr lang="en-US" dirty="0"/>
              <a:t>We now know “trusted curator” model is more complex.</a:t>
            </a:r>
          </a:p>
        </p:txBody>
      </p:sp>
      <p:sp>
        <p:nvSpPr>
          <p:cNvPr id="3" name="Content Placeholder 2">
            <a:extLst>
              <a:ext uri="{FF2B5EF4-FFF2-40B4-BE49-F238E27FC236}">
                <a16:creationId xmlns:a16="http://schemas.microsoft.com/office/drawing/2014/main" id="{1A0EFCD0-A493-8D43-8D57-29C349FFC3F6}"/>
              </a:ext>
            </a:extLst>
          </p:cNvPr>
          <p:cNvSpPr>
            <a:spLocks noGrp="1"/>
          </p:cNvSpPr>
          <p:nvPr>
            <p:ph idx="1"/>
          </p:nvPr>
        </p:nvSpPr>
        <p:spPr/>
        <p:txBody>
          <a:bodyPr/>
          <a:lstStyle/>
          <a:p>
            <a:r>
              <a:rPr lang="en-US" dirty="0"/>
              <a:t>Every data publication results in some privacy loss.</a:t>
            </a:r>
          </a:p>
          <a:p>
            <a:endParaRPr lang="en-US" dirty="0"/>
          </a:p>
          <a:p>
            <a:endParaRPr lang="en-US" dirty="0"/>
          </a:p>
          <a:p>
            <a:endParaRPr lang="en-US" dirty="0"/>
          </a:p>
          <a:p>
            <a:endParaRPr lang="en-US" dirty="0"/>
          </a:p>
          <a:p>
            <a:r>
              <a:rPr lang="en-US" dirty="0"/>
              <a:t>Publishing too many statistics results in the compromise of the entire confidential database. </a:t>
            </a:r>
          </a:p>
          <a:p>
            <a:endParaRPr lang="en-US" dirty="0"/>
          </a:p>
        </p:txBody>
      </p:sp>
      <p:sp>
        <p:nvSpPr>
          <p:cNvPr id="4" name="Slide Number Placeholder 3">
            <a:extLst>
              <a:ext uri="{FF2B5EF4-FFF2-40B4-BE49-F238E27FC236}">
                <a16:creationId xmlns:a16="http://schemas.microsoft.com/office/drawing/2014/main" id="{18A8DE35-604F-D84F-B3F9-99626DD926E6}"/>
              </a:ext>
            </a:extLst>
          </p:cNvPr>
          <p:cNvSpPr>
            <a:spLocks noGrp="1"/>
          </p:cNvSpPr>
          <p:nvPr>
            <p:ph type="sldNum" sz="quarter" idx="12"/>
          </p:nvPr>
        </p:nvSpPr>
        <p:spPr/>
        <p:txBody>
          <a:bodyPr/>
          <a:lstStyle/>
          <a:p>
            <a:fld id="{6B70B6FD-B4DD-4C3C-B591-D26FF6FF6394}" type="slidenum">
              <a:rPr lang="en-US" smtClean="0"/>
              <a:pPr/>
              <a:t>27</a:t>
            </a:fld>
            <a:endParaRPr lang="en-US"/>
          </a:p>
        </p:txBody>
      </p:sp>
      <p:sp>
        <p:nvSpPr>
          <p:cNvPr id="5" name="Rectangle 4">
            <a:extLst>
              <a:ext uri="{FF2B5EF4-FFF2-40B4-BE49-F238E27FC236}">
                <a16:creationId xmlns:a16="http://schemas.microsoft.com/office/drawing/2014/main" id="{482A1F04-0072-3B46-9681-A0253D8A91AF}"/>
              </a:ext>
            </a:extLst>
          </p:cNvPr>
          <p:cNvSpPr/>
          <p:nvPr/>
        </p:nvSpPr>
        <p:spPr>
          <a:xfrm>
            <a:off x="2133600" y="2895600"/>
            <a:ext cx="1905000" cy="1295400"/>
          </a:xfrm>
          <a:prstGeom prst="rect">
            <a:avLst/>
          </a:prstGeom>
          <a:solidFill>
            <a:srgbClr val="009E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t>Respondents</a:t>
            </a:r>
          </a:p>
        </p:txBody>
      </p:sp>
      <p:sp>
        <p:nvSpPr>
          <p:cNvPr id="6" name="Rectangle 5">
            <a:extLst>
              <a:ext uri="{FF2B5EF4-FFF2-40B4-BE49-F238E27FC236}">
                <a16:creationId xmlns:a16="http://schemas.microsoft.com/office/drawing/2014/main" id="{E0BEC6D4-C113-204E-BB17-442D59054C03}"/>
              </a:ext>
            </a:extLst>
          </p:cNvPr>
          <p:cNvSpPr/>
          <p:nvPr/>
        </p:nvSpPr>
        <p:spPr>
          <a:xfrm>
            <a:off x="4919870" y="2895600"/>
            <a:ext cx="1905000" cy="1295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Confidential Database</a:t>
            </a:r>
          </a:p>
        </p:txBody>
      </p:sp>
      <p:sp>
        <p:nvSpPr>
          <p:cNvPr id="7" name="Rectangle 6">
            <a:extLst>
              <a:ext uri="{FF2B5EF4-FFF2-40B4-BE49-F238E27FC236}">
                <a16:creationId xmlns:a16="http://schemas.microsoft.com/office/drawing/2014/main" id="{5A24AFF4-28F6-4144-86B7-B405092A1EE9}"/>
              </a:ext>
            </a:extLst>
          </p:cNvPr>
          <p:cNvSpPr/>
          <p:nvPr/>
        </p:nvSpPr>
        <p:spPr>
          <a:xfrm>
            <a:off x="7848600" y="2895600"/>
            <a:ext cx="1905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Published Statistics</a:t>
            </a:r>
          </a:p>
        </p:txBody>
      </p:sp>
      <p:cxnSp>
        <p:nvCxnSpPr>
          <p:cNvPr id="9" name="Straight Arrow Connector 8">
            <a:extLst>
              <a:ext uri="{FF2B5EF4-FFF2-40B4-BE49-F238E27FC236}">
                <a16:creationId xmlns:a16="http://schemas.microsoft.com/office/drawing/2014/main" id="{7F97B71F-262C-1E43-AF9E-6CECEFD662E3}"/>
              </a:ext>
            </a:extLst>
          </p:cNvPr>
          <p:cNvCxnSpPr>
            <a:cxnSpLocks/>
            <a:stCxn id="5" idx="3"/>
            <a:endCxn id="6" idx="1"/>
          </p:cNvCxnSpPr>
          <p:nvPr/>
        </p:nvCxnSpPr>
        <p:spPr>
          <a:xfrm>
            <a:off x="4038600" y="3543300"/>
            <a:ext cx="881270" cy="0"/>
          </a:xfrm>
          <a:prstGeom prst="straightConnector1">
            <a:avLst/>
          </a:prstGeom>
          <a:ln w="101600">
            <a:tailEnd type="stealth"/>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7FBCBD4-9BD7-0849-A56B-1A83BC089B86}"/>
              </a:ext>
            </a:extLst>
          </p:cNvPr>
          <p:cNvCxnSpPr>
            <a:cxnSpLocks/>
            <a:stCxn id="6" idx="3"/>
            <a:endCxn id="7" idx="1"/>
          </p:cNvCxnSpPr>
          <p:nvPr/>
        </p:nvCxnSpPr>
        <p:spPr>
          <a:xfrm>
            <a:off x="6824870" y="3543300"/>
            <a:ext cx="1023730" cy="0"/>
          </a:xfrm>
          <a:prstGeom prst="straightConnector1">
            <a:avLst/>
          </a:prstGeom>
          <a:ln w="101600">
            <a:tailEnd type="stealth"/>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21B792E7-6202-BF4E-AF7F-68512C12673F}"/>
              </a:ext>
            </a:extLst>
          </p:cNvPr>
          <p:cNvGrpSpPr/>
          <p:nvPr/>
        </p:nvGrpSpPr>
        <p:grpSpPr>
          <a:xfrm>
            <a:off x="3086100" y="2895599"/>
            <a:ext cx="5905500" cy="304789"/>
            <a:chOff x="3086100" y="2850873"/>
            <a:chExt cx="8039100" cy="273327"/>
          </a:xfrm>
        </p:grpSpPr>
        <p:cxnSp>
          <p:nvCxnSpPr>
            <p:cNvPr id="11" name="Curved Connector 10">
              <a:extLst>
                <a:ext uri="{FF2B5EF4-FFF2-40B4-BE49-F238E27FC236}">
                  <a16:creationId xmlns:a16="http://schemas.microsoft.com/office/drawing/2014/main" id="{FD831213-D9BE-2A4B-AA5F-078F1EE9AC87}"/>
                </a:ext>
              </a:extLst>
            </p:cNvPr>
            <p:cNvCxnSpPr>
              <a:cxnSpLocks/>
              <a:endCxn id="5" idx="0"/>
            </p:cNvCxnSpPr>
            <p:nvPr/>
          </p:nvCxnSpPr>
          <p:spPr>
            <a:xfrm rot="10800000">
              <a:off x="3086100" y="2895600"/>
              <a:ext cx="7200900" cy="228600"/>
            </a:xfrm>
            <a:prstGeom prst="curvedConnector4">
              <a:avLst>
                <a:gd name="adj1" fmla="val 874"/>
                <a:gd name="adj2" fmla="val 391304"/>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6D197A69-0FA9-3342-9581-F9982ADC816A}"/>
                </a:ext>
              </a:extLst>
            </p:cNvPr>
            <p:cNvCxnSpPr>
              <a:cxnSpLocks/>
            </p:cNvCxnSpPr>
            <p:nvPr/>
          </p:nvCxnSpPr>
          <p:spPr>
            <a:xfrm rot="10800000">
              <a:off x="3505200" y="2872407"/>
              <a:ext cx="7200900" cy="228600"/>
            </a:xfrm>
            <a:prstGeom prst="curvedConnector4">
              <a:avLst>
                <a:gd name="adj1" fmla="val 874"/>
                <a:gd name="adj2" fmla="val 391304"/>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CD352D30-7753-0446-B47C-5D03B05879A1}"/>
                </a:ext>
              </a:extLst>
            </p:cNvPr>
            <p:cNvCxnSpPr>
              <a:cxnSpLocks/>
            </p:cNvCxnSpPr>
            <p:nvPr/>
          </p:nvCxnSpPr>
          <p:spPr>
            <a:xfrm rot="10800000">
              <a:off x="3733800" y="2850873"/>
              <a:ext cx="7200900" cy="228600"/>
            </a:xfrm>
            <a:prstGeom prst="curvedConnector4">
              <a:avLst>
                <a:gd name="adj1" fmla="val 874"/>
                <a:gd name="adj2" fmla="val 391304"/>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02E7EBC4-D170-4049-A265-E8CD198022C7}"/>
                </a:ext>
              </a:extLst>
            </p:cNvPr>
            <p:cNvCxnSpPr>
              <a:cxnSpLocks/>
            </p:cNvCxnSpPr>
            <p:nvPr/>
          </p:nvCxnSpPr>
          <p:spPr>
            <a:xfrm rot="10800000">
              <a:off x="3924300" y="2884005"/>
              <a:ext cx="7200900" cy="228600"/>
            </a:xfrm>
            <a:prstGeom prst="curvedConnector4">
              <a:avLst>
                <a:gd name="adj1" fmla="val 874"/>
                <a:gd name="adj2" fmla="val 391304"/>
              </a:avLst>
            </a:prstGeom>
            <a:ln w="412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5860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l"/>
            <a:r>
              <a:rPr lang="en-US" sz="3200" dirty="0"/>
              <a:t>Consider the statistics from a single household</a:t>
            </a:r>
          </a:p>
        </p:txBody>
      </p:sp>
      <p:sp>
        <p:nvSpPr>
          <p:cNvPr id="4" name="Slide Number Placeholder 3"/>
          <p:cNvSpPr>
            <a:spLocks noGrp="1"/>
          </p:cNvSpPr>
          <p:nvPr>
            <p:ph type="sldNum" sz="quarter" idx="12"/>
          </p:nvPr>
        </p:nvSpPr>
        <p:spPr/>
        <p:txBody>
          <a:bodyPr/>
          <a:lstStyle/>
          <a:p>
            <a:fld id="{6B70B6FD-B4DD-4C3C-B591-D26FF6FF6394}" type="slidenum">
              <a:rPr lang="en-US" smtClean="0"/>
              <a:t>28</a:t>
            </a:fld>
            <a:endParaRPr lang="en-US"/>
          </a:p>
        </p:txBody>
      </p:sp>
      <p:graphicFrame>
        <p:nvGraphicFramePr>
          <p:cNvPr id="18" name="Content Placeholder 17">
            <a:extLst>
              <a:ext uri="{FF2B5EF4-FFF2-40B4-BE49-F238E27FC236}">
                <a16:creationId xmlns:a16="http://schemas.microsoft.com/office/drawing/2014/main" id="{11D93638-98CA-FD4B-95FD-E0DB99F1772E}"/>
              </a:ext>
            </a:extLst>
          </p:cNvPr>
          <p:cNvGraphicFramePr>
            <a:graphicFrameLocks noGrp="1"/>
          </p:cNvGraphicFramePr>
          <p:nvPr>
            <p:ph sz="half" idx="2"/>
            <p:extLst>
              <p:ext uri="{D42A27DB-BD31-4B8C-83A1-F6EECF244321}">
                <p14:modId xmlns:p14="http://schemas.microsoft.com/office/powerpoint/2010/main" val="619498571"/>
              </p:ext>
            </p:extLst>
          </p:nvPr>
        </p:nvGraphicFramePr>
        <p:xfrm>
          <a:off x="7137770" y="2478773"/>
          <a:ext cx="4189439" cy="2475158"/>
        </p:xfrm>
        <a:graphic>
          <a:graphicData uri="http://schemas.openxmlformats.org/drawingml/2006/table">
            <a:tbl>
              <a:tblPr firstRow="1" bandRow="1">
                <a:tableStyleId>{5C22544A-7EE6-4342-B048-85BDC9FD1C3A}</a:tableStyleId>
              </a:tblPr>
              <a:tblGrid>
                <a:gridCol w="1136635">
                  <a:extLst>
                    <a:ext uri="{9D8B030D-6E8A-4147-A177-3AD203B41FA5}">
                      <a16:colId xmlns:a16="http://schemas.microsoft.com/office/drawing/2014/main" val="3662408154"/>
                    </a:ext>
                  </a:extLst>
                </a:gridCol>
                <a:gridCol w="958085">
                  <a:extLst>
                    <a:ext uri="{9D8B030D-6E8A-4147-A177-3AD203B41FA5}">
                      <a16:colId xmlns:a16="http://schemas.microsoft.com/office/drawing/2014/main" val="877492453"/>
                    </a:ext>
                  </a:extLst>
                </a:gridCol>
                <a:gridCol w="1169311">
                  <a:extLst>
                    <a:ext uri="{9D8B030D-6E8A-4147-A177-3AD203B41FA5}">
                      <a16:colId xmlns:a16="http://schemas.microsoft.com/office/drawing/2014/main" val="1647220373"/>
                    </a:ext>
                  </a:extLst>
                </a:gridCol>
                <a:gridCol w="925408">
                  <a:extLst>
                    <a:ext uri="{9D8B030D-6E8A-4147-A177-3AD203B41FA5}">
                      <a16:colId xmlns:a16="http://schemas.microsoft.com/office/drawing/2014/main" val="527291812"/>
                    </a:ext>
                  </a:extLst>
                </a:gridCol>
              </a:tblGrid>
              <a:tr h="397996">
                <a:tc>
                  <a:txBody>
                    <a:bodyPr/>
                    <a:lstStyle/>
                    <a:p>
                      <a:pPr algn="ctr"/>
                      <a:endParaRPr lang="en-US" dirty="0"/>
                    </a:p>
                  </a:txBody>
                  <a:tcPr anchor="ctr"/>
                </a:tc>
                <a:tc>
                  <a:txBody>
                    <a:bodyPr/>
                    <a:lstStyle/>
                    <a:p>
                      <a:pPr algn="ctr"/>
                      <a:r>
                        <a:rPr lang="en-US" dirty="0"/>
                        <a:t>Count</a:t>
                      </a:r>
                    </a:p>
                  </a:txBody>
                  <a:tcPr anchor="ctr"/>
                </a:tc>
                <a:tc>
                  <a:txBody>
                    <a:bodyPr/>
                    <a:lstStyle/>
                    <a:p>
                      <a:pPr algn="ctr"/>
                      <a:r>
                        <a:rPr lang="en-US" dirty="0"/>
                        <a:t>Median</a:t>
                      </a:r>
                    </a:p>
                  </a:txBody>
                  <a:tcPr anchor="ctr"/>
                </a:tc>
                <a:tc>
                  <a:txBody>
                    <a:bodyPr/>
                    <a:lstStyle/>
                    <a:p>
                      <a:pPr algn="ctr"/>
                      <a:r>
                        <a:rPr lang="en-US" dirty="0"/>
                        <a:t>Mean</a:t>
                      </a:r>
                    </a:p>
                  </a:txBody>
                  <a:tcPr anchor="ctr"/>
                </a:tc>
                <a:extLst>
                  <a:ext uri="{0D108BD9-81ED-4DB2-BD59-A6C34878D82A}">
                    <a16:rowId xmlns:a16="http://schemas.microsoft.com/office/drawing/2014/main" val="4246408707"/>
                  </a:ext>
                </a:extLst>
              </a:tr>
              <a:tr h="397996">
                <a:tc>
                  <a:txBody>
                    <a:bodyPr/>
                    <a:lstStyle/>
                    <a:p>
                      <a:pPr algn="ctr"/>
                      <a:r>
                        <a:rPr lang="en-US" dirty="0"/>
                        <a:t>Total</a:t>
                      </a:r>
                    </a:p>
                  </a:txBody>
                  <a:tcPr anchor="ctr"/>
                </a:tc>
                <a:tc>
                  <a:txBody>
                    <a:bodyPr/>
                    <a:lstStyle/>
                    <a:p>
                      <a:pPr algn="ctr"/>
                      <a:r>
                        <a:rPr lang="en-US" dirty="0"/>
                        <a:t>1</a:t>
                      </a:r>
                    </a:p>
                  </a:txBody>
                  <a:tcPr anchor="ctr"/>
                </a:tc>
                <a:tc>
                  <a:txBody>
                    <a:bodyPr/>
                    <a:lstStyle/>
                    <a:p>
                      <a:pPr algn="ctr"/>
                      <a:r>
                        <a:rPr lang="en-US" dirty="0"/>
                        <a:t>24</a:t>
                      </a:r>
                    </a:p>
                  </a:txBody>
                  <a:tcPr anchor="ctr"/>
                </a:tc>
                <a:tc>
                  <a:txBody>
                    <a:bodyPr/>
                    <a:lstStyle/>
                    <a:p>
                      <a:pPr algn="ctr"/>
                      <a:r>
                        <a:rPr lang="en-US" dirty="0"/>
                        <a:t>24</a:t>
                      </a:r>
                    </a:p>
                  </a:txBody>
                  <a:tcPr anchor="ctr"/>
                </a:tc>
                <a:extLst>
                  <a:ext uri="{0D108BD9-81ED-4DB2-BD59-A6C34878D82A}">
                    <a16:rowId xmlns:a16="http://schemas.microsoft.com/office/drawing/2014/main" val="2609657070"/>
                  </a:ext>
                </a:extLst>
              </a:tr>
              <a:tr h="485178">
                <a:tc>
                  <a:txBody>
                    <a:bodyPr/>
                    <a:lstStyle/>
                    <a:p>
                      <a:pPr algn="ctr"/>
                      <a:r>
                        <a:rPr lang="en-US" dirty="0"/>
                        <a:t># Female</a:t>
                      </a:r>
                    </a:p>
                  </a:txBody>
                  <a:tcPr anchor="ctr"/>
                </a:tc>
                <a:tc>
                  <a:txBody>
                    <a:bodyPr/>
                    <a:lstStyle/>
                    <a:p>
                      <a:pPr algn="ctr"/>
                      <a:r>
                        <a:rPr lang="en-US" dirty="0"/>
                        <a:t>1</a:t>
                      </a:r>
                    </a:p>
                  </a:txBody>
                  <a:tcPr anchor="ctr"/>
                </a:tc>
                <a:tc>
                  <a:txBody>
                    <a:bodyPr/>
                    <a:lstStyle/>
                    <a:p>
                      <a:pPr algn="ctr"/>
                      <a:r>
                        <a:rPr lang="en-US" dirty="0"/>
                        <a:t>24</a:t>
                      </a:r>
                    </a:p>
                  </a:txBody>
                  <a:tcPr anchor="ctr"/>
                </a:tc>
                <a:tc>
                  <a:txBody>
                    <a:bodyPr/>
                    <a:lstStyle/>
                    <a:p>
                      <a:pPr algn="ctr"/>
                      <a:r>
                        <a:rPr lang="en-US" dirty="0"/>
                        <a:t>24</a:t>
                      </a:r>
                    </a:p>
                  </a:txBody>
                  <a:tcPr anchor="ctr"/>
                </a:tc>
                <a:extLst>
                  <a:ext uri="{0D108BD9-81ED-4DB2-BD59-A6C34878D82A}">
                    <a16:rowId xmlns:a16="http://schemas.microsoft.com/office/drawing/2014/main" val="2477756356"/>
                  </a:ext>
                </a:extLst>
              </a:tr>
              <a:tr h="397996">
                <a:tc>
                  <a:txBody>
                    <a:bodyPr/>
                    <a:lstStyle/>
                    <a:p>
                      <a:pPr algn="ctr"/>
                      <a:r>
                        <a:rPr lang="en-US" dirty="0"/>
                        <a:t># white</a:t>
                      </a:r>
                    </a:p>
                  </a:txBody>
                  <a:tcPr anchor="ctr"/>
                </a:tc>
                <a:tc>
                  <a:txBody>
                    <a:bodyPr/>
                    <a:lstStyle/>
                    <a:p>
                      <a:pPr algn="ctr"/>
                      <a:r>
                        <a:rPr lang="en-US" dirty="0"/>
                        <a:t>1</a:t>
                      </a:r>
                    </a:p>
                  </a:txBody>
                  <a:tcPr anchor="ctr"/>
                </a:tc>
                <a:tc>
                  <a:txBody>
                    <a:bodyPr/>
                    <a:lstStyle/>
                    <a:p>
                      <a:pPr algn="ctr"/>
                      <a:r>
                        <a:rPr lang="en-US" dirty="0"/>
                        <a:t>24</a:t>
                      </a:r>
                    </a:p>
                  </a:txBody>
                  <a:tcPr anchor="ctr"/>
                </a:tc>
                <a:tc>
                  <a:txBody>
                    <a:bodyPr/>
                    <a:lstStyle/>
                    <a:p>
                      <a:pPr algn="ctr"/>
                      <a:r>
                        <a:rPr lang="en-US" dirty="0"/>
                        <a:t>24</a:t>
                      </a:r>
                    </a:p>
                  </a:txBody>
                  <a:tcPr anchor="ctr"/>
                </a:tc>
                <a:extLst>
                  <a:ext uri="{0D108BD9-81ED-4DB2-BD59-A6C34878D82A}">
                    <a16:rowId xmlns:a16="http://schemas.microsoft.com/office/drawing/2014/main" val="3296498836"/>
                  </a:ext>
                </a:extLst>
              </a:tr>
              <a:tr h="397996">
                <a:tc>
                  <a:txBody>
                    <a:bodyPr/>
                    <a:lstStyle/>
                    <a:p>
                      <a:pPr algn="ctr"/>
                      <a:r>
                        <a:rPr lang="en-US" dirty="0"/>
                        <a:t>Single</a:t>
                      </a:r>
                    </a:p>
                  </a:txBody>
                  <a:tcPr anchor="ctr"/>
                </a:tc>
                <a:tc>
                  <a:txBody>
                    <a:bodyPr/>
                    <a:lstStyle/>
                    <a:p>
                      <a:pPr algn="ctr"/>
                      <a:r>
                        <a:rPr lang="en-US" dirty="0"/>
                        <a:t>1</a:t>
                      </a:r>
                    </a:p>
                  </a:txBody>
                  <a:tcPr anchor="ctr"/>
                </a:tc>
                <a:tc>
                  <a:txBody>
                    <a:bodyPr/>
                    <a:lstStyle/>
                    <a:p>
                      <a:pPr algn="ctr"/>
                      <a:r>
                        <a:rPr lang="en-US" dirty="0"/>
                        <a:t>24</a:t>
                      </a:r>
                    </a:p>
                  </a:txBody>
                  <a:tcPr anchor="ctr"/>
                </a:tc>
                <a:tc>
                  <a:txBody>
                    <a:bodyPr/>
                    <a:lstStyle/>
                    <a:p>
                      <a:pPr algn="ctr"/>
                      <a:r>
                        <a:rPr lang="en-US" dirty="0"/>
                        <a:t>24</a:t>
                      </a:r>
                    </a:p>
                  </a:txBody>
                  <a:tcPr anchor="ctr"/>
                </a:tc>
                <a:extLst>
                  <a:ext uri="{0D108BD9-81ED-4DB2-BD59-A6C34878D82A}">
                    <a16:rowId xmlns:a16="http://schemas.microsoft.com/office/drawing/2014/main" val="660680378"/>
                  </a:ext>
                </a:extLst>
              </a:tr>
              <a:tr h="397996">
                <a:tc>
                  <a:txBody>
                    <a:bodyPr/>
                    <a:lstStyle/>
                    <a:p>
                      <a:pPr algn="ctr"/>
                      <a:r>
                        <a:rPr lang="en-US" dirty="0"/>
                        <a:t>White F</a:t>
                      </a:r>
                    </a:p>
                  </a:txBody>
                  <a:tcPr anchor="ctr"/>
                </a:tc>
                <a:tc>
                  <a:txBody>
                    <a:bodyPr/>
                    <a:lstStyle/>
                    <a:p>
                      <a:pPr algn="ctr"/>
                      <a:r>
                        <a:rPr lang="en-US" dirty="0"/>
                        <a:t>1</a:t>
                      </a:r>
                    </a:p>
                  </a:txBody>
                  <a:tcPr anchor="ctr"/>
                </a:tc>
                <a:tc>
                  <a:txBody>
                    <a:bodyPr/>
                    <a:lstStyle/>
                    <a:p>
                      <a:pPr algn="ctr"/>
                      <a:r>
                        <a:rPr lang="en-US" dirty="0"/>
                        <a:t>24</a:t>
                      </a:r>
                    </a:p>
                  </a:txBody>
                  <a:tcPr anchor="ctr"/>
                </a:tc>
                <a:tc>
                  <a:txBody>
                    <a:bodyPr/>
                    <a:lstStyle/>
                    <a:p>
                      <a:pPr algn="ctr"/>
                      <a:r>
                        <a:rPr lang="en-US" dirty="0"/>
                        <a:t>24</a:t>
                      </a:r>
                    </a:p>
                  </a:txBody>
                  <a:tcPr anchor="ctr"/>
                </a:tc>
                <a:extLst>
                  <a:ext uri="{0D108BD9-81ED-4DB2-BD59-A6C34878D82A}">
                    <a16:rowId xmlns:a16="http://schemas.microsoft.com/office/drawing/2014/main" val="4089362542"/>
                  </a:ext>
                </a:extLst>
              </a:tr>
            </a:tbl>
          </a:graphicData>
        </a:graphic>
      </p:graphicFrame>
      <p:sp>
        <p:nvSpPr>
          <p:cNvPr id="24" name="TextBox 23">
            <a:extLst>
              <a:ext uri="{FF2B5EF4-FFF2-40B4-BE49-F238E27FC236}">
                <a16:creationId xmlns:a16="http://schemas.microsoft.com/office/drawing/2014/main" id="{E80E3C4A-EDD3-1D4B-AC77-175B163FC9E6}"/>
              </a:ext>
            </a:extLst>
          </p:cNvPr>
          <p:cNvSpPr txBox="1"/>
          <p:nvPr/>
        </p:nvSpPr>
        <p:spPr>
          <a:xfrm>
            <a:off x="96140" y="5611457"/>
            <a:ext cx="4057521" cy="369332"/>
          </a:xfrm>
          <a:prstGeom prst="rect">
            <a:avLst/>
          </a:prstGeom>
          <a:noFill/>
        </p:spPr>
        <p:txBody>
          <a:bodyPr wrap="none" rtlCol="0">
            <a:spAutoFit/>
          </a:bodyPr>
          <a:lstStyle/>
          <a:p>
            <a:r>
              <a:rPr lang="en-US" dirty="0"/>
              <a:t>24 </a:t>
            </a:r>
            <a:r>
              <a:rPr lang="en-US" dirty="0" err="1"/>
              <a:t>yrs</a:t>
            </a:r>
            <a:r>
              <a:rPr lang="en-US" dirty="0"/>
              <a:t> Female White Single (24 FWS)</a:t>
            </a:r>
          </a:p>
        </p:txBody>
      </p:sp>
      <p:pic>
        <p:nvPicPr>
          <p:cNvPr id="11" name="Content Placeholder 9">
            <a:extLst>
              <a:ext uri="{FF2B5EF4-FFF2-40B4-BE49-F238E27FC236}">
                <a16:creationId xmlns:a16="http://schemas.microsoft.com/office/drawing/2014/main" id="{9A086C47-32D2-6B47-A3DE-D0D0B9D032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9429" y="1562015"/>
            <a:ext cx="2334217" cy="2154338"/>
          </a:xfrm>
          <a:prstGeom prst="rect">
            <a:avLst/>
          </a:prstGeom>
        </p:spPr>
      </p:pic>
      <p:pic>
        <p:nvPicPr>
          <p:cNvPr id="12" name="Picture 11">
            <a:extLst>
              <a:ext uri="{FF2B5EF4-FFF2-40B4-BE49-F238E27FC236}">
                <a16:creationId xmlns:a16="http://schemas.microsoft.com/office/drawing/2014/main" id="{7C573A7F-9255-7F4B-90F9-FB134236E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863" y="2639182"/>
            <a:ext cx="1666736" cy="2154339"/>
          </a:xfrm>
          <a:prstGeom prst="rect">
            <a:avLst/>
          </a:prstGeom>
        </p:spPr>
      </p:pic>
      <p:pic>
        <p:nvPicPr>
          <p:cNvPr id="13" name="Picture 12">
            <a:extLst>
              <a:ext uri="{FF2B5EF4-FFF2-40B4-BE49-F238E27FC236}">
                <a16:creationId xmlns:a16="http://schemas.microsoft.com/office/drawing/2014/main" id="{1071945D-5A2D-C64D-950D-0429109D618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1676400" y="3987940"/>
            <a:ext cx="528515" cy="1552934"/>
          </a:xfrm>
          <a:prstGeom prst="rect">
            <a:avLst/>
          </a:prstGeom>
        </p:spPr>
      </p:pic>
    </p:spTree>
    <p:extLst>
      <p:ext uri="{BB962C8B-B14F-4D97-AF65-F5344CB8AC3E}">
        <p14:creationId xmlns:p14="http://schemas.microsoft.com/office/powerpoint/2010/main" val="3420837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l"/>
            <a:r>
              <a:rPr lang="en-US" sz="2800" dirty="0"/>
              <a:t>Publishing statistics for this household alone would result in an improper disclosure. </a:t>
            </a:r>
          </a:p>
        </p:txBody>
      </p:sp>
      <p:sp>
        <p:nvSpPr>
          <p:cNvPr id="4" name="Slide Number Placeholder 3"/>
          <p:cNvSpPr>
            <a:spLocks noGrp="1"/>
          </p:cNvSpPr>
          <p:nvPr>
            <p:ph type="sldNum" sz="quarter" idx="12"/>
          </p:nvPr>
        </p:nvSpPr>
        <p:spPr/>
        <p:txBody>
          <a:bodyPr/>
          <a:lstStyle/>
          <a:p>
            <a:fld id="{6B70B6FD-B4DD-4C3C-B591-D26FF6FF6394}" type="slidenum">
              <a:rPr lang="en-US" smtClean="0"/>
              <a:t>29</a:t>
            </a:fld>
            <a:endParaRPr lang="en-US"/>
          </a:p>
        </p:txBody>
      </p:sp>
      <p:pic>
        <p:nvPicPr>
          <p:cNvPr id="10" name="Content Placeholder 9">
            <a:extLst>
              <a:ext uri="{FF2B5EF4-FFF2-40B4-BE49-F238E27FC236}">
                <a16:creationId xmlns:a16="http://schemas.microsoft.com/office/drawing/2014/main" id="{FB4CFC89-A1BC-1E48-89CF-C75BEA26CCB3}"/>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539429" y="1562015"/>
            <a:ext cx="2334217" cy="2154338"/>
          </a:xfrm>
          <a:prstGeom prst="rect">
            <a:avLst/>
          </a:prstGeom>
        </p:spPr>
      </p:pic>
      <p:graphicFrame>
        <p:nvGraphicFramePr>
          <p:cNvPr id="18" name="Content Placeholder 17">
            <a:extLst>
              <a:ext uri="{FF2B5EF4-FFF2-40B4-BE49-F238E27FC236}">
                <a16:creationId xmlns:a16="http://schemas.microsoft.com/office/drawing/2014/main" id="{11D93638-98CA-FD4B-95FD-E0DB99F1772E}"/>
              </a:ext>
            </a:extLst>
          </p:cNvPr>
          <p:cNvGraphicFramePr>
            <a:graphicFrameLocks noGrp="1"/>
          </p:cNvGraphicFramePr>
          <p:nvPr>
            <p:ph sz="half" idx="2"/>
            <p:extLst>
              <p:ext uri="{D42A27DB-BD31-4B8C-83A1-F6EECF244321}">
                <p14:modId xmlns:p14="http://schemas.microsoft.com/office/powerpoint/2010/main" val="1470218338"/>
              </p:ext>
            </p:extLst>
          </p:nvPr>
        </p:nvGraphicFramePr>
        <p:xfrm>
          <a:off x="7137770" y="2478773"/>
          <a:ext cx="4189439" cy="2475158"/>
        </p:xfrm>
        <a:graphic>
          <a:graphicData uri="http://schemas.openxmlformats.org/drawingml/2006/table">
            <a:tbl>
              <a:tblPr firstRow="1" bandRow="1">
                <a:tableStyleId>{5C22544A-7EE6-4342-B048-85BDC9FD1C3A}</a:tableStyleId>
              </a:tblPr>
              <a:tblGrid>
                <a:gridCol w="1136635">
                  <a:extLst>
                    <a:ext uri="{9D8B030D-6E8A-4147-A177-3AD203B41FA5}">
                      <a16:colId xmlns:a16="http://schemas.microsoft.com/office/drawing/2014/main" val="3662408154"/>
                    </a:ext>
                  </a:extLst>
                </a:gridCol>
                <a:gridCol w="958085">
                  <a:extLst>
                    <a:ext uri="{9D8B030D-6E8A-4147-A177-3AD203B41FA5}">
                      <a16:colId xmlns:a16="http://schemas.microsoft.com/office/drawing/2014/main" val="877492453"/>
                    </a:ext>
                  </a:extLst>
                </a:gridCol>
                <a:gridCol w="1169311">
                  <a:extLst>
                    <a:ext uri="{9D8B030D-6E8A-4147-A177-3AD203B41FA5}">
                      <a16:colId xmlns:a16="http://schemas.microsoft.com/office/drawing/2014/main" val="1647220373"/>
                    </a:ext>
                  </a:extLst>
                </a:gridCol>
                <a:gridCol w="925408">
                  <a:extLst>
                    <a:ext uri="{9D8B030D-6E8A-4147-A177-3AD203B41FA5}">
                      <a16:colId xmlns:a16="http://schemas.microsoft.com/office/drawing/2014/main" val="527291812"/>
                    </a:ext>
                  </a:extLst>
                </a:gridCol>
              </a:tblGrid>
              <a:tr h="397996">
                <a:tc>
                  <a:txBody>
                    <a:bodyPr/>
                    <a:lstStyle/>
                    <a:p>
                      <a:pPr algn="ctr"/>
                      <a:endParaRPr lang="en-US" dirty="0"/>
                    </a:p>
                  </a:txBody>
                  <a:tcPr anchor="ctr"/>
                </a:tc>
                <a:tc>
                  <a:txBody>
                    <a:bodyPr/>
                    <a:lstStyle/>
                    <a:p>
                      <a:pPr algn="ctr"/>
                      <a:r>
                        <a:rPr lang="en-US" dirty="0"/>
                        <a:t>Count</a:t>
                      </a:r>
                    </a:p>
                  </a:txBody>
                  <a:tcPr anchor="ctr"/>
                </a:tc>
                <a:tc>
                  <a:txBody>
                    <a:bodyPr/>
                    <a:lstStyle/>
                    <a:p>
                      <a:pPr algn="ctr"/>
                      <a:r>
                        <a:rPr lang="en-US" dirty="0"/>
                        <a:t>Median</a:t>
                      </a:r>
                    </a:p>
                  </a:txBody>
                  <a:tcPr anchor="ctr"/>
                </a:tc>
                <a:tc>
                  <a:txBody>
                    <a:bodyPr/>
                    <a:lstStyle/>
                    <a:p>
                      <a:pPr algn="ctr"/>
                      <a:r>
                        <a:rPr lang="en-US" dirty="0"/>
                        <a:t>Mean</a:t>
                      </a:r>
                    </a:p>
                  </a:txBody>
                  <a:tcPr anchor="ctr"/>
                </a:tc>
                <a:extLst>
                  <a:ext uri="{0D108BD9-81ED-4DB2-BD59-A6C34878D82A}">
                    <a16:rowId xmlns:a16="http://schemas.microsoft.com/office/drawing/2014/main" val="4246408707"/>
                  </a:ext>
                </a:extLst>
              </a:tr>
              <a:tr h="397996">
                <a:tc>
                  <a:txBody>
                    <a:bodyPr/>
                    <a:lstStyle/>
                    <a:p>
                      <a:pPr algn="ctr"/>
                      <a:r>
                        <a:rPr lang="en-US" dirty="0"/>
                        <a:t>Total</a:t>
                      </a:r>
                    </a:p>
                  </a:txBody>
                  <a:tcPr anchor="ctr"/>
                </a:tc>
                <a:tc>
                  <a:txBody>
                    <a:bodyPr/>
                    <a:lstStyle/>
                    <a:p>
                      <a:pPr algn="ctr"/>
                      <a:r>
                        <a:rPr lang="en-US" dirty="0"/>
                        <a:t>(D)</a:t>
                      </a:r>
                    </a:p>
                  </a:txBody>
                  <a:tcPr anchor="ctr"/>
                </a:tc>
                <a:tc>
                  <a:txBody>
                    <a:bodyPr/>
                    <a:lstStyle/>
                    <a:p>
                      <a:pPr algn="ctr"/>
                      <a:r>
                        <a:rPr lang="en-US" dirty="0"/>
                        <a:t>(D)</a:t>
                      </a:r>
                    </a:p>
                  </a:txBody>
                  <a:tcPr anchor="ctr"/>
                </a:tc>
                <a:tc>
                  <a:txBody>
                    <a:bodyPr/>
                    <a:lstStyle/>
                    <a:p>
                      <a:pPr algn="ctr"/>
                      <a:r>
                        <a:rPr lang="en-US" dirty="0"/>
                        <a:t>(D)</a:t>
                      </a:r>
                    </a:p>
                  </a:txBody>
                  <a:tcPr anchor="ctr"/>
                </a:tc>
                <a:extLst>
                  <a:ext uri="{0D108BD9-81ED-4DB2-BD59-A6C34878D82A}">
                    <a16:rowId xmlns:a16="http://schemas.microsoft.com/office/drawing/2014/main" val="2609657070"/>
                  </a:ext>
                </a:extLst>
              </a:tr>
              <a:tr h="485178">
                <a:tc>
                  <a:txBody>
                    <a:bodyPr/>
                    <a:lstStyle/>
                    <a:p>
                      <a:pPr algn="ctr"/>
                      <a:r>
                        <a:rPr lang="en-US" dirty="0"/>
                        <a:t># Female</a:t>
                      </a:r>
                    </a:p>
                  </a:txBody>
                  <a:tcPr anchor="ctr"/>
                </a:tc>
                <a:tc>
                  <a:txBody>
                    <a:bodyPr/>
                    <a:lstStyle/>
                    <a:p>
                      <a:pPr algn="ctr"/>
                      <a:r>
                        <a:rPr lang="en-US" dirty="0"/>
                        <a:t>(D)</a:t>
                      </a:r>
                    </a:p>
                  </a:txBody>
                  <a:tcPr anchor="ctr"/>
                </a:tc>
                <a:tc>
                  <a:txBody>
                    <a:bodyPr/>
                    <a:lstStyle/>
                    <a:p>
                      <a:pPr algn="ctr"/>
                      <a:r>
                        <a:rPr lang="en-US" dirty="0"/>
                        <a:t>(D)</a:t>
                      </a:r>
                    </a:p>
                  </a:txBody>
                  <a:tcPr anchor="ctr"/>
                </a:tc>
                <a:tc>
                  <a:txBody>
                    <a:bodyPr/>
                    <a:lstStyle/>
                    <a:p>
                      <a:pPr algn="ctr"/>
                      <a:r>
                        <a:rPr lang="en-US" dirty="0"/>
                        <a:t>(D)</a:t>
                      </a:r>
                    </a:p>
                  </a:txBody>
                  <a:tcPr anchor="ctr"/>
                </a:tc>
                <a:extLst>
                  <a:ext uri="{0D108BD9-81ED-4DB2-BD59-A6C34878D82A}">
                    <a16:rowId xmlns:a16="http://schemas.microsoft.com/office/drawing/2014/main" val="2477756356"/>
                  </a:ext>
                </a:extLst>
              </a:tr>
              <a:tr h="397996">
                <a:tc>
                  <a:txBody>
                    <a:bodyPr/>
                    <a:lstStyle/>
                    <a:p>
                      <a:pPr algn="ctr"/>
                      <a:r>
                        <a:rPr lang="en-US" dirty="0"/>
                        <a:t># white</a:t>
                      </a:r>
                    </a:p>
                  </a:txBody>
                  <a:tcPr anchor="ctr"/>
                </a:tc>
                <a:tc>
                  <a:txBody>
                    <a:bodyPr/>
                    <a:lstStyle/>
                    <a:p>
                      <a:pPr algn="ctr"/>
                      <a:r>
                        <a:rPr lang="en-US" dirty="0"/>
                        <a:t>(D)</a:t>
                      </a:r>
                    </a:p>
                  </a:txBody>
                  <a:tcPr anchor="ctr"/>
                </a:tc>
                <a:tc>
                  <a:txBody>
                    <a:bodyPr/>
                    <a:lstStyle/>
                    <a:p>
                      <a:pPr algn="ctr"/>
                      <a:r>
                        <a:rPr lang="en-US" dirty="0"/>
                        <a:t>(D)</a:t>
                      </a:r>
                    </a:p>
                  </a:txBody>
                  <a:tcPr anchor="ctr"/>
                </a:tc>
                <a:tc>
                  <a:txBody>
                    <a:bodyPr/>
                    <a:lstStyle/>
                    <a:p>
                      <a:pPr algn="ctr"/>
                      <a:r>
                        <a:rPr lang="en-US" dirty="0"/>
                        <a:t>(D)</a:t>
                      </a:r>
                    </a:p>
                  </a:txBody>
                  <a:tcPr anchor="ctr"/>
                </a:tc>
                <a:extLst>
                  <a:ext uri="{0D108BD9-81ED-4DB2-BD59-A6C34878D82A}">
                    <a16:rowId xmlns:a16="http://schemas.microsoft.com/office/drawing/2014/main" val="3296498836"/>
                  </a:ext>
                </a:extLst>
              </a:tr>
              <a:tr h="397996">
                <a:tc>
                  <a:txBody>
                    <a:bodyPr/>
                    <a:lstStyle/>
                    <a:p>
                      <a:pPr algn="ctr"/>
                      <a:r>
                        <a:rPr lang="en-US" dirty="0"/>
                        <a:t>Single</a:t>
                      </a:r>
                    </a:p>
                  </a:txBody>
                  <a:tcPr anchor="ctr"/>
                </a:tc>
                <a:tc>
                  <a:txBody>
                    <a:bodyPr/>
                    <a:lstStyle/>
                    <a:p>
                      <a:pPr algn="ctr"/>
                      <a:r>
                        <a:rPr lang="en-US" dirty="0"/>
                        <a:t>(D)</a:t>
                      </a:r>
                    </a:p>
                  </a:txBody>
                  <a:tcPr anchor="ctr"/>
                </a:tc>
                <a:tc>
                  <a:txBody>
                    <a:bodyPr/>
                    <a:lstStyle/>
                    <a:p>
                      <a:pPr algn="ctr"/>
                      <a:r>
                        <a:rPr lang="en-US" dirty="0"/>
                        <a:t>(D)</a:t>
                      </a:r>
                    </a:p>
                  </a:txBody>
                  <a:tcPr anchor="ctr"/>
                </a:tc>
                <a:tc>
                  <a:txBody>
                    <a:bodyPr/>
                    <a:lstStyle/>
                    <a:p>
                      <a:pPr algn="ctr"/>
                      <a:r>
                        <a:rPr lang="en-US" dirty="0"/>
                        <a:t>(D)</a:t>
                      </a:r>
                    </a:p>
                  </a:txBody>
                  <a:tcPr anchor="ctr"/>
                </a:tc>
                <a:extLst>
                  <a:ext uri="{0D108BD9-81ED-4DB2-BD59-A6C34878D82A}">
                    <a16:rowId xmlns:a16="http://schemas.microsoft.com/office/drawing/2014/main" val="660680378"/>
                  </a:ext>
                </a:extLst>
              </a:tr>
              <a:tr h="397996">
                <a:tc>
                  <a:txBody>
                    <a:bodyPr/>
                    <a:lstStyle/>
                    <a:p>
                      <a:pPr algn="ctr"/>
                      <a:r>
                        <a:rPr lang="en-US" dirty="0"/>
                        <a:t>White F</a:t>
                      </a:r>
                    </a:p>
                  </a:txBody>
                  <a:tcPr anchor="ctr"/>
                </a:tc>
                <a:tc>
                  <a:txBody>
                    <a:bodyPr/>
                    <a:lstStyle/>
                    <a:p>
                      <a:pPr algn="ctr"/>
                      <a:r>
                        <a:rPr lang="en-US" dirty="0"/>
                        <a:t>(D)</a:t>
                      </a:r>
                    </a:p>
                  </a:txBody>
                  <a:tcPr anchor="ctr"/>
                </a:tc>
                <a:tc>
                  <a:txBody>
                    <a:bodyPr/>
                    <a:lstStyle/>
                    <a:p>
                      <a:pPr algn="ctr"/>
                      <a:r>
                        <a:rPr lang="en-US" dirty="0"/>
                        <a:t>(D)</a:t>
                      </a:r>
                    </a:p>
                  </a:txBody>
                  <a:tcPr anchor="ctr"/>
                </a:tc>
                <a:tc>
                  <a:txBody>
                    <a:bodyPr/>
                    <a:lstStyle/>
                    <a:p>
                      <a:pPr algn="ctr"/>
                      <a:r>
                        <a:rPr lang="en-US" dirty="0"/>
                        <a:t>(D)</a:t>
                      </a:r>
                    </a:p>
                  </a:txBody>
                  <a:tcPr anchor="ctr"/>
                </a:tc>
                <a:extLst>
                  <a:ext uri="{0D108BD9-81ED-4DB2-BD59-A6C34878D82A}">
                    <a16:rowId xmlns:a16="http://schemas.microsoft.com/office/drawing/2014/main" val="4089362542"/>
                  </a:ext>
                </a:extLst>
              </a:tr>
            </a:tbl>
          </a:graphicData>
        </a:graphic>
      </p:graphicFrame>
      <p:pic>
        <p:nvPicPr>
          <p:cNvPr id="20" name="Picture 19">
            <a:extLst>
              <a:ext uri="{FF2B5EF4-FFF2-40B4-BE49-F238E27FC236}">
                <a16:creationId xmlns:a16="http://schemas.microsoft.com/office/drawing/2014/main" id="{579CEDDB-78C5-EA4A-80D6-00081FD6A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863" y="2639182"/>
            <a:ext cx="1666736" cy="2154339"/>
          </a:xfrm>
          <a:prstGeom prst="rect">
            <a:avLst/>
          </a:prstGeom>
        </p:spPr>
      </p:pic>
      <p:pic>
        <p:nvPicPr>
          <p:cNvPr id="23" name="Picture 22">
            <a:extLst>
              <a:ext uri="{FF2B5EF4-FFF2-40B4-BE49-F238E27FC236}">
                <a16:creationId xmlns:a16="http://schemas.microsoft.com/office/drawing/2014/main" id="{D55799FE-AFA0-F748-85E2-CF8C8683F46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1676400" y="3987940"/>
            <a:ext cx="528515" cy="1552934"/>
          </a:xfrm>
          <a:prstGeom prst="rect">
            <a:avLst/>
          </a:prstGeom>
        </p:spPr>
      </p:pic>
      <p:sp>
        <p:nvSpPr>
          <p:cNvPr id="24" name="TextBox 23">
            <a:extLst>
              <a:ext uri="{FF2B5EF4-FFF2-40B4-BE49-F238E27FC236}">
                <a16:creationId xmlns:a16="http://schemas.microsoft.com/office/drawing/2014/main" id="{E80E3C4A-EDD3-1D4B-AC77-175B163FC9E6}"/>
              </a:ext>
            </a:extLst>
          </p:cNvPr>
          <p:cNvSpPr txBox="1"/>
          <p:nvPr/>
        </p:nvSpPr>
        <p:spPr>
          <a:xfrm>
            <a:off x="96140" y="5611457"/>
            <a:ext cx="4057521" cy="369332"/>
          </a:xfrm>
          <a:prstGeom prst="rect">
            <a:avLst/>
          </a:prstGeom>
          <a:noFill/>
        </p:spPr>
        <p:txBody>
          <a:bodyPr wrap="none" rtlCol="0">
            <a:spAutoFit/>
          </a:bodyPr>
          <a:lstStyle/>
          <a:p>
            <a:r>
              <a:rPr lang="en-US" dirty="0"/>
              <a:t>24 </a:t>
            </a:r>
            <a:r>
              <a:rPr lang="en-US" dirty="0" err="1"/>
              <a:t>yrs</a:t>
            </a:r>
            <a:r>
              <a:rPr lang="en-US" dirty="0"/>
              <a:t> Female White Single (24 FWS)</a:t>
            </a:r>
          </a:p>
        </p:txBody>
      </p:sp>
      <p:sp>
        <p:nvSpPr>
          <p:cNvPr id="9" name="TextBox 8">
            <a:extLst>
              <a:ext uri="{FF2B5EF4-FFF2-40B4-BE49-F238E27FC236}">
                <a16:creationId xmlns:a16="http://schemas.microsoft.com/office/drawing/2014/main" id="{E34F1257-6540-1F43-AC33-13F996B3E41A}"/>
              </a:ext>
            </a:extLst>
          </p:cNvPr>
          <p:cNvSpPr txBox="1"/>
          <p:nvPr/>
        </p:nvSpPr>
        <p:spPr>
          <a:xfrm>
            <a:off x="7137769" y="5472957"/>
            <a:ext cx="4684117" cy="830997"/>
          </a:xfrm>
          <a:prstGeom prst="rect">
            <a:avLst/>
          </a:prstGeom>
          <a:noFill/>
        </p:spPr>
        <p:txBody>
          <a:bodyPr wrap="square" rtlCol="0">
            <a:spAutoFit/>
          </a:bodyPr>
          <a:lstStyle/>
          <a:p>
            <a:r>
              <a:rPr lang="en-US" sz="2400" dirty="0"/>
              <a:t>(D) Means suppressed to prevent an improper disclosure.</a:t>
            </a:r>
          </a:p>
        </p:txBody>
      </p:sp>
    </p:spTree>
    <p:extLst>
      <p:ext uri="{BB962C8B-B14F-4D97-AF65-F5344CB8AC3E}">
        <p14:creationId xmlns:p14="http://schemas.microsoft.com/office/powerpoint/2010/main" val="2314584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1BB0C1-0B5A-234F-A891-4B1A99F38EEE}"/>
              </a:ext>
            </a:extLst>
          </p:cNvPr>
          <p:cNvSpPr>
            <a:spLocks noGrp="1"/>
          </p:cNvSpPr>
          <p:nvPr>
            <p:ph type="sldNum" sz="quarter" idx="12"/>
          </p:nvPr>
        </p:nvSpPr>
        <p:spPr/>
        <p:txBody>
          <a:bodyPr/>
          <a:lstStyle/>
          <a:p>
            <a:fld id="{6B70B6FD-B4DD-4C3C-B591-D26FF6FF6394}" type="slidenum">
              <a:rPr lang="en-US" smtClean="0"/>
              <a:pPr/>
              <a:t>3</a:t>
            </a:fld>
            <a:endParaRPr lang="en-US"/>
          </a:p>
        </p:txBody>
      </p:sp>
      <p:sp>
        <p:nvSpPr>
          <p:cNvPr id="3" name="Title 2">
            <a:extLst>
              <a:ext uri="{FF2B5EF4-FFF2-40B4-BE49-F238E27FC236}">
                <a16:creationId xmlns:a16="http://schemas.microsoft.com/office/drawing/2014/main" id="{BC9060CD-5EFA-FA46-A678-3F21B513091A}"/>
              </a:ext>
            </a:extLst>
          </p:cNvPr>
          <p:cNvSpPr>
            <a:spLocks noGrp="1"/>
          </p:cNvSpPr>
          <p:nvPr>
            <p:ph type="title"/>
          </p:nvPr>
        </p:nvSpPr>
        <p:spPr/>
        <p:txBody>
          <a:bodyPr/>
          <a:lstStyle/>
          <a:p>
            <a:r>
              <a:rPr lang="en-US"/>
              <a:t>Abstract</a:t>
            </a:r>
            <a:endParaRPr lang="en-US" dirty="0"/>
          </a:p>
        </p:txBody>
      </p:sp>
      <p:sp>
        <p:nvSpPr>
          <p:cNvPr id="4" name="Text Placeholder 3">
            <a:extLst>
              <a:ext uri="{FF2B5EF4-FFF2-40B4-BE49-F238E27FC236}">
                <a16:creationId xmlns:a16="http://schemas.microsoft.com/office/drawing/2014/main" id="{5525FF7C-43A1-C746-98B1-C0FD19D9C387}"/>
              </a:ext>
            </a:extLst>
          </p:cNvPr>
          <p:cNvSpPr>
            <a:spLocks noGrp="1"/>
          </p:cNvSpPr>
          <p:nvPr>
            <p:ph type="body" sz="quarter" idx="13"/>
          </p:nvPr>
        </p:nvSpPr>
        <p:spPr/>
        <p:txBody>
          <a:bodyPr>
            <a:normAutofit lnSpcReduction="10000"/>
          </a:bodyPr>
          <a:lstStyle/>
          <a:p>
            <a:pPr marL="0" indent="0">
              <a:lnSpc>
                <a:spcPct val="120000"/>
              </a:lnSpc>
              <a:buNone/>
            </a:pPr>
            <a:r>
              <a:rPr lang="en-US" sz="1600" dirty="0"/>
              <a:t>When differential privacy was created more than a decade ago, the motivating example was statistics published by an official statistics agency. In theory there is no difference between theory and practice, but in practice there is.</a:t>
            </a:r>
          </a:p>
          <a:p>
            <a:pPr marL="0" indent="0">
              <a:lnSpc>
                <a:spcPct val="120000"/>
              </a:lnSpc>
              <a:buNone/>
            </a:pPr>
            <a:r>
              <a:rPr lang="en-US" sz="1600" dirty="0"/>
              <a:t>In attempting to transition differential privacy from the theory to practice, and in particular for the 2020 Census of Population and Housing, the U.S. Census Bureau has encountered many challenges unanticipated by differential privacy's creators. Many of these challenges had less to do with the mathematics of differential privacy and more to do with operational requirements that differential privacy’s creators had not discussed in their writings. These challenges included obtaining qualified personnel and a suitable computing environment, the difficulty of accounting for all uses of the confidential data, the lack of release mechanisms that align with the needs of data users, the expectation on the part of data users that they will have access to micro-data, the difficulty in setting the value of the privacy-loss parameter, </a:t>
            </a:r>
            <a:r>
              <a:rPr lang="el-GR" sz="1600" dirty="0"/>
              <a:t>ε (</a:t>
            </a:r>
            <a:r>
              <a:rPr lang="en-US" sz="1600" dirty="0"/>
              <a:t>epsilon), and the lack of tools and trained individuals to verify the correctness of differential privacy, and push-back from same members of the data user community.</a:t>
            </a:r>
          </a:p>
          <a:p>
            <a:pPr marL="0" indent="0">
              <a:lnSpc>
                <a:spcPct val="120000"/>
              </a:lnSpc>
              <a:buNone/>
            </a:pPr>
            <a:r>
              <a:rPr lang="en-US" sz="1600" dirty="0"/>
              <a:t>Addressing these concerns required developing a novel hierarchical algorithm that makes extensive use of a high-performance commercial optimizer; transitioning the computing environment to the cloud; educating insiders about differential privacy; engaging with academics, data users, and the general public; and redesigning both data flows inside the Census Bureau and some of the final data publications to be in line with the demands of formal privacy.</a:t>
            </a:r>
          </a:p>
          <a:p>
            <a:pPr marL="0" indent="0">
              <a:lnSpc>
                <a:spcPct val="120000"/>
              </a:lnSpc>
              <a:buNone/>
            </a:pPr>
            <a:endParaRPr lang="en-US" sz="1600" dirty="0"/>
          </a:p>
        </p:txBody>
      </p:sp>
    </p:spTree>
    <p:extLst>
      <p:ext uri="{BB962C8B-B14F-4D97-AF65-F5344CB8AC3E}">
        <p14:creationId xmlns:p14="http://schemas.microsoft.com/office/powerpoint/2010/main" val="3627833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l"/>
            <a:r>
              <a:rPr lang="en-US" sz="3200" dirty="0"/>
              <a:t>In the past, statistical agencies aggregated data from many households together into a single publication.</a:t>
            </a:r>
          </a:p>
        </p:txBody>
      </p:sp>
      <p:sp>
        <p:nvSpPr>
          <p:cNvPr id="4" name="Slide Number Placeholder 3"/>
          <p:cNvSpPr>
            <a:spLocks noGrp="1"/>
          </p:cNvSpPr>
          <p:nvPr>
            <p:ph type="sldNum" sz="quarter" idx="12"/>
          </p:nvPr>
        </p:nvSpPr>
        <p:spPr/>
        <p:txBody>
          <a:bodyPr/>
          <a:lstStyle/>
          <a:p>
            <a:fld id="{6B70B6FD-B4DD-4C3C-B591-D26FF6FF6394}" type="slidenum">
              <a:rPr lang="en-US" smtClean="0"/>
              <a:t>30</a:t>
            </a:fld>
            <a:endParaRPr lang="en-US"/>
          </a:p>
        </p:txBody>
      </p:sp>
      <p:pic>
        <p:nvPicPr>
          <p:cNvPr id="10" name="Content Placeholder 9">
            <a:extLst>
              <a:ext uri="{FF2B5EF4-FFF2-40B4-BE49-F238E27FC236}">
                <a16:creationId xmlns:a16="http://schemas.microsoft.com/office/drawing/2014/main" id="{FB4CFC89-A1BC-1E48-89CF-C75BEA26CCB3}"/>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39430" y="1977341"/>
            <a:ext cx="4050305" cy="2518459"/>
          </a:xfrm>
          <a:prstGeom prst="rect">
            <a:avLst/>
          </a:prstGeom>
        </p:spPr>
      </p:pic>
      <p:grpSp>
        <p:nvGrpSpPr>
          <p:cNvPr id="2" name="Group 1">
            <a:extLst>
              <a:ext uri="{FF2B5EF4-FFF2-40B4-BE49-F238E27FC236}">
                <a16:creationId xmlns:a16="http://schemas.microsoft.com/office/drawing/2014/main" id="{F21ACE3E-21A1-444F-A91F-333CC7DC2523}"/>
              </a:ext>
            </a:extLst>
          </p:cNvPr>
          <p:cNvGrpSpPr/>
          <p:nvPr/>
        </p:nvGrpSpPr>
        <p:grpSpPr>
          <a:xfrm>
            <a:off x="689809" y="4495800"/>
            <a:ext cx="3026374" cy="1244937"/>
            <a:chOff x="393091" y="3295805"/>
            <a:chExt cx="3026374" cy="1244937"/>
          </a:xfrm>
        </p:grpSpPr>
        <p:pic>
          <p:nvPicPr>
            <p:cNvPr id="6" name="Picture 5">
              <a:extLst>
                <a:ext uri="{FF2B5EF4-FFF2-40B4-BE49-F238E27FC236}">
                  <a16:creationId xmlns:a16="http://schemas.microsoft.com/office/drawing/2014/main" id="{41E4389E-94D1-F14F-86EF-37C3FC25F9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091" y="3295805"/>
              <a:ext cx="731552" cy="1213635"/>
            </a:xfrm>
            <a:prstGeom prst="rect">
              <a:avLst/>
            </a:prstGeom>
          </p:spPr>
        </p:pic>
        <p:pic>
          <p:nvPicPr>
            <p:cNvPr id="7" name="Picture 6">
              <a:extLst>
                <a:ext uri="{FF2B5EF4-FFF2-40B4-BE49-F238E27FC236}">
                  <a16:creationId xmlns:a16="http://schemas.microsoft.com/office/drawing/2014/main" id="{E4C1C567-5689-CC40-8C08-B9401B4C67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6609" y="3821582"/>
              <a:ext cx="298032" cy="687858"/>
            </a:xfrm>
            <a:prstGeom prst="rect">
              <a:avLst/>
            </a:prstGeom>
          </p:spPr>
        </p:pic>
        <p:pic>
          <p:nvPicPr>
            <p:cNvPr id="8" name="Picture 7">
              <a:extLst>
                <a:ext uri="{FF2B5EF4-FFF2-40B4-BE49-F238E27FC236}">
                  <a16:creationId xmlns:a16="http://schemas.microsoft.com/office/drawing/2014/main" id="{37768F5B-0CDC-1746-B76B-8644782D12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683979" y="3491389"/>
              <a:ext cx="325281" cy="1049353"/>
            </a:xfrm>
            <a:prstGeom prst="rect">
              <a:avLst/>
            </a:prstGeom>
          </p:spPr>
        </p:pic>
        <p:pic>
          <p:nvPicPr>
            <p:cNvPr id="9" name="Picture 8">
              <a:extLst>
                <a:ext uri="{FF2B5EF4-FFF2-40B4-BE49-F238E27FC236}">
                  <a16:creationId xmlns:a16="http://schemas.microsoft.com/office/drawing/2014/main" id="{6BA5FB2E-CEA0-6148-B997-435489F7F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4479" y="3606920"/>
              <a:ext cx="1028060" cy="933822"/>
            </a:xfrm>
            <a:prstGeom prst="rect">
              <a:avLst/>
            </a:prstGeom>
          </p:spPr>
        </p:pic>
        <p:pic>
          <p:nvPicPr>
            <p:cNvPr id="11" name="Picture 10">
              <a:extLst>
                <a:ext uri="{FF2B5EF4-FFF2-40B4-BE49-F238E27FC236}">
                  <a16:creationId xmlns:a16="http://schemas.microsoft.com/office/drawing/2014/main" id="{C6A21A62-B497-2A4A-AB14-4CA5E78D1BB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121119" y="3632811"/>
              <a:ext cx="298346" cy="876629"/>
            </a:xfrm>
            <a:prstGeom prst="rect">
              <a:avLst/>
            </a:prstGeom>
          </p:spPr>
        </p:pic>
      </p:grpSp>
      <p:pic>
        <p:nvPicPr>
          <p:cNvPr id="20" name="Picture 19">
            <a:extLst>
              <a:ext uri="{FF2B5EF4-FFF2-40B4-BE49-F238E27FC236}">
                <a16:creationId xmlns:a16="http://schemas.microsoft.com/office/drawing/2014/main" id="{579CEDDB-78C5-EA4A-80D6-00081FD6AC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3776" y="2789946"/>
            <a:ext cx="1666736" cy="2154339"/>
          </a:xfrm>
          <a:prstGeom prst="rect">
            <a:avLst/>
          </a:prstGeom>
        </p:spPr>
      </p:pic>
      <p:graphicFrame>
        <p:nvGraphicFramePr>
          <p:cNvPr id="15" name="Content Placeholder 17">
            <a:extLst>
              <a:ext uri="{FF2B5EF4-FFF2-40B4-BE49-F238E27FC236}">
                <a16:creationId xmlns:a16="http://schemas.microsoft.com/office/drawing/2014/main" id="{0CE1976A-3054-F34F-BB32-49591BE11B0E}"/>
              </a:ext>
            </a:extLst>
          </p:cNvPr>
          <p:cNvGraphicFramePr>
            <a:graphicFrameLocks/>
          </p:cNvGraphicFramePr>
          <p:nvPr>
            <p:extLst>
              <p:ext uri="{D42A27DB-BD31-4B8C-83A1-F6EECF244321}">
                <p14:modId xmlns:p14="http://schemas.microsoft.com/office/powerpoint/2010/main" val="12162070"/>
              </p:ext>
            </p:extLst>
          </p:nvPr>
        </p:nvGraphicFramePr>
        <p:xfrm>
          <a:off x="7137770" y="2251419"/>
          <a:ext cx="4189439" cy="3513234"/>
        </p:xfrm>
        <a:graphic>
          <a:graphicData uri="http://schemas.openxmlformats.org/drawingml/2006/table">
            <a:tbl>
              <a:tblPr firstRow="1" bandRow="1">
                <a:tableStyleId>{5C22544A-7EE6-4342-B048-85BDC9FD1C3A}</a:tableStyleId>
              </a:tblPr>
              <a:tblGrid>
                <a:gridCol w="1136635">
                  <a:extLst>
                    <a:ext uri="{9D8B030D-6E8A-4147-A177-3AD203B41FA5}">
                      <a16:colId xmlns:a16="http://schemas.microsoft.com/office/drawing/2014/main" val="3662408154"/>
                    </a:ext>
                  </a:extLst>
                </a:gridCol>
                <a:gridCol w="958085">
                  <a:extLst>
                    <a:ext uri="{9D8B030D-6E8A-4147-A177-3AD203B41FA5}">
                      <a16:colId xmlns:a16="http://schemas.microsoft.com/office/drawing/2014/main" val="877492453"/>
                    </a:ext>
                  </a:extLst>
                </a:gridCol>
                <a:gridCol w="1169311">
                  <a:extLst>
                    <a:ext uri="{9D8B030D-6E8A-4147-A177-3AD203B41FA5}">
                      <a16:colId xmlns:a16="http://schemas.microsoft.com/office/drawing/2014/main" val="1647220373"/>
                    </a:ext>
                  </a:extLst>
                </a:gridCol>
                <a:gridCol w="925408">
                  <a:extLst>
                    <a:ext uri="{9D8B030D-6E8A-4147-A177-3AD203B41FA5}">
                      <a16:colId xmlns:a16="http://schemas.microsoft.com/office/drawing/2014/main" val="527291812"/>
                    </a:ext>
                  </a:extLst>
                </a:gridCol>
              </a:tblGrid>
              <a:tr h="397996">
                <a:tc>
                  <a:txBody>
                    <a:bodyPr/>
                    <a:lstStyle/>
                    <a:p>
                      <a:pPr algn="ctr"/>
                      <a:endParaRPr lang="en-US" dirty="0"/>
                    </a:p>
                  </a:txBody>
                  <a:tcPr anchor="ctr"/>
                </a:tc>
                <a:tc>
                  <a:txBody>
                    <a:bodyPr/>
                    <a:lstStyle/>
                    <a:p>
                      <a:pPr algn="ctr"/>
                      <a:r>
                        <a:rPr lang="en-US" dirty="0"/>
                        <a:t>Count</a:t>
                      </a:r>
                    </a:p>
                  </a:txBody>
                  <a:tcPr anchor="ctr"/>
                </a:tc>
                <a:tc>
                  <a:txBody>
                    <a:bodyPr/>
                    <a:lstStyle/>
                    <a:p>
                      <a:pPr algn="ctr"/>
                      <a:r>
                        <a:rPr lang="en-US" dirty="0"/>
                        <a:t>Median</a:t>
                      </a:r>
                    </a:p>
                    <a:p>
                      <a:pPr algn="ctr"/>
                      <a:r>
                        <a:rPr lang="en-US" dirty="0"/>
                        <a:t>Age</a:t>
                      </a:r>
                    </a:p>
                  </a:txBody>
                  <a:tcPr anchor="ctr"/>
                </a:tc>
                <a:tc>
                  <a:txBody>
                    <a:bodyPr/>
                    <a:lstStyle/>
                    <a:p>
                      <a:pPr algn="ctr"/>
                      <a:r>
                        <a:rPr lang="en-US" dirty="0"/>
                        <a:t>Mean</a:t>
                      </a:r>
                    </a:p>
                    <a:p>
                      <a:pPr algn="ctr"/>
                      <a:r>
                        <a:rPr lang="en-US" dirty="0"/>
                        <a:t>Age</a:t>
                      </a:r>
                    </a:p>
                  </a:txBody>
                  <a:tcPr anchor="ctr"/>
                </a:tc>
                <a:extLst>
                  <a:ext uri="{0D108BD9-81ED-4DB2-BD59-A6C34878D82A}">
                    <a16:rowId xmlns:a16="http://schemas.microsoft.com/office/drawing/2014/main" val="4246408707"/>
                  </a:ext>
                </a:extLst>
              </a:tr>
              <a:tr h="397996">
                <a:tc>
                  <a:txBody>
                    <a:bodyPr/>
                    <a:lstStyle/>
                    <a:p>
                      <a:pPr algn="ctr"/>
                      <a:r>
                        <a:rPr lang="en-US" dirty="0"/>
                        <a:t>Total</a:t>
                      </a:r>
                    </a:p>
                  </a:txBody>
                  <a:tcPr anchor="ctr"/>
                </a:tc>
                <a:tc>
                  <a:txBody>
                    <a:bodyPr/>
                    <a:lstStyle/>
                    <a:p>
                      <a:pPr algn="ctr"/>
                      <a:r>
                        <a:rPr lang="en-US" dirty="0"/>
                        <a:t>7</a:t>
                      </a:r>
                    </a:p>
                  </a:txBody>
                  <a:tcPr anchor="ctr"/>
                </a:tc>
                <a:tc>
                  <a:txBody>
                    <a:bodyPr/>
                    <a:lstStyle/>
                    <a:p>
                      <a:pPr algn="ctr"/>
                      <a:r>
                        <a:rPr lang="en-US" dirty="0"/>
                        <a:t>30</a:t>
                      </a:r>
                    </a:p>
                  </a:txBody>
                  <a:tcPr anchor="ctr"/>
                </a:tc>
                <a:tc>
                  <a:txBody>
                    <a:bodyPr/>
                    <a:lstStyle/>
                    <a:p>
                      <a:pPr algn="ctr"/>
                      <a:r>
                        <a:rPr lang="en-US" dirty="0"/>
                        <a:t>38</a:t>
                      </a:r>
                    </a:p>
                  </a:txBody>
                  <a:tcPr anchor="ctr"/>
                </a:tc>
                <a:extLst>
                  <a:ext uri="{0D108BD9-81ED-4DB2-BD59-A6C34878D82A}">
                    <a16:rowId xmlns:a16="http://schemas.microsoft.com/office/drawing/2014/main" val="2609657070"/>
                  </a:ext>
                </a:extLst>
              </a:tr>
              <a:tr h="485178">
                <a:tc>
                  <a:txBody>
                    <a:bodyPr/>
                    <a:lstStyle/>
                    <a:p>
                      <a:pPr algn="ctr"/>
                      <a:r>
                        <a:rPr lang="en-US" dirty="0"/>
                        <a:t># Female</a:t>
                      </a:r>
                    </a:p>
                  </a:txBody>
                  <a:tcPr anchor="ctr"/>
                </a:tc>
                <a:tc>
                  <a:txBody>
                    <a:bodyPr/>
                    <a:lstStyle/>
                    <a:p>
                      <a:pPr algn="ctr"/>
                      <a:r>
                        <a:rPr lang="en-US" dirty="0"/>
                        <a:t>4</a:t>
                      </a:r>
                    </a:p>
                  </a:txBody>
                  <a:tcPr anchor="ctr"/>
                </a:tc>
                <a:tc>
                  <a:txBody>
                    <a:bodyPr/>
                    <a:lstStyle/>
                    <a:p>
                      <a:pPr algn="ctr"/>
                      <a:r>
                        <a:rPr lang="en-US" dirty="0"/>
                        <a:t>30</a:t>
                      </a:r>
                    </a:p>
                  </a:txBody>
                  <a:tcPr anchor="ctr"/>
                </a:tc>
                <a:tc>
                  <a:txBody>
                    <a:bodyPr/>
                    <a:lstStyle/>
                    <a:p>
                      <a:pPr algn="ctr"/>
                      <a:r>
                        <a:rPr lang="en-US" dirty="0"/>
                        <a:t>33.5</a:t>
                      </a:r>
                    </a:p>
                  </a:txBody>
                  <a:tcPr anchor="ctr"/>
                </a:tc>
                <a:extLst>
                  <a:ext uri="{0D108BD9-81ED-4DB2-BD59-A6C34878D82A}">
                    <a16:rowId xmlns:a16="http://schemas.microsoft.com/office/drawing/2014/main" val="2477756356"/>
                  </a:ext>
                </a:extLst>
              </a:tr>
              <a:tr h="397996">
                <a:tc>
                  <a:txBody>
                    <a:bodyPr/>
                    <a:lstStyle/>
                    <a:p>
                      <a:pPr algn="ctr"/>
                      <a:r>
                        <a:rPr lang="en-US" dirty="0"/>
                        <a:t># male</a:t>
                      </a:r>
                    </a:p>
                  </a:txBody>
                  <a:tcPr anchor="ctr"/>
                </a:tc>
                <a:tc>
                  <a:txBody>
                    <a:bodyPr/>
                    <a:lstStyle/>
                    <a:p>
                      <a:pPr algn="ctr"/>
                      <a:r>
                        <a:rPr lang="en-US" dirty="0"/>
                        <a:t>3</a:t>
                      </a:r>
                    </a:p>
                  </a:txBody>
                  <a:tcPr anchor="ctr"/>
                </a:tc>
                <a:tc>
                  <a:txBody>
                    <a:bodyPr/>
                    <a:lstStyle/>
                    <a:p>
                      <a:pPr algn="ctr"/>
                      <a:r>
                        <a:rPr lang="en-US" dirty="0"/>
                        <a:t>30</a:t>
                      </a:r>
                    </a:p>
                  </a:txBody>
                  <a:tcPr anchor="ctr"/>
                </a:tc>
                <a:tc>
                  <a:txBody>
                    <a:bodyPr/>
                    <a:lstStyle/>
                    <a:p>
                      <a:pPr algn="ctr"/>
                      <a:r>
                        <a:rPr lang="en-US" dirty="0"/>
                        <a:t>44</a:t>
                      </a:r>
                    </a:p>
                  </a:txBody>
                  <a:tcPr anchor="ctr"/>
                </a:tc>
                <a:extLst>
                  <a:ext uri="{0D108BD9-81ED-4DB2-BD59-A6C34878D82A}">
                    <a16:rowId xmlns:a16="http://schemas.microsoft.com/office/drawing/2014/main" val="3669509381"/>
                  </a:ext>
                </a:extLst>
              </a:tr>
              <a:tr h="397996">
                <a:tc>
                  <a:txBody>
                    <a:bodyPr/>
                    <a:lstStyle/>
                    <a:p>
                      <a:pPr algn="ctr"/>
                      <a:r>
                        <a:rPr lang="en-US" dirty="0"/>
                        <a:t># black</a:t>
                      </a:r>
                    </a:p>
                  </a:txBody>
                  <a:tcPr anchor="ctr"/>
                </a:tc>
                <a:tc>
                  <a:txBody>
                    <a:bodyPr/>
                    <a:lstStyle/>
                    <a:p>
                      <a:pPr algn="ctr"/>
                      <a:r>
                        <a:rPr lang="en-US" dirty="0"/>
                        <a:t>4</a:t>
                      </a:r>
                    </a:p>
                  </a:txBody>
                  <a:tcPr anchor="ctr"/>
                </a:tc>
                <a:tc>
                  <a:txBody>
                    <a:bodyPr/>
                    <a:lstStyle/>
                    <a:p>
                      <a:pPr algn="ctr"/>
                      <a:r>
                        <a:rPr lang="en-US" dirty="0"/>
                        <a:t>51</a:t>
                      </a:r>
                    </a:p>
                  </a:txBody>
                  <a:tcPr anchor="ctr"/>
                </a:tc>
                <a:tc>
                  <a:txBody>
                    <a:bodyPr/>
                    <a:lstStyle/>
                    <a:p>
                      <a:pPr algn="ctr"/>
                      <a:r>
                        <a:rPr lang="en-US" dirty="0"/>
                        <a:t>48.5</a:t>
                      </a:r>
                    </a:p>
                  </a:txBody>
                  <a:tcPr anchor="ctr"/>
                </a:tc>
                <a:extLst>
                  <a:ext uri="{0D108BD9-81ED-4DB2-BD59-A6C34878D82A}">
                    <a16:rowId xmlns:a16="http://schemas.microsoft.com/office/drawing/2014/main" val="1383342492"/>
                  </a:ext>
                </a:extLst>
              </a:tr>
              <a:tr h="397996">
                <a:tc>
                  <a:txBody>
                    <a:bodyPr/>
                    <a:lstStyle/>
                    <a:p>
                      <a:pPr algn="ctr"/>
                      <a:r>
                        <a:rPr lang="en-US" dirty="0"/>
                        <a:t># white</a:t>
                      </a:r>
                    </a:p>
                  </a:txBody>
                  <a:tcPr anchor="ctr"/>
                </a:tc>
                <a:tc>
                  <a:txBody>
                    <a:bodyPr/>
                    <a:lstStyle/>
                    <a:p>
                      <a:pPr algn="ctr"/>
                      <a:r>
                        <a:rPr lang="en-US" dirty="0"/>
                        <a:t>3</a:t>
                      </a:r>
                    </a:p>
                  </a:txBody>
                  <a:tcPr anchor="ctr"/>
                </a:tc>
                <a:tc>
                  <a:txBody>
                    <a:bodyPr/>
                    <a:lstStyle/>
                    <a:p>
                      <a:pPr algn="ctr"/>
                      <a:r>
                        <a:rPr lang="en-US" dirty="0"/>
                        <a:t>24</a:t>
                      </a:r>
                    </a:p>
                  </a:txBody>
                  <a:tcPr anchor="ctr"/>
                </a:tc>
                <a:tc>
                  <a:txBody>
                    <a:bodyPr/>
                    <a:lstStyle/>
                    <a:p>
                      <a:pPr algn="ctr"/>
                      <a:r>
                        <a:rPr lang="en-US" dirty="0"/>
                        <a:t>24</a:t>
                      </a:r>
                    </a:p>
                  </a:txBody>
                  <a:tcPr anchor="ctr"/>
                </a:tc>
                <a:extLst>
                  <a:ext uri="{0D108BD9-81ED-4DB2-BD59-A6C34878D82A}">
                    <a16:rowId xmlns:a16="http://schemas.microsoft.com/office/drawing/2014/main" val="3296498836"/>
                  </a:ext>
                </a:extLst>
              </a:tr>
              <a:tr h="397996">
                <a:tc>
                  <a:txBody>
                    <a:bodyPr/>
                    <a:lstStyle/>
                    <a:p>
                      <a:pPr algn="ctr"/>
                      <a:r>
                        <a:rPr lang="en-US" dirty="0"/>
                        <a:t>Married</a:t>
                      </a:r>
                    </a:p>
                  </a:txBody>
                  <a:tcPr anchor="ctr"/>
                </a:tc>
                <a:tc>
                  <a:txBody>
                    <a:bodyPr/>
                    <a:lstStyle/>
                    <a:p>
                      <a:pPr algn="ctr"/>
                      <a:r>
                        <a:rPr lang="en-US" dirty="0"/>
                        <a:t>4</a:t>
                      </a:r>
                    </a:p>
                  </a:txBody>
                  <a:tcPr anchor="ctr"/>
                </a:tc>
                <a:tc>
                  <a:txBody>
                    <a:bodyPr/>
                    <a:lstStyle/>
                    <a:p>
                      <a:pPr algn="ctr"/>
                      <a:r>
                        <a:rPr lang="en-US" dirty="0"/>
                        <a:t>51</a:t>
                      </a:r>
                    </a:p>
                  </a:txBody>
                  <a:tcPr anchor="ctr"/>
                </a:tc>
                <a:tc>
                  <a:txBody>
                    <a:bodyPr/>
                    <a:lstStyle/>
                    <a:p>
                      <a:pPr algn="ctr"/>
                      <a:r>
                        <a:rPr lang="en-US" dirty="0"/>
                        <a:t>54</a:t>
                      </a:r>
                    </a:p>
                  </a:txBody>
                  <a:tcPr anchor="ctr"/>
                </a:tc>
                <a:extLst>
                  <a:ext uri="{0D108BD9-81ED-4DB2-BD59-A6C34878D82A}">
                    <a16:rowId xmlns:a16="http://schemas.microsoft.com/office/drawing/2014/main" val="1388319119"/>
                  </a:ext>
                </a:extLst>
              </a:tr>
              <a:tr h="397996">
                <a:tc>
                  <a:txBody>
                    <a:bodyPr/>
                    <a:lstStyle/>
                    <a:p>
                      <a:pPr algn="ctr"/>
                      <a:r>
                        <a:rPr lang="en-US" dirty="0"/>
                        <a:t>Black F</a:t>
                      </a:r>
                    </a:p>
                  </a:txBody>
                  <a:tcPr anchor="ctr"/>
                </a:tc>
                <a:tc>
                  <a:txBody>
                    <a:bodyPr/>
                    <a:lstStyle/>
                    <a:p>
                      <a:pPr algn="ctr"/>
                      <a:r>
                        <a:rPr lang="en-US" dirty="0"/>
                        <a:t>3</a:t>
                      </a:r>
                    </a:p>
                  </a:txBody>
                  <a:tcPr anchor="ctr"/>
                </a:tc>
                <a:tc>
                  <a:txBody>
                    <a:bodyPr/>
                    <a:lstStyle/>
                    <a:p>
                      <a:pPr algn="ctr"/>
                      <a:r>
                        <a:rPr lang="en-US" dirty="0"/>
                        <a:t>36</a:t>
                      </a:r>
                    </a:p>
                  </a:txBody>
                  <a:tcPr anchor="ctr"/>
                </a:tc>
                <a:tc>
                  <a:txBody>
                    <a:bodyPr/>
                    <a:lstStyle/>
                    <a:p>
                      <a:pPr algn="ctr"/>
                      <a:r>
                        <a:rPr lang="en-US" dirty="0"/>
                        <a:t>36.7</a:t>
                      </a:r>
                    </a:p>
                  </a:txBody>
                  <a:tcPr anchor="ctr"/>
                </a:tc>
                <a:extLst>
                  <a:ext uri="{0D108BD9-81ED-4DB2-BD59-A6C34878D82A}">
                    <a16:rowId xmlns:a16="http://schemas.microsoft.com/office/drawing/2014/main" val="1740799039"/>
                  </a:ext>
                </a:extLst>
              </a:tr>
            </a:tbl>
          </a:graphicData>
        </a:graphic>
      </p:graphicFrame>
    </p:spTree>
    <p:extLst>
      <p:ext uri="{BB962C8B-B14F-4D97-AF65-F5344CB8AC3E}">
        <p14:creationId xmlns:p14="http://schemas.microsoft.com/office/powerpoint/2010/main" val="3649590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l"/>
            <a:r>
              <a:rPr lang="en-US" sz="3200" dirty="0"/>
              <a:t>We now know that this publication can be </a:t>
            </a:r>
            <a:br>
              <a:rPr lang="en-US" sz="3200" dirty="0"/>
            </a:br>
            <a:r>
              <a:rPr lang="en-US" sz="3200" dirty="0"/>
              <a:t>reverse-engineered to reveal the confidential database.</a:t>
            </a:r>
          </a:p>
        </p:txBody>
      </p:sp>
      <p:sp>
        <p:nvSpPr>
          <p:cNvPr id="4" name="Slide Number Placeholder 3"/>
          <p:cNvSpPr>
            <a:spLocks noGrp="1"/>
          </p:cNvSpPr>
          <p:nvPr>
            <p:ph type="sldNum" sz="quarter" idx="12"/>
          </p:nvPr>
        </p:nvSpPr>
        <p:spPr/>
        <p:txBody>
          <a:bodyPr/>
          <a:lstStyle/>
          <a:p>
            <a:fld id="{6B70B6FD-B4DD-4C3C-B591-D26FF6FF6394}" type="slidenum">
              <a:rPr lang="en-US" smtClean="0"/>
              <a:t>31</a:t>
            </a:fld>
            <a:endParaRPr lang="en-US"/>
          </a:p>
        </p:txBody>
      </p:sp>
      <p:graphicFrame>
        <p:nvGraphicFramePr>
          <p:cNvPr id="18" name="Content Placeholder 17">
            <a:extLst>
              <a:ext uri="{FF2B5EF4-FFF2-40B4-BE49-F238E27FC236}">
                <a16:creationId xmlns:a16="http://schemas.microsoft.com/office/drawing/2014/main" id="{11D93638-98CA-FD4B-95FD-E0DB99F1772E}"/>
              </a:ext>
            </a:extLst>
          </p:cNvPr>
          <p:cNvGraphicFramePr>
            <a:graphicFrameLocks noGrp="1"/>
          </p:cNvGraphicFramePr>
          <p:nvPr>
            <p:ph sz="half" idx="2"/>
            <p:extLst>
              <p:ext uri="{D42A27DB-BD31-4B8C-83A1-F6EECF244321}">
                <p14:modId xmlns:p14="http://schemas.microsoft.com/office/powerpoint/2010/main" val="1271865889"/>
              </p:ext>
            </p:extLst>
          </p:nvPr>
        </p:nvGraphicFramePr>
        <p:xfrm>
          <a:off x="7189781" y="2118553"/>
          <a:ext cx="4189439" cy="3271150"/>
        </p:xfrm>
        <a:graphic>
          <a:graphicData uri="http://schemas.openxmlformats.org/drawingml/2006/table">
            <a:tbl>
              <a:tblPr firstRow="1" bandRow="1">
                <a:tableStyleId>{5C22544A-7EE6-4342-B048-85BDC9FD1C3A}</a:tableStyleId>
              </a:tblPr>
              <a:tblGrid>
                <a:gridCol w="1136635">
                  <a:extLst>
                    <a:ext uri="{9D8B030D-6E8A-4147-A177-3AD203B41FA5}">
                      <a16:colId xmlns:a16="http://schemas.microsoft.com/office/drawing/2014/main" val="3662408154"/>
                    </a:ext>
                  </a:extLst>
                </a:gridCol>
                <a:gridCol w="958085">
                  <a:extLst>
                    <a:ext uri="{9D8B030D-6E8A-4147-A177-3AD203B41FA5}">
                      <a16:colId xmlns:a16="http://schemas.microsoft.com/office/drawing/2014/main" val="877492453"/>
                    </a:ext>
                  </a:extLst>
                </a:gridCol>
                <a:gridCol w="1169311">
                  <a:extLst>
                    <a:ext uri="{9D8B030D-6E8A-4147-A177-3AD203B41FA5}">
                      <a16:colId xmlns:a16="http://schemas.microsoft.com/office/drawing/2014/main" val="1647220373"/>
                    </a:ext>
                  </a:extLst>
                </a:gridCol>
                <a:gridCol w="925408">
                  <a:extLst>
                    <a:ext uri="{9D8B030D-6E8A-4147-A177-3AD203B41FA5}">
                      <a16:colId xmlns:a16="http://schemas.microsoft.com/office/drawing/2014/main" val="527291812"/>
                    </a:ext>
                  </a:extLst>
                </a:gridCol>
              </a:tblGrid>
              <a:tr h="397996">
                <a:tc>
                  <a:txBody>
                    <a:bodyPr/>
                    <a:lstStyle/>
                    <a:p>
                      <a:pPr algn="ctr"/>
                      <a:endParaRPr lang="en-US" dirty="0"/>
                    </a:p>
                  </a:txBody>
                  <a:tcPr anchor="ctr"/>
                </a:tc>
                <a:tc>
                  <a:txBody>
                    <a:bodyPr/>
                    <a:lstStyle/>
                    <a:p>
                      <a:pPr algn="ctr"/>
                      <a:r>
                        <a:rPr lang="en-US" dirty="0"/>
                        <a:t>Count</a:t>
                      </a:r>
                    </a:p>
                  </a:txBody>
                  <a:tcPr anchor="ctr"/>
                </a:tc>
                <a:tc>
                  <a:txBody>
                    <a:bodyPr/>
                    <a:lstStyle/>
                    <a:p>
                      <a:pPr algn="ctr"/>
                      <a:r>
                        <a:rPr lang="en-US" dirty="0"/>
                        <a:t>Median</a:t>
                      </a:r>
                    </a:p>
                  </a:txBody>
                  <a:tcPr anchor="ctr"/>
                </a:tc>
                <a:tc>
                  <a:txBody>
                    <a:bodyPr/>
                    <a:lstStyle/>
                    <a:p>
                      <a:pPr algn="ctr"/>
                      <a:r>
                        <a:rPr lang="en-US" dirty="0"/>
                        <a:t>Mean</a:t>
                      </a:r>
                    </a:p>
                  </a:txBody>
                  <a:tcPr anchor="ctr"/>
                </a:tc>
                <a:extLst>
                  <a:ext uri="{0D108BD9-81ED-4DB2-BD59-A6C34878D82A}">
                    <a16:rowId xmlns:a16="http://schemas.microsoft.com/office/drawing/2014/main" val="4246408707"/>
                  </a:ext>
                </a:extLst>
              </a:tr>
              <a:tr h="397996">
                <a:tc>
                  <a:txBody>
                    <a:bodyPr/>
                    <a:lstStyle/>
                    <a:p>
                      <a:pPr algn="ctr"/>
                      <a:r>
                        <a:rPr lang="en-US" dirty="0"/>
                        <a:t>Total</a:t>
                      </a:r>
                    </a:p>
                  </a:txBody>
                  <a:tcPr anchor="ctr"/>
                </a:tc>
                <a:tc>
                  <a:txBody>
                    <a:bodyPr/>
                    <a:lstStyle/>
                    <a:p>
                      <a:pPr algn="ctr"/>
                      <a:r>
                        <a:rPr lang="en-US" dirty="0"/>
                        <a:t>7</a:t>
                      </a:r>
                    </a:p>
                  </a:txBody>
                  <a:tcPr anchor="ctr"/>
                </a:tc>
                <a:tc>
                  <a:txBody>
                    <a:bodyPr/>
                    <a:lstStyle/>
                    <a:p>
                      <a:pPr algn="ctr"/>
                      <a:r>
                        <a:rPr lang="en-US" dirty="0"/>
                        <a:t>30</a:t>
                      </a:r>
                    </a:p>
                  </a:txBody>
                  <a:tcPr anchor="ctr"/>
                </a:tc>
                <a:tc>
                  <a:txBody>
                    <a:bodyPr/>
                    <a:lstStyle/>
                    <a:p>
                      <a:pPr algn="ctr"/>
                      <a:r>
                        <a:rPr lang="en-US" dirty="0"/>
                        <a:t>38</a:t>
                      </a:r>
                    </a:p>
                  </a:txBody>
                  <a:tcPr anchor="ctr"/>
                </a:tc>
                <a:extLst>
                  <a:ext uri="{0D108BD9-81ED-4DB2-BD59-A6C34878D82A}">
                    <a16:rowId xmlns:a16="http://schemas.microsoft.com/office/drawing/2014/main" val="2609657070"/>
                  </a:ext>
                </a:extLst>
              </a:tr>
              <a:tr h="485178">
                <a:tc>
                  <a:txBody>
                    <a:bodyPr/>
                    <a:lstStyle/>
                    <a:p>
                      <a:pPr algn="ctr"/>
                      <a:r>
                        <a:rPr lang="en-US" dirty="0"/>
                        <a:t># Female</a:t>
                      </a:r>
                    </a:p>
                  </a:txBody>
                  <a:tcPr anchor="ctr"/>
                </a:tc>
                <a:tc>
                  <a:txBody>
                    <a:bodyPr/>
                    <a:lstStyle/>
                    <a:p>
                      <a:pPr algn="ctr"/>
                      <a:r>
                        <a:rPr lang="en-US" dirty="0"/>
                        <a:t>4</a:t>
                      </a:r>
                    </a:p>
                  </a:txBody>
                  <a:tcPr anchor="ctr"/>
                </a:tc>
                <a:tc>
                  <a:txBody>
                    <a:bodyPr/>
                    <a:lstStyle/>
                    <a:p>
                      <a:pPr algn="ctr"/>
                      <a:r>
                        <a:rPr lang="en-US" dirty="0"/>
                        <a:t>30</a:t>
                      </a:r>
                    </a:p>
                  </a:txBody>
                  <a:tcPr anchor="ctr"/>
                </a:tc>
                <a:tc>
                  <a:txBody>
                    <a:bodyPr/>
                    <a:lstStyle/>
                    <a:p>
                      <a:pPr algn="ctr"/>
                      <a:r>
                        <a:rPr lang="en-US" dirty="0"/>
                        <a:t>33.5</a:t>
                      </a:r>
                    </a:p>
                  </a:txBody>
                  <a:tcPr anchor="ctr"/>
                </a:tc>
                <a:extLst>
                  <a:ext uri="{0D108BD9-81ED-4DB2-BD59-A6C34878D82A}">
                    <a16:rowId xmlns:a16="http://schemas.microsoft.com/office/drawing/2014/main" val="2477756356"/>
                  </a:ext>
                </a:extLst>
              </a:tr>
              <a:tr h="397996">
                <a:tc>
                  <a:txBody>
                    <a:bodyPr/>
                    <a:lstStyle/>
                    <a:p>
                      <a:pPr algn="ctr"/>
                      <a:r>
                        <a:rPr lang="en-US" dirty="0"/>
                        <a:t># male</a:t>
                      </a:r>
                    </a:p>
                  </a:txBody>
                  <a:tcPr anchor="ctr"/>
                </a:tc>
                <a:tc>
                  <a:txBody>
                    <a:bodyPr/>
                    <a:lstStyle/>
                    <a:p>
                      <a:pPr algn="ctr"/>
                      <a:r>
                        <a:rPr lang="en-US" dirty="0"/>
                        <a:t>3</a:t>
                      </a:r>
                    </a:p>
                  </a:txBody>
                  <a:tcPr anchor="ctr"/>
                </a:tc>
                <a:tc>
                  <a:txBody>
                    <a:bodyPr/>
                    <a:lstStyle/>
                    <a:p>
                      <a:pPr algn="ctr"/>
                      <a:r>
                        <a:rPr lang="en-US" dirty="0"/>
                        <a:t>30</a:t>
                      </a:r>
                    </a:p>
                  </a:txBody>
                  <a:tcPr anchor="ctr"/>
                </a:tc>
                <a:tc>
                  <a:txBody>
                    <a:bodyPr/>
                    <a:lstStyle/>
                    <a:p>
                      <a:pPr algn="ctr"/>
                      <a:r>
                        <a:rPr lang="en-US" dirty="0"/>
                        <a:t>44</a:t>
                      </a:r>
                    </a:p>
                  </a:txBody>
                  <a:tcPr anchor="ctr"/>
                </a:tc>
                <a:extLst>
                  <a:ext uri="{0D108BD9-81ED-4DB2-BD59-A6C34878D82A}">
                    <a16:rowId xmlns:a16="http://schemas.microsoft.com/office/drawing/2014/main" val="3669509381"/>
                  </a:ext>
                </a:extLst>
              </a:tr>
              <a:tr h="397996">
                <a:tc>
                  <a:txBody>
                    <a:bodyPr/>
                    <a:lstStyle/>
                    <a:p>
                      <a:pPr algn="ctr"/>
                      <a:r>
                        <a:rPr lang="en-US" dirty="0"/>
                        <a:t># black</a:t>
                      </a:r>
                    </a:p>
                  </a:txBody>
                  <a:tcPr anchor="ctr"/>
                </a:tc>
                <a:tc>
                  <a:txBody>
                    <a:bodyPr/>
                    <a:lstStyle/>
                    <a:p>
                      <a:pPr algn="ctr"/>
                      <a:r>
                        <a:rPr lang="en-US" dirty="0"/>
                        <a:t>4</a:t>
                      </a:r>
                    </a:p>
                  </a:txBody>
                  <a:tcPr anchor="ctr"/>
                </a:tc>
                <a:tc>
                  <a:txBody>
                    <a:bodyPr/>
                    <a:lstStyle/>
                    <a:p>
                      <a:pPr algn="ctr"/>
                      <a:r>
                        <a:rPr lang="en-US" dirty="0"/>
                        <a:t>51</a:t>
                      </a:r>
                    </a:p>
                  </a:txBody>
                  <a:tcPr anchor="ctr"/>
                </a:tc>
                <a:tc>
                  <a:txBody>
                    <a:bodyPr/>
                    <a:lstStyle/>
                    <a:p>
                      <a:pPr algn="ctr"/>
                      <a:r>
                        <a:rPr lang="en-US" dirty="0"/>
                        <a:t>48.5</a:t>
                      </a:r>
                    </a:p>
                  </a:txBody>
                  <a:tcPr anchor="ctr"/>
                </a:tc>
                <a:extLst>
                  <a:ext uri="{0D108BD9-81ED-4DB2-BD59-A6C34878D82A}">
                    <a16:rowId xmlns:a16="http://schemas.microsoft.com/office/drawing/2014/main" val="1383342492"/>
                  </a:ext>
                </a:extLst>
              </a:tr>
              <a:tr h="397996">
                <a:tc>
                  <a:txBody>
                    <a:bodyPr/>
                    <a:lstStyle/>
                    <a:p>
                      <a:pPr algn="ctr"/>
                      <a:r>
                        <a:rPr lang="en-US" dirty="0"/>
                        <a:t># white</a:t>
                      </a:r>
                    </a:p>
                  </a:txBody>
                  <a:tcPr anchor="ctr"/>
                </a:tc>
                <a:tc>
                  <a:txBody>
                    <a:bodyPr/>
                    <a:lstStyle/>
                    <a:p>
                      <a:pPr algn="ctr"/>
                      <a:r>
                        <a:rPr lang="en-US" dirty="0"/>
                        <a:t>3</a:t>
                      </a:r>
                    </a:p>
                  </a:txBody>
                  <a:tcPr anchor="ctr"/>
                </a:tc>
                <a:tc>
                  <a:txBody>
                    <a:bodyPr/>
                    <a:lstStyle/>
                    <a:p>
                      <a:pPr algn="ctr"/>
                      <a:r>
                        <a:rPr lang="en-US" dirty="0"/>
                        <a:t>24</a:t>
                      </a:r>
                    </a:p>
                  </a:txBody>
                  <a:tcPr anchor="ctr"/>
                </a:tc>
                <a:tc>
                  <a:txBody>
                    <a:bodyPr/>
                    <a:lstStyle/>
                    <a:p>
                      <a:pPr algn="ctr"/>
                      <a:r>
                        <a:rPr lang="en-US" dirty="0"/>
                        <a:t>24</a:t>
                      </a:r>
                    </a:p>
                  </a:txBody>
                  <a:tcPr anchor="ctr"/>
                </a:tc>
                <a:extLst>
                  <a:ext uri="{0D108BD9-81ED-4DB2-BD59-A6C34878D82A}">
                    <a16:rowId xmlns:a16="http://schemas.microsoft.com/office/drawing/2014/main" val="3296498836"/>
                  </a:ext>
                </a:extLst>
              </a:tr>
              <a:tr h="397996">
                <a:tc>
                  <a:txBody>
                    <a:bodyPr/>
                    <a:lstStyle/>
                    <a:p>
                      <a:pPr algn="ctr"/>
                      <a:r>
                        <a:rPr lang="en-US" dirty="0"/>
                        <a:t>Married</a:t>
                      </a:r>
                    </a:p>
                  </a:txBody>
                  <a:tcPr anchor="ctr"/>
                </a:tc>
                <a:tc>
                  <a:txBody>
                    <a:bodyPr/>
                    <a:lstStyle/>
                    <a:p>
                      <a:pPr algn="ctr"/>
                      <a:r>
                        <a:rPr lang="en-US" dirty="0"/>
                        <a:t>4</a:t>
                      </a:r>
                    </a:p>
                  </a:txBody>
                  <a:tcPr anchor="ctr"/>
                </a:tc>
                <a:tc>
                  <a:txBody>
                    <a:bodyPr/>
                    <a:lstStyle/>
                    <a:p>
                      <a:pPr algn="ctr"/>
                      <a:r>
                        <a:rPr lang="en-US" dirty="0"/>
                        <a:t>51</a:t>
                      </a:r>
                    </a:p>
                  </a:txBody>
                  <a:tcPr anchor="ctr"/>
                </a:tc>
                <a:tc>
                  <a:txBody>
                    <a:bodyPr/>
                    <a:lstStyle/>
                    <a:p>
                      <a:pPr algn="ctr"/>
                      <a:r>
                        <a:rPr lang="en-US" dirty="0"/>
                        <a:t>54</a:t>
                      </a:r>
                    </a:p>
                  </a:txBody>
                  <a:tcPr anchor="ctr"/>
                </a:tc>
                <a:extLst>
                  <a:ext uri="{0D108BD9-81ED-4DB2-BD59-A6C34878D82A}">
                    <a16:rowId xmlns:a16="http://schemas.microsoft.com/office/drawing/2014/main" val="1388319119"/>
                  </a:ext>
                </a:extLst>
              </a:tr>
              <a:tr h="397996">
                <a:tc>
                  <a:txBody>
                    <a:bodyPr/>
                    <a:lstStyle/>
                    <a:p>
                      <a:pPr algn="ctr"/>
                      <a:r>
                        <a:rPr lang="en-US" dirty="0"/>
                        <a:t>Black F</a:t>
                      </a:r>
                    </a:p>
                  </a:txBody>
                  <a:tcPr anchor="ctr"/>
                </a:tc>
                <a:tc>
                  <a:txBody>
                    <a:bodyPr/>
                    <a:lstStyle/>
                    <a:p>
                      <a:pPr algn="ctr"/>
                      <a:r>
                        <a:rPr lang="en-US" dirty="0"/>
                        <a:t>3</a:t>
                      </a:r>
                    </a:p>
                  </a:txBody>
                  <a:tcPr anchor="ctr"/>
                </a:tc>
                <a:tc>
                  <a:txBody>
                    <a:bodyPr/>
                    <a:lstStyle/>
                    <a:p>
                      <a:pPr algn="ctr"/>
                      <a:r>
                        <a:rPr lang="en-US" dirty="0"/>
                        <a:t>36</a:t>
                      </a:r>
                    </a:p>
                  </a:txBody>
                  <a:tcPr anchor="ctr"/>
                </a:tc>
                <a:tc>
                  <a:txBody>
                    <a:bodyPr/>
                    <a:lstStyle/>
                    <a:p>
                      <a:pPr algn="ctr"/>
                      <a:r>
                        <a:rPr lang="en-US" dirty="0"/>
                        <a:t>36.7</a:t>
                      </a:r>
                    </a:p>
                  </a:txBody>
                  <a:tcPr anchor="ctr"/>
                </a:tc>
                <a:extLst>
                  <a:ext uri="{0D108BD9-81ED-4DB2-BD59-A6C34878D82A}">
                    <a16:rowId xmlns:a16="http://schemas.microsoft.com/office/drawing/2014/main" val="1740799039"/>
                  </a:ext>
                </a:extLst>
              </a:tr>
            </a:tbl>
          </a:graphicData>
        </a:graphic>
      </p:graphicFrame>
      <p:pic>
        <p:nvPicPr>
          <p:cNvPr id="20" name="Picture 19">
            <a:extLst>
              <a:ext uri="{FF2B5EF4-FFF2-40B4-BE49-F238E27FC236}">
                <a16:creationId xmlns:a16="http://schemas.microsoft.com/office/drawing/2014/main" id="{579CEDDB-78C5-EA4A-80D6-00081FD6A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79073" y="2546984"/>
            <a:ext cx="2280703" cy="2154339"/>
          </a:xfrm>
          <a:prstGeom prst="rect">
            <a:avLst/>
          </a:prstGeom>
        </p:spPr>
      </p:pic>
      <p:grpSp>
        <p:nvGrpSpPr>
          <p:cNvPr id="15" name="Group 14">
            <a:extLst>
              <a:ext uri="{FF2B5EF4-FFF2-40B4-BE49-F238E27FC236}">
                <a16:creationId xmlns:a16="http://schemas.microsoft.com/office/drawing/2014/main" id="{7B3F71AD-B8D0-E04A-B4ED-FF4FEDA98BB1}"/>
              </a:ext>
            </a:extLst>
          </p:cNvPr>
          <p:cNvGrpSpPr/>
          <p:nvPr/>
        </p:nvGrpSpPr>
        <p:grpSpPr>
          <a:xfrm>
            <a:off x="694881" y="1631842"/>
            <a:ext cx="3869190" cy="4503677"/>
            <a:chOff x="54063" y="1516781"/>
            <a:chExt cx="3869190" cy="4503677"/>
          </a:xfrm>
        </p:grpSpPr>
        <p:pic>
          <p:nvPicPr>
            <p:cNvPr id="16" name="Picture 15">
              <a:extLst>
                <a:ext uri="{FF2B5EF4-FFF2-40B4-BE49-F238E27FC236}">
                  <a16:creationId xmlns:a16="http://schemas.microsoft.com/office/drawing/2014/main" id="{5385EBA1-197D-C540-873D-9957486835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2173" y="1516781"/>
              <a:ext cx="731552" cy="1213635"/>
            </a:xfrm>
            <a:prstGeom prst="rect">
              <a:avLst/>
            </a:prstGeom>
          </p:spPr>
        </p:pic>
        <p:pic>
          <p:nvPicPr>
            <p:cNvPr id="17" name="Picture 16">
              <a:extLst>
                <a:ext uri="{FF2B5EF4-FFF2-40B4-BE49-F238E27FC236}">
                  <a16:creationId xmlns:a16="http://schemas.microsoft.com/office/drawing/2014/main" id="{98DA56A3-FAF1-E54F-90AC-6F12E00B85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924" y="4870935"/>
              <a:ext cx="298032" cy="687858"/>
            </a:xfrm>
            <a:prstGeom prst="rect">
              <a:avLst/>
            </a:prstGeom>
          </p:spPr>
        </p:pic>
        <p:pic>
          <p:nvPicPr>
            <p:cNvPr id="19" name="Picture 18">
              <a:extLst>
                <a:ext uri="{FF2B5EF4-FFF2-40B4-BE49-F238E27FC236}">
                  <a16:creationId xmlns:a16="http://schemas.microsoft.com/office/drawing/2014/main" id="{2BF1A652-BEB7-1D46-BE4E-7F99A51D92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95309" y="4540744"/>
              <a:ext cx="325281" cy="1049353"/>
            </a:xfrm>
            <a:prstGeom prst="rect">
              <a:avLst/>
            </a:prstGeom>
          </p:spPr>
        </p:pic>
        <p:sp>
          <p:nvSpPr>
            <p:cNvPr id="21" name="TextBox 20">
              <a:extLst>
                <a:ext uri="{FF2B5EF4-FFF2-40B4-BE49-F238E27FC236}">
                  <a16:creationId xmlns:a16="http://schemas.microsoft.com/office/drawing/2014/main" id="{28C4CEAA-546F-284D-B793-C04061AC115C}"/>
                </a:ext>
              </a:extLst>
            </p:cNvPr>
            <p:cNvSpPr txBox="1"/>
            <p:nvPr/>
          </p:nvSpPr>
          <p:spPr>
            <a:xfrm>
              <a:off x="54063" y="5558793"/>
              <a:ext cx="857927" cy="461665"/>
            </a:xfrm>
            <a:prstGeom prst="rect">
              <a:avLst/>
            </a:prstGeom>
            <a:noFill/>
          </p:spPr>
          <p:txBody>
            <a:bodyPr wrap="none" rtlCol="0">
              <a:spAutoFit/>
            </a:bodyPr>
            <a:lstStyle/>
            <a:p>
              <a:r>
                <a:rPr lang="en-US" sz="2400" dirty="0"/>
                <a:t>8 FBS</a:t>
              </a:r>
            </a:p>
          </p:txBody>
        </p:sp>
        <p:sp>
          <p:nvSpPr>
            <p:cNvPr id="22" name="TextBox 21">
              <a:extLst>
                <a:ext uri="{FF2B5EF4-FFF2-40B4-BE49-F238E27FC236}">
                  <a16:creationId xmlns:a16="http://schemas.microsoft.com/office/drawing/2014/main" id="{8DEF748F-F620-8B41-BF02-DC78426977AF}"/>
                </a:ext>
              </a:extLst>
            </p:cNvPr>
            <p:cNvSpPr txBox="1"/>
            <p:nvPr/>
          </p:nvSpPr>
          <p:spPr>
            <a:xfrm>
              <a:off x="1237362" y="5558793"/>
              <a:ext cx="1241174" cy="461665"/>
            </a:xfrm>
            <a:prstGeom prst="rect">
              <a:avLst/>
            </a:prstGeom>
            <a:noFill/>
          </p:spPr>
          <p:txBody>
            <a:bodyPr wrap="none" rtlCol="0">
              <a:spAutoFit/>
            </a:bodyPr>
            <a:lstStyle/>
            <a:p>
              <a:r>
                <a:rPr lang="en-US" sz="2400" dirty="0"/>
                <a:t>18 MWS</a:t>
              </a:r>
            </a:p>
          </p:txBody>
        </p:sp>
        <p:sp>
          <p:nvSpPr>
            <p:cNvPr id="23" name="TextBox 22">
              <a:extLst>
                <a:ext uri="{FF2B5EF4-FFF2-40B4-BE49-F238E27FC236}">
                  <a16:creationId xmlns:a16="http://schemas.microsoft.com/office/drawing/2014/main" id="{65403BA1-B170-8B40-A2A0-4933C4AFA44A}"/>
                </a:ext>
              </a:extLst>
            </p:cNvPr>
            <p:cNvSpPr txBox="1"/>
            <p:nvPr/>
          </p:nvSpPr>
          <p:spPr>
            <a:xfrm>
              <a:off x="526495" y="3994827"/>
              <a:ext cx="2662908" cy="461665"/>
            </a:xfrm>
            <a:prstGeom prst="rect">
              <a:avLst/>
            </a:prstGeom>
            <a:noFill/>
          </p:spPr>
          <p:txBody>
            <a:bodyPr wrap="none" rtlCol="0">
              <a:spAutoFit/>
            </a:bodyPr>
            <a:lstStyle/>
            <a:p>
              <a:r>
                <a:rPr lang="en-US" sz="2400" dirty="0"/>
                <a:t>30 MWM &amp; 36 FBM</a:t>
              </a:r>
            </a:p>
          </p:txBody>
        </p:sp>
        <p:pic>
          <p:nvPicPr>
            <p:cNvPr id="24" name="Picture 23">
              <a:extLst>
                <a:ext uri="{FF2B5EF4-FFF2-40B4-BE49-F238E27FC236}">
                  <a16:creationId xmlns:a16="http://schemas.microsoft.com/office/drawing/2014/main" id="{BEF02BA7-AB62-AE40-AA61-BB70D6DD1E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0341" y="3230101"/>
              <a:ext cx="895216" cy="813155"/>
            </a:xfrm>
            <a:prstGeom prst="rect">
              <a:avLst/>
            </a:prstGeom>
          </p:spPr>
        </p:pic>
        <p:pic>
          <p:nvPicPr>
            <p:cNvPr id="25" name="Picture 24">
              <a:extLst>
                <a:ext uri="{FF2B5EF4-FFF2-40B4-BE49-F238E27FC236}">
                  <a16:creationId xmlns:a16="http://schemas.microsoft.com/office/drawing/2014/main" id="{F50049F9-DA3E-AC4F-9FF2-BBD32F5FC1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189403" y="4627105"/>
              <a:ext cx="298346" cy="876629"/>
            </a:xfrm>
            <a:prstGeom prst="rect">
              <a:avLst/>
            </a:prstGeom>
          </p:spPr>
        </p:pic>
        <p:sp>
          <p:nvSpPr>
            <p:cNvPr id="26" name="TextBox 25">
              <a:extLst>
                <a:ext uri="{FF2B5EF4-FFF2-40B4-BE49-F238E27FC236}">
                  <a16:creationId xmlns:a16="http://schemas.microsoft.com/office/drawing/2014/main" id="{C5B5255B-5205-2F48-96FD-97BF06BDA448}"/>
                </a:ext>
              </a:extLst>
            </p:cNvPr>
            <p:cNvSpPr txBox="1"/>
            <p:nvPr/>
          </p:nvSpPr>
          <p:spPr>
            <a:xfrm>
              <a:off x="2803908" y="5558793"/>
              <a:ext cx="1119345" cy="461665"/>
            </a:xfrm>
            <a:prstGeom prst="rect">
              <a:avLst/>
            </a:prstGeom>
            <a:noFill/>
          </p:spPr>
          <p:txBody>
            <a:bodyPr wrap="none" rtlCol="0">
              <a:spAutoFit/>
            </a:bodyPr>
            <a:lstStyle/>
            <a:p>
              <a:r>
                <a:rPr lang="en-US" sz="2400" dirty="0"/>
                <a:t>24 FWS</a:t>
              </a:r>
            </a:p>
          </p:txBody>
        </p:sp>
        <p:sp>
          <p:nvSpPr>
            <p:cNvPr id="27" name="TextBox 26">
              <a:extLst>
                <a:ext uri="{FF2B5EF4-FFF2-40B4-BE49-F238E27FC236}">
                  <a16:creationId xmlns:a16="http://schemas.microsoft.com/office/drawing/2014/main" id="{3A4B8BD8-8FB7-BB47-A3EF-D3621C71D261}"/>
                </a:ext>
              </a:extLst>
            </p:cNvPr>
            <p:cNvSpPr txBox="1"/>
            <p:nvPr/>
          </p:nvSpPr>
          <p:spPr>
            <a:xfrm>
              <a:off x="580195" y="2690404"/>
              <a:ext cx="2555508" cy="461665"/>
            </a:xfrm>
            <a:prstGeom prst="rect">
              <a:avLst/>
            </a:prstGeom>
            <a:noFill/>
          </p:spPr>
          <p:txBody>
            <a:bodyPr wrap="none" rtlCol="0">
              <a:spAutoFit/>
            </a:bodyPr>
            <a:lstStyle/>
            <a:p>
              <a:r>
                <a:rPr lang="en-US" sz="2400" dirty="0"/>
                <a:t>66 FBM &amp; 84 MBM</a:t>
              </a:r>
            </a:p>
          </p:txBody>
        </p:sp>
      </p:grpSp>
      <p:sp>
        <p:nvSpPr>
          <p:cNvPr id="13" name="TextBox 12">
            <a:extLst>
              <a:ext uri="{FF2B5EF4-FFF2-40B4-BE49-F238E27FC236}">
                <a16:creationId xmlns:a16="http://schemas.microsoft.com/office/drawing/2014/main" id="{6773591B-2F6A-FD4D-911B-B120E3150F1F}"/>
              </a:ext>
            </a:extLst>
          </p:cNvPr>
          <p:cNvSpPr txBox="1"/>
          <p:nvPr/>
        </p:nvSpPr>
        <p:spPr>
          <a:xfrm>
            <a:off x="5297380" y="5562600"/>
            <a:ext cx="6894620" cy="1200329"/>
          </a:xfrm>
          <a:prstGeom prst="rect">
            <a:avLst/>
          </a:prstGeom>
          <a:noFill/>
        </p:spPr>
        <p:txBody>
          <a:bodyPr wrap="square" rtlCol="0">
            <a:spAutoFit/>
          </a:bodyPr>
          <a:lstStyle/>
          <a:p>
            <a:r>
              <a:rPr lang="en-US" sz="2400" dirty="0"/>
              <a:t>This table can be expressed by 164 equations.</a:t>
            </a:r>
          </a:p>
          <a:p>
            <a:r>
              <a:rPr lang="en-US" sz="2400" dirty="0"/>
              <a:t>Solving those equations takes</a:t>
            </a:r>
            <a:br>
              <a:rPr lang="en-US" sz="2400" dirty="0"/>
            </a:br>
            <a:r>
              <a:rPr lang="en-US" sz="2400" dirty="0"/>
              <a:t>0.2 seconds on a 2013 MacBook Pro.</a:t>
            </a:r>
          </a:p>
        </p:txBody>
      </p:sp>
    </p:spTree>
    <p:extLst>
      <p:ext uri="{BB962C8B-B14F-4D97-AF65-F5344CB8AC3E}">
        <p14:creationId xmlns:p14="http://schemas.microsoft.com/office/powerpoint/2010/main" val="400222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9170-908C-1F46-9AC4-DF20868264ED}"/>
              </a:ext>
            </a:extLst>
          </p:cNvPr>
          <p:cNvSpPr>
            <a:spLocks noGrp="1"/>
          </p:cNvSpPr>
          <p:nvPr>
            <p:ph type="title"/>
          </p:nvPr>
        </p:nvSpPr>
        <p:spPr/>
        <p:txBody>
          <a:bodyPr/>
          <a:lstStyle/>
          <a:p>
            <a:r>
              <a:rPr lang="en-US" dirty="0"/>
              <a:t>The problem with publishing fewer statistics: </a:t>
            </a:r>
            <a:br>
              <a:rPr lang="en-US" dirty="0"/>
            </a:br>
            <a:r>
              <a:rPr lang="en-US" dirty="0"/>
              <a:t>it’s hard to know how many statistics is “too many.”</a:t>
            </a:r>
          </a:p>
        </p:txBody>
      </p:sp>
      <p:sp>
        <p:nvSpPr>
          <p:cNvPr id="4" name="Slide Number Placeholder 3">
            <a:extLst>
              <a:ext uri="{FF2B5EF4-FFF2-40B4-BE49-F238E27FC236}">
                <a16:creationId xmlns:a16="http://schemas.microsoft.com/office/drawing/2014/main" id="{59C8B4B6-3749-6C49-9AD6-4782060BD1BA}"/>
              </a:ext>
            </a:extLst>
          </p:cNvPr>
          <p:cNvSpPr>
            <a:spLocks noGrp="1"/>
          </p:cNvSpPr>
          <p:nvPr>
            <p:ph type="sldNum" sz="quarter" idx="12"/>
          </p:nvPr>
        </p:nvSpPr>
        <p:spPr/>
        <p:txBody>
          <a:bodyPr/>
          <a:lstStyle/>
          <a:p>
            <a:fld id="{6B70B6FD-B4DD-4C3C-B591-D26FF6FF6394}" type="slidenum">
              <a:rPr lang="en-US" smtClean="0"/>
              <a:pPr/>
              <a:t>32</a:t>
            </a:fld>
            <a:endParaRPr lang="en-US"/>
          </a:p>
        </p:txBody>
      </p:sp>
      <p:sp>
        <p:nvSpPr>
          <p:cNvPr id="6" name="Right Arrow 5">
            <a:extLst>
              <a:ext uri="{FF2B5EF4-FFF2-40B4-BE49-F238E27FC236}">
                <a16:creationId xmlns:a16="http://schemas.microsoft.com/office/drawing/2014/main" id="{C4D244A5-3A5D-6345-9367-A659718BE99A}"/>
              </a:ext>
            </a:extLst>
          </p:cNvPr>
          <p:cNvSpPr/>
          <p:nvPr/>
        </p:nvSpPr>
        <p:spPr>
          <a:xfrm rot="10800000">
            <a:off x="4820860" y="3319867"/>
            <a:ext cx="1879970" cy="875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517E3AB2-1875-3045-A329-7F66001D52D1}"/>
              </a:ext>
            </a:extLst>
          </p:cNvPr>
          <p:cNvGraphicFramePr>
            <a:graphicFrameLocks noGrp="1"/>
          </p:cNvGraphicFramePr>
          <p:nvPr>
            <p:extLst>
              <p:ext uri="{D42A27DB-BD31-4B8C-83A1-F6EECF244321}">
                <p14:modId xmlns:p14="http://schemas.microsoft.com/office/powerpoint/2010/main" val="3305211806"/>
              </p:ext>
            </p:extLst>
          </p:nvPr>
        </p:nvGraphicFramePr>
        <p:xfrm>
          <a:off x="533400" y="2121965"/>
          <a:ext cx="1752600" cy="327115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3662408154"/>
                    </a:ext>
                  </a:extLst>
                </a:gridCol>
              </a:tblGrid>
              <a:tr h="397996">
                <a:tc>
                  <a:txBody>
                    <a:bodyPr/>
                    <a:lstStyle/>
                    <a:p>
                      <a:pPr algn="ctr"/>
                      <a:r>
                        <a:rPr lang="en-US" dirty="0"/>
                        <a:t>Solution #1</a:t>
                      </a:r>
                    </a:p>
                  </a:txBody>
                  <a:tcPr anchor="ctr"/>
                </a:tc>
                <a:extLst>
                  <a:ext uri="{0D108BD9-81ED-4DB2-BD59-A6C34878D82A}">
                    <a16:rowId xmlns:a16="http://schemas.microsoft.com/office/drawing/2014/main" val="4246408707"/>
                  </a:ext>
                </a:extLst>
              </a:tr>
              <a:tr h="397996">
                <a:tc>
                  <a:txBody>
                    <a:bodyPr/>
                    <a:lstStyle/>
                    <a:p>
                      <a:pPr algn="ctr"/>
                      <a:r>
                        <a:rPr lang="en-US" dirty="0"/>
                        <a:t>8 FBS</a:t>
                      </a:r>
                    </a:p>
                  </a:txBody>
                  <a:tcPr anchor="ctr"/>
                </a:tc>
                <a:extLst>
                  <a:ext uri="{0D108BD9-81ED-4DB2-BD59-A6C34878D82A}">
                    <a16:rowId xmlns:a16="http://schemas.microsoft.com/office/drawing/2014/main" val="2609657070"/>
                  </a:ext>
                </a:extLst>
              </a:tr>
              <a:tr h="485178">
                <a:tc>
                  <a:txBody>
                    <a:bodyPr/>
                    <a:lstStyle/>
                    <a:p>
                      <a:pPr algn="ctr"/>
                      <a:r>
                        <a:rPr lang="en-US" dirty="0"/>
                        <a:t>18 MWS</a:t>
                      </a:r>
                    </a:p>
                  </a:txBody>
                  <a:tcPr anchor="ctr"/>
                </a:tc>
                <a:extLst>
                  <a:ext uri="{0D108BD9-81ED-4DB2-BD59-A6C34878D82A}">
                    <a16:rowId xmlns:a16="http://schemas.microsoft.com/office/drawing/2014/main" val="2477756356"/>
                  </a:ext>
                </a:extLst>
              </a:tr>
              <a:tr h="397996">
                <a:tc>
                  <a:txBody>
                    <a:bodyPr/>
                    <a:lstStyle/>
                    <a:p>
                      <a:pPr algn="ctr"/>
                      <a:r>
                        <a:rPr lang="en-US" dirty="0"/>
                        <a:t>24 FWS</a:t>
                      </a:r>
                    </a:p>
                  </a:txBody>
                  <a:tcPr anchor="ctr"/>
                </a:tc>
                <a:extLst>
                  <a:ext uri="{0D108BD9-81ED-4DB2-BD59-A6C34878D82A}">
                    <a16:rowId xmlns:a16="http://schemas.microsoft.com/office/drawing/2014/main" val="3669509381"/>
                  </a:ext>
                </a:extLst>
              </a:tr>
              <a:tr h="397996">
                <a:tc>
                  <a:txBody>
                    <a:bodyPr/>
                    <a:lstStyle/>
                    <a:p>
                      <a:pPr algn="ctr"/>
                      <a:r>
                        <a:rPr lang="en-US" dirty="0"/>
                        <a:t>30 MWM</a:t>
                      </a:r>
                    </a:p>
                  </a:txBody>
                  <a:tcPr anchor="ctr"/>
                </a:tc>
                <a:extLst>
                  <a:ext uri="{0D108BD9-81ED-4DB2-BD59-A6C34878D82A}">
                    <a16:rowId xmlns:a16="http://schemas.microsoft.com/office/drawing/2014/main" val="1383342492"/>
                  </a:ext>
                </a:extLst>
              </a:tr>
              <a:tr h="397996">
                <a:tc>
                  <a:txBody>
                    <a:bodyPr/>
                    <a:lstStyle/>
                    <a:p>
                      <a:pPr algn="ctr"/>
                      <a:r>
                        <a:rPr lang="en-US" dirty="0"/>
                        <a:t>36 FBM</a:t>
                      </a:r>
                    </a:p>
                  </a:txBody>
                  <a:tcPr anchor="ctr"/>
                </a:tc>
                <a:extLst>
                  <a:ext uri="{0D108BD9-81ED-4DB2-BD59-A6C34878D82A}">
                    <a16:rowId xmlns:a16="http://schemas.microsoft.com/office/drawing/2014/main" val="3296498836"/>
                  </a:ext>
                </a:extLst>
              </a:tr>
              <a:tr h="397996">
                <a:tc>
                  <a:txBody>
                    <a:bodyPr/>
                    <a:lstStyle/>
                    <a:p>
                      <a:pPr algn="ctr"/>
                      <a:r>
                        <a:rPr lang="en-US" dirty="0"/>
                        <a:t>66 FBM</a:t>
                      </a:r>
                    </a:p>
                  </a:txBody>
                  <a:tcPr anchor="ctr"/>
                </a:tc>
                <a:extLst>
                  <a:ext uri="{0D108BD9-81ED-4DB2-BD59-A6C34878D82A}">
                    <a16:rowId xmlns:a16="http://schemas.microsoft.com/office/drawing/2014/main" val="660680378"/>
                  </a:ext>
                </a:extLst>
              </a:tr>
              <a:tr h="397996">
                <a:tc>
                  <a:txBody>
                    <a:bodyPr/>
                    <a:lstStyle/>
                    <a:p>
                      <a:pPr algn="ctr"/>
                      <a:r>
                        <a:rPr lang="en-US" dirty="0"/>
                        <a:t>84 MBM</a:t>
                      </a:r>
                    </a:p>
                  </a:txBody>
                  <a:tcPr anchor="ctr"/>
                </a:tc>
                <a:extLst>
                  <a:ext uri="{0D108BD9-81ED-4DB2-BD59-A6C34878D82A}">
                    <a16:rowId xmlns:a16="http://schemas.microsoft.com/office/drawing/2014/main" val="1388319119"/>
                  </a:ext>
                </a:extLst>
              </a:tr>
            </a:tbl>
          </a:graphicData>
        </a:graphic>
      </p:graphicFrame>
      <p:graphicFrame>
        <p:nvGraphicFramePr>
          <p:cNvPr id="9" name="Table 8">
            <a:extLst>
              <a:ext uri="{FF2B5EF4-FFF2-40B4-BE49-F238E27FC236}">
                <a16:creationId xmlns:a16="http://schemas.microsoft.com/office/drawing/2014/main" id="{F215B72A-5016-EB47-8DDA-6A6FF5CEA26B}"/>
              </a:ext>
            </a:extLst>
          </p:cNvPr>
          <p:cNvGraphicFramePr>
            <a:graphicFrameLocks noGrp="1"/>
          </p:cNvGraphicFramePr>
          <p:nvPr>
            <p:extLst>
              <p:ext uri="{D42A27DB-BD31-4B8C-83A1-F6EECF244321}">
                <p14:modId xmlns:p14="http://schemas.microsoft.com/office/powerpoint/2010/main" val="55020166"/>
              </p:ext>
            </p:extLst>
          </p:nvPr>
        </p:nvGraphicFramePr>
        <p:xfrm>
          <a:off x="2720093" y="2121965"/>
          <a:ext cx="1752600" cy="327115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3662408154"/>
                    </a:ext>
                  </a:extLst>
                </a:gridCol>
              </a:tblGrid>
              <a:tr h="397996">
                <a:tc>
                  <a:txBody>
                    <a:bodyPr/>
                    <a:lstStyle/>
                    <a:p>
                      <a:pPr algn="ctr"/>
                      <a:r>
                        <a:rPr lang="en-US" dirty="0"/>
                        <a:t>Solution #2</a:t>
                      </a:r>
                    </a:p>
                  </a:txBody>
                  <a:tcPr anchor="ctr"/>
                </a:tc>
                <a:extLst>
                  <a:ext uri="{0D108BD9-81ED-4DB2-BD59-A6C34878D82A}">
                    <a16:rowId xmlns:a16="http://schemas.microsoft.com/office/drawing/2014/main" val="4246408707"/>
                  </a:ext>
                </a:extLst>
              </a:tr>
              <a:tr h="397996">
                <a:tc>
                  <a:txBody>
                    <a:bodyPr/>
                    <a:lstStyle/>
                    <a:p>
                      <a:pPr algn="ctr"/>
                      <a:r>
                        <a:rPr lang="en-US" dirty="0"/>
                        <a:t>2 FBS</a:t>
                      </a:r>
                    </a:p>
                  </a:txBody>
                  <a:tcPr anchor="ctr"/>
                </a:tc>
                <a:extLst>
                  <a:ext uri="{0D108BD9-81ED-4DB2-BD59-A6C34878D82A}">
                    <a16:rowId xmlns:a16="http://schemas.microsoft.com/office/drawing/2014/main" val="2609657070"/>
                  </a:ext>
                </a:extLst>
              </a:tr>
              <a:tr h="485178">
                <a:tc>
                  <a:txBody>
                    <a:bodyPr/>
                    <a:lstStyle/>
                    <a:p>
                      <a:pPr algn="ctr"/>
                      <a:r>
                        <a:rPr lang="en-US" dirty="0"/>
                        <a:t>12 MWS</a:t>
                      </a:r>
                    </a:p>
                  </a:txBody>
                  <a:tcPr anchor="ctr"/>
                </a:tc>
                <a:extLst>
                  <a:ext uri="{0D108BD9-81ED-4DB2-BD59-A6C34878D82A}">
                    <a16:rowId xmlns:a16="http://schemas.microsoft.com/office/drawing/2014/main" val="2477756356"/>
                  </a:ext>
                </a:extLst>
              </a:tr>
              <a:tr h="397996">
                <a:tc>
                  <a:txBody>
                    <a:bodyPr/>
                    <a:lstStyle/>
                    <a:p>
                      <a:pPr algn="ctr"/>
                      <a:r>
                        <a:rPr lang="en-US" dirty="0"/>
                        <a:t>24 FWS</a:t>
                      </a:r>
                    </a:p>
                  </a:txBody>
                  <a:tcPr anchor="ctr"/>
                </a:tc>
                <a:extLst>
                  <a:ext uri="{0D108BD9-81ED-4DB2-BD59-A6C34878D82A}">
                    <a16:rowId xmlns:a16="http://schemas.microsoft.com/office/drawing/2014/main" val="3669509381"/>
                  </a:ext>
                </a:extLst>
              </a:tr>
              <a:tr h="397996">
                <a:tc>
                  <a:txBody>
                    <a:bodyPr/>
                    <a:lstStyle/>
                    <a:p>
                      <a:pPr algn="ctr"/>
                      <a:r>
                        <a:rPr lang="en-US" dirty="0"/>
                        <a:t>30 MBM</a:t>
                      </a:r>
                    </a:p>
                  </a:txBody>
                  <a:tcPr anchor="ctr"/>
                </a:tc>
                <a:extLst>
                  <a:ext uri="{0D108BD9-81ED-4DB2-BD59-A6C34878D82A}">
                    <a16:rowId xmlns:a16="http://schemas.microsoft.com/office/drawing/2014/main" val="1383342492"/>
                  </a:ext>
                </a:extLst>
              </a:tr>
              <a:tr h="397996">
                <a:tc>
                  <a:txBody>
                    <a:bodyPr/>
                    <a:lstStyle/>
                    <a:p>
                      <a:pPr algn="ctr"/>
                      <a:r>
                        <a:rPr lang="en-US" dirty="0"/>
                        <a:t>36 FWM</a:t>
                      </a:r>
                    </a:p>
                  </a:txBody>
                  <a:tcPr anchor="ctr"/>
                </a:tc>
                <a:extLst>
                  <a:ext uri="{0D108BD9-81ED-4DB2-BD59-A6C34878D82A}">
                    <a16:rowId xmlns:a16="http://schemas.microsoft.com/office/drawing/2014/main" val="3296498836"/>
                  </a:ext>
                </a:extLst>
              </a:tr>
              <a:tr h="397996">
                <a:tc>
                  <a:txBody>
                    <a:bodyPr/>
                    <a:lstStyle/>
                    <a:p>
                      <a:pPr algn="ctr"/>
                      <a:r>
                        <a:rPr lang="en-US" dirty="0"/>
                        <a:t>72 FBM</a:t>
                      </a:r>
                    </a:p>
                  </a:txBody>
                  <a:tcPr anchor="ctr"/>
                </a:tc>
                <a:extLst>
                  <a:ext uri="{0D108BD9-81ED-4DB2-BD59-A6C34878D82A}">
                    <a16:rowId xmlns:a16="http://schemas.microsoft.com/office/drawing/2014/main" val="660680378"/>
                  </a:ext>
                </a:extLst>
              </a:tr>
              <a:tr h="397996">
                <a:tc>
                  <a:txBody>
                    <a:bodyPr/>
                    <a:lstStyle/>
                    <a:p>
                      <a:pPr algn="ctr"/>
                      <a:r>
                        <a:rPr lang="en-US" dirty="0"/>
                        <a:t>90 MBM</a:t>
                      </a:r>
                    </a:p>
                  </a:txBody>
                  <a:tcPr anchor="ctr"/>
                </a:tc>
                <a:extLst>
                  <a:ext uri="{0D108BD9-81ED-4DB2-BD59-A6C34878D82A}">
                    <a16:rowId xmlns:a16="http://schemas.microsoft.com/office/drawing/2014/main" val="1388319119"/>
                  </a:ext>
                </a:extLst>
              </a:tr>
            </a:tbl>
          </a:graphicData>
        </a:graphic>
      </p:graphicFrame>
      <p:sp>
        <p:nvSpPr>
          <p:cNvPr id="10" name="Oval 9">
            <a:extLst>
              <a:ext uri="{FF2B5EF4-FFF2-40B4-BE49-F238E27FC236}">
                <a16:creationId xmlns:a16="http://schemas.microsoft.com/office/drawing/2014/main" id="{E6D4F287-293C-3145-846B-D070F1324E47}"/>
              </a:ext>
            </a:extLst>
          </p:cNvPr>
          <p:cNvSpPr/>
          <p:nvPr/>
        </p:nvSpPr>
        <p:spPr>
          <a:xfrm>
            <a:off x="357893" y="3319867"/>
            <a:ext cx="41148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17">
            <a:extLst>
              <a:ext uri="{FF2B5EF4-FFF2-40B4-BE49-F238E27FC236}">
                <a16:creationId xmlns:a16="http://schemas.microsoft.com/office/drawing/2014/main" id="{485D6AC5-607D-6B46-AA22-52C8A2A67528}"/>
              </a:ext>
            </a:extLst>
          </p:cNvPr>
          <p:cNvGraphicFramePr>
            <a:graphicFrameLocks/>
          </p:cNvGraphicFramePr>
          <p:nvPr>
            <p:extLst>
              <p:ext uri="{D42A27DB-BD31-4B8C-83A1-F6EECF244321}">
                <p14:modId xmlns:p14="http://schemas.microsoft.com/office/powerpoint/2010/main" val="3623293398"/>
              </p:ext>
            </p:extLst>
          </p:nvPr>
        </p:nvGraphicFramePr>
        <p:xfrm>
          <a:off x="7189781" y="2118553"/>
          <a:ext cx="4189439" cy="3271150"/>
        </p:xfrm>
        <a:graphic>
          <a:graphicData uri="http://schemas.openxmlformats.org/drawingml/2006/table">
            <a:tbl>
              <a:tblPr firstRow="1" bandRow="1">
                <a:tableStyleId>{5C22544A-7EE6-4342-B048-85BDC9FD1C3A}</a:tableStyleId>
              </a:tblPr>
              <a:tblGrid>
                <a:gridCol w="1136635">
                  <a:extLst>
                    <a:ext uri="{9D8B030D-6E8A-4147-A177-3AD203B41FA5}">
                      <a16:colId xmlns:a16="http://schemas.microsoft.com/office/drawing/2014/main" val="3662408154"/>
                    </a:ext>
                  </a:extLst>
                </a:gridCol>
                <a:gridCol w="958085">
                  <a:extLst>
                    <a:ext uri="{9D8B030D-6E8A-4147-A177-3AD203B41FA5}">
                      <a16:colId xmlns:a16="http://schemas.microsoft.com/office/drawing/2014/main" val="877492453"/>
                    </a:ext>
                  </a:extLst>
                </a:gridCol>
                <a:gridCol w="1169311">
                  <a:extLst>
                    <a:ext uri="{9D8B030D-6E8A-4147-A177-3AD203B41FA5}">
                      <a16:colId xmlns:a16="http://schemas.microsoft.com/office/drawing/2014/main" val="1647220373"/>
                    </a:ext>
                  </a:extLst>
                </a:gridCol>
                <a:gridCol w="925408">
                  <a:extLst>
                    <a:ext uri="{9D8B030D-6E8A-4147-A177-3AD203B41FA5}">
                      <a16:colId xmlns:a16="http://schemas.microsoft.com/office/drawing/2014/main" val="527291812"/>
                    </a:ext>
                  </a:extLst>
                </a:gridCol>
              </a:tblGrid>
              <a:tr h="397996">
                <a:tc>
                  <a:txBody>
                    <a:bodyPr/>
                    <a:lstStyle/>
                    <a:p>
                      <a:pPr algn="ctr"/>
                      <a:endParaRPr lang="en-US" dirty="0"/>
                    </a:p>
                  </a:txBody>
                  <a:tcPr anchor="ctr"/>
                </a:tc>
                <a:tc>
                  <a:txBody>
                    <a:bodyPr/>
                    <a:lstStyle/>
                    <a:p>
                      <a:pPr algn="ctr"/>
                      <a:r>
                        <a:rPr lang="en-US" dirty="0"/>
                        <a:t>Count</a:t>
                      </a:r>
                    </a:p>
                  </a:txBody>
                  <a:tcPr anchor="ctr"/>
                </a:tc>
                <a:tc>
                  <a:txBody>
                    <a:bodyPr/>
                    <a:lstStyle/>
                    <a:p>
                      <a:pPr algn="ctr"/>
                      <a:r>
                        <a:rPr lang="en-US" dirty="0"/>
                        <a:t>Median</a:t>
                      </a:r>
                    </a:p>
                  </a:txBody>
                  <a:tcPr anchor="ctr"/>
                </a:tc>
                <a:tc>
                  <a:txBody>
                    <a:bodyPr/>
                    <a:lstStyle/>
                    <a:p>
                      <a:pPr algn="ctr"/>
                      <a:r>
                        <a:rPr lang="en-US" dirty="0"/>
                        <a:t>Mean</a:t>
                      </a:r>
                    </a:p>
                  </a:txBody>
                  <a:tcPr anchor="ctr"/>
                </a:tc>
                <a:extLst>
                  <a:ext uri="{0D108BD9-81ED-4DB2-BD59-A6C34878D82A}">
                    <a16:rowId xmlns:a16="http://schemas.microsoft.com/office/drawing/2014/main" val="4246408707"/>
                  </a:ext>
                </a:extLst>
              </a:tr>
              <a:tr h="397996">
                <a:tc>
                  <a:txBody>
                    <a:bodyPr/>
                    <a:lstStyle/>
                    <a:p>
                      <a:pPr algn="ctr"/>
                      <a:r>
                        <a:rPr lang="en-US" dirty="0"/>
                        <a:t>Total</a:t>
                      </a:r>
                    </a:p>
                  </a:txBody>
                  <a:tcPr anchor="ctr"/>
                </a:tc>
                <a:tc>
                  <a:txBody>
                    <a:bodyPr/>
                    <a:lstStyle/>
                    <a:p>
                      <a:pPr algn="ctr"/>
                      <a:r>
                        <a:rPr lang="en-US" dirty="0"/>
                        <a:t>7</a:t>
                      </a:r>
                    </a:p>
                  </a:txBody>
                  <a:tcPr anchor="ctr"/>
                </a:tc>
                <a:tc>
                  <a:txBody>
                    <a:bodyPr/>
                    <a:lstStyle/>
                    <a:p>
                      <a:pPr algn="ctr"/>
                      <a:r>
                        <a:rPr lang="en-US" dirty="0"/>
                        <a:t>30</a:t>
                      </a:r>
                    </a:p>
                  </a:txBody>
                  <a:tcPr anchor="ctr"/>
                </a:tc>
                <a:tc>
                  <a:txBody>
                    <a:bodyPr/>
                    <a:lstStyle/>
                    <a:p>
                      <a:pPr algn="ctr"/>
                      <a:r>
                        <a:rPr lang="en-US" dirty="0"/>
                        <a:t>38</a:t>
                      </a:r>
                    </a:p>
                  </a:txBody>
                  <a:tcPr anchor="ctr"/>
                </a:tc>
                <a:extLst>
                  <a:ext uri="{0D108BD9-81ED-4DB2-BD59-A6C34878D82A}">
                    <a16:rowId xmlns:a16="http://schemas.microsoft.com/office/drawing/2014/main" val="2609657070"/>
                  </a:ext>
                </a:extLst>
              </a:tr>
              <a:tr h="485178">
                <a:tc>
                  <a:txBody>
                    <a:bodyPr/>
                    <a:lstStyle/>
                    <a:p>
                      <a:pPr algn="ctr"/>
                      <a:r>
                        <a:rPr lang="en-US" dirty="0"/>
                        <a:t># Female</a:t>
                      </a:r>
                    </a:p>
                  </a:txBody>
                  <a:tcPr anchor="ctr"/>
                </a:tc>
                <a:tc>
                  <a:txBody>
                    <a:bodyPr/>
                    <a:lstStyle/>
                    <a:p>
                      <a:pPr algn="ctr"/>
                      <a:r>
                        <a:rPr lang="en-US" dirty="0"/>
                        <a:t>4</a:t>
                      </a:r>
                    </a:p>
                  </a:txBody>
                  <a:tcPr anchor="ctr"/>
                </a:tc>
                <a:tc>
                  <a:txBody>
                    <a:bodyPr/>
                    <a:lstStyle/>
                    <a:p>
                      <a:pPr algn="ctr"/>
                      <a:r>
                        <a:rPr lang="en-US" dirty="0"/>
                        <a:t>30</a:t>
                      </a:r>
                    </a:p>
                  </a:txBody>
                  <a:tcPr anchor="ctr"/>
                </a:tc>
                <a:tc>
                  <a:txBody>
                    <a:bodyPr/>
                    <a:lstStyle/>
                    <a:p>
                      <a:pPr algn="ctr"/>
                      <a:r>
                        <a:rPr lang="en-US" dirty="0"/>
                        <a:t>33.5</a:t>
                      </a:r>
                    </a:p>
                  </a:txBody>
                  <a:tcPr anchor="ctr"/>
                </a:tc>
                <a:extLst>
                  <a:ext uri="{0D108BD9-81ED-4DB2-BD59-A6C34878D82A}">
                    <a16:rowId xmlns:a16="http://schemas.microsoft.com/office/drawing/2014/main" val="2477756356"/>
                  </a:ext>
                </a:extLst>
              </a:tr>
              <a:tr h="397996">
                <a:tc>
                  <a:txBody>
                    <a:bodyPr/>
                    <a:lstStyle/>
                    <a:p>
                      <a:pPr algn="ctr"/>
                      <a:r>
                        <a:rPr lang="en-US" dirty="0"/>
                        <a:t># male</a:t>
                      </a:r>
                    </a:p>
                  </a:txBody>
                  <a:tcPr anchor="ctr"/>
                </a:tc>
                <a:tc>
                  <a:txBody>
                    <a:bodyPr/>
                    <a:lstStyle/>
                    <a:p>
                      <a:pPr algn="ctr"/>
                      <a:r>
                        <a:rPr lang="en-US" dirty="0"/>
                        <a:t>3</a:t>
                      </a:r>
                    </a:p>
                  </a:txBody>
                  <a:tcPr anchor="ctr"/>
                </a:tc>
                <a:tc>
                  <a:txBody>
                    <a:bodyPr/>
                    <a:lstStyle/>
                    <a:p>
                      <a:pPr algn="ctr"/>
                      <a:r>
                        <a:rPr lang="en-US" dirty="0"/>
                        <a:t>30</a:t>
                      </a:r>
                    </a:p>
                  </a:txBody>
                  <a:tcPr anchor="ctr"/>
                </a:tc>
                <a:tc>
                  <a:txBody>
                    <a:bodyPr/>
                    <a:lstStyle/>
                    <a:p>
                      <a:pPr algn="ctr"/>
                      <a:r>
                        <a:rPr lang="en-US" dirty="0"/>
                        <a:t>44</a:t>
                      </a:r>
                    </a:p>
                  </a:txBody>
                  <a:tcPr anchor="ctr"/>
                </a:tc>
                <a:extLst>
                  <a:ext uri="{0D108BD9-81ED-4DB2-BD59-A6C34878D82A}">
                    <a16:rowId xmlns:a16="http://schemas.microsoft.com/office/drawing/2014/main" val="3669509381"/>
                  </a:ext>
                </a:extLst>
              </a:tr>
              <a:tr h="397996">
                <a:tc>
                  <a:txBody>
                    <a:bodyPr/>
                    <a:lstStyle/>
                    <a:p>
                      <a:pPr algn="ctr"/>
                      <a:r>
                        <a:rPr lang="en-US" dirty="0"/>
                        <a:t># black</a:t>
                      </a:r>
                    </a:p>
                  </a:txBody>
                  <a:tcPr anchor="ctr"/>
                </a:tc>
                <a:tc>
                  <a:txBody>
                    <a:bodyPr/>
                    <a:lstStyle/>
                    <a:p>
                      <a:pPr algn="ctr"/>
                      <a:r>
                        <a:rPr lang="en-US" dirty="0"/>
                        <a:t>4</a:t>
                      </a:r>
                    </a:p>
                  </a:txBody>
                  <a:tcPr anchor="ctr"/>
                </a:tc>
                <a:tc>
                  <a:txBody>
                    <a:bodyPr/>
                    <a:lstStyle/>
                    <a:p>
                      <a:pPr algn="ctr"/>
                      <a:r>
                        <a:rPr lang="en-US" dirty="0"/>
                        <a:t>51</a:t>
                      </a:r>
                    </a:p>
                  </a:txBody>
                  <a:tcPr anchor="ctr"/>
                </a:tc>
                <a:tc>
                  <a:txBody>
                    <a:bodyPr/>
                    <a:lstStyle/>
                    <a:p>
                      <a:pPr algn="ctr"/>
                      <a:r>
                        <a:rPr lang="en-US" dirty="0"/>
                        <a:t>48.5</a:t>
                      </a:r>
                    </a:p>
                  </a:txBody>
                  <a:tcPr anchor="ctr"/>
                </a:tc>
                <a:extLst>
                  <a:ext uri="{0D108BD9-81ED-4DB2-BD59-A6C34878D82A}">
                    <a16:rowId xmlns:a16="http://schemas.microsoft.com/office/drawing/2014/main" val="1383342492"/>
                  </a:ext>
                </a:extLst>
              </a:tr>
              <a:tr h="397996">
                <a:tc>
                  <a:txBody>
                    <a:bodyPr/>
                    <a:lstStyle/>
                    <a:p>
                      <a:pPr algn="ctr"/>
                      <a:r>
                        <a:rPr lang="en-US" dirty="0"/>
                        <a:t># white</a:t>
                      </a:r>
                    </a:p>
                  </a:txBody>
                  <a:tcPr anchor="ctr"/>
                </a:tc>
                <a:tc>
                  <a:txBody>
                    <a:bodyPr/>
                    <a:lstStyle/>
                    <a:p>
                      <a:pPr algn="ctr"/>
                      <a:r>
                        <a:rPr lang="en-US" dirty="0"/>
                        <a:t>3</a:t>
                      </a:r>
                    </a:p>
                  </a:txBody>
                  <a:tcPr anchor="ctr"/>
                </a:tc>
                <a:tc>
                  <a:txBody>
                    <a:bodyPr/>
                    <a:lstStyle/>
                    <a:p>
                      <a:pPr algn="ctr"/>
                      <a:r>
                        <a:rPr lang="en-US" dirty="0"/>
                        <a:t>24</a:t>
                      </a:r>
                    </a:p>
                  </a:txBody>
                  <a:tcPr anchor="ctr"/>
                </a:tc>
                <a:tc>
                  <a:txBody>
                    <a:bodyPr/>
                    <a:lstStyle/>
                    <a:p>
                      <a:pPr algn="ctr"/>
                      <a:r>
                        <a:rPr lang="en-US" dirty="0"/>
                        <a:t>24</a:t>
                      </a:r>
                    </a:p>
                  </a:txBody>
                  <a:tcPr anchor="ctr"/>
                </a:tc>
                <a:extLst>
                  <a:ext uri="{0D108BD9-81ED-4DB2-BD59-A6C34878D82A}">
                    <a16:rowId xmlns:a16="http://schemas.microsoft.com/office/drawing/2014/main" val="3296498836"/>
                  </a:ext>
                </a:extLst>
              </a:tr>
              <a:tr h="397996">
                <a:tc>
                  <a:txBody>
                    <a:bodyPr/>
                    <a:lstStyle/>
                    <a:p>
                      <a:pPr algn="ctr"/>
                      <a:r>
                        <a:rPr lang="en-US" dirty="0"/>
                        <a:t>Married</a:t>
                      </a:r>
                    </a:p>
                  </a:txBody>
                  <a:tcPr anchor="ctr"/>
                </a:tc>
                <a:tc>
                  <a:txBody>
                    <a:bodyPr/>
                    <a:lstStyle/>
                    <a:p>
                      <a:pPr algn="ctr"/>
                      <a:r>
                        <a:rPr lang="en-US" dirty="0"/>
                        <a:t>4</a:t>
                      </a:r>
                    </a:p>
                  </a:txBody>
                  <a:tcPr anchor="ctr"/>
                </a:tc>
                <a:tc>
                  <a:txBody>
                    <a:bodyPr/>
                    <a:lstStyle/>
                    <a:p>
                      <a:pPr algn="ctr"/>
                      <a:r>
                        <a:rPr lang="en-US" dirty="0"/>
                        <a:t>51</a:t>
                      </a:r>
                    </a:p>
                  </a:txBody>
                  <a:tcPr anchor="ctr"/>
                </a:tc>
                <a:tc>
                  <a:txBody>
                    <a:bodyPr/>
                    <a:lstStyle/>
                    <a:p>
                      <a:pPr algn="ctr"/>
                      <a:r>
                        <a:rPr lang="en-US" dirty="0"/>
                        <a:t>54</a:t>
                      </a:r>
                    </a:p>
                  </a:txBody>
                  <a:tcPr anchor="ctr"/>
                </a:tc>
                <a:extLst>
                  <a:ext uri="{0D108BD9-81ED-4DB2-BD59-A6C34878D82A}">
                    <a16:rowId xmlns:a16="http://schemas.microsoft.com/office/drawing/2014/main" val="1388319119"/>
                  </a:ext>
                </a:extLst>
              </a:tr>
              <a:tr h="397996">
                <a:tc>
                  <a:txBody>
                    <a:bodyPr/>
                    <a:lstStyle/>
                    <a:p>
                      <a:pPr algn="ctr"/>
                      <a:r>
                        <a:rPr lang="en-US" dirty="0"/>
                        <a:t>Black F</a:t>
                      </a:r>
                    </a:p>
                  </a:txBody>
                  <a:tcPr anchor="ctr"/>
                </a:tc>
                <a:tc>
                  <a:txBody>
                    <a:bodyPr/>
                    <a:lstStyle/>
                    <a:p>
                      <a:pPr algn="ctr"/>
                      <a:r>
                        <a:rPr lang="en-US" dirty="0">
                          <a:highlight>
                            <a:srgbClr val="000000"/>
                          </a:highlight>
                        </a:rPr>
                        <a:t>3</a:t>
                      </a:r>
                    </a:p>
                  </a:txBody>
                  <a:tcPr anchor="ctr"/>
                </a:tc>
                <a:tc>
                  <a:txBody>
                    <a:bodyPr/>
                    <a:lstStyle/>
                    <a:p>
                      <a:pPr algn="ctr"/>
                      <a:r>
                        <a:rPr lang="en-US" dirty="0">
                          <a:highlight>
                            <a:srgbClr val="000000"/>
                          </a:highlight>
                        </a:rPr>
                        <a:t>36</a:t>
                      </a:r>
                    </a:p>
                  </a:txBody>
                  <a:tcPr anchor="ctr"/>
                </a:tc>
                <a:tc>
                  <a:txBody>
                    <a:bodyPr/>
                    <a:lstStyle/>
                    <a:p>
                      <a:pPr algn="ctr"/>
                      <a:r>
                        <a:rPr lang="en-US" dirty="0">
                          <a:highlight>
                            <a:srgbClr val="000000"/>
                          </a:highlight>
                        </a:rPr>
                        <a:t>36.7</a:t>
                      </a:r>
                    </a:p>
                  </a:txBody>
                  <a:tcPr anchor="ctr"/>
                </a:tc>
                <a:extLst>
                  <a:ext uri="{0D108BD9-81ED-4DB2-BD59-A6C34878D82A}">
                    <a16:rowId xmlns:a16="http://schemas.microsoft.com/office/drawing/2014/main" val="1740799039"/>
                  </a:ext>
                </a:extLst>
              </a:tr>
            </a:tbl>
          </a:graphicData>
        </a:graphic>
      </p:graphicFrame>
    </p:spTree>
    <p:extLst>
      <p:ext uri="{BB962C8B-B14F-4D97-AF65-F5344CB8AC3E}">
        <p14:creationId xmlns:p14="http://schemas.microsoft.com/office/powerpoint/2010/main" val="138873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what the system looks like:</a:t>
            </a:r>
          </a:p>
        </p:txBody>
      </p:sp>
      <p:sp>
        <p:nvSpPr>
          <p:cNvPr id="3" name="Content Placeholder 2"/>
          <p:cNvSpPr>
            <a:spLocks noGrp="1"/>
          </p:cNvSpPr>
          <p:nvPr>
            <p:ph idx="1"/>
          </p:nvPr>
        </p:nvSpPr>
        <p:spPr>
          <a:xfrm>
            <a:off x="533400" y="2057400"/>
            <a:ext cx="5867400" cy="4068764"/>
          </a:xfrm>
        </p:spPr>
        <p:txBody>
          <a:bodyPr>
            <a:normAutofit fontScale="70000" lnSpcReduction="20000"/>
          </a:bodyPr>
          <a:lstStyle/>
          <a:p>
            <a:r>
              <a:rPr lang="en-US" dirty="0">
                <a:latin typeface="Consolas" panose="020B0609020204030204" pitchFamily="49" charset="0"/>
              </a:rPr>
              <a:t>#define FEMALE 0</a:t>
            </a:r>
          </a:p>
          <a:p>
            <a:r>
              <a:rPr lang="en-US" dirty="0">
                <a:latin typeface="Consolas" panose="020B0609020204030204" pitchFamily="49" charset="0"/>
              </a:rPr>
              <a:t>#define MALE   1</a:t>
            </a:r>
          </a:p>
          <a:p>
            <a:r>
              <a:rPr lang="en-US" dirty="0">
                <a:latin typeface="Consolas" panose="020B0609020204030204" pitchFamily="49" charset="0"/>
              </a:rPr>
              <a:t>(</a:t>
            </a:r>
            <a:r>
              <a:rPr lang="en-US" dirty="0" err="1">
                <a:latin typeface="Consolas" panose="020B0609020204030204" pitchFamily="49" charset="0"/>
              </a:rPr>
              <a:t>int</a:t>
            </a:r>
            <a:r>
              <a:rPr lang="en-US" dirty="0">
                <a:latin typeface="Consolas" panose="020B0609020204030204" pitchFamily="49" charset="0"/>
              </a:rPr>
              <a:t> S1 FEMALE MALE) </a:t>
            </a:r>
          </a:p>
          <a:p>
            <a:r>
              <a:rPr lang="en-US" dirty="0">
                <a:latin typeface="Consolas" panose="020B0609020204030204" pitchFamily="49" charset="0"/>
              </a:rPr>
              <a:t>(</a:t>
            </a:r>
            <a:r>
              <a:rPr lang="en-US" dirty="0" err="1">
                <a:latin typeface="Consolas" panose="020B0609020204030204" pitchFamily="49" charset="0"/>
              </a:rPr>
              <a:t>int</a:t>
            </a:r>
            <a:r>
              <a:rPr lang="en-US" dirty="0">
                <a:latin typeface="Consolas" panose="020B0609020204030204" pitchFamily="49" charset="0"/>
              </a:rPr>
              <a:t> S2 FEMALE MALE) </a:t>
            </a:r>
          </a:p>
          <a:p>
            <a:r>
              <a:rPr lang="en-US" dirty="0">
                <a:latin typeface="Consolas" panose="020B0609020204030204" pitchFamily="49" charset="0"/>
              </a:rPr>
              <a:t>(</a:t>
            </a:r>
            <a:r>
              <a:rPr lang="en-US" dirty="0" err="1">
                <a:latin typeface="Consolas" panose="020B0609020204030204" pitchFamily="49" charset="0"/>
              </a:rPr>
              <a:t>int</a:t>
            </a:r>
            <a:r>
              <a:rPr lang="en-US" dirty="0">
                <a:latin typeface="Consolas" panose="020B0609020204030204" pitchFamily="49" charset="0"/>
              </a:rPr>
              <a:t> S3 FEMALE MALE)</a:t>
            </a:r>
          </a:p>
          <a:p>
            <a:r>
              <a:rPr lang="en-US" dirty="0">
                <a:latin typeface="Consolas" panose="020B0609020204030204" pitchFamily="49" charset="0"/>
              </a:rPr>
              <a:t>(</a:t>
            </a:r>
            <a:r>
              <a:rPr lang="en-US" dirty="0" err="1">
                <a:latin typeface="Consolas" panose="020B0609020204030204" pitchFamily="49" charset="0"/>
              </a:rPr>
              <a:t>int</a:t>
            </a:r>
            <a:r>
              <a:rPr lang="en-US" dirty="0">
                <a:latin typeface="Consolas" panose="020B0609020204030204" pitchFamily="49" charset="0"/>
              </a:rPr>
              <a:t> S4 FEMALE MALE) </a:t>
            </a:r>
          </a:p>
          <a:p>
            <a:r>
              <a:rPr lang="en-US" dirty="0">
                <a:latin typeface="Consolas" panose="020B0609020204030204" pitchFamily="49" charset="0"/>
              </a:rPr>
              <a:t>(</a:t>
            </a:r>
            <a:r>
              <a:rPr lang="en-US" dirty="0" err="1">
                <a:latin typeface="Consolas" panose="020B0609020204030204" pitchFamily="49" charset="0"/>
              </a:rPr>
              <a:t>int</a:t>
            </a:r>
            <a:r>
              <a:rPr lang="en-US" dirty="0">
                <a:latin typeface="Consolas" panose="020B0609020204030204" pitchFamily="49" charset="0"/>
              </a:rPr>
              <a:t> S5 FEMALE MALE) </a:t>
            </a:r>
          </a:p>
          <a:p>
            <a:r>
              <a:rPr lang="en-US" dirty="0">
                <a:latin typeface="Consolas" panose="020B0609020204030204" pitchFamily="49" charset="0"/>
              </a:rPr>
              <a:t>(</a:t>
            </a:r>
            <a:r>
              <a:rPr lang="en-US" dirty="0" err="1">
                <a:latin typeface="Consolas" panose="020B0609020204030204" pitchFamily="49" charset="0"/>
              </a:rPr>
              <a:t>int</a:t>
            </a:r>
            <a:r>
              <a:rPr lang="en-US" dirty="0">
                <a:latin typeface="Consolas" panose="020B0609020204030204" pitchFamily="49" charset="0"/>
              </a:rPr>
              <a:t> S6 FEMALE MALE)</a:t>
            </a:r>
          </a:p>
          <a:p>
            <a:r>
              <a:rPr lang="en-US" dirty="0">
                <a:latin typeface="Consolas" panose="020B0609020204030204" pitchFamily="49" charset="0"/>
              </a:rPr>
              <a:t>(</a:t>
            </a:r>
            <a:r>
              <a:rPr lang="en-US" dirty="0" err="1">
                <a:latin typeface="Consolas" panose="020B0609020204030204" pitchFamily="49" charset="0"/>
              </a:rPr>
              <a:t>int</a:t>
            </a:r>
            <a:r>
              <a:rPr lang="en-US" dirty="0">
                <a:latin typeface="Consolas" panose="020B0609020204030204" pitchFamily="49" charset="0"/>
              </a:rPr>
              <a:t> S7 FEMALE MALE)</a:t>
            </a:r>
          </a:p>
          <a:p>
            <a:endParaRPr lang="en-US" dirty="0">
              <a:latin typeface="Consolas" panose="020B0609020204030204" pitchFamily="49" charset="0"/>
            </a:endParaRPr>
          </a:p>
        </p:txBody>
      </p:sp>
      <p:sp>
        <p:nvSpPr>
          <p:cNvPr id="4" name="Slide Number Placeholder 3"/>
          <p:cNvSpPr>
            <a:spLocks noGrp="1"/>
          </p:cNvSpPr>
          <p:nvPr>
            <p:ph type="sldNum" sz="quarter" idx="12"/>
          </p:nvPr>
        </p:nvSpPr>
        <p:spPr/>
        <p:txBody>
          <a:bodyPr/>
          <a:lstStyle/>
          <a:p>
            <a:fld id="{6B70B6FD-B4DD-4C3C-B591-D26FF6FF6394}" type="slidenum">
              <a:rPr lang="en-US" smtClean="0"/>
              <a:pPr/>
              <a:t>33</a:t>
            </a:fld>
            <a:endParaRPr lang="en-US"/>
          </a:p>
        </p:txBody>
      </p:sp>
      <p:sp>
        <p:nvSpPr>
          <p:cNvPr id="5" name="Content Placeholder 2"/>
          <p:cNvSpPr txBox="1">
            <a:spLocks/>
          </p:cNvSpPr>
          <p:nvPr/>
        </p:nvSpPr>
        <p:spPr>
          <a:xfrm>
            <a:off x="6705600" y="2057400"/>
            <a:ext cx="4724400" cy="4068764"/>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ts val="600"/>
              </a:spcBef>
              <a:spcAft>
                <a:spcPts val="600"/>
              </a:spcAft>
              <a:buFont typeface="Wingdings" panose="05000000000000000000" pitchFamily="2" charset="2"/>
              <a:buNone/>
              <a:defRPr sz="32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285750" indent="-285750" algn="l" defTabSz="914400" rtl="0" eaLnBrk="1" latinLnBrk="0" hangingPunct="1">
              <a:spcBef>
                <a:spcPct val="20000"/>
              </a:spcBef>
              <a:buFont typeface="Wingdings" panose="05000000000000000000" pitchFamily="2" charset="2"/>
              <a:buNone/>
              <a:defRPr sz="28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460375" indent="0" algn="l" defTabSz="914400" rtl="0" eaLnBrk="1" latinLnBrk="0" hangingPunct="1">
              <a:spcBef>
                <a:spcPct val="20000"/>
              </a:spcBef>
              <a:buFont typeface="Wingdings" panose="05000000000000000000" pitchFamily="2" charset="2"/>
              <a:buNone/>
              <a:defRPr sz="2400" i="1"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688975"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1081088"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latin typeface="Consolas" panose="020B0609020204030204" pitchFamily="49" charset="0"/>
              </a:rPr>
              <a:t>;; there are three males</a:t>
            </a:r>
          </a:p>
          <a:p>
            <a:r>
              <a:rPr lang="en-US" dirty="0">
                <a:latin typeface="Consolas" panose="020B0609020204030204" pitchFamily="49" charset="0"/>
              </a:rPr>
              <a:t>(= (+ (if (= S1 MALE) 1 0)  </a:t>
            </a:r>
          </a:p>
          <a:p>
            <a:r>
              <a:rPr lang="en-US" dirty="0">
                <a:latin typeface="Consolas" panose="020B0609020204030204" pitchFamily="49" charset="0"/>
              </a:rPr>
              <a:t>      (if (= S2 MALE) 1 0)</a:t>
            </a:r>
          </a:p>
          <a:p>
            <a:r>
              <a:rPr lang="en-US" dirty="0">
                <a:latin typeface="Consolas" panose="020B0609020204030204" pitchFamily="49" charset="0"/>
              </a:rPr>
              <a:t>      (if (= S3 MALE) 1 0)</a:t>
            </a:r>
          </a:p>
          <a:p>
            <a:r>
              <a:rPr lang="en-US" dirty="0">
                <a:latin typeface="Consolas" panose="020B0609020204030204" pitchFamily="49" charset="0"/>
              </a:rPr>
              <a:t>      (if (= S4 MALE) 1 0)</a:t>
            </a:r>
          </a:p>
          <a:p>
            <a:r>
              <a:rPr lang="en-US" dirty="0">
                <a:latin typeface="Consolas" panose="020B0609020204030204" pitchFamily="49" charset="0"/>
              </a:rPr>
              <a:t>      (if (= S5 MALE) 1 0)</a:t>
            </a:r>
          </a:p>
          <a:p>
            <a:r>
              <a:rPr lang="en-US" dirty="0">
                <a:latin typeface="Consolas" panose="020B0609020204030204" pitchFamily="49" charset="0"/>
              </a:rPr>
              <a:t>      (if (= S6 MALE) 1 0)</a:t>
            </a:r>
          </a:p>
          <a:p>
            <a:r>
              <a:rPr lang="en-US" dirty="0">
                <a:latin typeface="Consolas" panose="020B0609020204030204" pitchFamily="49" charset="0"/>
              </a:rPr>
              <a:t>      (if (= S7 MALE) 1 0)</a:t>
            </a:r>
          </a:p>
          <a:p>
            <a:r>
              <a:rPr lang="en-US" dirty="0">
                <a:latin typeface="Consolas" panose="020B0609020204030204" pitchFamily="49" charset="0"/>
              </a:rPr>
              <a:t>      )</a:t>
            </a:r>
          </a:p>
          <a:p>
            <a:r>
              <a:rPr lang="en-US" dirty="0">
                <a:latin typeface="Consolas" panose="020B0609020204030204" pitchFamily="49" charset="0"/>
              </a:rPr>
              <a:t>   3) </a:t>
            </a:r>
          </a:p>
          <a:p>
            <a:endParaRPr lang="en-US" dirty="0">
              <a:latin typeface="Consolas" panose="020B0609020204030204" pitchFamily="49" charset="0"/>
            </a:endParaRPr>
          </a:p>
        </p:txBody>
      </p:sp>
      <p:sp>
        <p:nvSpPr>
          <p:cNvPr id="6" name="TextBox 5"/>
          <p:cNvSpPr txBox="1"/>
          <p:nvPr/>
        </p:nvSpPr>
        <p:spPr>
          <a:xfrm>
            <a:off x="1447800" y="1600200"/>
            <a:ext cx="1883272" cy="523220"/>
          </a:xfrm>
          <a:prstGeom prst="rect">
            <a:avLst/>
          </a:prstGeom>
          <a:noFill/>
        </p:spPr>
        <p:txBody>
          <a:bodyPr wrap="none" rtlCol="0">
            <a:spAutoFit/>
          </a:bodyPr>
          <a:lstStyle/>
          <a:p>
            <a:r>
              <a:rPr lang="en-US" sz="2800" b="1" dirty="0"/>
              <a:t>Variables:</a:t>
            </a:r>
          </a:p>
        </p:txBody>
      </p:sp>
      <p:sp>
        <p:nvSpPr>
          <p:cNvPr id="7" name="TextBox 6"/>
          <p:cNvSpPr txBox="1"/>
          <p:nvPr/>
        </p:nvSpPr>
        <p:spPr>
          <a:xfrm>
            <a:off x="8001000" y="1604682"/>
            <a:ext cx="2303836" cy="523220"/>
          </a:xfrm>
          <a:prstGeom prst="rect">
            <a:avLst/>
          </a:prstGeom>
          <a:noFill/>
        </p:spPr>
        <p:txBody>
          <a:bodyPr wrap="none" rtlCol="0">
            <a:spAutoFit/>
          </a:bodyPr>
          <a:lstStyle/>
          <a:p>
            <a:r>
              <a:rPr lang="en-US" sz="2800" b="1" dirty="0"/>
              <a:t>Constraints:</a:t>
            </a:r>
          </a:p>
        </p:txBody>
      </p:sp>
    </p:spTree>
    <p:extLst>
      <p:ext uri="{BB962C8B-B14F-4D97-AF65-F5344CB8AC3E}">
        <p14:creationId xmlns:p14="http://schemas.microsoft.com/office/powerpoint/2010/main" val="1473555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04358-39C4-2F4F-93E8-E0E127CFD1D3}"/>
              </a:ext>
            </a:extLst>
          </p:cNvPr>
          <p:cNvSpPr>
            <a:spLocks noGrp="1"/>
          </p:cNvSpPr>
          <p:nvPr>
            <p:ph type="title"/>
          </p:nvPr>
        </p:nvSpPr>
        <p:spPr/>
        <p:txBody>
          <a:bodyPr>
            <a:normAutofit/>
          </a:bodyPr>
          <a:lstStyle/>
          <a:p>
            <a:r>
              <a:rPr lang="en-US" dirty="0"/>
              <a:t>2010 Census: Summary of Publications</a:t>
            </a:r>
            <a:br>
              <a:rPr lang="en-US" dirty="0"/>
            </a:br>
            <a:r>
              <a:rPr lang="en-US" sz="3200" dirty="0"/>
              <a:t>(approximate counts)</a:t>
            </a:r>
            <a:endParaRPr lang="en-US" dirty="0"/>
          </a:p>
        </p:txBody>
      </p:sp>
      <p:graphicFrame>
        <p:nvGraphicFramePr>
          <p:cNvPr id="5" name="Content Placeholder 4">
            <a:extLst>
              <a:ext uri="{FF2B5EF4-FFF2-40B4-BE49-F238E27FC236}">
                <a16:creationId xmlns:a16="http://schemas.microsoft.com/office/drawing/2014/main" id="{501375ED-1B23-5B4C-B351-5BB4DD2F9DD3}"/>
              </a:ext>
            </a:extLst>
          </p:cNvPr>
          <p:cNvGraphicFramePr>
            <a:graphicFrameLocks noGrp="1"/>
          </p:cNvGraphicFramePr>
          <p:nvPr>
            <p:ph idx="1"/>
          </p:nvPr>
        </p:nvGraphicFramePr>
        <p:xfrm>
          <a:off x="1289532" y="1676401"/>
          <a:ext cx="9612936" cy="4114800"/>
        </p:xfrm>
        <a:graphic>
          <a:graphicData uri="http://schemas.openxmlformats.org/drawingml/2006/table">
            <a:tbl>
              <a:tblPr firstRow="1" bandRow="1">
                <a:tableStyleId>{5C22544A-7EE6-4342-B048-85BDC9FD1C3A}</a:tableStyleId>
              </a:tblPr>
              <a:tblGrid>
                <a:gridCol w="6805845">
                  <a:extLst>
                    <a:ext uri="{9D8B030D-6E8A-4147-A177-3AD203B41FA5}">
                      <a16:colId xmlns:a16="http://schemas.microsoft.com/office/drawing/2014/main" val="258977139"/>
                    </a:ext>
                  </a:extLst>
                </a:gridCol>
                <a:gridCol w="2807091">
                  <a:extLst>
                    <a:ext uri="{9D8B030D-6E8A-4147-A177-3AD203B41FA5}">
                      <a16:colId xmlns:a16="http://schemas.microsoft.com/office/drawing/2014/main" val="2291934488"/>
                    </a:ext>
                  </a:extLst>
                </a:gridCol>
              </a:tblGrid>
              <a:tr h="457199">
                <a:tc>
                  <a:txBody>
                    <a:bodyPr/>
                    <a:lstStyle/>
                    <a:p>
                      <a:pPr algn="ctr"/>
                      <a:r>
                        <a:rPr lang="en-US" sz="2400" dirty="0"/>
                        <a:t>Publication</a:t>
                      </a:r>
                    </a:p>
                  </a:txBody>
                  <a:tcPr/>
                </a:tc>
                <a:tc>
                  <a:txBody>
                    <a:bodyPr/>
                    <a:lstStyle/>
                    <a:p>
                      <a:pPr algn="ctr"/>
                      <a:r>
                        <a:rPr lang="en-US" sz="2400" dirty="0"/>
                        <a:t>Released counts</a:t>
                      </a:r>
                    </a:p>
                  </a:txBody>
                  <a:tcPr/>
                </a:tc>
                <a:extLst>
                  <a:ext uri="{0D108BD9-81ED-4DB2-BD59-A6C34878D82A}">
                    <a16:rowId xmlns:a16="http://schemas.microsoft.com/office/drawing/2014/main" val="1491952384"/>
                  </a:ext>
                </a:extLst>
              </a:tr>
              <a:tr h="415636">
                <a:tc>
                  <a:txBody>
                    <a:bodyPr/>
                    <a:lstStyle/>
                    <a:p>
                      <a:r>
                        <a:rPr lang="en-US" sz="2400" dirty="0"/>
                        <a:t>PL94-171 Redistricting</a:t>
                      </a:r>
                    </a:p>
                  </a:txBody>
                  <a:tcPr/>
                </a:tc>
                <a:tc>
                  <a:txBody>
                    <a:bodyPr/>
                    <a:lstStyle/>
                    <a:p>
                      <a:pPr algn="r"/>
                      <a:r>
                        <a:rPr lang="en-US" sz="2400" dirty="0"/>
                        <a:t>2,771,998,263</a:t>
                      </a:r>
                    </a:p>
                  </a:txBody>
                  <a:tcPr/>
                </a:tc>
                <a:extLst>
                  <a:ext uri="{0D108BD9-81ED-4DB2-BD59-A6C34878D82A}">
                    <a16:rowId xmlns:a16="http://schemas.microsoft.com/office/drawing/2014/main" val="602240517"/>
                  </a:ext>
                </a:extLst>
              </a:tr>
              <a:tr h="415636">
                <a:tc>
                  <a:txBody>
                    <a:bodyPr/>
                    <a:lstStyle/>
                    <a:p>
                      <a:r>
                        <a:rPr lang="en-US" sz="2400" dirty="0"/>
                        <a:t>Balance of Summary File 1</a:t>
                      </a:r>
                    </a:p>
                  </a:txBody>
                  <a:tcPr/>
                </a:tc>
                <a:tc>
                  <a:txBody>
                    <a:bodyPr/>
                    <a:lstStyle/>
                    <a:p>
                      <a:pPr algn="r"/>
                      <a:r>
                        <a:rPr lang="en-US" sz="2400" dirty="0"/>
                        <a:t>2,806,899,669</a:t>
                      </a:r>
                    </a:p>
                  </a:txBody>
                  <a:tcPr/>
                </a:tc>
                <a:extLst>
                  <a:ext uri="{0D108BD9-81ED-4DB2-BD59-A6C34878D82A}">
                    <a16:rowId xmlns:a16="http://schemas.microsoft.com/office/drawing/2014/main" val="2762236341"/>
                  </a:ext>
                </a:extLst>
              </a:tr>
              <a:tr h="415636">
                <a:tc>
                  <a:txBody>
                    <a:bodyPr/>
                    <a:lstStyle/>
                    <a:p>
                      <a:r>
                        <a:rPr lang="en-US" sz="2400" dirty="0"/>
                        <a:t>Summary File 2</a:t>
                      </a:r>
                    </a:p>
                  </a:txBody>
                  <a:tcPr/>
                </a:tc>
                <a:tc>
                  <a:txBody>
                    <a:bodyPr/>
                    <a:lstStyle/>
                    <a:p>
                      <a:pPr algn="r"/>
                      <a:r>
                        <a:rPr lang="en-US" sz="2400" dirty="0"/>
                        <a:t>2,093,683,376</a:t>
                      </a:r>
                    </a:p>
                  </a:txBody>
                  <a:tcPr/>
                </a:tc>
                <a:extLst>
                  <a:ext uri="{0D108BD9-81ED-4DB2-BD59-A6C34878D82A}">
                    <a16:rowId xmlns:a16="http://schemas.microsoft.com/office/drawing/2014/main" val="2642191056"/>
                  </a:ext>
                </a:extLst>
              </a:tr>
              <a:tr h="415636">
                <a:tc>
                  <a:txBody>
                    <a:bodyPr/>
                    <a:lstStyle/>
                    <a:p>
                      <a:r>
                        <a:rPr lang="en-US" sz="2400" dirty="0"/>
                        <a:t>Public-use micro data sample</a:t>
                      </a:r>
                    </a:p>
                  </a:txBody>
                  <a:tcPr/>
                </a:tc>
                <a:tc>
                  <a:txBody>
                    <a:bodyPr/>
                    <a:lstStyle/>
                    <a:p>
                      <a:pPr algn="r"/>
                      <a:r>
                        <a:rPr lang="en-US" sz="2400" dirty="0"/>
                        <a:t>30,874,554</a:t>
                      </a:r>
                    </a:p>
                  </a:txBody>
                  <a:tcPr/>
                </a:tc>
                <a:extLst>
                  <a:ext uri="{0D108BD9-81ED-4DB2-BD59-A6C34878D82A}">
                    <a16:rowId xmlns:a16="http://schemas.microsoft.com/office/drawing/2014/main" val="4130988440"/>
                  </a:ext>
                </a:extLst>
              </a:tr>
              <a:tr h="415636">
                <a:tc>
                  <a:txBody>
                    <a:bodyPr/>
                    <a:lstStyle/>
                    <a:p>
                      <a:r>
                        <a:rPr lang="en-US" sz="2400" dirty="0"/>
                        <a:t>Lower bound on published statistics</a:t>
                      </a:r>
                    </a:p>
                  </a:txBody>
                  <a:tcPr/>
                </a:tc>
                <a:tc>
                  <a:txBody>
                    <a:bodyPr/>
                    <a:lstStyle/>
                    <a:p>
                      <a:pPr algn="r"/>
                      <a:r>
                        <a:rPr lang="en-US" sz="2400" dirty="0"/>
                        <a:t>7,703,455,862</a:t>
                      </a:r>
                    </a:p>
                  </a:txBody>
                  <a:tcPr/>
                </a:tc>
                <a:extLst>
                  <a:ext uri="{0D108BD9-81ED-4DB2-BD59-A6C34878D82A}">
                    <a16:rowId xmlns:a16="http://schemas.microsoft.com/office/drawing/2014/main" val="2227444029"/>
                  </a:ext>
                </a:extLst>
              </a:tr>
              <a:tr h="415636">
                <a:tc>
                  <a:txBody>
                    <a:bodyPr/>
                    <a:lstStyle/>
                    <a:p>
                      <a:r>
                        <a:rPr lang="en-US" sz="2400" dirty="0"/>
                        <a:t>Published Statistics/person</a:t>
                      </a:r>
                    </a:p>
                  </a:txBody>
                  <a:tcPr/>
                </a:tc>
                <a:tc>
                  <a:txBody>
                    <a:bodyPr/>
                    <a:lstStyle/>
                    <a:p>
                      <a:pPr algn="r"/>
                      <a:r>
                        <a:rPr lang="en-US" sz="2400" dirty="0"/>
                        <a:t>25</a:t>
                      </a:r>
                    </a:p>
                  </a:txBody>
                  <a:tcPr/>
                </a:tc>
                <a:extLst>
                  <a:ext uri="{0D108BD9-81ED-4DB2-BD59-A6C34878D82A}">
                    <a16:rowId xmlns:a16="http://schemas.microsoft.com/office/drawing/2014/main" val="4244604148"/>
                  </a:ext>
                </a:extLst>
              </a:tr>
              <a:tr h="415636">
                <a:tc>
                  <a:txBody>
                    <a:bodyPr/>
                    <a:lstStyle/>
                    <a:p>
                      <a:r>
                        <a:rPr lang="en-US" sz="2400" dirty="0"/>
                        <a:t>    Recall:  Collected variables/person:</a:t>
                      </a:r>
                    </a:p>
                  </a:txBody>
                  <a:tcPr>
                    <a:solidFill>
                      <a:schemeClr val="accent2">
                        <a:lumMod val="20000"/>
                        <a:lumOff val="80000"/>
                      </a:schemeClr>
                    </a:solidFill>
                  </a:tcPr>
                </a:tc>
                <a:tc>
                  <a:txBody>
                    <a:bodyPr/>
                    <a:lstStyle/>
                    <a:p>
                      <a:pPr algn="r"/>
                      <a:r>
                        <a:rPr lang="en-US" sz="2400" dirty="0"/>
                        <a:t>6</a:t>
                      </a:r>
                    </a:p>
                  </a:txBody>
                  <a:tcPr>
                    <a:solidFill>
                      <a:schemeClr val="accent2">
                        <a:lumMod val="20000"/>
                        <a:lumOff val="80000"/>
                      </a:schemeClr>
                    </a:solidFill>
                  </a:tcPr>
                </a:tc>
                <a:extLst>
                  <a:ext uri="{0D108BD9-81ED-4DB2-BD59-A6C34878D82A}">
                    <a16:rowId xmlns:a16="http://schemas.microsoft.com/office/drawing/2014/main" val="1955770070"/>
                  </a:ext>
                </a:extLst>
              </a:tr>
              <a:tr h="415636">
                <a:tc>
                  <a:txBody>
                    <a:bodyPr/>
                    <a:lstStyle/>
                    <a:p>
                      <a:r>
                        <a:rPr lang="en-US" sz="2400" dirty="0"/>
                        <a:t>Published Statistics/collected variable</a:t>
                      </a:r>
                    </a:p>
                  </a:txBody>
                  <a:tcPr/>
                </a:tc>
                <a:tc>
                  <a:txBody>
                    <a:bodyPr/>
                    <a:lstStyle/>
                    <a:p>
                      <a:pPr algn="r"/>
                      <a:r>
                        <a:rPr lang="en-US" sz="2400" dirty="0"/>
                        <a:t>25 ÷</a:t>
                      </a:r>
                      <a:r>
                        <a:rPr lang="en-US" sz="2400" baseline="0" dirty="0"/>
                        <a:t> 6 ≈</a:t>
                      </a:r>
                      <a:r>
                        <a:rPr lang="en-US" sz="2400" dirty="0"/>
                        <a:t> 4.2</a:t>
                      </a:r>
                    </a:p>
                  </a:txBody>
                  <a:tcPr/>
                </a:tc>
                <a:extLst>
                  <a:ext uri="{0D108BD9-81ED-4DB2-BD59-A6C34878D82A}">
                    <a16:rowId xmlns:a16="http://schemas.microsoft.com/office/drawing/2014/main" val="1379422384"/>
                  </a:ext>
                </a:extLst>
              </a:tr>
            </a:tbl>
          </a:graphicData>
        </a:graphic>
      </p:graphicFrame>
      <p:sp>
        <p:nvSpPr>
          <p:cNvPr id="3" name="Slide Number Placeholder 2"/>
          <p:cNvSpPr>
            <a:spLocks noGrp="1"/>
          </p:cNvSpPr>
          <p:nvPr>
            <p:ph type="sldNum" sz="quarter" idx="12"/>
          </p:nvPr>
        </p:nvSpPr>
        <p:spPr/>
        <p:txBody>
          <a:bodyPr/>
          <a:lstStyle/>
          <a:p>
            <a:fld id="{6B70B6FD-B4DD-4C3C-B591-D26FF6FF6394}" type="slidenum">
              <a:rPr lang="en-US" smtClean="0"/>
              <a:pPr/>
              <a:t>34</a:t>
            </a:fld>
            <a:endParaRPr lang="en-US"/>
          </a:p>
        </p:txBody>
      </p:sp>
    </p:spTree>
    <p:extLst>
      <p:ext uri="{BB962C8B-B14F-4D97-AF65-F5344CB8AC3E}">
        <p14:creationId xmlns:p14="http://schemas.microsoft.com/office/powerpoint/2010/main" val="4086178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BFE6D4-27A9-4AE4-9EAE-AF75F97B179B}" type="slidenum">
              <a:rPr lang="en-US" smtClean="0"/>
              <a:pPr/>
              <a:t>35</a:t>
            </a:fld>
            <a:endParaRPr lang="en-US"/>
          </a:p>
        </p:txBody>
      </p:sp>
      <p:sp>
        <p:nvSpPr>
          <p:cNvPr id="2" name="Title 1"/>
          <p:cNvSpPr>
            <a:spLocks noGrp="1"/>
          </p:cNvSpPr>
          <p:nvPr>
            <p:ph type="title"/>
          </p:nvPr>
        </p:nvSpPr>
        <p:spPr/>
        <p:txBody>
          <a:bodyPr>
            <a:normAutofit fontScale="90000"/>
          </a:bodyPr>
          <a:lstStyle/>
          <a:p>
            <a:r>
              <a:rPr lang="en-US" dirty="0"/>
              <a:t>We performed a database reconstruction and re-identification attack for all 308,745,538 people in 2010 Census</a:t>
            </a:r>
          </a:p>
        </p:txBody>
      </p:sp>
      <p:sp>
        <p:nvSpPr>
          <p:cNvPr id="3" name="Content Placeholder 2"/>
          <p:cNvSpPr>
            <a:spLocks noGrp="1"/>
          </p:cNvSpPr>
          <p:nvPr>
            <p:ph idx="1"/>
          </p:nvPr>
        </p:nvSpPr>
        <p:spPr>
          <a:xfrm>
            <a:off x="533400" y="1600201"/>
            <a:ext cx="11582400" cy="4525963"/>
          </a:xfrm>
        </p:spPr>
        <p:txBody>
          <a:bodyPr>
            <a:normAutofit fontScale="85000" lnSpcReduction="20000"/>
          </a:bodyPr>
          <a:lstStyle/>
          <a:p>
            <a:pPr marL="514350" indent="-514350">
              <a:buFont typeface="+mj-lt"/>
              <a:buAutoNum type="arabicPeriod"/>
            </a:pPr>
            <a:r>
              <a:rPr lang="en-US" dirty="0"/>
              <a:t>Reconstructed 308,745,538 microdata records.</a:t>
            </a:r>
          </a:p>
          <a:p>
            <a:pPr marL="514350" indent="-514350">
              <a:buFont typeface="+mj-lt"/>
              <a:buAutoNum type="arabicPeriod"/>
            </a:pPr>
            <a:r>
              <a:rPr lang="en-US" dirty="0"/>
              <a:t>Used 4 commercial databases of the 2010 US population </a:t>
            </a:r>
            <a:br>
              <a:rPr lang="en-US" dirty="0"/>
            </a:br>
            <a:r>
              <a:rPr lang="en-US" dirty="0"/>
              <a:t>acquired 2009-2011 in support of the 2010 Census</a:t>
            </a:r>
          </a:p>
          <a:p>
            <a:pPr marL="800100" lvl="1" indent="-222250"/>
            <a:r>
              <a:rPr lang="en-US" dirty="0"/>
              <a:t>	Commercial database had: </a:t>
            </a:r>
            <a:r>
              <a:rPr lang="en-US" b="1" dirty="0"/>
              <a:t>NAME, ADDRESS, AGE, SEX</a:t>
            </a:r>
          </a:p>
          <a:p>
            <a:pPr marL="514350" indent="-514350">
              <a:buFont typeface="+mj-lt"/>
              <a:buAutoNum type="arabicPeriod"/>
            </a:pPr>
            <a:r>
              <a:rPr lang="en-US" dirty="0"/>
              <a:t>Linked reconstructed records to the commercial database records</a:t>
            </a:r>
          </a:p>
          <a:p>
            <a:pPr marL="577850" lvl="1" indent="336550"/>
            <a:r>
              <a:rPr lang="en-US" dirty="0"/>
              <a:t>Linked database has: </a:t>
            </a:r>
            <a:r>
              <a:rPr lang="en-US" b="1" dirty="0"/>
              <a:t>NAME, ADDRESS, AGE, SEX , ETHNICITY &amp; RACE</a:t>
            </a:r>
          </a:p>
          <a:p>
            <a:pPr marL="577850" lvl="1" indent="336550"/>
            <a:r>
              <a:rPr lang="en-US" dirty="0"/>
              <a:t>Link rate: 	45%</a:t>
            </a:r>
          </a:p>
          <a:p>
            <a:pPr marL="514350" indent="-514350">
              <a:buFont typeface="+mj-lt"/>
              <a:buAutoNum type="arabicPeriod"/>
            </a:pPr>
            <a:r>
              <a:rPr lang="en-US" dirty="0"/>
              <a:t>Compared linked database to Census Bureau confidential data</a:t>
            </a:r>
          </a:p>
          <a:p>
            <a:pPr marL="968375" lvl="1" indent="-284163"/>
            <a:r>
              <a:rPr lang="en-US" dirty="0"/>
              <a:t>Question: How often did the attack get the all variables including race and ethnicity right? </a:t>
            </a:r>
          </a:p>
          <a:p>
            <a:pPr marL="642938" lvl="1" indent="271463"/>
            <a:r>
              <a:rPr lang="en-US" dirty="0"/>
              <a:t>Answer: 	38%	 (17% of US population)</a:t>
            </a:r>
          </a:p>
          <a:p>
            <a:pPr marL="514350" lvl="1" indent="-514350">
              <a:buFont typeface="+mj-lt"/>
              <a:buAutoNum type="arabicPeriod"/>
            </a:pPr>
            <a:endParaRPr lang="en-US" dirty="0"/>
          </a:p>
        </p:txBody>
      </p:sp>
    </p:spTree>
    <p:extLst>
      <p:ext uri="{BB962C8B-B14F-4D97-AF65-F5344CB8AC3E}">
        <p14:creationId xmlns:p14="http://schemas.microsoft.com/office/powerpoint/2010/main" val="3313752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Our attack is good, but not perfect.</a:t>
            </a:r>
            <a:br>
              <a:rPr lang="en-US"/>
            </a:br>
            <a:r>
              <a:rPr lang="en-US"/>
              <a:t>An outside attacker would have a harder time.</a:t>
            </a:r>
            <a:endParaRPr lang="en-US" dirty="0"/>
          </a:p>
        </p:txBody>
      </p:sp>
      <p:sp>
        <p:nvSpPr>
          <p:cNvPr id="3" name="Content Placeholder 2"/>
          <p:cNvSpPr>
            <a:spLocks noGrp="1"/>
          </p:cNvSpPr>
          <p:nvPr>
            <p:ph idx="1"/>
          </p:nvPr>
        </p:nvSpPr>
        <p:spPr/>
        <p:txBody>
          <a:bodyPr/>
          <a:lstStyle/>
          <a:p>
            <a:pPr lvl="1"/>
            <a:r>
              <a:rPr lang="en-US" dirty="0"/>
              <a:t>We confirmed re-identification of 38% (17% of US population)</a:t>
            </a:r>
          </a:p>
          <a:p>
            <a:pPr lvl="1"/>
            <a:r>
              <a:rPr lang="en-US" dirty="0"/>
              <a:t>We did not reconstruct families.</a:t>
            </a:r>
          </a:p>
          <a:p>
            <a:pPr lvl="1"/>
            <a:r>
              <a:rPr lang="en-US" dirty="0"/>
              <a:t>We did not recover detailed self-identified race codes</a:t>
            </a:r>
          </a:p>
          <a:p>
            <a:endParaRPr lang="en-US" dirty="0"/>
          </a:p>
          <a:p>
            <a:r>
              <a:rPr lang="en-US" dirty="0"/>
              <a:t>An outside attacker:</a:t>
            </a:r>
          </a:p>
          <a:p>
            <a:pPr lvl="1"/>
            <a:r>
              <a:rPr lang="en-US" dirty="0"/>
              <a:t>Would not know which re-identifications are correct.</a:t>
            </a:r>
          </a:p>
          <a:p>
            <a:pPr lvl="2"/>
            <a:r>
              <a:rPr lang="en-US" dirty="0"/>
              <a:t>An outside attacker would need to confirm with another external data source.</a:t>
            </a:r>
          </a:p>
          <a:p>
            <a:pPr marL="0" lvl="1" indent="0">
              <a:buNone/>
            </a:pPr>
            <a:endParaRPr lang="en-US" dirty="0"/>
          </a:p>
          <a:p>
            <a:pPr lvl="2"/>
            <a:endParaRPr lang="en-US" dirty="0"/>
          </a:p>
          <a:p>
            <a:pPr lvl="2"/>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6B70B6FD-B4DD-4C3C-B591-D26FF6FF6394}" type="slidenum">
              <a:rPr lang="en-US" smtClean="0"/>
              <a:pPr/>
              <a:t>36</a:t>
            </a:fld>
            <a:endParaRPr lang="en-US"/>
          </a:p>
        </p:txBody>
      </p:sp>
    </p:spTree>
    <p:extLst>
      <p:ext uri="{BB962C8B-B14F-4D97-AF65-F5344CB8AC3E}">
        <p14:creationId xmlns:p14="http://schemas.microsoft.com/office/powerpoint/2010/main" val="1089669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protection system used in 2000 and 2010</a:t>
            </a:r>
            <a:br>
              <a:rPr lang="en-US"/>
            </a:br>
            <a:r>
              <a:rPr lang="en-US"/>
              <a:t>relied on swapping households.</a:t>
            </a:r>
            <a:endParaRPr lang="en-US" dirty="0"/>
          </a:p>
        </p:txBody>
      </p:sp>
      <p:sp>
        <p:nvSpPr>
          <p:cNvPr id="3" name="Content Placeholder 2"/>
          <p:cNvSpPr>
            <a:spLocks noGrp="1"/>
          </p:cNvSpPr>
          <p:nvPr>
            <p:ph idx="1"/>
          </p:nvPr>
        </p:nvSpPr>
        <p:spPr/>
        <p:txBody>
          <a:bodyPr>
            <a:normAutofit fontScale="85000" lnSpcReduction="20000"/>
          </a:bodyPr>
          <a:lstStyle/>
          <a:p>
            <a:r>
              <a:rPr lang="en-US" b="1" dirty="0"/>
              <a:t>Some households were swapped with other households </a:t>
            </a:r>
          </a:p>
          <a:p>
            <a:pPr lvl="1"/>
            <a:r>
              <a:rPr lang="en-US" dirty="0"/>
              <a:t>Swapped households had the same size.</a:t>
            </a:r>
          </a:p>
          <a:p>
            <a:pPr lvl="1"/>
            <a:r>
              <a:rPr lang="en-US" dirty="0"/>
              <a:t>Swapping limited to within each state.</a:t>
            </a:r>
          </a:p>
          <a:p>
            <a:pPr lvl="1"/>
            <a:endParaRPr lang="en-US" dirty="0"/>
          </a:p>
          <a:p>
            <a:r>
              <a:rPr lang="en-US" b="1" dirty="0"/>
              <a:t>Disadvantages:</a:t>
            </a:r>
          </a:p>
          <a:p>
            <a:pPr lvl="1"/>
            <a:r>
              <a:rPr lang="en-US" dirty="0"/>
              <a:t>Swap rate and details of swapping not disclosed.</a:t>
            </a:r>
          </a:p>
          <a:p>
            <a:pPr lvl="1"/>
            <a:r>
              <a:rPr lang="en-US" dirty="0"/>
              <a:t>Privacy protection was not quantified.</a:t>
            </a:r>
          </a:p>
          <a:p>
            <a:pPr lvl="1"/>
            <a:r>
              <a:rPr lang="en-US" dirty="0"/>
              <a:t>Impact on data quality not quantified.</a:t>
            </a:r>
          </a:p>
          <a:p>
            <a:pPr lvl="1"/>
            <a:endParaRPr lang="en-US" dirty="0"/>
          </a:p>
          <a:p>
            <a:r>
              <a:rPr lang="en-US" dirty="0"/>
              <a:t>Swapping is called a “Disclosure Avoidance” technique.</a:t>
            </a:r>
            <a:br>
              <a:rPr lang="en-US" dirty="0"/>
            </a:br>
            <a:r>
              <a:rPr lang="en-US" dirty="0"/>
              <a:t>It’s job is to prevent improper disclosures.</a:t>
            </a:r>
          </a:p>
        </p:txBody>
      </p:sp>
      <p:sp>
        <p:nvSpPr>
          <p:cNvPr id="8" name="Slide Number Placeholder 7"/>
          <p:cNvSpPr>
            <a:spLocks noGrp="1"/>
          </p:cNvSpPr>
          <p:nvPr>
            <p:ph type="sldNum" sz="quarter" idx="12"/>
          </p:nvPr>
        </p:nvSpPr>
        <p:spPr/>
        <p:txBody>
          <a:bodyPr/>
          <a:lstStyle/>
          <a:p>
            <a:fld id="{6B70B6FD-B4DD-4C3C-B591-D26FF6FF6394}" type="slidenum">
              <a:rPr lang="en-US" smtClean="0"/>
              <a:pPr/>
              <a:t>37</a:t>
            </a:fld>
            <a:endParaRPr lang="en-US"/>
          </a:p>
        </p:txBody>
      </p:sp>
      <p:grpSp>
        <p:nvGrpSpPr>
          <p:cNvPr id="20" name="Group 19"/>
          <p:cNvGrpSpPr/>
          <p:nvPr/>
        </p:nvGrpSpPr>
        <p:grpSpPr>
          <a:xfrm>
            <a:off x="8305800" y="2133600"/>
            <a:ext cx="3352800" cy="3076288"/>
            <a:chOff x="8691091" y="3092916"/>
            <a:chExt cx="3352800" cy="3076288"/>
          </a:xfrm>
        </p:grpSpPr>
        <p:grpSp>
          <p:nvGrpSpPr>
            <p:cNvPr id="4" name="Group 3"/>
            <p:cNvGrpSpPr/>
            <p:nvPr/>
          </p:nvGrpSpPr>
          <p:grpSpPr>
            <a:xfrm>
              <a:off x="8691091" y="3092916"/>
              <a:ext cx="3352800" cy="3076288"/>
              <a:chOff x="7941079" y="2992573"/>
              <a:chExt cx="3852153" cy="3482068"/>
            </a:xfrm>
          </p:grpSpPr>
          <p:sp>
            <p:nvSpPr>
              <p:cNvPr id="6" name="TextBox 5"/>
              <p:cNvSpPr txBox="1"/>
              <p:nvPr/>
            </p:nvSpPr>
            <p:spPr>
              <a:xfrm>
                <a:off x="9031229" y="6056592"/>
                <a:ext cx="1361420" cy="418049"/>
              </a:xfrm>
              <a:prstGeom prst="rect">
                <a:avLst/>
              </a:prstGeom>
              <a:noFill/>
            </p:spPr>
            <p:txBody>
              <a:bodyPr wrap="none" rtlCol="0">
                <a:spAutoFit/>
              </a:bodyPr>
              <a:lstStyle/>
              <a:p>
                <a:r>
                  <a:rPr lang="en-US" dirty="0"/>
                  <a:t>Any State</a:t>
                </a:r>
              </a:p>
            </p:txBody>
          </p:sp>
          <p:grpSp>
            <p:nvGrpSpPr>
              <p:cNvPr id="12" name="Group 11"/>
              <p:cNvGrpSpPr/>
              <p:nvPr/>
            </p:nvGrpSpPr>
            <p:grpSpPr>
              <a:xfrm>
                <a:off x="7941079" y="2992573"/>
                <a:ext cx="3852153" cy="2985618"/>
                <a:chOff x="7712479" y="2994674"/>
                <a:chExt cx="3852153" cy="2985618"/>
              </a:xfrm>
            </p:grpSpPr>
            <p:sp>
              <p:nvSpPr>
                <p:cNvPr id="5" name="Snip Diagonal Corner Rectangle 4"/>
                <p:cNvSpPr/>
                <p:nvPr/>
              </p:nvSpPr>
              <p:spPr>
                <a:xfrm>
                  <a:off x="7712479" y="2994674"/>
                  <a:ext cx="3852153" cy="2985618"/>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val 6"/>
                <p:cNvSpPr/>
                <p:nvPr/>
              </p:nvSpPr>
              <p:spPr>
                <a:xfrm>
                  <a:off x="8737600" y="4267200"/>
                  <a:ext cx="4064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10160000" y="4876800"/>
                  <a:ext cx="355600" cy="38100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urved Connector 14"/>
                <p:cNvCxnSpPr>
                  <a:stCxn id="7" idx="6"/>
                  <a:endCxn id="13" idx="0"/>
                </p:cNvCxnSpPr>
                <p:nvPr/>
              </p:nvCxnSpPr>
              <p:spPr>
                <a:xfrm>
                  <a:off x="9144000" y="4419600"/>
                  <a:ext cx="1193800" cy="457200"/>
                </a:xfrm>
                <a:prstGeom prst="curvedConnector2">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22" name="Curved Connector 21"/>
                <p:cNvCxnSpPr>
                  <a:stCxn id="13" idx="2"/>
                  <a:endCxn id="7" idx="3"/>
                </p:cNvCxnSpPr>
                <p:nvPr/>
              </p:nvCxnSpPr>
              <p:spPr>
                <a:xfrm rot="5400000" flipH="1">
                  <a:off x="9147297" y="4177182"/>
                  <a:ext cx="730436" cy="1430798"/>
                </a:xfrm>
                <a:prstGeom prst="curvedConnector3">
                  <a:avLst>
                    <a:gd name="adj1" fmla="val -31297"/>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1" name="TextBox 10"/>
                <p:cNvSpPr txBox="1"/>
                <p:nvPr/>
              </p:nvSpPr>
              <p:spPr>
                <a:xfrm>
                  <a:off x="8652458" y="3648565"/>
                  <a:ext cx="1395510" cy="523220"/>
                </a:xfrm>
                <a:prstGeom prst="rect">
                  <a:avLst/>
                </a:prstGeom>
                <a:noFill/>
                <a:ln>
                  <a:noFill/>
                </a:ln>
              </p:spPr>
              <p:txBody>
                <a:bodyPr wrap="none" rtlCol="0">
                  <a:spAutoFit/>
                </a:bodyPr>
                <a:lstStyle/>
                <a:p>
                  <a:r>
                    <a:rPr lang="en-US" sz="2800" b="1" dirty="0">
                      <a:solidFill>
                        <a:srgbClr val="FFC000"/>
                      </a:solidFill>
                    </a:rPr>
                    <a:t>Town 1</a:t>
                  </a:r>
                </a:p>
              </p:txBody>
            </p:sp>
            <p:sp>
              <p:nvSpPr>
                <p:cNvPr id="16" name="TextBox 15"/>
                <p:cNvSpPr txBox="1"/>
                <p:nvPr/>
              </p:nvSpPr>
              <p:spPr>
                <a:xfrm>
                  <a:off x="9988351" y="5365563"/>
                  <a:ext cx="1395509" cy="523220"/>
                </a:xfrm>
                <a:prstGeom prst="rect">
                  <a:avLst/>
                </a:prstGeom>
                <a:noFill/>
                <a:ln>
                  <a:noFill/>
                </a:ln>
              </p:spPr>
              <p:txBody>
                <a:bodyPr wrap="none" rtlCol="0">
                  <a:spAutoFit/>
                </a:bodyPr>
                <a:lstStyle/>
                <a:p>
                  <a:r>
                    <a:rPr lang="en-US" sz="2800" b="1" dirty="0">
                      <a:solidFill>
                        <a:srgbClr val="FFC000"/>
                      </a:solidFill>
                    </a:rPr>
                    <a:t>Town 2</a:t>
                  </a:r>
                </a:p>
              </p:txBody>
            </p:sp>
          </p:grpSp>
        </p:grpSp>
        <p:pic>
          <p:nvPicPr>
            <p:cNvPr id="17" name="Picture 16">
              <a:extLst>
                <a:ext uri="{FF2B5EF4-FFF2-40B4-BE49-F238E27FC236}">
                  <a16:creationId xmlns:a16="http://schemas.microsoft.com/office/drawing/2014/main" id="{AEE13345-6CFD-6442-B908-B85B8B3F75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62404" y="3760283"/>
              <a:ext cx="325281" cy="1049353"/>
            </a:xfrm>
            <a:prstGeom prst="rect">
              <a:avLst/>
            </a:prstGeom>
          </p:spPr>
        </p:pic>
        <p:pic>
          <p:nvPicPr>
            <p:cNvPr id="18" name="Picture 17">
              <a:extLst>
                <a:ext uri="{FF2B5EF4-FFF2-40B4-BE49-F238E27FC236}">
                  <a16:creationId xmlns:a16="http://schemas.microsoft.com/office/drawing/2014/main" id="{8AAAEFEE-2740-6946-A8C6-A6DE65FC93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207449" y="4436822"/>
              <a:ext cx="298346" cy="876629"/>
            </a:xfrm>
            <a:prstGeom prst="rect">
              <a:avLst/>
            </a:prstGeom>
          </p:spPr>
        </p:pic>
      </p:grpSp>
      <p:sp>
        <p:nvSpPr>
          <p:cNvPr id="19" name="TextBox 18">
            <a:extLst>
              <a:ext uri="{FF2B5EF4-FFF2-40B4-BE49-F238E27FC236}">
                <a16:creationId xmlns:a16="http://schemas.microsoft.com/office/drawing/2014/main" id="{713F2015-6848-5D48-A6A4-9A3E23D5700E}"/>
              </a:ext>
            </a:extLst>
          </p:cNvPr>
          <p:cNvSpPr txBox="1"/>
          <p:nvPr/>
        </p:nvSpPr>
        <p:spPr>
          <a:xfrm>
            <a:off x="7300173" y="1990401"/>
            <a:ext cx="4968027" cy="584775"/>
          </a:xfrm>
          <a:prstGeom prst="rect">
            <a:avLst/>
          </a:prstGeom>
          <a:solidFill>
            <a:schemeClr val="accent4">
              <a:lumMod val="40000"/>
              <a:lumOff val="60000"/>
            </a:schemeClr>
          </a:solidFill>
        </p:spPr>
        <p:txBody>
          <a:bodyPr wrap="none" rtlCol="0">
            <a:spAutoFit/>
          </a:bodyPr>
          <a:lstStyle/>
          <a:p>
            <a:r>
              <a:rPr lang="en-US" sz="3200" dirty="0"/>
              <a:t>Confidentiality Mechanism</a:t>
            </a:r>
          </a:p>
        </p:txBody>
      </p:sp>
    </p:spTree>
    <p:extLst>
      <p:ext uri="{BB962C8B-B14F-4D97-AF65-F5344CB8AC3E}">
        <p14:creationId xmlns:p14="http://schemas.microsoft.com/office/powerpoint/2010/main" val="3306292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now know that the disclosure avoidance techniques we used in the 2010 Census were flawed</a:t>
            </a:r>
          </a:p>
        </p:txBody>
      </p:sp>
      <p:sp>
        <p:nvSpPr>
          <p:cNvPr id="3" name="Content Placeholder 2"/>
          <p:cNvSpPr>
            <a:spLocks noGrp="1"/>
          </p:cNvSpPr>
          <p:nvPr>
            <p:ph idx="1"/>
          </p:nvPr>
        </p:nvSpPr>
        <p:spPr/>
        <p:txBody>
          <a:bodyPr>
            <a:normAutofit fontScale="92500"/>
          </a:bodyPr>
          <a:lstStyle/>
          <a:p>
            <a:pPr lvl="1"/>
            <a:r>
              <a:rPr lang="en-US" dirty="0"/>
              <a:t>We released </a:t>
            </a:r>
            <a:r>
              <a:rPr lang="en-US" i="1" dirty="0"/>
              <a:t>exact population counts </a:t>
            </a:r>
            <a:r>
              <a:rPr lang="en-US" dirty="0"/>
              <a:t>for blocks, tracts and counties.</a:t>
            </a:r>
          </a:p>
          <a:p>
            <a:pPr lvl="1"/>
            <a:r>
              <a:rPr lang="en-US" dirty="0"/>
              <a:t>We did not swap 100% of the households</a:t>
            </a:r>
          </a:p>
          <a:p>
            <a:pPr lvl="1"/>
            <a:r>
              <a:rPr lang="en-US" dirty="0"/>
              <a:t>We released ≈25 statistics per person, </a:t>
            </a:r>
            <a:br>
              <a:rPr lang="en-US" dirty="0"/>
            </a:br>
            <a:r>
              <a:rPr lang="en-US" dirty="0"/>
              <a:t>but only collected six pieces of data per person:</a:t>
            </a:r>
          </a:p>
          <a:p>
            <a:pPr lvl="2"/>
            <a:r>
              <a:rPr lang="en-US" dirty="0"/>
              <a:t>Block • Age •  Sex • Race • Ethnicity • Relationship to Householder</a:t>
            </a:r>
          </a:p>
          <a:p>
            <a:endParaRPr lang="en-US" dirty="0"/>
          </a:p>
          <a:p>
            <a:r>
              <a:rPr lang="en-US" dirty="0"/>
              <a:t>The Census Bureau did the best possible in 2010. </a:t>
            </a:r>
            <a:br>
              <a:rPr lang="en-US" dirty="0"/>
            </a:br>
            <a:r>
              <a:rPr lang="en-US" dirty="0"/>
              <a:t>The math for protecting a decennial census using formal privacy did not [yet] exist.</a:t>
            </a:r>
          </a:p>
          <a:p>
            <a:endParaRPr lang="en-US" dirty="0"/>
          </a:p>
        </p:txBody>
      </p:sp>
      <p:sp>
        <p:nvSpPr>
          <p:cNvPr id="7" name="Slide Number Placeholder 6"/>
          <p:cNvSpPr>
            <a:spLocks noGrp="1"/>
          </p:cNvSpPr>
          <p:nvPr>
            <p:ph type="sldNum" sz="quarter" idx="12"/>
          </p:nvPr>
        </p:nvSpPr>
        <p:spPr/>
        <p:txBody>
          <a:bodyPr/>
          <a:lstStyle/>
          <a:p>
            <a:fld id="{6B70B6FD-B4DD-4C3C-B591-D26FF6FF6394}" type="slidenum">
              <a:rPr lang="en-US" smtClean="0"/>
              <a:pPr/>
              <a:t>38</a:t>
            </a:fld>
            <a:endParaRPr lang="en-US"/>
          </a:p>
        </p:txBody>
      </p:sp>
    </p:spTree>
    <p:extLst>
      <p:ext uri="{BB962C8B-B14F-4D97-AF65-F5344CB8AC3E}">
        <p14:creationId xmlns:p14="http://schemas.microsoft.com/office/powerpoint/2010/main" val="3755486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08C-499F-4846-B5BF-09BB7B3DF955}"/>
              </a:ext>
            </a:extLst>
          </p:cNvPr>
          <p:cNvSpPr>
            <a:spLocks noGrp="1"/>
          </p:cNvSpPr>
          <p:nvPr>
            <p:ph type="title"/>
          </p:nvPr>
        </p:nvSpPr>
        <p:spPr/>
        <p:txBody>
          <a:bodyPr/>
          <a:lstStyle/>
          <a:p>
            <a:r>
              <a:rPr lang="en-US" dirty="0"/>
              <a:t>Faced with “database reconstruction,” </a:t>
            </a:r>
            <a:br>
              <a:rPr lang="en-US" dirty="0"/>
            </a:br>
            <a:r>
              <a:rPr lang="en-US" dirty="0"/>
              <a:t>statistical agencies have just two choices</a:t>
            </a:r>
          </a:p>
        </p:txBody>
      </p:sp>
      <p:sp>
        <p:nvSpPr>
          <p:cNvPr id="3" name="Content Placeholder 2">
            <a:extLst>
              <a:ext uri="{FF2B5EF4-FFF2-40B4-BE49-F238E27FC236}">
                <a16:creationId xmlns:a16="http://schemas.microsoft.com/office/drawing/2014/main" id="{1A0EFCD0-A493-8D43-8D57-29C349FFC3F6}"/>
              </a:ext>
            </a:extLst>
          </p:cNvPr>
          <p:cNvSpPr>
            <a:spLocks noGrp="1"/>
          </p:cNvSpPr>
          <p:nvPr>
            <p:ph idx="1"/>
          </p:nvPr>
        </p:nvSpPr>
        <p:spPr/>
        <p:txBody>
          <a:bodyPr>
            <a:normAutofit/>
          </a:bodyPr>
          <a:lstStyle/>
          <a:p>
            <a:endParaRPr lang="en-US" dirty="0"/>
          </a:p>
          <a:p>
            <a:endParaRPr lang="en-US" dirty="0"/>
          </a:p>
          <a:p>
            <a:r>
              <a:rPr lang="en-US" dirty="0"/>
              <a:t>Option #1: Publish fewer statistics.</a:t>
            </a:r>
          </a:p>
          <a:p>
            <a:endParaRPr lang="en-US" dirty="0"/>
          </a:p>
          <a:p>
            <a:r>
              <a:rPr lang="en-US" dirty="0"/>
              <a:t>Option #2: Publish statistics with less accuracy. </a:t>
            </a:r>
          </a:p>
          <a:p>
            <a:endParaRPr lang="en-US" dirty="0"/>
          </a:p>
        </p:txBody>
      </p:sp>
      <p:sp>
        <p:nvSpPr>
          <p:cNvPr id="4" name="Slide Number Placeholder 3">
            <a:extLst>
              <a:ext uri="{FF2B5EF4-FFF2-40B4-BE49-F238E27FC236}">
                <a16:creationId xmlns:a16="http://schemas.microsoft.com/office/drawing/2014/main" id="{18A8DE35-604F-D84F-B3F9-99626DD926E6}"/>
              </a:ext>
            </a:extLst>
          </p:cNvPr>
          <p:cNvSpPr>
            <a:spLocks noGrp="1"/>
          </p:cNvSpPr>
          <p:nvPr>
            <p:ph type="sldNum" sz="quarter" idx="12"/>
          </p:nvPr>
        </p:nvSpPr>
        <p:spPr/>
        <p:txBody>
          <a:bodyPr/>
          <a:lstStyle/>
          <a:p>
            <a:fld id="{6B70B6FD-B4DD-4C3C-B591-D26FF6FF6394}" type="slidenum">
              <a:rPr lang="en-US" smtClean="0"/>
              <a:pPr/>
              <a:t>39</a:t>
            </a:fld>
            <a:endParaRPr lang="en-US"/>
          </a:p>
        </p:txBody>
      </p:sp>
    </p:spTree>
    <p:extLst>
      <p:ext uri="{BB962C8B-B14F-4D97-AF65-F5344CB8AC3E}">
        <p14:creationId xmlns:p14="http://schemas.microsoft.com/office/powerpoint/2010/main" val="3419085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B70B6FD-B4DD-4C3C-B591-D26FF6FF6394}" type="slidenum">
              <a:rPr lang="en-US" smtClean="0"/>
              <a:pPr/>
              <a:t>4</a:t>
            </a:fld>
            <a:endParaRPr lang="en-US"/>
          </a:p>
        </p:txBody>
      </p:sp>
      <p:sp>
        <p:nvSpPr>
          <p:cNvPr id="2" name="Title 1"/>
          <p:cNvSpPr>
            <a:spLocks noGrp="1"/>
          </p:cNvSpPr>
          <p:nvPr>
            <p:ph type="title"/>
          </p:nvPr>
        </p:nvSpPr>
        <p:spPr/>
        <p:txBody>
          <a:bodyPr/>
          <a:lstStyle/>
          <a:p>
            <a:r>
              <a:rPr lang="en-US"/>
              <a:t>Acknowledgments</a:t>
            </a:r>
            <a:endParaRPr lang="en-US" dirty="0"/>
          </a:p>
        </p:txBody>
      </p:sp>
      <p:sp>
        <p:nvSpPr>
          <p:cNvPr id="3" name="Content Placeholder 2"/>
          <p:cNvSpPr>
            <a:spLocks noGrp="1"/>
          </p:cNvSpPr>
          <p:nvPr>
            <p:ph idx="13"/>
          </p:nvPr>
        </p:nvSpPr>
        <p:spPr/>
        <p:txBody>
          <a:bodyPr/>
          <a:lstStyle/>
          <a:p>
            <a:r>
              <a:rPr lang="en-US" dirty="0"/>
              <a:t>This presentation incorporates work by:</a:t>
            </a:r>
          </a:p>
          <a:p>
            <a:pPr lvl="1"/>
            <a:r>
              <a:rPr lang="en-US" altLang="en-US" dirty="0"/>
              <a:t>Dan </a:t>
            </a:r>
            <a:r>
              <a:rPr lang="en-US" altLang="en-US" dirty="0" err="1"/>
              <a:t>Kifer</a:t>
            </a:r>
            <a:r>
              <a:rPr lang="en-US" altLang="en-US" dirty="0"/>
              <a:t> (Scientific Lead) </a:t>
            </a:r>
          </a:p>
          <a:p>
            <a:pPr lvl="1"/>
            <a:r>
              <a:rPr lang="en-US" altLang="en-US" dirty="0"/>
              <a:t>John </a:t>
            </a:r>
            <a:r>
              <a:rPr lang="en-US" altLang="en-US" dirty="0" err="1"/>
              <a:t>Abowd</a:t>
            </a:r>
            <a:r>
              <a:rPr lang="en-US" altLang="en-US" dirty="0"/>
              <a:t> (Chief Scientist) </a:t>
            </a:r>
          </a:p>
          <a:p>
            <a:pPr lvl="1"/>
            <a:r>
              <a:rPr lang="en-US" altLang="en-US" dirty="0"/>
              <a:t>Tammy Adams, Robert Ashmead, </a:t>
            </a:r>
            <a:r>
              <a:rPr lang="en-US" altLang="en-US" dirty="0" err="1"/>
              <a:t>Aref</a:t>
            </a:r>
            <a:r>
              <a:rPr lang="en-US" altLang="en-US" dirty="0"/>
              <a:t> </a:t>
            </a:r>
            <a:r>
              <a:rPr lang="en-US" altLang="en-US" dirty="0" err="1"/>
              <a:t>Dajani</a:t>
            </a:r>
            <a:r>
              <a:rPr lang="en-US" altLang="en-US" dirty="0"/>
              <a:t>, Jason Devine, Nathan </a:t>
            </a:r>
            <a:r>
              <a:rPr lang="en-US" altLang="en-US" dirty="0" err="1"/>
              <a:t>Goldschlag</a:t>
            </a:r>
            <a:r>
              <a:rPr lang="en-US" altLang="en-US" dirty="0"/>
              <a:t>, Michael Hay, Cynthia Hollingsworth, Meriton </a:t>
            </a:r>
            <a:r>
              <a:rPr lang="en-US" altLang="en-US" dirty="0" err="1"/>
              <a:t>Ibrahimi</a:t>
            </a:r>
            <a:r>
              <a:rPr lang="en-US" altLang="en-US" dirty="0"/>
              <a:t>, Michael Ikeda, Philip Leclerc, Ashwin Machanavajjhala, Christian Martindale, Gerome </a:t>
            </a:r>
            <a:r>
              <a:rPr lang="en-US" altLang="en-US" dirty="0" err="1"/>
              <a:t>Miklau</a:t>
            </a:r>
            <a:r>
              <a:rPr lang="en-US" altLang="en-US" dirty="0"/>
              <a:t>, Brett Moran, Ned Porter, Anne Ross, William Sexton, Lars </a:t>
            </a:r>
            <a:r>
              <a:rPr lang="en-US" altLang="en-US" dirty="0" err="1"/>
              <a:t>Vilhuber</a:t>
            </a:r>
            <a:r>
              <a:rPr lang="en-US" altLang="en-US" dirty="0"/>
              <a:t>, and Pavel </a:t>
            </a:r>
            <a:r>
              <a:rPr lang="en-US" altLang="en-US" dirty="0" err="1"/>
              <a:t>Zhuravlev</a:t>
            </a:r>
            <a:r>
              <a:rPr lang="en-US" altLang="en-US" dirty="0"/>
              <a:t> </a:t>
            </a:r>
            <a:endParaRPr lang="en-US" dirty="0"/>
          </a:p>
        </p:txBody>
      </p:sp>
    </p:spTree>
    <p:extLst>
      <p:ext uri="{BB962C8B-B14F-4D97-AF65-F5344CB8AC3E}">
        <p14:creationId xmlns:p14="http://schemas.microsoft.com/office/powerpoint/2010/main" val="1402672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08C-499F-4846-B5BF-09BB7B3DF955}"/>
              </a:ext>
            </a:extLst>
          </p:cNvPr>
          <p:cNvSpPr>
            <a:spLocks noGrp="1"/>
          </p:cNvSpPr>
          <p:nvPr>
            <p:ph type="title"/>
          </p:nvPr>
        </p:nvSpPr>
        <p:spPr/>
        <p:txBody>
          <a:bodyPr/>
          <a:lstStyle/>
          <a:p>
            <a:r>
              <a:rPr lang="en-US" dirty="0"/>
              <a:t>Faced with “database reconstruction,” </a:t>
            </a:r>
            <a:br>
              <a:rPr lang="en-US" dirty="0"/>
            </a:br>
            <a:r>
              <a:rPr lang="en-US" dirty="0"/>
              <a:t>statistical agencies have just </a:t>
            </a:r>
            <a:r>
              <a:rPr lang="en-US" strike="sngStrike" dirty="0"/>
              <a:t>two</a:t>
            </a:r>
            <a:r>
              <a:rPr lang="en-US" dirty="0"/>
              <a:t> one choice</a:t>
            </a:r>
          </a:p>
        </p:txBody>
      </p:sp>
      <p:sp>
        <p:nvSpPr>
          <p:cNvPr id="3" name="Content Placeholder 2">
            <a:extLst>
              <a:ext uri="{FF2B5EF4-FFF2-40B4-BE49-F238E27FC236}">
                <a16:creationId xmlns:a16="http://schemas.microsoft.com/office/drawing/2014/main" id="{1A0EFCD0-A493-8D43-8D57-29C349FFC3F6}"/>
              </a:ext>
            </a:extLst>
          </p:cNvPr>
          <p:cNvSpPr>
            <a:spLocks noGrp="1"/>
          </p:cNvSpPr>
          <p:nvPr>
            <p:ph idx="1"/>
          </p:nvPr>
        </p:nvSpPr>
        <p:spPr/>
        <p:txBody>
          <a:bodyPr>
            <a:normAutofit/>
          </a:bodyPr>
          <a:lstStyle/>
          <a:p>
            <a:endParaRPr lang="en-US" dirty="0"/>
          </a:p>
          <a:p>
            <a:endParaRPr lang="en-US" dirty="0"/>
          </a:p>
          <a:p>
            <a:r>
              <a:rPr lang="en-US" strike="sngStrike" dirty="0"/>
              <a:t>Option #1: Publish fewer statistics.</a:t>
            </a:r>
          </a:p>
          <a:p>
            <a:endParaRPr lang="en-US" dirty="0"/>
          </a:p>
          <a:p>
            <a:r>
              <a:rPr lang="en-US" dirty="0"/>
              <a:t>Option #2: Publish statistics with less accuracy. </a:t>
            </a:r>
          </a:p>
          <a:p>
            <a:endParaRPr lang="en-US" dirty="0"/>
          </a:p>
        </p:txBody>
      </p:sp>
      <p:sp>
        <p:nvSpPr>
          <p:cNvPr id="4" name="Slide Number Placeholder 3">
            <a:extLst>
              <a:ext uri="{FF2B5EF4-FFF2-40B4-BE49-F238E27FC236}">
                <a16:creationId xmlns:a16="http://schemas.microsoft.com/office/drawing/2014/main" id="{18A8DE35-604F-D84F-B3F9-99626DD926E6}"/>
              </a:ext>
            </a:extLst>
          </p:cNvPr>
          <p:cNvSpPr>
            <a:spLocks noGrp="1"/>
          </p:cNvSpPr>
          <p:nvPr>
            <p:ph type="sldNum" sz="quarter" idx="12"/>
          </p:nvPr>
        </p:nvSpPr>
        <p:spPr/>
        <p:txBody>
          <a:bodyPr/>
          <a:lstStyle/>
          <a:p>
            <a:fld id="{6B70B6FD-B4DD-4C3C-B591-D26FF6FF6394}" type="slidenum">
              <a:rPr lang="en-US" smtClean="0"/>
              <a:pPr/>
              <a:t>40</a:t>
            </a:fld>
            <a:endParaRPr lang="en-US"/>
          </a:p>
        </p:txBody>
      </p:sp>
    </p:spTree>
    <p:extLst>
      <p:ext uri="{BB962C8B-B14F-4D97-AF65-F5344CB8AC3E}">
        <p14:creationId xmlns:p14="http://schemas.microsoft.com/office/powerpoint/2010/main" val="4159555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0E7F8585-F4D5-6445-92F9-781C98357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690" y="23611"/>
            <a:ext cx="6019800" cy="6808913"/>
          </a:xfrm>
          <a:prstGeom prst="rect">
            <a:avLst/>
          </a:prstGeom>
        </p:spPr>
      </p:pic>
      <p:sp>
        <p:nvSpPr>
          <p:cNvPr id="4" name="Slide Number Placeholder 3">
            <a:extLst>
              <a:ext uri="{FF2B5EF4-FFF2-40B4-BE49-F238E27FC236}">
                <a16:creationId xmlns:a16="http://schemas.microsoft.com/office/drawing/2014/main" id="{0F8A7555-0C35-5845-BC65-EF1CEEC80FDE}"/>
              </a:ext>
            </a:extLst>
          </p:cNvPr>
          <p:cNvSpPr>
            <a:spLocks noGrp="1"/>
          </p:cNvSpPr>
          <p:nvPr>
            <p:ph type="sldNum" sz="quarter" idx="12"/>
          </p:nvPr>
        </p:nvSpPr>
        <p:spPr/>
        <p:txBody>
          <a:bodyPr/>
          <a:lstStyle/>
          <a:p>
            <a:fld id="{6B70B6FD-B4DD-4C3C-B591-D26FF6FF6394}" type="slidenum">
              <a:rPr lang="en-US" smtClean="0"/>
              <a:pPr/>
              <a:t>41</a:t>
            </a:fld>
            <a:endParaRPr lang="en-US"/>
          </a:p>
        </p:txBody>
      </p:sp>
    </p:spTree>
    <p:extLst>
      <p:ext uri="{BB962C8B-B14F-4D97-AF65-F5344CB8AC3E}">
        <p14:creationId xmlns:p14="http://schemas.microsoft.com/office/powerpoint/2010/main" val="1601086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A17E7-E72E-9941-8177-296CF854E0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60" t="13333" r="21961" b="14445"/>
          <a:stretch/>
        </p:blipFill>
        <p:spPr>
          <a:xfrm>
            <a:off x="7086600" y="25400"/>
            <a:ext cx="4114799" cy="6857998"/>
          </a:xfrm>
          <a:prstGeom prst="rect">
            <a:avLst/>
          </a:prstGeom>
          <a:solidFill>
            <a:schemeClr val="bg1"/>
          </a:solidFill>
          <a:ln w="50800" cmpd="sng">
            <a:solidFill>
              <a:schemeClr val="tx1"/>
            </a:solidFill>
          </a:ln>
        </p:spPr>
      </p:pic>
      <p:sp>
        <p:nvSpPr>
          <p:cNvPr id="2" name="Title 1"/>
          <p:cNvSpPr>
            <a:spLocks noGrp="1"/>
          </p:cNvSpPr>
          <p:nvPr>
            <p:ph type="title"/>
          </p:nvPr>
        </p:nvSpPr>
        <p:spPr/>
        <p:txBody>
          <a:bodyPr/>
          <a:lstStyle/>
          <a:p>
            <a:r>
              <a:rPr lang="en-US" dirty="0"/>
              <a:t>2006: </a:t>
            </a:r>
            <a:br>
              <a:rPr lang="en-US" dirty="0"/>
            </a:br>
            <a:r>
              <a:rPr lang="en-US" dirty="0"/>
              <a:t>Differential Privacy</a:t>
            </a:r>
          </a:p>
        </p:txBody>
      </p:sp>
      <p:pic>
        <p:nvPicPr>
          <p:cNvPr id="4" name="Content Placeholder 6">
            <a:extLst>
              <a:ext uri="{FF2B5EF4-FFF2-40B4-BE49-F238E27FC236}">
                <a16:creationId xmlns:a16="http://schemas.microsoft.com/office/drawing/2014/main" id="{56B4C059-9C1F-FE4E-B0BA-1DCE5E271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1" y="2334868"/>
            <a:ext cx="2971800" cy="3361362"/>
          </a:xfrm>
          <a:prstGeom prst="rect">
            <a:avLst/>
          </a:prstGeom>
        </p:spPr>
      </p:pic>
      <p:pic>
        <p:nvPicPr>
          <p:cNvPr id="7" name="Picture 6">
            <a:extLst>
              <a:ext uri="{FF2B5EF4-FFF2-40B4-BE49-F238E27FC236}">
                <a16:creationId xmlns:a16="http://schemas.microsoft.com/office/drawing/2014/main" id="{2B2501A0-5977-1248-ACA7-1EFA5CD17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666876"/>
            <a:ext cx="6005000" cy="4657724"/>
          </a:xfrm>
          <a:prstGeom prst="rect">
            <a:avLst/>
          </a:prstGeom>
        </p:spPr>
      </p:pic>
    </p:spTree>
    <p:extLst>
      <p:ext uri="{BB962C8B-B14F-4D97-AF65-F5344CB8AC3E}">
        <p14:creationId xmlns:p14="http://schemas.microsoft.com/office/powerpoint/2010/main" val="1557009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2791525349"/>
              </p:ext>
            </p:extLst>
          </p:nvPr>
        </p:nvGraphicFramePr>
        <p:xfrm>
          <a:off x="1004710" y="1818393"/>
          <a:ext cx="10521246" cy="418729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8969759" y="3429000"/>
            <a:ext cx="2173111" cy="523220"/>
          </a:xfrm>
          <a:prstGeom prst="rect">
            <a:avLst/>
          </a:prstGeom>
          <a:noFill/>
        </p:spPr>
        <p:txBody>
          <a:bodyPr wrap="square" rtlCol="0">
            <a:spAutoFit/>
          </a:bodyPr>
          <a:lstStyle/>
          <a:p>
            <a:r>
              <a:rPr lang="en-US" sz="2800" dirty="0"/>
              <a:t>No privacy</a:t>
            </a:r>
          </a:p>
        </p:txBody>
      </p:sp>
      <p:cxnSp>
        <p:nvCxnSpPr>
          <p:cNvPr id="6" name="Straight Arrow Connector 5"/>
          <p:cNvCxnSpPr/>
          <p:nvPr/>
        </p:nvCxnSpPr>
        <p:spPr>
          <a:xfrm flipH="1">
            <a:off x="2206979" y="5142089"/>
            <a:ext cx="502355" cy="42333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09334" y="4701822"/>
            <a:ext cx="2173111" cy="523220"/>
          </a:xfrm>
          <a:prstGeom prst="rect">
            <a:avLst/>
          </a:prstGeom>
          <a:noFill/>
        </p:spPr>
        <p:txBody>
          <a:bodyPr wrap="square" rtlCol="0">
            <a:spAutoFit/>
          </a:bodyPr>
          <a:lstStyle/>
          <a:p>
            <a:r>
              <a:rPr lang="en-US" sz="2800" dirty="0"/>
              <a:t>No accuracy</a:t>
            </a:r>
          </a:p>
        </p:txBody>
      </p:sp>
      <p:cxnSp>
        <p:nvCxnSpPr>
          <p:cNvPr id="9" name="Straight Arrow Connector 8"/>
          <p:cNvCxnSpPr>
            <a:cxnSpLocks/>
          </p:cNvCxnSpPr>
          <p:nvPr/>
        </p:nvCxnSpPr>
        <p:spPr>
          <a:xfrm flipV="1">
            <a:off x="10056314" y="2514600"/>
            <a:ext cx="1267853" cy="9144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BEE376-3295-C343-A8D5-8CDAD13A8EA4}"/>
              </a:ext>
            </a:extLst>
          </p:cNvPr>
          <p:cNvSpPr>
            <a:spLocks noGrp="1"/>
          </p:cNvSpPr>
          <p:nvPr>
            <p:ph type="title"/>
          </p:nvPr>
        </p:nvSpPr>
        <p:spPr/>
        <p:txBody>
          <a:bodyPr/>
          <a:lstStyle/>
          <a:p>
            <a:r>
              <a:rPr lang="en-US" dirty="0"/>
              <a:t>Differential privacy gives us a mathematical approach for balancing accuracy and privacy loss</a:t>
            </a:r>
          </a:p>
        </p:txBody>
      </p:sp>
    </p:spTree>
    <p:extLst>
      <p:ext uri="{BB962C8B-B14F-4D97-AF65-F5344CB8AC3E}">
        <p14:creationId xmlns:p14="http://schemas.microsoft.com/office/powerpoint/2010/main" val="1737292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2CE8-8A88-9D42-840E-3232F4CBAB79}"/>
              </a:ext>
            </a:extLst>
          </p:cNvPr>
          <p:cNvSpPr>
            <a:spLocks noGrp="1"/>
          </p:cNvSpPr>
          <p:nvPr>
            <p:ph type="title"/>
          </p:nvPr>
        </p:nvSpPr>
        <p:spPr/>
        <p:txBody>
          <a:bodyPr/>
          <a:lstStyle/>
          <a:p>
            <a:r>
              <a:rPr lang="en-US" dirty="0"/>
              <a:t>“Differential privacy” is really two things</a:t>
            </a:r>
          </a:p>
        </p:txBody>
      </p:sp>
      <p:sp>
        <p:nvSpPr>
          <p:cNvPr id="3" name="Content Placeholder 2">
            <a:extLst>
              <a:ext uri="{FF2B5EF4-FFF2-40B4-BE49-F238E27FC236}">
                <a16:creationId xmlns:a16="http://schemas.microsoft.com/office/drawing/2014/main" id="{B2289D15-42D7-304D-8A6D-05F3894FBB19}"/>
              </a:ext>
            </a:extLst>
          </p:cNvPr>
          <p:cNvSpPr>
            <a:spLocks noGrp="1"/>
          </p:cNvSpPr>
          <p:nvPr>
            <p:ph idx="1"/>
          </p:nvPr>
        </p:nvSpPr>
        <p:spPr/>
        <p:txBody>
          <a:bodyPr/>
          <a:lstStyle/>
          <a:p>
            <a:r>
              <a:rPr lang="en-US" dirty="0"/>
              <a:t>1 – A mathematical definition of privacy loss.</a:t>
            </a:r>
          </a:p>
          <a:p>
            <a:r>
              <a:rPr lang="en-US" dirty="0"/>
              <a:t>2 – Specific mechanisms that allow us to:</a:t>
            </a:r>
          </a:p>
          <a:p>
            <a:pPr lvl="2">
              <a:buFont typeface="Wingdings" pitchFamily="2" charset="2"/>
              <a:buChar char="ü"/>
            </a:pPr>
            <a:r>
              <a:rPr lang="en-US" dirty="0"/>
              <a:t>Add the smallest amount of noise necessary for a given privacy outcome</a:t>
            </a:r>
          </a:p>
          <a:p>
            <a:pPr lvl="2">
              <a:buFont typeface="Wingdings" pitchFamily="2" charset="2"/>
              <a:buChar char="ü"/>
            </a:pPr>
            <a:r>
              <a:rPr lang="en-US" dirty="0"/>
              <a:t>Structure the noise to have minimal impact on the more important statistics</a:t>
            </a:r>
          </a:p>
        </p:txBody>
      </p:sp>
      <p:sp>
        <p:nvSpPr>
          <p:cNvPr id="4" name="Slide Number Placeholder 3">
            <a:extLst>
              <a:ext uri="{FF2B5EF4-FFF2-40B4-BE49-F238E27FC236}">
                <a16:creationId xmlns:a16="http://schemas.microsoft.com/office/drawing/2014/main" id="{7EF113F9-81E0-DE4C-9C18-6808BA1E5878}"/>
              </a:ext>
            </a:extLst>
          </p:cNvPr>
          <p:cNvSpPr>
            <a:spLocks noGrp="1"/>
          </p:cNvSpPr>
          <p:nvPr>
            <p:ph type="sldNum" sz="quarter" idx="12"/>
          </p:nvPr>
        </p:nvSpPr>
        <p:spPr/>
        <p:txBody>
          <a:bodyPr/>
          <a:lstStyle/>
          <a:p>
            <a:fld id="{6B70B6FD-B4DD-4C3C-B591-D26FF6FF6394}" type="slidenum">
              <a:rPr lang="en-US" smtClean="0"/>
              <a:pPr/>
              <a:t>44</a:t>
            </a:fld>
            <a:endParaRPr lang="en-US"/>
          </a:p>
        </p:txBody>
      </p:sp>
    </p:spTree>
    <p:extLst>
      <p:ext uri="{BB962C8B-B14F-4D97-AF65-F5344CB8AC3E}">
        <p14:creationId xmlns:p14="http://schemas.microsoft.com/office/powerpoint/2010/main" val="2602176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5FBA62-463D-8F48-90F0-96A71AECA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533" y="1589602"/>
            <a:ext cx="2612466" cy="2474967"/>
          </a:xfrm>
          <a:prstGeom prst="rect">
            <a:avLst/>
          </a:prstGeom>
        </p:spPr>
      </p:pic>
      <p:sp>
        <p:nvSpPr>
          <p:cNvPr id="2" name="Title 1">
            <a:extLst>
              <a:ext uri="{FF2B5EF4-FFF2-40B4-BE49-F238E27FC236}">
                <a16:creationId xmlns:a16="http://schemas.microsoft.com/office/drawing/2014/main" id="{265CA168-4E79-4544-8D3F-D02CDFE73730}"/>
              </a:ext>
            </a:extLst>
          </p:cNvPr>
          <p:cNvSpPr>
            <a:spLocks noGrp="1"/>
          </p:cNvSpPr>
          <p:nvPr>
            <p:ph type="title"/>
          </p:nvPr>
        </p:nvSpPr>
        <p:spPr/>
        <p:txBody>
          <a:bodyPr/>
          <a:lstStyle/>
          <a:p>
            <a:r>
              <a:rPr lang="en-US" dirty="0"/>
              <a:t>Differential privacy — the big idea:</a:t>
            </a:r>
            <a:br>
              <a:rPr lang="en-US" dirty="0"/>
            </a:br>
            <a:r>
              <a:rPr lang="en-US" dirty="0"/>
              <a:t>Use “noise” to create uncertainty about private data</a:t>
            </a:r>
          </a:p>
        </p:txBody>
      </p:sp>
      <p:sp>
        <p:nvSpPr>
          <p:cNvPr id="4" name="Slide Number Placeholder 3">
            <a:extLst>
              <a:ext uri="{FF2B5EF4-FFF2-40B4-BE49-F238E27FC236}">
                <a16:creationId xmlns:a16="http://schemas.microsoft.com/office/drawing/2014/main" id="{60D2282E-C5D3-F44C-9E9A-9C2AE14AAF07}"/>
              </a:ext>
            </a:extLst>
          </p:cNvPr>
          <p:cNvSpPr>
            <a:spLocks noGrp="1"/>
          </p:cNvSpPr>
          <p:nvPr>
            <p:ph type="sldNum" sz="quarter" idx="12"/>
          </p:nvPr>
        </p:nvSpPr>
        <p:spPr/>
        <p:txBody>
          <a:bodyPr/>
          <a:lstStyle/>
          <a:p>
            <a:fld id="{6B70B6FD-B4DD-4C3C-B591-D26FF6FF6394}" type="slidenum">
              <a:rPr lang="en-US" smtClean="0"/>
              <a:pPr/>
              <a:t>45</a:t>
            </a:fld>
            <a:endParaRPr lang="en-US"/>
          </a:p>
        </p:txBody>
      </p:sp>
      <p:pic>
        <p:nvPicPr>
          <p:cNvPr id="5" name="Content Placeholder 9">
            <a:extLst>
              <a:ext uri="{FF2B5EF4-FFF2-40B4-BE49-F238E27FC236}">
                <a16:creationId xmlns:a16="http://schemas.microsoft.com/office/drawing/2014/main" id="{D0EE755D-4CC8-9240-800E-9CCBE00008A6}"/>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a:stretch/>
        </p:blipFill>
        <p:spPr>
          <a:xfrm>
            <a:off x="539429" y="1562015"/>
            <a:ext cx="2334217" cy="2154338"/>
          </a:xfrm>
          <a:prstGeom prst="rect">
            <a:avLst/>
          </a:prstGeom>
        </p:spPr>
      </p:pic>
      <p:pic>
        <p:nvPicPr>
          <p:cNvPr id="6" name="Picture 5">
            <a:extLst>
              <a:ext uri="{FF2B5EF4-FFF2-40B4-BE49-F238E27FC236}">
                <a16:creationId xmlns:a16="http://schemas.microsoft.com/office/drawing/2014/main" id="{C8A2D3B4-5B4D-864C-8DCD-5F758684180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1676400" y="3987940"/>
            <a:ext cx="528515" cy="1552934"/>
          </a:xfrm>
          <a:prstGeom prst="rect">
            <a:avLst/>
          </a:prstGeom>
        </p:spPr>
      </p:pic>
      <p:sp>
        <p:nvSpPr>
          <p:cNvPr id="7" name="TextBox 6">
            <a:extLst>
              <a:ext uri="{FF2B5EF4-FFF2-40B4-BE49-F238E27FC236}">
                <a16:creationId xmlns:a16="http://schemas.microsoft.com/office/drawing/2014/main" id="{A1F386F0-2C28-CB46-B939-7CEE3652A8FE}"/>
              </a:ext>
            </a:extLst>
          </p:cNvPr>
          <p:cNvSpPr txBox="1"/>
          <p:nvPr/>
        </p:nvSpPr>
        <p:spPr>
          <a:xfrm>
            <a:off x="96140" y="5611457"/>
            <a:ext cx="4057521" cy="369332"/>
          </a:xfrm>
          <a:prstGeom prst="rect">
            <a:avLst/>
          </a:prstGeom>
          <a:noFill/>
        </p:spPr>
        <p:txBody>
          <a:bodyPr wrap="none" rtlCol="0">
            <a:spAutoFit/>
          </a:bodyPr>
          <a:lstStyle/>
          <a:p>
            <a:r>
              <a:rPr lang="en-US" dirty="0"/>
              <a:t>24 </a:t>
            </a:r>
            <a:r>
              <a:rPr lang="en-US" dirty="0" err="1"/>
              <a:t>yrs</a:t>
            </a:r>
            <a:r>
              <a:rPr lang="en-US" dirty="0"/>
              <a:t> Female White Single (24 FWS)</a:t>
            </a:r>
          </a:p>
        </p:txBody>
      </p:sp>
      <p:sp>
        <p:nvSpPr>
          <p:cNvPr id="8" name="Rectangle 7">
            <a:extLst>
              <a:ext uri="{FF2B5EF4-FFF2-40B4-BE49-F238E27FC236}">
                <a16:creationId xmlns:a16="http://schemas.microsoft.com/office/drawing/2014/main" id="{EC01D73C-6AED-684C-811F-6425F1696263}"/>
              </a:ext>
            </a:extLst>
          </p:cNvPr>
          <p:cNvSpPr/>
          <p:nvPr/>
        </p:nvSpPr>
        <p:spPr>
          <a:xfrm rot="16200000">
            <a:off x="3327918" y="3815279"/>
            <a:ext cx="4800600" cy="73556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NOISE BARRIER</a:t>
            </a:r>
          </a:p>
        </p:txBody>
      </p:sp>
      <p:sp>
        <p:nvSpPr>
          <p:cNvPr id="10" name="TextBox 9">
            <a:extLst>
              <a:ext uri="{FF2B5EF4-FFF2-40B4-BE49-F238E27FC236}">
                <a16:creationId xmlns:a16="http://schemas.microsoft.com/office/drawing/2014/main" id="{7D217DE5-32CA-C746-921C-2621212E79D5}"/>
              </a:ext>
            </a:extLst>
          </p:cNvPr>
          <p:cNvSpPr txBox="1"/>
          <p:nvPr/>
        </p:nvSpPr>
        <p:spPr>
          <a:xfrm>
            <a:off x="8074523" y="4535834"/>
            <a:ext cx="3967753" cy="369332"/>
          </a:xfrm>
          <a:prstGeom prst="rect">
            <a:avLst/>
          </a:prstGeom>
          <a:noFill/>
        </p:spPr>
        <p:txBody>
          <a:bodyPr wrap="none" rtlCol="0">
            <a:spAutoFit/>
          </a:bodyPr>
          <a:lstStyle/>
          <a:p>
            <a:r>
              <a:rPr lang="en-US" dirty="0"/>
              <a:t>35 </a:t>
            </a:r>
            <a:r>
              <a:rPr lang="en-US" dirty="0" err="1"/>
              <a:t>yrs</a:t>
            </a:r>
            <a:r>
              <a:rPr lang="en-US" dirty="0"/>
              <a:t> Female Black Single (35 FBS)</a:t>
            </a:r>
          </a:p>
        </p:txBody>
      </p:sp>
      <p:cxnSp>
        <p:nvCxnSpPr>
          <p:cNvPr id="12" name="Curved Connector 11">
            <a:extLst>
              <a:ext uri="{FF2B5EF4-FFF2-40B4-BE49-F238E27FC236}">
                <a16:creationId xmlns:a16="http://schemas.microsoft.com/office/drawing/2014/main" id="{E429283E-371D-A546-8F8A-EBB158916416}"/>
              </a:ext>
            </a:extLst>
          </p:cNvPr>
          <p:cNvCxnSpPr>
            <a:cxnSpLocks/>
            <a:stCxn id="6" idx="3"/>
          </p:cNvCxnSpPr>
          <p:nvPr/>
        </p:nvCxnSpPr>
        <p:spPr>
          <a:xfrm flipV="1">
            <a:off x="2204915" y="3317052"/>
            <a:ext cx="6377875" cy="1447355"/>
          </a:xfrm>
          <a:prstGeom prst="curvedConnector3">
            <a:avLst>
              <a:gd name="adj1" fmla="val 55933"/>
            </a:avLst>
          </a:prstGeom>
          <a:ln w="174625" cmpd="tri">
            <a:tailEnd type="stealt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D142F6F-169C-904E-87AA-E6312B3B26C8}"/>
              </a:ext>
            </a:extLst>
          </p:cNvPr>
          <p:cNvSpPr txBox="1"/>
          <p:nvPr/>
        </p:nvSpPr>
        <p:spPr>
          <a:xfrm>
            <a:off x="6858000" y="5029200"/>
            <a:ext cx="5237860" cy="1200329"/>
          </a:xfrm>
          <a:prstGeom prst="rect">
            <a:avLst/>
          </a:prstGeom>
          <a:noFill/>
        </p:spPr>
        <p:txBody>
          <a:bodyPr wrap="square" rtlCol="0">
            <a:spAutoFit/>
          </a:bodyPr>
          <a:lstStyle/>
          <a:p>
            <a:r>
              <a:rPr lang="en-US" dirty="0"/>
              <a:t>Impact of the noise ≈ impact of a single person</a:t>
            </a:r>
          </a:p>
          <a:p>
            <a:endParaRPr lang="en-US" dirty="0"/>
          </a:p>
          <a:p>
            <a:r>
              <a:rPr lang="en-US" dirty="0"/>
              <a:t>Impact of noise on aggregate statistics</a:t>
            </a:r>
            <a:br>
              <a:rPr lang="en-US" dirty="0"/>
            </a:br>
            <a:r>
              <a:rPr lang="en-US" dirty="0"/>
              <a:t>decreases with larger population.</a:t>
            </a:r>
          </a:p>
        </p:txBody>
      </p:sp>
      <p:pic>
        <p:nvPicPr>
          <p:cNvPr id="11" name="Picture 10">
            <a:extLst>
              <a:ext uri="{FF2B5EF4-FFF2-40B4-BE49-F238E27FC236}">
                <a16:creationId xmlns:a16="http://schemas.microsoft.com/office/drawing/2014/main" id="{42A907A2-7EDE-8E43-9AA4-29E2FEC62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6930" y="2380180"/>
            <a:ext cx="879618" cy="2093637"/>
          </a:xfrm>
          <a:prstGeom prst="rect">
            <a:avLst/>
          </a:prstGeom>
        </p:spPr>
      </p:pic>
    </p:spTree>
    <p:extLst>
      <p:ext uri="{BB962C8B-B14F-4D97-AF65-F5344CB8AC3E}">
        <p14:creationId xmlns:p14="http://schemas.microsoft.com/office/powerpoint/2010/main" val="2675092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13C39-A59D-0844-82AD-050434510636}"/>
              </a:ext>
            </a:extLst>
          </p:cNvPr>
          <p:cNvSpPr>
            <a:spLocks noGrp="1"/>
          </p:cNvSpPr>
          <p:nvPr>
            <p:ph type="title"/>
          </p:nvPr>
        </p:nvSpPr>
        <p:spPr/>
        <p:txBody>
          <a:bodyPr/>
          <a:lstStyle/>
          <a:p>
            <a:r>
              <a:rPr lang="en-US" dirty="0"/>
              <a:t>Each time we go through the noise barrier, </a:t>
            </a:r>
            <a:br>
              <a:rPr lang="en-US" dirty="0"/>
            </a:br>
            <a:r>
              <a:rPr lang="en-US" dirty="0"/>
              <a:t>we get a different number</a:t>
            </a:r>
          </a:p>
        </p:txBody>
      </p:sp>
      <p:sp>
        <p:nvSpPr>
          <p:cNvPr id="4" name="Slide Number Placeholder 3">
            <a:extLst>
              <a:ext uri="{FF2B5EF4-FFF2-40B4-BE49-F238E27FC236}">
                <a16:creationId xmlns:a16="http://schemas.microsoft.com/office/drawing/2014/main" id="{AE059A8D-E13B-5B4C-BB3A-75C35A37F108}"/>
              </a:ext>
            </a:extLst>
          </p:cNvPr>
          <p:cNvSpPr>
            <a:spLocks noGrp="1"/>
          </p:cNvSpPr>
          <p:nvPr>
            <p:ph type="sldNum" sz="quarter" idx="12"/>
          </p:nvPr>
        </p:nvSpPr>
        <p:spPr/>
        <p:txBody>
          <a:bodyPr/>
          <a:lstStyle/>
          <a:p>
            <a:fld id="{6B70B6FD-B4DD-4C3C-B591-D26FF6FF6394}" type="slidenum">
              <a:rPr lang="en-US" smtClean="0"/>
              <a:pPr/>
              <a:t>46</a:t>
            </a:fld>
            <a:endParaRPr lang="en-US"/>
          </a:p>
        </p:txBody>
      </p:sp>
      <p:graphicFrame>
        <p:nvGraphicFramePr>
          <p:cNvPr id="3" name="Table 2">
            <a:extLst>
              <a:ext uri="{FF2B5EF4-FFF2-40B4-BE49-F238E27FC236}">
                <a16:creationId xmlns:a16="http://schemas.microsoft.com/office/drawing/2014/main" id="{1C21D0ED-9B15-BD4B-AA5C-F39B3AF61A39}"/>
              </a:ext>
            </a:extLst>
          </p:cNvPr>
          <p:cNvGraphicFramePr>
            <a:graphicFrameLocks noGrp="1"/>
          </p:cNvGraphicFramePr>
          <p:nvPr>
            <p:extLst>
              <p:ext uri="{D42A27DB-BD31-4B8C-83A1-F6EECF244321}">
                <p14:modId xmlns:p14="http://schemas.microsoft.com/office/powerpoint/2010/main" val="2897011775"/>
              </p:ext>
            </p:extLst>
          </p:nvPr>
        </p:nvGraphicFramePr>
        <p:xfrm>
          <a:off x="370113" y="1689065"/>
          <a:ext cx="10695408" cy="4800601"/>
        </p:xfrm>
        <a:graphic>
          <a:graphicData uri="http://schemas.openxmlformats.org/drawingml/2006/table">
            <a:tbl>
              <a:tblPr firstRow="1" bandRow="1">
                <a:tableStyleId>{5C22544A-7EE6-4342-B048-85BDC9FD1C3A}</a:tableStyleId>
              </a:tblPr>
              <a:tblGrid>
                <a:gridCol w="3986994">
                  <a:extLst>
                    <a:ext uri="{9D8B030D-6E8A-4147-A177-3AD203B41FA5}">
                      <a16:colId xmlns:a16="http://schemas.microsoft.com/office/drawing/2014/main" val="1904534167"/>
                    </a:ext>
                  </a:extLst>
                </a:gridCol>
                <a:gridCol w="3443560">
                  <a:extLst>
                    <a:ext uri="{9D8B030D-6E8A-4147-A177-3AD203B41FA5}">
                      <a16:colId xmlns:a16="http://schemas.microsoft.com/office/drawing/2014/main" val="3862199791"/>
                    </a:ext>
                  </a:extLst>
                </a:gridCol>
                <a:gridCol w="3264854">
                  <a:extLst>
                    <a:ext uri="{9D8B030D-6E8A-4147-A177-3AD203B41FA5}">
                      <a16:colId xmlns:a16="http://schemas.microsoft.com/office/drawing/2014/main" val="876361025"/>
                    </a:ext>
                  </a:extLst>
                </a:gridCol>
              </a:tblGrid>
              <a:tr h="791269">
                <a:tc>
                  <a:txBody>
                    <a:bodyPr/>
                    <a:lstStyle/>
                    <a:p>
                      <a:pPr algn="ctr"/>
                      <a:endParaRPr lang="en-US" sz="2800" dirty="0"/>
                    </a:p>
                  </a:txBody>
                  <a:tcPr anchor="ctr"/>
                </a:tc>
                <a:tc>
                  <a:txBody>
                    <a:bodyPr/>
                    <a:lstStyle/>
                    <a:p>
                      <a:pPr algn="ctr"/>
                      <a:r>
                        <a:rPr lang="en-US" sz="3600" dirty="0"/>
                        <a:t>Age</a:t>
                      </a:r>
                    </a:p>
                  </a:txBody>
                  <a:tcPr anchor="ctr"/>
                </a:tc>
                <a:tc>
                  <a:txBody>
                    <a:bodyPr/>
                    <a:lstStyle/>
                    <a:p>
                      <a:pPr algn="ctr"/>
                      <a:endParaRPr lang="en-US" sz="2800" dirty="0"/>
                    </a:p>
                  </a:txBody>
                  <a:tcPr anchor="ctr"/>
                </a:tc>
                <a:extLst>
                  <a:ext uri="{0D108BD9-81ED-4DB2-BD59-A6C34878D82A}">
                    <a16:rowId xmlns:a16="http://schemas.microsoft.com/office/drawing/2014/main" val="3560535934"/>
                  </a:ext>
                </a:extLst>
              </a:tr>
              <a:tr h="1336444">
                <a:tc>
                  <a:txBody>
                    <a:bodyPr/>
                    <a:lstStyle/>
                    <a:p>
                      <a:pPr algn="ctr"/>
                      <a:endParaRPr lang="en-US" sz="3600" dirty="0"/>
                    </a:p>
                  </a:txBody>
                  <a:tcPr anchor="ctr"/>
                </a:tc>
                <a:tc>
                  <a:txBody>
                    <a:bodyPr/>
                    <a:lstStyle/>
                    <a:p>
                      <a:pPr algn="ctr"/>
                      <a:r>
                        <a:rPr lang="en-US" sz="3600" dirty="0"/>
                        <a:t>25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txBody>
                  <a:tcPr anchor="ctr"/>
                </a:tc>
                <a:extLst>
                  <a:ext uri="{0D108BD9-81ED-4DB2-BD59-A6C34878D82A}">
                    <a16:rowId xmlns:a16="http://schemas.microsoft.com/office/drawing/2014/main" val="1081358948"/>
                  </a:ext>
                </a:extLst>
              </a:tr>
              <a:tr h="1336444">
                <a:tc>
                  <a:txBody>
                    <a:bodyPr/>
                    <a:lstStyle/>
                    <a:p>
                      <a:pPr algn="ctr"/>
                      <a:endParaRPr lang="en-US" sz="3600" dirty="0"/>
                    </a:p>
                  </a:txBody>
                  <a:tcPr anchor="ctr"/>
                </a:tc>
                <a:tc>
                  <a:txBody>
                    <a:bodyPr/>
                    <a:lstStyle/>
                    <a:p>
                      <a:pPr algn="ctr"/>
                      <a:endParaRPr 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txBody>
                  <a:tcPr anchor="ctr"/>
                </a:tc>
                <a:extLst>
                  <a:ext uri="{0D108BD9-81ED-4DB2-BD59-A6C34878D82A}">
                    <a16:rowId xmlns:a16="http://schemas.microsoft.com/office/drawing/2014/main" val="249756280"/>
                  </a:ext>
                </a:extLst>
              </a:tr>
              <a:tr h="1336444">
                <a:tc>
                  <a:txBody>
                    <a:bodyPr/>
                    <a:lstStyle/>
                    <a:p>
                      <a:pPr algn="ctr"/>
                      <a:endParaRPr lang="en-US" sz="3600" dirty="0"/>
                    </a:p>
                  </a:txBody>
                  <a:tcPr anchor="ctr"/>
                </a:tc>
                <a:tc>
                  <a:txBody>
                    <a:bodyPr/>
                    <a:lstStyle/>
                    <a:p>
                      <a:pPr algn="ctr"/>
                      <a:endParaRPr 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txBody>
                  <a:tcPr anchor="ctr"/>
                </a:tc>
                <a:extLst>
                  <a:ext uri="{0D108BD9-81ED-4DB2-BD59-A6C34878D82A}">
                    <a16:rowId xmlns:a16="http://schemas.microsoft.com/office/drawing/2014/main" val="197265696"/>
                  </a:ext>
                </a:extLst>
              </a:tr>
            </a:tbl>
          </a:graphicData>
        </a:graphic>
      </p:graphicFrame>
      <p:sp>
        <p:nvSpPr>
          <p:cNvPr id="12" name="Rectangle 11">
            <a:extLst>
              <a:ext uri="{FF2B5EF4-FFF2-40B4-BE49-F238E27FC236}">
                <a16:creationId xmlns:a16="http://schemas.microsoft.com/office/drawing/2014/main" id="{270F32DC-139A-F641-A5ED-FF6661FB5285}"/>
              </a:ext>
            </a:extLst>
          </p:cNvPr>
          <p:cNvSpPr/>
          <p:nvPr/>
        </p:nvSpPr>
        <p:spPr>
          <a:xfrm rot="16200000">
            <a:off x="1201881" y="3721582"/>
            <a:ext cx="4800600" cy="73556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NOISE BARRIER</a:t>
            </a:r>
          </a:p>
        </p:txBody>
      </p:sp>
      <p:grpSp>
        <p:nvGrpSpPr>
          <p:cNvPr id="16" name="Group 15">
            <a:extLst>
              <a:ext uri="{FF2B5EF4-FFF2-40B4-BE49-F238E27FC236}">
                <a16:creationId xmlns:a16="http://schemas.microsoft.com/office/drawing/2014/main" id="{B02F608B-109C-974D-B9B1-C9D6730C582D}"/>
              </a:ext>
            </a:extLst>
          </p:cNvPr>
          <p:cNvGrpSpPr/>
          <p:nvPr/>
        </p:nvGrpSpPr>
        <p:grpSpPr>
          <a:xfrm>
            <a:off x="533400" y="2456128"/>
            <a:ext cx="2133600" cy="1108059"/>
            <a:chOff x="2944365" y="2519662"/>
            <a:chExt cx="2133600" cy="1108059"/>
          </a:xfrm>
        </p:grpSpPr>
        <p:sp>
          <p:nvSpPr>
            <p:cNvPr id="58" name="TextBox 57">
              <a:extLst>
                <a:ext uri="{FF2B5EF4-FFF2-40B4-BE49-F238E27FC236}">
                  <a16:creationId xmlns:a16="http://schemas.microsoft.com/office/drawing/2014/main" id="{60AAFF85-F15C-0648-8E24-A44AA5D80B0D}"/>
                </a:ext>
              </a:extLst>
            </p:cNvPr>
            <p:cNvSpPr txBox="1"/>
            <p:nvPr/>
          </p:nvSpPr>
          <p:spPr>
            <a:xfrm>
              <a:off x="2944365" y="3227611"/>
              <a:ext cx="2133600" cy="400110"/>
            </a:xfrm>
            <a:prstGeom prst="rect">
              <a:avLst/>
            </a:prstGeom>
            <a:noFill/>
          </p:spPr>
          <p:txBody>
            <a:bodyPr wrap="square" rtlCol="0">
              <a:spAutoFit/>
            </a:bodyPr>
            <a:lstStyle/>
            <a:p>
              <a:r>
                <a:rPr lang="en-US" sz="2000" dirty="0"/>
                <a:t>1 person age 22</a:t>
              </a:r>
            </a:p>
          </p:txBody>
        </p:sp>
        <p:pic>
          <p:nvPicPr>
            <p:cNvPr id="62" name="Picture 61">
              <a:extLst>
                <a:ext uri="{FF2B5EF4-FFF2-40B4-BE49-F238E27FC236}">
                  <a16:creationId xmlns:a16="http://schemas.microsoft.com/office/drawing/2014/main" id="{1B245B68-662F-D942-870C-B89159472F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942" y="2519662"/>
              <a:ext cx="260350" cy="793750"/>
            </a:xfrm>
            <a:prstGeom prst="rect">
              <a:avLst/>
            </a:prstGeom>
          </p:spPr>
        </p:pic>
      </p:grpSp>
      <p:grpSp>
        <p:nvGrpSpPr>
          <p:cNvPr id="57" name="Group 56">
            <a:extLst>
              <a:ext uri="{FF2B5EF4-FFF2-40B4-BE49-F238E27FC236}">
                <a16:creationId xmlns:a16="http://schemas.microsoft.com/office/drawing/2014/main" id="{963717DD-C17B-5E4F-ABA7-592DF056E7C0}"/>
              </a:ext>
            </a:extLst>
          </p:cNvPr>
          <p:cNvGrpSpPr/>
          <p:nvPr/>
        </p:nvGrpSpPr>
        <p:grpSpPr>
          <a:xfrm>
            <a:off x="576130" y="3957827"/>
            <a:ext cx="2133600" cy="1108059"/>
            <a:chOff x="2944365" y="2519662"/>
            <a:chExt cx="2133600" cy="1108059"/>
          </a:xfrm>
        </p:grpSpPr>
        <p:sp>
          <p:nvSpPr>
            <p:cNvPr id="59" name="TextBox 58">
              <a:extLst>
                <a:ext uri="{FF2B5EF4-FFF2-40B4-BE49-F238E27FC236}">
                  <a16:creationId xmlns:a16="http://schemas.microsoft.com/office/drawing/2014/main" id="{963C6B76-5AB4-D442-BA0E-C1C7F2F4745B}"/>
                </a:ext>
              </a:extLst>
            </p:cNvPr>
            <p:cNvSpPr txBox="1"/>
            <p:nvPr/>
          </p:nvSpPr>
          <p:spPr>
            <a:xfrm>
              <a:off x="2944365" y="3227611"/>
              <a:ext cx="2133600" cy="400110"/>
            </a:xfrm>
            <a:prstGeom prst="rect">
              <a:avLst/>
            </a:prstGeom>
            <a:noFill/>
          </p:spPr>
          <p:txBody>
            <a:bodyPr wrap="square" rtlCol="0">
              <a:spAutoFit/>
            </a:bodyPr>
            <a:lstStyle/>
            <a:p>
              <a:r>
                <a:rPr lang="en-US" sz="2000" dirty="0"/>
                <a:t>1 person age 22</a:t>
              </a:r>
            </a:p>
          </p:txBody>
        </p:sp>
        <p:pic>
          <p:nvPicPr>
            <p:cNvPr id="60" name="Picture 59">
              <a:extLst>
                <a:ext uri="{FF2B5EF4-FFF2-40B4-BE49-F238E27FC236}">
                  <a16:creationId xmlns:a16="http://schemas.microsoft.com/office/drawing/2014/main" id="{D4CF4DCD-2727-C241-B2CD-46EC7AB46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942" y="2519662"/>
              <a:ext cx="260350" cy="793750"/>
            </a:xfrm>
            <a:prstGeom prst="rect">
              <a:avLst/>
            </a:prstGeom>
          </p:spPr>
        </p:pic>
      </p:grpSp>
      <p:grpSp>
        <p:nvGrpSpPr>
          <p:cNvPr id="61" name="Group 60">
            <a:extLst>
              <a:ext uri="{FF2B5EF4-FFF2-40B4-BE49-F238E27FC236}">
                <a16:creationId xmlns:a16="http://schemas.microsoft.com/office/drawing/2014/main" id="{EDD65C90-CD83-5D4F-AD5E-D71CA93CE03D}"/>
              </a:ext>
            </a:extLst>
          </p:cNvPr>
          <p:cNvGrpSpPr/>
          <p:nvPr/>
        </p:nvGrpSpPr>
        <p:grpSpPr>
          <a:xfrm>
            <a:off x="576130" y="5223746"/>
            <a:ext cx="2133600" cy="1108059"/>
            <a:chOff x="2944365" y="2519662"/>
            <a:chExt cx="2133600" cy="1108059"/>
          </a:xfrm>
        </p:grpSpPr>
        <p:sp>
          <p:nvSpPr>
            <p:cNvPr id="63" name="TextBox 62">
              <a:extLst>
                <a:ext uri="{FF2B5EF4-FFF2-40B4-BE49-F238E27FC236}">
                  <a16:creationId xmlns:a16="http://schemas.microsoft.com/office/drawing/2014/main" id="{C80A92EC-F108-DD42-94B7-CF0F0A64A43E}"/>
                </a:ext>
              </a:extLst>
            </p:cNvPr>
            <p:cNvSpPr txBox="1"/>
            <p:nvPr/>
          </p:nvSpPr>
          <p:spPr>
            <a:xfrm>
              <a:off x="2944365" y="3227611"/>
              <a:ext cx="2133600" cy="400110"/>
            </a:xfrm>
            <a:prstGeom prst="rect">
              <a:avLst/>
            </a:prstGeom>
            <a:noFill/>
          </p:spPr>
          <p:txBody>
            <a:bodyPr wrap="square" rtlCol="0">
              <a:spAutoFit/>
            </a:bodyPr>
            <a:lstStyle/>
            <a:p>
              <a:r>
                <a:rPr lang="en-US" sz="2000" dirty="0"/>
                <a:t>1 person age 22</a:t>
              </a:r>
            </a:p>
          </p:txBody>
        </p:sp>
        <p:pic>
          <p:nvPicPr>
            <p:cNvPr id="64" name="Picture 63">
              <a:extLst>
                <a:ext uri="{FF2B5EF4-FFF2-40B4-BE49-F238E27FC236}">
                  <a16:creationId xmlns:a16="http://schemas.microsoft.com/office/drawing/2014/main" id="{9CDE92EC-D16D-8740-9FAF-878C8E095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942" y="2519662"/>
              <a:ext cx="260350" cy="793750"/>
            </a:xfrm>
            <a:prstGeom prst="rect">
              <a:avLst/>
            </a:prstGeom>
          </p:spPr>
        </p:pic>
      </p:grpSp>
      <p:sp>
        <p:nvSpPr>
          <p:cNvPr id="5" name="Rectangle 4">
            <a:extLst>
              <a:ext uri="{FF2B5EF4-FFF2-40B4-BE49-F238E27FC236}">
                <a16:creationId xmlns:a16="http://schemas.microsoft.com/office/drawing/2014/main" id="{2458BB31-3186-F64C-AC1F-E2C3F09C8E23}"/>
              </a:ext>
            </a:extLst>
          </p:cNvPr>
          <p:cNvSpPr/>
          <p:nvPr/>
        </p:nvSpPr>
        <p:spPr>
          <a:xfrm>
            <a:off x="5728217" y="4111848"/>
            <a:ext cx="735566" cy="646331"/>
          </a:xfrm>
          <a:prstGeom prst="rect">
            <a:avLst/>
          </a:prstGeom>
        </p:spPr>
        <p:txBody>
          <a:bodyPr wrap="square">
            <a:spAutoFit/>
          </a:bodyPr>
          <a:lstStyle/>
          <a:p>
            <a:pPr algn="ctr"/>
            <a:r>
              <a:rPr lang="en-US" sz="3600" dirty="0"/>
              <a:t>17</a:t>
            </a:r>
          </a:p>
        </p:txBody>
      </p:sp>
      <p:sp>
        <p:nvSpPr>
          <p:cNvPr id="66" name="Rectangle 65">
            <a:extLst>
              <a:ext uri="{FF2B5EF4-FFF2-40B4-BE49-F238E27FC236}">
                <a16:creationId xmlns:a16="http://schemas.microsoft.com/office/drawing/2014/main" id="{923F2407-181C-324B-9A53-5EE3D2AED28B}"/>
              </a:ext>
            </a:extLst>
          </p:cNvPr>
          <p:cNvSpPr/>
          <p:nvPr/>
        </p:nvSpPr>
        <p:spPr>
          <a:xfrm>
            <a:off x="5728217" y="5433088"/>
            <a:ext cx="735566" cy="646331"/>
          </a:xfrm>
          <a:prstGeom prst="rect">
            <a:avLst/>
          </a:prstGeom>
        </p:spPr>
        <p:txBody>
          <a:bodyPr wrap="square">
            <a:spAutoFit/>
          </a:bodyPr>
          <a:lstStyle/>
          <a:p>
            <a:pPr algn="ctr"/>
            <a:r>
              <a:rPr lang="en-US" sz="3600" dirty="0"/>
              <a:t>27</a:t>
            </a:r>
          </a:p>
        </p:txBody>
      </p:sp>
      <p:sp>
        <p:nvSpPr>
          <p:cNvPr id="67" name="Rectangle 66">
            <a:extLst>
              <a:ext uri="{FF2B5EF4-FFF2-40B4-BE49-F238E27FC236}">
                <a16:creationId xmlns:a16="http://schemas.microsoft.com/office/drawing/2014/main" id="{895FD34A-F145-084C-8A26-651883AE1388}"/>
              </a:ext>
            </a:extLst>
          </p:cNvPr>
          <p:cNvSpPr/>
          <p:nvPr/>
        </p:nvSpPr>
        <p:spPr>
          <a:xfrm>
            <a:off x="8983761" y="2767458"/>
            <a:ext cx="735566" cy="646331"/>
          </a:xfrm>
          <a:prstGeom prst="rect">
            <a:avLst/>
          </a:prstGeom>
        </p:spPr>
        <p:txBody>
          <a:bodyPr wrap="square">
            <a:spAutoFit/>
          </a:bodyPr>
          <a:lstStyle/>
          <a:p>
            <a:pPr algn="ctr"/>
            <a:r>
              <a:rPr lang="en-US" sz="3600" dirty="0"/>
              <a:t>3</a:t>
            </a:r>
          </a:p>
        </p:txBody>
      </p:sp>
      <p:sp>
        <p:nvSpPr>
          <p:cNvPr id="68" name="Rectangle 67">
            <a:extLst>
              <a:ext uri="{FF2B5EF4-FFF2-40B4-BE49-F238E27FC236}">
                <a16:creationId xmlns:a16="http://schemas.microsoft.com/office/drawing/2014/main" id="{E9E65EB6-5EAC-554D-B5E4-E56D4CC2D6EF}"/>
              </a:ext>
            </a:extLst>
          </p:cNvPr>
          <p:cNvSpPr/>
          <p:nvPr/>
        </p:nvSpPr>
        <p:spPr>
          <a:xfrm>
            <a:off x="8983761" y="4167169"/>
            <a:ext cx="735566" cy="646331"/>
          </a:xfrm>
          <a:prstGeom prst="rect">
            <a:avLst/>
          </a:prstGeom>
        </p:spPr>
        <p:txBody>
          <a:bodyPr wrap="square">
            <a:spAutoFit/>
          </a:bodyPr>
          <a:lstStyle/>
          <a:p>
            <a:pPr algn="ctr"/>
            <a:r>
              <a:rPr lang="en-US" sz="3600" dirty="0"/>
              <a:t>1</a:t>
            </a:r>
          </a:p>
        </p:txBody>
      </p:sp>
      <p:sp>
        <p:nvSpPr>
          <p:cNvPr id="69" name="Rectangle 68">
            <a:extLst>
              <a:ext uri="{FF2B5EF4-FFF2-40B4-BE49-F238E27FC236}">
                <a16:creationId xmlns:a16="http://schemas.microsoft.com/office/drawing/2014/main" id="{80EEC593-05F8-2542-A145-7AFB0608C9FD}"/>
              </a:ext>
            </a:extLst>
          </p:cNvPr>
          <p:cNvSpPr/>
          <p:nvPr/>
        </p:nvSpPr>
        <p:spPr>
          <a:xfrm>
            <a:off x="8983760" y="5477059"/>
            <a:ext cx="735566" cy="646331"/>
          </a:xfrm>
          <a:prstGeom prst="rect">
            <a:avLst/>
          </a:prstGeom>
        </p:spPr>
        <p:txBody>
          <a:bodyPr wrap="square">
            <a:spAutoFit/>
          </a:bodyPr>
          <a:lstStyle/>
          <a:p>
            <a:pPr algn="ctr"/>
            <a:r>
              <a:rPr lang="en-US" sz="3600" dirty="0"/>
              <a:t>-1</a:t>
            </a:r>
          </a:p>
        </p:txBody>
      </p:sp>
      <p:sp>
        <p:nvSpPr>
          <p:cNvPr id="6" name="Rectangle 5">
            <a:extLst>
              <a:ext uri="{FF2B5EF4-FFF2-40B4-BE49-F238E27FC236}">
                <a16:creationId xmlns:a16="http://schemas.microsoft.com/office/drawing/2014/main" id="{92A351D7-1B71-D940-9377-59ADF3B2F116}"/>
              </a:ext>
            </a:extLst>
          </p:cNvPr>
          <p:cNvSpPr/>
          <p:nvPr/>
        </p:nvSpPr>
        <p:spPr>
          <a:xfrm>
            <a:off x="8592361" y="1748249"/>
            <a:ext cx="1518364" cy="646331"/>
          </a:xfrm>
          <a:prstGeom prst="rect">
            <a:avLst/>
          </a:prstGeom>
        </p:spPr>
        <p:txBody>
          <a:bodyPr wrap="none">
            <a:spAutoFit/>
          </a:bodyPr>
          <a:lstStyle/>
          <a:p>
            <a:pPr algn="ctr"/>
            <a:r>
              <a:rPr lang="en-US" sz="3600" b="1" dirty="0">
                <a:solidFill>
                  <a:schemeClr val="bg1"/>
                </a:solidFill>
              </a:rPr>
              <a:t>Count</a:t>
            </a:r>
          </a:p>
        </p:txBody>
      </p:sp>
    </p:spTree>
    <p:extLst>
      <p:ext uri="{BB962C8B-B14F-4D97-AF65-F5344CB8AC3E}">
        <p14:creationId xmlns:p14="http://schemas.microsoft.com/office/powerpoint/2010/main" val="247046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6" grpId="0"/>
      <p:bldP spid="67" grpId="0"/>
      <p:bldP spid="68" grpId="0"/>
      <p:bldP spid="69"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13C39-A59D-0844-82AD-050434510636}"/>
              </a:ext>
            </a:extLst>
          </p:cNvPr>
          <p:cNvSpPr>
            <a:spLocks noGrp="1"/>
          </p:cNvSpPr>
          <p:nvPr>
            <p:ph type="title"/>
          </p:nvPr>
        </p:nvSpPr>
        <p:spPr/>
        <p:txBody>
          <a:bodyPr/>
          <a:lstStyle/>
          <a:p>
            <a:r>
              <a:rPr lang="en-US" dirty="0"/>
              <a:t>Epsilon controls the amount of noise</a:t>
            </a:r>
          </a:p>
        </p:txBody>
      </p:sp>
      <p:sp>
        <p:nvSpPr>
          <p:cNvPr id="4" name="Slide Number Placeholder 3">
            <a:extLst>
              <a:ext uri="{FF2B5EF4-FFF2-40B4-BE49-F238E27FC236}">
                <a16:creationId xmlns:a16="http://schemas.microsoft.com/office/drawing/2014/main" id="{AE059A8D-E13B-5B4C-BB3A-75C35A37F108}"/>
              </a:ext>
            </a:extLst>
          </p:cNvPr>
          <p:cNvSpPr>
            <a:spLocks noGrp="1"/>
          </p:cNvSpPr>
          <p:nvPr>
            <p:ph type="sldNum" sz="quarter" idx="12"/>
          </p:nvPr>
        </p:nvSpPr>
        <p:spPr/>
        <p:txBody>
          <a:bodyPr/>
          <a:lstStyle/>
          <a:p>
            <a:fld id="{6B70B6FD-B4DD-4C3C-B591-D26FF6FF6394}" type="slidenum">
              <a:rPr lang="en-US" smtClean="0"/>
              <a:pPr/>
              <a:t>47</a:t>
            </a:fld>
            <a:endParaRPr lang="en-US"/>
          </a:p>
        </p:txBody>
      </p:sp>
      <p:graphicFrame>
        <p:nvGraphicFramePr>
          <p:cNvPr id="3" name="Table 2">
            <a:extLst>
              <a:ext uri="{FF2B5EF4-FFF2-40B4-BE49-F238E27FC236}">
                <a16:creationId xmlns:a16="http://schemas.microsoft.com/office/drawing/2014/main" id="{1C21D0ED-9B15-BD4B-AA5C-F39B3AF61A39}"/>
              </a:ext>
            </a:extLst>
          </p:cNvPr>
          <p:cNvGraphicFramePr>
            <a:graphicFrameLocks noGrp="1"/>
          </p:cNvGraphicFramePr>
          <p:nvPr>
            <p:extLst>
              <p:ext uri="{D42A27DB-BD31-4B8C-83A1-F6EECF244321}">
                <p14:modId xmlns:p14="http://schemas.microsoft.com/office/powerpoint/2010/main" val="3155963063"/>
              </p:ext>
            </p:extLst>
          </p:nvPr>
        </p:nvGraphicFramePr>
        <p:xfrm>
          <a:off x="370113" y="1689065"/>
          <a:ext cx="10695408" cy="4800601"/>
        </p:xfrm>
        <a:graphic>
          <a:graphicData uri="http://schemas.openxmlformats.org/drawingml/2006/table">
            <a:tbl>
              <a:tblPr firstRow="1" bandRow="1">
                <a:tableStyleId>{5C22544A-7EE6-4342-B048-85BDC9FD1C3A}</a:tableStyleId>
              </a:tblPr>
              <a:tblGrid>
                <a:gridCol w="3986994">
                  <a:extLst>
                    <a:ext uri="{9D8B030D-6E8A-4147-A177-3AD203B41FA5}">
                      <a16:colId xmlns:a16="http://schemas.microsoft.com/office/drawing/2014/main" val="1904534167"/>
                    </a:ext>
                  </a:extLst>
                </a:gridCol>
                <a:gridCol w="3443560">
                  <a:extLst>
                    <a:ext uri="{9D8B030D-6E8A-4147-A177-3AD203B41FA5}">
                      <a16:colId xmlns:a16="http://schemas.microsoft.com/office/drawing/2014/main" val="3862199791"/>
                    </a:ext>
                  </a:extLst>
                </a:gridCol>
                <a:gridCol w="3264854">
                  <a:extLst>
                    <a:ext uri="{9D8B030D-6E8A-4147-A177-3AD203B41FA5}">
                      <a16:colId xmlns:a16="http://schemas.microsoft.com/office/drawing/2014/main" val="876361025"/>
                    </a:ext>
                  </a:extLst>
                </a:gridCol>
              </a:tblGrid>
              <a:tr h="791269">
                <a:tc>
                  <a:txBody>
                    <a:bodyPr/>
                    <a:lstStyle/>
                    <a:p>
                      <a:pPr algn="ctr"/>
                      <a:endParaRPr lang="en-US" sz="2800" dirty="0"/>
                    </a:p>
                  </a:txBody>
                  <a:tcPr anchor="ctr"/>
                </a:tc>
                <a:tc>
                  <a:txBody>
                    <a:bodyPr/>
                    <a:lstStyle/>
                    <a:p>
                      <a:pPr algn="ctr"/>
                      <a:r>
                        <a:rPr lang="en-US" sz="3600" dirty="0"/>
                        <a:t>Epsilon</a:t>
                      </a:r>
                    </a:p>
                  </a:txBody>
                  <a:tcPr anchor="ctr"/>
                </a:tc>
                <a:tc>
                  <a:txBody>
                    <a:bodyPr/>
                    <a:lstStyle/>
                    <a:p>
                      <a:pPr algn="ctr"/>
                      <a:r>
                        <a:rPr lang="en-US" sz="3600" dirty="0"/>
                        <a:t>Age</a:t>
                      </a:r>
                    </a:p>
                  </a:txBody>
                  <a:tcPr anchor="ctr"/>
                </a:tc>
                <a:extLst>
                  <a:ext uri="{0D108BD9-81ED-4DB2-BD59-A6C34878D82A}">
                    <a16:rowId xmlns:a16="http://schemas.microsoft.com/office/drawing/2014/main" val="3560535934"/>
                  </a:ext>
                </a:extLst>
              </a:tr>
              <a:tr h="1336444">
                <a:tc>
                  <a:txBody>
                    <a:bodyPr/>
                    <a:lstStyle/>
                    <a:p>
                      <a:pPr algn="ctr"/>
                      <a:endParaRPr lang="en-US" sz="3600" dirty="0"/>
                    </a:p>
                  </a:txBody>
                  <a:tcPr anchor="ctr"/>
                </a:tc>
                <a:tc>
                  <a:txBody>
                    <a:bodyPr/>
                    <a:lstStyle/>
                    <a:p>
                      <a:pPr algn="ctr"/>
                      <a:r>
                        <a:rPr lang="en-US" sz="3600" dirty="0"/>
                        <a:t>100</a:t>
                      </a:r>
                    </a:p>
                  </a:txBody>
                  <a:tcPr anchor="ctr"/>
                </a:tc>
                <a:tc>
                  <a:txBody>
                    <a:bodyPr/>
                    <a:lstStyle/>
                    <a:p>
                      <a:pPr algn="ctr"/>
                      <a:r>
                        <a:rPr lang="en-US" sz="3600" dirty="0"/>
                        <a:t>22</a:t>
                      </a:r>
                    </a:p>
                  </a:txBody>
                  <a:tcPr anchor="ctr"/>
                </a:tc>
                <a:extLst>
                  <a:ext uri="{0D108BD9-81ED-4DB2-BD59-A6C34878D82A}">
                    <a16:rowId xmlns:a16="http://schemas.microsoft.com/office/drawing/2014/main" val="1081358948"/>
                  </a:ext>
                </a:extLst>
              </a:tr>
              <a:tr h="1336444">
                <a:tc>
                  <a:txBody>
                    <a:bodyPr/>
                    <a:lstStyle/>
                    <a:p>
                      <a:pPr algn="ctr"/>
                      <a:endParaRPr lang="en-US" sz="3600" dirty="0"/>
                    </a:p>
                  </a:txBody>
                  <a:tcPr anchor="ctr"/>
                </a:tc>
                <a:tc>
                  <a:txBody>
                    <a:bodyPr/>
                    <a:lstStyle/>
                    <a:p>
                      <a:pPr algn="ctr"/>
                      <a:r>
                        <a:rPr lang="en-US" sz="3600" dirty="0"/>
                        <a:t>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t>24</a:t>
                      </a:r>
                    </a:p>
                  </a:txBody>
                  <a:tcPr anchor="ctr"/>
                </a:tc>
                <a:extLst>
                  <a:ext uri="{0D108BD9-81ED-4DB2-BD59-A6C34878D82A}">
                    <a16:rowId xmlns:a16="http://schemas.microsoft.com/office/drawing/2014/main" val="249756280"/>
                  </a:ext>
                </a:extLst>
              </a:tr>
              <a:tr h="1336444">
                <a:tc>
                  <a:txBody>
                    <a:bodyPr/>
                    <a:lstStyle/>
                    <a:p>
                      <a:pPr algn="ctr"/>
                      <a:endParaRPr lang="en-US" sz="3600" dirty="0"/>
                    </a:p>
                  </a:txBody>
                  <a:tcPr anchor="ctr"/>
                </a:tc>
                <a:tc>
                  <a:txBody>
                    <a:bodyPr/>
                    <a:lstStyle/>
                    <a:p>
                      <a:pPr algn="ctr"/>
                      <a:r>
                        <a:rPr lang="en-US" sz="3600" dirty="0"/>
                        <a:t>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t>-115</a:t>
                      </a:r>
                    </a:p>
                  </a:txBody>
                  <a:tcPr anchor="ctr"/>
                </a:tc>
                <a:extLst>
                  <a:ext uri="{0D108BD9-81ED-4DB2-BD59-A6C34878D82A}">
                    <a16:rowId xmlns:a16="http://schemas.microsoft.com/office/drawing/2014/main" val="197265696"/>
                  </a:ext>
                </a:extLst>
              </a:tr>
            </a:tbl>
          </a:graphicData>
        </a:graphic>
      </p:graphicFrame>
      <p:sp>
        <p:nvSpPr>
          <p:cNvPr id="12" name="Rectangle 11">
            <a:extLst>
              <a:ext uri="{FF2B5EF4-FFF2-40B4-BE49-F238E27FC236}">
                <a16:creationId xmlns:a16="http://schemas.microsoft.com/office/drawing/2014/main" id="{270F32DC-139A-F641-A5ED-FF6661FB5285}"/>
              </a:ext>
            </a:extLst>
          </p:cNvPr>
          <p:cNvSpPr/>
          <p:nvPr/>
        </p:nvSpPr>
        <p:spPr>
          <a:xfrm rot="16200000">
            <a:off x="1201881" y="3721582"/>
            <a:ext cx="4800600" cy="73556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NOISE BARRIER</a:t>
            </a:r>
          </a:p>
        </p:txBody>
      </p:sp>
      <p:grpSp>
        <p:nvGrpSpPr>
          <p:cNvPr id="16" name="Group 15">
            <a:extLst>
              <a:ext uri="{FF2B5EF4-FFF2-40B4-BE49-F238E27FC236}">
                <a16:creationId xmlns:a16="http://schemas.microsoft.com/office/drawing/2014/main" id="{B02F608B-109C-974D-B9B1-C9D6730C582D}"/>
              </a:ext>
            </a:extLst>
          </p:cNvPr>
          <p:cNvGrpSpPr/>
          <p:nvPr/>
        </p:nvGrpSpPr>
        <p:grpSpPr>
          <a:xfrm>
            <a:off x="533400" y="2456128"/>
            <a:ext cx="2133600" cy="1108059"/>
            <a:chOff x="2944365" y="2519662"/>
            <a:chExt cx="2133600" cy="1108059"/>
          </a:xfrm>
        </p:grpSpPr>
        <p:sp>
          <p:nvSpPr>
            <p:cNvPr id="58" name="TextBox 57">
              <a:extLst>
                <a:ext uri="{FF2B5EF4-FFF2-40B4-BE49-F238E27FC236}">
                  <a16:creationId xmlns:a16="http://schemas.microsoft.com/office/drawing/2014/main" id="{60AAFF85-F15C-0648-8E24-A44AA5D80B0D}"/>
                </a:ext>
              </a:extLst>
            </p:cNvPr>
            <p:cNvSpPr txBox="1"/>
            <p:nvPr/>
          </p:nvSpPr>
          <p:spPr>
            <a:xfrm>
              <a:off x="2944365" y="3227611"/>
              <a:ext cx="2133600" cy="400110"/>
            </a:xfrm>
            <a:prstGeom prst="rect">
              <a:avLst/>
            </a:prstGeom>
            <a:noFill/>
          </p:spPr>
          <p:txBody>
            <a:bodyPr wrap="square" rtlCol="0">
              <a:spAutoFit/>
            </a:bodyPr>
            <a:lstStyle/>
            <a:p>
              <a:r>
                <a:rPr lang="en-US" sz="2000" dirty="0"/>
                <a:t>1 person age 22</a:t>
              </a:r>
            </a:p>
          </p:txBody>
        </p:sp>
        <p:pic>
          <p:nvPicPr>
            <p:cNvPr id="62" name="Picture 61">
              <a:extLst>
                <a:ext uri="{FF2B5EF4-FFF2-40B4-BE49-F238E27FC236}">
                  <a16:creationId xmlns:a16="http://schemas.microsoft.com/office/drawing/2014/main" id="{1B245B68-662F-D942-870C-B89159472F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942" y="2519662"/>
              <a:ext cx="260350" cy="793750"/>
            </a:xfrm>
            <a:prstGeom prst="rect">
              <a:avLst/>
            </a:prstGeom>
          </p:spPr>
        </p:pic>
      </p:grpSp>
      <p:grpSp>
        <p:nvGrpSpPr>
          <p:cNvPr id="57" name="Group 56">
            <a:extLst>
              <a:ext uri="{FF2B5EF4-FFF2-40B4-BE49-F238E27FC236}">
                <a16:creationId xmlns:a16="http://schemas.microsoft.com/office/drawing/2014/main" id="{963717DD-C17B-5E4F-ABA7-592DF056E7C0}"/>
              </a:ext>
            </a:extLst>
          </p:cNvPr>
          <p:cNvGrpSpPr/>
          <p:nvPr/>
        </p:nvGrpSpPr>
        <p:grpSpPr>
          <a:xfrm>
            <a:off x="576130" y="3957827"/>
            <a:ext cx="2133600" cy="1108059"/>
            <a:chOff x="2944365" y="2519662"/>
            <a:chExt cx="2133600" cy="1108059"/>
          </a:xfrm>
        </p:grpSpPr>
        <p:sp>
          <p:nvSpPr>
            <p:cNvPr id="59" name="TextBox 58">
              <a:extLst>
                <a:ext uri="{FF2B5EF4-FFF2-40B4-BE49-F238E27FC236}">
                  <a16:creationId xmlns:a16="http://schemas.microsoft.com/office/drawing/2014/main" id="{963C6B76-5AB4-D442-BA0E-C1C7F2F4745B}"/>
                </a:ext>
              </a:extLst>
            </p:cNvPr>
            <p:cNvSpPr txBox="1"/>
            <p:nvPr/>
          </p:nvSpPr>
          <p:spPr>
            <a:xfrm>
              <a:off x="2944365" y="3227611"/>
              <a:ext cx="2133600" cy="400110"/>
            </a:xfrm>
            <a:prstGeom prst="rect">
              <a:avLst/>
            </a:prstGeom>
            <a:noFill/>
          </p:spPr>
          <p:txBody>
            <a:bodyPr wrap="square" rtlCol="0">
              <a:spAutoFit/>
            </a:bodyPr>
            <a:lstStyle/>
            <a:p>
              <a:r>
                <a:rPr lang="en-US" sz="2000" dirty="0"/>
                <a:t>1 person age 22</a:t>
              </a:r>
            </a:p>
          </p:txBody>
        </p:sp>
        <p:pic>
          <p:nvPicPr>
            <p:cNvPr id="60" name="Picture 59">
              <a:extLst>
                <a:ext uri="{FF2B5EF4-FFF2-40B4-BE49-F238E27FC236}">
                  <a16:creationId xmlns:a16="http://schemas.microsoft.com/office/drawing/2014/main" id="{D4CF4DCD-2727-C241-B2CD-46EC7AB46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942" y="2519662"/>
              <a:ext cx="260350" cy="793750"/>
            </a:xfrm>
            <a:prstGeom prst="rect">
              <a:avLst/>
            </a:prstGeom>
          </p:spPr>
        </p:pic>
      </p:grpSp>
      <p:grpSp>
        <p:nvGrpSpPr>
          <p:cNvPr id="61" name="Group 60">
            <a:extLst>
              <a:ext uri="{FF2B5EF4-FFF2-40B4-BE49-F238E27FC236}">
                <a16:creationId xmlns:a16="http://schemas.microsoft.com/office/drawing/2014/main" id="{EDD65C90-CD83-5D4F-AD5E-D71CA93CE03D}"/>
              </a:ext>
            </a:extLst>
          </p:cNvPr>
          <p:cNvGrpSpPr/>
          <p:nvPr/>
        </p:nvGrpSpPr>
        <p:grpSpPr>
          <a:xfrm>
            <a:off x="576130" y="5223746"/>
            <a:ext cx="2133600" cy="1108059"/>
            <a:chOff x="2944365" y="2519662"/>
            <a:chExt cx="2133600" cy="1108059"/>
          </a:xfrm>
        </p:grpSpPr>
        <p:sp>
          <p:nvSpPr>
            <p:cNvPr id="63" name="TextBox 62">
              <a:extLst>
                <a:ext uri="{FF2B5EF4-FFF2-40B4-BE49-F238E27FC236}">
                  <a16:creationId xmlns:a16="http://schemas.microsoft.com/office/drawing/2014/main" id="{C80A92EC-F108-DD42-94B7-CF0F0A64A43E}"/>
                </a:ext>
              </a:extLst>
            </p:cNvPr>
            <p:cNvSpPr txBox="1"/>
            <p:nvPr/>
          </p:nvSpPr>
          <p:spPr>
            <a:xfrm>
              <a:off x="2944365" y="3227611"/>
              <a:ext cx="2133600" cy="400110"/>
            </a:xfrm>
            <a:prstGeom prst="rect">
              <a:avLst/>
            </a:prstGeom>
            <a:noFill/>
          </p:spPr>
          <p:txBody>
            <a:bodyPr wrap="square" rtlCol="0">
              <a:spAutoFit/>
            </a:bodyPr>
            <a:lstStyle/>
            <a:p>
              <a:r>
                <a:rPr lang="en-US" sz="2000" dirty="0"/>
                <a:t>1 person age 22</a:t>
              </a:r>
            </a:p>
          </p:txBody>
        </p:sp>
        <p:pic>
          <p:nvPicPr>
            <p:cNvPr id="64" name="Picture 63">
              <a:extLst>
                <a:ext uri="{FF2B5EF4-FFF2-40B4-BE49-F238E27FC236}">
                  <a16:creationId xmlns:a16="http://schemas.microsoft.com/office/drawing/2014/main" id="{9CDE92EC-D16D-8740-9FAF-878C8E095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942" y="2519662"/>
              <a:ext cx="260350" cy="793750"/>
            </a:xfrm>
            <a:prstGeom prst="rect">
              <a:avLst/>
            </a:prstGeom>
          </p:spPr>
        </p:pic>
      </p:grpSp>
    </p:spTree>
    <p:extLst>
      <p:ext uri="{BB962C8B-B14F-4D97-AF65-F5344CB8AC3E}">
        <p14:creationId xmlns:p14="http://schemas.microsoft.com/office/powerpoint/2010/main" val="946429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13C39-A59D-0844-82AD-050434510636}"/>
              </a:ext>
            </a:extLst>
          </p:cNvPr>
          <p:cNvSpPr>
            <a:spLocks noGrp="1"/>
          </p:cNvSpPr>
          <p:nvPr>
            <p:ph type="title"/>
          </p:nvPr>
        </p:nvSpPr>
        <p:spPr/>
        <p:txBody>
          <a:bodyPr/>
          <a:lstStyle/>
          <a:p>
            <a:r>
              <a:rPr lang="en-US" dirty="0"/>
              <a:t>Understanding the impact of “noise:”</a:t>
            </a:r>
            <a:br>
              <a:rPr lang="en-US" dirty="0"/>
            </a:br>
            <a:r>
              <a:rPr lang="en-US" dirty="0"/>
              <a:t>Statistics based on 10,000 experiments, epsilon=1.0</a:t>
            </a:r>
          </a:p>
        </p:txBody>
      </p:sp>
      <p:sp>
        <p:nvSpPr>
          <p:cNvPr id="4" name="Slide Number Placeholder 3">
            <a:extLst>
              <a:ext uri="{FF2B5EF4-FFF2-40B4-BE49-F238E27FC236}">
                <a16:creationId xmlns:a16="http://schemas.microsoft.com/office/drawing/2014/main" id="{AE059A8D-E13B-5B4C-BB3A-75C35A37F108}"/>
              </a:ext>
            </a:extLst>
          </p:cNvPr>
          <p:cNvSpPr>
            <a:spLocks noGrp="1"/>
          </p:cNvSpPr>
          <p:nvPr>
            <p:ph type="sldNum" sz="quarter" idx="12"/>
          </p:nvPr>
        </p:nvSpPr>
        <p:spPr/>
        <p:txBody>
          <a:bodyPr/>
          <a:lstStyle/>
          <a:p>
            <a:fld id="{6B70B6FD-B4DD-4C3C-B591-D26FF6FF6394}" type="slidenum">
              <a:rPr lang="en-US" smtClean="0"/>
              <a:pPr/>
              <a:t>48</a:t>
            </a:fld>
            <a:endParaRPr lang="en-US"/>
          </a:p>
        </p:txBody>
      </p:sp>
      <p:graphicFrame>
        <p:nvGraphicFramePr>
          <p:cNvPr id="3" name="Table 2">
            <a:extLst>
              <a:ext uri="{FF2B5EF4-FFF2-40B4-BE49-F238E27FC236}">
                <a16:creationId xmlns:a16="http://schemas.microsoft.com/office/drawing/2014/main" id="{1C21D0ED-9B15-BD4B-AA5C-F39B3AF61A39}"/>
              </a:ext>
            </a:extLst>
          </p:cNvPr>
          <p:cNvGraphicFramePr>
            <a:graphicFrameLocks noGrp="1"/>
          </p:cNvGraphicFramePr>
          <p:nvPr/>
        </p:nvGraphicFramePr>
        <p:xfrm>
          <a:off x="370113" y="1689065"/>
          <a:ext cx="10695408" cy="4800601"/>
        </p:xfrm>
        <a:graphic>
          <a:graphicData uri="http://schemas.openxmlformats.org/drawingml/2006/table">
            <a:tbl>
              <a:tblPr firstRow="1" bandRow="1">
                <a:tableStyleId>{5C22544A-7EE6-4342-B048-85BDC9FD1C3A}</a:tableStyleId>
              </a:tblPr>
              <a:tblGrid>
                <a:gridCol w="3986994">
                  <a:extLst>
                    <a:ext uri="{9D8B030D-6E8A-4147-A177-3AD203B41FA5}">
                      <a16:colId xmlns:a16="http://schemas.microsoft.com/office/drawing/2014/main" val="1904534167"/>
                    </a:ext>
                  </a:extLst>
                </a:gridCol>
                <a:gridCol w="3443560">
                  <a:extLst>
                    <a:ext uri="{9D8B030D-6E8A-4147-A177-3AD203B41FA5}">
                      <a16:colId xmlns:a16="http://schemas.microsoft.com/office/drawing/2014/main" val="3862199791"/>
                    </a:ext>
                  </a:extLst>
                </a:gridCol>
                <a:gridCol w="3264854">
                  <a:extLst>
                    <a:ext uri="{9D8B030D-6E8A-4147-A177-3AD203B41FA5}">
                      <a16:colId xmlns:a16="http://schemas.microsoft.com/office/drawing/2014/main" val="876361025"/>
                    </a:ext>
                  </a:extLst>
                </a:gridCol>
              </a:tblGrid>
              <a:tr h="791269">
                <a:tc>
                  <a:txBody>
                    <a:bodyPr/>
                    <a:lstStyle/>
                    <a:p>
                      <a:pPr algn="ctr"/>
                      <a:endParaRPr lang="en-US" sz="2800" dirty="0"/>
                    </a:p>
                  </a:txBody>
                  <a:tcPr anchor="ctr"/>
                </a:tc>
                <a:tc>
                  <a:txBody>
                    <a:bodyPr/>
                    <a:lstStyle/>
                    <a:p>
                      <a:pPr algn="ctr"/>
                      <a:r>
                        <a:rPr lang="en-US" sz="2800" dirty="0"/>
                        <a:t>5,000 (50%) runs</a:t>
                      </a:r>
                    </a:p>
                  </a:txBody>
                  <a:tcPr anchor="ctr"/>
                </a:tc>
                <a:tc>
                  <a:txBody>
                    <a:bodyPr/>
                    <a:lstStyle/>
                    <a:p>
                      <a:pPr algn="ctr"/>
                      <a:r>
                        <a:rPr lang="en-US" sz="2800" dirty="0"/>
                        <a:t>9,500 (95%) runs</a:t>
                      </a:r>
                    </a:p>
                  </a:txBody>
                  <a:tcPr anchor="ctr"/>
                </a:tc>
                <a:extLst>
                  <a:ext uri="{0D108BD9-81ED-4DB2-BD59-A6C34878D82A}">
                    <a16:rowId xmlns:a16="http://schemas.microsoft.com/office/drawing/2014/main" val="3560535934"/>
                  </a:ext>
                </a:extLst>
              </a:tr>
              <a:tr h="1336444">
                <a:tc>
                  <a:txBody>
                    <a:bodyPr/>
                    <a:lstStyle/>
                    <a:p>
                      <a:pPr algn="ctr"/>
                      <a:endParaRPr lang="en-US" sz="3600" dirty="0"/>
                    </a:p>
                  </a:txBody>
                  <a:tcPr anchor="ctr"/>
                </a:tc>
                <a:tc>
                  <a:txBody>
                    <a:bodyPr/>
                    <a:lstStyle/>
                    <a:p>
                      <a:pPr algn="ctr"/>
                      <a:r>
                        <a:rPr lang="en-US" sz="2400" dirty="0"/>
                        <a:t>Median(age): 9 → 73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Median(age): 0→ 104</a:t>
                      </a:r>
                    </a:p>
                  </a:txBody>
                  <a:tcPr anchor="ctr"/>
                </a:tc>
                <a:extLst>
                  <a:ext uri="{0D108BD9-81ED-4DB2-BD59-A6C34878D82A}">
                    <a16:rowId xmlns:a16="http://schemas.microsoft.com/office/drawing/2014/main" val="1081358948"/>
                  </a:ext>
                </a:extLst>
              </a:tr>
              <a:tr h="1336444">
                <a:tc>
                  <a:txBody>
                    <a:bodyPr/>
                    <a:lstStyle/>
                    <a:p>
                      <a:pPr algn="ctr"/>
                      <a:endParaRPr lang="en-US" sz="3600" dirty="0"/>
                    </a:p>
                  </a:txBody>
                  <a:tcPr anchor="ctr"/>
                </a:tc>
                <a:tc>
                  <a:txBody>
                    <a:bodyPr/>
                    <a:lstStyle/>
                    <a:p>
                      <a:pPr algn="ctr"/>
                      <a:r>
                        <a:rPr lang="en-US" sz="2400" dirty="0"/>
                        <a:t>Median(age): 17 → 61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Median(age): 0→ 103</a:t>
                      </a:r>
                    </a:p>
                  </a:txBody>
                  <a:tcPr anchor="ctr"/>
                </a:tc>
                <a:extLst>
                  <a:ext uri="{0D108BD9-81ED-4DB2-BD59-A6C34878D82A}">
                    <a16:rowId xmlns:a16="http://schemas.microsoft.com/office/drawing/2014/main" val="249756280"/>
                  </a:ext>
                </a:extLst>
              </a:tr>
              <a:tr h="1336444">
                <a:tc>
                  <a:txBody>
                    <a:bodyPr/>
                    <a:lstStyle/>
                    <a:p>
                      <a:pPr algn="ctr"/>
                      <a:endParaRPr lang="en-US" sz="3600" dirty="0"/>
                    </a:p>
                  </a:txBody>
                  <a:tcPr anchor="ctr"/>
                </a:tc>
                <a:tc>
                  <a:txBody>
                    <a:bodyPr/>
                    <a:lstStyle/>
                    <a:p>
                      <a:pPr algn="ctr"/>
                      <a:r>
                        <a:rPr lang="en-US" sz="2400" dirty="0"/>
                        <a:t>Median(age): 21 → 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Median(age): 21→ 22</a:t>
                      </a:r>
                    </a:p>
                  </a:txBody>
                  <a:tcPr anchor="ctr"/>
                </a:tc>
                <a:extLst>
                  <a:ext uri="{0D108BD9-81ED-4DB2-BD59-A6C34878D82A}">
                    <a16:rowId xmlns:a16="http://schemas.microsoft.com/office/drawing/2014/main" val="197265696"/>
                  </a:ext>
                </a:extLst>
              </a:tr>
            </a:tbl>
          </a:graphicData>
        </a:graphic>
      </p:graphicFrame>
      <p:sp>
        <p:nvSpPr>
          <p:cNvPr id="12" name="Rectangle 11">
            <a:extLst>
              <a:ext uri="{FF2B5EF4-FFF2-40B4-BE49-F238E27FC236}">
                <a16:creationId xmlns:a16="http://schemas.microsoft.com/office/drawing/2014/main" id="{270F32DC-139A-F641-A5ED-FF6661FB5285}"/>
              </a:ext>
            </a:extLst>
          </p:cNvPr>
          <p:cNvSpPr/>
          <p:nvPr/>
        </p:nvSpPr>
        <p:spPr>
          <a:xfrm rot="16200000">
            <a:off x="1201881" y="3721582"/>
            <a:ext cx="4800600" cy="73556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NOISE BARRIER</a:t>
            </a:r>
          </a:p>
        </p:txBody>
      </p:sp>
      <p:grpSp>
        <p:nvGrpSpPr>
          <p:cNvPr id="13" name="Group 12">
            <a:extLst>
              <a:ext uri="{FF2B5EF4-FFF2-40B4-BE49-F238E27FC236}">
                <a16:creationId xmlns:a16="http://schemas.microsoft.com/office/drawing/2014/main" id="{E0DCC50A-7974-B14F-923C-A0D772BB0D49}"/>
              </a:ext>
            </a:extLst>
          </p:cNvPr>
          <p:cNvGrpSpPr/>
          <p:nvPr/>
        </p:nvGrpSpPr>
        <p:grpSpPr>
          <a:xfrm>
            <a:off x="436907" y="3610945"/>
            <a:ext cx="2554130" cy="1484675"/>
            <a:chOff x="82376" y="3205420"/>
            <a:chExt cx="2554130" cy="1484675"/>
          </a:xfrm>
        </p:grpSpPr>
        <p:sp>
          <p:nvSpPr>
            <p:cNvPr id="15" name="TextBox 14">
              <a:extLst>
                <a:ext uri="{FF2B5EF4-FFF2-40B4-BE49-F238E27FC236}">
                  <a16:creationId xmlns:a16="http://schemas.microsoft.com/office/drawing/2014/main" id="{DE2659FD-0F31-5040-87E6-DB77981FB35A}"/>
                </a:ext>
              </a:extLst>
            </p:cNvPr>
            <p:cNvSpPr txBox="1"/>
            <p:nvPr/>
          </p:nvSpPr>
          <p:spPr>
            <a:xfrm>
              <a:off x="82376" y="4320763"/>
              <a:ext cx="2554130" cy="369332"/>
            </a:xfrm>
            <a:prstGeom prst="rect">
              <a:avLst/>
            </a:prstGeom>
            <a:noFill/>
          </p:spPr>
          <p:txBody>
            <a:bodyPr wrap="square" rtlCol="0">
              <a:spAutoFit/>
            </a:bodyPr>
            <a:lstStyle/>
            <a:p>
              <a:r>
                <a:rPr lang="en-US" dirty="0"/>
                <a:t>10 people, all age 22</a:t>
              </a:r>
            </a:p>
          </p:txBody>
        </p:sp>
        <p:grpSp>
          <p:nvGrpSpPr>
            <p:cNvPr id="55" name="Group 54">
              <a:extLst>
                <a:ext uri="{FF2B5EF4-FFF2-40B4-BE49-F238E27FC236}">
                  <a16:creationId xmlns:a16="http://schemas.microsoft.com/office/drawing/2014/main" id="{E2141A4E-FA5D-EC4E-906F-2606C2525AE6}"/>
                </a:ext>
              </a:extLst>
            </p:cNvPr>
            <p:cNvGrpSpPr/>
            <p:nvPr/>
          </p:nvGrpSpPr>
          <p:grpSpPr>
            <a:xfrm>
              <a:off x="329152" y="3205420"/>
              <a:ext cx="1659428" cy="1144027"/>
              <a:chOff x="403225" y="7308844"/>
              <a:chExt cx="1659428" cy="1144027"/>
            </a:xfrm>
          </p:grpSpPr>
          <p:pic>
            <p:nvPicPr>
              <p:cNvPr id="20" name="Picture 19">
                <a:extLst>
                  <a:ext uri="{FF2B5EF4-FFF2-40B4-BE49-F238E27FC236}">
                    <a16:creationId xmlns:a16="http://schemas.microsoft.com/office/drawing/2014/main" id="{5F90A50A-7C37-1646-AF72-F7A16425E1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225" y="7308844"/>
                <a:ext cx="260350" cy="793750"/>
              </a:xfrm>
              <a:prstGeom prst="rect">
                <a:avLst/>
              </a:prstGeom>
            </p:spPr>
          </p:pic>
          <p:pic>
            <p:nvPicPr>
              <p:cNvPr id="21" name="Picture 20">
                <a:extLst>
                  <a:ext uri="{FF2B5EF4-FFF2-40B4-BE49-F238E27FC236}">
                    <a16:creationId xmlns:a16="http://schemas.microsoft.com/office/drawing/2014/main" id="{439E035A-D6DE-BB45-B200-DBEA918C3B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25" y="7461244"/>
                <a:ext cx="260350" cy="793750"/>
              </a:xfrm>
              <a:prstGeom prst="rect">
                <a:avLst/>
              </a:prstGeom>
            </p:spPr>
          </p:pic>
          <p:pic>
            <p:nvPicPr>
              <p:cNvPr id="22" name="Picture 21">
                <a:extLst>
                  <a:ext uri="{FF2B5EF4-FFF2-40B4-BE49-F238E27FC236}">
                    <a16:creationId xmlns:a16="http://schemas.microsoft.com/office/drawing/2014/main" id="{EBA5C863-8E53-3642-A42D-CC1F9F5856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25" y="7613644"/>
                <a:ext cx="260350" cy="793750"/>
              </a:xfrm>
              <a:prstGeom prst="rect">
                <a:avLst/>
              </a:prstGeom>
            </p:spPr>
          </p:pic>
          <p:pic>
            <p:nvPicPr>
              <p:cNvPr id="23" name="Picture 22">
                <a:extLst>
                  <a:ext uri="{FF2B5EF4-FFF2-40B4-BE49-F238E27FC236}">
                    <a16:creationId xmlns:a16="http://schemas.microsoft.com/office/drawing/2014/main" id="{766FCB99-E55B-C24D-B89F-2338298F2F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021" y="7631578"/>
                <a:ext cx="260350" cy="793750"/>
              </a:xfrm>
              <a:prstGeom prst="rect">
                <a:avLst/>
              </a:prstGeom>
            </p:spPr>
          </p:pic>
          <p:pic>
            <p:nvPicPr>
              <p:cNvPr id="24" name="Picture 23">
                <a:extLst>
                  <a:ext uri="{FF2B5EF4-FFF2-40B4-BE49-F238E27FC236}">
                    <a16:creationId xmlns:a16="http://schemas.microsoft.com/office/drawing/2014/main" id="{B1C11102-8D04-B84E-B10C-22464E039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46" y="7501351"/>
                <a:ext cx="260350" cy="793750"/>
              </a:xfrm>
              <a:prstGeom prst="rect">
                <a:avLst/>
              </a:prstGeom>
            </p:spPr>
          </p:pic>
          <p:pic>
            <p:nvPicPr>
              <p:cNvPr id="25" name="Picture 24">
                <a:extLst>
                  <a:ext uri="{FF2B5EF4-FFF2-40B4-BE49-F238E27FC236}">
                    <a16:creationId xmlns:a16="http://schemas.microsoft.com/office/drawing/2014/main" id="{F2FDA491-B3EF-F14A-9F04-7E01BAA74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406" y="7648072"/>
                <a:ext cx="260350" cy="793750"/>
              </a:xfrm>
              <a:prstGeom prst="rect">
                <a:avLst/>
              </a:prstGeom>
            </p:spPr>
          </p:pic>
          <p:pic>
            <p:nvPicPr>
              <p:cNvPr id="26" name="Picture 25">
                <a:extLst>
                  <a:ext uri="{FF2B5EF4-FFF2-40B4-BE49-F238E27FC236}">
                    <a16:creationId xmlns:a16="http://schemas.microsoft.com/office/drawing/2014/main" id="{9EE7FFB8-015A-224D-BE17-199E79D6C4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031" y="7599828"/>
                <a:ext cx="260350" cy="793750"/>
              </a:xfrm>
              <a:prstGeom prst="rect">
                <a:avLst/>
              </a:prstGeom>
            </p:spPr>
          </p:pic>
          <p:pic>
            <p:nvPicPr>
              <p:cNvPr id="27" name="Picture 26">
                <a:extLst>
                  <a:ext uri="{FF2B5EF4-FFF2-40B4-BE49-F238E27FC236}">
                    <a16:creationId xmlns:a16="http://schemas.microsoft.com/office/drawing/2014/main" id="{BFB56B70-A037-8648-8DB2-1FA7E8383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529" y="7308844"/>
                <a:ext cx="260350" cy="793750"/>
              </a:xfrm>
              <a:prstGeom prst="rect">
                <a:avLst/>
              </a:prstGeom>
            </p:spPr>
          </p:pic>
          <p:pic>
            <p:nvPicPr>
              <p:cNvPr id="28" name="Picture 27">
                <a:extLst>
                  <a:ext uri="{FF2B5EF4-FFF2-40B4-BE49-F238E27FC236}">
                    <a16:creationId xmlns:a16="http://schemas.microsoft.com/office/drawing/2014/main" id="{8832C20E-5578-274F-9BD9-3361899B5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536" y="7646117"/>
                <a:ext cx="260350" cy="793750"/>
              </a:xfrm>
              <a:prstGeom prst="rect">
                <a:avLst/>
              </a:prstGeom>
            </p:spPr>
          </p:pic>
          <p:pic>
            <p:nvPicPr>
              <p:cNvPr id="29" name="Picture 28">
                <a:extLst>
                  <a:ext uri="{FF2B5EF4-FFF2-40B4-BE49-F238E27FC236}">
                    <a16:creationId xmlns:a16="http://schemas.microsoft.com/office/drawing/2014/main" id="{33D3C149-0B3A-CF46-B0AF-96F773C9D4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2303" y="7659121"/>
                <a:ext cx="260350" cy="793750"/>
              </a:xfrm>
              <a:prstGeom prst="rect">
                <a:avLst/>
              </a:prstGeom>
            </p:spPr>
          </p:pic>
        </p:grpSp>
      </p:grpSp>
      <p:grpSp>
        <p:nvGrpSpPr>
          <p:cNvPr id="14" name="Group 13">
            <a:extLst>
              <a:ext uri="{FF2B5EF4-FFF2-40B4-BE49-F238E27FC236}">
                <a16:creationId xmlns:a16="http://schemas.microsoft.com/office/drawing/2014/main" id="{C07A86F0-99E0-4C4A-BA80-81CC039E2947}"/>
              </a:ext>
            </a:extLst>
          </p:cNvPr>
          <p:cNvGrpSpPr/>
          <p:nvPr/>
        </p:nvGrpSpPr>
        <p:grpSpPr>
          <a:xfrm>
            <a:off x="545611" y="5026999"/>
            <a:ext cx="2554130" cy="1546659"/>
            <a:chOff x="152400" y="4690073"/>
            <a:chExt cx="2554130" cy="1546659"/>
          </a:xfrm>
        </p:grpSpPr>
        <p:grpSp>
          <p:nvGrpSpPr>
            <p:cNvPr id="56" name="Group 55">
              <a:extLst>
                <a:ext uri="{FF2B5EF4-FFF2-40B4-BE49-F238E27FC236}">
                  <a16:creationId xmlns:a16="http://schemas.microsoft.com/office/drawing/2014/main" id="{093454F8-E405-A645-AFAD-963B26A3E28A}"/>
                </a:ext>
              </a:extLst>
            </p:cNvPr>
            <p:cNvGrpSpPr/>
            <p:nvPr/>
          </p:nvGrpSpPr>
          <p:grpSpPr>
            <a:xfrm>
              <a:off x="257780" y="4690073"/>
              <a:ext cx="2045681" cy="1220536"/>
              <a:chOff x="169372" y="8685464"/>
              <a:chExt cx="2045681" cy="1220536"/>
            </a:xfrm>
          </p:grpSpPr>
          <p:pic>
            <p:nvPicPr>
              <p:cNvPr id="31" name="Picture 30">
                <a:extLst>
                  <a:ext uri="{FF2B5EF4-FFF2-40B4-BE49-F238E27FC236}">
                    <a16:creationId xmlns:a16="http://schemas.microsoft.com/office/drawing/2014/main" id="{8CC55F83-2733-BE4C-B1F2-C749784046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72" y="8745066"/>
                <a:ext cx="260350" cy="793750"/>
              </a:xfrm>
              <a:prstGeom prst="rect">
                <a:avLst/>
              </a:prstGeom>
            </p:spPr>
          </p:pic>
          <p:pic>
            <p:nvPicPr>
              <p:cNvPr id="32" name="Picture 31">
                <a:extLst>
                  <a:ext uri="{FF2B5EF4-FFF2-40B4-BE49-F238E27FC236}">
                    <a16:creationId xmlns:a16="http://schemas.microsoft.com/office/drawing/2014/main" id="{3411485E-DFB9-6D47-993B-97A7A803A9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72" y="8897466"/>
                <a:ext cx="260350" cy="793750"/>
              </a:xfrm>
              <a:prstGeom prst="rect">
                <a:avLst/>
              </a:prstGeom>
            </p:spPr>
          </p:pic>
          <p:pic>
            <p:nvPicPr>
              <p:cNvPr id="33" name="Picture 32">
                <a:extLst>
                  <a:ext uri="{FF2B5EF4-FFF2-40B4-BE49-F238E27FC236}">
                    <a16:creationId xmlns:a16="http://schemas.microsoft.com/office/drawing/2014/main" id="{CA7D7048-894C-2843-9C49-29D1647A2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168" y="8685464"/>
                <a:ext cx="260350" cy="793750"/>
              </a:xfrm>
              <a:prstGeom prst="rect">
                <a:avLst/>
              </a:prstGeom>
            </p:spPr>
          </p:pic>
          <p:pic>
            <p:nvPicPr>
              <p:cNvPr id="34" name="Picture 33">
                <a:extLst>
                  <a:ext uri="{FF2B5EF4-FFF2-40B4-BE49-F238E27FC236}">
                    <a16:creationId xmlns:a16="http://schemas.microsoft.com/office/drawing/2014/main" id="{FDC3F45D-8B51-BA48-B283-D3FB90D9E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93" y="8937573"/>
                <a:ext cx="260350" cy="793750"/>
              </a:xfrm>
              <a:prstGeom prst="rect">
                <a:avLst/>
              </a:prstGeom>
            </p:spPr>
          </p:pic>
          <p:pic>
            <p:nvPicPr>
              <p:cNvPr id="35" name="Picture 34">
                <a:extLst>
                  <a:ext uri="{FF2B5EF4-FFF2-40B4-BE49-F238E27FC236}">
                    <a16:creationId xmlns:a16="http://schemas.microsoft.com/office/drawing/2014/main" id="{F6114A55-B954-4646-8573-B48CA4519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53" y="8701958"/>
                <a:ext cx="260350" cy="793750"/>
              </a:xfrm>
              <a:prstGeom prst="rect">
                <a:avLst/>
              </a:prstGeom>
            </p:spPr>
          </p:pic>
          <p:pic>
            <p:nvPicPr>
              <p:cNvPr id="36" name="Picture 35">
                <a:extLst>
                  <a:ext uri="{FF2B5EF4-FFF2-40B4-BE49-F238E27FC236}">
                    <a16:creationId xmlns:a16="http://schemas.microsoft.com/office/drawing/2014/main" id="{581165E5-5224-3F4E-956E-B6D6290D75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178" y="9036050"/>
                <a:ext cx="260350" cy="793750"/>
              </a:xfrm>
              <a:prstGeom prst="rect">
                <a:avLst/>
              </a:prstGeom>
            </p:spPr>
          </p:pic>
          <p:pic>
            <p:nvPicPr>
              <p:cNvPr id="37" name="Picture 36">
                <a:extLst>
                  <a:ext uri="{FF2B5EF4-FFF2-40B4-BE49-F238E27FC236}">
                    <a16:creationId xmlns:a16="http://schemas.microsoft.com/office/drawing/2014/main" id="{4DCF2CD9-13A6-A149-A154-017BEB1AA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676" y="8745066"/>
                <a:ext cx="260350" cy="793750"/>
              </a:xfrm>
              <a:prstGeom prst="rect">
                <a:avLst/>
              </a:prstGeom>
            </p:spPr>
          </p:pic>
          <p:pic>
            <p:nvPicPr>
              <p:cNvPr id="38" name="Picture 37">
                <a:extLst>
                  <a:ext uri="{FF2B5EF4-FFF2-40B4-BE49-F238E27FC236}">
                    <a16:creationId xmlns:a16="http://schemas.microsoft.com/office/drawing/2014/main" id="{25F84FAD-C48A-9D42-A0E6-AE7F95554E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8450" y="8713007"/>
                <a:ext cx="260350" cy="793750"/>
              </a:xfrm>
              <a:prstGeom prst="rect">
                <a:avLst/>
              </a:prstGeom>
            </p:spPr>
          </p:pic>
          <p:pic>
            <p:nvPicPr>
              <p:cNvPr id="39" name="Picture 38">
                <a:extLst>
                  <a:ext uri="{FF2B5EF4-FFF2-40B4-BE49-F238E27FC236}">
                    <a16:creationId xmlns:a16="http://schemas.microsoft.com/office/drawing/2014/main" id="{F3D25BF3-1C53-684E-95B8-85385E10C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25" y="8821266"/>
                <a:ext cx="260350" cy="793750"/>
              </a:xfrm>
              <a:prstGeom prst="rect">
                <a:avLst/>
              </a:prstGeom>
            </p:spPr>
          </p:pic>
          <p:pic>
            <p:nvPicPr>
              <p:cNvPr id="40" name="Picture 39">
                <a:extLst>
                  <a:ext uri="{FF2B5EF4-FFF2-40B4-BE49-F238E27FC236}">
                    <a16:creationId xmlns:a16="http://schemas.microsoft.com/office/drawing/2014/main" id="{705CAC83-A445-7749-A543-99D9878D94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25" y="8973666"/>
                <a:ext cx="260350" cy="793750"/>
              </a:xfrm>
              <a:prstGeom prst="rect">
                <a:avLst/>
              </a:prstGeom>
            </p:spPr>
          </p:pic>
          <p:pic>
            <p:nvPicPr>
              <p:cNvPr id="41" name="Picture 40">
                <a:extLst>
                  <a:ext uri="{FF2B5EF4-FFF2-40B4-BE49-F238E27FC236}">
                    <a16:creationId xmlns:a16="http://schemas.microsoft.com/office/drawing/2014/main" id="{69105DCA-3ACF-6C43-84D5-E5316E92A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421" y="8761664"/>
                <a:ext cx="260350" cy="793750"/>
              </a:xfrm>
              <a:prstGeom prst="rect">
                <a:avLst/>
              </a:prstGeom>
            </p:spPr>
          </p:pic>
          <p:pic>
            <p:nvPicPr>
              <p:cNvPr id="42" name="Picture 41">
                <a:extLst>
                  <a:ext uri="{FF2B5EF4-FFF2-40B4-BE49-F238E27FC236}">
                    <a16:creationId xmlns:a16="http://schemas.microsoft.com/office/drawing/2014/main" id="{9068F1A9-C32E-7C40-9047-971EAD97D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446" y="9013773"/>
                <a:ext cx="260350" cy="793750"/>
              </a:xfrm>
              <a:prstGeom prst="rect">
                <a:avLst/>
              </a:prstGeom>
            </p:spPr>
          </p:pic>
          <p:pic>
            <p:nvPicPr>
              <p:cNvPr id="43" name="Picture 42">
                <a:extLst>
                  <a:ext uri="{FF2B5EF4-FFF2-40B4-BE49-F238E27FC236}">
                    <a16:creationId xmlns:a16="http://schemas.microsoft.com/office/drawing/2014/main" id="{8CF36060-D0CE-5D48-A248-0B91855A35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3806" y="8778158"/>
                <a:ext cx="260350" cy="793750"/>
              </a:xfrm>
              <a:prstGeom prst="rect">
                <a:avLst/>
              </a:prstGeom>
            </p:spPr>
          </p:pic>
          <p:pic>
            <p:nvPicPr>
              <p:cNvPr id="44" name="Picture 43">
                <a:extLst>
                  <a:ext uri="{FF2B5EF4-FFF2-40B4-BE49-F238E27FC236}">
                    <a16:creationId xmlns:a16="http://schemas.microsoft.com/office/drawing/2014/main" id="{83432985-52C5-6144-9956-7D4CAD505F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431" y="9112250"/>
                <a:ext cx="260350" cy="793750"/>
              </a:xfrm>
              <a:prstGeom prst="rect">
                <a:avLst/>
              </a:prstGeom>
            </p:spPr>
          </p:pic>
          <p:pic>
            <p:nvPicPr>
              <p:cNvPr id="45" name="Picture 44">
                <a:extLst>
                  <a:ext uri="{FF2B5EF4-FFF2-40B4-BE49-F238E27FC236}">
                    <a16:creationId xmlns:a16="http://schemas.microsoft.com/office/drawing/2014/main" id="{F1F877AC-5661-E146-92F3-2E0ABEE7C0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3929" y="8821266"/>
                <a:ext cx="260350" cy="793750"/>
              </a:xfrm>
              <a:prstGeom prst="rect">
                <a:avLst/>
              </a:prstGeom>
            </p:spPr>
          </p:pic>
          <p:pic>
            <p:nvPicPr>
              <p:cNvPr id="46" name="Picture 45">
                <a:extLst>
                  <a:ext uri="{FF2B5EF4-FFF2-40B4-BE49-F238E27FC236}">
                    <a16:creationId xmlns:a16="http://schemas.microsoft.com/office/drawing/2014/main" id="{260DE0FB-1DC1-534E-B4DF-A5AF66FE8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4703" y="8789207"/>
                <a:ext cx="260350" cy="793750"/>
              </a:xfrm>
              <a:prstGeom prst="rect">
                <a:avLst/>
              </a:prstGeom>
            </p:spPr>
          </p:pic>
          <p:pic>
            <p:nvPicPr>
              <p:cNvPr id="47" name="Picture 46">
                <a:extLst>
                  <a:ext uri="{FF2B5EF4-FFF2-40B4-BE49-F238E27FC236}">
                    <a16:creationId xmlns:a16="http://schemas.microsoft.com/office/drawing/2014/main" id="{3AED18AD-EDBD-0B41-9B92-F51DD29EE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819930"/>
                <a:ext cx="260350" cy="793750"/>
              </a:xfrm>
              <a:prstGeom prst="rect">
                <a:avLst/>
              </a:prstGeom>
            </p:spPr>
          </p:pic>
          <p:pic>
            <p:nvPicPr>
              <p:cNvPr id="48" name="Picture 47">
                <a:extLst>
                  <a:ext uri="{FF2B5EF4-FFF2-40B4-BE49-F238E27FC236}">
                    <a16:creationId xmlns:a16="http://schemas.microsoft.com/office/drawing/2014/main" id="{461D5D7B-3B0D-274E-B6F0-6BCA08583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8972330"/>
                <a:ext cx="260350" cy="793750"/>
              </a:xfrm>
              <a:prstGeom prst="rect">
                <a:avLst/>
              </a:prstGeom>
            </p:spPr>
          </p:pic>
          <p:pic>
            <p:nvPicPr>
              <p:cNvPr id="49" name="Picture 48">
                <a:extLst>
                  <a:ext uri="{FF2B5EF4-FFF2-40B4-BE49-F238E27FC236}">
                    <a16:creationId xmlns:a16="http://schemas.microsoft.com/office/drawing/2014/main" id="{392075E3-A7A0-264E-A8EB-60A9CAC39F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596" y="8760328"/>
                <a:ext cx="260350" cy="793750"/>
              </a:xfrm>
              <a:prstGeom prst="rect">
                <a:avLst/>
              </a:prstGeom>
            </p:spPr>
          </p:pic>
          <p:pic>
            <p:nvPicPr>
              <p:cNvPr id="50" name="Picture 49">
                <a:extLst>
                  <a:ext uri="{FF2B5EF4-FFF2-40B4-BE49-F238E27FC236}">
                    <a16:creationId xmlns:a16="http://schemas.microsoft.com/office/drawing/2014/main" id="{D4F9886A-2602-AC4F-9D8D-0A92F1462E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621" y="9012437"/>
                <a:ext cx="260350" cy="793750"/>
              </a:xfrm>
              <a:prstGeom prst="rect">
                <a:avLst/>
              </a:prstGeom>
            </p:spPr>
          </p:pic>
          <p:pic>
            <p:nvPicPr>
              <p:cNvPr id="51" name="Picture 50">
                <a:extLst>
                  <a:ext uri="{FF2B5EF4-FFF2-40B4-BE49-F238E27FC236}">
                    <a16:creationId xmlns:a16="http://schemas.microsoft.com/office/drawing/2014/main" id="{C41BDF61-2E48-E043-96CC-6DCDAD1B93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981" y="8776822"/>
                <a:ext cx="260350" cy="793750"/>
              </a:xfrm>
              <a:prstGeom prst="rect">
                <a:avLst/>
              </a:prstGeom>
            </p:spPr>
          </p:pic>
          <p:pic>
            <p:nvPicPr>
              <p:cNvPr id="52" name="Picture 51">
                <a:extLst>
                  <a:ext uri="{FF2B5EF4-FFF2-40B4-BE49-F238E27FC236}">
                    <a16:creationId xmlns:a16="http://schemas.microsoft.com/office/drawing/2014/main" id="{6A8EB7F9-9E32-E34E-9F89-DFC5A079E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7606" y="9110914"/>
                <a:ext cx="260350" cy="793750"/>
              </a:xfrm>
              <a:prstGeom prst="rect">
                <a:avLst/>
              </a:prstGeom>
            </p:spPr>
          </p:pic>
          <p:pic>
            <p:nvPicPr>
              <p:cNvPr id="53" name="Picture 52">
                <a:extLst>
                  <a:ext uri="{FF2B5EF4-FFF2-40B4-BE49-F238E27FC236}">
                    <a16:creationId xmlns:a16="http://schemas.microsoft.com/office/drawing/2014/main" id="{B149A9C8-96AC-BA42-8B2C-F27AC06DCC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104" y="8819930"/>
                <a:ext cx="260350" cy="793750"/>
              </a:xfrm>
              <a:prstGeom prst="rect">
                <a:avLst/>
              </a:prstGeom>
            </p:spPr>
          </p:pic>
          <p:pic>
            <p:nvPicPr>
              <p:cNvPr id="54" name="Picture 53">
                <a:extLst>
                  <a:ext uri="{FF2B5EF4-FFF2-40B4-BE49-F238E27FC236}">
                    <a16:creationId xmlns:a16="http://schemas.microsoft.com/office/drawing/2014/main" id="{F88D9B54-8630-F141-91D4-B0FA5279AF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878" y="8787871"/>
                <a:ext cx="260350" cy="793750"/>
              </a:xfrm>
              <a:prstGeom prst="rect">
                <a:avLst/>
              </a:prstGeom>
            </p:spPr>
          </p:pic>
        </p:grpSp>
        <p:sp>
          <p:nvSpPr>
            <p:cNvPr id="65" name="TextBox 64">
              <a:extLst>
                <a:ext uri="{FF2B5EF4-FFF2-40B4-BE49-F238E27FC236}">
                  <a16:creationId xmlns:a16="http://schemas.microsoft.com/office/drawing/2014/main" id="{140072B7-7D4D-5242-9EA4-037FE72AC007}"/>
                </a:ext>
              </a:extLst>
            </p:cNvPr>
            <p:cNvSpPr txBox="1"/>
            <p:nvPr/>
          </p:nvSpPr>
          <p:spPr>
            <a:xfrm>
              <a:off x="152400" y="5867400"/>
              <a:ext cx="2554130" cy="369332"/>
            </a:xfrm>
            <a:prstGeom prst="rect">
              <a:avLst/>
            </a:prstGeom>
            <a:noFill/>
          </p:spPr>
          <p:txBody>
            <a:bodyPr wrap="square" rtlCol="0">
              <a:spAutoFit/>
            </a:bodyPr>
            <a:lstStyle/>
            <a:p>
              <a:r>
                <a:rPr lang="en-US" dirty="0"/>
                <a:t>100 people, all age 22</a:t>
              </a:r>
            </a:p>
          </p:txBody>
        </p:sp>
      </p:grpSp>
      <p:grpSp>
        <p:nvGrpSpPr>
          <p:cNvPr id="16" name="Group 15">
            <a:extLst>
              <a:ext uri="{FF2B5EF4-FFF2-40B4-BE49-F238E27FC236}">
                <a16:creationId xmlns:a16="http://schemas.microsoft.com/office/drawing/2014/main" id="{B02F608B-109C-974D-B9B1-C9D6730C582D}"/>
              </a:ext>
            </a:extLst>
          </p:cNvPr>
          <p:cNvGrpSpPr/>
          <p:nvPr/>
        </p:nvGrpSpPr>
        <p:grpSpPr>
          <a:xfrm>
            <a:off x="533400" y="2456128"/>
            <a:ext cx="2014394" cy="1077281"/>
            <a:chOff x="2944365" y="2519662"/>
            <a:chExt cx="2014394" cy="1077281"/>
          </a:xfrm>
        </p:grpSpPr>
        <p:sp>
          <p:nvSpPr>
            <p:cNvPr id="58" name="TextBox 57">
              <a:extLst>
                <a:ext uri="{FF2B5EF4-FFF2-40B4-BE49-F238E27FC236}">
                  <a16:creationId xmlns:a16="http://schemas.microsoft.com/office/drawing/2014/main" id="{60AAFF85-F15C-0648-8E24-A44AA5D80B0D}"/>
                </a:ext>
              </a:extLst>
            </p:cNvPr>
            <p:cNvSpPr txBox="1"/>
            <p:nvPr/>
          </p:nvSpPr>
          <p:spPr>
            <a:xfrm>
              <a:off x="2944365" y="3227611"/>
              <a:ext cx="2014394" cy="369332"/>
            </a:xfrm>
            <a:prstGeom prst="rect">
              <a:avLst/>
            </a:prstGeom>
            <a:noFill/>
          </p:spPr>
          <p:txBody>
            <a:bodyPr wrap="square" rtlCol="0">
              <a:spAutoFit/>
            </a:bodyPr>
            <a:lstStyle/>
            <a:p>
              <a:r>
                <a:rPr lang="en-US" dirty="0"/>
                <a:t>1 person age 22</a:t>
              </a:r>
            </a:p>
          </p:txBody>
        </p:sp>
        <p:pic>
          <p:nvPicPr>
            <p:cNvPr id="62" name="Picture 61">
              <a:extLst>
                <a:ext uri="{FF2B5EF4-FFF2-40B4-BE49-F238E27FC236}">
                  <a16:creationId xmlns:a16="http://schemas.microsoft.com/office/drawing/2014/main" id="{1B245B68-662F-D942-870C-B89159472F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942" y="2519662"/>
              <a:ext cx="260350" cy="793750"/>
            </a:xfrm>
            <a:prstGeom prst="rect">
              <a:avLst/>
            </a:prstGeom>
          </p:spPr>
        </p:pic>
      </p:grpSp>
    </p:spTree>
    <p:extLst>
      <p:ext uri="{BB962C8B-B14F-4D97-AF65-F5344CB8AC3E}">
        <p14:creationId xmlns:p14="http://schemas.microsoft.com/office/powerpoint/2010/main" val="4076786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13C39-A59D-0844-82AD-050434510636}"/>
              </a:ext>
            </a:extLst>
          </p:cNvPr>
          <p:cNvSpPr>
            <a:spLocks noGrp="1"/>
          </p:cNvSpPr>
          <p:nvPr>
            <p:ph type="title"/>
          </p:nvPr>
        </p:nvSpPr>
        <p:spPr/>
        <p:txBody>
          <a:bodyPr/>
          <a:lstStyle/>
          <a:p>
            <a:r>
              <a:rPr lang="en-US" dirty="0"/>
              <a:t>The noise also impacts the person counts</a:t>
            </a:r>
          </a:p>
        </p:txBody>
      </p:sp>
      <p:sp>
        <p:nvSpPr>
          <p:cNvPr id="4" name="Slide Number Placeholder 3">
            <a:extLst>
              <a:ext uri="{FF2B5EF4-FFF2-40B4-BE49-F238E27FC236}">
                <a16:creationId xmlns:a16="http://schemas.microsoft.com/office/drawing/2014/main" id="{AE059A8D-E13B-5B4C-BB3A-75C35A37F108}"/>
              </a:ext>
            </a:extLst>
          </p:cNvPr>
          <p:cNvSpPr>
            <a:spLocks noGrp="1"/>
          </p:cNvSpPr>
          <p:nvPr>
            <p:ph type="sldNum" sz="quarter" idx="12"/>
          </p:nvPr>
        </p:nvSpPr>
        <p:spPr/>
        <p:txBody>
          <a:bodyPr/>
          <a:lstStyle/>
          <a:p>
            <a:fld id="{6B70B6FD-B4DD-4C3C-B591-D26FF6FF6394}" type="slidenum">
              <a:rPr lang="en-US" smtClean="0"/>
              <a:pPr/>
              <a:t>49</a:t>
            </a:fld>
            <a:endParaRPr lang="en-US"/>
          </a:p>
        </p:txBody>
      </p:sp>
      <p:graphicFrame>
        <p:nvGraphicFramePr>
          <p:cNvPr id="3" name="Table 2">
            <a:extLst>
              <a:ext uri="{FF2B5EF4-FFF2-40B4-BE49-F238E27FC236}">
                <a16:creationId xmlns:a16="http://schemas.microsoft.com/office/drawing/2014/main" id="{1C21D0ED-9B15-BD4B-AA5C-F39B3AF61A39}"/>
              </a:ext>
            </a:extLst>
          </p:cNvPr>
          <p:cNvGraphicFramePr>
            <a:graphicFrameLocks noGrp="1"/>
          </p:cNvGraphicFramePr>
          <p:nvPr>
            <p:extLst>
              <p:ext uri="{D42A27DB-BD31-4B8C-83A1-F6EECF244321}">
                <p14:modId xmlns:p14="http://schemas.microsoft.com/office/powerpoint/2010/main" val="1450337751"/>
              </p:ext>
            </p:extLst>
          </p:nvPr>
        </p:nvGraphicFramePr>
        <p:xfrm>
          <a:off x="370113" y="1689065"/>
          <a:ext cx="10695408" cy="4800601"/>
        </p:xfrm>
        <a:graphic>
          <a:graphicData uri="http://schemas.openxmlformats.org/drawingml/2006/table">
            <a:tbl>
              <a:tblPr firstRow="1" bandRow="1">
                <a:tableStyleId>{5C22544A-7EE6-4342-B048-85BDC9FD1C3A}</a:tableStyleId>
              </a:tblPr>
              <a:tblGrid>
                <a:gridCol w="3986994">
                  <a:extLst>
                    <a:ext uri="{9D8B030D-6E8A-4147-A177-3AD203B41FA5}">
                      <a16:colId xmlns:a16="http://schemas.microsoft.com/office/drawing/2014/main" val="1904534167"/>
                    </a:ext>
                  </a:extLst>
                </a:gridCol>
                <a:gridCol w="3443560">
                  <a:extLst>
                    <a:ext uri="{9D8B030D-6E8A-4147-A177-3AD203B41FA5}">
                      <a16:colId xmlns:a16="http://schemas.microsoft.com/office/drawing/2014/main" val="3862199791"/>
                    </a:ext>
                  </a:extLst>
                </a:gridCol>
                <a:gridCol w="3264854">
                  <a:extLst>
                    <a:ext uri="{9D8B030D-6E8A-4147-A177-3AD203B41FA5}">
                      <a16:colId xmlns:a16="http://schemas.microsoft.com/office/drawing/2014/main" val="876361025"/>
                    </a:ext>
                  </a:extLst>
                </a:gridCol>
              </a:tblGrid>
              <a:tr h="791269">
                <a:tc>
                  <a:txBody>
                    <a:bodyPr/>
                    <a:lstStyle/>
                    <a:p>
                      <a:pPr algn="ctr"/>
                      <a:endParaRPr lang="en-US" sz="3600" dirty="0"/>
                    </a:p>
                  </a:txBody>
                  <a:tcPr anchor="ctr"/>
                </a:tc>
                <a:tc>
                  <a:txBody>
                    <a:bodyPr/>
                    <a:lstStyle/>
                    <a:p>
                      <a:pPr algn="ctr"/>
                      <a:r>
                        <a:rPr lang="en-US" sz="2800" dirty="0"/>
                        <a:t>5,000 (50%) runs</a:t>
                      </a:r>
                    </a:p>
                  </a:txBody>
                  <a:tcPr anchor="ctr"/>
                </a:tc>
                <a:tc>
                  <a:txBody>
                    <a:bodyPr/>
                    <a:lstStyle/>
                    <a:p>
                      <a:pPr algn="ctr"/>
                      <a:r>
                        <a:rPr lang="en-US" sz="2800" dirty="0"/>
                        <a:t>9,500 (95%) runs</a:t>
                      </a:r>
                    </a:p>
                  </a:txBody>
                  <a:tcPr anchor="ctr"/>
                </a:tc>
                <a:extLst>
                  <a:ext uri="{0D108BD9-81ED-4DB2-BD59-A6C34878D82A}">
                    <a16:rowId xmlns:a16="http://schemas.microsoft.com/office/drawing/2014/main" val="3560535934"/>
                  </a:ext>
                </a:extLst>
              </a:tr>
              <a:tr h="1336444">
                <a:tc>
                  <a:txBody>
                    <a:bodyPr/>
                    <a:lstStyle/>
                    <a:p>
                      <a:pPr algn="ctr"/>
                      <a:endParaRPr lang="en-US" sz="3600" dirty="0"/>
                    </a:p>
                  </a:txBody>
                  <a:tcPr anchor="ctr"/>
                </a:tc>
                <a:tc>
                  <a:txBody>
                    <a:bodyPr/>
                    <a:lstStyle/>
                    <a:p>
                      <a:pPr algn="ctr"/>
                      <a:r>
                        <a:rPr lang="en-US" sz="2400" dirty="0"/>
                        <a:t>Median(age): 9 → 73</a:t>
                      </a:r>
                    </a:p>
                    <a:p>
                      <a:pPr algn="ctr"/>
                      <a:r>
                        <a:rPr lang="en-US" sz="2400" dirty="0"/>
                        <a:t># people: -9 → 11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Median(age): 0→ 104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 people: -29 → 30</a:t>
                      </a:r>
                    </a:p>
                  </a:txBody>
                  <a:tcPr anchor="ctr"/>
                </a:tc>
                <a:extLst>
                  <a:ext uri="{0D108BD9-81ED-4DB2-BD59-A6C34878D82A}">
                    <a16:rowId xmlns:a16="http://schemas.microsoft.com/office/drawing/2014/main" val="1081358948"/>
                  </a:ext>
                </a:extLst>
              </a:tr>
              <a:tr h="1336444">
                <a:tc>
                  <a:txBody>
                    <a:bodyPr/>
                    <a:lstStyle/>
                    <a:p>
                      <a:pPr algn="ctr"/>
                      <a:endParaRPr lang="en-US" sz="3600" dirty="0"/>
                    </a:p>
                  </a:txBody>
                  <a:tcPr anchor="ctr"/>
                </a:tc>
                <a:tc>
                  <a:txBody>
                    <a:bodyPr/>
                    <a:lstStyle/>
                    <a:p>
                      <a:pPr algn="ctr"/>
                      <a:r>
                        <a:rPr lang="en-US" sz="2400" dirty="0"/>
                        <a:t>Median(age): 17 → 61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 people: 0 → 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Median(age): 0→ 103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 people: -19 → 38</a:t>
                      </a:r>
                    </a:p>
                  </a:txBody>
                  <a:tcPr anchor="ctr"/>
                </a:tc>
                <a:extLst>
                  <a:ext uri="{0D108BD9-81ED-4DB2-BD59-A6C34878D82A}">
                    <a16:rowId xmlns:a16="http://schemas.microsoft.com/office/drawing/2014/main" val="249756280"/>
                  </a:ext>
                </a:extLst>
              </a:tr>
              <a:tr h="1336444">
                <a:tc>
                  <a:txBody>
                    <a:bodyPr/>
                    <a:lstStyle/>
                    <a:p>
                      <a:pPr algn="ctr"/>
                      <a:endParaRPr lang="en-US" sz="3600" dirty="0"/>
                    </a:p>
                  </a:txBody>
                  <a:tcPr anchor="ctr"/>
                </a:tc>
                <a:tc>
                  <a:txBody>
                    <a:bodyPr/>
                    <a:lstStyle/>
                    <a:p>
                      <a:pPr algn="ctr"/>
                      <a:r>
                        <a:rPr lang="en-US" sz="2400" dirty="0"/>
                        <a:t>Median(age): 21 → 22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 people: 90 → 110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Median(age): 21→ 22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 people: 71 → 129</a:t>
                      </a:r>
                    </a:p>
                  </a:txBody>
                  <a:tcPr anchor="ctr"/>
                </a:tc>
                <a:extLst>
                  <a:ext uri="{0D108BD9-81ED-4DB2-BD59-A6C34878D82A}">
                    <a16:rowId xmlns:a16="http://schemas.microsoft.com/office/drawing/2014/main" val="197265696"/>
                  </a:ext>
                </a:extLst>
              </a:tr>
            </a:tbl>
          </a:graphicData>
        </a:graphic>
      </p:graphicFrame>
      <p:sp>
        <p:nvSpPr>
          <p:cNvPr id="12" name="Rectangle 11">
            <a:extLst>
              <a:ext uri="{FF2B5EF4-FFF2-40B4-BE49-F238E27FC236}">
                <a16:creationId xmlns:a16="http://schemas.microsoft.com/office/drawing/2014/main" id="{270F32DC-139A-F641-A5ED-FF6661FB5285}"/>
              </a:ext>
            </a:extLst>
          </p:cNvPr>
          <p:cNvSpPr/>
          <p:nvPr/>
        </p:nvSpPr>
        <p:spPr>
          <a:xfrm rot="16200000">
            <a:off x="1201881" y="3721582"/>
            <a:ext cx="4800600" cy="73556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NOISE BARRIER</a:t>
            </a:r>
          </a:p>
        </p:txBody>
      </p:sp>
      <p:grpSp>
        <p:nvGrpSpPr>
          <p:cNvPr id="13" name="Group 12">
            <a:extLst>
              <a:ext uri="{FF2B5EF4-FFF2-40B4-BE49-F238E27FC236}">
                <a16:creationId xmlns:a16="http://schemas.microsoft.com/office/drawing/2014/main" id="{E0DCC50A-7974-B14F-923C-A0D772BB0D49}"/>
              </a:ext>
            </a:extLst>
          </p:cNvPr>
          <p:cNvGrpSpPr/>
          <p:nvPr/>
        </p:nvGrpSpPr>
        <p:grpSpPr>
          <a:xfrm>
            <a:off x="436907" y="3610945"/>
            <a:ext cx="2554130" cy="1484675"/>
            <a:chOff x="82376" y="3205420"/>
            <a:chExt cx="2554130" cy="1484675"/>
          </a:xfrm>
        </p:grpSpPr>
        <p:sp>
          <p:nvSpPr>
            <p:cNvPr id="15" name="TextBox 14">
              <a:extLst>
                <a:ext uri="{FF2B5EF4-FFF2-40B4-BE49-F238E27FC236}">
                  <a16:creationId xmlns:a16="http://schemas.microsoft.com/office/drawing/2014/main" id="{DE2659FD-0F31-5040-87E6-DB77981FB35A}"/>
                </a:ext>
              </a:extLst>
            </p:cNvPr>
            <p:cNvSpPr txBox="1"/>
            <p:nvPr/>
          </p:nvSpPr>
          <p:spPr>
            <a:xfrm>
              <a:off x="82376" y="4320763"/>
              <a:ext cx="2554130" cy="369332"/>
            </a:xfrm>
            <a:prstGeom prst="rect">
              <a:avLst/>
            </a:prstGeom>
            <a:noFill/>
          </p:spPr>
          <p:txBody>
            <a:bodyPr wrap="square" rtlCol="0">
              <a:spAutoFit/>
            </a:bodyPr>
            <a:lstStyle/>
            <a:p>
              <a:r>
                <a:rPr lang="en-US" dirty="0"/>
                <a:t>10 people, all age 22</a:t>
              </a:r>
            </a:p>
          </p:txBody>
        </p:sp>
        <p:grpSp>
          <p:nvGrpSpPr>
            <p:cNvPr id="55" name="Group 54">
              <a:extLst>
                <a:ext uri="{FF2B5EF4-FFF2-40B4-BE49-F238E27FC236}">
                  <a16:creationId xmlns:a16="http://schemas.microsoft.com/office/drawing/2014/main" id="{E2141A4E-FA5D-EC4E-906F-2606C2525AE6}"/>
                </a:ext>
              </a:extLst>
            </p:cNvPr>
            <p:cNvGrpSpPr/>
            <p:nvPr/>
          </p:nvGrpSpPr>
          <p:grpSpPr>
            <a:xfrm>
              <a:off x="329152" y="3205420"/>
              <a:ext cx="1659428" cy="1144027"/>
              <a:chOff x="403225" y="7308844"/>
              <a:chExt cx="1659428" cy="1144027"/>
            </a:xfrm>
          </p:grpSpPr>
          <p:pic>
            <p:nvPicPr>
              <p:cNvPr id="20" name="Picture 19">
                <a:extLst>
                  <a:ext uri="{FF2B5EF4-FFF2-40B4-BE49-F238E27FC236}">
                    <a16:creationId xmlns:a16="http://schemas.microsoft.com/office/drawing/2014/main" id="{5F90A50A-7C37-1646-AF72-F7A16425E1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225" y="7308844"/>
                <a:ext cx="260350" cy="793750"/>
              </a:xfrm>
              <a:prstGeom prst="rect">
                <a:avLst/>
              </a:prstGeom>
            </p:spPr>
          </p:pic>
          <p:pic>
            <p:nvPicPr>
              <p:cNvPr id="21" name="Picture 20">
                <a:extLst>
                  <a:ext uri="{FF2B5EF4-FFF2-40B4-BE49-F238E27FC236}">
                    <a16:creationId xmlns:a16="http://schemas.microsoft.com/office/drawing/2014/main" id="{439E035A-D6DE-BB45-B200-DBEA918C3B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25" y="7461244"/>
                <a:ext cx="260350" cy="793750"/>
              </a:xfrm>
              <a:prstGeom prst="rect">
                <a:avLst/>
              </a:prstGeom>
            </p:spPr>
          </p:pic>
          <p:pic>
            <p:nvPicPr>
              <p:cNvPr id="22" name="Picture 21">
                <a:extLst>
                  <a:ext uri="{FF2B5EF4-FFF2-40B4-BE49-F238E27FC236}">
                    <a16:creationId xmlns:a16="http://schemas.microsoft.com/office/drawing/2014/main" id="{EBA5C863-8E53-3642-A42D-CC1F9F5856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25" y="7613644"/>
                <a:ext cx="260350" cy="793750"/>
              </a:xfrm>
              <a:prstGeom prst="rect">
                <a:avLst/>
              </a:prstGeom>
            </p:spPr>
          </p:pic>
          <p:pic>
            <p:nvPicPr>
              <p:cNvPr id="23" name="Picture 22">
                <a:extLst>
                  <a:ext uri="{FF2B5EF4-FFF2-40B4-BE49-F238E27FC236}">
                    <a16:creationId xmlns:a16="http://schemas.microsoft.com/office/drawing/2014/main" id="{766FCB99-E55B-C24D-B89F-2338298F2F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021" y="7631578"/>
                <a:ext cx="260350" cy="793750"/>
              </a:xfrm>
              <a:prstGeom prst="rect">
                <a:avLst/>
              </a:prstGeom>
            </p:spPr>
          </p:pic>
          <p:pic>
            <p:nvPicPr>
              <p:cNvPr id="24" name="Picture 23">
                <a:extLst>
                  <a:ext uri="{FF2B5EF4-FFF2-40B4-BE49-F238E27FC236}">
                    <a16:creationId xmlns:a16="http://schemas.microsoft.com/office/drawing/2014/main" id="{B1C11102-8D04-B84E-B10C-22464E039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46" y="7501351"/>
                <a:ext cx="260350" cy="793750"/>
              </a:xfrm>
              <a:prstGeom prst="rect">
                <a:avLst/>
              </a:prstGeom>
            </p:spPr>
          </p:pic>
          <p:pic>
            <p:nvPicPr>
              <p:cNvPr id="25" name="Picture 24">
                <a:extLst>
                  <a:ext uri="{FF2B5EF4-FFF2-40B4-BE49-F238E27FC236}">
                    <a16:creationId xmlns:a16="http://schemas.microsoft.com/office/drawing/2014/main" id="{F2FDA491-B3EF-F14A-9F04-7E01BAA74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406" y="7648072"/>
                <a:ext cx="260350" cy="793750"/>
              </a:xfrm>
              <a:prstGeom prst="rect">
                <a:avLst/>
              </a:prstGeom>
            </p:spPr>
          </p:pic>
          <p:pic>
            <p:nvPicPr>
              <p:cNvPr id="26" name="Picture 25">
                <a:extLst>
                  <a:ext uri="{FF2B5EF4-FFF2-40B4-BE49-F238E27FC236}">
                    <a16:creationId xmlns:a16="http://schemas.microsoft.com/office/drawing/2014/main" id="{9EE7FFB8-015A-224D-BE17-199E79D6C4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031" y="7599828"/>
                <a:ext cx="260350" cy="793750"/>
              </a:xfrm>
              <a:prstGeom prst="rect">
                <a:avLst/>
              </a:prstGeom>
            </p:spPr>
          </p:pic>
          <p:pic>
            <p:nvPicPr>
              <p:cNvPr id="27" name="Picture 26">
                <a:extLst>
                  <a:ext uri="{FF2B5EF4-FFF2-40B4-BE49-F238E27FC236}">
                    <a16:creationId xmlns:a16="http://schemas.microsoft.com/office/drawing/2014/main" id="{BFB56B70-A037-8648-8DB2-1FA7E8383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529" y="7308844"/>
                <a:ext cx="260350" cy="793750"/>
              </a:xfrm>
              <a:prstGeom prst="rect">
                <a:avLst/>
              </a:prstGeom>
            </p:spPr>
          </p:pic>
          <p:pic>
            <p:nvPicPr>
              <p:cNvPr id="28" name="Picture 27">
                <a:extLst>
                  <a:ext uri="{FF2B5EF4-FFF2-40B4-BE49-F238E27FC236}">
                    <a16:creationId xmlns:a16="http://schemas.microsoft.com/office/drawing/2014/main" id="{8832C20E-5578-274F-9BD9-3361899B5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536" y="7646117"/>
                <a:ext cx="260350" cy="793750"/>
              </a:xfrm>
              <a:prstGeom prst="rect">
                <a:avLst/>
              </a:prstGeom>
            </p:spPr>
          </p:pic>
          <p:pic>
            <p:nvPicPr>
              <p:cNvPr id="29" name="Picture 28">
                <a:extLst>
                  <a:ext uri="{FF2B5EF4-FFF2-40B4-BE49-F238E27FC236}">
                    <a16:creationId xmlns:a16="http://schemas.microsoft.com/office/drawing/2014/main" id="{33D3C149-0B3A-CF46-B0AF-96F773C9D4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2303" y="7659121"/>
                <a:ext cx="260350" cy="793750"/>
              </a:xfrm>
              <a:prstGeom prst="rect">
                <a:avLst/>
              </a:prstGeom>
            </p:spPr>
          </p:pic>
        </p:grpSp>
      </p:grpSp>
      <p:grpSp>
        <p:nvGrpSpPr>
          <p:cNvPr id="14" name="Group 13">
            <a:extLst>
              <a:ext uri="{FF2B5EF4-FFF2-40B4-BE49-F238E27FC236}">
                <a16:creationId xmlns:a16="http://schemas.microsoft.com/office/drawing/2014/main" id="{C07A86F0-99E0-4C4A-BA80-81CC039E2947}"/>
              </a:ext>
            </a:extLst>
          </p:cNvPr>
          <p:cNvGrpSpPr/>
          <p:nvPr/>
        </p:nvGrpSpPr>
        <p:grpSpPr>
          <a:xfrm>
            <a:off x="545611" y="5026999"/>
            <a:ext cx="2554130" cy="1546659"/>
            <a:chOff x="152400" y="4690073"/>
            <a:chExt cx="2554130" cy="1546659"/>
          </a:xfrm>
        </p:grpSpPr>
        <p:grpSp>
          <p:nvGrpSpPr>
            <p:cNvPr id="56" name="Group 55">
              <a:extLst>
                <a:ext uri="{FF2B5EF4-FFF2-40B4-BE49-F238E27FC236}">
                  <a16:creationId xmlns:a16="http://schemas.microsoft.com/office/drawing/2014/main" id="{093454F8-E405-A645-AFAD-963B26A3E28A}"/>
                </a:ext>
              </a:extLst>
            </p:cNvPr>
            <p:cNvGrpSpPr/>
            <p:nvPr/>
          </p:nvGrpSpPr>
          <p:grpSpPr>
            <a:xfrm>
              <a:off x="257780" y="4690073"/>
              <a:ext cx="2045681" cy="1220536"/>
              <a:chOff x="169372" y="8685464"/>
              <a:chExt cx="2045681" cy="1220536"/>
            </a:xfrm>
          </p:grpSpPr>
          <p:pic>
            <p:nvPicPr>
              <p:cNvPr id="31" name="Picture 30">
                <a:extLst>
                  <a:ext uri="{FF2B5EF4-FFF2-40B4-BE49-F238E27FC236}">
                    <a16:creationId xmlns:a16="http://schemas.microsoft.com/office/drawing/2014/main" id="{8CC55F83-2733-BE4C-B1F2-C749784046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72" y="8745066"/>
                <a:ext cx="260350" cy="793750"/>
              </a:xfrm>
              <a:prstGeom prst="rect">
                <a:avLst/>
              </a:prstGeom>
            </p:spPr>
          </p:pic>
          <p:pic>
            <p:nvPicPr>
              <p:cNvPr id="32" name="Picture 31">
                <a:extLst>
                  <a:ext uri="{FF2B5EF4-FFF2-40B4-BE49-F238E27FC236}">
                    <a16:creationId xmlns:a16="http://schemas.microsoft.com/office/drawing/2014/main" id="{3411485E-DFB9-6D47-993B-97A7A803A9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72" y="8897466"/>
                <a:ext cx="260350" cy="793750"/>
              </a:xfrm>
              <a:prstGeom prst="rect">
                <a:avLst/>
              </a:prstGeom>
            </p:spPr>
          </p:pic>
          <p:pic>
            <p:nvPicPr>
              <p:cNvPr id="33" name="Picture 32">
                <a:extLst>
                  <a:ext uri="{FF2B5EF4-FFF2-40B4-BE49-F238E27FC236}">
                    <a16:creationId xmlns:a16="http://schemas.microsoft.com/office/drawing/2014/main" id="{CA7D7048-894C-2843-9C49-29D1647A2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168" y="8685464"/>
                <a:ext cx="260350" cy="793750"/>
              </a:xfrm>
              <a:prstGeom prst="rect">
                <a:avLst/>
              </a:prstGeom>
            </p:spPr>
          </p:pic>
          <p:pic>
            <p:nvPicPr>
              <p:cNvPr id="34" name="Picture 33">
                <a:extLst>
                  <a:ext uri="{FF2B5EF4-FFF2-40B4-BE49-F238E27FC236}">
                    <a16:creationId xmlns:a16="http://schemas.microsoft.com/office/drawing/2014/main" id="{FDC3F45D-8B51-BA48-B283-D3FB90D9E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93" y="8937573"/>
                <a:ext cx="260350" cy="793750"/>
              </a:xfrm>
              <a:prstGeom prst="rect">
                <a:avLst/>
              </a:prstGeom>
            </p:spPr>
          </p:pic>
          <p:pic>
            <p:nvPicPr>
              <p:cNvPr id="35" name="Picture 34">
                <a:extLst>
                  <a:ext uri="{FF2B5EF4-FFF2-40B4-BE49-F238E27FC236}">
                    <a16:creationId xmlns:a16="http://schemas.microsoft.com/office/drawing/2014/main" id="{F6114A55-B954-4646-8573-B48CA4519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53" y="8701958"/>
                <a:ext cx="260350" cy="793750"/>
              </a:xfrm>
              <a:prstGeom prst="rect">
                <a:avLst/>
              </a:prstGeom>
            </p:spPr>
          </p:pic>
          <p:pic>
            <p:nvPicPr>
              <p:cNvPr id="36" name="Picture 35">
                <a:extLst>
                  <a:ext uri="{FF2B5EF4-FFF2-40B4-BE49-F238E27FC236}">
                    <a16:creationId xmlns:a16="http://schemas.microsoft.com/office/drawing/2014/main" id="{581165E5-5224-3F4E-956E-B6D6290D75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178" y="9036050"/>
                <a:ext cx="260350" cy="793750"/>
              </a:xfrm>
              <a:prstGeom prst="rect">
                <a:avLst/>
              </a:prstGeom>
            </p:spPr>
          </p:pic>
          <p:pic>
            <p:nvPicPr>
              <p:cNvPr id="37" name="Picture 36">
                <a:extLst>
                  <a:ext uri="{FF2B5EF4-FFF2-40B4-BE49-F238E27FC236}">
                    <a16:creationId xmlns:a16="http://schemas.microsoft.com/office/drawing/2014/main" id="{4DCF2CD9-13A6-A149-A154-017BEB1AA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676" y="8745066"/>
                <a:ext cx="260350" cy="793750"/>
              </a:xfrm>
              <a:prstGeom prst="rect">
                <a:avLst/>
              </a:prstGeom>
            </p:spPr>
          </p:pic>
          <p:pic>
            <p:nvPicPr>
              <p:cNvPr id="38" name="Picture 37">
                <a:extLst>
                  <a:ext uri="{FF2B5EF4-FFF2-40B4-BE49-F238E27FC236}">
                    <a16:creationId xmlns:a16="http://schemas.microsoft.com/office/drawing/2014/main" id="{25F84FAD-C48A-9D42-A0E6-AE7F95554E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8450" y="8713007"/>
                <a:ext cx="260350" cy="793750"/>
              </a:xfrm>
              <a:prstGeom prst="rect">
                <a:avLst/>
              </a:prstGeom>
            </p:spPr>
          </p:pic>
          <p:pic>
            <p:nvPicPr>
              <p:cNvPr id="39" name="Picture 38">
                <a:extLst>
                  <a:ext uri="{FF2B5EF4-FFF2-40B4-BE49-F238E27FC236}">
                    <a16:creationId xmlns:a16="http://schemas.microsoft.com/office/drawing/2014/main" id="{F3D25BF3-1C53-684E-95B8-85385E10C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25" y="8821266"/>
                <a:ext cx="260350" cy="793750"/>
              </a:xfrm>
              <a:prstGeom prst="rect">
                <a:avLst/>
              </a:prstGeom>
            </p:spPr>
          </p:pic>
          <p:pic>
            <p:nvPicPr>
              <p:cNvPr id="40" name="Picture 39">
                <a:extLst>
                  <a:ext uri="{FF2B5EF4-FFF2-40B4-BE49-F238E27FC236}">
                    <a16:creationId xmlns:a16="http://schemas.microsoft.com/office/drawing/2014/main" id="{705CAC83-A445-7749-A543-99D9878D94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25" y="8973666"/>
                <a:ext cx="260350" cy="793750"/>
              </a:xfrm>
              <a:prstGeom prst="rect">
                <a:avLst/>
              </a:prstGeom>
            </p:spPr>
          </p:pic>
          <p:pic>
            <p:nvPicPr>
              <p:cNvPr id="41" name="Picture 40">
                <a:extLst>
                  <a:ext uri="{FF2B5EF4-FFF2-40B4-BE49-F238E27FC236}">
                    <a16:creationId xmlns:a16="http://schemas.microsoft.com/office/drawing/2014/main" id="{69105DCA-3ACF-6C43-84D5-E5316E92A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421" y="8761664"/>
                <a:ext cx="260350" cy="793750"/>
              </a:xfrm>
              <a:prstGeom prst="rect">
                <a:avLst/>
              </a:prstGeom>
            </p:spPr>
          </p:pic>
          <p:pic>
            <p:nvPicPr>
              <p:cNvPr id="42" name="Picture 41">
                <a:extLst>
                  <a:ext uri="{FF2B5EF4-FFF2-40B4-BE49-F238E27FC236}">
                    <a16:creationId xmlns:a16="http://schemas.microsoft.com/office/drawing/2014/main" id="{9068F1A9-C32E-7C40-9047-971EAD97D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446" y="9013773"/>
                <a:ext cx="260350" cy="793750"/>
              </a:xfrm>
              <a:prstGeom prst="rect">
                <a:avLst/>
              </a:prstGeom>
            </p:spPr>
          </p:pic>
          <p:pic>
            <p:nvPicPr>
              <p:cNvPr id="43" name="Picture 42">
                <a:extLst>
                  <a:ext uri="{FF2B5EF4-FFF2-40B4-BE49-F238E27FC236}">
                    <a16:creationId xmlns:a16="http://schemas.microsoft.com/office/drawing/2014/main" id="{8CF36060-D0CE-5D48-A248-0B91855A35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3806" y="8778158"/>
                <a:ext cx="260350" cy="793750"/>
              </a:xfrm>
              <a:prstGeom prst="rect">
                <a:avLst/>
              </a:prstGeom>
            </p:spPr>
          </p:pic>
          <p:pic>
            <p:nvPicPr>
              <p:cNvPr id="44" name="Picture 43">
                <a:extLst>
                  <a:ext uri="{FF2B5EF4-FFF2-40B4-BE49-F238E27FC236}">
                    <a16:creationId xmlns:a16="http://schemas.microsoft.com/office/drawing/2014/main" id="{83432985-52C5-6144-9956-7D4CAD505F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431" y="9112250"/>
                <a:ext cx="260350" cy="793750"/>
              </a:xfrm>
              <a:prstGeom prst="rect">
                <a:avLst/>
              </a:prstGeom>
            </p:spPr>
          </p:pic>
          <p:pic>
            <p:nvPicPr>
              <p:cNvPr id="45" name="Picture 44">
                <a:extLst>
                  <a:ext uri="{FF2B5EF4-FFF2-40B4-BE49-F238E27FC236}">
                    <a16:creationId xmlns:a16="http://schemas.microsoft.com/office/drawing/2014/main" id="{F1F877AC-5661-E146-92F3-2E0ABEE7C0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3929" y="8821266"/>
                <a:ext cx="260350" cy="793750"/>
              </a:xfrm>
              <a:prstGeom prst="rect">
                <a:avLst/>
              </a:prstGeom>
            </p:spPr>
          </p:pic>
          <p:pic>
            <p:nvPicPr>
              <p:cNvPr id="46" name="Picture 45">
                <a:extLst>
                  <a:ext uri="{FF2B5EF4-FFF2-40B4-BE49-F238E27FC236}">
                    <a16:creationId xmlns:a16="http://schemas.microsoft.com/office/drawing/2014/main" id="{260DE0FB-1DC1-534E-B4DF-A5AF66FE8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4703" y="8789207"/>
                <a:ext cx="260350" cy="793750"/>
              </a:xfrm>
              <a:prstGeom prst="rect">
                <a:avLst/>
              </a:prstGeom>
            </p:spPr>
          </p:pic>
          <p:pic>
            <p:nvPicPr>
              <p:cNvPr id="47" name="Picture 46">
                <a:extLst>
                  <a:ext uri="{FF2B5EF4-FFF2-40B4-BE49-F238E27FC236}">
                    <a16:creationId xmlns:a16="http://schemas.microsoft.com/office/drawing/2014/main" id="{3AED18AD-EDBD-0B41-9B92-F51DD29EE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819930"/>
                <a:ext cx="260350" cy="793750"/>
              </a:xfrm>
              <a:prstGeom prst="rect">
                <a:avLst/>
              </a:prstGeom>
            </p:spPr>
          </p:pic>
          <p:pic>
            <p:nvPicPr>
              <p:cNvPr id="48" name="Picture 47">
                <a:extLst>
                  <a:ext uri="{FF2B5EF4-FFF2-40B4-BE49-F238E27FC236}">
                    <a16:creationId xmlns:a16="http://schemas.microsoft.com/office/drawing/2014/main" id="{461D5D7B-3B0D-274E-B6F0-6BCA08583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8972330"/>
                <a:ext cx="260350" cy="793750"/>
              </a:xfrm>
              <a:prstGeom prst="rect">
                <a:avLst/>
              </a:prstGeom>
            </p:spPr>
          </p:pic>
          <p:pic>
            <p:nvPicPr>
              <p:cNvPr id="49" name="Picture 48">
                <a:extLst>
                  <a:ext uri="{FF2B5EF4-FFF2-40B4-BE49-F238E27FC236}">
                    <a16:creationId xmlns:a16="http://schemas.microsoft.com/office/drawing/2014/main" id="{392075E3-A7A0-264E-A8EB-60A9CAC39F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596" y="8760328"/>
                <a:ext cx="260350" cy="793750"/>
              </a:xfrm>
              <a:prstGeom prst="rect">
                <a:avLst/>
              </a:prstGeom>
            </p:spPr>
          </p:pic>
          <p:pic>
            <p:nvPicPr>
              <p:cNvPr id="50" name="Picture 49">
                <a:extLst>
                  <a:ext uri="{FF2B5EF4-FFF2-40B4-BE49-F238E27FC236}">
                    <a16:creationId xmlns:a16="http://schemas.microsoft.com/office/drawing/2014/main" id="{D4F9886A-2602-AC4F-9D8D-0A92F1462E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621" y="9012437"/>
                <a:ext cx="260350" cy="793750"/>
              </a:xfrm>
              <a:prstGeom prst="rect">
                <a:avLst/>
              </a:prstGeom>
            </p:spPr>
          </p:pic>
          <p:pic>
            <p:nvPicPr>
              <p:cNvPr id="51" name="Picture 50">
                <a:extLst>
                  <a:ext uri="{FF2B5EF4-FFF2-40B4-BE49-F238E27FC236}">
                    <a16:creationId xmlns:a16="http://schemas.microsoft.com/office/drawing/2014/main" id="{C41BDF61-2E48-E043-96CC-6DCDAD1B93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981" y="8776822"/>
                <a:ext cx="260350" cy="793750"/>
              </a:xfrm>
              <a:prstGeom prst="rect">
                <a:avLst/>
              </a:prstGeom>
            </p:spPr>
          </p:pic>
          <p:pic>
            <p:nvPicPr>
              <p:cNvPr id="52" name="Picture 51">
                <a:extLst>
                  <a:ext uri="{FF2B5EF4-FFF2-40B4-BE49-F238E27FC236}">
                    <a16:creationId xmlns:a16="http://schemas.microsoft.com/office/drawing/2014/main" id="{6A8EB7F9-9E32-E34E-9F89-DFC5A079E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7606" y="9110914"/>
                <a:ext cx="260350" cy="793750"/>
              </a:xfrm>
              <a:prstGeom prst="rect">
                <a:avLst/>
              </a:prstGeom>
            </p:spPr>
          </p:pic>
          <p:pic>
            <p:nvPicPr>
              <p:cNvPr id="53" name="Picture 52">
                <a:extLst>
                  <a:ext uri="{FF2B5EF4-FFF2-40B4-BE49-F238E27FC236}">
                    <a16:creationId xmlns:a16="http://schemas.microsoft.com/office/drawing/2014/main" id="{B149A9C8-96AC-BA42-8B2C-F27AC06DCC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104" y="8819930"/>
                <a:ext cx="260350" cy="793750"/>
              </a:xfrm>
              <a:prstGeom prst="rect">
                <a:avLst/>
              </a:prstGeom>
            </p:spPr>
          </p:pic>
          <p:pic>
            <p:nvPicPr>
              <p:cNvPr id="54" name="Picture 53">
                <a:extLst>
                  <a:ext uri="{FF2B5EF4-FFF2-40B4-BE49-F238E27FC236}">
                    <a16:creationId xmlns:a16="http://schemas.microsoft.com/office/drawing/2014/main" id="{F88D9B54-8630-F141-91D4-B0FA5279AF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878" y="8787871"/>
                <a:ext cx="260350" cy="793750"/>
              </a:xfrm>
              <a:prstGeom prst="rect">
                <a:avLst/>
              </a:prstGeom>
            </p:spPr>
          </p:pic>
        </p:grpSp>
        <p:sp>
          <p:nvSpPr>
            <p:cNvPr id="65" name="TextBox 64">
              <a:extLst>
                <a:ext uri="{FF2B5EF4-FFF2-40B4-BE49-F238E27FC236}">
                  <a16:creationId xmlns:a16="http://schemas.microsoft.com/office/drawing/2014/main" id="{140072B7-7D4D-5242-9EA4-037FE72AC007}"/>
                </a:ext>
              </a:extLst>
            </p:cNvPr>
            <p:cNvSpPr txBox="1"/>
            <p:nvPr/>
          </p:nvSpPr>
          <p:spPr>
            <a:xfrm>
              <a:off x="152400" y="5867400"/>
              <a:ext cx="2554130" cy="369332"/>
            </a:xfrm>
            <a:prstGeom prst="rect">
              <a:avLst/>
            </a:prstGeom>
            <a:noFill/>
          </p:spPr>
          <p:txBody>
            <a:bodyPr wrap="square" rtlCol="0">
              <a:spAutoFit/>
            </a:bodyPr>
            <a:lstStyle/>
            <a:p>
              <a:r>
                <a:rPr lang="en-US" dirty="0"/>
                <a:t>100 people, all age 22</a:t>
              </a:r>
            </a:p>
          </p:txBody>
        </p:sp>
      </p:grpSp>
      <p:grpSp>
        <p:nvGrpSpPr>
          <p:cNvPr id="16" name="Group 15">
            <a:extLst>
              <a:ext uri="{FF2B5EF4-FFF2-40B4-BE49-F238E27FC236}">
                <a16:creationId xmlns:a16="http://schemas.microsoft.com/office/drawing/2014/main" id="{B02F608B-109C-974D-B9B1-C9D6730C582D}"/>
              </a:ext>
            </a:extLst>
          </p:cNvPr>
          <p:cNvGrpSpPr/>
          <p:nvPr/>
        </p:nvGrpSpPr>
        <p:grpSpPr>
          <a:xfrm>
            <a:off x="533400" y="2456128"/>
            <a:ext cx="2014394" cy="1077281"/>
            <a:chOff x="2944365" y="2519662"/>
            <a:chExt cx="2014394" cy="1077281"/>
          </a:xfrm>
        </p:grpSpPr>
        <p:sp>
          <p:nvSpPr>
            <p:cNvPr id="58" name="TextBox 57">
              <a:extLst>
                <a:ext uri="{FF2B5EF4-FFF2-40B4-BE49-F238E27FC236}">
                  <a16:creationId xmlns:a16="http://schemas.microsoft.com/office/drawing/2014/main" id="{60AAFF85-F15C-0648-8E24-A44AA5D80B0D}"/>
                </a:ext>
              </a:extLst>
            </p:cNvPr>
            <p:cNvSpPr txBox="1"/>
            <p:nvPr/>
          </p:nvSpPr>
          <p:spPr>
            <a:xfrm>
              <a:off x="2944365" y="3227611"/>
              <a:ext cx="2014394" cy="369332"/>
            </a:xfrm>
            <a:prstGeom prst="rect">
              <a:avLst/>
            </a:prstGeom>
            <a:noFill/>
          </p:spPr>
          <p:txBody>
            <a:bodyPr wrap="square" rtlCol="0">
              <a:spAutoFit/>
            </a:bodyPr>
            <a:lstStyle/>
            <a:p>
              <a:r>
                <a:rPr lang="en-US" dirty="0"/>
                <a:t>1 person age 22</a:t>
              </a:r>
            </a:p>
          </p:txBody>
        </p:sp>
        <p:pic>
          <p:nvPicPr>
            <p:cNvPr id="62" name="Picture 61">
              <a:extLst>
                <a:ext uri="{FF2B5EF4-FFF2-40B4-BE49-F238E27FC236}">
                  <a16:creationId xmlns:a16="http://schemas.microsoft.com/office/drawing/2014/main" id="{1B245B68-662F-D942-870C-B89159472F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942" y="2519662"/>
              <a:ext cx="260350" cy="793750"/>
            </a:xfrm>
            <a:prstGeom prst="rect">
              <a:avLst/>
            </a:prstGeom>
          </p:spPr>
        </p:pic>
      </p:grpSp>
    </p:spTree>
    <p:extLst>
      <p:ext uri="{BB962C8B-B14F-4D97-AF65-F5344CB8AC3E}">
        <p14:creationId xmlns:p14="http://schemas.microsoft.com/office/powerpoint/2010/main" val="3710299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Motivation</a:t>
            </a:r>
          </a:p>
          <a:p>
            <a:r>
              <a:rPr lang="en-US" dirty="0"/>
              <a:t>The flow of census response data</a:t>
            </a:r>
          </a:p>
          <a:p>
            <a:r>
              <a:rPr lang="en-US" dirty="0"/>
              <a:t>Disclosure Avoidance for the 2010 census</a:t>
            </a:r>
          </a:p>
          <a:p>
            <a:r>
              <a:rPr lang="en-US" dirty="0"/>
              <a:t>Disclosure Avoidance for the 2018 census End-to-End test</a:t>
            </a:r>
          </a:p>
          <a:p>
            <a:r>
              <a:rPr lang="en-US" dirty="0"/>
              <a:t>Disclosure Avoidance for the 2020 census</a:t>
            </a:r>
          </a:p>
          <a:p>
            <a:r>
              <a:rPr lang="en-US" dirty="0"/>
              <a:t>Conclusion</a:t>
            </a:r>
          </a:p>
          <a:p>
            <a:endParaRPr lang="en-US" dirty="0"/>
          </a:p>
          <a:p>
            <a:endParaRPr lang="en-US" dirty="0"/>
          </a:p>
          <a:p>
            <a:endParaRPr lang="en-US" dirty="0"/>
          </a:p>
        </p:txBody>
      </p:sp>
      <p:sp>
        <p:nvSpPr>
          <p:cNvPr id="4" name="Slide Number Placeholder 3"/>
          <p:cNvSpPr>
            <a:spLocks noGrp="1"/>
          </p:cNvSpPr>
          <p:nvPr>
            <p:ph type="sldNum" sz="quarter" idx="4294967295"/>
          </p:nvPr>
        </p:nvSpPr>
        <p:spPr>
          <a:xfrm>
            <a:off x="9677400" y="6356351"/>
            <a:ext cx="1905000" cy="365125"/>
          </a:xfrm>
        </p:spPr>
        <p:txBody>
          <a:bodyPr/>
          <a:lstStyle/>
          <a:p>
            <a:r>
              <a:rPr lang="en-US" dirty="0"/>
              <a:t> </a:t>
            </a:r>
            <a:fld id="{AAB63172-0737-4F58-AA61-0444E81086BA}" type="slidenum">
              <a:rPr lang="en-US" smtClean="0"/>
              <a:pPr/>
              <a:t>5</a:t>
            </a:fld>
            <a:endParaRPr lang="en-US" dirty="0"/>
          </a:p>
        </p:txBody>
      </p:sp>
    </p:spTree>
    <p:extLst>
      <p:ext uri="{BB962C8B-B14F-4D97-AF65-F5344CB8AC3E}">
        <p14:creationId xmlns:p14="http://schemas.microsoft.com/office/powerpoint/2010/main" val="3142292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a:t>The 2020 census and differential privacy</a:t>
            </a:r>
          </a:p>
        </p:txBody>
      </p:sp>
      <p:sp>
        <p:nvSpPr>
          <p:cNvPr id="6" name="Subtitle 5"/>
          <p:cNvSpPr>
            <a:spLocks noGrp="1"/>
          </p:cNvSpPr>
          <p:nvPr>
            <p:ph type="subTitle" idx="1"/>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417638"/>
            <a:ext cx="8892939" cy="5272618"/>
          </a:xfrm>
          <a:prstGeom prst="rect">
            <a:avLst/>
          </a:prstGeom>
        </p:spPr>
      </p:pic>
      <p:sp>
        <p:nvSpPr>
          <p:cNvPr id="3" name="Slide Number Placeholder 2"/>
          <p:cNvSpPr>
            <a:spLocks noGrp="1"/>
          </p:cNvSpPr>
          <p:nvPr>
            <p:ph type="sldNum" sz="quarter" idx="12"/>
          </p:nvPr>
        </p:nvSpPr>
        <p:spPr/>
        <p:txBody>
          <a:bodyPr/>
          <a:lstStyle/>
          <a:p>
            <a:fld id="{6B70B6FD-B4DD-4C3C-B591-D26FF6FF6394}" type="slidenum">
              <a:rPr lang="en-US" smtClean="0"/>
              <a:pPr/>
              <a:t>50</a:t>
            </a:fld>
            <a:endParaRPr lang="en-US"/>
          </a:p>
        </p:txBody>
      </p:sp>
    </p:spTree>
    <p:extLst>
      <p:ext uri="{BB962C8B-B14F-4D97-AF65-F5344CB8AC3E}">
        <p14:creationId xmlns:p14="http://schemas.microsoft.com/office/powerpoint/2010/main" val="3589564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68" y="186813"/>
            <a:ext cx="11680722" cy="875071"/>
          </a:xfrm>
        </p:spPr>
        <p:txBody>
          <a:bodyPr>
            <a:normAutofit fontScale="90000"/>
          </a:bodyPr>
          <a:lstStyle/>
          <a:p>
            <a:r>
              <a:rPr lang="en-US" dirty="0"/>
              <a:t>DAS allows the Census Bureau to enforce global confidentiality protections</a:t>
            </a:r>
            <a:endParaRPr lang="en-US" dirty="0">
              <a:latin typeface="+mn-lt"/>
            </a:endParaRPr>
          </a:p>
        </p:txBody>
      </p:sp>
      <p:sp>
        <p:nvSpPr>
          <p:cNvPr id="4" name="Slide Number Placeholder 3"/>
          <p:cNvSpPr>
            <a:spLocks noGrp="1"/>
          </p:cNvSpPr>
          <p:nvPr>
            <p:ph type="sldNum" sz="quarter" idx="12"/>
          </p:nvPr>
        </p:nvSpPr>
        <p:spPr>
          <a:xfrm>
            <a:off x="9677400" y="6356351"/>
            <a:ext cx="1905000" cy="365125"/>
          </a:xfrm>
        </p:spPr>
        <p:txBody>
          <a:bodyPr/>
          <a:lstStyle/>
          <a:p>
            <a:r>
              <a:rPr lang="en-US" dirty="0"/>
              <a:t> </a:t>
            </a:r>
            <a:fld id="{AAB63172-0737-4F58-AA61-0444E81086BA}" type="slidenum">
              <a:rPr lang="en-US" smtClean="0"/>
              <a:pPr/>
              <a:t>51</a:t>
            </a:fld>
            <a:endParaRPr lang="en-US" dirty="0"/>
          </a:p>
        </p:txBody>
      </p:sp>
      <p:grpSp>
        <p:nvGrpSpPr>
          <p:cNvPr id="3" name="Group 2"/>
          <p:cNvGrpSpPr/>
          <p:nvPr/>
        </p:nvGrpSpPr>
        <p:grpSpPr>
          <a:xfrm>
            <a:off x="91715" y="1529099"/>
            <a:ext cx="11732873" cy="5204729"/>
            <a:chOff x="91715" y="1529099"/>
            <a:chExt cx="11732873" cy="5204729"/>
          </a:xfrm>
        </p:grpSpPr>
        <p:sp>
          <p:nvSpPr>
            <p:cNvPr id="21" name="Rectangle 20">
              <a:extLst>
                <a:ext uri="{FF2B5EF4-FFF2-40B4-BE49-F238E27FC236}">
                  <a16:creationId xmlns:a16="http://schemas.microsoft.com/office/drawing/2014/main" id="{270F32DC-139A-F641-A5ED-FF6661FB5285}"/>
                </a:ext>
              </a:extLst>
            </p:cNvPr>
            <p:cNvSpPr/>
            <p:nvPr/>
          </p:nvSpPr>
          <p:spPr>
            <a:xfrm rot="16200000">
              <a:off x="4950559" y="3233632"/>
              <a:ext cx="3777084" cy="36801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NOISE                       BARRIER</a:t>
              </a:r>
            </a:p>
          </p:txBody>
        </p:sp>
        <p:sp>
          <p:nvSpPr>
            <p:cNvPr id="8" name="Rectangle 7"/>
            <p:cNvSpPr/>
            <p:nvPr/>
          </p:nvSpPr>
          <p:spPr>
            <a:xfrm>
              <a:off x="2053101" y="2841174"/>
              <a:ext cx="1195735" cy="14683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Census Unedited File </a:t>
              </a:r>
            </a:p>
          </p:txBody>
        </p:sp>
        <p:sp>
          <p:nvSpPr>
            <p:cNvPr id="9" name="Rectangle 8"/>
            <p:cNvSpPr/>
            <p:nvPr/>
          </p:nvSpPr>
          <p:spPr>
            <a:xfrm>
              <a:off x="3659513" y="2841174"/>
              <a:ext cx="1349469" cy="14683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Census Edited File</a:t>
              </a:r>
            </a:p>
          </p:txBody>
        </p:sp>
        <p:sp>
          <p:nvSpPr>
            <p:cNvPr id="10" name="Rectangle 9"/>
            <p:cNvSpPr/>
            <p:nvPr/>
          </p:nvSpPr>
          <p:spPr>
            <a:xfrm>
              <a:off x="7696200" y="2841179"/>
              <a:ext cx="1371600" cy="146836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Microdata Detail File</a:t>
              </a:r>
              <a:endParaRPr lang="en-US" sz="1600" b="1" dirty="0">
                <a:solidFill>
                  <a:schemeClr val="bg1"/>
                </a:solidFill>
              </a:endParaRPr>
            </a:p>
          </p:txBody>
        </p:sp>
        <p:sp>
          <p:nvSpPr>
            <p:cNvPr id="11" name="Rectangle 10"/>
            <p:cNvSpPr/>
            <p:nvPr/>
          </p:nvSpPr>
          <p:spPr>
            <a:xfrm>
              <a:off x="9979818" y="1680091"/>
              <a:ext cx="1844769" cy="146836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Pre-specified tabular summaries: </a:t>
              </a:r>
              <a:br>
                <a:rPr lang="en-US" sz="1600" dirty="0"/>
              </a:br>
              <a:r>
                <a:rPr lang="en-US" sz="1600" b="1" dirty="0"/>
                <a:t>PL94-171, DHC, DDHC, AIANNH</a:t>
              </a:r>
              <a:endParaRPr lang="en-US" sz="1600" dirty="0"/>
            </a:p>
          </p:txBody>
        </p:sp>
        <p:sp>
          <p:nvSpPr>
            <p:cNvPr id="12" name="Rectangle 11"/>
            <p:cNvSpPr/>
            <p:nvPr/>
          </p:nvSpPr>
          <p:spPr>
            <a:xfrm>
              <a:off x="9979819" y="4572000"/>
              <a:ext cx="1844769" cy="146836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Special tabulations </a:t>
              </a:r>
              <a:r>
                <a:rPr lang="en-US" sz="1600" dirty="0"/>
                <a:t>and post-census research</a:t>
              </a:r>
            </a:p>
          </p:txBody>
        </p:sp>
        <p:cxnSp>
          <p:nvCxnSpPr>
            <p:cNvPr id="26" name="Straight Arrow Connector 25"/>
            <p:cNvCxnSpPr>
              <a:stCxn id="8" idx="3"/>
              <a:endCxn id="9" idx="1"/>
            </p:cNvCxnSpPr>
            <p:nvPr/>
          </p:nvCxnSpPr>
          <p:spPr>
            <a:xfrm>
              <a:off x="3248836" y="3575358"/>
              <a:ext cx="410677" cy="0"/>
            </a:xfrm>
            <a:prstGeom prst="straightConnector1">
              <a:avLst/>
            </a:prstGeom>
            <a:ln w="7620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 idx="3"/>
              <a:endCxn id="11" idx="1"/>
            </p:cNvCxnSpPr>
            <p:nvPr/>
          </p:nvCxnSpPr>
          <p:spPr>
            <a:xfrm flipV="1">
              <a:off x="9067800" y="2414275"/>
              <a:ext cx="912018" cy="11610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0" idx="3"/>
              <a:endCxn id="12" idx="1"/>
            </p:cNvCxnSpPr>
            <p:nvPr/>
          </p:nvCxnSpPr>
          <p:spPr>
            <a:xfrm>
              <a:off x="9067800" y="3575363"/>
              <a:ext cx="912019" cy="173082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28600" y="2841178"/>
              <a:ext cx="1357267" cy="14683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Decennial Response File</a:t>
              </a:r>
            </a:p>
          </p:txBody>
        </p:sp>
        <p:cxnSp>
          <p:nvCxnSpPr>
            <p:cNvPr id="35" name="Straight Arrow Connector 34"/>
            <p:cNvCxnSpPr>
              <a:stCxn id="22" idx="3"/>
              <a:endCxn id="8" idx="1"/>
            </p:cNvCxnSpPr>
            <p:nvPr/>
          </p:nvCxnSpPr>
          <p:spPr>
            <a:xfrm flipV="1">
              <a:off x="1585867" y="3575358"/>
              <a:ext cx="467234" cy="4"/>
            </a:xfrm>
            <a:prstGeom prst="straightConnector1">
              <a:avLst/>
            </a:prstGeom>
            <a:ln w="76200">
              <a:solidFill>
                <a:srgbClr val="FF3300"/>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15" y="4386882"/>
              <a:ext cx="1565494" cy="1175718"/>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6095653"/>
              <a:ext cx="1428750" cy="638175"/>
            </a:xfrm>
            <a:prstGeom prst="rect">
              <a:avLst/>
            </a:prstGeom>
          </p:spPr>
        </p:pic>
        <p:sp>
          <p:nvSpPr>
            <p:cNvPr id="24" name="Rectangle 23"/>
            <p:cNvSpPr/>
            <p:nvPr/>
          </p:nvSpPr>
          <p:spPr>
            <a:xfrm>
              <a:off x="5296805" y="2841175"/>
              <a:ext cx="2056797" cy="1468367"/>
            </a:xfrm>
            <a:prstGeom prst="rect">
              <a:avLst/>
            </a:prstGeom>
            <a:solidFill>
              <a:srgbClr val="7030A0">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Global Confidentiality Protection Process</a:t>
              </a:r>
            </a:p>
            <a:p>
              <a:pPr algn="ctr"/>
              <a:endParaRPr lang="en-US" sz="1600" b="1" dirty="0">
                <a:solidFill>
                  <a:schemeClr val="bg1"/>
                </a:solidFill>
              </a:endParaRPr>
            </a:p>
            <a:p>
              <a:pPr algn="ctr"/>
              <a:r>
                <a:rPr lang="en-US" sz="1600" b="1" dirty="0">
                  <a:solidFill>
                    <a:schemeClr val="bg1"/>
                  </a:solidFill>
                </a:rPr>
                <a:t>Disclosure Avoidance System</a:t>
              </a:r>
            </a:p>
          </p:txBody>
        </p:sp>
        <p:cxnSp>
          <p:nvCxnSpPr>
            <p:cNvPr id="25" name="Straight Arrow Connector 24"/>
            <p:cNvCxnSpPr>
              <a:stCxn id="27" idx="0"/>
              <a:endCxn id="24" idx="2"/>
            </p:cNvCxnSpPr>
            <p:nvPr/>
          </p:nvCxnSpPr>
          <p:spPr>
            <a:xfrm flipH="1" flipV="1">
              <a:off x="6325204" y="4309542"/>
              <a:ext cx="6021" cy="108633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150125" y="5395876"/>
              <a:ext cx="2362200" cy="9445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Privacy-loss Budget,</a:t>
              </a:r>
            </a:p>
            <a:p>
              <a:pPr algn="ctr"/>
              <a:r>
                <a:rPr lang="en-US" dirty="0"/>
                <a:t>Accuracy Decisions</a:t>
              </a:r>
            </a:p>
          </p:txBody>
        </p:sp>
        <p:cxnSp>
          <p:nvCxnSpPr>
            <p:cNvPr id="29" name="Straight Arrow Connector 28"/>
            <p:cNvCxnSpPr>
              <a:stCxn id="24" idx="3"/>
              <a:endCxn id="10" idx="1"/>
            </p:cNvCxnSpPr>
            <p:nvPr/>
          </p:nvCxnSpPr>
          <p:spPr>
            <a:xfrm>
              <a:off x="7353602" y="3575359"/>
              <a:ext cx="342598" cy="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9" idx="3"/>
              <a:endCxn id="24" idx="1"/>
            </p:cNvCxnSpPr>
            <p:nvPr/>
          </p:nvCxnSpPr>
          <p:spPr>
            <a:xfrm>
              <a:off x="5008982" y="3575358"/>
              <a:ext cx="287823" cy="1"/>
            </a:xfrm>
            <a:prstGeom prst="straightConnector1">
              <a:avLst/>
            </a:prstGeom>
            <a:ln w="76200">
              <a:solidFill>
                <a:srgbClr val="FF33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p:cNvCxnSpPr/>
          <p:nvPr/>
        </p:nvCxnSpPr>
        <p:spPr>
          <a:xfrm flipV="1">
            <a:off x="7365708" y="1915957"/>
            <a:ext cx="2624476" cy="94851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365708" y="4309542"/>
            <a:ext cx="2599092" cy="14422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8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1726837"/>
            <a:ext cx="5173790" cy="3758457"/>
          </a:xfrm>
          <a:prstGeom prst="rect">
            <a:avLst/>
          </a:prstGeom>
        </p:spPr>
      </p:pic>
      <p:sp>
        <p:nvSpPr>
          <p:cNvPr id="2" name="Title 1"/>
          <p:cNvSpPr>
            <a:spLocks noGrp="1"/>
          </p:cNvSpPr>
          <p:nvPr>
            <p:ph type="title"/>
          </p:nvPr>
        </p:nvSpPr>
        <p:spPr/>
        <p:txBody>
          <a:bodyPr>
            <a:normAutofit fontScale="90000"/>
          </a:bodyPr>
          <a:lstStyle/>
          <a:p>
            <a:r>
              <a:rPr lang="en-US" dirty="0"/>
              <a:t>The Census disclosure avoidance system uses differential privacy to defend against an accurate reconstruction attack</a:t>
            </a:r>
          </a:p>
        </p:txBody>
      </p:sp>
      <p:sp>
        <p:nvSpPr>
          <p:cNvPr id="3" name="Content Placeholder 2"/>
          <p:cNvSpPr>
            <a:spLocks noGrp="1"/>
          </p:cNvSpPr>
          <p:nvPr>
            <p:ph idx="1"/>
          </p:nvPr>
        </p:nvSpPr>
        <p:spPr>
          <a:xfrm>
            <a:off x="533400" y="1600202"/>
            <a:ext cx="6019800" cy="3975764"/>
          </a:xfrm>
        </p:spPr>
        <p:txBody>
          <a:bodyPr>
            <a:normAutofit lnSpcReduction="10000"/>
          </a:bodyPr>
          <a:lstStyle/>
          <a:p>
            <a:r>
              <a:rPr lang="en-US" dirty="0"/>
              <a:t>Differential privacy provides:</a:t>
            </a:r>
          </a:p>
          <a:p>
            <a:pPr lvl="1"/>
            <a:r>
              <a:rPr lang="en-US" dirty="0"/>
              <a:t>Provable bounds on the accuracy of the best possible database reconstruction given the released tabulations.</a:t>
            </a:r>
          </a:p>
          <a:p>
            <a:pPr lvl="1"/>
            <a:endParaRPr lang="en-US" dirty="0"/>
          </a:p>
          <a:p>
            <a:pPr lvl="1"/>
            <a:r>
              <a:rPr lang="en-US" dirty="0"/>
              <a:t>Algorithms that allow policy makers to decide the trade-off between accuracy and privacy.</a:t>
            </a:r>
          </a:p>
          <a:p>
            <a:pPr lvl="1"/>
            <a:endParaRPr lang="en-US" dirty="0"/>
          </a:p>
          <a:p>
            <a:pPr lvl="1"/>
            <a:endParaRPr lang="en-US" dirty="0"/>
          </a:p>
        </p:txBody>
      </p:sp>
      <p:sp>
        <p:nvSpPr>
          <p:cNvPr id="5" name="TextBox 4"/>
          <p:cNvSpPr txBox="1"/>
          <p:nvPr/>
        </p:nvSpPr>
        <p:spPr>
          <a:xfrm>
            <a:off x="9164567" y="6475416"/>
            <a:ext cx="1524969" cy="369332"/>
          </a:xfrm>
          <a:prstGeom prst="rect">
            <a:avLst/>
          </a:prstGeom>
          <a:noFill/>
        </p:spPr>
        <p:txBody>
          <a:bodyPr wrap="none" rtlCol="0">
            <a:spAutoFit/>
          </a:bodyPr>
          <a:lstStyle/>
          <a:p>
            <a:r>
              <a:rPr lang="en-US" dirty="0">
                <a:solidFill>
                  <a:schemeClr val="bg1"/>
                </a:solidFill>
              </a:rPr>
              <a:t>Pre-Decisional</a:t>
            </a:r>
          </a:p>
        </p:txBody>
      </p:sp>
      <p:grpSp>
        <p:nvGrpSpPr>
          <p:cNvPr id="14" name="Group 13"/>
          <p:cNvGrpSpPr/>
          <p:nvPr/>
        </p:nvGrpSpPr>
        <p:grpSpPr>
          <a:xfrm>
            <a:off x="6705600" y="2971799"/>
            <a:ext cx="3924300" cy="2604166"/>
            <a:chOff x="6229531" y="3434673"/>
            <a:chExt cx="4508205" cy="3110623"/>
          </a:xfrm>
        </p:grpSpPr>
        <p:sp>
          <p:nvSpPr>
            <p:cNvPr id="4" name="TextBox 3"/>
            <p:cNvSpPr txBox="1"/>
            <p:nvPr/>
          </p:nvSpPr>
          <p:spPr>
            <a:xfrm>
              <a:off x="8225510" y="6175964"/>
              <a:ext cx="2512226" cy="369332"/>
            </a:xfrm>
            <a:prstGeom prst="rect">
              <a:avLst/>
            </a:prstGeom>
            <a:solidFill>
              <a:schemeClr val="bg1"/>
            </a:solidFill>
          </p:spPr>
          <p:txBody>
            <a:bodyPr wrap="none" rtlCol="0">
              <a:spAutoFit/>
            </a:bodyPr>
            <a:lstStyle/>
            <a:p>
              <a:r>
                <a:rPr lang="en-US" dirty="0"/>
                <a:t>Privacy loss budget (</a:t>
              </a:r>
              <a:r>
                <a:rPr lang="el-GR" b="1" dirty="0"/>
                <a:t>ε</a:t>
              </a:r>
              <a:r>
                <a:rPr lang="en-US" dirty="0"/>
                <a:t>)</a:t>
              </a:r>
            </a:p>
          </p:txBody>
        </p:sp>
        <p:sp>
          <p:nvSpPr>
            <p:cNvPr id="12" name="TextBox 11"/>
            <p:cNvSpPr txBox="1"/>
            <p:nvPr/>
          </p:nvSpPr>
          <p:spPr>
            <a:xfrm rot="16200000">
              <a:off x="5584482" y="4079722"/>
              <a:ext cx="1659429" cy="369332"/>
            </a:xfrm>
            <a:prstGeom prst="rect">
              <a:avLst/>
            </a:prstGeom>
            <a:solidFill>
              <a:schemeClr val="bg1"/>
            </a:solidFill>
          </p:spPr>
          <p:txBody>
            <a:bodyPr wrap="none" rtlCol="0">
              <a:spAutoFit/>
            </a:bodyPr>
            <a:lstStyle/>
            <a:p>
              <a:r>
                <a:rPr lang="en-US" dirty="0"/>
                <a:t>Data accuracy</a:t>
              </a:r>
            </a:p>
          </p:txBody>
        </p:sp>
      </p:grpSp>
      <p:sp>
        <p:nvSpPr>
          <p:cNvPr id="13" name="Rectangle 12"/>
          <p:cNvSpPr/>
          <p:nvPr/>
        </p:nvSpPr>
        <p:spPr>
          <a:xfrm>
            <a:off x="609600" y="5702525"/>
            <a:ext cx="10972800" cy="646331"/>
          </a:xfrm>
          <a:prstGeom prst="rect">
            <a:avLst/>
          </a:prstGeom>
        </p:spPr>
        <p:txBody>
          <a:bodyPr wrap="square">
            <a:spAutoFit/>
          </a:bodyPr>
          <a:lstStyle/>
          <a:p>
            <a:pPr algn="ctr"/>
            <a:r>
              <a:rPr lang="en-US" altLang="en-US" dirty="0"/>
              <a:t>Final privacy-loss budget determined by Data Stewardship Executive Policy Committee (DSEP) </a:t>
            </a:r>
            <a:br>
              <a:rPr lang="en-US" altLang="en-US" dirty="0"/>
            </a:br>
            <a:r>
              <a:rPr lang="en-US" altLang="en-US" dirty="0"/>
              <a:t>with recommendation from Disclosure Review Board (DRB)</a:t>
            </a:r>
          </a:p>
        </p:txBody>
      </p:sp>
      <p:sp>
        <p:nvSpPr>
          <p:cNvPr id="7" name="Slide Number Placeholder 6"/>
          <p:cNvSpPr>
            <a:spLocks noGrp="1"/>
          </p:cNvSpPr>
          <p:nvPr>
            <p:ph type="sldNum" sz="quarter" idx="12"/>
          </p:nvPr>
        </p:nvSpPr>
        <p:spPr/>
        <p:txBody>
          <a:bodyPr/>
          <a:lstStyle/>
          <a:p>
            <a:fld id="{6B70B6FD-B4DD-4C3C-B591-D26FF6FF6394}" type="slidenum">
              <a:rPr lang="en-US" smtClean="0"/>
              <a:pPr/>
              <a:t>52</a:t>
            </a:fld>
            <a:endParaRPr lang="en-US"/>
          </a:p>
        </p:txBody>
      </p:sp>
    </p:spTree>
    <p:extLst>
      <p:ext uri="{BB962C8B-B14F-4D97-AF65-F5344CB8AC3E}">
        <p14:creationId xmlns:p14="http://schemas.microsoft.com/office/powerpoint/2010/main" val="3591756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Disclosure Avoidance System relies on injects formally private noise</a:t>
            </a:r>
          </a:p>
        </p:txBody>
      </p:sp>
      <p:sp>
        <p:nvSpPr>
          <p:cNvPr id="3" name="Content Placeholder 2"/>
          <p:cNvSpPr>
            <a:spLocks noGrp="1"/>
          </p:cNvSpPr>
          <p:nvPr>
            <p:ph idx="1"/>
          </p:nvPr>
        </p:nvSpPr>
        <p:spPr/>
        <p:txBody>
          <a:bodyPr>
            <a:normAutofit fontScale="85000" lnSpcReduction="10000"/>
          </a:bodyPr>
          <a:lstStyle/>
          <a:p>
            <a:r>
              <a:rPr lang="en-US" dirty="0"/>
              <a:t>Advantages of noise injection with formal privacy:</a:t>
            </a:r>
          </a:p>
          <a:p>
            <a:pPr lvl="1"/>
            <a:r>
              <a:rPr lang="en-US" dirty="0"/>
              <a:t>Transparency: the details can be explained to the public </a:t>
            </a:r>
          </a:p>
          <a:p>
            <a:pPr lvl="1"/>
            <a:r>
              <a:rPr lang="en-US" dirty="0"/>
              <a:t>Tunable privacy guarantees</a:t>
            </a:r>
          </a:p>
          <a:p>
            <a:pPr lvl="1"/>
            <a:r>
              <a:rPr lang="en-US" dirty="0"/>
              <a:t>Privacy guarantees do not depend on external data</a:t>
            </a:r>
          </a:p>
          <a:p>
            <a:pPr lvl="1"/>
            <a:r>
              <a:rPr lang="en-US" dirty="0"/>
              <a:t>Protects against accurate database reconstruction</a:t>
            </a:r>
          </a:p>
          <a:p>
            <a:pPr lvl="1"/>
            <a:r>
              <a:rPr lang="en-US" dirty="0"/>
              <a:t>Protects every member of the population</a:t>
            </a:r>
          </a:p>
          <a:p>
            <a:endParaRPr lang="en-US" i="1" dirty="0"/>
          </a:p>
          <a:p>
            <a:r>
              <a:rPr lang="en-US" dirty="0"/>
              <a:t>Challenges:</a:t>
            </a:r>
          </a:p>
          <a:p>
            <a:pPr lvl="1"/>
            <a:r>
              <a:rPr lang="en-US" dirty="0"/>
              <a:t>Entire country must be processed at once for best accuracy</a:t>
            </a:r>
          </a:p>
          <a:p>
            <a:pPr lvl="1"/>
            <a:r>
              <a:rPr lang="en-US" dirty="0"/>
              <a:t>Every use of confidential data must be tallied in the </a:t>
            </a:r>
            <a:r>
              <a:rPr lang="en-US" i="1" dirty="0"/>
              <a:t>privacy-loss budget</a:t>
            </a:r>
            <a:endParaRPr lang="en-US" dirty="0"/>
          </a:p>
        </p:txBody>
      </p:sp>
      <p:grpSp>
        <p:nvGrpSpPr>
          <p:cNvPr id="11" name="Group 10"/>
          <p:cNvGrpSpPr/>
          <p:nvPr/>
        </p:nvGrpSpPr>
        <p:grpSpPr>
          <a:xfrm>
            <a:off x="9003791" y="2133600"/>
            <a:ext cx="3046793" cy="2874354"/>
            <a:chOff x="8535607" y="1853624"/>
            <a:chExt cx="3046793" cy="2874354"/>
          </a:xfrm>
        </p:grpSpPr>
        <p:grpSp>
          <p:nvGrpSpPr>
            <p:cNvPr id="9" name="Group 8"/>
            <p:cNvGrpSpPr/>
            <p:nvPr/>
          </p:nvGrpSpPr>
          <p:grpSpPr>
            <a:xfrm>
              <a:off x="8535607" y="1853624"/>
              <a:ext cx="3046793" cy="2466873"/>
              <a:chOff x="4423218" y="2841177"/>
              <a:chExt cx="3046793" cy="2466873"/>
            </a:xfrm>
          </p:grpSpPr>
          <p:sp>
            <p:nvSpPr>
              <p:cNvPr id="5" name="Rectangle 4"/>
              <p:cNvSpPr/>
              <p:nvPr/>
            </p:nvSpPr>
            <p:spPr>
              <a:xfrm>
                <a:off x="4918216" y="2841177"/>
                <a:ext cx="2056797" cy="14683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Global Confidentiality Protection Process</a:t>
                </a:r>
              </a:p>
              <a:p>
                <a:pPr algn="ctr"/>
                <a:endParaRPr lang="en-US" sz="1600" b="1" dirty="0">
                  <a:solidFill>
                    <a:schemeClr val="bg1"/>
                  </a:solidFill>
                </a:endParaRPr>
              </a:p>
              <a:p>
                <a:pPr algn="ctr"/>
                <a:r>
                  <a:rPr lang="en-US" sz="1600" b="1" dirty="0">
                    <a:solidFill>
                      <a:schemeClr val="bg1"/>
                    </a:solidFill>
                  </a:rPr>
                  <a:t>Disclosure Avoidance System</a:t>
                </a:r>
              </a:p>
            </p:txBody>
          </p:sp>
          <p:cxnSp>
            <p:nvCxnSpPr>
              <p:cNvPr id="6" name="Straight Arrow Connector 5"/>
              <p:cNvCxnSpPr>
                <a:endCxn id="5" idx="1"/>
              </p:cNvCxnSpPr>
              <p:nvPr/>
            </p:nvCxnSpPr>
            <p:spPr>
              <a:xfrm flipV="1">
                <a:off x="4423218" y="3575361"/>
                <a:ext cx="494998" cy="1"/>
              </a:xfrm>
              <a:prstGeom prst="straightConnector1">
                <a:avLst/>
              </a:prstGeom>
              <a:ln w="7620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5" idx="3"/>
              </p:cNvCxnSpPr>
              <p:nvPr/>
            </p:nvCxnSpPr>
            <p:spPr>
              <a:xfrm flipV="1">
                <a:off x="6975013" y="3560591"/>
                <a:ext cx="494998" cy="147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5" idx="2"/>
              </p:cNvCxnSpPr>
              <p:nvPr/>
            </p:nvCxnSpPr>
            <p:spPr>
              <a:xfrm flipV="1">
                <a:off x="5946614" y="4309544"/>
                <a:ext cx="1" cy="998506"/>
              </a:xfrm>
              <a:prstGeom prst="straightConnector1">
                <a:avLst/>
              </a:prstGeom>
              <a:ln w="76200">
                <a:solidFill>
                  <a:srgbClr val="FF33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9850542" y="4143203"/>
              <a:ext cx="416922" cy="584775"/>
            </a:xfrm>
            <a:prstGeom prst="rect">
              <a:avLst/>
            </a:prstGeom>
          </p:spPr>
          <p:txBody>
            <a:bodyPr wrap="square">
              <a:spAutoFit/>
            </a:bodyPr>
            <a:lstStyle/>
            <a:p>
              <a:r>
                <a:rPr lang="el-GR" sz="3200" b="1" dirty="0"/>
                <a:t>ε</a:t>
              </a:r>
              <a:endParaRPr lang="en-US" sz="3200" dirty="0"/>
            </a:p>
          </p:txBody>
        </p:sp>
      </p:grpSp>
      <p:sp>
        <p:nvSpPr>
          <p:cNvPr id="4" name="Slide Number Placeholder 3"/>
          <p:cNvSpPr>
            <a:spLocks noGrp="1"/>
          </p:cNvSpPr>
          <p:nvPr>
            <p:ph type="sldNum" sz="quarter" idx="12"/>
          </p:nvPr>
        </p:nvSpPr>
        <p:spPr/>
        <p:txBody>
          <a:bodyPr/>
          <a:lstStyle/>
          <a:p>
            <a:fld id="{6B70B6FD-B4DD-4C3C-B591-D26FF6FF6394}" type="slidenum">
              <a:rPr lang="en-US" smtClean="0"/>
              <a:pPr/>
              <a:t>53</a:t>
            </a:fld>
            <a:endParaRPr lang="en-US"/>
          </a:p>
        </p:txBody>
      </p:sp>
    </p:spTree>
    <p:extLst>
      <p:ext uri="{BB962C8B-B14F-4D97-AF65-F5344CB8AC3E}">
        <p14:creationId xmlns:p14="http://schemas.microsoft.com/office/powerpoint/2010/main" val="2568359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There was no off-the-shelf system for applying differential privacy to a national census</a:t>
            </a:r>
          </a:p>
        </p:txBody>
      </p:sp>
      <p:sp>
        <p:nvSpPr>
          <p:cNvPr id="9" name="Content Placeholder 8"/>
          <p:cNvSpPr>
            <a:spLocks noGrp="1"/>
          </p:cNvSpPr>
          <p:nvPr>
            <p:ph idx="1"/>
          </p:nvPr>
        </p:nvSpPr>
        <p:spPr/>
        <p:txBody>
          <a:bodyPr>
            <a:normAutofit fontScale="85000" lnSpcReduction="10000"/>
          </a:bodyPr>
          <a:lstStyle/>
          <a:p>
            <a:endParaRPr lang="en-US" dirty="0"/>
          </a:p>
          <a:p>
            <a:r>
              <a:rPr lang="en-US" dirty="0"/>
              <a:t>We had to create a new system that:</a:t>
            </a:r>
          </a:p>
          <a:p>
            <a:pPr lvl="1"/>
            <a:r>
              <a:rPr lang="en-US" dirty="0"/>
              <a:t>Produced higher-quality statistics at more densely populated geographies</a:t>
            </a:r>
          </a:p>
          <a:p>
            <a:pPr lvl="1"/>
            <a:r>
              <a:rPr lang="en-US" dirty="0"/>
              <a:t>Produced consistent tables</a:t>
            </a:r>
          </a:p>
          <a:p>
            <a:pPr marL="1588" lvl="1" indent="0">
              <a:buNone/>
            </a:pPr>
            <a:endParaRPr lang="en-US" dirty="0"/>
          </a:p>
          <a:p>
            <a:pPr marL="1588" lvl="1" indent="0">
              <a:buNone/>
            </a:pPr>
            <a:r>
              <a:rPr lang="en-US" dirty="0"/>
              <a:t>We created new differential privacy algorithms and processing systems that:</a:t>
            </a:r>
          </a:p>
          <a:p>
            <a:pPr lvl="1"/>
            <a:r>
              <a:rPr lang="en-US" dirty="0"/>
              <a:t>Produce highly accurate statistics for large populations (e.g. states, counties)</a:t>
            </a:r>
          </a:p>
          <a:p>
            <a:pPr lvl="1"/>
            <a:r>
              <a:rPr lang="en-US" dirty="0"/>
              <a:t>Create protected microdata that can be used for any tabulation without additional privacy loss</a:t>
            </a:r>
          </a:p>
          <a:p>
            <a:pPr lvl="1"/>
            <a:r>
              <a:rPr lang="en-US" dirty="0"/>
              <a:t>Fit into the decennial census production system</a:t>
            </a:r>
          </a:p>
          <a:p>
            <a:pPr lvl="1"/>
            <a:endParaRPr lang="en-US" dirty="0"/>
          </a:p>
        </p:txBody>
      </p:sp>
      <p:sp>
        <p:nvSpPr>
          <p:cNvPr id="3" name="Slide Number Placeholder 2"/>
          <p:cNvSpPr>
            <a:spLocks noGrp="1"/>
          </p:cNvSpPr>
          <p:nvPr>
            <p:ph type="sldNum" sz="quarter" idx="12"/>
          </p:nvPr>
        </p:nvSpPr>
        <p:spPr/>
        <p:txBody>
          <a:bodyPr/>
          <a:lstStyle/>
          <a:p>
            <a:fld id="{6B70B6FD-B4DD-4C3C-B591-D26FF6FF6394}" type="slidenum">
              <a:rPr lang="en-US" smtClean="0"/>
              <a:pPr/>
              <a:t>54</a:t>
            </a:fld>
            <a:endParaRPr lang="en-US"/>
          </a:p>
        </p:txBody>
      </p:sp>
    </p:spTree>
    <p:extLst>
      <p:ext uri="{BB962C8B-B14F-4D97-AF65-F5344CB8AC3E}">
        <p14:creationId xmlns:p14="http://schemas.microsoft.com/office/powerpoint/2010/main" val="9796587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2020 System Works: </a:t>
            </a:r>
            <a:br>
              <a:rPr lang="en-US" dirty="0"/>
            </a:br>
            <a:r>
              <a:rPr lang="en-US" dirty="0"/>
              <a:t>High-level Overview</a:t>
            </a:r>
          </a:p>
        </p:txBody>
      </p:sp>
      <p:sp>
        <p:nvSpPr>
          <p:cNvPr id="3" name="Content Placeholder 2"/>
          <p:cNvSpPr>
            <a:spLocks noGrp="1"/>
          </p:cNvSpPr>
          <p:nvPr>
            <p:ph idx="1"/>
          </p:nvPr>
        </p:nvSpPr>
        <p:spPr/>
        <p:txBody>
          <a:bodyPr>
            <a:normAutofit/>
          </a:bodyPr>
          <a:lstStyle/>
          <a:p>
            <a:pPr marL="0" lvl="1" indent="0">
              <a:buNone/>
            </a:pPr>
            <a:r>
              <a:rPr lang="en-US" dirty="0"/>
              <a:t>Every record in the population may be modified</a:t>
            </a:r>
          </a:p>
          <a:p>
            <a:pPr lvl="2"/>
            <a:r>
              <a:rPr lang="en-US" dirty="0"/>
              <a:t>But modifications are bounded by the global privacy budget.</a:t>
            </a:r>
          </a:p>
          <a:p>
            <a:pPr marL="0" lvl="1" indent="0">
              <a:buNone/>
            </a:pPr>
            <a:endParaRPr lang="en-US" dirty="0"/>
          </a:p>
          <a:p>
            <a:pPr marL="0" lvl="1" indent="0">
              <a:buNone/>
            </a:pPr>
            <a:r>
              <a:rPr lang="en-US" dirty="0"/>
              <a:t>Records in the tabulation data have no exact counterpart in the confidential data</a:t>
            </a:r>
          </a:p>
          <a:p>
            <a:pPr lvl="2"/>
            <a:r>
              <a:rPr lang="en-US" dirty="0"/>
              <a:t>There is no one-to-one mapping between CEF and MDF records.</a:t>
            </a:r>
          </a:p>
          <a:p>
            <a:pPr lvl="2"/>
            <a:endParaRPr lang="en-US" dirty="0"/>
          </a:p>
          <a:p>
            <a:pPr marL="0" lvl="1" indent="0">
              <a:buNone/>
            </a:pPr>
            <a:r>
              <a:rPr lang="en-US" dirty="0"/>
              <a:t>Explicitly protected tabulations (PL-94 and SF-1) have provable, public accuracy levels</a:t>
            </a:r>
          </a:p>
        </p:txBody>
      </p:sp>
      <p:sp>
        <p:nvSpPr>
          <p:cNvPr id="5" name="Slide Number Placeholder 4"/>
          <p:cNvSpPr>
            <a:spLocks noGrp="1"/>
          </p:cNvSpPr>
          <p:nvPr>
            <p:ph type="sldNum" sz="quarter" idx="12"/>
          </p:nvPr>
        </p:nvSpPr>
        <p:spPr/>
        <p:txBody>
          <a:bodyPr/>
          <a:lstStyle/>
          <a:p>
            <a:fld id="{6B70B6FD-B4DD-4C3C-B591-D26FF6FF6394}" type="slidenum">
              <a:rPr lang="en-US" smtClean="0"/>
              <a:pPr/>
              <a:t>55</a:t>
            </a:fld>
            <a:endParaRPr lang="en-US"/>
          </a:p>
        </p:txBody>
      </p:sp>
    </p:spTree>
    <p:extLst>
      <p:ext uri="{BB962C8B-B14F-4D97-AF65-F5344CB8AC3E}">
        <p14:creationId xmlns:p14="http://schemas.microsoft.com/office/powerpoint/2010/main" val="2394365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0FBC7-19A1-D347-928B-90A308693351}"/>
              </a:ext>
            </a:extLst>
          </p:cNvPr>
          <p:cNvSpPr>
            <a:spLocks noGrp="1"/>
          </p:cNvSpPr>
          <p:nvPr>
            <p:ph type="title"/>
          </p:nvPr>
        </p:nvSpPr>
        <p:spPr/>
        <p:txBody>
          <a:bodyPr/>
          <a:lstStyle/>
          <a:p>
            <a:r>
              <a:rPr lang="en-US" dirty="0"/>
              <a:t>Basic approach for a DP Census</a:t>
            </a:r>
          </a:p>
        </p:txBody>
      </p:sp>
      <p:sp>
        <p:nvSpPr>
          <p:cNvPr id="3" name="Content Placeholder 2">
            <a:extLst>
              <a:ext uri="{FF2B5EF4-FFF2-40B4-BE49-F238E27FC236}">
                <a16:creationId xmlns:a16="http://schemas.microsoft.com/office/drawing/2014/main" id="{7A101F70-DD83-A447-BEF1-759BC1F56FFE}"/>
              </a:ext>
            </a:extLst>
          </p:cNvPr>
          <p:cNvSpPr>
            <a:spLocks noGrp="1"/>
          </p:cNvSpPr>
          <p:nvPr>
            <p:ph idx="1"/>
          </p:nvPr>
        </p:nvSpPr>
        <p:spPr/>
        <p:txBody>
          <a:bodyPr/>
          <a:lstStyle/>
          <a:p>
            <a:r>
              <a:rPr lang="en-US" dirty="0"/>
              <a:t>Treat the </a:t>
            </a:r>
            <a:r>
              <a:rPr lang="en-US" i="1" dirty="0"/>
              <a:t>entire census </a:t>
            </a:r>
            <a:r>
              <a:rPr lang="en-US" dirty="0"/>
              <a:t>as a set of queries on histograms. </a:t>
            </a:r>
          </a:p>
          <a:p>
            <a:r>
              <a:rPr lang="en-US" dirty="0"/>
              <a:t>Select the specific queries to measure</a:t>
            </a:r>
          </a:p>
          <a:p>
            <a:pPr lvl="1"/>
            <a:r>
              <a:rPr lang="en-US" dirty="0"/>
              <a:t>Six </a:t>
            </a:r>
            <a:r>
              <a:rPr lang="en-US" i="1" dirty="0" err="1"/>
              <a:t>geolevels</a:t>
            </a:r>
            <a:r>
              <a:rPr lang="en-US" dirty="0"/>
              <a:t> (nation, state, county, tract, block group, block)</a:t>
            </a:r>
          </a:p>
          <a:p>
            <a:pPr lvl="1"/>
            <a:r>
              <a:rPr lang="en-US" dirty="0"/>
              <a:t>Thousands of queries per </a:t>
            </a:r>
            <a:r>
              <a:rPr lang="en-US" i="1" dirty="0" err="1"/>
              <a:t>geounit</a:t>
            </a:r>
            <a:endParaRPr lang="en-US" i="1" dirty="0"/>
          </a:p>
          <a:p>
            <a:pPr lvl="1"/>
            <a:r>
              <a:rPr lang="en-US" dirty="0"/>
              <a:t>Billions of queries overall</a:t>
            </a:r>
          </a:p>
          <a:p>
            <a:pPr lvl="1"/>
            <a:r>
              <a:rPr lang="en-US" dirty="0"/>
              <a:t>Histogram has billions of cells</a:t>
            </a:r>
          </a:p>
          <a:p>
            <a:pPr lvl="1"/>
            <a:endParaRPr lang="en-US" dirty="0"/>
          </a:p>
        </p:txBody>
      </p:sp>
      <p:sp>
        <p:nvSpPr>
          <p:cNvPr id="4" name="Slide Number Placeholder 3">
            <a:extLst>
              <a:ext uri="{FF2B5EF4-FFF2-40B4-BE49-F238E27FC236}">
                <a16:creationId xmlns:a16="http://schemas.microsoft.com/office/drawing/2014/main" id="{08E9D0E9-E825-3545-B7C5-EAFFBF1CA2CF}"/>
              </a:ext>
            </a:extLst>
          </p:cNvPr>
          <p:cNvSpPr>
            <a:spLocks noGrp="1"/>
          </p:cNvSpPr>
          <p:nvPr>
            <p:ph type="sldNum" sz="quarter" idx="12"/>
          </p:nvPr>
        </p:nvSpPr>
        <p:spPr/>
        <p:txBody>
          <a:bodyPr/>
          <a:lstStyle/>
          <a:p>
            <a:fld id="{6B70B6FD-B4DD-4C3C-B591-D26FF6FF6394}" type="slidenum">
              <a:rPr lang="en-US" smtClean="0"/>
              <a:pPr/>
              <a:t>56</a:t>
            </a:fld>
            <a:endParaRPr lang="en-US"/>
          </a:p>
        </p:txBody>
      </p:sp>
    </p:spTree>
    <p:extLst>
      <p:ext uri="{BB962C8B-B14F-4D97-AF65-F5344CB8AC3E}">
        <p14:creationId xmlns:p14="http://schemas.microsoft.com/office/powerpoint/2010/main" val="676561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C2842378-37A4-4740-B0A9-C807A2FCC2D1}"/>
              </a:ext>
            </a:extLst>
          </p:cNvPr>
          <p:cNvSpPr/>
          <p:nvPr/>
        </p:nvSpPr>
        <p:spPr>
          <a:xfrm rot="16200000">
            <a:off x="3345781" y="3486938"/>
            <a:ext cx="4997100" cy="11576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NOISE BARRIER</a:t>
            </a:r>
          </a:p>
        </p:txBody>
      </p:sp>
      <p:sp>
        <p:nvSpPr>
          <p:cNvPr id="5" name="Title 4"/>
          <p:cNvSpPr>
            <a:spLocks noGrp="1"/>
          </p:cNvSpPr>
          <p:nvPr>
            <p:ph type="title"/>
          </p:nvPr>
        </p:nvSpPr>
        <p:spPr/>
        <p:txBody>
          <a:bodyPr>
            <a:normAutofit/>
          </a:bodyPr>
          <a:lstStyle/>
          <a:p>
            <a:r>
              <a:rPr lang="en-US" dirty="0"/>
              <a:t>Protecting the data</a:t>
            </a:r>
          </a:p>
        </p:txBody>
      </p:sp>
      <p:sp>
        <p:nvSpPr>
          <p:cNvPr id="109" name="Rectangle 108"/>
          <p:cNvSpPr/>
          <p:nvPr/>
        </p:nvSpPr>
        <p:spPr>
          <a:xfrm>
            <a:off x="411098" y="1683472"/>
            <a:ext cx="1973073" cy="7599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Confidential records</a:t>
            </a:r>
          </a:p>
        </p:txBody>
      </p:sp>
      <p:sp>
        <p:nvSpPr>
          <p:cNvPr id="110" name="Rectangle 109"/>
          <p:cNvSpPr/>
          <p:nvPr/>
        </p:nvSpPr>
        <p:spPr>
          <a:xfrm>
            <a:off x="7494977" y="1683472"/>
            <a:ext cx="1737513" cy="75991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Noisy Measurements</a:t>
            </a:r>
          </a:p>
        </p:txBody>
      </p:sp>
      <p:cxnSp>
        <p:nvCxnSpPr>
          <p:cNvPr id="111" name="Straight Arrow Connector 110"/>
          <p:cNvCxnSpPr>
            <a:cxnSpLocks/>
            <a:stCxn id="31" idx="3"/>
            <a:endCxn id="110" idx="1"/>
          </p:cNvCxnSpPr>
          <p:nvPr/>
        </p:nvCxnSpPr>
        <p:spPr>
          <a:xfrm flipV="1">
            <a:off x="4901600" y="2063430"/>
            <a:ext cx="2593377" cy="589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5615929" y="1683472"/>
            <a:ext cx="443318" cy="70568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l-GR" sz="3200" b="1" dirty="0"/>
              <a:t>ε</a:t>
            </a:r>
            <a:endParaRPr lang="en-US" sz="3200" dirty="0"/>
          </a:p>
        </p:txBody>
      </p:sp>
      <p:sp>
        <p:nvSpPr>
          <p:cNvPr id="156" name="Slide Number Placeholder 155"/>
          <p:cNvSpPr>
            <a:spLocks noGrp="1"/>
          </p:cNvSpPr>
          <p:nvPr>
            <p:ph type="sldNum" sz="quarter" idx="12"/>
          </p:nvPr>
        </p:nvSpPr>
        <p:spPr/>
        <p:txBody>
          <a:bodyPr/>
          <a:lstStyle/>
          <a:p>
            <a:fld id="{6B70B6FD-B4DD-4C3C-B591-D26FF6FF6394}" type="slidenum">
              <a:rPr lang="en-US" smtClean="0"/>
              <a:pPr/>
              <a:t>57</a:t>
            </a:fld>
            <a:endParaRPr lang="en-US"/>
          </a:p>
        </p:txBody>
      </p:sp>
      <p:sp>
        <p:nvSpPr>
          <p:cNvPr id="31" name="Rectangle 30">
            <a:extLst>
              <a:ext uri="{FF2B5EF4-FFF2-40B4-BE49-F238E27FC236}">
                <a16:creationId xmlns:a16="http://schemas.microsoft.com/office/drawing/2014/main" id="{AA012B4C-353E-9C49-A5AB-CB5F337FCFFF}"/>
              </a:ext>
            </a:extLst>
          </p:cNvPr>
          <p:cNvSpPr/>
          <p:nvPr/>
        </p:nvSpPr>
        <p:spPr>
          <a:xfrm>
            <a:off x="3276602" y="1689363"/>
            <a:ext cx="1624998" cy="7599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Measurements</a:t>
            </a:r>
          </a:p>
        </p:txBody>
      </p:sp>
      <p:cxnSp>
        <p:nvCxnSpPr>
          <p:cNvPr id="36" name="Straight Arrow Connector 35">
            <a:extLst>
              <a:ext uri="{FF2B5EF4-FFF2-40B4-BE49-F238E27FC236}">
                <a16:creationId xmlns:a16="http://schemas.microsoft.com/office/drawing/2014/main" id="{D23DA03D-56EB-1E40-8892-40B5BF175243}"/>
              </a:ext>
            </a:extLst>
          </p:cNvPr>
          <p:cNvCxnSpPr>
            <a:cxnSpLocks/>
            <a:stCxn id="109" idx="3"/>
            <a:endCxn id="31" idx="1"/>
          </p:cNvCxnSpPr>
          <p:nvPr/>
        </p:nvCxnSpPr>
        <p:spPr>
          <a:xfrm>
            <a:off x="2384171" y="2063430"/>
            <a:ext cx="892431" cy="58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03882FD-0251-3A4E-9045-D112770B1619}"/>
              </a:ext>
            </a:extLst>
          </p:cNvPr>
          <p:cNvSpPr/>
          <p:nvPr/>
        </p:nvSpPr>
        <p:spPr>
          <a:xfrm>
            <a:off x="9880377" y="1683472"/>
            <a:ext cx="1737513" cy="75991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Microdata</a:t>
            </a:r>
          </a:p>
        </p:txBody>
      </p:sp>
      <p:cxnSp>
        <p:nvCxnSpPr>
          <p:cNvPr id="17" name="Straight Arrow Connector 16">
            <a:extLst>
              <a:ext uri="{FF2B5EF4-FFF2-40B4-BE49-F238E27FC236}">
                <a16:creationId xmlns:a16="http://schemas.microsoft.com/office/drawing/2014/main" id="{A5616956-1F1E-3A48-9E17-5A791F900CF3}"/>
              </a:ext>
            </a:extLst>
          </p:cNvPr>
          <p:cNvCxnSpPr>
            <a:cxnSpLocks/>
            <a:stCxn id="110" idx="3"/>
            <a:endCxn id="16" idx="1"/>
          </p:cNvCxnSpPr>
          <p:nvPr/>
        </p:nvCxnSpPr>
        <p:spPr>
          <a:xfrm>
            <a:off x="9232490" y="2063430"/>
            <a:ext cx="64788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87A86B9-BE9E-BC46-985D-0FF466E443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697" y="2563592"/>
            <a:ext cx="2413355" cy="1811091"/>
          </a:xfrm>
          <a:prstGeom prst="rect">
            <a:avLst/>
          </a:prstGeom>
        </p:spPr>
      </p:pic>
      <p:pic>
        <p:nvPicPr>
          <p:cNvPr id="4" name="Picture 3">
            <a:extLst>
              <a:ext uri="{FF2B5EF4-FFF2-40B4-BE49-F238E27FC236}">
                <a16:creationId xmlns:a16="http://schemas.microsoft.com/office/drawing/2014/main" id="{F3FB8CF0-B637-D84A-8AF9-E4FC18C666B5}"/>
              </a:ext>
            </a:extLst>
          </p:cNvPr>
          <p:cNvPicPr>
            <a:picLocks noChangeAspect="1"/>
          </p:cNvPicPr>
          <p:nvPr/>
        </p:nvPicPr>
        <p:blipFill rotWithShape="1">
          <a:blip r:embed="rId4"/>
          <a:srcRect b="24779"/>
          <a:stretch/>
        </p:blipFill>
        <p:spPr>
          <a:xfrm>
            <a:off x="9755358" y="2545004"/>
            <a:ext cx="1987550" cy="1490283"/>
          </a:xfrm>
          <a:prstGeom prst="rect">
            <a:avLst/>
          </a:prstGeom>
        </p:spPr>
      </p:pic>
    </p:spTree>
    <p:extLst>
      <p:ext uri="{BB962C8B-B14F-4D97-AF65-F5344CB8AC3E}">
        <p14:creationId xmlns:p14="http://schemas.microsoft.com/office/powerpoint/2010/main" val="2783399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10972800" cy="1143000"/>
          </a:xfrm>
        </p:spPr>
        <p:txBody>
          <a:bodyPr>
            <a:normAutofit fontScale="90000"/>
          </a:bodyPr>
          <a:lstStyle/>
          <a:p>
            <a:r>
              <a:rPr lang="en-US" dirty="0"/>
              <a:t>First effort: The block-by-block algorithm</a:t>
            </a:r>
            <a:br>
              <a:rPr lang="en-US" dirty="0"/>
            </a:br>
            <a:r>
              <a:rPr lang="en-US" sz="3100" dirty="0"/>
              <a:t>Independently protect each block (parallel composition)</a:t>
            </a:r>
            <a:endParaRPr lang="en-US" dirty="0"/>
          </a:p>
        </p:txBody>
      </p:sp>
      <p:grpSp>
        <p:nvGrpSpPr>
          <p:cNvPr id="11" name="Group 10">
            <a:extLst>
              <a:ext uri="{FF2B5EF4-FFF2-40B4-BE49-F238E27FC236}">
                <a16:creationId xmlns:a16="http://schemas.microsoft.com/office/drawing/2014/main" id="{EE0A28B8-C7BF-5446-B54B-1BD90A8B81F0}"/>
              </a:ext>
            </a:extLst>
          </p:cNvPr>
          <p:cNvGrpSpPr/>
          <p:nvPr/>
        </p:nvGrpSpPr>
        <p:grpSpPr>
          <a:xfrm>
            <a:off x="2593336" y="1676400"/>
            <a:ext cx="7005328" cy="3796362"/>
            <a:chOff x="243482" y="3352799"/>
            <a:chExt cx="5011622" cy="2715923"/>
          </a:xfrm>
        </p:grpSpPr>
        <p:sp>
          <p:nvSpPr>
            <p:cNvPr id="31" name="Rectangle 30"/>
            <p:cNvSpPr/>
            <p:nvPr/>
          </p:nvSpPr>
          <p:spPr>
            <a:xfrm>
              <a:off x="1487155" y="495300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18" name="Rectangle 17"/>
            <p:cNvSpPr/>
            <p:nvPr/>
          </p:nvSpPr>
          <p:spPr>
            <a:xfrm>
              <a:off x="267708" y="3352799"/>
              <a:ext cx="1349469" cy="14683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8 million blocks</a:t>
              </a:r>
            </a:p>
          </p:txBody>
        </p:sp>
        <p:sp>
          <p:nvSpPr>
            <p:cNvPr id="19" name="Rectangle 18"/>
            <p:cNvSpPr/>
            <p:nvPr/>
          </p:nvSpPr>
          <p:spPr>
            <a:xfrm>
              <a:off x="3883504" y="3352799"/>
              <a:ext cx="1371600" cy="146836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8 million protected blocks</a:t>
              </a:r>
              <a:endParaRPr lang="en-US" sz="1600" b="1" dirty="0">
                <a:solidFill>
                  <a:schemeClr val="bg1"/>
                </a:solidFill>
              </a:endParaRPr>
            </a:p>
          </p:txBody>
        </p:sp>
        <p:sp>
          <p:nvSpPr>
            <p:cNvPr id="20" name="Rectangle 19"/>
            <p:cNvSpPr/>
            <p:nvPr/>
          </p:nvSpPr>
          <p:spPr>
            <a:xfrm>
              <a:off x="1979145" y="3352799"/>
              <a:ext cx="1524000" cy="146836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Disclosure Avoidance System</a:t>
              </a:r>
            </a:p>
          </p:txBody>
        </p:sp>
        <p:cxnSp>
          <p:nvCxnSpPr>
            <p:cNvPr id="9" name="Straight Arrow Connector 8"/>
            <p:cNvCxnSpPr>
              <a:stCxn id="18" idx="3"/>
              <a:endCxn id="20" idx="1"/>
            </p:cNvCxnSpPr>
            <p:nvPr/>
          </p:nvCxnSpPr>
          <p:spPr>
            <a:xfrm>
              <a:off x="1617177" y="4086983"/>
              <a:ext cx="36196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20" idx="3"/>
              <a:endCxn id="19" idx="1"/>
            </p:cNvCxnSpPr>
            <p:nvPr/>
          </p:nvCxnSpPr>
          <p:spPr>
            <a:xfrm>
              <a:off x="3503145" y="4086983"/>
              <a:ext cx="38035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69560" y="495300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23" name="Rectangle 22"/>
            <p:cNvSpPr/>
            <p:nvPr/>
          </p:nvSpPr>
          <p:spPr>
            <a:xfrm>
              <a:off x="499974" y="495300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24" name="Rectangle 23"/>
            <p:cNvSpPr/>
            <p:nvPr/>
          </p:nvSpPr>
          <p:spPr>
            <a:xfrm>
              <a:off x="765767" y="4957196"/>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25" name="Rectangle 24"/>
            <p:cNvSpPr/>
            <p:nvPr/>
          </p:nvSpPr>
          <p:spPr>
            <a:xfrm>
              <a:off x="996181" y="4957196"/>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26" name="Rectangle 25"/>
            <p:cNvSpPr/>
            <p:nvPr/>
          </p:nvSpPr>
          <p:spPr>
            <a:xfrm>
              <a:off x="421960" y="510540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27" name="Rectangle 26"/>
            <p:cNvSpPr/>
            <p:nvPr/>
          </p:nvSpPr>
          <p:spPr>
            <a:xfrm>
              <a:off x="652374" y="510540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28" name="Rectangle 27"/>
            <p:cNvSpPr/>
            <p:nvPr/>
          </p:nvSpPr>
          <p:spPr>
            <a:xfrm>
              <a:off x="918167" y="5109596"/>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30" name="Rectangle 29"/>
            <p:cNvSpPr/>
            <p:nvPr/>
          </p:nvSpPr>
          <p:spPr>
            <a:xfrm>
              <a:off x="1256741" y="495300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32" name="Rectangle 31"/>
            <p:cNvSpPr/>
            <p:nvPr/>
          </p:nvSpPr>
          <p:spPr>
            <a:xfrm>
              <a:off x="1409141" y="510540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29" name="Rectangle 28"/>
            <p:cNvSpPr/>
            <p:nvPr/>
          </p:nvSpPr>
          <p:spPr>
            <a:xfrm>
              <a:off x="1148581" y="5109596"/>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34" name="Rectangle 33"/>
            <p:cNvSpPr/>
            <p:nvPr/>
          </p:nvSpPr>
          <p:spPr>
            <a:xfrm>
              <a:off x="1487155" y="5261996"/>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35" name="Rectangle 34"/>
            <p:cNvSpPr/>
            <p:nvPr/>
          </p:nvSpPr>
          <p:spPr>
            <a:xfrm>
              <a:off x="269560" y="5261996"/>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36" name="Rectangle 35"/>
            <p:cNvSpPr/>
            <p:nvPr/>
          </p:nvSpPr>
          <p:spPr>
            <a:xfrm>
              <a:off x="499974" y="5261996"/>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37" name="Rectangle 36"/>
            <p:cNvSpPr/>
            <p:nvPr/>
          </p:nvSpPr>
          <p:spPr>
            <a:xfrm>
              <a:off x="765767" y="5266192"/>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38" name="Rectangle 37"/>
            <p:cNvSpPr/>
            <p:nvPr/>
          </p:nvSpPr>
          <p:spPr>
            <a:xfrm>
              <a:off x="996181" y="5266192"/>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39" name="Rectangle 38"/>
            <p:cNvSpPr/>
            <p:nvPr/>
          </p:nvSpPr>
          <p:spPr>
            <a:xfrm>
              <a:off x="421960" y="5414396"/>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40" name="Rectangle 39"/>
            <p:cNvSpPr/>
            <p:nvPr/>
          </p:nvSpPr>
          <p:spPr>
            <a:xfrm>
              <a:off x="652374" y="5414396"/>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41" name="Rectangle 40"/>
            <p:cNvSpPr/>
            <p:nvPr/>
          </p:nvSpPr>
          <p:spPr>
            <a:xfrm>
              <a:off x="918167" y="5418592"/>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42" name="Rectangle 41"/>
            <p:cNvSpPr/>
            <p:nvPr/>
          </p:nvSpPr>
          <p:spPr>
            <a:xfrm>
              <a:off x="1256741" y="5261996"/>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43" name="Rectangle 42"/>
            <p:cNvSpPr/>
            <p:nvPr/>
          </p:nvSpPr>
          <p:spPr>
            <a:xfrm>
              <a:off x="1409141" y="5414396"/>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44" name="Rectangle 43"/>
            <p:cNvSpPr/>
            <p:nvPr/>
          </p:nvSpPr>
          <p:spPr>
            <a:xfrm>
              <a:off x="1148581" y="5418592"/>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45" name="Rectangle 44"/>
            <p:cNvSpPr/>
            <p:nvPr/>
          </p:nvSpPr>
          <p:spPr>
            <a:xfrm>
              <a:off x="1461077" y="5582564"/>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46" name="Rectangle 45"/>
            <p:cNvSpPr/>
            <p:nvPr/>
          </p:nvSpPr>
          <p:spPr>
            <a:xfrm>
              <a:off x="243482" y="5582564"/>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47" name="Rectangle 46"/>
            <p:cNvSpPr/>
            <p:nvPr/>
          </p:nvSpPr>
          <p:spPr>
            <a:xfrm>
              <a:off x="473896" y="5582564"/>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48" name="Rectangle 47"/>
            <p:cNvSpPr/>
            <p:nvPr/>
          </p:nvSpPr>
          <p:spPr>
            <a:xfrm>
              <a:off x="739689" y="558676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49" name="Rectangle 48"/>
            <p:cNvSpPr/>
            <p:nvPr/>
          </p:nvSpPr>
          <p:spPr>
            <a:xfrm>
              <a:off x="970103" y="558676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50" name="Rectangle 49"/>
            <p:cNvSpPr/>
            <p:nvPr/>
          </p:nvSpPr>
          <p:spPr>
            <a:xfrm>
              <a:off x="395882" y="5734964"/>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51" name="Rectangle 50"/>
            <p:cNvSpPr/>
            <p:nvPr/>
          </p:nvSpPr>
          <p:spPr>
            <a:xfrm>
              <a:off x="626296" y="5734964"/>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52" name="Rectangle 51"/>
            <p:cNvSpPr/>
            <p:nvPr/>
          </p:nvSpPr>
          <p:spPr>
            <a:xfrm>
              <a:off x="892089" y="573916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53" name="Rectangle 52"/>
            <p:cNvSpPr/>
            <p:nvPr/>
          </p:nvSpPr>
          <p:spPr>
            <a:xfrm>
              <a:off x="1230663" y="5582564"/>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54" name="Rectangle 53"/>
            <p:cNvSpPr/>
            <p:nvPr/>
          </p:nvSpPr>
          <p:spPr>
            <a:xfrm>
              <a:off x="1383063" y="5734964"/>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55" name="Rectangle 54"/>
            <p:cNvSpPr/>
            <p:nvPr/>
          </p:nvSpPr>
          <p:spPr>
            <a:xfrm>
              <a:off x="1122503" y="573916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56" name="Rectangle 55"/>
            <p:cNvSpPr/>
            <p:nvPr/>
          </p:nvSpPr>
          <p:spPr>
            <a:xfrm>
              <a:off x="1461077" y="589156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57" name="Rectangle 56"/>
            <p:cNvSpPr/>
            <p:nvPr/>
          </p:nvSpPr>
          <p:spPr>
            <a:xfrm>
              <a:off x="243482" y="589156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58" name="Rectangle 57"/>
            <p:cNvSpPr/>
            <p:nvPr/>
          </p:nvSpPr>
          <p:spPr>
            <a:xfrm>
              <a:off x="473896" y="589156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59" name="Rectangle 58"/>
            <p:cNvSpPr/>
            <p:nvPr/>
          </p:nvSpPr>
          <p:spPr>
            <a:xfrm>
              <a:off x="739689" y="5895756"/>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60" name="Rectangle 59"/>
            <p:cNvSpPr/>
            <p:nvPr/>
          </p:nvSpPr>
          <p:spPr>
            <a:xfrm>
              <a:off x="970103" y="5895756"/>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64" name="Rectangle 63"/>
            <p:cNvSpPr/>
            <p:nvPr/>
          </p:nvSpPr>
          <p:spPr>
            <a:xfrm>
              <a:off x="1230663" y="5891560"/>
              <a:ext cx="158960" cy="1729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67" name="Rectangle 66"/>
            <p:cNvSpPr/>
            <p:nvPr/>
          </p:nvSpPr>
          <p:spPr>
            <a:xfrm>
              <a:off x="5096144" y="495299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68" name="Rectangle 67"/>
            <p:cNvSpPr/>
            <p:nvPr/>
          </p:nvSpPr>
          <p:spPr>
            <a:xfrm>
              <a:off x="3878549" y="495299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69" name="Rectangle 68"/>
            <p:cNvSpPr/>
            <p:nvPr/>
          </p:nvSpPr>
          <p:spPr>
            <a:xfrm>
              <a:off x="4108963" y="495299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70" name="Rectangle 69"/>
            <p:cNvSpPr/>
            <p:nvPr/>
          </p:nvSpPr>
          <p:spPr>
            <a:xfrm>
              <a:off x="4374756" y="4957191"/>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71" name="Rectangle 70"/>
            <p:cNvSpPr/>
            <p:nvPr/>
          </p:nvSpPr>
          <p:spPr>
            <a:xfrm>
              <a:off x="4605170" y="4957191"/>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72" name="Rectangle 71"/>
            <p:cNvSpPr/>
            <p:nvPr/>
          </p:nvSpPr>
          <p:spPr>
            <a:xfrm>
              <a:off x="4030949" y="510539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73" name="Rectangle 72"/>
            <p:cNvSpPr/>
            <p:nvPr/>
          </p:nvSpPr>
          <p:spPr>
            <a:xfrm>
              <a:off x="4261363" y="510539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74" name="Rectangle 73"/>
            <p:cNvSpPr/>
            <p:nvPr/>
          </p:nvSpPr>
          <p:spPr>
            <a:xfrm>
              <a:off x="4527156" y="5109591"/>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75" name="Rectangle 74"/>
            <p:cNvSpPr/>
            <p:nvPr/>
          </p:nvSpPr>
          <p:spPr>
            <a:xfrm>
              <a:off x="4865730" y="495299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76" name="Rectangle 75"/>
            <p:cNvSpPr/>
            <p:nvPr/>
          </p:nvSpPr>
          <p:spPr>
            <a:xfrm>
              <a:off x="5018130" y="510539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77" name="Rectangle 76"/>
            <p:cNvSpPr/>
            <p:nvPr/>
          </p:nvSpPr>
          <p:spPr>
            <a:xfrm>
              <a:off x="4757570" y="5109591"/>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78" name="Rectangle 77"/>
            <p:cNvSpPr/>
            <p:nvPr/>
          </p:nvSpPr>
          <p:spPr>
            <a:xfrm>
              <a:off x="5096144" y="5261991"/>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79" name="Rectangle 78"/>
            <p:cNvSpPr/>
            <p:nvPr/>
          </p:nvSpPr>
          <p:spPr>
            <a:xfrm>
              <a:off x="3878549" y="5261991"/>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80" name="Rectangle 79"/>
            <p:cNvSpPr/>
            <p:nvPr/>
          </p:nvSpPr>
          <p:spPr>
            <a:xfrm>
              <a:off x="4108963" y="5261991"/>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81" name="Rectangle 80"/>
            <p:cNvSpPr/>
            <p:nvPr/>
          </p:nvSpPr>
          <p:spPr>
            <a:xfrm>
              <a:off x="4374756" y="5266187"/>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82" name="Rectangle 81"/>
            <p:cNvSpPr/>
            <p:nvPr/>
          </p:nvSpPr>
          <p:spPr>
            <a:xfrm>
              <a:off x="4605170" y="5266187"/>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83" name="Rectangle 82"/>
            <p:cNvSpPr/>
            <p:nvPr/>
          </p:nvSpPr>
          <p:spPr>
            <a:xfrm>
              <a:off x="4030949" y="5414391"/>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84" name="Rectangle 83"/>
            <p:cNvSpPr/>
            <p:nvPr/>
          </p:nvSpPr>
          <p:spPr>
            <a:xfrm>
              <a:off x="4261363" y="5414391"/>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85" name="Rectangle 84"/>
            <p:cNvSpPr/>
            <p:nvPr/>
          </p:nvSpPr>
          <p:spPr>
            <a:xfrm>
              <a:off x="4527156" y="5418587"/>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86" name="Rectangle 85"/>
            <p:cNvSpPr/>
            <p:nvPr/>
          </p:nvSpPr>
          <p:spPr>
            <a:xfrm>
              <a:off x="4865730" y="5261991"/>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87" name="Rectangle 86"/>
            <p:cNvSpPr/>
            <p:nvPr/>
          </p:nvSpPr>
          <p:spPr>
            <a:xfrm>
              <a:off x="5018130" y="5414391"/>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88" name="Rectangle 87"/>
            <p:cNvSpPr/>
            <p:nvPr/>
          </p:nvSpPr>
          <p:spPr>
            <a:xfrm>
              <a:off x="4757570" y="5418587"/>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89" name="Rectangle 88"/>
            <p:cNvSpPr/>
            <p:nvPr/>
          </p:nvSpPr>
          <p:spPr>
            <a:xfrm>
              <a:off x="5070066" y="5582559"/>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90" name="Rectangle 89"/>
            <p:cNvSpPr/>
            <p:nvPr/>
          </p:nvSpPr>
          <p:spPr>
            <a:xfrm>
              <a:off x="3852471" y="5582559"/>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91" name="Rectangle 90"/>
            <p:cNvSpPr/>
            <p:nvPr/>
          </p:nvSpPr>
          <p:spPr>
            <a:xfrm>
              <a:off x="4082885" y="5582559"/>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92" name="Rectangle 91"/>
            <p:cNvSpPr/>
            <p:nvPr/>
          </p:nvSpPr>
          <p:spPr>
            <a:xfrm>
              <a:off x="4348678" y="558675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93" name="Rectangle 92"/>
            <p:cNvSpPr/>
            <p:nvPr/>
          </p:nvSpPr>
          <p:spPr>
            <a:xfrm>
              <a:off x="4579092" y="558675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94" name="Rectangle 93"/>
            <p:cNvSpPr/>
            <p:nvPr/>
          </p:nvSpPr>
          <p:spPr>
            <a:xfrm>
              <a:off x="4004871" y="5734959"/>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95" name="Rectangle 94"/>
            <p:cNvSpPr/>
            <p:nvPr/>
          </p:nvSpPr>
          <p:spPr>
            <a:xfrm>
              <a:off x="4235285" y="5734959"/>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96" name="Rectangle 95"/>
            <p:cNvSpPr/>
            <p:nvPr/>
          </p:nvSpPr>
          <p:spPr>
            <a:xfrm>
              <a:off x="4501078" y="573915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97" name="Rectangle 96"/>
            <p:cNvSpPr/>
            <p:nvPr/>
          </p:nvSpPr>
          <p:spPr>
            <a:xfrm>
              <a:off x="4839652" y="5582559"/>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98" name="Rectangle 97"/>
            <p:cNvSpPr/>
            <p:nvPr/>
          </p:nvSpPr>
          <p:spPr>
            <a:xfrm>
              <a:off x="4992052" y="5734959"/>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99" name="Rectangle 98"/>
            <p:cNvSpPr/>
            <p:nvPr/>
          </p:nvSpPr>
          <p:spPr>
            <a:xfrm>
              <a:off x="4731492" y="573915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100" name="Rectangle 99"/>
            <p:cNvSpPr/>
            <p:nvPr/>
          </p:nvSpPr>
          <p:spPr>
            <a:xfrm>
              <a:off x="5070066" y="589155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101" name="Rectangle 100"/>
            <p:cNvSpPr/>
            <p:nvPr/>
          </p:nvSpPr>
          <p:spPr>
            <a:xfrm>
              <a:off x="3852471" y="589155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102" name="Rectangle 101"/>
            <p:cNvSpPr/>
            <p:nvPr/>
          </p:nvSpPr>
          <p:spPr>
            <a:xfrm>
              <a:off x="4082885" y="589155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103" name="Rectangle 102"/>
            <p:cNvSpPr/>
            <p:nvPr/>
          </p:nvSpPr>
          <p:spPr>
            <a:xfrm>
              <a:off x="4348678" y="5895751"/>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104" name="Rectangle 103"/>
            <p:cNvSpPr/>
            <p:nvPr/>
          </p:nvSpPr>
          <p:spPr>
            <a:xfrm>
              <a:off x="4579092" y="5895751"/>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105" name="Rectangle 104"/>
            <p:cNvSpPr/>
            <p:nvPr/>
          </p:nvSpPr>
          <p:spPr>
            <a:xfrm>
              <a:off x="4839652" y="5891555"/>
              <a:ext cx="158960" cy="1729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grpSp>
      <p:sp>
        <p:nvSpPr>
          <p:cNvPr id="156" name="Slide Number Placeholder 155"/>
          <p:cNvSpPr>
            <a:spLocks noGrp="1"/>
          </p:cNvSpPr>
          <p:nvPr>
            <p:ph type="sldNum" sz="quarter" idx="12"/>
          </p:nvPr>
        </p:nvSpPr>
        <p:spPr/>
        <p:txBody>
          <a:bodyPr/>
          <a:lstStyle/>
          <a:p>
            <a:fld id="{6B70B6FD-B4DD-4C3C-B591-D26FF6FF6394}" type="slidenum">
              <a:rPr lang="en-US" smtClean="0"/>
              <a:pPr/>
              <a:t>58</a:t>
            </a:fld>
            <a:endParaRPr lang="en-US"/>
          </a:p>
        </p:txBody>
      </p:sp>
      <p:sp>
        <p:nvSpPr>
          <p:cNvPr id="120" name="Rectangle 119">
            <a:extLst>
              <a:ext uri="{FF2B5EF4-FFF2-40B4-BE49-F238E27FC236}">
                <a16:creationId xmlns:a16="http://schemas.microsoft.com/office/drawing/2014/main" id="{EE79AE2A-D2C7-7B41-849B-71D05D36ADB1}"/>
              </a:ext>
            </a:extLst>
          </p:cNvPr>
          <p:cNvSpPr/>
          <p:nvPr/>
        </p:nvSpPr>
        <p:spPr>
          <a:xfrm rot="16200000">
            <a:off x="3909524" y="3405756"/>
            <a:ext cx="4344253" cy="368018"/>
          </a:xfrm>
          <a:prstGeom prst="rect">
            <a:avLst/>
          </a:prstGeom>
          <a:solidFill>
            <a:srgbClr val="FFFF00">
              <a:alpha val="5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NOISE BARRIER</a:t>
            </a:r>
          </a:p>
        </p:txBody>
      </p:sp>
      <p:sp>
        <p:nvSpPr>
          <p:cNvPr id="2" name="TextBox 1">
            <a:extLst>
              <a:ext uri="{FF2B5EF4-FFF2-40B4-BE49-F238E27FC236}">
                <a16:creationId xmlns:a16="http://schemas.microsoft.com/office/drawing/2014/main" id="{114B375A-9452-5648-8D81-354449EA1F63}"/>
              </a:ext>
            </a:extLst>
          </p:cNvPr>
          <p:cNvSpPr txBox="1"/>
          <p:nvPr/>
        </p:nvSpPr>
        <p:spPr>
          <a:xfrm>
            <a:off x="1757389" y="5775876"/>
            <a:ext cx="8648521" cy="369332"/>
          </a:xfrm>
          <a:prstGeom prst="rect">
            <a:avLst/>
          </a:prstGeom>
          <a:noFill/>
        </p:spPr>
        <p:txBody>
          <a:bodyPr wrap="none" rtlCol="0">
            <a:spAutoFit/>
          </a:bodyPr>
          <a:lstStyle/>
          <a:p>
            <a:r>
              <a:rPr lang="en-US" dirty="0"/>
              <a:t>Measure queries for each block; privatize queries; convert results back to microdata</a:t>
            </a:r>
          </a:p>
        </p:txBody>
      </p:sp>
    </p:spTree>
    <p:extLst>
      <p:ext uri="{BB962C8B-B14F-4D97-AF65-F5344CB8AC3E}">
        <p14:creationId xmlns:p14="http://schemas.microsoft.com/office/powerpoint/2010/main" val="2654514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124" y="274639"/>
            <a:ext cx="8690875" cy="6313414"/>
          </a:xfrm>
          <a:prstGeom prst="rect">
            <a:avLst/>
          </a:prstGeom>
        </p:spPr>
      </p:pic>
      <p:sp>
        <p:nvSpPr>
          <p:cNvPr id="2" name="Title 1">
            <a:extLst>
              <a:ext uri="{FF2B5EF4-FFF2-40B4-BE49-F238E27FC236}">
                <a16:creationId xmlns:a16="http://schemas.microsoft.com/office/drawing/2014/main" id="{9C17ADD3-4F09-9249-A0CA-F9E05CAFCFDE}"/>
              </a:ext>
            </a:extLst>
          </p:cNvPr>
          <p:cNvSpPr>
            <a:spLocks noGrp="1"/>
          </p:cNvSpPr>
          <p:nvPr>
            <p:ph type="title"/>
          </p:nvPr>
        </p:nvSpPr>
        <p:spPr>
          <a:xfrm>
            <a:off x="533400" y="274638"/>
            <a:ext cx="2967724" cy="1143000"/>
          </a:xfrm>
        </p:spPr>
        <p:txBody>
          <a:bodyPr>
            <a:normAutofit fontScale="90000"/>
          </a:bodyPr>
          <a:lstStyle/>
          <a:p>
            <a:r>
              <a:rPr lang="en-US" dirty="0"/>
              <a:t>Tested with data from 1940</a:t>
            </a:r>
          </a:p>
        </p:txBody>
      </p:sp>
      <p:sp>
        <p:nvSpPr>
          <p:cNvPr id="4" name="Content Placeholder 3">
            <a:extLst>
              <a:ext uri="{FF2B5EF4-FFF2-40B4-BE49-F238E27FC236}">
                <a16:creationId xmlns:a16="http://schemas.microsoft.com/office/drawing/2014/main" id="{E7EA9E7B-8EFB-2049-8033-2AF6B8B76C41}"/>
              </a:ext>
            </a:extLst>
          </p:cNvPr>
          <p:cNvSpPr>
            <a:spLocks noGrp="1"/>
          </p:cNvSpPr>
          <p:nvPr>
            <p:ph idx="1"/>
          </p:nvPr>
        </p:nvSpPr>
        <p:spPr>
          <a:xfrm>
            <a:off x="533400" y="1600201"/>
            <a:ext cx="2743200" cy="4525963"/>
          </a:xfrm>
        </p:spPr>
        <p:txBody>
          <a:bodyPr>
            <a:normAutofit fontScale="85000" lnSpcReduction="10000"/>
          </a:bodyPr>
          <a:lstStyle/>
          <a:p>
            <a:r>
              <a:rPr lang="en-US" dirty="0"/>
              <a:t>1940 hierarchy:</a:t>
            </a:r>
          </a:p>
          <a:p>
            <a:pPr marL="457200" indent="-457200">
              <a:buFont typeface="Arial" panose="020B0604020202020204" pitchFamily="34" charset="0"/>
              <a:buChar char="•"/>
            </a:pPr>
            <a:r>
              <a:rPr lang="en-US" dirty="0"/>
              <a:t>Nation</a:t>
            </a:r>
          </a:p>
          <a:p>
            <a:pPr marL="457200" indent="-457200">
              <a:buFont typeface="Arial" panose="020B0604020202020204" pitchFamily="34" charset="0"/>
              <a:buChar char="•"/>
            </a:pPr>
            <a:r>
              <a:rPr lang="en-US" dirty="0"/>
              <a:t>State</a:t>
            </a:r>
          </a:p>
          <a:p>
            <a:pPr marL="457200" indent="-457200">
              <a:buFont typeface="Arial" panose="020B0604020202020204" pitchFamily="34" charset="0"/>
              <a:buChar char="•"/>
            </a:pPr>
            <a:r>
              <a:rPr lang="en-US" dirty="0"/>
              <a:t>County</a:t>
            </a:r>
          </a:p>
          <a:p>
            <a:pPr marL="457200" indent="-457200">
              <a:buFont typeface="Arial" panose="020B0604020202020204" pitchFamily="34" charset="0"/>
              <a:buChar char="•"/>
            </a:pPr>
            <a:r>
              <a:rPr lang="en-US" dirty="0"/>
              <a:t>Enumeration District</a:t>
            </a:r>
          </a:p>
          <a:p>
            <a:endParaRPr lang="en-US" dirty="0"/>
          </a:p>
          <a:p>
            <a:r>
              <a:rPr lang="en-US" dirty="0"/>
              <a:t>Download from </a:t>
            </a:r>
            <a:r>
              <a:rPr lang="en-US" dirty="0" err="1"/>
              <a:t>usa.ipums.org</a:t>
            </a:r>
            <a:endParaRPr lang="en-US" dirty="0"/>
          </a:p>
        </p:txBody>
      </p:sp>
      <p:sp>
        <p:nvSpPr>
          <p:cNvPr id="3" name="Slide Number Placeholder 2"/>
          <p:cNvSpPr>
            <a:spLocks noGrp="1"/>
          </p:cNvSpPr>
          <p:nvPr>
            <p:ph type="sldNum" sz="quarter" idx="12"/>
          </p:nvPr>
        </p:nvSpPr>
        <p:spPr/>
        <p:txBody>
          <a:bodyPr/>
          <a:lstStyle/>
          <a:p>
            <a:fld id="{24BFE6D4-27A9-4AE4-9EAE-AF75F97B179B}" type="slidenum">
              <a:rPr lang="en-US" smtClean="0"/>
              <a:t>59</a:t>
            </a:fld>
            <a:endParaRPr lang="en-US"/>
          </a:p>
        </p:txBody>
      </p:sp>
    </p:spTree>
    <p:extLst>
      <p:ext uri="{BB962C8B-B14F-4D97-AF65-F5344CB8AC3E}">
        <p14:creationId xmlns:p14="http://schemas.microsoft.com/office/powerpoint/2010/main" val="2084729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101E9A-2A54-ED43-9A68-BC1160EC1D98}"/>
              </a:ext>
            </a:extLst>
          </p:cNvPr>
          <p:cNvSpPr>
            <a:spLocks noGrp="1"/>
          </p:cNvSpPr>
          <p:nvPr>
            <p:ph type="title"/>
          </p:nvPr>
        </p:nvSpPr>
        <p:spPr/>
        <p:txBody>
          <a:bodyPr/>
          <a:lstStyle/>
          <a:p>
            <a:pPr algn="l"/>
            <a:r>
              <a:rPr lang="en-US" dirty="0"/>
              <a:t>Gauging the Audience</a:t>
            </a:r>
          </a:p>
        </p:txBody>
      </p:sp>
      <p:sp>
        <p:nvSpPr>
          <p:cNvPr id="5" name="Text Placeholder 4">
            <a:extLst>
              <a:ext uri="{FF2B5EF4-FFF2-40B4-BE49-F238E27FC236}">
                <a16:creationId xmlns:a16="http://schemas.microsoft.com/office/drawing/2014/main" id="{0E948944-1A14-DC4C-A311-8CCE8F4E53C8}"/>
              </a:ext>
            </a:extLst>
          </p:cNvPr>
          <p:cNvSpPr>
            <a:spLocks noGrp="1"/>
          </p:cNvSpPr>
          <p:nvPr>
            <p:ph sz="half" idx="1"/>
          </p:nvPr>
        </p:nvSpPr>
        <p:spPr/>
        <p:txBody>
          <a:bodyPr>
            <a:normAutofit lnSpcReduction="10000"/>
          </a:bodyPr>
          <a:lstStyle/>
          <a:p>
            <a:r>
              <a:rPr lang="en-US" dirty="0"/>
              <a:t>Raise your hand if you are familiar with differential privacy.</a:t>
            </a:r>
          </a:p>
          <a:p>
            <a:endParaRPr lang="en-US" dirty="0"/>
          </a:p>
          <a:p>
            <a:r>
              <a:rPr lang="en-US" dirty="0"/>
              <a:t>Keep your hand in the air if…</a:t>
            </a:r>
          </a:p>
          <a:p>
            <a:pPr marL="457200" indent="-457200">
              <a:buFont typeface="Arial" panose="020B0604020202020204" pitchFamily="34" charset="0"/>
              <a:buChar char="•"/>
            </a:pPr>
            <a:r>
              <a:rPr lang="en-US" dirty="0"/>
              <a:t>You could give a 15-minute introduction to differential privacy.</a:t>
            </a:r>
          </a:p>
          <a:p>
            <a:pPr marL="457200" indent="-457200">
              <a:buFont typeface="Arial" panose="020B0604020202020204" pitchFamily="34" charset="0"/>
              <a:buChar char="•"/>
            </a:pPr>
            <a:r>
              <a:rPr lang="en-US" dirty="0"/>
              <a:t>You could give a 90-minute tutorial on differential privacy, with programming examples.</a:t>
            </a:r>
          </a:p>
        </p:txBody>
      </p:sp>
      <p:pic>
        <p:nvPicPr>
          <p:cNvPr id="7" name="Content Placeholder 6">
            <a:extLst>
              <a:ext uri="{FF2B5EF4-FFF2-40B4-BE49-F238E27FC236}">
                <a16:creationId xmlns:a16="http://schemas.microsoft.com/office/drawing/2014/main" id="{320BD380-444B-4C49-B95E-B63BB8271CB9}"/>
              </a:ext>
            </a:extLst>
          </p:cNvPr>
          <p:cNvPicPr>
            <a:picLocks noGrp="1" noChangeAspect="1"/>
          </p:cNvPicPr>
          <p:nvPr>
            <p:ph sz="half" idx="2"/>
          </p:nvPr>
        </p:nvPicPr>
        <p:blipFill>
          <a:blip r:embed="rId2"/>
          <a:stretch>
            <a:fillRect/>
          </a:stretch>
        </p:blipFill>
        <p:spPr>
          <a:xfrm>
            <a:off x="7207338" y="1600200"/>
            <a:ext cx="3365323" cy="4525963"/>
          </a:xfrm>
          <a:prstGeom prst="rect">
            <a:avLst/>
          </a:prstGeom>
        </p:spPr>
      </p:pic>
      <p:sp>
        <p:nvSpPr>
          <p:cNvPr id="2" name="Slide Number Placeholder 1">
            <a:extLst>
              <a:ext uri="{FF2B5EF4-FFF2-40B4-BE49-F238E27FC236}">
                <a16:creationId xmlns:a16="http://schemas.microsoft.com/office/drawing/2014/main" id="{6359C7A6-A793-014D-9F22-166E887FB95C}"/>
              </a:ext>
            </a:extLst>
          </p:cNvPr>
          <p:cNvSpPr>
            <a:spLocks noGrp="1"/>
          </p:cNvSpPr>
          <p:nvPr>
            <p:ph type="sldNum" sz="quarter" idx="12"/>
          </p:nvPr>
        </p:nvSpPr>
        <p:spPr/>
        <p:txBody>
          <a:bodyPr/>
          <a:lstStyle/>
          <a:p>
            <a:fld id="{6B70B6FD-B4DD-4C3C-B591-D26FF6FF6394}" type="slidenum">
              <a:rPr lang="en-US" smtClean="0"/>
              <a:pPr/>
              <a:t>6</a:t>
            </a:fld>
            <a:endParaRPr lang="en-US"/>
          </a:p>
        </p:txBody>
      </p:sp>
    </p:spTree>
    <p:extLst>
      <p:ext uri="{BB962C8B-B14F-4D97-AF65-F5344CB8AC3E}">
        <p14:creationId xmlns:p14="http://schemas.microsoft.com/office/powerpoint/2010/main" val="333965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9F20B-24E7-E042-AEE8-55B71B2AF445}"/>
              </a:ext>
            </a:extLst>
          </p:cNvPr>
          <p:cNvSpPr>
            <a:spLocks noGrp="1"/>
          </p:cNvSpPr>
          <p:nvPr>
            <p:ph type="title"/>
          </p:nvPr>
        </p:nvSpPr>
        <p:spPr/>
        <p:txBody>
          <a:bodyPr/>
          <a:lstStyle/>
          <a:p>
            <a:r>
              <a:rPr lang="en-US" dirty="0"/>
              <a:t>Block-by-block algorithm (also called </a:t>
            </a:r>
            <a:r>
              <a:rPr lang="en-US" dirty="0" err="1"/>
              <a:t>bottomUp</a:t>
            </a:r>
            <a:r>
              <a:rPr lang="en-US" dirty="0"/>
              <a:t>)</a:t>
            </a:r>
          </a:p>
        </p:txBody>
      </p:sp>
      <p:sp>
        <p:nvSpPr>
          <p:cNvPr id="3" name="Content Placeholder 2">
            <a:extLst>
              <a:ext uri="{FF2B5EF4-FFF2-40B4-BE49-F238E27FC236}">
                <a16:creationId xmlns:a16="http://schemas.microsoft.com/office/drawing/2014/main" id="{D7AB3A99-73D5-9E4A-B8D4-910D7BF48F2B}"/>
              </a:ext>
            </a:extLst>
          </p:cNvPr>
          <p:cNvSpPr>
            <a:spLocks noGrp="1"/>
          </p:cNvSpPr>
          <p:nvPr>
            <p:ph idx="1"/>
          </p:nvPr>
        </p:nvSpPr>
        <p:spPr/>
        <p:txBody>
          <a:bodyPr>
            <a:normAutofit fontScale="85000" lnSpcReduction="10000"/>
          </a:bodyPr>
          <a:lstStyle/>
          <a:p>
            <a:r>
              <a:rPr lang="en-US" dirty="0"/>
              <a:t>Mechanism:</a:t>
            </a:r>
          </a:p>
          <a:p>
            <a:pPr lvl="1"/>
            <a:r>
              <a:rPr lang="en-US" dirty="0"/>
              <a:t>Select, Measure, Reconstruct separately on each block</a:t>
            </a:r>
          </a:p>
          <a:p>
            <a:r>
              <a:rPr lang="en-US" dirty="0"/>
              <a:t>Advantages:</a:t>
            </a:r>
          </a:p>
          <a:p>
            <a:pPr lvl="1"/>
            <a:r>
              <a:rPr lang="en-US" dirty="0"/>
              <a:t>Simple and easy to parallelize</a:t>
            </a:r>
          </a:p>
          <a:p>
            <a:pPr lvl="1"/>
            <a:r>
              <a:rPr lang="en-US" dirty="0"/>
              <a:t>Privacy cost does not depend on # of blocks</a:t>
            </a:r>
          </a:p>
          <a:p>
            <a:pPr lvl="1"/>
            <a:r>
              <a:rPr lang="en-US" dirty="0"/>
              <a:t>Releasing DP for one block has same cost as releasing for all</a:t>
            </a:r>
          </a:p>
          <a:p>
            <a:r>
              <a:rPr lang="en-US" dirty="0"/>
              <a:t>Disadvantages</a:t>
            </a:r>
          </a:p>
          <a:p>
            <a:pPr lvl="1"/>
            <a:r>
              <a:rPr lang="en-US" dirty="0"/>
              <a:t>Significant error at higher level</a:t>
            </a:r>
          </a:p>
          <a:p>
            <a:pPr lvl="1"/>
            <a:r>
              <a:rPr lang="en-US" dirty="0"/>
              <a:t>Error adds up</a:t>
            </a:r>
          </a:p>
          <a:p>
            <a:pPr lvl="1"/>
            <a:r>
              <a:rPr lang="en-US" dirty="0"/>
              <a:t>Variance of each </a:t>
            </a:r>
            <a:r>
              <a:rPr lang="en-US" dirty="0" err="1"/>
              <a:t>geounit</a:t>
            </a:r>
            <a:r>
              <a:rPr lang="en-US" dirty="0"/>
              <a:t> is proportional to the number of blocks it contains</a:t>
            </a:r>
          </a:p>
        </p:txBody>
      </p:sp>
      <p:sp>
        <p:nvSpPr>
          <p:cNvPr id="4" name="Slide Number Placeholder 3">
            <a:extLst>
              <a:ext uri="{FF2B5EF4-FFF2-40B4-BE49-F238E27FC236}">
                <a16:creationId xmlns:a16="http://schemas.microsoft.com/office/drawing/2014/main" id="{A0027D0A-8DB8-7849-B179-75738E996CA6}"/>
              </a:ext>
            </a:extLst>
          </p:cNvPr>
          <p:cNvSpPr>
            <a:spLocks noGrp="1"/>
          </p:cNvSpPr>
          <p:nvPr>
            <p:ph type="sldNum" sz="quarter" idx="12"/>
          </p:nvPr>
        </p:nvSpPr>
        <p:spPr/>
        <p:txBody>
          <a:bodyPr/>
          <a:lstStyle/>
          <a:p>
            <a:fld id="{6B70B6FD-B4DD-4C3C-B591-D26FF6FF6394}" type="slidenum">
              <a:rPr lang="en-US" smtClean="0"/>
              <a:pPr/>
              <a:t>60</a:t>
            </a:fld>
            <a:endParaRPr lang="en-US"/>
          </a:p>
        </p:txBody>
      </p:sp>
    </p:spTree>
    <p:extLst>
      <p:ext uri="{BB962C8B-B14F-4D97-AF65-F5344CB8AC3E}">
        <p14:creationId xmlns:p14="http://schemas.microsoft.com/office/powerpoint/2010/main" val="2409216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New algorithm: the top-down mechanism</a:t>
            </a:r>
          </a:p>
        </p:txBody>
      </p:sp>
      <p:sp>
        <p:nvSpPr>
          <p:cNvPr id="2" name="Content Placeholder 1"/>
          <p:cNvSpPr>
            <a:spLocks noGrp="1"/>
          </p:cNvSpPr>
          <p:nvPr>
            <p:ph idx="1"/>
          </p:nvPr>
        </p:nvSpPr>
        <p:spPr/>
        <p:txBody>
          <a:bodyPr>
            <a:normAutofit fontScale="92500" lnSpcReduction="20000"/>
          </a:bodyPr>
          <a:lstStyle/>
          <a:p>
            <a:pPr marL="1371600" indent="-1371600"/>
            <a:r>
              <a:rPr lang="en-US" dirty="0"/>
              <a:t>Step 1: Generate national histogram without geographic identifiers.</a:t>
            </a:r>
          </a:p>
          <a:p>
            <a:pPr marL="1371600" indent="-1371600"/>
            <a:r>
              <a:rPr lang="en-US" dirty="0"/>
              <a:t>Step 2: Allocate counts in histogram to each geography </a:t>
            </a:r>
            <a:br>
              <a:rPr lang="en-US" dirty="0"/>
            </a:br>
            <a:r>
              <a:rPr lang="en-US" dirty="0"/>
              <a:t>“top down.”</a:t>
            </a:r>
          </a:p>
          <a:p>
            <a:pPr marL="2232025" lvl="1" indent="-1371600"/>
            <a:r>
              <a:rPr lang="en-US" dirty="0"/>
              <a:t>National-level measurements - </a:t>
            </a:r>
            <a:r>
              <a:rPr lang="en-US" dirty="0" err="1"/>
              <a:t>ℇ</a:t>
            </a:r>
            <a:r>
              <a:rPr lang="en-US" baseline="-25000" dirty="0" err="1"/>
              <a:t>nat</a:t>
            </a:r>
            <a:endParaRPr lang="en-US" baseline="-25000" dirty="0"/>
          </a:p>
          <a:p>
            <a:pPr marL="2232025" lvl="1" indent="-1371600"/>
            <a:r>
              <a:rPr lang="en-US" dirty="0"/>
              <a:t>State-level histograms - </a:t>
            </a:r>
            <a:r>
              <a:rPr lang="en-US" dirty="0" err="1"/>
              <a:t>ℇ</a:t>
            </a:r>
            <a:r>
              <a:rPr lang="en-US" baseline="-25000" dirty="0" err="1"/>
              <a:t>state</a:t>
            </a:r>
            <a:endParaRPr lang="en-US" dirty="0"/>
          </a:p>
          <a:p>
            <a:pPr marL="2232025" lvl="1" indent="-1371600"/>
            <a:r>
              <a:rPr lang="en-US" dirty="0"/>
              <a:t>County-level histograms - </a:t>
            </a:r>
            <a:r>
              <a:rPr lang="en-US" dirty="0" err="1"/>
              <a:t>ℇ</a:t>
            </a:r>
            <a:r>
              <a:rPr lang="en-US" baseline="-25000" dirty="0" err="1"/>
              <a:t>county</a:t>
            </a:r>
            <a:endParaRPr lang="en-US" dirty="0"/>
          </a:p>
          <a:p>
            <a:pPr marL="2232025" lvl="1" indent="-1371600"/>
            <a:r>
              <a:rPr lang="en-US" dirty="0"/>
              <a:t>Tract-level histograms - </a:t>
            </a:r>
            <a:r>
              <a:rPr lang="en-US" dirty="0" err="1"/>
              <a:t>ℇ</a:t>
            </a:r>
            <a:r>
              <a:rPr lang="en-US" baseline="-25000" dirty="0" err="1"/>
              <a:t>tract</a:t>
            </a:r>
            <a:endParaRPr lang="en-US" dirty="0"/>
          </a:p>
          <a:p>
            <a:pPr marL="2232025" lvl="1" indent="-1371600"/>
            <a:r>
              <a:rPr lang="en-US" dirty="0"/>
              <a:t>Block-group level histograms - </a:t>
            </a:r>
            <a:r>
              <a:rPr lang="en-US" dirty="0" err="1"/>
              <a:t>ℇ</a:t>
            </a:r>
            <a:r>
              <a:rPr lang="en-US" baseline="-25000" dirty="0" err="1"/>
              <a:t>blockgroup</a:t>
            </a:r>
            <a:endParaRPr lang="en-US" dirty="0"/>
          </a:p>
          <a:p>
            <a:pPr marL="2232025" lvl="1" indent="-1371600"/>
            <a:r>
              <a:rPr lang="en-US" dirty="0"/>
              <a:t>Block-level histograms - </a:t>
            </a:r>
            <a:r>
              <a:rPr lang="en-US" dirty="0" err="1"/>
              <a:t>ℇ</a:t>
            </a:r>
            <a:r>
              <a:rPr lang="en-US" baseline="-25000" dirty="0" err="1"/>
              <a:t>block</a:t>
            </a:r>
            <a:endParaRPr lang="en-US" dirty="0"/>
          </a:p>
        </p:txBody>
      </p:sp>
      <p:sp>
        <p:nvSpPr>
          <p:cNvPr id="156" name="Slide Number Placeholder 155"/>
          <p:cNvSpPr>
            <a:spLocks noGrp="1"/>
          </p:cNvSpPr>
          <p:nvPr>
            <p:ph type="sldNum" sz="quarter" idx="12"/>
          </p:nvPr>
        </p:nvSpPr>
        <p:spPr/>
        <p:txBody>
          <a:bodyPr/>
          <a:lstStyle/>
          <a:p>
            <a:fld id="{6B70B6FD-B4DD-4C3C-B591-D26FF6FF6394}" type="slidenum">
              <a:rPr lang="en-US" smtClean="0"/>
              <a:pPr/>
              <a:t>61</a:t>
            </a:fld>
            <a:endParaRPr lang="en-US"/>
          </a:p>
        </p:txBody>
      </p:sp>
      <p:sp>
        <p:nvSpPr>
          <p:cNvPr id="3" name="Rectangle 2">
            <a:extLst>
              <a:ext uri="{FF2B5EF4-FFF2-40B4-BE49-F238E27FC236}">
                <a16:creationId xmlns:a16="http://schemas.microsoft.com/office/drawing/2014/main" id="{5AA96C1A-C421-EC49-90B7-F9744D0B2FE9}"/>
              </a:ext>
            </a:extLst>
          </p:cNvPr>
          <p:cNvSpPr/>
          <p:nvPr/>
        </p:nvSpPr>
        <p:spPr>
          <a:xfrm>
            <a:off x="3581400" y="6126164"/>
            <a:ext cx="7620000" cy="523220"/>
          </a:xfrm>
          <a:prstGeom prst="rect">
            <a:avLst/>
          </a:prstGeom>
        </p:spPr>
        <p:txBody>
          <a:bodyPr wrap="square">
            <a:spAutoFit/>
          </a:bodyPr>
          <a:lstStyle/>
          <a:p>
            <a:r>
              <a:rPr lang="en-US" sz="2800" dirty="0" err="1"/>
              <a:t>ℇ</a:t>
            </a:r>
            <a:r>
              <a:rPr lang="en-US" sz="2800" dirty="0"/>
              <a:t>=</a:t>
            </a:r>
            <a:r>
              <a:rPr lang="en-US" sz="2800" baseline="-25000" dirty="0"/>
              <a:t> </a:t>
            </a:r>
            <a:r>
              <a:rPr lang="en-US" sz="2800" dirty="0" err="1"/>
              <a:t>ℇ</a:t>
            </a:r>
            <a:r>
              <a:rPr lang="en-US" sz="2800" baseline="-25000" dirty="0" err="1"/>
              <a:t>nat</a:t>
            </a:r>
            <a:r>
              <a:rPr lang="en-US" sz="2800" baseline="-25000" dirty="0"/>
              <a:t> </a:t>
            </a:r>
            <a:r>
              <a:rPr lang="en-US" sz="2800" dirty="0"/>
              <a:t>+</a:t>
            </a:r>
            <a:r>
              <a:rPr lang="en-US" sz="2800" baseline="-25000" dirty="0"/>
              <a:t> </a:t>
            </a:r>
            <a:r>
              <a:rPr lang="en-US" sz="2800" dirty="0" err="1"/>
              <a:t>ℇ</a:t>
            </a:r>
            <a:r>
              <a:rPr lang="en-US" sz="2800" baseline="-25000" dirty="0" err="1"/>
              <a:t>state</a:t>
            </a:r>
            <a:r>
              <a:rPr lang="en-US" sz="2800" baseline="-25000" dirty="0"/>
              <a:t> </a:t>
            </a:r>
            <a:r>
              <a:rPr lang="en-US" sz="2800" dirty="0"/>
              <a:t>+</a:t>
            </a:r>
            <a:r>
              <a:rPr lang="en-US" sz="2800" baseline="-25000" dirty="0"/>
              <a:t> </a:t>
            </a:r>
            <a:r>
              <a:rPr lang="en-US" sz="2800" dirty="0" err="1"/>
              <a:t>ℇ</a:t>
            </a:r>
            <a:r>
              <a:rPr lang="en-US" sz="2800" baseline="-25000" dirty="0" err="1"/>
              <a:t>county</a:t>
            </a:r>
            <a:r>
              <a:rPr lang="en-US" sz="2800" baseline="-25000" dirty="0"/>
              <a:t> </a:t>
            </a:r>
            <a:r>
              <a:rPr lang="en-US" sz="2800" dirty="0"/>
              <a:t>+</a:t>
            </a:r>
            <a:r>
              <a:rPr lang="en-US" sz="2800" baseline="-25000" dirty="0"/>
              <a:t>   </a:t>
            </a:r>
            <a:r>
              <a:rPr lang="en-US" sz="2800" dirty="0" err="1"/>
              <a:t>ℇ</a:t>
            </a:r>
            <a:r>
              <a:rPr lang="en-US" sz="2800" baseline="-25000" dirty="0" err="1"/>
              <a:t>tract</a:t>
            </a:r>
            <a:r>
              <a:rPr lang="en-US" sz="2800" baseline="-25000" dirty="0"/>
              <a:t> </a:t>
            </a:r>
            <a:r>
              <a:rPr lang="en-US" sz="2800" dirty="0"/>
              <a:t>+</a:t>
            </a:r>
            <a:r>
              <a:rPr lang="en-US" sz="2800" baseline="-25000" dirty="0"/>
              <a:t>  </a:t>
            </a:r>
            <a:r>
              <a:rPr lang="en-US" sz="2800" dirty="0" err="1"/>
              <a:t>ℇ</a:t>
            </a:r>
            <a:r>
              <a:rPr lang="en-US" sz="2800" baseline="-25000" dirty="0" err="1"/>
              <a:t>blockgroup</a:t>
            </a:r>
            <a:r>
              <a:rPr lang="en-US" sz="2800" baseline="-25000" dirty="0"/>
              <a:t> </a:t>
            </a:r>
            <a:r>
              <a:rPr lang="en-US" sz="2800" dirty="0"/>
              <a:t>+</a:t>
            </a:r>
            <a:r>
              <a:rPr lang="en-US" sz="2800" baseline="-25000" dirty="0"/>
              <a:t>  </a:t>
            </a:r>
            <a:r>
              <a:rPr lang="en-US" sz="2800" dirty="0" err="1"/>
              <a:t>ℇ</a:t>
            </a:r>
            <a:r>
              <a:rPr lang="en-US" sz="2800" baseline="-25000" dirty="0" err="1"/>
              <a:t>block</a:t>
            </a:r>
            <a:endParaRPr lang="en-US" sz="2800" dirty="0"/>
          </a:p>
        </p:txBody>
      </p:sp>
    </p:spTree>
    <p:extLst>
      <p:ext uri="{BB962C8B-B14F-4D97-AF65-F5344CB8AC3E}">
        <p14:creationId xmlns:p14="http://schemas.microsoft.com/office/powerpoint/2010/main" val="2097385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9A35A5A-8FE8-B34C-AD92-533D2358811B}"/>
              </a:ext>
            </a:extLst>
          </p:cNvPr>
          <p:cNvSpPr>
            <a:spLocks noGrp="1"/>
          </p:cNvSpPr>
          <p:nvPr>
            <p:ph type="title"/>
          </p:nvPr>
        </p:nvSpPr>
        <p:spPr/>
        <p:txBody>
          <a:bodyPr/>
          <a:lstStyle/>
          <a:p>
            <a:r>
              <a:rPr lang="en-US" dirty="0"/>
              <a:t>The top-down algorithm…</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8555CED5-98A5-DE4D-91AF-B1281F7D50AC}"/>
                  </a:ext>
                </a:extLst>
              </p:cNvPr>
              <p:cNvSpPr>
                <a:spLocks noGrp="1"/>
              </p:cNvSpPr>
              <p:nvPr>
                <p:ph idx="1"/>
              </p:nvPr>
            </p:nvSpPr>
            <p:spPr/>
            <p:txBody>
              <a:bodyPr/>
              <a:lstStyle/>
              <a:p>
                <a:r>
                  <a:rPr lang="en-US" dirty="0"/>
                  <a:t>Using </a:t>
                </a:r>
                <a:r>
                  <a:rPr lang="en-US" dirty="0" err="1"/>
                  <a:t>ℇ</a:t>
                </a:r>
                <a:r>
                  <a:rPr lang="en-US" baseline="-25000" dirty="0" err="1"/>
                  <a:t>state</a:t>
                </a:r>
                <a:r>
                  <a:rPr lang="en-US" dirty="0"/>
                  <a:t> generate state histograms:</a:t>
                </a:r>
              </a:p>
              <a:p>
                <a:pPr algn="ctr"/>
                <a14:m>
                  <m:oMath xmlns:m="http://schemas.openxmlformats.org/officeDocument/2006/math">
                    <m:sSubSup>
                      <m:sSubSupPr>
                        <m:ctrlPr>
                          <a:rPr lang="en-US" i="1" smtClean="0">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𝐻</m:t>
                            </m:r>
                          </m:e>
                        </m:acc>
                      </m:e>
                      <m:sub>
                        <m:r>
                          <a:rPr lang="en-US" b="0" i="1" smtClean="0">
                            <a:latin typeface="Cambria Math" panose="02040503050406030204" pitchFamily="18" charset="0"/>
                          </a:rPr>
                          <m:t>𝐴𝐾</m:t>
                        </m:r>
                      </m:sub>
                      <m:sup>
                        <m:r>
                          <a:rPr lang="en-US" b="0" i="1" smtClean="0">
                            <a:latin typeface="Cambria Math" panose="02040503050406030204" pitchFamily="18" charset="0"/>
                          </a:rPr>
                          <m:t>1</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𝐻</m:t>
                            </m:r>
                          </m:e>
                        </m:acc>
                      </m:e>
                      <m:sub>
                        <m:r>
                          <a:rPr lang="en-US" b="0" i="1" smtClean="0">
                            <a:latin typeface="Cambria Math" panose="02040503050406030204" pitchFamily="18" charset="0"/>
                          </a:rPr>
                          <m:t>𝐴𝐿</m:t>
                        </m:r>
                      </m:sub>
                      <m:sup>
                        <m:r>
                          <a:rPr lang="en-US" i="1">
                            <a:latin typeface="Cambria Math" panose="02040503050406030204" pitchFamily="18" charset="0"/>
                          </a:rPr>
                          <m:t>1</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𝐻</m:t>
                            </m:r>
                          </m:e>
                        </m:acc>
                      </m:e>
                      <m:sub>
                        <m:r>
                          <a:rPr lang="en-US" b="0" i="1" smtClean="0">
                            <a:latin typeface="Cambria Math" panose="02040503050406030204" pitchFamily="18" charset="0"/>
                          </a:rPr>
                          <m:t>𝑊𝑌</m:t>
                        </m:r>
                      </m:sub>
                      <m:sup>
                        <m:r>
                          <a:rPr lang="en-US" i="1">
                            <a:latin typeface="Cambria Math" panose="02040503050406030204" pitchFamily="18" charset="0"/>
                          </a:rPr>
                          <m:t>1</m:t>
                        </m:r>
                      </m:sup>
                    </m:sSubSup>
                  </m:oMath>
                </a14:m>
                <a:endParaRPr lang="en-US" dirty="0"/>
              </a:p>
              <a:p>
                <a:endParaRPr lang="en-US" dirty="0"/>
              </a:p>
              <a:p>
                <a:r>
                  <a:rPr lang="en-US" dirty="0"/>
                  <a:t>All histograms are consistent:</a:t>
                </a:r>
              </a:p>
              <a:p>
                <a:pPr algn="ctr"/>
                <a14:m>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𝑠𝑡𝑎𝑡𝑒𝑠</m:t>
                        </m:r>
                      </m:sub>
                      <m:sup/>
                      <m:e>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𝐻</m:t>
                                </m:r>
                              </m:e>
                            </m:acc>
                          </m:e>
                          <m:sub>
                            <m:r>
                              <a:rPr lang="en-US" b="0" i="1" smtClean="0">
                                <a:latin typeface="Cambria Math" panose="02040503050406030204" pitchFamily="18" charset="0"/>
                              </a:rPr>
                              <m:t>𝑠</m:t>
                            </m:r>
                          </m:sub>
                          <m:sup>
                            <m:r>
                              <a:rPr lang="en-US" i="1">
                                <a:latin typeface="Cambria Math" panose="02040503050406030204" pitchFamily="18" charset="0"/>
                              </a:rPr>
                              <m:t>1</m:t>
                            </m:r>
                          </m:sup>
                        </m:sSubSup>
                      </m:e>
                    </m:nary>
                  </m:oMath>
                </a14:m>
                <a:r>
                  <a:rPr lang="en-US" dirty="0"/>
                  <a:t>= </a:t>
                </a:r>
                <a14:m>
                  <m:oMath xmlns:m="http://schemas.openxmlformats.org/officeDocument/2006/math">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𝐻</m:t>
                            </m:r>
                          </m:e>
                        </m:acc>
                      </m:e>
                      <m:sub/>
                      <m:sup>
                        <m:r>
                          <a:rPr lang="en-US" b="0" i="1" smtClean="0">
                            <a:latin typeface="Cambria Math" panose="02040503050406030204" pitchFamily="18" charset="0"/>
                          </a:rPr>
                          <m:t>0</m:t>
                        </m:r>
                      </m:sup>
                    </m:sSubSup>
                  </m:oMath>
                </a14:m>
                <a:endParaRPr lang="en-US" dirty="0"/>
              </a:p>
              <a:p>
                <a:r>
                  <a:rPr lang="en-US" dirty="0"/>
                  <a:t>Repeat for each </a:t>
                </a:r>
                <a:r>
                  <a:rPr lang="en-US" dirty="0" err="1"/>
                  <a:t>geolevel</a:t>
                </a:r>
                <a:endParaRPr lang="en-US" dirty="0"/>
              </a:p>
            </p:txBody>
          </p:sp>
        </mc:Choice>
        <mc:Fallback xmlns="">
          <p:sp>
            <p:nvSpPr>
              <p:cNvPr id="11" name="Content Placeholder 10">
                <a:extLst>
                  <a:ext uri="{FF2B5EF4-FFF2-40B4-BE49-F238E27FC236}">
                    <a16:creationId xmlns:a16="http://schemas.microsoft.com/office/drawing/2014/main" id="{8555CED5-98A5-DE4D-91AF-B1281F7D50AC}"/>
                  </a:ext>
                </a:extLst>
              </p:cNvPr>
              <p:cNvSpPr>
                <a:spLocks noGrp="1" noRot="1" noChangeAspect="1" noMove="1" noResize="1" noEditPoints="1" noAdjustHandles="1" noChangeArrowheads="1" noChangeShapeType="1" noTextEdit="1"/>
              </p:cNvSpPr>
              <p:nvPr>
                <p:ph idx="1"/>
              </p:nvPr>
            </p:nvSpPr>
            <p:spPr>
              <a:blipFill>
                <a:blip r:embed="rId2"/>
                <a:stretch>
                  <a:fillRect l="-1378" t="-140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B25AA3E2-9781-E546-AC90-A553473261E8}"/>
              </a:ext>
            </a:extLst>
          </p:cNvPr>
          <p:cNvSpPr>
            <a:spLocks noGrp="1"/>
          </p:cNvSpPr>
          <p:nvPr>
            <p:ph type="sldNum" sz="quarter" idx="12"/>
          </p:nvPr>
        </p:nvSpPr>
        <p:spPr/>
        <p:txBody>
          <a:bodyPr/>
          <a:lstStyle/>
          <a:p>
            <a:fld id="{6B70B6FD-B4DD-4C3C-B591-D26FF6FF6394}" type="slidenum">
              <a:rPr lang="en-US" smtClean="0"/>
              <a:pPr/>
              <a:t>62</a:t>
            </a:fld>
            <a:endParaRPr lang="en-US"/>
          </a:p>
        </p:txBody>
      </p:sp>
    </p:spTree>
    <p:extLst>
      <p:ext uri="{BB962C8B-B14F-4D97-AF65-F5344CB8AC3E}">
        <p14:creationId xmlns:p14="http://schemas.microsoft.com/office/powerpoint/2010/main" val="11951798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C2842378-37A4-4740-B0A9-C807A2FCC2D1}"/>
              </a:ext>
            </a:extLst>
          </p:cNvPr>
          <p:cNvSpPr/>
          <p:nvPr/>
        </p:nvSpPr>
        <p:spPr>
          <a:xfrm rot="16200000">
            <a:off x="3345781" y="3486938"/>
            <a:ext cx="4997100" cy="11576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000" dirty="0">
                <a:solidFill>
                  <a:schemeClr val="tx1"/>
                </a:solidFill>
              </a:rPr>
              <a:t>NOISE                       BARRIER</a:t>
            </a:r>
          </a:p>
        </p:txBody>
      </p:sp>
      <p:sp>
        <p:nvSpPr>
          <p:cNvPr id="5" name="Title 4"/>
          <p:cNvSpPr>
            <a:spLocks noGrp="1"/>
          </p:cNvSpPr>
          <p:nvPr>
            <p:ph type="title"/>
          </p:nvPr>
        </p:nvSpPr>
        <p:spPr/>
        <p:txBody>
          <a:bodyPr>
            <a:normAutofit fontScale="90000"/>
          </a:bodyPr>
          <a:lstStyle/>
          <a:p>
            <a:r>
              <a:rPr lang="en-US" dirty="0"/>
              <a:t>New algorithm: the top-down mechanism</a:t>
            </a:r>
          </a:p>
        </p:txBody>
      </p:sp>
      <p:sp>
        <p:nvSpPr>
          <p:cNvPr id="109" name="Rectangle 108"/>
          <p:cNvSpPr/>
          <p:nvPr/>
        </p:nvSpPr>
        <p:spPr>
          <a:xfrm>
            <a:off x="3200399" y="1686871"/>
            <a:ext cx="1973073" cy="5486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 National histogram</a:t>
            </a:r>
          </a:p>
        </p:txBody>
      </p:sp>
      <p:sp>
        <p:nvSpPr>
          <p:cNvPr id="110" name="Rectangle 109"/>
          <p:cNvSpPr/>
          <p:nvPr/>
        </p:nvSpPr>
        <p:spPr>
          <a:xfrm>
            <a:off x="7392062" y="1666875"/>
            <a:ext cx="1483204"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National Histogram</a:t>
            </a:r>
          </a:p>
        </p:txBody>
      </p:sp>
      <p:cxnSp>
        <p:nvCxnSpPr>
          <p:cNvPr id="111" name="Straight Arrow Connector 110"/>
          <p:cNvCxnSpPr>
            <a:cxnSpLocks/>
            <a:stCxn id="109" idx="3"/>
            <a:endCxn id="110" idx="1"/>
          </p:cNvCxnSpPr>
          <p:nvPr/>
        </p:nvCxnSpPr>
        <p:spPr>
          <a:xfrm flipV="1">
            <a:off x="5173472" y="1941195"/>
            <a:ext cx="2218590" cy="199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3200400" y="2489678"/>
            <a:ext cx="1973073" cy="5486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52 “state” Histograms</a:t>
            </a:r>
          </a:p>
        </p:txBody>
      </p:sp>
      <p:sp>
        <p:nvSpPr>
          <p:cNvPr id="115" name="Rectangle 114"/>
          <p:cNvSpPr/>
          <p:nvPr/>
        </p:nvSpPr>
        <p:spPr>
          <a:xfrm>
            <a:off x="3200400" y="3295882"/>
            <a:ext cx="1973073" cy="5486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3142 “county” histograms</a:t>
            </a:r>
          </a:p>
        </p:txBody>
      </p:sp>
      <p:sp>
        <p:nvSpPr>
          <p:cNvPr id="116" name="Rectangle 115"/>
          <p:cNvSpPr/>
          <p:nvPr/>
        </p:nvSpPr>
        <p:spPr>
          <a:xfrm>
            <a:off x="3179523" y="4089431"/>
            <a:ext cx="1973073" cy="5486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75,000 tract</a:t>
            </a:r>
          </a:p>
          <a:p>
            <a:pPr algn="ctr"/>
            <a:r>
              <a:rPr lang="en-US" sz="1600" b="1" dirty="0"/>
              <a:t>histograms</a:t>
            </a:r>
          </a:p>
        </p:txBody>
      </p:sp>
      <p:sp>
        <p:nvSpPr>
          <p:cNvPr id="117" name="Rectangle 116"/>
          <p:cNvSpPr/>
          <p:nvPr/>
        </p:nvSpPr>
        <p:spPr>
          <a:xfrm>
            <a:off x="3200400" y="5813921"/>
            <a:ext cx="1973073" cy="5486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8 M block histograms</a:t>
            </a:r>
          </a:p>
        </p:txBody>
      </p:sp>
      <p:sp>
        <p:nvSpPr>
          <p:cNvPr id="119" name="Rectangle 118"/>
          <p:cNvSpPr/>
          <p:nvPr/>
        </p:nvSpPr>
        <p:spPr>
          <a:xfrm>
            <a:off x="5615929" y="1683473"/>
            <a:ext cx="443318" cy="5486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l-GR" sz="3200" b="1" dirty="0"/>
              <a:t>ε</a:t>
            </a:r>
            <a:endParaRPr lang="en-US" sz="3200" dirty="0"/>
          </a:p>
        </p:txBody>
      </p:sp>
      <p:sp>
        <p:nvSpPr>
          <p:cNvPr id="121" name="Rectangle 120"/>
          <p:cNvSpPr/>
          <p:nvPr/>
        </p:nvSpPr>
        <p:spPr>
          <a:xfrm>
            <a:off x="7348439" y="2489677"/>
            <a:ext cx="1570451"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52 state histograms</a:t>
            </a:r>
          </a:p>
        </p:txBody>
      </p:sp>
      <p:sp>
        <p:nvSpPr>
          <p:cNvPr id="122" name="Rectangle 121"/>
          <p:cNvSpPr/>
          <p:nvPr/>
        </p:nvSpPr>
        <p:spPr>
          <a:xfrm>
            <a:off x="7086697" y="3311687"/>
            <a:ext cx="2093935"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3,142 county histograms</a:t>
            </a:r>
          </a:p>
        </p:txBody>
      </p:sp>
      <p:sp>
        <p:nvSpPr>
          <p:cNvPr id="123" name="Rectangle 122"/>
          <p:cNvSpPr/>
          <p:nvPr/>
        </p:nvSpPr>
        <p:spPr>
          <a:xfrm>
            <a:off x="6905617" y="4089431"/>
            <a:ext cx="2414342"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75,000 census tract histograms</a:t>
            </a:r>
          </a:p>
        </p:txBody>
      </p:sp>
      <p:sp>
        <p:nvSpPr>
          <p:cNvPr id="124" name="Rectangle 123"/>
          <p:cNvSpPr/>
          <p:nvPr/>
        </p:nvSpPr>
        <p:spPr>
          <a:xfrm>
            <a:off x="6513729" y="5813920"/>
            <a:ext cx="3239871"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8 M block histograms</a:t>
            </a:r>
          </a:p>
        </p:txBody>
      </p:sp>
      <p:cxnSp>
        <p:nvCxnSpPr>
          <p:cNvPr id="127" name="Straight Arrow Connector 126"/>
          <p:cNvCxnSpPr>
            <a:stCxn id="114" idx="3"/>
            <a:endCxn id="121" idx="1"/>
          </p:cNvCxnSpPr>
          <p:nvPr/>
        </p:nvCxnSpPr>
        <p:spPr>
          <a:xfrm flipV="1">
            <a:off x="5173473" y="2763997"/>
            <a:ext cx="2174966"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115" idx="3"/>
            <a:endCxn id="122" idx="1"/>
          </p:cNvCxnSpPr>
          <p:nvPr/>
        </p:nvCxnSpPr>
        <p:spPr>
          <a:xfrm>
            <a:off x="5173473" y="3570202"/>
            <a:ext cx="1913224" cy="158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16" idx="3"/>
            <a:endCxn id="123" idx="1"/>
          </p:cNvCxnSpPr>
          <p:nvPr/>
        </p:nvCxnSpPr>
        <p:spPr>
          <a:xfrm>
            <a:off x="5152596" y="4363751"/>
            <a:ext cx="175302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17" idx="3"/>
            <a:endCxn id="124" idx="1"/>
          </p:cNvCxnSpPr>
          <p:nvPr/>
        </p:nvCxnSpPr>
        <p:spPr>
          <a:xfrm flipV="1">
            <a:off x="5173473" y="6088240"/>
            <a:ext cx="1340256"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9" name="Rectangle 138"/>
          <p:cNvSpPr/>
          <p:nvPr/>
        </p:nvSpPr>
        <p:spPr>
          <a:xfrm>
            <a:off x="5594142" y="2468752"/>
            <a:ext cx="443318" cy="5486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l-GR" sz="3200" b="1" dirty="0"/>
              <a:t>ε</a:t>
            </a:r>
            <a:endParaRPr lang="en-US" sz="3200" dirty="0"/>
          </a:p>
        </p:txBody>
      </p:sp>
      <p:sp>
        <p:nvSpPr>
          <p:cNvPr id="140" name="Rectangle 139"/>
          <p:cNvSpPr/>
          <p:nvPr/>
        </p:nvSpPr>
        <p:spPr>
          <a:xfrm>
            <a:off x="5602056" y="3294749"/>
            <a:ext cx="443318" cy="5486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l-GR" sz="3200" b="1" dirty="0"/>
              <a:t>ε</a:t>
            </a:r>
            <a:endParaRPr lang="en-US" sz="3200" dirty="0"/>
          </a:p>
        </p:txBody>
      </p:sp>
      <p:sp>
        <p:nvSpPr>
          <p:cNvPr id="141" name="Rectangle 140"/>
          <p:cNvSpPr/>
          <p:nvPr/>
        </p:nvSpPr>
        <p:spPr>
          <a:xfrm>
            <a:off x="5573264" y="4061183"/>
            <a:ext cx="443318" cy="5486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l-GR" sz="3200" b="1" dirty="0"/>
              <a:t>ε</a:t>
            </a:r>
            <a:endParaRPr lang="en-US" sz="3200" dirty="0"/>
          </a:p>
        </p:txBody>
      </p:sp>
      <p:sp>
        <p:nvSpPr>
          <p:cNvPr id="142" name="Rectangle 141"/>
          <p:cNvSpPr/>
          <p:nvPr/>
        </p:nvSpPr>
        <p:spPr>
          <a:xfrm>
            <a:off x="5594140" y="5853712"/>
            <a:ext cx="443318" cy="5486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l-GR" sz="3200" b="1" dirty="0"/>
              <a:t>ε</a:t>
            </a:r>
            <a:endParaRPr lang="en-US" sz="3200" dirty="0"/>
          </a:p>
        </p:txBody>
      </p:sp>
      <p:cxnSp>
        <p:nvCxnSpPr>
          <p:cNvPr id="143" name="Straight Arrow Connector 142"/>
          <p:cNvCxnSpPr>
            <a:cxnSpLocks/>
            <a:stCxn id="110" idx="2"/>
            <a:endCxn id="121" idx="0"/>
          </p:cNvCxnSpPr>
          <p:nvPr/>
        </p:nvCxnSpPr>
        <p:spPr>
          <a:xfrm>
            <a:off x="8133664" y="2215515"/>
            <a:ext cx="1" cy="27416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cxnSpLocks/>
            <a:stCxn id="121" idx="2"/>
            <a:endCxn id="122" idx="0"/>
          </p:cNvCxnSpPr>
          <p:nvPr/>
        </p:nvCxnSpPr>
        <p:spPr>
          <a:xfrm>
            <a:off x="8133665" y="3038317"/>
            <a:ext cx="0" cy="2733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cxnSpLocks/>
            <a:stCxn id="122" idx="2"/>
            <a:endCxn id="123" idx="0"/>
          </p:cNvCxnSpPr>
          <p:nvPr/>
        </p:nvCxnSpPr>
        <p:spPr>
          <a:xfrm flipH="1">
            <a:off x="8112788" y="3860327"/>
            <a:ext cx="20877" cy="2291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cxnSpLocks/>
            <a:stCxn id="123" idx="2"/>
            <a:endCxn id="76" idx="0"/>
          </p:cNvCxnSpPr>
          <p:nvPr/>
        </p:nvCxnSpPr>
        <p:spPr>
          <a:xfrm>
            <a:off x="8112788" y="4638071"/>
            <a:ext cx="20877" cy="29158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6" name="Slide Number Placeholder 155"/>
          <p:cNvSpPr>
            <a:spLocks noGrp="1"/>
          </p:cNvSpPr>
          <p:nvPr>
            <p:ph type="sldNum" sz="quarter" idx="12"/>
          </p:nvPr>
        </p:nvSpPr>
        <p:spPr/>
        <p:txBody>
          <a:bodyPr/>
          <a:lstStyle/>
          <a:p>
            <a:fld id="{6B70B6FD-B4DD-4C3C-B591-D26FF6FF6394}" type="slidenum">
              <a:rPr lang="en-US" smtClean="0"/>
              <a:pPr/>
              <a:t>63</a:t>
            </a:fld>
            <a:endParaRPr lang="en-US"/>
          </a:p>
        </p:txBody>
      </p:sp>
      <p:sp>
        <p:nvSpPr>
          <p:cNvPr id="2" name="TextBox 1">
            <a:extLst>
              <a:ext uri="{FF2B5EF4-FFF2-40B4-BE49-F238E27FC236}">
                <a16:creationId xmlns:a16="http://schemas.microsoft.com/office/drawing/2014/main" id="{9B57F766-3686-4346-90B6-67C0C25AFA77}"/>
              </a:ext>
            </a:extLst>
          </p:cNvPr>
          <p:cNvSpPr txBox="1"/>
          <p:nvPr/>
        </p:nvSpPr>
        <p:spPr>
          <a:xfrm>
            <a:off x="472622" y="1060332"/>
            <a:ext cx="2056973" cy="646331"/>
          </a:xfrm>
          <a:prstGeom prst="rect">
            <a:avLst/>
          </a:prstGeom>
          <a:noFill/>
        </p:spPr>
        <p:txBody>
          <a:bodyPr wrap="none" rtlCol="0">
            <a:spAutoFit/>
          </a:bodyPr>
          <a:lstStyle/>
          <a:p>
            <a:pPr algn="ctr"/>
            <a:r>
              <a:rPr lang="en-US" b="1" dirty="0"/>
              <a:t>Edited</a:t>
            </a:r>
          </a:p>
          <a:p>
            <a:pPr algn="ctr"/>
            <a:r>
              <a:rPr lang="en-US" b="1" dirty="0"/>
              <a:t>Confidential data</a:t>
            </a:r>
          </a:p>
        </p:txBody>
      </p:sp>
      <p:sp>
        <p:nvSpPr>
          <p:cNvPr id="33" name="Rectangle 32">
            <a:extLst>
              <a:ext uri="{FF2B5EF4-FFF2-40B4-BE49-F238E27FC236}">
                <a16:creationId xmlns:a16="http://schemas.microsoft.com/office/drawing/2014/main" id="{6FABD3DD-6367-F148-BDA0-4FE94D76EBFD}"/>
              </a:ext>
            </a:extLst>
          </p:cNvPr>
          <p:cNvSpPr/>
          <p:nvPr/>
        </p:nvSpPr>
        <p:spPr>
          <a:xfrm>
            <a:off x="472622" y="1684420"/>
            <a:ext cx="1973073" cy="5486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330M records</a:t>
            </a:r>
          </a:p>
        </p:txBody>
      </p:sp>
      <p:cxnSp>
        <p:nvCxnSpPr>
          <p:cNvPr id="36" name="Straight Arrow Connector 35">
            <a:extLst>
              <a:ext uri="{FF2B5EF4-FFF2-40B4-BE49-F238E27FC236}">
                <a16:creationId xmlns:a16="http://schemas.microsoft.com/office/drawing/2014/main" id="{F2C44AEF-9596-C04D-85BC-55E3C199BF97}"/>
              </a:ext>
            </a:extLst>
          </p:cNvPr>
          <p:cNvCxnSpPr>
            <a:cxnSpLocks/>
            <a:stCxn id="33" idx="3"/>
            <a:endCxn id="109" idx="1"/>
          </p:cNvCxnSpPr>
          <p:nvPr/>
        </p:nvCxnSpPr>
        <p:spPr>
          <a:xfrm>
            <a:off x="2445695" y="1958740"/>
            <a:ext cx="754704" cy="24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E72636F-71EE-3543-BA82-425F5FBDFBA4}"/>
              </a:ext>
            </a:extLst>
          </p:cNvPr>
          <p:cNvSpPr txBox="1"/>
          <p:nvPr/>
        </p:nvSpPr>
        <p:spPr>
          <a:xfrm>
            <a:off x="3074502" y="1037141"/>
            <a:ext cx="2056973" cy="646331"/>
          </a:xfrm>
          <a:prstGeom prst="rect">
            <a:avLst/>
          </a:prstGeom>
          <a:noFill/>
        </p:spPr>
        <p:txBody>
          <a:bodyPr wrap="none" rtlCol="0">
            <a:spAutoFit/>
          </a:bodyPr>
          <a:lstStyle/>
          <a:p>
            <a:pPr algn="ctr"/>
            <a:r>
              <a:rPr lang="en-US" b="1" dirty="0"/>
              <a:t>Tabulated</a:t>
            </a:r>
          </a:p>
          <a:p>
            <a:pPr algn="ctr"/>
            <a:r>
              <a:rPr lang="en-US" b="1" dirty="0"/>
              <a:t>Confidential data</a:t>
            </a:r>
          </a:p>
        </p:txBody>
      </p:sp>
      <p:cxnSp>
        <p:nvCxnSpPr>
          <p:cNvPr id="15" name="Curved Connector 14">
            <a:extLst>
              <a:ext uri="{FF2B5EF4-FFF2-40B4-BE49-F238E27FC236}">
                <a16:creationId xmlns:a16="http://schemas.microsoft.com/office/drawing/2014/main" id="{0BAFC01C-9FFA-9243-AC4F-87F71781913F}"/>
              </a:ext>
            </a:extLst>
          </p:cNvPr>
          <p:cNvCxnSpPr>
            <a:stCxn id="33" idx="2"/>
            <a:endCxn id="114" idx="1"/>
          </p:cNvCxnSpPr>
          <p:nvPr/>
        </p:nvCxnSpPr>
        <p:spPr>
          <a:xfrm rot="16200000" flipH="1">
            <a:off x="2064310" y="1627908"/>
            <a:ext cx="530938" cy="1741241"/>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F5D2FDA6-9977-2C45-84E0-9B2F260474A4}"/>
              </a:ext>
            </a:extLst>
          </p:cNvPr>
          <p:cNvCxnSpPr>
            <a:cxnSpLocks/>
            <a:stCxn id="33" idx="2"/>
            <a:endCxn id="115" idx="1"/>
          </p:cNvCxnSpPr>
          <p:nvPr/>
        </p:nvCxnSpPr>
        <p:spPr>
          <a:xfrm rot="16200000" flipH="1">
            <a:off x="1661208" y="2031010"/>
            <a:ext cx="1337142" cy="1741241"/>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442C91D5-15DA-3E4D-943E-F88685F395F9}"/>
              </a:ext>
            </a:extLst>
          </p:cNvPr>
          <p:cNvCxnSpPr>
            <a:cxnSpLocks/>
            <a:stCxn id="33" idx="2"/>
            <a:endCxn id="116" idx="1"/>
          </p:cNvCxnSpPr>
          <p:nvPr/>
        </p:nvCxnSpPr>
        <p:spPr>
          <a:xfrm rot="16200000" flipH="1">
            <a:off x="1253996" y="2438223"/>
            <a:ext cx="2130691" cy="1720364"/>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urved Connector 51">
            <a:extLst>
              <a:ext uri="{FF2B5EF4-FFF2-40B4-BE49-F238E27FC236}">
                <a16:creationId xmlns:a16="http://schemas.microsoft.com/office/drawing/2014/main" id="{40A60958-A402-A245-ADA2-F6E29EF073F6}"/>
              </a:ext>
            </a:extLst>
          </p:cNvPr>
          <p:cNvCxnSpPr>
            <a:cxnSpLocks/>
            <a:stCxn id="33" idx="2"/>
            <a:endCxn id="117" idx="1"/>
          </p:cNvCxnSpPr>
          <p:nvPr/>
        </p:nvCxnSpPr>
        <p:spPr>
          <a:xfrm rot="16200000" flipH="1">
            <a:off x="402189" y="3290029"/>
            <a:ext cx="3855181" cy="1741241"/>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9789855B-6DAC-FC41-959B-AADE191D8BBF}"/>
              </a:ext>
            </a:extLst>
          </p:cNvPr>
          <p:cNvSpPr/>
          <p:nvPr/>
        </p:nvSpPr>
        <p:spPr>
          <a:xfrm>
            <a:off x="3200400" y="4929659"/>
            <a:ext cx="1973073" cy="5486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8 M block group histograms</a:t>
            </a:r>
          </a:p>
        </p:txBody>
      </p:sp>
      <p:sp>
        <p:nvSpPr>
          <p:cNvPr id="76" name="Rectangle 75">
            <a:extLst>
              <a:ext uri="{FF2B5EF4-FFF2-40B4-BE49-F238E27FC236}">
                <a16:creationId xmlns:a16="http://schemas.microsoft.com/office/drawing/2014/main" id="{1EFDE855-BF25-484F-B1B7-C2F81EE6598C}"/>
              </a:ext>
            </a:extLst>
          </p:cNvPr>
          <p:cNvSpPr/>
          <p:nvPr/>
        </p:nvSpPr>
        <p:spPr>
          <a:xfrm>
            <a:off x="6513729" y="4929658"/>
            <a:ext cx="3239871"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1 M block group histograms</a:t>
            </a:r>
          </a:p>
        </p:txBody>
      </p:sp>
      <p:cxnSp>
        <p:nvCxnSpPr>
          <p:cNvPr id="79" name="Straight Arrow Connector 78">
            <a:extLst>
              <a:ext uri="{FF2B5EF4-FFF2-40B4-BE49-F238E27FC236}">
                <a16:creationId xmlns:a16="http://schemas.microsoft.com/office/drawing/2014/main" id="{C12DA84E-EC30-9944-ADAE-52CB11D62BA2}"/>
              </a:ext>
            </a:extLst>
          </p:cNvPr>
          <p:cNvCxnSpPr>
            <a:cxnSpLocks/>
            <a:stCxn id="76" idx="2"/>
            <a:endCxn id="124" idx="0"/>
          </p:cNvCxnSpPr>
          <p:nvPr/>
        </p:nvCxnSpPr>
        <p:spPr>
          <a:xfrm>
            <a:off x="8133665" y="5478298"/>
            <a:ext cx="0" cy="33562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2" name="Curved Connector 81">
            <a:extLst>
              <a:ext uri="{FF2B5EF4-FFF2-40B4-BE49-F238E27FC236}">
                <a16:creationId xmlns:a16="http://schemas.microsoft.com/office/drawing/2014/main" id="{A44989CE-5C59-774C-949B-6F518A074A99}"/>
              </a:ext>
            </a:extLst>
          </p:cNvPr>
          <p:cNvCxnSpPr>
            <a:cxnSpLocks/>
            <a:stCxn id="33" idx="2"/>
            <a:endCxn id="75" idx="1"/>
          </p:cNvCxnSpPr>
          <p:nvPr/>
        </p:nvCxnSpPr>
        <p:spPr>
          <a:xfrm rot="16200000" flipH="1">
            <a:off x="844320" y="2847898"/>
            <a:ext cx="2970919" cy="1741241"/>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C80CE67C-7B94-BE43-93F6-92B6DB9DDD4D}"/>
              </a:ext>
            </a:extLst>
          </p:cNvPr>
          <p:cNvCxnSpPr>
            <a:cxnSpLocks/>
            <a:stCxn id="75" idx="3"/>
            <a:endCxn id="76" idx="1"/>
          </p:cNvCxnSpPr>
          <p:nvPr/>
        </p:nvCxnSpPr>
        <p:spPr>
          <a:xfrm flipV="1">
            <a:off x="5173473" y="5203978"/>
            <a:ext cx="1340256"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DE5E094D-C34E-D849-A926-1E00B3931C51}"/>
              </a:ext>
            </a:extLst>
          </p:cNvPr>
          <p:cNvSpPr/>
          <p:nvPr/>
        </p:nvSpPr>
        <p:spPr>
          <a:xfrm>
            <a:off x="5594140" y="4969450"/>
            <a:ext cx="443318" cy="5486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l-GR" sz="3200" b="1" dirty="0"/>
              <a:t>ε</a:t>
            </a:r>
            <a:endParaRPr lang="en-US" sz="3200" dirty="0"/>
          </a:p>
        </p:txBody>
      </p:sp>
    </p:spTree>
    <p:extLst>
      <p:ext uri="{BB962C8B-B14F-4D97-AF65-F5344CB8AC3E}">
        <p14:creationId xmlns:p14="http://schemas.microsoft.com/office/powerpoint/2010/main" val="301728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C2842378-37A4-4740-B0A9-C807A2FCC2D1}"/>
              </a:ext>
            </a:extLst>
          </p:cNvPr>
          <p:cNvSpPr/>
          <p:nvPr/>
        </p:nvSpPr>
        <p:spPr>
          <a:xfrm rot="16200000">
            <a:off x="3345781" y="3486938"/>
            <a:ext cx="4997100" cy="11576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000" dirty="0">
                <a:solidFill>
                  <a:schemeClr val="tx1"/>
                </a:solidFill>
              </a:rPr>
              <a:t>NOISE                       BARRIER</a:t>
            </a:r>
          </a:p>
        </p:txBody>
      </p:sp>
      <p:sp>
        <p:nvSpPr>
          <p:cNvPr id="5" name="Title 4"/>
          <p:cNvSpPr>
            <a:spLocks noGrp="1"/>
          </p:cNvSpPr>
          <p:nvPr>
            <p:ph type="title"/>
          </p:nvPr>
        </p:nvSpPr>
        <p:spPr/>
        <p:txBody>
          <a:bodyPr>
            <a:normAutofit fontScale="90000"/>
          </a:bodyPr>
          <a:lstStyle/>
          <a:p>
            <a:r>
              <a:rPr lang="en-US" dirty="0"/>
              <a:t>Post-process for non-negativity and consistency</a:t>
            </a:r>
          </a:p>
        </p:txBody>
      </p:sp>
      <p:sp>
        <p:nvSpPr>
          <p:cNvPr id="109" name="Rectangle 108"/>
          <p:cNvSpPr/>
          <p:nvPr/>
        </p:nvSpPr>
        <p:spPr>
          <a:xfrm>
            <a:off x="3200399" y="1686871"/>
            <a:ext cx="1973073" cy="5486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 National histogram</a:t>
            </a:r>
          </a:p>
        </p:txBody>
      </p:sp>
      <p:sp>
        <p:nvSpPr>
          <p:cNvPr id="110" name="Rectangle 109"/>
          <p:cNvSpPr/>
          <p:nvPr/>
        </p:nvSpPr>
        <p:spPr>
          <a:xfrm>
            <a:off x="7392062" y="1666875"/>
            <a:ext cx="1483204"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National Histogram</a:t>
            </a:r>
          </a:p>
        </p:txBody>
      </p:sp>
      <p:cxnSp>
        <p:nvCxnSpPr>
          <p:cNvPr id="111" name="Straight Arrow Connector 110"/>
          <p:cNvCxnSpPr>
            <a:cxnSpLocks/>
            <a:stCxn id="109" idx="3"/>
            <a:endCxn id="110" idx="1"/>
          </p:cNvCxnSpPr>
          <p:nvPr/>
        </p:nvCxnSpPr>
        <p:spPr>
          <a:xfrm flipV="1">
            <a:off x="5173472" y="1941195"/>
            <a:ext cx="2218590" cy="199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3200400" y="2489678"/>
            <a:ext cx="1973073" cy="5486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52 “state” Histograms</a:t>
            </a:r>
          </a:p>
        </p:txBody>
      </p:sp>
      <p:sp>
        <p:nvSpPr>
          <p:cNvPr id="115" name="Rectangle 114"/>
          <p:cNvSpPr/>
          <p:nvPr/>
        </p:nvSpPr>
        <p:spPr>
          <a:xfrm>
            <a:off x="3200400" y="3295882"/>
            <a:ext cx="1973073" cy="5486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3142 “county” histograms</a:t>
            </a:r>
          </a:p>
        </p:txBody>
      </p:sp>
      <p:sp>
        <p:nvSpPr>
          <p:cNvPr id="116" name="Rectangle 115"/>
          <p:cNvSpPr/>
          <p:nvPr/>
        </p:nvSpPr>
        <p:spPr>
          <a:xfrm>
            <a:off x="3179523" y="4089431"/>
            <a:ext cx="1973073" cy="5486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75,000 tract</a:t>
            </a:r>
          </a:p>
          <a:p>
            <a:pPr algn="ctr"/>
            <a:r>
              <a:rPr lang="en-US" sz="1600" b="1" dirty="0"/>
              <a:t>histograms</a:t>
            </a:r>
          </a:p>
        </p:txBody>
      </p:sp>
      <p:sp>
        <p:nvSpPr>
          <p:cNvPr id="117" name="Rectangle 116"/>
          <p:cNvSpPr/>
          <p:nvPr/>
        </p:nvSpPr>
        <p:spPr>
          <a:xfrm>
            <a:off x="3200400" y="5813921"/>
            <a:ext cx="1973073" cy="5486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8 M block histograms</a:t>
            </a:r>
          </a:p>
        </p:txBody>
      </p:sp>
      <p:sp>
        <p:nvSpPr>
          <p:cNvPr id="119" name="Rectangle 118"/>
          <p:cNvSpPr/>
          <p:nvPr/>
        </p:nvSpPr>
        <p:spPr>
          <a:xfrm>
            <a:off x="5615929" y="1683473"/>
            <a:ext cx="443318" cy="5486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l-GR" sz="3200" b="1" dirty="0"/>
              <a:t>ε</a:t>
            </a:r>
            <a:endParaRPr lang="en-US" sz="3200" dirty="0"/>
          </a:p>
        </p:txBody>
      </p:sp>
      <p:sp>
        <p:nvSpPr>
          <p:cNvPr id="121" name="Rectangle 120"/>
          <p:cNvSpPr/>
          <p:nvPr/>
        </p:nvSpPr>
        <p:spPr>
          <a:xfrm>
            <a:off x="7348439" y="2489677"/>
            <a:ext cx="1570451"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52 state histograms</a:t>
            </a:r>
          </a:p>
        </p:txBody>
      </p:sp>
      <p:sp>
        <p:nvSpPr>
          <p:cNvPr id="122" name="Rectangle 121"/>
          <p:cNvSpPr/>
          <p:nvPr/>
        </p:nvSpPr>
        <p:spPr>
          <a:xfrm>
            <a:off x="7086697" y="3311687"/>
            <a:ext cx="2093935"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3,142 county histograms</a:t>
            </a:r>
          </a:p>
        </p:txBody>
      </p:sp>
      <p:sp>
        <p:nvSpPr>
          <p:cNvPr id="123" name="Rectangle 122"/>
          <p:cNvSpPr/>
          <p:nvPr/>
        </p:nvSpPr>
        <p:spPr>
          <a:xfrm>
            <a:off x="6905617" y="4089431"/>
            <a:ext cx="2414342"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75,000 census tract histograms</a:t>
            </a:r>
          </a:p>
        </p:txBody>
      </p:sp>
      <p:sp>
        <p:nvSpPr>
          <p:cNvPr id="124" name="Rectangle 123"/>
          <p:cNvSpPr/>
          <p:nvPr/>
        </p:nvSpPr>
        <p:spPr>
          <a:xfrm>
            <a:off x="6513729" y="5813920"/>
            <a:ext cx="3239871"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8 M block histograms</a:t>
            </a:r>
          </a:p>
        </p:txBody>
      </p:sp>
      <p:cxnSp>
        <p:nvCxnSpPr>
          <p:cNvPr id="127" name="Straight Arrow Connector 126"/>
          <p:cNvCxnSpPr>
            <a:stCxn id="114" idx="3"/>
            <a:endCxn id="121" idx="1"/>
          </p:cNvCxnSpPr>
          <p:nvPr/>
        </p:nvCxnSpPr>
        <p:spPr>
          <a:xfrm flipV="1">
            <a:off x="5173473" y="2763997"/>
            <a:ext cx="2174966"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115" idx="3"/>
            <a:endCxn id="122" idx="1"/>
          </p:cNvCxnSpPr>
          <p:nvPr/>
        </p:nvCxnSpPr>
        <p:spPr>
          <a:xfrm>
            <a:off x="5173473" y="3570202"/>
            <a:ext cx="1913224" cy="158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16" idx="3"/>
            <a:endCxn id="123" idx="1"/>
          </p:cNvCxnSpPr>
          <p:nvPr/>
        </p:nvCxnSpPr>
        <p:spPr>
          <a:xfrm>
            <a:off x="5152596" y="4363751"/>
            <a:ext cx="175302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17" idx="3"/>
            <a:endCxn id="124" idx="1"/>
          </p:cNvCxnSpPr>
          <p:nvPr/>
        </p:nvCxnSpPr>
        <p:spPr>
          <a:xfrm flipV="1">
            <a:off x="5173473" y="6088240"/>
            <a:ext cx="1340256"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9" name="Rectangle 138"/>
          <p:cNvSpPr/>
          <p:nvPr/>
        </p:nvSpPr>
        <p:spPr>
          <a:xfrm>
            <a:off x="5594142" y="2468752"/>
            <a:ext cx="443318" cy="5486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l-GR" sz="3200" b="1" dirty="0"/>
              <a:t>ε</a:t>
            </a:r>
            <a:endParaRPr lang="en-US" sz="3200" dirty="0"/>
          </a:p>
        </p:txBody>
      </p:sp>
      <p:sp>
        <p:nvSpPr>
          <p:cNvPr id="140" name="Rectangle 139"/>
          <p:cNvSpPr/>
          <p:nvPr/>
        </p:nvSpPr>
        <p:spPr>
          <a:xfrm>
            <a:off x="5602056" y="3294749"/>
            <a:ext cx="443318" cy="5486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l-GR" sz="3200" b="1" dirty="0"/>
              <a:t>ε</a:t>
            </a:r>
            <a:endParaRPr lang="en-US" sz="3200" dirty="0"/>
          </a:p>
        </p:txBody>
      </p:sp>
      <p:sp>
        <p:nvSpPr>
          <p:cNvPr id="141" name="Rectangle 140"/>
          <p:cNvSpPr/>
          <p:nvPr/>
        </p:nvSpPr>
        <p:spPr>
          <a:xfrm>
            <a:off x="5573264" y="4061183"/>
            <a:ext cx="443318" cy="5486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l-GR" sz="3200" b="1" dirty="0"/>
              <a:t>ε</a:t>
            </a:r>
            <a:endParaRPr lang="en-US" sz="3200" dirty="0"/>
          </a:p>
        </p:txBody>
      </p:sp>
      <p:sp>
        <p:nvSpPr>
          <p:cNvPr id="142" name="Rectangle 141"/>
          <p:cNvSpPr/>
          <p:nvPr/>
        </p:nvSpPr>
        <p:spPr>
          <a:xfrm>
            <a:off x="5594140" y="5853712"/>
            <a:ext cx="443318" cy="5486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l-GR" sz="3200" b="1" dirty="0"/>
              <a:t>ε</a:t>
            </a:r>
            <a:endParaRPr lang="en-US" sz="3200" dirty="0"/>
          </a:p>
        </p:txBody>
      </p:sp>
      <p:cxnSp>
        <p:nvCxnSpPr>
          <p:cNvPr id="143" name="Straight Arrow Connector 142"/>
          <p:cNvCxnSpPr>
            <a:cxnSpLocks/>
            <a:stCxn id="110" idx="2"/>
            <a:endCxn id="121" idx="0"/>
          </p:cNvCxnSpPr>
          <p:nvPr/>
        </p:nvCxnSpPr>
        <p:spPr>
          <a:xfrm>
            <a:off x="8133664" y="2215515"/>
            <a:ext cx="1" cy="27416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cxnSpLocks/>
            <a:stCxn id="121" idx="2"/>
            <a:endCxn id="122" idx="0"/>
          </p:cNvCxnSpPr>
          <p:nvPr/>
        </p:nvCxnSpPr>
        <p:spPr>
          <a:xfrm>
            <a:off x="8133665" y="3038317"/>
            <a:ext cx="0" cy="2733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cxnSpLocks/>
            <a:stCxn id="122" idx="2"/>
            <a:endCxn id="123" idx="0"/>
          </p:cNvCxnSpPr>
          <p:nvPr/>
        </p:nvCxnSpPr>
        <p:spPr>
          <a:xfrm flipH="1">
            <a:off x="8112788" y="3860327"/>
            <a:ext cx="20877" cy="2291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cxnSpLocks/>
            <a:stCxn id="123" idx="2"/>
            <a:endCxn id="76" idx="0"/>
          </p:cNvCxnSpPr>
          <p:nvPr/>
        </p:nvCxnSpPr>
        <p:spPr>
          <a:xfrm>
            <a:off x="8112788" y="4638071"/>
            <a:ext cx="20877" cy="29158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6" name="Slide Number Placeholder 155"/>
          <p:cNvSpPr>
            <a:spLocks noGrp="1"/>
          </p:cNvSpPr>
          <p:nvPr>
            <p:ph type="sldNum" sz="quarter" idx="12"/>
          </p:nvPr>
        </p:nvSpPr>
        <p:spPr/>
        <p:txBody>
          <a:bodyPr/>
          <a:lstStyle/>
          <a:p>
            <a:fld id="{6B70B6FD-B4DD-4C3C-B591-D26FF6FF6394}" type="slidenum">
              <a:rPr lang="en-US" smtClean="0"/>
              <a:pPr/>
              <a:t>64</a:t>
            </a:fld>
            <a:endParaRPr lang="en-US"/>
          </a:p>
        </p:txBody>
      </p:sp>
      <p:sp>
        <p:nvSpPr>
          <p:cNvPr id="2" name="TextBox 1">
            <a:extLst>
              <a:ext uri="{FF2B5EF4-FFF2-40B4-BE49-F238E27FC236}">
                <a16:creationId xmlns:a16="http://schemas.microsoft.com/office/drawing/2014/main" id="{9B57F766-3686-4346-90B6-67C0C25AFA77}"/>
              </a:ext>
            </a:extLst>
          </p:cNvPr>
          <p:cNvSpPr txBox="1"/>
          <p:nvPr/>
        </p:nvSpPr>
        <p:spPr>
          <a:xfrm>
            <a:off x="472622" y="1060332"/>
            <a:ext cx="2056973" cy="646331"/>
          </a:xfrm>
          <a:prstGeom prst="rect">
            <a:avLst/>
          </a:prstGeom>
          <a:noFill/>
        </p:spPr>
        <p:txBody>
          <a:bodyPr wrap="none" rtlCol="0">
            <a:spAutoFit/>
          </a:bodyPr>
          <a:lstStyle/>
          <a:p>
            <a:pPr algn="ctr"/>
            <a:r>
              <a:rPr lang="en-US" b="1" dirty="0"/>
              <a:t>Edited</a:t>
            </a:r>
          </a:p>
          <a:p>
            <a:pPr algn="ctr"/>
            <a:r>
              <a:rPr lang="en-US" b="1" dirty="0"/>
              <a:t>Confidential data</a:t>
            </a:r>
          </a:p>
        </p:txBody>
      </p:sp>
      <p:sp>
        <p:nvSpPr>
          <p:cNvPr id="33" name="Rectangle 32">
            <a:extLst>
              <a:ext uri="{FF2B5EF4-FFF2-40B4-BE49-F238E27FC236}">
                <a16:creationId xmlns:a16="http://schemas.microsoft.com/office/drawing/2014/main" id="{6FABD3DD-6367-F148-BDA0-4FE94D76EBFD}"/>
              </a:ext>
            </a:extLst>
          </p:cNvPr>
          <p:cNvSpPr/>
          <p:nvPr/>
        </p:nvSpPr>
        <p:spPr>
          <a:xfrm>
            <a:off x="472622" y="1684420"/>
            <a:ext cx="1973073" cy="5486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330M records</a:t>
            </a:r>
          </a:p>
        </p:txBody>
      </p:sp>
      <p:cxnSp>
        <p:nvCxnSpPr>
          <p:cNvPr id="36" name="Straight Arrow Connector 35">
            <a:extLst>
              <a:ext uri="{FF2B5EF4-FFF2-40B4-BE49-F238E27FC236}">
                <a16:creationId xmlns:a16="http://schemas.microsoft.com/office/drawing/2014/main" id="{F2C44AEF-9596-C04D-85BC-55E3C199BF97}"/>
              </a:ext>
            </a:extLst>
          </p:cNvPr>
          <p:cNvCxnSpPr>
            <a:cxnSpLocks/>
            <a:stCxn id="33" idx="3"/>
            <a:endCxn id="109" idx="1"/>
          </p:cNvCxnSpPr>
          <p:nvPr/>
        </p:nvCxnSpPr>
        <p:spPr>
          <a:xfrm>
            <a:off x="2445695" y="1958740"/>
            <a:ext cx="754704" cy="24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E72636F-71EE-3543-BA82-425F5FBDFBA4}"/>
              </a:ext>
            </a:extLst>
          </p:cNvPr>
          <p:cNvSpPr txBox="1"/>
          <p:nvPr/>
        </p:nvSpPr>
        <p:spPr>
          <a:xfrm>
            <a:off x="3074502" y="1037141"/>
            <a:ext cx="2056973" cy="646331"/>
          </a:xfrm>
          <a:prstGeom prst="rect">
            <a:avLst/>
          </a:prstGeom>
          <a:noFill/>
        </p:spPr>
        <p:txBody>
          <a:bodyPr wrap="none" rtlCol="0">
            <a:spAutoFit/>
          </a:bodyPr>
          <a:lstStyle/>
          <a:p>
            <a:pPr algn="ctr"/>
            <a:r>
              <a:rPr lang="en-US" b="1" dirty="0"/>
              <a:t>Tabulated</a:t>
            </a:r>
          </a:p>
          <a:p>
            <a:pPr algn="ctr"/>
            <a:r>
              <a:rPr lang="en-US" b="1" dirty="0"/>
              <a:t>Confidential data</a:t>
            </a:r>
          </a:p>
        </p:txBody>
      </p:sp>
      <p:cxnSp>
        <p:nvCxnSpPr>
          <p:cNvPr id="15" name="Curved Connector 14">
            <a:extLst>
              <a:ext uri="{FF2B5EF4-FFF2-40B4-BE49-F238E27FC236}">
                <a16:creationId xmlns:a16="http://schemas.microsoft.com/office/drawing/2014/main" id="{0BAFC01C-9FFA-9243-AC4F-87F71781913F}"/>
              </a:ext>
            </a:extLst>
          </p:cNvPr>
          <p:cNvCxnSpPr>
            <a:stCxn id="33" idx="2"/>
            <a:endCxn id="114" idx="1"/>
          </p:cNvCxnSpPr>
          <p:nvPr/>
        </p:nvCxnSpPr>
        <p:spPr>
          <a:xfrm rot="16200000" flipH="1">
            <a:off x="2064310" y="1627908"/>
            <a:ext cx="530938" cy="1741241"/>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F5D2FDA6-9977-2C45-84E0-9B2F260474A4}"/>
              </a:ext>
            </a:extLst>
          </p:cNvPr>
          <p:cNvCxnSpPr>
            <a:cxnSpLocks/>
            <a:stCxn id="33" idx="2"/>
            <a:endCxn id="115" idx="1"/>
          </p:cNvCxnSpPr>
          <p:nvPr/>
        </p:nvCxnSpPr>
        <p:spPr>
          <a:xfrm rot="16200000" flipH="1">
            <a:off x="1661208" y="2031010"/>
            <a:ext cx="1337142" cy="1741241"/>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442C91D5-15DA-3E4D-943E-F88685F395F9}"/>
              </a:ext>
            </a:extLst>
          </p:cNvPr>
          <p:cNvCxnSpPr>
            <a:cxnSpLocks/>
            <a:stCxn id="33" idx="2"/>
            <a:endCxn id="116" idx="1"/>
          </p:cNvCxnSpPr>
          <p:nvPr/>
        </p:nvCxnSpPr>
        <p:spPr>
          <a:xfrm rot="16200000" flipH="1">
            <a:off x="1253996" y="2438223"/>
            <a:ext cx="2130691" cy="1720364"/>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urved Connector 51">
            <a:extLst>
              <a:ext uri="{FF2B5EF4-FFF2-40B4-BE49-F238E27FC236}">
                <a16:creationId xmlns:a16="http://schemas.microsoft.com/office/drawing/2014/main" id="{40A60958-A402-A245-ADA2-F6E29EF073F6}"/>
              </a:ext>
            </a:extLst>
          </p:cNvPr>
          <p:cNvCxnSpPr>
            <a:cxnSpLocks/>
            <a:stCxn id="33" idx="2"/>
            <a:endCxn id="117" idx="1"/>
          </p:cNvCxnSpPr>
          <p:nvPr/>
        </p:nvCxnSpPr>
        <p:spPr>
          <a:xfrm rot="16200000" flipH="1">
            <a:off x="402189" y="3290029"/>
            <a:ext cx="3855181" cy="1741241"/>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9789855B-6DAC-FC41-959B-AADE191D8BBF}"/>
              </a:ext>
            </a:extLst>
          </p:cNvPr>
          <p:cNvSpPr/>
          <p:nvPr/>
        </p:nvSpPr>
        <p:spPr>
          <a:xfrm>
            <a:off x="3200400" y="4929659"/>
            <a:ext cx="1973073" cy="5486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8 M block group histograms</a:t>
            </a:r>
          </a:p>
        </p:txBody>
      </p:sp>
      <p:sp>
        <p:nvSpPr>
          <p:cNvPr id="76" name="Rectangle 75">
            <a:extLst>
              <a:ext uri="{FF2B5EF4-FFF2-40B4-BE49-F238E27FC236}">
                <a16:creationId xmlns:a16="http://schemas.microsoft.com/office/drawing/2014/main" id="{1EFDE855-BF25-484F-B1B7-C2F81EE6598C}"/>
              </a:ext>
            </a:extLst>
          </p:cNvPr>
          <p:cNvSpPr/>
          <p:nvPr/>
        </p:nvSpPr>
        <p:spPr>
          <a:xfrm>
            <a:off x="6513729" y="4929658"/>
            <a:ext cx="3239871" cy="548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1 M block group histograms</a:t>
            </a:r>
          </a:p>
        </p:txBody>
      </p:sp>
      <p:cxnSp>
        <p:nvCxnSpPr>
          <p:cNvPr id="79" name="Straight Arrow Connector 78">
            <a:extLst>
              <a:ext uri="{FF2B5EF4-FFF2-40B4-BE49-F238E27FC236}">
                <a16:creationId xmlns:a16="http://schemas.microsoft.com/office/drawing/2014/main" id="{C12DA84E-EC30-9944-ADAE-52CB11D62BA2}"/>
              </a:ext>
            </a:extLst>
          </p:cNvPr>
          <p:cNvCxnSpPr>
            <a:cxnSpLocks/>
            <a:stCxn id="76" idx="2"/>
            <a:endCxn id="124" idx="0"/>
          </p:cNvCxnSpPr>
          <p:nvPr/>
        </p:nvCxnSpPr>
        <p:spPr>
          <a:xfrm>
            <a:off x="8133665" y="5478298"/>
            <a:ext cx="0" cy="33562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2" name="Curved Connector 81">
            <a:extLst>
              <a:ext uri="{FF2B5EF4-FFF2-40B4-BE49-F238E27FC236}">
                <a16:creationId xmlns:a16="http://schemas.microsoft.com/office/drawing/2014/main" id="{A44989CE-5C59-774C-949B-6F518A074A99}"/>
              </a:ext>
            </a:extLst>
          </p:cNvPr>
          <p:cNvCxnSpPr>
            <a:cxnSpLocks/>
            <a:stCxn id="33" idx="2"/>
            <a:endCxn id="75" idx="1"/>
          </p:cNvCxnSpPr>
          <p:nvPr/>
        </p:nvCxnSpPr>
        <p:spPr>
          <a:xfrm rot="16200000" flipH="1">
            <a:off x="844320" y="2847898"/>
            <a:ext cx="2970919" cy="1741241"/>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C80CE67C-7B94-BE43-93F6-92B6DB9DDD4D}"/>
              </a:ext>
            </a:extLst>
          </p:cNvPr>
          <p:cNvCxnSpPr>
            <a:cxnSpLocks/>
            <a:stCxn id="75" idx="3"/>
            <a:endCxn id="76" idx="1"/>
          </p:cNvCxnSpPr>
          <p:nvPr/>
        </p:nvCxnSpPr>
        <p:spPr>
          <a:xfrm flipV="1">
            <a:off x="5173473" y="5203978"/>
            <a:ext cx="1340256"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DE5E094D-C34E-D849-A926-1E00B3931C51}"/>
              </a:ext>
            </a:extLst>
          </p:cNvPr>
          <p:cNvSpPr/>
          <p:nvPr/>
        </p:nvSpPr>
        <p:spPr>
          <a:xfrm>
            <a:off x="5594140" y="4969450"/>
            <a:ext cx="443318" cy="5486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l-GR" sz="3200" b="1" dirty="0"/>
              <a:t>ε</a:t>
            </a:r>
            <a:endParaRPr lang="en-US" sz="3200" dirty="0"/>
          </a:p>
        </p:txBody>
      </p:sp>
      <p:cxnSp>
        <p:nvCxnSpPr>
          <p:cNvPr id="44" name="Curved Connector 43">
            <a:extLst>
              <a:ext uri="{FF2B5EF4-FFF2-40B4-BE49-F238E27FC236}">
                <a16:creationId xmlns:a16="http://schemas.microsoft.com/office/drawing/2014/main" id="{01DAF8FE-B18C-4E42-9360-BD6BD2064CC7}"/>
              </a:ext>
            </a:extLst>
          </p:cNvPr>
          <p:cNvCxnSpPr>
            <a:cxnSpLocks/>
            <a:stCxn id="110" idx="3"/>
            <a:endCxn id="121" idx="3"/>
          </p:cNvCxnSpPr>
          <p:nvPr/>
        </p:nvCxnSpPr>
        <p:spPr>
          <a:xfrm>
            <a:off x="8875266" y="1941195"/>
            <a:ext cx="43624" cy="822802"/>
          </a:xfrm>
          <a:prstGeom prst="curvedConnector3">
            <a:avLst>
              <a:gd name="adj1" fmla="val 2537848"/>
            </a:avLst>
          </a:prstGeom>
          <a:ln w="53975">
            <a:solidFill>
              <a:srgbClr val="009E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A12F433C-D1B5-C14E-ADB2-8F816DB33369}"/>
              </a:ext>
            </a:extLst>
          </p:cNvPr>
          <p:cNvCxnSpPr>
            <a:cxnSpLocks/>
            <a:stCxn id="121" idx="3"/>
            <a:endCxn id="122" idx="3"/>
          </p:cNvCxnSpPr>
          <p:nvPr/>
        </p:nvCxnSpPr>
        <p:spPr>
          <a:xfrm>
            <a:off x="8918890" y="2763997"/>
            <a:ext cx="261742" cy="822010"/>
          </a:xfrm>
          <a:prstGeom prst="curvedConnector3">
            <a:avLst>
              <a:gd name="adj1" fmla="val 422771"/>
            </a:avLst>
          </a:prstGeom>
          <a:ln w="53975">
            <a:solidFill>
              <a:srgbClr val="009E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55AB3CD4-E6FA-8E4D-BAB3-8DB33AAA13B2}"/>
              </a:ext>
            </a:extLst>
          </p:cNvPr>
          <p:cNvCxnSpPr>
            <a:cxnSpLocks/>
            <a:stCxn id="122" idx="3"/>
            <a:endCxn id="123" idx="3"/>
          </p:cNvCxnSpPr>
          <p:nvPr/>
        </p:nvCxnSpPr>
        <p:spPr>
          <a:xfrm>
            <a:off x="9180632" y="3586007"/>
            <a:ext cx="139327" cy="777744"/>
          </a:xfrm>
          <a:prstGeom prst="curvedConnector3">
            <a:avLst>
              <a:gd name="adj1" fmla="val 891837"/>
            </a:avLst>
          </a:prstGeom>
          <a:ln w="53975">
            <a:solidFill>
              <a:srgbClr val="009E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urved Connector 55">
            <a:extLst>
              <a:ext uri="{FF2B5EF4-FFF2-40B4-BE49-F238E27FC236}">
                <a16:creationId xmlns:a16="http://schemas.microsoft.com/office/drawing/2014/main" id="{5C656FA0-234C-E04F-83CB-D7BF97D7262B}"/>
              </a:ext>
            </a:extLst>
          </p:cNvPr>
          <p:cNvCxnSpPr>
            <a:cxnSpLocks/>
            <a:stCxn id="123" idx="3"/>
            <a:endCxn id="76" idx="3"/>
          </p:cNvCxnSpPr>
          <p:nvPr/>
        </p:nvCxnSpPr>
        <p:spPr>
          <a:xfrm>
            <a:off x="9319959" y="4363751"/>
            <a:ext cx="433641" cy="840227"/>
          </a:xfrm>
          <a:prstGeom prst="curvedConnector3">
            <a:avLst>
              <a:gd name="adj1" fmla="val 276485"/>
            </a:avLst>
          </a:prstGeom>
          <a:ln w="53975">
            <a:solidFill>
              <a:srgbClr val="009E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BB49FF0D-DD1A-D343-8AA8-874950824F33}"/>
              </a:ext>
            </a:extLst>
          </p:cNvPr>
          <p:cNvCxnSpPr>
            <a:cxnSpLocks/>
            <a:stCxn id="76" idx="3"/>
            <a:endCxn id="124" idx="3"/>
          </p:cNvCxnSpPr>
          <p:nvPr/>
        </p:nvCxnSpPr>
        <p:spPr>
          <a:xfrm>
            <a:off x="9753600" y="5203978"/>
            <a:ext cx="12700" cy="884262"/>
          </a:xfrm>
          <a:prstGeom prst="curvedConnector3">
            <a:avLst>
              <a:gd name="adj1" fmla="val 6339126"/>
            </a:avLst>
          </a:prstGeom>
          <a:ln w="53975">
            <a:solidFill>
              <a:srgbClr val="009E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955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6B7175-D8C6-074D-B4AC-15E27281727F}"/>
              </a:ext>
            </a:extLst>
          </p:cNvPr>
          <p:cNvSpPr>
            <a:spLocks noGrp="1"/>
          </p:cNvSpPr>
          <p:nvPr>
            <p:ph type="title"/>
          </p:nvPr>
        </p:nvSpPr>
        <p:spPr/>
        <p:txBody>
          <a:bodyPr/>
          <a:lstStyle/>
          <a:p>
            <a:r>
              <a:rPr lang="en-US" dirty="0"/>
              <a:t>Top-down framework: alternative view</a:t>
            </a:r>
          </a:p>
        </p:txBody>
      </p:sp>
      <p:sp>
        <p:nvSpPr>
          <p:cNvPr id="7" name="Content Placeholder 6">
            <a:extLst>
              <a:ext uri="{FF2B5EF4-FFF2-40B4-BE49-F238E27FC236}">
                <a16:creationId xmlns:a16="http://schemas.microsoft.com/office/drawing/2014/main" id="{784A37BD-D339-AF4D-94A9-5D910C975878}"/>
              </a:ext>
            </a:extLst>
          </p:cNvPr>
          <p:cNvSpPr>
            <a:spLocks noGrp="1"/>
          </p:cNvSpPr>
          <p:nvPr>
            <p:ph idx="1"/>
          </p:nvPr>
        </p:nvSpPr>
        <p:spPr/>
        <p:txBody>
          <a:bodyPr/>
          <a:lstStyle/>
          <a:p>
            <a:r>
              <a:rPr lang="en-US" dirty="0"/>
              <a:t>National histogram equivalent to table of records:</a:t>
            </a:r>
          </a:p>
          <a:p>
            <a:endParaRPr lang="en-US" dirty="0"/>
          </a:p>
          <a:p>
            <a:r>
              <a:rPr lang="en-US" dirty="0"/>
              <a:t>Extend to state-level histograms:</a:t>
            </a:r>
          </a:p>
          <a:p>
            <a:endParaRPr lang="en-US" dirty="0"/>
          </a:p>
          <a:p>
            <a:r>
              <a:rPr lang="en-US" dirty="0"/>
              <a:t>Add county:</a:t>
            </a:r>
          </a:p>
          <a:p>
            <a:endParaRPr lang="en-US" dirty="0"/>
          </a:p>
          <a:p>
            <a:r>
              <a:rPr lang="en-US" dirty="0"/>
              <a:t>Then add tract, block group, block</a:t>
            </a:r>
          </a:p>
          <a:p>
            <a:endParaRPr lang="en-US" dirty="0"/>
          </a:p>
        </p:txBody>
      </p:sp>
      <p:sp>
        <p:nvSpPr>
          <p:cNvPr id="5" name="Slide Number Placeholder 4">
            <a:extLst>
              <a:ext uri="{FF2B5EF4-FFF2-40B4-BE49-F238E27FC236}">
                <a16:creationId xmlns:a16="http://schemas.microsoft.com/office/drawing/2014/main" id="{3F959784-0EB3-0E45-BFFD-AA96EDF79318}"/>
              </a:ext>
            </a:extLst>
          </p:cNvPr>
          <p:cNvSpPr>
            <a:spLocks noGrp="1"/>
          </p:cNvSpPr>
          <p:nvPr>
            <p:ph type="sldNum" sz="quarter" idx="12"/>
          </p:nvPr>
        </p:nvSpPr>
        <p:spPr/>
        <p:txBody>
          <a:bodyPr/>
          <a:lstStyle/>
          <a:p>
            <a:fld id="{6B70B6FD-B4DD-4C3C-B591-D26FF6FF6394}" type="slidenum">
              <a:rPr lang="en-US" smtClean="0"/>
              <a:pPr/>
              <a:t>65</a:t>
            </a:fld>
            <a:endParaRPr lang="en-US"/>
          </a:p>
        </p:txBody>
      </p:sp>
      <p:graphicFrame>
        <p:nvGraphicFramePr>
          <p:cNvPr id="8" name="Table 7">
            <a:extLst>
              <a:ext uri="{FF2B5EF4-FFF2-40B4-BE49-F238E27FC236}">
                <a16:creationId xmlns:a16="http://schemas.microsoft.com/office/drawing/2014/main" id="{01090C09-85BF-4543-94A2-C696F1FE1EC4}"/>
              </a:ext>
            </a:extLst>
          </p:cNvPr>
          <p:cNvGraphicFramePr>
            <a:graphicFrameLocks noGrp="1"/>
          </p:cNvGraphicFramePr>
          <p:nvPr>
            <p:extLst>
              <p:ext uri="{D42A27DB-BD31-4B8C-83A1-F6EECF244321}">
                <p14:modId xmlns:p14="http://schemas.microsoft.com/office/powerpoint/2010/main" val="306396797"/>
              </p:ext>
            </p:extLst>
          </p:nvPr>
        </p:nvGraphicFramePr>
        <p:xfrm>
          <a:off x="1114427" y="2286000"/>
          <a:ext cx="6773335" cy="3708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1061223173"/>
                    </a:ext>
                  </a:extLst>
                </a:gridCol>
                <a:gridCol w="1354667">
                  <a:extLst>
                    <a:ext uri="{9D8B030D-6E8A-4147-A177-3AD203B41FA5}">
                      <a16:colId xmlns:a16="http://schemas.microsoft.com/office/drawing/2014/main" val="960868219"/>
                    </a:ext>
                  </a:extLst>
                </a:gridCol>
                <a:gridCol w="1354667">
                  <a:extLst>
                    <a:ext uri="{9D8B030D-6E8A-4147-A177-3AD203B41FA5}">
                      <a16:colId xmlns:a16="http://schemas.microsoft.com/office/drawing/2014/main" val="4070179213"/>
                    </a:ext>
                  </a:extLst>
                </a:gridCol>
                <a:gridCol w="1354667">
                  <a:extLst>
                    <a:ext uri="{9D8B030D-6E8A-4147-A177-3AD203B41FA5}">
                      <a16:colId xmlns:a16="http://schemas.microsoft.com/office/drawing/2014/main" val="3618739373"/>
                    </a:ext>
                  </a:extLst>
                </a:gridCol>
                <a:gridCol w="1354667">
                  <a:extLst>
                    <a:ext uri="{9D8B030D-6E8A-4147-A177-3AD203B41FA5}">
                      <a16:colId xmlns:a16="http://schemas.microsoft.com/office/drawing/2014/main" val="4233706148"/>
                    </a:ext>
                  </a:extLst>
                </a:gridCol>
              </a:tblGrid>
              <a:tr h="370840">
                <a:tc>
                  <a:txBody>
                    <a:bodyPr/>
                    <a:lstStyle/>
                    <a:p>
                      <a:r>
                        <a:rPr lang="en-US" dirty="0"/>
                        <a:t>Age</a:t>
                      </a:r>
                    </a:p>
                  </a:txBody>
                  <a:tcPr/>
                </a:tc>
                <a:tc>
                  <a:txBody>
                    <a:bodyPr/>
                    <a:lstStyle/>
                    <a:p>
                      <a:r>
                        <a:rPr lang="en-US" dirty="0"/>
                        <a:t>Race</a:t>
                      </a:r>
                    </a:p>
                  </a:txBody>
                  <a:tcPr/>
                </a:tc>
                <a:tc>
                  <a:txBody>
                    <a:bodyPr/>
                    <a:lstStyle/>
                    <a:p>
                      <a:r>
                        <a:rPr lang="en-US" dirty="0"/>
                        <a:t>Sex</a:t>
                      </a:r>
                    </a:p>
                  </a:txBody>
                  <a:tcPr/>
                </a:tc>
                <a:tc>
                  <a:txBody>
                    <a:bodyPr/>
                    <a:lstStyle/>
                    <a:p>
                      <a:r>
                        <a:rPr lang="en-US" dirty="0"/>
                        <a:t>Ethnicity</a:t>
                      </a:r>
                    </a:p>
                  </a:txBody>
                  <a:tcPr/>
                </a:tc>
                <a:tc>
                  <a:txBody>
                    <a:bodyPr/>
                    <a:lstStyle/>
                    <a:p>
                      <a:r>
                        <a:rPr lang="en-US" dirty="0"/>
                        <a:t>HHGQ</a:t>
                      </a:r>
                    </a:p>
                  </a:txBody>
                  <a:tcPr/>
                </a:tc>
                <a:extLst>
                  <a:ext uri="{0D108BD9-81ED-4DB2-BD59-A6C34878D82A}">
                    <a16:rowId xmlns:a16="http://schemas.microsoft.com/office/drawing/2014/main" val="3229463343"/>
                  </a:ext>
                </a:extLst>
              </a:tr>
            </a:tbl>
          </a:graphicData>
        </a:graphic>
      </p:graphicFrame>
      <p:graphicFrame>
        <p:nvGraphicFramePr>
          <p:cNvPr id="9" name="Table 8">
            <a:extLst>
              <a:ext uri="{FF2B5EF4-FFF2-40B4-BE49-F238E27FC236}">
                <a16:creationId xmlns:a16="http://schemas.microsoft.com/office/drawing/2014/main" id="{EEEF2F3E-FC2B-3347-9BDD-3DD1B32CA09D}"/>
              </a:ext>
            </a:extLst>
          </p:cNvPr>
          <p:cNvGraphicFramePr>
            <a:graphicFrameLocks noGrp="1"/>
          </p:cNvGraphicFramePr>
          <p:nvPr>
            <p:extLst>
              <p:ext uri="{D42A27DB-BD31-4B8C-83A1-F6EECF244321}">
                <p14:modId xmlns:p14="http://schemas.microsoft.com/office/powerpoint/2010/main" val="1836541764"/>
              </p:ext>
            </p:extLst>
          </p:nvPr>
        </p:nvGraphicFramePr>
        <p:xfrm>
          <a:off x="1135890" y="3677762"/>
          <a:ext cx="8128002" cy="3708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1061223173"/>
                    </a:ext>
                  </a:extLst>
                </a:gridCol>
                <a:gridCol w="1354667">
                  <a:extLst>
                    <a:ext uri="{9D8B030D-6E8A-4147-A177-3AD203B41FA5}">
                      <a16:colId xmlns:a16="http://schemas.microsoft.com/office/drawing/2014/main" val="960868219"/>
                    </a:ext>
                  </a:extLst>
                </a:gridCol>
                <a:gridCol w="1354667">
                  <a:extLst>
                    <a:ext uri="{9D8B030D-6E8A-4147-A177-3AD203B41FA5}">
                      <a16:colId xmlns:a16="http://schemas.microsoft.com/office/drawing/2014/main" val="4070179213"/>
                    </a:ext>
                  </a:extLst>
                </a:gridCol>
                <a:gridCol w="1354667">
                  <a:extLst>
                    <a:ext uri="{9D8B030D-6E8A-4147-A177-3AD203B41FA5}">
                      <a16:colId xmlns:a16="http://schemas.microsoft.com/office/drawing/2014/main" val="3618739373"/>
                    </a:ext>
                  </a:extLst>
                </a:gridCol>
                <a:gridCol w="1354667">
                  <a:extLst>
                    <a:ext uri="{9D8B030D-6E8A-4147-A177-3AD203B41FA5}">
                      <a16:colId xmlns:a16="http://schemas.microsoft.com/office/drawing/2014/main" val="4233706148"/>
                    </a:ext>
                  </a:extLst>
                </a:gridCol>
                <a:gridCol w="1354667">
                  <a:extLst>
                    <a:ext uri="{9D8B030D-6E8A-4147-A177-3AD203B41FA5}">
                      <a16:colId xmlns:a16="http://schemas.microsoft.com/office/drawing/2014/main" val="4131802757"/>
                    </a:ext>
                  </a:extLst>
                </a:gridCol>
              </a:tblGrid>
              <a:tr h="370840">
                <a:tc>
                  <a:txBody>
                    <a:bodyPr/>
                    <a:lstStyle/>
                    <a:p>
                      <a:r>
                        <a:rPr lang="en-US" dirty="0"/>
                        <a:t>Age</a:t>
                      </a:r>
                    </a:p>
                  </a:txBody>
                  <a:tcPr/>
                </a:tc>
                <a:tc>
                  <a:txBody>
                    <a:bodyPr/>
                    <a:lstStyle/>
                    <a:p>
                      <a:r>
                        <a:rPr lang="en-US" dirty="0"/>
                        <a:t>Race</a:t>
                      </a:r>
                    </a:p>
                  </a:txBody>
                  <a:tcPr/>
                </a:tc>
                <a:tc>
                  <a:txBody>
                    <a:bodyPr/>
                    <a:lstStyle/>
                    <a:p>
                      <a:r>
                        <a:rPr lang="en-US" dirty="0"/>
                        <a:t>Sex</a:t>
                      </a:r>
                    </a:p>
                  </a:txBody>
                  <a:tcPr/>
                </a:tc>
                <a:tc>
                  <a:txBody>
                    <a:bodyPr/>
                    <a:lstStyle/>
                    <a:p>
                      <a:r>
                        <a:rPr lang="en-US" dirty="0"/>
                        <a:t>Ethnicity</a:t>
                      </a:r>
                    </a:p>
                  </a:txBody>
                  <a:tcPr/>
                </a:tc>
                <a:tc>
                  <a:txBody>
                    <a:bodyPr/>
                    <a:lstStyle/>
                    <a:p>
                      <a:r>
                        <a:rPr lang="en-US" dirty="0"/>
                        <a:t>HHGQ</a:t>
                      </a:r>
                    </a:p>
                  </a:txBody>
                  <a:tcPr/>
                </a:tc>
                <a:tc>
                  <a:txBody>
                    <a:bodyPr/>
                    <a:lstStyle/>
                    <a:p>
                      <a:r>
                        <a:rPr lang="en-US" dirty="0"/>
                        <a:t>State</a:t>
                      </a:r>
                    </a:p>
                  </a:txBody>
                  <a:tcPr/>
                </a:tc>
                <a:extLst>
                  <a:ext uri="{0D108BD9-81ED-4DB2-BD59-A6C34878D82A}">
                    <a16:rowId xmlns:a16="http://schemas.microsoft.com/office/drawing/2014/main" val="3229463343"/>
                  </a:ext>
                </a:extLst>
              </a:tr>
            </a:tbl>
          </a:graphicData>
        </a:graphic>
      </p:graphicFrame>
      <p:graphicFrame>
        <p:nvGraphicFramePr>
          <p:cNvPr id="10" name="Table 9">
            <a:extLst>
              <a:ext uri="{FF2B5EF4-FFF2-40B4-BE49-F238E27FC236}">
                <a16:creationId xmlns:a16="http://schemas.microsoft.com/office/drawing/2014/main" id="{399AA316-ADC2-A24C-B55F-8D82E07C5687}"/>
              </a:ext>
            </a:extLst>
          </p:cNvPr>
          <p:cNvGraphicFramePr>
            <a:graphicFrameLocks noGrp="1"/>
          </p:cNvGraphicFramePr>
          <p:nvPr>
            <p:extLst>
              <p:ext uri="{D42A27DB-BD31-4B8C-83A1-F6EECF244321}">
                <p14:modId xmlns:p14="http://schemas.microsoft.com/office/powerpoint/2010/main" val="1214835251"/>
              </p:ext>
            </p:extLst>
          </p:nvPr>
        </p:nvGraphicFramePr>
        <p:xfrm>
          <a:off x="1162394" y="4955132"/>
          <a:ext cx="9734207" cy="370840"/>
        </p:xfrm>
        <a:graphic>
          <a:graphicData uri="http://schemas.openxmlformats.org/drawingml/2006/table">
            <a:tbl>
              <a:tblPr firstRow="1" bandRow="1">
                <a:tableStyleId>{5C22544A-7EE6-4342-B048-85BDC9FD1C3A}</a:tableStyleId>
              </a:tblPr>
              <a:tblGrid>
                <a:gridCol w="1390601">
                  <a:extLst>
                    <a:ext uri="{9D8B030D-6E8A-4147-A177-3AD203B41FA5}">
                      <a16:colId xmlns:a16="http://schemas.microsoft.com/office/drawing/2014/main" val="1061223173"/>
                    </a:ext>
                  </a:extLst>
                </a:gridCol>
                <a:gridCol w="1390601">
                  <a:extLst>
                    <a:ext uri="{9D8B030D-6E8A-4147-A177-3AD203B41FA5}">
                      <a16:colId xmlns:a16="http://schemas.microsoft.com/office/drawing/2014/main" val="960868219"/>
                    </a:ext>
                  </a:extLst>
                </a:gridCol>
                <a:gridCol w="1390601">
                  <a:extLst>
                    <a:ext uri="{9D8B030D-6E8A-4147-A177-3AD203B41FA5}">
                      <a16:colId xmlns:a16="http://schemas.microsoft.com/office/drawing/2014/main" val="4070179213"/>
                    </a:ext>
                  </a:extLst>
                </a:gridCol>
                <a:gridCol w="1390601">
                  <a:extLst>
                    <a:ext uri="{9D8B030D-6E8A-4147-A177-3AD203B41FA5}">
                      <a16:colId xmlns:a16="http://schemas.microsoft.com/office/drawing/2014/main" val="3618739373"/>
                    </a:ext>
                  </a:extLst>
                </a:gridCol>
                <a:gridCol w="1390601">
                  <a:extLst>
                    <a:ext uri="{9D8B030D-6E8A-4147-A177-3AD203B41FA5}">
                      <a16:colId xmlns:a16="http://schemas.microsoft.com/office/drawing/2014/main" val="4233706148"/>
                    </a:ext>
                  </a:extLst>
                </a:gridCol>
                <a:gridCol w="1390601">
                  <a:extLst>
                    <a:ext uri="{9D8B030D-6E8A-4147-A177-3AD203B41FA5}">
                      <a16:colId xmlns:a16="http://schemas.microsoft.com/office/drawing/2014/main" val="4131802757"/>
                    </a:ext>
                  </a:extLst>
                </a:gridCol>
                <a:gridCol w="1390601">
                  <a:extLst>
                    <a:ext uri="{9D8B030D-6E8A-4147-A177-3AD203B41FA5}">
                      <a16:colId xmlns:a16="http://schemas.microsoft.com/office/drawing/2014/main" val="3582783450"/>
                    </a:ext>
                  </a:extLst>
                </a:gridCol>
              </a:tblGrid>
              <a:tr h="370840">
                <a:tc>
                  <a:txBody>
                    <a:bodyPr/>
                    <a:lstStyle/>
                    <a:p>
                      <a:r>
                        <a:rPr lang="en-US" dirty="0"/>
                        <a:t>Age</a:t>
                      </a:r>
                    </a:p>
                  </a:txBody>
                  <a:tcPr/>
                </a:tc>
                <a:tc>
                  <a:txBody>
                    <a:bodyPr/>
                    <a:lstStyle/>
                    <a:p>
                      <a:r>
                        <a:rPr lang="en-US" dirty="0"/>
                        <a:t>Race</a:t>
                      </a:r>
                    </a:p>
                  </a:txBody>
                  <a:tcPr/>
                </a:tc>
                <a:tc>
                  <a:txBody>
                    <a:bodyPr/>
                    <a:lstStyle/>
                    <a:p>
                      <a:r>
                        <a:rPr lang="en-US" dirty="0"/>
                        <a:t>Sex</a:t>
                      </a:r>
                    </a:p>
                  </a:txBody>
                  <a:tcPr/>
                </a:tc>
                <a:tc>
                  <a:txBody>
                    <a:bodyPr/>
                    <a:lstStyle/>
                    <a:p>
                      <a:r>
                        <a:rPr lang="en-US" dirty="0"/>
                        <a:t>Ethnicity</a:t>
                      </a:r>
                    </a:p>
                  </a:txBody>
                  <a:tcPr/>
                </a:tc>
                <a:tc>
                  <a:txBody>
                    <a:bodyPr/>
                    <a:lstStyle/>
                    <a:p>
                      <a:r>
                        <a:rPr lang="en-US" dirty="0"/>
                        <a:t>HHGQ</a:t>
                      </a:r>
                    </a:p>
                  </a:txBody>
                  <a:tcPr/>
                </a:tc>
                <a:tc>
                  <a:txBody>
                    <a:bodyPr/>
                    <a:lstStyle/>
                    <a:p>
                      <a:r>
                        <a:rPr lang="en-US" dirty="0"/>
                        <a:t>State</a:t>
                      </a:r>
                    </a:p>
                  </a:txBody>
                  <a:tcPr/>
                </a:tc>
                <a:tc>
                  <a:txBody>
                    <a:bodyPr/>
                    <a:lstStyle/>
                    <a:p>
                      <a:r>
                        <a:rPr lang="en-US" dirty="0"/>
                        <a:t>County</a:t>
                      </a:r>
                    </a:p>
                  </a:txBody>
                  <a:tcPr/>
                </a:tc>
                <a:extLst>
                  <a:ext uri="{0D108BD9-81ED-4DB2-BD59-A6C34878D82A}">
                    <a16:rowId xmlns:a16="http://schemas.microsoft.com/office/drawing/2014/main" val="3229463343"/>
                  </a:ext>
                </a:extLst>
              </a:tr>
            </a:tbl>
          </a:graphicData>
        </a:graphic>
      </p:graphicFrame>
    </p:spTree>
    <p:extLst>
      <p:ext uri="{BB962C8B-B14F-4D97-AF65-F5344CB8AC3E}">
        <p14:creationId xmlns:p14="http://schemas.microsoft.com/office/powerpoint/2010/main" val="31105675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C97E-FE43-4547-ADE1-AB76511A4E31}"/>
              </a:ext>
            </a:extLst>
          </p:cNvPr>
          <p:cNvSpPr>
            <a:spLocks noGrp="1"/>
          </p:cNvSpPr>
          <p:nvPr>
            <p:ph type="title"/>
          </p:nvPr>
        </p:nvSpPr>
        <p:spPr/>
        <p:txBody>
          <a:bodyPr/>
          <a:lstStyle/>
          <a:p>
            <a:r>
              <a:rPr lang="en-US" dirty="0"/>
              <a:t>Top-Down Framework</a:t>
            </a:r>
          </a:p>
        </p:txBody>
      </p:sp>
      <p:sp>
        <p:nvSpPr>
          <p:cNvPr id="3" name="Content Placeholder 2">
            <a:extLst>
              <a:ext uri="{FF2B5EF4-FFF2-40B4-BE49-F238E27FC236}">
                <a16:creationId xmlns:a16="http://schemas.microsoft.com/office/drawing/2014/main" id="{A2585A60-19EF-8742-86D1-48B7B85E5E99}"/>
              </a:ext>
            </a:extLst>
          </p:cNvPr>
          <p:cNvSpPr>
            <a:spLocks noGrp="1"/>
          </p:cNvSpPr>
          <p:nvPr>
            <p:ph idx="1"/>
          </p:nvPr>
        </p:nvSpPr>
        <p:spPr/>
        <p:txBody>
          <a:bodyPr>
            <a:normAutofit fontScale="92500" lnSpcReduction="10000"/>
          </a:bodyPr>
          <a:lstStyle/>
          <a:p>
            <a:r>
              <a:rPr lang="en-US" dirty="0"/>
              <a:t>Advantages:</a:t>
            </a:r>
          </a:p>
          <a:p>
            <a:pPr lvl="1"/>
            <a:r>
              <a:rPr lang="en-US" dirty="0"/>
              <a:t>Easy to parallelize</a:t>
            </a:r>
          </a:p>
          <a:p>
            <a:pPr lvl="1"/>
            <a:r>
              <a:rPr lang="en-US" dirty="0"/>
              <a:t>Each geo-unit can have its own strategy selection</a:t>
            </a:r>
          </a:p>
          <a:p>
            <a:pPr lvl="1"/>
            <a:r>
              <a:rPr lang="en-US" dirty="0"/>
              <a:t>We use High Dimensional Matrix Mechanism [MMHM18]</a:t>
            </a:r>
          </a:p>
          <a:p>
            <a:pPr lvl="1"/>
            <a:r>
              <a:rPr lang="en-US" dirty="0"/>
              <a:t>Parallel composition at each geo-level</a:t>
            </a:r>
          </a:p>
          <a:p>
            <a:pPr lvl="1"/>
            <a:r>
              <a:rPr lang="en-US" dirty="0"/>
              <a:t>Reduced variance for many aggregate regions</a:t>
            </a:r>
          </a:p>
          <a:p>
            <a:pPr lvl="1"/>
            <a:r>
              <a:rPr lang="en-US" dirty="0"/>
              <a:t>Sparsity discovery </a:t>
            </a:r>
          </a:p>
          <a:p>
            <a:pPr marL="803275" lvl="2" indent="-342900">
              <a:buFont typeface="Arial" panose="020B0604020202020204" pitchFamily="34" charset="0"/>
              <a:buChar char="•"/>
            </a:pPr>
            <a:r>
              <a:rPr lang="en-US" dirty="0"/>
              <a:t>e.g. very few 100+ aged people who combine  5 races</a:t>
            </a:r>
          </a:p>
          <a:p>
            <a:pPr marL="803275" lvl="2" indent="-342900">
              <a:buFont typeface="Arial" panose="020B0604020202020204" pitchFamily="34" charset="0"/>
              <a:buChar char="•"/>
            </a:pPr>
            <a:r>
              <a:rPr lang="en-US" dirty="0"/>
              <a:t>Once to—down decide a region has no such records in county A, no subregion will have them.</a:t>
            </a:r>
          </a:p>
        </p:txBody>
      </p:sp>
      <p:sp>
        <p:nvSpPr>
          <p:cNvPr id="4" name="Slide Number Placeholder 3">
            <a:extLst>
              <a:ext uri="{FF2B5EF4-FFF2-40B4-BE49-F238E27FC236}">
                <a16:creationId xmlns:a16="http://schemas.microsoft.com/office/drawing/2014/main" id="{AD533614-ED12-5B4D-8B1B-3E10DCC60E02}"/>
              </a:ext>
            </a:extLst>
          </p:cNvPr>
          <p:cNvSpPr>
            <a:spLocks noGrp="1"/>
          </p:cNvSpPr>
          <p:nvPr>
            <p:ph type="sldNum" sz="quarter" idx="12"/>
          </p:nvPr>
        </p:nvSpPr>
        <p:spPr/>
        <p:txBody>
          <a:bodyPr/>
          <a:lstStyle/>
          <a:p>
            <a:fld id="{6B70B6FD-B4DD-4C3C-B591-D26FF6FF6394}" type="slidenum">
              <a:rPr lang="en-US" smtClean="0"/>
              <a:pPr/>
              <a:t>66</a:t>
            </a:fld>
            <a:endParaRPr lang="en-US"/>
          </a:p>
        </p:txBody>
      </p:sp>
    </p:spTree>
    <p:extLst>
      <p:ext uri="{BB962C8B-B14F-4D97-AF65-F5344CB8AC3E}">
        <p14:creationId xmlns:p14="http://schemas.microsoft.com/office/powerpoint/2010/main" val="22724561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A3270-532C-F348-B3F1-30DA6162E26B}"/>
              </a:ext>
            </a:extLst>
          </p:cNvPr>
          <p:cNvSpPr>
            <a:spLocks noGrp="1"/>
          </p:cNvSpPr>
          <p:nvPr>
            <p:ph type="title"/>
          </p:nvPr>
        </p:nvSpPr>
        <p:spPr/>
        <p:txBody>
          <a:bodyPr/>
          <a:lstStyle/>
          <a:p>
            <a:r>
              <a:rPr lang="en-US" dirty="0"/>
              <a:t>Post-processing</a:t>
            </a:r>
          </a:p>
        </p:txBody>
      </p:sp>
      <p:sp>
        <p:nvSpPr>
          <p:cNvPr id="3" name="Content Placeholder 2">
            <a:extLst>
              <a:ext uri="{FF2B5EF4-FFF2-40B4-BE49-F238E27FC236}">
                <a16:creationId xmlns:a16="http://schemas.microsoft.com/office/drawing/2014/main" id="{E7291DAF-6483-1A45-9BF3-5DAA767F5226}"/>
              </a:ext>
            </a:extLst>
          </p:cNvPr>
          <p:cNvSpPr>
            <a:spLocks noGrp="1"/>
          </p:cNvSpPr>
          <p:nvPr>
            <p:ph idx="1"/>
          </p:nvPr>
        </p:nvSpPr>
        <p:spPr/>
        <p:txBody>
          <a:bodyPr>
            <a:normAutofit fontScale="92500" lnSpcReduction="10000"/>
          </a:bodyPr>
          <a:lstStyle/>
          <a:p>
            <a:r>
              <a:rPr lang="en-US" dirty="0"/>
              <a:t>Each distribution involves (at least) two runs of an optimizer</a:t>
            </a:r>
          </a:p>
          <a:p>
            <a:endParaRPr lang="en-US" dirty="0"/>
          </a:p>
          <a:p>
            <a:r>
              <a:rPr lang="en-US" dirty="0"/>
              <a:t>L</a:t>
            </a:r>
            <a:r>
              <a:rPr lang="en-US" baseline="-25000" dirty="0"/>
              <a:t>2</a:t>
            </a:r>
            <a:r>
              <a:rPr lang="en-US" dirty="0"/>
              <a:t> solve: </a:t>
            </a:r>
          </a:p>
          <a:p>
            <a:pPr lvl="1"/>
            <a:r>
              <a:rPr lang="en-US" dirty="0"/>
              <a:t>Generates nonnegative fractional demographics histogram</a:t>
            </a:r>
          </a:p>
          <a:p>
            <a:pPr lvl="1"/>
            <a:r>
              <a:rPr lang="en-US" dirty="0"/>
              <a:t>State histograms must add up to National histogram (etc.)</a:t>
            </a:r>
          </a:p>
          <a:p>
            <a:r>
              <a:rPr lang="en-US" dirty="0"/>
              <a:t>L</a:t>
            </a:r>
            <a:r>
              <a:rPr lang="en-US" baseline="-25000" dirty="0"/>
              <a:t>1</a:t>
            </a:r>
            <a:r>
              <a:rPr lang="en-US" dirty="0"/>
              <a:t> solve:</a:t>
            </a:r>
          </a:p>
          <a:p>
            <a:pPr lvl="1"/>
            <a:r>
              <a:rPr lang="en-US" dirty="0"/>
              <a:t>Converts fractional histogram to non-negative integer histogram</a:t>
            </a:r>
          </a:p>
          <a:p>
            <a:pPr lvl="1"/>
            <a:r>
              <a:rPr lang="en-US" dirty="0"/>
              <a:t>Maintain consistency: child histograms must add up to parent</a:t>
            </a:r>
          </a:p>
          <a:p>
            <a:pPr lvl="1"/>
            <a:r>
              <a:rPr lang="en-US" dirty="0"/>
              <a:t>Integer solutions are fast to find</a:t>
            </a:r>
          </a:p>
          <a:p>
            <a:endParaRPr lang="en-US" dirty="0"/>
          </a:p>
        </p:txBody>
      </p:sp>
      <p:sp>
        <p:nvSpPr>
          <p:cNvPr id="4" name="Slide Number Placeholder 3">
            <a:extLst>
              <a:ext uri="{FF2B5EF4-FFF2-40B4-BE49-F238E27FC236}">
                <a16:creationId xmlns:a16="http://schemas.microsoft.com/office/drawing/2014/main" id="{77663718-AF80-9246-A99A-AB24FA38A6FA}"/>
              </a:ext>
            </a:extLst>
          </p:cNvPr>
          <p:cNvSpPr>
            <a:spLocks noGrp="1"/>
          </p:cNvSpPr>
          <p:nvPr>
            <p:ph type="sldNum" sz="quarter" idx="12"/>
          </p:nvPr>
        </p:nvSpPr>
        <p:spPr/>
        <p:txBody>
          <a:bodyPr/>
          <a:lstStyle/>
          <a:p>
            <a:fld id="{6B70B6FD-B4DD-4C3C-B591-D26FF6FF6394}" type="slidenum">
              <a:rPr lang="en-US" smtClean="0"/>
              <a:pPr/>
              <a:t>67</a:t>
            </a:fld>
            <a:endParaRPr lang="en-US"/>
          </a:p>
        </p:txBody>
      </p:sp>
    </p:spTree>
    <p:extLst>
      <p:ext uri="{BB962C8B-B14F-4D97-AF65-F5344CB8AC3E}">
        <p14:creationId xmlns:p14="http://schemas.microsoft.com/office/powerpoint/2010/main" val="5059614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Evaluating the algorithm</a:t>
            </a:r>
          </a:p>
        </p:txBody>
      </p:sp>
      <p:sp>
        <p:nvSpPr>
          <p:cNvPr id="7" name="Content Placeholder 6"/>
          <p:cNvSpPr>
            <a:spLocks noGrp="1"/>
          </p:cNvSpPr>
          <p:nvPr>
            <p:ph idx="1"/>
          </p:nvPr>
        </p:nvSpPr>
        <p:spPr/>
        <p:txBody>
          <a:bodyPr>
            <a:normAutofit fontScale="77500" lnSpcReduction="20000"/>
          </a:bodyPr>
          <a:lstStyle/>
          <a:p>
            <a:r>
              <a:rPr lang="en-US" dirty="0"/>
              <a:t>We released runs of the top-down algorithm on data from the 1940 Census.</a:t>
            </a:r>
          </a:p>
          <a:p>
            <a:pPr lvl="1"/>
            <a:r>
              <a:rPr lang="en-US" dirty="0"/>
              <a:t>Epsilon values 0.25 .. 8.0</a:t>
            </a:r>
          </a:p>
          <a:p>
            <a:pPr lvl="1"/>
            <a:r>
              <a:rPr lang="en-US" dirty="0"/>
              <a:t>Multiple runs at each value of epsilon.</a:t>
            </a:r>
          </a:p>
          <a:p>
            <a:endParaRPr lang="en-US" dirty="0"/>
          </a:p>
          <a:p>
            <a:r>
              <a:rPr lang="en-US" dirty="0"/>
              <a:t>Caveats:</a:t>
            </a:r>
          </a:p>
          <a:p>
            <a:pPr lvl="1"/>
            <a:r>
              <a:rPr lang="en-US" dirty="0"/>
              <a:t>1940 data had 4 geography levels: Nation, State, County, Enumeration District.</a:t>
            </a:r>
          </a:p>
          <a:p>
            <a:pPr lvl="1"/>
            <a:r>
              <a:rPr lang="en-US" dirty="0"/>
              <a:t>2020 data has 6 levels: Nation, State, County, Tract, Block Group and Block.</a:t>
            </a:r>
          </a:p>
          <a:p>
            <a:pPr lvl="1"/>
            <a:endParaRPr lang="en-US" dirty="0"/>
          </a:p>
          <a:p>
            <a:pPr lvl="1"/>
            <a:r>
              <a:rPr lang="en-US" dirty="0"/>
              <a:t>1940 data has 6 races </a:t>
            </a:r>
            <a:r>
              <a:rPr lang="en-US" dirty="0" err="1"/>
              <a:t>races</a:t>
            </a:r>
            <a:r>
              <a:rPr lang="en-US" dirty="0"/>
              <a:t> / 2020 data has 63 race combinations</a:t>
            </a:r>
          </a:p>
          <a:p>
            <a:pPr lvl="1"/>
            <a:r>
              <a:rPr lang="en-US" dirty="0"/>
              <a:t>1940 data has no citizenship (Citizen or non-Citizen)</a:t>
            </a:r>
          </a:p>
        </p:txBody>
      </p:sp>
      <p:sp>
        <p:nvSpPr>
          <p:cNvPr id="5" name="Slide Number Placeholder 4"/>
          <p:cNvSpPr>
            <a:spLocks noGrp="1"/>
          </p:cNvSpPr>
          <p:nvPr>
            <p:ph type="sldNum" sz="quarter" idx="12"/>
          </p:nvPr>
        </p:nvSpPr>
        <p:spPr/>
        <p:txBody>
          <a:bodyPr/>
          <a:lstStyle/>
          <a:p>
            <a:fld id="{6B70B6FD-B4DD-4C3C-B591-D26FF6FF6394}" type="slidenum">
              <a:rPr lang="en-US" smtClean="0"/>
              <a:pPr/>
              <a:t>68</a:t>
            </a:fld>
            <a:endParaRPr lang="en-US"/>
          </a:p>
        </p:txBody>
      </p:sp>
    </p:spTree>
    <p:extLst>
      <p:ext uri="{BB962C8B-B14F-4D97-AF65-F5344CB8AC3E}">
        <p14:creationId xmlns:p14="http://schemas.microsoft.com/office/powerpoint/2010/main" val="3311737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7EA9E7B-8EFB-2049-8033-2AF6B8B76C41}"/>
              </a:ext>
            </a:extLst>
          </p:cNvPr>
          <p:cNvSpPr>
            <a:spLocks noGrp="1"/>
          </p:cNvSpPr>
          <p:nvPr>
            <p:ph idx="1"/>
          </p:nvPr>
        </p:nvSpPr>
        <p:spPr>
          <a:xfrm>
            <a:off x="533400" y="1600201"/>
            <a:ext cx="2743200" cy="4525963"/>
          </a:xfrm>
        </p:spPr>
        <p:txBody>
          <a:bodyPr>
            <a:normAutofit/>
          </a:bodyPr>
          <a:lstStyle/>
          <a:p>
            <a:endParaRPr lang="en-US" dirty="0"/>
          </a:p>
        </p:txBody>
      </p:sp>
      <p:sp>
        <p:nvSpPr>
          <p:cNvPr id="3" name="Slide Number Placeholder 2"/>
          <p:cNvSpPr>
            <a:spLocks noGrp="1"/>
          </p:cNvSpPr>
          <p:nvPr>
            <p:ph type="sldNum" sz="quarter" idx="12"/>
          </p:nvPr>
        </p:nvSpPr>
        <p:spPr/>
        <p:txBody>
          <a:bodyPr/>
          <a:lstStyle/>
          <a:p>
            <a:fld id="{24BFE6D4-27A9-4AE4-9EAE-AF75F97B179B}" type="slidenum">
              <a:rPr lang="en-US" smtClean="0"/>
              <a:t>69</a:t>
            </a:fld>
            <a:endParaRPr lang="en-US"/>
          </a:p>
        </p:txBody>
      </p:sp>
      <p:pic>
        <p:nvPicPr>
          <p:cNvPr id="7" name="Picture 6">
            <a:extLst>
              <a:ext uri="{FF2B5EF4-FFF2-40B4-BE49-F238E27FC236}">
                <a16:creationId xmlns:a16="http://schemas.microsoft.com/office/drawing/2014/main" id="{CDD9F926-42EE-1B41-A191-D57E131DF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124" y="165194"/>
            <a:ext cx="8205710" cy="5960970"/>
          </a:xfrm>
          <a:prstGeom prst="rect">
            <a:avLst/>
          </a:prstGeom>
        </p:spPr>
      </p:pic>
      <p:sp>
        <p:nvSpPr>
          <p:cNvPr id="2" name="Title 1">
            <a:extLst>
              <a:ext uri="{FF2B5EF4-FFF2-40B4-BE49-F238E27FC236}">
                <a16:creationId xmlns:a16="http://schemas.microsoft.com/office/drawing/2014/main" id="{9C17ADD3-4F09-9249-A0CA-F9E05CAFCFDE}"/>
              </a:ext>
            </a:extLst>
          </p:cNvPr>
          <p:cNvSpPr>
            <a:spLocks noGrp="1"/>
          </p:cNvSpPr>
          <p:nvPr>
            <p:ph type="title"/>
          </p:nvPr>
        </p:nvSpPr>
        <p:spPr>
          <a:xfrm>
            <a:off x="533400" y="274638"/>
            <a:ext cx="3429000" cy="1143000"/>
          </a:xfrm>
        </p:spPr>
        <p:txBody>
          <a:bodyPr>
            <a:normAutofit fontScale="90000"/>
          </a:bodyPr>
          <a:lstStyle/>
          <a:p>
            <a:r>
              <a:rPr lang="en-US" dirty="0"/>
              <a:t>Top-Down: much more accurate!</a:t>
            </a:r>
          </a:p>
        </p:txBody>
      </p:sp>
    </p:spTree>
    <p:extLst>
      <p:ext uri="{BB962C8B-B14F-4D97-AF65-F5344CB8AC3E}">
        <p14:creationId xmlns:p14="http://schemas.microsoft.com/office/powerpoint/2010/main" val="1870139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148C0-01C9-824D-B6C7-09449A6F05CE}"/>
              </a:ext>
            </a:extLst>
          </p:cNvPr>
          <p:cNvSpPr>
            <a:spLocks noGrp="1"/>
          </p:cNvSpPr>
          <p:nvPr>
            <p:ph type="title"/>
          </p:nvPr>
        </p:nvSpPr>
        <p:spPr>
          <a:xfrm>
            <a:off x="838200" y="298623"/>
            <a:ext cx="10515600" cy="1325563"/>
          </a:xfrm>
        </p:spPr>
        <p:txBody>
          <a:bodyPr>
            <a:normAutofit/>
          </a:bodyPr>
          <a:lstStyle/>
          <a:p>
            <a:r>
              <a:rPr lang="en-US" dirty="0"/>
              <a:t>Motivation</a:t>
            </a:r>
          </a:p>
        </p:txBody>
      </p:sp>
      <p:pic>
        <p:nvPicPr>
          <p:cNvPr id="4" name="Picture 3">
            <a:extLst>
              <a:ext uri="{FF2B5EF4-FFF2-40B4-BE49-F238E27FC236}">
                <a16:creationId xmlns:a16="http://schemas.microsoft.com/office/drawing/2014/main" id="{E9F7AF3D-5FAC-3A42-AC4E-DF696DF1F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176" y="1766226"/>
            <a:ext cx="9084624" cy="4955249"/>
          </a:xfrm>
          <a:prstGeom prst="rect">
            <a:avLst/>
          </a:prstGeom>
        </p:spPr>
      </p:pic>
      <p:sp>
        <p:nvSpPr>
          <p:cNvPr id="5" name="Slide Number Placeholder 4"/>
          <p:cNvSpPr>
            <a:spLocks noGrp="1"/>
          </p:cNvSpPr>
          <p:nvPr>
            <p:ph type="sldNum" sz="quarter" idx="12"/>
          </p:nvPr>
        </p:nvSpPr>
        <p:spPr/>
        <p:txBody>
          <a:bodyPr/>
          <a:lstStyle/>
          <a:p>
            <a:fld id="{24BFE6D4-27A9-4AE4-9EAE-AF75F97B179B}" type="slidenum">
              <a:rPr lang="en-US" smtClean="0"/>
              <a:t>7</a:t>
            </a:fld>
            <a:endParaRPr lang="en-US"/>
          </a:p>
        </p:txBody>
      </p:sp>
      <p:sp>
        <p:nvSpPr>
          <p:cNvPr id="3" name="Rectangle 2">
            <a:extLst>
              <a:ext uri="{FF2B5EF4-FFF2-40B4-BE49-F238E27FC236}">
                <a16:creationId xmlns:a16="http://schemas.microsoft.com/office/drawing/2014/main" id="{A68F2C1C-7BB6-8945-9B2C-52C97B3DF11B}"/>
              </a:ext>
            </a:extLst>
          </p:cNvPr>
          <p:cNvSpPr/>
          <p:nvPr/>
        </p:nvSpPr>
        <p:spPr>
          <a:xfrm>
            <a:off x="533401" y="1510540"/>
            <a:ext cx="4267200" cy="1569660"/>
          </a:xfrm>
          <a:prstGeom prst="rect">
            <a:avLst/>
          </a:prstGeom>
        </p:spPr>
        <p:txBody>
          <a:bodyPr wrap="square">
            <a:spAutoFit/>
          </a:bodyPr>
          <a:lstStyle/>
          <a:p>
            <a:r>
              <a:rPr lang="en-US" sz="3200" b="1" dirty="0"/>
              <a:t>The 2020 Census of Population and Housing</a:t>
            </a:r>
          </a:p>
        </p:txBody>
      </p:sp>
    </p:spTree>
    <p:extLst>
      <p:ext uri="{BB962C8B-B14F-4D97-AF65-F5344CB8AC3E}">
        <p14:creationId xmlns:p14="http://schemas.microsoft.com/office/powerpoint/2010/main" val="30029148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901" y="0"/>
            <a:ext cx="9452198" cy="6858000"/>
          </a:xfrm>
          <a:prstGeom prst="rect">
            <a:avLst/>
          </a:prstGeom>
        </p:spPr>
      </p:pic>
      <p:sp>
        <p:nvSpPr>
          <p:cNvPr id="3" name="Slide Number Placeholder 2"/>
          <p:cNvSpPr>
            <a:spLocks noGrp="1"/>
          </p:cNvSpPr>
          <p:nvPr>
            <p:ph type="sldNum" sz="quarter" idx="12"/>
          </p:nvPr>
        </p:nvSpPr>
        <p:spPr/>
        <p:txBody>
          <a:bodyPr/>
          <a:lstStyle/>
          <a:p>
            <a:fld id="{24BFE6D4-27A9-4AE4-9EAE-AF75F97B179B}" type="slidenum">
              <a:rPr lang="en-US" smtClean="0"/>
              <a:t>70</a:t>
            </a:fld>
            <a:endParaRPr lang="en-US"/>
          </a:p>
        </p:txBody>
      </p:sp>
    </p:spTree>
    <p:extLst>
      <p:ext uri="{BB962C8B-B14F-4D97-AF65-F5344CB8AC3E}">
        <p14:creationId xmlns:p14="http://schemas.microsoft.com/office/powerpoint/2010/main" val="38717340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731" y="0"/>
            <a:ext cx="9440538" cy="6858000"/>
          </a:xfrm>
          <a:prstGeom prst="rect">
            <a:avLst/>
          </a:prstGeom>
        </p:spPr>
      </p:pic>
      <p:sp>
        <p:nvSpPr>
          <p:cNvPr id="3" name="Slide Number Placeholder 2"/>
          <p:cNvSpPr>
            <a:spLocks noGrp="1"/>
          </p:cNvSpPr>
          <p:nvPr>
            <p:ph type="sldNum" sz="quarter" idx="12"/>
          </p:nvPr>
        </p:nvSpPr>
        <p:spPr/>
        <p:txBody>
          <a:bodyPr/>
          <a:lstStyle/>
          <a:p>
            <a:fld id="{24BFE6D4-27A9-4AE4-9EAE-AF75F97B179B}" type="slidenum">
              <a:rPr lang="en-US" smtClean="0"/>
              <a:t>71</a:t>
            </a:fld>
            <a:endParaRPr lang="en-US"/>
          </a:p>
        </p:txBody>
      </p:sp>
    </p:spTree>
    <p:extLst>
      <p:ext uri="{BB962C8B-B14F-4D97-AF65-F5344CB8AC3E}">
        <p14:creationId xmlns:p14="http://schemas.microsoft.com/office/powerpoint/2010/main" val="4361813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5C083D-9872-6840-A3DA-095F7F2E64FD}"/>
              </a:ext>
            </a:extLst>
          </p:cNvPr>
          <p:cNvSpPr>
            <a:spLocks noGrp="1"/>
          </p:cNvSpPr>
          <p:nvPr>
            <p:ph type="sldNum" sz="quarter" idx="12"/>
          </p:nvPr>
        </p:nvSpPr>
        <p:spPr/>
        <p:txBody>
          <a:bodyPr/>
          <a:lstStyle/>
          <a:p>
            <a:fld id="{24BFE6D4-27A9-4AE4-9EAE-AF75F97B179B}" type="slidenum">
              <a:rPr lang="en-US" smtClean="0"/>
              <a:pPr/>
              <a:t>72</a:t>
            </a:fld>
            <a:endParaRPr lang="en-US"/>
          </a:p>
        </p:txBody>
      </p:sp>
      <p:pic>
        <p:nvPicPr>
          <p:cNvPr id="7" name="Picture 6">
            <a:hlinkClick r:id="rId2"/>
            <a:extLst>
              <a:ext uri="{FF2B5EF4-FFF2-40B4-BE49-F238E27FC236}">
                <a16:creationId xmlns:a16="http://schemas.microsoft.com/office/drawing/2014/main" id="{3E3F2FB7-577F-5548-AD65-3A93837593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79566" y="0"/>
            <a:ext cx="10535268" cy="6858000"/>
          </a:xfrm>
          <a:prstGeom prst="rect">
            <a:avLst/>
          </a:prstGeom>
        </p:spPr>
      </p:pic>
      <p:sp>
        <p:nvSpPr>
          <p:cNvPr id="3" name="TextBox 2">
            <a:extLst>
              <a:ext uri="{FF2B5EF4-FFF2-40B4-BE49-F238E27FC236}">
                <a16:creationId xmlns:a16="http://schemas.microsoft.com/office/drawing/2014/main" id="{BDB09CA5-4952-2047-9D36-E9048B2740D9}"/>
              </a:ext>
            </a:extLst>
          </p:cNvPr>
          <p:cNvSpPr txBox="1"/>
          <p:nvPr/>
        </p:nvSpPr>
        <p:spPr>
          <a:xfrm>
            <a:off x="6908800" y="4540469"/>
            <a:ext cx="3657600" cy="1815882"/>
          </a:xfrm>
          <a:prstGeom prst="rect">
            <a:avLst/>
          </a:prstGeom>
          <a:noFill/>
          <a:ln w="38100">
            <a:solidFill>
              <a:srgbClr val="FF0000"/>
            </a:solidFill>
          </a:ln>
        </p:spPr>
        <p:txBody>
          <a:bodyPr wrap="square" rtlCol="0">
            <a:spAutoFit/>
          </a:bodyPr>
          <a:lstStyle/>
          <a:p>
            <a:r>
              <a:rPr lang="en-US" sz="2800" b="1" dirty="0"/>
              <a:t>Note: The simulator uses hypothetical (fake) data provided by the user. </a:t>
            </a:r>
          </a:p>
        </p:txBody>
      </p:sp>
    </p:spTree>
    <p:extLst>
      <p:ext uri="{BB962C8B-B14F-4D97-AF65-F5344CB8AC3E}">
        <p14:creationId xmlns:p14="http://schemas.microsoft.com/office/powerpoint/2010/main" val="5638187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85800" y="2895600"/>
            <a:ext cx="11049000" cy="2971800"/>
          </a:xfrm>
        </p:spPr>
        <p:txBody>
          <a:bodyPr>
            <a:noAutofit/>
          </a:bodyPr>
          <a:lstStyle/>
          <a:p>
            <a:r>
              <a:rPr lang="en-US" sz="4000" dirty="0">
                <a:solidFill>
                  <a:srgbClr val="FF0000"/>
                </a:solidFill>
              </a:rPr>
              <a:t>What is the correct value of epsilon?</a:t>
            </a:r>
          </a:p>
          <a:p>
            <a:r>
              <a:rPr lang="en-US" sz="4000" dirty="0">
                <a:solidFill>
                  <a:srgbClr val="FF0000"/>
                </a:solidFill>
              </a:rPr>
              <a:t>Where should the accuracy be allocated?</a:t>
            </a:r>
          </a:p>
        </p:txBody>
      </p:sp>
      <p:sp>
        <p:nvSpPr>
          <p:cNvPr id="2" name="Title 1"/>
          <p:cNvSpPr>
            <a:spLocks noGrp="1"/>
          </p:cNvSpPr>
          <p:nvPr>
            <p:ph type="title"/>
          </p:nvPr>
        </p:nvSpPr>
        <p:spPr>
          <a:xfrm>
            <a:off x="723900" y="427038"/>
            <a:ext cx="10972800" cy="1143000"/>
          </a:xfrm>
        </p:spPr>
        <p:txBody>
          <a:bodyPr/>
          <a:lstStyle/>
          <a:p>
            <a:r>
              <a:rPr lang="en-US" dirty="0"/>
              <a:t>Two public policy choices:</a:t>
            </a:r>
          </a:p>
        </p:txBody>
      </p:sp>
      <p:sp>
        <p:nvSpPr>
          <p:cNvPr id="6" name="Slide Number Placeholder 5"/>
          <p:cNvSpPr>
            <a:spLocks noGrp="1"/>
          </p:cNvSpPr>
          <p:nvPr>
            <p:ph type="sldNum" sz="quarter" idx="12"/>
          </p:nvPr>
        </p:nvSpPr>
        <p:spPr/>
        <p:txBody>
          <a:bodyPr/>
          <a:lstStyle/>
          <a:p>
            <a:fld id="{6B70B6FD-B4DD-4C3C-B591-D26FF6FF6394}" type="slidenum">
              <a:rPr lang="en-US" smtClean="0"/>
              <a:pPr/>
              <a:t>73</a:t>
            </a:fld>
            <a:endParaRPr lang="en-US"/>
          </a:p>
        </p:txBody>
      </p:sp>
    </p:spTree>
    <p:extLst>
      <p:ext uri="{BB962C8B-B14F-4D97-AF65-F5344CB8AC3E}">
        <p14:creationId xmlns:p14="http://schemas.microsoft.com/office/powerpoint/2010/main" val="42871474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243361"/>
            <a:ext cx="5638800" cy="5638800"/>
          </a:xfrm>
          <a:prstGeom prst="rect">
            <a:avLst/>
          </a:prstGeom>
        </p:spPr>
      </p:pic>
      <p:sp>
        <p:nvSpPr>
          <p:cNvPr id="5" name="Title 4"/>
          <p:cNvSpPr>
            <a:spLocks noGrp="1"/>
          </p:cNvSpPr>
          <p:nvPr>
            <p:ph type="ctrTitle"/>
          </p:nvPr>
        </p:nvSpPr>
        <p:spPr/>
        <p:txBody>
          <a:bodyPr/>
          <a:lstStyle/>
          <a:p>
            <a:r>
              <a:rPr lang="en-US" dirty="0"/>
              <a:t>Managing the Tradeoff</a:t>
            </a:r>
          </a:p>
        </p:txBody>
      </p:sp>
      <p:sp>
        <p:nvSpPr>
          <p:cNvPr id="2" name="Slide Number Placeholder 1"/>
          <p:cNvSpPr>
            <a:spLocks noGrp="1"/>
          </p:cNvSpPr>
          <p:nvPr>
            <p:ph type="sldNum" sz="quarter" idx="12"/>
          </p:nvPr>
        </p:nvSpPr>
        <p:spPr/>
        <p:txBody>
          <a:bodyPr/>
          <a:lstStyle/>
          <a:p>
            <a:fld id="{6B70B6FD-B4DD-4C3C-B591-D26FF6FF6394}" type="slidenum">
              <a:rPr lang="en-US" smtClean="0"/>
              <a:pPr/>
              <a:t>74</a:t>
            </a:fld>
            <a:endParaRPr lang="en-US"/>
          </a:p>
        </p:txBody>
      </p:sp>
    </p:spTree>
    <p:extLst>
      <p:ext uri="{BB962C8B-B14F-4D97-AF65-F5344CB8AC3E}">
        <p14:creationId xmlns:p14="http://schemas.microsoft.com/office/powerpoint/2010/main" val="41202820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lstStyle/>
          <a:p>
            <a:r>
              <a:rPr lang="en-US" dirty="0"/>
              <a:t>Policy Issue: Setting Epsilon</a:t>
            </a:r>
          </a:p>
        </p:txBody>
      </p:sp>
      <p:sp>
        <p:nvSpPr>
          <p:cNvPr id="2" name="Slide Number Placeholder 1"/>
          <p:cNvSpPr>
            <a:spLocks noGrp="1"/>
          </p:cNvSpPr>
          <p:nvPr>
            <p:ph type="sldNum" sz="quarter" idx="12"/>
          </p:nvPr>
        </p:nvSpPr>
        <p:spPr/>
        <p:txBody>
          <a:bodyPr/>
          <a:lstStyle/>
          <a:p>
            <a:fld id="{AAB63172-0737-4F58-AA61-0444E81086BA}" type="slidenum">
              <a:rPr lang="en-US" smtClean="0"/>
              <a:t>75</a:t>
            </a:fld>
            <a:endParaRPr lang="en-US"/>
          </a:p>
        </p:txBody>
      </p:sp>
      <p:graphicFrame>
        <p:nvGraphicFramePr>
          <p:cNvPr id="8" name="Chart 7">
            <a:extLst>
              <a:ext uri="{FF2B5EF4-FFF2-40B4-BE49-F238E27FC236}">
                <a16:creationId xmlns:a16="http://schemas.microsoft.com/office/drawing/2014/main" id="{20E73E23-0AFB-4C09-B393-B13AD276E008}"/>
              </a:ext>
            </a:extLst>
          </p:cNvPr>
          <p:cNvGraphicFramePr>
            <a:graphicFrameLocks noGrp="1"/>
          </p:cNvGraphicFramePr>
          <p:nvPr/>
        </p:nvGraphicFramePr>
        <p:xfrm>
          <a:off x="2589086" y="1202076"/>
          <a:ext cx="6397447" cy="48957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64347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272" y="277095"/>
            <a:ext cx="8681456" cy="6303810"/>
          </a:xfrm>
          <a:prstGeom prst="rect">
            <a:avLst/>
          </a:prstGeom>
        </p:spPr>
      </p:pic>
      <p:sp>
        <p:nvSpPr>
          <p:cNvPr id="9" name="Rounded Rectangle 8"/>
          <p:cNvSpPr/>
          <p:nvPr/>
        </p:nvSpPr>
        <p:spPr>
          <a:xfrm>
            <a:off x="36552" y="205132"/>
            <a:ext cx="2420470" cy="1380565"/>
          </a:xfrm>
          <a:prstGeom prst="roundRect">
            <a:avLst/>
          </a:prstGeom>
          <a:solidFill>
            <a:srgbClr val="C0504D"/>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2400" dirty="0"/>
              <a:t>Marginal Social Benefit Curve</a:t>
            </a:r>
          </a:p>
        </p:txBody>
      </p:sp>
      <p:cxnSp>
        <p:nvCxnSpPr>
          <p:cNvPr id="17" name="Straight Arrow Connector 16"/>
          <p:cNvCxnSpPr>
            <a:stCxn id="9" idx="3"/>
          </p:cNvCxnSpPr>
          <p:nvPr/>
        </p:nvCxnSpPr>
        <p:spPr>
          <a:xfrm>
            <a:off x="2457022" y="895415"/>
            <a:ext cx="585490" cy="95185"/>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598742" y="1857983"/>
            <a:ext cx="2850057" cy="1342417"/>
          </a:xfrm>
          <a:prstGeom prst="roundRect">
            <a:avLst/>
          </a:prstGeom>
          <a:solidFill>
            <a:srgbClr val="F7964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2400" dirty="0"/>
              <a:t>Social Optimum: MSB = MSC</a:t>
            </a:r>
          </a:p>
          <a:p>
            <a:r>
              <a:rPr lang="en-US" sz="2400" dirty="0"/>
              <a:t>(0.25, 0.64)</a:t>
            </a:r>
          </a:p>
        </p:txBody>
      </p:sp>
      <p:cxnSp>
        <p:nvCxnSpPr>
          <p:cNvPr id="20" name="Straight Arrow Connector 19"/>
          <p:cNvCxnSpPr/>
          <p:nvPr/>
        </p:nvCxnSpPr>
        <p:spPr>
          <a:xfrm flipH="1" flipV="1">
            <a:off x="2643322" y="3622762"/>
            <a:ext cx="2745186" cy="116338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5388508" y="4243372"/>
            <a:ext cx="2420470" cy="1380565"/>
          </a:xfrm>
          <a:prstGeom prst="roundRect">
            <a:avLst/>
          </a:prstGeom>
          <a:solidFill>
            <a:srgbClr val="9BBB59"/>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2400" dirty="0"/>
              <a:t>Production Technology</a:t>
            </a:r>
          </a:p>
        </p:txBody>
      </p:sp>
      <p:cxnSp>
        <p:nvCxnSpPr>
          <p:cNvPr id="27" name="Straight Arrow Connector 26"/>
          <p:cNvCxnSpPr/>
          <p:nvPr/>
        </p:nvCxnSpPr>
        <p:spPr>
          <a:xfrm flipH="1">
            <a:off x="2756117" y="2425700"/>
            <a:ext cx="3842626" cy="179079"/>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430449" y="762000"/>
            <a:ext cx="719151" cy="3162300"/>
          </a:xfrm>
          <a:prstGeom prst="straightConnector1">
            <a:avLst/>
          </a:prstGeom>
          <a:ln w="34925">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24BFE6D4-27A9-4AE4-9EAE-AF75F97B179B}" type="slidenum">
              <a:rPr lang="en-US" smtClean="0"/>
              <a:t>76</a:t>
            </a:fld>
            <a:endParaRPr lang="en-US"/>
          </a:p>
        </p:txBody>
      </p:sp>
    </p:spTree>
    <p:extLst>
      <p:ext uri="{BB962C8B-B14F-4D97-AF65-F5344CB8AC3E}">
        <p14:creationId xmlns:p14="http://schemas.microsoft.com/office/powerpoint/2010/main" val="11447805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6B640A-1010-3646-83FA-0D72E425D796}"/>
              </a:ext>
            </a:extLst>
          </p:cNvPr>
          <p:cNvSpPr>
            <a:spLocks noGrp="1"/>
          </p:cNvSpPr>
          <p:nvPr>
            <p:ph type="sldNum" sz="quarter" idx="12"/>
          </p:nvPr>
        </p:nvSpPr>
        <p:spPr/>
        <p:txBody>
          <a:bodyPr/>
          <a:lstStyle/>
          <a:p>
            <a:fld id="{24BFE6D4-27A9-4AE4-9EAE-AF75F97B179B}" type="slidenum">
              <a:rPr lang="en-US" smtClean="0"/>
              <a:pPr/>
              <a:t>77</a:t>
            </a:fld>
            <a:endParaRPr lang="en-US"/>
          </a:p>
        </p:txBody>
      </p:sp>
      <p:sp>
        <p:nvSpPr>
          <p:cNvPr id="3" name="Title 2">
            <a:extLst>
              <a:ext uri="{FF2B5EF4-FFF2-40B4-BE49-F238E27FC236}">
                <a16:creationId xmlns:a16="http://schemas.microsoft.com/office/drawing/2014/main" id="{D929C24D-7D3A-8849-8BFF-F621CC6CAD36}"/>
              </a:ext>
            </a:extLst>
          </p:cNvPr>
          <p:cNvSpPr>
            <a:spLocks noGrp="1"/>
          </p:cNvSpPr>
          <p:nvPr>
            <p:ph type="title"/>
          </p:nvPr>
        </p:nvSpPr>
        <p:spPr/>
        <p:txBody>
          <a:bodyPr/>
          <a:lstStyle/>
          <a:p>
            <a:r>
              <a:rPr lang="en-US" dirty="0"/>
              <a:t>Notes on the previous slide</a:t>
            </a:r>
          </a:p>
        </p:txBody>
      </p:sp>
      <p:sp>
        <p:nvSpPr>
          <p:cNvPr id="4" name="Text Placeholder 3">
            <a:extLst>
              <a:ext uri="{FF2B5EF4-FFF2-40B4-BE49-F238E27FC236}">
                <a16:creationId xmlns:a16="http://schemas.microsoft.com/office/drawing/2014/main" id="{90C3C3AE-B25C-9748-A6B1-8151F5201DB7}"/>
              </a:ext>
            </a:extLst>
          </p:cNvPr>
          <p:cNvSpPr>
            <a:spLocks noGrp="1"/>
          </p:cNvSpPr>
          <p:nvPr>
            <p:ph type="body" sz="quarter" idx="13"/>
          </p:nvPr>
        </p:nvSpPr>
        <p:spPr/>
        <p:txBody>
          <a:bodyPr>
            <a:normAutofit fontScale="40000" lnSpcReduction="20000"/>
          </a:bodyPr>
          <a:lstStyle/>
          <a:p>
            <a:r>
              <a:rPr lang="en-US" dirty="0"/>
              <a:t>The marginal social benefit is the slope of the illustrated iso-social welfare line (gray). These lines must slope upwards because data accuracy is a “good” and privacy-loss is a “bad.” Iso-social welfare lines above the one illustrated are infeasible because no point on the PPF reaches them. Iso-social welfare lines below the one illustrated are feasible but suboptimal because social welfare can be increase by either increasing accuracy at no privacy-loss cost or decreasing privacy-loss without loss of accuracy.</a:t>
            </a:r>
          </a:p>
          <a:p>
            <a:endParaRPr lang="en-US" dirty="0"/>
          </a:p>
          <a:p>
            <a:r>
              <a:rPr lang="en-US" dirty="0"/>
              <a:t>Slope of the Iso-social welfare curve is 1.5, this means surrendering one unit of privacy loss (say, epsilon goes from 0.25 to 0.26) is worth 1.5 units of accuracy (then accuracy goes from 0.64 to 0.655)</a:t>
            </a:r>
          </a:p>
          <a:p>
            <a:endParaRPr lang="en-US" dirty="0"/>
          </a:p>
          <a:p>
            <a:r>
              <a:rPr lang="en-US" dirty="0"/>
              <a:t>The social optimum is the point of tangency between an iso-social welfare line (gray) and the PPF (red). At this point, the only social welfare improving combinations of data accuracy and privacy-loss are infeasible.</a:t>
            </a:r>
          </a:p>
          <a:p>
            <a:endParaRPr lang="en-US" dirty="0"/>
          </a:p>
          <a:p>
            <a:r>
              <a:rPr lang="en-US" dirty="0"/>
              <a:t>The illustrated iso-social welfare line is the best one attainable, and social welfare is maximized at the indicated point. This point gives the optimal privacy-loss budget and the optimal data accuracy as determined by the preferences of the data users constrained by the SDL technology.</a:t>
            </a:r>
          </a:p>
          <a:p>
            <a:endParaRPr lang="en-US" dirty="0"/>
          </a:p>
          <a:p>
            <a:r>
              <a:rPr lang="en-US" dirty="0"/>
              <a:t>At the indicated level of </a:t>
            </a:r>
            <a:r>
              <a:rPr lang="en-US" dirty="0">
                <a:latin typeface="Symbol" panose="05050102010706020507" pitchFamily="18" charset="2"/>
              </a:rPr>
              <a:t>e</a:t>
            </a:r>
            <a:r>
              <a:rPr lang="en-US" dirty="0"/>
              <a:t> = 0.25, accuracy for tract-level tables averages 96%, and for county and state-level tables averages 100%.</a:t>
            </a:r>
          </a:p>
          <a:p>
            <a:endParaRPr lang="en-US" dirty="0"/>
          </a:p>
          <a:p>
            <a:r>
              <a:rPr lang="en-US" dirty="0"/>
              <a:t>It is impossible to assess the block-level error in a vacuum. You have to consider the use case. The other slides in that presentation show that as the blocks are assembled into geographic areas with larger populations--tracts (244), counties (5), and state (1)--the accuracy improves rapidly. Accuracy is about 96% at the tract level, and essentially 100% at the state and county level. The vast majority of legislative districts in the country have populations far in excess of the average census tract population (about 4,300 for RI in 2010). We have decided to release a large batch of statistical tables, in 2010 PL94-171 redistricting format, from the experiments summarized in my CSAC presentation in advance of releasing the production code for the 2018 End-to-End Census Test disclosure avoidance system. Users of all stripes will be able to use those simulation results to assess average error for their own use cases at all levels of geography.</a:t>
            </a:r>
          </a:p>
        </p:txBody>
      </p:sp>
    </p:spTree>
    <p:extLst>
      <p:ext uri="{BB962C8B-B14F-4D97-AF65-F5344CB8AC3E}">
        <p14:creationId xmlns:p14="http://schemas.microsoft.com/office/powerpoint/2010/main" val="21661860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Policy Decisions: Setting privacy loss budget (</a:t>
            </a:r>
            <a:r>
              <a:rPr lang="en-US" altLang="en-US"/>
              <a:t>𝝴)</a:t>
            </a:r>
            <a:endParaRPr lang="en-US" dirty="0"/>
          </a:p>
        </p:txBody>
      </p:sp>
      <p:sp>
        <p:nvSpPr>
          <p:cNvPr id="5" name="Content Placeholder 4"/>
          <p:cNvSpPr>
            <a:spLocks noGrp="1"/>
          </p:cNvSpPr>
          <p:nvPr>
            <p:ph idx="1"/>
          </p:nvPr>
        </p:nvSpPr>
        <p:spPr/>
        <p:txBody>
          <a:bodyPr/>
          <a:lstStyle/>
          <a:p>
            <a:r>
              <a:rPr lang="en-US" dirty="0"/>
              <a:t>Global privacy loss budget</a:t>
            </a:r>
          </a:p>
          <a:p>
            <a:endParaRPr lang="en-US" dirty="0"/>
          </a:p>
          <a:p>
            <a:r>
              <a:rPr lang="en-US" dirty="0"/>
              <a:t>Geographic levels</a:t>
            </a:r>
          </a:p>
          <a:p>
            <a:pPr lvl="1"/>
            <a:r>
              <a:rPr lang="en-US" dirty="0"/>
              <a:t>Fraction of </a:t>
            </a:r>
            <a:r>
              <a:rPr lang="en-US" altLang="en-US" dirty="0"/>
              <a:t>𝝴 allocated to each level</a:t>
            </a:r>
          </a:p>
          <a:p>
            <a:pPr lvl="1"/>
            <a:endParaRPr lang="en-US" altLang="en-US" dirty="0"/>
          </a:p>
          <a:p>
            <a:r>
              <a:rPr lang="en-US" altLang="en-US" dirty="0"/>
              <a:t>Tables</a:t>
            </a:r>
          </a:p>
          <a:p>
            <a:pPr lvl="1"/>
            <a:r>
              <a:rPr lang="en-US" altLang="en-US" dirty="0"/>
              <a:t>Fraction of 𝝴 allocated to each table or relationship</a:t>
            </a:r>
          </a:p>
        </p:txBody>
      </p:sp>
      <p:sp>
        <p:nvSpPr>
          <p:cNvPr id="2" name="Slide Number Placeholder 1"/>
          <p:cNvSpPr>
            <a:spLocks noGrp="1"/>
          </p:cNvSpPr>
          <p:nvPr>
            <p:ph type="sldNum" sz="quarter" idx="12"/>
          </p:nvPr>
        </p:nvSpPr>
        <p:spPr/>
        <p:txBody>
          <a:bodyPr/>
          <a:lstStyle/>
          <a:p>
            <a:fld id="{24BFE6D4-27A9-4AE4-9EAE-AF75F97B179B}" type="slidenum">
              <a:rPr lang="en-US" smtClean="0"/>
              <a:pPr/>
              <a:t>78</a:t>
            </a:fld>
            <a:endParaRPr lang="en-US"/>
          </a:p>
        </p:txBody>
      </p:sp>
    </p:spTree>
    <p:extLst>
      <p:ext uri="{BB962C8B-B14F-4D97-AF65-F5344CB8AC3E}">
        <p14:creationId xmlns:p14="http://schemas.microsoft.com/office/powerpoint/2010/main" val="34252188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Policy Issues for the 2020 Census:</a:t>
            </a:r>
            <a:br>
              <a:rPr lang="en-US" dirty="0"/>
            </a:br>
            <a:r>
              <a:rPr lang="en-US" b="1" dirty="0"/>
              <a:t>Invariants</a:t>
            </a:r>
          </a:p>
        </p:txBody>
      </p:sp>
      <p:sp>
        <p:nvSpPr>
          <p:cNvPr id="3" name="Content Placeholder 2"/>
          <p:cNvSpPr>
            <a:spLocks noGrp="1"/>
          </p:cNvSpPr>
          <p:nvPr>
            <p:ph idx="1"/>
          </p:nvPr>
        </p:nvSpPr>
        <p:spPr/>
        <p:txBody>
          <a:bodyPr>
            <a:normAutofit fontScale="70000" lnSpcReduction="20000"/>
          </a:bodyPr>
          <a:lstStyle/>
          <a:p>
            <a:r>
              <a:rPr lang="en-US" dirty="0"/>
              <a:t>For the 2018 End-to-End test, policy makers wanted exact counts:</a:t>
            </a:r>
          </a:p>
          <a:p>
            <a:pPr lvl="1"/>
            <a:r>
              <a:rPr lang="en-US" dirty="0"/>
              <a:t>Number of people on each block</a:t>
            </a:r>
          </a:p>
          <a:p>
            <a:pPr lvl="1"/>
            <a:r>
              <a:rPr lang="en-US" dirty="0"/>
              <a:t>Number of people on each block of voting age</a:t>
            </a:r>
          </a:p>
          <a:p>
            <a:pPr lvl="1"/>
            <a:r>
              <a:rPr lang="en-US" dirty="0"/>
              <a:t>Number of residences &amp; group quarters on each block</a:t>
            </a:r>
          </a:p>
          <a:p>
            <a:endParaRPr lang="en-US" dirty="0"/>
          </a:p>
          <a:p>
            <a:r>
              <a:rPr lang="en-US" dirty="0"/>
              <a:t>We implemented invariants before we understood their mathematical impact on differential privacy semantics. We then scaled back to four invariants:</a:t>
            </a:r>
          </a:p>
          <a:p>
            <a:pPr lvl="1"/>
            <a:r>
              <a:rPr lang="en-US" dirty="0"/>
              <a:t>C1: Total population (invariant at the county level for the 2018 E2E)</a:t>
            </a:r>
          </a:p>
          <a:p>
            <a:pPr lvl="1"/>
            <a:r>
              <a:rPr lang="en-US" strike="sngStrike" dirty="0"/>
              <a:t>C2: Voting-age population (population age 18 and older)</a:t>
            </a:r>
            <a:r>
              <a:rPr lang="en-US" dirty="0"/>
              <a:t> (eliminated for the 2018 E2E)</a:t>
            </a:r>
          </a:p>
          <a:p>
            <a:pPr lvl="1"/>
            <a:r>
              <a:rPr lang="en-US" dirty="0"/>
              <a:t>C3: Number of housing units (invariant at the block level)</a:t>
            </a:r>
          </a:p>
          <a:p>
            <a:pPr lvl="1"/>
            <a:r>
              <a:rPr lang="en-US" dirty="0"/>
              <a:t>C4: Number of occupied housing units (invariant at the block level)</a:t>
            </a:r>
          </a:p>
          <a:p>
            <a:pPr lvl="1"/>
            <a:r>
              <a:rPr lang="en-US" dirty="0"/>
              <a:t>C5: Number of group quarters facilities by group quarters type (invariant at the block level)</a:t>
            </a:r>
          </a:p>
        </p:txBody>
      </p:sp>
      <p:sp>
        <p:nvSpPr>
          <p:cNvPr id="4" name="Slide Number Placeholder 3"/>
          <p:cNvSpPr>
            <a:spLocks noGrp="1"/>
          </p:cNvSpPr>
          <p:nvPr>
            <p:ph type="sldNum" sz="quarter" idx="12"/>
          </p:nvPr>
        </p:nvSpPr>
        <p:spPr/>
        <p:txBody>
          <a:bodyPr/>
          <a:lstStyle/>
          <a:p>
            <a:fld id="{24BFE6D4-27A9-4AE4-9EAE-AF75F97B179B}" type="slidenum">
              <a:rPr lang="en-US" smtClean="0"/>
              <a:pPr/>
              <a:t>79</a:t>
            </a:fld>
            <a:endParaRPr lang="en-US"/>
          </a:p>
        </p:txBody>
      </p:sp>
    </p:spTree>
    <p:extLst>
      <p:ext uri="{BB962C8B-B14F-4D97-AF65-F5344CB8AC3E}">
        <p14:creationId xmlns:p14="http://schemas.microsoft.com/office/powerpoint/2010/main" val="4058252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Motivation</a:t>
            </a:r>
            <a:br>
              <a:rPr lang="en-US" dirty="0"/>
            </a:br>
            <a:r>
              <a:rPr lang="en-US" dirty="0"/>
              <a:t>Article 1, Section 2</a:t>
            </a:r>
          </a:p>
        </p:txBody>
      </p:sp>
      <p:sp>
        <p:nvSpPr>
          <p:cNvPr id="2" name="Slide Number Placeholder 1"/>
          <p:cNvSpPr>
            <a:spLocks noGrp="1"/>
          </p:cNvSpPr>
          <p:nvPr>
            <p:ph type="sldNum" sz="quarter" idx="12"/>
          </p:nvPr>
        </p:nvSpPr>
        <p:spPr/>
        <p:txBody>
          <a:bodyPr/>
          <a:lstStyle/>
          <a:p>
            <a:fld id="{24BFE6D4-27A9-4AE4-9EAE-AF75F97B179B}" type="slidenum">
              <a:rPr lang="en-US" smtClean="0"/>
              <a:t>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06966"/>
            <a:ext cx="6910449" cy="3887128"/>
          </a:xfrm>
          <a:prstGeom prst="rect">
            <a:avLst/>
          </a:prstGeom>
        </p:spPr>
      </p:pic>
      <p:sp>
        <p:nvSpPr>
          <p:cNvPr id="3" name="Rectangle 2">
            <a:extLst>
              <a:ext uri="{FF2B5EF4-FFF2-40B4-BE49-F238E27FC236}">
                <a16:creationId xmlns:a16="http://schemas.microsoft.com/office/drawing/2014/main" id="{17D38148-6353-3547-B8FD-AC42476B8513}"/>
              </a:ext>
            </a:extLst>
          </p:cNvPr>
          <p:cNvSpPr/>
          <p:nvPr/>
        </p:nvSpPr>
        <p:spPr>
          <a:xfrm>
            <a:off x="7944591" y="1806966"/>
            <a:ext cx="4025735" cy="3046988"/>
          </a:xfrm>
          <a:prstGeom prst="rect">
            <a:avLst/>
          </a:prstGeom>
        </p:spPr>
        <p:txBody>
          <a:bodyPr wrap="square">
            <a:spAutoFit/>
          </a:bodyPr>
          <a:lstStyle/>
          <a:p>
            <a:r>
              <a:rPr lang="en-US" sz="2400" b="1" dirty="0"/>
              <a:t>“…The actual Enumeration shall be made within three Years after the first Meeting of the Congress of the United States, and within every subsequent Term of ten Years, in such Manner as they shall by Law direct…”</a:t>
            </a:r>
          </a:p>
        </p:txBody>
      </p:sp>
    </p:spTree>
    <p:extLst>
      <p:ext uri="{BB962C8B-B14F-4D97-AF65-F5344CB8AC3E}">
        <p14:creationId xmlns:p14="http://schemas.microsoft.com/office/powerpoint/2010/main" val="33715311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Scientific Issues for the 2020 Census:</a:t>
            </a:r>
            <a:br>
              <a:rPr lang="en-US" dirty="0"/>
            </a:br>
            <a:r>
              <a:rPr lang="en-US" b="1" dirty="0"/>
              <a:t>Person-Household Joins</a:t>
            </a:r>
          </a:p>
        </p:txBody>
      </p:sp>
      <p:sp>
        <p:nvSpPr>
          <p:cNvPr id="3" name="Content Placeholder 2"/>
          <p:cNvSpPr>
            <a:spLocks noGrp="1"/>
          </p:cNvSpPr>
          <p:nvPr>
            <p:ph idx="1"/>
          </p:nvPr>
        </p:nvSpPr>
        <p:spPr/>
        <p:txBody>
          <a:bodyPr>
            <a:normAutofit fontScale="85000" lnSpcReduction="20000"/>
          </a:bodyPr>
          <a:lstStyle/>
          <a:p>
            <a:r>
              <a:rPr lang="en-US" dirty="0"/>
              <a:t>The Census creates two kinds of tables:</a:t>
            </a:r>
          </a:p>
          <a:p>
            <a:pPr lvl="1"/>
            <a:r>
              <a:rPr lang="en-US" dirty="0"/>
              <a:t>Person tables</a:t>
            </a:r>
          </a:p>
          <a:p>
            <a:pPr lvl="1"/>
            <a:r>
              <a:rPr lang="en-US" dirty="0"/>
              <a:t>Household tables</a:t>
            </a:r>
          </a:p>
          <a:p>
            <a:endParaRPr lang="en-US" dirty="0"/>
          </a:p>
          <a:p>
            <a:r>
              <a:rPr lang="en-US" dirty="0"/>
              <a:t>We can create P &amp; H today. </a:t>
            </a:r>
          </a:p>
          <a:p>
            <a:r>
              <a:rPr lang="en-US" dirty="0"/>
              <a:t>We are working on P x H and Detailed P, H</a:t>
            </a:r>
          </a:p>
          <a:p>
            <a:endParaRPr lang="en-US" dirty="0"/>
          </a:p>
          <a:p>
            <a:r>
              <a:rPr lang="en-US" dirty="0"/>
              <a:t>Q(P): # of men living on a block.</a:t>
            </a:r>
          </a:p>
          <a:p>
            <a:r>
              <a:rPr lang="en-US" dirty="0"/>
              <a:t>Q(H): # of occupied houses on a block. </a:t>
            </a:r>
          </a:p>
          <a:p>
            <a:r>
              <a:rPr lang="en-US" dirty="0"/>
              <a:t>Q(P x H): # of children in houses headed by a single man. </a:t>
            </a:r>
          </a:p>
        </p:txBody>
      </p:sp>
      <p:sp>
        <p:nvSpPr>
          <p:cNvPr id="4" name="Slide Number Placeholder 3"/>
          <p:cNvSpPr>
            <a:spLocks noGrp="1"/>
          </p:cNvSpPr>
          <p:nvPr>
            <p:ph type="sldNum" sz="quarter" idx="12"/>
          </p:nvPr>
        </p:nvSpPr>
        <p:spPr/>
        <p:txBody>
          <a:bodyPr/>
          <a:lstStyle/>
          <a:p>
            <a:fld id="{24BFE6D4-27A9-4AE4-9EAE-AF75F97B179B}" type="slidenum">
              <a:rPr lang="en-US" smtClean="0"/>
              <a:t>80</a:t>
            </a:fld>
            <a:endParaRPr lang="en-US"/>
          </a:p>
        </p:txBody>
      </p:sp>
    </p:spTree>
    <p:extLst>
      <p:ext uri="{BB962C8B-B14F-4D97-AF65-F5344CB8AC3E}">
        <p14:creationId xmlns:p14="http://schemas.microsoft.com/office/powerpoint/2010/main" val="31945216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Scientific Issue for any use of DP: </a:t>
            </a:r>
            <a:br>
              <a:rPr lang="en-US" dirty="0"/>
            </a:br>
            <a:r>
              <a:rPr lang="en-US" b="1" dirty="0"/>
              <a:t>Quality Metrics</a:t>
            </a:r>
          </a:p>
        </p:txBody>
      </p:sp>
      <p:sp>
        <p:nvSpPr>
          <p:cNvPr id="3" name="Content Placeholder 2"/>
          <p:cNvSpPr>
            <a:spLocks noGrp="1"/>
          </p:cNvSpPr>
          <p:nvPr>
            <p:ph idx="1"/>
          </p:nvPr>
        </p:nvSpPr>
        <p:spPr>
          <a:xfrm>
            <a:off x="609600" y="1590261"/>
            <a:ext cx="5615940" cy="4586702"/>
          </a:xfrm>
        </p:spPr>
        <p:txBody>
          <a:bodyPr>
            <a:normAutofit fontScale="92500" lnSpcReduction="10000"/>
          </a:bodyPr>
          <a:lstStyle/>
          <a:p>
            <a:r>
              <a:rPr lang="en-US" dirty="0"/>
              <a:t>What is the measure of “quality” or “utility” in a complex data product?</a:t>
            </a:r>
          </a:p>
          <a:p>
            <a:endParaRPr lang="en-US" dirty="0"/>
          </a:p>
          <a:p>
            <a:r>
              <a:rPr lang="en-US" dirty="0"/>
              <a:t>Options:</a:t>
            </a:r>
          </a:p>
          <a:p>
            <a:pPr lvl="1"/>
            <a:r>
              <a:rPr lang="en-US" dirty="0"/>
              <a:t>L1 error between “true” data set and “protected” data set</a:t>
            </a:r>
          </a:p>
          <a:p>
            <a:pPr lvl="1"/>
            <a:r>
              <a:rPr lang="en-US" dirty="0"/>
              <a:t>Impact on an algorithm that uses the data (e.g., redistricting and Voting Rights Act enforcement)</a:t>
            </a:r>
          </a:p>
          <a:p>
            <a:pPr lvl="1"/>
            <a:endParaRPr lang="en-US" dirty="0"/>
          </a:p>
        </p:txBody>
      </p:sp>
      <p:sp>
        <p:nvSpPr>
          <p:cNvPr id="4" name="Slide Number Placeholder 3"/>
          <p:cNvSpPr>
            <a:spLocks noGrp="1"/>
          </p:cNvSpPr>
          <p:nvPr>
            <p:ph type="sldNum" sz="quarter" idx="12"/>
          </p:nvPr>
        </p:nvSpPr>
        <p:spPr/>
        <p:txBody>
          <a:bodyPr/>
          <a:lstStyle/>
          <a:p>
            <a:fld id="{24BFE6D4-27A9-4AE4-9EAE-AF75F97B179B}" type="slidenum">
              <a:rPr lang="en-US" smtClean="0"/>
              <a:t>81</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6010" y="1981200"/>
            <a:ext cx="5236390" cy="3803932"/>
          </a:xfrm>
          <a:prstGeom prst="rect">
            <a:avLst/>
          </a:prstGeom>
        </p:spPr>
      </p:pic>
    </p:spTree>
    <p:extLst>
      <p:ext uri="{BB962C8B-B14F-4D97-AF65-F5344CB8AC3E}">
        <p14:creationId xmlns:p14="http://schemas.microsoft.com/office/powerpoint/2010/main" val="25787194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D4FA4D-1377-44C9-B522-F931EB3B2FC2}"/>
              </a:ext>
            </a:extLst>
          </p:cNvPr>
          <p:cNvSpPr>
            <a:spLocks noGrp="1"/>
          </p:cNvSpPr>
          <p:nvPr>
            <p:ph type="title"/>
          </p:nvPr>
        </p:nvSpPr>
        <p:spPr/>
        <p:txBody>
          <a:bodyPr>
            <a:normAutofit/>
          </a:bodyPr>
          <a:lstStyle/>
          <a:p>
            <a:r>
              <a:rPr lang="en-US" dirty="0"/>
              <a:t>The Choice Problem for Redistricting Tabulations </a:t>
            </a:r>
            <a:br>
              <a:rPr lang="en-US" dirty="0"/>
            </a:br>
            <a:r>
              <a:rPr lang="en-US" dirty="0"/>
              <a:t>Is More Challenging</a:t>
            </a:r>
          </a:p>
        </p:txBody>
      </p:sp>
      <p:sp>
        <p:nvSpPr>
          <p:cNvPr id="4" name="Content Placeholder 3">
            <a:extLst>
              <a:ext uri="{FF2B5EF4-FFF2-40B4-BE49-F238E27FC236}">
                <a16:creationId xmlns:a16="http://schemas.microsoft.com/office/drawing/2014/main" id="{25BB7CEE-8FB8-48CC-850F-908C5DE0587D}"/>
              </a:ext>
            </a:extLst>
          </p:cNvPr>
          <p:cNvSpPr>
            <a:spLocks noGrp="1"/>
          </p:cNvSpPr>
          <p:nvPr>
            <p:ph idx="1"/>
          </p:nvPr>
        </p:nvSpPr>
        <p:spPr>
          <a:xfrm>
            <a:off x="838200" y="1690688"/>
            <a:ext cx="10515600" cy="4272367"/>
          </a:xfrm>
        </p:spPr>
        <p:txBody>
          <a:bodyPr>
            <a:normAutofit fontScale="77500" lnSpcReduction="20000"/>
          </a:bodyPr>
          <a:lstStyle/>
          <a:p>
            <a:r>
              <a:rPr lang="en-US" dirty="0"/>
              <a:t>In the redistricting application, the fitness-for-use is based on :</a:t>
            </a:r>
          </a:p>
          <a:p>
            <a:pPr lvl="1"/>
            <a:r>
              <a:rPr lang="en-US" dirty="0"/>
              <a:t>Supreme Court one-person one-vote decision (All legislative districts must have approximately equal populations; there is judicially approved variation)</a:t>
            </a:r>
          </a:p>
          <a:p>
            <a:pPr lvl="1"/>
            <a:r>
              <a:rPr lang="en-US" i="1" dirty="0">
                <a:solidFill>
                  <a:srgbClr val="FF0000"/>
                </a:solidFill>
              </a:rPr>
              <a:t>Is statistical disclosure limitation a “statistical method” (permitted by Utah v. Evans) or “sampling” (prohibited by the Census Act, confirmed in Commerce v. House of Representatives)?</a:t>
            </a:r>
          </a:p>
          <a:p>
            <a:pPr lvl="1"/>
            <a:r>
              <a:rPr lang="en-US" dirty="0"/>
              <a:t>Voting Rights Act, Section 2: requires majority-minority districts at all levels, when certain criteria are met</a:t>
            </a:r>
          </a:p>
          <a:p>
            <a:endParaRPr lang="en-US" dirty="0"/>
          </a:p>
          <a:p>
            <a:r>
              <a:rPr lang="en-US" dirty="0"/>
              <a:t>The privacy interest is based on:</a:t>
            </a:r>
          </a:p>
          <a:p>
            <a:pPr lvl="1"/>
            <a:r>
              <a:rPr lang="en-US" dirty="0"/>
              <a:t>Title 13 requirement not to publish exact identifying information</a:t>
            </a:r>
          </a:p>
          <a:p>
            <a:pPr lvl="1"/>
            <a:r>
              <a:rPr lang="en-US" dirty="0"/>
              <a:t>The public policy implications of uses of detailed race, ethnicity and citizenship</a:t>
            </a:r>
          </a:p>
        </p:txBody>
      </p:sp>
      <p:sp>
        <p:nvSpPr>
          <p:cNvPr id="5" name="Slide Number Placeholder 4"/>
          <p:cNvSpPr>
            <a:spLocks noGrp="1"/>
          </p:cNvSpPr>
          <p:nvPr>
            <p:ph type="sldNum" sz="quarter" idx="12"/>
          </p:nvPr>
        </p:nvSpPr>
        <p:spPr/>
        <p:txBody>
          <a:bodyPr/>
          <a:lstStyle/>
          <a:p>
            <a:fld id="{6B70B6FD-B4DD-4C3C-B591-D26FF6FF6394}" type="slidenum">
              <a:rPr lang="en-US" smtClean="0"/>
              <a:pPr/>
              <a:t>82</a:t>
            </a:fld>
            <a:endParaRPr lang="en-US"/>
          </a:p>
        </p:txBody>
      </p:sp>
    </p:spTree>
    <p:extLst>
      <p:ext uri="{BB962C8B-B14F-4D97-AF65-F5344CB8AC3E}">
        <p14:creationId xmlns:p14="http://schemas.microsoft.com/office/powerpoint/2010/main" val="4487930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9272-D286-514A-A89F-C347AD663790}"/>
              </a:ext>
            </a:extLst>
          </p:cNvPr>
          <p:cNvSpPr>
            <a:spLocks noGrp="1"/>
          </p:cNvSpPr>
          <p:nvPr>
            <p:ph type="title"/>
          </p:nvPr>
        </p:nvSpPr>
        <p:spPr/>
        <p:txBody>
          <a:bodyPr/>
          <a:lstStyle/>
          <a:p>
            <a:r>
              <a:rPr lang="en-US" dirty="0"/>
              <a:t>Notes on the previous slide</a:t>
            </a:r>
          </a:p>
        </p:txBody>
      </p:sp>
      <p:sp>
        <p:nvSpPr>
          <p:cNvPr id="3" name="Content Placeholder 2">
            <a:extLst>
              <a:ext uri="{FF2B5EF4-FFF2-40B4-BE49-F238E27FC236}">
                <a16:creationId xmlns:a16="http://schemas.microsoft.com/office/drawing/2014/main" id="{1FAACDF7-A9A2-1945-9536-6F19FC95E41B}"/>
              </a:ext>
            </a:extLst>
          </p:cNvPr>
          <p:cNvSpPr>
            <a:spLocks noGrp="1"/>
          </p:cNvSpPr>
          <p:nvPr>
            <p:ph idx="1"/>
          </p:nvPr>
        </p:nvSpPr>
        <p:spPr/>
        <p:txBody>
          <a:bodyPr>
            <a:normAutofit lnSpcReduction="10000"/>
          </a:bodyPr>
          <a:lstStyle/>
          <a:p>
            <a:r>
              <a:rPr lang="en-US" dirty="0"/>
              <a:t>All statistical disclosure limitation methods used by the Census Bureau, including differential privacy as implemented for the 2020 Census, conform to both the Census Act--there is no sampling at any level, all the records in the official, confidential decennial census data are used, and no others--and to our understanding of Utah v. Evans--statistical disclosure limitation is an accepted statistical method and has been used since at least 1970 by the Census Bureau.</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C0AD945-B0B9-9D4C-905B-C2D866ED2234}"/>
              </a:ext>
            </a:extLst>
          </p:cNvPr>
          <p:cNvSpPr>
            <a:spLocks noGrp="1"/>
          </p:cNvSpPr>
          <p:nvPr>
            <p:ph type="sldNum" sz="quarter" idx="12"/>
          </p:nvPr>
        </p:nvSpPr>
        <p:spPr/>
        <p:txBody>
          <a:bodyPr/>
          <a:lstStyle/>
          <a:p>
            <a:fld id="{6B70B6FD-B4DD-4C3C-B591-D26FF6FF6394}" type="slidenum">
              <a:rPr lang="en-US" smtClean="0"/>
              <a:pPr/>
              <a:t>83</a:t>
            </a:fld>
            <a:endParaRPr lang="en-US"/>
          </a:p>
        </p:txBody>
      </p:sp>
    </p:spTree>
    <p:extLst>
      <p:ext uri="{BB962C8B-B14F-4D97-AF65-F5344CB8AC3E}">
        <p14:creationId xmlns:p14="http://schemas.microsoft.com/office/powerpoint/2010/main" val="10623904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t> </a:t>
            </a:r>
            <a:fld id="{AAB63172-0737-4F58-AA61-0444E81086BA}" type="slidenum">
              <a:rPr lang="en-US" smtClean="0"/>
              <a:pPr/>
              <a:t>84</a:t>
            </a:fld>
            <a:endParaRPr lang="en-US" dirty="0"/>
          </a:p>
        </p:txBody>
      </p:sp>
      <p:sp>
        <p:nvSpPr>
          <p:cNvPr id="2" name="Title 1"/>
          <p:cNvSpPr>
            <a:spLocks noGrp="1"/>
          </p:cNvSpPr>
          <p:nvPr>
            <p:ph type="title"/>
          </p:nvPr>
        </p:nvSpPr>
        <p:spPr/>
        <p:txBody>
          <a:bodyPr>
            <a:normAutofit/>
          </a:bodyPr>
          <a:lstStyle/>
          <a:p>
            <a:r>
              <a:rPr lang="en-US" altLang="en-US" dirty="0"/>
              <a:t>Organizational Challenges</a:t>
            </a:r>
            <a:endParaRPr lang="en-US" dirty="0"/>
          </a:p>
        </p:txBody>
      </p:sp>
      <p:sp>
        <p:nvSpPr>
          <p:cNvPr id="3" name="Content Placeholder 2"/>
          <p:cNvSpPr>
            <a:spLocks noGrp="1"/>
          </p:cNvSpPr>
          <p:nvPr>
            <p:ph idx="4294967295"/>
          </p:nvPr>
        </p:nvSpPr>
        <p:spPr>
          <a:xfrm>
            <a:off x="511175" y="1447800"/>
            <a:ext cx="11680825" cy="4729163"/>
          </a:xfrm>
        </p:spPr>
        <p:txBody>
          <a:bodyPr>
            <a:normAutofit fontScale="92500" lnSpcReduction="20000"/>
          </a:bodyPr>
          <a:lstStyle/>
          <a:p>
            <a:r>
              <a:rPr lang="en-US" altLang="en-US" dirty="0"/>
              <a:t>Process documentation</a:t>
            </a:r>
          </a:p>
          <a:p>
            <a:pPr lvl="1"/>
            <a:r>
              <a:rPr lang="en-US" altLang="en-US" dirty="0"/>
              <a:t>All uses of confidential data need to be tracked and accounted.</a:t>
            </a:r>
          </a:p>
          <a:p>
            <a:endParaRPr lang="en-US" altLang="en-US" dirty="0"/>
          </a:p>
          <a:p>
            <a:r>
              <a:rPr lang="en-US" altLang="en-US" dirty="0"/>
              <a:t>Workload identification</a:t>
            </a:r>
          </a:p>
          <a:p>
            <a:pPr lvl="1"/>
            <a:r>
              <a:rPr lang="en-US" altLang="en-US" dirty="0"/>
              <a:t>All desired queries on MDF should be known in advance.</a:t>
            </a:r>
          </a:p>
          <a:p>
            <a:pPr lvl="1"/>
            <a:r>
              <a:rPr lang="en-US" altLang="en-US" dirty="0"/>
              <a:t>Required accuracy for various queries should be understood.</a:t>
            </a:r>
          </a:p>
          <a:p>
            <a:pPr lvl="1"/>
            <a:r>
              <a:rPr lang="en-US" altLang="en-US" dirty="0"/>
              <a:t>Queries outside of MDF must also be pre-specified</a:t>
            </a:r>
          </a:p>
          <a:p>
            <a:endParaRPr lang="en-US" altLang="en-US" dirty="0"/>
          </a:p>
          <a:p>
            <a:r>
              <a:rPr lang="en-US" altLang="en-US" dirty="0"/>
              <a:t>Correctness and Quality control</a:t>
            </a:r>
          </a:p>
          <a:p>
            <a:pPr lvl="1"/>
            <a:r>
              <a:rPr lang="en-US" altLang="en-US" dirty="0"/>
              <a:t>Verifying implementation correctness.</a:t>
            </a:r>
          </a:p>
          <a:p>
            <a:pPr lvl="1"/>
            <a:r>
              <a:rPr lang="en-US" altLang="en-US" dirty="0"/>
              <a:t>Data quality checks on tables cannot be done by looking at raw data.</a:t>
            </a:r>
          </a:p>
        </p:txBody>
      </p:sp>
    </p:spTree>
    <p:extLst>
      <p:ext uri="{BB962C8B-B14F-4D97-AF65-F5344CB8AC3E}">
        <p14:creationId xmlns:p14="http://schemas.microsoft.com/office/powerpoint/2010/main" val="22005278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t> </a:t>
            </a:r>
            <a:fld id="{AAB63172-0737-4F58-AA61-0444E81086BA}" type="slidenum">
              <a:rPr lang="en-US" smtClean="0"/>
              <a:pPr/>
              <a:t>85</a:t>
            </a:fld>
            <a:endParaRPr lang="en-US" dirty="0"/>
          </a:p>
        </p:txBody>
      </p:sp>
      <p:sp>
        <p:nvSpPr>
          <p:cNvPr id="2" name="Title 1"/>
          <p:cNvSpPr>
            <a:spLocks noGrp="1"/>
          </p:cNvSpPr>
          <p:nvPr>
            <p:ph type="title"/>
          </p:nvPr>
        </p:nvSpPr>
        <p:spPr/>
        <p:txBody>
          <a:bodyPr/>
          <a:lstStyle/>
          <a:p>
            <a:r>
              <a:rPr lang="en-US" dirty="0"/>
              <a:t>Data User Challenges</a:t>
            </a:r>
          </a:p>
        </p:txBody>
      </p:sp>
      <p:sp>
        <p:nvSpPr>
          <p:cNvPr id="3" name="Content Placeholder 2"/>
          <p:cNvSpPr>
            <a:spLocks noGrp="1"/>
          </p:cNvSpPr>
          <p:nvPr>
            <p:ph idx="13"/>
          </p:nvPr>
        </p:nvSpPr>
        <p:spPr/>
        <p:txBody>
          <a:bodyPr>
            <a:normAutofit fontScale="85000" lnSpcReduction="20000"/>
          </a:bodyPr>
          <a:lstStyle/>
          <a:p>
            <a:r>
              <a:rPr lang="en-US" altLang="en-US" dirty="0"/>
              <a:t>Differential privacy is not widely known or understood.</a:t>
            </a:r>
          </a:p>
          <a:p>
            <a:endParaRPr lang="en-US" altLang="en-US" dirty="0"/>
          </a:p>
          <a:p>
            <a:r>
              <a:rPr lang="en-US" altLang="en-US" dirty="0"/>
              <a:t>Many data users want highly accurate data reports on small areas.</a:t>
            </a:r>
          </a:p>
          <a:p>
            <a:pPr lvl="1"/>
            <a:r>
              <a:rPr lang="en-US" altLang="en-US" dirty="0"/>
              <a:t>Some are anxious about the intentional addition of noise.</a:t>
            </a:r>
          </a:p>
          <a:p>
            <a:pPr lvl="1"/>
            <a:r>
              <a:rPr lang="en-US" altLang="en-US" dirty="0"/>
              <a:t>Some are concerned that previous studies done with swapped data might not be replicated if they used DP data.</a:t>
            </a:r>
          </a:p>
          <a:p>
            <a:pPr lvl="1"/>
            <a:endParaRPr lang="en-US" altLang="en-US" dirty="0"/>
          </a:p>
          <a:p>
            <a:r>
              <a:rPr lang="en-US" dirty="0"/>
              <a:t>Many data users believe they require access to Public Use Microdata.</a:t>
            </a:r>
          </a:p>
          <a:p>
            <a:endParaRPr lang="en-US" dirty="0"/>
          </a:p>
          <a:p>
            <a:r>
              <a:rPr lang="en-US" dirty="0"/>
              <a:t>Users in 2000 and 2010 didn’t know the error introduced by swapping and other protections applied to the tables and PUMS.</a:t>
            </a:r>
          </a:p>
          <a:p>
            <a:endParaRPr lang="en-US" dirty="0"/>
          </a:p>
        </p:txBody>
      </p:sp>
    </p:spTree>
    <p:extLst>
      <p:ext uri="{BB962C8B-B14F-4D97-AF65-F5344CB8AC3E}">
        <p14:creationId xmlns:p14="http://schemas.microsoft.com/office/powerpoint/2010/main" val="38760285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Concerns and Responses</a:t>
            </a:r>
          </a:p>
        </p:txBody>
      </p:sp>
      <p:sp>
        <p:nvSpPr>
          <p:cNvPr id="2" name="Slide Number Placeholder 1"/>
          <p:cNvSpPr>
            <a:spLocks noGrp="1"/>
          </p:cNvSpPr>
          <p:nvPr>
            <p:ph type="sldNum" sz="quarter" idx="12"/>
          </p:nvPr>
        </p:nvSpPr>
        <p:spPr/>
        <p:txBody>
          <a:bodyPr/>
          <a:lstStyle/>
          <a:p>
            <a:fld id="{6B70B6FD-B4DD-4C3C-B591-D26FF6FF6394}" type="slidenum">
              <a:rPr lang="en-US" smtClean="0"/>
              <a:pPr/>
              <a:t>86</a:t>
            </a:fld>
            <a:endParaRPr lang="en-US"/>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4713194" cy="28168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793417"/>
            <a:ext cx="4646909" cy="25629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528436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Redistricting and Exact Counts</a:t>
            </a:r>
          </a:p>
        </p:txBody>
      </p:sp>
      <p:sp>
        <p:nvSpPr>
          <p:cNvPr id="3" name="Content Placeholder 2"/>
          <p:cNvSpPr>
            <a:spLocks noGrp="1"/>
          </p:cNvSpPr>
          <p:nvPr>
            <p:ph idx="1"/>
          </p:nvPr>
        </p:nvSpPr>
        <p:spPr/>
        <p:txBody>
          <a:bodyPr>
            <a:normAutofit lnSpcReduction="10000"/>
          </a:bodyPr>
          <a:lstStyle/>
          <a:p>
            <a:r>
              <a:rPr lang="en-US" dirty="0"/>
              <a:t>In the US, legislative districts must have equal size.</a:t>
            </a:r>
          </a:p>
          <a:p>
            <a:pPr lvl="1"/>
            <a:r>
              <a:rPr lang="en-US" dirty="0"/>
              <a:t>Decennial Census counts of each block are the “official counts.”</a:t>
            </a:r>
          </a:p>
          <a:p>
            <a:r>
              <a:rPr lang="en-US" dirty="0"/>
              <a:t>Some data users are concerned that adding noise to the counts will make them unfit for use.</a:t>
            </a:r>
          </a:p>
          <a:p>
            <a:r>
              <a:rPr lang="en-US" dirty="0"/>
              <a:t>However:</a:t>
            </a:r>
          </a:p>
          <a:p>
            <a:pPr marL="460375" lvl="1" indent="0"/>
            <a:r>
              <a:rPr lang="en-US" dirty="0"/>
              <a:t>Evaluation of districts is based on official decennial counts; these data are used for 10 years.</a:t>
            </a:r>
          </a:p>
          <a:p>
            <a:pPr marL="460375" lvl="1" indent="0"/>
            <a:r>
              <a:rPr lang="en-US" dirty="0"/>
              <a:t>Noise added by DP is significantly less than noise added by other statistical methods currently in use</a:t>
            </a:r>
          </a:p>
          <a:p>
            <a:pPr marL="460375" lvl="1" indent="0"/>
            <a:endParaRPr lang="en-US" dirty="0"/>
          </a:p>
        </p:txBody>
      </p:sp>
      <p:sp>
        <p:nvSpPr>
          <p:cNvPr id="4" name="Slide Number Placeholder 3"/>
          <p:cNvSpPr>
            <a:spLocks noGrp="1"/>
          </p:cNvSpPr>
          <p:nvPr>
            <p:ph type="sldNum" sz="quarter" idx="12"/>
          </p:nvPr>
        </p:nvSpPr>
        <p:spPr/>
        <p:txBody>
          <a:bodyPr/>
          <a:lstStyle/>
          <a:p>
            <a:fld id="{6B70B6FD-B4DD-4C3C-B591-D26FF6FF6394}" type="slidenum">
              <a:rPr lang="en-US" smtClean="0"/>
              <a:pPr/>
              <a:t>87</a:t>
            </a:fld>
            <a:endParaRPr lang="en-US"/>
          </a:p>
        </p:txBody>
      </p:sp>
    </p:spTree>
    <p:extLst>
      <p:ext uri="{BB962C8B-B14F-4D97-AF65-F5344CB8AC3E}">
        <p14:creationId xmlns:p14="http://schemas.microsoft.com/office/powerpoint/2010/main" val="783080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638"/>
            <a:ext cx="7543800" cy="1143000"/>
          </a:xfrm>
        </p:spPr>
        <p:txBody>
          <a:bodyPr/>
          <a:lstStyle/>
          <a:p>
            <a:r>
              <a:rPr lang="en-US" dirty="0" err="1"/>
              <a:t>Ruggles</a:t>
            </a:r>
            <a:r>
              <a:rPr lang="en-US" dirty="0"/>
              <a:t> Concerns</a:t>
            </a:r>
          </a:p>
        </p:txBody>
      </p:sp>
      <p:sp>
        <p:nvSpPr>
          <p:cNvPr id="3" name="Slide Number Placeholder 2"/>
          <p:cNvSpPr>
            <a:spLocks noGrp="1"/>
          </p:cNvSpPr>
          <p:nvPr>
            <p:ph type="sldNum" sz="quarter" idx="12"/>
          </p:nvPr>
        </p:nvSpPr>
        <p:spPr/>
        <p:txBody>
          <a:bodyPr/>
          <a:lstStyle/>
          <a:p>
            <a:fld id="{6B70B6FD-B4DD-4C3C-B591-D26FF6FF6394}" type="slidenum">
              <a:rPr lang="en-US" smtClean="0"/>
              <a:pPr/>
              <a:t>88</a:t>
            </a:fld>
            <a:endParaRPr lang="en-US"/>
          </a:p>
        </p:txBody>
      </p:sp>
      <p:sp>
        <p:nvSpPr>
          <p:cNvPr id="10" name="Content Placeholder 9"/>
          <p:cNvSpPr>
            <a:spLocks noGrp="1"/>
          </p:cNvSpPr>
          <p:nvPr>
            <p:ph idx="1"/>
          </p:nvPr>
        </p:nvSpPr>
        <p:spPr/>
        <p:txBody>
          <a:bodyPr>
            <a:normAutofit fontScale="92500" lnSpcReduction="10000"/>
          </a:bodyPr>
          <a:lstStyle/>
          <a:p>
            <a:r>
              <a:rPr lang="en-US" dirty="0"/>
              <a:t>Differential privacy is not a measure of identifiability</a:t>
            </a:r>
          </a:p>
          <a:p>
            <a:r>
              <a:rPr lang="en-US" dirty="0"/>
              <a:t>Differential privacy does not measure disclosure risk</a:t>
            </a:r>
          </a:p>
          <a:p>
            <a:r>
              <a:rPr lang="en-US" dirty="0"/>
              <a:t>“Differential Privacy is not concerned with re-identification of respondents</a:t>
            </a:r>
          </a:p>
          <a:p>
            <a:pPr marL="917575" lvl="1" indent="-457200">
              <a:buFont typeface="Arial" panose="020B0604020202020204" pitchFamily="34" charset="0"/>
              <a:buChar char="•"/>
            </a:pPr>
            <a:r>
              <a:rPr lang="en-US" dirty="0">
                <a:latin typeface="Arial" panose="020B0604020202020204" pitchFamily="34" charset="0"/>
                <a:cs typeface="Arial" panose="020B0604020202020204" pitchFamily="34" charset="0"/>
              </a:rPr>
              <a:t>“DP prohibits revealing </a:t>
            </a:r>
            <a:r>
              <a:rPr lang="en-US" i="1" dirty="0">
                <a:latin typeface="Arial" panose="020B0604020202020204" pitchFamily="34" charset="0"/>
                <a:cs typeface="Arial" panose="020B0604020202020204" pitchFamily="34" charset="0"/>
              </a:rPr>
              <a:t>characteristics</a:t>
            </a:r>
            <a:r>
              <a:rPr lang="en-US" dirty="0">
                <a:latin typeface="Arial" panose="020B0604020202020204" pitchFamily="34" charset="0"/>
                <a:cs typeface="Arial" panose="020B0604020202020204" pitchFamily="34" charset="0"/>
              </a:rPr>
              <a:t> of an individual even if the </a:t>
            </a:r>
            <a:r>
              <a:rPr lang="en-US" i="1" dirty="0">
                <a:latin typeface="Arial" panose="020B0604020202020204" pitchFamily="34" charset="0"/>
                <a:cs typeface="Arial" panose="020B0604020202020204" pitchFamily="34" charset="0"/>
              </a:rPr>
              <a:t>identity</a:t>
            </a:r>
            <a:r>
              <a:rPr lang="en-US" dirty="0">
                <a:latin typeface="Arial" panose="020B0604020202020204" pitchFamily="34" charset="0"/>
                <a:cs typeface="Arial" panose="020B0604020202020204" pitchFamily="34" charset="0"/>
              </a:rPr>
              <a:t> of that individual is effectively concealed </a:t>
            </a:r>
          </a:p>
          <a:p>
            <a:pPr marL="917575" lvl="1" indent="-457200">
              <a:buFont typeface="Arial" panose="020B0604020202020204" pitchFamily="34" charset="0"/>
              <a:buChar char="•"/>
            </a:pPr>
            <a:r>
              <a:rPr lang="en-US" dirty="0">
                <a:latin typeface="Arial" panose="020B0604020202020204" pitchFamily="34" charset="0"/>
                <a:cs typeface="Arial" panose="020B0604020202020204" pitchFamily="34" charset="0"/>
              </a:rPr>
              <a:t>“This is a radical departure from established census law and precedent </a:t>
            </a:r>
          </a:p>
          <a:p>
            <a:pPr marL="917575" lvl="1" indent="-457200">
              <a:buFont typeface="Arial" panose="020B0604020202020204" pitchFamily="34" charset="0"/>
              <a:buChar char="•"/>
            </a:pPr>
            <a:r>
              <a:rPr lang="en-US" dirty="0">
                <a:latin typeface="Arial" panose="020B0604020202020204" pitchFamily="34" charset="0"/>
                <a:cs typeface="Arial" panose="020B0604020202020204" pitchFamily="34" charset="0"/>
              </a:rPr>
              <a:t>“The Census Bureau has been disseminating individual-level </a:t>
            </a:r>
            <a:r>
              <a:rPr lang="en-US" i="1" dirty="0">
                <a:latin typeface="Arial" panose="020B0604020202020204" pitchFamily="34" charset="0"/>
                <a:cs typeface="Arial" panose="020B0604020202020204" pitchFamily="34" charset="0"/>
              </a:rPr>
              <a:t>characteristics</a:t>
            </a:r>
            <a:r>
              <a:rPr lang="en-US" dirty="0">
                <a:latin typeface="Arial" panose="020B0604020202020204" pitchFamily="34" charset="0"/>
                <a:cs typeface="Arial" panose="020B0604020202020204" pitchFamily="34" charset="0"/>
              </a:rPr>
              <a:t> routinely since the first microdata in 1962</a:t>
            </a:r>
          </a:p>
          <a:p>
            <a:endParaRPr lang="en-US" dirty="0"/>
          </a:p>
        </p:txBody>
      </p:sp>
      <p:pic>
        <p:nvPicPr>
          <p:cNvPr id="12" name="Content Placeholder 5"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0" y="152400"/>
            <a:ext cx="3013561" cy="1323188"/>
          </a:xfrm>
          <a:prstGeom prst="rect">
            <a:avLst/>
          </a:prstGeom>
        </p:spPr>
      </p:pic>
    </p:spTree>
    <p:extLst>
      <p:ext uri="{BB962C8B-B14F-4D97-AF65-F5344CB8AC3E}">
        <p14:creationId xmlns:p14="http://schemas.microsoft.com/office/powerpoint/2010/main" val="30937703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638"/>
            <a:ext cx="7543800" cy="1143000"/>
          </a:xfrm>
        </p:spPr>
        <p:txBody>
          <a:bodyPr/>
          <a:lstStyle/>
          <a:p>
            <a:r>
              <a:rPr lang="en-US" dirty="0"/>
              <a:t>Organized attack on the move to differential privacy</a:t>
            </a:r>
          </a:p>
        </p:txBody>
      </p:sp>
      <p:sp>
        <p:nvSpPr>
          <p:cNvPr id="3" name="Slide Number Placeholder 2"/>
          <p:cNvSpPr>
            <a:spLocks noGrp="1"/>
          </p:cNvSpPr>
          <p:nvPr>
            <p:ph type="sldNum" sz="quarter" idx="12"/>
          </p:nvPr>
        </p:nvSpPr>
        <p:spPr/>
        <p:txBody>
          <a:bodyPr/>
          <a:lstStyle/>
          <a:p>
            <a:fld id="{6B70B6FD-B4DD-4C3C-B591-D26FF6FF6394}" type="slidenum">
              <a:rPr lang="en-US" smtClean="0"/>
              <a:pPr/>
              <a:t>89</a:t>
            </a:fld>
            <a:endParaRPr lang="en-US"/>
          </a:p>
        </p:txBody>
      </p:sp>
      <p:sp>
        <p:nvSpPr>
          <p:cNvPr id="10" name="Content Placeholder 9"/>
          <p:cNvSpPr>
            <a:spLocks noGrp="1"/>
          </p:cNvSpPr>
          <p:nvPr>
            <p:ph idx="1"/>
          </p:nvPr>
        </p:nvSpPr>
        <p:spPr/>
        <p:txBody>
          <a:bodyPr/>
          <a:lstStyle/>
          <a:p>
            <a:r>
              <a:rPr lang="en-US" dirty="0"/>
              <a:t>Concerns:</a:t>
            </a:r>
          </a:p>
          <a:p>
            <a:pPr marL="917575" lvl="1" indent="-457200">
              <a:buFont typeface="Arial" panose="020B0604020202020204" pitchFamily="34" charset="0"/>
              <a:buChar char="•"/>
            </a:pPr>
            <a:r>
              <a:rPr lang="en-US" dirty="0"/>
              <a:t>“</a:t>
            </a:r>
            <a:r>
              <a:rPr lang="en-US" dirty="0">
                <a:solidFill>
                  <a:prstClr val="black"/>
                </a:solidFill>
                <a:latin typeface="Arial" panose="020B0604020202020204" pitchFamily="34" charset="0"/>
                <a:cs typeface="Arial" panose="020B0604020202020204" pitchFamily="34" charset="0"/>
              </a:rPr>
              <a:t>Differential privacy will degrade the quality of data available about the population, and will probably make scientifically useful public use microdata impossible</a:t>
            </a:r>
          </a:p>
          <a:p>
            <a:pPr marL="917575" lvl="1" indent="-4572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The differential privacy approach is inconsistent with the statutory obligations, history, and core mission of the Census Bureau</a:t>
            </a:r>
            <a:r>
              <a:rPr lang="en-US" dirty="0"/>
              <a:t>”</a:t>
            </a:r>
          </a:p>
        </p:txBody>
      </p:sp>
      <p:pic>
        <p:nvPicPr>
          <p:cNvPr id="11" name="Content Placeholder 5"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0" y="152400"/>
            <a:ext cx="3013561" cy="1323188"/>
          </a:xfrm>
          <a:prstGeom prst="rect">
            <a:avLst/>
          </a:prstGeom>
        </p:spPr>
      </p:pic>
    </p:spTree>
    <p:extLst>
      <p:ext uri="{BB962C8B-B14F-4D97-AF65-F5344CB8AC3E}">
        <p14:creationId xmlns:p14="http://schemas.microsoft.com/office/powerpoint/2010/main" val="2874914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Article 1, Section 2</a:t>
            </a:r>
          </a:p>
        </p:txBody>
      </p:sp>
      <p:sp>
        <p:nvSpPr>
          <p:cNvPr id="4" name="Content Placeholder 3"/>
          <p:cNvSpPr>
            <a:spLocks noGrp="1"/>
          </p:cNvSpPr>
          <p:nvPr>
            <p:ph idx="1"/>
          </p:nvPr>
        </p:nvSpPr>
        <p:spPr/>
        <p:txBody>
          <a:bodyPr>
            <a:normAutofit fontScale="40000" lnSpcReduction="20000"/>
          </a:bodyPr>
          <a:lstStyle/>
          <a:p>
            <a:r>
              <a:rPr lang="en-US" dirty="0">
                <a:solidFill>
                  <a:schemeClr val="bg1">
                    <a:lumMod val="50000"/>
                  </a:schemeClr>
                </a:solidFill>
              </a:rPr>
              <a:t>The House of Representatives shall be composed of Members chosen every second Year by the People of the several States, and the Electors in each State shall have the Qualifications requisite for Electors of the most numerous Branch of the State Legislature. </a:t>
            </a:r>
          </a:p>
          <a:p>
            <a:r>
              <a:rPr lang="en-US" dirty="0">
                <a:solidFill>
                  <a:schemeClr val="bg1">
                    <a:lumMod val="50000"/>
                  </a:schemeClr>
                </a:solidFill>
              </a:rPr>
              <a:t>No Person shall be a Representative who shall not have attained to the Age of twenty five Years, and been seven Years a Citizen of the United States, and who shall not, when elected, be an Inhabitant of that State in which he shall be chosen. </a:t>
            </a:r>
          </a:p>
          <a:p>
            <a:r>
              <a:rPr lang="en-US" dirty="0">
                <a:solidFill>
                  <a:schemeClr val="bg1">
                    <a:lumMod val="50000"/>
                  </a:schemeClr>
                </a:solidFill>
              </a:rPr>
              <a:t>Representatives and direct Taxes shall be apportioned among the several States which may be included within this Union, according to their respective Numbers, which shall be determined by adding to the whole Number of free Persons, including those bound to Service for a Term of Years, and excluding Indians not taxed, three fifths of all other Persons. </a:t>
            </a:r>
            <a:r>
              <a:rPr lang="en-US" sz="7000" b="1" dirty="0"/>
              <a:t>The actual Enumeration shall be made within three Years after the first Meeting of the Congress of the United States, and within every subsequent Term of ten Years, in such Manner as they shall by Law direct. </a:t>
            </a:r>
            <a:endParaRPr lang="en-US" b="1" dirty="0"/>
          </a:p>
          <a:p>
            <a:r>
              <a:rPr lang="en-US" dirty="0">
                <a:solidFill>
                  <a:schemeClr val="bg1">
                    <a:lumMod val="50000"/>
                  </a:schemeClr>
                </a:solidFill>
              </a:rPr>
              <a:t>The Number of Representatives shall not exceed one for every thirty Thousand, but each State shall have at Least one Representative; and until such enumeration shall be made, the State of New Hampshire shall be entitled to chuse three, Massachusetts eight, Rhode-Island and Providence Plantations one, Connecticut five, New-York six, New Jersey four, Pennsylvania eight, Delaware one, Maryland six, Virginia ten, North Carolina five, South Carolina five, and Georgia three. </a:t>
            </a:r>
          </a:p>
          <a:p>
            <a:r>
              <a:rPr lang="en-US" dirty="0">
                <a:solidFill>
                  <a:schemeClr val="bg1">
                    <a:lumMod val="50000"/>
                  </a:schemeClr>
                </a:solidFill>
              </a:rPr>
              <a:t>When vacancies happen in the Representation from any State, the Executive Authority thereof shall issue Writs of Election to fill such Vacancies. </a:t>
            </a:r>
          </a:p>
          <a:p>
            <a:r>
              <a:rPr lang="en-US" dirty="0">
                <a:solidFill>
                  <a:schemeClr val="bg1">
                    <a:lumMod val="50000"/>
                  </a:schemeClr>
                </a:solidFill>
              </a:rPr>
              <a:t>The House of Representatives shall chuse their Speaker and other Officers; and shall have the sole Power of Impeachment. </a:t>
            </a:r>
          </a:p>
        </p:txBody>
      </p:sp>
    </p:spTree>
    <p:extLst>
      <p:ext uri="{BB962C8B-B14F-4D97-AF65-F5344CB8AC3E}">
        <p14:creationId xmlns:p14="http://schemas.microsoft.com/office/powerpoint/2010/main" val="7675784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population variances</a:t>
            </a:r>
            <a:br>
              <a:rPr lang="en-US" dirty="0"/>
            </a:br>
            <a:r>
              <a:rPr lang="en-US" dirty="0"/>
              <a:t>David Van Riper &amp; Tracy </a:t>
            </a:r>
            <a:r>
              <a:rPr lang="en-US" dirty="0" err="1"/>
              <a:t>Kugler</a:t>
            </a:r>
            <a:r>
              <a:rPr lang="en-US" dirty="0"/>
              <a:t>, IPUMS (APDU 2019)</a:t>
            </a:r>
          </a:p>
        </p:txBody>
      </p:sp>
      <p:sp>
        <p:nvSpPr>
          <p:cNvPr id="4" name="Slide Number Placeholder 3"/>
          <p:cNvSpPr>
            <a:spLocks noGrp="1"/>
          </p:cNvSpPr>
          <p:nvPr>
            <p:ph type="sldNum" sz="quarter" idx="12"/>
          </p:nvPr>
        </p:nvSpPr>
        <p:spPr/>
        <p:txBody>
          <a:bodyPr/>
          <a:lstStyle/>
          <a:p>
            <a:fld id="{6B70B6FD-B4DD-4C3C-B591-D26FF6FF6394}" type="slidenum">
              <a:rPr lang="en-US" smtClean="0"/>
              <a:pPr/>
              <a:t>90</a:t>
            </a:fld>
            <a:endParaRPr lang="en-US"/>
          </a:p>
        </p:txBody>
      </p:sp>
      <p:pic>
        <p:nvPicPr>
          <p:cNvPr id="5"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37130" y="1600200"/>
            <a:ext cx="8459470" cy="52871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8713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population variances</a:t>
            </a:r>
            <a:br>
              <a:rPr lang="en-US" dirty="0"/>
            </a:br>
            <a:r>
              <a:rPr lang="en-US" dirty="0"/>
              <a:t>David Van Riper &amp; Tracy </a:t>
            </a:r>
            <a:r>
              <a:rPr lang="en-US" dirty="0" err="1"/>
              <a:t>Kugler</a:t>
            </a:r>
            <a:r>
              <a:rPr lang="en-US" dirty="0"/>
              <a:t>, IPUMS (APDU 2019)</a:t>
            </a:r>
          </a:p>
        </p:txBody>
      </p:sp>
      <p:sp>
        <p:nvSpPr>
          <p:cNvPr id="4" name="Slide Number Placeholder 3"/>
          <p:cNvSpPr>
            <a:spLocks noGrp="1"/>
          </p:cNvSpPr>
          <p:nvPr>
            <p:ph type="sldNum" sz="quarter" idx="12"/>
          </p:nvPr>
        </p:nvSpPr>
        <p:spPr/>
        <p:txBody>
          <a:bodyPr/>
          <a:lstStyle/>
          <a:p>
            <a:fld id="{6B70B6FD-B4DD-4C3C-B591-D26FF6FF6394}" type="slidenum">
              <a:rPr lang="en-US" smtClean="0"/>
              <a:pPr/>
              <a:t>91</a:t>
            </a:fld>
            <a:endParaRPr lang="en-US"/>
          </a:p>
        </p:txBody>
      </p:sp>
      <p:pic>
        <p:nvPicPr>
          <p:cNvPr id="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37130" y="1600200"/>
            <a:ext cx="8383270" cy="52395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1062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population variances</a:t>
            </a:r>
            <a:br>
              <a:rPr lang="en-US" dirty="0"/>
            </a:br>
            <a:r>
              <a:rPr lang="en-US" dirty="0"/>
              <a:t>David Van Riper &amp; Tracy </a:t>
            </a:r>
            <a:r>
              <a:rPr lang="en-US" dirty="0" err="1"/>
              <a:t>Kugler</a:t>
            </a:r>
            <a:r>
              <a:rPr lang="en-US" dirty="0"/>
              <a:t>, IPUMS (APDU 2019)</a:t>
            </a:r>
          </a:p>
        </p:txBody>
      </p:sp>
      <p:sp>
        <p:nvSpPr>
          <p:cNvPr id="4" name="Slide Number Placeholder 3"/>
          <p:cNvSpPr>
            <a:spLocks noGrp="1"/>
          </p:cNvSpPr>
          <p:nvPr>
            <p:ph type="sldNum" sz="quarter" idx="12"/>
          </p:nvPr>
        </p:nvSpPr>
        <p:spPr/>
        <p:txBody>
          <a:bodyPr/>
          <a:lstStyle/>
          <a:p>
            <a:fld id="{6B70B6FD-B4DD-4C3C-B591-D26FF6FF6394}" type="slidenum">
              <a:rPr lang="en-US" smtClean="0"/>
              <a:pPr/>
              <a:t>92</a:t>
            </a:fld>
            <a:endParaRPr lang="en-US"/>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691802"/>
            <a:ext cx="8229600" cy="5143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97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34DBE-B070-4C4C-BC14-BB3F52B68A3C}"/>
              </a:ext>
            </a:extLst>
          </p:cNvPr>
          <p:cNvSpPr>
            <a:spLocks noGrp="1"/>
          </p:cNvSpPr>
          <p:nvPr>
            <p:ph type="title"/>
          </p:nvPr>
        </p:nvSpPr>
        <p:spPr/>
        <p:txBody>
          <a:bodyPr/>
          <a:lstStyle/>
          <a:p>
            <a:r>
              <a:rPr lang="en-US" dirty="0"/>
              <a:t>For more </a:t>
            </a:r>
            <a:br>
              <a:rPr lang="en-US" dirty="0"/>
            </a:br>
            <a:r>
              <a:rPr lang="en-US" dirty="0"/>
              <a:t>information…</a:t>
            </a:r>
          </a:p>
        </p:txBody>
      </p:sp>
      <p:pic>
        <p:nvPicPr>
          <p:cNvPr id="6" name="Content Placeholder 5">
            <a:extLst>
              <a:ext uri="{FF2B5EF4-FFF2-40B4-BE49-F238E27FC236}">
                <a16:creationId xmlns:a16="http://schemas.microsoft.com/office/drawing/2014/main" id="{5E5436F0-A367-4D47-B81A-A5F5338A804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000" y="274637"/>
            <a:ext cx="3886200" cy="5201531"/>
          </a:xfrm>
          <a:solidFill>
            <a:schemeClr val="bg1"/>
          </a:solidFill>
          <a:ln>
            <a:solidFill>
              <a:schemeClr val="tx1"/>
            </a:solidFill>
          </a:ln>
        </p:spPr>
      </p:pic>
      <p:sp>
        <p:nvSpPr>
          <p:cNvPr id="4" name="Slide Number Placeholder 3">
            <a:extLst>
              <a:ext uri="{FF2B5EF4-FFF2-40B4-BE49-F238E27FC236}">
                <a16:creationId xmlns:a16="http://schemas.microsoft.com/office/drawing/2014/main" id="{AE7B18D9-4EE6-6C44-869F-E847AEFC36BB}"/>
              </a:ext>
            </a:extLst>
          </p:cNvPr>
          <p:cNvSpPr>
            <a:spLocks noGrp="1"/>
          </p:cNvSpPr>
          <p:nvPr>
            <p:ph type="sldNum" sz="quarter" idx="12"/>
          </p:nvPr>
        </p:nvSpPr>
        <p:spPr/>
        <p:txBody>
          <a:bodyPr/>
          <a:lstStyle/>
          <a:p>
            <a:fld id="{6B70B6FD-B4DD-4C3C-B591-D26FF6FF6394}" type="slidenum">
              <a:rPr lang="en-US" smtClean="0"/>
              <a:pPr/>
              <a:t>93</a:t>
            </a:fld>
            <a:endParaRPr lang="en-US"/>
          </a:p>
        </p:txBody>
      </p:sp>
      <p:sp>
        <p:nvSpPr>
          <p:cNvPr id="7" name="TextBox 6">
            <a:extLst>
              <a:ext uri="{FF2B5EF4-FFF2-40B4-BE49-F238E27FC236}">
                <a16:creationId xmlns:a16="http://schemas.microsoft.com/office/drawing/2014/main" id="{A9C91232-DDD0-A641-933A-AD2BEA3F9E9A}"/>
              </a:ext>
            </a:extLst>
          </p:cNvPr>
          <p:cNvSpPr txBox="1"/>
          <p:nvPr/>
        </p:nvSpPr>
        <p:spPr>
          <a:xfrm>
            <a:off x="3368955" y="5710019"/>
            <a:ext cx="4006290" cy="646331"/>
          </a:xfrm>
          <a:prstGeom prst="rect">
            <a:avLst/>
          </a:prstGeom>
          <a:noFill/>
        </p:spPr>
        <p:txBody>
          <a:bodyPr wrap="none" rtlCol="0">
            <a:spAutoFit/>
          </a:bodyPr>
          <a:lstStyle/>
          <a:p>
            <a:r>
              <a:rPr lang="en-US" dirty="0"/>
              <a:t>Communications of ACM March 2019</a:t>
            </a:r>
            <a:br>
              <a:rPr lang="en-US" dirty="0"/>
            </a:br>
            <a:r>
              <a:rPr lang="en-US" dirty="0"/>
              <a:t>Garfinkel &amp; </a:t>
            </a:r>
            <a:r>
              <a:rPr lang="en-US" dirty="0" err="1"/>
              <a:t>Abowd</a:t>
            </a:r>
            <a:endParaRPr lang="en-US" dirty="0"/>
          </a:p>
        </p:txBody>
      </p:sp>
      <p:grpSp>
        <p:nvGrpSpPr>
          <p:cNvPr id="11" name="Group 10">
            <a:extLst>
              <a:ext uri="{FF2B5EF4-FFF2-40B4-BE49-F238E27FC236}">
                <a16:creationId xmlns:a16="http://schemas.microsoft.com/office/drawing/2014/main" id="{B933BE8D-417D-F140-A039-91EE52EDB0EF}"/>
              </a:ext>
            </a:extLst>
          </p:cNvPr>
          <p:cNvGrpSpPr/>
          <p:nvPr/>
        </p:nvGrpSpPr>
        <p:grpSpPr>
          <a:xfrm>
            <a:off x="7696200" y="1345214"/>
            <a:ext cx="4307903" cy="4701222"/>
            <a:chOff x="7543800" y="156712"/>
            <a:chExt cx="4307903" cy="4701222"/>
          </a:xfrm>
          <a:solidFill>
            <a:schemeClr val="bg1"/>
          </a:solidFill>
        </p:grpSpPr>
        <p:pic>
          <p:nvPicPr>
            <p:cNvPr id="8" name="Picture 7">
              <a:extLst>
                <a:ext uri="{FF2B5EF4-FFF2-40B4-BE49-F238E27FC236}">
                  <a16:creationId xmlns:a16="http://schemas.microsoft.com/office/drawing/2014/main" id="{700B0579-25D1-F847-BA65-7CA5984A7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2116792"/>
              <a:ext cx="3856906" cy="2166056"/>
            </a:xfrm>
            <a:prstGeom prst="rect">
              <a:avLst/>
            </a:prstGeom>
            <a:grpFill/>
          </p:spPr>
        </p:pic>
        <p:sp>
          <p:nvSpPr>
            <p:cNvPr id="9" name="Rectangle 8">
              <a:extLst>
                <a:ext uri="{FF2B5EF4-FFF2-40B4-BE49-F238E27FC236}">
                  <a16:creationId xmlns:a16="http://schemas.microsoft.com/office/drawing/2014/main" id="{C7D4453C-405E-0845-A03C-2A313064A767}"/>
                </a:ext>
              </a:extLst>
            </p:cNvPr>
            <p:cNvSpPr/>
            <p:nvPr/>
          </p:nvSpPr>
          <p:spPr>
            <a:xfrm>
              <a:off x="7584373" y="156712"/>
              <a:ext cx="4267330" cy="1846659"/>
            </a:xfrm>
            <a:prstGeom prst="rect">
              <a:avLst/>
            </a:prstGeom>
            <a:grpFill/>
          </p:spPr>
          <p:txBody>
            <a:bodyPr wrap="square" lIns="0" tIns="0" rIns="0" bIns="0">
              <a:spAutoFit/>
            </a:bodyPr>
            <a:lstStyle/>
            <a:p>
              <a:r>
                <a:rPr lang="en-US" sz="2400" dirty="0">
                  <a:solidFill>
                    <a:srgbClr val="333333"/>
                  </a:solidFill>
                  <a:latin typeface="Roboto Condensed"/>
                </a:rPr>
                <a:t>Can a set of equations keep U.S. census data private?</a:t>
              </a:r>
            </a:p>
            <a:p>
              <a:r>
                <a:rPr lang="en-US" sz="2400" b="1" dirty="0">
                  <a:solidFill>
                    <a:srgbClr val="666666"/>
                  </a:solidFill>
                  <a:latin typeface="Roboto Condensed"/>
                </a:rPr>
                <a:t>By </a:t>
              </a:r>
              <a:r>
                <a:rPr lang="en-US" sz="2400" b="1" dirty="0">
                  <a:solidFill>
                    <a:srgbClr val="37588A"/>
                  </a:solidFill>
                  <a:latin typeface="Roboto Condensed"/>
                  <a:hlinkClick r:id="rId5"/>
                </a:rPr>
                <a:t>Jeffrey Mervis</a:t>
              </a:r>
              <a:br>
                <a:rPr lang="en-US" sz="2400" b="1" dirty="0">
                  <a:solidFill>
                    <a:srgbClr val="37588A"/>
                  </a:solidFill>
                  <a:latin typeface="Roboto Condensed"/>
                </a:rPr>
              </a:br>
              <a:r>
                <a:rPr lang="en-US" sz="2400" b="1" dirty="0">
                  <a:solidFill>
                    <a:srgbClr val="37588A"/>
                  </a:solidFill>
                  <a:latin typeface="Roboto Condensed"/>
                </a:rPr>
                <a:t>Science</a:t>
              </a:r>
            </a:p>
            <a:p>
              <a:r>
                <a:rPr lang="en-US" sz="2400" b="1" dirty="0">
                  <a:solidFill>
                    <a:srgbClr val="666666"/>
                  </a:solidFill>
                  <a:latin typeface="Roboto Condensed"/>
                </a:rPr>
                <a:t>Jan. 4, 2019 , 2:50 PM</a:t>
              </a:r>
              <a:endParaRPr lang="en-US" sz="2400" b="1" i="0" u="none" strike="noStrike" dirty="0">
                <a:solidFill>
                  <a:srgbClr val="666666"/>
                </a:solidFill>
                <a:effectLst/>
                <a:latin typeface="Roboto Condensed"/>
              </a:endParaRPr>
            </a:p>
          </p:txBody>
        </p:sp>
        <p:sp>
          <p:nvSpPr>
            <p:cNvPr id="10" name="Rectangle 9">
              <a:extLst>
                <a:ext uri="{FF2B5EF4-FFF2-40B4-BE49-F238E27FC236}">
                  <a16:creationId xmlns:a16="http://schemas.microsoft.com/office/drawing/2014/main" id="{9B36DF4B-C87E-9F43-BE9E-BE70150E730C}"/>
                </a:ext>
              </a:extLst>
            </p:cNvPr>
            <p:cNvSpPr/>
            <p:nvPr/>
          </p:nvSpPr>
          <p:spPr>
            <a:xfrm>
              <a:off x="7561182" y="4396269"/>
              <a:ext cx="3847528" cy="461665"/>
            </a:xfrm>
            <a:prstGeom prst="rect">
              <a:avLst/>
            </a:prstGeom>
            <a:grpFill/>
          </p:spPr>
          <p:txBody>
            <a:bodyPr wrap="none">
              <a:spAutoFit/>
            </a:bodyPr>
            <a:lstStyle/>
            <a:p>
              <a:r>
                <a:rPr lang="en-US" sz="2400" dirty="0"/>
                <a:t>http://</a:t>
              </a:r>
              <a:r>
                <a:rPr lang="en-US" sz="2400" dirty="0" err="1"/>
                <a:t>bit.ly</a:t>
              </a:r>
              <a:r>
                <a:rPr lang="en-US" sz="2400" dirty="0"/>
                <a:t>/Science2019C1</a:t>
              </a:r>
            </a:p>
          </p:txBody>
        </p:sp>
      </p:grpSp>
    </p:spTree>
    <p:extLst>
      <p:ext uri="{BB962C8B-B14F-4D97-AF65-F5344CB8AC3E}">
        <p14:creationId xmlns:p14="http://schemas.microsoft.com/office/powerpoint/2010/main" val="38697052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More Background on the 2020 Disclosure Avoidance System</a:t>
            </a:r>
          </a:p>
        </p:txBody>
      </p:sp>
      <p:sp>
        <p:nvSpPr>
          <p:cNvPr id="4" name="Content Placeholder 3"/>
          <p:cNvSpPr>
            <a:spLocks noGrp="1"/>
          </p:cNvSpPr>
          <p:nvPr>
            <p:ph idx="1"/>
          </p:nvPr>
        </p:nvSpPr>
        <p:spPr/>
        <p:txBody>
          <a:bodyPr>
            <a:normAutofit fontScale="70000" lnSpcReduction="20000"/>
          </a:bodyPr>
          <a:lstStyle/>
          <a:p>
            <a:r>
              <a:rPr lang="en-US" dirty="0"/>
              <a:t>September 14, 2017 CSAC (overall design)</a:t>
            </a:r>
            <a:br>
              <a:rPr lang="en-US" dirty="0"/>
            </a:br>
            <a:r>
              <a:rPr lang="en-US" dirty="0">
                <a:hlinkClick r:id="rId2"/>
              </a:rPr>
              <a:t>https://www2.census.gov/cac/sac/meetings/2017-09/garfinkel-modernizing-disclosure-avoidance.pdf</a:t>
            </a:r>
            <a:r>
              <a:rPr lang="en-US" dirty="0"/>
              <a:t> </a:t>
            </a:r>
          </a:p>
          <a:p>
            <a:r>
              <a:rPr lang="en-US" dirty="0"/>
              <a:t>August, 2018 KDD’18 (top-down v. block-by-block)</a:t>
            </a:r>
            <a:br>
              <a:rPr lang="en-US" dirty="0"/>
            </a:br>
            <a:r>
              <a:rPr lang="en-US" dirty="0">
                <a:hlinkClick r:id="rId3"/>
              </a:rPr>
              <a:t>https://digitalcommons.ilr.cornell.edu/ldi/49/</a:t>
            </a:r>
            <a:r>
              <a:rPr lang="en-US" dirty="0"/>
              <a:t> </a:t>
            </a:r>
          </a:p>
          <a:p>
            <a:r>
              <a:rPr lang="en-US" dirty="0"/>
              <a:t>October, 2018 WPES (implementation issues)</a:t>
            </a:r>
            <a:br>
              <a:rPr lang="en-US" dirty="0"/>
            </a:br>
            <a:r>
              <a:rPr lang="en-US" dirty="0">
                <a:hlinkClick r:id="rId4"/>
              </a:rPr>
              <a:t>https://arxiv.org/abs/1809.02201</a:t>
            </a:r>
            <a:r>
              <a:rPr lang="en-US" dirty="0"/>
              <a:t> </a:t>
            </a:r>
          </a:p>
          <a:p>
            <a:r>
              <a:rPr lang="en-US" dirty="0"/>
              <a:t>October, 2018 </a:t>
            </a:r>
            <a:r>
              <a:rPr lang="en-US" i="1" dirty="0" err="1">
                <a:hlinkClick r:id="rId5" action="ppaction://hlinkfile"/>
              </a:rPr>
              <a:t>ACMQueue</a:t>
            </a:r>
            <a:r>
              <a:rPr lang="en-US" dirty="0"/>
              <a:t> (understanding database reconstruction) </a:t>
            </a:r>
            <a:br>
              <a:rPr lang="en-US" dirty="0"/>
            </a:br>
            <a:r>
              <a:rPr lang="en-US" dirty="0">
                <a:hlinkClick r:id="rId6"/>
              </a:rPr>
              <a:t>https://digitalcommons.ilr.cornell.edu/ldi/50/</a:t>
            </a:r>
            <a:r>
              <a:rPr lang="en-US" dirty="0"/>
              <a:t> or</a:t>
            </a:r>
            <a:br>
              <a:rPr lang="en-US" dirty="0"/>
            </a:br>
            <a:r>
              <a:rPr lang="en-US" dirty="0">
                <a:hlinkClick r:id="rId7"/>
              </a:rPr>
              <a:t>https://queue.acm.org/detail.cfm?id=3295691</a:t>
            </a:r>
            <a:r>
              <a:rPr lang="en-US" dirty="0"/>
              <a:t> </a:t>
            </a:r>
          </a:p>
          <a:p>
            <a:r>
              <a:rPr lang="en-US"/>
              <a:t>Memorandum </a:t>
            </a:r>
            <a:r>
              <a:rPr lang="en-US" dirty="0"/>
              <a:t>2019.13: Disclosure Avoidance System </a:t>
            </a:r>
            <a:r>
              <a:rPr lang="en-US"/>
              <a:t>Design Parameters</a:t>
            </a:r>
            <a:br>
              <a:rPr lang="en-US"/>
            </a:br>
            <a:r>
              <a:rPr lang="en-US">
                <a:hlinkClick r:id="rId8"/>
              </a:rPr>
              <a:t>https://www.census.gov/programs-surveys/decennial-census/2020-census/planning-management/memo-series/2020-memo-2019_13.html</a:t>
            </a:r>
            <a:endParaRPr lang="en-US"/>
          </a:p>
        </p:txBody>
      </p:sp>
      <p:sp>
        <p:nvSpPr>
          <p:cNvPr id="5" name="Slide Number Placeholder 4"/>
          <p:cNvSpPr>
            <a:spLocks noGrp="1"/>
          </p:cNvSpPr>
          <p:nvPr>
            <p:ph type="sldNum" sz="quarter" idx="12"/>
          </p:nvPr>
        </p:nvSpPr>
        <p:spPr/>
        <p:txBody>
          <a:bodyPr/>
          <a:lstStyle/>
          <a:p>
            <a:fld id="{6B70B6FD-B4DD-4C3C-B591-D26FF6FF6394}" type="slidenum">
              <a:rPr lang="en-US" smtClean="0"/>
              <a:pPr/>
              <a:t>94</a:t>
            </a:fld>
            <a:endParaRPr lang="en-US"/>
          </a:p>
        </p:txBody>
      </p:sp>
    </p:spTree>
    <p:extLst>
      <p:ext uri="{BB962C8B-B14F-4D97-AF65-F5344CB8AC3E}">
        <p14:creationId xmlns:p14="http://schemas.microsoft.com/office/powerpoint/2010/main" val="597361299"/>
      </p:ext>
    </p:extLst>
  </p:cSld>
  <p:clrMapOvr>
    <a:masterClrMapping/>
  </p:clrMapOvr>
</p:sld>
</file>

<file path=ppt/theme/theme1.xml><?xml version="1.0" encoding="utf-8"?>
<a:theme xmlns:a="http://schemas.openxmlformats.org/drawingml/2006/main" name="abowd-jarmin-NIST-stakeholder meeting 2016062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bowd-jarmin-NIST-stakeholder meeting 20160629.potx" id="{91F54333-0448-4C6B-BC9D-A9A74C9B1880}" vid="{AF62FFE0-E663-4466-92DE-2757E83FB8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07D9E52542834C9BEFF48A5971C7F6" ma:contentTypeVersion="0" ma:contentTypeDescription="Create a new document." ma:contentTypeScope="" ma:versionID="4d2d896bf58b2a54c3d45b2b4c70a507">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1AF46E-C2E0-427A-BC12-AD420944F5B8}">
  <ds:schemaRefs>
    <ds:schemaRef ds:uri="http://schemas.microsoft.com/sharepoint/v3/contenttype/forms"/>
  </ds:schemaRefs>
</ds:datastoreItem>
</file>

<file path=customXml/itemProps2.xml><?xml version="1.0" encoding="utf-8"?>
<ds:datastoreItem xmlns:ds="http://schemas.openxmlformats.org/officeDocument/2006/customXml" ds:itemID="{314D9823-E5F3-4EFC-945B-AD7078CF8440}">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7C36B358-23EE-490F-943E-3002D53FFE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abowd-jarmin-NIST-stakeholder meeting 20160629</Template>
  <TotalTime>13918</TotalTime>
  <Words>6699</Words>
  <Application>Microsoft Macintosh PowerPoint</Application>
  <PresentationFormat>Widescreen</PresentationFormat>
  <Paragraphs>1153</Paragraphs>
  <Slides>94</Slides>
  <Notes>58</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94</vt:i4>
      </vt:variant>
    </vt:vector>
  </HeadingPairs>
  <TitlesOfParts>
    <vt:vector size="103" baseType="lpstr">
      <vt:lpstr>Arial Unicode MS</vt:lpstr>
      <vt:lpstr>Arial</vt:lpstr>
      <vt:lpstr>Calibri</vt:lpstr>
      <vt:lpstr>Cambria Math</vt:lpstr>
      <vt:lpstr>Consolas</vt:lpstr>
      <vt:lpstr>Roboto Condensed</vt:lpstr>
      <vt:lpstr>Symbol</vt:lpstr>
      <vt:lpstr>Wingdings</vt:lpstr>
      <vt:lpstr>abowd-jarmin-NIST-stakeholder meeting 20160629</vt:lpstr>
      <vt:lpstr>Deploying Differential Privacy for the 2020 Census of Population and Housing</vt:lpstr>
      <vt:lpstr>The views in this presentation are those of the author,  and not those of the U.S. Census Bureau.</vt:lpstr>
      <vt:lpstr>Abstract</vt:lpstr>
      <vt:lpstr>Acknowledgments</vt:lpstr>
      <vt:lpstr>Outline</vt:lpstr>
      <vt:lpstr>Gauging the Audience</vt:lpstr>
      <vt:lpstr>Motivation</vt:lpstr>
      <vt:lpstr>Motivation Article 1, Section 2</vt:lpstr>
      <vt:lpstr>Article 1, Section 2</vt:lpstr>
      <vt:lpstr>“in such Manner as they shall by Law direct.” Public Law 94-171</vt:lpstr>
      <vt:lpstr>Federal Register / Vol. 82, No. 215 / Nov 8, 2017 / Notices (for the 2018 End-to-End test)</vt:lpstr>
      <vt:lpstr>We need to protect privacy! 13 U.S. Code § 9 - Information as confidential; exception</vt:lpstr>
      <vt:lpstr>Statistical agencies collect data under a  pledge of confidentiality.</vt:lpstr>
      <vt:lpstr>PowerPoint Presentation</vt:lpstr>
      <vt:lpstr>Disclosure Avoidance for the 2010 Census</vt:lpstr>
      <vt:lpstr>“Disclosure Avoidance” means preventing improper disclosures. </vt:lpstr>
      <vt:lpstr>PowerPoint Presentation</vt:lpstr>
      <vt:lpstr>The 2010 Census collected data on 308,745,538 people.</vt:lpstr>
      <vt:lpstr>The 2000 and 2010 Confidentiality Mechanism  operated as a filter on the Census Edited File:</vt:lpstr>
      <vt:lpstr>For each person, we collected 6 variables (44 bits of data)</vt:lpstr>
      <vt:lpstr>2010 Census: Summary of Publications (approximate counts)</vt:lpstr>
      <vt:lpstr>Question:  Is it possible to run the statistical process in reverse?</vt:lpstr>
      <vt:lpstr>2003:  Database Reconstruction</vt:lpstr>
      <vt:lpstr>Attacking statistical databases</vt:lpstr>
      <vt:lpstr>Statistical agencies are trusted curators. </vt:lpstr>
      <vt:lpstr>This is the trusted curator model</vt:lpstr>
      <vt:lpstr>We now know “trusted curator” model is more complex.</vt:lpstr>
      <vt:lpstr>Consider the statistics from a single household</vt:lpstr>
      <vt:lpstr>Publishing statistics for this household alone would result in an improper disclosure. </vt:lpstr>
      <vt:lpstr>In the past, statistical agencies aggregated data from many households together into a single publication.</vt:lpstr>
      <vt:lpstr>We now know that this publication can be  reverse-engineered to reveal the confidential database.</vt:lpstr>
      <vt:lpstr>The problem with publishing fewer statistics:  it’s hard to know how many statistics is “too many.”</vt:lpstr>
      <vt:lpstr>Here’s what the system looks like:</vt:lpstr>
      <vt:lpstr>2010 Census: Summary of Publications (approximate counts)</vt:lpstr>
      <vt:lpstr>We performed a database reconstruction and re-identification attack for all 308,745,538 people in 2010 Census</vt:lpstr>
      <vt:lpstr>Our attack is good, but not perfect. An outside attacker would have a harder time.</vt:lpstr>
      <vt:lpstr>The protection system used in 2000 and 2010 relied on swapping households.</vt:lpstr>
      <vt:lpstr>We now know that the disclosure avoidance techniques we used in the 2010 Census were flawed</vt:lpstr>
      <vt:lpstr>Faced with “database reconstruction,”  statistical agencies have just two choices</vt:lpstr>
      <vt:lpstr>Faced with “database reconstruction,”  statistical agencies have just two one choice</vt:lpstr>
      <vt:lpstr>PowerPoint Presentation</vt:lpstr>
      <vt:lpstr>2006:  Differential Privacy</vt:lpstr>
      <vt:lpstr>Differential privacy gives us a mathematical approach for balancing accuracy and privacy loss</vt:lpstr>
      <vt:lpstr>“Differential privacy” is really two things</vt:lpstr>
      <vt:lpstr>Differential privacy — the big idea: Use “noise” to create uncertainty about private data</vt:lpstr>
      <vt:lpstr>Each time we go through the noise barrier,  we get a different number</vt:lpstr>
      <vt:lpstr>Epsilon controls the amount of noise</vt:lpstr>
      <vt:lpstr>Understanding the impact of “noise:” Statistics based on 10,000 experiments, epsilon=1.0</vt:lpstr>
      <vt:lpstr>The noise also impacts the person counts</vt:lpstr>
      <vt:lpstr>The 2020 census and differential privacy</vt:lpstr>
      <vt:lpstr>DAS allows the Census Bureau to enforce global confidentiality protections</vt:lpstr>
      <vt:lpstr>The Census disclosure avoidance system uses differential privacy to defend against an accurate reconstruction attack</vt:lpstr>
      <vt:lpstr>The Disclosure Avoidance System relies on injects formally private noise</vt:lpstr>
      <vt:lpstr>There was no off-the-shelf system for applying differential privacy to a national census</vt:lpstr>
      <vt:lpstr>How the 2020 System Works:  High-level Overview</vt:lpstr>
      <vt:lpstr>Basic approach for a DP Census</vt:lpstr>
      <vt:lpstr>Protecting the data</vt:lpstr>
      <vt:lpstr>First effort: The block-by-block algorithm Independently protect each block (parallel composition)</vt:lpstr>
      <vt:lpstr>Tested with data from 1940</vt:lpstr>
      <vt:lpstr>Block-by-block algorithm (also called bottomUp)</vt:lpstr>
      <vt:lpstr>New algorithm: the top-down mechanism</vt:lpstr>
      <vt:lpstr>The top-down algorithm…</vt:lpstr>
      <vt:lpstr>New algorithm: the top-down mechanism</vt:lpstr>
      <vt:lpstr>Post-process for non-negativity and consistency</vt:lpstr>
      <vt:lpstr>Top-down framework: alternative view</vt:lpstr>
      <vt:lpstr>Top-Down Framework</vt:lpstr>
      <vt:lpstr>Post-processing</vt:lpstr>
      <vt:lpstr>Evaluating the algorithm</vt:lpstr>
      <vt:lpstr>Top-Down: much more accurate!</vt:lpstr>
      <vt:lpstr>PowerPoint Presentation</vt:lpstr>
      <vt:lpstr>PowerPoint Presentation</vt:lpstr>
      <vt:lpstr>PowerPoint Presentation</vt:lpstr>
      <vt:lpstr>Two public policy choices:</vt:lpstr>
      <vt:lpstr>Managing the Tradeoff</vt:lpstr>
      <vt:lpstr>Policy Issue: Setting Epsilon</vt:lpstr>
      <vt:lpstr>PowerPoint Presentation</vt:lpstr>
      <vt:lpstr>Notes on the previous slide</vt:lpstr>
      <vt:lpstr>Policy Decisions: Setting privacy loss budget (𝝴)</vt:lpstr>
      <vt:lpstr>Policy Issues for the 2020 Census: Invariants</vt:lpstr>
      <vt:lpstr>Scientific Issues for the 2020 Census: Person-Household Joins</vt:lpstr>
      <vt:lpstr>Scientific Issue for any use of DP:  Quality Metrics</vt:lpstr>
      <vt:lpstr>The Choice Problem for Redistricting Tabulations  Is More Challenging</vt:lpstr>
      <vt:lpstr>Notes on the previous slide</vt:lpstr>
      <vt:lpstr>Organizational Challenges</vt:lpstr>
      <vt:lpstr>Data User Challenges</vt:lpstr>
      <vt:lpstr>Concerns and Responses</vt:lpstr>
      <vt:lpstr>Redistricting and Exact Counts</vt:lpstr>
      <vt:lpstr>Ruggles Concerns</vt:lpstr>
      <vt:lpstr>Organized attack on the move to differential privacy</vt:lpstr>
      <vt:lpstr>Analysis of population variances David Van Riper &amp; Tracy Kugler, IPUMS (APDU 2019)</vt:lpstr>
      <vt:lpstr>Analysis of population variances David Van Riper &amp; Tracy Kugler, IPUMS (APDU 2019)</vt:lpstr>
      <vt:lpstr>Analysis of population variances David Van Riper &amp; Tracy Kugler, IPUMS (APDU 2019)</vt:lpstr>
      <vt:lpstr>For more  information…</vt:lpstr>
      <vt:lpstr>More Background on the 2020 Disclosure Avoidance System</vt:lpstr>
    </vt:vector>
  </TitlesOfParts>
  <Company>U.S. Department of 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21st Century Challenge of Privacy and Confidentiality for Statistical Agencies</dc:title>
  <dc:creator>John M Abowd</dc:creator>
  <cp:lastModifiedBy>Simson Garfinkel</cp:lastModifiedBy>
  <cp:revision>929</cp:revision>
  <cp:lastPrinted>2017-08-09T14:58:31Z</cp:lastPrinted>
  <dcterms:created xsi:type="dcterms:W3CDTF">2016-06-22T15:55:01Z</dcterms:created>
  <dcterms:modified xsi:type="dcterms:W3CDTF">2019-07-23T06:02:33Z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0x0101001F07D9E52542834C9BEFF48A5971C7F6</vt:lpwstr>
  </property>
</Properties>
</file>