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441" r:id="rId6"/>
    <p:sldId id="448" r:id="rId7"/>
    <p:sldId id="452" r:id="rId8"/>
    <p:sldId id="453" r:id="rId9"/>
    <p:sldId id="425" r:id="rId10"/>
    <p:sldId id="450" r:id="rId11"/>
    <p:sldId id="451" r:id="rId12"/>
    <p:sldId id="449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397" r:id="rId22"/>
    <p:sldId id="372" r:id="rId23"/>
    <p:sldId id="409" r:id="rId24"/>
    <p:sldId id="389" r:id="rId25"/>
    <p:sldId id="313" r:id="rId26"/>
    <p:sldId id="384" r:id="rId27"/>
    <p:sldId id="439" r:id="rId28"/>
    <p:sldId id="39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aron Abowd (CENSUS/ADRM FED)" initials="JMA(F" lastIdx="9" clrIdx="0">
    <p:extLst>
      <p:ext uri="{19B8F6BF-5375-455C-9EA6-DF929625EA0E}">
        <p15:presenceInfo xmlns:p15="http://schemas.microsoft.com/office/powerpoint/2012/main" userId="S-1-5-21-2418650581-3053253586-2785318765-169177" providerId="AD"/>
      </p:ext>
    </p:extLst>
  </p:cmAuthor>
  <p:cmAuthor id="2" name="Simson L Garfinkel (CENSUS/ADRM FED)" initials="SLG(F" lastIdx="5" clrIdx="1">
    <p:extLst>
      <p:ext uri="{19B8F6BF-5375-455C-9EA6-DF929625EA0E}">
        <p15:presenceInfo xmlns:p15="http://schemas.microsoft.com/office/powerpoint/2012/main" userId="S-1-5-21-2418650581-3053253586-2785318765-258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0"/>
    <a:srgbClr val="00FF00"/>
    <a:srgbClr val="FFFF66"/>
    <a:srgbClr val="C0504D"/>
    <a:srgbClr val="9BBB59"/>
    <a:srgbClr val="F79646"/>
    <a:srgbClr val="868686"/>
    <a:srgbClr val="FF3300"/>
    <a:srgbClr val="A9203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66" autoAdjust="0"/>
    <p:restoredTop sz="83003" autoAdjust="0"/>
  </p:normalViewPr>
  <p:slideViewPr>
    <p:cSldViewPr>
      <p:cViewPr varScale="1">
        <p:scale>
          <a:sx n="120" d="100"/>
          <a:sy n="120" d="100"/>
        </p:scale>
        <p:origin x="60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Tradeoff between Accuracy and Privacy Loss</a:t>
            </a:r>
          </a:p>
        </c:rich>
      </c:tx>
      <c:layout>
        <c:manualLayout>
          <c:xMode val="edge"/>
          <c:yMode val="edge"/>
          <c:x val="0.22200649449058227"/>
          <c:y val="3.1774051822442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'Plot data'!$B$1</c:f>
              <c:strCache>
                <c:ptCount val="1"/>
                <c:pt idx="0">
                  <c:v>Accuracy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'Plot data'!$A$2:$A$12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</c:numCache>
            </c:numRef>
          </c:xVal>
          <c:yVal>
            <c:numRef>
              <c:f>'Plot data'!$B$2:$B$12</c:f>
              <c:numCache>
                <c:formatCode>General</c:formatCode>
                <c:ptCount val="11"/>
                <c:pt idx="0">
                  <c:v>0</c:v>
                </c:pt>
                <c:pt idx="1">
                  <c:v>0.25</c:v>
                </c:pt>
                <c:pt idx="2">
                  <c:v>0.38</c:v>
                </c:pt>
                <c:pt idx="3">
                  <c:v>0.5</c:v>
                </c:pt>
                <c:pt idx="4">
                  <c:v>0.6</c:v>
                </c:pt>
                <c:pt idx="5">
                  <c:v>0.73</c:v>
                </c:pt>
                <c:pt idx="6">
                  <c:v>0.82</c:v>
                </c:pt>
                <c:pt idx="7">
                  <c:v>0.89</c:v>
                </c:pt>
                <c:pt idx="8">
                  <c:v>0.95</c:v>
                </c:pt>
                <c:pt idx="9">
                  <c:v>0.98</c:v>
                </c:pt>
                <c:pt idx="10">
                  <c:v>0.999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7A-46E0-9E92-DD5D2B036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100984"/>
        <c:axId val="374097376"/>
      </c:scatterChart>
      <c:valAx>
        <c:axId val="374100984"/>
        <c:scaling>
          <c:orientation val="minMax"/>
          <c:max val="10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/>
                  <a:t>Privacy </a:t>
                </a:r>
                <a:r>
                  <a:rPr lang="en-US" sz="2400" baseline="0" dirty="0" smtClean="0"/>
                  <a:t>Loss </a:t>
                </a:r>
                <a:r>
                  <a:rPr lang="en-US" sz="2400" baseline="0" smtClean="0"/>
                  <a:t>(epsilon)</a:t>
                </a:r>
                <a:endParaRPr lang="en-US" sz="2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74097376"/>
        <c:crosses val="autoZero"/>
        <c:crossBetween val="midCat"/>
      </c:valAx>
      <c:valAx>
        <c:axId val="374097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00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70ED92-9D50-4370-9FCA-B3F299C1E0F3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2B5C5-46F5-4EA7-BEC5-9ED227B0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6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Accuracy (in all slides)</a:t>
            </a:r>
            <a:r>
              <a:rPr lang="en-US" baseline="0" dirty="0"/>
              <a:t> is (1 – </a:t>
            </a:r>
            <a:r>
              <a:rPr lang="en-US" baseline="0" dirty="0" err="1"/>
              <a:t>AveTVD</a:t>
            </a:r>
            <a:r>
              <a:rPr lang="en-US" baseline="0" dirty="0"/>
              <a:t>/N), where </a:t>
            </a:r>
            <a:r>
              <a:rPr lang="en-US" baseline="0" dirty="0" err="1"/>
              <a:t>AveTVD</a:t>
            </a:r>
            <a:r>
              <a:rPr lang="en-US" baseline="0" dirty="0"/>
              <a:t> = Average </a:t>
            </a:r>
            <a:r>
              <a:rPr lang="en-US" dirty="0"/>
              <a:t>Total Variation Distance = Sum( 0.5L_1) over all query sets in the PL94 workload over all geographies</a:t>
            </a:r>
            <a:r>
              <a:rPr lang="en-US" baseline="0" dirty="0"/>
              <a:t> in the workload divided by the number of query sets (14)</a:t>
            </a:r>
            <a:r>
              <a:rPr lang="en-US" dirty="0"/>
              <a:t>, L_1</a:t>
            </a:r>
            <a:r>
              <a:rPr lang="en-US" baseline="0" dirty="0"/>
              <a:t> is the absolute error in all the table, and N is the population count in the complete person table (1940 population). </a:t>
            </a:r>
            <a:r>
              <a:rPr lang="en-US" baseline="0" dirty="0" err="1"/>
              <a:t>AveTVD</a:t>
            </a:r>
            <a:r>
              <a:rPr lang="en-US" baseline="0" dirty="0"/>
              <a:t> is averaged over all the tables in the workload for the relevant geography.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the 1940 Census data, the geography is nation, state, county, enumeration district (approximately, a modern block group, in 1940 a voting precinct in most areas).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Left panel is the performance of the top-down algorithm at each level of geography for privacy-loss budgets from 0.25 to 6.00. Right panel is the performance of the district-by-district algorithm for the same geographies and workload.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Workload in the experiments is the detailed histogram GQ/HH type (9) x voting age (2) x Hispanic (5) x Race (6) x Citizenship (5) measured sharing the global privacy loss budget across all levels of geography.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DF75-BD57-404A-8270-0AA012C2C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DF75-BD57-404A-8270-0AA012C2C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3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DF75-BD57-404A-8270-0AA012C2C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DF75-BD57-404A-8270-0AA012C2C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B5C5-46F5-4EA7-BEC5-9ED227B038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490" y="6356350"/>
            <a:ext cx="2589396" cy="360004"/>
          </a:xfrm>
        </p:spPr>
        <p:txBody>
          <a:bodyPr/>
          <a:lstStyle>
            <a:lvl1pPr algn="r">
              <a:defRPr/>
            </a:lvl1pPr>
          </a:lstStyle>
          <a:p>
            <a:fld id="{6B70B6FD-B4DD-4C3C-B591-D26FF6FF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638"/>
            <a:ext cx="11049000" cy="11430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600201"/>
            <a:ext cx="11049000" cy="4525963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85750" indent="-285750"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460375" indent="0">
              <a:buNone/>
              <a:defRPr i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688975" indent="-228600"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081088" indent="-228600"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57150">
            <a:solidFill>
              <a:srgbClr val="A9203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490" y="6356350"/>
            <a:ext cx="2589396" cy="360004"/>
          </a:xfrm>
        </p:spPr>
        <p:txBody>
          <a:bodyPr/>
          <a:lstStyle>
            <a:lvl1pPr algn="r">
              <a:defRPr/>
            </a:lvl1pPr>
          </a:lstStyle>
          <a:p>
            <a:fld id="{6B70B6FD-B4DD-4C3C-B591-D26FF6FF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288925" indent="-285750">
              <a:defRPr sz="2400"/>
            </a:lvl2pPr>
            <a:lvl3pPr marL="349250" indent="0">
              <a:buNone/>
              <a:defRPr sz="20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285750" indent="-285750">
              <a:defRPr sz="2400"/>
            </a:lvl2pPr>
            <a:lvl3pPr marL="349250" indent="0">
              <a:buNone/>
              <a:defRPr sz="20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490" y="6356350"/>
            <a:ext cx="2589396" cy="360004"/>
          </a:xfrm>
        </p:spPr>
        <p:txBody>
          <a:bodyPr/>
          <a:lstStyle>
            <a:lvl1pPr algn="r">
              <a:defRPr/>
            </a:lvl1pPr>
          </a:lstStyle>
          <a:p>
            <a:fld id="{6B70B6FD-B4DD-4C3C-B591-D26FF6FF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972800" cy="312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490" y="6356350"/>
            <a:ext cx="2589396" cy="360004"/>
          </a:xfrm>
        </p:spPr>
        <p:txBody>
          <a:bodyPr/>
          <a:lstStyle>
            <a:lvl1pPr algn="r">
              <a:defRPr/>
            </a:lvl1pPr>
          </a:lstStyle>
          <a:p>
            <a:fld id="{6B70B6FD-B4DD-4C3C-B591-D26FF6FF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490" y="6356350"/>
            <a:ext cx="2589396" cy="360004"/>
          </a:xfrm>
        </p:spPr>
        <p:txBody>
          <a:bodyPr/>
          <a:lstStyle>
            <a:lvl1pPr algn="r">
              <a:defRPr/>
            </a:lvl1pPr>
          </a:lstStyle>
          <a:p>
            <a:fld id="{6B70B6FD-B4DD-4C3C-B591-D26FF6FF6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9047" y="1"/>
            <a:ext cx="11482839" cy="12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9047" y="1600200"/>
            <a:ext cx="11482839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989"/>
          <a:stretch/>
        </p:blipFill>
        <p:spPr>
          <a:xfrm>
            <a:off x="0" y="6235700"/>
            <a:ext cx="29718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AAB63172-0737-4F58-AA61-0444E81086B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0.tif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mag.org/author/jeffrey-mervis" TargetMode="External"/><Relationship Id="rId4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mmons.ilr.cornell.edu/ldi/49/" TargetMode="External"/><Relationship Id="rId7" Type="http://schemas.openxmlformats.org/officeDocument/2006/relationships/hyperlink" Target="https://queue.acm.org/detail.cfm?id=3295691" TargetMode="External"/><Relationship Id="rId2" Type="http://schemas.openxmlformats.org/officeDocument/2006/relationships/hyperlink" Target="https://www2.census.gov/cac/sac/meetings/2017-09/garfinkel-modernizing-disclosure-avoidance.pdf?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commons.ilr.cornell.edu/ldi/50/" TargetMode="External"/><Relationship Id="rId5" Type="http://schemas.openxmlformats.org/officeDocument/2006/relationships/hyperlink" Target="queue.acm.org" TargetMode="External"/><Relationship Id="rId4" Type="http://schemas.openxmlformats.org/officeDocument/2006/relationships/hyperlink" Target="https://arxiv.org/abs/1809.022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9.em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Simson L. Garfinkel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Senior Scientist, Confidentiality and Data Access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U.S. Census Bureau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May 2, 2019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National Advisory Committee on Racial, Ethnic and Other Populations Spring </a:t>
            </a:r>
            <a:r>
              <a:rPr lang="en-US" smtClean="0">
                <a:solidFill>
                  <a:schemeClr val="tx1"/>
                </a:solidFill>
              </a:rPr>
              <a:t>2019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638"/>
            <a:ext cx="10972800" cy="2468562"/>
          </a:xfrm>
        </p:spPr>
        <p:txBody>
          <a:bodyPr>
            <a:normAutofit/>
          </a:bodyPr>
          <a:lstStyle/>
          <a:p>
            <a:r>
              <a:rPr lang="en-US" dirty="0"/>
              <a:t>Differential Privacy: </a:t>
            </a:r>
            <a:br>
              <a:rPr lang="en-US" dirty="0"/>
            </a:br>
            <a:r>
              <a:rPr lang="en-US" dirty="0"/>
              <a:t>Some Basic Concepts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6666" y="5833130"/>
            <a:ext cx="4572000" cy="52322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The views in this presentation are those of the author, and not those of the U.S. Census Bureau.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08C-499F-4846-B5BF-09BB7B3D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Faced with “database reconstruction,” </a:t>
            </a:r>
            <a:br>
              <a:rPr lang="en-US" dirty="0"/>
            </a:br>
            <a:r>
              <a:rPr lang="en-US" dirty="0"/>
              <a:t>statistical agencies have just two choices.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FCD0-A493-8D43-8D57-29C349FF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Option #1: Publish fewer statistics.</a:t>
            </a:r>
          </a:p>
          <a:p>
            <a:endParaRPr lang="en-US" dirty="0"/>
          </a:p>
          <a:p>
            <a:r>
              <a:rPr lang="en-US" dirty="0"/>
              <a:t>Option #2: Publish statistics with less accuracy.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DE35-604F-D84F-B3F9-99626DD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9170-908C-1F46-9AC4-DF208682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publishing fewer statistics: </a:t>
            </a:r>
            <a:br>
              <a:rPr lang="en-US" dirty="0"/>
            </a:br>
            <a:r>
              <a:rPr lang="en-US" dirty="0"/>
              <a:t>it’s hard to know how many statistics is “too many.”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B4B6-3749-6C49-9AD6-4782060B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1987AD-80F6-DA45-BEBD-57E01D915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47648"/>
              </p:ext>
            </p:extLst>
          </p:nvPr>
        </p:nvGraphicFramePr>
        <p:xfrm>
          <a:off x="7137770" y="1720228"/>
          <a:ext cx="4189439" cy="486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35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958085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169311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36.7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99039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30654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1981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0000"/>
                          </a:highlight>
                        </a:rPr>
                        <a:t>XXXX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362542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C4D244A5-3A5D-6345-9367-A659718BE99A}"/>
              </a:ext>
            </a:extLst>
          </p:cNvPr>
          <p:cNvSpPr/>
          <p:nvPr/>
        </p:nvSpPr>
        <p:spPr>
          <a:xfrm rot="10800000">
            <a:off x="4756497" y="3714122"/>
            <a:ext cx="1879970" cy="875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7E3AB2-1875-3045-A329-7F66001D5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44602"/>
              </p:ext>
            </p:extLst>
          </p:nvPr>
        </p:nvGraphicFramePr>
        <p:xfrm>
          <a:off x="469037" y="2516220"/>
          <a:ext cx="1752600" cy="32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 #1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FBS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MWS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 FWS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MWM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FBM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 FBM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 MBM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15B72A-5016-EB47-8DDA-6A6FF5CEA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94637"/>
              </p:ext>
            </p:extLst>
          </p:nvPr>
        </p:nvGraphicFramePr>
        <p:xfrm>
          <a:off x="2655730" y="2516220"/>
          <a:ext cx="1752600" cy="32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 #2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FBS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MWS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 FWS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MBM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FWM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 FBM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MBM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6D4F287-293C-3145-846B-D070F1324E47}"/>
              </a:ext>
            </a:extLst>
          </p:cNvPr>
          <p:cNvSpPr/>
          <p:nvPr/>
        </p:nvSpPr>
        <p:spPr>
          <a:xfrm>
            <a:off x="293530" y="3714122"/>
            <a:ext cx="4114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08C-499F-4846-B5BF-09BB7B3D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Faced with “database reconstruction,” </a:t>
            </a:r>
            <a:br>
              <a:rPr lang="en-US" dirty="0"/>
            </a:br>
            <a:r>
              <a:rPr lang="en-US" dirty="0"/>
              <a:t>statistical agencies have just </a:t>
            </a:r>
            <a:r>
              <a:rPr lang="en-US" strike="sngStrike" dirty="0"/>
              <a:t>two</a:t>
            </a:r>
            <a:r>
              <a:rPr lang="en-US" dirty="0"/>
              <a:t> one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FCD0-A493-8D43-8D57-29C349FF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trike="sngStrike" dirty="0"/>
              <a:t>Option #1: Publish fewer statistics.</a:t>
            </a:r>
          </a:p>
          <a:p>
            <a:endParaRPr lang="en-US" dirty="0"/>
          </a:p>
          <a:p>
            <a:r>
              <a:rPr lang="en-US" dirty="0"/>
              <a:t>Option #2: Publish statistics with less accuracy.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DE35-604F-D84F-B3F9-99626DD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20619"/>
              </p:ext>
            </p:extLst>
          </p:nvPr>
        </p:nvGraphicFramePr>
        <p:xfrm>
          <a:off x="1004710" y="1818393"/>
          <a:ext cx="10521246" cy="418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69759" y="3429000"/>
            <a:ext cx="21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privacy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06979" y="5142089"/>
            <a:ext cx="502355" cy="4233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09334" y="4701822"/>
            <a:ext cx="21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accuracy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0056314" y="2514600"/>
            <a:ext cx="1267853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BEE376-3295-C343-A8D5-8CDAD13A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gives us a mathematical approach for balancing accuracy and privacy loss.</a:t>
            </a:r>
          </a:p>
        </p:txBody>
      </p:sp>
    </p:spTree>
    <p:extLst>
      <p:ext uri="{BB962C8B-B14F-4D97-AF65-F5344CB8AC3E}">
        <p14:creationId xmlns:p14="http://schemas.microsoft.com/office/powerpoint/2010/main" val="173729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2CE8-8A88-9D42-840E-3232F4CB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“Differential privacy” is really two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9D15-42D7-304D-8A6D-05F3894F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A mathematical definition of privacy loss.</a:t>
            </a:r>
          </a:p>
          <a:p>
            <a:r>
              <a:rPr lang="en-US" dirty="0"/>
              <a:t>2 – Specific mechanisms that allow us to: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Add the smallest amount of noise necessary for a given privacy </a:t>
            </a:r>
            <a:r>
              <a:rPr lang="en-US" dirty="0" smtClean="0"/>
              <a:t>outcome</a:t>
            </a:r>
            <a:endParaRPr lang="en-US" dirty="0"/>
          </a:p>
          <a:p>
            <a:pPr lvl="2">
              <a:buFont typeface="Wingdings" pitchFamily="2" charset="2"/>
              <a:buChar char="ü"/>
            </a:pPr>
            <a:r>
              <a:rPr lang="en-US" dirty="0"/>
              <a:t>Structure the noise to have minimal impact on the more important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113F9-81E0-DE4C-9C18-6808BA1E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FBA62-463D-8F48-90F0-96A71AEC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33" y="1589602"/>
            <a:ext cx="2612466" cy="2474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CA168-4E79-4544-8D3F-D02CDFE7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— the big idea:</a:t>
            </a:r>
            <a:br>
              <a:rPr lang="en-US" dirty="0"/>
            </a:br>
            <a:r>
              <a:rPr lang="en-US" dirty="0"/>
              <a:t>Use “noise” to create uncertainty about private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282E-C5D3-F44C-9E9A-9C2AE14A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D0EE755D-4CC8-9240-800E-9CCBE00008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29" y="1562015"/>
            <a:ext cx="2334217" cy="2154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2D3B4-5B4D-864C-8DCD-5F75868418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3987940"/>
            <a:ext cx="528515" cy="1552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386F0-2C28-CB46-B939-7CEE3652A8FE}"/>
              </a:ext>
            </a:extLst>
          </p:cNvPr>
          <p:cNvSpPr txBox="1"/>
          <p:nvPr/>
        </p:nvSpPr>
        <p:spPr>
          <a:xfrm>
            <a:off x="96140" y="5611457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</a:t>
            </a:r>
            <a:r>
              <a:rPr lang="en-US" dirty="0" err="1"/>
              <a:t>yrs</a:t>
            </a:r>
            <a:r>
              <a:rPr lang="en-US" dirty="0"/>
              <a:t> Female White Single (24 FWS)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1D73C-6AED-684C-811F-6425F1696263}"/>
              </a:ext>
            </a:extLst>
          </p:cNvPr>
          <p:cNvSpPr/>
          <p:nvPr/>
        </p:nvSpPr>
        <p:spPr>
          <a:xfrm rot="16200000">
            <a:off x="3327918" y="3815279"/>
            <a:ext cx="4800600" cy="7355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NOISE BARRIER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17DE5-32CA-C746-921C-2621212E79D5}"/>
              </a:ext>
            </a:extLst>
          </p:cNvPr>
          <p:cNvSpPr txBox="1"/>
          <p:nvPr/>
        </p:nvSpPr>
        <p:spPr>
          <a:xfrm>
            <a:off x="8074523" y="453583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</a:t>
            </a:r>
            <a:r>
              <a:rPr lang="en-US" dirty="0" err="1"/>
              <a:t>yrs</a:t>
            </a:r>
            <a:r>
              <a:rPr lang="en-US" dirty="0"/>
              <a:t> Female Black Single (35 FBS)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429283E-371D-A546-8F8A-EBB15891641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204915" y="3317052"/>
            <a:ext cx="6377875" cy="1447355"/>
          </a:xfrm>
          <a:prstGeom prst="curvedConnector3">
            <a:avLst>
              <a:gd name="adj1" fmla="val 55933"/>
            </a:avLst>
          </a:prstGeom>
          <a:ln w="174625" cmpd="tri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142F6F-169C-904E-87AA-E6312B3B26C8}"/>
              </a:ext>
            </a:extLst>
          </p:cNvPr>
          <p:cNvSpPr txBox="1"/>
          <p:nvPr/>
        </p:nvSpPr>
        <p:spPr>
          <a:xfrm>
            <a:off x="6858000" y="5029200"/>
            <a:ext cx="523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the noise ≈ impact of a single person</a:t>
            </a:r>
          </a:p>
          <a:p>
            <a:endParaRPr lang="en-US" dirty="0"/>
          </a:p>
          <a:p>
            <a:r>
              <a:rPr lang="en-US" dirty="0"/>
              <a:t>Impact of noise on aggregate statistics</a:t>
            </a:r>
            <a:br>
              <a:rPr lang="en-US" dirty="0"/>
            </a:br>
            <a:r>
              <a:rPr lang="en-US" dirty="0"/>
              <a:t>decreases with larger population.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A907A2-7EDE-8E43-9AA4-29E2FEC62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930" y="2380180"/>
            <a:ext cx="879618" cy="20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3C39-A59D-0844-82AD-05043451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impact of “noise:”</a:t>
            </a:r>
            <a:br>
              <a:rPr lang="en-US" dirty="0"/>
            </a:br>
            <a:r>
              <a:rPr lang="en-US" dirty="0"/>
              <a:t>(Statistics based on 10,000 experiments, epsilon=1.0)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59A8D-E13B-5B4C-BB3A-75C35A37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21D0ED-9B15-BD4B-AA5C-F39B3AF61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48780"/>
              </p:ext>
            </p:extLst>
          </p:nvPr>
        </p:nvGraphicFramePr>
        <p:xfrm>
          <a:off x="370113" y="1689065"/>
          <a:ext cx="10695408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994">
                  <a:extLst>
                    <a:ext uri="{9D8B030D-6E8A-4147-A177-3AD203B41FA5}">
                      <a16:colId xmlns:a16="http://schemas.microsoft.com/office/drawing/2014/main" val="1904534167"/>
                    </a:ext>
                  </a:extLst>
                </a:gridCol>
                <a:gridCol w="3443560">
                  <a:extLst>
                    <a:ext uri="{9D8B030D-6E8A-4147-A177-3AD203B41FA5}">
                      <a16:colId xmlns:a16="http://schemas.microsoft.com/office/drawing/2014/main" val="3862199791"/>
                    </a:ext>
                  </a:extLst>
                </a:gridCol>
                <a:gridCol w="3264854">
                  <a:extLst>
                    <a:ext uri="{9D8B030D-6E8A-4147-A177-3AD203B41FA5}">
                      <a16:colId xmlns:a16="http://schemas.microsoft.com/office/drawing/2014/main" val="876361025"/>
                    </a:ext>
                  </a:extLst>
                </a:gridCol>
              </a:tblGrid>
              <a:tr h="791269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50% runs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95% runs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535934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9 → 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0→ 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58948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17 → 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0→ 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56280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21 →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21→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6569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70F32DC-139A-F641-A5ED-FF6661FB5285}"/>
              </a:ext>
            </a:extLst>
          </p:cNvPr>
          <p:cNvSpPr/>
          <p:nvPr/>
        </p:nvSpPr>
        <p:spPr>
          <a:xfrm rot="16200000">
            <a:off x="1201881" y="3721582"/>
            <a:ext cx="4800600" cy="7355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NOISE BARRIER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DCC50A-7974-B14F-923C-A0D772BB0D49}"/>
              </a:ext>
            </a:extLst>
          </p:cNvPr>
          <p:cNvGrpSpPr/>
          <p:nvPr/>
        </p:nvGrpSpPr>
        <p:grpSpPr>
          <a:xfrm>
            <a:off x="436907" y="3610945"/>
            <a:ext cx="2554130" cy="1484675"/>
            <a:chOff x="82376" y="3205420"/>
            <a:chExt cx="2554130" cy="14846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2659FD-0F31-5040-87E6-DB77981FB35A}"/>
                </a:ext>
              </a:extLst>
            </p:cNvPr>
            <p:cNvSpPr txBox="1"/>
            <p:nvPr/>
          </p:nvSpPr>
          <p:spPr>
            <a:xfrm>
              <a:off x="82376" y="4320763"/>
              <a:ext cx="255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 people, all age 22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2141A4E-FA5D-EC4E-906F-2606C2525AE6}"/>
                </a:ext>
              </a:extLst>
            </p:cNvPr>
            <p:cNvGrpSpPr/>
            <p:nvPr/>
          </p:nvGrpSpPr>
          <p:grpSpPr>
            <a:xfrm>
              <a:off x="329152" y="3205420"/>
              <a:ext cx="1659428" cy="1144027"/>
              <a:chOff x="403225" y="7308844"/>
              <a:chExt cx="1659428" cy="114402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F90A50A-7C37-1646-AF72-F7A16425E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225" y="73088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39E035A-D6DE-BB45-B200-DBEA918C3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625" y="74612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BA5C863-8E53-3642-A42D-CC1F9F585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025" y="76136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66FCB99-E55B-C24D-B89F-2338298F2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021" y="763157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1C11102-8D04-B84E-B10C-22464E039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8046" y="7501351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2FDA491-B3EF-F14A-9F04-7E01BAA74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1406" y="7648072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EE7FFB8-015A-224D-BE17-199E79D6C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6031" y="759982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B56B70-A037-8648-8DB2-1FA7E8383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529" y="73088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832C20E-5578-274F-9BD9-3361899B5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3536" y="764611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3D3C149-0B3A-CF46-B0AF-96F773C9D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2303" y="7659121"/>
                <a:ext cx="260350" cy="79375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7A86F0-99E0-4C4A-BA80-81CC039E2947}"/>
              </a:ext>
            </a:extLst>
          </p:cNvPr>
          <p:cNvGrpSpPr/>
          <p:nvPr/>
        </p:nvGrpSpPr>
        <p:grpSpPr>
          <a:xfrm>
            <a:off x="545611" y="5026999"/>
            <a:ext cx="2554130" cy="1546659"/>
            <a:chOff x="152400" y="4690073"/>
            <a:chExt cx="2554130" cy="154665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3454F8-E405-A645-AFAD-963B26A3E28A}"/>
                </a:ext>
              </a:extLst>
            </p:cNvPr>
            <p:cNvGrpSpPr/>
            <p:nvPr/>
          </p:nvGrpSpPr>
          <p:grpSpPr>
            <a:xfrm>
              <a:off x="257780" y="4690073"/>
              <a:ext cx="2045681" cy="1220536"/>
              <a:chOff x="169372" y="8685464"/>
              <a:chExt cx="2045681" cy="122053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CC55F83-2733-BE4C-B1F2-C7497840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372" y="87450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411485E-DFB9-6D47-993B-97A7A803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772" y="88974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A7D7048-894C-2843-9C49-29D1647A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168" y="868546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DC3F45D-8B51-BA48-B283-D3FB90D9E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193" y="8937573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114A55-B954-4646-8573-B48CA4519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7553" y="870195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81165E5-5224-3F4E-956E-B6D6290D7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2178" y="903605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DCF2CD9-13A6-A149-A154-017BEB1AA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7676" y="87450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5F84FAD-C48A-9D42-A0E6-AE7F95554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8450" y="871300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3D25BF3-1C53-684E-95B8-85385E10C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625" y="88212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05CAC83-A445-7749-A543-99D9878D9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025" y="89736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9105DCA-3ACF-6C43-84D5-E5316E92A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8421" y="876166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068F1A9-C32E-7C40-9047-971EAD97D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446" y="9013773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CF36060-D0CE-5D48-A248-0B91855A3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3806" y="877815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3432985-52C5-6144-9956-7D4CAD505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8431" y="911225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1F877AC-5661-E146-92F3-2E0ABEE7C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3929" y="88212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0DE0FB-1DC1-534E-B4DF-A5AF66FE8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4703" y="878920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AED18AD-EDBD-0B41-9B92-F51DD29EE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800" y="88199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61D5D7B-3B0D-274E-B6F0-6BCA08583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" y="89723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92075E3-A7A0-264E-A8EB-60A9CAC39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596" y="876032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4F9886A-2602-AC4F-9D8D-0A92F1462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621" y="901243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41BDF61-2E48-E043-96CC-6DCDAD1B9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981" y="8776822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A8EB7F9-9E32-E34E-9F89-DFC5A079E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7606" y="911091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149A9C8-96AC-BA42-8B2C-F27AC06DC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3104" y="88199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88D9B54-8630-F141-91D4-B0FA5279A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3878" y="8787871"/>
                <a:ext cx="260350" cy="793750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0072B7-7D4D-5242-9EA4-037FE72AC007}"/>
                </a:ext>
              </a:extLst>
            </p:cNvPr>
            <p:cNvSpPr txBox="1"/>
            <p:nvPr/>
          </p:nvSpPr>
          <p:spPr>
            <a:xfrm>
              <a:off x="152400" y="5867400"/>
              <a:ext cx="255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people, all age 22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2F608B-109C-974D-B9B1-C9D6730C582D}"/>
              </a:ext>
            </a:extLst>
          </p:cNvPr>
          <p:cNvGrpSpPr/>
          <p:nvPr/>
        </p:nvGrpSpPr>
        <p:grpSpPr>
          <a:xfrm>
            <a:off x="533400" y="2456128"/>
            <a:ext cx="2014394" cy="1077281"/>
            <a:chOff x="2944365" y="2519662"/>
            <a:chExt cx="2014394" cy="10772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AAFF85-F15C-0648-8E24-A44AA5D80B0D}"/>
                </a:ext>
              </a:extLst>
            </p:cNvPr>
            <p:cNvSpPr txBox="1"/>
            <p:nvPr/>
          </p:nvSpPr>
          <p:spPr>
            <a:xfrm>
              <a:off x="2944365" y="3227611"/>
              <a:ext cx="201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person age 22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B245B68-662F-D942-870C-B89159472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942" y="2519662"/>
              <a:ext cx="260350" cy="793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46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3C39-A59D-0844-82AD-05043451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noise also impacts the person 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59A8D-E13B-5B4C-BB3A-75C35A37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21D0ED-9B15-BD4B-AA5C-F39B3AF61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34098"/>
              </p:ext>
            </p:extLst>
          </p:nvPr>
        </p:nvGraphicFramePr>
        <p:xfrm>
          <a:off x="370113" y="1689065"/>
          <a:ext cx="10695408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994">
                  <a:extLst>
                    <a:ext uri="{9D8B030D-6E8A-4147-A177-3AD203B41FA5}">
                      <a16:colId xmlns:a16="http://schemas.microsoft.com/office/drawing/2014/main" val="1904534167"/>
                    </a:ext>
                  </a:extLst>
                </a:gridCol>
                <a:gridCol w="3443560">
                  <a:extLst>
                    <a:ext uri="{9D8B030D-6E8A-4147-A177-3AD203B41FA5}">
                      <a16:colId xmlns:a16="http://schemas.microsoft.com/office/drawing/2014/main" val="3862199791"/>
                    </a:ext>
                  </a:extLst>
                </a:gridCol>
                <a:gridCol w="3264854">
                  <a:extLst>
                    <a:ext uri="{9D8B030D-6E8A-4147-A177-3AD203B41FA5}">
                      <a16:colId xmlns:a16="http://schemas.microsoft.com/office/drawing/2014/main" val="876361025"/>
                    </a:ext>
                  </a:extLst>
                </a:gridCol>
              </a:tblGrid>
              <a:tr h="791269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50% runs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95% runs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535934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9 → 73</a:t>
                      </a:r>
                    </a:p>
                    <a:p>
                      <a:pPr algn="ctr"/>
                      <a:r>
                        <a:rPr lang="en-US" sz="2400" dirty="0"/>
                        <a:t># people: -9 →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0→ 104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people: -29 →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58948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17 → 61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people: 0 →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0→ 103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people: -19 → 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56280"/>
                  </a:ext>
                </a:extLst>
              </a:tr>
              <a:tr h="133644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Median(age): 21 → 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people: 90 → 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Median(age): 21→ 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people: 71 → 129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6569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70F32DC-139A-F641-A5ED-FF6661FB5285}"/>
              </a:ext>
            </a:extLst>
          </p:cNvPr>
          <p:cNvSpPr/>
          <p:nvPr/>
        </p:nvSpPr>
        <p:spPr>
          <a:xfrm rot="16200000">
            <a:off x="1201881" y="3721582"/>
            <a:ext cx="4800600" cy="7355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NOISE BARRIER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DCC50A-7974-B14F-923C-A0D772BB0D49}"/>
              </a:ext>
            </a:extLst>
          </p:cNvPr>
          <p:cNvGrpSpPr/>
          <p:nvPr/>
        </p:nvGrpSpPr>
        <p:grpSpPr>
          <a:xfrm>
            <a:off x="436907" y="3610945"/>
            <a:ext cx="2554130" cy="1484675"/>
            <a:chOff x="82376" y="3205420"/>
            <a:chExt cx="2554130" cy="14846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2659FD-0F31-5040-87E6-DB77981FB35A}"/>
                </a:ext>
              </a:extLst>
            </p:cNvPr>
            <p:cNvSpPr txBox="1"/>
            <p:nvPr/>
          </p:nvSpPr>
          <p:spPr>
            <a:xfrm>
              <a:off x="82376" y="4320763"/>
              <a:ext cx="255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 people, all age 22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2141A4E-FA5D-EC4E-906F-2606C2525AE6}"/>
                </a:ext>
              </a:extLst>
            </p:cNvPr>
            <p:cNvGrpSpPr/>
            <p:nvPr/>
          </p:nvGrpSpPr>
          <p:grpSpPr>
            <a:xfrm>
              <a:off x="329152" y="3205420"/>
              <a:ext cx="1659428" cy="1144027"/>
              <a:chOff x="403225" y="7308844"/>
              <a:chExt cx="1659428" cy="114402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F90A50A-7C37-1646-AF72-F7A16425E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225" y="73088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39E035A-D6DE-BB45-B200-DBEA918C3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625" y="74612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BA5C863-8E53-3642-A42D-CC1F9F585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025" y="76136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66FCB99-E55B-C24D-B89F-2338298F2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021" y="763157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1C11102-8D04-B84E-B10C-22464E039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8046" y="7501351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2FDA491-B3EF-F14A-9F04-7E01BAA74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1406" y="7648072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EE7FFB8-015A-224D-BE17-199E79D6C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6031" y="759982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B56B70-A037-8648-8DB2-1FA7E8383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529" y="730884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832C20E-5578-274F-9BD9-3361899B5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3536" y="764611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3D3C149-0B3A-CF46-B0AF-96F773C9D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2303" y="7659121"/>
                <a:ext cx="260350" cy="79375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7A86F0-99E0-4C4A-BA80-81CC039E2947}"/>
              </a:ext>
            </a:extLst>
          </p:cNvPr>
          <p:cNvGrpSpPr/>
          <p:nvPr/>
        </p:nvGrpSpPr>
        <p:grpSpPr>
          <a:xfrm>
            <a:off x="545611" y="5026999"/>
            <a:ext cx="2554130" cy="1546659"/>
            <a:chOff x="152400" y="4690073"/>
            <a:chExt cx="2554130" cy="154665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3454F8-E405-A645-AFAD-963B26A3E28A}"/>
                </a:ext>
              </a:extLst>
            </p:cNvPr>
            <p:cNvGrpSpPr/>
            <p:nvPr/>
          </p:nvGrpSpPr>
          <p:grpSpPr>
            <a:xfrm>
              <a:off x="257780" y="4690073"/>
              <a:ext cx="2045681" cy="1220536"/>
              <a:chOff x="169372" y="8685464"/>
              <a:chExt cx="2045681" cy="122053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CC55F83-2733-BE4C-B1F2-C7497840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372" y="87450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411485E-DFB9-6D47-993B-97A7A803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772" y="88974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A7D7048-894C-2843-9C49-29D1647A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168" y="868546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DC3F45D-8B51-BA48-B283-D3FB90D9E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193" y="8937573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114A55-B954-4646-8573-B48CA4519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7553" y="870195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81165E5-5224-3F4E-956E-B6D6290D7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2178" y="903605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DCF2CD9-13A6-A149-A154-017BEB1AA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7676" y="87450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5F84FAD-C48A-9D42-A0E6-AE7F95554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8450" y="871300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3D25BF3-1C53-684E-95B8-85385E10C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625" y="88212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05CAC83-A445-7749-A543-99D9878D9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025" y="89736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9105DCA-3ACF-6C43-84D5-E5316E92A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8421" y="876166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068F1A9-C32E-7C40-9047-971EAD97D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446" y="9013773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CF36060-D0CE-5D48-A248-0B91855A3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3806" y="877815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3432985-52C5-6144-9956-7D4CAD505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8431" y="911225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1F877AC-5661-E146-92F3-2E0ABEE7C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3929" y="8821266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0DE0FB-1DC1-534E-B4DF-A5AF66FE8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4703" y="878920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AED18AD-EDBD-0B41-9B92-F51DD29EE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800" y="88199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61D5D7B-3B0D-274E-B6F0-6BCA08583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" y="89723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92075E3-A7A0-264E-A8EB-60A9CAC39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596" y="8760328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4F9886A-2602-AC4F-9D8D-0A92F1462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621" y="9012437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41BDF61-2E48-E043-96CC-6DCDAD1B9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981" y="8776822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A8EB7F9-9E32-E34E-9F89-DFC5A079E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7606" y="9110914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149A9C8-96AC-BA42-8B2C-F27AC06DC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3104" y="8819930"/>
                <a:ext cx="260350" cy="79375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88D9B54-8630-F141-91D4-B0FA5279A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3878" y="8787871"/>
                <a:ext cx="260350" cy="793750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0072B7-7D4D-5242-9EA4-037FE72AC007}"/>
                </a:ext>
              </a:extLst>
            </p:cNvPr>
            <p:cNvSpPr txBox="1"/>
            <p:nvPr/>
          </p:nvSpPr>
          <p:spPr>
            <a:xfrm>
              <a:off x="152400" y="5867400"/>
              <a:ext cx="255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people, all age 22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2F608B-109C-974D-B9B1-C9D6730C582D}"/>
              </a:ext>
            </a:extLst>
          </p:cNvPr>
          <p:cNvGrpSpPr/>
          <p:nvPr/>
        </p:nvGrpSpPr>
        <p:grpSpPr>
          <a:xfrm>
            <a:off x="533400" y="2456128"/>
            <a:ext cx="2014394" cy="1077281"/>
            <a:chOff x="2944365" y="2519662"/>
            <a:chExt cx="2014394" cy="10772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AAFF85-F15C-0648-8E24-A44AA5D80B0D}"/>
                </a:ext>
              </a:extLst>
            </p:cNvPr>
            <p:cNvSpPr txBox="1"/>
            <p:nvPr/>
          </p:nvSpPr>
          <p:spPr>
            <a:xfrm>
              <a:off x="2944365" y="3227611"/>
              <a:ext cx="201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person age 22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B245B68-662F-D942-870C-B89159472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942" y="2519662"/>
              <a:ext cx="260350" cy="793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29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2020 census and differential privacy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7638"/>
            <a:ext cx="8892939" cy="52726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6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Disclosure Avoidance System allows the Census Bureau to enforce global confidentiality protections.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101" y="2841174"/>
            <a:ext cx="1195735" cy="14683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Census Unedited File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9513" y="2841174"/>
            <a:ext cx="1349469" cy="14683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Census Edited 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841179"/>
            <a:ext cx="1371600" cy="14683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Microdata Detail File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9818" y="1680091"/>
            <a:ext cx="1844769" cy="14683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Pre-specified tabular summaries: </a:t>
            </a:r>
            <a:br>
              <a:rPr lang="en-US" sz="1600" dirty="0"/>
            </a:br>
            <a:r>
              <a:rPr lang="en-US" sz="1600" b="1" dirty="0"/>
              <a:t>PL94-171, </a:t>
            </a:r>
            <a:r>
              <a:rPr lang="en-US" sz="1600" b="1" dirty="0" smtClean="0"/>
              <a:t>DHC, detailed DHC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979818" y="3652698"/>
            <a:ext cx="1844769" cy="14683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Special tabulations </a:t>
            </a:r>
            <a:r>
              <a:rPr lang="en-US" sz="1600" dirty="0"/>
              <a:t>and post-census research</a:t>
            </a:r>
          </a:p>
        </p:txBody>
      </p:sp>
      <p:cxnSp>
        <p:nvCxnSpPr>
          <p:cNvPr id="26" name="Straight Arrow Connector 25"/>
          <p:cNvCxnSpPr>
            <a:stCxn id="8" idx="3"/>
            <a:endCxn id="9" idx="1"/>
          </p:cNvCxnSpPr>
          <p:nvPr/>
        </p:nvCxnSpPr>
        <p:spPr>
          <a:xfrm>
            <a:off x="3248836" y="3575358"/>
            <a:ext cx="410677" cy="0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1" idx="1"/>
          </p:cNvCxnSpPr>
          <p:nvPr/>
        </p:nvCxnSpPr>
        <p:spPr>
          <a:xfrm flipV="1">
            <a:off x="9067800" y="2414275"/>
            <a:ext cx="912018" cy="116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2" idx="1"/>
          </p:cNvCxnSpPr>
          <p:nvPr/>
        </p:nvCxnSpPr>
        <p:spPr>
          <a:xfrm>
            <a:off x="9067800" y="3575363"/>
            <a:ext cx="912018" cy="8115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" y="2841178"/>
            <a:ext cx="1357267" cy="14683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Decennial Response File</a:t>
            </a:r>
          </a:p>
        </p:txBody>
      </p:sp>
      <p:cxnSp>
        <p:nvCxnSpPr>
          <p:cNvPr id="35" name="Straight Arrow Connector 34"/>
          <p:cNvCxnSpPr>
            <a:stCxn id="22" idx="3"/>
            <a:endCxn id="8" idx="1"/>
          </p:cNvCxnSpPr>
          <p:nvPr/>
        </p:nvCxnSpPr>
        <p:spPr>
          <a:xfrm flipV="1">
            <a:off x="1585867" y="3575358"/>
            <a:ext cx="467234" cy="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5" y="4386882"/>
            <a:ext cx="1565494" cy="11757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96805" y="2841175"/>
            <a:ext cx="2056797" cy="14683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Global Confidentiality Protection Process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Disclosure Avoidance System</a:t>
            </a:r>
          </a:p>
        </p:txBody>
      </p:sp>
      <p:cxnSp>
        <p:nvCxnSpPr>
          <p:cNvPr id="25" name="Straight Arrow Connector 24"/>
          <p:cNvCxnSpPr>
            <a:stCxn id="27" idx="0"/>
            <a:endCxn id="24" idx="2"/>
          </p:cNvCxnSpPr>
          <p:nvPr/>
        </p:nvCxnSpPr>
        <p:spPr>
          <a:xfrm flipH="1" flipV="1">
            <a:off x="6325204" y="4309542"/>
            <a:ext cx="6021" cy="1086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0125" y="5395876"/>
            <a:ext cx="2362200" cy="9445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Privacy-loss Budget,</a:t>
            </a:r>
          </a:p>
          <a:p>
            <a:pPr algn="ctr"/>
            <a:r>
              <a:rPr lang="en-US" dirty="0"/>
              <a:t>Accuracy Decisions</a:t>
            </a:r>
          </a:p>
        </p:txBody>
      </p:sp>
      <p:cxnSp>
        <p:nvCxnSpPr>
          <p:cNvPr id="29" name="Straight Arrow Connector 28"/>
          <p:cNvCxnSpPr>
            <a:stCxn id="24" idx="3"/>
            <a:endCxn id="10" idx="1"/>
          </p:cNvCxnSpPr>
          <p:nvPr/>
        </p:nvCxnSpPr>
        <p:spPr>
          <a:xfrm>
            <a:off x="7353602" y="3575359"/>
            <a:ext cx="342598" cy="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24" idx="1"/>
          </p:cNvCxnSpPr>
          <p:nvPr/>
        </p:nvCxnSpPr>
        <p:spPr>
          <a:xfrm>
            <a:off x="5008982" y="3575358"/>
            <a:ext cx="287823" cy="1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0539" y="222915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4737" y="221177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CUF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8077" y="222915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MDF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2208" y="22117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CEF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84349" y="5470992"/>
            <a:ext cx="2954527" cy="524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Confidential 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40807" y="5476165"/>
            <a:ext cx="1844769" cy="524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Public data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76622" y="220411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DAS</a:t>
            </a:r>
          </a:p>
        </p:txBody>
      </p:sp>
    </p:spTree>
    <p:extLst>
      <p:ext uri="{BB962C8B-B14F-4D97-AF65-F5344CB8AC3E}">
        <p14:creationId xmlns:p14="http://schemas.microsoft.com/office/powerpoint/2010/main" val="83940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AAB63172-0737-4F58-AA61-0444E81086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is based on numerous discussions with</a:t>
            </a:r>
          </a:p>
          <a:p>
            <a:pPr marL="457200" lvl="1" indent="0">
              <a:buNone/>
            </a:pPr>
            <a:r>
              <a:rPr lang="en-US" altLang="en-US" dirty="0"/>
              <a:t>John </a:t>
            </a:r>
            <a:r>
              <a:rPr lang="en-US" altLang="en-US" dirty="0" err="1"/>
              <a:t>Abowd</a:t>
            </a:r>
            <a:r>
              <a:rPr lang="en-US" altLang="en-US" dirty="0"/>
              <a:t> (Chief Scientist) </a:t>
            </a:r>
          </a:p>
          <a:p>
            <a:pPr marL="457200" lvl="1" indent="0">
              <a:buNone/>
            </a:pPr>
            <a:r>
              <a:rPr lang="en-US" altLang="en-US" dirty="0"/>
              <a:t>Dan </a:t>
            </a:r>
            <a:r>
              <a:rPr lang="en-US" altLang="en-US" dirty="0" err="1"/>
              <a:t>Kifer</a:t>
            </a:r>
            <a:r>
              <a:rPr lang="en-US" altLang="en-US" dirty="0"/>
              <a:t> (Scientific Lead) </a:t>
            </a:r>
          </a:p>
          <a:p>
            <a:pPr marL="457200" lvl="1" indent="0">
              <a:buNone/>
            </a:pPr>
            <a:r>
              <a:rPr lang="en-US" altLang="en-US" dirty="0"/>
              <a:t>Salil </a:t>
            </a:r>
            <a:r>
              <a:rPr lang="en-US" altLang="en-US" dirty="0" err="1"/>
              <a:t>Vadhan</a:t>
            </a:r>
            <a:r>
              <a:rPr lang="en-US" altLang="en-US" dirty="0"/>
              <a:t> (Harvard University)</a:t>
            </a:r>
          </a:p>
          <a:p>
            <a:pPr marL="457200" lvl="1" indent="0">
              <a:buNone/>
            </a:pPr>
            <a:r>
              <a:rPr lang="en-US" altLang="en-US" dirty="0"/>
              <a:t>Robert Ashmead, Philip Leclerc, William Sexton, Pavel </a:t>
            </a:r>
            <a:r>
              <a:rPr lang="en-US" altLang="en-US" dirty="0" err="1"/>
              <a:t>Zhuravlev</a:t>
            </a:r>
            <a:r>
              <a:rPr lang="en-US" altLang="en-US" dirty="0"/>
              <a:t> (US Census Bureau)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Disclosure Avoidance System relies on injects formally private noise.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Advantages of noise injection with formal privacy:</a:t>
            </a:r>
          </a:p>
          <a:p>
            <a:pPr lvl="1"/>
            <a:r>
              <a:rPr lang="en-US" dirty="0"/>
              <a:t>Transparency: the details can be explained to the public </a:t>
            </a:r>
          </a:p>
          <a:p>
            <a:pPr lvl="1"/>
            <a:r>
              <a:rPr lang="en-US" dirty="0"/>
              <a:t>Tunable privacy guarantees</a:t>
            </a:r>
          </a:p>
          <a:p>
            <a:pPr lvl="1"/>
            <a:r>
              <a:rPr lang="en-US" dirty="0"/>
              <a:t>Privacy guarantees do not depend on external data</a:t>
            </a:r>
          </a:p>
          <a:p>
            <a:pPr lvl="1"/>
            <a:r>
              <a:rPr lang="en-US" dirty="0"/>
              <a:t>Protects against accurate database reconstruction</a:t>
            </a:r>
          </a:p>
          <a:p>
            <a:pPr lvl="1"/>
            <a:r>
              <a:rPr lang="en-US" dirty="0"/>
              <a:t>Protects every member of the population</a:t>
            </a:r>
          </a:p>
          <a:p>
            <a:endParaRPr lang="en-US" i="1" dirty="0"/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Entire country must be processed at once for best accuracy</a:t>
            </a:r>
          </a:p>
          <a:p>
            <a:pPr lvl="1"/>
            <a:r>
              <a:rPr lang="en-US" dirty="0"/>
              <a:t>Every use of confidential data must be tallied in the </a:t>
            </a:r>
            <a:r>
              <a:rPr lang="en-US" i="1" dirty="0"/>
              <a:t>privacy-loss budget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003791" y="2133600"/>
            <a:ext cx="3046793" cy="2874354"/>
            <a:chOff x="8535607" y="1853624"/>
            <a:chExt cx="3046793" cy="2874354"/>
          </a:xfrm>
        </p:grpSpPr>
        <p:grpSp>
          <p:nvGrpSpPr>
            <p:cNvPr id="9" name="Group 8"/>
            <p:cNvGrpSpPr/>
            <p:nvPr/>
          </p:nvGrpSpPr>
          <p:grpSpPr>
            <a:xfrm>
              <a:off x="8535607" y="1853624"/>
              <a:ext cx="3046793" cy="2466873"/>
              <a:chOff x="4423218" y="2841177"/>
              <a:chExt cx="3046793" cy="24668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18216" y="2841177"/>
                <a:ext cx="2056797" cy="1468367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Global Confidentiality Protection Process</a:t>
                </a:r>
              </a:p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Disclosure Avoidance System</a:t>
                </a:r>
              </a:p>
            </p:txBody>
          </p:sp>
          <p:cxnSp>
            <p:nvCxnSpPr>
              <p:cNvPr id="6" name="Straight Arrow Connector 5"/>
              <p:cNvCxnSpPr>
                <a:endCxn id="5" idx="1"/>
              </p:cNvCxnSpPr>
              <p:nvPr/>
            </p:nvCxnSpPr>
            <p:spPr>
              <a:xfrm flipV="1">
                <a:off x="4423218" y="3575361"/>
                <a:ext cx="494998" cy="1"/>
              </a:xfrm>
              <a:prstGeom prst="straightConnector1">
                <a:avLst/>
              </a:prstGeom>
              <a:ln w="76200">
                <a:solidFill>
                  <a:srgbClr val="FF3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5" idx="3"/>
              </p:cNvCxnSpPr>
              <p:nvPr/>
            </p:nvCxnSpPr>
            <p:spPr>
              <a:xfrm flipV="1">
                <a:off x="6975013" y="3560591"/>
                <a:ext cx="494998" cy="1477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5" idx="2"/>
              </p:cNvCxnSpPr>
              <p:nvPr/>
            </p:nvCxnSpPr>
            <p:spPr>
              <a:xfrm flipV="1">
                <a:off x="5946614" y="4309544"/>
                <a:ext cx="1" cy="998506"/>
              </a:xfrm>
              <a:prstGeom prst="straightConnector1">
                <a:avLst/>
              </a:prstGeom>
              <a:ln w="76200">
                <a:solidFill>
                  <a:srgbClr val="FF3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9850542" y="4143203"/>
              <a:ext cx="4169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200" b="1" dirty="0"/>
                <a:t>ε</a:t>
              </a:r>
              <a:endParaRPr lang="en-US" sz="3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was no off-the-shelf system for applying differential privacy to a national census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We had to create a new system that:</a:t>
            </a:r>
          </a:p>
          <a:p>
            <a:pPr lvl="1"/>
            <a:r>
              <a:rPr lang="en-US" dirty="0"/>
              <a:t>Produced higher-quality statistics at more densely populated geographies</a:t>
            </a:r>
          </a:p>
          <a:p>
            <a:pPr lvl="1"/>
            <a:r>
              <a:rPr lang="en-US" dirty="0"/>
              <a:t>Produced consistent tables</a:t>
            </a:r>
          </a:p>
          <a:p>
            <a:pPr marL="1588" lvl="1" indent="0">
              <a:buNone/>
            </a:pPr>
            <a:endParaRPr lang="en-US" dirty="0"/>
          </a:p>
          <a:p>
            <a:pPr marL="1588" lvl="1" indent="0">
              <a:buNone/>
            </a:pPr>
            <a:r>
              <a:rPr lang="en-US" dirty="0"/>
              <a:t>We created new differential privacy algorithms and processing systems that:</a:t>
            </a:r>
          </a:p>
          <a:p>
            <a:pPr lvl="1"/>
            <a:r>
              <a:rPr lang="en-US" dirty="0"/>
              <a:t>Produce highly accurate statistics for large populations (e.g. states, counties)</a:t>
            </a:r>
          </a:p>
          <a:p>
            <a:pPr lvl="1"/>
            <a:r>
              <a:rPr lang="en-US" dirty="0"/>
              <a:t>Create privatized microdata that can be used for any tabulation without additional privacy loss</a:t>
            </a:r>
          </a:p>
          <a:p>
            <a:pPr lvl="1"/>
            <a:r>
              <a:rPr lang="en-US" dirty="0"/>
              <a:t>Fit into the decennial census production system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FEBC319-40A5-6B4A-9EA2-392ECAEB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2020 DAS produces highly accurate data when blocks are aggregated into tracts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682" y="1222377"/>
            <a:ext cx="7496044" cy="5445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5D010-FB48-2541-A064-7C89A22D2C1F}"/>
              </a:ext>
            </a:extLst>
          </p:cNvPr>
          <p:cNvSpPr txBox="1"/>
          <p:nvPr/>
        </p:nvSpPr>
        <p:spPr>
          <a:xfrm>
            <a:off x="337188" y="5562600"/>
            <a:ext cx="271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95% 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AB00B-9BAE-C84A-A6C6-2025C26FF37A}"/>
              </a:ext>
            </a:extLst>
          </p:cNvPr>
          <p:cNvSpPr txBox="1"/>
          <p:nvPr/>
        </p:nvSpPr>
        <p:spPr>
          <a:xfrm>
            <a:off x="337188" y="2607658"/>
            <a:ext cx="271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99% accuracy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80618-0103-5445-B1A8-A5E4C8A0879C}"/>
              </a:ext>
            </a:extLst>
          </p:cNvPr>
          <p:cNvSpPr txBox="1"/>
          <p:nvPr/>
        </p:nvSpPr>
        <p:spPr>
          <a:xfrm>
            <a:off x="4114800" y="635635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“epsilon” — the privacy loss parameter</a:t>
            </a:r>
          </a:p>
        </p:txBody>
      </p:sp>
    </p:spTree>
    <p:extLst>
      <p:ext uri="{BB962C8B-B14F-4D97-AF65-F5344CB8AC3E}">
        <p14:creationId xmlns:p14="http://schemas.microsoft.com/office/powerpoint/2010/main" val="77268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11049000" cy="2971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What is the correct value of epsilon?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Where should the accuracy be allocated?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27038"/>
            <a:ext cx="10972800" cy="1143000"/>
          </a:xfrm>
        </p:spPr>
        <p:txBody>
          <a:bodyPr/>
          <a:lstStyle/>
          <a:p>
            <a:r>
              <a:rPr lang="en-US" dirty="0"/>
              <a:t>Two public policy choices: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47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4DBE-B070-4C4C-BC14-BB3F52B6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</a:t>
            </a:r>
            <a:br>
              <a:rPr lang="en-US" dirty="0"/>
            </a:br>
            <a:r>
              <a:rPr lang="en-US" dirty="0"/>
              <a:t>information…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5436F0-A367-4D47-B81A-A5F5338A8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74637"/>
            <a:ext cx="3886200" cy="5201531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B18D9-4EE6-6C44-869F-E847AEFC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91232-DDD0-A641-933A-AD2BEA3F9E9A}"/>
              </a:ext>
            </a:extLst>
          </p:cNvPr>
          <p:cNvSpPr txBox="1"/>
          <p:nvPr/>
        </p:nvSpPr>
        <p:spPr>
          <a:xfrm>
            <a:off x="3368955" y="5710019"/>
            <a:ext cx="400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Communications of ACM March 2019</a:t>
            </a:r>
            <a:br>
              <a:rPr lang="en-US" dirty="0"/>
            </a:br>
            <a:r>
              <a:rPr lang="en-US" dirty="0"/>
              <a:t>Garfinkel &amp; </a:t>
            </a:r>
            <a:r>
              <a:rPr lang="en-US" dirty="0" err="1"/>
              <a:t>Abowd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33BE8D-417D-F140-A039-91EE52EDB0EF}"/>
              </a:ext>
            </a:extLst>
          </p:cNvPr>
          <p:cNvGrpSpPr/>
          <p:nvPr/>
        </p:nvGrpSpPr>
        <p:grpSpPr>
          <a:xfrm>
            <a:off x="7696200" y="1345214"/>
            <a:ext cx="4307903" cy="4701222"/>
            <a:chOff x="7543800" y="156712"/>
            <a:chExt cx="4307903" cy="4701222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0B0579-25D1-F847-BA65-7CA5984A7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800" y="2116792"/>
              <a:ext cx="3856906" cy="216605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D4453C-405E-0845-A03C-2A313064A767}"/>
                </a:ext>
              </a:extLst>
            </p:cNvPr>
            <p:cNvSpPr/>
            <p:nvPr/>
          </p:nvSpPr>
          <p:spPr>
            <a:xfrm>
              <a:off x="7584373" y="156712"/>
              <a:ext cx="4267330" cy="184665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333333"/>
                  </a:solidFill>
                  <a:latin typeface="Roboto Condensed"/>
                </a:rPr>
                <a:t>Can a set of equations keep U.S. census data private?</a:t>
              </a:r>
            </a:p>
            <a:p>
              <a:r>
                <a:rPr lang="en-US" sz="2400" b="1" dirty="0">
                  <a:solidFill>
                    <a:srgbClr val="666666"/>
                  </a:solidFill>
                  <a:latin typeface="Roboto Condensed"/>
                </a:rPr>
                <a:t>By </a:t>
              </a:r>
              <a:r>
                <a:rPr lang="en-US" sz="2400" b="1" dirty="0">
                  <a:solidFill>
                    <a:srgbClr val="37588A"/>
                  </a:solidFill>
                  <a:latin typeface="Roboto Condensed"/>
                  <a:hlinkClick r:id="rId5"/>
                </a:rPr>
                <a:t>Jeffrey Mervis</a:t>
              </a:r>
              <a:r>
                <a:rPr lang="en-US" sz="2400" b="1" dirty="0">
                  <a:solidFill>
                    <a:srgbClr val="37588A"/>
                  </a:solidFill>
                  <a:latin typeface="Roboto Condensed"/>
                </a:rPr>
                <a:t/>
              </a:r>
              <a:br>
                <a:rPr lang="en-US" sz="2400" b="1" dirty="0">
                  <a:solidFill>
                    <a:srgbClr val="37588A"/>
                  </a:solidFill>
                  <a:latin typeface="Roboto Condensed"/>
                </a:rPr>
              </a:br>
              <a:r>
                <a:rPr lang="en-US" sz="2400" b="1" dirty="0">
                  <a:solidFill>
                    <a:srgbClr val="37588A"/>
                  </a:solidFill>
                  <a:latin typeface="Roboto Condensed"/>
                </a:rPr>
                <a:t>Science</a:t>
              </a:r>
            </a:p>
            <a:p>
              <a:r>
                <a:rPr lang="en-US" sz="2400" b="1" dirty="0">
                  <a:solidFill>
                    <a:srgbClr val="666666"/>
                  </a:solidFill>
                  <a:latin typeface="Roboto Condensed"/>
                </a:rPr>
                <a:t>Jan. 4, 2019 , 2:50 PM</a:t>
              </a:r>
              <a:endParaRPr lang="en-US" sz="2400" b="1" i="0" u="none" strike="noStrike" dirty="0">
                <a:solidFill>
                  <a:srgbClr val="666666"/>
                </a:solidFill>
                <a:effectLst/>
                <a:latin typeface="Roboto Condensed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36DF4B-C87E-9F43-BE9E-BE70150E730C}"/>
                </a:ext>
              </a:extLst>
            </p:cNvPr>
            <p:cNvSpPr/>
            <p:nvPr/>
          </p:nvSpPr>
          <p:spPr>
            <a:xfrm>
              <a:off x="7561182" y="4396269"/>
              <a:ext cx="384752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400" dirty="0"/>
                <a:t>http://</a:t>
              </a:r>
              <a:r>
                <a:rPr lang="en-US" sz="2400" dirty="0" err="1"/>
                <a:t>bit.ly</a:t>
              </a:r>
              <a:r>
                <a:rPr lang="en-US" sz="2400" dirty="0"/>
                <a:t>/Science2019C1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70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Background on the 2020 Disclosure Avoidance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September 14, 2017 CSAC (overall design)</a:t>
            </a:r>
            <a:br>
              <a:rPr lang="en-US" dirty="0"/>
            </a:br>
            <a:r>
              <a:rPr lang="en-US" dirty="0">
                <a:hlinkClick r:id="rId2"/>
              </a:rPr>
              <a:t>https://www2.census.gov/cac/sac/meetings/2017-09/garfinkel-modernizing-disclosure-avoidance.pdf</a:t>
            </a:r>
            <a:r>
              <a:rPr lang="en-US" dirty="0"/>
              <a:t> </a:t>
            </a:r>
          </a:p>
          <a:p>
            <a:r>
              <a:rPr lang="en-US" dirty="0"/>
              <a:t>August, 2018 KDD’18 (top-down v. block-by-block)</a:t>
            </a:r>
            <a:br>
              <a:rPr lang="en-US" dirty="0"/>
            </a:br>
            <a:r>
              <a:rPr lang="en-US" dirty="0">
                <a:hlinkClick r:id="rId3"/>
              </a:rPr>
              <a:t>https://digitalcommons.ilr.cornell.edu/ldi/49/</a:t>
            </a:r>
            <a:r>
              <a:rPr lang="en-US" dirty="0"/>
              <a:t> </a:t>
            </a:r>
          </a:p>
          <a:p>
            <a:r>
              <a:rPr lang="en-US" dirty="0"/>
              <a:t>October, 2018 WPES (implementation issues)</a:t>
            </a:r>
            <a:br>
              <a:rPr lang="en-US" dirty="0"/>
            </a:br>
            <a:r>
              <a:rPr lang="en-US" dirty="0">
                <a:hlinkClick r:id="rId4"/>
              </a:rPr>
              <a:t>https://arxiv.org/abs/1809.02201</a:t>
            </a:r>
            <a:r>
              <a:rPr lang="en-US" dirty="0"/>
              <a:t> </a:t>
            </a:r>
          </a:p>
          <a:p>
            <a:r>
              <a:rPr lang="en-US" dirty="0"/>
              <a:t>October, 2018 </a:t>
            </a:r>
            <a:r>
              <a:rPr lang="en-US" i="1" dirty="0" err="1">
                <a:hlinkClick r:id="rId5" action="ppaction://hlinkfile"/>
              </a:rPr>
              <a:t>ACMQueue</a:t>
            </a:r>
            <a:r>
              <a:rPr lang="en-US" dirty="0"/>
              <a:t> (understanding database reconstruction) </a:t>
            </a:r>
            <a:br>
              <a:rPr lang="en-US" dirty="0"/>
            </a:br>
            <a:r>
              <a:rPr lang="en-US" dirty="0">
                <a:hlinkClick r:id="rId6"/>
              </a:rPr>
              <a:t>https://digitalcommons.ilr.cornell.edu/ldi/50/</a:t>
            </a:r>
            <a:r>
              <a:rPr lang="en-US" dirty="0"/>
              <a:t> or</a:t>
            </a:r>
            <a:br>
              <a:rPr lang="en-US" dirty="0"/>
            </a:br>
            <a:r>
              <a:rPr lang="en-US" dirty="0">
                <a:hlinkClick r:id="rId7"/>
              </a:rPr>
              <a:t>https://queue.acm.org/detail.cfm?id=3295691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0158F-24F3-C74C-A47E-B480FF09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agencies collect data under a </a:t>
            </a:r>
            <a:br>
              <a:rPr lang="en-US" dirty="0"/>
            </a:br>
            <a:r>
              <a:rPr lang="en-US" i="1" dirty="0"/>
              <a:t>pledge of confidentiality.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8BABD-6D51-3B4C-8B4F-ECDEC8C5C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pledge:</a:t>
            </a:r>
          </a:p>
          <a:p>
            <a:pPr lvl="1"/>
            <a:r>
              <a:rPr lang="en-US" dirty="0"/>
              <a:t>Collected data will be used </a:t>
            </a:r>
            <a:r>
              <a:rPr lang="en-US" i="1" dirty="0"/>
              <a:t>only for statistical purposes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Collected data will be kept </a:t>
            </a:r>
            <a:r>
              <a:rPr lang="en-US" i="1" dirty="0"/>
              <a:t>confidential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Data from individuals or establishments</a:t>
            </a:r>
            <a:br>
              <a:rPr lang="en-US" dirty="0"/>
            </a:br>
            <a:r>
              <a:rPr lang="en-US" i="1" dirty="0"/>
              <a:t>won’t be identifiable in any publication.</a:t>
            </a:r>
          </a:p>
          <a:p>
            <a:endParaRPr lang="en-US" i="1" dirty="0"/>
          </a:p>
          <a:p>
            <a:r>
              <a:rPr lang="en-US" dirty="0"/>
              <a:t>Fines and prison await any Census </a:t>
            </a:r>
            <a:r>
              <a:rPr lang="en-US" dirty="0" smtClean="0"/>
              <a:t>Bureau employee </a:t>
            </a:r>
            <a:r>
              <a:rPr lang="en-US" dirty="0"/>
              <a:t>who violates </a:t>
            </a:r>
            <a:r>
              <a:rPr lang="en-US" dirty="0" smtClean="0"/>
              <a:t>this </a:t>
            </a:r>
            <a:r>
              <a:rPr lang="en-US" dirty="0"/>
              <a:t>pledge.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2262-EBCD-7C4B-8FB6-D5EF5AB3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1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55BA-8128-7D4D-9F28-DEB6F6B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agencies are trusted curators.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9FC44-17C1-3449-9A77-670B841F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692E2496-1173-4241-BA02-E56BC24C2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10" y="2984967"/>
            <a:ext cx="2351929" cy="14624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D5E4E0-2CDB-B749-87AE-0E80B6FDAFD1}"/>
              </a:ext>
            </a:extLst>
          </p:cNvPr>
          <p:cNvGrpSpPr/>
          <p:nvPr/>
        </p:nvGrpSpPr>
        <p:grpSpPr>
          <a:xfrm>
            <a:off x="453308" y="4932964"/>
            <a:ext cx="1936131" cy="796452"/>
            <a:chOff x="393091" y="3295805"/>
            <a:chExt cx="3026374" cy="12449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9476DA-088A-BE4A-880F-BB6FF8800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91" y="3295805"/>
              <a:ext cx="731552" cy="12136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542918-8B7B-C94D-96FA-9C73FFB6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609" y="3821582"/>
              <a:ext cx="298032" cy="6878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51B3ED-C803-554C-99CC-027D9D018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3979" y="3491389"/>
              <a:ext cx="325281" cy="10493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F07305-3E85-E143-883C-B181DF09F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4479" y="3606920"/>
              <a:ext cx="1028060" cy="9338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5993A8-CB2E-B24B-9008-D7A3E79FB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1119" y="3632811"/>
              <a:ext cx="298346" cy="87662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3AB0B9-76D3-7340-A950-5166B9C1DD82}"/>
              </a:ext>
            </a:extLst>
          </p:cNvPr>
          <p:cNvSpPr txBox="1"/>
          <p:nvPr/>
        </p:nvSpPr>
        <p:spPr>
          <a:xfrm>
            <a:off x="245410" y="2022176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Respondents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B1F181-DFB5-1143-9664-D6952D69F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34226"/>
              </p:ext>
            </p:extLst>
          </p:nvPr>
        </p:nvGraphicFramePr>
        <p:xfrm>
          <a:off x="4469876" y="2826551"/>
          <a:ext cx="2185214" cy="3271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5214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Sex Race/MS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FBS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MWS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 FWS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MWM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FBM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 FBM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 MBM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2F9C103D-5BDE-3545-96F2-933A9A0D099B}"/>
              </a:ext>
            </a:extLst>
          </p:cNvPr>
          <p:cNvSpPr/>
          <p:nvPr/>
        </p:nvSpPr>
        <p:spPr>
          <a:xfrm>
            <a:off x="3123319" y="3719459"/>
            <a:ext cx="1143000" cy="940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D619A-4768-3246-8DAC-80ED7870E6DA}"/>
              </a:ext>
            </a:extLst>
          </p:cNvPr>
          <p:cNvSpPr txBox="1"/>
          <p:nvPr/>
        </p:nvSpPr>
        <p:spPr>
          <a:xfrm>
            <a:off x="4469876" y="1806732"/>
            <a:ext cx="2185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Confidential </a:t>
            </a:r>
          </a:p>
          <a:p>
            <a:pPr algn="ctr"/>
            <a:r>
              <a:rPr lang="en-US" sz="2800" dirty="0"/>
              <a:t>Database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F8131F6-2D53-6E42-8500-A5F3635514AE}"/>
              </a:ext>
            </a:extLst>
          </p:cNvPr>
          <p:cNvSpPr/>
          <p:nvPr/>
        </p:nvSpPr>
        <p:spPr>
          <a:xfrm>
            <a:off x="6934645" y="3716175"/>
            <a:ext cx="1143000" cy="940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10A5C8-F969-284F-9FD1-9D32D70B6090}"/>
              </a:ext>
            </a:extLst>
          </p:cNvPr>
          <p:cNvSpPr txBox="1"/>
          <p:nvPr/>
        </p:nvSpPr>
        <p:spPr>
          <a:xfrm>
            <a:off x="8324070" y="1909875"/>
            <a:ext cx="362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Published Statistics</a:t>
            </a:r>
          </a:p>
        </p:txBody>
      </p:sp>
      <p:graphicFrame>
        <p:nvGraphicFramePr>
          <p:cNvPr id="20" name="Content Placeholder 17">
            <a:extLst>
              <a:ext uri="{FF2B5EF4-FFF2-40B4-BE49-F238E27FC236}">
                <a16:creationId xmlns:a16="http://schemas.microsoft.com/office/drawing/2014/main" id="{CAB7C80A-D0D3-CB4B-B412-EDE927FC8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43728"/>
              </p:ext>
            </p:extLst>
          </p:nvPr>
        </p:nvGraphicFramePr>
        <p:xfrm>
          <a:off x="8357200" y="2628058"/>
          <a:ext cx="3692891" cy="35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917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506898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041076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Women</a:t>
                      </a:r>
                      <a:r>
                        <a:rPr lang="en-US" sz="1400" dirty="0" smtClean="0"/>
                        <a:t>            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White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99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8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08C-499F-4846-B5BF-09BB7B3D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know “trusted curator” model is more complex.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FCD0-A493-8D43-8D57-29C349FF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data publication results in some privacy loss.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Publishing too many statistics results in the compromise of the entire confidential database.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DE35-604F-D84F-B3F9-99626DD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A1F04-0072-3B46-9681-A0253D8A91AF}"/>
              </a:ext>
            </a:extLst>
          </p:cNvPr>
          <p:cNvSpPr/>
          <p:nvPr/>
        </p:nvSpPr>
        <p:spPr>
          <a:xfrm>
            <a:off x="2133600" y="2895600"/>
            <a:ext cx="1905000" cy="1295400"/>
          </a:xfrm>
          <a:prstGeom prst="rect">
            <a:avLst/>
          </a:prstGeom>
          <a:solidFill>
            <a:srgbClr val="009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Respondents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EC6D4-C113-204E-BB17-442D59054C03}"/>
              </a:ext>
            </a:extLst>
          </p:cNvPr>
          <p:cNvSpPr/>
          <p:nvPr/>
        </p:nvSpPr>
        <p:spPr>
          <a:xfrm>
            <a:off x="4919870" y="2895600"/>
            <a:ext cx="1905000" cy="1295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Confidential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AFF4-28F6-4144-86B7-B405092A1EE9}"/>
              </a:ext>
            </a:extLst>
          </p:cNvPr>
          <p:cNvSpPr/>
          <p:nvPr/>
        </p:nvSpPr>
        <p:spPr>
          <a:xfrm>
            <a:off x="7848600" y="28956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Published Statistics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97B71F-262C-1E43-AF9E-6CECEFD662E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038600" y="3543300"/>
            <a:ext cx="881270" cy="0"/>
          </a:xfrm>
          <a:prstGeom prst="straightConnector1">
            <a:avLst/>
          </a:prstGeom>
          <a:ln w="1016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FBCBD4-9BD7-0849-A56B-1A83BC089B8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824870" y="3543300"/>
            <a:ext cx="1023730" cy="0"/>
          </a:xfrm>
          <a:prstGeom prst="straightConnector1">
            <a:avLst/>
          </a:prstGeom>
          <a:ln w="1016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6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Consider the statistics from a single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1D93638-98CA-FD4B-95FD-E0DB99F177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9498571"/>
              </p:ext>
            </p:extLst>
          </p:nvPr>
        </p:nvGraphicFramePr>
        <p:xfrm>
          <a:off x="7137770" y="2478773"/>
          <a:ext cx="4189439" cy="247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35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958085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169311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36254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80E3C4A-EDD3-1D4B-AC77-175B163FC9E6}"/>
              </a:ext>
            </a:extLst>
          </p:cNvPr>
          <p:cNvSpPr txBox="1"/>
          <p:nvPr/>
        </p:nvSpPr>
        <p:spPr>
          <a:xfrm>
            <a:off x="96140" y="5611457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</a:t>
            </a:r>
            <a:r>
              <a:rPr lang="en-US" dirty="0" err="1"/>
              <a:t>yrs</a:t>
            </a:r>
            <a:r>
              <a:rPr lang="en-US" dirty="0"/>
              <a:t> Female White Single (24 FWS)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9A086C47-32D2-6B47-A3DE-D0D0B9D03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29" y="1562015"/>
            <a:ext cx="2334217" cy="2154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573A7F-9255-7F4B-90F9-FB134236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863" y="2639182"/>
            <a:ext cx="1666736" cy="2154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71945D-5A2D-C64D-950D-0429109D61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3987940"/>
            <a:ext cx="528515" cy="15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3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Publishing statistics for this household alone would result in an improper disclosure.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t>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4CFC89-A1BC-1E48-89CF-C75BEA26C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29" y="1562015"/>
            <a:ext cx="2334217" cy="2154338"/>
          </a:xfrm>
          <a:prstGeom prst="rect">
            <a:avLst/>
          </a:prstGeom>
        </p:spPr>
      </p:pic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1D93638-98CA-FD4B-95FD-E0DB99F177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0218338"/>
              </p:ext>
            </p:extLst>
          </p:nvPr>
        </p:nvGraphicFramePr>
        <p:xfrm>
          <a:off x="7137770" y="2478773"/>
          <a:ext cx="4189439" cy="247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35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958085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169311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80378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36254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79CEDDB-78C5-EA4A-80D6-00081FD6A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863" y="2639182"/>
            <a:ext cx="1666736" cy="21543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5799FE-AFA0-F748-85E2-CF8C8683F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3987940"/>
            <a:ext cx="528515" cy="15529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0E3C4A-EDD3-1D4B-AC77-175B163FC9E6}"/>
              </a:ext>
            </a:extLst>
          </p:cNvPr>
          <p:cNvSpPr txBox="1"/>
          <p:nvPr/>
        </p:nvSpPr>
        <p:spPr>
          <a:xfrm>
            <a:off x="96140" y="5611457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</a:t>
            </a:r>
            <a:r>
              <a:rPr lang="en-US" dirty="0" err="1"/>
              <a:t>yrs</a:t>
            </a:r>
            <a:r>
              <a:rPr lang="en-US" dirty="0"/>
              <a:t> Female White Single (24 FWS)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F1257-6540-1F43-AC33-13F996B3E41A}"/>
              </a:ext>
            </a:extLst>
          </p:cNvPr>
          <p:cNvSpPr txBox="1"/>
          <p:nvPr/>
        </p:nvSpPr>
        <p:spPr>
          <a:xfrm>
            <a:off x="7137769" y="5472957"/>
            <a:ext cx="468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(D) Means suppressed to prevent an improper disclosure.</a:t>
            </a:r>
          </a:p>
        </p:txBody>
      </p:sp>
    </p:spTree>
    <p:extLst>
      <p:ext uri="{BB962C8B-B14F-4D97-AF65-F5344CB8AC3E}">
        <p14:creationId xmlns:p14="http://schemas.microsoft.com/office/powerpoint/2010/main" val="231458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In the past, statistical agencies aggregated data from many households together into a single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t>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4CFC89-A1BC-1E48-89CF-C75BEA26C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30" y="1977341"/>
            <a:ext cx="4050305" cy="25184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1ACE3E-21A1-444F-A91F-333CC7DC2523}"/>
              </a:ext>
            </a:extLst>
          </p:cNvPr>
          <p:cNvGrpSpPr/>
          <p:nvPr/>
        </p:nvGrpSpPr>
        <p:grpSpPr>
          <a:xfrm>
            <a:off x="689809" y="4495800"/>
            <a:ext cx="3026374" cy="1244937"/>
            <a:chOff x="393091" y="3295805"/>
            <a:chExt cx="3026374" cy="12449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4389E-94D1-F14F-86EF-37C3FC25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91" y="3295805"/>
              <a:ext cx="731552" cy="12136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C1C567-5689-CC40-8C08-B9401B4C6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609" y="3821582"/>
              <a:ext cx="298032" cy="68785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768F5B-0CDC-1746-B76B-8644782D1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3979" y="3491389"/>
              <a:ext cx="325281" cy="10493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A5FB2E-CEA0-6148-B997-435489F7F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4479" y="3606920"/>
              <a:ext cx="1028060" cy="9338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A21A62-B497-2A4A-AB14-4CA5E78D1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1119" y="3632811"/>
              <a:ext cx="298346" cy="87662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9CEDDB-78C5-EA4A-80D6-00081FD6A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3776" y="2789946"/>
            <a:ext cx="1666736" cy="2154339"/>
          </a:xfrm>
          <a:prstGeom prst="rect">
            <a:avLst/>
          </a:prstGeom>
        </p:spPr>
      </p:pic>
      <p:graphicFrame>
        <p:nvGraphicFramePr>
          <p:cNvPr id="15" name="Content Placeholder 17">
            <a:extLst>
              <a:ext uri="{FF2B5EF4-FFF2-40B4-BE49-F238E27FC236}">
                <a16:creationId xmlns:a16="http://schemas.microsoft.com/office/drawing/2014/main" id="{0CE1976A-3054-F34F-BB32-49591BE11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070"/>
              </p:ext>
            </p:extLst>
          </p:nvPr>
        </p:nvGraphicFramePr>
        <p:xfrm>
          <a:off x="7137770" y="2251419"/>
          <a:ext cx="4189439" cy="35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35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958085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169311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99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59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We now know that this publication can be </a:t>
            </a:r>
            <a:br>
              <a:rPr lang="en-US" sz="3200" dirty="0"/>
            </a:br>
            <a:r>
              <a:rPr lang="en-US" sz="3200" dirty="0"/>
              <a:t>reverse-engineered to reveal the confidential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B6FD-B4DD-4C3C-B591-D26FF6FF639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1D93638-98CA-FD4B-95FD-E0DB99F177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1865889"/>
              </p:ext>
            </p:extLst>
          </p:nvPr>
        </p:nvGraphicFramePr>
        <p:xfrm>
          <a:off x="7189781" y="2118553"/>
          <a:ext cx="4189439" cy="32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35">
                  <a:extLst>
                    <a:ext uri="{9D8B030D-6E8A-4147-A177-3AD203B41FA5}">
                      <a16:colId xmlns:a16="http://schemas.microsoft.com/office/drawing/2014/main" val="3662408154"/>
                    </a:ext>
                  </a:extLst>
                </a:gridCol>
                <a:gridCol w="958085">
                  <a:extLst>
                    <a:ext uri="{9D8B030D-6E8A-4147-A177-3AD203B41FA5}">
                      <a16:colId xmlns:a16="http://schemas.microsoft.com/office/drawing/2014/main" val="877492453"/>
                    </a:ext>
                  </a:extLst>
                </a:gridCol>
                <a:gridCol w="1169311">
                  <a:extLst>
                    <a:ext uri="{9D8B030D-6E8A-4147-A177-3AD203B41FA5}">
                      <a16:colId xmlns:a16="http://schemas.microsoft.com/office/drawing/2014/main" val="1647220373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val="527291812"/>
                    </a:ext>
                  </a:extLst>
                </a:gridCol>
              </a:tblGrid>
              <a:tr h="3979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408707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657070"/>
                  </a:ext>
                </a:extLst>
              </a:tr>
              <a:tr h="485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75635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09381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342492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98836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19119"/>
                  </a:ext>
                </a:extLst>
              </a:tr>
              <a:tr h="397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99039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79CEDDB-78C5-EA4A-80D6-00081FD6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9073" y="2546984"/>
            <a:ext cx="2280703" cy="21543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F71AD-B8D0-E04A-B4ED-FF4FEDA98BB1}"/>
              </a:ext>
            </a:extLst>
          </p:cNvPr>
          <p:cNvGrpSpPr/>
          <p:nvPr/>
        </p:nvGrpSpPr>
        <p:grpSpPr>
          <a:xfrm>
            <a:off x="694881" y="1631842"/>
            <a:ext cx="3869190" cy="4503677"/>
            <a:chOff x="54063" y="1516781"/>
            <a:chExt cx="3869190" cy="45036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85EBA1-197D-C540-873D-99574868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2173" y="1516781"/>
              <a:ext cx="731552" cy="12136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DA56A3-FAF1-E54F-90AC-6F12E00B8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24" y="4870935"/>
              <a:ext cx="298032" cy="6878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F1A652-BEB7-1D46-BE4E-7F99A51D9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5309" y="4540744"/>
              <a:ext cx="325281" cy="104935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C4CEAA-546F-284D-B793-C04061AC115C}"/>
                </a:ext>
              </a:extLst>
            </p:cNvPr>
            <p:cNvSpPr txBox="1"/>
            <p:nvPr/>
          </p:nvSpPr>
          <p:spPr>
            <a:xfrm>
              <a:off x="54063" y="5558793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 FBS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EF748F-F620-8B41-BF02-DC78426977AF}"/>
                </a:ext>
              </a:extLst>
            </p:cNvPr>
            <p:cNvSpPr txBox="1"/>
            <p:nvPr/>
          </p:nvSpPr>
          <p:spPr>
            <a:xfrm>
              <a:off x="1237362" y="5558793"/>
              <a:ext cx="1241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18 MWS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403BA1-B170-8B40-A2A0-4933C4AFA44A}"/>
                </a:ext>
              </a:extLst>
            </p:cNvPr>
            <p:cNvSpPr txBox="1"/>
            <p:nvPr/>
          </p:nvSpPr>
          <p:spPr>
            <a:xfrm>
              <a:off x="526495" y="3994827"/>
              <a:ext cx="2662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30 MWM &amp; 36 FBM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F02BA7-AB62-AE40-AA61-BB70D6DD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0341" y="3230101"/>
              <a:ext cx="895216" cy="8131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50049F9-DA3E-AC4F-9FF2-BBD32F5FC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9403" y="4627105"/>
              <a:ext cx="298346" cy="8766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B5255B-5205-2F48-96FD-97BF06BDA448}"/>
                </a:ext>
              </a:extLst>
            </p:cNvPr>
            <p:cNvSpPr txBox="1"/>
            <p:nvPr/>
          </p:nvSpPr>
          <p:spPr>
            <a:xfrm>
              <a:off x="2803908" y="5558793"/>
              <a:ext cx="1119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24 FWS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4B8BD8-8FB7-BB47-A3EF-D3621C71D261}"/>
                </a:ext>
              </a:extLst>
            </p:cNvPr>
            <p:cNvSpPr txBox="1"/>
            <p:nvPr/>
          </p:nvSpPr>
          <p:spPr>
            <a:xfrm>
              <a:off x="580195" y="2690404"/>
              <a:ext cx="2555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66 FBM &amp; 84 MBM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73591B-2F6A-FD4D-911B-B120E3150F1F}"/>
              </a:ext>
            </a:extLst>
          </p:cNvPr>
          <p:cNvSpPr txBox="1"/>
          <p:nvPr/>
        </p:nvSpPr>
        <p:spPr>
          <a:xfrm>
            <a:off x="5297380" y="5562600"/>
            <a:ext cx="689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table can be expressed by 164 equations.</a:t>
            </a:r>
          </a:p>
          <a:p>
            <a:r>
              <a:rPr lang="en-US" sz="2400" dirty="0"/>
              <a:t>Solving those equations takes</a:t>
            </a:r>
            <a:br>
              <a:rPr lang="en-US" sz="2400" dirty="0"/>
            </a:br>
            <a:r>
              <a:rPr lang="en-US" sz="2400" dirty="0"/>
              <a:t>0.2 seconds on a 2013 MacBook Pro.</a:t>
            </a:r>
          </a:p>
        </p:txBody>
      </p:sp>
    </p:spTree>
    <p:extLst>
      <p:ext uri="{BB962C8B-B14F-4D97-AF65-F5344CB8AC3E}">
        <p14:creationId xmlns:p14="http://schemas.microsoft.com/office/powerpoint/2010/main" val="400222982"/>
      </p:ext>
    </p:extLst>
  </p:cSld>
  <p:clrMapOvr>
    <a:masterClrMapping/>
  </p:clrMapOvr>
</p:sld>
</file>

<file path=ppt/theme/theme1.xml><?xml version="1.0" encoding="utf-8"?>
<a:theme xmlns:a="http://schemas.openxmlformats.org/drawingml/2006/main" name="abowd-jarmin-NIST-stakeholder meeting 201606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owd-jarmin-NIST-stakeholder meeting 20160629.potx" id="{91F54333-0448-4C6B-BC9D-A9A74C9B1880}" vid="{AF62FFE0-E663-4466-92DE-2757E83FB8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7D9E52542834C9BEFF48A5971C7F6" ma:contentTypeVersion="0" ma:contentTypeDescription="Create a new document." ma:contentTypeScope="" ma:versionID="4d2d896bf58b2a54c3d45b2b4c70a5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1AF46E-C2E0-427A-BC12-AD420944F5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36B358-23EE-490F-943E-3002D53FF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4D9823-E5F3-4EFC-945B-AD7078CF844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abowd-jarmin-NIST-stakeholder meeting 20160629</Template>
  <TotalTime>11442</TotalTime>
  <Words>1452</Words>
  <Application>Microsoft Office PowerPoint</Application>
  <PresentationFormat>Widescreen</PresentationFormat>
  <Paragraphs>433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Roboto Condensed</vt:lpstr>
      <vt:lpstr>Wingdings</vt:lpstr>
      <vt:lpstr>abowd-jarmin-NIST-stakeholder meeting 20160629</vt:lpstr>
      <vt:lpstr>Differential Privacy:  Some Basic Concepts</vt:lpstr>
      <vt:lpstr>Acknowledgments</vt:lpstr>
      <vt:lpstr>Statistical agencies collect data under a  pledge of confidentiality.</vt:lpstr>
      <vt:lpstr>Statistical agencies are trusted curators. </vt:lpstr>
      <vt:lpstr>We now know “trusted curator” model is more complex.</vt:lpstr>
      <vt:lpstr>Consider the statistics from a single household</vt:lpstr>
      <vt:lpstr>Publishing statistics for this household alone would result in an improper disclosure. </vt:lpstr>
      <vt:lpstr>In the past, statistical agencies aggregated data from many households together into a single publication.</vt:lpstr>
      <vt:lpstr>We now know that this publication can be  reverse-engineered to reveal the confidential database.</vt:lpstr>
      <vt:lpstr>Faced with “database reconstruction,”  statistical agencies have just two choices.</vt:lpstr>
      <vt:lpstr>The problem with publishing fewer statistics:  it’s hard to know how many statistics is “too many.”</vt:lpstr>
      <vt:lpstr>Faced with “database reconstruction,”  statistical agencies have just two one choice.</vt:lpstr>
      <vt:lpstr>Differential privacy gives us a mathematical approach for balancing accuracy and privacy loss.</vt:lpstr>
      <vt:lpstr>“Differential privacy” is really two things</vt:lpstr>
      <vt:lpstr>Differential privacy — the big idea: Use “noise” to create uncertainty about private data.</vt:lpstr>
      <vt:lpstr>Understanding the impact of “noise:” (Statistics based on 10,000 experiments, epsilon=1.0)</vt:lpstr>
      <vt:lpstr>The noise also impacts the person counts.</vt:lpstr>
      <vt:lpstr>The 2020 census and differential privacy</vt:lpstr>
      <vt:lpstr>The Disclosure Avoidance System allows the Census Bureau to enforce global confidentiality protections.</vt:lpstr>
      <vt:lpstr>The Disclosure Avoidance System relies on injects formally private noise.</vt:lpstr>
      <vt:lpstr>There was no off-the-shelf system for applying differential privacy to a national census</vt:lpstr>
      <vt:lpstr>The 2020 DAS produces highly accurate data when blocks are aggregated into tracts</vt:lpstr>
      <vt:lpstr>Two public policy choices:</vt:lpstr>
      <vt:lpstr>For more  information…</vt:lpstr>
      <vt:lpstr>More Background on the 2020 Disclosure Avoidance System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21st Century Challenge of Privacy and Confidentiality for Statistical Agencies</dc:title>
  <dc:creator>John M Abowd</dc:creator>
  <cp:lastModifiedBy>Simson L Garfinkel (CENSUS/ADRM FED)</cp:lastModifiedBy>
  <cp:revision>668</cp:revision>
  <cp:lastPrinted>2017-08-09T14:58:31Z</cp:lastPrinted>
  <dcterms:created xsi:type="dcterms:W3CDTF">2016-06-22T15:55:01Z</dcterms:created>
  <dcterms:modified xsi:type="dcterms:W3CDTF">2019-04-22T20:43:04Z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0x0101001F07D9E52542834C9BEFF48A5971C7F6</vt:lpwstr>
  </property>
</Properties>
</file>