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81" r:id="rId6"/>
    <p:sldId id="364" r:id="rId7"/>
    <p:sldId id="353" r:id="rId8"/>
    <p:sldId id="352" r:id="rId9"/>
    <p:sldId id="377" r:id="rId10"/>
    <p:sldId id="379" r:id="rId11"/>
    <p:sldId id="382" r:id="rId12"/>
    <p:sldId id="411" r:id="rId13"/>
    <p:sldId id="383" r:id="rId14"/>
    <p:sldId id="385" r:id="rId15"/>
    <p:sldId id="399" r:id="rId16"/>
    <p:sldId id="397" r:id="rId17"/>
    <p:sldId id="398" r:id="rId18"/>
    <p:sldId id="386" r:id="rId19"/>
    <p:sldId id="409" r:id="rId20"/>
    <p:sldId id="400" r:id="rId21"/>
    <p:sldId id="401" r:id="rId22"/>
    <p:sldId id="387" r:id="rId23"/>
    <p:sldId id="388" r:id="rId24"/>
    <p:sldId id="389" r:id="rId25"/>
    <p:sldId id="372" r:id="rId26"/>
    <p:sldId id="403" r:id="rId27"/>
    <p:sldId id="404" r:id="rId28"/>
    <p:sldId id="405" r:id="rId29"/>
    <p:sldId id="406" r:id="rId30"/>
    <p:sldId id="407" r:id="rId31"/>
    <p:sldId id="402" r:id="rId32"/>
    <p:sldId id="408" r:id="rId33"/>
    <p:sldId id="410" r:id="rId34"/>
    <p:sldId id="334" r:id="rId35"/>
    <p:sldId id="337" r:id="rId36"/>
    <p:sldId id="384" r:id="rId37"/>
    <p:sldId id="395" r:id="rId38"/>
    <p:sldId id="396"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5DABBD-C1E0-42B9-A5AC-3BBA560EB028}">
          <p14:sldIdLst>
            <p14:sldId id="256"/>
            <p14:sldId id="281"/>
          </p14:sldIdLst>
        </p14:section>
        <p14:section name="Disclosure Avoidance for the 2010 Census" id="{E8824B83-9D15-45DB-988B-988602170AF1}">
          <p14:sldIdLst>
            <p14:sldId id="364"/>
            <p14:sldId id="353"/>
            <p14:sldId id="352"/>
            <p14:sldId id="377"/>
            <p14:sldId id="379"/>
            <p14:sldId id="382"/>
            <p14:sldId id="411"/>
            <p14:sldId id="383"/>
          </p14:sldIdLst>
        </p14:section>
        <p14:section name="The New System" id="{BC8B6253-C19B-4A70-AA9A-4688D626D530}">
          <p14:sldIdLst>
            <p14:sldId id="385"/>
            <p14:sldId id="399"/>
            <p14:sldId id="397"/>
            <p14:sldId id="398"/>
            <p14:sldId id="386"/>
            <p14:sldId id="409"/>
          </p14:sldIdLst>
        </p14:section>
        <p14:section name="Untitled Section" id="{C30C4323-253C-48B7-99DC-3FF58AA757A5}">
          <p14:sldIdLst>
            <p14:sldId id="400"/>
            <p14:sldId id="401"/>
            <p14:sldId id="387"/>
            <p14:sldId id="388"/>
            <p14:sldId id="389"/>
            <p14:sldId id="372"/>
            <p14:sldId id="403"/>
            <p14:sldId id="404"/>
            <p14:sldId id="405"/>
            <p14:sldId id="406"/>
            <p14:sldId id="407"/>
            <p14:sldId id="402"/>
            <p14:sldId id="408"/>
            <p14:sldId id="410"/>
            <p14:sldId id="334"/>
            <p14:sldId id="337"/>
            <p14:sldId id="384"/>
            <p14:sldId id="395"/>
            <p14:sldId id="3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F79646"/>
    <a:srgbClr val="868686"/>
    <a:srgbClr val="FF3300"/>
    <a:srgbClr val="A9203D"/>
    <a:srgbClr val="CC9900"/>
    <a:srgbClr val="FFFF66"/>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20" autoAdjust="0"/>
    <p:restoredTop sz="82976" autoAdjust="0"/>
  </p:normalViewPr>
  <p:slideViewPr>
    <p:cSldViewPr>
      <p:cViewPr varScale="1">
        <p:scale>
          <a:sx n="95" d="100"/>
          <a:sy n="95" d="100"/>
        </p:scale>
        <p:origin x="72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Fundamental Tradeoff betweeen</a:t>
            </a:r>
            <a:r>
              <a:rPr lang="en-US" baseline="0"/>
              <a:t> Accuracy and Privacy Loss</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Privacy Loss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Accuracy</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Fundamental Tradeoff betweeen</a:t>
            </a:r>
            <a:r>
              <a:rPr lang="en-US" baseline="0"/>
              <a:t> Accuracy and Privacy Loss</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a:outerShdw blurRad="40000" dist="23000" dir="5400000" rotWithShape="0">
                <a:srgbClr val="000000">
                  <a:alpha val="35000"/>
                </a:srgbClr>
              </a:outerShdw>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0B25-40C7-BE9E-AAE35B1F0987}"/>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Privacy Loss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Accuracy</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70ED92-9D50-4370-9FCA-B3F299C1E0F3}" type="datetimeFigureOut">
              <a:rPr lang="en-US" smtClean="0"/>
              <a:t>2/25/2019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D2B5C5-46F5-4EA7-BEC5-9ED227B03822}" type="slidenum">
              <a:rPr lang="en-US" smtClean="0"/>
              <a:t>‹#›</a:t>
            </a:fld>
            <a:endParaRPr lang="en-US"/>
          </a:p>
        </p:txBody>
      </p:sp>
    </p:spTree>
    <p:extLst>
      <p:ext uri="{BB962C8B-B14F-4D97-AF65-F5344CB8AC3E}">
        <p14:creationId xmlns:p14="http://schemas.microsoft.com/office/powerpoint/2010/main" val="373015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226286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19</a:t>
            </a:fld>
            <a:endParaRPr lang="en-US"/>
          </a:p>
        </p:txBody>
      </p:sp>
    </p:spTree>
    <p:extLst>
      <p:ext uri="{BB962C8B-B14F-4D97-AF65-F5344CB8AC3E}">
        <p14:creationId xmlns:p14="http://schemas.microsoft.com/office/powerpoint/2010/main" val="112451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20</a:t>
            </a:fld>
            <a:endParaRPr lang="en-US"/>
          </a:p>
        </p:txBody>
      </p:sp>
    </p:spTree>
    <p:extLst>
      <p:ext uri="{BB962C8B-B14F-4D97-AF65-F5344CB8AC3E}">
        <p14:creationId xmlns:p14="http://schemas.microsoft.com/office/powerpoint/2010/main" val="159070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22</a:t>
            </a:fld>
            <a:endParaRPr lang="en-US"/>
          </a:p>
        </p:txBody>
      </p:sp>
    </p:spTree>
    <p:extLst>
      <p:ext uri="{BB962C8B-B14F-4D97-AF65-F5344CB8AC3E}">
        <p14:creationId xmlns:p14="http://schemas.microsoft.com/office/powerpoint/2010/main" val="337497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31</a:t>
            </a:fld>
            <a:endParaRPr lang="en-US"/>
          </a:p>
        </p:txBody>
      </p:sp>
    </p:spTree>
    <p:extLst>
      <p:ext uri="{BB962C8B-B14F-4D97-AF65-F5344CB8AC3E}">
        <p14:creationId xmlns:p14="http://schemas.microsoft.com/office/powerpoint/2010/main" val="152268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32</a:t>
            </a:fld>
            <a:endParaRPr lang="en-US"/>
          </a:p>
        </p:txBody>
      </p:sp>
    </p:spTree>
    <p:extLst>
      <p:ext uri="{BB962C8B-B14F-4D97-AF65-F5344CB8AC3E}">
        <p14:creationId xmlns:p14="http://schemas.microsoft.com/office/powerpoint/2010/main" val="184122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statistical disclosure limitation methods used by the Census Bureau, including differential privacy as implemented for the 2020 Census, conform to both the Census Act--there is no sampling at any level, all the records in the official, confidential decennial census data are used, and no others--and to our understanding of Utah v. Evans--statistical disclosure limitation is an accepted statistical method and has been used since at least 1970 by the Census Bureau.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34</a:t>
            </a:fld>
            <a:endParaRPr lang="en-US"/>
          </a:p>
        </p:txBody>
      </p:sp>
    </p:spTree>
    <p:extLst>
      <p:ext uri="{BB962C8B-B14F-4D97-AF65-F5344CB8AC3E}">
        <p14:creationId xmlns:p14="http://schemas.microsoft.com/office/powerpoint/2010/main" val="34943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a:t>
            </a:fld>
            <a:endParaRPr lang="en-US"/>
          </a:p>
        </p:txBody>
      </p:sp>
    </p:spTree>
    <p:extLst>
      <p:ext uri="{BB962C8B-B14F-4D97-AF65-F5344CB8AC3E}">
        <p14:creationId xmlns:p14="http://schemas.microsoft.com/office/powerpoint/2010/main" val="342250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377027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301337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5</a:t>
            </a:fld>
            <a:endParaRPr lang="en-US"/>
          </a:p>
        </p:txBody>
      </p:sp>
    </p:spTree>
    <p:extLst>
      <p:ext uri="{BB962C8B-B14F-4D97-AF65-F5344CB8AC3E}">
        <p14:creationId xmlns:p14="http://schemas.microsoft.com/office/powerpoint/2010/main" val="383388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publication schedule</a:t>
            </a:r>
            <a:r>
              <a:rPr lang="en-US" baseline="0" dirty="0" smtClean="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smtClean="0"/>
              <a:t>6</a:t>
            </a:r>
            <a:r>
              <a:rPr lang="en-US" baseline="0" dirty="0" smtClean="0"/>
              <a:t> per person.</a:t>
            </a:r>
          </a:p>
          <a:p>
            <a:endParaRPr lang="en-US" baseline="0" dirty="0" smtClean="0"/>
          </a:p>
        </p:txBody>
      </p:sp>
      <p:sp>
        <p:nvSpPr>
          <p:cNvPr id="4" name="Slide Number Placeholder 3"/>
          <p:cNvSpPr>
            <a:spLocks noGrp="1"/>
          </p:cNvSpPr>
          <p:nvPr>
            <p:ph type="sldNum" sz="quarter" idx="10"/>
          </p:nvPr>
        </p:nvSpPr>
        <p:spPr/>
        <p:txBody>
          <a:bodyPr/>
          <a:lstStyle/>
          <a:p>
            <a:fld id="{1C27DF75-BD57-404A-8270-0AA012C2C517}" type="slidenum">
              <a:rPr lang="en-US" smtClean="0"/>
              <a:t>7</a:t>
            </a:fld>
            <a:endParaRPr lang="en-US"/>
          </a:p>
        </p:txBody>
      </p:sp>
    </p:spTree>
    <p:extLst>
      <p:ext uri="{BB962C8B-B14F-4D97-AF65-F5344CB8AC3E}">
        <p14:creationId xmlns:p14="http://schemas.microsoft.com/office/powerpoint/2010/main" val="142295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reconstruction attack recreates record-level images of all</a:t>
            </a:r>
            <a:r>
              <a:rPr lang="en-US" baseline="0" dirty="0" smtClean="0"/>
              <a:t> variables used in published tabulations, not all variables in the confidential database. If “name” is never tabulated, then “name” cannot be reconstructed.</a:t>
            </a:r>
          </a:p>
          <a:p>
            <a:endParaRPr lang="en-US" baseline="0" dirty="0" smtClean="0"/>
          </a:p>
          <a:p>
            <a:r>
              <a:rPr lang="en-US" baseline="0" dirty="0" smtClean="0"/>
              <a:t>A reconstruction-abetted re-identification attack links external data to the reconstructed micro-data. These external data contain identifying information like names and addresses. Such an attack leads to “putative re-identifications”: records that the attacker believes are the data for identifiable information. In a successful re-identification attack, putative re-identifications are confirmed at a high rate. The putative re-identifications from the 2010 Census experiments are not confirmed at a high rate. We are still researching this issue.</a:t>
            </a:r>
          </a:p>
          <a:p>
            <a:endParaRPr lang="en-US" baseline="0" dirty="0" smtClean="0"/>
          </a:p>
          <a:p>
            <a:r>
              <a:rPr lang="en-US" baseline="0" dirty="0" smtClean="0"/>
              <a:t>An issue is a risk that has occurred (probability = 1), and an active mitigation plan is required.</a:t>
            </a:r>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10</a:t>
            </a:fld>
            <a:endParaRPr lang="en-US"/>
          </a:p>
        </p:txBody>
      </p:sp>
    </p:spTree>
    <p:extLst>
      <p:ext uri="{BB962C8B-B14F-4D97-AF65-F5344CB8AC3E}">
        <p14:creationId xmlns:p14="http://schemas.microsoft.com/office/powerpoint/2010/main" val="273274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227157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88540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530034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4638"/>
            <a:ext cx="11049000" cy="1143000"/>
          </a:xfrm>
        </p:spPr>
        <p:txBody>
          <a:bodyPr anchor="b">
            <a:normAutofit/>
          </a:bodyPr>
          <a:lstStyle>
            <a:lvl1pPr algn="l">
              <a:defRPr sz="3200"/>
            </a:lvl1pPr>
          </a:lstStyle>
          <a:p>
            <a:r>
              <a:rPr lang="en-US" dirty="0"/>
              <a:t>Click to add title</a:t>
            </a:r>
          </a:p>
        </p:txBody>
      </p:sp>
      <p:sp>
        <p:nvSpPr>
          <p:cNvPr id="3" name="Content Placeholder 2"/>
          <p:cNvSpPr>
            <a:spLocks noGrp="1"/>
          </p:cNvSpPr>
          <p:nvPr>
            <p:ph idx="1" hasCustomPrompt="1"/>
          </p:nvPr>
        </p:nvSpPr>
        <p:spPr>
          <a:xfrm>
            <a:off x="533400" y="1600201"/>
            <a:ext cx="11049000" cy="4525963"/>
          </a:xfrm>
        </p:spPr>
        <p:txBody>
          <a:bodyPr/>
          <a:lstStyle>
            <a:lvl1pPr marL="0" indent="0">
              <a:spcBef>
                <a:spcPts val="600"/>
              </a:spcBef>
              <a:spcAft>
                <a:spcPts val="600"/>
              </a:spcAft>
              <a:buNone/>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marL="285750" indent="-285750">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marL="460375" indent="0">
              <a:buNone/>
              <a:defRPr i="1">
                <a:latin typeface="Arial Unicode MS" panose="020B0604020202020204" pitchFamily="34" charset="-128"/>
                <a:ea typeface="Arial Unicode MS" panose="020B0604020202020204" pitchFamily="34" charset="-128"/>
                <a:cs typeface="Arial Unicode MS" panose="020B0604020202020204" pitchFamily="34" charset="-128"/>
              </a:defRPr>
            </a:lvl3pPr>
            <a:lvl4pPr marL="688975"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081088" indent="-228600">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609600" y="1524000"/>
            <a:ext cx="10972800" cy="0"/>
          </a:xfrm>
          <a:prstGeom prst="line">
            <a:avLst/>
          </a:prstGeom>
          <a:ln w="57150">
            <a:solidFill>
              <a:srgbClr val="A9203D"/>
            </a:solidFill>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802903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270107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52600"/>
            <a:ext cx="10972800" cy="3124200"/>
          </a:xfrm>
        </p:spPr>
        <p:txBody>
          <a:bodyPr/>
          <a:lstStyle>
            <a:lvl1pPr>
              <a:defRPr/>
            </a:lvl1pPr>
          </a:lstStyle>
          <a:p>
            <a:r>
              <a:rPr lang="en-US" dirty="0"/>
              <a:t>Click to add title</a:t>
            </a:r>
          </a:p>
        </p:txBody>
      </p:sp>
      <p:sp>
        <p:nvSpPr>
          <p:cNvPr id="3"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724190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68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lgn="r">
              <a:defRPr/>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32468399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r="65989"/>
          <a:stretch/>
        </p:blipFill>
        <p:spPr>
          <a:xfrm>
            <a:off x="0" y="6235700"/>
            <a:ext cx="2971800" cy="6223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8737600" y="6356351"/>
            <a:ext cx="2844800" cy="365125"/>
          </a:xfrm>
          <a:prstGeom prst="rect">
            <a:avLst/>
          </a:prstGeom>
        </p:spPr>
        <p:txBody>
          <a:bodyPr/>
          <a:lstStyle/>
          <a:p>
            <a:pPr algn="r"/>
            <a:fld id="{AAB63172-0737-4F58-AA61-0444E81086BA}" type="slidenum">
              <a:rPr lang="en-US" smtClean="0"/>
              <a:pPr algn="r"/>
              <a:t>‹#›</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gitalcommons.ilr.cornell.edu/ldi/49/" TargetMode="External"/><Relationship Id="rId7" Type="http://schemas.openxmlformats.org/officeDocument/2006/relationships/hyperlink" Target="https://queue.acm.org/detail.cfm?id=3295691" TargetMode="External"/><Relationship Id="rId2" Type="http://schemas.openxmlformats.org/officeDocument/2006/relationships/hyperlink" Target="https://www2.census.gov/cac/sac/meetings/2017-09/garfinkel-modernizing-disclosure-avoidance.pdf?" TargetMode="External"/><Relationship Id="rId1" Type="http://schemas.openxmlformats.org/officeDocument/2006/relationships/slideLayout" Target="../slideLayouts/slideLayout2.xml"/><Relationship Id="rId6" Type="http://schemas.openxmlformats.org/officeDocument/2006/relationships/hyperlink" Target="https://digitalcommons.ilr.cornell.edu/ldi/50/" TargetMode="External"/><Relationship Id="rId5" Type="http://schemas.openxmlformats.org/officeDocument/2006/relationships/hyperlink" Target="queue.acm.org" TargetMode="External"/><Relationship Id="rId4" Type="http://schemas.openxmlformats.org/officeDocument/2006/relationships/hyperlink" Target="https://arxiv.org/abs/1809.022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28800" y="2971800"/>
            <a:ext cx="8534400" cy="2667000"/>
          </a:xfrm>
        </p:spPr>
        <p:txBody>
          <a:bodyPr>
            <a:normAutofit fontScale="77500" lnSpcReduction="20000"/>
          </a:bodyPr>
          <a:lstStyle/>
          <a:p>
            <a:r>
              <a:rPr lang="en-US" dirty="0">
                <a:solidFill>
                  <a:schemeClr val="tx1"/>
                </a:solidFill>
              </a:rPr>
              <a:t>Simson L. Garfinkel</a:t>
            </a:r>
            <a:br>
              <a:rPr lang="en-US" dirty="0">
                <a:solidFill>
                  <a:schemeClr val="tx1"/>
                </a:solidFill>
              </a:rPr>
            </a:br>
            <a:r>
              <a:rPr lang="en-US" dirty="0">
                <a:solidFill>
                  <a:schemeClr val="tx1"/>
                </a:solidFill>
              </a:rPr>
              <a:t>Senior Scientist, Confidentiality and Data Access</a:t>
            </a:r>
            <a:br>
              <a:rPr lang="en-US" dirty="0">
                <a:solidFill>
                  <a:schemeClr val="tx1"/>
                </a:solidFill>
              </a:rPr>
            </a:br>
            <a:r>
              <a:rPr lang="en-US" dirty="0">
                <a:solidFill>
                  <a:schemeClr val="tx1"/>
                </a:solidFill>
              </a:rPr>
              <a:t>U.S. Census Bureau</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Presented to the Trust and Confidentiality Working Group</a:t>
            </a:r>
          </a:p>
          <a:p>
            <a:r>
              <a:rPr lang="en-US" dirty="0">
                <a:solidFill>
                  <a:schemeClr val="tx1"/>
                </a:solidFill>
              </a:rPr>
              <a:t>California Complete Count—Census 2020</a:t>
            </a:r>
          </a:p>
          <a:p>
            <a:r>
              <a:rPr lang="en-US" dirty="0">
                <a:solidFill>
                  <a:schemeClr val="tx1"/>
                </a:solidFill>
              </a:rPr>
              <a:t>Friday, March 1, 9:30am Pacific Time</a:t>
            </a:r>
          </a:p>
        </p:txBody>
      </p:sp>
      <p:sp>
        <p:nvSpPr>
          <p:cNvPr id="2" name="Title 1"/>
          <p:cNvSpPr>
            <a:spLocks noGrp="1"/>
          </p:cNvSpPr>
          <p:nvPr>
            <p:ph type="ctrTitle"/>
          </p:nvPr>
        </p:nvSpPr>
        <p:spPr>
          <a:xfrm>
            <a:off x="609600" y="274638"/>
            <a:ext cx="10972800" cy="2468562"/>
          </a:xfrm>
        </p:spPr>
        <p:txBody>
          <a:bodyPr>
            <a:normAutofit/>
          </a:bodyPr>
          <a:lstStyle/>
          <a:p>
            <a:r>
              <a:rPr lang="en-US" dirty="0"/>
              <a:t>Protecting the Confidentiality of the 2020 Census Statistics</a:t>
            </a:r>
          </a:p>
        </p:txBody>
      </p:sp>
      <p:sp>
        <p:nvSpPr>
          <p:cNvPr id="3" name="Rectangle 2"/>
          <p:cNvSpPr/>
          <p:nvPr/>
        </p:nvSpPr>
        <p:spPr>
          <a:xfrm>
            <a:off x="6324600" y="5903893"/>
            <a:ext cx="4572000" cy="523220"/>
          </a:xfrm>
          <a:prstGeom prst="rect">
            <a:avLst/>
          </a:prstGeom>
          <a:ln w="38100">
            <a:solidFill>
              <a:schemeClr val="accent2"/>
            </a:solidFill>
          </a:ln>
        </p:spPr>
        <p:txBody>
          <a:bodyPr wrap="square">
            <a:spAutoFit/>
          </a:bodyPr>
          <a:lstStyle/>
          <a:p>
            <a:r>
              <a:rPr lang="en-US" sz="1400" dirty="0" smtClean="0"/>
              <a:t>The </a:t>
            </a:r>
            <a:r>
              <a:rPr lang="en-US" sz="1400" dirty="0"/>
              <a:t>views in </a:t>
            </a:r>
            <a:r>
              <a:rPr lang="en-US" sz="1400" dirty="0" smtClean="0"/>
              <a:t>this presentation are </a:t>
            </a:r>
            <a:r>
              <a:rPr lang="en-US" sz="1400" dirty="0"/>
              <a:t>those of the </a:t>
            </a:r>
            <a:r>
              <a:rPr lang="en-US" sz="1400" dirty="0" smtClean="0"/>
              <a:t>author, </a:t>
            </a:r>
            <a:r>
              <a:rPr lang="en-US" sz="1400" dirty="0"/>
              <a:t>and do not </a:t>
            </a:r>
            <a:r>
              <a:rPr lang="en-US" sz="1400" dirty="0" smtClean="0"/>
              <a:t>represent </a:t>
            </a:r>
            <a:r>
              <a:rPr lang="en-US" sz="1400" dirty="0"/>
              <a:t>those of the </a:t>
            </a:r>
            <a:r>
              <a:rPr lang="en-US" sz="1400" dirty="0" smtClean="0"/>
              <a:t>U.S. Census </a:t>
            </a:r>
            <a:r>
              <a:rPr lang="en-US" sz="1400" dirty="0"/>
              <a:t>Bureau</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1</a:t>
            </a:fld>
            <a:endParaRPr lang="en-US"/>
          </a:p>
        </p:txBody>
      </p:sp>
    </p:spTree>
    <p:extLst>
      <p:ext uri="{BB962C8B-B14F-4D97-AF65-F5344CB8AC3E}">
        <p14:creationId xmlns:p14="http://schemas.microsoft.com/office/powerpoint/2010/main" val="180248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of our reconstruction and re-identification attack: legacy privacy protection methods are no </a:t>
            </a:r>
            <a:r>
              <a:rPr lang="en-US" smtClean="0"/>
              <a:t>longer acceptable.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Census block correctly reconstructed in all 6,207,027 inhabited blocks</a:t>
            </a:r>
          </a:p>
          <a:p>
            <a:r>
              <a:rPr lang="en-US" dirty="0"/>
              <a:t>Block, sex, age, race, ethnicity reconstructed</a:t>
            </a:r>
          </a:p>
          <a:p>
            <a:pPr lvl="1"/>
            <a:r>
              <a:rPr lang="en-US" dirty="0"/>
              <a:t>Exactly: 46% of population (142 million of 308,745,538)</a:t>
            </a:r>
          </a:p>
          <a:p>
            <a:pPr lvl="1"/>
            <a:r>
              <a:rPr lang="en-US" dirty="0"/>
              <a:t>Allowing age +/- one year: 71% of population (219 million of 308,745,538)</a:t>
            </a:r>
          </a:p>
          <a:p>
            <a:r>
              <a:rPr lang="en-US" dirty="0"/>
              <a:t>Block, sex, age linked to commercial data to acquire PII</a:t>
            </a:r>
          </a:p>
          <a:p>
            <a:pPr lvl="1"/>
            <a:r>
              <a:rPr lang="en-US" dirty="0"/>
              <a:t>Putative re-identifications: 45% of population (138 million of 308,745,538)</a:t>
            </a:r>
          </a:p>
          <a:p>
            <a:r>
              <a:rPr lang="en-US" dirty="0"/>
              <a:t>Name, block, sex, age, race, ethnicity compared to confidential data</a:t>
            </a:r>
          </a:p>
          <a:p>
            <a:pPr lvl="1"/>
            <a:r>
              <a:rPr lang="en-US" dirty="0"/>
              <a:t>Confirmed re-identifications: 38% of putative (52 million; 17% of population)</a:t>
            </a:r>
          </a:p>
          <a:p>
            <a:r>
              <a:rPr lang="en-US" dirty="0"/>
              <a:t>For the confirmed re-identifications, race and ethnicity are learned exactly, not </a:t>
            </a:r>
            <a:r>
              <a:rPr lang="en-US" dirty="0" smtClean="0"/>
              <a:t>statistically</a:t>
            </a:r>
            <a:endParaRPr lang="en-US" dirty="0"/>
          </a:p>
        </p:txBody>
      </p:sp>
      <p:sp>
        <p:nvSpPr>
          <p:cNvPr id="7" name="Slide Number Placeholder 6"/>
          <p:cNvSpPr>
            <a:spLocks noGrp="1"/>
          </p:cNvSpPr>
          <p:nvPr>
            <p:ph type="sldNum" sz="quarter" idx="12"/>
          </p:nvPr>
        </p:nvSpPr>
        <p:spPr/>
        <p:txBody>
          <a:bodyPr/>
          <a:lstStyle/>
          <a:p>
            <a:fld id="{6B70B6FD-B4DD-4C3C-B591-D26FF6FF6394}" type="slidenum">
              <a:rPr lang="en-US" smtClean="0"/>
              <a:pPr/>
              <a:t>10</a:t>
            </a:fld>
            <a:endParaRPr lang="en-US"/>
          </a:p>
        </p:txBody>
      </p:sp>
    </p:spTree>
    <p:extLst>
      <p:ext uri="{BB962C8B-B14F-4D97-AF65-F5344CB8AC3E}">
        <p14:creationId xmlns:p14="http://schemas.microsoft.com/office/powerpoint/2010/main" val="255877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1. “How </a:t>
            </a:r>
            <a:r>
              <a:rPr lang="en-US" dirty="0"/>
              <a:t>is the U.S. Census Bureau's messaging concerning privacy and confidentiality different from 2010</a:t>
            </a:r>
            <a:r>
              <a:rPr lang="en-US" dirty="0" smtClean="0"/>
              <a:t>?”</a:t>
            </a:r>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11</a:t>
            </a:fld>
            <a:endParaRPr lang="en-US"/>
          </a:p>
        </p:txBody>
      </p:sp>
    </p:spTree>
    <p:extLst>
      <p:ext uri="{BB962C8B-B14F-4D97-AF65-F5344CB8AC3E}">
        <p14:creationId xmlns:p14="http://schemas.microsoft.com/office/powerpoint/2010/main" val="802578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t>
            </a:r>
            <a:r>
              <a:rPr lang="en-US" dirty="0"/>
              <a:t>How is the U.S. Census Bureau's messaging concerning privacy and confidentiality different from 2010</a:t>
            </a:r>
            <a:r>
              <a:rPr lang="en-US" dirty="0" smtClean="0"/>
              <a:t>?”</a:t>
            </a:r>
            <a:endParaRPr lang="en-US" dirty="0"/>
          </a:p>
        </p:txBody>
      </p:sp>
      <p:sp>
        <p:nvSpPr>
          <p:cNvPr id="7" name="Content Placeholder 6"/>
          <p:cNvSpPr>
            <a:spLocks noGrp="1"/>
          </p:cNvSpPr>
          <p:nvPr>
            <p:ph idx="1"/>
          </p:nvPr>
        </p:nvSpPr>
        <p:spPr/>
        <p:txBody>
          <a:bodyPr/>
          <a:lstStyle/>
          <a:p>
            <a:r>
              <a:rPr lang="en-US" dirty="0" smtClean="0"/>
              <a:t>In 2020, we are adopting </a:t>
            </a:r>
            <a:r>
              <a:rPr lang="en-US" i="1" dirty="0" smtClean="0"/>
              <a:t>Formal Privacy </a:t>
            </a:r>
            <a:r>
              <a:rPr lang="en-US" dirty="0" smtClean="0"/>
              <a:t>to protect privacy and confidentiality. </a:t>
            </a:r>
          </a:p>
          <a:p>
            <a:r>
              <a:rPr lang="en-US" dirty="0" smtClean="0"/>
              <a:t>Formal Privacy gives us:</a:t>
            </a:r>
          </a:p>
          <a:p>
            <a:pPr lvl="1"/>
            <a:r>
              <a:rPr lang="en-US" dirty="0" smtClean="0"/>
              <a:t>Techniques for protecting confidentiality that have been subjected to rigorous, mathematical proofs.</a:t>
            </a:r>
          </a:p>
          <a:p>
            <a:pPr lvl="1"/>
            <a:r>
              <a:rPr lang="en-US" dirty="0" smtClean="0"/>
              <a:t>The ability to </a:t>
            </a:r>
            <a:r>
              <a:rPr lang="en-US" dirty="0" smtClean="0"/>
              <a:t>directly manage </a:t>
            </a:r>
            <a:r>
              <a:rPr lang="en-US" dirty="0" smtClean="0"/>
              <a:t>the accuracy/privacy-loss trade-off.</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12</a:t>
            </a:fld>
            <a:endParaRPr lang="en-US"/>
          </a:p>
        </p:txBody>
      </p:sp>
    </p:spTree>
    <p:extLst>
      <p:ext uri="{BB962C8B-B14F-4D97-AF65-F5344CB8AC3E}">
        <p14:creationId xmlns:p14="http://schemas.microsoft.com/office/powerpoint/2010/main" val="281354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Formal Privacy and the 2020 Census</a:t>
            </a:r>
            <a:endParaRPr lang="en-US" dirty="0"/>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1981200" y="1417638"/>
            <a:ext cx="8892939" cy="5272618"/>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13</a:t>
            </a:fld>
            <a:endParaRPr lang="en-US"/>
          </a:p>
        </p:txBody>
      </p:sp>
    </p:spTree>
    <p:extLst>
      <p:ext uri="{BB962C8B-B14F-4D97-AF65-F5344CB8AC3E}">
        <p14:creationId xmlns:p14="http://schemas.microsoft.com/office/powerpoint/2010/main" val="3589564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1139922" y="409928"/>
          <a:ext cx="10386034" cy="55957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014179" y="1382889"/>
            <a:ext cx="2173111" cy="523220"/>
          </a:xfrm>
          <a:prstGeom prst="rect">
            <a:avLst/>
          </a:prstGeom>
          <a:noFill/>
        </p:spPr>
        <p:txBody>
          <a:bodyPr wrap="square" rtlCol="0">
            <a:spAutoFit/>
          </a:bodyPr>
          <a:lstStyle/>
          <a:p>
            <a:r>
              <a:rPr lang="en-US" sz="2800" dirty="0" smtClean="0"/>
              <a:t>No privacy</a:t>
            </a:r>
            <a:endParaRPr lang="en-US" sz="2800" dirty="0"/>
          </a:p>
        </p:txBody>
      </p:sp>
      <p:cxnSp>
        <p:nvCxnSpPr>
          <p:cNvPr id="6" name="Straight Arrow Connector 5"/>
          <p:cNvCxnSpPr/>
          <p:nvPr/>
        </p:nvCxnSpPr>
        <p:spPr>
          <a:xfrm flipH="1">
            <a:off x="2206979" y="5142089"/>
            <a:ext cx="502355" cy="42333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smtClean="0"/>
              <a:t>No accuracy</a:t>
            </a:r>
            <a:endParaRPr lang="en-US" sz="2800" dirty="0"/>
          </a:p>
        </p:txBody>
      </p:sp>
      <p:cxnSp>
        <p:nvCxnSpPr>
          <p:cNvPr id="9" name="Straight Arrow Connector 8"/>
          <p:cNvCxnSpPr/>
          <p:nvPr/>
        </p:nvCxnSpPr>
        <p:spPr>
          <a:xfrm flipV="1">
            <a:off x="10724444" y="982134"/>
            <a:ext cx="632179" cy="51928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9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“Differential Privacy” is the formal privacy system that we are using.</a:t>
            </a:r>
            <a:endParaRPr lang="en-US" sz="3600" dirty="0"/>
          </a:p>
        </p:txBody>
      </p:sp>
      <p:sp>
        <p:nvSpPr>
          <p:cNvPr id="3" name="Content Placeholder 2"/>
          <p:cNvSpPr>
            <a:spLocks noGrp="1"/>
          </p:cNvSpPr>
          <p:nvPr>
            <p:ph idx="13"/>
          </p:nvPr>
        </p:nvSpPr>
        <p:spPr>
          <a:xfrm>
            <a:off x="339047" y="1222377"/>
            <a:ext cx="5452153" cy="3654423"/>
          </a:xfrm>
        </p:spPr>
        <p:txBody>
          <a:bodyPr/>
          <a:lstStyle/>
          <a:p>
            <a:pPr marL="0" indent="0">
              <a:buNone/>
            </a:pPr>
            <a:r>
              <a:rPr lang="en-US" dirty="0" smtClean="0"/>
              <a:t>Differential privacy gives us:</a:t>
            </a:r>
          </a:p>
          <a:p>
            <a:pPr lvl="1"/>
            <a:r>
              <a:rPr lang="en-US" dirty="0" smtClean="0"/>
              <a:t>Provable bounds on the maximum privacy loss</a:t>
            </a:r>
          </a:p>
          <a:p>
            <a:pPr lvl="1"/>
            <a:r>
              <a:rPr lang="en-US" dirty="0" smtClean="0"/>
              <a:t>Algorithms that allow policy makers to manage the trade-off between accuracy and privacy</a:t>
            </a:r>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4" name="Rectangle 3"/>
          <p:cNvSpPr/>
          <p:nvPr/>
        </p:nvSpPr>
        <p:spPr>
          <a:xfrm>
            <a:off x="8093122" y="1951630"/>
            <a:ext cx="1924335" cy="23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6B70B6FD-B4DD-4C3C-B591-D26FF6FF6394}" type="slidenum">
              <a:rPr lang="en-US" smtClean="0"/>
              <a:t>15</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2708770557"/>
              </p:ext>
            </p:extLst>
          </p:nvPr>
        </p:nvGraphicFramePr>
        <p:xfrm>
          <a:off x="6391930" y="1066800"/>
          <a:ext cx="5429956" cy="394828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49484" y="5015089"/>
            <a:ext cx="11537715" cy="1015663"/>
          </a:xfrm>
          <a:prstGeom prst="rect">
            <a:avLst/>
          </a:prstGeom>
        </p:spPr>
        <p:txBody>
          <a:bodyPr wrap="square">
            <a:spAutoFit/>
          </a:bodyPr>
          <a:lstStyle/>
          <a:p>
            <a:r>
              <a:rPr lang="en-US" sz="2000" dirty="0"/>
              <a:t>It’s called “differential privacy</a:t>
            </a:r>
            <a:r>
              <a:rPr lang="en-US" sz="2000" dirty="0" smtClean="0"/>
              <a:t>” because it mathematically models the privacy “differential” that each person experiences from having their data included in the Census Bureau’s data </a:t>
            </a:r>
            <a:r>
              <a:rPr lang="en-US" sz="2000" dirty="0" smtClean="0"/>
              <a:t>products compared to having their record deleted or replaced with an arbitrary record.</a:t>
            </a:r>
            <a:endParaRPr lang="en-US" sz="2000" dirty="0"/>
          </a:p>
        </p:txBody>
      </p:sp>
    </p:spTree>
    <p:extLst>
      <p:ext uri="{BB962C8B-B14F-4D97-AF65-F5344CB8AC3E}">
        <p14:creationId xmlns:p14="http://schemas.microsoft.com/office/powerpoint/2010/main" val="3660984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Disclosure Avoidance System relies on injects formally private noise.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Advantages of noise </a:t>
            </a:r>
            <a:r>
              <a:rPr lang="en-US" dirty="0" smtClean="0"/>
              <a:t>injection </a:t>
            </a:r>
            <a:r>
              <a:rPr lang="en-US" dirty="0"/>
              <a:t>with formal privacy:</a:t>
            </a:r>
          </a:p>
          <a:p>
            <a:pPr lvl="1"/>
            <a:r>
              <a:rPr lang="en-US" b="1" dirty="0" smtClean="0"/>
              <a:t>Transparency: </a:t>
            </a:r>
            <a:r>
              <a:rPr lang="en-US" dirty="0" smtClean="0"/>
              <a:t>the details can be explained to the </a:t>
            </a:r>
            <a:r>
              <a:rPr lang="en-US" dirty="0" smtClean="0"/>
              <a:t>public </a:t>
            </a:r>
            <a:endParaRPr lang="en-US" dirty="0" smtClean="0"/>
          </a:p>
          <a:p>
            <a:pPr lvl="1"/>
            <a:r>
              <a:rPr lang="en-US" dirty="0" smtClean="0"/>
              <a:t>Tunable </a:t>
            </a:r>
            <a:r>
              <a:rPr lang="en-US" dirty="0"/>
              <a:t>privacy guarantees</a:t>
            </a:r>
          </a:p>
          <a:p>
            <a:pPr lvl="1"/>
            <a:r>
              <a:rPr lang="en-US" dirty="0"/>
              <a:t>Privacy guarantees do not depend on external data</a:t>
            </a:r>
          </a:p>
          <a:p>
            <a:pPr lvl="1"/>
            <a:r>
              <a:rPr lang="en-US" dirty="0" smtClean="0"/>
              <a:t>Protects against accurate database reconstruction</a:t>
            </a:r>
          </a:p>
          <a:p>
            <a:pPr lvl="1"/>
            <a:r>
              <a:rPr lang="en-US" dirty="0" smtClean="0"/>
              <a:t>Protects every member of the population</a:t>
            </a:r>
            <a:endParaRPr lang="en-US" dirty="0"/>
          </a:p>
          <a:p>
            <a:endParaRPr lang="en-US" i="1" dirty="0"/>
          </a:p>
          <a:p>
            <a:r>
              <a:rPr lang="en-US" dirty="0" smtClean="0"/>
              <a:t>Challenges:</a:t>
            </a:r>
            <a:endParaRPr lang="en-US" dirty="0"/>
          </a:p>
          <a:p>
            <a:pPr lvl="1"/>
            <a:r>
              <a:rPr lang="en-US" dirty="0"/>
              <a:t>Entire country must be processed at once for best accuracy</a:t>
            </a:r>
          </a:p>
          <a:p>
            <a:pPr lvl="1"/>
            <a:r>
              <a:rPr lang="en-US" dirty="0"/>
              <a:t>Every use of </a:t>
            </a:r>
            <a:r>
              <a:rPr lang="en-US" dirty="0" smtClean="0"/>
              <a:t>confidential </a:t>
            </a:r>
            <a:r>
              <a:rPr lang="en-US" dirty="0"/>
              <a:t>data must be tallied in the </a:t>
            </a:r>
            <a:r>
              <a:rPr lang="en-US" i="1" dirty="0" smtClean="0"/>
              <a:t>privacy-loss </a:t>
            </a:r>
            <a:r>
              <a:rPr lang="en-US" i="1" dirty="0"/>
              <a:t>budget</a:t>
            </a:r>
            <a:endParaRPr lang="en-US" dirty="0"/>
          </a:p>
        </p:txBody>
      </p:sp>
      <p:grpSp>
        <p:nvGrpSpPr>
          <p:cNvPr id="11" name="Group 10"/>
          <p:cNvGrpSpPr/>
          <p:nvPr/>
        </p:nvGrpSpPr>
        <p:grpSpPr>
          <a:xfrm>
            <a:off x="9003791" y="2133600"/>
            <a:ext cx="3046793" cy="2874354"/>
            <a:chOff x="8535607" y="1853624"/>
            <a:chExt cx="3046793" cy="2874354"/>
          </a:xfrm>
        </p:grpSpPr>
        <p:grpSp>
          <p:nvGrpSpPr>
            <p:cNvPr id="9" name="Group 8"/>
            <p:cNvGrpSpPr/>
            <p:nvPr/>
          </p:nvGrpSpPr>
          <p:grpSpPr>
            <a:xfrm>
              <a:off x="8535607" y="1853624"/>
              <a:ext cx="3046793" cy="2466873"/>
              <a:chOff x="4423218" y="2841177"/>
              <a:chExt cx="3046793" cy="2466873"/>
            </a:xfrm>
          </p:grpSpPr>
          <p:sp>
            <p:nvSpPr>
              <p:cNvPr id="5" name="Rectangle 4"/>
              <p:cNvSpPr/>
              <p:nvPr/>
            </p:nvSpPr>
            <p:spPr>
              <a:xfrm>
                <a:off x="4918216" y="2841177"/>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6" name="Straight Arrow Connector 5"/>
              <p:cNvCxnSpPr>
                <a:endCxn id="5" idx="1"/>
              </p:cNvCxnSpPr>
              <p:nvPr/>
            </p:nvCxnSpPr>
            <p:spPr>
              <a:xfrm flipV="1">
                <a:off x="4423218" y="3575361"/>
                <a:ext cx="494998"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3"/>
              </p:cNvCxnSpPr>
              <p:nvPr/>
            </p:nvCxnSpPr>
            <p:spPr>
              <a:xfrm flipV="1">
                <a:off x="6975013" y="3560591"/>
                <a:ext cx="494998" cy="147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2"/>
              </p:cNvCxnSpPr>
              <p:nvPr/>
            </p:nvCxnSpPr>
            <p:spPr>
              <a:xfrm flipV="1">
                <a:off x="5946614" y="4309544"/>
                <a:ext cx="1" cy="998506"/>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9850542" y="4143203"/>
              <a:ext cx="416922" cy="584775"/>
            </a:xfrm>
            <a:prstGeom prst="rect">
              <a:avLst/>
            </a:prstGeom>
          </p:spPr>
          <p:txBody>
            <a:bodyPr wrap="square">
              <a:spAutoFit/>
            </a:bodyPr>
            <a:lstStyle/>
            <a:p>
              <a:r>
                <a:rPr lang="el-GR" sz="3200" b="1" dirty="0"/>
                <a:t>ε</a:t>
              </a:r>
              <a:endParaRPr lang="en-US" sz="3200" dirty="0"/>
            </a:p>
          </p:txBody>
        </p:sp>
      </p:grpSp>
      <p:sp>
        <p:nvSpPr>
          <p:cNvPr id="4" name="Slide Number Placeholder 3"/>
          <p:cNvSpPr>
            <a:spLocks noGrp="1"/>
          </p:cNvSpPr>
          <p:nvPr>
            <p:ph type="sldNum" sz="quarter" idx="12"/>
          </p:nvPr>
        </p:nvSpPr>
        <p:spPr/>
        <p:txBody>
          <a:bodyPr/>
          <a:lstStyle/>
          <a:p>
            <a:fld id="{6B70B6FD-B4DD-4C3C-B591-D26FF6FF6394}" type="slidenum">
              <a:rPr lang="en-US" smtClean="0"/>
              <a:pPr/>
              <a:t>16</a:t>
            </a:fld>
            <a:endParaRPr lang="en-US"/>
          </a:p>
        </p:txBody>
      </p:sp>
    </p:spTree>
    <p:extLst>
      <p:ext uri="{BB962C8B-B14F-4D97-AF65-F5344CB8AC3E}">
        <p14:creationId xmlns:p14="http://schemas.microsoft.com/office/powerpoint/2010/main" val="2568359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What </a:t>
            </a:r>
            <a:r>
              <a:rPr lang="en-US" dirty="0"/>
              <a:t>is the U.S. Census Bureau's messaging to explain differential privacy to the public?</a:t>
            </a:r>
          </a:p>
        </p:txBody>
      </p:sp>
      <p:sp>
        <p:nvSpPr>
          <p:cNvPr id="2" name="Slide Number Placeholder 1"/>
          <p:cNvSpPr>
            <a:spLocks noGrp="1"/>
          </p:cNvSpPr>
          <p:nvPr>
            <p:ph type="sldNum" sz="quarter" idx="12"/>
          </p:nvPr>
        </p:nvSpPr>
        <p:spPr/>
        <p:txBody>
          <a:bodyPr/>
          <a:lstStyle/>
          <a:p>
            <a:fld id="{6B70B6FD-B4DD-4C3C-B591-D26FF6FF6394}" type="slidenum">
              <a:rPr lang="en-US" smtClean="0"/>
              <a:pPr/>
              <a:t>17</a:t>
            </a:fld>
            <a:endParaRPr lang="en-US"/>
          </a:p>
        </p:txBody>
      </p:sp>
    </p:spTree>
    <p:extLst>
      <p:ext uri="{BB962C8B-B14F-4D97-AF65-F5344CB8AC3E}">
        <p14:creationId xmlns:p14="http://schemas.microsoft.com/office/powerpoint/2010/main" val="289781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U.S. Census Bureau's messaging to explain differential privacy to the public?</a:t>
            </a:r>
          </a:p>
        </p:txBody>
      </p:sp>
      <p:sp>
        <p:nvSpPr>
          <p:cNvPr id="3" name="Content Placeholder 2"/>
          <p:cNvSpPr>
            <a:spLocks noGrp="1"/>
          </p:cNvSpPr>
          <p:nvPr>
            <p:ph idx="1"/>
          </p:nvPr>
        </p:nvSpPr>
        <p:spPr/>
        <p:txBody>
          <a:bodyPr>
            <a:normAutofit fontScale="77500" lnSpcReduction="20000"/>
          </a:bodyPr>
          <a:lstStyle/>
          <a:p>
            <a:r>
              <a:rPr lang="en-US" dirty="0" smtClean="0"/>
              <a:t>Differential privacy requires that </a:t>
            </a:r>
            <a:r>
              <a:rPr lang="en-US" i="1" dirty="0" smtClean="0"/>
              <a:t>statistical noise</a:t>
            </a:r>
            <a:r>
              <a:rPr lang="en-US" dirty="0" smtClean="0"/>
              <a:t> be added to </a:t>
            </a:r>
            <a:r>
              <a:rPr lang="en-US" i="1" dirty="0" smtClean="0"/>
              <a:t>every data product</a:t>
            </a:r>
            <a:r>
              <a:rPr lang="en-US" dirty="0" smtClean="0"/>
              <a:t>.</a:t>
            </a:r>
          </a:p>
          <a:p>
            <a:endParaRPr lang="en-US" dirty="0" smtClean="0"/>
          </a:p>
          <a:p>
            <a:r>
              <a:rPr lang="en-US" dirty="0" smtClean="0"/>
              <a:t>The amount of noise that we add is determined by the Census Bureau’s policy makers:</a:t>
            </a:r>
          </a:p>
          <a:p>
            <a:pPr marL="457200" indent="-457200">
              <a:buFont typeface="Arial" panose="020B0604020202020204" pitchFamily="34" charset="0"/>
              <a:buChar char="•"/>
            </a:pPr>
            <a:r>
              <a:rPr lang="en-US" dirty="0" smtClean="0"/>
              <a:t>The noise will balance the requirements for accuracy and confidentiality.</a:t>
            </a:r>
          </a:p>
          <a:p>
            <a:pPr marL="457200" indent="-457200">
              <a:buFont typeface="Arial" panose="020B0604020202020204" pitchFamily="34" charset="0"/>
              <a:buChar char="•"/>
            </a:pPr>
            <a:r>
              <a:rPr lang="en-US" dirty="0" smtClean="0"/>
              <a:t>Some data products will be </a:t>
            </a:r>
            <a:r>
              <a:rPr lang="en-US" i="1" dirty="0" smtClean="0"/>
              <a:t>more accurate </a:t>
            </a:r>
            <a:r>
              <a:rPr lang="en-US" dirty="0" smtClean="0"/>
              <a:t>with differential privacy than they were with swapping.</a:t>
            </a:r>
          </a:p>
          <a:p>
            <a:endParaRPr lang="en-US" dirty="0"/>
          </a:p>
          <a:p>
            <a:r>
              <a:rPr lang="en-US" dirty="0" smtClean="0"/>
              <a:t>The system developed for the 2020 Census will not be the system used for the American Community Survey (ACS); that is still under development.</a:t>
            </a:r>
          </a:p>
          <a:p>
            <a:pPr marL="457200" indent="-457200">
              <a:buFont typeface="Arial" panose="020B0604020202020204" pitchFamily="34" charset="0"/>
              <a:buChar char="•"/>
            </a:pPr>
            <a:endParaRPr lang="en-US" dirty="0" smtClean="0"/>
          </a:p>
        </p:txBody>
      </p:sp>
      <p:sp>
        <p:nvSpPr>
          <p:cNvPr id="2" name="Slide Number Placeholder 1"/>
          <p:cNvSpPr>
            <a:spLocks noGrp="1"/>
          </p:cNvSpPr>
          <p:nvPr>
            <p:ph type="sldNum" sz="quarter" idx="12"/>
          </p:nvPr>
        </p:nvSpPr>
        <p:spPr/>
        <p:txBody>
          <a:bodyPr/>
          <a:lstStyle/>
          <a:p>
            <a:fld id="{6B70B6FD-B4DD-4C3C-B591-D26FF6FF6394}" type="slidenum">
              <a:rPr lang="en-US" smtClean="0"/>
              <a:pPr/>
              <a:t>18</a:t>
            </a:fld>
            <a:endParaRPr lang="en-US"/>
          </a:p>
        </p:txBody>
      </p:sp>
    </p:spTree>
    <p:extLst>
      <p:ext uri="{BB962C8B-B14F-4D97-AF65-F5344CB8AC3E}">
        <p14:creationId xmlns:p14="http://schemas.microsoft.com/office/powerpoint/2010/main" val="308443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 a census block:</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1" y="3103418"/>
            <a:ext cx="4287957" cy="2673926"/>
          </a:xfrm>
          <a:prstGeom prst="rect">
            <a:avLst/>
          </a:prstGeom>
        </p:spPr>
      </p:pic>
      <p:graphicFrame>
        <p:nvGraphicFramePr>
          <p:cNvPr id="7" name="Table 6"/>
          <p:cNvGraphicFramePr>
            <a:graphicFrameLocks noGrp="1"/>
          </p:cNvGraphicFramePr>
          <p:nvPr>
            <p:extLst/>
          </p:nvPr>
        </p:nvGraphicFramePr>
        <p:xfrm>
          <a:off x="7135092" y="2563090"/>
          <a:ext cx="4641273" cy="3214254"/>
        </p:xfrm>
        <a:graphic>
          <a:graphicData uri="http://schemas.openxmlformats.org/drawingml/2006/table">
            <a:tbl>
              <a:tblPr firstRow="1" bandRow="1">
                <a:tableStyleId>{5C22544A-7EE6-4342-B048-85BDC9FD1C3A}</a:tableStyleId>
              </a:tblPr>
              <a:tblGrid>
                <a:gridCol w="1547091">
                  <a:extLst>
                    <a:ext uri="{9D8B030D-6E8A-4147-A177-3AD203B41FA5}">
                      <a16:colId xmlns:a16="http://schemas.microsoft.com/office/drawing/2014/main" val="2617195235"/>
                    </a:ext>
                  </a:extLst>
                </a:gridCol>
                <a:gridCol w="1547091">
                  <a:extLst>
                    <a:ext uri="{9D8B030D-6E8A-4147-A177-3AD203B41FA5}">
                      <a16:colId xmlns:a16="http://schemas.microsoft.com/office/drawing/2014/main" val="1217562940"/>
                    </a:ext>
                  </a:extLst>
                </a:gridCol>
                <a:gridCol w="1547091">
                  <a:extLst>
                    <a:ext uri="{9D8B030D-6E8A-4147-A177-3AD203B41FA5}">
                      <a16:colId xmlns:a16="http://schemas.microsoft.com/office/drawing/2014/main" val="2162750278"/>
                    </a:ext>
                  </a:extLst>
                </a:gridCol>
              </a:tblGrid>
              <a:tr h="1071418">
                <a:tc>
                  <a:txBody>
                    <a:bodyPr/>
                    <a:lstStyle/>
                    <a:p>
                      <a:pPr algn="ctr"/>
                      <a:endParaRPr lang="en-US" sz="2800" dirty="0"/>
                    </a:p>
                  </a:txBody>
                  <a:tcPr anchor="ctr"/>
                </a:tc>
                <a:tc>
                  <a:txBody>
                    <a:bodyPr/>
                    <a:lstStyle/>
                    <a:p>
                      <a:pPr algn="ctr"/>
                      <a:r>
                        <a:rPr lang="en-US" sz="2800" dirty="0" smtClean="0"/>
                        <a:t>Male</a:t>
                      </a:r>
                      <a:endParaRPr lang="en-US" sz="2800" dirty="0"/>
                    </a:p>
                  </a:txBody>
                  <a:tcPr anchor="ctr"/>
                </a:tc>
                <a:tc>
                  <a:txBody>
                    <a:bodyPr/>
                    <a:lstStyle/>
                    <a:p>
                      <a:pPr algn="ctr"/>
                      <a:r>
                        <a:rPr lang="en-US" sz="2800" dirty="0" smtClean="0"/>
                        <a:t>Female</a:t>
                      </a:r>
                      <a:endParaRPr lang="en-US" sz="2800" dirty="0"/>
                    </a:p>
                  </a:txBody>
                  <a:tcPr anchor="ctr"/>
                </a:tc>
                <a:extLst>
                  <a:ext uri="{0D108BD9-81ED-4DB2-BD59-A6C34878D82A}">
                    <a16:rowId xmlns:a16="http://schemas.microsoft.com/office/drawing/2014/main" val="2979219699"/>
                  </a:ext>
                </a:extLst>
              </a:tr>
              <a:tr h="1071418">
                <a:tc>
                  <a:txBody>
                    <a:bodyPr/>
                    <a:lstStyle/>
                    <a:p>
                      <a:pPr algn="ctr"/>
                      <a:r>
                        <a:rPr lang="en-US" sz="2800" dirty="0" smtClean="0"/>
                        <a:t>Age &lt; 18</a:t>
                      </a:r>
                      <a:endParaRPr lang="en-US" sz="2800" dirty="0"/>
                    </a:p>
                  </a:txBody>
                  <a:tcPr anchor="ctr"/>
                </a:tc>
                <a:tc>
                  <a:txBody>
                    <a:bodyPr/>
                    <a:lstStyle/>
                    <a:p>
                      <a:pPr algn="ctr"/>
                      <a:r>
                        <a:rPr lang="en-US" sz="2800" dirty="0" smtClean="0"/>
                        <a:t>10</a:t>
                      </a:r>
                      <a:endParaRPr lang="en-US" sz="2800" dirty="0"/>
                    </a:p>
                  </a:txBody>
                  <a:tcPr anchor="ctr"/>
                </a:tc>
                <a:tc>
                  <a:txBody>
                    <a:bodyPr/>
                    <a:lstStyle/>
                    <a:p>
                      <a:pPr algn="ctr"/>
                      <a:r>
                        <a:rPr lang="en-US" sz="2800" dirty="0" smtClean="0"/>
                        <a:t>20</a:t>
                      </a:r>
                      <a:endParaRPr lang="en-US" sz="2800" dirty="0"/>
                    </a:p>
                  </a:txBody>
                  <a:tcPr anchor="ctr"/>
                </a:tc>
                <a:extLst>
                  <a:ext uri="{0D108BD9-81ED-4DB2-BD59-A6C34878D82A}">
                    <a16:rowId xmlns:a16="http://schemas.microsoft.com/office/drawing/2014/main" val="2781557123"/>
                  </a:ext>
                </a:extLst>
              </a:tr>
              <a:tr h="1071418">
                <a:tc>
                  <a:txBody>
                    <a:bodyPr/>
                    <a:lstStyle/>
                    <a:p>
                      <a:pPr algn="ctr"/>
                      <a:r>
                        <a:rPr lang="en-US" sz="2800" dirty="0" smtClean="0"/>
                        <a:t>Age &gt;= 18</a:t>
                      </a:r>
                      <a:endParaRPr lang="en-US" sz="2800" dirty="0"/>
                    </a:p>
                  </a:txBody>
                  <a:tcPr anchor="ctr"/>
                </a:tc>
                <a:tc>
                  <a:txBody>
                    <a:bodyPr/>
                    <a:lstStyle/>
                    <a:p>
                      <a:pPr algn="ctr"/>
                      <a:r>
                        <a:rPr lang="en-US" sz="2800" dirty="0" smtClean="0"/>
                        <a:t>40</a:t>
                      </a:r>
                      <a:endParaRPr lang="en-US" sz="2800" dirty="0"/>
                    </a:p>
                  </a:txBody>
                  <a:tcPr anchor="ctr"/>
                </a:tc>
                <a:tc>
                  <a:txBody>
                    <a:bodyPr/>
                    <a:lstStyle/>
                    <a:p>
                      <a:pPr algn="ctr"/>
                      <a:r>
                        <a:rPr lang="en-US" sz="2800" dirty="0" smtClean="0"/>
                        <a:t>30</a:t>
                      </a:r>
                      <a:endParaRPr lang="en-US" sz="2800" dirty="0"/>
                    </a:p>
                  </a:txBody>
                  <a:tcPr anchor="ctr"/>
                </a:tc>
                <a:extLst>
                  <a:ext uri="{0D108BD9-81ED-4DB2-BD59-A6C34878D82A}">
                    <a16:rowId xmlns:a16="http://schemas.microsoft.com/office/drawing/2014/main" val="3189273792"/>
                  </a:ext>
                </a:extLst>
              </a:tr>
            </a:tbl>
          </a:graphicData>
        </a:graphic>
      </p:graphicFrame>
      <p:sp>
        <p:nvSpPr>
          <p:cNvPr id="8" name="TextBox 7"/>
          <p:cNvSpPr txBox="1"/>
          <p:nvPr/>
        </p:nvSpPr>
        <p:spPr>
          <a:xfrm>
            <a:off x="8268211" y="1909658"/>
            <a:ext cx="2271969" cy="584775"/>
          </a:xfrm>
          <a:prstGeom prst="rect">
            <a:avLst/>
          </a:prstGeom>
          <a:noFill/>
        </p:spPr>
        <p:txBody>
          <a:bodyPr wrap="none" rtlCol="0">
            <a:spAutoFit/>
          </a:bodyPr>
          <a:lstStyle/>
          <a:p>
            <a:r>
              <a:rPr lang="en-US" sz="3200" b="1" dirty="0" smtClean="0"/>
              <a:t>As Reported</a:t>
            </a:r>
            <a:endParaRPr lang="en-US" sz="3200" b="1" dirty="0"/>
          </a:p>
        </p:txBody>
      </p:sp>
      <p:sp>
        <p:nvSpPr>
          <p:cNvPr id="9" name="TextBox 8"/>
          <p:cNvSpPr txBox="1"/>
          <p:nvPr/>
        </p:nvSpPr>
        <p:spPr>
          <a:xfrm>
            <a:off x="274139" y="1578122"/>
            <a:ext cx="2338525" cy="584775"/>
          </a:xfrm>
          <a:prstGeom prst="rect">
            <a:avLst/>
          </a:prstGeom>
          <a:noFill/>
        </p:spPr>
        <p:txBody>
          <a:bodyPr wrap="none" rtlCol="0">
            <a:spAutoFit/>
          </a:bodyPr>
          <a:lstStyle/>
          <a:p>
            <a:r>
              <a:rPr lang="en-US" sz="3200" b="1" dirty="0" smtClean="0"/>
              <a:t>As collected:</a:t>
            </a:r>
            <a:endParaRPr lang="en-US" sz="3200" b="1" dirty="0"/>
          </a:p>
        </p:txBody>
      </p:sp>
      <p:sp>
        <p:nvSpPr>
          <p:cNvPr id="4" name="Slide Number Placeholder 3"/>
          <p:cNvSpPr>
            <a:spLocks noGrp="1"/>
          </p:cNvSpPr>
          <p:nvPr>
            <p:ph type="sldNum" sz="quarter" idx="12"/>
          </p:nvPr>
        </p:nvSpPr>
        <p:spPr/>
        <p:txBody>
          <a:bodyPr/>
          <a:lstStyle/>
          <a:p>
            <a:fld id="{6B70B6FD-B4DD-4C3C-B591-D26FF6FF6394}" type="slidenum">
              <a:rPr lang="en-US" smtClean="0"/>
              <a:t>19</a:t>
            </a:fld>
            <a:endParaRPr lang="en-US"/>
          </a:p>
        </p:txBody>
      </p:sp>
    </p:spTree>
    <p:extLst>
      <p:ext uri="{BB962C8B-B14F-4D97-AF65-F5344CB8AC3E}">
        <p14:creationId xmlns:p14="http://schemas.microsoft.com/office/powerpoint/2010/main" val="267734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I’ve been asked to address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How is the U.S. Census Bureau's messaging concerning privacy and confidentiality different from 2010? </a:t>
            </a:r>
          </a:p>
          <a:p>
            <a:pPr marL="514350" indent="-514350">
              <a:buFont typeface="+mj-lt"/>
              <a:buAutoNum type="arabicPeriod"/>
            </a:pPr>
            <a:r>
              <a:rPr lang="en-US" dirty="0"/>
              <a:t>What is the U.S. Census Bureau's messaging to explain differential privacy to the public? </a:t>
            </a:r>
          </a:p>
          <a:p>
            <a:pPr marL="514350" indent="-514350">
              <a:buFont typeface="+mj-lt"/>
              <a:buAutoNum type="arabicPeriod"/>
            </a:pPr>
            <a:r>
              <a:rPr lang="en-US" dirty="0" smtClean="0"/>
              <a:t>How </a:t>
            </a:r>
            <a:r>
              <a:rPr lang="en-US" dirty="0"/>
              <a:t>does the U.S. Census Bureau's differential privacy safeguard both individual and block-level data? </a:t>
            </a:r>
          </a:p>
          <a:p>
            <a:pPr marL="514350" indent="-514350">
              <a:buFont typeface="+mj-lt"/>
              <a:buAutoNum type="arabicPeriod"/>
            </a:pPr>
            <a:r>
              <a:rPr lang="en-US" dirty="0"/>
              <a:t>Which industry professionals are conducting penetration tests and what are the results of those tests? How are the results of those tests being communicated to help build public trust in data confidentiality? </a:t>
            </a:r>
            <a:endParaRPr lang="en-US" dirty="0" smtClean="0"/>
          </a:p>
          <a:p>
            <a:pPr marL="514350" indent="-514350">
              <a:buFont typeface="+mj-lt"/>
              <a:buAutoNum type="arabicPeriod"/>
            </a:pPr>
            <a:r>
              <a:rPr lang="en-US" dirty="0"/>
              <a:t>Who is hosting the U.S. Census Bureau's data? Which cloud service is being used? </a:t>
            </a:r>
          </a:p>
          <a:p>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2</a:t>
            </a:fld>
            <a:endParaRPr lang="en-US"/>
          </a:p>
        </p:txBody>
      </p:sp>
    </p:spTree>
    <p:extLst>
      <p:ext uri="{BB962C8B-B14F-4D97-AF65-F5344CB8AC3E}">
        <p14:creationId xmlns:p14="http://schemas.microsoft.com/office/powerpoint/2010/main" val="232176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9047" y="1"/>
            <a:ext cx="4766353" cy="1222376"/>
          </a:xfrm>
        </p:spPr>
        <p:txBody>
          <a:bodyPr>
            <a:normAutofit/>
          </a:bodyPr>
          <a:lstStyle/>
          <a:p>
            <a:r>
              <a:rPr lang="en-US" sz="3200" dirty="0" smtClean="0"/>
              <a:t>Consider a census block:</a:t>
            </a:r>
            <a:endParaRPr lang="en-US" sz="3200" dirty="0"/>
          </a:p>
        </p:txBody>
      </p:sp>
      <p:sp>
        <p:nvSpPr>
          <p:cNvPr id="9" name="TextBox 8"/>
          <p:cNvSpPr txBox="1"/>
          <p:nvPr/>
        </p:nvSpPr>
        <p:spPr>
          <a:xfrm>
            <a:off x="1576467" y="1672622"/>
            <a:ext cx="2338525" cy="584775"/>
          </a:xfrm>
          <a:prstGeom prst="rect">
            <a:avLst/>
          </a:prstGeom>
          <a:noFill/>
        </p:spPr>
        <p:txBody>
          <a:bodyPr wrap="none" rtlCol="0">
            <a:spAutoFit/>
          </a:bodyPr>
          <a:lstStyle/>
          <a:p>
            <a:r>
              <a:rPr lang="en-US" sz="3200" b="1" dirty="0" smtClean="0"/>
              <a:t>As collected:</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06" y="2377664"/>
            <a:ext cx="1163921" cy="6599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55" y="3243653"/>
            <a:ext cx="1163921" cy="65995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264" y="3172683"/>
            <a:ext cx="1137825" cy="64515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922" y="2392461"/>
            <a:ext cx="1137825" cy="645158"/>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4246262251"/>
              </p:ext>
            </p:extLst>
          </p:nvPr>
        </p:nvGraphicFramePr>
        <p:xfrm>
          <a:off x="5333180" y="779917"/>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5</a:t>
                      </a:r>
                      <a:endParaRPr lang="en-US" sz="2400" dirty="0"/>
                    </a:p>
                  </a:txBody>
                  <a:tcPr anchor="ctr"/>
                </a:tc>
                <a:tc>
                  <a:txBody>
                    <a:bodyPr/>
                    <a:lstStyle/>
                    <a:p>
                      <a:pPr algn="ctr"/>
                      <a:r>
                        <a:rPr lang="en-US" sz="2400" dirty="0" smtClean="0"/>
                        <a:t>0</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2</a:t>
                      </a:r>
                      <a:endParaRPr lang="en-US" sz="2400" dirty="0"/>
                    </a:p>
                  </a:txBody>
                  <a:tcPr anchor="ctr"/>
                </a:tc>
                <a:tc>
                  <a:txBody>
                    <a:bodyPr/>
                    <a:lstStyle/>
                    <a:p>
                      <a:pPr algn="ctr"/>
                      <a:r>
                        <a:rPr lang="en-US" sz="2400" dirty="0" smtClean="0"/>
                        <a:t>8</a:t>
                      </a:r>
                      <a:endParaRPr lang="en-US" sz="2400" dirty="0"/>
                    </a:p>
                  </a:txBody>
                  <a:tcPr anchor="ctr"/>
                </a:tc>
                <a:extLst>
                  <a:ext uri="{0D108BD9-81ED-4DB2-BD59-A6C34878D82A}">
                    <a16:rowId xmlns:a16="http://schemas.microsoft.com/office/drawing/2014/main" val="318927379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4133450"/>
              </p:ext>
            </p:extLst>
          </p:nvPr>
        </p:nvGraphicFramePr>
        <p:xfrm>
          <a:off x="5333180" y="3243653"/>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6</a:t>
                      </a:r>
                      <a:endParaRPr lang="en-US" sz="2400" dirty="0"/>
                    </a:p>
                  </a:txBody>
                  <a:tcPr anchor="ctr"/>
                </a:tc>
                <a:tc>
                  <a:txBody>
                    <a:bodyPr/>
                    <a:lstStyle/>
                    <a:p>
                      <a:pPr algn="ctr"/>
                      <a:r>
                        <a:rPr lang="en-US" sz="2400" dirty="0" smtClean="0"/>
                        <a:t>2</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2</a:t>
                      </a:r>
                      <a:endParaRPr lang="en-US" sz="2400" dirty="0"/>
                    </a:p>
                  </a:txBody>
                  <a:tcPr anchor="ctr"/>
                </a:tc>
                <a:tc>
                  <a:txBody>
                    <a:bodyPr/>
                    <a:lstStyle/>
                    <a:p>
                      <a:pPr algn="ctr"/>
                      <a:r>
                        <a:rPr lang="en-US" sz="2400" dirty="0" smtClean="0"/>
                        <a:t>7</a:t>
                      </a:r>
                      <a:endParaRPr lang="en-US" sz="2400" dirty="0"/>
                    </a:p>
                  </a:txBody>
                  <a:tcPr anchor="ctr"/>
                </a:tc>
                <a:extLst>
                  <a:ext uri="{0D108BD9-81ED-4DB2-BD59-A6C34878D82A}">
                    <a16:rowId xmlns:a16="http://schemas.microsoft.com/office/drawing/2014/main" val="3189273792"/>
                  </a:ext>
                </a:extLst>
              </a:tr>
            </a:tbl>
          </a:graphicData>
        </a:graphic>
      </p:graphicFrame>
      <p:sp>
        <p:nvSpPr>
          <p:cNvPr id="18" name="TextBox 17"/>
          <p:cNvSpPr txBox="1"/>
          <p:nvPr/>
        </p:nvSpPr>
        <p:spPr>
          <a:xfrm>
            <a:off x="10016237" y="866154"/>
            <a:ext cx="2127903" cy="1323439"/>
          </a:xfrm>
          <a:prstGeom prst="rect">
            <a:avLst/>
          </a:prstGeom>
          <a:noFill/>
        </p:spPr>
        <p:txBody>
          <a:bodyPr wrap="square" rtlCol="0">
            <a:spAutoFit/>
          </a:bodyPr>
          <a:lstStyle/>
          <a:p>
            <a:r>
              <a:rPr lang="en-US" sz="2000" b="1" dirty="0" smtClean="0"/>
              <a:t>More accurate sex distribution</a:t>
            </a:r>
          </a:p>
          <a:p>
            <a:endParaRPr lang="en-US" sz="2000" b="1" dirty="0"/>
          </a:p>
          <a:p>
            <a:r>
              <a:rPr lang="en-US" sz="2000" b="1" dirty="0" smtClean="0"/>
              <a:t>Pop=15</a:t>
            </a:r>
          </a:p>
        </p:txBody>
      </p:sp>
      <p:sp>
        <p:nvSpPr>
          <p:cNvPr id="19" name="TextBox 18"/>
          <p:cNvSpPr txBox="1"/>
          <p:nvPr/>
        </p:nvSpPr>
        <p:spPr>
          <a:xfrm>
            <a:off x="9968377" y="3298244"/>
            <a:ext cx="2175763" cy="1323439"/>
          </a:xfrm>
          <a:prstGeom prst="rect">
            <a:avLst/>
          </a:prstGeom>
          <a:noFill/>
        </p:spPr>
        <p:txBody>
          <a:bodyPr wrap="square" rtlCol="0">
            <a:spAutoFit/>
          </a:bodyPr>
          <a:lstStyle/>
          <a:p>
            <a:r>
              <a:rPr lang="en-US" sz="2000" b="1" dirty="0" smtClean="0"/>
              <a:t>More accurate age distribution</a:t>
            </a:r>
          </a:p>
          <a:p>
            <a:endParaRPr lang="en-US" sz="2000" b="1" dirty="0"/>
          </a:p>
          <a:p>
            <a:r>
              <a:rPr lang="en-US" sz="2000" b="1" dirty="0" smtClean="0"/>
              <a:t>Pop=17</a:t>
            </a:r>
          </a:p>
        </p:txBody>
      </p:sp>
      <p:sp>
        <p:nvSpPr>
          <p:cNvPr id="6" name="Slide Number Placeholder 5"/>
          <p:cNvSpPr>
            <a:spLocks noGrp="1"/>
          </p:cNvSpPr>
          <p:nvPr>
            <p:ph type="sldNum" sz="quarter" idx="12"/>
          </p:nvPr>
        </p:nvSpPr>
        <p:spPr/>
        <p:txBody>
          <a:bodyPr/>
          <a:lstStyle/>
          <a:p>
            <a:fld id="{6B70B6FD-B4DD-4C3C-B591-D26FF6FF6394}" type="slidenum">
              <a:rPr lang="en-US" smtClean="0"/>
              <a:t>20</a:t>
            </a:fld>
            <a:endParaRPr lang="en-US"/>
          </a:p>
        </p:txBody>
      </p:sp>
      <p:sp>
        <p:nvSpPr>
          <p:cNvPr id="20" name="TextBox 19"/>
          <p:cNvSpPr txBox="1"/>
          <p:nvPr/>
        </p:nvSpPr>
        <p:spPr>
          <a:xfrm>
            <a:off x="1780954" y="5670177"/>
            <a:ext cx="1654620" cy="584775"/>
          </a:xfrm>
          <a:prstGeom prst="rect">
            <a:avLst/>
          </a:prstGeom>
          <a:noFill/>
        </p:spPr>
        <p:txBody>
          <a:bodyPr wrap="none" rtlCol="0">
            <a:spAutoFit/>
          </a:bodyPr>
          <a:lstStyle/>
          <a:p>
            <a:r>
              <a:rPr lang="en-US" sz="3200" b="1" dirty="0" smtClean="0"/>
              <a:t>Pop=16</a:t>
            </a:r>
            <a:endParaRPr lang="en-US" sz="3200" b="1" dirty="0"/>
          </a:p>
        </p:txBody>
      </p:sp>
      <p:graphicFrame>
        <p:nvGraphicFramePr>
          <p:cNvPr id="22" name="Table 21"/>
          <p:cNvGraphicFramePr>
            <a:graphicFrameLocks noGrp="1"/>
          </p:cNvGraphicFramePr>
          <p:nvPr>
            <p:extLst>
              <p:ext uri="{D42A27DB-BD31-4B8C-83A1-F6EECF244321}">
                <p14:modId xmlns:p14="http://schemas.microsoft.com/office/powerpoint/2010/main" val="1988784"/>
              </p:ext>
            </p:extLst>
          </p:nvPr>
        </p:nvGraphicFramePr>
        <p:xfrm>
          <a:off x="336258" y="4023875"/>
          <a:ext cx="4507158" cy="1714788"/>
        </p:xfrm>
        <a:graphic>
          <a:graphicData uri="http://schemas.openxmlformats.org/drawingml/2006/table">
            <a:tbl>
              <a:tblPr firstRow="1" bandRow="1">
                <a:tableStyleId>{5C22544A-7EE6-4342-B048-85BDC9FD1C3A}</a:tableStyleId>
              </a:tblPr>
              <a:tblGrid>
                <a:gridCol w="1647759">
                  <a:extLst>
                    <a:ext uri="{9D8B030D-6E8A-4147-A177-3AD203B41FA5}">
                      <a16:colId xmlns:a16="http://schemas.microsoft.com/office/drawing/2014/main" val="2617195235"/>
                    </a:ext>
                  </a:extLst>
                </a:gridCol>
                <a:gridCol w="1357013">
                  <a:extLst>
                    <a:ext uri="{9D8B030D-6E8A-4147-A177-3AD203B41FA5}">
                      <a16:colId xmlns:a16="http://schemas.microsoft.com/office/drawing/2014/main" val="1217562940"/>
                    </a:ext>
                  </a:extLst>
                </a:gridCol>
                <a:gridCol w="1502386">
                  <a:extLst>
                    <a:ext uri="{9D8B030D-6E8A-4147-A177-3AD203B41FA5}">
                      <a16:colId xmlns:a16="http://schemas.microsoft.com/office/drawing/2014/main" val="2162750278"/>
                    </a:ext>
                  </a:extLst>
                </a:gridCol>
              </a:tblGrid>
              <a:tr h="519967">
                <a:tc>
                  <a:txBody>
                    <a:bodyPr/>
                    <a:lstStyle/>
                    <a:p>
                      <a:pPr algn="ct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extLst>
                  <a:ext uri="{0D108BD9-81ED-4DB2-BD59-A6C34878D82A}">
                    <a16:rowId xmlns:a16="http://schemas.microsoft.com/office/drawing/2014/main" val="2979219699"/>
                  </a:ext>
                </a:extLst>
              </a:tr>
              <a:tr h="519967">
                <a:tc>
                  <a:txBody>
                    <a:bodyPr/>
                    <a:lstStyle/>
                    <a:p>
                      <a:pPr algn="ctr"/>
                      <a:r>
                        <a:rPr lang="en-US" sz="2400" dirty="0" smtClean="0"/>
                        <a:t>Age &lt; 18</a:t>
                      </a:r>
                      <a:endParaRPr lang="en-US" sz="2400" dirty="0"/>
                    </a:p>
                  </a:txBody>
                  <a:tcPr anchor="ctr"/>
                </a:tc>
                <a:tc>
                  <a:txBody>
                    <a:bodyPr/>
                    <a:lstStyle/>
                    <a:p>
                      <a:pPr algn="ctr"/>
                      <a:r>
                        <a:rPr lang="en-US" sz="2400" dirty="0" smtClean="0"/>
                        <a:t>4</a:t>
                      </a:r>
                      <a:endParaRPr lang="en-US" sz="2400" dirty="0"/>
                    </a:p>
                  </a:txBody>
                  <a:tcPr anchor="ctr"/>
                </a:tc>
                <a:tc>
                  <a:txBody>
                    <a:bodyPr/>
                    <a:lstStyle/>
                    <a:p>
                      <a:pPr algn="ctr"/>
                      <a:r>
                        <a:rPr lang="en-US" sz="2400" dirty="0" smtClean="0"/>
                        <a:t>4</a:t>
                      </a:r>
                      <a:endParaRPr lang="en-US" sz="2400" dirty="0"/>
                    </a:p>
                  </a:txBody>
                  <a:tcPr anchor="ctr"/>
                </a:tc>
                <a:extLst>
                  <a:ext uri="{0D108BD9-81ED-4DB2-BD59-A6C34878D82A}">
                    <a16:rowId xmlns:a16="http://schemas.microsoft.com/office/drawing/2014/main" val="2781557123"/>
                  </a:ext>
                </a:extLst>
              </a:tr>
              <a:tr h="674854">
                <a:tc>
                  <a:txBody>
                    <a:bodyPr/>
                    <a:lstStyle/>
                    <a:p>
                      <a:pPr algn="ctr"/>
                      <a:r>
                        <a:rPr lang="en-US" sz="2400" dirty="0" smtClean="0"/>
                        <a:t>Age &gt;= 18</a:t>
                      </a:r>
                      <a:endParaRPr lang="en-US" sz="2400" dirty="0"/>
                    </a:p>
                  </a:txBody>
                  <a:tcPr anchor="ctr"/>
                </a:tc>
                <a:tc>
                  <a:txBody>
                    <a:bodyPr/>
                    <a:lstStyle/>
                    <a:p>
                      <a:pPr algn="ctr"/>
                      <a:r>
                        <a:rPr lang="en-US" sz="2400" dirty="0" smtClean="0"/>
                        <a:t>4</a:t>
                      </a:r>
                      <a:endParaRPr lang="en-US" sz="2400" dirty="0"/>
                    </a:p>
                  </a:txBody>
                  <a:tcPr anchor="ctr"/>
                </a:tc>
                <a:tc>
                  <a:txBody>
                    <a:bodyPr/>
                    <a:lstStyle/>
                    <a:p>
                      <a:pPr algn="ctr"/>
                      <a:r>
                        <a:rPr lang="en-US" sz="2400" dirty="0" smtClean="0"/>
                        <a:t>4</a:t>
                      </a:r>
                      <a:endParaRPr lang="en-US" sz="2400" dirty="0"/>
                    </a:p>
                  </a:txBody>
                  <a:tcPr anchor="ctr"/>
                </a:tc>
                <a:extLst>
                  <a:ext uri="{0D108BD9-81ED-4DB2-BD59-A6C34878D82A}">
                    <a16:rowId xmlns:a16="http://schemas.microsoft.com/office/drawing/2014/main" val="3189273792"/>
                  </a:ext>
                </a:extLst>
              </a:tr>
            </a:tbl>
          </a:graphicData>
        </a:graphic>
      </p:graphicFrame>
    </p:spTree>
    <p:extLst>
      <p:ext uri="{BB962C8B-B14F-4D97-AF65-F5344CB8AC3E}">
        <p14:creationId xmlns:p14="http://schemas.microsoft.com/office/powerpoint/2010/main" val="38923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There was </a:t>
            </a:r>
            <a:r>
              <a:rPr lang="en-US" dirty="0"/>
              <a:t>no off-the-shelf </a:t>
            </a:r>
            <a:r>
              <a:rPr lang="en-US" dirty="0" smtClean="0"/>
              <a:t>system </a:t>
            </a:r>
            <a:r>
              <a:rPr lang="en-US" dirty="0"/>
              <a:t>for applying differential privacy to a national </a:t>
            </a:r>
            <a:r>
              <a:rPr lang="en-US" dirty="0" smtClean="0"/>
              <a:t>census</a:t>
            </a:r>
            <a:endParaRPr lang="en-US" dirty="0"/>
          </a:p>
        </p:txBody>
      </p:sp>
      <p:sp>
        <p:nvSpPr>
          <p:cNvPr id="9" name="Content Placeholder 8"/>
          <p:cNvSpPr>
            <a:spLocks noGrp="1"/>
          </p:cNvSpPr>
          <p:nvPr>
            <p:ph idx="1"/>
          </p:nvPr>
        </p:nvSpPr>
        <p:spPr/>
        <p:txBody>
          <a:bodyPr>
            <a:normAutofit fontScale="85000" lnSpcReduction="10000"/>
          </a:bodyPr>
          <a:lstStyle/>
          <a:p>
            <a:endParaRPr lang="en-US" dirty="0"/>
          </a:p>
          <a:p>
            <a:r>
              <a:rPr lang="en-US" dirty="0" smtClean="0"/>
              <a:t>We had to create a new system that:</a:t>
            </a:r>
          </a:p>
          <a:p>
            <a:pPr lvl="1"/>
            <a:r>
              <a:rPr lang="en-US" dirty="0" smtClean="0"/>
              <a:t>Produced higher-quality statistics at more densely populated geographies</a:t>
            </a:r>
          </a:p>
          <a:p>
            <a:pPr lvl="1"/>
            <a:r>
              <a:rPr lang="en-US" dirty="0" smtClean="0"/>
              <a:t>Produced </a:t>
            </a:r>
            <a:r>
              <a:rPr lang="en-US" dirty="0"/>
              <a:t>consistent tables</a:t>
            </a:r>
          </a:p>
          <a:p>
            <a:pPr marL="1588" lvl="1" indent="0">
              <a:buNone/>
            </a:pPr>
            <a:endParaRPr lang="en-US" dirty="0" smtClean="0"/>
          </a:p>
          <a:p>
            <a:pPr marL="1588" lvl="1" indent="0">
              <a:buNone/>
            </a:pPr>
            <a:r>
              <a:rPr lang="en-US" dirty="0" smtClean="0"/>
              <a:t>We created </a:t>
            </a:r>
            <a:r>
              <a:rPr lang="en-US" dirty="0" smtClean="0"/>
              <a:t>new </a:t>
            </a:r>
            <a:r>
              <a:rPr lang="en-US" dirty="0" smtClean="0"/>
              <a:t>differential privacy </a:t>
            </a:r>
            <a:r>
              <a:rPr lang="en-US" dirty="0" smtClean="0"/>
              <a:t>algorithms </a:t>
            </a:r>
            <a:r>
              <a:rPr lang="en-US" dirty="0" smtClean="0"/>
              <a:t>and </a:t>
            </a:r>
            <a:r>
              <a:rPr lang="en-US" dirty="0" smtClean="0"/>
              <a:t>processing systems </a:t>
            </a:r>
            <a:r>
              <a:rPr lang="en-US" dirty="0" smtClean="0"/>
              <a:t>that:</a:t>
            </a:r>
          </a:p>
          <a:p>
            <a:pPr lvl="1"/>
            <a:r>
              <a:rPr lang="en-US" dirty="0" smtClean="0"/>
              <a:t>Produce </a:t>
            </a:r>
            <a:r>
              <a:rPr lang="en-US" dirty="0" smtClean="0"/>
              <a:t>highly accurate statistics for large populations (e.g. states, counties)</a:t>
            </a:r>
          </a:p>
          <a:p>
            <a:pPr lvl="1"/>
            <a:r>
              <a:rPr lang="en-US" dirty="0" smtClean="0"/>
              <a:t>Create </a:t>
            </a:r>
            <a:r>
              <a:rPr lang="en-US" dirty="0" smtClean="0"/>
              <a:t>privatized microdata that can be used for any tabulation without additional privacy loss</a:t>
            </a:r>
          </a:p>
          <a:p>
            <a:pPr lvl="1"/>
            <a:r>
              <a:rPr lang="en-US" dirty="0" smtClean="0"/>
              <a:t>Fit </a:t>
            </a:r>
            <a:r>
              <a:rPr lang="en-US" dirty="0" smtClean="0"/>
              <a:t>into the decennial census production system</a:t>
            </a:r>
          </a:p>
          <a:p>
            <a:pPr lvl="1"/>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21</a:t>
            </a:fld>
            <a:endParaRPr lang="en-US"/>
          </a:p>
        </p:txBody>
      </p:sp>
    </p:spTree>
    <p:extLst>
      <p:ext uri="{BB962C8B-B14F-4D97-AF65-F5344CB8AC3E}">
        <p14:creationId xmlns:p14="http://schemas.microsoft.com/office/powerpoint/2010/main" val="979658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Disclosure Avoidance System allows the Census Bureau to enforce global confidentiality protections.</a:t>
            </a:r>
            <a:endParaRPr lang="en-US" dirty="0">
              <a:latin typeface="+mn-lt"/>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Unedited File </a:t>
            </a:r>
            <a:endParaRPr lang="en-US" sz="1600" b="1" dirty="0"/>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a:t>
            </a:r>
            <a:r>
              <a:rPr lang="en-US" sz="1600" b="1" dirty="0"/>
              <a:t>Edited File</a:t>
            </a:r>
          </a:p>
        </p:txBody>
      </p:sp>
      <p:sp>
        <p:nvSpPr>
          <p:cNvPr id="10" name="Rectangle 9"/>
          <p:cNvSpPr/>
          <p:nvPr/>
        </p:nvSpPr>
        <p:spPr>
          <a:xfrm>
            <a:off x="7696200" y="284117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a:t>
            </a:r>
            <a:r>
              <a:rPr lang="en-US" sz="1600" b="1" dirty="0" smtClean="0"/>
              <a:t>SF2</a:t>
            </a:r>
            <a:endParaRPr lang="en-US" sz="1600" dirty="0"/>
          </a:p>
        </p:txBody>
      </p:sp>
      <p:sp>
        <p:nvSpPr>
          <p:cNvPr id="12" name="Rectangle 11"/>
          <p:cNvSpPr/>
          <p:nvPr/>
        </p:nvSpPr>
        <p:spPr>
          <a:xfrm>
            <a:off x="9979818" y="3652698"/>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Special tabulations </a:t>
            </a:r>
            <a:r>
              <a:rPr lang="en-US" sz="1600" dirty="0" smtClean="0"/>
              <a:t>and post-census research</a:t>
            </a:r>
            <a:endParaRPr lang="en-US" sz="1600" dirty="0"/>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8" cy="8115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Decennial Response File</a:t>
            </a:r>
            <a:endParaRPr lang="en-US" sz="1600" b="1" dirty="0"/>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sp>
        <p:nvSpPr>
          <p:cNvPr id="24" name="Rectangle 23"/>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Privacy-loss </a:t>
            </a:r>
            <a:r>
              <a:rPr lang="en-US" dirty="0" smtClean="0"/>
              <a:t>Budget,</a:t>
            </a:r>
          </a:p>
          <a:p>
            <a:pPr algn="ctr"/>
            <a:r>
              <a:rPr lang="en-US" dirty="0" smtClean="0"/>
              <a:t>Accuracy Decisions</a:t>
            </a:r>
            <a:endParaRPr lang="en-US" dirty="0"/>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B70B6FD-B4DD-4C3C-B591-D26FF6FF6394}" type="slidenum">
              <a:rPr lang="en-US" smtClean="0"/>
              <a:pPr/>
              <a:t>22</a:t>
            </a:fld>
            <a:endParaRPr lang="en-US"/>
          </a:p>
        </p:txBody>
      </p:sp>
      <p:sp>
        <p:nvSpPr>
          <p:cNvPr id="20" name="TextBox 19"/>
          <p:cNvSpPr txBox="1"/>
          <p:nvPr/>
        </p:nvSpPr>
        <p:spPr>
          <a:xfrm>
            <a:off x="360539" y="2229158"/>
            <a:ext cx="1027845" cy="584775"/>
          </a:xfrm>
          <a:prstGeom prst="rect">
            <a:avLst/>
          </a:prstGeom>
          <a:noFill/>
        </p:spPr>
        <p:txBody>
          <a:bodyPr wrap="none" rtlCol="0">
            <a:spAutoFit/>
          </a:bodyPr>
          <a:lstStyle/>
          <a:p>
            <a:r>
              <a:rPr lang="en-US" sz="3200" b="1" dirty="0" smtClean="0"/>
              <a:t>DRF</a:t>
            </a:r>
            <a:endParaRPr lang="en-US" sz="3200" b="1" dirty="0"/>
          </a:p>
        </p:txBody>
      </p:sp>
      <p:sp>
        <p:nvSpPr>
          <p:cNvPr id="21" name="TextBox 20"/>
          <p:cNvSpPr txBox="1"/>
          <p:nvPr/>
        </p:nvSpPr>
        <p:spPr>
          <a:xfrm>
            <a:off x="2074737" y="2211776"/>
            <a:ext cx="1027845" cy="584775"/>
          </a:xfrm>
          <a:prstGeom prst="rect">
            <a:avLst/>
          </a:prstGeom>
          <a:noFill/>
        </p:spPr>
        <p:txBody>
          <a:bodyPr wrap="none" rtlCol="0">
            <a:spAutoFit/>
          </a:bodyPr>
          <a:lstStyle/>
          <a:p>
            <a:r>
              <a:rPr lang="en-US" sz="3200" b="1" dirty="0" smtClean="0"/>
              <a:t>CUF</a:t>
            </a:r>
            <a:endParaRPr lang="en-US" sz="3200" b="1" dirty="0"/>
          </a:p>
        </p:txBody>
      </p:sp>
      <p:sp>
        <p:nvSpPr>
          <p:cNvPr id="23" name="TextBox 22"/>
          <p:cNvSpPr txBox="1"/>
          <p:nvPr/>
        </p:nvSpPr>
        <p:spPr>
          <a:xfrm>
            <a:off x="7868077" y="2229158"/>
            <a:ext cx="1072730" cy="584775"/>
          </a:xfrm>
          <a:prstGeom prst="rect">
            <a:avLst/>
          </a:prstGeom>
          <a:noFill/>
        </p:spPr>
        <p:txBody>
          <a:bodyPr wrap="none" rtlCol="0">
            <a:spAutoFit/>
          </a:bodyPr>
          <a:lstStyle/>
          <a:p>
            <a:r>
              <a:rPr lang="en-US" sz="3200" b="1" dirty="0" smtClean="0"/>
              <a:t>MDF</a:t>
            </a:r>
            <a:endParaRPr lang="en-US" sz="3200" b="1" dirty="0"/>
          </a:p>
        </p:txBody>
      </p:sp>
      <p:sp>
        <p:nvSpPr>
          <p:cNvPr id="28" name="TextBox 27"/>
          <p:cNvSpPr txBox="1"/>
          <p:nvPr/>
        </p:nvSpPr>
        <p:spPr>
          <a:xfrm>
            <a:off x="3832208" y="2211775"/>
            <a:ext cx="1005403" cy="584775"/>
          </a:xfrm>
          <a:prstGeom prst="rect">
            <a:avLst/>
          </a:prstGeom>
          <a:noFill/>
        </p:spPr>
        <p:txBody>
          <a:bodyPr wrap="none" rtlCol="0">
            <a:spAutoFit/>
          </a:bodyPr>
          <a:lstStyle/>
          <a:p>
            <a:r>
              <a:rPr lang="en-US" sz="3200" b="1" dirty="0" smtClean="0"/>
              <a:t>CEF</a:t>
            </a:r>
            <a:endParaRPr lang="en-US" sz="3200" b="1" dirty="0"/>
          </a:p>
        </p:txBody>
      </p:sp>
      <p:sp>
        <p:nvSpPr>
          <p:cNvPr id="31" name="Rectangle 30"/>
          <p:cNvSpPr/>
          <p:nvPr/>
        </p:nvSpPr>
        <p:spPr>
          <a:xfrm>
            <a:off x="1684349" y="5470992"/>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Confidential data</a:t>
            </a:r>
            <a:endParaRPr lang="en-US" sz="1600" b="1" dirty="0"/>
          </a:p>
        </p:txBody>
      </p:sp>
      <p:sp>
        <p:nvSpPr>
          <p:cNvPr id="33" name="Rectangle 32"/>
          <p:cNvSpPr/>
          <p:nvPr/>
        </p:nvSpPr>
        <p:spPr>
          <a:xfrm>
            <a:off x="8940807" y="5476165"/>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Public data</a:t>
            </a:r>
            <a:endParaRPr lang="en-US" sz="1600" dirty="0"/>
          </a:p>
        </p:txBody>
      </p:sp>
      <p:sp>
        <p:nvSpPr>
          <p:cNvPr id="34" name="TextBox 33"/>
          <p:cNvSpPr txBox="1"/>
          <p:nvPr/>
        </p:nvSpPr>
        <p:spPr>
          <a:xfrm>
            <a:off x="5876622" y="2204110"/>
            <a:ext cx="1051891" cy="584775"/>
          </a:xfrm>
          <a:prstGeom prst="rect">
            <a:avLst/>
          </a:prstGeom>
          <a:noFill/>
        </p:spPr>
        <p:txBody>
          <a:bodyPr wrap="none" rtlCol="0">
            <a:spAutoFit/>
          </a:bodyPr>
          <a:lstStyle/>
          <a:p>
            <a:r>
              <a:rPr lang="en-US" sz="3200" b="1" dirty="0" smtClean="0"/>
              <a:t>DAS</a:t>
            </a:r>
            <a:endParaRPr lang="en-US" sz="3200" b="1" dirty="0"/>
          </a:p>
        </p:txBody>
      </p:sp>
    </p:spTree>
    <p:extLst>
      <p:ext uri="{BB962C8B-B14F-4D97-AF65-F5344CB8AC3E}">
        <p14:creationId xmlns:p14="http://schemas.microsoft.com/office/powerpoint/2010/main" val="839401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3. How </a:t>
            </a:r>
            <a:r>
              <a:rPr lang="en-US" dirty="0"/>
              <a:t>does the U.S. Census Bureau's differential privacy safeguard both individual and block-level data? </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23</a:t>
            </a:fld>
            <a:endParaRPr lang="en-US"/>
          </a:p>
        </p:txBody>
      </p:sp>
    </p:spTree>
    <p:extLst>
      <p:ext uri="{BB962C8B-B14F-4D97-AF65-F5344CB8AC3E}">
        <p14:creationId xmlns:p14="http://schemas.microsoft.com/office/powerpoint/2010/main" val="105219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How </a:t>
            </a:r>
            <a:r>
              <a:rPr lang="en-US" dirty="0"/>
              <a:t>does the U.S. Census Bureau's differential privacy safeguard both individual and block-level data? </a:t>
            </a:r>
          </a:p>
        </p:txBody>
      </p:sp>
      <p:sp>
        <p:nvSpPr>
          <p:cNvPr id="2" name="Content Placeholder 1"/>
          <p:cNvSpPr>
            <a:spLocks noGrp="1"/>
          </p:cNvSpPr>
          <p:nvPr>
            <p:ph idx="1"/>
          </p:nvPr>
        </p:nvSpPr>
        <p:spPr/>
        <p:txBody>
          <a:bodyPr>
            <a:normAutofit fontScale="92500" lnSpcReduction="10000"/>
          </a:bodyPr>
          <a:lstStyle/>
          <a:p>
            <a:r>
              <a:rPr lang="en-US" dirty="0" smtClean="0"/>
              <a:t>Individual data is in the CEF but not in the MDF:</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r>
              <a:rPr lang="en-US" dirty="0" smtClean="0"/>
              <a:t>Block-level data has added noise:</a:t>
            </a:r>
          </a:p>
          <a:p>
            <a:pPr marL="742950" lvl="1" indent="-457200"/>
            <a:r>
              <a:rPr lang="en-US" dirty="0" smtClean="0"/>
              <a:t>The noise makes database reconstruction less accurate.</a:t>
            </a:r>
          </a:p>
          <a:p>
            <a:pPr marL="742950" lvl="1" indent="-457200"/>
            <a:r>
              <a:rPr lang="en-US" dirty="0" smtClean="0"/>
              <a:t>The noise frustrates using block-level data to find specific individuals.</a:t>
            </a:r>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24</a:t>
            </a:fld>
            <a:endParaRPr lang="en-US"/>
          </a:p>
        </p:txBody>
      </p:sp>
      <p:grpSp>
        <p:nvGrpSpPr>
          <p:cNvPr id="4" name="Group 3"/>
          <p:cNvGrpSpPr/>
          <p:nvPr/>
        </p:nvGrpSpPr>
        <p:grpSpPr>
          <a:xfrm>
            <a:off x="3353756" y="1981200"/>
            <a:ext cx="5408287" cy="2105436"/>
            <a:chOff x="3659513" y="2204110"/>
            <a:chExt cx="5408287" cy="2105436"/>
          </a:xfrm>
        </p:grpSpPr>
        <p:sp>
          <p:nvSpPr>
            <p:cNvPr id="6" name="Rectangle 5"/>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a:t>
              </a:r>
              <a:r>
                <a:rPr lang="en-US" sz="1600" b="1" dirty="0"/>
                <a:t>Edited File</a:t>
              </a:r>
            </a:p>
          </p:txBody>
        </p:sp>
        <p:sp>
          <p:nvSpPr>
            <p:cNvPr id="7" name="Rectangle 6"/>
            <p:cNvSpPr/>
            <p:nvPr/>
          </p:nvSpPr>
          <p:spPr>
            <a:xfrm>
              <a:off x="7696200" y="284117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8" name="Rectangle 7"/>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9" name="Straight Arrow Connector 8"/>
            <p:cNvCxnSpPr>
              <a:stCxn id="8" idx="3"/>
              <a:endCxn id="7"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8"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68077" y="2229158"/>
              <a:ext cx="1072730" cy="584775"/>
            </a:xfrm>
            <a:prstGeom prst="rect">
              <a:avLst/>
            </a:prstGeom>
            <a:noFill/>
          </p:spPr>
          <p:txBody>
            <a:bodyPr wrap="none" rtlCol="0">
              <a:spAutoFit/>
            </a:bodyPr>
            <a:lstStyle/>
            <a:p>
              <a:r>
                <a:rPr lang="en-US" sz="3200" b="1" dirty="0" smtClean="0"/>
                <a:t>MDF</a:t>
              </a:r>
              <a:endParaRPr lang="en-US" sz="3200" b="1" dirty="0"/>
            </a:p>
          </p:txBody>
        </p:sp>
        <p:sp>
          <p:nvSpPr>
            <p:cNvPr id="12" name="TextBox 11"/>
            <p:cNvSpPr txBox="1"/>
            <p:nvPr/>
          </p:nvSpPr>
          <p:spPr>
            <a:xfrm>
              <a:off x="3832208" y="2211775"/>
              <a:ext cx="1005403" cy="584775"/>
            </a:xfrm>
            <a:prstGeom prst="rect">
              <a:avLst/>
            </a:prstGeom>
            <a:noFill/>
          </p:spPr>
          <p:txBody>
            <a:bodyPr wrap="none" rtlCol="0">
              <a:spAutoFit/>
            </a:bodyPr>
            <a:lstStyle/>
            <a:p>
              <a:r>
                <a:rPr lang="en-US" sz="3200" b="1" dirty="0" smtClean="0"/>
                <a:t>CEF</a:t>
              </a:r>
              <a:endParaRPr lang="en-US" sz="3200" b="1" dirty="0"/>
            </a:p>
          </p:txBody>
        </p:sp>
        <p:sp>
          <p:nvSpPr>
            <p:cNvPr id="13" name="TextBox 12"/>
            <p:cNvSpPr txBox="1"/>
            <p:nvPr/>
          </p:nvSpPr>
          <p:spPr>
            <a:xfrm>
              <a:off x="5876622" y="2204110"/>
              <a:ext cx="1051891" cy="584775"/>
            </a:xfrm>
            <a:prstGeom prst="rect">
              <a:avLst/>
            </a:prstGeom>
            <a:noFill/>
          </p:spPr>
          <p:txBody>
            <a:bodyPr wrap="none" rtlCol="0">
              <a:spAutoFit/>
            </a:bodyPr>
            <a:lstStyle/>
            <a:p>
              <a:r>
                <a:rPr lang="en-US" sz="3200" b="1" dirty="0" smtClean="0"/>
                <a:t>DAS</a:t>
              </a:r>
              <a:endParaRPr lang="en-US" sz="3200" b="1" dirty="0"/>
            </a:p>
          </p:txBody>
        </p:sp>
      </p:grpSp>
    </p:spTree>
    <p:extLst>
      <p:ext uri="{BB962C8B-B14F-4D97-AF65-F5344CB8AC3E}">
        <p14:creationId xmlns:p14="http://schemas.microsoft.com/office/powerpoint/2010/main" val="3808382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Which </a:t>
            </a:r>
            <a:r>
              <a:rPr lang="en-US" dirty="0"/>
              <a:t>industry professionals are conducting penetration tests and what are the results of those tests? </a:t>
            </a:r>
            <a:r>
              <a:rPr lang="en-US" dirty="0" smtClean="0"/>
              <a:t/>
            </a:r>
            <a:br>
              <a:rPr lang="en-US" dirty="0" smtClean="0"/>
            </a:br>
            <a:r>
              <a:rPr lang="en-US" dirty="0" smtClean="0"/>
              <a:t/>
            </a:r>
            <a:br>
              <a:rPr lang="en-US" dirty="0" smtClean="0"/>
            </a:br>
            <a:r>
              <a:rPr lang="en-US" dirty="0" smtClean="0"/>
              <a:t>How </a:t>
            </a:r>
            <a:r>
              <a:rPr lang="en-US" dirty="0"/>
              <a:t>are the results of those tests being communicated to help build public trust in data confidentiality? </a:t>
            </a:r>
            <a:br>
              <a:rPr lang="en-US" dirty="0"/>
            </a:br>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25</a:t>
            </a:fld>
            <a:endParaRPr lang="en-US"/>
          </a:p>
        </p:txBody>
      </p:sp>
    </p:spTree>
    <p:extLst>
      <p:ext uri="{BB962C8B-B14F-4D97-AF65-F5344CB8AC3E}">
        <p14:creationId xmlns:p14="http://schemas.microsoft.com/office/powerpoint/2010/main" val="3052213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70B6FD-B4DD-4C3C-B591-D26FF6FF6394}" type="slidenum">
              <a:rPr lang="en-US" smtClean="0"/>
              <a:pPr/>
              <a:t>26</a:t>
            </a:fld>
            <a:endParaRPr lang="en-US"/>
          </a:p>
        </p:txBody>
      </p:sp>
      <p:sp>
        <p:nvSpPr>
          <p:cNvPr id="4" name="Title 3"/>
          <p:cNvSpPr>
            <a:spLocks noGrp="1"/>
          </p:cNvSpPr>
          <p:nvPr>
            <p:ph type="title"/>
          </p:nvPr>
        </p:nvSpPr>
        <p:spPr/>
        <p:txBody>
          <a:bodyPr>
            <a:noAutofit/>
          </a:bodyPr>
          <a:lstStyle/>
          <a:p>
            <a:pPr algn="l"/>
            <a:r>
              <a:rPr lang="en-US" sz="3200" dirty="0" smtClean="0"/>
              <a:t>Which </a:t>
            </a:r>
            <a:r>
              <a:rPr lang="en-US" sz="3200" dirty="0"/>
              <a:t>industry professionals are conducting penetration tests and what are the results of those tests? </a:t>
            </a:r>
          </a:p>
        </p:txBody>
      </p:sp>
      <p:sp>
        <p:nvSpPr>
          <p:cNvPr id="5" name="Text Placeholder 4"/>
          <p:cNvSpPr>
            <a:spLocks noGrp="1"/>
          </p:cNvSpPr>
          <p:nvPr>
            <p:ph type="body" sz="quarter" idx="13"/>
          </p:nvPr>
        </p:nvSpPr>
        <p:spPr>
          <a:xfrm>
            <a:off x="339047" y="1600200"/>
            <a:ext cx="11548153" cy="4419600"/>
          </a:xfrm>
        </p:spPr>
        <p:txBody>
          <a:bodyPr>
            <a:normAutofit fontScale="92500"/>
          </a:bodyPr>
          <a:lstStyle/>
          <a:p>
            <a:pPr marL="0" indent="0">
              <a:buNone/>
            </a:pPr>
            <a:r>
              <a:rPr lang="en-US" dirty="0" smtClean="0"/>
              <a:t>There are two kinds of “penetration tests.”</a:t>
            </a:r>
          </a:p>
          <a:p>
            <a:pPr marL="0" indent="0">
              <a:buNone/>
            </a:pPr>
            <a:r>
              <a:rPr lang="en-US" dirty="0" smtClean="0"/>
              <a:t>1. Attacks on the published data</a:t>
            </a:r>
          </a:p>
          <a:p>
            <a:pPr marL="400050" lvl="1" indent="0">
              <a:buNone/>
            </a:pPr>
            <a:r>
              <a:rPr lang="en-US" dirty="0" smtClean="0"/>
              <a:t>The statistical team that performed the </a:t>
            </a:r>
            <a:r>
              <a:rPr lang="en-US" i="1" dirty="0" smtClean="0"/>
              <a:t>reconstruction attack </a:t>
            </a:r>
            <a:r>
              <a:rPr lang="en-US" dirty="0" smtClean="0"/>
              <a:t>is the same team that is building the Disclosure Avoidance System (DAS).</a:t>
            </a:r>
          </a:p>
          <a:p>
            <a:pPr marL="400050" lvl="1" indent="0">
              <a:buNone/>
            </a:pPr>
            <a:r>
              <a:rPr lang="en-US" dirty="0" smtClean="0"/>
              <a:t>We are testing the DAS with data from the 2010 Census to confirm that the DAS will protect against an accurate reconstruction.</a:t>
            </a:r>
          </a:p>
          <a:p>
            <a:pPr marL="0" indent="0">
              <a:buNone/>
            </a:pPr>
            <a:r>
              <a:rPr lang="en-US" dirty="0" smtClean="0"/>
              <a:t>2. Attacks on the computer systems</a:t>
            </a:r>
          </a:p>
          <a:p>
            <a:pPr marL="400050" lvl="1" indent="0">
              <a:buNone/>
            </a:pPr>
            <a:r>
              <a:rPr lang="en-US" dirty="0" smtClean="0"/>
              <a:t>The Census Bureau maintains a comprehensive information security program under the Federal Information Security Management Act (FISMA</a:t>
            </a:r>
            <a:r>
              <a:rPr lang="en-US" dirty="0" smtClean="0"/>
              <a:t>).</a:t>
            </a:r>
            <a:endParaRPr lang="en-US" dirty="0" smtClean="0"/>
          </a:p>
        </p:txBody>
      </p:sp>
    </p:spTree>
    <p:extLst>
      <p:ext uri="{BB962C8B-B14F-4D97-AF65-F5344CB8AC3E}">
        <p14:creationId xmlns:p14="http://schemas.microsoft.com/office/powerpoint/2010/main" val="87466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How </a:t>
            </a:r>
            <a:r>
              <a:rPr lang="en-US" dirty="0"/>
              <a:t>are the results of those tests being communicated to help build public trust in data confidentiality? </a:t>
            </a:r>
          </a:p>
        </p:txBody>
      </p:sp>
      <p:sp>
        <p:nvSpPr>
          <p:cNvPr id="2" name="Content Placeholder 1"/>
          <p:cNvSpPr>
            <a:spLocks noGrp="1"/>
          </p:cNvSpPr>
          <p:nvPr>
            <p:ph idx="1"/>
          </p:nvPr>
        </p:nvSpPr>
        <p:spPr/>
        <p:txBody>
          <a:bodyPr/>
          <a:lstStyle/>
          <a:p>
            <a:r>
              <a:rPr lang="en-US" dirty="0" smtClean="0"/>
              <a:t>We are engaging stakeholders through:</a:t>
            </a:r>
          </a:p>
          <a:p>
            <a:pPr lvl="1"/>
            <a:r>
              <a:rPr lang="en-US" dirty="0" smtClean="0"/>
              <a:t>Talks at academic conferences</a:t>
            </a:r>
          </a:p>
          <a:p>
            <a:pPr lvl="1"/>
            <a:r>
              <a:rPr lang="en-US" dirty="0" smtClean="0"/>
              <a:t>Presentations to stakeholders</a:t>
            </a:r>
          </a:p>
          <a:p>
            <a:pPr lvl="1"/>
            <a:r>
              <a:rPr lang="en-US" dirty="0" smtClean="0"/>
              <a:t>Presentations to advisory groups</a:t>
            </a:r>
          </a:p>
          <a:p>
            <a:pPr lvl="1"/>
            <a:r>
              <a:rPr lang="en-US" dirty="0" smtClean="0"/>
              <a:t>Articles published in academic and popular press</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27</a:t>
            </a:fld>
            <a:endParaRPr lang="en-US"/>
          </a:p>
        </p:txBody>
      </p:sp>
    </p:spTree>
    <p:extLst>
      <p:ext uri="{BB962C8B-B14F-4D97-AF65-F5344CB8AC3E}">
        <p14:creationId xmlns:p14="http://schemas.microsoft.com/office/powerpoint/2010/main" val="1176045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5. Who </a:t>
            </a:r>
            <a:r>
              <a:rPr lang="en-US" dirty="0"/>
              <a:t>is hosting the U.S. Census Bureau's data? </a:t>
            </a:r>
            <a:r>
              <a:rPr lang="en-US" dirty="0" smtClean="0"/>
              <a:t/>
            </a:r>
            <a:br>
              <a:rPr lang="en-US" dirty="0" smtClean="0"/>
            </a:br>
            <a:r>
              <a:rPr lang="en-US" dirty="0" smtClean="0"/>
              <a:t>Which </a:t>
            </a:r>
            <a:r>
              <a:rPr lang="en-US" dirty="0"/>
              <a:t>cloud service is being used? </a:t>
            </a:r>
          </a:p>
        </p:txBody>
      </p:sp>
      <p:sp>
        <p:nvSpPr>
          <p:cNvPr id="3" name="Slide Number Placeholder 2"/>
          <p:cNvSpPr>
            <a:spLocks noGrp="1"/>
          </p:cNvSpPr>
          <p:nvPr>
            <p:ph type="sldNum" sz="quarter" idx="12"/>
          </p:nvPr>
        </p:nvSpPr>
        <p:spPr/>
        <p:txBody>
          <a:bodyPr/>
          <a:lstStyle/>
          <a:p>
            <a:fld id="{6B70B6FD-B4DD-4C3C-B591-D26FF6FF6394}" type="slidenum">
              <a:rPr lang="en-US" smtClean="0"/>
              <a:pPr/>
              <a:t>28</a:t>
            </a:fld>
            <a:endParaRPr lang="en-US"/>
          </a:p>
        </p:txBody>
      </p:sp>
    </p:spTree>
    <p:extLst>
      <p:ext uri="{BB962C8B-B14F-4D97-AF65-F5344CB8AC3E}">
        <p14:creationId xmlns:p14="http://schemas.microsoft.com/office/powerpoint/2010/main" val="1481544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Who </a:t>
            </a:r>
            <a:r>
              <a:rPr lang="en-US" dirty="0"/>
              <a:t>is hosting the U.S. Census Bureau's data? </a:t>
            </a:r>
            <a:r>
              <a:rPr lang="en-US" dirty="0" smtClean="0"/>
              <a:t/>
            </a:r>
            <a:br>
              <a:rPr lang="en-US" dirty="0" smtClean="0"/>
            </a:br>
            <a:r>
              <a:rPr lang="en-US" dirty="0" smtClean="0"/>
              <a:t>Which </a:t>
            </a:r>
            <a:r>
              <a:rPr lang="en-US" dirty="0"/>
              <a:t>cloud service is being used? </a:t>
            </a:r>
          </a:p>
        </p:txBody>
      </p:sp>
      <p:sp>
        <p:nvSpPr>
          <p:cNvPr id="2" name="Content Placeholder 1"/>
          <p:cNvSpPr>
            <a:spLocks noGrp="1"/>
          </p:cNvSpPr>
          <p:nvPr>
            <p:ph idx="1"/>
          </p:nvPr>
        </p:nvSpPr>
        <p:spPr/>
        <p:txBody>
          <a:bodyPr/>
          <a:lstStyle/>
          <a:p>
            <a:r>
              <a:rPr lang="en-US" dirty="0" smtClean="0"/>
              <a:t>Data are hosted on-site and in Amazon Web </a:t>
            </a:r>
            <a:r>
              <a:rPr lang="en-US" dirty="0" smtClean="0"/>
              <a:t>Services in the </a:t>
            </a:r>
            <a:r>
              <a:rPr lang="en-US" dirty="0" err="1" smtClean="0"/>
              <a:t>GovCloud</a:t>
            </a:r>
            <a:r>
              <a:rPr lang="en-US" dirty="0" smtClean="0"/>
              <a:t> with all Census Bureau security protocols in force (it’s as if the </a:t>
            </a:r>
            <a:r>
              <a:rPr lang="en-US" dirty="0" err="1" smtClean="0"/>
              <a:t>GovCloud</a:t>
            </a:r>
            <a:r>
              <a:rPr lang="en-US" dirty="0" smtClean="0"/>
              <a:t> were in our own computer facility)</a:t>
            </a:r>
            <a:endParaRPr lang="en-US" dirty="0" smtClean="0"/>
          </a:p>
          <a:p>
            <a:r>
              <a:rPr lang="en-US" dirty="0" smtClean="0"/>
              <a:t>The Disclosure Avoidance System runs in AWS</a:t>
            </a:r>
          </a:p>
          <a:p>
            <a:pPr lvl="1"/>
            <a:r>
              <a:rPr lang="en-US" dirty="0" smtClean="0"/>
              <a:t>We need the computing power!</a:t>
            </a:r>
            <a:endParaRPr lang="en-US" dirty="0"/>
          </a:p>
        </p:txBody>
      </p:sp>
      <p:sp>
        <p:nvSpPr>
          <p:cNvPr id="3" name="Slide Number Placeholder 2"/>
          <p:cNvSpPr>
            <a:spLocks noGrp="1"/>
          </p:cNvSpPr>
          <p:nvPr>
            <p:ph type="sldNum" sz="quarter" idx="12"/>
          </p:nvPr>
        </p:nvSpPr>
        <p:spPr/>
        <p:txBody>
          <a:bodyPr/>
          <a:lstStyle/>
          <a:p>
            <a:fld id="{6B70B6FD-B4DD-4C3C-B591-D26FF6FF6394}" type="slidenum">
              <a:rPr lang="en-US" smtClean="0"/>
              <a:pPr/>
              <a:t>29</a:t>
            </a:fld>
            <a:endParaRPr lang="en-US"/>
          </a:p>
        </p:txBody>
      </p:sp>
      <p:pic>
        <p:nvPicPr>
          <p:cNvPr id="1026" name="Picture 2" descr="Image result for aws cloud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657600"/>
            <a:ext cx="5254625" cy="295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9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Privacy and Confidentiality: </a:t>
            </a:r>
            <a:br>
              <a:rPr lang="en-US" dirty="0" smtClean="0"/>
            </a:br>
            <a:r>
              <a:rPr lang="en-US" dirty="0" smtClean="0"/>
              <a:t>2010 vs. 2020</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306" y="3636937"/>
            <a:ext cx="1625663" cy="2479725"/>
          </a:xfrm>
          <a:prstGeom prst="rect">
            <a:avLst/>
          </a:prstGeom>
        </p:spPr>
      </p:pic>
      <p:sp>
        <p:nvSpPr>
          <p:cNvPr id="2" name="Slide Number Placeholder 1"/>
          <p:cNvSpPr>
            <a:spLocks noGrp="1"/>
          </p:cNvSpPr>
          <p:nvPr>
            <p:ph type="sldNum" sz="quarter" idx="12"/>
          </p:nvPr>
        </p:nvSpPr>
        <p:spPr/>
        <p:txBody>
          <a:bodyPr/>
          <a:lstStyle/>
          <a:p>
            <a:fld id="{6B70B6FD-B4DD-4C3C-B591-D26FF6FF6394}" type="slidenum">
              <a:rPr lang="en-US" smtClean="0"/>
              <a:pPr/>
              <a:t>3</a:t>
            </a:fld>
            <a:endParaRPr lang="en-US"/>
          </a:p>
        </p:txBody>
      </p:sp>
    </p:spTree>
    <p:extLst>
      <p:ext uri="{BB962C8B-B14F-4D97-AF65-F5344CB8AC3E}">
        <p14:creationId xmlns:p14="http://schemas.microsoft.com/office/powerpoint/2010/main" val="3383244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6B70B6FD-B4DD-4C3C-B591-D26FF6FF6394}" type="slidenum">
              <a:rPr lang="en-US" smtClean="0"/>
              <a:pPr/>
              <a:t>30</a:t>
            </a:fld>
            <a:endParaRPr lang="en-US"/>
          </a:p>
        </p:txBody>
      </p:sp>
    </p:spTree>
    <p:extLst>
      <p:ext uri="{BB962C8B-B14F-4D97-AF65-F5344CB8AC3E}">
        <p14:creationId xmlns:p14="http://schemas.microsoft.com/office/powerpoint/2010/main" val="2443922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2020 System Works: </a:t>
            </a:r>
            <a:br>
              <a:rPr lang="en-US" dirty="0" smtClean="0"/>
            </a:br>
            <a:r>
              <a:rPr lang="en-US" dirty="0" smtClean="0"/>
              <a:t>High-level </a:t>
            </a:r>
            <a:r>
              <a:rPr lang="en-US" dirty="0"/>
              <a:t>Overview</a:t>
            </a:r>
          </a:p>
        </p:txBody>
      </p:sp>
      <p:sp>
        <p:nvSpPr>
          <p:cNvPr id="3" name="Content Placeholder 2"/>
          <p:cNvSpPr>
            <a:spLocks noGrp="1"/>
          </p:cNvSpPr>
          <p:nvPr>
            <p:ph idx="1"/>
          </p:nvPr>
        </p:nvSpPr>
        <p:spPr/>
        <p:txBody>
          <a:bodyPr>
            <a:normAutofit fontScale="92500" lnSpcReduction="20000"/>
          </a:bodyPr>
          <a:lstStyle/>
          <a:p>
            <a:pPr marL="0" lvl="1" indent="0">
              <a:buNone/>
            </a:pPr>
            <a:r>
              <a:rPr lang="en-US" dirty="0" smtClean="0"/>
              <a:t>Every </a:t>
            </a:r>
            <a:r>
              <a:rPr lang="en-US" dirty="0"/>
              <a:t>record in the population </a:t>
            </a:r>
            <a:r>
              <a:rPr lang="en-US" dirty="0" smtClean="0"/>
              <a:t>may be modified</a:t>
            </a:r>
            <a:endParaRPr lang="en-US" dirty="0"/>
          </a:p>
          <a:p>
            <a:pPr lvl="2"/>
            <a:r>
              <a:rPr lang="en-US" dirty="0"/>
              <a:t>But modifications are bounded by </a:t>
            </a:r>
            <a:r>
              <a:rPr lang="en-US" dirty="0" smtClean="0"/>
              <a:t>the global </a:t>
            </a:r>
            <a:r>
              <a:rPr lang="en-US" dirty="0"/>
              <a:t>privacy budget.</a:t>
            </a:r>
          </a:p>
          <a:p>
            <a:pPr marL="0" lvl="1" indent="0">
              <a:buNone/>
            </a:pPr>
            <a:endParaRPr lang="en-US" dirty="0" smtClean="0"/>
          </a:p>
          <a:p>
            <a:pPr marL="0" lvl="1" indent="0">
              <a:buNone/>
            </a:pPr>
            <a:r>
              <a:rPr lang="en-US" dirty="0" smtClean="0"/>
              <a:t>Records </a:t>
            </a:r>
            <a:r>
              <a:rPr lang="en-US" dirty="0"/>
              <a:t>in the tabulation data have no exact counterpart in the confidential data</a:t>
            </a:r>
          </a:p>
          <a:p>
            <a:pPr lvl="2"/>
            <a:r>
              <a:rPr lang="en-US" dirty="0"/>
              <a:t>There is no one-to-one mapping between CEF and MDF records</a:t>
            </a:r>
            <a:r>
              <a:rPr lang="en-US" dirty="0" smtClean="0"/>
              <a:t>.</a:t>
            </a:r>
          </a:p>
          <a:p>
            <a:pPr lvl="2"/>
            <a:endParaRPr lang="en-US" dirty="0" smtClean="0"/>
          </a:p>
          <a:p>
            <a:pPr marL="0" lvl="1" indent="0">
              <a:buNone/>
            </a:pPr>
            <a:r>
              <a:rPr lang="en-US" dirty="0" smtClean="0"/>
              <a:t>Explicitly </a:t>
            </a:r>
            <a:r>
              <a:rPr lang="en-US" dirty="0"/>
              <a:t>protected tabulations (PL-94 and SF-1) have provable, public accuracy </a:t>
            </a:r>
            <a:r>
              <a:rPr lang="en-US" dirty="0" smtClean="0"/>
              <a:t>levels</a:t>
            </a:r>
          </a:p>
          <a:p>
            <a:pPr marL="0" lvl="1" indent="0">
              <a:buNone/>
            </a:pPr>
            <a:endParaRPr lang="en-US" dirty="0" smtClean="0"/>
          </a:p>
          <a:p>
            <a:pPr marL="0" lvl="1" indent="0">
              <a:buNone/>
            </a:pPr>
            <a:r>
              <a:rPr lang="en-US" dirty="0" smtClean="0"/>
              <a:t>The successor to SF2 and AIAN tabulations will also have provable, public accuracy levels</a:t>
            </a:r>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31</a:t>
            </a:fld>
            <a:endParaRPr lang="en-US"/>
          </a:p>
        </p:txBody>
      </p:sp>
    </p:spTree>
    <p:extLst>
      <p:ext uri="{BB962C8B-B14F-4D97-AF65-F5344CB8AC3E}">
        <p14:creationId xmlns:p14="http://schemas.microsoft.com/office/powerpoint/2010/main" val="1522753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87155"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 name="Title 4"/>
          <p:cNvSpPr>
            <a:spLocks noGrp="1"/>
          </p:cNvSpPr>
          <p:nvPr>
            <p:ph type="title"/>
          </p:nvPr>
        </p:nvSpPr>
        <p:spPr/>
        <p:txBody>
          <a:bodyPr/>
          <a:lstStyle/>
          <a:p>
            <a:r>
              <a:rPr lang="en-US" dirty="0" smtClean="0"/>
              <a:t>Two algorithmic choices</a:t>
            </a:r>
            <a:endParaRPr lang="en-US" dirty="0"/>
          </a:p>
        </p:txBody>
      </p:sp>
      <p:sp>
        <p:nvSpPr>
          <p:cNvPr id="2" name="Content Placeholder 1"/>
          <p:cNvSpPr>
            <a:spLocks noGrp="1"/>
          </p:cNvSpPr>
          <p:nvPr>
            <p:ph sz="half" idx="1"/>
          </p:nvPr>
        </p:nvSpPr>
        <p:spPr/>
        <p:txBody>
          <a:bodyPr/>
          <a:lstStyle/>
          <a:p>
            <a:pPr algn="ctr"/>
            <a:r>
              <a:rPr lang="en-US" dirty="0" smtClean="0"/>
              <a:t>Block-by-block algorithm:</a:t>
            </a:r>
          </a:p>
          <a:p>
            <a:pPr algn="ctr"/>
            <a:endParaRPr lang="en-US" dirty="0"/>
          </a:p>
        </p:txBody>
      </p:sp>
      <p:sp>
        <p:nvSpPr>
          <p:cNvPr id="4" name="Content Placeholder 3"/>
          <p:cNvSpPr>
            <a:spLocks noGrp="1"/>
          </p:cNvSpPr>
          <p:nvPr>
            <p:ph sz="half" idx="2"/>
          </p:nvPr>
        </p:nvSpPr>
        <p:spPr/>
        <p:txBody>
          <a:bodyPr/>
          <a:lstStyle/>
          <a:p>
            <a:pPr algn="ctr"/>
            <a:r>
              <a:rPr lang="en-US" dirty="0" smtClean="0"/>
              <a:t>Top-down algorithm:</a:t>
            </a:r>
            <a:endParaRPr lang="en-US" dirty="0"/>
          </a:p>
        </p:txBody>
      </p:sp>
      <p:sp>
        <p:nvSpPr>
          <p:cNvPr id="18" name="Rectangle 17"/>
          <p:cNvSpPr/>
          <p:nvPr/>
        </p:nvSpPr>
        <p:spPr>
          <a:xfrm>
            <a:off x="267708" y="3352799"/>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8 million blocks</a:t>
            </a:r>
            <a:endParaRPr lang="en-US" sz="1600" b="1" dirty="0"/>
          </a:p>
        </p:txBody>
      </p:sp>
      <p:sp>
        <p:nvSpPr>
          <p:cNvPr id="19" name="Rectangle 18"/>
          <p:cNvSpPr/>
          <p:nvPr/>
        </p:nvSpPr>
        <p:spPr>
          <a:xfrm>
            <a:off x="3883504" y="3352799"/>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8 million protected blocks</a:t>
            </a:r>
            <a:endParaRPr lang="en-US" sz="1600" b="1" dirty="0">
              <a:solidFill>
                <a:schemeClr val="bg1"/>
              </a:solidFill>
            </a:endParaRPr>
          </a:p>
        </p:txBody>
      </p:sp>
      <p:sp>
        <p:nvSpPr>
          <p:cNvPr id="20" name="Rectangle 19"/>
          <p:cNvSpPr/>
          <p:nvPr/>
        </p:nvSpPr>
        <p:spPr>
          <a:xfrm>
            <a:off x="1979145" y="3352799"/>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Disclosure Avoidance System</a:t>
            </a:r>
            <a:endParaRPr lang="en-US" sz="1600" b="1" dirty="0">
              <a:solidFill>
                <a:schemeClr val="bg1"/>
              </a:solidFill>
            </a:endParaRPr>
          </a:p>
        </p:txBody>
      </p:sp>
      <p:cxnSp>
        <p:nvCxnSpPr>
          <p:cNvPr id="9" name="Straight Arrow Connector 8"/>
          <p:cNvCxnSpPr>
            <a:stCxn id="18" idx="3"/>
            <a:endCxn id="20" idx="1"/>
          </p:cNvCxnSpPr>
          <p:nvPr/>
        </p:nvCxnSpPr>
        <p:spPr>
          <a:xfrm>
            <a:off x="1617177" y="4086983"/>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3503145" y="4086983"/>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9560"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3" name="Rectangle 22"/>
          <p:cNvSpPr/>
          <p:nvPr/>
        </p:nvSpPr>
        <p:spPr>
          <a:xfrm>
            <a:off x="499974"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4" name="Rectangle 23"/>
          <p:cNvSpPr/>
          <p:nvPr/>
        </p:nvSpPr>
        <p:spPr>
          <a:xfrm>
            <a:off x="765767"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5" name="Rectangle 24"/>
          <p:cNvSpPr/>
          <p:nvPr/>
        </p:nvSpPr>
        <p:spPr>
          <a:xfrm>
            <a:off x="996181" y="49571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5"/>
          <p:cNvSpPr/>
          <p:nvPr/>
        </p:nvSpPr>
        <p:spPr>
          <a:xfrm>
            <a:off x="421960"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6"/>
          <p:cNvSpPr/>
          <p:nvPr/>
        </p:nvSpPr>
        <p:spPr>
          <a:xfrm>
            <a:off x="652374"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Rectangle 27"/>
          <p:cNvSpPr/>
          <p:nvPr/>
        </p:nvSpPr>
        <p:spPr>
          <a:xfrm>
            <a:off x="918167"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9"/>
          <p:cNvSpPr/>
          <p:nvPr/>
        </p:nvSpPr>
        <p:spPr>
          <a:xfrm>
            <a:off x="1256741" y="49530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2" name="Rectangle 31"/>
          <p:cNvSpPr/>
          <p:nvPr/>
        </p:nvSpPr>
        <p:spPr>
          <a:xfrm>
            <a:off x="1409141" y="510540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Rectangle 28"/>
          <p:cNvSpPr/>
          <p:nvPr/>
        </p:nvSpPr>
        <p:spPr>
          <a:xfrm>
            <a:off x="1148581" y="51095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4" name="Rectangle 33"/>
          <p:cNvSpPr/>
          <p:nvPr/>
        </p:nvSpPr>
        <p:spPr>
          <a:xfrm>
            <a:off x="1487155"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5" name="Rectangle 34"/>
          <p:cNvSpPr/>
          <p:nvPr/>
        </p:nvSpPr>
        <p:spPr>
          <a:xfrm>
            <a:off x="269560"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6" name="Rectangle 35"/>
          <p:cNvSpPr/>
          <p:nvPr/>
        </p:nvSpPr>
        <p:spPr>
          <a:xfrm>
            <a:off x="499974"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7" name="Rectangle 36"/>
          <p:cNvSpPr/>
          <p:nvPr/>
        </p:nvSpPr>
        <p:spPr>
          <a:xfrm>
            <a:off x="765767"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8" name="Rectangle 37"/>
          <p:cNvSpPr/>
          <p:nvPr/>
        </p:nvSpPr>
        <p:spPr>
          <a:xfrm>
            <a:off x="996181" y="52661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9" name="Rectangle 38"/>
          <p:cNvSpPr/>
          <p:nvPr/>
        </p:nvSpPr>
        <p:spPr>
          <a:xfrm>
            <a:off x="421960"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0" name="Rectangle 39"/>
          <p:cNvSpPr/>
          <p:nvPr/>
        </p:nvSpPr>
        <p:spPr>
          <a:xfrm>
            <a:off x="652374"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1" name="Rectangle 40"/>
          <p:cNvSpPr/>
          <p:nvPr/>
        </p:nvSpPr>
        <p:spPr>
          <a:xfrm>
            <a:off x="918167"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 name="Rectangle 41"/>
          <p:cNvSpPr/>
          <p:nvPr/>
        </p:nvSpPr>
        <p:spPr>
          <a:xfrm>
            <a:off x="1256741" y="52619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3" name="Rectangle 42"/>
          <p:cNvSpPr/>
          <p:nvPr/>
        </p:nvSpPr>
        <p:spPr>
          <a:xfrm>
            <a:off x="1409141" y="541439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4" name="Rectangle 43"/>
          <p:cNvSpPr/>
          <p:nvPr/>
        </p:nvSpPr>
        <p:spPr>
          <a:xfrm>
            <a:off x="1148581" y="5418592"/>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5" name="Rectangle 44"/>
          <p:cNvSpPr/>
          <p:nvPr/>
        </p:nvSpPr>
        <p:spPr>
          <a:xfrm>
            <a:off x="1461077"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6" name="Rectangle 45"/>
          <p:cNvSpPr/>
          <p:nvPr/>
        </p:nvSpPr>
        <p:spPr>
          <a:xfrm>
            <a:off x="243482"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7" name="Rectangle 46"/>
          <p:cNvSpPr/>
          <p:nvPr/>
        </p:nvSpPr>
        <p:spPr>
          <a:xfrm>
            <a:off x="473896"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8" name="Rectangle 47"/>
          <p:cNvSpPr/>
          <p:nvPr/>
        </p:nvSpPr>
        <p:spPr>
          <a:xfrm>
            <a:off x="739689"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9" name="Rectangle 48"/>
          <p:cNvSpPr/>
          <p:nvPr/>
        </p:nvSpPr>
        <p:spPr>
          <a:xfrm>
            <a:off x="970103" y="55867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0" name="Rectangle 49"/>
          <p:cNvSpPr/>
          <p:nvPr/>
        </p:nvSpPr>
        <p:spPr>
          <a:xfrm>
            <a:off x="395882"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1" name="Rectangle 50"/>
          <p:cNvSpPr/>
          <p:nvPr/>
        </p:nvSpPr>
        <p:spPr>
          <a:xfrm>
            <a:off x="626296"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2" name="Rectangle 51"/>
          <p:cNvSpPr/>
          <p:nvPr/>
        </p:nvSpPr>
        <p:spPr>
          <a:xfrm>
            <a:off x="892089"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52"/>
          <p:cNvSpPr/>
          <p:nvPr/>
        </p:nvSpPr>
        <p:spPr>
          <a:xfrm>
            <a:off x="1230663" y="55825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53"/>
          <p:cNvSpPr/>
          <p:nvPr/>
        </p:nvSpPr>
        <p:spPr>
          <a:xfrm>
            <a:off x="1383063" y="5734964"/>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54"/>
          <p:cNvSpPr/>
          <p:nvPr/>
        </p:nvSpPr>
        <p:spPr>
          <a:xfrm>
            <a:off x="1122503" y="57391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55"/>
          <p:cNvSpPr/>
          <p:nvPr/>
        </p:nvSpPr>
        <p:spPr>
          <a:xfrm>
            <a:off x="1461077"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7" name="Rectangle 56"/>
          <p:cNvSpPr/>
          <p:nvPr/>
        </p:nvSpPr>
        <p:spPr>
          <a:xfrm>
            <a:off x="243482"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8" name="Rectangle 57"/>
          <p:cNvSpPr/>
          <p:nvPr/>
        </p:nvSpPr>
        <p:spPr>
          <a:xfrm>
            <a:off x="473896"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9" name="Rectangle 58"/>
          <p:cNvSpPr/>
          <p:nvPr/>
        </p:nvSpPr>
        <p:spPr>
          <a:xfrm>
            <a:off x="739689"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970103" y="5895756"/>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4" name="Rectangle 63"/>
          <p:cNvSpPr/>
          <p:nvPr/>
        </p:nvSpPr>
        <p:spPr>
          <a:xfrm>
            <a:off x="1230663" y="5891560"/>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7" name="Rectangle 66"/>
          <p:cNvSpPr/>
          <p:nvPr/>
        </p:nvSpPr>
        <p:spPr>
          <a:xfrm>
            <a:off x="5096144"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8" name="Rectangle 67"/>
          <p:cNvSpPr/>
          <p:nvPr/>
        </p:nvSpPr>
        <p:spPr>
          <a:xfrm>
            <a:off x="3878549"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9" name="Rectangle 68"/>
          <p:cNvSpPr/>
          <p:nvPr/>
        </p:nvSpPr>
        <p:spPr>
          <a:xfrm>
            <a:off x="4108963"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0" name="Rectangle 69"/>
          <p:cNvSpPr/>
          <p:nvPr/>
        </p:nvSpPr>
        <p:spPr>
          <a:xfrm>
            <a:off x="4374756"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1" name="Rectangle 70"/>
          <p:cNvSpPr/>
          <p:nvPr/>
        </p:nvSpPr>
        <p:spPr>
          <a:xfrm>
            <a:off x="4605170" y="49571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2" name="Rectangle 71"/>
          <p:cNvSpPr/>
          <p:nvPr/>
        </p:nvSpPr>
        <p:spPr>
          <a:xfrm>
            <a:off x="4030949"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3" name="Rectangle 72"/>
          <p:cNvSpPr/>
          <p:nvPr/>
        </p:nvSpPr>
        <p:spPr>
          <a:xfrm>
            <a:off x="4261363"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4" name="Rectangle 73"/>
          <p:cNvSpPr/>
          <p:nvPr/>
        </p:nvSpPr>
        <p:spPr>
          <a:xfrm>
            <a:off x="4527156"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5" name="Rectangle 74"/>
          <p:cNvSpPr/>
          <p:nvPr/>
        </p:nvSpPr>
        <p:spPr>
          <a:xfrm>
            <a:off x="4865730" y="49529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6" name="Rectangle 75"/>
          <p:cNvSpPr/>
          <p:nvPr/>
        </p:nvSpPr>
        <p:spPr>
          <a:xfrm>
            <a:off x="5018130" y="510539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7" name="Rectangle 76"/>
          <p:cNvSpPr/>
          <p:nvPr/>
        </p:nvSpPr>
        <p:spPr>
          <a:xfrm>
            <a:off x="4757570" y="51095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8" name="Rectangle 77"/>
          <p:cNvSpPr/>
          <p:nvPr/>
        </p:nvSpPr>
        <p:spPr>
          <a:xfrm>
            <a:off x="5096144"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9" name="Rectangle 78"/>
          <p:cNvSpPr/>
          <p:nvPr/>
        </p:nvSpPr>
        <p:spPr>
          <a:xfrm>
            <a:off x="3878549"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0" name="Rectangle 79"/>
          <p:cNvSpPr/>
          <p:nvPr/>
        </p:nvSpPr>
        <p:spPr>
          <a:xfrm>
            <a:off x="4108963"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1" name="Rectangle 80"/>
          <p:cNvSpPr/>
          <p:nvPr/>
        </p:nvSpPr>
        <p:spPr>
          <a:xfrm>
            <a:off x="4374756"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2" name="Rectangle 81"/>
          <p:cNvSpPr/>
          <p:nvPr/>
        </p:nvSpPr>
        <p:spPr>
          <a:xfrm>
            <a:off x="4605170" y="52661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3" name="Rectangle 82"/>
          <p:cNvSpPr/>
          <p:nvPr/>
        </p:nvSpPr>
        <p:spPr>
          <a:xfrm>
            <a:off x="4030949"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4" name="Rectangle 83"/>
          <p:cNvSpPr/>
          <p:nvPr/>
        </p:nvSpPr>
        <p:spPr>
          <a:xfrm>
            <a:off x="4261363"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5" name="Rectangle 84"/>
          <p:cNvSpPr/>
          <p:nvPr/>
        </p:nvSpPr>
        <p:spPr>
          <a:xfrm>
            <a:off x="4527156"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6" name="Rectangle 85"/>
          <p:cNvSpPr/>
          <p:nvPr/>
        </p:nvSpPr>
        <p:spPr>
          <a:xfrm>
            <a:off x="4865730" y="52619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7" name="Rectangle 86"/>
          <p:cNvSpPr/>
          <p:nvPr/>
        </p:nvSpPr>
        <p:spPr>
          <a:xfrm>
            <a:off x="5018130" y="541439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8" name="Rectangle 87"/>
          <p:cNvSpPr/>
          <p:nvPr/>
        </p:nvSpPr>
        <p:spPr>
          <a:xfrm>
            <a:off x="4757570" y="5418587"/>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9" name="Rectangle 88"/>
          <p:cNvSpPr/>
          <p:nvPr/>
        </p:nvSpPr>
        <p:spPr>
          <a:xfrm>
            <a:off x="5070066"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0" name="Rectangle 89"/>
          <p:cNvSpPr/>
          <p:nvPr/>
        </p:nvSpPr>
        <p:spPr>
          <a:xfrm>
            <a:off x="3852471"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1" name="Rectangle 90"/>
          <p:cNvSpPr/>
          <p:nvPr/>
        </p:nvSpPr>
        <p:spPr>
          <a:xfrm>
            <a:off x="4082885"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2" name="Rectangle 91"/>
          <p:cNvSpPr/>
          <p:nvPr/>
        </p:nvSpPr>
        <p:spPr>
          <a:xfrm>
            <a:off x="4348678"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3" name="Rectangle 92"/>
          <p:cNvSpPr/>
          <p:nvPr/>
        </p:nvSpPr>
        <p:spPr>
          <a:xfrm>
            <a:off x="4579092" y="55867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4" name="Rectangle 93"/>
          <p:cNvSpPr/>
          <p:nvPr/>
        </p:nvSpPr>
        <p:spPr>
          <a:xfrm>
            <a:off x="4004871"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5" name="Rectangle 94"/>
          <p:cNvSpPr/>
          <p:nvPr/>
        </p:nvSpPr>
        <p:spPr>
          <a:xfrm>
            <a:off x="4235285"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6" name="Rectangle 95"/>
          <p:cNvSpPr/>
          <p:nvPr/>
        </p:nvSpPr>
        <p:spPr>
          <a:xfrm>
            <a:off x="4501078"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7" name="Rectangle 96"/>
          <p:cNvSpPr/>
          <p:nvPr/>
        </p:nvSpPr>
        <p:spPr>
          <a:xfrm>
            <a:off x="4839652" y="55825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8" name="Rectangle 97"/>
          <p:cNvSpPr/>
          <p:nvPr/>
        </p:nvSpPr>
        <p:spPr>
          <a:xfrm>
            <a:off x="4992052" y="5734959"/>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9" name="Rectangle 98"/>
          <p:cNvSpPr/>
          <p:nvPr/>
        </p:nvSpPr>
        <p:spPr>
          <a:xfrm>
            <a:off x="4731492" y="57391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0" name="Rectangle 99"/>
          <p:cNvSpPr/>
          <p:nvPr/>
        </p:nvSpPr>
        <p:spPr>
          <a:xfrm>
            <a:off x="5070066"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1" name="Rectangle 100"/>
          <p:cNvSpPr/>
          <p:nvPr/>
        </p:nvSpPr>
        <p:spPr>
          <a:xfrm>
            <a:off x="3852471"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2" name="Rectangle 101"/>
          <p:cNvSpPr/>
          <p:nvPr/>
        </p:nvSpPr>
        <p:spPr>
          <a:xfrm>
            <a:off x="4082885"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3" name="Rectangle 102"/>
          <p:cNvSpPr/>
          <p:nvPr/>
        </p:nvSpPr>
        <p:spPr>
          <a:xfrm>
            <a:off x="4348678"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4" name="Rectangle 103"/>
          <p:cNvSpPr/>
          <p:nvPr/>
        </p:nvSpPr>
        <p:spPr>
          <a:xfrm>
            <a:off x="4579092" y="5895751"/>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5" name="Rectangle 104"/>
          <p:cNvSpPr/>
          <p:nvPr/>
        </p:nvSpPr>
        <p:spPr>
          <a:xfrm>
            <a:off x="4839652" y="5891555"/>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330M records</a:t>
            </a:r>
            <a:endParaRPr lang="en-US" sz="1600" b="1" dirty="0"/>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National Histogram</a:t>
            </a:r>
            <a:endParaRPr lang="en-US" sz="1600" b="1" dirty="0">
              <a:solidFill>
                <a:schemeClr val="bg1"/>
              </a:solidFill>
            </a:endParaRP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State-level measurements</a:t>
            </a:r>
            <a:endParaRPr lang="en-US" sz="1600" b="1" dirty="0"/>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County-level measurements</a:t>
            </a:r>
            <a:endParaRPr lang="en-US" sz="1600" b="1" dirty="0"/>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Tract-level measurements</a:t>
            </a:r>
            <a:endParaRPr lang="en-US" sz="1600" b="1" dirty="0"/>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Block-level measurements</a:t>
            </a:r>
            <a:endParaRPr lang="en-US" sz="1600" b="1" dirty="0"/>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51 state histograms</a:t>
            </a:r>
            <a:endParaRPr lang="en-US" sz="1600" b="1" dirty="0">
              <a:solidFill>
                <a:schemeClr val="bg1"/>
              </a:solidFill>
            </a:endParaRP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3,142 county histograms</a:t>
            </a:r>
            <a:endParaRPr lang="en-US" sz="1600" b="1" dirty="0">
              <a:solidFill>
                <a:schemeClr val="bg1"/>
              </a:solidFill>
            </a:endParaRP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75,000 census tract histograms</a:t>
            </a:r>
            <a:endParaRPr lang="en-US" sz="1600" b="1" dirty="0">
              <a:solidFill>
                <a:schemeClr val="bg1"/>
              </a:solidFill>
            </a:endParaRP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8 million block histograms</a:t>
            </a:r>
            <a:endParaRPr lang="en-US" sz="1600" b="1" dirty="0">
              <a:solidFill>
                <a:schemeClr val="bg1"/>
              </a:solidFill>
            </a:endParaRP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dirty="0"/>
              <a:t>ε</a:t>
            </a:r>
            <a:endParaRPr lang="en-US" sz="3200" dirty="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6" name="Slide Number Placeholder 155"/>
          <p:cNvSpPr>
            <a:spLocks noGrp="1"/>
          </p:cNvSpPr>
          <p:nvPr>
            <p:ph type="sldNum" sz="quarter" idx="12"/>
          </p:nvPr>
        </p:nvSpPr>
        <p:spPr/>
        <p:txBody>
          <a:bodyPr/>
          <a:lstStyle/>
          <a:p>
            <a:fld id="{6B70B6FD-B4DD-4C3C-B591-D26FF6FF6394}" type="slidenum">
              <a:rPr lang="en-US" smtClean="0"/>
              <a:pPr/>
              <a:t>32</a:t>
            </a:fld>
            <a:endParaRPr lang="en-US"/>
          </a:p>
        </p:txBody>
      </p:sp>
    </p:spTree>
    <p:extLst>
      <p:ext uri="{BB962C8B-B14F-4D97-AF65-F5344CB8AC3E}">
        <p14:creationId xmlns:p14="http://schemas.microsoft.com/office/powerpoint/2010/main" val="186064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895600"/>
            <a:ext cx="11049000" cy="2971800"/>
          </a:xfrm>
        </p:spPr>
        <p:txBody>
          <a:bodyPr>
            <a:noAutofit/>
          </a:bodyPr>
          <a:lstStyle/>
          <a:p>
            <a:r>
              <a:rPr lang="en-US" sz="4000" dirty="0" smtClean="0">
                <a:solidFill>
                  <a:srgbClr val="FF0000"/>
                </a:solidFill>
              </a:rPr>
              <a:t>What is the correct value of epsilon?</a:t>
            </a:r>
          </a:p>
          <a:p>
            <a:r>
              <a:rPr lang="en-US" sz="4000" dirty="0" smtClean="0">
                <a:solidFill>
                  <a:srgbClr val="FF0000"/>
                </a:solidFill>
              </a:rPr>
              <a:t>Where should the accuracy be allocated?</a:t>
            </a:r>
            <a:endParaRPr lang="en-US" sz="4000" dirty="0">
              <a:solidFill>
                <a:srgbClr val="FF0000"/>
              </a:solidFill>
            </a:endParaRPr>
          </a:p>
        </p:txBody>
      </p:sp>
      <p:sp>
        <p:nvSpPr>
          <p:cNvPr id="2" name="Title 1"/>
          <p:cNvSpPr>
            <a:spLocks noGrp="1"/>
          </p:cNvSpPr>
          <p:nvPr>
            <p:ph type="title"/>
          </p:nvPr>
        </p:nvSpPr>
        <p:spPr>
          <a:xfrm>
            <a:off x="723900" y="427038"/>
            <a:ext cx="10972800" cy="1143000"/>
          </a:xfrm>
        </p:spPr>
        <p:txBody>
          <a:bodyPr/>
          <a:lstStyle/>
          <a:p>
            <a:r>
              <a:rPr lang="en-US" dirty="0" smtClean="0"/>
              <a:t>Two public policy choices:</a:t>
            </a:r>
            <a:endParaRPr lang="en-US" dirty="0"/>
          </a:p>
        </p:txBody>
      </p:sp>
      <p:sp>
        <p:nvSpPr>
          <p:cNvPr id="6" name="Slide Number Placeholder 5"/>
          <p:cNvSpPr>
            <a:spLocks noGrp="1"/>
          </p:cNvSpPr>
          <p:nvPr>
            <p:ph type="sldNum" sz="quarter" idx="12"/>
          </p:nvPr>
        </p:nvSpPr>
        <p:spPr/>
        <p:txBody>
          <a:bodyPr/>
          <a:lstStyle/>
          <a:p>
            <a:fld id="{6B70B6FD-B4DD-4C3C-B591-D26FF6FF6394}" type="slidenum">
              <a:rPr lang="en-US" smtClean="0"/>
              <a:pPr/>
              <a:t>33</a:t>
            </a:fld>
            <a:endParaRPr lang="en-US"/>
          </a:p>
        </p:txBody>
      </p:sp>
    </p:spTree>
    <p:extLst>
      <p:ext uri="{BB962C8B-B14F-4D97-AF65-F5344CB8AC3E}">
        <p14:creationId xmlns:p14="http://schemas.microsoft.com/office/powerpoint/2010/main" val="4287147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4FA4D-1377-44C9-B522-F931EB3B2FC2}"/>
              </a:ext>
            </a:extLst>
          </p:cNvPr>
          <p:cNvSpPr>
            <a:spLocks noGrp="1"/>
          </p:cNvSpPr>
          <p:nvPr>
            <p:ph type="title"/>
          </p:nvPr>
        </p:nvSpPr>
        <p:spPr/>
        <p:txBody>
          <a:bodyPr>
            <a:normAutofit/>
          </a:bodyPr>
          <a:lstStyle/>
          <a:p>
            <a:r>
              <a:rPr lang="en-US" dirty="0" smtClean="0"/>
              <a:t>But the </a:t>
            </a:r>
            <a:r>
              <a:rPr lang="en-US" dirty="0"/>
              <a:t>Choice Problem for </a:t>
            </a:r>
            <a:r>
              <a:rPr lang="en-US" dirty="0" smtClean="0"/>
              <a:t>Redistricting  Tabulations </a:t>
            </a:r>
            <a:r>
              <a:rPr lang="en-US" dirty="0"/>
              <a:t>I</a:t>
            </a:r>
            <a:r>
              <a:rPr lang="en-US" dirty="0" smtClean="0"/>
              <a:t>s More </a:t>
            </a:r>
            <a:r>
              <a:rPr lang="en-US" dirty="0"/>
              <a:t>Challenging</a:t>
            </a:r>
          </a:p>
        </p:txBody>
      </p:sp>
      <p:sp>
        <p:nvSpPr>
          <p:cNvPr id="4" name="Content Placeholder 3">
            <a:extLst>
              <a:ext uri="{FF2B5EF4-FFF2-40B4-BE49-F238E27FC236}">
                <a16:creationId xmlns:a16="http://schemas.microsoft.com/office/drawing/2014/main" id="{25BB7CEE-8FB8-48CC-850F-908C5DE0587D}"/>
              </a:ext>
            </a:extLst>
          </p:cNvPr>
          <p:cNvSpPr>
            <a:spLocks noGrp="1"/>
          </p:cNvSpPr>
          <p:nvPr>
            <p:ph idx="1"/>
          </p:nvPr>
        </p:nvSpPr>
        <p:spPr>
          <a:xfrm>
            <a:off x="838200" y="1690688"/>
            <a:ext cx="10515600" cy="4272367"/>
          </a:xfrm>
        </p:spPr>
        <p:txBody>
          <a:bodyPr>
            <a:normAutofit fontScale="77500" lnSpcReduction="20000"/>
          </a:bodyPr>
          <a:lstStyle/>
          <a:p>
            <a:r>
              <a:rPr lang="en-US" dirty="0"/>
              <a:t>In the redistricting application, the fitness-for-use is based on </a:t>
            </a:r>
            <a:r>
              <a:rPr lang="en-US" dirty="0" smtClean="0"/>
              <a:t>:</a:t>
            </a:r>
            <a:endParaRPr lang="en-US" dirty="0"/>
          </a:p>
          <a:p>
            <a:pPr lvl="1"/>
            <a:r>
              <a:rPr lang="en-US" dirty="0"/>
              <a:t>Supreme Court one-person one-vote </a:t>
            </a:r>
            <a:r>
              <a:rPr lang="en-US" dirty="0" smtClean="0"/>
              <a:t>decision (All legislative districts must have approximately equal populations; there is judicially approved variation)</a:t>
            </a:r>
          </a:p>
          <a:p>
            <a:pPr lvl="1"/>
            <a:r>
              <a:rPr lang="en-US" i="1" dirty="0" smtClean="0">
                <a:solidFill>
                  <a:srgbClr val="FF0000"/>
                </a:solidFill>
              </a:rPr>
              <a:t>Is statistical disclosure limitation a “statistical method” (permitted by Utah v. Evans) or “sampling” (prohibited by the Census Act, confirmed in Commerce v. House of Representatives</a:t>
            </a:r>
            <a:r>
              <a:rPr lang="en-US" i="1" dirty="0" smtClean="0">
                <a:solidFill>
                  <a:srgbClr val="FF0000"/>
                </a:solidFill>
              </a:rPr>
              <a:t>)? Answer: statistical method; there is no sampling.</a:t>
            </a:r>
            <a:endParaRPr lang="en-US" i="1" dirty="0">
              <a:solidFill>
                <a:srgbClr val="FF0000"/>
              </a:solidFill>
            </a:endParaRPr>
          </a:p>
          <a:p>
            <a:pPr lvl="1"/>
            <a:r>
              <a:rPr lang="en-US" dirty="0"/>
              <a:t>Voting Rights </a:t>
            </a:r>
            <a:r>
              <a:rPr lang="en-US" dirty="0" smtClean="0"/>
              <a:t>Act, Section 2: </a:t>
            </a:r>
            <a:r>
              <a:rPr lang="en-US" dirty="0"/>
              <a:t>requires </a:t>
            </a:r>
            <a:r>
              <a:rPr lang="en-US" dirty="0" smtClean="0"/>
              <a:t>majority-minority </a:t>
            </a:r>
            <a:r>
              <a:rPr lang="en-US" dirty="0"/>
              <a:t>districts at all levels, when certain criteria </a:t>
            </a:r>
            <a:r>
              <a:rPr lang="en-US" dirty="0" smtClean="0"/>
              <a:t>are met</a:t>
            </a:r>
            <a:endParaRPr lang="en-US" dirty="0"/>
          </a:p>
          <a:p>
            <a:endParaRPr lang="en-US" dirty="0" smtClean="0"/>
          </a:p>
          <a:p>
            <a:r>
              <a:rPr lang="en-US" dirty="0" smtClean="0"/>
              <a:t>The </a:t>
            </a:r>
            <a:r>
              <a:rPr lang="en-US" dirty="0"/>
              <a:t>privacy interest is based </a:t>
            </a:r>
            <a:r>
              <a:rPr lang="en-US" dirty="0" smtClean="0"/>
              <a:t>on:</a:t>
            </a:r>
            <a:endParaRPr lang="en-US" dirty="0"/>
          </a:p>
          <a:p>
            <a:pPr lvl="1"/>
            <a:r>
              <a:rPr lang="en-US" dirty="0"/>
              <a:t>Title 13 requirement not to publish exact identifying </a:t>
            </a:r>
            <a:r>
              <a:rPr lang="en-US" dirty="0" smtClean="0"/>
              <a:t>information</a:t>
            </a:r>
          </a:p>
          <a:p>
            <a:pPr lvl="1"/>
            <a:r>
              <a:rPr lang="en-US" dirty="0" smtClean="0"/>
              <a:t>The public policy implications of uses of detailed race, ethnicity and citizenship</a:t>
            </a:r>
          </a:p>
        </p:txBody>
      </p:sp>
      <p:sp>
        <p:nvSpPr>
          <p:cNvPr id="5" name="Slide Number Placeholder 4"/>
          <p:cNvSpPr>
            <a:spLocks noGrp="1"/>
          </p:cNvSpPr>
          <p:nvPr>
            <p:ph type="sldNum" sz="quarter" idx="12"/>
          </p:nvPr>
        </p:nvSpPr>
        <p:spPr/>
        <p:txBody>
          <a:bodyPr/>
          <a:lstStyle/>
          <a:p>
            <a:fld id="{6B70B6FD-B4DD-4C3C-B591-D26FF6FF6394}" type="slidenum">
              <a:rPr lang="en-US" smtClean="0"/>
              <a:pPr/>
              <a:t>34</a:t>
            </a:fld>
            <a:endParaRPr lang="en-US"/>
          </a:p>
        </p:txBody>
      </p:sp>
    </p:spTree>
    <p:extLst>
      <p:ext uri="{BB962C8B-B14F-4D97-AF65-F5344CB8AC3E}">
        <p14:creationId xmlns:p14="http://schemas.microsoft.com/office/powerpoint/2010/main" val="233301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Background on the 2020 Disclosure Avoidance System</a:t>
            </a:r>
            <a:endParaRPr lang="en-US" dirty="0"/>
          </a:p>
        </p:txBody>
      </p:sp>
      <p:sp>
        <p:nvSpPr>
          <p:cNvPr id="4" name="Content Placeholder 3"/>
          <p:cNvSpPr>
            <a:spLocks noGrp="1"/>
          </p:cNvSpPr>
          <p:nvPr>
            <p:ph idx="1"/>
          </p:nvPr>
        </p:nvSpPr>
        <p:spPr/>
        <p:txBody>
          <a:bodyPr>
            <a:normAutofit fontScale="85000" lnSpcReduction="10000"/>
          </a:bodyPr>
          <a:lstStyle/>
          <a:p>
            <a:r>
              <a:rPr lang="en-US" dirty="0"/>
              <a:t>September </a:t>
            </a:r>
            <a:r>
              <a:rPr lang="en-US" dirty="0" smtClean="0"/>
              <a:t>14, 2017 CSAC (overall design)</a:t>
            </a:r>
            <a:r>
              <a:rPr lang="en-US" dirty="0"/>
              <a:t/>
            </a:r>
            <a:br>
              <a:rPr lang="en-US" dirty="0"/>
            </a:br>
            <a:r>
              <a:rPr lang="en-US" dirty="0">
                <a:hlinkClick r:id="rId2"/>
              </a:rPr>
              <a:t>https://</a:t>
            </a:r>
            <a:r>
              <a:rPr lang="en-US" dirty="0" smtClean="0">
                <a:hlinkClick r:id="rId2"/>
              </a:rPr>
              <a:t>www2.census.gov/cac/sac/meetings/2017-09/garfinkel-modernizing-disclosure-avoidance.pdf</a:t>
            </a:r>
            <a:r>
              <a:rPr lang="en-US" dirty="0" smtClean="0"/>
              <a:t> </a:t>
            </a:r>
          </a:p>
          <a:p>
            <a:r>
              <a:rPr lang="en-US" dirty="0" smtClean="0"/>
              <a:t>August, 2018 KDD’18 (top-down v. block-by-block)</a:t>
            </a:r>
            <a:r>
              <a:rPr lang="en-US" dirty="0"/>
              <a:t/>
            </a:r>
            <a:br>
              <a:rPr lang="en-US" dirty="0"/>
            </a:br>
            <a:r>
              <a:rPr lang="en-US" dirty="0">
                <a:hlinkClick r:id="rId3"/>
              </a:rPr>
              <a:t>https://digitalcommons.ilr.cornell.edu/ldi/49</a:t>
            </a:r>
            <a:r>
              <a:rPr lang="en-US" dirty="0" smtClean="0">
                <a:hlinkClick r:id="rId3"/>
              </a:rPr>
              <a:t>/</a:t>
            </a:r>
            <a:r>
              <a:rPr lang="en-US" dirty="0" smtClean="0"/>
              <a:t> </a:t>
            </a:r>
          </a:p>
          <a:p>
            <a:r>
              <a:rPr lang="en-US" dirty="0"/>
              <a:t>October, 2018 </a:t>
            </a:r>
            <a:r>
              <a:rPr lang="en-US" dirty="0" smtClean="0"/>
              <a:t>WPES (implementation issues)</a:t>
            </a:r>
            <a:r>
              <a:rPr lang="en-US" dirty="0"/>
              <a:t/>
            </a:r>
            <a:br>
              <a:rPr lang="en-US" dirty="0"/>
            </a:br>
            <a:r>
              <a:rPr lang="en-US" dirty="0">
                <a:hlinkClick r:id="rId4"/>
              </a:rPr>
              <a:t>https://</a:t>
            </a:r>
            <a:r>
              <a:rPr lang="en-US" dirty="0" smtClean="0">
                <a:hlinkClick r:id="rId4"/>
              </a:rPr>
              <a:t>arxiv.org/abs/1809.02201</a:t>
            </a:r>
            <a:r>
              <a:rPr lang="en-US" dirty="0" smtClean="0"/>
              <a:t> </a:t>
            </a:r>
          </a:p>
          <a:p>
            <a:r>
              <a:rPr lang="en-US" dirty="0" smtClean="0"/>
              <a:t>October, 2018 </a:t>
            </a:r>
            <a:r>
              <a:rPr lang="en-US" i="1" dirty="0" err="1" smtClean="0">
                <a:hlinkClick r:id="rId5" action="ppaction://hlinkfile"/>
              </a:rPr>
              <a:t>ACMQueue</a:t>
            </a:r>
            <a:r>
              <a:rPr lang="en-US" dirty="0" smtClean="0"/>
              <a:t> (understanding </a:t>
            </a:r>
            <a:r>
              <a:rPr lang="en-US" dirty="0"/>
              <a:t>database reconstruction) </a:t>
            </a:r>
            <a:br>
              <a:rPr lang="en-US" dirty="0"/>
            </a:br>
            <a:r>
              <a:rPr lang="en-US" dirty="0">
                <a:hlinkClick r:id="rId6"/>
              </a:rPr>
              <a:t>https://digitalcommons.ilr.cornell.edu/ldi/50</a:t>
            </a:r>
            <a:r>
              <a:rPr lang="en-US" dirty="0" smtClean="0">
                <a:hlinkClick r:id="rId6"/>
              </a:rPr>
              <a:t>/</a:t>
            </a:r>
            <a:r>
              <a:rPr lang="en-US" dirty="0" smtClean="0"/>
              <a:t> </a:t>
            </a:r>
            <a:r>
              <a:rPr lang="en-US" dirty="0"/>
              <a:t>or</a:t>
            </a:r>
            <a:br>
              <a:rPr lang="en-US" dirty="0"/>
            </a:br>
            <a:r>
              <a:rPr lang="en-US" dirty="0">
                <a:hlinkClick r:id="rId7"/>
              </a:rPr>
              <a:t>https://</a:t>
            </a:r>
            <a:r>
              <a:rPr lang="en-US" dirty="0" smtClean="0">
                <a:hlinkClick r:id="rId7"/>
              </a:rPr>
              <a:t>queue.acm.org/detail.cfm?id=3295691</a:t>
            </a:r>
            <a:r>
              <a:rPr lang="en-US" dirty="0" smtClean="0"/>
              <a:t> </a:t>
            </a:r>
            <a:endParaRPr lang="en-US" dirty="0"/>
          </a:p>
        </p:txBody>
      </p:sp>
      <p:sp>
        <p:nvSpPr>
          <p:cNvPr id="5" name="Slide Number Placeholder 4"/>
          <p:cNvSpPr>
            <a:spLocks noGrp="1"/>
          </p:cNvSpPr>
          <p:nvPr>
            <p:ph type="sldNum" sz="quarter" idx="12"/>
          </p:nvPr>
        </p:nvSpPr>
        <p:spPr/>
        <p:txBody>
          <a:bodyPr/>
          <a:lstStyle/>
          <a:p>
            <a:fld id="{6B70B6FD-B4DD-4C3C-B591-D26FF6FF6394}" type="slidenum">
              <a:rPr lang="en-US" smtClean="0"/>
              <a:pPr/>
              <a:t>35</a:t>
            </a:fld>
            <a:endParaRPr lang="en-US"/>
          </a:p>
        </p:txBody>
      </p:sp>
    </p:spTree>
    <p:extLst>
      <p:ext uri="{BB962C8B-B14F-4D97-AF65-F5344CB8AC3E}">
        <p14:creationId xmlns:p14="http://schemas.microsoft.com/office/powerpoint/2010/main" val="59736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Data flow in the 2000 and 2010 census:</a:t>
            </a:r>
            <a:endParaRPr lang="en-US" dirty="0">
              <a:latin typeface="+mn-lt"/>
            </a:endParaRPr>
          </a:p>
        </p:txBody>
      </p:sp>
      <p:sp>
        <p:nvSpPr>
          <p:cNvPr id="8" name="Rectangle 7"/>
          <p:cNvSpPr/>
          <p:nvPr/>
        </p:nvSpPr>
        <p:spPr>
          <a:xfrm>
            <a:off x="2614265" y="2841179"/>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Selection &amp; </a:t>
            </a:r>
            <a:r>
              <a:rPr lang="en-US" sz="1600" dirty="0" err="1" smtClean="0"/>
              <a:t>unduplication</a:t>
            </a:r>
            <a:r>
              <a:rPr lang="en-US" sz="1600" dirty="0" smtClean="0"/>
              <a:t>: </a:t>
            </a:r>
            <a:r>
              <a:rPr lang="en-US" sz="1600" b="1" dirty="0" smtClean="0"/>
              <a:t>Census Unedited File </a:t>
            </a:r>
            <a:endParaRPr lang="en-US" sz="1600" b="1" dirty="0"/>
          </a:p>
        </p:txBody>
      </p:sp>
      <p:sp>
        <p:nvSpPr>
          <p:cNvPr id="9" name="Rectangle 8"/>
          <p:cNvSpPr/>
          <p:nvPr/>
        </p:nvSpPr>
        <p:spPr>
          <a:xfrm>
            <a:off x="4833781" y="2841179"/>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Confidentiality edits (household swapping),  </a:t>
            </a:r>
            <a:r>
              <a:rPr lang="en-US" sz="1600" dirty="0"/>
              <a:t>tabulation recodes:  </a:t>
            </a:r>
            <a:r>
              <a:rPr lang="en-US" sz="1600" b="1" dirty="0"/>
              <a:t>Hundred-percent Detail File</a:t>
            </a:r>
          </a:p>
        </p:txBody>
      </p:sp>
      <p:sp>
        <p:nvSpPr>
          <p:cNvPr id="11" name="Rectangle 10"/>
          <p:cNvSpPr/>
          <p:nvPr/>
        </p:nvSpPr>
        <p:spPr>
          <a:xfrm>
            <a:off x="9979818" y="1680091"/>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SF2 </a:t>
            </a:r>
            <a:r>
              <a:rPr lang="en-US" sz="1600" dirty="0"/>
              <a:t>(SF3, SF4, … in 2000)</a:t>
            </a:r>
          </a:p>
        </p:txBody>
      </p:sp>
      <p:sp>
        <p:nvSpPr>
          <p:cNvPr id="12" name="Rectangle 11"/>
          <p:cNvSpPr/>
          <p:nvPr/>
        </p:nvSpPr>
        <p:spPr>
          <a:xfrm>
            <a:off x="9977117" y="4018220"/>
            <a:ext cx="1844769"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4349531"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09317" cy="11770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6678550"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Raw data from respondents: </a:t>
            </a:r>
            <a:r>
              <a:rPr lang="en-US" sz="1600" b="1" dirty="0" smtClean="0"/>
              <a:t>Decennial Response File</a:t>
            </a:r>
            <a:endParaRPr lang="en-US" sz="1600" b="1" dirty="0"/>
          </a:p>
        </p:txBody>
      </p:sp>
      <p:cxnSp>
        <p:nvCxnSpPr>
          <p:cNvPr id="35" name="Straight Arrow Connector 34"/>
          <p:cNvCxnSpPr>
            <a:stCxn id="22" idx="3"/>
            <a:endCxn id="8" idx="1"/>
          </p:cNvCxnSpPr>
          <p:nvPr/>
        </p:nvCxnSpPr>
        <p:spPr>
          <a:xfrm>
            <a:off x="2223644" y="3575362"/>
            <a:ext cx="39062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74" y="4386885"/>
            <a:ext cx="1792495" cy="1346200"/>
          </a:xfrm>
          <a:prstGeom prst="rect">
            <a:avLst/>
          </a:prstGeom>
        </p:spPr>
      </p:pic>
      <p:sp>
        <p:nvSpPr>
          <p:cNvPr id="3" name="Slide Number Placeholder 2"/>
          <p:cNvSpPr>
            <a:spLocks noGrp="1"/>
          </p:cNvSpPr>
          <p:nvPr>
            <p:ph type="sldNum" sz="quarter" idx="12"/>
          </p:nvPr>
        </p:nvSpPr>
        <p:spPr/>
        <p:txBody>
          <a:bodyPr/>
          <a:lstStyle/>
          <a:p>
            <a:fld id="{6B70B6FD-B4DD-4C3C-B591-D26FF6FF6394}" type="slidenum">
              <a:rPr lang="en-US" smtClean="0"/>
              <a:pPr/>
              <a:t>4</a:t>
            </a:fld>
            <a:endParaRPr lang="en-US"/>
          </a:p>
        </p:txBody>
      </p:sp>
      <p:sp>
        <p:nvSpPr>
          <p:cNvPr id="4" name="TextBox 3"/>
          <p:cNvSpPr txBox="1"/>
          <p:nvPr/>
        </p:nvSpPr>
        <p:spPr>
          <a:xfrm>
            <a:off x="649035" y="2222136"/>
            <a:ext cx="1027845" cy="584775"/>
          </a:xfrm>
          <a:prstGeom prst="rect">
            <a:avLst/>
          </a:prstGeom>
          <a:noFill/>
        </p:spPr>
        <p:txBody>
          <a:bodyPr wrap="none" rtlCol="0">
            <a:spAutoFit/>
          </a:bodyPr>
          <a:lstStyle/>
          <a:p>
            <a:r>
              <a:rPr lang="en-US" sz="3200" b="1" dirty="0" smtClean="0"/>
              <a:t>DRF</a:t>
            </a:r>
            <a:endParaRPr lang="en-US" sz="3200" b="1" dirty="0"/>
          </a:p>
        </p:txBody>
      </p:sp>
      <p:sp>
        <p:nvSpPr>
          <p:cNvPr id="17" name="TextBox 16"/>
          <p:cNvSpPr txBox="1"/>
          <p:nvPr/>
        </p:nvSpPr>
        <p:spPr>
          <a:xfrm>
            <a:off x="2883612" y="2222136"/>
            <a:ext cx="1027845" cy="584775"/>
          </a:xfrm>
          <a:prstGeom prst="rect">
            <a:avLst/>
          </a:prstGeom>
          <a:noFill/>
        </p:spPr>
        <p:txBody>
          <a:bodyPr wrap="none" rtlCol="0">
            <a:spAutoFit/>
          </a:bodyPr>
          <a:lstStyle/>
          <a:p>
            <a:r>
              <a:rPr lang="en-US" sz="3200" b="1" dirty="0" smtClean="0"/>
              <a:t>CUF</a:t>
            </a:r>
            <a:endParaRPr lang="en-US" sz="3200" b="1" dirty="0"/>
          </a:p>
        </p:txBody>
      </p:sp>
      <p:sp>
        <p:nvSpPr>
          <p:cNvPr id="19" name="TextBox 18"/>
          <p:cNvSpPr txBox="1"/>
          <p:nvPr/>
        </p:nvSpPr>
        <p:spPr>
          <a:xfrm>
            <a:off x="7544627" y="2222136"/>
            <a:ext cx="1027845" cy="584775"/>
          </a:xfrm>
          <a:prstGeom prst="rect">
            <a:avLst/>
          </a:prstGeom>
          <a:noFill/>
        </p:spPr>
        <p:txBody>
          <a:bodyPr wrap="none" rtlCol="0">
            <a:spAutoFit/>
          </a:bodyPr>
          <a:lstStyle/>
          <a:p>
            <a:r>
              <a:rPr lang="en-US" sz="3200" b="1" dirty="0" smtClean="0"/>
              <a:t>HDF</a:t>
            </a:r>
            <a:endParaRPr lang="en-US" sz="3200" b="1" dirty="0"/>
          </a:p>
        </p:txBody>
      </p:sp>
      <p:sp>
        <p:nvSpPr>
          <p:cNvPr id="20" name="TextBox 19"/>
          <p:cNvSpPr txBox="1"/>
          <p:nvPr/>
        </p:nvSpPr>
        <p:spPr>
          <a:xfrm>
            <a:off x="5285686" y="2222136"/>
            <a:ext cx="1005403" cy="584775"/>
          </a:xfrm>
          <a:prstGeom prst="rect">
            <a:avLst/>
          </a:prstGeom>
          <a:noFill/>
        </p:spPr>
        <p:txBody>
          <a:bodyPr wrap="none" rtlCol="0">
            <a:spAutoFit/>
          </a:bodyPr>
          <a:lstStyle/>
          <a:p>
            <a:r>
              <a:rPr lang="en-US" sz="3200" b="1" dirty="0" smtClean="0"/>
              <a:t>CEF</a:t>
            </a:r>
            <a:endParaRPr lang="en-US" sz="3200" b="1" dirty="0"/>
          </a:p>
        </p:txBody>
      </p:sp>
      <p:sp>
        <p:nvSpPr>
          <p:cNvPr id="21" name="Rectangle 20"/>
          <p:cNvSpPr/>
          <p:nvPr/>
        </p:nvSpPr>
        <p:spPr>
          <a:xfrm>
            <a:off x="3724022" y="6040367"/>
            <a:ext cx="2954527" cy="524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Confidential data</a:t>
            </a:r>
            <a:endParaRPr lang="en-US" sz="1600" b="1" dirty="0"/>
          </a:p>
        </p:txBody>
      </p:sp>
      <p:sp>
        <p:nvSpPr>
          <p:cNvPr id="23" name="Rectangle 22"/>
          <p:cNvSpPr/>
          <p:nvPr/>
        </p:nvSpPr>
        <p:spPr>
          <a:xfrm>
            <a:off x="9977117" y="6040367"/>
            <a:ext cx="1844769" cy="52416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Public data</a:t>
            </a:r>
            <a:endParaRPr lang="en-US" sz="1600" dirty="0"/>
          </a:p>
        </p:txBody>
      </p:sp>
    </p:spTree>
    <p:extLst>
      <p:ext uri="{BB962C8B-B14F-4D97-AF65-F5344CB8AC3E}">
        <p14:creationId xmlns:p14="http://schemas.microsoft.com/office/powerpoint/2010/main" val="40321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The protection system used in 2000 and 2010</a:t>
            </a:r>
            <a:br>
              <a:rPr lang="en-US" dirty="0" smtClean="0">
                <a:latin typeface="+mn-lt"/>
              </a:rPr>
            </a:br>
            <a:r>
              <a:rPr lang="en-US" dirty="0" smtClean="0">
                <a:latin typeface="+mn-lt"/>
              </a:rPr>
              <a:t>relied on swapping </a:t>
            </a:r>
            <a:r>
              <a:rPr lang="en-US" dirty="0" smtClean="0"/>
              <a:t>households.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latin typeface="+mn-lt"/>
              </a:rPr>
              <a:t>Some households were swapped with other households </a:t>
            </a:r>
            <a:endParaRPr lang="en-US" dirty="0">
              <a:latin typeface="+mn-lt"/>
            </a:endParaRPr>
          </a:p>
          <a:p>
            <a:pPr lvl="1"/>
            <a:r>
              <a:rPr lang="en-US" dirty="0" smtClean="0"/>
              <a:t>Swapped households had the same size.</a:t>
            </a:r>
            <a:endParaRPr lang="en-US" dirty="0">
              <a:latin typeface="+mn-lt"/>
            </a:endParaRPr>
          </a:p>
          <a:p>
            <a:pPr lvl="1"/>
            <a:r>
              <a:rPr lang="en-US" dirty="0" smtClean="0">
                <a:latin typeface="+mn-lt"/>
              </a:rPr>
              <a:t>Swapping limited to within each state.</a:t>
            </a:r>
            <a:endParaRPr lang="en-US" dirty="0">
              <a:latin typeface="+mn-lt"/>
            </a:endParaRPr>
          </a:p>
          <a:p>
            <a:endParaRPr lang="en-US" dirty="0">
              <a:latin typeface="+mn-lt"/>
            </a:endParaRPr>
          </a:p>
          <a:p>
            <a:r>
              <a:rPr lang="en-US" dirty="0">
                <a:latin typeface="+mn-lt"/>
              </a:rPr>
              <a:t>Disadvantages:</a:t>
            </a:r>
          </a:p>
          <a:p>
            <a:pPr lvl="1"/>
            <a:r>
              <a:rPr lang="en-US" dirty="0"/>
              <a:t>Swap rate and details of swapping not disclosed.</a:t>
            </a:r>
          </a:p>
          <a:p>
            <a:pPr lvl="1"/>
            <a:r>
              <a:rPr lang="en-US" dirty="0" smtClean="0">
                <a:latin typeface="+mn-lt"/>
              </a:rPr>
              <a:t>Privacy protection was not </a:t>
            </a:r>
            <a:r>
              <a:rPr lang="en-US" dirty="0" smtClean="0">
                <a:latin typeface="+mn-lt"/>
              </a:rPr>
              <a:t>quantified.</a:t>
            </a:r>
            <a:endParaRPr lang="en-US" dirty="0">
              <a:latin typeface="+mn-lt"/>
            </a:endParaRPr>
          </a:p>
          <a:p>
            <a:pPr lvl="1"/>
            <a:r>
              <a:rPr lang="en-US" dirty="0" smtClean="0">
                <a:latin typeface="+mn-lt"/>
              </a:rPr>
              <a:t>Impact on data quality not quantified.</a:t>
            </a:r>
            <a:endParaRPr lang="en-US" dirty="0">
              <a:latin typeface="+mn-lt"/>
            </a:endParaRPr>
          </a:p>
        </p:txBody>
      </p:sp>
      <p:grpSp>
        <p:nvGrpSpPr>
          <p:cNvPr id="4" name="Group 3"/>
          <p:cNvGrpSpPr/>
          <p:nvPr/>
        </p:nvGrpSpPr>
        <p:grpSpPr>
          <a:xfrm>
            <a:off x="8610600" y="2399507"/>
            <a:ext cx="3581400" cy="3726657"/>
            <a:chOff x="7848600" y="2207699"/>
            <a:chExt cx="4114800" cy="4218225"/>
          </a:xfrm>
        </p:grpSpPr>
        <p:sp>
          <p:nvSpPr>
            <p:cNvPr id="6" name="TextBox 5"/>
            <p:cNvSpPr txBox="1"/>
            <p:nvPr/>
          </p:nvSpPr>
          <p:spPr>
            <a:xfrm>
              <a:off x="9031229" y="6056592"/>
              <a:ext cx="1095172" cy="369332"/>
            </a:xfrm>
            <a:prstGeom prst="rect">
              <a:avLst/>
            </a:prstGeom>
            <a:noFill/>
          </p:spPr>
          <p:txBody>
            <a:bodyPr wrap="none" rtlCol="0">
              <a:spAutoFit/>
            </a:bodyPr>
            <a:lstStyle/>
            <a:p>
              <a:r>
                <a:rPr lang="en-US" dirty="0" smtClean="0"/>
                <a:t>State “X”</a:t>
              </a:r>
              <a:endParaRPr lang="en-US" dirty="0"/>
            </a:p>
          </p:txBody>
        </p:sp>
        <p:grpSp>
          <p:nvGrpSpPr>
            <p:cNvPr id="12" name="Group 11"/>
            <p:cNvGrpSpPr/>
            <p:nvPr/>
          </p:nvGrpSpPr>
          <p:grpSpPr>
            <a:xfrm>
              <a:off x="7848600" y="2207699"/>
              <a:ext cx="4114800" cy="3770493"/>
              <a:chOff x="7620000" y="2209800"/>
              <a:chExt cx="4114800" cy="3770493"/>
            </a:xfrm>
          </p:grpSpPr>
          <p:sp>
            <p:nvSpPr>
              <p:cNvPr id="5" name="Isosceles Triangle 4"/>
              <p:cNvSpPr/>
              <p:nvPr/>
            </p:nvSpPr>
            <p:spPr>
              <a:xfrm>
                <a:off x="7620000" y="2209800"/>
                <a:ext cx="4114800" cy="3733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8737600" y="3429000"/>
                <a:ext cx="1600200" cy="25146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40800" y="3167390"/>
                <a:ext cx="1395510" cy="523220"/>
              </a:xfrm>
              <a:prstGeom prst="rect">
                <a:avLst/>
              </a:prstGeom>
              <a:noFill/>
              <a:ln>
                <a:noFill/>
              </a:ln>
            </p:spPr>
            <p:txBody>
              <a:bodyPr wrap="none" rtlCol="0">
                <a:spAutoFit/>
              </a:bodyPr>
              <a:lstStyle/>
              <a:p>
                <a:r>
                  <a:rPr lang="en-US" sz="2800" b="1" dirty="0" smtClean="0">
                    <a:solidFill>
                      <a:srgbClr val="FFC000"/>
                    </a:solidFill>
                  </a:rPr>
                  <a:t>Town 1</a:t>
                </a:r>
                <a:endParaRPr lang="en-US" sz="2800" b="1" dirty="0">
                  <a:solidFill>
                    <a:srgbClr val="FFC000"/>
                  </a:solidFill>
                </a:endParaRPr>
              </a:p>
            </p:txBody>
          </p:sp>
          <p:sp>
            <p:nvSpPr>
              <p:cNvPr id="16" name="TextBox 15"/>
              <p:cNvSpPr txBox="1"/>
              <p:nvPr/>
            </p:nvSpPr>
            <p:spPr>
              <a:xfrm>
                <a:off x="10275799" y="5457073"/>
                <a:ext cx="1395510" cy="523220"/>
              </a:xfrm>
              <a:prstGeom prst="rect">
                <a:avLst/>
              </a:prstGeom>
              <a:noFill/>
              <a:ln>
                <a:noFill/>
              </a:ln>
            </p:spPr>
            <p:txBody>
              <a:bodyPr wrap="none" rtlCol="0">
                <a:spAutoFit/>
              </a:bodyPr>
              <a:lstStyle/>
              <a:p>
                <a:r>
                  <a:rPr lang="en-US" sz="2800" b="1" dirty="0" smtClean="0">
                    <a:solidFill>
                      <a:srgbClr val="FFC000"/>
                    </a:solidFill>
                  </a:rPr>
                  <a:t>Town 2</a:t>
                </a:r>
                <a:endParaRPr lang="en-US" sz="2800" b="1" dirty="0">
                  <a:solidFill>
                    <a:srgbClr val="FFC000"/>
                  </a:solidFill>
                </a:endParaRPr>
              </a:p>
            </p:txBody>
          </p:sp>
        </p:grpSp>
      </p:grpSp>
      <p:sp>
        <p:nvSpPr>
          <p:cNvPr id="8" name="Slide Number Placeholder 7"/>
          <p:cNvSpPr>
            <a:spLocks noGrp="1"/>
          </p:cNvSpPr>
          <p:nvPr>
            <p:ph type="sldNum" sz="quarter" idx="12"/>
          </p:nvPr>
        </p:nvSpPr>
        <p:spPr/>
        <p:txBody>
          <a:bodyPr/>
          <a:lstStyle/>
          <a:p>
            <a:fld id="{6B70B6FD-B4DD-4C3C-B591-D26FF6FF6394}" type="slidenum">
              <a:rPr lang="en-US" smtClean="0"/>
              <a:pPr/>
              <a:t>5</a:t>
            </a:fld>
            <a:endParaRPr lang="en-US"/>
          </a:p>
        </p:txBody>
      </p:sp>
    </p:spTree>
    <p:extLst>
      <p:ext uri="{BB962C8B-B14F-4D97-AF65-F5344CB8AC3E}">
        <p14:creationId xmlns:p14="http://schemas.microsoft.com/office/powerpoint/2010/main" val="80797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smtClean="0"/>
              <a:t>After we swapped, we tabulated the</a:t>
            </a:r>
            <a:br>
              <a:rPr lang="en-US" dirty="0" smtClean="0"/>
            </a:br>
            <a:r>
              <a:rPr lang="en-US" dirty="0" smtClean="0"/>
              <a:t>2010 </a:t>
            </a:r>
            <a:r>
              <a:rPr lang="en-US" dirty="0"/>
              <a:t>Census of Population and Housing</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344232" y="2585478"/>
          <a:ext cx="9503536" cy="3062705"/>
        </p:xfrm>
        <a:graphic>
          <a:graphicData uri="http://schemas.openxmlformats.org/drawingml/2006/table">
            <a:tbl>
              <a:tblPr firstRow="1" bandRow="1">
                <a:tableStyleId>{5C22544A-7EE6-4342-B048-85BDC9FD1C3A}</a:tableStyleId>
              </a:tblPr>
              <a:tblGrid>
                <a:gridCol w="5820177">
                  <a:extLst>
                    <a:ext uri="{9D8B030D-6E8A-4147-A177-3AD203B41FA5}">
                      <a16:colId xmlns:a16="http://schemas.microsoft.com/office/drawing/2014/main" val="258977139"/>
                    </a:ext>
                  </a:extLst>
                </a:gridCol>
                <a:gridCol w="3683359">
                  <a:extLst>
                    <a:ext uri="{9D8B030D-6E8A-4147-A177-3AD203B41FA5}">
                      <a16:colId xmlns:a16="http://schemas.microsoft.com/office/drawing/2014/main" val="2291934488"/>
                    </a:ext>
                  </a:extLst>
                </a:gridCol>
              </a:tblGrid>
              <a:tr h="612541">
                <a:tc>
                  <a:txBody>
                    <a:bodyPr/>
                    <a:lstStyle/>
                    <a:p>
                      <a:r>
                        <a:rPr lang="en-US" sz="3200" dirty="0"/>
                        <a:t>Total population</a:t>
                      </a:r>
                    </a:p>
                  </a:txBody>
                  <a:tcPr>
                    <a:solidFill>
                      <a:schemeClr val="accent6"/>
                    </a:solidFill>
                  </a:tcPr>
                </a:tc>
                <a:tc>
                  <a:txBody>
                    <a:bodyPr/>
                    <a:lstStyle/>
                    <a:p>
                      <a:pPr algn="r"/>
                      <a:r>
                        <a:rPr lang="en-US" sz="3200" dirty="0"/>
                        <a:t>308,745,538</a:t>
                      </a:r>
                    </a:p>
                  </a:txBody>
                  <a:tcPr>
                    <a:solidFill>
                      <a:schemeClr val="accent6"/>
                    </a:solidFill>
                  </a:tcPr>
                </a:tc>
                <a:extLst>
                  <a:ext uri="{0D108BD9-81ED-4DB2-BD59-A6C34878D82A}">
                    <a16:rowId xmlns:a16="http://schemas.microsoft.com/office/drawing/2014/main" val="1491952384"/>
                  </a:ext>
                </a:extLst>
              </a:tr>
              <a:tr h="612541">
                <a:tc>
                  <a:txBody>
                    <a:bodyPr/>
                    <a:lstStyle/>
                    <a:p>
                      <a:r>
                        <a:rPr lang="en-US" sz="3200" dirty="0"/>
                        <a:t>Household population</a:t>
                      </a:r>
                    </a:p>
                  </a:txBody>
                  <a:tcPr>
                    <a:solidFill>
                      <a:schemeClr val="accent6">
                        <a:lumMod val="20000"/>
                        <a:lumOff val="80000"/>
                      </a:schemeClr>
                    </a:solidFill>
                  </a:tcPr>
                </a:tc>
                <a:tc>
                  <a:txBody>
                    <a:bodyPr/>
                    <a:lstStyle/>
                    <a:p>
                      <a:pPr algn="r"/>
                      <a:r>
                        <a:rPr lang="en-US" sz="3200" dirty="0"/>
                        <a:t>300,758,215</a:t>
                      </a:r>
                    </a:p>
                  </a:txBody>
                  <a:tcPr>
                    <a:solidFill>
                      <a:schemeClr val="accent6">
                        <a:lumMod val="20000"/>
                        <a:lumOff val="80000"/>
                      </a:schemeClr>
                    </a:solidFill>
                  </a:tcPr>
                </a:tc>
                <a:extLst>
                  <a:ext uri="{0D108BD9-81ED-4DB2-BD59-A6C34878D82A}">
                    <a16:rowId xmlns:a16="http://schemas.microsoft.com/office/drawing/2014/main" val="602240517"/>
                  </a:ext>
                </a:extLst>
              </a:tr>
              <a:tr h="612541">
                <a:tc>
                  <a:txBody>
                    <a:bodyPr/>
                    <a:lstStyle/>
                    <a:p>
                      <a:r>
                        <a:rPr lang="en-US" sz="3200" dirty="0"/>
                        <a:t>Group quarters population</a:t>
                      </a:r>
                    </a:p>
                  </a:txBody>
                  <a:tcPr>
                    <a:solidFill>
                      <a:schemeClr val="accent6">
                        <a:lumMod val="20000"/>
                        <a:lumOff val="80000"/>
                      </a:schemeClr>
                    </a:solidFill>
                  </a:tcPr>
                </a:tc>
                <a:tc>
                  <a:txBody>
                    <a:bodyPr/>
                    <a:lstStyle/>
                    <a:p>
                      <a:pPr algn="r"/>
                      <a:r>
                        <a:rPr lang="en-US" sz="3200" dirty="0"/>
                        <a:t>7,987,323</a:t>
                      </a:r>
                    </a:p>
                  </a:txBody>
                  <a:tcPr>
                    <a:solidFill>
                      <a:schemeClr val="accent6">
                        <a:lumMod val="20000"/>
                        <a:lumOff val="80000"/>
                      </a:schemeClr>
                    </a:solidFill>
                  </a:tcPr>
                </a:tc>
                <a:extLst>
                  <a:ext uri="{0D108BD9-81ED-4DB2-BD59-A6C34878D82A}">
                    <a16:rowId xmlns:a16="http://schemas.microsoft.com/office/drawing/2014/main" val="2762236341"/>
                  </a:ext>
                </a:extLst>
              </a:tr>
              <a:tr h="612541">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extLst>
                  <a:ext uri="{0D108BD9-81ED-4DB2-BD59-A6C34878D82A}">
                    <a16:rowId xmlns:a16="http://schemas.microsoft.com/office/drawing/2014/main" val="2642191056"/>
                  </a:ext>
                </a:extLst>
              </a:tr>
              <a:tr h="612541">
                <a:tc>
                  <a:txBody>
                    <a:bodyPr/>
                    <a:lstStyle/>
                    <a:p>
                      <a:r>
                        <a:rPr lang="en-US" sz="3200" b="1" dirty="0">
                          <a:solidFill>
                            <a:schemeClr val="bg1"/>
                          </a:solidFill>
                        </a:rPr>
                        <a:t>Households</a:t>
                      </a:r>
                    </a:p>
                  </a:txBody>
                  <a:tcPr>
                    <a:solidFill>
                      <a:schemeClr val="accent6"/>
                    </a:solidFill>
                  </a:tcPr>
                </a:tc>
                <a:tc>
                  <a:txBody>
                    <a:bodyPr/>
                    <a:lstStyle/>
                    <a:p>
                      <a:pPr algn="r"/>
                      <a:r>
                        <a:rPr lang="en-US" sz="3200" b="1" dirty="0">
                          <a:solidFill>
                            <a:schemeClr val="bg1"/>
                          </a:solidFill>
                        </a:rPr>
                        <a:t>116,716,292</a:t>
                      </a:r>
                    </a:p>
                  </a:txBody>
                  <a:tcPr>
                    <a:solidFill>
                      <a:schemeClr val="accent6"/>
                    </a:solidFill>
                  </a:tcPr>
                </a:tc>
                <a:extLst>
                  <a:ext uri="{0D108BD9-81ED-4DB2-BD59-A6C34878D82A}">
                    <a16:rowId xmlns:a16="http://schemas.microsoft.com/office/drawing/2014/main" val="4130988440"/>
                  </a:ext>
                </a:extLst>
              </a:tr>
            </a:tbl>
          </a:graphicData>
        </a:graphic>
      </p:graphicFrame>
      <p:sp>
        <p:nvSpPr>
          <p:cNvPr id="6" name="Content Placeholder 5">
            <a:extLst>
              <a:ext uri="{FF2B5EF4-FFF2-40B4-BE49-F238E27FC236}">
                <a16:creationId xmlns:a16="http://schemas.microsoft.com/office/drawing/2014/main" id="{CD1623DC-789B-6E4A-8FD8-994A8B442542}"/>
              </a:ext>
            </a:extLst>
          </p:cNvPr>
          <p:cNvSpPr txBox="1">
            <a:spLocks/>
          </p:cNvSpPr>
          <p:nvPr/>
        </p:nvSpPr>
        <p:spPr>
          <a:xfrm>
            <a:off x="609600" y="1600201"/>
            <a:ext cx="10972800" cy="1676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Basic results from the 2010 Census:</a:t>
            </a:r>
          </a:p>
        </p:txBody>
      </p:sp>
      <p:sp>
        <p:nvSpPr>
          <p:cNvPr id="4" name="Slide Number Placeholder 3"/>
          <p:cNvSpPr>
            <a:spLocks noGrp="1"/>
          </p:cNvSpPr>
          <p:nvPr>
            <p:ph type="sldNum" sz="quarter" idx="12"/>
          </p:nvPr>
        </p:nvSpPr>
        <p:spPr/>
        <p:txBody>
          <a:bodyPr/>
          <a:lstStyle/>
          <a:p>
            <a:fld id="{6B70B6FD-B4DD-4C3C-B591-D26FF6FF6394}" type="slidenum">
              <a:rPr lang="en-US" smtClean="0"/>
              <a:pPr/>
              <a:t>6</a:t>
            </a:fld>
            <a:endParaRPr lang="en-US"/>
          </a:p>
        </p:txBody>
      </p:sp>
    </p:spTree>
    <p:extLst>
      <p:ext uri="{BB962C8B-B14F-4D97-AF65-F5344CB8AC3E}">
        <p14:creationId xmlns:p14="http://schemas.microsoft.com/office/powerpoint/2010/main" val="286012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a:bodyPr>
          <a:lstStyle/>
          <a:p>
            <a:r>
              <a:rPr lang="en-US" dirty="0"/>
              <a:t>2010 Census: Summary of </a:t>
            </a:r>
            <a:r>
              <a:rPr lang="en-US" dirty="0" smtClean="0"/>
              <a:t>Publications</a:t>
            </a:r>
            <a:r>
              <a:rPr lang="en-US" dirty="0"/>
              <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1914716307"/>
              </p:ext>
            </p:extLst>
          </p:nvPr>
        </p:nvGraphicFramePr>
        <p:xfrm>
          <a:off x="1251432" y="1752600"/>
          <a:ext cx="9612936" cy="4287029"/>
        </p:xfrm>
        <a:graphic>
          <a:graphicData uri="http://schemas.openxmlformats.org/drawingml/2006/table">
            <a:tbl>
              <a:tblPr firstRow="1" bandRow="1">
                <a:tableStyleId>{5C22544A-7EE6-4342-B048-85BDC9FD1C3A}</a:tableStyleId>
              </a:tblPr>
              <a:tblGrid>
                <a:gridCol w="6805845">
                  <a:extLst>
                    <a:ext uri="{9D8B030D-6E8A-4147-A177-3AD203B41FA5}">
                      <a16:colId xmlns:a16="http://schemas.microsoft.com/office/drawing/2014/main" val="258977139"/>
                    </a:ext>
                  </a:extLst>
                </a:gridCol>
                <a:gridCol w="2807091">
                  <a:extLst>
                    <a:ext uri="{9D8B030D-6E8A-4147-A177-3AD203B41FA5}">
                      <a16:colId xmlns:a16="http://schemas.microsoft.com/office/drawing/2014/main" val="2291934488"/>
                    </a:ext>
                  </a:extLst>
                </a:gridCol>
              </a:tblGrid>
              <a:tr h="989315">
                <a:tc>
                  <a:txBody>
                    <a:bodyPr/>
                    <a:lstStyle/>
                    <a:p>
                      <a:pPr algn="ctr"/>
                      <a:r>
                        <a:rPr lang="en-US" sz="2400" dirty="0"/>
                        <a:t>Publication</a:t>
                      </a:r>
                    </a:p>
                  </a:txBody>
                  <a:tcPr>
                    <a:solidFill>
                      <a:schemeClr val="accent6"/>
                    </a:solidFill>
                  </a:tcPr>
                </a:tc>
                <a:tc>
                  <a:txBody>
                    <a:bodyPr/>
                    <a:lstStyle/>
                    <a:p>
                      <a:pPr algn="ctr"/>
                      <a:r>
                        <a:rPr lang="en-US" sz="2400" dirty="0"/>
                        <a:t>Released counts (including zeros)</a:t>
                      </a:r>
                    </a:p>
                  </a:txBody>
                  <a:tcPr>
                    <a:solidFill>
                      <a:schemeClr val="accent6"/>
                    </a:solidFill>
                  </a:tcPr>
                </a:tc>
                <a:extLst>
                  <a:ext uri="{0D108BD9-81ED-4DB2-BD59-A6C34878D82A}">
                    <a16:rowId xmlns:a16="http://schemas.microsoft.com/office/drawing/2014/main" val="1491952384"/>
                  </a:ext>
                </a:extLst>
              </a:tr>
              <a:tr h="549619">
                <a:tc>
                  <a:txBody>
                    <a:bodyPr/>
                    <a:lstStyle/>
                    <a:p>
                      <a:r>
                        <a:rPr lang="en-US" sz="2400" dirty="0"/>
                        <a:t>PL94-171 Redistricting</a:t>
                      </a:r>
                    </a:p>
                  </a:txBody>
                  <a:tcPr>
                    <a:solidFill>
                      <a:schemeClr val="accent6">
                        <a:lumMod val="20000"/>
                        <a:lumOff val="80000"/>
                      </a:schemeClr>
                    </a:solidFill>
                  </a:tcPr>
                </a:tc>
                <a:tc>
                  <a:txBody>
                    <a:bodyPr/>
                    <a:lstStyle/>
                    <a:p>
                      <a:pPr algn="r"/>
                      <a:r>
                        <a:rPr lang="en-US" sz="2400" dirty="0"/>
                        <a:t>2,771,998,263</a:t>
                      </a:r>
                    </a:p>
                  </a:txBody>
                  <a:tcPr>
                    <a:solidFill>
                      <a:schemeClr val="accent6">
                        <a:lumMod val="20000"/>
                        <a:lumOff val="80000"/>
                      </a:schemeClr>
                    </a:solidFill>
                  </a:tcPr>
                </a:tc>
                <a:extLst>
                  <a:ext uri="{0D108BD9-81ED-4DB2-BD59-A6C34878D82A}">
                    <a16:rowId xmlns:a16="http://schemas.microsoft.com/office/drawing/2014/main" val="602240517"/>
                  </a:ext>
                </a:extLst>
              </a:tr>
              <a:tr h="549619">
                <a:tc>
                  <a:txBody>
                    <a:bodyPr/>
                    <a:lstStyle/>
                    <a:p>
                      <a:r>
                        <a:rPr lang="en-US" sz="2400" dirty="0"/>
                        <a:t>Balance of Summary File 1</a:t>
                      </a:r>
                    </a:p>
                  </a:txBody>
                  <a:tcPr>
                    <a:solidFill>
                      <a:schemeClr val="bg1">
                        <a:lumMod val="85000"/>
                      </a:schemeClr>
                    </a:solidFill>
                  </a:tcPr>
                </a:tc>
                <a:tc>
                  <a:txBody>
                    <a:bodyPr/>
                    <a:lstStyle/>
                    <a:p>
                      <a:pPr algn="r"/>
                      <a:r>
                        <a:rPr lang="en-US" sz="2400" dirty="0"/>
                        <a:t>2,806,899,669</a:t>
                      </a:r>
                    </a:p>
                  </a:txBody>
                  <a:tcPr>
                    <a:solidFill>
                      <a:schemeClr val="bg1">
                        <a:lumMod val="85000"/>
                      </a:schemeClr>
                    </a:solidFill>
                  </a:tcPr>
                </a:tc>
                <a:extLst>
                  <a:ext uri="{0D108BD9-81ED-4DB2-BD59-A6C34878D82A}">
                    <a16:rowId xmlns:a16="http://schemas.microsoft.com/office/drawing/2014/main" val="2762236341"/>
                  </a:ext>
                </a:extLst>
              </a:tr>
              <a:tr h="549619">
                <a:tc>
                  <a:txBody>
                    <a:bodyPr/>
                    <a:lstStyle/>
                    <a:p>
                      <a:r>
                        <a:rPr lang="en-US" sz="2400" dirty="0"/>
                        <a:t>Summary File 2</a:t>
                      </a:r>
                    </a:p>
                  </a:txBody>
                  <a:tcPr>
                    <a:solidFill>
                      <a:schemeClr val="accent6">
                        <a:lumMod val="20000"/>
                        <a:lumOff val="80000"/>
                      </a:schemeClr>
                    </a:solidFill>
                  </a:tcPr>
                </a:tc>
                <a:tc>
                  <a:txBody>
                    <a:bodyPr/>
                    <a:lstStyle/>
                    <a:p>
                      <a:pPr algn="r"/>
                      <a:r>
                        <a:rPr lang="en-US" sz="2400" dirty="0"/>
                        <a:t>2,093,683,376</a:t>
                      </a:r>
                    </a:p>
                  </a:txBody>
                  <a:tcPr>
                    <a:solidFill>
                      <a:schemeClr val="accent6">
                        <a:lumMod val="20000"/>
                        <a:lumOff val="80000"/>
                      </a:schemeClr>
                    </a:solidFill>
                  </a:tcPr>
                </a:tc>
                <a:extLst>
                  <a:ext uri="{0D108BD9-81ED-4DB2-BD59-A6C34878D82A}">
                    <a16:rowId xmlns:a16="http://schemas.microsoft.com/office/drawing/2014/main" val="2642191056"/>
                  </a:ext>
                </a:extLst>
              </a:tr>
              <a:tr h="549619">
                <a:tc>
                  <a:txBody>
                    <a:bodyPr/>
                    <a:lstStyle/>
                    <a:p>
                      <a:r>
                        <a:rPr lang="en-US" sz="2400" dirty="0"/>
                        <a:t>Public-use micro </a:t>
                      </a:r>
                      <a:r>
                        <a:rPr lang="en-US" sz="2400" dirty="0" smtClean="0"/>
                        <a:t>data sample</a:t>
                      </a:r>
                      <a:endParaRPr lang="en-US" sz="2400" dirty="0"/>
                    </a:p>
                  </a:txBody>
                  <a:tcPr>
                    <a:solidFill>
                      <a:schemeClr val="bg1">
                        <a:lumMod val="85000"/>
                      </a:schemeClr>
                    </a:solidFill>
                  </a:tcPr>
                </a:tc>
                <a:tc>
                  <a:txBody>
                    <a:bodyPr/>
                    <a:lstStyle/>
                    <a:p>
                      <a:pPr algn="r"/>
                      <a:r>
                        <a:rPr lang="en-US" sz="2400" dirty="0"/>
                        <a:t>30,874,554</a:t>
                      </a:r>
                    </a:p>
                  </a:txBody>
                  <a:tcPr>
                    <a:solidFill>
                      <a:schemeClr val="bg1">
                        <a:lumMod val="85000"/>
                      </a:schemeClr>
                    </a:solidFill>
                  </a:tcPr>
                </a:tc>
                <a:extLst>
                  <a:ext uri="{0D108BD9-81ED-4DB2-BD59-A6C34878D82A}">
                    <a16:rowId xmlns:a16="http://schemas.microsoft.com/office/drawing/2014/main" val="4130988440"/>
                  </a:ext>
                </a:extLst>
              </a:tr>
              <a:tr h="549619">
                <a:tc>
                  <a:txBody>
                    <a:bodyPr/>
                    <a:lstStyle/>
                    <a:p>
                      <a:r>
                        <a:rPr lang="en-US" sz="2400" dirty="0"/>
                        <a:t>Lower bound on published statistics</a:t>
                      </a:r>
                    </a:p>
                  </a:txBody>
                  <a:tcPr>
                    <a:solidFill>
                      <a:schemeClr val="accent6">
                        <a:lumMod val="20000"/>
                        <a:lumOff val="80000"/>
                      </a:schemeClr>
                    </a:solidFill>
                  </a:tcPr>
                </a:tc>
                <a:tc>
                  <a:txBody>
                    <a:bodyPr/>
                    <a:lstStyle/>
                    <a:p>
                      <a:pPr algn="r"/>
                      <a:r>
                        <a:rPr lang="en-US" sz="2400" dirty="0"/>
                        <a:t>7,703,455,862</a:t>
                      </a:r>
                    </a:p>
                  </a:txBody>
                  <a:tcPr>
                    <a:solidFill>
                      <a:schemeClr val="accent6">
                        <a:lumMod val="20000"/>
                        <a:lumOff val="80000"/>
                      </a:schemeClr>
                    </a:solidFill>
                  </a:tcPr>
                </a:tc>
                <a:extLst>
                  <a:ext uri="{0D108BD9-81ED-4DB2-BD59-A6C34878D82A}">
                    <a16:rowId xmlns:a16="http://schemas.microsoft.com/office/drawing/2014/main" val="2227444029"/>
                  </a:ext>
                </a:extLst>
              </a:tr>
              <a:tr h="549619">
                <a:tc>
                  <a:txBody>
                    <a:bodyPr/>
                    <a:lstStyle/>
                    <a:p>
                      <a:r>
                        <a:rPr lang="en-US" sz="2400" dirty="0"/>
                        <a:t>Statistics/person</a:t>
                      </a:r>
                    </a:p>
                  </a:txBody>
                  <a:tcPr>
                    <a:solidFill>
                      <a:schemeClr val="bg1">
                        <a:lumMod val="85000"/>
                      </a:schemeClr>
                    </a:solidFill>
                  </a:tcPr>
                </a:tc>
                <a:tc>
                  <a:txBody>
                    <a:bodyPr/>
                    <a:lstStyle/>
                    <a:p>
                      <a:pPr algn="r"/>
                      <a:r>
                        <a:rPr lang="en-US" sz="2400" dirty="0"/>
                        <a:t>25</a:t>
                      </a:r>
                    </a:p>
                  </a:txBody>
                  <a:tcPr>
                    <a:solidFill>
                      <a:schemeClr val="bg1">
                        <a:lumMod val="85000"/>
                      </a:schemeClr>
                    </a:solidFill>
                  </a:tcPr>
                </a:tc>
                <a:extLst>
                  <a:ext uri="{0D108BD9-81ED-4DB2-BD59-A6C34878D82A}">
                    <a16:rowId xmlns:a16="http://schemas.microsoft.com/office/drawing/2014/main" val="4244604148"/>
                  </a:ext>
                </a:extLst>
              </a:tr>
            </a:tbl>
          </a:graphicData>
        </a:graphic>
      </p:graphicFrame>
      <p:sp>
        <p:nvSpPr>
          <p:cNvPr id="3" name="Slide Number Placeholder 2"/>
          <p:cNvSpPr>
            <a:spLocks noGrp="1"/>
          </p:cNvSpPr>
          <p:nvPr>
            <p:ph type="sldNum" sz="quarter" idx="12"/>
          </p:nvPr>
        </p:nvSpPr>
        <p:spPr/>
        <p:txBody>
          <a:bodyPr/>
          <a:lstStyle/>
          <a:p>
            <a:fld id="{6B70B6FD-B4DD-4C3C-B591-D26FF6FF6394}" type="slidenum">
              <a:rPr lang="en-US" smtClean="0"/>
              <a:pPr/>
              <a:t>7</a:t>
            </a:fld>
            <a:endParaRPr lang="en-US"/>
          </a:p>
        </p:txBody>
      </p:sp>
    </p:spTree>
    <p:extLst>
      <p:ext uri="{BB962C8B-B14F-4D97-AF65-F5344CB8AC3E}">
        <p14:creationId xmlns:p14="http://schemas.microsoft.com/office/powerpoint/2010/main" val="97542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 now know that the Disclosure Avoidance Techniques we used in the 2010 Census were flawed.</a:t>
            </a:r>
            <a:endParaRPr lang="en-US" dirty="0"/>
          </a:p>
        </p:txBody>
      </p:sp>
      <p:sp>
        <p:nvSpPr>
          <p:cNvPr id="3" name="Content Placeholder 2"/>
          <p:cNvSpPr>
            <a:spLocks noGrp="1"/>
          </p:cNvSpPr>
          <p:nvPr>
            <p:ph idx="1"/>
          </p:nvPr>
        </p:nvSpPr>
        <p:spPr/>
        <p:txBody>
          <a:bodyPr>
            <a:normAutofit/>
          </a:bodyPr>
          <a:lstStyle/>
          <a:p>
            <a:r>
              <a:rPr lang="en-US" dirty="0" smtClean="0"/>
              <a:t>These were the best available techniques at the time! But:</a:t>
            </a:r>
          </a:p>
          <a:p>
            <a:pPr lvl="1"/>
            <a:r>
              <a:rPr lang="en-US" dirty="0" smtClean="0"/>
              <a:t>We released exact </a:t>
            </a:r>
            <a:r>
              <a:rPr lang="en-US" dirty="0" smtClean="0"/>
              <a:t>population counts </a:t>
            </a:r>
            <a:r>
              <a:rPr lang="en-US" dirty="0" smtClean="0"/>
              <a:t>at the block, tract and county level.</a:t>
            </a:r>
          </a:p>
          <a:p>
            <a:pPr lvl="1"/>
            <a:r>
              <a:rPr lang="en-US" dirty="0" smtClean="0"/>
              <a:t>We released </a:t>
            </a:r>
            <a:r>
              <a:rPr lang="en-US" dirty="0" smtClean="0"/>
              <a:t>counts </a:t>
            </a:r>
            <a:r>
              <a:rPr lang="en-US" dirty="0" smtClean="0"/>
              <a:t>for age in years, OMB race/ethnicity, sex, relationship to householder, in Summary File 2: detailed race </a:t>
            </a:r>
            <a:r>
              <a:rPr lang="en-US" dirty="0" smtClean="0"/>
              <a:t>data based on the swapped data.</a:t>
            </a:r>
            <a:endParaRPr lang="en-US" dirty="0" smtClean="0"/>
          </a:p>
          <a:p>
            <a:pPr lvl="1"/>
            <a:r>
              <a:rPr lang="en-US" dirty="0" smtClean="0"/>
              <a:t>We released 25 statistics per person, </a:t>
            </a:r>
            <a:br>
              <a:rPr lang="en-US" dirty="0" smtClean="0"/>
            </a:br>
            <a:r>
              <a:rPr lang="en-US" dirty="0" smtClean="0"/>
              <a:t>but only collected six pieces of data per person:</a:t>
            </a:r>
          </a:p>
          <a:p>
            <a:pPr lvl="2"/>
            <a:r>
              <a:rPr lang="en-US" dirty="0" smtClean="0"/>
              <a:t>Block • Age •  Sex • Race • Ethnicity • Relationship to Householder</a:t>
            </a:r>
          </a:p>
          <a:p>
            <a:endParaRPr lang="en-US" dirty="0"/>
          </a:p>
          <a:p>
            <a:endParaRPr lang="en-US" dirty="0" smtClean="0"/>
          </a:p>
          <a:p>
            <a:endParaRPr lang="en-US" dirty="0" smtClean="0"/>
          </a:p>
        </p:txBody>
      </p:sp>
      <p:sp>
        <p:nvSpPr>
          <p:cNvPr id="7" name="Slide Number Placeholder 6"/>
          <p:cNvSpPr>
            <a:spLocks noGrp="1"/>
          </p:cNvSpPr>
          <p:nvPr>
            <p:ph type="sldNum" sz="quarter" idx="12"/>
          </p:nvPr>
        </p:nvSpPr>
        <p:spPr/>
        <p:txBody>
          <a:bodyPr/>
          <a:lstStyle/>
          <a:p>
            <a:fld id="{6B70B6FD-B4DD-4C3C-B591-D26FF6FF6394}" type="slidenum">
              <a:rPr lang="en-US" smtClean="0"/>
              <a:pPr/>
              <a:t>8</a:t>
            </a:fld>
            <a:endParaRPr lang="en-US"/>
          </a:p>
        </p:txBody>
      </p:sp>
    </p:spTree>
    <p:extLst>
      <p:ext uri="{BB962C8B-B14F-4D97-AF65-F5344CB8AC3E}">
        <p14:creationId xmlns:p14="http://schemas.microsoft.com/office/powerpoint/2010/main" val="141985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performed a database </a:t>
            </a:r>
            <a:r>
              <a:rPr lang="en-US" dirty="0"/>
              <a:t>reconstruction </a:t>
            </a:r>
            <a:r>
              <a:rPr lang="en-US" dirty="0" smtClean="0"/>
              <a:t>and re-identification attack for </a:t>
            </a:r>
            <a:r>
              <a:rPr lang="en-US" dirty="0"/>
              <a:t>all 308,745,538 people in 2010 Census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We reconstructed 308,745,538 microdata records.</a:t>
            </a:r>
          </a:p>
          <a:p>
            <a:pPr marL="514350" indent="-514350">
              <a:buFont typeface="+mj-lt"/>
              <a:buAutoNum type="arabicPeriod"/>
            </a:pPr>
            <a:r>
              <a:rPr lang="en-US" dirty="0" smtClean="0"/>
              <a:t>Linked the reconstructed records to commercial databases: acquire PII</a:t>
            </a:r>
          </a:p>
          <a:p>
            <a:pPr marL="514350" indent="-514350">
              <a:buFont typeface="+mj-lt"/>
              <a:buAutoNum type="arabicPeriod"/>
            </a:pPr>
            <a:r>
              <a:rPr lang="en-US" dirty="0" smtClean="0"/>
              <a:t>Successfully linked to commercial data: putative re-identification</a:t>
            </a:r>
          </a:p>
          <a:p>
            <a:pPr marL="514350" indent="-514350">
              <a:buFont typeface="+mj-lt"/>
              <a:buAutoNum type="arabicPeriod"/>
            </a:pPr>
            <a:r>
              <a:rPr lang="en-US" dirty="0" smtClean="0"/>
              <a:t>Compare putative re-identifications to confidential data</a:t>
            </a:r>
          </a:p>
          <a:p>
            <a:pPr marL="514350" indent="-514350">
              <a:buFont typeface="+mj-lt"/>
              <a:buAutoNum type="arabicPeriod"/>
            </a:pPr>
            <a:r>
              <a:rPr lang="en-US" dirty="0" smtClean="0"/>
              <a:t>Successful linkage to confidential data: confirmed re-identification</a:t>
            </a:r>
          </a:p>
          <a:p>
            <a:pPr marL="514350" indent="-514350">
              <a:buFont typeface="+mj-lt"/>
              <a:buAutoNum type="arabicPeriod"/>
            </a:pPr>
            <a:r>
              <a:rPr lang="en-US" dirty="0" smtClean="0"/>
              <a:t>Harm: attacker can learn self-response race and ethnicity</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9</a:t>
            </a:fld>
            <a:endParaRPr lang="en-US"/>
          </a:p>
        </p:txBody>
      </p:sp>
    </p:spTree>
    <p:extLst>
      <p:ext uri="{BB962C8B-B14F-4D97-AF65-F5344CB8AC3E}">
        <p14:creationId xmlns:p14="http://schemas.microsoft.com/office/powerpoint/2010/main" val="3884524643"/>
      </p:ext>
    </p:extLst>
  </p:cSld>
  <p:clrMapOvr>
    <a:masterClrMapping/>
  </p:clrMapOvr>
</p:sld>
</file>

<file path=ppt/theme/theme1.xml><?xml version="1.0" encoding="utf-8"?>
<a:theme xmlns:a="http://schemas.openxmlformats.org/drawingml/2006/main" name="abowd-jarmin-NIST-stakeholder meeting 201606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owd-jarmin-NIST-stakeholder meeting 20160629.potx" id="{91F54333-0448-4C6B-BC9D-A9A74C9B1880}" vid="{AF62FFE0-E663-4466-92DE-2757E83FB8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D9823-E5F3-4EFC-945B-AD7078CF8440}">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B1AF46E-C2E0-427A-BC12-AD420944F5B8}">
  <ds:schemaRefs>
    <ds:schemaRef ds:uri="http://schemas.microsoft.com/sharepoint/v3/contenttype/forms"/>
  </ds:schemaRefs>
</ds:datastoreItem>
</file>

<file path=customXml/itemProps3.xml><?xml version="1.0" encoding="utf-8"?>
<ds:datastoreItem xmlns:ds="http://schemas.openxmlformats.org/officeDocument/2006/customXml" ds:itemID="{7C36B358-23EE-490F-943E-3002D53FF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abowd-jarmin-NIST-stakeholder meeting 20160629</Template>
  <TotalTime>8267</TotalTime>
  <Words>2056</Words>
  <Application>Microsoft Office PowerPoint</Application>
  <PresentationFormat>Widescreen</PresentationFormat>
  <Paragraphs>346</Paragraphs>
  <Slides>35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 Unicode MS</vt:lpstr>
      <vt:lpstr>Arial</vt:lpstr>
      <vt:lpstr>Calibri</vt:lpstr>
      <vt:lpstr>Wingdings</vt:lpstr>
      <vt:lpstr>abowd-jarmin-NIST-stakeholder meeting 20160629</vt:lpstr>
      <vt:lpstr>Protecting the Confidentiality of the 2020 Census Statistics</vt:lpstr>
      <vt:lpstr>Questions I’ve been asked to address</vt:lpstr>
      <vt:lpstr>Privacy and Confidentiality:  2010 vs. 2020</vt:lpstr>
      <vt:lpstr>Data flow in the 2000 and 2010 census:</vt:lpstr>
      <vt:lpstr>The protection system used in 2000 and 2010 relied on swapping households.</vt:lpstr>
      <vt:lpstr>After we swapped, we tabulated the 2010 Census of Population and Housing</vt:lpstr>
      <vt:lpstr>2010 Census: Summary of Publications (approximate counts)</vt:lpstr>
      <vt:lpstr>We now know that the Disclosure Avoidance Techniques we used in the 2010 Census were flawed.</vt:lpstr>
      <vt:lpstr>We performed a database reconstruction and re-identification attack for all 308,745,538 people in 2010 Census</vt:lpstr>
      <vt:lpstr>Results of our reconstruction and re-identification attack: legacy privacy protection methods are no longer acceptable.</vt:lpstr>
      <vt:lpstr>1. “How is the U.S. Census Bureau's messaging concerning privacy and confidentiality different from 2010?”</vt:lpstr>
      <vt:lpstr>“How is the U.S. Census Bureau's messaging concerning privacy and confidentiality different from 2010?”</vt:lpstr>
      <vt:lpstr>Formal Privacy and the 2020 Census</vt:lpstr>
      <vt:lpstr>PowerPoint Presentation</vt:lpstr>
      <vt:lpstr>“Differential Privacy” is the formal privacy system that we are using.</vt:lpstr>
      <vt:lpstr>The Disclosure Avoidance System relies on injects formally private noise.</vt:lpstr>
      <vt:lpstr>2. What is the U.S. Census Bureau's messaging to explain differential privacy to the public?</vt:lpstr>
      <vt:lpstr>What is the U.S. Census Bureau's messaging to explain differential privacy to the public?</vt:lpstr>
      <vt:lpstr>Consider a census block:</vt:lpstr>
      <vt:lpstr>Consider a census block:</vt:lpstr>
      <vt:lpstr>There was no off-the-shelf system for applying differential privacy to a national census</vt:lpstr>
      <vt:lpstr>The Disclosure Avoidance System allows the Census Bureau to enforce global confidentiality protections.</vt:lpstr>
      <vt:lpstr>3. How does the U.S. Census Bureau's differential privacy safeguard both individual and block-level data? </vt:lpstr>
      <vt:lpstr>How does the U.S. Census Bureau's differential privacy safeguard both individual and block-level data? </vt:lpstr>
      <vt:lpstr>4. Which industry professionals are conducting penetration tests and what are the results of those tests?   How are the results of those tests being communicated to help build public trust in data confidentiality?  </vt:lpstr>
      <vt:lpstr>Which industry professionals are conducting penetration tests and what are the results of those tests? </vt:lpstr>
      <vt:lpstr> How are the results of those tests being communicated to help build public trust in data confidentiality? </vt:lpstr>
      <vt:lpstr>5. Who is hosting the U.S. Census Bureau's data?  Which cloud service is being used? </vt:lpstr>
      <vt:lpstr>Who is hosting the U.S. Census Bureau's data?  Which cloud service is being used? </vt:lpstr>
      <vt:lpstr>Backup slides</vt:lpstr>
      <vt:lpstr>How the 2020 System Works:  High-level Overview</vt:lpstr>
      <vt:lpstr>Two algorithmic choices</vt:lpstr>
      <vt:lpstr>Two public policy choices:</vt:lpstr>
      <vt:lpstr>But the Choice Problem for Redistricting  Tabulations Is More Challenging</vt:lpstr>
      <vt:lpstr>More Background on the 2020 Disclosure Avoidance System</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21st Century Challenge of Privacy and Confidentiality for Statistical Agencies</dc:title>
  <dc:creator>John M Abowd</dc:creator>
  <cp:lastModifiedBy>John Maron Abowd (CENSUS/ADRM FED)</cp:lastModifiedBy>
  <cp:revision>352</cp:revision>
  <cp:lastPrinted>2017-08-09T14:58:31Z</cp:lastPrinted>
  <dcterms:created xsi:type="dcterms:W3CDTF">2016-06-22T15:55:01Z</dcterms:created>
  <dcterms:modified xsi:type="dcterms:W3CDTF">2019-02-25T14:54:27Z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