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sldIdLst>
    <p:sldId id="259" r:id="rId6"/>
    <p:sldId id="260" r:id="rId7"/>
    <p:sldId id="310" r:id="rId8"/>
    <p:sldId id="311" r:id="rId9"/>
    <p:sldId id="312" r:id="rId10"/>
    <p:sldId id="313" r:id="rId11"/>
    <p:sldId id="314" r:id="rId12"/>
    <p:sldId id="315" r:id="rId13"/>
    <p:sldId id="316" r:id="rId14"/>
    <p:sldId id="262" r:id="rId15"/>
    <p:sldId id="317" r:id="rId16"/>
    <p:sldId id="319" r:id="rId17"/>
    <p:sldId id="320" r:id="rId18"/>
    <p:sldId id="321" r:id="rId19"/>
    <p:sldId id="322" r:id="rId20"/>
    <p:sldId id="276" r:id="rId21"/>
    <p:sldId id="324" r:id="rId22"/>
    <p:sldId id="325" r:id="rId23"/>
    <p:sldId id="327" r:id="rId24"/>
    <p:sldId id="328" r:id="rId25"/>
    <p:sldId id="329" r:id="rId26"/>
    <p:sldId id="330" r:id="rId27"/>
    <p:sldId id="332" r:id="rId28"/>
    <p:sldId id="333" r:id="rId29"/>
    <p:sldId id="335" r:id="rId30"/>
    <p:sldId id="336" r:id="rId31"/>
    <p:sldId id="278" r:id="rId32"/>
    <p:sldId id="340" r:id="rId33"/>
    <p:sldId id="341" r:id="rId34"/>
    <p:sldId id="342" r:id="rId35"/>
    <p:sldId id="308" r:id="rId36"/>
    <p:sldId id="309" r:id="rId37"/>
    <p:sldId id="290" r:id="rId38"/>
    <p:sldId id="303" r:id="rId39"/>
    <p:sldId id="291" r:id="rId40"/>
    <p:sldId id="256" r:id="rId41"/>
    <p:sldId id="292" r:id="rId42"/>
    <p:sldId id="257" r:id="rId43"/>
    <p:sldId id="293" r:id="rId44"/>
    <p:sldId id="294" r:id="rId45"/>
    <p:sldId id="295" r:id="rId46"/>
    <p:sldId id="296" r:id="rId47"/>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3137" autoAdjust="0"/>
  </p:normalViewPr>
  <p:slideViewPr>
    <p:cSldViewPr snapToGrid="0">
      <p:cViewPr varScale="1">
        <p:scale>
          <a:sx n="82" d="100"/>
          <a:sy n="82" d="100"/>
        </p:scale>
        <p:origin x="672" y="62"/>
      </p:cViewPr>
      <p:guideLst/>
    </p:cSldViewPr>
  </p:slideViewPr>
  <p:notesTextViewPr>
    <p:cViewPr>
      <p:scale>
        <a:sx n="1" d="1"/>
        <a:sy n="1" d="1"/>
      </p:scale>
      <p:origin x="0" y="0"/>
    </p:cViewPr>
  </p:notesTextViewPr>
  <p:sorterViewPr>
    <p:cViewPr varScale="1">
      <p:scale>
        <a:sx n="100" d="100"/>
        <a:sy n="100" d="100"/>
      </p:scale>
      <p:origin x="0" y="-81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bg1"/>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2.0406555166446809</c:v>
                </c:pt>
                <c:pt idx="78">
                  <c:v>2.0907410969337712</c:v>
                </c:pt>
                <c:pt idx="79">
                  <c:v>2.142863368117335</c:v>
                </c:pt>
                <c:pt idx="80">
                  <c:v>2.1972245773362218</c:v>
                </c:pt>
                <c:pt idx="81">
                  <c:v>2.254058052099388</c:v>
                </c:pt>
                <c:pt idx="82">
                  <c:v>2.3136349291806342</c:v>
                </c:pt>
                <c:pt idx="83">
                  <c:v>2.3762728087852079</c:v>
                </c:pt>
                <c:pt idx="84">
                  <c:v>2.4423470353692069</c:v>
                </c:pt>
                <c:pt idx="85">
                  <c:v>2.5123056239761179</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3.3167800398495801</c:v>
                </c:pt>
                <c:pt idx="94">
                  <c:v>3.476098689835283</c:v>
                </c:pt>
                <c:pt idx="95">
                  <c:v>3.6635616461296601</c:v>
                </c:pt>
                <c:pt idx="96">
                  <c:v>3.8918202981106429</c:v>
                </c:pt>
                <c:pt idx="97">
                  <c:v>4.1845914400698998</c:v>
                </c:pt>
                <c:pt idx="98">
                  <c:v>4.5951198501346227</c:v>
                </c:pt>
                <c:pt idx="99">
                  <c:v>5.2933048247245589</c:v>
                </c:pt>
                <c:pt idx="100">
                  <c:v>5.3991677267280496</c:v>
                </c:pt>
                <c:pt idx="101">
                  <c:v>5.5174528964647891</c:v>
                </c:pt>
                <c:pt idx="102">
                  <c:v>5.6514861711575746</c:v>
                </c:pt>
                <c:pt idx="103">
                  <c:v>5.8061384812938401</c:v>
                </c:pt>
                <c:pt idx="104">
                  <c:v>5.9889614168899961</c:v>
                </c:pt>
                <c:pt idx="105">
                  <c:v>6.2126060957516858</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2141000928"/>
        <c:axId val="-2143250208"/>
      </c:scatterChart>
      <c:valAx>
        <c:axId val="-2141000928"/>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Privacy</a:t>
                </a:r>
                <a:r>
                  <a:rPr lang="en-US" sz="1800" baseline="0" dirty="0"/>
                  <a:t>-loss</a:t>
                </a:r>
                <a:r>
                  <a:rPr lang="en-US" sz="1800" dirty="0"/>
                  <a:t> </a:t>
                </a:r>
                <a:r>
                  <a:rPr lang="en-US" sz="1800" dirty="0" smtClean="0"/>
                  <a:t>(</a:t>
                </a:r>
                <a:r>
                  <a:rPr lang="en-US" sz="1800" i="1" dirty="0" smtClean="0">
                    <a:latin typeface="Symbol" panose="05050102010706020507" pitchFamily="18" charset="2"/>
                  </a:rPr>
                  <a:t>e</a:t>
                </a:r>
                <a:r>
                  <a:rPr lang="en-US" sz="1800" dirty="0" smtClean="0"/>
                  <a:t>) </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250208"/>
        <c:crosses val="autoZero"/>
        <c:crossBetween val="midCat"/>
        <c:majorUnit val="0.5"/>
        <c:minorUnit val="0.25"/>
      </c:valAx>
      <c:valAx>
        <c:axId val="-21432502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Data </a:t>
                </a:r>
                <a:r>
                  <a:rPr lang="en-US" sz="1800" dirty="0" smtClean="0"/>
                  <a:t>Accuracy </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000928"/>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Privacy-loss v.</a:t>
            </a:r>
            <a:r>
              <a:rPr lang="en-US" sz="1600" baseline="0" dirty="0" smtClean="0"/>
              <a:t> Accuracy Tradeoff</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bg1"/>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2.0406555166446809</c:v>
                </c:pt>
                <c:pt idx="78">
                  <c:v>2.0907410969337712</c:v>
                </c:pt>
                <c:pt idx="79">
                  <c:v>2.142863368117335</c:v>
                </c:pt>
                <c:pt idx="80">
                  <c:v>2.1972245773362218</c:v>
                </c:pt>
                <c:pt idx="81">
                  <c:v>2.254058052099388</c:v>
                </c:pt>
                <c:pt idx="82">
                  <c:v>2.3136349291806342</c:v>
                </c:pt>
                <c:pt idx="83">
                  <c:v>2.3762728087852079</c:v>
                </c:pt>
                <c:pt idx="84">
                  <c:v>2.4423470353692069</c:v>
                </c:pt>
                <c:pt idx="85">
                  <c:v>2.5123056239761179</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3.3167800398495801</c:v>
                </c:pt>
                <c:pt idx="94">
                  <c:v>3.476098689835283</c:v>
                </c:pt>
                <c:pt idx="95">
                  <c:v>3.6635616461296601</c:v>
                </c:pt>
                <c:pt idx="96">
                  <c:v>3.8918202981106429</c:v>
                </c:pt>
                <c:pt idx="97">
                  <c:v>4.1845914400698998</c:v>
                </c:pt>
                <c:pt idx="98">
                  <c:v>4.5951198501346227</c:v>
                </c:pt>
                <c:pt idx="99">
                  <c:v>5.2933048247245589</c:v>
                </c:pt>
                <c:pt idx="100">
                  <c:v>5.3991677267280496</c:v>
                </c:pt>
                <c:pt idx="101">
                  <c:v>5.5174528964647891</c:v>
                </c:pt>
                <c:pt idx="102">
                  <c:v>5.6514861711575746</c:v>
                </c:pt>
                <c:pt idx="103">
                  <c:v>5.8061384812938401</c:v>
                </c:pt>
                <c:pt idx="104">
                  <c:v>5.9889614168899961</c:v>
                </c:pt>
                <c:pt idx="105">
                  <c:v>6.2126060957516858</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2129353008"/>
        <c:axId val="-2129346624"/>
      </c:scatterChart>
      <c:valAx>
        <c:axId val="-2129353008"/>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46624"/>
        <c:crosses val="autoZero"/>
        <c:crossBetween val="midCat"/>
        <c:majorUnit val="0.5"/>
        <c:minorUnit val="0.25"/>
      </c:valAx>
      <c:valAx>
        <c:axId val="-21293466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53008"/>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2.0406555166446809</c:v>
                </c:pt>
                <c:pt idx="78">
                  <c:v>2.0907410969337712</c:v>
                </c:pt>
                <c:pt idx="79">
                  <c:v>2.142863368117335</c:v>
                </c:pt>
                <c:pt idx="80">
                  <c:v>2.1972245773362218</c:v>
                </c:pt>
                <c:pt idx="81">
                  <c:v>2.254058052099388</c:v>
                </c:pt>
                <c:pt idx="82">
                  <c:v>2.3136349291806342</c:v>
                </c:pt>
                <c:pt idx="83">
                  <c:v>2.3762728087852079</c:v>
                </c:pt>
                <c:pt idx="84">
                  <c:v>2.4423470353692069</c:v>
                </c:pt>
                <c:pt idx="85">
                  <c:v>2.5123056239761179</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3.3167800398495801</c:v>
                </c:pt>
                <c:pt idx="94">
                  <c:v>3.476098689835283</c:v>
                </c:pt>
                <c:pt idx="95">
                  <c:v>3.6635616461296601</c:v>
                </c:pt>
                <c:pt idx="96">
                  <c:v>3.8918202981106429</c:v>
                </c:pt>
                <c:pt idx="97">
                  <c:v>4.1845914400698998</c:v>
                </c:pt>
                <c:pt idx="98">
                  <c:v>4.5951198501346227</c:v>
                </c:pt>
                <c:pt idx="99">
                  <c:v>5.2933048247245589</c:v>
                </c:pt>
                <c:pt idx="100">
                  <c:v>5.3991677267280496</c:v>
                </c:pt>
                <c:pt idx="101">
                  <c:v>5.5174528964647891</c:v>
                </c:pt>
                <c:pt idx="102">
                  <c:v>5.6514861711575746</c:v>
                </c:pt>
                <c:pt idx="103">
                  <c:v>5.8061384812938401</c:v>
                </c:pt>
                <c:pt idx="104">
                  <c:v>5.9889614168899961</c:v>
                </c:pt>
                <c:pt idx="105">
                  <c:v>6.2126060957516858</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2144244144"/>
        <c:axId val="-2144237760"/>
      </c:scatterChart>
      <c:valAx>
        <c:axId val="-2144244144"/>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237760"/>
        <c:crosses val="autoZero"/>
        <c:crossBetween val="midCat"/>
        <c:majorUnit val="0.5"/>
        <c:minorUnit val="0.25"/>
      </c:valAx>
      <c:valAx>
        <c:axId val="-2144237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244144"/>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2.0406555166446809</c:v>
                </c:pt>
                <c:pt idx="78">
                  <c:v>2.0907410969337712</c:v>
                </c:pt>
                <c:pt idx="79">
                  <c:v>2.142863368117335</c:v>
                </c:pt>
                <c:pt idx="80">
                  <c:v>2.1972245773362218</c:v>
                </c:pt>
                <c:pt idx="81">
                  <c:v>2.254058052099388</c:v>
                </c:pt>
                <c:pt idx="82">
                  <c:v>2.3136349291806342</c:v>
                </c:pt>
                <c:pt idx="83">
                  <c:v>2.3762728087852079</c:v>
                </c:pt>
                <c:pt idx="84">
                  <c:v>2.4423470353692069</c:v>
                </c:pt>
                <c:pt idx="85">
                  <c:v>2.5123056239761179</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3.3167800398495801</c:v>
                </c:pt>
                <c:pt idx="94">
                  <c:v>3.476098689835283</c:v>
                </c:pt>
                <c:pt idx="95">
                  <c:v>3.6635616461296601</c:v>
                </c:pt>
                <c:pt idx="96">
                  <c:v>3.8918202981106429</c:v>
                </c:pt>
                <c:pt idx="97">
                  <c:v>4.1845914400698998</c:v>
                </c:pt>
                <c:pt idx="98">
                  <c:v>4.5951198501346227</c:v>
                </c:pt>
                <c:pt idx="99">
                  <c:v>5.2933048247245589</c:v>
                </c:pt>
                <c:pt idx="100">
                  <c:v>5.3991677267280496</c:v>
                </c:pt>
                <c:pt idx="101">
                  <c:v>5.5174528964647891</c:v>
                </c:pt>
                <c:pt idx="102">
                  <c:v>5.6514861711575746</c:v>
                </c:pt>
                <c:pt idx="103">
                  <c:v>5.8061384812938401</c:v>
                </c:pt>
                <c:pt idx="104">
                  <c:v>5.9889614168899961</c:v>
                </c:pt>
                <c:pt idx="105">
                  <c:v>6.2126060957516858</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2133623776"/>
        <c:axId val="-2133617392"/>
      </c:scatterChart>
      <c:valAx>
        <c:axId val="-213362377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617392"/>
        <c:crosses val="autoZero"/>
        <c:crossBetween val="midCat"/>
        <c:majorUnit val="0.5"/>
        <c:minorUnit val="0.25"/>
      </c:valAx>
      <c:valAx>
        <c:axId val="-21336173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623776"/>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bg1"/>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2.0406555166446809</c:v>
                </c:pt>
                <c:pt idx="78">
                  <c:v>2.0907410969337712</c:v>
                </c:pt>
                <c:pt idx="79">
                  <c:v>2.142863368117335</c:v>
                </c:pt>
                <c:pt idx="80">
                  <c:v>2.1972245773362218</c:v>
                </c:pt>
                <c:pt idx="81">
                  <c:v>2.254058052099388</c:v>
                </c:pt>
                <c:pt idx="82">
                  <c:v>2.3136349291806342</c:v>
                </c:pt>
                <c:pt idx="83">
                  <c:v>2.3762728087852079</c:v>
                </c:pt>
                <c:pt idx="84">
                  <c:v>2.4423470353692069</c:v>
                </c:pt>
                <c:pt idx="85">
                  <c:v>2.5123056239761179</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3.3167800398495801</c:v>
                </c:pt>
                <c:pt idx="94">
                  <c:v>3.476098689835283</c:v>
                </c:pt>
                <c:pt idx="95">
                  <c:v>3.6635616461296601</c:v>
                </c:pt>
                <c:pt idx="96">
                  <c:v>3.8918202981106429</c:v>
                </c:pt>
                <c:pt idx="97">
                  <c:v>4.1845914400698998</c:v>
                </c:pt>
                <c:pt idx="98">
                  <c:v>4.5951198501346227</c:v>
                </c:pt>
                <c:pt idx="99">
                  <c:v>5.2933048247245589</c:v>
                </c:pt>
                <c:pt idx="100">
                  <c:v>5.3991677267280496</c:v>
                </c:pt>
                <c:pt idx="101">
                  <c:v>5.5174528964647891</c:v>
                </c:pt>
                <c:pt idx="102">
                  <c:v>5.6514861711575746</c:v>
                </c:pt>
                <c:pt idx="103">
                  <c:v>5.8061384812938401</c:v>
                </c:pt>
                <c:pt idx="104">
                  <c:v>5.9889614168899961</c:v>
                </c:pt>
                <c:pt idx="105">
                  <c:v>6.2126060957516858</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2144212240"/>
        <c:axId val="-2144224112"/>
      </c:scatterChart>
      <c:valAx>
        <c:axId val="-2144212240"/>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224112"/>
        <c:crosses val="autoZero"/>
        <c:crossBetween val="midCat"/>
        <c:majorUnit val="0.5"/>
        <c:minorUnit val="0.25"/>
      </c:valAx>
      <c:valAx>
        <c:axId val="-21442241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212240"/>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0.52029</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198634" y="4010586"/>
          <a:ext cx="1814190" cy="764139"/>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Randomized</a:t>
          </a:r>
          <a:r>
            <a:rPr lang="en-US" baseline="0" dirty="0"/>
            <a:t> response: </a:t>
          </a:r>
          <a:r>
            <a:rPr lang="en-US" baseline="0" dirty="0" smtClean="0"/>
            <a:t>method used by Google, Apple and Microsoft</a:t>
          </a:r>
          <a:endParaRPr lang="en-US"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0.66699</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3533536" y="2971798"/>
          <a:ext cx="2249359" cy="85969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Simple differential privacy implementation with no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0.8507</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4661877" y="1735992"/>
          <a:ext cx="2713892" cy="882162"/>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Proposed 2020 Census differential privacy implementation with use-case based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0.52029</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198634" y="4010586"/>
          <a:ext cx="1814190" cy="764139"/>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Randomized</a:t>
          </a:r>
          <a:r>
            <a:rPr lang="en-US" baseline="0" dirty="0"/>
            <a:t> response: </a:t>
          </a:r>
          <a:r>
            <a:rPr lang="en-US" baseline="0" dirty="0" smtClean="0"/>
            <a:t>method used by Google, Apple and Microsoft</a:t>
          </a:r>
          <a:endParaRPr lang="en-US"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0.66699</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3533536" y="2971798"/>
          <a:ext cx="2249359" cy="85969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Simple differential privacy implementation with no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0.8507</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4661877" y="1735992"/>
          <a:ext cx="2713892" cy="882162"/>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smtClean="0"/>
            <a:t>Proposed 2020 Census differential privacy implementation with use-case based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2"/>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604072"/>
          </a:xfrm>
          <a:prstGeom prst="rect">
            <a:avLst/>
          </a:prstGeom>
        </p:spPr>
        <p:txBody>
          <a:bodyPr vert="horz" lIns="108850" tIns="54425" rIns="108850" bIns="54425" rtlCol="0"/>
          <a:lstStyle>
            <a:lvl1pPr algn="r">
              <a:defRPr sz="1400"/>
            </a:lvl1pPr>
          </a:lstStyle>
          <a:p>
            <a:fld id="{545B527A-731F-4316-A55B-D6F52588EB0F}" type="datetimeFigureOut">
              <a:rPr lang="en-US" smtClean="0"/>
              <a:t>10/18/2018</a:t>
            </a:fld>
            <a:endParaRPr lang="en-US"/>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388281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For each of 10,620,683 habitable blocks and 73,768 habitable tracts:</a:t>
            </a:r>
          </a:p>
          <a:p>
            <a:r>
              <a:rPr lang="en-US" sz="2800" dirty="0" smtClean="0"/>
              <a:t>Record sample space 2 x 115 x 2 x 63 = 28,980 unique combinations</a:t>
            </a:r>
          </a:p>
          <a:p>
            <a:r>
              <a:rPr lang="en-US" sz="2800" dirty="0" smtClean="0"/>
              <a:t>Counts in PL94 tables P1-P4 and SF1 tables P1, P6, P7, P9, P11, P12, P12A-I, P14, PCT12, PCT12A-O provide constraints</a:t>
            </a:r>
          </a:p>
          <a:p>
            <a:r>
              <a:rPr lang="en-US" sz="2800" dirty="0" smtClean="0"/>
              <a:t>Margins of tables for total population and voting age population are exact (as per public documentation on PL94-171 and SF1)</a:t>
            </a:r>
          </a:p>
          <a:p>
            <a:r>
              <a:rPr lang="en-US" sz="2800" dirty="0" smtClean="0"/>
              <a:t>Only household-level record swapping was used; implies that zeros are unprotected except as swapping relocates them by geography (again, from public documentation on PL94-171 and SF1)</a:t>
            </a: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13</a:t>
            </a:fld>
            <a:endParaRPr lang="en-US"/>
          </a:p>
        </p:txBody>
      </p:sp>
    </p:spTree>
    <p:extLst>
      <p:ext uri="{BB962C8B-B14F-4D97-AF65-F5344CB8AC3E}">
        <p14:creationId xmlns:p14="http://schemas.microsoft.com/office/powerpoint/2010/main" val="301610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the problem is overdetermined (too many equations; no exact solution), exact (one unique solution), or underdetermined (too few equations; many exact solutions) depends upon the sparsity of the tables. </a:t>
            </a:r>
          </a:p>
          <a:p>
            <a:pPr lvl="1"/>
            <a:r>
              <a:rPr lang="en-US" dirty="0" smtClean="0"/>
              <a:t>Because the tables originated from a single micro-data file (Hundred-percent Detail File, HDF), an overdetermined system implies an error in the problem </a:t>
            </a:r>
            <a:r>
              <a:rPr lang="en-US" dirty="0" smtClean="0"/>
              <a:t>set-up or the original tabulation programs; </a:t>
            </a:r>
            <a:r>
              <a:rPr lang="en-US" dirty="0" smtClean="0"/>
              <a:t>there can never be more numbers in the published tables than can be created from </a:t>
            </a:r>
            <a:r>
              <a:rPr lang="en-US" dirty="0" smtClean="0"/>
              <a:t>a single HDF</a:t>
            </a:r>
            <a:endParaRPr lang="en-US" dirty="0" smtClean="0"/>
          </a:p>
          <a:p>
            <a:pPr lvl="1"/>
            <a:r>
              <a:rPr lang="en-US" dirty="0" smtClean="0"/>
              <a:t>When the system is exact, only one configuration (multiset) from the sample space could have produced the published tables—the reconstruction is exact</a:t>
            </a:r>
          </a:p>
          <a:p>
            <a:pPr lvl="1"/>
            <a:r>
              <a:rPr lang="en-US" dirty="0" smtClean="0"/>
              <a:t>When the system is underdetermined there are infinitely many ways the records in the sample space could be selected to get the same publication tables</a:t>
            </a:r>
          </a:p>
          <a:p>
            <a:r>
              <a:rPr lang="en-US" dirty="0" smtClean="0"/>
              <a:t>Even when the system is underdetermined, all solutions could share some exact images</a:t>
            </a:r>
          </a:p>
          <a:p>
            <a:pPr lvl="1"/>
            <a:r>
              <a:rPr lang="en-US" dirty="0" smtClean="0"/>
              <a:t>For example, every 2010 reconstruction has exactly the same block-level geocode and </a:t>
            </a:r>
            <a:r>
              <a:rPr lang="en-US" dirty="0" smtClean="0"/>
              <a:t>voting-age </a:t>
            </a:r>
            <a:r>
              <a:rPr lang="en-US" dirty="0" smtClean="0"/>
              <a:t>values</a:t>
            </a: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14</a:t>
            </a:fld>
            <a:endParaRPr lang="en-US"/>
          </a:p>
        </p:txBody>
      </p:sp>
    </p:spTree>
    <p:extLst>
      <p:ext uri="{BB962C8B-B14F-4D97-AF65-F5344CB8AC3E}">
        <p14:creationId xmlns:p14="http://schemas.microsoft.com/office/powerpoint/2010/main" val="329044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reconstruction attack recreates record-level images of all</a:t>
            </a:r>
            <a:r>
              <a:rPr lang="en-US" baseline="0" dirty="0" smtClean="0"/>
              <a:t> variables used in published tabulations, not all variables in the confidential database. If “name” is never tabulated, then “name” cannot be reconstructed.</a:t>
            </a:r>
          </a:p>
          <a:p>
            <a:endParaRPr lang="en-US" baseline="0" dirty="0" smtClean="0"/>
          </a:p>
          <a:p>
            <a:r>
              <a:rPr lang="en-US" baseline="0" dirty="0" smtClean="0"/>
              <a:t>A reconstruction-abetted re-identification attack links external data to the reconstructed micro-data. These external data contain identifying information like names and addresses. Such an attack leads to “putative re-identifications”: records that the attacker believes are the data for identifiable information. In a successful re-identification attack, putative re-identifications are confirmed at a high rate. The putative re-identifications from the 2010 Census experiments are not confirmed at a high rate. We are still researching this issue.</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15</a:t>
            </a:fld>
            <a:endParaRPr lang="en-US"/>
          </a:p>
        </p:txBody>
      </p:sp>
    </p:spTree>
    <p:extLst>
      <p:ext uri="{BB962C8B-B14F-4D97-AF65-F5344CB8AC3E}">
        <p14:creationId xmlns:p14="http://schemas.microsoft.com/office/powerpoint/2010/main" val="386220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marginal social</a:t>
            </a:r>
            <a:r>
              <a:rPr lang="en-US" baseline="0" dirty="0"/>
              <a:t> benefit is the slope of the illustrated </a:t>
            </a:r>
            <a:r>
              <a:rPr lang="en-US" baseline="0" dirty="0" err="1"/>
              <a:t>iso</a:t>
            </a:r>
            <a:r>
              <a:rPr lang="en-US" baseline="0" dirty="0"/>
              <a:t>-social welfare line </a:t>
            </a:r>
            <a:r>
              <a:rPr lang="en-US" baseline="0" dirty="0" smtClean="0"/>
              <a:t>(gray). </a:t>
            </a:r>
            <a:r>
              <a:rPr lang="en-US" baseline="0" dirty="0"/>
              <a:t>These lines must slope upwards because data accuracy is a “good” and privacy-loss is a “bad.” </a:t>
            </a:r>
            <a:r>
              <a:rPr lang="en-US" baseline="0" dirty="0" err="1"/>
              <a:t>Iso</a:t>
            </a:r>
            <a:r>
              <a:rPr lang="en-US" baseline="0" dirty="0"/>
              <a:t>-social welfare lines above the one illustrated are infeasible because no point on the PPF reaches them. </a:t>
            </a:r>
            <a:r>
              <a:rPr lang="en-US" baseline="0" dirty="0" err="1"/>
              <a:t>Iso</a:t>
            </a:r>
            <a:r>
              <a:rPr lang="en-US" baseline="0" dirty="0"/>
              <a:t>-social welfare lines below the one illustrated are feasible but suboptimal because social welfare can be increase by either increasing accuracy at no privacy-loss cost or decreasing privacy-loss without loss of accuracy.</a:t>
            </a:r>
          </a:p>
          <a:p>
            <a:endParaRPr lang="en-US" dirty="0"/>
          </a:p>
          <a:p>
            <a:r>
              <a:rPr lang="en-US" dirty="0"/>
              <a:t>The social</a:t>
            </a:r>
            <a:r>
              <a:rPr lang="en-US" baseline="0" dirty="0"/>
              <a:t> optimum is the point of tangency between an </a:t>
            </a:r>
            <a:r>
              <a:rPr lang="en-US" baseline="0" dirty="0" err="1"/>
              <a:t>iso</a:t>
            </a:r>
            <a:r>
              <a:rPr lang="en-US" baseline="0" dirty="0"/>
              <a:t>-social welfare line </a:t>
            </a:r>
            <a:r>
              <a:rPr lang="en-US" baseline="0" dirty="0" smtClean="0"/>
              <a:t>(gray) </a:t>
            </a:r>
            <a:r>
              <a:rPr lang="en-US" baseline="0" dirty="0"/>
              <a:t>and the PPF </a:t>
            </a:r>
            <a:r>
              <a:rPr lang="en-US" baseline="0" dirty="0" smtClean="0"/>
              <a:t>(red). </a:t>
            </a:r>
            <a:r>
              <a:rPr lang="en-US" baseline="0" dirty="0"/>
              <a:t>At this point, the only social welfare improving combinations of data accuracy and privacy-loss are infeasible.</a:t>
            </a:r>
          </a:p>
          <a:p>
            <a:endParaRPr lang="en-US" baseline="0" dirty="0"/>
          </a:p>
          <a:p>
            <a:r>
              <a:rPr lang="en-US" baseline="0" dirty="0"/>
              <a:t>The illustrated </a:t>
            </a:r>
            <a:r>
              <a:rPr lang="en-US" baseline="0" dirty="0" err="1"/>
              <a:t>iso</a:t>
            </a:r>
            <a:r>
              <a:rPr lang="en-US" baseline="0" dirty="0"/>
              <a:t>-social welfare line is the best one attainable, and social welfare is maximized at the indicated point. This point gives the optimal privacy-loss budget and the optimal data accuracy as determined by the preferences of the data users constrained by the SDL technology.</a:t>
            </a:r>
          </a:p>
          <a:p>
            <a:endParaRPr lang="en-US" baseline="0" dirty="0"/>
          </a:p>
          <a:p>
            <a:r>
              <a:rPr lang="en-US" baseline="0" dirty="0"/>
              <a:t>The illustrated </a:t>
            </a:r>
            <a:r>
              <a:rPr lang="en-US" baseline="0" dirty="0" smtClean="0"/>
              <a:t>optimal </a:t>
            </a:r>
            <a:r>
              <a:rPr lang="en-US" baseline="0" dirty="0"/>
              <a:t>point, based loosely on Abowd and </a:t>
            </a:r>
            <a:r>
              <a:rPr lang="en-US" baseline="0" dirty="0" err="1"/>
              <a:t>Schmutte</a:t>
            </a:r>
            <a:r>
              <a:rPr lang="en-US" baseline="0" dirty="0"/>
              <a:t> </a:t>
            </a:r>
            <a:r>
              <a:rPr lang="en-US" baseline="0" dirty="0" smtClean="0"/>
              <a:t>(forthcoming, AER) </a:t>
            </a:r>
            <a:r>
              <a:rPr lang="en-US" sz="1200" dirty="0" smtClean="0"/>
              <a:t>is </a:t>
            </a:r>
            <a:r>
              <a:rPr lang="en-US" sz="1200" dirty="0"/>
              <a:t>a privacy-loss</a:t>
            </a:r>
            <a:r>
              <a:rPr lang="en-US" sz="1200" baseline="0" dirty="0"/>
              <a:t> budget of about </a:t>
            </a:r>
            <a:r>
              <a:rPr lang="en-US" sz="1200" baseline="0" dirty="0" smtClean="0"/>
              <a:t>2.5 </a:t>
            </a:r>
            <a:r>
              <a:rPr lang="en-US" sz="1200" baseline="0" dirty="0"/>
              <a:t>and an optimal data accuracy that is about 85% of the best possible </a:t>
            </a:r>
            <a:r>
              <a:rPr lang="en-US" sz="1200" baseline="0" dirty="0" smtClean="0"/>
              <a:t>accuracy.</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18</a:t>
            </a:fld>
            <a:endParaRPr lang="en-US"/>
          </a:p>
        </p:txBody>
      </p:sp>
    </p:spTree>
    <p:extLst>
      <p:ext uri="{BB962C8B-B14F-4D97-AF65-F5344CB8AC3E}">
        <p14:creationId xmlns:p14="http://schemas.microsoft.com/office/powerpoint/2010/main" val="311758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19</a:t>
            </a:fld>
            <a:endParaRPr lang="en-US"/>
          </a:p>
        </p:txBody>
      </p:sp>
    </p:spTree>
    <p:extLst>
      <p:ext uri="{BB962C8B-B14F-4D97-AF65-F5344CB8AC3E}">
        <p14:creationId xmlns:p14="http://schemas.microsoft.com/office/powerpoint/2010/main" val="138616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22</a:t>
            </a:fld>
            <a:endParaRPr lang="en-US"/>
          </a:p>
        </p:txBody>
      </p:sp>
    </p:spTree>
    <p:extLst>
      <p:ext uri="{BB962C8B-B14F-4D97-AF65-F5344CB8AC3E}">
        <p14:creationId xmlns:p14="http://schemas.microsoft.com/office/powerpoint/2010/main" val="59619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23</a:t>
            </a:fld>
            <a:endParaRPr lang="en-US"/>
          </a:p>
        </p:txBody>
      </p:sp>
    </p:spTree>
    <p:extLst>
      <p:ext uri="{BB962C8B-B14F-4D97-AF65-F5344CB8AC3E}">
        <p14:creationId xmlns:p14="http://schemas.microsoft.com/office/powerpoint/2010/main" val="264401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a:t>
            </a:r>
            <a:r>
              <a:rPr lang="en-US" baseline="0" dirty="0" smtClean="0"/>
              <a:t> shows the flow of data from respondents to create the Census Edited File.</a:t>
            </a:r>
          </a:p>
          <a:p>
            <a:r>
              <a:rPr lang="en-US" baseline="0" dirty="0" smtClean="0"/>
              <a:t>The DAS  transforms this file into the Microdata Detail File, which is used to create pre-specified tabular summaries. </a:t>
            </a:r>
          </a:p>
          <a:p>
            <a:r>
              <a:rPr lang="en-US" baseline="0" dirty="0" smtClean="0"/>
              <a:t>We can also use the file to create special tabulations and to enable post-census research.</a:t>
            </a:r>
          </a:p>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255509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67464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Closure</a:t>
            </a:r>
            <a:r>
              <a:rPr lang="en-US" baseline="0" dirty="0" smtClean="0"/>
              <a:t> under composition means that if two differentially private publishing mechanisms are applied sequentially to the same confidential data, then the cumulative privacy loss from those mechanisms is no greater than the sum of the privacy losses from each applied individually. This property is what makes possible the calculation of global disclosure risk when using differential privacy.</a:t>
            </a:r>
          </a:p>
          <a:p>
            <a:endParaRPr lang="en-US" baseline="0" dirty="0" smtClean="0"/>
          </a:p>
          <a:p>
            <a:r>
              <a:rPr lang="en-US" baseline="0" dirty="0" smtClean="0"/>
              <a:t>Provable privacy guarantees mean that the conformance of the differential privacy algorithm to the mathematical properties the mechanism is required to possess can be proven.</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27</a:t>
            </a:fld>
            <a:endParaRPr lang="en-US"/>
          </a:p>
        </p:txBody>
      </p:sp>
    </p:spTree>
    <p:extLst>
      <p:ext uri="{BB962C8B-B14F-4D97-AF65-F5344CB8AC3E}">
        <p14:creationId xmlns:p14="http://schemas.microsoft.com/office/powerpoint/2010/main" val="238510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a:t>
            </a:fld>
            <a:endParaRPr lang="en-US"/>
          </a:p>
        </p:txBody>
      </p:sp>
    </p:spTree>
    <p:extLst>
      <p:ext uri="{BB962C8B-B14F-4D97-AF65-F5344CB8AC3E}">
        <p14:creationId xmlns:p14="http://schemas.microsoft.com/office/powerpoint/2010/main" val="244857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had lots of challenges in</a:t>
            </a:r>
            <a:r>
              <a:rPr lang="en-US" baseline="0" dirty="0" smtClean="0"/>
              <a:t> developing differential privacy for the Census Bureau. </a:t>
            </a:r>
          </a:p>
          <a:p>
            <a:endParaRPr lang="en-US" baseline="0" dirty="0" smtClean="0"/>
          </a:p>
          <a:p>
            <a:r>
              <a:rPr lang="en-US" baseline="0" dirty="0" smtClean="0"/>
              <a:t>They have created changes in Census Bureau business processes.</a:t>
            </a:r>
          </a:p>
          <a:p>
            <a:endParaRPr lang="en-US" baseline="0" dirty="0" smtClean="0"/>
          </a:p>
          <a:p>
            <a:r>
              <a:rPr lang="en-US" baseline="0" dirty="0" smtClean="0"/>
              <a:t>They are also posting communications challenges.</a:t>
            </a:r>
          </a:p>
          <a:p>
            <a:endParaRPr lang="en-US" baseline="0" dirty="0" smtClean="0"/>
          </a:p>
          <a:p>
            <a:r>
              <a:rPr lang="en-US" baseline="0" dirty="0" smtClean="0"/>
              <a:t>Read our WPES </a:t>
            </a:r>
            <a:r>
              <a:rPr lang="en-US" baseline="0" dirty="0" smtClean="0"/>
              <a:t>2018 paper! </a:t>
            </a:r>
            <a:r>
              <a:rPr lang="en-US" dirty="0" smtClean="0"/>
              <a:t>https</a:t>
            </a:r>
            <a:r>
              <a:rPr lang="en-US" dirty="0" smtClean="0"/>
              <a:t>://arxiv.org/abs/1809.02201</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28</a:t>
            </a:fld>
            <a:endParaRPr lang="en-US"/>
          </a:p>
        </p:txBody>
      </p:sp>
    </p:spTree>
    <p:extLst>
      <p:ext uri="{BB962C8B-B14F-4D97-AF65-F5344CB8AC3E}">
        <p14:creationId xmlns:p14="http://schemas.microsoft.com/office/powerpoint/2010/main" val="9333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29</a:t>
            </a:fld>
            <a:endParaRPr lang="en-US"/>
          </a:p>
        </p:txBody>
      </p:sp>
    </p:spTree>
    <p:extLst>
      <p:ext uri="{BB962C8B-B14F-4D97-AF65-F5344CB8AC3E}">
        <p14:creationId xmlns:p14="http://schemas.microsoft.com/office/powerpoint/2010/main" val="84956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marginal social benefit from increased data quality is the sum of all </a:t>
            </a:r>
            <a:r>
              <a:rPr lang="en-US" dirty="0" smtClean="0"/>
              <a:t>persons’ </a:t>
            </a:r>
            <a:r>
              <a:rPr lang="en-US" dirty="0"/>
              <a:t>willingness-to-pay for data quality with increased privacy loss.</a:t>
            </a:r>
          </a:p>
          <a:p>
            <a:endParaRPr lang="en-US" dirty="0"/>
          </a:p>
          <a:p>
            <a:r>
              <a:rPr lang="en-US" dirty="0"/>
              <a:t>Can be estimated from survey data.</a:t>
            </a:r>
          </a:p>
          <a:p>
            <a:endParaRPr lang="en-US" dirty="0"/>
          </a:p>
          <a:p>
            <a:r>
              <a:rPr lang="en-US" dirty="0"/>
              <a:t>The next slide shows how to use the estimate from survey data to select an optimal (data quality, privacy loss) pair.</a:t>
            </a:r>
          </a:p>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35</a:t>
            </a:fld>
            <a:endParaRPr lang="en-US"/>
          </a:p>
        </p:txBody>
      </p:sp>
    </p:spTree>
    <p:extLst>
      <p:ext uri="{BB962C8B-B14F-4D97-AF65-F5344CB8AC3E}">
        <p14:creationId xmlns:p14="http://schemas.microsoft.com/office/powerpoint/2010/main" val="2768534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marginal social</a:t>
            </a:r>
            <a:r>
              <a:rPr lang="en-US" baseline="0" dirty="0"/>
              <a:t> benefit is the slope of the illustrated </a:t>
            </a:r>
            <a:r>
              <a:rPr lang="en-US" baseline="0" dirty="0" err="1"/>
              <a:t>iso</a:t>
            </a:r>
            <a:r>
              <a:rPr lang="en-US" baseline="0" dirty="0"/>
              <a:t>-social welfare line </a:t>
            </a:r>
            <a:r>
              <a:rPr lang="en-US" baseline="0" dirty="0" smtClean="0"/>
              <a:t>(gray). </a:t>
            </a:r>
            <a:r>
              <a:rPr lang="en-US" baseline="0" dirty="0"/>
              <a:t>These lines must slope upwards because data accuracy is a “good” and privacy-loss is a “bad.” </a:t>
            </a:r>
            <a:r>
              <a:rPr lang="en-US" baseline="0" dirty="0" err="1"/>
              <a:t>Iso</a:t>
            </a:r>
            <a:r>
              <a:rPr lang="en-US" baseline="0" dirty="0"/>
              <a:t>-social welfare lines above the one illustrated are infeasible because no point on the PPF reaches them. </a:t>
            </a:r>
            <a:r>
              <a:rPr lang="en-US" baseline="0" dirty="0" err="1"/>
              <a:t>Iso</a:t>
            </a:r>
            <a:r>
              <a:rPr lang="en-US" baseline="0" dirty="0"/>
              <a:t>-social welfare lines below the one illustrated are feasible but suboptimal because social welfare can be increase by either increasing accuracy at no privacy-loss cost or decreasing privacy-loss without loss of accuracy.</a:t>
            </a:r>
          </a:p>
          <a:p>
            <a:endParaRPr lang="en-US" dirty="0"/>
          </a:p>
          <a:p>
            <a:r>
              <a:rPr lang="en-US" dirty="0"/>
              <a:t>The social</a:t>
            </a:r>
            <a:r>
              <a:rPr lang="en-US" baseline="0" dirty="0"/>
              <a:t> optimum is the point of tangency between an </a:t>
            </a:r>
            <a:r>
              <a:rPr lang="en-US" baseline="0" dirty="0" err="1"/>
              <a:t>iso</a:t>
            </a:r>
            <a:r>
              <a:rPr lang="en-US" baseline="0" dirty="0"/>
              <a:t>-social welfare line </a:t>
            </a:r>
            <a:r>
              <a:rPr lang="en-US" baseline="0" dirty="0" smtClean="0"/>
              <a:t>(gray) </a:t>
            </a:r>
            <a:r>
              <a:rPr lang="en-US" baseline="0" dirty="0"/>
              <a:t>and the PPF </a:t>
            </a:r>
            <a:r>
              <a:rPr lang="en-US" baseline="0" dirty="0" smtClean="0"/>
              <a:t>(red). </a:t>
            </a:r>
            <a:r>
              <a:rPr lang="en-US" baseline="0" dirty="0"/>
              <a:t>At this point, the only social welfare improving combinations of data accuracy and privacy-loss are infeasible.</a:t>
            </a:r>
          </a:p>
          <a:p>
            <a:endParaRPr lang="en-US" baseline="0" dirty="0"/>
          </a:p>
          <a:p>
            <a:r>
              <a:rPr lang="en-US" baseline="0" dirty="0"/>
              <a:t>The illustrated </a:t>
            </a:r>
            <a:r>
              <a:rPr lang="en-US" baseline="0" dirty="0" err="1"/>
              <a:t>iso</a:t>
            </a:r>
            <a:r>
              <a:rPr lang="en-US" baseline="0" dirty="0"/>
              <a:t>-social welfare line is the best one attainable, and social welfare is maximized at the indicated point. This point gives the optimal privacy-loss budget and the optimal data accuracy as determined by the preferences of the data users constrained by the SDL technology.</a:t>
            </a:r>
          </a:p>
          <a:p>
            <a:endParaRPr lang="en-US" baseline="0" dirty="0"/>
          </a:p>
          <a:p>
            <a:r>
              <a:rPr lang="en-US" baseline="0" dirty="0"/>
              <a:t>The illustrated </a:t>
            </a:r>
            <a:r>
              <a:rPr lang="en-US" baseline="0" dirty="0" smtClean="0"/>
              <a:t>optimal </a:t>
            </a:r>
            <a:r>
              <a:rPr lang="en-US" baseline="0" dirty="0"/>
              <a:t>point, based loosely on Abowd and </a:t>
            </a:r>
            <a:r>
              <a:rPr lang="en-US" baseline="0" dirty="0" err="1"/>
              <a:t>Schmutte</a:t>
            </a:r>
            <a:r>
              <a:rPr lang="en-US" baseline="0" dirty="0"/>
              <a:t> </a:t>
            </a:r>
            <a:r>
              <a:rPr lang="en-US" baseline="0" dirty="0" smtClean="0"/>
              <a:t>(forthcoming, AER) </a:t>
            </a:r>
            <a:r>
              <a:rPr lang="en-US" sz="1200" dirty="0" smtClean="0"/>
              <a:t>is </a:t>
            </a:r>
            <a:r>
              <a:rPr lang="en-US" sz="1200" dirty="0"/>
              <a:t>a privacy-loss</a:t>
            </a:r>
            <a:r>
              <a:rPr lang="en-US" sz="1200" baseline="0" dirty="0"/>
              <a:t> budget of about </a:t>
            </a:r>
            <a:r>
              <a:rPr lang="en-US" sz="1200" baseline="0" dirty="0" smtClean="0"/>
              <a:t>2.5 </a:t>
            </a:r>
            <a:r>
              <a:rPr lang="en-US" sz="1200" baseline="0" dirty="0"/>
              <a:t>and an optimal data accuracy that is about 85% of the best possible </a:t>
            </a:r>
            <a:r>
              <a:rPr lang="en-US" sz="1200" baseline="0" dirty="0" smtClean="0"/>
              <a:t>accuracy.</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36</a:t>
            </a:fld>
            <a:endParaRPr lang="en-US"/>
          </a:p>
        </p:txBody>
      </p:sp>
    </p:spTree>
    <p:extLst>
      <p:ext uri="{BB962C8B-B14F-4D97-AF65-F5344CB8AC3E}">
        <p14:creationId xmlns:p14="http://schemas.microsoft.com/office/powerpoint/2010/main" val="345899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most efficient technology, which is the one in red.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38</a:t>
            </a:fld>
            <a:endParaRPr lang="en-US"/>
          </a:p>
        </p:txBody>
      </p:sp>
    </p:spTree>
    <p:extLst>
      <p:ext uri="{BB962C8B-B14F-4D97-AF65-F5344CB8AC3E}">
        <p14:creationId xmlns:p14="http://schemas.microsoft.com/office/powerpoint/2010/main" val="406798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 an optimal point</a:t>
            </a:r>
            <a:r>
              <a:rPr lang="en-US" baseline="0" dirty="0" smtClean="0"/>
              <a:t> on the PPF requires a social choice model. In economics, such a model equates the marginal social benefit to the marginal social cost. In the data privacy analysis, the marginal social cost of increased data accuracy is the incremental privacy loss given by the slope of the PPF at any point.</a:t>
            </a:r>
          </a:p>
          <a:p>
            <a:endParaRPr lang="en-US" baseline="0" dirty="0" smtClean="0"/>
          </a:p>
          <a:p>
            <a:r>
              <a:rPr lang="en-US" baseline="0" dirty="0" smtClean="0"/>
              <a:t>A social choice model posits a social welfare function linking data quality and privacy loss for individuals in the target/protected population. The points of equal social welfare would be upward sloping lines in the graph above (not necessarily straight lines).</a:t>
            </a:r>
          </a:p>
          <a:p>
            <a:endParaRPr lang="en-US" dirty="0" smtClean="0"/>
          </a:p>
        </p:txBody>
      </p:sp>
      <p:sp>
        <p:nvSpPr>
          <p:cNvPr id="4" name="Slide Number Placeholder 3"/>
          <p:cNvSpPr>
            <a:spLocks noGrp="1"/>
          </p:cNvSpPr>
          <p:nvPr>
            <p:ph type="sldNum" sz="quarter" idx="10"/>
          </p:nvPr>
        </p:nvSpPr>
        <p:spPr/>
        <p:txBody>
          <a:bodyPr/>
          <a:lstStyle/>
          <a:p>
            <a:fld id="{4BD2B5C5-46F5-4EA7-BEC5-9ED227B03822}" type="slidenum">
              <a:rPr lang="en-US" smtClean="0"/>
              <a:t>39</a:t>
            </a:fld>
            <a:endParaRPr lang="en-US"/>
          </a:p>
        </p:txBody>
      </p:sp>
    </p:spTree>
    <p:extLst>
      <p:ext uri="{BB962C8B-B14F-4D97-AF65-F5344CB8AC3E}">
        <p14:creationId xmlns:p14="http://schemas.microsoft.com/office/powerpoint/2010/main" val="1975555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Does the correct social welfare function favor accuracy (blue) or privacy (green)?</a:t>
            </a:r>
          </a:p>
          <a:p>
            <a:endParaRPr lang="en-US" baseline="0" dirty="0" smtClean="0"/>
          </a:p>
        </p:txBody>
      </p:sp>
      <p:sp>
        <p:nvSpPr>
          <p:cNvPr id="4" name="Slide Number Placeholder 3"/>
          <p:cNvSpPr>
            <a:spLocks noGrp="1"/>
          </p:cNvSpPr>
          <p:nvPr>
            <p:ph type="sldNum" sz="quarter" idx="10"/>
          </p:nvPr>
        </p:nvSpPr>
        <p:spPr/>
        <p:txBody>
          <a:bodyPr/>
          <a:lstStyle/>
          <a:p>
            <a:fld id="{4BD2B5C5-46F5-4EA7-BEC5-9ED227B03822}" type="slidenum">
              <a:rPr lang="en-US" smtClean="0"/>
              <a:t>40</a:t>
            </a:fld>
            <a:endParaRPr lang="en-US"/>
          </a:p>
        </p:txBody>
      </p:sp>
    </p:spTree>
    <p:extLst>
      <p:ext uri="{BB962C8B-B14F-4D97-AF65-F5344CB8AC3E}">
        <p14:creationId xmlns:p14="http://schemas.microsoft.com/office/powerpoint/2010/main" val="210128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41</a:t>
            </a:fld>
            <a:endParaRPr lang="en-US"/>
          </a:p>
        </p:txBody>
      </p:sp>
    </p:spTree>
    <p:extLst>
      <p:ext uri="{BB962C8B-B14F-4D97-AF65-F5344CB8AC3E}">
        <p14:creationId xmlns:p14="http://schemas.microsoft.com/office/powerpoint/2010/main" val="186191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39418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asked 10 questions and collected </a:t>
            </a:r>
            <a:r>
              <a:rPr lang="en-US" b="1" dirty="0" smtClean="0"/>
              <a:t>6</a:t>
            </a:r>
            <a:r>
              <a:rPr lang="en-US" dirty="0" smtClean="0"/>
              <a:t> </a:t>
            </a:r>
            <a:r>
              <a:rPr lang="en-US" dirty="0" smtClean="0"/>
              <a:t>pieces of </a:t>
            </a:r>
            <a:r>
              <a:rPr lang="en-US" dirty="0" smtClean="0"/>
              <a:t>information used in tabulation:</a:t>
            </a:r>
            <a:r>
              <a:rPr lang="en-US" baseline="0" dirty="0" smtClean="0"/>
              <a:t> address, sex, age, race, ethnicity, and relationship to person 1.</a:t>
            </a:r>
          </a:p>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4</a:t>
            </a:fld>
            <a:endParaRPr lang="en-US"/>
          </a:p>
        </p:txBody>
      </p:sp>
    </p:spTree>
    <p:extLst>
      <p:ext uri="{BB962C8B-B14F-4D97-AF65-F5344CB8AC3E}">
        <p14:creationId xmlns:p14="http://schemas.microsoft.com/office/powerpoint/2010/main" val="144115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relationship</a:t>
            </a:r>
            <a:r>
              <a:rPr lang="en-US" baseline="0" dirty="0" smtClean="0"/>
              <a:t> to person 1 also includes two group quarters types (institutional, non-institutional) that are used for person-level tabulations</a:t>
            </a:r>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6</a:t>
            </a:fld>
            <a:endParaRPr lang="en-US"/>
          </a:p>
        </p:txBody>
      </p:sp>
    </p:spTree>
    <p:extLst>
      <p:ext uri="{BB962C8B-B14F-4D97-AF65-F5344CB8AC3E}">
        <p14:creationId xmlns:p14="http://schemas.microsoft.com/office/powerpoint/2010/main" val="328034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publication schedule</a:t>
            </a:r>
            <a:r>
              <a:rPr lang="en-US" baseline="0" dirty="0" smtClean="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smtClean="0"/>
              <a:t>6</a:t>
            </a:r>
            <a:r>
              <a:rPr lang="en-US" baseline="0" dirty="0" smtClean="0"/>
              <a:t> per person.</a:t>
            </a:r>
          </a:p>
          <a:p>
            <a:endParaRPr lang="en-US" baseline="0" dirty="0" smtClean="0"/>
          </a:p>
        </p:txBody>
      </p:sp>
      <p:sp>
        <p:nvSpPr>
          <p:cNvPr id="4" name="Slide Number Placeholder 3"/>
          <p:cNvSpPr>
            <a:spLocks noGrp="1"/>
          </p:cNvSpPr>
          <p:nvPr>
            <p:ph type="sldNum" sz="quarter" idx="10"/>
          </p:nvPr>
        </p:nvSpPr>
        <p:spPr/>
        <p:txBody>
          <a:bodyPr/>
          <a:lstStyle/>
          <a:p>
            <a:fld id="{1C27DF75-BD57-404A-8270-0AA012C2C517}" type="slidenum">
              <a:rPr lang="en-US" smtClean="0"/>
              <a:t>7</a:t>
            </a:fld>
            <a:endParaRPr lang="en-US"/>
          </a:p>
        </p:txBody>
      </p:sp>
    </p:spTree>
    <p:extLst>
      <p:ext uri="{BB962C8B-B14F-4D97-AF65-F5344CB8AC3E}">
        <p14:creationId xmlns:p14="http://schemas.microsoft.com/office/powerpoint/2010/main" val="207160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8</a:t>
            </a:fld>
            <a:endParaRPr lang="en-US"/>
          </a:p>
        </p:txBody>
      </p:sp>
    </p:spTree>
    <p:extLst>
      <p:ext uri="{BB962C8B-B14F-4D97-AF65-F5344CB8AC3E}">
        <p14:creationId xmlns:p14="http://schemas.microsoft.com/office/powerpoint/2010/main" val="428879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9</a:t>
            </a:fld>
            <a:endParaRPr lang="en-US"/>
          </a:p>
        </p:txBody>
      </p:sp>
    </p:spTree>
    <p:extLst>
      <p:ext uri="{BB962C8B-B14F-4D97-AF65-F5344CB8AC3E}">
        <p14:creationId xmlns:p14="http://schemas.microsoft.com/office/powerpoint/2010/main" val="102063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11</a:t>
            </a:fld>
            <a:endParaRPr lang="en-US"/>
          </a:p>
        </p:txBody>
      </p:sp>
    </p:spTree>
    <p:extLst>
      <p:ext uri="{BB962C8B-B14F-4D97-AF65-F5344CB8AC3E}">
        <p14:creationId xmlns:p14="http://schemas.microsoft.com/office/powerpoint/2010/main" val="35798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p>
            <a:fld id="{6B70B6FD-B4DD-4C3C-B591-D26FF6FF6394}" type="slidenum">
              <a:rPr lang="en-US" smtClean="0"/>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190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97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mp"/><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arxiv.org/abs/1808.0630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ieeexplore.ieee.org/document/449743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about/cac/sac/meetings/2017-09-meet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rxiv.org/abs/1808.06303" TargetMode="Externa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John.Maron.Abowd@census.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johnabowd.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igitalcommons.ilr.cornell.edu/ldi/37/" TargetMode="External"/><Relationship Id="rId2" Type="http://schemas.openxmlformats.org/officeDocument/2006/relationships/hyperlink" Target="http://repository.cmu.edu/jpc/vol2/iss1/8" TargetMode="Externa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hyperlink" Target="https://arxiv.org/abs/1808.0630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897" y="609601"/>
            <a:ext cx="8616779" cy="2990850"/>
          </a:xfrm>
        </p:spPr>
        <p:txBody>
          <a:bodyPr>
            <a:normAutofit/>
          </a:bodyPr>
          <a:lstStyle/>
          <a:p>
            <a:r>
              <a:rPr lang="en-US" dirty="0"/>
              <a:t>The U.S. Census Bureau Adopts Differential Privacy</a:t>
            </a:r>
          </a:p>
        </p:txBody>
      </p:sp>
      <p:sp>
        <p:nvSpPr>
          <p:cNvPr id="5" name="Subtitle 4"/>
          <p:cNvSpPr>
            <a:spLocks noGrp="1"/>
          </p:cNvSpPr>
          <p:nvPr>
            <p:ph type="subTitle" idx="1"/>
          </p:nvPr>
        </p:nvSpPr>
        <p:spPr>
          <a:xfrm>
            <a:off x="1257300" y="3886200"/>
            <a:ext cx="9677400" cy="1764957"/>
          </a:xfrm>
        </p:spPr>
        <p:txBody>
          <a:bodyPr>
            <a:normAutofit fontScale="92500" lnSpcReduction="10000"/>
          </a:bodyPr>
          <a:lstStyle/>
          <a:p>
            <a:r>
              <a:rPr lang="en-US" dirty="0"/>
              <a:t>John M. </a:t>
            </a:r>
            <a:r>
              <a:rPr lang="en-US" dirty="0" smtClean="0"/>
              <a:t>Abowd</a:t>
            </a:r>
            <a:r>
              <a:rPr lang="en-US" dirty="0"/>
              <a:t/>
            </a:r>
            <a:br>
              <a:rPr lang="en-US" dirty="0"/>
            </a:br>
            <a:r>
              <a:rPr lang="en-US" dirty="0" smtClean="0"/>
              <a:t>Chief Scientist and Associate </a:t>
            </a:r>
            <a:r>
              <a:rPr lang="en-US" dirty="0"/>
              <a:t>Director for Research and </a:t>
            </a:r>
            <a:r>
              <a:rPr lang="en-US" dirty="0" smtClean="0"/>
              <a:t>Methodology</a:t>
            </a:r>
            <a:br>
              <a:rPr lang="en-US" dirty="0" smtClean="0"/>
            </a:br>
            <a:r>
              <a:rPr lang="en-US" dirty="0" smtClean="0"/>
              <a:t>U.S</a:t>
            </a:r>
            <a:r>
              <a:rPr lang="en-US" dirty="0"/>
              <a:t>. Census </a:t>
            </a:r>
            <a:r>
              <a:rPr lang="en-US" dirty="0" smtClean="0"/>
              <a:t>Bureau</a:t>
            </a:r>
            <a:br>
              <a:rPr lang="en-US" dirty="0" smtClean="0"/>
            </a:br>
            <a:r>
              <a:rPr lang="en-US" dirty="0"/>
              <a:t>2018 International Methodology Symposium</a:t>
            </a:r>
            <a:r>
              <a:rPr lang="en-US" dirty="0" smtClean="0"/>
              <a:t/>
            </a:r>
            <a:br>
              <a:rPr lang="en-US" dirty="0" smtClean="0"/>
            </a:br>
            <a:r>
              <a:rPr lang="en-US" dirty="0" smtClean="0"/>
              <a:t>Ottawa, Ontario, Canada</a:t>
            </a:r>
            <a:br>
              <a:rPr lang="en-US" dirty="0" smtClean="0"/>
            </a:br>
            <a:r>
              <a:rPr lang="en-US" dirty="0" smtClean="0"/>
              <a:t>November 9, 2018</a:t>
            </a:r>
            <a:endParaRPr lang="en-US" dirty="0"/>
          </a:p>
        </p:txBody>
      </p:sp>
    </p:spTree>
    <p:extLst>
      <p:ext uri="{BB962C8B-B14F-4D97-AF65-F5344CB8AC3E}">
        <p14:creationId xmlns:p14="http://schemas.microsoft.com/office/powerpoint/2010/main" val="408558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Database Reconstruction</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AB63172-0737-4F58-AA61-0444E81086BA}" type="slidenum">
              <a:rPr lang="en-US" smtClean="0"/>
              <a:t>10</a:t>
            </a:fld>
            <a:endParaRPr lang="en-US"/>
          </a:p>
        </p:txBody>
      </p:sp>
    </p:spTree>
    <p:extLst>
      <p:ext uri="{BB962C8B-B14F-4D97-AF65-F5344CB8AC3E}">
        <p14:creationId xmlns:p14="http://schemas.microsoft.com/office/powerpoint/2010/main" val="277671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(Dinur Nissim 2003):</a:t>
            </a:r>
            <a:br>
              <a:rPr lang="en-US" dirty="0" smtClean="0"/>
            </a:br>
            <a:r>
              <a:rPr lang="en-US" dirty="0" smtClean="0"/>
              <a:t>Database Reconstruction</a:t>
            </a:r>
            <a:endParaRPr lang="en-US" dirty="0"/>
          </a:p>
        </p:txBody>
      </p:sp>
      <p:sp>
        <p:nvSpPr>
          <p:cNvPr id="4" name="Text Placeholder 3"/>
          <p:cNvSpPr>
            <a:spLocks noGrp="1"/>
          </p:cNvSpPr>
          <p:nvPr>
            <p:ph type="body" sz="quarter" idx="13"/>
          </p:nvPr>
        </p:nvSpPr>
        <p:spPr>
          <a:xfrm>
            <a:off x="609600" y="1600200"/>
            <a:ext cx="5149551" cy="4419600"/>
          </a:xfrm>
        </p:spPr>
        <p:txBody>
          <a:bodyPr>
            <a:normAutofit lnSpcReduction="10000"/>
          </a:bodyPr>
          <a:lstStyle/>
          <a:p>
            <a:r>
              <a:rPr lang="en-US" dirty="0" smtClean="0"/>
              <a:t>A statistical database can be reconstructed with a relatively small number of random queries</a:t>
            </a:r>
          </a:p>
          <a:p>
            <a:r>
              <a:rPr lang="en-US" dirty="0" smtClean="0"/>
              <a:t>Previous work showed that query privacy could only be assured:</a:t>
            </a:r>
          </a:p>
          <a:p>
            <a:pPr lvl="1"/>
            <a:r>
              <a:rPr lang="en-US" dirty="0" smtClean="0"/>
              <a:t>By tracking every query</a:t>
            </a:r>
          </a:p>
          <a:p>
            <a:pPr lvl="1"/>
            <a:r>
              <a:rPr lang="en-US" dirty="0" smtClean="0"/>
              <a:t>Even then, it is exponentially hard</a:t>
            </a:r>
          </a:p>
          <a:p>
            <a:r>
              <a:rPr lang="en-US" dirty="0" smtClean="0"/>
              <a:t>This work proposes a generalized solution by adding noise</a:t>
            </a:r>
            <a:endParaRPr lang="en-US" dirty="0"/>
          </a:p>
          <a:p>
            <a:endParaRPr lang="en-US" dirty="0"/>
          </a:p>
        </p:txBody>
      </p:sp>
      <p:grpSp>
        <p:nvGrpSpPr>
          <p:cNvPr id="5" name="Group 4"/>
          <p:cNvGrpSpPr/>
          <p:nvPr/>
        </p:nvGrpSpPr>
        <p:grpSpPr>
          <a:xfrm>
            <a:off x="6080467" y="108730"/>
            <a:ext cx="5071948" cy="6597746"/>
            <a:chOff x="6093346" y="228601"/>
            <a:chExt cx="5154859" cy="6705599"/>
          </a:xfrm>
        </p:grpSpPr>
        <p:pic>
          <p:nvPicPr>
            <p:cNvPr id="8" name="Picture 7"/>
            <p:cNvPicPr>
              <a:picLocks noChangeAspect="1"/>
            </p:cNvPicPr>
            <p:nvPr/>
          </p:nvPicPr>
          <p:blipFill>
            <a:blip r:embed="rId3"/>
            <a:stretch>
              <a:fillRect/>
            </a:stretch>
          </p:blipFill>
          <p:spPr>
            <a:xfrm>
              <a:off x="6093346" y="228601"/>
              <a:ext cx="5154859" cy="6705599"/>
            </a:xfrm>
            <a:prstGeom prst="rect">
              <a:avLst/>
            </a:prstGeom>
            <a:ln w="57150">
              <a:solidFill>
                <a:srgbClr val="C00000"/>
              </a:solidFill>
            </a:ln>
          </p:spPr>
        </p:pic>
        <p:grpSp>
          <p:nvGrpSpPr>
            <p:cNvPr id="12" name="Group 11"/>
            <p:cNvGrpSpPr/>
            <p:nvPr/>
          </p:nvGrpSpPr>
          <p:grpSpPr>
            <a:xfrm>
              <a:off x="6284407" y="4360147"/>
              <a:ext cx="4648201" cy="2384055"/>
              <a:chOff x="4876800" y="2952520"/>
              <a:chExt cx="5884305" cy="2931607"/>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1" y="2976333"/>
                <a:ext cx="2379104" cy="2907794"/>
              </a:xfrm>
              <a:prstGeom prst="rect">
                <a:avLst/>
              </a:prstGeom>
            </p:spPr>
          </p:pic>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952520"/>
                <a:ext cx="3248025" cy="2928440"/>
              </a:xfrm>
              <a:prstGeom prst="rect">
                <a:avLst/>
              </a:prstGeom>
            </p:spPr>
          </p:pic>
        </p:grpSp>
      </p:grpSp>
      <p:sp>
        <p:nvSpPr>
          <p:cNvPr id="3" name="Slide Number Placeholder 2"/>
          <p:cNvSpPr>
            <a:spLocks noGrp="1"/>
          </p:cNvSpPr>
          <p:nvPr>
            <p:ph type="sldNum" sz="quarter" idx="12"/>
          </p:nvPr>
        </p:nvSpPr>
        <p:spPr/>
        <p:txBody>
          <a:bodyPr/>
          <a:lstStyle/>
          <a:p>
            <a:fld id="{6B70B6FD-B4DD-4C3C-B591-D26FF6FF6394}" type="slidenum">
              <a:rPr lang="en-US" smtClean="0"/>
              <a:t>11</a:t>
            </a:fld>
            <a:endParaRPr lang="en-US"/>
          </a:p>
        </p:txBody>
      </p:sp>
    </p:spTree>
    <p:extLst>
      <p:ext uri="{BB962C8B-B14F-4D97-AF65-F5344CB8AC3E}">
        <p14:creationId xmlns:p14="http://schemas.microsoft.com/office/powerpoint/2010/main" val="150946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smtClean="0"/>
              <a:t>The database reconstruction theorem is the death knell for traditional data publication systems from confidential </a:t>
            </a:r>
            <a:r>
              <a:rPr lang="en-US" sz="4400" dirty="0" smtClean="0"/>
              <a:t>sources, including those used by national statistica</a:t>
            </a:r>
            <a:r>
              <a:rPr lang="en-US" sz="4400" dirty="0" smtClean="0"/>
              <a:t>l offices</a:t>
            </a:r>
            <a:r>
              <a:rPr lang="en-US" sz="4400" dirty="0" smtClean="0"/>
              <a:t>.</a:t>
            </a:r>
            <a:endParaRPr lang="en-US" sz="4400" dirty="0" smtClean="0"/>
          </a:p>
        </p:txBody>
      </p:sp>
      <p:sp>
        <p:nvSpPr>
          <p:cNvPr id="2" name="Slide Number Placeholder 1"/>
          <p:cNvSpPr>
            <a:spLocks noGrp="1"/>
          </p:cNvSpPr>
          <p:nvPr>
            <p:ph type="sldNum" sz="quarter" idx="12"/>
          </p:nvPr>
        </p:nvSpPr>
        <p:spPr/>
        <p:txBody>
          <a:bodyPr/>
          <a:lstStyle/>
          <a:p>
            <a:fld id="{24BFE6D4-27A9-4AE4-9EAE-AF75F97B179B}" type="slidenum">
              <a:rPr lang="en-US" smtClean="0"/>
              <a:t>12</a:t>
            </a:fld>
            <a:endParaRPr lang="en-US"/>
          </a:p>
        </p:txBody>
      </p:sp>
    </p:spTree>
    <p:extLst>
      <p:ext uri="{BB962C8B-B14F-4D97-AF65-F5344CB8AC3E}">
        <p14:creationId xmlns:p14="http://schemas.microsoft.com/office/powerpoint/2010/main" val="133891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1707"/>
            <a:ext cx="5849396" cy="3485074"/>
          </a:xfrm>
          <a:prstGeom prst="rect">
            <a:avLst/>
          </a:prstGeom>
        </p:spPr>
      </p:pic>
      <p:sp>
        <p:nvSpPr>
          <p:cNvPr id="2" name="Title 1"/>
          <p:cNvSpPr>
            <a:spLocks noGrp="1"/>
          </p:cNvSpPr>
          <p:nvPr>
            <p:ph type="title"/>
          </p:nvPr>
        </p:nvSpPr>
        <p:spPr>
          <a:xfrm>
            <a:off x="335111" y="365125"/>
            <a:ext cx="5942399" cy="1325563"/>
          </a:xfrm>
        </p:spPr>
        <p:txBody>
          <a:bodyPr/>
          <a:lstStyle/>
          <a:p>
            <a:r>
              <a:rPr lang="en-US" dirty="0" smtClean="0"/>
              <a:t>Reconstruction Equation System</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581" y="2392177"/>
            <a:ext cx="6262288" cy="33513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2374" y="666607"/>
            <a:ext cx="5973009" cy="2048161"/>
          </a:xfrm>
          <a:prstGeom prst="rect">
            <a:avLst/>
          </a:prstGeom>
          <a:effectLst>
            <a:softEdge rad="63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9279" y="1800738"/>
            <a:ext cx="5820587" cy="5106113"/>
          </a:xfrm>
          <a:prstGeom prst="rect">
            <a:avLst/>
          </a:prstGeom>
          <a:effectLst>
            <a:softEdge rad="63500"/>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747" y="2886892"/>
            <a:ext cx="6325483" cy="2562583"/>
          </a:xfrm>
          <a:prstGeom prst="rect">
            <a:avLst/>
          </a:prstGeom>
          <a:effectLst>
            <a:softEdge rad="6350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5698" y="3318269"/>
            <a:ext cx="6220693" cy="2000529"/>
          </a:xfrm>
          <a:prstGeom prst="rect">
            <a:avLst/>
          </a:prstGeom>
          <a:effectLst>
            <a:softEdge rad="63500"/>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9221" y="3553372"/>
            <a:ext cx="6144482" cy="3562847"/>
          </a:xfrm>
          <a:prstGeom prst="rect">
            <a:avLst/>
          </a:prstGeom>
          <a:effectLst>
            <a:outerShdw blurRad="50800" dist="50800" dir="5400000" algn="ctr" rotWithShape="0">
              <a:srgbClr val="000000"/>
            </a:outerShdw>
            <a:softEdge rad="63500"/>
          </a:effectLst>
        </p:spPr>
      </p:pic>
      <p:sp>
        <p:nvSpPr>
          <p:cNvPr id="15" name="TextBox 14"/>
          <p:cNvSpPr txBox="1"/>
          <p:nvPr/>
        </p:nvSpPr>
        <p:spPr>
          <a:xfrm>
            <a:off x="147484" y="1583982"/>
            <a:ext cx="5364289" cy="954107"/>
          </a:xfrm>
          <a:prstGeom prst="rect">
            <a:avLst/>
          </a:prstGeom>
          <a:solidFill>
            <a:schemeClr val="accent4">
              <a:lumMod val="60000"/>
              <a:lumOff val="40000"/>
            </a:schemeClr>
          </a:solidFill>
        </p:spPr>
        <p:txBody>
          <a:bodyPr wrap="none" rtlCol="0">
            <a:spAutoFit/>
          </a:bodyPr>
          <a:lstStyle/>
          <a:p>
            <a:r>
              <a:rPr lang="en-US" sz="2800" dirty="0" smtClean="0"/>
              <a:t>Collect more than 5 billion statistics</a:t>
            </a:r>
          </a:p>
          <a:p>
            <a:r>
              <a:rPr lang="en-US" sz="2800" dirty="0" smtClean="0"/>
              <a:t>from official 2010 Census tables.</a:t>
            </a:r>
            <a:endParaRPr lang="en-US" sz="2800" dirty="0"/>
          </a:p>
        </p:txBody>
      </p:sp>
      <p:sp>
        <p:nvSpPr>
          <p:cNvPr id="17" name="TextBox 16"/>
          <p:cNvSpPr txBox="1"/>
          <p:nvPr/>
        </p:nvSpPr>
        <p:spPr>
          <a:xfrm>
            <a:off x="1438018" y="3112877"/>
            <a:ext cx="9885270" cy="2800767"/>
          </a:xfrm>
          <a:prstGeom prst="rect">
            <a:avLst/>
          </a:prstGeom>
          <a:solidFill>
            <a:schemeClr val="accent4">
              <a:lumMod val="60000"/>
              <a:lumOff val="40000"/>
            </a:schemeClr>
          </a:solidFill>
        </p:spPr>
        <p:txBody>
          <a:bodyPr wrap="none" rtlCol="0">
            <a:spAutoFit/>
          </a:bodyPr>
          <a:lstStyle/>
          <a:p>
            <a:r>
              <a:rPr lang="en-US" sz="4400" dirty="0" smtClean="0"/>
              <a:t>From the sample space at the block</a:t>
            </a:r>
          </a:p>
          <a:p>
            <a:r>
              <a:rPr lang="en-US" sz="4400" dirty="0"/>
              <a:t>a</a:t>
            </a:r>
            <a:r>
              <a:rPr lang="en-US" sz="4400" dirty="0" smtClean="0"/>
              <a:t>nd tract level (2 </a:t>
            </a:r>
            <a:r>
              <a:rPr lang="en-US" sz="4400" dirty="0"/>
              <a:t>x 115 x 2 x 63 = </a:t>
            </a:r>
            <a:r>
              <a:rPr lang="en-US" sz="4400" dirty="0" smtClean="0"/>
              <a:t>28,980),</a:t>
            </a:r>
          </a:p>
          <a:p>
            <a:r>
              <a:rPr lang="en-US" sz="4400" dirty="0"/>
              <a:t>w</a:t>
            </a:r>
            <a:r>
              <a:rPr lang="en-US" sz="4400" dirty="0" smtClean="0"/>
              <a:t>rite the linear equations for each sample</a:t>
            </a:r>
          </a:p>
          <a:p>
            <a:r>
              <a:rPr lang="en-US" sz="4400" dirty="0" smtClean="0"/>
              <a:t>statistic, including zeros.</a:t>
            </a:r>
          </a:p>
        </p:txBody>
      </p:sp>
      <p:sp>
        <p:nvSpPr>
          <p:cNvPr id="3" name="Slide Number Placeholder 2"/>
          <p:cNvSpPr>
            <a:spLocks noGrp="1"/>
          </p:cNvSpPr>
          <p:nvPr>
            <p:ph type="sldNum" sz="quarter" idx="12"/>
          </p:nvPr>
        </p:nvSpPr>
        <p:spPr/>
        <p:txBody>
          <a:bodyPr/>
          <a:lstStyle/>
          <a:p>
            <a:fld id="{24BFE6D4-27A9-4AE4-9EAE-AF75F97B179B}" type="slidenum">
              <a:rPr lang="en-US" smtClean="0"/>
              <a:t>13</a:t>
            </a:fld>
            <a:endParaRPr lang="en-US"/>
          </a:p>
        </p:txBody>
      </p:sp>
    </p:spTree>
    <p:extLst>
      <p:ext uri="{BB962C8B-B14F-4D97-AF65-F5344CB8AC3E}">
        <p14:creationId xmlns:p14="http://schemas.microsoft.com/office/powerpoint/2010/main" val="140457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the Reconstruction</a:t>
            </a:r>
            <a:endParaRPr lang="en-US" dirty="0"/>
          </a:p>
        </p:txBody>
      </p:sp>
      <p:sp>
        <p:nvSpPr>
          <p:cNvPr id="7" name="Content Placeholder 6"/>
          <p:cNvSpPr>
            <a:spLocks noGrp="1"/>
          </p:cNvSpPr>
          <p:nvPr>
            <p:ph idx="1"/>
          </p:nvPr>
        </p:nvSpPr>
        <p:spPr/>
        <p:txBody>
          <a:bodyPr/>
          <a:lstStyle/>
          <a:p>
            <a:r>
              <a:rPr lang="en-US" dirty="0" smtClean="0"/>
              <a:t>We created equations to solve for the underlying population for every census tract and block</a:t>
            </a:r>
          </a:p>
          <a:p>
            <a:r>
              <a:rPr lang="en-US" dirty="0" smtClean="0"/>
              <a:t>The solution:</a:t>
            </a:r>
          </a:p>
          <a:p>
            <a:pPr lvl="1"/>
            <a:r>
              <a:rPr lang="en-US" dirty="0" smtClean="0"/>
              <a:t>Can’t be overdetermined (known to come from a real person table)</a:t>
            </a:r>
          </a:p>
          <a:p>
            <a:pPr lvl="1"/>
            <a:r>
              <a:rPr lang="en-US" dirty="0" smtClean="0"/>
              <a:t>Usually underdetermined: most blocks have many solutions</a:t>
            </a:r>
            <a:endParaRPr lang="en-US" dirty="0"/>
          </a:p>
          <a:p>
            <a:r>
              <a:rPr lang="en-US" dirty="0" smtClean="0"/>
              <a:t>All solutions share some exact images</a:t>
            </a:r>
          </a:p>
          <a:p>
            <a:pPr lvl="1"/>
            <a:r>
              <a:rPr lang="en-US" dirty="0" smtClean="0"/>
              <a:t>For example, block and </a:t>
            </a:r>
            <a:r>
              <a:rPr lang="en-US" dirty="0" smtClean="0"/>
              <a:t>voting-age </a:t>
            </a:r>
            <a:r>
              <a:rPr lang="en-US" dirty="0" smtClean="0"/>
              <a:t>variables are the same in every solution</a:t>
            </a:r>
          </a:p>
          <a:p>
            <a:r>
              <a:rPr lang="en-US" dirty="0" smtClean="0"/>
              <a:t>Full details will be released soon</a:t>
            </a:r>
          </a:p>
        </p:txBody>
      </p:sp>
      <p:sp>
        <p:nvSpPr>
          <p:cNvPr id="3" name="Slide Number Placeholder 2"/>
          <p:cNvSpPr>
            <a:spLocks noGrp="1"/>
          </p:cNvSpPr>
          <p:nvPr>
            <p:ph type="sldNum" sz="quarter" idx="12"/>
          </p:nvPr>
        </p:nvSpPr>
        <p:spPr/>
        <p:txBody>
          <a:bodyPr/>
          <a:lstStyle/>
          <a:p>
            <a:fld id="{24BFE6D4-27A9-4AE4-9EAE-AF75F97B179B}" type="slidenum">
              <a:rPr lang="en-US" smtClean="0"/>
              <a:t>14</a:t>
            </a:fld>
            <a:endParaRPr lang="en-US"/>
          </a:p>
        </p:txBody>
      </p:sp>
    </p:spTree>
    <p:extLst>
      <p:ext uri="{BB962C8B-B14F-4D97-AF65-F5344CB8AC3E}">
        <p14:creationId xmlns:p14="http://schemas.microsoft.com/office/powerpoint/2010/main" val="354193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Using the Published 2010 Census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514350" indent="-514350">
              <a:buFont typeface="+mj-lt"/>
              <a:buAutoNum type="arabicPeriod"/>
            </a:pPr>
            <a:r>
              <a:rPr lang="en-US" dirty="0" smtClean="0"/>
              <a:t>The tabulation variables from the confidential hundred-percent detail micro-data file can be </a:t>
            </a:r>
            <a:r>
              <a:rPr lang="en-US" b="1" dirty="0" smtClean="0"/>
              <a:t>reconstructed</a:t>
            </a:r>
            <a:r>
              <a:rPr lang="en-US" dirty="0" smtClean="0"/>
              <a:t> quite accurately from PL94 + balance of SF1</a:t>
            </a:r>
          </a:p>
          <a:p>
            <a:pPr marL="514350" indent="-514350">
              <a:buFont typeface="+mj-lt"/>
              <a:buAutoNum type="arabicPeriod"/>
            </a:pPr>
            <a:r>
              <a:rPr lang="en-US" dirty="0" smtClean="0"/>
              <a:t>While there is a vulnerability, </a:t>
            </a:r>
            <a:r>
              <a:rPr lang="en-US" b="1" dirty="0" smtClean="0"/>
              <a:t>the risk of re-identification was small</a:t>
            </a:r>
          </a:p>
          <a:p>
            <a:pPr marL="514350" indent="-514350">
              <a:buFont typeface="+mj-lt"/>
              <a:buAutoNum type="arabicPeriod"/>
            </a:pPr>
            <a:r>
              <a:rPr lang="en-US" dirty="0" smtClean="0"/>
              <a:t>Experiments are at the person level, not household</a:t>
            </a:r>
          </a:p>
          <a:p>
            <a:pPr marL="514350" indent="-514350">
              <a:buFont typeface="+mj-lt"/>
              <a:buAutoNum type="arabicPeriod"/>
            </a:pPr>
            <a:r>
              <a:rPr lang="en-US" dirty="0" smtClean="0"/>
              <a:t>Experiments led to the declaration that reconstruction of Title 13-sensitive data is an issue, no longer a risk</a:t>
            </a:r>
          </a:p>
          <a:p>
            <a:pPr marL="514350" indent="-514350">
              <a:buFont typeface="+mj-lt"/>
              <a:buAutoNum type="arabicPeriod"/>
            </a:pPr>
            <a:r>
              <a:rPr lang="en-US" dirty="0" smtClean="0"/>
              <a:t>This provides strong motivation for the adoption of differential privacy for the 2018 End-to-End Census Test and 2020 Census</a:t>
            </a:r>
            <a:endParaRPr lang="en-US" dirty="0"/>
          </a:p>
        </p:txBody>
      </p:sp>
      <p:sp>
        <p:nvSpPr>
          <p:cNvPr id="5" name="Slide Number Placeholder 4"/>
          <p:cNvSpPr>
            <a:spLocks noGrp="1"/>
          </p:cNvSpPr>
          <p:nvPr>
            <p:ph type="sldNum" sz="quarter" idx="12"/>
          </p:nvPr>
        </p:nvSpPr>
        <p:spPr/>
        <p:txBody>
          <a:bodyPr/>
          <a:lstStyle/>
          <a:p>
            <a:fld id="{24BFE6D4-27A9-4AE4-9EAE-AF75F97B179B}" type="slidenum">
              <a:rPr lang="en-US" smtClean="0"/>
              <a:t>15</a:t>
            </a:fld>
            <a:endParaRPr lang="en-US"/>
          </a:p>
        </p:txBody>
      </p:sp>
    </p:spTree>
    <p:extLst>
      <p:ext uri="{BB962C8B-B14F-4D97-AF65-F5344CB8AC3E}">
        <p14:creationId xmlns:p14="http://schemas.microsoft.com/office/powerpoint/2010/main" val="83337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Formal Privacy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AB63172-0737-4F58-AA61-0444E81086BA}" type="slidenum">
              <a:rPr lang="en-US" smtClean="0"/>
              <a:t>16</a:t>
            </a:fld>
            <a:endParaRPr lang="en-US"/>
          </a:p>
        </p:txBody>
      </p:sp>
    </p:spTree>
    <p:extLst>
      <p:ext uri="{BB962C8B-B14F-4D97-AF65-F5344CB8AC3E}">
        <p14:creationId xmlns:p14="http://schemas.microsoft.com/office/powerpoint/2010/main" val="70137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mns06.pdf - Google Chrome"/>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7674" t="22438" r="26565" b="47168"/>
          <a:stretch/>
        </p:blipFill>
        <p:spPr>
          <a:xfrm>
            <a:off x="5803490" y="1172496"/>
            <a:ext cx="6388510" cy="5604388"/>
          </a:xfrm>
        </p:spPr>
      </p:pic>
      <p:sp>
        <p:nvSpPr>
          <p:cNvPr id="2" name="Title 1"/>
          <p:cNvSpPr>
            <a:spLocks noGrp="1"/>
          </p:cNvSpPr>
          <p:nvPr>
            <p:ph type="title"/>
          </p:nvPr>
        </p:nvSpPr>
        <p:spPr/>
        <p:txBody>
          <a:bodyPr>
            <a:normAutofit fontScale="90000"/>
          </a:bodyPr>
          <a:lstStyle/>
          <a:p>
            <a:r>
              <a:rPr lang="en-US" smtClean="0"/>
              <a:t>(Dwork, McSherry, Nissim &amp; Smith 2006): </a:t>
            </a:r>
            <a:br>
              <a:rPr lang="en-US" smtClean="0"/>
            </a:br>
            <a:r>
              <a:rPr lang="en-US" smtClean="0"/>
              <a:t>Differential Privacy</a:t>
            </a:r>
            <a:endParaRPr lang="en-US" dirty="0"/>
          </a:p>
        </p:txBody>
      </p:sp>
      <p:sp>
        <p:nvSpPr>
          <p:cNvPr id="6" name="Text Placeholder 5"/>
          <p:cNvSpPr>
            <a:spLocks noGrp="1"/>
          </p:cNvSpPr>
          <p:nvPr>
            <p:ph type="body" sz="quarter" idx="13"/>
          </p:nvPr>
        </p:nvSpPr>
        <p:spPr>
          <a:xfrm>
            <a:off x="609599" y="1600200"/>
            <a:ext cx="5328863" cy="4419600"/>
          </a:xfrm>
        </p:spPr>
        <p:txBody>
          <a:bodyPr>
            <a:normAutofit/>
          </a:bodyPr>
          <a:lstStyle/>
          <a:p>
            <a:r>
              <a:rPr lang="en-US" dirty="0" smtClean="0"/>
              <a:t>Definition of a criterion that constrains algorithms that process the confidential data</a:t>
            </a:r>
          </a:p>
          <a:p>
            <a:r>
              <a:rPr lang="en-US" dirty="0" smtClean="0"/>
              <a:t>A generic approach for protecting privacy by adding random noise</a:t>
            </a:r>
            <a:endParaRPr lang="en-US" dirty="0"/>
          </a:p>
          <a:p>
            <a:r>
              <a:rPr lang="en-US" dirty="0" smtClean="0"/>
              <a:t>Key features:</a:t>
            </a:r>
          </a:p>
          <a:p>
            <a:pPr lvl="1"/>
            <a:r>
              <a:rPr lang="en-US" b="1" dirty="0"/>
              <a:t>lower bound </a:t>
            </a:r>
            <a:r>
              <a:rPr lang="en-US" dirty="0"/>
              <a:t>for the amount of </a:t>
            </a:r>
            <a:r>
              <a:rPr lang="en-US" dirty="0" smtClean="0"/>
              <a:t>noise that needs to be added</a:t>
            </a:r>
            <a:endParaRPr lang="en-US" b="1" dirty="0"/>
          </a:p>
          <a:p>
            <a:pPr lvl="1"/>
            <a:r>
              <a:rPr lang="en-US" b="1" dirty="0" smtClean="0"/>
              <a:t>upper bound </a:t>
            </a:r>
            <a:r>
              <a:rPr lang="en-US" dirty="0"/>
              <a:t>for privacy </a:t>
            </a:r>
            <a:r>
              <a:rPr lang="en-US" dirty="0" smtClean="0"/>
              <a:t>loss</a:t>
            </a:r>
            <a:endParaRPr lang="en-US" dirty="0"/>
          </a:p>
          <a:p>
            <a:pPr lvl="1"/>
            <a:r>
              <a:rPr lang="en-US" dirty="0" smtClean="0"/>
              <a:t>mechanisms are </a:t>
            </a:r>
            <a:r>
              <a:rPr lang="en-US" b="1" dirty="0" err="1" smtClean="0"/>
              <a:t>composable</a:t>
            </a:r>
            <a:endParaRPr lang="en-US" dirty="0" smtClean="0"/>
          </a:p>
        </p:txBody>
      </p:sp>
      <p:pic>
        <p:nvPicPr>
          <p:cNvPr id="4" name="Content Placeholder 6">
            <a:extLst>
              <a:ext uri="{FF2B5EF4-FFF2-40B4-BE49-F238E27FC236}">
                <a16:creationId xmlns:a16="http://schemas.microsoft.com/office/drawing/2014/main" id="{56B4C059-9C1F-FE4E-B0BA-1DCE5E271F7C}"/>
              </a:ext>
            </a:extLst>
          </p:cNvPr>
          <p:cNvPicPr>
            <a:picLocks noChangeAspect="1"/>
          </p:cNvPicPr>
          <p:nvPr/>
        </p:nvPicPr>
        <p:blipFill>
          <a:blip r:embed="rId3"/>
          <a:stretch>
            <a:fillRect/>
          </a:stretch>
        </p:blipFill>
        <p:spPr>
          <a:xfrm>
            <a:off x="9301023" y="4004186"/>
            <a:ext cx="2389126" cy="270230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t>17</a:t>
            </a:fld>
            <a:endParaRPr lang="en-US"/>
          </a:p>
        </p:txBody>
      </p:sp>
    </p:spTree>
    <p:extLst>
      <p:ext uri="{BB962C8B-B14F-4D97-AF65-F5344CB8AC3E}">
        <p14:creationId xmlns:p14="http://schemas.microsoft.com/office/powerpoint/2010/main" val="30765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smtClean="0"/>
              <a:t>The DP tradeoff: Accuracy vs. </a:t>
            </a:r>
            <a:r>
              <a:rPr lang="en-US" dirty="0"/>
              <a:t>P</a:t>
            </a:r>
            <a:r>
              <a:rPr lang="en-US" dirty="0" smtClean="0"/>
              <a:t>rivacy-loss</a:t>
            </a:r>
            <a:endParaRPr lang="en-US" dirty="0"/>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3671023681"/>
              </p:ext>
            </p:extLst>
          </p:nvPr>
        </p:nvGraphicFramePr>
        <p:xfrm>
          <a:off x="3349375" y="934948"/>
          <a:ext cx="6602930" cy="501903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1814518" y="1078525"/>
            <a:ext cx="2420470" cy="138056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Estimated Marginal Social Benefit Curve</a:t>
            </a:r>
          </a:p>
        </p:txBody>
      </p:sp>
      <p:cxnSp>
        <p:nvCxnSpPr>
          <p:cNvPr id="11" name="Straight Connector 10"/>
          <p:cNvCxnSpPr/>
          <p:nvPr/>
        </p:nvCxnSpPr>
        <p:spPr>
          <a:xfrm flipV="1">
            <a:off x="3722416" y="1129287"/>
            <a:ext cx="4309353" cy="1566153"/>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a:off x="4234988" y="1768808"/>
            <a:ext cx="826435" cy="49170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264511" y="2276536"/>
            <a:ext cx="3266500" cy="1539182"/>
          </a:xfrm>
          <a:prstGeom prst="roundRect">
            <a:avLst/>
          </a:prstGeom>
          <a:solidFill>
            <a:srgbClr val="0072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Optimum: </a:t>
            </a:r>
            <a:r>
              <a:rPr lang="en-US" sz="2400" dirty="0" smtClean="0"/>
              <a:t>Marginal Social Benefit = Marginal Social Cost</a:t>
            </a:r>
            <a:endParaRPr lang="en-US" sz="2400" dirty="0"/>
          </a:p>
        </p:txBody>
      </p:sp>
      <p:cxnSp>
        <p:nvCxnSpPr>
          <p:cNvPr id="20" name="Straight Arrow Connector 19"/>
          <p:cNvCxnSpPr/>
          <p:nvPr/>
        </p:nvCxnSpPr>
        <p:spPr>
          <a:xfrm flipH="1" flipV="1">
            <a:off x="4553540" y="3383605"/>
            <a:ext cx="1060314" cy="59668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513299" y="3848247"/>
            <a:ext cx="2420470" cy="1380565"/>
          </a:xfrm>
          <a:prstGeom prst="roundRect">
            <a:avLst/>
          </a:prstGeom>
          <a:solidFill>
            <a:srgbClr val="FF704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t>Estimated Production Technology</a:t>
            </a:r>
            <a:endParaRPr lang="en-US" sz="2400" dirty="0"/>
          </a:p>
        </p:txBody>
      </p:sp>
      <p:cxnSp>
        <p:nvCxnSpPr>
          <p:cNvPr id="27" name="Straight Arrow Connector 26"/>
          <p:cNvCxnSpPr/>
          <p:nvPr/>
        </p:nvCxnSpPr>
        <p:spPr>
          <a:xfrm flipH="1" flipV="1">
            <a:off x="6435215" y="1683639"/>
            <a:ext cx="929851" cy="714218"/>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4BFE6D4-27A9-4AE4-9EAE-AF75F97B179B}" type="slidenum">
              <a:rPr lang="en-US" smtClean="0"/>
              <a:t>18</a:t>
            </a:fld>
            <a:endParaRPr lang="en-US"/>
          </a:p>
        </p:txBody>
      </p:sp>
      <p:sp>
        <p:nvSpPr>
          <p:cNvPr id="2" name="TextBox 1"/>
          <p:cNvSpPr txBox="1"/>
          <p:nvPr/>
        </p:nvSpPr>
        <p:spPr>
          <a:xfrm>
            <a:off x="109332" y="4628647"/>
            <a:ext cx="2586693" cy="1200329"/>
          </a:xfrm>
          <a:prstGeom prst="rect">
            <a:avLst/>
          </a:prstGeom>
          <a:noFill/>
        </p:spPr>
        <p:txBody>
          <a:bodyPr wrap="square" rtlCol="0">
            <a:spAutoFit/>
          </a:bodyPr>
          <a:lstStyle/>
          <a:p>
            <a:r>
              <a:rPr lang="en-US" dirty="0" smtClean="0"/>
              <a:t>Source: Abowd and </a:t>
            </a:r>
            <a:r>
              <a:rPr lang="en-US" dirty="0" err="1" smtClean="0"/>
              <a:t>Schmutte</a:t>
            </a:r>
            <a:r>
              <a:rPr lang="en-US" dirty="0" smtClean="0"/>
              <a:t> (</a:t>
            </a:r>
            <a:r>
              <a:rPr lang="en-US" dirty="0" smtClean="0">
                <a:hlinkClick r:id="rId4"/>
              </a:rPr>
              <a:t>forthcoming, American Economic Review</a:t>
            </a:r>
            <a:r>
              <a:rPr lang="en-US" dirty="0" smtClean="0"/>
              <a:t>)</a:t>
            </a:r>
            <a:endParaRPr lang="en-US" dirty="0"/>
          </a:p>
        </p:txBody>
      </p:sp>
      <p:sp>
        <p:nvSpPr>
          <p:cNvPr id="5" name="TextBox 4"/>
          <p:cNvSpPr txBox="1"/>
          <p:nvPr/>
        </p:nvSpPr>
        <p:spPr>
          <a:xfrm>
            <a:off x="109332" y="2584462"/>
            <a:ext cx="2365513" cy="923330"/>
          </a:xfrm>
          <a:prstGeom prst="rect">
            <a:avLst/>
          </a:prstGeom>
          <a:noFill/>
        </p:spPr>
        <p:txBody>
          <a:bodyPr wrap="square" rtlCol="0">
            <a:spAutoFit/>
          </a:bodyPr>
          <a:lstStyle/>
          <a:p>
            <a:r>
              <a:rPr lang="en-US" dirty="0" smtClean="0"/>
              <a:t>Marginal social cost: slope of the estimated production technology</a:t>
            </a:r>
            <a:endParaRPr lang="en-US" dirty="0"/>
          </a:p>
        </p:txBody>
      </p:sp>
      <p:sp>
        <p:nvSpPr>
          <p:cNvPr id="7" name="TextBox 6"/>
          <p:cNvSpPr txBox="1"/>
          <p:nvPr/>
        </p:nvSpPr>
        <p:spPr>
          <a:xfrm>
            <a:off x="109332" y="3499751"/>
            <a:ext cx="2179489" cy="1200329"/>
          </a:xfrm>
          <a:prstGeom prst="rect">
            <a:avLst/>
          </a:prstGeom>
          <a:noFill/>
        </p:spPr>
        <p:txBody>
          <a:bodyPr wrap="square" rtlCol="0">
            <a:spAutoFit/>
          </a:bodyPr>
          <a:lstStyle/>
          <a:p>
            <a:r>
              <a:rPr lang="en-US" dirty="0" smtClean="0"/>
              <a:t>Marginal social benefit: slope of the estimated social benefit curve</a:t>
            </a:r>
            <a:endParaRPr lang="en-US" dirty="0"/>
          </a:p>
        </p:txBody>
      </p:sp>
    </p:spTree>
    <p:extLst>
      <p:ext uri="{BB962C8B-B14F-4D97-AF65-F5344CB8AC3E}">
        <p14:creationId xmlns:p14="http://schemas.microsoft.com/office/powerpoint/2010/main" val="347790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OnTheMap</a:t>
            </a:r>
            <a:r>
              <a:rPr lang="en-US" dirty="0" smtClean="0"/>
              <a:t> was the Census Bureau’s first product to use Differential Privacy</a:t>
            </a:r>
            <a:endParaRPr lang="en-US" dirty="0"/>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849" y="1690688"/>
            <a:ext cx="4226951" cy="4399294"/>
          </a:xfrm>
          <a:prstGeom prst="rect">
            <a:avLst/>
          </a:prstGeom>
        </p:spPr>
      </p:pic>
      <p:sp>
        <p:nvSpPr>
          <p:cNvPr id="11" name="Rectangle 10"/>
          <p:cNvSpPr/>
          <p:nvPr/>
        </p:nvSpPr>
        <p:spPr>
          <a:xfrm rot="20082216">
            <a:off x="3639058" y="2499727"/>
            <a:ext cx="4724616" cy="22159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cap="none" spc="0" dirty="0" smtClean="0">
                <a:ln/>
                <a:solidFill>
                  <a:schemeClr val="accent4"/>
                </a:solidFill>
                <a:effectLst/>
              </a:rPr>
              <a:t>2008</a:t>
            </a:r>
            <a:endParaRPr lang="en-US" sz="13800" b="1" cap="none" spc="0" dirty="0">
              <a:ln/>
              <a:solidFill>
                <a:schemeClr val="accent4"/>
              </a:solidFill>
              <a:effectLst/>
            </a:endParaRPr>
          </a:p>
        </p:txBody>
      </p:sp>
      <p:sp>
        <p:nvSpPr>
          <p:cNvPr id="7" name="TextBox 6"/>
          <p:cNvSpPr txBox="1"/>
          <p:nvPr/>
        </p:nvSpPr>
        <p:spPr>
          <a:xfrm>
            <a:off x="838200" y="1952623"/>
            <a:ext cx="4992757" cy="3785652"/>
          </a:xfrm>
          <a:prstGeom prst="rect">
            <a:avLst/>
          </a:prstGeom>
          <a:noFill/>
        </p:spPr>
        <p:txBody>
          <a:bodyPr wrap="square" rtlCol="0">
            <a:spAutoFit/>
          </a:bodyPr>
          <a:lstStyle/>
          <a:p>
            <a:r>
              <a:rPr lang="en-US" sz="2400" dirty="0" smtClean="0">
                <a:solidFill>
                  <a:schemeClr val="accent4">
                    <a:lumMod val="75000"/>
                  </a:schemeClr>
                </a:solidFill>
              </a:rPr>
              <a:t>This work was done at Cornell University while Abowd and </a:t>
            </a:r>
            <a:r>
              <a:rPr lang="en-US" sz="2400" dirty="0" err="1" smtClean="0">
                <a:solidFill>
                  <a:schemeClr val="accent4">
                    <a:lumMod val="75000"/>
                  </a:schemeClr>
                </a:solidFill>
              </a:rPr>
              <a:t>Vilhuber</a:t>
            </a:r>
            <a:r>
              <a:rPr lang="en-US" sz="2400" dirty="0" smtClean="0">
                <a:solidFill>
                  <a:schemeClr val="accent4">
                    <a:lumMod val="75000"/>
                  </a:schemeClr>
                </a:solidFill>
              </a:rPr>
              <a:t> were on IPA assignments to the Census Bureau. </a:t>
            </a:r>
            <a:r>
              <a:rPr lang="en-US" sz="2400" dirty="0" err="1" smtClean="0">
                <a:solidFill>
                  <a:schemeClr val="accent4">
                    <a:lumMod val="75000"/>
                  </a:schemeClr>
                </a:solidFill>
              </a:rPr>
              <a:t>Gehrke</a:t>
            </a:r>
            <a:r>
              <a:rPr lang="en-US" sz="2400" dirty="0" smtClean="0">
                <a:solidFill>
                  <a:schemeClr val="accent4">
                    <a:lumMod val="75000"/>
                  </a:schemeClr>
                </a:solidFill>
              </a:rPr>
              <a:t> is now Technical Fellow at Microsoft. </a:t>
            </a:r>
            <a:r>
              <a:rPr lang="en-US" sz="2400" dirty="0" err="1" smtClean="0">
                <a:solidFill>
                  <a:schemeClr val="accent4">
                    <a:lumMod val="75000"/>
                  </a:schemeClr>
                </a:solidFill>
              </a:rPr>
              <a:t>Kifer</a:t>
            </a:r>
            <a:r>
              <a:rPr lang="en-US" sz="2400" dirty="0" smtClean="0">
                <a:solidFill>
                  <a:schemeClr val="accent4">
                    <a:lumMod val="75000"/>
                  </a:schemeClr>
                </a:solidFill>
              </a:rPr>
              <a:t> is now the scientific lead on the 2020 DAS. </a:t>
            </a:r>
            <a:r>
              <a:rPr lang="en-US" sz="2400" dirty="0" err="1" smtClean="0">
                <a:solidFill>
                  <a:schemeClr val="accent4">
                    <a:lumMod val="75000"/>
                  </a:schemeClr>
                </a:solidFill>
              </a:rPr>
              <a:t>Machanavajjhala</a:t>
            </a:r>
            <a:r>
              <a:rPr lang="en-US" sz="2400" dirty="0" smtClean="0">
                <a:solidFill>
                  <a:schemeClr val="accent4">
                    <a:lumMod val="75000"/>
                  </a:schemeClr>
                </a:solidFill>
              </a:rPr>
              <a:t> is now a contractual collaborator on the 2020 DAS. </a:t>
            </a:r>
            <a:r>
              <a:rPr lang="en-US" sz="2400" dirty="0" err="1" smtClean="0">
                <a:solidFill>
                  <a:schemeClr val="accent4">
                    <a:lumMod val="75000"/>
                  </a:schemeClr>
                </a:solidFill>
              </a:rPr>
              <a:t>Vilhuber</a:t>
            </a:r>
            <a:r>
              <a:rPr lang="en-US" sz="2400" dirty="0" smtClean="0">
                <a:solidFill>
                  <a:schemeClr val="accent4">
                    <a:lumMod val="75000"/>
                  </a:schemeClr>
                </a:solidFill>
              </a:rPr>
              <a:t> is now on IPA assignment to the Census Bureau.</a:t>
            </a:r>
            <a:endParaRPr lang="en-US" sz="2400"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24BFE6D4-27A9-4AE4-9EAE-AF75F97B179B}" type="slidenum">
              <a:rPr lang="en-US" smtClean="0"/>
              <a:t>19</a:t>
            </a:fld>
            <a:endParaRPr lang="en-US"/>
          </a:p>
        </p:txBody>
      </p:sp>
    </p:spTree>
    <p:extLst>
      <p:ext uri="{BB962C8B-B14F-4D97-AF65-F5344CB8AC3E}">
        <p14:creationId xmlns:p14="http://schemas.microsoft.com/office/powerpoint/2010/main" val="420643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 and Disclaimer</a:t>
            </a:r>
            <a:endParaRPr lang="en-US" dirty="0"/>
          </a:p>
        </p:txBody>
      </p:sp>
      <p:sp>
        <p:nvSpPr>
          <p:cNvPr id="3" name="Content Placeholder 2"/>
          <p:cNvSpPr>
            <a:spLocks noGrp="1"/>
          </p:cNvSpPr>
          <p:nvPr>
            <p:ph idx="1"/>
          </p:nvPr>
        </p:nvSpPr>
        <p:spPr>
          <a:xfrm>
            <a:off x="838200" y="1576972"/>
            <a:ext cx="10515600" cy="4351338"/>
          </a:xfrm>
        </p:spPr>
        <p:txBody>
          <a:bodyPr>
            <a:normAutofit fontScale="92500" lnSpcReduction="20000"/>
          </a:bodyPr>
          <a:lstStyle/>
          <a:p>
            <a:r>
              <a:rPr lang="en-US" sz="2800" dirty="0" smtClean="0"/>
              <a:t>The opinions expressed in this talk are my own and not necessarily those of the U.S. Census Bureau</a:t>
            </a:r>
          </a:p>
          <a:p>
            <a:r>
              <a:rPr lang="en-US" sz="2800" dirty="0" smtClean="0"/>
              <a:t>The </a:t>
            </a:r>
            <a:r>
              <a:rPr lang="en-US" sz="2800" dirty="0"/>
              <a:t>application to </a:t>
            </a:r>
            <a:r>
              <a:rPr lang="en-US" sz="2800" dirty="0" smtClean="0"/>
              <a:t>the Census Bureau’s 2020 publication system </a:t>
            </a:r>
            <a:r>
              <a:rPr lang="en-US" sz="2800" dirty="0"/>
              <a:t>incorporates work by </a:t>
            </a:r>
            <a:r>
              <a:rPr lang="en-US" altLang="en-US" sz="2800" dirty="0" smtClean="0"/>
              <a:t>Daniel </a:t>
            </a:r>
            <a:r>
              <a:rPr lang="en-US" altLang="en-US" sz="2800" dirty="0"/>
              <a:t>Kifer (Scientific Lead), Simson Garfinkel (Senior </a:t>
            </a:r>
            <a:r>
              <a:rPr lang="en-US" altLang="en-US" sz="2800" dirty="0" smtClean="0"/>
              <a:t>Computer Scientist </a:t>
            </a:r>
            <a:r>
              <a:rPr lang="en-US" altLang="en-US" sz="2800" dirty="0"/>
              <a:t>for Confidentiality and </a:t>
            </a:r>
            <a:r>
              <a:rPr lang="en-US" altLang="en-US" sz="2800" dirty="0" smtClean="0"/>
              <a:t>Data </a:t>
            </a:r>
            <a:r>
              <a:rPr lang="en-US" altLang="en-US" sz="2800" dirty="0"/>
              <a:t>Access), </a:t>
            </a:r>
            <a:r>
              <a:rPr lang="en-US" altLang="en-US" sz="2800" dirty="0" smtClean="0"/>
              <a:t>Tamara </a:t>
            </a:r>
            <a:r>
              <a:rPr lang="en-US" altLang="en-US" sz="2800" dirty="0"/>
              <a:t>Adams, Robert Ashmead, Michael Bentley, Stephen Clark, Aref Dajani, Jason Devine, </a:t>
            </a:r>
            <a:r>
              <a:rPr lang="en-US" altLang="en-US" sz="2800" dirty="0" smtClean="0"/>
              <a:t>Nathan </a:t>
            </a:r>
            <a:r>
              <a:rPr lang="en-US" altLang="en-US" sz="2800" dirty="0" err="1" smtClean="0"/>
              <a:t>Goldschlag</a:t>
            </a:r>
            <a:r>
              <a:rPr lang="en-US" altLang="en-US" sz="2800" dirty="0" smtClean="0"/>
              <a:t>, Michael </a:t>
            </a:r>
            <a:r>
              <a:rPr lang="en-US" altLang="en-US" sz="2800" dirty="0"/>
              <a:t>Hay, Cynthia Hollingsworth</a:t>
            </a:r>
            <a:r>
              <a:rPr lang="en-US" altLang="en-US" sz="2800" dirty="0" smtClean="0"/>
              <a:t>, </a:t>
            </a:r>
            <a:r>
              <a:rPr lang="en-US" altLang="en-US" sz="2800" dirty="0" err="1" smtClean="0"/>
              <a:t>Meriton</a:t>
            </a:r>
            <a:r>
              <a:rPr lang="en-US" altLang="en-US" sz="2800" dirty="0" smtClean="0"/>
              <a:t> </a:t>
            </a:r>
            <a:r>
              <a:rPr lang="en-US" altLang="en-US" dirty="0" err="1" smtClean="0"/>
              <a:t>Ibrahami</a:t>
            </a:r>
            <a:r>
              <a:rPr lang="en-US" altLang="en-US" dirty="0" smtClean="0"/>
              <a:t>,</a:t>
            </a:r>
            <a:r>
              <a:rPr lang="en-US" altLang="en-US" b="1" dirty="0" smtClean="0"/>
              <a:t> </a:t>
            </a:r>
            <a:r>
              <a:rPr lang="en-US" altLang="en-US" sz="2800" dirty="0" smtClean="0"/>
              <a:t>Michael </a:t>
            </a:r>
            <a:r>
              <a:rPr lang="en-US" altLang="en-US" sz="2800" dirty="0"/>
              <a:t>Ikeda, Philip Leclerc, Ashwin </a:t>
            </a:r>
            <a:r>
              <a:rPr lang="en-US" altLang="en-US" sz="2800" dirty="0" err="1"/>
              <a:t>Machanavajjhala</a:t>
            </a:r>
            <a:r>
              <a:rPr lang="en-US" altLang="en-US" sz="2800" dirty="0"/>
              <a:t>, </a:t>
            </a:r>
            <a:r>
              <a:rPr lang="en-US" altLang="en-US" sz="2800" dirty="0" smtClean="0"/>
              <a:t>Christian Martindale, Gerome </a:t>
            </a:r>
            <a:r>
              <a:rPr lang="en-US" altLang="en-US" sz="2800" dirty="0"/>
              <a:t>Miklau, Brett Moran, Edward Porter, </a:t>
            </a:r>
            <a:r>
              <a:rPr lang="en-US" altLang="en-US" dirty="0"/>
              <a:t>Sarah </a:t>
            </a:r>
            <a:r>
              <a:rPr lang="en-US" altLang="en-US" dirty="0" err="1" smtClean="0"/>
              <a:t>Powazek</a:t>
            </a:r>
            <a:r>
              <a:rPr lang="en-US" altLang="en-US" dirty="0" smtClean="0"/>
              <a:t>, Anne </a:t>
            </a:r>
            <a:r>
              <a:rPr lang="en-US" altLang="en-US" sz="2800" dirty="0" smtClean="0"/>
              <a:t>Ross, William Sexton, and Lars </a:t>
            </a:r>
            <a:r>
              <a:rPr lang="en-US" altLang="en-US" sz="2800" dirty="0" err="1" smtClean="0"/>
              <a:t>Vilhuber</a:t>
            </a:r>
            <a:r>
              <a:rPr lang="en-US" altLang="en-US" dirty="0" smtClean="0"/>
              <a:t> </a:t>
            </a:r>
            <a:r>
              <a:rPr lang="en-US" altLang="en-US" sz="2800" dirty="0" smtClean="0"/>
              <a:t>[</a:t>
            </a:r>
            <a:r>
              <a:rPr lang="en-US" altLang="en-US" sz="2800" dirty="0" smtClean="0">
                <a:hlinkClick r:id="rId3"/>
              </a:rPr>
              <a:t>link </a:t>
            </a:r>
            <a:r>
              <a:rPr lang="en-US" altLang="en-US" sz="2800" dirty="0">
                <a:hlinkClick r:id="rId3"/>
              </a:rPr>
              <a:t>to the September 2018 Census Scientific Advisory Committee presentation</a:t>
            </a:r>
            <a:r>
              <a:rPr lang="en-US" altLang="en-US" sz="2800" dirty="0"/>
              <a:t>]</a:t>
            </a:r>
            <a:endParaRPr lang="en-US" sz="2800" dirty="0"/>
          </a:p>
          <a:p>
            <a:r>
              <a:rPr lang="en-US" sz="2800" dirty="0"/>
              <a:t>Parts of this talk were supported by the National Science Foundation, the Sloan Foundation, and the Census Bureau (before and after my appointment started</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AAB63172-0737-4F58-AA61-0444E81086BA}" type="slidenum">
              <a:rPr lang="en-US" smtClean="0"/>
              <a:pPr/>
              <a:t>2</a:t>
            </a:fld>
            <a:endParaRPr lang="en-US"/>
          </a:p>
        </p:txBody>
      </p:sp>
    </p:spTree>
    <p:extLst>
      <p:ext uri="{BB962C8B-B14F-4D97-AF65-F5344CB8AC3E}">
        <p14:creationId xmlns:p14="http://schemas.microsoft.com/office/powerpoint/2010/main" val="406654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OnTheMap</a:t>
            </a:r>
            <a:r>
              <a:rPr lang="en-US" dirty="0" smtClean="0"/>
              <a:t> was much easier to make formally private than the decennial census</a:t>
            </a:r>
            <a:endParaRPr lang="en-US" dirty="0"/>
          </a:p>
        </p:txBody>
      </p:sp>
      <p:sp>
        <p:nvSpPr>
          <p:cNvPr id="4" name="Content Placeholder 3"/>
          <p:cNvSpPr>
            <a:spLocks noGrp="1"/>
          </p:cNvSpPr>
          <p:nvPr>
            <p:ph sz="half" idx="1"/>
          </p:nvPr>
        </p:nvSpPr>
        <p:spPr>
          <a:xfrm>
            <a:off x="838200" y="1727270"/>
            <a:ext cx="5181600" cy="4351338"/>
          </a:xfrm>
        </p:spPr>
        <p:txBody>
          <a:bodyPr/>
          <a:lstStyle/>
          <a:p>
            <a:r>
              <a:rPr lang="en-US" dirty="0" err="1" smtClean="0"/>
              <a:t>OnTheMap</a:t>
            </a:r>
            <a:endParaRPr lang="en-US" dirty="0" smtClean="0"/>
          </a:p>
          <a:p>
            <a:pPr lvl="1"/>
            <a:r>
              <a:rPr lang="en-US" dirty="0" smtClean="0"/>
              <a:t>New data product designed from the ground-up to be formally private</a:t>
            </a:r>
          </a:p>
          <a:p>
            <a:pPr lvl="1"/>
            <a:r>
              <a:rPr lang="en-US" dirty="0" smtClean="0"/>
              <a:t>Users were willing to accept data with noise</a:t>
            </a:r>
          </a:p>
          <a:p>
            <a:pPr lvl="1"/>
            <a:r>
              <a:rPr lang="en-US" dirty="0" smtClean="0"/>
              <a:t>Added noise was quantified for users</a:t>
            </a:r>
          </a:p>
          <a:p>
            <a:pPr lvl="1"/>
            <a:r>
              <a:rPr lang="en-US" dirty="0" smtClean="0"/>
              <a:t>Developed by a relatively small, highly-trained team that became comfortable with formal privacy requirements</a:t>
            </a:r>
            <a:endParaRPr lang="en-US" dirty="0"/>
          </a:p>
        </p:txBody>
      </p:sp>
      <p:sp>
        <p:nvSpPr>
          <p:cNvPr id="5" name="Content Placeholder 4"/>
          <p:cNvSpPr>
            <a:spLocks noGrp="1"/>
          </p:cNvSpPr>
          <p:nvPr>
            <p:ph sz="half" idx="2"/>
          </p:nvPr>
        </p:nvSpPr>
        <p:spPr>
          <a:xfrm>
            <a:off x="6172200" y="1690688"/>
            <a:ext cx="5181600" cy="4351338"/>
          </a:xfrm>
        </p:spPr>
        <p:txBody>
          <a:bodyPr/>
          <a:lstStyle/>
          <a:p>
            <a:r>
              <a:rPr lang="en-US" dirty="0" smtClean="0"/>
              <a:t>Decennial Census</a:t>
            </a:r>
          </a:p>
          <a:p>
            <a:pPr lvl="1"/>
            <a:r>
              <a:rPr lang="en-US" dirty="0" smtClean="0"/>
              <a:t>Data product started in 1790 with many legacy data users</a:t>
            </a:r>
          </a:p>
          <a:p>
            <a:pPr lvl="1"/>
            <a:r>
              <a:rPr lang="en-US" dirty="0" smtClean="0"/>
              <a:t>Most users were not aware that noise had been added with “swapping”</a:t>
            </a:r>
          </a:p>
          <a:p>
            <a:pPr lvl="1"/>
            <a:r>
              <a:rPr lang="en-US" dirty="0" smtClean="0"/>
              <a:t>Swap rate held confidential</a:t>
            </a:r>
          </a:p>
          <a:p>
            <a:pPr lvl="1"/>
            <a:r>
              <a:rPr lang="en-US" dirty="0" smtClean="0"/>
              <a:t>Huge team, with wide levels of experience and many with no prior experience with formal privacy methods</a:t>
            </a:r>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20</a:t>
            </a:fld>
            <a:endParaRPr lang="en-US"/>
          </a:p>
        </p:txBody>
      </p:sp>
    </p:spTree>
    <p:extLst>
      <p:ext uri="{BB962C8B-B14F-4D97-AF65-F5344CB8AC3E}">
        <p14:creationId xmlns:p14="http://schemas.microsoft.com/office/powerpoint/2010/main" val="10663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Formal Privacy and the 2020 Census</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24BFE6D4-27A9-4AE4-9EAE-AF75F97B179B}" type="slidenum">
              <a:rPr lang="en-US" smtClean="0"/>
              <a:t>21</a:t>
            </a:fld>
            <a:endParaRPr lang="en-US"/>
          </a:p>
        </p:txBody>
      </p:sp>
      <p:pic>
        <p:nvPicPr>
          <p:cNvPr id="8" name="Picture 7"/>
          <p:cNvPicPr>
            <a:picLocks noChangeAspect="1"/>
          </p:cNvPicPr>
          <p:nvPr/>
        </p:nvPicPr>
        <p:blipFill>
          <a:blip r:embed="rId2"/>
          <a:stretch>
            <a:fillRect/>
          </a:stretch>
        </p:blipFill>
        <p:spPr>
          <a:xfrm>
            <a:off x="6788461" y="3893457"/>
            <a:ext cx="4602275" cy="2728686"/>
          </a:xfrm>
          <a:prstGeom prst="rect">
            <a:avLst/>
          </a:prstGeom>
        </p:spPr>
      </p:pic>
    </p:spTree>
    <p:extLst>
      <p:ext uri="{BB962C8B-B14F-4D97-AF65-F5344CB8AC3E}">
        <p14:creationId xmlns:p14="http://schemas.microsoft.com/office/powerpoint/2010/main" val="212185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 2017, the Census Bureau announced that it would use differential privacy for the 2020 Census.</a:t>
            </a:r>
            <a:endParaRPr lang="en-US" dirty="0"/>
          </a:p>
        </p:txBody>
      </p:sp>
      <p:sp>
        <p:nvSpPr>
          <p:cNvPr id="3" name="Content Placeholder 2"/>
          <p:cNvSpPr>
            <a:spLocks noGrp="1"/>
          </p:cNvSpPr>
          <p:nvPr>
            <p:ph idx="13"/>
          </p:nvPr>
        </p:nvSpPr>
        <p:spPr>
          <a:xfrm>
            <a:off x="609600" y="1600200"/>
            <a:ext cx="5016500" cy="4419600"/>
          </a:xfrm>
        </p:spPr>
        <p:txBody>
          <a:bodyPr>
            <a:normAutofit lnSpcReduction="10000"/>
          </a:bodyPr>
          <a:lstStyle/>
          <a:p>
            <a:r>
              <a:rPr lang="en-US" dirty="0" smtClean="0"/>
              <a:t>Differential privacy provides:</a:t>
            </a:r>
          </a:p>
          <a:p>
            <a:pPr lvl="1"/>
            <a:r>
              <a:rPr lang="en-US" b="1" dirty="0" smtClean="0"/>
              <a:t>Provable bounds </a:t>
            </a:r>
            <a:r>
              <a:rPr lang="en-US" dirty="0" smtClean="0"/>
              <a:t>on the maximum privacy loss</a:t>
            </a:r>
          </a:p>
          <a:p>
            <a:pPr lvl="1"/>
            <a:r>
              <a:rPr lang="en-US" b="1" dirty="0" smtClean="0"/>
              <a:t>Algorithms</a:t>
            </a:r>
            <a:r>
              <a:rPr lang="en-US" dirty="0" smtClean="0"/>
              <a:t> that allow policy makers to manage the trade-off between accuracy and privacy</a:t>
            </a:r>
          </a:p>
          <a:p>
            <a:r>
              <a:rPr lang="en-US" dirty="0" smtClean="0"/>
              <a:t>The graph on this slide is </a:t>
            </a:r>
            <a:r>
              <a:rPr lang="en-US" b="1" dirty="0" smtClean="0"/>
              <a:t>not hypothetical</a:t>
            </a:r>
            <a:r>
              <a:rPr lang="en-US" dirty="0" smtClean="0"/>
              <a:t>; it was computed from real population data from the 1940 Census using the table specifications for current redistricting data</a:t>
            </a:r>
          </a:p>
          <a:p>
            <a:pPr lvl="1"/>
            <a:endParaRPr lang="en-US" dirty="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4" name="Rectangle 3"/>
          <p:cNvSpPr/>
          <p:nvPr/>
        </p:nvSpPr>
        <p:spPr>
          <a:xfrm>
            <a:off x="8093122" y="1951630"/>
            <a:ext cx="1924335" cy="23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B70B6FD-B4DD-4C3C-B591-D26FF6FF6394}" type="slidenum">
              <a:rPr lang="en-US" smtClean="0"/>
              <a:t>22</a:t>
            </a:fld>
            <a:endParaRPr lang="en-US"/>
          </a:p>
        </p:txBody>
      </p:sp>
      <p:pic>
        <p:nvPicPr>
          <p:cNvPr id="7" name="Picture 6"/>
          <p:cNvPicPr>
            <a:picLocks noChangeAspect="1"/>
          </p:cNvPicPr>
          <p:nvPr/>
        </p:nvPicPr>
        <p:blipFill>
          <a:blip r:embed="rId3"/>
          <a:stretch>
            <a:fillRect/>
          </a:stretch>
        </p:blipFill>
        <p:spPr>
          <a:xfrm>
            <a:off x="5881231" y="1177651"/>
            <a:ext cx="5854269" cy="4252785"/>
          </a:xfrm>
          <a:prstGeom prst="rect">
            <a:avLst/>
          </a:prstGeom>
        </p:spPr>
      </p:pic>
    </p:spTree>
    <p:extLst>
      <p:ext uri="{BB962C8B-B14F-4D97-AF65-F5344CB8AC3E}">
        <p14:creationId xmlns:p14="http://schemas.microsoft.com/office/powerpoint/2010/main" val="50844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 a census block</a:t>
            </a:r>
            <a:endParaRPr lang="en-US" dirty="0"/>
          </a:p>
        </p:txBody>
      </p:sp>
      <p:graphicFrame>
        <p:nvGraphicFramePr>
          <p:cNvPr id="7" name="Table 6"/>
          <p:cNvGraphicFramePr>
            <a:graphicFrameLocks noGrp="1"/>
          </p:cNvGraphicFramePr>
          <p:nvPr>
            <p:extLst/>
          </p:nvPr>
        </p:nvGraphicFramePr>
        <p:xfrm>
          <a:off x="5375342" y="878728"/>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800" dirty="0"/>
                    </a:p>
                  </a:txBody>
                  <a:tcPr anchor="ctr"/>
                </a:tc>
                <a:tc>
                  <a:txBody>
                    <a:bodyPr/>
                    <a:lstStyle/>
                    <a:p>
                      <a:pPr algn="ctr"/>
                      <a:r>
                        <a:rPr lang="en-US" sz="2800" dirty="0" smtClean="0"/>
                        <a:t>Male</a:t>
                      </a:r>
                      <a:endParaRPr lang="en-US" sz="2800" dirty="0"/>
                    </a:p>
                  </a:txBody>
                  <a:tcPr anchor="ctr"/>
                </a:tc>
                <a:tc>
                  <a:txBody>
                    <a:bodyPr/>
                    <a:lstStyle/>
                    <a:p>
                      <a:pPr algn="ctr"/>
                      <a:r>
                        <a:rPr lang="en-US" sz="2800" dirty="0" smtClean="0"/>
                        <a:t>Female</a:t>
                      </a:r>
                      <a:endParaRPr lang="en-US" sz="2800" dirty="0"/>
                    </a:p>
                  </a:txBody>
                  <a:tcPr anchor="ctr"/>
                </a:tc>
                <a:extLst>
                  <a:ext uri="{0D108BD9-81ED-4DB2-BD59-A6C34878D82A}">
                    <a16:rowId xmlns:a16="http://schemas.microsoft.com/office/drawing/2014/main" val="2979219699"/>
                  </a:ext>
                </a:extLst>
              </a:tr>
              <a:tr h="519967">
                <a:tc>
                  <a:txBody>
                    <a:bodyPr/>
                    <a:lstStyle/>
                    <a:p>
                      <a:pPr algn="ctr"/>
                      <a:r>
                        <a:rPr lang="en-US" sz="2800" dirty="0" smtClean="0"/>
                        <a:t>Age &lt; 18</a:t>
                      </a:r>
                      <a:endParaRPr lang="en-US" sz="2800" dirty="0"/>
                    </a:p>
                  </a:txBody>
                  <a:tcPr anchor="ctr"/>
                </a:tc>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extLst>
                  <a:ext uri="{0D108BD9-81ED-4DB2-BD59-A6C34878D82A}">
                    <a16:rowId xmlns:a16="http://schemas.microsoft.com/office/drawing/2014/main" val="2781557123"/>
                  </a:ext>
                </a:extLst>
              </a:tr>
              <a:tr h="674854">
                <a:tc>
                  <a:txBody>
                    <a:bodyPr/>
                    <a:lstStyle/>
                    <a:p>
                      <a:pPr algn="ctr"/>
                      <a:r>
                        <a:rPr lang="en-US" sz="2800" dirty="0" smtClean="0"/>
                        <a:t>Age &gt;= 18</a:t>
                      </a:r>
                      <a:endParaRPr lang="en-US" sz="2800" dirty="0"/>
                    </a:p>
                  </a:txBody>
                  <a:tcPr anchor="ctr"/>
                </a:tc>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extLst>
                  <a:ext uri="{0D108BD9-81ED-4DB2-BD59-A6C34878D82A}">
                    <a16:rowId xmlns:a16="http://schemas.microsoft.com/office/drawing/2014/main" val="3189273792"/>
                  </a:ext>
                </a:extLst>
              </a:tr>
            </a:tbl>
          </a:graphicData>
        </a:graphic>
      </p:graphicFrame>
      <p:sp>
        <p:nvSpPr>
          <p:cNvPr id="8" name="TextBox 7"/>
          <p:cNvSpPr txBox="1"/>
          <p:nvPr/>
        </p:nvSpPr>
        <p:spPr>
          <a:xfrm>
            <a:off x="6599149" y="321216"/>
            <a:ext cx="2271969" cy="584775"/>
          </a:xfrm>
          <a:prstGeom prst="rect">
            <a:avLst/>
          </a:prstGeom>
          <a:noFill/>
        </p:spPr>
        <p:txBody>
          <a:bodyPr wrap="none" rtlCol="0">
            <a:spAutoFit/>
          </a:bodyPr>
          <a:lstStyle/>
          <a:p>
            <a:r>
              <a:rPr lang="en-US" sz="3200" b="1" dirty="0" smtClean="0"/>
              <a:t>As reported</a:t>
            </a:r>
            <a:endParaRPr lang="en-US" sz="3200" b="1" dirty="0"/>
          </a:p>
        </p:txBody>
      </p:sp>
      <p:sp>
        <p:nvSpPr>
          <p:cNvPr id="9" name="TextBox 8"/>
          <p:cNvSpPr txBox="1"/>
          <p:nvPr/>
        </p:nvSpPr>
        <p:spPr>
          <a:xfrm>
            <a:off x="1576467" y="1672622"/>
            <a:ext cx="2224712" cy="584775"/>
          </a:xfrm>
          <a:prstGeom prst="rect">
            <a:avLst/>
          </a:prstGeom>
          <a:noFill/>
        </p:spPr>
        <p:txBody>
          <a:bodyPr wrap="none" rtlCol="0">
            <a:spAutoFit/>
          </a:bodyPr>
          <a:lstStyle/>
          <a:p>
            <a:r>
              <a:rPr lang="en-US" sz="3200" b="1" dirty="0" smtClean="0"/>
              <a:t>As collected</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10" y="2707642"/>
            <a:ext cx="1886590" cy="10697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10" y="3903606"/>
            <a:ext cx="1886590" cy="106971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37" y="3903607"/>
            <a:ext cx="1886590" cy="106971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37" y="2707642"/>
            <a:ext cx="1886590" cy="1069715"/>
          </a:xfrm>
          <a:prstGeom prst="rect">
            <a:avLst/>
          </a:prstGeom>
        </p:spPr>
      </p:pic>
      <p:graphicFrame>
        <p:nvGraphicFramePr>
          <p:cNvPr id="15" name="Table 14"/>
          <p:cNvGraphicFramePr>
            <a:graphicFrameLocks noGrp="1"/>
          </p:cNvGraphicFramePr>
          <p:nvPr>
            <p:extLst/>
          </p:nvPr>
        </p:nvGraphicFramePr>
        <p:xfrm>
          <a:off x="5375342" y="2738167"/>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800" dirty="0"/>
                    </a:p>
                  </a:txBody>
                  <a:tcPr anchor="ctr"/>
                </a:tc>
                <a:tc>
                  <a:txBody>
                    <a:bodyPr/>
                    <a:lstStyle/>
                    <a:p>
                      <a:pPr algn="ctr"/>
                      <a:r>
                        <a:rPr lang="en-US" sz="2800" dirty="0" smtClean="0"/>
                        <a:t>Male</a:t>
                      </a:r>
                      <a:endParaRPr lang="en-US" sz="2800" dirty="0"/>
                    </a:p>
                  </a:txBody>
                  <a:tcPr anchor="ctr"/>
                </a:tc>
                <a:tc>
                  <a:txBody>
                    <a:bodyPr/>
                    <a:lstStyle/>
                    <a:p>
                      <a:pPr algn="ctr"/>
                      <a:r>
                        <a:rPr lang="en-US" sz="2800" dirty="0" smtClean="0"/>
                        <a:t>Female</a:t>
                      </a:r>
                      <a:endParaRPr lang="en-US" sz="2800" dirty="0"/>
                    </a:p>
                  </a:txBody>
                  <a:tcPr anchor="ctr"/>
                </a:tc>
                <a:extLst>
                  <a:ext uri="{0D108BD9-81ED-4DB2-BD59-A6C34878D82A}">
                    <a16:rowId xmlns:a16="http://schemas.microsoft.com/office/drawing/2014/main" val="2979219699"/>
                  </a:ext>
                </a:extLst>
              </a:tr>
              <a:tr h="519967">
                <a:tc>
                  <a:txBody>
                    <a:bodyPr/>
                    <a:lstStyle/>
                    <a:p>
                      <a:pPr algn="ctr"/>
                      <a:r>
                        <a:rPr lang="en-US" sz="2800" dirty="0" smtClean="0"/>
                        <a:t>Age &lt; 18</a:t>
                      </a:r>
                      <a:endParaRPr lang="en-US" sz="2800" dirty="0"/>
                    </a:p>
                  </a:txBody>
                  <a:tcPr anchor="ctr"/>
                </a:tc>
                <a:tc>
                  <a:txBody>
                    <a:bodyPr/>
                    <a:lstStyle/>
                    <a:p>
                      <a:pPr algn="ctr"/>
                      <a:r>
                        <a:rPr lang="en-US" sz="2800" dirty="0" smtClean="0"/>
                        <a:t>3</a:t>
                      </a:r>
                      <a:endParaRPr lang="en-US" sz="2800" dirty="0"/>
                    </a:p>
                  </a:txBody>
                  <a:tcPr anchor="ctr"/>
                </a:tc>
                <a:tc>
                  <a:txBody>
                    <a:bodyPr/>
                    <a:lstStyle/>
                    <a:p>
                      <a:pPr algn="ctr"/>
                      <a:r>
                        <a:rPr lang="en-US" sz="2800" dirty="0" smtClean="0"/>
                        <a:t>2</a:t>
                      </a:r>
                      <a:endParaRPr lang="en-US" sz="2800" dirty="0"/>
                    </a:p>
                  </a:txBody>
                  <a:tcPr anchor="ctr"/>
                </a:tc>
                <a:extLst>
                  <a:ext uri="{0D108BD9-81ED-4DB2-BD59-A6C34878D82A}">
                    <a16:rowId xmlns:a16="http://schemas.microsoft.com/office/drawing/2014/main" val="2781557123"/>
                  </a:ext>
                </a:extLst>
              </a:tr>
              <a:tr h="674854">
                <a:tc>
                  <a:txBody>
                    <a:bodyPr/>
                    <a:lstStyle/>
                    <a:p>
                      <a:pPr algn="ctr"/>
                      <a:r>
                        <a:rPr lang="en-US" sz="2800" dirty="0" smtClean="0"/>
                        <a:t>Age &gt;= 18</a:t>
                      </a:r>
                      <a:endParaRPr lang="en-US" sz="2800" dirty="0"/>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6</a:t>
                      </a:r>
                      <a:endParaRPr lang="en-US" sz="2800" dirty="0"/>
                    </a:p>
                  </a:txBody>
                  <a:tcPr anchor="ctr"/>
                </a:tc>
                <a:extLst>
                  <a:ext uri="{0D108BD9-81ED-4DB2-BD59-A6C34878D82A}">
                    <a16:rowId xmlns:a16="http://schemas.microsoft.com/office/drawing/2014/main" val="3189273792"/>
                  </a:ext>
                </a:extLst>
              </a:tr>
            </a:tbl>
          </a:graphicData>
        </a:graphic>
      </p:graphicFrame>
      <p:graphicFrame>
        <p:nvGraphicFramePr>
          <p:cNvPr id="16" name="Table 15"/>
          <p:cNvGraphicFramePr>
            <a:graphicFrameLocks noGrp="1"/>
          </p:cNvGraphicFramePr>
          <p:nvPr>
            <p:extLst/>
          </p:nvPr>
        </p:nvGraphicFramePr>
        <p:xfrm>
          <a:off x="5375342" y="4616749"/>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800" dirty="0"/>
                    </a:p>
                  </a:txBody>
                  <a:tcPr anchor="ctr"/>
                </a:tc>
                <a:tc>
                  <a:txBody>
                    <a:bodyPr/>
                    <a:lstStyle/>
                    <a:p>
                      <a:pPr algn="ctr"/>
                      <a:r>
                        <a:rPr lang="en-US" sz="2800" dirty="0" smtClean="0"/>
                        <a:t>Male</a:t>
                      </a:r>
                      <a:endParaRPr lang="en-US" sz="2800" dirty="0"/>
                    </a:p>
                  </a:txBody>
                  <a:tcPr anchor="ctr"/>
                </a:tc>
                <a:tc>
                  <a:txBody>
                    <a:bodyPr/>
                    <a:lstStyle/>
                    <a:p>
                      <a:pPr algn="ctr"/>
                      <a:r>
                        <a:rPr lang="en-US" sz="2800" dirty="0" smtClean="0"/>
                        <a:t>Female</a:t>
                      </a:r>
                      <a:endParaRPr lang="en-US" sz="2800" dirty="0"/>
                    </a:p>
                  </a:txBody>
                  <a:tcPr anchor="ctr"/>
                </a:tc>
                <a:extLst>
                  <a:ext uri="{0D108BD9-81ED-4DB2-BD59-A6C34878D82A}">
                    <a16:rowId xmlns:a16="http://schemas.microsoft.com/office/drawing/2014/main" val="2979219699"/>
                  </a:ext>
                </a:extLst>
              </a:tr>
              <a:tr h="519967">
                <a:tc>
                  <a:txBody>
                    <a:bodyPr/>
                    <a:lstStyle/>
                    <a:p>
                      <a:pPr algn="ctr"/>
                      <a:r>
                        <a:rPr lang="en-US" sz="2800" dirty="0" smtClean="0"/>
                        <a:t>Age &lt; 18</a:t>
                      </a:r>
                      <a:endParaRPr lang="en-US" sz="2800" dirty="0"/>
                    </a:p>
                  </a:txBody>
                  <a:tcPr anchor="ctr"/>
                </a:tc>
                <a:tc>
                  <a:txBody>
                    <a:bodyPr/>
                    <a:lstStyle/>
                    <a:p>
                      <a:pPr algn="ctr"/>
                      <a:r>
                        <a:rPr lang="en-US" sz="2800" dirty="0" smtClean="0"/>
                        <a:t>6</a:t>
                      </a:r>
                      <a:endParaRPr lang="en-US" sz="2800" dirty="0"/>
                    </a:p>
                  </a:txBody>
                  <a:tcPr anchor="ctr"/>
                </a:tc>
                <a:tc>
                  <a:txBody>
                    <a:bodyPr/>
                    <a:lstStyle/>
                    <a:p>
                      <a:pPr algn="ctr"/>
                      <a:r>
                        <a:rPr lang="en-US" sz="2800" dirty="0" smtClean="0"/>
                        <a:t>2</a:t>
                      </a:r>
                      <a:endParaRPr lang="en-US" sz="2800" dirty="0"/>
                    </a:p>
                  </a:txBody>
                  <a:tcPr anchor="ctr"/>
                </a:tc>
                <a:extLst>
                  <a:ext uri="{0D108BD9-81ED-4DB2-BD59-A6C34878D82A}">
                    <a16:rowId xmlns:a16="http://schemas.microsoft.com/office/drawing/2014/main" val="2781557123"/>
                  </a:ext>
                </a:extLst>
              </a:tr>
              <a:tr h="674854">
                <a:tc>
                  <a:txBody>
                    <a:bodyPr/>
                    <a:lstStyle/>
                    <a:p>
                      <a:pPr algn="ctr"/>
                      <a:r>
                        <a:rPr lang="en-US" sz="2800" dirty="0" smtClean="0"/>
                        <a:t>Age &gt;= 18</a:t>
                      </a:r>
                      <a:endParaRPr lang="en-US" sz="2800" dirty="0"/>
                    </a:p>
                  </a:txBody>
                  <a:tcPr anchor="ctr"/>
                </a:tc>
                <a:tc>
                  <a:txBody>
                    <a:bodyPr/>
                    <a:lstStyle/>
                    <a:p>
                      <a:pPr algn="ctr"/>
                      <a:r>
                        <a:rPr lang="en-US" sz="2800" dirty="0" smtClean="0"/>
                        <a:t>3</a:t>
                      </a:r>
                      <a:endParaRPr lang="en-US" sz="2800" dirty="0"/>
                    </a:p>
                  </a:txBody>
                  <a:tcPr anchor="ctr"/>
                </a:tc>
                <a:tc>
                  <a:txBody>
                    <a:bodyPr/>
                    <a:lstStyle/>
                    <a:p>
                      <a:pPr algn="ctr"/>
                      <a:r>
                        <a:rPr lang="en-US" sz="2800" dirty="0" smtClean="0"/>
                        <a:t>5</a:t>
                      </a:r>
                      <a:endParaRPr lang="en-US" sz="2800" dirty="0"/>
                    </a:p>
                  </a:txBody>
                  <a:tcPr anchor="ctr"/>
                </a:tc>
                <a:extLst>
                  <a:ext uri="{0D108BD9-81ED-4DB2-BD59-A6C34878D82A}">
                    <a16:rowId xmlns:a16="http://schemas.microsoft.com/office/drawing/2014/main" val="3189273792"/>
                  </a:ext>
                </a:extLst>
              </a:tr>
            </a:tbl>
          </a:graphicData>
        </a:graphic>
      </p:graphicFrame>
      <p:sp>
        <p:nvSpPr>
          <p:cNvPr id="17" name="TextBox 16"/>
          <p:cNvSpPr txBox="1"/>
          <p:nvPr/>
        </p:nvSpPr>
        <p:spPr>
          <a:xfrm>
            <a:off x="10252288" y="1222377"/>
            <a:ext cx="1596812" cy="1200329"/>
          </a:xfrm>
          <a:prstGeom prst="rect">
            <a:avLst/>
          </a:prstGeom>
          <a:noFill/>
        </p:spPr>
        <p:txBody>
          <a:bodyPr wrap="square" rtlCol="0">
            <a:spAutoFit/>
          </a:bodyPr>
          <a:lstStyle/>
          <a:p>
            <a:r>
              <a:rPr lang="en-US" sz="2400" b="1" dirty="0" smtClean="0"/>
              <a:t>High privacy loss</a:t>
            </a:r>
          </a:p>
        </p:txBody>
      </p:sp>
      <p:sp>
        <p:nvSpPr>
          <p:cNvPr id="18" name="TextBox 17"/>
          <p:cNvSpPr txBox="1"/>
          <p:nvPr/>
        </p:nvSpPr>
        <p:spPr>
          <a:xfrm>
            <a:off x="10156293" y="2931896"/>
            <a:ext cx="1854110" cy="1200329"/>
          </a:xfrm>
          <a:prstGeom prst="rect">
            <a:avLst/>
          </a:prstGeom>
          <a:noFill/>
        </p:spPr>
        <p:txBody>
          <a:bodyPr wrap="square" rtlCol="0">
            <a:spAutoFit/>
          </a:bodyPr>
          <a:lstStyle/>
          <a:p>
            <a:r>
              <a:rPr lang="en-US" sz="2400" b="1" dirty="0" smtClean="0"/>
              <a:t>More accurate sex distribution</a:t>
            </a:r>
          </a:p>
        </p:txBody>
      </p:sp>
      <p:sp>
        <p:nvSpPr>
          <p:cNvPr id="19" name="TextBox 18"/>
          <p:cNvSpPr txBox="1"/>
          <p:nvPr/>
        </p:nvSpPr>
        <p:spPr>
          <a:xfrm>
            <a:off x="10204153" y="4893670"/>
            <a:ext cx="1854110" cy="1200329"/>
          </a:xfrm>
          <a:prstGeom prst="rect">
            <a:avLst/>
          </a:prstGeom>
          <a:noFill/>
        </p:spPr>
        <p:txBody>
          <a:bodyPr wrap="square" rtlCol="0">
            <a:spAutoFit/>
          </a:bodyPr>
          <a:lstStyle/>
          <a:p>
            <a:r>
              <a:rPr lang="en-US" sz="2400" b="1" dirty="0" smtClean="0"/>
              <a:t>More accurate age distribution</a:t>
            </a:r>
          </a:p>
        </p:txBody>
      </p:sp>
      <p:sp>
        <p:nvSpPr>
          <p:cNvPr id="2" name="Slide Number Placeholder 1"/>
          <p:cNvSpPr>
            <a:spLocks noGrp="1"/>
          </p:cNvSpPr>
          <p:nvPr>
            <p:ph type="sldNum" sz="quarter" idx="12"/>
          </p:nvPr>
        </p:nvSpPr>
        <p:spPr/>
        <p:txBody>
          <a:bodyPr/>
          <a:lstStyle/>
          <a:p>
            <a:fld id="{6B70B6FD-B4DD-4C3C-B591-D26FF6FF6394}" type="slidenum">
              <a:rPr lang="en-US" smtClean="0"/>
              <a:t>23</a:t>
            </a:fld>
            <a:endParaRPr lang="en-US"/>
          </a:p>
        </p:txBody>
      </p:sp>
    </p:spTree>
    <p:extLst>
      <p:ext uri="{BB962C8B-B14F-4D97-AF65-F5344CB8AC3E}">
        <p14:creationId xmlns:p14="http://schemas.microsoft.com/office/powerpoint/2010/main" val="168523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There was </a:t>
            </a:r>
            <a:r>
              <a:rPr lang="en-US" dirty="0"/>
              <a:t>no off-the-shelf </a:t>
            </a:r>
            <a:r>
              <a:rPr lang="en-US" dirty="0" smtClean="0"/>
              <a:t>system </a:t>
            </a:r>
            <a:r>
              <a:rPr lang="en-US" dirty="0"/>
              <a:t>for applying differential privacy to a national </a:t>
            </a:r>
            <a:r>
              <a:rPr lang="en-US" dirty="0" smtClean="0"/>
              <a:t>census</a:t>
            </a:r>
            <a:endParaRPr lang="en-US" dirty="0"/>
          </a:p>
        </p:txBody>
      </p:sp>
      <p:sp>
        <p:nvSpPr>
          <p:cNvPr id="9" name="Content Placeholder 8"/>
          <p:cNvSpPr>
            <a:spLocks noGrp="1"/>
          </p:cNvSpPr>
          <p:nvPr>
            <p:ph idx="1"/>
          </p:nvPr>
        </p:nvSpPr>
        <p:spPr>
          <a:xfrm>
            <a:off x="838200" y="2005012"/>
            <a:ext cx="10515600" cy="4351338"/>
          </a:xfrm>
        </p:spPr>
        <p:txBody>
          <a:bodyPr>
            <a:normAutofit/>
          </a:bodyPr>
          <a:lstStyle/>
          <a:p>
            <a:r>
              <a:rPr lang="en-US" dirty="0" smtClean="0"/>
              <a:t>We had to create a new system that:</a:t>
            </a:r>
          </a:p>
          <a:p>
            <a:pPr lvl="1"/>
            <a:r>
              <a:rPr lang="en-US" dirty="0" smtClean="0"/>
              <a:t>Produced higher-quality statistics at more densely populated geographies</a:t>
            </a:r>
          </a:p>
          <a:p>
            <a:pPr lvl="1"/>
            <a:r>
              <a:rPr lang="en-US" dirty="0" smtClean="0"/>
              <a:t>Produced </a:t>
            </a:r>
            <a:r>
              <a:rPr lang="en-US" dirty="0"/>
              <a:t>consistent tables</a:t>
            </a:r>
          </a:p>
          <a:p>
            <a:pPr marL="344488" lvl="1" indent="-342900"/>
            <a:r>
              <a:rPr lang="en-US" dirty="0" smtClean="0"/>
              <a:t>We created a new differential privacy algorithm and system that:</a:t>
            </a:r>
          </a:p>
          <a:p>
            <a:pPr lvl="1"/>
            <a:r>
              <a:rPr lang="en-US" dirty="0" smtClean="0"/>
              <a:t>Produces statistics controlling accuracy from the top-down</a:t>
            </a:r>
          </a:p>
          <a:p>
            <a:pPr lvl="2"/>
            <a:r>
              <a:rPr lang="en-US" dirty="0" smtClean="0"/>
              <a:t>E.g., national Level -&gt; state Level -&gt; county Level -&gt; tract Level -&gt; block Level</a:t>
            </a:r>
          </a:p>
          <a:p>
            <a:pPr lvl="2"/>
            <a:r>
              <a:rPr lang="en-US" dirty="0" smtClean="0"/>
              <a:t>Creates privatized micro-data that can be used for any tabulation without additional privacy loss</a:t>
            </a:r>
          </a:p>
          <a:p>
            <a:pPr lvl="1"/>
            <a:r>
              <a:rPr lang="en-US" dirty="0" smtClean="0"/>
              <a:t>Fits into the decennial census production system</a:t>
            </a:r>
          </a:p>
        </p:txBody>
      </p:sp>
      <p:sp>
        <p:nvSpPr>
          <p:cNvPr id="2" name="Slide Number Placeholder 1"/>
          <p:cNvSpPr>
            <a:spLocks noGrp="1"/>
          </p:cNvSpPr>
          <p:nvPr>
            <p:ph type="sldNum" sz="quarter" idx="12"/>
          </p:nvPr>
        </p:nvSpPr>
        <p:spPr/>
        <p:txBody>
          <a:bodyPr/>
          <a:lstStyle/>
          <a:p>
            <a:fld id="{24BFE6D4-27A9-4AE4-9EAE-AF75F97B179B}" type="slidenum">
              <a:rPr lang="en-US" smtClean="0"/>
              <a:t>24</a:t>
            </a:fld>
            <a:endParaRPr lang="en-US"/>
          </a:p>
        </p:txBody>
      </p:sp>
    </p:spTree>
    <p:extLst>
      <p:ext uri="{BB962C8B-B14F-4D97-AF65-F5344CB8AC3E}">
        <p14:creationId xmlns:p14="http://schemas.microsoft.com/office/powerpoint/2010/main" val="411833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Autofit/>
          </a:bodyPr>
          <a:lstStyle/>
          <a:p>
            <a:r>
              <a:rPr lang="en-US" sz="3600" dirty="0"/>
              <a:t>We have </a:t>
            </a:r>
            <a:r>
              <a:rPr lang="en-US" sz="3600" dirty="0" smtClean="0"/>
              <a:t>created </a:t>
            </a:r>
            <a:r>
              <a:rPr lang="en-US" sz="3600" dirty="0"/>
              <a:t>a “Disclosure Avoidance System” that drops into the </a:t>
            </a:r>
            <a:r>
              <a:rPr lang="en-US" sz="3600" dirty="0" smtClean="0"/>
              <a:t>2020 Census </a:t>
            </a:r>
            <a:r>
              <a:rPr lang="en-US" sz="3600" dirty="0"/>
              <a:t>production </a:t>
            </a:r>
            <a:r>
              <a:rPr lang="en-US" sz="3600" dirty="0" smtClean="0"/>
              <a:t>system</a:t>
            </a:r>
            <a:endParaRPr lang="en-US" sz="3600" dirty="0">
              <a:latin typeface="+mn-lt"/>
            </a:endParaRPr>
          </a:p>
        </p:txBody>
      </p:sp>
      <p:sp>
        <p:nvSpPr>
          <p:cNvPr id="8" name="Rectangle 7"/>
          <p:cNvSpPr/>
          <p:nvPr/>
        </p:nvSpPr>
        <p:spPr>
          <a:xfrm>
            <a:off x="1851372" y="2841172"/>
            <a:ext cx="1451012"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Census Unedited File </a:t>
            </a:r>
            <a:endParaRPr lang="en-US" sz="2400" b="1" dirty="0"/>
          </a:p>
        </p:txBody>
      </p:sp>
      <p:sp>
        <p:nvSpPr>
          <p:cNvPr id="9" name="Rectangle 8"/>
          <p:cNvSpPr/>
          <p:nvPr/>
        </p:nvSpPr>
        <p:spPr>
          <a:xfrm>
            <a:off x="3677988" y="2841172"/>
            <a:ext cx="1485568"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Census </a:t>
            </a:r>
            <a:r>
              <a:rPr lang="en-US" sz="2400" b="1" dirty="0"/>
              <a:t>Edited File</a:t>
            </a:r>
          </a:p>
        </p:txBody>
      </p:sp>
      <p:sp>
        <p:nvSpPr>
          <p:cNvPr id="10" name="Rectangle 9"/>
          <p:cNvSpPr/>
          <p:nvPr/>
        </p:nvSpPr>
        <p:spPr>
          <a:xfrm>
            <a:off x="8175299" y="2841173"/>
            <a:ext cx="1371600"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a:t>
            </a:r>
            <a:r>
              <a:rPr lang="en-US" sz="1600" b="1" dirty="0" smtClean="0"/>
              <a:t>SF2</a:t>
            </a:r>
            <a:endParaRPr lang="en-US" sz="1600" dirty="0"/>
          </a:p>
        </p:txBody>
      </p:sp>
      <p:sp>
        <p:nvSpPr>
          <p:cNvPr id="12" name="Rectangle 11"/>
          <p:cNvSpPr/>
          <p:nvPr/>
        </p:nvSpPr>
        <p:spPr>
          <a:xfrm>
            <a:off x="9979818" y="3810222"/>
            <a:ext cx="1844769"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302384" y="3575356"/>
            <a:ext cx="375604"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546899" y="2414275"/>
            <a:ext cx="432919" cy="1161082"/>
          </a:xfrm>
          <a:prstGeom prst="curvedConnector3">
            <a:avLst>
              <a:gd name="adj1" fmla="val 4039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546899" y="3575357"/>
            <a:ext cx="432919" cy="969049"/>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1716" y="2841178"/>
            <a:ext cx="1494152"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Decennial Response File</a:t>
            </a:r>
            <a:endParaRPr lang="en-US" sz="2400" b="1" dirty="0"/>
          </a:p>
        </p:txBody>
      </p:sp>
      <p:cxnSp>
        <p:nvCxnSpPr>
          <p:cNvPr id="35" name="Straight Arrow Connector 34"/>
          <p:cNvCxnSpPr>
            <a:stCxn id="22" idx="3"/>
            <a:endCxn id="8" idx="1"/>
          </p:cNvCxnSpPr>
          <p:nvPr/>
        </p:nvCxnSpPr>
        <p:spPr>
          <a:xfrm flipV="1">
            <a:off x="1585868" y="3575356"/>
            <a:ext cx="265504" cy="6"/>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5" y="4386919"/>
            <a:ext cx="1565494" cy="1175643"/>
          </a:xfrm>
          <a:prstGeom prst="rect">
            <a:avLst/>
          </a:prstGeom>
        </p:spPr>
      </p:pic>
      <p:sp>
        <p:nvSpPr>
          <p:cNvPr id="24" name="Rectangle 23"/>
          <p:cNvSpPr/>
          <p:nvPr/>
        </p:nvSpPr>
        <p:spPr>
          <a:xfrm>
            <a:off x="5563742" y="2841172"/>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Disclosure Avoidance System</a:t>
            </a:r>
            <a:endParaRPr lang="en-US" sz="2800" b="1" dirty="0">
              <a:solidFill>
                <a:schemeClr val="bg1"/>
              </a:solidFill>
            </a:endParaRPr>
          </a:p>
        </p:txBody>
      </p:sp>
      <p:cxnSp>
        <p:nvCxnSpPr>
          <p:cNvPr id="25" name="Straight Arrow Connector 24"/>
          <p:cNvCxnSpPr>
            <a:stCxn id="27" idx="0"/>
            <a:endCxn id="24" idx="2"/>
          </p:cNvCxnSpPr>
          <p:nvPr/>
        </p:nvCxnSpPr>
        <p:spPr>
          <a:xfrm flipV="1">
            <a:off x="6592140" y="4309539"/>
            <a:ext cx="1" cy="10789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411040" y="5388481"/>
            <a:ext cx="2362200" cy="94456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Privacy-loss Budget,</a:t>
            </a:r>
          </a:p>
          <a:p>
            <a:pPr algn="ctr"/>
            <a:r>
              <a:rPr lang="en-US" dirty="0" smtClean="0"/>
              <a:t>Accuracy Decisions</a:t>
            </a:r>
            <a:endParaRPr lang="en-US" dirty="0"/>
          </a:p>
        </p:txBody>
      </p:sp>
      <p:cxnSp>
        <p:nvCxnSpPr>
          <p:cNvPr id="29" name="Straight Arrow Connector 28"/>
          <p:cNvCxnSpPr>
            <a:stCxn id="24" idx="3"/>
            <a:endCxn id="10" idx="1"/>
          </p:cNvCxnSpPr>
          <p:nvPr/>
        </p:nvCxnSpPr>
        <p:spPr>
          <a:xfrm>
            <a:off x="7620539" y="3575356"/>
            <a:ext cx="55476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163556" y="3575356"/>
            <a:ext cx="400186"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02411A-2EDF-7B4B-904B-C344BF21F784}"/>
              </a:ext>
            </a:extLst>
          </p:cNvPr>
          <p:cNvSpPr/>
          <p:nvPr/>
        </p:nvSpPr>
        <p:spPr>
          <a:xfrm>
            <a:off x="5996384" y="4495123"/>
            <a:ext cx="742619" cy="783466"/>
          </a:xfrm>
          <a:prstGeom prst="rect">
            <a:avLst/>
          </a:prstGeom>
        </p:spPr>
        <p:txBody>
          <a:bodyPr wrap="square">
            <a:spAutoFit/>
          </a:bodyPr>
          <a:lstStyle/>
          <a:p>
            <a:r>
              <a:rPr lang="en-US" sz="4400" dirty="0">
                <a:solidFill>
                  <a:srgbClr val="0070C0"/>
                </a:solidFill>
              </a:rPr>
              <a:t> </a:t>
            </a:r>
            <a:r>
              <a:rPr lang="en-US" sz="3600" dirty="0" smtClean="0">
                <a:solidFill>
                  <a:srgbClr val="0070C0"/>
                </a:solidFill>
              </a:rPr>
              <a:t>ε</a:t>
            </a:r>
            <a:endParaRPr lang="en-US" sz="4400" dirty="0">
              <a:solidFill>
                <a:srgbClr val="0070C0"/>
              </a:solidFill>
            </a:endParaRPr>
          </a:p>
        </p:txBody>
      </p:sp>
      <p:sp>
        <p:nvSpPr>
          <p:cNvPr id="37" name="Rectangle 36"/>
          <p:cNvSpPr/>
          <p:nvPr/>
        </p:nvSpPr>
        <p:spPr>
          <a:xfrm>
            <a:off x="5701571" y="1548051"/>
            <a:ext cx="1781137" cy="1200329"/>
          </a:xfrm>
          <a:prstGeom prst="rect">
            <a:avLst/>
          </a:prstGeom>
        </p:spPr>
        <p:txBody>
          <a:bodyPr wrap="square">
            <a:spAutoFit/>
          </a:bodyPr>
          <a:lstStyle/>
          <a:p>
            <a:pPr algn="ctr"/>
            <a:r>
              <a:rPr lang="en-US" dirty="0"/>
              <a:t>Global Confidentiality Protection Process</a:t>
            </a:r>
          </a:p>
        </p:txBody>
      </p:sp>
      <p:sp>
        <p:nvSpPr>
          <p:cNvPr id="23" name="Rectangle 22"/>
          <p:cNvSpPr/>
          <p:nvPr/>
        </p:nvSpPr>
        <p:spPr>
          <a:xfrm>
            <a:off x="6678140" y="4495525"/>
            <a:ext cx="1801691" cy="830997"/>
          </a:xfrm>
          <a:prstGeom prst="rect">
            <a:avLst/>
          </a:prstGeom>
        </p:spPr>
        <p:txBody>
          <a:bodyPr wrap="square">
            <a:spAutoFit/>
          </a:bodyPr>
          <a:lstStyle/>
          <a:p>
            <a:r>
              <a:rPr lang="en-US" sz="2400" dirty="0">
                <a:solidFill>
                  <a:srgbClr val="0070C0"/>
                </a:solidFill>
              </a:rPr>
              <a:t>accuracy </a:t>
            </a:r>
            <a:r>
              <a:rPr lang="en-US" sz="2400" dirty="0" smtClean="0">
                <a:solidFill>
                  <a:srgbClr val="0070C0"/>
                </a:solidFill>
              </a:rPr>
              <a:t>trade-offs</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24BFE6D4-27A9-4AE4-9EAE-AF75F97B179B}" type="slidenum">
              <a:rPr lang="en-US" smtClean="0"/>
              <a:t>25</a:t>
            </a:fld>
            <a:endParaRPr lang="en-US"/>
          </a:p>
        </p:txBody>
      </p:sp>
    </p:spTree>
    <p:extLst>
      <p:ext uri="{BB962C8B-B14F-4D97-AF65-F5344CB8AC3E}">
        <p14:creationId xmlns:p14="http://schemas.microsoft.com/office/powerpoint/2010/main" val="395912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disclosure avoidance system uses differential privacy to defend against a reconstruction attack </a:t>
            </a:r>
            <a:endParaRPr lang="en-US" dirty="0"/>
          </a:p>
        </p:txBody>
      </p:sp>
      <p:sp>
        <p:nvSpPr>
          <p:cNvPr id="3" name="Content Placeholder 2"/>
          <p:cNvSpPr>
            <a:spLocks noGrp="1"/>
          </p:cNvSpPr>
          <p:nvPr>
            <p:ph idx="13"/>
          </p:nvPr>
        </p:nvSpPr>
        <p:spPr>
          <a:xfrm>
            <a:off x="339048" y="1600200"/>
            <a:ext cx="5712432" cy="4419600"/>
          </a:xfrm>
        </p:spPr>
        <p:txBody>
          <a:bodyPr>
            <a:normAutofit fontScale="92500"/>
          </a:bodyPr>
          <a:lstStyle/>
          <a:p>
            <a:r>
              <a:rPr lang="en-US" dirty="0" smtClean="0"/>
              <a:t>Differential privacy provides:</a:t>
            </a:r>
          </a:p>
          <a:p>
            <a:pPr lvl="1"/>
            <a:r>
              <a:rPr lang="en-US" dirty="0" smtClean="0"/>
              <a:t>Provable bounds on the accuracy of the best possible database reconstruction given the released tabulations</a:t>
            </a:r>
          </a:p>
          <a:p>
            <a:pPr lvl="1"/>
            <a:endParaRPr lang="en-US" dirty="0" smtClean="0"/>
          </a:p>
          <a:p>
            <a:pPr lvl="1"/>
            <a:r>
              <a:rPr lang="en-US" dirty="0" smtClean="0"/>
              <a:t>Algorithms that allow policy makers to decide the trade-off between accuracy and privacy loss</a:t>
            </a:r>
          </a:p>
          <a:p>
            <a:r>
              <a:rPr lang="en-US" dirty="0" smtClean="0"/>
              <a:t>Reconstruction is still possible, but the data intruder </a:t>
            </a:r>
            <a:r>
              <a:rPr lang="en-US" i="1" dirty="0" smtClean="0"/>
              <a:t>doesn’t get the confidential data! </a:t>
            </a:r>
            <a:r>
              <a:rPr lang="en-US" dirty="0" smtClean="0"/>
              <a:t>(gets the safe micro-data instead)</a:t>
            </a:r>
          </a:p>
          <a:p>
            <a:pPr lvl="1"/>
            <a:endParaRPr lang="en-US" dirty="0" smtClean="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8" name="Slide Number Placeholder 7"/>
          <p:cNvSpPr>
            <a:spLocks noGrp="1"/>
          </p:cNvSpPr>
          <p:nvPr>
            <p:ph type="sldNum" sz="quarter" idx="12"/>
          </p:nvPr>
        </p:nvSpPr>
        <p:spPr/>
        <p:txBody>
          <a:bodyPr/>
          <a:lstStyle/>
          <a:p>
            <a:fld id="{6B70B6FD-B4DD-4C3C-B591-D26FF6FF6394}" type="slidenum">
              <a:rPr lang="en-US" smtClean="0"/>
              <a:t>26</a:t>
            </a:fld>
            <a:endParaRPr lang="en-US"/>
          </a:p>
        </p:txBody>
      </p:sp>
      <p:sp>
        <p:nvSpPr>
          <p:cNvPr id="9" name="Rectangle 8"/>
          <p:cNvSpPr/>
          <p:nvPr/>
        </p:nvSpPr>
        <p:spPr>
          <a:xfrm>
            <a:off x="6071123" y="5461687"/>
            <a:ext cx="5474483" cy="830997"/>
          </a:xfrm>
          <a:prstGeom prst="rect">
            <a:avLst/>
          </a:prstGeom>
        </p:spPr>
        <p:txBody>
          <a:bodyPr wrap="square">
            <a:spAutoFit/>
          </a:bodyPr>
          <a:lstStyle/>
          <a:p>
            <a:pPr algn="ctr"/>
            <a:r>
              <a:rPr lang="en-US" altLang="en-US" sz="1600" dirty="0"/>
              <a:t>Final privacy-loss budget determined by </a:t>
            </a:r>
            <a:br>
              <a:rPr lang="en-US" altLang="en-US" sz="1600" dirty="0"/>
            </a:br>
            <a:r>
              <a:rPr lang="en-US" altLang="en-US" sz="1600" dirty="0"/>
              <a:t>Data Stewardship Executive Policy Committee (DSEP) </a:t>
            </a:r>
            <a:br>
              <a:rPr lang="en-US" altLang="en-US" sz="1600" dirty="0"/>
            </a:br>
            <a:r>
              <a:rPr lang="en-US" altLang="en-US" sz="1600" dirty="0"/>
              <a:t>with recommendation from Disclosure Review Board (DRB)</a:t>
            </a:r>
          </a:p>
        </p:txBody>
      </p:sp>
      <p:pic>
        <p:nvPicPr>
          <p:cNvPr id="10" name="Picture 9"/>
          <p:cNvPicPr>
            <a:picLocks noChangeAspect="1"/>
          </p:cNvPicPr>
          <p:nvPr/>
        </p:nvPicPr>
        <p:blipFill>
          <a:blip r:embed="rId3"/>
          <a:stretch>
            <a:fillRect/>
          </a:stretch>
        </p:blipFill>
        <p:spPr>
          <a:xfrm>
            <a:off x="5881231" y="1177651"/>
            <a:ext cx="5854269" cy="4252785"/>
          </a:xfrm>
          <a:prstGeom prst="rect">
            <a:avLst/>
          </a:prstGeom>
        </p:spPr>
      </p:pic>
    </p:spTree>
    <p:extLst>
      <p:ext uri="{BB962C8B-B14F-4D97-AF65-F5344CB8AC3E}">
        <p14:creationId xmlns:p14="http://schemas.microsoft.com/office/powerpoint/2010/main" val="239870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Disclosure Avoidance System </a:t>
            </a:r>
            <a:r>
              <a:rPr lang="en-US" dirty="0" smtClean="0"/>
              <a:t>Relies </a:t>
            </a:r>
            <a:r>
              <a:rPr lang="en-US" dirty="0"/>
              <a:t>on </a:t>
            </a:r>
            <a:r>
              <a:rPr lang="en-US" dirty="0" smtClean="0"/>
              <a:t>Injecting Noise</a:t>
            </a:r>
            <a:r>
              <a:rPr lang="en-US" dirty="0"/>
              <a:t> </a:t>
            </a:r>
            <a:r>
              <a:rPr lang="en-US" dirty="0" smtClean="0"/>
              <a:t>with Formal Privacy Rules</a:t>
            </a:r>
            <a:endParaRPr lang="en-US" dirty="0"/>
          </a:p>
        </p:txBody>
      </p:sp>
      <p:sp>
        <p:nvSpPr>
          <p:cNvPr id="3" name="Content Placeholder 2"/>
          <p:cNvSpPr>
            <a:spLocks noGrp="1"/>
          </p:cNvSpPr>
          <p:nvPr>
            <p:ph idx="1"/>
          </p:nvPr>
        </p:nvSpPr>
        <p:spPr>
          <a:xfrm>
            <a:off x="694509" y="1741638"/>
            <a:ext cx="10515600" cy="4351338"/>
          </a:xfrm>
        </p:spPr>
        <p:txBody>
          <a:bodyPr>
            <a:normAutofit/>
          </a:bodyPr>
          <a:lstStyle/>
          <a:p>
            <a:r>
              <a:rPr lang="en-US" dirty="0"/>
              <a:t>Advantages of noise </a:t>
            </a:r>
            <a:r>
              <a:rPr lang="en-US" dirty="0" smtClean="0"/>
              <a:t>injection </a:t>
            </a:r>
            <a:r>
              <a:rPr lang="en-US" dirty="0"/>
              <a:t>with </a:t>
            </a:r>
            <a:r>
              <a:rPr lang="en-US" dirty="0" smtClean="0"/>
              <a:t>differential </a:t>
            </a:r>
            <a:r>
              <a:rPr lang="en-US" dirty="0"/>
              <a:t>privacy:</a:t>
            </a:r>
          </a:p>
          <a:p>
            <a:pPr lvl="1"/>
            <a:r>
              <a:rPr lang="en-US" dirty="0" smtClean="0"/>
              <a:t>Privacy operations are </a:t>
            </a:r>
            <a:r>
              <a:rPr lang="en-US" i="1" dirty="0" smtClean="0"/>
              <a:t>closed under composition</a:t>
            </a:r>
          </a:p>
          <a:p>
            <a:pPr lvl="1"/>
            <a:r>
              <a:rPr lang="en-US" dirty="0" smtClean="0"/>
              <a:t>Privacy guarantees are </a:t>
            </a:r>
            <a:r>
              <a:rPr lang="en-US" i="1" dirty="0" smtClean="0"/>
              <a:t>robust to post-processing</a:t>
            </a:r>
          </a:p>
          <a:p>
            <a:pPr lvl="1"/>
            <a:r>
              <a:rPr lang="en-US" dirty="0" smtClean="0"/>
              <a:t>Privacy guarantees are </a:t>
            </a:r>
            <a:r>
              <a:rPr lang="en-US" i="1" dirty="0" smtClean="0"/>
              <a:t>future-proof</a:t>
            </a:r>
          </a:p>
          <a:p>
            <a:pPr lvl="1"/>
            <a:r>
              <a:rPr lang="en-US" dirty="0" smtClean="0"/>
              <a:t>Privacy guarantees are </a:t>
            </a:r>
            <a:r>
              <a:rPr lang="en-US" i="1" dirty="0" smtClean="0"/>
              <a:t>provable </a:t>
            </a:r>
            <a:r>
              <a:rPr lang="en-US" i="1" dirty="0"/>
              <a:t>and </a:t>
            </a:r>
            <a:r>
              <a:rPr lang="en-US" i="1" dirty="0" smtClean="0"/>
              <a:t>tunable</a:t>
            </a:r>
            <a:endParaRPr lang="en-US" i="1" dirty="0"/>
          </a:p>
          <a:p>
            <a:pPr lvl="1"/>
            <a:r>
              <a:rPr lang="en-US" dirty="0" smtClean="0"/>
              <a:t>Privacy guarantees are public and explainable</a:t>
            </a:r>
          </a:p>
          <a:p>
            <a:pPr lvl="1"/>
            <a:r>
              <a:rPr lang="en-US" dirty="0" smtClean="0"/>
              <a:t>Protects </a:t>
            </a:r>
            <a:r>
              <a:rPr lang="en-US" dirty="0"/>
              <a:t>against database reconstruction attacks</a:t>
            </a:r>
          </a:p>
          <a:p>
            <a:r>
              <a:rPr lang="en-US" dirty="0" smtClean="0"/>
              <a:t>Disadvantages</a:t>
            </a:r>
            <a:r>
              <a:rPr lang="en-US" dirty="0"/>
              <a:t>:</a:t>
            </a:r>
          </a:p>
          <a:p>
            <a:pPr lvl="1"/>
            <a:r>
              <a:rPr lang="en-US" dirty="0"/>
              <a:t>Entire country must be processed at once for best accuracy</a:t>
            </a:r>
          </a:p>
          <a:p>
            <a:pPr lvl="1"/>
            <a:r>
              <a:rPr lang="en-US" dirty="0"/>
              <a:t>Every use of </a:t>
            </a:r>
            <a:r>
              <a:rPr lang="en-US" dirty="0" smtClean="0"/>
              <a:t>the private </a:t>
            </a:r>
            <a:r>
              <a:rPr lang="en-US" dirty="0"/>
              <a:t>data must be tallied in the </a:t>
            </a:r>
            <a:r>
              <a:rPr lang="en-US" i="1" dirty="0" smtClean="0"/>
              <a:t>privacy-loss </a:t>
            </a:r>
            <a:r>
              <a:rPr lang="en-US" i="1" dirty="0"/>
              <a:t>budget</a:t>
            </a:r>
            <a:endParaRPr lang="en-US" dirty="0"/>
          </a:p>
        </p:txBody>
      </p:sp>
      <p:grpSp>
        <p:nvGrpSpPr>
          <p:cNvPr id="11" name="Group 10"/>
          <p:cNvGrpSpPr/>
          <p:nvPr/>
        </p:nvGrpSpPr>
        <p:grpSpPr>
          <a:xfrm>
            <a:off x="8535607" y="1853624"/>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12" name="Slide Number Placeholder 11"/>
          <p:cNvSpPr>
            <a:spLocks noGrp="1"/>
          </p:cNvSpPr>
          <p:nvPr>
            <p:ph type="sldNum" sz="quarter" idx="4294967295"/>
          </p:nvPr>
        </p:nvSpPr>
        <p:spPr>
          <a:xfrm>
            <a:off x="9677400" y="6356351"/>
            <a:ext cx="2286000" cy="365125"/>
          </a:xfrm>
        </p:spPr>
        <p:txBody>
          <a:bodyPr/>
          <a:lstStyle/>
          <a:p>
            <a:r>
              <a:rPr lang="en-US" dirty="0"/>
              <a:t> </a:t>
            </a:r>
            <a:fld id="{AAB63172-0737-4F58-AA61-0444E81086BA}" type="slidenum">
              <a:rPr lang="en-US" smtClean="0"/>
              <a:pPr/>
              <a:t>27</a:t>
            </a:fld>
            <a:endParaRPr lang="en-US" dirty="0"/>
          </a:p>
        </p:txBody>
      </p:sp>
    </p:spTree>
    <p:extLst>
      <p:ext uri="{BB962C8B-B14F-4D97-AF65-F5344CB8AC3E}">
        <p14:creationId xmlns:p14="http://schemas.microsoft.com/office/powerpoint/2010/main" val="3638589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Challenge of Creating the 2020 DAS</a:t>
            </a:r>
            <a:endParaRPr lang="en-US" dirty="0"/>
          </a:p>
        </p:txBody>
      </p:sp>
      <p:sp>
        <p:nvSpPr>
          <p:cNvPr id="3" name="Content Placeholder 2"/>
          <p:cNvSpPr>
            <a:spLocks noGrp="1"/>
          </p:cNvSpPr>
          <p:nvPr>
            <p:ph idx="1"/>
          </p:nvPr>
        </p:nvSpPr>
        <p:spPr/>
        <p:txBody>
          <a:bodyPr/>
          <a:lstStyle/>
          <a:p>
            <a:r>
              <a:rPr lang="en-US" altLang="en-US" dirty="0" smtClean="0"/>
              <a:t>Business processes:</a:t>
            </a:r>
          </a:p>
          <a:p>
            <a:pPr lvl="1"/>
            <a:r>
              <a:rPr lang="en-US" altLang="en-US" dirty="0" smtClean="0"/>
              <a:t>All desired tabulations must be known in advance</a:t>
            </a:r>
          </a:p>
          <a:p>
            <a:pPr lvl="1"/>
            <a:r>
              <a:rPr lang="en-US" altLang="en-US" dirty="0" smtClean="0"/>
              <a:t>All uses of confidential data must be tracked and accounted for</a:t>
            </a:r>
          </a:p>
          <a:p>
            <a:pPr lvl="1"/>
            <a:r>
              <a:rPr lang="en-US" altLang="en-US" dirty="0" smtClean="0"/>
              <a:t>Data quality checks on tables cannot be done by looking at raw data</a:t>
            </a:r>
          </a:p>
          <a:p>
            <a:r>
              <a:rPr lang="en-US" altLang="en-US" dirty="0" smtClean="0"/>
              <a:t>Communications strategy:</a:t>
            </a:r>
          </a:p>
          <a:p>
            <a:pPr lvl="1"/>
            <a:r>
              <a:rPr lang="en-US" altLang="en-US" dirty="0" smtClean="0"/>
              <a:t>Differential privacy is not widely known or understood outside academia</a:t>
            </a:r>
          </a:p>
          <a:p>
            <a:pPr lvl="1"/>
            <a:r>
              <a:rPr lang="en-US" altLang="en-US" dirty="0" smtClean="0"/>
              <a:t>Most data users expect the same accuracy regardless of the level of detail</a:t>
            </a:r>
          </a:p>
          <a:p>
            <a:pPr lvl="1"/>
            <a:r>
              <a:rPr lang="en-US" dirty="0" smtClean="0"/>
              <a:t>In 2000 and 2010 we used swapping with an undisclosed swap rate</a:t>
            </a:r>
          </a:p>
          <a:p>
            <a:pPr lvl="2"/>
            <a:r>
              <a:rPr lang="en-US" dirty="0" smtClean="0"/>
              <a:t>The Census Bureau did not quantify the error rate</a:t>
            </a:r>
          </a:p>
        </p:txBody>
      </p:sp>
      <p:sp>
        <p:nvSpPr>
          <p:cNvPr id="14" name="Slide Number Placeholder 13"/>
          <p:cNvSpPr>
            <a:spLocks noGrp="1"/>
          </p:cNvSpPr>
          <p:nvPr>
            <p:ph type="sldNum" sz="quarter" idx="12"/>
          </p:nvPr>
        </p:nvSpPr>
        <p:spPr/>
        <p:txBody>
          <a:bodyPr/>
          <a:lstStyle/>
          <a:p>
            <a:fld id="{24BFE6D4-27A9-4AE4-9EAE-AF75F97B179B}" type="slidenum">
              <a:rPr lang="en-US" smtClean="0"/>
              <a:t>28</a:t>
            </a:fld>
            <a:endParaRPr lang="en-US"/>
          </a:p>
        </p:txBody>
      </p:sp>
    </p:spTree>
    <p:extLst>
      <p:ext uri="{BB962C8B-B14F-4D97-AF65-F5344CB8AC3E}">
        <p14:creationId xmlns:p14="http://schemas.microsoft.com/office/powerpoint/2010/main" val="3111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can make the DAS public!</a:t>
            </a:r>
            <a:endParaRPr lang="en-US" dirty="0"/>
          </a:p>
        </p:txBody>
      </p:sp>
      <p:sp>
        <p:nvSpPr>
          <p:cNvPr id="6" name="Content Placeholder 5"/>
          <p:cNvSpPr>
            <a:spLocks noGrp="1"/>
          </p:cNvSpPr>
          <p:nvPr>
            <p:ph idx="1"/>
          </p:nvPr>
        </p:nvSpPr>
        <p:spPr/>
        <p:txBody>
          <a:bodyPr/>
          <a:lstStyle/>
          <a:p>
            <a:r>
              <a:rPr lang="en-US" dirty="0" smtClean="0"/>
              <a:t>Open source system</a:t>
            </a:r>
          </a:p>
          <a:p>
            <a:pPr lvl="1"/>
            <a:r>
              <a:rPr lang="en-US" dirty="0" smtClean="0"/>
              <a:t>Source code published on GitHub</a:t>
            </a:r>
          </a:p>
          <a:p>
            <a:pPr lvl="1"/>
            <a:r>
              <a:rPr lang="en-US" dirty="0" smtClean="0"/>
              <a:t>All parameters public including global </a:t>
            </a:r>
            <a:r>
              <a:rPr lang="en-US" dirty="0" smtClean="0">
                <a:latin typeface="Symbol" panose="05050102010706020507" pitchFamily="18" charset="2"/>
              </a:rPr>
              <a:t>e</a:t>
            </a:r>
            <a:r>
              <a:rPr lang="en-US" dirty="0" smtClean="0"/>
              <a:t> </a:t>
            </a:r>
          </a:p>
          <a:p>
            <a:pPr lvl="1"/>
            <a:r>
              <a:rPr lang="en-US" dirty="0" smtClean="0"/>
              <a:t>Testable with data from 1940 Census</a:t>
            </a:r>
          </a:p>
          <a:p>
            <a:pPr lvl="1"/>
            <a:endParaRPr lang="en-US" dirty="0" smtClean="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765" y="2647201"/>
            <a:ext cx="8421597" cy="42107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9808" y="352424"/>
            <a:ext cx="2549007" cy="3594100"/>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29</a:t>
            </a:fld>
            <a:endParaRPr lang="en-US"/>
          </a:p>
        </p:txBody>
      </p:sp>
    </p:spTree>
    <p:extLst>
      <p:ext uri="{BB962C8B-B14F-4D97-AF65-F5344CB8AC3E}">
        <p14:creationId xmlns:p14="http://schemas.microsoft.com/office/powerpoint/2010/main" val="68151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Avoidance for the 2010 Census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72" y="1295400"/>
            <a:ext cx="3424055" cy="5222925"/>
          </a:xfrm>
          <a:prstGeom prst="rect">
            <a:avLst/>
          </a:prstGeom>
        </p:spPr>
      </p:pic>
      <p:sp>
        <p:nvSpPr>
          <p:cNvPr id="2" name="Slide Number Placeholder 1"/>
          <p:cNvSpPr>
            <a:spLocks noGrp="1"/>
          </p:cNvSpPr>
          <p:nvPr>
            <p:ph type="sldNum" sz="quarter" idx="12"/>
          </p:nvPr>
        </p:nvSpPr>
        <p:spPr/>
        <p:txBody>
          <a:bodyPr/>
          <a:lstStyle/>
          <a:p>
            <a:fld id="{24BFE6D4-27A9-4AE4-9EAE-AF75F97B179B}" type="slidenum">
              <a:rPr lang="en-US" smtClean="0"/>
              <a:t>3</a:t>
            </a:fld>
            <a:endParaRPr lang="en-US"/>
          </a:p>
        </p:txBody>
      </p:sp>
    </p:spTree>
    <p:extLst>
      <p:ext uri="{BB962C8B-B14F-4D97-AF65-F5344CB8AC3E}">
        <p14:creationId xmlns:p14="http://schemas.microsoft.com/office/powerpoint/2010/main" val="201651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017" y="1497496"/>
            <a:ext cx="9144000" cy="3125650"/>
          </a:xfrm>
        </p:spPr>
        <p:txBody>
          <a:bodyPr>
            <a:normAutofit fontScale="90000"/>
          </a:bodyPr>
          <a:lstStyle/>
          <a:p>
            <a:r>
              <a:rPr lang="en-US" dirty="0" smtClean="0"/>
              <a:t>Demonstration of the Actual 2020 Disclosure Avoidance System Using Public 1940 Census Data</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30</a:t>
            </a:fld>
            <a:endParaRPr lang="en-US"/>
          </a:p>
        </p:txBody>
      </p:sp>
    </p:spTree>
    <p:extLst>
      <p:ext uri="{BB962C8B-B14F-4D97-AF65-F5344CB8AC3E}">
        <p14:creationId xmlns:p14="http://schemas.microsoft.com/office/powerpoint/2010/main" val="255247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31</a:t>
            </a:fld>
            <a:endParaRPr lang="en-US"/>
          </a:p>
        </p:txBody>
      </p:sp>
      <p:pic>
        <p:nvPicPr>
          <p:cNvPr id="5" name="Picture 4"/>
          <p:cNvPicPr>
            <a:picLocks noChangeAspect="1"/>
          </p:cNvPicPr>
          <p:nvPr/>
        </p:nvPicPr>
        <p:blipFill>
          <a:blip r:embed="rId2"/>
          <a:stretch>
            <a:fillRect/>
          </a:stretch>
        </p:blipFill>
        <p:spPr>
          <a:xfrm>
            <a:off x="283097" y="1028288"/>
            <a:ext cx="5690636" cy="4133915"/>
          </a:xfrm>
          <a:prstGeom prst="rect">
            <a:avLst/>
          </a:prstGeom>
        </p:spPr>
      </p:pic>
      <p:pic>
        <p:nvPicPr>
          <p:cNvPr id="6" name="Picture 5"/>
          <p:cNvPicPr>
            <a:picLocks noChangeAspect="1"/>
          </p:cNvPicPr>
          <p:nvPr/>
        </p:nvPicPr>
        <p:blipFill>
          <a:blip r:embed="rId3"/>
          <a:stretch>
            <a:fillRect/>
          </a:stretch>
        </p:blipFill>
        <p:spPr>
          <a:xfrm>
            <a:off x="6098425" y="1028288"/>
            <a:ext cx="5690636" cy="4133915"/>
          </a:xfrm>
          <a:prstGeom prst="rect">
            <a:avLst/>
          </a:prstGeom>
        </p:spPr>
      </p:pic>
    </p:spTree>
    <p:extLst>
      <p:ext uri="{BB962C8B-B14F-4D97-AF65-F5344CB8AC3E}">
        <p14:creationId xmlns:p14="http://schemas.microsoft.com/office/powerpoint/2010/main" val="348339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32</a:t>
            </a:fld>
            <a:endParaRPr lang="en-US"/>
          </a:p>
        </p:txBody>
      </p:sp>
      <p:pic>
        <p:nvPicPr>
          <p:cNvPr id="7" name="Picture 6"/>
          <p:cNvPicPr>
            <a:picLocks noChangeAspect="1"/>
          </p:cNvPicPr>
          <p:nvPr/>
        </p:nvPicPr>
        <p:blipFill>
          <a:blip r:embed="rId2"/>
          <a:stretch>
            <a:fillRect/>
          </a:stretch>
        </p:blipFill>
        <p:spPr>
          <a:xfrm>
            <a:off x="283097" y="1028287"/>
            <a:ext cx="5690636" cy="4133915"/>
          </a:xfrm>
          <a:prstGeom prst="rect">
            <a:avLst/>
          </a:prstGeom>
        </p:spPr>
      </p:pic>
      <p:pic>
        <p:nvPicPr>
          <p:cNvPr id="8" name="Picture 7"/>
          <p:cNvPicPr>
            <a:picLocks noChangeAspect="1"/>
          </p:cNvPicPr>
          <p:nvPr/>
        </p:nvPicPr>
        <p:blipFill>
          <a:blip r:embed="rId3"/>
          <a:stretch>
            <a:fillRect/>
          </a:stretch>
        </p:blipFill>
        <p:spPr>
          <a:xfrm>
            <a:off x="6114403" y="1033387"/>
            <a:ext cx="5690636" cy="4128815"/>
          </a:xfrm>
          <a:prstGeom prst="rect">
            <a:avLst/>
          </a:prstGeom>
        </p:spPr>
      </p:pic>
    </p:spTree>
    <p:extLst>
      <p:ext uri="{BB962C8B-B14F-4D97-AF65-F5344CB8AC3E}">
        <p14:creationId xmlns:p14="http://schemas.microsoft.com/office/powerpoint/2010/main" val="82226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Managing the Tradeoff</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AB63172-0737-4F58-AA61-0444E81086BA}" type="slidenum">
              <a:rPr lang="en-US" smtClean="0"/>
              <a:t>33</a:t>
            </a:fld>
            <a:endParaRPr lang="en-US"/>
          </a:p>
        </p:txBody>
      </p:sp>
    </p:spTree>
    <p:extLst>
      <p:ext uri="{BB962C8B-B14F-4D97-AF65-F5344CB8AC3E}">
        <p14:creationId xmlns:p14="http://schemas.microsoft.com/office/powerpoint/2010/main" val="421630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34</a:t>
            </a:fld>
            <a:endParaRPr lang="en-US"/>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035" y="1072760"/>
            <a:ext cx="6801799" cy="4867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335" y="1072760"/>
            <a:ext cx="1790700" cy="2543175"/>
          </a:xfrm>
          <a:prstGeom prst="rect">
            <a:avLst/>
          </a:prstGeom>
        </p:spPr>
      </p:pic>
      <p:sp>
        <p:nvSpPr>
          <p:cNvPr id="6" name="Rectangle 5"/>
          <p:cNvSpPr/>
          <p:nvPr/>
        </p:nvSpPr>
        <p:spPr>
          <a:xfrm>
            <a:off x="1291635" y="1072759"/>
            <a:ext cx="1790700" cy="2543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You know what I look like already</a:t>
            </a:r>
            <a:endParaRPr lang="en-US" sz="2800" b="1" dirty="0"/>
          </a:p>
        </p:txBody>
      </p:sp>
    </p:spTree>
    <p:extLst>
      <p:ext uri="{BB962C8B-B14F-4D97-AF65-F5344CB8AC3E}">
        <p14:creationId xmlns:p14="http://schemas.microsoft.com/office/powerpoint/2010/main" val="82782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6771" cy="1325563"/>
          </a:xfrm>
        </p:spPr>
        <p:txBody>
          <a:bodyPr>
            <a:normAutofit/>
          </a:bodyPr>
          <a:lstStyle/>
          <a:p>
            <a:r>
              <a:rPr lang="en-US" dirty="0"/>
              <a:t>How to Think about </a:t>
            </a:r>
            <a:r>
              <a:rPr lang="en-US" dirty="0" smtClean="0"/>
              <a:t>the Social </a:t>
            </a:r>
            <a:r>
              <a:rPr lang="en-US" dirty="0"/>
              <a:t>Choice </a:t>
            </a:r>
            <a:r>
              <a:rPr lang="en-US" dirty="0" smtClean="0"/>
              <a:t>Problem</a:t>
            </a:r>
            <a:endParaRPr lang="en-US" dirty="0"/>
          </a:p>
        </p:txBody>
      </p:sp>
      <p:sp>
        <p:nvSpPr>
          <p:cNvPr id="3" name="Content Placeholder 2"/>
          <p:cNvSpPr>
            <a:spLocks noGrp="1"/>
          </p:cNvSpPr>
          <p:nvPr>
            <p:ph idx="1"/>
          </p:nvPr>
        </p:nvSpPr>
        <p:spPr>
          <a:xfrm>
            <a:off x="838200" y="1888396"/>
            <a:ext cx="10515600" cy="3861615"/>
          </a:xfrm>
        </p:spPr>
        <p:txBody>
          <a:bodyPr/>
          <a:lstStyle/>
          <a:p>
            <a:r>
              <a:rPr lang="en-US" dirty="0"/>
              <a:t>The marginal social benefit is the sum of all persons’ willingness-to-pay for data accuracy with increased privacy loss</a:t>
            </a:r>
          </a:p>
          <a:p>
            <a:r>
              <a:rPr lang="en-US" dirty="0" smtClean="0"/>
              <a:t>The marginal rate of transformation is the slope of the privacy-loss v. accuracy graphs we have been examining</a:t>
            </a:r>
          </a:p>
          <a:p>
            <a:r>
              <a:rPr lang="en-US" dirty="0" smtClean="0"/>
              <a:t>This </a:t>
            </a:r>
            <a:r>
              <a:rPr lang="en-US" dirty="0"/>
              <a:t>is </a:t>
            </a:r>
            <a:r>
              <a:rPr lang="en-US" dirty="0" smtClean="0"/>
              <a:t>exactly the same </a:t>
            </a:r>
            <a:r>
              <a:rPr lang="en-US" dirty="0"/>
              <a:t>problem being addressed by Google in </a:t>
            </a:r>
            <a:r>
              <a:rPr lang="en-US" dirty="0" smtClean="0"/>
              <a:t>RAPPOR, </a:t>
            </a:r>
            <a:r>
              <a:rPr lang="en-US" dirty="0"/>
              <a:t>Apple in iOS </a:t>
            </a:r>
            <a:r>
              <a:rPr lang="en-US" dirty="0" smtClean="0"/>
              <a:t>11, and Microsoft in Windows 10 telemetry</a:t>
            </a:r>
            <a:endParaRPr lang="en-US" dirty="0"/>
          </a:p>
        </p:txBody>
      </p:sp>
      <p:sp>
        <p:nvSpPr>
          <p:cNvPr id="4" name="Slide Number Placeholder 3"/>
          <p:cNvSpPr>
            <a:spLocks noGrp="1"/>
          </p:cNvSpPr>
          <p:nvPr>
            <p:ph type="sldNum" sz="quarter" idx="12"/>
          </p:nvPr>
        </p:nvSpPr>
        <p:spPr/>
        <p:txBody>
          <a:bodyPr/>
          <a:lstStyle/>
          <a:p>
            <a:fld id="{AAB63172-0737-4F58-AA61-0444E81086BA}" type="slidenum">
              <a:rPr lang="en-US" smtClean="0"/>
              <a:pPr/>
              <a:t>35</a:t>
            </a:fld>
            <a:endParaRPr lang="en-US"/>
          </a:p>
        </p:txBody>
      </p:sp>
    </p:spTree>
    <p:extLst>
      <p:ext uri="{BB962C8B-B14F-4D97-AF65-F5344CB8AC3E}">
        <p14:creationId xmlns:p14="http://schemas.microsoft.com/office/powerpoint/2010/main" val="263166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36</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2019479802"/>
              </p:ext>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96368" y="614465"/>
            <a:ext cx="2420470" cy="138056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Estimated Marginal Social Benefit Curve</a:t>
            </a:r>
          </a:p>
        </p:txBody>
      </p:sp>
      <p:cxnSp>
        <p:nvCxnSpPr>
          <p:cNvPr id="11" name="Straight Connector 10"/>
          <p:cNvCxnSpPr/>
          <p:nvPr/>
        </p:nvCxnSpPr>
        <p:spPr>
          <a:xfrm flipV="1">
            <a:off x="2869660" y="749030"/>
            <a:ext cx="4309353" cy="1566153"/>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a:off x="2516838" y="1304748"/>
            <a:ext cx="1539596" cy="55323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598743" y="1857983"/>
            <a:ext cx="2420470" cy="1380565"/>
          </a:xfrm>
          <a:prstGeom prst="roundRect">
            <a:avLst/>
          </a:prstGeom>
          <a:solidFill>
            <a:schemeClr val="accent6">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Optimum: MSB = MSC</a:t>
            </a:r>
          </a:p>
        </p:txBody>
      </p:sp>
      <p:cxnSp>
        <p:nvCxnSpPr>
          <p:cNvPr id="20" name="Straight Arrow Connector 19"/>
          <p:cNvCxnSpPr/>
          <p:nvPr/>
        </p:nvCxnSpPr>
        <p:spPr>
          <a:xfrm flipH="1" flipV="1">
            <a:off x="3579780" y="3352748"/>
            <a:ext cx="1060314" cy="59668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533088" y="3815718"/>
            <a:ext cx="2420470" cy="1380565"/>
          </a:xfrm>
          <a:prstGeom prst="roundRect">
            <a:avLst/>
          </a:pr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t>Estimated Production Technology</a:t>
            </a:r>
            <a:endParaRPr lang="en-US" sz="2400" dirty="0"/>
          </a:p>
        </p:txBody>
      </p:sp>
      <p:cxnSp>
        <p:nvCxnSpPr>
          <p:cNvPr id="27" name="Straight Arrow Connector 26"/>
          <p:cNvCxnSpPr/>
          <p:nvPr/>
        </p:nvCxnSpPr>
        <p:spPr>
          <a:xfrm flipH="1" flipV="1">
            <a:off x="5743323" y="1280813"/>
            <a:ext cx="929851" cy="714218"/>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61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4FA4D-1377-44C9-B522-F931EB3B2FC2}"/>
              </a:ext>
            </a:extLst>
          </p:cNvPr>
          <p:cNvSpPr>
            <a:spLocks noGrp="1"/>
          </p:cNvSpPr>
          <p:nvPr>
            <p:ph type="title"/>
          </p:nvPr>
        </p:nvSpPr>
        <p:spPr/>
        <p:txBody>
          <a:bodyPr>
            <a:normAutofit/>
          </a:bodyPr>
          <a:lstStyle/>
          <a:p>
            <a:r>
              <a:rPr lang="en-US" dirty="0" smtClean="0"/>
              <a:t>But the </a:t>
            </a:r>
            <a:r>
              <a:rPr lang="en-US" dirty="0"/>
              <a:t>Choice Problem for </a:t>
            </a:r>
            <a:r>
              <a:rPr lang="en-US" dirty="0" smtClean="0"/>
              <a:t>Redistricting  Tabulations </a:t>
            </a:r>
            <a:r>
              <a:rPr lang="en-US" dirty="0"/>
              <a:t>I</a:t>
            </a:r>
            <a:r>
              <a:rPr lang="en-US" dirty="0" smtClean="0"/>
              <a:t>s More </a:t>
            </a:r>
            <a:r>
              <a:rPr lang="en-US" dirty="0"/>
              <a:t>Challenging</a:t>
            </a:r>
          </a:p>
        </p:txBody>
      </p:sp>
      <p:sp>
        <p:nvSpPr>
          <p:cNvPr id="4" name="Content Placeholder 3">
            <a:extLst>
              <a:ext uri="{FF2B5EF4-FFF2-40B4-BE49-F238E27FC236}">
                <a16:creationId xmlns:a16="http://schemas.microsoft.com/office/drawing/2014/main" id="{25BB7CEE-8FB8-48CC-850F-908C5DE0587D}"/>
              </a:ext>
            </a:extLst>
          </p:cNvPr>
          <p:cNvSpPr>
            <a:spLocks noGrp="1"/>
          </p:cNvSpPr>
          <p:nvPr>
            <p:ph idx="1"/>
          </p:nvPr>
        </p:nvSpPr>
        <p:spPr>
          <a:xfrm>
            <a:off x="838200" y="1690688"/>
            <a:ext cx="10515600" cy="4272367"/>
          </a:xfrm>
        </p:spPr>
        <p:txBody>
          <a:bodyPr>
            <a:normAutofit/>
          </a:bodyPr>
          <a:lstStyle/>
          <a:p>
            <a:r>
              <a:rPr lang="en-US" dirty="0"/>
              <a:t>In the redistricting application, the fitness-for-use is based on </a:t>
            </a:r>
          </a:p>
          <a:p>
            <a:pPr lvl="1"/>
            <a:r>
              <a:rPr lang="en-US" dirty="0"/>
              <a:t>Supreme Court one-person one-vote </a:t>
            </a:r>
            <a:r>
              <a:rPr lang="en-US" dirty="0" smtClean="0"/>
              <a:t>decision (All legislative districts must have approximately equal populations; there is judicially approved variation)</a:t>
            </a:r>
          </a:p>
          <a:p>
            <a:pPr lvl="1"/>
            <a:r>
              <a:rPr lang="en-US" i="1" dirty="0" smtClean="0">
                <a:solidFill>
                  <a:srgbClr val="FF0000"/>
                </a:solidFill>
              </a:rPr>
              <a:t>Is statistical disclosure limitation a “statistical method” (permitted by Utah v. Evans) or “sampling” (prohibited by the Census Act, confirmed in Commerce v. House of Representatives)?</a:t>
            </a:r>
            <a:endParaRPr lang="en-US" i="1" dirty="0">
              <a:solidFill>
                <a:srgbClr val="FF0000"/>
              </a:solidFill>
            </a:endParaRPr>
          </a:p>
          <a:p>
            <a:pPr lvl="1"/>
            <a:r>
              <a:rPr lang="en-US" dirty="0"/>
              <a:t>Voting Rights </a:t>
            </a:r>
            <a:r>
              <a:rPr lang="en-US" dirty="0" smtClean="0"/>
              <a:t>Act, Section 2: </a:t>
            </a:r>
            <a:r>
              <a:rPr lang="en-US" dirty="0"/>
              <a:t>requires </a:t>
            </a:r>
            <a:r>
              <a:rPr lang="en-US" dirty="0" smtClean="0"/>
              <a:t>majority-minority </a:t>
            </a:r>
            <a:r>
              <a:rPr lang="en-US" dirty="0"/>
              <a:t>districts at all levels, when certain criteria </a:t>
            </a:r>
            <a:r>
              <a:rPr lang="en-US" dirty="0" smtClean="0"/>
              <a:t>are met</a:t>
            </a:r>
            <a:endParaRPr lang="en-US" dirty="0"/>
          </a:p>
          <a:p>
            <a:r>
              <a:rPr lang="en-US" dirty="0"/>
              <a:t>The privacy interest is based on </a:t>
            </a:r>
          </a:p>
          <a:p>
            <a:pPr lvl="1"/>
            <a:r>
              <a:rPr lang="en-US" dirty="0"/>
              <a:t>Title 13 requirement not to publish exact identifying </a:t>
            </a:r>
            <a:r>
              <a:rPr lang="en-US" dirty="0" smtClean="0"/>
              <a:t>information</a:t>
            </a:r>
          </a:p>
          <a:p>
            <a:pPr lvl="1"/>
            <a:r>
              <a:rPr lang="en-US" dirty="0" smtClean="0"/>
              <a:t>The public policy implications of uses of detailed race and ethnicity</a:t>
            </a:r>
          </a:p>
        </p:txBody>
      </p:sp>
      <p:sp>
        <p:nvSpPr>
          <p:cNvPr id="2" name="Slide Number Placeholder 1">
            <a:extLst>
              <a:ext uri="{FF2B5EF4-FFF2-40B4-BE49-F238E27FC236}">
                <a16:creationId xmlns:a16="http://schemas.microsoft.com/office/drawing/2014/main" id="{F411601F-B417-4172-A0E2-B021011D491D}"/>
              </a:ext>
            </a:extLst>
          </p:cNvPr>
          <p:cNvSpPr>
            <a:spLocks noGrp="1"/>
          </p:cNvSpPr>
          <p:nvPr>
            <p:ph type="sldNum" sz="quarter" idx="12"/>
          </p:nvPr>
        </p:nvSpPr>
        <p:spPr/>
        <p:txBody>
          <a:bodyPr/>
          <a:lstStyle/>
          <a:p>
            <a:fld id="{AAB63172-0737-4F58-AA61-0444E81086BA}" type="slidenum">
              <a:rPr lang="en-US" smtClean="0"/>
              <a:t>37</a:t>
            </a:fld>
            <a:endParaRPr lang="en-US" dirty="0"/>
          </a:p>
        </p:txBody>
      </p:sp>
    </p:spTree>
    <p:extLst>
      <p:ext uri="{BB962C8B-B14F-4D97-AF65-F5344CB8AC3E}">
        <p14:creationId xmlns:p14="http://schemas.microsoft.com/office/powerpoint/2010/main" val="45189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38</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2839584743"/>
              </p:ext>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408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39</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5614117" y="761999"/>
            <a:ext cx="1815353"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social scientists act like MSC = MSB</a:t>
            </a:r>
          </a:p>
        </p:txBody>
      </p:sp>
      <p:sp>
        <p:nvSpPr>
          <p:cNvPr id="5" name="Rounded Rectangle 4"/>
          <p:cNvSpPr/>
          <p:nvPr/>
        </p:nvSpPr>
        <p:spPr>
          <a:xfrm>
            <a:off x="3187430" y="3036651"/>
            <a:ext cx="2027852"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computer scientists act like MSC = MSB</a:t>
            </a:r>
          </a:p>
        </p:txBody>
      </p:sp>
    </p:spTree>
    <p:extLst>
      <p:ext uri="{BB962C8B-B14F-4D97-AF65-F5344CB8AC3E}">
        <p14:creationId xmlns:p14="http://schemas.microsoft.com/office/powerpoint/2010/main" val="3775199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81400" y="238919"/>
            <a:ext cx="5410200" cy="6440935"/>
          </a:xfrm>
          <a:prstGeom prst="rect">
            <a:avLst/>
          </a:prstGeom>
        </p:spPr>
      </p:pic>
      <p:sp>
        <p:nvSpPr>
          <p:cNvPr id="5" name="TextBox 4"/>
          <p:cNvSpPr txBox="1"/>
          <p:nvPr/>
        </p:nvSpPr>
        <p:spPr>
          <a:xfrm>
            <a:off x="452491" y="356275"/>
            <a:ext cx="2895600" cy="2862322"/>
          </a:xfrm>
          <a:prstGeom prst="rect">
            <a:avLst/>
          </a:prstGeom>
          <a:noFill/>
        </p:spPr>
        <p:txBody>
          <a:bodyPr wrap="square" rtlCol="0">
            <a:spAutoFit/>
          </a:bodyPr>
          <a:lstStyle/>
          <a:p>
            <a:r>
              <a:rPr lang="en-US" sz="3600" dirty="0" smtClean="0"/>
              <a:t>“This is the official form for all the people at this address.”</a:t>
            </a:r>
            <a:endParaRPr lang="en-US" sz="3600" dirty="0"/>
          </a:p>
        </p:txBody>
      </p:sp>
      <p:sp>
        <p:nvSpPr>
          <p:cNvPr id="6" name="TextBox 5"/>
          <p:cNvSpPr txBox="1"/>
          <p:nvPr/>
        </p:nvSpPr>
        <p:spPr>
          <a:xfrm>
            <a:off x="9067800" y="3218597"/>
            <a:ext cx="2895600" cy="2862322"/>
          </a:xfrm>
          <a:prstGeom prst="rect">
            <a:avLst/>
          </a:prstGeom>
          <a:noFill/>
        </p:spPr>
        <p:txBody>
          <a:bodyPr wrap="square" rtlCol="0">
            <a:spAutoFit/>
          </a:bodyPr>
          <a:lstStyle/>
          <a:p>
            <a:r>
              <a:rPr lang="en-US" sz="3600" dirty="0" smtClean="0"/>
              <a:t>“It is quick and easy, and your answers are protected by law.”</a:t>
            </a:r>
            <a:endParaRPr lang="en-US" sz="3600" dirty="0"/>
          </a:p>
        </p:txBody>
      </p:sp>
      <p:sp>
        <p:nvSpPr>
          <p:cNvPr id="3" name="Slide Number Placeholder 2"/>
          <p:cNvSpPr>
            <a:spLocks noGrp="1"/>
          </p:cNvSpPr>
          <p:nvPr>
            <p:ph type="sldNum" sz="quarter" idx="12"/>
          </p:nvPr>
        </p:nvSpPr>
        <p:spPr/>
        <p:txBody>
          <a:bodyPr/>
          <a:lstStyle/>
          <a:p>
            <a:fld id="{24BFE6D4-27A9-4AE4-9EAE-AF75F97B179B}" type="slidenum">
              <a:rPr lang="en-US" smtClean="0"/>
              <a:t>4</a:t>
            </a:fld>
            <a:endParaRPr lang="en-US"/>
          </a:p>
        </p:txBody>
      </p:sp>
    </p:spTree>
    <p:extLst>
      <p:ext uri="{BB962C8B-B14F-4D97-AF65-F5344CB8AC3E}">
        <p14:creationId xmlns:p14="http://schemas.microsoft.com/office/powerpoint/2010/main" val="373895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40</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3227825302"/>
              </p:ext>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14A18991-25EC-4C89-87BB-50AECB2B980C}"/>
              </a:ext>
            </a:extLst>
          </p:cNvPr>
          <p:cNvCxnSpPr>
            <a:cxnSpLocks/>
          </p:cNvCxnSpPr>
          <p:nvPr/>
        </p:nvCxnSpPr>
        <p:spPr>
          <a:xfrm flipV="1">
            <a:off x="2860431" y="468070"/>
            <a:ext cx="6468626" cy="1275321"/>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A18991-25EC-4C89-87BB-50AECB2B980C}"/>
              </a:ext>
            </a:extLst>
          </p:cNvPr>
          <p:cNvCxnSpPr>
            <a:cxnSpLocks/>
          </p:cNvCxnSpPr>
          <p:nvPr/>
        </p:nvCxnSpPr>
        <p:spPr>
          <a:xfrm flipV="1">
            <a:off x="2860431" y="726831"/>
            <a:ext cx="2438400" cy="338797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Rounded Rectangle 4">
            <a:extLst>
              <a:ext uri="{FF2B5EF4-FFF2-40B4-BE49-F238E27FC236}">
                <a16:creationId xmlns:a16="http://schemas.microsoft.com/office/drawing/2014/main" id="{6A2952BC-958E-4289-9E93-9011056D85D3}"/>
              </a:ext>
            </a:extLst>
          </p:cNvPr>
          <p:cNvSpPr/>
          <p:nvPr/>
        </p:nvSpPr>
        <p:spPr>
          <a:xfrm>
            <a:off x="7347367" y="2443390"/>
            <a:ext cx="4482876" cy="1752600"/>
          </a:xfrm>
          <a:prstGeom prst="roundRect">
            <a:avLst/>
          </a:prstGeom>
          <a:solidFill>
            <a:schemeClr val="accent1">
              <a:alpha val="7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a:t>
            </a:r>
            <a:r>
              <a:rPr lang="en-US" sz="2400" dirty="0" smtClean="0"/>
              <a:t>Optima: </a:t>
            </a:r>
            <a:r>
              <a:rPr lang="en-US" sz="2400" dirty="0"/>
              <a:t>MSB = </a:t>
            </a:r>
            <a:r>
              <a:rPr lang="en-US" sz="2400" dirty="0" smtClean="0"/>
              <a:t>MSC</a:t>
            </a:r>
          </a:p>
          <a:p>
            <a:r>
              <a:rPr lang="en-US" sz="2400" dirty="0" smtClean="0"/>
              <a:t>Blue tangency (3.5, 94%)</a:t>
            </a:r>
          </a:p>
          <a:p>
            <a:r>
              <a:rPr lang="en-US" sz="2400" dirty="0" smtClean="0"/>
              <a:t>Green tangency (1.0, 60%)</a:t>
            </a:r>
          </a:p>
          <a:p>
            <a:endParaRPr lang="en-US" sz="2400" dirty="0"/>
          </a:p>
        </p:txBody>
      </p:sp>
      <p:cxnSp>
        <p:nvCxnSpPr>
          <p:cNvPr id="14" name="Straight Arrow Connector 13"/>
          <p:cNvCxnSpPr/>
          <p:nvPr/>
        </p:nvCxnSpPr>
        <p:spPr>
          <a:xfrm flipH="1" flipV="1">
            <a:off x="6893169" y="973015"/>
            <a:ext cx="732399" cy="1470375"/>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997569" y="2567354"/>
            <a:ext cx="3349798" cy="752336"/>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3">
            <a:extLst>
              <a:ext uri="{FF2B5EF4-FFF2-40B4-BE49-F238E27FC236}">
                <a16:creationId xmlns:a16="http://schemas.microsoft.com/office/drawing/2014/main" id="{CA98935B-C3C2-4F12-8B74-81BEDFF6E694}"/>
              </a:ext>
            </a:extLst>
          </p:cNvPr>
          <p:cNvSpPr/>
          <p:nvPr/>
        </p:nvSpPr>
        <p:spPr>
          <a:xfrm>
            <a:off x="848810" y="357448"/>
            <a:ext cx="3083714" cy="903242"/>
          </a:xfrm>
          <a:prstGeom prst="roundRect">
            <a:avLst/>
          </a:prstGeom>
          <a:solidFill>
            <a:schemeClr val="accent1">
              <a:alpha val="76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Estimated Marginal Social Benefit </a:t>
            </a:r>
            <a:r>
              <a:rPr lang="en-US" sz="2400" dirty="0" smtClean="0"/>
              <a:t>Curves</a:t>
            </a:r>
          </a:p>
        </p:txBody>
      </p:sp>
      <p:sp>
        <p:nvSpPr>
          <p:cNvPr id="19" name="Rectangle 18"/>
          <p:cNvSpPr/>
          <p:nvPr/>
        </p:nvSpPr>
        <p:spPr>
          <a:xfrm>
            <a:off x="113120" y="3155713"/>
            <a:ext cx="2277547" cy="369332"/>
          </a:xfrm>
          <a:prstGeom prst="rect">
            <a:avLst/>
          </a:prstGeom>
          <a:solidFill>
            <a:srgbClr val="00B050">
              <a:alpha val="50000"/>
            </a:srgbClr>
          </a:solidFill>
        </p:spPr>
        <p:txBody>
          <a:bodyPr wrap="none">
            <a:spAutoFit/>
          </a:bodyPr>
          <a:lstStyle/>
          <a:p>
            <a:r>
              <a:rPr lang="en-US" b="1" dirty="0" smtClean="0"/>
              <a:t>More </a:t>
            </a:r>
            <a:r>
              <a:rPr lang="en-US" b="1" dirty="0"/>
              <a:t>privacy favoring</a:t>
            </a:r>
          </a:p>
        </p:txBody>
      </p:sp>
      <p:sp>
        <p:nvSpPr>
          <p:cNvPr id="20" name="Rectangle 19"/>
          <p:cNvSpPr/>
          <p:nvPr/>
        </p:nvSpPr>
        <p:spPr>
          <a:xfrm>
            <a:off x="8502397" y="1076024"/>
            <a:ext cx="2399183" cy="369332"/>
          </a:xfrm>
          <a:prstGeom prst="rect">
            <a:avLst/>
          </a:prstGeom>
          <a:solidFill>
            <a:schemeClr val="accent6">
              <a:alpha val="50000"/>
            </a:schemeClr>
          </a:solidFill>
        </p:spPr>
        <p:txBody>
          <a:bodyPr wrap="none">
            <a:spAutoFit/>
          </a:bodyPr>
          <a:lstStyle/>
          <a:p>
            <a:r>
              <a:rPr lang="en-US" b="1" dirty="0" smtClean="0"/>
              <a:t>More </a:t>
            </a:r>
            <a:r>
              <a:rPr lang="en-US" b="1" dirty="0"/>
              <a:t>accuracy favoring</a:t>
            </a:r>
          </a:p>
        </p:txBody>
      </p:sp>
      <p:cxnSp>
        <p:nvCxnSpPr>
          <p:cNvPr id="4" name="Straight Arrow Connector 3"/>
          <p:cNvCxnSpPr/>
          <p:nvPr/>
        </p:nvCxnSpPr>
        <p:spPr>
          <a:xfrm flipH="1" flipV="1">
            <a:off x="9111343" y="489842"/>
            <a:ext cx="529338" cy="592388"/>
          </a:xfrm>
          <a:prstGeom prst="straightConnector1">
            <a:avLst/>
          </a:prstGeom>
          <a:ln w="41275">
            <a:solidFill>
              <a:schemeClr val="accent6">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48483" y="3484734"/>
            <a:ext cx="1553735" cy="315685"/>
          </a:xfrm>
          <a:prstGeom prst="straightConnector1">
            <a:avLst/>
          </a:prstGeom>
          <a:ln w="41275">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7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Thank </a:t>
            </a:r>
            <a:r>
              <a:rPr lang="en-US" smtClean="0"/>
              <a:t>you</a:t>
            </a:r>
            <a:endParaRPr lang="en-US" dirty="0"/>
          </a:p>
        </p:txBody>
      </p:sp>
      <p:sp>
        <p:nvSpPr>
          <p:cNvPr id="5" name="Subtitle 4"/>
          <p:cNvSpPr>
            <a:spLocks noGrp="1"/>
          </p:cNvSpPr>
          <p:nvPr>
            <p:ph type="subTitle" idx="1"/>
          </p:nvPr>
        </p:nvSpPr>
        <p:spPr/>
        <p:txBody>
          <a:bodyPr/>
          <a:lstStyle/>
          <a:p>
            <a:r>
              <a:rPr lang="en-US" dirty="0" smtClean="0">
                <a:hlinkClick r:id="rId3"/>
              </a:rPr>
              <a:t>John.Maron.Abowd@census.gov</a:t>
            </a:r>
            <a:endParaRPr lang="en-US" dirty="0" smtClean="0"/>
          </a:p>
          <a:p>
            <a:r>
              <a:rPr lang="en-US" dirty="0" smtClean="0">
                <a:hlinkClick r:id="rId4"/>
              </a:rPr>
              <a:t>johnabowd.com</a:t>
            </a:r>
            <a:endParaRPr lang="en-US" dirty="0" smtClean="0"/>
          </a:p>
        </p:txBody>
      </p:sp>
    </p:spTree>
    <p:extLst>
      <p:ext uri="{BB962C8B-B14F-4D97-AF65-F5344CB8AC3E}">
        <p14:creationId xmlns:p14="http://schemas.microsoft.com/office/powerpoint/2010/main" val="1670283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5959"/>
            <a:ext cx="10820400" cy="411162"/>
          </a:xfrm>
        </p:spPr>
        <p:txBody>
          <a:bodyPr>
            <a:noAutofit/>
          </a:bodyPr>
          <a:lstStyle/>
          <a:p>
            <a:pPr algn="l"/>
            <a:r>
              <a:rPr lang="en-US" sz="2400" dirty="0" smtClean="0"/>
              <a:t>References</a:t>
            </a:r>
            <a:endParaRPr lang="en-US" sz="2400" dirty="0"/>
          </a:p>
        </p:txBody>
      </p:sp>
      <p:sp>
        <p:nvSpPr>
          <p:cNvPr id="3" name="Content Placeholder 2"/>
          <p:cNvSpPr>
            <a:spLocks noGrp="1"/>
          </p:cNvSpPr>
          <p:nvPr>
            <p:ph idx="1"/>
          </p:nvPr>
        </p:nvSpPr>
        <p:spPr>
          <a:xfrm>
            <a:off x="609600" y="807308"/>
            <a:ext cx="10972800" cy="5087810"/>
          </a:xfrm>
        </p:spPr>
        <p:txBody>
          <a:bodyPr>
            <a:normAutofit fontScale="40000" lnSpcReduction="20000"/>
          </a:bodyPr>
          <a:lstStyle/>
          <a:p>
            <a:r>
              <a:rPr lang="en-US" dirty="0" err="1"/>
              <a:t>Dinur</a:t>
            </a:r>
            <a:r>
              <a:rPr lang="en-US" dirty="0"/>
              <a:t>, </a:t>
            </a:r>
            <a:r>
              <a:rPr lang="en-US" dirty="0" err="1"/>
              <a:t>Irit</a:t>
            </a:r>
            <a:r>
              <a:rPr lang="en-US" dirty="0"/>
              <a:t> and </a:t>
            </a:r>
            <a:r>
              <a:rPr lang="en-US" dirty="0" err="1"/>
              <a:t>Kobbi</a:t>
            </a:r>
            <a:r>
              <a:rPr lang="en-US" dirty="0"/>
              <a:t> </a:t>
            </a:r>
            <a:r>
              <a:rPr lang="en-US" dirty="0" err="1"/>
              <a:t>Nissim</a:t>
            </a:r>
            <a:r>
              <a:rPr lang="en-US" dirty="0"/>
              <a:t>. 2003. Revealing information while preserving privacy. In </a:t>
            </a:r>
            <a:r>
              <a:rPr lang="en-US" i="1" dirty="0"/>
              <a:t>Proceedings of the twenty-second ACM SIGMOD-SIGACT-SIGART symposium on Principles of database systems</a:t>
            </a:r>
            <a:r>
              <a:rPr lang="en-US" dirty="0"/>
              <a:t>(PODS '03). ACM, New York, NY, USA, 202-210. DOI: 10.1145/773153.773173.</a:t>
            </a:r>
          </a:p>
          <a:p>
            <a:r>
              <a:rPr lang="en-US" dirty="0"/>
              <a:t>Dwork, Cynthia, Frank McSherry, </a:t>
            </a:r>
            <a:r>
              <a:rPr lang="en-US" dirty="0" err="1"/>
              <a:t>Kobbi</a:t>
            </a:r>
            <a:r>
              <a:rPr lang="en-US" dirty="0"/>
              <a:t> </a:t>
            </a:r>
            <a:r>
              <a:rPr lang="en-US" dirty="0" err="1"/>
              <a:t>Nissim</a:t>
            </a:r>
            <a:r>
              <a:rPr lang="en-US" dirty="0"/>
              <a:t>, and Adam Smith. 2006. in </a:t>
            </a:r>
            <a:r>
              <a:rPr lang="en-US" dirty="0" err="1"/>
              <a:t>Halevi</a:t>
            </a:r>
            <a:r>
              <a:rPr lang="en-US" dirty="0"/>
              <a:t>, S. &amp; Rabin, T. </a:t>
            </a:r>
            <a:r>
              <a:rPr lang="en-US" i="1" dirty="0"/>
              <a:t>(Eds.) </a:t>
            </a:r>
            <a:r>
              <a:rPr lang="en-US" dirty="0"/>
              <a:t>Calibrating Noise to Sensitivity in Private Data Analysis </a:t>
            </a:r>
            <a:r>
              <a:rPr lang="en-US" i="1" dirty="0"/>
              <a:t>Theory of Cryptography: Third Theory of Cryptography Conference, TCC 2006, New York, NY, USA, March 4-7, 2006. Proceedings, Springer Berlin Heidelberg</a:t>
            </a:r>
            <a:r>
              <a:rPr lang="en-US" dirty="0"/>
              <a:t>, 265-284, DOI: 10.1007/11681878_14</a:t>
            </a:r>
            <a:r>
              <a:rPr lang="en-US" dirty="0" smtClean="0"/>
              <a:t>. </a:t>
            </a:r>
            <a:endParaRPr lang="en-US" dirty="0"/>
          </a:p>
          <a:p>
            <a:r>
              <a:rPr lang="en-US" dirty="0"/>
              <a:t>Dwork, Cynthia. 2006. Differential Privacy, </a:t>
            </a:r>
            <a:r>
              <a:rPr lang="en-US" i="1" dirty="0"/>
              <a:t>33rd International Colloquium on Automata, Languages and Programming, part II (ICALP 2006), Springer </a:t>
            </a:r>
            <a:r>
              <a:rPr lang="en-US" i="1" dirty="0" err="1"/>
              <a:t>Verlag</a:t>
            </a:r>
            <a:r>
              <a:rPr lang="en-US" i="1" dirty="0"/>
              <a:t>, 4052</a:t>
            </a:r>
            <a:r>
              <a:rPr lang="en-US" dirty="0"/>
              <a:t>, 1-12, ISBN: 3-540-35907-9.</a:t>
            </a:r>
          </a:p>
          <a:p>
            <a:r>
              <a:rPr lang="en-US" dirty="0"/>
              <a:t>Dwork, Cynthia and Aaron Roth. 2014. </a:t>
            </a:r>
            <a:r>
              <a:rPr lang="en-US" i="1" dirty="0"/>
              <a:t>The Algorithmic Foundations of Differential Privacy</a:t>
            </a:r>
            <a:r>
              <a:rPr lang="en-US" dirty="0"/>
              <a:t>. Foundations and Trends in Theoretical Computer Science. Vol. 9, Nos. 3–4. 211–407, DOI: 10.1561/0400000042</a:t>
            </a:r>
            <a:r>
              <a:rPr lang="en-US" dirty="0" smtClean="0"/>
              <a:t>.</a:t>
            </a:r>
            <a:endParaRPr lang="en-US" dirty="0"/>
          </a:p>
          <a:p>
            <a:r>
              <a:rPr lang="en-US" dirty="0" err="1" smtClean="0"/>
              <a:t>Dwork</a:t>
            </a:r>
            <a:r>
              <a:rPr lang="en-US" dirty="0"/>
              <a:t>, Cynthia, Frank McSherry and </a:t>
            </a:r>
            <a:r>
              <a:rPr lang="en-US" dirty="0" err="1"/>
              <a:t>Kunal</a:t>
            </a:r>
            <a:r>
              <a:rPr lang="en-US" dirty="0"/>
              <a:t> </a:t>
            </a:r>
            <a:r>
              <a:rPr lang="en-US" dirty="0" err="1"/>
              <a:t>Talwar</a:t>
            </a:r>
            <a:r>
              <a:rPr lang="en-US" dirty="0"/>
              <a:t>. 2007. The price of privacy and the limits of LP decoding. In </a:t>
            </a:r>
            <a:r>
              <a:rPr lang="en-US" i="1" dirty="0"/>
              <a:t>Proceedings of the thirty-ninth annual ACM symposium on Theory of computing</a:t>
            </a:r>
            <a:r>
              <a:rPr lang="en-US" dirty="0"/>
              <a:t>(STOC '07). ACM, New York, NY, USA, 85-94. DOI:10.1145/1250790.1250804.</a:t>
            </a:r>
          </a:p>
          <a:p>
            <a:r>
              <a:rPr lang="en-US" dirty="0" err="1" smtClean="0"/>
              <a:t>Machanavajjhala</a:t>
            </a:r>
            <a:r>
              <a:rPr lang="en-US" dirty="0"/>
              <a:t>, Ashwin, Daniel Kifer, John M. Abowd , Johannes Gehrke, and Lars Vilhuber. 2008. Privacy: Theory Meets Practice on the Map, International Conference on Data Engineering (ICDE) 2008: 277-286, doi:10.1109/ICDE.2008.4497436. </a:t>
            </a:r>
          </a:p>
          <a:p>
            <a:r>
              <a:rPr lang="en-US" dirty="0"/>
              <a:t>Dwork, Cynthia and Moni </a:t>
            </a:r>
            <a:r>
              <a:rPr lang="en-US" dirty="0" err="1"/>
              <a:t>Naor</a:t>
            </a:r>
            <a:r>
              <a:rPr lang="en-US" dirty="0"/>
              <a:t>. </a:t>
            </a:r>
            <a:r>
              <a:rPr lang="en-US" dirty="0" smtClean="0"/>
              <a:t>2010. </a:t>
            </a:r>
            <a:r>
              <a:rPr lang="en-US" dirty="0"/>
              <a:t>On the Difficulties of Disclosure Prevention in Statistical Databases or The Case for Differential Privacy, </a:t>
            </a:r>
            <a:r>
              <a:rPr lang="en-US" i="1" dirty="0"/>
              <a:t>Journal of Privacy and Confidentiality</a:t>
            </a:r>
            <a:r>
              <a:rPr lang="en-US" dirty="0"/>
              <a:t>: Vol. 2: </a:t>
            </a:r>
            <a:r>
              <a:rPr lang="en-US" dirty="0" err="1"/>
              <a:t>Iss</a:t>
            </a:r>
            <a:r>
              <a:rPr lang="en-US" dirty="0"/>
              <a:t>. 1, Article 8. Available at: </a:t>
            </a:r>
            <a:r>
              <a:rPr lang="en-US" dirty="0">
                <a:hlinkClick r:id="rId2"/>
              </a:rPr>
              <a:t>http://repository.cmu.edu/jpc/vol2/iss1/8</a:t>
            </a:r>
            <a:r>
              <a:rPr lang="en-US" dirty="0"/>
              <a:t>.</a:t>
            </a:r>
          </a:p>
          <a:p>
            <a:r>
              <a:rPr lang="en-US" dirty="0"/>
              <a:t>Kifer, Daniel and Ashwin Machanavajjhala. 2011. No free lunch in data privacy. In </a:t>
            </a:r>
            <a:r>
              <a:rPr lang="en-US" i="1" dirty="0"/>
              <a:t>Proceedings of the 2011 ACM SIGMOD International Conference on Management of data</a:t>
            </a:r>
            <a:r>
              <a:rPr lang="en-US" dirty="0"/>
              <a:t> (SIGMOD '11). ACM, New York, NY, USA, 193-204. DOI:10.1145/1989323.1989345.</a:t>
            </a:r>
          </a:p>
          <a:p>
            <a:r>
              <a:rPr lang="en-US" dirty="0" err="1" smtClean="0"/>
              <a:t>Erlingsson</a:t>
            </a:r>
            <a:r>
              <a:rPr lang="en-US" dirty="0"/>
              <a:t>, </a:t>
            </a:r>
            <a:r>
              <a:rPr lang="en-US" dirty="0" err="1"/>
              <a:t>Úlfar</a:t>
            </a:r>
            <a:r>
              <a:rPr lang="en-US" dirty="0"/>
              <a:t>, </a:t>
            </a:r>
            <a:r>
              <a:rPr lang="en-US" dirty="0" err="1"/>
              <a:t>Vasyl</a:t>
            </a:r>
            <a:r>
              <a:rPr lang="en-US" dirty="0"/>
              <a:t> </a:t>
            </a:r>
            <a:r>
              <a:rPr lang="en-US" dirty="0" err="1"/>
              <a:t>Pihur</a:t>
            </a:r>
            <a:r>
              <a:rPr lang="en-US" dirty="0"/>
              <a:t> and Aleksandra </a:t>
            </a:r>
            <a:r>
              <a:rPr lang="en-US" dirty="0" err="1"/>
              <a:t>Korolova</a:t>
            </a:r>
            <a:r>
              <a:rPr lang="en-US" dirty="0"/>
              <a:t>. 2014. RAPPOR: Randomized </a:t>
            </a:r>
            <a:r>
              <a:rPr lang="en-US" dirty="0" err="1"/>
              <a:t>Aggregatable</a:t>
            </a:r>
            <a:r>
              <a:rPr lang="en-US" dirty="0"/>
              <a:t> Privacy-Preserving Ordinal Response. In </a:t>
            </a:r>
            <a:r>
              <a:rPr lang="en-US" i="1" dirty="0"/>
              <a:t>Proceedings of the 2014 ACM SIGSAC Conference on Computer and Communications Security</a:t>
            </a:r>
            <a:r>
              <a:rPr lang="en-US" dirty="0"/>
              <a:t> (CCS '14). ACM, New York, NY, USA, 1054-1067. DOI:10.1145/2660267.2660348</a:t>
            </a:r>
            <a:r>
              <a:rPr lang="en-US" dirty="0" smtClean="0"/>
              <a:t>.</a:t>
            </a:r>
          </a:p>
          <a:p>
            <a:r>
              <a:rPr lang="en-US" dirty="0"/>
              <a:t>Garfinkel, </a:t>
            </a:r>
            <a:r>
              <a:rPr lang="en-US" dirty="0" smtClean="0"/>
              <a:t>Simson </a:t>
            </a:r>
            <a:r>
              <a:rPr lang="en-US" dirty="0"/>
              <a:t>L</a:t>
            </a:r>
            <a:r>
              <a:rPr lang="en-US" dirty="0" smtClean="0"/>
              <a:t>., John </a:t>
            </a:r>
            <a:r>
              <a:rPr lang="en-US" dirty="0"/>
              <a:t>M. </a:t>
            </a:r>
            <a:r>
              <a:rPr lang="en-US" dirty="0" smtClean="0"/>
              <a:t>Abowd and Sarah </a:t>
            </a:r>
            <a:r>
              <a:rPr lang="en-US" dirty="0" err="1" smtClean="0"/>
              <a:t>Powazek</a:t>
            </a:r>
            <a:r>
              <a:rPr lang="en-US" dirty="0"/>
              <a:t> </a:t>
            </a:r>
            <a:r>
              <a:rPr lang="en-US" dirty="0" smtClean="0"/>
              <a:t>2018 </a:t>
            </a:r>
            <a:r>
              <a:rPr lang="en-US" dirty="0"/>
              <a:t>Issues Encountered Deploying Differential Privacy WPES 2018, https://</a:t>
            </a:r>
            <a:r>
              <a:rPr lang="en-US" dirty="0" smtClean="0"/>
              <a:t>arxiv.org/abs/1809.02201.</a:t>
            </a:r>
            <a:endParaRPr lang="en-US" dirty="0"/>
          </a:p>
          <a:p>
            <a:r>
              <a:rPr lang="en-US" dirty="0" smtClean="0"/>
              <a:t>Abowd</a:t>
            </a:r>
            <a:r>
              <a:rPr lang="en-US" dirty="0"/>
              <a:t>, John M. and Ian M. Schmutte. </a:t>
            </a:r>
            <a:r>
              <a:rPr lang="en-US" dirty="0" smtClean="0"/>
              <a:t>2017 </a:t>
            </a:r>
            <a:r>
              <a:rPr lang="en-US" dirty="0"/>
              <a:t>. Revisiting the economics of privacy: Population statistics and confidentiality protection as public goods. Labor Dynamics Institute, Cornell University, Labor Dynamics Institute, Cornell University, at </a:t>
            </a:r>
            <a:r>
              <a:rPr lang="en-US" dirty="0">
                <a:hlinkClick r:id="rId3"/>
              </a:rPr>
              <a:t>https://digitalcommons.ilr.cornell.edu/ldi/37</a:t>
            </a:r>
            <a:r>
              <a:rPr lang="en-US" dirty="0" smtClean="0">
                <a:hlinkClick r:id="rId3"/>
              </a:rPr>
              <a:t>/</a:t>
            </a:r>
            <a:endParaRPr lang="en-US" dirty="0" smtClean="0"/>
          </a:p>
          <a:p>
            <a:r>
              <a:rPr lang="en-US" dirty="0" smtClean="0"/>
              <a:t>Abowd, John M. and Ian M. </a:t>
            </a:r>
            <a:r>
              <a:rPr lang="en-US" dirty="0" err="1" smtClean="0"/>
              <a:t>Schmutte</a:t>
            </a:r>
            <a:r>
              <a:rPr lang="en-US" dirty="0" smtClean="0"/>
              <a:t>. Forthcoming</a:t>
            </a:r>
            <a:r>
              <a:rPr lang="en-US" dirty="0"/>
              <a:t>. An Economic Analysis of Privacy </a:t>
            </a:r>
            <a:r>
              <a:rPr lang="en-US" dirty="0" smtClean="0"/>
              <a:t>Protection and </a:t>
            </a:r>
            <a:r>
              <a:rPr lang="en-US" dirty="0"/>
              <a:t>Statistical Accuracy as Social </a:t>
            </a:r>
            <a:r>
              <a:rPr lang="en-US" dirty="0" smtClean="0"/>
              <a:t>Choices. American Economic Review, at </a:t>
            </a:r>
            <a:r>
              <a:rPr lang="en-US" dirty="0">
                <a:hlinkClick r:id="rId4"/>
              </a:rPr>
              <a:t>https://</a:t>
            </a:r>
            <a:r>
              <a:rPr lang="en-US" dirty="0" smtClean="0">
                <a:hlinkClick r:id="rId4"/>
              </a:rPr>
              <a:t>arxiv.org/abs/1808.06303</a:t>
            </a:r>
            <a:r>
              <a:rPr lang="en-US" dirty="0" smtClean="0"/>
              <a:t>  </a:t>
            </a:r>
          </a:p>
          <a:p>
            <a:r>
              <a:rPr lang="en-US" dirty="0" smtClean="0"/>
              <a:t>Apple</a:t>
            </a:r>
            <a:r>
              <a:rPr lang="en-US" dirty="0"/>
              <a:t>, Inc. 2016. Apple previews iOS 10, the biggest iOS release ever. Press Release (June 13). URL=http://www.apple.com/newsroom/2016/06/apple-previews-ios-10-biggest-ios-release-ever.html</a:t>
            </a:r>
            <a:r>
              <a:rPr lang="en-US" dirty="0" smtClean="0"/>
              <a:t>.</a:t>
            </a:r>
          </a:p>
          <a:p>
            <a:r>
              <a:rPr lang="en-US" dirty="0" smtClean="0"/>
              <a:t>Ding, </a:t>
            </a:r>
            <a:r>
              <a:rPr lang="sv-SE" dirty="0" smtClean="0"/>
              <a:t>Bolin, </a:t>
            </a:r>
            <a:r>
              <a:rPr lang="sv-SE" dirty="0"/>
              <a:t>Janardhan Kulkarni, and Sergey Yekhanin 2017. Collecting Telemetry Data </a:t>
            </a:r>
            <a:r>
              <a:rPr lang="sv-SE" dirty="0" smtClean="0"/>
              <a:t>Privately, NIPS 2017.</a:t>
            </a:r>
            <a:endParaRPr lang="en-US" dirty="0"/>
          </a:p>
        </p:txBody>
      </p:sp>
      <p:sp>
        <p:nvSpPr>
          <p:cNvPr id="4" name="Slide Number Placeholder 3"/>
          <p:cNvSpPr>
            <a:spLocks noGrp="1"/>
          </p:cNvSpPr>
          <p:nvPr>
            <p:ph type="sldNum" sz="quarter" idx="12"/>
          </p:nvPr>
        </p:nvSpPr>
        <p:spPr/>
        <p:txBody>
          <a:bodyPr/>
          <a:lstStyle/>
          <a:p>
            <a:fld id="{AAB63172-0737-4F58-AA61-0444E81086BA}" type="slidenum">
              <a:rPr lang="en-US" smtClean="0"/>
              <a:t>42</a:t>
            </a:fld>
            <a:endParaRPr lang="en-US"/>
          </a:p>
        </p:txBody>
      </p:sp>
      <p:pic>
        <p:nvPicPr>
          <p:cNvPr id="1027" name="Picture 3" descr="http://search.proquest.com/assets/r20161.9.1.366.866/core/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938" y="87313"/>
            <a:ext cx="285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arch.proquest.com/assets/r20161.9.1.366.866/core/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763" y="87313"/>
            <a:ext cx="28575" cy="2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1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a:t>2010 Census of Population and Housing</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344232" y="2585478"/>
          <a:ext cx="9503536" cy="3062705"/>
        </p:xfrm>
        <a:graphic>
          <a:graphicData uri="http://schemas.openxmlformats.org/drawingml/2006/table">
            <a:tbl>
              <a:tblPr firstRow="1" bandRow="1">
                <a:tableStyleId>{5C22544A-7EE6-4342-B048-85BDC9FD1C3A}</a:tableStyleId>
              </a:tblPr>
              <a:tblGrid>
                <a:gridCol w="5820177">
                  <a:extLst>
                    <a:ext uri="{9D8B030D-6E8A-4147-A177-3AD203B41FA5}">
                      <a16:colId xmlns:a16="http://schemas.microsoft.com/office/drawing/2014/main" val="258977139"/>
                    </a:ext>
                  </a:extLst>
                </a:gridCol>
                <a:gridCol w="3683359">
                  <a:extLst>
                    <a:ext uri="{9D8B030D-6E8A-4147-A177-3AD203B41FA5}">
                      <a16:colId xmlns:a16="http://schemas.microsoft.com/office/drawing/2014/main" val="2291934488"/>
                    </a:ext>
                  </a:extLst>
                </a:gridCol>
              </a:tblGrid>
              <a:tr h="612541">
                <a:tc>
                  <a:txBody>
                    <a:bodyPr/>
                    <a:lstStyle/>
                    <a:p>
                      <a:r>
                        <a:rPr lang="en-US" sz="3200" dirty="0"/>
                        <a:t>Total population</a:t>
                      </a:r>
                    </a:p>
                  </a:txBody>
                  <a:tcPr>
                    <a:solidFill>
                      <a:schemeClr val="accent6"/>
                    </a:solidFill>
                  </a:tcPr>
                </a:tc>
                <a:tc>
                  <a:txBody>
                    <a:bodyPr/>
                    <a:lstStyle/>
                    <a:p>
                      <a:pPr algn="r"/>
                      <a:r>
                        <a:rPr lang="en-US" sz="3200" dirty="0"/>
                        <a:t>308,745,538</a:t>
                      </a:r>
                    </a:p>
                  </a:txBody>
                  <a:tcPr>
                    <a:solidFill>
                      <a:schemeClr val="accent6"/>
                    </a:solidFill>
                  </a:tcPr>
                </a:tc>
                <a:extLst>
                  <a:ext uri="{0D108BD9-81ED-4DB2-BD59-A6C34878D82A}">
                    <a16:rowId xmlns:a16="http://schemas.microsoft.com/office/drawing/2014/main" val="1491952384"/>
                  </a:ext>
                </a:extLst>
              </a:tr>
              <a:tr h="612541">
                <a:tc>
                  <a:txBody>
                    <a:bodyPr/>
                    <a:lstStyle/>
                    <a:p>
                      <a:r>
                        <a:rPr lang="en-US" sz="3200" dirty="0"/>
                        <a:t>Household population</a:t>
                      </a:r>
                    </a:p>
                  </a:txBody>
                  <a:tcPr>
                    <a:solidFill>
                      <a:schemeClr val="accent6">
                        <a:lumMod val="20000"/>
                        <a:lumOff val="80000"/>
                      </a:schemeClr>
                    </a:solidFill>
                  </a:tcPr>
                </a:tc>
                <a:tc>
                  <a:txBody>
                    <a:bodyPr/>
                    <a:lstStyle/>
                    <a:p>
                      <a:pPr algn="r"/>
                      <a:r>
                        <a:rPr lang="en-US" sz="3200" dirty="0"/>
                        <a:t>300,758,215</a:t>
                      </a:r>
                    </a:p>
                  </a:txBody>
                  <a:tcPr>
                    <a:solidFill>
                      <a:schemeClr val="accent6">
                        <a:lumMod val="20000"/>
                        <a:lumOff val="80000"/>
                      </a:schemeClr>
                    </a:solidFill>
                  </a:tcPr>
                </a:tc>
                <a:extLst>
                  <a:ext uri="{0D108BD9-81ED-4DB2-BD59-A6C34878D82A}">
                    <a16:rowId xmlns:a16="http://schemas.microsoft.com/office/drawing/2014/main" val="602240517"/>
                  </a:ext>
                </a:extLst>
              </a:tr>
              <a:tr h="612541">
                <a:tc>
                  <a:txBody>
                    <a:bodyPr/>
                    <a:lstStyle/>
                    <a:p>
                      <a:r>
                        <a:rPr lang="en-US" sz="3200" dirty="0"/>
                        <a:t>Group quarters population</a:t>
                      </a:r>
                    </a:p>
                  </a:txBody>
                  <a:tcPr>
                    <a:solidFill>
                      <a:schemeClr val="accent6">
                        <a:lumMod val="20000"/>
                        <a:lumOff val="80000"/>
                      </a:schemeClr>
                    </a:solidFill>
                  </a:tcPr>
                </a:tc>
                <a:tc>
                  <a:txBody>
                    <a:bodyPr/>
                    <a:lstStyle/>
                    <a:p>
                      <a:pPr algn="r"/>
                      <a:r>
                        <a:rPr lang="en-US" sz="3200" dirty="0"/>
                        <a:t>7,987,323</a:t>
                      </a:r>
                    </a:p>
                  </a:txBody>
                  <a:tcPr>
                    <a:solidFill>
                      <a:schemeClr val="accent6">
                        <a:lumMod val="20000"/>
                        <a:lumOff val="80000"/>
                      </a:schemeClr>
                    </a:solidFill>
                  </a:tcPr>
                </a:tc>
                <a:extLst>
                  <a:ext uri="{0D108BD9-81ED-4DB2-BD59-A6C34878D82A}">
                    <a16:rowId xmlns:a16="http://schemas.microsoft.com/office/drawing/2014/main" val="2762236341"/>
                  </a:ext>
                </a:extLst>
              </a:tr>
              <a:tr h="612541">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extLst>
                  <a:ext uri="{0D108BD9-81ED-4DB2-BD59-A6C34878D82A}">
                    <a16:rowId xmlns:a16="http://schemas.microsoft.com/office/drawing/2014/main" val="2642191056"/>
                  </a:ext>
                </a:extLst>
              </a:tr>
              <a:tr h="612541">
                <a:tc>
                  <a:txBody>
                    <a:bodyPr/>
                    <a:lstStyle/>
                    <a:p>
                      <a:r>
                        <a:rPr lang="en-US" sz="3200" b="1" dirty="0">
                          <a:solidFill>
                            <a:schemeClr val="bg1"/>
                          </a:solidFill>
                        </a:rPr>
                        <a:t>Households</a:t>
                      </a:r>
                    </a:p>
                  </a:txBody>
                  <a:tcPr>
                    <a:solidFill>
                      <a:schemeClr val="accent6"/>
                    </a:solidFill>
                  </a:tcPr>
                </a:tc>
                <a:tc>
                  <a:txBody>
                    <a:bodyPr/>
                    <a:lstStyle/>
                    <a:p>
                      <a:pPr algn="r"/>
                      <a:r>
                        <a:rPr lang="en-US" sz="3200" b="1" dirty="0">
                          <a:solidFill>
                            <a:schemeClr val="bg1"/>
                          </a:solidFill>
                        </a:rPr>
                        <a:t>116,716,292</a:t>
                      </a:r>
                    </a:p>
                  </a:txBody>
                  <a:tcPr>
                    <a:solidFill>
                      <a:schemeClr val="accent6"/>
                    </a:solidFill>
                  </a:tcPr>
                </a:tc>
                <a:extLst>
                  <a:ext uri="{0D108BD9-81ED-4DB2-BD59-A6C34878D82A}">
                    <a16:rowId xmlns:a16="http://schemas.microsoft.com/office/drawing/2014/main" val="4130988440"/>
                  </a:ext>
                </a:extLst>
              </a:tr>
            </a:tbl>
          </a:graphicData>
        </a:graphic>
      </p:graphicFrame>
      <p:sp>
        <p:nvSpPr>
          <p:cNvPr id="6" name="Content Placeholder 5">
            <a:extLst>
              <a:ext uri="{FF2B5EF4-FFF2-40B4-BE49-F238E27FC236}">
                <a16:creationId xmlns:a16="http://schemas.microsoft.com/office/drawing/2014/main" id="{CD1623DC-789B-6E4A-8FD8-994A8B442542}"/>
              </a:ext>
            </a:extLst>
          </p:cNvPr>
          <p:cNvSpPr txBox="1">
            <a:spLocks/>
          </p:cNvSpPr>
          <p:nvPr/>
        </p:nvSpPr>
        <p:spPr>
          <a:xfrm>
            <a:off x="609600" y="1600201"/>
            <a:ext cx="10972800" cy="1676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Basic results from the 2010 Census:</a:t>
            </a:r>
          </a:p>
        </p:txBody>
      </p:sp>
      <p:sp>
        <p:nvSpPr>
          <p:cNvPr id="3" name="Slide Number Placeholder 2"/>
          <p:cNvSpPr>
            <a:spLocks noGrp="1"/>
          </p:cNvSpPr>
          <p:nvPr>
            <p:ph type="sldNum" sz="quarter" idx="12"/>
          </p:nvPr>
        </p:nvSpPr>
        <p:spPr/>
        <p:txBody>
          <a:bodyPr/>
          <a:lstStyle/>
          <a:p>
            <a:fld id="{24BFE6D4-27A9-4AE4-9EAE-AF75F97B179B}" type="slidenum">
              <a:rPr lang="en-US" smtClean="0"/>
              <a:t>5</a:t>
            </a:fld>
            <a:endParaRPr lang="en-US"/>
          </a:p>
        </p:txBody>
      </p:sp>
    </p:spTree>
    <p:extLst>
      <p:ext uri="{BB962C8B-B14F-4D97-AF65-F5344CB8AC3E}">
        <p14:creationId xmlns:p14="http://schemas.microsoft.com/office/powerpoint/2010/main" val="409756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a:t>2010 Census </a:t>
            </a:r>
            <a:r>
              <a:rPr lang="en-US" dirty="0" smtClean="0"/>
              <a:t>Person-Level </a:t>
            </a:r>
            <a:r>
              <a:rPr lang="en-US" dirty="0"/>
              <a:t>Database Schema</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904637" y="1416680"/>
          <a:ext cx="8382725" cy="4709484"/>
        </p:xfrm>
        <a:graphic>
          <a:graphicData uri="http://schemas.openxmlformats.org/drawingml/2006/table">
            <a:tbl>
              <a:tblPr firstRow="1" bandRow="1">
                <a:tableStyleId>{5C22544A-7EE6-4342-B048-85BDC9FD1C3A}</a:tableStyleId>
              </a:tblPr>
              <a:tblGrid>
                <a:gridCol w="5934871">
                  <a:extLst>
                    <a:ext uri="{9D8B030D-6E8A-4147-A177-3AD203B41FA5}">
                      <a16:colId xmlns:a16="http://schemas.microsoft.com/office/drawing/2014/main" val="258977139"/>
                    </a:ext>
                  </a:extLst>
                </a:gridCol>
                <a:gridCol w="2447854">
                  <a:extLst>
                    <a:ext uri="{9D8B030D-6E8A-4147-A177-3AD203B41FA5}">
                      <a16:colId xmlns:a16="http://schemas.microsoft.com/office/drawing/2014/main" val="2291934488"/>
                    </a:ext>
                  </a:extLst>
                </a:gridCol>
              </a:tblGrid>
              <a:tr h="523276">
                <a:tc>
                  <a:txBody>
                    <a:bodyPr/>
                    <a:lstStyle/>
                    <a:p>
                      <a:pPr algn="ctr"/>
                      <a:r>
                        <a:rPr lang="en-US" sz="2400" dirty="0"/>
                        <a:t>Variables</a:t>
                      </a:r>
                    </a:p>
                  </a:txBody>
                  <a:tcPr>
                    <a:solidFill>
                      <a:schemeClr val="accent6"/>
                    </a:solidFill>
                  </a:tcPr>
                </a:tc>
                <a:tc>
                  <a:txBody>
                    <a:bodyPr/>
                    <a:lstStyle/>
                    <a:p>
                      <a:pPr algn="ctr"/>
                      <a:r>
                        <a:rPr lang="en-US" sz="2400" dirty="0"/>
                        <a:t>Distinct values</a:t>
                      </a:r>
                    </a:p>
                  </a:txBody>
                  <a:tcPr>
                    <a:solidFill>
                      <a:schemeClr val="accent6"/>
                    </a:solidFill>
                  </a:tcPr>
                </a:tc>
                <a:extLst>
                  <a:ext uri="{0D108BD9-81ED-4DB2-BD59-A6C34878D82A}">
                    <a16:rowId xmlns:a16="http://schemas.microsoft.com/office/drawing/2014/main" val="1491952384"/>
                  </a:ext>
                </a:extLst>
              </a:tr>
              <a:tr h="523276">
                <a:tc>
                  <a:txBody>
                    <a:bodyPr/>
                    <a:lstStyle/>
                    <a:p>
                      <a:r>
                        <a:rPr lang="en-US" sz="2400" dirty="0"/>
                        <a:t>Habitable blocks</a:t>
                      </a:r>
                    </a:p>
                  </a:txBody>
                  <a:tcPr>
                    <a:solidFill>
                      <a:schemeClr val="accent6">
                        <a:lumMod val="20000"/>
                        <a:lumOff val="80000"/>
                      </a:schemeClr>
                    </a:solidFill>
                  </a:tcPr>
                </a:tc>
                <a:tc>
                  <a:txBody>
                    <a:bodyPr/>
                    <a:lstStyle/>
                    <a:p>
                      <a:pPr algn="r"/>
                      <a:r>
                        <a:rPr lang="en-US" sz="2400" dirty="0"/>
                        <a:t>10,620,683</a:t>
                      </a:r>
                    </a:p>
                  </a:txBody>
                  <a:tcPr>
                    <a:solidFill>
                      <a:schemeClr val="accent6">
                        <a:lumMod val="20000"/>
                        <a:lumOff val="80000"/>
                      </a:schemeClr>
                    </a:solidFill>
                  </a:tcPr>
                </a:tc>
                <a:extLst>
                  <a:ext uri="{0D108BD9-81ED-4DB2-BD59-A6C34878D82A}">
                    <a16:rowId xmlns:a16="http://schemas.microsoft.com/office/drawing/2014/main" val="602240517"/>
                  </a:ext>
                </a:extLst>
              </a:tr>
              <a:tr h="523276">
                <a:tc>
                  <a:txBody>
                    <a:bodyPr/>
                    <a:lstStyle/>
                    <a:p>
                      <a:r>
                        <a:rPr lang="en-US" sz="2400" dirty="0"/>
                        <a:t>Habitable tracts</a:t>
                      </a:r>
                    </a:p>
                  </a:txBody>
                  <a:tcPr>
                    <a:lnB w="762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2400" dirty="0"/>
                        <a:t>73,768</a:t>
                      </a:r>
                    </a:p>
                  </a:txBody>
                  <a:tcPr>
                    <a:lnB w="762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236341"/>
                  </a:ext>
                </a:extLst>
              </a:tr>
              <a:tr h="523276">
                <a:tc>
                  <a:txBody>
                    <a:bodyPr/>
                    <a:lstStyle/>
                    <a:p>
                      <a:r>
                        <a:rPr lang="en-US" sz="2400" dirty="0"/>
                        <a:t>Sex</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r>
                        <a:rPr lang="en-US" sz="2400" dirty="0"/>
                        <a:t>2</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642191056"/>
                  </a:ext>
                </a:extLst>
              </a:tr>
              <a:tr h="523276">
                <a:tc>
                  <a:txBody>
                    <a:bodyPr/>
                    <a:lstStyle/>
                    <a:p>
                      <a:r>
                        <a:rPr lang="en-US" sz="2400" dirty="0"/>
                        <a:t>Age</a:t>
                      </a:r>
                    </a:p>
                  </a:txBody>
                  <a:tcPr>
                    <a:solidFill>
                      <a:schemeClr val="bg1">
                        <a:lumMod val="85000"/>
                      </a:schemeClr>
                    </a:solidFill>
                  </a:tcPr>
                </a:tc>
                <a:tc>
                  <a:txBody>
                    <a:bodyPr/>
                    <a:lstStyle/>
                    <a:p>
                      <a:pPr algn="r"/>
                      <a:r>
                        <a:rPr lang="en-US" sz="2400" dirty="0"/>
                        <a:t>115</a:t>
                      </a:r>
                    </a:p>
                  </a:txBody>
                  <a:tcPr>
                    <a:solidFill>
                      <a:schemeClr val="bg1">
                        <a:lumMod val="85000"/>
                      </a:schemeClr>
                    </a:solidFill>
                  </a:tcPr>
                </a:tc>
                <a:extLst>
                  <a:ext uri="{0D108BD9-81ED-4DB2-BD59-A6C34878D82A}">
                    <a16:rowId xmlns:a16="http://schemas.microsoft.com/office/drawing/2014/main" val="4130988440"/>
                  </a:ext>
                </a:extLst>
              </a:tr>
              <a:tr h="523276">
                <a:tc>
                  <a:txBody>
                    <a:bodyPr/>
                    <a:lstStyle/>
                    <a:p>
                      <a:r>
                        <a:rPr lang="en-US" sz="2400" dirty="0"/>
                        <a:t>Race/Ethnicity (OMB Categories)</a:t>
                      </a:r>
                    </a:p>
                  </a:txBody>
                  <a:tcPr>
                    <a:solidFill>
                      <a:schemeClr val="accent6">
                        <a:lumMod val="20000"/>
                        <a:lumOff val="80000"/>
                      </a:schemeClr>
                    </a:solidFill>
                  </a:tcPr>
                </a:tc>
                <a:tc>
                  <a:txBody>
                    <a:bodyPr/>
                    <a:lstStyle/>
                    <a:p>
                      <a:pPr algn="r"/>
                      <a:r>
                        <a:rPr lang="en-US" sz="2400" dirty="0"/>
                        <a:t>126</a:t>
                      </a:r>
                    </a:p>
                  </a:txBody>
                  <a:tcPr>
                    <a:solidFill>
                      <a:schemeClr val="accent6">
                        <a:lumMod val="20000"/>
                        <a:lumOff val="80000"/>
                      </a:schemeClr>
                    </a:solidFill>
                  </a:tcPr>
                </a:tc>
                <a:extLst>
                  <a:ext uri="{0D108BD9-81ED-4DB2-BD59-A6C34878D82A}">
                    <a16:rowId xmlns:a16="http://schemas.microsoft.com/office/drawing/2014/main" val="2227444029"/>
                  </a:ext>
                </a:extLst>
              </a:tr>
              <a:tr h="523276">
                <a:tc>
                  <a:txBody>
                    <a:bodyPr/>
                    <a:lstStyle/>
                    <a:p>
                      <a:r>
                        <a:rPr lang="en-US" sz="2400" dirty="0"/>
                        <a:t>Race/Ethnicity (SF2 Categories)</a:t>
                      </a:r>
                    </a:p>
                  </a:txBody>
                  <a:tcPr>
                    <a:solidFill>
                      <a:schemeClr val="bg1">
                        <a:lumMod val="85000"/>
                      </a:schemeClr>
                    </a:solidFill>
                  </a:tcPr>
                </a:tc>
                <a:tc>
                  <a:txBody>
                    <a:bodyPr/>
                    <a:lstStyle/>
                    <a:p>
                      <a:pPr algn="r"/>
                      <a:r>
                        <a:rPr lang="en-US" sz="2400" dirty="0"/>
                        <a:t>600</a:t>
                      </a:r>
                    </a:p>
                  </a:txBody>
                  <a:tcPr>
                    <a:solidFill>
                      <a:schemeClr val="bg1">
                        <a:lumMod val="85000"/>
                      </a:schemeClr>
                    </a:solidFill>
                  </a:tcPr>
                </a:tc>
                <a:extLst>
                  <a:ext uri="{0D108BD9-81ED-4DB2-BD59-A6C34878D82A}">
                    <a16:rowId xmlns:a16="http://schemas.microsoft.com/office/drawing/2014/main" val="4244604148"/>
                  </a:ext>
                </a:extLst>
              </a:tr>
              <a:tr h="523276">
                <a:tc>
                  <a:txBody>
                    <a:bodyPr/>
                    <a:lstStyle/>
                    <a:p>
                      <a:r>
                        <a:rPr lang="en-US" sz="2400" dirty="0"/>
                        <a:t>Relationship to person 1</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2400" dirty="0"/>
                        <a:t>17</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25578919"/>
                  </a:ext>
                </a:extLst>
              </a:tr>
              <a:tr h="523276">
                <a:tc>
                  <a:txBody>
                    <a:bodyPr/>
                    <a:lstStyle/>
                    <a:p>
                      <a:r>
                        <a:rPr lang="en-US" sz="2400" dirty="0"/>
                        <a:t>National histogram cells (OMB Categories)</a:t>
                      </a:r>
                    </a:p>
                  </a:txBody>
                  <a:tcPr>
                    <a:lnT w="762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2400" dirty="0"/>
                        <a:t>492,660</a:t>
                      </a:r>
                    </a:p>
                  </a:txBody>
                  <a:tcPr>
                    <a:lnT w="762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46755679"/>
                  </a:ext>
                </a:extLst>
              </a:tr>
            </a:tbl>
          </a:graphicData>
        </a:graphic>
      </p:graphicFrame>
      <p:sp>
        <p:nvSpPr>
          <p:cNvPr id="3" name="Slide Number Placeholder 2"/>
          <p:cNvSpPr>
            <a:spLocks noGrp="1"/>
          </p:cNvSpPr>
          <p:nvPr>
            <p:ph type="sldNum" sz="quarter" idx="12"/>
          </p:nvPr>
        </p:nvSpPr>
        <p:spPr/>
        <p:txBody>
          <a:bodyPr/>
          <a:lstStyle/>
          <a:p>
            <a:fld id="{24BFE6D4-27A9-4AE4-9EAE-AF75F97B179B}" type="slidenum">
              <a:rPr lang="en-US" smtClean="0"/>
              <a:t>6</a:t>
            </a:fld>
            <a:endParaRPr lang="en-US"/>
          </a:p>
        </p:txBody>
      </p:sp>
    </p:spTree>
    <p:extLst>
      <p:ext uri="{BB962C8B-B14F-4D97-AF65-F5344CB8AC3E}">
        <p14:creationId xmlns:p14="http://schemas.microsoft.com/office/powerpoint/2010/main" val="179339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a:t>
            </a:r>
            <a:r>
              <a:rPr lang="en-US" dirty="0" smtClean="0"/>
              <a:t>Publications</a:t>
            </a:r>
            <a:r>
              <a:rPr lang="en-US" dirty="0"/>
              <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740864" y="1628386"/>
          <a:ext cx="8710272" cy="4287029"/>
        </p:xfrm>
        <a:graphic>
          <a:graphicData uri="http://schemas.openxmlformats.org/drawingml/2006/table">
            <a:tbl>
              <a:tblPr firstRow="1" bandRow="1">
                <a:tableStyleId>{5C22544A-7EE6-4342-B048-85BDC9FD1C3A}</a:tableStyleId>
              </a:tblPr>
              <a:tblGrid>
                <a:gridCol w="6166770">
                  <a:extLst>
                    <a:ext uri="{9D8B030D-6E8A-4147-A177-3AD203B41FA5}">
                      <a16:colId xmlns:a16="http://schemas.microsoft.com/office/drawing/2014/main" val="258977139"/>
                    </a:ext>
                  </a:extLst>
                </a:gridCol>
                <a:gridCol w="2543502">
                  <a:extLst>
                    <a:ext uri="{9D8B030D-6E8A-4147-A177-3AD203B41FA5}">
                      <a16:colId xmlns:a16="http://schemas.microsoft.com/office/drawing/2014/main" val="2291934488"/>
                    </a:ext>
                  </a:extLst>
                </a:gridCol>
              </a:tblGrid>
              <a:tr h="989315">
                <a:tc>
                  <a:txBody>
                    <a:bodyPr/>
                    <a:lstStyle/>
                    <a:p>
                      <a:pPr algn="ctr"/>
                      <a:r>
                        <a:rPr lang="en-US" sz="2400" dirty="0"/>
                        <a:t>Publication</a:t>
                      </a:r>
                    </a:p>
                  </a:txBody>
                  <a:tcPr>
                    <a:solidFill>
                      <a:schemeClr val="accent6"/>
                    </a:solidFill>
                  </a:tcPr>
                </a:tc>
                <a:tc>
                  <a:txBody>
                    <a:bodyPr/>
                    <a:lstStyle/>
                    <a:p>
                      <a:pPr algn="ctr"/>
                      <a:r>
                        <a:rPr lang="en-US" sz="2400" dirty="0"/>
                        <a:t>Released counts (including zeros)</a:t>
                      </a:r>
                    </a:p>
                  </a:txBody>
                  <a:tcPr>
                    <a:solidFill>
                      <a:schemeClr val="accent6"/>
                    </a:solidFill>
                  </a:tcPr>
                </a:tc>
                <a:extLst>
                  <a:ext uri="{0D108BD9-81ED-4DB2-BD59-A6C34878D82A}">
                    <a16:rowId xmlns:a16="http://schemas.microsoft.com/office/drawing/2014/main" val="1491952384"/>
                  </a:ext>
                </a:extLst>
              </a:tr>
              <a:tr h="549619">
                <a:tc>
                  <a:txBody>
                    <a:bodyPr/>
                    <a:lstStyle/>
                    <a:p>
                      <a:r>
                        <a:rPr lang="en-US" sz="2400" dirty="0"/>
                        <a:t>PL94-171 Redistricting</a:t>
                      </a:r>
                    </a:p>
                  </a:txBody>
                  <a:tcPr>
                    <a:solidFill>
                      <a:schemeClr val="accent6">
                        <a:lumMod val="20000"/>
                        <a:lumOff val="80000"/>
                      </a:schemeClr>
                    </a:solidFill>
                  </a:tcPr>
                </a:tc>
                <a:tc>
                  <a:txBody>
                    <a:bodyPr/>
                    <a:lstStyle/>
                    <a:p>
                      <a:pPr algn="r"/>
                      <a:r>
                        <a:rPr lang="en-US" sz="2400" dirty="0"/>
                        <a:t>2,771,998,263</a:t>
                      </a:r>
                    </a:p>
                  </a:txBody>
                  <a:tcPr>
                    <a:solidFill>
                      <a:schemeClr val="accent6">
                        <a:lumMod val="20000"/>
                        <a:lumOff val="80000"/>
                      </a:schemeClr>
                    </a:solidFill>
                  </a:tcPr>
                </a:tc>
                <a:extLst>
                  <a:ext uri="{0D108BD9-81ED-4DB2-BD59-A6C34878D82A}">
                    <a16:rowId xmlns:a16="http://schemas.microsoft.com/office/drawing/2014/main" val="602240517"/>
                  </a:ext>
                </a:extLst>
              </a:tr>
              <a:tr h="549619">
                <a:tc>
                  <a:txBody>
                    <a:bodyPr/>
                    <a:lstStyle/>
                    <a:p>
                      <a:r>
                        <a:rPr lang="en-US" sz="2400" dirty="0"/>
                        <a:t>Balance of Summary File 1</a:t>
                      </a:r>
                    </a:p>
                  </a:txBody>
                  <a:tcPr>
                    <a:solidFill>
                      <a:schemeClr val="bg1">
                        <a:lumMod val="85000"/>
                      </a:schemeClr>
                    </a:solidFill>
                  </a:tcPr>
                </a:tc>
                <a:tc>
                  <a:txBody>
                    <a:bodyPr/>
                    <a:lstStyle/>
                    <a:p>
                      <a:pPr algn="r"/>
                      <a:r>
                        <a:rPr lang="en-US" sz="2400" dirty="0"/>
                        <a:t>2,806,899,669</a:t>
                      </a:r>
                    </a:p>
                  </a:txBody>
                  <a:tcPr>
                    <a:solidFill>
                      <a:schemeClr val="bg1">
                        <a:lumMod val="85000"/>
                      </a:schemeClr>
                    </a:solidFill>
                  </a:tcPr>
                </a:tc>
                <a:extLst>
                  <a:ext uri="{0D108BD9-81ED-4DB2-BD59-A6C34878D82A}">
                    <a16:rowId xmlns:a16="http://schemas.microsoft.com/office/drawing/2014/main" val="2762236341"/>
                  </a:ext>
                </a:extLst>
              </a:tr>
              <a:tr h="549619">
                <a:tc>
                  <a:txBody>
                    <a:bodyPr/>
                    <a:lstStyle/>
                    <a:p>
                      <a:r>
                        <a:rPr lang="en-US" sz="2400" dirty="0"/>
                        <a:t>Summary File 2</a:t>
                      </a:r>
                    </a:p>
                  </a:txBody>
                  <a:tcPr>
                    <a:solidFill>
                      <a:schemeClr val="accent6">
                        <a:lumMod val="20000"/>
                        <a:lumOff val="80000"/>
                      </a:schemeClr>
                    </a:solidFill>
                  </a:tcPr>
                </a:tc>
                <a:tc>
                  <a:txBody>
                    <a:bodyPr/>
                    <a:lstStyle/>
                    <a:p>
                      <a:pPr algn="r"/>
                      <a:r>
                        <a:rPr lang="en-US" sz="2400" dirty="0"/>
                        <a:t>2,093,683,376</a:t>
                      </a:r>
                    </a:p>
                  </a:txBody>
                  <a:tcPr>
                    <a:solidFill>
                      <a:schemeClr val="accent6">
                        <a:lumMod val="20000"/>
                        <a:lumOff val="80000"/>
                      </a:schemeClr>
                    </a:solidFill>
                  </a:tcPr>
                </a:tc>
                <a:extLst>
                  <a:ext uri="{0D108BD9-81ED-4DB2-BD59-A6C34878D82A}">
                    <a16:rowId xmlns:a16="http://schemas.microsoft.com/office/drawing/2014/main" val="2642191056"/>
                  </a:ext>
                </a:extLst>
              </a:tr>
              <a:tr h="549619">
                <a:tc>
                  <a:txBody>
                    <a:bodyPr/>
                    <a:lstStyle/>
                    <a:p>
                      <a:r>
                        <a:rPr lang="en-US" sz="2400" dirty="0"/>
                        <a:t>Public-use micro </a:t>
                      </a:r>
                      <a:r>
                        <a:rPr lang="en-US" sz="2400" dirty="0" smtClean="0"/>
                        <a:t>data sample</a:t>
                      </a:r>
                      <a:endParaRPr lang="en-US" sz="2400" dirty="0"/>
                    </a:p>
                  </a:txBody>
                  <a:tcPr>
                    <a:solidFill>
                      <a:schemeClr val="bg1">
                        <a:lumMod val="85000"/>
                      </a:schemeClr>
                    </a:solidFill>
                  </a:tcPr>
                </a:tc>
                <a:tc>
                  <a:txBody>
                    <a:bodyPr/>
                    <a:lstStyle/>
                    <a:p>
                      <a:pPr algn="r"/>
                      <a:r>
                        <a:rPr lang="en-US" sz="2400" dirty="0"/>
                        <a:t>30,874,554</a:t>
                      </a:r>
                    </a:p>
                  </a:txBody>
                  <a:tcPr>
                    <a:solidFill>
                      <a:schemeClr val="bg1">
                        <a:lumMod val="85000"/>
                      </a:schemeClr>
                    </a:solidFill>
                  </a:tcPr>
                </a:tc>
                <a:extLst>
                  <a:ext uri="{0D108BD9-81ED-4DB2-BD59-A6C34878D82A}">
                    <a16:rowId xmlns:a16="http://schemas.microsoft.com/office/drawing/2014/main" val="4130988440"/>
                  </a:ext>
                </a:extLst>
              </a:tr>
              <a:tr h="549619">
                <a:tc>
                  <a:txBody>
                    <a:bodyPr/>
                    <a:lstStyle/>
                    <a:p>
                      <a:r>
                        <a:rPr lang="en-US" sz="2400" dirty="0"/>
                        <a:t>Lower bound on published statistics</a:t>
                      </a:r>
                    </a:p>
                  </a:txBody>
                  <a:tcPr>
                    <a:solidFill>
                      <a:schemeClr val="accent6">
                        <a:lumMod val="20000"/>
                        <a:lumOff val="80000"/>
                      </a:schemeClr>
                    </a:solidFill>
                  </a:tcPr>
                </a:tc>
                <a:tc>
                  <a:txBody>
                    <a:bodyPr/>
                    <a:lstStyle/>
                    <a:p>
                      <a:pPr algn="r"/>
                      <a:r>
                        <a:rPr lang="en-US" sz="2400" dirty="0"/>
                        <a:t>7,703,455,862</a:t>
                      </a:r>
                    </a:p>
                  </a:txBody>
                  <a:tcPr>
                    <a:solidFill>
                      <a:schemeClr val="accent6">
                        <a:lumMod val="20000"/>
                        <a:lumOff val="80000"/>
                      </a:schemeClr>
                    </a:solidFill>
                  </a:tcPr>
                </a:tc>
                <a:extLst>
                  <a:ext uri="{0D108BD9-81ED-4DB2-BD59-A6C34878D82A}">
                    <a16:rowId xmlns:a16="http://schemas.microsoft.com/office/drawing/2014/main" val="2227444029"/>
                  </a:ext>
                </a:extLst>
              </a:tr>
              <a:tr h="549619">
                <a:tc>
                  <a:txBody>
                    <a:bodyPr/>
                    <a:lstStyle/>
                    <a:p>
                      <a:r>
                        <a:rPr lang="en-US" sz="2400" dirty="0"/>
                        <a:t>Statistics/person</a:t>
                      </a:r>
                    </a:p>
                  </a:txBody>
                  <a:tcPr>
                    <a:solidFill>
                      <a:schemeClr val="bg1">
                        <a:lumMod val="85000"/>
                      </a:schemeClr>
                    </a:solidFill>
                  </a:tcPr>
                </a:tc>
                <a:tc>
                  <a:txBody>
                    <a:bodyPr/>
                    <a:lstStyle/>
                    <a:p>
                      <a:pPr algn="r"/>
                      <a:r>
                        <a:rPr lang="en-US" sz="2400" dirty="0"/>
                        <a:t>25</a:t>
                      </a:r>
                    </a:p>
                  </a:txBody>
                  <a:tcPr>
                    <a:solidFill>
                      <a:schemeClr val="bg1">
                        <a:lumMod val="85000"/>
                      </a:schemeClr>
                    </a:solidFill>
                  </a:tcPr>
                </a:tc>
                <a:extLst>
                  <a:ext uri="{0D108BD9-81ED-4DB2-BD59-A6C34878D82A}">
                    <a16:rowId xmlns:a16="http://schemas.microsoft.com/office/drawing/2014/main" val="4244604148"/>
                  </a:ext>
                </a:extLst>
              </a:tr>
            </a:tbl>
          </a:graphicData>
        </a:graphic>
      </p:graphicFrame>
      <p:sp>
        <p:nvSpPr>
          <p:cNvPr id="4" name="Slide Number Placeholder 3"/>
          <p:cNvSpPr>
            <a:spLocks noGrp="1"/>
          </p:cNvSpPr>
          <p:nvPr>
            <p:ph type="sldNum" sz="quarter" idx="12"/>
          </p:nvPr>
        </p:nvSpPr>
        <p:spPr/>
        <p:txBody>
          <a:bodyPr/>
          <a:lstStyle/>
          <a:p>
            <a:fld id="{24BFE6D4-27A9-4AE4-9EAE-AF75F97B179B}" type="slidenum">
              <a:rPr lang="en-US" smtClean="0"/>
              <a:t>7</a:t>
            </a:fld>
            <a:endParaRPr lang="en-US"/>
          </a:p>
        </p:txBody>
      </p:sp>
    </p:spTree>
    <p:extLst>
      <p:ext uri="{BB962C8B-B14F-4D97-AF65-F5344CB8AC3E}">
        <p14:creationId xmlns:p14="http://schemas.microsoft.com/office/powerpoint/2010/main" val="99917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smtClean="0">
                <a:latin typeface="+mn-lt"/>
              </a:rPr>
              <a:t>The 2000 and 2010 Disclosure Avoidance System operated as a privacy filter:</a:t>
            </a:r>
            <a:endParaRPr lang="en-US" dirty="0">
              <a:latin typeface="+mn-lt"/>
            </a:endParaRPr>
          </a:p>
        </p:txBody>
      </p:sp>
      <p:sp>
        <p:nvSpPr>
          <p:cNvPr id="8" name="Rectangle 7"/>
          <p:cNvSpPr/>
          <p:nvPr/>
        </p:nvSpPr>
        <p:spPr>
          <a:xfrm>
            <a:off x="2614265" y="2841179"/>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Selection &amp; </a:t>
            </a:r>
            <a:r>
              <a:rPr lang="en-US" sz="1600" dirty="0" err="1" smtClean="0"/>
              <a:t>unduplication</a:t>
            </a:r>
            <a:r>
              <a:rPr lang="en-US" sz="1600" dirty="0" smtClean="0"/>
              <a:t>: </a:t>
            </a:r>
            <a:r>
              <a:rPr lang="en-US" sz="1600" b="1" dirty="0" smtClean="0"/>
              <a:t>Census Unedited File </a:t>
            </a:r>
            <a:endParaRPr lang="en-US" sz="1600" b="1" dirty="0"/>
          </a:p>
        </p:txBody>
      </p:sp>
      <p:sp>
        <p:nvSpPr>
          <p:cNvPr id="9" name="Rectangle 8"/>
          <p:cNvSpPr/>
          <p:nvPr/>
        </p:nvSpPr>
        <p:spPr>
          <a:xfrm>
            <a:off x="4833781" y="2841179"/>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Confidentiality edits (household swapping),  </a:t>
            </a:r>
            <a:r>
              <a:rPr lang="en-US" sz="1600" dirty="0"/>
              <a:t>tabulation recodes:  </a:t>
            </a:r>
            <a:r>
              <a:rPr lang="en-US" sz="1600" b="1" dirty="0"/>
              <a:t>Hundred-percent Detail File</a:t>
            </a:r>
          </a:p>
        </p:txBody>
      </p:sp>
      <p:sp>
        <p:nvSpPr>
          <p:cNvPr id="11" name="Rectangle 10"/>
          <p:cNvSpPr/>
          <p:nvPr/>
        </p:nvSpPr>
        <p:spPr>
          <a:xfrm>
            <a:off x="9979818" y="1680091"/>
            <a:ext cx="1995872"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SF2 </a:t>
            </a:r>
            <a:r>
              <a:rPr lang="en-US" sz="1600" dirty="0"/>
              <a:t>(SF3, SF4, … </a:t>
            </a:r>
            <a:r>
              <a:rPr lang="en-US" sz="1600" dirty="0" smtClean="0"/>
              <a:t>in 2000</a:t>
            </a:r>
            <a:r>
              <a:rPr lang="en-US" sz="1600" dirty="0"/>
              <a:t>)</a:t>
            </a:r>
          </a:p>
        </p:txBody>
      </p:sp>
      <p:sp>
        <p:nvSpPr>
          <p:cNvPr id="12" name="Rectangle 11"/>
          <p:cNvSpPr/>
          <p:nvPr/>
        </p:nvSpPr>
        <p:spPr>
          <a:xfrm>
            <a:off x="9979819" y="4572000"/>
            <a:ext cx="1995871"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4349531"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6678550"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Raw data from respondents: </a:t>
            </a:r>
            <a:r>
              <a:rPr lang="en-US" sz="1600" b="1" dirty="0" smtClean="0"/>
              <a:t>Decennial Response File</a:t>
            </a:r>
            <a:endParaRPr lang="en-US" sz="1600" b="1" dirty="0"/>
          </a:p>
        </p:txBody>
      </p:sp>
      <p:cxnSp>
        <p:nvCxnSpPr>
          <p:cNvPr id="35" name="Straight Arrow Connector 34"/>
          <p:cNvCxnSpPr>
            <a:stCxn id="22" idx="3"/>
            <a:endCxn id="8" idx="1"/>
          </p:cNvCxnSpPr>
          <p:nvPr/>
        </p:nvCxnSpPr>
        <p:spPr>
          <a:xfrm>
            <a:off x="2223644" y="3575362"/>
            <a:ext cx="39062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74" y="4386885"/>
            <a:ext cx="1792495" cy="1346200"/>
          </a:xfrm>
          <a:prstGeom prst="rect">
            <a:avLst/>
          </a:prstGeom>
        </p:spPr>
      </p:pic>
      <p:sp>
        <p:nvSpPr>
          <p:cNvPr id="17" name="TextBox 16"/>
          <p:cNvSpPr txBox="1"/>
          <p:nvPr/>
        </p:nvSpPr>
        <p:spPr>
          <a:xfrm>
            <a:off x="221879" y="2289420"/>
            <a:ext cx="2001765" cy="307777"/>
          </a:xfrm>
          <a:prstGeom prst="rect">
            <a:avLst/>
          </a:prstGeom>
          <a:solidFill>
            <a:srgbClr val="FF0000"/>
          </a:solidFill>
        </p:spPr>
        <p:txBody>
          <a:bodyPr wrap="square" rtlCol="0">
            <a:spAutoFit/>
          </a:bodyPr>
          <a:lstStyle/>
          <a:p>
            <a:pPr algn="ctr"/>
            <a:r>
              <a:rPr lang="en-US" sz="1400" dirty="0" smtClean="0">
                <a:solidFill>
                  <a:schemeClr val="bg1"/>
                </a:solidFill>
              </a:rPr>
              <a:t>Red = Confidential Data</a:t>
            </a:r>
            <a:endParaRPr lang="en-US" sz="1400" dirty="0">
              <a:solidFill>
                <a:schemeClr val="bg1"/>
              </a:solidFill>
            </a:endParaRPr>
          </a:p>
        </p:txBody>
      </p:sp>
      <p:sp>
        <p:nvSpPr>
          <p:cNvPr id="19" name="TextBox 18"/>
          <p:cNvSpPr txBox="1"/>
          <p:nvPr/>
        </p:nvSpPr>
        <p:spPr>
          <a:xfrm>
            <a:off x="9979818" y="1183545"/>
            <a:ext cx="1995872" cy="338554"/>
          </a:xfrm>
          <a:prstGeom prst="rect">
            <a:avLst/>
          </a:prstGeom>
          <a:solidFill>
            <a:srgbClr val="0070C0"/>
          </a:solidFill>
        </p:spPr>
        <p:txBody>
          <a:bodyPr wrap="square" rtlCol="0">
            <a:spAutoFit/>
          </a:bodyPr>
          <a:lstStyle/>
          <a:p>
            <a:pPr algn="ctr"/>
            <a:r>
              <a:rPr lang="en-US" sz="1600" dirty="0" smtClean="0">
                <a:solidFill>
                  <a:schemeClr val="bg1"/>
                </a:solidFill>
              </a:rPr>
              <a:t>Blue = Public Data</a:t>
            </a:r>
            <a:endParaRPr lang="en-US" sz="1600" dirty="0">
              <a:solidFill>
                <a:schemeClr val="bg1"/>
              </a:solidFill>
            </a:endParaRPr>
          </a:p>
        </p:txBody>
      </p:sp>
      <p:sp>
        <p:nvSpPr>
          <p:cNvPr id="3" name="Slide Number Placeholder 2"/>
          <p:cNvSpPr>
            <a:spLocks noGrp="1"/>
          </p:cNvSpPr>
          <p:nvPr>
            <p:ph type="sldNum" sz="quarter" idx="12"/>
          </p:nvPr>
        </p:nvSpPr>
        <p:spPr/>
        <p:txBody>
          <a:bodyPr/>
          <a:lstStyle/>
          <a:p>
            <a:fld id="{6B70B6FD-B4DD-4C3C-B591-D26FF6FF6394}" type="slidenum">
              <a:rPr lang="en-US" smtClean="0"/>
              <a:t>8</a:t>
            </a:fld>
            <a:endParaRPr lang="en-US"/>
          </a:p>
        </p:txBody>
      </p:sp>
    </p:spTree>
    <p:extLst>
      <p:ext uri="{BB962C8B-B14F-4D97-AF65-F5344CB8AC3E}">
        <p14:creationId xmlns:p14="http://schemas.microsoft.com/office/powerpoint/2010/main" val="154443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protection system relied on swapping households:</a:t>
            </a:r>
            <a:endParaRPr lang="en-US" dirty="0"/>
          </a:p>
        </p:txBody>
      </p:sp>
      <p:sp>
        <p:nvSpPr>
          <p:cNvPr id="3" name="Content Placeholder 2"/>
          <p:cNvSpPr>
            <a:spLocks noGrp="1"/>
          </p:cNvSpPr>
          <p:nvPr>
            <p:ph idx="13"/>
          </p:nvPr>
        </p:nvSpPr>
        <p:spPr/>
        <p:txBody>
          <a:bodyPr>
            <a:normAutofit lnSpcReduction="10000"/>
          </a:bodyPr>
          <a:lstStyle/>
          <a:p>
            <a:r>
              <a:rPr lang="en-US" dirty="0" smtClean="0"/>
              <a:t>Advantages of swapping:</a:t>
            </a:r>
          </a:p>
          <a:p>
            <a:pPr lvl="1"/>
            <a:r>
              <a:rPr lang="en-US" dirty="0" smtClean="0"/>
              <a:t>Easy to understand</a:t>
            </a:r>
          </a:p>
          <a:p>
            <a:pPr lvl="1"/>
            <a:r>
              <a:rPr lang="en-US" dirty="0" smtClean="0"/>
              <a:t>Does not affect state counts if swaps are within a state</a:t>
            </a:r>
          </a:p>
          <a:p>
            <a:pPr lvl="1"/>
            <a:r>
              <a:rPr lang="en-US" dirty="0" smtClean="0"/>
              <a:t>Can be run state-by-state</a:t>
            </a:r>
          </a:p>
          <a:p>
            <a:pPr lvl="1"/>
            <a:r>
              <a:rPr lang="en-US" dirty="0" smtClean="0"/>
              <a:t>Operation is “invisible” to rest of Census </a:t>
            </a:r>
            <a:r>
              <a:rPr lang="en-US" dirty="0" smtClean="0"/>
              <a:t>processing</a:t>
            </a:r>
            <a:endParaRPr lang="en-US" dirty="0" smtClean="0"/>
          </a:p>
          <a:p>
            <a:r>
              <a:rPr lang="en-US" dirty="0" smtClean="0"/>
              <a:t>Disadvantages:</a:t>
            </a:r>
          </a:p>
          <a:p>
            <a:pPr lvl="1"/>
            <a:r>
              <a:rPr lang="en-US" dirty="0" smtClean="0"/>
              <a:t>Does not consider or protect against</a:t>
            </a:r>
            <a:br>
              <a:rPr lang="en-US" dirty="0" smtClean="0"/>
            </a:br>
            <a:r>
              <a:rPr lang="en-US" dirty="0" smtClean="0"/>
              <a:t>database reconstruction attacks</a:t>
            </a:r>
          </a:p>
          <a:p>
            <a:pPr lvl="1"/>
            <a:r>
              <a:rPr lang="en-US" dirty="0" smtClean="0"/>
              <a:t>Does not provide formal privacy guarantees</a:t>
            </a:r>
          </a:p>
          <a:p>
            <a:pPr lvl="1"/>
            <a:r>
              <a:rPr lang="en-US" dirty="0" smtClean="0"/>
              <a:t>Swap rate and details of swapping must remain secret</a:t>
            </a:r>
          </a:p>
          <a:p>
            <a:pPr lvl="1"/>
            <a:r>
              <a:rPr lang="en-US" dirty="0" smtClean="0"/>
              <a:t>Privacy guarantee based on the lack of external data</a:t>
            </a:r>
            <a:endParaRPr lang="en-US" dirty="0"/>
          </a:p>
        </p:txBody>
      </p:sp>
      <p:grpSp>
        <p:nvGrpSpPr>
          <p:cNvPr id="4" name="Group 3"/>
          <p:cNvGrpSpPr/>
          <p:nvPr/>
        </p:nvGrpSpPr>
        <p:grpSpPr>
          <a:xfrm>
            <a:off x="7848600" y="2053288"/>
            <a:ext cx="4114800" cy="4186888"/>
            <a:chOff x="7848600" y="2207699"/>
            <a:chExt cx="4114800" cy="4186888"/>
          </a:xfrm>
        </p:grpSpPr>
        <p:sp>
          <p:nvSpPr>
            <p:cNvPr id="6" name="TextBox 5"/>
            <p:cNvSpPr txBox="1"/>
            <p:nvPr/>
          </p:nvSpPr>
          <p:spPr>
            <a:xfrm>
              <a:off x="9532828" y="6025255"/>
              <a:ext cx="1095172" cy="369332"/>
            </a:xfrm>
            <a:prstGeom prst="rect">
              <a:avLst/>
            </a:prstGeom>
            <a:noFill/>
          </p:spPr>
          <p:txBody>
            <a:bodyPr wrap="none" rtlCol="0">
              <a:spAutoFit/>
            </a:bodyPr>
            <a:lstStyle/>
            <a:p>
              <a:r>
                <a:rPr lang="en-US" dirty="0" smtClean="0"/>
                <a:t>State “X”</a:t>
              </a:r>
              <a:endParaRPr lang="en-US" dirty="0"/>
            </a:p>
          </p:txBody>
        </p:sp>
        <p:grpSp>
          <p:nvGrpSpPr>
            <p:cNvPr id="12" name="Group 11"/>
            <p:cNvGrpSpPr/>
            <p:nvPr/>
          </p:nvGrpSpPr>
          <p:grpSpPr>
            <a:xfrm>
              <a:off x="7848600" y="2207699"/>
              <a:ext cx="4114800" cy="3770493"/>
              <a:chOff x="7620000" y="2209800"/>
              <a:chExt cx="4114800" cy="3770493"/>
            </a:xfrm>
          </p:grpSpPr>
          <p:sp>
            <p:nvSpPr>
              <p:cNvPr id="5" name="Isosceles Triangle 4"/>
              <p:cNvSpPr/>
              <p:nvPr/>
            </p:nvSpPr>
            <p:spPr>
              <a:xfrm>
                <a:off x="7620000" y="2209800"/>
                <a:ext cx="4114800" cy="3733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8737600" y="3429000"/>
                <a:ext cx="1600200" cy="2514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03890" y="3192996"/>
                <a:ext cx="1395510" cy="523220"/>
              </a:xfrm>
              <a:prstGeom prst="rect">
                <a:avLst/>
              </a:prstGeom>
              <a:noFill/>
              <a:ln>
                <a:noFill/>
              </a:ln>
            </p:spPr>
            <p:txBody>
              <a:bodyPr wrap="none" rtlCol="0">
                <a:spAutoFit/>
              </a:bodyPr>
              <a:lstStyle/>
              <a:p>
                <a:r>
                  <a:rPr lang="en-US" sz="2800" b="1" dirty="0" smtClean="0">
                    <a:solidFill>
                      <a:srgbClr val="FFC000"/>
                    </a:solidFill>
                  </a:rPr>
                  <a:t>Town 1</a:t>
                </a:r>
                <a:endParaRPr lang="en-US" sz="2800" b="1" dirty="0">
                  <a:solidFill>
                    <a:srgbClr val="FFC000"/>
                  </a:solidFill>
                </a:endParaRPr>
              </a:p>
            </p:txBody>
          </p:sp>
          <p:sp>
            <p:nvSpPr>
              <p:cNvPr id="16" name="TextBox 15"/>
              <p:cNvSpPr txBox="1"/>
              <p:nvPr/>
            </p:nvSpPr>
            <p:spPr>
              <a:xfrm>
                <a:off x="10275799" y="5457073"/>
                <a:ext cx="1395510" cy="523220"/>
              </a:xfrm>
              <a:prstGeom prst="rect">
                <a:avLst/>
              </a:prstGeom>
              <a:noFill/>
              <a:ln>
                <a:noFill/>
              </a:ln>
            </p:spPr>
            <p:txBody>
              <a:bodyPr wrap="none" rtlCol="0">
                <a:spAutoFit/>
              </a:bodyPr>
              <a:lstStyle/>
              <a:p>
                <a:r>
                  <a:rPr lang="en-US" sz="2800" b="1" dirty="0" smtClean="0">
                    <a:solidFill>
                      <a:srgbClr val="FFC000"/>
                    </a:solidFill>
                  </a:rPr>
                  <a:t>Town 2</a:t>
                </a:r>
                <a:endParaRPr lang="en-US" sz="2800" b="1" dirty="0">
                  <a:solidFill>
                    <a:srgbClr val="FFC000"/>
                  </a:solidFill>
                </a:endParaRPr>
              </a:p>
            </p:txBody>
          </p:sp>
        </p:grpSp>
      </p:grpSp>
      <p:sp>
        <p:nvSpPr>
          <p:cNvPr id="8" name="Slide Number Placeholder 7"/>
          <p:cNvSpPr>
            <a:spLocks noGrp="1"/>
          </p:cNvSpPr>
          <p:nvPr>
            <p:ph type="sldNum" sz="quarter" idx="12"/>
          </p:nvPr>
        </p:nvSpPr>
        <p:spPr/>
        <p:txBody>
          <a:bodyPr/>
          <a:lstStyle/>
          <a:p>
            <a:fld id="{6B70B6FD-B4DD-4C3C-B591-D26FF6FF6394}" type="slidenum">
              <a:rPr lang="en-US" smtClean="0"/>
              <a:t>9</a:t>
            </a:fld>
            <a:endParaRPr lang="en-US"/>
          </a:p>
        </p:txBody>
      </p:sp>
    </p:spTree>
    <p:extLst>
      <p:ext uri="{BB962C8B-B14F-4D97-AF65-F5344CB8AC3E}">
        <p14:creationId xmlns:p14="http://schemas.microsoft.com/office/powerpoint/2010/main" val="226946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CC3319-1ADD-4A59-AFDD-715DE90A3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B00651-FE08-4BF5-B9EB-3D5E51C18001}"/>
</file>

<file path=customXml/itemProps3.xml><?xml version="1.0" encoding="utf-8"?>
<ds:datastoreItem xmlns:ds="http://schemas.openxmlformats.org/officeDocument/2006/customXml" ds:itemID="{BAB749D9-A4A2-4C77-A226-1EAB617FD561}"/>
</file>

<file path=customXml/itemProps4.xml><?xml version="1.0" encoding="utf-8"?>
<ds:datastoreItem xmlns:ds="http://schemas.openxmlformats.org/officeDocument/2006/customXml" ds:itemID="{32F0B9AD-5FE1-47F7-97C4-FD87FADD30AE}"/>
</file>

<file path=docProps/app.xml><?xml version="1.0" encoding="utf-8"?>
<Properties xmlns="http://schemas.openxmlformats.org/officeDocument/2006/extended-properties" xmlns:vt="http://schemas.openxmlformats.org/officeDocument/2006/docPropsVTypes">
  <Template>PPT Standard Widescreen Template March 2018</Template>
  <TotalTime>1237</TotalTime>
  <Words>3331</Words>
  <Application>Microsoft Office PowerPoint</Application>
  <PresentationFormat>Widescreen</PresentationFormat>
  <Paragraphs>418</Paragraphs>
  <Slides>42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Symbol</vt:lpstr>
      <vt:lpstr>Office Theme</vt:lpstr>
      <vt:lpstr>The U.S. Census Bureau Adopts Differential Privacy</vt:lpstr>
      <vt:lpstr>Acknowledgments and Disclaimer</vt:lpstr>
      <vt:lpstr>Disclosure Avoidance for the 2010 Census</vt:lpstr>
      <vt:lpstr>PowerPoint Presentation</vt:lpstr>
      <vt:lpstr>2010 Census of Population and Housing</vt:lpstr>
      <vt:lpstr>2010 Census Person-Level Database Schema</vt:lpstr>
      <vt:lpstr>2010 Census: Summary of Publications (approximate counts)</vt:lpstr>
      <vt:lpstr>The 2000 and 2010 Disclosure Avoidance System operated as a privacy filter:</vt:lpstr>
      <vt:lpstr>The protection system relied on swapping households:</vt:lpstr>
      <vt:lpstr>Database Reconstruction</vt:lpstr>
      <vt:lpstr>(Dinur Nissim 2003): Database Reconstruction</vt:lpstr>
      <vt:lpstr>PowerPoint Presentation</vt:lpstr>
      <vt:lpstr>Reconstruction Equation System</vt:lpstr>
      <vt:lpstr>Properties of the Reconstruction</vt:lpstr>
      <vt:lpstr>Results Using the Published 2010 Census</vt:lpstr>
      <vt:lpstr>Formal Privacy</vt:lpstr>
      <vt:lpstr>(Dwork, McSherry, Nissim &amp; Smith 2006):  Differential Privacy</vt:lpstr>
      <vt:lpstr>The DP tradeoff: Accuracy vs. Privacy-loss</vt:lpstr>
      <vt:lpstr>OnTheMap was the Census Bureau’s first product to use Differential Privacy</vt:lpstr>
      <vt:lpstr>OnTheMap was much easier to make formally private than the decennial census</vt:lpstr>
      <vt:lpstr>Formal Privacy and the 2020 Census</vt:lpstr>
      <vt:lpstr>In 2017, the Census Bureau announced that it would use differential privacy for the 2020 Census.</vt:lpstr>
      <vt:lpstr>Consider a census block</vt:lpstr>
      <vt:lpstr>There was no off-the-shelf system for applying differential privacy to a national census</vt:lpstr>
      <vt:lpstr>We have created a “Disclosure Avoidance System” that drops into the 2020 Census production system</vt:lpstr>
      <vt:lpstr>The disclosure avoidance system uses differential privacy to defend against a reconstruction attack </vt:lpstr>
      <vt:lpstr>The Disclosure Avoidance System Relies on Injecting Noise with Formal Privacy Rules</vt:lpstr>
      <vt:lpstr>The Challenge of Creating the 2020 DAS</vt:lpstr>
      <vt:lpstr>And we can make the DAS public!</vt:lpstr>
      <vt:lpstr>Demonstration of the Actual 2020 Disclosure Avoidance System Using Public 1940 Census Data</vt:lpstr>
      <vt:lpstr>PowerPoint Presentation</vt:lpstr>
      <vt:lpstr>PowerPoint Presentation</vt:lpstr>
      <vt:lpstr>Managing the Tradeoff</vt:lpstr>
      <vt:lpstr>PowerPoint Presentation</vt:lpstr>
      <vt:lpstr>How to Think about the Social Choice Problem</vt:lpstr>
      <vt:lpstr>PowerPoint Presentation</vt:lpstr>
      <vt:lpstr>But the Choice Problem for Redistricting  Tabulations Is More Challenging</vt:lpstr>
      <vt:lpstr>PowerPoint Presentation</vt:lpstr>
      <vt:lpstr>PowerPoint Presentation</vt:lpstr>
      <vt:lpstr>PowerPoint Presentation</vt:lpstr>
      <vt:lpstr>Thank you</vt:lpstr>
      <vt:lpstr>References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Maron Abowd (CENSUS/ADRM FED)</dc:creator>
  <cp:lastModifiedBy>John Maron Abowd (CENSUS/ADRM FED)</cp:lastModifiedBy>
  <cp:revision>79</cp:revision>
  <cp:lastPrinted>2018-03-14T19:21:29Z</cp:lastPrinted>
  <dcterms:created xsi:type="dcterms:W3CDTF">2018-07-10T15:38:46Z</dcterms:created>
  <dcterms:modified xsi:type="dcterms:W3CDTF">2018-10-18T10:24:35Z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y fmtid="{D5CDD505-2E9C-101B-9397-08002B2CF9AE}" pid="3" name="_dlc_DocIdItemGuid">
    <vt:lpwstr>4679d283-419e-4149-a499-5e2b0634dae0</vt:lpwstr>
  </property>
</Properties>
</file>