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31" r:id="rId1"/>
  </p:sldMasterIdLst>
  <p:notesMasterIdLst>
    <p:notesMasterId r:id="rId37"/>
  </p:notesMasterIdLst>
  <p:sldIdLst>
    <p:sldId id="291" r:id="rId2"/>
    <p:sldId id="373" r:id="rId3"/>
    <p:sldId id="374" r:id="rId4"/>
    <p:sldId id="409" r:id="rId5"/>
    <p:sldId id="364" r:id="rId6"/>
    <p:sldId id="438" r:id="rId7"/>
    <p:sldId id="365" r:id="rId8"/>
    <p:sldId id="366" r:id="rId9"/>
    <p:sldId id="411" r:id="rId10"/>
    <p:sldId id="436" r:id="rId11"/>
    <p:sldId id="412" r:id="rId12"/>
    <p:sldId id="413" r:id="rId13"/>
    <p:sldId id="414" r:id="rId14"/>
    <p:sldId id="415" r:id="rId15"/>
    <p:sldId id="416" r:id="rId16"/>
    <p:sldId id="417" r:id="rId17"/>
    <p:sldId id="418" r:id="rId18"/>
    <p:sldId id="419" r:id="rId19"/>
    <p:sldId id="420" r:id="rId20"/>
    <p:sldId id="421" r:id="rId21"/>
    <p:sldId id="422" r:id="rId22"/>
    <p:sldId id="434" r:id="rId23"/>
    <p:sldId id="423" r:id="rId24"/>
    <p:sldId id="424" r:id="rId25"/>
    <p:sldId id="425" r:id="rId26"/>
    <p:sldId id="426" r:id="rId27"/>
    <p:sldId id="428" r:id="rId28"/>
    <p:sldId id="429" r:id="rId29"/>
    <p:sldId id="430" r:id="rId30"/>
    <p:sldId id="431" r:id="rId31"/>
    <p:sldId id="432" r:id="rId32"/>
    <p:sldId id="433" r:id="rId33"/>
    <p:sldId id="435" r:id="rId34"/>
    <p:sldId id="383" r:id="rId35"/>
    <p:sldId id="3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9F1301"/>
    <a:srgbClr val="941102"/>
    <a:srgbClr val="EA2102"/>
    <a:srgbClr val="FF3364"/>
    <a:srgbClr val="55A777"/>
    <a:srgbClr val="829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4"/>
    <p:restoredTop sz="89637"/>
  </p:normalViewPr>
  <p:slideViewPr>
    <p:cSldViewPr snapToGrid="0" snapToObjects="1">
      <p:cViewPr>
        <p:scale>
          <a:sx n="100" d="100"/>
          <a:sy n="100" d="100"/>
        </p:scale>
        <p:origin x="944" y="208"/>
      </p:cViewPr>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08246-067F-3B49-8319-C3BD6719242B}" type="datetimeFigureOut">
              <a:rPr lang="en-US" smtClean="0"/>
              <a:t>6/11/18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18E0A-537A-774C-AD74-88010015C936}" type="slidenum">
              <a:rPr lang="en-US" smtClean="0"/>
              <a:t>‹#›</a:t>
            </a:fld>
            <a:endParaRPr lang="en-US"/>
          </a:p>
        </p:txBody>
      </p:sp>
    </p:spTree>
    <p:extLst>
      <p:ext uri="{BB962C8B-B14F-4D97-AF65-F5344CB8AC3E}">
        <p14:creationId xmlns:p14="http://schemas.microsoft.com/office/powerpoint/2010/main" val="16133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8E0A-537A-774C-AD74-88010015C936}" type="slidenum">
              <a:rPr lang="en-US" smtClean="0"/>
              <a:t>0</a:t>
            </a:fld>
            <a:endParaRPr lang="en-US"/>
          </a:p>
        </p:txBody>
      </p:sp>
    </p:spTree>
    <p:extLst>
      <p:ext uri="{BB962C8B-B14F-4D97-AF65-F5344CB8AC3E}">
        <p14:creationId xmlns:p14="http://schemas.microsoft.com/office/powerpoint/2010/main" val="194671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8E0A-537A-774C-AD74-88010015C936}" type="slidenum">
              <a:rPr lang="en-US" smtClean="0"/>
              <a:t>30</a:t>
            </a:fld>
            <a:endParaRPr lang="en-US"/>
          </a:p>
        </p:txBody>
      </p:sp>
    </p:spTree>
    <p:extLst>
      <p:ext uri="{BB962C8B-B14F-4D97-AF65-F5344CB8AC3E}">
        <p14:creationId xmlns:p14="http://schemas.microsoft.com/office/powerpoint/2010/main" val="39389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8E0A-537A-774C-AD74-88010015C936}" type="slidenum">
              <a:rPr lang="en-US" smtClean="0"/>
              <a:t>31</a:t>
            </a:fld>
            <a:endParaRPr lang="en-US"/>
          </a:p>
        </p:txBody>
      </p:sp>
    </p:spTree>
    <p:extLst>
      <p:ext uri="{BB962C8B-B14F-4D97-AF65-F5344CB8AC3E}">
        <p14:creationId xmlns:p14="http://schemas.microsoft.com/office/powerpoint/2010/main" val="94562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8E0A-537A-774C-AD74-88010015C936}" type="slidenum">
              <a:rPr lang="en-US" smtClean="0"/>
              <a:t>34</a:t>
            </a:fld>
            <a:endParaRPr lang="en-US"/>
          </a:p>
        </p:txBody>
      </p:sp>
    </p:spTree>
    <p:extLst>
      <p:ext uri="{BB962C8B-B14F-4D97-AF65-F5344CB8AC3E}">
        <p14:creationId xmlns:p14="http://schemas.microsoft.com/office/powerpoint/2010/main" val="189235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exactly what we get with differential privacy, which was defined in 2006 by </a:t>
            </a:r>
            <a:r>
              <a:rPr lang="en-US" baseline="0" dirty="0" err="1" smtClean="0"/>
              <a:t>Dwork</a:t>
            </a:r>
            <a:r>
              <a:rPr lang="en-US" baseline="0" dirty="0" smtClean="0"/>
              <a:t> </a:t>
            </a:r>
            <a:r>
              <a:rPr lang="en-US" baseline="0" dirty="0" err="1" smtClean="0"/>
              <a:t>McSherry</a:t>
            </a:r>
            <a:r>
              <a:rPr lang="en-US" baseline="0" dirty="0" smtClean="0"/>
              <a:t> </a:t>
            </a:r>
            <a:r>
              <a:rPr lang="en-US" baseline="0" dirty="0" err="1" smtClean="0"/>
              <a:t>Nissim</a:t>
            </a:r>
            <a:r>
              <a:rPr lang="en-US" baseline="0" dirty="0" smtClean="0"/>
              <a:t> and Smith.  Informally, differential privacy bounds the maximum amount that </a:t>
            </a:r>
            <a:r>
              <a:rPr lang="en-US" dirty="0" smtClean="0"/>
              <a:t>one person’s data can change the output of a computation.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--Formally,</a:t>
            </a:r>
            <a:r>
              <a:rPr lang="en-US" baseline="0" dirty="0" smtClean="0"/>
              <a:t> we say that an algorithm that maps from an n-tuple of types, think of this as the data of n people, to some output range R, is epsilon parameterized differentially private if for all pairs of neighboring databases that differ in only one person’s data, the distributions over the algorithm’s output on these two neighboring inputs must be close in this multiplicative sense.  This means that if one person changes their data, the probability of the algorithm producing any particular output can’t change by more than a multiplicative factor of e to epsilon.  For small epsilon, this multiplicative factor is close to 1 plus epsilon.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does this achieve what we want?  Think of this subset S as the set of all bad outcomes, whatever that may be.  Your dad finding out that you’re pregnant, or your health insurance prices increasing because you participated in a medical study.  A differentially private algorithm promises that the probability of this bad event occurring is going to be approximately the same, no matter what your data says.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strong worst-case guarantee that holds for all databases, for all changes you might make to one person’s data, and for all sets S of bad outcomes.</a:t>
            </a:r>
          </a:p>
        </p:txBody>
      </p:sp>
      <p:sp>
        <p:nvSpPr>
          <p:cNvPr id="4" name="Slide Number Placeholder 3"/>
          <p:cNvSpPr>
            <a:spLocks noGrp="1"/>
          </p:cNvSpPr>
          <p:nvPr>
            <p:ph type="sldNum" sz="quarter" idx="10"/>
          </p:nvPr>
        </p:nvSpPr>
        <p:spPr/>
        <p:txBody>
          <a:bodyPr/>
          <a:lstStyle/>
          <a:p>
            <a:fld id="{C8D65F28-0DDA-CD4B-B3ED-7E24187D5C10}" type="slidenum">
              <a:rPr lang="en-US" smtClean="0"/>
              <a:t>4</a:t>
            </a:fld>
            <a:endParaRPr lang="en-US"/>
          </a:p>
        </p:txBody>
      </p:sp>
    </p:spTree>
    <p:extLst>
      <p:ext uri="{BB962C8B-B14F-4D97-AF65-F5344CB8AC3E}">
        <p14:creationId xmlns:p14="http://schemas.microsoft.com/office/powerpoint/2010/main" val="18315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--Differential privacy has a number of desirable properties.  For starters,</a:t>
            </a:r>
            <a:r>
              <a:rPr lang="en-US" baseline="0" dirty="0" smtClean="0"/>
              <a:t> information structures no longer have to be the binary extremes: sharing information or not sharing.  The parameterized definition allows us to move smoothly between these two informational extreme points.</a:t>
            </a:r>
          </a:p>
          <a:p>
            <a:r>
              <a:rPr lang="en-US" baseline="0" dirty="0" smtClean="0"/>
              <a:t>--It is also robust to post-processing, meaning that no adversary can take the output of your differentially private algorithm, and sit in the corner and think really hard or run additional computations to break the privacy guarantee.</a:t>
            </a:r>
          </a:p>
          <a:p>
            <a:r>
              <a:rPr lang="en-US" baseline="0" dirty="0" smtClean="0"/>
              <a:t>--Differentially private algorithms compose adaptively, so the privacy guarantee degrades gracefully as more computations are performed on the same data.</a:t>
            </a:r>
          </a:p>
          <a:p>
            <a:r>
              <a:rPr lang="en-US" baseline="0" dirty="0" smtClean="0"/>
              <a:t>--Over the past decade, a rich algorithmic toolkit has been developed for many application areas, </a:t>
            </a:r>
            <a:r>
              <a:rPr lang="en-US" dirty="0" smtClean="0"/>
              <a:t>including</a:t>
            </a:r>
            <a:r>
              <a:rPr lang="en-US" baseline="0" dirty="0" smtClean="0"/>
              <a:t> machine learning, algorithmic economics, statistics, optimization.  Most settings you can think of, there probably already exist differentially private algorithms to solve your favorite problems.</a:t>
            </a:r>
          </a:p>
          <a:p>
            <a:r>
              <a:rPr lang="en-US" baseline="0" dirty="0" smtClean="0"/>
              <a:t>--Why am I giving this talk at all?  It sounds like privacy is solved!  Well, most of the work in this area assumes privacy happens in a vacuum.  It assumes you already have a fixed database, and you pick your epsilon to balance the privacy rights of the individuals with the accuracy rights of the analyst, you perform your computation, and then you go home.  This approach ignores strategic and human aspects of the privacy problem.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D65F28-0DDA-CD4B-B3ED-7E24187D5C10}" type="slidenum">
              <a:rPr lang="en-US" smtClean="0"/>
              <a:t>6</a:t>
            </a:fld>
            <a:endParaRPr lang="en-US"/>
          </a:p>
        </p:txBody>
      </p:sp>
    </p:spTree>
    <p:extLst>
      <p:ext uri="{BB962C8B-B14F-4D97-AF65-F5344CB8AC3E}">
        <p14:creationId xmlns:p14="http://schemas.microsoft.com/office/powerpoint/2010/main" val="202930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8E0A-537A-774C-AD74-88010015C936}" type="slidenum">
              <a:rPr lang="en-US" smtClean="0"/>
              <a:t>8</a:t>
            </a:fld>
            <a:endParaRPr lang="en-US"/>
          </a:p>
        </p:txBody>
      </p:sp>
    </p:spTree>
    <p:extLst>
      <p:ext uri="{BB962C8B-B14F-4D97-AF65-F5344CB8AC3E}">
        <p14:creationId xmlns:p14="http://schemas.microsoft.com/office/powerpoint/2010/main" val="102793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8E0A-537A-774C-AD74-88010015C936}" type="slidenum">
              <a:rPr lang="en-US" smtClean="0"/>
              <a:t>14</a:t>
            </a:fld>
            <a:endParaRPr lang="en-US"/>
          </a:p>
        </p:txBody>
      </p:sp>
    </p:spTree>
    <p:extLst>
      <p:ext uri="{BB962C8B-B14F-4D97-AF65-F5344CB8AC3E}">
        <p14:creationId xmlns:p14="http://schemas.microsoft.com/office/powerpoint/2010/main" val="38197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8E0A-537A-774C-AD74-88010015C936}" type="slidenum">
              <a:rPr lang="en-US" smtClean="0"/>
              <a:t>17</a:t>
            </a:fld>
            <a:endParaRPr lang="en-US"/>
          </a:p>
        </p:txBody>
      </p:sp>
    </p:spTree>
    <p:extLst>
      <p:ext uri="{BB962C8B-B14F-4D97-AF65-F5344CB8AC3E}">
        <p14:creationId xmlns:p14="http://schemas.microsoft.com/office/powerpoint/2010/main" val="200688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8E0A-537A-774C-AD74-88010015C936}" type="slidenum">
              <a:rPr lang="en-US" smtClean="0"/>
              <a:t>18</a:t>
            </a:fld>
            <a:endParaRPr lang="en-US"/>
          </a:p>
        </p:txBody>
      </p:sp>
    </p:spTree>
    <p:extLst>
      <p:ext uri="{BB962C8B-B14F-4D97-AF65-F5344CB8AC3E}">
        <p14:creationId xmlns:p14="http://schemas.microsoft.com/office/powerpoint/2010/main" val="70364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4F18E0A-537A-774C-AD74-88010015C936}" type="slidenum">
              <a:rPr lang="en-US" smtClean="0"/>
              <a:t>19</a:t>
            </a:fld>
            <a:endParaRPr lang="en-US"/>
          </a:p>
        </p:txBody>
      </p:sp>
    </p:spTree>
    <p:extLst>
      <p:ext uri="{BB962C8B-B14F-4D97-AF65-F5344CB8AC3E}">
        <p14:creationId xmlns:p14="http://schemas.microsoft.com/office/powerpoint/2010/main" val="25156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18E0A-537A-774C-AD74-88010015C936}" type="slidenum">
              <a:rPr lang="en-US" smtClean="0"/>
              <a:t>22</a:t>
            </a:fld>
            <a:endParaRPr lang="en-US"/>
          </a:p>
        </p:txBody>
      </p:sp>
    </p:spTree>
    <p:extLst>
      <p:ext uri="{BB962C8B-B14F-4D97-AF65-F5344CB8AC3E}">
        <p14:creationId xmlns:p14="http://schemas.microsoft.com/office/powerpoint/2010/main" val="43200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92C755-C039-4446-9044-3A68710D438C}" type="datetime1">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93344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691C7-83EC-6948-85FC-07E7A342B4D8}" type="datetime1">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28069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1D4194-59DA-BB45-9459-0C6BB5637E55}" type="datetime1">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173292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1F1D4-989A-C04F-B54D-84D7633613F0}" type="datetime1">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103575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AD22F-04A4-9147-BB2B-57D593C2B2AD}" type="datetime1">
              <a:rPr lang="en-US" smtClean="0"/>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41895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65E58-2996-694F-BF40-8A4279000B10}" type="datetime1">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186560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F36B77-068C-3C41-BFB3-A12EA6618B76}" type="datetime1">
              <a:rPr lang="en-US" smtClean="0"/>
              <a:t>6/11/18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202042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3133AF-5B30-6042-A5FA-FB263614F718}" type="datetime1">
              <a:rPr lang="en-US" smtClean="0"/>
              <a:t>6/11/18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130077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D6C9D-82D4-624C-B3F6-CD527295AF14}" type="datetime1">
              <a:rPr lang="en-US" smtClean="0"/>
              <a:t>6/11/18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75885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E883B-B82F-BE42-B288-8B0CA87825AC}" type="datetime1">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200908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AB8FE-D565-7B40-B4BC-54316B0DB330}" type="datetime1">
              <a:rPr lang="en-US" smtClean="0"/>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279ED-94F6-F042-B936-D27A539B047B}" type="slidenum">
              <a:rPr lang="en-US" smtClean="0"/>
              <a:t>‹#›</a:t>
            </a:fld>
            <a:endParaRPr lang="en-US"/>
          </a:p>
        </p:txBody>
      </p:sp>
    </p:spTree>
    <p:extLst>
      <p:ext uri="{BB962C8B-B14F-4D97-AF65-F5344CB8AC3E}">
        <p14:creationId xmlns:p14="http://schemas.microsoft.com/office/powerpoint/2010/main" val="8246647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EA5ED-64BF-B942-B43C-345C7504BE8F}" type="datetime1">
              <a:rPr lang="en-US" smtClean="0"/>
              <a:t>6/11/18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279ED-94F6-F042-B936-D27A539B047B}" type="slidenum">
              <a:rPr lang="en-US" smtClean="0"/>
              <a:t>‹#›</a:t>
            </a:fld>
            <a:endParaRPr lang="en-US"/>
          </a:p>
        </p:txBody>
      </p:sp>
    </p:spTree>
    <p:extLst>
      <p:ext uri="{BB962C8B-B14F-4D97-AF65-F5344CB8AC3E}">
        <p14:creationId xmlns:p14="http://schemas.microsoft.com/office/powerpoint/2010/main" val="156974891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4.png"/><Relationship Id="rId6"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4.png"/><Relationship Id="rId7" Type="http://schemas.openxmlformats.org/officeDocument/2006/relationships/image" Target="../media/image49.png"/><Relationship Id="rId8"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4.png"/><Relationship Id="rId7" Type="http://schemas.openxmlformats.org/officeDocument/2006/relationships/image" Target="../media/image49.png"/><Relationship Id="rId8"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48.png"/><Relationship Id="rId6" Type="http://schemas.openxmlformats.org/officeDocument/2006/relationships/image" Target="../media/image44.png"/><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25.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26.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50.png"/><Relationship Id="rId4" Type="http://schemas.openxmlformats.org/officeDocument/2006/relationships/image" Target="../media/image260.png"/><Relationship Id="rId5" Type="http://schemas.openxmlformats.org/officeDocument/2006/relationships/image" Target="../media/image270.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6.jp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65250" y="3741742"/>
            <a:ext cx="9461499" cy="185895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dirty="0" smtClean="0"/>
              <a:t>Prof. Rachel </a:t>
            </a:r>
            <a:r>
              <a:rPr lang="en-US" sz="2800" dirty="0" smtClean="0"/>
              <a:t>Cummings, Georgia Tech </a:t>
            </a:r>
            <a:r>
              <a:rPr lang="en-US" sz="2800" dirty="0" err="1" smtClean="0"/>
              <a:t>ISyE</a:t>
            </a:r>
            <a:endParaRPr lang="en-US" sz="2800" dirty="0" smtClean="0"/>
          </a:p>
          <a:p>
            <a:endParaRPr lang="en-US" sz="2600" dirty="0" smtClean="0"/>
          </a:p>
          <a:p>
            <a:r>
              <a:rPr lang="en-US" dirty="0" smtClean="0"/>
              <a:t>joint work with Sara </a:t>
            </a:r>
            <a:r>
              <a:rPr lang="en-US" dirty="0" err="1" smtClean="0"/>
              <a:t>Krehbiel</a:t>
            </a:r>
            <a:r>
              <a:rPr lang="en-US" dirty="0" smtClean="0"/>
              <a:t>, Kevin Lai, and </a:t>
            </a:r>
            <a:r>
              <a:rPr lang="en-US" dirty="0" err="1" smtClean="0"/>
              <a:t>Uthaipon</a:t>
            </a:r>
            <a:r>
              <a:rPr lang="en-US" dirty="0" smtClean="0"/>
              <a:t> (Tao) </a:t>
            </a:r>
            <a:r>
              <a:rPr lang="en-US" dirty="0" err="1" smtClean="0"/>
              <a:t>Tantitongpipat</a:t>
            </a:r>
            <a:endParaRPr lang="en-US" dirty="0" smtClean="0"/>
          </a:p>
          <a:p>
            <a:r>
              <a:rPr lang="en-US" dirty="0" smtClean="0"/>
              <a:t>U.S. Census Bureau – June 12, </a:t>
            </a:r>
            <a:r>
              <a:rPr lang="en-US" dirty="0" smtClean="0"/>
              <a:t>2018</a:t>
            </a:r>
            <a:endParaRPr lang="en-US" dirty="0"/>
          </a:p>
        </p:txBody>
      </p:sp>
      <p:sp>
        <p:nvSpPr>
          <p:cNvPr id="6" name="Title 1"/>
          <p:cNvSpPr>
            <a:spLocks noGrp="1"/>
          </p:cNvSpPr>
          <p:nvPr>
            <p:ph type="ctrTitle"/>
          </p:nvPr>
        </p:nvSpPr>
        <p:spPr>
          <a:xfrm>
            <a:off x="1524000" y="1122363"/>
            <a:ext cx="9144000" cy="2387600"/>
          </a:xfrm>
        </p:spPr>
        <p:txBody>
          <a:bodyPr/>
          <a:lstStyle/>
          <a:p>
            <a:r>
              <a:rPr lang="en-US" dirty="0" smtClean="0">
                <a:solidFill>
                  <a:srgbClr val="941102"/>
                </a:solidFill>
              </a:rPr>
              <a:t>Differential Privacy for Growing Databases</a:t>
            </a:r>
            <a:endParaRPr lang="en-US" b="1" i="1" dirty="0">
              <a:solidFill>
                <a:srgbClr val="941102"/>
              </a:solidFill>
            </a:endParaRPr>
          </a:p>
        </p:txBody>
      </p:sp>
    </p:spTree>
    <p:extLst>
      <p:ext uri="{BB962C8B-B14F-4D97-AF65-F5344CB8AC3E}">
        <p14:creationId xmlns:p14="http://schemas.microsoft.com/office/powerpoint/2010/main" val="947924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90600" y="731837"/>
                <a:ext cx="10515600" cy="5807075"/>
              </a:xfrm>
            </p:spPr>
            <p:txBody>
              <a:bodyPr>
                <a:normAutofit/>
              </a:bodyPr>
              <a:lstStyle/>
              <a:p>
                <a:r>
                  <a:rPr lang="en-US" dirty="0" smtClean="0"/>
                  <a:t>Database </a:t>
                </a:r>
                <a14:m>
                  <m:oMath xmlns:m="http://schemas.openxmlformats.org/officeDocument/2006/math">
                    <m:r>
                      <a:rPr lang="en-US" i="1">
                        <a:latin typeface="Cambria Math" charset="0"/>
                      </a:rPr>
                      <m:t>𝑥</m:t>
                    </m:r>
                    <m:r>
                      <a:rPr lang="en-US" i="1">
                        <a:latin typeface="Cambria Math" charset="0"/>
                      </a:rPr>
                      <m:t> </m:t>
                    </m:r>
                  </m:oMath>
                </a14:m>
                <a:r>
                  <a:rPr lang="en-US" dirty="0"/>
                  <a:t>stored as histogram: </a:t>
                </a:r>
                <a14:m>
                  <m:oMath xmlns:m="http://schemas.openxmlformats.org/officeDocument/2006/math">
                    <m:r>
                      <a:rPr lang="en-US" i="1">
                        <a:latin typeface="Cambria Math" charset="0"/>
                      </a:rPr>
                      <m:t>𝑥</m:t>
                    </m:r>
                    <m:r>
                      <a:rPr lang="en-US" i="1">
                        <a:latin typeface="Cambria Math" charset="0"/>
                      </a:rPr>
                      <m:t>=</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𝑥</m:t>
                            </m:r>
                          </m:e>
                          <m:sub>
                            <m:r>
                              <a:rPr lang="en-US" i="1">
                                <a:latin typeface="Cambria Math" charset="0"/>
                              </a:rPr>
                              <m:t>1</m:t>
                            </m:r>
                          </m:sub>
                        </m:sSub>
                        <m:r>
                          <a:rPr lang="en-US" i="1">
                            <a:latin typeface="Cambria Math" charset="0"/>
                          </a:rPr>
                          <m:t>,…,</m:t>
                        </m:r>
                        <m:sSub>
                          <m:sSubPr>
                            <m:ctrlPr>
                              <a:rPr lang="en-US" i="1">
                                <a:latin typeface="Cambria Math" charset="0"/>
                              </a:rPr>
                            </m:ctrlPr>
                          </m:sSubPr>
                          <m:e>
                            <m:r>
                              <a:rPr lang="en-US" i="1">
                                <a:latin typeface="Cambria Math" charset="0"/>
                              </a:rPr>
                              <m:t>𝑥</m:t>
                            </m:r>
                          </m:e>
                          <m:sub>
                            <m:r>
                              <a:rPr lang="en-US" i="1">
                                <a:latin typeface="Cambria Math" charset="0"/>
                              </a:rPr>
                              <m:t>𝑁</m:t>
                            </m:r>
                          </m:sub>
                        </m:sSub>
                      </m:e>
                    </m:d>
                  </m:oMath>
                </a14:m>
                <a:r>
                  <a:rPr lang="en-US" dirty="0"/>
                  <a:t> where </a:t>
                </a:r>
                <a14:m>
                  <m:oMath xmlns:m="http://schemas.openxmlformats.org/officeDocument/2006/math">
                    <m:sSub>
                      <m:sSubPr>
                        <m:ctrlPr>
                          <a:rPr lang="en-US" i="1">
                            <a:latin typeface="Cambria Math" charset="0"/>
                          </a:rPr>
                        </m:ctrlPr>
                      </m:sSubPr>
                      <m:e>
                        <m:r>
                          <a:rPr lang="en-US" i="1">
                            <a:latin typeface="Cambria Math" charset="0"/>
                          </a:rPr>
                          <m:t>𝑥</m:t>
                        </m:r>
                      </m:e>
                      <m:sub>
                        <m:r>
                          <a:rPr lang="en-US" i="1">
                            <a:latin typeface="Cambria Math" charset="0"/>
                          </a:rPr>
                          <m:t>𝑖</m:t>
                        </m:r>
                      </m:sub>
                    </m:sSub>
                  </m:oMath>
                </a14:m>
                <a:r>
                  <a:rPr lang="en-US" dirty="0"/>
                  <a:t> is fraction of database entries that are of type </a:t>
                </a:r>
                <a14:m>
                  <m:oMath xmlns:m="http://schemas.openxmlformats.org/officeDocument/2006/math">
                    <m:r>
                      <a:rPr lang="en-US" i="1">
                        <a:latin typeface="Cambria Math" charset="0"/>
                      </a:rPr>
                      <m:t>𝑖</m:t>
                    </m:r>
                  </m:oMath>
                </a14:m>
                <a:r>
                  <a:rPr lang="en-US" i="1" dirty="0"/>
                  <a:t>.</a:t>
                </a:r>
                <a:r>
                  <a:rPr lang="en-US" dirty="0"/>
                  <a:t> Data universe has size </a:t>
                </a:r>
                <a14:m>
                  <m:oMath xmlns:m="http://schemas.openxmlformats.org/officeDocument/2006/math">
                    <m:r>
                      <a:rPr lang="en-US" i="1">
                        <a:latin typeface="Cambria Math" charset="0"/>
                      </a:rPr>
                      <m:t>𝑁</m:t>
                    </m:r>
                  </m:oMath>
                </a14:m>
                <a:r>
                  <a:rPr lang="en-US" i="1" dirty="0"/>
                  <a:t>.</a:t>
                </a:r>
              </a:p>
              <a:p>
                <a:r>
                  <a:rPr lang="en-US" dirty="0" smtClean="0"/>
                  <a:t>Linear </a:t>
                </a:r>
                <a:r>
                  <a:rPr lang="en-US" dirty="0"/>
                  <a:t>queries: </a:t>
                </a:r>
                <a14:m>
                  <m:oMath xmlns:m="http://schemas.openxmlformats.org/officeDocument/2006/math">
                    <m:r>
                      <a:rPr lang="en-US" i="1">
                        <a:latin typeface="Cambria Math" charset="0"/>
                      </a:rPr>
                      <m:t>𝑓</m:t>
                    </m:r>
                    <m:d>
                      <m:dPr>
                        <m:ctrlPr>
                          <a:rPr lang="en-US" i="1">
                            <a:latin typeface="Cambria Math" charset="0"/>
                          </a:rPr>
                        </m:ctrlPr>
                      </m:dPr>
                      <m:e>
                        <m:r>
                          <a:rPr lang="en-US" i="1">
                            <a:latin typeface="Cambria Math" charset="0"/>
                          </a:rPr>
                          <m:t>𝑥</m:t>
                        </m:r>
                      </m:e>
                    </m:d>
                    <m:r>
                      <a:rPr lang="en-US" b="0" i="1" smtClean="0">
                        <a:latin typeface="Cambria Math" charset="0"/>
                      </a:rPr>
                      <m:t>=</m:t>
                    </m:r>
                    <m:d>
                      <m:dPr>
                        <m:begChr m:val="⟨"/>
                        <m:endChr m:val="⟩"/>
                        <m:ctrlPr>
                          <a:rPr lang="en-US" i="1">
                            <a:latin typeface="Cambria Math" charset="0"/>
                          </a:rPr>
                        </m:ctrlPr>
                      </m:dPr>
                      <m:e>
                        <m:r>
                          <a:rPr lang="en-US" i="1">
                            <a:latin typeface="Cambria Math" charset="0"/>
                          </a:rPr>
                          <m:t>𝑓</m:t>
                        </m:r>
                        <m:r>
                          <a:rPr lang="en-US" i="1">
                            <a:latin typeface="Cambria Math" charset="0"/>
                          </a:rPr>
                          <m:t>,</m:t>
                        </m:r>
                        <m:r>
                          <a:rPr lang="en-US" i="1">
                            <a:latin typeface="Cambria Math" charset="0"/>
                          </a:rPr>
                          <m:t>𝑥</m:t>
                        </m:r>
                      </m:e>
                    </m:d>
                  </m:oMath>
                </a14:m>
                <a:r>
                  <a:rPr lang="en-US" dirty="0" smtClean="0"/>
                  <a:t> where each </a:t>
                </a:r>
                <a14:m>
                  <m:oMath xmlns:m="http://schemas.openxmlformats.org/officeDocument/2006/math">
                    <m:sSub>
                      <m:sSubPr>
                        <m:ctrlPr>
                          <a:rPr lang="en-US" b="0" i="1" smtClean="0">
                            <a:latin typeface="Cambria Math" charset="0"/>
                          </a:rPr>
                        </m:ctrlPr>
                      </m:sSubPr>
                      <m:e>
                        <m:r>
                          <a:rPr lang="en-US" i="1">
                            <a:latin typeface="Cambria Math" charset="0"/>
                          </a:rPr>
                          <m:t>𝑓</m:t>
                        </m:r>
                      </m:e>
                      <m:sub>
                        <m:r>
                          <a:rPr lang="en-US" b="0" i="1" smtClean="0">
                            <a:latin typeface="Cambria Math" charset="0"/>
                          </a:rPr>
                          <m:t>𝑖</m:t>
                        </m:r>
                      </m:sub>
                    </m:sSub>
                    <m:r>
                      <a:rPr lang="en-US" b="0" i="1" smtClean="0">
                        <a:latin typeface="Cambria Math" charset="0"/>
                      </a:rPr>
                      <m:t>∈[0,1]</m:t>
                    </m:r>
                  </m:oMath>
                </a14:m>
                <a:r>
                  <a:rPr lang="en-US" dirty="0" smtClean="0"/>
                  <a:t>.</a:t>
                </a:r>
              </a:p>
              <a:p>
                <a:endParaRPr lang="en-US" sz="1050" dirty="0" smtClean="0"/>
              </a:p>
              <a:p>
                <a:pPr marL="0" indent="0">
                  <a:buNone/>
                </a:pPr>
                <a:r>
                  <a:rPr lang="en-US" u="sng" dirty="0"/>
                  <a:t>Query sensitivity</a:t>
                </a:r>
                <a:r>
                  <a:rPr lang="en-US" u="sng" dirty="0" smtClean="0"/>
                  <a:t>:</a:t>
                </a:r>
                <a:endParaRPr lang="en-US" dirty="0"/>
              </a:p>
              <a:p>
                <a:pPr marL="0" indent="0">
                  <a:buNone/>
                </a:pPr>
                <a:r>
                  <a:rPr lang="en-US" dirty="0" smtClean="0"/>
                  <a:t>The sensitivity of </a:t>
                </a:r>
                <a:r>
                  <a:rPr lang="en-US" dirty="0"/>
                  <a:t>real-valued query </a:t>
                </a:r>
                <a14:m>
                  <m:oMath xmlns:m="http://schemas.openxmlformats.org/officeDocument/2006/math">
                    <m:r>
                      <a:rPr lang="en-US" b="0" i="1" smtClean="0">
                        <a:latin typeface="Cambria Math" charset="0"/>
                      </a:rPr>
                      <m:t>𝑓</m:t>
                    </m:r>
                  </m:oMath>
                </a14:m>
                <a:r>
                  <a:rPr lang="en-US" dirty="0" smtClean="0"/>
                  <a:t> is: </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charset="0"/>
                            </a:rPr>
                          </m:ctrlPr>
                        </m:funcPr>
                        <m:fName>
                          <m:r>
                            <m:rPr>
                              <m:sty m:val="p"/>
                            </m:rPr>
                            <a:rPr lang="en-US" b="0" i="0" smtClean="0">
                              <a:latin typeface="Cambria Math" charset="0"/>
                            </a:rPr>
                            <m:t>Δ</m:t>
                          </m:r>
                          <m:r>
                            <a:rPr lang="en-US" b="0" i="1" smtClean="0">
                              <a:latin typeface="Cambria Math" charset="0"/>
                            </a:rPr>
                            <m:t>𝑓</m:t>
                          </m:r>
                          <m:r>
                            <a:rPr lang="en-US" b="0" i="1" smtClean="0">
                              <a:latin typeface="Cambria Math" charset="0"/>
                            </a:rPr>
                            <m:t>=</m:t>
                          </m:r>
                          <m:limLow>
                            <m:limLowPr>
                              <m:ctrlPr>
                                <a:rPr lang="en-US" b="0" i="1" smtClean="0">
                                  <a:latin typeface="Cambria Math" charset="0"/>
                                </a:rPr>
                              </m:ctrlPr>
                            </m:limLowPr>
                            <m:e>
                              <m:r>
                                <m:rPr>
                                  <m:sty m:val="p"/>
                                </m:rPr>
                                <a:rPr lang="en-US" b="0" i="0" smtClean="0">
                                  <a:latin typeface="Cambria Math" charset="0"/>
                                </a:rPr>
                                <m:t>max</m:t>
                              </m:r>
                            </m:e>
                            <m:lim>
                              <m:r>
                                <a:rPr lang="en-US" b="0" i="1" smtClean="0">
                                  <a:latin typeface="Cambria Math" charset="0"/>
                                </a:rPr>
                                <m:t>𝑥</m:t>
                              </m:r>
                              <m:r>
                                <a:rPr lang="en-US" b="0" i="1" smtClean="0">
                                  <a:latin typeface="Cambria Math" charset="0"/>
                                </a:rPr>
                                <m:t>,</m:t>
                              </m:r>
                              <m:sSup>
                                <m:sSupPr>
                                  <m:ctrlPr>
                                    <a:rPr lang="en-US" b="0" i="1" smtClean="0">
                                      <a:latin typeface="Cambria Math" charset="0"/>
                                    </a:rPr>
                                  </m:ctrlPr>
                                </m:sSupPr>
                                <m:e>
                                  <m:r>
                                    <a:rPr lang="en-US" b="0" i="1" smtClean="0">
                                      <a:latin typeface="Cambria Math" charset="0"/>
                                    </a:rPr>
                                    <m:t>𝑥</m:t>
                                  </m:r>
                                </m:e>
                                <m:sup>
                                  <m:r>
                                    <a:rPr lang="en-US" b="0" i="1" smtClean="0">
                                      <a:latin typeface="Cambria Math" charset="0"/>
                                    </a:rPr>
                                    <m:t>′</m:t>
                                  </m:r>
                                </m:sup>
                              </m:sSup>
                              <m:r>
                                <a:rPr lang="en-US" b="0" i="1" smtClean="0">
                                  <a:latin typeface="Cambria Math" charset="0"/>
                                </a:rPr>
                                <m:t>𝑛𝑒𝑖𝑔h𝑏𝑜𝑟𝑠</m:t>
                              </m:r>
                            </m:lim>
                          </m:limLow>
                        </m:fName>
                        <m:e>
                          <m:d>
                            <m:dPr>
                              <m:begChr m:val="|"/>
                              <m:endChr m:val="|"/>
                              <m:ctrlPr>
                                <a:rPr lang="en-US" b="0" i="1" smtClean="0">
                                  <a:latin typeface="Cambria Math" charset="0"/>
                                </a:rPr>
                              </m:ctrlPr>
                            </m:dPr>
                            <m:e>
                              <m:r>
                                <a:rPr lang="en-US" b="0" i="1" smtClean="0">
                                  <a:latin typeface="Cambria Math" charset="0"/>
                                </a:rPr>
                                <m:t>𝑓</m:t>
                              </m:r>
                              <m:d>
                                <m:dPr>
                                  <m:ctrlPr>
                                    <a:rPr lang="en-US" b="0" i="1" smtClean="0">
                                      <a:latin typeface="Cambria Math" charset="0"/>
                                    </a:rPr>
                                  </m:ctrlPr>
                                </m:dPr>
                                <m:e>
                                  <m:r>
                                    <a:rPr lang="en-US" b="0" i="1" smtClean="0">
                                      <a:latin typeface="Cambria Math" charset="0"/>
                                    </a:rPr>
                                    <m:t>𝑥</m:t>
                                  </m:r>
                                </m:e>
                              </m:d>
                              <m:r>
                                <a:rPr lang="en-US" b="0" i="1" smtClean="0">
                                  <a:latin typeface="Cambria Math" charset="0"/>
                                </a:rPr>
                                <m:t>−</m:t>
                              </m:r>
                              <m:r>
                                <a:rPr lang="en-US" b="0" i="1" smtClean="0">
                                  <a:latin typeface="Cambria Math" charset="0"/>
                                </a:rPr>
                                <m:t>𝑓</m:t>
                              </m:r>
                              <m:d>
                                <m:dPr>
                                  <m:ctrlPr>
                                    <a:rPr lang="en-US" b="0" i="1" smtClean="0">
                                      <a:latin typeface="Cambria Math" charset="0"/>
                                    </a:rPr>
                                  </m:ctrlPr>
                                </m:dPr>
                                <m:e>
                                  <m:sSup>
                                    <m:sSupPr>
                                      <m:ctrlPr>
                                        <a:rPr lang="en-US" b="0" i="1" smtClean="0">
                                          <a:latin typeface="Cambria Math" charset="0"/>
                                        </a:rPr>
                                      </m:ctrlPr>
                                    </m:sSupPr>
                                    <m:e>
                                      <m:r>
                                        <a:rPr lang="en-US" b="0" i="1" smtClean="0">
                                          <a:latin typeface="Cambria Math" charset="0"/>
                                        </a:rPr>
                                        <m:t>𝑥</m:t>
                                      </m:r>
                                    </m:e>
                                    <m:sup>
                                      <m:r>
                                        <a:rPr lang="en-US" b="0" i="1" smtClean="0">
                                          <a:latin typeface="Cambria Math" charset="0"/>
                                        </a:rPr>
                                        <m:t>′</m:t>
                                      </m:r>
                                    </m:sup>
                                  </m:sSup>
                                </m:e>
                              </m:d>
                            </m:e>
                          </m:d>
                        </m:e>
                      </m:func>
                      <m:r>
                        <a:rPr lang="en-US" b="0" i="1" smtClean="0">
                          <a:latin typeface="Cambria Math" charset="0"/>
                        </a:rPr>
                        <m:t>.</m:t>
                      </m:r>
                    </m:oMath>
                  </m:oMathPara>
                </a14:m>
                <a:endParaRPr lang="en-US" dirty="0" smtClean="0"/>
              </a:p>
              <a:p>
                <a:pPr marL="0" indent="0">
                  <a:buNone/>
                </a:pPr>
                <a:r>
                  <a:rPr lang="en-US" dirty="0" smtClean="0"/>
                  <a:t>Normalized l</a:t>
                </a:r>
                <a:r>
                  <a:rPr lang="en-US" dirty="0" smtClean="0"/>
                  <a:t>inear </a:t>
                </a:r>
                <a:r>
                  <a:rPr lang="en-US" dirty="0" smtClean="0"/>
                  <a:t>queries have sensitivity </a:t>
                </a:r>
                <a14:m>
                  <m:oMath xmlns:m="http://schemas.openxmlformats.org/officeDocument/2006/math">
                    <m:r>
                      <m:rPr>
                        <m:sty m:val="p"/>
                      </m:rPr>
                      <a:rPr lang="en-US" b="0" i="0" smtClean="0">
                        <a:solidFill>
                          <a:schemeClr val="accent5">
                            <a:lumMod val="75000"/>
                          </a:schemeClr>
                        </a:solidFill>
                        <a:latin typeface="Cambria Math" charset="0"/>
                      </a:rPr>
                      <m:t>Δ</m:t>
                    </m:r>
                    <m:r>
                      <a:rPr lang="en-US" b="0" i="1" smtClean="0">
                        <a:solidFill>
                          <a:schemeClr val="accent5">
                            <a:lumMod val="75000"/>
                          </a:schemeClr>
                        </a:solidFill>
                        <a:latin typeface="Cambria Math" charset="0"/>
                      </a:rPr>
                      <m:t>𝑓</m:t>
                    </m:r>
                    <m:r>
                      <a:rPr lang="en-US" b="0" i="1" smtClean="0">
                        <a:solidFill>
                          <a:schemeClr val="accent5">
                            <a:lumMod val="75000"/>
                          </a:schemeClr>
                        </a:solidFill>
                        <a:latin typeface="Cambria Math" charset="0"/>
                      </a:rPr>
                      <m:t>=</m:t>
                    </m:r>
                    <m:f>
                      <m:fPr>
                        <m:ctrlPr>
                          <a:rPr lang="en-US" b="0" i="1" smtClean="0">
                            <a:solidFill>
                              <a:schemeClr val="accent5">
                                <a:lumMod val="75000"/>
                              </a:schemeClr>
                            </a:solidFill>
                            <a:latin typeface="Cambria Math" charset="0"/>
                          </a:rPr>
                        </m:ctrlPr>
                      </m:fPr>
                      <m:num>
                        <m:r>
                          <a:rPr lang="en-US" b="0" i="1" smtClean="0">
                            <a:solidFill>
                              <a:schemeClr val="accent5">
                                <a:lumMod val="75000"/>
                              </a:schemeClr>
                            </a:solidFill>
                            <a:latin typeface="Cambria Math" charset="0"/>
                          </a:rPr>
                          <m:t>1</m:t>
                        </m:r>
                      </m:num>
                      <m:den>
                        <m:r>
                          <a:rPr lang="en-US" b="0" i="1" smtClean="0">
                            <a:solidFill>
                              <a:schemeClr val="accent5">
                                <a:lumMod val="75000"/>
                              </a:schemeClr>
                            </a:solidFill>
                            <a:latin typeface="Cambria Math" charset="0"/>
                          </a:rPr>
                          <m:t>𝑛</m:t>
                        </m:r>
                      </m:den>
                    </m:f>
                  </m:oMath>
                </a14:m>
                <a:r>
                  <a:rPr lang="en-US" dirty="0" smtClean="0"/>
                  <a:t> for database size n.</a:t>
                </a:r>
              </a:p>
              <a:p>
                <a:pPr marL="0" indent="0">
                  <a:buNone/>
                </a:pPr>
                <a:endParaRPr lang="en-US" sz="1100" dirty="0" smtClean="0"/>
              </a:p>
              <a:p>
                <a:pPr marL="0" lvl="0" indent="0">
                  <a:lnSpc>
                    <a:spcPct val="100000"/>
                  </a:lnSpc>
                  <a:spcBef>
                    <a:spcPts val="0"/>
                  </a:spcBef>
                  <a:buNone/>
                </a:pPr>
                <a14:m>
                  <m:oMath xmlns:m="http://schemas.openxmlformats.org/officeDocument/2006/math">
                    <m:d>
                      <m:dPr>
                        <m:ctrlPr>
                          <a:rPr lang="en-US" i="1" u="sng">
                            <a:latin typeface="Cambria Math" charset="0"/>
                          </a:rPr>
                        </m:ctrlPr>
                      </m:dPr>
                      <m:e>
                        <m:r>
                          <a:rPr lang="en-US" i="1" u="sng">
                            <a:latin typeface="Cambria Math" charset="0"/>
                          </a:rPr>
                          <m:t>𝛼</m:t>
                        </m:r>
                        <m:r>
                          <a:rPr lang="en-US" i="1" u="sng">
                            <a:latin typeface="Cambria Math" charset="0"/>
                          </a:rPr>
                          <m:t>,</m:t>
                        </m:r>
                        <m:r>
                          <a:rPr lang="en-US" i="1" u="sng">
                            <a:latin typeface="Cambria Math" charset="0"/>
                          </a:rPr>
                          <m:t>𝛽</m:t>
                        </m:r>
                      </m:e>
                    </m:d>
                  </m:oMath>
                </a14:m>
                <a:r>
                  <a:rPr lang="en-US" u="sng" dirty="0"/>
                  <a:t>-accuracy:</a:t>
                </a:r>
              </a:p>
              <a:p>
                <a:pPr marL="0" lvl="0" indent="0">
                  <a:lnSpc>
                    <a:spcPct val="100000"/>
                  </a:lnSpc>
                  <a:spcBef>
                    <a:spcPts val="0"/>
                  </a:spcBef>
                  <a:buNone/>
                </a:pPr>
                <a:r>
                  <a:rPr lang="en-US" dirty="0"/>
                  <a:t>An algorithm </a:t>
                </a:r>
                <a14:m>
                  <m:oMath xmlns:m="http://schemas.openxmlformats.org/officeDocument/2006/math">
                    <m:r>
                      <a:rPr lang="en-US" i="1">
                        <a:latin typeface="Cambria Math" charset="0"/>
                      </a:rPr>
                      <m:t>𝑀</m:t>
                    </m:r>
                  </m:oMath>
                </a14:m>
                <a:r>
                  <a:rPr lang="en-US" dirty="0"/>
                  <a:t> is </a:t>
                </a:r>
                <a14:m>
                  <m:oMath xmlns:m="http://schemas.openxmlformats.org/officeDocument/2006/math">
                    <m:d>
                      <m:dPr>
                        <m:ctrlPr>
                          <a:rPr lang="en-US" i="1">
                            <a:latin typeface="Cambria Math" charset="0"/>
                          </a:rPr>
                        </m:ctrlPr>
                      </m:dPr>
                      <m:e>
                        <m:r>
                          <a:rPr lang="en-US" i="1">
                            <a:latin typeface="Cambria Math" charset="0"/>
                          </a:rPr>
                          <m:t>𝛼</m:t>
                        </m:r>
                        <m:r>
                          <a:rPr lang="en-US" i="1">
                            <a:latin typeface="Cambria Math" charset="0"/>
                          </a:rPr>
                          <m:t>,</m:t>
                        </m:r>
                        <m:r>
                          <a:rPr lang="en-US" i="1">
                            <a:latin typeface="Cambria Math" charset="0"/>
                          </a:rPr>
                          <m:t>𝛽</m:t>
                        </m:r>
                      </m:e>
                    </m:d>
                  </m:oMath>
                </a14:m>
                <a:r>
                  <a:rPr lang="en-US" dirty="0"/>
                  <a:t>-accurate </a:t>
                </a:r>
                <a:r>
                  <a:rPr lang="en-US" dirty="0" err="1"/>
                  <a:t>w.r.t</a:t>
                </a:r>
                <a:r>
                  <a:rPr lang="en-US" dirty="0"/>
                  <a:t>. query class </a:t>
                </a:r>
                <a14:m>
                  <m:oMath xmlns:m="http://schemas.openxmlformats.org/officeDocument/2006/math">
                    <m:r>
                      <a:rPr lang="en-US" i="1">
                        <a:latin typeface="Cambria Math" charset="0"/>
                      </a:rPr>
                      <m:t>𝐹</m:t>
                    </m:r>
                  </m:oMath>
                </a14:m>
                <a:r>
                  <a:rPr lang="en-US" dirty="0"/>
                  <a:t> if for any database </a:t>
                </a:r>
                <a14:m>
                  <m:oMath xmlns:m="http://schemas.openxmlformats.org/officeDocument/2006/math">
                    <m:r>
                      <a:rPr lang="en-US" b="0" i="1" smtClean="0">
                        <a:latin typeface="Cambria Math" charset="0"/>
                      </a:rPr>
                      <m:t>𝑥</m:t>
                    </m:r>
                  </m:oMath>
                </a14:m>
                <a:r>
                  <a:rPr lang="en-US" dirty="0" smtClean="0"/>
                  <a:t>, </a:t>
                </a:r>
                <a14:m>
                  <m:oMath xmlns:m="http://schemas.openxmlformats.org/officeDocument/2006/math">
                    <m:d>
                      <m:dPr>
                        <m:begChr m:val="|"/>
                        <m:endChr m:val="|"/>
                        <m:ctrlPr>
                          <a:rPr lang="en-US" i="1">
                            <a:latin typeface="Cambria Math" charset="0"/>
                          </a:rPr>
                        </m:ctrlPr>
                      </m:dPr>
                      <m:e>
                        <m:r>
                          <a:rPr lang="en-US" i="1">
                            <a:latin typeface="Cambria Math" charset="0"/>
                          </a:rPr>
                          <m:t>𝑓</m:t>
                        </m:r>
                        <m:d>
                          <m:dPr>
                            <m:ctrlPr>
                              <a:rPr lang="en-US" i="1">
                                <a:latin typeface="Cambria Math" charset="0"/>
                              </a:rPr>
                            </m:ctrlPr>
                          </m:dPr>
                          <m:e>
                            <m:r>
                              <a:rPr lang="en-US" b="0" i="1" smtClean="0">
                                <a:latin typeface="Cambria Math" charset="0"/>
                              </a:rPr>
                              <m:t>𝑥</m:t>
                            </m:r>
                          </m:e>
                        </m:d>
                        <m:r>
                          <a:rPr lang="en-US" i="1">
                            <a:latin typeface="Cambria Math" charset="0"/>
                          </a:rPr>
                          <m:t>−</m:t>
                        </m:r>
                        <m:r>
                          <a:rPr lang="en-US" i="1">
                            <a:latin typeface="Cambria Math" charset="0"/>
                          </a:rPr>
                          <m:t>𝑓</m:t>
                        </m:r>
                        <m:d>
                          <m:dPr>
                            <m:ctrlPr>
                              <a:rPr lang="en-US" i="1">
                                <a:latin typeface="Cambria Math" charset="0"/>
                              </a:rPr>
                            </m:ctrlPr>
                          </m:dPr>
                          <m:e>
                            <m:r>
                              <a:rPr lang="en-US" i="1">
                                <a:latin typeface="Cambria Math" charset="0"/>
                              </a:rPr>
                              <m:t>𝑀</m:t>
                            </m:r>
                            <m:d>
                              <m:dPr>
                                <m:ctrlPr>
                                  <a:rPr lang="en-US" i="1">
                                    <a:latin typeface="Cambria Math" charset="0"/>
                                  </a:rPr>
                                </m:ctrlPr>
                              </m:dPr>
                              <m:e>
                                <m:r>
                                  <a:rPr lang="en-US" b="0" i="1" smtClean="0">
                                    <a:latin typeface="Cambria Math" charset="0"/>
                                  </a:rPr>
                                  <m:t>𝑥</m:t>
                                </m:r>
                              </m:e>
                            </m:d>
                          </m:e>
                        </m:d>
                      </m:e>
                    </m:d>
                    <m:r>
                      <a:rPr lang="en-US" i="1">
                        <a:latin typeface="Cambria Math" charset="0"/>
                      </a:rPr>
                      <m:t>≤</m:t>
                    </m:r>
                    <m:r>
                      <a:rPr lang="en-US" i="1">
                        <a:latin typeface="Cambria Math" charset="0"/>
                      </a:rPr>
                      <m:t>𝛼</m:t>
                    </m:r>
                  </m:oMath>
                </a14:m>
                <a:r>
                  <a:rPr lang="en-US" dirty="0"/>
                  <a:t> for all </a:t>
                </a:r>
                <a14:m>
                  <m:oMath xmlns:m="http://schemas.openxmlformats.org/officeDocument/2006/math">
                    <m:r>
                      <a:rPr lang="en-US" i="1">
                        <a:latin typeface="Cambria Math" charset="0"/>
                      </a:rPr>
                      <m:t>𝑓</m:t>
                    </m:r>
                    <m:r>
                      <a:rPr lang="en-US" i="1">
                        <a:latin typeface="Cambria Math" charset="0"/>
                      </a:rPr>
                      <m:t>∈</m:t>
                    </m:r>
                    <m:r>
                      <a:rPr lang="en-US" i="1">
                        <a:latin typeface="Cambria Math" charset="0"/>
                      </a:rPr>
                      <m:t>𝐹</m:t>
                    </m:r>
                  </m:oMath>
                </a14:m>
                <a:r>
                  <a:rPr lang="en-US" dirty="0"/>
                  <a:t> </a:t>
                </a:r>
                <a:r>
                  <a:rPr lang="en-US" dirty="0" err="1"/>
                  <a:t>w.p</a:t>
                </a:r>
                <a:r>
                  <a:rPr lang="en-US" dirty="0"/>
                  <a:t>. </a:t>
                </a:r>
                <a14:m>
                  <m:oMath xmlns:m="http://schemas.openxmlformats.org/officeDocument/2006/math">
                    <m:r>
                      <a:rPr lang="en-US" i="1">
                        <a:latin typeface="Cambria Math" charset="0"/>
                      </a:rPr>
                      <m:t>1−</m:t>
                    </m:r>
                    <m:r>
                      <a:rPr lang="en-US" i="1">
                        <a:latin typeface="Cambria Math" charset="0"/>
                      </a:rPr>
                      <m:t>𝛽</m:t>
                    </m:r>
                  </m:oMath>
                </a14:m>
                <a:r>
                  <a:rPr lang="en-US" dirty="0"/>
                  <a:t>.</a:t>
                </a:r>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90600" y="731837"/>
                <a:ext cx="10515600" cy="5807075"/>
              </a:xfrm>
              <a:blipFill rotWithShape="0">
                <a:blip r:embed="rId2"/>
                <a:stretch>
                  <a:fillRect l="-1217" t="-16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9</a:t>
            </a:fld>
            <a:endParaRPr lang="en-US"/>
          </a:p>
        </p:txBody>
      </p:sp>
    </p:spTree>
    <p:extLst>
      <p:ext uri="{BB962C8B-B14F-4D97-AF65-F5344CB8AC3E}">
        <p14:creationId xmlns:p14="http://schemas.microsoft.com/office/powerpoint/2010/main" val="203132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Private Multiplicative Weights [HR ‘10]</a:t>
            </a: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693400" cy="4942759"/>
              </a:xfrm>
            </p:spPr>
            <p:txBody>
              <a:bodyPr>
                <a:normAutofit/>
              </a:bodyPr>
              <a:lstStyle/>
              <a:p>
                <a:r>
                  <a:rPr lang="en-US" dirty="0" smtClean="0"/>
                  <a:t>Answers exponentially many (in size </a:t>
                </a:r>
                <a14:m>
                  <m:oMath xmlns:m="http://schemas.openxmlformats.org/officeDocument/2006/math">
                    <m:r>
                      <a:rPr lang="en-US" i="1">
                        <a:latin typeface="Cambria Math" charset="0"/>
                      </a:rPr>
                      <m:t>𝑛</m:t>
                    </m:r>
                    <m:r>
                      <a:rPr lang="en-US" i="1">
                        <a:latin typeface="Cambria Math" charset="0"/>
                      </a:rPr>
                      <m:t> </m:t>
                    </m:r>
                  </m:oMath>
                </a14:m>
                <a:r>
                  <a:rPr lang="en-US" dirty="0" smtClean="0"/>
                  <a:t>of database </a:t>
                </a:r>
                <a14:m>
                  <m:oMath xmlns:m="http://schemas.openxmlformats.org/officeDocument/2006/math">
                    <m:r>
                      <a:rPr lang="en-US" b="0" i="1" smtClean="0">
                        <a:latin typeface="Cambria Math" charset="0"/>
                      </a:rPr>
                      <m:t>𝑥</m:t>
                    </m:r>
                  </m:oMath>
                </a14:m>
                <a:r>
                  <a:rPr lang="en-US" dirty="0" smtClean="0"/>
                  <a:t>) adaptive linear queries</a:t>
                </a:r>
                <a:endParaRPr lang="en-US" i="1" dirty="0" smtClean="0"/>
              </a:p>
              <a:p>
                <a:r>
                  <a:rPr lang="en-US" dirty="0" smtClean="0"/>
                  <a:t>Maintains public histogram </a:t>
                </a:r>
                <a14:m>
                  <m:oMath xmlns:m="http://schemas.openxmlformats.org/officeDocument/2006/math">
                    <m:r>
                      <a:rPr lang="en-US" i="1">
                        <a:latin typeface="Cambria Math" charset="0"/>
                      </a:rPr>
                      <m:t>𝑦</m:t>
                    </m:r>
                  </m:oMath>
                </a14:m>
                <a:r>
                  <a:rPr lang="en-US" dirty="0" smtClean="0"/>
                  <a:t>, which reflects current estimate of static database</a:t>
                </a:r>
              </a:p>
              <a:p>
                <a:r>
                  <a:rPr lang="en-US" dirty="0" smtClean="0"/>
                  <a:t>When new query </a:t>
                </a:r>
                <a14:m>
                  <m:oMath xmlns:m="http://schemas.openxmlformats.org/officeDocument/2006/math">
                    <m:r>
                      <a:rPr lang="en-US" b="0" i="1" smtClean="0">
                        <a:latin typeface="Cambria Math" charset="0"/>
                      </a:rPr>
                      <m:t>𝑓</m:t>
                    </m:r>
                  </m:oMath>
                </a14:m>
                <a:r>
                  <a:rPr lang="en-US" dirty="0" smtClean="0"/>
                  <a:t> arrives:</a:t>
                </a:r>
              </a:p>
              <a:p>
                <a:pPr lvl="1"/>
                <a:r>
                  <a:rPr lang="en-US" dirty="0" smtClean="0"/>
                  <a:t>If </a:t>
                </a:r>
                <a14:m>
                  <m:oMath xmlns:m="http://schemas.openxmlformats.org/officeDocument/2006/math">
                    <m:r>
                      <a:rPr lang="en-US" b="0" i="1" smtClean="0">
                        <a:latin typeface="Cambria Math" charset="0"/>
                      </a:rPr>
                      <m:t>𝑓</m:t>
                    </m:r>
                    <m:d>
                      <m:dPr>
                        <m:ctrlPr>
                          <a:rPr lang="en-US" b="0" i="1" smtClean="0">
                            <a:latin typeface="Cambria Math" charset="0"/>
                          </a:rPr>
                        </m:ctrlPr>
                      </m:dPr>
                      <m:e>
                        <m:r>
                          <a:rPr lang="en-US" b="0" i="1" smtClean="0">
                            <a:latin typeface="Cambria Math" charset="0"/>
                          </a:rPr>
                          <m:t>𝑥</m:t>
                        </m:r>
                      </m:e>
                    </m:d>
                    <m:r>
                      <a:rPr lang="en-US" b="0" i="1" smtClean="0">
                        <a:latin typeface="Cambria Math" charset="0"/>
                      </a:rPr>
                      <m:t>≈</m:t>
                    </m:r>
                    <m:r>
                      <a:rPr lang="en-US" b="0" i="1" smtClean="0">
                        <a:latin typeface="Cambria Math" charset="0"/>
                      </a:rPr>
                      <m:t>𝑓</m:t>
                    </m:r>
                    <m:r>
                      <a:rPr lang="en-US" b="0" i="1" smtClean="0">
                        <a:latin typeface="Cambria Math" charset="0"/>
                      </a:rPr>
                      <m:t>(</m:t>
                    </m:r>
                    <m:r>
                      <a:rPr lang="en-US" b="0" i="1" smtClean="0">
                        <a:latin typeface="Cambria Math" charset="0"/>
                      </a:rPr>
                      <m:t>𝑦</m:t>
                    </m:r>
                    <m:r>
                      <a:rPr lang="en-US" b="0" i="1" smtClean="0">
                        <a:latin typeface="Cambria Math" charset="0"/>
                      </a:rPr>
                      <m:t>)</m:t>
                    </m:r>
                  </m:oMath>
                </a14:m>
                <a:r>
                  <a:rPr lang="en-US" dirty="0" smtClean="0"/>
                  <a:t>, classify </a:t>
                </a:r>
                <a14:m>
                  <m:oMath xmlns:m="http://schemas.openxmlformats.org/officeDocument/2006/math">
                    <m:r>
                      <a:rPr lang="en-US" b="0" i="1" smtClean="0">
                        <a:latin typeface="Cambria Math" charset="0"/>
                      </a:rPr>
                      <m:t>𝑓</m:t>
                    </m:r>
                  </m:oMath>
                </a14:m>
                <a:r>
                  <a:rPr lang="en-US" dirty="0" smtClean="0"/>
                  <a:t> as EASY and output </a:t>
                </a:r>
                <a14:m>
                  <m:oMath xmlns:m="http://schemas.openxmlformats.org/officeDocument/2006/math">
                    <m:r>
                      <a:rPr lang="en-US" b="0" i="1" smtClean="0">
                        <a:latin typeface="Cambria Math" charset="0"/>
                      </a:rPr>
                      <m:t>𝑓</m:t>
                    </m:r>
                    <m:r>
                      <a:rPr lang="en-US" b="0" i="1" smtClean="0">
                        <a:latin typeface="Cambria Math" charset="0"/>
                      </a:rPr>
                      <m:t>(</m:t>
                    </m:r>
                    <m:r>
                      <a:rPr lang="en-US" b="0" i="1" smtClean="0">
                        <a:latin typeface="Cambria Math" charset="0"/>
                      </a:rPr>
                      <m:t>𝑦</m:t>
                    </m:r>
                    <m:r>
                      <a:rPr lang="en-US" b="0" i="1" smtClean="0">
                        <a:latin typeface="Cambria Math" charset="0"/>
                      </a:rPr>
                      <m:t>)</m:t>
                    </m:r>
                  </m:oMath>
                </a14:m>
                <a:endParaRPr lang="en-US" dirty="0" smtClean="0"/>
              </a:p>
              <a:p>
                <a:pPr lvl="1"/>
                <a:r>
                  <a:rPr lang="en-US" dirty="0" smtClean="0"/>
                  <a:t>Else, classify </a:t>
                </a:r>
                <a14:m>
                  <m:oMath xmlns:m="http://schemas.openxmlformats.org/officeDocument/2006/math">
                    <m:r>
                      <a:rPr lang="en-US" b="0" i="1" smtClean="0">
                        <a:latin typeface="Cambria Math" charset="0"/>
                      </a:rPr>
                      <m:t>𝑓</m:t>
                    </m:r>
                  </m:oMath>
                </a14:m>
                <a:r>
                  <a:rPr lang="en-US" dirty="0" smtClean="0"/>
                  <a:t> as HARD, output </a:t>
                </a:r>
                <a14:m>
                  <m:oMath xmlns:m="http://schemas.openxmlformats.org/officeDocument/2006/math">
                    <m:r>
                      <a:rPr lang="en-US" b="0" i="1" smtClean="0">
                        <a:latin typeface="Cambria Math" charset="0"/>
                      </a:rPr>
                      <m:t>𝑓</m:t>
                    </m:r>
                    <m:d>
                      <m:dPr>
                        <m:ctrlPr>
                          <a:rPr lang="en-US" b="0" i="1" smtClean="0">
                            <a:latin typeface="Cambria Math" charset="0"/>
                          </a:rPr>
                        </m:ctrlPr>
                      </m:dPr>
                      <m:e>
                        <m:r>
                          <a:rPr lang="en-US" b="0" i="1" smtClean="0">
                            <a:latin typeface="Cambria Math" charset="0"/>
                          </a:rPr>
                          <m:t>𝑥</m:t>
                        </m:r>
                      </m:e>
                    </m:d>
                    <m:r>
                      <a:rPr lang="en-US" b="0" i="1" smtClean="0">
                        <a:latin typeface="Cambria Math" charset="0"/>
                      </a:rPr>
                      <m:t>+</m:t>
                    </m:r>
                    <m:r>
                      <a:rPr lang="en-US" b="0" i="1" smtClean="0">
                        <a:latin typeface="Cambria Math" charset="0"/>
                      </a:rPr>
                      <m:t>𝐿𝑎𝑝</m:t>
                    </m:r>
                    <m:r>
                      <a:rPr lang="en-US" b="0" i="1" smtClean="0">
                        <a:latin typeface="Cambria Math" charset="0"/>
                      </a:rPr>
                      <m:t>(</m:t>
                    </m:r>
                    <m:f>
                      <m:fPr>
                        <m:ctrlPr>
                          <a:rPr lang="en-US" b="0" i="1" smtClean="0">
                            <a:latin typeface="Cambria Math" charset="0"/>
                          </a:rPr>
                        </m:ctrlPr>
                      </m:fPr>
                      <m:num>
                        <m:r>
                          <m:rPr>
                            <m:sty m:val="p"/>
                          </m:rPr>
                          <a:rPr lang="en-US" b="0" i="0" smtClean="0">
                            <a:latin typeface="Cambria Math" charset="0"/>
                          </a:rPr>
                          <m:t>Δ</m:t>
                        </m:r>
                        <m:r>
                          <a:rPr lang="en-US" b="0" i="1" smtClean="0">
                            <a:latin typeface="Cambria Math" charset="0"/>
                          </a:rPr>
                          <m:t>𝑓</m:t>
                        </m:r>
                      </m:num>
                      <m:den>
                        <m:r>
                          <a:rPr lang="en-US" b="0" i="1" smtClean="0">
                            <a:latin typeface="Cambria Math" charset="0"/>
                          </a:rPr>
                          <m:t>𝜖</m:t>
                        </m:r>
                      </m:den>
                    </m:f>
                    <m:r>
                      <a:rPr lang="en-US" b="0" i="1" smtClean="0">
                        <a:latin typeface="Cambria Math" charset="0"/>
                      </a:rPr>
                      <m:t>)</m:t>
                    </m:r>
                  </m:oMath>
                </a14:m>
                <a:r>
                  <a:rPr lang="en-US" dirty="0" smtClean="0"/>
                  <a:t>, and perform Multiplicative </a:t>
                </a:r>
                <a:r>
                  <a:rPr lang="en-US" dirty="0"/>
                  <a:t>W</a:t>
                </a:r>
                <a:r>
                  <a:rPr lang="en-US" dirty="0" smtClean="0"/>
                  <a:t>eights update on </a:t>
                </a:r>
                <a14:m>
                  <m:oMath xmlns:m="http://schemas.openxmlformats.org/officeDocument/2006/math">
                    <m:r>
                      <a:rPr lang="en-US" b="0" i="1" smtClean="0">
                        <a:latin typeface="Cambria Math" charset="0"/>
                      </a:rPr>
                      <m:t>𝑦</m:t>
                    </m:r>
                  </m:oMath>
                </a14:m>
                <a:endParaRPr lang="en-US" dirty="0" smtClean="0"/>
              </a:p>
              <a:p>
                <a:r>
                  <a:rPr lang="en-US" dirty="0" smtClean="0"/>
                  <a:t>Significant privacy loss only incurred on HARD queries</a:t>
                </a:r>
              </a:p>
              <a:p>
                <a:pPr lvl="1"/>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693400" cy="4942759"/>
              </a:xfrm>
              <a:blipFill rotWithShape="0">
                <a:blip r:embed="rId2"/>
                <a:stretch>
                  <a:fillRect l="-1026" t="-1973" r="-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10</a:t>
            </a:fld>
            <a:endParaRPr lang="en-US"/>
          </a:p>
        </p:txBody>
      </p:sp>
      <p:grpSp>
        <p:nvGrpSpPr>
          <p:cNvPr id="125" name="Shape 160"/>
          <p:cNvGrpSpPr/>
          <p:nvPr/>
        </p:nvGrpSpPr>
        <p:grpSpPr>
          <a:xfrm>
            <a:off x="23924500" y="4564181"/>
            <a:ext cx="7645370" cy="4657470"/>
            <a:chOff x="24013231" y="4457895"/>
            <a:chExt cx="7333695" cy="4467602"/>
          </a:xfrm>
        </p:grpSpPr>
        <p:sp>
          <p:nvSpPr>
            <p:cNvPr id="126" name="Shape 161"/>
            <p:cNvSpPr txBox="1"/>
            <p:nvPr/>
          </p:nvSpPr>
          <p:spPr>
            <a:xfrm>
              <a:off x="27370241" y="6500845"/>
              <a:ext cx="2524744" cy="518400"/>
            </a:xfrm>
            <a:prstGeom prst="rect">
              <a:avLst/>
            </a:prstGeom>
            <a:blipFill rotWithShape="1">
              <a:blip r:embed="rId3">
                <a:alphaModFix/>
              </a:blip>
              <a:stretch>
                <a:fillRect t="-9090" b="-704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nvGrpSpPr>
            <p:cNvPr id="127" name="Shape 162"/>
            <p:cNvGrpSpPr/>
            <p:nvPr/>
          </p:nvGrpSpPr>
          <p:grpSpPr>
            <a:xfrm>
              <a:off x="24013231" y="4457895"/>
              <a:ext cx="7327699" cy="1994605"/>
              <a:chOff x="24013231" y="4768449"/>
              <a:chExt cx="7327699" cy="1994605"/>
            </a:xfrm>
          </p:grpSpPr>
          <p:cxnSp>
            <p:nvCxnSpPr>
              <p:cNvPr id="142" name="Shape 163"/>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43" name="Shape 164"/>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44" name="Shape 165"/>
              <p:cNvSpPr txBox="1"/>
              <p:nvPr/>
            </p:nvSpPr>
            <p:spPr>
              <a:xfrm>
                <a:off x="24013231" y="5141126"/>
                <a:ext cx="3486429" cy="1361587"/>
              </a:xfrm>
              <a:prstGeom prst="rect">
                <a:avLst/>
              </a:prstGeom>
              <a:blipFill rotWithShape="1">
                <a:blip r:embed="rId4">
                  <a:alphaModFix/>
                </a:blip>
                <a:stretch>
                  <a:fillRect t="-3570" b="-75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45" name="Shape 166"/>
              <p:cNvSpPr/>
              <p:nvPr/>
            </p:nvSpPr>
            <p:spPr>
              <a:xfrm>
                <a:off x="27499659" y="5281684"/>
                <a:ext cx="369068" cy="1454925"/>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6" name="Shape 167"/>
              <p:cNvSpPr/>
              <p:nvPr/>
            </p:nvSpPr>
            <p:spPr>
              <a:xfrm>
                <a:off x="28332750" y="4860568"/>
                <a:ext cx="368103" cy="18999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7" name="Shape 168"/>
              <p:cNvSpPr/>
              <p:nvPr/>
            </p:nvSpPr>
            <p:spPr>
              <a:xfrm>
                <a:off x="29130313" y="6045958"/>
                <a:ext cx="327855" cy="690650"/>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8" name="Shape 169"/>
              <p:cNvSpPr/>
              <p:nvPr/>
            </p:nvSpPr>
            <p:spPr>
              <a:xfrm>
                <a:off x="29833266" y="5504350"/>
                <a:ext cx="354878" cy="12322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28" name="Shape 170"/>
            <p:cNvGrpSpPr/>
            <p:nvPr/>
          </p:nvGrpSpPr>
          <p:grpSpPr>
            <a:xfrm>
              <a:off x="24019227" y="6930892"/>
              <a:ext cx="7327699" cy="1994605"/>
              <a:chOff x="24013231" y="4768449"/>
              <a:chExt cx="7327699" cy="1994605"/>
            </a:xfrm>
          </p:grpSpPr>
          <p:cxnSp>
            <p:nvCxnSpPr>
              <p:cNvPr id="135" name="Shape 171"/>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36" name="Shape 172"/>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37" name="Shape 173"/>
              <p:cNvSpPr txBox="1"/>
              <p:nvPr/>
            </p:nvSpPr>
            <p:spPr>
              <a:xfrm>
                <a:off x="24013231" y="5141126"/>
                <a:ext cx="3486429" cy="1361587"/>
              </a:xfrm>
              <a:prstGeom prst="rect">
                <a:avLst/>
              </a:prstGeom>
              <a:blipFill rotWithShape="1">
                <a:blip r:embed="rId5">
                  <a:alphaModFix/>
                </a:blip>
                <a:stretch>
                  <a:fillRect t="-3586" b="-80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38" name="Shape 174"/>
              <p:cNvSpPr/>
              <p:nvPr/>
            </p:nvSpPr>
            <p:spPr>
              <a:xfrm>
                <a:off x="27499659" y="5979817"/>
                <a:ext cx="326841" cy="756792"/>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9" name="Shape 175"/>
              <p:cNvSpPr/>
              <p:nvPr/>
            </p:nvSpPr>
            <p:spPr>
              <a:xfrm>
                <a:off x="28332750" y="5477054"/>
                <a:ext cx="362107" cy="1256176"/>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0" name="Shape 176"/>
              <p:cNvSpPr/>
              <p:nvPr/>
            </p:nvSpPr>
            <p:spPr>
              <a:xfrm>
                <a:off x="29130313" y="5979817"/>
                <a:ext cx="321859" cy="756791"/>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1" name="Shape 177"/>
              <p:cNvSpPr/>
              <p:nvPr/>
            </p:nvSpPr>
            <p:spPr>
              <a:xfrm>
                <a:off x="29833266" y="4853083"/>
                <a:ext cx="348882" cy="1869877"/>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cxnSp>
          <p:nvCxnSpPr>
            <p:cNvPr id="129" name="Shape 178"/>
            <p:cNvCxnSpPr/>
            <p:nvPr/>
          </p:nvCxnSpPr>
          <p:spPr>
            <a:xfrm rot="10800000">
              <a:off x="27723109" y="6240494"/>
              <a:ext cx="161735" cy="492767"/>
            </a:xfrm>
            <a:prstGeom prst="straightConnector1">
              <a:avLst/>
            </a:prstGeom>
            <a:noFill/>
            <a:ln w="76200" cap="flat" cmpd="sng">
              <a:solidFill>
                <a:srgbClr val="0000FF"/>
              </a:solidFill>
              <a:prstDash val="solid"/>
              <a:round/>
              <a:headEnd type="none" w="sm" len="sm"/>
              <a:tailEnd type="stealth" w="med" len="med"/>
            </a:ln>
          </p:spPr>
        </p:cxnSp>
        <p:cxnSp>
          <p:nvCxnSpPr>
            <p:cNvPr id="130" name="Shape 179"/>
            <p:cNvCxnSpPr/>
            <p:nvPr/>
          </p:nvCxnSpPr>
          <p:spPr>
            <a:xfrm rot="10800000" flipH="1">
              <a:off x="29001138" y="6183611"/>
              <a:ext cx="221505" cy="549650"/>
            </a:xfrm>
            <a:prstGeom prst="straightConnector1">
              <a:avLst/>
            </a:prstGeom>
            <a:noFill/>
            <a:ln w="76200" cap="flat" cmpd="sng">
              <a:solidFill>
                <a:srgbClr val="0000FF"/>
              </a:solidFill>
              <a:prstDash val="solid"/>
              <a:round/>
              <a:headEnd type="none" w="sm" len="sm"/>
              <a:tailEnd type="stealth" w="med" len="med"/>
            </a:ln>
          </p:spPr>
        </p:cxnSp>
        <p:cxnSp>
          <p:nvCxnSpPr>
            <p:cNvPr id="131" name="Shape 180"/>
            <p:cNvCxnSpPr/>
            <p:nvPr/>
          </p:nvCxnSpPr>
          <p:spPr>
            <a:xfrm rot="10800000" flipH="1">
              <a:off x="27640263" y="7660856"/>
              <a:ext cx="17100" cy="536597"/>
            </a:xfrm>
            <a:prstGeom prst="straightConnector1">
              <a:avLst/>
            </a:prstGeom>
            <a:noFill/>
            <a:ln w="57150" cap="flat" cmpd="sng">
              <a:solidFill>
                <a:srgbClr val="ED3535"/>
              </a:solidFill>
              <a:prstDash val="solid"/>
              <a:round/>
              <a:headEnd type="none" w="sm" len="sm"/>
              <a:tailEnd type="stealth" w="med" len="med"/>
            </a:ln>
          </p:spPr>
        </p:cxnSp>
        <p:cxnSp>
          <p:nvCxnSpPr>
            <p:cNvPr id="132" name="Shape 181"/>
            <p:cNvCxnSpPr/>
            <p:nvPr/>
          </p:nvCxnSpPr>
          <p:spPr>
            <a:xfrm>
              <a:off x="28519494" y="7716861"/>
              <a:ext cx="0" cy="425399"/>
            </a:xfrm>
            <a:prstGeom prst="straightConnector1">
              <a:avLst/>
            </a:prstGeom>
            <a:noFill/>
            <a:ln w="57150" cap="flat" cmpd="sng">
              <a:solidFill>
                <a:srgbClr val="ED3535"/>
              </a:solidFill>
              <a:prstDash val="solid"/>
              <a:round/>
              <a:headEnd type="none" w="sm" len="sm"/>
              <a:tailEnd type="stealth" w="med" len="med"/>
            </a:ln>
          </p:spPr>
        </p:cxnSp>
        <p:cxnSp>
          <p:nvCxnSpPr>
            <p:cNvPr id="133" name="Shape 182"/>
            <p:cNvCxnSpPr/>
            <p:nvPr/>
          </p:nvCxnSpPr>
          <p:spPr>
            <a:xfrm>
              <a:off x="30010703" y="7015526"/>
              <a:ext cx="0" cy="701335"/>
            </a:xfrm>
            <a:prstGeom prst="straightConnector1">
              <a:avLst/>
            </a:prstGeom>
            <a:noFill/>
            <a:ln w="57150" cap="flat" cmpd="sng">
              <a:solidFill>
                <a:srgbClr val="ED3535"/>
              </a:solidFill>
              <a:prstDash val="solid"/>
              <a:round/>
              <a:headEnd type="none" w="sm" len="sm"/>
              <a:tailEnd type="stealth" w="med" len="med"/>
            </a:ln>
          </p:spPr>
        </p:cxnSp>
        <p:cxnSp>
          <p:nvCxnSpPr>
            <p:cNvPr id="134" name="Shape 183"/>
            <p:cNvCxnSpPr/>
            <p:nvPr/>
          </p:nvCxnSpPr>
          <p:spPr>
            <a:xfrm rot="10800000" flipH="1">
              <a:off x="29289913" y="7618298"/>
              <a:ext cx="4327" cy="523962"/>
            </a:xfrm>
            <a:prstGeom prst="straightConnector1">
              <a:avLst/>
            </a:prstGeom>
            <a:noFill/>
            <a:ln w="57150" cap="flat" cmpd="sng">
              <a:solidFill>
                <a:srgbClr val="ED3535"/>
              </a:solidFill>
              <a:prstDash val="solid"/>
              <a:round/>
              <a:headEnd type="none" w="sm" len="sm"/>
              <a:tailEnd type="stealth" w="med" len="med"/>
            </a:ln>
          </p:spPr>
        </p:cxnSp>
      </p:grpSp>
      <p:grpSp>
        <p:nvGrpSpPr>
          <p:cNvPr id="149" name="Shape 160"/>
          <p:cNvGrpSpPr/>
          <p:nvPr/>
        </p:nvGrpSpPr>
        <p:grpSpPr>
          <a:xfrm>
            <a:off x="24076900" y="4716581"/>
            <a:ext cx="7645370" cy="4657470"/>
            <a:chOff x="24013231" y="4457895"/>
            <a:chExt cx="7333695" cy="4467602"/>
          </a:xfrm>
        </p:grpSpPr>
        <p:sp>
          <p:nvSpPr>
            <p:cNvPr id="150" name="Shape 161"/>
            <p:cNvSpPr txBox="1"/>
            <p:nvPr/>
          </p:nvSpPr>
          <p:spPr>
            <a:xfrm>
              <a:off x="27370241" y="6500845"/>
              <a:ext cx="2524744" cy="518400"/>
            </a:xfrm>
            <a:prstGeom prst="rect">
              <a:avLst/>
            </a:prstGeom>
            <a:blipFill rotWithShape="1">
              <a:blip r:embed="rId3">
                <a:alphaModFix/>
              </a:blip>
              <a:stretch>
                <a:fillRect t="-9090" b="-704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nvGrpSpPr>
            <p:cNvPr id="151" name="Shape 162"/>
            <p:cNvGrpSpPr/>
            <p:nvPr/>
          </p:nvGrpSpPr>
          <p:grpSpPr>
            <a:xfrm>
              <a:off x="24013231" y="4457895"/>
              <a:ext cx="7327699" cy="1994605"/>
              <a:chOff x="24013231" y="4768449"/>
              <a:chExt cx="7327699" cy="1994605"/>
            </a:xfrm>
          </p:grpSpPr>
          <p:cxnSp>
            <p:nvCxnSpPr>
              <p:cNvPr id="166" name="Shape 163"/>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67" name="Shape 164"/>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68" name="Shape 165"/>
              <p:cNvSpPr txBox="1"/>
              <p:nvPr/>
            </p:nvSpPr>
            <p:spPr>
              <a:xfrm>
                <a:off x="24013231" y="5141126"/>
                <a:ext cx="3486429" cy="1361587"/>
              </a:xfrm>
              <a:prstGeom prst="rect">
                <a:avLst/>
              </a:prstGeom>
              <a:blipFill rotWithShape="1">
                <a:blip r:embed="rId4">
                  <a:alphaModFix/>
                </a:blip>
                <a:stretch>
                  <a:fillRect t="-3570" b="-75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69" name="Shape 166"/>
              <p:cNvSpPr/>
              <p:nvPr/>
            </p:nvSpPr>
            <p:spPr>
              <a:xfrm>
                <a:off x="27499659" y="5281684"/>
                <a:ext cx="369068" cy="1454925"/>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0" name="Shape 167"/>
              <p:cNvSpPr/>
              <p:nvPr/>
            </p:nvSpPr>
            <p:spPr>
              <a:xfrm>
                <a:off x="28332750" y="4860568"/>
                <a:ext cx="368103" cy="18999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1" name="Shape 168"/>
              <p:cNvSpPr/>
              <p:nvPr/>
            </p:nvSpPr>
            <p:spPr>
              <a:xfrm>
                <a:off x="29130313" y="6045958"/>
                <a:ext cx="327855" cy="690650"/>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2" name="Shape 169"/>
              <p:cNvSpPr/>
              <p:nvPr/>
            </p:nvSpPr>
            <p:spPr>
              <a:xfrm>
                <a:off x="29833266" y="5504350"/>
                <a:ext cx="354878" cy="12322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52" name="Shape 170"/>
            <p:cNvGrpSpPr/>
            <p:nvPr/>
          </p:nvGrpSpPr>
          <p:grpSpPr>
            <a:xfrm>
              <a:off x="24019227" y="6930892"/>
              <a:ext cx="7327699" cy="1994605"/>
              <a:chOff x="24013231" y="4768449"/>
              <a:chExt cx="7327699" cy="1994605"/>
            </a:xfrm>
          </p:grpSpPr>
          <p:cxnSp>
            <p:nvCxnSpPr>
              <p:cNvPr id="159" name="Shape 171"/>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60" name="Shape 172"/>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61" name="Shape 173"/>
              <p:cNvSpPr txBox="1"/>
              <p:nvPr/>
            </p:nvSpPr>
            <p:spPr>
              <a:xfrm>
                <a:off x="24013231" y="5141126"/>
                <a:ext cx="3486429" cy="1361587"/>
              </a:xfrm>
              <a:prstGeom prst="rect">
                <a:avLst/>
              </a:prstGeom>
              <a:blipFill rotWithShape="1">
                <a:blip r:embed="rId5">
                  <a:alphaModFix/>
                </a:blip>
                <a:stretch>
                  <a:fillRect t="-3586" b="-80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62" name="Shape 174"/>
              <p:cNvSpPr/>
              <p:nvPr/>
            </p:nvSpPr>
            <p:spPr>
              <a:xfrm>
                <a:off x="27499659" y="5979817"/>
                <a:ext cx="326841" cy="756792"/>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3" name="Shape 175"/>
              <p:cNvSpPr/>
              <p:nvPr/>
            </p:nvSpPr>
            <p:spPr>
              <a:xfrm>
                <a:off x="28332750" y="5477054"/>
                <a:ext cx="362107" cy="1256176"/>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4" name="Shape 176"/>
              <p:cNvSpPr/>
              <p:nvPr/>
            </p:nvSpPr>
            <p:spPr>
              <a:xfrm>
                <a:off x="29130313" y="5979817"/>
                <a:ext cx="321859" cy="756791"/>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5" name="Shape 177"/>
              <p:cNvSpPr/>
              <p:nvPr/>
            </p:nvSpPr>
            <p:spPr>
              <a:xfrm>
                <a:off x="29833266" y="4853083"/>
                <a:ext cx="348882" cy="1869877"/>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cxnSp>
          <p:nvCxnSpPr>
            <p:cNvPr id="153" name="Shape 178"/>
            <p:cNvCxnSpPr/>
            <p:nvPr/>
          </p:nvCxnSpPr>
          <p:spPr>
            <a:xfrm rot="10800000">
              <a:off x="27723109" y="6240494"/>
              <a:ext cx="161735" cy="492767"/>
            </a:xfrm>
            <a:prstGeom prst="straightConnector1">
              <a:avLst/>
            </a:prstGeom>
            <a:noFill/>
            <a:ln w="76200" cap="flat" cmpd="sng">
              <a:solidFill>
                <a:srgbClr val="0000FF"/>
              </a:solidFill>
              <a:prstDash val="solid"/>
              <a:round/>
              <a:headEnd type="none" w="sm" len="sm"/>
              <a:tailEnd type="stealth" w="med" len="med"/>
            </a:ln>
          </p:spPr>
        </p:cxnSp>
        <p:cxnSp>
          <p:nvCxnSpPr>
            <p:cNvPr id="154" name="Shape 179"/>
            <p:cNvCxnSpPr/>
            <p:nvPr/>
          </p:nvCxnSpPr>
          <p:spPr>
            <a:xfrm rot="10800000" flipH="1">
              <a:off x="29001138" y="6183611"/>
              <a:ext cx="221505" cy="549650"/>
            </a:xfrm>
            <a:prstGeom prst="straightConnector1">
              <a:avLst/>
            </a:prstGeom>
            <a:noFill/>
            <a:ln w="76200" cap="flat" cmpd="sng">
              <a:solidFill>
                <a:srgbClr val="0000FF"/>
              </a:solidFill>
              <a:prstDash val="solid"/>
              <a:round/>
              <a:headEnd type="none" w="sm" len="sm"/>
              <a:tailEnd type="stealth" w="med" len="med"/>
            </a:ln>
          </p:spPr>
        </p:cxnSp>
        <p:cxnSp>
          <p:nvCxnSpPr>
            <p:cNvPr id="155" name="Shape 180"/>
            <p:cNvCxnSpPr/>
            <p:nvPr/>
          </p:nvCxnSpPr>
          <p:spPr>
            <a:xfrm rot="10800000" flipH="1">
              <a:off x="27640263" y="7660856"/>
              <a:ext cx="17100" cy="536597"/>
            </a:xfrm>
            <a:prstGeom prst="straightConnector1">
              <a:avLst/>
            </a:prstGeom>
            <a:noFill/>
            <a:ln w="57150" cap="flat" cmpd="sng">
              <a:solidFill>
                <a:srgbClr val="ED3535"/>
              </a:solidFill>
              <a:prstDash val="solid"/>
              <a:round/>
              <a:headEnd type="none" w="sm" len="sm"/>
              <a:tailEnd type="stealth" w="med" len="med"/>
            </a:ln>
          </p:spPr>
        </p:cxnSp>
        <p:cxnSp>
          <p:nvCxnSpPr>
            <p:cNvPr id="156" name="Shape 181"/>
            <p:cNvCxnSpPr/>
            <p:nvPr/>
          </p:nvCxnSpPr>
          <p:spPr>
            <a:xfrm>
              <a:off x="28519494" y="7716861"/>
              <a:ext cx="0" cy="425399"/>
            </a:xfrm>
            <a:prstGeom prst="straightConnector1">
              <a:avLst/>
            </a:prstGeom>
            <a:noFill/>
            <a:ln w="57150" cap="flat" cmpd="sng">
              <a:solidFill>
                <a:srgbClr val="ED3535"/>
              </a:solidFill>
              <a:prstDash val="solid"/>
              <a:round/>
              <a:headEnd type="none" w="sm" len="sm"/>
              <a:tailEnd type="stealth" w="med" len="med"/>
            </a:ln>
          </p:spPr>
        </p:cxnSp>
        <p:cxnSp>
          <p:nvCxnSpPr>
            <p:cNvPr id="157" name="Shape 182"/>
            <p:cNvCxnSpPr/>
            <p:nvPr/>
          </p:nvCxnSpPr>
          <p:spPr>
            <a:xfrm>
              <a:off x="30010703" y="7015526"/>
              <a:ext cx="0" cy="701335"/>
            </a:xfrm>
            <a:prstGeom prst="straightConnector1">
              <a:avLst/>
            </a:prstGeom>
            <a:noFill/>
            <a:ln w="57150" cap="flat" cmpd="sng">
              <a:solidFill>
                <a:srgbClr val="ED3535"/>
              </a:solidFill>
              <a:prstDash val="solid"/>
              <a:round/>
              <a:headEnd type="none" w="sm" len="sm"/>
              <a:tailEnd type="stealth" w="med" len="med"/>
            </a:ln>
          </p:spPr>
        </p:cxnSp>
        <p:cxnSp>
          <p:nvCxnSpPr>
            <p:cNvPr id="158" name="Shape 183"/>
            <p:cNvCxnSpPr/>
            <p:nvPr/>
          </p:nvCxnSpPr>
          <p:spPr>
            <a:xfrm rot="10800000" flipH="1">
              <a:off x="29289913" y="7618298"/>
              <a:ext cx="4327" cy="523962"/>
            </a:xfrm>
            <a:prstGeom prst="straightConnector1">
              <a:avLst/>
            </a:prstGeom>
            <a:noFill/>
            <a:ln w="57150" cap="flat" cmpd="sng">
              <a:solidFill>
                <a:srgbClr val="ED3535"/>
              </a:solidFill>
              <a:prstDash val="solid"/>
              <a:round/>
              <a:headEnd type="none" w="sm" len="sm"/>
              <a:tailEnd type="stealth" w="med" len="med"/>
            </a:ln>
          </p:spPr>
        </p:cxnSp>
      </p:grpSp>
      <p:grpSp>
        <p:nvGrpSpPr>
          <p:cNvPr id="173" name="Shape 160"/>
          <p:cNvGrpSpPr/>
          <p:nvPr/>
        </p:nvGrpSpPr>
        <p:grpSpPr>
          <a:xfrm>
            <a:off x="24229300" y="4868981"/>
            <a:ext cx="7645370" cy="4657470"/>
            <a:chOff x="24013231" y="4457895"/>
            <a:chExt cx="7333695" cy="4467602"/>
          </a:xfrm>
        </p:grpSpPr>
        <p:sp>
          <p:nvSpPr>
            <p:cNvPr id="174" name="Shape 161"/>
            <p:cNvSpPr txBox="1"/>
            <p:nvPr/>
          </p:nvSpPr>
          <p:spPr>
            <a:xfrm>
              <a:off x="27370241" y="6500845"/>
              <a:ext cx="2524744" cy="518400"/>
            </a:xfrm>
            <a:prstGeom prst="rect">
              <a:avLst/>
            </a:prstGeom>
            <a:blipFill rotWithShape="1">
              <a:blip r:embed="rId3">
                <a:alphaModFix/>
              </a:blip>
              <a:stretch>
                <a:fillRect t="-9090" b="-704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nvGrpSpPr>
            <p:cNvPr id="175" name="Shape 162"/>
            <p:cNvGrpSpPr/>
            <p:nvPr/>
          </p:nvGrpSpPr>
          <p:grpSpPr>
            <a:xfrm>
              <a:off x="24013231" y="4457895"/>
              <a:ext cx="7327699" cy="1994605"/>
              <a:chOff x="24013231" y="4768449"/>
              <a:chExt cx="7327699" cy="1994605"/>
            </a:xfrm>
          </p:grpSpPr>
          <p:cxnSp>
            <p:nvCxnSpPr>
              <p:cNvPr id="190" name="Shape 163"/>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91" name="Shape 164"/>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92" name="Shape 165"/>
              <p:cNvSpPr txBox="1"/>
              <p:nvPr/>
            </p:nvSpPr>
            <p:spPr>
              <a:xfrm>
                <a:off x="24013231" y="5141126"/>
                <a:ext cx="3486429" cy="1361587"/>
              </a:xfrm>
              <a:prstGeom prst="rect">
                <a:avLst/>
              </a:prstGeom>
              <a:blipFill rotWithShape="1">
                <a:blip r:embed="rId4">
                  <a:alphaModFix/>
                </a:blip>
                <a:stretch>
                  <a:fillRect t="-3570" b="-75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93" name="Shape 166"/>
              <p:cNvSpPr/>
              <p:nvPr/>
            </p:nvSpPr>
            <p:spPr>
              <a:xfrm>
                <a:off x="27499659" y="5281684"/>
                <a:ext cx="369068" cy="1454925"/>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4" name="Shape 167"/>
              <p:cNvSpPr/>
              <p:nvPr/>
            </p:nvSpPr>
            <p:spPr>
              <a:xfrm>
                <a:off x="28332750" y="4860568"/>
                <a:ext cx="368103" cy="18999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5" name="Shape 168"/>
              <p:cNvSpPr/>
              <p:nvPr/>
            </p:nvSpPr>
            <p:spPr>
              <a:xfrm>
                <a:off x="29130313" y="6045958"/>
                <a:ext cx="327855" cy="690650"/>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6" name="Shape 169"/>
              <p:cNvSpPr/>
              <p:nvPr/>
            </p:nvSpPr>
            <p:spPr>
              <a:xfrm>
                <a:off x="29833266" y="5504350"/>
                <a:ext cx="354878" cy="12322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76" name="Shape 170"/>
            <p:cNvGrpSpPr/>
            <p:nvPr/>
          </p:nvGrpSpPr>
          <p:grpSpPr>
            <a:xfrm>
              <a:off x="24019227" y="6930892"/>
              <a:ext cx="7327699" cy="1994605"/>
              <a:chOff x="24013231" y="4768449"/>
              <a:chExt cx="7327699" cy="1994605"/>
            </a:xfrm>
          </p:grpSpPr>
          <p:cxnSp>
            <p:nvCxnSpPr>
              <p:cNvPr id="183" name="Shape 171"/>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84" name="Shape 172"/>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85" name="Shape 173"/>
              <p:cNvSpPr txBox="1"/>
              <p:nvPr/>
            </p:nvSpPr>
            <p:spPr>
              <a:xfrm>
                <a:off x="24013231" y="5141126"/>
                <a:ext cx="3486429" cy="1361587"/>
              </a:xfrm>
              <a:prstGeom prst="rect">
                <a:avLst/>
              </a:prstGeom>
              <a:blipFill rotWithShape="1">
                <a:blip r:embed="rId5">
                  <a:alphaModFix/>
                </a:blip>
                <a:stretch>
                  <a:fillRect t="-3586" b="-80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86" name="Shape 174"/>
              <p:cNvSpPr/>
              <p:nvPr/>
            </p:nvSpPr>
            <p:spPr>
              <a:xfrm>
                <a:off x="27499659" y="5979817"/>
                <a:ext cx="326841" cy="756792"/>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87" name="Shape 175"/>
              <p:cNvSpPr/>
              <p:nvPr/>
            </p:nvSpPr>
            <p:spPr>
              <a:xfrm>
                <a:off x="28332750" y="5477054"/>
                <a:ext cx="362107" cy="1256176"/>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88" name="Shape 176"/>
              <p:cNvSpPr/>
              <p:nvPr/>
            </p:nvSpPr>
            <p:spPr>
              <a:xfrm>
                <a:off x="29130313" y="5979817"/>
                <a:ext cx="321859" cy="756791"/>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89" name="Shape 177"/>
              <p:cNvSpPr/>
              <p:nvPr/>
            </p:nvSpPr>
            <p:spPr>
              <a:xfrm>
                <a:off x="29833266" y="4853083"/>
                <a:ext cx="348882" cy="1869877"/>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cxnSp>
          <p:nvCxnSpPr>
            <p:cNvPr id="177" name="Shape 178"/>
            <p:cNvCxnSpPr/>
            <p:nvPr/>
          </p:nvCxnSpPr>
          <p:spPr>
            <a:xfrm rot="10800000">
              <a:off x="27723109" y="6240494"/>
              <a:ext cx="161735" cy="492767"/>
            </a:xfrm>
            <a:prstGeom prst="straightConnector1">
              <a:avLst/>
            </a:prstGeom>
            <a:noFill/>
            <a:ln w="76200" cap="flat" cmpd="sng">
              <a:solidFill>
                <a:srgbClr val="0000FF"/>
              </a:solidFill>
              <a:prstDash val="solid"/>
              <a:round/>
              <a:headEnd type="none" w="sm" len="sm"/>
              <a:tailEnd type="stealth" w="med" len="med"/>
            </a:ln>
          </p:spPr>
        </p:cxnSp>
        <p:cxnSp>
          <p:nvCxnSpPr>
            <p:cNvPr id="178" name="Shape 179"/>
            <p:cNvCxnSpPr/>
            <p:nvPr/>
          </p:nvCxnSpPr>
          <p:spPr>
            <a:xfrm rot="10800000" flipH="1">
              <a:off x="29001138" y="6183611"/>
              <a:ext cx="221505" cy="549650"/>
            </a:xfrm>
            <a:prstGeom prst="straightConnector1">
              <a:avLst/>
            </a:prstGeom>
            <a:noFill/>
            <a:ln w="76200" cap="flat" cmpd="sng">
              <a:solidFill>
                <a:srgbClr val="0000FF"/>
              </a:solidFill>
              <a:prstDash val="solid"/>
              <a:round/>
              <a:headEnd type="none" w="sm" len="sm"/>
              <a:tailEnd type="stealth" w="med" len="med"/>
            </a:ln>
          </p:spPr>
        </p:cxnSp>
        <p:cxnSp>
          <p:nvCxnSpPr>
            <p:cNvPr id="179" name="Shape 180"/>
            <p:cNvCxnSpPr/>
            <p:nvPr/>
          </p:nvCxnSpPr>
          <p:spPr>
            <a:xfrm rot="10800000" flipH="1">
              <a:off x="27640263" y="7660856"/>
              <a:ext cx="17100" cy="536597"/>
            </a:xfrm>
            <a:prstGeom prst="straightConnector1">
              <a:avLst/>
            </a:prstGeom>
            <a:noFill/>
            <a:ln w="57150" cap="flat" cmpd="sng">
              <a:solidFill>
                <a:srgbClr val="ED3535"/>
              </a:solidFill>
              <a:prstDash val="solid"/>
              <a:round/>
              <a:headEnd type="none" w="sm" len="sm"/>
              <a:tailEnd type="stealth" w="med" len="med"/>
            </a:ln>
          </p:spPr>
        </p:cxnSp>
        <p:cxnSp>
          <p:nvCxnSpPr>
            <p:cNvPr id="180" name="Shape 181"/>
            <p:cNvCxnSpPr/>
            <p:nvPr/>
          </p:nvCxnSpPr>
          <p:spPr>
            <a:xfrm>
              <a:off x="28519494" y="7716861"/>
              <a:ext cx="0" cy="425399"/>
            </a:xfrm>
            <a:prstGeom prst="straightConnector1">
              <a:avLst/>
            </a:prstGeom>
            <a:noFill/>
            <a:ln w="57150" cap="flat" cmpd="sng">
              <a:solidFill>
                <a:srgbClr val="ED3535"/>
              </a:solidFill>
              <a:prstDash val="solid"/>
              <a:round/>
              <a:headEnd type="none" w="sm" len="sm"/>
              <a:tailEnd type="stealth" w="med" len="med"/>
            </a:ln>
          </p:spPr>
        </p:cxnSp>
        <p:cxnSp>
          <p:nvCxnSpPr>
            <p:cNvPr id="181" name="Shape 182"/>
            <p:cNvCxnSpPr/>
            <p:nvPr/>
          </p:nvCxnSpPr>
          <p:spPr>
            <a:xfrm>
              <a:off x="30010703" y="7015526"/>
              <a:ext cx="0" cy="701335"/>
            </a:xfrm>
            <a:prstGeom prst="straightConnector1">
              <a:avLst/>
            </a:prstGeom>
            <a:noFill/>
            <a:ln w="57150" cap="flat" cmpd="sng">
              <a:solidFill>
                <a:srgbClr val="ED3535"/>
              </a:solidFill>
              <a:prstDash val="solid"/>
              <a:round/>
              <a:headEnd type="none" w="sm" len="sm"/>
              <a:tailEnd type="stealth" w="med" len="med"/>
            </a:ln>
          </p:spPr>
        </p:cxnSp>
        <p:cxnSp>
          <p:nvCxnSpPr>
            <p:cNvPr id="182" name="Shape 183"/>
            <p:cNvCxnSpPr/>
            <p:nvPr/>
          </p:nvCxnSpPr>
          <p:spPr>
            <a:xfrm rot="10800000" flipH="1">
              <a:off x="29289913" y="7618298"/>
              <a:ext cx="4327" cy="523962"/>
            </a:xfrm>
            <a:prstGeom prst="straightConnector1">
              <a:avLst/>
            </a:prstGeom>
            <a:noFill/>
            <a:ln w="57150" cap="flat" cmpd="sng">
              <a:solidFill>
                <a:srgbClr val="ED3535"/>
              </a:solidFill>
              <a:prstDash val="solid"/>
              <a:round/>
              <a:headEnd type="none" w="sm" len="sm"/>
              <a:tailEnd type="stealth" w="med" len="med"/>
            </a:ln>
          </p:spPr>
        </p:cxnSp>
      </p:grpSp>
    </p:spTree>
    <p:extLst>
      <p:ext uri="{BB962C8B-B14F-4D97-AF65-F5344CB8AC3E}">
        <p14:creationId xmlns:p14="http://schemas.microsoft.com/office/powerpoint/2010/main" val="209826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279ED-94F6-F042-B936-D27A539B047B}" type="slidenum">
              <a:rPr lang="en-US" smtClean="0"/>
              <a:t>11</a:t>
            </a:fld>
            <a:endParaRPr lang="en-US"/>
          </a:p>
        </p:txBody>
      </p:sp>
      <p:grpSp>
        <p:nvGrpSpPr>
          <p:cNvPr id="125" name="Shape 160"/>
          <p:cNvGrpSpPr/>
          <p:nvPr/>
        </p:nvGrpSpPr>
        <p:grpSpPr>
          <a:xfrm>
            <a:off x="23924500" y="4564181"/>
            <a:ext cx="7645370" cy="4657470"/>
            <a:chOff x="24013231" y="4457895"/>
            <a:chExt cx="7333695" cy="4467602"/>
          </a:xfrm>
        </p:grpSpPr>
        <p:sp>
          <p:nvSpPr>
            <p:cNvPr id="126" name="Shape 161"/>
            <p:cNvSpPr txBox="1"/>
            <p:nvPr/>
          </p:nvSpPr>
          <p:spPr>
            <a:xfrm>
              <a:off x="27370241" y="6500845"/>
              <a:ext cx="2524744" cy="518400"/>
            </a:xfrm>
            <a:prstGeom prst="rect">
              <a:avLst/>
            </a:prstGeom>
            <a:blipFill rotWithShape="1">
              <a:blip r:embed="rId2">
                <a:alphaModFix/>
              </a:blip>
              <a:stretch>
                <a:fillRect t="-9090" b="-704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nvGrpSpPr>
            <p:cNvPr id="127" name="Shape 162"/>
            <p:cNvGrpSpPr/>
            <p:nvPr/>
          </p:nvGrpSpPr>
          <p:grpSpPr>
            <a:xfrm>
              <a:off x="24013231" y="4457895"/>
              <a:ext cx="7327699" cy="1994605"/>
              <a:chOff x="24013231" y="4768449"/>
              <a:chExt cx="7327699" cy="1994605"/>
            </a:xfrm>
          </p:grpSpPr>
          <p:cxnSp>
            <p:nvCxnSpPr>
              <p:cNvPr id="142" name="Shape 163"/>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43" name="Shape 164"/>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44" name="Shape 165"/>
              <p:cNvSpPr txBox="1"/>
              <p:nvPr/>
            </p:nvSpPr>
            <p:spPr>
              <a:xfrm>
                <a:off x="24013231" y="5141126"/>
                <a:ext cx="3486429" cy="1361587"/>
              </a:xfrm>
              <a:prstGeom prst="rect">
                <a:avLst/>
              </a:prstGeom>
              <a:blipFill rotWithShape="1">
                <a:blip r:embed="rId3">
                  <a:alphaModFix/>
                </a:blip>
                <a:stretch>
                  <a:fillRect t="-3570" b="-75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45" name="Shape 166"/>
              <p:cNvSpPr/>
              <p:nvPr/>
            </p:nvSpPr>
            <p:spPr>
              <a:xfrm>
                <a:off x="27499659" y="5281684"/>
                <a:ext cx="369068" cy="1454925"/>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6" name="Shape 167"/>
              <p:cNvSpPr/>
              <p:nvPr/>
            </p:nvSpPr>
            <p:spPr>
              <a:xfrm>
                <a:off x="28332750" y="4860568"/>
                <a:ext cx="368103" cy="18999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7" name="Shape 168"/>
              <p:cNvSpPr/>
              <p:nvPr/>
            </p:nvSpPr>
            <p:spPr>
              <a:xfrm>
                <a:off x="29130313" y="6045958"/>
                <a:ext cx="327855" cy="690650"/>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8" name="Shape 169"/>
              <p:cNvSpPr/>
              <p:nvPr/>
            </p:nvSpPr>
            <p:spPr>
              <a:xfrm>
                <a:off x="29833266" y="5504350"/>
                <a:ext cx="354878" cy="12322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28" name="Shape 170"/>
            <p:cNvGrpSpPr/>
            <p:nvPr/>
          </p:nvGrpSpPr>
          <p:grpSpPr>
            <a:xfrm>
              <a:off x="24019227" y="6930892"/>
              <a:ext cx="7327699" cy="1994605"/>
              <a:chOff x="24013231" y="4768449"/>
              <a:chExt cx="7327699" cy="1994605"/>
            </a:xfrm>
          </p:grpSpPr>
          <p:cxnSp>
            <p:nvCxnSpPr>
              <p:cNvPr id="135" name="Shape 171"/>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36" name="Shape 172"/>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37" name="Shape 173"/>
              <p:cNvSpPr txBox="1"/>
              <p:nvPr/>
            </p:nvSpPr>
            <p:spPr>
              <a:xfrm>
                <a:off x="24013231" y="5141126"/>
                <a:ext cx="3486429" cy="1361587"/>
              </a:xfrm>
              <a:prstGeom prst="rect">
                <a:avLst/>
              </a:prstGeom>
              <a:blipFill rotWithShape="1">
                <a:blip r:embed="rId4">
                  <a:alphaModFix/>
                </a:blip>
                <a:stretch>
                  <a:fillRect t="-3586" b="-80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38" name="Shape 174"/>
              <p:cNvSpPr/>
              <p:nvPr/>
            </p:nvSpPr>
            <p:spPr>
              <a:xfrm>
                <a:off x="27499659" y="5979817"/>
                <a:ext cx="326841" cy="756792"/>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9" name="Shape 175"/>
              <p:cNvSpPr/>
              <p:nvPr/>
            </p:nvSpPr>
            <p:spPr>
              <a:xfrm>
                <a:off x="28332750" y="5477054"/>
                <a:ext cx="362107" cy="1256176"/>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0" name="Shape 176"/>
              <p:cNvSpPr/>
              <p:nvPr/>
            </p:nvSpPr>
            <p:spPr>
              <a:xfrm>
                <a:off x="29130313" y="5979817"/>
                <a:ext cx="321859" cy="756791"/>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1" name="Shape 177"/>
              <p:cNvSpPr/>
              <p:nvPr/>
            </p:nvSpPr>
            <p:spPr>
              <a:xfrm>
                <a:off x="29833266" y="4853083"/>
                <a:ext cx="348882" cy="1869877"/>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cxnSp>
          <p:nvCxnSpPr>
            <p:cNvPr id="129" name="Shape 178"/>
            <p:cNvCxnSpPr/>
            <p:nvPr/>
          </p:nvCxnSpPr>
          <p:spPr>
            <a:xfrm rot="10800000">
              <a:off x="27723109" y="6240494"/>
              <a:ext cx="161735" cy="492767"/>
            </a:xfrm>
            <a:prstGeom prst="straightConnector1">
              <a:avLst/>
            </a:prstGeom>
            <a:noFill/>
            <a:ln w="76200" cap="flat" cmpd="sng">
              <a:solidFill>
                <a:srgbClr val="0000FF"/>
              </a:solidFill>
              <a:prstDash val="solid"/>
              <a:round/>
              <a:headEnd type="none" w="sm" len="sm"/>
              <a:tailEnd type="stealth" w="med" len="med"/>
            </a:ln>
          </p:spPr>
        </p:cxnSp>
        <p:cxnSp>
          <p:nvCxnSpPr>
            <p:cNvPr id="130" name="Shape 179"/>
            <p:cNvCxnSpPr/>
            <p:nvPr/>
          </p:nvCxnSpPr>
          <p:spPr>
            <a:xfrm rot="10800000" flipH="1">
              <a:off x="29001138" y="6183611"/>
              <a:ext cx="221505" cy="549650"/>
            </a:xfrm>
            <a:prstGeom prst="straightConnector1">
              <a:avLst/>
            </a:prstGeom>
            <a:noFill/>
            <a:ln w="76200" cap="flat" cmpd="sng">
              <a:solidFill>
                <a:srgbClr val="0000FF"/>
              </a:solidFill>
              <a:prstDash val="solid"/>
              <a:round/>
              <a:headEnd type="none" w="sm" len="sm"/>
              <a:tailEnd type="stealth" w="med" len="med"/>
            </a:ln>
          </p:spPr>
        </p:cxnSp>
        <p:cxnSp>
          <p:nvCxnSpPr>
            <p:cNvPr id="131" name="Shape 180"/>
            <p:cNvCxnSpPr/>
            <p:nvPr/>
          </p:nvCxnSpPr>
          <p:spPr>
            <a:xfrm rot="10800000" flipH="1">
              <a:off x="27640263" y="7660856"/>
              <a:ext cx="17100" cy="536597"/>
            </a:xfrm>
            <a:prstGeom prst="straightConnector1">
              <a:avLst/>
            </a:prstGeom>
            <a:noFill/>
            <a:ln w="57150" cap="flat" cmpd="sng">
              <a:solidFill>
                <a:srgbClr val="ED3535"/>
              </a:solidFill>
              <a:prstDash val="solid"/>
              <a:round/>
              <a:headEnd type="none" w="sm" len="sm"/>
              <a:tailEnd type="stealth" w="med" len="med"/>
            </a:ln>
          </p:spPr>
        </p:cxnSp>
        <p:cxnSp>
          <p:nvCxnSpPr>
            <p:cNvPr id="132" name="Shape 181"/>
            <p:cNvCxnSpPr/>
            <p:nvPr/>
          </p:nvCxnSpPr>
          <p:spPr>
            <a:xfrm>
              <a:off x="28519494" y="7716861"/>
              <a:ext cx="0" cy="425399"/>
            </a:xfrm>
            <a:prstGeom prst="straightConnector1">
              <a:avLst/>
            </a:prstGeom>
            <a:noFill/>
            <a:ln w="57150" cap="flat" cmpd="sng">
              <a:solidFill>
                <a:srgbClr val="ED3535"/>
              </a:solidFill>
              <a:prstDash val="solid"/>
              <a:round/>
              <a:headEnd type="none" w="sm" len="sm"/>
              <a:tailEnd type="stealth" w="med" len="med"/>
            </a:ln>
          </p:spPr>
        </p:cxnSp>
        <p:cxnSp>
          <p:nvCxnSpPr>
            <p:cNvPr id="133" name="Shape 182"/>
            <p:cNvCxnSpPr/>
            <p:nvPr/>
          </p:nvCxnSpPr>
          <p:spPr>
            <a:xfrm>
              <a:off x="30010703" y="7015526"/>
              <a:ext cx="0" cy="701335"/>
            </a:xfrm>
            <a:prstGeom prst="straightConnector1">
              <a:avLst/>
            </a:prstGeom>
            <a:noFill/>
            <a:ln w="57150" cap="flat" cmpd="sng">
              <a:solidFill>
                <a:srgbClr val="ED3535"/>
              </a:solidFill>
              <a:prstDash val="solid"/>
              <a:round/>
              <a:headEnd type="none" w="sm" len="sm"/>
              <a:tailEnd type="stealth" w="med" len="med"/>
            </a:ln>
          </p:spPr>
        </p:cxnSp>
        <p:cxnSp>
          <p:nvCxnSpPr>
            <p:cNvPr id="134" name="Shape 183"/>
            <p:cNvCxnSpPr/>
            <p:nvPr/>
          </p:nvCxnSpPr>
          <p:spPr>
            <a:xfrm rot="10800000" flipH="1">
              <a:off x="29289913" y="7618298"/>
              <a:ext cx="4327" cy="523962"/>
            </a:xfrm>
            <a:prstGeom prst="straightConnector1">
              <a:avLst/>
            </a:prstGeom>
            <a:noFill/>
            <a:ln w="57150" cap="flat" cmpd="sng">
              <a:solidFill>
                <a:srgbClr val="ED3535"/>
              </a:solidFill>
              <a:prstDash val="solid"/>
              <a:round/>
              <a:headEnd type="none" w="sm" len="sm"/>
              <a:tailEnd type="stealth" w="med" len="med"/>
            </a:ln>
          </p:spPr>
        </p:cxnSp>
      </p:grpSp>
      <p:grpSp>
        <p:nvGrpSpPr>
          <p:cNvPr id="149" name="Shape 160"/>
          <p:cNvGrpSpPr/>
          <p:nvPr/>
        </p:nvGrpSpPr>
        <p:grpSpPr>
          <a:xfrm>
            <a:off x="24076900" y="4716581"/>
            <a:ext cx="7645370" cy="4657470"/>
            <a:chOff x="24013231" y="4457895"/>
            <a:chExt cx="7333695" cy="4467602"/>
          </a:xfrm>
        </p:grpSpPr>
        <p:sp>
          <p:nvSpPr>
            <p:cNvPr id="150" name="Shape 161"/>
            <p:cNvSpPr txBox="1"/>
            <p:nvPr/>
          </p:nvSpPr>
          <p:spPr>
            <a:xfrm>
              <a:off x="27370241" y="6500845"/>
              <a:ext cx="2524744" cy="518400"/>
            </a:xfrm>
            <a:prstGeom prst="rect">
              <a:avLst/>
            </a:prstGeom>
            <a:blipFill rotWithShape="1">
              <a:blip r:embed="rId2">
                <a:alphaModFix/>
              </a:blip>
              <a:stretch>
                <a:fillRect t="-9090" b="-704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nvGrpSpPr>
            <p:cNvPr id="151" name="Shape 162"/>
            <p:cNvGrpSpPr/>
            <p:nvPr/>
          </p:nvGrpSpPr>
          <p:grpSpPr>
            <a:xfrm>
              <a:off x="24013231" y="4457895"/>
              <a:ext cx="7327699" cy="1994605"/>
              <a:chOff x="24013231" y="4768449"/>
              <a:chExt cx="7327699" cy="1994605"/>
            </a:xfrm>
          </p:grpSpPr>
          <p:cxnSp>
            <p:nvCxnSpPr>
              <p:cNvPr id="166" name="Shape 163"/>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67" name="Shape 164"/>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68" name="Shape 165"/>
              <p:cNvSpPr txBox="1"/>
              <p:nvPr/>
            </p:nvSpPr>
            <p:spPr>
              <a:xfrm>
                <a:off x="24013231" y="5141126"/>
                <a:ext cx="3486429" cy="1361587"/>
              </a:xfrm>
              <a:prstGeom prst="rect">
                <a:avLst/>
              </a:prstGeom>
              <a:blipFill rotWithShape="1">
                <a:blip r:embed="rId3">
                  <a:alphaModFix/>
                </a:blip>
                <a:stretch>
                  <a:fillRect t="-3570" b="-75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69" name="Shape 166"/>
              <p:cNvSpPr/>
              <p:nvPr/>
            </p:nvSpPr>
            <p:spPr>
              <a:xfrm>
                <a:off x="27499659" y="5281684"/>
                <a:ext cx="369068" cy="1454925"/>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0" name="Shape 167"/>
              <p:cNvSpPr/>
              <p:nvPr/>
            </p:nvSpPr>
            <p:spPr>
              <a:xfrm>
                <a:off x="28332750" y="4860568"/>
                <a:ext cx="368103" cy="18999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1" name="Shape 168"/>
              <p:cNvSpPr/>
              <p:nvPr/>
            </p:nvSpPr>
            <p:spPr>
              <a:xfrm>
                <a:off x="29130313" y="6045958"/>
                <a:ext cx="327855" cy="690650"/>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2" name="Shape 169"/>
              <p:cNvSpPr/>
              <p:nvPr/>
            </p:nvSpPr>
            <p:spPr>
              <a:xfrm>
                <a:off x="29833266" y="5504350"/>
                <a:ext cx="354878" cy="12322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52" name="Shape 170"/>
            <p:cNvGrpSpPr/>
            <p:nvPr/>
          </p:nvGrpSpPr>
          <p:grpSpPr>
            <a:xfrm>
              <a:off x="24019227" y="6930892"/>
              <a:ext cx="7327699" cy="1994605"/>
              <a:chOff x="24013231" y="4768449"/>
              <a:chExt cx="7327699" cy="1994605"/>
            </a:xfrm>
          </p:grpSpPr>
          <p:cxnSp>
            <p:nvCxnSpPr>
              <p:cNvPr id="159" name="Shape 171"/>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60" name="Shape 172"/>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61" name="Shape 173"/>
              <p:cNvSpPr txBox="1"/>
              <p:nvPr/>
            </p:nvSpPr>
            <p:spPr>
              <a:xfrm>
                <a:off x="24013231" y="5141126"/>
                <a:ext cx="3486429" cy="1361587"/>
              </a:xfrm>
              <a:prstGeom prst="rect">
                <a:avLst/>
              </a:prstGeom>
              <a:blipFill rotWithShape="1">
                <a:blip r:embed="rId4">
                  <a:alphaModFix/>
                </a:blip>
                <a:stretch>
                  <a:fillRect t="-3586" b="-80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62" name="Shape 174"/>
              <p:cNvSpPr/>
              <p:nvPr/>
            </p:nvSpPr>
            <p:spPr>
              <a:xfrm>
                <a:off x="27499659" y="5979817"/>
                <a:ext cx="326841" cy="756792"/>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3" name="Shape 175"/>
              <p:cNvSpPr/>
              <p:nvPr/>
            </p:nvSpPr>
            <p:spPr>
              <a:xfrm>
                <a:off x="28332750" y="5477054"/>
                <a:ext cx="362107" cy="1256176"/>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4" name="Shape 176"/>
              <p:cNvSpPr/>
              <p:nvPr/>
            </p:nvSpPr>
            <p:spPr>
              <a:xfrm>
                <a:off x="29130313" y="5979817"/>
                <a:ext cx="321859" cy="756791"/>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5" name="Shape 177"/>
              <p:cNvSpPr/>
              <p:nvPr/>
            </p:nvSpPr>
            <p:spPr>
              <a:xfrm>
                <a:off x="29833266" y="4853083"/>
                <a:ext cx="348882" cy="1869877"/>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cxnSp>
          <p:nvCxnSpPr>
            <p:cNvPr id="153" name="Shape 178"/>
            <p:cNvCxnSpPr/>
            <p:nvPr/>
          </p:nvCxnSpPr>
          <p:spPr>
            <a:xfrm rot="10800000">
              <a:off x="27723109" y="6240494"/>
              <a:ext cx="161735" cy="492767"/>
            </a:xfrm>
            <a:prstGeom prst="straightConnector1">
              <a:avLst/>
            </a:prstGeom>
            <a:noFill/>
            <a:ln w="76200" cap="flat" cmpd="sng">
              <a:solidFill>
                <a:srgbClr val="0000FF"/>
              </a:solidFill>
              <a:prstDash val="solid"/>
              <a:round/>
              <a:headEnd type="none" w="sm" len="sm"/>
              <a:tailEnd type="stealth" w="med" len="med"/>
            </a:ln>
          </p:spPr>
        </p:cxnSp>
        <p:cxnSp>
          <p:nvCxnSpPr>
            <p:cNvPr id="154" name="Shape 179"/>
            <p:cNvCxnSpPr/>
            <p:nvPr/>
          </p:nvCxnSpPr>
          <p:spPr>
            <a:xfrm rot="10800000" flipH="1">
              <a:off x="29001138" y="6183611"/>
              <a:ext cx="221505" cy="549650"/>
            </a:xfrm>
            <a:prstGeom prst="straightConnector1">
              <a:avLst/>
            </a:prstGeom>
            <a:noFill/>
            <a:ln w="76200" cap="flat" cmpd="sng">
              <a:solidFill>
                <a:srgbClr val="0000FF"/>
              </a:solidFill>
              <a:prstDash val="solid"/>
              <a:round/>
              <a:headEnd type="none" w="sm" len="sm"/>
              <a:tailEnd type="stealth" w="med" len="med"/>
            </a:ln>
          </p:spPr>
        </p:cxnSp>
        <p:cxnSp>
          <p:nvCxnSpPr>
            <p:cNvPr id="155" name="Shape 180"/>
            <p:cNvCxnSpPr/>
            <p:nvPr/>
          </p:nvCxnSpPr>
          <p:spPr>
            <a:xfrm rot="10800000" flipH="1">
              <a:off x="27640263" y="7660856"/>
              <a:ext cx="17100" cy="536597"/>
            </a:xfrm>
            <a:prstGeom prst="straightConnector1">
              <a:avLst/>
            </a:prstGeom>
            <a:noFill/>
            <a:ln w="57150" cap="flat" cmpd="sng">
              <a:solidFill>
                <a:srgbClr val="ED3535"/>
              </a:solidFill>
              <a:prstDash val="solid"/>
              <a:round/>
              <a:headEnd type="none" w="sm" len="sm"/>
              <a:tailEnd type="stealth" w="med" len="med"/>
            </a:ln>
          </p:spPr>
        </p:cxnSp>
        <p:cxnSp>
          <p:nvCxnSpPr>
            <p:cNvPr id="156" name="Shape 181"/>
            <p:cNvCxnSpPr/>
            <p:nvPr/>
          </p:nvCxnSpPr>
          <p:spPr>
            <a:xfrm>
              <a:off x="28519494" y="7716861"/>
              <a:ext cx="0" cy="425399"/>
            </a:xfrm>
            <a:prstGeom prst="straightConnector1">
              <a:avLst/>
            </a:prstGeom>
            <a:noFill/>
            <a:ln w="57150" cap="flat" cmpd="sng">
              <a:solidFill>
                <a:srgbClr val="ED3535"/>
              </a:solidFill>
              <a:prstDash val="solid"/>
              <a:round/>
              <a:headEnd type="none" w="sm" len="sm"/>
              <a:tailEnd type="stealth" w="med" len="med"/>
            </a:ln>
          </p:spPr>
        </p:cxnSp>
        <p:cxnSp>
          <p:nvCxnSpPr>
            <p:cNvPr id="157" name="Shape 182"/>
            <p:cNvCxnSpPr/>
            <p:nvPr/>
          </p:nvCxnSpPr>
          <p:spPr>
            <a:xfrm>
              <a:off x="30010703" y="7015526"/>
              <a:ext cx="0" cy="701335"/>
            </a:xfrm>
            <a:prstGeom prst="straightConnector1">
              <a:avLst/>
            </a:prstGeom>
            <a:noFill/>
            <a:ln w="57150" cap="flat" cmpd="sng">
              <a:solidFill>
                <a:srgbClr val="ED3535"/>
              </a:solidFill>
              <a:prstDash val="solid"/>
              <a:round/>
              <a:headEnd type="none" w="sm" len="sm"/>
              <a:tailEnd type="stealth" w="med" len="med"/>
            </a:ln>
          </p:spPr>
        </p:cxnSp>
        <p:cxnSp>
          <p:nvCxnSpPr>
            <p:cNvPr id="158" name="Shape 183"/>
            <p:cNvCxnSpPr/>
            <p:nvPr/>
          </p:nvCxnSpPr>
          <p:spPr>
            <a:xfrm rot="10800000" flipH="1">
              <a:off x="29289913" y="7618298"/>
              <a:ext cx="4327" cy="523962"/>
            </a:xfrm>
            <a:prstGeom prst="straightConnector1">
              <a:avLst/>
            </a:prstGeom>
            <a:noFill/>
            <a:ln w="57150" cap="flat" cmpd="sng">
              <a:solidFill>
                <a:srgbClr val="ED3535"/>
              </a:solidFill>
              <a:prstDash val="solid"/>
              <a:round/>
              <a:headEnd type="none" w="sm" len="sm"/>
              <a:tailEnd type="stealth" w="med" len="med"/>
            </a:ln>
          </p:spPr>
        </p:cxnSp>
      </p:grpSp>
      <p:grpSp>
        <p:nvGrpSpPr>
          <p:cNvPr id="173" name="Shape 160"/>
          <p:cNvGrpSpPr/>
          <p:nvPr/>
        </p:nvGrpSpPr>
        <p:grpSpPr>
          <a:xfrm>
            <a:off x="24229300" y="4868981"/>
            <a:ext cx="7645370" cy="4657470"/>
            <a:chOff x="24013231" y="4457895"/>
            <a:chExt cx="7333695" cy="4467602"/>
          </a:xfrm>
        </p:grpSpPr>
        <p:sp>
          <p:nvSpPr>
            <p:cNvPr id="174" name="Shape 161"/>
            <p:cNvSpPr txBox="1"/>
            <p:nvPr/>
          </p:nvSpPr>
          <p:spPr>
            <a:xfrm>
              <a:off x="27370241" y="6500845"/>
              <a:ext cx="2524744" cy="518400"/>
            </a:xfrm>
            <a:prstGeom prst="rect">
              <a:avLst/>
            </a:prstGeom>
            <a:blipFill rotWithShape="1">
              <a:blip r:embed="rId2">
                <a:alphaModFix/>
              </a:blip>
              <a:stretch>
                <a:fillRect t="-9090" b="-704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nvGrpSpPr>
            <p:cNvPr id="175" name="Shape 162"/>
            <p:cNvGrpSpPr/>
            <p:nvPr/>
          </p:nvGrpSpPr>
          <p:grpSpPr>
            <a:xfrm>
              <a:off x="24013231" y="4457895"/>
              <a:ext cx="7327699" cy="1994605"/>
              <a:chOff x="24013231" y="4768449"/>
              <a:chExt cx="7327699" cy="1994605"/>
            </a:xfrm>
          </p:grpSpPr>
          <p:cxnSp>
            <p:nvCxnSpPr>
              <p:cNvPr id="190" name="Shape 163"/>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91" name="Shape 164"/>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92" name="Shape 165"/>
              <p:cNvSpPr txBox="1"/>
              <p:nvPr/>
            </p:nvSpPr>
            <p:spPr>
              <a:xfrm>
                <a:off x="24013231" y="5141126"/>
                <a:ext cx="3486429" cy="1361587"/>
              </a:xfrm>
              <a:prstGeom prst="rect">
                <a:avLst/>
              </a:prstGeom>
              <a:blipFill rotWithShape="1">
                <a:blip r:embed="rId3">
                  <a:alphaModFix/>
                </a:blip>
                <a:stretch>
                  <a:fillRect t="-3570" b="-75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93" name="Shape 166"/>
              <p:cNvSpPr/>
              <p:nvPr/>
            </p:nvSpPr>
            <p:spPr>
              <a:xfrm>
                <a:off x="27499659" y="5281684"/>
                <a:ext cx="369068" cy="1454925"/>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4" name="Shape 167"/>
              <p:cNvSpPr/>
              <p:nvPr/>
            </p:nvSpPr>
            <p:spPr>
              <a:xfrm>
                <a:off x="28332750" y="4860568"/>
                <a:ext cx="368103" cy="18999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5" name="Shape 168"/>
              <p:cNvSpPr/>
              <p:nvPr/>
            </p:nvSpPr>
            <p:spPr>
              <a:xfrm>
                <a:off x="29130313" y="6045958"/>
                <a:ext cx="327855" cy="690650"/>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6" name="Shape 169"/>
              <p:cNvSpPr/>
              <p:nvPr/>
            </p:nvSpPr>
            <p:spPr>
              <a:xfrm>
                <a:off x="29833266" y="5504350"/>
                <a:ext cx="354878" cy="12322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76" name="Shape 170"/>
            <p:cNvGrpSpPr/>
            <p:nvPr/>
          </p:nvGrpSpPr>
          <p:grpSpPr>
            <a:xfrm>
              <a:off x="24019227" y="6930892"/>
              <a:ext cx="7327699" cy="1994605"/>
              <a:chOff x="24013231" y="4768449"/>
              <a:chExt cx="7327699" cy="1994605"/>
            </a:xfrm>
          </p:grpSpPr>
          <p:cxnSp>
            <p:nvCxnSpPr>
              <p:cNvPr id="183" name="Shape 171"/>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84" name="Shape 172"/>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85" name="Shape 173"/>
              <p:cNvSpPr txBox="1"/>
              <p:nvPr/>
            </p:nvSpPr>
            <p:spPr>
              <a:xfrm>
                <a:off x="24013231" y="5141126"/>
                <a:ext cx="3486429" cy="1361587"/>
              </a:xfrm>
              <a:prstGeom prst="rect">
                <a:avLst/>
              </a:prstGeom>
              <a:blipFill rotWithShape="1">
                <a:blip r:embed="rId4">
                  <a:alphaModFix/>
                </a:blip>
                <a:stretch>
                  <a:fillRect t="-3586" b="-80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86" name="Shape 174"/>
              <p:cNvSpPr/>
              <p:nvPr/>
            </p:nvSpPr>
            <p:spPr>
              <a:xfrm>
                <a:off x="27499659" y="5979817"/>
                <a:ext cx="326841" cy="756792"/>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87" name="Shape 175"/>
              <p:cNvSpPr/>
              <p:nvPr/>
            </p:nvSpPr>
            <p:spPr>
              <a:xfrm>
                <a:off x="28332750" y="5477054"/>
                <a:ext cx="362107" cy="1256176"/>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88" name="Shape 176"/>
              <p:cNvSpPr/>
              <p:nvPr/>
            </p:nvSpPr>
            <p:spPr>
              <a:xfrm>
                <a:off x="29130313" y="5979817"/>
                <a:ext cx="321859" cy="756791"/>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89" name="Shape 177"/>
              <p:cNvSpPr/>
              <p:nvPr/>
            </p:nvSpPr>
            <p:spPr>
              <a:xfrm>
                <a:off x="29833266" y="4853083"/>
                <a:ext cx="348882" cy="1869877"/>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cxnSp>
          <p:nvCxnSpPr>
            <p:cNvPr id="177" name="Shape 178"/>
            <p:cNvCxnSpPr/>
            <p:nvPr/>
          </p:nvCxnSpPr>
          <p:spPr>
            <a:xfrm rot="10800000">
              <a:off x="27723109" y="6240494"/>
              <a:ext cx="161735" cy="492767"/>
            </a:xfrm>
            <a:prstGeom prst="straightConnector1">
              <a:avLst/>
            </a:prstGeom>
            <a:noFill/>
            <a:ln w="76200" cap="flat" cmpd="sng">
              <a:solidFill>
                <a:srgbClr val="0000FF"/>
              </a:solidFill>
              <a:prstDash val="solid"/>
              <a:round/>
              <a:headEnd type="none" w="sm" len="sm"/>
              <a:tailEnd type="stealth" w="med" len="med"/>
            </a:ln>
          </p:spPr>
        </p:cxnSp>
        <p:cxnSp>
          <p:nvCxnSpPr>
            <p:cNvPr id="178" name="Shape 179"/>
            <p:cNvCxnSpPr/>
            <p:nvPr/>
          </p:nvCxnSpPr>
          <p:spPr>
            <a:xfrm rot="10800000" flipH="1">
              <a:off x="29001138" y="6183611"/>
              <a:ext cx="221505" cy="549650"/>
            </a:xfrm>
            <a:prstGeom prst="straightConnector1">
              <a:avLst/>
            </a:prstGeom>
            <a:noFill/>
            <a:ln w="76200" cap="flat" cmpd="sng">
              <a:solidFill>
                <a:srgbClr val="0000FF"/>
              </a:solidFill>
              <a:prstDash val="solid"/>
              <a:round/>
              <a:headEnd type="none" w="sm" len="sm"/>
              <a:tailEnd type="stealth" w="med" len="med"/>
            </a:ln>
          </p:spPr>
        </p:cxnSp>
        <p:cxnSp>
          <p:nvCxnSpPr>
            <p:cNvPr id="179" name="Shape 180"/>
            <p:cNvCxnSpPr/>
            <p:nvPr/>
          </p:nvCxnSpPr>
          <p:spPr>
            <a:xfrm rot="10800000" flipH="1">
              <a:off x="27640263" y="7660856"/>
              <a:ext cx="17100" cy="536597"/>
            </a:xfrm>
            <a:prstGeom prst="straightConnector1">
              <a:avLst/>
            </a:prstGeom>
            <a:noFill/>
            <a:ln w="57150" cap="flat" cmpd="sng">
              <a:solidFill>
                <a:srgbClr val="ED3535"/>
              </a:solidFill>
              <a:prstDash val="solid"/>
              <a:round/>
              <a:headEnd type="none" w="sm" len="sm"/>
              <a:tailEnd type="stealth" w="med" len="med"/>
            </a:ln>
          </p:spPr>
        </p:cxnSp>
        <p:cxnSp>
          <p:nvCxnSpPr>
            <p:cNvPr id="180" name="Shape 181"/>
            <p:cNvCxnSpPr/>
            <p:nvPr/>
          </p:nvCxnSpPr>
          <p:spPr>
            <a:xfrm>
              <a:off x="28519494" y="7716861"/>
              <a:ext cx="0" cy="425399"/>
            </a:xfrm>
            <a:prstGeom prst="straightConnector1">
              <a:avLst/>
            </a:prstGeom>
            <a:noFill/>
            <a:ln w="57150" cap="flat" cmpd="sng">
              <a:solidFill>
                <a:srgbClr val="ED3535"/>
              </a:solidFill>
              <a:prstDash val="solid"/>
              <a:round/>
              <a:headEnd type="none" w="sm" len="sm"/>
              <a:tailEnd type="stealth" w="med" len="med"/>
            </a:ln>
          </p:spPr>
        </p:cxnSp>
        <p:cxnSp>
          <p:nvCxnSpPr>
            <p:cNvPr id="181" name="Shape 182"/>
            <p:cNvCxnSpPr/>
            <p:nvPr/>
          </p:nvCxnSpPr>
          <p:spPr>
            <a:xfrm>
              <a:off x="30010703" y="7015526"/>
              <a:ext cx="0" cy="701335"/>
            </a:xfrm>
            <a:prstGeom prst="straightConnector1">
              <a:avLst/>
            </a:prstGeom>
            <a:noFill/>
            <a:ln w="57150" cap="flat" cmpd="sng">
              <a:solidFill>
                <a:srgbClr val="ED3535"/>
              </a:solidFill>
              <a:prstDash val="solid"/>
              <a:round/>
              <a:headEnd type="none" w="sm" len="sm"/>
              <a:tailEnd type="stealth" w="med" len="med"/>
            </a:ln>
          </p:spPr>
        </p:cxnSp>
        <p:cxnSp>
          <p:nvCxnSpPr>
            <p:cNvPr id="182" name="Shape 183"/>
            <p:cNvCxnSpPr/>
            <p:nvPr/>
          </p:nvCxnSpPr>
          <p:spPr>
            <a:xfrm rot="10800000" flipH="1">
              <a:off x="29289913" y="7618298"/>
              <a:ext cx="4327" cy="523962"/>
            </a:xfrm>
            <a:prstGeom prst="straightConnector1">
              <a:avLst/>
            </a:prstGeom>
            <a:noFill/>
            <a:ln w="57150" cap="flat" cmpd="sng">
              <a:solidFill>
                <a:srgbClr val="ED3535"/>
              </a:solidFill>
              <a:prstDash val="solid"/>
              <a:round/>
              <a:headEnd type="none" w="sm" len="sm"/>
              <a:tailEnd type="stealth" w="med" len="med"/>
            </a:ln>
          </p:spPr>
        </p:cxnSp>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 y="1117357"/>
            <a:ext cx="3378200" cy="4545065"/>
          </a:xfrm>
          <a:prstGeom prst="rect">
            <a:avLst/>
          </a:prstGeom>
        </p:spPr>
      </p:pic>
    </p:spTree>
    <p:extLst>
      <p:ext uri="{BB962C8B-B14F-4D97-AF65-F5344CB8AC3E}">
        <p14:creationId xmlns:p14="http://schemas.microsoft.com/office/powerpoint/2010/main" val="1697946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383" y="673100"/>
            <a:ext cx="10181117" cy="5683250"/>
          </a:xfrm>
        </p:spPr>
      </p:pic>
      <p:sp>
        <p:nvSpPr>
          <p:cNvPr id="4" name="Slide Number Placeholder 3"/>
          <p:cNvSpPr>
            <a:spLocks noGrp="1"/>
          </p:cNvSpPr>
          <p:nvPr>
            <p:ph type="sldNum" sz="quarter" idx="12"/>
          </p:nvPr>
        </p:nvSpPr>
        <p:spPr/>
        <p:txBody>
          <a:bodyPr/>
          <a:lstStyle/>
          <a:p>
            <a:fld id="{C6A279ED-94F6-F042-B936-D27A539B047B}" type="slidenum">
              <a:rPr lang="en-US" smtClean="0"/>
              <a:t>12</a:t>
            </a:fld>
            <a:endParaRPr lang="en-US"/>
          </a:p>
        </p:txBody>
      </p:sp>
      <p:sp>
        <p:nvSpPr>
          <p:cNvPr id="6" name="Rectangle 5"/>
          <p:cNvSpPr/>
          <p:nvPr/>
        </p:nvSpPr>
        <p:spPr>
          <a:xfrm>
            <a:off x="812800" y="330200"/>
            <a:ext cx="4241800" cy="115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97300" y="3822700"/>
            <a:ext cx="79629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4581747" y="3822700"/>
                <a:ext cx="3439187" cy="664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defRPr/>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a:rPr lang="en-US" sz="2000" b="0" i="1" smtClean="0">
                              <a:latin typeface="Cambria Math" charset="0"/>
                            </a:rPr>
                            <m:t>𝑓</m:t>
                          </m:r>
                        </m:e>
                        <m:sub>
                          <m:r>
                            <a:rPr lang="en-US" sz="2000" b="0" i="1" smtClean="0">
                              <a:latin typeface="Cambria Math" charset="0"/>
                            </a:rPr>
                            <m:t>1</m:t>
                          </m:r>
                        </m:sub>
                      </m:sSub>
                      <m:d>
                        <m:dPr>
                          <m:ctrlPr>
                            <a:rPr lang="en-US" sz="2000" b="0" i="1" smtClean="0">
                              <a:latin typeface="Cambria Math" charset="0"/>
                            </a:rPr>
                          </m:ctrlPr>
                        </m:dPr>
                        <m:e>
                          <m:r>
                            <a:rPr lang="en-US" sz="2000" b="0" i="1" smtClean="0">
                              <a:latin typeface="Cambria Math" charset="0"/>
                            </a:rPr>
                            <m:t>𝑦</m:t>
                          </m:r>
                        </m:e>
                      </m:d>
                      <m:r>
                        <a:rPr lang="en-US" sz="2000" b="0" i="1" smtClean="0">
                          <a:latin typeface="Cambria Math" charset="0"/>
                        </a:rPr>
                        <m:t>&gt;</m:t>
                      </m:r>
                      <m:sSub>
                        <m:sSubPr>
                          <m:ctrlPr>
                            <a:rPr lang="en-US" sz="2000" b="0" i="1" smtClean="0">
                              <a:latin typeface="Cambria Math" charset="0"/>
                            </a:rPr>
                          </m:ctrlPr>
                        </m:sSubPr>
                        <m:e>
                          <m:r>
                            <a:rPr lang="en-US" sz="2000" b="0" i="1" smtClean="0">
                              <a:latin typeface="Cambria Math" charset="0"/>
                            </a:rPr>
                            <m:t>𝑓</m:t>
                          </m:r>
                        </m:e>
                        <m:sub>
                          <m:r>
                            <a:rPr lang="en-US" sz="2000" b="0" i="1" smtClean="0">
                              <a:latin typeface="Cambria Math" charset="0"/>
                            </a:rPr>
                            <m:t>1</m:t>
                          </m:r>
                        </m:sub>
                      </m:sSub>
                      <m:r>
                        <a:rPr lang="en-US" sz="2000" b="0" i="1" smtClean="0">
                          <a:latin typeface="Cambria Math" charset="0"/>
                        </a:rPr>
                        <m:t>(</m:t>
                      </m:r>
                      <m:r>
                        <a:rPr lang="en-US" sz="2000" b="0" i="1" smtClean="0">
                          <a:latin typeface="Cambria Math" charset="0"/>
                        </a:rPr>
                        <m:t>𝑥</m:t>
                      </m:r>
                      <m:r>
                        <a:rPr lang="en-US" sz="2000" b="0" i="1" smtClean="0">
                          <a:latin typeface="Cambria Math" charset="0"/>
                        </a:rPr>
                        <m:t>)</m:t>
                      </m:r>
                    </m:oMath>
                  </m:oMathPara>
                </a14:m>
                <a:endParaRPr lang="en-US" sz="200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581747" y="3822700"/>
                <a:ext cx="3439187" cy="66475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9468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383" y="673100"/>
            <a:ext cx="10181117" cy="5683250"/>
          </a:xfrm>
        </p:spPr>
      </p:pic>
      <p:sp>
        <p:nvSpPr>
          <p:cNvPr id="4" name="Slide Number Placeholder 3"/>
          <p:cNvSpPr>
            <a:spLocks noGrp="1"/>
          </p:cNvSpPr>
          <p:nvPr>
            <p:ph type="sldNum" sz="quarter" idx="12"/>
          </p:nvPr>
        </p:nvSpPr>
        <p:spPr/>
        <p:txBody>
          <a:bodyPr/>
          <a:lstStyle/>
          <a:p>
            <a:fld id="{C6A279ED-94F6-F042-B936-D27A539B047B}" type="slidenum">
              <a:rPr lang="en-US" smtClean="0"/>
              <a:t>13</a:t>
            </a:fld>
            <a:endParaRPr lang="en-US"/>
          </a:p>
        </p:txBody>
      </p:sp>
      <p:sp>
        <p:nvSpPr>
          <p:cNvPr id="6" name="Rectangle 5"/>
          <p:cNvSpPr/>
          <p:nvPr/>
        </p:nvSpPr>
        <p:spPr>
          <a:xfrm>
            <a:off x="812800" y="330200"/>
            <a:ext cx="4241800" cy="115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4772247" y="6193249"/>
                <a:ext cx="3439187" cy="664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defRPr/>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a:rPr lang="en-US" sz="2000" b="0" i="1" smtClean="0">
                              <a:latin typeface="Cambria Math" charset="0"/>
                            </a:rPr>
                            <m:t>𝑓</m:t>
                          </m:r>
                        </m:e>
                        <m:sub>
                          <m:r>
                            <a:rPr lang="en-US" sz="2000" b="0" i="1" smtClean="0">
                              <a:latin typeface="Cambria Math" charset="0"/>
                            </a:rPr>
                            <m:t>1</m:t>
                          </m:r>
                        </m:sub>
                      </m:sSub>
                      <m:d>
                        <m:dPr>
                          <m:ctrlPr>
                            <a:rPr lang="en-US" sz="2000" b="0" i="1" smtClean="0">
                              <a:latin typeface="Cambria Math" charset="0"/>
                            </a:rPr>
                          </m:ctrlPr>
                        </m:dPr>
                        <m:e>
                          <m:r>
                            <a:rPr lang="en-US" sz="2000" b="0" i="1" smtClean="0">
                              <a:latin typeface="Cambria Math" charset="0"/>
                            </a:rPr>
                            <m:t>𝑦</m:t>
                          </m:r>
                        </m:e>
                      </m:d>
                      <m:r>
                        <a:rPr lang="en-US" sz="2000" b="0" i="1" smtClean="0">
                          <a:latin typeface="Cambria Math" charset="0"/>
                        </a:rPr>
                        <m:t>&lt;</m:t>
                      </m:r>
                      <m:sSub>
                        <m:sSubPr>
                          <m:ctrlPr>
                            <a:rPr lang="en-US" sz="2000" b="0" i="1" smtClean="0">
                              <a:latin typeface="Cambria Math" charset="0"/>
                            </a:rPr>
                          </m:ctrlPr>
                        </m:sSubPr>
                        <m:e>
                          <m:r>
                            <a:rPr lang="en-US" sz="2000" b="0" i="1" smtClean="0">
                              <a:latin typeface="Cambria Math" charset="0"/>
                            </a:rPr>
                            <m:t>𝑓</m:t>
                          </m:r>
                        </m:e>
                        <m:sub>
                          <m:r>
                            <a:rPr lang="en-US" sz="2000" b="0" i="1" smtClean="0">
                              <a:latin typeface="Cambria Math" charset="0"/>
                            </a:rPr>
                            <m:t>1</m:t>
                          </m:r>
                        </m:sub>
                      </m:sSub>
                      <m:r>
                        <a:rPr lang="en-US" sz="2000" b="0" i="1" smtClean="0">
                          <a:latin typeface="Cambria Math" charset="0"/>
                        </a:rPr>
                        <m:t>(</m:t>
                      </m:r>
                      <m:r>
                        <a:rPr lang="en-US" sz="2000" b="0" i="1" smtClean="0">
                          <a:latin typeface="Cambria Math" charset="0"/>
                        </a:rPr>
                        <m:t>𝑥</m:t>
                      </m:r>
                      <m:r>
                        <a:rPr lang="en-US" sz="2000" b="0" i="1" smtClean="0">
                          <a:latin typeface="Cambria Math" charset="0"/>
                        </a:rPr>
                        <m:t>)</m:t>
                      </m:r>
                    </m:oMath>
                  </m:oMathPara>
                </a14:m>
                <a:endParaRPr lang="en-US" sz="200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772247" y="6193249"/>
                <a:ext cx="3439187" cy="66475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1438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Private Multiplicative Weights [HR ‘10]</a:t>
            </a: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693400" cy="4351338"/>
              </a:xfrm>
            </p:spPr>
            <p:txBody>
              <a:bodyPr>
                <a:normAutofit/>
              </a:bodyPr>
              <a:lstStyle/>
              <a:p>
                <a:pPr marL="0" indent="0">
                  <a:buNone/>
                </a:pPr>
                <a:r>
                  <a:rPr lang="en-US" u="sng" dirty="0" smtClean="0"/>
                  <a:t>Theorem [HR ‘10]:</a:t>
                </a:r>
                <a:r>
                  <a:rPr lang="en-US" dirty="0" smtClean="0"/>
                  <a:t> PMW(</a:t>
                </a:r>
                <a14:m>
                  <m:oMath xmlns:m="http://schemas.openxmlformats.org/officeDocument/2006/math">
                    <m:r>
                      <a:rPr lang="en-US" b="0" i="1" smtClean="0">
                        <a:latin typeface="Cambria Math" charset="0"/>
                      </a:rPr>
                      <m:t>𝑥</m:t>
                    </m:r>
                    <m:r>
                      <a:rPr lang="en-US" b="0" i="1" smtClean="0">
                        <a:latin typeface="Cambria Math" charset="0"/>
                      </a:rPr>
                      <m:t>,</m:t>
                    </m:r>
                    <m:r>
                      <a:rPr lang="en-US" b="0" i="1" smtClean="0">
                        <a:latin typeface="Cambria Math" charset="0"/>
                      </a:rPr>
                      <m:t>𝐹</m:t>
                    </m:r>
                    <m:r>
                      <a:rPr lang="en-US" b="0" i="1" smtClean="0">
                        <a:latin typeface="Cambria Math" charset="0"/>
                      </a:rPr>
                      <m:t>,</m:t>
                    </m:r>
                    <m:r>
                      <a:rPr lang="en-US" b="0" i="1" smtClean="0">
                        <a:latin typeface="Cambria Math" charset="0"/>
                      </a:rPr>
                      <m:t>𝜖</m:t>
                    </m:r>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𝛽</m:t>
                    </m:r>
                    <m:r>
                      <a:rPr lang="en-US" b="0" i="1" smtClean="0">
                        <a:latin typeface="Cambria Math" charset="0"/>
                      </a:rPr>
                      <m:t>,</m:t>
                    </m:r>
                    <m:r>
                      <a:rPr lang="en-US" b="0" i="1" smtClean="0">
                        <a:latin typeface="Cambria Math" charset="0"/>
                      </a:rPr>
                      <m:t>𝑛</m:t>
                    </m:r>
                  </m:oMath>
                </a14:m>
                <a:r>
                  <a:rPr lang="en-US" dirty="0" smtClean="0"/>
                  <a:t>) is </a:t>
                </a:r>
                <a14:m>
                  <m:oMath xmlns:m="http://schemas.openxmlformats.org/officeDocument/2006/math">
                    <m:r>
                      <a:rPr lang="en-US" b="0" i="1" smtClean="0">
                        <a:latin typeface="Cambria Math" charset="0"/>
                      </a:rPr>
                      <m:t>𝜖</m:t>
                    </m:r>
                  </m:oMath>
                </a14:m>
                <a:r>
                  <a:rPr lang="en-US" dirty="0" smtClean="0"/>
                  <a:t>-differentially private and </a:t>
                </a:r>
                <a14:m>
                  <m:oMath xmlns:m="http://schemas.openxmlformats.org/officeDocument/2006/math">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𝛽</m:t>
                    </m:r>
                    <m:r>
                      <a:rPr lang="en-US" b="0" i="1" smtClean="0">
                        <a:latin typeface="Cambria Math" charset="0"/>
                      </a:rPr>
                      <m:t>)</m:t>
                    </m:r>
                  </m:oMath>
                </a14:m>
                <a:r>
                  <a:rPr lang="en-US" dirty="0" smtClean="0"/>
                  <a:t>-accurate for </a:t>
                </a:r>
                <a14:m>
                  <m:oMath xmlns:m="http://schemas.openxmlformats.org/officeDocument/2006/math">
                    <m:r>
                      <a:rPr lang="en-US" b="0" i="1" smtClean="0">
                        <a:latin typeface="Cambria Math" charset="0"/>
                      </a:rPr>
                      <m:t>𝑘</m:t>
                    </m:r>
                  </m:oMath>
                </a14:m>
                <a:r>
                  <a:rPr lang="en-US" dirty="0" smtClean="0"/>
                  <a:t> adaptively chosen queries </a:t>
                </a:r>
                <a14:m>
                  <m:oMath xmlns:m="http://schemas.openxmlformats.org/officeDocument/2006/math">
                    <m:r>
                      <a:rPr lang="en-US" b="0" i="1" smtClean="0">
                        <a:latin typeface="Cambria Math" charset="0"/>
                      </a:rPr>
                      <m:t>𝐹</m:t>
                    </m:r>
                  </m:oMath>
                </a14:m>
                <a:r>
                  <a:rPr lang="en-US" dirty="0" smtClean="0"/>
                  <a:t> for </a:t>
                </a:r>
              </a:p>
              <a:p>
                <a:pPr marL="0" indent="0" algn="ctr">
                  <a:buNone/>
                </a:pPr>
                <a14:m>
                  <m:oMath xmlns:m="http://schemas.openxmlformats.org/officeDocument/2006/math">
                    <m:r>
                      <a:rPr lang="en-US" b="0" i="1" smtClean="0">
                        <a:latin typeface="Cambria Math" charset="0"/>
                      </a:rPr>
                      <m:t>𝛼</m:t>
                    </m:r>
                    <m:r>
                      <a:rPr lang="en-US" b="0" i="1" smtClean="0">
                        <a:latin typeface="Cambria Math" charset="0"/>
                      </a:rPr>
                      <m:t>≥</m:t>
                    </m:r>
                    <m:sSup>
                      <m:sSupPr>
                        <m:ctrlPr>
                          <a:rPr lang="en-US" b="0" i="1" smtClean="0">
                            <a:latin typeface="Cambria Math" charset="0"/>
                          </a:rPr>
                        </m:ctrlPr>
                      </m:sSupPr>
                      <m:e>
                        <m:d>
                          <m:dPr>
                            <m:ctrlPr>
                              <a:rPr lang="en-US" b="0" i="1" smtClean="0">
                                <a:latin typeface="Cambria Math" charset="0"/>
                              </a:rPr>
                            </m:ctrlPr>
                          </m:dPr>
                          <m:e>
                            <m:f>
                              <m:fPr>
                                <m:ctrlPr>
                                  <a:rPr lang="mr-IN" b="0" i="1" smtClean="0">
                                    <a:latin typeface="Cambria Math" charset="0"/>
                                  </a:rPr>
                                </m:ctrlPr>
                              </m:fPr>
                              <m:num>
                                <m:func>
                                  <m:funcPr>
                                    <m:ctrlPr>
                                      <a:rPr lang="en-US" b="0" i="1" smtClean="0">
                                        <a:latin typeface="Cambria Math" charset="0"/>
                                      </a:rPr>
                                    </m:ctrlPr>
                                  </m:funcPr>
                                  <m:fName>
                                    <m:r>
                                      <m:rPr>
                                        <m:sty m:val="p"/>
                                      </m:rPr>
                                      <a:rPr lang="en-US" b="0" i="0" smtClean="0">
                                        <a:latin typeface="Cambria Math" charset="0"/>
                                      </a:rPr>
                                      <m:t>log</m:t>
                                    </m:r>
                                  </m:fName>
                                  <m:e>
                                    <m:r>
                                      <a:rPr lang="en-US" b="0" i="1" smtClean="0">
                                        <a:latin typeface="Cambria Math" charset="0"/>
                                      </a:rPr>
                                      <m:t>𝑁</m:t>
                                    </m:r>
                                    <m:func>
                                      <m:funcPr>
                                        <m:ctrlPr>
                                          <a:rPr lang="en-US" b="0" i="1" smtClean="0">
                                            <a:latin typeface="Cambria Math" charset="0"/>
                                          </a:rPr>
                                        </m:ctrlPr>
                                      </m:funcPr>
                                      <m:fName>
                                        <m:r>
                                          <m:rPr>
                                            <m:sty m:val="p"/>
                                          </m:rPr>
                                          <a:rPr lang="en-US" b="0" i="0" smtClean="0">
                                            <a:latin typeface="Cambria Math" charset="0"/>
                                          </a:rPr>
                                          <m:t>log</m:t>
                                        </m:r>
                                      </m:fName>
                                      <m:e>
                                        <m:r>
                                          <a:rPr lang="en-US" b="0" i="1" smtClean="0">
                                            <a:latin typeface="Cambria Math" charset="0"/>
                                          </a:rPr>
                                          <m:t>(</m:t>
                                        </m:r>
                                        <m:f>
                                          <m:fPr>
                                            <m:ctrlPr>
                                              <a:rPr lang="en-US" b="0" i="1" smtClean="0">
                                                <a:latin typeface="Cambria Math" charset="0"/>
                                              </a:rPr>
                                            </m:ctrlPr>
                                          </m:fPr>
                                          <m:num>
                                            <m:r>
                                              <a:rPr lang="en-US" b="0" i="1" smtClean="0">
                                                <a:latin typeface="Cambria Math" charset="0"/>
                                              </a:rPr>
                                              <m:t>𝑘</m:t>
                                            </m:r>
                                          </m:num>
                                          <m:den>
                                            <m:r>
                                              <a:rPr lang="en-US" b="0" i="1" smtClean="0">
                                                <a:latin typeface="Cambria Math" charset="0"/>
                                              </a:rPr>
                                              <m:t>𝛽</m:t>
                                            </m:r>
                                          </m:den>
                                        </m:f>
                                        <m:r>
                                          <a:rPr lang="en-US" b="0" i="1" smtClean="0">
                                            <a:latin typeface="Cambria Math" charset="0"/>
                                          </a:rPr>
                                          <m:t>)</m:t>
                                        </m:r>
                                      </m:e>
                                    </m:func>
                                  </m:e>
                                </m:func>
                              </m:num>
                              <m:den>
                                <m:r>
                                  <a:rPr lang="en-US" b="0" i="1" smtClean="0">
                                    <a:latin typeface="Cambria Math" charset="0"/>
                                  </a:rPr>
                                  <m:t>𝜖</m:t>
                                </m:r>
                                <m:r>
                                  <a:rPr lang="en-US" b="0" i="1" smtClean="0">
                                    <a:latin typeface="Cambria Math" charset="0"/>
                                  </a:rPr>
                                  <m:t>𝑛</m:t>
                                </m:r>
                              </m:den>
                            </m:f>
                          </m:e>
                        </m:d>
                      </m:e>
                      <m:sup>
                        <m:r>
                          <a:rPr lang="en-US" b="0" i="1" smtClean="0">
                            <a:latin typeface="Cambria Math" charset="0"/>
                          </a:rPr>
                          <m:t>1/3</m:t>
                        </m:r>
                      </m:sup>
                    </m:sSup>
                  </m:oMath>
                </a14:m>
                <a:r>
                  <a:rPr lang="en-US" dirty="0" smtClean="0"/>
                  <a:t>.</a:t>
                </a:r>
              </a:p>
              <a:p>
                <a:pPr marL="0" indent="0">
                  <a:buNone/>
                </a:pPr>
                <a:r>
                  <a:rPr lang="en-US" dirty="0" smtClean="0"/>
                  <a:t>Proof relies on potential argument, using potential function:</a:t>
                </a:r>
              </a:p>
              <a:p>
                <a:pPr marL="0" indent="0" algn="ctr">
                  <a:buNone/>
                </a:pPr>
                <a14:m>
                  <m:oMath xmlns:m="http://schemas.openxmlformats.org/officeDocument/2006/math">
                    <m:r>
                      <a:rPr lang="en-US" b="0" i="1" smtClean="0">
                        <a:latin typeface="Cambria Math" charset="0"/>
                      </a:rPr>
                      <m:t>𝑅𝐸</m:t>
                    </m:r>
                    <m:r>
                      <a:rPr lang="en-US" b="0" i="1" smtClean="0">
                        <a:latin typeface="Cambria Math" charset="0"/>
                      </a:rPr>
                      <m:t>(</m:t>
                    </m:r>
                    <m:r>
                      <a:rPr lang="en-US" b="0" i="1" smtClean="0">
                        <a:latin typeface="Cambria Math" charset="0"/>
                      </a:rPr>
                      <m:t>𝑥</m:t>
                    </m:r>
                    <m:r>
                      <a:rPr lang="en-US" b="0" i="1" smtClean="0">
                        <a:latin typeface="Cambria Math" charset="0"/>
                      </a:rPr>
                      <m:t>|</m:t>
                    </m:r>
                    <m:d>
                      <m:dPr>
                        <m:begChr m:val="|"/>
                        <m:ctrlPr>
                          <a:rPr lang="en-US" b="0" i="1" smtClean="0">
                            <a:latin typeface="Cambria Math" charset="0"/>
                          </a:rPr>
                        </m:ctrlPr>
                      </m:dPr>
                      <m:e>
                        <m:r>
                          <a:rPr lang="en-US" b="0" i="1" smtClean="0">
                            <a:latin typeface="Cambria Math" charset="0"/>
                          </a:rPr>
                          <m:t>𝑦</m:t>
                        </m:r>
                      </m:e>
                    </m:d>
                    <m:r>
                      <a:rPr lang="en-US" b="0" i="1" smtClean="0">
                        <a:latin typeface="Cambria Math" charset="0"/>
                      </a:rPr>
                      <m:t>=</m:t>
                    </m:r>
                    <m:nary>
                      <m:naryPr>
                        <m:chr m:val="∑"/>
                        <m:limLoc m:val="subSup"/>
                        <m:ctrlPr>
                          <a:rPr lang="is-IS" b="0" i="1" smtClean="0">
                            <a:latin typeface="Cambria Math" charset="0"/>
                          </a:rPr>
                        </m:ctrlPr>
                      </m:naryPr>
                      <m:sub>
                        <m:r>
                          <m:rPr>
                            <m:brk m:alnAt="25"/>
                          </m:rPr>
                          <a:rPr lang="en-US" b="0" i="1" smtClean="0">
                            <a:latin typeface="Cambria Math" charset="0"/>
                          </a:rPr>
                          <m:t>𝑖</m:t>
                        </m:r>
                        <m:r>
                          <a:rPr lang="en-US" b="0" i="1" smtClean="0">
                            <a:latin typeface="Cambria Math" charset="0"/>
                          </a:rPr>
                          <m:t>=1</m:t>
                        </m:r>
                      </m:sub>
                      <m:sup>
                        <m:r>
                          <a:rPr lang="en-US" b="0" i="1" smtClean="0">
                            <a:latin typeface="Cambria Math" charset="0"/>
                          </a:rPr>
                          <m:t>𝑁</m:t>
                        </m:r>
                      </m:sup>
                      <m:e>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𝑖</m:t>
                            </m:r>
                          </m:sub>
                        </m:sSub>
                        <m:func>
                          <m:funcPr>
                            <m:ctrlPr>
                              <a:rPr lang="en-US" b="0" i="1" smtClean="0">
                                <a:latin typeface="Cambria Math" charset="0"/>
                              </a:rPr>
                            </m:ctrlPr>
                          </m:funcPr>
                          <m:fName>
                            <m:r>
                              <m:rPr>
                                <m:sty m:val="p"/>
                              </m:rPr>
                              <a:rPr lang="en-US" b="0" i="0" smtClean="0">
                                <a:latin typeface="Cambria Math" charset="0"/>
                              </a:rPr>
                              <m:t>log</m:t>
                            </m:r>
                          </m:fName>
                          <m:e>
                            <m:f>
                              <m:fPr>
                                <m:ctrlPr>
                                  <a:rPr lang="mr-IN" b="0" i="1" smtClean="0">
                                    <a:latin typeface="Cambria Math" charset="0"/>
                                  </a:rPr>
                                </m:ctrlPr>
                              </m:fPr>
                              <m:num>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𝑖</m:t>
                                    </m:r>
                                  </m:sub>
                                </m:sSub>
                              </m:num>
                              <m:den>
                                <m:sSub>
                                  <m:sSubPr>
                                    <m:ctrlPr>
                                      <a:rPr lang="en-US" b="0" i="1" smtClean="0">
                                        <a:latin typeface="Cambria Math" charset="0"/>
                                      </a:rPr>
                                    </m:ctrlPr>
                                  </m:sSubPr>
                                  <m:e>
                                    <m:r>
                                      <a:rPr lang="en-US" b="0" i="1" smtClean="0">
                                        <a:latin typeface="Cambria Math" charset="0"/>
                                      </a:rPr>
                                      <m:t>𝑦</m:t>
                                    </m:r>
                                  </m:e>
                                  <m:sub>
                                    <m:r>
                                      <a:rPr lang="en-US" b="0" i="1" smtClean="0">
                                        <a:latin typeface="Cambria Math" charset="0"/>
                                      </a:rPr>
                                      <m:t>𝑖</m:t>
                                    </m:r>
                                  </m:sub>
                                </m:sSub>
                              </m:den>
                            </m:f>
                          </m:e>
                        </m:func>
                      </m:e>
                    </m:nary>
                  </m:oMath>
                </a14:m>
                <a:r>
                  <a:rPr lang="en-US" dirty="0" smtClean="0"/>
                  <a:t>.</a:t>
                </a:r>
              </a:p>
              <a:p>
                <a:pPr marL="0" indent="0">
                  <a:buNone/>
                </a:pPr>
                <a:r>
                  <a:rPr lang="en-US" dirty="0"/>
                  <a:t>N</a:t>
                </a:r>
                <a:r>
                  <a:rPr lang="en-US" dirty="0" smtClean="0"/>
                  <a:t>eed to show: </a:t>
                </a:r>
                <a14:m>
                  <m:oMath xmlns:m="http://schemas.openxmlformats.org/officeDocument/2006/math">
                    <m:r>
                      <a:rPr lang="en-US" i="1">
                        <a:latin typeface="Cambria Math" charset="0"/>
                      </a:rPr>
                      <m:t>𝑅𝐸</m:t>
                    </m:r>
                    <m:r>
                      <a:rPr lang="en-US" i="1">
                        <a:latin typeface="Cambria Math" charset="0"/>
                      </a:rPr>
                      <m:t>(</m:t>
                    </m:r>
                    <m:r>
                      <a:rPr lang="en-US" i="1">
                        <a:latin typeface="Cambria Math" charset="0"/>
                      </a:rPr>
                      <m:t>𝑥</m:t>
                    </m:r>
                    <m:r>
                      <a:rPr lang="en-US" i="1">
                        <a:latin typeface="Cambria Math" charset="0"/>
                      </a:rPr>
                      <m:t>|</m:t>
                    </m:r>
                    <m:d>
                      <m:dPr>
                        <m:begChr m:val="|"/>
                        <m:ctrlPr>
                          <a:rPr lang="en-US" i="1">
                            <a:latin typeface="Cambria Math" charset="0"/>
                          </a:rPr>
                        </m:ctrlPr>
                      </m:dPr>
                      <m:e>
                        <m:r>
                          <a:rPr lang="en-US" i="1">
                            <a:latin typeface="Cambria Math" charset="0"/>
                          </a:rPr>
                          <m:t>𝑦</m:t>
                        </m:r>
                      </m:e>
                    </m:d>
                  </m:oMath>
                </a14:m>
                <a:r>
                  <a:rPr lang="en-US" dirty="0" smtClean="0"/>
                  <a:t> starts low, decreases quickly, and is bounded below</a:t>
                </a:r>
              </a:p>
              <a:p>
                <a:endParaRPr lang="en-US" dirty="0" smtClean="0"/>
              </a:p>
              <a:p>
                <a:pPr lvl="1"/>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693400" cy="4351338"/>
              </a:xfrm>
              <a:blipFill rotWithShape="0">
                <a:blip r:embed="rId3"/>
                <a:stretch>
                  <a:fillRect l="-119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14</a:t>
            </a:fld>
            <a:endParaRPr lang="en-US"/>
          </a:p>
        </p:txBody>
      </p:sp>
      <p:grpSp>
        <p:nvGrpSpPr>
          <p:cNvPr id="125" name="Shape 160"/>
          <p:cNvGrpSpPr/>
          <p:nvPr/>
        </p:nvGrpSpPr>
        <p:grpSpPr>
          <a:xfrm>
            <a:off x="23924500" y="4564181"/>
            <a:ext cx="7645370" cy="4657470"/>
            <a:chOff x="24013231" y="4457895"/>
            <a:chExt cx="7333695" cy="4467602"/>
          </a:xfrm>
        </p:grpSpPr>
        <p:sp>
          <p:nvSpPr>
            <p:cNvPr id="126" name="Shape 161"/>
            <p:cNvSpPr txBox="1"/>
            <p:nvPr/>
          </p:nvSpPr>
          <p:spPr>
            <a:xfrm>
              <a:off x="27370241" y="6500845"/>
              <a:ext cx="2524744" cy="518400"/>
            </a:xfrm>
            <a:prstGeom prst="rect">
              <a:avLst/>
            </a:prstGeom>
            <a:blipFill rotWithShape="1">
              <a:blip r:embed="rId4">
                <a:alphaModFix/>
              </a:blip>
              <a:stretch>
                <a:fillRect t="-9090" b="-704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nvGrpSpPr>
            <p:cNvPr id="127" name="Shape 162"/>
            <p:cNvGrpSpPr/>
            <p:nvPr/>
          </p:nvGrpSpPr>
          <p:grpSpPr>
            <a:xfrm>
              <a:off x="24013231" y="4457895"/>
              <a:ext cx="7327699" cy="1994605"/>
              <a:chOff x="24013231" y="4768449"/>
              <a:chExt cx="7327699" cy="1994605"/>
            </a:xfrm>
          </p:grpSpPr>
          <p:cxnSp>
            <p:nvCxnSpPr>
              <p:cNvPr id="142" name="Shape 163"/>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43" name="Shape 164"/>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44" name="Shape 165"/>
              <p:cNvSpPr txBox="1"/>
              <p:nvPr/>
            </p:nvSpPr>
            <p:spPr>
              <a:xfrm>
                <a:off x="24013231" y="5141126"/>
                <a:ext cx="3486429" cy="1361587"/>
              </a:xfrm>
              <a:prstGeom prst="rect">
                <a:avLst/>
              </a:prstGeom>
              <a:blipFill rotWithShape="1">
                <a:blip r:embed="rId5">
                  <a:alphaModFix/>
                </a:blip>
                <a:stretch>
                  <a:fillRect t="-3570" b="-75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45" name="Shape 166"/>
              <p:cNvSpPr/>
              <p:nvPr/>
            </p:nvSpPr>
            <p:spPr>
              <a:xfrm>
                <a:off x="27499659" y="5281684"/>
                <a:ext cx="369068" cy="1454925"/>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6" name="Shape 167"/>
              <p:cNvSpPr/>
              <p:nvPr/>
            </p:nvSpPr>
            <p:spPr>
              <a:xfrm>
                <a:off x="28332750" y="4860568"/>
                <a:ext cx="368103" cy="18999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7" name="Shape 168"/>
              <p:cNvSpPr/>
              <p:nvPr/>
            </p:nvSpPr>
            <p:spPr>
              <a:xfrm>
                <a:off x="29130313" y="6045958"/>
                <a:ext cx="327855" cy="690650"/>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8" name="Shape 169"/>
              <p:cNvSpPr/>
              <p:nvPr/>
            </p:nvSpPr>
            <p:spPr>
              <a:xfrm>
                <a:off x="29833266" y="5504350"/>
                <a:ext cx="354878" cy="12322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28" name="Shape 170"/>
            <p:cNvGrpSpPr/>
            <p:nvPr/>
          </p:nvGrpSpPr>
          <p:grpSpPr>
            <a:xfrm>
              <a:off x="24019227" y="6930892"/>
              <a:ext cx="7327699" cy="1994605"/>
              <a:chOff x="24013231" y="4768449"/>
              <a:chExt cx="7327699" cy="1994605"/>
            </a:xfrm>
          </p:grpSpPr>
          <p:cxnSp>
            <p:nvCxnSpPr>
              <p:cNvPr id="135" name="Shape 171"/>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36" name="Shape 172"/>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37" name="Shape 173"/>
              <p:cNvSpPr txBox="1"/>
              <p:nvPr/>
            </p:nvSpPr>
            <p:spPr>
              <a:xfrm>
                <a:off x="24013231" y="5141126"/>
                <a:ext cx="3486429" cy="1361587"/>
              </a:xfrm>
              <a:prstGeom prst="rect">
                <a:avLst/>
              </a:prstGeom>
              <a:blipFill rotWithShape="1">
                <a:blip r:embed="rId6">
                  <a:alphaModFix/>
                </a:blip>
                <a:stretch>
                  <a:fillRect t="-3586" b="-80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38" name="Shape 174"/>
              <p:cNvSpPr/>
              <p:nvPr/>
            </p:nvSpPr>
            <p:spPr>
              <a:xfrm>
                <a:off x="27499659" y="5979817"/>
                <a:ext cx="326841" cy="756792"/>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9" name="Shape 175"/>
              <p:cNvSpPr/>
              <p:nvPr/>
            </p:nvSpPr>
            <p:spPr>
              <a:xfrm>
                <a:off x="28332750" y="5477054"/>
                <a:ext cx="362107" cy="1256176"/>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0" name="Shape 176"/>
              <p:cNvSpPr/>
              <p:nvPr/>
            </p:nvSpPr>
            <p:spPr>
              <a:xfrm>
                <a:off x="29130313" y="5979817"/>
                <a:ext cx="321859" cy="756791"/>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1" name="Shape 177"/>
              <p:cNvSpPr/>
              <p:nvPr/>
            </p:nvSpPr>
            <p:spPr>
              <a:xfrm>
                <a:off x="29833266" y="4853083"/>
                <a:ext cx="348882" cy="1869877"/>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cxnSp>
          <p:nvCxnSpPr>
            <p:cNvPr id="129" name="Shape 178"/>
            <p:cNvCxnSpPr/>
            <p:nvPr/>
          </p:nvCxnSpPr>
          <p:spPr>
            <a:xfrm rot="10800000">
              <a:off x="27723109" y="6240494"/>
              <a:ext cx="161735" cy="492767"/>
            </a:xfrm>
            <a:prstGeom prst="straightConnector1">
              <a:avLst/>
            </a:prstGeom>
            <a:noFill/>
            <a:ln w="76200" cap="flat" cmpd="sng">
              <a:solidFill>
                <a:srgbClr val="0000FF"/>
              </a:solidFill>
              <a:prstDash val="solid"/>
              <a:round/>
              <a:headEnd type="none" w="sm" len="sm"/>
              <a:tailEnd type="stealth" w="med" len="med"/>
            </a:ln>
          </p:spPr>
        </p:cxnSp>
        <p:cxnSp>
          <p:nvCxnSpPr>
            <p:cNvPr id="130" name="Shape 179"/>
            <p:cNvCxnSpPr/>
            <p:nvPr/>
          </p:nvCxnSpPr>
          <p:spPr>
            <a:xfrm rot="10800000" flipH="1">
              <a:off x="29001138" y="6183611"/>
              <a:ext cx="221505" cy="549650"/>
            </a:xfrm>
            <a:prstGeom prst="straightConnector1">
              <a:avLst/>
            </a:prstGeom>
            <a:noFill/>
            <a:ln w="76200" cap="flat" cmpd="sng">
              <a:solidFill>
                <a:srgbClr val="0000FF"/>
              </a:solidFill>
              <a:prstDash val="solid"/>
              <a:round/>
              <a:headEnd type="none" w="sm" len="sm"/>
              <a:tailEnd type="stealth" w="med" len="med"/>
            </a:ln>
          </p:spPr>
        </p:cxnSp>
        <p:cxnSp>
          <p:nvCxnSpPr>
            <p:cNvPr id="131" name="Shape 180"/>
            <p:cNvCxnSpPr/>
            <p:nvPr/>
          </p:nvCxnSpPr>
          <p:spPr>
            <a:xfrm rot="10800000" flipH="1">
              <a:off x="27640263" y="7660856"/>
              <a:ext cx="17100" cy="536597"/>
            </a:xfrm>
            <a:prstGeom prst="straightConnector1">
              <a:avLst/>
            </a:prstGeom>
            <a:noFill/>
            <a:ln w="57150" cap="flat" cmpd="sng">
              <a:solidFill>
                <a:srgbClr val="ED3535"/>
              </a:solidFill>
              <a:prstDash val="solid"/>
              <a:round/>
              <a:headEnd type="none" w="sm" len="sm"/>
              <a:tailEnd type="stealth" w="med" len="med"/>
            </a:ln>
          </p:spPr>
        </p:cxnSp>
        <p:cxnSp>
          <p:nvCxnSpPr>
            <p:cNvPr id="132" name="Shape 181"/>
            <p:cNvCxnSpPr/>
            <p:nvPr/>
          </p:nvCxnSpPr>
          <p:spPr>
            <a:xfrm>
              <a:off x="28519494" y="7716861"/>
              <a:ext cx="0" cy="425399"/>
            </a:xfrm>
            <a:prstGeom prst="straightConnector1">
              <a:avLst/>
            </a:prstGeom>
            <a:noFill/>
            <a:ln w="57150" cap="flat" cmpd="sng">
              <a:solidFill>
                <a:srgbClr val="ED3535"/>
              </a:solidFill>
              <a:prstDash val="solid"/>
              <a:round/>
              <a:headEnd type="none" w="sm" len="sm"/>
              <a:tailEnd type="stealth" w="med" len="med"/>
            </a:ln>
          </p:spPr>
        </p:cxnSp>
        <p:cxnSp>
          <p:nvCxnSpPr>
            <p:cNvPr id="133" name="Shape 182"/>
            <p:cNvCxnSpPr/>
            <p:nvPr/>
          </p:nvCxnSpPr>
          <p:spPr>
            <a:xfrm>
              <a:off x="30010703" y="7015526"/>
              <a:ext cx="0" cy="701335"/>
            </a:xfrm>
            <a:prstGeom prst="straightConnector1">
              <a:avLst/>
            </a:prstGeom>
            <a:noFill/>
            <a:ln w="57150" cap="flat" cmpd="sng">
              <a:solidFill>
                <a:srgbClr val="ED3535"/>
              </a:solidFill>
              <a:prstDash val="solid"/>
              <a:round/>
              <a:headEnd type="none" w="sm" len="sm"/>
              <a:tailEnd type="stealth" w="med" len="med"/>
            </a:ln>
          </p:spPr>
        </p:cxnSp>
        <p:cxnSp>
          <p:nvCxnSpPr>
            <p:cNvPr id="134" name="Shape 183"/>
            <p:cNvCxnSpPr/>
            <p:nvPr/>
          </p:nvCxnSpPr>
          <p:spPr>
            <a:xfrm rot="10800000" flipH="1">
              <a:off x="29289913" y="7618298"/>
              <a:ext cx="4327" cy="523962"/>
            </a:xfrm>
            <a:prstGeom prst="straightConnector1">
              <a:avLst/>
            </a:prstGeom>
            <a:noFill/>
            <a:ln w="57150" cap="flat" cmpd="sng">
              <a:solidFill>
                <a:srgbClr val="ED3535"/>
              </a:solidFill>
              <a:prstDash val="solid"/>
              <a:round/>
              <a:headEnd type="none" w="sm" len="sm"/>
              <a:tailEnd type="stealth" w="med" len="med"/>
            </a:ln>
          </p:spPr>
        </p:cxnSp>
      </p:grpSp>
      <p:grpSp>
        <p:nvGrpSpPr>
          <p:cNvPr id="149" name="Shape 160"/>
          <p:cNvGrpSpPr/>
          <p:nvPr/>
        </p:nvGrpSpPr>
        <p:grpSpPr>
          <a:xfrm>
            <a:off x="24076900" y="4716581"/>
            <a:ext cx="7645370" cy="4657470"/>
            <a:chOff x="24013231" y="4457895"/>
            <a:chExt cx="7333695" cy="4467602"/>
          </a:xfrm>
        </p:grpSpPr>
        <p:sp>
          <p:nvSpPr>
            <p:cNvPr id="150" name="Shape 161"/>
            <p:cNvSpPr txBox="1"/>
            <p:nvPr/>
          </p:nvSpPr>
          <p:spPr>
            <a:xfrm>
              <a:off x="27370241" y="6500845"/>
              <a:ext cx="2524744" cy="518400"/>
            </a:xfrm>
            <a:prstGeom prst="rect">
              <a:avLst/>
            </a:prstGeom>
            <a:blipFill rotWithShape="1">
              <a:blip r:embed="rId4">
                <a:alphaModFix/>
              </a:blip>
              <a:stretch>
                <a:fillRect t="-9090" b="-704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nvGrpSpPr>
            <p:cNvPr id="151" name="Shape 162"/>
            <p:cNvGrpSpPr/>
            <p:nvPr/>
          </p:nvGrpSpPr>
          <p:grpSpPr>
            <a:xfrm>
              <a:off x="24013231" y="4457895"/>
              <a:ext cx="7327699" cy="1994605"/>
              <a:chOff x="24013231" y="4768449"/>
              <a:chExt cx="7327699" cy="1994605"/>
            </a:xfrm>
          </p:grpSpPr>
          <p:cxnSp>
            <p:nvCxnSpPr>
              <p:cNvPr id="166" name="Shape 163"/>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67" name="Shape 164"/>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68" name="Shape 165"/>
              <p:cNvSpPr txBox="1"/>
              <p:nvPr/>
            </p:nvSpPr>
            <p:spPr>
              <a:xfrm>
                <a:off x="24013231" y="5141126"/>
                <a:ext cx="3486429" cy="1361587"/>
              </a:xfrm>
              <a:prstGeom prst="rect">
                <a:avLst/>
              </a:prstGeom>
              <a:blipFill rotWithShape="1">
                <a:blip r:embed="rId5">
                  <a:alphaModFix/>
                </a:blip>
                <a:stretch>
                  <a:fillRect t="-3570" b="-75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69" name="Shape 166"/>
              <p:cNvSpPr/>
              <p:nvPr/>
            </p:nvSpPr>
            <p:spPr>
              <a:xfrm>
                <a:off x="27499659" y="5281684"/>
                <a:ext cx="369068" cy="1454925"/>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0" name="Shape 167"/>
              <p:cNvSpPr/>
              <p:nvPr/>
            </p:nvSpPr>
            <p:spPr>
              <a:xfrm>
                <a:off x="28332750" y="4860568"/>
                <a:ext cx="368103" cy="18999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1" name="Shape 168"/>
              <p:cNvSpPr/>
              <p:nvPr/>
            </p:nvSpPr>
            <p:spPr>
              <a:xfrm>
                <a:off x="29130313" y="6045958"/>
                <a:ext cx="327855" cy="690650"/>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72" name="Shape 169"/>
              <p:cNvSpPr/>
              <p:nvPr/>
            </p:nvSpPr>
            <p:spPr>
              <a:xfrm>
                <a:off x="29833266" y="5504350"/>
                <a:ext cx="354878" cy="12322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52" name="Shape 170"/>
            <p:cNvGrpSpPr/>
            <p:nvPr/>
          </p:nvGrpSpPr>
          <p:grpSpPr>
            <a:xfrm>
              <a:off x="24019227" y="6930892"/>
              <a:ext cx="7327699" cy="1994605"/>
              <a:chOff x="24013231" y="4768449"/>
              <a:chExt cx="7327699" cy="1994605"/>
            </a:xfrm>
          </p:grpSpPr>
          <p:cxnSp>
            <p:nvCxnSpPr>
              <p:cNvPr id="159" name="Shape 171"/>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60" name="Shape 172"/>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61" name="Shape 173"/>
              <p:cNvSpPr txBox="1"/>
              <p:nvPr/>
            </p:nvSpPr>
            <p:spPr>
              <a:xfrm>
                <a:off x="24013231" y="5141126"/>
                <a:ext cx="3486429" cy="1361587"/>
              </a:xfrm>
              <a:prstGeom prst="rect">
                <a:avLst/>
              </a:prstGeom>
              <a:blipFill rotWithShape="1">
                <a:blip r:embed="rId6">
                  <a:alphaModFix/>
                </a:blip>
                <a:stretch>
                  <a:fillRect t="-3586" b="-80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62" name="Shape 174"/>
              <p:cNvSpPr/>
              <p:nvPr/>
            </p:nvSpPr>
            <p:spPr>
              <a:xfrm>
                <a:off x="27499659" y="5979817"/>
                <a:ext cx="326841" cy="756792"/>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3" name="Shape 175"/>
              <p:cNvSpPr/>
              <p:nvPr/>
            </p:nvSpPr>
            <p:spPr>
              <a:xfrm>
                <a:off x="28332750" y="5477054"/>
                <a:ext cx="362107" cy="1256176"/>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4" name="Shape 176"/>
              <p:cNvSpPr/>
              <p:nvPr/>
            </p:nvSpPr>
            <p:spPr>
              <a:xfrm>
                <a:off x="29130313" y="5979817"/>
                <a:ext cx="321859" cy="756791"/>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65" name="Shape 177"/>
              <p:cNvSpPr/>
              <p:nvPr/>
            </p:nvSpPr>
            <p:spPr>
              <a:xfrm>
                <a:off x="29833266" y="4853083"/>
                <a:ext cx="348882" cy="1869877"/>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cxnSp>
          <p:nvCxnSpPr>
            <p:cNvPr id="153" name="Shape 178"/>
            <p:cNvCxnSpPr/>
            <p:nvPr/>
          </p:nvCxnSpPr>
          <p:spPr>
            <a:xfrm rot="10800000">
              <a:off x="27723109" y="6240494"/>
              <a:ext cx="161735" cy="492767"/>
            </a:xfrm>
            <a:prstGeom prst="straightConnector1">
              <a:avLst/>
            </a:prstGeom>
            <a:noFill/>
            <a:ln w="76200" cap="flat" cmpd="sng">
              <a:solidFill>
                <a:srgbClr val="0000FF"/>
              </a:solidFill>
              <a:prstDash val="solid"/>
              <a:round/>
              <a:headEnd type="none" w="sm" len="sm"/>
              <a:tailEnd type="stealth" w="med" len="med"/>
            </a:ln>
          </p:spPr>
        </p:cxnSp>
        <p:cxnSp>
          <p:nvCxnSpPr>
            <p:cNvPr id="154" name="Shape 179"/>
            <p:cNvCxnSpPr/>
            <p:nvPr/>
          </p:nvCxnSpPr>
          <p:spPr>
            <a:xfrm rot="10800000" flipH="1">
              <a:off x="29001138" y="6183611"/>
              <a:ext cx="221505" cy="549650"/>
            </a:xfrm>
            <a:prstGeom prst="straightConnector1">
              <a:avLst/>
            </a:prstGeom>
            <a:noFill/>
            <a:ln w="76200" cap="flat" cmpd="sng">
              <a:solidFill>
                <a:srgbClr val="0000FF"/>
              </a:solidFill>
              <a:prstDash val="solid"/>
              <a:round/>
              <a:headEnd type="none" w="sm" len="sm"/>
              <a:tailEnd type="stealth" w="med" len="med"/>
            </a:ln>
          </p:spPr>
        </p:cxnSp>
        <p:cxnSp>
          <p:nvCxnSpPr>
            <p:cNvPr id="155" name="Shape 180"/>
            <p:cNvCxnSpPr/>
            <p:nvPr/>
          </p:nvCxnSpPr>
          <p:spPr>
            <a:xfrm rot="10800000" flipH="1">
              <a:off x="27640263" y="7660856"/>
              <a:ext cx="17100" cy="536597"/>
            </a:xfrm>
            <a:prstGeom prst="straightConnector1">
              <a:avLst/>
            </a:prstGeom>
            <a:noFill/>
            <a:ln w="57150" cap="flat" cmpd="sng">
              <a:solidFill>
                <a:srgbClr val="ED3535"/>
              </a:solidFill>
              <a:prstDash val="solid"/>
              <a:round/>
              <a:headEnd type="none" w="sm" len="sm"/>
              <a:tailEnd type="stealth" w="med" len="med"/>
            </a:ln>
          </p:spPr>
        </p:cxnSp>
        <p:cxnSp>
          <p:nvCxnSpPr>
            <p:cNvPr id="156" name="Shape 181"/>
            <p:cNvCxnSpPr/>
            <p:nvPr/>
          </p:nvCxnSpPr>
          <p:spPr>
            <a:xfrm>
              <a:off x="28519494" y="7716861"/>
              <a:ext cx="0" cy="425399"/>
            </a:xfrm>
            <a:prstGeom prst="straightConnector1">
              <a:avLst/>
            </a:prstGeom>
            <a:noFill/>
            <a:ln w="57150" cap="flat" cmpd="sng">
              <a:solidFill>
                <a:srgbClr val="ED3535"/>
              </a:solidFill>
              <a:prstDash val="solid"/>
              <a:round/>
              <a:headEnd type="none" w="sm" len="sm"/>
              <a:tailEnd type="stealth" w="med" len="med"/>
            </a:ln>
          </p:spPr>
        </p:cxnSp>
        <p:cxnSp>
          <p:nvCxnSpPr>
            <p:cNvPr id="157" name="Shape 182"/>
            <p:cNvCxnSpPr/>
            <p:nvPr/>
          </p:nvCxnSpPr>
          <p:spPr>
            <a:xfrm>
              <a:off x="30010703" y="7015526"/>
              <a:ext cx="0" cy="701335"/>
            </a:xfrm>
            <a:prstGeom prst="straightConnector1">
              <a:avLst/>
            </a:prstGeom>
            <a:noFill/>
            <a:ln w="57150" cap="flat" cmpd="sng">
              <a:solidFill>
                <a:srgbClr val="ED3535"/>
              </a:solidFill>
              <a:prstDash val="solid"/>
              <a:round/>
              <a:headEnd type="none" w="sm" len="sm"/>
              <a:tailEnd type="stealth" w="med" len="med"/>
            </a:ln>
          </p:spPr>
        </p:cxnSp>
        <p:cxnSp>
          <p:nvCxnSpPr>
            <p:cNvPr id="158" name="Shape 183"/>
            <p:cNvCxnSpPr/>
            <p:nvPr/>
          </p:nvCxnSpPr>
          <p:spPr>
            <a:xfrm rot="10800000" flipH="1">
              <a:off x="29289913" y="7618298"/>
              <a:ext cx="4327" cy="523962"/>
            </a:xfrm>
            <a:prstGeom prst="straightConnector1">
              <a:avLst/>
            </a:prstGeom>
            <a:noFill/>
            <a:ln w="57150" cap="flat" cmpd="sng">
              <a:solidFill>
                <a:srgbClr val="ED3535"/>
              </a:solidFill>
              <a:prstDash val="solid"/>
              <a:round/>
              <a:headEnd type="none" w="sm" len="sm"/>
              <a:tailEnd type="stealth" w="med" len="med"/>
            </a:ln>
          </p:spPr>
        </p:cxnSp>
      </p:grpSp>
      <p:grpSp>
        <p:nvGrpSpPr>
          <p:cNvPr id="173" name="Shape 160"/>
          <p:cNvGrpSpPr/>
          <p:nvPr/>
        </p:nvGrpSpPr>
        <p:grpSpPr>
          <a:xfrm>
            <a:off x="24229300" y="4868981"/>
            <a:ext cx="7645370" cy="4657470"/>
            <a:chOff x="24013231" y="4457895"/>
            <a:chExt cx="7333695" cy="4467602"/>
          </a:xfrm>
        </p:grpSpPr>
        <p:sp>
          <p:nvSpPr>
            <p:cNvPr id="174" name="Shape 161"/>
            <p:cNvSpPr txBox="1"/>
            <p:nvPr/>
          </p:nvSpPr>
          <p:spPr>
            <a:xfrm>
              <a:off x="27370241" y="6500845"/>
              <a:ext cx="2524744" cy="518400"/>
            </a:xfrm>
            <a:prstGeom prst="rect">
              <a:avLst/>
            </a:prstGeom>
            <a:blipFill rotWithShape="1">
              <a:blip r:embed="rId4">
                <a:alphaModFix/>
              </a:blip>
              <a:stretch>
                <a:fillRect t="-9090" b="-704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nvGrpSpPr>
            <p:cNvPr id="175" name="Shape 162"/>
            <p:cNvGrpSpPr/>
            <p:nvPr/>
          </p:nvGrpSpPr>
          <p:grpSpPr>
            <a:xfrm>
              <a:off x="24013231" y="4457895"/>
              <a:ext cx="7327699" cy="1994605"/>
              <a:chOff x="24013231" y="4768449"/>
              <a:chExt cx="7327699" cy="1994605"/>
            </a:xfrm>
          </p:grpSpPr>
          <p:cxnSp>
            <p:nvCxnSpPr>
              <p:cNvPr id="190" name="Shape 163"/>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91" name="Shape 164"/>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92" name="Shape 165"/>
              <p:cNvSpPr txBox="1"/>
              <p:nvPr/>
            </p:nvSpPr>
            <p:spPr>
              <a:xfrm>
                <a:off x="24013231" y="5141126"/>
                <a:ext cx="3486429" cy="1361587"/>
              </a:xfrm>
              <a:prstGeom prst="rect">
                <a:avLst/>
              </a:prstGeom>
              <a:blipFill rotWithShape="1">
                <a:blip r:embed="rId5">
                  <a:alphaModFix/>
                </a:blip>
                <a:stretch>
                  <a:fillRect t="-3570" b="-758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93" name="Shape 166"/>
              <p:cNvSpPr/>
              <p:nvPr/>
            </p:nvSpPr>
            <p:spPr>
              <a:xfrm>
                <a:off x="27499659" y="5281684"/>
                <a:ext cx="369068" cy="1454925"/>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4" name="Shape 167"/>
              <p:cNvSpPr/>
              <p:nvPr/>
            </p:nvSpPr>
            <p:spPr>
              <a:xfrm>
                <a:off x="28332750" y="4860568"/>
                <a:ext cx="368103" cy="18999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5" name="Shape 168"/>
              <p:cNvSpPr/>
              <p:nvPr/>
            </p:nvSpPr>
            <p:spPr>
              <a:xfrm>
                <a:off x="29130313" y="6045958"/>
                <a:ext cx="327855" cy="690650"/>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96" name="Shape 169"/>
              <p:cNvSpPr/>
              <p:nvPr/>
            </p:nvSpPr>
            <p:spPr>
              <a:xfrm>
                <a:off x="29833266" y="5504350"/>
                <a:ext cx="354878" cy="1232258"/>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76" name="Shape 170"/>
            <p:cNvGrpSpPr/>
            <p:nvPr/>
          </p:nvGrpSpPr>
          <p:grpSpPr>
            <a:xfrm>
              <a:off x="24019227" y="6930892"/>
              <a:ext cx="7327699" cy="1994605"/>
              <a:chOff x="24013231" y="4768449"/>
              <a:chExt cx="7327699" cy="1994605"/>
            </a:xfrm>
          </p:grpSpPr>
          <p:cxnSp>
            <p:nvCxnSpPr>
              <p:cNvPr id="183" name="Shape 171"/>
              <p:cNvCxnSpPr/>
              <p:nvPr/>
            </p:nvCxnSpPr>
            <p:spPr>
              <a:xfrm rot="10800000">
                <a:off x="26858600" y="4768449"/>
                <a:ext cx="0" cy="1994605"/>
              </a:xfrm>
              <a:prstGeom prst="straightConnector1">
                <a:avLst/>
              </a:prstGeom>
              <a:noFill/>
              <a:ln w="76200" cap="flat" cmpd="sng">
                <a:solidFill>
                  <a:schemeClr val="dk2"/>
                </a:solidFill>
                <a:prstDash val="solid"/>
                <a:round/>
                <a:headEnd type="none" w="sm" len="sm"/>
                <a:tailEnd type="stealth" w="med" len="med"/>
              </a:ln>
            </p:spPr>
          </p:cxnSp>
          <p:cxnSp>
            <p:nvCxnSpPr>
              <p:cNvPr id="184" name="Shape 172"/>
              <p:cNvCxnSpPr/>
              <p:nvPr/>
            </p:nvCxnSpPr>
            <p:spPr>
              <a:xfrm rot="10800000" flipH="1">
                <a:off x="26851388" y="6739138"/>
                <a:ext cx="4489543" cy="21387"/>
              </a:xfrm>
              <a:prstGeom prst="straightConnector1">
                <a:avLst/>
              </a:prstGeom>
              <a:noFill/>
              <a:ln w="76200" cap="flat" cmpd="sng">
                <a:solidFill>
                  <a:schemeClr val="dk2"/>
                </a:solidFill>
                <a:prstDash val="solid"/>
                <a:round/>
                <a:headEnd type="none" w="sm" len="sm"/>
                <a:tailEnd type="stealth" w="med" len="med"/>
              </a:ln>
            </p:spPr>
          </p:cxnSp>
          <p:sp>
            <p:nvSpPr>
              <p:cNvPr id="185" name="Shape 173"/>
              <p:cNvSpPr txBox="1"/>
              <p:nvPr/>
            </p:nvSpPr>
            <p:spPr>
              <a:xfrm>
                <a:off x="24013231" y="5141126"/>
                <a:ext cx="3486429" cy="1361587"/>
              </a:xfrm>
              <a:prstGeom prst="rect">
                <a:avLst/>
              </a:prstGeom>
              <a:blipFill rotWithShape="1">
                <a:blip r:embed="rId6">
                  <a:alphaModFix/>
                </a:blip>
                <a:stretch>
                  <a:fillRect t="-3586" b="-80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186" name="Shape 174"/>
              <p:cNvSpPr/>
              <p:nvPr/>
            </p:nvSpPr>
            <p:spPr>
              <a:xfrm>
                <a:off x="27499659" y="5979817"/>
                <a:ext cx="326841" cy="756792"/>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87" name="Shape 175"/>
              <p:cNvSpPr/>
              <p:nvPr/>
            </p:nvSpPr>
            <p:spPr>
              <a:xfrm>
                <a:off x="28332750" y="5477054"/>
                <a:ext cx="362107" cy="1256176"/>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88" name="Shape 176"/>
              <p:cNvSpPr/>
              <p:nvPr/>
            </p:nvSpPr>
            <p:spPr>
              <a:xfrm>
                <a:off x="29130313" y="5979817"/>
                <a:ext cx="321859" cy="756791"/>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89" name="Shape 177"/>
              <p:cNvSpPr/>
              <p:nvPr/>
            </p:nvSpPr>
            <p:spPr>
              <a:xfrm>
                <a:off x="29833266" y="4853083"/>
                <a:ext cx="348882" cy="1869877"/>
              </a:xfrm>
              <a:prstGeom prst="rect">
                <a:avLst/>
              </a:prstGeom>
              <a:solidFill>
                <a:srgbClr val="FBEAB6"/>
              </a:solidFill>
              <a:ln w="25400" cap="flat" cmpd="sng">
                <a:solidFill>
                  <a:srgbClr val="0051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cxnSp>
          <p:nvCxnSpPr>
            <p:cNvPr id="177" name="Shape 178"/>
            <p:cNvCxnSpPr/>
            <p:nvPr/>
          </p:nvCxnSpPr>
          <p:spPr>
            <a:xfrm rot="10800000">
              <a:off x="27723109" y="6240494"/>
              <a:ext cx="161735" cy="492767"/>
            </a:xfrm>
            <a:prstGeom prst="straightConnector1">
              <a:avLst/>
            </a:prstGeom>
            <a:noFill/>
            <a:ln w="76200" cap="flat" cmpd="sng">
              <a:solidFill>
                <a:srgbClr val="0000FF"/>
              </a:solidFill>
              <a:prstDash val="solid"/>
              <a:round/>
              <a:headEnd type="none" w="sm" len="sm"/>
              <a:tailEnd type="stealth" w="med" len="med"/>
            </a:ln>
          </p:spPr>
        </p:cxnSp>
        <p:cxnSp>
          <p:nvCxnSpPr>
            <p:cNvPr id="178" name="Shape 179"/>
            <p:cNvCxnSpPr/>
            <p:nvPr/>
          </p:nvCxnSpPr>
          <p:spPr>
            <a:xfrm rot="10800000" flipH="1">
              <a:off x="29001138" y="6183611"/>
              <a:ext cx="221505" cy="549650"/>
            </a:xfrm>
            <a:prstGeom prst="straightConnector1">
              <a:avLst/>
            </a:prstGeom>
            <a:noFill/>
            <a:ln w="76200" cap="flat" cmpd="sng">
              <a:solidFill>
                <a:srgbClr val="0000FF"/>
              </a:solidFill>
              <a:prstDash val="solid"/>
              <a:round/>
              <a:headEnd type="none" w="sm" len="sm"/>
              <a:tailEnd type="stealth" w="med" len="med"/>
            </a:ln>
          </p:spPr>
        </p:cxnSp>
        <p:cxnSp>
          <p:nvCxnSpPr>
            <p:cNvPr id="179" name="Shape 180"/>
            <p:cNvCxnSpPr/>
            <p:nvPr/>
          </p:nvCxnSpPr>
          <p:spPr>
            <a:xfrm rot="10800000" flipH="1">
              <a:off x="27640263" y="7660856"/>
              <a:ext cx="17100" cy="536597"/>
            </a:xfrm>
            <a:prstGeom prst="straightConnector1">
              <a:avLst/>
            </a:prstGeom>
            <a:noFill/>
            <a:ln w="57150" cap="flat" cmpd="sng">
              <a:solidFill>
                <a:srgbClr val="ED3535"/>
              </a:solidFill>
              <a:prstDash val="solid"/>
              <a:round/>
              <a:headEnd type="none" w="sm" len="sm"/>
              <a:tailEnd type="stealth" w="med" len="med"/>
            </a:ln>
          </p:spPr>
        </p:cxnSp>
        <p:cxnSp>
          <p:nvCxnSpPr>
            <p:cNvPr id="180" name="Shape 181"/>
            <p:cNvCxnSpPr/>
            <p:nvPr/>
          </p:nvCxnSpPr>
          <p:spPr>
            <a:xfrm>
              <a:off x="28519494" y="7716861"/>
              <a:ext cx="0" cy="425399"/>
            </a:xfrm>
            <a:prstGeom prst="straightConnector1">
              <a:avLst/>
            </a:prstGeom>
            <a:noFill/>
            <a:ln w="57150" cap="flat" cmpd="sng">
              <a:solidFill>
                <a:srgbClr val="ED3535"/>
              </a:solidFill>
              <a:prstDash val="solid"/>
              <a:round/>
              <a:headEnd type="none" w="sm" len="sm"/>
              <a:tailEnd type="stealth" w="med" len="med"/>
            </a:ln>
          </p:spPr>
        </p:cxnSp>
        <p:cxnSp>
          <p:nvCxnSpPr>
            <p:cNvPr id="181" name="Shape 182"/>
            <p:cNvCxnSpPr/>
            <p:nvPr/>
          </p:nvCxnSpPr>
          <p:spPr>
            <a:xfrm>
              <a:off x="30010703" y="7015526"/>
              <a:ext cx="0" cy="701335"/>
            </a:xfrm>
            <a:prstGeom prst="straightConnector1">
              <a:avLst/>
            </a:prstGeom>
            <a:noFill/>
            <a:ln w="57150" cap="flat" cmpd="sng">
              <a:solidFill>
                <a:srgbClr val="ED3535"/>
              </a:solidFill>
              <a:prstDash val="solid"/>
              <a:round/>
              <a:headEnd type="none" w="sm" len="sm"/>
              <a:tailEnd type="stealth" w="med" len="med"/>
            </a:ln>
          </p:spPr>
        </p:cxnSp>
        <p:cxnSp>
          <p:nvCxnSpPr>
            <p:cNvPr id="182" name="Shape 183"/>
            <p:cNvCxnSpPr/>
            <p:nvPr/>
          </p:nvCxnSpPr>
          <p:spPr>
            <a:xfrm rot="10800000" flipH="1">
              <a:off x="29289913" y="7618298"/>
              <a:ext cx="4327" cy="523962"/>
            </a:xfrm>
            <a:prstGeom prst="straightConnector1">
              <a:avLst/>
            </a:prstGeom>
            <a:noFill/>
            <a:ln w="57150" cap="flat" cmpd="sng">
              <a:solidFill>
                <a:srgbClr val="ED3535"/>
              </a:solidFill>
              <a:prstDash val="solid"/>
              <a:round/>
              <a:headEnd type="none" w="sm" len="sm"/>
              <a:tailEnd type="stealth" w="med" len="med"/>
            </a:ln>
          </p:spPr>
        </p:cxnSp>
      </p:grpSp>
    </p:spTree>
    <p:extLst>
      <p:ext uri="{BB962C8B-B14F-4D97-AF65-F5344CB8AC3E}">
        <p14:creationId xmlns:p14="http://schemas.microsoft.com/office/powerpoint/2010/main" val="193220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279ED-94F6-F042-B936-D27A539B047B}" type="slidenum">
              <a:rPr lang="en-US" smtClean="0"/>
              <a:t>15</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60400" y="515143"/>
                <a:ext cx="10693400" cy="1821657"/>
              </a:xfrm>
            </p:spPr>
            <p:txBody>
              <a:bodyPr>
                <a:normAutofit/>
              </a:bodyPr>
              <a:lstStyle/>
              <a:p>
                <a:pPr marL="457200" marR="0" lvl="1" indent="-457200" defTabSz="914400" eaLnBrk="1" fontAlgn="auto" latinLnBrk="0" hangingPunct="1">
                  <a:lnSpc>
                    <a:spcPct val="100000"/>
                  </a:lnSpc>
                  <a:spcBef>
                    <a:spcPts val="0"/>
                  </a:spcBef>
                  <a:spcAft>
                    <a:spcPts val="0"/>
                  </a:spcAft>
                  <a:buClrTx/>
                  <a:buSzTx/>
                  <a:buFont typeface="+mj-lt"/>
                  <a:buAutoNum type="arabicPeriod"/>
                  <a:tabLst/>
                  <a:defRPr/>
                </a:pPr>
                <a:r>
                  <a:rPr lang="en-US" sz="2800" b="0" dirty="0" smtClean="0"/>
                  <a:t> </a:t>
                </a:r>
                <a14:m>
                  <m:oMath xmlns:m="http://schemas.openxmlformats.org/officeDocument/2006/math">
                    <m:r>
                      <a:rPr lang="en-US" sz="2800" b="0" i="1" smtClean="0">
                        <a:latin typeface="Cambria Math" charset="0"/>
                      </a:rPr>
                      <m:t>𝑅𝐸</m:t>
                    </m:r>
                    <m:r>
                      <a:rPr lang="en-US" sz="2800" b="0" i="1" smtClean="0">
                        <a:latin typeface="Cambria Math" charset="0"/>
                      </a:rPr>
                      <m:t>(</m:t>
                    </m:r>
                    <m:r>
                      <a:rPr lang="en-US" sz="2800" b="0" i="1" smtClean="0">
                        <a:latin typeface="Cambria Math" charset="0"/>
                      </a:rPr>
                      <m:t>𝑥</m:t>
                    </m:r>
                    <m:r>
                      <a:rPr lang="en-US" sz="2800" b="0" i="1" smtClean="0">
                        <a:latin typeface="Cambria Math" charset="0"/>
                      </a:rPr>
                      <m:t>||</m:t>
                    </m:r>
                    <m:r>
                      <a:rPr lang="en-US" sz="2800" b="0" i="1" smtClean="0">
                        <a:latin typeface="Cambria Math" charset="0"/>
                      </a:rPr>
                      <m:t>𝑦</m:t>
                    </m:r>
                    <m:r>
                      <a:rPr lang="en-US" sz="2800" b="0" i="1" smtClean="0">
                        <a:latin typeface="Cambria Math" charset="0"/>
                      </a:rPr>
                      <m:t>)</m:t>
                    </m:r>
                  </m:oMath>
                </a14:m>
                <a:r>
                  <a:rPr lang="en-US" sz="2800" dirty="0" smtClean="0"/>
                  <a:t> starts at </a:t>
                </a:r>
                <a14:m>
                  <m:oMath xmlns:m="http://schemas.openxmlformats.org/officeDocument/2006/math">
                    <m:func>
                      <m:funcPr>
                        <m:ctrlPr>
                          <a:rPr lang="en-US" sz="2800" b="0" i="1" smtClean="0">
                            <a:solidFill>
                              <a:schemeClr val="accent5">
                                <a:lumMod val="75000"/>
                              </a:schemeClr>
                            </a:solidFill>
                            <a:latin typeface="Cambria Math" charset="0"/>
                          </a:rPr>
                        </m:ctrlPr>
                      </m:funcPr>
                      <m:fName>
                        <m:r>
                          <m:rPr>
                            <m:sty m:val="p"/>
                          </m:rPr>
                          <a:rPr lang="en-US" sz="2800" b="0" i="0" smtClean="0">
                            <a:solidFill>
                              <a:schemeClr val="accent5">
                                <a:lumMod val="75000"/>
                              </a:schemeClr>
                            </a:solidFill>
                            <a:latin typeface="Cambria Math" charset="0"/>
                          </a:rPr>
                          <m:t>log</m:t>
                        </m:r>
                      </m:fName>
                      <m:e>
                        <m:r>
                          <a:rPr lang="en-US" sz="2800" b="0" i="1" smtClean="0">
                            <a:solidFill>
                              <a:schemeClr val="accent5">
                                <a:lumMod val="75000"/>
                              </a:schemeClr>
                            </a:solidFill>
                            <a:latin typeface="Cambria Math" charset="0"/>
                          </a:rPr>
                          <m:t>𝑁</m:t>
                        </m:r>
                      </m:e>
                    </m:func>
                  </m:oMath>
                </a14:m>
                <a:endParaRPr lang="en-US" sz="2800" b="0" i="1" dirty="0" smtClean="0"/>
              </a:p>
              <a:p>
                <a:pPr marL="457200" lvl="1" indent="-457200">
                  <a:lnSpc>
                    <a:spcPct val="100000"/>
                  </a:lnSpc>
                  <a:spcBef>
                    <a:spcPts val="0"/>
                  </a:spcBef>
                  <a:buFont typeface="+mj-lt"/>
                  <a:buAutoNum type="arabicPeriod"/>
                </a:pPr>
                <a:r>
                  <a:rPr lang="en-US" sz="2800" dirty="0" smtClean="0"/>
                  <a:t> </a:t>
                </a:r>
                <a14:m>
                  <m:oMath xmlns:m="http://schemas.openxmlformats.org/officeDocument/2006/math">
                    <m:r>
                      <a:rPr lang="en-US" sz="2800" i="1">
                        <a:latin typeface="Cambria Math" charset="0"/>
                      </a:rPr>
                      <m:t>𝑅𝐸</m:t>
                    </m:r>
                    <m:r>
                      <a:rPr lang="en-US" sz="2800" i="1">
                        <a:latin typeface="Cambria Math" charset="0"/>
                      </a:rPr>
                      <m:t>(</m:t>
                    </m:r>
                    <m:r>
                      <a:rPr lang="en-US" sz="2800" i="1">
                        <a:latin typeface="Cambria Math" charset="0"/>
                      </a:rPr>
                      <m:t>𝑥</m:t>
                    </m:r>
                    <m:r>
                      <a:rPr lang="en-US" sz="2800" i="1">
                        <a:latin typeface="Cambria Math" charset="0"/>
                      </a:rPr>
                      <m:t>||</m:t>
                    </m:r>
                    <m:r>
                      <a:rPr lang="en-US" sz="2800" i="1">
                        <a:latin typeface="Cambria Math" charset="0"/>
                      </a:rPr>
                      <m:t>𝑦</m:t>
                    </m:r>
                    <m:r>
                      <a:rPr lang="en-US" sz="2800" i="1">
                        <a:latin typeface="Cambria Math" charset="0"/>
                      </a:rPr>
                      <m:t>)</m:t>
                    </m:r>
                  </m:oMath>
                </a14:m>
                <a:r>
                  <a:rPr lang="en-US" sz="2800" dirty="0" smtClean="0"/>
                  <a:t> decreases by </a:t>
                </a:r>
                <a:r>
                  <a:rPr lang="en-US" sz="2800" dirty="0" smtClean="0">
                    <a:solidFill>
                      <a:schemeClr val="accent5">
                        <a:lumMod val="75000"/>
                      </a:schemeClr>
                    </a:solidFill>
                  </a:rPr>
                  <a:t>at least </a:t>
                </a:r>
                <a14:m>
                  <m:oMath xmlns:m="http://schemas.openxmlformats.org/officeDocument/2006/math">
                    <m:f>
                      <m:fPr>
                        <m:ctrlPr>
                          <a:rPr lang="en-US" sz="2800" b="0" i="1" smtClean="0">
                            <a:solidFill>
                              <a:schemeClr val="accent5">
                                <a:lumMod val="75000"/>
                              </a:schemeClr>
                            </a:solidFill>
                            <a:latin typeface="Cambria Math" charset="0"/>
                          </a:rPr>
                        </m:ctrlPr>
                      </m:fPr>
                      <m:num>
                        <m:sSup>
                          <m:sSupPr>
                            <m:ctrlPr>
                              <a:rPr lang="en-US" sz="2800" b="0" i="1" smtClean="0">
                                <a:solidFill>
                                  <a:schemeClr val="accent5">
                                    <a:lumMod val="75000"/>
                                  </a:schemeClr>
                                </a:solidFill>
                                <a:latin typeface="Cambria Math" charset="0"/>
                              </a:rPr>
                            </m:ctrlPr>
                          </m:sSupPr>
                          <m:e>
                            <m:r>
                              <a:rPr lang="en-US" sz="2800" b="0" i="1" smtClean="0">
                                <a:solidFill>
                                  <a:schemeClr val="accent5">
                                    <a:lumMod val="75000"/>
                                  </a:schemeClr>
                                </a:solidFill>
                                <a:latin typeface="Cambria Math" charset="0"/>
                              </a:rPr>
                              <m:t>𝛼</m:t>
                            </m:r>
                          </m:e>
                          <m:sup>
                            <m:r>
                              <a:rPr lang="en-US" sz="2800" b="0" i="1" smtClean="0">
                                <a:solidFill>
                                  <a:schemeClr val="accent5">
                                    <a:lumMod val="75000"/>
                                  </a:schemeClr>
                                </a:solidFill>
                                <a:latin typeface="Cambria Math" charset="0"/>
                              </a:rPr>
                              <m:t>2</m:t>
                            </m:r>
                          </m:sup>
                        </m:sSup>
                      </m:num>
                      <m:den>
                        <m:r>
                          <a:rPr lang="en-US" sz="2800" b="0" i="1" smtClean="0">
                            <a:solidFill>
                              <a:schemeClr val="accent5">
                                <a:lumMod val="75000"/>
                              </a:schemeClr>
                            </a:solidFill>
                            <a:latin typeface="Cambria Math" charset="0"/>
                          </a:rPr>
                          <m:t>4</m:t>
                        </m:r>
                      </m:den>
                    </m:f>
                  </m:oMath>
                </a14:m>
                <a:r>
                  <a:rPr lang="en-US" sz="2800" b="0" dirty="0" smtClean="0"/>
                  <a:t> with each HARD query</a:t>
                </a:r>
              </a:p>
              <a:p>
                <a:pPr marL="457200" lvl="1" indent="-457200">
                  <a:lnSpc>
                    <a:spcPct val="100000"/>
                  </a:lnSpc>
                  <a:spcBef>
                    <a:spcPts val="0"/>
                  </a:spcBef>
                  <a:buFont typeface="+mj-lt"/>
                  <a:buAutoNum type="arabicPeriod"/>
                </a:pPr>
                <a:r>
                  <a:rPr lang="en-US" sz="2800" dirty="0" smtClean="0"/>
                  <a:t> </a:t>
                </a:r>
                <a14:m>
                  <m:oMath xmlns:m="http://schemas.openxmlformats.org/officeDocument/2006/math">
                    <m:r>
                      <a:rPr lang="en-US" sz="2800" i="1">
                        <a:latin typeface="Cambria Math" charset="0"/>
                      </a:rPr>
                      <m:t>𝑅𝐸</m:t>
                    </m:r>
                    <m:r>
                      <a:rPr lang="en-US" sz="2800" i="1">
                        <a:latin typeface="Cambria Math" charset="0"/>
                      </a:rPr>
                      <m:t>(</m:t>
                    </m:r>
                    <m:r>
                      <a:rPr lang="en-US" sz="2800" i="1">
                        <a:latin typeface="Cambria Math" charset="0"/>
                      </a:rPr>
                      <m:t>𝑥</m:t>
                    </m:r>
                    <m:r>
                      <a:rPr lang="en-US" sz="2800" i="1">
                        <a:latin typeface="Cambria Math" charset="0"/>
                      </a:rPr>
                      <m:t>||</m:t>
                    </m:r>
                    <m:r>
                      <a:rPr lang="en-US" sz="2800" i="1">
                        <a:latin typeface="Cambria Math" charset="0"/>
                      </a:rPr>
                      <m:t>𝑦</m:t>
                    </m:r>
                    <m:r>
                      <a:rPr lang="en-US" sz="2800" i="1">
                        <a:latin typeface="Cambria Math" charset="0"/>
                      </a:rPr>
                      <m:t>)</m:t>
                    </m:r>
                  </m:oMath>
                </a14:m>
                <a:r>
                  <a:rPr lang="en-US" sz="2800" dirty="0"/>
                  <a:t> </a:t>
                </a:r>
                <a:r>
                  <a:rPr lang="en-US" sz="2800" dirty="0" smtClean="0"/>
                  <a:t>bounded below by </a:t>
                </a:r>
                <a:r>
                  <a:rPr lang="en-US" sz="2800" dirty="0" smtClean="0">
                    <a:solidFill>
                      <a:schemeClr val="accent5">
                        <a:lumMod val="75000"/>
                      </a:schemeClr>
                    </a:solidFill>
                  </a:rPr>
                  <a:t>0</a:t>
                </a:r>
                <a:endParaRPr lang="en-US" sz="2800" b="0" dirty="0" smtClean="0">
                  <a:solidFill>
                    <a:schemeClr val="accent5">
                      <a:lumMod val="75000"/>
                    </a:schemeClr>
                  </a:solidFill>
                </a:endParaRP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60400" y="515143"/>
                <a:ext cx="10693400" cy="1821657"/>
              </a:xfrm>
              <a:blipFill rotWithShape="0">
                <a:blip r:embed="rId2"/>
                <a:stretch>
                  <a:fillRect l="-1197" t="-3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622301" y="2400300"/>
                <a:ext cx="4972049" cy="8255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PMW has at most </a:t>
                </a:r>
                <a14:m>
                  <m:oMath xmlns:m="http://schemas.openxmlformats.org/officeDocument/2006/math">
                    <m:f>
                      <m:fPr>
                        <m:ctrlPr>
                          <a:rPr lang="en-US" sz="2400" b="0" i="1" smtClean="0">
                            <a:solidFill>
                              <a:schemeClr val="accent5">
                                <a:lumMod val="75000"/>
                              </a:schemeClr>
                            </a:solidFill>
                            <a:latin typeface="Cambria Math" charset="0"/>
                          </a:rPr>
                        </m:ctrlPr>
                      </m:fPr>
                      <m:num>
                        <m:r>
                          <a:rPr lang="en-US" sz="2400" b="0" i="1" smtClean="0">
                            <a:solidFill>
                              <a:schemeClr val="accent5">
                                <a:lumMod val="75000"/>
                              </a:schemeClr>
                            </a:solidFill>
                            <a:latin typeface="Cambria Math" charset="0"/>
                          </a:rPr>
                          <m:t>4</m:t>
                        </m:r>
                        <m:func>
                          <m:funcPr>
                            <m:ctrlPr>
                              <a:rPr lang="en-US" sz="2400" b="0" i="1" smtClean="0">
                                <a:solidFill>
                                  <a:schemeClr val="accent5">
                                    <a:lumMod val="75000"/>
                                  </a:schemeClr>
                                </a:solidFill>
                                <a:latin typeface="Cambria Math" charset="0"/>
                              </a:rPr>
                            </m:ctrlPr>
                          </m:funcPr>
                          <m:fName>
                            <m:r>
                              <m:rPr>
                                <m:sty m:val="p"/>
                              </m:rPr>
                              <a:rPr lang="en-US" sz="2400" b="0" i="0" smtClean="0">
                                <a:solidFill>
                                  <a:schemeClr val="accent5">
                                    <a:lumMod val="75000"/>
                                  </a:schemeClr>
                                </a:solidFill>
                                <a:latin typeface="Cambria Math" charset="0"/>
                              </a:rPr>
                              <m:t>log</m:t>
                            </m:r>
                          </m:fName>
                          <m:e>
                            <m:r>
                              <a:rPr lang="en-US" sz="2400" b="0" i="1" smtClean="0">
                                <a:solidFill>
                                  <a:schemeClr val="accent5">
                                    <a:lumMod val="75000"/>
                                  </a:schemeClr>
                                </a:solidFill>
                                <a:latin typeface="Cambria Math" charset="0"/>
                              </a:rPr>
                              <m:t>𝑁</m:t>
                            </m:r>
                          </m:e>
                        </m:func>
                      </m:num>
                      <m:den>
                        <m:sSup>
                          <m:sSupPr>
                            <m:ctrlPr>
                              <a:rPr lang="en-US" sz="2400" b="0" i="1" smtClean="0">
                                <a:solidFill>
                                  <a:schemeClr val="accent5">
                                    <a:lumMod val="75000"/>
                                  </a:schemeClr>
                                </a:solidFill>
                                <a:latin typeface="Cambria Math" charset="0"/>
                              </a:rPr>
                            </m:ctrlPr>
                          </m:sSupPr>
                          <m:e>
                            <m:r>
                              <a:rPr lang="en-US" sz="2400" b="0" i="1" smtClean="0">
                                <a:solidFill>
                                  <a:schemeClr val="accent5">
                                    <a:lumMod val="75000"/>
                                  </a:schemeClr>
                                </a:solidFill>
                                <a:latin typeface="Cambria Math" charset="0"/>
                              </a:rPr>
                              <m:t>𝛼</m:t>
                            </m:r>
                          </m:e>
                          <m:sup>
                            <m:r>
                              <a:rPr lang="en-US" sz="2400" b="0" i="1" smtClean="0">
                                <a:solidFill>
                                  <a:schemeClr val="accent5">
                                    <a:lumMod val="75000"/>
                                  </a:schemeClr>
                                </a:solidFill>
                                <a:latin typeface="Cambria Math" charset="0"/>
                              </a:rPr>
                              <m:t>2</m:t>
                            </m:r>
                          </m:sup>
                        </m:sSup>
                      </m:den>
                    </m:f>
                  </m:oMath>
                </a14:m>
                <a:r>
                  <a:rPr lang="en-US" sz="2400" dirty="0" smtClean="0">
                    <a:solidFill>
                      <a:sysClr val="windowText" lastClr="000000"/>
                    </a:solidFill>
                  </a:rPr>
                  <a:t> hard queries</a:t>
                </a:r>
                <a:endParaRPr lang="en-US" sz="2400" dirty="0">
                  <a:solidFill>
                    <a:sysClr val="windowText" lastClr="000000"/>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622301" y="2400300"/>
                <a:ext cx="4972049" cy="825500"/>
              </a:xfrm>
              <a:prstGeom prst="round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7258050" y="2400300"/>
                <a:ext cx="3371850" cy="8255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b="0" i="1" smtClean="0">
                        <a:solidFill>
                          <a:sysClr val="windowText" lastClr="000000"/>
                        </a:solidFill>
                        <a:latin typeface="Cambria Math" charset="0"/>
                      </a:rPr>
                      <m:t>𝜖</m:t>
                    </m:r>
                  </m:oMath>
                </a14:m>
                <a:r>
                  <a:rPr lang="en-US" sz="2400" dirty="0" smtClean="0">
                    <a:solidFill>
                      <a:sysClr val="windowText" lastClr="000000"/>
                    </a:solidFill>
                  </a:rPr>
                  <a:t> loss is </a:t>
                </a:r>
                <a:r>
                  <a:rPr lang="en-US" sz="2400" dirty="0" smtClean="0">
                    <a:solidFill>
                      <a:schemeClr val="accent5">
                        <a:lumMod val="75000"/>
                      </a:schemeClr>
                    </a:solidFill>
                  </a:rPr>
                  <a:t>small</a:t>
                </a:r>
                <a:endParaRPr lang="en-US" sz="2400" dirty="0">
                  <a:solidFill>
                    <a:schemeClr val="accent5">
                      <a:lumMod val="75000"/>
                    </a:schemeClr>
                  </a:solidFill>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7258050" y="2400300"/>
                <a:ext cx="3371850" cy="825500"/>
              </a:xfrm>
              <a:prstGeom prst="roundRect">
                <a:avLst/>
              </a:prstGeom>
              <a:blipFill rotWithShape="0">
                <a:blip r:embed="rId4"/>
                <a:stretch>
                  <a:fillRect/>
                </a:stretch>
              </a:blipFill>
            </p:spPr>
            <p:txBody>
              <a:bodyPr/>
              <a:lstStyle/>
              <a:p>
                <a:r>
                  <a:rPr lang="en-US">
                    <a:noFill/>
                  </a:rPr>
                  <a:t> </a:t>
                </a:r>
              </a:p>
            </p:txBody>
          </p:sp>
        </mc:Fallback>
      </mc:AlternateContent>
      <p:cxnSp>
        <p:nvCxnSpPr>
          <p:cNvPr id="3" name="Straight Arrow Connector 2"/>
          <p:cNvCxnSpPr/>
          <p:nvPr/>
        </p:nvCxnSpPr>
        <p:spPr>
          <a:xfrm>
            <a:off x="5727700" y="2832100"/>
            <a:ext cx="137160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68500" y="3606800"/>
            <a:ext cx="25400" cy="2590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43100" y="6197600"/>
            <a:ext cx="51117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93900" y="43815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22675" y="50292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51450" y="56769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22675" y="43942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51450" y="50419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ight Brace 24"/>
          <p:cNvSpPr/>
          <p:nvPr/>
        </p:nvSpPr>
        <p:spPr>
          <a:xfrm>
            <a:off x="3683000" y="4394200"/>
            <a:ext cx="292100" cy="635000"/>
          </a:xfrm>
          <a:prstGeom prst="righ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789985" y="3516147"/>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𝑅𝐸</m:t>
                      </m:r>
                      <m:r>
                        <a:rPr lang="en-US" sz="2000" b="0" i="1" smtClean="0">
                          <a:latin typeface="Cambria Math" charset="0"/>
                        </a:rPr>
                        <m:t>(</m:t>
                      </m:r>
                      <m:r>
                        <a:rPr lang="en-US" sz="2000" b="0" i="1" smtClean="0">
                          <a:latin typeface="Cambria Math" charset="0"/>
                        </a:rPr>
                        <m:t>𝑥</m:t>
                      </m:r>
                      <m:r>
                        <a:rPr lang="en-US" sz="2000" b="0" i="1" smtClean="0">
                          <a:latin typeface="Cambria Math" charset="0"/>
                        </a:rPr>
                        <m:t>||</m:t>
                      </m:r>
                      <m:r>
                        <a:rPr lang="en-US" sz="2000" b="0" i="1" smtClean="0">
                          <a:latin typeface="Cambria Math" charset="0"/>
                        </a:rPr>
                        <m:t>𝑦</m:t>
                      </m:r>
                      <m:r>
                        <a:rPr lang="en-US" sz="2000" b="0" i="1" smtClean="0">
                          <a:latin typeface="Cambria Math" charset="0"/>
                        </a:rPr>
                        <m:t>)</m:t>
                      </m:r>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89985" y="3516147"/>
                <a:ext cx="777210" cy="400110"/>
              </a:xfrm>
              <a:prstGeom prst="rect">
                <a:avLst/>
              </a:prstGeom>
              <a:blipFill rotWithShape="0">
                <a:blip r:embed="rId5"/>
                <a:stretch>
                  <a:fillRect r="-5590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952875" y="4520168"/>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accent5">
                                  <a:lumMod val="75000"/>
                                </a:schemeClr>
                              </a:solidFill>
                              <a:latin typeface="Cambria Math" charset="0"/>
                            </a:rPr>
                          </m:ctrlPr>
                        </m:sSupPr>
                        <m:e>
                          <m:r>
                            <a:rPr lang="en-US" sz="2000" b="0" i="1" smtClean="0">
                              <a:solidFill>
                                <a:schemeClr val="accent5">
                                  <a:lumMod val="75000"/>
                                </a:schemeClr>
                              </a:solidFill>
                              <a:latin typeface="Cambria Math" charset="0"/>
                            </a:rPr>
                            <m:t>𝛼</m:t>
                          </m:r>
                        </m:e>
                        <m:sup>
                          <m:r>
                            <a:rPr lang="en-US" sz="2000" b="0" i="1" smtClean="0">
                              <a:solidFill>
                                <a:schemeClr val="accent5">
                                  <a:lumMod val="75000"/>
                                </a:schemeClr>
                              </a:solidFill>
                              <a:latin typeface="Cambria Math" charset="0"/>
                            </a:rPr>
                            <m:t>2</m:t>
                          </m:r>
                        </m:sup>
                      </m:sSup>
                      <m:r>
                        <a:rPr lang="en-US" sz="2000" b="0" i="1" smtClean="0">
                          <a:solidFill>
                            <a:schemeClr val="accent5">
                              <a:lumMod val="75000"/>
                            </a:schemeClr>
                          </a:solidFill>
                          <a:latin typeface="Cambria Math" charset="0"/>
                        </a:rPr>
                        <m:t>/4</m:t>
                      </m:r>
                    </m:oMath>
                  </m:oMathPara>
                </a14:m>
                <a:endParaRPr lang="en-US" sz="2000" dirty="0">
                  <a:solidFill>
                    <a:schemeClr val="accent5">
                      <a:lumMod val="75000"/>
                    </a:schemeClr>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52875" y="4520168"/>
                <a:ext cx="777210" cy="400110"/>
              </a:xfrm>
              <a:prstGeom prst="rect">
                <a:avLst/>
              </a:prstGeom>
              <a:blipFill rotWithShape="0">
                <a:blip r:embed="rId6"/>
                <a:stretch>
                  <a:fillRect b="-13636"/>
                </a:stretch>
              </a:blipFill>
            </p:spPr>
            <p:txBody>
              <a:bodyPr/>
              <a:lstStyle/>
              <a:p>
                <a:r>
                  <a:rPr lang="en-US">
                    <a:noFill/>
                  </a:rPr>
                  <a:t> </a:t>
                </a:r>
              </a:p>
            </p:txBody>
          </p:sp>
        </mc:Fallback>
      </mc:AlternateContent>
      <p:sp>
        <p:nvSpPr>
          <p:cNvPr id="29" name="Right Brace 28"/>
          <p:cNvSpPr/>
          <p:nvPr/>
        </p:nvSpPr>
        <p:spPr>
          <a:xfrm>
            <a:off x="5295900" y="5041900"/>
            <a:ext cx="292100" cy="635000"/>
          </a:xfrm>
          <a:prstGeom prst="righ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5565775" y="5167868"/>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accent5">
                                  <a:lumMod val="75000"/>
                                </a:schemeClr>
                              </a:solidFill>
                              <a:latin typeface="Cambria Math" charset="0"/>
                            </a:rPr>
                          </m:ctrlPr>
                        </m:sSupPr>
                        <m:e>
                          <m:r>
                            <a:rPr lang="en-US" sz="2000" b="0" i="1" smtClean="0">
                              <a:solidFill>
                                <a:schemeClr val="accent5">
                                  <a:lumMod val="75000"/>
                                </a:schemeClr>
                              </a:solidFill>
                              <a:latin typeface="Cambria Math" charset="0"/>
                            </a:rPr>
                            <m:t>𝛼</m:t>
                          </m:r>
                        </m:e>
                        <m:sup>
                          <m:r>
                            <a:rPr lang="en-US" sz="2000" b="0" i="1" smtClean="0">
                              <a:solidFill>
                                <a:schemeClr val="accent5">
                                  <a:lumMod val="75000"/>
                                </a:schemeClr>
                              </a:solidFill>
                              <a:latin typeface="Cambria Math" charset="0"/>
                            </a:rPr>
                            <m:t>2</m:t>
                          </m:r>
                        </m:sup>
                      </m:sSup>
                      <m:r>
                        <a:rPr lang="en-US" sz="2000" b="0" i="1" smtClean="0">
                          <a:solidFill>
                            <a:schemeClr val="accent5">
                              <a:lumMod val="75000"/>
                            </a:schemeClr>
                          </a:solidFill>
                          <a:latin typeface="Cambria Math" charset="0"/>
                        </a:rPr>
                        <m:t>/4</m:t>
                      </m:r>
                    </m:oMath>
                  </m:oMathPara>
                </a14:m>
                <a:endParaRPr lang="en-US" sz="2000" dirty="0">
                  <a:solidFill>
                    <a:schemeClr val="accent5">
                      <a:lumMod val="75000"/>
                    </a:schemeClr>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565775" y="5167868"/>
                <a:ext cx="777210" cy="400110"/>
              </a:xfrm>
              <a:prstGeom prst="rect">
                <a:avLst/>
              </a:prstGeom>
              <a:blipFill rotWithShape="0">
                <a:blip r:embed="rId6"/>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238915" y="4162335"/>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accent5">
                                  <a:lumMod val="75000"/>
                                </a:schemeClr>
                              </a:solidFill>
                              <a:latin typeface="Cambria Math" charset="0"/>
                            </a:rPr>
                          </m:ctrlPr>
                        </m:funcPr>
                        <m:fName>
                          <m:r>
                            <m:rPr>
                              <m:sty m:val="p"/>
                            </m:rPr>
                            <a:rPr lang="en-US" sz="2000" b="0" i="0" smtClean="0">
                              <a:solidFill>
                                <a:schemeClr val="accent5">
                                  <a:lumMod val="75000"/>
                                </a:schemeClr>
                              </a:solidFill>
                              <a:latin typeface="Cambria Math" charset="0"/>
                            </a:rPr>
                            <m:t>log</m:t>
                          </m:r>
                        </m:fName>
                        <m:e>
                          <m:r>
                            <a:rPr lang="en-US" sz="2000" b="0" i="1" smtClean="0">
                              <a:solidFill>
                                <a:schemeClr val="accent5">
                                  <a:lumMod val="75000"/>
                                </a:schemeClr>
                              </a:solidFill>
                              <a:latin typeface="Cambria Math" charset="0"/>
                            </a:rPr>
                            <m:t>𝑁</m:t>
                          </m:r>
                        </m:e>
                      </m:func>
                    </m:oMath>
                  </m:oMathPara>
                </a14:m>
                <a:endParaRPr lang="en-US" sz="2000" dirty="0">
                  <a:solidFill>
                    <a:schemeClr val="accent5">
                      <a:lumMod val="75000"/>
                    </a:schemeClr>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238915" y="4162335"/>
                <a:ext cx="777210" cy="400110"/>
              </a:xfrm>
              <a:prstGeom prst="rect">
                <a:avLst/>
              </a:prstGeom>
              <a:blipFill rotWithShape="0">
                <a:blip r:embed="rId7"/>
                <a:stretch>
                  <a:fillRect l="-781" b="-15385"/>
                </a:stretch>
              </a:blipFill>
            </p:spPr>
            <p:txBody>
              <a:bodyPr/>
              <a:lstStyle/>
              <a:p>
                <a:r>
                  <a:rPr lang="en-US">
                    <a:noFill/>
                  </a:rPr>
                  <a:t> </a:t>
                </a:r>
              </a:p>
            </p:txBody>
          </p:sp>
        </mc:Fallback>
      </mc:AlternateContent>
      <p:sp>
        <p:nvSpPr>
          <p:cNvPr id="32" name="TextBox 31"/>
          <p:cNvSpPr txBox="1"/>
          <p:nvPr/>
        </p:nvSpPr>
        <p:spPr>
          <a:xfrm>
            <a:off x="3749675" y="3571845"/>
            <a:ext cx="2593310" cy="400110"/>
          </a:xfrm>
          <a:prstGeom prst="rect">
            <a:avLst/>
          </a:prstGeom>
          <a:noFill/>
        </p:spPr>
        <p:txBody>
          <a:bodyPr wrap="square" rtlCol="0">
            <a:spAutoFit/>
          </a:bodyPr>
          <a:lstStyle/>
          <a:p>
            <a:r>
              <a:rPr lang="en-US" sz="2000" b="0" dirty="0" smtClean="0">
                <a:solidFill>
                  <a:srgbClr val="FF0000"/>
                </a:solidFill>
              </a:rPr>
              <a:t>HARD queries</a:t>
            </a:r>
          </a:p>
        </p:txBody>
      </p:sp>
      <mc:AlternateContent xmlns:mc="http://schemas.openxmlformats.org/markup-compatibility/2006" xmlns:a14="http://schemas.microsoft.com/office/drawing/2010/main">
        <mc:Choice Requires="a14">
          <p:sp>
            <p:nvSpPr>
              <p:cNvPr id="33" name="TextBox 32"/>
              <p:cNvSpPr txBox="1"/>
              <p:nvPr/>
            </p:nvSpPr>
            <p:spPr>
              <a:xfrm>
                <a:off x="6491620" y="6338857"/>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𝑡</m:t>
                      </m:r>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491620" y="6338857"/>
                <a:ext cx="777210" cy="400110"/>
              </a:xfrm>
              <a:prstGeom prst="rect">
                <a:avLst/>
              </a:prstGeom>
              <a:blipFill rotWithShape="0">
                <a:blip r:embed="rId8"/>
                <a:stretch>
                  <a:fillRect/>
                </a:stretch>
              </a:blipFill>
            </p:spPr>
            <p:txBody>
              <a:bodyPr/>
              <a:lstStyle/>
              <a:p>
                <a:r>
                  <a:rPr lang="en-US">
                    <a:noFill/>
                  </a:rPr>
                  <a:t> </a:t>
                </a:r>
              </a:p>
            </p:txBody>
          </p:sp>
        </mc:Fallback>
      </mc:AlternateContent>
      <p:cxnSp>
        <p:nvCxnSpPr>
          <p:cNvPr id="35" name="Straight Arrow Connector 34"/>
          <p:cNvCxnSpPr/>
          <p:nvPr/>
        </p:nvCxnSpPr>
        <p:spPr>
          <a:xfrm flipH="1">
            <a:off x="3622676" y="3952875"/>
            <a:ext cx="206374" cy="3608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2"/>
          </p:cNvCxnSpPr>
          <p:nvPr/>
        </p:nvCxnSpPr>
        <p:spPr>
          <a:xfrm>
            <a:off x="5046330" y="3971955"/>
            <a:ext cx="205120" cy="9587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33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279ED-94F6-F042-B936-D27A539B047B}" type="slidenum">
              <a:rPr lang="en-US" smtClean="0"/>
              <a:t>16</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27881" y="1124729"/>
                <a:ext cx="10693400" cy="1821657"/>
              </a:xfrm>
            </p:spPr>
            <p:txBody>
              <a:bodyPr>
                <a:normAutofit/>
              </a:bodyPr>
              <a:lstStyle/>
              <a:p>
                <a:pPr marL="457200" marR="0" lvl="1" indent="-457200" defTabSz="914400" eaLnBrk="1" fontAlgn="auto" latinLnBrk="0" hangingPunct="1">
                  <a:lnSpc>
                    <a:spcPct val="100000"/>
                  </a:lnSpc>
                  <a:spcBef>
                    <a:spcPts val="0"/>
                  </a:spcBef>
                  <a:spcAft>
                    <a:spcPts val="0"/>
                  </a:spcAft>
                  <a:buClrTx/>
                  <a:buSzTx/>
                  <a:buFont typeface="+mj-lt"/>
                  <a:buAutoNum type="arabicPeriod"/>
                  <a:tabLst/>
                  <a:defRPr/>
                </a:pPr>
                <a:r>
                  <a:rPr lang="en-US" sz="2800" b="0" dirty="0" smtClean="0"/>
                  <a:t> </a:t>
                </a:r>
                <a14:m>
                  <m:oMath xmlns:m="http://schemas.openxmlformats.org/officeDocument/2006/math">
                    <m:r>
                      <a:rPr lang="en-US" sz="2800" b="0" i="1" smtClean="0">
                        <a:latin typeface="Cambria Math" charset="0"/>
                      </a:rPr>
                      <m:t>𝑅𝐸</m:t>
                    </m:r>
                    <m:r>
                      <a:rPr lang="en-US" sz="2800" b="0" i="1" smtClean="0">
                        <a:latin typeface="Cambria Math" charset="0"/>
                      </a:rPr>
                      <m:t>(</m:t>
                    </m:r>
                    <m:r>
                      <a:rPr lang="en-US" sz="2800" b="0" i="1" smtClean="0">
                        <a:latin typeface="Cambria Math" charset="0"/>
                      </a:rPr>
                      <m:t>𝑥</m:t>
                    </m:r>
                    <m:r>
                      <a:rPr lang="en-US" sz="2800" b="0" i="1" smtClean="0">
                        <a:latin typeface="Cambria Math" charset="0"/>
                      </a:rPr>
                      <m:t>||</m:t>
                    </m:r>
                    <m:r>
                      <a:rPr lang="en-US" sz="2800" b="0" i="1" smtClean="0">
                        <a:latin typeface="Cambria Math" charset="0"/>
                      </a:rPr>
                      <m:t>𝑦</m:t>
                    </m:r>
                    <m:r>
                      <a:rPr lang="en-US" sz="2800" b="0" i="1" smtClean="0">
                        <a:latin typeface="Cambria Math" charset="0"/>
                      </a:rPr>
                      <m:t>)</m:t>
                    </m:r>
                  </m:oMath>
                </a14:m>
                <a:r>
                  <a:rPr lang="en-US" sz="2800" dirty="0" smtClean="0"/>
                  <a:t> starts at </a:t>
                </a:r>
                <a14:m>
                  <m:oMath xmlns:m="http://schemas.openxmlformats.org/officeDocument/2006/math">
                    <m:func>
                      <m:funcPr>
                        <m:ctrlPr>
                          <a:rPr lang="en-US" sz="2800" b="0" i="1" smtClean="0">
                            <a:solidFill>
                              <a:schemeClr val="accent5">
                                <a:lumMod val="75000"/>
                              </a:schemeClr>
                            </a:solidFill>
                            <a:latin typeface="Cambria Math" charset="0"/>
                          </a:rPr>
                        </m:ctrlPr>
                      </m:funcPr>
                      <m:fName>
                        <m:r>
                          <m:rPr>
                            <m:sty m:val="p"/>
                          </m:rPr>
                          <a:rPr lang="en-US" sz="2800" b="0" i="0" smtClean="0">
                            <a:solidFill>
                              <a:schemeClr val="accent5">
                                <a:lumMod val="75000"/>
                              </a:schemeClr>
                            </a:solidFill>
                            <a:latin typeface="Cambria Math" charset="0"/>
                          </a:rPr>
                          <m:t>log</m:t>
                        </m:r>
                      </m:fName>
                      <m:e>
                        <m:r>
                          <a:rPr lang="en-US" sz="2800" b="0" i="1" smtClean="0">
                            <a:solidFill>
                              <a:schemeClr val="accent5">
                                <a:lumMod val="75000"/>
                              </a:schemeClr>
                            </a:solidFill>
                            <a:latin typeface="Cambria Math" charset="0"/>
                          </a:rPr>
                          <m:t>𝑁</m:t>
                        </m:r>
                      </m:e>
                    </m:func>
                  </m:oMath>
                </a14:m>
                <a:endParaRPr lang="en-US" sz="2800" b="0" i="1" dirty="0" smtClean="0"/>
              </a:p>
              <a:p>
                <a:pPr marL="457200" lvl="1" indent="-457200">
                  <a:lnSpc>
                    <a:spcPct val="100000"/>
                  </a:lnSpc>
                  <a:spcBef>
                    <a:spcPts val="0"/>
                  </a:spcBef>
                  <a:buFont typeface="+mj-lt"/>
                  <a:buAutoNum type="arabicPeriod"/>
                </a:pPr>
                <a:r>
                  <a:rPr lang="en-US" sz="2800" dirty="0" smtClean="0"/>
                  <a:t> </a:t>
                </a:r>
                <a14:m>
                  <m:oMath xmlns:m="http://schemas.openxmlformats.org/officeDocument/2006/math">
                    <m:r>
                      <a:rPr lang="en-US" sz="2800" i="1">
                        <a:latin typeface="Cambria Math" charset="0"/>
                      </a:rPr>
                      <m:t>𝑅𝐸</m:t>
                    </m:r>
                    <m:r>
                      <a:rPr lang="en-US" sz="2800" i="1">
                        <a:latin typeface="Cambria Math" charset="0"/>
                      </a:rPr>
                      <m:t>(</m:t>
                    </m:r>
                    <m:r>
                      <a:rPr lang="en-US" sz="2800" i="1">
                        <a:latin typeface="Cambria Math" charset="0"/>
                      </a:rPr>
                      <m:t>𝑥</m:t>
                    </m:r>
                    <m:r>
                      <a:rPr lang="en-US" sz="2800" i="1">
                        <a:latin typeface="Cambria Math" charset="0"/>
                      </a:rPr>
                      <m:t>||</m:t>
                    </m:r>
                    <m:r>
                      <a:rPr lang="en-US" sz="2800" i="1">
                        <a:latin typeface="Cambria Math" charset="0"/>
                      </a:rPr>
                      <m:t>𝑦</m:t>
                    </m:r>
                    <m:r>
                      <a:rPr lang="en-US" sz="2800" i="1">
                        <a:latin typeface="Cambria Math" charset="0"/>
                      </a:rPr>
                      <m:t>)</m:t>
                    </m:r>
                  </m:oMath>
                </a14:m>
                <a:r>
                  <a:rPr lang="en-US" sz="2800" dirty="0" smtClean="0"/>
                  <a:t> decreases by </a:t>
                </a:r>
                <a:r>
                  <a:rPr lang="en-US" sz="2800" dirty="0" smtClean="0">
                    <a:solidFill>
                      <a:schemeClr val="accent5">
                        <a:lumMod val="75000"/>
                      </a:schemeClr>
                    </a:solidFill>
                  </a:rPr>
                  <a:t>at least </a:t>
                </a:r>
                <a14:m>
                  <m:oMath xmlns:m="http://schemas.openxmlformats.org/officeDocument/2006/math">
                    <m:f>
                      <m:fPr>
                        <m:ctrlPr>
                          <a:rPr lang="en-US" sz="2800" b="0" i="1" smtClean="0">
                            <a:solidFill>
                              <a:schemeClr val="accent5">
                                <a:lumMod val="75000"/>
                              </a:schemeClr>
                            </a:solidFill>
                            <a:latin typeface="Cambria Math" charset="0"/>
                          </a:rPr>
                        </m:ctrlPr>
                      </m:fPr>
                      <m:num>
                        <m:sSup>
                          <m:sSupPr>
                            <m:ctrlPr>
                              <a:rPr lang="en-US" sz="2800" b="0" i="1" smtClean="0">
                                <a:solidFill>
                                  <a:schemeClr val="accent5">
                                    <a:lumMod val="75000"/>
                                  </a:schemeClr>
                                </a:solidFill>
                                <a:latin typeface="Cambria Math" charset="0"/>
                              </a:rPr>
                            </m:ctrlPr>
                          </m:sSupPr>
                          <m:e>
                            <m:r>
                              <a:rPr lang="en-US" sz="2800" b="0" i="1" smtClean="0">
                                <a:solidFill>
                                  <a:schemeClr val="accent5">
                                    <a:lumMod val="75000"/>
                                  </a:schemeClr>
                                </a:solidFill>
                                <a:latin typeface="Cambria Math" charset="0"/>
                              </a:rPr>
                              <m:t>𝛼</m:t>
                            </m:r>
                          </m:e>
                          <m:sup>
                            <m:r>
                              <a:rPr lang="en-US" sz="2800" b="0" i="1" smtClean="0">
                                <a:solidFill>
                                  <a:schemeClr val="accent5">
                                    <a:lumMod val="75000"/>
                                  </a:schemeClr>
                                </a:solidFill>
                                <a:latin typeface="Cambria Math" charset="0"/>
                              </a:rPr>
                              <m:t>2</m:t>
                            </m:r>
                          </m:sup>
                        </m:sSup>
                      </m:num>
                      <m:den>
                        <m:r>
                          <a:rPr lang="en-US" sz="2800" b="0" i="1" smtClean="0">
                            <a:solidFill>
                              <a:schemeClr val="accent5">
                                <a:lumMod val="75000"/>
                              </a:schemeClr>
                            </a:solidFill>
                            <a:latin typeface="Cambria Math" charset="0"/>
                          </a:rPr>
                          <m:t>4</m:t>
                        </m:r>
                      </m:den>
                    </m:f>
                  </m:oMath>
                </a14:m>
                <a:r>
                  <a:rPr lang="en-US" sz="2800" b="0" dirty="0" smtClean="0"/>
                  <a:t> with each HARD query</a:t>
                </a:r>
              </a:p>
              <a:p>
                <a:pPr marL="457200" lvl="1" indent="-457200">
                  <a:lnSpc>
                    <a:spcPct val="100000"/>
                  </a:lnSpc>
                  <a:spcBef>
                    <a:spcPts val="0"/>
                  </a:spcBef>
                  <a:buFont typeface="+mj-lt"/>
                  <a:buAutoNum type="arabicPeriod"/>
                </a:pPr>
                <a:r>
                  <a:rPr lang="en-US" sz="2800" dirty="0" smtClean="0"/>
                  <a:t> </a:t>
                </a:r>
                <a14:m>
                  <m:oMath xmlns:m="http://schemas.openxmlformats.org/officeDocument/2006/math">
                    <m:r>
                      <a:rPr lang="en-US" sz="2800" i="1">
                        <a:latin typeface="Cambria Math" charset="0"/>
                      </a:rPr>
                      <m:t>𝑅𝐸</m:t>
                    </m:r>
                    <m:r>
                      <a:rPr lang="en-US" sz="2800" i="1">
                        <a:latin typeface="Cambria Math" charset="0"/>
                      </a:rPr>
                      <m:t>(</m:t>
                    </m:r>
                    <m:r>
                      <a:rPr lang="en-US" sz="2800" i="1">
                        <a:latin typeface="Cambria Math" charset="0"/>
                      </a:rPr>
                      <m:t>𝑥</m:t>
                    </m:r>
                    <m:r>
                      <a:rPr lang="en-US" sz="2800" i="1">
                        <a:latin typeface="Cambria Math" charset="0"/>
                      </a:rPr>
                      <m:t>||</m:t>
                    </m:r>
                    <m:r>
                      <a:rPr lang="en-US" sz="2800" i="1">
                        <a:latin typeface="Cambria Math" charset="0"/>
                      </a:rPr>
                      <m:t>𝑦</m:t>
                    </m:r>
                    <m:r>
                      <a:rPr lang="en-US" sz="2800" i="1">
                        <a:latin typeface="Cambria Math" charset="0"/>
                      </a:rPr>
                      <m:t>)</m:t>
                    </m:r>
                  </m:oMath>
                </a14:m>
                <a:r>
                  <a:rPr lang="en-US" sz="2800" dirty="0"/>
                  <a:t> </a:t>
                </a:r>
                <a:r>
                  <a:rPr lang="en-US" sz="2800" dirty="0" smtClean="0"/>
                  <a:t>bounded below by </a:t>
                </a:r>
                <a:r>
                  <a:rPr lang="en-US" sz="2800" dirty="0" smtClean="0">
                    <a:solidFill>
                      <a:schemeClr val="accent5">
                        <a:lumMod val="75000"/>
                      </a:schemeClr>
                    </a:solidFill>
                  </a:rPr>
                  <a:t>0</a:t>
                </a:r>
                <a:endParaRPr lang="en-US" sz="2800" b="0" dirty="0" smtClean="0">
                  <a:solidFill>
                    <a:schemeClr val="accent5">
                      <a:lumMod val="75000"/>
                    </a:schemeClr>
                  </a:solidFill>
                </a:endParaRP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27881" y="1124729"/>
                <a:ext cx="10693400" cy="1821657"/>
              </a:xfrm>
              <a:blipFill rotWithShape="0">
                <a:blip r:embed="rId2"/>
                <a:stretch>
                  <a:fillRect l="-1197" t="-3691"/>
                </a:stretch>
              </a:blipFill>
            </p:spPr>
            <p:txBody>
              <a:bodyPr/>
              <a:lstStyle/>
              <a:p>
                <a:r>
                  <a:rPr lang="en-US">
                    <a:noFill/>
                  </a:rPr>
                  <a:t> </a:t>
                </a:r>
              </a:p>
            </p:txBody>
          </p:sp>
        </mc:Fallback>
      </mc:AlternateContent>
      <p:cxnSp>
        <p:nvCxnSpPr>
          <p:cNvPr id="12" name="Straight Arrow Connector 11"/>
          <p:cNvCxnSpPr/>
          <p:nvPr/>
        </p:nvCxnSpPr>
        <p:spPr>
          <a:xfrm flipV="1">
            <a:off x="1587500" y="3759200"/>
            <a:ext cx="25400" cy="2590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62100" y="6350000"/>
            <a:ext cx="94361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12900" y="45339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1675" y="51816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70450" y="58293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1675" y="45466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70450" y="51943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ight Brace 24"/>
          <p:cNvSpPr/>
          <p:nvPr/>
        </p:nvSpPr>
        <p:spPr>
          <a:xfrm>
            <a:off x="3302000" y="4546600"/>
            <a:ext cx="292100" cy="635000"/>
          </a:xfrm>
          <a:prstGeom prst="righ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408985" y="3668547"/>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𝑅𝐸</m:t>
                      </m:r>
                      <m:r>
                        <a:rPr lang="en-US" sz="2000" b="0" i="1" smtClean="0">
                          <a:latin typeface="Cambria Math" charset="0"/>
                        </a:rPr>
                        <m:t>(</m:t>
                      </m:r>
                      <m:r>
                        <a:rPr lang="en-US" sz="2000" b="0" i="1" smtClean="0">
                          <a:latin typeface="Cambria Math" charset="0"/>
                        </a:rPr>
                        <m:t>𝑥</m:t>
                      </m:r>
                      <m:r>
                        <a:rPr lang="en-US" sz="2000" b="0" i="1" smtClean="0">
                          <a:latin typeface="Cambria Math" charset="0"/>
                        </a:rPr>
                        <m:t>||</m:t>
                      </m:r>
                      <m:r>
                        <a:rPr lang="en-US" sz="2000" b="0" i="1" smtClean="0">
                          <a:latin typeface="Cambria Math" charset="0"/>
                        </a:rPr>
                        <m:t>𝑦</m:t>
                      </m:r>
                      <m:r>
                        <a:rPr lang="en-US" sz="2000" b="0" i="1" smtClean="0">
                          <a:latin typeface="Cambria Math" charset="0"/>
                        </a:rPr>
                        <m:t>)</m:t>
                      </m:r>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08985" y="3668547"/>
                <a:ext cx="777210" cy="400110"/>
              </a:xfrm>
              <a:prstGeom prst="rect">
                <a:avLst/>
              </a:prstGeom>
              <a:blipFill rotWithShape="0">
                <a:blip r:embed="rId3"/>
                <a:stretch>
                  <a:fillRect r="-54688"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571875" y="4672568"/>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accent5">
                                  <a:lumMod val="75000"/>
                                </a:schemeClr>
                              </a:solidFill>
                              <a:latin typeface="Cambria Math" charset="0"/>
                            </a:rPr>
                          </m:ctrlPr>
                        </m:sSupPr>
                        <m:e>
                          <m:r>
                            <a:rPr lang="en-US" sz="2000" b="0" i="1" smtClean="0">
                              <a:solidFill>
                                <a:schemeClr val="accent5">
                                  <a:lumMod val="75000"/>
                                </a:schemeClr>
                              </a:solidFill>
                              <a:latin typeface="Cambria Math" charset="0"/>
                            </a:rPr>
                            <m:t>𝛼</m:t>
                          </m:r>
                        </m:e>
                        <m:sup>
                          <m:r>
                            <a:rPr lang="en-US" sz="2000" b="0" i="1" smtClean="0">
                              <a:solidFill>
                                <a:schemeClr val="accent5">
                                  <a:lumMod val="75000"/>
                                </a:schemeClr>
                              </a:solidFill>
                              <a:latin typeface="Cambria Math" charset="0"/>
                            </a:rPr>
                            <m:t>2</m:t>
                          </m:r>
                        </m:sup>
                      </m:sSup>
                      <m:r>
                        <a:rPr lang="en-US" sz="2000" b="0" i="1" smtClean="0">
                          <a:solidFill>
                            <a:schemeClr val="accent5">
                              <a:lumMod val="75000"/>
                            </a:schemeClr>
                          </a:solidFill>
                          <a:latin typeface="Cambria Math" charset="0"/>
                        </a:rPr>
                        <m:t>/4</m:t>
                      </m:r>
                    </m:oMath>
                  </m:oMathPara>
                </a14:m>
                <a:endParaRPr lang="en-US" sz="2000" dirty="0">
                  <a:solidFill>
                    <a:schemeClr val="accent5">
                      <a:lumMod val="75000"/>
                    </a:schemeClr>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571875" y="4672568"/>
                <a:ext cx="777210" cy="400110"/>
              </a:xfrm>
              <a:prstGeom prst="rect">
                <a:avLst/>
              </a:prstGeom>
              <a:blipFill rotWithShape="0">
                <a:blip r:embed="rId4"/>
                <a:stretch>
                  <a:fillRect b="-13636"/>
                </a:stretch>
              </a:blipFill>
            </p:spPr>
            <p:txBody>
              <a:bodyPr/>
              <a:lstStyle/>
              <a:p>
                <a:r>
                  <a:rPr lang="en-US">
                    <a:noFill/>
                  </a:rPr>
                  <a:t> </a:t>
                </a:r>
              </a:p>
            </p:txBody>
          </p:sp>
        </mc:Fallback>
      </mc:AlternateContent>
      <p:sp>
        <p:nvSpPr>
          <p:cNvPr id="29" name="Right Brace 28"/>
          <p:cNvSpPr/>
          <p:nvPr/>
        </p:nvSpPr>
        <p:spPr>
          <a:xfrm>
            <a:off x="4914900" y="5194300"/>
            <a:ext cx="292100" cy="635000"/>
          </a:xfrm>
          <a:prstGeom prst="righ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5184775" y="5320268"/>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accent5">
                                  <a:lumMod val="75000"/>
                                </a:schemeClr>
                              </a:solidFill>
                              <a:latin typeface="Cambria Math" charset="0"/>
                            </a:rPr>
                          </m:ctrlPr>
                        </m:sSupPr>
                        <m:e>
                          <m:r>
                            <a:rPr lang="en-US" sz="2000" b="0" i="1" smtClean="0">
                              <a:solidFill>
                                <a:schemeClr val="accent5">
                                  <a:lumMod val="75000"/>
                                </a:schemeClr>
                              </a:solidFill>
                              <a:latin typeface="Cambria Math" charset="0"/>
                            </a:rPr>
                            <m:t>𝛼</m:t>
                          </m:r>
                        </m:e>
                        <m:sup>
                          <m:r>
                            <a:rPr lang="en-US" sz="2000" b="0" i="1" smtClean="0">
                              <a:solidFill>
                                <a:schemeClr val="accent5">
                                  <a:lumMod val="75000"/>
                                </a:schemeClr>
                              </a:solidFill>
                              <a:latin typeface="Cambria Math" charset="0"/>
                            </a:rPr>
                            <m:t>2</m:t>
                          </m:r>
                        </m:sup>
                      </m:sSup>
                      <m:r>
                        <a:rPr lang="en-US" sz="2000" b="0" i="1" smtClean="0">
                          <a:solidFill>
                            <a:schemeClr val="accent5">
                              <a:lumMod val="75000"/>
                            </a:schemeClr>
                          </a:solidFill>
                          <a:latin typeface="Cambria Math" charset="0"/>
                        </a:rPr>
                        <m:t>/4</m:t>
                      </m:r>
                    </m:oMath>
                  </m:oMathPara>
                </a14:m>
                <a:endParaRPr lang="en-US" sz="2000" dirty="0">
                  <a:solidFill>
                    <a:schemeClr val="accent5">
                      <a:lumMod val="75000"/>
                    </a:schemeClr>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184775" y="5320268"/>
                <a:ext cx="777210" cy="400110"/>
              </a:xfrm>
              <a:prstGeom prst="rect">
                <a:avLst/>
              </a:prstGeom>
              <a:blipFill rotWithShape="0">
                <a:blip r:embed="rId4"/>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57915" y="4314735"/>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accent5">
                                  <a:lumMod val="75000"/>
                                </a:schemeClr>
                              </a:solidFill>
                              <a:latin typeface="Cambria Math" charset="0"/>
                            </a:rPr>
                          </m:ctrlPr>
                        </m:funcPr>
                        <m:fName>
                          <m:r>
                            <m:rPr>
                              <m:sty m:val="p"/>
                            </m:rPr>
                            <a:rPr lang="en-US" sz="2000" b="0" i="0" smtClean="0">
                              <a:solidFill>
                                <a:schemeClr val="accent5">
                                  <a:lumMod val="75000"/>
                                </a:schemeClr>
                              </a:solidFill>
                              <a:latin typeface="Cambria Math" charset="0"/>
                            </a:rPr>
                            <m:t>log</m:t>
                          </m:r>
                        </m:fName>
                        <m:e>
                          <m:r>
                            <a:rPr lang="en-US" sz="2000" b="0" i="1" smtClean="0">
                              <a:solidFill>
                                <a:schemeClr val="accent5">
                                  <a:lumMod val="75000"/>
                                </a:schemeClr>
                              </a:solidFill>
                              <a:latin typeface="Cambria Math" charset="0"/>
                            </a:rPr>
                            <m:t>𝑁</m:t>
                          </m:r>
                        </m:e>
                      </m:func>
                    </m:oMath>
                  </m:oMathPara>
                </a14:m>
                <a:endParaRPr lang="en-US" sz="2000" dirty="0">
                  <a:solidFill>
                    <a:schemeClr val="accent5">
                      <a:lumMod val="75000"/>
                    </a:schemeClr>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57915" y="4314735"/>
                <a:ext cx="777210" cy="400110"/>
              </a:xfrm>
              <a:prstGeom prst="rect">
                <a:avLst/>
              </a:prstGeom>
              <a:blipFill rotWithShape="0">
                <a:blip r:embed="rId5"/>
                <a:stretch>
                  <a:fillRect l="-1575" b="-15385"/>
                </a:stretch>
              </a:blipFill>
            </p:spPr>
            <p:txBody>
              <a:bodyPr/>
              <a:lstStyle/>
              <a:p>
                <a:r>
                  <a:rPr lang="en-US">
                    <a:noFill/>
                  </a:rPr>
                  <a:t> </a:t>
                </a:r>
              </a:p>
            </p:txBody>
          </p:sp>
        </mc:Fallback>
      </mc:AlternateContent>
      <p:sp>
        <p:nvSpPr>
          <p:cNvPr id="32" name="TextBox 31"/>
          <p:cNvSpPr txBox="1"/>
          <p:nvPr/>
        </p:nvSpPr>
        <p:spPr>
          <a:xfrm>
            <a:off x="3368675" y="3724245"/>
            <a:ext cx="2593310" cy="400110"/>
          </a:xfrm>
          <a:prstGeom prst="rect">
            <a:avLst/>
          </a:prstGeom>
          <a:noFill/>
        </p:spPr>
        <p:txBody>
          <a:bodyPr wrap="square" rtlCol="0">
            <a:spAutoFit/>
          </a:bodyPr>
          <a:lstStyle/>
          <a:p>
            <a:r>
              <a:rPr lang="en-US" sz="2000" b="0" dirty="0" smtClean="0">
                <a:solidFill>
                  <a:srgbClr val="FF0000"/>
                </a:solidFill>
              </a:rPr>
              <a:t>HARD queries</a:t>
            </a:r>
          </a:p>
        </p:txBody>
      </p:sp>
      <mc:AlternateContent xmlns:mc="http://schemas.openxmlformats.org/markup-compatibility/2006" xmlns:a14="http://schemas.microsoft.com/office/drawing/2010/main">
        <mc:Choice Requires="a14">
          <p:sp>
            <p:nvSpPr>
              <p:cNvPr id="33" name="TextBox 32"/>
              <p:cNvSpPr txBox="1"/>
              <p:nvPr/>
            </p:nvSpPr>
            <p:spPr>
              <a:xfrm>
                <a:off x="10297190" y="6375400"/>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𝑡</m:t>
                      </m:r>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0297190" y="6375400"/>
                <a:ext cx="777210" cy="400110"/>
              </a:xfrm>
              <a:prstGeom prst="rect">
                <a:avLst/>
              </a:prstGeom>
              <a:blipFill rotWithShape="0">
                <a:blip r:embed="rId6"/>
                <a:stretch>
                  <a:fillRect/>
                </a:stretch>
              </a:blipFill>
            </p:spPr>
            <p:txBody>
              <a:bodyPr/>
              <a:lstStyle/>
              <a:p>
                <a:r>
                  <a:rPr lang="en-US">
                    <a:noFill/>
                  </a:rPr>
                  <a:t> </a:t>
                </a:r>
              </a:p>
            </p:txBody>
          </p:sp>
        </mc:Fallback>
      </mc:AlternateContent>
      <p:cxnSp>
        <p:nvCxnSpPr>
          <p:cNvPr id="35" name="Straight Arrow Connector 34"/>
          <p:cNvCxnSpPr/>
          <p:nvPr/>
        </p:nvCxnSpPr>
        <p:spPr>
          <a:xfrm flipH="1">
            <a:off x="3241676" y="4105275"/>
            <a:ext cx="206374" cy="3608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2"/>
          </p:cNvCxnSpPr>
          <p:nvPr/>
        </p:nvCxnSpPr>
        <p:spPr>
          <a:xfrm>
            <a:off x="4665330" y="4124355"/>
            <a:ext cx="205120" cy="9587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itle 3"/>
          <p:cNvSpPr>
            <a:spLocks noGrp="1"/>
          </p:cNvSpPr>
          <p:nvPr>
            <p:ph type="title"/>
          </p:nvPr>
        </p:nvSpPr>
        <p:spPr>
          <a:xfrm>
            <a:off x="829494" y="0"/>
            <a:ext cx="10515600" cy="1325563"/>
          </a:xfrm>
        </p:spPr>
        <p:txBody>
          <a:bodyPr/>
          <a:lstStyle/>
          <a:p>
            <a:r>
              <a:rPr lang="en-US" dirty="0" smtClean="0">
                <a:solidFill>
                  <a:schemeClr val="accent5">
                    <a:lumMod val="75000"/>
                  </a:schemeClr>
                </a:solidFill>
              </a:rPr>
              <a:t>What if new data arrive?</a:t>
            </a:r>
            <a:endParaRPr lang="en-US" dirty="0">
              <a:solidFill>
                <a:schemeClr val="accent5">
                  <a:lumMod val="75000"/>
                </a:schemeClr>
              </a:solidFill>
            </a:endParaRPr>
          </a:p>
        </p:txBody>
      </p:sp>
      <p:cxnSp>
        <p:nvCxnSpPr>
          <p:cNvPr id="34" name="Straight Connector 33"/>
          <p:cNvCxnSpPr/>
          <p:nvPr/>
        </p:nvCxnSpPr>
        <p:spPr>
          <a:xfrm>
            <a:off x="6499224" y="45593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27999" y="52070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56774" y="58547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7999" y="45720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756774" y="52197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rot="16200000">
            <a:off x="3771830" y="1090375"/>
            <a:ext cx="479565" cy="4752975"/>
          </a:xfrm>
          <a:prstGeom prst="righ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3200401" y="2822545"/>
            <a:ext cx="1816100" cy="400110"/>
          </a:xfrm>
          <a:prstGeom prst="rect">
            <a:avLst/>
          </a:prstGeom>
          <a:noFill/>
          <a:ln>
            <a:solidFill>
              <a:schemeClr val="accent5">
                <a:lumMod val="75000"/>
              </a:schemeClr>
            </a:solidFill>
          </a:ln>
        </p:spPr>
        <p:txBody>
          <a:bodyPr wrap="square" rtlCol="0">
            <a:spAutoFit/>
          </a:bodyPr>
          <a:lstStyle/>
          <a:p>
            <a:r>
              <a:rPr lang="en-US" sz="2000" b="0" dirty="0" smtClean="0">
                <a:solidFill>
                  <a:schemeClr val="accent5">
                    <a:lumMod val="75000"/>
                  </a:schemeClr>
                </a:solidFill>
              </a:rPr>
              <a:t>Database size n</a:t>
            </a:r>
          </a:p>
        </p:txBody>
      </p:sp>
      <p:sp>
        <p:nvSpPr>
          <p:cNvPr id="42" name="Right Brace 41"/>
          <p:cNvSpPr/>
          <p:nvPr/>
        </p:nvSpPr>
        <p:spPr>
          <a:xfrm rot="16200000">
            <a:off x="8711505" y="1029425"/>
            <a:ext cx="464941" cy="4889500"/>
          </a:xfrm>
          <a:prstGeom prst="righ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8089900" y="2822545"/>
            <a:ext cx="2082800" cy="400110"/>
          </a:xfrm>
          <a:prstGeom prst="rect">
            <a:avLst/>
          </a:prstGeom>
          <a:noFill/>
          <a:ln>
            <a:solidFill>
              <a:schemeClr val="accent5">
                <a:lumMod val="75000"/>
              </a:schemeClr>
            </a:solidFill>
          </a:ln>
        </p:spPr>
        <p:txBody>
          <a:bodyPr wrap="square" rtlCol="0">
            <a:spAutoFit/>
          </a:bodyPr>
          <a:lstStyle/>
          <a:p>
            <a:r>
              <a:rPr lang="en-US" sz="2000" b="0" dirty="0" smtClean="0">
                <a:solidFill>
                  <a:schemeClr val="accent5">
                    <a:lumMod val="75000"/>
                  </a:schemeClr>
                </a:solidFill>
              </a:rPr>
              <a:t>Database size </a:t>
            </a:r>
            <a:r>
              <a:rPr lang="en-US" sz="2000" b="0" dirty="0" err="1" smtClean="0">
                <a:solidFill>
                  <a:schemeClr val="accent5">
                    <a:lumMod val="75000"/>
                  </a:schemeClr>
                </a:solidFill>
              </a:rPr>
              <a:t>n+k</a:t>
            </a:r>
            <a:endParaRPr lang="en-US" sz="2000" b="0" dirty="0" smtClean="0">
              <a:solidFill>
                <a:schemeClr val="accent5">
                  <a:lumMod val="75000"/>
                </a:schemeClr>
              </a:solidFill>
            </a:endParaRPr>
          </a:p>
        </p:txBody>
      </p:sp>
    </p:spTree>
    <p:extLst>
      <p:ext uri="{BB962C8B-B14F-4D97-AF65-F5344CB8AC3E}">
        <p14:creationId xmlns:p14="http://schemas.microsoft.com/office/powerpoint/2010/main" val="89535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279ED-94F6-F042-B936-D27A539B047B}" type="slidenum">
              <a:rPr lang="en-US" smtClean="0"/>
              <a:t>17</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27881" y="1124729"/>
                <a:ext cx="10693400" cy="1821657"/>
              </a:xfrm>
            </p:spPr>
            <p:txBody>
              <a:bodyPr>
                <a:normAutofit/>
              </a:bodyPr>
              <a:lstStyle/>
              <a:p>
                <a:pPr marL="457200" marR="0" lvl="1" indent="-457200" defTabSz="914400" eaLnBrk="1" fontAlgn="auto" latinLnBrk="0" hangingPunct="1">
                  <a:lnSpc>
                    <a:spcPct val="100000"/>
                  </a:lnSpc>
                  <a:spcBef>
                    <a:spcPts val="0"/>
                  </a:spcBef>
                  <a:spcAft>
                    <a:spcPts val="0"/>
                  </a:spcAft>
                  <a:buClrTx/>
                  <a:buSzTx/>
                  <a:buFont typeface="+mj-lt"/>
                  <a:buAutoNum type="arabicPeriod"/>
                  <a:tabLst/>
                  <a:defRPr/>
                </a:pPr>
                <a:r>
                  <a:rPr lang="en-US" sz="2800" b="0" dirty="0" smtClean="0"/>
                  <a:t> </a:t>
                </a:r>
                <a14:m>
                  <m:oMath xmlns:m="http://schemas.openxmlformats.org/officeDocument/2006/math">
                    <m:r>
                      <a:rPr lang="en-US" sz="2800" b="0" i="1" smtClean="0">
                        <a:latin typeface="Cambria Math" charset="0"/>
                      </a:rPr>
                      <m:t>𝑅𝐸</m:t>
                    </m:r>
                    <m:r>
                      <a:rPr lang="en-US" sz="2800" b="0" i="1" smtClean="0">
                        <a:latin typeface="Cambria Math" charset="0"/>
                      </a:rPr>
                      <m:t>(</m:t>
                    </m:r>
                    <m:r>
                      <a:rPr lang="en-US" sz="2800" b="0" i="1" smtClean="0">
                        <a:latin typeface="Cambria Math" charset="0"/>
                      </a:rPr>
                      <m:t>𝑥</m:t>
                    </m:r>
                    <m:r>
                      <a:rPr lang="en-US" sz="2800" b="0" i="1" smtClean="0">
                        <a:latin typeface="Cambria Math" charset="0"/>
                      </a:rPr>
                      <m:t>||</m:t>
                    </m:r>
                    <m:r>
                      <a:rPr lang="en-US" sz="2800" b="0" i="1" smtClean="0">
                        <a:latin typeface="Cambria Math" charset="0"/>
                      </a:rPr>
                      <m:t>𝑦</m:t>
                    </m:r>
                    <m:r>
                      <a:rPr lang="en-US" sz="2800" b="0" i="1" smtClean="0">
                        <a:latin typeface="Cambria Math" charset="0"/>
                      </a:rPr>
                      <m:t>)</m:t>
                    </m:r>
                  </m:oMath>
                </a14:m>
                <a:r>
                  <a:rPr lang="en-US" sz="2800" dirty="0" smtClean="0"/>
                  <a:t> starts at </a:t>
                </a:r>
                <a14:m>
                  <m:oMath xmlns:m="http://schemas.openxmlformats.org/officeDocument/2006/math">
                    <m:func>
                      <m:funcPr>
                        <m:ctrlPr>
                          <a:rPr lang="en-US" sz="2800" b="0" i="1" smtClean="0">
                            <a:solidFill>
                              <a:schemeClr val="accent5">
                                <a:lumMod val="75000"/>
                              </a:schemeClr>
                            </a:solidFill>
                            <a:latin typeface="Cambria Math" charset="0"/>
                          </a:rPr>
                        </m:ctrlPr>
                      </m:funcPr>
                      <m:fName>
                        <m:r>
                          <m:rPr>
                            <m:sty m:val="p"/>
                          </m:rPr>
                          <a:rPr lang="en-US" sz="2800" b="0" i="0" smtClean="0">
                            <a:solidFill>
                              <a:schemeClr val="accent5">
                                <a:lumMod val="75000"/>
                              </a:schemeClr>
                            </a:solidFill>
                            <a:latin typeface="Cambria Math" charset="0"/>
                          </a:rPr>
                          <m:t>log</m:t>
                        </m:r>
                      </m:fName>
                      <m:e>
                        <m:r>
                          <a:rPr lang="en-US" sz="2800" b="0" i="1" smtClean="0">
                            <a:solidFill>
                              <a:schemeClr val="accent5">
                                <a:lumMod val="75000"/>
                              </a:schemeClr>
                            </a:solidFill>
                            <a:latin typeface="Cambria Math" charset="0"/>
                          </a:rPr>
                          <m:t>𝑁</m:t>
                        </m:r>
                      </m:e>
                    </m:func>
                  </m:oMath>
                </a14:m>
                <a:r>
                  <a:rPr lang="en-US" sz="2800" b="0" i="1" dirty="0" smtClean="0"/>
                  <a:t> </a:t>
                </a:r>
                <a:r>
                  <a:rPr lang="en-US" sz="2800" b="0" i="1" dirty="0" smtClean="0">
                    <a:solidFill>
                      <a:srgbClr val="C00000"/>
                    </a:solidFill>
                  </a:rPr>
                  <a:t>- </a:t>
                </a:r>
                <a14:m>
                  <m:oMath xmlns:m="http://schemas.openxmlformats.org/officeDocument/2006/math">
                    <m:r>
                      <a:rPr lang="en-US" sz="2800" b="0" i="1" smtClean="0">
                        <a:solidFill>
                          <a:srgbClr val="C00000"/>
                        </a:solidFill>
                        <a:latin typeface="Cambria Math" charset="0"/>
                      </a:rPr>
                      <m:t>𝑅𝐸</m:t>
                    </m:r>
                    <m:r>
                      <a:rPr lang="en-US" sz="2800" b="0" i="1" smtClean="0">
                        <a:solidFill>
                          <a:srgbClr val="C00000"/>
                        </a:solidFill>
                        <a:latin typeface="Cambria Math" charset="0"/>
                      </a:rPr>
                      <m:t>(</m:t>
                    </m:r>
                    <m:r>
                      <a:rPr lang="en-US" sz="2800" b="0" i="1" smtClean="0">
                        <a:solidFill>
                          <a:srgbClr val="C00000"/>
                        </a:solidFill>
                        <a:latin typeface="Cambria Math" charset="0"/>
                      </a:rPr>
                      <m:t>𝑥</m:t>
                    </m:r>
                    <m:r>
                      <a:rPr lang="en-US" sz="2800" b="0" i="1" smtClean="0">
                        <a:solidFill>
                          <a:srgbClr val="C00000"/>
                        </a:solidFill>
                        <a:latin typeface="Cambria Math" charset="0"/>
                      </a:rPr>
                      <m:t>||</m:t>
                    </m:r>
                    <m:r>
                      <a:rPr lang="en-US" sz="2800" b="0" i="1" smtClean="0">
                        <a:solidFill>
                          <a:srgbClr val="C00000"/>
                        </a:solidFill>
                        <a:latin typeface="Cambria Math" charset="0"/>
                      </a:rPr>
                      <m:t>𝑦</m:t>
                    </m:r>
                    <m:r>
                      <a:rPr lang="en-US" sz="2800" b="0" i="1" smtClean="0">
                        <a:solidFill>
                          <a:srgbClr val="C00000"/>
                        </a:solidFill>
                        <a:latin typeface="Cambria Math" charset="0"/>
                      </a:rPr>
                      <m:t>)</m:t>
                    </m:r>
                  </m:oMath>
                </a14:m>
                <a:r>
                  <a:rPr lang="en-US" sz="2800" b="0" i="1" dirty="0" smtClean="0">
                    <a:solidFill>
                      <a:srgbClr val="C00000"/>
                    </a:solidFill>
                  </a:rPr>
                  <a:t> </a:t>
                </a:r>
                <a:r>
                  <a:rPr lang="en-US" sz="2800" b="0" dirty="0" smtClean="0">
                    <a:solidFill>
                      <a:srgbClr val="C00000"/>
                    </a:solidFill>
                  </a:rPr>
                  <a:t>changes</a:t>
                </a:r>
                <a:endParaRPr lang="en-US" sz="2800" b="0" i="1" dirty="0" smtClean="0">
                  <a:solidFill>
                    <a:srgbClr val="C00000"/>
                  </a:solidFill>
                </a:endParaRPr>
              </a:p>
              <a:p>
                <a:pPr marL="457200" lvl="1" indent="-457200">
                  <a:lnSpc>
                    <a:spcPct val="100000"/>
                  </a:lnSpc>
                  <a:spcBef>
                    <a:spcPts val="0"/>
                  </a:spcBef>
                  <a:buFont typeface="+mj-lt"/>
                  <a:buAutoNum type="arabicPeriod"/>
                </a:pPr>
                <a:r>
                  <a:rPr lang="en-US" sz="2800" dirty="0" smtClean="0"/>
                  <a:t> </a:t>
                </a:r>
                <a14:m>
                  <m:oMath xmlns:m="http://schemas.openxmlformats.org/officeDocument/2006/math">
                    <m:r>
                      <a:rPr lang="en-US" sz="2800" i="1">
                        <a:latin typeface="Cambria Math" charset="0"/>
                      </a:rPr>
                      <m:t>𝑅𝐸</m:t>
                    </m:r>
                    <m:r>
                      <a:rPr lang="en-US" sz="2800" i="1">
                        <a:latin typeface="Cambria Math" charset="0"/>
                      </a:rPr>
                      <m:t>(</m:t>
                    </m:r>
                    <m:r>
                      <a:rPr lang="en-US" sz="2800" i="1">
                        <a:latin typeface="Cambria Math" charset="0"/>
                      </a:rPr>
                      <m:t>𝑥</m:t>
                    </m:r>
                    <m:r>
                      <a:rPr lang="en-US" sz="2800" i="1">
                        <a:latin typeface="Cambria Math" charset="0"/>
                      </a:rPr>
                      <m:t>||</m:t>
                    </m:r>
                    <m:r>
                      <a:rPr lang="en-US" sz="2800" i="1">
                        <a:latin typeface="Cambria Math" charset="0"/>
                      </a:rPr>
                      <m:t>𝑦</m:t>
                    </m:r>
                    <m:r>
                      <a:rPr lang="en-US" sz="2800" i="1">
                        <a:latin typeface="Cambria Math" charset="0"/>
                      </a:rPr>
                      <m:t>)</m:t>
                    </m:r>
                  </m:oMath>
                </a14:m>
                <a:r>
                  <a:rPr lang="en-US" sz="2800" dirty="0" smtClean="0"/>
                  <a:t> decreases by </a:t>
                </a:r>
                <a:r>
                  <a:rPr lang="en-US" sz="2800" dirty="0" smtClean="0">
                    <a:solidFill>
                      <a:schemeClr val="accent5">
                        <a:lumMod val="75000"/>
                      </a:schemeClr>
                    </a:solidFill>
                  </a:rPr>
                  <a:t>at least </a:t>
                </a:r>
                <a14:m>
                  <m:oMath xmlns:m="http://schemas.openxmlformats.org/officeDocument/2006/math">
                    <m:f>
                      <m:fPr>
                        <m:ctrlPr>
                          <a:rPr lang="en-US" sz="2800" b="0" i="1" smtClean="0">
                            <a:solidFill>
                              <a:schemeClr val="accent5">
                                <a:lumMod val="75000"/>
                              </a:schemeClr>
                            </a:solidFill>
                            <a:latin typeface="Cambria Math" charset="0"/>
                          </a:rPr>
                        </m:ctrlPr>
                      </m:fPr>
                      <m:num>
                        <m:sSup>
                          <m:sSupPr>
                            <m:ctrlPr>
                              <a:rPr lang="en-US" sz="2800" b="0" i="1" smtClean="0">
                                <a:solidFill>
                                  <a:schemeClr val="accent5">
                                    <a:lumMod val="75000"/>
                                  </a:schemeClr>
                                </a:solidFill>
                                <a:latin typeface="Cambria Math" charset="0"/>
                              </a:rPr>
                            </m:ctrlPr>
                          </m:sSupPr>
                          <m:e>
                            <m:r>
                              <a:rPr lang="en-US" sz="2800" b="0" i="1" smtClean="0">
                                <a:solidFill>
                                  <a:schemeClr val="accent5">
                                    <a:lumMod val="75000"/>
                                  </a:schemeClr>
                                </a:solidFill>
                                <a:latin typeface="Cambria Math" charset="0"/>
                              </a:rPr>
                              <m:t>𝛼</m:t>
                            </m:r>
                          </m:e>
                          <m:sup>
                            <m:r>
                              <a:rPr lang="en-US" sz="2800" b="0" i="1" smtClean="0">
                                <a:solidFill>
                                  <a:schemeClr val="accent5">
                                    <a:lumMod val="75000"/>
                                  </a:schemeClr>
                                </a:solidFill>
                                <a:latin typeface="Cambria Math" charset="0"/>
                              </a:rPr>
                              <m:t>2</m:t>
                            </m:r>
                          </m:sup>
                        </m:sSup>
                      </m:num>
                      <m:den>
                        <m:r>
                          <a:rPr lang="en-US" sz="2800" b="0" i="1" smtClean="0">
                            <a:solidFill>
                              <a:schemeClr val="accent5">
                                <a:lumMod val="75000"/>
                              </a:schemeClr>
                            </a:solidFill>
                            <a:latin typeface="Cambria Math" charset="0"/>
                          </a:rPr>
                          <m:t>4</m:t>
                        </m:r>
                      </m:den>
                    </m:f>
                  </m:oMath>
                </a14:m>
                <a:r>
                  <a:rPr lang="en-US" sz="2800" b="0" dirty="0" smtClean="0"/>
                  <a:t> with each HARD query </a:t>
                </a:r>
                <a:r>
                  <a:rPr lang="en-US" sz="2800" b="0" dirty="0" smtClean="0">
                    <a:solidFill>
                      <a:srgbClr val="00B050"/>
                    </a:solidFill>
                  </a:rPr>
                  <a:t>- YES</a:t>
                </a:r>
              </a:p>
              <a:p>
                <a:pPr marL="457200" lvl="1" indent="-457200">
                  <a:lnSpc>
                    <a:spcPct val="100000"/>
                  </a:lnSpc>
                  <a:spcBef>
                    <a:spcPts val="0"/>
                  </a:spcBef>
                  <a:buFont typeface="+mj-lt"/>
                  <a:buAutoNum type="arabicPeriod"/>
                </a:pPr>
                <a:r>
                  <a:rPr lang="en-US" sz="2800" dirty="0" smtClean="0"/>
                  <a:t> </a:t>
                </a:r>
                <a14:m>
                  <m:oMath xmlns:m="http://schemas.openxmlformats.org/officeDocument/2006/math">
                    <m:r>
                      <a:rPr lang="en-US" sz="2800" i="1">
                        <a:latin typeface="Cambria Math" charset="0"/>
                      </a:rPr>
                      <m:t>𝑅𝐸</m:t>
                    </m:r>
                    <m:r>
                      <a:rPr lang="en-US" sz="2800" i="1">
                        <a:latin typeface="Cambria Math" charset="0"/>
                      </a:rPr>
                      <m:t>(</m:t>
                    </m:r>
                    <m:r>
                      <a:rPr lang="en-US" sz="2800" i="1">
                        <a:latin typeface="Cambria Math" charset="0"/>
                      </a:rPr>
                      <m:t>𝑥</m:t>
                    </m:r>
                    <m:r>
                      <a:rPr lang="en-US" sz="2800" i="1">
                        <a:latin typeface="Cambria Math" charset="0"/>
                      </a:rPr>
                      <m:t>||</m:t>
                    </m:r>
                    <m:r>
                      <a:rPr lang="en-US" sz="2800" i="1">
                        <a:latin typeface="Cambria Math" charset="0"/>
                      </a:rPr>
                      <m:t>𝑦</m:t>
                    </m:r>
                    <m:r>
                      <a:rPr lang="en-US" sz="2800" i="1">
                        <a:latin typeface="Cambria Math" charset="0"/>
                      </a:rPr>
                      <m:t>)</m:t>
                    </m:r>
                  </m:oMath>
                </a14:m>
                <a:r>
                  <a:rPr lang="en-US" sz="2800" dirty="0"/>
                  <a:t> </a:t>
                </a:r>
                <a:r>
                  <a:rPr lang="en-US" sz="2800" dirty="0" smtClean="0"/>
                  <a:t>bounded below by </a:t>
                </a:r>
                <a:r>
                  <a:rPr lang="en-US" sz="2800" dirty="0" smtClean="0">
                    <a:solidFill>
                      <a:schemeClr val="accent5">
                        <a:lumMod val="75000"/>
                      </a:schemeClr>
                    </a:solidFill>
                  </a:rPr>
                  <a:t>0 </a:t>
                </a:r>
                <a:r>
                  <a:rPr lang="en-US" sz="2800" dirty="0" smtClean="0">
                    <a:solidFill>
                      <a:srgbClr val="00B050"/>
                    </a:solidFill>
                  </a:rPr>
                  <a:t>- YES</a:t>
                </a:r>
                <a:endParaRPr lang="en-US" sz="2800" b="0" dirty="0" smtClean="0">
                  <a:solidFill>
                    <a:srgbClr val="00B050"/>
                  </a:solidFill>
                </a:endParaRP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27881" y="1124729"/>
                <a:ext cx="10693400" cy="1821657"/>
              </a:xfrm>
              <a:blipFill rotWithShape="0">
                <a:blip r:embed="rId3"/>
                <a:stretch>
                  <a:fillRect l="-1197" t="-3691"/>
                </a:stretch>
              </a:blipFill>
            </p:spPr>
            <p:txBody>
              <a:bodyPr/>
              <a:lstStyle/>
              <a:p>
                <a:r>
                  <a:rPr lang="en-US">
                    <a:noFill/>
                  </a:rPr>
                  <a:t> </a:t>
                </a:r>
              </a:p>
            </p:txBody>
          </p:sp>
        </mc:Fallback>
      </mc:AlternateContent>
      <p:cxnSp>
        <p:nvCxnSpPr>
          <p:cNvPr id="12" name="Straight Arrow Connector 11"/>
          <p:cNvCxnSpPr/>
          <p:nvPr/>
        </p:nvCxnSpPr>
        <p:spPr>
          <a:xfrm flipV="1">
            <a:off x="1587500" y="3759200"/>
            <a:ext cx="25400" cy="2590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62100" y="6350000"/>
            <a:ext cx="94361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12900" y="45339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1675" y="51816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70450" y="58293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1675" y="45466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70450" y="51943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ight Brace 24"/>
          <p:cNvSpPr/>
          <p:nvPr/>
        </p:nvSpPr>
        <p:spPr>
          <a:xfrm>
            <a:off x="3302000" y="4546600"/>
            <a:ext cx="292100" cy="635000"/>
          </a:xfrm>
          <a:prstGeom prst="righ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408985" y="3668547"/>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𝑅𝐸</m:t>
                      </m:r>
                      <m:r>
                        <a:rPr lang="en-US" sz="2000" b="0" i="1" smtClean="0">
                          <a:latin typeface="Cambria Math" charset="0"/>
                        </a:rPr>
                        <m:t>(</m:t>
                      </m:r>
                      <m:r>
                        <a:rPr lang="en-US" sz="2000" b="0" i="1" smtClean="0">
                          <a:latin typeface="Cambria Math" charset="0"/>
                        </a:rPr>
                        <m:t>𝑥</m:t>
                      </m:r>
                      <m:r>
                        <a:rPr lang="en-US" sz="2000" b="0" i="1" smtClean="0">
                          <a:latin typeface="Cambria Math" charset="0"/>
                        </a:rPr>
                        <m:t>||</m:t>
                      </m:r>
                      <m:r>
                        <a:rPr lang="en-US" sz="2000" b="0" i="1" smtClean="0">
                          <a:latin typeface="Cambria Math" charset="0"/>
                        </a:rPr>
                        <m:t>𝑦</m:t>
                      </m:r>
                      <m:r>
                        <a:rPr lang="en-US" sz="2000" b="0" i="1" smtClean="0">
                          <a:latin typeface="Cambria Math" charset="0"/>
                        </a:rPr>
                        <m:t>)</m:t>
                      </m:r>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08985" y="3668547"/>
                <a:ext cx="777210" cy="400110"/>
              </a:xfrm>
              <a:prstGeom prst="rect">
                <a:avLst/>
              </a:prstGeom>
              <a:blipFill rotWithShape="0">
                <a:blip r:embed="rId4"/>
                <a:stretch>
                  <a:fillRect r="-54688"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571875" y="4672568"/>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accent5">
                                  <a:lumMod val="75000"/>
                                </a:schemeClr>
                              </a:solidFill>
                              <a:latin typeface="Cambria Math" charset="0"/>
                            </a:rPr>
                          </m:ctrlPr>
                        </m:sSupPr>
                        <m:e>
                          <m:r>
                            <a:rPr lang="en-US" sz="2000" b="0" i="1" smtClean="0">
                              <a:solidFill>
                                <a:schemeClr val="accent5">
                                  <a:lumMod val="75000"/>
                                </a:schemeClr>
                              </a:solidFill>
                              <a:latin typeface="Cambria Math" charset="0"/>
                            </a:rPr>
                            <m:t>𝛼</m:t>
                          </m:r>
                        </m:e>
                        <m:sup>
                          <m:r>
                            <a:rPr lang="en-US" sz="2000" b="0" i="1" smtClean="0">
                              <a:solidFill>
                                <a:schemeClr val="accent5">
                                  <a:lumMod val="75000"/>
                                </a:schemeClr>
                              </a:solidFill>
                              <a:latin typeface="Cambria Math" charset="0"/>
                            </a:rPr>
                            <m:t>2</m:t>
                          </m:r>
                        </m:sup>
                      </m:sSup>
                      <m:r>
                        <a:rPr lang="en-US" sz="2000" b="0" i="1" smtClean="0">
                          <a:solidFill>
                            <a:schemeClr val="accent5">
                              <a:lumMod val="75000"/>
                            </a:schemeClr>
                          </a:solidFill>
                          <a:latin typeface="Cambria Math" charset="0"/>
                        </a:rPr>
                        <m:t>/4</m:t>
                      </m:r>
                    </m:oMath>
                  </m:oMathPara>
                </a14:m>
                <a:endParaRPr lang="en-US" sz="2000" dirty="0">
                  <a:solidFill>
                    <a:schemeClr val="accent5">
                      <a:lumMod val="75000"/>
                    </a:schemeClr>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571875" y="4672568"/>
                <a:ext cx="777210" cy="400110"/>
              </a:xfrm>
              <a:prstGeom prst="rect">
                <a:avLst/>
              </a:prstGeom>
              <a:blipFill rotWithShape="0">
                <a:blip r:embed="rId5"/>
                <a:stretch>
                  <a:fillRect b="-13636"/>
                </a:stretch>
              </a:blipFill>
            </p:spPr>
            <p:txBody>
              <a:bodyPr/>
              <a:lstStyle/>
              <a:p>
                <a:r>
                  <a:rPr lang="en-US">
                    <a:noFill/>
                  </a:rPr>
                  <a:t> </a:t>
                </a:r>
              </a:p>
            </p:txBody>
          </p:sp>
        </mc:Fallback>
      </mc:AlternateContent>
      <p:sp>
        <p:nvSpPr>
          <p:cNvPr id="29" name="Right Brace 28"/>
          <p:cNvSpPr/>
          <p:nvPr/>
        </p:nvSpPr>
        <p:spPr>
          <a:xfrm>
            <a:off x="4914900" y="5194300"/>
            <a:ext cx="292100" cy="635000"/>
          </a:xfrm>
          <a:prstGeom prst="righ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5184775" y="5320268"/>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accent5">
                                  <a:lumMod val="75000"/>
                                </a:schemeClr>
                              </a:solidFill>
                              <a:latin typeface="Cambria Math" charset="0"/>
                            </a:rPr>
                          </m:ctrlPr>
                        </m:sSupPr>
                        <m:e>
                          <m:r>
                            <a:rPr lang="en-US" sz="2000" b="0" i="1" smtClean="0">
                              <a:solidFill>
                                <a:schemeClr val="accent5">
                                  <a:lumMod val="75000"/>
                                </a:schemeClr>
                              </a:solidFill>
                              <a:latin typeface="Cambria Math" charset="0"/>
                            </a:rPr>
                            <m:t>𝛼</m:t>
                          </m:r>
                        </m:e>
                        <m:sup>
                          <m:r>
                            <a:rPr lang="en-US" sz="2000" b="0" i="1" smtClean="0">
                              <a:solidFill>
                                <a:schemeClr val="accent5">
                                  <a:lumMod val="75000"/>
                                </a:schemeClr>
                              </a:solidFill>
                              <a:latin typeface="Cambria Math" charset="0"/>
                            </a:rPr>
                            <m:t>2</m:t>
                          </m:r>
                        </m:sup>
                      </m:sSup>
                      <m:r>
                        <a:rPr lang="en-US" sz="2000" b="0" i="1" smtClean="0">
                          <a:solidFill>
                            <a:schemeClr val="accent5">
                              <a:lumMod val="75000"/>
                            </a:schemeClr>
                          </a:solidFill>
                          <a:latin typeface="Cambria Math" charset="0"/>
                        </a:rPr>
                        <m:t>/4</m:t>
                      </m:r>
                    </m:oMath>
                  </m:oMathPara>
                </a14:m>
                <a:endParaRPr lang="en-US" sz="2000" dirty="0">
                  <a:solidFill>
                    <a:schemeClr val="accent5">
                      <a:lumMod val="75000"/>
                    </a:schemeClr>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184775" y="5320268"/>
                <a:ext cx="777210" cy="400110"/>
              </a:xfrm>
              <a:prstGeom prst="rect">
                <a:avLst/>
              </a:prstGeom>
              <a:blipFill rotWithShape="0">
                <a:blip r:embed="rId5"/>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57915" y="4314735"/>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accent5">
                                  <a:lumMod val="75000"/>
                                </a:schemeClr>
                              </a:solidFill>
                              <a:latin typeface="Cambria Math" charset="0"/>
                            </a:rPr>
                          </m:ctrlPr>
                        </m:funcPr>
                        <m:fName>
                          <m:r>
                            <m:rPr>
                              <m:sty m:val="p"/>
                            </m:rPr>
                            <a:rPr lang="en-US" sz="2000" b="0" i="0" smtClean="0">
                              <a:solidFill>
                                <a:schemeClr val="accent5">
                                  <a:lumMod val="75000"/>
                                </a:schemeClr>
                              </a:solidFill>
                              <a:latin typeface="Cambria Math" charset="0"/>
                            </a:rPr>
                            <m:t>log</m:t>
                          </m:r>
                        </m:fName>
                        <m:e>
                          <m:r>
                            <a:rPr lang="en-US" sz="2000" b="0" i="1" smtClean="0">
                              <a:solidFill>
                                <a:schemeClr val="accent5">
                                  <a:lumMod val="75000"/>
                                </a:schemeClr>
                              </a:solidFill>
                              <a:latin typeface="Cambria Math" charset="0"/>
                            </a:rPr>
                            <m:t>𝑁</m:t>
                          </m:r>
                        </m:e>
                      </m:func>
                    </m:oMath>
                  </m:oMathPara>
                </a14:m>
                <a:endParaRPr lang="en-US" sz="2000" dirty="0">
                  <a:solidFill>
                    <a:schemeClr val="accent5">
                      <a:lumMod val="75000"/>
                    </a:schemeClr>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57915" y="4314735"/>
                <a:ext cx="777210" cy="400110"/>
              </a:xfrm>
              <a:prstGeom prst="rect">
                <a:avLst/>
              </a:prstGeom>
              <a:blipFill rotWithShape="0">
                <a:blip r:embed="rId6"/>
                <a:stretch>
                  <a:fillRect l="-1575"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0297190" y="6375400"/>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𝑡</m:t>
                      </m:r>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0297190" y="6375400"/>
                <a:ext cx="777210" cy="400110"/>
              </a:xfrm>
              <a:prstGeom prst="rect">
                <a:avLst/>
              </a:prstGeom>
              <a:blipFill rotWithShape="0">
                <a:blip r:embed="rId7"/>
                <a:stretch>
                  <a:fillRect/>
                </a:stretch>
              </a:blipFill>
            </p:spPr>
            <p:txBody>
              <a:bodyPr/>
              <a:lstStyle/>
              <a:p>
                <a:r>
                  <a:rPr lang="en-US">
                    <a:noFill/>
                  </a:rPr>
                  <a:t> </a:t>
                </a:r>
              </a:p>
            </p:txBody>
          </p:sp>
        </mc:Fallback>
      </mc:AlternateContent>
      <p:sp>
        <p:nvSpPr>
          <p:cNvPr id="26" name="Title 3"/>
          <p:cNvSpPr>
            <a:spLocks noGrp="1"/>
          </p:cNvSpPr>
          <p:nvPr>
            <p:ph type="title"/>
          </p:nvPr>
        </p:nvSpPr>
        <p:spPr>
          <a:xfrm>
            <a:off x="829494" y="0"/>
            <a:ext cx="10515600" cy="1325563"/>
          </a:xfrm>
        </p:spPr>
        <p:txBody>
          <a:bodyPr/>
          <a:lstStyle/>
          <a:p>
            <a:r>
              <a:rPr lang="en-US" dirty="0" smtClean="0">
                <a:solidFill>
                  <a:schemeClr val="accent5">
                    <a:lumMod val="75000"/>
                  </a:schemeClr>
                </a:solidFill>
              </a:rPr>
              <a:t>What if new data arrive?</a:t>
            </a:r>
            <a:endParaRPr lang="en-US" dirty="0">
              <a:solidFill>
                <a:schemeClr val="accent5">
                  <a:lumMod val="75000"/>
                </a:schemeClr>
              </a:solidFill>
            </a:endParaRPr>
          </a:p>
        </p:txBody>
      </p:sp>
      <p:cxnSp>
        <p:nvCxnSpPr>
          <p:cNvPr id="34" name="Straight Connector 33"/>
          <p:cNvCxnSpPr/>
          <p:nvPr/>
        </p:nvCxnSpPr>
        <p:spPr>
          <a:xfrm>
            <a:off x="6499224" y="45593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27999" y="52070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56774" y="58547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7999" y="45720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756774" y="52197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rot="16200000">
            <a:off x="3771830" y="1090375"/>
            <a:ext cx="479565" cy="4752975"/>
          </a:xfrm>
          <a:prstGeom prst="righ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3200401" y="2822545"/>
            <a:ext cx="1816100" cy="400110"/>
          </a:xfrm>
          <a:prstGeom prst="rect">
            <a:avLst/>
          </a:prstGeom>
          <a:noFill/>
          <a:ln>
            <a:solidFill>
              <a:schemeClr val="accent5">
                <a:lumMod val="75000"/>
              </a:schemeClr>
            </a:solidFill>
          </a:ln>
        </p:spPr>
        <p:txBody>
          <a:bodyPr wrap="square" rtlCol="0">
            <a:spAutoFit/>
          </a:bodyPr>
          <a:lstStyle/>
          <a:p>
            <a:r>
              <a:rPr lang="en-US" sz="2000" b="0" dirty="0" smtClean="0">
                <a:solidFill>
                  <a:schemeClr val="accent5">
                    <a:lumMod val="75000"/>
                  </a:schemeClr>
                </a:solidFill>
              </a:rPr>
              <a:t>Database size n</a:t>
            </a:r>
          </a:p>
        </p:txBody>
      </p:sp>
      <p:sp>
        <p:nvSpPr>
          <p:cNvPr id="42" name="Right Brace 41"/>
          <p:cNvSpPr/>
          <p:nvPr/>
        </p:nvSpPr>
        <p:spPr>
          <a:xfrm rot="16200000">
            <a:off x="8711505" y="1029425"/>
            <a:ext cx="464941" cy="4889500"/>
          </a:xfrm>
          <a:prstGeom prst="righ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8089900" y="2822545"/>
            <a:ext cx="2082800" cy="400110"/>
          </a:xfrm>
          <a:prstGeom prst="rect">
            <a:avLst/>
          </a:prstGeom>
          <a:noFill/>
          <a:ln>
            <a:solidFill>
              <a:schemeClr val="accent5">
                <a:lumMod val="75000"/>
              </a:schemeClr>
            </a:solidFill>
          </a:ln>
        </p:spPr>
        <p:txBody>
          <a:bodyPr wrap="square" rtlCol="0">
            <a:spAutoFit/>
          </a:bodyPr>
          <a:lstStyle/>
          <a:p>
            <a:r>
              <a:rPr lang="en-US" sz="2000" b="0" dirty="0" smtClean="0">
                <a:solidFill>
                  <a:schemeClr val="accent5">
                    <a:lumMod val="75000"/>
                  </a:schemeClr>
                </a:solidFill>
              </a:rPr>
              <a:t>Database size </a:t>
            </a:r>
            <a:r>
              <a:rPr lang="en-US" sz="2000" b="0" dirty="0" err="1" smtClean="0">
                <a:solidFill>
                  <a:schemeClr val="accent5">
                    <a:lumMod val="75000"/>
                  </a:schemeClr>
                </a:solidFill>
              </a:rPr>
              <a:t>n+k</a:t>
            </a:r>
            <a:endParaRPr lang="en-US" sz="2000" b="0" dirty="0" smtClean="0">
              <a:solidFill>
                <a:schemeClr val="accent5">
                  <a:lumMod val="75000"/>
                </a:schemeClr>
              </a:solidFill>
            </a:endParaRPr>
          </a:p>
        </p:txBody>
      </p:sp>
      <p:sp>
        <p:nvSpPr>
          <p:cNvPr id="2" name="Oval 1"/>
          <p:cNvSpPr/>
          <p:nvPr/>
        </p:nvSpPr>
        <p:spPr>
          <a:xfrm>
            <a:off x="6087730" y="3886200"/>
            <a:ext cx="681370" cy="2349500"/>
          </a:xfrm>
          <a:prstGeom prst="ellipse">
            <a:avLst/>
          </a:prstGeom>
          <a:solidFill>
            <a:srgbClr val="C00000">
              <a:alpha val="32941"/>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8"/>
          <a:srcRect l="20277" t="8860" r="26611" b="13887"/>
          <a:stretch/>
        </p:blipFill>
        <p:spPr>
          <a:xfrm>
            <a:off x="8159083" y="4239491"/>
            <a:ext cx="647700" cy="942109"/>
          </a:xfrm>
          <a:prstGeom prst="rect">
            <a:avLst/>
          </a:prstGeom>
        </p:spPr>
      </p:pic>
      <p:pic>
        <p:nvPicPr>
          <p:cNvPr id="32" name="Picture 31"/>
          <p:cNvPicPr>
            <a:picLocks noChangeAspect="1"/>
          </p:cNvPicPr>
          <p:nvPr/>
        </p:nvPicPr>
        <p:blipFill rotWithShape="1">
          <a:blip r:embed="rId8"/>
          <a:srcRect l="20277" t="21667" r="26611" b="18829"/>
          <a:stretch/>
        </p:blipFill>
        <p:spPr>
          <a:xfrm>
            <a:off x="10951830" y="5416415"/>
            <a:ext cx="647700" cy="725654"/>
          </a:xfrm>
          <a:prstGeom prst="rect">
            <a:avLst/>
          </a:prstGeom>
        </p:spPr>
      </p:pic>
    </p:spTree>
    <p:extLst>
      <p:ext uri="{BB962C8B-B14F-4D97-AF65-F5344CB8AC3E}">
        <p14:creationId xmlns:p14="http://schemas.microsoft.com/office/powerpoint/2010/main" val="888781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A279ED-94F6-F042-B936-D27A539B047B}" type="slidenum">
              <a:rPr lang="en-US" smtClean="0"/>
              <a:t>18</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05452" y="720220"/>
                <a:ext cx="5472445" cy="1291043"/>
              </a:xfrm>
              <a:ln>
                <a:solidFill>
                  <a:schemeClr val="accent5">
                    <a:lumMod val="75000"/>
                  </a:schemeClr>
                </a:solidFill>
              </a:ln>
            </p:spPr>
            <p:txBody>
              <a:bodyPr>
                <a:noAutofit/>
              </a:bodyPr>
              <a:lstStyle/>
              <a:p>
                <a:pPr marL="0" marR="0" lvl="1" indent="0" defTabSz="914400" eaLnBrk="1" fontAlgn="auto" latinLnBrk="0" hangingPunct="1">
                  <a:lnSpc>
                    <a:spcPct val="100000"/>
                  </a:lnSpc>
                  <a:spcBef>
                    <a:spcPts val="0"/>
                  </a:spcBef>
                  <a:spcAft>
                    <a:spcPts val="0"/>
                  </a:spcAft>
                  <a:buClrTx/>
                  <a:buSzTx/>
                  <a:buNone/>
                  <a:tabLst/>
                  <a:defRPr/>
                </a:pPr>
                <a14:m>
                  <m:oMath xmlns:m="http://schemas.openxmlformats.org/officeDocument/2006/math">
                    <m:r>
                      <a:rPr lang="en-US" sz="3200" b="0" i="1" smtClean="0">
                        <a:latin typeface="Cambria Math" charset="0"/>
                      </a:rPr>
                      <m:t>𝑅𝐸</m:t>
                    </m:r>
                    <m:r>
                      <a:rPr lang="en-US" sz="3200" b="0" i="1" smtClean="0">
                        <a:latin typeface="Cambria Math" charset="0"/>
                      </a:rPr>
                      <m:t>(</m:t>
                    </m:r>
                    <m:r>
                      <a:rPr lang="en-US" sz="3200" b="0" i="1" smtClean="0">
                        <a:latin typeface="Cambria Math" charset="0"/>
                      </a:rPr>
                      <m:t>𝑥</m:t>
                    </m:r>
                    <m:r>
                      <a:rPr lang="en-US" sz="3200" b="0" i="1" smtClean="0">
                        <a:latin typeface="Cambria Math" charset="0"/>
                      </a:rPr>
                      <m:t>||</m:t>
                    </m:r>
                    <m:r>
                      <a:rPr lang="en-US" sz="3200" b="0" i="1" smtClean="0">
                        <a:latin typeface="Cambria Math" charset="0"/>
                      </a:rPr>
                      <m:t>𝑦</m:t>
                    </m:r>
                    <m:r>
                      <a:rPr lang="en-US" sz="3200" b="0" i="1" smtClean="0">
                        <a:latin typeface="Cambria Math" charset="0"/>
                      </a:rPr>
                      <m:t>)</m:t>
                    </m:r>
                  </m:oMath>
                </a14:m>
                <a:r>
                  <a:rPr lang="en-US" sz="3200" dirty="0" smtClean="0"/>
                  <a:t> can increase by </a:t>
                </a:r>
                <a14:m>
                  <m:oMath xmlns:m="http://schemas.openxmlformats.org/officeDocument/2006/math">
                    <m:f>
                      <m:fPr>
                        <m:ctrlPr>
                          <a:rPr lang="en-US" sz="3200" b="0" i="1" smtClean="0">
                            <a:solidFill>
                              <a:srgbClr val="C00000"/>
                            </a:solidFill>
                            <a:latin typeface="Cambria Math" charset="0"/>
                          </a:rPr>
                        </m:ctrlPr>
                      </m:fPr>
                      <m:num>
                        <m:func>
                          <m:funcPr>
                            <m:ctrlPr>
                              <a:rPr lang="en-US" sz="3200" b="0" i="1" smtClean="0">
                                <a:solidFill>
                                  <a:srgbClr val="C00000"/>
                                </a:solidFill>
                                <a:latin typeface="Cambria Math" charset="0"/>
                              </a:rPr>
                            </m:ctrlPr>
                          </m:funcPr>
                          <m:fName>
                            <m:r>
                              <m:rPr>
                                <m:sty m:val="p"/>
                              </m:rPr>
                              <a:rPr lang="en-US" sz="3200" b="0" i="0" smtClean="0">
                                <a:solidFill>
                                  <a:srgbClr val="C00000"/>
                                </a:solidFill>
                                <a:latin typeface="Cambria Math" charset="0"/>
                              </a:rPr>
                              <m:t>log</m:t>
                            </m:r>
                          </m:fName>
                          <m:e>
                            <m:r>
                              <a:rPr lang="en-US" sz="3200" b="0" i="1" smtClean="0">
                                <a:solidFill>
                                  <a:srgbClr val="C00000"/>
                                </a:solidFill>
                                <a:latin typeface="Cambria Math" charset="0"/>
                              </a:rPr>
                              <m:t>𝑁</m:t>
                            </m:r>
                          </m:e>
                        </m:func>
                      </m:num>
                      <m:den>
                        <m:r>
                          <a:rPr lang="en-US" sz="3200" b="0" i="1" smtClean="0">
                            <a:solidFill>
                              <a:srgbClr val="C00000"/>
                            </a:solidFill>
                            <a:latin typeface="Cambria Math" charset="0"/>
                          </a:rPr>
                          <m:t>𝑛</m:t>
                        </m:r>
                        <m:r>
                          <a:rPr lang="en-US" sz="3200" b="0" i="1" smtClean="0">
                            <a:solidFill>
                              <a:srgbClr val="C00000"/>
                            </a:solidFill>
                            <a:latin typeface="Cambria Math" charset="0"/>
                          </a:rPr>
                          <m:t>𝛼</m:t>
                        </m:r>
                      </m:den>
                    </m:f>
                  </m:oMath>
                </a14:m>
                <a:r>
                  <a:rPr lang="en-US" sz="3200" b="0" dirty="0" smtClean="0"/>
                  <a:t> </a:t>
                </a:r>
              </a:p>
              <a:p>
                <a:pPr marL="0" marR="0" lvl="1" indent="0" defTabSz="914400" eaLnBrk="1" fontAlgn="auto" latinLnBrk="0" hangingPunct="1">
                  <a:lnSpc>
                    <a:spcPct val="100000"/>
                  </a:lnSpc>
                  <a:spcBef>
                    <a:spcPts val="0"/>
                  </a:spcBef>
                  <a:spcAft>
                    <a:spcPts val="0"/>
                  </a:spcAft>
                  <a:buClrTx/>
                  <a:buSzTx/>
                  <a:buNone/>
                  <a:tabLst/>
                  <a:defRPr/>
                </a:pPr>
                <a:r>
                  <a:rPr lang="en-US" sz="3200" b="0" dirty="0" smtClean="0"/>
                  <a:t>with each new entry</a:t>
                </a:r>
                <a:endParaRPr lang="en-US" sz="3200" b="0" dirty="0" smtClean="0">
                  <a:solidFill>
                    <a:srgbClr val="00B050"/>
                  </a:solidFill>
                </a:endParaRP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05452" y="720220"/>
                <a:ext cx="5472445" cy="1291043"/>
              </a:xfrm>
              <a:blipFill rotWithShape="0">
                <a:blip r:embed="rId3"/>
                <a:stretch>
                  <a:fillRect l="-2778" b="-15421"/>
                </a:stretch>
              </a:blipFill>
              <a:ln>
                <a:solidFill>
                  <a:schemeClr val="accent5">
                    <a:lumMod val="75000"/>
                  </a:schemeClr>
                </a:solidFill>
              </a:ln>
            </p:spPr>
            <p:txBody>
              <a:bodyPr/>
              <a:lstStyle/>
              <a:p>
                <a:r>
                  <a:rPr lang="en-US">
                    <a:noFill/>
                  </a:rPr>
                  <a:t> </a:t>
                </a:r>
              </a:p>
            </p:txBody>
          </p:sp>
        </mc:Fallback>
      </mc:AlternateContent>
      <p:cxnSp>
        <p:nvCxnSpPr>
          <p:cNvPr id="12" name="Straight Arrow Connector 11"/>
          <p:cNvCxnSpPr/>
          <p:nvPr/>
        </p:nvCxnSpPr>
        <p:spPr>
          <a:xfrm flipV="1">
            <a:off x="1587500" y="3759200"/>
            <a:ext cx="25400" cy="2590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62100" y="6350000"/>
            <a:ext cx="94361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12900" y="45339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1675" y="51816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70450" y="58293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1675" y="45466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70450" y="51943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ight Brace 24"/>
          <p:cNvSpPr/>
          <p:nvPr/>
        </p:nvSpPr>
        <p:spPr>
          <a:xfrm>
            <a:off x="3302000" y="4546600"/>
            <a:ext cx="292100" cy="635000"/>
          </a:xfrm>
          <a:prstGeom prst="righ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408985" y="3668547"/>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𝑅𝐸</m:t>
                      </m:r>
                      <m:r>
                        <a:rPr lang="en-US" sz="2000" b="0" i="1" smtClean="0">
                          <a:latin typeface="Cambria Math" charset="0"/>
                        </a:rPr>
                        <m:t>(</m:t>
                      </m:r>
                      <m:r>
                        <a:rPr lang="en-US" sz="2000" b="0" i="1" smtClean="0">
                          <a:latin typeface="Cambria Math" charset="0"/>
                        </a:rPr>
                        <m:t>𝑥</m:t>
                      </m:r>
                      <m:r>
                        <a:rPr lang="en-US" sz="2000" b="0" i="1" smtClean="0">
                          <a:latin typeface="Cambria Math" charset="0"/>
                        </a:rPr>
                        <m:t>||</m:t>
                      </m:r>
                      <m:r>
                        <a:rPr lang="en-US" sz="2000" b="0" i="1" smtClean="0">
                          <a:latin typeface="Cambria Math" charset="0"/>
                        </a:rPr>
                        <m:t>𝑦</m:t>
                      </m:r>
                      <m:r>
                        <a:rPr lang="en-US" sz="2000" b="0" i="1" smtClean="0">
                          <a:latin typeface="Cambria Math" charset="0"/>
                        </a:rPr>
                        <m:t>)</m:t>
                      </m:r>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08985" y="3668547"/>
                <a:ext cx="777210" cy="400110"/>
              </a:xfrm>
              <a:prstGeom prst="rect">
                <a:avLst/>
              </a:prstGeom>
              <a:blipFill rotWithShape="0">
                <a:blip r:embed="rId4"/>
                <a:stretch>
                  <a:fillRect r="-54688"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571875" y="4672568"/>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accent5">
                                  <a:lumMod val="75000"/>
                                </a:schemeClr>
                              </a:solidFill>
                              <a:latin typeface="Cambria Math" charset="0"/>
                            </a:rPr>
                          </m:ctrlPr>
                        </m:sSupPr>
                        <m:e>
                          <m:r>
                            <a:rPr lang="en-US" sz="2000" b="0" i="1" smtClean="0">
                              <a:solidFill>
                                <a:schemeClr val="accent5">
                                  <a:lumMod val="75000"/>
                                </a:schemeClr>
                              </a:solidFill>
                              <a:latin typeface="Cambria Math" charset="0"/>
                            </a:rPr>
                            <m:t>𝛼</m:t>
                          </m:r>
                        </m:e>
                        <m:sup>
                          <m:r>
                            <a:rPr lang="en-US" sz="2000" b="0" i="1" smtClean="0">
                              <a:solidFill>
                                <a:schemeClr val="accent5">
                                  <a:lumMod val="75000"/>
                                </a:schemeClr>
                              </a:solidFill>
                              <a:latin typeface="Cambria Math" charset="0"/>
                            </a:rPr>
                            <m:t>2</m:t>
                          </m:r>
                        </m:sup>
                      </m:sSup>
                      <m:r>
                        <a:rPr lang="en-US" sz="2000" b="0" i="1" smtClean="0">
                          <a:solidFill>
                            <a:schemeClr val="accent5">
                              <a:lumMod val="75000"/>
                            </a:schemeClr>
                          </a:solidFill>
                          <a:latin typeface="Cambria Math" charset="0"/>
                        </a:rPr>
                        <m:t>/4</m:t>
                      </m:r>
                    </m:oMath>
                  </m:oMathPara>
                </a14:m>
                <a:endParaRPr lang="en-US" sz="2000" dirty="0">
                  <a:solidFill>
                    <a:schemeClr val="accent5">
                      <a:lumMod val="75000"/>
                    </a:schemeClr>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571875" y="4672568"/>
                <a:ext cx="777210" cy="400110"/>
              </a:xfrm>
              <a:prstGeom prst="rect">
                <a:avLst/>
              </a:prstGeom>
              <a:blipFill rotWithShape="0">
                <a:blip r:embed="rId5"/>
                <a:stretch>
                  <a:fillRect b="-13636"/>
                </a:stretch>
              </a:blipFill>
            </p:spPr>
            <p:txBody>
              <a:bodyPr/>
              <a:lstStyle/>
              <a:p>
                <a:r>
                  <a:rPr lang="en-US">
                    <a:noFill/>
                  </a:rPr>
                  <a:t> </a:t>
                </a:r>
              </a:p>
            </p:txBody>
          </p:sp>
        </mc:Fallback>
      </mc:AlternateContent>
      <p:sp>
        <p:nvSpPr>
          <p:cNvPr id="29" name="Right Brace 28"/>
          <p:cNvSpPr/>
          <p:nvPr/>
        </p:nvSpPr>
        <p:spPr>
          <a:xfrm>
            <a:off x="4914900" y="5194300"/>
            <a:ext cx="292100" cy="635000"/>
          </a:xfrm>
          <a:prstGeom prst="righ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5184775" y="5320268"/>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accent5">
                                  <a:lumMod val="75000"/>
                                </a:schemeClr>
                              </a:solidFill>
                              <a:latin typeface="Cambria Math" charset="0"/>
                            </a:rPr>
                          </m:ctrlPr>
                        </m:sSupPr>
                        <m:e>
                          <m:r>
                            <a:rPr lang="en-US" sz="2000" b="0" i="1" smtClean="0">
                              <a:solidFill>
                                <a:schemeClr val="accent5">
                                  <a:lumMod val="75000"/>
                                </a:schemeClr>
                              </a:solidFill>
                              <a:latin typeface="Cambria Math" charset="0"/>
                            </a:rPr>
                            <m:t>𝛼</m:t>
                          </m:r>
                        </m:e>
                        <m:sup>
                          <m:r>
                            <a:rPr lang="en-US" sz="2000" b="0" i="1" smtClean="0">
                              <a:solidFill>
                                <a:schemeClr val="accent5">
                                  <a:lumMod val="75000"/>
                                </a:schemeClr>
                              </a:solidFill>
                              <a:latin typeface="Cambria Math" charset="0"/>
                            </a:rPr>
                            <m:t>2</m:t>
                          </m:r>
                        </m:sup>
                      </m:sSup>
                      <m:r>
                        <a:rPr lang="en-US" sz="2000" b="0" i="1" smtClean="0">
                          <a:solidFill>
                            <a:schemeClr val="accent5">
                              <a:lumMod val="75000"/>
                            </a:schemeClr>
                          </a:solidFill>
                          <a:latin typeface="Cambria Math" charset="0"/>
                        </a:rPr>
                        <m:t>/4</m:t>
                      </m:r>
                    </m:oMath>
                  </m:oMathPara>
                </a14:m>
                <a:endParaRPr lang="en-US" sz="2000" dirty="0">
                  <a:solidFill>
                    <a:schemeClr val="accent5">
                      <a:lumMod val="75000"/>
                    </a:schemeClr>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184775" y="5320268"/>
                <a:ext cx="777210" cy="400110"/>
              </a:xfrm>
              <a:prstGeom prst="rect">
                <a:avLst/>
              </a:prstGeom>
              <a:blipFill rotWithShape="0">
                <a:blip r:embed="rId5"/>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57915" y="4314735"/>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accent5">
                                  <a:lumMod val="75000"/>
                                </a:schemeClr>
                              </a:solidFill>
                              <a:latin typeface="Cambria Math" charset="0"/>
                            </a:rPr>
                          </m:ctrlPr>
                        </m:funcPr>
                        <m:fName>
                          <m:r>
                            <m:rPr>
                              <m:sty m:val="p"/>
                            </m:rPr>
                            <a:rPr lang="en-US" sz="2000" b="0" i="0" smtClean="0">
                              <a:solidFill>
                                <a:schemeClr val="accent5">
                                  <a:lumMod val="75000"/>
                                </a:schemeClr>
                              </a:solidFill>
                              <a:latin typeface="Cambria Math" charset="0"/>
                            </a:rPr>
                            <m:t>log</m:t>
                          </m:r>
                        </m:fName>
                        <m:e>
                          <m:r>
                            <a:rPr lang="en-US" sz="2000" b="0" i="1" smtClean="0">
                              <a:solidFill>
                                <a:schemeClr val="accent5">
                                  <a:lumMod val="75000"/>
                                </a:schemeClr>
                              </a:solidFill>
                              <a:latin typeface="Cambria Math" charset="0"/>
                            </a:rPr>
                            <m:t>𝑁</m:t>
                          </m:r>
                        </m:e>
                      </m:func>
                    </m:oMath>
                  </m:oMathPara>
                </a14:m>
                <a:endParaRPr lang="en-US" sz="2000" dirty="0">
                  <a:solidFill>
                    <a:schemeClr val="accent5">
                      <a:lumMod val="75000"/>
                    </a:schemeClr>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57915" y="4314735"/>
                <a:ext cx="777210" cy="400110"/>
              </a:xfrm>
              <a:prstGeom prst="rect">
                <a:avLst/>
              </a:prstGeom>
              <a:blipFill rotWithShape="0">
                <a:blip r:embed="rId6"/>
                <a:stretch>
                  <a:fillRect l="-1575"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0297190" y="6375400"/>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𝑡</m:t>
                      </m:r>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0297190" y="6375400"/>
                <a:ext cx="777210" cy="400110"/>
              </a:xfrm>
              <a:prstGeom prst="rect">
                <a:avLst/>
              </a:prstGeom>
              <a:blipFill rotWithShape="0">
                <a:blip r:embed="rId7"/>
                <a:stretch>
                  <a:fillRect/>
                </a:stretch>
              </a:blipFill>
            </p:spPr>
            <p:txBody>
              <a:bodyPr/>
              <a:lstStyle/>
              <a:p>
                <a:r>
                  <a:rPr lang="en-US">
                    <a:noFill/>
                  </a:rPr>
                  <a:t> </a:t>
                </a:r>
              </a:p>
            </p:txBody>
          </p:sp>
        </mc:Fallback>
      </mc:AlternateContent>
      <p:cxnSp>
        <p:nvCxnSpPr>
          <p:cNvPr id="34" name="Straight Connector 33"/>
          <p:cNvCxnSpPr/>
          <p:nvPr/>
        </p:nvCxnSpPr>
        <p:spPr>
          <a:xfrm>
            <a:off x="6499224" y="16891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27999" y="23368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756774" y="29845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7999" y="17018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756774" y="23495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rot="16200000">
            <a:off x="3771830" y="1090375"/>
            <a:ext cx="479565" cy="4752975"/>
          </a:xfrm>
          <a:prstGeom prst="righ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3200401" y="2822545"/>
            <a:ext cx="1816100" cy="400110"/>
          </a:xfrm>
          <a:prstGeom prst="rect">
            <a:avLst/>
          </a:prstGeom>
          <a:noFill/>
          <a:ln>
            <a:solidFill>
              <a:schemeClr val="accent5">
                <a:lumMod val="75000"/>
              </a:schemeClr>
            </a:solidFill>
          </a:ln>
        </p:spPr>
        <p:txBody>
          <a:bodyPr wrap="square" rtlCol="0">
            <a:spAutoFit/>
          </a:bodyPr>
          <a:lstStyle/>
          <a:p>
            <a:r>
              <a:rPr lang="en-US" sz="2000" b="0" dirty="0" smtClean="0">
                <a:solidFill>
                  <a:schemeClr val="accent5">
                    <a:lumMod val="75000"/>
                  </a:schemeClr>
                </a:solidFill>
              </a:rPr>
              <a:t>Database size n</a:t>
            </a:r>
          </a:p>
        </p:txBody>
      </p:sp>
      <p:sp>
        <p:nvSpPr>
          <p:cNvPr id="42" name="Right Brace 41"/>
          <p:cNvSpPr/>
          <p:nvPr/>
        </p:nvSpPr>
        <p:spPr>
          <a:xfrm rot="16200000">
            <a:off x="8711505" y="-1358175"/>
            <a:ext cx="464941" cy="4889500"/>
          </a:xfrm>
          <a:prstGeom prst="righ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8089900" y="434945"/>
            <a:ext cx="2082800" cy="400110"/>
          </a:xfrm>
          <a:prstGeom prst="rect">
            <a:avLst/>
          </a:prstGeom>
          <a:noFill/>
          <a:ln>
            <a:solidFill>
              <a:schemeClr val="accent5">
                <a:lumMod val="75000"/>
              </a:schemeClr>
            </a:solidFill>
          </a:ln>
        </p:spPr>
        <p:txBody>
          <a:bodyPr wrap="square" rtlCol="0">
            <a:spAutoFit/>
          </a:bodyPr>
          <a:lstStyle/>
          <a:p>
            <a:r>
              <a:rPr lang="en-US" sz="2000" b="0" dirty="0" smtClean="0">
                <a:solidFill>
                  <a:schemeClr val="accent5">
                    <a:lumMod val="75000"/>
                  </a:schemeClr>
                </a:solidFill>
              </a:rPr>
              <a:t>Database size 2n</a:t>
            </a:r>
          </a:p>
        </p:txBody>
      </p:sp>
      <p:sp>
        <p:nvSpPr>
          <p:cNvPr id="2" name="Oval 1"/>
          <p:cNvSpPr/>
          <p:nvPr/>
        </p:nvSpPr>
        <p:spPr>
          <a:xfrm>
            <a:off x="6087730" y="1348684"/>
            <a:ext cx="763920" cy="4887016"/>
          </a:xfrm>
          <a:prstGeom prst="ellipse">
            <a:avLst/>
          </a:prstGeom>
          <a:solidFill>
            <a:srgbClr val="C00000">
              <a:alpha val="32941"/>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p:cNvSpPr txBox="1"/>
              <p:nvPr/>
            </p:nvSpPr>
            <p:spPr>
              <a:xfrm>
                <a:off x="6905624" y="3222655"/>
                <a:ext cx="777210" cy="7937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C00000"/>
                              </a:solidFill>
                              <a:latin typeface="Cambria Math" charset="0"/>
                            </a:rPr>
                          </m:ctrlPr>
                        </m:fPr>
                        <m:num>
                          <m:func>
                            <m:funcPr>
                              <m:ctrlPr>
                                <a:rPr lang="en-US" sz="2400" b="0" i="1" smtClean="0">
                                  <a:solidFill>
                                    <a:srgbClr val="C00000"/>
                                  </a:solidFill>
                                  <a:latin typeface="Cambria Math" charset="0"/>
                                </a:rPr>
                              </m:ctrlPr>
                            </m:funcPr>
                            <m:fName>
                              <m:r>
                                <m:rPr>
                                  <m:sty m:val="p"/>
                                </m:rPr>
                                <a:rPr lang="en-US" sz="2400" b="0" i="0" smtClean="0">
                                  <a:solidFill>
                                    <a:srgbClr val="C00000"/>
                                  </a:solidFill>
                                  <a:latin typeface="Cambria Math" charset="0"/>
                                </a:rPr>
                                <m:t>log</m:t>
                              </m:r>
                            </m:fName>
                            <m:e>
                              <m:r>
                                <a:rPr lang="en-US" sz="2400" b="0" i="1" smtClean="0">
                                  <a:solidFill>
                                    <a:srgbClr val="C00000"/>
                                  </a:solidFill>
                                  <a:latin typeface="Cambria Math" charset="0"/>
                                </a:rPr>
                                <m:t>𝑁</m:t>
                              </m:r>
                            </m:e>
                          </m:func>
                        </m:num>
                        <m:den>
                          <m:r>
                            <a:rPr lang="en-US" sz="2400" b="0" i="1" smtClean="0">
                              <a:solidFill>
                                <a:srgbClr val="C00000"/>
                              </a:solidFill>
                              <a:latin typeface="Cambria Math" charset="0"/>
                            </a:rPr>
                            <m:t>𝛼</m:t>
                          </m:r>
                        </m:den>
                      </m:f>
                    </m:oMath>
                  </m:oMathPara>
                </a14:m>
                <a:endParaRPr lang="en-US" sz="2400" dirty="0">
                  <a:solidFill>
                    <a:srgbClr val="C0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905624" y="3222655"/>
                <a:ext cx="777210" cy="793743"/>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2185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313"/>
            <a:ext cx="10515600" cy="1325563"/>
          </a:xfrm>
        </p:spPr>
        <p:txBody>
          <a:bodyPr/>
          <a:lstStyle/>
          <a:p>
            <a:r>
              <a:rPr lang="en-US" dirty="0" smtClean="0">
                <a:solidFill>
                  <a:schemeClr val="accent5">
                    <a:lumMod val="75000"/>
                  </a:schemeClr>
                </a:solidFill>
              </a:rPr>
              <a:t>Original </a:t>
            </a:r>
            <a:r>
              <a:rPr lang="en-US" dirty="0" smtClean="0">
                <a:solidFill>
                  <a:schemeClr val="accent5">
                    <a:lumMod val="75000"/>
                  </a:schemeClr>
                </a:solidFill>
              </a:rPr>
              <a:t>data science:</a:t>
            </a:r>
            <a:endParaRPr lang="en-US" dirty="0"/>
          </a:p>
        </p:txBody>
      </p:sp>
      <p:sp>
        <p:nvSpPr>
          <p:cNvPr id="3" name="Content Placeholder 2"/>
          <p:cNvSpPr>
            <a:spLocks noGrp="1"/>
          </p:cNvSpPr>
          <p:nvPr>
            <p:ph idx="1"/>
          </p:nvPr>
        </p:nvSpPr>
        <p:spPr>
          <a:xfrm>
            <a:off x="1536700" y="1296095"/>
            <a:ext cx="10515600" cy="790575"/>
          </a:xfrm>
        </p:spPr>
        <p:txBody>
          <a:bodyPr>
            <a:normAutofit/>
          </a:bodyPr>
          <a:lstStyle/>
          <a:p>
            <a:pPr marL="0" indent="0">
              <a:buNone/>
            </a:pPr>
            <a:r>
              <a:rPr lang="en-US" sz="3200" dirty="0" smtClean="0"/>
              <a:t>One-shot analysis of a static database</a:t>
            </a:r>
            <a:endParaRPr lang="en-US" sz="3200" dirty="0"/>
          </a:p>
        </p:txBody>
      </p:sp>
      <p:sp>
        <p:nvSpPr>
          <p:cNvPr id="4" name="Slide Number Placeholder 3"/>
          <p:cNvSpPr>
            <a:spLocks noGrp="1"/>
          </p:cNvSpPr>
          <p:nvPr>
            <p:ph type="sldNum" sz="quarter" idx="12"/>
          </p:nvPr>
        </p:nvSpPr>
        <p:spPr/>
        <p:txBody>
          <a:bodyPr/>
          <a:lstStyle/>
          <a:p>
            <a:fld id="{C6A279ED-94F6-F042-B936-D27A539B047B}" type="slidenum">
              <a:rPr lang="en-US" smtClean="0"/>
              <a:t>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833" y="2861092"/>
            <a:ext cx="3468485" cy="13604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64" y="2509828"/>
            <a:ext cx="3545905" cy="23667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851" y="2429570"/>
            <a:ext cx="3810000" cy="2527300"/>
          </a:xfrm>
          <a:prstGeom prst="rect">
            <a:avLst/>
          </a:prstGeom>
        </p:spPr>
      </p:pic>
    </p:spTree>
    <p:extLst>
      <p:ext uri="{BB962C8B-B14F-4D97-AF65-F5344CB8AC3E}">
        <p14:creationId xmlns:p14="http://schemas.microsoft.com/office/powerpoint/2010/main" val="1051574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15116"/>
                <a:ext cx="10515600" cy="4351338"/>
              </a:xfrm>
            </p:spPr>
            <p:txBody>
              <a:bodyPr/>
              <a:lstStyle/>
              <a:p>
                <a:pPr marL="0" indent="0">
                  <a:buNone/>
                </a:pPr>
                <a:r>
                  <a:rPr lang="en-US" u="sng" dirty="0" smtClean="0"/>
                  <a:t>Our fix:</a:t>
                </a:r>
                <a:r>
                  <a:rPr lang="en-US" dirty="0" smtClean="0"/>
                  <a:t> Reweight public database </a:t>
                </a:r>
                <a14:m>
                  <m:oMath xmlns:m="http://schemas.openxmlformats.org/officeDocument/2006/math">
                    <m:r>
                      <a:rPr lang="en-US" b="0" i="1" smtClean="0">
                        <a:latin typeface="Cambria Math" charset="0"/>
                      </a:rPr>
                      <m:t>𝑦</m:t>
                    </m:r>
                  </m:oMath>
                </a14:m>
                <a:r>
                  <a:rPr lang="en-US" dirty="0" smtClean="0"/>
                  <a:t> with uniform distribution when new data arrive:</a:t>
                </a:r>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𝑦</m:t>
                          </m:r>
                        </m:e>
                        <m:sub>
                          <m:r>
                            <a:rPr lang="en-US" b="0" i="1" smtClean="0">
                              <a:latin typeface="Cambria Math" charset="0"/>
                            </a:rPr>
                            <m:t>𝑖</m:t>
                          </m:r>
                        </m:sub>
                        <m:sup>
                          <m:r>
                            <a:rPr lang="en-US" b="0" i="1" smtClean="0">
                              <a:latin typeface="Cambria Math" charset="0"/>
                            </a:rPr>
                            <m:t>′</m:t>
                          </m:r>
                        </m:sup>
                      </m:sSubSup>
                      <m:r>
                        <a:rPr lang="en-US" b="0" i="1" smtClean="0">
                          <a:latin typeface="Cambria Math" charset="0"/>
                        </a:rPr>
                        <m:t>= </m:t>
                      </m:r>
                      <m:f>
                        <m:fPr>
                          <m:ctrlPr>
                            <a:rPr lang="mr-IN" b="0" i="1" smtClean="0">
                              <a:latin typeface="Cambria Math" charset="0"/>
                            </a:rPr>
                          </m:ctrlPr>
                        </m:fPr>
                        <m:num>
                          <m:r>
                            <a:rPr lang="en-US" b="0" i="1" smtClean="0">
                              <a:latin typeface="Cambria Math" charset="0"/>
                            </a:rPr>
                            <m:t>𝑛</m:t>
                          </m:r>
                        </m:num>
                        <m:den>
                          <m:r>
                            <a:rPr lang="en-US" b="0" i="1" smtClean="0">
                              <a:latin typeface="Cambria Math" charset="0"/>
                            </a:rPr>
                            <m:t>𝑛</m:t>
                          </m:r>
                          <m:r>
                            <a:rPr lang="en-US" b="0" i="1" smtClean="0">
                              <a:latin typeface="Cambria Math" charset="0"/>
                            </a:rPr>
                            <m:t>+1</m:t>
                          </m:r>
                        </m:den>
                      </m:f>
                      <m:sSub>
                        <m:sSubPr>
                          <m:ctrlPr>
                            <a:rPr lang="en-US" b="0" i="1" smtClean="0">
                              <a:latin typeface="Cambria Math" charset="0"/>
                            </a:rPr>
                          </m:ctrlPr>
                        </m:sSubPr>
                        <m:e>
                          <m:r>
                            <a:rPr lang="en-US" b="0" i="1" smtClean="0">
                              <a:latin typeface="Cambria Math" charset="0"/>
                            </a:rPr>
                            <m:t>𝑦</m:t>
                          </m:r>
                        </m:e>
                        <m:sub>
                          <m:r>
                            <a:rPr lang="en-US" b="0" i="1" smtClean="0">
                              <a:latin typeface="Cambria Math" charset="0"/>
                            </a:rPr>
                            <m:t>𝑖</m:t>
                          </m:r>
                        </m:sub>
                      </m:sSub>
                      <m:r>
                        <a:rPr lang="en-US" b="0" i="1" smtClean="0">
                          <a:latin typeface="Cambria Math" charset="0"/>
                        </a:rPr>
                        <m:t>+</m:t>
                      </m:r>
                      <m:f>
                        <m:fPr>
                          <m:ctrlPr>
                            <a:rPr lang="mr-IN" b="0" i="1" smtClean="0">
                              <a:latin typeface="Cambria Math" charset="0"/>
                            </a:rPr>
                          </m:ctrlPr>
                        </m:fPr>
                        <m:num>
                          <m:r>
                            <a:rPr lang="en-US" b="0" i="1" smtClean="0">
                              <a:latin typeface="Cambria Math" charset="0"/>
                            </a:rPr>
                            <m:t>1</m:t>
                          </m:r>
                        </m:num>
                        <m:den>
                          <m:r>
                            <a:rPr lang="en-US" b="0" i="1" smtClean="0">
                              <a:latin typeface="Cambria Math" charset="0"/>
                            </a:rPr>
                            <m:t>𝑛</m:t>
                          </m:r>
                          <m:r>
                            <a:rPr lang="en-US" b="0" i="1" smtClean="0">
                              <a:latin typeface="Cambria Math" charset="0"/>
                            </a:rPr>
                            <m:t>+1</m:t>
                          </m:r>
                        </m:den>
                      </m:f>
                      <m:f>
                        <m:fPr>
                          <m:ctrlPr>
                            <a:rPr lang="mr-IN" b="0" i="1" smtClean="0">
                              <a:latin typeface="Cambria Math" charset="0"/>
                            </a:rPr>
                          </m:ctrlPr>
                        </m:fPr>
                        <m:num>
                          <m:r>
                            <a:rPr lang="en-US" b="0" i="1" smtClean="0">
                              <a:latin typeface="Cambria Math" charset="0"/>
                            </a:rPr>
                            <m:t>1</m:t>
                          </m:r>
                        </m:num>
                        <m:den>
                          <m:r>
                            <a:rPr lang="en-US" b="0" i="1" smtClean="0">
                              <a:latin typeface="Cambria Math" charset="0"/>
                            </a:rPr>
                            <m:t>𝑁</m:t>
                          </m:r>
                        </m:den>
                      </m:f>
                      <m:r>
                        <a:rPr lang="en-US" b="0" i="0" smtClean="0">
                          <a:latin typeface="Cambria Math" charset="0"/>
                        </a:rPr>
                        <m:t>       </m:t>
                      </m:r>
                      <m:r>
                        <a:rPr lang="en-US" b="0" i="1" smtClean="0">
                          <a:latin typeface="Cambria Math" charset="0"/>
                        </a:rPr>
                        <m:t>∀</m:t>
                      </m:r>
                      <m:r>
                        <a:rPr lang="en-US" b="0" i="1" smtClean="0">
                          <a:latin typeface="Cambria Math" charset="0"/>
                        </a:rPr>
                        <m:t>𝑖</m:t>
                      </m:r>
                      <m:r>
                        <a:rPr lang="en-US" b="0" i="0" smtClean="0">
                          <a:latin typeface="Cambria Math" charset="0"/>
                        </a:rPr>
                        <m:t>  </m:t>
                      </m:r>
                    </m:oMath>
                  </m:oMathPara>
                </a14:m>
                <a:endParaRPr lang="en-US" dirty="0" smtClean="0"/>
              </a:p>
              <a:p>
                <a:pPr marL="0" indent="0">
                  <a:buNone/>
                </a:pPr>
                <a:r>
                  <a:rPr lang="en-US" dirty="0" smtClean="0"/>
                  <a:t>Now </a:t>
                </a:r>
                <a14:m>
                  <m:oMath xmlns:m="http://schemas.openxmlformats.org/officeDocument/2006/math">
                    <m:r>
                      <a:rPr lang="en-US" b="0" i="1" smtClean="0">
                        <a:latin typeface="Cambria Math" charset="0"/>
                      </a:rPr>
                      <m:t>𝑅𝐸</m:t>
                    </m:r>
                    <m:r>
                      <a:rPr lang="en-US" b="0" i="1" smtClean="0">
                        <a:latin typeface="Cambria Math" charset="0"/>
                      </a:rPr>
                      <m:t>(</m:t>
                    </m:r>
                    <m:r>
                      <a:rPr lang="en-US" b="0" i="1" smtClean="0">
                        <a:latin typeface="Cambria Math" charset="0"/>
                      </a:rPr>
                      <m:t>𝑥</m:t>
                    </m:r>
                    <m:r>
                      <a:rPr lang="en-US" b="0" i="1" smtClean="0">
                        <a:latin typeface="Cambria Math" charset="0"/>
                      </a:rPr>
                      <m:t>||</m:t>
                    </m:r>
                    <m:r>
                      <a:rPr lang="en-US" b="0" i="1" smtClean="0">
                        <a:latin typeface="Cambria Math" charset="0"/>
                      </a:rPr>
                      <m:t>𝑦</m:t>
                    </m:r>
                    <m:r>
                      <a:rPr lang="en-US" b="0" i="1" smtClean="0">
                        <a:latin typeface="Cambria Math" charset="0"/>
                      </a:rPr>
                      <m:t>)</m:t>
                    </m:r>
                  </m:oMath>
                </a14:m>
                <a:r>
                  <a:rPr lang="en-US" dirty="0" smtClean="0"/>
                  <a:t> increase is only </a:t>
                </a:r>
                <a14:m>
                  <m:oMath xmlns:m="http://schemas.openxmlformats.org/officeDocument/2006/math">
                    <m:r>
                      <a:rPr lang="en-US" b="0" i="1" smtClean="0">
                        <a:latin typeface="Cambria Math" charset="0"/>
                      </a:rPr>
                      <m:t> </m:t>
                    </m:r>
                    <m:f>
                      <m:fPr>
                        <m:ctrlPr>
                          <a:rPr lang="mr-IN" b="0" i="1" smtClean="0">
                            <a:latin typeface="Cambria Math" charset="0"/>
                          </a:rPr>
                        </m:ctrlPr>
                      </m:fPr>
                      <m:num>
                        <m:func>
                          <m:funcPr>
                            <m:ctrlPr>
                              <a:rPr lang="en-US" b="0" i="1" smtClean="0">
                                <a:latin typeface="Cambria Math" charset="0"/>
                              </a:rPr>
                            </m:ctrlPr>
                          </m:funcPr>
                          <m:fName>
                            <m:r>
                              <m:rPr>
                                <m:sty m:val="p"/>
                              </m:rPr>
                              <a:rPr lang="en-US" b="0" i="0" smtClean="0">
                                <a:latin typeface="Cambria Math" charset="0"/>
                              </a:rPr>
                              <m:t>log</m:t>
                            </m:r>
                          </m:fName>
                          <m:e>
                            <m:r>
                              <a:rPr lang="en-US" b="0" i="1" smtClean="0">
                                <a:latin typeface="Cambria Math" charset="0"/>
                              </a:rPr>
                              <m:t>𝑁</m:t>
                            </m:r>
                          </m:e>
                        </m:func>
                      </m:num>
                      <m:den>
                        <m:r>
                          <a:rPr lang="en-US" b="0" i="1" smtClean="0">
                            <a:latin typeface="Cambria Math" charset="0"/>
                          </a:rPr>
                          <m:t>𝑛</m:t>
                        </m:r>
                      </m:den>
                    </m:f>
                  </m:oMath>
                </a14:m>
                <a:r>
                  <a:rPr lang="en-US" dirty="0" smtClean="0"/>
                  <a:t> per new entry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15116"/>
                <a:ext cx="10515600" cy="4351338"/>
              </a:xfrm>
              <a:blipFill rotWithShape="0">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19</a:t>
            </a:fld>
            <a:endParaRPr lang="en-US"/>
          </a:p>
        </p:txBody>
      </p:sp>
      <p:cxnSp>
        <p:nvCxnSpPr>
          <p:cNvPr id="5" name="Straight Arrow Connector 4"/>
          <p:cNvCxnSpPr/>
          <p:nvPr/>
        </p:nvCxnSpPr>
        <p:spPr>
          <a:xfrm flipV="1">
            <a:off x="1587500" y="3848100"/>
            <a:ext cx="25400" cy="2590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62100" y="6438900"/>
            <a:ext cx="94361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12900" y="46228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41675" y="52705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70450" y="59182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41675" y="46355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70450" y="52832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a:off x="3302000" y="4635500"/>
            <a:ext cx="292100" cy="635000"/>
          </a:xfrm>
          <a:prstGeom prst="righ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408985" y="3757447"/>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𝑅𝐸</m:t>
                      </m:r>
                      <m:r>
                        <a:rPr lang="en-US" sz="2000" b="0" i="1" smtClean="0">
                          <a:latin typeface="Cambria Math" charset="0"/>
                        </a:rPr>
                        <m:t>(</m:t>
                      </m:r>
                      <m:r>
                        <a:rPr lang="en-US" sz="2000" b="0" i="1" smtClean="0">
                          <a:latin typeface="Cambria Math" charset="0"/>
                        </a:rPr>
                        <m:t>𝑥</m:t>
                      </m:r>
                      <m:r>
                        <a:rPr lang="en-US" sz="2000" b="0" i="1" smtClean="0">
                          <a:latin typeface="Cambria Math" charset="0"/>
                        </a:rPr>
                        <m:t>||</m:t>
                      </m:r>
                      <m:r>
                        <a:rPr lang="en-US" sz="2000" b="0" i="1" smtClean="0">
                          <a:latin typeface="Cambria Math" charset="0"/>
                        </a:rPr>
                        <m:t>𝑦</m:t>
                      </m:r>
                      <m:r>
                        <a:rPr lang="en-US" sz="2000" b="0" i="1" smtClean="0">
                          <a:latin typeface="Cambria Math" charset="0"/>
                        </a:rPr>
                        <m:t>)</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08985" y="3757447"/>
                <a:ext cx="777210" cy="400110"/>
              </a:xfrm>
              <a:prstGeom prst="rect">
                <a:avLst/>
              </a:prstGeom>
              <a:blipFill rotWithShape="0">
                <a:blip r:embed="rId4"/>
                <a:stretch>
                  <a:fillRect r="-5468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71875" y="4761468"/>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accent5">
                                  <a:lumMod val="75000"/>
                                </a:schemeClr>
                              </a:solidFill>
                              <a:latin typeface="Cambria Math" charset="0"/>
                            </a:rPr>
                          </m:ctrlPr>
                        </m:sSupPr>
                        <m:e>
                          <m:r>
                            <a:rPr lang="en-US" sz="2000" b="0" i="1" smtClean="0">
                              <a:solidFill>
                                <a:schemeClr val="accent5">
                                  <a:lumMod val="75000"/>
                                </a:schemeClr>
                              </a:solidFill>
                              <a:latin typeface="Cambria Math" charset="0"/>
                            </a:rPr>
                            <m:t>𝛼</m:t>
                          </m:r>
                        </m:e>
                        <m:sup>
                          <m:r>
                            <a:rPr lang="en-US" sz="2000" b="0" i="1" smtClean="0">
                              <a:solidFill>
                                <a:schemeClr val="accent5">
                                  <a:lumMod val="75000"/>
                                </a:schemeClr>
                              </a:solidFill>
                              <a:latin typeface="Cambria Math" charset="0"/>
                            </a:rPr>
                            <m:t>2</m:t>
                          </m:r>
                        </m:sup>
                      </m:sSup>
                      <m:r>
                        <a:rPr lang="en-US" sz="2000" b="0" i="1" smtClean="0">
                          <a:solidFill>
                            <a:schemeClr val="accent5">
                              <a:lumMod val="75000"/>
                            </a:schemeClr>
                          </a:solidFill>
                          <a:latin typeface="Cambria Math" charset="0"/>
                        </a:rPr>
                        <m:t>/4</m:t>
                      </m:r>
                    </m:oMath>
                  </m:oMathPara>
                </a14:m>
                <a:endParaRPr lang="en-US" sz="2000" dirty="0">
                  <a:solidFill>
                    <a:schemeClr val="accent5">
                      <a:lumMod val="75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571875" y="4761468"/>
                <a:ext cx="777210" cy="400110"/>
              </a:xfrm>
              <a:prstGeom prst="rect">
                <a:avLst/>
              </a:prstGeom>
              <a:blipFill rotWithShape="0">
                <a:blip r:embed="rId5"/>
                <a:stretch>
                  <a:fillRect b="-13636"/>
                </a:stretch>
              </a:blipFill>
            </p:spPr>
            <p:txBody>
              <a:bodyPr/>
              <a:lstStyle/>
              <a:p>
                <a:r>
                  <a:rPr lang="en-US">
                    <a:noFill/>
                  </a:rPr>
                  <a:t> </a:t>
                </a:r>
              </a:p>
            </p:txBody>
          </p:sp>
        </mc:Fallback>
      </mc:AlternateContent>
      <p:sp>
        <p:nvSpPr>
          <p:cNvPr id="16" name="Right Brace 15"/>
          <p:cNvSpPr/>
          <p:nvPr/>
        </p:nvSpPr>
        <p:spPr>
          <a:xfrm>
            <a:off x="4914900" y="5283200"/>
            <a:ext cx="292100" cy="635000"/>
          </a:xfrm>
          <a:prstGeom prst="righ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5184775" y="5409168"/>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accent5">
                                  <a:lumMod val="75000"/>
                                </a:schemeClr>
                              </a:solidFill>
                              <a:latin typeface="Cambria Math" charset="0"/>
                            </a:rPr>
                          </m:ctrlPr>
                        </m:sSupPr>
                        <m:e>
                          <m:r>
                            <a:rPr lang="en-US" sz="2000" b="0" i="1" smtClean="0">
                              <a:solidFill>
                                <a:schemeClr val="accent5">
                                  <a:lumMod val="75000"/>
                                </a:schemeClr>
                              </a:solidFill>
                              <a:latin typeface="Cambria Math" charset="0"/>
                            </a:rPr>
                            <m:t>𝛼</m:t>
                          </m:r>
                        </m:e>
                        <m:sup>
                          <m:r>
                            <a:rPr lang="en-US" sz="2000" b="0" i="1" smtClean="0">
                              <a:solidFill>
                                <a:schemeClr val="accent5">
                                  <a:lumMod val="75000"/>
                                </a:schemeClr>
                              </a:solidFill>
                              <a:latin typeface="Cambria Math" charset="0"/>
                            </a:rPr>
                            <m:t>2</m:t>
                          </m:r>
                        </m:sup>
                      </m:sSup>
                      <m:r>
                        <a:rPr lang="en-US" sz="2000" b="0" i="1" smtClean="0">
                          <a:solidFill>
                            <a:schemeClr val="accent5">
                              <a:lumMod val="75000"/>
                            </a:schemeClr>
                          </a:solidFill>
                          <a:latin typeface="Cambria Math" charset="0"/>
                        </a:rPr>
                        <m:t>/4</m:t>
                      </m:r>
                    </m:oMath>
                  </m:oMathPara>
                </a14:m>
                <a:endParaRPr lang="en-US" sz="2000" dirty="0">
                  <a:solidFill>
                    <a:schemeClr val="accent5">
                      <a:lumMod val="7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184775" y="5409168"/>
                <a:ext cx="777210" cy="400110"/>
              </a:xfrm>
              <a:prstGeom prst="rect">
                <a:avLst/>
              </a:prstGeom>
              <a:blipFill rotWithShape="0">
                <a:blip r:embed="rId5"/>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57915" y="4403635"/>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accent5">
                                  <a:lumMod val="75000"/>
                                </a:schemeClr>
                              </a:solidFill>
                              <a:latin typeface="Cambria Math" charset="0"/>
                            </a:rPr>
                          </m:ctrlPr>
                        </m:funcPr>
                        <m:fName>
                          <m:r>
                            <m:rPr>
                              <m:sty m:val="p"/>
                            </m:rPr>
                            <a:rPr lang="en-US" sz="2000" b="0" i="0" smtClean="0">
                              <a:solidFill>
                                <a:schemeClr val="accent5">
                                  <a:lumMod val="75000"/>
                                </a:schemeClr>
                              </a:solidFill>
                              <a:latin typeface="Cambria Math" charset="0"/>
                            </a:rPr>
                            <m:t>log</m:t>
                          </m:r>
                        </m:fName>
                        <m:e>
                          <m:r>
                            <a:rPr lang="en-US" sz="2000" b="0" i="1" smtClean="0">
                              <a:solidFill>
                                <a:schemeClr val="accent5">
                                  <a:lumMod val="75000"/>
                                </a:schemeClr>
                              </a:solidFill>
                              <a:latin typeface="Cambria Math" charset="0"/>
                            </a:rPr>
                            <m:t>𝑁</m:t>
                          </m:r>
                        </m:e>
                      </m:func>
                    </m:oMath>
                  </m:oMathPara>
                </a14:m>
                <a:endParaRPr lang="en-US" sz="2000" dirty="0">
                  <a:solidFill>
                    <a:schemeClr val="accent5">
                      <a:lumMod val="75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57915" y="4403635"/>
                <a:ext cx="777210" cy="400110"/>
              </a:xfrm>
              <a:prstGeom prst="rect">
                <a:avLst/>
              </a:prstGeom>
              <a:blipFill rotWithShape="0">
                <a:blip r:embed="rId6"/>
                <a:stretch>
                  <a:fillRect l="-1575"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297190" y="6464300"/>
                <a:ext cx="7772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𝑡</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0297190" y="6464300"/>
                <a:ext cx="777210" cy="400110"/>
              </a:xfrm>
              <a:prstGeom prst="rect">
                <a:avLst/>
              </a:prstGeom>
              <a:blipFill rotWithShape="0">
                <a:blip r:embed="rId7"/>
                <a:stretch>
                  <a:fillRect/>
                </a:stretch>
              </a:blipFill>
            </p:spPr>
            <p:txBody>
              <a:bodyPr/>
              <a:lstStyle/>
              <a:p>
                <a:r>
                  <a:rPr lang="en-US">
                    <a:noFill/>
                  </a:rPr>
                  <a:t> </a:t>
                </a:r>
              </a:p>
            </p:txBody>
          </p:sp>
        </mc:Fallback>
      </mc:AlternateContent>
      <p:cxnSp>
        <p:nvCxnSpPr>
          <p:cNvPr id="23" name="Straight Connector 22"/>
          <p:cNvCxnSpPr/>
          <p:nvPr/>
        </p:nvCxnSpPr>
        <p:spPr>
          <a:xfrm>
            <a:off x="6499224" y="46482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127999" y="52959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756774" y="5943600"/>
            <a:ext cx="1628775" cy="12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127999" y="46609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756774" y="5308600"/>
            <a:ext cx="0" cy="6477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ight Brace 27"/>
          <p:cNvSpPr/>
          <p:nvPr/>
        </p:nvSpPr>
        <p:spPr>
          <a:xfrm rot="16200000">
            <a:off x="3771830" y="1179275"/>
            <a:ext cx="479565" cy="4752975"/>
          </a:xfrm>
          <a:prstGeom prst="righ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3200401" y="2911445"/>
            <a:ext cx="1816100" cy="400110"/>
          </a:xfrm>
          <a:prstGeom prst="rect">
            <a:avLst/>
          </a:prstGeom>
          <a:noFill/>
          <a:ln>
            <a:solidFill>
              <a:schemeClr val="accent5">
                <a:lumMod val="75000"/>
              </a:schemeClr>
            </a:solidFill>
          </a:ln>
        </p:spPr>
        <p:txBody>
          <a:bodyPr wrap="square" rtlCol="0">
            <a:spAutoFit/>
          </a:bodyPr>
          <a:lstStyle/>
          <a:p>
            <a:r>
              <a:rPr lang="en-US" sz="2000" b="0" dirty="0" smtClean="0">
                <a:solidFill>
                  <a:schemeClr val="accent5">
                    <a:lumMod val="75000"/>
                  </a:schemeClr>
                </a:solidFill>
              </a:rPr>
              <a:t>Database size n</a:t>
            </a:r>
          </a:p>
        </p:txBody>
      </p:sp>
      <p:sp>
        <p:nvSpPr>
          <p:cNvPr id="30" name="Right Brace 29"/>
          <p:cNvSpPr/>
          <p:nvPr/>
        </p:nvSpPr>
        <p:spPr>
          <a:xfrm rot="16200000">
            <a:off x="8711505" y="1118325"/>
            <a:ext cx="464941" cy="4889500"/>
          </a:xfrm>
          <a:prstGeom prst="righ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8089900" y="2911445"/>
            <a:ext cx="2082800" cy="400110"/>
          </a:xfrm>
          <a:prstGeom prst="rect">
            <a:avLst/>
          </a:prstGeom>
          <a:noFill/>
          <a:ln>
            <a:solidFill>
              <a:schemeClr val="accent5">
                <a:lumMod val="75000"/>
              </a:schemeClr>
            </a:solidFill>
          </a:ln>
        </p:spPr>
        <p:txBody>
          <a:bodyPr wrap="square" rtlCol="0">
            <a:spAutoFit/>
          </a:bodyPr>
          <a:lstStyle/>
          <a:p>
            <a:r>
              <a:rPr lang="en-US" sz="2000" b="0" dirty="0" smtClean="0">
                <a:solidFill>
                  <a:schemeClr val="accent5">
                    <a:lumMod val="75000"/>
                  </a:schemeClr>
                </a:solidFill>
              </a:rPr>
              <a:t>Database size </a:t>
            </a:r>
            <a:r>
              <a:rPr lang="en-US" sz="2000" b="0" dirty="0" err="1" smtClean="0">
                <a:solidFill>
                  <a:schemeClr val="accent5">
                    <a:lumMod val="75000"/>
                  </a:schemeClr>
                </a:solidFill>
              </a:rPr>
              <a:t>n+k</a:t>
            </a:r>
            <a:endParaRPr lang="en-US" sz="2000" b="0" dirty="0" smtClean="0">
              <a:solidFill>
                <a:schemeClr val="accent5">
                  <a:lumMod val="75000"/>
                </a:schemeClr>
              </a:solidFill>
            </a:endParaRPr>
          </a:p>
        </p:txBody>
      </p:sp>
      <p:sp>
        <p:nvSpPr>
          <p:cNvPr id="32" name="Oval 31"/>
          <p:cNvSpPr/>
          <p:nvPr/>
        </p:nvSpPr>
        <p:spPr>
          <a:xfrm>
            <a:off x="6087730" y="3886200"/>
            <a:ext cx="681370" cy="2349500"/>
          </a:xfrm>
          <a:prstGeom prst="ellipse">
            <a:avLst/>
          </a:prstGeom>
          <a:solidFill>
            <a:srgbClr val="00B050">
              <a:alpha val="32941"/>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6762084" y="5033829"/>
                <a:ext cx="777210" cy="7937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00B050"/>
                              </a:solidFill>
                              <a:latin typeface="Cambria Math" charset="0"/>
                            </a:rPr>
                          </m:ctrlPr>
                        </m:fPr>
                        <m:num>
                          <m:func>
                            <m:funcPr>
                              <m:ctrlPr>
                                <a:rPr lang="en-US" sz="2400" b="0" i="1" smtClean="0">
                                  <a:solidFill>
                                    <a:srgbClr val="00B050"/>
                                  </a:solidFill>
                                  <a:latin typeface="Cambria Math" charset="0"/>
                                </a:rPr>
                              </m:ctrlPr>
                            </m:funcPr>
                            <m:fName>
                              <m:r>
                                <m:rPr>
                                  <m:sty m:val="p"/>
                                </m:rPr>
                                <a:rPr lang="en-US" sz="2400" b="0" i="0" smtClean="0">
                                  <a:solidFill>
                                    <a:srgbClr val="00B050"/>
                                  </a:solidFill>
                                  <a:latin typeface="Cambria Math" charset="0"/>
                                </a:rPr>
                                <m:t>log</m:t>
                              </m:r>
                            </m:fName>
                            <m:e>
                              <m:r>
                                <a:rPr lang="en-US" sz="2400" b="0" i="1" smtClean="0">
                                  <a:solidFill>
                                    <a:srgbClr val="00B050"/>
                                  </a:solidFill>
                                  <a:latin typeface="Cambria Math" charset="0"/>
                                </a:rPr>
                                <m:t>𝑁</m:t>
                              </m:r>
                            </m:e>
                          </m:func>
                        </m:num>
                        <m:den>
                          <m:r>
                            <a:rPr lang="en-US" sz="2400" b="0" i="1" smtClean="0">
                              <a:solidFill>
                                <a:srgbClr val="00B050"/>
                              </a:solidFill>
                              <a:latin typeface="Cambria Math" charset="0"/>
                            </a:rPr>
                            <m:t>𝑛</m:t>
                          </m:r>
                        </m:den>
                      </m:f>
                    </m:oMath>
                  </m:oMathPara>
                </a14:m>
                <a:endParaRPr lang="en-US" sz="2400" dirty="0">
                  <a:solidFill>
                    <a:srgbClr val="00B05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6762084" y="5033829"/>
                <a:ext cx="777210" cy="793743"/>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8621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Main result: PMWG</a:t>
            </a: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lnSpc>
                    <a:spcPct val="100000"/>
                  </a:lnSpc>
                  <a:spcBef>
                    <a:spcPts val="0"/>
                  </a:spcBef>
                  <a:buNone/>
                </a:pPr>
                <a:r>
                  <a:rPr lang="en-US" u="sng" dirty="0" smtClean="0"/>
                  <a:t>Theorem:</a:t>
                </a:r>
                <a:r>
                  <a:rPr lang="en-US" dirty="0" smtClean="0"/>
                  <a:t> PMWG(</a:t>
                </a:r>
                <a14:m>
                  <m:oMath xmlns:m="http://schemas.openxmlformats.org/officeDocument/2006/math">
                    <m:r>
                      <a:rPr lang="en-US" b="0" i="1" smtClean="0">
                        <a:latin typeface="Cambria Math" charset="0"/>
                      </a:rPr>
                      <m:t>𝑋</m:t>
                    </m:r>
                    <m:r>
                      <a:rPr lang="en-US" b="0" i="1" smtClean="0">
                        <a:latin typeface="Cambria Math" charset="0"/>
                      </a:rPr>
                      <m:t>,</m:t>
                    </m:r>
                    <m:r>
                      <a:rPr lang="en-US" b="0" i="1" smtClean="0">
                        <a:latin typeface="Cambria Math" charset="0"/>
                      </a:rPr>
                      <m:t>𝐹</m:t>
                    </m:r>
                    <m:r>
                      <a:rPr lang="en-US" b="0" i="1" smtClean="0">
                        <a:latin typeface="Cambria Math" charset="0"/>
                      </a:rPr>
                      <m:t>,</m:t>
                    </m:r>
                    <m:r>
                      <a:rPr lang="en-US" b="0" i="1" smtClean="0">
                        <a:latin typeface="Cambria Math" charset="0"/>
                      </a:rPr>
                      <m:t>𝜖</m:t>
                    </m:r>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𝛽</m:t>
                    </m:r>
                    <m:r>
                      <a:rPr lang="en-US" b="0" i="1" smtClean="0">
                        <a:latin typeface="Cambria Math" charset="0"/>
                      </a:rPr>
                      <m:t>,</m:t>
                    </m:r>
                    <m:r>
                      <a:rPr lang="en-US" b="0" i="1" smtClean="0">
                        <a:latin typeface="Cambria Math" charset="0"/>
                      </a:rPr>
                      <m:t>𝑛</m:t>
                    </m:r>
                  </m:oMath>
                </a14:m>
                <a:r>
                  <a:rPr lang="en-US" dirty="0" smtClean="0"/>
                  <a:t>) is </a:t>
                </a:r>
                <a14:m>
                  <m:oMath xmlns:m="http://schemas.openxmlformats.org/officeDocument/2006/math">
                    <m:r>
                      <a:rPr lang="en-US" b="0" i="1" smtClean="0">
                        <a:latin typeface="Cambria Math" charset="0"/>
                      </a:rPr>
                      <m:t>𝜖</m:t>
                    </m:r>
                  </m:oMath>
                </a14:m>
                <a:r>
                  <a:rPr lang="en-US" dirty="0" smtClean="0"/>
                  <a:t>-differentially private and </a:t>
                </a:r>
                <a14:m>
                  <m:oMath xmlns:m="http://schemas.openxmlformats.org/officeDocument/2006/math">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𝛽</m:t>
                    </m:r>
                    <m:r>
                      <a:rPr lang="en-US" b="0" i="1" smtClean="0">
                        <a:latin typeface="Cambria Math" charset="0"/>
                      </a:rPr>
                      <m:t>)</m:t>
                    </m:r>
                  </m:oMath>
                </a14:m>
                <a:r>
                  <a:rPr lang="en-US" dirty="0" smtClean="0"/>
                  <a:t>-accurate for query stream </a:t>
                </a:r>
                <a14:m>
                  <m:oMath xmlns:m="http://schemas.openxmlformats.org/officeDocument/2006/math">
                    <m:r>
                      <a:rPr lang="en-US" b="0" i="1" smtClean="0">
                        <a:latin typeface="Cambria Math" charset="0"/>
                      </a:rPr>
                      <m:t>𝐹</m:t>
                    </m:r>
                  </m:oMath>
                </a14:m>
                <a:r>
                  <a:rPr lang="en-US" dirty="0" smtClean="0"/>
                  <a:t> that respects query budget </a:t>
                </a:r>
                <a14:m>
                  <m:oMath xmlns:m="http://schemas.openxmlformats.org/officeDocument/2006/math">
                    <m:r>
                      <m:rPr>
                        <m:sty m:val="p"/>
                      </m:rPr>
                      <a:rPr lang="en-US" b="0" i="0" smtClean="0">
                        <a:latin typeface="Cambria Math" charset="0"/>
                      </a:rPr>
                      <m:t>Θ</m:t>
                    </m:r>
                    <m:r>
                      <a:rPr lang="en-US" b="0" i="1" smtClean="0">
                        <a:latin typeface="Cambria Math" charset="0"/>
                      </a:rPr>
                      <m:t>(</m:t>
                    </m:r>
                    <m:r>
                      <a:rPr lang="en-US" b="0" i="1" smtClean="0">
                        <a:latin typeface="Cambria Math" charset="0"/>
                      </a:rPr>
                      <m:t>𝑘</m:t>
                    </m:r>
                    <m:func>
                      <m:funcPr>
                        <m:ctrlPr>
                          <a:rPr lang="en-US" b="0" i="1" smtClean="0">
                            <a:latin typeface="Cambria Math" charset="0"/>
                          </a:rPr>
                        </m:ctrlPr>
                      </m:funcPr>
                      <m:fName>
                        <m:r>
                          <m:rPr>
                            <m:sty m:val="p"/>
                          </m:rPr>
                          <a:rPr lang="en-US" b="0" i="0" smtClean="0">
                            <a:latin typeface="Cambria Math" charset="0"/>
                          </a:rPr>
                          <m:t>exp</m:t>
                        </m:r>
                      </m:fName>
                      <m:e>
                        <m:rad>
                          <m:radPr>
                            <m:degHide m:val="on"/>
                            <m:ctrlPr>
                              <a:rPr lang="en-US" b="0" i="1" smtClean="0">
                                <a:latin typeface="Cambria Math" charset="0"/>
                              </a:rPr>
                            </m:ctrlPr>
                          </m:radPr>
                          <m:deg/>
                          <m:e>
                            <m:r>
                              <a:rPr lang="en-US" b="0" i="1" smtClean="0">
                                <a:latin typeface="Cambria Math" charset="0"/>
                              </a:rPr>
                              <m:t>𝑡</m:t>
                            </m:r>
                          </m:e>
                        </m:rad>
                      </m:e>
                    </m:func>
                    <m:r>
                      <a:rPr lang="en-US" b="0" i="1" smtClean="0">
                        <a:latin typeface="Cambria Math" charset="0"/>
                      </a:rPr>
                      <m:t>)</m:t>
                    </m:r>
                  </m:oMath>
                </a14:m>
                <a:r>
                  <a:rPr lang="en-US" dirty="0" smtClean="0"/>
                  <a:t> at each time </a:t>
                </a:r>
                <a14:m>
                  <m:oMath xmlns:m="http://schemas.openxmlformats.org/officeDocument/2006/math">
                    <m:r>
                      <a:rPr lang="en-US" b="0" i="1" smtClean="0">
                        <a:latin typeface="Cambria Math" charset="0"/>
                      </a:rPr>
                      <m:t>𝑡</m:t>
                    </m:r>
                  </m:oMath>
                </a14:m>
                <a:r>
                  <a:rPr lang="en-US" dirty="0" smtClean="0"/>
                  <a:t>, for </a:t>
                </a:r>
                <a14:m>
                  <m:oMath xmlns:m="http://schemas.openxmlformats.org/officeDocument/2006/math">
                    <m:r>
                      <a:rPr lang="en-US" b="0" i="1" smtClean="0">
                        <a:latin typeface="Cambria Math" charset="0"/>
                      </a:rPr>
                      <m:t>𝛼</m:t>
                    </m:r>
                    <m:r>
                      <a:rPr lang="en-US" b="0" i="1" smtClean="0">
                        <a:latin typeface="Cambria Math" charset="0"/>
                      </a:rPr>
                      <m:t>≥</m:t>
                    </m:r>
                    <m:r>
                      <a:rPr lang="en-US" b="0" i="1" smtClean="0">
                        <a:latin typeface="Cambria Math" charset="0"/>
                      </a:rPr>
                      <m:t>𝐶</m:t>
                    </m:r>
                    <m:sSup>
                      <m:sSupPr>
                        <m:ctrlPr>
                          <a:rPr lang="en-US" b="0" i="1" smtClean="0">
                            <a:latin typeface="Cambria Math" charset="0"/>
                          </a:rPr>
                        </m:ctrlPr>
                      </m:sSupPr>
                      <m:e>
                        <m:d>
                          <m:dPr>
                            <m:ctrlPr>
                              <a:rPr lang="en-US" b="0" i="1" smtClean="0">
                                <a:latin typeface="Cambria Math" charset="0"/>
                              </a:rPr>
                            </m:ctrlPr>
                          </m:dPr>
                          <m:e>
                            <m:f>
                              <m:fPr>
                                <m:ctrlPr>
                                  <a:rPr lang="mr-IN" b="0" i="1" smtClean="0">
                                    <a:latin typeface="Cambria Math" charset="0"/>
                                  </a:rPr>
                                </m:ctrlPr>
                              </m:fPr>
                              <m:num>
                                <m:func>
                                  <m:funcPr>
                                    <m:ctrlPr>
                                      <a:rPr lang="en-US" b="0" i="1" smtClean="0">
                                        <a:latin typeface="Cambria Math" charset="0"/>
                                      </a:rPr>
                                    </m:ctrlPr>
                                  </m:funcPr>
                                  <m:fName>
                                    <m:r>
                                      <m:rPr>
                                        <m:sty m:val="p"/>
                                      </m:rPr>
                                      <a:rPr lang="en-US" b="0" i="0" smtClean="0">
                                        <a:latin typeface="Cambria Math" charset="0"/>
                                      </a:rPr>
                                      <m:t>log</m:t>
                                    </m:r>
                                  </m:fName>
                                  <m:e>
                                    <m:d>
                                      <m:dPr>
                                        <m:ctrlPr>
                                          <a:rPr lang="en-US" b="0" i="1" smtClean="0">
                                            <a:latin typeface="Cambria Math" charset="0"/>
                                          </a:rPr>
                                        </m:ctrlPr>
                                      </m:dPr>
                                      <m:e>
                                        <m:r>
                                          <a:rPr lang="en-US" b="0" i="1" smtClean="0">
                                            <a:latin typeface="Cambria Math" charset="0"/>
                                          </a:rPr>
                                          <m:t>𝑁𝑛</m:t>
                                        </m:r>
                                      </m:e>
                                    </m:d>
                                    <m:func>
                                      <m:funcPr>
                                        <m:ctrlPr>
                                          <a:rPr lang="en-US" b="0" i="1" smtClean="0">
                                            <a:latin typeface="Cambria Math" charset="0"/>
                                          </a:rPr>
                                        </m:ctrlPr>
                                      </m:funcPr>
                                      <m:fName>
                                        <m:r>
                                          <m:rPr>
                                            <m:sty m:val="p"/>
                                          </m:rPr>
                                          <a:rPr lang="en-US" b="0" i="0" smtClean="0">
                                            <a:latin typeface="Cambria Math" charset="0"/>
                                          </a:rPr>
                                          <m:t>log</m:t>
                                        </m:r>
                                      </m:fName>
                                      <m:e>
                                        <m:r>
                                          <a:rPr lang="en-US" b="0" i="1" smtClean="0">
                                            <a:latin typeface="Cambria Math" charset="0"/>
                                          </a:rPr>
                                          <m:t>(</m:t>
                                        </m:r>
                                        <m:f>
                                          <m:fPr>
                                            <m:ctrlPr>
                                              <a:rPr lang="en-US" b="0" i="1" smtClean="0">
                                                <a:latin typeface="Cambria Math" charset="0"/>
                                              </a:rPr>
                                            </m:ctrlPr>
                                          </m:fPr>
                                          <m:num>
                                            <m:r>
                                              <a:rPr lang="en-US" b="0" i="1" smtClean="0">
                                                <a:latin typeface="Cambria Math" charset="0"/>
                                              </a:rPr>
                                              <m:t>𝑘𝑛</m:t>
                                            </m:r>
                                          </m:num>
                                          <m:den>
                                            <m:r>
                                              <a:rPr lang="en-US" b="0" i="1" smtClean="0">
                                                <a:latin typeface="Cambria Math" charset="0"/>
                                              </a:rPr>
                                              <m:t>𝛽</m:t>
                                            </m:r>
                                          </m:den>
                                        </m:f>
                                        <m:r>
                                          <a:rPr lang="en-US" b="0" i="1" smtClean="0">
                                            <a:latin typeface="Cambria Math" charset="0"/>
                                          </a:rPr>
                                          <m:t>)</m:t>
                                        </m:r>
                                      </m:e>
                                    </m:func>
                                  </m:e>
                                </m:func>
                              </m:num>
                              <m:den>
                                <m:r>
                                  <a:rPr lang="en-US" b="0" i="1" smtClean="0">
                                    <a:latin typeface="Cambria Math" charset="0"/>
                                  </a:rPr>
                                  <m:t>𝑛</m:t>
                                </m:r>
                                <m:r>
                                  <a:rPr lang="en-US" b="0" i="1" smtClean="0">
                                    <a:latin typeface="Cambria Math" charset="0"/>
                                  </a:rPr>
                                  <m:t>𝜖</m:t>
                                </m:r>
                              </m:den>
                            </m:f>
                          </m:e>
                        </m:d>
                      </m:e>
                      <m:sup>
                        <m:r>
                          <a:rPr lang="en-US" b="0" i="1" smtClean="0">
                            <a:latin typeface="Cambria Math" charset="0"/>
                          </a:rPr>
                          <m:t>1/3</m:t>
                        </m:r>
                      </m:sup>
                    </m:sSup>
                    <m:r>
                      <a:rPr lang="en-US" b="0" i="1" smtClean="0">
                        <a:latin typeface="Cambria Math" charset="0"/>
                      </a:rPr>
                      <m:t>.</m:t>
                    </m:r>
                  </m:oMath>
                </a14:m>
                <a:endParaRPr lang="en-US" dirty="0" smtClean="0"/>
              </a:p>
              <a:p>
                <a:pPr marL="0" lvl="0" indent="0">
                  <a:lnSpc>
                    <a:spcPct val="100000"/>
                  </a:lnSpc>
                  <a:spcBef>
                    <a:spcPts val="0"/>
                  </a:spcBef>
                  <a:buNone/>
                </a:pPr>
                <a:endParaRPr lang="en-US" dirty="0" smtClean="0"/>
              </a:p>
              <a:p>
                <a:pPr marL="0" lvl="0" indent="0">
                  <a:lnSpc>
                    <a:spcPct val="100000"/>
                  </a:lnSpc>
                  <a:spcBef>
                    <a:spcPts val="0"/>
                  </a:spcBef>
                  <a:buNone/>
                </a:pPr>
                <a:endParaRPr lang="en-US" dirty="0"/>
              </a:p>
              <a:p>
                <a:pPr marL="0" lvl="0" indent="0">
                  <a:lnSpc>
                    <a:spcPct val="100000"/>
                  </a:lnSpc>
                  <a:spcBef>
                    <a:spcPts val="0"/>
                  </a:spcBef>
                  <a:buNone/>
                </a:pPr>
                <a:r>
                  <a:rPr lang="en-US" u="sng" dirty="0" smtClean="0"/>
                  <a:t>In the paper:</a:t>
                </a:r>
                <a:r>
                  <a:rPr lang="en-US" dirty="0" smtClean="0"/>
                  <a:t> extend to </a:t>
                </a:r>
                <a14:m>
                  <m:oMath xmlns:m="http://schemas.openxmlformats.org/officeDocument/2006/math">
                    <m:r>
                      <a:rPr lang="en-US" b="0" i="1" smtClean="0">
                        <a:latin typeface="Cambria Math" charset="0"/>
                      </a:rPr>
                      <m:t>(</m:t>
                    </m:r>
                    <m:r>
                      <a:rPr lang="en-US" b="0" i="1" smtClean="0">
                        <a:latin typeface="Cambria Math" charset="0"/>
                      </a:rPr>
                      <m:t>𝜖</m:t>
                    </m:r>
                    <m:r>
                      <a:rPr lang="en-US" b="0" i="1" smtClean="0">
                        <a:latin typeface="Cambria Math" charset="0"/>
                      </a:rPr>
                      <m:t>,</m:t>
                    </m:r>
                    <m:r>
                      <a:rPr lang="en-US" b="0" i="1" smtClean="0">
                        <a:latin typeface="Cambria Math" charset="0"/>
                      </a:rPr>
                      <m:t>𝛿</m:t>
                    </m:r>
                    <m:r>
                      <a:rPr lang="en-US" b="0" i="1" smtClean="0">
                        <a:latin typeface="Cambria Math" charset="0"/>
                      </a:rPr>
                      <m:t>)</m:t>
                    </m:r>
                  </m:oMath>
                </a14:m>
                <a:r>
                  <a:rPr lang="en-US" dirty="0" smtClean="0"/>
                  <a:t>-differential privacy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1261" r="-11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20</a:t>
            </a:fld>
            <a:endParaRPr lang="en-US"/>
          </a:p>
        </p:txBody>
      </p:sp>
      <p:sp>
        <p:nvSpPr>
          <p:cNvPr id="5" name="Rounded Rectangle 4"/>
          <p:cNvSpPr/>
          <p:nvPr/>
        </p:nvSpPr>
        <p:spPr>
          <a:xfrm>
            <a:off x="7696200" y="3276600"/>
            <a:ext cx="3517900" cy="8762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Asymptotically no loss in accuracy relative to static setting!</a:t>
            </a:r>
            <a:endParaRPr lang="en-US" dirty="0">
              <a:solidFill>
                <a:sysClr val="windowText" lastClr="000000"/>
              </a:solidFill>
            </a:endParaRPr>
          </a:p>
        </p:txBody>
      </p:sp>
    </p:spTree>
    <p:extLst>
      <p:ext uri="{BB962C8B-B14F-4D97-AF65-F5344CB8AC3E}">
        <p14:creationId xmlns:p14="http://schemas.microsoft.com/office/powerpoint/2010/main" val="187986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25"/>
            <a:ext cx="10515600" cy="1325563"/>
          </a:xfrm>
        </p:spPr>
        <p:txBody>
          <a:bodyPr/>
          <a:lstStyle/>
          <a:p>
            <a:r>
              <a:rPr lang="en-US" dirty="0" smtClean="0">
                <a:solidFill>
                  <a:srgbClr val="941102"/>
                </a:solidFill>
              </a:rPr>
              <a:t>Outline of results</a:t>
            </a:r>
            <a:endParaRPr lang="en-US" dirty="0">
              <a:solidFill>
                <a:srgbClr val="941102"/>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solidFill>
                  <a:srgbClr val="0070C0"/>
                </a:solidFill>
              </a:rPr>
              <a:t>Adaptive linear queries for growing databases</a:t>
            </a:r>
          </a:p>
          <a:p>
            <a:pPr lvl="1"/>
            <a:r>
              <a:rPr lang="en-US" dirty="0"/>
              <a:t>Background on Private Multiplicative Weights</a:t>
            </a:r>
          </a:p>
          <a:p>
            <a:pPr lvl="1"/>
            <a:r>
              <a:rPr lang="en-US" dirty="0"/>
              <a:t>What goes wrong with growing databases</a:t>
            </a:r>
          </a:p>
          <a:p>
            <a:pPr lvl="1"/>
            <a:r>
              <a:rPr lang="en-US" dirty="0"/>
              <a:t>Our algorithm and results</a:t>
            </a:r>
          </a:p>
          <a:p>
            <a:pPr marL="514350" indent="-514350">
              <a:buFont typeface="+mj-lt"/>
              <a:buAutoNum type="arabicPeriod"/>
            </a:pPr>
            <a:r>
              <a:rPr lang="en-US" dirty="0" smtClean="0">
                <a:solidFill>
                  <a:srgbClr val="0070C0"/>
                </a:solidFill>
              </a:rPr>
              <a:t>General transformations of static algorithms to growing setting</a:t>
            </a:r>
          </a:p>
          <a:p>
            <a:pPr lvl="1"/>
            <a:r>
              <a:rPr lang="en-US" dirty="0" smtClean="0"/>
              <a:t>Black box reduction to static setting</a:t>
            </a:r>
          </a:p>
          <a:p>
            <a:pPr lvl="1"/>
            <a:r>
              <a:rPr lang="en-US" dirty="0" smtClean="0"/>
              <a:t>Application to synthetic data generation</a:t>
            </a:r>
          </a:p>
          <a:p>
            <a:pPr lvl="1"/>
            <a:r>
              <a:rPr lang="en-US" dirty="0" smtClean="0"/>
              <a:t>Extensions &amp; application to ERM</a:t>
            </a:r>
          </a:p>
          <a:p>
            <a:pPr marL="514350" indent="-514350">
              <a:buFont typeface="+mj-lt"/>
              <a:buAutoNum type="arabicPeriod"/>
            </a:pPr>
            <a:r>
              <a:rPr lang="en-US" dirty="0" smtClean="0">
                <a:solidFill>
                  <a:srgbClr val="0070C0"/>
                </a:solidFill>
              </a:rPr>
              <a:t>Open questions</a:t>
            </a:r>
          </a:p>
        </p:txBody>
      </p:sp>
      <p:sp>
        <p:nvSpPr>
          <p:cNvPr id="4" name="Slide Number Placeholder 3"/>
          <p:cNvSpPr>
            <a:spLocks noGrp="1"/>
          </p:cNvSpPr>
          <p:nvPr>
            <p:ph type="sldNum" sz="quarter" idx="12"/>
          </p:nvPr>
        </p:nvSpPr>
        <p:spPr/>
        <p:txBody>
          <a:bodyPr/>
          <a:lstStyle/>
          <a:p>
            <a:fld id="{C6A279ED-94F6-F042-B936-D27A539B047B}" type="slidenum">
              <a:rPr lang="en-US" smtClean="0"/>
              <a:t>21</a:t>
            </a:fld>
            <a:endParaRPr lang="en-US"/>
          </a:p>
        </p:txBody>
      </p:sp>
    </p:spTree>
    <p:extLst>
      <p:ext uri="{BB962C8B-B14F-4D97-AF65-F5344CB8AC3E}">
        <p14:creationId xmlns:p14="http://schemas.microsoft.com/office/powerpoint/2010/main" val="159684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7398" y="981122"/>
            <a:ext cx="9144000" cy="2387600"/>
          </a:xfrm>
        </p:spPr>
        <p:txBody>
          <a:bodyPr>
            <a:normAutofit/>
          </a:bodyPr>
          <a:lstStyle/>
          <a:p>
            <a:r>
              <a:rPr lang="en-US" sz="5400" dirty="0" smtClean="0">
                <a:solidFill>
                  <a:schemeClr val="accent5">
                    <a:lumMod val="75000"/>
                  </a:schemeClr>
                </a:solidFill>
              </a:rPr>
              <a:t>Part 2:</a:t>
            </a:r>
            <a:br>
              <a:rPr lang="en-US" sz="5400" dirty="0" smtClean="0">
                <a:solidFill>
                  <a:schemeClr val="accent5">
                    <a:lumMod val="75000"/>
                  </a:schemeClr>
                </a:solidFill>
              </a:rPr>
            </a:br>
            <a:r>
              <a:rPr lang="en-US" sz="5400" dirty="0" smtClean="0">
                <a:solidFill>
                  <a:schemeClr val="accent5">
                    <a:lumMod val="75000"/>
                  </a:schemeClr>
                </a:solidFill>
              </a:rPr>
              <a:t>General reduction from dynamic setting to static setting</a:t>
            </a:r>
            <a:endParaRPr lang="en-US" dirty="0"/>
          </a:p>
        </p:txBody>
      </p:sp>
      <p:sp>
        <p:nvSpPr>
          <p:cNvPr id="4" name="Slide Number Placeholder 3"/>
          <p:cNvSpPr>
            <a:spLocks noGrp="1"/>
          </p:cNvSpPr>
          <p:nvPr>
            <p:ph type="sldNum" sz="quarter" idx="12"/>
          </p:nvPr>
        </p:nvSpPr>
        <p:spPr/>
        <p:txBody>
          <a:bodyPr/>
          <a:lstStyle/>
          <a:p>
            <a:fld id="{C6A279ED-94F6-F042-B936-D27A539B047B}" type="slidenum">
              <a:rPr lang="en-US" smtClean="0"/>
              <a:t>22</a:t>
            </a:fld>
            <a:endParaRPr lang="en-US"/>
          </a:p>
        </p:txBody>
      </p:sp>
      <p:sp>
        <p:nvSpPr>
          <p:cNvPr id="5" name="Rounded Rectangle 4"/>
          <p:cNvSpPr/>
          <p:nvPr/>
        </p:nvSpPr>
        <p:spPr>
          <a:xfrm>
            <a:off x="1434595" y="4325462"/>
            <a:ext cx="9436606" cy="1625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80899" y="4445765"/>
            <a:ext cx="9143999" cy="1384995"/>
          </a:xfrm>
          <a:prstGeom prst="rect">
            <a:avLst/>
          </a:prstGeom>
          <a:noFill/>
        </p:spPr>
        <p:txBody>
          <a:bodyPr wrap="square" rtlCol="0">
            <a:spAutoFit/>
          </a:bodyPr>
          <a:lstStyle/>
          <a:p>
            <a:r>
              <a:rPr lang="en-US" sz="2800" dirty="0" smtClean="0"/>
              <a:t>Assume a private and accurate algorithm in the static setting.  How can this be used as a subroutine for solving the same problem in the dynamic setting?</a:t>
            </a:r>
          </a:p>
        </p:txBody>
      </p:sp>
    </p:spTree>
    <p:extLst>
      <p:ext uri="{BB962C8B-B14F-4D97-AF65-F5344CB8AC3E}">
        <p14:creationId xmlns:p14="http://schemas.microsoft.com/office/powerpoint/2010/main" val="1637949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Ideal (easy) data growth</a:t>
            </a:r>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C6A279ED-94F6-F042-B936-D27A539B047B}" type="slidenum">
              <a:rPr lang="en-US" smtClean="0"/>
              <a:t>23</a:t>
            </a:fld>
            <a:endParaRPr lang="en-US"/>
          </a:p>
        </p:txBody>
      </p:sp>
      <p:grpSp>
        <p:nvGrpSpPr>
          <p:cNvPr id="27" name="Shape 79"/>
          <p:cNvGrpSpPr/>
          <p:nvPr/>
        </p:nvGrpSpPr>
        <p:grpSpPr>
          <a:xfrm>
            <a:off x="1442232" y="10209212"/>
            <a:ext cx="14443762" cy="2212523"/>
            <a:chOff x="2103881" y="11022120"/>
            <a:chExt cx="14443762" cy="2212523"/>
          </a:xfrm>
        </p:grpSpPr>
        <p:sp>
          <p:nvSpPr>
            <p:cNvPr id="28" name="Shape 80"/>
            <p:cNvSpPr/>
            <p:nvPr/>
          </p:nvSpPr>
          <p:spPr>
            <a:xfrm>
              <a:off x="2103881" y="12015169"/>
              <a:ext cx="2528593" cy="676200"/>
            </a:xfrm>
            <a:prstGeom prst="rect">
              <a:avLst/>
            </a:prstGeom>
            <a:blipFill rotWithShape="1">
              <a:blip r:embed="rId2">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cxnSp>
          <p:nvCxnSpPr>
            <p:cNvPr id="29" name="Shape 81"/>
            <p:cNvCxnSpPr/>
            <p:nvPr/>
          </p:nvCxnSpPr>
          <p:spPr>
            <a:xfrm rot="10800000" flipH="1">
              <a:off x="4767475" y="12037494"/>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0" name="Shape 82"/>
            <p:cNvCxnSpPr/>
            <p:nvPr/>
          </p:nvCxnSpPr>
          <p:spPr>
            <a:xfrm rot="10800000" flipH="1">
              <a:off x="5072275" y="12037500"/>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1" name="Shape 83"/>
            <p:cNvCxnSpPr/>
            <p:nvPr/>
          </p:nvCxnSpPr>
          <p:spPr>
            <a:xfrm rot="10800000" flipH="1">
              <a:off x="5377075" y="12037494"/>
              <a:ext cx="34200" cy="904500"/>
            </a:xfrm>
            <a:prstGeom prst="straightConnector1">
              <a:avLst/>
            </a:prstGeom>
            <a:noFill/>
            <a:ln w="76200" cap="flat" cmpd="sng">
              <a:solidFill>
                <a:srgbClr val="0000FF"/>
              </a:solidFill>
              <a:prstDash val="solid"/>
              <a:round/>
              <a:headEnd type="none" w="sm" len="sm"/>
              <a:tailEnd type="stealth" w="med" len="med"/>
            </a:ln>
          </p:spPr>
        </p:cxnSp>
        <p:sp>
          <p:nvSpPr>
            <p:cNvPr id="32" name="Shape 84"/>
            <p:cNvSpPr txBox="1"/>
            <p:nvPr/>
          </p:nvSpPr>
          <p:spPr>
            <a:xfrm>
              <a:off x="3651500" y="12716244"/>
              <a:ext cx="2840400" cy="518400"/>
            </a:xfrm>
            <a:prstGeom prst="rect">
              <a:avLst/>
            </a:prstGeom>
            <a:blipFill rotWithShape="1">
              <a:blip r:embed="rId3">
                <a:alphaModFix/>
              </a:blip>
              <a:stretch>
                <a:fillRect t="-9411" r="-1500" b="-7646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33" name="Shape 85"/>
            <p:cNvSpPr txBox="1"/>
            <p:nvPr/>
          </p:nvSpPr>
          <p:spPr>
            <a:xfrm>
              <a:off x="4855627" y="11235361"/>
              <a:ext cx="542000" cy="8061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34" name="Shape 86"/>
            <p:cNvSpPr/>
            <p:nvPr/>
          </p:nvSpPr>
          <p:spPr>
            <a:xfrm>
              <a:off x="5696163" y="11992007"/>
              <a:ext cx="2869075" cy="676200"/>
            </a:xfrm>
            <a:prstGeom prst="rect">
              <a:avLst/>
            </a:prstGeom>
            <a:blipFill rotWithShape="1">
              <a:blip r:embed="rId5">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cxnSp>
          <p:nvCxnSpPr>
            <p:cNvPr id="35" name="Shape 87"/>
            <p:cNvCxnSpPr/>
            <p:nvPr/>
          </p:nvCxnSpPr>
          <p:spPr>
            <a:xfrm rot="10800000" flipH="1">
              <a:off x="8876775" y="12014332"/>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6" name="Shape 88"/>
            <p:cNvCxnSpPr/>
            <p:nvPr/>
          </p:nvCxnSpPr>
          <p:spPr>
            <a:xfrm rot="10800000" flipH="1">
              <a:off x="9181575" y="12014338"/>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7" name="Shape 89"/>
            <p:cNvCxnSpPr/>
            <p:nvPr/>
          </p:nvCxnSpPr>
          <p:spPr>
            <a:xfrm rot="10800000" flipH="1">
              <a:off x="9486375" y="12014332"/>
              <a:ext cx="34200" cy="904500"/>
            </a:xfrm>
            <a:prstGeom prst="straightConnector1">
              <a:avLst/>
            </a:prstGeom>
            <a:noFill/>
            <a:ln w="76200" cap="flat" cmpd="sng">
              <a:solidFill>
                <a:srgbClr val="0000FF"/>
              </a:solidFill>
              <a:prstDash val="solid"/>
              <a:round/>
              <a:headEnd type="none" w="sm" len="sm"/>
              <a:tailEnd type="stealth" w="med" len="med"/>
            </a:ln>
          </p:spPr>
        </p:cxnSp>
        <p:sp>
          <p:nvSpPr>
            <p:cNvPr id="38" name="Shape 90"/>
            <p:cNvSpPr txBox="1"/>
            <p:nvPr/>
          </p:nvSpPr>
          <p:spPr>
            <a:xfrm>
              <a:off x="7760800" y="12693082"/>
              <a:ext cx="2840400" cy="518400"/>
            </a:xfrm>
            <a:prstGeom prst="rect">
              <a:avLst/>
            </a:prstGeom>
            <a:blipFill rotWithShape="1">
              <a:blip r:embed="rId6">
                <a:alphaModFix/>
              </a:blip>
              <a:stretch>
                <a:fillRect b="-2235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39" name="Shape 91"/>
            <p:cNvSpPr txBox="1"/>
            <p:nvPr/>
          </p:nvSpPr>
          <p:spPr>
            <a:xfrm>
              <a:off x="8569139" y="11089370"/>
              <a:ext cx="1317572" cy="8061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0" name="Shape 92"/>
            <p:cNvSpPr/>
            <p:nvPr/>
          </p:nvSpPr>
          <p:spPr>
            <a:xfrm>
              <a:off x="9719422" y="11992007"/>
              <a:ext cx="2758611" cy="676200"/>
            </a:xfrm>
            <a:prstGeom prst="rect">
              <a:avLst/>
            </a:prstGeom>
            <a:blipFill rotWithShape="1">
              <a:blip r:embed="rId8">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cxnSp>
          <p:nvCxnSpPr>
            <p:cNvPr id="41" name="Shape 93"/>
            <p:cNvCxnSpPr/>
            <p:nvPr/>
          </p:nvCxnSpPr>
          <p:spPr>
            <a:xfrm rot="10800000" flipH="1">
              <a:off x="12681274" y="12014332"/>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42" name="Shape 94"/>
            <p:cNvCxnSpPr/>
            <p:nvPr/>
          </p:nvCxnSpPr>
          <p:spPr>
            <a:xfrm rot="10800000" flipH="1">
              <a:off x="12986074" y="12014338"/>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43" name="Shape 95"/>
            <p:cNvCxnSpPr/>
            <p:nvPr/>
          </p:nvCxnSpPr>
          <p:spPr>
            <a:xfrm rot="10800000" flipH="1">
              <a:off x="13290873" y="12014332"/>
              <a:ext cx="34200" cy="904500"/>
            </a:xfrm>
            <a:prstGeom prst="straightConnector1">
              <a:avLst/>
            </a:prstGeom>
            <a:noFill/>
            <a:ln w="76200" cap="flat" cmpd="sng">
              <a:solidFill>
                <a:srgbClr val="0000FF"/>
              </a:solidFill>
              <a:prstDash val="solid"/>
              <a:round/>
              <a:headEnd type="none" w="sm" len="sm"/>
              <a:tailEnd type="stealth" w="med" len="med"/>
            </a:ln>
          </p:spPr>
        </p:cxnSp>
        <p:sp>
          <p:nvSpPr>
            <p:cNvPr id="44" name="Shape 96"/>
            <p:cNvSpPr txBox="1"/>
            <p:nvPr/>
          </p:nvSpPr>
          <p:spPr>
            <a:xfrm>
              <a:off x="11565299" y="12693082"/>
              <a:ext cx="2840400" cy="518400"/>
            </a:xfrm>
            <a:prstGeom prst="rect">
              <a:avLst/>
            </a:prstGeom>
            <a:blipFill rotWithShape="1">
              <a:blip r:embed="rId9">
                <a:alphaModFix/>
              </a:blip>
              <a:stretch>
                <a:fillRect b="-2235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5" name="Shape 97"/>
            <p:cNvSpPr/>
            <p:nvPr/>
          </p:nvSpPr>
          <p:spPr>
            <a:xfrm>
              <a:off x="13721086" y="11983741"/>
              <a:ext cx="1134000" cy="676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3600" b="0" i="0" u="none" strike="noStrike" cap="none">
                  <a:solidFill>
                    <a:srgbClr val="000000"/>
                  </a:solidFill>
                  <a:latin typeface="Arial"/>
                  <a:ea typeface="Arial"/>
                  <a:cs typeface="Arial"/>
                  <a:sym typeface="Arial"/>
                </a:rPr>
                <a:t>...</a:t>
              </a:r>
              <a:endParaRPr/>
            </a:p>
          </p:txBody>
        </p:sp>
        <p:sp>
          <p:nvSpPr>
            <p:cNvPr id="46" name="Shape 98"/>
            <p:cNvSpPr txBox="1"/>
            <p:nvPr/>
          </p:nvSpPr>
          <p:spPr>
            <a:xfrm>
              <a:off x="12339586" y="11162910"/>
              <a:ext cx="1317572" cy="806100"/>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7" name="Shape 99"/>
            <p:cNvSpPr/>
            <p:nvPr/>
          </p:nvSpPr>
          <p:spPr>
            <a:xfrm>
              <a:off x="14961005" y="11979273"/>
              <a:ext cx="1134000" cy="676200"/>
            </a:xfrm>
            <a:prstGeom prst="rect">
              <a:avLst/>
            </a:prstGeom>
            <a:blipFill rotWithShape="1">
              <a:blip r:embed="rId11">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8" name="Shape 100"/>
            <p:cNvSpPr txBox="1"/>
            <p:nvPr/>
          </p:nvSpPr>
          <p:spPr>
            <a:xfrm>
              <a:off x="14418359" y="11022120"/>
              <a:ext cx="2129284" cy="586165"/>
            </a:xfrm>
            <a:prstGeom prst="rect">
              <a:avLst/>
            </a:prstGeom>
            <a:blipFill rotWithShape="1">
              <a:blip r:embed="rId12">
                <a:alphaModFix/>
              </a:blip>
              <a:stretch>
                <a:fillRect b="-833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sp>
        <p:nvSpPr>
          <p:cNvPr id="93" name="Rectangle 92"/>
          <p:cNvSpPr/>
          <p:nvPr/>
        </p:nvSpPr>
        <p:spPr>
          <a:xfrm>
            <a:off x="444500" y="3098800"/>
            <a:ext cx="2057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 </a:t>
            </a:r>
            <a:r>
              <a:rPr lang="en-US" dirty="0" err="1" smtClean="0">
                <a:solidFill>
                  <a:sysClr val="windowText" lastClr="000000"/>
                </a:solidFill>
              </a:rPr>
              <a:t>datapoints</a:t>
            </a:r>
            <a:endParaRPr lang="en-US" dirty="0">
              <a:solidFill>
                <a:sysClr val="windowText" lastClr="000000"/>
              </a:solidFill>
            </a:endParaRPr>
          </a:p>
        </p:txBody>
      </p:sp>
      <p:sp>
        <p:nvSpPr>
          <p:cNvPr id="94" name="Down Arrow 93"/>
          <p:cNvSpPr/>
          <p:nvPr/>
        </p:nvSpPr>
        <p:spPr>
          <a:xfrm>
            <a:off x="2501900" y="1955800"/>
            <a:ext cx="508000"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2918305" y="2157968"/>
            <a:ext cx="1039067" cy="369332"/>
          </a:xfrm>
          <a:prstGeom prst="rect">
            <a:avLst/>
          </a:prstGeom>
          <a:noFill/>
        </p:spPr>
        <p:txBody>
          <a:bodyPr wrap="none" rtlCol="0">
            <a:spAutoFit/>
          </a:bodyPr>
          <a:lstStyle/>
          <a:p>
            <a:r>
              <a:rPr lang="en-US" dirty="0" smtClean="0"/>
              <a:t>k queries</a:t>
            </a:r>
            <a:endParaRPr lang="en-US" dirty="0"/>
          </a:p>
        </p:txBody>
      </p:sp>
      <p:sp>
        <p:nvSpPr>
          <p:cNvPr id="96" name="Rectangle 95"/>
          <p:cNvSpPr/>
          <p:nvPr/>
        </p:nvSpPr>
        <p:spPr>
          <a:xfrm>
            <a:off x="3125151" y="3098800"/>
            <a:ext cx="2057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 </a:t>
            </a:r>
            <a:r>
              <a:rPr lang="en-US" dirty="0" err="1" smtClean="0">
                <a:solidFill>
                  <a:sysClr val="windowText" lastClr="000000"/>
                </a:solidFill>
              </a:rPr>
              <a:t>datapoints</a:t>
            </a:r>
            <a:endParaRPr lang="en-US" dirty="0">
              <a:solidFill>
                <a:sysClr val="windowText" lastClr="000000"/>
              </a:solidFill>
            </a:endParaRPr>
          </a:p>
        </p:txBody>
      </p:sp>
      <p:sp>
        <p:nvSpPr>
          <p:cNvPr id="97" name="Down Arrow 96"/>
          <p:cNvSpPr/>
          <p:nvPr/>
        </p:nvSpPr>
        <p:spPr>
          <a:xfrm>
            <a:off x="5182551" y="1955800"/>
            <a:ext cx="508000"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5598956" y="2157968"/>
            <a:ext cx="1039067" cy="369332"/>
          </a:xfrm>
          <a:prstGeom prst="rect">
            <a:avLst/>
          </a:prstGeom>
          <a:noFill/>
        </p:spPr>
        <p:txBody>
          <a:bodyPr wrap="none" rtlCol="0">
            <a:spAutoFit/>
          </a:bodyPr>
          <a:lstStyle/>
          <a:p>
            <a:r>
              <a:rPr lang="en-US" dirty="0" smtClean="0"/>
              <a:t>k queries</a:t>
            </a:r>
            <a:endParaRPr lang="en-US" dirty="0"/>
          </a:p>
        </p:txBody>
      </p:sp>
      <p:sp>
        <p:nvSpPr>
          <p:cNvPr id="99" name="Rectangle 98"/>
          <p:cNvSpPr/>
          <p:nvPr/>
        </p:nvSpPr>
        <p:spPr>
          <a:xfrm>
            <a:off x="5805802" y="3098800"/>
            <a:ext cx="2057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 </a:t>
            </a:r>
            <a:r>
              <a:rPr lang="en-US" dirty="0" err="1" smtClean="0">
                <a:solidFill>
                  <a:sysClr val="windowText" lastClr="000000"/>
                </a:solidFill>
              </a:rPr>
              <a:t>datapoints</a:t>
            </a:r>
            <a:endParaRPr lang="en-US" dirty="0">
              <a:solidFill>
                <a:sysClr val="windowText" lastClr="000000"/>
              </a:solidFill>
            </a:endParaRPr>
          </a:p>
        </p:txBody>
      </p:sp>
      <p:sp>
        <p:nvSpPr>
          <p:cNvPr id="100" name="Down Arrow 99"/>
          <p:cNvSpPr/>
          <p:nvPr/>
        </p:nvSpPr>
        <p:spPr>
          <a:xfrm>
            <a:off x="7863202" y="1955800"/>
            <a:ext cx="508000"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8279607" y="2157968"/>
            <a:ext cx="1039067" cy="369332"/>
          </a:xfrm>
          <a:prstGeom prst="rect">
            <a:avLst/>
          </a:prstGeom>
          <a:noFill/>
        </p:spPr>
        <p:txBody>
          <a:bodyPr wrap="none" rtlCol="0">
            <a:spAutoFit/>
          </a:bodyPr>
          <a:lstStyle/>
          <a:p>
            <a:r>
              <a:rPr lang="en-US" dirty="0" smtClean="0"/>
              <a:t>k queries</a:t>
            </a:r>
            <a:endParaRPr lang="en-US" dirty="0"/>
          </a:p>
        </p:txBody>
      </p:sp>
      <p:sp>
        <p:nvSpPr>
          <p:cNvPr id="102" name="Rectangle 101"/>
          <p:cNvSpPr/>
          <p:nvPr/>
        </p:nvSpPr>
        <p:spPr>
          <a:xfrm>
            <a:off x="8486453" y="3098800"/>
            <a:ext cx="2057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 </a:t>
            </a:r>
            <a:r>
              <a:rPr lang="en-US" dirty="0" err="1" smtClean="0">
                <a:solidFill>
                  <a:sysClr val="windowText" lastClr="000000"/>
                </a:solidFill>
              </a:rPr>
              <a:t>datapoints</a:t>
            </a:r>
            <a:endParaRPr lang="en-US" dirty="0">
              <a:solidFill>
                <a:sysClr val="windowText" lastClr="000000"/>
              </a:solidFill>
            </a:endParaRPr>
          </a:p>
        </p:txBody>
      </p:sp>
      <p:sp>
        <p:nvSpPr>
          <p:cNvPr id="103" name="Down Arrow 102"/>
          <p:cNvSpPr/>
          <p:nvPr/>
        </p:nvSpPr>
        <p:spPr>
          <a:xfrm>
            <a:off x="10543853" y="1955800"/>
            <a:ext cx="508000"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0960258" y="2157968"/>
            <a:ext cx="1039067" cy="369332"/>
          </a:xfrm>
          <a:prstGeom prst="rect">
            <a:avLst/>
          </a:prstGeom>
          <a:noFill/>
        </p:spPr>
        <p:txBody>
          <a:bodyPr wrap="none" rtlCol="0">
            <a:spAutoFit/>
          </a:bodyPr>
          <a:lstStyle/>
          <a:p>
            <a:r>
              <a:rPr lang="en-US" dirty="0" smtClean="0"/>
              <a:t>k queries</a:t>
            </a:r>
            <a:endParaRPr lang="en-US" dirty="0"/>
          </a:p>
        </p:txBody>
      </p:sp>
    </p:spTree>
    <p:extLst>
      <p:ext uri="{BB962C8B-B14F-4D97-AF65-F5344CB8AC3E}">
        <p14:creationId xmlns:p14="http://schemas.microsoft.com/office/powerpoint/2010/main" val="82379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Ideal (easy) data growth</a:t>
            </a:r>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C6A279ED-94F6-F042-B936-D27A539B047B}" type="slidenum">
              <a:rPr lang="en-US" smtClean="0"/>
              <a:t>24</a:t>
            </a:fld>
            <a:endParaRPr lang="en-US"/>
          </a:p>
        </p:txBody>
      </p:sp>
      <p:grpSp>
        <p:nvGrpSpPr>
          <p:cNvPr id="27" name="Shape 79"/>
          <p:cNvGrpSpPr/>
          <p:nvPr/>
        </p:nvGrpSpPr>
        <p:grpSpPr>
          <a:xfrm>
            <a:off x="1442232" y="10209212"/>
            <a:ext cx="14443762" cy="2212523"/>
            <a:chOff x="2103881" y="11022120"/>
            <a:chExt cx="14443762" cy="2212523"/>
          </a:xfrm>
        </p:grpSpPr>
        <p:sp>
          <p:nvSpPr>
            <p:cNvPr id="28" name="Shape 80"/>
            <p:cNvSpPr/>
            <p:nvPr/>
          </p:nvSpPr>
          <p:spPr>
            <a:xfrm>
              <a:off x="2103881" y="12015169"/>
              <a:ext cx="2528593" cy="676200"/>
            </a:xfrm>
            <a:prstGeom prst="rect">
              <a:avLst/>
            </a:prstGeom>
            <a:blipFill rotWithShape="1">
              <a:blip r:embed="rId2">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cxnSp>
          <p:nvCxnSpPr>
            <p:cNvPr id="29" name="Shape 81"/>
            <p:cNvCxnSpPr/>
            <p:nvPr/>
          </p:nvCxnSpPr>
          <p:spPr>
            <a:xfrm rot="10800000" flipH="1">
              <a:off x="4767475" y="12037494"/>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0" name="Shape 82"/>
            <p:cNvCxnSpPr/>
            <p:nvPr/>
          </p:nvCxnSpPr>
          <p:spPr>
            <a:xfrm rot="10800000" flipH="1">
              <a:off x="5072275" y="12037500"/>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1" name="Shape 83"/>
            <p:cNvCxnSpPr/>
            <p:nvPr/>
          </p:nvCxnSpPr>
          <p:spPr>
            <a:xfrm rot="10800000" flipH="1">
              <a:off x="5377075" y="12037494"/>
              <a:ext cx="34200" cy="904500"/>
            </a:xfrm>
            <a:prstGeom prst="straightConnector1">
              <a:avLst/>
            </a:prstGeom>
            <a:noFill/>
            <a:ln w="76200" cap="flat" cmpd="sng">
              <a:solidFill>
                <a:srgbClr val="0000FF"/>
              </a:solidFill>
              <a:prstDash val="solid"/>
              <a:round/>
              <a:headEnd type="none" w="sm" len="sm"/>
              <a:tailEnd type="stealth" w="med" len="med"/>
            </a:ln>
          </p:spPr>
        </p:cxnSp>
        <p:sp>
          <p:nvSpPr>
            <p:cNvPr id="32" name="Shape 84"/>
            <p:cNvSpPr txBox="1"/>
            <p:nvPr/>
          </p:nvSpPr>
          <p:spPr>
            <a:xfrm>
              <a:off x="3651500" y="12716244"/>
              <a:ext cx="2840400" cy="518400"/>
            </a:xfrm>
            <a:prstGeom prst="rect">
              <a:avLst/>
            </a:prstGeom>
            <a:blipFill rotWithShape="1">
              <a:blip r:embed="rId3">
                <a:alphaModFix/>
              </a:blip>
              <a:stretch>
                <a:fillRect t="-9411" r="-1500" b="-7646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33" name="Shape 85"/>
            <p:cNvSpPr txBox="1"/>
            <p:nvPr/>
          </p:nvSpPr>
          <p:spPr>
            <a:xfrm>
              <a:off x="4855627" y="11235361"/>
              <a:ext cx="542000" cy="8061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34" name="Shape 86"/>
            <p:cNvSpPr/>
            <p:nvPr/>
          </p:nvSpPr>
          <p:spPr>
            <a:xfrm>
              <a:off x="5696163" y="11992007"/>
              <a:ext cx="2869075" cy="676200"/>
            </a:xfrm>
            <a:prstGeom prst="rect">
              <a:avLst/>
            </a:prstGeom>
            <a:blipFill rotWithShape="1">
              <a:blip r:embed="rId5">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cxnSp>
          <p:nvCxnSpPr>
            <p:cNvPr id="35" name="Shape 87"/>
            <p:cNvCxnSpPr/>
            <p:nvPr/>
          </p:nvCxnSpPr>
          <p:spPr>
            <a:xfrm rot="10800000" flipH="1">
              <a:off x="8876775" y="12014332"/>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6" name="Shape 88"/>
            <p:cNvCxnSpPr/>
            <p:nvPr/>
          </p:nvCxnSpPr>
          <p:spPr>
            <a:xfrm rot="10800000" flipH="1">
              <a:off x="9181575" y="12014338"/>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7" name="Shape 89"/>
            <p:cNvCxnSpPr/>
            <p:nvPr/>
          </p:nvCxnSpPr>
          <p:spPr>
            <a:xfrm rot="10800000" flipH="1">
              <a:off x="9486375" y="12014332"/>
              <a:ext cx="34200" cy="904500"/>
            </a:xfrm>
            <a:prstGeom prst="straightConnector1">
              <a:avLst/>
            </a:prstGeom>
            <a:noFill/>
            <a:ln w="76200" cap="flat" cmpd="sng">
              <a:solidFill>
                <a:srgbClr val="0000FF"/>
              </a:solidFill>
              <a:prstDash val="solid"/>
              <a:round/>
              <a:headEnd type="none" w="sm" len="sm"/>
              <a:tailEnd type="stealth" w="med" len="med"/>
            </a:ln>
          </p:spPr>
        </p:cxnSp>
        <p:sp>
          <p:nvSpPr>
            <p:cNvPr id="38" name="Shape 90"/>
            <p:cNvSpPr txBox="1"/>
            <p:nvPr/>
          </p:nvSpPr>
          <p:spPr>
            <a:xfrm>
              <a:off x="7760800" y="12693082"/>
              <a:ext cx="2840400" cy="518400"/>
            </a:xfrm>
            <a:prstGeom prst="rect">
              <a:avLst/>
            </a:prstGeom>
            <a:blipFill rotWithShape="1">
              <a:blip r:embed="rId6">
                <a:alphaModFix/>
              </a:blip>
              <a:stretch>
                <a:fillRect b="-2235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39" name="Shape 91"/>
            <p:cNvSpPr txBox="1"/>
            <p:nvPr/>
          </p:nvSpPr>
          <p:spPr>
            <a:xfrm>
              <a:off x="8569139" y="11089370"/>
              <a:ext cx="1317572" cy="8061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0" name="Shape 92"/>
            <p:cNvSpPr/>
            <p:nvPr/>
          </p:nvSpPr>
          <p:spPr>
            <a:xfrm>
              <a:off x="9719422" y="11992007"/>
              <a:ext cx="2758611" cy="676200"/>
            </a:xfrm>
            <a:prstGeom prst="rect">
              <a:avLst/>
            </a:prstGeom>
            <a:blipFill rotWithShape="1">
              <a:blip r:embed="rId8">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cxnSp>
          <p:nvCxnSpPr>
            <p:cNvPr id="41" name="Shape 93"/>
            <p:cNvCxnSpPr/>
            <p:nvPr/>
          </p:nvCxnSpPr>
          <p:spPr>
            <a:xfrm rot="10800000" flipH="1">
              <a:off x="12681274" y="12014332"/>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42" name="Shape 94"/>
            <p:cNvCxnSpPr/>
            <p:nvPr/>
          </p:nvCxnSpPr>
          <p:spPr>
            <a:xfrm rot="10800000" flipH="1">
              <a:off x="12986074" y="12014338"/>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43" name="Shape 95"/>
            <p:cNvCxnSpPr/>
            <p:nvPr/>
          </p:nvCxnSpPr>
          <p:spPr>
            <a:xfrm rot="10800000" flipH="1">
              <a:off x="13290873" y="12014332"/>
              <a:ext cx="34200" cy="904500"/>
            </a:xfrm>
            <a:prstGeom prst="straightConnector1">
              <a:avLst/>
            </a:prstGeom>
            <a:noFill/>
            <a:ln w="76200" cap="flat" cmpd="sng">
              <a:solidFill>
                <a:srgbClr val="0000FF"/>
              </a:solidFill>
              <a:prstDash val="solid"/>
              <a:round/>
              <a:headEnd type="none" w="sm" len="sm"/>
              <a:tailEnd type="stealth" w="med" len="med"/>
            </a:ln>
          </p:spPr>
        </p:cxnSp>
        <p:sp>
          <p:nvSpPr>
            <p:cNvPr id="44" name="Shape 96"/>
            <p:cNvSpPr txBox="1"/>
            <p:nvPr/>
          </p:nvSpPr>
          <p:spPr>
            <a:xfrm>
              <a:off x="11565299" y="12693082"/>
              <a:ext cx="2840400" cy="518400"/>
            </a:xfrm>
            <a:prstGeom prst="rect">
              <a:avLst/>
            </a:prstGeom>
            <a:blipFill rotWithShape="1">
              <a:blip r:embed="rId9">
                <a:alphaModFix/>
              </a:blip>
              <a:stretch>
                <a:fillRect b="-2235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5" name="Shape 97"/>
            <p:cNvSpPr/>
            <p:nvPr/>
          </p:nvSpPr>
          <p:spPr>
            <a:xfrm>
              <a:off x="13721086" y="11983741"/>
              <a:ext cx="1134000" cy="676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3600" b="0" i="0" u="none" strike="noStrike" cap="none">
                  <a:solidFill>
                    <a:srgbClr val="000000"/>
                  </a:solidFill>
                  <a:latin typeface="Arial"/>
                  <a:ea typeface="Arial"/>
                  <a:cs typeface="Arial"/>
                  <a:sym typeface="Arial"/>
                </a:rPr>
                <a:t>...</a:t>
              </a:r>
              <a:endParaRPr/>
            </a:p>
          </p:txBody>
        </p:sp>
        <p:sp>
          <p:nvSpPr>
            <p:cNvPr id="46" name="Shape 98"/>
            <p:cNvSpPr txBox="1"/>
            <p:nvPr/>
          </p:nvSpPr>
          <p:spPr>
            <a:xfrm>
              <a:off x="12339586" y="11162910"/>
              <a:ext cx="1317572" cy="806100"/>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7" name="Shape 99"/>
            <p:cNvSpPr/>
            <p:nvPr/>
          </p:nvSpPr>
          <p:spPr>
            <a:xfrm>
              <a:off x="14961005" y="11979273"/>
              <a:ext cx="1134000" cy="676200"/>
            </a:xfrm>
            <a:prstGeom prst="rect">
              <a:avLst/>
            </a:prstGeom>
            <a:blipFill rotWithShape="1">
              <a:blip r:embed="rId11">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8" name="Shape 100"/>
            <p:cNvSpPr txBox="1"/>
            <p:nvPr/>
          </p:nvSpPr>
          <p:spPr>
            <a:xfrm>
              <a:off x="14418359" y="11022120"/>
              <a:ext cx="2129284" cy="586165"/>
            </a:xfrm>
            <a:prstGeom prst="rect">
              <a:avLst/>
            </a:prstGeom>
            <a:blipFill rotWithShape="1">
              <a:blip r:embed="rId12">
                <a:alphaModFix/>
              </a:blip>
              <a:stretch>
                <a:fillRect b="-833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sp>
        <p:nvSpPr>
          <p:cNvPr id="93" name="Rectangle 92"/>
          <p:cNvSpPr/>
          <p:nvPr/>
        </p:nvSpPr>
        <p:spPr>
          <a:xfrm>
            <a:off x="444500" y="3098800"/>
            <a:ext cx="2057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 </a:t>
            </a:r>
            <a:r>
              <a:rPr lang="en-US" dirty="0" err="1" smtClean="0">
                <a:solidFill>
                  <a:sysClr val="windowText" lastClr="000000"/>
                </a:solidFill>
              </a:rPr>
              <a:t>datapoints</a:t>
            </a:r>
            <a:endParaRPr lang="en-US" dirty="0">
              <a:solidFill>
                <a:sysClr val="windowText" lastClr="000000"/>
              </a:solidFill>
            </a:endParaRPr>
          </a:p>
        </p:txBody>
      </p:sp>
      <p:sp>
        <p:nvSpPr>
          <p:cNvPr id="94" name="Down Arrow 93"/>
          <p:cNvSpPr/>
          <p:nvPr/>
        </p:nvSpPr>
        <p:spPr>
          <a:xfrm>
            <a:off x="2501900" y="1955800"/>
            <a:ext cx="508000"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2918305" y="2157968"/>
            <a:ext cx="1039067" cy="369332"/>
          </a:xfrm>
          <a:prstGeom prst="rect">
            <a:avLst/>
          </a:prstGeom>
          <a:noFill/>
        </p:spPr>
        <p:txBody>
          <a:bodyPr wrap="none" rtlCol="0">
            <a:spAutoFit/>
          </a:bodyPr>
          <a:lstStyle/>
          <a:p>
            <a:r>
              <a:rPr lang="en-US" dirty="0" smtClean="0"/>
              <a:t>k queries</a:t>
            </a:r>
            <a:endParaRPr lang="en-US" dirty="0"/>
          </a:p>
        </p:txBody>
      </p:sp>
      <p:sp>
        <p:nvSpPr>
          <p:cNvPr id="96" name="Rectangle 95"/>
          <p:cNvSpPr/>
          <p:nvPr/>
        </p:nvSpPr>
        <p:spPr>
          <a:xfrm>
            <a:off x="3125151" y="3098800"/>
            <a:ext cx="2057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 </a:t>
            </a:r>
            <a:r>
              <a:rPr lang="en-US" dirty="0" err="1" smtClean="0">
                <a:solidFill>
                  <a:sysClr val="windowText" lastClr="000000"/>
                </a:solidFill>
              </a:rPr>
              <a:t>datapoints</a:t>
            </a:r>
            <a:endParaRPr lang="en-US" dirty="0">
              <a:solidFill>
                <a:sysClr val="windowText" lastClr="000000"/>
              </a:solidFill>
            </a:endParaRPr>
          </a:p>
        </p:txBody>
      </p:sp>
      <p:sp>
        <p:nvSpPr>
          <p:cNvPr id="97" name="Down Arrow 96"/>
          <p:cNvSpPr/>
          <p:nvPr/>
        </p:nvSpPr>
        <p:spPr>
          <a:xfrm>
            <a:off x="5182551" y="1955800"/>
            <a:ext cx="508000"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5598956" y="2157968"/>
            <a:ext cx="1039067" cy="369332"/>
          </a:xfrm>
          <a:prstGeom prst="rect">
            <a:avLst/>
          </a:prstGeom>
          <a:noFill/>
        </p:spPr>
        <p:txBody>
          <a:bodyPr wrap="none" rtlCol="0">
            <a:spAutoFit/>
          </a:bodyPr>
          <a:lstStyle/>
          <a:p>
            <a:r>
              <a:rPr lang="en-US" dirty="0" smtClean="0"/>
              <a:t>k queries</a:t>
            </a:r>
            <a:endParaRPr lang="en-US" dirty="0"/>
          </a:p>
        </p:txBody>
      </p:sp>
      <p:sp>
        <p:nvSpPr>
          <p:cNvPr id="99" name="Rectangle 98"/>
          <p:cNvSpPr/>
          <p:nvPr/>
        </p:nvSpPr>
        <p:spPr>
          <a:xfrm>
            <a:off x="5805802" y="3098800"/>
            <a:ext cx="2057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 </a:t>
            </a:r>
            <a:r>
              <a:rPr lang="en-US" dirty="0" err="1" smtClean="0">
                <a:solidFill>
                  <a:sysClr val="windowText" lastClr="000000"/>
                </a:solidFill>
              </a:rPr>
              <a:t>datapoints</a:t>
            </a:r>
            <a:endParaRPr lang="en-US" dirty="0">
              <a:solidFill>
                <a:sysClr val="windowText" lastClr="000000"/>
              </a:solidFill>
            </a:endParaRPr>
          </a:p>
        </p:txBody>
      </p:sp>
      <p:sp>
        <p:nvSpPr>
          <p:cNvPr id="100" name="Down Arrow 99"/>
          <p:cNvSpPr/>
          <p:nvPr/>
        </p:nvSpPr>
        <p:spPr>
          <a:xfrm>
            <a:off x="7863202" y="1955800"/>
            <a:ext cx="508000"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8279607" y="2157968"/>
            <a:ext cx="1039067" cy="369332"/>
          </a:xfrm>
          <a:prstGeom prst="rect">
            <a:avLst/>
          </a:prstGeom>
          <a:noFill/>
        </p:spPr>
        <p:txBody>
          <a:bodyPr wrap="none" rtlCol="0">
            <a:spAutoFit/>
          </a:bodyPr>
          <a:lstStyle/>
          <a:p>
            <a:r>
              <a:rPr lang="en-US" dirty="0" smtClean="0"/>
              <a:t>k queries</a:t>
            </a:r>
            <a:endParaRPr lang="en-US" dirty="0"/>
          </a:p>
        </p:txBody>
      </p:sp>
      <p:sp>
        <p:nvSpPr>
          <p:cNvPr id="102" name="Rectangle 101"/>
          <p:cNvSpPr/>
          <p:nvPr/>
        </p:nvSpPr>
        <p:spPr>
          <a:xfrm>
            <a:off x="8486453" y="3098800"/>
            <a:ext cx="2057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 </a:t>
            </a:r>
            <a:r>
              <a:rPr lang="en-US" dirty="0" err="1" smtClean="0">
                <a:solidFill>
                  <a:sysClr val="windowText" lastClr="000000"/>
                </a:solidFill>
              </a:rPr>
              <a:t>datapoints</a:t>
            </a:r>
            <a:endParaRPr lang="en-US" dirty="0">
              <a:solidFill>
                <a:sysClr val="windowText" lastClr="000000"/>
              </a:solidFill>
            </a:endParaRPr>
          </a:p>
        </p:txBody>
      </p:sp>
      <p:sp>
        <p:nvSpPr>
          <p:cNvPr id="103" name="Down Arrow 102"/>
          <p:cNvSpPr/>
          <p:nvPr/>
        </p:nvSpPr>
        <p:spPr>
          <a:xfrm>
            <a:off x="10543853" y="1955800"/>
            <a:ext cx="508000"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0960258" y="2157968"/>
            <a:ext cx="1039067" cy="369332"/>
          </a:xfrm>
          <a:prstGeom prst="rect">
            <a:avLst/>
          </a:prstGeom>
          <a:noFill/>
        </p:spPr>
        <p:txBody>
          <a:bodyPr wrap="none" rtlCol="0">
            <a:spAutoFit/>
          </a:bodyPr>
          <a:lstStyle/>
          <a:p>
            <a:r>
              <a:rPr lang="en-US" dirty="0" smtClean="0"/>
              <a:t>k queries</a:t>
            </a:r>
            <a:endParaRPr lang="en-US" dirty="0"/>
          </a:p>
        </p:txBody>
      </p:sp>
      <p:sp>
        <p:nvSpPr>
          <p:cNvPr id="106" name="Up Arrow 105"/>
          <p:cNvSpPr/>
          <p:nvPr/>
        </p:nvSpPr>
        <p:spPr>
          <a:xfrm>
            <a:off x="2942249" y="3555464"/>
            <a:ext cx="182902" cy="95144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ontent Placeholder 2"/>
          <p:cNvSpPr>
            <a:spLocks noGrp="1"/>
          </p:cNvSpPr>
          <p:nvPr>
            <p:ph idx="1"/>
          </p:nvPr>
        </p:nvSpPr>
        <p:spPr>
          <a:xfrm>
            <a:off x="1513813" y="4554949"/>
            <a:ext cx="7845475" cy="91338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Run private and accurate </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algorithm on current database</a:t>
            </a:r>
            <a:endParaRPr lang="en-US" sz="2400" dirty="0"/>
          </a:p>
        </p:txBody>
      </p:sp>
      <p:sp>
        <p:nvSpPr>
          <p:cNvPr id="108" name="Up Arrow 107"/>
          <p:cNvSpPr/>
          <p:nvPr/>
        </p:nvSpPr>
        <p:spPr>
          <a:xfrm>
            <a:off x="5647349" y="3568113"/>
            <a:ext cx="182902" cy="95144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Up Arrow 109"/>
          <p:cNvSpPr/>
          <p:nvPr/>
        </p:nvSpPr>
        <p:spPr>
          <a:xfrm>
            <a:off x="8315300" y="3568113"/>
            <a:ext cx="182902" cy="95144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Up Arrow 110"/>
          <p:cNvSpPr/>
          <p:nvPr/>
        </p:nvSpPr>
        <p:spPr>
          <a:xfrm>
            <a:off x="10983251" y="3568113"/>
            <a:ext cx="182902" cy="95144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905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Realistic data growth</a:t>
            </a:r>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C6A279ED-94F6-F042-B936-D27A539B047B}" type="slidenum">
              <a:rPr lang="en-US" smtClean="0"/>
              <a:t>25</a:t>
            </a:fld>
            <a:endParaRPr lang="en-US"/>
          </a:p>
        </p:txBody>
      </p:sp>
      <p:grpSp>
        <p:nvGrpSpPr>
          <p:cNvPr id="27" name="Shape 79"/>
          <p:cNvGrpSpPr/>
          <p:nvPr/>
        </p:nvGrpSpPr>
        <p:grpSpPr>
          <a:xfrm>
            <a:off x="1442232" y="10209212"/>
            <a:ext cx="14443762" cy="2212523"/>
            <a:chOff x="2103881" y="11022120"/>
            <a:chExt cx="14443762" cy="2212523"/>
          </a:xfrm>
        </p:grpSpPr>
        <p:sp>
          <p:nvSpPr>
            <p:cNvPr id="28" name="Shape 80"/>
            <p:cNvSpPr/>
            <p:nvPr/>
          </p:nvSpPr>
          <p:spPr>
            <a:xfrm>
              <a:off x="2103881" y="12015169"/>
              <a:ext cx="2528593" cy="676200"/>
            </a:xfrm>
            <a:prstGeom prst="rect">
              <a:avLst/>
            </a:prstGeom>
            <a:blipFill rotWithShape="1">
              <a:blip r:embed="rId2">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cxnSp>
          <p:nvCxnSpPr>
            <p:cNvPr id="29" name="Shape 81"/>
            <p:cNvCxnSpPr/>
            <p:nvPr/>
          </p:nvCxnSpPr>
          <p:spPr>
            <a:xfrm rot="10800000" flipH="1">
              <a:off x="4767475" y="12037494"/>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0" name="Shape 82"/>
            <p:cNvCxnSpPr/>
            <p:nvPr/>
          </p:nvCxnSpPr>
          <p:spPr>
            <a:xfrm rot="10800000" flipH="1">
              <a:off x="5072275" y="12037500"/>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1" name="Shape 83"/>
            <p:cNvCxnSpPr/>
            <p:nvPr/>
          </p:nvCxnSpPr>
          <p:spPr>
            <a:xfrm rot="10800000" flipH="1">
              <a:off x="5377075" y="12037494"/>
              <a:ext cx="34200" cy="904500"/>
            </a:xfrm>
            <a:prstGeom prst="straightConnector1">
              <a:avLst/>
            </a:prstGeom>
            <a:noFill/>
            <a:ln w="76200" cap="flat" cmpd="sng">
              <a:solidFill>
                <a:srgbClr val="0000FF"/>
              </a:solidFill>
              <a:prstDash val="solid"/>
              <a:round/>
              <a:headEnd type="none" w="sm" len="sm"/>
              <a:tailEnd type="stealth" w="med" len="med"/>
            </a:ln>
          </p:spPr>
        </p:cxnSp>
        <p:sp>
          <p:nvSpPr>
            <p:cNvPr id="32" name="Shape 84"/>
            <p:cNvSpPr txBox="1"/>
            <p:nvPr/>
          </p:nvSpPr>
          <p:spPr>
            <a:xfrm>
              <a:off x="3651500" y="12716244"/>
              <a:ext cx="2840400" cy="518400"/>
            </a:xfrm>
            <a:prstGeom prst="rect">
              <a:avLst/>
            </a:prstGeom>
            <a:blipFill rotWithShape="1">
              <a:blip r:embed="rId3">
                <a:alphaModFix/>
              </a:blip>
              <a:stretch>
                <a:fillRect t="-9411" r="-1500" b="-7646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33" name="Shape 85"/>
            <p:cNvSpPr txBox="1"/>
            <p:nvPr/>
          </p:nvSpPr>
          <p:spPr>
            <a:xfrm>
              <a:off x="4855627" y="11235361"/>
              <a:ext cx="542000" cy="8061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34" name="Shape 86"/>
            <p:cNvSpPr/>
            <p:nvPr/>
          </p:nvSpPr>
          <p:spPr>
            <a:xfrm>
              <a:off x="5696163" y="11992007"/>
              <a:ext cx="2869075" cy="676200"/>
            </a:xfrm>
            <a:prstGeom prst="rect">
              <a:avLst/>
            </a:prstGeom>
            <a:blipFill rotWithShape="1">
              <a:blip r:embed="rId5">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cxnSp>
          <p:nvCxnSpPr>
            <p:cNvPr id="35" name="Shape 87"/>
            <p:cNvCxnSpPr/>
            <p:nvPr/>
          </p:nvCxnSpPr>
          <p:spPr>
            <a:xfrm rot="10800000" flipH="1">
              <a:off x="8876775" y="12014332"/>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6" name="Shape 88"/>
            <p:cNvCxnSpPr/>
            <p:nvPr/>
          </p:nvCxnSpPr>
          <p:spPr>
            <a:xfrm rot="10800000" flipH="1">
              <a:off x="9181575" y="12014338"/>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37" name="Shape 89"/>
            <p:cNvCxnSpPr/>
            <p:nvPr/>
          </p:nvCxnSpPr>
          <p:spPr>
            <a:xfrm rot="10800000" flipH="1">
              <a:off x="9486375" y="12014332"/>
              <a:ext cx="34200" cy="904500"/>
            </a:xfrm>
            <a:prstGeom prst="straightConnector1">
              <a:avLst/>
            </a:prstGeom>
            <a:noFill/>
            <a:ln w="76200" cap="flat" cmpd="sng">
              <a:solidFill>
                <a:srgbClr val="0000FF"/>
              </a:solidFill>
              <a:prstDash val="solid"/>
              <a:round/>
              <a:headEnd type="none" w="sm" len="sm"/>
              <a:tailEnd type="stealth" w="med" len="med"/>
            </a:ln>
          </p:spPr>
        </p:cxnSp>
        <p:sp>
          <p:nvSpPr>
            <p:cNvPr id="38" name="Shape 90"/>
            <p:cNvSpPr txBox="1"/>
            <p:nvPr/>
          </p:nvSpPr>
          <p:spPr>
            <a:xfrm>
              <a:off x="7760800" y="12693082"/>
              <a:ext cx="2840400" cy="518400"/>
            </a:xfrm>
            <a:prstGeom prst="rect">
              <a:avLst/>
            </a:prstGeom>
            <a:blipFill rotWithShape="1">
              <a:blip r:embed="rId6">
                <a:alphaModFix/>
              </a:blip>
              <a:stretch>
                <a:fillRect b="-2235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39" name="Shape 91"/>
            <p:cNvSpPr txBox="1"/>
            <p:nvPr/>
          </p:nvSpPr>
          <p:spPr>
            <a:xfrm>
              <a:off x="8569139" y="11089370"/>
              <a:ext cx="1317572" cy="8061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0" name="Shape 92"/>
            <p:cNvSpPr/>
            <p:nvPr/>
          </p:nvSpPr>
          <p:spPr>
            <a:xfrm>
              <a:off x="9719422" y="11992007"/>
              <a:ext cx="2758611" cy="676200"/>
            </a:xfrm>
            <a:prstGeom prst="rect">
              <a:avLst/>
            </a:prstGeom>
            <a:blipFill rotWithShape="1">
              <a:blip r:embed="rId8">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cxnSp>
          <p:nvCxnSpPr>
            <p:cNvPr id="41" name="Shape 93"/>
            <p:cNvCxnSpPr/>
            <p:nvPr/>
          </p:nvCxnSpPr>
          <p:spPr>
            <a:xfrm rot="10800000" flipH="1">
              <a:off x="12681274" y="12014332"/>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42" name="Shape 94"/>
            <p:cNvCxnSpPr/>
            <p:nvPr/>
          </p:nvCxnSpPr>
          <p:spPr>
            <a:xfrm rot="10800000" flipH="1">
              <a:off x="12986074" y="12014338"/>
              <a:ext cx="34200" cy="904500"/>
            </a:xfrm>
            <a:prstGeom prst="straightConnector1">
              <a:avLst/>
            </a:prstGeom>
            <a:noFill/>
            <a:ln w="76200" cap="flat" cmpd="sng">
              <a:solidFill>
                <a:srgbClr val="0000FF"/>
              </a:solidFill>
              <a:prstDash val="solid"/>
              <a:round/>
              <a:headEnd type="none" w="sm" len="sm"/>
              <a:tailEnd type="stealth" w="med" len="med"/>
            </a:ln>
          </p:spPr>
        </p:cxnSp>
        <p:cxnSp>
          <p:nvCxnSpPr>
            <p:cNvPr id="43" name="Shape 95"/>
            <p:cNvCxnSpPr/>
            <p:nvPr/>
          </p:nvCxnSpPr>
          <p:spPr>
            <a:xfrm rot="10800000" flipH="1">
              <a:off x="13290873" y="12014332"/>
              <a:ext cx="34200" cy="904500"/>
            </a:xfrm>
            <a:prstGeom prst="straightConnector1">
              <a:avLst/>
            </a:prstGeom>
            <a:noFill/>
            <a:ln w="76200" cap="flat" cmpd="sng">
              <a:solidFill>
                <a:srgbClr val="0000FF"/>
              </a:solidFill>
              <a:prstDash val="solid"/>
              <a:round/>
              <a:headEnd type="none" w="sm" len="sm"/>
              <a:tailEnd type="stealth" w="med" len="med"/>
            </a:ln>
          </p:spPr>
        </p:cxnSp>
        <p:sp>
          <p:nvSpPr>
            <p:cNvPr id="44" name="Shape 96"/>
            <p:cNvSpPr txBox="1"/>
            <p:nvPr/>
          </p:nvSpPr>
          <p:spPr>
            <a:xfrm>
              <a:off x="11565299" y="12693082"/>
              <a:ext cx="2840400" cy="518400"/>
            </a:xfrm>
            <a:prstGeom prst="rect">
              <a:avLst/>
            </a:prstGeom>
            <a:blipFill rotWithShape="1">
              <a:blip r:embed="rId9">
                <a:alphaModFix/>
              </a:blip>
              <a:stretch>
                <a:fillRect b="-2235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5" name="Shape 97"/>
            <p:cNvSpPr/>
            <p:nvPr/>
          </p:nvSpPr>
          <p:spPr>
            <a:xfrm>
              <a:off x="13721086" y="11983741"/>
              <a:ext cx="1134000" cy="676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3600" b="0" i="0" u="none" strike="noStrike" cap="none">
                  <a:solidFill>
                    <a:srgbClr val="000000"/>
                  </a:solidFill>
                  <a:latin typeface="Arial"/>
                  <a:ea typeface="Arial"/>
                  <a:cs typeface="Arial"/>
                  <a:sym typeface="Arial"/>
                </a:rPr>
                <a:t>...</a:t>
              </a:r>
              <a:endParaRPr/>
            </a:p>
          </p:txBody>
        </p:sp>
        <p:sp>
          <p:nvSpPr>
            <p:cNvPr id="46" name="Shape 98"/>
            <p:cNvSpPr txBox="1"/>
            <p:nvPr/>
          </p:nvSpPr>
          <p:spPr>
            <a:xfrm>
              <a:off x="12339586" y="11162910"/>
              <a:ext cx="1317572" cy="806100"/>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7" name="Shape 99"/>
            <p:cNvSpPr/>
            <p:nvPr/>
          </p:nvSpPr>
          <p:spPr>
            <a:xfrm>
              <a:off x="14961005" y="11979273"/>
              <a:ext cx="1134000" cy="676200"/>
            </a:xfrm>
            <a:prstGeom prst="rect">
              <a:avLst/>
            </a:prstGeom>
            <a:blipFill rotWithShape="1">
              <a:blip r:embed="rId11">
                <a:alphaModFix/>
              </a:blip>
              <a:stretch>
                <a:fillRect/>
              </a:stretch>
            </a:blip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sp>
          <p:nvSpPr>
            <p:cNvPr id="48" name="Shape 100"/>
            <p:cNvSpPr txBox="1"/>
            <p:nvPr/>
          </p:nvSpPr>
          <p:spPr>
            <a:xfrm>
              <a:off x="14418359" y="11022120"/>
              <a:ext cx="2129284" cy="586165"/>
            </a:xfrm>
            <a:prstGeom prst="rect">
              <a:avLst/>
            </a:prstGeom>
            <a:blipFill rotWithShape="1">
              <a:blip r:embed="rId12">
                <a:alphaModFix/>
              </a:blip>
              <a:stretch>
                <a:fillRect b="-833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Font typeface="Arial"/>
                <a:buNone/>
              </a:pPr>
              <a:r>
                <a:rPr lang="en" sz="1400" b="0" i="0" u="none" strike="noStrike" cap="none">
                  <a:latin typeface="Arial"/>
                  <a:ea typeface="Arial"/>
                  <a:cs typeface="Arial"/>
                  <a:sym typeface="Arial"/>
                </a:rPr>
                <a:t> </a:t>
              </a:r>
              <a:endParaRPr/>
            </a:p>
          </p:txBody>
        </p:sp>
      </p:grpSp>
      <p:sp>
        <p:nvSpPr>
          <p:cNvPr id="93" name="Rectangle 92"/>
          <p:cNvSpPr/>
          <p:nvPr/>
        </p:nvSpPr>
        <p:spPr>
          <a:xfrm>
            <a:off x="444500" y="3098800"/>
            <a:ext cx="205740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 </a:t>
            </a:r>
            <a:r>
              <a:rPr lang="en-US" dirty="0" err="1" smtClean="0">
                <a:solidFill>
                  <a:sysClr val="windowText" lastClr="000000"/>
                </a:solidFill>
              </a:rPr>
              <a:t>datapoints</a:t>
            </a:r>
            <a:endParaRPr lang="en-US" dirty="0">
              <a:solidFill>
                <a:sysClr val="windowText" lastClr="000000"/>
              </a:solidFill>
            </a:endParaRPr>
          </a:p>
        </p:txBody>
      </p:sp>
      <p:sp>
        <p:nvSpPr>
          <p:cNvPr id="94" name="Down Arrow 93"/>
          <p:cNvSpPr/>
          <p:nvPr/>
        </p:nvSpPr>
        <p:spPr>
          <a:xfrm>
            <a:off x="2501900" y="1955800"/>
            <a:ext cx="508000"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125151" y="3098800"/>
            <a:ext cx="601928"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97" name="Down Arrow 96"/>
          <p:cNvSpPr/>
          <p:nvPr/>
        </p:nvSpPr>
        <p:spPr>
          <a:xfrm>
            <a:off x="3508358" y="1955800"/>
            <a:ext cx="1037659"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314826" y="3098476"/>
            <a:ext cx="3466885"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00" name="Down Arrow 99"/>
          <p:cNvSpPr/>
          <p:nvPr/>
        </p:nvSpPr>
        <p:spPr>
          <a:xfrm>
            <a:off x="8356600" y="1930601"/>
            <a:ext cx="254000"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044278" y="3110913"/>
            <a:ext cx="325180"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03" name="Down Arrow 102"/>
          <p:cNvSpPr/>
          <p:nvPr/>
        </p:nvSpPr>
        <p:spPr>
          <a:xfrm>
            <a:off x="9084842" y="1955800"/>
            <a:ext cx="792062"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Up Arrow 105"/>
          <p:cNvSpPr/>
          <p:nvPr/>
        </p:nvSpPr>
        <p:spPr>
          <a:xfrm>
            <a:off x="2942249" y="3555464"/>
            <a:ext cx="182902" cy="95144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ontent Placeholder 2"/>
          <p:cNvSpPr>
            <a:spLocks noGrp="1"/>
          </p:cNvSpPr>
          <p:nvPr>
            <p:ph idx="1"/>
          </p:nvPr>
        </p:nvSpPr>
        <p:spPr>
          <a:xfrm>
            <a:off x="1513813" y="4554949"/>
            <a:ext cx="7845475" cy="91338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When to run algorithm?</a:t>
            </a:r>
            <a:endParaRPr lang="en-US" sz="2400" dirty="0"/>
          </a:p>
        </p:txBody>
      </p:sp>
      <p:sp>
        <p:nvSpPr>
          <p:cNvPr id="108" name="Up Arrow 107"/>
          <p:cNvSpPr/>
          <p:nvPr/>
        </p:nvSpPr>
        <p:spPr>
          <a:xfrm>
            <a:off x="5647349" y="3568113"/>
            <a:ext cx="182902" cy="95144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Up Arrow 109"/>
          <p:cNvSpPr/>
          <p:nvPr/>
        </p:nvSpPr>
        <p:spPr>
          <a:xfrm>
            <a:off x="8315300" y="3568113"/>
            <a:ext cx="182902" cy="95144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Up Arrow 110"/>
          <p:cNvSpPr/>
          <p:nvPr/>
        </p:nvSpPr>
        <p:spPr>
          <a:xfrm>
            <a:off x="10583485" y="3568113"/>
            <a:ext cx="182902" cy="95144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7763769" y="1955800"/>
            <a:ext cx="209438" cy="1143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609238" y="3098264"/>
            <a:ext cx="601928"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51" name="Rectangle 50"/>
          <p:cNvSpPr/>
          <p:nvPr/>
        </p:nvSpPr>
        <p:spPr>
          <a:xfrm>
            <a:off x="9685408" y="3098264"/>
            <a:ext cx="792092" cy="457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Tree>
    <p:extLst>
      <p:ext uri="{BB962C8B-B14F-4D97-AF65-F5344CB8AC3E}">
        <p14:creationId xmlns:p14="http://schemas.microsoft.com/office/powerpoint/2010/main" val="1043908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lvl="0" indent="0">
                  <a:lnSpc>
                    <a:spcPct val="100000"/>
                  </a:lnSpc>
                  <a:spcBef>
                    <a:spcPts val="0"/>
                  </a:spcBef>
                  <a:buNone/>
                </a:pPr>
                <a14:m>
                  <m:oMath xmlns:m="http://schemas.openxmlformats.org/officeDocument/2006/math">
                    <m:d>
                      <m:dPr>
                        <m:ctrlPr>
                          <a:rPr lang="en-US" b="0" i="1" u="sng" smtClean="0">
                            <a:latin typeface="Cambria Math" charset="0"/>
                          </a:rPr>
                        </m:ctrlPr>
                      </m:dPr>
                      <m:e>
                        <m:r>
                          <a:rPr lang="en-US" b="0" i="1" u="sng" smtClean="0">
                            <a:latin typeface="Cambria Math" charset="0"/>
                          </a:rPr>
                          <m:t>𝛼</m:t>
                        </m:r>
                        <m:r>
                          <a:rPr lang="en-US" b="0" i="1" u="sng" smtClean="0">
                            <a:latin typeface="Cambria Math" charset="0"/>
                          </a:rPr>
                          <m:t>,</m:t>
                        </m:r>
                        <m:r>
                          <a:rPr lang="en-US" b="0" i="1" u="sng" smtClean="0">
                            <a:latin typeface="Cambria Math" charset="0"/>
                          </a:rPr>
                          <m:t>𝛽</m:t>
                        </m:r>
                      </m:e>
                    </m:d>
                  </m:oMath>
                </a14:m>
                <a:r>
                  <a:rPr lang="en-US" u="sng" dirty="0" smtClean="0"/>
                  <a:t>-accuracy:</a:t>
                </a:r>
              </a:p>
              <a:p>
                <a:pPr marL="0" lvl="0" indent="0">
                  <a:lnSpc>
                    <a:spcPct val="100000"/>
                  </a:lnSpc>
                  <a:spcBef>
                    <a:spcPts val="0"/>
                  </a:spcBef>
                  <a:buNone/>
                </a:pPr>
                <a:r>
                  <a:rPr lang="en-US" dirty="0" smtClean="0"/>
                  <a:t>An algorithm </a:t>
                </a:r>
                <a14:m>
                  <m:oMath xmlns:m="http://schemas.openxmlformats.org/officeDocument/2006/math">
                    <m:r>
                      <a:rPr lang="en-US" b="0" i="1" smtClean="0">
                        <a:latin typeface="Cambria Math" charset="0"/>
                      </a:rPr>
                      <m:t>𝑀</m:t>
                    </m:r>
                  </m:oMath>
                </a14:m>
                <a:r>
                  <a:rPr lang="en-US" dirty="0" smtClean="0"/>
                  <a:t> is </a:t>
                </a:r>
                <a14:m>
                  <m:oMath xmlns:m="http://schemas.openxmlformats.org/officeDocument/2006/math">
                    <m:d>
                      <m:dPr>
                        <m:ctrlPr>
                          <a:rPr lang="en-US" i="1">
                            <a:latin typeface="Cambria Math" charset="0"/>
                          </a:rPr>
                        </m:ctrlPr>
                      </m:dPr>
                      <m:e>
                        <m:r>
                          <a:rPr lang="en-US" i="1">
                            <a:latin typeface="Cambria Math" charset="0"/>
                          </a:rPr>
                          <m:t>𝛼</m:t>
                        </m:r>
                        <m:r>
                          <a:rPr lang="en-US" i="1">
                            <a:latin typeface="Cambria Math" charset="0"/>
                          </a:rPr>
                          <m:t>,</m:t>
                        </m:r>
                        <m:r>
                          <a:rPr lang="en-US" i="1">
                            <a:latin typeface="Cambria Math" charset="0"/>
                          </a:rPr>
                          <m:t>𝛽</m:t>
                        </m:r>
                      </m:e>
                    </m:d>
                  </m:oMath>
                </a14:m>
                <a:r>
                  <a:rPr lang="en-US" dirty="0"/>
                  <a:t>-</a:t>
                </a:r>
                <a:r>
                  <a:rPr lang="en-US" dirty="0" smtClean="0"/>
                  <a:t>accurate </a:t>
                </a:r>
                <a:r>
                  <a:rPr lang="en-US" dirty="0" err="1" smtClean="0"/>
                  <a:t>w.r.t</a:t>
                </a:r>
                <a:r>
                  <a:rPr lang="en-US" dirty="0" smtClean="0"/>
                  <a:t>. query class </a:t>
                </a:r>
                <a14:m>
                  <m:oMath xmlns:m="http://schemas.openxmlformats.org/officeDocument/2006/math">
                    <m:r>
                      <a:rPr lang="en-US" b="0" i="1" smtClean="0">
                        <a:latin typeface="Cambria Math" charset="0"/>
                      </a:rPr>
                      <m:t>𝐹</m:t>
                    </m:r>
                  </m:oMath>
                </a14:m>
                <a:r>
                  <a:rPr lang="en-US" dirty="0" smtClean="0"/>
                  <a:t> if for any database </a:t>
                </a:r>
                <a14:m>
                  <m:oMath xmlns:m="http://schemas.openxmlformats.org/officeDocument/2006/math">
                    <m:r>
                      <a:rPr lang="en-US" b="0" i="1" smtClean="0">
                        <a:latin typeface="Cambria Math" charset="0"/>
                      </a:rPr>
                      <m:t>𝑥</m:t>
                    </m:r>
                  </m:oMath>
                </a14:m>
                <a:r>
                  <a:rPr lang="en-US" dirty="0" smtClean="0"/>
                  <a:t>, </a:t>
                </a:r>
                <a14:m>
                  <m:oMath xmlns:m="http://schemas.openxmlformats.org/officeDocument/2006/math">
                    <m:d>
                      <m:dPr>
                        <m:begChr m:val="|"/>
                        <m:endChr m:val="|"/>
                        <m:ctrlPr>
                          <a:rPr lang="en-US" b="0" i="1" smtClean="0">
                            <a:latin typeface="Cambria Math" charset="0"/>
                          </a:rPr>
                        </m:ctrlPr>
                      </m:dPr>
                      <m:e>
                        <m:r>
                          <a:rPr lang="en-US" b="0" i="1" smtClean="0">
                            <a:latin typeface="Cambria Math" charset="0"/>
                          </a:rPr>
                          <m:t>𝑓</m:t>
                        </m:r>
                        <m:d>
                          <m:dPr>
                            <m:ctrlPr>
                              <a:rPr lang="en-US" b="0" i="1" smtClean="0">
                                <a:latin typeface="Cambria Math" charset="0"/>
                              </a:rPr>
                            </m:ctrlPr>
                          </m:dPr>
                          <m:e>
                            <m:r>
                              <a:rPr lang="en-US" b="0" i="1" smtClean="0">
                                <a:latin typeface="Cambria Math" charset="0"/>
                              </a:rPr>
                              <m:t>𝑥</m:t>
                            </m:r>
                          </m:e>
                        </m:d>
                        <m:r>
                          <a:rPr lang="en-US" b="0" i="1" smtClean="0">
                            <a:latin typeface="Cambria Math" charset="0"/>
                          </a:rPr>
                          <m:t>−</m:t>
                        </m:r>
                        <m:r>
                          <a:rPr lang="en-US" b="0" i="1" smtClean="0">
                            <a:latin typeface="Cambria Math" charset="0"/>
                          </a:rPr>
                          <m:t>𝑓</m:t>
                        </m:r>
                        <m:d>
                          <m:dPr>
                            <m:ctrlPr>
                              <a:rPr lang="en-US" b="0" i="1" smtClean="0">
                                <a:latin typeface="Cambria Math" charset="0"/>
                              </a:rPr>
                            </m:ctrlPr>
                          </m:dPr>
                          <m:e>
                            <m:r>
                              <a:rPr lang="en-US" b="0" i="1" smtClean="0">
                                <a:latin typeface="Cambria Math" charset="0"/>
                              </a:rPr>
                              <m:t>𝑀</m:t>
                            </m:r>
                            <m:d>
                              <m:dPr>
                                <m:ctrlPr>
                                  <a:rPr lang="en-US" b="0" i="1" smtClean="0">
                                    <a:latin typeface="Cambria Math" charset="0"/>
                                  </a:rPr>
                                </m:ctrlPr>
                              </m:dPr>
                              <m:e>
                                <m:r>
                                  <a:rPr lang="en-US" b="0" i="1" smtClean="0">
                                    <a:latin typeface="Cambria Math" charset="0"/>
                                  </a:rPr>
                                  <m:t>𝑥</m:t>
                                </m:r>
                              </m:e>
                            </m:d>
                          </m:e>
                        </m:d>
                      </m:e>
                    </m:d>
                    <m:r>
                      <a:rPr lang="en-US" b="0" i="1" smtClean="0">
                        <a:latin typeface="Cambria Math" charset="0"/>
                      </a:rPr>
                      <m:t>≤</m:t>
                    </m:r>
                    <m:r>
                      <a:rPr lang="en-US" b="0" i="1" smtClean="0">
                        <a:latin typeface="Cambria Math" charset="0"/>
                      </a:rPr>
                      <m:t>𝛼</m:t>
                    </m:r>
                  </m:oMath>
                </a14:m>
                <a:r>
                  <a:rPr lang="en-US" dirty="0" smtClean="0"/>
                  <a:t> for all </a:t>
                </a:r>
                <a14:m>
                  <m:oMath xmlns:m="http://schemas.openxmlformats.org/officeDocument/2006/math">
                    <m:r>
                      <a:rPr lang="en-US" b="0" i="1" smtClean="0">
                        <a:latin typeface="Cambria Math" charset="0"/>
                      </a:rPr>
                      <m:t>𝑓</m:t>
                    </m:r>
                    <m:r>
                      <a:rPr lang="en-US" b="0" i="1" smtClean="0">
                        <a:latin typeface="Cambria Math" charset="0"/>
                      </a:rPr>
                      <m:t>∈</m:t>
                    </m:r>
                    <m:r>
                      <a:rPr lang="en-US" b="0" i="1" smtClean="0">
                        <a:latin typeface="Cambria Math" charset="0"/>
                      </a:rPr>
                      <m:t>𝐹</m:t>
                    </m:r>
                  </m:oMath>
                </a14:m>
                <a:r>
                  <a:rPr lang="en-US" dirty="0" smtClean="0"/>
                  <a:t> </a:t>
                </a:r>
                <a:r>
                  <a:rPr lang="en-US" dirty="0" err="1" smtClean="0"/>
                  <a:t>w.p</a:t>
                </a:r>
                <a:r>
                  <a:rPr lang="en-US" dirty="0" smtClean="0"/>
                  <a:t>. </a:t>
                </a:r>
                <a14:m>
                  <m:oMath xmlns:m="http://schemas.openxmlformats.org/officeDocument/2006/math">
                    <m:r>
                      <a:rPr lang="en-US" b="0" i="1" smtClean="0">
                        <a:latin typeface="Cambria Math" charset="0"/>
                      </a:rPr>
                      <m:t>1−</m:t>
                    </m:r>
                    <m:r>
                      <a:rPr lang="en-US" b="0" i="1" smtClean="0">
                        <a:latin typeface="Cambria Math" charset="0"/>
                      </a:rPr>
                      <m:t>𝛽</m:t>
                    </m:r>
                  </m:oMath>
                </a14:m>
                <a:r>
                  <a:rPr lang="en-US" dirty="0" smtClean="0"/>
                  <a:t>.</a:t>
                </a:r>
              </a:p>
              <a:p>
                <a:pPr marL="0" lvl="0" indent="0">
                  <a:lnSpc>
                    <a:spcPct val="100000"/>
                  </a:lnSpc>
                  <a:spcBef>
                    <a:spcPts val="0"/>
                  </a:spcBef>
                  <a:buNone/>
                </a:pPr>
                <a:endParaRPr lang="en-US" b="0" i="1" dirty="0" smtClean="0">
                  <a:latin typeface="Cambria Math" charset="0"/>
                </a:endParaRPr>
              </a:p>
              <a:p>
                <a:pPr marL="0" lvl="0" indent="0">
                  <a:lnSpc>
                    <a:spcPct val="100000"/>
                  </a:lnSpc>
                  <a:spcBef>
                    <a:spcPts val="0"/>
                  </a:spcBef>
                  <a:buNone/>
                </a:pPr>
                <a14:m>
                  <m:oMath xmlns:m="http://schemas.openxmlformats.org/officeDocument/2006/math">
                    <m:r>
                      <a:rPr lang="en-US" b="0" i="1" u="sng" smtClean="0">
                        <a:latin typeface="Cambria Math" charset="0"/>
                      </a:rPr>
                      <m:t>(</m:t>
                    </m:r>
                    <m:r>
                      <a:rPr lang="en-US" b="0" i="1" u="sng" smtClean="0">
                        <a:latin typeface="Cambria Math" charset="0"/>
                      </a:rPr>
                      <m:t>𝑝</m:t>
                    </m:r>
                    <m:r>
                      <a:rPr lang="en-US" b="0" i="1" u="sng" smtClean="0">
                        <a:latin typeface="Cambria Math" charset="0"/>
                      </a:rPr>
                      <m:t>,</m:t>
                    </m:r>
                    <m:r>
                      <a:rPr lang="en-US" b="0" i="1" u="sng" smtClean="0">
                        <a:latin typeface="Cambria Math" charset="0"/>
                      </a:rPr>
                      <m:t>𝑔</m:t>
                    </m:r>
                    <m:r>
                      <a:rPr lang="en-US" b="0" i="1" u="sng" smtClean="0">
                        <a:latin typeface="Cambria Math" charset="0"/>
                      </a:rPr>
                      <m:t>)</m:t>
                    </m:r>
                  </m:oMath>
                </a14:m>
                <a:r>
                  <a:rPr lang="en-US" u="sng" dirty="0" smtClean="0"/>
                  <a:t>-black box:</a:t>
                </a:r>
              </a:p>
              <a:p>
                <a:pPr marL="0" lvl="0" indent="0">
                  <a:lnSpc>
                    <a:spcPct val="100000"/>
                  </a:lnSpc>
                  <a:spcBef>
                    <a:spcPts val="0"/>
                  </a:spcBef>
                  <a:buNone/>
                </a:pPr>
                <a:r>
                  <a:rPr lang="en-US" dirty="0" smtClean="0"/>
                  <a:t>An algorithm </a:t>
                </a:r>
                <a14:m>
                  <m:oMath xmlns:m="http://schemas.openxmlformats.org/officeDocument/2006/math">
                    <m:r>
                      <a:rPr lang="en-US" b="0" i="1" smtClean="0">
                        <a:latin typeface="Cambria Math" charset="0"/>
                      </a:rPr>
                      <m:t>𝑀</m:t>
                    </m:r>
                    <m:r>
                      <a:rPr lang="en-US" b="0" i="1" smtClean="0">
                        <a:latin typeface="Cambria Math" charset="0"/>
                      </a:rPr>
                      <m:t>(</m:t>
                    </m:r>
                    <m:r>
                      <a:rPr lang="en-US" b="0" i="1" smtClean="0">
                        <a:latin typeface="Cambria Math" charset="0"/>
                      </a:rPr>
                      <m:t>𝑥</m:t>
                    </m:r>
                    <m:r>
                      <a:rPr lang="en-US" b="0" i="1" smtClean="0">
                        <a:latin typeface="Cambria Math" charset="0"/>
                      </a:rPr>
                      <m:t>,</m:t>
                    </m:r>
                    <m:r>
                      <a:rPr lang="en-US" b="0" i="1" smtClean="0">
                        <a:latin typeface="Cambria Math" charset="0"/>
                      </a:rPr>
                      <m:t>𝜖</m:t>
                    </m:r>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𝛽</m:t>
                    </m:r>
                    <m:r>
                      <a:rPr lang="en-US" b="0" i="1" smtClean="0">
                        <a:latin typeface="Cambria Math" charset="0"/>
                      </a:rPr>
                      <m:t>,</m:t>
                    </m:r>
                    <m:r>
                      <a:rPr lang="en-US" b="0" i="1" smtClean="0">
                        <a:latin typeface="Cambria Math" charset="0"/>
                      </a:rPr>
                      <m:t>𝑛</m:t>
                    </m:r>
                    <m:r>
                      <a:rPr lang="en-US" b="0" i="1" smtClean="0">
                        <a:latin typeface="Cambria Math" charset="0"/>
                      </a:rPr>
                      <m:t>)</m:t>
                    </m:r>
                  </m:oMath>
                </a14:m>
                <a:r>
                  <a:rPr lang="en-US" dirty="0" smtClean="0"/>
                  <a:t> is a </a:t>
                </a:r>
                <a14:m>
                  <m:oMath xmlns:m="http://schemas.openxmlformats.org/officeDocument/2006/math">
                    <m:r>
                      <a:rPr lang="en-US" i="1">
                        <a:latin typeface="Cambria Math" charset="0"/>
                      </a:rPr>
                      <m:t>(</m:t>
                    </m:r>
                    <m:r>
                      <a:rPr lang="en-US" i="1">
                        <a:latin typeface="Cambria Math" charset="0"/>
                      </a:rPr>
                      <m:t>𝑝</m:t>
                    </m:r>
                    <m:r>
                      <a:rPr lang="en-US" i="1">
                        <a:latin typeface="Cambria Math" charset="0"/>
                      </a:rPr>
                      <m:t>,</m:t>
                    </m:r>
                    <m:r>
                      <a:rPr lang="en-US" i="1">
                        <a:latin typeface="Cambria Math" charset="0"/>
                      </a:rPr>
                      <m:t>𝑔</m:t>
                    </m:r>
                    <m:r>
                      <a:rPr lang="en-US" i="1">
                        <a:latin typeface="Cambria Math" charset="0"/>
                      </a:rPr>
                      <m:t>)</m:t>
                    </m:r>
                  </m:oMath>
                </a14:m>
                <a:r>
                  <a:rPr lang="en-US" dirty="0"/>
                  <a:t>-black </a:t>
                </a:r>
                <a:r>
                  <a:rPr lang="en-US" dirty="0" smtClean="0"/>
                  <a:t>box for a </a:t>
                </a:r>
                <a:r>
                  <a:rPr lang="en-US" dirty="0"/>
                  <a:t>query class </a:t>
                </a:r>
                <a14:m>
                  <m:oMath xmlns:m="http://schemas.openxmlformats.org/officeDocument/2006/math">
                    <m:r>
                      <a:rPr lang="en-US" i="1">
                        <a:latin typeface="Cambria Math" charset="0"/>
                      </a:rPr>
                      <m:t>𝐹</m:t>
                    </m:r>
                  </m:oMath>
                </a14:m>
                <a:r>
                  <a:rPr lang="en-US" dirty="0"/>
                  <a:t> if </a:t>
                </a:r>
                <a:r>
                  <a:rPr lang="en-US" dirty="0" smtClean="0"/>
                  <a:t>it is </a:t>
                </a:r>
                <a14:m>
                  <m:oMath xmlns:m="http://schemas.openxmlformats.org/officeDocument/2006/math">
                    <m:r>
                      <a:rPr lang="en-US" b="0" i="1" smtClean="0">
                        <a:latin typeface="Cambria Math" charset="0"/>
                      </a:rPr>
                      <m:t>𝜖</m:t>
                    </m:r>
                  </m:oMath>
                </a14:m>
                <a:r>
                  <a:rPr lang="en-US" dirty="0"/>
                  <a:t>-</a:t>
                </a:r>
                <a:r>
                  <a:rPr lang="en-US" dirty="0" smtClean="0"/>
                  <a:t>differentially private and </a:t>
                </a:r>
                <a14:m>
                  <m:oMath xmlns:m="http://schemas.openxmlformats.org/officeDocument/2006/math">
                    <m:d>
                      <m:dPr>
                        <m:ctrlPr>
                          <a:rPr lang="en-US" i="1">
                            <a:latin typeface="Cambria Math" charset="0"/>
                          </a:rPr>
                        </m:ctrlPr>
                      </m:dPr>
                      <m:e>
                        <m:r>
                          <a:rPr lang="en-US" i="1">
                            <a:latin typeface="Cambria Math" charset="0"/>
                          </a:rPr>
                          <m:t>𝛼</m:t>
                        </m:r>
                        <m:r>
                          <a:rPr lang="en-US" i="1">
                            <a:latin typeface="Cambria Math" charset="0"/>
                          </a:rPr>
                          <m:t>,</m:t>
                        </m:r>
                        <m:r>
                          <a:rPr lang="en-US" i="1">
                            <a:latin typeface="Cambria Math" charset="0"/>
                          </a:rPr>
                          <m:t>𝛽</m:t>
                        </m:r>
                      </m:e>
                    </m:d>
                  </m:oMath>
                </a14:m>
                <a:r>
                  <a:rPr lang="en-US" dirty="0"/>
                  <a:t>-accurate </a:t>
                </a:r>
                <a:r>
                  <a:rPr lang="en-US" dirty="0" err="1"/>
                  <a:t>w.r.t</a:t>
                </a:r>
                <a:r>
                  <a:rPr lang="en-US" dirty="0"/>
                  <a:t>. </a:t>
                </a:r>
                <a14:m>
                  <m:oMath xmlns:m="http://schemas.openxmlformats.org/officeDocument/2006/math">
                    <m:r>
                      <a:rPr lang="en-US" i="1">
                        <a:latin typeface="Cambria Math" charset="0"/>
                      </a:rPr>
                      <m:t>𝐹</m:t>
                    </m:r>
                  </m:oMath>
                </a14:m>
                <a:r>
                  <a:rPr lang="en-US" dirty="0"/>
                  <a:t> </a:t>
                </a:r>
                <a:r>
                  <a:rPr lang="en-US" dirty="0" smtClean="0"/>
                  <a:t>for </a:t>
                </a:r>
                <a:endParaRPr lang="en-US" i="1" dirty="0">
                  <a:latin typeface="Cambria Math" charset="0"/>
                </a:endParaRPr>
              </a:p>
              <a:p>
                <a:pPr marL="0" lv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charset="0"/>
                        </a:rPr>
                        <m:t>𝛼</m:t>
                      </m:r>
                      <m:r>
                        <a:rPr lang="en-US" b="0" i="1" smtClean="0">
                          <a:latin typeface="Cambria Math" charset="0"/>
                        </a:rPr>
                        <m:t>=</m:t>
                      </m:r>
                      <m:r>
                        <a:rPr lang="en-US" b="0" i="1" smtClean="0">
                          <a:latin typeface="Cambria Math" charset="0"/>
                        </a:rPr>
                        <m:t>𝑔</m:t>
                      </m:r>
                      <m:sSup>
                        <m:sSupPr>
                          <m:ctrlPr>
                            <a:rPr lang="en-US" b="0" i="1" smtClean="0">
                              <a:latin typeface="Cambria Math" charset="0"/>
                            </a:rPr>
                          </m:ctrlPr>
                        </m:sSupPr>
                        <m:e>
                          <m:d>
                            <m:dPr>
                              <m:ctrlPr>
                                <a:rPr lang="en-US" b="0" i="1" smtClean="0">
                                  <a:latin typeface="Cambria Math" charset="0"/>
                                </a:rPr>
                              </m:ctrlPr>
                            </m:dPr>
                            <m:e>
                              <m:box>
                                <m:boxPr>
                                  <m:ctrlPr>
                                    <a:rPr lang="mr-IN" b="0" i="1" smtClean="0">
                                      <a:latin typeface="Cambria Math" charset="0"/>
                                    </a:rPr>
                                  </m:ctrlPr>
                                </m:boxPr>
                                <m:e>
                                  <m:argPr>
                                    <m:argSz m:val="-1"/>
                                  </m:argPr>
                                  <m:f>
                                    <m:fPr>
                                      <m:ctrlPr>
                                        <a:rPr lang="mr-IN" b="0" i="1" smtClean="0">
                                          <a:latin typeface="Cambria Math" charset="0"/>
                                        </a:rPr>
                                      </m:ctrlPr>
                                    </m:fPr>
                                    <m:num>
                                      <m:func>
                                        <m:funcPr>
                                          <m:ctrlPr>
                                            <a:rPr lang="en-US" b="0" i="1" smtClean="0">
                                              <a:latin typeface="Cambria Math" charset="0"/>
                                            </a:rPr>
                                          </m:ctrlPr>
                                        </m:funcPr>
                                        <m:fName>
                                          <m:r>
                                            <m:rPr>
                                              <m:sty m:val="p"/>
                                            </m:rPr>
                                            <a:rPr lang="en-US" b="0" i="0" smtClean="0">
                                              <a:latin typeface="Cambria Math" charset="0"/>
                                            </a:rPr>
                                            <m:t>log</m:t>
                                          </m:r>
                                        </m:fName>
                                        <m:e>
                                          <m:f>
                                            <m:fPr>
                                              <m:ctrlPr>
                                                <a:rPr lang="en-US" b="0" i="1" smtClean="0">
                                                  <a:latin typeface="Cambria Math" charset="0"/>
                                                </a:rPr>
                                              </m:ctrlPr>
                                            </m:fPr>
                                            <m:num>
                                              <m:r>
                                                <a:rPr lang="en-US" b="0" i="1" smtClean="0">
                                                  <a:latin typeface="Cambria Math" charset="0"/>
                                                </a:rPr>
                                                <m:t>1</m:t>
                                              </m:r>
                                            </m:num>
                                            <m:den>
                                              <m:r>
                                                <a:rPr lang="en-US" b="0" i="1" smtClean="0">
                                                  <a:latin typeface="Cambria Math" charset="0"/>
                                                </a:rPr>
                                                <m:t>𝛽</m:t>
                                              </m:r>
                                            </m:den>
                                          </m:f>
                                        </m:e>
                                      </m:func>
                                    </m:num>
                                    <m:den>
                                      <m:r>
                                        <m:rPr>
                                          <m:brk m:alnAt="63"/>
                                        </m:rPr>
                                        <a:rPr lang="en-US" b="0" i="1" smtClean="0">
                                          <a:latin typeface="Cambria Math" charset="0"/>
                                        </a:rPr>
                                        <m:t>𝜖</m:t>
                                      </m:r>
                                      <m:r>
                                        <a:rPr lang="en-US" b="0" i="1" smtClean="0">
                                          <a:latin typeface="Cambria Math" charset="0"/>
                                        </a:rPr>
                                        <m:t>𝑛</m:t>
                                      </m:r>
                                    </m:den>
                                  </m:f>
                                </m:e>
                              </m:box>
                            </m:e>
                          </m:d>
                        </m:e>
                        <m:sup>
                          <m:r>
                            <a:rPr lang="en-US" b="0" i="1" smtClean="0">
                              <a:latin typeface="Cambria Math" charset="0"/>
                            </a:rPr>
                            <m:t>𝑝</m:t>
                          </m:r>
                        </m:sup>
                      </m:sSup>
                      <m:r>
                        <a:rPr lang="en-US" b="0" i="1" smtClean="0">
                          <a:latin typeface="Cambria Math" charset="0"/>
                        </a:rPr>
                        <m:t>.</m:t>
                      </m:r>
                    </m:oMath>
                  </m:oMathPara>
                </a14:m>
                <a:endParaRPr lang="en-US" dirty="0" smtClean="0"/>
              </a:p>
              <a:p>
                <a:pPr marL="0" lvl="0" indent="0">
                  <a:lnSpc>
                    <a:spcPct val="100000"/>
                  </a:lnSpc>
                  <a:spcBef>
                    <a:spcPts val="0"/>
                  </a:spcBef>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26</a:t>
            </a:fld>
            <a:endParaRPr lang="en-US"/>
          </a:p>
        </p:txBody>
      </p:sp>
      <p:sp>
        <p:nvSpPr>
          <p:cNvPr id="6" name="Title 1"/>
          <p:cNvSpPr>
            <a:spLocks noGrp="1"/>
          </p:cNvSpPr>
          <p:nvPr>
            <p:ph type="title"/>
          </p:nvPr>
        </p:nvSpPr>
        <p:spPr>
          <a:xfrm>
            <a:off x="749300" y="203200"/>
            <a:ext cx="10515600" cy="1325563"/>
          </a:xfrm>
        </p:spPr>
        <p:txBody>
          <a:bodyPr/>
          <a:lstStyle/>
          <a:p>
            <a:r>
              <a:rPr lang="en-US" dirty="0" smtClean="0">
                <a:solidFill>
                  <a:schemeClr val="accent5">
                    <a:lumMod val="75000"/>
                  </a:schemeClr>
                </a:solidFill>
              </a:rPr>
              <a:t>Accuracy, revisited</a:t>
            </a:r>
            <a:endParaRPr lang="en-US" dirty="0">
              <a:solidFill>
                <a:schemeClr val="accent5">
                  <a:lumMod val="75000"/>
                </a:schemeClr>
              </a:solidFill>
            </a:endParaRPr>
          </a:p>
        </p:txBody>
      </p:sp>
    </p:spTree>
    <p:extLst>
      <p:ext uri="{BB962C8B-B14F-4D97-AF65-F5344CB8AC3E}">
        <p14:creationId xmlns:p14="http://schemas.microsoft.com/office/powerpoint/2010/main" val="37360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Application: </a:t>
            </a:r>
            <a:r>
              <a:rPr lang="en-US" dirty="0" err="1" smtClean="0">
                <a:solidFill>
                  <a:schemeClr val="accent5">
                    <a:lumMod val="75000"/>
                  </a:schemeClr>
                </a:solidFill>
              </a:rPr>
              <a:t>SmallDB</a:t>
            </a:r>
            <a:r>
              <a:rPr lang="en-US" dirty="0" smtClean="0">
                <a:solidFill>
                  <a:schemeClr val="accent5">
                    <a:lumMod val="75000"/>
                  </a:schemeClr>
                </a:solidFill>
              </a:rPr>
              <a:t> [BLR ‘08]</a:t>
            </a: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Differentially private algorithm for synthetic data generation</a:t>
                </a:r>
              </a:p>
              <a:p>
                <a:pPr lvl="1"/>
                <a:r>
                  <a:rPr lang="en-US" dirty="0" smtClean="0"/>
                  <a:t>Takes in database </a:t>
                </a:r>
                <a14:m>
                  <m:oMath xmlns:m="http://schemas.openxmlformats.org/officeDocument/2006/math">
                    <m:r>
                      <a:rPr lang="en-US" b="0" i="1" smtClean="0">
                        <a:latin typeface="Cambria Math" charset="0"/>
                      </a:rPr>
                      <m:t>𝑥</m:t>
                    </m:r>
                  </m:oMath>
                </a14:m>
                <a:r>
                  <a:rPr lang="en-US" dirty="0" smtClean="0"/>
                  <a:t> of size </a:t>
                </a:r>
                <a14:m>
                  <m:oMath xmlns:m="http://schemas.openxmlformats.org/officeDocument/2006/math">
                    <m:r>
                      <a:rPr lang="en-US" b="0" i="1" smtClean="0">
                        <a:latin typeface="Cambria Math" charset="0"/>
                      </a:rPr>
                      <m:t>𝑛</m:t>
                    </m:r>
                  </m:oMath>
                </a14:m>
                <a:r>
                  <a:rPr lang="en-US" dirty="0" smtClean="0"/>
                  <a:t> from data universe of size </a:t>
                </a:r>
                <a14:m>
                  <m:oMath xmlns:m="http://schemas.openxmlformats.org/officeDocument/2006/math">
                    <m:r>
                      <a:rPr lang="en-US" b="0" i="1" smtClean="0">
                        <a:latin typeface="Cambria Math" charset="0"/>
                      </a:rPr>
                      <m:t>𝑁</m:t>
                    </m:r>
                  </m:oMath>
                </a14:m>
                <a:r>
                  <a:rPr lang="en-US" dirty="0" smtClean="0"/>
                  <a:t> and query class </a:t>
                </a:r>
                <a14:m>
                  <m:oMath xmlns:m="http://schemas.openxmlformats.org/officeDocument/2006/math">
                    <m:r>
                      <a:rPr lang="en-US" b="0" i="1" smtClean="0">
                        <a:latin typeface="Cambria Math" charset="0"/>
                      </a:rPr>
                      <m:t>𝐹</m:t>
                    </m:r>
                  </m:oMath>
                </a14:m>
                <a:endParaRPr lang="en-US" dirty="0" smtClean="0"/>
              </a:p>
              <a:p>
                <a:pPr lvl="1"/>
                <a:r>
                  <a:rPr lang="en-US" dirty="0" smtClean="0"/>
                  <a:t>Outputs database </a:t>
                </a:r>
                <a14:m>
                  <m:oMath xmlns:m="http://schemas.openxmlformats.org/officeDocument/2006/math">
                    <m:r>
                      <a:rPr lang="en-US" b="0" i="1" smtClean="0">
                        <a:latin typeface="Cambria Math" charset="0"/>
                      </a:rPr>
                      <m:t>𝑦</m:t>
                    </m:r>
                  </m:oMath>
                </a14:m>
                <a:r>
                  <a:rPr lang="en-US" dirty="0" smtClean="0"/>
                  <a:t> of size </a:t>
                </a:r>
                <a14:m>
                  <m:oMath xmlns:m="http://schemas.openxmlformats.org/officeDocument/2006/math">
                    <m:func>
                      <m:funcPr>
                        <m:ctrlPr>
                          <a:rPr lang="en-US" b="0" i="1" smtClean="0">
                            <a:latin typeface="Cambria Math" charset="0"/>
                          </a:rPr>
                        </m:ctrlPr>
                      </m:funcPr>
                      <m:fName>
                        <m:r>
                          <m:rPr>
                            <m:sty m:val="p"/>
                          </m:rPr>
                          <a:rPr lang="en-US" b="0" i="0" smtClean="0">
                            <a:latin typeface="Cambria Math" charset="0"/>
                          </a:rPr>
                          <m:t>log</m:t>
                        </m:r>
                      </m:fName>
                      <m:e>
                        <m:d>
                          <m:dPr>
                            <m:begChr m:val="|"/>
                            <m:endChr m:val="|"/>
                            <m:ctrlPr>
                              <a:rPr lang="en-US" b="0" i="1" smtClean="0">
                                <a:latin typeface="Cambria Math" charset="0"/>
                              </a:rPr>
                            </m:ctrlPr>
                          </m:dPr>
                          <m:e>
                            <m:r>
                              <a:rPr lang="en-US" b="0" i="1" smtClean="0">
                                <a:latin typeface="Cambria Math" charset="0"/>
                              </a:rPr>
                              <m:t>𝐹</m:t>
                            </m:r>
                          </m:e>
                        </m:d>
                        <m:r>
                          <a:rPr lang="en-US" b="0" i="1" smtClean="0">
                            <a:latin typeface="Cambria Math" charset="0"/>
                          </a:rPr>
                          <m:t>/</m:t>
                        </m:r>
                        <m:sSup>
                          <m:sSupPr>
                            <m:ctrlPr>
                              <a:rPr lang="en-US" b="0" i="1" smtClean="0">
                                <a:latin typeface="Cambria Math" charset="0"/>
                              </a:rPr>
                            </m:ctrlPr>
                          </m:sSupPr>
                          <m:e>
                            <m:r>
                              <a:rPr lang="en-US" b="0" i="1" smtClean="0">
                                <a:latin typeface="Cambria Math" charset="0"/>
                              </a:rPr>
                              <m:t>𝛼</m:t>
                            </m:r>
                          </m:e>
                          <m:sup>
                            <m:r>
                              <a:rPr lang="en-US" b="0" i="1" smtClean="0">
                                <a:latin typeface="Cambria Math" charset="0"/>
                              </a:rPr>
                              <m:t>2</m:t>
                            </m:r>
                          </m:sup>
                        </m:sSup>
                      </m:e>
                    </m:func>
                  </m:oMath>
                </a14:m>
                <a:endParaRPr lang="en-US" dirty="0" smtClean="0"/>
              </a:p>
              <a:p>
                <a:pPr lvl="1"/>
                <a:r>
                  <a:rPr lang="en-US" dirty="0" smtClean="0"/>
                  <a:t>Samples </a:t>
                </a:r>
                <a14:m>
                  <m:oMath xmlns:m="http://schemas.openxmlformats.org/officeDocument/2006/math">
                    <m:r>
                      <a:rPr lang="en-US" b="0" i="1" smtClean="0">
                        <a:latin typeface="Cambria Math" charset="0"/>
                      </a:rPr>
                      <m:t>𝑦</m:t>
                    </m:r>
                  </m:oMath>
                </a14:m>
                <a:r>
                  <a:rPr lang="en-US" dirty="0" smtClean="0"/>
                  <a:t> with exponential bias towards databases that closely approximate </a:t>
                </a:r>
                <a14:m>
                  <m:oMath xmlns:m="http://schemas.openxmlformats.org/officeDocument/2006/math">
                    <m:r>
                      <a:rPr lang="en-US" b="0" i="1" smtClean="0">
                        <a:latin typeface="Cambria Math" charset="0"/>
                      </a:rPr>
                      <m:t>𝑥</m:t>
                    </m:r>
                  </m:oMath>
                </a14:m>
                <a:r>
                  <a:rPr lang="en-US" dirty="0" smtClean="0"/>
                  <a:t> on all queries in </a:t>
                </a:r>
                <a14:m>
                  <m:oMath xmlns:m="http://schemas.openxmlformats.org/officeDocument/2006/math">
                    <m:r>
                      <a:rPr lang="en-US" b="0" i="1" smtClean="0">
                        <a:latin typeface="Cambria Math" charset="0"/>
                      </a:rPr>
                      <m:t>𝐹</m:t>
                    </m:r>
                  </m:oMath>
                </a14:m>
                <a:endParaRPr lang="en-US" dirty="0" smtClean="0"/>
              </a:p>
              <a:p>
                <a:pPr marL="0" indent="0">
                  <a:buNone/>
                </a:pPr>
                <a:r>
                  <a:rPr lang="en-US" u="sng" dirty="0" smtClean="0"/>
                  <a:t>Theorem [BLR ‘08]:</a:t>
                </a:r>
                <a:r>
                  <a:rPr lang="en-US" dirty="0" smtClean="0"/>
                  <a:t> </a:t>
                </a:r>
                <a:r>
                  <a:rPr lang="en-US" dirty="0" err="1" smtClean="0"/>
                  <a:t>SmallDB</a:t>
                </a:r>
                <a:r>
                  <a:rPr lang="en-US" dirty="0" smtClean="0"/>
                  <a:t>(</a:t>
                </a:r>
                <a14:m>
                  <m:oMath xmlns:m="http://schemas.openxmlformats.org/officeDocument/2006/math">
                    <m:r>
                      <a:rPr lang="en-US" b="0" i="1" smtClean="0">
                        <a:latin typeface="Cambria Math" charset="0"/>
                      </a:rPr>
                      <m:t>𝑥</m:t>
                    </m:r>
                    <m:r>
                      <a:rPr lang="en-US" b="0" i="1" smtClean="0">
                        <a:latin typeface="Cambria Math" charset="0"/>
                      </a:rPr>
                      <m:t>,</m:t>
                    </m:r>
                    <m:r>
                      <a:rPr lang="en-US" b="0" i="1" smtClean="0">
                        <a:latin typeface="Cambria Math" charset="0"/>
                      </a:rPr>
                      <m:t>𝐹</m:t>
                    </m:r>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𝛽</m:t>
                    </m:r>
                    <m:r>
                      <a:rPr lang="en-US" b="0" i="1" smtClean="0">
                        <a:latin typeface="Cambria Math" charset="0"/>
                      </a:rPr>
                      <m:t>, </m:t>
                    </m:r>
                    <m:r>
                      <a:rPr lang="en-US" b="0" i="1" smtClean="0">
                        <a:latin typeface="Cambria Math" charset="0"/>
                      </a:rPr>
                      <m:t>𝜖</m:t>
                    </m:r>
                    <m:r>
                      <a:rPr lang="en-US" b="0" i="1" smtClean="0">
                        <a:latin typeface="Cambria Math" charset="0"/>
                      </a:rPr>
                      <m:t>)</m:t>
                    </m:r>
                  </m:oMath>
                </a14:m>
                <a:r>
                  <a:rPr lang="en-US" dirty="0" smtClean="0"/>
                  <a:t> is </a:t>
                </a:r>
                <a14:m>
                  <m:oMath xmlns:m="http://schemas.openxmlformats.org/officeDocument/2006/math">
                    <m:r>
                      <a:rPr lang="en-US" b="0" i="1" smtClean="0">
                        <a:latin typeface="Cambria Math" charset="0"/>
                      </a:rPr>
                      <m:t>𝜖</m:t>
                    </m:r>
                  </m:oMath>
                </a14:m>
                <a:r>
                  <a:rPr lang="en-US" dirty="0" smtClean="0"/>
                  <a:t>-differentially private and </a:t>
                </a:r>
                <a14:m>
                  <m:oMath xmlns:m="http://schemas.openxmlformats.org/officeDocument/2006/math">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𝛽</m:t>
                    </m:r>
                    <m:r>
                      <a:rPr lang="en-US" b="0" i="1" smtClean="0">
                        <a:latin typeface="Cambria Math" charset="0"/>
                      </a:rPr>
                      <m:t>)</m:t>
                    </m:r>
                  </m:oMath>
                </a14:m>
                <a:r>
                  <a:rPr lang="en-US" dirty="0" smtClean="0"/>
                  <a:t>-accurate for </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charset="0"/>
                        </a:rPr>
                        <m:t>𝛼</m:t>
                      </m:r>
                      <m:r>
                        <a:rPr lang="en-US" b="0" i="1" smtClean="0">
                          <a:latin typeface="Cambria Math" charset="0"/>
                        </a:rPr>
                        <m:t>≥</m:t>
                      </m:r>
                      <m:sSup>
                        <m:sSupPr>
                          <m:ctrlPr>
                            <a:rPr lang="en-US" i="1">
                              <a:latin typeface="Cambria Math" charset="0"/>
                            </a:rPr>
                          </m:ctrlPr>
                        </m:sSupPr>
                        <m:e>
                          <m:r>
                            <a:rPr lang="en-US" b="0" i="1" smtClean="0">
                              <a:latin typeface="Cambria Math" charset="0"/>
                            </a:rPr>
                            <m:t>𝐶</m:t>
                          </m:r>
                          <m:d>
                            <m:dPr>
                              <m:ctrlPr>
                                <a:rPr lang="en-US" i="1">
                                  <a:latin typeface="Cambria Math" charset="0"/>
                                </a:rPr>
                              </m:ctrlPr>
                            </m:dPr>
                            <m:e>
                              <m:box>
                                <m:boxPr>
                                  <m:ctrlPr>
                                    <a:rPr lang="mr-IN" i="1">
                                      <a:latin typeface="Cambria Math" charset="0"/>
                                    </a:rPr>
                                  </m:ctrlPr>
                                </m:boxPr>
                                <m:e>
                                  <m:argPr>
                                    <m:argSz m:val="-1"/>
                                  </m:argPr>
                                  <m:f>
                                    <m:fPr>
                                      <m:ctrlPr>
                                        <a:rPr lang="mr-IN" i="1">
                                          <a:latin typeface="Cambria Math" charset="0"/>
                                        </a:rPr>
                                      </m:ctrlPr>
                                    </m:fPr>
                                    <m:num>
                                      <m:func>
                                        <m:funcPr>
                                          <m:ctrlPr>
                                            <a:rPr lang="en-US" i="1">
                                              <a:latin typeface="Cambria Math" charset="0"/>
                                            </a:rPr>
                                          </m:ctrlPr>
                                        </m:funcPr>
                                        <m:fName>
                                          <m:r>
                                            <m:rPr>
                                              <m:sty m:val="p"/>
                                            </m:rPr>
                                            <a:rPr lang="en-US">
                                              <a:latin typeface="Cambria Math" charset="0"/>
                                            </a:rPr>
                                            <m:t>log</m:t>
                                          </m:r>
                                        </m:fName>
                                        <m:e>
                                          <m:r>
                                            <a:rPr lang="en-US" b="0" i="1" smtClean="0">
                                              <a:latin typeface="Cambria Math" charset="0"/>
                                            </a:rPr>
                                            <m:t>𝑁</m:t>
                                          </m:r>
                                          <m:func>
                                            <m:funcPr>
                                              <m:ctrlPr>
                                                <a:rPr lang="en-US" b="0" i="1" smtClean="0">
                                                  <a:latin typeface="Cambria Math" charset="0"/>
                                                </a:rPr>
                                              </m:ctrlPr>
                                            </m:funcPr>
                                            <m:fName>
                                              <m:r>
                                                <m:rPr>
                                                  <m:sty m:val="p"/>
                                                </m:rPr>
                                                <a:rPr lang="en-US" b="0" i="0" smtClean="0">
                                                  <a:latin typeface="Cambria Math" charset="0"/>
                                                </a:rPr>
                                                <m:t>log</m:t>
                                              </m:r>
                                            </m:fName>
                                            <m:e>
                                              <m:d>
                                                <m:dPr>
                                                  <m:begChr m:val="|"/>
                                                  <m:endChr m:val="|"/>
                                                  <m:ctrlPr>
                                                    <a:rPr lang="en-US" b="0" i="1" smtClean="0">
                                                      <a:latin typeface="Cambria Math" charset="0"/>
                                                    </a:rPr>
                                                  </m:ctrlPr>
                                                </m:dPr>
                                                <m:e>
                                                  <m:r>
                                                    <a:rPr lang="en-US" b="0" i="1" smtClean="0">
                                                      <a:latin typeface="Cambria Math" charset="0"/>
                                                    </a:rPr>
                                                    <m:t>𝐹</m:t>
                                                  </m:r>
                                                </m:e>
                                              </m:d>
                                              <m:r>
                                                <a:rPr lang="en-US" b="0" i="1" smtClean="0">
                                                  <a:latin typeface="Cambria Math" charset="0"/>
                                                </a:rPr>
                                                <m:t>+</m:t>
                                              </m:r>
                                              <m:func>
                                                <m:funcPr>
                                                  <m:ctrlPr>
                                                    <a:rPr lang="en-US" b="0" i="1" smtClean="0">
                                                      <a:latin typeface="Cambria Math" charset="0"/>
                                                    </a:rPr>
                                                  </m:ctrlPr>
                                                </m:funcPr>
                                                <m:fName>
                                                  <m:r>
                                                    <m:rPr>
                                                      <m:sty m:val="p"/>
                                                    </m:rPr>
                                                    <a:rPr lang="en-US" b="0" i="0" smtClean="0">
                                                      <a:latin typeface="Cambria Math" charset="0"/>
                                                    </a:rPr>
                                                    <m:t>log</m:t>
                                                  </m:r>
                                                </m:fName>
                                                <m:e>
                                                  <m:r>
                                                    <a:rPr lang="en-US" b="0" i="1" smtClean="0">
                                                      <a:latin typeface="Cambria Math" charset="0"/>
                                                    </a:rPr>
                                                    <m:t>1/</m:t>
                                                  </m:r>
                                                  <m:r>
                                                    <a:rPr lang="en-US" b="0" i="1" smtClean="0">
                                                      <a:latin typeface="Cambria Math" charset="0"/>
                                                    </a:rPr>
                                                    <m:t>𝛽</m:t>
                                                  </m:r>
                                                </m:e>
                                              </m:func>
                                            </m:e>
                                          </m:func>
                                        </m:e>
                                      </m:func>
                                    </m:num>
                                    <m:den>
                                      <m:r>
                                        <m:rPr>
                                          <m:brk m:alnAt="63"/>
                                        </m:rPr>
                                        <a:rPr lang="en-US" i="1">
                                          <a:latin typeface="Cambria Math" charset="0"/>
                                        </a:rPr>
                                        <m:t>𝜖</m:t>
                                      </m:r>
                                      <m:r>
                                        <a:rPr lang="en-US" i="1">
                                          <a:latin typeface="Cambria Math" charset="0"/>
                                        </a:rPr>
                                        <m:t>𝑛</m:t>
                                      </m:r>
                                    </m:den>
                                  </m:f>
                                </m:e>
                              </m:box>
                            </m:e>
                          </m:d>
                        </m:e>
                        <m:sup>
                          <m:r>
                            <a:rPr lang="en-US" b="0" i="1" smtClean="0">
                              <a:latin typeface="Cambria Math" charset="0"/>
                            </a:rPr>
                            <m:t>1/3</m:t>
                          </m:r>
                        </m:sup>
                      </m:sSup>
                    </m:oMath>
                  </m:oMathPara>
                </a14:m>
                <a:endParaRPr lang="en-US" dirty="0" smtClean="0"/>
              </a:p>
              <a:p>
                <a:r>
                  <a:rPr lang="en-US" dirty="0" err="1" smtClean="0"/>
                  <a:t>SmallDB</a:t>
                </a:r>
                <a:r>
                  <a:rPr lang="en-US" dirty="0" smtClean="0"/>
                  <a:t> is a (</a:t>
                </a:r>
                <a14:m>
                  <m:oMath xmlns:m="http://schemas.openxmlformats.org/officeDocument/2006/math">
                    <m:sSup>
                      <m:sSupPr>
                        <m:ctrlPr>
                          <a:rPr lang="en-US" b="0" i="1" smtClean="0">
                            <a:latin typeface="Cambria Math" charset="0"/>
                          </a:rPr>
                        </m:ctrlPr>
                      </m:sSupPr>
                      <m:e>
                        <m:f>
                          <m:fPr>
                            <m:ctrlPr>
                              <a:rPr lang="en-US" b="0" i="1" smtClean="0">
                                <a:latin typeface="Cambria Math" charset="0"/>
                              </a:rPr>
                            </m:ctrlPr>
                          </m:fPr>
                          <m:num>
                            <m:r>
                              <a:rPr lang="en-US" b="0" i="1" smtClean="0">
                                <a:latin typeface="Cambria Math" charset="0"/>
                              </a:rPr>
                              <m:t>1</m:t>
                            </m:r>
                          </m:num>
                          <m:den>
                            <m:r>
                              <a:rPr lang="en-US" b="0" i="1" smtClean="0">
                                <a:latin typeface="Cambria Math" charset="0"/>
                              </a:rPr>
                              <m:t>3</m:t>
                            </m:r>
                          </m:den>
                        </m:f>
                        <m:r>
                          <a:rPr lang="en-US" b="0" i="1" smtClean="0">
                            <a:latin typeface="Cambria Math" charset="0"/>
                          </a:rPr>
                          <m:t>,</m:t>
                        </m:r>
                        <m:d>
                          <m:dPr>
                            <m:ctrlPr>
                              <a:rPr lang="en-US" b="0" i="1" smtClean="0">
                                <a:latin typeface="Cambria Math" charset="0"/>
                              </a:rPr>
                            </m:ctrlPr>
                          </m:dPr>
                          <m:e>
                            <m:r>
                              <a:rPr lang="en-US" b="0" i="1" smtClean="0">
                                <a:latin typeface="Cambria Math" charset="0"/>
                              </a:rPr>
                              <m:t>64</m:t>
                            </m:r>
                            <m:func>
                              <m:funcPr>
                                <m:ctrlPr>
                                  <a:rPr lang="en-US" b="0" i="1" smtClean="0">
                                    <a:latin typeface="Cambria Math" charset="0"/>
                                  </a:rPr>
                                </m:ctrlPr>
                              </m:funcPr>
                              <m:fName>
                                <m:r>
                                  <m:rPr>
                                    <m:sty m:val="p"/>
                                  </m:rPr>
                                  <a:rPr lang="en-US" b="0" i="0" smtClean="0">
                                    <a:latin typeface="Cambria Math" charset="0"/>
                                  </a:rPr>
                                  <m:t>log</m:t>
                                </m:r>
                              </m:fName>
                              <m:e>
                                <m:r>
                                  <a:rPr lang="en-US" b="0" i="1" smtClean="0">
                                    <a:latin typeface="Cambria Math" charset="0"/>
                                  </a:rPr>
                                  <m:t>𝑁</m:t>
                                </m:r>
                                <m:func>
                                  <m:funcPr>
                                    <m:ctrlPr>
                                      <a:rPr lang="en-US" b="0" i="1" smtClean="0">
                                        <a:latin typeface="Cambria Math" charset="0"/>
                                      </a:rPr>
                                    </m:ctrlPr>
                                  </m:funcPr>
                                  <m:fName>
                                    <m:r>
                                      <m:rPr>
                                        <m:sty m:val="p"/>
                                      </m:rPr>
                                      <a:rPr lang="en-US" b="0" i="0" smtClean="0">
                                        <a:latin typeface="Cambria Math" charset="0"/>
                                      </a:rPr>
                                      <m:t>log</m:t>
                                    </m:r>
                                  </m:fName>
                                  <m:e>
                                    <m:r>
                                      <a:rPr lang="en-US" b="0" i="1" smtClean="0">
                                        <a:latin typeface="Cambria Math" charset="0"/>
                                      </a:rPr>
                                      <m:t>|</m:t>
                                    </m:r>
                                    <m:r>
                                      <a:rPr lang="en-US" b="0" i="1" smtClean="0">
                                        <a:latin typeface="Cambria Math" charset="0"/>
                                      </a:rPr>
                                      <m:t>𝐹</m:t>
                                    </m:r>
                                    <m:r>
                                      <a:rPr lang="en-US" b="0" i="1" smtClean="0">
                                        <a:latin typeface="Cambria Math" charset="0"/>
                                      </a:rPr>
                                      <m:t>|</m:t>
                                    </m:r>
                                  </m:e>
                                </m:func>
                              </m:e>
                            </m:func>
                          </m:e>
                        </m:d>
                      </m:e>
                      <m:sup>
                        <m:r>
                          <a:rPr lang="en-US" b="0" i="1" smtClean="0">
                            <a:latin typeface="Cambria Math" charset="0"/>
                          </a:rPr>
                          <m:t>1/3</m:t>
                        </m:r>
                      </m:sup>
                    </m:sSup>
                    <m:r>
                      <a:rPr lang="en-US" i="1">
                        <a:latin typeface="Cambria Math" charset="0"/>
                      </a:rPr>
                      <m:t> </m:t>
                    </m:r>
                  </m:oMath>
                </a14:m>
                <a:r>
                  <a:rPr lang="en-US" dirty="0" smtClean="0"/>
                  <a:t>)-black box.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27</a:t>
            </a:fld>
            <a:endParaRPr lang="en-US" dirty="0"/>
          </a:p>
        </p:txBody>
      </p:sp>
    </p:spTree>
    <p:extLst>
      <p:ext uri="{BB962C8B-B14F-4D97-AF65-F5344CB8AC3E}">
        <p14:creationId xmlns:p14="http://schemas.microsoft.com/office/powerpoint/2010/main" val="207117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5">
                    <a:lumMod val="75000"/>
                  </a:schemeClr>
                </a:solidFill>
              </a:rPr>
              <a:t>SmallDB</a:t>
            </a:r>
            <a:r>
              <a:rPr lang="en-US" dirty="0" smtClean="0">
                <a:solidFill>
                  <a:schemeClr val="accent5">
                    <a:lumMod val="75000"/>
                  </a:schemeClr>
                </a:solidFill>
              </a:rPr>
              <a:t> for growing databases (</a:t>
            </a:r>
            <a:r>
              <a:rPr lang="en-US" dirty="0" err="1" smtClean="0">
                <a:solidFill>
                  <a:schemeClr val="accent5">
                    <a:lumMod val="75000"/>
                  </a:schemeClr>
                </a:solidFill>
              </a:rPr>
              <a:t>SmallDBG</a:t>
            </a:r>
            <a:r>
              <a:rPr lang="en-US" dirty="0" smtClean="0">
                <a:solidFill>
                  <a:schemeClr val="accent5">
                    <a:lumMod val="75000"/>
                  </a:schemeClr>
                </a:solidFill>
              </a:rPr>
              <a:t>)</a:t>
            </a: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Run </a:t>
                </a:r>
                <a:r>
                  <a:rPr lang="en-US" dirty="0" err="1" smtClean="0"/>
                  <a:t>SmallDB</a:t>
                </a:r>
                <a:r>
                  <a:rPr lang="en-US" dirty="0" smtClean="0"/>
                  <a:t>(</a:t>
                </a:r>
                <a14:m>
                  <m:oMath xmlns:m="http://schemas.openxmlformats.org/officeDocument/2006/math">
                    <m:sSub>
                      <m:sSubPr>
                        <m:ctrlPr>
                          <a:rPr lang="en-US" b="0" i="1" smtClean="0">
                            <a:latin typeface="Cambria Math" charset="0"/>
                          </a:rPr>
                        </m:ctrlPr>
                      </m:sSubPr>
                      <m:e>
                        <m:r>
                          <a:rPr lang="en-US" b="0" i="1" smtClean="0">
                            <a:latin typeface="Cambria Math" charset="0"/>
                          </a:rPr>
                          <m:t>𝑥</m:t>
                        </m:r>
                      </m:e>
                      <m:sub>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sub>
                    </m:sSub>
                    <m:r>
                      <a:rPr lang="en-US" i="1">
                        <a:latin typeface="Cambria Math" charset="0"/>
                      </a:rPr>
                      <m:t>,</m:t>
                    </m:r>
                    <m:r>
                      <a:rPr lang="en-US" i="1">
                        <a:latin typeface="Cambria Math" charset="0"/>
                      </a:rPr>
                      <m:t>𝐹</m:t>
                    </m:r>
                    <m:r>
                      <a:rPr lang="en-US" i="1">
                        <a:latin typeface="Cambria Math" charset="0"/>
                      </a:rPr>
                      <m:t>,</m:t>
                    </m:r>
                    <m:r>
                      <a:rPr lang="en-US" i="1">
                        <a:latin typeface="Cambria Math" charset="0"/>
                      </a:rPr>
                      <m:t>𝛼</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𝑖</m:t>
                        </m:r>
                      </m:sub>
                    </m:sSub>
                    <m:r>
                      <a:rPr lang="en-US" b="0" i="1" smtClean="0">
                        <a:latin typeface="Cambria Math" charset="0"/>
                      </a:rPr>
                      <m:t>,</m:t>
                    </m:r>
                    <m:r>
                      <a:rPr lang="en-US" i="1">
                        <a:latin typeface="Cambria Math" charset="0"/>
                      </a:rPr>
                      <m:t> </m:t>
                    </m:r>
                    <m:sSub>
                      <m:sSubPr>
                        <m:ctrlPr>
                          <a:rPr lang="en-US" b="0" i="1" smtClean="0">
                            <a:latin typeface="Cambria Math" charset="0"/>
                          </a:rPr>
                        </m:ctrlPr>
                      </m:sSubPr>
                      <m:e>
                        <m:r>
                          <a:rPr lang="en-US" i="1">
                            <a:latin typeface="Cambria Math" charset="0"/>
                          </a:rPr>
                          <m:t>𝜖</m:t>
                        </m:r>
                      </m:e>
                      <m:sub>
                        <m:r>
                          <a:rPr lang="en-US" b="0" i="1" smtClean="0">
                            <a:latin typeface="Cambria Math" charset="0"/>
                          </a:rPr>
                          <m:t>𝑖</m:t>
                        </m:r>
                      </m:sub>
                    </m:sSub>
                    <m:r>
                      <a:rPr lang="en-US" i="1">
                        <a:latin typeface="Cambria Math" charset="0"/>
                      </a:rPr>
                      <m:t>)</m:t>
                    </m:r>
                  </m:oMath>
                </a14:m>
                <a:r>
                  <a:rPr lang="en-US" dirty="0" smtClean="0"/>
                  <a:t> at times </a:t>
                </a:r>
                <a14:m>
                  <m:oMath xmlns:m="http://schemas.openxmlformats.org/officeDocument/2006/math">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r>
                      <a:rPr lang="en-US" b="0" i="1" smtClean="0">
                        <a:latin typeface="Cambria Math" charset="0"/>
                      </a:rPr>
                      <m:t>=</m:t>
                    </m:r>
                    <m:sSup>
                      <m:sSupPr>
                        <m:ctrlPr>
                          <a:rPr lang="en-US" b="0" i="1" smtClean="0">
                            <a:latin typeface="Cambria Math" charset="0"/>
                          </a:rPr>
                        </m:ctrlPr>
                      </m:sSupPr>
                      <m:e>
                        <m:d>
                          <m:dPr>
                            <m:ctrlPr>
                              <a:rPr lang="en-US" b="0" i="1" smtClean="0">
                                <a:latin typeface="Cambria Math" charset="0"/>
                              </a:rPr>
                            </m:ctrlPr>
                          </m:dPr>
                          <m:e>
                            <m:r>
                              <a:rPr lang="en-US" b="0" i="1" smtClean="0">
                                <a:latin typeface="Cambria Math" charset="0"/>
                              </a:rPr>
                              <m:t>1+</m:t>
                            </m:r>
                            <m:r>
                              <a:rPr lang="en-US" b="0" i="1" smtClean="0">
                                <a:latin typeface="Cambria Math" charset="0"/>
                              </a:rPr>
                              <m:t>𝛾</m:t>
                            </m:r>
                          </m:e>
                        </m:d>
                      </m:e>
                      <m:sup>
                        <m:r>
                          <a:rPr lang="en-US" b="0" i="1" smtClean="0">
                            <a:latin typeface="Cambria Math" charset="0"/>
                          </a:rPr>
                          <m:t>𝑖</m:t>
                        </m:r>
                      </m:sup>
                    </m:sSup>
                    <m:r>
                      <a:rPr lang="en-US" b="0" i="1" smtClean="0">
                        <a:latin typeface="Cambria Math" charset="0"/>
                      </a:rPr>
                      <m:t>𝑛</m:t>
                    </m:r>
                  </m:oMath>
                </a14:m>
                <a:r>
                  <a:rPr lang="en-US" dirty="0" smtClean="0"/>
                  <a:t> for some </a:t>
                </a:r>
                <a14:m>
                  <m:oMath xmlns:m="http://schemas.openxmlformats.org/officeDocument/2006/math">
                    <m:r>
                      <a:rPr lang="en-US" b="0" i="1" smtClean="0">
                        <a:latin typeface="Cambria Math" charset="0"/>
                      </a:rPr>
                      <m:t>𝛾</m:t>
                    </m:r>
                    <m:r>
                      <a:rPr lang="en-US" b="0" i="1" smtClean="0">
                        <a:latin typeface="Cambria Math" charset="0"/>
                      </a:rPr>
                      <m:t>&lt;1</m:t>
                    </m:r>
                  </m:oMath>
                </a14:m>
                <a:r>
                  <a:rPr lang="en-US" dirty="0" smtClean="0"/>
                  <a:t>, to produce output stream </a:t>
                </a:r>
                <a14:m>
                  <m:oMath xmlns:m="http://schemas.openxmlformats.org/officeDocument/2006/math">
                    <m:r>
                      <a:rPr lang="en-US" b="0" i="1" smtClean="0">
                        <a:latin typeface="Cambria Math" charset="0"/>
                      </a:rPr>
                      <m:t>{</m:t>
                    </m:r>
                    <m:sSub>
                      <m:sSubPr>
                        <m:ctrlPr>
                          <a:rPr lang="en-US" b="0" i="1" smtClean="0">
                            <a:latin typeface="Cambria Math" charset="0"/>
                          </a:rPr>
                        </m:ctrlPr>
                      </m:sSubPr>
                      <m:e>
                        <m:r>
                          <a:rPr lang="en-US" b="0" i="1" smtClean="0">
                            <a:latin typeface="Cambria Math" charset="0"/>
                          </a:rPr>
                          <m:t>𝑦</m:t>
                        </m:r>
                      </m:e>
                      <m:sub>
                        <m:r>
                          <a:rPr lang="en-US" b="0" i="1" smtClean="0">
                            <a:latin typeface="Cambria Math" charset="0"/>
                          </a:rPr>
                          <m:t>𝑖</m:t>
                        </m:r>
                      </m:sub>
                    </m:sSub>
                    <m:r>
                      <a:rPr lang="en-US" b="0" i="1" smtClean="0">
                        <a:latin typeface="Cambria Math" charset="0"/>
                      </a:rPr>
                      <m:t>}</m:t>
                    </m:r>
                  </m:oMath>
                </a14:m>
                <a:endParaRPr lang="en-US" dirty="0" smtClean="0"/>
              </a:p>
              <a:p>
                <a:r>
                  <a:rPr lang="en-US" dirty="0" smtClean="0"/>
                  <a:t>Use </a:t>
                </a:r>
                <a14:m>
                  <m:oMath xmlns:m="http://schemas.openxmlformats.org/officeDocument/2006/math">
                    <m:sSub>
                      <m:sSubPr>
                        <m:ctrlPr>
                          <a:rPr lang="en-US" b="0" i="1" smtClean="0">
                            <a:latin typeface="Cambria Math" charset="0"/>
                          </a:rPr>
                        </m:ctrlPr>
                      </m:sSubPr>
                      <m:e>
                        <m:r>
                          <a:rPr lang="en-US" b="0" i="1" smtClean="0">
                            <a:latin typeface="Cambria Math" charset="0"/>
                          </a:rPr>
                          <m:t>𝑦</m:t>
                        </m:r>
                      </m:e>
                      <m:sub>
                        <m:r>
                          <a:rPr lang="en-US" b="0" i="1" smtClean="0">
                            <a:latin typeface="Cambria Math" charset="0"/>
                          </a:rPr>
                          <m:t>𝑖</m:t>
                        </m:r>
                      </m:sub>
                    </m:sSub>
                  </m:oMath>
                </a14:m>
                <a:r>
                  <a:rPr lang="en-US" dirty="0" smtClean="0"/>
                  <a:t> to answer all queries that arrive between </a:t>
                </a:r>
                <a14:m>
                  <m:oMath xmlns:m="http://schemas.openxmlformats.org/officeDocument/2006/math">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oMath>
                </a14:m>
                <a:r>
                  <a:rPr lang="en-US" dirty="0" smtClean="0"/>
                  <a:t> and </a:t>
                </a:r>
                <a14:m>
                  <m:oMath xmlns:m="http://schemas.openxmlformats.org/officeDocument/2006/math">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r>
                          <a:rPr lang="en-US" b="0" i="1" smtClean="0">
                            <a:latin typeface="Cambria Math" charset="0"/>
                          </a:rPr>
                          <m:t>+1</m:t>
                        </m:r>
                      </m:sub>
                    </m:sSub>
                  </m:oMath>
                </a14:m>
                <a:endParaRPr lang="en-US" dirty="0" smtClean="0"/>
              </a:p>
              <a:p>
                <a:r>
                  <a:rPr lang="en-US" dirty="0" smtClean="0"/>
                  <a:t>Tune </a:t>
                </a:r>
                <a14:m>
                  <m:oMath xmlns:m="http://schemas.openxmlformats.org/officeDocument/2006/math">
                    <m:sSub>
                      <m:sSubPr>
                        <m:ctrlPr>
                          <a:rPr lang="en-US" i="1">
                            <a:latin typeface="Cambria Math" charset="0"/>
                          </a:rPr>
                        </m:ctrlPr>
                      </m:sSubPr>
                      <m:e>
                        <m:r>
                          <a:rPr lang="en-US" i="1">
                            <a:latin typeface="Cambria Math" charset="0"/>
                          </a:rPr>
                          <m:t>𝛽</m:t>
                        </m:r>
                      </m:e>
                      <m:sub>
                        <m:r>
                          <a:rPr lang="en-US" i="1">
                            <a:latin typeface="Cambria Math" charset="0"/>
                          </a:rPr>
                          <m:t>𝑖</m:t>
                        </m:r>
                      </m:sub>
                    </m:sSub>
                    <m:r>
                      <a:rPr lang="en-US" i="1">
                        <a:latin typeface="Cambria Math" charset="0"/>
                      </a:rPr>
                      <m:t>, </m:t>
                    </m:r>
                    <m:sSub>
                      <m:sSubPr>
                        <m:ctrlPr>
                          <a:rPr lang="en-US" i="1">
                            <a:latin typeface="Cambria Math" charset="0"/>
                          </a:rPr>
                        </m:ctrlPr>
                      </m:sSubPr>
                      <m:e>
                        <m:r>
                          <a:rPr lang="en-US" i="1">
                            <a:latin typeface="Cambria Math" charset="0"/>
                          </a:rPr>
                          <m:t>𝜖</m:t>
                        </m:r>
                      </m:e>
                      <m:sub>
                        <m:r>
                          <a:rPr lang="en-US" i="1">
                            <a:latin typeface="Cambria Math" charset="0"/>
                          </a:rPr>
                          <m:t>𝑖</m:t>
                        </m:r>
                      </m:sub>
                    </m:sSub>
                  </m:oMath>
                </a14:m>
                <a:r>
                  <a:rPr lang="en-US" dirty="0" smtClean="0"/>
                  <a:t> in each epoch as a function of database size</a:t>
                </a:r>
              </a:p>
              <a:p>
                <a:pPr marL="0" indent="0">
                  <a:buNone/>
                </a:pPr>
                <a:endParaRPr lang="en-US" dirty="0"/>
              </a:p>
              <a:p>
                <a:pPr marL="0" indent="0">
                  <a:buNone/>
                </a:pPr>
                <a:r>
                  <a:rPr lang="en-US" u="sng" dirty="0" smtClean="0"/>
                  <a:t>Theorem:</a:t>
                </a:r>
                <a:r>
                  <a:rPr lang="en-US" dirty="0" smtClean="0"/>
                  <a:t> </a:t>
                </a:r>
                <a:r>
                  <a:rPr lang="en-US" dirty="0" err="1" smtClean="0"/>
                  <a:t>SmallDBG</a:t>
                </a:r>
                <a:r>
                  <a:rPr lang="en-US" dirty="0" smtClean="0"/>
                  <a:t>(</a:t>
                </a:r>
                <a14:m>
                  <m:oMath xmlns:m="http://schemas.openxmlformats.org/officeDocument/2006/math">
                    <m:r>
                      <a:rPr lang="en-US" b="0" i="1" smtClean="0">
                        <a:latin typeface="Cambria Math" charset="0"/>
                      </a:rPr>
                      <m:t>𝑥</m:t>
                    </m:r>
                    <m:r>
                      <a:rPr lang="en-US" i="1">
                        <a:latin typeface="Cambria Math" charset="0"/>
                      </a:rPr>
                      <m:t>,</m:t>
                    </m:r>
                    <m:r>
                      <a:rPr lang="en-US" i="1">
                        <a:latin typeface="Cambria Math" charset="0"/>
                      </a:rPr>
                      <m:t>𝐹</m:t>
                    </m:r>
                    <m:r>
                      <a:rPr lang="en-US" i="1">
                        <a:latin typeface="Cambria Math" charset="0"/>
                      </a:rPr>
                      <m:t>,</m:t>
                    </m:r>
                    <m:r>
                      <a:rPr lang="en-US" i="1">
                        <a:latin typeface="Cambria Math" charset="0"/>
                      </a:rPr>
                      <m:t>𝛼</m:t>
                    </m:r>
                    <m:r>
                      <a:rPr lang="en-US" b="0" i="1" smtClean="0">
                        <a:latin typeface="Cambria Math" charset="0"/>
                      </a:rPr>
                      <m:t>,</m:t>
                    </m:r>
                    <m:r>
                      <a:rPr lang="en-US" b="0" i="1" smtClean="0">
                        <a:latin typeface="Cambria Math" charset="0"/>
                      </a:rPr>
                      <m:t>𝛽</m:t>
                    </m:r>
                    <m:r>
                      <a:rPr lang="en-US" b="0" i="1" smtClean="0">
                        <a:latin typeface="Cambria Math" charset="0"/>
                      </a:rPr>
                      <m:t>, </m:t>
                    </m:r>
                    <m:r>
                      <a:rPr lang="en-US" i="1">
                        <a:latin typeface="Cambria Math" charset="0"/>
                      </a:rPr>
                      <m:t>𝜖</m:t>
                    </m:r>
                    <m:r>
                      <a:rPr lang="en-US" b="0" i="1" smtClean="0">
                        <a:latin typeface="Cambria Math" charset="0"/>
                      </a:rPr>
                      <m:t>,</m:t>
                    </m:r>
                    <m:r>
                      <a:rPr lang="en-US" b="0" i="1" smtClean="0">
                        <a:latin typeface="Cambria Math" charset="0"/>
                      </a:rPr>
                      <m:t>𝑛</m:t>
                    </m:r>
                    <m:r>
                      <a:rPr lang="en-US" i="1">
                        <a:latin typeface="Cambria Math" charset="0"/>
                      </a:rPr>
                      <m:t>)</m:t>
                    </m:r>
                  </m:oMath>
                </a14:m>
                <a:r>
                  <a:rPr lang="en-US" dirty="0"/>
                  <a:t> is </a:t>
                </a:r>
                <a14:m>
                  <m:oMath xmlns:m="http://schemas.openxmlformats.org/officeDocument/2006/math">
                    <m:r>
                      <a:rPr lang="en-US" i="1">
                        <a:latin typeface="Cambria Math" charset="0"/>
                      </a:rPr>
                      <m:t>𝜖</m:t>
                    </m:r>
                  </m:oMath>
                </a14:m>
                <a:r>
                  <a:rPr lang="en-US" dirty="0"/>
                  <a:t>-differentially private and </a:t>
                </a:r>
                <a14:m>
                  <m:oMath xmlns:m="http://schemas.openxmlformats.org/officeDocument/2006/math">
                    <m:r>
                      <a:rPr lang="en-US" i="1">
                        <a:latin typeface="Cambria Math" charset="0"/>
                      </a:rPr>
                      <m:t>(</m:t>
                    </m:r>
                    <m:r>
                      <a:rPr lang="en-US" i="1">
                        <a:latin typeface="Cambria Math" charset="0"/>
                      </a:rPr>
                      <m:t>𝛼</m:t>
                    </m:r>
                    <m:r>
                      <a:rPr lang="en-US" i="1">
                        <a:latin typeface="Cambria Math" charset="0"/>
                      </a:rPr>
                      <m:t>,</m:t>
                    </m:r>
                    <m:r>
                      <a:rPr lang="en-US" i="1">
                        <a:latin typeface="Cambria Math" charset="0"/>
                      </a:rPr>
                      <m:t>𝛽</m:t>
                    </m:r>
                    <m:r>
                      <a:rPr lang="en-US" i="1">
                        <a:latin typeface="Cambria Math" charset="0"/>
                      </a:rPr>
                      <m:t>)</m:t>
                    </m:r>
                  </m:oMath>
                </a14:m>
                <a:r>
                  <a:rPr lang="en-US" dirty="0"/>
                  <a:t>-accurate for </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charset="0"/>
                        </a:rPr>
                        <m:t>𝛼</m:t>
                      </m:r>
                      <m:r>
                        <a:rPr lang="en-US" i="1">
                          <a:latin typeface="Cambria Math" charset="0"/>
                        </a:rPr>
                        <m:t>≥</m:t>
                      </m:r>
                      <m:r>
                        <a:rPr lang="en-US" i="1">
                          <a:latin typeface="Cambria Math" charset="0"/>
                        </a:rPr>
                        <m:t>𝐶</m:t>
                      </m:r>
                      <m:sSup>
                        <m:sSupPr>
                          <m:ctrlPr>
                            <a:rPr lang="en-US" i="1">
                              <a:latin typeface="Cambria Math" charset="0"/>
                            </a:rPr>
                          </m:ctrlPr>
                        </m:sSupPr>
                        <m:e>
                          <m:d>
                            <m:dPr>
                              <m:ctrlPr>
                                <a:rPr lang="en-US" i="1">
                                  <a:latin typeface="Cambria Math" charset="0"/>
                                </a:rPr>
                              </m:ctrlPr>
                            </m:dPr>
                            <m:e>
                              <m:box>
                                <m:boxPr>
                                  <m:ctrlPr>
                                    <a:rPr lang="mr-IN" i="1">
                                      <a:latin typeface="Cambria Math" charset="0"/>
                                    </a:rPr>
                                  </m:ctrlPr>
                                </m:boxPr>
                                <m:e>
                                  <m:argPr>
                                    <m:argSz m:val="-1"/>
                                  </m:argPr>
                                  <m:f>
                                    <m:fPr>
                                      <m:ctrlPr>
                                        <a:rPr lang="mr-IN" i="1">
                                          <a:latin typeface="Cambria Math" charset="0"/>
                                        </a:rPr>
                                      </m:ctrlPr>
                                    </m:fPr>
                                    <m:num>
                                      <m:func>
                                        <m:funcPr>
                                          <m:ctrlPr>
                                            <a:rPr lang="en-US" i="1">
                                              <a:latin typeface="Cambria Math" charset="0"/>
                                            </a:rPr>
                                          </m:ctrlPr>
                                        </m:funcPr>
                                        <m:fName>
                                          <m:r>
                                            <m:rPr>
                                              <m:sty m:val="p"/>
                                            </m:rPr>
                                            <a:rPr lang="en-US">
                                              <a:latin typeface="Cambria Math" charset="0"/>
                                            </a:rPr>
                                            <m:t>log</m:t>
                                          </m:r>
                                        </m:fName>
                                        <m:e>
                                          <m:r>
                                            <a:rPr lang="en-US" i="1">
                                              <a:latin typeface="Cambria Math" charset="0"/>
                                            </a:rPr>
                                            <m:t>𝑁</m:t>
                                          </m:r>
                                          <m:func>
                                            <m:funcPr>
                                              <m:ctrlPr>
                                                <a:rPr lang="en-US" i="1">
                                                  <a:latin typeface="Cambria Math" charset="0"/>
                                                </a:rPr>
                                              </m:ctrlPr>
                                            </m:funcPr>
                                            <m:fName>
                                              <m:r>
                                                <m:rPr>
                                                  <m:sty m:val="p"/>
                                                </m:rPr>
                                                <a:rPr lang="en-US">
                                                  <a:latin typeface="Cambria Math" charset="0"/>
                                                </a:rPr>
                                                <m:t>log</m:t>
                                              </m:r>
                                            </m:fName>
                                            <m:e>
                                              <m:d>
                                                <m:dPr>
                                                  <m:begChr m:val="|"/>
                                                  <m:endChr m:val="|"/>
                                                  <m:ctrlPr>
                                                    <a:rPr lang="en-US" i="1">
                                                      <a:latin typeface="Cambria Math" charset="0"/>
                                                    </a:rPr>
                                                  </m:ctrlPr>
                                                </m:dPr>
                                                <m:e>
                                                  <m:r>
                                                    <a:rPr lang="en-US" i="1">
                                                      <a:latin typeface="Cambria Math" charset="0"/>
                                                    </a:rPr>
                                                    <m:t>𝐹</m:t>
                                                  </m:r>
                                                </m:e>
                                              </m:d>
                                              <m:r>
                                                <a:rPr lang="en-US" i="1">
                                                  <a:latin typeface="Cambria Math" charset="0"/>
                                                </a:rPr>
                                                <m:t>+</m:t>
                                              </m:r>
                                              <m:func>
                                                <m:funcPr>
                                                  <m:ctrlPr>
                                                    <a:rPr lang="en-US" i="1">
                                                      <a:latin typeface="Cambria Math" charset="0"/>
                                                    </a:rPr>
                                                  </m:ctrlPr>
                                                </m:funcPr>
                                                <m:fName>
                                                  <m:r>
                                                    <m:rPr>
                                                      <m:sty m:val="p"/>
                                                    </m:rPr>
                                                    <a:rPr lang="en-US">
                                                      <a:latin typeface="Cambria Math" charset="0"/>
                                                    </a:rPr>
                                                    <m:t>log</m:t>
                                                  </m:r>
                                                </m:fName>
                                                <m:e>
                                                  <m:r>
                                                    <a:rPr lang="en-US" i="1">
                                                      <a:latin typeface="Cambria Math" charset="0"/>
                                                    </a:rPr>
                                                    <m:t>1/</m:t>
                                                  </m:r>
                                                  <m:r>
                                                    <a:rPr lang="en-US" i="1">
                                                      <a:latin typeface="Cambria Math" charset="0"/>
                                                    </a:rPr>
                                                    <m:t>𝛽</m:t>
                                                  </m:r>
                                                </m:e>
                                              </m:func>
                                            </m:e>
                                          </m:func>
                                        </m:e>
                                      </m:func>
                                    </m:num>
                                    <m:den>
                                      <m:r>
                                        <m:rPr>
                                          <m:brk m:alnAt="63"/>
                                        </m:rPr>
                                        <a:rPr lang="en-US" i="1">
                                          <a:latin typeface="Cambria Math" charset="0"/>
                                        </a:rPr>
                                        <m:t>𝜖</m:t>
                                      </m:r>
                                      <m:r>
                                        <a:rPr lang="en-US" i="1">
                                          <a:latin typeface="Cambria Math" charset="0"/>
                                        </a:rPr>
                                        <m:t>𝑛</m:t>
                                      </m:r>
                                    </m:den>
                                  </m:f>
                                </m:e>
                              </m:box>
                            </m:e>
                          </m:d>
                        </m:e>
                        <m:sup>
                          <m:r>
                            <a:rPr lang="en-US" i="1">
                              <a:latin typeface="Cambria Math" charset="0"/>
                            </a:rPr>
                            <m:t>1/</m:t>
                          </m:r>
                          <m:r>
                            <a:rPr lang="en-US" b="0" i="1" smtClean="0">
                              <a:latin typeface="Cambria Math" charset="0"/>
                            </a:rPr>
                            <m:t>5</m:t>
                          </m:r>
                        </m:sup>
                      </m:s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1821" r="-3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28</a:t>
            </a:fld>
            <a:endParaRPr lang="en-US"/>
          </a:p>
        </p:txBody>
      </p:sp>
      <p:sp>
        <p:nvSpPr>
          <p:cNvPr id="5" name="Rounded Rectangle 4"/>
          <p:cNvSpPr/>
          <p:nvPr/>
        </p:nvSpPr>
        <p:spPr>
          <a:xfrm>
            <a:off x="8521700" y="4983957"/>
            <a:ext cx="31877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Power is 1/3 in </a:t>
            </a:r>
            <a:r>
              <a:rPr lang="en-US" smtClean="0">
                <a:solidFill>
                  <a:sysClr val="windowText" lastClr="000000"/>
                </a:solidFill>
              </a:rPr>
              <a:t>static setting, </a:t>
            </a:r>
            <a:r>
              <a:rPr lang="en-US" dirty="0" smtClean="0">
                <a:solidFill>
                  <a:sysClr val="windowText" lastClr="000000"/>
                </a:solidFill>
              </a:rPr>
              <a:t>1/5 </a:t>
            </a:r>
            <a:r>
              <a:rPr lang="en-US" smtClean="0">
                <a:solidFill>
                  <a:sysClr val="windowText" lastClr="000000"/>
                </a:solidFill>
              </a:rPr>
              <a:t>in growing setting</a:t>
            </a:r>
            <a:endParaRPr lang="en-US" dirty="0">
              <a:solidFill>
                <a:sysClr val="windowText" lastClr="000000"/>
              </a:solidFill>
            </a:endParaRPr>
          </a:p>
        </p:txBody>
      </p:sp>
    </p:spTree>
    <p:extLst>
      <p:ext uri="{BB962C8B-B14F-4D97-AF65-F5344CB8AC3E}">
        <p14:creationId xmlns:p14="http://schemas.microsoft.com/office/powerpoint/2010/main" val="16464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313"/>
            <a:ext cx="10515600" cy="1325563"/>
          </a:xfrm>
        </p:spPr>
        <p:txBody>
          <a:bodyPr/>
          <a:lstStyle/>
          <a:p>
            <a:r>
              <a:rPr lang="en-US" dirty="0" smtClean="0">
                <a:solidFill>
                  <a:schemeClr val="accent5">
                    <a:lumMod val="75000"/>
                  </a:schemeClr>
                </a:solidFill>
              </a:rPr>
              <a:t>Modern data science:</a:t>
            </a:r>
            <a:endParaRPr lang="en-US" dirty="0"/>
          </a:p>
        </p:txBody>
      </p:sp>
      <p:sp>
        <p:nvSpPr>
          <p:cNvPr id="3" name="Content Placeholder 2"/>
          <p:cNvSpPr>
            <a:spLocks noGrp="1"/>
          </p:cNvSpPr>
          <p:nvPr>
            <p:ph idx="1"/>
          </p:nvPr>
        </p:nvSpPr>
        <p:spPr>
          <a:xfrm>
            <a:off x="1536700" y="1296095"/>
            <a:ext cx="10515600" cy="790575"/>
          </a:xfrm>
        </p:spPr>
        <p:txBody>
          <a:bodyPr>
            <a:normAutofit/>
          </a:bodyPr>
          <a:lstStyle/>
          <a:p>
            <a:pPr marL="0" indent="0">
              <a:buNone/>
            </a:pPr>
            <a:r>
              <a:rPr lang="en-US" sz="3200" dirty="0" smtClean="0"/>
              <a:t>Continuous analysis of a growing database</a:t>
            </a:r>
            <a:endParaRPr lang="en-US" sz="3200" dirty="0"/>
          </a:p>
        </p:txBody>
      </p:sp>
      <p:sp>
        <p:nvSpPr>
          <p:cNvPr id="4" name="Slide Number Placeholder 3"/>
          <p:cNvSpPr>
            <a:spLocks noGrp="1"/>
          </p:cNvSpPr>
          <p:nvPr>
            <p:ph type="sldNum" sz="quarter" idx="12"/>
          </p:nvPr>
        </p:nvSpPr>
        <p:spPr/>
        <p:txBody>
          <a:bodyPr/>
          <a:lstStyle/>
          <a:p>
            <a:fld id="{C6A279ED-94F6-F042-B936-D27A539B047B}" type="slidenum">
              <a:rPr lang="en-US" smtClean="0"/>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1893822"/>
            <a:ext cx="2776394" cy="357987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267" y="2332439"/>
            <a:ext cx="4754707" cy="2971692"/>
          </a:xfrm>
          <a:prstGeom prst="rect">
            <a:avLst/>
          </a:prstGeom>
        </p:spPr>
      </p:pic>
      <p:sp>
        <p:nvSpPr>
          <p:cNvPr id="11" name="Rounded Rectangle 10"/>
          <p:cNvSpPr/>
          <p:nvPr/>
        </p:nvSpPr>
        <p:spPr>
          <a:xfrm>
            <a:off x="2121622" y="5111023"/>
            <a:ext cx="8115300" cy="1369291"/>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437477" y="5307446"/>
            <a:ext cx="7659745" cy="523220"/>
          </a:xfrm>
          <a:prstGeom prst="rect">
            <a:avLst/>
          </a:prstGeom>
          <a:noFill/>
          <a:ln>
            <a:noFill/>
          </a:ln>
        </p:spPr>
        <p:txBody>
          <a:bodyPr wrap="square" rtlCol="0">
            <a:spAutoFit/>
          </a:bodyPr>
          <a:lstStyle/>
          <a:p>
            <a:pPr marL="514350" indent="-514350">
              <a:buFont typeface="+mj-lt"/>
              <a:buAutoNum type="arabicPeriod"/>
            </a:pPr>
            <a:r>
              <a:rPr lang="en-US" sz="2800" dirty="0" smtClean="0"/>
              <a:t>Need data analysis tools for growing databases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833" y="2861092"/>
            <a:ext cx="3468485" cy="1360417"/>
          </a:xfrm>
          <a:prstGeom prst="rect">
            <a:avLst/>
          </a:prstGeom>
        </p:spPr>
      </p:pic>
    </p:spTree>
    <p:extLst>
      <p:ext uri="{BB962C8B-B14F-4D97-AF65-F5344CB8AC3E}">
        <p14:creationId xmlns:p14="http://schemas.microsoft.com/office/powerpoint/2010/main" val="159834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0"/>
            <a:ext cx="10515600" cy="1325563"/>
          </a:xfrm>
        </p:spPr>
        <p:txBody>
          <a:bodyPr/>
          <a:lstStyle/>
          <a:p>
            <a:r>
              <a:rPr lang="en-US" dirty="0" smtClean="0">
                <a:solidFill>
                  <a:schemeClr val="accent5">
                    <a:lumMod val="75000"/>
                  </a:schemeClr>
                </a:solidFill>
              </a:rPr>
              <a:t>Main result: </a:t>
            </a:r>
            <a:r>
              <a:rPr lang="en-US" dirty="0" err="1" smtClean="0">
                <a:solidFill>
                  <a:schemeClr val="accent5">
                    <a:lumMod val="75000"/>
                  </a:schemeClr>
                </a:solidFill>
              </a:rPr>
              <a:t>BBScheduler</a:t>
            </a: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3900" y="1063624"/>
                <a:ext cx="10515600" cy="5543551"/>
              </a:xfrm>
            </p:spPr>
            <p:txBody>
              <a:bodyPr>
                <a:normAutofit lnSpcReduction="10000"/>
              </a:bodyPr>
              <a:lstStyle/>
              <a:p>
                <a:pPr marL="0" indent="0">
                  <a:buNone/>
                </a:pPr>
                <a:r>
                  <a:rPr lang="en-US" dirty="0" smtClean="0"/>
                  <a:t>Running </a:t>
                </a:r>
                <a14:m>
                  <m:oMath xmlns:m="http://schemas.openxmlformats.org/officeDocument/2006/math">
                    <m:r>
                      <a:rPr lang="en-US" b="0" i="1" smtClean="0">
                        <a:latin typeface="Cambria Math" charset="0"/>
                      </a:rPr>
                      <m:t>(</m:t>
                    </m:r>
                    <m:r>
                      <a:rPr lang="en-US" b="0" i="1" smtClean="0">
                        <a:latin typeface="Cambria Math" charset="0"/>
                      </a:rPr>
                      <m:t>𝑝</m:t>
                    </m:r>
                    <m:r>
                      <a:rPr lang="en-US" b="0" i="1" smtClean="0">
                        <a:latin typeface="Cambria Math" charset="0"/>
                      </a:rPr>
                      <m:t>,</m:t>
                    </m:r>
                    <m:r>
                      <a:rPr lang="en-US" b="0" i="1" smtClean="0">
                        <a:latin typeface="Cambria Math" charset="0"/>
                      </a:rPr>
                      <m:t>𝑔</m:t>
                    </m:r>
                    <m:r>
                      <a:rPr lang="en-US" b="0" i="1" smtClean="0">
                        <a:latin typeface="Cambria Math" charset="0"/>
                      </a:rPr>
                      <m:t>)</m:t>
                    </m:r>
                  </m:oMath>
                </a14:m>
                <a:r>
                  <a:rPr lang="en-US" dirty="0" smtClean="0"/>
                  <a:t>-black box </a:t>
                </a:r>
                <a14:m>
                  <m:oMath xmlns:m="http://schemas.openxmlformats.org/officeDocument/2006/math">
                    <m:r>
                      <a:rPr lang="en-US" b="0" i="1" smtClean="0">
                        <a:latin typeface="Cambria Math" charset="0"/>
                      </a:rPr>
                      <m:t>𝑀</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𝑥</m:t>
                        </m:r>
                      </m:e>
                      <m:sub>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𝜖</m:t>
                        </m:r>
                      </m:e>
                      <m:sub>
                        <m:r>
                          <a:rPr lang="en-US" b="0" i="1" smtClean="0">
                            <a:latin typeface="Cambria Math" charset="0"/>
                          </a:rPr>
                          <m:t>𝑖</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𝑖</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𝑖</m:t>
                        </m:r>
                      </m:sub>
                    </m:sSub>
                    <m:r>
                      <a:rPr lang="en-US" b="0" i="1" smtClean="0">
                        <a:latin typeface="Cambria Math" charset="0"/>
                      </a:rPr>
                      <m:t>,</m:t>
                    </m:r>
                    <m:r>
                      <a:rPr lang="en-US" b="0" i="1" smtClean="0">
                        <a:latin typeface="Cambria Math" charset="0"/>
                      </a:rPr>
                      <m:t>𝑛</m:t>
                    </m:r>
                    <m:r>
                      <a:rPr lang="en-US" b="0" i="1" smtClean="0">
                        <a:latin typeface="Cambria Math" charset="0"/>
                      </a:rPr>
                      <m:t>)</m:t>
                    </m:r>
                  </m:oMath>
                </a14:m>
                <a:r>
                  <a:rPr lang="en-US" dirty="0" smtClean="0"/>
                  <a:t> on current database at times </a:t>
                </a:r>
                <a14:m>
                  <m:oMath xmlns:m="http://schemas.openxmlformats.org/officeDocument/2006/math">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r>
                      <a:rPr lang="en-US" b="0" i="1" smtClean="0">
                        <a:latin typeface="Cambria Math" charset="0"/>
                      </a:rPr>
                      <m:t>=</m:t>
                    </m:r>
                    <m:sSup>
                      <m:sSupPr>
                        <m:ctrlPr>
                          <a:rPr lang="en-US" b="0" i="1" smtClean="0">
                            <a:latin typeface="Cambria Math" charset="0"/>
                          </a:rPr>
                        </m:ctrlPr>
                      </m:sSupPr>
                      <m:e>
                        <m:d>
                          <m:dPr>
                            <m:ctrlPr>
                              <a:rPr lang="en-US" b="0" i="1" smtClean="0">
                                <a:latin typeface="Cambria Math" charset="0"/>
                              </a:rPr>
                            </m:ctrlPr>
                          </m:dPr>
                          <m:e>
                            <m:r>
                              <a:rPr lang="en-US" b="0" i="1" smtClean="0">
                                <a:latin typeface="Cambria Math" charset="0"/>
                              </a:rPr>
                              <m:t>1+</m:t>
                            </m:r>
                            <m:r>
                              <a:rPr lang="en-US" b="0" i="1" smtClean="0">
                                <a:latin typeface="Cambria Math" charset="0"/>
                              </a:rPr>
                              <m:t>𝛾</m:t>
                            </m:r>
                          </m:e>
                        </m:d>
                      </m:e>
                      <m:sup>
                        <m:r>
                          <a:rPr lang="en-US" b="0" i="1" smtClean="0">
                            <a:latin typeface="Cambria Math" charset="0"/>
                          </a:rPr>
                          <m:t>𝑖</m:t>
                        </m:r>
                        <m:r>
                          <a:rPr lang="en-US" b="0" i="1" smtClean="0">
                            <a:latin typeface="Cambria Math" charset="0"/>
                          </a:rPr>
                          <m:t>+1</m:t>
                        </m:r>
                      </m:sup>
                    </m:sSup>
                    <m:r>
                      <a:rPr lang="en-US" b="0" i="1" smtClean="0">
                        <a:latin typeface="Cambria Math" charset="0"/>
                      </a:rPr>
                      <m:t>𝑛</m:t>
                    </m:r>
                  </m:oMath>
                </a14:m>
                <a:r>
                  <a:rPr lang="en-US" dirty="0" smtClean="0"/>
                  <a:t> for </a:t>
                </a:r>
                <a14:m>
                  <m:oMath xmlns:m="http://schemas.openxmlformats.org/officeDocument/2006/math">
                    <m:r>
                      <a:rPr lang="en-US" b="0" i="1" smtClean="0">
                        <a:latin typeface="Cambria Math" charset="0"/>
                      </a:rPr>
                      <m:t>𝑖</m:t>
                    </m:r>
                    <m:r>
                      <a:rPr lang="en-US" b="0" i="1" smtClean="0">
                        <a:latin typeface="Cambria Math" charset="0"/>
                      </a:rPr>
                      <m:t>=1,2,…</m:t>
                    </m:r>
                  </m:oMath>
                </a14:m>
                <a:r>
                  <a:rPr lang="en-US" dirty="0" smtClean="0"/>
                  <a:t> using parameters:</a:t>
                </a:r>
              </a:p>
              <a:p>
                <a14:m>
                  <m:oMath xmlns:m="http://schemas.openxmlformats.org/officeDocument/2006/math">
                    <m:r>
                      <a:rPr lang="en-US" b="0" i="1" smtClean="0">
                        <a:latin typeface="Cambria Math" charset="0"/>
                      </a:rPr>
                      <m:t>𝛾</m:t>
                    </m:r>
                    <m:r>
                      <a:rPr lang="en-US" b="0" i="1" smtClean="0">
                        <a:latin typeface="Cambria Math" charset="0"/>
                      </a:rPr>
                      <m:t>= </m:t>
                    </m:r>
                    <m:sSup>
                      <m:sSupPr>
                        <m:ctrlPr>
                          <a:rPr lang="en-US" b="0" i="1" smtClean="0">
                            <a:latin typeface="Cambria Math" charset="0"/>
                          </a:rPr>
                        </m:ctrlPr>
                      </m:sSupPr>
                      <m:e>
                        <m:r>
                          <a:rPr lang="en-US" i="1">
                            <a:latin typeface="Cambria Math" charset="0"/>
                          </a:rPr>
                          <m:t>𝑔</m:t>
                        </m:r>
                      </m:e>
                      <m:sup>
                        <m:r>
                          <a:rPr lang="en-US" b="0" i="1" smtClean="0">
                            <a:latin typeface="Cambria Math" charset="0"/>
                          </a:rPr>
                          <m:t>1/(2</m:t>
                        </m:r>
                        <m:r>
                          <a:rPr lang="en-US" b="0" i="1" smtClean="0">
                            <a:latin typeface="Cambria Math" charset="0"/>
                          </a:rPr>
                          <m:t>𝑝</m:t>
                        </m:r>
                        <m:r>
                          <a:rPr lang="en-US" b="0" i="1" smtClean="0">
                            <a:latin typeface="Cambria Math" charset="0"/>
                          </a:rPr>
                          <m:t>+1)</m:t>
                        </m:r>
                      </m:sup>
                    </m:sSup>
                    <m:sSup>
                      <m:sSupPr>
                        <m:ctrlPr>
                          <a:rPr lang="en-US" i="1">
                            <a:latin typeface="Cambria Math" charset="0"/>
                          </a:rPr>
                        </m:ctrlPr>
                      </m:sSupPr>
                      <m:e>
                        <m:d>
                          <m:dPr>
                            <m:ctrlPr>
                              <a:rPr lang="en-US" i="1">
                                <a:latin typeface="Cambria Math" charset="0"/>
                              </a:rPr>
                            </m:ctrlPr>
                          </m:dPr>
                          <m:e>
                            <m:box>
                              <m:boxPr>
                                <m:ctrlPr>
                                  <a:rPr lang="mr-IN" i="1">
                                    <a:latin typeface="Cambria Math" charset="0"/>
                                  </a:rPr>
                                </m:ctrlPr>
                              </m:boxPr>
                              <m:e>
                                <m:argPr>
                                  <m:argSz m:val="-1"/>
                                </m:argPr>
                                <m:f>
                                  <m:fPr>
                                    <m:ctrlPr>
                                      <a:rPr lang="mr-IN" i="1">
                                        <a:latin typeface="Cambria Math" charset="0"/>
                                      </a:rPr>
                                    </m:ctrlPr>
                                  </m:fPr>
                                  <m:num>
                                    <m:func>
                                      <m:funcPr>
                                        <m:ctrlPr>
                                          <a:rPr lang="en-US" i="1">
                                            <a:latin typeface="Cambria Math" charset="0"/>
                                          </a:rPr>
                                        </m:ctrlPr>
                                      </m:funcPr>
                                      <m:fName>
                                        <m:r>
                                          <m:rPr>
                                            <m:sty m:val="p"/>
                                          </m:rPr>
                                          <a:rPr lang="en-US">
                                            <a:latin typeface="Cambria Math" charset="0"/>
                                          </a:rPr>
                                          <m:t>log</m:t>
                                        </m:r>
                                      </m:fName>
                                      <m:e>
                                        <m:f>
                                          <m:fPr>
                                            <m:ctrlPr>
                                              <a:rPr lang="en-US" i="1">
                                                <a:latin typeface="Cambria Math" charset="0"/>
                                              </a:rPr>
                                            </m:ctrlPr>
                                          </m:fPr>
                                          <m:num>
                                            <m:r>
                                              <a:rPr lang="en-US" i="1">
                                                <a:latin typeface="Cambria Math" charset="0"/>
                                              </a:rPr>
                                              <m:t>1</m:t>
                                            </m:r>
                                          </m:num>
                                          <m:den>
                                            <m:r>
                                              <a:rPr lang="en-US" i="1">
                                                <a:latin typeface="Cambria Math" charset="0"/>
                                              </a:rPr>
                                              <m:t>𝛽</m:t>
                                            </m:r>
                                          </m:den>
                                        </m:f>
                                      </m:e>
                                    </m:func>
                                  </m:num>
                                  <m:den>
                                    <m:r>
                                      <m:rPr>
                                        <m:brk m:alnAt="63"/>
                                      </m:rPr>
                                      <a:rPr lang="en-US" i="1">
                                        <a:latin typeface="Cambria Math" charset="0"/>
                                      </a:rPr>
                                      <m:t>𝜖</m:t>
                                    </m:r>
                                    <m:r>
                                      <a:rPr lang="en-US" i="1">
                                        <a:latin typeface="Cambria Math" charset="0"/>
                                      </a:rPr>
                                      <m:t>𝑛</m:t>
                                    </m:r>
                                  </m:den>
                                </m:f>
                              </m:e>
                            </m:box>
                          </m:e>
                        </m:d>
                      </m:e>
                      <m:sup>
                        <m:r>
                          <a:rPr lang="en-US" i="1">
                            <a:latin typeface="Cambria Math" charset="0"/>
                          </a:rPr>
                          <m:t>𝑝</m:t>
                        </m:r>
                        <m:r>
                          <a:rPr lang="en-US" b="0" i="1" smtClean="0">
                            <a:latin typeface="Cambria Math" charset="0"/>
                          </a:rPr>
                          <m:t>/(2</m:t>
                        </m:r>
                        <m:r>
                          <a:rPr lang="en-US" b="0" i="1" smtClean="0">
                            <a:latin typeface="Cambria Math" charset="0"/>
                          </a:rPr>
                          <m:t>𝑝</m:t>
                        </m:r>
                        <m:r>
                          <a:rPr lang="en-US" b="0" i="1" smtClean="0">
                            <a:latin typeface="Cambria Math" charset="0"/>
                          </a:rPr>
                          <m:t>+1)</m:t>
                        </m:r>
                      </m:sup>
                    </m:sSup>
                  </m:oMath>
                </a14:m>
                <a:endParaRPr lang="en-US" dirty="0" smtClean="0"/>
              </a:p>
              <a:p>
                <a14:m>
                  <m:oMath xmlns:m="http://schemas.openxmlformats.org/officeDocument/2006/math">
                    <m:sSub>
                      <m:sSubPr>
                        <m:ctrlPr>
                          <a:rPr lang="en-US" b="0" i="1" smtClean="0">
                            <a:latin typeface="Cambria Math" charset="0"/>
                          </a:rPr>
                        </m:ctrlPr>
                      </m:sSubPr>
                      <m:e>
                        <m:r>
                          <a:rPr lang="en-US" b="0" i="1" smtClean="0">
                            <a:latin typeface="Cambria Math" charset="0"/>
                          </a:rPr>
                          <m:t>𝜖</m:t>
                        </m:r>
                      </m:e>
                      <m:sub>
                        <m:r>
                          <a:rPr lang="en-US" b="0" i="1" smtClean="0">
                            <a:latin typeface="Cambria Math" charset="0"/>
                          </a:rPr>
                          <m:t>𝑖</m:t>
                        </m:r>
                      </m:sub>
                    </m:sSub>
                    <m:r>
                      <a:rPr lang="en-US" b="0" i="1" smtClean="0">
                        <a:latin typeface="Cambria Math" charset="0"/>
                      </a:rPr>
                      <m:t>=</m:t>
                    </m:r>
                    <m:f>
                      <m:fPr>
                        <m:ctrlPr>
                          <a:rPr lang="mr-IN" b="0" i="1" smtClean="0">
                            <a:latin typeface="Cambria Math" charset="0"/>
                          </a:rPr>
                        </m:ctrlPr>
                      </m:fPr>
                      <m:num>
                        <m:sSup>
                          <m:sSupPr>
                            <m:ctrlPr>
                              <a:rPr lang="en-US" b="0" i="1" smtClean="0">
                                <a:latin typeface="Cambria Math" charset="0"/>
                              </a:rPr>
                            </m:ctrlPr>
                          </m:sSupPr>
                          <m:e>
                            <m:r>
                              <a:rPr lang="en-US" b="0" i="1" smtClean="0">
                                <a:latin typeface="Cambria Math" charset="0"/>
                              </a:rPr>
                              <m:t>𝛾</m:t>
                            </m:r>
                          </m:e>
                          <m:sup>
                            <m:r>
                              <a:rPr lang="en-US" b="0" i="1" smtClean="0">
                                <a:latin typeface="Cambria Math" charset="0"/>
                              </a:rPr>
                              <m:t>2</m:t>
                            </m:r>
                          </m:sup>
                        </m:sSup>
                        <m:r>
                          <a:rPr lang="en-US" b="0" i="1" smtClean="0">
                            <a:latin typeface="Cambria Math" charset="0"/>
                          </a:rPr>
                          <m:t>(</m:t>
                        </m:r>
                        <m:r>
                          <a:rPr lang="en-US" b="0" i="1" smtClean="0">
                            <a:latin typeface="Cambria Math" charset="0"/>
                          </a:rPr>
                          <m:t>𝑖</m:t>
                        </m:r>
                        <m:r>
                          <a:rPr lang="en-US" b="0" i="1" smtClean="0">
                            <a:latin typeface="Cambria Math" charset="0"/>
                          </a:rPr>
                          <m:t>+1)</m:t>
                        </m:r>
                      </m:num>
                      <m:den>
                        <m:sSup>
                          <m:sSupPr>
                            <m:ctrlPr>
                              <a:rPr lang="en-US" b="0" i="1" smtClean="0">
                                <a:latin typeface="Cambria Math" charset="0"/>
                              </a:rPr>
                            </m:ctrlPr>
                          </m:sSupPr>
                          <m:e>
                            <m:d>
                              <m:dPr>
                                <m:ctrlPr>
                                  <a:rPr lang="en-US" b="0" i="1" smtClean="0">
                                    <a:latin typeface="Cambria Math" charset="0"/>
                                  </a:rPr>
                                </m:ctrlPr>
                              </m:dPr>
                              <m:e>
                                <m:r>
                                  <a:rPr lang="en-US" b="0" i="1" smtClean="0">
                                    <a:latin typeface="Cambria Math" charset="0"/>
                                  </a:rPr>
                                  <m:t>1+</m:t>
                                </m:r>
                                <m:r>
                                  <a:rPr lang="en-US" b="0" i="1" smtClean="0">
                                    <a:latin typeface="Cambria Math" charset="0"/>
                                  </a:rPr>
                                  <m:t>𝛾</m:t>
                                </m:r>
                              </m:e>
                            </m:d>
                          </m:e>
                          <m:sup>
                            <m:r>
                              <a:rPr lang="en-US" b="0" i="1" smtClean="0">
                                <a:latin typeface="Cambria Math" charset="0"/>
                              </a:rPr>
                              <m:t>𝑖</m:t>
                            </m:r>
                            <m:r>
                              <a:rPr lang="en-US" b="0" i="1" smtClean="0">
                                <a:latin typeface="Cambria Math" charset="0"/>
                              </a:rPr>
                              <m:t>+2</m:t>
                            </m:r>
                          </m:sup>
                        </m:sSup>
                      </m:den>
                    </m:f>
                    <m:r>
                      <a:rPr lang="en-US" b="0" i="1" smtClean="0">
                        <a:latin typeface="Cambria Math" charset="0"/>
                      </a:rPr>
                      <m:t>𝜖</m:t>
                    </m:r>
                  </m:oMath>
                </a14:m>
                <a:endParaRPr lang="en-US" dirty="0" smtClean="0"/>
              </a:p>
              <a:p>
                <a14:m>
                  <m:oMath xmlns:m="http://schemas.openxmlformats.org/officeDocument/2006/math">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𝑖</m:t>
                        </m:r>
                      </m:sub>
                    </m:sSub>
                    <m:r>
                      <a:rPr lang="en-US" b="0" i="1" smtClean="0">
                        <a:latin typeface="Cambria Math" charset="0"/>
                      </a:rPr>
                      <m:t>=</m:t>
                    </m:r>
                    <m:r>
                      <a:rPr lang="en-US" i="1">
                        <a:latin typeface="Cambria Math" charset="0"/>
                      </a:rPr>
                      <m:t>𝑔</m:t>
                    </m:r>
                    <m:sSup>
                      <m:sSupPr>
                        <m:ctrlPr>
                          <a:rPr lang="en-US" i="1">
                            <a:latin typeface="Cambria Math" charset="0"/>
                          </a:rPr>
                        </m:ctrlPr>
                      </m:sSupPr>
                      <m:e>
                        <m:d>
                          <m:dPr>
                            <m:ctrlPr>
                              <a:rPr lang="en-US" i="1">
                                <a:latin typeface="Cambria Math" charset="0"/>
                              </a:rPr>
                            </m:ctrlPr>
                          </m:dPr>
                          <m:e>
                            <m:box>
                              <m:boxPr>
                                <m:ctrlPr>
                                  <a:rPr lang="mr-IN" i="1">
                                    <a:latin typeface="Cambria Math" charset="0"/>
                                  </a:rPr>
                                </m:ctrlPr>
                              </m:boxPr>
                              <m:e>
                                <m:argPr>
                                  <m:argSz m:val="-1"/>
                                </m:argPr>
                                <m:f>
                                  <m:fPr>
                                    <m:ctrlPr>
                                      <a:rPr lang="mr-IN" i="1">
                                        <a:latin typeface="Cambria Math" charset="0"/>
                                      </a:rPr>
                                    </m:ctrlPr>
                                  </m:fPr>
                                  <m:num>
                                    <m:func>
                                      <m:funcPr>
                                        <m:ctrlPr>
                                          <a:rPr lang="en-US" i="1">
                                            <a:latin typeface="Cambria Math" charset="0"/>
                                          </a:rPr>
                                        </m:ctrlPr>
                                      </m:funcPr>
                                      <m:fName>
                                        <m:r>
                                          <m:rPr>
                                            <m:sty m:val="p"/>
                                          </m:rPr>
                                          <a:rPr lang="en-US">
                                            <a:latin typeface="Cambria Math" charset="0"/>
                                          </a:rPr>
                                          <m:t>log</m:t>
                                        </m:r>
                                      </m:fName>
                                      <m:e>
                                        <m:f>
                                          <m:fPr>
                                            <m:ctrlPr>
                                              <a:rPr lang="en-US" i="1">
                                                <a:latin typeface="Cambria Math" charset="0"/>
                                              </a:rPr>
                                            </m:ctrlPr>
                                          </m:fPr>
                                          <m:num>
                                            <m:r>
                                              <a:rPr lang="en-US" i="1">
                                                <a:latin typeface="Cambria Math" charset="0"/>
                                              </a:rPr>
                                              <m:t>1</m:t>
                                            </m:r>
                                          </m:num>
                                          <m:den>
                                            <m:r>
                                              <a:rPr lang="en-US" i="1">
                                                <a:latin typeface="Cambria Math" charset="0"/>
                                              </a:rPr>
                                              <m:t>𝛽</m:t>
                                            </m:r>
                                          </m:den>
                                        </m:f>
                                      </m:e>
                                    </m:func>
                                  </m:num>
                                  <m:den>
                                    <m:sSub>
                                      <m:sSubPr>
                                        <m:ctrlPr>
                                          <a:rPr lang="en-US" b="0" i="1" smtClean="0">
                                            <a:latin typeface="Cambria Math" charset="0"/>
                                          </a:rPr>
                                        </m:ctrlPr>
                                      </m:sSubPr>
                                      <m:e>
                                        <m:r>
                                          <m:rPr>
                                            <m:brk m:alnAt="63"/>
                                          </m:rPr>
                                          <a:rPr lang="en-US" i="1">
                                            <a:latin typeface="Cambria Math" charset="0"/>
                                          </a:rPr>
                                          <m:t>𝜖</m:t>
                                        </m:r>
                                      </m:e>
                                      <m:sub>
                                        <m:r>
                                          <m:rPr>
                                            <m:brk m:alnAt="63"/>
                                          </m:rPr>
                                          <a:rPr lang="en-US" b="0" i="1" smtClean="0">
                                            <a:latin typeface="Cambria Math" charset="0"/>
                                          </a:rPr>
                                          <m:t>𝑖</m:t>
                                        </m:r>
                                      </m:sub>
                                    </m:sSub>
                                    <m:sSup>
                                      <m:sSupPr>
                                        <m:ctrlPr>
                                          <a:rPr lang="en-US" b="0" i="1" smtClean="0">
                                            <a:latin typeface="Cambria Math" charset="0"/>
                                          </a:rPr>
                                        </m:ctrlPr>
                                      </m:sSupPr>
                                      <m:e>
                                        <m:d>
                                          <m:dPr>
                                            <m:ctrlPr>
                                              <a:rPr lang="en-US" b="0" i="1" smtClean="0">
                                                <a:latin typeface="Cambria Math" charset="0"/>
                                              </a:rPr>
                                            </m:ctrlPr>
                                          </m:dPr>
                                          <m:e>
                                            <m:r>
                                              <m:rPr>
                                                <m:brk m:alnAt="63"/>
                                              </m:rPr>
                                              <a:rPr lang="en-US" b="0" i="1" smtClean="0">
                                                <a:latin typeface="Cambria Math" charset="0"/>
                                              </a:rPr>
                                              <m:t>1</m:t>
                                            </m:r>
                                            <m:r>
                                              <a:rPr lang="en-US" b="0" i="1" smtClean="0">
                                                <a:latin typeface="Cambria Math" charset="0"/>
                                              </a:rPr>
                                              <m:t>+</m:t>
                                            </m:r>
                                            <m:r>
                                              <a:rPr lang="en-US" b="0" i="1" smtClean="0">
                                                <a:latin typeface="Cambria Math" charset="0"/>
                                              </a:rPr>
                                              <m:t>𝛾</m:t>
                                            </m:r>
                                          </m:e>
                                        </m:d>
                                      </m:e>
                                      <m:sup>
                                        <m:r>
                                          <a:rPr lang="en-US" b="0" i="1" smtClean="0">
                                            <a:latin typeface="Cambria Math" charset="0"/>
                                          </a:rPr>
                                          <m:t>𝑖</m:t>
                                        </m:r>
                                      </m:sup>
                                    </m:sSup>
                                    <m:r>
                                      <a:rPr lang="en-US" i="1">
                                        <a:latin typeface="Cambria Math" charset="0"/>
                                      </a:rPr>
                                      <m:t>𝑛</m:t>
                                    </m:r>
                                  </m:den>
                                </m:f>
                              </m:e>
                            </m:box>
                          </m:e>
                        </m:d>
                      </m:e>
                      <m:sup>
                        <m:r>
                          <a:rPr lang="en-US" i="1">
                            <a:latin typeface="Cambria Math" charset="0"/>
                          </a:rPr>
                          <m:t>𝑝</m:t>
                        </m:r>
                      </m:sup>
                    </m:sSup>
                  </m:oMath>
                </a14:m>
                <a:endParaRPr lang="en-US" i="1" dirty="0" smtClean="0">
                  <a:latin typeface="Cambria Math" charset="0"/>
                </a:endParaRPr>
              </a:p>
              <a:p>
                <a14:m>
                  <m:oMath xmlns:m="http://schemas.openxmlformats.org/officeDocument/2006/math">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𝑖</m:t>
                        </m:r>
                      </m:sub>
                    </m:sSub>
                    <m:r>
                      <a:rPr lang="en-US" b="0" i="1" smtClean="0">
                        <a:latin typeface="Cambria Math" charset="0"/>
                      </a:rPr>
                      <m:t>= </m:t>
                    </m:r>
                    <m:sSup>
                      <m:sSupPr>
                        <m:ctrlPr>
                          <a:rPr lang="en-US" i="1">
                            <a:latin typeface="Cambria Math" charset="0"/>
                          </a:rPr>
                        </m:ctrlPr>
                      </m:sSupPr>
                      <m:e>
                        <m:d>
                          <m:dPr>
                            <m:ctrlPr>
                              <a:rPr lang="en-US" i="1">
                                <a:latin typeface="Cambria Math" charset="0"/>
                              </a:rPr>
                            </m:ctrlPr>
                          </m:dPr>
                          <m:e>
                            <m:box>
                              <m:boxPr>
                                <m:ctrlPr>
                                  <a:rPr lang="mr-IN" i="1">
                                    <a:latin typeface="Cambria Math" charset="0"/>
                                  </a:rPr>
                                </m:ctrlPr>
                              </m:boxPr>
                              <m:e>
                                <m:argPr>
                                  <m:argSz m:val="-1"/>
                                </m:argPr>
                                <m:f>
                                  <m:fPr>
                                    <m:ctrlPr>
                                      <a:rPr lang="mr-IN" i="1">
                                        <a:latin typeface="Cambria Math" charset="0"/>
                                      </a:rPr>
                                    </m:ctrlPr>
                                  </m:fPr>
                                  <m:num>
                                    <m:r>
                                      <a:rPr lang="en-US" b="0" i="1" smtClean="0">
                                        <a:latin typeface="Cambria Math" charset="0"/>
                                      </a:rPr>
                                      <m:t>𝛽</m:t>
                                    </m:r>
                                  </m:num>
                                  <m:den>
                                    <m:r>
                                      <a:rPr lang="en-US" b="0" i="1" smtClean="0">
                                        <a:latin typeface="Cambria Math" charset="0"/>
                                      </a:rPr>
                                      <m:t>1+</m:t>
                                    </m:r>
                                    <m:r>
                                      <a:rPr lang="en-US" b="0" i="1" smtClean="0">
                                        <a:latin typeface="Cambria Math" charset="0"/>
                                      </a:rPr>
                                      <m:t>𝛽</m:t>
                                    </m:r>
                                  </m:den>
                                </m:f>
                              </m:e>
                            </m:box>
                          </m:e>
                        </m:d>
                      </m:e>
                      <m:sup>
                        <m:r>
                          <a:rPr lang="en-US" b="0" i="1" smtClean="0">
                            <a:latin typeface="Cambria Math" charset="0"/>
                          </a:rPr>
                          <m:t>𝑖</m:t>
                        </m:r>
                        <m:r>
                          <a:rPr lang="en-US" b="0" i="1" smtClean="0">
                            <a:latin typeface="Cambria Math" charset="0"/>
                          </a:rPr>
                          <m:t>+1</m:t>
                        </m:r>
                      </m:sup>
                    </m:sSup>
                  </m:oMath>
                </a14:m>
                <a:endParaRPr lang="en-US" dirty="0" smtClean="0"/>
              </a:p>
              <a:p>
                <a:pPr marL="0" indent="0">
                  <a:buNone/>
                </a:pPr>
                <a:r>
                  <a:rPr lang="en-US" dirty="0" smtClean="0"/>
                  <a:t>is </a:t>
                </a:r>
                <a14:m>
                  <m:oMath xmlns:m="http://schemas.openxmlformats.org/officeDocument/2006/math">
                    <m:r>
                      <a:rPr lang="en-US" b="0" i="1" smtClean="0">
                        <a:latin typeface="Cambria Math" charset="0"/>
                      </a:rPr>
                      <m:t>(</m:t>
                    </m:r>
                    <m:r>
                      <a:rPr lang="en-US" b="0" i="1" smtClean="0">
                        <a:latin typeface="Cambria Math" charset="0"/>
                      </a:rPr>
                      <m:t>𝜖</m:t>
                    </m:r>
                    <m:r>
                      <a:rPr lang="en-US" b="0" i="1" smtClean="0">
                        <a:latin typeface="Cambria Math" charset="0"/>
                      </a:rPr>
                      <m:t>,0)</m:t>
                    </m:r>
                  </m:oMath>
                </a14:m>
                <a:r>
                  <a:rPr lang="en-US" dirty="0" smtClean="0"/>
                  <a:t>-differentially private and </a:t>
                </a:r>
                <a14:m>
                  <m:oMath xmlns:m="http://schemas.openxmlformats.org/officeDocument/2006/math">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𝛽</m:t>
                    </m:r>
                    <m:r>
                      <a:rPr lang="en-US" b="0" i="1" smtClean="0">
                        <a:latin typeface="Cambria Math" charset="0"/>
                      </a:rPr>
                      <m:t>)</m:t>
                    </m:r>
                  </m:oMath>
                </a14:m>
                <a:r>
                  <a:rPr lang="en-US" dirty="0" smtClean="0"/>
                  <a:t>-accurate for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charset="0"/>
                        </a:rPr>
                        <m:t>𝛼</m:t>
                      </m:r>
                      <m:r>
                        <a:rPr lang="en-US" b="0" i="1" smtClean="0">
                          <a:latin typeface="Cambria Math" charset="0"/>
                        </a:rPr>
                        <m:t>≥</m:t>
                      </m:r>
                      <m:sSup>
                        <m:sSupPr>
                          <m:ctrlPr>
                            <a:rPr lang="en-US" i="1">
                              <a:latin typeface="Cambria Math" charset="0"/>
                            </a:rPr>
                          </m:ctrlPr>
                        </m:sSupPr>
                        <m:e>
                          <m:r>
                            <a:rPr lang="en-US" i="1">
                              <a:latin typeface="Cambria Math" charset="0"/>
                            </a:rPr>
                            <m:t>𝑔</m:t>
                          </m:r>
                        </m:e>
                        <m:sup>
                          <m:box>
                            <m:boxPr>
                              <m:ctrlPr>
                                <a:rPr lang="mr-IN" i="1" smtClean="0">
                                  <a:latin typeface="Cambria Math" charset="0"/>
                                </a:rPr>
                              </m:ctrlPr>
                            </m:boxPr>
                            <m:e>
                              <m:argPr>
                                <m:argSz m:val="-1"/>
                              </m:argPr>
                              <m:f>
                                <m:fPr>
                                  <m:ctrlPr>
                                    <a:rPr lang="mr-IN" i="1" smtClean="0">
                                      <a:latin typeface="Cambria Math" charset="0"/>
                                    </a:rPr>
                                  </m:ctrlPr>
                                </m:fPr>
                                <m:num>
                                  <m:r>
                                    <a:rPr lang="en-US" b="0" i="1" smtClean="0">
                                      <a:latin typeface="Cambria Math" charset="0"/>
                                    </a:rPr>
                                    <m:t>1</m:t>
                                  </m:r>
                                </m:num>
                                <m:den>
                                  <m:r>
                                    <a:rPr lang="en-US" b="0" i="1" smtClean="0">
                                      <a:latin typeface="Cambria Math" charset="0"/>
                                    </a:rPr>
                                    <m:t>2</m:t>
                                  </m:r>
                                  <m:r>
                                    <a:rPr lang="en-US" b="0" i="1" smtClean="0">
                                      <a:latin typeface="Cambria Math" charset="0"/>
                                    </a:rPr>
                                    <m:t>𝑝</m:t>
                                  </m:r>
                                  <m:r>
                                    <a:rPr lang="en-US" b="0" i="1" smtClean="0">
                                      <a:latin typeface="Cambria Math" charset="0"/>
                                    </a:rPr>
                                    <m:t>+1</m:t>
                                  </m:r>
                                </m:den>
                              </m:f>
                            </m:e>
                          </m:box>
                        </m:sup>
                      </m:sSup>
                      <m:sSup>
                        <m:sSupPr>
                          <m:ctrlPr>
                            <a:rPr lang="en-US" i="1">
                              <a:latin typeface="Cambria Math" charset="0"/>
                            </a:rPr>
                          </m:ctrlPr>
                        </m:sSupPr>
                        <m:e>
                          <m:d>
                            <m:dPr>
                              <m:ctrlPr>
                                <a:rPr lang="en-US" i="1">
                                  <a:latin typeface="Cambria Math" charset="0"/>
                                </a:rPr>
                              </m:ctrlPr>
                            </m:dPr>
                            <m:e>
                              <m:box>
                                <m:boxPr>
                                  <m:ctrlPr>
                                    <a:rPr lang="mr-IN" i="1">
                                      <a:latin typeface="Cambria Math" charset="0"/>
                                    </a:rPr>
                                  </m:ctrlPr>
                                </m:boxPr>
                                <m:e>
                                  <m:argPr>
                                    <m:argSz m:val="-1"/>
                                  </m:argPr>
                                  <m:f>
                                    <m:fPr>
                                      <m:ctrlPr>
                                        <a:rPr lang="mr-IN" i="1">
                                          <a:latin typeface="Cambria Math" charset="0"/>
                                        </a:rPr>
                                      </m:ctrlPr>
                                    </m:fPr>
                                    <m:num>
                                      <m:func>
                                        <m:funcPr>
                                          <m:ctrlPr>
                                            <a:rPr lang="en-US" i="1">
                                              <a:latin typeface="Cambria Math" charset="0"/>
                                            </a:rPr>
                                          </m:ctrlPr>
                                        </m:funcPr>
                                        <m:fName>
                                          <m:r>
                                            <m:rPr>
                                              <m:sty m:val="p"/>
                                            </m:rPr>
                                            <a:rPr lang="en-US">
                                              <a:latin typeface="Cambria Math" charset="0"/>
                                            </a:rPr>
                                            <m:t>log</m:t>
                                          </m:r>
                                        </m:fName>
                                        <m:e>
                                          <m:f>
                                            <m:fPr>
                                              <m:ctrlPr>
                                                <a:rPr lang="en-US" i="1">
                                                  <a:latin typeface="Cambria Math" charset="0"/>
                                                </a:rPr>
                                              </m:ctrlPr>
                                            </m:fPr>
                                            <m:num>
                                              <m:r>
                                                <a:rPr lang="en-US" i="1">
                                                  <a:latin typeface="Cambria Math" charset="0"/>
                                                </a:rPr>
                                                <m:t>1</m:t>
                                              </m:r>
                                            </m:num>
                                            <m:den>
                                              <m:r>
                                                <a:rPr lang="en-US" i="1">
                                                  <a:latin typeface="Cambria Math" charset="0"/>
                                                </a:rPr>
                                                <m:t>𝛽</m:t>
                                              </m:r>
                                            </m:den>
                                          </m:f>
                                        </m:e>
                                      </m:func>
                                    </m:num>
                                    <m:den>
                                      <m:r>
                                        <m:rPr>
                                          <m:brk m:alnAt="63"/>
                                        </m:rPr>
                                        <a:rPr lang="en-US" i="1">
                                          <a:latin typeface="Cambria Math" charset="0"/>
                                        </a:rPr>
                                        <m:t>𝜖</m:t>
                                      </m:r>
                                      <m:r>
                                        <a:rPr lang="en-US" i="1">
                                          <a:latin typeface="Cambria Math" charset="0"/>
                                        </a:rPr>
                                        <m:t>𝑛</m:t>
                                      </m:r>
                                    </m:den>
                                  </m:f>
                                </m:e>
                              </m:box>
                            </m:e>
                          </m:d>
                        </m:e>
                        <m:sup>
                          <m:r>
                            <a:rPr lang="en-US" i="1">
                              <a:latin typeface="Cambria Math" charset="0"/>
                            </a:rPr>
                            <m:t>𝑝</m:t>
                          </m:r>
                          <m:r>
                            <a:rPr lang="en-US" i="1">
                              <a:latin typeface="Cambria Math" charset="0"/>
                            </a:rPr>
                            <m:t>/(2</m:t>
                          </m:r>
                          <m:r>
                            <a:rPr lang="en-US" i="1">
                              <a:latin typeface="Cambria Math" charset="0"/>
                            </a:rPr>
                            <m:t>𝑝</m:t>
                          </m:r>
                          <m:r>
                            <a:rPr lang="en-US" i="1">
                              <a:latin typeface="Cambria Math" charset="0"/>
                            </a:rPr>
                            <m:t>+1)</m:t>
                          </m:r>
                        </m:sup>
                      </m:sSup>
                    </m:oMath>
                  </m:oMathPara>
                </a14:m>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3900" y="1063624"/>
                <a:ext cx="10515600" cy="5543551"/>
              </a:xfrm>
              <a:blipFill rotWithShape="0">
                <a:blip r:embed="rId2"/>
                <a:stretch>
                  <a:fillRect l="-1217" t="-219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29</a:t>
            </a:fld>
            <a:endParaRPr lang="en-US"/>
          </a:p>
        </p:txBody>
      </p:sp>
      <p:sp>
        <p:nvSpPr>
          <p:cNvPr id="5" name="Left Arrow 4"/>
          <p:cNvSpPr/>
          <p:nvPr/>
        </p:nvSpPr>
        <p:spPr>
          <a:xfrm>
            <a:off x="4978400" y="2400300"/>
            <a:ext cx="1854200" cy="127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946900" y="2082800"/>
            <a:ext cx="3759201"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Independent of data growth,</a:t>
            </a:r>
          </a:p>
          <a:p>
            <a:pPr algn="ctr"/>
            <a:r>
              <a:rPr lang="en-US" dirty="0" smtClean="0">
                <a:solidFill>
                  <a:sysClr val="windowText" lastClr="000000"/>
                </a:solidFill>
              </a:rPr>
              <a:t>Base of exponent in database size</a:t>
            </a:r>
            <a:endParaRPr lang="en-US" dirty="0">
              <a:solidFill>
                <a:sysClr val="windowText" lastClr="000000"/>
              </a:solidFill>
            </a:endParaRPr>
          </a:p>
        </p:txBody>
      </p:sp>
      <p:sp>
        <p:nvSpPr>
          <p:cNvPr id="7" name="Left Arrow 6"/>
          <p:cNvSpPr/>
          <p:nvPr/>
        </p:nvSpPr>
        <p:spPr>
          <a:xfrm>
            <a:off x="4978400" y="3163887"/>
            <a:ext cx="1854200" cy="127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ounded Rectangle 7"/>
              <p:cNvSpPr/>
              <p:nvPr/>
            </p:nvSpPr>
            <p:spPr>
              <a:xfrm>
                <a:off x="6946900" y="2846387"/>
                <a:ext cx="3759201"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solidFill>
                          <a:sysClr val="windowText" lastClr="000000"/>
                        </a:solidFill>
                        <a:latin typeface="Cambria Math" charset="0"/>
                      </a:rPr>
                      <m:t>∑</m:t>
                    </m:r>
                    <m:sSub>
                      <m:sSubPr>
                        <m:ctrlPr>
                          <a:rPr lang="en-US" i="1" smtClean="0">
                            <a:solidFill>
                              <a:sysClr val="windowText" lastClr="000000"/>
                            </a:solidFill>
                            <a:latin typeface="Cambria Math" charset="0"/>
                          </a:rPr>
                        </m:ctrlPr>
                      </m:sSubPr>
                      <m:e>
                        <m:r>
                          <a:rPr lang="en-US" i="1">
                            <a:solidFill>
                              <a:sysClr val="windowText" lastClr="000000"/>
                            </a:solidFill>
                            <a:latin typeface="Cambria Math" charset="0"/>
                          </a:rPr>
                          <m:t>𝜖</m:t>
                        </m:r>
                      </m:e>
                      <m:sub>
                        <m:r>
                          <a:rPr lang="en-US" i="1">
                            <a:solidFill>
                              <a:sysClr val="windowText" lastClr="000000"/>
                            </a:solidFill>
                            <a:latin typeface="Cambria Math" charset="0"/>
                          </a:rPr>
                          <m:t>𝑖</m:t>
                        </m:r>
                      </m:sub>
                    </m:sSub>
                    <m:r>
                      <a:rPr lang="en-US" b="0" i="1" smtClean="0">
                        <a:solidFill>
                          <a:sysClr val="windowText" lastClr="000000"/>
                        </a:solidFill>
                        <a:latin typeface="Cambria Math" charset="0"/>
                      </a:rPr>
                      <m:t>=</m:t>
                    </m:r>
                    <m:r>
                      <a:rPr lang="en-US" b="0" i="1" smtClean="0">
                        <a:solidFill>
                          <a:sysClr val="windowText" lastClr="000000"/>
                        </a:solidFill>
                        <a:latin typeface="Cambria Math" charset="0"/>
                      </a:rPr>
                      <m:t>𝜖</m:t>
                    </m:r>
                  </m:oMath>
                </a14:m>
                <a:r>
                  <a:rPr lang="en-US" dirty="0" smtClean="0">
                    <a:solidFill>
                      <a:sysClr val="windowText" lastClr="000000"/>
                    </a:solidFill>
                  </a:rPr>
                  <a:t> for composition and overall privacy guarantee</a:t>
                </a:r>
                <a:endParaRPr lang="en-US" dirty="0">
                  <a:solidFill>
                    <a:sysClr val="windowText" lastClr="000000"/>
                  </a:solidFill>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6946900" y="2846387"/>
                <a:ext cx="3759201" cy="762000"/>
              </a:xfrm>
              <a:prstGeom prst="roundRect">
                <a:avLst/>
              </a:prstGeom>
              <a:blipFill rotWithShape="0">
                <a:blip r:embed="rId3"/>
                <a:stretch>
                  <a:fillRect b="-3937"/>
                </a:stretch>
              </a:blipFill>
            </p:spPr>
            <p:txBody>
              <a:bodyPr/>
              <a:lstStyle/>
              <a:p>
                <a:r>
                  <a:rPr lang="en-US">
                    <a:noFill/>
                  </a:rPr>
                  <a:t> </a:t>
                </a:r>
              </a:p>
            </p:txBody>
          </p:sp>
        </mc:Fallback>
      </mc:AlternateContent>
      <p:sp>
        <p:nvSpPr>
          <p:cNvPr id="9" name="Left Arrow 8"/>
          <p:cNvSpPr/>
          <p:nvPr/>
        </p:nvSpPr>
        <p:spPr>
          <a:xfrm>
            <a:off x="4978400" y="3927474"/>
            <a:ext cx="1854200" cy="127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946900" y="3609974"/>
            <a:ext cx="3759201"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Accuracy guarantee of static algorithm at current time</a:t>
            </a:r>
            <a:endParaRPr lang="en-US" dirty="0">
              <a:solidFill>
                <a:sysClr val="windowText" lastClr="000000"/>
              </a:solidFill>
            </a:endParaRPr>
          </a:p>
        </p:txBody>
      </p:sp>
      <p:sp>
        <p:nvSpPr>
          <p:cNvPr id="11" name="Left Arrow 10"/>
          <p:cNvSpPr/>
          <p:nvPr/>
        </p:nvSpPr>
        <p:spPr>
          <a:xfrm>
            <a:off x="4978400" y="4691061"/>
            <a:ext cx="1854200" cy="127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ounded Rectangle 11"/>
              <p:cNvSpPr/>
              <p:nvPr/>
            </p:nvSpPr>
            <p:spPr>
              <a:xfrm>
                <a:off x="6946900" y="4373561"/>
                <a:ext cx="3759201"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smtClean="0">
                        <a:solidFill>
                          <a:sysClr val="windowText" lastClr="000000"/>
                        </a:solidFill>
                        <a:latin typeface="Cambria Math" charset="0"/>
                      </a:rPr>
                      <m:t>∑</m:t>
                    </m:r>
                    <m:sSub>
                      <m:sSubPr>
                        <m:ctrlPr>
                          <a:rPr lang="en-US" i="1">
                            <a:solidFill>
                              <a:sysClr val="windowText" lastClr="000000"/>
                            </a:solidFill>
                            <a:latin typeface="Cambria Math" charset="0"/>
                          </a:rPr>
                        </m:ctrlPr>
                      </m:sSubPr>
                      <m:e>
                        <m:r>
                          <a:rPr lang="en-US" b="0" i="1" smtClean="0">
                            <a:solidFill>
                              <a:sysClr val="windowText" lastClr="000000"/>
                            </a:solidFill>
                            <a:latin typeface="Cambria Math" charset="0"/>
                          </a:rPr>
                          <m:t>𝛽</m:t>
                        </m:r>
                      </m:e>
                      <m:sub>
                        <m:r>
                          <a:rPr lang="en-US" i="1">
                            <a:solidFill>
                              <a:sysClr val="windowText" lastClr="000000"/>
                            </a:solidFill>
                            <a:latin typeface="Cambria Math" charset="0"/>
                          </a:rPr>
                          <m:t>𝑖</m:t>
                        </m:r>
                      </m:sub>
                    </m:sSub>
                    <m:r>
                      <a:rPr lang="en-US" i="1">
                        <a:solidFill>
                          <a:sysClr val="windowText" lastClr="000000"/>
                        </a:solidFill>
                        <a:latin typeface="Cambria Math" charset="0"/>
                      </a:rPr>
                      <m:t>=</m:t>
                    </m:r>
                    <m:r>
                      <a:rPr lang="en-US" b="0" i="1" smtClean="0">
                        <a:solidFill>
                          <a:sysClr val="windowText" lastClr="000000"/>
                        </a:solidFill>
                        <a:latin typeface="Cambria Math" charset="0"/>
                      </a:rPr>
                      <m:t>𝛽</m:t>
                    </m:r>
                  </m:oMath>
                </a14:m>
                <a:r>
                  <a:rPr lang="en-US" dirty="0">
                    <a:solidFill>
                      <a:sysClr val="windowText" lastClr="000000"/>
                    </a:solidFill>
                  </a:rPr>
                  <a:t> for </a:t>
                </a:r>
                <a:r>
                  <a:rPr lang="en-US" dirty="0" smtClean="0">
                    <a:solidFill>
                      <a:sysClr val="windowText" lastClr="000000"/>
                    </a:solidFill>
                  </a:rPr>
                  <a:t>union bound over failure </a:t>
                </a:r>
                <a:r>
                  <a:rPr lang="en-US" dirty="0" err="1" smtClean="0">
                    <a:solidFill>
                      <a:sysClr val="windowText" lastClr="000000"/>
                    </a:solidFill>
                  </a:rPr>
                  <a:t>prob</a:t>
                </a:r>
                <a:r>
                  <a:rPr lang="en-US" dirty="0" smtClean="0">
                    <a:solidFill>
                      <a:sysClr val="windowText" lastClr="000000"/>
                    </a:solidFill>
                  </a:rPr>
                  <a:t> </a:t>
                </a:r>
                <a:r>
                  <a:rPr lang="en-US" dirty="0">
                    <a:solidFill>
                      <a:sysClr val="windowText" lastClr="000000"/>
                    </a:solidFill>
                  </a:rPr>
                  <a:t>and overall </a:t>
                </a:r>
                <a:r>
                  <a:rPr lang="en-US" dirty="0" smtClean="0">
                    <a:solidFill>
                      <a:sysClr val="windowText" lastClr="000000"/>
                    </a:solidFill>
                  </a:rPr>
                  <a:t>accuracy </a:t>
                </a:r>
                <a:r>
                  <a:rPr lang="en-US" dirty="0">
                    <a:solidFill>
                      <a:sysClr val="windowText" lastClr="000000"/>
                    </a:solidFill>
                  </a:rPr>
                  <a:t>guarantee</a:t>
                </a:r>
              </a:p>
            </p:txBody>
          </p:sp>
        </mc:Choice>
        <mc:Fallback xmlns="">
          <p:sp>
            <p:nvSpPr>
              <p:cNvPr id="12" name="Rounded Rectangle 11"/>
              <p:cNvSpPr>
                <a:spLocks noRot="1" noChangeAspect="1" noMove="1" noResize="1" noEditPoints="1" noAdjustHandles="1" noChangeArrowheads="1" noChangeShapeType="1" noTextEdit="1"/>
              </p:cNvSpPr>
              <p:nvPr/>
            </p:nvSpPr>
            <p:spPr>
              <a:xfrm>
                <a:off x="6946900" y="4373561"/>
                <a:ext cx="3759201" cy="762000"/>
              </a:xfrm>
              <a:prstGeom prst="roundRect">
                <a:avLst/>
              </a:prstGeom>
              <a:blipFill rotWithShape="0">
                <a:blip r:embed="rId4"/>
                <a:stretch>
                  <a:fillRect r="-1133" b="-3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p:cNvSpPr/>
              <p:nvPr/>
            </p:nvSpPr>
            <p:spPr>
              <a:xfrm>
                <a:off x="8051799" y="5776912"/>
                <a:ext cx="3289301"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Accuracy loss of </a:t>
                </a:r>
                <a14:m>
                  <m:oMath xmlns:m="http://schemas.openxmlformats.org/officeDocument/2006/math">
                    <m:r>
                      <a:rPr lang="en-US" i="1" smtClean="0">
                        <a:solidFill>
                          <a:schemeClr val="tx1"/>
                        </a:solidFill>
                        <a:latin typeface="Cambria Math" charset="0"/>
                      </a:rPr>
                      <m:t>1/(2</m:t>
                    </m:r>
                    <m:r>
                      <a:rPr lang="en-US" i="1" smtClean="0">
                        <a:solidFill>
                          <a:schemeClr val="tx1"/>
                        </a:solidFill>
                        <a:latin typeface="Cambria Math" charset="0"/>
                      </a:rPr>
                      <m:t>𝑝</m:t>
                    </m:r>
                    <m:r>
                      <a:rPr lang="en-US" i="1" smtClean="0">
                        <a:solidFill>
                          <a:schemeClr val="tx1"/>
                        </a:solidFill>
                        <a:latin typeface="Cambria Math" charset="0"/>
                      </a:rPr>
                      <m:t>+1)</m:t>
                    </m:r>
                  </m:oMath>
                </a14:m>
                <a:r>
                  <a:rPr lang="en-US" dirty="0" smtClean="0">
                    <a:solidFill>
                      <a:schemeClr val="tx1"/>
                    </a:solidFill>
                  </a:rPr>
                  <a:t> </a:t>
                </a:r>
                <a:r>
                  <a:rPr lang="en-US" dirty="0" smtClean="0">
                    <a:solidFill>
                      <a:sysClr val="windowText" lastClr="000000"/>
                    </a:solidFill>
                  </a:rPr>
                  <a:t>in power, relative to static setting </a:t>
                </a:r>
                <a:endParaRPr lang="en-US" dirty="0">
                  <a:solidFill>
                    <a:sysClr val="windowText" lastClr="000000"/>
                  </a:solidFill>
                </a:endParaRPr>
              </a:p>
            </p:txBody>
          </p:sp>
        </mc:Choice>
        <mc:Fallback xmlns="">
          <p:sp>
            <p:nvSpPr>
              <p:cNvPr id="16" name="Rounded Rectangle 15"/>
              <p:cNvSpPr>
                <a:spLocks noRot="1" noChangeAspect="1" noMove="1" noResize="1" noEditPoints="1" noAdjustHandles="1" noChangeArrowheads="1" noChangeShapeType="1" noTextEdit="1"/>
              </p:cNvSpPr>
              <p:nvPr/>
            </p:nvSpPr>
            <p:spPr>
              <a:xfrm>
                <a:off x="8051799" y="5776912"/>
                <a:ext cx="3289301" cy="762000"/>
              </a:xfrm>
              <a:prstGeom prst="roundRect">
                <a:avLst/>
              </a:prstGeom>
              <a:blipFill rotWithShape="0">
                <a:blip r:embed="rId5"/>
                <a:stretch>
                  <a:fillRect b="-3937"/>
                </a:stretch>
              </a:blipFill>
            </p:spPr>
            <p:txBody>
              <a:bodyPr/>
              <a:lstStyle/>
              <a:p>
                <a:r>
                  <a:rPr lang="en-US">
                    <a:noFill/>
                  </a:rPr>
                  <a:t> </a:t>
                </a:r>
              </a:p>
            </p:txBody>
          </p:sp>
        </mc:Fallback>
      </mc:AlternateContent>
    </p:spTree>
    <p:extLst>
      <p:ext uri="{BB962C8B-B14F-4D97-AF65-F5344CB8AC3E}">
        <p14:creationId xmlns:p14="http://schemas.microsoft.com/office/powerpoint/2010/main" val="148701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Extensions (in the paper)</a:t>
            </a: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smtClean="0">
                        <a:latin typeface="Cambria Math" charset="0"/>
                      </a:rPr>
                      <m:t>(</m:t>
                    </m:r>
                    <m:r>
                      <a:rPr lang="en-US" i="1" smtClean="0">
                        <a:latin typeface="Cambria Math" charset="0"/>
                      </a:rPr>
                      <m:t>𝜖</m:t>
                    </m:r>
                    <m:r>
                      <a:rPr lang="en-US" i="1" smtClean="0">
                        <a:latin typeface="Cambria Math" charset="0"/>
                      </a:rPr>
                      <m:t>,</m:t>
                    </m:r>
                    <m:r>
                      <a:rPr lang="en-US" b="0" i="1" smtClean="0">
                        <a:latin typeface="Cambria Math" charset="0"/>
                      </a:rPr>
                      <m:t>𝛿</m:t>
                    </m:r>
                    <m:r>
                      <a:rPr lang="en-US" i="1">
                        <a:latin typeface="Cambria Math" charset="0"/>
                      </a:rPr>
                      <m:t>)</m:t>
                    </m:r>
                  </m:oMath>
                </a14:m>
                <a:r>
                  <a:rPr lang="en-US" dirty="0"/>
                  <a:t>-differentially </a:t>
                </a:r>
                <a:r>
                  <a:rPr lang="en-US" dirty="0" smtClean="0"/>
                  <a:t>private version of </a:t>
                </a:r>
                <a:r>
                  <a:rPr lang="en-US" dirty="0" err="1" smtClean="0"/>
                  <a:t>BBScheduler</a:t>
                </a:r>
                <a:endParaRPr lang="en-US" dirty="0" smtClean="0"/>
              </a:p>
              <a:p>
                <a:pPr lvl="1"/>
                <a:r>
                  <a:rPr lang="en-US" dirty="0" smtClean="0"/>
                  <a:t>Improved accuracy at cost of weaker privacy guarantee</a:t>
                </a:r>
              </a:p>
              <a:p>
                <a14:m>
                  <m:oMath xmlns:m="http://schemas.openxmlformats.org/officeDocument/2006/math">
                    <m:r>
                      <a:rPr lang="en-US" i="1">
                        <a:latin typeface="Cambria Math" charset="0"/>
                      </a:rPr>
                      <m:t>(</m:t>
                    </m:r>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𝑡</m:t>
                        </m:r>
                      </m:sub>
                    </m:sSub>
                    <m:r>
                      <a:rPr lang="en-US" b="0" i="1" smtClean="0">
                        <a:latin typeface="Cambria Math" charset="0"/>
                      </a:rPr>
                      <m:t>,</m:t>
                    </m:r>
                    <m:r>
                      <a:rPr lang="en-US" b="0" i="1" smtClean="0">
                        <a:latin typeface="Cambria Math" charset="0"/>
                      </a:rPr>
                      <m:t>𝛽</m:t>
                    </m:r>
                    <m:r>
                      <a:rPr lang="en-US" i="1">
                        <a:latin typeface="Cambria Math" charset="0"/>
                      </a:rPr>
                      <m:t>)</m:t>
                    </m:r>
                  </m:oMath>
                </a14:m>
                <a:r>
                  <a:rPr lang="en-US" dirty="0"/>
                  <a:t>-</a:t>
                </a:r>
                <a:r>
                  <a:rPr lang="en-US" dirty="0" smtClean="0"/>
                  <a:t>accuracy, where </a:t>
                </a:r>
                <a14:m>
                  <m:oMath xmlns:m="http://schemas.openxmlformats.org/officeDocument/2006/math">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𝑡</m:t>
                        </m:r>
                      </m:sub>
                    </m:sSub>
                    <m:r>
                      <a:rPr lang="en-US" b="0" i="1" smtClean="0">
                        <a:latin typeface="Cambria Math" charset="0"/>
                      </a:rPr>
                      <m:t>→0</m:t>
                    </m:r>
                  </m:oMath>
                </a14:m>
                <a:r>
                  <a:rPr lang="en-US" dirty="0" smtClean="0"/>
                  <a:t> as </a:t>
                </a:r>
                <a14:m>
                  <m:oMath xmlns:m="http://schemas.openxmlformats.org/officeDocument/2006/math">
                    <m:r>
                      <a:rPr lang="en-US" b="0" i="1" smtClean="0">
                        <a:latin typeface="Cambria Math" charset="0"/>
                      </a:rPr>
                      <m:t>𝑡</m:t>
                    </m:r>
                    <m:r>
                      <a:rPr lang="en-US" i="1">
                        <a:latin typeface="Cambria Math" charset="0"/>
                      </a:rPr>
                      <m:t>→</m:t>
                    </m:r>
                    <m:r>
                      <a:rPr lang="en-US" b="0" i="1" smtClean="0">
                        <a:latin typeface="Cambria Math" charset="0"/>
                      </a:rPr>
                      <m:t>∞</m:t>
                    </m:r>
                  </m:oMath>
                </a14:m>
                <a:endParaRPr lang="en-US" dirty="0" smtClean="0"/>
              </a:p>
              <a:p>
                <a:pPr lvl="1"/>
                <a:r>
                  <a:rPr lang="en-US" dirty="0" smtClean="0"/>
                  <a:t>Accuracy guarantee that improves as data accumulate</a:t>
                </a:r>
              </a:p>
              <a:p>
                <a:pPr lvl="1"/>
                <a:r>
                  <a:rPr lang="en-US" dirty="0" smtClean="0"/>
                  <a:t>Better than fixed accuracy guarantee (</a:t>
                </a:r>
                <a14:m>
                  <m:oMath xmlns:m="http://schemas.openxmlformats.org/officeDocument/2006/math">
                    <m:sSub>
                      <m:sSubPr>
                        <m:ctrlPr>
                          <a:rPr lang="en-US" i="1">
                            <a:latin typeface="Cambria Math" charset="0"/>
                          </a:rPr>
                        </m:ctrlPr>
                      </m:sSubPr>
                      <m:e>
                        <m:r>
                          <a:rPr lang="en-US" i="1">
                            <a:latin typeface="Cambria Math" charset="0"/>
                          </a:rPr>
                          <m:t>𝛼</m:t>
                        </m:r>
                      </m:e>
                      <m:sub>
                        <m:r>
                          <a:rPr lang="en-US" i="1">
                            <a:latin typeface="Cambria Math" charset="0"/>
                          </a:rPr>
                          <m:t>𝑡</m:t>
                        </m:r>
                      </m:sub>
                    </m:sSub>
                    <m:r>
                      <a:rPr lang="en-US" i="1">
                        <a:latin typeface="Cambria Math" charset="0"/>
                      </a:rPr>
                      <m:t>&lt;</m:t>
                    </m:r>
                    <m:r>
                      <a:rPr lang="en-US" i="1">
                        <a:latin typeface="Cambria Math" charset="0"/>
                      </a:rPr>
                      <m:t>𝛼</m:t>
                    </m:r>
                  </m:oMath>
                </a14:m>
                <a:r>
                  <a:rPr lang="en-US" dirty="0" smtClean="0"/>
                  <a:t>) once database </a:t>
                </a:r>
                <a:r>
                  <a:rPr lang="en-US" smtClean="0"/>
                  <a:t>roughly squares </a:t>
                </a:r>
                <a:r>
                  <a:rPr lang="en-US" dirty="0" smtClean="0"/>
                  <a:t>in size (</a:t>
                </a:r>
                <a14:m>
                  <m:oMath xmlns:m="http://schemas.openxmlformats.org/officeDocument/2006/math">
                    <m:r>
                      <a:rPr lang="en-US" i="1">
                        <a:latin typeface="Cambria Math" charset="0"/>
                      </a:rPr>
                      <m:t>𝑡</m:t>
                    </m:r>
                    <m:r>
                      <a:rPr lang="en-US" i="1">
                        <a:latin typeface="Cambria Math" charset="0"/>
                      </a:rPr>
                      <m:t>≫</m:t>
                    </m:r>
                    <m:sSup>
                      <m:sSupPr>
                        <m:ctrlPr>
                          <a:rPr lang="en-US" i="1">
                            <a:latin typeface="Cambria Math" charset="0"/>
                          </a:rPr>
                        </m:ctrlPr>
                      </m:sSupPr>
                      <m:e>
                        <m:r>
                          <a:rPr lang="en-US" i="1">
                            <a:latin typeface="Cambria Math" charset="0"/>
                          </a:rPr>
                          <m:t>𝑛</m:t>
                        </m:r>
                      </m:e>
                      <m:sup>
                        <m:r>
                          <a:rPr lang="en-US" i="1">
                            <a:latin typeface="Cambria Math" charset="0"/>
                          </a:rPr>
                          <m:t>2</m:t>
                        </m:r>
                      </m:sup>
                    </m:sSup>
                  </m:oMath>
                </a14:m>
                <a:r>
                  <a:rPr lang="en-US" dirty="0" smtClean="0"/>
                  <a:t>)</a:t>
                </a:r>
              </a:p>
              <a:p>
                <a:r>
                  <a:rPr lang="en-US" dirty="0" smtClean="0"/>
                  <a:t>Application to Empirical Risk Minimization</a:t>
                </a:r>
              </a:p>
              <a:p>
                <a:pPr lvl="1"/>
                <a:r>
                  <a:rPr lang="en-US" dirty="0" smtClean="0"/>
                  <a:t>Larger training sample </a:t>
                </a:r>
                <a14:m>
                  <m:oMath xmlns:m="http://schemas.openxmlformats.org/officeDocument/2006/math">
                    <m:r>
                      <a:rPr lang="en-US" b="0" i="1" smtClean="0">
                        <a:latin typeface="Cambria Math" charset="0"/>
                      </a:rPr>
                      <m:t>⟹</m:t>
                    </m:r>
                  </m:oMath>
                </a14:m>
                <a:r>
                  <a:rPr lang="en-US" dirty="0" smtClean="0"/>
                  <a:t> lower empirical risk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r="-9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30</a:t>
            </a:fld>
            <a:endParaRPr lang="en-US"/>
          </a:p>
        </p:txBody>
      </p:sp>
    </p:spTree>
    <p:extLst>
      <p:ext uri="{BB962C8B-B14F-4D97-AF65-F5344CB8AC3E}">
        <p14:creationId xmlns:p14="http://schemas.microsoft.com/office/powerpoint/2010/main" val="19550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chemeClr val="accent5">
                    <a:lumMod val="75000"/>
                  </a:schemeClr>
                </a:solidFill>
              </a:rPr>
              <a:t>Empirical Risk Minimization</a:t>
            </a: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90624"/>
                <a:ext cx="10515600" cy="5387975"/>
              </a:xfrm>
            </p:spPr>
            <p:txBody>
              <a:bodyPr/>
              <a:lstStyle/>
              <a:p>
                <a:pPr marL="0" indent="0">
                  <a:buNone/>
                </a:pPr>
                <a:r>
                  <a:rPr lang="en-US" u="sng" dirty="0" smtClean="0"/>
                  <a:t>Theorem:</a:t>
                </a:r>
                <a:r>
                  <a:rPr lang="en-US" dirty="0" smtClean="0"/>
                  <a:t> ERMG is </a:t>
                </a:r>
                <a14:m>
                  <m:oMath xmlns:m="http://schemas.openxmlformats.org/officeDocument/2006/math">
                    <m:r>
                      <a:rPr lang="en-US" i="1">
                        <a:latin typeface="Cambria Math" charset="0"/>
                      </a:rPr>
                      <m:t>(</m:t>
                    </m:r>
                    <m:r>
                      <a:rPr lang="en-US" i="1">
                        <a:latin typeface="Cambria Math" charset="0"/>
                      </a:rPr>
                      <m:t>𝜖</m:t>
                    </m:r>
                    <m:r>
                      <a:rPr lang="en-US" i="1">
                        <a:latin typeface="Cambria Math" charset="0"/>
                      </a:rPr>
                      <m:t>,</m:t>
                    </m:r>
                    <m:r>
                      <a:rPr lang="en-US" i="1">
                        <a:latin typeface="Cambria Math" charset="0"/>
                      </a:rPr>
                      <m:t>𝛿</m:t>
                    </m:r>
                    <m:r>
                      <a:rPr lang="en-US" i="1">
                        <a:latin typeface="Cambria Math" charset="0"/>
                      </a:rPr>
                      <m:t>)</m:t>
                    </m:r>
                  </m:oMath>
                </a14:m>
                <a:r>
                  <a:rPr lang="en-US" dirty="0"/>
                  <a:t>-differentially private </a:t>
                </a:r>
                <a:r>
                  <a:rPr lang="en-US" dirty="0" smtClean="0"/>
                  <a:t>and for </a:t>
                </a:r>
                <a14:m>
                  <m:oMath xmlns:m="http://schemas.openxmlformats.org/officeDocument/2006/math">
                    <m:r>
                      <a:rPr lang="en-US" i="1" dirty="0">
                        <a:latin typeface="Cambria Math" charset="0"/>
                      </a:rPr>
                      <m:t>𝑑</m:t>
                    </m:r>
                  </m:oMath>
                </a14:m>
                <a:r>
                  <a:rPr lang="en-US" dirty="0" smtClean="0"/>
                  <a:t>-dimensional samples, </a:t>
                </a:r>
                <a:r>
                  <a:rPr lang="en-US" dirty="0" err="1" smtClean="0"/>
                  <a:t>w.p</a:t>
                </a:r>
                <a:r>
                  <a:rPr lang="en-US" dirty="0" smtClean="0"/>
                  <a:t>. </a:t>
                </a:r>
                <a14:m>
                  <m:oMath xmlns:m="http://schemas.openxmlformats.org/officeDocument/2006/math">
                    <m:r>
                      <a:rPr lang="en-US" b="0" i="1" smtClean="0">
                        <a:latin typeface="Cambria Math" charset="0"/>
                      </a:rPr>
                      <m:t>1−</m:t>
                    </m:r>
                    <m:r>
                      <a:rPr lang="en-US" b="0" i="1" smtClean="0">
                        <a:latin typeface="Cambria Math" charset="0"/>
                      </a:rPr>
                      <m:t>𝛽</m:t>
                    </m:r>
                  </m:oMath>
                </a14:m>
                <a:r>
                  <a:rPr lang="en-US" dirty="0" smtClean="0"/>
                  <a:t> outputs a classifier </a:t>
                </a:r>
                <a14:m>
                  <m:oMath xmlns:m="http://schemas.openxmlformats.org/officeDocument/2006/math">
                    <m:sSub>
                      <m:sSubPr>
                        <m:ctrlPr>
                          <a:rPr lang="en-US" b="0" i="1" smtClean="0">
                            <a:latin typeface="Cambria Math" charset="0"/>
                          </a:rPr>
                        </m:ctrlPr>
                      </m:sSubPr>
                      <m:e>
                        <m:r>
                          <a:rPr lang="en-US" b="0" i="1" smtClean="0">
                            <a:latin typeface="Cambria Math" charset="0"/>
                          </a:rPr>
                          <m:t>𝑦</m:t>
                        </m:r>
                      </m:e>
                      <m:sub>
                        <m:r>
                          <a:rPr lang="en-US" b="0" i="1" smtClean="0">
                            <a:latin typeface="Cambria Math" charset="0"/>
                          </a:rPr>
                          <m:t>𝑡</m:t>
                        </m:r>
                      </m:sub>
                    </m:sSub>
                  </m:oMath>
                </a14:m>
                <a:r>
                  <a:rPr lang="en-US" dirty="0" smtClean="0"/>
                  <a:t> </a:t>
                </a:r>
                <a:r>
                  <a:rPr lang="en-US" dirty="0"/>
                  <a:t>at every time </a:t>
                </a:r>
                <a14:m>
                  <m:oMath xmlns:m="http://schemas.openxmlformats.org/officeDocument/2006/math">
                    <m:r>
                      <a:rPr lang="en-US" i="1">
                        <a:latin typeface="Cambria Math" charset="0"/>
                      </a:rPr>
                      <m:t>𝑡</m:t>
                    </m:r>
                    <m:r>
                      <a:rPr lang="en-US" i="1">
                        <a:latin typeface="Cambria Math" charset="0"/>
                      </a:rPr>
                      <m:t> </m:t>
                    </m:r>
                  </m:oMath>
                </a14:m>
                <a:r>
                  <a:rPr lang="en-US" dirty="0" smtClean="0"/>
                  <a:t>with excess </a:t>
                </a:r>
                <a:r>
                  <a:rPr lang="en-US" dirty="0"/>
                  <a:t>empirical </a:t>
                </a:r>
                <a:r>
                  <a:rPr lang="en-US" dirty="0" smtClean="0"/>
                  <a:t>risk:</a:t>
                </a:r>
              </a:p>
              <a:p>
                <a:pPr marL="0" indent="0">
                  <a:buNone/>
                </a:pPr>
                <a14:m>
                  <m:oMathPara xmlns:m="http://schemas.openxmlformats.org/officeDocument/2006/math">
                    <m:oMathParaPr>
                      <m:jc m:val="center"/>
                    </m:oMathParaPr>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charset="0"/>
                                </a:rPr>
                                <m:t>𝑅</m:t>
                              </m:r>
                            </m:e>
                          </m:acc>
                        </m:e>
                        <m:sub>
                          <m:r>
                            <a:rPr lang="en-US" b="0" i="1" dirty="0" smtClean="0">
                              <a:latin typeface="Cambria Math" charset="0"/>
                            </a:rPr>
                            <m:t>𝑡</m:t>
                          </m:r>
                        </m:sub>
                      </m:sSub>
                      <m:r>
                        <a:rPr lang="en-US" b="0" i="1" dirty="0" smtClean="0">
                          <a:latin typeface="Cambria Math" charset="0"/>
                        </a:rPr>
                        <m:t>≤</m:t>
                      </m:r>
                      <m:f>
                        <m:fPr>
                          <m:ctrlPr>
                            <a:rPr lang="mr-IN" b="0" i="1" dirty="0" smtClean="0">
                              <a:latin typeface="Cambria Math" charset="0"/>
                            </a:rPr>
                          </m:ctrlPr>
                        </m:fPr>
                        <m:num>
                          <m:r>
                            <a:rPr lang="en-US" b="0" i="1" dirty="0" smtClean="0">
                              <a:latin typeface="Cambria Math" charset="0"/>
                            </a:rPr>
                            <m:t>𝑑</m:t>
                          </m:r>
                          <m:func>
                            <m:funcPr>
                              <m:ctrlPr>
                                <a:rPr lang="en-US" b="0" i="1" dirty="0" smtClean="0">
                                  <a:latin typeface="Cambria Math" charset="0"/>
                                </a:rPr>
                              </m:ctrlPr>
                            </m:funcPr>
                            <m:fName>
                              <m:r>
                                <m:rPr>
                                  <m:sty m:val="p"/>
                                </m:rPr>
                                <a:rPr lang="en-US" b="0" i="0" dirty="0" smtClean="0">
                                  <a:latin typeface="Cambria Math" charset="0"/>
                                </a:rPr>
                                <m:t>log</m:t>
                              </m:r>
                            </m:fName>
                            <m:e>
                              <m:f>
                                <m:fPr>
                                  <m:ctrlPr>
                                    <a:rPr lang="en-US" b="0" i="1" dirty="0" smtClean="0">
                                      <a:latin typeface="Cambria Math" charset="0"/>
                                    </a:rPr>
                                  </m:ctrlPr>
                                </m:fPr>
                                <m:num>
                                  <m:r>
                                    <a:rPr lang="en-US" b="0" i="1" dirty="0" smtClean="0">
                                      <a:latin typeface="Cambria Math" charset="0"/>
                                    </a:rPr>
                                    <m:t>1</m:t>
                                  </m:r>
                                </m:num>
                                <m:den>
                                  <m:r>
                                    <a:rPr lang="en-US" b="0" i="1" dirty="0" smtClean="0">
                                      <a:latin typeface="Cambria Math" charset="0"/>
                                    </a:rPr>
                                    <m:t>𝛽</m:t>
                                  </m:r>
                                </m:den>
                              </m:f>
                              <m:rad>
                                <m:radPr>
                                  <m:degHide m:val="on"/>
                                  <m:ctrlPr>
                                    <a:rPr lang="en-US" b="0" i="1" dirty="0" smtClean="0">
                                      <a:latin typeface="Cambria Math" charset="0"/>
                                    </a:rPr>
                                  </m:ctrlPr>
                                </m:radPr>
                                <m:deg/>
                                <m:e>
                                  <m:func>
                                    <m:funcPr>
                                      <m:ctrlPr>
                                        <a:rPr lang="en-US" b="0" i="1" dirty="0" smtClean="0">
                                          <a:latin typeface="Cambria Math" charset="0"/>
                                        </a:rPr>
                                      </m:ctrlPr>
                                    </m:funcPr>
                                    <m:fName>
                                      <m:r>
                                        <m:rPr>
                                          <m:sty m:val="p"/>
                                        </m:rPr>
                                        <a:rPr lang="en-US" b="0" i="0" dirty="0" smtClean="0">
                                          <a:latin typeface="Cambria Math" charset="0"/>
                                        </a:rPr>
                                        <m:t>log</m:t>
                                      </m:r>
                                    </m:fName>
                                    <m:e>
                                      <m:f>
                                        <m:fPr>
                                          <m:type m:val="lin"/>
                                          <m:ctrlPr>
                                            <a:rPr lang="en-US" b="0" i="1" dirty="0" smtClean="0">
                                              <a:latin typeface="Cambria Math" charset="0"/>
                                            </a:rPr>
                                          </m:ctrlPr>
                                        </m:fPr>
                                        <m:num>
                                          <m:r>
                                            <a:rPr lang="en-US" b="0" i="1" dirty="0" smtClean="0">
                                              <a:latin typeface="Cambria Math" charset="0"/>
                                            </a:rPr>
                                            <m:t>1</m:t>
                                          </m:r>
                                        </m:num>
                                        <m:den>
                                          <m:r>
                                            <a:rPr lang="en-US" b="0" i="1" dirty="0" smtClean="0">
                                              <a:latin typeface="Cambria Math" charset="0"/>
                                            </a:rPr>
                                            <m:t>𝛿</m:t>
                                          </m:r>
                                        </m:den>
                                      </m:f>
                                    </m:e>
                                  </m:func>
                                </m:e>
                              </m:rad>
                            </m:e>
                          </m:func>
                        </m:num>
                        <m:den>
                          <m:r>
                            <a:rPr lang="en-US" b="0" i="1" dirty="0" smtClean="0">
                              <a:latin typeface="Cambria Math" charset="0"/>
                            </a:rPr>
                            <m:t>𝜖</m:t>
                          </m:r>
                          <m:sSup>
                            <m:sSupPr>
                              <m:ctrlPr>
                                <a:rPr lang="en-US" b="0" i="1" dirty="0" smtClean="0">
                                  <a:latin typeface="Cambria Math" charset="0"/>
                                </a:rPr>
                              </m:ctrlPr>
                            </m:sSupPr>
                            <m:e>
                              <m:r>
                                <a:rPr lang="en-US" b="0" i="1" dirty="0" smtClean="0">
                                  <a:latin typeface="Cambria Math" charset="0"/>
                                </a:rPr>
                                <m:t>𝑡</m:t>
                              </m:r>
                            </m:e>
                            <m:sup>
                              <m:r>
                                <a:rPr lang="en-US" b="0" i="1" dirty="0" smtClean="0">
                                  <a:latin typeface="Cambria Math" charset="0"/>
                                </a:rPr>
                                <m:t>1/2</m:t>
                              </m:r>
                            </m:sup>
                          </m:sSup>
                        </m:den>
                      </m:f>
                    </m:oMath>
                  </m:oMathPara>
                </a14:m>
                <a:endParaRPr lang="en-US" dirty="0" smtClean="0"/>
              </a:p>
              <a:p>
                <a:pPr marL="0" indent="0">
                  <a:buNone/>
                </a:pPr>
                <a:r>
                  <a:rPr lang="en-US" u="sng" dirty="0" smtClean="0"/>
                  <a:t>Theorem [BST ‘14]:</a:t>
                </a:r>
                <a:r>
                  <a:rPr lang="en-US" dirty="0" smtClean="0"/>
                  <a:t> Static ERM is </a:t>
                </a:r>
                <a14:m>
                  <m:oMath xmlns:m="http://schemas.openxmlformats.org/officeDocument/2006/math">
                    <m:r>
                      <a:rPr lang="en-US" i="1">
                        <a:latin typeface="Cambria Math" charset="0"/>
                      </a:rPr>
                      <m:t>𝜖</m:t>
                    </m:r>
                  </m:oMath>
                </a14:m>
                <a:r>
                  <a:rPr lang="en-US" dirty="0"/>
                  <a:t>-differentially private </a:t>
                </a:r>
                <a:r>
                  <a:rPr lang="en-US" dirty="0" smtClean="0"/>
                  <a:t>and for a static database of size </a:t>
                </a:r>
                <a14:m>
                  <m:oMath xmlns:m="http://schemas.openxmlformats.org/officeDocument/2006/math">
                    <m:r>
                      <a:rPr lang="en-US" i="1">
                        <a:latin typeface="Cambria Math" charset="0"/>
                      </a:rPr>
                      <m:t>𝑡</m:t>
                    </m:r>
                  </m:oMath>
                </a14:m>
                <a:r>
                  <a:rPr lang="en-US" dirty="0" smtClean="0"/>
                  <a:t> with </a:t>
                </a:r>
                <a14:m>
                  <m:oMath xmlns:m="http://schemas.openxmlformats.org/officeDocument/2006/math">
                    <m:r>
                      <a:rPr lang="en-US" i="1" dirty="0">
                        <a:latin typeface="Cambria Math" charset="0"/>
                      </a:rPr>
                      <m:t>𝑑</m:t>
                    </m:r>
                  </m:oMath>
                </a14:m>
                <a:r>
                  <a:rPr lang="en-US" dirty="0"/>
                  <a:t>-dimensional </a:t>
                </a:r>
                <a:r>
                  <a:rPr lang="en-US" dirty="0" smtClean="0"/>
                  <a:t>samples, </a:t>
                </a:r>
                <a:r>
                  <a:rPr lang="en-US" dirty="0"/>
                  <a:t>outputs a classifier </a:t>
                </a:r>
                <a14:m>
                  <m:oMath xmlns:m="http://schemas.openxmlformats.org/officeDocument/2006/math">
                    <m:r>
                      <a:rPr lang="en-US" b="0" i="1" smtClean="0">
                        <a:latin typeface="Cambria Math" charset="0"/>
                      </a:rPr>
                      <m:t>𝑦</m:t>
                    </m:r>
                  </m:oMath>
                </a14:m>
                <a:r>
                  <a:rPr lang="en-US" dirty="0" smtClean="0"/>
                  <a:t> that </a:t>
                </a:r>
                <a:r>
                  <a:rPr lang="en-US" dirty="0"/>
                  <a:t>w.p. </a:t>
                </a:r>
                <a14:m>
                  <m:oMath xmlns:m="http://schemas.openxmlformats.org/officeDocument/2006/math">
                    <m:r>
                      <a:rPr lang="en-US" i="1">
                        <a:latin typeface="Cambria Math" charset="0"/>
                      </a:rPr>
                      <m:t>1−</m:t>
                    </m:r>
                    <m:r>
                      <a:rPr lang="en-US" i="1">
                        <a:latin typeface="Cambria Math" charset="0"/>
                      </a:rPr>
                      <m:t>𝛽</m:t>
                    </m:r>
                    <m:r>
                      <a:rPr lang="en-US" i="1">
                        <a:latin typeface="Cambria Math" charset="0"/>
                      </a:rPr>
                      <m:t> </m:t>
                    </m:r>
                  </m:oMath>
                </a14:m>
                <a:r>
                  <a:rPr lang="en-US" dirty="0" smtClean="0"/>
                  <a:t>has </a:t>
                </a:r>
                <a:r>
                  <a:rPr lang="en-US" dirty="0"/>
                  <a:t>excess </a:t>
                </a:r>
                <a:r>
                  <a:rPr lang="en-US" dirty="0" smtClean="0"/>
                  <a:t>empirical risk:</a:t>
                </a:r>
              </a:p>
              <a:p>
                <a:pPr marL="0" indent="0">
                  <a:buNone/>
                </a:pPr>
                <a14:m>
                  <m:oMathPara xmlns:m="http://schemas.openxmlformats.org/officeDocument/2006/math">
                    <m:oMathParaPr>
                      <m:jc m:val="center"/>
                    </m:oMathParaPr>
                    <m:oMath xmlns:m="http://schemas.openxmlformats.org/officeDocument/2006/math">
                      <m:acc>
                        <m:accPr>
                          <m:chr m:val="̂"/>
                          <m:ctrlPr>
                            <a:rPr lang="en-US" b="0" i="1" dirty="0" smtClean="0">
                              <a:latin typeface="Cambria Math" charset="0"/>
                            </a:rPr>
                          </m:ctrlPr>
                        </m:accPr>
                        <m:e>
                          <m:r>
                            <a:rPr lang="en-US" b="0" i="1" dirty="0" smtClean="0">
                              <a:latin typeface="Cambria Math" charset="0"/>
                            </a:rPr>
                            <m:t>𝑅</m:t>
                          </m:r>
                        </m:e>
                      </m:acc>
                      <m:r>
                        <a:rPr lang="en-US" i="1" dirty="0">
                          <a:latin typeface="Cambria Math" charset="0"/>
                        </a:rPr>
                        <m:t>≤</m:t>
                      </m:r>
                      <m:f>
                        <m:fPr>
                          <m:ctrlPr>
                            <a:rPr lang="mr-IN" i="1" dirty="0">
                              <a:latin typeface="Cambria Math" charset="0"/>
                            </a:rPr>
                          </m:ctrlPr>
                        </m:fPr>
                        <m:num>
                          <m:r>
                            <a:rPr lang="en-US" i="1" dirty="0">
                              <a:latin typeface="Cambria Math" charset="0"/>
                            </a:rPr>
                            <m:t>𝑑</m:t>
                          </m:r>
                          <m:func>
                            <m:funcPr>
                              <m:ctrlPr>
                                <a:rPr lang="en-US" i="1" dirty="0">
                                  <a:latin typeface="Cambria Math" charset="0"/>
                                </a:rPr>
                              </m:ctrlPr>
                            </m:funcPr>
                            <m:fName>
                              <m:r>
                                <m:rPr>
                                  <m:sty m:val="p"/>
                                </m:rPr>
                                <a:rPr lang="en-US" dirty="0">
                                  <a:latin typeface="Cambria Math" charset="0"/>
                                </a:rPr>
                                <m:t>log</m:t>
                              </m:r>
                            </m:fName>
                            <m:e>
                              <m:f>
                                <m:fPr>
                                  <m:ctrlPr>
                                    <a:rPr lang="en-US" i="1" dirty="0">
                                      <a:latin typeface="Cambria Math" charset="0"/>
                                    </a:rPr>
                                  </m:ctrlPr>
                                </m:fPr>
                                <m:num>
                                  <m:r>
                                    <a:rPr lang="en-US" i="1" dirty="0">
                                      <a:latin typeface="Cambria Math" charset="0"/>
                                    </a:rPr>
                                    <m:t>1</m:t>
                                  </m:r>
                                </m:num>
                                <m:den>
                                  <m:r>
                                    <a:rPr lang="en-US" i="1" dirty="0">
                                      <a:latin typeface="Cambria Math" charset="0"/>
                                    </a:rPr>
                                    <m:t>𝛽</m:t>
                                  </m:r>
                                </m:den>
                              </m:f>
                            </m:e>
                          </m:func>
                        </m:num>
                        <m:den>
                          <m:r>
                            <a:rPr lang="en-US" i="1" dirty="0">
                              <a:latin typeface="Cambria Math" charset="0"/>
                            </a:rPr>
                            <m:t>𝜖</m:t>
                          </m:r>
                          <m:r>
                            <a:rPr lang="en-US" b="0" i="1" dirty="0" smtClean="0">
                              <a:latin typeface="Cambria Math" charset="0"/>
                            </a:rPr>
                            <m:t>𝑡</m:t>
                          </m:r>
                        </m:den>
                      </m:f>
                    </m:oMath>
                  </m:oMathPara>
                </a14:m>
                <a:endParaRPr lang="en-US" dirty="0" smtClean="0"/>
              </a:p>
              <a:p>
                <a:pPr marL="0" indent="0">
                  <a:buNone/>
                </a:pPr>
                <a:r>
                  <a:rPr lang="en-US" u="sng" dirty="0" smtClean="0"/>
                  <a:t>In the paper:</a:t>
                </a:r>
                <a:r>
                  <a:rPr lang="en-US" dirty="0" smtClean="0"/>
                  <a:t> stronger bounds with more assumptions on loss function.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90624"/>
                <a:ext cx="10515600" cy="5387975"/>
              </a:xfrm>
              <a:blipFill rotWithShape="0">
                <a:blip r:embed="rId3"/>
                <a:stretch>
                  <a:fillRect l="-1217" t="-1810" r="-5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31</a:t>
            </a:fld>
            <a:endParaRPr lang="en-US"/>
          </a:p>
        </p:txBody>
      </p:sp>
    </p:spTree>
    <p:extLst>
      <p:ext uri="{BB962C8B-B14F-4D97-AF65-F5344CB8AC3E}">
        <p14:creationId xmlns:p14="http://schemas.microsoft.com/office/powerpoint/2010/main" val="157958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25"/>
            <a:ext cx="10515600" cy="1325563"/>
          </a:xfrm>
        </p:spPr>
        <p:txBody>
          <a:bodyPr/>
          <a:lstStyle/>
          <a:p>
            <a:r>
              <a:rPr lang="en-US" dirty="0" smtClean="0">
                <a:solidFill>
                  <a:srgbClr val="941102"/>
                </a:solidFill>
              </a:rPr>
              <a:t>Outline of results</a:t>
            </a:r>
            <a:endParaRPr lang="en-US" dirty="0">
              <a:solidFill>
                <a:srgbClr val="941102"/>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solidFill>
                  <a:srgbClr val="0070C0"/>
                </a:solidFill>
              </a:rPr>
              <a:t>Adaptive linear queries for growing databases</a:t>
            </a:r>
          </a:p>
          <a:p>
            <a:pPr lvl="1"/>
            <a:r>
              <a:rPr lang="en-US" dirty="0"/>
              <a:t>Background on Private Multiplicative Weights</a:t>
            </a:r>
          </a:p>
          <a:p>
            <a:pPr lvl="1"/>
            <a:r>
              <a:rPr lang="en-US" dirty="0"/>
              <a:t>What goes wrong with growing databases</a:t>
            </a:r>
          </a:p>
          <a:p>
            <a:pPr lvl="1"/>
            <a:r>
              <a:rPr lang="en-US" dirty="0"/>
              <a:t>Our algorithm and results</a:t>
            </a:r>
          </a:p>
          <a:p>
            <a:pPr marL="514350" indent="-514350">
              <a:buFont typeface="+mj-lt"/>
              <a:buAutoNum type="arabicPeriod"/>
            </a:pPr>
            <a:r>
              <a:rPr lang="en-US" dirty="0" smtClean="0">
                <a:solidFill>
                  <a:srgbClr val="0070C0"/>
                </a:solidFill>
              </a:rPr>
              <a:t>General transformations of static algorithms to growing setting</a:t>
            </a:r>
          </a:p>
          <a:p>
            <a:pPr lvl="1"/>
            <a:r>
              <a:rPr lang="en-US" dirty="0" smtClean="0"/>
              <a:t>Black box reduction to static setting</a:t>
            </a:r>
          </a:p>
          <a:p>
            <a:pPr lvl="1"/>
            <a:r>
              <a:rPr lang="en-US" dirty="0" smtClean="0"/>
              <a:t>Application to synthetic data generation</a:t>
            </a:r>
          </a:p>
          <a:p>
            <a:pPr lvl="1"/>
            <a:r>
              <a:rPr lang="en-US" dirty="0" smtClean="0"/>
              <a:t>Extensions &amp; application to ERM</a:t>
            </a:r>
          </a:p>
          <a:p>
            <a:pPr marL="514350" indent="-514350">
              <a:buFont typeface="+mj-lt"/>
              <a:buAutoNum type="arabicPeriod"/>
            </a:pPr>
            <a:r>
              <a:rPr lang="en-US" dirty="0" smtClean="0">
                <a:solidFill>
                  <a:srgbClr val="0070C0"/>
                </a:solidFill>
              </a:rPr>
              <a:t>Open questions</a:t>
            </a:r>
          </a:p>
        </p:txBody>
      </p:sp>
      <p:sp>
        <p:nvSpPr>
          <p:cNvPr id="4" name="Slide Number Placeholder 3"/>
          <p:cNvSpPr>
            <a:spLocks noGrp="1"/>
          </p:cNvSpPr>
          <p:nvPr>
            <p:ph type="sldNum" sz="quarter" idx="12"/>
          </p:nvPr>
        </p:nvSpPr>
        <p:spPr/>
        <p:txBody>
          <a:bodyPr/>
          <a:lstStyle/>
          <a:p>
            <a:fld id="{C6A279ED-94F6-F042-B936-D27A539B047B}" type="slidenum">
              <a:rPr lang="en-US" smtClean="0"/>
              <a:t>32</a:t>
            </a:fld>
            <a:endParaRPr lang="en-US"/>
          </a:p>
        </p:txBody>
      </p:sp>
    </p:spTree>
    <p:extLst>
      <p:ext uri="{BB962C8B-B14F-4D97-AF65-F5344CB8AC3E}">
        <p14:creationId xmlns:p14="http://schemas.microsoft.com/office/powerpoint/2010/main" val="284695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Open questions for analysis of dynamic data</a:t>
            </a:r>
            <a:endParaRPr lang="en-US" dirty="0">
              <a:solidFill>
                <a:schemeClr val="accent5">
                  <a:lumMod val="75000"/>
                </a:schemeClr>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Improved accuracy guarantees with assumptions on data generation</a:t>
            </a:r>
          </a:p>
          <a:p>
            <a:pPr lvl="1"/>
            <a:r>
              <a:rPr lang="en-US" dirty="0" smtClean="0"/>
              <a:t>Data points all sampled </a:t>
            </a:r>
            <a:r>
              <a:rPr lang="en-US" dirty="0" err="1" smtClean="0"/>
              <a:t>iid</a:t>
            </a:r>
            <a:r>
              <a:rPr lang="en-US" dirty="0" smtClean="0"/>
              <a:t> from fixed distribution</a:t>
            </a:r>
          </a:p>
          <a:p>
            <a:pPr lvl="1"/>
            <a:r>
              <a:rPr lang="en-US" dirty="0" smtClean="0"/>
              <a:t>Data points sampled from distribution that changes smoothly over time</a:t>
            </a:r>
          </a:p>
          <a:p>
            <a:pPr marL="514350" indent="-514350">
              <a:buFont typeface="+mj-lt"/>
              <a:buAutoNum type="arabicPeriod"/>
            </a:pPr>
            <a:r>
              <a:rPr lang="en-US" dirty="0" smtClean="0"/>
              <a:t>Detecting changes in data</a:t>
            </a:r>
          </a:p>
          <a:p>
            <a:pPr lvl="1"/>
            <a:r>
              <a:rPr lang="en-US" dirty="0" smtClean="0"/>
              <a:t>Identifying when new data is dramatically different from old data </a:t>
            </a:r>
            <a:r>
              <a:rPr lang="en-US" dirty="0" smtClean="0">
                <a:solidFill>
                  <a:srgbClr val="0070C0"/>
                </a:solidFill>
              </a:rPr>
              <a:t>[</a:t>
            </a:r>
            <a:r>
              <a:rPr lang="en-US" b="1" dirty="0" smtClean="0">
                <a:solidFill>
                  <a:srgbClr val="0070C0"/>
                </a:solidFill>
              </a:rPr>
              <a:t>C</a:t>
            </a:r>
            <a:r>
              <a:rPr lang="en-US" dirty="0" smtClean="0">
                <a:solidFill>
                  <a:srgbClr val="0070C0"/>
                </a:solidFill>
              </a:rPr>
              <a:t>KMTZ ‘18]</a:t>
            </a:r>
          </a:p>
          <a:p>
            <a:pPr lvl="1"/>
            <a:r>
              <a:rPr lang="en-US" dirty="0" smtClean="0"/>
              <a:t>A/B testing</a:t>
            </a:r>
          </a:p>
          <a:p>
            <a:pPr marL="514350" indent="-514350">
              <a:buFont typeface="+mj-lt"/>
              <a:buAutoNum type="arabicPeriod"/>
            </a:pPr>
            <a:r>
              <a:rPr lang="en-US" dirty="0" smtClean="0"/>
              <a:t>Other types of dynamic data</a:t>
            </a:r>
          </a:p>
          <a:p>
            <a:pPr lvl="1"/>
            <a:r>
              <a:rPr lang="en-US" dirty="0" smtClean="0"/>
              <a:t>Changing/deleting </a:t>
            </a:r>
            <a:r>
              <a:rPr lang="en-US" dirty="0" smtClean="0"/>
              <a:t>data points</a:t>
            </a:r>
            <a:endParaRPr lang="en-US" dirty="0" smtClean="0"/>
          </a:p>
          <a:p>
            <a:pPr lvl="1"/>
            <a:r>
              <a:rPr lang="en-US" dirty="0" smtClean="0"/>
              <a:t>Acquiring new data about the same individuals</a:t>
            </a:r>
            <a:endParaRPr lang="en-US" dirty="0"/>
          </a:p>
        </p:txBody>
      </p:sp>
      <p:sp>
        <p:nvSpPr>
          <p:cNvPr id="4" name="Slide Number Placeholder 3"/>
          <p:cNvSpPr>
            <a:spLocks noGrp="1"/>
          </p:cNvSpPr>
          <p:nvPr>
            <p:ph type="sldNum" sz="quarter" idx="12"/>
          </p:nvPr>
        </p:nvSpPr>
        <p:spPr/>
        <p:txBody>
          <a:bodyPr/>
          <a:lstStyle/>
          <a:p>
            <a:fld id="{C6A279ED-94F6-F042-B936-D27A539B047B}" type="slidenum">
              <a:rPr lang="en-US" smtClean="0"/>
              <a:t>33</a:t>
            </a:fld>
            <a:endParaRPr lang="en-US"/>
          </a:p>
        </p:txBody>
      </p:sp>
    </p:spTree>
    <p:extLst>
      <p:ext uri="{BB962C8B-B14F-4D97-AF65-F5344CB8AC3E}">
        <p14:creationId xmlns:p14="http://schemas.microsoft.com/office/powerpoint/2010/main" val="8290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65250" y="3741742"/>
            <a:ext cx="9461499" cy="185895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dirty="0" smtClean="0"/>
              <a:t>Prof. Rachel </a:t>
            </a:r>
            <a:r>
              <a:rPr lang="en-US" sz="2800" dirty="0" smtClean="0"/>
              <a:t>Cummings, Georgia Tech </a:t>
            </a:r>
            <a:r>
              <a:rPr lang="en-US" sz="2800" dirty="0" err="1" smtClean="0"/>
              <a:t>ISyE</a:t>
            </a:r>
            <a:endParaRPr lang="en-US" sz="2800" dirty="0" smtClean="0"/>
          </a:p>
          <a:p>
            <a:endParaRPr lang="en-US" sz="2600" dirty="0" smtClean="0"/>
          </a:p>
          <a:p>
            <a:r>
              <a:rPr lang="en-US" dirty="0" smtClean="0"/>
              <a:t>joint work with Sara </a:t>
            </a:r>
            <a:r>
              <a:rPr lang="en-US" dirty="0" err="1" smtClean="0"/>
              <a:t>Krehbiel</a:t>
            </a:r>
            <a:r>
              <a:rPr lang="en-US" dirty="0" smtClean="0"/>
              <a:t>, Kevin Lai, and </a:t>
            </a:r>
            <a:r>
              <a:rPr lang="en-US" dirty="0" err="1" smtClean="0"/>
              <a:t>Uthaipon</a:t>
            </a:r>
            <a:r>
              <a:rPr lang="en-US" dirty="0" smtClean="0"/>
              <a:t> (Tao) </a:t>
            </a:r>
            <a:r>
              <a:rPr lang="en-US" dirty="0" err="1" smtClean="0"/>
              <a:t>Tantitongpipat</a:t>
            </a:r>
            <a:endParaRPr lang="en-US" dirty="0" smtClean="0"/>
          </a:p>
          <a:p>
            <a:r>
              <a:rPr lang="en-US" dirty="0"/>
              <a:t>U.S. Census Bureau – June </a:t>
            </a:r>
            <a:r>
              <a:rPr lang="en-US" dirty="0" smtClean="0"/>
              <a:t>12, </a:t>
            </a:r>
            <a:r>
              <a:rPr lang="en-US" dirty="0"/>
              <a:t>2018</a:t>
            </a:r>
            <a:endParaRPr lang="en-US" dirty="0"/>
          </a:p>
        </p:txBody>
      </p:sp>
      <p:sp>
        <p:nvSpPr>
          <p:cNvPr id="6" name="Title 1"/>
          <p:cNvSpPr>
            <a:spLocks noGrp="1"/>
          </p:cNvSpPr>
          <p:nvPr>
            <p:ph type="ctrTitle"/>
          </p:nvPr>
        </p:nvSpPr>
        <p:spPr>
          <a:xfrm>
            <a:off x="1524000" y="1122363"/>
            <a:ext cx="9144000" cy="2387600"/>
          </a:xfrm>
        </p:spPr>
        <p:txBody>
          <a:bodyPr/>
          <a:lstStyle/>
          <a:p>
            <a:r>
              <a:rPr lang="en-US" dirty="0" smtClean="0">
                <a:solidFill>
                  <a:srgbClr val="941102"/>
                </a:solidFill>
              </a:rPr>
              <a:t>Differential Privacy for Growing Databases</a:t>
            </a:r>
            <a:endParaRPr lang="en-US" b="1" i="1" dirty="0">
              <a:solidFill>
                <a:srgbClr val="941102"/>
              </a:solidFill>
            </a:endParaRPr>
          </a:p>
        </p:txBody>
      </p:sp>
    </p:spTree>
    <p:extLst>
      <p:ext uri="{BB962C8B-B14F-4D97-AF65-F5344CB8AC3E}">
        <p14:creationId xmlns:p14="http://schemas.microsoft.com/office/powerpoint/2010/main" val="77467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313"/>
            <a:ext cx="10515600" cy="1325563"/>
          </a:xfrm>
        </p:spPr>
        <p:txBody>
          <a:bodyPr/>
          <a:lstStyle/>
          <a:p>
            <a:r>
              <a:rPr lang="en-US" dirty="0" smtClean="0">
                <a:solidFill>
                  <a:schemeClr val="accent5">
                    <a:lumMod val="75000"/>
                  </a:schemeClr>
                </a:solidFill>
              </a:rPr>
              <a:t>Modern data science:</a:t>
            </a:r>
            <a:endParaRPr lang="en-US" dirty="0"/>
          </a:p>
        </p:txBody>
      </p:sp>
      <p:sp>
        <p:nvSpPr>
          <p:cNvPr id="3" name="Content Placeholder 2"/>
          <p:cNvSpPr>
            <a:spLocks noGrp="1"/>
          </p:cNvSpPr>
          <p:nvPr>
            <p:ph idx="1"/>
          </p:nvPr>
        </p:nvSpPr>
        <p:spPr>
          <a:xfrm>
            <a:off x="1536700" y="1296095"/>
            <a:ext cx="10515600" cy="790575"/>
          </a:xfrm>
        </p:spPr>
        <p:txBody>
          <a:bodyPr>
            <a:normAutofit/>
          </a:bodyPr>
          <a:lstStyle/>
          <a:p>
            <a:pPr marL="0" indent="0">
              <a:buNone/>
            </a:pPr>
            <a:r>
              <a:rPr lang="en-US" sz="3200" dirty="0" smtClean="0"/>
              <a:t>Continuous analysis of a </a:t>
            </a:r>
            <a:r>
              <a:rPr lang="en-US" sz="3200" dirty="0"/>
              <a:t>growing, </a:t>
            </a:r>
            <a:r>
              <a:rPr lang="en-US" sz="3200" b="1" dirty="0">
                <a:solidFill>
                  <a:srgbClr val="FF0000"/>
                </a:solidFill>
              </a:rPr>
              <a:t>highly sensitive </a:t>
            </a:r>
            <a:r>
              <a:rPr lang="en-US" sz="3200" dirty="0"/>
              <a:t>database</a:t>
            </a:r>
          </a:p>
        </p:txBody>
      </p:sp>
      <p:sp>
        <p:nvSpPr>
          <p:cNvPr id="4" name="Slide Number Placeholder 3"/>
          <p:cNvSpPr>
            <a:spLocks noGrp="1"/>
          </p:cNvSpPr>
          <p:nvPr>
            <p:ph type="sldNum" sz="quarter" idx="12"/>
          </p:nvPr>
        </p:nvSpPr>
        <p:spPr/>
        <p:txBody>
          <a:bodyPr/>
          <a:lstStyle/>
          <a:p>
            <a:fld id="{C6A279ED-94F6-F042-B936-D27A539B047B}" type="slidenum">
              <a:rPr lang="en-US" smtClean="0"/>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1893822"/>
            <a:ext cx="2776394" cy="357987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267" y="2332439"/>
            <a:ext cx="4754707" cy="2971692"/>
          </a:xfrm>
          <a:prstGeom prst="rect">
            <a:avLst/>
          </a:prstGeom>
        </p:spPr>
      </p:pic>
      <p:sp>
        <p:nvSpPr>
          <p:cNvPr id="11" name="Rounded Rectangle 10"/>
          <p:cNvSpPr/>
          <p:nvPr/>
        </p:nvSpPr>
        <p:spPr>
          <a:xfrm>
            <a:off x="2121622" y="5111023"/>
            <a:ext cx="8115300" cy="1369291"/>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437477" y="5307446"/>
            <a:ext cx="7659745" cy="954107"/>
          </a:xfrm>
          <a:prstGeom prst="rect">
            <a:avLst/>
          </a:prstGeom>
          <a:noFill/>
          <a:ln>
            <a:noFill/>
          </a:ln>
        </p:spPr>
        <p:txBody>
          <a:bodyPr wrap="square" rtlCol="0">
            <a:spAutoFit/>
          </a:bodyPr>
          <a:lstStyle/>
          <a:p>
            <a:pPr marL="514350" indent="-514350">
              <a:buFont typeface="+mj-lt"/>
              <a:buAutoNum type="arabicPeriod"/>
            </a:pPr>
            <a:r>
              <a:rPr lang="en-US" sz="2800" dirty="0" smtClean="0"/>
              <a:t>Need data analysis tools for growing databases</a:t>
            </a:r>
          </a:p>
          <a:p>
            <a:pPr marL="514350" indent="-514350">
              <a:buFont typeface="+mj-lt"/>
              <a:buAutoNum type="arabicPeriod"/>
            </a:pPr>
            <a:r>
              <a:rPr lang="en-US" sz="2800" dirty="0"/>
              <a:t>Need formal privacy </a:t>
            </a:r>
            <a:r>
              <a:rPr lang="en-US" sz="2800" dirty="0" smtClean="0"/>
              <a:t>guarantees</a:t>
            </a:r>
            <a:endParaRPr lang="en-US" sz="28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833" y="2861092"/>
            <a:ext cx="3468485" cy="1360417"/>
          </a:xfrm>
          <a:prstGeom prst="rect">
            <a:avLst/>
          </a:prstGeom>
        </p:spPr>
      </p:pic>
    </p:spTree>
    <p:extLst>
      <p:ext uri="{BB962C8B-B14F-4D97-AF65-F5344CB8AC3E}">
        <p14:creationId xmlns:p14="http://schemas.microsoft.com/office/powerpoint/2010/main" val="856304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4200" y="2294345"/>
            <a:ext cx="10858500" cy="13505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4267"/>
            <a:ext cx="10515600" cy="1325563"/>
          </a:xfrm>
        </p:spPr>
        <p:txBody>
          <a:bodyPr/>
          <a:lstStyle/>
          <a:p>
            <a:r>
              <a:rPr lang="en-US" dirty="0" smtClean="0">
                <a:solidFill>
                  <a:schemeClr val="accent5">
                    <a:lumMod val="75000"/>
                  </a:schemeClr>
                </a:solidFill>
              </a:rPr>
              <a:t>Differential privacy [DMNS </a:t>
            </a:r>
            <a:r>
              <a:rPr lang="fr-FR" dirty="0" smtClean="0">
                <a:solidFill>
                  <a:schemeClr val="accent5">
                    <a:lumMod val="75000"/>
                  </a:schemeClr>
                </a:solidFill>
              </a:rPr>
              <a:t>‘</a:t>
            </a:r>
            <a:r>
              <a:rPr lang="en-US" dirty="0" smtClean="0">
                <a:solidFill>
                  <a:schemeClr val="accent5">
                    <a:lumMod val="75000"/>
                  </a:schemeClr>
                </a:solidFill>
              </a:rPr>
              <a:t>06]</a:t>
            </a:r>
            <a:endParaRPr 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52688"/>
                <a:ext cx="10515600" cy="5468787"/>
              </a:xfrm>
            </p:spPr>
            <p:txBody>
              <a:bodyPr>
                <a:normAutofit/>
              </a:bodyPr>
              <a:lstStyle/>
              <a:p>
                <a:pPr marL="0" indent="0">
                  <a:buNone/>
                </a:pPr>
                <a:r>
                  <a:rPr lang="en-US" dirty="0" smtClean="0"/>
                  <a:t>Bound the “maximum amount” that one person’s data can change the output of a computation</a:t>
                </a:r>
              </a:p>
              <a:p>
                <a:pPr marL="0" indent="0">
                  <a:buNone/>
                </a:pPr>
                <a:endParaRPr lang="en-US" sz="1500" dirty="0" smtClean="0"/>
              </a:p>
              <a:p>
                <a:pPr marL="0" indent="0">
                  <a:buNone/>
                </a:pPr>
                <a:endParaRPr lang="en-US" dirty="0" smtClean="0"/>
              </a:p>
              <a:p>
                <a:endParaRPr lang="en-US" dirty="0" smtClean="0"/>
              </a:p>
              <a:p>
                <a:endParaRPr lang="en-US" dirty="0" smtClean="0"/>
              </a:p>
              <a:p>
                <a:endParaRPr lang="en-US" dirty="0" smtClean="0"/>
              </a:p>
              <a:p>
                <a:endParaRPr lang="en-US" sz="4000" dirty="0"/>
              </a:p>
              <a:p>
                <a14:m>
                  <m:oMath xmlns:m="http://schemas.openxmlformats.org/officeDocument/2006/math">
                    <m:r>
                      <a:rPr lang="en-US" i="1">
                        <a:latin typeface="Cambria Math" charset="0"/>
                      </a:rPr>
                      <m:t>𝑆</m:t>
                    </m:r>
                  </m:oMath>
                </a14:m>
                <a:r>
                  <a:rPr lang="en-US" dirty="0" smtClean="0"/>
                  <a:t> as set of “bad outcomes”</a:t>
                </a:r>
              </a:p>
              <a:p>
                <a:r>
                  <a:rPr lang="en-US" dirty="0" smtClean="0"/>
                  <a:t>Worst-case guarantee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52688"/>
                <a:ext cx="10515600" cy="5468787"/>
              </a:xfrm>
              <a:blipFill rotWithShape="0">
                <a:blip r:embed="rId3"/>
                <a:stretch>
                  <a:fillRect l="-1217" t="-178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243" y="3836214"/>
            <a:ext cx="6141436" cy="1239157"/>
          </a:xfrm>
          <a:prstGeom prst="rect">
            <a:avLst/>
          </a:prstGeom>
        </p:spPr>
      </p:pic>
      <p:sp>
        <p:nvSpPr>
          <p:cNvPr id="4" name="Slide Number Placeholder 3"/>
          <p:cNvSpPr>
            <a:spLocks noGrp="1"/>
          </p:cNvSpPr>
          <p:nvPr>
            <p:ph type="sldNum" sz="quarter" idx="12"/>
          </p:nvPr>
        </p:nvSpPr>
        <p:spPr/>
        <p:txBody>
          <a:bodyPr/>
          <a:lstStyle/>
          <a:p>
            <a:fld id="{C6A279ED-94F6-F042-B936-D27A539B047B}" type="slidenum">
              <a:rPr lang="en-US" smtClean="0"/>
              <a:t>4</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755650" y="2268633"/>
                <a:ext cx="10515600" cy="1886222"/>
              </a:xfrm>
              <a:prstGeom prst="rect">
                <a:avLst/>
              </a:prstGeom>
              <a:noFill/>
            </p:spPr>
            <p:txBody>
              <a:bodyPr wrap="square" rtlCol="0">
                <a:spAutoFit/>
              </a:bodyPr>
              <a:lstStyle/>
              <a:p>
                <a:r>
                  <a:rPr lang="en-US" sz="2800" dirty="0" smtClean="0"/>
                  <a:t>An algorithm </a:t>
                </a:r>
                <a14:m>
                  <m:oMath xmlns:m="http://schemas.openxmlformats.org/officeDocument/2006/math">
                    <m:r>
                      <a:rPr lang="en-US" sz="2800" i="1">
                        <a:latin typeface="Cambria Math" charset="0"/>
                      </a:rPr>
                      <m:t>𝑀</m:t>
                    </m:r>
                    <m:r>
                      <a:rPr lang="en-US" sz="2800" i="1">
                        <a:latin typeface="Cambria Math" charset="0"/>
                      </a:rPr>
                      <m:t>:</m:t>
                    </m:r>
                    <m:sSup>
                      <m:sSupPr>
                        <m:ctrlPr>
                          <a:rPr lang="en-US" sz="2800" i="1">
                            <a:latin typeface="Cambria Math" charset="0"/>
                          </a:rPr>
                        </m:ctrlPr>
                      </m:sSupPr>
                      <m:e>
                        <m:r>
                          <a:rPr lang="en-US" sz="2800" i="1">
                            <a:latin typeface="Cambria Math" charset="0"/>
                          </a:rPr>
                          <m:t>𝑇</m:t>
                        </m:r>
                      </m:e>
                      <m:sup>
                        <m:r>
                          <a:rPr lang="en-US" sz="2800" i="1">
                            <a:latin typeface="Cambria Math" charset="0"/>
                          </a:rPr>
                          <m:t>𝑛</m:t>
                        </m:r>
                      </m:sup>
                    </m:sSup>
                    <m:r>
                      <a:rPr lang="en-US" sz="2800" i="1">
                        <a:latin typeface="Cambria Math" charset="0"/>
                      </a:rPr>
                      <m:t>→</m:t>
                    </m:r>
                    <m:r>
                      <a:rPr lang="en-US" sz="2800" i="1">
                        <a:latin typeface="Cambria Math" charset="0"/>
                      </a:rPr>
                      <m:t>𝑅</m:t>
                    </m:r>
                  </m:oMath>
                </a14:m>
                <a:r>
                  <a:rPr lang="en-US" sz="2800" dirty="0"/>
                  <a:t> is </a:t>
                </a:r>
                <a14:m>
                  <m:oMath xmlns:m="http://schemas.openxmlformats.org/officeDocument/2006/math">
                    <m:r>
                      <a:rPr lang="en-US" sz="2800" b="1" i="1">
                        <a:latin typeface="Cambria Math" charset="0"/>
                      </a:rPr>
                      <m:t>𝝐</m:t>
                    </m:r>
                  </m:oMath>
                </a14:m>
                <a:r>
                  <a:rPr lang="en-US" sz="2800" b="1" dirty="0"/>
                  <a:t>-differentially private </a:t>
                </a:r>
                <a:r>
                  <a:rPr lang="en-US" sz="2800" dirty="0"/>
                  <a:t>if </a:t>
                </a:r>
                <a14:m>
                  <m:oMath xmlns:m="http://schemas.openxmlformats.org/officeDocument/2006/math">
                    <m:r>
                      <a:rPr lang="en-US" sz="2800" i="1">
                        <a:latin typeface="Cambria Math" charset="0"/>
                      </a:rPr>
                      <m:t>∀</m:t>
                    </m:r>
                  </m:oMath>
                </a14:m>
                <a:r>
                  <a:rPr lang="en-US" sz="2800" dirty="0"/>
                  <a:t> neighboring </a:t>
                </a:r>
                <a14:m>
                  <m:oMath xmlns:m="http://schemas.openxmlformats.org/officeDocument/2006/math">
                    <m:r>
                      <a:rPr lang="en-US" sz="2800" b="0" i="1" smtClean="0">
                        <a:latin typeface="Cambria Math" charset="0"/>
                      </a:rPr>
                      <m:t>𝑥</m:t>
                    </m:r>
                    <m:r>
                      <a:rPr lang="en-US" sz="2800" b="0" i="1" smtClean="0">
                        <a:latin typeface="Cambria Math" charset="0"/>
                      </a:rPr>
                      <m:t>,</m:t>
                    </m:r>
                    <m:r>
                      <a:rPr lang="en-US" sz="2800" b="0" i="1" smtClean="0">
                        <a:latin typeface="Cambria Math" charset="0"/>
                      </a:rPr>
                      <m:t>𝑥</m:t>
                    </m:r>
                    <m:r>
                      <a:rPr lang="en-US" sz="2800" b="0" i="1" smtClean="0">
                        <a:latin typeface="Cambria Math" charset="0"/>
                      </a:rPr>
                      <m:t>′∈</m:t>
                    </m:r>
                    <m:sSup>
                      <m:sSupPr>
                        <m:ctrlPr>
                          <a:rPr lang="en-US" sz="2800" i="1">
                            <a:latin typeface="Cambria Math" charset="0"/>
                          </a:rPr>
                        </m:ctrlPr>
                      </m:sSupPr>
                      <m:e>
                        <m:r>
                          <a:rPr lang="en-US" sz="2800" i="1">
                            <a:latin typeface="Cambria Math" charset="0"/>
                          </a:rPr>
                          <m:t>𝑇</m:t>
                        </m:r>
                      </m:e>
                      <m:sup>
                        <m:r>
                          <a:rPr lang="en-US" sz="2800" i="1">
                            <a:latin typeface="Cambria Math" charset="0"/>
                          </a:rPr>
                          <m:t>𝑛</m:t>
                        </m:r>
                      </m:sup>
                    </m:sSup>
                  </m:oMath>
                </a14:m>
                <a:r>
                  <a:rPr lang="en-US" sz="2800" dirty="0"/>
                  <a:t> and </a:t>
                </a:r>
                <a14:m>
                  <m:oMath xmlns:m="http://schemas.openxmlformats.org/officeDocument/2006/math">
                    <m:r>
                      <a:rPr lang="en-US" sz="2800" i="1">
                        <a:latin typeface="Cambria Math" charset="0"/>
                      </a:rPr>
                      <m:t>∀ </m:t>
                    </m:r>
                    <m:r>
                      <a:rPr lang="en-US" sz="2800" i="1">
                        <a:latin typeface="Cambria Math" charset="0"/>
                      </a:rPr>
                      <m:t>𝑆</m:t>
                    </m:r>
                    <m:r>
                      <a:rPr lang="en-US" sz="2800" i="1">
                        <a:latin typeface="Cambria Math" charset="0"/>
                      </a:rPr>
                      <m:t>⊆</m:t>
                    </m:r>
                    <m:r>
                      <a:rPr lang="en-US" sz="2800" i="1">
                        <a:latin typeface="Cambria Math" charset="0"/>
                      </a:rPr>
                      <m:t>𝑅</m:t>
                    </m:r>
                  </m:oMath>
                </a14:m>
                <a:r>
                  <a:rPr lang="en-US" sz="2800" dirty="0"/>
                  <a:t>,</a:t>
                </a:r>
              </a:p>
              <a:p>
                <a:pPr/>
                <a14:m>
                  <m:oMathPara xmlns:m="http://schemas.openxmlformats.org/officeDocument/2006/math">
                    <m:oMathParaPr>
                      <m:jc m:val="centerGroup"/>
                    </m:oMathParaPr>
                    <m:oMath xmlns:m="http://schemas.openxmlformats.org/officeDocument/2006/math">
                      <m:r>
                        <a:rPr lang="en-US" sz="2800" i="1">
                          <a:latin typeface="Cambria Math" charset="0"/>
                        </a:rPr>
                        <m:t>𝑃</m:t>
                      </m:r>
                      <m:d>
                        <m:dPr>
                          <m:begChr m:val="["/>
                          <m:endChr m:val="]"/>
                          <m:ctrlPr>
                            <a:rPr lang="en-US" sz="2800" i="1">
                              <a:latin typeface="Cambria Math" charset="0"/>
                            </a:rPr>
                          </m:ctrlPr>
                        </m:dPr>
                        <m:e>
                          <m:r>
                            <a:rPr lang="en-US" sz="2800" i="1">
                              <a:latin typeface="Cambria Math" charset="0"/>
                            </a:rPr>
                            <m:t>𝑀</m:t>
                          </m:r>
                          <m:d>
                            <m:dPr>
                              <m:ctrlPr>
                                <a:rPr lang="en-US" sz="2800" i="1">
                                  <a:latin typeface="Cambria Math" charset="0"/>
                                </a:rPr>
                              </m:ctrlPr>
                            </m:dPr>
                            <m:e>
                              <m:r>
                                <a:rPr lang="en-US" sz="2800" b="0" i="1" smtClean="0">
                                  <a:latin typeface="Cambria Math" charset="0"/>
                                </a:rPr>
                                <m:t>𝑥</m:t>
                              </m:r>
                            </m:e>
                          </m:d>
                          <m:r>
                            <a:rPr lang="en-US" sz="2800" i="1">
                              <a:latin typeface="Cambria Math" charset="0"/>
                            </a:rPr>
                            <m:t>∈</m:t>
                          </m:r>
                          <m:r>
                            <a:rPr lang="en-US" sz="2800" i="1">
                              <a:latin typeface="Cambria Math" charset="0"/>
                            </a:rPr>
                            <m:t>𝑆</m:t>
                          </m:r>
                        </m:e>
                      </m:d>
                      <m:r>
                        <a:rPr lang="en-US" sz="2800" i="1">
                          <a:latin typeface="Cambria Math" charset="0"/>
                        </a:rPr>
                        <m:t>≤</m:t>
                      </m:r>
                      <m:sSup>
                        <m:sSupPr>
                          <m:ctrlPr>
                            <a:rPr lang="en-US" sz="2800" i="1">
                              <a:latin typeface="Cambria Math" charset="0"/>
                            </a:rPr>
                          </m:ctrlPr>
                        </m:sSupPr>
                        <m:e>
                          <m:r>
                            <a:rPr lang="en-US" sz="2800" i="1">
                              <a:latin typeface="Cambria Math" charset="0"/>
                            </a:rPr>
                            <m:t>𝑒</m:t>
                          </m:r>
                        </m:e>
                        <m:sup>
                          <m:r>
                            <a:rPr lang="en-US" sz="2800" i="1">
                              <a:latin typeface="Cambria Math" charset="0"/>
                            </a:rPr>
                            <m:t>𝜖</m:t>
                          </m:r>
                        </m:sup>
                      </m:sSup>
                      <m:r>
                        <a:rPr lang="en-US" sz="2800" i="1">
                          <a:latin typeface="Cambria Math" charset="0"/>
                        </a:rPr>
                        <m:t> </m:t>
                      </m:r>
                      <m:r>
                        <a:rPr lang="en-US" sz="2800" i="1">
                          <a:latin typeface="Cambria Math" charset="0"/>
                        </a:rPr>
                        <m:t>𝑃</m:t>
                      </m:r>
                      <m:d>
                        <m:dPr>
                          <m:begChr m:val="["/>
                          <m:endChr m:val="]"/>
                          <m:ctrlPr>
                            <a:rPr lang="en-US" sz="2800" i="1">
                              <a:latin typeface="Cambria Math" charset="0"/>
                            </a:rPr>
                          </m:ctrlPr>
                        </m:dPr>
                        <m:e>
                          <m:r>
                            <a:rPr lang="en-US" sz="2800" i="1">
                              <a:latin typeface="Cambria Math" charset="0"/>
                            </a:rPr>
                            <m:t>𝑀</m:t>
                          </m:r>
                          <m:d>
                            <m:dPr>
                              <m:ctrlPr>
                                <a:rPr lang="en-US" sz="2800" i="1">
                                  <a:latin typeface="Cambria Math" charset="0"/>
                                </a:rPr>
                              </m:ctrlPr>
                            </m:dPr>
                            <m:e>
                              <m:sSup>
                                <m:sSupPr>
                                  <m:ctrlPr>
                                    <a:rPr lang="en-US" sz="2800" i="1">
                                      <a:latin typeface="Cambria Math" charset="0"/>
                                    </a:rPr>
                                  </m:ctrlPr>
                                </m:sSupPr>
                                <m:e>
                                  <m:r>
                                    <a:rPr lang="en-US" sz="2800" b="0" i="1" smtClean="0">
                                      <a:latin typeface="Cambria Math" charset="0"/>
                                    </a:rPr>
                                    <m:t>𝑥</m:t>
                                  </m:r>
                                </m:e>
                                <m:sup>
                                  <m:r>
                                    <a:rPr lang="en-US" sz="2800" i="1">
                                      <a:latin typeface="Cambria Math" charset="0"/>
                                    </a:rPr>
                                    <m:t>′</m:t>
                                  </m:r>
                                </m:sup>
                              </m:sSup>
                            </m:e>
                          </m:d>
                          <m:r>
                            <a:rPr lang="en-US" sz="2800" i="1">
                              <a:latin typeface="Cambria Math" charset="0"/>
                            </a:rPr>
                            <m:t>∈</m:t>
                          </m:r>
                          <m:r>
                            <a:rPr lang="en-US" sz="2800" i="1">
                              <a:latin typeface="Cambria Math" charset="0"/>
                            </a:rPr>
                            <m:t>𝑆</m:t>
                          </m:r>
                        </m:e>
                      </m:d>
                    </m:oMath>
                  </m:oMathPara>
                </a14:m>
                <a:endParaRPr lang="en-US" sz="2800" dirty="0"/>
              </a:p>
              <a:p>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55650" y="2268633"/>
                <a:ext cx="10515600" cy="1886222"/>
              </a:xfrm>
              <a:prstGeom prst="rect">
                <a:avLst/>
              </a:prstGeom>
              <a:blipFill rotWithShape="0">
                <a:blip r:embed="rId5"/>
                <a:stretch>
                  <a:fillRect l="-1217" t="-2903"/>
                </a:stretch>
              </a:blipFill>
            </p:spPr>
            <p:txBody>
              <a:bodyPr/>
              <a:lstStyle/>
              <a:p>
                <a:r>
                  <a:rPr lang="en-US">
                    <a:noFill/>
                  </a:rPr>
                  <a:t> </a:t>
                </a:r>
              </a:p>
            </p:txBody>
          </p:sp>
        </mc:Fallback>
      </mc:AlternateContent>
    </p:spTree>
    <p:extLst>
      <p:ext uri="{BB962C8B-B14F-4D97-AF65-F5344CB8AC3E}">
        <p14:creationId xmlns:p14="http://schemas.microsoft.com/office/powerpoint/2010/main" val="178896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46162"/>
                <a:ext cx="10515600" cy="5310188"/>
              </a:xfrm>
            </p:spPr>
            <p:txBody>
              <a:bodyPr>
                <a:normAutofit/>
              </a:bodyPr>
              <a:lstStyle/>
              <a:p>
                <a:pPr marL="0" lvl="0" indent="0">
                  <a:lnSpc>
                    <a:spcPct val="100000"/>
                  </a:lnSpc>
                  <a:spcBef>
                    <a:spcPts val="0"/>
                  </a:spcBef>
                  <a:buNone/>
                </a:pPr>
                <a:r>
                  <a:rPr lang="en-US" u="sng" dirty="0" smtClean="0"/>
                  <a:t>Post-processing:</a:t>
                </a:r>
              </a:p>
              <a:p>
                <a:pPr marL="0" lvl="0" indent="0">
                  <a:lnSpc>
                    <a:spcPct val="100000"/>
                  </a:lnSpc>
                  <a:spcBef>
                    <a:spcPts val="0"/>
                  </a:spcBef>
                  <a:buNone/>
                </a:pPr>
                <a:r>
                  <a:rPr lang="en-US" dirty="0" smtClean="0"/>
                  <a:t>If </a:t>
                </a:r>
                <a14:m>
                  <m:oMath xmlns:m="http://schemas.openxmlformats.org/officeDocument/2006/math">
                    <m:r>
                      <a:rPr lang="en-US" i="1">
                        <a:latin typeface="Cambria Math"/>
                      </a:rPr>
                      <m:t>𝑀</m:t>
                    </m:r>
                    <m:r>
                      <a:rPr lang="en-US" b="0" i="1" smtClean="0">
                        <a:latin typeface="Cambria Math" charset="0"/>
                      </a:rPr>
                      <m:t>(</m:t>
                    </m:r>
                    <m:r>
                      <a:rPr lang="en-US" b="0" i="1" smtClean="0">
                        <a:latin typeface="Cambria Math" charset="0"/>
                      </a:rPr>
                      <m:t>𝑥</m:t>
                    </m:r>
                    <m:r>
                      <a:rPr lang="en-US" b="0" i="1" smtClean="0">
                        <a:latin typeface="Cambria Math" charset="0"/>
                      </a:rPr>
                      <m:t>)</m:t>
                    </m:r>
                  </m:oMath>
                </a14:m>
                <a:r>
                  <a:rPr lang="en-US" dirty="0" smtClean="0"/>
                  <a:t> is </a:t>
                </a:r>
                <a14:m>
                  <m:oMath xmlns:m="http://schemas.openxmlformats.org/officeDocument/2006/math">
                    <m:r>
                      <a:rPr lang="en-US" b="0" i="1" smtClean="0">
                        <a:latin typeface="Cambria Math" charset="0"/>
                      </a:rPr>
                      <m:t>𝜖</m:t>
                    </m:r>
                  </m:oMath>
                </a14:m>
                <a:r>
                  <a:rPr lang="en-US" dirty="0"/>
                  <a:t>-differentially </a:t>
                </a:r>
                <a:r>
                  <a:rPr lang="en-US" dirty="0" smtClean="0"/>
                  <a:t>private, and </a:t>
                </a:r>
                <a14:m>
                  <m:oMath xmlns:m="http://schemas.openxmlformats.org/officeDocument/2006/math">
                    <m:r>
                      <a:rPr lang="en-US" b="0" i="1" smtClean="0">
                        <a:latin typeface="Cambria Math" charset="0"/>
                      </a:rPr>
                      <m:t>𝐴</m:t>
                    </m:r>
                  </m:oMath>
                </a14:m>
                <a:r>
                  <a:rPr lang="en-US" dirty="0" smtClean="0"/>
                  <a:t> is any function, then </a:t>
                </a:r>
                <a14:m>
                  <m:oMath xmlns:m="http://schemas.openxmlformats.org/officeDocument/2006/math">
                    <m:r>
                      <a:rPr lang="en-US" b="0" i="1" smtClean="0">
                        <a:latin typeface="Cambria Math" charset="0"/>
                      </a:rPr>
                      <m:t>𝐴</m:t>
                    </m:r>
                    <m:r>
                      <a:rPr lang="en-US" b="0" i="1" smtClean="0">
                        <a:latin typeface="Cambria Math" charset="0"/>
                      </a:rPr>
                      <m:t>(</m:t>
                    </m:r>
                    <m:r>
                      <a:rPr lang="en-US" i="1">
                        <a:latin typeface="Cambria Math"/>
                      </a:rPr>
                      <m:t>𝑀</m:t>
                    </m:r>
                    <m:d>
                      <m:dPr>
                        <m:ctrlPr>
                          <a:rPr lang="en-US" b="0" i="1" smtClean="0">
                            <a:latin typeface="Cambria Math" charset="0"/>
                          </a:rPr>
                        </m:ctrlPr>
                      </m:dPr>
                      <m:e>
                        <m:r>
                          <a:rPr lang="en-US" b="0" i="1" smtClean="0">
                            <a:latin typeface="Cambria Math" charset="0"/>
                          </a:rPr>
                          <m:t>𝑥</m:t>
                        </m:r>
                      </m:e>
                    </m:d>
                    <m:r>
                      <a:rPr lang="en-US" b="0" i="1" smtClean="0">
                        <a:latin typeface="Cambria Math" charset="0"/>
                      </a:rPr>
                      <m:t>)</m:t>
                    </m:r>
                  </m:oMath>
                </a14:m>
                <a:r>
                  <a:rPr lang="en-US" dirty="0"/>
                  <a:t> is </a:t>
                </a:r>
                <a14:m>
                  <m:oMath xmlns:m="http://schemas.openxmlformats.org/officeDocument/2006/math">
                    <m:r>
                      <a:rPr lang="en-US" i="1">
                        <a:latin typeface="Cambria Math" charset="0"/>
                      </a:rPr>
                      <m:t>𝜖</m:t>
                    </m:r>
                  </m:oMath>
                </a14:m>
                <a:r>
                  <a:rPr lang="en-US" dirty="0"/>
                  <a:t>-differentially </a:t>
                </a:r>
                <a:r>
                  <a:rPr lang="en-US" dirty="0" smtClean="0"/>
                  <a:t>private.</a:t>
                </a:r>
              </a:p>
              <a:p>
                <a:pPr marL="0" lvl="0" indent="0">
                  <a:lnSpc>
                    <a:spcPct val="100000"/>
                  </a:lnSpc>
                  <a:spcBef>
                    <a:spcPts val="0"/>
                  </a:spcBef>
                  <a:buNone/>
                </a:pPr>
                <a:endParaRPr lang="en-US" dirty="0" smtClean="0"/>
              </a:p>
              <a:p>
                <a:pPr marL="0" lvl="0" indent="0" algn="ctr">
                  <a:lnSpc>
                    <a:spcPct val="100000"/>
                  </a:lnSpc>
                  <a:spcBef>
                    <a:spcPts val="0"/>
                  </a:spcBef>
                  <a:buNone/>
                </a:pPr>
                <a:r>
                  <a:rPr lang="en-US" dirty="0" smtClean="0">
                    <a:solidFill>
                      <a:schemeClr val="accent5">
                        <a:lumMod val="75000"/>
                      </a:schemeClr>
                    </a:solidFill>
                  </a:rPr>
                  <a:t>“No adversary can break the privacy guarantee”</a:t>
                </a:r>
                <a:endParaRPr lang="en-US" dirty="0" smtClean="0"/>
              </a:p>
              <a:p>
                <a:pPr marL="0" lvl="0" indent="0">
                  <a:lnSpc>
                    <a:spcPct val="100000"/>
                  </a:lnSpc>
                  <a:spcBef>
                    <a:spcPts val="0"/>
                  </a:spcBef>
                  <a:buNone/>
                </a:pPr>
                <a:endParaRPr lang="en-US" u="sng" dirty="0" smtClean="0"/>
              </a:p>
              <a:p>
                <a:pPr marL="0" lvl="0" indent="0">
                  <a:lnSpc>
                    <a:spcPct val="100000"/>
                  </a:lnSpc>
                  <a:spcBef>
                    <a:spcPts val="0"/>
                  </a:spcBef>
                  <a:buNone/>
                </a:pPr>
                <a:r>
                  <a:rPr lang="en-US" u="sng" dirty="0" smtClean="0"/>
                  <a:t>Composition</a:t>
                </a:r>
                <a:r>
                  <a:rPr lang="en-US" u="sng" dirty="0"/>
                  <a:t>:</a:t>
                </a:r>
              </a:p>
              <a:p>
                <a:pPr marL="0" indent="0">
                  <a:buNone/>
                </a:pPr>
                <a:r>
                  <a:rPr lang="en-US" dirty="0"/>
                  <a:t>If algorithms </a:t>
                </a:r>
                <a14:m>
                  <m:oMath xmlns:m="http://schemas.openxmlformats.org/officeDocument/2006/math">
                    <m:sSub>
                      <m:sSubPr>
                        <m:ctrlPr>
                          <a:rPr lang="en-US" i="1">
                            <a:latin typeface="Cambria Math" charset="0"/>
                          </a:rPr>
                        </m:ctrlPr>
                      </m:sSubPr>
                      <m:e>
                        <m:r>
                          <a:rPr lang="en-US" i="1">
                            <a:latin typeface="Cambria Math"/>
                          </a:rPr>
                          <m:t>𝑀</m:t>
                        </m:r>
                      </m:e>
                      <m:sub>
                        <m:r>
                          <a:rPr lang="en-US" i="1">
                            <a:latin typeface="Cambria Math" charset="0"/>
                          </a:rPr>
                          <m:t>𝑖</m:t>
                        </m:r>
                      </m:sub>
                    </m:sSub>
                  </m:oMath>
                </a14:m>
                <a:r>
                  <a:rPr lang="en-US" dirty="0"/>
                  <a:t> are </a:t>
                </a:r>
                <a14:m>
                  <m:oMath xmlns:m="http://schemas.openxmlformats.org/officeDocument/2006/math">
                    <m:sSub>
                      <m:sSubPr>
                        <m:ctrlPr>
                          <a:rPr lang="en-US" i="1">
                            <a:latin typeface="Cambria Math" charset="0"/>
                          </a:rPr>
                        </m:ctrlPr>
                      </m:sSubPr>
                      <m:e>
                        <m:r>
                          <a:rPr lang="en-US" i="1">
                            <a:latin typeface="Cambria Math"/>
                          </a:rPr>
                          <m:t>𝜖</m:t>
                        </m:r>
                      </m:e>
                      <m:sub>
                        <m:r>
                          <a:rPr lang="en-US" i="1">
                            <a:latin typeface="Cambria Math" charset="0"/>
                          </a:rPr>
                          <m:t>𝑖</m:t>
                        </m:r>
                      </m:sub>
                    </m:sSub>
                  </m:oMath>
                </a14:m>
                <a:r>
                  <a:rPr lang="en-US" dirty="0"/>
                  <a:t>-differentially private for </a:t>
                </a:r>
                <a14:m>
                  <m:oMath xmlns:m="http://schemas.openxmlformats.org/officeDocument/2006/math">
                    <m:r>
                      <a:rPr lang="en-US" i="1">
                        <a:latin typeface="Cambria Math" charset="0"/>
                      </a:rPr>
                      <m:t>𝑖</m:t>
                    </m:r>
                    <m:r>
                      <a:rPr lang="en-US" i="1">
                        <a:latin typeface="Cambria Math" charset="0"/>
                      </a:rPr>
                      <m:t>=1,…,</m:t>
                    </m:r>
                    <m:r>
                      <a:rPr lang="en-US" i="1">
                        <a:latin typeface="Cambria Math" charset="0"/>
                      </a:rPr>
                      <m:t>𝑘</m:t>
                    </m:r>
                  </m:oMath>
                </a14:m>
                <a:r>
                  <a:rPr lang="en-US" dirty="0"/>
                  <a:t>, then the composition </a:t>
                </a:r>
                <a14:m>
                  <m:oMath xmlns:m="http://schemas.openxmlformats.org/officeDocument/2006/math">
                    <m:r>
                      <a:rPr lang="en-US" i="1">
                        <a:latin typeface="Cambria Math"/>
                      </a:rPr>
                      <m:t>𝑀</m:t>
                    </m:r>
                    <m:d>
                      <m:dPr>
                        <m:ctrlPr>
                          <a:rPr lang="en-US" i="1">
                            <a:latin typeface="Cambria Math" charset="0"/>
                          </a:rPr>
                        </m:ctrlPr>
                      </m:dPr>
                      <m:e>
                        <m:r>
                          <a:rPr lang="en-US" b="0" i="1" smtClean="0">
                            <a:latin typeface="Cambria Math" charset="0"/>
                          </a:rPr>
                          <m:t>𝑥</m:t>
                        </m:r>
                      </m:e>
                    </m:d>
                    <m:r>
                      <a:rPr lang="en-US" i="1">
                        <a:latin typeface="Cambria Math"/>
                      </a:rPr>
                      <m:t>≡(</m:t>
                    </m:r>
                    <m:sSub>
                      <m:sSubPr>
                        <m:ctrlPr>
                          <a:rPr lang="en-US" i="1">
                            <a:latin typeface="Cambria Math" charset="0"/>
                          </a:rPr>
                        </m:ctrlPr>
                      </m:sSubPr>
                      <m:e>
                        <m:r>
                          <a:rPr lang="en-US" i="1">
                            <a:latin typeface="Cambria Math"/>
                          </a:rPr>
                          <m:t>𝑀</m:t>
                        </m:r>
                      </m:e>
                      <m:sub>
                        <m:r>
                          <a:rPr lang="en-US" i="1">
                            <a:latin typeface="Cambria Math"/>
                          </a:rPr>
                          <m:t>1</m:t>
                        </m:r>
                      </m:sub>
                    </m:sSub>
                    <m:d>
                      <m:dPr>
                        <m:ctrlPr>
                          <a:rPr lang="en-US" i="1">
                            <a:latin typeface="Cambria Math" charset="0"/>
                          </a:rPr>
                        </m:ctrlPr>
                      </m:dPr>
                      <m:e>
                        <m:r>
                          <a:rPr lang="en-US" b="0" i="1" smtClean="0">
                            <a:latin typeface="Cambria Math" charset="0"/>
                          </a:rPr>
                          <m:t>𝑥</m:t>
                        </m:r>
                      </m:e>
                    </m:d>
                    <m:r>
                      <a:rPr lang="en-US" i="1">
                        <a:latin typeface="Cambria Math"/>
                      </a:rPr>
                      <m:t>,…,</m:t>
                    </m:r>
                    <m:sSub>
                      <m:sSubPr>
                        <m:ctrlPr>
                          <a:rPr lang="en-US" i="1">
                            <a:latin typeface="Cambria Math" charset="0"/>
                          </a:rPr>
                        </m:ctrlPr>
                      </m:sSubPr>
                      <m:e>
                        <m:r>
                          <a:rPr lang="en-US" i="1">
                            <a:latin typeface="Cambria Math"/>
                          </a:rPr>
                          <m:t>𝑀</m:t>
                        </m:r>
                      </m:e>
                      <m:sub>
                        <m:r>
                          <a:rPr lang="en-US" i="1">
                            <a:latin typeface="Cambria Math"/>
                          </a:rPr>
                          <m:t>𝑘</m:t>
                        </m:r>
                      </m:sub>
                    </m:sSub>
                    <m:d>
                      <m:dPr>
                        <m:ctrlPr>
                          <a:rPr lang="en-US" i="1">
                            <a:latin typeface="Cambria Math" charset="0"/>
                          </a:rPr>
                        </m:ctrlPr>
                      </m:dPr>
                      <m:e>
                        <m:r>
                          <a:rPr lang="en-US" b="0" i="1" smtClean="0">
                            <a:latin typeface="Cambria Math" charset="0"/>
                          </a:rPr>
                          <m:t>𝑥</m:t>
                        </m:r>
                      </m:e>
                    </m:d>
                    <m:r>
                      <a:rPr lang="en-US" i="1">
                        <a:latin typeface="Cambria Math"/>
                      </a:rPr>
                      <m:t>)</m:t>
                    </m:r>
                  </m:oMath>
                </a14:m>
                <a:r>
                  <a:rPr lang="en-US" dirty="0"/>
                  <a:t> is </a:t>
                </a:r>
                <a14:m>
                  <m:oMath xmlns:m="http://schemas.openxmlformats.org/officeDocument/2006/math">
                    <m:nary>
                      <m:naryPr>
                        <m:chr m:val="∑"/>
                        <m:limLoc m:val="subSup"/>
                        <m:ctrlPr>
                          <a:rPr lang="is-IS" i="1">
                            <a:latin typeface="Cambria Math" charset="0"/>
                          </a:rPr>
                        </m:ctrlPr>
                      </m:naryPr>
                      <m:sub>
                        <m:r>
                          <m:rPr>
                            <m:brk m:alnAt="25"/>
                          </m:rPr>
                          <a:rPr lang="en-US" i="1">
                            <a:latin typeface="Cambria Math" charset="0"/>
                          </a:rPr>
                          <m:t>𝑖</m:t>
                        </m:r>
                        <m:r>
                          <a:rPr lang="en-US" i="1">
                            <a:latin typeface="Cambria Math" charset="0"/>
                          </a:rPr>
                          <m:t>=1</m:t>
                        </m:r>
                      </m:sub>
                      <m:sup>
                        <m:r>
                          <a:rPr lang="en-US" i="1">
                            <a:latin typeface="Cambria Math" charset="0"/>
                          </a:rPr>
                          <m:t>𝑘</m:t>
                        </m:r>
                      </m:sup>
                      <m:e>
                        <m:sSub>
                          <m:sSubPr>
                            <m:ctrlPr>
                              <a:rPr lang="en-US" i="1">
                                <a:latin typeface="Cambria Math" charset="0"/>
                              </a:rPr>
                            </m:ctrlPr>
                          </m:sSubPr>
                          <m:e>
                            <m:r>
                              <a:rPr lang="en-US" i="1">
                                <a:latin typeface="Cambria Math" charset="0"/>
                              </a:rPr>
                              <m:t>𝜖</m:t>
                            </m:r>
                          </m:e>
                          <m:sub>
                            <m:r>
                              <a:rPr lang="en-US" i="1">
                                <a:latin typeface="Cambria Math" charset="0"/>
                              </a:rPr>
                              <m:t>𝑖</m:t>
                            </m:r>
                          </m:sub>
                        </m:sSub>
                      </m:e>
                    </m:nary>
                  </m:oMath>
                </a14:m>
                <a:r>
                  <a:rPr lang="en-US" dirty="0"/>
                  <a:t>-differentially private.</a:t>
                </a:r>
              </a:p>
              <a:p>
                <a:pPr marL="0" indent="0" algn="ctr">
                  <a:buNone/>
                </a:pPr>
                <a:r>
                  <a:rPr lang="en-US" dirty="0">
                    <a:solidFill>
                      <a:schemeClr val="accent5">
                        <a:lumMod val="75000"/>
                      </a:schemeClr>
                    </a:solidFill>
                  </a:rPr>
                  <a:t>“The epsilons add up”</a:t>
                </a:r>
                <a:endParaRPr lang="en-US" dirty="0"/>
              </a:p>
              <a:p>
                <a:pPr marL="0" lvl="0" indent="0">
                  <a:lnSpc>
                    <a:spcPct val="100000"/>
                  </a:lnSpc>
                  <a:spcBef>
                    <a:spcPts val="0"/>
                  </a:spcBef>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46162"/>
                <a:ext cx="10515600" cy="5310188"/>
              </a:xfrm>
              <a:blipFill rotWithShape="0">
                <a:blip r:embed="rId2"/>
                <a:stretch>
                  <a:fillRect l="-1217" t="-1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6A279ED-94F6-F042-B936-D27A539B047B}" type="slidenum">
              <a:rPr lang="en-US" smtClean="0"/>
              <a:t>5</a:t>
            </a:fld>
            <a:endParaRPr lang="en-US"/>
          </a:p>
        </p:txBody>
      </p:sp>
    </p:spTree>
    <p:extLst>
      <p:ext uri="{BB962C8B-B14F-4D97-AF65-F5344CB8AC3E}">
        <p14:creationId xmlns:p14="http://schemas.microsoft.com/office/powerpoint/2010/main" val="6649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267"/>
            <a:ext cx="10515600" cy="1325563"/>
          </a:xfrm>
        </p:spPr>
        <p:txBody>
          <a:bodyPr/>
          <a:lstStyle/>
          <a:p>
            <a:r>
              <a:rPr lang="en-US" dirty="0" smtClean="0">
                <a:solidFill>
                  <a:schemeClr val="accent5">
                    <a:lumMod val="75000"/>
                  </a:schemeClr>
                </a:solidFill>
              </a:rPr>
              <a:t>Differential privacy [DMNS </a:t>
            </a:r>
            <a:r>
              <a:rPr lang="fr-FR" dirty="0" smtClean="0">
                <a:solidFill>
                  <a:schemeClr val="accent5">
                    <a:lumMod val="75000"/>
                  </a:schemeClr>
                </a:solidFill>
              </a:rPr>
              <a:t>‘</a:t>
            </a:r>
            <a:r>
              <a:rPr lang="en-US" dirty="0" smtClean="0">
                <a:solidFill>
                  <a:schemeClr val="accent5">
                    <a:lumMod val="75000"/>
                  </a:schemeClr>
                </a:solidFill>
              </a:rPr>
              <a:t>06]</a:t>
            </a:r>
            <a:endParaRPr lang="en-US" dirty="0">
              <a:solidFill>
                <a:schemeClr val="accent5">
                  <a:lumMod val="75000"/>
                </a:schemeClr>
              </a:solidFill>
            </a:endParaRPr>
          </a:p>
        </p:txBody>
      </p:sp>
      <p:sp>
        <p:nvSpPr>
          <p:cNvPr id="3" name="Content Placeholder 2"/>
          <p:cNvSpPr>
            <a:spLocks noGrp="1"/>
          </p:cNvSpPr>
          <p:nvPr>
            <p:ph idx="1"/>
          </p:nvPr>
        </p:nvSpPr>
        <p:spPr>
          <a:xfrm>
            <a:off x="838200" y="3112328"/>
            <a:ext cx="10515600" cy="3076161"/>
          </a:xfrm>
        </p:spPr>
        <p:txBody>
          <a:bodyPr>
            <a:normAutofit/>
          </a:bodyPr>
          <a:lstStyle/>
          <a:p>
            <a:r>
              <a:rPr lang="en-US" dirty="0"/>
              <a:t>Move smoothly between informational extremes</a:t>
            </a:r>
          </a:p>
          <a:p>
            <a:r>
              <a:rPr lang="en-US" dirty="0"/>
              <a:t>Robust to post-processing and adaptive composition</a:t>
            </a:r>
          </a:p>
          <a:p>
            <a:r>
              <a:rPr lang="en-US" dirty="0"/>
              <a:t>Diverse algorithmic toolkit for variety of computational settings</a:t>
            </a:r>
          </a:p>
          <a:p>
            <a:r>
              <a:rPr lang="en-US" dirty="0"/>
              <a:t>Used in practice by Apple, Google, Microsoft, and U.S. Census</a:t>
            </a:r>
          </a:p>
          <a:p>
            <a:endParaRPr lang="en-US" sz="1900" dirty="0"/>
          </a:p>
          <a:p>
            <a:pPr marL="0" indent="0" algn="ctr">
              <a:buNone/>
            </a:pPr>
            <a:r>
              <a:rPr lang="en-US" dirty="0" smtClean="0">
                <a:solidFill>
                  <a:schemeClr val="accent5">
                    <a:lumMod val="75000"/>
                  </a:schemeClr>
                </a:solidFill>
              </a:rPr>
              <a:t>Nearly all DP algorithms operate on a </a:t>
            </a:r>
            <a:r>
              <a:rPr lang="en-US" b="1" dirty="0" smtClean="0">
                <a:solidFill>
                  <a:schemeClr val="accent5">
                    <a:lumMod val="75000"/>
                  </a:schemeClr>
                </a:solidFill>
              </a:rPr>
              <a:t>static</a:t>
            </a:r>
            <a:r>
              <a:rPr lang="en-US" dirty="0" smtClean="0">
                <a:solidFill>
                  <a:schemeClr val="accent5">
                    <a:lumMod val="75000"/>
                  </a:schemeClr>
                </a:solidFill>
              </a:rPr>
              <a:t> database	</a:t>
            </a:r>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C6A279ED-94F6-F042-B936-D27A539B047B}"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742" y="1577094"/>
            <a:ext cx="6631167" cy="1337970"/>
          </a:xfrm>
          <a:prstGeom prst="rect">
            <a:avLst/>
          </a:prstGeom>
        </p:spPr>
      </p:pic>
    </p:spTree>
    <p:extLst>
      <p:ext uri="{BB962C8B-B14F-4D97-AF65-F5344CB8AC3E}">
        <p14:creationId xmlns:p14="http://schemas.microsoft.com/office/powerpoint/2010/main" val="92494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25"/>
            <a:ext cx="10515600" cy="1325563"/>
          </a:xfrm>
        </p:spPr>
        <p:txBody>
          <a:bodyPr/>
          <a:lstStyle/>
          <a:p>
            <a:r>
              <a:rPr lang="en-US" dirty="0" smtClean="0">
                <a:solidFill>
                  <a:srgbClr val="941102"/>
                </a:solidFill>
              </a:rPr>
              <a:t>Outline of results</a:t>
            </a:r>
            <a:endParaRPr lang="en-US" dirty="0">
              <a:solidFill>
                <a:srgbClr val="941102"/>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solidFill>
                  <a:srgbClr val="0070C0"/>
                </a:solidFill>
              </a:rPr>
              <a:t>Adaptive linear queries for growing databases</a:t>
            </a:r>
          </a:p>
          <a:p>
            <a:pPr lvl="1"/>
            <a:r>
              <a:rPr lang="en-US" dirty="0"/>
              <a:t>Background on Private Multiplicative Weights</a:t>
            </a:r>
          </a:p>
          <a:p>
            <a:pPr lvl="1"/>
            <a:r>
              <a:rPr lang="en-US" dirty="0"/>
              <a:t>What goes wrong with growing databases</a:t>
            </a:r>
          </a:p>
          <a:p>
            <a:pPr lvl="1"/>
            <a:r>
              <a:rPr lang="en-US" dirty="0"/>
              <a:t>Our algorithm and results</a:t>
            </a:r>
          </a:p>
          <a:p>
            <a:pPr marL="514350" indent="-514350">
              <a:buFont typeface="+mj-lt"/>
              <a:buAutoNum type="arabicPeriod"/>
            </a:pPr>
            <a:r>
              <a:rPr lang="en-US" dirty="0" smtClean="0">
                <a:solidFill>
                  <a:srgbClr val="0070C0"/>
                </a:solidFill>
              </a:rPr>
              <a:t>General transformations of static algorithms to growing setting</a:t>
            </a:r>
          </a:p>
          <a:p>
            <a:pPr lvl="1"/>
            <a:r>
              <a:rPr lang="en-US" dirty="0" smtClean="0"/>
              <a:t>Black box reduction to static setting</a:t>
            </a:r>
          </a:p>
          <a:p>
            <a:pPr lvl="1"/>
            <a:r>
              <a:rPr lang="en-US" dirty="0" smtClean="0"/>
              <a:t>Application to synthetic data generation</a:t>
            </a:r>
          </a:p>
          <a:p>
            <a:pPr lvl="1"/>
            <a:r>
              <a:rPr lang="en-US" dirty="0" smtClean="0"/>
              <a:t>Extensions &amp; application to ERM</a:t>
            </a:r>
          </a:p>
          <a:p>
            <a:pPr marL="514350" indent="-514350">
              <a:buFont typeface="+mj-lt"/>
              <a:buAutoNum type="arabicPeriod"/>
            </a:pPr>
            <a:r>
              <a:rPr lang="en-US" dirty="0" smtClean="0">
                <a:solidFill>
                  <a:srgbClr val="0070C0"/>
                </a:solidFill>
              </a:rPr>
              <a:t>Open questions</a:t>
            </a:r>
          </a:p>
        </p:txBody>
      </p:sp>
      <p:sp>
        <p:nvSpPr>
          <p:cNvPr id="4" name="Slide Number Placeholder 3"/>
          <p:cNvSpPr>
            <a:spLocks noGrp="1"/>
          </p:cNvSpPr>
          <p:nvPr>
            <p:ph type="sldNum" sz="quarter" idx="12"/>
          </p:nvPr>
        </p:nvSpPr>
        <p:spPr/>
        <p:txBody>
          <a:bodyPr/>
          <a:lstStyle/>
          <a:p>
            <a:fld id="{C6A279ED-94F6-F042-B936-D27A539B047B}" type="slidenum">
              <a:rPr lang="en-US" smtClean="0"/>
              <a:t>7</a:t>
            </a:fld>
            <a:endParaRPr lang="en-US"/>
          </a:p>
        </p:txBody>
      </p:sp>
    </p:spTree>
    <p:extLst>
      <p:ext uri="{BB962C8B-B14F-4D97-AF65-F5344CB8AC3E}">
        <p14:creationId xmlns:p14="http://schemas.microsoft.com/office/powerpoint/2010/main" val="164739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7398" y="981122"/>
            <a:ext cx="9144000" cy="2387600"/>
          </a:xfrm>
        </p:spPr>
        <p:txBody>
          <a:bodyPr>
            <a:normAutofit/>
          </a:bodyPr>
          <a:lstStyle/>
          <a:p>
            <a:r>
              <a:rPr lang="en-US" sz="5400" dirty="0" smtClean="0">
                <a:solidFill>
                  <a:schemeClr val="accent5">
                    <a:lumMod val="75000"/>
                  </a:schemeClr>
                </a:solidFill>
              </a:rPr>
              <a:t>Part 1:</a:t>
            </a:r>
            <a:br>
              <a:rPr lang="en-US" sz="5400" dirty="0" smtClean="0">
                <a:solidFill>
                  <a:schemeClr val="accent5">
                    <a:lumMod val="75000"/>
                  </a:schemeClr>
                </a:solidFill>
              </a:rPr>
            </a:br>
            <a:r>
              <a:rPr lang="en-US" sz="5400" dirty="0" smtClean="0">
                <a:solidFill>
                  <a:schemeClr val="accent5">
                    <a:lumMod val="75000"/>
                  </a:schemeClr>
                </a:solidFill>
              </a:rPr>
              <a:t>Private Multiplicative Weights for growing databases</a:t>
            </a:r>
            <a:endParaRPr lang="en-US" dirty="0"/>
          </a:p>
        </p:txBody>
      </p:sp>
      <p:sp>
        <p:nvSpPr>
          <p:cNvPr id="4" name="Slide Number Placeholder 3"/>
          <p:cNvSpPr>
            <a:spLocks noGrp="1"/>
          </p:cNvSpPr>
          <p:nvPr>
            <p:ph type="sldNum" sz="quarter" idx="12"/>
          </p:nvPr>
        </p:nvSpPr>
        <p:spPr/>
        <p:txBody>
          <a:bodyPr/>
          <a:lstStyle/>
          <a:p>
            <a:fld id="{C6A279ED-94F6-F042-B936-D27A539B047B}" type="slidenum">
              <a:rPr lang="en-US" smtClean="0"/>
              <a:t>8</a:t>
            </a:fld>
            <a:endParaRPr lang="en-US"/>
          </a:p>
        </p:txBody>
      </p:sp>
      <p:sp>
        <p:nvSpPr>
          <p:cNvPr id="5" name="Rounded Rectangle 4"/>
          <p:cNvSpPr/>
          <p:nvPr/>
        </p:nvSpPr>
        <p:spPr>
          <a:xfrm>
            <a:off x="1371095" y="4368801"/>
            <a:ext cx="9436606" cy="12064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12395" y="4494996"/>
            <a:ext cx="9436606" cy="954107"/>
          </a:xfrm>
          <a:prstGeom prst="rect">
            <a:avLst/>
          </a:prstGeom>
          <a:noFill/>
        </p:spPr>
        <p:txBody>
          <a:bodyPr wrap="square" rtlCol="0">
            <a:spAutoFit/>
          </a:bodyPr>
          <a:lstStyle/>
          <a:p>
            <a:r>
              <a:rPr lang="en-US" sz="2800" dirty="0" smtClean="0"/>
              <a:t>PMW privately answers exponentially many adaptively chosen linear queries.  Does it extend to growing databases?</a:t>
            </a:r>
            <a:endParaRPr lang="en-US" sz="2800" dirty="0"/>
          </a:p>
        </p:txBody>
      </p:sp>
    </p:spTree>
    <p:extLst>
      <p:ext uri="{BB962C8B-B14F-4D97-AF65-F5344CB8AC3E}">
        <p14:creationId xmlns:p14="http://schemas.microsoft.com/office/powerpoint/2010/main" val="1348706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13359</TotalTime>
  <Words>3146</Words>
  <Application>Microsoft Macintosh PowerPoint</Application>
  <PresentationFormat>Widescreen</PresentationFormat>
  <Paragraphs>368</Paragraphs>
  <Slides>35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Calibri Light</vt:lpstr>
      <vt:lpstr>Cambria Math</vt:lpstr>
      <vt:lpstr>Mangal</vt:lpstr>
      <vt:lpstr>Arial</vt:lpstr>
      <vt:lpstr>Office Theme</vt:lpstr>
      <vt:lpstr>Differential Privacy for Growing Databases</vt:lpstr>
      <vt:lpstr>Original data science:</vt:lpstr>
      <vt:lpstr>Modern data science:</vt:lpstr>
      <vt:lpstr>Modern data science:</vt:lpstr>
      <vt:lpstr>Differential privacy [DMNS ‘06]</vt:lpstr>
      <vt:lpstr>PowerPoint Presentation</vt:lpstr>
      <vt:lpstr>Differential privacy [DMNS ‘06]</vt:lpstr>
      <vt:lpstr>Outline of results</vt:lpstr>
      <vt:lpstr>Part 1: Private Multiplicative Weights for growing databases</vt:lpstr>
      <vt:lpstr>PowerPoint Presentation</vt:lpstr>
      <vt:lpstr>Private Multiplicative Weights [HR ‘10]</vt:lpstr>
      <vt:lpstr>PowerPoint Presentation</vt:lpstr>
      <vt:lpstr>PowerPoint Presentation</vt:lpstr>
      <vt:lpstr>PowerPoint Presentation</vt:lpstr>
      <vt:lpstr>Private Multiplicative Weights [HR ‘10]</vt:lpstr>
      <vt:lpstr>PowerPoint Presentation</vt:lpstr>
      <vt:lpstr>What if new data arrive?</vt:lpstr>
      <vt:lpstr>What if new data arrive?</vt:lpstr>
      <vt:lpstr>PowerPoint Presentation</vt:lpstr>
      <vt:lpstr>PowerPoint Presentation</vt:lpstr>
      <vt:lpstr>Main result: PMWG</vt:lpstr>
      <vt:lpstr>Outline of results</vt:lpstr>
      <vt:lpstr>Part 2: General reduction from dynamic setting to static setting</vt:lpstr>
      <vt:lpstr>Ideal (easy) data growth</vt:lpstr>
      <vt:lpstr>Ideal (easy) data growth</vt:lpstr>
      <vt:lpstr>Realistic data growth</vt:lpstr>
      <vt:lpstr>Accuracy, revisited</vt:lpstr>
      <vt:lpstr>Application: SmallDB [BLR ‘08]</vt:lpstr>
      <vt:lpstr>SmallDB for growing databases (SmallDBG)</vt:lpstr>
      <vt:lpstr>Main result: BBScheduler</vt:lpstr>
      <vt:lpstr>Extensions (in the paper)</vt:lpstr>
      <vt:lpstr>Empirical Risk Minimization</vt:lpstr>
      <vt:lpstr>Outline of results</vt:lpstr>
      <vt:lpstr>Open questions for analysis of dynamic data</vt:lpstr>
      <vt:lpstr>Differential Privacy for Growing Databases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Strange Case of Privacy in Equilibrium Models</dc:title>
  <dc:creator>Microsoft Office User</dc:creator>
  <cp:lastModifiedBy>Microsoft Office User</cp:lastModifiedBy>
  <cp:revision>721</cp:revision>
  <dcterms:created xsi:type="dcterms:W3CDTF">2015-12-14T16:46:42Z</dcterms:created>
  <dcterms:modified xsi:type="dcterms:W3CDTF">2018-06-11T21:00:05Z</dcterms:modified>
</cp:coreProperties>
</file>