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78" r:id="rId6"/>
    <p:sldId id="474" r:id="rId7"/>
    <p:sldId id="445" r:id="rId8"/>
    <p:sldId id="446" r:id="rId9"/>
    <p:sldId id="447" r:id="rId10"/>
    <p:sldId id="448" r:id="rId11"/>
    <p:sldId id="449" r:id="rId12"/>
    <p:sldId id="450" r:id="rId13"/>
    <p:sldId id="454" r:id="rId14"/>
    <p:sldId id="455" r:id="rId15"/>
    <p:sldId id="456" r:id="rId16"/>
    <p:sldId id="475" r:id="rId17"/>
    <p:sldId id="476" r:id="rId18"/>
    <p:sldId id="463" r:id="rId19"/>
    <p:sldId id="464" r:id="rId20"/>
    <p:sldId id="465" r:id="rId21"/>
    <p:sldId id="466" r:id="rId22"/>
    <p:sldId id="467" r:id="rId23"/>
    <p:sldId id="469" r:id="rId24"/>
    <p:sldId id="468" r:id="rId25"/>
    <p:sldId id="470" r:id="rId26"/>
    <p:sldId id="477" r:id="rId27"/>
    <p:sldId id="478" r:id="rId28"/>
    <p:sldId id="471" r:id="rId29"/>
    <p:sldId id="473" r:id="rId30"/>
    <p:sldId id="479" r:id="rId31"/>
    <p:sldId id="480" r:id="rId32"/>
    <p:sldId id="472" r:id="rId33"/>
    <p:sldId id="436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Introduction" id="{80CBF2EB-B407-EB4A-9DC6-4B46D3A6A9D4}">
          <p14:sldIdLst>
            <p14:sldId id="256"/>
            <p14:sldId id="378"/>
          </p14:sldIdLst>
        </p14:section>
        <p14:section name="Traditional Disclosure Limitation" id="{5232C399-D866-E245-BAE6-8F68C1215759}">
          <p14:sldIdLst>
            <p14:sldId id="474"/>
            <p14:sldId id="445"/>
            <p14:sldId id="446"/>
            <p14:sldId id="447"/>
            <p14:sldId id="448"/>
            <p14:sldId id="449"/>
            <p14:sldId id="450"/>
            <p14:sldId id="454"/>
            <p14:sldId id="455"/>
            <p14:sldId id="456"/>
            <p14:sldId id="475"/>
          </p14:sldIdLst>
        </p14:section>
        <p14:section name="Differential Privacy" id="{ED8E740E-1AFD-4043-B231-50E615159949}">
          <p14:sldIdLst>
            <p14:sldId id="476"/>
            <p14:sldId id="463"/>
            <p14:sldId id="464"/>
            <p14:sldId id="465"/>
            <p14:sldId id="466"/>
            <p14:sldId id="467"/>
            <p14:sldId id="469"/>
            <p14:sldId id="468"/>
            <p14:sldId id="470"/>
            <p14:sldId id="477"/>
          </p14:sldIdLst>
        </p14:section>
        <p14:section name="Microdata" id="{CB137CE9-0164-1F46-898E-03ACCDEB469B}">
          <p14:sldIdLst>
            <p14:sldId id="478"/>
            <p14:sldId id="471"/>
            <p14:sldId id="473"/>
            <p14:sldId id="479"/>
          </p14:sldIdLst>
        </p14:section>
        <p14:section name="Conclusion" id="{E0B35E5B-A56E-0E4B-82FD-793A98ABAEAB}">
          <p14:sldIdLst>
            <p14:sldId id="480"/>
            <p14:sldId id="472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7"/>
    <p:restoredTop sz="91381"/>
  </p:normalViewPr>
  <p:slideViewPr>
    <p:cSldViewPr snapToGrid="0" snapToObjects="1">
      <p:cViewPr>
        <p:scale>
          <a:sx n="82" d="100"/>
          <a:sy n="82" d="100"/>
        </p:scale>
        <p:origin x="368" y="17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1" d="100"/>
          <a:sy n="161" d="100"/>
        </p:scale>
        <p:origin x="13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75BC-0338-FF40-8240-28A20D88F0BA}" type="datetimeFigureOut">
              <a:rPr lang="en-US" smtClean="0"/>
              <a:t>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8831-4759-C14C-8BE9-F2E4D9F6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243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7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48574" y="396815"/>
            <a:ext cx="12556227" cy="1431985"/>
          </a:xfrm>
          <a:prstGeom prst="rect">
            <a:avLst/>
          </a:prstGeom>
        </p:spPr>
        <p:txBody>
          <a:bodyPr anchor="ctr"/>
          <a:lstStyle>
            <a:lvl1pPr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half" idx="1"/>
          </p:nvPr>
        </p:nvSpPr>
        <p:spPr>
          <a:xfrm>
            <a:off x="448574" y="1967948"/>
            <a:ext cx="11730421" cy="6848249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500"/>
              </a:spcBef>
              <a:defRPr sz="3400">
                <a:solidFill>
                  <a:schemeClr val="tx1"/>
                </a:solidFill>
              </a:defRPr>
            </a:lvl1pPr>
            <a:lvl2pPr algn="l">
              <a:spcBef>
                <a:spcPts val="500"/>
              </a:spcBef>
              <a:defRPr sz="3400">
                <a:solidFill>
                  <a:schemeClr val="tx1"/>
                </a:solidFill>
              </a:defRPr>
            </a:lvl2pPr>
            <a:lvl3pPr algn="l">
              <a:spcBef>
                <a:spcPts val="500"/>
              </a:spcBef>
              <a:defRPr sz="3400">
                <a:solidFill>
                  <a:schemeClr val="tx1"/>
                </a:solidFill>
              </a:defRPr>
            </a:lvl3pPr>
            <a:lvl4pPr algn="l">
              <a:spcBef>
                <a:spcPts val="500"/>
              </a:spcBef>
              <a:defRPr sz="3400">
                <a:solidFill>
                  <a:schemeClr val="tx1"/>
                </a:solidFill>
              </a:defRPr>
            </a:lvl4pPr>
            <a:lvl5pPr algn="l">
              <a:spcBef>
                <a:spcPts val="500"/>
              </a:spcBef>
              <a:defRPr sz="3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9211733" y="9068957"/>
            <a:ext cx="3034454" cy="37134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7455877" y="7188591"/>
            <a:ext cx="5223804" cy="1937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143933" indent="-143933">
              <a:spcBef>
                <a:spcPts val="500"/>
              </a:spcBef>
              <a:buClr>
                <a:srgbClr val="000000">
                  <a:alpha val="2000"/>
                </a:srgbClr>
              </a:buClr>
              <a:buSzPct val="100000"/>
              <a:buChar char="-"/>
              <a:defRPr sz="3400"/>
            </a:lvl1pPr>
            <a:lvl2pPr marL="460663" indent="-346363">
              <a:spcBef>
                <a:spcPts val="500"/>
              </a:spcBef>
              <a:buSzPct val="100000"/>
              <a:buChar char="•"/>
              <a:defRPr sz="3000"/>
            </a:lvl2pPr>
            <a:lvl3pPr marL="787400" indent="-426719">
              <a:spcBef>
                <a:spcPts val="500"/>
              </a:spcBef>
              <a:buSzPct val="100000"/>
              <a:buChar char="—"/>
              <a:defRPr i="1"/>
            </a:lvl3pPr>
            <a:lvl4pPr marL="1221739" indent="-480059">
              <a:spcBef>
                <a:spcPts val="500"/>
              </a:spcBef>
              <a:buSzPct val="100000"/>
              <a:buChar char="–"/>
            </a:lvl4pPr>
            <a:lvl5pPr marL="1579880" indent="-457200">
              <a:spcBef>
                <a:spcPts val="500"/>
              </a:spcBef>
              <a:buSzPct val="100000"/>
              <a:buChar char="»"/>
              <a:defRPr sz="2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0166" y="7188591"/>
            <a:ext cx="6879276" cy="1937092"/>
          </a:xfrm>
          <a:prstGeom prst="rect">
            <a:avLst/>
          </a:prstGeom>
        </p:spPr>
        <p:txBody>
          <a:bodyPr anchor="ctr"/>
          <a:lstStyle>
            <a:lvl1pPr>
              <a:defRPr sz="3800">
                <a:solidFill>
                  <a:srgbClr val="2830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0167" y="351692"/>
            <a:ext cx="12229514" cy="656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>
          <a:xfrm>
            <a:off x="3152679" y="9067542"/>
            <a:ext cx="2758594" cy="597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008205" y="9067542"/>
            <a:ext cx="3743806" cy="597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2082271" y="9039098"/>
            <a:ext cx="801125" cy="654536"/>
          </a:xfrm>
          <a:prstGeom prst="rect">
            <a:avLst/>
          </a:prstGeom>
          <a:ln w="12700">
            <a:miter lim="400000"/>
          </a:ln>
        </p:spPr>
        <p:txBody>
          <a:bodyPr wrap="square" lIns="65023" tIns="65023" rIns="65023" bIns="6502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A81F3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9A22A36-D3AB-6141-8798-CEC8ADA8220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068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25119" y="1451113"/>
            <a:ext cx="12354562" cy="7695640"/>
          </a:xfrm>
          <a:prstGeom prst="rect">
            <a:avLst/>
          </a:prstGeom>
        </p:spPr>
        <p:txBody>
          <a:bodyPr anchor="t"/>
          <a:lstStyle>
            <a:lvl1pPr marL="143933" indent="-143933">
              <a:spcBef>
                <a:spcPts val="500"/>
              </a:spcBef>
              <a:buClr>
                <a:srgbClr val="000000">
                  <a:alpha val="2000"/>
                </a:srgbClr>
              </a:buClr>
              <a:buSzPct val="100000"/>
              <a:buChar char="-"/>
              <a:defRPr sz="3400"/>
            </a:lvl1pPr>
            <a:lvl2pPr marL="460663" indent="-346363">
              <a:spcBef>
                <a:spcPts val="500"/>
              </a:spcBef>
              <a:buSzPct val="100000"/>
              <a:buChar char="•"/>
              <a:defRPr sz="3000"/>
            </a:lvl2pPr>
            <a:lvl3pPr marL="787400" indent="-426719">
              <a:spcBef>
                <a:spcPts val="500"/>
              </a:spcBef>
              <a:buSzPct val="100000"/>
              <a:buChar char="—"/>
              <a:defRPr i="1"/>
            </a:lvl3pPr>
            <a:lvl4pPr marL="1221739" indent="-480059">
              <a:spcBef>
                <a:spcPts val="500"/>
              </a:spcBef>
              <a:buSzPct val="100000"/>
              <a:buChar char="–"/>
            </a:lvl4pPr>
            <a:lvl5pPr marL="1579880" indent="-457200">
              <a:spcBef>
                <a:spcPts val="500"/>
              </a:spcBef>
              <a:buSzPct val="100000"/>
              <a:buChar char="»"/>
              <a:defRPr sz="2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314798" y="-1"/>
            <a:ext cx="12354562" cy="1292353"/>
          </a:xfrm>
          <a:prstGeom prst="rect">
            <a:avLst/>
          </a:prstGeom>
        </p:spPr>
        <p:txBody>
          <a:bodyPr anchor="ctr"/>
          <a:lstStyle>
            <a:lvl1pPr>
              <a:defRPr sz="3800">
                <a:solidFill>
                  <a:srgbClr val="A81F3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1"/>
          </p:nvPr>
        </p:nvSpPr>
        <p:spPr>
          <a:xfrm>
            <a:off x="3152679" y="9067542"/>
            <a:ext cx="2758594" cy="597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008205" y="9067542"/>
            <a:ext cx="3743806" cy="597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2082271" y="9039098"/>
            <a:ext cx="801125" cy="654536"/>
          </a:xfrm>
          <a:prstGeom prst="rect">
            <a:avLst/>
          </a:prstGeom>
          <a:ln w="12700">
            <a:miter lim="400000"/>
          </a:ln>
        </p:spPr>
        <p:txBody>
          <a:bodyPr wrap="square" lIns="65023" tIns="65023" rIns="65023" bIns="6502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A81F3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9A22A36-D3AB-6141-8798-CEC8ADA8220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8261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d Ma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3550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707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0F2E3C-DEE7-DD4A-9052-964753260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040143"/>
            <a:ext cx="13004800" cy="938744"/>
          </a:xfrm>
          <a:prstGeom prst="rect">
            <a:avLst/>
          </a:prstGeom>
          <a:solidFill>
            <a:srgbClr val="FFFFFF"/>
          </a:solidFill>
          <a:ln w="76200" cap="flat">
            <a:noFill/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71200" y="9521687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i="0" dirty="0">
                <a:solidFill>
                  <a:srgbClr val="808080"/>
                </a:solidFill>
              </a:rPr>
              <a:t>© 2016 Bradley Malin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50240" y="2825564"/>
            <a:ext cx="11704320" cy="6569613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1301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57809" y="231516"/>
            <a:ext cx="12625589" cy="193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57809" y="6756101"/>
            <a:ext cx="11771632" cy="193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b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9848944" y="9067542"/>
            <a:ext cx="3034454" cy="6507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>
              <a:defRPr sz="3400">
                <a:ln>
                  <a:noFill/>
                </a:ln>
                <a:solidFill>
                  <a:srgbClr val="A81F3D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B3ECA-ABBE-4A52-BE77-7971DF7C3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b="18468"/>
          <a:stretch/>
        </p:blipFill>
        <p:spPr>
          <a:xfrm>
            <a:off x="0" y="9139230"/>
            <a:ext cx="8994098" cy="507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ransition spd="med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>
            <a:lvl1pPr>
              <a:defRPr sz="5600"/>
            </a:lvl1pPr>
          </a:lstStyle>
          <a:p>
            <a:r>
              <a:rPr lang="en-US" dirty="0"/>
              <a:t>Introduction to Differential Privacy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4BB574-D588-0340-A118-F65138351EF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anchor="b"/>
          <a:lstStyle/>
          <a:p>
            <a:r>
              <a:rPr lang="en-US" sz="2800" dirty="0"/>
              <a:t>Privacy Day </a:t>
            </a:r>
          </a:p>
          <a:p>
            <a:r>
              <a:rPr lang="en-US" sz="2800" dirty="0"/>
              <a:t>January 31, 2018</a:t>
            </a:r>
          </a:p>
          <a:p>
            <a:endParaRPr lang="en-US" sz="2800" dirty="0"/>
          </a:p>
          <a:p>
            <a:r>
              <a:rPr lang="en-US" sz="2800" dirty="0"/>
              <a:t>Simson L. Garfinkel</a:t>
            </a:r>
          </a:p>
          <a:p>
            <a:r>
              <a:rPr lang="en-US" sz="2800" dirty="0"/>
              <a:t>Senior Computer Scientist for Confidentiality and Data Access</a:t>
            </a:r>
          </a:p>
          <a:p>
            <a:r>
              <a:rPr lang="en-US" sz="2800" dirty="0"/>
              <a:t>Associate Directorate for Research and Methodology</a:t>
            </a:r>
          </a:p>
          <a:p>
            <a:r>
              <a:rPr lang="en-US" sz="2800" dirty="0"/>
              <a:t>U.S. Census Bureau</a:t>
            </a:r>
          </a:p>
          <a:p>
            <a:pPr algn="l"/>
            <a:endParaRPr lang="en-US" dirty="0"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" name="Shape 49"/>
          <p:cNvSpPr/>
          <p:nvPr/>
        </p:nvSpPr>
        <p:spPr>
          <a:xfrm>
            <a:off x="2249829" y="7120458"/>
            <a:ext cx="4696853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defTabSz="650240">
              <a:spcBef>
                <a:spcPts val="600"/>
              </a:spcBef>
              <a:defRPr sz="3800"/>
            </a:pPr>
            <a:endParaRPr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60788" y="8757078"/>
            <a:ext cx="5936489" cy="623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Disclaimer: </a:t>
            </a:r>
            <a:r>
              <a:rPr lang="en-US" sz="1600" dirty="0"/>
              <a:t>The views expressed in this talk are those of the author, and not necessarily those of the U.S. Census Bureau.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D1E4D-5542-E04B-AF22-443FA920D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business that knows SIC 2 in MSA 2 </a:t>
            </a:r>
            <a:br>
              <a:rPr lang="en-US" dirty="0"/>
            </a:br>
            <a:r>
              <a:rPr lang="en-US" dirty="0"/>
              <a:t>can calculate SIC 1 in MSA 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cell suppression:</a:t>
            </a:r>
            <a:br>
              <a:rPr lang="en-US"/>
            </a:br>
            <a:r>
              <a:rPr lang="en-US"/>
              <a:t>1. It’s hard to get right.   2. It’s vulnerable to external data.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23622-A66D-5944-85D3-6EC80BC9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77"/>
          <a:stretch/>
        </p:blipFill>
        <p:spPr>
          <a:xfrm>
            <a:off x="452405" y="2909555"/>
            <a:ext cx="12079348" cy="4359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612569-3F8E-A348-8051-13F178C2D3EE}"/>
              </a:ext>
            </a:extLst>
          </p:cNvPr>
          <p:cNvSpPr/>
          <p:nvPr/>
        </p:nvSpPr>
        <p:spPr>
          <a:xfrm>
            <a:off x="7703801" y="5531500"/>
            <a:ext cx="2220685" cy="615553"/>
          </a:xfrm>
          <a:prstGeom prst="rect">
            <a:avLst/>
          </a:prstGeom>
          <a:solidFill>
            <a:srgbClr val="FFFF00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8EB65B-D58F-8342-8DD8-817A3BB203E0}"/>
              </a:ext>
            </a:extLst>
          </p:cNvPr>
          <p:cNvSpPr/>
          <p:nvPr/>
        </p:nvSpPr>
        <p:spPr>
          <a:xfrm>
            <a:off x="10069473" y="4789125"/>
            <a:ext cx="2220685" cy="615553"/>
          </a:xfrm>
          <a:prstGeom prst="rect">
            <a:avLst/>
          </a:prstGeom>
          <a:solidFill>
            <a:srgbClr val="FFFF00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7873A-07CE-1A4C-A26D-A4CB74896D5F}"/>
              </a:ext>
            </a:extLst>
          </p:cNvPr>
          <p:cNvSpPr/>
          <p:nvPr/>
        </p:nvSpPr>
        <p:spPr>
          <a:xfrm>
            <a:off x="10069473" y="5514025"/>
            <a:ext cx="2220685" cy="615553"/>
          </a:xfrm>
          <a:prstGeom prst="rect">
            <a:avLst/>
          </a:prstGeom>
          <a:solidFill>
            <a:srgbClr val="FFFF00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21272766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D1E4D-5542-E04B-AF22-443FA920D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798" y="-278965"/>
            <a:ext cx="12354562" cy="2402238"/>
          </a:xfrm>
        </p:spPr>
        <p:txBody>
          <a:bodyPr>
            <a:normAutofit/>
          </a:bodyPr>
          <a:lstStyle/>
          <a:p>
            <a:r>
              <a:rPr lang="en-US" dirty="0"/>
              <a:t>Problems with cell suppression:</a:t>
            </a:r>
            <a:br>
              <a:rPr lang="en-US" dirty="0"/>
            </a:br>
            <a:r>
              <a:rPr lang="en-US" dirty="0"/>
              <a:t>1. It’s hard to get right.   2. It’s vulnerable to external data.</a:t>
            </a:r>
            <a:br>
              <a:rPr lang="en-US" dirty="0"/>
            </a:br>
            <a:r>
              <a:rPr lang="en-US" dirty="0"/>
              <a:t>3. It doesn’t work well with time-series data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D99174C-2B57-BF4F-8C7C-1330D4E24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66558"/>
              </p:ext>
            </p:extLst>
          </p:nvPr>
        </p:nvGraphicFramePr>
        <p:xfrm>
          <a:off x="1868941" y="3924315"/>
          <a:ext cx="380833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13" name="Horizontal Scroll 12">
            <a:extLst>
              <a:ext uri="{FF2B5EF4-FFF2-40B4-BE49-F238E27FC236}">
                <a16:creationId xmlns:a16="http://schemas.microsoft.com/office/drawing/2014/main" id="{8F1E1F1E-A0B0-EB47-BB0B-A0219D337197}"/>
              </a:ext>
            </a:extLst>
          </p:cNvPr>
          <p:cNvSpPr/>
          <p:nvPr/>
        </p:nvSpPr>
        <p:spPr>
          <a:xfrm>
            <a:off x="8829541" y="4105036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50%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65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ight Arrow Callout 13">
            <a:extLst>
              <a:ext uri="{FF2B5EF4-FFF2-40B4-BE49-F238E27FC236}">
                <a16:creationId xmlns:a16="http://schemas.microsoft.com/office/drawing/2014/main" id="{6C1445FC-712C-0A49-A251-8CF791D1EAA1}"/>
              </a:ext>
            </a:extLst>
          </p:cNvPr>
          <p:cNvSpPr/>
          <p:nvPr/>
        </p:nvSpPr>
        <p:spPr>
          <a:xfrm>
            <a:off x="6268172" y="4401748"/>
            <a:ext cx="1970468" cy="685314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BF581D-B0A7-AA40-BC50-27AFC272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2" y="2070824"/>
            <a:ext cx="1584102" cy="16947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B5DF01-4D11-7549-9620-BF4EBFB137C2}"/>
              </a:ext>
            </a:extLst>
          </p:cNvPr>
          <p:cNvSpPr txBox="1"/>
          <p:nvPr/>
        </p:nvSpPr>
        <p:spPr>
          <a:xfrm>
            <a:off x="476518" y="4512191"/>
            <a:ext cx="109472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January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E8A2AC1-05F3-194F-A929-F37EE2D06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51042"/>
              </p:ext>
            </p:extLst>
          </p:nvPr>
        </p:nvGraphicFramePr>
        <p:xfrm>
          <a:off x="1868942" y="6073956"/>
          <a:ext cx="38083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Emerson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4020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18" name="Horizontal Scroll 17">
            <a:extLst>
              <a:ext uri="{FF2B5EF4-FFF2-40B4-BE49-F238E27FC236}">
                <a16:creationId xmlns:a16="http://schemas.microsoft.com/office/drawing/2014/main" id="{5104DF50-3B30-AF41-BCA7-330AE5113FCE}"/>
              </a:ext>
            </a:extLst>
          </p:cNvPr>
          <p:cNvSpPr/>
          <p:nvPr/>
        </p:nvSpPr>
        <p:spPr>
          <a:xfrm>
            <a:off x="8829542" y="6375965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5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40%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70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ight Arrow Callout 18">
            <a:extLst>
              <a:ext uri="{FF2B5EF4-FFF2-40B4-BE49-F238E27FC236}">
                <a16:creationId xmlns:a16="http://schemas.microsoft.com/office/drawing/2014/main" id="{4203D993-49B1-AB4A-8053-5B58F534D752}"/>
              </a:ext>
            </a:extLst>
          </p:cNvPr>
          <p:cNvSpPr/>
          <p:nvPr/>
        </p:nvSpPr>
        <p:spPr>
          <a:xfrm>
            <a:off x="6268173" y="6737139"/>
            <a:ext cx="1970468" cy="685314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DC9536-3DB8-8148-A216-4B1BFA0E6459}"/>
              </a:ext>
            </a:extLst>
          </p:cNvPr>
          <p:cNvSpPr txBox="1"/>
          <p:nvPr/>
        </p:nvSpPr>
        <p:spPr>
          <a:xfrm>
            <a:off x="476518" y="6765010"/>
            <a:ext cx="1251816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February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5AC90F-8FAF-684C-A345-F3C5BD81BDA8}"/>
              </a:ext>
            </a:extLst>
          </p:cNvPr>
          <p:cNvSpPr/>
          <p:nvPr/>
        </p:nvSpPr>
        <p:spPr>
          <a:xfrm>
            <a:off x="1782707" y="3950297"/>
            <a:ext cx="4349114" cy="4247317"/>
          </a:xfrm>
          <a:prstGeom prst="rec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457200" rIns="228600" bIns="4572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Even if we just publish the tabulations, it’s pretty easy to figure out that the new kid is sad and has a 90.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r>
              <a:rPr lang="en-US" dirty="0"/>
              <a:t>NEWKID = (70 * 5) – (65 * 4)</a:t>
            </a:r>
          </a:p>
          <a:p>
            <a:endParaRPr lang="en-US" dirty="0"/>
          </a:p>
          <a:p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38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77C87F-E1CB-A94A-9BC0-57DDCE5A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time a vulnerability is discovered, another rule is added.</a:t>
            </a:r>
          </a:p>
          <a:p>
            <a:pPr lvl="1"/>
            <a:r>
              <a:rPr lang="en-US" dirty="0"/>
              <a:t>That’s why we call these rules </a:t>
            </a:r>
            <a:r>
              <a:rPr lang="en-US" i="1" dirty="0"/>
              <a:t>ad hoc.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02C57-1D3A-9B45-B086-9620FC6C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Census Bureau has used these kinds of rules to protect privacy for decades</a:t>
            </a: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88FDEA12-B407-084B-8C36-551D962D6304}"/>
              </a:ext>
            </a:extLst>
          </p:cNvPr>
          <p:cNvSpPr/>
          <p:nvPr/>
        </p:nvSpPr>
        <p:spPr>
          <a:xfrm>
            <a:off x="7819980" y="2987402"/>
            <a:ext cx="2635161" cy="2628373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Privacy-</a:t>
            </a:r>
            <a:r>
              <a:rPr lang="en-US" dirty="0"/>
              <a:t>Preserving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 Release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9BA3CE4F-1875-0D4A-9384-BDED52F16C6D}"/>
              </a:ext>
            </a:extLst>
          </p:cNvPr>
          <p:cNvSpPr/>
          <p:nvPr/>
        </p:nvSpPr>
        <p:spPr>
          <a:xfrm>
            <a:off x="3328428" y="3718469"/>
            <a:ext cx="1488244" cy="1383217"/>
          </a:xfrm>
          <a:prstGeom prst="can">
            <a:avLst/>
          </a:prstGeom>
          <a:solidFill>
            <a:srgbClr val="FFFFFF"/>
          </a:solidFill>
          <a:ln w="76200" cap="flat">
            <a:solidFill>
              <a:srgbClr val="C0000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Sensitive dataset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1CD19DDB-D0D0-5148-A073-8DF025C3D185}"/>
              </a:ext>
            </a:extLst>
          </p:cNvPr>
          <p:cNvSpPr/>
          <p:nvPr/>
        </p:nvSpPr>
        <p:spPr>
          <a:xfrm>
            <a:off x="5761865" y="3975087"/>
            <a:ext cx="1481070" cy="869980"/>
          </a:xfrm>
          <a:prstGeom prst="homePlate">
            <a:avLst/>
          </a:prstGeom>
          <a:solidFill>
            <a:srgbClr val="FFFFFF"/>
          </a:solidFill>
          <a:ln w="76200" cap="flat">
            <a:solidFill>
              <a:srgbClr val="A81F3D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 hoc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B92C3-A084-1A49-B376-5602E7D38518}"/>
              </a:ext>
            </a:extLst>
          </p:cNvPr>
          <p:cNvSpPr txBox="1"/>
          <p:nvPr/>
        </p:nvSpPr>
        <p:spPr>
          <a:xfrm>
            <a:off x="482222" y="6050972"/>
            <a:ext cx="11095012" cy="3085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/>
              <a:t>The rules are designed to protect the release from a “data intruder.”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Key assu</a:t>
            </a:r>
            <a:r>
              <a:rPr lang="en-US" b="1" i="1" dirty="0"/>
              <a:t>mptions: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Data available to intruders is </a:t>
            </a:r>
            <a:r>
              <a:rPr lang="en-US" i="1" dirty="0"/>
              <a:t>known </a:t>
            </a:r>
            <a:r>
              <a:rPr lang="en-US" dirty="0"/>
              <a:t>and </a:t>
            </a:r>
            <a:r>
              <a:rPr lang="en-US" i="1" dirty="0"/>
              <a:t>bounded.</a:t>
            </a:r>
            <a:endParaRPr lang="en-US" dirty="0"/>
          </a:p>
          <a:p>
            <a:pPr marL="457200" indent="-457200">
              <a:buFontTx/>
              <a:buAutoNum type="arabicPeriod"/>
            </a:pPr>
            <a:r>
              <a:rPr lang="en-US" dirty="0"/>
              <a:t>Intruders do not collude.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Future data sets will not be released that can be linked with previously released data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Adversaries have limited resources to pursue re-identification attacks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42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31080" lvl="1" indent="-514350">
              <a:buFont typeface="+mj-lt"/>
              <a:buAutoNum type="arabicPeriod"/>
            </a:pPr>
            <a:r>
              <a:rPr lang="en-US" dirty="0"/>
              <a:t>Traditional Disclosure Limitation ✔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Introducing Differential Privacy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Microdata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Conclusion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</p:spTree>
    <p:extLst>
      <p:ext uri="{BB962C8B-B14F-4D97-AF65-F5344CB8AC3E}">
        <p14:creationId xmlns:p14="http://schemas.microsoft.com/office/powerpoint/2010/main" val="36936165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B7FA69-FB4B-0148-BA32-E59BADC3A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F7D341-769F-3A4B-8DEB-4D38091F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842A3B-92E9-464E-976B-8E7D9885429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878806" y="512762"/>
            <a:ext cx="9372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51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A063C2-D6B8-AE49-9252-79C5CB4DA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Noise is added to mask an individual’s contribution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38E7F-D118-9045-9EF1-C38ED9CC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Differential privacy’s core idea: </a:t>
            </a:r>
            <a:br>
              <a:rPr lang="en-US" sz="3200" dirty="0"/>
            </a:br>
            <a:r>
              <a:rPr lang="en-US" sz="3200" dirty="0"/>
              <a:t>Create uncertainty regarding the presence any person in the dataset.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375A16-46D9-8E42-A710-178E69AAD715}"/>
              </a:ext>
            </a:extLst>
          </p:cNvPr>
          <p:cNvGraphicFramePr>
            <a:graphicFrameLocks noGrp="1"/>
          </p:cNvGraphicFramePr>
          <p:nvPr/>
        </p:nvGraphicFramePr>
        <p:xfrm>
          <a:off x="1868941" y="3739425"/>
          <a:ext cx="380833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303C71-E432-EC41-A1A3-A1FE6D2B3BB9}"/>
              </a:ext>
            </a:extLst>
          </p:cNvPr>
          <p:cNvGraphicFramePr>
            <a:graphicFrameLocks noGrp="1"/>
          </p:cNvGraphicFramePr>
          <p:nvPr/>
        </p:nvGraphicFramePr>
        <p:xfrm>
          <a:off x="1868941" y="6219858"/>
          <a:ext cx="38083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Emerson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4020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DB62707-1873-484E-B7D8-9B39A72C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2" y="2588625"/>
            <a:ext cx="927281" cy="992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B97C73-1D9A-5242-B081-B15282EDE76D}"/>
              </a:ext>
            </a:extLst>
          </p:cNvPr>
          <p:cNvSpPr txBox="1"/>
          <p:nvPr/>
        </p:nvSpPr>
        <p:spPr>
          <a:xfrm>
            <a:off x="476518" y="4327301"/>
            <a:ext cx="109472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January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3D9B6-9EDD-2844-A9BD-B12505192C55}"/>
              </a:ext>
            </a:extLst>
          </p:cNvPr>
          <p:cNvSpPr txBox="1"/>
          <p:nvPr/>
        </p:nvSpPr>
        <p:spPr>
          <a:xfrm>
            <a:off x="476517" y="6910912"/>
            <a:ext cx="1251816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February</a:t>
            </a:r>
          </a:p>
        </p:txBody>
      </p:sp>
      <p:sp>
        <p:nvSpPr>
          <p:cNvPr id="16" name="Horizontal Scroll 15">
            <a:extLst>
              <a:ext uri="{FF2B5EF4-FFF2-40B4-BE49-F238E27FC236}">
                <a16:creationId xmlns:a16="http://schemas.microsoft.com/office/drawing/2014/main" id="{624B564F-4455-C94E-8236-7F8C4C99F075}"/>
              </a:ext>
            </a:extLst>
          </p:cNvPr>
          <p:cNvSpPr/>
          <p:nvPr/>
        </p:nvSpPr>
        <p:spPr>
          <a:xfrm>
            <a:off x="8829540" y="4020193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50%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65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Right Arrow Callout 16">
            <a:extLst>
              <a:ext uri="{FF2B5EF4-FFF2-40B4-BE49-F238E27FC236}">
                <a16:creationId xmlns:a16="http://schemas.microsoft.com/office/drawing/2014/main" id="{4B6C2609-861A-6C49-B8FA-C278D0D112EC}"/>
              </a:ext>
            </a:extLst>
          </p:cNvPr>
          <p:cNvSpPr/>
          <p:nvPr/>
        </p:nvSpPr>
        <p:spPr>
          <a:xfrm>
            <a:off x="6268172" y="4401748"/>
            <a:ext cx="1970468" cy="685314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Horizontal Scroll 17">
            <a:extLst>
              <a:ext uri="{FF2B5EF4-FFF2-40B4-BE49-F238E27FC236}">
                <a16:creationId xmlns:a16="http://schemas.microsoft.com/office/drawing/2014/main" id="{2B018151-1907-164E-AC59-57DA7B0F8282}"/>
              </a:ext>
            </a:extLst>
          </p:cNvPr>
          <p:cNvSpPr/>
          <p:nvPr/>
        </p:nvSpPr>
        <p:spPr>
          <a:xfrm>
            <a:off x="8829542" y="6375965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5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40%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70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ight Arrow Callout 18">
            <a:extLst>
              <a:ext uri="{FF2B5EF4-FFF2-40B4-BE49-F238E27FC236}">
                <a16:creationId xmlns:a16="http://schemas.microsoft.com/office/drawing/2014/main" id="{20A4D4FF-D0EA-7F44-9ADB-B25F6C2B821F}"/>
              </a:ext>
            </a:extLst>
          </p:cNvPr>
          <p:cNvSpPr/>
          <p:nvPr/>
        </p:nvSpPr>
        <p:spPr>
          <a:xfrm>
            <a:off x="6268173" y="6737139"/>
            <a:ext cx="1970468" cy="685314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B600D-0C46-DA46-8A98-13BA25CEF4C3}"/>
              </a:ext>
            </a:extLst>
          </p:cNvPr>
          <p:cNvGrpSpPr/>
          <p:nvPr/>
        </p:nvGrpSpPr>
        <p:grpSpPr>
          <a:xfrm>
            <a:off x="6268171" y="4075938"/>
            <a:ext cx="5515997" cy="1278740"/>
            <a:chOff x="6268172" y="3920146"/>
            <a:chExt cx="5515997" cy="1278740"/>
          </a:xfrm>
        </p:grpSpPr>
        <p:sp>
          <p:nvSpPr>
            <p:cNvPr id="6" name="Horizontal Scroll 5">
              <a:extLst>
                <a:ext uri="{FF2B5EF4-FFF2-40B4-BE49-F238E27FC236}">
                  <a16:creationId xmlns:a16="http://schemas.microsoft.com/office/drawing/2014/main" id="{CF0E94CF-43C1-B449-A701-D180692E5983}"/>
                </a:ext>
              </a:extLst>
            </p:cNvPr>
            <p:cNvSpPr/>
            <p:nvPr/>
          </p:nvSpPr>
          <p:spPr>
            <a:xfrm>
              <a:off x="8829541" y="3920146"/>
              <a:ext cx="2954628" cy="1278740"/>
            </a:xfrm>
            <a:prstGeom prst="horizontalScroll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76200" cap="flat">
              <a:solidFill>
                <a:srgbClr val="00B050"/>
              </a:solidFill>
              <a:prstDash val="solid"/>
              <a:bevel/>
            </a:ln>
            <a:effectLst>
              <a:outerShdw blurRad="63500" dist="508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Students: 4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Percent Happy: 45%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Average Grade: 50 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ight Arrow Callout 6">
              <a:extLst>
                <a:ext uri="{FF2B5EF4-FFF2-40B4-BE49-F238E27FC236}">
                  <a16:creationId xmlns:a16="http://schemas.microsoft.com/office/drawing/2014/main" id="{D40BED0B-C2D5-2246-9EC7-D7C16BFCEF6C}"/>
                </a:ext>
              </a:extLst>
            </p:cNvPr>
            <p:cNvSpPr/>
            <p:nvPr/>
          </p:nvSpPr>
          <p:spPr>
            <a:xfrm>
              <a:off x="6268172" y="4078359"/>
              <a:ext cx="1970468" cy="962313"/>
            </a:xfrm>
            <a:prstGeom prst="rightArrowCallou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76200" cap="flat">
              <a:solidFill>
                <a:schemeClr val="accent1"/>
              </a:solidFill>
              <a:prstDash val="solid"/>
              <a:bevel/>
            </a:ln>
            <a:effectLst>
              <a:outerShdw blurRad="63500" dist="508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Statistical Tabulation + noise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2CAD75-F082-9C46-96DB-F68ED5D6836F}"/>
              </a:ext>
            </a:extLst>
          </p:cNvPr>
          <p:cNvGrpSpPr/>
          <p:nvPr/>
        </p:nvGrpSpPr>
        <p:grpSpPr>
          <a:xfrm>
            <a:off x="6268171" y="6431710"/>
            <a:ext cx="5515997" cy="1278740"/>
            <a:chOff x="6299650" y="7725503"/>
            <a:chExt cx="5515997" cy="1278740"/>
          </a:xfrm>
        </p:grpSpPr>
        <p:sp>
          <p:nvSpPr>
            <p:cNvPr id="11" name="Horizontal Scroll 10">
              <a:extLst>
                <a:ext uri="{FF2B5EF4-FFF2-40B4-BE49-F238E27FC236}">
                  <a16:creationId xmlns:a16="http://schemas.microsoft.com/office/drawing/2014/main" id="{862066BD-A3EF-0A4F-A305-923589401FC1}"/>
                </a:ext>
              </a:extLst>
            </p:cNvPr>
            <p:cNvSpPr/>
            <p:nvPr/>
          </p:nvSpPr>
          <p:spPr>
            <a:xfrm>
              <a:off x="8861019" y="7725503"/>
              <a:ext cx="2954628" cy="1278740"/>
            </a:xfrm>
            <a:prstGeom prst="horizontalScroll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76200" cap="flat">
              <a:solidFill>
                <a:srgbClr val="00B050"/>
              </a:solidFill>
              <a:prstDash val="solid"/>
              <a:bevel/>
            </a:ln>
            <a:effectLst>
              <a:outerShdw blurRad="63500" dist="508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Students: 5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Percent Happy: 60%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Average Grade: 75 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Right Arrow Callout 11">
              <a:extLst>
                <a:ext uri="{FF2B5EF4-FFF2-40B4-BE49-F238E27FC236}">
                  <a16:creationId xmlns:a16="http://schemas.microsoft.com/office/drawing/2014/main" id="{C61863DB-A7CB-3D4F-ABFE-7D1620AC323F}"/>
                </a:ext>
              </a:extLst>
            </p:cNvPr>
            <p:cNvSpPr/>
            <p:nvPr/>
          </p:nvSpPr>
          <p:spPr>
            <a:xfrm>
              <a:off x="6299650" y="7887465"/>
              <a:ext cx="1970468" cy="962313"/>
            </a:xfrm>
            <a:prstGeom prst="rightArrowCallou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76200" cap="flat">
              <a:solidFill>
                <a:schemeClr val="accent1"/>
              </a:solidFill>
              <a:prstDash val="solid"/>
              <a:bevel/>
            </a:ln>
            <a:effectLst>
              <a:outerShdw blurRad="63500" dist="508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Statistical Tabulation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+ noise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D9095A7-0C40-4E4D-A03A-269AC061B2F6}"/>
              </a:ext>
            </a:extLst>
          </p:cNvPr>
          <p:cNvSpPr/>
          <p:nvPr/>
        </p:nvSpPr>
        <p:spPr>
          <a:xfrm>
            <a:off x="2664649" y="8512565"/>
            <a:ext cx="9177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is called </a:t>
            </a:r>
            <a:r>
              <a:rPr lang="en-US" i="1" dirty="0"/>
              <a:t>output noise infusion </a:t>
            </a:r>
            <a:r>
              <a:rPr lang="en-US" dirty="0"/>
              <a:t>because the noise is added </a:t>
            </a:r>
            <a:r>
              <a:rPr lang="en-US" i="1" dirty="0"/>
              <a:t>on 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9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DF12D-3E6C-D149-B88C-61DECF46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example, a </a:t>
            </a:r>
            <a:r>
              <a:rPr lang="en-US" i="1" dirty="0"/>
              <a:t>policy decision </a:t>
            </a:r>
            <a:r>
              <a:rPr lang="en-US" dirty="0"/>
              <a:t>requires that the number of students be accurately reported.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38E7F-D118-9045-9EF1-C38ED9CC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we ran the statistics different times, we would get different results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375A16-46D9-8E42-A710-178E69AAD7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940" y="1458107"/>
          <a:ext cx="380833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CF0E94CF-43C1-B449-A701-D180692E5983}"/>
              </a:ext>
            </a:extLst>
          </p:cNvPr>
          <p:cNvSpPr/>
          <p:nvPr/>
        </p:nvSpPr>
        <p:spPr>
          <a:xfrm>
            <a:off x="8829540" y="1638828"/>
            <a:ext cx="2954628" cy="1278740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45%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50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D40BED0B-C2D5-2246-9EC7-D7C16BFCEF6C}"/>
              </a:ext>
            </a:extLst>
          </p:cNvPr>
          <p:cNvSpPr/>
          <p:nvPr/>
        </p:nvSpPr>
        <p:spPr>
          <a:xfrm>
            <a:off x="6268171" y="1797041"/>
            <a:ext cx="1970468" cy="962313"/>
          </a:xfrm>
          <a:prstGeom prst="right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 + noise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97C73-1D9A-5242-B081-B15282EDE76D}"/>
              </a:ext>
            </a:extLst>
          </p:cNvPr>
          <p:cNvSpPr txBox="1"/>
          <p:nvPr/>
        </p:nvSpPr>
        <p:spPr>
          <a:xfrm>
            <a:off x="476517" y="2045983"/>
            <a:ext cx="109472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January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7CD677E-6D10-6E4A-A557-E51758C2D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11527"/>
              </p:ext>
            </p:extLst>
          </p:nvPr>
        </p:nvGraphicFramePr>
        <p:xfrm>
          <a:off x="1868940" y="3329874"/>
          <a:ext cx="380833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17" name="Horizontal Scroll 16">
            <a:extLst>
              <a:ext uri="{FF2B5EF4-FFF2-40B4-BE49-F238E27FC236}">
                <a16:creationId xmlns:a16="http://schemas.microsoft.com/office/drawing/2014/main" id="{036F41E6-2051-5844-ACA6-93FB7E1203B8}"/>
              </a:ext>
            </a:extLst>
          </p:cNvPr>
          <p:cNvSpPr/>
          <p:nvPr/>
        </p:nvSpPr>
        <p:spPr>
          <a:xfrm>
            <a:off x="8829540" y="3510595"/>
            <a:ext cx="2954628" cy="1278740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55%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75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ight Arrow Callout 17">
            <a:extLst>
              <a:ext uri="{FF2B5EF4-FFF2-40B4-BE49-F238E27FC236}">
                <a16:creationId xmlns:a16="http://schemas.microsoft.com/office/drawing/2014/main" id="{678C2FF4-F3AE-C249-AE9F-4E983DFCB186}"/>
              </a:ext>
            </a:extLst>
          </p:cNvPr>
          <p:cNvSpPr/>
          <p:nvPr/>
        </p:nvSpPr>
        <p:spPr>
          <a:xfrm>
            <a:off x="6268171" y="3668808"/>
            <a:ext cx="1970468" cy="962313"/>
          </a:xfrm>
          <a:prstGeom prst="right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 + noise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FA790-70B2-9744-B694-6CED327A5170}"/>
              </a:ext>
            </a:extLst>
          </p:cNvPr>
          <p:cNvSpPr txBox="1"/>
          <p:nvPr/>
        </p:nvSpPr>
        <p:spPr>
          <a:xfrm>
            <a:off x="476517" y="3917750"/>
            <a:ext cx="109472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January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3E56274-6CAE-BA47-8FD4-D253DACE98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940" y="5300365"/>
          <a:ext cx="380833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21" name="Horizontal Scroll 20">
            <a:extLst>
              <a:ext uri="{FF2B5EF4-FFF2-40B4-BE49-F238E27FC236}">
                <a16:creationId xmlns:a16="http://schemas.microsoft.com/office/drawing/2014/main" id="{796C6ACE-E37B-9440-BB41-1C4D074D6EE0}"/>
              </a:ext>
            </a:extLst>
          </p:cNvPr>
          <p:cNvSpPr/>
          <p:nvPr/>
        </p:nvSpPr>
        <p:spPr>
          <a:xfrm>
            <a:off x="8829540" y="5481086"/>
            <a:ext cx="2954628" cy="1278740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51%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60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ight Arrow Callout 21">
            <a:extLst>
              <a:ext uri="{FF2B5EF4-FFF2-40B4-BE49-F238E27FC236}">
                <a16:creationId xmlns:a16="http://schemas.microsoft.com/office/drawing/2014/main" id="{A34232B1-1427-BC4A-BCC8-D5A197AD7485}"/>
              </a:ext>
            </a:extLst>
          </p:cNvPr>
          <p:cNvSpPr/>
          <p:nvPr/>
        </p:nvSpPr>
        <p:spPr>
          <a:xfrm>
            <a:off x="6268171" y="5639299"/>
            <a:ext cx="1970468" cy="962313"/>
          </a:xfrm>
          <a:prstGeom prst="right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 + noise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5BB7F-9EC3-D645-88C0-A4EBF67EEBCE}"/>
              </a:ext>
            </a:extLst>
          </p:cNvPr>
          <p:cNvSpPr txBox="1"/>
          <p:nvPr/>
        </p:nvSpPr>
        <p:spPr>
          <a:xfrm>
            <a:off x="476517" y="5888241"/>
            <a:ext cx="109472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January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80247-786E-AD4F-B253-2DF58439FB53}"/>
              </a:ext>
            </a:extLst>
          </p:cNvPr>
          <p:cNvSpPr txBox="1"/>
          <p:nvPr/>
        </p:nvSpPr>
        <p:spPr>
          <a:xfrm rot="20340228">
            <a:off x="790223" y="1887507"/>
            <a:ext cx="4714302" cy="1146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A81F3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UNIVERSE #1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4A119-50D9-A341-AC42-DCBAB150AEC5}"/>
              </a:ext>
            </a:extLst>
          </p:cNvPr>
          <p:cNvSpPr txBox="1"/>
          <p:nvPr/>
        </p:nvSpPr>
        <p:spPr>
          <a:xfrm rot="20340228">
            <a:off x="913988" y="3671585"/>
            <a:ext cx="4714302" cy="1146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A81F3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UNIVERSE #2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E6D7A0-158C-CF4B-A272-1479455E4A8C}"/>
              </a:ext>
            </a:extLst>
          </p:cNvPr>
          <p:cNvSpPr txBox="1"/>
          <p:nvPr/>
        </p:nvSpPr>
        <p:spPr>
          <a:xfrm rot="20340228">
            <a:off x="1074837" y="5770385"/>
            <a:ext cx="4714302" cy="1146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A81F3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UNIVERSE #3</a:t>
            </a:r>
          </a:p>
        </p:txBody>
      </p:sp>
    </p:spTree>
    <p:extLst>
      <p:ext uri="{BB962C8B-B14F-4D97-AF65-F5344CB8AC3E}">
        <p14:creationId xmlns:p14="http://schemas.microsoft.com/office/powerpoint/2010/main" val="2100545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18" grpId="0" animBg="1"/>
      <p:bldP spid="19" grpId="0"/>
      <p:bldP spid="21" grpId="0" animBg="1"/>
      <p:bldP spid="22" grpId="0" animBg="1"/>
      <p:bldP spid="23" grpId="0"/>
      <p:bldP spid="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DF12D-3E6C-D149-B88C-61DECF46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original value was 50%.</a:t>
            </a:r>
          </a:p>
          <a:p>
            <a:endParaRPr lang="en-US" dirty="0"/>
          </a:p>
          <a:p>
            <a:r>
              <a:rPr lang="en-US" dirty="0"/>
              <a:t>Note: This example shows results from 3 different universes.</a:t>
            </a:r>
          </a:p>
          <a:p>
            <a:r>
              <a:rPr lang="en-US" dirty="0"/>
              <a:t>In practice, a differentially private system must remember the answer to every query.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38E7F-D118-9045-9EF1-C38ED9CC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users understand that noise has been added.</a:t>
            </a:r>
            <a:br>
              <a:rPr lang="en-US" dirty="0"/>
            </a:br>
            <a:r>
              <a:rPr lang="en-US" dirty="0"/>
              <a:t>The “real value” has a probability of being within a given range.</a:t>
            </a: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CF0E94CF-43C1-B449-A701-D180692E5983}"/>
              </a:ext>
            </a:extLst>
          </p:cNvPr>
          <p:cNvSpPr/>
          <p:nvPr/>
        </p:nvSpPr>
        <p:spPr>
          <a:xfrm>
            <a:off x="8829540" y="1638828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3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40%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50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D40BED0B-C2D5-2246-9EC7-D7C16BFCEF6C}"/>
              </a:ext>
            </a:extLst>
          </p:cNvPr>
          <p:cNvSpPr/>
          <p:nvPr/>
        </p:nvSpPr>
        <p:spPr>
          <a:xfrm flipH="1">
            <a:off x="5455403" y="1770697"/>
            <a:ext cx="2951534" cy="1107996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274320" rIns="65023" bIns="27432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What were the original data?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Horizontal Scroll 16">
            <a:extLst>
              <a:ext uri="{FF2B5EF4-FFF2-40B4-BE49-F238E27FC236}">
                <a16:creationId xmlns:a16="http://schemas.microsoft.com/office/drawing/2014/main" id="{036F41E6-2051-5844-ACA6-93FB7E1203B8}"/>
              </a:ext>
            </a:extLst>
          </p:cNvPr>
          <p:cNvSpPr/>
          <p:nvPr/>
        </p:nvSpPr>
        <p:spPr>
          <a:xfrm>
            <a:off x="8829540" y="3510595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6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45%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45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Horizontal Scroll 20">
            <a:extLst>
              <a:ext uri="{FF2B5EF4-FFF2-40B4-BE49-F238E27FC236}">
                <a16:creationId xmlns:a16="http://schemas.microsoft.com/office/drawing/2014/main" id="{796C6ACE-E37B-9440-BB41-1C4D074D6EE0}"/>
              </a:ext>
            </a:extLst>
          </p:cNvPr>
          <p:cNvSpPr/>
          <p:nvPr/>
        </p:nvSpPr>
        <p:spPr>
          <a:xfrm>
            <a:off x="8829540" y="5481086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5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51%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Average Grade: 60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ight Arrow Callout 23">
            <a:extLst>
              <a:ext uri="{FF2B5EF4-FFF2-40B4-BE49-F238E27FC236}">
                <a16:creationId xmlns:a16="http://schemas.microsoft.com/office/drawing/2014/main" id="{9B21F3B3-C2FB-B24B-A25A-02950CF982BE}"/>
              </a:ext>
            </a:extLst>
          </p:cNvPr>
          <p:cNvSpPr/>
          <p:nvPr/>
        </p:nvSpPr>
        <p:spPr>
          <a:xfrm flipH="1">
            <a:off x="5485294" y="3681339"/>
            <a:ext cx="2951534" cy="1107996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274320" rIns="65023" bIns="27432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What were the original data?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ight Arrow Callout 24">
            <a:extLst>
              <a:ext uri="{FF2B5EF4-FFF2-40B4-BE49-F238E27FC236}">
                <a16:creationId xmlns:a16="http://schemas.microsoft.com/office/drawing/2014/main" id="{3F55BE29-7BB2-8447-99FF-62D1888ADB69}"/>
              </a:ext>
            </a:extLst>
          </p:cNvPr>
          <p:cNvSpPr/>
          <p:nvPr/>
        </p:nvSpPr>
        <p:spPr>
          <a:xfrm flipH="1">
            <a:off x="5485294" y="5591981"/>
            <a:ext cx="2951534" cy="1107996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274320" rIns="65023" bIns="27432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What were the original data?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3F1410-91B5-DF48-B6D2-0EA7285DEEE8}"/>
              </a:ext>
            </a:extLst>
          </p:cNvPr>
          <p:cNvSpPr txBox="1"/>
          <p:nvPr/>
        </p:nvSpPr>
        <p:spPr>
          <a:xfrm>
            <a:off x="2589954" y="2074371"/>
            <a:ext cx="2442846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30% .. 50% (p=.95)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ADD6D7-B0A8-5145-91CC-960F00D1C25B}"/>
              </a:ext>
            </a:extLst>
          </p:cNvPr>
          <p:cNvSpPr txBox="1"/>
          <p:nvPr/>
        </p:nvSpPr>
        <p:spPr>
          <a:xfrm>
            <a:off x="2649736" y="3833325"/>
            <a:ext cx="2442846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35% .. 55% (p=.95)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279058-2D19-194D-90BC-62DA78392894}"/>
              </a:ext>
            </a:extLst>
          </p:cNvPr>
          <p:cNvSpPr txBox="1"/>
          <p:nvPr/>
        </p:nvSpPr>
        <p:spPr>
          <a:xfrm>
            <a:off x="2649736" y="5870132"/>
            <a:ext cx="2442846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41% .. 61% (p=.95)</a:t>
            </a:r>
          </a:p>
        </p:txBody>
      </p:sp>
    </p:spTree>
    <p:extLst>
      <p:ext uri="{BB962C8B-B14F-4D97-AF65-F5344CB8AC3E}">
        <p14:creationId xmlns:p14="http://schemas.microsoft.com/office/powerpoint/2010/main" val="412455876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EC752-D36F-084E-8EFA-FD7D27A5A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Input noise infusion:</a:t>
            </a:r>
          </a:p>
          <a:p>
            <a:endParaRPr lang="en-US" dirty="0"/>
          </a:p>
          <a:p>
            <a:endParaRPr lang="en-US" dirty="0"/>
          </a:p>
          <a:p>
            <a:endParaRPr lang="en-US" sz="4800" dirty="0"/>
          </a:p>
          <a:p>
            <a:pPr marL="875376" lvl="3" indent="0">
              <a:buNone/>
            </a:pPr>
            <a:r>
              <a:rPr lang="en-US" sz="2400" dirty="0"/>
              <a:t>Advantages: </a:t>
            </a:r>
          </a:p>
          <a:p>
            <a:pPr marL="1690717" lvl="4"/>
            <a:r>
              <a:rPr lang="en-US" sz="2000" dirty="0"/>
              <a:t>Tabulator need not be trusted. </a:t>
            </a:r>
          </a:p>
          <a:p>
            <a:pPr marL="1690717" lvl="4"/>
            <a:r>
              <a:rPr lang="en-US" sz="2000" dirty="0"/>
              <a:t>More statistics do not pose additional privacy threats.</a:t>
            </a:r>
          </a:p>
          <a:p>
            <a:endParaRPr lang="en-US" sz="2400" dirty="0"/>
          </a:p>
          <a:p>
            <a:r>
              <a:rPr lang="en-US" dirty="0"/>
              <a:t>Output noise infusion: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22338" lvl="3" indent="0">
              <a:buNone/>
            </a:pPr>
            <a:endParaRPr lang="en-US" sz="2400" dirty="0"/>
          </a:p>
          <a:p>
            <a:pPr marL="922338" lvl="3" indent="0">
              <a:buNone/>
            </a:pPr>
            <a:r>
              <a:rPr lang="en-US" sz="2400" dirty="0"/>
              <a:t>Advantages:</a:t>
            </a:r>
          </a:p>
          <a:p>
            <a:pPr marL="1623379" lvl="4" indent="-342900"/>
            <a:r>
              <a:rPr lang="en-US" sz="2000" dirty="0"/>
              <a:t>More accurate for the same level of privacy</a:t>
            </a:r>
          </a:p>
          <a:p>
            <a:pPr marL="1623379" lvl="4" indent="-342900"/>
            <a:r>
              <a:rPr lang="en-US" sz="2000" dirty="0"/>
              <a:t>Allows  uses of confidential data that do not involve publication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EDE51-37C1-2747-BD5A-3E6C4EE5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Noise can be added in two places:</a:t>
            </a:r>
            <a:br>
              <a:rPr lang="en-US"/>
            </a:br>
            <a:r>
              <a:rPr lang="en-US"/>
              <a:t>1) When data are collected.   2) When statistics are produced.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756C18-4D10-6740-B5A2-930E5F96FD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1210" y="2067772"/>
          <a:ext cx="4493222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530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745260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442432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DBC2C797-7E95-434D-A0B2-619E5C4B8FBE}"/>
              </a:ext>
            </a:extLst>
          </p:cNvPr>
          <p:cNvSpPr/>
          <p:nvPr/>
        </p:nvSpPr>
        <p:spPr>
          <a:xfrm>
            <a:off x="9022722" y="2266601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30..70</a:t>
            </a:r>
            <a:br>
              <a:rPr lang="en-US" sz="1800" dirty="0"/>
            </a:br>
            <a:r>
              <a:rPr lang="en-US" sz="1800" dirty="0"/>
              <a:t>Average Grade: 50..80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16EDBFFC-1CDB-2944-9B0A-6324F96E54A5}"/>
              </a:ext>
            </a:extLst>
          </p:cNvPr>
          <p:cNvSpPr/>
          <p:nvPr/>
        </p:nvSpPr>
        <p:spPr>
          <a:xfrm>
            <a:off x="6628779" y="2563314"/>
            <a:ext cx="1970468" cy="685314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7BCBA8-30AD-264E-90E0-1A07E0C87C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1210" y="5826257"/>
          <a:ext cx="4493222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530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745260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442432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E5645858-A27D-C349-854C-9710D302BFAB}"/>
              </a:ext>
            </a:extLst>
          </p:cNvPr>
          <p:cNvSpPr/>
          <p:nvPr/>
        </p:nvSpPr>
        <p:spPr>
          <a:xfrm>
            <a:off x="9022722" y="6025086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40..60</a:t>
            </a:r>
            <a:br>
              <a:rPr lang="en-US" sz="1800" dirty="0"/>
            </a:br>
            <a:r>
              <a:rPr lang="en-US" sz="1800" dirty="0"/>
              <a:t>Average Grade: 60..70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ight Arrow Callout 11">
            <a:extLst>
              <a:ext uri="{FF2B5EF4-FFF2-40B4-BE49-F238E27FC236}">
                <a16:creationId xmlns:a16="http://schemas.microsoft.com/office/drawing/2014/main" id="{DCBF747D-55B2-CE41-81EF-2A6BEA9A48A5}"/>
              </a:ext>
            </a:extLst>
          </p:cNvPr>
          <p:cNvSpPr/>
          <p:nvPr/>
        </p:nvSpPr>
        <p:spPr>
          <a:xfrm>
            <a:off x="6628779" y="6321799"/>
            <a:ext cx="1970468" cy="685314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A340C3-89BF-A049-B06E-1DC3C64B30FF}"/>
              </a:ext>
            </a:extLst>
          </p:cNvPr>
          <p:cNvCxnSpPr/>
          <p:nvPr/>
        </p:nvCxnSpPr>
        <p:spPr>
          <a:xfrm>
            <a:off x="314798" y="5022761"/>
            <a:ext cx="12354562" cy="0"/>
          </a:xfrm>
          <a:prstGeom prst="line">
            <a:avLst/>
          </a:prstGeom>
          <a:noFill/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6000495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DF12D-3E6C-D149-B88C-61DECF46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 #1: The “sensitivity” of the query.</a:t>
            </a:r>
          </a:p>
          <a:p>
            <a:r>
              <a:rPr lang="en-US" dirty="0"/>
              <a:t>Factor #2: The tradeoff between privacy loss and accuracy.</a:t>
            </a:r>
          </a:p>
          <a:p>
            <a:endParaRPr lang="en-US" dirty="0"/>
          </a:p>
          <a:p>
            <a:r>
              <a:rPr lang="en-US" dirty="0"/>
              <a:t>These factors are based a </a:t>
            </a:r>
            <a:r>
              <a:rPr lang="en-US" i="1" dirty="0"/>
              <a:t>mathematical model for privacy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model is based on the concept of </a:t>
            </a:r>
            <a:r>
              <a:rPr lang="en-US" i="1" dirty="0"/>
              <a:t>adjacent datasets.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What is the difference of any function </a:t>
            </a:r>
            <a:r>
              <a:rPr lang="en-US" i="1" dirty="0"/>
              <a:t>f</a:t>
            </a:r>
            <a:r>
              <a:rPr lang="en-US" dirty="0"/>
              <a:t>() run over these two datasets?   (i.e.  |</a:t>
            </a:r>
            <a:r>
              <a:rPr lang="en-US" i="1" dirty="0"/>
              <a:t>f</a:t>
            </a:r>
            <a:r>
              <a:rPr lang="en-US" dirty="0"/>
              <a:t>(D) – </a:t>
            </a:r>
            <a:r>
              <a:rPr lang="en-US" i="1" dirty="0"/>
              <a:t>f</a:t>
            </a:r>
            <a:r>
              <a:rPr lang="en-US" dirty="0"/>
              <a:t>(D’)| 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38E7F-D118-9045-9EF1-C38ED9CC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amount of noise added depends on two factors.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684DB4-B3B3-9140-83B7-A31EAE5A3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18836"/>
              </p:ext>
            </p:extLst>
          </p:nvPr>
        </p:nvGraphicFramePr>
        <p:xfrm>
          <a:off x="1868941" y="5692916"/>
          <a:ext cx="380833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057113-A734-DC40-A57A-83A84FCB0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39528"/>
              </p:ext>
            </p:extLst>
          </p:nvPr>
        </p:nvGraphicFramePr>
        <p:xfrm>
          <a:off x="6880131" y="5692916"/>
          <a:ext cx="38083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Emerson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4020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1F3851-068E-A640-B337-77F4D50E3B78}"/>
              </a:ext>
            </a:extLst>
          </p:cNvPr>
          <p:cNvSpPr txBox="1"/>
          <p:nvPr/>
        </p:nvSpPr>
        <p:spPr>
          <a:xfrm>
            <a:off x="2101193" y="5206279"/>
            <a:ext cx="3742882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Dataset D: without Emerson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64AE8-71DD-8247-8E85-7DC97552E75F}"/>
              </a:ext>
            </a:extLst>
          </p:cNvPr>
          <p:cNvSpPr txBox="1"/>
          <p:nvPr/>
        </p:nvSpPr>
        <p:spPr>
          <a:xfrm>
            <a:off x="7046934" y="5206279"/>
            <a:ext cx="3385412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Dataset D’: with Emerson</a:t>
            </a:r>
          </a:p>
        </p:txBody>
      </p:sp>
    </p:spTree>
    <p:extLst>
      <p:ext uri="{BB962C8B-B14F-4D97-AF65-F5344CB8AC3E}">
        <p14:creationId xmlns:p14="http://schemas.microsoft.com/office/powerpoint/2010/main" val="1757835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31080" lvl="1" indent="-514350">
              <a:buFont typeface="+mj-lt"/>
              <a:buAutoNum type="arabicPeriod"/>
            </a:pPr>
            <a:r>
              <a:rPr lang="en-US" dirty="0"/>
              <a:t>Traditional Disclosure Limitation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/>
              <a:t>Introducing Differential Privacy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/>
              <a:t>Microdata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</p:spTree>
    <p:extLst>
      <p:ext uri="{BB962C8B-B14F-4D97-AF65-F5344CB8AC3E}">
        <p14:creationId xmlns:p14="http://schemas.microsoft.com/office/powerpoint/2010/main" val="20901494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DF12D-3E6C-D149-B88C-61DECF46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Counting queries: </a:t>
            </a:r>
            <a:r>
              <a:rPr lang="el-GR" dirty="0"/>
              <a:t>Δ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 = 1</a:t>
            </a:r>
          </a:p>
          <a:p>
            <a:endParaRPr lang="en-US" dirty="0"/>
          </a:p>
          <a:p>
            <a:r>
              <a:rPr lang="en-US" dirty="0"/>
              <a:t>Average Grade: </a:t>
            </a:r>
            <a:r>
              <a:rPr lang="el-GR" dirty="0"/>
              <a:t>Δ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 = 100 / n</a:t>
            </a:r>
          </a:p>
          <a:p>
            <a:endParaRPr lang="en-US" dirty="0"/>
          </a:p>
          <a:p>
            <a:r>
              <a:rPr lang="en-US" dirty="0"/>
              <a:t>The amount of noise added is ~ </a:t>
            </a:r>
            <a:r>
              <a:rPr lang="el-GR" dirty="0"/>
              <a:t>Δ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38E7F-D118-9045-9EF1-C38ED9CC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 #1: The sensitivity of the query: </a:t>
            </a:r>
            <a:br>
              <a:rPr lang="en-US" dirty="0"/>
            </a:br>
            <a:r>
              <a:rPr lang="en-US" dirty="0"/>
              <a:t>How much can f() change for any two adjacent datasets?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684DB4-B3B3-9140-83B7-A31EAE5A3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11371"/>
              </p:ext>
            </p:extLst>
          </p:nvPr>
        </p:nvGraphicFramePr>
        <p:xfrm>
          <a:off x="2101416" y="2252292"/>
          <a:ext cx="380833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057113-A734-DC40-A57A-83A84FCB0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52823"/>
              </p:ext>
            </p:extLst>
          </p:nvPr>
        </p:nvGraphicFramePr>
        <p:xfrm>
          <a:off x="7112606" y="2252292"/>
          <a:ext cx="38083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Emerson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4020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1F3851-068E-A640-B337-77F4D50E3B78}"/>
              </a:ext>
            </a:extLst>
          </p:cNvPr>
          <p:cNvSpPr txBox="1"/>
          <p:nvPr/>
        </p:nvSpPr>
        <p:spPr>
          <a:xfrm>
            <a:off x="2333668" y="1765655"/>
            <a:ext cx="3742882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Dataset D: without Emerson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64AE8-71DD-8247-8E85-7DC97552E75F}"/>
              </a:ext>
            </a:extLst>
          </p:cNvPr>
          <p:cNvSpPr txBox="1"/>
          <p:nvPr/>
        </p:nvSpPr>
        <p:spPr>
          <a:xfrm>
            <a:off x="7279409" y="1765655"/>
            <a:ext cx="3385412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Dataset D’: with Emerson</a:t>
            </a:r>
          </a:p>
        </p:txBody>
      </p:sp>
    </p:spTree>
    <p:extLst>
      <p:ext uri="{BB962C8B-B14F-4D97-AF65-F5344CB8AC3E}">
        <p14:creationId xmlns:p14="http://schemas.microsoft.com/office/powerpoint/2010/main" val="393081554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DF12D-3E6C-D149-B88C-61DECF46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Differential privacy uses the parameter </a:t>
            </a:r>
            <a:r>
              <a:rPr lang="el-GR" dirty="0"/>
              <a:t>ε</a:t>
            </a:r>
            <a:r>
              <a:rPr lang="en-US" dirty="0"/>
              <a:t> (epsilon) to describe the privacy/accuracy tradeoff.</a:t>
            </a:r>
          </a:p>
          <a:p>
            <a:pPr marL="875376" lvl="3" indent="0">
              <a:buNone/>
            </a:pPr>
            <a:r>
              <a:rPr lang="el-GR" dirty="0"/>
              <a:t>ε</a:t>
            </a:r>
            <a:r>
              <a:rPr lang="en-US" dirty="0"/>
              <a:t> = 0  — No accuracy, full privacy</a:t>
            </a:r>
          </a:p>
          <a:p>
            <a:pPr marL="875376" lvl="3" indent="0">
              <a:buNone/>
            </a:pPr>
            <a:r>
              <a:rPr lang="el-GR" dirty="0"/>
              <a:t>ε</a:t>
            </a:r>
            <a:r>
              <a:rPr lang="en-US" dirty="0"/>
              <a:t> = ∞ — No privacy, full accuracy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38E7F-D118-9045-9EF1-C38ED9CC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#2: The tradeoff between privacy loss and accuracy.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804BA-9195-8643-91C7-0F0B6E9E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 r="8378"/>
          <a:stretch/>
        </p:blipFill>
        <p:spPr>
          <a:xfrm>
            <a:off x="2663979" y="1162372"/>
            <a:ext cx="7346234" cy="5376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3E9842-934C-C142-9602-060C9CDBEA42}"/>
              </a:ext>
            </a:extLst>
          </p:cNvPr>
          <p:cNvSpPr txBox="1"/>
          <p:nvPr/>
        </p:nvSpPr>
        <p:spPr>
          <a:xfrm>
            <a:off x="5904853" y="6196943"/>
            <a:ext cx="1569210" cy="50064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privacy loss</a:t>
            </a:r>
          </a:p>
        </p:txBody>
      </p:sp>
    </p:spTree>
    <p:extLst>
      <p:ext uri="{BB962C8B-B14F-4D97-AF65-F5344CB8AC3E}">
        <p14:creationId xmlns:p14="http://schemas.microsoft.com/office/powerpoint/2010/main" val="110343404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77C87F-E1CB-A94A-9BC0-57DDCE5A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02C57-1D3A-9B45-B086-9620FC6C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inverts the model of privacy preserving data releases.</a:t>
            </a: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88FDEA12-B407-084B-8C36-551D962D6304}"/>
              </a:ext>
            </a:extLst>
          </p:cNvPr>
          <p:cNvSpPr/>
          <p:nvPr/>
        </p:nvSpPr>
        <p:spPr>
          <a:xfrm>
            <a:off x="4650098" y="3613343"/>
            <a:ext cx="2635161" cy="2628373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Privacy-</a:t>
            </a:r>
            <a:r>
              <a:rPr lang="en-US" dirty="0"/>
              <a:t>Preserving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 Release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9BA3CE4F-1875-0D4A-9384-BDED52F16C6D}"/>
              </a:ext>
            </a:extLst>
          </p:cNvPr>
          <p:cNvSpPr/>
          <p:nvPr/>
        </p:nvSpPr>
        <p:spPr>
          <a:xfrm>
            <a:off x="731477" y="4235922"/>
            <a:ext cx="1488244" cy="1383217"/>
          </a:xfrm>
          <a:prstGeom prst="can">
            <a:avLst/>
          </a:prstGeom>
          <a:solidFill>
            <a:srgbClr val="FFFFFF"/>
          </a:solidFill>
          <a:ln w="76200" cap="flat">
            <a:solidFill>
              <a:srgbClr val="C0000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Sensitive dataset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1CD19DDB-D0D0-5148-A073-8DF025C3D185}"/>
              </a:ext>
            </a:extLst>
          </p:cNvPr>
          <p:cNvSpPr/>
          <p:nvPr/>
        </p:nvSpPr>
        <p:spPr>
          <a:xfrm>
            <a:off x="2864644" y="4492541"/>
            <a:ext cx="1481070" cy="869980"/>
          </a:xfrm>
          <a:prstGeom prst="homePlate">
            <a:avLst/>
          </a:prstGeom>
          <a:solidFill>
            <a:srgbClr val="FFFFFF"/>
          </a:solidFill>
          <a:ln w="76200" cap="flat">
            <a:solidFill>
              <a:srgbClr val="A81F3D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 hoc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Rules</a:t>
            </a: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0A132891-01B4-0849-8D75-51CCFCE319A2}"/>
              </a:ext>
            </a:extLst>
          </p:cNvPr>
          <p:cNvSpPr/>
          <p:nvPr/>
        </p:nvSpPr>
        <p:spPr>
          <a:xfrm>
            <a:off x="10719870" y="3795071"/>
            <a:ext cx="1780736" cy="2264916"/>
          </a:xfrm>
          <a:prstGeom prst="foldedCorner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Formal Privacy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Definition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ABDE2C58-61DA-A349-A9DC-8C466C5942D0}"/>
              </a:ext>
            </a:extLst>
          </p:cNvPr>
          <p:cNvSpPr/>
          <p:nvPr/>
        </p:nvSpPr>
        <p:spPr>
          <a:xfrm flipH="1">
            <a:off x="7422184" y="3747439"/>
            <a:ext cx="2560285" cy="2347307"/>
          </a:xfrm>
          <a:prstGeom prst="homePlate">
            <a:avLst>
              <a:gd name="adj" fmla="val 38298"/>
            </a:avLst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Methods that implement the privacy definition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22EE3876-28D0-1F41-A4E3-E4FB4953673B}"/>
              </a:ext>
            </a:extLst>
          </p:cNvPr>
          <p:cNvSpPr/>
          <p:nvPr/>
        </p:nvSpPr>
        <p:spPr>
          <a:xfrm>
            <a:off x="7285259" y="6917108"/>
            <a:ext cx="1488244" cy="1383217"/>
          </a:xfrm>
          <a:prstGeom prst="can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Sensitive dataset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EEF2BEBB-9334-0B46-B327-00C3CB1383EE}"/>
              </a:ext>
            </a:extLst>
          </p:cNvPr>
          <p:cNvSpPr/>
          <p:nvPr/>
        </p:nvSpPr>
        <p:spPr>
          <a:xfrm>
            <a:off x="7627385" y="1428914"/>
            <a:ext cx="1655672" cy="1383217"/>
          </a:xfrm>
          <a:prstGeom prst="can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Privacy Parameters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BEEF0EC-8BD7-2748-93CB-F5CD753B7C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11211" y="2720927"/>
            <a:ext cx="935307" cy="1095516"/>
          </a:xfrm>
          <a:prstGeom prst="curvedConnector3">
            <a:avLst/>
          </a:prstGeom>
          <a:noFill/>
          <a:ln w="762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55E5FA86-C5E1-2043-9324-AD77B48F051F}"/>
              </a:ext>
            </a:extLst>
          </p:cNvPr>
          <p:cNvCxnSpPr>
            <a:stCxn id="10" idx="1"/>
            <a:endCxn id="9" idx="2"/>
          </p:cNvCxnSpPr>
          <p:nvPr/>
        </p:nvCxnSpPr>
        <p:spPr>
          <a:xfrm rot="5400000" flipH="1" flipV="1">
            <a:off x="8179415" y="5944712"/>
            <a:ext cx="822362" cy="1122431"/>
          </a:xfrm>
          <a:prstGeom prst="curvedConnector3">
            <a:avLst/>
          </a:prstGeom>
          <a:noFill/>
          <a:ln w="762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0B92C3-A084-1A49-B376-5602E7D38518}"/>
              </a:ext>
            </a:extLst>
          </p:cNvPr>
          <p:cNvSpPr txBox="1"/>
          <p:nvPr/>
        </p:nvSpPr>
        <p:spPr>
          <a:xfrm>
            <a:off x="1399304" y="2937951"/>
            <a:ext cx="4784520" cy="869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/>
              <a:t>Previously we started with rules and hoped that they protected privacy:</a:t>
            </a: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7115C-B041-C744-A233-D5F93793DDB5}"/>
              </a:ext>
            </a:extLst>
          </p:cNvPr>
          <p:cNvSpPr txBox="1"/>
          <p:nvPr/>
        </p:nvSpPr>
        <p:spPr>
          <a:xfrm>
            <a:off x="10277145" y="2430457"/>
            <a:ext cx="2925460" cy="1239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/>
              <a:t>Differential privacy starts with a formal privacy definition.</a:t>
            </a: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6E6A8E46-4C76-864C-89DA-CB3BAB0CF8A1}"/>
              </a:ext>
            </a:extLst>
          </p:cNvPr>
          <p:cNvCxnSpPr>
            <a:stCxn id="7" idx="1"/>
            <a:endCxn id="9" idx="1"/>
          </p:cNvCxnSpPr>
          <p:nvPr/>
        </p:nvCxnSpPr>
        <p:spPr>
          <a:xfrm rot="10800000">
            <a:off x="9982470" y="4921093"/>
            <a:ext cx="737401" cy="6436"/>
          </a:xfrm>
          <a:prstGeom prst="curvedConnector3">
            <a:avLst/>
          </a:prstGeom>
          <a:noFill/>
          <a:ln w="762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Horizontal Scroll 28">
            <a:extLst>
              <a:ext uri="{FF2B5EF4-FFF2-40B4-BE49-F238E27FC236}">
                <a16:creationId xmlns:a16="http://schemas.microsoft.com/office/drawing/2014/main" id="{EDA0F9F0-FF75-6C4E-B074-63B76B65C55D}"/>
              </a:ext>
            </a:extLst>
          </p:cNvPr>
          <p:cNvSpPr/>
          <p:nvPr/>
        </p:nvSpPr>
        <p:spPr>
          <a:xfrm>
            <a:off x="4650097" y="3606905"/>
            <a:ext cx="2635161" cy="2628373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Privacy-</a:t>
            </a:r>
            <a:r>
              <a:rPr lang="en-US" dirty="0"/>
              <a:t>Preserving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 Release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93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9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31080" lvl="1" indent="-514350">
              <a:buFont typeface="+mj-lt"/>
              <a:buAutoNum type="arabicPeriod"/>
            </a:pPr>
            <a:r>
              <a:rPr lang="en-US" dirty="0"/>
              <a:t>Traditional Disclosure Limitation ✔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Introducing Differential Privacy </a:t>
            </a:r>
            <a:r>
              <a:rPr lang="en-US" dirty="0"/>
              <a:t>✔</a:t>
            </a:r>
            <a:endParaRPr lang="en-US" dirty="0">
              <a:solidFill>
                <a:schemeClr val="tx1"/>
              </a:solidFill>
            </a:endParaRP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Microdata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Conclusion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</p:spTree>
    <p:extLst>
      <p:ext uri="{BB962C8B-B14F-4D97-AF65-F5344CB8AC3E}">
        <p14:creationId xmlns:p14="http://schemas.microsoft.com/office/powerpoint/2010/main" val="4683328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17596-E92B-DC47-8BEF-038F1CB97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FD7C51-45BA-7F4B-ACE2-DE98D23E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DCE37-7B5C-C946-875F-028C99B013E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4B13A-D51E-2C43-BADE-8915AED1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48" y="898902"/>
            <a:ext cx="10797352" cy="49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252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0007-9F20-F74F-A10D-3244B7E38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say we want to publish this microdata: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say Emerson’s report card is lost on the way home: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417D1-67B9-9040-940A-41DC4657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problem: what do we do about microdata?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311246-4FBC-6942-9B62-F7E4275C7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1662" y="2532521"/>
          <a:ext cx="38083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Emerson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4020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5" name="Pentagon 4">
            <a:extLst>
              <a:ext uri="{FF2B5EF4-FFF2-40B4-BE49-F238E27FC236}">
                <a16:creationId xmlns:a16="http://schemas.microsoft.com/office/drawing/2014/main" id="{9CADDC4A-5DBC-CB43-B6BF-63FFED38B6D4}"/>
              </a:ext>
            </a:extLst>
          </p:cNvPr>
          <p:cNvSpPr/>
          <p:nvPr/>
        </p:nvSpPr>
        <p:spPr>
          <a:xfrm>
            <a:off x="5057443" y="2532521"/>
            <a:ext cx="2897747" cy="1977975"/>
          </a:xfrm>
          <a:prstGeom prst="homePlate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NOT DIFFERENTIALLY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PRIVATE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187EFB-ADC3-7B43-9769-7D86F9B9EF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62640" y="2553661"/>
          <a:ext cx="380833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771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179589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099971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ID#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4020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DDFA24B-81A3-DE4D-AF0D-39E05FCE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086" y="5733572"/>
            <a:ext cx="2920968" cy="3502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0BE21B-D337-A24B-8B30-D831B7524D9D}"/>
              </a:ext>
            </a:extLst>
          </p:cNvPr>
          <p:cNvSpPr txBox="1"/>
          <p:nvPr/>
        </p:nvSpPr>
        <p:spPr>
          <a:xfrm>
            <a:off x="5550794" y="6207617"/>
            <a:ext cx="1405704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EMERSON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29B1E-3F97-464F-A065-DD0CC694E9C9}"/>
              </a:ext>
            </a:extLst>
          </p:cNvPr>
          <p:cNvSpPr txBox="1"/>
          <p:nvPr/>
        </p:nvSpPr>
        <p:spPr>
          <a:xfrm>
            <a:off x="5664557" y="6578300"/>
            <a:ext cx="442299" cy="50064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F5F79-604A-7C49-897A-C7CFBEF9F5B1}"/>
              </a:ext>
            </a:extLst>
          </p:cNvPr>
          <p:cNvSpPr txBox="1"/>
          <p:nvPr/>
        </p:nvSpPr>
        <p:spPr>
          <a:xfrm>
            <a:off x="5778320" y="7081535"/>
            <a:ext cx="338104" cy="50064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203DE-E81B-0544-B41A-6D65683B98A3}"/>
              </a:ext>
            </a:extLst>
          </p:cNvPr>
          <p:cNvSpPr txBox="1"/>
          <p:nvPr/>
        </p:nvSpPr>
        <p:spPr>
          <a:xfrm>
            <a:off x="5768752" y="7491843"/>
            <a:ext cx="338104" cy="50064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69802-0BB8-9749-8031-D491B84BC6E7}"/>
              </a:ext>
            </a:extLst>
          </p:cNvPr>
          <p:cNvSpPr txBox="1"/>
          <p:nvPr/>
        </p:nvSpPr>
        <p:spPr>
          <a:xfrm>
            <a:off x="5915542" y="7976924"/>
            <a:ext cx="338104" cy="50064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18125-E231-B840-A5CE-91D21F6A3CF4}"/>
              </a:ext>
            </a:extLst>
          </p:cNvPr>
          <p:cNvSpPr txBox="1"/>
          <p:nvPr/>
        </p:nvSpPr>
        <p:spPr>
          <a:xfrm>
            <a:off x="8693239" y="6207617"/>
            <a:ext cx="3976121" cy="3085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As a result of the data release, Emerson’s affect can be determined from the microdata.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 only solution is to add noise to microdata or produce synthetic microdata.</a:t>
            </a:r>
          </a:p>
        </p:txBody>
      </p:sp>
    </p:spTree>
    <p:extLst>
      <p:ext uri="{BB962C8B-B14F-4D97-AF65-F5344CB8AC3E}">
        <p14:creationId xmlns:p14="http://schemas.microsoft.com/office/powerpoint/2010/main" val="40397775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EC752-D36F-084E-8EFA-FD7D27A5A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noise infusion:</a:t>
            </a:r>
          </a:p>
          <a:p>
            <a:endParaRPr lang="en-US" dirty="0"/>
          </a:p>
          <a:p>
            <a:endParaRPr lang="en-US" dirty="0"/>
          </a:p>
          <a:p>
            <a:endParaRPr lang="en-US" sz="4800" dirty="0"/>
          </a:p>
          <a:p>
            <a:pPr marL="875376" lvl="3" indent="0">
              <a:buNone/>
            </a:pPr>
            <a:r>
              <a:rPr lang="en-US" sz="2400" dirty="0"/>
              <a:t>Advantages: </a:t>
            </a:r>
          </a:p>
          <a:p>
            <a:pPr marL="1690717" lvl="4"/>
            <a:r>
              <a:rPr lang="en-US" sz="2000" dirty="0"/>
              <a:t>Tabulator need not be trusted. </a:t>
            </a:r>
          </a:p>
          <a:p>
            <a:pPr marL="1690717" lvl="4"/>
            <a:r>
              <a:rPr lang="en-US" sz="2000" dirty="0"/>
              <a:t>More statistics do not pose additional privacy threats.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EDE51-37C1-2747-BD5A-3E6C4EE5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problem: so much noise needs to be added, the microdata are virtually useless.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756C18-4D10-6740-B5A2-930E5F96FD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1210" y="2067772"/>
          <a:ext cx="4493222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530">
                  <a:extLst>
                    <a:ext uri="{9D8B030D-6E8A-4147-A177-3AD203B41FA5}">
                      <a16:colId xmlns:a16="http://schemas.microsoft.com/office/drawing/2014/main" val="4105104416"/>
                    </a:ext>
                  </a:extLst>
                </a:gridCol>
                <a:gridCol w="1745260">
                  <a:extLst>
                    <a:ext uri="{9D8B030D-6E8A-4147-A177-3AD203B41FA5}">
                      <a16:colId xmlns:a16="http://schemas.microsoft.com/office/drawing/2014/main" val="4224417100"/>
                    </a:ext>
                  </a:extLst>
                </a:gridCol>
                <a:gridCol w="1442432">
                  <a:extLst>
                    <a:ext uri="{9D8B030D-6E8A-4147-A177-3AD203B41FA5}">
                      <a16:colId xmlns:a16="http://schemas.microsoft.com/office/drawing/2014/main" val="3596177503"/>
                    </a:ext>
                  </a:extLst>
                </a:gridCol>
              </a:tblGrid>
              <a:tr h="316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Affect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40679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3446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Bobbie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3301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60654"/>
                  </a:ext>
                </a:extLst>
              </a:tr>
              <a:tr h="31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Happy +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 +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1077"/>
                  </a:ext>
                </a:extLst>
              </a:tr>
            </a:tbl>
          </a:graphicData>
        </a:graphic>
      </p:graphicFrame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DBC2C797-7E95-434D-A0B2-619E5C4B8FBE}"/>
              </a:ext>
            </a:extLst>
          </p:cNvPr>
          <p:cNvSpPr/>
          <p:nvPr/>
        </p:nvSpPr>
        <p:spPr>
          <a:xfrm>
            <a:off x="9022722" y="2266601"/>
            <a:ext cx="2954628" cy="1278740"/>
          </a:xfrm>
          <a:prstGeom prst="horizontalScroll">
            <a:avLst/>
          </a:prstGeom>
          <a:solidFill>
            <a:srgbClr val="FFFFFF"/>
          </a:solidFill>
          <a:ln w="76200" cap="flat">
            <a:solidFill>
              <a:srgbClr val="00B050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Students: 4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Percent Happy: 30..70</a:t>
            </a:r>
            <a:br>
              <a:rPr lang="en-US" sz="1800" dirty="0"/>
            </a:br>
            <a:r>
              <a:rPr lang="en-US" sz="1800" dirty="0"/>
              <a:t>Average Grade: 50..80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16EDBFFC-1CDB-2944-9B0A-6324F96E54A5}"/>
              </a:ext>
            </a:extLst>
          </p:cNvPr>
          <p:cNvSpPr/>
          <p:nvPr/>
        </p:nvSpPr>
        <p:spPr>
          <a:xfrm>
            <a:off x="6628779" y="2563314"/>
            <a:ext cx="1970468" cy="685314"/>
          </a:xfrm>
          <a:prstGeom prst="rightArrowCallout">
            <a:avLst/>
          </a:prstGeom>
          <a:solidFill>
            <a:srgbClr val="FFFFFF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Statistical Tabulation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00011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31080" lvl="1" indent="-514350">
              <a:buFont typeface="+mj-lt"/>
              <a:buAutoNum type="arabicPeriod"/>
            </a:pPr>
            <a:r>
              <a:rPr lang="en-US" dirty="0"/>
              <a:t>Traditional Disclosure Limitation ✔</a:t>
            </a: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Introducing Differential Privacy </a:t>
            </a:r>
            <a:r>
              <a:rPr lang="en-US" dirty="0"/>
              <a:t>✔</a:t>
            </a:r>
            <a:endParaRPr lang="en-US" dirty="0">
              <a:solidFill>
                <a:schemeClr val="tx1"/>
              </a:solidFill>
            </a:endParaRP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Microdata </a:t>
            </a:r>
            <a:r>
              <a:rPr lang="en-US" dirty="0"/>
              <a:t>✔</a:t>
            </a:r>
            <a:endParaRPr lang="en-US" dirty="0">
              <a:solidFill>
                <a:schemeClr val="tx1"/>
              </a:solidFill>
            </a:endParaRPr>
          </a:p>
          <a:p>
            <a:pPr marL="831080" lvl="1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Conclusion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</p:spTree>
    <p:extLst>
      <p:ext uri="{BB962C8B-B14F-4D97-AF65-F5344CB8AC3E}">
        <p14:creationId xmlns:p14="http://schemas.microsoft.com/office/powerpoint/2010/main" val="118643951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BE74C-64CF-E44E-AC8A-1AC7A2A2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4F9B2-490F-2D41-9596-C9AC19F8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B4C059-9C1F-FE4E-B0BA-1DCE5E271F7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255" y="704570"/>
            <a:ext cx="5219741" cy="59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314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A9B56B-7215-E94F-911E-AB25B23AB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 privacy is just 11 years old.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Today’s public key cryptography was invented in 1976-1978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public key cryptography in 1989?</a:t>
            </a:r>
          </a:p>
          <a:p>
            <a:pPr lvl="1"/>
            <a:r>
              <a:rPr lang="en-US" dirty="0"/>
              <a:t>No standardized implementations. No SSL/TLS. No S/MIME or PGP.</a:t>
            </a:r>
          </a:p>
          <a:p>
            <a:pPr lvl="1"/>
            <a:r>
              <a:rPr lang="en-US" dirty="0"/>
              <a:t>Very few people knew how to build systems that used crypto.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8EF897-716A-BF42-863E-E9BE63F3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was invented in 2006 by </a:t>
            </a:r>
            <a:br>
              <a:rPr lang="en-US" dirty="0"/>
            </a:br>
            <a:r>
              <a:rPr lang="en-US" dirty="0" err="1"/>
              <a:t>Dwork</a:t>
            </a:r>
            <a:r>
              <a:rPr lang="en-US" dirty="0"/>
              <a:t>, </a:t>
            </a:r>
            <a:r>
              <a:rPr lang="en-US" dirty="0" err="1"/>
              <a:t>McSherry</a:t>
            </a:r>
            <a:r>
              <a:rPr lang="en-US" dirty="0"/>
              <a:t>, </a:t>
            </a:r>
            <a:r>
              <a:rPr lang="en-US" dirty="0" err="1"/>
              <a:t>Nissim</a:t>
            </a:r>
            <a:r>
              <a:rPr lang="en-US" dirty="0"/>
              <a:t> and Smith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C5E57-2424-FF43-84BF-99423462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676" y="1064747"/>
            <a:ext cx="2064631" cy="2335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06129-135F-484A-8463-CEF1DF2C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755" y="4550107"/>
            <a:ext cx="3759200" cy="215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64C3D-C00F-BE48-8351-719FDD1D2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848" y="4550107"/>
            <a:ext cx="2361181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5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B6F4-B833-A249-BB9F-A7F2F9682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041088-180E-9E40-9777-54623335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disclosure limitation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D9D45-793B-E64E-8865-92CB590D55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EC335-CBE1-2E40-8F65-F4FC76DA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80" y="135403"/>
            <a:ext cx="6231950" cy="67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532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DF12D-3E6C-D149-B88C-61DECF46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should the accuracy be spent?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values should be reported exactly (with no privacy)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possible bounds (sensitivity) of a person’s data?</a:t>
            </a:r>
          </a:p>
          <a:p>
            <a:pPr marL="316730" lvl="1" indent="0">
              <a:buNone/>
            </a:pPr>
            <a:r>
              <a:rPr lang="en-US" dirty="0"/>
              <a:t>e.g. If reporting average student age, can students be 5..18 or 5..115?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convey privacy guarantees to public?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38E7F-D118-9045-9EF1-C38ED9CC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choices for policy makers</a:t>
            </a:r>
          </a:p>
        </p:txBody>
      </p:sp>
    </p:spTree>
    <p:extLst>
      <p:ext uri="{BB962C8B-B14F-4D97-AF65-F5344CB8AC3E}">
        <p14:creationId xmlns:p14="http://schemas.microsoft.com/office/powerpoint/2010/main" val="41201957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Avoidance at the BOC, ca. 1992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97D43-DF0B-554D-AB19-38EA579DB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38" y="1292352"/>
            <a:ext cx="6266882" cy="8099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50114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tables can disclose information about individual people and firms.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05" t="7820" r="9108" b="3234"/>
          <a:stretch/>
        </p:blipFill>
        <p:spPr>
          <a:xfrm>
            <a:off x="325119" y="1292352"/>
            <a:ext cx="12107128" cy="6360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040" y="7652513"/>
            <a:ext cx="11216640" cy="1608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Sensitive data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values: “a data item which a data user could utilize to calculate another individual’s or establishment’s data. Sensitive data values must not be disclosed.”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2814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suppression: “A disclosure avoidance technique in which the sensitive data in the publication is replaced with a ‘(D)’ 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2" y="1292352"/>
            <a:ext cx="11729758" cy="65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33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Tables with marginal totals require complementary suppression.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5" y="2909555"/>
            <a:ext cx="12079348" cy="5386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3801" y="5531500"/>
            <a:ext cx="2220685" cy="615553"/>
          </a:xfrm>
          <a:prstGeom prst="rect">
            <a:avLst/>
          </a:prstGeom>
          <a:solidFill>
            <a:srgbClr val="FFFF00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69473" y="4789125"/>
            <a:ext cx="2220685" cy="615553"/>
          </a:xfrm>
          <a:prstGeom prst="rect">
            <a:avLst/>
          </a:prstGeom>
          <a:solidFill>
            <a:srgbClr val="FFFF00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69473" y="5514025"/>
            <a:ext cx="2220685" cy="615553"/>
          </a:xfrm>
          <a:prstGeom prst="rect">
            <a:avLst/>
          </a:prstGeom>
          <a:solidFill>
            <a:srgbClr val="FFFF00"/>
          </a:solidFill>
          <a:ln w="76200" cap="flat">
            <a:solidFill>
              <a:schemeClr val="accent1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4A64F-A5FB-F746-B16C-6C441D03275C}"/>
              </a:ext>
            </a:extLst>
          </p:cNvPr>
          <p:cNvSpPr/>
          <p:nvPr/>
        </p:nvSpPr>
        <p:spPr>
          <a:xfrm>
            <a:off x="325119" y="8105185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Complementary Suppression: “Suppressions which prevent a user from deriving a sensitive data value from additive table relationships”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8059B-0EDC-5E42-B441-666289BC9BE7}"/>
              </a:ext>
            </a:extLst>
          </p:cNvPr>
          <p:cNvSpPr txBox="1"/>
          <p:nvPr/>
        </p:nvSpPr>
        <p:spPr>
          <a:xfrm>
            <a:off x="3436834" y="2889930"/>
            <a:ext cx="1105942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A81F3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TOTALS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875D2-967F-4C44-AF41-7C235B72AE3A}"/>
              </a:ext>
            </a:extLst>
          </p:cNvPr>
          <p:cNvSpPr txBox="1"/>
          <p:nvPr/>
        </p:nvSpPr>
        <p:spPr>
          <a:xfrm>
            <a:off x="3309098" y="1556524"/>
            <a:ext cx="4747964" cy="1239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A81F3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173,536 = 14,566 + 45,105 + 113,865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A81F3D"/>
                </a:solidFill>
              </a:rPr>
              <a:t>   84,842 =  5,413 + (D) + 63,252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A81F3D"/>
                </a:solidFill>
              </a:rPr>
              <a:t>      ∴ (D) =   16,177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A81F3D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E6903-17E8-C740-9F57-FEE804899BE9}"/>
              </a:ext>
            </a:extLst>
          </p:cNvPr>
          <p:cNvSpPr/>
          <p:nvPr/>
        </p:nvSpPr>
        <p:spPr>
          <a:xfrm>
            <a:off x="2748563" y="3874576"/>
            <a:ext cx="9910476" cy="929899"/>
          </a:xfrm>
          <a:prstGeom prst="ellipse">
            <a:avLst/>
          </a:prstGeom>
          <a:noFill/>
          <a:ln w="76200" cap="flat">
            <a:solidFill>
              <a:srgbClr val="A81F3D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1E8461-6F5E-8A4B-A772-812274634F47}"/>
              </a:ext>
            </a:extLst>
          </p:cNvPr>
          <p:cNvSpPr/>
          <p:nvPr/>
        </p:nvSpPr>
        <p:spPr>
          <a:xfrm flipV="1">
            <a:off x="2805574" y="3712397"/>
            <a:ext cx="2696324" cy="3835277"/>
          </a:xfrm>
          <a:prstGeom prst="ellipse">
            <a:avLst/>
          </a:prstGeom>
          <a:noFill/>
          <a:ln w="76200" cap="flat">
            <a:solidFill>
              <a:srgbClr val="A81F3D"/>
            </a:solidFill>
            <a:prstDash val="solid"/>
            <a:bevel/>
          </a:ln>
          <a:effectLst>
            <a:outerShdw blurRad="635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576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87" y="2371593"/>
            <a:ext cx="12225894" cy="534316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5CFF6-D49A-F142-A13D-881D32828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table is not adequately suppressed!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cell suppression:</a:t>
            </a:r>
            <a:br>
              <a:rPr lang="en-US"/>
            </a:br>
            <a:r>
              <a:rPr lang="en-US"/>
              <a:t>1. It’s hard to get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225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062"/>
          <a:stretch/>
        </p:blipFill>
        <p:spPr>
          <a:xfrm>
            <a:off x="150734" y="2351314"/>
            <a:ext cx="12026484" cy="56823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428222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76200" cap="flat">
          <a:solidFill>
            <a:schemeClr val="accent1"/>
          </a:solidFill>
          <a:prstDash val="solid"/>
          <a:bevel/>
        </a:ln>
        <a:effectLst>
          <a:outerShdw blurRad="635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chemeClr val="accent1"/>
          </a:solidFill>
          <a:prstDash val="solid"/>
          <a:bevel/>
        </a:ln>
        <a:effectLst>
          <a:outerShdw blurRad="635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76200" cap="flat">
          <a:solidFill>
            <a:schemeClr val="accent1"/>
          </a:solidFill>
          <a:prstDash val="solid"/>
          <a:bevel/>
        </a:ln>
        <a:effectLst>
          <a:outerShdw blurRad="635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chemeClr val="accent1"/>
          </a:solidFill>
          <a:prstDash val="solid"/>
          <a:bevel/>
        </a:ln>
        <a:effectLst>
          <a:outerShdw blurRad="635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7D9E52542834C9BEFF48A5971C7F6" ma:contentTypeVersion="0" ma:contentTypeDescription="Create a new document." ma:contentTypeScope="" ma:versionID="4d2d896bf58b2a54c3d45b2b4c70a5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3F7AFD-825E-4ED6-A66A-474EC6646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903360-50D5-4705-91B4-89F3C2D34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9D5AD-F6A7-45C9-B7F4-7760A51F01B5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6341</TotalTime>
  <Words>1631</Words>
  <Application>Microsoft Macintosh PowerPoint</Application>
  <PresentationFormat>Custom</PresentationFormat>
  <Paragraphs>600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 Neue</vt:lpstr>
      <vt:lpstr>Default</vt:lpstr>
      <vt:lpstr>Introduction to Differential Privacy</vt:lpstr>
      <vt:lpstr>Outline for today’s talk</vt:lpstr>
      <vt:lpstr>Traditional disclosure limitation</vt:lpstr>
      <vt:lpstr>Disclosure Avoidance at the BOC, ca. 1992</vt:lpstr>
      <vt:lpstr>Statistical tables can disclose information about individual people and firms.</vt:lpstr>
      <vt:lpstr>Cell suppression: “A disclosure avoidance technique in which the sensitive data in the publication is replaced with a ‘(D)’ “</vt:lpstr>
      <vt:lpstr>Tables with marginal totals require complementary suppression.</vt:lpstr>
      <vt:lpstr>Problems with cell suppression: 1. It’s hard to get right.</vt:lpstr>
      <vt:lpstr>Solution</vt:lpstr>
      <vt:lpstr>Problems with cell suppression: 1. It’s hard to get right.   2. It’s vulnerable to external data.</vt:lpstr>
      <vt:lpstr>Problems with cell suppression: 1. It’s hard to get right.   2. It’s vulnerable to external data. 3. It doesn’t work well with time-series data</vt:lpstr>
      <vt:lpstr>The Census Bureau has used these kinds of rules to protect privacy for decades</vt:lpstr>
      <vt:lpstr>Outline for today’s talk</vt:lpstr>
      <vt:lpstr>Differential Privacy</vt:lpstr>
      <vt:lpstr>Differential privacy’s core idea:  Create uncertainty regarding the presence any person in the dataset. </vt:lpstr>
      <vt:lpstr>If we ran the statistics different times, we would get different results</vt:lpstr>
      <vt:lpstr>Data users understand that noise has been added. The “real value” has a probability of being within a given range.</vt:lpstr>
      <vt:lpstr>Noise can be added in two places: 1) When data are collected.   2) When statistics are produced.</vt:lpstr>
      <vt:lpstr>The amount of noise added depends on two factors.</vt:lpstr>
      <vt:lpstr>Factor #1: The sensitivity of the query:  How much can f() change for any two adjacent datasets?</vt:lpstr>
      <vt:lpstr>Factor #2: The tradeoff between privacy loss and accuracy.</vt:lpstr>
      <vt:lpstr>Differential privacy inverts the model of privacy preserving data releases.</vt:lpstr>
      <vt:lpstr>Outline for today’s talk</vt:lpstr>
      <vt:lpstr>Microdata</vt:lpstr>
      <vt:lpstr>Final problem: what do we do about microdata?</vt:lpstr>
      <vt:lpstr>The problem: so much noise needs to be added, the microdata are virtually useless.</vt:lpstr>
      <vt:lpstr>Outline for today’s talk</vt:lpstr>
      <vt:lpstr>Conclusion</vt:lpstr>
      <vt:lpstr>Differential privacy was invented in 2006 by  Dwork, McSherry, Nissim and Smith</vt:lpstr>
      <vt:lpstr>Other choices for policy makers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De-identificaiton and Re-identification of PII</dc:title>
  <dc:creator>John Maron Abowd (CENSUS/ADRM FED)</dc:creator>
  <cp:lastModifiedBy>Simson Garfinkel</cp:lastModifiedBy>
  <cp:revision>461</cp:revision>
  <dcterms:modified xsi:type="dcterms:W3CDTF">2018-01-29T05:00:36Z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0x0101001F07D9E52542834C9BEFF48A5971C7F6</vt:lpwstr>
  </property>
</Properties>
</file>